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997" r:id="rId2"/>
    <p:sldId id="1017" r:id="rId3"/>
    <p:sldId id="984" r:id="rId4"/>
    <p:sldId id="985" r:id="rId5"/>
    <p:sldId id="986" r:id="rId6"/>
    <p:sldId id="988" r:id="rId7"/>
    <p:sldId id="483" r:id="rId8"/>
    <p:sldId id="324" r:id="rId9"/>
    <p:sldId id="989" r:id="rId10"/>
    <p:sldId id="990" r:id="rId11"/>
    <p:sldId id="991" r:id="rId12"/>
    <p:sldId id="992" r:id="rId13"/>
    <p:sldId id="993" r:id="rId14"/>
    <p:sldId id="994" r:id="rId15"/>
    <p:sldId id="995" r:id="rId16"/>
    <p:sldId id="996" r:id="rId17"/>
    <p:sldId id="902" r:id="rId18"/>
    <p:sldId id="1020" r:id="rId19"/>
    <p:sldId id="1021" r:id="rId20"/>
    <p:sldId id="1001" r:id="rId21"/>
    <p:sldId id="1002" r:id="rId22"/>
    <p:sldId id="1003" r:id="rId23"/>
    <p:sldId id="951" r:id="rId24"/>
    <p:sldId id="1019" r:id="rId25"/>
    <p:sldId id="271" r:id="rId26"/>
    <p:sldId id="983" r:id="rId27"/>
    <p:sldId id="955" r:id="rId28"/>
    <p:sldId id="956" r:id="rId29"/>
    <p:sldId id="982" r:id="rId30"/>
    <p:sldId id="945" r:id="rId31"/>
    <p:sldId id="946" r:id="rId32"/>
    <p:sldId id="905" r:id="rId33"/>
    <p:sldId id="906" r:id="rId34"/>
    <p:sldId id="888" r:id="rId35"/>
    <p:sldId id="950" r:id="rId36"/>
    <p:sldId id="965" r:id="rId37"/>
    <p:sldId id="966" r:id="rId38"/>
    <p:sldId id="1006" r:id="rId39"/>
    <p:sldId id="1007" r:id="rId40"/>
    <p:sldId id="1008" r:id="rId41"/>
    <p:sldId id="1009" r:id="rId42"/>
    <p:sldId id="1015" r:id="rId43"/>
    <p:sldId id="1016" r:id="rId44"/>
    <p:sldId id="969" r:id="rId45"/>
    <p:sldId id="1022" r:id="rId46"/>
    <p:sldId id="285" r:id="rId47"/>
    <p:sldId id="275" r:id="rId48"/>
    <p:sldId id="276" r:id="rId49"/>
    <p:sldId id="306" r:id="rId50"/>
    <p:sldId id="307" r:id="rId51"/>
    <p:sldId id="309" r:id="rId52"/>
    <p:sldId id="310" r:id="rId53"/>
    <p:sldId id="311" r:id="rId54"/>
    <p:sldId id="280" r:id="rId55"/>
    <p:sldId id="279" r:id="rId56"/>
    <p:sldId id="281" r:id="rId57"/>
    <p:sldId id="304" r:id="rId58"/>
    <p:sldId id="305" r:id="rId59"/>
    <p:sldId id="284" r:id="rId60"/>
    <p:sldId id="286" r:id="rId61"/>
    <p:sldId id="282" r:id="rId62"/>
    <p:sldId id="273" r:id="rId63"/>
    <p:sldId id="287" r:id="rId64"/>
    <p:sldId id="288" r:id="rId65"/>
    <p:sldId id="289" r:id="rId66"/>
    <p:sldId id="1023" r:id="rId67"/>
    <p:sldId id="1025" r:id="rId68"/>
    <p:sldId id="1024" r:id="rId69"/>
    <p:sldId id="290" r:id="rId70"/>
    <p:sldId id="874" r:id="rId71"/>
    <p:sldId id="875" r:id="rId72"/>
    <p:sldId id="998" r:id="rId73"/>
    <p:sldId id="999" r:id="rId74"/>
    <p:sldId id="1000" r:id="rId75"/>
    <p:sldId id="963"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6094B-41FF-4D4B-B2C0-4CE4FCA002D4}" v="3" dt="2023-02-27T01:21:48.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0" d="100"/>
          <a:sy n="40" d="100"/>
        </p:scale>
        <p:origin x="44" y="6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Ngoc_Sach (HP Med Affairs) BII-VN-H" userId="185756f4-2f63-45d1-8a40-14dac6bb2c7e" providerId="ADAL" clId="{3F16094B-41FF-4D4B-B2C0-4CE4FCA002D4}"/>
    <pc:docChg chg="custSel delSld modSld modMainMaster">
      <pc:chgData name="Vo,Ngoc_Sach (HP Med Affairs) BII-VN-H" userId="185756f4-2f63-45d1-8a40-14dac6bb2c7e" providerId="ADAL" clId="{3F16094B-41FF-4D4B-B2C0-4CE4FCA002D4}" dt="2023-02-27T01:23:02.967" v="30" actId="255"/>
      <pc:docMkLst>
        <pc:docMk/>
      </pc:docMkLst>
      <pc:sldChg chg="del">
        <pc:chgData name="Vo,Ngoc_Sach (HP Med Affairs) BII-VN-H" userId="185756f4-2f63-45d1-8a40-14dac6bb2c7e" providerId="ADAL" clId="{3F16094B-41FF-4D4B-B2C0-4CE4FCA002D4}" dt="2023-02-27T01:20:53.103" v="5" actId="47"/>
        <pc:sldMkLst>
          <pc:docMk/>
          <pc:sldMk cId="115458218" sldId="256"/>
        </pc:sldMkLst>
      </pc:sldChg>
      <pc:sldChg chg="modNotes">
        <pc:chgData name="Vo,Ngoc_Sach (HP Med Affairs) BII-VN-H" userId="185756f4-2f63-45d1-8a40-14dac6bb2c7e" providerId="ADAL" clId="{3F16094B-41FF-4D4B-B2C0-4CE4FCA002D4}" dt="2023-02-27T01:21:05.946" v="6"/>
        <pc:sldMkLst>
          <pc:docMk/>
          <pc:sldMk cId="3260057014" sldId="310"/>
        </pc:sldMkLst>
      </pc:sldChg>
      <pc:sldChg chg="modNotes">
        <pc:chgData name="Vo,Ngoc_Sach (HP Med Affairs) BII-VN-H" userId="185756f4-2f63-45d1-8a40-14dac6bb2c7e" providerId="ADAL" clId="{3F16094B-41FF-4D4B-B2C0-4CE4FCA002D4}" dt="2023-02-27T01:21:05.946" v="6"/>
        <pc:sldMkLst>
          <pc:docMk/>
          <pc:sldMk cId="3746158306" sldId="483"/>
        </pc:sldMkLst>
      </pc:sldChg>
      <pc:sldChg chg="modSp mod">
        <pc:chgData name="Vo,Ngoc_Sach (HP Med Affairs) BII-VN-H" userId="185756f4-2f63-45d1-8a40-14dac6bb2c7e" providerId="ADAL" clId="{3F16094B-41FF-4D4B-B2C0-4CE4FCA002D4}" dt="2023-02-27T01:20:48.870" v="1" actId="27636"/>
        <pc:sldMkLst>
          <pc:docMk/>
          <pc:sldMk cId="0" sldId="946"/>
        </pc:sldMkLst>
        <pc:spChg chg="mod">
          <ac:chgData name="Vo,Ngoc_Sach (HP Med Affairs) BII-VN-H" userId="185756f4-2f63-45d1-8a40-14dac6bb2c7e" providerId="ADAL" clId="{3F16094B-41FF-4D4B-B2C0-4CE4FCA002D4}" dt="2023-02-27T01:20:48.870" v="1" actId="27636"/>
          <ac:spMkLst>
            <pc:docMk/>
            <pc:sldMk cId="0" sldId="946"/>
            <ac:spMk id="24577" creationId="{409326E3-F0CA-4D32-BDAA-D4F8343E55A4}"/>
          </ac:spMkLst>
        </pc:spChg>
      </pc:sldChg>
      <pc:sldChg chg="modSp mod">
        <pc:chgData name="Vo,Ngoc_Sach (HP Med Affairs) BII-VN-H" userId="185756f4-2f63-45d1-8a40-14dac6bb2c7e" providerId="ADAL" clId="{3F16094B-41FF-4D4B-B2C0-4CE4FCA002D4}" dt="2023-02-27T01:20:48.882" v="2" actId="27636"/>
        <pc:sldMkLst>
          <pc:docMk/>
          <pc:sldMk cId="0" sldId="965"/>
        </pc:sldMkLst>
        <pc:spChg chg="mod">
          <ac:chgData name="Vo,Ngoc_Sach (HP Med Affairs) BII-VN-H" userId="185756f4-2f63-45d1-8a40-14dac6bb2c7e" providerId="ADAL" clId="{3F16094B-41FF-4D4B-B2C0-4CE4FCA002D4}" dt="2023-02-27T01:20:48.882" v="2" actId="27636"/>
          <ac:spMkLst>
            <pc:docMk/>
            <pc:sldMk cId="0" sldId="965"/>
            <ac:spMk id="60418" creationId="{30DFAA55-1BAB-45F8-ADD2-EDE62F2F3440}"/>
          </ac:spMkLst>
        </pc:spChg>
      </pc:sldChg>
      <pc:sldChg chg="modSp mod">
        <pc:chgData name="Vo,Ngoc_Sach (HP Med Affairs) BII-VN-H" userId="185756f4-2f63-45d1-8a40-14dac6bb2c7e" providerId="ADAL" clId="{3F16094B-41FF-4D4B-B2C0-4CE4FCA002D4}" dt="2023-02-27T01:23:02.967" v="30" actId="255"/>
        <pc:sldMkLst>
          <pc:docMk/>
          <pc:sldMk cId="0" sldId="966"/>
        </pc:sldMkLst>
        <pc:spChg chg="mod">
          <ac:chgData name="Vo,Ngoc_Sach (HP Med Affairs) BII-VN-H" userId="185756f4-2f63-45d1-8a40-14dac6bb2c7e" providerId="ADAL" clId="{3F16094B-41FF-4D4B-B2C0-4CE4FCA002D4}" dt="2023-02-27T01:23:02.967" v="30" actId="255"/>
          <ac:spMkLst>
            <pc:docMk/>
            <pc:sldMk cId="0" sldId="966"/>
            <ac:spMk id="62466" creationId="{E9156D4A-BC28-45F2-BD4C-C247C920DF61}"/>
          </ac:spMkLst>
        </pc:spChg>
      </pc:sldChg>
      <pc:sldChg chg="modSp mod">
        <pc:chgData name="Vo,Ngoc_Sach (HP Med Affairs) BII-VN-H" userId="185756f4-2f63-45d1-8a40-14dac6bb2c7e" providerId="ADAL" clId="{3F16094B-41FF-4D4B-B2C0-4CE4FCA002D4}" dt="2023-02-27T01:20:48.918" v="4" actId="27636"/>
        <pc:sldMkLst>
          <pc:docMk/>
          <pc:sldMk cId="0" sldId="969"/>
        </pc:sldMkLst>
        <pc:spChg chg="mod">
          <ac:chgData name="Vo,Ngoc_Sach (HP Med Affairs) BII-VN-H" userId="185756f4-2f63-45d1-8a40-14dac6bb2c7e" providerId="ADAL" clId="{3F16094B-41FF-4D4B-B2C0-4CE4FCA002D4}" dt="2023-02-27T01:20:48.918" v="4" actId="27636"/>
          <ac:spMkLst>
            <pc:docMk/>
            <pc:sldMk cId="0" sldId="969"/>
            <ac:spMk id="34818" creationId="{F8C8FC78-E541-4416-9E24-5667A9C12842}"/>
          </ac:spMkLst>
        </pc:spChg>
      </pc:sldChg>
      <pc:sldChg chg="modNotes">
        <pc:chgData name="Vo,Ngoc_Sach (HP Med Affairs) BII-VN-H" userId="185756f4-2f63-45d1-8a40-14dac6bb2c7e" providerId="ADAL" clId="{3F16094B-41FF-4D4B-B2C0-4CE4FCA002D4}" dt="2023-02-27T01:21:05.946" v="6"/>
        <pc:sldMkLst>
          <pc:docMk/>
          <pc:sldMk cId="0" sldId="985"/>
        </pc:sldMkLst>
      </pc:sldChg>
      <pc:sldChg chg="modSp mod">
        <pc:chgData name="Vo,Ngoc_Sach (HP Med Affairs) BII-VN-H" userId="185756f4-2f63-45d1-8a40-14dac6bb2c7e" providerId="ADAL" clId="{3F16094B-41FF-4D4B-B2C0-4CE4FCA002D4}" dt="2023-02-27T01:20:48.840" v="0" actId="27636"/>
        <pc:sldMkLst>
          <pc:docMk/>
          <pc:sldMk cId="0" sldId="988"/>
        </pc:sldMkLst>
        <pc:spChg chg="mod">
          <ac:chgData name="Vo,Ngoc_Sach (HP Med Affairs) BII-VN-H" userId="185756f4-2f63-45d1-8a40-14dac6bb2c7e" providerId="ADAL" clId="{3F16094B-41FF-4D4B-B2C0-4CE4FCA002D4}" dt="2023-02-27T01:20:48.840" v="0" actId="27636"/>
          <ac:spMkLst>
            <pc:docMk/>
            <pc:sldMk cId="0" sldId="988"/>
            <ac:spMk id="15362" creationId="{3B1AA969-46ED-4225-811C-8F4C72DEE29C}"/>
          </ac:spMkLst>
        </pc:spChg>
      </pc:sldChg>
      <pc:sldChg chg="modNotes">
        <pc:chgData name="Vo,Ngoc_Sach (HP Med Affairs) BII-VN-H" userId="185756f4-2f63-45d1-8a40-14dac6bb2c7e" providerId="ADAL" clId="{3F16094B-41FF-4D4B-B2C0-4CE4FCA002D4}" dt="2023-02-27T01:21:05.946" v="6"/>
        <pc:sldMkLst>
          <pc:docMk/>
          <pc:sldMk cId="0" sldId="1000"/>
        </pc:sldMkLst>
      </pc:sldChg>
      <pc:sldMasterChg chg="addSp modSp modSldLayout">
        <pc:chgData name="Vo,Ngoc_Sach (HP Med Affairs) BII-VN-H" userId="185756f4-2f63-45d1-8a40-14dac6bb2c7e" providerId="ADAL" clId="{3F16094B-41FF-4D4B-B2C0-4CE4FCA002D4}" dt="2023-02-27T01:21:48.940" v="29"/>
        <pc:sldMasterMkLst>
          <pc:docMk/>
          <pc:sldMasterMk cId="3512820127" sldId="2147483648"/>
        </pc:sldMasterMkLst>
        <pc:spChg chg="add mod">
          <ac:chgData name="Vo,Ngoc_Sach (HP Med Affairs) BII-VN-H" userId="185756f4-2f63-45d1-8a40-14dac6bb2c7e" providerId="ADAL" clId="{3F16094B-41FF-4D4B-B2C0-4CE4FCA002D4}" dt="2023-02-27T01:21:48.940" v="29"/>
          <ac:spMkLst>
            <pc:docMk/>
            <pc:sldMasterMk cId="3512820127" sldId="2147483648"/>
            <ac:spMk id="7" creationId="{3631D413-9430-4159-B7CE-BBC5F4EEE957}"/>
          </ac:spMkLst>
        </pc:spChg>
        <pc:sldLayoutChg chg="addSp modSp mod">
          <pc:chgData name="Vo,Ngoc_Sach (HP Med Affairs) BII-VN-H" userId="185756f4-2f63-45d1-8a40-14dac6bb2c7e" providerId="ADAL" clId="{3F16094B-41FF-4D4B-B2C0-4CE4FCA002D4}" dt="2023-02-27T01:21:28.711" v="28" actId="255"/>
          <pc:sldLayoutMkLst>
            <pc:docMk/>
            <pc:sldMasterMk cId="3512820127" sldId="2147483648"/>
            <pc:sldLayoutMk cId="3476372571" sldId="2147483650"/>
          </pc:sldLayoutMkLst>
          <pc:spChg chg="add mod">
            <ac:chgData name="Vo,Ngoc_Sach (HP Med Affairs) BII-VN-H" userId="185756f4-2f63-45d1-8a40-14dac6bb2c7e" providerId="ADAL" clId="{3F16094B-41FF-4D4B-B2C0-4CE4FCA002D4}" dt="2023-02-27T01:21:28.711" v="28" actId="255"/>
            <ac:spMkLst>
              <pc:docMk/>
              <pc:sldMasterMk cId="3512820127" sldId="2147483648"/>
              <pc:sldLayoutMk cId="3476372571" sldId="2147483650"/>
              <ac:spMk id="7" creationId="{22C095A8-7C13-4B52-BBDE-30949C7AD68C}"/>
            </ac:spMkLst>
          </pc:spChg>
        </pc:sldLayoutChg>
      </pc:sldMasterChg>
    </pc:docChg>
  </pc:docChgLst>
  <pc:docChgLst>
    <pc:chgData name="Vo,Ngoc_Sach (HP Med Affairs) BII-VN-H" userId="185756f4-2f63-45d1-8a40-14dac6bb2c7e" providerId="ADAL" clId="{F88AAA61-FC15-4D35-8B3F-24F72796D01B}"/>
    <pc:docChg chg="modSld">
      <pc:chgData name="Vo,Ngoc_Sach (HP Med Affairs) BII-VN-H" userId="185756f4-2f63-45d1-8a40-14dac6bb2c7e" providerId="ADAL" clId="{F88AAA61-FC15-4D35-8B3F-24F72796D01B}" dt="2023-02-27T01:09:29.760" v="2" actId="2711"/>
      <pc:docMkLst>
        <pc:docMk/>
      </pc:docMkLst>
      <pc:sldChg chg="modSp mod">
        <pc:chgData name="Vo,Ngoc_Sach (HP Med Affairs) BII-VN-H" userId="185756f4-2f63-45d1-8a40-14dac6bb2c7e" providerId="ADAL" clId="{F88AAA61-FC15-4D35-8B3F-24F72796D01B}" dt="2023-02-27T01:09:29.760" v="2" actId="2711"/>
        <pc:sldMkLst>
          <pc:docMk/>
          <pc:sldMk cId="115458218" sldId="256"/>
        </pc:sldMkLst>
        <pc:spChg chg="mod">
          <ac:chgData name="Vo,Ngoc_Sach (HP Med Affairs) BII-VN-H" userId="185756f4-2f63-45d1-8a40-14dac6bb2c7e" providerId="ADAL" clId="{F88AAA61-FC15-4D35-8B3F-24F72796D01B}" dt="2023-02-27T01:09:21.946" v="1" actId="255"/>
          <ac:spMkLst>
            <pc:docMk/>
            <pc:sldMk cId="115458218" sldId="256"/>
            <ac:spMk id="2" creationId="{3A812E33-9ECC-42AB-8E45-A3F046CA8F16}"/>
          </ac:spMkLst>
        </pc:spChg>
        <pc:spChg chg="mod">
          <ac:chgData name="Vo,Ngoc_Sach (HP Med Affairs) BII-VN-H" userId="185756f4-2f63-45d1-8a40-14dac6bb2c7e" providerId="ADAL" clId="{F88AAA61-FC15-4D35-8B3F-24F72796D01B}" dt="2023-02-27T01:09:29.760" v="2" actId="2711"/>
          <ac:spMkLst>
            <pc:docMk/>
            <pc:sldMk cId="115458218" sldId="256"/>
            <ac:spMk id="3" creationId="{3516F6DC-D23D-4E52-BEB9-E237B65B4AA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chemeClr val="tx1">
                  <a:lumMod val="65000"/>
                  <a:lumOff val="35000"/>
                </a:schemeClr>
              </a:solidFill>
            </c:spPr>
            <c:extLst>
              <c:ext xmlns:c16="http://schemas.microsoft.com/office/drawing/2014/chart" uri="{C3380CC4-5D6E-409C-BE32-E72D297353CC}">
                <c16:uniqueId val="{00000001-9318-4470-9821-F7465F0AAA21}"/>
              </c:ext>
            </c:extLst>
          </c:dPt>
          <c:dPt>
            <c:idx val="1"/>
            <c:invertIfNegative val="0"/>
            <c:bubble3D val="0"/>
            <c:spPr>
              <a:solidFill>
                <a:srgbClr val="00B050"/>
              </a:solidFill>
            </c:spPr>
            <c:extLst>
              <c:ext xmlns:c16="http://schemas.microsoft.com/office/drawing/2014/chart" uri="{C3380CC4-5D6E-409C-BE32-E72D297353CC}">
                <c16:uniqueId val="{00000003-9318-4470-9821-F7465F0AAA21}"/>
              </c:ext>
            </c:extLst>
          </c:dPt>
          <c:dPt>
            <c:idx val="2"/>
            <c:invertIfNegative val="0"/>
            <c:bubble3D val="0"/>
            <c:spPr>
              <a:solidFill>
                <a:srgbClr val="FF9933"/>
              </a:solidFill>
            </c:spPr>
            <c:extLst>
              <c:ext xmlns:c16="http://schemas.microsoft.com/office/drawing/2014/chart" uri="{C3380CC4-5D6E-409C-BE32-E72D297353CC}">
                <c16:uniqueId val="{00000005-9318-4470-9821-F7465F0AAA21}"/>
              </c:ext>
            </c:extLst>
          </c:dPt>
          <c:dPt>
            <c:idx val="3"/>
            <c:invertIfNegative val="0"/>
            <c:bubble3D val="0"/>
            <c:spPr>
              <a:solidFill>
                <a:srgbClr val="FFC000"/>
              </a:solidFill>
            </c:spPr>
            <c:extLst>
              <c:ext xmlns:c16="http://schemas.microsoft.com/office/drawing/2014/chart" uri="{C3380CC4-5D6E-409C-BE32-E72D297353CC}">
                <c16:uniqueId val="{00000007-9318-4470-9821-F7465F0AAA21}"/>
              </c:ext>
            </c:extLst>
          </c:dPt>
          <c:dPt>
            <c:idx val="4"/>
            <c:invertIfNegative val="0"/>
            <c:bubble3D val="0"/>
            <c:spPr>
              <a:solidFill>
                <a:srgbClr val="0070C0"/>
              </a:solidFill>
            </c:spPr>
            <c:extLst>
              <c:ext xmlns:c16="http://schemas.microsoft.com/office/drawing/2014/chart" uri="{C3380CC4-5D6E-409C-BE32-E72D297353CC}">
                <c16:uniqueId val="{00000009-9318-4470-9821-F7465F0AAA21}"/>
              </c:ext>
            </c:extLst>
          </c:dPt>
          <c:cat>
            <c:strRef>
              <c:f>Sheet1!$D$3:$H$3</c:f>
              <c:strCache>
                <c:ptCount val="5"/>
                <c:pt idx="0">
                  <c:v>Placebo</c:v>
                </c:pt>
                <c:pt idx="1">
                  <c:v>Meloxicam 7,5 mg</c:v>
                </c:pt>
                <c:pt idx="2">
                  <c:v>Meloxicam 15 mg</c:v>
                </c:pt>
                <c:pt idx="3">
                  <c:v>Meloxicam 22,5 mg</c:v>
                </c:pt>
                <c:pt idx="4">
                  <c:v>Diclofenac 150 mg</c:v>
                </c:pt>
              </c:strCache>
            </c:strRef>
          </c:cat>
          <c:val>
            <c:numRef>
              <c:f>Sheet1!$D$4:$H$4</c:f>
              <c:numCache>
                <c:formatCode>General</c:formatCode>
                <c:ptCount val="5"/>
                <c:pt idx="0">
                  <c:v>-14.2</c:v>
                </c:pt>
                <c:pt idx="1">
                  <c:v>-20.399999999999999</c:v>
                </c:pt>
                <c:pt idx="2">
                  <c:v>-25.6</c:v>
                </c:pt>
                <c:pt idx="3">
                  <c:v>-26.6</c:v>
                </c:pt>
                <c:pt idx="4">
                  <c:v>-25.6</c:v>
                </c:pt>
              </c:numCache>
            </c:numRef>
          </c:val>
          <c:extLst>
            <c:ext xmlns:c16="http://schemas.microsoft.com/office/drawing/2014/chart" uri="{C3380CC4-5D6E-409C-BE32-E72D297353CC}">
              <c16:uniqueId val="{0000000A-9318-4470-9821-F7465F0AAA21}"/>
            </c:ext>
          </c:extLst>
        </c:ser>
        <c:dLbls>
          <c:showLegendKey val="0"/>
          <c:showVal val="0"/>
          <c:showCatName val="0"/>
          <c:showSerName val="0"/>
          <c:showPercent val="0"/>
          <c:showBubbleSize val="0"/>
        </c:dLbls>
        <c:gapWidth val="150"/>
        <c:axId val="179355008"/>
        <c:axId val="179356800"/>
      </c:barChart>
      <c:catAx>
        <c:axId val="179355008"/>
        <c:scaling>
          <c:orientation val="minMax"/>
        </c:scaling>
        <c:delete val="1"/>
        <c:axPos val="b"/>
        <c:numFmt formatCode="General" sourceLinked="0"/>
        <c:majorTickMark val="out"/>
        <c:minorTickMark val="none"/>
        <c:tickLblPos val="none"/>
        <c:crossAx val="179356800"/>
        <c:crosses val="autoZero"/>
        <c:auto val="1"/>
        <c:lblAlgn val="ctr"/>
        <c:lblOffset val="0"/>
        <c:noMultiLvlLbl val="0"/>
      </c:catAx>
      <c:valAx>
        <c:axId val="179356800"/>
        <c:scaling>
          <c:orientation val="minMax"/>
        </c:scaling>
        <c:delete val="0"/>
        <c:axPos val="l"/>
        <c:majorGridlines>
          <c:spPr>
            <a:ln>
              <a:solidFill>
                <a:schemeClr val="bg1"/>
              </a:solidFill>
            </a:ln>
          </c:spPr>
        </c:majorGridlines>
        <c:numFmt formatCode="General" sourceLinked="1"/>
        <c:majorTickMark val="out"/>
        <c:minorTickMark val="none"/>
        <c:tickLblPos val="nextTo"/>
        <c:spPr>
          <a:noFill/>
        </c:spPr>
        <c:crossAx val="179355008"/>
        <c:crosses val="autoZero"/>
        <c:crossBetween val="between"/>
      </c:valAx>
      <c:spPr>
        <a:noFill/>
        <a:ln>
          <a:solidFill>
            <a:schemeClr val="tx1"/>
          </a:solidFill>
        </a:ln>
      </c:spPr>
    </c:plotArea>
    <c:plotVisOnly val="1"/>
    <c:dispBlanksAs val="gap"/>
    <c:showDLblsOverMax val="0"/>
  </c:chart>
  <c:externalData r:id="rId2">
    <c:autoUpdate val="0"/>
  </c:externalData>
  <c:userShapes r:id="rId3"/>
</c:chartSpac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ata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9.png"/><Relationship Id="rId1"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9.pn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E892F-09E7-4C18-8024-660D28593B94}"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CA"/>
        </a:p>
      </dgm:t>
    </dgm:pt>
    <dgm:pt modelId="{AAF9B0EB-9571-43C7-A27E-0A56AB9E294D}">
      <dgm:prSet phldrT="[Tex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n-CA" dirty="0" err="1">
              <a:latin typeface="Arial" pitchFamily="34" charset="0"/>
              <a:cs typeface="Arial" pitchFamily="34" charset="0"/>
            </a:rPr>
            <a:t>Nhiệt</a:t>
          </a:r>
          <a:r>
            <a:rPr lang="en-CA" dirty="0">
              <a:latin typeface="Arial" pitchFamily="34" charset="0"/>
              <a:cs typeface="Arial" pitchFamily="34" charset="0"/>
            </a:rPr>
            <a:t> </a:t>
          </a:r>
          <a:r>
            <a:rPr lang="en-CA" dirty="0" err="1">
              <a:latin typeface="Arial" pitchFamily="34" charset="0"/>
              <a:cs typeface="Arial" pitchFamily="34" charset="0"/>
            </a:rPr>
            <a:t>độ</a:t>
          </a:r>
          <a:endParaRPr lang="en-CA" dirty="0">
            <a:latin typeface="Arial" pitchFamily="34" charset="0"/>
            <a:cs typeface="Arial" pitchFamily="34" charset="0"/>
          </a:endParaRPr>
        </a:p>
      </dgm:t>
    </dgm:pt>
    <dgm:pt modelId="{4D40BA10-F253-4DA2-A3B9-67068343FF3A}" type="parTrans" cxnId="{4198143E-8418-4E94-9A6A-E7750E5344DA}">
      <dgm:prSet/>
      <dgm:spPr/>
      <dgm:t>
        <a:bodyPr/>
        <a:lstStyle/>
        <a:p>
          <a:endParaRPr lang="en-CA"/>
        </a:p>
      </dgm:t>
    </dgm:pt>
    <dgm:pt modelId="{AC664724-0C6C-46CE-8865-3D003348C4F9}" type="sibTrans" cxnId="{4198143E-8418-4E94-9A6A-E7750E5344DA}">
      <dgm:prSet/>
      <dgm:spPr/>
      <dgm:t>
        <a:bodyPr/>
        <a:lstStyle/>
        <a:p>
          <a:endParaRPr lang="en-CA"/>
        </a:p>
      </dgm:t>
    </dgm:pt>
    <dgm:pt modelId="{6A11D43F-EC58-4591-B9B8-A1DC0D99F7D1}">
      <dgm:prSe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n-GB" dirty="0" err="1">
              <a:latin typeface="Arial" pitchFamily="34" charset="0"/>
              <a:cs typeface="Arial" pitchFamily="34" charset="0"/>
            </a:rPr>
            <a:t>Hô</a:t>
          </a:r>
          <a:r>
            <a:rPr lang="en-GB" dirty="0">
              <a:latin typeface="Arial" pitchFamily="34" charset="0"/>
              <a:cs typeface="Arial" pitchFamily="34" charset="0"/>
            </a:rPr>
            <a:t> </a:t>
          </a:r>
          <a:r>
            <a:rPr lang="en-GB" dirty="0" err="1">
              <a:latin typeface="Arial" pitchFamily="34" charset="0"/>
              <a:cs typeface="Arial" pitchFamily="34" charset="0"/>
            </a:rPr>
            <a:t>hấp</a:t>
          </a:r>
          <a:endParaRPr lang="en-GB" dirty="0">
            <a:latin typeface="Arial" pitchFamily="34" charset="0"/>
            <a:cs typeface="Arial" pitchFamily="34" charset="0"/>
          </a:endParaRPr>
        </a:p>
      </dgm:t>
    </dgm:pt>
    <dgm:pt modelId="{49DFFD38-E1E5-489E-ACC4-D6AA7CC67680}" type="parTrans" cxnId="{69050D06-C71D-4633-AD26-32ACFC19C06C}">
      <dgm:prSet/>
      <dgm:spPr/>
      <dgm:t>
        <a:bodyPr/>
        <a:lstStyle/>
        <a:p>
          <a:endParaRPr lang="en-CA"/>
        </a:p>
      </dgm:t>
    </dgm:pt>
    <dgm:pt modelId="{14A2B582-F3D9-4A7E-A9E6-2F3B66098E22}" type="sibTrans" cxnId="{69050D06-C71D-4633-AD26-32ACFC19C06C}">
      <dgm:prSet/>
      <dgm:spPr/>
      <dgm:t>
        <a:bodyPr/>
        <a:lstStyle/>
        <a:p>
          <a:endParaRPr lang="en-CA"/>
        </a:p>
      </dgm:t>
    </dgm:pt>
    <dgm:pt modelId="{9AD010F3-B6B6-426D-BDA4-FCC0DDD4794F}">
      <dgm:prSe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n-GB" dirty="0" err="1">
              <a:latin typeface="Arial" pitchFamily="34" charset="0"/>
              <a:cs typeface="Arial" pitchFamily="34" charset="0"/>
            </a:rPr>
            <a:t>Mạch</a:t>
          </a:r>
          <a:endParaRPr lang="en-GB" dirty="0">
            <a:latin typeface="Arial" pitchFamily="34" charset="0"/>
            <a:cs typeface="Arial" pitchFamily="34" charset="0"/>
          </a:endParaRPr>
        </a:p>
      </dgm:t>
    </dgm:pt>
    <dgm:pt modelId="{5D66ED10-FD8C-4796-9D3D-0F546B58B409}" type="parTrans" cxnId="{A1DA24EB-1A0A-4E1B-93D3-77E22C557F3C}">
      <dgm:prSet/>
      <dgm:spPr/>
      <dgm:t>
        <a:bodyPr/>
        <a:lstStyle/>
        <a:p>
          <a:endParaRPr lang="en-CA"/>
        </a:p>
      </dgm:t>
    </dgm:pt>
    <dgm:pt modelId="{6927FBCE-1C8C-4194-B37C-32610F4CF792}" type="sibTrans" cxnId="{A1DA24EB-1A0A-4E1B-93D3-77E22C557F3C}">
      <dgm:prSet/>
      <dgm:spPr/>
      <dgm:t>
        <a:bodyPr/>
        <a:lstStyle/>
        <a:p>
          <a:endParaRPr lang="en-CA"/>
        </a:p>
      </dgm:t>
    </dgm:pt>
    <dgm:pt modelId="{B98FE5F0-E81A-42B4-9D5F-6DD1946EEBB4}">
      <dgm:prSe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n-GB" dirty="0" err="1">
              <a:latin typeface="Arial" pitchFamily="34" charset="0"/>
              <a:cs typeface="Arial" pitchFamily="34" charset="0"/>
            </a:rPr>
            <a:t>Huyết</a:t>
          </a:r>
          <a:r>
            <a:rPr lang="en-GB" dirty="0">
              <a:latin typeface="Arial" pitchFamily="34" charset="0"/>
              <a:cs typeface="Arial" pitchFamily="34" charset="0"/>
            </a:rPr>
            <a:t> </a:t>
          </a:r>
          <a:r>
            <a:rPr lang="en-GB" dirty="0" err="1">
              <a:latin typeface="Arial" pitchFamily="34" charset="0"/>
              <a:cs typeface="Arial" pitchFamily="34" charset="0"/>
            </a:rPr>
            <a:t>áp</a:t>
          </a:r>
          <a:endParaRPr lang="en-GB" dirty="0">
            <a:latin typeface="Arial" pitchFamily="34" charset="0"/>
            <a:cs typeface="Arial" pitchFamily="34" charset="0"/>
          </a:endParaRPr>
        </a:p>
      </dgm:t>
    </dgm:pt>
    <dgm:pt modelId="{2B6EE3DB-4B70-47C1-957C-BD50BD9F3E35}" type="parTrans" cxnId="{AF624987-CC6B-4819-A6BF-BDEE13FCFD3F}">
      <dgm:prSet/>
      <dgm:spPr/>
      <dgm:t>
        <a:bodyPr/>
        <a:lstStyle/>
        <a:p>
          <a:endParaRPr lang="en-CA"/>
        </a:p>
      </dgm:t>
    </dgm:pt>
    <dgm:pt modelId="{0C2A6E65-FF1B-4EAC-93F4-BD5B3F757CF3}" type="sibTrans" cxnId="{AF624987-CC6B-4819-A6BF-BDEE13FCFD3F}">
      <dgm:prSet/>
      <dgm:spPr/>
      <dgm:t>
        <a:bodyPr/>
        <a:lstStyle/>
        <a:p>
          <a:endParaRPr lang="en-CA"/>
        </a:p>
      </dgm:t>
    </dgm:pt>
    <dgm:pt modelId="{F2380CB5-0122-4BB0-A292-559549C18EC6}">
      <dgm:prSet/>
      <dgm:spPr>
        <a:gradFill rotWithShape="0">
          <a:gsLst>
            <a:gs pos="52100">
              <a:schemeClr val="accent2"/>
            </a:gs>
            <a:gs pos="0">
              <a:srgbClr val="FF0000"/>
            </a:gs>
            <a:gs pos="100000">
              <a:schemeClr val="accent2">
                <a:lumMod val="60000"/>
                <a:lumOff val="40000"/>
              </a:schemeClr>
            </a:gs>
          </a:gsLst>
          <a:lin ang="0" scaled="1"/>
        </a:gradFill>
      </dgm:spPr>
      <dgm:t>
        <a:bodyPr/>
        <a:lstStyle/>
        <a:p>
          <a:r>
            <a:rPr lang="en-GB" dirty="0" err="1">
              <a:latin typeface="Arial" pitchFamily="34" charset="0"/>
              <a:cs typeface="Arial" pitchFamily="34" charset="0"/>
            </a:rPr>
            <a:t>Đau</a:t>
          </a:r>
          <a:endParaRPr lang="en-GB" dirty="0">
            <a:latin typeface="Arial" pitchFamily="34" charset="0"/>
            <a:cs typeface="Arial" pitchFamily="34" charset="0"/>
          </a:endParaRPr>
        </a:p>
      </dgm:t>
    </dgm:pt>
    <dgm:pt modelId="{CFA0F778-04C3-450A-9153-FBD7419F58E8}" type="parTrans" cxnId="{EDFA6B5E-4B6E-40E8-8733-F77E20875DDB}">
      <dgm:prSet/>
      <dgm:spPr/>
      <dgm:t>
        <a:bodyPr/>
        <a:lstStyle/>
        <a:p>
          <a:endParaRPr lang="en-CA"/>
        </a:p>
      </dgm:t>
    </dgm:pt>
    <dgm:pt modelId="{002B6A15-E098-4328-9F75-582930C5C9F3}" type="sibTrans" cxnId="{EDFA6B5E-4B6E-40E8-8733-F77E20875DDB}">
      <dgm:prSet/>
      <dgm:spPr/>
      <dgm:t>
        <a:bodyPr/>
        <a:lstStyle/>
        <a:p>
          <a:endParaRPr lang="en-CA"/>
        </a:p>
      </dgm:t>
    </dgm:pt>
    <dgm:pt modelId="{1E1AF3C3-EE2E-46E6-AA6E-BF36CF175B1A}" type="pres">
      <dgm:prSet presAssocID="{D1FE892F-09E7-4C18-8024-660D28593B94}" presName="Name0" presStyleCnt="0">
        <dgm:presLayoutVars>
          <dgm:dir/>
          <dgm:resizeHandles val="exact"/>
        </dgm:presLayoutVars>
      </dgm:prSet>
      <dgm:spPr/>
    </dgm:pt>
    <dgm:pt modelId="{E5A3C95D-DE42-4853-8A64-A6DCF5ADCF19}" type="pres">
      <dgm:prSet presAssocID="{AAF9B0EB-9571-43C7-A27E-0A56AB9E294D}" presName="composite" presStyleCnt="0"/>
      <dgm:spPr/>
    </dgm:pt>
    <dgm:pt modelId="{C0121C31-991E-4059-A142-0D61F957B959}" type="pres">
      <dgm:prSet presAssocID="{AAF9B0EB-9571-43C7-A27E-0A56AB9E294D}" presName="rect1" presStyleLbl="bgImgPlace1" presStyleIdx="0" presStyleCnt="5" custScaleX="43757" custScaleY="66211" custLinFactX="100000" custLinFactNeighborX="130325" custLinFactNeighborY="-83"/>
      <dgm:spPr>
        <a:blipFill rotWithShape="1">
          <a:blip xmlns:r="http://schemas.openxmlformats.org/officeDocument/2006/relationships" r:embed="rId1"/>
          <a:stretch>
            <a:fillRect/>
          </a:stretch>
        </a:blipFill>
      </dgm:spPr>
    </dgm:pt>
    <dgm:pt modelId="{1A3C396C-D012-4C61-A828-A43F51C5D625}" type="pres">
      <dgm:prSet presAssocID="{AAF9B0EB-9571-43C7-A27E-0A56AB9E294D}" presName="wedgeRectCallout1" presStyleLbl="node1" presStyleIdx="0" presStyleCnt="5" custLinFactX="100000" custLinFactNeighborX="158796" custLinFactNeighborY="-236">
        <dgm:presLayoutVars>
          <dgm:bulletEnabled val="1"/>
        </dgm:presLayoutVars>
      </dgm:prSet>
      <dgm:spPr/>
    </dgm:pt>
    <dgm:pt modelId="{6064F14F-D2E6-436E-AABC-DAE98CC8CE2B}" type="pres">
      <dgm:prSet presAssocID="{AC664724-0C6C-46CE-8865-3D003348C4F9}" presName="sibTrans" presStyleCnt="0"/>
      <dgm:spPr/>
    </dgm:pt>
    <dgm:pt modelId="{98632329-61CA-4654-97ED-B6EA33040B2B}" type="pres">
      <dgm:prSet presAssocID="{6A11D43F-EC58-4591-B9B8-A1DC0D99F7D1}" presName="composite" presStyleCnt="0"/>
      <dgm:spPr/>
    </dgm:pt>
    <dgm:pt modelId="{0E618A2A-096B-4AB9-85CF-8CF376A1B4E1}" type="pres">
      <dgm:prSet presAssocID="{6A11D43F-EC58-4591-B9B8-A1DC0D99F7D1}" presName="rect1" presStyleLbl="bgImgPlace1" presStyleIdx="1" presStyleCnt="5" custScaleX="43757" custScaleY="66211" custLinFactX="-42051" custLinFactNeighborX="-100000" custLinFactNeighborY="-83"/>
      <dgm:spPr>
        <a:blipFill rotWithShape="1">
          <a:blip xmlns:r="http://schemas.openxmlformats.org/officeDocument/2006/relationships" r:embed="rId2"/>
          <a:stretch>
            <a:fillRect/>
          </a:stretch>
        </a:blipFill>
      </dgm:spPr>
    </dgm:pt>
    <dgm:pt modelId="{10AB1F27-E194-4561-9F18-8E2F2BD920A5}" type="pres">
      <dgm:prSet presAssocID="{6A11D43F-EC58-4591-B9B8-A1DC0D99F7D1}" presName="wedgeRectCallout1" presStyleLbl="node1" presStyleIdx="1" presStyleCnt="5" custLinFactX="-55926" custLinFactNeighborX="-100000" custLinFactNeighborY="-236">
        <dgm:presLayoutVars>
          <dgm:bulletEnabled val="1"/>
        </dgm:presLayoutVars>
      </dgm:prSet>
      <dgm:spPr/>
    </dgm:pt>
    <dgm:pt modelId="{463FFE1B-C262-49DA-94C1-75F7CD3512DE}" type="pres">
      <dgm:prSet presAssocID="{14A2B582-F3D9-4A7E-A9E6-2F3B66098E22}" presName="sibTrans" presStyleCnt="0"/>
      <dgm:spPr/>
    </dgm:pt>
    <dgm:pt modelId="{559E8544-4CF2-45DD-AC93-F73D9CC7B4DD}" type="pres">
      <dgm:prSet presAssocID="{9AD010F3-B6B6-426D-BDA4-FCC0DDD4794F}" presName="composite" presStyleCnt="0"/>
      <dgm:spPr/>
    </dgm:pt>
    <dgm:pt modelId="{5F6156F6-FFAB-428D-AF82-8C5D38257837}" type="pres">
      <dgm:prSet presAssocID="{9AD010F3-B6B6-426D-BDA4-FCC0DDD4794F}" presName="rect1" presStyleLbl="bgImgPlace1" presStyleIdx="2" presStyleCnt="5" custScaleX="43757" custScaleY="66211" custLinFactX="-47337" custLinFactNeighborX="-100000"/>
      <dgm:spPr>
        <a:blipFill rotWithShape="1">
          <a:blip xmlns:r="http://schemas.openxmlformats.org/officeDocument/2006/relationships" r:embed="rId3"/>
          <a:stretch>
            <a:fillRect/>
          </a:stretch>
        </a:blipFill>
      </dgm:spPr>
    </dgm:pt>
    <dgm:pt modelId="{570351D5-9C15-4B16-9517-9DF69157A4A3}" type="pres">
      <dgm:prSet presAssocID="{9AD010F3-B6B6-426D-BDA4-FCC0DDD4794F}" presName="wedgeRectCallout1" presStyleLbl="node1" presStyleIdx="2" presStyleCnt="5" custLinFactX="-66500" custLinFactNeighborX="-100000" custLinFactNeighborY="1990">
        <dgm:presLayoutVars>
          <dgm:bulletEnabled val="1"/>
        </dgm:presLayoutVars>
      </dgm:prSet>
      <dgm:spPr/>
    </dgm:pt>
    <dgm:pt modelId="{9891B013-176C-4F2A-A9AD-638B536EB3C2}" type="pres">
      <dgm:prSet presAssocID="{6927FBCE-1C8C-4194-B37C-32610F4CF792}" presName="sibTrans" presStyleCnt="0"/>
      <dgm:spPr/>
    </dgm:pt>
    <dgm:pt modelId="{3D8CA943-AFC3-4311-B008-F4B7560534A9}" type="pres">
      <dgm:prSet presAssocID="{B98FE5F0-E81A-42B4-9D5F-6DD1946EEBB4}" presName="composite" presStyleCnt="0"/>
      <dgm:spPr/>
    </dgm:pt>
    <dgm:pt modelId="{998CB861-F74C-4E09-93C7-A601E27B2D8E}" type="pres">
      <dgm:prSet presAssocID="{B98FE5F0-E81A-42B4-9D5F-6DD1946EEBB4}" presName="rect1" presStyleLbl="bgImgPlace1" presStyleIdx="3" presStyleCnt="5" custScaleX="43757" custScaleY="66211" custLinFactX="12083" custLinFactY="-35298" custLinFactNeighborX="100000" custLinFactNeighborY="-100000"/>
      <dgm:spPr>
        <a:blipFill rotWithShape="1">
          <a:blip xmlns:r="http://schemas.openxmlformats.org/officeDocument/2006/relationships" r:embed="rId4"/>
          <a:stretch>
            <a:fillRect/>
          </a:stretch>
        </a:blipFill>
      </dgm:spPr>
    </dgm:pt>
    <dgm:pt modelId="{0B974417-3A10-40CE-9FE6-217B74ABC027}" type="pres">
      <dgm:prSet presAssocID="{B98FE5F0-E81A-42B4-9D5F-6DD1946EEBB4}" presName="wedgeRectCallout1" presStyleLbl="node1" presStyleIdx="3" presStyleCnt="5" custLinFactX="21926" custLinFactY="-183913" custLinFactNeighborX="100000" custLinFactNeighborY="-200000">
        <dgm:presLayoutVars>
          <dgm:bulletEnabled val="1"/>
        </dgm:presLayoutVars>
      </dgm:prSet>
      <dgm:spPr/>
    </dgm:pt>
    <dgm:pt modelId="{FA2086BC-F6C3-4123-B172-4F7F35971711}" type="pres">
      <dgm:prSet presAssocID="{0C2A6E65-FF1B-4EAC-93F4-BD5B3F757CF3}" presName="sibTrans" presStyleCnt="0"/>
      <dgm:spPr/>
    </dgm:pt>
    <dgm:pt modelId="{E6DE6B64-70E5-4CF1-B055-07A0D41C2201}" type="pres">
      <dgm:prSet presAssocID="{F2380CB5-0122-4BB0-A292-559549C18EC6}" presName="composite" presStyleCnt="0"/>
      <dgm:spPr/>
    </dgm:pt>
    <dgm:pt modelId="{A29D4025-BDF8-4560-8FAD-7484FE94BFA4}" type="pres">
      <dgm:prSet presAssocID="{F2380CB5-0122-4BB0-A292-559549C18EC6}" presName="rect1" presStyleLbl="bgImgPlace1" presStyleIdx="4" presStyleCnt="5" custScaleX="125039" custScaleY="124652" custLinFactNeighborX="-53118" custLinFactNeighborY="-3104"/>
      <dgm:spPr>
        <a:blipFill rotWithShape="1">
          <a:blip xmlns:r="http://schemas.openxmlformats.org/officeDocument/2006/relationships" r:embed="rId5"/>
          <a:stretch>
            <a:fillRect/>
          </a:stretch>
        </a:blipFill>
      </dgm:spPr>
    </dgm:pt>
    <dgm:pt modelId="{D4FDD591-B216-4670-8FEF-72D1286BAA7F}" type="pres">
      <dgm:prSet presAssocID="{F2380CB5-0122-4BB0-A292-559549C18EC6}" presName="wedgeRectCallout1" presStyleLbl="node1" presStyleIdx="4" presStyleCnt="5" custLinFactNeighborX="-65737" custLinFactNeighborY="31103">
        <dgm:presLayoutVars>
          <dgm:bulletEnabled val="1"/>
        </dgm:presLayoutVars>
      </dgm:prSet>
      <dgm:spPr/>
    </dgm:pt>
  </dgm:ptLst>
  <dgm:cxnLst>
    <dgm:cxn modelId="{69050D06-C71D-4633-AD26-32ACFC19C06C}" srcId="{D1FE892F-09E7-4C18-8024-660D28593B94}" destId="{6A11D43F-EC58-4591-B9B8-A1DC0D99F7D1}" srcOrd="1" destOrd="0" parTransId="{49DFFD38-E1E5-489E-ACC4-D6AA7CC67680}" sibTransId="{14A2B582-F3D9-4A7E-A9E6-2F3B66098E22}"/>
    <dgm:cxn modelId="{F5E29417-FC98-477C-B479-35B46C483A66}" type="presOf" srcId="{9AD010F3-B6B6-426D-BDA4-FCC0DDD4794F}" destId="{570351D5-9C15-4B16-9517-9DF69157A4A3}" srcOrd="0" destOrd="0" presId="urn:microsoft.com/office/officeart/2008/layout/BendingPictureCaptionList"/>
    <dgm:cxn modelId="{6612272E-D441-4AA1-8B4E-9A443DD2CC9D}" type="presOf" srcId="{6A11D43F-EC58-4591-B9B8-A1DC0D99F7D1}" destId="{10AB1F27-E194-4561-9F18-8E2F2BD920A5}" srcOrd="0" destOrd="0" presId="urn:microsoft.com/office/officeart/2008/layout/BendingPictureCaptionList"/>
    <dgm:cxn modelId="{4198143E-8418-4E94-9A6A-E7750E5344DA}" srcId="{D1FE892F-09E7-4C18-8024-660D28593B94}" destId="{AAF9B0EB-9571-43C7-A27E-0A56AB9E294D}" srcOrd="0" destOrd="0" parTransId="{4D40BA10-F253-4DA2-A3B9-67068343FF3A}" sibTransId="{AC664724-0C6C-46CE-8865-3D003348C4F9}"/>
    <dgm:cxn modelId="{D4DFA63E-B754-4FCF-9DC1-27959327CCB8}" type="presOf" srcId="{F2380CB5-0122-4BB0-A292-559549C18EC6}" destId="{D4FDD591-B216-4670-8FEF-72D1286BAA7F}" srcOrd="0" destOrd="0" presId="urn:microsoft.com/office/officeart/2008/layout/BendingPictureCaptionList"/>
    <dgm:cxn modelId="{EDFA6B5E-4B6E-40E8-8733-F77E20875DDB}" srcId="{D1FE892F-09E7-4C18-8024-660D28593B94}" destId="{F2380CB5-0122-4BB0-A292-559549C18EC6}" srcOrd="4" destOrd="0" parTransId="{CFA0F778-04C3-450A-9153-FBD7419F58E8}" sibTransId="{002B6A15-E098-4328-9F75-582930C5C9F3}"/>
    <dgm:cxn modelId="{AF624987-CC6B-4819-A6BF-BDEE13FCFD3F}" srcId="{D1FE892F-09E7-4C18-8024-660D28593B94}" destId="{B98FE5F0-E81A-42B4-9D5F-6DD1946EEBB4}" srcOrd="3" destOrd="0" parTransId="{2B6EE3DB-4B70-47C1-957C-BD50BD9F3E35}" sibTransId="{0C2A6E65-FF1B-4EAC-93F4-BD5B3F757CF3}"/>
    <dgm:cxn modelId="{327F15AD-D74A-4910-9303-DE12C16F659B}" type="presOf" srcId="{D1FE892F-09E7-4C18-8024-660D28593B94}" destId="{1E1AF3C3-EE2E-46E6-AA6E-BF36CF175B1A}" srcOrd="0" destOrd="0" presId="urn:microsoft.com/office/officeart/2008/layout/BendingPictureCaptionList"/>
    <dgm:cxn modelId="{4D16C0B6-ECB6-4C15-83B4-BB7319F1B4BA}" type="presOf" srcId="{AAF9B0EB-9571-43C7-A27E-0A56AB9E294D}" destId="{1A3C396C-D012-4C61-A828-A43F51C5D625}" srcOrd="0" destOrd="0" presId="urn:microsoft.com/office/officeart/2008/layout/BendingPictureCaptionList"/>
    <dgm:cxn modelId="{763398C7-7AB5-4ED8-8AF4-8028C1F6519A}" type="presOf" srcId="{B98FE5F0-E81A-42B4-9D5F-6DD1946EEBB4}" destId="{0B974417-3A10-40CE-9FE6-217B74ABC027}" srcOrd="0" destOrd="0" presId="urn:microsoft.com/office/officeart/2008/layout/BendingPictureCaptionList"/>
    <dgm:cxn modelId="{A1DA24EB-1A0A-4E1B-93D3-77E22C557F3C}" srcId="{D1FE892F-09E7-4C18-8024-660D28593B94}" destId="{9AD010F3-B6B6-426D-BDA4-FCC0DDD4794F}" srcOrd="2" destOrd="0" parTransId="{5D66ED10-FD8C-4796-9D3D-0F546B58B409}" sibTransId="{6927FBCE-1C8C-4194-B37C-32610F4CF792}"/>
    <dgm:cxn modelId="{DCD6B5A2-FA23-4F4F-86B6-7CF593B833D1}" type="presParOf" srcId="{1E1AF3C3-EE2E-46E6-AA6E-BF36CF175B1A}" destId="{E5A3C95D-DE42-4853-8A64-A6DCF5ADCF19}" srcOrd="0" destOrd="0" presId="urn:microsoft.com/office/officeart/2008/layout/BendingPictureCaptionList"/>
    <dgm:cxn modelId="{95E002CE-F2E2-433D-8A2F-4F339FB3563D}" type="presParOf" srcId="{E5A3C95D-DE42-4853-8A64-A6DCF5ADCF19}" destId="{C0121C31-991E-4059-A142-0D61F957B959}" srcOrd="0" destOrd="0" presId="urn:microsoft.com/office/officeart/2008/layout/BendingPictureCaptionList"/>
    <dgm:cxn modelId="{D4F59228-4865-4F9B-BBCB-9410803C65DB}" type="presParOf" srcId="{E5A3C95D-DE42-4853-8A64-A6DCF5ADCF19}" destId="{1A3C396C-D012-4C61-A828-A43F51C5D625}" srcOrd="1" destOrd="0" presId="urn:microsoft.com/office/officeart/2008/layout/BendingPictureCaptionList"/>
    <dgm:cxn modelId="{3C975253-DDA7-4951-9A64-ACF33566EFA6}" type="presParOf" srcId="{1E1AF3C3-EE2E-46E6-AA6E-BF36CF175B1A}" destId="{6064F14F-D2E6-436E-AABC-DAE98CC8CE2B}" srcOrd="1" destOrd="0" presId="urn:microsoft.com/office/officeart/2008/layout/BendingPictureCaptionList"/>
    <dgm:cxn modelId="{2405BC84-8749-4B1C-B0C5-AF531776E0A4}" type="presParOf" srcId="{1E1AF3C3-EE2E-46E6-AA6E-BF36CF175B1A}" destId="{98632329-61CA-4654-97ED-B6EA33040B2B}" srcOrd="2" destOrd="0" presId="urn:microsoft.com/office/officeart/2008/layout/BendingPictureCaptionList"/>
    <dgm:cxn modelId="{5F753896-27C8-460C-AD84-0C923C50D36F}" type="presParOf" srcId="{98632329-61CA-4654-97ED-B6EA33040B2B}" destId="{0E618A2A-096B-4AB9-85CF-8CF376A1B4E1}" srcOrd="0" destOrd="0" presId="urn:microsoft.com/office/officeart/2008/layout/BendingPictureCaptionList"/>
    <dgm:cxn modelId="{03D6749E-F5FC-4C07-9A80-7B74B82A47C2}" type="presParOf" srcId="{98632329-61CA-4654-97ED-B6EA33040B2B}" destId="{10AB1F27-E194-4561-9F18-8E2F2BD920A5}" srcOrd="1" destOrd="0" presId="urn:microsoft.com/office/officeart/2008/layout/BendingPictureCaptionList"/>
    <dgm:cxn modelId="{89206857-BA99-439F-AD68-900BA852433E}" type="presParOf" srcId="{1E1AF3C3-EE2E-46E6-AA6E-BF36CF175B1A}" destId="{463FFE1B-C262-49DA-94C1-75F7CD3512DE}" srcOrd="3" destOrd="0" presId="urn:microsoft.com/office/officeart/2008/layout/BendingPictureCaptionList"/>
    <dgm:cxn modelId="{0C158829-54DE-469B-962D-4B2A7AC74D3C}" type="presParOf" srcId="{1E1AF3C3-EE2E-46E6-AA6E-BF36CF175B1A}" destId="{559E8544-4CF2-45DD-AC93-F73D9CC7B4DD}" srcOrd="4" destOrd="0" presId="urn:microsoft.com/office/officeart/2008/layout/BendingPictureCaptionList"/>
    <dgm:cxn modelId="{CF7AFAAE-F2FE-4609-9B53-60CC4FA753D7}" type="presParOf" srcId="{559E8544-4CF2-45DD-AC93-F73D9CC7B4DD}" destId="{5F6156F6-FFAB-428D-AF82-8C5D38257837}" srcOrd="0" destOrd="0" presId="urn:microsoft.com/office/officeart/2008/layout/BendingPictureCaptionList"/>
    <dgm:cxn modelId="{623E715E-6DA0-4FBC-89EC-520A38B25F62}" type="presParOf" srcId="{559E8544-4CF2-45DD-AC93-F73D9CC7B4DD}" destId="{570351D5-9C15-4B16-9517-9DF69157A4A3}" srcOrd="1" destOrd="0" presId="urn:microsoft.com/office/officeart/2008/layout/BendingPictureCaptionList"/>
    <dgm:cxn modelId="{695E23FC-038D-44BB-AF14-5A29FF939E08}" type="presParOf" srcId="{1E1AF3C3-EE2E-46E6-AA6E-BF36CF175B1A}" destId="{9891B013-176C-4F2A-A9AD-638B536EB3C2}" srcOrd="5" destOrd="0" presId="urn:microsoft.com/office/officeart/2008/layout/BendingPictureCaptionList"/>
    <dgm:cxn modelId="{66F83BED-1F7D-464D-97C6-2F2541B34166}" type="presParOf" srcId="{1E1AF3C3-EE2E-46E6-AA6E-BF36CF175B1A}" destId="{3D8CA943-AFC3-4311-B008-F4B7560534A9}" srcOrd="6" destOrd="0" presId="urn:microsoft.com/office/officeart/2008/layout/BendingPictureCaptionList"/>
    <dgm:cxn modelId="{4E0602B7-7ABE-427C-AFF3-90D5B05C00A1}" type="presParOf" srcId="{3D8CA943-AFC3-4311-B008-F4B7560534A9}" destId="{998CB861-F74C-4E09-93C7-A601E27B2D8E}" srcOrd="0" destOrd="0" presId="urn:microsoft.com/office/officeart/2008/layout/BendingPictureCaptionList"/>
    <dgm:cxn modelId="{920575F6-DE7C-47DC-A42A-991757D53411}" type="presParOf" srcId="{3D8CA943-AFC3-4311-B008-F4B7560534A9}" destId="{0B974417-3A10-40CE-9FE6-217B74ABC027}" srcOrd="1" destOrd="0" presId="urn:microsoft.com/office/officeart/2008/layout/BendingPictureCaptionList"/>
    <dgm:cxn modelId="{A4D89600-DA0A-40E5-88C7-1157A76ACE6D}" type="presParOf" srcId="{1E1AF3C3-EE2E-46E6-AA6E-BF36CF175B1A}" destId="{FA2086BC-F6C3-4123-B172-4F7F35971711}" srcOrd="7" destOrd="0" presId="urn:microsoft.com/office/officeart/2008/layout/BendingPictureCaptionList"/>
    <dgm:cxn modelId="{151B0584-6F53-4CFD-80CF-4F63F65A4072}" type="presParOf" srcId="{1E1AF3C3-EE2E-46E6-AA6E-BF36CF175B1A}" destId="{E6DE6B64-70E5-4CF1-B055-07A0D41C2201}" srcOrd="8" destOrd="0" presId="urn:microsoft.com/office/officeart/2008/layout/BendingPictureCaptionList"/>
    <dgm:cxn modelId="{92980BC1-0192-4FE0-B213-C967EC17EABD}" type="presParOf" srcId="{E6DE6B64-70E5-4CF1-B055-07A0D41C2201}" destId="{A29D4025-BDF8-4560-8FAD-7484FE94BFA4}" srcOrd="0" destOrd="0" presId="urn:microsoft.com/office/officeart/2008/layout/BendingPictureCaptionList"/>
    <dgm:cxn modelId="{7CCD0505-A700-4516-B126-36D48B9E0552}" type="presParOf" srcId="{E6DE6B64-70E5-4CF1-B055-07A0D41C2201}" destId="{D4FDD591-B216-4670-8FEF-72D1286BAA7F}"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4613BE-40FD-4079-B5A1-0E4C8A59E62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CA"/>
        </a:p>
      </dgm:t>
    </dgm:pt>
    <dgm:pt modelId="{22CBA80A-D702-4A5B-A5EA-2FA48742F5E9}">
      <dgm:prSet phldrT="[Text]"/>
      <dgm:spPr>
        <a:ln>
          <a:noFill/>
        </a:ln>
      </dgm:spPr>
      <dgm:t>
        <a:bodyPr/>
        <a:lstStyle/>
        <a:p>
          <a:r>
            <a:rPr lang="en-CA" b="1" dirty="0" err="1">
              <a:solidFill>
                <a:schemeClr val="bg1"/>
              </a:solidFill>
              <a:latin typeface="Arial" pitchFamily="34" charset="0"/>
              <a:cs typeface="Arial" pitchFamily="34" charset="0"/>
            </a:rPr>
            <a:t>Thời</a:t>
          </a:r>
          <a:r>
            <a:rPr lang="en-CA" b="1" dirty="0">
              <a:solidFill>
                <a:schemeClr val="bg1"/>
              </a:solidFill>
              <a:latin typeface="Arial" pitchFamily="34" charset="0"/>
              <a:cs typeface="Arial" pitchFamily="34" charset="0"/>
            </a:rPr>
            <a:t> gian</a:t>
          </a:r>
          <a:r>
            <a:rPr lang="en-CA" b="0" baseline="30000" dirty="0">
              <a:solidFill>
                <a:schemeClr val="bg1"/>
              </a:solidFill>
              <a:latin typeface="Arial" pitchFamily="34" charset="0"/>
              <a:cs typeface="Arial" pitchFamily="34" charset="0"/>
            </a:rPr>
            <a:t>1</a:t>
          </a:r>
        </a:p>
      </dgm:t>
    </dgm:pt>
    <dgm:pt modelId="{92B18564-46C3-4845-B81C-0BE6C5EE79AB}" type="parTrans" cxnId="{284779AA-1361-4B9E-B290-41D6B16A24CD}">
      <dgm:prSet/>
      <dgm:spPr/>
      <dgm:t>
        <a:bodyPr/>
        <a:lstStyle/>
        <a:p>
          <a:endParaRPr lang="en-CA"/>
        </a:p>
      </dgm:t>
    </dgm:pt>
    <dgm:pt modelId="{B24A764D-6898-488C-96E3-799E372CC51A}" type="sibTrans" cxnId="{284779AA-1361-4B9E-B290-41D6B16A24CD}">
      <dgm:prSet/>
      <dgm:spPr/>
      <dgm:t>
        <a:bodyPr/>
        <a:lstStyle/>
        <a:p>
          <a:endParaRPr lang="en-CA"/>
        </a:p>
      </dgm:t>
    </dgm:pt>
    <dgm:pt modelId="{4BEB625B-4D74-4782-A75E-3105EEB19B90}">
      <dgm:prSet phldrT="[Text]"/>
      <dgm:spPr>
        <a:solidFill>
          <a:schemeClr val="bg2">
            <a:lumMod val="25000"/>
            <a:lumOff val="75000"/>
            <a:alpha val="90000"/>
          </a:schemeClr>
        </a:solidFill>
      </dgm:spPr>
      <dgm:t>
        <a:bodyPr/>
        <a:lstStyle/>
        <a:p>
          <a:r>
            <a:rPr lang="en-CA" b="1" dirty="0" err="1">
              <a:solidFill>
                <a:schemeClr val="accent1"/>
              </a:solidFill>
              <a:latin typeface="Arial" pitchFamily="34" charset="0"/>
              <a:cs typeface="Arial" pitchFamily="34" charset="0"/>
            </a:rPr>
            <a:t>Cấp</a:t>
          </a:r>
          <a:endParaRPr lang="en-CA" b="1" dirty="0">
            <a:solidFill>
              <a:schemeClr val="accent1"/>
            </a:solidFill>
            <a:latin typeface="Arial" pitchFamily="34" charset="0"/>
            <a:cs typeface="Arial" pitchFamily="34" charset="0"/>
          </a:endParaRPr>
        </a:p>
      </dgm:t>
    </dgm:pt>
    <dgm:pt modelId="{121E1B4D-A8FA-42B0-A6D7-358597B27592}" type="parTrans" cxnId="{E09A77FB-80BA-449B-A447-1FB8B88C9B8D}">
      <dgm:prSet/>
      <dgm:spPr/>
      <dgm:t>
        <a:bodyPr/>
        <a:lstStyle/>
        <a:p>
          <a:endParaRPr lang="en-CA">
            <a:latin typeface="Arial" pitchFamily="34" charset="0"/>
            <a:cs typeface="Arial" pitchFamily="34" charset="0"/>
          </a:endParaRPr>
        </a:p>
      </dgm:t>
    </dgm:pt>
    <dgm:pt modelId="{8770A42B-3597-4226-BE1A-778DE79F8AF4}" type="sibTrans" cxnId="{E09A77FB-80BA-449B-A447-1FB8B88C9B8D}">
      <dgm:prSet/>
      <dgm:spPr/>
      <dgm:t>
        <a:bodyPr/>
        <a:lstStyle/>
        <a:p>
          <a:endParaRPr lang="en-CA"/>
        </a:p>
      </dgm:t>
    </dgm:pt>
    <dgm:pt modelId="{FA54F5F8-040D-49C5-8644-A120E0558175}">
      <dgm:prSet phldrT="[Text]"/>
      <dgm:spPr>
        <a:solidFill>
          <a:schemeClr val="bg2">
            <a:lumMod val="10000"/>
            <a:lumOff val="90000"/>
            <a:alpha val="90000"/>
          </a:schemeClr>
        </a:solidFill>
      </dgm:spPr>
      <dgm:t>
        <a:bodyPr/>
        <a:lstStyle/>
        <a:p>
          <a:r>
            <a:rPr lang="en-CA" b="1" dirty="0" err="1">
              <a:solidFill>
                <a:srgbClr val="4F81BD"/>
              </a:solidFill>
              <a:latin typeface="Arial"/>
              <a:cs typeface="Arial"/>
            </a:rPr>
            <a:t>Mạn</a:t>
          </a:r>
          <a:endParaRPr lang="en-CA" b="1" dirty="0">
            <a:solidFill>
              <a:srgbClr val="4F81BD"/>
            </a:solidFill>
            <a:latin typeface="Arial"/>
            <a:cs typeface="Arial"/>
          </a:endParaRPr>
        </a:p>
      </dgm:t>
    </dgm:pt>
    <dgm:pt modelId="{A9896B3B-C7C3-4750-BE87-0F29590DE914}" type="parTrans" cxnId="{687C7C48-E468-45FD-9F02-33E37B97DE00}">
      <dgm:prSet/>
      <dgm:spPr/>
      <dgm:t>
        <a:bodyPr/>
        <a:lstStyle/>
        <a:p>
          <a:endParaRPr lang="en-CA">
            <a:latin typeface="Arial" pitchFamily="34" charset="0"/>
            <a:cs typeface="Arial" pitchFamily="34" charset="0"/>
          </a:endParaRPr>
        </a:p>
      </dgm:t>
    </dgm:pt>
    <dgm:pt modelId="{486A57CC-0006-465D-BF2A-1AC1F4983CE9}" type="sibTrans" cxnId="{687C7C48-E468-45FD-9F02-33E37B97DE00}">
      <dgm:prSet/>
      <dgm:spPr/>
      <dgm:t>
        <a:bodyPr/>
        <a:lstStyle/>
        <a:p>
          <a:endParaRPr lang="en-CA"/>
        </a:p>
      </dgm:t>
    </dgm:pt>
    <dgm:pt modelId="{586A8C4C-A29F-49CA-BB45-E0610D564B5C}">
      <dgm:prSet phldrT="[Text]"/>
      <dgm:spPr>
        <a:solidFill>
          <a:schemeClr val="accent4">
            <a:lumMod val="75000"/>
          </a:schemeClr>
        </a:solidFill>
        <a:ln>
          <a:noFill/>
        </a:ln>
      </dgm:spPr>
      <dgm:t>
        <a:bodyPr/>
        <a:lstStyle/>
        <a:p>
          <a:r>
            <a:rPr lang="en-CA" b="1" dirty="0" err="1">
              <a:solidFill>
                <a:srgbClr val="FFFFFF"/>
              </a:solidFill>
              <a:latin typeface="Arial" pitchFamily="34" charset="0"/>
              <a:cs typeface="Arial" pitchFamily="34" charset="0"/>
            </a:rPr>
            <a:t>Độ</a:t>
          </a:r>
          <a:r>
            <a:rPr lang="en-CA" b="1" dirty="0">
              <a:solidFill>
                <a:srgbClr val="FFFFFF"/>
              </a:solidFill>
              <a:latin typeface="Arial" pitchFamily="34" charset="0"/>
              <a:cs typeface="Arial" pitchFamily="34" charset="0"/>
            </a:rPr>
            <a:t> nặng</a:t>
          </a:r>
          <a:r>
            <a:rPr lang="en-CA" b="1" baseline="30000" dirty="0">
              <a:solidFill>
                <a:srgbClr val="FFFFFF"/>
              </a:solidFill>
              <a:latin typeface="Arial" pitchFamily="34" charset="0"/>
              <a:cs typeface="Arial" pitchFamily="34" charset="0"/>
            </a:rPr>
            <a:t>3</a:t>
          </a:r>
          <a:endParaRPr lang="en-CA" b="0" baseline="30000" dirty="0">
            <a:solidFill>
              <a:srgbClr val="FFFFFF"/>
            </a:solidFill>
            <a:latin typeface="Arial" pitchFamily="34" charset="0"/>
            <a:cs typeface="Arial" pitchFamily="34" charset="0"/>
          </a:endParaRPr>
        </a:p>
      </dgm:t>
    </dgm:pt>
    <dgm:pt modelId="{8A0056FC-DACC-4996-ADEB-19B18F0D845E}" type="parTrans" cxnId="{E4D2A02D-6E62-45EB-83A0-56921404F9C9}">
      <dgm:prSet/>
      <dgm:spPr/>
      <dgm:t>
        <a:bodyPr/>
        <a:lstStyle/>
        <a:p>
          <a:endParaRPr lang="en-CA"/>
        </a:p>
      </dgm:t>
    </dgm:pt>
    <dgm:pt modelId="{704CDE7C-FDDD-449F-B881-8B1EDE6C6BB1}" type="sibTrans" cxnId="{E4D2A02D-6E62-45EB-83A0-56921404F9C9}">
      <dgm:prSet/>
      <dgm:spPr/>
      <dgm:t>
        <a:bodyPr/>
        <a:lstStyle/>
        <a:p>
          <a:endParaRPr lang="en-CA"/>
        </a:p>
      </dgm:t>
    </dgm:pt>
    <dgm:pt modelId="{4D3071BA-ED33-4361-88F2-48BE78484AC1}">
      <dgm:prSet phldrT="[Text]"/>
      <dgm:spPr>
        <a:solidFill>
          <a:schemeClr val="accent4">
            <a:lumMod val="60000"/>
            <a:lumOff val="40000"/>
            <a:alpha val="90000"/>
          </a:schemeClr>
        </a:solidFill>
        <a:ln>
          <a:solidFill>
            <a:schemeClr val="accent4">
              <a:lumMod val="75000"/>
            </a:schemeClr>
          </a:solidFill>
        </a:ln>
      </dgm:spPr>
      <dgm:t>
        <a:bodyPr/>
        <a:lstStyle/>
        <a:p>
          <a:r>
            <a:rPr lang="en-CA" b="1" dirty="0" err="1">
              <a:solidFill>
                <a:schemeClr val="accent4">
                  <a:lumMod val="50000"/>
                </a:schemeClr>
              </a:solidFill>
              <a:latin typeface="Arial" pitchFamily="34" charset="0"/>
              <a:cs typeface="Arial" pitchFamily="34" charset="0"/>
            </a:rPr>
            <a:t>Nhẹ</a:t>
          </a:r>
          <a:endParaRPr lang="en-CA" b="1" dirty="0">
            <a:solidFill>
              <a:schemeClr val="accent4">
                <a:lumMod val="50000"/>
              </a:schemeClr>
            </a:solidFill>
            <a:latin typeface="Arial" pitchFamily="34" charset="0"/>
            <a:cs typeface="Arial" pitchFamily="34" charset="0"/>
          </a:endParaRPr>
        </a:p>
      </dgm:t>
    </dgm:pt>
    <dgm:pt modelId="{A61446AB-D812-4923-AC2D-C1416EFDCB6C}" type="parTrans" cxnId="{3CA88A9E-8B88-4176-8AC7-26A20EAB35C5}">
      <dgm:prSet/>
      <dgm:spPr>
        <a:ln>
          <a:solidFill>
            <a:schemeClr val="accent4">
              <a:lumMod val="75000"/>
            </a:schemeClr>
          </a:solidFill>
        </a:ln>
      </dgm:spPr>
      <dgm:t>
        <a:bodyPr/>
        <a:lstStyle/>
        <a:p>
          <a:endParaRPr lang="en-CA">
            <a:latin typeface="Arial" pitchFamily="34" charset="0"/>
            <a:cs typeface="Arial" pitchFamily="34" charset="0"/>
          </a:endParaRPr>
        </a:p>
      </dgm:t>
    </dgm:pt>
    <dgm:pt modelId="{85CEA86D-2AD4-416B-B3C3-71F56A378593}" type="sibTrans" cxnId="{3CA88A9E-8B88-4176-8AC7-26A20EAB35C5}">
      <dgm:prSet/>
      <dgm:spPr/>
      <dgm:t>
        <a:bodyPr/>
        <a:lstStyle/>
        <a:p>
          <a:endParaRPr lang="en-CA"/>
        </a:p>
      </dgm:t>
    </dgm:pt>
    <dgm:pt modelId="{A6616A4D-B8B5-4528-9338-A05DE7A54DEA}">
      <dgm:prSet phldrT="[Text]"/>
      <dgm:spPr>
        <a:solidFill>
          <a:schemeClr val="accent4">
            <a:lumMod val="40000"/>
            <a:lumOff val="60000"/>
            <a:alpha val="90000"/>
          </a:schemeClr>
        </a:solidFill>
        <a:ln>
          <a:solidFill>
            <a:schemeClr val="accent4">
              <a:lumMod val="75000"/>
            </a:schemeClr>
          </a:solidFill>
        </a:ln>
      </dgm:spPr>
      <dgm:t>
        <a:bodyPr/>
        <a:lstStyle/>
        <a:p>
          <a:r>
            <a:rPr lang="en-CA" b="1" dirty="0">
              <a:solidFill>
                <a:schemeClr val="accent4">
                  <a:lumMod val="50000"/>
                </a:schemeClr>
              </a:solidFill>
              <a:latin typeface="Arial" pitchFamily="34" charset="0"/>
              <a:cs typeface="Arial" pitchFamily="34" charset="0"/>
            </a:rPr>
            <a:t>Trung </a:t>
          </a:r>
          <a:r>
            <a:rPr lang="en-CA" b="1" dirty="0" err="1">
              <a:solidFill>
                <a:schemeClr val="accent4">
                  <a:lumMod val="50000"/>
                </a:schemeClr>
              </a:solidFill>
              <a:latin typeface="Arial" pitchFamily="34" charset="0"/>
              <a:cs typeface="Arial" pitchFamily="34" charset="0"/>
            </a:rPr>
            <a:t>bình</a:t>
          </a:r>
          <a:endParaRPr lang="en-CA" b="1" dirty="0">
            <a:solidFill>
              <a:schemeClr val="accent4">
                <a:lumMod val="50000"/>
              </a:schemeClr>
            </a:solidFill>
            <a:latin typeface="Arial" pitchFamily="34" charset="0"/>
            <a:cs typeface="Arial" pitchFamily="34" charset="0"/>
          </a:endParaRPr>
        </a:p>
      </dgm:t>
    </dgm:pt>
    <dgm:pt modelId="{7EC82A6E-0ECC-4AEA-AC82-F1B95CCC42D0}" type="parTrans" cxnId="{7C601C19-BC1D-46C5-AF18-4312E7360CBF}">
      <dgm:prSet/>
      <dgm:spPr>
        <a:ln>
          <a:solidFill>
            <a:schemeClr val="accent4">
              <a:lumMod val="75000"/>
            </a:schemeClr>
          </a:solidFill>
        </a:ln>
      </dgm:spPr>
      <dgm:t>
        <a:bodyPr/>
        <a:lstStyle/>
        <a:p>
          <a:endParaRPr lang="en-CA">
            <a:latin typeface="Arial" pitchFamily="34" charset="0"/>
            <a:cs typeface="Arial" pitchFamily="34" charset="0"/>
          </a:endParaRPr>
        </a:p>
      </dgm:t>
    </dgm:pt>
    <dgm:pt modelId="{E2A4BAED-D2C7-466F-BBBB-E9C1B7830910}" type="sibTrans" cxnId="{7C601C19-BC1D-46C5-AF18-4312E7360CBF}">
      <dgm:prSet/>
      <dgm:spPr/>
      <dgm:t>
        <a:bodyPr/>
        <a:lstStyle/>
        <a:p>
          <a:endParaRPr lang="en-CA"/>
        </a:p>
      </dgm:t>
    </dgm:pt>
    <dgm:pt modelId="{98A4B784-BFC7-43DD-824C-F461928AE330}">
      <dgm:prSet phldrT="[Text]"/>
      <dgm:spPr>
        <a:solidFill>
          <a:schemeClr val="accent6">
            <a:lumMod val="75000"/>
          </a:schemeClr>
        </a:solidFill>
        <a:ln>
          <a:noFill/>
        </a:ln>
      </dgm:spPr>
      <dgm:t>
        <a:bodyPr/>
        <a:lstStyle/>
        <a:p>
          <a:r>
            <a:rPr lang="en-CA" b="1" dirty="0" err="1">
              <a:solidFill>
                <a:srgbClr val="FFFFFF"/>
              </a:solidFill>
              <a:latin typeface="Arial" pitchFamily="34" charset="0"/>
              <a:cs typeface="Arial" pitchFamily="34" charset="0"/>
            </a:rPr>
            <a:t>Sinh</a:t>
          </a:r>
          <a:r>
            <a:rPr lang="en-CA" b="1" dirty="0">
              <a:solidFill>
                <a:srgbClr val="FFFFFF"/>
              </a:solidFill>
              <a:latin typeface="Arial" pitchFamily="34" charset="0"/>
              <a:cs typeface="Arial" pitchFamily="34" charset="0"/>
            </a:rPr>
            <a:t> </a:t>
          </a:r>
          <a:r>
            <a:rPr lang="en-CA" b="1" dirty="0" err="1">
              <a:solidFill>
                <a:srgbClr val="FFFFFF"/>
              </a:solidFill>
              <a:latin typeface="Arial" pitchFamily="34" charset="0"/>
              <a:cs typeface="Arial" pitchFamily="34" charset="0"/>
            </a:rPr>
            <a:t>lý</a:t>
          </a:r>
          <a:r>
            <a:rPr lang="en-CA" b="1" dirty="0">
              <a:solidFill>
                <a:srgbClr val="FFFFFF"/>
              </a:solidFill>
              <a:latin typeface="Arial" pitchFamily="34" charset="0"/>
              <a:cs typeface="Arial" pitchFamily="34" charset="0"/>
            </a:rPr>
            <a:t> bệnh</a:t>
          </a:r>
          <a:r>
            <a:rPr lang="en-CA" b="0" baseline="30000" dirty="0">
              <a:solidFill>
                <a:srgbClr val="FFFFFF"/>
              </a:solidFill>
              <a:latin typeface="Arial" pitchFamily="34" charset="0"/>
              <a:cs typeface="Arial" pitchFamily="34" charset="0"/>
            </a:rPr>
            <a:t>4,5</a:t>
          </a:r>
        </a:p>
      </dgm:t>
    </dgm:pt>
    <dgm:pt modelId="{290561DA-6895-4E94-ACBE-2A96C48A2489}" type="parTrans" cxnId="{C80B711A-CB9B-4CC7-A9B5-C1B11AF21163}">
      <dgm:prSet/>
      <dgm:spPr/>
      <dgm:t>
        <a:bodyPr/>
        <a:lstStyle/>
        <a:p>
          <a:endParaRPr lang="en-CA"/>
        </a:p>
      </dgm:t>
    </dgm:pt>
    <dgm:pt modelId="{BF9D5C0A-9F88-4EF3-8358-D4DA3EBC3279}" type="sibTrans" cxnId="{C80B711A-CB9B-4CC7-A9B5-C1B11AF21163}">
      <dgm:prSet/>
      <dgm:spPr/>
      <dgm:t>
        <a:bodyPr/>
        <a:lstStyle/>
        <a:p>
          <a:endParaRPr lang="en-CA"/>
        </a:p>
      </dgm:t>
    </dgm:pt>
    <dgm:pt modelId="{C6D12176-F38E-4E7B-B924-EF3C47D1E48E}">
      <dgm:prSet phldrT="[Text]"/>
      <dgm:spPr>
        <a:solidFill>
          <a:schemeClr val="accent6">
            <a:lumMod val="60000"/>
            <a:lumOff val="40000"/>
            <a:alpha val="90000"/>
          </a:schemeClr>
        </a:solidFill>
        <a:ln>
          <a:solidFill>
            <a:schemeClr val="accent6">
              <a:lumMod val="75000"/>
            </a:schemeClr>
          </a:solidFill>
        </a:ln>
      </dgm:spPr>
      <dgm:t>
        <a:bodyPr/>
        <a:lstStyle/>
        <a:p>
          <a:r>
            <a:rPr lang="en-CA" b="1" dirty="0" err="1">
              <a:solidFill>
                <a:schemeClr val="accent6">
                  <a:lumMod val="75000"/>
                </a:schemeClr>
              </a:solidFill>
              <a:latin typeface="Arial" pitchFamily="34" charset="0"/>
              <a:cs typeface="Arial" pitchFamily="34" charset="0"/>
            </a:rPr>
            <a:t>Thụ</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cảm</a:t>
          </a:r>
          <a:endParaRPr lang="en-CA" b="1" dirty="0">
            <a:solidFill>
              <a:schemeClr val="accent6">
                <a:lumMod val="75000"/>
              </a:schemeClr>
            </a:solidFill>
            <a:latin typeface="Arial" pitchFamily="34" charset="0"/>
            <a:cs typeface="Arial" pitchFamily="34" charset="0"/>
          </a:endParaRPr>
        </a:p>
      </dgm:t>
    </dgm:pt>
    <dgm:pt modelId="{3393671B-E1C4-4A7A-A7E2-72A791E7024C}" type="parTrans" cxnId="{E7E6E983-F9CA-44D2-8744-5D403D203AB7}">
      <dgm:prSet/>
      <dgm:spPr>
        <a:ln>
          <a:solidFill>
            <a:schemeClr val="accent6">
              <a:lumMod val="75000"/>
            </a:schemeClr>
          </a:solidFill>
        </a:ln>
      </dgm:spPr>
      <dgm:t>
        <a:bodyPr/>
        <a:lstStyle/>
        <a:p>
          <a:endParaRPr lang="en-CA">
            <a:latin typeface="Arial" pitchFamily="34" charset="0"/>
            <a:cs typeface="Arial" pitchFamily="34" charset="0"/>
          </a:endParaRPr>
        </a:p>
      </dgm:t>
    </dgm:pt>
    <dgm:pt modelId="{B11D7FE2-76F2-46AB-A76D-9EFFE8B9B10F}" type="sibTrans" cxnId="{E7E6E983-F9CA-44D2-8744-5D403D203AB7}">
      <dgm:prSet/>
      <dgm:spPr/>
      <dgm:t>
        <a:bodyPr/>
        <a:lstStyle/>
        <a:p>
          <a:endParaRPr lang="en-CA"/>
        </a:p>
      </dgm:t>
    </dgm:pt>
    <dgm:pt modelId="{3F0C6037-1739-4770-99E3-33A7A6E281E5}">
      <dgm:prSet phldrT="[Text]"/>
      <dgm:spPr>
        <a:solidFill>
          <a:schemeClr val="accent6">
            <a:lumMod val="40000"/>
            <a:lumOff val="60000"/>
            <a:alpha val="90000"/>
          </a:schemeClr>
        </a:solidFill>
        <a:ln>
          <a:solidFill>
            <a:schemeClr val="accent6">
              <a:lumMod val="75000"/>
            </a:schemeClr>
          </a:solidFill>
        </a:ln>
      </dgm:spPr>
      <dgm:t>
        <a:bodyPr/>
        <a:lstStyle/>
        <a:p>
          <a:r>
            <a:rPr lang="en-CA" b="1" dirty="0" err="1">
              <a:solidFill>
                <a:schemeClr val="accent6">
                  <a:lumMod val="75000"/>
                </a:schemeClr>
              </a:solidFill>
              <a:latin typeface="Arial" pitchFamily="34" charset="0"/>
              <a:cs typeface="Arial" pitchFamily="34" charset="0"/>
            </a:rPr>
            <a:t>Thần</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kinh</a:t>
          </a:r>
          <a:endParaRPr lang="en-CA" b="1" dirty="0">
            <a:solidFill>
              <a:schemeClr val="accent6">
                <a:lumMod val="75000"/>
              </a:schemeClr>
            </a:solidFill>
            <a:latin typeface="Arial" pitchFamily="34" charset="0"/>
            <a:cs typeface="Arial" pitchFamily="34" charset="0"/>
          </a:endParaRPr>
        </a:p>
      </dgm:t>
    </dgm:pt>
    <dgm:pt modelId="{B87E10DD-3589-4518-8A16-72B3CBAEC30A}" type="parTrans" cxnId="{D7F745E6-70DD-41CF-8758-48F9E496B5B8}">
      <dgm:prSet/>
      <dgm:spPr>
        <a:ln>
          <a:solidFill>
            <a:schemeClr val="accent6">
              <a:lumMod val="75000"/>
            </a:schemeClr>
          </a:solidFill>
        </a:ln>
      </dgm:spPr>
      <dgm:t>
        <a:bodyPr/>
        <a:lstStyle/>
        <a:p>
          <a:endParaRPr lang="en-CA">
            <a:latin typeface="Arial" pitchFamily="34" charset="0"/>
            <a:cs typeface="Arial" pitchFamily="34" charset="0"/>
          </a:endParaRPr>
        </a:p>
      </dgm:t>
    </dgm:pt>
    <dgm:pt modelId="{77D53B9C-BB8D-4B60-BEA0-BB43219F08A1}" type="sibTrans" cxnId="{D7F745E6-70DD-41CF-8758-48F9E496B5B8}">
      <dgm:prSet/>
      <dgm:spPr/>
      <dgm:t>
        <a:bodyPr/>
        <a:lstStyle/>
        <a:p>
          <a:endParaRPr lang="en-CA"/>
        </a:p>
      </dgm:t>
    </dgm:pt>
    <dgm:pt modelId="{C3ED902C-A3E1-43BE-8869-4560D322C3C7}">
      <dgm:prSet phldrT="[Text]"/>
      <dgm:spPr>
        <a:solidFill>
          <a:schemeClr val="accent6">
            <a:lumMod val="20000"/>
            <a:lumOff val="80000"/>
            <a:alpha val="90000"/>
          </a:schemeClr>
        </a:solidFill>
        <a:ln>
          <a:solidFill>
            <a:schemeClr val="accent6">
              <a:lumMod val="75000"/>
            </a:schemeClr>
          </a:solidFill>
        </a:ln>
      </dgm:spPr>
      <dgm:t>
        <a:bodyPr/>
        <a:lstStyle/>
        <a:p>
          <a:r>
            <a:rPr lang="en-CA" b="1" dirty="0" err="1">
              <a:solidFill>
                <a:schemeClr val="accent6">
                  <a:lumMod val="75000"/>
                </a:schemeClr>
              </a:solidFill>
              <a:latin typeface="Arial" pitchFamily="34" charset="0"/>
              <a:cs typeface="Arial" pitchFamily="34" charset="0"/>
            </a:rPr>
            <a:t>Nhạy</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cảm</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hóa</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trung</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ương</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rối</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loạn</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chức</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năng</a:t>
          </a:r>
          <a:endParaRPr lang="en-CA" b="1" dirty="0">
            <a:solidFill>
              <a:schemeClr val="accent6">
                <a:lumMod val="75000"/>
              </a:schemeClr>
            </a:solidFill>
            <a:latin typeface="Arial" pitchFamily="34" charset="0"/>
            <a:cs typeface="Arial" pitchFamily="34" charset="0"/>
          </a:endParaRPr>
        </a:p>
      </dgm:t>
    </dgm:pt>
    <dgm:pt modelId="{B08BC4DE-63E5-45FC-9762-4C45DDBCFAB3}" type="parTrans" cxnId="{4B01035F-84C8-4CAE-ABAB-F4A4C4C1F66E}">
      <dgm:prSet/>
      <dgm:spPr>
        <a:ln>
          <a:solidFill>
            <a:schemeClr val="accent6">
              <a:lumMod val="75000"/>
            </a:schemeClr>
          </a:solidFill>
        </a:ln>
      </dgm:spPr>
      <dgm:t>
        <a:bodyPr/>
        <a:lstStyle/>
        <a:p>
          <a:endParaRPr lang="en-CA">
            <a:latin typeface="Arial" pitchFamily="34" charset="0"/>
            <a:cs typeface="Arial" pitchFamily="34" charset="0"/>
          </a:endParaRPr>
        </a:p>
      </dgm:t>
    </dgm:pt>
    <dgm:pt modelId="{71F2CF90-C79A-402F-A0B4-BFE7749E6066}" type="sibTrans" cxnId="{4B01035F-84C8-4CAE-ABAB-F4A4C4C1F66E}">
      <dgm:prSet/>
      <dgm:spPr/>
      <dgm:t>
        <a:bodyPr/>
        <a:lstStyle/>
        <a:p>
          <a:endParaRPr lang="en-CA"/>
        </a:p>
      </dgm:t>
    </dgm:pt>
    <dgm:pt modelId="{51C96EA1-7358-4A04-91AF-1942CF3666FA}">
      <dgm:prSet phldrT="[Text]"/>
      <dgm:spPr>
        <a:solidFill>
          <a:schemeClr val="accent4">
            <a:lumMod val="20000"/>
            <a:lumOff val="80000"/>
            <a:alpha val="90000"/>
          </a:schemeClr>
        </a:solidFill>
        <a:ln>
          <a:solidFill>
            <a:schemeClr val="accent4">
              <a:lumMod val="75000"/>
            </a:schemeClr>
          </a:solidFill>
        </a:ln>
      </dgm:spPr>
      <dgm:t>
        <a:bodyPr/>
        <a:lstStyle/>
        <a:p>
          <a:r>
            <a:rPr lang="en-CA" b="1" dirty="0" err="1">
              <a:solidFill>
                <a:schemeClr val="accent4">
                  <a:lumMod val="50000"/>
                </a:schemeClr>
              </a:solidFill>
              <a:latin typeface="Arial" pitchFamily="34" charset="0"/>
              <a:cs typeface="Arial" pitchFamily="34" charset="0"/>
            </a:rPr>
            <a:t>Nặng</a:t>
          </a:r>
          <a:endParaRPr lang="en-CA" b="1" dirty="0">
            <a:solidFill>
              <a:schemeClr val="accent4">
                <a:lumMod val="50000"/>
              </a:schemeClr>
            </a:solidFill>
            <a:latin typeface="Arial" pitchFamily="34" charset="0"/>
            <a:cs typeface="Arial" pitchFamily="34" charset="0"/>
          </a:endParaRPr>
        </a:p>
      </dgm:t>
    </dgm:pt>
    <dgm:pt modelId="{D99B0F9D-4AB1-4580-B8D5-133FEE862C44}" type="parTrans" cxnId="{A6D0BC61-9073-4F6A-AC37-7247534F90DF}">
      <dgm:prSet/>
      <dgm:spPr>
        <a:ln>
          <a:solidFill>
            <a:schemeClr val="accent4">
              <a:lumMod val="75000"/>
            </a:schemeClr>
          </a:solidFill>
        </a:ln>
      </dgm:spPr>
      <dgm:t>
        <a:bodyPr/>
        <a:lstStyle/>
        <a:p>
          <a:endParaRPr lang="en-CA">
            <a:latin typeface="Arial" pitchFamily="34" charset="0"/>
            <a:cs typeface="Arial" pitchFamily="34" charset="0"/>
          </a:endParaRPr>
        </a:p>
      </dgm:t>
    </dgm:pt>
    <dgm:pt modelId="{8F381DAF-BABE-4FBE-A210-42A28E482250}" type="sibTrans" cxnId="{A6D0BC61-9073-4F6A-AC37-7247534F90DF}">
      <dgm:prSet/>
      <dgm:spPr/>
      <dgm:t>
        <a:bodyPr/>
        <a:lstStyle/>
        <a:p>
          <a:endParaRPr lang="en-CA"/>
        </a:p>
      </dgm:t>
    </dgm:pt>
    <dgm:pt modelId="{8E0BC328-7DF9-44E8-A91C-7F7A4B0F800C}">
      <dgm:prSet phldrT="[Text]"/>
      <dgm:spPr>
        <a:solidFill>
          <a:schemeClr val="accent2"/>
        </a:solidFill>
        <a:ln>
          <a:noFill/>
        </a:ln>
      </dgm:spPr>
      <dgm:t>
        <a:bodyPr/>
        <a:lstStyle/>
        <a:p>
          <a:r>
            <a:rPr lang="en-CA" b="1" baseline="0" dirty="0" err="1">
              <a:solidFill>
                <a:srgbClr val="FFFFFF"/>
              </a:solidFill>
              <a:latin typeface="Arial" pitchFamily="34" charset="0"/>
              <a:cs typeface="Arial" pitchFamily="34" charset="0"/>
            </a:rPr>
            <a:t>Vị</a:t>
          </a:r>
          <a:r>
            <a:rPr lang="en-CA" b="1" baseline="0" dirty="0">
              <a:solidFill>
                <a:srgbClr val="FFFFFF"/>
              </a:solidFill>
              <a:latin typeface="Arial" pitchFamily="34" charset="0"/>
              <a:cs typeface="Arial" pitchFamily="34" charset="0"/>
            </a:rPr>
            <a:t> </a:t>
          </a:r>
          <a:r>
            <a:rPr lang="en-CA" b="1" baseline="0" dirty="0" err="1">
              <a:solidFill>
                <a:srgbClr val="FFFFFF"/>
              </a:solidFill>
              <a:latin typeface="Arial" pitchFamily="34" charset="0"/>
              <a:cs typeface="Arial" pitchFamily="34" charset="0"/>
            </a:rPr>
            <a:t>trí</a:t>
          </a:r>
          <a:r>
            <a:rPr lang="en-CA" b="1" baseline="0" dirty="0">
              <a:solidFill>
                <a:srgbClr val="FFFFFF"/>
              </a:solidFill>
              <a:latin typeface="Arial" pitchFamily="34" charset="0"/>
              <a:cs typeface="Arial" pitchFamily="34" charset="0"/>
            </a:rPr>
            <a:t> </a:t>
          </a:r>
          <a:r>
            <a:rPr lang="en-CA" b="1" baseline="30000" dirty="0">
              <a:solidFill>
                <a:srgbClr val="FFFFFF"/>
              </a:solidFill>
              <a:latin typeface="Arial" pitchFamily="34" charset="0"/>
              <a:cs typeface="Arial" pitchFamily="34" charset="0"/>
            </a:rPr>
            <a:t>2</a:t>
          </a:r>
        </a:p>
      </dgm:t>
    </dgm:pt>
    <dgm:pt modelId="{B846C597-4FA3-4807-9B3F-B0E80A9FC056}" type="parTrans" cxnId="{104C967A-1BAF-44AD-A0C3-B7436764C556}">
      <dgm:prSet/>
      <dgm:spPr/>
      <dgm:t>
        <a:bodyPr/>
        <a:lstStyle/>
        <a:p>
          <a:endParaRPr lang="en-US"/>
        </a:p>
      </dgm:t>
    </dgm:pt>
    <dgm:pt modelId="{A9A1C748-3592-4D34-A1B1-96BD8787B00C}" type="sibTrans" cxnId="{104C967A-1BAF-44AD-A0C3-B7436764C556}">
      <dgm:prSet/>
      <dgm:spPr/>
      <dgm:t>
        <a:bodyPr/>
        <a:lstStyle/>
        <a:p>
          <a:endParaRPr lang="en-US"/>
        </a:p>
      </dgm:t>
    </dgm:pt>
    <dgm:pt modelId="{CABBA529-FBF2-4969-96D2-92106B9C3146}">
      <dgm:prSet phldrT="[Text]"/>
      <dgm:spPr>
        <a:solidFill>
          <a:schemeClr val="accent2">
            <a:lumMod val="60000"/>
            <a:lumOff val="40000"/>
            <a:alpha val="90000"/>
          </a:schemeClr>
        </a:solidFill>
        <a:ln>
          <a:solidFill>
            <a:schemeClr val="accent2"/>
          </a:solidFill>
        </a:ln>
      </dgm:spPr>
      <dgm:t>
        <a:bodyPr/>
        <a:lstStyle/>
        <a:p>
          <a:r>
            <a:rPr lang="en-CA" b="1" baseline="0" dirty="0" err="1">
              <a:solidFill>
                <a:schemeClr val="accent2"/>
              </a:solidFill>
              <a:latin typeface="Arial" pitchFamily="34" charset="0"/>
              <a:cs typeface="Arial" pitchFamily="34" charset="0"/>
            </a:rPr>
            <a:t>Đầu</a:t>
          </a:r>
          <a:endParaRPr lang="en-CA" b="1" baseline="0" dirty="0">
            <a:solidFill>
              <a:schemeClr val="accent2"/>
            </a:solidFill>
            <a:latin typeface="Arial" pitchFamily="34" charset="0"/>
            <a:cs typeface="Arial" pitchFamily="34" charset="0"/>
          </a:endParaRPr>
        </a:p>
      </dgm:t>
    </dgm:pt>
    <dgm:pt modelId="{E2F87CDE-6AA4-4F02-AD1D-F809EC6FD79B}" type="parTrans" cxnId="{C42FA331-95B4-422A-BDAB-A149C994442C}">
      <dgm:prSet/>
      <dgm:spPr>
        <a:ln>
          <a:solidFill>
            <a:schemeClr val="accent2"/>
          </a:solidFill>
        </a:ln>
      </dgm:spPr>
      <dgm:t>
        <a:bodyPr/>
        <a:lstStyle/>
        <a:p>
          <a:endParaRPr lang="en-US">
            <a:latin typeface="Arial" pitchFamily="34" charset="0"/>
            <a:cs typeface="Arial" pitchFamily="34" charset="0"/>
          </a:endParaRPr>
        </a:p>
      </dgm:t>
    </dgm:pt>
    <dgm:pt modelId="{205B9264-81D3-4A31-8285-108B84521F2F}" type="sibTrans" cxnId="{C42FA331-95B4-422A-BDAB-A149C994442C}">
      <dgm:prSet/>
      <dgm:spPr/>
      <dgm:t>
        <a:bodyPr/>
        <a:lstStyle/>
        <a:p>
          <a:endParaRPr lang="en-US"/>
        </a:p>
      </dgm:t>
    </dgm:pt>
    <dgm:pt modelId="{5D252381-2560-4CD1-8764-5E51C0AAB5AB}">
      <dgm:prSet phldrT="[Text]"/>
      <dgm:spPr>
        <a:solidFill>
          <a:schemeClr val="accent2">
            <a:lumMod val="40000"/>
            <a:lumOff val="60000"/>
            <a:alpha val="90000"/>
          </a:schemeClr>
        </a:solidFill>
        <a:ln>
          <a:solidFill>
            <a:schemeClr val="accent2"/>
          </a:solidFill>
        </a:ln>
      </dgm:spPr>
      <dgm:t>
        <a:bodyPr/>
        <a:lstStyle/>
        <a:p>
          <a:r>
            <a:rPr lang="en-CA" b="1" baseline="0" dirty="0" err="1">
              <a:solidFill>
                <a:schemeClr val="accent2"/>
              </a:solidFill>
              <a:latin typeface="Arial" pitchFamily="34" charset="0"/>
              <a:cs typeface="Arial" pitchFamily="34" charset="0"/>
            </a:rPr>
            <a:t>Thắt</a:t>
          </a:r>
          <a:r>
            <a:rPr lang="en-CA" b="1" baseline="0" dirty="0">
              <a:solidFill>
                <a:schemeClr val="accent2"/>
              </a:solidFill>
              <a:latin typeface="Arial" pitchFamily="34" charset="0"/>
              <a:cs typeface="Arial" pitchFamily="34" charset="0"/>
            </a:rPr>
            <a:t> </a:t>
          </a:r>
          <a:r>
            <a:rPr lang="en-CA" b="1" baseline="0" dirty="0" err="1">
              <a:solidFill>
                <a:schemeClr val="accent2"/>
              </a:solidFill>
              <a:latin typeface="Arial" pitchFamily="34" charset="0"/>
              <a:cs typeface="Arial" pitchFamily="34" charset="0"/>
            </a:rPr>
            <a:t>lưng</a:t>
          </a:r>
          <a:endParaRPr lang="en-CA" b="1" baseline="0" dirty="0">
            <a:solidFill>
              <a:schemeClr val="accent2"/>
            </a:solidFill>
            <a:latin typeface="Arial" pitchFamily="34" charset="0"/>
            <a:cs typeface="Arial" pitchFamily="34" charset="0"/>
          </a:endParaRPr>
        </a:p>
      </dgm:t>
    </dgm:pt>
    <dgm:pt modelId="{7405F214-8A28-45D6-8ECF-8991328D5055}" type="parTrans" cxnId="{AEEB064D-73F4-4F6E-9C12-885715BA6675}">
      <dgm:prSet/>
      <dgm:spPr>
        <a:ln>
          <a:solidFill>
            <a:schemeClr val="accent2"/>
          </a:solidFill>
        </a:ln>
      </dgm:spPr>
      <dgm:t>
        <a:bodyPr/>
        <a:lstStyle/>
        <a:p>
          <a:endParaRPr lang="en-US">
            <a:latin typeface="Arial" pitchFamily="34" charset="0"/>
            <a:cs typeface="Arial" pitchFamily="34" charset="0"/>
          </a:endParaRPr>
        </a:p>
      </dgm:t>
    </dgm:pt>
    <dgm:pt modelId="{FCE33BB7-06EE-4D7A-8224-B0D1A37D42B2}" type="sibTrans" cxnId="{AEEB064D-73F4-4F6E-9C12-885715BA6675}">
      <dgm:prSet/>
      <dgm:spPr/>
      <dgm:t>
        <a:bodyPr/>
        <a:lstStyle/>
        <a:p>
          <a:endParaRPr lang="en-US"/>
        </a:p>
      </dgm:t>
    </dgm:pt>
    <dgm:pt modelId="{152256AA-578C-4E2A-8B68-12FDC31420C5}">
      <dgm:prSet phldrT="[Text]"/>
      <dgm:spPr>
        <a:solidFill>
          <a:schemeClr val="accent2">
            <a:lumMod val="20000"/>
            <a:lumOff val="80000"/>
            <a:alpha val="90000"/>
          </a:schemeClr>
        </a:solidFill>
        <a:ln>
          <a:solidFill>
            <a:schemeClr val="accent2"/>
          </a:solidFill>
        </a:ln>
      </dgm:spPr>
      <dgm:t>
        <a:bodyPr/>
        <a:lstStyle/>
        <a:p>
          <a:r>
            <a:rPr lang="en-CA" b="1" baseline="0" dirty="0" err="1">
              <a:solidFill>
                <a:schemeClr val="accent2"/>
              </a:solidFill>
              <a:latin typeface="Arial" pitchFamily="34" charset="0"/>
              <a:cs typeface="Arial" pitchFamily="34" charset="0"/>
            </a:rPr>
            <a:t>V.v</a:t>
          </a:r>
          <a:endParaRPr lang="en-CA" b="1" baseline="0" dirty="0">
            <a:solidFill>
              <a:schemeClr val="accent2"/>
            </a:solidFill>
            <a:latin typeface="Arial" pitchFamily="34" charset="0"/>
            <a:cs typeface="Arial" pitchFamily="34" charset="0"/>
          </a:endParaRPr>
        </a:p>
      </dgm:t>
    </dgm:pt>
    <dgm:pt modelId="{6CBE3F87-667D-4533-B365-1E79CA407BAB}" type="parTrans" cxnId="{400DDD60-37C3-4247-8A93-54C434FBBE68}">
      <dgm:prSet/>
      <dgm:spPr>
        <a:ln>
          <a:solidFill>
            <a:schemeClr val="accent2"/>
          </a:solidFill>
        </a:ln>
      </dgm:spPr>
      <dgm:t>
        <a:bodyPr/>
        <a:lstStyle/>
        <a:p>
          <a:endParaRPr lang="en-US">
            <a:latin typeface="Arial" pitchFamily="34" charset="0"/>
            <a:cs typeface="Arial" pitchFamily="34" charset="0"/>
          </a:endParaRPr>
        </a:p>
      </dgm:t>
    </dgm:pt>
    <dgm:pt modelId="{536EEDF8-91F1-4ACD-BC35-C20B7D1B5297}" type="sibTrans" cxnId="{400DDD60-37C3-4247-8A93-54C434FBBE68}">
      <dgm:prSet/>
      <dgm:spPr/>
      <dgm:t>
        <a:bodyPr/>
        <a:lstStyle/>
        <a:p>
          <a:endParaRPr lang="en-US"/>
        </a:p>
      </dgm:t>
    </dgm:pt>
    <dgm:pt modelId="{F8FF8E47-BB91-4475-91A0-B922AF195B75}" type="pres">
      <dgm:prSet presAssocID="{3E4613BE-40FD-4079-B5A1-0E4C8A59E62A}" presName="diagram" presStyleCnt="0">
        <dgm:presLayoutVars>
          <dgm:chPref val="1"/>
          <dgm:dir/>
          <dgm:animOne val="branch"/>
          <dgm:animLvl val="lvl"/>
          <dgm:resizeHandles/>
        </dgm:presLayoutVars>
      </dgm:prSet>
      <dgm:spPr/>
    </dgm:pt>
    <dgm:pt modelId="{896404C2-491F-4BBC-8B44-B00921E3D0BD}" type="pres">
      <dgm:prSet presAssocID="{22CBA80A-D702-4A5B-A5EA-2FA48742F5E9}" presName="root" presStyleCnt="0"/>
      <dgm:spPr/>
    </dgm:pt>
    <dgm:pt modelId="{E1526D82-4A4C-45D8-816D-6A12BCC8AE2F}" type="pres">
      <dgm:prSet presAssocID="{22CBA80A-D702-4A5B-A5EA-2FA48742F5E9}" presName="rootComposite" presStyleCnt="0"/>
      <dgm:spPr/>
    </dgm:pt>
    <dgm:pt modelId="{113096B5-914B-4D19-A19F-333FC218EC3D}" type="pres">
      <dgm:prSet presAssocID="{22CBA80A-D702-4A5B-A5EA-2FA48742F5E9}" presName="rootText" presStyleLbl="node1" presStyleIdx="0" presStyleCnt="4" custLinFactNeighborX="4159"/>
      <dgm:spPr/>
    </dgm:pt>
    <dgm:pt modelId="{F702937F-6249-4F93-B4F6-9A9DD227DED3}" type="pres">
      <dgm:prSet presAssocID="{22CBA80A-D702-4A5B-A5EA-2FA48742F5E9}" presName="rootConnector" presStyleLbl="node1" presStyleIdx="0" presStyleCnt="4"/>
      <dgm:spPr/>
    </dgm:pt>
    <dgm:pt modelId="{3EFD9FA2-E08F-4F54-AB66-CCBDBEDC67D9}" type="pres">
      <dgm:prSet presAssocID="{22CBA80A-D702-4A5B-A5EA-2FA48742F5E9}" presName="childShape" presStyleCnt="0"/>
      <dgm:spPr/>
    </dgm:pt>
    <dgm:pt modelId="{D9FF5B7E-9159-44A9-8261-9F021DC62CDA}" type="pres">
      <dgm:prSet presAssocID="{121E1B4D-A8FA-42B0-A6D7-358597B27592}" presName="Name13" presStyleLbl="parChTrans1D2" presStyleIdx="0" presStyleCnt="11"/>
      <dgm:spPr/>
    </dgm:pt>
    <dgm:pt modelId="{D7943F2F-E446-43A3-A65F-AA27CB0CD791}" type="pres">
      <dgm:prSet presAssocID="{4BEB625B-4D74-4782-A75E-3105EEB19B90}" presName="childText" presStyleLbl="bgAcc1" presStyleIdx="0" presStyleCnt="11">
        <dgm:presLayoutVars>
          <dgm:bulletEnabled val="1"/>
        </dgm:presLayoutVars>
      </dgm:prSet>
      <dgm:spPr/>
    </dgm:pt>
    <dgm:pt modelId="{F339054A-865A-4DC5-92B0-0769E3BE1313}" type="pres">
      <dgm:prSet presAssocID="{A9896B3B-C7C3-4750-BE87-0F29590DE914}" presName="Name13" presStyleLbl="parChTrans1D2" presStyleIdx="1" presStyleCnt="11"/>
      <dgm:spPr/>
    </dgm:pt>
    <dgm:pt modelId="{03BE5C75-FEC3-4EB4-A43A-918D2C1D21D1}" type="pres">
      <dgm:prSet presAssocID="{FA54F5F8-040D-49C5-8644-A120E0558175}" presName="childText" presStyleLbl="bgAcc1" presStyleIdx="1" presStyleCnt="11" custLinFactNeighborX="145" custLinFactNeighborY="-13064">
        <dgm:presLayoutVars>
          <dgm:bulletEnabled val="1"/>
        </dgm:presLayoutVars>
      </dgm:prSet>
      <dgm:spPr/>
    </dgm:pt>
    <dgm:pt modelId="{00C6D30E-366A-437A-884A-7DF5D797FD65}" type="pres">
      <dgm:prSet presAssocID="{8E0BC328-7DF9-44E8-A91C-7F7A4B0F800C}" presName="root" presStyleCnt="0"/>
      <dgm:spPr/>
    </dgm:pt>
    <dgm:pt modelId="{DCFD7DDA-C9BB-4EE9-922A-81237C70FB28}" type="pres">
      <dgm:prSet presAssocID="{8E0BC328-7DF9-44E8-A91C-7F7A4B0F800C}" presName="rootComposite" presStyleCnt="0"/>
      <dgm:spPr/>
    </dgm:pt>
    <dgm:pt modelId="{27151B36-5FAA-4CE2-9C66-CC7140F2A6A3}" type="pres">
      <dgm:prSet presAssocID="{8E0BC328-7DF9-44E8-A91C-7F7A4B0F800C}" presName="rootText" presStyleLbl="node1" presStyleIdx="1" presStyleCnt="4"/>
      <dgm:spPr/>
    </dgm:pt>
    <dgm:pt modelId="{0B3EBFBC-0F11-43A6-A5AE-3C7A8D0DA8DA}" type="pres">
      <dgm:prSet presAssocID="{8E0BC328-7DF9-44E8-A91C-7F7A4B0F800C}" presName="rootConnector" presStyleLbl="node1" presStyleIdx="1" presStyleCnt="4"/>
      <dgm:spPr/>
    </dgm:pt>
    <dgm:pt modelId="{AE751C69-247B-4D01-9C4B-05B86CB6F519}" type="pres">
      <dgm:prSet presAssocID="{8E0BC328-7DF9-44E8-A91C-7F7A4B0F800C}" presName="childShape" presStyleCnt="0"/>
      <dgm:spPr/>
    </dgm:pt>
    <dgm:pt modelId="{17239459-0B1E-472C-9E8A-9813E0EBDE5E}" type="pres">
      <dgm:prSet presAssocID="{E2F87CDE-6AA4-4F02-AD1D-F809EC6FD79B}" presName="Name13" presStyleLbl="parChTrans1D2" presStyleIdx="2" presStyleCnt="11"/>
      <dgm:spPr/>
    </dgm:pt>
    <dgm:pt modelId="{136D49CF-39D2-4014-A114-FEF836C4201B}" type="pres">
      <dgm:prSet presAssocID="{CABBA529-FBF2-4969-96D2-92106B9C3146}" presName="childText" presStyleLbl="bgAcc1" presStyleIdx="2" presStyleCnt="11" custLinFactNeighborX="18" custLinFactNeighborY="-4871">
        <dgm:presLayoutVars>
          <dgm:bulletEnabled val="1"/>
        </dgm:presLayoutVars>
      </dgm:prSet>
      <dgm:spPr/>
    </dgm:pt>
    <dgm:pt modelId="{A578BFF2-778E-4B63-B8DE-FF2581BFAAC7}" type="pres">
      <dgm:prSet presAssocID="{7405F214-8A28-45D6-8ECF-8991328D5055}" presName="Name13" presStyleLbl="parChTrans1D2" presStyleIdx="3" presStyleCnt="11"/>
      <dgm:spPr/>
    </dgm:pt>
    <dgm:pt modelId="{62548680-1765-492C-A681-ADD9B2E10B55}" type="pres">
      <dgm:prSet presAssocID="{5D252381-2560-4CD1-8764-5E51C0AAB5AB}" presName="childText" presStyleLbl="bgAcc1" presStyleIdx="3" presStyleCnt="11" custLinFactNeighborX="18" custLinFactNeighborY="10298">
        <dgm:presLayoutVars>
          <dgm:bulletEnabled val="1"/>
        </dgm:presLayoutVars>
      </dgm:prSet>
      <dgm:spPr/>
    </dgm:pt>
    <dgm:pt modelId="{9C5C223A-8D0C-423B-8804-F0D5A9E2ADC6}" type="pres">
      <dgm:prSet presAssocID="{6CBE3F87-667D-4533-B365-1E79CA407BAB}" presName="Name13" presStyleLbl="parChTrans1D2" presStyleIdx="4" presStyleCnt="11"/>
      <dgm:spPr/>
    </dgm:pt>
    <dgm:pt modelId="{7100F874-8E14-45CE-8AC2-F33D56BA4E40}" type="pres">
      <dgm:prSet presAssocID="{152256AA-578C-4E2A-8B68-12FDC31420C5}" presName="childText" presStyleLbl="bgAcc1" presStyleIdx="4" presStyleCnt="11">
        <dgm:presLayoutVars>
          <dgm:bulletEnabled val="1"/>
        </dgm:presLayoutVars>
      </dgm:prSet>
      <dgm:spPr/>
    </dgm:pt>
    <dgm:pt modelId="{3B9002FA-83A7-48A7-8135-92C7070BA22A}" type="pres">
      <dgm:prSet presAssocID="{586A8C4C-A29F-49CA-BB45-E0610D564B5C}" presName="root" presStyleCnt="0"/>
      <dgm:spPr/>
    </dgm:pt>
    <dgm:pt modelId="{1048FD41-E190-4C7E-8E60-8AF3E3FC09E1}" type="pres">
      <dgm:prSet presAssocID="{586A8C4C-A29F-49CA-BB45-E0610D564B5C}" presName="rootComposite" presStyleCnt="0"/>
      <dgm:spPr/>
    </dgm:pt>
    <dgm:pt modelId="{831C8F48-0C57-43F7-A9A5-EFE45A2AF8A3}" type="pres">
      <dgm:prSet presAssocID="{586A8C4C-A29F-49CA-BB45-E0610D564B5C}" presName="rootText" presStyleLbl="node1" presStyleIdx="2" presStyleCnt="4"/>
      <dgm:spPr/>
    </dgm:pt>
    <dgm:pt modelId="{57DADEC5-2749-4D16-B21D-91330CBDD206}" type="pres">
      <dgm:prSet presAssocID="{586A8C4C-A29F-49CA-BB45-E0610D564B5C}" presName="rootConnector" presStyleLbl="node1" presStyleIdx="2" presStyleCnt="4"/>
      <dgm:spPr/>
    </dgm:pt>
    <dgm:pt modelId="{B845F1AD-7E32-4B26-8770-7C6C83AA88A0}" type="pres">
      <dgm:prSet presAssocID="{586A8C4C-A29F-49CA-BB45-E0610D564B5C}" presName="childShape" presStyleCnt="0"/>
      <dgm:spPr/>
    </dgm:pt>
    <dgm:pt modelId="{DB83FCC4-D8AC-49C6-B190-E482062CFE74}" type="pres">
      <dgm:prSet presAssocID="{A61446AB-D812-4923-AC2D-C1416EFDCB6C}" presName="Name13" presStyleLbl="parChTrans1D2" presStyleIdx="5" presStyleCnt="11"/>
      <dgm:spPr/>
    </dgm:pt>
    <dgm:pt modelId="{BB990480-9250-48FC-91CD-C973B4C5EC32}" type="pres">
      <dgm:prSet presAssocID="{4D3071BA-ED33-4361-88F2-48BE78484AC1}" presName="childText" presStyleLbl="bgAcc1" presStyleIdx="5" presStyleCnt="11">
        <dgm:presLayoutVars>
          <dgm:bulletEnabled val="1"/>
        </dgm:presLayoutVars>
      </dgm:prSet>
      <dgm:spPr/>
    </dgm:pt>
    <dgm:pt modelId="{EB7D09AE-17AB-48A1-A465-01DCF7A72642}" type="pres">
      <dgm:prSet presAssocID="{7EC82A6E-0ECC-4AEA-AC82-F1B95CCC42D0}" presName="Name13" presStyleLbl="parChTrans1D2" presStyleIdx="6" presStyleCnt="11"/>
      <dgm:spPr/>
    </dgm:pt>
    <dgm:pt modelId="{76CD1036-BCC6-4501-83CF-16530353D9E7}" type="pres">
      <dgm:prSet presAssocID="{A6616A4D-B8B5-4528-9338-A05DE7A54DEA}" presName="childText" presStyleLbl="bgAcc1" presStyleIdx="6" presStyleCnt="11">
        <dgm:presLayoutVars>
          <dgm:bulletEnabled val="1"/>
        </dgm:presLayoutVars>
      </dgm:prSet>
      <dgm:spPr/>
    </dgm:pt>
    <dgm:pt modelId="{2436D4ED-0994-484D-B277-471A93EFB65F}" type="pres">
      <dgm:prSet presAssocID="{D99B0F9D-4AB1-4580-B8D5-133FEE862C44}" presName="Name13" presStyleLbl="parChTrans1D2" presStyleIdx="7" presStyleCnt="11"/>
      <dgm:spPr/>
    </dgm:pt>
    <dgm:pt modelId="{18372840-13B3-431A-A221-6C014364AD30}" type="pres">
      <dgm:prSet presAssocID="{51C96EA1-7358-4A04-91AF-1942CF3666FA}" presName="childText" presStyleLbl="bgAcc1" presStyleIdx="7" presStyleCnt="11">
        <dgm:presLayoutVars>
          <dgm:bulletEnabled val="1"/>
        </dgm:presLayoutVars>
      </dgm:prSet>
      <dgm:spPr/>
    </dgm:pt>
    <dgm:pt modelId="{38039630-249F-46DD-A3B6-E928FB347706}" type="pres">
      <dgm:prSet presAssocID="{98A4B784-BFC7-43DD-824C-F461928AE330}" presName="root" presStyleCnt="0"/>
      <dgm:spPr/>
    </dgm:pt>
    <dgm:pt modelId="{EE424013-FC29-4B2D-8571-36D05C37DBD4}" type="pres">
      <dgm:prSet presAssocID="{98A4B784-BFC7-43DD-824C-F461928AE330}" presName="rootComposite" presStyleCnt="0"/>
      <dgm:spPr/>
    </dgm:pt>
    <dgm:pt modelId="{B41C22D6-3E32-4531-86B6-8022C78B663A}" type="pres">
      <dgm:prSet presAssocID="{98A4B784-BFC7-43DD-824C-F461928AE330}" presName="rootText" presStyleLbl="node1" presStyleIdx="3" presStyleCnt="4"/>
      <dgm:spPr/>
    </dgm:pt>
    <dgm:pt modelId="{E0EAADC6-1215-4E24-8F8F-29576446FD01}" type="pres">
      <dgm:prSet presAssocID="{98A4B784-BFC7-43DD-824C-F461928AE330}" presName="rootConnector" presStyleLbl="node1" presStyleIdx="3" presStyleCnt="4"/>
      <dgm:spPr/>
    </dgm:pt>
    <dgm:pt modelId="{68579BEF-F2E2-4D2A-A3A8-202BADE608E0}" type="pres">
      <dgm:prSet presAssocID="{98A4B784-BFC7-43DD-824C-F461928AE330}" presName="childShape" presStyleCnt="0"/>
      <dgm:spPr/>
    </dgm:pt>
    <dgm:pt modelId="{268F7EE8-B68A-49B3-807F-9B66E37D2BAB}" type="pres">
      <dgm:prSet presAssocID="{3393671B-E1C4-4A7A-A7E2-72A791E7024C}" presName="Name13" presStyleLbl="parChTrans1D2" presStyleIdx="8" presStyleCnt="11"/>
      <dgm:spPr/>
    </dgm:pt>
    <dgm:pt modelId="{4987B690-2725-46DA-B9C8-3FB8FF66AEE1}" type="pres">
      <dgm:prSet presAssocID="{C6D12176-F38E-4E7B-B924-EF3C47D1E48E}" presName="childText" presStyleLbl="bgAcc1" presStyleIdx="8" presStyleCnt="11">
        <dgm:presLayoutVars>
          <dgm:bulletEnabled val="1"/>
        </dgm:presLayoutVars>
      </dgm:prSet>
      <dgm:spPr/>
    </dgm:pt>
    <dgm:pt modelId="{8AD7BAED-4B2D-4E68-8FE5-68807C0A1051}" type="pres">
      <dgm:prSet presAssocID="{B87E10DD-3589-4518-8A16-72B3CBAEC30A}" presName="Name13" presStyleLbl="parChTrans1D2" presStyleIdx="9" presStyleCnt="11"/>
      <dgm:spPr/>
    </dgm:pt>
    <dgm:pt modelId="{8250FBCC-A486-4020-9E8B-7BED40EA78F7}" type="pres">
      <dgm:prSet presAssocID="{3F0C6037-1739-4770-99E3-33A7A6E281E5}" presName="childText" presStyleLbl="bgAcc1" presStyleIdx="9" presStyleCnt="11">
        <dgm:presLayoutVars>
          <dgm:bulletEnabled val="1"/>
        </dgm:presLayoutVars>
      </dgm:prSet>
      <dgm:spPr/>
    </dgm:pt>
    <dgm:pt modelId="{537BF14D-4682-4074-80D3-E0D324CBDE66}" type="pres">
      <dgm:prSet presAssocID="{B08BC4DE-63E5-45FC-9762-4C45DDBCFAB3}" presName="Name13" presStyleLbl="parChTrans1D2" presStyleIdx="10" presStyleCnt="11"/>
      <dgm:spPr/>
    </dgm:pt>
    <dgm:pt modelId="{5E5602F5-30C7-478B-896A-B93C42E9AF56}" type="pres">
      <dgm:prSet presAssocID="{C3ED902C-A3E1-43BE-8869-4560D322C3C7}" presName="childText" presStyleLbl="bgAcc1" presStyleIdx="10" presStyleCnt="11">
        <dgm:presLayoutVars>
          <dgm:bulletEnabled val="1"/>
        </dgm:presLayoutVars>
      </dgm:prSet>
      <dgm:spPr/>
    </dgm:pt>
  </dgm:ptLst>
  <dgm:cxnLst>
    <dgm:cxn modelId="{5FC61004-6951-4A42-961E-825C6F6AA856}" type="presOf" srcId="{98A4B784-BFC7-43DD-824C-F461928AE330}" destId="{E0EAADC6-1215-4E24-8F8F-29576446FD01}" srcOrd="1" destOrd="0" presId="urn:microsoft.com/office/officeart/2005/8/layout/hierarchy3"/>
    <dgm:cxn modelId="{9CA2EE0A-5A09-440A-B78C-73207F5D316F}" type="presOf" srcId="{5D252381-2560-4CD1-8764-5E51C0AAB5AB}" destId="{62548680-1765-492C-A681-ADD9B2E10B55}" srcOrd="0" destOrd="0" presId="urn:microsoft.com/office/officeart/2005/8/layout/hierarchy3"/>
    <dgm:cxn modelId="{F0FA0911-8687-4C45-B877-D88DD00D84C4}" type="presOf" srcId="{A61446AB-D812-4923-AC2D-C1416EFDCB6C}" destId="{DB83FCC4-D8AC-49C6-B190-E482062CFE74}" srcOrd="0" destOrd="0" presId="urn:microsoft.com/office/officeart/2005/8/layout/hierarchy3"/>
    <dgm:cxn modelId="{033DBA14-278A-417F-B316-1935F98CCA0F}" type="presOf" srcId="{3F0C6037-1739-4770-99E3-33A7A6E281E5}" destId="{8250FBCC-A486-4020-9E8B-7BED40EA78F7}" srcOrd="0" destOrd="0" presId="urn:microsoft.com/office/officeart/2005/8/layout/hierarchy3"/>
    <dgm:cxn modelId="{3176C717-C27D-49C5-9B68-3705150702A5}" type="presOf" srcId="{D99B0F9D-4AB1-4580-B8D5-133FEE862C44}" destId="{2436D4ED-0994-484D-B277-471A93EFB65F}" srcOrd="0" destOrd="0" presId="urn:microsoft.com/office/officeart/2005/8/layout/hierarchy3"/>
    <dgm:cxn modelId="{7C601C19-BC1D-46C5-AF18-4312E7360CBF}" srcId="{586A8C4C-A29F-49CA-BB45-E0610D564B5C}" destId="{A6616A4D-B8B5-4528-9338-A05DE7A54DEA}" srcOrd="1" destOrd="0" parTransId="{7EC82A6E-0ECC-4AEA-AC82-F1B95CCC42D0}" sibTransId="{E2A4BAED-D2C7-466F-BBBB-E9C1B7830910}"/>
    <dgm:cxn modelId="{C80B711A-CB9B-4CC7-A9B5-C1B11AF21163}" srcId="{3E4613BE-40FD-4079-B5A1-0E4C8A59E62A}" destId="{98A4B784-BFC7-43DD-824C-F461928AE330}" srcOrd="3" destOrd="0" parTransId="{290561DA-6895-4E94-ACBE-2A96C48A2489}" sibTransId="{BF9D5C0A-9F88-4EF3-8358-D4DA3EBC3279}"/>
    <dgm:cxn modelId="{401E4A25-33BE-47B0-A94A-533024F2CAD6}" type="presOf" srcId="{B08BC4DE-63E5-45FC-9762-4C45DDBCFAB3}" destId="{537BF14D-4682-4074-80D3-E0D324CBDE66}" srcOrd="0" destOrd="0" presId="urn:microsoft.com/office/officeart/2005/8/layout/hierarchy3"/>
    <dgm:cxn modelId="{5D2CFC25-90CA-44CD-B155-409504C8CC7D}" type="presOf" srcId="{4D3071BA-ED33-4361-88F2-48BE78484AC1}" destId="{BB990480-9250-48FC-91CD-C973B4C5EC32}" srcOrd="0" destOrd="0" presId="urn:microsoft.com/office/officeart/2005/8/layout/hierarchy3"/>
    <dgm:cxn modelId="{E4D2A02D-6E62-45EB-83A0-56921404F9C9}" srcId="{3E4613BE-40FD-4079-B5A1-0E4C8A59E62A}" destId="{586A8C4C-A29F-49CA-BB45-E0610D564B5C}" srcOrd="2" destOrd="0" parTransId="{8A0056FC-DACC-4996-ADEB-19B18F0D845E}" sibTransId="{704CDE7C-FDDD-449F-B881-8B1EDE6C6BB1}"/>
    <dgm:cxn modelId="{C42FA331-95B4-422A-BDAB-A149C994442C}" srcId="{8E0BC328-7DF9-44E8-A91C-7F7A4B0F800C}" destId="{CABBA529-FBF2-4969-96D2-92106B9C3146}" srcOrd="0" destOrd="0" parTransId="{E2F87CDE-6AA4-4F02-AD1D-F809EC6FD79B}" sibTransId="{205B9264-81D3-4A31-8285-108B84521F2F}"/>
    <dgm:cxn modelId="{D9744733-AE08-4764-BE8B-5520D4CA7878}" type="presOf" srcId="{3E4613BE-40FD-4079-B5A1-0E4C8A59E62A}" destId="{F8FF8E47-BB91-4475-91A0-B922AF195B75}" srcOrd="0" destOrd="0" presId="urn:microsoft.com/office/officeart/2005/8/layout/hierarchy3"/>
    <dgm:cxn modelId="{5B09B634-6876-4D14-911F-1D57D9E58824}" type="presOf" srcId="{4BEB625B-4D74-4782-A75E-3105EEB19B90}" destId="{D7943F2F-E446-43A3-A65F-AA27CB0CD791}" srcOrd="0" destOrd="0" presId="urn:microsoft.com/office/officeart/2005/8/layout/hierarchy3"/>
    <dgm:cxn modelId="{61DB8F37-5A01-4F36-AE23-11A47119E38D}" type="presOf" srcId="{7EC82A6E-0ECC-4AEA-AC82-F1B95CCC42D0}" destId="{EB7D09AE-17AB-48A1-A465-01DCF7A72642}" srcOrd="0" destOrd="0" presId="urn:microsoft.com/office/officeart/2005/8/layout/hierarchy3"/>
    <dgm:cxn modelId="{251D6239-0F48-4FB0-A1CD-97F8758D2BE9}" type="presOf" srcId="{22CBA80A-D702-4A5B-A5EA-2FA48742F5E9}" destId="{F702937F-6249-4F93-B4F6-9A9DD227DED3}" srcOrd="1" destOrd="0" presId="urn:microsoft.com/office/officeart/2005/8/layout/hierarchy3"/>
    <dgm:cxn modelId="{BFFB985B-3570-412A-AC21-CCE4FBB0DD6A}" type="presOf" srcId="{586A8C4C-A29F-49CA-BB45-E0610D564B5C}" destId="{831C8F48-0C57-43F7-A9A5-EFE45A2AF8A3}" srcOrd="0" destOrd="0" presId="urn:microsoft.com/office/officeart/2005/8/layout/hierarchy3"/>
    <dgm:cxn modelId="{C2D3455C-B1CE-49F6-A5BD-538106079553}" type="presOf" srcId="{98A4B784-BFC7-43DD-824C-F461928AE330}" destId="{B41C22D6-3E32-4531-86B6-8022C78B663A}" srcOrd="0" destOrd="0" presId="urn:microsoft.com/office/officeart/2005/8/layout/hierarchy3"/>
    <dgm:cxn modelId="{929A695E-0FD4-49AD-836F-BAFEB5208D3D}" type="presOf" srcId="{7405F214-8A28-45D6-8ECF-8991328D5055}" destId="{A578BFF2-778E-4B63-B8DE-FF2581BFAAC7}" srcOrd="0" destOrd="0" presId="urn:microsoft.com/office/officeart/2005/8/layout/hierarchy3"/>
    <dgm:cxn modelId="{4B01035F-84C8-4CAE-ABAB-F4A4C4C1F66E}" srcId="{98A4B784-BFC7-43DD-824C-F461928AE330}" destId="{C3ED902C-A3E1-43BE-8869-4560D322C3C7}" srcOrd="2" destOrd="0" parTransId="{B08BC4DE-63E5-45FC-9762-4C45DDBCFAB3}" sibTransId="{71F2CF90-C79A-402F-A0B4-BFE7749E6066}"/>
    <dgm:cxn modelId="{400DDD60-37C3-4247-8A93-54C434FBBE68}" srcId="{8E0BC328-7DF9-44E8-A91C-7F7A4B0F800C}" destId="{152256AA-578C-4E2A-8B68-12FDC31420C5}" srcOrd="2" destOrd="0" parTransId="{6CBE3F87-667D-4533-B365-1E79CA407BAB}" sibTransId="{536EEDF8-91F1-4ACD-BC35-C20B7D1B5297}"/>
    <dgm:cxn modelId="{A6D0BC61-9073-4F6A-AC37-7247534F90DF}" srcId="{586A8C4C-A29F-49CA-BB45-E0610D564B5C}" destId="{51C96EA1-7358-4A04-91AF-1942CF3666FA}" srcOrd="2" destOrd="0" parTransId="{D99B0F9D-4AB1-4580-B8D5-133FEE862C44}" sibTransId="{8F381DAF-BABE-4FBE-A210-42A28E482250}"/>
    <dgm:cxn modelId="{687C7C48-E468-45FD-9F02-33E37B97DE00}" srcId="{22CBA80A-D702-4A5B-A5EA-2FA48742F5E9}" destId="{FA54F5F8-040D-49C5-8644-A120E0558175}" srcOrd="1" destOrd="0" parTransId="{A9896B3B-C7C3-4750-BE87-0F29590DE914}" sibTransId="{486A57CC-0006-465D-BF2A-1AC1F4983CE9}"/>
    <dgm:cxn modelId="{4773514C-B6EA-4697-8AB7-672A8F263AE3}" type="presOf" srcId="{CABBA529-FBF2-4969-96D2-92106B9C3146}" destId="{136D49CF-39D2-4014-A114-FEF836C4201B}" srcOrd="0" destOrd="0" presId="urn:microsoft.com/office/officeart/2005/8/layout/hierarchy3"/>
    <dgm:cxn modelId="{AEEB064D-73F4-4F6E-9C12-885715BA6675}" srcId="{8E0BC328-7DF9-44E8-A91C-7F7A4B0F800C}" destId="{5D252381-2560-4CD1-8764-5E51C0AAB5AB}" srcOrd="1" destOrd="0" parTransId="{7405F214-8A28-45D6-8ECF-8991328D5055}" sibTransId="{FCE33BB7-06EE-4D7A-8224-B0D1A37D42B2}"/>
    <dgm:cxn modelId="{2D8FE173-7319-4CA9-8501-1134E6CEDECE}" type="presOf" srcId="{A9896B3B-C7C3-4750-BE87-0F29590DE914}" destId="{F339054A-865A-4DC5-92B0-0769E3BE1313}" srcOrd="0" destOrd="0" presId="urn:microsoft.com/office/officeart/2005/8/layout/hierarchy3"/>
    <dgm:cxn modelId="{27900B55-EF3C-48EF-B2F5-F3AE03F0D4DE}" type="presOf" srcId="{8E0BC328-7DF9-44E8-A91C-7F7A4B0F800C}" destId="{0B3EBFBC-0F11-43A6-A5AE-3C7A8D0DA8DA}" srcOrd="1" destOrd="0" presId="urn:microsoft.com/office/officeart/2005/8/layout/hierarchy3"/>
    <dgm:cxn modelId="{104C967A-1BAF-44AD-A0C3-B7436764C556}" srcId="{3E4613BE-40FD-4079-B5A1-0E4C8A59E62A}" destId="{8E0BC328-7DF9-44E8-A91C-7F7A4B0F800C}" srcOrd="1" destOrd="0" parTransId="{B846C597-4FA3-4807-9B3F-B0E80A9FC056}" sibTransId="{A9A1C748-3592-4D34-A1B1-96BD8787B00C}"/>
    <dgm:cxn modelId="{1F467D7D-E6F2-4327-B153-A75DD023F962}" type="presOf" srcId="{6CBE3F87-667D-4533-B365-1E79CA407BAB}" destId="{9C5C223A-8D0C-423B-8804-F0D5A9E2ADC6}" srcOrd="0" destOrd="0" presId="urn:microsoft.com/office/officeart/2005/8/layout/hierarchy3"/>
    <dgm:cxn modelId="{E7E6E983-F9CA-44D2-8744-5D403D203AB7}" srcId="{98A4B784-BFC7-43DD-824C-F461928AE330}" destId="{C6D12176-F38E-4E7B-B924-EF3C47D1E48E}" srcOrd="0" destOrd="0" parTransId="{3393671B-E1C4-4A7A-A7E2-72A791E7024C}" sibTransId="{B11D7FE2-76F2-46AB-A76D-9EFFE8B9B10F}"/>
    <dgm:cxn modelId="{19AE1E86-925D-4E43-959A-C699FBCFD808}" type="presOf" srcId="{152256AA-578C-4E2A-8B68-12FDC31420C5}" destId="{7100F874-8E14-45CE-8AC2-F33D56BA4E40}" srcOrd="0" destOrd="0" presId="urn:microsoft.com/office/officeart/2005/8/layout/hierarchy3"/>
    <dgm:cxn modelId="{E6007C91-7FC8-4BED-985F-735CCD55EEB0}" type="presOf" srcId="{FA54F5F8-040D-49C5-8644-A120E0558175}" destId="{03BE5C75-FEC3-4EB4-A43A-918D2C1D21D1}" srcOrd="0" destOrd="0" presId="urn:microsoft.com/office/officeart/2005/8/layout/hierarchy3"/>
    <dgm:cxn modelId="{3CA88A9E-8B88-4176-8AC7-26A20EAB35C5}" srcId="{586A8C4C-A29F-49CA-BB45-E0610D564B5C}" destId="{4D3071BA-ED33-4361-88F2-48BE78484AC1}" srcOrd="0" destOrd="0" parTransId="{A61446AB-D812-4923-AC2D-C1416EFDCB6C}" sibTransId="{85CEA86D-2AD4-416B-B3C3-71F56A378593}"/>
    <dgm:cxn modelId="{7442179F-12F8-45C1-9033-F324DCB7C4E7}" type="presOf" srcId="{121E1B4D-A8FA-42B0-A6D7-358597B27592}" destId="{D9FF5B7E-9159-44A9-8261-9F021DC62CDA}" srcOrd="0" destOrd="0" presId="urn:microsoft.com/office/officeart/2005/8/layout/hierarchy3"/>
    <dgm:cxn modelId="{284779AA-1361-4B9E-B290-41D6B16A24CD}" srcId="{3E4613BE-40FD-4079-B5A1-0E4C8A59E62A}" destId="{22CBA80A-D702-4A5B-A5EA-2FA48742F5E9}" srcOrd="0" destOrd="0" parTransId="{92B18564-46C3-4845-B81C-0BE6C5EE79AB}" sibTransId="{B24A764D-6898-488C-96E3-799E372CC51A}"/>
    <dgm:cxn modelId="{F4748BB1-C4F3-4D38-A2B6-A45B4E2C25B7}" type="presOf" srcId="{E2F87CDE-6AA4-4F02-AD1D-F809EC6FD79B}" destId="{17239459-0B1E-472C-9E8A-9813E0EBDE5E}" srcOrd="0" destOrd="0" presId="urn:microsoft.com/office/officeart/2005/8/layout/hierarchy3"/>
    <dgm:cxn modelId="{6E5FFBC1-DBF1-488D-AEA2-596C1F534BBF}" type="presOf" srcId="{22CBA80A-D702-4A5B-A5EA-2FA48742F5E9}" destId="{113096B5-914B-4D19-A19F-333FC218EC3D}" srcOrd="0" destOrd="0" presId="urn:microsoft.com/office/officeart/2005/8/layout/hierarchy3"/>
    <dgm:cxn modelId="{DD6C66CA-D3B0-4AC7-A0C0-8235B5D4782E}" type="presOf" srcId="{B87E10DD-3589-4518-8A16-72B3CBAEC30A}" destId="{8AD7BAED-4B2D-4E68-8FE5-68807C0A1051}" srcOrd="0" destOrd="0" presId="urn:microsoft.com/office/officeart/2005/8/layout/hierarchy3"/>
    <dgm:cxn modelId="{3F5194D2-6A16-4D21-BCF4-7DD98108AD7D}" type="presOf" srcId="{C3ED902C-A3E1-43BE-8869-4560D322C3C7}" destId="{5E5602F5-30C7-478B-896A-B93C42E9AF56}" srcOrd="0" destOrd="0" presId="urn:microsoft.com/office/officeart/2005/8/layout/hierarchy3"/>
    <dgm:cxn modelId="{BF7617D3-0252-4B0B-87EB-EB6A49016822}" type="presOf" srcId="{586A8C4C-A29F-49CA-BB45-E0610D564B5C}" destId="{57DADEC5-2749-4D16-B21D-91330CBDD206}" srcOrd="1" destOrd="0" presId="urn:microsoft.com/office/officeart/2005/8/layout/hierarchy3"/>
    <dgm:cxn modelId="{883C7BD5-BC65-41D5-BA3D-5C2C644AD668}" type="presOf" srcId="{A6616A4D-B8B5-4528-9338-A05DE7A54DEA}" destId="{76CD1036-BCC6-4501-83CF-16530353D9E7}" srcOrd="0" destOrd="0" presId="urn:microsoft.com/office/officeart/2005/8/layout/hierarchy3"/>
    <dgm:cxn modelId="{8615D0E0-2292-4AE5-9DD7-FDA1A06963C9}" type="presOf" srcId="{C6D12176-F38E-4E7B-B924-EF3C47D1E48E}" destId="{4987B690-2725-46DA-B9C8-3FB8FF66AEE1}" srcOrd="0" destOrd="0" presId="urn:microsoft.com/office/officeart/2005/8/layout/hierarchy3"/>
    <dgm:cxn modelId="{C9C1B7E5-88C8-4C2C-8319-6F700451D9CD}" type="presOf" srcId="{8E0BC328-7DF9-44E8-A91C-7F7A4B0F800C}" destId="{27151B36-5FAA-4CE2-9C66-CC7140F2A6A3}" srcOrd="0" destOrd="0" presId="urn:microsoft.com/office/officeart/2005/8/layout/hierarchy3"/>
    <dgm:cxn modelId="{152026E6-3C3B-4E87-804D-2059E31818AA}" type="presOf" srcId="{51C96EA1-7358-4A04-91AF-1942CF3666FA}" destId="{18372840-13B3-431A-A221-6C014364AD30}" srcOrd="0" destOrd="0" presId="urn:microsoft.com/office/officeart/2005/8/layout/hierarchy3"/>
    <dgm:cxn modelId="{D7F745E6-70DD-41CF-8758-48F9E496B5B8}" srcId="{98A4B784-BFC7-43DD-824C-F461928AE330}" destId="{3F0C6037-1739-4770-99E3-33A7A6E281E5}" srcOrd="1" destOrd="0" parTransId="{B87E10DD-3589-4518-8A16-72B3CBAEC30A}" sibTransId="{77D53B9C-BB8D-4B60-BEA0-BB43219F08A1}"/>
    <dgm:cxn modelId="{E90A73F4-6D7D-4C86-9FA2-71EBD2139B59}" type="presOf" srcId="{3393671B-E1C4-4A7A-A7E2-72A791E7024C}" destId="{268F7EE8-B68A-49B3-807F-9B66E37D2BAB}" srcOrd="0" destOrd="0" presId="urn:microsoft.com/office/officeart/2005/8/layout/hierarchy3"/>
    <dgm:cxn modelId="{E09A77FB-80BA-449B-A447-1FB8B88C9B8D}" srcId="{22CBA80A-D702-4A5B-A5EA-2FA48742F5E9}" destId="{4BEB625B-4D74-4782-A75E-3105EEB19B90}" srcOrd="0" destOrd="0" parTransId="{121E1B4D-A8FA-42B0-A6D7-358597B27592}" sibTransId="{8770A42B-3597-4226-BE1A-778DE79F8AF4}"/>
    <dgm:cxn modelId="{C0E2F6D7-6E3A-43E9-B67C-F73C95914515}" type="presParOf" srcId="{F8FF8E47-BB91-4475-91A0-B922AF195B75}" destId="{896404C2-491F-4BBC-8B44-B00921E3D0BD}" srcOrd="0" destOrd="0" presId="urn:microsoft.com/office/officeart/2005/8/layout/hierarchy3"/>
    <dgm:cxn modelId="{ADE77492-5BC9-4305-9C7A-C6E5AA8C08F7}" type="presParOf" srcId="{896404C2-491F-4BBC-8B44-B00921E3D0BD}" destId="{E1526D82-4A4C-45D8-816D-6A12BCC8AE2F}" srcOrd="0" destOrd="0" presId="urn:microsoft.com/office/officeart/2005/8/layout/hierarchy3"/>
    <dgm:cxn modelId="{F9F49B8C-90B4-4BDC-9481-90517F2EB2FD}" type="presParOf" srcId="{E1526D82-4A4C-45D8-816D-6A12BCC8AE2F}" destId="{113096B5-914B-4D19-A19F-333FC218EC3D}" srcOrd="0" destOrd="0" presId="urn:microsoft.com/office/officeart/2005/8/layout/hierarchy3"/>
    <dgm:cxn modelId="{B707965A-A43F-4FD0-AD2E-04B78BB7DF55}" type="presParOf" srcId="{E1526D82-4A4C-45D8-816D-6A12BCC8AE2F}" destId="{F702937F-6249-4F93-B4F6-9A9DD227DED3}" srcOrd="1" destOrd="0" presId="urn:microsoft.com/office/officeart/2005/8/layout/hierarchy3"/>
    <dgm:cxn modelId="{A2E3DAC4-0EC5-4B95-BAAE-C5796981EFE4}" type="presParOf" srcId="{896404C2-491F-4BBC-8B44-B00921E3D0BD}" destId="{3EFD9FA2-E08F-4F54-AB66-CCBDBEDC67D9}" srcOrd="1" destOrd="0" presId="urn:microsoft.com/office/officeart/2005/8/layout/hierarchy3"/>
    <dgm:cxn modelId="{C220B6FF-9DB7-4677-838A-B10778822F6A}" type="presParOf" srcId="{3EFD9FA2-E08F-4F54-AB66-CCBDBEDC67D9}" destId="{D9FF5B7E-9159-44A9-8261-9F021DC62CDA}" srcOrd="0" destOrd="0" presId="urn:microsoft.com/office/officeart/2005/8/layout/hierarchy3"/>
    <dgm:cxn modelId="{01DD6D88-258A-4998-9872-92A8C0049C7C}" type="presParOf" srcId="{3EFD9FA2-E08F-4F54-AB66-CCBDBEDC67D9}" destId="{D7943F2F-E446-43A3-A65F-AA27CB0CD791}" srcOrd="1" destOrd="0" presId="urn:microsoft.com/office/officeart/2005/8/layout/hierarchy3"/>
    <dgm:cxn modelId="{8015FF0E-9518-4AE2-A878-90E90D65DCB9}" type="presParOf" srcId="{3EFD9FA2-E08F-4F54-AB66-CCBDBEDC67D9}" destId="{F339054A-865A-4DC5-92B0-0769E3BE1313}" srcOrd="2" destOrd="0" presId="urn:microsoft.com/office/officeart/2005/8/layout/hierarchy3"/>
    <dgm:cxn modelId="{D73AD49F-4AB9-4317-B698-44258F6438F2}" type="presParOf" srcId="{3EFD9FA2-E08F-4F54-AB66-CCBDBEDC67D9}" destId="{03BE5C75-FEC3-4EB4-A43A-918D2C1D21D1}" srcOrd="3" destOrd="0" presId="urn:microsoft.com/office/officeart/2005/8/layout/hierarchy3"/>
    <dgm:cxn modelId="{AE9249F6-C773-4697-96F6-204BD10F33AF}" type="presParOf" srcId="{F8FF8E47-BB91-4475-91A0-B922AF195B75}" destId="{00C6D30E-366A-437A-884A-7DF5D797FD65}" srcOrd="1" destOrd="0" presId="urn:microsoft.com/office/officeart/2005/8/layout/hierarchy3"/>
    <dgm:cxn modelId="{7AC96CD5-C28B-47F8-B857-FDC015F04BFE}" type="presParOf" srcId="{00C6D30E-366A-437A-884A-7DF5D797FD65}" destId="{DCFD7DDA-C9BB-4EE9-922A-81237C70FB28}" srcOrd="0" destOrd="0" presId="urn:microsoft.com/office/officeart/2005/8/layout/hierarchy3"/>
    <dgm:cxn modelId="{EDCA33A4-4489-4C3B-924A-59B4130B2016}" type="presParOf" srcId="{DCFD7DDA-C9BB-4EE9-922A-81237C70FB28}" destId="{27151B36-5FAA-4CE2-9C66-CC7140F2A6A3}" srcOrd="0" destOrd="0" presId="urn:microsoft.com/office/officeart/2005/8/layout/hierarchy3"/>
    <dgm:cxn modelId="{42C85A97-388D-4092-B72D-3D8C10BE154E}" type="presParOf" srcId="{DCFD7DDA-C9BB-4EE9-922A-81237C70FB28}" destId="{0B3EBFBC-0F11-43A6-A5AE-3C7A8D0DA8DA}" srcOrd="1" destOrd="0" presId="urn:microsoft.com/office/officeart/2005/8/layout/hierarchy3"/>
    <dgm:cxn modelId="{5DF97F48-0D53-4ACD-BC6F-FA544B0C3741}" type="presParOf" srcId="{00C6D30E-366A-437A-884A-7DF5D797FD65}" destId="{AE751C69-247B-4D01-9C4B-05B86CB6F519}" srcOrd="1" destOrd="0" presId="urn:microsoft.com/office/officeart/2005/8/layout/hierarchy3"/>
    <dgm:cxn modelId="{A24F3FD5-37F2-4B30-AFDF-519E77E6C0A5}" type="presParOf" srcId="{AE751C69-247B-4D01-9C4B-05B86CB6F519}" destId="{17239459-0B1E-472C-9E8A-9813E0EBDE5E}" srcOrd="0" destOrd="0" presId="urn:microsoft.com/office/officeart/2005/8/layout/hierarchy3"/>
    <dgm:cxn modelId="{9D9D3E6C-64D7-4C4D-A632-E412D0F9F2DC}" type="presParOf" srcId="{AE751C69-247B-4D01-9C4B-05B86CB6F519}" destId="{136D49CF-39D2-4014-A114-FEF836C4201B}" srcOrd="1" destOrd="0" presId="urn:microsoft.com/office/officeart/2005/8/layout/hierarchy3"/>
    <dgm:cxn modelId="{1095049F-102E-4063-BD4C-85B01F276A28}" type="presParOf" srcId="{AE751C69-247B-4D01-9C4B-05B86CB6F519}" destId="{A578BFF2-778E-4B63-B8DE-FF2581BFAAC7}" srcOrd="2" destOrd="0" presId="urn:microsoft.com/office/officeart/2005/8/layout/hierarchy3"/>
    <dgm:cxn modelId="{BFBD6FED-644C-4DC6-A423-90B20B367074}" type="presParOf" srcId="{AE751C69-247B-4D01-9C4B-05B86CB6F519}" destId="{62548680-1765-492C-A681-ADD9B2E10B55}" srcOrd="3" destOrd="0" presId="urn:microsoft.com/office/officeart/2005/8/layout/hierarchy3"/>
    <dgm:cxn modelId="{C0554048-A502-48B5-B25B-C3E4D40739A6}" type="presParOf" srcId="{AE751C69-247B-4D01-9C4B-05B86CB6F519}" destId="{9C5C223A-8D0C-423B-8804-F0D5A9E2ADC6}" srcOrd="4" destOrd="0" presId="urn:microsoft.com/office/officeart/2005/8/layout/hierarchy3"/>
    <dgm:cxn modelId="{52A6D624-0B91-40D8-9A41-62324FC192BB}" type="presParOf" srcId="{AE751C69-247B-4D01-9C4B-05B86CB6F519}" destId="{7100F874-8E14-45CE-8AC2-F33D56BA4E40}" srcOrd="5" destOrd="0" presId="urn:microsoft.com/office/officeart/2005/8/layout/hierarchy3"/>
    <dgm:cxn modelId="{23047056-A428-4B22-88E6-D7E47C7978AA}" type="presParOf" srcId="{F8FF8E47-BB91-4475-91A0-B922AF195B75}" destId="{3B9002FA-83A7-48A7-8135-92C7070BA22A}" srcOrd="2" destOrd="0" presId="urn:microsoft.com/office/officeart/2005/8/layout/hierarchy3"/>
    <dgm:cxn modelId="{23CC8A81-8DE8-491E-BD80-91C6C3212466}" type="presParOf" srcId="{3B9002FA-83A7-48A7-8135-92C7070BA22A}" destId="{1048FD41-E190-4C7E-8E60-8AF3E3FC09E1}" srcOrd="0" destOrd="0" presId="urn:microsoft.com/office/officeart/2005/8/layout/hierarchy3"/>
    <dgm:cxn modelId="{3CF39CA1-7697-49B1-84FD-FA2FCD624941}" type="presParOf" srcId="{1048FD41-E190-4C7E-8E60-8AF3E3FC09E1}" destId="{831C8F48-0C57-43F7-A9A5-EFE45A2AF8A3}" srcOrd="0" destOrd="0" presId="urn:microsoft.com/office/officeart/2005/8/layout/hierarchy3"/>
    <dgm:cxn modelId="{1600C3DD-570C-444A-BFDE-12B4D6674BFE}" type="presParOf" srcId="{1048FD41-E190-4C7E-8E60-8AF3E3FC09E1}" destId="{57DADEC5-2749-4D16-B21D-91330CBDD206}" srcOrd="1" destOrd="0" presId="urn:microsoft.com/office/officeart/2005/8/layout/hierarchy3"/>
    <dgm:cxn modelId="{16973CA9-26E0-4DC0-90DB-BBEA55C19AD4}" type="presParOf" srcId="{3B9002FA-83A7-48A7-8135-92C7070BA22A}" destId="{B845F1AD-7E32-4B26-8770-7C6C83AA88A0}" srcOrd="1" destOrd="0" presId="urn:microsoft.com/office/officeart/2005/8/layout/hierarchy3"/>
    <dgm:cxn modelId="{5A7D69C5-6B53-4ECF-A022-E37E04B4DC87}" type="presParOf" srcId="{B845F1AD-7E32-4B26-8770-7C6C83AA88A0}" destId="{DB83FCC4-D8AC-49C6-B190-E482062CFE74}" srcOrd="0" destOrd="0" presId="urn:microsoft.com/office/officeart/2005/8/layout/hierarchy3"/>
    <dgm:cxn modelId="{7AFEDADA-540D-4AB6-9F1E-9E6E9C60EA24}" type="presParOf" srcId="{B845F1AD-7E32-4B26-8770-7C6C83AA88A0}" destId="{BB990480-9250-48FC-91CD-C973B4C5EC32}" srcOrd="1" destOrd="0" presId="urn:microsoft.com/office/officeart/2005/8/layout/hierarchy3"/>
    <dgm:cxn modelId="{6C9F59E3-03AC-4951-96B9-890B731207B6}" type="presParOf" srcId="{B845F1AD-7E32-4B26-8770-7C6C83AA88A0}" destId="{EB7D09AE-17AB-48A1-A465-01DCF7A72642}" srcOrd="2" destOrd="0" presId="urn:microsoft.com/office/officeart/2005/8/layout/hierarchy3"/>
    <dgm:cxn modelId="{F6183EA8-A050-4F39-9958-4F68D277F9CB}" type="presParOf" srcId="{B845F1AD-7E32-4B26-8770-7C6C83AA88A0}" destId="{76CD1036-BCC6-4501-83CF-16530353D9E7}" srcOrd="3" destOrd="0" presId="urn:microsoft.com/office/officeart/2005/8/layout/hierarchy3"/>
    <dgm:cxn modelId="{7DBF89E2-D49B-46F1-B050-5DF3D0AA60C8}" type="presParOf" srcId="{B845F1AD-7E32-4B26-8770-7C6C83AA88A0}" destId="{2436D4ED-0994-484D-B277-471A93EFB65F}" srcOrd="4" destOrd="0" presId="urn:microsoft.com/office/officeart/2005/8/layout/hierarchy3"/>
    <dgm:cxn modelId="{7456FA4A-1D0C-4970-A90D-AD71C44C3AD3}" type="presParOf" srcId="{B845F1AD-7E32-4B26-8770-7C6C83AA88A0}" destId="{18372840-13B3-431A-A221-6C014364AD30}" srcOrd="5" destOrd="0" presId="urn:microsoft.com/office/officeart/2005/8/layout/hierarchy3"/>
    <dgm:cxn modelId="{4AEA32CC-BD25-43A2-83B1-6E143C524943}" type="presParOf" srcId="{F8FF8E47-BB91-4475-91A0-B922AF195B75}" destId="{38039630-249F-46DD-A3B6-E928FB347706}" srcOrd="3" destOrd="0" presId="urn:microsoft.com/office/officeart/2005/8/layout/hierarchy3"/>
    <dgm:cxn modelId="{907F455A-7EC6-41C2-AA34-019EC5B26289}" type="presParOf" srcId="{38039630-249F-46DD-A3B6-E928FB347706}" destId="{EE424013-FC29-4B2D-8571-36D05C37DBD4}" srcOrd="0" destOrd="0" presId="urn:microsoft.com/office/officeart/2005/8/layout/hierarchy3"/>
    <dgm:cxn modelId="{A4809A01-E8BA-4860-9974-626312302CDA}" type="presParOf" srcId="{EE424013-FC29-4B2D-8571-36D05C37DBD4}" destId="{B41C22D6-3E32-4531-86B6-8022C78B663A}" srcOrd="0" destOrd="0" presId="urn:microsoft.com/office/officeart/2005/8/layout/hierarchy3"/>
    <dgm:cxn modelId="{96D8748C-48B1-40B1-B041-A55996A493EF}" type="presParOf" srcId="{EE424013-FC29-4B2D-8571-36D05C37DBD4}" destId="{E0EAADC6-1215-4E24-8F8F-29576446FD01}" srcOrd="1" destOrd="0" presId="urn:microsoft.com/office/officeart/2005/8/layout/hierarchy3"/>
    <dgm:cxn modelId="{08861A9E-6570-4AB8-8F6B-5F6A667534CF}" type="presParOf" srcId="{38039630-249F-46DD-A3B6-E928FB347706}" destId="{68579BEF-F2E2-4D2A-A3A8-202BADE608E0}" srcOrd="1" destOrd="0" presId="urn:microsoft.com/office/officeart/2005/8/layout/hierarchy3"/>
    <dgm:cxn modelId="{E8B18FB2-0F71-454F-A2B1-8109F47FE991}" type="presParOf" srcId="{68579BEF-F2E2-4D2A-A3A8-202BADE608E0}" destId="{268F7EE8-B68A-49B3-807F-9B66E37D2BAB}" srcOrd="0" destOrd="0" presId="urn:microsoft.com/office/officeart/2005/8/layout/hierarchy3"/>
    <dgm:cxn modelId="{1D1037FB-C962-488A-A15B-144FCAF22FD2}" type="presParOf" srcId="{68579BEF-F2E2-4D2A-A3A8-202BADE608E0}" destId="{4987B690-2725-46DA-B9C8-3FB8FF66AEE1}" srcOrd="1" destOrd="0" presId="urn:microsoft.com/office/officeart/2005/8/layout/hierarchy3"/>
    <dgm:cxn modelId="{EC471879-7F28-4CB9-9A12-DD1CC0795EAB}" type="presParOf" srcId="{68579BEF-F2E2-4D2A-A3A8-202BADE608E0}" destId="{8AD7BAED-4B2D-4E68-8FE5-68807C0A1051}" srcOrd="2" destOrd="0" presId="urn:microsoft.com/office/officeart/2005/8/layout/hierarchy3"/>
    <dgm:cxn modelId="{C8C53709-6F94-4861-A371-A7C231BDD761}" type="presParOf" srcId="{68579BEF-F2E2-4D2A-A3A8-202BADE608E0}" destId="{8250FBCC-A486-4020-9E8B-7BED40EA78F7}" srcOrd="3" destOrd="0" presId="urn:microsoft.com/office/officeart/2005/8/layout/hierarchy3"/>
    <dgm:cxn modelId="{0A3BB0F7-5086-400F-AED1-3D66E1A2E2CA}" type="presParOf" srcId="{68579BEF-F2E2-4D2A-A3A8-202BADE608E0}" destId="{537BF14D-4682-4074-80D3-E0D324CBDE66}" srcOrd="4" destOrd="0" presId="urn:microsoft.com/office/officeart/2005/8/layout/hierarchy3"/>
    <dgm:cxn modelId="{EBDAC3F8-FF85-41E2-9614-CE401EF81661}" type="presParOf" srcId="{68579BEF-F2E2-4D2A-A3A8-202BADE608E0}" destId="{5E5602F5-30C7-478B-896A-B93C42E9AF5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09A552-6838-4E23-B357-2DBC396FE33B}"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CA"/>
        </a:p>
      </dgm:t>
    </dgm:pt>
    <dgm:pt modelId="{9851EA6D-189F-4B3A-8FB3-70CFFC036E4B}">
      <dgm:prSet phldrT="[Text]" custT="1"/>
      <dgm:spPr/>
      <dgm:t>
        <a:bodyPr/>
        <a:lstStyle/>
        <a:p>
          <a:r>
            <a:rPr lang="en-CA" sz="1600" dirty="0">
              <a:latin typeface="Arial" pitchFamily="34" charset="0"/>
              <a:cs typeface="Arial" pitchFamily="34" charset="0"/>
            </a:rPr>
            <a:t> </a:t>
          </a:r>
          <a:r>
            <a:rPr lang="en-CA" sz="1600" dirty="0" err="1">
              <a:latin typeface="Arial" pitchFamily="34" charset="0"/>
              <a:cs typeface="Arial" pitchFamily="34" charset="0"/>
            </a:rPr>
            <a:t>Đau</a:t>
          </a:r>
          <a:r>
            <a:rPr lang="en-CA" sz="1600" dirty="0">
              <a:latin typeface="Arial" pitchFamily="34" charset="0"/>
              <a:cs typeface="Arial" pitchFamily="34" charset="0"/>
            </a:rPr>
            <a:t> </a:t>
          </a:r>
          <a:r>
            <a:rPr lang="en-CA" sz="1600" dirty="0" err="1">
              <a:latin typeface="Arial" pitchFamily="34" charset="0"/>
              <a:cs typeface="Arial" pitchFamily="34" charset="0"/>
            </a:rPr>
            <a:t>khớp</a:t>
          </a:r>
          <a:r>
            <a:rPr lang="en-CA" sz="1600" dirty="0">
              <a:latin typeface="Arial" pitchFamily="34" charset="0"/>
              <a:cs typeface="Arial" pitchFamily="34" charset="0"/>
            </a:rPr>
            <a:t> </a:t>
          </a:r>
          <a:r>
            <a:rPr lang="en-CA" sz="1600" dirty="0" err="1">
              <a:latin typeface="Arial" pitchFamily="34" charset="0"/>
              <a:cs typeface="Arial" pitchFamily="34" charset="0"/>
            </a:rPr>
            <a:t>mạn</a:t>
          </a:r>
          <a:r>
            <a:rPr lang="en-CA" sz="1600" dirty="0">
              <a:latin typeface="Arial" pitchFamily="34" charset="0"/>
              <a:cs typeface="Arial" pitchFamily="34" charset="0"/>
            </a:rPr>
            <a:t> </a:t>
          </a:r>
          <a:r>
            <a:rPr lang="en-CA" sz="1600" dirty="0" err="1">
              <a:latin typeface="Arial" pitchFamily="34" charset="0"/>
              <a:cs typeface="Arial" pitchFamily="34" charset="0"/>
            </a:rPr>
            <a:t>tính</a:t>
          </a:r>
          <a:endParaRPr lang="en-CA" sz="1600" dirty="0">
            <a:latin typeface="Arial" pitchFamily="34" charset="0"/>
            <a:cs typeface="Arial" pitchFamily="34" charset="0"/>
          </a:endParaRPr>
        </a:p>
      </dgm:t>
    </dgm:pt>
    <dgm:pt modelId="{340DA8C6-5F29-4EBB-9A48-C3C22065812D}" type="parTrans" cxnId="{6CBBF1BA-6C54-4249-90E9-9788F71488F4}">
      <dgm:prSet/>
      <dgm:spPr/>
      <dgm:t>
        <a:bodyPr/>
        <a:lstStyle/>
        <a:p>
          <a:endParaRPr lang="en-CA" sz="1600"/>
        </a:p>
      </dgm:t>
    </dgm:pt>
    <dgm:pt modelId="{4E215876-C064-405A-86D3-2220B60B642D}" type="sibTrans" cxnId="{6CBBF1BA-6C54-4249-90E9-9788F71488F4}">
      <dgm:prSet/>
      <dgm:spPr/>
      <dgm:t>
        <a:bodyPr/>
        <a:lstStyle/>
        <a:p>
          <a:endParaRPr lang="en-CA" sz="1600"/>
        </a:p>
      </dgm:t>
    </dgm:pt>
    <dgm:pt modelId="{B7788A60-D13C-484D-842D-52FF3338D897}">
      <dgm:prSet phldrT="[Text]" custT="1"/>
      <dgm:spPr/>
      <dgm:t>
        <a:bodyPr/>
        <a:lstStyle/>
        <a:p>
          <a:r>
            <a:rPr lang="en-CA" sz="1600" dirty="0" err="1">
              <a:latin typeface="Arial" pitchFamily="34" charset="0"/>
              <a:cs typeface="Arial" pitchFamily="34" charset="0"/>
            </a:rPr>
            <a:t>Cơ</a:t>
          </a:r>
          <a:r>
            <a:rPr lang="en-CA" sz="1600" dirty="0">
              <a:latin typeface="Arial" pitchFamily="34" charset="0"/>
              <a:cs typeface="Arial" pitchFamily="34" charset="0"/>
            </a:rPr>
            <a:t> </a:t>
          </a:r>
          <a:r>
            <a:rPr lang="en-CA" sz="1600" dirty="0" err="1">
              <a:latin typeface="Arial" pitchFamily="34" charset="0"/>
              <a:cs typeface="Arial" pitchFamily="34" charset="0"/>
            </a:rPr>
            <a:t>học</a:t>
          </a:r>
          <a:endParaRPr lang="en-CA" sz="1600" dirty="0">
            <a:latin typeface="Arial" pitchFamily="34" charset="0"/>
            <a:cs typeface="Arial" pitchFamily="34" charset="0"/>
          </a:endParaRPr>
        </a:p>
      </dgm:t>
    </dgm:pt>
    <dgm:pt modelId="{B1B947C1-3A15-44E8-AC18-20938B2848D5}" type="parTrans" cxnId="{094EF4DA-C8FA-41B4-9054-446641DAF3F2}">
      <dgm:prSet/>
      <dgm:spPr>
        <a:ln>
          <a:solidFill>
            <a:schemeClr val="accent1"/>
          </a:solidFill>
        </a:ln>
      </dgm:spPr>
      <dgm:t>
        <a:bodyPr/>
        <a:lstStyle/>
        <a:p>
          <a:endParaRPr lang="en-CA" sz="1600">
            <a:latin typeface="Arial" pitchFamily="34" charset="0"/>
            <a:cs typeface="Arial" pitchFamily="34" charset="0"/>
          </a:endParaRPr>
        </a:p>
      </dgm:t>
    </dgm:pt>
    <dgm:pt modelId="{B1583F3B-F92A-45D3-97D7-8718E85DE980}" type="sibTrans" cxnId="{094EF4DA-C8FA-41B4-9054-446641DAF3F2}">
      <dgm:prSet/>
      <dgm:spPr/>
      <dgm:t>
        <a:bodyPr/>
        <a:lstStyle/>
        <a:p>
          <a:endParaRPr lang="en-CA" sz="1600"/>
        </a:p>
      </dgm:t>
    </dgm:pt>
    <dgm:pt modelId="{FAD3843C-F218-4996-B190-2C77F449E394}">
      <dgm:prSet phldrT="[Text]" custT="1"/>
      <dgm:spPr/>
      <dgm:t>
        <a:bodyPr/>
        <a:lstStyle/>
        <a:p>
          <a:r>
            <a:rPr lang="en-CA" sz="1600" dirty="0" err="1">
              <a:latin typeface="Arial" pitchFamily="34" charset="0"/>
              <a:cs typeface="Arial" pitchFamily="34" charset="0"/>
            </a:rPr>
            <a:t>Vd</a:t>
          </a:r>
          <a:r>
            <a:rPr lang="en-CA" sz="1600" dirty="0">
              <a:latin typeface="Arial" pitchFamily="34" charset="0"/>
              <a:cs typeface="Arial" pitchFamily="34" charset="0"/>
            </a:rPr>
            <a:t>: </a:t>
          </a:r>
          <a:r>
            <a:rPr lang="en-CA" sz="1600" dirty="0" err="1">
              <a:latin typeface="Arial" pitchFamily="34" charset="0"/>
              <a:cs typeface="Arial" pitchFamily="34" charset="0"/>
            </a:rPr>
            <a:t>thoái</a:t>
          </a:r>
          <a:r>
            <a:rPr lang="en-CA" sz="1600" dirty="0">
              <a:latin typeface="Arial" pitchFamily="34" charset="0"/>
              <a:cs typeface="Arial" pitchFamily="34" charset="0"/>
            </a:rPr>
            <a:t> </a:t>
          </a:r>
          <a:r>
            <a:rPr lang="en-CA" sz="1600" dirty="0" err="1">
              <a:latin typeface="Arial" pitchFamily="34" charset="0"/>
              <a:cs typeface="Arial" pitchFamily="34" charset="0"/>
            </a:rPr>
            <a:t>hóa</a:t>
          </a:r>
          <a:r>
            <a:rPr lang="en-CA" sz="1600" dirty="0">
              <a:latin typeface="Arial" pitchFamily="34" charset="0"/>
              <a:cs typeface="Arial" pitchFamily="34" charset="0"/>
            </a:rPr>
            <a:t> </a:t>
          </a:r>
          <a:r>
            <a:rPr lang="en-CA" sz="1600" dirty="0" err="1">
              <a:latin typeface="Arial" pitchFamily="34" charset="0"/>
              <a:cs typeface="Arial" pitchFamily="34" charset="0"/>
            </a:rPr>
            <a:t>khớp</a:t>
          </a:r>
          <a:r>
            <a:rPr lang="en-CA" sz="1600" dirty="0">
              <a:latin typeface="Arial" pitchFamily="34" charset="0"/>
              <a:cs typeface="Arial" pitchFamily="34" charset="0"/>
            </a:rPr>
            <a:t>, </a:t>
          </a:r>
          <a:r>
            <a:rPr lang="en-CA" sz="1600" dirty="0" err="1">
              <a:latin typeface="Arial" pitchFamily="34" charset="0"/>
              <a:cs typeface="Arial" pitchFamily="34" charset="0"/>
            </a:rPr>
            <a:t>tổn</a:t>
          </a:r>
          <a:r>
            <a:rPr lang="en-CA" sz="1600" dirty="0">
              <a:latin typeface="Arial" pitchFamily="34" charset="0"/>
              <a:cs typeface="Arial" pitchFamily="34" charset="0"/>
            </a:rPr>
            <a:t> </a:t>
          </a:r>
          <a:r>
            <a:rPr lang="en-CA" sz="1600" dirty="0" err="1">
              <a:latin typeface="Arial" pitchFamily="34" charset="0"/>
              <a:cs typeface="Arial" pitchFamily="34" charset="0"/>
            </a:rPr>
            <a:t>thương</a:t>
          </a:r>
          <a:r>
            <a:rPr lang="en-CA" sz="1600" dirty="0">
              <a:latin typeface="Arial" pitchFamily="34" charset="0"/>
              <a:cs typeface="Arial" pitchFamily="34" charset="0"/>
            </a:rPr>
            <a:t> </a:t>
          </a:r>
          <a:r>
            <a:rPr lang="en-CA" sz="1600" dirty="0" err="1">
              <a:latin typeface="Arial" pitchFamily="34" charset="0"/>
              <a:cs typeface="Arial" pitchFamily="34" charset="0"/>
            </a:rPr>
            <a:t>mô</a:t>
          </a:r>
          <a:r>
            <a:rPr lang="en-CA" sz="1600" dirty="0">
              <a:latin typeface="Arial" pitchFamily="34" charset="0"/>
              <a:cs typeface="Arial" pitchFamily="34" charset="0"/>
            </a:rPr>
            <a:t> </a:t>
          </a:r>
          <a:r>
            <a:rPr lang="en-CA" sz="1600" dirty="0" err="1">
              <a:latin typeface="Arial" pitchFamily="34" charset="0"/>
              <a:cs typeface="Arial" pitchFamily="34" charset="0"/>
            </a:rPr>
            <a:t>mềm</a:t>
          </a:r>
          <a:r>
            <a:rPr lang="en-CA" sz="1600" dirty="0">
              <a:latin typeface="Arial" pitchFamily="34" charset="0"/>
              <a:cs typeface="Arial" pitchFamily="34" charset="0"/>
            </a:rPr>
            <a:t>…</a:t>
          </a:r>
        </a:p>
      </dgm:t>
    </dgm:pt>
    <dgm:pt modelId="{F9F34C2D-B7A3-4197-85E8-6623700E51F0}" type="parTrans" cxnId="{5AF4FE16-8F0A-433B-8187-F0D1865025F5}">
      <dgm:prSet/>
      <dgm:spPr/>
      <dgm:t>
        <a:bodyPr/>
        <a:lstStyle/>
        <a:p>
          <a:endParaRPr lang="en-CA" sz="1600">
            <a:latin typeface="Arial" pitchFamily="34" charset="0"/>
            <a:cs typeface="Arial" pitchFamily="34" charset="0"/>
          </a:endParaRPr>
        </a:p>
      </dgm:t>
    </dgm:pt>
    <dgm:pt modelId="{08D4BFF4-6057-4E71-8A4C-4D25B747CA19}" type="sibTrans" cxnId="{5AF4FE16-8F0A-433B-8187-F0D1865025F5}">
      <dgm:prSet/>
      <dgm:spPr/>
      <dgm:t>
        <a:bodyPr/>
        <a:lstStyle/>
        <a:p>
          <a:endParaRPr lang="en-CA" sz="1600"/>
        </a:p>
      </dgm:t>
    </dgm:pt>
    <dgm:pt modelId="{2A18494C-F42B-4530-A17F-FB3DF147D770}">
      <dgm:prSet phldrT="[Text]" custT="1"/>
      <dgm:spPr/>
      <dgm:t>
        <a:bodyPr/>
        <a:lstStyle/>
        <a:p>
          <a:r>
            <a:rPr lang="en-CA" sz="1600" dirty="0" err="1">
              <a:latin typeface="Arial" pitchFamily="34" charset="0"/>
              <a:cs typeface="Arial" pitchFamily="34" charset="0"/>
            </a:rPr>
            <a:t>Viêm</a:t>
          </a:r>
          <a:endParaRPr lang="en-CA" sz="1600" dirty="0">
            <a:latin typeface="Arial" pitchFamily="34" charset="0"/>
            <a:cs typeface="Arial" pitchFamily="34" charset="0"/>
          </a:endParaRPr>
        </a:p>
      </dgm:t>
    </dgm:pt>
    <dgm:pt modelId="{DE77F81D-1948-492F-8BBE-C74DD063DF4D}" type="parTrans" cxnId="{64AAF511-B7B7-4359-8403-82BC954E30C4}">
      <dgm:prSet/>
      <dgm:spPr/>
      <dgm:t>
        <a:bodyPr/>
        <a:lstStyle/>
        <a:p>
          <a:endParaRPr lang="en-CA" sz="1600">
            <a:latin typeface="Arial" pitchFamily="34" charset="0"/>
            <a:cs typeface="Arial" pitchFamily="34" charset="0"/>
          </a:endParaRPr>
        </a:p>
      </dgm:t>
    </dgm:pt>
    <dgm:pt modelId="{AFC23999-D646-4CCC-8F9E-252BD0134681}" type="sibTrans" cxnId="{64AAF511-B7B7-4359-8403-82BC954E30C4}">
      <dgm:prSet/>
      <dgm:spPr/>
      <dgm:t>
        <a:bodyPr/>
        <a:lstStyle/>
        <a:p>
          <a:endParaRPr lang="en-CA" sz="1600"/>
        </a:p>
      </dgm:t>
    </dgm:pt>
    <dgm:pt modelId="{64D1BF0F-C880-4BA5-8D70-C8904387EF5B}">
      <dgm:prSet phldrT="[Text]" custT="1"/>
      <dgm:spPr/>
      <dgm:t>
        <a:bodyPr/>
        <a:lstStyle/>
        <a:p>
          <a:r>
            <a:rPr lang="en-CA" sz="1600" dirty="0" err="1">
              <a:latin typeface="Arial" pitchFamily="34" charset="0"/>
              <a:cs typeface="Arial" pitchFamily="34" charset="0"/>
            </a:rPr>
            <a:t>V.d</a:t>
          </a:r>
          <a:r>
            <a:rPr lang="en-CA" sz="1600" dirty="0">
              <a:latin typeface="Arial" pitchFamily="34" charset="0"/>
              <a:cs typeface="Arial" pitchFamily="34" charset="0"/>
            </a:rPr>
            <a:t>: </a:t>
          </a:r>
          <a:r>
            <a:rPr lang="en-CA" sz="1600" dirty="0" err="1">
              <a:latin typeface="Arial" pitchFamily="34" charset="0"/>
              <a:cs typeface="Arial" pitchFamily="34" charset="0"/>
            </a:rPr>
            <a:t>viêm</a:t>
          </a:r>
          <a:r>
            <a:rPr lang="en-CA" sz="1600" dirty="0">
              <a:latin typeface="Arial" pitchFamily="34" charset="0"/>
              <a:cs typeface="Arial" pitchFamily="34" charset="0"/>
            </a:rPr>
            <a:t> </a:t>
          </a:r>
          <a:r>
            <a:rPr lang="en-CA" sz="1600" dirty="0" err="1">
              <a:latin typeface="Arial" pitchFamily="34" charset="0"/>
              <a:cs typeface="Arial" pitchFamily="34" charset="0"/>
            </a:rPr>
            <a:t>khớp</a:t>
          </a:r>
          <a:r>
            <a:rPr lang="en-CA" sz="1600" dirty="0">
              <a:latin typeface="Arial" pitchFamily="34" charset="0"/>
              <a:cs typeface="Arial" pitchFamily="34" charset="0"/>
            </a:rPr>
            <a:t> </a:t>
          </a:r>
          <a:r>
            <a:rPr lang="en-CA" sz="1600" dirty="0" err="1">
              <a:latin typeface="Arial" pitchFamily="34" charset="0"/>
              <a:cs typeface="Arial" pitchFamily="34" charset="0"/>
            </a:rPr>
            <a:t>dạng</a:t>
          </a:r>
          <a:r>
            <a:rPr lang="en-CA" sz="1600" dirty="0">
              <a:latin typeface="Arial" pitchFamily="34" charset="0"/>
              <a:cs typeface="Arial" pitchFamily="34" charset="0"/>
            </a:rPr>
            <a:t> </a:t>
          </a:r>
          <a:r>
            <a:rPr lang="en-CA" sz="1600" dirty="0" err="1">
              <a:latin typeface="Arial" pitchFamily="34" charset="0"/>
              <a:cs typeface="Arial" pitchFamily="34" charset="0"/>
            </a:rPr>
            <a:t>thấp</a:t>
          </a:r>
          <a:r>
            <a:rPr lang="en-CA" sz="1600" dirty="0">
              <a:latin typeface="Arial" pitchFamily="34" charset="0"/>
              <a:cs typeface="Arial" pitchFamily="34" charset="0"/>
            </a:rPr>
            <a:t>, </a:t>
          </a:r>
          <a:r>
            <a:rPr lang="en-CA" sz="1600" dirty="0" err="1">
              <a:latin typeface="Arial" pitchFamily="34" charset="0"/>
              <a:cs typeface="Arial" pitchFamily="34" charset="0"/>
            </a:rPr>
            <a:t>viêm</a:t>
          </a:r>
          <a:r>
            <a:rPr lang="en-CA" sz="1600" dirty="0">
              <a:latin typeface="Arial" pitchFamily="34" charset="0"/>
              <a:cs typeface="Arial" pitchFamily="34" charset="0"/>
            </a:rPr>
            <a:t> </a:t>
          </a:r>
          <a:r>
            <a:rPr lang="en-CA" sz="1600" dirty="0" err="1">
              <a:latin typeface="Arial" pitchFamily="34" charset="0"/>
              <a:cs typeface="Arial" pitchFamily="34" charset="0"/>
            </a:rPr>
            <a:t>bao</a:t>
          </a:r>
          <a:r>
            <a:rPr lang="en-CA" sz="1600" dirty="0">
              <a:latin typeface="Arial" pitchFamily="34" charset="0"/>
              <a:cs typeface="Arial" pitchFamily="34" charset="0"/>
            </a:rPr>
            <a:t> </a:t>
          </a:r>
          <a:r>
            <a:rPr lang="en-CA" sz="1600" dirty="0" err="1">
              <a:latin typeface="Arial" pitchFamily="34" charset="0"/>
              <a:cs typeface="Arial" pitchFamily="34" charset="0"/>
            </a:rPr>
            <a:t>hoạt</a:t>
          </a:r>
          <a:r>
            <a:rPr lang="en-CA" sz="1600" dirty="0">
              <a:latin typeface="Arial" pitchFamily="34" charset="0"/>
              <a:cs typeface="Arial" pitchFamily="34" charset="0"/>
            </a:rPr>
            <a:t> </a:t>
          </a:r>
          <a:r>
            <a:rPr lang="en-CA" sz="1600" dirty="0" err="1">
              <a:latin typeface="Arial" pitchFamily="34" charset="0"/>
              <a:cs typeface="Arial" pitchFamily="34" charset="0"/>
            </a:rPr>
            <a:t>dịch</a:t>
          </a:r>
          <a:r>
            <a:rPr lang="en-CA" sz="1600" dirty="0">
              <a:latin typeface="Arial" pitchFamily="34" charset="0"/>
              <a:cs typeface="Arial" pitchFamily="34" charset="0"/>
            </a:rPr>
            <a:t> </a:t>
          </a:r>
        </a:p>
      </dgm:t>
    </dgm:pt>
    <dgm:pt modelId="{FBD2E7FD-F553-4DCA-87DF-E0175C344FF3}" type="parTrans" cxnId="{14F78F26-0A2F-4717-9217-DFA309AD9330}">
      <dgm:prSet/>
      <dgm:spPr>
        <a:ln>
          <a:solidFill>
            <a:schemeClr val="accent1"/>
          </a:solidFill>
        </a:ln>
      </dgm:spPr>
      <dgm:t>
        <a:bodyPr/>
        <a:lstStyle/>
        <a:p>
          <a:endParaRPr lang="en-US" sz="1600">
            <a:latin typeface="Arial" pitchFamily="34" charset="0"/>
            <a:cs typeface="Arial" pitchFamily="34" charset="0"/>
          </a:endParaRPr>
        </a:p>
      </dgm:t>
    </dgm:pt>
    <dgm:pt modelId="{1C160F43-F553-462E-9049-E1816C67C06C}" type="sibTrans" cxnId="{14F78F26-0A2F-4717-9217-DFA309AD9330}">
      <dgm:prSet/>
      <dgm:spPr/>
      <dgm:t>
        <a:bodyPr/>
        <a:lstStyle/>
        <a:p>
          <a:endParaRPr lang="en-US" sz="1600"/>
        </a:p>
      </dgm:t>
    </dgm:pt>
    <dgm:pt modelId="{5A3C82E2-4C4A-4A89-8199-3635915466A8}">
      <dgm:prSet phldrT="[Text]" custT="1"/>
      <dgm:spPr/>
      <dgm:t>
        <a:bodyPr/>
        <a:lstStyle/>
        <a:p>
          <a:r>
            <a:rPr lang="en-CA" sz="1600" dirty="0" err="1">
              <a:latin typeface="Arial" pitchFamily="34" charset="0"/>
              <a:cs typeface="Arial" pitchFamily="34" charset="0"/>
            </a:rPr>
            <a:t>Liên</a:t>
          </a:r>
          <a:r>
            <a:rPr lang="en-CA" sz="1600" dirty="0">
              <a:latin typeface="Arial" pitchFamily="34" charset="0"/>
              <a:cs typeface="Arial" pitchFamily="34" charset="0"/>
            </a:rPr>
            <a:t> </a:t>
          </a:r>
          <a:r>
            <a:rPr lang="en-CA" sz="1600" dirty="0" err="1">
              <a:latin typeface="Arial" pitchFamily="34" charset="0"/>
              <a:cs typeface="Arial" pitchFamily="34" charset="0"/>
            </a:rPr>
            <a:t>quan</a:t>
          </a:r>
          <a:r>
            <a:rPr lang="en-CA" sz="1600" dirty="0">
              <a:latin typeface="Arial" pitchFamily="34" charset="0"/>
              <a:cs typeface="Arial" pitchFamily="34" charset="0"/>
            </a:rPr>
            <a:t> </a:t>
          </a:r>
          <a:r>
            <a:rPr lang="en-CA" sz="1600" dirty="0" err="1">
              <a:latin typeface="Arial" pitchFamily="34" charset="0"/>
              <a:cs typeface="Arial" pitchFamily="34" charset="0"/>
            </a:rPr>
            <a:t>khối</a:t>
          </a:r>
          <a:r>
            <a:rPr lang="en-CA" sz="1600" dirty="0">
              <a:latin typeface="Arial" pitchFamily="34" charset="0"/>
              <a:cs typeface="Arial" pitchFamily="34" charset="0"/>
            </a:rPr>
            <a:t> u</a:t>
          </a:r>
        </a:p>
      </dgm:t>
    </dgm:pt>
    <dgm:pt modelId="{8879DB8A-EB34-4484-BF48-2D49C2CAB0B5}" type="parTrans" cxnId="{A7915BF4-0589-43E8-B4C8-ABA334340936}">
      <dgm:prSet/>
      <dgm:spPr>
        <a:ln>
          <a:solidFill>
            <a:schemeClr val="accent1"/>
          </a:solidFill>
        </a:ln>
      </dgm:spPr>
      <dgm:t>
        <a:bodyPr/>
        <a:lstStyle/>
        <a:p>
          <a:endParaRPr lang="en-US" sz="1600">
            <a:latin typeface="Arial" pitchFamily="34" charset="0"/>
            <a:cs typeface="Arial" pitchFamily="34" charset="0"/>
          </a:endParaRPr>
        </a:p>
      </dgm:t>
    </dgm:pt>
    <dgm:pt modelId="{05C509FF-D084-4D17-B0D1-4504E5FACBD5}" type="sibTrans" cxnId="{A7915BF4-0589-43E8-B4C8-ABA334340936}">
      <dgm:prSet/>
      <dgm:spPr/>
      <dgm:t>
        <a:bodyPr/>
        <a:lstStyle/>
        <a:p>
          <a:endParaRPr lang="en-US" sz="1600"/>
        </a:p>
      </dgm:t>
    </dgm:pt>
    <dgm:pt modelId="{CABD4C3B-F77D-4BDE-8AF3-54FA5EDD8C2E}" type="pres">
      <dgm:prSet presAssocID="{D209A552-6838-4E23-B357-2DBC396FE33B}" presName="hierChild1" presStyleCnt="0">
        <dgm:presLayoutVars>
          <dgm:chPref val="1"/>
          <dgm:dir/>
          <dgm:animOne val="branch"/>
          <dgm:animLvl val="lvl"/>
          <dgm:resizeHandles/>
        </dgm:presLayoutVars>
      </dgm:prSet>
      <dgm:spPr/>
    </dgm:pt>
    <dgm:pt modelId="{12A76D54-D98D-43A1-AB1F-AFA88505EB20}" type="pres">
      <dgm:prSet presAssocID="{9851EA6D-189F-4B3A-8FB3-70CFFC036E4B}" presName="hierRoot1" presStyleCnt="0"/>
      <dgm:spPr/>
    </dgm:pt>
    <dgm:pt modelId="{6EC867D2-2DA8-41B7-B2CD-D6A51014D28B}" type="pres">
      <dgm:prSet presAssocID="{9851EA6D-189F-4B3A-8FB3-70CFFC036E4B}" presName="composite" presStyleCnt="0"/>
      <dgm:spPr/>
    </dgm:pt>
    <dgm:pt modelId="{305A6AE4-D86B-4B10-926A-1B5B0882CD7B}" type="pres">
      <dgm:prSet presAssocID="{9851EA6D-189F-4B3A-8FB3-70CFFC036E4B}" presName="image" presStyleLbl="node0" presStyleIdx="0" presStyleCnt="1"/>
      <dgm:spPr>
        <a:blipFill rotWithShape="1">
          <a:blip xmlns:r="http://schemas.openxmlformats.org/officeDocument/2006/relationships" r:embed="rId1" cstate="screen"/>
          <a:stretch>
            <a:fillRect/>
          </a:stretch>
        </a:blipFill>
        <a:ln>
          <a:solidFill>
            <a:srgbClr val="0C6FCF"/>
          </a:solidFill>
        </a:ln>
      </dgm:spPr>
    </dgm:pt>
    <dgm:pt modelId="{B23F83F7-5EFF-4D78-929D-AD191288CE23}" type="pres">
      <dgm:prSet presAssocID="{9851EA6D-189F-4B3A-8FB3-70CFFC036E4B}" presName="text" presStyleLbl="revTx" presStyleIdx="0" presStyleCnt="6">
        <dgm:presLayoutVars>
          <dgm:chPref val="3"/>
        </dgm:presLayoutVars>
      </dgm:prSet>
      <dgm:spPr/>
    </dgm:pt>
    <dgm:pt modelId="{690C6DB1-9C4E-4DC1-85F5-4498A80D0F16}" type="pres">
      <dgm:prSet presAssocID="{9851EA6D-189F-4B3A-8FB3-70CFFC036E4B}" presName="hierChild2" presStyleCnt="0"/>
      <dgm:spPr/>
    </dgm:pt>
    <dgm:pt modelId="{3973C47A-E626-4B5F-8C9D-0E8DCA086373}" type="pres">
      <dgm:prSet presAssocID="{B1B947C1-3A15-44E8-AC18-20938B2848D5}" presName="Name10" presStyleLbl="parChTrans1D2" presStyleIdx="0" presStyleCnt="3"/>
      <dgm:spPr/>
    </dgm:pt>
    <dgm:pt modelId="{5D91202D-BFAD-4CFC-8989-9E6F6A3B21E9}" type="pres">
      <dgm:prSet presAssocID="{B7788A60-D13C-484D-842D-52FF3338D897}" presName="hierRoot2" presStyleCnt="0"/>
      <dgm:spPr/>
    </dgm:pt>
    <dgm:pt modelId="{8C950B02-E6F2-4E59-9B0E-AF04C3F2E703}" type="pres">
      <dgm:prSet presAssocID="{B7788A60-D13C-484D-842D-52FF3338D897}" presName="composite2" presStyleCnt="0"/>
      <dgm:spPr/>
    </dgm:pt>
    <dgm:pt modelId="{D9B9C4A8-352F-4A06-AAA4-FFA646DD6E44}" type="pres">
      <dgm:prSet presAssocID="{B7788A60-D13C-484D-842D-52FF3338D897}" presName="image2" presStyleLbl="node2" presStyleIdx="0" presStyleCnt="3"/>
      <dgm:spPr>
        <a:blipFill rotWithShape="1">
          <a:blip xmlns:r="http://schemas.openxmlformats.org/officeDocument/2006/relationships" r:embed="rId2" cstate="screen"/>
          <a:stretch>
            <a:fillRect/>
          </a:stretch>
        </a:blipFill>
        <a:ln>
          <a:solidFill>
            <a:schemeClr val="accent1"/>
          </a:solidFill>
        </a:ln>
      </dgm:spPr>
    </dgm:pt>
    <dgm:pt modelId="{380E7C03-2787-4FF4-B287-D045917D2253}" type="pres">
      <dgm:prSet presAssocID="{B7788A60-D13C-484D-842D-52FF3338D897}" presName="text2" presStyleLbl="revTx" presStyleIdx="1" presStyleCnt="6">
        <dgm:presLayoutVars>
          <dgm:chPref val="3"/>
        </dgm:presLayoutVars>
      </dgm:prSet>
      <dgm:spPr/>
    </dgm:pt>
    <dgm:pt modelId="{F79F350F-FB94-4B10-B1B3-CAD27774E40B}" type="pres">
      <dgm:prSet presAssocID="{B7788A60-D13C-484D-842D-52FF3338D897}" presName="hierChild3" presStyleCnt="0"/>
      <dgm:spPr/>
    </dgm:pt>
    <dgm:pt modelId="{EC5CB2E7-78C2-49B9-A28C-04CCEF0F3A1C}" type="pres">
      <dgm:prSet presAssocID="{F9F34C2D-B7A3-4197-85E8-6623700E51F0}" presName="Name17" presStyleLbl="parChTrans1D3" presStyleIdx="0" presStyleCnt="2"/>
      <dgm:spPr/>
    </dgm:pt>
    <dgm:pt modelId="{FF88ECEF-BE9D-4F1F-A268-09A3D48A5E2A}" type="pres">
      <dgm:prSet presAssocID="{FAD3843C-F218-4996-B190-2C77F449E394}" presName="hierRoot3" presStyleCnt="0"/>
      <dgm:spPr/>
    </dgm:pt>
    <dgm:pt modelId="{12A18E2E-9B0E-402C-B0B8-C51289857153}" type="pres">
      <dgm:prSet presAssocID="{FAD3843C-F218-4996-B190-2C77F449E394}" presName="composite3" presStyleCnt="0"/>
      <dgm:spPr/>
    </dgm:pt>
    <dgm:pt modelId="{F2DBCA5F-2CDB-4447-807F-E6AAC96650EC}" type="pres">
      <dgm:prSet presAssocID="{FAD3843C-F218-4996-B190-2C77F449E394}" presName="image3" presStyleLbl="node3" presStyleIdx="0" presStyleCnt="2"/>
      <dgm:spPr>
        <a:blipFill rotWithShape="1">
          <a:blip xmlns:r="http://schemas.openxmlformats.org/officeDocument/2006/relationships" r:embed="rId3" cstate="screen"/>
          <a:stretch>
            <a:fillRect/>
          </a:stretch>
        </a:blipFill>
        <a:ln>
          <a:solidFill>
            <a:schemeClr val="accent1"/>
          </a:solidFill>
        </a:ln>
      </dgm:spPr>
    </dgm:pt>
    <dgm:pt modelId="{4B930D6C-B101-4F65-8E3D-FCAED48C0FC8}" type="pres">
      <dgm:prSet presAssocID="{FAD3843C-F218-4996-B190-2C77F449E394}" presName="text3" presStyleLbl="revTx" presStyleIdx="2" presStyleCnt="6">
        <dgm:presLayoutVars>
          <dgm:chPref val="3"/>
        </dgm:presLayoutVars>
      </dgm:prSet>
      <dgm:spPr/>
    </dgm:pt>
    <dgm:pt modelId="{1F605D44-0B7E-4F0B-B65C-842BBAA9991B}" type="pres">
      <dgm:prSet presAssocID="{FAD3843C-F218-4996-B190-2C77F449E394}" presName="hierChild4" presStyleCnt="0"/>
      <dgm:spPr/>
    </dgm:pt>
    <dgm:pt modelId="{5F8E820F-5E33-4009-9812-69BB040C0021}" type="pres">
      <dgm:prSet presAssocID="{DE77F81D-1948-492F-8BBE-C74DD063DF4D}" presName="Name10" presStyleLbl="parChTrans1D2" presStyleIdx="1" presStyleCnt="3"/>
      <dgm:spPr/>
    </dgm:pt>
    <dgm:pt modelId="{A62A85A6-5AB2-4A41-A802-CB57CF94C10D}" type="pres">
      <dgm:prSet presAssocID="{2A18494C-F42B-4530-A17F-FB3DF147D770}" presName="hierRoot2" presStyleCnt="0"/>
      <dgm:spPr/>
    </dgm:pt>
    <dgm:pt modelId="{1B399348-D305-4272-84A3-3EA7CC145550}" type="pres">
      <dgm:prSet presAssocID="{2A18494C-F42B-4530-A17F-FB3DF147D770}" presName="composite2" presStyleCnt="0"/>
      <dgm:spPr/>
    </dgm:pt>
    <dgm:pt modelId="{309479F7-2A4C-4C5A-ACA7-B1AFF9ADA73A}" type="pres">
      <dgm:prSet presAssocID="{2A18494C-F42B-4530-A17F-FB3DF147D770}" presName="image2" presStyleLbl="node2" presStyleIdx="1" presStyleCnt="3"/>
      <dgm:spPr>
        <a:blipFill rotWithShape="1">
          <a:blip xmlns:r="http://schemas.openxmlformats.org/officeDocument/2006/relationships" r:embed="rId4" cstate="screen"/>
          <a:stretch>
            <a:fillRect/>
          </a:stretch>
        </a:blipFill>
        <a:ln>
          <a:solidFill>
            <a:schemeClr val="accent1"/>
          </a:solidFill>
        </a:ln>
      </dgm:spPr>
    </dgm:pt>
    <dgm:pt modelId="{0ECBFFB2-54A8-4E99-B016-3CACF2BB501A}" type="pres">
      <dgm:prSet presAssocID="{2A18494C-F42B-4530-A17F-FB3DF147D770}" presName="text2" presStyleLbl="revTx" presStyleIdx="3" presStyleCnt="6">
        <dgm:presLayoutVars>
          <dgm:chPref val="3"/>
        </dgm:presLayoutVars>
      </dgm:prSet>
      <dgm:spPr/>
    </dgm:pt>
    <dgm:pt modelId="{FC2B5EE5-4C40-4859-B703-0587615494BA}" type="pres">
      <dgm:prSet presAssocID="{2A18494C-F42B-4530-A17F-FB3DF147D770}" presName="hierChild3" presStyleCnt="0"/>
      <dgm:spPr/>
    </dgm:pt>
    <dgm:pt modelId="{D2CD602E-93AE-4B1D-97E2-6384D9000E18}" type="pres">
      <dgm:prSet presAssocID="{FBD2E7FD-F553-4DCA-87DF-E0175C344FF3}" presName="Name17" presStyleLbl="parChTrans1D3" presStyleIdx="1" presStyleCnt="2"/>
      <dgm:spPr/>
    </dgm:pt>
    <dgm:pt modelId="{DF5D7913-887A-4CA7-8625-B62D9F83551A}" type="pres">
      <dgm:prSet presAssocID="{64D1BF0F-C880-4BA5-8D70-C8904387EF5B}" presName="hierRoot3" presStyleCnt="0"/>
      <dgm:spPr/>
    </dgm:pt>
    <dgm:pt modelId="{28384D4E-C510-4F47-8A05-5AC3C77F1ACF}" type="pres">
      <dgm:prSet presAssocID="{64D1BF0F-C880-4BA5-8D70-C8904387EF5B}" presName="composite3" presStyleCnt="0"/>
      <dgm:spPr/>
    </dgm:pt>
    <dgm:pt modelId="{36FA403E-3D46-4D46-A621-A728C26F7E3C}" type="pres">
      <dgm:prSet presAssocID="{64D1BF0F-C880-4BA5-8D70-C8904387EF5B}" presName="image3" presStyleLbl="node3" presStyleIdx="1" presStyleCnt="2"/>
      <dgm:spPr>
        <a:blipFill rotWithShape="1">
          <a:blip xmlns:r="http://schemas.openxmlformats.org/officeDocument/2006/relationships" r:embed="rId5"/>
          <a:stretch>
            <a:fillRect/>
          </a:stretch>
        </a:blipFill>
        <a:ln>
          <a:solidFill>
            <a:schemeClr val="accent1"/>
          </a:solidFill>
        </a:ln>
      </dgm:spPr>
    </dgm:pt>
    <dgm:pt modelId="{C525E3A5-65DE-4F37-BE16-7FC92BA1C1D5}" type="pres">
      <dgm:prSet presAssocID="{64D1BF0F-C880-4BA5-8D70-C8904387EF5B}" presName="text3" presStyleLbl="revTx" presStyleIdx="4" presStyleCnt="6">
        <dgm:presLayoutVars>
          <dgm:chPref val="3"/>
        </dgm:presLayoutVars>
      </dgm:prSet>
      <dgm:spPr/>
    </dgm:pt>
    <dgm:pt modelId="{0103C683-A9CB-4B44-BD43-DE94D526F1A2}" type="pres">
      <dgm:prSet presAssocID="{64D1BF0F-C880-4BA5-8D70-C8904387EF5B}" presName="hierChild4" presStyleCnt="0"/>
      <dgm:spPr/>
    </dgm:pt>
    <dgm:pt modelId="{013BE593-0593-4E41-83A7-3E817B0BF99C}" type="pres">
      <dgm:prSet presAssocID="{8879DB8A-EB34-4484-BF48-2D49C2CAB0B5}" presName="Name10" presStyleLbl="parChTrans1D2" presStyleIdx="2" presStyleCnt="3"/>
      <dgm:spPr/>
    </dgm:pt>
    <dgm:pt modelId="{1FF35E9B-8605-4B4E-A6A8-78A861EF6164}" type="pres">
      <dgm:prSet presAssocID="{5A3C82E2-4C4A-4A89-8199-3635915466A8}" presName="hierRoot2" presStyleCnt="0"/>
      <dgm:spPr/>
    </dgm:pt>
    <dgm:pt modelId="{B54BD15B-6FE3-4049-A571-CF53AD4B2EBF}" type="pres">
      <dgm:prSet presAssocID="{5A3C82E2-4C4A-4A89-8199-3635915466A8}" presName="composite2" presStyleCnt="0"/>
      <dgm:spPr/>
    </dgm:pt>
    <dgm:pt modelId="{5973F64E-7C0F-45B5-90A3-64C381E1DDFB}" type="pres">
      <dgm:prSet presAssocID="{5A3C82E2-4C4A-4A89-8199-3635915466A8}" presName="image2" presStyleLbl="node2" presStyleIdx="2" presStyleCnt="3"/>
      <dgm:spPr>
        <a:blipFill rotWithShape="1">
          <a:blip xmlns:r="http://schemas.openxmlformats.org/officeDocument/2006/relationships" r:embed="rId6" cstate="screen"/>
          <a:stretch>
            <a:fillRect/>
          </a:stretch>
        </a:blipFill>
        <a:ln>
          <a:solidFill>
            <a:schemeClr val="accent1"/>
          </a:solidFill>
        </a:ln>
      </dgm:spPr>
    </dgm:pt>
    <dgm:pt modelId="{EE51E8B7-8200-4BAF-8656-07D2B2A99F25}" type="pres">
      <dgm:prSet presAssocID="{5A3C82E2-4C4A-4A89-8199-3635915466A8}" presName="text2" presStyleLbl="revTx" presStyleIdx="5" presStyleCnt="6">
        <dgm:presLayoutVars>
          <dgm:chPref val="3"/>
        </dgm:presLayoutVars>
      </dgm:prSet>
      <dgm:spPr/>
    </dgm:pt>
    <dgm:pt modelId="{CC73B6D5-A8B9-4842-ACA9-C46784EE5A8C}" type="pres">
      <dgm:prSet presAssocID="{5A3C82E2-4C4A-4A89-8199-3635915466A8}" presName="hierChild3" presStyleCnt="0"/>
      <dgm:spPr/>
    </dgm:pt>
  </dgm:ptLst>
  <dgm:cxnLst>
    <dgm:cxn modelId="{7F65F600-35D3-4286-A2DE-B4FB228EE5B0}" type="presOf" srcId="{9851EA6D-189F-4B3A-8FB3-70CFFC036E4B}" destId="{B23F83F7-5EFF-4D78-929D-AD191288CE23}" srcOrd="0" destOrd="0" presId="urn:microsoft.com/office/officeart/2009/layout/CirclePictureHierarchy"/>
    <dgm:cxn modelId="{5E18F703-2DA5-444B-AA5B-7DCC01AFBA1A}" type="presOf" srcId="{FAD3843C-F218-4996-B190-2C77F449E394}" destId="{4B930D6C-B101-4F65-8E3D-FCAED48C0FC8}" srcOrd="0" destOrd="0" presId="urn:microsoft.com/office/officeart/2009/layout/CirclePictureHierarchy"/>
    <dgm:cxn modelId="{64AAF511-B7B7-4359-8403-82BC954E30C4}" srcId="{9851EA6D-189F-4B3A-8FB3-70CFFC036E4B}" destId="{2A18494C-F42B-4530-A17F-FB3DF147D770}" srcOrd="1" destOrd="0" parTransId="{DE77F81D-1948-492F-8BBE-C74DD063DF4D}" sibTransId="{AFC23999-D646-4CCC-8F9E-252BD0134681}"/>
    <dgm:cxn modelId="{5AF4FE16-8F0A-433B-8187-F0D1865025F5}" srcId="{B7788A60-D13C-484D-842D-52FF3338D897}" destId="{FAD3843C-F218-4996-B190-2C77F449E394}" srcOrd="0" destOrd="0" parTransId="{F9F34C2D-B7A3-4197-85E8-6623700E51F0}" sibTransId="{08D4BFF4-6057-4E71-8A4C-4D25B747CA19}"/>
    <dgm:cxn modelId="{14F78F26-0A2F-4717-9217-DFA309AD9330}" srcId="{2A18494C-F42B-4530-A17F-FB3DF147D770}" destId="{64D1BF0F-C880-4BA5-8D70-C8904387EF5B}" srcOrd="0" destOrd="0" parTransId="{FBD2E7FD-F553-4DCA-87DF-E0175C344FF3}" sibTransId="{1C160F43-F553-462E-9049-E1816C67C06C}"/>
    <dgm:cxn modelId="{A8F8923A-7685-4A39-A5BC-60D5A6A9451C}" type="presOf" srcId="{64D1BF0F-C880-4BA5-8D70-C8904387EF5B}" destId="{C525E3A5-65DE-4F37-BE16-7FC92BA1C1D5}" srcOrd="0" destOrd="0" presId="urn:microsoft.com/office/officeart/2009/layout/CirclePictureHierarchy"/>
    <dgm:cxn modelId="{83739668-DD86-4296-928E-34B3120A4959}" type="presOf" srcId="{F9F34C2D-B7A3-4197-85E8-6623700E51F0}" destId="{EC5CB2E7-78C2-49B9-A28C-04CCEF0F3A1C}" srcOrd="0" destOrd="0" presId="urn:microsoft.com/office/officeart/2009/layout/CirclePictureHierarchy"/>
    <dgm:cxn modelId="{BC475C6F-1675-4E73-8899-FFE0C8757FAF}" type="presOf" srcId="{B1B947C1-3A15-44E8-AC18-20938B2848D5}" destId="{3973C47A-E626-4B5F-8C9D-0E8DCA086373}" srcOrd="0" destOrd="0" presId="urn:microsoft.com/office/officeart/2009/layout/CirclePictureHierarchy"/>
    <dgm:cxn modelId="{1AD50B7A-6AC9-45C9-9F03-9B21BFA6875C}" type="presOf" srcId="{2A18494C-F42B-4530-A17F-FB3DF147D770}" destId="{0ECBFFB2-54A8-4E99-B016-3CACF2BB501A}" srcOrd="0" destOrd="0" presId="urn:microsoft.com/office/officeart/2009/layout/CirclePictureHierarchy"/>
    <dgm:cxn modelId="{E880FF7F-1DA7-4FAA-BB24-13AE330729F5}" type="presOf" srcId="{B7788A60-D13C-484D-842D-52FF3338D897}" destId="{380E7C03-2787-4FF4-B287-D045917D2253}" srcOrd="0" destOrd="0" presId="urn:microsoft.com/office/officeart/2009/layout/CirclePictureHierarchy"/>
    <dgm:cxn modelId="{E007748D-B762-4132-BA63-EFDF74CE1D6B}" type="presOf" srcId="{D209A552-6838-4E23-B357-2DBC396FE33B}" destId="{CABD4C3B-F77D-4BDE-8AF3-54FA5EDD8C2E}" srcOrd="0" destOrd="0" presId="urn:microsoft.com/office/officeart/2009/layout/CirclePictureHierarchy"/>
    <dgm:cxn modelId="{6CBBF1BA-6C54-4249-90E9-9788F71488F4}" srcId="{D209A552-6838-4E23-B357-2DBC396FE33B}" destId="{9851EA6D-189F-4B3A-8FB3-70CFFC036E4B}" srcOrd="0" destOrd="0" parTransId="{340DA8C6-5F29-4EBB-9A48-C3C22065812D}" sibTransId="{4E215876-C064-405A-86D3-2220B60B642D}"/>
    <dgm:cxn modelId="{094EF4DA-C8FA-41B4-9054-446641DAF3F2}" srcId="{9851EA6D-189F-4B3A-8FB3-70CFFC036E4B}" destId="{B7788A60-D13C-484D-842D-52FF3338D897}" srcOrd="0" destOrd="0" parTransId="{B1B947C1-3A15-44E8-AC18-20938B2848D5}" sibTransId="{B1583F3B-F92A-45D3-97D7-8718E85DE980}"/>
    <dgm:cxn modelId="{0D2B68DC-D8F6-4EAA-8D4D-AAF4B1BD8BD2}" type="presOf" srcId="{8879DB8A-EB34-4484-BF48-2D49C2CAB0B5}" destId="{013BE593-0593-4E41-83A7-3E817B0BF99C}" srcOrd="0" destOrd="0" presId="urn:microsoft.com/office/officeart/2009/layout/CirclePictureHierarchy"/>
    <dgm:cxn modelId="{DCC330E0-A9C1-47DC-BAFD-DBA91F4CB7BD}" type="presOf" srcId="{5A3C82E2-4C4A-4A89-8199-3635915466A8}" destId="{EE51E8B7-8200-4BAF-8656-07D2B2A99F25}" srcOrd="0" destOrd="0" presId="urn:microsoft.com/office/officeart/2009/layout/CirclePictureHierarchy"/>
    <dgm:cxn modelId="{37C97AE1-FCA3-4842-A3C4-A77D7D631618}" type="presOf" srcId="{DE77F81D-1948-492F-8BBE-C74DD063DF4D}" destId="{5F8E820F-5E33-4009-9812-69BB040C0021}" srcOrd="0" destOrd="0" presId="urn:microsoft.com/office/officeart/2009/layout/CirclePictureHierarchy"/>
    <dgm:cxn modelId="{A7915BF4-0589-43E8-B4C8-ABA334340936}" srcId="{9851EA6D-189F-4B3A-8FB3-70CFFC036E4B}" destId="{5A3C82E2-4C4A-4A89-8199-3635915466A8}" srcOrd="2" destOrd="0" parTransId="{8879DB8A-EB34-4484-BF48-2D49C2CAB0B5}" sibTransId="{05C509FF-D084-4D17-B0D1-4504E5FACBD5}"/>
    <dgm:cxn modelId="{938700F5-B6BD-4EB9-8A84-622CD2C77A82}" type="presOf" srcId="{FBD2E7FD-F553-4DCA-87DF-E0175C344FF3}" destId="{D2CD602E-93AE-4B1D-97E2-6384D9000E18}" srcOrd="0" destOrd="0" presId="urn:microsoft.com/office/officeart/2009/layout/CirclePictureHierarchy"/>
    <dgm:cxn modelId="{B5C6B3A7-195B-46EF-9146-C42E4F4B5389}" type="presParOf" srcId="{CABD4C3B-F77D-4BDE-8AF3-54FA5EDD8C2E}" destId="{12A76D54-D98D-43A1-AB1F-AFA88505EB20}" srcOrd="0" destOrd="0" presId="urn:microsoft.com/office/officeart/2009/layout/CirclePictureHierarchy"/>
    <dgm:cxn modelId="{B3945AB0-140D-4DFC-8A64-5EB38AF8BEAC}" type="presParOf" srcId="{12A76D54-D98D-43A1-AB1F-AFA88505EB20}" destId="{6EC867D2-2DA8-41B7-B2CD-D6A51014D28B}" srcOrd="0" destOrd="0" presId="urn:microsoft.com/office/officeart/2009/layout/CirclePictureHierarchy"/>
    <dgm:cxn modelId="{54694DC3-8B40-432B-B821-70D1DD2B1B95}" type="presParOf" srcId="{6EC867D2-2DA8-41B7-B2CD-D6A51014D28B}" destId="{305A6AE4-D86B-4B10-926A-1B5B0882CD7B}" srcOrd="0" destOrd="0" presId="urn:microsoft.com/office/officeart/2009/layout/CirclePictureHierarchy"/>
    <dgm:cxn modelId="{1897E3F5-096D-401F-9DC1-E3FB73BF437B}" type="presParOf" srcId="{6EC867D2-2DA8-41B7-B2CD-D6A51014D28B}" destId="{B23F83F7-5EFF-4D78-929D-AD191288CE23}" srcOrd="1" destOrd="0" presId="urn:microsoft.com/office/officeart/2009/layout/CirclePictureHierarchy"/>
    <dgm:cxn modelId="{58920AEF-D5DF-4873-A2F0-46F9DA3EE361}" type="presParOf" srcId="{12A76D54-D98D-43A1-AB1F-AFA88505EB20}" destId="{690C6DB1-9C4E-4DC1-85F5-4498A80D0F16}" srcOrd="1" destOrd="0" presId="urn:microsoft.com/office/officeart/2009/layout/CirclePictureHierarchy"/>
    <dgm:cxn modelId="{C27B0644-584B-4F3C-8384-98E475FD2BC7}" type="presParOf" srcId="{690C6DB1-9C4E-4DC1-85F5-4498A80D0F16}" destId="{3973C47A-E626-4B5F-8C9D-0E8DCA086373}" srcOrd="0" destOrd="0" presId="urn:microsoft.com/office/officeart/2009/layout/CirclePictureHierarchy"/>
    <dgm:cxn modelId="{33FFA7BF-F0AD-4493-900E-8D8CF482805C}" type="presParOf" srcId="{690C6DB1-9C4E-4DC1-85F5-4498A80D0F16}" destId="{5D91202D-BFAD-4CFC-8989-9E6F6A3B21E9}" srcOrd="1" destOrd="0" presId="urn:microsoft.com/office/officeart/2009/layout/CirclePictureHierarchy"/>
    <dgm:cxn modelId="{09B16AED-A713-404B-95CE-84F53B58F2DF}" type="presParOf" srcId="{5D91202D-BFAD-4CFC-8989-9E6F6A3B21E9}" destId="{8C950B02-E6F2-4E59-9B0E-AF04C3F2E703}" srcOrd="0" destOrd="0" presId="urn:microsoft.com/office/officeart/2009/layout/CirclePictureHierarchy"/>
    <dgm:cxn modelId="{F0DF815D-9401-4A2B-A25B-C0CE6BC95F2A}" type="presParOf" srcId="{8C950B02-E6F2-4E59-9B0E-AF04C3F2E703}" destId="{D9B9C4A8-352F-4A06-AAA4-FFA646DD6E44}" srcOrd="0" destOrd="0" presId="urn:microsoft.com/office/officeart/2009/layout/CirclePictureHierarchy"/>
    <dgm:cxn modelId="{CD280FA3-AA2F-46E3-A6EC-19C2B51B7EC6}" type="presParOf" srcId="{8C950B02-E6F2-4E59-9B0E-AF04C3F2E703}" destId="{380E7C03-2787-4FF4-B287-D045917D2253}" srcOrd="1" destOrd="0" presId="urn:microsoft.com/office/officeart/2009/layout/CirclePictureHierarchy"/>
    <dgm:cxn modelId="{33E4CDDD-CDAF-4066-B770-13050ED5C1B1}" type="presParOf" srcId="{5D91202D-BFAD-4CFC-8989-9E6F6A3B21E9}" destId="{F79F350F-FB94-4B10-B1B3-CAD27774E40B}" srcOrd="1" destOrd="0" presId="urn:microsoft.com/office/officeart/2009/layout/CirclePictureHierarchy"/>
    <dgm:cxn modelId="{1C904359-EA3B-4AE9-9AC8-4BA76A27213B}" type="presParOf" srcId="{F79F350F-FB94-4B10-B1B3-CAD27774E40B}" destId="{EC5CB2E7-78C2-49B9-A28C-04CCEF0F3A1C}" srcOrd="0" destOrd="0" presId="urn:microsoft.com/office/officeart/2009/layout/CirclePictureHierarchy"/>
    <dgm:cxn modelId="{81ADF056-0083-4662-9ECC-1C8759C42E4F}" type="presParOf" srcId="{F79F350F-FB94-4B10-B1B3-CAD27774E40B}" destId="{FF88ECEF-BE9D-4F1F-A268-09A3D48A5E2A}" srcOrd="1" destOrd="0" presId="urn:microsoft.com/office/officeart/2009/layout/CirclePictureHierarchy"/>
    <dgm:cxn modelId="{2B476827-E928-444D-BA95-7059C68DF133}" type="presParOf" srcId="{FF88ECEF-BE9D-4F1F-A268-09A3D48A5E2A}" destId="{12A18E2E-9B0E-402C-B0B8-C51289857153}" srcOrd="0" destOrd="0" presId="urn:microsoft.com/office/officeart/2009/layout/CirclePictureHierarchy"/>
    <dgm:cxn modelId="{67B952FC-0E33-4FC6-8B42-E1BCB658EA17}" type="presParOf" srcId="{12A18E2E-9B0E-402C-B0B8-C51289857153}" destId="{F2DBCA5F-2CDB-4447-807F-E6AAC96650EC}" srcOrd="0" destOrd="0" presId="urn:microsoft.com/office/officeart/2009/layout/CirclePictureHierarchy"/>
    <dgm:cxn modelId="{60F3D5E3-D0C3-4003-A331-51D9C0E13B35}" type="presParOf" srcId="{12A18E2E-9B0E-402C-B0B8-C51289857153}" destId="{4B930D6C-B101-4F65-8E3D-FCAED48C0FC8}" srcOrd="1" destOrd="0" presId="urn:microsoft.com/office/officeart/2009/layout/CirclePictureHierarchy"/>
    <dgm:cxn modelId="{0F5D1BCD-B9C2-44C5-B28A-AEC20699BE8F}" type="presParOf" srcId="{FF88ECEF-BE9D-4F1F-A268-09A3D48A5E2A}" destId="{1F605D44-0B7E-4F0B-B65C-842BBAA9991B}" srcOrd="1" destOrd="0" presId="urn:microsoft.com/office/officeart/2009/layout/CirclePictureHierarchy"/>
    <dgm:cxn modelId="{B0D81392-DBFE-4E8F-9385-758CA3E50881}" type="presParOf" srcId="{690C6DB1-9C4E-4DC1-85F5-4498A80D0F16}" destId="{5F8E820F-5E33-4009-9812-69BB040C0021}" srcOrd="2" destOrd="0" presId="urn:microsoft.com/office/officeart/2009/layout/CirclePictureHierarchy"/>
    <dgm:cxn modelId="{A3A95B37-9838-4613-88B6-084D512479E0}" type="presParOf" srcId="{690C6DB1-9C4E-4DC1-85F5-4498A80D0F16}" destId="{A62A85A6-5AB2-4A41-A802-CB57CF94C10D}" srcOrd="3" destOrd="0" presId="urn:microsoft.com/office/officeart/2009/layout/CirclePictureHierarchy"/>
    <dgm:cxn modelId="{8632335F-C7D4-40E2-9186-AC40DB87A3B7}" type="presParOf" srcId="{A62A85A6-5AB2-4A41-A802-CB57CF94C10D}" destId="{1B399348-D305-4272-84A3-3EA7CC145550}" srcOrd="0" destOrd="0" presId="urn:microsoft.com/office/officeart/2009/layout/CirclePictureHierarchy"/>
    <dgm:cxn modelId="{A52CA74D-47DF-4AE0-82CE-DED8527A2CE0}" type="presParOf" srcId="{1B399348-D305-4272-84A3-3EA7CC145550}" destId="{309479F7-2A4C-4C5A-ACA7-B1AFF9ADA73A}" srcOrd="0" destOrd="0" presId="urn:microsoft.com/office/officeart/2009/layout/CirclePictureHierarchy"/>
    <dgm:cxn modelId="{6155A969-B4E3-4BBA-8630-31098A8AB097}" type="presParOf" srcId="{1B399348-D305-4272-84A3-3EA7CC145550}" destId="{0ECBFFB2-54A8-4E99-B016-3CACF2BB501A}" srcOrd="1" destOrd="0" presId="urn:microsoft.com/office/officeart/2009/layout/CirclePictureHierarchy"/>
    <dgm:cxn modelId="{3A320682-FB67-4BB1-970B-40115569B917}" type="presParOf" srcId="{A62A85A6-5AB2-4A41-A802-CB57CF94C10D}" destId="{FC2B5EE5-4C40-4859-B703-0587615494BA}" srcOrd="1" destOrd="0" presId="urn:microsoft.com/office/officeart/2009/layout/CirclePictureHierarchy"/>
    <dgm:cxn modelId="{CCBE32EE-20F4-4399-A1DB-50272D46D5B7}" type="presParOf" srcId="{FC2B5EE5-4C40-4859-B703-0587615494BA}" destId="{D2CD602E-93AE-4B1D-97E2-6384D9000E18}" srcOrd="0" destOrd="0" presId="urn:microsoft.com/office/officeart/2009/layout/CirclePictureHierarchy"/>
    <dgm:cxn modelId="{67852477-85EB-4944-B1CC-12CE859C5A4E}" type="presParOf" srcId="{FC2B5EE5-4C40-4859-B703-0587615494BA}" destId="{DF5D7913-887A-4CA7-8625-B62D9F83551A}" srcOrd="1" destOrd="0" presId="urn:microsoft.com/office/officeart/2009/layout/CirclePictureHierarchy"/>
    <dgm:cxn modelId="{00585368-3CC2-4D95-94E6-F7115B39121F}" type="presParOf" srcId="{DF5D7913-887A-4CA7-8625-B62D9F83551A}" destId="{28384D4E-C510-4F47-8A05-5AC3C77F1ACF}" srcOrd="0" destOrd="0" presId="urn:microsoft.com/office/officeart/2009/layout/CirclePictureHierarchy"/>
    <dgm:cxn modelId="{422A7055-0444-4ABC-B50A-9AF5BFAA555F}" type="presParOf" srcId="{28384D4E-C510-4F47-8A05-5AC3C77F1ACF}" destId="{36FA403E-3D46-4D46-A621-A728C26F7E3C}" srcOrd="0" destOrd="0" presId="urn:microsoft.com/office/officeart/2009/layout/CirclePictureHierarchy"/>
    <dgm:cxn modelId="{2758FF2B-CD1B-4364-BBA5-7A5E4DFC58AE}" type="presParOf" srcId="{28384D4E-C510-4F47-8A05-5AC3C77F1ACF}" destId="{C525E3A5-65DE-4F37-BE16-7FC92BA1C1D5}" srcOrd="1" destOrd="0" presId="urn:microsoft.com/office/officeart/2009/layout/CirclePictureHierarchy"/>
    <dgm:cxn modelId="{29BF01E4-7EF6-4EB3-8B21-AC86A126E491}" type="presParOf" srcId="{DF5D7913-887A-4CA7-8625-B62D9F83551A}" destId="{0103C683-A9CB-4B44-BD43-DE94D526F1A2}" srcOrd="1" destOrd="0" presId="urn:microsoft.com/office/officeart/2009/layout/CirclePictureHierarchy"/>
    <dgm:cxn modelId="{76AF7DBC-D887-46E2-83DB-73A09CED470B}" type="presParOf" srcId="{690C6DB1-9C4E-4DC1-85F5-4498A80D0F16}" destId="{013BE593-0593-4E41-83A7-3E817B0BF99C}" srcOrd="4" destOrd="0" presId="urn:microsoft.com/office/officeart/2009/layout/CirclePictureHierarchy"/>
    <dgm:cxn modelId="{650A61D1-29B7-49CF-9737-EC1A2A0D110B}" type="presParOf" srcId="{690C6DB1-9C4E-4DC1-85F5-4498A80D0F16}" destId="{1FF35E9B-8605-4B4E-A6A8-78A861EF6164}" srcOrd="5" destOrd="0" presId="urn:microsoft.com/office/officeart/2009/layout/CirclePictureHierarchy"/>
    <dgm:cxn modelId="{0E3D8676-925C-46CA-8E71-E35C2C034E15}" type="presParOf" srcId="{1FF35E9B-8605-4B4E-A6A8-78A861EF6164}" destId="{B54BD15B-6FE3-4049-A571-CF53AD4B2EBF}" srcOrd="0" destOrd="0" presId="urn:microsoft.com/office/officeart/2009/layout/CirclePictureHierarchy"/>
    <dgm:cxn modelId="{0FD02521-7E3E-4B6D-8D5F-0A16B22031BD}" type="presParOf" srcId="{B54BD15B-6FE3-4049-A571-CF53AD4B2EBF}" destId="{5973F64E-7C0F-45B5-90A3-64C381E1DDFB}" srcOrd="0" destOrd="0" presId="urn:microsoft.com/office/officeart/2009/layout/CirclePictureHierarchy"/>
    <dgm:cxn modelId="{854B62BD-3099-420F-849F-51BC1E4D1DA1}" type="presParOf" srcId="{B54BD15B-6FE3-4049-A571-CF53AD4B2EBF}" destId="{EE51E8B7-8200-4BAF-8656-07D2B2A99F25}" srcOrd="1" destOrd="0" presId="urn:microsoft.com/office/officeart/2009/layout/CirclePictureHierarchy"/>
    <dgm:cxn modelId="{8AEB7360-A446-4C29-A366-4C8245C2ACF5}" type="presParOf" srcId="{1FF35E9B-8605-4B4E-A6A8-78A861EF6164}" destId="{CC73B6D5-A8B9-4842-ACA9-C46784EE5A8C}" srcOrd="1" destOrd="0" presId="urn:microsoft.com/office/officeart/2009/layout/CirclePictureHierarchy"/>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6F2276-A178-4F66-B3C3-43370842A2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AEF54607-BCF5-47FE-8B5D-720115F8DCCD}">
      <dgm:prSet phldrT="[Text]"/>
      <dgm:spPr>
        <a:gradFill flip="none" rotWithShape="1">
          <a:gsLst>
            <a:gs pos="46300">
              <a:schemeClr val="accent1">
                <a:lumMod val="75000"/>
              </a:schemeClr>
            </a:gs>
            <a:gs pos="0">
              <a:schemeClr val="accent1"/>
            </a:gs>
            <a:gs pos="100000">
              <a:schemeClr val="accent1">
                <a:lumMod val="60000"/>
                <a:lumOff val="40000"/>
              </a:schemeClr>
            </a:gs>
          </a:gsLst>
          <a:lin ang="2700000" scaled="1"/>
          <a:tileRect/>
        </a:gradFill>
        <a:ln>
          <a:noFill/>
        </a:ln>
      </dgm:spPr>
      <dgm:t>
        <a:bodyPr/>
        <a:lstStyle/>
        <a:p>
          <a:r>
            <a:rPr lang="en-CA" dirty="0" err="1">
              <a:latin typeface="Arial" pitchFamily="34" charset="0"/>
              <a:cs typeface="Arial" pitchFamily="34" charset="0"/>
            </a:rPr>
            <a:t>Tỉ</a:t>
          </a:r>
          <a:r>
            <a:rPr lang="en-CA" dirty="0">
              <a:latin typeface="Arial" pitchFamily="34" charset="0"/>
              <a:cs typeface="Arial" pitchFamily="34" charset="0"/>
            </a:rPr>
            <a:t> </a:t>
          </a:r>
          <a:r>
            <a:rPr lang="en-CA" dirty="0" err="1">
              <a:latin typeface="Arial" pitchFamily="34" charset="0"/>
              <a:cs typeface="Arial" pitchFamily="34" charset="0"/>
            </a:rPr>
            <a:t>lệ</a:t>
          </a:r>
          <a:r>
            <a:rPr lang="en-CA" dirty="0">
              <a:latin typeface="Arial" pitchFamily="34" charset="0"/>
              <a:cs typeface="Arial" pitchFamily="34" charset="0"/>
            </a:rPr>
            <a:t> </a:t>
          </a:r>
          <a:r>
            <a:rPr lang="en-CA" dirty="0" err="1">
              <a:latin typeface="Arial" pitchFamily="34" charset="0"/>
              <a:cs typeface="Arial" pitchFamily="34" charset="0"/>
            </a:rPr>
            <a:t>không</a:t>
          </a:r>
          <a:r>
            <a:rPr lang="en-CA" dirty="0">
              <a:latin typeface="Arial" pitchFamily="34" charset="0"/>
              <a:cs typeface="Arial" pitchFamily="34" charset="0"/>
            </a:rPr>
            <a:t> </a:t>
          </a:r>
          <a:r>
            <a:rPr lang="en-CA" dirty="0" err="1">
              <a:latin typeface="Arial" pitchFamily="34" charset="0"/>
              <a:cs typeface="Arial" pitchFamily="34" charset="0"/>
            </a:rPr>
            <a:t>tuân</a:t>
          </a:r>
          <a:r>
            <a:rPr lang="en-CA" dirty="0">
              <a:latin typeface="Arial" pitchFamily="34" charset="0"/>
              <a:cs typeface="Arial" pitchFamily="34" charset="0"/>
            </a:rPr>
            <a:t> </a:t>
          </a:r>
          <a:r>
            <a:rPr lang="en-CA" dirty="0" err="1">
              <a:latin typeface="Arial" pitchFamily="34" charset="0"/>
              <a:cs typeface="Arial" pitchFamily="34" charset="0"/>
            </a:rPr>
            <a:t>thủ</a:t>
          </a:r>
          <a:r>
            <a:rPr lang="en-CA" dirty="0">
              <a:latin typeface="Arial" pitchFamily="34" charset="0"/>
              <a:cs typeface="Arial" pitchFamily="34" charset="0"/>
            </a:rPr>
            <a:t> </a:t>
          </a:r>
          <a:r>
            <a:rPr lang="en-CA" dirty="0" err="1">
              <a:latin typeface="Arial" pitchFamily="34" charset="0"/>
              <a:cs typeface="Arial" pitchFamily="34" charset="0"/>
            </a:rPr>
            <a:t>chung</a:t>
          </a:r>
          <a:r>
            <a:rPr lang="en-CA" dirty="0">
              <a:latin typeface="Arial" pitchFamily="34" charset="0"/>
              <a:cs typeface="Arial" pitchFamily="34" charset="0"/>
            </a:rPr>
            <a:t>:</a:t>
          </a:r>
        </a:p>
        <a:p>
          <a:r>
            <a:rPr lang="en-CA" dirty="0">
              <a:latin typeface="Arial" pitchFamily="34" charset="0"/>
              <a:cs typeface="Arial" pitchFamily="34" charset="0"/>
            </a:rPr>
            <a:t>36-81%</a:t>
          </a:r>
        </a:p>
      </dgm:t>
    </dgm:pt>
    <dgm:pt modelId="{3A1F0A60-99DA-4EED-B8AD-A876A2E99907}" type="parTrans" cxnId="{82D10C8F-A7DB-4213-B43A-EE80CC403B66}">
      <dgm:prSet/>
      <dgm:spPr/>
      <dgm:t>
        <a:bodyPr/>
        <a:lstStyle/>
        <a:p>
          <a:endParaRPr lang="en-CA"/>
        </a:p>
      </dgm:t>
    </dgm:pt>
    <dgm:pt modelId="{F0284E07-4C95-4443-AEFC-0A6FA4AB8E09}" type="sibTrans" cxnId="{82D10C8F-A7DB-4213-B43A-EE80CC403B66}">
      <dgm:prSet/>
      <dgm:spPr/>
      <dgm:t>
        <a:bodyPr/>
        <a:lstStyle/>
        <a:p>
          <a:endParaRPr lang="en-CA"/>
        </a:p>
      </dgm:t>
    </dgm:pt>
    <dgm:pt modelId="{25DCC141-725B-4411-B4F7-C0CCCEC60804}">
      <dgm:prSet phldrT="[Text]"/>
      <dgm:spPr>
        <a:gradFill rotWithShape="0">
          <a:gsLst>
            <a:gs pos="0">
              <a:schemeClr val="accent1"/>
            </a:gs>
            <a:gs pos="47900">
              <a:schemeClr val="accent1">
                <a:lumMod val="75000"/>
              </a:schemeClr>
            </a:gs>
            <a:gs pos="100000">
              <a:schemeClr val="accent1">
                <a:lumMod val="60000"/>
                <a:lumOff val="40000"/>
              </a:schemeClr>
            </a:gs>
          </a:gsLst>
          <a:lin ang="2700000" scaled="1"/>
        </a:gradFill>
        <a:ln>
          <a:noFill/>
        </a:ln>
      </dgm:spPr>
      <dgm:t>
        <a:bodyPr/>
        <a:lstStyle/>
        <a:p>
          <a:r>
            <a:rPr lang="en-CA" dirty="0" err="1">
              <a:latin typeface="Arial" pitchFamily="34" charset="0"/>
              <a:cs typeface="Arial" pitchFamily="34" charset="0"/>
            </a:rPr>
            <a:t>Dùng</a:t>
          </a:r>
          <a:r>
            <a:rPr lang="en-CA" dirty="0">
              <a:latin typeface="Arial" pitchFamily="34" charset="0"/>
              <a:cs typeface="Arial" pitchFamily="34" charset="0"/>
            </a:rPr>
            <a:t> </a:t>
          </a:r>
          <a:r>
            <a:rPr lang="en-CA" dirty="0" err="1">
              <a:latin typeface="Arial" pitchFamily="34" charset="0"/>
              <a:cs typeface="Arial" pitchFamily="34" charset="0"/>
            </a:rPr>
            <a:t>quá</a:t>
          </a:r>
          <a:r>
            <a:rPr lang="en-CA" dirty="0">
              <a:latin typeface="Arial" pitchFamily="34" charset="0"/>
              <a:cs typeface="Arial" pitchFamily="34" charset="0"/>
            </a:rPr>
            <a:t> </a:t>
          </a:r>
          <a:r>
            <a:rPr lang="en-CA" dirty="0" err="1">
              <a:latin typeface="Arial" pitchFamily="34" charset="0"/>
              <a:cs typeface="Arial" pitchFamily="34" charset="0"/>
            </a:rPr>
            <a:t>mức</a:t>
          </a:r>
          <a:r>
            <a:rPr lang="en-CA" dirty="0">
              <a:latin typeface="Arial" pitchFamily="34" charset="0"/>
              <a:cs typeface="Arial" pitchFamily="34" charset="0"/>
            </a:rPr>
            <a:t>:</a:t>
          </a:r>
        </a:p>
        <a:p>
          <a:r>
            <a:rPr lang="en-CA" dirty="0">
              <a:latin typeface="Arial" pitchFamily="34" charset="0"/>
              <a:cs typeface="Arial" pitchFamily="34" charset="0"/>
            </a:rPr>
            <a:t>3-75%</a:t>
          </a:r>
        </a:p>
      </dgm:t>
    </dgm:pt>
    <dgm:pt modelId="{EA80E74D-6456-4808-B601-C615B6A96EBA}" type="parTrans" cxnId="{67384CE6-C5DD-4B5C-8AF4-0A8424E423E1}">
      <dgm:prSet/>
      <dgm:spPr>
        <a:ln>
          <a:solidFill>
            <a:schemeClr val="accent1"/>
          </a:solidFill>
        </a:ln>
      </dgm:spPr>
      <dgm:t>
        <a:bodyPr/>
        <a:lstStyle/>
        <a:p>
          <a:endParaRPr lang="en-CA"/>
        </a:p>
      </dgm:t>
    </dgm:pt>
    <dgm:pt modelId="{A4284BF0-3DB3-4AD7-8005-2C731F06E60E}" type="sibTrans" cxnId="{67384CE6-C5DD-4B5C-8AF4-0A8424E423E1}">
      <dgm:prSet/>
      <dgm:spPr/>
      <dgm:t>
        <a:bodyPr/>
        <a:lstStyle/>
        <a:p>
          <a:endParaRPr lang="en-CA"/>
        </a:p>
      </dgm:t>
    </dgm:pt>
    <dgm:pt modelId="{A61B4C7A-2B52-41FD-97A2-534316C45DC8}">
      <dgm:prSet phldrT="[Text]"/>
      <dgm:spPr>
        <a:gradFill flip="none" rotWithShape="1">
          <a:gsLst>
            <a:gs pos="0">
              <a:schemeClr val="accent1"/>
            </a:gs>
            <a:gs pos="47900">
              <a:schemeClr val="accent1">
                <a:lumMod val="75000"/>
              </a:schemeClr>
            </a:gs>
            <a:gs pos="100000">
              <a:schemeClr val="accent1">
                <a:lumMod val="60000"/>
                <a:lumOff val="40000"/>
              </a:schemeClr>
            </a:gs>
          </a:gsLst>
          <a:lin ang="2700000" scaled="1"/>
          <a:tileRect/>
        </a:gradFill>
        <a:ln>
          <a:noFill/>
        </a:ln>
      </dgm:spPr>
      <dgm:t>
        <a:bodyPr/>
        <a:lstStyle/>
        <a:p>
          <a:r>
            <a:rPr lang="en-CA" dirty="0" err="1">
              <a:latin typeface="Arial" pitchFamily="34" charset="0"/>
              <a:cs typeface="Arial" pitchFamily="34" charset="0"/>
            </a:rPr>
            <a:t>Dùng</a:t>
          </a:r>
          <a:r>
            <a:rPr lang="en-CA" dirty="0">
              <a:latin typeface="Arial" pitchFamily="34" charset="0"/>
              <a:cs typeface="Arial" pitchFamily="34" charset="0"/>
            </a:rPr>
            <a:t> </a:t>
          </a:r>
          <a:r>
            <a:rPr lang="en-CA" dirty="0" err="1">
              <a:latin typeface="Arial" pitchFamily="34" charset="0"/>
              <a:cs typeface="Arial" pitchFamily="34" charset="0"/>
            </a:rPr>
            <a:t>chưa</a:t>
          </a:r>
          <a:r>
            <a:rPr lang="en-CA" dirty="0">
              <a:latin typeface="Arial" pitchFamily="34" charset="0"/>
              <a:cs typeface="Arial" pitchFamily="34" charset="0"/>
            </a:rPr>
            <a:t> </a:t>
          </a:r>
          <a:r>
            <a:rPr lang="en-CA" dirty="0" err="1">
              <a:latin typeface="Arial" pitchFamily="34" charset="0"/>
              <a:cs typeface="Arial" pitchFamily="34" charset="0"/>
            </a:rPr>
            <a:t>đúng</a:t>
          </a:r>
          <a:r>
            <a:rPr lang="en-CA" dirty="0">
              <a:latin typeface="Arial" pitchFamily="34" charset="0"/>
              <a:cs typeface="Arial" pitchFamily="34" charset="0"/>
            </a:rPr>
            <a:t> </a:t>
          </a:r>
          <a:r>
            <a:rPr lang="en-CA" dirty="0" err="1">
              <a:latin typeface="Arial" pitchFamily="34" charset="0"/>
              <a:cs typeface="Arial" pitchFamily="34" charset="0"/>
            </a:rPr>
            <a:t>mức</a:t>
          </a:r>
          <a:r>
            <a:rPr lang="en-CA" dirty="0">
              <a:latin typeface="Arial" pitchFamily="34" charset="0"/>
              <a:cs typeface="Arial" pitchFamily="34" charset="0"/>
            </a:rPr>
            <a:t>:</a:t>
          </a:r>
        </a:p>
        <a:p>
          <a:r>
            <a:rPr lang="en-CA" dirty="0">
              <a:latin typeface="Arial" pitchFamily="34" charset="0"/>
              <a:cs typeface="Arial" pitchFamily="34" charset="0"/>
            </a:rPr>
            <a:t>2-51%</a:t>
          </a:r>
        </a:p>
      </dgm:t>
    </dgm:pt>
    <dgm:pt modelId="{1A010518-92B6-4E52-8807-123B2A9DAF36}" type="parTrans" cxnId="{BF06E259-1B91-40A1-825F-EC1E18CEDFE5}">
      <dgm:prSet/>
      <dgm:spPr/>
      <dgm:t>
        <a:bodyPr/>
        <a:lstStyle/>
        <a:p>
          <a:endParaRPr lang="en-CA"/>
        </a:p>
      </dgm:t>
    </dgm:pt>
    <dgm:pt modelId="{2142520E-C92A-4957-BD6A-538A0E9B111F}" type="sibTrans" cxnId="{BF06E259-1B91-40A1-825F-EC1E18CEDFE5}">
      <dgm:prSet/>
      <dgm:spPr/>
      <dgm:t>
        <a:bodyPr/>
        <a:lstStyle/>
        <a:p>
          <a:endParaRPr lang="en-CA"/>
        </a:p>
      </dgm:t>
    </dgm:pt>
    <dgm:pt modelId="{F584EFC7-27A0-4F5E-936C-8A6FFDAC8733}">
      <dgm:prSet phldrT="[Text]"/>
      <dgm:spPr>
        <a:gradFill rotWithShape="0">
          <a:gsLst>
            <a:gs pos="0">
              <a:schemeClr val="accent1"/>
            </a:gs>
            <a:gs pos="47900">
              <a:schemeClr val="accent1">
                <a:lumMod val="75000"/>
              </a:schemeClr>
            </a:gs>
            <a:gs pos="100000">
              <a:schemeClr val="accent1">
                <a:lumMod val="60000"/>
                <a:lumOff val="40000"/>
              </a:schemeClr>
            </a:gs>
          </a:gsLst>
          <a:lin ang="2700000" scaled="1"/>
        </a:gradFill>
        <a:ln>
          <a:noFill/>
        </a:ln>
      </dgm:spPr>
      <dgm:t>
        <a:bodyPr/>
        <a:lstStyle/>
        <a:p>
          <a:r>
            <a:rPr lang="en-CA" dirty="0" err="1">
              <a:latin typeface="Arial" pitchFamily="34" charset="0"/>
              <a:cs typeface="Arial" pitchFamily="34" charset="0"/>
            </a:rPr>
            <a:t>Dùng</a:t>
          </a:r>
          <a:r>
            <a:rPr lang="en-CA" dirty="0">
              <a:latin typeface="Arial" pitchFamily="34" charset="0"/>
              <a:cs typeface="Arial" pitchFamily="34" charset="0"/>
            </a:rPr>
            <a:t> </a:t>
          </a:r>
          <a:r>
            <a:rPr lang="en-CA" dirty="0" err="1">
              <a:latin typeface="Arial" pitchFamily="34" charset="0"/>
              <a:cs typeface="Arial" pitchFamily="34" charset="0"/>
            </a:rPr>
            <a:t>sai</a:t>
          </a:r>
          <a:r>
            <a:rPr lang="en-CA" dirty="0">
              <a:latin typeface="Arial" pitchFamily="34" charset="0"/>
              <a:cs typeface="Arial" pitchFamily="34" charset="0"/>
            </a:rPr>
            <a:t>:</a:t>
          </a:r>
        </a:p>
        <a:p>
          <a:r>
            <a:rPr lang="en-CA" dirty="0">
              <a:latin typeface="Arial" pitchFamily="34" charset="0"/>
              <a:cs typeface="Arial" pitchFamily="34" charset="0"/>
            </a:rPr>
            <a:t>13-32%</a:t>
          </a:r>
        </a:p>
      </dgm:t>
    </dgm:pt>
    <dgm:pt modelId="{0DDF6D2D-775E-4144-9238-77832D422916}" type="parTrans" cxnId="{983D19B1-1186-4264-B314-0638435440F3}">
      <dgm:prSet/>
      <dgm:spPr>
        <a:ln>
          <a:solidFill>
            <a:srgbClr val="0C6FCF"/>
          </a:solidFill>
        </a:ln>
      </dgm:spPr>
      <dgm:t>
        <a:bodyPr/>
        <a:lstStyle/>
        <a:p>
          <a:endParaRPr lang="en-CA"/>
        </a:p>
      </dgm:t>
    </dgm:pt>
    <dgm:pt modelId="{DCAC32CF-90E8-4121-946D-B2C1E90681FD}" type="sibTrans" cxnId="{983D19B1-1186-4264-B314-0638435440F3}">
      <dgm:prSet/>
      <dgm:spPr/>
      <dgm:t>
        <a:bodyPr/>
        <a:lstStyle/>
        <a:p>
          <a:endParaRPr lang="en-CA"/>
        </a:p>
      </dgm:t>
    </dgm:pt>
    <dgm:pt modelId="{DA0FCE00-3DAA-4EF8-9423-C68197F2F842}" type="pres">
      <dgm:prSet presAssocID="{B96F2276-A178-4F66-B3C3-43370842A2DF}" presName="hierChild1" presStyleCnt="0">
        <dgm:presLayoutVars>
          <dgm:orgChart val="1"/>
          <dgm:chPref val="1"/>
          <dgm:dir/>
          <dgm:animOne val="branch"/>
          <dgm:animLvl val="lvl"/>
          <dgm:resizeHandles/>
        </dgm:presLayoutVars>
      </dgm:prSet>
      <dgm:spPr/>
    </dgm:pt>
    <dgm:pt modelId="{60DB0989-E473-4AAD-A730-596378918AC1}" type="pres">
      <dgm:prSet presAssocID="{AEF54607-BCF5-47FE-8B5D-720115F8DCCD}" presName="hierRoot1" presStyleCnt="0">
        <dgm:presLayoutVars>
          <dgm:hierBranch val="init"/>
        </dgm:presLayoutVars>
      </dgm:prSet>
      <dgm:spPr/>
    </dgm:pt>
    <dgm:pt modelId="{89E7EB29-CF52-4D17-BBB2-B7B0448638C5}" type="pres">
      <dgm:prSet presAssocID="{AEF54607-BCF5-47FE-8B5D-720115F8DCCD}" presName="rootComposite1" presStyleCnt="0"/>
      <dgm:spPr/>
    </dgm:pt>
    <dgm:pt modelId="{626E3FF4-D711-44A1-A912-AA190A10A845}" type="pres">
      <dgm:prSet presAssocID="{AEF54607-BCF5-47FE-8B5D-720115F8DCCD}" presName="rootText1" presStyleLbl="node0" presStyleIdx="0" presStyleCnt="1">
        <dgm:presLayoutVars>
          <dgm:chPref val="3"/>
        </dgm:presLayoutVars>
      </dgm:prSet>
      <dgm:spPr>
        <a:prstGeom prst="round2DiagRect">
          <a:avLst/>
        </a:prstGeom>
      </dgm:spPr>
    </dgm:pt>
    <dgm:pt modelId="{E83522FD-13FA-4B1C-A792-0F126BFE31AF}" type="pres">
      <dgm:prSet presAssocID="{AEF54607-BCF5-47FE-8B5D-720115F8DCCD}" presName="rootConnector1" presStyleLbl="node1" presStyleIdx="0" presStyleCnt="0"/>
      <dgm:spPr/>
    </dgm:pt>
    <dgm:pt modelId="{0B2D59D9-BD5F-4650-B512-ADD9F526E698}" type="pres">
      <dgm:prSet presAssocID="{AEF54607-BCF5-47FE-8B5D-720115F8DCCD}" presName="hierChild2" presStyleCnt="0"/>
      <dgm:spPr/>
    </dgm:pt>
    <dgm:pt modelId="{252E52F0-BFC7-4DDA-9D4B-0EEDCED8E14E}" type="pres">
      <dgm:prSet presAssocID="{EA80E74D-6456-4808-B601-C615B6A96EBA}" presName="Name37" presStyleLbl="parChTrans1D2" presStyleIdx="0" presStyleCnt="3"/>
      <dgm:spPr/>
    </dgm:pt>
    <dgm:pt modelId="{7731C09F-CDA5-4551-803D-772F74D2A7AF}" type="pres">
      <dgm:prSet presAssocID="{25DCC141-725B-4411-B4F7-C0CCCEC60804}" presName="hierRoot2" presStyleCnt="0">
        <dgm:presLayoutVars>
          <dgm:hierBranch val="init"/>
        </dgm:presLayoutVars>
      </dgm:prSet>
      <dgm:spPr/>
    </dgm:pt>
    <dgm:pt modelId="{9A23E64E-92D0-4BEC-8FE3-BC9E3B00018A}" type="pres">
      <dgm:prSet presAssocID="{25DCC141-725B-4411-B4F7-C0CCCEC60804}" presName="rootComposite" presStyleCnt="0"/>
      <dgm:spPr/>
    </dgm:pt>
    <dgm:pt modelId="{11CCE27E-C59D-4D35-B7E6-217537F65105}" type="pres">
      <dgm:prSet presAssocID="{25DCC141-725B-4411-B4F7-C0CCCEC60804}" presName="rootText" presStyleLbl="node2" presStyleIdx="0" presStyleCnt="3">
        <dgm:presLayoutVars>
          <dgm:chPref val="3"/>
        </dgm:presLayoutVars>
      </dgm:prSet>
      <dgm:spPr>
        <a:prstGeom prst="round2DiagRect">
          <a:avLst/>
        </a:prstGeom>
      </dgm:spPr>
    </dgm:pt>
    <dgm:pt modelId="{D9A5253C-3415-47BF-A5F0-60B1B7F4DA83}" type="pres">
      <dgm:prSet presAssocID="{25DCC141-725B-4411-B4F7-C0CCCEC60804}" presName="rootConnector" presStyleLbl="node2" presStyleIdx="0" presStyleCnt="3"/>
      <dgm:spPr/>
    </dgm:pt>
    <dgm:pt modelId="{457C14B4-5589-402C-9FE8-A09141A021B6}" type="pres">
      <dgm:prSet presAssocID="{25DCC141-725B-4411-B4F7-C0CCCEC60804}" presName="hierChild4" presStyleCnt="0"/>
      <dgm:spPr/>
    </dgm:pt>
    <dgm:pt modelId="{0AB9E46D-DE71-4E86-B889-DBF52B7B4143}" type="pres">
      <dgm:prSet presAssocID="{25DCC141-725B-4411-B4F7-C0CCCEC60804}" presName="hierChild5" presStyleCnt="0"/>
      <dgm:spPr/>
    </dgm:pt>
    <dgm:pt modelId="{DD1234BF-D49B-48AD-B773-E83EE9F4AD4B}" type="pres">
      <dgm:prSet presAssocID="{1A010518-92B6-4E52-8807-123B2A9DAF36}" presName="Name37" presStyleLbl="parChTrans1D2" presStyleIdx="1" presStyleCnt="3"/>
      <dgm:spPr/>
    </dgm:pt>
    <dgm:pt modelId="{F14B0670-B707-4DE4-BBF9-58B52BEC8D2F}" type="pres">
      <dgm:prSet presAssocID="{A61B4C7A-2B52-41FD-97A2-534316C45DC8}" presName="hierRoot2" presStyleCnt="0">
        <dgm:presLayoutVars>
          <dgm:hierBranch val="init"/>
        </dgm:presLayoutVars>
      </dgm:prSet>
      <dgm:spPr/>
    </dgm:pt>
    <dgm:pt modelId="{DFA1E778-73BE-4827-89EC-A6ECCCBE2CC3}" type="pres">
      <dgm:prSet presAssocID="{A61B4C7A-2B52-41FD-97A2-534316C45DC8}" presName="rootComposite" presStyleCnt="0"/>
      <dgm:spPr/>
    </dgm:pt>
    <dgm:pt modelId="{5EBAEE58-3236-4E3F-A680-31D72A85F104}" type="pres">
      <dgm:prSet presAssocID="{A61B4C7A-2B52-41FD-97A2-534316C45DC8}" presName="rootText" presStyleLbl="node2" presStyleIdx="1" presStyleCnt="3">
        <dgm:presLayoutVars>
          <dgm:chPref val="3"/>
        </dgm:presLayoutVars>
      </dgm:prSet>
      <dgm:spPr>
        <a:prstGeom prst="round2DiagRect">
          <a:avLst/>
        </a:prstGeom>
      </dgm:spPr>
    </dgm:pt>
    <dgm:pt modelId="{8971D02A-2E57-4417-9A0F-8D3CB98E22BF}" type="pres">
      <dgm:prSet presAssocID="{A61B4C7A-2B52-41FD-97A2-534316C45DC8}" presName="rootConnector" presStyleLbl="node2" presStyleIdx="1" presStyleCnt="3"/>
      <dgm:spPr/>
    </dgm:pt>
    <dgm:pt modelId="{9176F7D0-7B13-460D-A2F9-28EED334D216}" type="pres">
      <dgm:prSet presAssocID="{A61B4C7A-2B52-41FD-97A2-534316C45DC8}" presName="hierChild4" presStyleCnt="0"/>
      <dgm:spPr/>
    </dgm:pt>
    <dgm:pt modelId="{B4D6B4D0-8FEB-42AF-9A58-5850EA4C0F5A}" type="pres">
      <dgm:prSet presAssocID="{A61B4C7A-2B52-41FD-97A2-534316C45DC8}" presName="hierChild5" presStyleCnt="0"/>
      <dgm:spPr/>
    </dgm:pt>
    <dgm:pt modelId="{3AA6B4A4-0D83-4974-8233-E12DCACC7F9E}" type="pres">
      <dgm:prSet presAssocID="{0DDF6D2D-775E-4144-9238-77832D422916}" presName="Name37" presStyleLbl="parChTrans1D2" presStyleIdx="2" presStyleCnt="3"/>
      <dgm:spPr/>
    </dgm:pt>
    <dgm:pt modelId="{89F0D118-48DB-4CAA-967F-A4D2D62021D6}" type="pres">
      <dgm:prSet presAssocID="{F584EFC7-27A0-4F5E-936C-8A6FFDAC8733}" presName="hierRoot2" presStyleCnt="0">
        <dgm:presLayoutVars>
          <dgm:hierBranch val="init"/>
        </dgm:presLayoutVars>
      </dgm:prSet>
      <dgm:spPr/>
    </dgm:pt>
    <dgm:pt modelId="{48EF005B-C94F-4963-A6B5-D1A3C49D4755}" type="pres">
      <dgm:prSet presAssocID="{F584EFC7-27A0-4F5E-936C-8A6FFDAC8733}" presName="rootComposite" presStyleCnt="0"/>
      <dgm:spPr/>
    </dgm:pt>
    <dgm:pt modelId="{9CAAE387-AFD5-4C7A-832D-FE2844148E0F}" type="pres">
      <dgm:prSet presAssocID="{F584EFC7-27A0-4F5E-936C-8A6FFDAC8733}" presName="rootText" presStyleLbl="node2" presStyleIdx="2" presStyleCnt="3">
        <dgm:presLayoutVars>
          <dgm:chPref val="3"/>
        </dgm:presLayoutVars>
      </dgm:prSet>
      <dgm:spPr>
        <a:prstGeom prst="round2DiagRect">
          <a:avLst/>
        </a:prstGeom>
      </dgm:spPr>
    </dgm:pt>
    <dgm:pt modelId="{0F3CE50F-D1A5-4B83-9825-0F55F55FD9DB}" type="pres">
      <dgm:prSet presAssocID="{F584EFC7-27A0-4F5E-936C-8A6FFDAC8733}" presName="rootConnector" presStyleLbl="node2" presStyleIdx="2" presStyleCnt="3"/>
      <dgm:spPr/>
    </dgm:pt>
    <dgm:pt modelId="{5EEF215E-B529-496E-952A-9703E1A9FD12}" type="pres">
      <dgm:prSet presAssocID="{F584EFC7-27A0-4F5E-936C-8A6FFDAC8733}" presName="hierChild4" presStyleCnt="0"/>
      <dgm:spPr/>
    </dgm:pt>
    <dgm:pt modelId="{B70742C3-FF80-4498-88FC-A10D82E3D75C}" type="pres">
      <dgm:prSet presAssocID="{F584EFC7-27A0-4F5E-936C-8A6FFDAC8733}" presName="hierChild5" presStyleCnt="0"/>
      <dgm:spPr/>
    </dgm:pt>
    <dgm:pt modelId="{8A8BC163-6AD0-4ACD-869D-887269FAA972}" type="pres">
      <dgm:prSet presAssocID="{AEF54607-BCF5-47FE-8B5D-720115F8DCCD}" presName="hierChild3" presStyleCnt="0"/>
      <dgm:spPr/>
    </dgm:pt>
  </dgm:ptLst>
  <dgm:cxnLst>
    <dgm:cxn modelId="{83A66B02-3C1C-49CB-AB17-AAC654B56840}" type="presOf" srcId="{F584EFC7-27A0-4F5E-936C-8A6FFDAC8733}" destId="{9CAAE387-AFD5-4C7A-832D-FE2844148E0F}" srcOrd="0" destOrd="0" presId="urn:microsoft.com/office/officeart/2005/8/layout/orgChart1"/>
    <dgm:cxn modelId="{E6F0560F-DD89-4EFB-B131-A4B4B4569897}" type="presOf" srcId="{25DCC141-725B-4411-B4F7-C0CCCEC60804}" destId="{11CCE27E-C59D-4D35-B7E6-217537F65105}" srcOrd="0" destOrd="0" presId="urn:microsoft.com/office/officeart/2005/8/layout/orgChart1"/>
    <dgm:cxn modelId="{E813E537-CDE0-412C-A724-93FA85A66AA3}" type="presOf" srcId="{F584EFC7-27A0-4F5E-936C-8A6FFDAC8733}" destId="{0F3CE50F-D1A5-4B83-9825-0F55F55FD9DB}" srcOrd="1" destOrd="0" presId="urn:microsoft.com/office/officeart/2005/8/layout/orgChart1"/>
    <dgm:cxn modelId="{E0D26444-06D6-4689-9AD6-4411424E7E98}" type="presOf" srcId="{B96F2276-A178-4F66-B3C3-43370842A2DF}" destId="{DA0FCE00-3DAA-4EF8-9423-C68197F2F842}" srcOrd="0" destOrd="0" presId="urn:microsoft.com/office/officeart/2005/8/layout/orgChart1"/>
    <dgm:cxn modelId="{00C4DF52-1508-445F-80FD-1B1789E905F6}" type="presOf" srcId="{AEF54607-BCF5-47FE-8B5D-720115F8DCCD}" destId="{626E3FF4-D711-44A1-A912-AA190A10A845}" srcOrd="0" destOrd="0" presId="urn:microsoft.com/office/officeart/2005/8/layout/orgChart1"/>
    <dgm:cxn modelId="{C0E8DE74-F745-4A9C-A0B5-06698325DFBB}" type="presOf" srcId="{A61B4C7A-2B52-41FD-97A2-534316C45DC8}" destId="{5EBAEE58-3236-4E3F-A680-31D72A85F104}" srcOrd="0" destOrd="0" presId="urn:microsoft.com/office/officeart/2005/8/layout/orgChart1"/>
    <dgm:cxn modelId="{BF06E259-1B91-40A1-825F-EC1E18CEDFE5}" srcId="{AEF54607-BCF5-47FE-8B5D-720115F8DCCD}" destId="{A61B4C7A-2B52-41FD-97A2-534316C45DC8}" srcOrd="1" destOrd="0" parTransId="{1A010518-92B6-4E52-8807-123B2A9DAF36}" sibTransId="{2142520E-C92A-4957-BD6A-538A0E9B111F}"/>
    <dgm:cxn modelId="{82D10C8F-A7DB-4213-B43A-EE80CC403B66}" srcId="{B96F2276-A178-4F66-B3C3-43370842A2DF}" destId="{AEF54607-BCF5-47FE-8B5D-720115F8DCCD}" srcOrd="0" destOrd="0" parTransId="{3A1F0A60-99DA-4EED-B8AD-A876A2E99907}" sibTransId="{F0284E07-4C95-4443-AEFC-0A6FA4AB8E09}"/>
    <dgm:cxn modelId="{476A689B-1EF0-4FB5-9C19-402BEFA4B323}" type="presOf" srcId="{1A010518-92B6-4E52-8807-123B2A9DAF36}" destId="{DD1234BF-D49B-48AD-B773-E83EE9F4AD4B}" srcOrd="0" destOrd="0" presId="urn:microsoft.com/office/officeart/2005/8/layout/orgChart1"/>
    <dgm:cxn modelId="{B7B649A4-F988-406C-8DC7-AF5FEC51B42D}" type="presOf" srcId="{AEF54607-BCF5-47FE-8B5D-720115F8DCCD}" destId="{E83522FD-13FA-4B1C-A792-0F126BFE31AF}" srcOrd="1" destOrd="0" presId="urn:microsoft.com/office/officeart/2005/8/layout/orgChart1"/>
    <dgm:cxn modelId="{B63F9FA9-DB14-4811-8FB8-031494BF4F1C}" type="presOf" srcId="{EA80E74D-6456-4808-B601-C615B6A96EBA}" destId="{252E52F0-BFC7-4DDA-9D4B-0EEDCED8E14E}" srcOrd="0" destOrd="0" presId="urn:microsoft.com/office/officeart/2005/8/layout/orgChart1"/>
    <dgm:cxn modelId="{983D19B1-1186-4264-B314-0638435440F3}" srcId="{AEF54607-BCF5-47FE-8B5D-720115F8DCCD}" destId="{F584EFC7-27A0-4F5E-936C-8A6FFDAC8733}" srcOrd="2" destOrd="0" parTransId="{0DDF6D2D-775E-4144-9238-77832D422916}" sibTransId="{DCAC32CF-90E8-4121-946D-B2C1E90681FD}"/>
    <dgm:cxn modelId="{E7485CBE-F6DE-4319-A3E9-48856CA9AC6D}" type="presOf" srcId="{A61B4C7A-2B52-41FD-97A2-534316C45DC8}" destId="{8971D02A-2E57-4417-9A0F-8D3CB98E22BF}" srcOrd="1" destOrd="0" presId="urn:microsoft.com/office/officeart/2005/8/layout/orgChart1"/>
    <dgm:cxn modelId="{67384CE6-C5DD-4B5C-8AF4-0A8424E423E1}" srcId="{AEF54607-BCF5-47FE-8B5D-720115F8DCCD}" destId="{25DCC141-725B-4411-B4F7-C0CCCEC60804}" srcOrd="0" destOrd="0" parTransId="{EA80E74D-6456-4808-B601-C615B6A96EBA}" sibTransId="{A4284BF0-3DB3-4AD7-8005-2C731F06E60E}"/>
    <dgm:cxn modelId="{E1BFC9E6-AE9F-456F-888B-7F5BE074925A}" type="presOf" srcId="{0DDF6D2D-775E-4144-9238-77832D422916}" destId="{3AA6B4A4-0D83-4974-8233-E12DCACC7F9E}" srcOrd="0" destOrd="0" presId="urn:microsoft.com/office/officeart/2005/8/layout/orgChart1"/>
    <dgm:cxn modelId="{742637F3-15A0-4A83-95AF-166CC35CA108}" type="presOf" srcId="{25DCC141-725B-4411-B4F7-C0CCCEC60804}" destId="{D9A5253C-3415-47BF-A5F0-60B1B7F4DA83}" srcOrd="1" destOrd="0" presId="urn:microsoft.com/office/officeart/2005/8/layout/orgChart1"/>
    <dgm:cxn modelId="{345F9EE9-3338-4A34-8F55-CB554CE7E31F}" type="presParOf" srcId="{DA0FCE00-3DAA-4EF8-9423-C68197F2F842}" destId="{60DB0989-E473-4AAD-A730-596378918AC1}" srcOrd="0" destOrd="0" presId="urn:microsoft.com/office/officeart/2005/8/layout/orgChart1"/>
    <dgm:cxn modelId="{61F1B589-6B47-4F95-B010-D6FE59D0AD90}" type="presParOf" srcId="{60DB0989-E473-4AAD-A730-596378918AC1}" destId="{89E7EB29-CF52-4D17-BBB2-B7B0448638C5}" srcOrd="0" destOrd="0" presId="urn:microsoft.com/office/officeart/2005/8/layout/orgChart1"/>
    <dgm:cxn modelId="{58BAEED7-9933-47E0-BE7C-4D87622E68F5}" type="presParOf" srcId="{89E7EB29-CF52-4D17-BBB2-B7B0448638C5}" destId="{626E3FF4-D711-44A1-A912-AA190A10A845}" srcOrd="0" destOrd="0" presId="urn:microsoft.com/office/officeart/2005/8/layout/orgChart1"/>
    <dgm:cxn modelId="{794500B6-D645-4D04-A4AB-CA018A35CB92}" type="presParOf" srcId="{89E7EB29-CF52-4D17-BBB2-B7B0448638C5}" destId="{E83522FD-13FA-4B1C-A792-0F126BFE31AF}" srcOrd="1" destOrd="0" presId="urn:microsoft.com/office/officeart/2005/8/layout/orgChart1"/>
    <dgm:cxn modelId="{30B435A3-1035-4050-B060-4440CD08D94E}" type="presParOf" srcId="{60DB0989-E473-4AAD-A730-596378918AC1}" destId="{0B2D59D9-BD5F-4650-B512-ADD9F526E698}" srcOrd="1" destOrd="0" presId="urn:microsoft.com/office/officeart/2005/8/layout/orgChart1"/>
    <dgm:cxn modelId="{DE1E9FC2-F013-40A1-B9B8-6AFE2FCF4A94}" type="presParOf" srcId="{0B2D59D9-BD5F-4650-B512-ADD9F526E698}" destId="{252E52F0-BFC7-4DDA-9D4B-0EEDCED8E14E}" srcOrd="0" destOrd="0" presId="urn:microsoft.com/office/officeart/2005/8/layout/orgChart1"/>
    <dgm:cxn modelId="{126F2EB4-BB36-4577-95BA-44FF785B000C}" type="presParOf" srcId="{0B2D59D9-BD5F-4650-B512-ADD9F526E698}" destId="{7731C09F-CDA5-4551-803D-772F74D2A7AF}" srcOrd="1" destOrd="0" presId="urn:microsoft.com/office/officeart/2005/8/layout/orgChart1"/>
    <dgm:cxn modelId="{089BE04F-009E-476C-BA45-332FD6F8AD4D}" type="presParOf" srcId="{7731C09F-CDA5-4551-803D-772F74D2A7AF}" destId="{9A23E64E-92D0-4BEC-8FE3-BC9E3B00018A}" srcOrd="0" destOrd="0" presId="urn:microsoft.com/office/officeart/2005/8/layout/orgChart1"/>
    <dgm:cxn modelId="{228DC386-830E-4A4E-9542-72F32F42D579}" type="presParOf" srcId="{9A23E64E-92D0-4BEC-8FE3-BC9E3B00018A}" destId="{11CCE27E-C59D-4D35-B7E6-217537F65105}" srcOrd="0" destOrd="0" presId="urn:microsoft.com/office/officeart/2005/8/layout/orgChart1"/>
    <dgm:cxn modelId="{489A44B8-1367-4814-9905-C0753C712F05}" type="presParOf" srcId="{9A23E64E-92D0-4BEC-8FE3-BC9E3B00018A}" destId="{D9A5253C-3415-47BF-A5F0-60B1B7F4DA83}" srcOrd="1" destOrd="0" presId="urn:microsoft.com/office/officeart/2005/8/layout/orgChart1"/>
    <dgm:cxn modelId="{CA4B3D85-2734-4560-A581-DE2DCF69F502}" type="presParOf" srcId="{7731C09F-CDA5-4551-803D-772F74D2A7AF}" destId="{457C14B4-5589-402C-9FE8-A09141A021B6}" srcOrd="1" destOrd="0" presId="urn:microsoft.com/office/officeart/2005/8/layout/orgChart1"/>
    <dgm:cxn modelId="{22BC43FB-8132-4EBE-8F2C-08E60B535294}" type="presParOf" srcId="{7731C09F-CDA5-4551-803D-772F74D2A7AF}" destId="{0AB9E46D-DE71-4E86-B889-DBF52B7B4143}" srcOrd="2" destOrd="0" presId="urn:microsoft.com/office/officeart/2005/8/layout/orgChart1"/>
    <dgm:cxn modelId="{859C25C7-D2D7-422F-911E-05F5DD7BD1FF}" type="presParOf" srcId="{0B2D59D9-BD5F-4650-B512-ADD9F526E698}" destId="{DD1234BF-D49B-48AD-B773-E83EE9F4AD4B}" srcOrd="2" destOrd="0" presId="urn:microsoft.com/office/officeart/2005/8/layout/orgChart1"/>
    <dgm:cxn modelId="{CD1954EE-3942-4D7A-8AEC-BFD31B1989D5}" type="presParOf" srcId="{0B2D59D9-BD5F-4650-B512-ADD9F526E698}" destId="{F14B0670-B707-4DE4-BBF9-58B52BEC8D2F}" srcOrd="3" destOrd="0" presId="urn:microsoft.com/office/officeart/2005/8/layout/orgChart1"/>
    <dgm:cxn modelId="{0113FD7B-904A-41A0-938D-CD71C8390D1A}" type="presParOf" srcId="{F14B0670-B707-4DE4-BBF9-58B52BEC8D2F}" destId="{DFA1E778-73BE-4827-89EC-A6ECCCBE2CC3}" srcOrd="0" destOrd="0" presId="urn:microsoft.com/office/officeart/2005/8/layout/orgChart1"/>
    <dgm:cxn modelId="{865F1E74-10C0-4D78-B93A-5EFBA9A1DED9}" type="presParOf" srcId="{DFA1E778-73BE-4827-89EC-A6ECCCBE2CC3}" destId="{5EBAEE58-3236-4E3F-A680-31D72A85F104}" srcOrd="0" destOrd="0" presId="urn:microsoft.com/office/officeart/2005/8/layout/orgChart1"/>
    <dgm:cxn modelId="{18DF66A5-8543-4715-A865-B7CD31F6F181}" type="presParOf" srcId="{DFA1E778-73BE-4827-89EC-A6ECCCBE2CC3}" destId="{8971D02A-2E57-4417-9A0F-8D3CB98E22BF}" srcOrd="1" destOrd="0" presId="urn:microsoft.com/office/officeart/2005/8/layout/orgChart1"/>
    <dgm:cxn modelId="{A243238F-1C5C-44CE-B998-F9B3C6B27D76}" type="presParOf" srcId="{F14B0670-B707-4DE4-BBF9-58B52BEC8D2F}" destId="{9176F7D0-7B13-460D-A2F9-28EED334D216}" srcOrd="1" destOrd="0" presId="urn:microsoft.com/office/officeart/2005/8/layout/orgChart1"/>
    <dgm:cxn modelId="{2322EA96-5892-479F-8BD9-D2374DE946DE}" type="presParOf" srcId="{F14B0670-B707-4DE4-BBF9-58B52BEC8D2F}" destId="{B4D6B4D0-8FEB-42AF-9A58-5850EA4C0F5A}" srcOrd="2" destOrd="0" presId="urn:microsoft.com/office/officeart/2005/8/layout/orgChart1"/>
    <dgm:cxn modelId="{67F54D2C-FCB8-4287-B6F5-FC099A734447}" type="presParOf" srcId="{0B2D59D9-BD5F-4650-B512-ADD9F526E698}" destId="{3AA6B4A4-0D83-4974-8233-E12DCACC7F9E}" srcOrd="4" destOrd="0" presId="urn:microsoft.com/office/officeart/2005/8/layout/orgChart1"/>
    <dgm:cxn modelId="{E956BDB5-6FDD-4EE1-987C-34440EEAD17A}" type="presParOf" srcId="{0B2D59D9-BD5F-4650-B512-ADD9F526E698}" destId="{89F0D118-48DB-4CAA-967F-A4D2D62021D6}" srcOrd="5" destOrd="0" presId="urn:microsoft.com/office/officeart/2005/8/layout/orgChart1"/>
    <dgm:cxn modelId="{B45254D6-35AA-4E1E-941F-40B2EB21AF80}" type="presParOf" srcId="{89F0D118-48DB-4CAA-967F-A4D2D62021D6}" destId="{48EF005B-C94F-4963-A6B5-D1A3C49D4755}" srcOrd="0" destOrd="0" presId="urn:microsoft.com/office/officeart/2005/8/layout/orgChart1"/>
    <dgm:cxn modelId="{0276412C-1955-4064-9E8D-155B160B596B}" type="presParOf" srcId="{48EF005B-C94F-4963-A6B5-D1A3C49D4755}" destId="{9CAAE387-AFD5-4C7A-832D-FE2844148E0F}" srcOrd="0" destOrd="0" presId="urn:microsoft.com/office/officeart/2005/8/layout/orgChart1"/>
    <dgm:cxn modelId="{8BA4090A-9CF2-4261-B581-EC98116286DF}" type="presParOf" srcId="{48EF005B-C94F-4963-A6B5-D1A3C49D4755}" destId="{0F3CE50F-D1A5-4B83-9825-0F55F55FD9DB}" srcOrd="1" destOrd="0" presId="urn:microsoft.com/office/officeart/2005/8/layout/orgChart1"/>
    <dgm:cxn modelId="{0F8C3A8D-82D1-4B2F-B70D-1C0612B89899}" type="presParOf" srcId="{89F0D118-48DB-4CAA-967F-A4D2D62021D6}" destId="{5EEF215E-B529-496E-952A-9703E1A9FD12}" srcOrd="1" destOrd="0" presId="urn:microsoft.com/office/officeart/2005/8/layout/orgChart1"/>
    <dgm:cxn modelId="{D3287EC0-A6AD-4D0B-BE69-9CF683B92167}" type="presParOf" srcId="{89F0D118-48DB-4CAA-967F-A4D2D62021D6}" destId="{B70742C3-FF80-4498-88FC-A10D82E3D75C}" srcOrd="2" destOrd="0" presId="urn:microsoft.com/office/officeart/2005/8/layout/orgChart1"/>
    <dgm:cxn modelId="{E95A1933-ECD4-404A-8FFF-5E6C221C0F59}" type="presParOf" srcId="{60DB0989-E473-4AAD-A730-596378918AC1}" destId="{8A8BC163-6AD0-4ACD-869D-887269FAA97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D8E040-AAEA-4539-8EAF-BE7B724B5931}" type="doc">
      <dgm:prSet loTypeId="urn:microsoft.com/office/officeart/2005/8/layout/cycle8" loCatId="cycle" qsTypeId="urn:microsoft.com/office/officeart/2005/8/quickstyle/simple1" qsCatId="simple" csTypeId="urn:microsoft.com/office/officeart/2005/8/colors/accent1_2" csCatId="accent1" phldr="1"/>
      <dgm:spPr/>
    </dgm:pt>
    <dgm:pt modelId="{32B1C42C-2EF8-4714-AF8F-B1DAF506BCBC}">
      <dgm:prSet phldrT="[Text]" custT="1"/>
      <dgm:spPr>
        <a:blipFill rotWithShape="0">
          <a:blip xmlns:r="http://schemas.openxmlformats.org/officeDocument/2006/relationships" r:embed="rId1"/>
          <a:stretch>
            <a:fillRect/>
          </a:stretch>
        </a:blipFill>
        <a:ln>
          <a:noFill/>
        </a:ln>
      </dgm:spPr>
      <dgm:t>
        <a:bodyPr/>
        <a:lstStyle/>
        <a:p>
          <a:r>
            <a:rPr lang="en-CA" sz="1700" b="1" dirty="0" err="1">
              <a:latin typeface="Arial" pitchFamily="34" charset="0"/>
              <a:cs typeface="Arial" pitchFamily="34" charset="0"/>
            </a:rPr>
            <a:t>Bệnh</a:t>
          </a:r>
          <a:r>
            <a:rPr lang="en-CA" sz="1700" b="1" dirty="0">
              <a:latin typeface="Arial" pitchFamily="34" charset="0"/>
              <a:cs typeface="Arial" pitchFamily="34" charset="0"/>
            </a:rPr>
            <a:t> </a:t>
          </a:r>
          <a:r>
            <a:rPr lang="en-CA" sz="1700" b="1" dirty="0" err="1">
              <a:latin typeface="Arial" pitchFamily="34" charset="0"/>
              <a:cs typeface="Arial" pitchFamily="34" charset="0"/>
            </a:rPr>
            <a:t>nhân</a:t>
          </a:r>
          <a:endParaRPr lang="en-CA" sz="1700" b="1" dirty="0">
            <a:latin typeface="Arial" pitchFamily="34" charset="0"/>
            <a:cs typeface="Arial" pitchFamily="34" charset="0"/>
          </a:endParaRPr>
        </a:p>
      </dgm:t>
    </dgm:pt>
    <dgm:pt modelId="{8AD64DAA-6CCB-4768-ABD9-C1A861824988}" type="parTrans" cxnId="{59221642-16B6-429C-887F-CB6C7BEE8F31}">
      <dgm:prSet/>
      <dgm:spPr/>
      <dgm:t>
        <a:bodyPr/>
        <a:lstStyle/>
        <a:p>
          <a:endParaRPr lang="en-CA"/>
        </a:p>
      </dgm:t>
    </dgm:pt>
    <dgm:pt modelId="{BD70CBAF-E792-4A5B-B1B7-186558576B8E}" type="sibTrans" cxnId="{59221642-16B6-429C-887F-CB6C7BEE8F31}">
      <dgm:prSet/>
      <dgm:spPr/>
      <dgm:t>
        <a:bodyPr/>
        <a:lstStyle/>
        <a:p>
          <a:endParaRPr lang="en-CA"/>
        </a:p>
      </dgm:t>
    </dgm:pt>
    <dgm:pt modelId="{A798E4C4-A650-4A1B-B0E6-C4F9F6FB0A3B}">
      <dgm:prSet phldrT="[Text]" custT="1"/>
      <dgm:spPr>
        <a:blipFill rotWithShape="0">
          <a:blip xmlns:r="http://schemas.openxmlformats.org/officeDocument/2006/relationships" r:embed="rId2"/>
          <a:stretch>
            <a:fillRect/>
          </a:stretch>
        </a:blipFill>
        <a:ln>
          <a:noFill/>
        </a:ln>
      </dgm:spPr>
      <dgm:t>
        <a:bodyPr/>
        <a:lstStyle/>
        <a:p>
          <a:r>
            <a:rPr lang="en-US" sz="1700" b="1" dirty="0" err="1">
              <a:solidFill>
                <a:srgbClr val="FFFFFF"/>
              </a:solidFill>
              <a:latin typeface="Arial" pitchFamily="34" charset="0"/>
              <a:ea typeface="NSimSun"/>
              <a:cs typeface="Arial" pitchFamily="34" charset="0"/>
            </a:rPr>
            <a:t>Bác</a:t>
          </a:r>
          <a:r>
            <a:rPr lang="en-US" sz="1700" b="1" dirty="0">
              <a:solidFill>
                <a:srgbClr val="FFFFFF"/>
              </a:solidFill>
              <a:latin typeface="Arial" pitchFamily="34" charset="0"/>
              <a:ea typeface="NSimSun"/>
              <a:cs typeface="Arial" pitchFamily="34" charset="0"/>
            </a:rPr>
            <a:t> </a:t>
          </a:r>
          <a:r>
            <a:rPr lang="en-US" sz="1700" b="1" dirty="0" err="1">
              <a:solidFill>
                <a:srgbClr val="FFFFFF"/>
              </a:solidFill>
              <a:latin typeface="Arial" pitchFamily="34" charset="0"/>
              <a:ea typeface="NSimSun"/>
              <a:cs typeface="Arial" pitchFamily="34" charset="0"/>
            </a:rPr>
            <a:t>sỹ</a:t>
          </a:r>
          <a:r>
            <a:rPr lang="en-US" sz="1700" b="1" dirty="0">
              <a:solidFill>
                <a:srgbClr val="FFFFFF"/>
              </a:solidFill>
              <a:latin typeface="Arial" pitchFamily="34" charset="0"/>
              <a:ea typeface="NSimSun"/>
              <a:cs typeface="Arial" pitchFamily="34" charset="0"/>
            </a:rPr>
            <a:t> ± </a:t>
          </a:r>
          <a:r>
            <a:rPr lang="en-US" sz="1700" b="1" dirty="0" err="1">
              <a:solidFill>
                <a:srgbClr val="FFFFFF"/>
              </a:solidFill>
              <a:latin typeface="Arial" pitchFamily="34" charset="0"/>
              <a:ea typeface="NSimSun"/>
              <a:cs typeface="Arial" pitchFamily="34" charset="0"/>
            </a:rPr>
            <a:t>nhân</a:t>
          </a:r>
          <a:r>
            <a:rPr lang="en-US" sz="1700" b="1" dirty="0">
              <a:solidFill>
                <a:srgbClr val="FFFFFF"/>
              </a:solidFill>
              <a:latin typeface="Arial" pitchFamily="34" charset="0"/>
              <a:ea typeface="NSimSun"/>
              <a:cs typeface="Arial" pitchFamily="34" charset="0"/>
            </a:rPr>
            <a:t> </a:t>
          </a:r>
          <a:r>
            <a:rPr lang="en-US" sz="1700" b="1" dirty="0" err="1">
              <a:solidFill>
                <a:srgbClr val="FFFFFF"/>
              </a:solidFill>
              <a:latin typeface="Arial" pitchFamily="34" charset="0"/>
              <a:ea typeface="NSimSun"/>
              <a:cs typeface="Arial" pitchFamily="34" charset="0"/>
            </a:rPr>
            <a:t>viên</a:t>
          </a:r>
          <a:r>
            <a:rPr lang="en-US" sz="1700" b="1" dirty="0">
              <a:solidFill>
                <a:srgbClr val="FFFFFF"/>
              </a:solidFill>
              <a:latin typeface="Arial" pitchFamily="34" charset="0"/>
              <a:ea typeface="NSimSun"/>
              <a:cs typeface="Arial" pitchFamily="34" charset="0"/>
            </a:rPr>
            <a:t> y </a:t>
          </a:r>
          <a:r>
            <a:rPr lang="en-US" sz="1700" b="1" dirty="0" err="1">
              <a:solidFill>
                <a:srgbClr val="FFFFFF"/>
              </a:solidFill>
              <a:latin typeface="Arial" pitchFamily="34" charset="0"/>
              <a:ea typeface="NSimSun"/>
              <a:cs typeface="Arial" pitchFamily="34" charset="0"/>
            </a:rPr>
            <a:t>tế</a:t>
          </a:r>
          <a:r>
            <a:rPr lang="en-US" sz="1700" b="1" dirty="0">
              <a:solidFill>
                <a:srgbClr val="FFFFFF"/>
              </a:solidFill>
              <a:latin typeface="Arial" pitchFamily="34" charset="0"/>
              <a:ea typeface="NSimSun"/>
              <a:cs typeface="Arial" pitchFamily="34" charset="0"/>
            </a:rPr>
            <a:t> </a:t>
          </a:r>
          <a:r>
            <a:rPr lang="en-US" sz="1700" b="1" dirty="0" err="1">
              <a:solidFill>
                <a:srgbClr val="FFFFFF"/>
              </a:solidFill>
              <a:latin typeface="Arial" pitchFamily="34" charset="0"/>
              <a:ea typeface="NSimSun"/>
              <a:cs typeface="Arial" pitchFamily="34" charset="0"/>
            </a:rPr>
            <a:t>chuyên</a:t>
          </a:r>
          <a:r>
            <a:rPr lang="en-US" sz="1700" b="1" dirty="0">
              <a:solidFill>
                <a:srgbClr val="FFFFFF"/>
              </a:solidFill>
              <a:latin typeface="Arial" pitchFamily="34" charset="0"/>
              <a:ea typeface="NSimSun"/>
              <a:cs typeface="Arial" pitchFamily="34" charset="0"/>
            </a:rPr>
            <a:t> </a:t>
          </a:r>
          <a:r>
            <a:rPr lang="en-US" sz="1700" b="1" dirty="0" err="1">
              <a:solidFill>
                <a:srgbClr val="FFFFFF"/>
              </a:solidFill>
              <a:latin typeface="Arial" pitchFamily="34" charset="0"/>
              <a:ea typeface="NSimSun"/>
              <a:cs typeface="Arial" pitchFamily="34" charset="0"/>
            </a:rPr>
            <a:t>khoa</a:t>
          </a:r>
          <a:endParaRPr lang="en-CA" sz="1700" b="1" dirty="0">
            <a:solidFill>
              <a:srgbClr val="FFFFFF"/>
            </a:solidFill>
            <a:latin typeface="Arial" pitchFamily="34" charset="0"/>
            <a:cs typeface="Arial" pitchFamily="34" charset="0"/>
          </a:endParaRPr>
        </a:p>
      </dgm:t>
    </dgm:pt>
    <dgm:pt modelId="{C632213C-82C1-4A8F-B0AA-516085761E44}" type="parTrans" cxnId="{92FBDB16-AAF8-4D9F-91D4-0A6493417D31}">
      <dgm:prSet/>
      <dgm:spPr/>
      <dgm:t>
        <a:bodyPr/>
        <a:lstStyle/>
        <a:p>
          <a:endParaRPr lang="en-CA"/>
        </a:p>
      </dgm:t>
    </dgm:pt>
    <dgm:pt modelId="{13816082-9DA2-4828-B96B-D691A58A0E80}" type="sibTrans" cxnId="{92FBDB16-AAF8-4D9F-91D4-0A6493417D31}">
      <dgm:prSet/>
      <dgm:spPr/>
      <dgm:t>
        <a:bodyPr/>
        <a:lstStyle/>
        <a:p>
          <a:endParaRPr lang="en-CA"/>
        </a:p>
      </dgm:t>
    </dgm:pt>
    <dgm:pt modelId="{C86AAA3A-F2AF-4492-8C33-28098688E836}">
      <dgm:prSet phldrT="[Text]" custT="1"/>
      <dgm:spPr>
        <a:blipFill rotWithShape="0">
          <a:blip xmlns:r="http://schemas.openxmlformats.org/officeDocument/2006/relationships" r:embed="rId3"/>
          <a:stretch>
            <a:fillRect/>
          </a:stretch>
        </a:blipFill>
        <a:ln>
          <a:noFill/>
        </a:ln>
      </dgm:spPr>
      <dgm:t>
        <a:bodyPr/>
        <a:lstStyle/>
        <a:p>
          <a:r>
            <a:rPr lang="en-CA" sz="1700" b="1" dirty="0" err="1">
              <a:solidFill>
                <a:schemeClr val="tx1"/>
              </a:solidFill>
              <a:latin typeface="Arial" pitchFamily="34" charset="0"/>
              <a:cs typeface="Arial" pitchFamily="34" charset="0"/>
            </a:rPr>
            <a:t>Gia</a:t>
          </a:r>
          <a:r>
            <a:rPr lang="en-CA" sz="1700" b="1" dirty="0">
              <a:solidFill>
                <a:schemeClr val="tx1"/>
              </a:solidFill>
              <a:latin typeface="Arial" pitchFamily="34" charset="0"/>
              <a:cs typeface="Arial" pitchFamily="34" charset="0"/>
            </a:rPr>
            <a:t> </a:t>
          </a:r>
          <a:r>
            <a:rPr lang="en-CA" sz="1700" b="1" dirty="0" err="1">
              <a:solidFill>
                <a:schemeClr val="tx1"/>
              </a:solidFill>
              <a:latin typeface="Arial" pitchFamily="34" charset="0"/>
              <a:cs typeface="Arial" pitchFamily="34" charset="0"/>
            </a:rPr>
            <a:t>đình</a:t>
          </a:r>
          <a:endParaRPr lang="en-CA" sz="1700" b="1" dirty="0">
            <a:solidFill>
              <a:schemeClr val="tx1"/>
            </a:solidFill>
            <a:latin typeface="Arial" pitchFamily="34" charset="0"/>
            <a:cs typeface="Arial" pitchFamily="34" charset="0"/>
          </a:endParaRPr>
        </a:p>
      </dgm:t>
    </dgm:pt>
    <dgm:pt modelId="{A65DFFFE-E917-4FCB-8E32-38C8616C931F}" type="parTrans" cxnId="{EA4E56AD-1968-43F6-892F-0704FF83D2C2}">
      <dgm:prSet/>
      <dgm:spPr/>
      <dgm:t>
        <a:bodyPr/>
        <a:lstStyle/>
        <a:p>
          <a:endParaRPr lang="en-CA"/>
        </a:p>
      </dgm:t>
    </dgm:pt>
    <dgm:pt modelId="{06411EA7-3E4F-4136-8F4B-7FD0EA925976}" type="sibTrans" cxnId="{EA4E56AD-1968-43F6-892F-0704FF83D2C2}">
      <dgm:prSet/>
      <dgm:spPr/>
      <dgm:t>
        <a:bodyPr/>
        <a:lstStyle/>
        <a:p>
          <a:endParaRPr lang="en-CA"/>
        </a:p>
      </dgm:t>
    </dgm:pt>
    <dgm:pt modelId="{7494E1AE-FA4E-4B0B-9BA9-FF6E05889256}" type="pres">
      <dgm:prSet presAssocID="{60D8E040-AAEA-4539-8EAF-BE7B724B5931}" presName="compositeShape" presStyleCnt="0">
        <dgm:presLayoutVars>
          <dgm:chMax val="7"/>
          <dgm:dir/>
          <dgm:resizeHandles val="exact"/>
        </dgm:presLayoutVars>
      </dgm:prSet>
      <dgm:spPr/>
    </dgm:pt>
    <dgm:pt modelId="{ACF64120-9478-418C-BE6A-5F9E988BBC8E}" type="pres">
      <dgm:prSet presAssocID="{60D8E040-AAEA-4539-8EAF-BE7B724B5931}" presName="wedge1" presStyleLbl="node1" presStyleIdx="0" presStyleCnt="3"/>
      <dgm:spPr/>
    </dgm:pt>
    <dgm:pt modelId="{9E6312B0-BBCE-43A8-B9BE-56829F426184}" type="pres">
      <dgm:prSet presAssocID="{60D8E040-AAEA-4539-8EAF-BE7B724B5931}" presName="dummy1a" presStyleCnt="0"/>
      <dgm:spPr/>
    </dgm:pt>
    <dgm:pt modelId="{03DCC4BC-03BC-44DE-AA71-C1D08E608DF3}" type="pres">
      <dgm:prSet presAssocID="{60D8E040-AAEA-4539-8EAF-BE7B724B5931}" presName="dummy1b" presStyleCnt="0"/>
      <dgm:spPr/>
    </dgm:pt>
    <dgm:pt modelId="{4EBFDBF1-1E20-4C8D-963F-E16D92DB3764}" type="pres">
      <dgm:prSet presAssocID="{60D8E040-AAEA-4539-8EAF-BE7B724B5931}" presName="wedge1Tx" presStyleLbl="node1" presStyleIdx="0" presStyleCnt="3">
        <dgm:presLayoutVars>
          <dgm:chMax val="0"/>
          <dgm:chPref val="0"/>
          <dgm:bulletEnabled val="1"/>
        </dgm:presLayoutVars>
      </dgm:prSet>
      <dgm:spPr/>
    </dgm:pt>
    <dgm:pt modelId="{EB5FAA46-1A17-4D0F-AB5F-3A9E0F73120D}" type="pres">
      <dgm:prSet presAssocID="{60D8E040-AAEA-4539-8EAF-BE7B724B5931}" presName="wedge2" presStyleLbl="node1" presStyleIdx="1" presStyleCnt="3"/>
      <dgm:spPr/>
    </dgm:pt>
    <dgm:pt modelId="{CB88A2ED-7D74-4A75-94FF-92066FCA810F}" type="pres">
      <dgm:prSet presAssocID="{60D8E040-AAEA-4539-8EAF-BE7B724B5931}" presName="dummy2a" presStyleCnt="0"/>
      <dgm:spPr/>
    </dgm:pt>
    <dgm:pt modelId="{A30687E0-0B50-4185-8799-1D50C2AFA9AA}" type="pres">
      <dgm:prSet presAssocID="{60D8E040-AAEA-4539-8EAF-BE7B724B5931}" presName="dummy2b" presStyleCnt="0"/>
      <dgm:spPr/>
    </dgm:pt>
    <dgm:pt modelId="{DF2AE1F4-41CD-4C79-8F11-487F5FDF3DE7}" type="pres">
      <dgm:prSet presAssocID="{60D8E040-AAEA-4539-8EAF-BE7B724B5931}" presName="wedge2Tx" presStyleLbl="node1" presStyleIdx="1" presStyleCnt="3">
        <dgm:presLayoutVars>
          <dgm:chMax val="0"/>
          <dgm:chPref val="0"/>
          <dgm:bulletEnabled val="1"/>
        </dgm:presLayoutVars>
      </dgm:prSet>
      <dgm:spPr/>
    </dgm:pt>
    <dgm:pt modelId="{61A7554E-1AE7-4DCD-BACD-FB3D9DDCF987}" type="pres">
      <dgm:prSet presAssocID="{60D8E040-AAEA-4539-8EAF-BE7B724B5931}" presName="wedge3" presStyleLbl="node1" presStyleIdx="2" presStyleCnt="3"/>
      <dgm:spPr/>
    </dgm:pt>
    <dgm:pt modelId="{B82A1AB6-3DBE-44B7-A7CA-56918DF57FB4}" type="pres">
      <dgm:prSet presAssocID="{60D8E040-AAEA-4539-8EAF-BE7B724B5931}" presName="dummy3a" presStyleCnt="0"/>
      <dgm:spPr/>
    </dgm:pt>
    <dgm:pt modelId="{E33DC807-4F5D-4AB9-8F5E-974DFEDCC429}" type="pres">
      <dgm:prSet presAssocID="{60D8E040-AAEA-4539-8EAF-BE7B724B5931}" presName="dummy3b" presStyleCnt="0"/>
      <dgm:spPr/>
    </dgm:pt>
    <dgm:pt modelId="{B0E38CBC-4E9C-4505-8EBB-B37E7616AC30}" type="pres">
      <dgm:prSet presAssocID="{60D8E040-AAEA-4539-8EAF-BE7B724B5931}" presName="wedge3Tx" presStyleLbl="node1" presStyleIdx="2" presStyleCnt="3">
        <dgm:presLayoutVars>
          <dgm:chMax val="0"/>
          <dgm:chPref val="0"/>
          <dgm:bulletEnabled val="1"/>
        </dgm:presLayoutVars>
      </dgm:prSet>
      <dgm:spPr/>
    </dgm:pt>
    <dgm:pt modelId="{AD1DC1F7-FF0E-4D7A-8AEC-1419FEBA6C54}" type="pres">
      <dgm:prSet presAssocID="{BD70CBAF-E792-4A5B-B1B7-186558576B8E}" presName="arrowWedge1" presStyleLbl="fgSibTrans2D1" presStyleIdx="0" presStyleCnt="3"/>
      <dgm:spPr>
        <a:solidFill>
          <a:srgbClr val="DDBB30"/>
        </a:solidFill>
        <a:ln>
          <a:noFill/>
        </a:ln>
      </dgm:spPr>
    </dgm:pt>
    <dgm:pt modelId="{2D535F75-FA3F-454C-8E03-BA9B9799CD8F}" type="pres">
      <dgm:prSet presAssocID="{13816082-9DA2-4828-B96B-D691A58A0E80}" presName="arrowWedge2" presStyleLbl="fgSibTrans2D1" presStyleIdx="1" presStyleCnt="3"/>
      <dgm:spPr>
        <a:solidFill>
          <a:srgbClr val="DDBB30"/>
        </a:solidFill>
        <a:ln>
          <a:noFill/>
        </a:ln>
      </dgm:spPr>
    </dgm:pt>
    <dgm:pt modelId="{431E6CCA-2E84-458C-AAF6-6F6981E85804}" type="pres">
      <dgm:prSet presAssocID="{06411EA7-3E4F-4136-8F4B-7FD0EA925976}" presName="arrowWedge3" presStyleLbl="fgSibTrans2D1" presStyleIdx="2" presStyleCnt="3"/>
      <dgm:spPr>
        <a:solidFill>
          <a:schemeClr val="accent3"/>
        </a:solidFill>
        <a:ln>
          <a:noFill/>
        </a:ln>
      </dgm:spPr>
    </dgm:pt>
  </dgm:ptLst>
  <dgm:cxnLst>
    <dgm:cxn modelId="{F9CBFA0B-0BEA-4609-A3E6-E377B1595EA8}" type="presOf" srcId="{32B1C42C-2EF8-4714-AF8F-B1DAF506BCBC}" destId="{ACF64120-9478-418C-BE6A-5F9E988BBC8E}" srcOrd="0" destOrd="0" presId="urn:microsoft.com/office/officeart/2005/8/layout/cycle8"/>
    <dgm:cxn modelId="{92FBDB16-AAF8-4D9F-91D4-0A6493417D31}" srcId="{60D8E040-AAEA-4539-8EAF-BE7B724B5931}" destId="{A798E4C4-A650-4A1B-B0E6-C4F9F6FB0A3B}" srcOrd="1" destOrd="0" parTransId="{C632213C-82C1-4A8F-B0AA-516085761E44}" sibTransId="{13816082-9DA2-4828-B96B-D691A58A0E80}"/>
    <dgm:cxn modelId="{7BC9E426-F5DE-41E6-9357-EBCC1CB0CD98}" type="presOf" srcId="{32B1C42C-2EF8-4714-AF8F-B1DAF506BCBC}" destId="{4EBFDBF1-1E20-4C8D-963F-E16D92DB3764}" srcOrd="1" destOrd="0" presId="urn:microsoft.com/office/officeart/2005/8/layout/cycle8"/>
    <dgm:cxn modelId="{59221642-16B6-429C-887F-CB6C7BEE8F31}" srcId="{60D8E040-AAEA-4539-8EAF-BE7B724B5931}" destId="{32B1C42C-2EF8-4714-AF8F-B1DAF506BCBC}" srcOrd="0" destOrd="0" parTransId="{8AD64DAA-6CCB-4768-ABD9-C1A861824988}" sibTransId="{BD70CBAF-E792-4A5B-B1B7-186558576B8E}"/>
    <dgm:cxn modelId="{98C73E4A-5B97-4288-9F65-39DC4039D022}" type="presOf" srcId="{60D8E040-AAEA-4539-8EAF-BE7B724B5931}" destId="{7494E1AE-FA4E-4B0B-9BA9-FF6E05889256}" srcOrd="0" destOrd="0" presId="urn:microsoft.com/office/officeart/2005/8/layout/cycle8"/>
    <dgm:cxn modelId="{D6C7CF6F-4CB6-4B32-B408-4F54DBCFF6E5}" type="presOf" srcId="{C86AAA3A-F2AF-4492-8C33-28098688E836}" destId="{61A7554E-1AE7-4DCD-BACD-FB3D9DDCF987}" srcOrd="0" destOrd="0" presId="urn:microsoft.com/office/officeart/2005/8/layout/cycle8"/>
    <dgm:cxn modelId="{EA4E56AD-1968-43F6-892F-0704FF83D2C2}" srcId="{60D8E040-AAEA-4539-8EAF-BE7B724B5931}" destId="{C86AAA3A-F2AF-4492-8C33-28098688E836}" srcOrd="2" destOrd="0" parTransId="{A65DFFFE-E917-4FCB-8E32-38C8616C931F}" sibTransId="{06411EA7-3E4F-4136-8F4B-7FD0EA925976}"/>
    <dgm:cxn modelId="{72E963B2-EFAA-4782-AC9E-48513852779C}" type="presOf" srcId="{A798E4C4-A650-4A1B-B0E6-C4F9F6FB0A3B}" destId="{DF2AE1F4-41CD-4C79-8F11-487F5FDF3DE7}" srcOrd="1" destOrd="0" presId="urn:microsoft.com/office/officeart/2005/8/layout/cycle8"/>
    <dgm:cxn modelId="{477611B9-1491-4EED-A789-981BED43095A}" type="presOf" srcId="{C86AAA3A-F2AF-4492-8C33-28098688E836}" destId="{B0E38CBC-4E9C-4505-8EBB-B37E7616AC30}" srcOrd="1" destOrd="0" presId="urn:microsoft.com/office/officeart/2005/8/layout/cycle8"/>
    <dgm:cxn modelId="{1CFA96DE-DC4B-4F14-883F-9A23F633AB1D}" type="presOf" srcId="{A798E4C4-A650-4A1B-B0E6-C4F9F6FB0A3B}" destId="{EB5FAA46-1A17-4D0F-AB5F-3A9E0F73120D}" srcOrd="0" destOrd="0" presId="urn:microsoft.com/office/officeart/2005/8/layout/cycle8"/>
    <dgm:cxn modelId="{22D6465B-ACA1-4E91-BEAA-103DA5E7A145}" type="presParOf" srcId="{7494E1AE-FA4E-4B0B-9BA9-FF6E05889256}" destId="{ACF64120-9478-418C-BE6A-5F9E988BBC8E}" srcOrd="0" destOrd="0" presId="urn:microsoft.com/office/officeart/2005/8/layout/cycle8"/>
    <dgm:cxn modelId="{E2E0D121-402D-47CD-89B9-BDAF6CAE2046}" type="presParOf" srcId="{7494E1AE-FA4E-4B0B-9BA9-FF6E05889256}" destId="{9E6312B0-BBCE-43A8-B9BE-56829F426184}" srcOrd="1" destOrd="0" presId="urn:microsoft.com/office/officeart/2005/8/layout/cycle8"/>
    <dgm:cxn modelId="{4C88F3DE-451F-4847-88A0-7751A288D6E6}" type="presParOf" srcId="{7494E1AE-FA4E-4B0B-9BA9-FF6E05889256}" destId="{03DCC4BC-03BC-44DE-AA71-C1D08E608DF3}" srcOrd="2" destOrd="0" presId="urn:microsoft.com/office/officeart/2005/8/layout/cycle8"/>
    <dgm:cxn modelId="{989CFD49-9AC9-48B1-9726-F60B62E3F59A}" type="presParOf" srcId="{7494E1AE-FA4E-4B0B-9BA9-FF6E05889256}" destId="{4EBFDBF1-1E20-4C8D-963F-E16D92DB3764}" srcOrd="3" destOrd="0" presId="urn:microsoft.com/office/officeart/2005/8/layout/cycle8"/>
    <dgm:cxn modelId="{4AAC737F-FF61-42D8-A8C9-E24166D26325}" type="presParOf" srcId="{7494E1AE-FA4E-4B0B-9BA9-FF6E05889256}" destId="{EB5FAA46-1A17-4D0F-AB5F-3A9E0F73120D}" srcOrd="4" destOrd="0" presId="urn:microsoft.com/office/officeart/2005/8/layout/cycle8"/>
    <dgm:cxn modelId="{8419B477-A847-4ABE-9DC9-0B5ACECD5F96}" type="presParOf" srcId="{7494E1AE-FA4E-4B0B-9BA9-FF6E05889256}" destId="{CB88A2ED-7D74-4A75-94FF-92066FCA810F}" srcOrd="5" destOrd="0" presId="urn:microsoft.com/office/officeart/2005/8/layout/cycle8"/>
    <dgm:cxn modelId="{44F37D6F-6212-4768-8A3E-9C04CC1CD872}" type="presParOf" srcId="{7494E1AE-FA4E-4B0B-9BA9-FF6E05889256}" destId="{A30687E0-0B50-4185-8799-1D50C2AFA9AA}" srcOrd="6" destOrd="0" presId="urn:microsoft.com/office/officeart/2005/8/layout/cycle8"/>
    <dgm:cxn modelId="{9649BA15-3C79-48C0-B240-719F54BD1DC6}" type="presParOf" srcId="{7494E1AE-FA4E-4B0B-9BA9-FF6E05889256}" destId="{DF2AE1F4-41CD-4C79-8F11-487F5FDF3DE7}" srcOrd="7" destOrd="0" presId="urn:microsoft.com/office/officeart/2005/8/layout/cycle8"/>
    <dgm:cxn modelId="{2B82E235-5B8F-4414-B946-59D34CF42F85}" type="presParOf" srcId="{7494E1AE-FA4E-4B0B-9BA9-FF6E05889256}" destId="{61A7554E-1AE7-4DCD-BACD-FB3D9DDCF987}" srcOrd="8" destOrd="0" presId="urn:microsoft.com/office/officeart/2005/8/layout/cycle8"/>
    <dgm:cxn modelId="{47BD40C9-7935-4E24-BC32-9CFE9642FE3A}" type="presParOf" srcId="{7494E1AE-FA4E-4B0B-9BA9-FF6E05889256}" destId="{B82A1AB6-3DBE-44B7-A7CA-56918DF57FB4}" srcOrd="9" destOrd="0" presId="urn:microsoft.com/office/officeart/2005/8/layout/cycle8"/>
    <dgm:cxn modelId="{7223FC37-0367-4BA5-91FD-70494C8DFB80}" type="presParOf" srcId="{7494E1AE-FA4E-4B0B-9BA9-FF6E05889256}" destId="{E33DC807-4F5D-4AB9-8F5E-974DFEDCC429}" srcOrd="10" destOrd="0" presId="urn:microsoft.com/office/officeart/2005/8/layout/cycle8"/>
    <dgm:cxn modelId="{9E470A63-BC04-4460-B2D2-0222CB6C8495}" type="presParOf" srcId="{7494E1AE-FA4E-4B0B-9BA9-FF6E05889256}" destId="{B0E38CBC-4E9C-4505-8EBB-B37E7616AC30}" srcOrd="11" destOrd="0" presId="urn:microsoft.com/office/officeart/2005/8/layout/cycle8"/>
    <dgm:cxn modelId="{07AF125A-2ACD-4668-9A1D-1845E6CE82F6}" type="presParOf" srcId="{7494E1AE-FA4E-4B0B-9BA9-FF6E05889256}" destId="{AD1DC1F7-FF0E-4D7A-8AEC-1419FEBA6C54}" srcOrd="12" destOrd="0" presId="urn:microsoft.com/office/officeart/2005/8/layout/cycle8"/>
    <dgm:cxn modelId="{A72F026F-D9A6-409E-8320-D57218A8CEC6}" type="presParOf" srcId="{7494E1AE-FA4E-4B0B-9BA9-FF6E05889256}" destId="{2D535F75-FA3F-454C-8E03-BA9B9799CD8F}" srcOrd="13" destOrd="0" presId="urn:microsoft.com/office/officeart/2005/8/layout/cycle8"/>
    <dgm:cxn modelId="{7FDC431B-6076-4139-A00B-BFCC46148D9A}" type="presParOf" srcId="{7494E1AE-FA4E-4B0B-9BA9-FF6E05889256}" destId="{431E6CCA-2E84-458C-AAF6-6F6981E8580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21C31-991E-4059-A142-0D61F957B959}">
      <dsp:nvSpPr>
        <dsp:cNvPr id="0" name=""/>
        <dsp:cNvSpPr/>
      </dsp:nvSpPr>
      <dsp:spPr>
        <a:xfrm>
          <a:off x="6505150" y="0"/>
          <a:ext cx="976641" cy="1182245"/>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C396C-D012-4C61-A828-A43F51C5D625}">
      <dsp:nvSpPr>
        <dsp:cNvPr id="0" name=""/>
        <dsp:cNvSpPr/>
      </dsp:nvSpPr>
      <dsp:spPr>
        <a:xfrm>
          <a:off x="6078441" y="1305355"/>
          <a:ext cx="1986450" cy="624950"/>
        </a:xfrm>
        <a:prstGeom prst="wedgeRectCallout">
          <a:avLst>
            <a:gd name="adj1" fmla="val 20250"/>
            <a:gd name="adj2" fmla="val -60700"/>
          </a:avLst>
        </a:prstGeom>
        <a:gradFill rotWithShape="0">
          <a:gsLst>
            <a:gs pos="52100">
              <a:schemeClr val="accent1">
                <a:lumMod val="75000"/>
              </a:schemeClr>
            </a:gs>
            <a:gs pos="0">
              <a:srgbClr val="0092FF"/>
            </a:gs>
            <a:gs pos="100000">
              <a:schemeClr val="bg2">
                <a:lumMod val="25000"/>
                <a:lumOff val="75000"/>
              </a:scheme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kern="1200" dirty="0" err="1">
              <a:latin typeface="Arial" pitchFamily="34" charset="0"/>
              <a:cs typeface="Arial" pitchFamily="34" charset="0"/>
            </a:rPr>
            <a:t>Nhiệt</a:t>
          </a:r>
          <a:r>
            <a:rPr lang="en-CA" sz="3000" kern="1200" dirty="0">
              <a:latin typeface="Arial" pitchFamily="34" charset="0"/>
              <a:cs typeface="Arial" pitchFamily="34" charset="0"/>
            </a:rPr>
            <a:t> </a:t>
          </a:r>
          <a:r>
            <a:rPr lang="en-CA" sz="3000" kern="1200" dirty="0" err="1">
              <a:latin typeface="Arial" pitchFamily="34" charset="0"/>
              <a:cs typeface="Arial" pitchFamily="34" charset="0"/>
            </a:rPr>
            <a:t>độ</a:t>
          </a:r>
          <a:endParaRPr lang="en-CA" sz="3000" kern="1200" dirty="0">
            <a:latin typeface="Arial" pitchFamily="34" charset="0"/>
            <a:cs typeface="Arial" pitchFamily="34" charset="0"/>
          </a:endParaRPr>
        </a:p>
      </dsp:txBody>
      <dsp:txXfrm>
        <a:off x="6078441" y="1305355"/>
        <a:ext cx="1986450" cy="624950"/>
      </dsp:txXfrm>
    </dsp:sp>
    <dsp:sp modelId="{0E618A2A-096B-4AB9-85CF-8CF376A1B4E1}">
      <dsp:nvSpPr>
        <dsp:cNvPr id="0" name=""/>
        <dsp:cNvSpPr/>
      </dsp:nvSpPr>
      <dsp:spPr>
        <a:xfrm>
          <a:off x="403489" y="0"/>
          <a:ext cx="976641" cy="1182245"/>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AB1F27-E194-4561-9F18-8E2F2BD920A5}">
      <dsp:nvSpPr>
        <dsp:cNvPr id="0" name=""/>
        <dsp:cNvSpPr/>
      </dsp:nvSpPr>
      <dsp:spPr>
        <a:xfrm>
          <a:off x="49842" y="1305355"/>
          <a:ext cx="1986450" cy="624950"/>
        </a:xfrm>
        <a:prstGeom prst="wedgeRectCallout">
          <a:avLst>
            <a:gd name="adj1" fmla="val 20250"/>
            <a:gd name="adj2" fmla="val -60700"/>
          </a:avLst>
        </a:prstGeom>
        <a:gradFill rotWithShape="0">
          <a:gsLst>
            <a:gs pos="52100">
              <a:schemeClr val="accent1">
                <a:lumMod val="75000"/>
              </a:schemeClr>
            </a:gs>
            <a:gs pos="0">
              <a:srgbClr val="0092FF"/>
            </a:gs>
            <a:gs pos="100000">
              <a:schemeClr val="bg2">
                <a:lumMod val="25000"/>
                <a:lumOff val="75000"/>
              </a:scheme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err="1">
              <a:latin typeface="Arial" pitchFamily="34" charset="0"/>
              <a:cs typeface="Arial" pitchFamily="34" charset="0"/>
            </a:rPr>
            <a:t>Hô</a:t>
          </a:r>
          <a:r>
            <a:rPr lang="en-GB" sz="3000" kern="1200" dirty="0">
              <a:latin typeface="Arial" pitchFamily="34" charset="0"/>
              <a:cs typeface="Arial" pitchFamily="34" charset="0"/>
            </a:rPr>
            <a:t> </a:t>
          </a:r>
          <a:r>
            <a:rPr lang="en-GB" sz="3000" kern="1200" dirty="0" err="1">
              <a:latin typeface="Arial" pitchFamily="34" charset="0"/>
              <a:cs typeface="Arial" pitchFamily="34" charset="0"/>
            </a:rPr>
            <a:t>hấp</a:t>
          </a:r>
          <a:endParaRPr lang="en-GB" sz="3000" kern="1200" dirty="0">
            <a:latin typeface="Arial" pitchFamily="34" charset="0"/>
            <a:cs typeface="Arial" pitchFamily="34" charset="0"/>
          </a:endParaRPr>
        </a:p>
      </dsp:txBody>
      <dsp:txXfrm>
        <a:off x="49842" y="1305355"/>
        <a:ext cx="1986450" cy="624950"/>
      </dsp:txXfrm>
    </dsp:sp>
    <dsp:sp modelId="{5F6156F6-FFAB-428D-AF82-8C5D38257837}">
      <dsp:nvSpPr>
        <dsp:cNvPr id="0" name=""/>
        <dsp:cNvSpPr/>
      </dsp:nvSpPr>
      <dsp:spPr>
        <a:xfrm>
          <a:off x="2495154" y="1477"/>
          <a:ext cx="976641" cy="1182245"/>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0351D5-9C15-4B16-9517-9DF69157A4A3}">
      <dsp:nvSpPr>
        <dsp:cNvPr id="0" name=""/>
        <dsp:cNvSpPr/>
      </dsp:nvSpPr>
      <dsp:spPr>
        <a:xfrm>
          <a:off x="2049441" y="1319266"/>
          <a:ext cx="1986450" cy="624950"/>
        </a:xfrm>
        <a:prstGeom prst="wedgeRectCallout">
          <a:avLst>
            <a:gd name="adj1" fmla="val 20250"/>
            <a:gd name="adj2" fmla="val -60700"/>
          </a:avLst>
        </a:prstGeom>
        <a:gradFill rotWithShape="0">
          <a:gsLst>
            <a:gs pos="52100">
              <a:schemeClr val="accent1">
                <a:lumMod val="75000"/>
              </a:schemeClr>
            </a:gs>
            <a:gs pos="0">
              <a:srgbClr val="0092FF"/>
            </a:gs>
            <a:gs pos="100000">
              <a:schemeClr val="bg2">
                <a:lumMod val="25000"/>
                <a:lumOff val="75000"/>
              </a:scheme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err="1">
              <a:latin typeface="Arial" pitchFamily="34" charset="0"/>
              <a:cs typeface="Arial" pitchFamily="34" charset="0"/>
            </a:rPr>
            <a:t>Mạch</a:t>
          </a:r>
          <a:endParaRPr lang="en-GB" sz="3000" kern="1200" dirty="0">
            <a:latin typeface="Arial" pitchFamily="34" charset="0"/>
            <a:cs typeface="Arial" pitchFamily="34" charset="0"/>
          </a:endParaRPr>
        </a:p>
      </dsp:txBody>
      <dsp:txXfrm>
        <a:off x="2049441" y="1319266"/>
        <a:ext cx="1986450" cy="624950"/>
      </dsp:txXfrm>
    </dsp:sp>
    <dsp:sp modelId="{998CB861-F74C-4E09-93C7-A601E27B2D8E}">
      <dsp:nvSpPr>
        <dsp:cNvPr id="0" name=""/>
        <dsp:cNvSpPr/>
      </dsp:nvSpPr>
      <dsp:spPr>
        <a:xfrm>
          <a:off x="4568662" y="9"/>
          <a:ext cx="976641" cy="1182245"/>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974417-3A10-40CE-9FE6-217B74ABC027}">
      <dsp:nvSpPr>
        <dsp:cNvPr id="0" name=""/>
        <dsp:cNvSpPr/>
      </dsp:nvSpPr>
      <dsp:spPr>
        <a:xfrm>
          <a:off x="4062221" y="1321939"/>
          <a:ext cx="1986450" cy="624950"/>
        </a:xfrm>
        <a:prstGeom prst="wedgeRectCallout">
          <a:avLst>
            <a:gd name="adj1" fmla="val 20250"/>
            <a:gd name="adj2" fmla="val -60700"/>
          </a:avLst>
        </a:prstGeom>
        <a:gradFill rotWithShape="0">
          <a:gsLst>
            <a:gs pos="52100">
              <a:schemeClr val="accent1">
                <a:lumMod val="75000"/>
              </a:schemeClr>
            </a:gs>
            <a:gs pos="0">
              <a:srgbClr val="0092FF"/>
            </a:gs>
            <a:gs pos="100000">
              <a:schemeClr val="bg2">
                <a:lumMod val="25000"/>
                <a:lumOff val="75000"/>
              </a:scheme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err="1">
              <a:latin typeface="Arial" pitchFamily="34" charset="0"/>
              <a:cs typeface="Arial" pitchFamily="34" charset="0"/>
            </a:rPr>
            <a:t>Huyết</a:t>
          </a:r>
          <a:r>
            <a:rPr lang="en-GB" sz="3000" kern="1200" dirty="0">
              <a:latin typeface="Arial" pitchFamily="34" charset="0"/>
              <a:cs typeface="Arial" pitchFamily="34" charset="0"/>
            </a:rPr>
            <a:t> </a:t>
          </a:r>
          <a:r>
            <a:rPr lang="en-GB" sz="3000" kern="1200" dirty="0" err="1">
              <a:latin typeface="Arial" pitchFamily="34" charset="0"/>
              <a:cs typeface="Arial" pitchFamily="34" charset="0"/>
            </a:rPr>
            <a:t>áp</a:t>
          </a:r>
          <a:endParaRPr lang="en-GB" sz="3000" kern="1200" dirty="0">
            <a:latin typeface="Arial" pitchFamily="34" charset="0"/>
            <a:cs typeface="Arial" pitchFamily="34" charset="0"/>
          </a:endParaRPr>
        </a:p>
      </dsp:txBody>
      <dsp:txXfrm>
        <a:off x="4062221" y="1321939"/>
        <a:ext cx="1986450" cy="624950"/>
      </dsp:txXfrm>
    </dsp:sp>
    <dsp:sp modelId="{A29D4025-BDF8-4560-8FAD-7484FE94BFA4}">
      <dsp:nvSpPr>
        <dsp:cNvPr id="0" name=""/>
        <dsp:cNvSpPr/>
      </dsp:nvSpPr>
      <dsp:spPr>
        <a:xfrm>
          <a:off x="2664293" y="2099553"/>
          <a:ext cx="2790828" cy="2225752"/>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FDD591-B216-4670-8FEF-72D1286BAA7F}">
      <dsp:nvSpPr>
        <dsp:cNvPr id="0" name=""/>
        <dsp:cNvSpPr/>
      </dsp:nvSpPr>
      <dsp:spPr>
        <a:xfrm>
          <a:off x="3024344" y="3983561"/>
          <a:ext cx="1986450" cy="624950"/>
        </a:xfrm>
        <a:prstGeom prst="wedgeRectCallout">
          <a:avLst>
            <a:gd name="adj1" fmla="val 20250"/>
            <a:gd name="adj2" fmla="val -60700"/>
          </a:avLst>
        </a:prstGeom>
        <a:gradFill rotWithShape="0">
          <a:gsLst>
            <a:gs pos="52100">
              <a:schemeClr val="accent2"/>
            </a:gs>
            <a:gs pos="0">
              <a:srgbClr val="FF0000"/>
            </a:gs>
            <a:gs pos="100000">
              <a:schemeClr val="accent2">
                <a:lumMod val="60000"/>
                <a:lumOff val="40000"/>
              </a:scheme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err="1">
              <a:latin typeface="Arial" pitchFamily="34" charset="0"/>
              <a:cs typeface="Arial" pitchFamily="34" charset="0"/>
            </a:rPr>
            <a:t>Đau</a:t>
          </a:r>
          <a:endParaRPr lang="en-GB" sz="3000" kern="1200" dirty="0">
            <a:latin typeface="Arial" pitchFamily="34" charset="0"/>
            <a:cs typeface="Arial" pitchFamily="34" charset="0"/>
          </a:endParaRPr>
        </a:p>
      </dsp:txBody>
      <dsp:txXfrm>
        <a:off x="3024344" y="3983561"/>
        <a:ext cx="1986450" cy="624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096B5-914B-4D19-A19F-333FC218EC3D}">
      <dsp:nvSpPr>
        <dsp:cNvPr id="0" name=""/>
        <dsp:cNvSpPr/>
      </dsp:nvSpPr>
      <dsp:spPr>
        <a:xfrm>
          <a:off x="454835" y="2064"/>
          <a:ext cx="1849413" cy="924706"/>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CA" sz="3000" b="1" kern="1200" dirty="0" err="1">
              <a:solidFill>
                <a:schemeClr val="bg1"/>
              </a:solidFill>
              <a:latin typeface="Arial" pitchFamily="34" charset="0"/>
              <a:cs typeface="Arial" pitchFamily="34" charset="0"/>
            </a:rPr>
            <a:t>Thời</a:t>
          </a:r>
          <a:r>
            <a:rPr lang="en-CA" sz="3000" b="1" kern="1200" dirty="0">
              <a:solidFill>
                <a:schemeClr val="bg1"/>
              </a:solidFill>
              <a:latin typeface="Arial" pitchFamily="34" charset="0"/>
              <a:cs typeface="Arial" pitchFamily="34" charset="0"/>
            </a:rPr>
            <a:t> gian</a:t>
          </a:r>
          <a:r>
            <a:rPr lang="en-CA" sz="3000" b="0" kern="1200" baseline="30000" dirty="0">
              <a:solidFill>
                <a:schemeClr val="bg1"/>
              </a:solidFill>
              <a:latin typeface="Arial" pitchFamily="34" charset="0"/>
              <a:cs typeface="Arial" pitchFamily="34" charset="0"/>
            </a:rPr>
            <a:t>1</a:t>
          </a:r>
        </a:p>
      </dsp:txBody>
      <dsp:txXfrm>
        <a:off x="481919" y="29148"/>
        <a:ext cx="1795245" cy="870538"/>
      </dsp:txXfrm>
    </dsp:sp>
    <dsp:sp modelId="{D9FF5B7E-9159-44A9-8261-9F021DC62CDA}">
      <dsp:nvSpPr>
        <dsp:cNvPr id="0" name=""/>
        <dsp:cNvSpPr/>
      </dsp:nvSpPr>
      <dsp:spPr>
        <a:xfrm>
          <a:off x="639777" y="926771"/>
          <a:ext cx="108024" cy="693530"/>
        </a:xfrm>
        <a:custGeom>
          <a:avLst/>
          <a:gdLst/>
          <a:ahLst/>
          <a:cxnLst/>
          <a:rect l="0" t="0" r="0" b="0"/>
          <a:pathLst>
            <a:path>
              <a:moveTo>
                <a:pt x="0" y="0"/>
              </a:moveTo>
              <a:lnTo>
                <a:pt x="0" y="693530"/>
              </a:lnTo>
              <a:lnTo>
                <a:pt x="108024" y="693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943F2F-E446-43A3-A65F-AA27CB0CD791}">
      <dsp:nvSpPr>
        <dsp:cNvPr id="0" name=""/>
        <dsp:cNvSpPr/>
      </dsp:nvSpPr>
      <dsp:spPr>
        <a:xfrm>
          <a:off x="747801" y="1157948"/>
          <a:ext cx="1479530" cy="924706"/>
        </a:xfrm>
        <a:prstGeom prst="roundRect">
          <a:avLst>
            <a:gd name="adj" fmla="val 10000"/>
          </a:avLst>
        </a:prstGeom>
        <a:solidFill>
          <a:schemeClr val="bg2">
            <a:lumMod val="25000"/>
            <a:lumOff val="7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b="1" kern="1200" dirty="0" err="1">
              <a:solidFill>
                <a:schemeClr val="accent1"/>
              </a:solidFill>
              <a:latin typeface="Arial" pitchFamily="34" charset="0"/>
              <a:cs typeface="Arial" pitchFamily="34" charset="0"/>
            </a:rPr>
            <a:t>Cấp</a:t>
          </a:r>
          <a:endParaRPr lang="en-CA" sz="1500" b="1" kern="1200" dirty="0">
            <a:solidFill>
              <a:schemeClr val="accent1"/>
            </a:solidFill>
            <a:latin typeface="Arial" pitchFamily="34" charset="0"/>
            <a:cs typeface="Arial" pitchFamily="34" charset="0"/>
          </a:endParaRPr>
        </a:p>
      </dsp:txBody>
      <dsp:txXfrm>
        <a:off x="774885" y="1185032"/>
        <a:ext cx="1425362" cy="870538"/>
      </dsp:txXfrm>
    </dsp:sp>
    <dsp:sp modelId="{F339054A-865A-4DC5-92B0-0769E3BE1313}">
      <dsp:nvSpPr>
        <dsp:cNvPr id="0" name=""/>
        <dsp:cNvSpPr/>
      </dsp:nvSpPr>
      <dsp:spPr>
        <a:xfrm>
          <a:off x="639777" y="926771"/>
          <a:ext cx="110169" cy="1728609"/>
        </a:xfrm>
        <a:custGeom>
          <a:avLst/>
          <a:gdLst/>
          <a:ahLst/>
          <a:cxnLst/>
          <a:rect l="0" t="0" r="0" b="0"/>
          <a:pathLst>
            <a:path>
              <a:moveTo>
                <a:pt x="0" y="0"/>
              </a:moveTo>
              <a:lnTo>
                <a:pt x="0" y="1728609"/>
              </a:lnTo>
              <a:lnTo>
                <a:pt x="110169" y="17286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BE5C75-FEC3-4EB4-A43A-918D2C1D21D1}">
      <dsp:nvSpPr>
        <dsp:cNvPr id="0" name=""/>
        <dsp:cNvSpPr/>
      </dsp:nvSpPr>
      <dsp:spPr>
        <a:xfrm>
          <a:off x="749946" y="2193028"/>
          <a:ext cx="1479530" cy="924706"/>
        </a:xfrm>
        <a:prstGeom prst="roundRect">
          <a:avLst>
            <a:gd name="adj" fmla="val 10000"/>
          </a:avLst>
        </a:prstGeom>
        <a:solidFill>
          <a:schemeClr val="bg2">
            <a:lumMod val="10000"/>
            <a:lumOff val="9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b="1" kern="1200" dirty="0" err="1">
              <a:solidFill>
                <a:srgbClr val="4F81BD"/>
              </a:solidFill>
              <a:latin typeface="Arial"/>
              <a:cs typeface="Arial"/>
            </a:rPr>
            <a:t>Mạn</a:t>
          </a:r>
          <a:endParaRPr lang="en-CA" sz="1500" b="1" kern="1200" dirty="0">
            <a:solidFill>
              <a:srgbClr val="4F81BD"/>
            </a:solidFill>
            <a:latin typeface="Arial"/>
            <a:cs typeface="Arial"/>
          </a:endParaRPr>
        </a:p>
      </dsp:txBody>
      <dsp:txXfrm>
        <a:off x="777030" y="2220112"/>
        <a:ext cx="1425362" cy="870538"/>
      </dsp:txXfrm>
    </dsp:sp>
    <dsp:sp modelId="{27151B36-5FAA-4CE2-9C66-CC7140F2A6A3}">
      <dsp:nvSpPr>
        <dsp:cNvPr id="0" name=""/>
        <dsp:cNvSpPr/>
      </dsp:nvSpPr>
      <dsp:spPr>
        <a:xfrm>
          <a:off x="2689685" y="2064"/>
          <a:ext cx="1849413" cy="924706"/>
        </a:xfrm>
        <a:prstGeom prst="roundRect">
          <a:avLst>
            <a:gd name="adj" fmla="val 1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CA" sz="3000" b="1" kern="1200" baseline="0" dirty="0" err="1">
              <a:solidFill>
                <a:srgbClr val="FFFFFF"/>
              </a:solidFill>
              <a:latin typeface="Arial" pitchFamily="34" charset="0"/>
              <a:cs typeface="Arial" pitchFamily="34" charset="0"/>
            </a:rPr>
            <a:t>Vị</a:t>
          </a:r>
          <a:r>
            <a:rPr lang="en-CA" sz="3000" b="1" kern="1200" baseline="0" dirty="0">
              <a:solidFill>
                <a:srgbClr val="FFFFFF"/>
              </a:solidFill>
              <a:latin typeface="Arial" pitchFamily="34" charset="0"/>
              <a:cs typeface="Arial" pitchFamily="34" charset="0"/>
            </a:rPr>
            <a:t> </a:t>
          </a:r>
          <a:r>
            <a:rPr lang="en-CA" sz="3000" b="1" kern="1200" baseline="0" dirty="0" err="1">
              <a:solidFill>
                <a:srgbClr val="FFFFFF"/>
              </a:solidFill>
              <a:latin typeface="Arial" pitchFamily="34" charset="0"/>
              <a:cs typeface="Arial" pitchFamily="34" charset="0"/>
            </a:rPr>
            <a:t>trí</a:t>
          </a:r>
          <a:r>
            <a:rPr lang="en-CA" sz="3000" b="1" kern="1200" baseline="0" dirty="0">
              <a:solidFill>
                <a:srgbClr val="FFFFFF"/>
              </a:solidFill>
              <a:latin typeface="Arial" pitchFamily="34" charset="0"/>
              <a:cs typeface="Arial" pitchFamily="34" charset="0"/>
            </a:rPr>
            <a:t> </a:t>
          </a:r>
          <a:r>
            <a:rPr lang="en-CA" sz="3000" b="1" kern="1200" baseline="30000" dirty="0">
              <a:solidFill>
                <a:srgbClr val="FFFFFF"/>
              </a:solidFill>
              <a:latin typeface="Arial" pitchFamily="34" charset="0"/>
              <a:cs typeface="Arial" pitchFamily="34" charset="0"/>
            </a:rPr>
            <a:t>2</a:t>
          </a:r>
        </a:p>
      </dsp:txBody>
      <dsp:txXfrm>
        <a:off x="2716769" y="29148"/>
        <a:ext cx="1795245" cy="870538"/>
      </dsp:txXfrm>
    </dsp:sp>
    <dsp:sp modelId="{17239459-0B1E-472C-9E8A-9813E0EBDE5E}">
      <dsp:nvSpPr>
        <dsp:cNvPr id="0" name=""/>
        <dsp:cNvSpPr/>
      </dsp:nvSpPr>
      <dsp:spPr>
        <a:xfrm>
          <a:off x="2874627" y="926771"/>
          <a:ext cx="185207" cy="648487"/>
        </a:xfrm>
        <a:custGeom>
          <a:avLst/>
          <a:gdLst/>
          <a:ahLst/>
          <a:cxnLst/>
          <a:rect l="0" t="0" r="0" b="0"/>
          <a:pathLst>
            <a:path>
              <a:moveTo>
                <a:pt x="0" y="0"/>
              </a:moveTo>
              <a:lnTo>
                <a:pt x="0" y="648487"/>
              </a:lnTo>
              <a:lnTo>
                <a:pt x="185207" y="648487"/>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136D49CF-39D2-4014-A114-FEF836C4201B}">
      <dsp:nvSpPr>
        <dsp:cNvPr id="0" name=""/>
        <dsp:cNvSpPr/>
      </dsp:nvSpPr>
      <dsp:spPr>
        <a:xfrm>
          <a:off x="3059834" y="1112905"/>
          <a:ext cx="1479530" cy="924706"/>
        </a:xfrm>
        <a:prstGeom prst="roundRect">
          <a:avLst>
            <a:gd name="adj" fmla="val 10000"/>
          </a:avLst>
        </a:prstGeom>
        <a:solidFill>
          <a:schemeClr val="accent2">
            <a:lumMod val="60000"/>
            <a:lumOff val="40000"/>
            <a:alpha val="9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b="1" kern="1200" baseline="0" dirty="0" err="1">
              <a:solidFill>
                <a:schemeClr val="accent2"/>
              </a:solidFill>
              <a:latin typeface="Arial" pitchFamily="34" charset="0"/>
              <a:cs typeface="Arial" pitchFamily="34" charset="0"/>
            </a:rPr>
            <a:t>Đầu</a:t>
          </a:r>
          <a:endParaRPr lang="en-CA" sz="1500" b="1" kern="1200" baseline="0" dirty="0">
            <a:solidFill>
              <a:schemeClr val="accent2"/>
            </a:solidFill>
            <a:latin typeface="Arial" pitchFamily="34" charset="0"/>
            <a:cs typeface="Arial" pitchFamily="34" charset="0"/>
          </a:endParaRPr>
        </a:p>
      </dsp:txBody>
      <dsp:txXfrm>
        <a:off x="3086918" y="1139989"/>
        <a:ext cx="1425362" cy="870538"/>
      </dsp:txXfrm>
    </dsp:sp>
    <dsp:sp modelId="{A578BFF2-778E-4B63-B8DE-FF2581BFAAC7}">
      <dsp:nvSpPr>
        <dsp:cNvPr id="0" name=""/>
        <dsp:cNvSpPr/>
      </dsp:nvSpPr>
      <dsp:spPr>
        <a:xfrm>
          <a:off x="2874627" y="926771"/>
          <a:ext cx="185207" cy="1944639"/>
        </a:xfrm>
        <a:custGeom>
          <a:avLst/>
          <a:gdLst/>
          <a:ahLst/>
          <a:cxnLst/>
          <a:rect l="0" t="0" r="0" b="0"/>
          <a:pathLst>
            <a:path>
              <a:moveTo>
                <a:pt x="0" y="0"/>
              </a:moveTo>
              <a:lnTo>
                <a:pt x="0" y="1944639"/>
              </a:lnTo>
              <a:lnTo>
                <a:pt x="185207" y="1944639"/>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62548680-1765-492C-A681-ADD9B2E10B55}">
      <dsp:nvSpPr>
        <dsp:cNvPr id="0" name=""/>
        <dsp:cNvSpPr/>
      </dsp:nvSpPr>
      <dsp:spPr>
        <a:xfrm>
          <a:off x="3059834" y="2409058"/>
          <a:ext cx="1479530" cy="924706"/>
        </a:xfrm>
        <a:prstGeom prst="roundRect">
          <a:avLst>
            <a:gd name="adj" fmla="val 10000"/>
          </a:avLst>
        </a:prstGeom>
        <a:solidFill>
          <a:schemeClr val="accent2">
            <a:lumMod val="40000"/>
            <a:lumOff val="60000"/>
            <a:alpha val="9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b="1" kern="1200" baseline="0" dirty="0" err="1">
              <a:solidFill>
                <a:schemeClr val="accent2"/>
              </a:solidFill>
              <a:latin typeface="Arial" pitchFamily="34" charset="0"/>
              <a:cs typeface="Arial" pitchFamily="34" charset="0"/>
            </a:rPr>
            <a:t>Thắt</a:t>
          </a:r>
          <a:r>
            <a:rPr lang="en-CA" sz="1500" b="1" kern="1200" baseline="0" dirty="0">
              <a:solidFill>
                <a:schemeClr val="accent2"/>
              </a:solidFill>
              <a:latin typeface="Arial" pitchFamily="34" charset="0"/>
              <a:cs typeface="Arial" pitchFamily="34" charset="0"/>
            </a:rPr>
            <a:t> </a:t>
          </a:r>
          <a:r>
            <a:rPr lang="en-CA" sz="1500" b="1" kern="1200" baseline="0" dirty="0" err="1">
              <a:solidFill>
                <a:schemeClr val="accent2"/>
              </a:solidFill>
              <a:latin typeface="Arial" pitchFamily="34" charset="0"/>
              <a:cs typeface="Arial" pitchFamily="34" charset="0"/>
            </a:rPr>
            <a:t>lưng</a:t>
          </a:r>
          <a:endParaRPr lang="en-CA" sz="1500" b="1" kern="1200" baseline="0" dirty="0">
            <a:solidFill>
              <a:schemeClr val="accent2"/>
            </a:solidFill>
            <a:latin typeface="Arial" pitchFamily="34" charset="0"/>
            <a:cs typeface="Arial" pitchFamily="34" charset="0"/>
          </a:endParaRPr>
        </a:p>
      </dsp:txBody>
      <dsp:txXfrm>
        <a:off x="3086918" y="2436142"/>
        <a:ext cx="1425362" cy="870538"/>
      </dsp:txXfrm>
    </dsp:sp>
    <dsp:sp modelId="{9C5C223A-8D0C-423B-8804-F0D5A9E2ADC6}">
      <dsp:nvSpPr>
        <dsp:cNvPr id="0" name=""/>
        <dsp:cNvSpPr/>
      </dsp:nvSpPr>
      <dsp:spPr>
        <a:xfrm>
          <a:off x="2874627" y="926771"/>
          <a:ext cx="184941" cy="3005297"/>
        </a:xfrm>
        <a:custGeom>
          <a:avLst/>
          <a:gdLst/>
          <a:ahLst/>
          <a:cxnLst/>
          <a:rect l="0" t="0" r="0" b="0"/>
          <a:pathLst>
            <a:path>
              <a:moveTo>
                <a:pt x="0" y="0"/>
              </a:moveTo>
              <a:lnTo>
                <a:pt x="0" y="3005297"/>
              </a:lnTo>
              <a:lnTo>
                <a:pt x="184941" y="3005297"/>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7100F874-8E14-45CE-8AC2-F33D56BA4E40}">
      <dsp:nvSpPr>
        <dsp:cNvPr id="0" name=""/>
        <dsp:cNvSpPr/>
      </dsp:nvSpPr>
      <dsp:spPr>
        <a:xfrm>
          <a:off x="3059568" y="3469715"/>
          <a:ext cx="1479530" cy="924706"/>
        </a:xfrm>
        <a:prstGeom prst="roundRect">
          <a:avLst>
            <a:gd name="adj" fmla="val 10000"/>
          </a:avLst>
        </a:prstGeom>
        <a:solidFill>
          <a:schemeClr val="accent2">
            <a:lumMod val="20000"/>
            <a:lumOff val="80000"/>
            <a:alpha val="9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b="1" kern="1200" baseline="0" dirty="0" err="1">
              <a:solidFill>
                <a:schemeClr val="accent2"/>
              </a:solidFill>
              <a:latin typeface="Arial" pitchFamily="34" charset="0"/>
              <a:cs typeface="Arial" pitchFamily="34" charset="0"/>
            </a:rPr>
            <a:t>V.v</a:t>
          </a:r>
          <a:endParaRPr lang="en-CA" sz="1500" b="1" kern="1200" baseline="0" dirty="0">
            <a:solidFill>
              <a:schemeClr val="accent2"/>
            </a:solidFill>
            <a:latin typeface="Arial" pitchFamily="34" charset="0"/>
            <a:cs typeface="Arial" pitchFamily="34" charset="0"/>
          </a:endParaRPr>
        </a:p>
      </dsp:txBody>
      <dsp:txXfrm>
        <a:off x="3086652" y="3496799"/>
        <a:ext cx="1425362" cy="870538"/>
      </dsp:txXfrm>
    </dsp:sp>
    <dsp:sp modelId="{831C8F48-0C57-43F7-A9A5-EFE45A2AF8A3}">
      <dsp:nvSpPr>
        <dsp:cNvPr id="0" name=""/>
        <dsp:cNvSpPr/>
      </dsp:nvSpPr>
      <dsp:spPr>
        <a:xfrm>
          <a:off x="5001452" y="2064"/>
          <a:ext cx="1849413" cy="924706"/>
        </a:xfrm>
        <a:prstGeom prst="roundRect">
          <a:avLst>
            <a:gd name="adj" fmla="val 10000"/>
          </a:avLst>
        </a:prstGeom>
        <a:solidFill>
          <a:schemeClr val="accent4">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CA" sz="3000" b="1" kern="1200" dirty="0" err="1">
              <a:solidFill>
                <a:srgbClr val="FFFFFF"/>
              </a:solidFill>
              <a:latin typeface="Arial" pitchFamily="34" charset="0"/>
              <a:cs typeface="Arial" pitchFamily="34" charset="0"/>
            </a:rPr>
            <a:t>Độ</a:t>
          </a:r>
          <a:r>
            <a:rPr lang="en-CA" sz="3000" b="1" kern="1200" dirty="0">
              <a:solidFill>
                <a:srgbClr val="FFFFFF"/>
              </a:solidFill>
              <a:latin typeface="Arial" pitchFamily="34" charset="0"/>
              <a:cs typeface="Arial" pitchFamily="34" charset="0"/>
            </a:rPr>
            <a:t> nặng</a:t>
          </a:r>
          <a:r>
            <a:rPr lang="en-CA" sz="3000" b="1" kern="1200" baseline="30000" dirty="0">
              <a:solidFill>
                <a:srgbClr val="FFFFFF"/>
              </a:solidFill>
              <a:latin typeface="Arial" pitchFamily="34" charset="0"/>
              <a:cs typeface="Arial" pitchFamily="34" charset="0"/>
            </a:rPr>
            <a:t>3</a:t>
          </a:r>
          <a:endParaRPr lang="en-CA" sz="3000" b="0" kern="1200" baseline="30000" dirty="0">
            <a:solidFill>
              <a:srgbClr val="FFFFFF"/>
            </a:solidFill>
            <a:latin typeface="Arial" pitchFamily="34" charset="0"/>
            <a:cs typeface="Arial" pitchFamily="34" charset="0"/>
          </a:endParaRPr>
        </a:p>
      </dsp:txBody>
      <dsp:txXfrm>
        <a:off x="5028536" y="29148"/>
        <a:ext cx="1795245" cy="870538"/>
      </dsp:txXfrm>
    </dsp:sp>
    <dsp:sp modelId="{DB83FCC4-D8AC-49C6-B190-E482062CFE74}">
      <dsp:nvSpPr>
        <dsp:cNvPr id="0" name=""/>
        <dsp:cNvSpPr/>
      </dsp:nvSpPr>
      <dsp:spPr>
        <a:xfrm>
          <a:off x="5186394" y="926771"/>
          <a:ext cx="184941" cy="693530"/>
        </a:xfrm>
        <a:custGeom>
          <a:avLst/>
          <a:gdLst/>
          <a:ahLst/>
          <a:cxnLst/>
          <a:rect l="0" t="0" r="0" b="0"/>
          <a:pathLst>
            <a:path>
              <a:moveTo>
                <a:pt x="0" y="0"/>
              </a:moveTo>
              <a:lnTo>
                <a:pt x="0" y="693530"/>
              </a:lnTo>
              <a:lnTo>
                <a:pt x="184941" y="693530"/>
              </a:lnTo>
            </a:path>
          </a:pathLst>
        </a:custGeom>
        <a:noFill/>
        <a:ln w="1270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BB990480-9250-48FC-91CD-C973B4C5EC32}">
      <dsp:nvSpPr>
        <dsp:cNvPr id="0" name=""/>
        <dsp:cNvSpPr/>
      </dsp:nvSpPr>
      <dsp:spPr>
        <a:xfrm>
          <a:off x="5371335" y="1157948"/>
          <a:ext cx="1479530" cy="924706"/>
        </a:xfrm>
        <a:prstGeom prst="roundRect">
          <a:avLst>
            <a:gd name="adj" fmla="val 10000"/>
          </a:avLst>
        </a:prstGeom>
        <a:solidFill>
          <a:schemeClr val="accent4">
            <a:lumMod val="60000"/>
            <a:lumOff val="40000"/>
            <a:alpha val="9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b="1" kern="1200" dirty="0" err="1">
              <a:solidFill>
                <a:schemeClr val="accent4">
                  <a:lumMod val="50000"/>
                </a:schemeClr>
              </a:solidFill>
              <a:latin typeface="Arial" pitchFamily="34" charset="0"/>
              <a:cs typeface="Arial" pitchFamily="34" charset="0"/>
            </a:rPr>
            <a:t>Nhẹ</a:t>
          </a:r>
          <a:endParaRPr lang="en-CA" sz="1500" b="1" kern="1200" dirty="0">
            <a:solidFill>
              <a:schemeClr val="accent4">
                <a:lumMod val="50000"/>
              </a:schemeClr>
            </a:solidFill>
            <a:latin typeface="Arial" pitchFamily="34" charset="0"/>
            <a:cs typeface="Arial" pitchFamily="34" charset="0"/>
          </a:endParaRPr>
        </a:p>
      </dsp:txBody>
      <dsp:txXfrm>
        <a:off x="5398419" y="1185032"/>
        <a:ext cx="1425362" cy="870538"/>
      </dsp:txXfrm>
    </dsp:sp>
    <dsp:sp modelId="{EB7D09AE-17AB-48A1-A465-01DCF7A72642}">
      <dsp:nvSpPr>
        <dsp:cNvPr id="0" name=""/>
        <dsp:cNvSpPr/>
      </dsp:nvSpPr>
      <dsp:spPr>
        <a:xfrm>
          <a:off x="5186394" y="926771"/>
          <a:ext cx="184941" cy="1849413"/>
        </a:xfrm>
        <a:custGeom>
          <a:avLst/>
          <a:gdLst/>
          <a:ahLst/>
          <a:cxnLst/>
          <a:rect l="0" t="0" r="0" b="0"/>
          <a:pathLst>
            <a:path>
              <a:moveTo>
                <a:pt x="0" y="0"/>
              </a:moveTo>
              <a:lnTo>
                <a:pt x="0" y="1849413"/>
              </a:lnTo>
              <a:lnTo>
                <a:pt x="184941" y="1849413"/>
              </a:lnTo>
            </a:path>
          </a:pathLst>
        </a:custGeom>
        <a:noFill/>
        <a:ln w="1270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6CD1036-BCC6-4501-83CF-16530353D9E7}">
      <dsp:nvSpPr>
        <dsp:cNvPr id="0" name=""/>
        <dsp:cNvSpPr/>
      </dsp:nvSpPr>
      <dsp:spPr>
        <a:xfrm>
          <a:off x="5371335" y="2313831"/>
          <a:ext cx="1479530" cy="924706"/>
        </a:xfrm>
        <a:prstGeom prst="roundRect">
          <a:avLst>
            <a:gd name="adj" fmla="val 10000"/>
          </a:avLst>
        </a:prstGeom>
        <a:solidFill>
          <a:schemeClr val="accent4">
            <a:lumMod val="40000"/>
            <a:lumOff val="60000"/>
            <a:alpha val="9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b="1" kern="1200" dirty="0">
              <a:solidFill>
                <a:schemeClr val="accent4">
                  <a:lumMod val="50000"/>
                </a:schemeClr>
              </a:solidFill>
              <a:latin typeface="Arial" pitchFamily="34" charset="0"/>
              <a:cs typeface="Arial" pitchFamily="34" charset="0"/>
            </a:rPr>
            <a:t>Trung </a:t>
          </a:r>
          <a:r>
            <a:rPr lang="en-CA" sz="1500" b="1" kern="1200" dirty="0" err="1">
              <a:solidFill>
                <a:schemeClr val="accent4">
                  <a:lumMod val="50000"/>
                </a:schemeClr>
              </a:solidFill>
              <a:latin typeface="Arial" pitchFamily="34" charset="0"/>
              <a:cs typeface="Arial" pitchFamily="34" charset="0"/>
            </a:rPr>
            <a:t>bình</a:t>
          </a:r>
          <a:endParaRPr lang="en-CA" sz="1500" b="1" kern="1200" dirty="0">
            <a:solidFill>
              <a:schemeClr val="accent4">
                <a:lumMod val="50000"/>
              </a:schemeClr>
            </a:solidFill>
            <a:latin typeface="Arial" pitchFamily="34" charset="0"/>
            <a:cs typeface="Arial" pitchFamily="34" charset="0"/>
          </a:endParaRPr>
        </a:p>
      </dsp:txBody>
      <dsp:txXfrm>
        <a:off x="5398419" y="2340915"/>
        <a:ext cx="1425362" cy="870538"/>
      </dsp:txXfrm>
    </dsp:sp>
    <dsp:sp modelId="{2436D4ED-0994-484D-B277-471A93EFB65F}">
      <dsp:nvSpPr>
        <dsp:cNvPr id="0" name=""/>
        <dsp:cNvSpPr/>
      </dsp:nvSpPr>
      <dsp:spPr>
        <a:xfrm>
          <a:off x="5186394" y="926771"/>
          <a:ext cx="184941" cy="3005297"/>
        </a:xfrm>
        <a:custGeom>
          <a:avLst/>
          <a:gdLst/>
          <a:ahLst/>
          <a:cxnLst/>
          <a:rect l="0" t="0" r="0" b="0"/>
          <a:pathLst>
            <a:path>
              <a:moveTo>
                <a:pt x="0" y="0"/>
              </a:moveTo>
              <a:lnTo>
                <a:pt x="0" y="3005297"/>
              </a:lnTo>
              <a:lnTo>
                <a:pt x="184941" y="3005297"/>
              </a:lnTo>
            </a:path>
          </a:pathLst>
        </a:custGeom>
        <a:noFill/>
        <a:ln w="1270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18372840-13B3-431A-A221-6C014364AD30}">
      <dsp:nvSpPr>
        <dsp:cNvPr id="0" name=""/>
        <dsp:cNvSpPr/>
      </dsp:nvSpPr>
      <dsp:spPr>
        <a:xfrm>
          <a:off x="5371335" y="3469715"/>
          <a:ext cx="1479530" cy="924706"/>
        </a:xfrm>
        <a:prstGeom prst="roundRect">
          <a:avLst>
            <a:gd name="adj" fmla="val 10000"/>
          </a:avLst>
        </a:prstGeom>
        <a:solidFill>
          <a:schemeClr val="accent4">
            <a:lumMod val="20000"/>
            <a:lumOff val="80000"/>
            <a:alpha val="9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b="1" kern="1200" dirty="0" err="1">
              <a:solidFill>
                <a:schemeClr val="accent4">
                  <a:lumMod val="50000"/>
                </a:schemeClr>
              </a:solidFill>
              <a:latin typeface="Arial" pitchFamily="34" charset="0"/>
              <a:cs typeface="Arial" pitchFamily="34" charset="0"/>
            </a:rPr>
            <a:t>Nặng</a:t>
          </a:r>
          <a:endParaRPr lang="en-CA" sz="1500" b="1" kern="1200" dirty="0">
            <a:solidFill>
              <a:schemeClr val="accent4">
                <a:lumMod val="50000"/>
              </a:schemeClr>
            </a:solidFill>
            <a:latin typeface="Arial" pitchFamily="34" charset="0"/>
            <a:cs typeface="Arial" pitchFamily="34" charset="0"/>
          </a:endParaRPr>
        </a:p>
      </dsp:txBody>
      <dsp:txXfrm>
        <a:off x="5398419" y="3496799"/>
        <a:ext cx="1425362" cy="870538"/>
      </dsp:txXfrm>
    </dsp:sp>
    <dsp:sp modelId="{B41C22D6-3E32-4531-86B6-8022C78B663A}">
      <dsp:nvSpPr>
        <dsp:cNvPr id="0" name=""/>
        <dsp:cNvSpPr/>
      </dsp:nvSpPr>
      <dsp:spPr>
        <a:xfrm>
          <a:off x="7313219" y="2064"/>
          <a:ext cx="1849413" cy="924706"/>
        </a:xfrm>
        <a:prstGeom prst="roundRect">
          <a:avLst>
            <a:gd name="adj" fmla="val 1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CA" sz="3000" b="1" kern="1200" dirty="0" err="1">
              <a:solidFill>
                <a:srgbClr val="FFFFFF"/>
              </a:solidFill>
              <a:latin typeface="Arial" pitchFamily="34" charset="0"/>
              <a:cs typeface="Arial" pitchFamily="34" charset="0"/>
            </a:rPr>
            <a:t>Sinh</a:t>
          </a:r>
          <a:r>
            <a:rPr lang="en-CA" sz="3000" b="1" kern="1200" dirty="0">
              <a:solidFill>
                <a:srgbClr val="FFFFFF"/>
              </a:solidFill>
              <a:latin typeface="Arial" pitchFamily="34" charset="0"/>
              <a:cs typeface="Arial" pitchFamily="34" charset="0"/>
            </a:rPr>
            <a:t> </a:t>
          </a:r>
          <a:r>
            <a:rPr lang="en-CA" sz="3000" b="1" kern="1200" dirty="0" err="1">
              <a:solidFill>
                <a:srgbClr val="FFFFFF"/>
              </a:solidFill>
              <a:latin typeface="Arial" pitchFamily="34" charset="0"/>
              <a:cs typeface="Arial" pitchFamily="34" charset="0"/>
            </a:rPr>
            <a:t>lý</a:t>
          </a:r>
          <a:r>
            <a:rPr lang="en-CA" sz="3000" b="1" kern="1200" dirty="0">
              <a:solidFill>
                <a:srgbClr val="FFFFFF"/>
              </a:solidFill>
              <a:latin typeface="Arial" pitchFamily="34" charset="0"/>
              <a:cs typeface="Arial" pitchFamily="34" charset="0"/>
            </a:rPr>
            <a:t> bệnh</a:t>
          </a:r>
          <a:r>
            <a:rPr lang="en-CA" sz="3000" b="0" kern="1200" baseline="30000" dirty="0">
              <a:solidFill>
                <a:srgbClr val="FFFFFF"/>
              </a:solidFill>
              <a:latin typeface="Arial" pitchFamily="34" charset="0"/>
              <a:cs typeface="Arial" pitchFamily="34" charset="0"/>
            </a:rPr>
            <a:t>4,5</a:t>
          </a:r>
        </a:p>
      </dsp:txBody>
      <dsp:txXfrm>
        <a:off x="7340303" y="29148"/>
        <a:ext cx="1795245" cy="870538"/>
      </dsp:txXfrm>
    </dsp:sp>
    <dsp:sp modelId="{268F7EE8-B68A-49B3-807F-9B66E37D2BAB}">
      <dsp:nvSpPr>
        <dsp:cNvPr id="0" name=""/>
        <dsp:cNvSpPr/>
      </dsp:nvSpPr>
      <dsp:spPr>
        <a:xfrm>
          <a:off x="7498161" y="926771"/>
          <a:ext cx="184941" cy="693530"/>
        </a:xfrm>
        <a:custGeom>
          <a:avLst/>
          <a:gdLst/>
          <a:ahLst/>
          <a:cxnLst/>
          <a:rect l="0" t="0" r="0" b="0"/>
          <a:pathLst>
            <a:path>
              <a:moveTo>
                <a:pt x="0" y="0"/>
              </a:moveTo>
              <a:lnTo>
                <a:pt x="0" y="693530"/>
              </a:lnTo>
              <a:lnTo>
                <a:pt x="184941" y="693530"/>
              </a:lnTo>
            </a:path>
          </a:pathLst>
        </a:cu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987B690-2725-46DA-B9C8-3FB8FF66AEE1}">
      <dsp:nvSpPr>
        <dsp:cNvPr id="0" name=""/>
        <dsp:cNvSpPr/>
      </dsp:nvSpPr>
      <dsp:spPr>
        <a:xfrm>
          <a:off x="7683102" y="1157948"/>
          <a:ext cx="1479530" cy="924706"/>
        </a:xfrm>
        <a:prstGeom prst="roundRect">
          <a:avLst>
            <a:gd name="adj" fmla="val 10000"/>
          </a:avLst>
        </a:prstGeom>
        <a:solidFill>
          <a:schemeClr val="accent6">
            <a:lumMod val="60000"/>
            <a:lumOff val="40000"/>
            <a:alpha val="9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b="1" kern="1200" dirty="0" err="1">
              <a:solidFill>
                <a:schemeClr val="accent6">
                  <a:lumMod val="75000"/>
                </a:schemeClr>
              </a:solidFill>
              <a:latin typeface="Arial" pitchFamily="34" charset="0"/>
              <a:cs typeface="Arial" pitchFamily="34" charset="0"/>
            </a:rPr>
            <a:t>Thụ</a:t>
          </a:r>
          <a:r>
            <a:rPr lang="en-CA" sz="1500" b="1" kern="1200" dirty="0">
              <a:solidFill>
                <a:schemeClr val="accent6">
                  <a:lumMod val="75000"/>
                </a:schemeClr>
              </a:solidFill>
              <a:latin typeface="Arial" pitchFamily="34" charset="0"/>
              <a:cs typeface="Arial" pitchFamily="34" charset="0"/>
            </a:rPr>
            <a:t> </a:t>
          </a:r>
          <a:r>
            <a:rPr lang="en-CA" sz="1500" b="1" kern="1200" dirty="0" err="1">
              <a:solidFill>
                <a:schemeClr val="accent6">
                  <a:lumMod val="75000"/>
                </a:schemeClr>
              </a:solidFill>
              <a:latin typeface="Arial" pitchFamily="34" charset="0"/>
              <a:cs typeface="Arial" pitchFamily="34" charset="0"/>
            </a:rPr>
            <a:t>cảm</a:t>
          </a:r>
          <a:endParaRPr lang="en-CA" sz="1500" b="1" kern="1200" dirty="0">
            <a:solidFill>
              <a:schemeClr val="accent6">
                <a:lumMod val="75000"/>
              </a:schemeClr>
            </a:solidFill>
            <a:latin typeface="Arial" pitchFamily="34" charset="0"/>
            <a:cs typeface="Arial" pitchFamily="34" charset="0"/>
          </a:endParaRPr>
        </a:p>
      </dsp:txBody>
      <dsp:txXfrm>
        <a:off x="7710186" y="1185032"/>
        <a:ext cx="1425362" cy="870538"/>
      </dsp:txXfrm>
    </dsp:sp>
    <dsp:sp modelId="{8AD7BAED-4B2D-4E68-8FE5-68807C0A1051}">
      <dsp:nvSpPr>
        <dsp:cNvPr id="0" name=""/>
        <dsp:cNvSpPr/>
      </dsp:nvSpPr>
      <dsp:spPr>
        <a:xfrm>
          <a:off x="7498161" y="926771"/>
          <a:ext cx="184941" cy="1849413"/>
        </a:xfrm>
        <a:custGeom>
          <a:avLst/>
          <a:gdLst/>
          <a:ahLst/>
          <a:cxnLst/>
          <a:rect l="0" t="0" r="0" b="0"/>
          <a:pathLst>
            <a:path>
              <a:moveTo>
                <a:pt x="0" y="0"/>
              </a:moveTo>
              <a:lnTo>
                <a:pt x="0" y="1849413"/>
              </a:lnTo>
              <a:lnTo>
                <a:pt x="184941" y="1849413"/>
              </a:lnTo>
            </a:path>
          </a:pathLst>
        </a:cu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8250FBCC-A486-4020-9E8B-7BED40EA78F7}">
      <dsp:nvSpPr>
        <dsp:cNvPr id="0" name=""/>
        <dsp:cNvSpPr/>
      </dsp:nvSpPr>
      <dsp:spPr>
        <a:xfrm>
          <a:off x="7683102" y="2313831"/>
          <a:ext cx="1479530" cy="924706"/>
        </a:xfrm>
        <a:prstGeom prst="roundRect">
          <a:avLst>
            <a:gd name="adj" fmla="val 10000"/>
          </a:avLst>
        </a:prstGeom>
        <a:solidFill>
          <a:schemeClr val="accent6">
            <a:lumMod val="40000"/>
            <a:lumOff val="60000"/>
            <a:alpha val="9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b="1" kern="1200" dirty="0" err="1">
              <a:solidFill>
                <a:schemeClr val="accent6">
                  <a:lumMod val="75000"/>
                </a:schemeClr>
              </a:solidFill>
              <a:latin typeface="Arial" pitchFamily="34" charset="0"/>
              <a:cs typeface="Arial" pitchFamily="34" charset="0"/>
            </a:rPr>
            <a:t>Thần</a:t>
          </a:r>
          <a:r>
            <a:rPr lang="en-CA" sz="1500" b="1" kern="1200" dirty="0">
              <a:solidFill>
                <a:schemeClr val="accent6">
                  <a:lumMod val="75000"/>
                </a:schemeClr>
              </a:solidFill>
              <a:latin typeface="Arial" pitchFamily="34" charset="0"/>
              <a:cs typeface="Arial" pitchFamily="34" charset="0"/>
            </a:rPr>
            <a:t> </a:t>
          </a:r>
          <a:r>
            <a:rPr lang="en-CA" sz="1500" b="1" kern="1200" dirty="0" err="1">
              <a:solidFill>
                <a:schemeClr val="accent6">
                  <a:lumMod val="75000"/>
                </a:schemeClr>
              </a:solidFill>
              <a:latin typeface="Arial" pitchFamily="34" charset="0"/>
              <a:cs typeface="Arial" pitchFamily="34" charset="0"/>
            </a:rPr>
            <a:t>kinh</a:t>
          </a:r>
          <a:endParaRPr lang="en-CA" sz="1500" b="1" kern="1200" dirty="0">
            <a:solidFill>
              <a:schemeClr val="accent6">
                <a:lumMod val="75000"/>
              </a:schemeClr>
            </a:solidFill>
            <a:latin typeface="Arial" pitchFamily="34" charset="0"/>
            <a:cs typeface="Arial" pitchFamily="34" charset="0"/>
          </a:endParaRPr>
        </a:p>
      </dsp:txBody>
      <dsp:txXfrm>
        <a:off x="7710186" y="2340915"/>
        <a:ext cx="1425362" cy="870538"/>
      </dsp:txXfrm>
    </dsp:sp>
    <dsp:sp modelId="{537BF14D-4682-4074-80D3-E0D324CBDE66}">
      <dsp:nvSpPr>
        <dsp:cNvPr id="0" name=""/>
        <dsp:cNvSpPr/>
      </dsp:nvSpPr>
      <dsp:spPr>
        <a:xfrm>
          <a:off x="7498161" y="926771"/>
          <a:ext cx="184941" cy="3005297"/>
        </a:xfrm>
        <a:custGeom>
          <a:avLst/>
          <a:gdLst/>
          <a:ahLst/>
          <a:cxnLst/>
          <a:rect l="0" t="0" r="0" b="0"/>
          <a:pathLst>
            <a:path>
              <a:moveTo>
                <a:pt x="0" y="0"/>
              </a:moveTo>
              <a:lnTo>
                <a:pt x="0" y="3005297"/>
              </a:lnTo>
              <a:lnTo>
                <a:pt x="184941" y="3005297"/>
              </a:lnTo>
            </a:path>
          </a:pathLst>
        </a:cu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E5602F5-30C7-478B-896A-B93C42E9AF56}">
      <dsp:nvSpPr>
        <dsp:cNvPr id="0" name=""/>
        <dsp:cNvSpPr/>
      </dsp:nvSpPr>
      <dsp:spPr>
        <a:xfrm>
          <a:off x="7683102" y="3469715"/>
          <a:ext cx="1479530" cy="924706"/>
        </a:xfrm>
        <a:prstGeom prst="roundRect">
          <a:avLst>
            <a:gd name="adj" fmla="val 10000"/>
          </a:avLst>
        </a:prstGeom>
        <a:solidFill>
          <a:schemeClr val="accent6">
            <a:lumMod val="20000"/>
            <a:lumOff val="80000"/>
            <a:alpha val="9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b="1" kern="1200" dirty="0" err="1">
              <a:solidFill>
                <a:schemeClr val="accent6">
                  <a:lumMod val="75000"/>
                </a:schemeClr>
              </a:solidFill>
              <a:latin typeface="Arial" pitchFamily="34" charset="0"/>
              <a:cs typeface="Arial" pitchFamily="34" charset="0"/>
            </a:rPr>
            <a:t>Nhạy</a:t>
          </a:r>
          <a:r>
            <a:rPr lang="en-CA" sz="1500" b="1" kern="1200" dirty="0">
              <a:solidFill>
                <a:schemeClr val="accent6">
                  <a:lumMod val="75000"/>
                </a:schemeClr>
              </a:solidFill>
              <a:latin typeface="Arial" pitchFamily="34" charset="0"/>
              <a:cs typeface="Arial" pitchFamily="34" charset="0"/>
            </a:rPr>
            <a:t> </a:t>
          </a:r>
          <a:r>
            <a:rPr lang="en-CA" sz="1500" b="1" kern="1200" dirty="0" err="1">
              <a:solidFill>
                <a:schemeClr val="accent6">
                  <a:lumMod val="75000"/>
                </a:schemeClr>
              </a:solidFill>
              <a:latin typeface="Arial" pitchFamily="34" charset="0"/>
              <a:cs typeface="Arial" pitchFamily="34" charset="0"/>
            </a:rPr>
            <a:t>cảm</a:t>
          </a:r>
          <a:r>
            <a:rPr lang="en-CA" sz="1500" b="1" kern="1200" dirty="0">
              <a:solidFill>
                <a:schemeClr val="accent6">
                  <a:lumMod val="75000"/>
                </a:schemeClr>
              </a:solidFill>
              <a:latin typeface="Arial" pitchFamily="34" charset="0"/>
              <a:cs typeface="Arial" pitchFamily="34" charset="0"/>
            </a:rPr>
            <a:t> </a:t>
          </a:r>
          <a:r>
            <a:rPr lang="en-CA" sz="1500" b="1" kern="1200" dirty="0" err="1">
              <a:solidFill>
                <a:schemeClr val="accent6">
                  <a:lumMod val="75000"/>
                </a:schemeClr>
              </a:solidFill>
              <a:latin typeface="Arial" pitchFamily="34" charset="0"/>
              <a:cs typeface="Arial" pitchFamily="34" charset="0"/>
            </a:rPr>
            <a:t>hóa</a:t>
          </a:r>
          <a:r>
            <a:rPr lang="en-CA" sz="1500" b="1" kern="1200" dirty="0">
              <a:solidFill>
                <a:schemeClr val="accent6">
                  <a:lumMod val="75000"/>
                </a:schemeClr>
              </a:solidFill>
              <a:latin typeface="Arial" pitchFamily="34" charset="0"/>
              <a:cs typeface="Arial" pitchFamily="34" charset="0"/>
            </a:rPr>
            <a:t> </a:t>
          </a:r>
          <a:r>
            <a:rPr lang="en-CA" sz="1500" b="1" kern="1200" dirty="0" err="1">
              <a:solidFill>
                <a:schemeClr val="accent6">
                  <a:lumMod val="75000"/>
                </a:schemeClr>
              </a:solidFill>
              <a:latin typeface="Arial" pitchFamily="34" charset="0"/>
              <a:cs typeface="Arial" pitchFamily="34" charset="0"/>
            </a:rPr>
            <a:t>trung</a:t>
          </a:r>
          <a:r>
            <a:rPr lang="en-CA" sz="1500" b="1" kern="1200" dirty="0">
              <a:solidFill>
                <a:schemeClr val="accent6">
                  <a:lumMod val="75000"/>
                </a:schemeClr>
              </a:solidFill>
              <a:latin typeface="Arial" pitchFamily="34" charset="0"/>
              <a:cs typeface="Arial" pitchFamily="34" charset="0"/>
            </a:rPr>
            <a:t> </a:t>
          </a:r>
          <a:r>
            <a:rPr lang="en-CA" sz="1500" b="1" kern="1200" dirty="0" err="1">
              <a:solidFill>
                <a:schemeClr val="accent6">
                  <a:lumMod val="75000"/>
                </a:schemeClr>
              </a:solidFill>
              <a:latin typeface="Arial" pitchFamily="34" charset="0"/>
              <a:cs typeface="Arial" pitchFamily="34" charset="0"/>
            </a:rPr>
            <a:t>ương</a:t>
          </a:r>
          <a:r>
            <a:rPr lang="en-CA" sz="1500" b="1" kern="1200" dirty="0">
              <a:solidFill>
                <a:schemeClr val="accent6">
                  <a:lumMod val="75000"/>
                </a:schemeClr>
              </a:solidFill>
              <a:latin typeface="Arial" pitchFamily="34" charset="0"/>
              <a:cs typeface="Arial" pitchFamily="34" charset="0"/>
            </a:rPr>
            <a:t>/ </a:t>
          </a:r>
          <a:r>
            <a:rPr lang="en-CA" sz="1500" b="1" kern="1200" dirty="0" err="1">
              <a:solidFill>
                <a:schemeClr val="accent6">
                  <a:lumMod val="75000"/>
                </a:schemeClr>
              </a:solidFill>
              <a:latin typeface="Arial" pitchFamily="34" charset="0"/>
              <a:cs typeface="Arial" pitchFamily="34" charset="0"/>
            </a:rPr>
            <a:t>rối</a:t>
          </a:r>
          <a:r>
            <a:rPr lang="en-CA" sz="1500" b="1" kern="1200" dirty="0">
              <a:solidFill>
                <a:schemeClr val="accent6">
                  <a:lumMod val="75000"/>
                </a:schemeClr>
              </a:solidFill>
              <a:latin typeface="Arial" pitchFamily="34" charset="0"/>
              <a:cs typeface="Arial" pitchFamily="34" charset="0"/>
            </a:rPr>
            <a:t> </a:t>
          </a:r>
          <a:r>
            <a:rPr lang="en-CA" sz="1500" b="1" kern="1200" dirty="0" err="1">
              <a:solidFill>
                <a:schemeClr val="accent6">
                  <a:lumMod val="75000"/>
                </a:schemeClr>
              </a:solidFill>
              <a:latin typeface="Arial" pitchFamily="34" charset="0"/>
              <a:cs typeface="Arial" pitchFamily="34" charset="0"/>
            </a:rPr>
            <a:t>loạn</a:t>
          </a:r>
          <a:r>
            <a:rPr lang="en-CA" sz="1500" b="1" kern="1200" dirty="0">
              <a:solidFill>
                <a:schemeClr val="accent6">
                  <a:lumMod val="75000"/>
                </a:schemeClr>
              </a:solidFill>
              <a:latin typeface="Arial" pitchFamily="34" charset="0"/>
              <a:cs typeface="Arial" pitchFamily="34" charset="0"/>
            </a:rPr>
            <a:t> </a:t>
          </a:r>
          <a:r>
            <a:rPr lang="en-CA" sz="1500" b="1" kern="1200" dirty="0" err="1">
              <a:solidFill>
                <a:schemeClr val="accent6">
                  <a:lumMod val="75000"/>
                </a:schemeClr>
              </a:solidFill>
              <a:latin typeface="Arial" pitchFamily="34" charset="0"/>
              <a:cs typeface="Arial" pitchFamily="34" charset="0"/>
            </a:rPr>
            <a:t>chức</a:t>
          </a:r>
          <a:r>
            <a:rPr lang="en-CA" sz="1500" b="1" kern="1200" dirty="0">
              <a:solidFill>
                <a:schemeClr val="accent6">
                  <a:lumMod val="75000"/>
                </a:schemeClr>
              </a:solidFill>
              <a:latin typeface="Arial" pitchFamily="34" charset="0"/>
              <a:cs typeface="Arial" pitchFamily="34" charset="0"/>
            </a:rPr>
            <a:t> </a:t>
          </a:r>
          <a:r>
            <a:rPr lang="en-CA" sz="1500" b="1" kern="1200" dirty="0" err="1">
              <a:solidFill>
                <a:schemeClr val="accent6">
                  <a:lumMod val="75000"/>
                </a:schemeClr>
              </a:solidFill>
              <a:latin typeface="Arial" pitchFamily="34" charset="0"/>
              <a:cs typeface="Arial" pitchFamily="34" charset="0"/>
            </a:rPr>
            <a:t>năng</a:t>
          </a:r>
          <a:endParaRPr lang="en-CA" sz="1500" b="1" kern="1200" dirty="0">
            <a:solidFill>
              <a:schemeClr val="accent6">
                <a:lumMod val="75000"/>
              </a:schemeClr>
            </a:solidFill>
            <a:latin typeface="Arial" pitchFamily="34" charset="0"/>
            <a:cs typeface="Arial" pitchFamily="34" charset="0"/>
          </a:endParaRPr>
        </a:p>
      </dsp:txBody>
      <dsp:txXfrm>
        <a:off x="7710186" y="3496799"/>
        <a:ext cx="1425362" cy="870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BE593-0593-4E41-83A7-3E817B0BF99C}">
      <dsp:nvSpPr>
        <dsp:cNvPr id="0" name=""/>
        <dsp:cNvSpPr/>
      </dsp:nvSpPr>
      <dsp:spPr>
        <a:xfrm>
          <a:off x="3729188" y="969038"/>
          <a:ext cx="2564114" cy="293707"/>
        </a:xfrm>
        <a:custGeom>
          <a:avLst/>
          <a:gdLst/>
          <a:ahLst/>
          <a:cxnLst/>
          <a:rect l="0" t="0" r="0" b="0"/>
          <a:pathLst>
            <a:path>
              <a:moveTo>
                <a:pt x="0" y="0"/>
              </a:moveTo>
              <a:lnTo>
                <a:pt x="0" y="148019"/>
              </a:lnTo>
              <a:lnTo>
                <a:pt x="2564114" y="148019"/>
              </a:lnTo>
              <a:lnTo>
                <a:pt x="2564114" y="293707"/>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D2CD602E-93AE-4B1D-97E2-6384D9000E18}">
      <dsp:nvSpPr>
        <dsp:cNvPr id="0" name=""/>
        <dsp:cNvSpPr/>
      </dsp:nvSpPr>
      <dsp:spPr>
        <a:xfrm>
          <a:off x="3683468" y="2195151"/>
          <a:ext cx="91440" cy="293707"/>
        </a:xfrm>
        <a:custGeom>
          <a:avLst/>
          <a:gdLst/>
          <a:ahLst/>
          <a:cxnLst/>
          <a:rect l="0" t="0" r="0" b="0"/>
          <a:pathLst>
            <a:path>
              <a:moveTo>
                <a:pt x="45720" y="0"/>
              </a:moveTo>
              <a:lnTo>
                <a:pt x="45720" y="293707"/>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5F8E820F-5E33-4009-9812-69BB040C0021}">
      <dsp:nvSpPr>
        <dsp:cNvPr id="0" name=""/>
        <dsp:cNvSpPr/>
      </dsp:nvSpPr>
      <dsp:spPr>
        <a:xfrm>
          <a:off x="3683468" y="969038"/>
          <a:ext cx="91440" cy="293707"/>
        </a:xfrm>
        <a:custGeom>
          <a:avLst/>
          <a:gdLst/>
          <a:ahLst/>
          <a:cxnLst/>
          <a:rect l="0" t="0" r="0" b="0"/>
          <a:pathLst>
            <a:path>
              <a:moveTo>
                <a:pt x="45720" y="0"/>
              </a:moveTo>
              <a:lnTo>
                <a:pt x="45720" y="2937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5CB2E7-78C2-49B9-A28C-04CCEF0F3A1C}">
      <dsp:nvSpPr>
        <dsp:cNvPr id="0" name=""/>
        <dsp:cNvSpPr/>
      </dsp:nvSpPr>
      <dsp:spPr>
        <a:xfrm>
          <a:off x="1119353" y="2195151"/>
          <a:ext cx="91440" cy="293707"/>
        </a:xfrm>
        <a:custGeom>
          <a:avLst/>
          <a:gdLst/>
          <a:ahLst/>
          <a:cxnLst/>
          <a:rect l="0" t="0" r="0" b="0"/>
          <a:pathLst>
            <a:path>
              <a:moveTo>
                <a:pt x="45720" y="0"/>
              </a:moveTo>
              <a:lnTo>
                <a:pt x="45720" y="2937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73C47A-E626-4B5F-8C9D-0E8DCA086373}">
      <dsp:nvSpPr>
        <dsp:cNvPr id="0" name=""/>
        <dsp:cNvSpPr/>
      </dsp:nvSpPr>
      <dsp:spPr>
        <a:xfrm>
          <a:off x="1165073" y="969038"/>
          <a:ext cx="2564114" cy="293707"/>
        </a:xfrm>
        <a:custGeom>
          <a:avLst/>
          <a:gdLst/>
          <a:ahLst/>
          <a:cxnLst/>
          <a:rect l="0" t="0" r="0" b="0"/>
          <a:pathLst>
            <a:path>
              <a:moveTo>
                <a:pt x="2564114" y="0"/>
              </a:moveTo>
              <a:lnTo>
                <a:pt x="2564114" y="148019"/>
              </a:lnTo>
              <a:lnTo>
                <a:pt x="0" y="148019"/>
              </a:lnTo>
              <a:lnTo>
                <a:pt x="0" y="293707"/>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305A6AE4-D86B-4B10-926A-1B5B0882CD7B}">
      <dsp:nvSpPr>
        <dsp:cNvPr id="0" name=""/>
        <dsp:cNvSpPr/>
      </dsp:nvSpPr>
      <dsp:spPr>
        <a:xfrm>
          <a:off x="3262985" y="36633"/>
          <a:ext cx="932405" cy="932405"/>
        </a:xfrm>
        <a:prstGeom prst="ellipse">
          <a:avLst/>
        </a:prstGeom>
        <a:blipFill rotWithShape="1">
          <a:blip xmlns:r="http://schemas.openxmlformats.org/officeDocument/2006/relationships" r:embed="rId1" cstate="screen"/>
          <a:stretch>
            <a:fillRect/>
          </a:stretch>
        </a:blipFill>
        <a:ln w="12700" cap="flat" cmpd="sng" algn="ctr">
          <a:solidFill>
            <a:srgbClr val="0C6FC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3F83F7-5EFF-4D78-929D-AD191288CE23}">
      <dsp:nvSpPr>
        <dsp:cNvPr id="0" name=""/>
        <dsp:cNvSpPr/>
      </dsp:nvSpPr>
      <dsp:spPr>
        <a:xfrm>
          <a:off x="4195390" y="34302"/>
          <a:ext cx="1398607" cy="932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a:latin typeface="Arial" pitchFamily="34" charset="0"/>
              <a:cs typeface="Arial" pitchFamily="34" charset="0"/>
            </a:rPr>
            <a:t> </a:t>
          </a:r>
          <a:r>
            <a:rPr lang="en-CA" sz="1600" kern="1200" dirty="0" err="1">
              <a:latin typeface="Arial" pitchFamily="34" charset="0"/>
              <a:cs typeface="Arial" pitchFamily="34" charset="0"/>
            </a:rPr>
            <a:t>Đau</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khớp</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mạn</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tính</a:t>
          </a:r>
          <a:endParaRPr lang="en-CA" sz="1600" kern="1200" dirty="0">
            <a:latin typeface="Arial" pitchFamily="34" charset="0"/>
            <a:cs typeface="Arial" pitchFamily="34" charset="0"/>
          </a:endParaRPr>
        </a:p>
      </dsp:txBody>
      <dsp:txXfrm>
        <a:off x="4195390" y="34302"/>
        <a:ext cx="1398607" cy="932405"/>
      </dsp:txXfrm>
    </dsp:sp>
    <dsp:sp modelId="{D9B9C4A8-352F-4A06-AAA4-FFA646DD6E44}">
      <dsp:nvSpPr>
        <dsp:cNvPr id="0" name=""/>
        <dsp:cNvSpPr/>
      </dsp:nvSpPr>
      <dsp:spPr>
        <a:xfrm>
          <a:off x="698871" y="1262745"/>
          <a:ext cx="932405" cy="932405"/>
        </a:xfrm>
        <a:prstGeom prst="ellipse">
          <a:avLst/>
        </a:prstGeom>
        <a:blipFill rotWithShape="1">
          <a:blip xmlns:r="http://schemas.openxmlformats.org/officeDocument/2006/relationships" r:embed="rId2" cstate="screen"/>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0E7C03-2787-4FF4-B287-D045917D2253}">
      <dsp:nvSpPr>
        <dsp:cNvPr id="0" name=""/>
        <dsp:cNvSpPr/>
      </dsp:nvSpPr>
      <dsp:spPr>
        <a:xfrm>
          <a:off x="1631276" y="1260414"/>
          <a:ext cx="1398607" cy="932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err="1">
              <a:latin typeface="Arial" pitchFamily="34" charset="0"/>
              <a:cs typeface="Arial" pitchFamily="34" charset="0"/>
            </a:rPr>
            <a:t>Cơ</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học</a:t>
          </a:r>
          <a:endParaRPr lang="en-CA" sz="1600" kern="1200" dirty="0">
            <a:latin typeface="Arial" pitchFamily="34" charset="0"/>
            <a:cs typeface="Arial" pitchFamily="34" charset="0"/>
          </a:endParaRPr>
        </a:p>
      </dsp:txBody>
      <dsp:txXfrm>
        <a:off x="1631276" y="1260414"/>
        <a:ext cx="1398607" cy="932405"/>
      </dsp:txXfrm>
    </dsp:sp>
    <dsp:sp modelId="{F2DBCA5F-2CDB-4447-807F-E6AAC96650EC}">
      <dsp:nvSpPr>
        <dsp:cNvPr id="0" name=""/>
        <dsp:cNvSpPr/>
      </dsp:nvSpPr>
      <dsp:spPr>
        <a:xfrm>
          <a:off x="698871" y="2488858"/>
          <a:ext cx="932405" cy="932405"/>
        </a:xfrm>
        <a:prstGeom prst="ellipse">
          <a:avLst/>
        </a:prstGeom>
        <a:blipFill rotWithShape="1">
          <a:blip xmlns:r="http://schemas.openxmlformats.org/officeDocument/2006/relationships" r:embed="rId3" cstate="screen"/>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30D6C-B101-4F65-8E3D-FCAED48C0FC8}">
      <dsp:nvSpPr>
        <dsp:cNvPr id="0" name=""/>
        <dsp:cNvSpPr/>
      </dsp:nvSpPr>
      <dsp:spPr>
        <a:xfrm>
          <a:off x="1631276" y="2486527"/>
          <a:ext cx="1398607" cy="932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err="1">
              <a:latin typeface="Arial" pitchFamily="34" charset="0"/>
              <a:cs typeface="Arial" pitchFamily="34" charset="0"/>
            </a:rPr>
            <a:t>Vd</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thoái</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hóa</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khớp</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tổn</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thương</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mô</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mềm</a:t>
          </a:r>
          <a:r>
            <a:rPr lang="en-CA" sz="1600" kern="1200" dirty="0">
              <a:latin typeface="Arial" pitchFamily="34" charset="0"/>
              <a:cs typeface="Arial" pitchFamily="34" charset="0"/>
            </a:rPr>
            <a:t>…</a:t>
          </a:r>
        </a:p>
      </dsp:txBody>
      <dsp:txXfrm>
        <a:off x="1631276" y="2486527"/>
        <a:ext cx="1398607" cy="932405"/>
      </dsp:txXfrm>
    </dsp:sp>
    <dsp:sp modelId="{309479F7-2A4C-4C5A-ACA7-B1AFF9ADA73A}">
      <dsp:nvSpPr>
        <dsp:cNvPr id="0" name=""/>
        <dsp:cNvSpPr/>
      </dsp:nvSpPr>
      <dsp:spPr>
        <a:xfrm>
          <a:off x="3262985" y="1262745"/>
          <a:ext cx="932405" cy="932405"/>
        </a:xfrm>
        <a:prstGeom prst="ellipse">
          <a:avLst/>
        </a:prstGeom>
        <a:blipFill rotWithShape="1">
          <a:blip xmlns:r="http://schemas.openxmlformats.org/officeDocument/2006/relationships" r:embed="rId4" cstate="screen"/>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CBFFB2-54A8-4E99-B016-3CACF2BB501A}">
      <dsp:nvSpPr>
        <dsp:cNvPr id="0" name=""/>
        <dsp:cNvSpPr/>
      </dsp:nvSpPr>
      <dsp:spPr>
        <a:xfrm>
          <a:off x="4195390" y="1260414"/>
          <a:ext cx="1398607" cy="932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err="1">
              <a:latin typeface="Arial" pitchFamily="34" charset="0"/>
              <a:cs typeface="Arial" pitchFamily="34" charset="0"/>
            </a:rPr>
            <a:t>Viêm</a:t>
          </a:r>
          <a:endParaRPr lang="en-CA" sz="1600" kern="1200" dirty="0">
            <a:latin typeface="Arial" pitchFamily="34" charset="0"/>
            <a:cs typeface="Arial" pitchFamily="34" charset="0"/>
          </a:endParaRPr>
        </a:p>
      </dsp:txBody>
      <dsp:txXfrm>
        <a:off x="4195390" y="1260414"/>
        <a:ext cx="1398607" cy="932405"/>
      </dsp:txXfrm>
    </dsp:sp>
    <dsp:sp modelId="{36FA403E-3D46-4D46-A621-A728C26F7E3C}">
      <dsp:nvSpPr>
        <dsp:cNvPr id="0" name=""/>
        <dsp:cNvSpPr/>
      </dsp:nvSpPr>
      <dsp:spPr>
        <a:xfrm>
          <a:off x="3262985" y="2488858"/>
          <a:ext cx="932405" cy="932405"/>
        </a:xfrm>
        <a:prstGeom prst="ellipse">
          <a:avLst/>
        </a:prstGeom>
        <a:blipFill rotWithShape="1">
          <a:blip xmlns:r="http://schemas.openxmlformats.org/officeDocument/2006/relationships" r:embed="rId5"/>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25E3A5-65DE-4F37-BE16-7FC92BA1C1D5}">
      <dsp:nvSpPr>
        <dsp:cNvPr id="0" name=""/>
        <dsp:cNvSpPr/>
      </dsp:nvSpPr>
      <dsp:spPr>
        <a:xfrm>
          <a:off x="4195390" y="2486527"/>
          <a:ext cx="1398607" cy="932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err="1">
              <a:latin typeface="Arial" pitchFamily="34" charset="0"/>
              <a:cs typeface="Arial" pitchFamily="34" charset="0"/>
            </a:rPr>
            <a:t>V.d</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viêm</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khớp</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dạng</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thấp</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viêm</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bao</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hoạt</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dịch</a:t>
          </a:r>
          <a:r>
            <a:rPr lang="en-CA" sz="1600" kern="1200" dirty="0">
              <a:latin typeface="Arial" pitchFamily="34" charset="0"/>
              <a:cs typeface="Arial" pitchFamily="34" charset="0"/>
            </a:rPr>
            <a:t> </a:t>
          </a:r>
        </a:p>
      </dsp:txBody>
      <dsp:txXfrm>
        <a:off x="4195390" y="2486527"/>
        <a:ext cx="1398607" cy="932405"/>
      </dsp:txXfrm>
    </dsp:sp>
    <dsp:sp modelId="{5973F64E-7C0F-45B5-90A3-64C381E1DDFB}">
      <dsp:nvSpPr>
        <dsp:cNvPr id="0" name=""/>
        <dsp:cNvSpPr/>
      </dsp:nvSpPr>
      <dsp:spPr>
        <a:xfrm>
          <a:off x="5827099" y="1262745"/>
          <a:ext cx="932405" cy="932405"/>
        </a:xfrm>
        <a:prstGeom prst="ellipse">
          <a:avLst/>
        </a:prstGeom>
        <a:blipFill rotWithShape="1">
          <a:blip xmlns:r="http://schemas.openxmlformats.org/officeDocument/2006/relationships" r:embed="rId6" cstate="screen"/>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1E8B7-8200-4BAF-8656-07D2B2A99F25}">
      <dsp:nvSpPr>
        <dsp:cNvPr id="0" name=""/>
        <dsp:cNvSpPr/>
      </dsp:nvSpPr>
      <dsp:spPr>
        <a:xfrm>
          <a:off x="6759504" y="1260414"/>
          <a:ext cx="1398607" cy="932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err="1">
              <a:latin typeface="Arial" pitchFamily="34" charset="0"/>
              <a:cs typeface="Arial" pitchFamily="34" charset="0"/>
            </a:rPr>
            <a:t>Liên</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quan</a:t>
          </a:r>
          <a:r>
            <a:rPr lang="en-CA" sz="1600" kern="1200" dirty="0">
              <a:latin typeface="Arial" pitchFamily="34" charset="0"/>
              <a:cs typeface="Arial" pitchFamily="34" charset="0"/>
            </a:rPr>
            <a:t> </a:t>
          </a:r>
          <a:r>
            <a:rPr lang="en-CA" sz="1600" kern="1200" dirty="0" err="1">
              <a:latin typeface="Arial" pitchFamily="34" charset="0"/>
              <a:cs typeface="Arial" pitchFamily="34" charset="0"/>
            </a:rPr>
            <a:t>khối</a:t>
          </a:r>
          <a:r>
            <a:rPr lang="en-CA" sz="1600" kern="1200" dirty="0">
              <a:latin typeface="Arial" pitchFamily="34" charset="0"/>
              <a:cs typeface="Arial" pitchFamily="34" charset="0"/>
            </a:rPr>
            <a:t> u</a:t>
          </a:r>
        </a:p>
      </dsp:txBody>
      <dsp:txXfrm>
        <a:off x="6759504" y="1260414"/>
        <a:ext cx="1398607" cy="932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6B4A4-0D83-4974-8233-E12DCACC7F9E}">
      <dsp:nvSpPr>
        <dsp:cNvPr id="0" name=""/>
        <dsp:cNvSpPr/>
      </dsp:nvSpPr>
      <dsp:spPr>
        <a:xfrm>
          <a:off x="4114799" y="2010352"/>
          <a:ext cx="2911251" cy="505258"/>
        </a:xfrm>
        <a:custGeom>
          <a:avLst/>
          <a:gdLst/>
          <a:ahLst/>
          <a:cxnLst/>
          <a:rect l="0" t="0" r="0" b="0"/>
          <a:pathLst>
            <a:path>
              <a:moveTo>
                <a:pt x="0" y="0"/>
              </a:moveTo>
              <a:lnTo>
                <a:pt x="0" y="252629"/>
              </a:lnTo>
              <a:lnTo>
                <a:pt x="2911251" y="252629"/>
              </a:lnTo>
              <a:lnTo>
                <a:pt x="2911251" y="505258"/>
              </a:lnTo>
            </a:path>
          </a:pathLst>
        </a:custGeom>
        <a:noFill/>
        <a:ln w="12700" cap="flat" cmpd="sng" algn="ctr">
          <a:solidFill>
            <a:srgbClr val="0C6FCF"/>
          </a:solidFill>
          <a:prstDash val="solid"/>
          <a:miter lim="800000"/>
        </a:ln>
        <a:effectLst/>
      </dsp:spPr>
      <dsp:style>
        <a:lnRef idx="2">
          <a:scrgbClr r="0" g="0" b="0"/>
        </a:lnRef>
        <a:fillRef idx="0">
          <a:scrgbClr r="0" g="0" b="0"/>
        </a:fillRef>
        <a:effectRef idx="0">
          <a:scrgbClr r="0" g="0" b="0"/>
        </a:effectRef>
        <a:fontRef idx="minor"/>
      </dsp:style>
    </dsp:sp>
    <dsp:sp modelId="{DD1234BF-D49B-48AD-B773-E83EE9F4AD4B}">
      <dsp:nvSpPr>
        <dsp:cNvPr id="0" name=""/>
        <dsp:cNvSpPr/>
      </dsp:nvSpPr>
      <dsp:spPr>
        <a:xfrm>
          <a:off x="4069079" y="2010352"/>
          <a:ext cx="91440" cy="505258"/>
        </a:xfrm>
        <a:custGeom>
          <a:avLst/>
          <a:gdLst/>
          <a:ahLst/>
          <a:cxnLst/>
          <a:rect l="0" t="0" r="0" b="0"/>
          <a:pathLst>
            <a:path>
              <a:moveTo>
                <a:pt x="45720" y="0"/>
              </a:moveTo>
              <a:lnTo>
                <a:pt x="45720" y="505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2E52F0-BFC7-4DDA-9D4B-0EEDCED8E14E}">
      <dsp:nvSpPr>
        <dsp:cNvPr id="0" name=""/>
        <dsp:cNvSpPr/>
      </dsp:nvSpPr>
      <dsp:spPr>
        <a:xfrm>
          <a:off x="1203548" y="2010352"/>
          <a:ext cx="2911251" cy="505258"/>
        </a:xfrm>
        <a:custGeom>
          <a:avLst/>
          <a:gdLst/>
          <a:ahLst/>
          <a:cxnLst/>
          <a:rect l="0" t="0" r="0" b="0"/>
          <a:pathLst>
            <a:path>
              <a:moveTo>
                <a:pt x="2911251" y="0"/>
              </a:moveTo>
              <a:lnTo>
                <a:pt x="2911251" y="252629"/>
              </a:lnTo>
              <a:lnTo>
                <a:pt x="0" y="252629"/>
              </a:lnTo>
              <a:lnTo>
                <a:pt x="0" y="505258"/>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626E3FF4-D711-44A1-A912-AA190A10A845}">
      <dsp:nvSpPr>
        <dsp:cNvPr id="0" name=""/>
        <dsp:cNvSpPr/>
      </dsp:nvSpPr>
      <dsp:spPr>
        <a:xfrm>
          <a:off x="2911803" y="807355"/>
          <a:ext cx="2405992" cy="1202996"/>
        </a:xfrm>
        <a:prstGeom prst="round2DiagRect">
          <a:avLst/>
        </a:prstGeom>
        <a:gradFill flip="none" rotWithShape="1">
          <a:gsLst>
            <a:gs pos="46300">
              <a:schemeClr val="accent1">
                <a:lumMod val="75000"/>
              </a:schemeClr>
            </a:gs>
            <a:gs pos="0">
              <a:schemeClr val="accent1"/>
            </a:gs>
            <a:gs pos="100000">
              <a:schemeClr val="accent1">
                <a:lumMod val="60000"/>
                <a:lumOff val="40000"/>
              </a:schemeClr>
            </a:gs>
          </a:gsLst>
          <a:lin ang="2700000" scaled="1"/>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err="1">
              <a:latin typeface="Arial" pitchFamily="34" charset="0"/>
              <a:cs typeface="Arial" pitchFamily="34" charset="0"/>
            </a:rPr>
            <a:t>Tỉ</a:t>
          </a:r>
          <a:r>
            <a:rPr lang="en-CA" sz="2300" kern="1200" dirty="0">
              <a:latin typeface="Arial" pitchFamily="34" charset="0"/>
              <a:cs typeface="Arial" pitchFamily="34" charset="0"/>
            </a:rPr>
            <a:t> </a:t>
          </a:r>
          <a:r>
            <a:rPr lang="en-CA" sz="2300" kern="1200" dirty="0" err="1">
              <a:latin typeface="Arial" pitchFamily="34" charset="0"/>
              <a:cs typeface="Arial" pitchFamily="34" charset="0"/>
            </a:rPr>
            <a:t>lệ</a:t>
          </a:r>
          <a:r>
            <a:rPr lang="en-CA" sz="2300" kern="1200" dirty="0">
              <a:latin typeface="Arial" pitchFamily="34" charset="0"/>
              <a:cs typeface="Arial" pitchFamily="34" charset="0"/>
            </a:rPr>
            <a:t> </a:t>
          </a:r>
          <a:r>
            <a:rPr lang="en-CA" sz="2300" kern="1200" dirty="0" err="1">
              <a:latin typeface="Arial" pitchFamily="34" charset="0"/>
              <a:cs typeface="Arial" pitchFamily="34" charset="0"/>
            </a:rPr>
            <a:t>không</a:t>
          </a:r>
          <a:r>
            <a:rPr lang="en-CA" sz="2300" kern="1200" dirty="0">
              <a:latin typeface="Arial" pitchFamily="34" charset="0"/>
              <a:cs typeface="Arial" pitchFamily="34" charset="0"/>
            </a:rPr>
            <a:t> </a:t>
          </a:r>
          <a:r>
            <a:rPr lang="en-CA" sz="2300" kern="1200" dirty="0" err="1">
              <a:latin typeface="Arial" pitchFamily="34" charset="0"/>
              <a:cs typeface="Arial" pitchFamily="34" charset="0"/>
            </a:rPr>
            <a:t>tuân</a:t>
          </a:r>
          <a:r>
            <a:rPr lang="en-CA" sz="2300" kern="1200" dirty="0">
              <a:latin typeface="Arial" pitchFamily="34" charset="0"/>
              <a:cs typeface="Arial" pitchFamily="34" charset="0"/>
            </a:rPr>
            <a:t> </a:t>
          </a:r>
          <a:r>
            <a:rPr lang="en-CA" sz="2300" kern="1200" dirty="0" err="1">
              <a:latin typeface="Arial" pitchFamily="34" charset="0"/>
              <a:cs typeface="Arial" pitchFamily="34" charset="0"/>
            </a:rPr>
            <a:t>thủ</a:t>
          </a:r>
          <a:r>
            <a:rPr lang="en-CA" sz="2300" kern="1200" dirty="0">
              <a:latin typeface="Arial" pitchFamily="34" charset="0"/>
              <a:cs typeface="Arial" pitchFamily="34" charset="0"/>
            </a:rPr>
            <a:t> </a:t>
          </a:r>
          <a:r>
            <a:rPr lang="en-CA" sz="2300" kern="1200" dirty="0" err="1">
              <a:latin typeface="Arial" pitchFamily="34" charset="0"/>
              <a:cs typeface="Arial" pitchFamily="34" charset="0"/>
            </a:rPr>
            <a:t>chung</a:t>
          </a:r>
          <a:r>
            <a:rPr lang="en-CA" sz="2300" kern="1200" dirty="0">
              <a:latin typeface="Arial" pitchFamily="34" charset="0"/>
              <a:cs typeface="Arial" pitchFamily="34" charset="0"/>
            </a:rPr>
            <a:t>:</a:t>
          </a:r>
        </a:p>
        <a:p>
          <a:pPr marL="0" lvl="0" indent="0" algn="ctr" defTabSz="1022350">
            <a:lnSpc>
              <a:spcPct val="90000"/>
            </a:lnSpc>
            <a:spcBef>
              <a:spcPct val="0"/>
            </a:spcBef>
            <a:spcAft>
              <a:spcPct val="35000"/>
            </a:spcAft>
            <a:buNone/>
          </a:pPr>
          <a:r>
            <a:rPr lang="en-CA" sz="2300" kern="1200" dirty="0">
              <a:latin typeface="Arial" pitchFamily="34" charset="0"/>
              <a:cs typeface="Arial" pitchFamily="34" charset="0"/>
            </a:rPr>
            <a:t>36-81%</a:t>
          </a:r>
        </a:p>
      </dsp:txBody>
      <dsp:txXfrm>
        <a:off x="2970528" y="866080"/>
        <a:ext cx="2288542" cy="1085546"/>
      </dsp:txXfrm>
    </dsp:sp>
    <dsp:sp modelId="{11CCE27E-C59D-4D35-B7E6-217537F65105}">
      <dsp:nvSpPr>
        <dsp:cNvPr id="0" name=""/>
        <dsp:cNvSpPr/>
      </dsp:nvSpPr>
      <dsp:spPr>
        <a:xfrm>
          <a:off x="552" y="2515610"/>
          <a:ext cx="2405992" cy="1202996"/>
        </a:xfrm>
        <a:prstGeom prst="round2DiagRect">
          <a:avLst/>
        </a:prstGeom>
        <a:gradFill rotWithShape="0">
          <a:gsLst>
            <a:gs pos="0">
              <a:schemeClr val="accent1"/>
            </a:gs>
            <a:gs pos="47900">
              <a:schemeClr val="accent1">
                <a:lumMod val="75000"/>
              </a:schemeClr>
            </a:gs>
            <a:gs pos="100000">
              <a:schemeClr val="accent1">
                <a:lumMod val="60000"/>
                <a:lumOff val="40000"/>
              </a:schemeClr>
            </a:gs>
          </a:gsLst>
          <a:lin ang="2700000" scaled="1"/>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err="1">
              <a:latin typeface="Arial" pitchFamily="34" charset="0"/>
              <a:cs typeface="Arial" pitchFamily="34" charset="0"/>
            </a:rPr>
            <a:t>Dùng</a:t>
          </a:r>
          <a:r>
            <a:rPr lang="en-CA" sz="2300" kern="1200" dirty="0">
              <a:latin typeface="Arial" pitchFamily="34" charset="0"/>
              <a:cs typeface="Arial" pitchFamily="34" charset="0"/>
            </a:rPr>
            <a:t> </a:t>
          </a:r>
          <a:r>
            <a:rPr lang="en-CA" sz="2300" kern="1200" dirty="0" err="1">
              <a:latin typeface="Arial" pitchFamily="34" charset="0"/>
              <a:cs typeface="Arial" pitchFamily="34" charset="0"/>
            </a:rPr>
            <a:t>quá</a:t>
          </a:r>
          <a:r>
            <a:rPr lang="en-CA" sz="2300" kern="1200" dirty="0">
              <a:latin typeface="Arial" pitchFamily="34" charset="0"/>
              <a:cs typeface="Arial" pitchFamily="34" charset="0"/>
            </a:rPr>
            <a:t> </a:t>
          </a:r>
          <a:r>
            <a:rPr lang="en-CA" sz="2300" kern="1200" dirty="0" err="1">
              <a:latin typeface="Arial" pitchFamily="34" charset="0"/>
              <a:cs typeface="Arial" pitchFamily="34" charset="0"/>
            </a:rPr>
            <a:t>mức</a:t>
          </a:r>
          <a:r>
            <a:rPr lang="en-CA" sz="2300" kern="1200" dirty="0">
              <a:latin typeface="Arial" pitchFamily="34" charset="0"/>
              <a:cs typeface="Arial" pitchFamily="34" charset="0"/>
            </a:rPr>
            <a:t>:</a:t>
          </a:r>
        </a:p>
        <a:p>
          <a:pPr marL="0" lvl="0" indent="0" algn="ctr" defTabSz="1022350">
            <a:lnSpc>
              <a:spcPct val="90000"/>
            </a:lnSpc>
            <a:spcBef>
              <a:spcPct val="0"/>
            </a:spcBef>
            <a:spcAft>
              <a:spcPct val="35000"/>
            </a:spcAft>
            <a:buNone/>
          </a:pPr>
          <a:r>
            <a:rPr lang="en-CA" sz="2300" kern="1200" dirty="0">
              <a:latin typeface="Arial" pitchFamily="34" charset="0"/>
              <a:cs typeface="Arial" pitchFamily="34" charset="0"/>
            </a:rPr>
            <a:t>3-75%</a:t>
          </a:r>
        </a:p>
      </dsp:txBody>
      <dsp:txXfrm>
        <a:off x="59277" y="2574335"/>
        <a:ext cx="2288542" cy="1085546"/>
      </dsp:txXfrm>
    </dsp:sp>
    <dsp:sp modelId="{5EBAEE58-3236-4E3F-A680-31D72A85F104}">
      <dsp:nvSpPr>
        <dsp:cNvPr id="0" name=""/>
        <dsp:cNvSpPr/>
      </dsp:nvSpPr>
      <dsp:spPr>
        <a:xfrm>
          <a:off x="2911803" y="2515610"/>
          <a:ext cx="2405992" cy="1202996"/>
        </a:xfrm>
        <a:prstGeom prst="round2DiagRect">
          <a:avLst/>
        </a:prstGeom>
        <a:gradFill flip="none" rotWithShape="1">
          <a:gsLst>
            <a:gs pos="0">
              <a:schemeClr val="accent1"/>
            </a:gs>
            <a:gs pos="47900">
              <a:schemeClr val="accent1">
                <a:lumMod val="75000"/>
              </a:schemeClr>
            </a:gs>
            <a:gs pos="100000">
              <a:schemeClr val="accent1">
                <a:lumMod val="60000"/>
                <a:lumOff val="40000"/>
              </a:schemeClr>
            </a:gs>
          </a:gsLst>
          <a:lin ang="2700000" scaled="1"/>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err="1">
              <a:latin typeface="Arial" pitchFamily="34" charset="0"/>
              <a:cs typeface="Arial" pitchFamily="34" charset="0"/>
            </a:rPr>
            <a:t>Dùng</a:t>
          </a:r>
          <a:r>
            <a:rPr lang="en-CA" sz="2300" kern="1200" dirty="0">
              <a:latin typeface="Arial" pitchFamily="34" charset="0"/>
              <a:cs typeface="Arial" pitchFamily="34" charset="0"/>
            </a:rPr>
            <a:t> </a:t>
          </a:r>
          <a:r>
            <a:rPr lang="en-CA" sz="2300" kern="1200" dirty="0" err="1">
              <a:latin typeface="Arial" pitchFamily="34" charset="0"/>
              <a:cs typeface="Arial" pitchFamily="34" charset="0"/>
            </a:rPr>
            <a:t>chưa</a:t>
          </a:r>
          <a:r>
            <a:rPr lang="en-CA" sz="2300" kern="1200" dirty="0">
              <a:latin typeface="Arial" pitchFamily="34" charset="0"/>
              <a:cs typeface="Arial" pitchFamily="34" charset="0"/>
            </a:rPr>
            <a:t> </a:t>
          </a:r>
          <a:r>
            <a:rPr lang="en-CA" sz="2300" kern="1200" dirty="0" err="1">
              <a:latin typeface="Arial" pitchFamily="34" charset="0"/>
              <a:cs typeface="Arial" pitchFamily="34" charset="0"/>
            </a:rPr>
            <a:t>đúng</a:t>
          </a:r>
          <a:r>
            <a:rPr lang="en-CA" sz="2300" kern="1200" dirty="0">
              <a:latin typeface="Arial" pitchFamily="34" charset="0"/>
              <a:cs typeface="Arial" pitchFamily="34" charset="0"/>
            </a:rPr>
            <a:t> </a:t>
          </a:r>
          <a:r>
            <a:rPr lang="en-CA" sz="2300" kern="1200" dirty="0" err="1">
              <a:latin typeface="Arial" pitchFamily="34" charset="0"/>
              <a:cs typeface="Arial" pitchFamily="34" charset="0"/>
            </a:rPr>
            <a:t>mức</a:t>
          </a:r>
          <a:r>
            <a:rPr lang="en-CA" sz="2300" kern="1200" dirty="0">
              <a:latin typeface="Arial" pitchFamily="34" charset="0"/>
              <a:cs typeface="Arial" pitchFamily="34" charset="0"/>
            </a:rPr>
            <a:t>:</a:t>
          </a:r>
        </a:p>
        <a:p>
          <a:pPr marL="0" lvl="0" indent="0" algn="ctr" defTabSz="1022350">
            <a:lnSpc>
              <a:spcPct val="90000"/>
            </a:lnSpc>
            <a:spcBef>
              <a:spcPct val="0"/>
            </a:spcBef>
            <a:spcAft>
              <a:spcPct val="35000"/>
            </a:spcAft>
            <a:buNone/>
          </a:pPr>
          <a:r>
            <a:rPr lang="en-CA" sz="2300" kern="1200" dirty="0">
              <a:latin typeface="Arial" pitchFamily="34" charset="0"/>
              <a:cs typeface="Arial" pitchFamily="34" charset="0"/>
            </a:rPr>
            <a:t>2-51%</a:t>
          </a:r>
        </a:p>
      </dsp:txBody>
      <dsp:txXfrm>
        <a:off x="2970528" y="2574335"/>
        <a:ext cx="2288542" cy="1085546"/>
      </dsp:txXfrm>
    </dsp:sp>
    <dsp:sp modelId="{9CAAE387-AFD5-4C7A-832D-FE2844148E0F}">
      <dsp:nvSpPr>
        <dsp:cNvPr id="0" name=""/>
        <dsp:cNvSpPr/>
      </dsp:nvSpPr>
      <dsp:spPr>
        <a:xfrm>
          <a:off x="5823054" y="2515610"/>
          <a:ext cx="2405992" cy="1202996"/>
        </a:xfrm>
        <a:prstGeom prst="round2DiagRect">
          <a:avLst/>
        </a:prstGeom>
        <a:gradFill rotWithShape="0">
          <a:gsLst>
            <a:gs pos="0">
              <a:schemeClr val="accent1"/>
            </a:gs>
            <a:gs pos="47900">
              <a:schemeClr val="accent1">
                <a:lumMod val="75000"/>
              </a:schemeClr>
            </a:gs>
            <a:gs pos="100000">
              <a:schemeClr val="accent1">
                <a:lumMod val="60000"/>
                <a:lumOff val="40000"/>
              </a:schemeClr>
            </a:gs>
          </a:gsLst>
          <a:lin ang="2700000" scaled="1"/>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err="1">
              <a:latin typeface="Arial" pitchFamily="34" charset="0"/>
              <a:cs typeface="Arial" pitchFamily="34" charset="0"/>
            </a:rPr>
            <a:t>Dùng</a:t>
          </a:r>
          <a:r>
            <a:rPr lang="en-CA" sz="2300" kern="1200" dirty="0">
              <a:latin typeface="Arial" pitchFamily="34" charset="0"/>
              <a:cs typeface="Arial" pitchFamily="34" charset="0"/>
            </a:rPr>
            <a:t> </a:t>
          </a:r>
          <a:r>
            <a:rPr lang="en-CA" sz="2300" kern="1200" dirty="0" err="1">
              <a:latin typeface="Arial" pitchFamily="34" charset="0"/>
              <a:cs typeface="Arial" pitchFamily="34" charset="0"/>
            </a:rPr>
            <a:t>sai</a:t>
          </a:r>
          <a:r>
            <a:rPr lang="en-CA" sz="2300" kern="1200" dirty="0">
              <a:latin typeface="Arial" pitchFamily="34" charset="0"/>
              <a:cs typeface="Arial" pitchFamily="34" charset="0"/>
            </a:rPr>
            <a:t>:</a:t>
          </a:r>
        </a:p>
        <a:p>
          <a:pPr marL="0" lvl="0" indent="0" algn="ctr" defTabSz="1022350">
            <a:lnSpc>
              <a:spcPct val="90000"/>
            </a:lnSpc>
            <a:spcBef>
              <a:spcPct val="0"/>
            </a:spcBef>
            <a:spcAft>
              <a:spcPct val="35000"/>
            </a:spcAft>
            <a:buNone/>
          </a:pPr>
          <a:r>
            <a:rPr lang="en-CA" sz="2300" kern="1200" dirty="0">
              <a:latin typeface="Arial" pitchFamily="34" charset="0"/>
              <a:cs typeface="Arial" pitchFamily="34" charset="0"/>
            </a:rPr>
            <a:t>13-32%</a:t>
          </a:r>
        </a:p>
      </dsp:txBody>
      <dsp:txXfrm>
        <a:off x="5881779" y="2574335"/>
        <a:ext cx="2288542" cy="10855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64120-9478-418C-BE6A-5F9E988BBC8E}">
      <dsp:nvSpPr>
        <dsp:cNvPr id="0" name=""/>
        <dsp:cNvSpPr/>
      </dsp:nvSpPr>
      <dsp:spPr>
        <a:xfrm>
          <a:off x="1149194" y="294187"/>
          <a:ext cx="3801808" cy="3801808"/>
        </a:xfrm>
        <a:prstGeom prst="pie">
          <a:avLst>
            <a:gd name="adj1" fmla="val 16200000"/>
            <a:gd name="adj2" fmla="val 1800000"/>
          </a:avLst>
        </a:prstGeom>
        <a:blipFill rotWithShape="0">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b="1" kern="1200" dirty="0" err="1">
              <a:latin typeface="Arial" pitchFamily="34" charset="0"/>
              <a:cs typeface="Arial" pitchFamily="34" charset="0"/>
            </a:rPr>
            <a:t>Bệnh</a:t>
          </a:r>
          <a:r>
            <a:rPr lang="en-CA" sz="1700" b="1" kern="1200" dirty="0">
              <a:latin typeface="Arial" pitchFamily="34" charset="0"/>
              <a:cs typeface="Arial" pitchFamily="34" charset="0"/>
            </a:rPr>
            <a:t> </a:t>
          </a:r>
          <a:r>
            <a:rPr lang="en-CA" sz="1700" b="1" kern="1200" dirty="0" err="1">
              <a:latin typeface="Arial" pitchFamily="34" charset="0"/>
              <a:cs typeface="Arial" pitchFamily="34" charset="0"/>
            </a:rPr>
            <a:t>nhân</a:t>
          </a:r>
          <a:endParaRPr lang="en-CA" sz="1700" b="1" kern="1200" dirty="0">
            <a:latin typeface="Arial" pitchFamily="34" charset="0"/>
            <a:cs typeface="Arial" pitchFamily="34" charset="0"/>
          </a:endParaRPr>
        </a:p>
      </dsp:txBody>
      <dsp:txXfrm>
        <a:off x="3152838" y="1099809"/>
        <a:ext cx="1357788" cy="1131490"/>
      </dsp:txXfrm>
    </dsp:sp>
    <dsp:sp modelId="{EB5FAA46-1A17-4D0F-AB5F-3A9E0F73120D}">
      <dsp:nvSpPr>
        <dsp:cNvPr id="0" name=""/>
        <dsp:cNvSpPr/>
      </dsp:nvSpPr>
      <dsp:spPr>
        <a:xfrm>
          <a:off x="1070895" y="429966"/>
          <a:ext cx="3801808" cy="3801808"/>
        </a:xfrm>
        <a:prstGeom prst="pie">
          <a:avLst>
            <a:gd name="adj1" fmla="val 1800000"/>
            <a:gd name="adj2" fmla="val 9000000"/>
          </a:avLst>
        </a:prstGeom>
        <a:blipFill rotWithShape="0">
          <a:blip xmlns:r="http://schemas.openxmlformats.org/officeDocument/2006/relationships" r:embed="rId2"/>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err="1">
              <a:solidFill>
                <a:srgbClr val="FFFFFF"/>
              </a:solidFill>
              <a:latin typeface="Arial" pitchFamily="34" charset="0"/>
              <a:ea typeface="NSimSun"/>
              <a:cs typeface="Arial" pitchFamily="34" charset="0"/>
            </a:rPr>
            <a:t>Bác</a:t>
          </a:r>
          <a:r>
            <a:rPr lang="en-US" sz="1700" b="1" kern="1200" dirty="0">
              <a:solidFill>
                <a:srgbClr val="FFFFFF"/>
              </a:solidFill>
              <a:latin typeface="Arial" pitchFamily="34" charset="0"/>
              <a:ea typeface="NSimSun"/>
              <a:cs typeface="Arial" pitchFamily="34" charset="0"/>
            </a:rPr>
            <a:t> </a:t>
          </a:r>
          <a:r>
            <a:rPr lang="en-US" sz="1700" b="1" kern="1200" dirty="0" err="1">
              <a:solidFill>
                <a:srgbClr val="FFFFFF"/>
              </a:solidFill>
              <a:latin typeface="Arial" pitchFamily="34" charset="0"/>
              <a:ea typeface="NSimSun"/>
              <a:cs typeface="Arial" pitchFamily="34" charset="0"/>
            </a:rPr>
            <a:t>sỹ</a:t>
          </a:r>
          <a:r>
            <a:rPr lang="en-US" sz="1700" b="1" kern="1200" dirty="0">
              <a:solidFill>
                <a:srgbClr val="FFFFFF"/>
              </a:solidFill>
              <a:latin typeface="Arial" pitchFamily="34" charset="0"/>
              <a:ea typeface="NSimSun"/>
              <a:cs typeface="Arial" pitchFamily="34" charset="0"/>
            </a:rPr>
            <a:t> ± </a:t>
          </a:r>
          <a:r>
            <a:rPr lang="en-US" sz="1700" b="1" kern="1200" dirty="0" err="1">
              <a:solidFill>
                <a:srgbClr val="FFFFFF"/>
              </a:solidFill>
              <a:latin typeface="Arial" pitchFamily="34" charset="0"/>
              <a:ea typeface="NSimSun"/>
              <a:cs typeface="Arial" pitchFamily="34" charset="0"/>
            </a:rPr>
            <a:t>nhân</a:t>
          </a:r>
          <a:r>
            <a:rPr lang="en-US" sz="1700" b="1" kern="1200" dirty="0">
              <a:solidFill>
                <a:srgbClr val="FFFFFF"/>
              </a:solidFill>
              <a:latin typeface="Arial" pitchFamily="34" charset="0"/>
              <a:ea typeface="NSimSun"/>
              <a:cs typeface="Arial" pitchFamily="34" charset="0"/>
            </a:rPr>
            <a:t> </a:t>
          </a:r>
          <a:r>
            <a:rPr lang="en-US" sz="1700" b="1" kern="1200" dirty="0" err="1">
              <a:solidFill>
                <a:srgbClr val="FFFFFF"/>
              </a:solidFill>
              <a:latin typeface="Arial" pitchFamily="34" charset="0"/>
              <a:ea typeface="NSimSun"/>
              <a:cs typeface="Arial" pitchFamily="34" charset="0"/>
            </a:rPr>
            <a:t>viên</a:t>
          </a:r>
          <a:r>
            <a:rPr lang="en-US" sz="1700" b="1" kern="1200" dirty="0">
              <a:solidFill>
                <a:srgbClr val="FFFFFF"/>
              </a:solidFill>
              <a:latin typeface="Arial" pitchFamily="34" charset="0"/>
              <a:ea typeface="NSimSun"/>
              <a:cs typeface="Arial" pitchFamily="34" charset="0"/>
            </a:rPr>
            <a:t> y </a:t>
          </a:r>
          <a:r>
            <a:rPr lang="en-US" sz="1700" b="1" kern="1200" dirty="0" err="1">
              <a:solidFill>
                <a:srgbClr val="FFFFFF"/>
              </a:solidFill>
              <a:latin typeface="Arial" pitchFamily="34" charset="0"/>
              <a:ea typeface="NSimSun"/>
              <a:cs typeface="Arial" pitchFamily="34" charset="0"/>
            </a:rPr>
            <a:t>tế</a:t>
          </a:r>
          <a:r>
            <a:rPr lang="en-US" sz="1700" b="1" kern="1200" dirty="0">
              <a:solidFill>
                <a:srgbClr val="FFFFFF"/>
              </a:solidFill>
              <a:latin typeface="Arial" pitchFamily="34" charset="0"/>
              <a:ea typeface="NSimSun"/>
              <a:cs typeface="Arial" pitchFamily="34" charset="0"/>
            </a:rPr>
            <a:t> </a:t>
          </a:r>
          <a:r>
            <a:rPr lang="en-US" sz="1700" b="1" kern="1200" dirty="0" err="1">
              <a:solidFill>
                <a:srgbClr val="FFFFFF"/>
              </a:solidFill>
              <a:latin typeface="Arial" pitchFamily="34" charset="0"/>
              <a:ea typeface="NSimSun"/>
              <a:cs typeface="Arial" pitchFamily="34" charset="0"/>
            </a:rPr>
            <a:t>chuyên</a:t>
          </a:r>
          <a:r>
            <a:rPr lang="en-US" sz="1700" b="1" kern="1200" dirty="0">
              <a:solidFill>
                <a:srgbClr val="FFFFFF"/>
              </a:solidFill>
              <a:latin typeface="Arial" pitchFamily="34" charset="0"/>
              <a:ea typeface="NSimSun"/>
              <a:cs typeface="Arial" pitchFamily="34" charset="0"/>
            </a:rPr>
            <a:t> </a:t>
          </a:r>
          <a:r>
            <a:rPr lang="en-US" sz="1700" b="1" kern="1200" dirty="0" err="1">
              <a:solidFill>
                <a:srgbClr val="FFFFFF"/>
              </a:solidFill>
              <a:latin typeface="Arial" pitchFamily="34" charset="0"/>
              <a:ea typeface="NSimSun"/>
              <a:cs typeface="Arial" pitchFamily="34" charset="0"/>
            </a:rPr>
            <a:t>khoa</a:t>
          </a:r>
          <a:endParaRPr lang="en-CA" sz="1700" b="1" kern="1200" dirty="0">
            <a:solidFill>
              <a:srgbClr val="FFFFFF"/>
            </a:solidFill>
            <a:latin typeface="Arial" pitchFamily="34" charset="0"/>
            <a:cs typeface="Arial" pitchFamily="34" charset="0"/>
          </a:endParaRPr>
        </a:p>
      </dsp:txBody>
      <dsp:txXfrm>
        <a:off x="1976088" y="2896616"/>
        <a:ext cx="2036683" cy="995711"/>
      </dsp:txXfrm>
    </dsp:sp>
    <dsp:sp modelId="{61A7554E-1AE7-4DCD-BACD-FB3D9DDCF987}">
      <dsp:nvSpPr>
        <dsp:cNvPr id="0" name=""/>
        <dsp:cNvSpPr/>
      </dsp:nvSpPr>
      <dsp:spPr>
        <a:xfrm>
          <a:off x="992596" y="294187"/>
          <a:ext cx="3801808" cy="3801808"/>
        </a:xfrm>
        <a:prstGeom prst="pie">
          <a:avLst>
            <a:gd name="adj1" fmla="val 9000000"/>
            <a:gd name="adj2" fmla="val 16200000"/>
          </a:avLst>
        </a:prstGeom>
        <a:blipFill rotWithShape="0">
          <a:blip xmlns:r="http://schemas.openxmlformats.org/officeDocument/2006/relationships" r:embed="rId3"/>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b="1" kern="1200" dirty="0" err="1">
              <a:solidFill>
                <a:schemeClr val="tx1"/>
              </a:solidFill>
              <a:latin typeface="Arial" pitchFamily="34" charset="0"/>
              <a:cs typeface="Arial" pitchFamily="34" charset="0"/>
            </a:rPr>
            <a:t>Gia</a:t>
          </a:r>
          <a:r>
            <a:rPr lang="en-CA" sz="1700" b="1" kern="1200" dirty="0">
              <a:solidFill>
                <a:schemeClr val="tx1"/>
              </a:solidFill>
              <a:latin typeface="Arial" pitchFamily="34" charset="0"/>
              <a:cs typeface="Arial" pitchFamily="34" charset="0"/>
            </a:rPr>
            <a:t> </a:t>
          </a:r>
          <a:r>
            <a:rPr lang="en-CA" sz="1700" b="1" kern="1200" dirty="0" err="1">
              <a:solidFill>
                <a:schemeClr val="tx1"/>
              </a:solidFill>
              <a:latin typeface="Arial" pitchFamily="34" charset="0"/>
              <a:cs typeface="Arial" pitchFamily="34" charset="0"/>
            </a:rPr>
            <a:t>đình</a:t>
          </a:r>
          <a:endParaRPr lang="en-CA" sz="1700" b="1" kern="1200" dirty="0">
            <a:solidFill>
              <a:schemeClr val="tx1"/>
            </a:solidFill>
            <a:latin typeface="Arial" pitchFamily="34" charset="0"/>
            <a:cs typeface="Arial" pitchFamily="34" charset="0"/>
          </a:endParaRPr>
        </a:p>
      </dsp:txBody>
      <dsp:txXfrm>
        <a:off x="1432972" y="1099809"/>
        <a:ext cx="1357788" cy="1131490"/>
      </dsp:txXfrm>
    </dsp:sp>
    <dsp:sp modelId="{AD1DC1F7-FF0E-4D7A-8AEC-1419FEBA6C54}">
      <dsp:nvSpPr>
        <dsp:cNvPr id="0" name=""/>
        <dsp:cNvSpPr/>
      </dsp:nvSpPr>
      <dsp:spPr>
        <a:xfrm>
          <a:off x="914158" y="58837"/>
          <a:ext cx="4272509" cy="4272509"/>
        </a:xfrm>
        <a:prstGeom prst="circularArrow">
          <a:avLst>
            <a:gd name="adj1" fmla="val 5085"/>
            <a:gd name="adj2" fmla="val 327528"/>
            <a:gd name="adj3" fmla="val 1472472"/>
            <a:gd name="adj4" fmla="val 16199432"/>
            <a:gd name="adj5" fmla="val 5932"/>
          </a:avLst>
        </a:prstGeom>
        <a:solidFill>
          <a:srgbClr val="DDBB30"/>
        </a:solidFill>
        <a:ln>
          <a:noFill/>
        </a:ln>
        <a:effectLst/>
      </dsp:spPr>
      <dsp:style>
        <a:lnRef idx="0">
          <a:scrgbClr r="0" g="0" b="0"/>
        </a:lnRef>
        <a:fillRef idx="1">
          <a:scrgbClr r="0" g="0" b="0"/>
        </a:fillRef>
        <a:effectRef idx="0">
          <a:scrgbClr r="0" g="0" b="0"/>
        </a:effectRef>
        <a:fontRef idx="minor">
          <a:schemeClr val="lt1"/>
        </a:fontRef>
      </dsp:style>
    </dsp:sp>
    <dsp:sp modelId="{2D535F75-FA3F-454C-8E03-BA9B9799CD8F}">
      <dsp:nvSpPr>
        <dsp:cNvPr id="0" name=""/>
        <dsp:cNvSpPr/>
      </dsp:nvSpPr>
      <dsp:spPr>
        <a:xfrm>
          <a:off x="835545" y="194376"/>
          <a:ext cx="4272509" cy="4272509"/>
        </a:xfrm>
        <a:prstGeom prst="circularArrow">
          <a:avLst>
            <a:gd name="adj1" fmla="val 5085"/>
            <a:gd name="adj2" fmla="val 327528"/>
            <a:gd name="adj3" fmla="val 8671970"/>
            <a:gd name="adj4" fmla="val 1800502"/>
            <a:gd name="adj5" fmla="val 5932"/>
          </a:avLst>
        </a:prstGeom>
        <a:solidFill>
          <a:srgbClr val="DDBB30"/>
        </a:solidFill>
        <a:ln>
          <a:noFill/>
        </a:ln>
        <a:effectLst/>
      </dsp:spPr>
      <dsp:style>
        <a:lnRef idx="0">
          <a:scrgbClr r="0" g="0" b="0"/>
        </a:lnRef>
        <a:fillRef idx="1">
          <a:scrgbClr r="0" g="0" b="0"/>
        </a:fillRef>
        <a:effectRef idx="0">
          <a:scrgbClr r="0" g="0" b="0"/>
        </a:effectRef>
        <a:fontRef idx="minor">
          <a:schemeClr val="lt1"/>
        </a:fontRef>
      </dsp:style>
    </dsp:sp>
    <dsp:sp modelId="{431E6CCA-2E84-458C-AAF6-6F6981E85804}">
      <dsp:nvSpPr>
        <dsp:cNvPr id="0" name=""/>
        <dsp:cNvSpPr/>
      </dsp:nvSpPr>
      <dsp:spPr>
        <a:xfrm>
          <a:off x="756932" y="58837"/>
          <a:ext cx="4272509" cy="4272509"/>
        </a:xfrm>
        <a:prstGeom prst="circularArrow">
          <a:avLst>
            <a:gd name="adj1" fmla="val 5085"/>
            <a:gd name="adj2" fmla="val 327528"/>
            <a:gd name="adj3" fmla="val 15873039"/>
            <a:gd name="adj4" fmla="val 9000000"/>
            <a:gd name="adj5" fmla="val 5932"/>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0.48077</cdr:x>
      <cdr:y>0.78333</cdr:y>
    </cdr:from>
    <cdr:to>
      <cdr:x>0.60287</cdr:x>
      <cdr:y>0.99498</cdr:y>
    </cdr:to>
    <cdr:sp macro="" textlink="">
      <cdr:nvSpPr>
        <cdr:cNvPr id="2" name="TextBox 1"/>
        <cdr:cNvSpPr txBox="1"/>
      </cdr:nvSpPr>
      <cdr:spPr>
        <a:xfrm xmlns:a="http://schemas.openxmlformats.org/drawingml/2006/main">
          <a:off x="3600400" y="33843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AU" sz="2000" dirty="0"/>
        </a:p>
        <a:p xmlns:a="http://schemas.openxmlformats.org/drawingml/2006/main">
          <a:r>
            <a:rPr lang="en-AU" sz="2000" dirty="0"/>
            <a:t>***</a:t>
          </a:r>
          <a:endParaRPr lang="en-US" sz="2000" dirty="0"/>
        </a:p>
      </cdr:txBody>
    </cdr:sp>
  </cdr:relSizeAnchor>
  <cdr:relSizeAnchor xmlns:cdr="http://schemas.openxmlformats.org/drawingml/2006/chartDrawing">
    <cdr:from>
      <cdr:x>0.67308</cdr:x>
      <cdr:y>0.73333</cdr:y>
    </cdr:from>
    <cdr:to>
      <cdr:x>0.79518</cdr:x>
      <cdr:y>0.94498</cdr:y>
    </cdr:to>
    <cdr:sp macro="" textlink="">
      <cdr:nvSpPr>
        <cdr:cNvPr id="3" name="TextBox 1"/>
        <cdr:cNvSpPr txBox="1"/>
      </cdr:nvSpPr>
      <cdr:spPr>
        <a:xfrm xmlns:a="http://schemas.openxmlformats.org/drawingml/2006/main">
          <a:off x="5040560" y="3168351"/>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endParaRPr lang="en-AU" sz="2000" dirty="0"/>
        </a:p>
        <a:p xmlns:a="http://schemas.openxmlformats.org/drawingml/2006/main">
          <a:endParaRPr lang="en-AU" sz="2000" dirty="0"/>
        </a:p>
        <a:p xmlns:a="http://schemas.openxmlformats.org/drawingml/2006/main">
          <a:r>
            <a:rPr lang="en-AU" sz="2000" dirty="0"/>
            <a:t>***</a:t>
          </a:r>
          <a:endParaRPr lang="en-US" sz="2000" dirty="0"/>
        </a:p>
      </cdr:txBody>
    </cdr:sp>
  </cdr:relSizeAnchor>
  <cdr:relSizeAnchor xmlns:cdr="http://schemas.openxmlformats.org/drawingml/2006/chartDrawing">
    <cdr:from>
      <cdr:x>0.84615</cdr:x>
      <cdr:y>0.76667</cdr:y>
    </cdr:from>
    <cdr:to>
      <cdr:x>0.96826</cdr:x>
      <cdr:y>0.97831</cdr:y>
    </cdr:to>
    <cdr:sp macro="" textlink="">
      <cdr:nvSpPr>
        <cdr:cNvPr id="4" name="TextBox 1"/>
        <cdr:cNvSpPr txBox="1"/>
      </cdr:nvSpPr>
      <cdr:spPr>
        <a:xfrm xmlns:a="http://schemas.openxmlformats.org/drawingml/2006/main">
          <a:off x="6336704" y="3312367"/>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endParaRPr lang="en-AU" sz="2000" dirty="0"/>
        </a:p>
        <a:p xmlns:a="http://schemas.openxmlformats.org/drawingml/2006/main">
          <a:r>
            <a:rPr lang="en-AU" sz="2000" dirty="0"/>
            <a:t> ***</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E0FCF-914D-4BA2-8759-3AC4423B2BE0}"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A4FB1-F58F-452A-B0C5-CF63065DA92C}" type="slidenum">
              <a:rPr lang="en-US" smtClean="0"/>
              <a:t>‹#›</a:t>
            </a:fld>
            <a:endParaRPr lang="en-US"/>
          </a:p>
        </p:txBody>
      </p:sp>
    </p:spTree>
    <p:extLst>
      <p:ext uri="{BB962C8B-B14F-4D97-AF65-F5344CB8AC3E}">
        <p14:creationId xmlns:p14="http://schemas.microsoft.com/office/powerpoint/2010/main" val="66327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asp-pain.org/AM/Template.cfm?Section=Press_Release&amp;Template=/CM/ContentDisplay.cfm&amp;ContentID=290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asp-pain.org/Content/NavigationMenu/GeneralResourceLinks/FacesPainScaleRevised/default.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asp-pain.org/AM/Template.cfm?Section=Press_Release&amp;Template=/CM/ContentDisplay.cfm&amp;ContentID=290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iasp-pain.org/PainSummit/Australia_2010PainStrategy.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D486D60-8C7C-479D-AC27-B2690FE40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6814E9A-153F-40E8-965E-3459E0420631}" type="slidenum">
              <a:rPr lang="en-US" altLang="en-US" sz="1100">
                <a:solidFill>
                  <a:srgbClr val="000000"/>
                </a:solidFill>
                <a:latin typeface="Calibri" panose="020F0502020204030204" pitchFamily="34" charset="0"/>
                <a:ea typeface="SimSun" panose="02010600030101010101" pitchFamily="2" charset="-122"/>
              </a:rPr>
              <a:pPr/>
              <a:t>4</a:t>
            </a:fld>
            <a:endParaRPr lang="en-US" altLang="en-US" sz="1100">
              <a:solidFill>
                <a:srgbClr val="000000"/>
              </a:solidFill>
              <a:latin typeface="Calibri" panose="020F0502020204030204" pitchFamily="34" charset="0"/>
              <a:ea typeface="SimSun" panose="02010600030101010101" pitchFamily="2" charset="-122"/>
            </a:endParaRPr>
          </a:p>
        </p:txBody>
      </p:sp>
      <p:sp>
        <p:nvSpPr>
          <p:cNvPr id="12291" name="Rectangle 2">
            <a:extLst>
              <a:ext uri="{FF2B5EF4-FFF2-40B4-BE49-F238E27FC236}">
                <a16:creationId xmlns:a16="http://schemas.microsoft.com/office/drawing/2014/main" id="{A092FE34-8ECE-4AE0-B19C-46A26034BACE}"/>
              </a:ext>
            </a:extLst>
          </p:cNvPr>
          <p:cNvSpPr>
            <a:spLocks noGrp="1" noRot="1" noChangeAspect="1" noChangeArrowheads="1" noTextEdit="1"/>
          </p:cNvSpPr>
          <p:nvPr>
            <p:ph type="sldImg"/>
          </p:nvPr>
        </p:nvSpPr>
        <p:spPr>
          <a:xfrm>
            <a:off x="109538" y="739775"/>
            <a:ext cx="6578600" cy="3702050"/>
          </a:xfrm>
          <a:solidFill>
            <a:srgbClr val="FFFFFF"/>
          </a:solidFill>
          <a:ln/>
        </p:spPr>
      </p:sp>
      <p:sp>
        <p:nvSpPr>
          <p:cNvPr id="12292" name="Rectangle 3">
            <a:extLst>
              <a:ext uri="{FF2B5EF4-FFF2-40B4-BE49-F238E27FC236}">
                <a16:creationId xmlns:a16="http://schemas.microsoft.com/office/drawing/2014/main" id="{DD79B50A-AD09-42FF-9F06-6D6B016623E7}"/>
              </a:ext>
            </a:extLst>
          </p:cNvPr>
          <p:cNvSpPr>
            <a:spLocks noGrp="1" noChangeArrowheads="1"/>
          </p:cNvSpPr>
          <p:nvPr>
            <p:ph type="body" idx="1"/>
          </p:nvPr>
        </p:nvSpPr>
        <p:spPr>
          <a:xfrm>
            <a:off x="679450" y="4687888"/>
            <a:ext cx="5453063" cy="41941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582" tIns="45790" rIns="91582" bIns="45790"/>
          <a:lstStyle/>
          <a:p>
            <a:pPr eaLnBrk="1" hangingPunct="1"/>
            <a:r>
              <a:rPr lang="en-GB" altLang="en-US" b="1">
                <a:latin typeface="Calibri" panose="020F0502020204030204" pitchFamily="34" charset="0"/>
              </a:rPr>
              <a:t>Speaker’s Notes</a:t>
            </a:r>
          </a:p>
          <a:p>
            <a:pPr eaLnBrk="1" hangingPunct="1"/>
            <a:r>
              <a:rPr lang="en-CA" altLang="en-US">
                <a:latin typeface="Calibri" panose="020F0502020204030204" pitchFamily="34" charset="0"/>
              </a:rPr>
              <a:t>In 2000, the Joint Commission on Accreditation of Healthcare Organizations (JCAHO) unveiled new pain management standards. Central to these new standards was the concept of pain as the fifth vital sign – something that should be regularly monitored in all patients. While there is some controversy regarding whether pain should in fact be monitored at every visit, like blood pressure, this concept highlights the fundamental importance of pain in patient care.</a:t>
            </a:r>
          </a:p>
          <a:p>
            <a:pPr eaLnBrk="1" hangingPunct="1"/>
            <a:endParaRPr lang="en-CA" altLang="en-US">
              <a:latin typeface="Calibri" panose="020F0502020204030204" pitchFamily="34" charset="0"/>
            </a:endParaRPr>
          </a:p>
          <a:p>
            <a:pPr eaLnBrk="1" hangingPunct="1"/>
            <a:r>
              <a:rPr lang="en-CA" altLang="en-US" b="1">
                <a:latin typeface="Calibri" panose="020F0502020204030204" pitchFamily="34" charset="0"/>
              </a:rPr>
              <a:t>Reference</a:t>
            </a:r>
          </a:p>
          <a:p>
            <a:pPr eaLnBrk="1" hangingPunct="1"/>
            <a:r>
              <a:rPr lang="en-US" altLang="en-US">
                <a:latin typeface="Calibri" panose="020F0502020204030204" pitchFamily="34" charset="0"/>
              </a:rPr>
              <a:t>Phillips DM. </a:t>
            </a:r>
            <a:r>
              <a:rPr lang="en-CA" altLang="en-US">
                <a:latin typeface="Calibri" panose="020F0502020204030204" pitchFamily="34" charset="0"/>
              </a:rPr>
              <a:t>JCAHO pain management standards are unveiled. Joint Commission on Accreditation of Healthcare Organizations. </a:t>
            </a:r>
            <a:r>
              <a:rPr lang="en-US" altLang="en-US" i="1">
                <a:latin typeface="Calibri" panose="020F0502020204030204" pitchFamily="34" charset="0"/>
              </a:rPr>
              <a:t>JAMA</a:t>
            </a:r>
            <a:r>
              <a:rPr lang="en-US" altLang="en-US">
                <a:latin typeface="Calibri" panose="020F0502020204030204" pitchFamily="34" charset="0"/>
              </a:rPr>
              <a:t> 2000; 284(4):428-9.</a:t>
            </a:r>
          </a:p>
          <a:p>
            <a:pPr eaLnBrk="1" hangingPunct="1"/>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4E195A5-1E3E-43F7-95C2-A2D75ECA7995}"/>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82CEFA2E-0ADC-4620-BE6C-92A712E17C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Calibri" panose="020F0502020204030204" pitchFamily="34" charset="0"/>
              </a:rPr>
              <a:t>Speaker’s Notes</a:t>
            </a:r>
          </a:p>
          <a:p>
            <a:r>
              <a:rPr lang="en-CA" altLang="en-US">
                <a:latin typeface="Calibri" panose="020F0502020204030204" pitchFamily="34" charset="0"/>
              </a:rPr>
              <a:t>This slide provides a definition of chronic joint pain and its sub-categories.</a:t>
            </a:r>
          </a:p>
          <a:p>
            <a:endParaRPr lang="en-CA" altLang="en-US">
              <a:latin typeface="Calibri" panose="020F0502020204030204" pitchFamily="34" charset="0"/>
            </a:endParaRPr>
          </a:p>
          <a:p>
            <a:r>
              <a:rPr lang="en-GB" altLang="en-US" b="1">
                <a:latin typeface="Calibri" panose="020F0502020204030204" pitchFamily="34" charset="0"/>
              </a:rPr>
              <a:t>References</a:t>
            </a:r>
          </a:p>
          <a:p>
            <a:r>
              <a:rPr lang="en-GB" altLang="en-US">
                <a:latin typeface="Calibri" panose="020F0502020204030204" pitchFamily="34" charset="0"/>
              </a:rPr>
              <a:t>Davatchi F. In: Kopf A, Patel NB (eds). </a:t>
            </a:r>
            <a:r>
              <a:rPr lang="en-GB" altLang="en-US" i="1">
                <a:latin typeface="Calibri" panose="020F0502020204030204" pitchFamily="34" charset="0"/>
              </a:rPr>
              <a:t>Guide to Pain Management in Low-Resource Settings. </a:t>
            </a:r>
            <a:r>
              <a:rPr lang="en-GB" altLang="en-US">
                <a:latin typeface="Calibri" panose="020F0502020204030204" pitchFamily="34" charset="0"/>
              </a:rPr>
              <a:t>IASP Press; Seattle, WA: 2010.</a:t>
            </a:r>
          </a:p>
          <a:p>
            <a:r>
              <a:rPr lang="en-GB" altLang="en-US">
                <a:latin typeface="Calibri" panose="020F0502020204030204" pitchFamily="34" charset="0"/>
              </a:rPr>
              <a:t>International Association for the Study of Pain. </a:t>
            </a:r>
            <a:r>
              <a:rPr lang="en-CA" altLang="en-US" i="1">
                <a:latin typeface="Calibri" panose="020F0502020204030204" pitchFamily="34" charset="0"/>
              </a:rPr>
              <a:t>Unrelieved Pain Is a Major Global Healthcare Problem. </a:t>
            </a:r>
            <a:r>
              <a:rPr lang="en-CA" altLang="en-US">
                <a:latin typeface="Calibri" panose="020F0502020204030204" pitchFamily="34" charset="0"/>
              </a:rPr>
              <a:t>Available at: </a:t>
            </a:r>
            <a:r>
              <a:rPr lang="en-GB" altLang="en-US">
                <a:latin typeface="Calibri" panose="020F0502020204030204" pitchFamily="34" charset="0"/>
                <a:hlinkClick r:id="rId3"/>
              </a:rPr>
              <a:t>http://www.iasp-pain.org/AM/Template.cfm?Section=Press_Release&amp;Template=/CM/ContentDisplay.cfm&amp;ContentID=2908</a:t>
            </a:r>
            <a:r>
              <a:rPr lang="en-GB" altLang="en-US">
                <a:latin typeface="Calibri" panose="020F0502020204030204" pitchFamily="34" charset="0"/>
              </a:rPr>
              <a:t>. Accessed: July 19, 2013.</a:t>
            </a:r>
          </a:p>
          <a:p>
            <a:r>
              <a:rPr lang="en-GB" altLang="en-US">
                <a:latin typeface="Calibri" panose="020F0502020204030204" pitchFamily="34" charset="0"/>
              </a:rPr>
              <a:t>Nielsen GP </a:t>
            </a:r>
            <a:r>
              <a:rPr lang="en-GB" altLang="en-US" i="1">
                <a:latin typeface="Calibri" panose="020F0502020204030204" pitchFamily="34" charset="0"/>
              </a:rPr>
              <a:t>et al. </a:t>
            </a:r>
            <a:r>
              <a:rPr lang="en-CA" altLang="en-US">
                <a:latin typeface="Calibri" panose="020F0502020204030204" pitchFamily="34" charset="0"/>
              </a:rPr>
              <a:t>Tumors and diseases of the joint</a:t>
            </a:r>
            <a:r>
              <a:rPr lang="en-CA" altLang="en-US" i="1">
                <a:latin typeface="Calibri" panose="020F0502020204030204" pitchFamily="34" charset="0"/>
              </a:rPr>
              <a:t>. Semin Diagn Pathol</a:t>
            </a:r>
            <a:r>
              <a:rPr lang="en-CA" altLang="en-US">
                <a:latin typeface="Calibri" panose="020F0502020204030204" pitchFamily="34" charset="0"/>
              </a:rPr>
              <a:t> 2011; </a:t>
            </a:r>
            <a:br>
              <a:rPr lang="en-CA" altLang="en-US">
                <a:latin typeface="Calibri" panose="020F0502020204030204" pitchFamily="34" charset="0"/>
              </a:rPr>
            </a:br>
            <a:r>
              <a:rPr lang="en-CA" altLang="en-US">
                <a:latin typeface="Calibri" panose="020F0502020204030204" pitchFamily="34" charset="0"/>
              </a:rPr>
              <a:t>28(1):37-52.</a:t>
            </a:r>
            <a:endParaRPr lang="en-CA" altLang="zh-CN">
              <a:latin typeface="Calibri" panose="020F0502020204030204" pitchFamily="34" charset="0"/>
              <a:ea typeface="SimSun" panose="02010600030101010101" pitchFamily="2" charset="-122"/>
            </a:endParaRPr>
          </a:p>
          <a:p>
            <a:endParaRPr lang="en-CA" altLang="en-US">
              <a:latin typeface="Calibri" panose="020F0502020204030204" pitchFamily="34" charset="0"/>
            </a:endParaRPr>
          </a:p>
        </p:txBody>
      </p:sp>
      <p:sp>
        <p:nvSpPr>
          <p:cNvPr id="26628" name="Slide Number Placeholder 3">
            <a:extLst>
              <a:ext uri="{FF2B5EF4-FFF2-40B4-BE49-F238E27FC236}">
                <a16:creationId xmlns:a16="http://schemas.microsoft.com/office/drawing/2014/main" id="{9F015800-94CF-4B83-8BBC-6766BBBFD5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40B336C-F6DA-4149-9199-D6F183AD207E}" type="slidenum">
              <a:rPr lang="en-CA" altLang="zh-CN" sz="1100">
                <a:latin typeface="Calibri" panose="020F0502020204030204" pitchFamily="34" charset="0"/>
                <a:ea typeface="SimSun" panose="02010600030101010101" pitchFamily="2" charset="-122"/>
              </a:rPr>
              <a:pPr/>
              <a:t>13</a:t>
            </a:fld>
            <a:endParaRPr lang="en-CA" altLang="zh-CN" sz="1100">
              <a:latin typeface="Calibri" panose="020F0502020204030204" pitchFamily="34" charset="0"/>
              <a:ea typeface="SimSun"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EF55B99-2C5E-405A-83BC-2B5F09B2B6B9}"/>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1C44E5D0-40A9-40CC-90C8-258BBDFE45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latin typeface="Calibri" panose="020F0502020204030204" pitchFamily="34" charset="0"/>
              </a:rPr>
              <a:t>Speaker’s Notes</a:t>
            </a:r>
          </a:p>
          <a:p>
            <a:pPr eaLnBrk="1" hangingPunct="1"/>
            <a:r>
              <a:rPr lang="en-CA" altLang="en-US">
                <a:latin typeface="Calibri" panose="020F0502020204030204" pitchFamily="34" charset="0"/>
              </a:rPr>
              <a:t>This slide shows the age-standardized prevalence in the previous 12 months of chronic pain conditions in 10 developed and seven developing countries based on data from 18 surveys of the general adult population using a common survey questionnaire (n = 42,249).</a:t>
            </a:r>
          </a:p>
          <a:p>
            <a:pPr eaLnBrk="1" hangingPunct="1"/>
            <a:r>
              <a:rPr lang="en-CA" altLang="en-US">
                <a:latin typeface="Calibri" panose="020F0502020204030204" pitchFamily="34" charset="0"/>
              </a:rPr>
              <a:t>The overall prevalence of chronic pain conditions was similar in both developed and developing countries, and was higher in women than in men in both. </a:t>
            </a:r>
          </a:p>
          <a:p>
            <a:pPr eaLnBrk="1" hangingPunct="1"/>
            <a:endParaRPr lang="en-CA" altLang="en-US" b="1">
              <a:latin typeface="Calibri" panose="020F0502020204030204" pitchFamily="34" charset="0"/>
            </a:endParaRPr>
          </a:p>
          <a:p>
            <a:pPr eaLnBrk="1" hangingPunct="1"/>
            <a:r>
              <a:rPr lang="en-CA" altLang="en-US" b="1">
                <a:latin typeface="Calibri" panose="020F0502020204030204" pitchFamily="34" charset="0"/>
              </a:rPr>
              <a:t>Reference</a:t>
            </a:r>
          </a:p>
          <a:p>
            <a:pPr eaLnBrk="1" hangingPunct="1"/>
            <a:r>
              <a:rPr lang="en-US" altLang="en-US">
                <a:latin typeface="Calibri" panose="020F0502020204030204" pitchFamily="34" charset="0"/>
              </a:rPr>
              <a:t>Tsang A </a:t>
            </a:r>
            <a:r>
              <a:rPr lang="en-US" altLang="en-US" i="1">
                <a:latin typeface="Calibri" panose="020F0502020204030204" pitchFamily="34" charset="0"/>
              </a:rPr>
              <a:t>et al. </a:t>
            </a:r>
            <a:r>
              <a:rPr lang="en-CA" altLang="en-US">
                <a:latin typeface="Calibri" panose="020F0502020204030204" pitchFamily="34" charset="0"/>
              </a:rPr>
              <a:t>Common chronic pain conditions in developed and developing countries: gender and age differences and comorbidity with depression-anxiety disorders. </a:t>
            </a:r>
            <a:r>
              <a:rPr lang="en-US" altLang="en-US" i="1">
                <a:latin typeface="Calibri" panose="020F0502020204030204" pitchFamily="34" charset="0"/>
              </a:rPr>
              <a:t>J Pain </a:t>
            </a:r>
            <a:r>
              <a:rPr lang="en-US" altLang="en-US">
                <a:latin typeface="Calibri" panose="020F0502020204030204" pitchFamily="34" charset="0"/>
              </a:rPr>
              <a:t>2006; 9(10):883-91.</a:t>
            </a:r>
            <a:endParaRPr lang="fr-FR" altLang="en-US">
              <a:latin typeface="Calibri" panose="020F0502020204030204" pitchFamily="34" charset="0"/>
            </a:endParaRPr>
          </a:p>
          <a:p>
            <a:pPr eaLnBrk="1" hangingPunct="1"/>
            <a:endParaRPr lang="en-CA" altLang="en-US">
              <a:latin typeface="Calibri" panose="020F0502020204030204" pitchFamily="34" charset="0"/>
            </a:endParaRPr>
          </a:p>
        </p:txBody>
      </p:sp>
      <p:sp>
        <p:nvSpPr>
          <p:cNvPr id="28676" name="Slide Number Placeholder 3">
            <a:extLst>
              <a:ext uri="{FF2B5EF4-FFF2-40B4-BE49-F238E27FC236}">
                <a16:creationId xmlns:a16="http://schemas.microsoft.com/office/drawing/2014/main" id="{4FE2139D-97CF-4C35-9FDC-232311262C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121B92D-0A9A-4F4C-98DF-7C4FC9227DF7}" type="slidenum">
              <a:rPr lang="en-CA" altLang="en-US" sz="1100">
                <a:solidFill>
                  <a:srgbClr val="000000"/>
                </a:solidFill>
                <a:latin typeface="Calibri" panose="020F0502020204030204" pitchFamily="34" charset="0"/>
                <a:ea typeface="SimSun" panose="02010600030101010101" pitchFamily="2" charset="-122"/>
              </a:rPr>
              <a:pPr/>
              <a:t>14</a:t>
            </a:fld>
            <a:endParaRPr lang="en-CA" altLang="en-US" sz="1100">
              <a:solidFill>
                <a:srgbClr val="000000"/>
              </a:solidFill>
              <a:latin typeface="Calibri" panose="020F0502020204030204" pitchFamily="34" charset="0"/>
              <a:ea typeface="SimSun"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E850E5D-579C-4AA5-A18A-B0CFBB018E8A}"/>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6B52A8FF-CE64-4870-9681-1BB3B82525E2}"/>
              </a:ext>
            </a:extLst>
          </p:cNvPr>
          <p:cNvSpPr>
            <a:spLocks noGrp="1"/>
          </p:cNvSpPr>
          <p:nvPr>
            <p:ph type="body" idx="1"/>
          </p:nvPr>
        </p:nvSpPr>
        <p:spPr>
          <a:xfrm>
            <a:off x="681038" y="4730750"/>
            <a:ext cx="5435600" cy="5902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Calibri" panose="020F0502020204030204" pitchFamily="34" charset="0"/>
              </a:rPr>
              <a:t>Speaker’s Notes</a:t>
            </a:r>
          </a:p>
          <a:p>
            <a:r>
              <a:rPr lang="en-CA" altLang="en-US">
                <a:latin typeface="Calibri" panose="020F0502020204030204" pitchFamily="34" charset="0"/>
              </a:rPr>
              <a:t>Many conditions can lead to chronic joint pain. However, the character of the pain may vary from condition to condition. For instance, rheumatoid arthritis can cause multiple joints to feel </a:t>
            </a:r>
            <a:r>
              <a:rPr lang="en-US" altLang="en-US">
                <a:latin typeface="Calibri" panose="020F0502020204030204" pitchFamily="34" charset="0"/>
              </a:rPr>
              <a:t>warm, painful, swollen and</a:t>
            </a:r>
            <a:r>
              <a:rPr lang="en-CA" altLang="en-US">
                <a:latin typeface="Calibri" panose="020F0502020204030204" pitchFamily="34" charset="0"/>
              </a:rPr>
              <a:t> stiff, particularly in the morning, while gout often affects only one joint, leading to intense localized pain and swelling. </a:t>
            </a:r>
          </a:p>
          <a:p>
            <a:r>
              <a:rPr lang="en-CA" altLang="en-US">
                <a:latin typeface="Calibri" panose="020F0502020204030204" pitchFamily="34" charset="0"/>
              </a:rPr>
              <a:t>A review of global prevalence data suggests osteoarthritis is the most common condition associated with chronic joint pain, with a prevalence  of self-reported physician-confirmed diagnosis of osteoarthritis ranging from 2% to 4% in Latin American and the Middle East, to between 4% and 11% in Asian countries such as China, Vietnam, Thailand, India and Bangladesh, to 8% to 17% in Europe, North America, Australia and New Zealand.  </a:t>
            </a:r>
          </a:p>
          <a:p>
            <a:r>
              <a:rPr lang="en-CA" altLang="en-US">
                <a:latin typeface="Calibri" panose="020F0502020204030204" pitchFamily="34" charset="0"/>
              </a:rPr>
              <a:t>Other conditions associated with chronic joint pain include gout, rheumatoid arthritis, ankylosing spondylitis and psoriatic arthritis. Prevalence ranges for these conditions are also shown on the slide.</a:t>
            </a:r>
          </a:p>
          <a:p>
            <a:endParaRPr lang="en-CA" altLang="en-US">
              <a:latin typeface="Calibri" panose="020F0502020204030204" pitchFamily="34" charset="0"/>
            </a:endParaRPr>
          </a:p>
          <a:p>
            <a:r>
              <a:rPr lang="en-CA" altLang="en-US" b="1">
                <a:latin typeface="Calibri" panose="020F0502020204030204" pitchFamily="34" charset="0"/>
              </a:rPr>
              <a:t>References</a:t>
            </a:r>
          </a:p>
          <a:p>
            <a:r>
              <a:rPr lang="en-CA" altLang="en-US">
                <a:latin typeface="Calibri" panose="020F0502020204030204" pitchFamily="34" charset="0"/>
              </a:rPr>
              <a:t>Mayo Clinic. </a:t>
            </a:r>
            <a:r>
              <a:rPr lang="en-CA" altLang="en-US" i="1">
                <a:latin typeface="Calibri" panose="020F0502020204030204" pitchFamily="34" charset="0"/>
              </a:rPr>
              <a:t>Arthritis</a:t>
            </a:r>
            <a:r>
              <a:rPr lang="en-CA" altLang="en-US">
                <a:latin typeface="Calibri" panose="020F0502020204030204" pitchFamily="34" charset="0"/>
              </a:rPr>
              <a:t>. Available at: https://healthletter.mayoclinic.com/secure/pdf/SRAR.pdf. Accessed: August 19, 2013.</a:t>
            </a:r>
          </a:p>
          <a:p>
            <a:r>
              <a:rPr lang="en-CA" altLang="en-US">
                <a:latin typeface="Calibri" panose="020F0502020204030204" pitchFamily="34" charset="0"/>
              </a:rPr>
              <a:t>Wong R </a:t>
            </a:r>
            <a:r>
              <a:rPr lang="en-CA" altLang="en-US" i="1">
                <a:latin typeface="Calibri" panose="020F0502020204030204" pitchFamily="34" charset="0"/>
              </a:rPr>
              <a:t>et al. Prevalence of Arthritis and Rheumatic Diseases Around the World: A Growing Burden and Implications for Health Care Needs. </a:t>
            </a:r>
            <a:r>
              <a:rPr lang="en-CA" altLang="en-US">
                <a:latin typeface="Calibri" panose="020F0502020204030204" pitchFamily="34" charset="0"/>
              </a:rPr>
              <a:t>Arthritis Community Research and Evaluation Unit; Toronto, ON: 2010.</a:t>
            </a:r>
          </a:p>
          <a:p>
            <a:endParaRPr lang="en-CA" altLang="en-US">
              <a:latin typeface="Calibri" panose="020F0502020204030204" pitchFamily="34" charset="0"/>
            </a:endParaRPr>
          </a:p>
        </p:txBody>
      </p:sp>
      <p:sp>
        <p:nvSpPr>
          <p:cNvPr id="30724" name="Slide Number Placeholder 3">
            <a:extLst>
              <a:ext uri="{FF2B5EF4-FFF2-40B4-BE49-F238E27FC236}">
                <a16:creationId xmlns:a16="http://schemas.microsoft.com/office/drawing/2014/main" id="{95798008-79F3-4DCD-AD6E-0F412A5CE9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058CDFE-364A-4C29-AD0B-627B8680B06F}" type="slidenum">
              <a:rPr lang="en-CA" altLang="zh-CN" sz="1100">
                <a:latin typeface="Calibri" panose="020F0502020204030204" pitchFamily="34" charset="0"/>
                <a:ea typeface="SimSun" panose="02010600030101010101" pitchFamily="2" charset="-122"/>
              </a:rPr>
              <a:pPr/>
              <a:t>15</a:t>
            </a:fld>
            <a:endParaRPr lang="en-CA" altLang="zh-CN" sz="1100">
              <a:latin typeface="Calibri" panose="020F0502020204030204" pitchFamily="34" charset="0"/>
              <a:ea typeface="SimSun"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04680F1-4056-450C-BA93-182C7C549D10}"/>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E7B6BEF4-C21D-495C-B773-BAB0279700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Calibri" panose="020F0502020204030204" pitchFamily="34" charset="0"/>
              <a:cs typeface="Arial" panose="020B0604020202020204" pitchFamily="34" charset="0"/>
            </a:endParaRPr>
          </a:p>
        </p:txBody>
      </p:sp>
      <p:sp>
        <p:nvSpPr>
          <p:cNvPr id="32772" name="Slide Number Placeholder 3">
            <a:extLst>
              <a:ext uri="{FF2B5EF4-FFF2-40B4-BE49-F238E27FC236}">
                <a16:creationId xmlns:a16="http://schemas.microsoft.com/office/drawing/2014/main" id="{BA4B647F-D0B1-4773-AAB0-B9AE4058F8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51935D1-5678-4C29-BABE-4B5146C1F2C0}" type="slidenum">
              <a:rPr lang="en-US" altLang="en-US" sz="1100">
                <a:latin typeface="Calibri" panose="020F0502020204030204" pitchFamily="34" charset="0"/>
                <a:ea typeface="SimSun" panose="02010600030101010101" pitchFamily="2" charset="-122"/>
              </a:rPr>
              <a:pPr/>
              <a:t>16</a:t>
            </a:fld>
            <a:endParaRPr lang="en-US" altLang="en-US" sz="1100">
              <a:latin typeface="Calibri" panose="020F0502020204030204" pitchFamily="34" charset="0"/>
              <a:ea typeface="SimSun"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54382A3-41F5-437F-9889-3AEC389669A8}"/>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F7FB9A00-B6FE-440B-BB6A-B913F0DDDF92}"/>
              </a:ext>
            </a:extLst>
          </p:cNvPr>
          <p:cNvSpPr>
            <a:spLocks noGrp="1"/>
          </p:cNvSpPr>
          <p:nvPr>
            <p:ph type="body" idx="1"/>
          </p:nvPr>
        </p:nvSpPr>
        <p:spPr>
          <a:xfrm>
            <a:off x="681038" y="4740275"/>
            <a:ext cx="5559425" cy="5922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3"/>
              </a:spcAft>
            </a:pPr>
            <a:r>
              <a:rPr lang="en-CA" altLang="en-US" b="1">
                <a:latin typeface="Calibri" panose="020F0502020204030204" pitchFamily="34" charset="0"/>
              </a:rPr>
              <a:t>Speaker’s Notes</a:t>
            </a:r>
          </a:p>
          <a:p>
            <a:pPr>
              <a:spcAft>
                <a:spcPts val="613"/>
              </a:spcAft>
            </a:pPr>
            <a:r>
              <a:rPr lang="en-CA" altLang="en-US">
                <a:latin typeface="Calibri" panose="020F0502020204030204" pitchFamily="34" charset="0"/>
              </a:rPr>
              <a:t>This analysis was based on a multicenter, prospective cohort study of 3189 multimorbid primary care patients aged 65 to 85 years. The impact of 45 conditions on health-related quality of life was analyzed. The severity of the conditions was rated. The EuroQol 5D (EQ-5D), consisting of five dimensions and a visual analog scale, was employed. Data were analyzed using multiple ordinary least squares and multiple logistic regressions. Multimorbidity measured by a weighted count score was significantly associated with lower overall health-related quality of life (b = 21.02; standard error: 0.06). </a:t>
            </a:r>
          </a:p>
          <a:p>
            <a:pPr>
              <a:spcAft>
                <a:spcPts val="613"/>
              </a:spcAft>
            </a:pPr>
            <a:r>
              <a:rPr lang="en-CA" altLang="en-US">
                <a:latin typeface="Calibri" panose="020F0502020204030204" pitchFamily="34" charset="0"/>
              </a:rPr>
              <a:t>Parkinson’s disease had the most pronounced negative effect on overall health-related quality of life (b = 212.29, standard error: 2.18), followed by rheumatism, depression </a:t>
            </a:r>
            <a:br>
              <a:rPr lang="en-CA" altLang="en-US">
                <a:latin typeface="Calibri" panose="020F0502020204030204" pitchFamily="34" charset="0"/>
              </a:rPr>
            </a:br>
            <a:r>
              <a:rPr lang="en-CA" altLang="en-US">
                <a:latin typeface="Calibri" panose="020F0502020204030204" pitchFamily="34" charset="0"/>
              </a:rPr>
              <a:t>and obesity. </a:t>
            </a:r>
          </a:p>
          <a:p>
            <a:endParaRPr lang="en-CA" altLang="en-US" b="1">
              <a:latin typeface="Calibri" panose="020F0502020204030204" pitchFamily="34" charset="0"/>
            </a:endParaRPr>
          </a:p>
          <a:p>
            <a:r>
              <a:rPr lang="en-CA" altLang="en-US" b="1">
                <a:latin typeface="Calibri" panose="020F0502020204030204" pitchFamily="34" charset="0"/>
              </a:rPr>
              <a:t>Reference</a:t>
            </a:r>
          </a:p>
          <a:p>
            <a:r>
              <a:rPr lang="en-CA" altLang="en-US">
                <a:latin typeface="Calibri" panose="020F0502020204030204" pitchFamily="34" charset="0"/>
              </a:rPr>
              <a:t>Brettschneider C </a:t>
            </a:r>
            <a:r>
              <a:rPr lang="en-CA" altLang="en-US" i="1">
                <a:latin typeface="Calibri" panose="020F0502020204030204" pitchFamily="34" charset="0"/>
              </a:rPr>
              <a:t>et al. </a:t>
            </a:r>
            <a:r>
              <a:rPr lang="en-CA" altLang="en-US">
                <a:latin typeface="Calibri" panose="020F0502020204030204" pitchFamily="34" charset="0"/>
              </a:rPr>
              <a:t>Relative impact of multimorbid chronic conditions on health-related quality of life – results from the MultiCare Cohort Study. </a:t>
            </a:r>
            <a:r>
              <a:rPr lang="en-CA" altLang="en-US" i="1">
                <a:latin typeface="Calibri" panose="020F0502020204030204" pitchFamily="34" charset="0"/>
              </a:rPr>
              <a:t>PLoS One</a:t>
            </a:r>
            <a:r>
              <a:rPr lang="en-CA" altLang="en-US">
                <a:latin typeface="Calibri" panose="020F0502020204030204" pitchFamily="34" charset="0"/>
              </a:rPr>
              <a:t> 2013; 8(6):e66742. </a:t>
            </a:r>
          </a:p>
          <a:p>
            <a:pPr>
              <a:spcAft>
                <a:spcPts val="613"/>
              </a:spcAft>
            </a:pPr>
            <a:endParaRPr lang="en-CA" altLang="en-US">
              <a:latin typeface="Calibri" panose="020F0502020204030204" pitchFamily="34" charset="0"/>
            </a:endParaRPr>
          </a:p>
          <a:p>
            <a:endParaRPr lang="en-CA" altLang="en-US">
              <a:latin typeface="Calibri" panose="020F0502020204030204" pitchFamily="34" charset="0"/>
            </a:endParaRPr>
          </a:p>
        </p:txBody>
      </p:sp>
      <p:sp>
        <p:nvSpPr>
          <p:cNvPr id="34820" name="Slide Number Placeholder 3">
            <a:extLst>
              <a:ext uri="{FF2B5EF4-FFF2-40B4-BE49-F238E27FC236}">
                <a16:creationId xmlns:a16="http://schemas.microsoft.com/office/drawing/2014/main" id="{5A2F2542-4939-4595-B1E1-4DFD099014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3C352D-6F40-4EFD-9AC2-9E9B234A718A}" type="slidenum">
              <a:rPr lang="en-CA" altLang="zh-CN" sz="1100">
                <a:latin typeface="Calibri" panose="020F0502020204030204" pitchFamily="34" charset="0"/>
                <a:ea typeface="SimSun" panose="02010600030101010101" pitchFamily="2" charset="-122"/>
              </a:rPr>
              <a:pPr/>
              <a:t>17</a:t>
            </a:fld>
            <a:endParaRPr lang="en-CA" altLang="zh-CN" sz="1100">
              <a:latin typeface="Calibri" panose="020F0502020204030204" pitchFamily="34" charset="0"/>
              <a:ea typeface="SimSun"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73DBC78-9043-4A4B-BB23-0BEC3830D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D1CEB04-FBD7-4AFC-BC43-413AB1C42177}" type="slidenum">
              <a:rPr lang="en-US" altLang="en-US" sz="1100">
                <a:solidFill>
                  <a:srgbClr val="000000"/>
                </a:solidFill>
                <a:latin typeface="Calibri" panose="020F0502020204030204" pitchFamily="34" charset="0"/>
                <a:ea typeface="SimSun" panose="02010600030101010101" pitchFamily="2" charset="-122"/>
              </a:rPr>
              <a:pPr/>
              <a:t>20</a:t>
            </a:fld>
            <a:endParaRPr lang="en-US" altLang="en-US" sz="1100">
              <a:solidFill>
                <a:srgbClr val="000000"/>
              </a:solidFill>
              <a:latin typeface="Calibri" panose="020F0502020204030204" pitchFamily="34" charset="0"/>
              <a:ea typeface="SimSun" panose="02010600030101010101" pitchFamily="2" charset="-122"/>
            </a:endParaRPr>
          </a:p>
        </p:txBody>
      </p:sp>
      <p:sp>
        <p:nvSpPr>
          <p:cNvPr id="38915" name="Rectangle 3">
            <a:extLst>
              <a:ext uri="{FF2B5EF4-FFF2-40B4-BE49-F238E27FC236}">
                <a16:creationId xmlns:a16="http://schemas.microsoft.com/office/drawing/2014/main" id="{27BDB28F-38D9-4DD5-A842-A96D724AB0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Calibri" panose="020F0502020204030204" pitchFamily="34" charset="0"/>
              </a:rPr>
              <a:t>Speaker</a:t>
            </a:r>
            <a:r>
              <a:rPr lang="ja-JP" altLang="en-US" b="1">
                <a:latin typeface="Calibri" panose="020F0502020204030204" pitchFamily="34" charset="0"/>
              </a:rPr>
              <a:t>’</a:t>
            </a:r>
            <a:r>
              <a:rPr lang="en-US" altLang="ja-JP" b="1">
                <a:latin typeface="Calibri" panose="020F0502020204030204" pitchFamily="34" charset="0"/>
              </a:rPr>
              <a:t>s Notes</a:t>
            </a:r>
          </a:p>
          <a:p>
            <a:pPr eaLnBrk="1" hangingPunct="1"/>
            <a:r>
              <a:rPr lang="en-US" altLang="en-US">
                <a:latin typeface="Calibri" panose="020F0502020204030204" pitchFamily="34" charset="0"/>
              </a:rPr>
              <a:t>It is important to discuss and agree on realistic treatment goals before starting a treatment plan. In cases of neuropathic pain, for example, total pain relief is usually an unrealistic goal and will result in frustration for both patient and doctor. </a:t>
            </a:r>
            <a:br>
              <a:rPr lang="en-US" altLang="en-US">
                <a:latin typeface="Calibri" panose="020F0502020204030204" pitchFamily="34" charset="0"/>
              </a:rPr>
            </a:br>
            <a:r>
              <a:rPr lang="en-US" altLang="en-US">
                <a:latin typeface="Calibri" panose="020F0502020204030204" pitchFamily="34" charset="0"/>
              </a:rPr>
              <a:t>A reduction in pain of about 30–50% is more realistic, and is clinically important to patients. With this in mind, patients need to accept reduced pain and improved function with minimum acceptable side effects as a goal of pain management. </a:t>
            </a:r>
          </a:p>
          <a:p>
            <a:pPr eaLnBrk="1" hangingPunct="1"/>
            <a:endParaRPr lang="en-CA" altLang="en-US">
              <a:latin typeface="Calibri" panose="020F0502020204030204" pitchFamily="34" charset="0"/>
            </a:endParaRPr>
          </a:p>
          <a:p>
            <a:pPr eaLnBrk="1" hangingPunct="1"/>
            <a:r>
              <a:rPr lang="en-CA" altLang="en-US" b="1">
                <a:latin typeface="Calibri" panose="020F0502020204030204" pitchFamily="34" charset="0"/>
              </a:rPr>
              <a:t>References</a:t>
            </a:r>
          </a:p>
          <a:p>
            <a:pPr eaLnBrk="1" hangingPunct="1"/>
            <a:r>
              <a:rPr lang="en-US" altLang="en-US">
                <a:latin typeface="Calibri" panose="020F0502020204030204" pitchFamily="34" charset="0"/>
              </a:rPr>
              <a:t>Farrar JT </a:t>
            </a:r>
            <a:r>
              <a:rPr lang="en-US" altLang="en-US" i="1">
                <a:latin typeface="Calibri" panose="020F0502020204030204" pitchFamily="34" charset="0"/>
              </a:rPr>
              <a:t>et al. </a:t>
            </a:r>
            <a:r>
              <a:rPr lang="en-US" altLang="en-US">
                <a:latin typeface="Calibri" panose="020F0502020204030204" pitchFamily="34" charset="0"/>
              </a:rPr>
              <a:t>Clinical importance of changes in chronic pain intensity measured on an 11-point numerical pain rating scale. </a:t>
            </a:r>
            <a:r>
              <a:rPr lang="en-US" altLang="en-US" i="1">
                <a:latin typeface="Calibri" panose="020F0502020204030204" pitchFamily="34" charset="0"/>
              </a:rPr>
              <a:t>Pain</a:t>
            </a:r>
            <a:r>
              <a:rPr lang="en-US" altLang="en-US">
                <a:latin typeface="Calibri" panose="020F0502020204030204" pitchFamily="34" charset="0"/>
              </a:rPr>
              <a:t> 2001; 94(2):149-58.</a:t>
            </a:r>
          </a:p>
          <a:p>
            <a:pPr eaLnBrk="1" hangingPunct="1"/>
            <a:r>
              <a:rPr lang="en-US" altLang="en-US">
                <a:latin typeface="Calibri" panose="020F0502020204030204" pitchFamily="34" charset="0"/>
              </a:rPr>
              <a:t>Gilron I </a:t>
            </a:r>
            <a:r>
              <a:rPr lang="en-US" altLang="en-US" i="1">
                <a:latin typeface="Calibri" panose="020F0502020204030204" pitchFamily="34" charset="0"/>
              </a:rPr>
              <a:t>et al. </a:t>
            </a:r>
            <a:r>
              <a:rPr lang="en-US" altLang="en-US">
                <a:latin typeface="Calibri" panose="020F0502020204030204" pitchFamily="34" charset="0"/>
              </a:rPr>
              <a:t>Neuropathic pain: a practical guide for the clinician. </a:t>
            </a:r>
            <a:r>
              <a:rPr lang="en-US" altLang="en-US" i="1">
                <a:latin typeface="Calibri" panose="020F0502020204030204" pitchFamily="34" charset="0"/>
              </a:rPr>
              <a:t>CMAJ</a:t>
            </a:r>
            <a:r>
              <a:rPr lang="en-US" altLang="en-US">
                <a:latin typeface="Calibri" panose="020F0502020204030204" pitchFamily="34" charset="0"/>
              </a:rPr>
              <a:t> 2006; 175(3):265-75.</a:t>
            </a:r>
          </a:p>
          <a:p>
            <a:pPr eaLnBrk="1" hangingPunct="1"/>
            <a:endParaRPr lang="en-US" altLang="en-US">
              <a:latin typeface="Calibri" panose="020F0502020204030204" pitchFamily="34" charset="0"/>
            </a:endParaRPr>
          </a:p>
        </p:txBody>
      </p:sp>
      <p:sp>
        <p:nvSpPr>
          <p:cNvPr id="38916" name="Slide Image Placeholder 3">
            <a:extLst>
              <a:ext uri="{FF2B5EF4-FFF2-40B4-BE49-F238E27FC236}">
                <a16:creationId xmlns:a16="http://schemas.microsoft.com/office/drawing/2014/main" id="{08D4424C-51DF-44B8-9CC7-527A8778C5CF}"/>
              </a:ext>
            </a:extLst>
          </p:cNvPr>
          <p:cNvSpPr>
            <a:spLocks noGrp="1" noRot="1" noChangeAspect="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E98E936-FAEA-46A7-921A-979D56055F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86DC875-62F1-4189-8008-1EEA177939AA}" type="slidenum">
              <a:rPr lang="en-GB" altLang="en-US" sz="1100">
                <a:solidFill>
                  <a:srgbClr val="000000"/>
                </a:solidFill>
                <a:latin typeface="Calibri" panose="020F0502020204030204" pitchFamily="34" charset="0"/>
                <a:ea typeface="SimSun" panose="02010600030101010101" pitchFamily="2" charset="-122"/>
              </a:rPr>
              <a:pPr/>
              <a:t>21</a:t>
            </a:fld>
            <a:endParaRPr lang="en-GB" altLang="en-US" sz="1100">
              <a:solidFill>
                <a:srgbClr val="000000"/>
              </a:solidFill>
              <a:latin typeface="Calibri" panose="020F0502020204030204" pitchFamily="34" charset="0"/>
              <a:ea typeface="SimSun" panose="02010600030101010101" pitchFamily="2" charset="-122"/>
            </a:endParaRPr>
          </a:p>
        </p:txBody>
      </p:sp>
      <p:sp>
        <p:nvSpPr>
          <p:cNvPr id="40963" name="Rectangle 3">
            <a:extLst>
              <a:ext uri="{FF2B5EF4-FFF2-40B4-BE49-F238E27FC236}">
                <a16:creationId xmlns:a16="http://schemas.microsoft.com/office/drawing/2014/main" id="{C48BD5C2-1E86-41B1-9E81-713220C18991}"/>
              </a:ext>
            </a:extLst>
          </p:cNvPr>
          <p:cNvSpPr>
            <a:spLocks noGrp="1" noChangeArrowheads="1"/>
          </p:cNvSpPr>
          <p:nvPr>
            <p:ph type="body" idx="1"/>
          </p:nvPr>
        </p:nvSpPr>
        <p:spPr>
          <a:xfrm>
            <a:off x="681038" y="4730750"/>
            <a:ext cx="5462587" cy="5932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Calibri" panose="020F0502020204030204" pitchFamily="34" charset="0"/>
              </a:rPr>
              <a:t>Speaker’s Notes</a:t>
            </a:r>
          </a:p>
          <a:p>
            <a:pPr eaLnBrk="1" hangingPunct="1"/>
            <a:r>
              <a:rPr lang="en-US" altLang="en-US">
                <a:latin typeface="Calibri" panose="020F0502020204030204" pitchFamily="34" charset="0"/>
              </a:rPr>
              <a:t>Damaged tissue, inflammatory cells or tumor cells release chemical mediators creating an “inflammatory soup” such as prostaglandins or bradykinin that activates or modifies the stimulus response properties of nociceptor afferents. As a result the excitability of the peripheral terminal membrane increases (peripheral sensitization). These changes in turn, sets up changes in the responsiveness of neurons in the CNS </a:t>
            </a:r>
            <a:br>
              <a:rPr lang="en-US" altLang="en-US">
                <a:latin typeface="Calibri" panose="020F0502020204030204" pitchFamily="34" charset="0"/>
              </a:rPr>
            </a:br>
            <a:r>
              <a:rPr lang="en-US" altLang="en-US">
                <a:latin typeface="Calibri" panose="020F0502020204030204" pitchFamily="34" charset="0"/>
              </a:rPr>
              <a:t>(central sensitization). </a:t>
            </a:r>
          </a:p>
          <a:p>
            <a:pPr eaLnBrk="1" hangingPunct="1"/>
            <a:r>
              <a:rPr lang="en-US" altLang="en-US">
                <a:latin typeface="Calibri" panose="020F0502020204030204" pitchFamily="34" charset="0"/>
              </a:rPr>
              <a:t>Pharmacologic modalities conditionally recommended for the initial management of patients with knee osteoarthritis included acetaminophen, oral and topical </a:t>
            </a:r>
            <a:br>
              <a:rPr lang="en-US" altLang="en-US">
                <a:latin typeface="Calibri" panose="020F0502020204030204" pitchFamily="34" charset="0"/>
              </a:rPr>
            </a:br>
            <a:r>
              <a:rPr lang="en-US" altLang="en-US">
                <a:latin typeface="Calibri" panose="020F0502020204030204" pitchFamily="34" charset="0"/>
              </a:rPr>
              <a:t>non-steroidal anti-inflammatory drugs (NSAIDs), tramadol, and intra-articular corticosteroid injections; intra-articular hyaluronate injections, duloxetine, and opioids were conditionally recommended in patients who had an inadequate response to initial therapy. Opioid analgesics were strongly recommended in patients who were either not willing to undergo or had contraindications for total joint arthroplasty after having failed medical therapy.</a:t>
            </a:r>
          </a:p>
          <a:p>
            <a:pPr eaLnBrk="1" hangingPunct="1"/>
            <a:endParaRPr lang="en-US" altLang="en-US">
              <a:latin typeface="Calibri" panose="020F0502020204030204" pitchFamily="34" charset="0"/>
            </a:endParaRPr>
          </a:p>
          <a:p>
            <a:pPr eaLnBrk="1" hangingPunct="1"/>
            <a:r>
              <a:rPr lang="en-US" altLang="en-US" b="1">
                <a:latin typeface="Calibri" panose="020F0502020204030204" pitchFamily="34" charset="0"/>
              </a:rPr>
              <a:t>References</a:t>
            </a:r>
          </a:p>
          <a:p>
            <a:pPr eaLnBrk="1" hangingPunct="1"/>
            <a:r>
              <a:rPr lang="en-CA" altLang="en-US">
                <a:latin typeface="Calibri" panose="020F0502020204030204" pitchFamily="34" charset="0"/>
              </a:rPr>
              <a:t>Hochberg MC </a:t>
            </a:r>
            <a:r>
              <a:rPr lang="en-CA" altLang="en-US" i="1">
                <a:latin typeface="Calibri" panose="020F0502020204030204" pitchFamily="34" charset="0"/>
              </a:rPr>
              <a:t>et al. </a:t>
            </a:r>
            <a:r>
              <a:rPr lang="en-US" altLang="en-US">
                <a:latin typeface="Calibri" panose="020F0502020204030204" pitchFamily="34" charset="0"/>
              </a:rPr>
              <a:t>American College of Rheumatology 2012 recommendations for the use of nonpharmacologic and pharmacologic therapies in osteoarthritis of the hand, hip, and knee. </a:t>
            </a:r>
            <a:r>
              <a:rPr lang="en-CA" altLang="en-US" i="1">
                <a:latin typeface="Calibri" panose="020F0502020204030204" pitchFamily="34" charset="0"/>
              </a:rPr>
              <a:t>Arthritis Care Res (Hoboken) </a:t>
            </a:r>
            <a:r>
              <a:rPr lang="en-CA" altLang="en-US">
                <a:latin typeface="Calibri" panose="020F0502020204030204" pitchFamily="34" charset="0"/>
              </a:rPr>
              <a:t>2012; 64(4): 465-74.</a:t>
            </a:r>
          </a:p>
          <a:p>
            <a:pPr eaLnBrk="1" hangingPunct="1"/>
            <a:r>
              <a:rPr lang="fr-FR" altLang="en-US">
                <a:latin typeface="Calibri" panose="020F0502020204030204" pitchFamily="34" charset="0"/>
              </a:rPr>
              <a:t>Scholz J, Woolf  CJ. Can we conquer pain? </a:t>
            </a:r>
            <a:r>
              <a:rPr lang="fr-FR" altLang="en-US" i="1">
                <a:latin typeface="Calibri" panose="020F0502020204030204" pitchFamily="34" charset="0"/>
              </a:rPr>
              <a:t>Nat Neurosci</a:t>
            </a:r>
            <a:r>
              <a:rPr lang="fr-FR" altLang="en-US">
                <a:latin typeface="Calibri" panose="020F0502020204030204" pitchFamily="34" charset="0"/>
              </a:rPr>
              <a:t> 2002; 5(Suppl):1062-7.</a:t>
            </a:r>
          </a:p>
          <a:p>
            <a:pPr eaLnBrk="1" hangingPunct="1"/>
            <a:endParaRPr lang="en-US" altLang="en-US">
              <a:latin typeface="Calibri" panose="020F0502020204030204" pitchFamily="34" charset="0"/>
            </a:endParaRPr>
          </a:p>
          <a:p>
            <a:endParaRPr lang="en-CA" altLang="en-US">
              <a:latin typeface="Calibri" panose="020F0502020204030204" pitchFamily="34" charset="0"/>
            </a:endParaRPr>
          </a:p>
        </p:txBody>
      </p:sp>
      <p:sp>
        <p:nvSpPr>
          <p:cNvPr id="40964" name="Slide Image Placeholder 3">
            <a:extLst>
              <a:ext uri="{FF2B5EF4-FFF2-40B4-BE49-F238E27FC236}">
                <a16:creationId xmlns:a16="http://schemas.microsoft.com/office/drawing/2014/main" id="{B60EB7C3-51AB-4266-867C-0A50ECBA3F5D}"/>
              </a:ext>
            </a:extLst>
          </p:cNvPr>
          <p:cNvSpPr>
            <a:spLocks noGrp="1" noRot="1" noChangeAspect="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1FCD83C-E4CF-46CE-8CB1-64F8870B4E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7DB6489-8442-43E7-9FA1-FB4931CA295F}" type="slidenum">
              <a:rPr lang="en-GB" altLang="en-US" sz="1100">
                <a:solidFill>
                  <a:srgbClr val="000000"/>
                </a:solidFill>
                <a:latin typeface="Calibri" panose="020F0502020204030204" pitchFamily="34" charset="0"/>
                <a:ea typeface="SimSun" panose="02010600030101010101" pitchFamily="2" charset="-122"/>
              </a:rPr>
              <a:pPr/>
              <a:t>22</a:t>
            </a:fld>
            <a:endParaRPr lang="en-GB" altLang="en-US" sz="1100">
              <a:solidFill>
                <a:srgbClr val="000000"/>
              </a:solidFill>
              <a:latin typeface="Calibri" panose="020F0502020204030204" pitchFamily="34" charset="0"/>
              <a:ea typeface="SimSun" panose="02010600030101010101" pitchFamily="2" charset="-122"/>
            </a:endParaRPr>
          </a:p>
        </p:txBody>
      </p:sp>
      <p:sp>
        <p:nvSpPr>
          <p:cNvPr id="43011" name="Rectangle 2">
            <a:extLst>
              <a:ext uri="{FF2B5EF4-FFF2-40B4-BE49-F238E27FC236}">
                <a16:creationId xmlns:a16="http://schemas.microsoft.com/office/drawing/2014/main" id="{99BC461E-C5A1-40F0-B754-05848ED263FE}"/>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37A9727F-2F4E-4449-9621-F8093FAA2B1E}"/>
              </a:ext>
            </a:extLst>
          </p:cNvPr>
          <p:cNvSpPr>
            <a:spLocks noGrp="1" noChangeArrowheads="1"/>
          </p:cNvSpPr>
          <p:nvPr>
            <p:ph type="body" idx="1"/>
          </p:nvPr>
        </p:nvSpPr>
        <p:spPr>
          <a:xfrm>
            <a:off x="681038" y="4781550"/>
            <a:ext cx="5435600" cy="5932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pPr>
            <a:r>
              <a:rPr lang="en-CA" altLang="en-US" sz="900" b="1">
                <a:latin typeface="Calibri" panose="020F0502020204030204" pitchFamily="34" charset="0"/>
              </a:rPr>
              <a:t>Speaker’s Notes</a:t>
            </a:r>
          </a:p>
          <a:p>
            <a:pPr>
              <a:spcAft>
                <a:spcPts val="300"/>
              </a:spcAft>
            </a:pPr>
            <a:r>
              <a:rPr lang="en-CA" altLang="en-US" sz="900">
                <a:latin typeface="Calibri" panose="020F0502020204030204" pitchFamily="34" charset="0"/>
              </a:rPr>
              <a:t>A new school of thought  suggests that osteoarthritis is in fact a disease of the whole joint involving both cartilage destruction and inflammation that in turn trigger the nociceptive system.</a:t>
            </a:r>
          </a:p>
          <a:p>
            <a:pPr>
              <a:spcAft>
                <a:spcPts val="300"/>
              </a:spcAft>
            </a:pPr>
            <a:r>
              <a:rPr lang="en-US" altLang="en-US" sz="900">
                <a:latin typeface="Calibri" panose="020F0502020204030204" pitchFamily="34" charset="0"/>
              </a:rPr>
              <a:t>Clinical evidence suggests a causal relationship between the presence of inflammatory soft tissue and the severity and frequency of ostoarthritis pain. Clinical and experimental evidence demonstrates sensitization of pain pathways in osteoarthritis cases – a feature that stems from changes in the joint nociceptors and central </a:t>
            </a:r>
            <a:br>
              <a:rPr lang="en-US" altLang="en-US" sz="900">
                <a:latin typeface="Calibri" panose="020F0502020204030204" pitchFamily="34" charset="0"/>
              </a:rPr>
            </a:br>
            <a:r>
              <a:rPr lang="en-US" altLang="en-US" sz="900">
                <a:latin typeface="Calibri" panose="020F0502020204030204" pitchFamily="34" charset="0"/>
              </a:rPr>
              <a:t>nociceptive processing. </a:t>
            </a:r>
          </a:p>
          <a:p>
            <a:pPr>
              <a:spcAft>
                <a:spcPts val="300"/>
              </a:spcAft>
            </a:pPr>
            <a:r>
              <a:rPr lang="en-US" altLang="en-US" sz="900">
                <a:latin typeface="Calibri" panose="020F0502020204030204" pitchFamily="34" charset="0"/>
              </a:rPr>
              <a:t>This slide outlines the putative  causal relationship between the osteoarthritis joint tissue and the nociceptive system that underlies osteoarthritis pain.</a:t>
            </a:r>
          </a:p>
          <a:p>
            <a:pPr>
              <a:spcAft>
                <a:spcPts val="300"/>
              </a:spcAft>
            </a:pPr>
            <a:r>
              <a:rPr lang="en-US" altLang="en-US" sz="900">
                <a:latin typeface="Calibri" panose="020F0502020204030204" pitchFamily="34" charset="0"/>
              </a:rPr>
              <a:t>Peripheral sensitization (upregulation and/or decreased threshold of nociceptors in the periphery) can be caused by repeated mechanical trauma triggering a surge in circulating pro-inflammatory mediators (e.g., prostaglandins, cytokines, nerve growth factor) and resulting in increased neuronal excitation.</a:t>
            </a:r>
          </a:p>
          <a:p>
            <a:pPr>
              <a:spcAft>
                <a:spcPts val="300"/>
              </a:spcAft>
            </a:pPr>
            <a:r>
              <a:rPr lang="en-US" altLang="en-US" sz="900">
                <a:latin typeface="Calibri" panose="020F0502020204030204" pitchFamily="34" charset="0"/>
              </a:rPr>
              <a:t>Mechanisms actin at the central level include:</a:t>
            </a:r>
          </a:p>
          <a:p>
            <a:pPr>
              <a:spcAft>
                <a:spcPts val="300"/>
              </a:spcAft>
              <a:buFontTx/>
              <a:buChar char="•"/>
            </a:pPr>
            <a:r>
              <a:rPr lang="en-US" altLang="en-US" sz="900">
                <a:latin typeface="Calibri" panose="020F0502020204030204" pitchFamily="34" charset="0"/>
              </a:rPr>
              <a:t>Pathological changes within the brain, e.g., decreased grey matter</a:t>
            </a:r>
          </a:p>
          <a:p>
            <a:pPr>
              <a:spcAft>
                <a:spcPts val="300"/>
              </a:spcAft>
              <a:buFontTx/>
              <a:buChar char="•"/>
            </a:pPr>
            <a:r>
              <a:rPr lang="en-US" altLang="en-US" sz="900">
                <a:latin typeface="Calibri" panose="020F0502020204030204" pitchFamily="34" charset="0"/>
              </a:rPr>
              <a:t>Increased firing of the thalamocortical nociceptive system and amygdala</a:t>
            </a:r>
          </a:p>
          <a:p>
            <a:pPr>
              <a:spcAft>
                <a:spcPts val="300"/>
              </a:spcAft>
              <a:buFontTx/>
              <a:buChar char="•"/>
            </a:pPr>
            <a:r>
              <a:rPr lang="en-US" altLang="en-US" sz="900">
                <a:latin typeface="Calibri" panose="020F0502020204030204" pitchFamily="34" charset="0"/>
              </a:rPr>
              <a:t>Spinal hypersensitivity</a:t>
            </a:r>
          </a:p>
          <a:p>
            <a:pPr>
              <a:spcAft>
                <a:spcPts val="300"/>
              </a:spcAft>
              <a:buFontTx/>
              <a:buChar char="•"/>
            </a:pPr>
            <a:r>
              <a:rPr lang="en-US" altLang="en-US" sz="900">
                <a:latin typeface="Calibri" panose="020F0502020204030204" pitchFamily="34" charset="0"/>
              </a:rPr>
              <a:t>Sensitization of central nociceptors</a:t>
            </a:r>
          </a:p>
          <a:p>
            <a:pPr>
              <a:spcAft>
                <a:spcPts val="300"/>
              </a:spcAft>
              <a:buFontTx/>
              <a:buChar char="•"/>
            </a:pPr>
            <a:r>
              <a:rPr lang="en-US" altLang="en-US" sz="900">
                <a:latin typeface="Calibri" panose="020F0502020204030204" pitchFamily="34" charset="0"/>
              </a:rPr>
              <a:t>Microglia activation</a:t>
            </a:r>
          </a:p>
          <a:p>
            <a:pPr eaLnBrk="1" hangingPunct="1">
              <a:spcAft>
                <a:spcPts val="300"/>
              </a:spcAft>
            </a:pPr>
            <a:r>
              <a:rPr lang="en-US" altLang="en-US" sz="900">
                <a:latin typeface="Calibri" panose="020F0502020204030204" pitchFamily="34" charset="0"/>
              </a:rPr>
              <a:t>Medications affecting for the central mechansims are: </a:t>
            </a:r>
            <a:r>
              <a:rPr lang="el-GR" altLang="en-US" sz="900">
                <a:latin typeface="Calibri" panose="020F0502020204030204" pitchFamily="34" charset="0"/>
              </a:rPr>
              <a:t>α</a:t>
            </a:r>
            <a:r>
              <a:rPr lang="el-GR" altLang="en-US" sz="900" baseline="-25000">
                <a:latin typeface="Calibri" panose="020F0502020204030204" pitchFamily="34" charset="0"/>
              </a:rPr>
              <a:t>2</a:t>
            </a:r>
            <a:r>
              <a:rPr lang="el-GR" altLang="en-US" sz="900">
                <a:latin typeface="Calibri" panose="020F0502020204030204" pitchFamily="34" charset="0"/>
              </a:rPr>
              <a:t>δ </a:t>
            </a:r>
            <a:r>
              <a:rPr lang="en-US" altLang="en-US" sz="900">
                <a:latin typeface="Calibri" panose="020F0502020204030204" pitchFamily="34" charset="0"/>
              </a:rPr>
              <a:t>ligands, SNRIs, TCAs, tramadol and opioids. </a:t>
            </a:r>
          </a:p>
          <a:p>
            <a:pPr>
              <a:spcAft>
                <a:spcPts val="300"/>
              </a:spcAft>
            </a:pPr>
            <a:endParaRPr lang="en-US" altLang="en-US" sz="900">
              <a:latin typeface="Calibri" panose="020F0502020204030204" pitchFamily="34" charset="0"/>
            </a:endParaRPr>
          </a:p>
          <a:p>
            <a:pPr>
              <a:spcAft>
                <a:spcPts val="300"/>
              </a:spcAft>
            </a:pPr>
            <a:r>
              <a:rPr lang="en-CA" altLang="en-US" sz="900" b="1">
                <a:latin typeface="Calibri" panose="020F0502020204030204" pitchFamily="34" charset="0"/>
              </a:rPr>
              <a:t>References</a:t>
            </a:r>
          </a:p>
          <a:p>
            <a:pPr>
              <a:spcAft>
                <a:spcPts val="300"/>
              </a:spcAft>
            </a:pPr>
            <a:r>
              <a:rPr lang="en-CA" altLang="en-US" sz="900">
                <a:latin typeface="Calibri" panose="020F0502020204030204" pitchFamily="34" charset="0"/>
              </a:rPr>
              <a:t>Hochberg MC </a:t>
            </a:r>
            <a:r>
              <a:rPr lang="en-CA" altLang="en-US" sz="900" i="1">
                <a:latin typeface="Calibri" panose="020F0502020204030204" pitchFamily="34" charset="0"/>
              </a:rPr>
              <a:t>et al. </a:t>
            </a:r>
            <a:r>
              <a:rPr lang="en-US" altLang="en-US" sz="900">
                <a:latin typeface="Calibri" panose="020F0502020204030204" pitchFamily="34" charset="0"/>
              </a:rPr>
              <a:t>American College of Rheumatology 2012 recommendations for the use of nonpharmacologic and pharmacologic therapies in osteoarthritis of the hand, hip, and knee.</a:t>
            </a:r>
            <a:r>
              <a:rPr lang="en-CA" altLang="en-US" sz="900" i="1">
                <a:latin typeface="Calibri" panose="020F0502020204030204" pitchFamily="34" charset="0"/>
              </a:rPr>
              <a:t> Arthritis Care Res (Hoboken) </a:t>
            </a:r>
            <a:r>
              <a:rPr lang="en-CA" altLang="en-US" sz="900">
                <a:latin typeface="Calibri" panose="020F0502020204030204" pitchFamily="34" charset="0"/>
              </a:rPr>
              <a:t>2012; 64(4):465-74.</a:t>
            </a:r>
          </a:p>
          <a:p>
            <a:pPr>
              <a:spcAft>
                <a:spcPts val="300"/>
              </a:spcAft>
            </a:pPr>
            <a:r>
              <a:rPr lang="en-CA" altLang="en-US" sz="900">
                <a:latin typeface="Calibri" panose="020F0502020204030204" pitchFamily="34" charset="0"/>
              </a:rPr>
              <a:t>National Collaborating Centre for Chronic Conditions. </a:t>
            </a:r>
            <a:r>
              <a:rPr lang="en-CA" altLang="en-US" sz="900" i="1">
                <a:latin typeface="Calibri" panose="020F0502020204030204" pitchFamily="34" charset="0"/>
              </a:rPr>
              <a:t>Osteoarthritis: National Clinical Guideline for Care and Management in Adults.</a:t>
            </a:r>
            <a:r>
              <a:rPr lang="en-CA" altLang="en-US" sz="900">
                <a:latin typeface="Calibri" panose="020F0502020204030204" pitchFamily="34" charset="0"/>
              </a:rPr>
              <a:t> Royal College of Physicians; London, UK:  2008.</a:t>
            </a:r>
          </a:p>
          <a:p>
            <a:pPr>
              <a:spcAft>
                <a:spcPts val="300"/>
              </a:spcAft>
            </a:pPr>
            <a:r>
              <a:rPr lang="en-CA" altLang="en-US" sz="900">
                <a:latin typeface="Calibri" panose="020F0502020204030204" pitchFamily="34" charset="0"/>
              </a:rPr>
              <a:t>Schaible HG. Mechanisms of chronic pain in osteoarthritis. </a:t>
            </a:r>
            <a:r>
              <a:rPr lang="en-CA" altLang="en-US" sz="900" i="1">
                <a:latin typeface="Calibri" panose="020F0502020204030204" pitchFamily="34" charset="0"/>
              </a:rPr>
              <a:t>Curr Rheumatol Rep </a:t>
            </a:r>
            <a:r>
              <a:rPr lang="en-CA" altLang="en-US" sz="900">
                <a:latin typeface="Calibri" panose="020F0502020204030204" pitchFamily="34" charset="0"/>
              </a:rPr>
              <a:t>2012; 14(6):549-56.</a:t>
            </a:r>
          </a:p>
          <a:p>
            <a:pPr>
              <a:spcAft>
                <a:spcPts val="300"/>
              </a:spcAft>
            </a:pPr>
            <a:endParaRPr lang="en-CA" altLang="en-US" sz="9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CD2FA1A5-36B8-4ABB-8B07-5051175A4F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2F98A7A-CF2D-4929-9F73-800159017623}" type="slidenum">
              <a:rPr lang="en-US" altLang="zh-CN" sz="1100">
                <a:solidFill>
                  <a:srgbClr val="000000"/>
                </a:solidFill>
                <a:latin typeface="Calibri" panose="020F0502020204030204" pitchFamily="34" charset="0"/>
                <a:ea typeface="ヒラギノ角ゴ Pro W3" charset="-128"/>
              </a:rPr>
              <a:pPr/>
              <a:t>32</a:t>
            </a:fld>
            <a:endParaRPr lang="en-US" altLang="zh-CN" sz="1100">
              <a:solidFill>
                <a:srgbClr val="000000"/>
              </a:solidFill>
              <a:latin typeface="Calibri" panose="020F0502020204030204" pitchFamily="34" charset="0"/>
              <a:ea typeface="ヒラギノ角ゴ Pro W3" charset="-128"/>
            </a:endParaRPr>
          </a:p>
        </p:txBody>
      </p:sp>
      <p:sp>
        <p:nvSpPr>
          <p:cNvPr id="55299" name="Rectangle 23">
            <a:extLst>
              <a:ext uri="{FF2B5EF4-FFF2-40B4-BE49-F238E27FC236}">
                <a16:creationId xmlns:a16="http://schemas.microsoft.com/office/drawing/2014/main" id="{06362336-473C-49BB-94A5-5E029CDE4689}"/>
              </a:ext>
            </a:extLst>
          </p:cNvPr>
          <p:cNvSpPr>
            <a:spLocks noGrp="1" noRot="1" noChangeAspect="1" noChangeArrowheads="1" noTextEdit="1"/>
          </p:cNvSpPr>
          <p:nvPr>
            <p:ph type="sldImg"/>
          </p:nvPr>
        </p:nvSpPr>
        <p:spPr>
          <a:ln/>
        </p:spPr>
      </p:sp>
      <p:sp>
        <p:nvSpPr>
          <p:cNvPr id="55300" name="Rectangle 24">
            <a:extLst>
              <a:ext uri="{FF2B5EF4-FFF2-40B4-BE49-F238E27FC236}">
                <a16:creationId xmlns:a16="http://schemas.microsoft.com/office/drawing/2014/main" id="{AF67EDD3-F967-4121-ACBF-890C2809D3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Calibri" panose="020F0502020204030204" pitchFamily="34" charset="0"/>
              </a:rPr>
              <a:t>Speaker’s Notes</a:t>
            </a:r>
          </a:p>
          <a:p>
            <a:r>
              <a:rPr lang="en-CA" altLang="en-US">
                <a:latin typeface="Calibri" panose="020F0502020204030204" pitchFamily="34" charset="0"/>
              </a:rPr>
              <a:t>Emphasize that the causes of osteoarthritis are multifactorial and that these factors can be broadly divided into two groups:</a:t>
            </a:r>
          </a:p>
          <a:p>
            <a:pPr>
              <a:buFontTx/>
              <a:buAutoNum type="arabicParenR"/>
            </a:pPr>
            <a:r>
              <a:rPr lang="en-US" altLang="zh-CN">
                <a:latin typeface="Calibri" panose="020F0502020204030204" pitchFamily="34" charset="0"/>
                <a:ea typeface="SimSun" panose="02010600030101010101" pitchFamily="2" charset="-122"/>
              </a:rPr>
              <a:t>Those that subject the articular cartilage to abnormal stress, e.g., obesity, anatomic abnormalities, etc.</a:t>
            </a:r>
          </a:p>
          <a:p>
            <a:pPr>
              <a:buFontTx/>
              <a:buAutoNum type="arabicParenR"/>
            </a:pPr>
            <a:r>
              <a:rPr lang="en-US" altLang="zh-CN">
                <a:latin typeface="Calibri" panose="020F0502020204030204" pitchFamily="34" charset="0"/>
                <a:ea typeface="SimSun" panose="02010600030101010101" pitchFamily="2" charset="-122"/>
              </a:rPr>
              <a:t>Those that contribute to the development of an abnormal articular cartilage, </a:t>
            </a:r>
            <a:br>
              <a:rPr lang="en-US" altLang="zh-CN">
                <a:latin typeface="Calibri" panose="020F0502020204030204" pitchFamily="34" charset="0"/>
                <a:ea typeface="SimSun" panose="02010600030101010101" pitchFamily="2" charset="-122"/>
              </a:rPr>
            </a:br>
            <a:r>
              <a:rPr lang="en-US" altLang="zh-CN">
                <a:latin typeface="Calibri" panose="020F0502020204030204" pitchFamily="34" charset="0"/>
                <a:ea typeface="SimSun" panose="02010600030101010101" pitchFamily="2" charset="-122"/>
              </a:rPr>
              <a:t>e.g., aging, genetic basis, etc.</a:t>
            </a:r>
          </a:p>
          <a:p>
            <a:r>
              <a:rPr lang="en-US" altLang="zh-CN">
                <a:latin typeface="Calibri" panose="020F0502020204030204" pitchFamily="34" charset="0"/>
                <a:ea typeface="SimSun" panose="02010600030101010101" pitchFamily="2" charset="-122"/>
              </a:rPr>
              <a:t>All of these factors can ultimately contribute to a compromised cartilage and further progression can ultimately result in cartilage breakdown. </a:t>
            </a:r>
          </a:p>
          <a:p>
            <a:pPr eaLnBrk="1" hangingPunct="1"/>
            <a:endParaRPr lang="en-US" altLang="zh-CN">
              <a:latin typeface="Calibri" panose="020F0502020204030204" pitchFamily="34" charset="0"/>
              <a:ea typeface="SimSun" panose="02010600030101010101" pitchFamily="2" charset="-122"/>
            </a:endParaRPr>
          </a:p>
          <a:p>
            <a:pPr marL="0" lvl="1" eaLnBrk="1" hangingPunct="1"/>
            <a:r>
              <a:rPr lang="en-US" altLang="zh-CN" b="1">
                <a:latin typeface="Calibri" panose="020F0502020204030204" pitchFamily="34" charset="0"/>
                <a:ea typeface="SimSun" panose="02010600030101010101" pitchFamily="2" charset="-122"/>
              </a:rPr>
              <a:t>Reference</a:t>
            </a:r>
          </a:p>
          <a:p>
            <a:pPr marL="0" lvl="1" eaLnBrk="1" hangingPunct="1"/>
            <a:r>
              <a:rPr lang="en-US" altLang="zh-CN">
                <a:latin typeface="Calibri" panose="020F0502020204030204" pitchFamily="34" charset="0"/>
                <a:ea typeface="SimSun" panose="02010600030101010101" pitchFamily="2" charset="-122"/>
              </a:rPr>
              <a:t>Mandelbaum B, Waddell D. Etiology and pathophysiology of osteoarthritis. </a:t>
            </a:r>
            <a:r>
              <a:rPr lang="en-US" altLang="zh-CN" i="1">
                <a:latin typeface="Calibri" panose="020F0502020204030204" pitchFamily="34" charset="0"/>
                <a:ea typeface="SimSun" panose="02010600030101010101" pitchFamily="2" charset="-122"/>
              </a:rPr>
              <a:t>Orthopedics</a:t>
            </a:r>
            <a:r>
              <a:rPr lang="en-US" altLang="zh-CN">
                <a:latin typeface="Calibri" panose="020F0502020204030204" pitchFamily="34" charset="0"/>
                <a:ea typeface="SimSun" panose="02010600030101010101" pitchFamily="2" charset="-122"/>
              </a:rPr>
              <a:t> 2005; 28(2 suppl):S207-14.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51E80B0F-5274-487A-B2E4-160ECE36CD2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77236A6-B25E-421F-A150-3A842A796CBD}" type="slidenum">
              <a:rPr lang="en-US" altLang="en-US" sz="1200">
                <a:latin typeface="Calibri" panose="020F0502020204030204" pitchFamily="34" charset="0"/>
              </a:rPr>
              <a:pPr/>
              <a:t>35</a:t>
            </a:fld>
            <a:endParaRPr lang="en-US" altLang="en-US" sz="1200">
              <a:latin typeface="Calibri" panose="020F0502020204030204" pitchFamily="34" charset="0"/>
            </a:endParaRPr>
          </a:p>
        </p:txBody>
      </p:sp>
      <p:sp>
        <p:nvSpPr>
          <p:cNvPr id="59395" name="Rectangle 7">
            <a:extLst>
              <a:ext uri="{FF2B5EF4-FFF2-40B4-BE49-F238E27FC236}">
                <a16:creationId xmlns:a16="http://schemas.microsoft.com/office/drawing/2014/main" id="{7BECF14B-45F7-4206-9D60-AEF45DC86125}"/>
              </a:ext>
            </a:extLst>
          </p:cNvPr>
          <p:cNvSpPr txBox="1">
            <a:spLocks noGrp="1" noChangeArrowheads="1"/>
          </p:cNvSpPr>
          <p:nvPr/>
        </p:nvSpPr>
        <p:spPr bwMode="auto">
          <a:xfrm>
            <a:off x="3849688"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77E8D023-6C69-4BFB-B3FD-A1EA144B7AB1}" type="slidenum">
              <a:rPr lang="en-US" altLang="en-US" sz="1200">
                <a:latin typeface="Arial" panose="020B0604020202020204" pitchFamily="34" charset="0"/>
              </a:rPr>
              <a:pPr algn="r" eaLnBrk="1" hangingPunct="1"/>
              <a:t>35</a:t>
            </a:fld>
            <a:endParaRPr lang="en-US" altLang="en-US" sz="1200">
              <a:latin typeface="Arial" panose="020B0604020202020204" pitchFamily="34" charset="0"/>
            </a:endParaRPr>
          </a:p>
        </p:txBody>
      </p:sp>
      <p:sp>
        <p:nvSpPr>
          <p:cNvPr id="59396" name="Rectangle 2">
            <a:extLst>
              <a:ext uri="{FF2B5EF4-FFF2-40B4-BE49-F238E27FC236}">
                <a16:creationId xmlns:a16="http://schemas.microsoft.com/office/drawing/2014/main" id="{A504103E-01D9-46FE-9EEB-46D1002E545A}"/>
              </a:ext>
            </a:extLst>
          </p:cNvPr>
          <p:cNvSpPr>
            <a:spLocks noGrp="1" noRot="1" noChangeAspect="1" noChangeArrowheads="1" noTextEdit="1"/>
          </p:cNvSpPr>
          <p:nvPr>
            <p:ph type="sldImg"/>
          </p:nvPr>
        </p:nvSpPr>
        <p:spPr>
          <a:ln/>
        </p:spPr>
      </p:sp>
      <p:sp>
        <p:nvSpPr>
          <p:cNvPr id="79877" name="Rectangle 3">
            <a:extLst>
              <a:ext uri="{FF2B5EF4-FFF2-40B4-BE49-F238E27FC236}">
                <a16:creationId xmlns:a16="http://schemas.microsoft.com/office/drawing/2014/main" id="{71836376-0145-4417-806E-412CBF95E0C1}"/>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th-TH">
                <a:ea typeface="ＭＳ Ｐゴシック" charset="0"/>
                <a:cs typeface="Cordia New"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B673CDE-3E83-4AF6-8396-D65B5F54E1B9}"/>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C62D126B-9121-4B36-8A67-257E544D8E72}"/>
              </a:ext>
            </a:extLst>
          </p:cNvPr>
          <p:cNvSpPr>
            <a:spLocks noGrp="1"/>
          </p:cNvSpPr>
          <p:nvPr>
            <p:ph type="body" idx="1"/>
          </p:nvPr>
        </p:nvSpPr>
        <p:spPr>
          <a:xfrm>
            <a:off x="681038" y="4691063"/>
            <a:ext cx="5435600" cy="558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latin typeface="Calibri" panose="020F0502020204030204" pitchFamily="34" charset="0"/>
              </a:rPr>
              <a:t>Speaker’s Notes</a:t>
            </a:r>
          </a:p>
          <a:p>
            <a:pPr eaLnBrk="1" hangingPunct="1"/>
            <a:r>
              <a:rPr lang="en-US" altLang="en-US">
                <a:latin typeface="Calibri" panose="020F0502020204030204" pitchFamily="34" charset="0"/>
              </a:rPr>
              <a:t>This slide  shows the prevalence of pain at the primary care level during one year in a group practice serving an area in Stockholm, Sweden with approximately </a:t>
            </a:r>
            <a:br>
              <a:rPr lang="en-US" altLang="en-US">
                <a:latin typeface="Calibri" panose="020F0502020204030204" pitchFamily="34" charset="0"/>
              </a:rPr>
            </a:br>
            <a:r>
              <a:rPr lang="en-US" altLang="en-US">
                <a:latin typeface="Calibri" panose="020F0502020204030204" pitchFamily="34" charset="0"/>
              </a:rPr>
              <a:t>14,000 inhabitants.  Mean age of the population was 37 years with a mean income just below the Swedish average at the time.</a:t>
            </a:r>
          </a:p>
          <a:p>
            <a:pPr eaLnBrk="1" hangingPunct="1"/>
            <a:r>
              <a:rPr lang="en-US" altLang="en-US">
                <a:latin typeface="Calibri" panose="020F0502020204030204" pitchFamily="34" charset="0"/>
              </a:rPr>
              <a:t>Overall, 28% of the 6890 individuals who consulted a general practitioner had at least one pain-related problem – 37% of these patients had pain duration of less than </a:t>
            </a:r>
            <a:br>
              <a:rPr lang="en-US" altLang="en-US">
                <a:latin typeface="Calibri" panose="020F0502020204030204" pitchFamily="34" charset="0"/>
              </a:rPr>
            </a:br>
            <a:r>
              <a:rPr lang="en-US" altLang="en-US">
                <a:latin typeface="Calibri" panose="020F0502020204030204" pitchFamily="34" charset="0"/>
              </a:rPr>
              <a:t>1 month, 13% duration of 1–3 months and 37% of more than 3 months. A total of 11% suffered from a chronic intermittent state of pain.</a:t>
            </a:r>
          </a:p>
          <a:p>
            <a:pPr eaLnBrk="1" hangingPunct="1"/>
            <a:r>
              <a:rPr lang="en-US" altLang="en-US">
                <a:latin typeface="Calibri" panose="020F0502020204030204" pitchFamily="34" charset="0"/>
              </a:rPr>
              <a:t>In terms of pathophysiology, 94% of cases were classified as nociceptive, 2% as neuropathic, 2% as psychogenic, &lt;1% as idiopathic and 2% could not be classified.</a:t>
            </a:r>
          </a:p>
          <a:p>
            <a:pPr eaLnBrk="1" hangingPunct="1"/>
            <a:endParaRPr lang="en-US" altLang="en-US">
              <a:latin typeface="Calibri" panose="020F0502020204030204" pitchFamily="34" charset="0"/>
            </a:endParaRPr>
          </a:p>
          <a:p>
            <a:pPr eaLnBrk="1" hangingPunct="1"/>
            <a:r>
              <a:rPr lang="en-US" altLang="en-US" b="1">
                <a:latin typeface="Calibri" panose="020F0502020204030204" pitchFamily="34" charset="0"/>
              </a:rPr>
              <a:t>Reference</a:t>
            </a:r>
          </a:p>
          <a:p>
            <a:pPr eaLnBrk="1" hangingPunct="1"/>
            <a:r>
              <a:rPr lang="en-US" altLang="en-US">
                <a:latin typeface="Calibri" panose="020F0502020204030204" pitchFamily="34" charset="0"/>
              </a:rPr>
              <a:t>Hasselström J </a:t>
            </a:r>
            <a:r>
              <a:rPr lang="en-US" altLang="en-US" i="1">
                <a:latin typeface="Calibri" panose="020F0502020204030204" pitchFamily="34" charset="0"/>
              </a:rPr>
              <a:t>et al. </a:t>
            </a:r>
            <a:r>
              <a:rPr lang="en-US" altLang="en-US">
                <a:latin typeface="Calibri" panose="020F0502020204030204" pitchFamily="34" charset="0"/>
              </a:rPr>
              <a:t>Prevalence of pain in general practice. </a:t>
            </a:r>
            <a:r>
              <a:rPr lang="en-US" altLang="en-US" i="1">
                <a:latin typeface="Calibri" panose="020F0502020204030204" pitchFamily="34" charset="0"/>
              </a:rPr>
              <a:t>Eur J Pain</a:t>
            </a:r>
            <a:r>
              <a:rPr lang="en-US" altLang="en-US">
                <a:latin typeface="Calibri" panose="020F0502020204030204" pitchFamily="34" charset="0"/>
              </a:rPr>
              <a:t> 2002; </a:t>
            </a:r>
            <a:br>
              <a:rPr lang="en-US" altLang="en-US">
                <a:latin typeface="Calibri" panose="020F0502020204030204" pitchFamily="34" charset="0"/>
              </a:rPr>
            </a:br>
            <a:r>
              <a:rPr lang="en-US" altLang="en-US">
                <a:latin typeface="Calibri" panose="020F0502020204030204" pitchFamily="34" charset="0"/>
              </a:rPr>
              <a:t>6(5):375-85.</a:t>
            </a:r>
          </a:p>
        </p:txBody>
      </p:sp>
      <p:sp>
        <p:nvSpPr>
          <p:cNvPr id="14340" name="Slide Number Placeholder 3">
            <a:extLst>
              <a:ext uri="{FF2B5EF4-FFF2-40B4-BE49-F238E27FC236}">
                <a16:creationId xmlns:a16="http://schemas.microsoft.com/office/drawing/2014/main" id="{C735957C-CC33-428D-9652-3CD520D386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CDDD911-E4A6-4DB4-AF48-CE170A9206D4}" type="slidenum">
              <a:rPr lang="en-CA" altLang="en-US" sz="1100">
                <a:solidFill>
                  <a:srgbClr val="000000"/>
                </a:solidFill>
                <a:latin typeface="Calibri" panose="020F0502020204030204" pitchFamily="34" charset="0"/>
                <a:ea typeface="SimSun" panose="02010600030101010101" pitchFamily="2" charset="-122"/>
              </a:rPr>
              <a:pPr/>
              <a:t>5</a:t>
            </a:fld>
            <a:endParaRPr lang="en-CA" altLang="en-US" sz="1100">
              <a:solidFill>
                <a:srgbClr val="000000"/>
              </a:solidFill>
              <a:latin typeface="Calibri" panose="020F0502020204030204" pitchFamily="34" charset="0"/>
              <a:ea typeface="SimSun"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6647344-5F33-47B2-942E-AEF846353881}"/>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D0DABEEE-7AAF-4CF6-9C29-E48B11E17474}"/>
              </a:ext>
            </a:extLst>
          </p:cNvPr>
          <p:cNvSpPr>
            <a:spLocks noGrp="1"/>
          </p:cNvSpPr>
          <p:nvPr>
            <p:ph type="body" idx="1"/>
          </p:nvPr>
        </p:nvSpPr>
        <p:spPr>
          <a:xfrm>
            <a:off x="681038" y="4700588"/>
            <a:ext cx="5435600" cy="532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13"/>
              </a:spcAft>
            </a:pPr>
            <a:r>
              <a:rPr lang="en-CA" altLang="en-US" b="1">
                <a:latin typeface="Calibri" panose="020F0502020204030204" pitchFamily="34" charset="0"/>
              </a:rPr>
              <a:t>Speaker’s Notes</a:t>
            </a:r>
          </a:p>
          <a:p>
            <a:pPr eaLnBrk="1" hangingPunct="1">
              <a:lnSpc>
                <a:spcPct val="90000"/>
              </a:lnSpc>
              <a:spcAft>
                <a:spcPts val="613"/>
              </a:spcAft>
            </a:pPr>
            <a:r>
              <a:rPr lang="en-CA" altLang="en-US">
                <a:latin typeface="Calibri" panose="020F0502020204030204" pitchFamily="34" charset="0"/>
              </a:rPr>
              <a:t>Low back pain is one of the most common health problems. Considering over 80% of adults will experience low back pain at some time in their lives, it is not surprising low back pain is the number one cause of work-related disability and the second most common reason (after respiratory illness) for visits to physicians’ offices.  Studies have shown the incidence of low back pain is highest in the third decade and overall prevalence increases with age until the age of 60 to 65 years, after which the prevalence gradually declines. The prevalence of low back pain does not differ between women and men. </a:t>
            </a:r>
          </a:p>
          <a:p>
            <a:pPr eaLnBrk="1" hangingPunct="1">
              <a:lnSpc>
                <a:spcPct val="90000"/>
              </a:lnSpc>
              <a:spcAft>
                <a:spcPts val="613"/>
              </a:spcAft>
            </a:pPr>
            <a:endParaRPr lang="en-CA" altLang="en-US" b="1">
              <a:latin typeface="Calibri" panose="020F0502020204030204" pitchFamily="34" charset="0"/>
            </a:endParaRPr>
          </a:p>
          <a:p>
            <a:pPr eaLnBrk="1" hangingPunct="1">
              <a:lnSpc>
                <a:spcPct val="90000"/>
              </a:lnSpc>
              <a:spcAft>
                <a:spcPts val="613"/>
              </a:spcAft>
            </a:pPr>
            <a:r>
              <a:rPr lang="en-CA" altLang="en-US" b="1">
                <a:latin typeface="Calibri" panose="020F0502020204030204" pitchFamily="34" charset="0"/>
              </a:rPr>
              <a:t>References</a:t>
            </a:r>
          </a:p>
          <a:p>
            <a:pPr eaLnBrk="1" hangingPunct="1">
              <a:lnSpc>
                <a:spcPct val="90000"/>
              </a:lnSpc>
              <a:spcAft>
                <a:spcPts val="613"/>
              </a:spcAft>
            </a:pPr>
            <a:r>
              <a:rPr lang="en-CA" altLang="en-US">
                <a:latin typeface="Calibri" panose="020F0502020204030204" pitchFamily="34" charset="0"/>
              </a:rPr>
              <a:t>Bassols A </a:t>
            </a:r>
            <a:r>
              <a:rPr lang="en-CA" altLang="en-US" i="1">
                <a:latin typeface="Calibri" panose="020F0502020204030204" pitchFamily="34" charset="0"/>
              </a:rPr>
              <a:t>et al. </a:t>
            </a:r>
            <a:r>
              <a:rPr lang="en-CA" altLang="en-US">
                <a:latin typeface="Calibri" panose="020F0502020204030204" pitchFamily="34" charset="0"/>
              </a:rPr>
              <a:t>Back pain in the general population of Catalonia (Spain). Prevalence, characteristics and therapeutic behavior. </a:t>
            </a:r>
            <a:r>
              <a:rPr lang="en-CA" altLang="en-US" i="1">
                <a:latin typeface="Calibri" panose="020F0502020204030204" pitchFamily="34" charset="0"/>
              </a:rPr>
              <a:t>Gac Sanit </a:t>
            </a:r>
            <a:r>
              <a:rPr lang="en-CA" altLang="en-US">
                <a:latin typeface="Calibri" panose="020F0502020204030204" pitchFamily="34" charset="0"/>
              </a:rPr>
              <a:t>2003; 17(2):97-107.</a:t>
            </a:r>
          </a:p>
          <a:p>
            <a:pPr eaLnBrk="1" hangingPunct="1">
              <a:lnSpc>
                <a:spcPct val="90000"/>
              </a:lnSpc>
              <a:spcAft>
                <a:spcPts val="613"/>
              </a:spcAft>
            </a:pPr>
            <a:r>
              <a:rPr lang="en-CA" altLang="en-US">
                <a:latin typeface="Calibri" panose="020F0502020204030204" pitchFamily="34" charset="0"/>
              </a:rPr>
              <a:t>Hart LG </a:t>
            </a:r>
            <a:r>
              <a:rPr lang="en-CA" altLang="en-US" i="1">
                <a:latin typeface="Calibri" panose="020F0502020204030204" pitchFamily="34" charset="0"/>
              </a:rPr>
              <a:t>et al. </a:t>
            </a:r>
            <a:r>
              <a:rPr lang="en-CA" altLang="en-US">
                <a:latin typeface="Calibri" panose="020F0502020204030204" pitchFamily="34" charset="0"/>
              </a:rPr>
              <a:t>Physician office visits for low back pain. Frequency, clinical evaluation, and treatment patterns from a U.S. national survey. </a:t>
            </a:r>
            <a:r>
              <a:rPr lang="en-CA" altLang="en-US" i="1">
                <a:latin typeface="Calibri" panose="020F0502020204030204" pitchFamily="34" charset="0"/>
              </a:rPr>
              <a:t>Spine (Phila Pa 1976)</a:t>
            </a:r>
            <a:r>
              <a:rPr lang="en-CA" altLang="en-US">
                <a:latin typeface="Calibri" panose="020F0502020204030204" pitchFamily="34" charset="0"/>
              </a:rPr>
              <a:t> 1995; 20(1):11-9.</a:t>
            </a:r>
          </a:p>
          <a:p>
            <a:pPr eaLnBrk="1" hangingPunct="1">
              <a:lnSpc>
                <a:spcPct val="90000"/>
              </a:lnSpc>
              <a:spcAft>
                <a:spcPts val="613"/>
              </a:spcAft>
            </a:pPr>
            <a:r>
              <a:rPr lang="en-CA" altLang="en-US">
                <a:latin typeface="Calibri" panose="020F0502020204030204" pitchFamily="34" charset="0"/>
              </a:rPr>
              <a:t>Hoy D </a:t>
            </a:r>
            <a:r>
              <a:rPr lang="en-CA" altLang="en-US" i="1">
                <a:latin typeface="Calibri" panose="020F0502020204030204" pitchFamily="34" charset="0"/>
              </a:rPr>
              <a:t>et al. </a:t>
            </a:r>
            <a:r>
              <a:rPr lang="en-CA" altLang="en-US">
                <a:latin typeface="Calibri" panose="020F0502020204030204" pitchFamily="34" charset="0"/>
              </a:rPr>
              <a:t>The epidemiology of low back pain. </a:t>
            </a:r>
            <a:r>
              <a:rPr lang="en-CA" altLang="en-US" i="1">
                <a:latin typeface="Calibri" panose="020F0502020204030204" pitchFamily="34" charset="0"/>
              </a:rPr>
              <a:t>Best Pract Res Clin Rheumatol</a:t>
            </a:r>
            <a:r>
              <a:rPr lang="en-CA" altLang="en-US">
                <a:latin typeface="Calibri" panose="020F0502020204030204" pitchFamily="34" charset="0"/>
              </a:rPr>
              <a:t> 2010; 24(6):769-81.</a:t>
            </a:r>
          </a:p>
          <a:p>
            <a:pPr eaLnBrk="1" hangingPunct="1">
              <a:lnSpc>
                <a:spcPct val="90000"/>
              </a:lnSpc>
              <a:spcAft>
                <a:spcPts val="613"/>
              </a:spcAft>
            </a:pPr>
            <a:r>
              <a:rPr lang="en-CA" altLang="en-US">
                <a:latin typeface="Calibri" panose="020F0502020204030204" pitchFamily="34" charset="0"/>
              </a:rPr>
              <a:t>National Institutes of Health. </a:t>
            </a:r>
            <a:r>
              <a:rPr lang="en-CA" altLang="en-US" i="1">
                <a:latin typeface="Calibri" panose="020F0502020204030204" pitchFamily="34" charset="0"/>
              </a:rPr>
              <a:t>Low Back Pain Fact Sheet. </a:t>
            </a:r>
            <a:br>
              <a:rPr lang="en-CA" altLang="en-US" i="1">
                <a:latin typeface="Calibri" panose="020F0502020204030204" pitchFamily="34" charset="0"/>
              </a:rPr>
            </a:br>
            <a:r>
              <a:rPr lang="en-CA" altLang="en-US">
                <a:latin typeface="Calibri" panose="020F0502020204030204" pitchFamily="34" charset="0"/>
              </a:rPr>
              <a:t>Available at: http://www.ninds.nih.gov/disorders/backpain/detail_backpain.htm. Accessed: July 22, 2013.</a:t>
            </a:r>
          </a:p>
          <a:p>
            <a:pPr eaLnBrk="1" hangingPunct="1">
              <a:lnSpc>
                <a:spcPct val="90000"/>
              </a:lnSpc>
              <a:spcAft>
                <a:spcPts val="613"/>
              </a:spcAft>
            </a:pPr>
            <a:r>
              <a:rPr lang="en-CA" altLang="en-US">
                <a:latin typeface="Calibri" panose="020F0502020204030204" pitchFamily="34" charset="0"/>
              </a:rPr>
              <a:t>Walker BF. The prevalence of low back pain: a systematic review of the literature from 1966 to 1998.</a:t>
            </a:r>
            <a:r>
              <a:rPr lang="en-CA" altLang="en-US" i="1">
                <a:latin typeface="Calibri" panose="020F0502020204030204" pitchFamily="34" charset="0"/>
              </a:rPr>
              <a:t> J Spinal Disord </a:t>
            </a:r>
            <a:r>
              <a:rPr lang="en-CA" altLang="en-US">
                <a:latin typeface="Calibri" panose="020F0502020204030204" pitchFamily="34" charset="0"/>
              </a:rPr>
              <a:t>2000; 13(3):205-17.</a:t>
            </a:r>
          </a:p>
          <a:p>
            <a:pPr eaLnBrk="1" hangingPunct="1">
              <a:spcAft>
                <a:spcPts val="613"/>
              </a:spcAft>
            </a:pPr>
            <a:endParaRPr lang="en-CA" altLang="en-US">
              <a:latin typeface="Calibri" panose="020F0502020204030204" pitchFamily="34" charset="0"/>
            </a:endParaRPr>
          </a:p>
          <a:p>
            <a:pPr eaLnBrk="1" hangingPunct="1">
              <a:spcAft>
                <a:spcPts val="613"/>
              </a:spcAft>
            </a:pPr>
            <a:endParaRPr lang="en-CA" altLang="en-US">
              <a:latin typeface="Calibri" panose="020F0502020204030204" pitchFamily="34" charset="0"/>
            </a:endParaRPr>
          </a:p>
          <a:p>
            <a:pPr eaLnBrk="1" hangingPunct="1">
              <a:spcAft>
                <a:spcPts val="613"/>
              </a:spcAft>
            </a:pPr>
            <a:endParaRPr lang="en-CA" altLang="en-US">
              <a:latin typeface="Calibri" panose="020F0502020204030204" pitchFamily="34" charset="0"/>
            </a:endParaRPr>
          </a:p>
        </p:txBody>
      </p:sp>
      <p:sp>
        <p:nvSpPr>
          <p:cNvPr id="64516" name="Slide Number Placeholder 3">
            <a:extLst>
              <a:ext uri="{FF2B5EF4-FFF2-40B4-BE49-F238E27FC236}">
                <a16:creationId xmlns:a16="http://schemas.microsoft.com/office/drawing/2014/main" id="{47826E36-6F68-40A4-AF26-D70805A385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F7CEA8C-C19E-4623-B2D0-C1813737B337}" type="slidenum">
              <a:rPr lang="es-MX" altLang="en-US" sz="1100">
                <a:solidFill>
                  <a:srgbClr val="000000"/>
                </a:solidFill>
                <a:latin typeface="Calibri" panose="020F0502020204030204" pitchFamily="34" charset="0"/>
                <a:ea typeface="SimSun" panose="02010600030101010101" pitchFamily="2" charset="-122"/>
              </a:rPr>
              <a:pPr/>
              <a:t>38</a:t>
            </a:fld>
            <a:endParaRPr lang="es-MX" altLang="en-US" sz="1100">
              <a:solidFill>
                <a:srgbClr val="000000"/>
              </a:solidFill>
              <a:latin typeface="Calibri" panose="020F0502020204030204" pitchFamily="34" charset="0"/>
              <a:ea typeface="SimSun"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122FB63F-8502-4C6C-9324-3C1C39D129AC}"/>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203F9FD9-8C86-496D-BAF3-82B0211D37B8}"/>
              </a:ext>
            </a:extLst>
          </p:cNvPr>
          <p:cNvSpPr>
            <a:spLocks noGrp="1"/>
          </p:cNvSpPr>
          <p:nvPr>
            <p:ph type="body" idx="1"/>
          </p:nvPr>
        </p:nvSpPr>
        <p:spPr>
          <a:xfrm>
            <a:off x="681038" y="4721225"/>
            <a:ext cx="5449887" cy="551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ts val="613"/>
              </a:spcAft>
            </a:pPr>
            <a:r>
              <a:rPr lang="en-CA" altLang="en-US" b="1">
                <a:latin typeface="Calibri" panose="020F0502020204030204" pitchFamily="34" charset="0"/>
              </a:rPr>
              <a:t>Speaker’s Notes</a:t>
            </a:r>
          </a:p>
          <a:p>
            <a:pPr eaLnBrk="1" hangingPunct="1">
              <a:lnSpc>
                <a:spcPct val="90000"/>
              </a:lnSpc>
              <a:spcAft>
                <a:spcPts val="613"/>
              </a:spcAft>
            </a:pPr>
            <a:r>
              <a:rPr lang="en-CA" altLang="en-US">
                <a:latin typeface="Calibri" panose="020F0502020204030204" pitchFamily="34" charset="0"/>
              </a:rPr>
              <a:t>Hoy et al (2012) conducted a systematic review of the global prevalence of low back pain to examine the influence case definition, prevalence period and other variables have on prevalence. They reviewed 165 general population studies from 54 countries published between 1980 and 2009. Results showed low back pain is a major problem worldwide, with the highest prevalence among females and those aged 40–80 years. After adjusting for methodological variation, the estimated mean ± standard error of measurement point prevalence was 11.9 ± 2.0% and estimated 1-month prevalence was 23.2 ± 2.9%. </a:t>
            </a:r>
          </a:p>
          <a:p>
            <a:pPr eaLnBrk="1" hangingPunct="1">
              <a:lnSpc>
                <a:spcPct val="90000"/>
              </a:lnSpc>
              <a:spcAft>
                <a:spcPts val="613"/>
              </a:spcAft>
            </a:pPr>
            <a:r>
              <a:rPr lang="en-CA" altLang="en-US">
                <a:latin typeface="Calibri" panose="020F0502020204030204" pitchFamily="34" charset="0"/>
              </a:rPr>
              <a:t>Prevalence periods were point (n = 243), 1 month (n = 145), 1 year (n = 271), and lifetime </a:t>
            </a:r>
            <a:br>
              <a:rPr lang="en-CA" altLang="en-US">
                <a:latin typeface="Calibri" panose="020F0502020204030204" pitchFamily="34" charset="0"/>
              </a:rPr>
            </a:br>
            <a:r>
              <a:rPr lang="en-CA" altLang="en-US">
                <a:latin typeface="Calibri" panose="020F0502020204030204" pitchFamily="34" charset="0"/>
              </a:rPr>
              <a:t>(n = 133). Prevalence differed significantly according to prevalence period (F = 29.15, </a:t>
            </a:r>
            <a:br>
              <a:rPr lang="en-CA" altLang="en-US">
                <a:latin typeface="Calibri" panose="020F0502020204030204" pitchFamily="34" charset="0"/>
              </a:rPr>
            </a:br>
            <a:r>
              <a:rPr lang="en-CA" altLang="en-US" i="1">
                <a:latin typeface="Calibri" panose="020F0502020204030204" pitchFamily="34" charset="0"/>
              </a:rPr>
              <a:t>p </a:t>
            </a:r>
            <a:r>
              <a:rPr lang="en-CA" altLang="en-US">
                <a:latin typeface="Calibri" panose="020F0502020204030204" pitchFamily="34" charset="0"/>
              </a:rPr>
              <a:t>&lt;0.001). Mean point prevalence (18.3%) was significantly lower than the 1-month prevalence (30.8%) (T = -9.8, </a:t>
            </a:r>
            <a:r>
              <a:rPr lang="en-CA" altLang="en-US" i="1">
                <a:latin typeface="Calibri" panose="020F0502020204030204" pitchFamily="34" charset="0"/>
              </a:rPr>
              <a:t>p </a:t>
            </a:r>
            <a:r>
              <a:rPr lang="en-CA" altLang="en-US">
                <a:latin typeface="Calibri" panose="020F0502020204030204" pitchFamily="34" charset="0"/>
              </a:rPr>
              <a:t>&lt;0.001) and the 1-month prevalence was significantly lower than the 1-year prevalence (38.0%) (T = -4.0, </a:t>
            </a:r>
            <a:r>
              <a:rPr lang="en-CA" altLang="en-US" i="1">
                <a:latin typeface="Calibri" panose="020F0502020204030204" pitchFamily="34" charset="0"/>
              </a:rPr>
              <a:t>p </a:t>
            </a:r>
            <a:r>
              <a:rPr lang="en-CA" altLang="en-US">
                <a:latin typeface="Calibri" panose="020F0502020204030204" pitchFamily="34" charset="0"/>
              </a:rPr>
              <a:t>&lt;0.001). Prevalence at 1 year and lifetime prevalence (38.9%) did not differ significantly. Regression analysis the point prevalence was significantly lower than that at 1-month, 1-year and lifetime.</a:t>
            </a:r>
          </a:p>
          <a:p>
            <a:pPr eaLnBrk="1" hangingPunct="1">
              <a:lnSpc>
                <a:spcPct val="90000"/>
              </a:lnSpc>
              <a:spcAft>
                <a:spcPts val="613"/>
              </a:spcAft>
            </a:pPr>
            <a:r>
              <a:rPr lang="en-CA" altLang="en-US">
                <a:latin typeface="Calibri" panose="020F0502020204030204" pitchFamily="34" charset="0"/>
              </a:rPr>
              <a:t>The results indicated low back pain continues to be a very common problem globally and the absolute number of people with low back pain is likely to increase substantially over the coming decades as populations age. </a:t>
            </a:r>
          </a:p>
          <a:p>
            <a:pPr eaLnBrk="1" hangingPunct="1">
              <a:lnSpc>
                <a:spcPct val="90000"/>
              </a:lnSpc>
              <a:spcAft>
                <a:spcPts val="613"/>
              </a:spcAft>
            </a:pPr>
            <a:endParaRPr lang="en-CA" altLang="en-US" b="1">
              <a:latin typeface="Calibri" panose="020F0502020204030204" pitchFamily="34" charset="0"/>
            </a:endParaRPr>
          </a:p>
          <a:p>
            <a:pPr eaLnBrk="1" hangingPunct="1">
              <a:lnSpc>
                <a:spcPct val="90000"/>
              </a:lnSpc>
              <a:spcAft>
                <a:spcPts val="613"/>
              </a:spcAft>
            </a:pPr>
            <a:r>
              <a:rPr lang="en-CA" altLang="en-US" b="1">
                <a:latin typeface="Calibri" panose="020F0502020204030204" pitchFamily="34" charset="0"/>
              </a:rPr>
              <a:t>Reference</a:t>
            </a:r>
          </a:p>
          <a:p>
            <a:pPr eaLnBrk="1" hangingPunct="1">
              <a:lnSpc>
                <a:spcPct val="90000"/>
              </a:lnSpc>
              <a:spcAft>
                <a:spcPts val="613"/>
              </a:spcAft>
            </a:pPr>
            <a:r>
              <a:rPr lang="en-CA" altLang="en-US">
                <a:latin typeface="Calibri" panose="020F0502020204030204" pitchFamily="34" charset="0"/>
              </a:rPr>
              <a:t>Hoy D </a:t>
            </a:r>
            <a:r>
              <a:rPr lang="en-CA" altLang="en-US" i="1">
                <a:latin typeface="Calibri" panose="020F0502020204030204" pitchFamily="34" charset="0"/>
              </a:rPr>
              <a:t>et al. </a:t>
            </a:r>
            <a:r>
              <a:rPr lang="en-CA" altLang="en-US">
                <a:latin typeface="Calibri" panose="020F0502020204030204" pitchFamily="34" charset="0"/>
              </a:rPr>
              <a:t>A systematic review of the global prevalence of low back pain. </a:t>
            </a:r>
            <a:br>
              <a:rPr lang="en-CA" altLang="en-US">
                <a:latin typeface="Calibri" panose="020F0502020204030204" pitchFamily="34" charset="0"/>
              </a:rPr>
            </a:br>
            <a:r>
              <a:rPr lang="en-CA" altLang="en-US" i="1">
                <a:latin typeface="Calibri" panose="020F0502020204030204" pitchFamily="34" charset="0"/>
              </a:rPr>
              <a:t>Arthritis Rheum </a:t>
            </a:r>
            <a:r>
              <a:rPr lang="en-CA" altLang="en-US">
                <a:latin typeface="Calibri" panose="020F0502020204030204" pitchFamily="34" charset="0"/>
              </a:rPr>
              <a:t>2012; 64(6):2028-37. </a:t>
            </a:r>
          </a:p>
        </p:txBody>
      </p:sp>
      <p:sp>
        <p:nvSpPr>
          <p:cNvPr id="66564" name="Slide Number Placeholder 3">
            <a:extLst>
              <a:ext uri="{FF2B5EF4-FFF2-40B4-BE49-F238E27FC236}">
                <a16:creationId xmlns:a16="http://schemas.microsoft.com/office/drawing/2014/main" id="{C73C456F-0F31-43F8-B4BB-98B1EDD579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DB0B4AB-AF8D-4BD7-BDF2-E4368DA57527}" type="slidenum">
              <a:rPr lang="es-MX" altLang="en-US" sz="1100">
                <a:solidFill>
                  <a:srgbClr val="000000"/>
                </a:solidFill>
                <a:latin typeface="Calibri" panose="020F0502020204030204" pitchFamily="34" charset="0"/>
                <a:ea typeface="SimSun" panose="02010600030101010101" pitchFamily="2" charset="-122"/>
              </a:rPr>
              <a:pPr/>
              <a:t>39</a:t>
            </a:fld>
            <a:endParaRPr lang="es-MX" altLang="en-US" sz="1100">
              <a:solidFill>
                <a:srgbClr val="000000"/>
              </a:solidFill>
              <a:latin typeface="Calibri" panose="020F0502020204030204" pitchFamily="34" charset="0"/>
              <a:ea typeface="SimSun"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a:extLst>
              <a:ext uri="{FF2B5EF4-FFF2-40B4-BE49-F238E27FC236}">
                <a16:creationId xmlns:a16="http://schemas.microsoft.com/office/drawing/2014/main" id="{41F3BD3A-4761-41A7-8E60-563BDFBA3A8E}"/>
              </a:ext>
            </a:extLst>
          </p:cNvPr>
          <p:cNvSpPr>
            <a:spLocks noGrp="1" noRot="1" noChangeAspect="1" noTextEdit="1"/>
          </p:cNvSpPr>
          <p:nvPr>
            <p:ph type="sldImg"/>
          </p:nvPr>
        </p:nvSpPr>
        <p:spPr>
          <a:ln/>
        </p:spPr>
      </p:sp>
      <p:sp>
        <p:nvSpPr>
          <p:cNvPr id="68611" name="2 Marcador de notas">
            <a:extLst>
              <a:ext uri="{FF2B5EF4-FFF2-40B4-BE49-F238E27FC236}">
                <a16:creationId xmlns:a16="http://schemas.microsoft.com/office/drawing/2014/main" id="{573C292C-F945-40AA-BE64-0C498E74614F}"/>
              </a:ext>
            </a:extLst>
          </p:cNvPr>
          <p:cNvSpPr>
            <a:spLocks noGrp="1"/>
          </p:cNvSpPr>
          <p:nvPr>
            <p:ph type="body" idx="1"/>
          </p:nvPr>
        </p:nvSpPr>
        <p:spPr>
          <a:xfrm>
            <a:off x="681038" y="4692650"/>
            <a:ext cx="5435600" cy="5572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13"/>
              </a:spcAft>
            </a:pPr>
            <a:r>
              <a:rPr lang="en-CA" altLang="en-US" b="1">
                <a:latin typeface="Calibri" panose="020F0502020204030204" pitchFamily="34" charset="0"/>
              </a:rPr>
              <a:t>Speaker’s Notes</a:t>
            </a:r>
          </a:p>
          <a:p>
            <a:pPr eaLnBrk="1" hangingPunct="1">
              <a:spcAft>
                <a:spcPts val="613"/>
              </a:spcAft>
            </a:pPr>
            <a:r>
              <a:rPr lang="en-CA" altLang="en-US">
                <a:latin typeface="Calibri" panose="020F0502020204030204" pitchFamily="34" charset="0"/>
              </a:rPr>
              <a:t>Chronic non-cancer pain is a global issue causing individual suffering and impacting the delivery of health care and the strength of local economies. The Canadian Chronic Pain Study II (CCPSII), published in 2007, was designed to assess changes in the prevalence and treatment of chronic non-cancer pain and attitudes toward use of strong analgesics compared with results from a 2001 study (the CCPSI) and to provide a snapshot of the standards of care for pain management in Canada. Standard, computer-assisted telephone interview survey methodology was applied to randomly select members from the general population survey and primary care physicians who treat moderate to severe chronic non-cancer pain.</a:t>
            </a:r>
          </a:p>
          <a:p>
            <a:pPr eaLnBrk="1" hangingPunct="1">
              <a:spcAft>
                <a:spcPts val="613"/>
              </a:spcAft>
            </a:pPr>
            <a:r>
              <a:rPr lang="en-CA" altLang="en-US">
                <a:latin typeface="Calibri" panose="020F0502020204030204" pitchFamily="34" charset="0"/>
              </a:rPr>
              <a:t>Results showed low back pain was the primary cause of chronic non-cancer pain and represented nearly half of non-cancer related chronic musculoskeletal pain cases.</a:t>
            </a:r>
          </a:p>
          <a:p>
            <a:pPr eaLnBrk="1" hangingPunct="1">
              <a:spcAft>
                <a:spcPts val="613"/>
              </a:spcAft>
            </a:pPr>
            <a:endParaRPr lang="en-CA" altLang="en-US">
              <a:latin typeface="Calibri" panose="020F0502020204030204" pitchFamily="34" charset="0"/>
            </a:endParaRPr>
          </a:p>
          <a:p>
            <a:pPr eaLnBrk="1" hangingPunct="1">
              <a:spcAft>
                <a:spcPts val="613"/>
              </a:spcAft>
            </a:pPr>
            <a:r>
              <a:rPr lang="en-US" altLang="en-US" b="1">
                <a:latin typeface="Calibri" panose="020F0502020204030204" pitchFamily="34" charset="0"/>
              </a:rPr>
              <a:t>Reference</a:t>
            </a:r>
          </a:p>
          <a:p>
            <a:pPr eaLnBrk="1" hangingPunct="1"/>
            <a:r>
              <a:rPr lang="en-CA" altLang="en-US">
                <a:latin typeface="Calibri" panose="020F0502020204030204" pitchFamily="34" charset="0"/>
              </a:rPr>
              <a:t>Boulanger A  </a:t>
            </a:r>
            <a:r>
              <a:rPr lang="en-CA" altLang="en-US" i="1">
                <a:latin typeface="Calibri" panose="020F0502020204030204" pitchFamily="34" charset="0"/>
              </a:rPr>
              <a:t>et al. </a:t>
            </a:r>
            <a:r>
              <a:rPr lang="en-CA" altLang="en-US">
                <a:latin typeface="Calibri" panose="020F0502020204030204" pitchFamily="34" charset="0"/>
              </a:rPr>
              <a:t>Chronic pain in Canada: have we improved our management of chronic noncancer pain? </a:t>
            </a:r>
            <a:r>
              <a:rPr lang="en-CA" altLang="en-US" i="1">
                <a:latin typeface="Calibri" panose="020F0502020204030204" pitchFamily="34" charset="0"/>
              </a:rPr>
              <a:t>Pain Res Manag</a:t>
            </a:r>
            <a:r>
              <a:rPr lang="en-CA" altLang="en-US">
                <a:latin typeface="Calibri" panose="020F0502020204030204" pitchFamily="34" charset="0"/>
              </a:rPr>
              <a:t> 2007; 12(1):39-47.</a:t>
            </a:r>
            <a:endParaRPr lang="en-US" altLang="en-US">
              <a:latin typeface="Calibri" panose="020F0502020204030204" pitchFamily="34" charset="0"/>
            </a:endParaRPr>
          </a:p>
        </p:txBody>
      </p:sp>
      <p:sp>
        <p:nvSpPr>
          <p:cNvPr id="68612" name="Slide Number Placeholder 3">
            <a:extLst>
              <a:ext uri="{FF2B5EF4-FFF2-40B4-BE49-F238E27FC236}">
                <a16:creationId xmlns:a16="http://schemas.microsoft.com/office/drawing/2014/main" id="{DEB15253-A8CC-4A80-B860-CF4D429F98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A2D62FD-C6D2-4FE4-AB20-E4B9CD6ED83C}" type="slidenum">
              <a:rPr lang="es-MX" altLang="en-US" sz="1100">
                <a:solidFill>
                  <a:srgbClr val="000000"/>
                </a:solidFill>
                <a:latin typeface="Calibri" panose="020F0502020204030204" pitchFamily="34" charset="0"/>
                <a:ea typeface="SimSun" panose="02010600030101010101" pitchFamily="2" charset="-122"/>
              </a:rPr>
              <a:pPr/>
              <a:t>40</a:t>
            </a:fld>
            <a:endParaRPr lang="es-MX" altLang="en-US" sz="1100">
              <a:solidFill>
                <a:srgbClr val="000000"/>
              </a:solidFill>
              <a:latin typeface="Calibri" panose="020F0502020204030204" pitchFamily="34" charset="0"/>
              <a:ea typeface="SimSun"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D33FBF3-AC62-4060-94B4-5208149F577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DF92E237-9F91-4C23-A0D1-D45BEC877D47}"/>
              </a:ext>
            </a:extLst>
          </p:cNvPr>
          <p:cNvSpPr>
            <a:spLocks noGrp="1" noChangeArrowheads="1"/>
          </p:cNvSpPr>
          <p:nvPr>
            <p:ph type="body" idx="1"/>
          </p:nvPr>
        </p:nvSpPr>
        <p:spPr>
          <a:xfrm>
            <a:off x="681038" y="4692650"/>
            <a:ext cx="5435600" cy="5561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13"/>
              </a:spcAft>
            </a:pPr>
            <a:r>
              <a:rPr lang="en-US" altLang="en-US" b="1">
                <a:latin typeface="Calibri" panose="020F0502020204030204" pitchFamily="34" charset="0"/>
              </a:rPr>
              <a:t>Speaker’s Notes</a:t>
            </a:r>
          </a:p>
          <a:p>
            <a:pPr eaLnBrk="1" hangingPunct="1">
              <a:spcAft>
                <a:spcPts val="613"/>
              </a:spcAft>
            </a:pPr>
            <a:r>
              <a:rPr lang="en-US" altLang="en-US">
                <a:latin typeface="Calibri" panose="020F0502020204030204" pitchFamily="34" charset="0"/>
              </a:rPr>
              <a:t>Mechanical causes are overwhelmingly the most common cause of low back pain and account for 80–90% of cases. Notably, the mechanical cause of low back pain is unknown in most cases, although it is attributed to muscle strain or ligamentous injury in 65 to 75% of cases. Other mechanical causes of low back pain include degenerative disc or joint disease, vertebral fracture, congenital deformity (e.g., scoliosis, kyphosis, transitional vertebrae), spondylolysis and instability.</a:t>
            </a:r>
          </a:p>
          <a:p>
            <a:pPr eaLnBrk="1" hangingPunct="1">
              <a:spcAft>
                <a:spcPts val="613"/>
              </a:spcAft>
            </a:pPr>
            <a:r>
              <a:rPr lang="en-US" altLang="en-US">
                <a:latin typeface="Calibri" panose="020F0502020204030204" pitchFamily="34" charset="0"/>
              </a:rPr>
              <a:t>Neurogenic causes of pain, such as herniated disc, spinal stenosis and osteophyte damage to the nerve root, are operative in about 5–15% of low back pain cases.</a:t>
            </a:r>
          </a:p>
          <a:p>
            <a:pPr eaLnBrk="1" hangingPunct="1">
              <a:spcAft>
                <a:spcPts val="613"/>
              </a:spcAft>
            </a:pPr>
            <a:r>
              <a:rPr lang="en-US" altLang="en-US">
                <a:latin typeface="Calibri" panose="020F0502020204030204" pitchFamily="34" charset="0"/>
              </a:rPr>
              <a:t>Non-mechanical spinal conditions (e.g., neoplasms, infections, inflammatory arthritis, Paget’s disease) and referred visceral pain (e.g., gastrointestinal disease, kidney disease, abdominal aortic aneurism) each account for 1–2% of cases of low back pain. Other causes of low back pain include  fibromyalgia, somatoform disorder, and “faking” or “pretending” pain and account for 2–4% of cases.</a:t>
            </a:r>
          </a:p>
          <a:p>
            <a:pPr eaLnBrk="1" hangingPunct="1">
              <a:spcAft>
                <a:spcPts val="613"/>
              </a:spcAft>
            </a:pPr>
            <a:endParaRPr lang="en-US" altLang="en-US">
              <a:latin typeface="Calibri" panose="020F0502020204030204" pitchFamily="34" charset="0"/>
            </a:endParaRPr>
          </a:p>
          <a:p>
            <a:pPr eaLnBrk="1" hangingPunct="1">
              <a:spcAft>
                <a:spcPts val="613"/>
              </a:spcAft>
            </a:pPr>
            <a:r>
              <a:rPr lang="en-US" altLang="en-US" b="1">
                <a:latin typeface="Calibri" panose="020F0502020204030204" pitchFamily="34" charset="0"/>
              </a:rPr>
              <a:t>Reference</a:t>
            </a:r>
          </a:p>
          <a:p>
            <a:pPr eaLnBrk="1" hangingPunct="1">
              <a:spcAft>
                <a:spcPts val="613"/>
              </a:spcAft>
            </a:pPr>
            <a:r>
              <a:rPr lang="en-US" altLang="en-US">
                <a:latin typeface="Calibri" panose="020F0502020204030204" pitchFamily="34" charset="0"/>
              </a:rPr>
              <a:t>Cohen SP </a:t>
            </a:r>
            <a:r>
              <a:rPr lang="en-US" altLang="en-US" i="1">
                <a:latin typeface="Calibri" panose="020F0502020204030204" pitchFamily="34" charset="0"/>
              </a:rPr>
              <a:t>et al. </a:t>
            </a:r>
            <a:r>
              <a:rPr lang="en-US" altLang="en-US">
                <a:latin typeface="Calibri" panose="020F0502020204030204" pitchFamily="34" charset="0"/>
              </a:rPr>
              <a:t>Management of low back pain. </a:t>
            </a:r>
            <a:r>
              <a:rPr lang="en-US" altLang="en-US" i="1">
                <a:latin typeface="Calibri" panose="020F0502020204030204" pitchFamily="34" charset="0"/>
              </a:rPr>
              <a:t>BMJ</a:t>
            </a:r>
            <a:r>
              <a:rPr lang="en-US" altLang="en-US">
                <a:latin typeface="Calibri" panose="020F0502020204030204" pitchFamily="34" charset="0"/>
              </a:rPr>
              <a:t> 2008; 337:a2718.</a:t>
            </a:r>
          </a:p>
          <a:p>
            <a:pPr eaLnBrk="1" hangingPunct="1">
              <a:spcAft>
                <a:spcPts val="613"/>
              </a:spcAft>
            </a:pPr>
            <a:endParaRPr lang="en-US" altLang="en-US">
              <a:latin typeface="Calibri" panose="020F0502020204030204" pitchFamily="34" charset="0"/>
            </a:endParaRPr>
          </a:p>
        </p:txBody>
      </p:sp>
      <p:sp>
        <p:nvSpPr>
          <p:cNvPr id="70660" name="TextBox 1">
            <a:extLst>
              <a:ext uri="{FF2B5EF4-FFF2-40B4-BE49-F238E27FC236}">
                <a16:creationId xmlns:a16="http://schemas.microsoft.com/office/drawing/2014/main" id="{1F29B203-12A3-4E58-8EC1-946602252EB7}"/>
              </a:ext>
            </a:extLst>
          </p:cNvPr>
          <p:cNvSpPr txBox="1">
            <a:spLocks noChangeArrowheads="1"/>
          </p:cNvSpPr>
          <p:nvPr/>
        </p:nvSpPr>
        <p:spPr bwMode="auto">
          <a:xfrm>
            <a:off x="1328738" y="969963"/>
            <a:ext cx="18891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20" tIns="46610" rIns="93220" bIns="4661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endParaRPr lang="en-CA" altLang="en-US" sz="1800">
              <a:solidFill>
                <a:srgbClr val="000000"/>
              </a:solidFill>
              <a:latin typeface="Arial" panose="020B0604020202020204" pitchFamily="34" charset="0"/>
              <a:ea typeface="SimSun" panose="02010600030101010101" pitchFamily="2" charset="-122"/>
            </a:endParaRPr>
          </a:p>
        </p:txBody>
      </p:sp>
      <p:sp>
        <p:nvSpPr>
          <p:cNvPr id="70661" name="Slide Number Placeholder 3">
            <a:extLst>
              <a:ext uri="{FF2B5EF4-FFF2-40B4-BE49-F238E27FC236}">
                <a16:creationId xmlns:a16="http://schemas.microsoft.com/office/drawing/2014/main" id="{FBCDE005-E79F-43B2-91D2-7EF05D3381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92ABDD5-A591-4B36-A3DE-AFC43ED38EE2}" type="slidenum">
              <a:rPr lang="es-MX" altLang="en-US" sz="1100">
                <a:solidFill>
                  <a:srgbClr val="000000"/>
                </a:solidFill>
                <a:latin typeface="Calibri" panose="020F0502020204030204" pitchFamily="34" charset="0"/>
                <a:ea typeface="SimSun" panose="02010600030101010101" pitchFamily="2" charset="-122"/>
              </a:rPr>
              <a:pPr/>
              <a:t>41</a:t>
            </a:fld>
            <a:endParaRPr lang="es-MX" altLang="en-US" sz="1100">
              <a:solidFill>
                <a:srgbClr val="000000"/>
              </a:solidFill>
              <a:latin typeface="Calibri" panose="020F0502020204030204" pitchFamily="34" charset="0"/>
              <a:ea typeface="SimSun"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F1DB412-2124-4E18-853D-257CB4BBE39D}"/>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239A6F8E-2BE7-43D2-A040-025CD7CAC6FF}"/>
              </a:ext>
            </a:extLst>
          </p:cNvPr>
          <p:cNvSpPr>
            <a:spLocks noGrp="1"/>
          </p:cNvSpPr>
          <p:nvPr>
            <p:ph type="body" idx="1"/>
          </p:nvPr>
        </p:nvSpPr>
        <p:spPr>
          <a:xfrm>
            <a:off x="681038" y="4692650"/>
            <a:ext cx="5435600"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13"/>
              </a:spcAft>
            </a:pPr>
            <a:r>
              <a:rPr lang="en-CA" altLang="en-US" b="1">
                <a:latin typeface="Calibri" panose="020F0502020204030204" pitchFamily="34" charset="0"/>
              </a:rPr>
              <a:t>Speaker’s Notes</a:t>
            </a:r>
          </a:p>
          <a:p>
            <a:pPr eaLnBrk="1" hangingPunct="1">
              <a:spcAft>
                <a:spcPts val="613"/>
              </a:spcAft>
            </a:pPr>
            <a:r>
              <a:rPr lang="en-CA" altLang="en-US">
                <a:latin typeface="Calibri" panose="020F0502020204030204" pitchFamily="34" charset="0"/>
              </a:rPr>
              <a:t>Acute low back pain is often non-specific  and therefore cannot be attributed to a definite  cause. This slide lists some of the key clinical clues to the etiology of low back pain.</a:t>
            </a:r>
          </a:p>
          <a:p>
            <a:pPr eaLnBrk="1" hangingPunct="1">
              <a:spcAft>
                <a:spcPts val="613"/>
              </a:spcAft>
            </a:pPr>
            <a:r>
              <a:rPr lang="en-CA" altLang="en-US">
                <a:latin typeface="Calibri" panose="020F0502020204030204" pitchFamily="34" charset="0"/>
              </a:rPr>
              <a:t>Although most patients recover quickly with minimal treatment, proper evaluation is imperative to identify rare cases of serious underlying pathology. Certain red flags should prompt aggressive treatment or referral to a spine specialist, whereas others are less concerning. Serious red flags include significant trauma related to age </a:t>
            </a:r>
            <a:br>
              <a:rPr lang="en-CA" altLang="en-US">
                <a:latin typeface="Calibri" panose="020F0502020204030204" pitchFamily="34" charset="0"/>
              </a:rPr>
            </a:br>
            <a:r>
              <a:rPr lang="en-CA" altLang="en-US">
                <a:latin typeface="Calibri" panose="020F0502020204030204" pitchFamily="34" charset="0"/>
              </a:rPr>
              <a:t>(i.e., injury related to a fall from a height or motor vehicle crash in a young patient, or from a minor fall or heavy lifting in a patient with osteoporosis or possible osteoporosis), major or progressive motor or sensory deficit, new-onset bowel or bladder incontinence or urinary retention, loss of anal sphincter tone, saddle anesthesia, history of cancer metastatic to bone, and suspected spinal infection. </a:t>
            </a:r>
          </a:p>
          <a:p>
            <a:pPr eaLnBrk="1" hangingPunct="1">
              <a:spcAft>
                <a:spcPts val="613"/>
              </a:spcAft>
            </a:pPr>
            <a:endParaRPr lang="en-CA" altLang="en-US">
              <a:latin typeface="Calibri" panose="020F0502020204030204" pitchFamily="34" charset="0"/>
            </a:endParaRPr>
          </a:p>
          <a:p>
            <a:pPr eaLnBrk="1" hangingPunct="1">
              <a:spcAft>
                <a:spcPts val="613"/>
              </a:spcAft>
            </a:pPr>
            <a:r>
              <a:rPr lang="en-US" altLang="en-US" b="1">
                <a:latin typeface="Calibri" panose="020F0502020204030204" pitchFamily="34" charset="0"/>
              </a:rPr>
              <a:t>Reference</a:t>
            </a:r>
            <a:endParaRPr lang="en-US" altLang="en-US" b="1" i="1">
              <a:latin typeface="Calibri" panose="020F0502020204030204" pitchFamily="34" charset="0"/>
            </a:endParaRPr>
          </a:p>
          <a:p>
            <a:pPr eaLnBrk="1" hangingPunct="1">
              <a:spcAft>
                <a:spcPts val="613"/>
              </a:spcAft>
            </a:pPr>
            <a:r>
              <a:rPr lang="en-CA" altLang="en-US">
                <a:latin typeface="Calibri" panose="020F0502020204030204" pitchFamily="34" charset="0"/>
              </a:rPr>
              <a:t>Casazza BA. Diagnosis and treatment of acute low back pain. </a:t>
            </a:r>
            <a:r>
              <a:rPr lang="en-CA" altLang="en-US" i="1">
                <a:latin typeface="Calibri" panose="020F0502020204030204" pitchFamily="34" charset="0"/>
              </a:rPr>
              <a:t>Am Fam Physician </a:t>
            </a:r>
            <a:r>
              <a:rPr lang="en-CA" altLang="en-US">
                <a:latin typeface="Calibri" panose="020F0502020204030204" pitchFamily="34" charset="0"/>
              </a:rPr>
              <a:t>2012; 85(4):343-50.</a:t>
            </a:r>
          </a:p>
          <a:p>
            <a:pPr eaLnBrk="1" hangingPunct="1">
              <a:spcAft>
                <a:spcPts val="613"/>
              </a:spcAft>
            </a:pPr>
            <a:endParaRPr lang="en-CA" altLang="en-US" b="1" i="1">
              <a:latin typeface="Calibri" panose="020F0502020204030204" pitchFamily="34" charset="0"/>
            </a:endParaRPr>
          </a:p>
        </p:txBody>
      </p:sp>
      <p:sp>
        <p:nvSpPr>
          <p:cNvPr id="72708" name="Slide Number Placeholder 3">
            <a:extLst>
              <a:ext uri="{FF2B5EF4-FFF2-40B4-BE49-F238E27FC236}">
                <a16:creationId xmlns:a16="http://schemas.microsoft.com/office/drawing/2014/main" id="{FE232E3D-ADBC-47BC-85A7-BF2A03781F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D95967E-6989-4B8F-9D8E-EA681F02A388}" type="slidenum">
              <a:rPr lang="en-US" altLang="en-US" sz="1100">
                <a:latin typeface="Calibri" panose="020F0502020204030204" pitchFamily="34" charset="0"/>
                <a:ea typeface="SimSun" panose="02010600030101010101" pitchFamily="2" charset="-122"/>
              </a:rPr>
              <a:pPr/>
              <a:t>42</a:t>
            </a:fld>
            <a:endParaRPr lang="en-US" altLang="en-US" sz="1100">
              <a:latin typeface="Calibri" panose="020F0502020204030204" pitchFamily="34" charset="0"/>
              <a:ea typeface="SimSun"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1E3DEA74-4939-4AF3-8C4F-D39406714A74}"/>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F5FA4B88-5C36-42BA-9C32-1AF7C5102197}"/>
              </a:ext>
            </a:extLst>
          </p:cNvPr>
          <p:cNvSpPr>
            <a:spLocks noGrp="1"/>
          </p:cNvSpPr>
          <p:nvPr>
            <p:ph type="body" idx="1"/>
          </p:nvPr>
        </p:nvSpPr>
        <p:spPr>
          <a:xfrm>
            <a:off x="681038" y="4692650"/>
            <a:ext cx="5435600" cy="528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13"/>
              </a:spcAft>
            </a:pPr>
            <a:r>
              <a:rPr lang="en-CA" altLang="en-US" b="1">
                <a:latin typeface="Calibri" panose="020F0502020204030204" pitchFamily="34" charset="0"/>
              </a:rPr>
              <a:t>Speaker’s Notes</a:t>
            </a:r>
          </a:p>
          <a:p>
            <a:pPr eaLnBrk="1" hangingPunct="1">
              <a:spcAft>
                <a:spcPts val="613"/>
              </a:spcAft>
            </a:pPr>
            <a:r>
              <a:rPr lang="en-CA" altLang="en-US">
                <a:latin typeface="Calibri" panose="020F0502020204030204" pitchFamily="34" charset="0"/>
              </a:rPr>
              <a:t>This slide summarizes key recommendations for management of low back pain. Acute, non-specific low back pain in the absence of red flags can be managed with acetaminophen, nsNSAIDs and coxibs. In patients &gt;45 years of age, a PPI should be </a:t>
            </a:r>
            <a:br>
              <a:rPr lang="en-CA" altLang="en-US">
                <a:latin typeface="Calibri" panose="020F0502020204030204" pitchFamily="34" charset="0"/>
              </a:rPr>
            </a:br>
            <a:r>
              <a:rPr lang="en-CA" altLang="en-US">
                <a:latin typeface="Calibri" panose="020F0502020204030204" pitchFamily="34" charset="0"/>
              </a:rPr>
              <a:t>co-prescribed with nsNSAIDs/coxibs to reduce the risk of gastrointestinal adverse effects. Weak opioids and muscle relaxants may also help manage acute non-specific low back pain. In cases of acute non-specific low back with radicular pain, consideration should be given to the addition of </a:t>
            </a:r>
            <a:r>
              <a:rPr lang="el-GR" altLang="en-US">
                <a:latin typeface="Calibri" panose="020F0502020204030204" pitchFamily="34" charset="0"/>
              </a:rPr>
              <a:t>α</a:t>
            </a:r>
            <a:r>
              <a:rPr lang="en-CA" altLang="en-US" baseline="-25000">
                <a:latin typeface="Calibri" panose="020F0502020204030204" pitchFamily="34" charset="0"/>
              </a:rPr>
              <a:t>2</a:t>
            </a:r>
            <a:r>
              <a:rPr lang="el-GR" altLang="en-US">
                <a:latin typeface="Calibri" panose="020F0502020204030204" pitchFamily="34" charset="0"/>
              </a:rPr>
              <a:t>δ</a:t>
            </a:r>
            <a:r>
              <a:rPr lang="en-CA" altLang="en-US">
                <a:latin typeface="Calibri" panose="020F0502020204030204" pitchFamily="34" charset="0"/>
              </a:rPr>
              <a:t> ligands or TCAs.</a:t>
            </a:r>
          </a:p>
          <a:p>
            <a:pPr eaLnBrk="1" hangingPunct="1">
              <a:spcAft>
                <a:spcPts val="613"/>
              </a:spcAft>
            </a:pPr>
            <a:r>
              <a:rPr lang="en-CA" altLang="en-US">
                <a:latin typeface="Calibri" panose="020F0502020204030204" pitchFamily="34" charset="0"/>
              </a:rPr>
              <a:t>Patients with chronic non-specific low back pain should be referred to a specialist. These patients require complex pharmacological management; drugs may include opioids and neuropathic pain medications. Cognitive behavioral therapy and interventional pain strategies should also be considered. As a final option, surgery may be considered for some patients.</a:t>
            </a:r>
          </a:p>
          <a:p>
            <a:pPr eaLnBrk="1" hangingPunct="1">
              <a:spcAft>
                <a:spcPts val="613"/>
              </a:spcAft>
            </a:pPr>
            <a:endParaRPr lang="en-CA" altLang="en-US">
              <a:latin typeface="Calibri" panose="020F0502020204030204" pitchFamily="34" charset="0"/>
            </a:endParaRPr>
          </a:p>
          <a:p>
            <a:pPr eaLnBrk="1" hangingPunct="1">
              <a:spcAft>
                <a:spcPts val="613"/>
              </a:spcAft>
            </a:pPr>
            <a:r>
              <a:rPr lang="en-CA" altLang="en-US">
                <a:latin typeface="Calibri" panose="020F0502020204030204" pitchFamily="34" charset="0"/>
              </a:rPr>
              <a:t> </a:t>
            </a:r>
            <a:r>
              <a:rPr lang="en-CA" altLang="en-US" b="1">
                <a:latin typeface="Calibri" panose="020F0502020204030204" pitchFamily="34" charset="0"/>
              </a:rPr>
              <a:t>Reference</a:t>
            </a:r>
            <a:endParaRPr lang="en-CA" altLang="en-US">
              <a:latin typeface="Calibri" panose="020F0502020204030204" pitchFamily="34" charset="0"/>
            </a:endParaRPr>
          </a:p>
          <a:p>
            <a:pPr eaLnBrk="1" hangingPunct="1"/>
            <a:r>
              <a:rPr lang="en-CA" altLang="en-US">
                <a:latin typeface="Calibri" panose="020F0502020204030204" pitchFamily="34" charset="0"/>
              </a:rPr>
              <a:t>Lee J </a:t>
            </a:r>
            <a:r>
              <a:rPr lang="en-CA" altLang="en-US" i="1">
                <a:latin typeface="Calibri" panose="020F0502020204030204" pitchFamily="34" charset="0"/>
              </a:rPr>
              <a:t>et al. </a:t>
            </a:r>
            <a:r>
              <a:rPr lang="en-CA" altLang="en-US">
                <a:latin typeface="Calibri" panose="020F0502020204030204" pitchFamily="34" charset="0"/>
              </a:rPr>
              <a:t>Low back and radicular pain: a pathway for care developed by the British Pain Society. </a:t>
            </a:r>
            <a:r>
              <a:rPr lang="en-CA" altLang="en-US" i="1">
                <a:latin typeface="Calibri" panose="020F0502020204030204" pitchFamily="34" charset="0"/>
              </a:rPr>
              <a:t>Br J Anaesth</a:t>
            </a:r>
            <a:r>
              <a:rPr lang="en-CA" altLang="en-US">
                <a:latin typeface="Calibri" panose="020F0502020204030204" pitchFamily="34" charset="0"/>
              </a:rPr>
              <a:t> 2013; 111(1):112-20.</a:t>
            </a:r>
          </a:p>
          <a:p>
            <a:pPr eaLnBrk="1" hangingPunct="1"/>
            <a:endParaRPr lang="en-CA" altLang="en-US" b="1">
              <a:latin typeface="Calibri" panose="020F0502020204030204" pitchFamily="34" charset="0"/>
            </a:endParaRPr>
          </a:p>
        </p:txBody>
      </p:sp>
      <p:sp>
        <p:nvSpPr>
          <p:cNvPr id="74756" name="Slide Number Placeholder 3">
            <a:extLst>
              <a:ext uri="{FF2B5EF4-FFF2-40B4-BE49-F238E27FC236}">
                <a16:creationId xmlns:a16="http://schemas.microsoft.com/office/drawing/2014/main" id="{A58FCFAA-7C79-4355-941D-E39FE578EB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C2011EF-FAC2-4C1C-A8C3-0BE538821840}" type="slidenum">
              <a:rPr lang="es-MX" altLang="en-US" sz="1100">
                <a:solidFill>
                  <a:srgbClr val="000000"/>
                </a:solidFill>
                <a:latin typeface="Calibri" panose="020F0502020204030204" pitchFamily="34" charset="0"/>
                <a:ea typeface="SimSun" panose="02010600030101010101" pitchFamily="2" charset="-122"/>
              </a:rPr>
              <a:pPr/>
              <a:t>43</a:t>
            </a:fld>
            <a:endParaRPr lang="es-MX" altLang="en-US" sz="1100">
              <a:solidFill>
                <a:srgbClr val="000000"/>
              </a:solidFill>
              <a:latin typeface="Calibri" panose="020F0502020204030204" pitchFamily="34" charset="0"/>
              <a:ea typeface="SimSun"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D2F2394D-DE15-40A9-B064-6A841E5CB658}"/>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97AB56B3-6EA4-4520-A229-23442A5EE5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latin typeface="Calibri" panose="020F0502020204030204" pitchFamily="34" charset="0"/>
              </a:rPr>
              <a:t>Speaker’s Notes</a:t>
            </a:r>
          </a:p>
          <a:p>
            <a:pPr eaLnBrk="1" hangingPunct="1"/>
            <a:r>
              <a:rPr lang="en-CA" altLang="en-US" dirty="0">
                <a:latin typeface="Calibri" panose="020F0502020204030204" pitchFamily="34" charset="0"/>
              </a:rPr>
              <a:t>This slide shows the age-standardized prevalence in the previous 12 months of chronic pain conditions in 10 developed and seven developing countries based on data from 18 surveys of the general adult population using a common survey questionnaire (n = 42,249).</a:t>
            </a:r>
          </a:p>
          <a:p>
            <a:pPr eaLnBrk="1" hangingPunct="1"/>
            <a:r>
              <a:rPr lang="en-CA" altLang="en-US" dirty="0">
                <a:latin typeface="Calibri" panose="020F0502020204030204" pitchFamily="34" charset="0"/>
              </a:rPr>
              <a:t>The overall prevalence of chronic pain conditions was similar in both developed and developing countries, and was higher in women than in men in both. </a:t>
            </a:r>
          </a:p>
          <a:p>
            <a:pPr eaLnBrk="1" hangingPunct="1"/>
            <a:endParaRPr lang="en-CA" altLang="en-US" b="1" dirty="0">
              <a:latin typeface="Calibri" panose="020F0502020204030204" pitchFamily="34" charset="0"/>
            </a:endParaRPr>
          </a:p>
          <a:p>
            <a:pPr eaLnBrk="1" hangingPunct="1"/>
            <a:r>
              <a:rPr lang="en-CA" altLang="en-US" b="1" dirty="0">
                <a:latin typeface="Calibri" panose="020F0502020204030204" pitchFamily="34" charset="0"/>
              </a:rPr>
              <a:t>Reference</a:t>
            </a:r>
          </a:p>
          <a:p>
            <a:pPr eaLnBrk="1" hangingPunct="1"/>
            <a:r>
              <a:rPr lang="en-US" altLang="en-US" dirty="0">
                <a:latin typeface="Calibri" panose="020F0502020204030204" pitchFamily="34" charset="0"/>
              </a:rPr>
              <a:t>Tsang A </a:t>
            </a:r>
            <a:r>
              <a:rPr lang="en-US" altLang="en-US" i="1" dirty="0">
                <a:latin typeface="Calibri" panose="020F0502020204030204" pitchFamily="34" charset="0"/>
              </a:rPr>
              <a:t>et al. </a:t>
            </a:r>
            <a:r>
              <a:rPr lang="en-CA" altLang="en-US" dirty="0">
                <a:latin typeface="Calibri" panose="020F0502020204030204" pitchFamily="34" charset="0"/>
              </a:rPr>
              <a:t>Common chronic pain conditions in developed and developing countries: gender and age differences and comorbidity with depression-anxiety disorders. </a:t>
            </a:r>
            <a:r>
              <a:rPr lang="en-US" altLang="en-US" i="1" dirty="0">
                <a:latin typeface="Calibri" panose="020F0502020204030204" pitchFamily="34" charset="0"/>
              </a:rPr>
              <a:t>J Pain </a:t>
            </a:r>
            <a:r>
              <a:rPr lang="en-US" altLang="en-US" dirty="0">
                <a:latin typeface="Calibri" panose="020F0502020204030204" pitchFamily="34" charset="0"/>
              </a:rPr>
              <a:t>2006; 9(10):883-91.</a:t>
            </a:r>
            <a:endParaRPr lang="fr-FR" altLang="en-US" dirty="0">
              <a:latin typeface="Calibri" panose="020F0502020204030204" pitchFamily="34" charset="0"/>
            </a:endParaRPr>
          </a:p>
          <a:p>
            <a:pPr eaLnBrk="1" hangingPunct="1"/>
            <a:endParaRPr lang="en-CA" altLang="en-US" dirty="0">
              <a:latin typeface="Calibri" panose="020F0502020204030204" pitchFamily="34" charset="0"/>
            </a:endParaRPr>
          </a:p>
        </p:txBody>
      </p:sp>
      <p:sp>
        <p:nvSpPr>
          <p:cNvPr id="83972" name="Slide Number Placeholder 3">
            <a:extLst>
              <a:ext uri="{FF2B5EF4-FFF2-40B4-BE49-F238E27FC236}">
                <a16:creationId xmlns:a16="http://schemas.microsoft.com/office/drawing/2014/main" id="{E9F3128E-AE84-4258-9719-1C42AFB240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DC8C144-62A1-431D-90B1-7F2AA4B08D77}" type="slidenum">
              <a:rPr lang="en-CA" altLang="en-US" sz="1100">
                <a:solidFill>
                  <a:srgbClr val="000000"/>
                </a:solidFill>
                <a:latin typeface="Calibri" panose="020F0502020204030204" pitchFamily="34" charset="0"/>
                <a:ea typeface="SimSun" panose="02010600030101010101" pitchFamily="2" charset="-122"/>
              </a:rPr>
              <a:pPr/>
              <a:t>45</a:t>
            </a:fld>
            <a:endParaRPr lang="en-CA" altLang="en-US" sz="1100">
              <a:solidFill>
                <a:srgbClr val="000000"/>
              </a:solidFill>
              <a:latin typeface="Calibri" panose="020F0502020204030204" pitchFamily="34" charset="0"/>
              <a:ea typeface="SimSun"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A2754F3-6657-4BCC-9537-20F69839A9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110F3B1F-F186-4A38-982B-43DE517511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de-DE" altLang="en-US" b="1">
                <a:latin typeface="Arial" panose="020B0604020202020204" pitchFamily="34" charset="0"/>
                <a:cs typeface="Arial" panose="020B0604020202020204" pitchFamily="34" charset="0"/>
              </a:rPr>
              <a:t>Safety Profile of Meloxicam and Diclofenac in MELISSA</a:t>
            </a:r>
          </a:p>
          <a:p>
            <a:pPr algn="ctr"/>
            <a:endParaRPr lang="de-DE" altLang="en-US" b="1">
              <a:latin typeface="Arial" panose="020B0604020202020204" pitchFamily="34" charset="0"/>
              <a:cs typeface="Arial" panose="020B0604020202020204" pitchFamily="34" charset="0"/>
            </a:endParaRPr>
          </a:p>
          <a:p>
            <a:pPr algn="ctr"/>
            <a:r>
              <a:rPr lang="de-DE" altLang="en-US">
                <a:latin typeface="Arial" panose="020B0604020202020204" pitchFamily="34" charset="0"/>
                <a:cs typeface="Arial" panose="020B0604020202020204" pitchFamily="34" charset="0"/>
              </a:rPr>
              <a:t>In the assessment of NSAID toxicity it is important to evaluate a favourable profile in one </a:t>
            </a:r>
          </a:p>
          <a:p>
            <a:pPr algn="ctr"/>
            <a:r>
              <a:rPr lang="de-DE" altLang="en-US">
                <a:latin typeface="Arial" panose="020B0604020202020204" pitchFamily="34" charset="0"/>
                <a:cs typeface="Arial" panose="020B0604020202020204" pitchFamily="34" charset="0"/>
              </a:rPr>
              <a:t>    organ system (e.g. GI) in the context of the overall safety profiles of compounds compared.</a:t>
            </a:r>
          </a:p>
          <a:p>
            <a:endParaRPr lang="de-DE" altLang="en-US">
              <a:latin typeface="Arial" panose="020B0604020202020204" pitchFamily="34" charset="0"/>
              <a:cs typeface="Arial" panose="020B0604020202020204" pitchFamily="34" charset="0"/>
            </a:endParaRPr>
          </a:p>
          <a:p>
            <a:r>
              <a:rPr lang="de-DE" altLang="en-US">
                <a:latin typeface="Arial" panose="020B0604020202020204" pitchFamily="34" charset="0"/>
                <a:cs typeface="Arial" panose="020B0604020202020204" pitchFamily="34" charset="0"/>
              </a:rPr>
              <a:t>            In MELISSA (and also in SELECT) the reduction in overall adverse events is explained by the</a:t>
            </a:r>
          </a:p>
          <a:p>
            <a:r>
              <a:rPr lang="de-DE" altLang="en-US">
                <a:latin typeface="Arial" panose="020B0604020202020204" pitchFamily="34" charset="0"/>
                <a:cs typeface="Arial" panose="020B0604020202020204" pitchFamily="34" charset="0"/>
              </a:rPr>
              <a:t>            reduction in gastrointestinal adverse events. There was no excess risk for meloxicam in any</a:t>
            </a:r>
          </a:p>
          <a:p>
            <a:r>
              <a:rPr lang="de-DE" altLang="en-US">
                <a:latin typeface="Arial" panose="020B0604020202020204" pitchFamily="34" charset="0"/>
                <a:cs typeface="Arial" panose="020B0604020202020204" pitchFamily="34" charset="0"/>
              </a:rPr>
              <a:t>            other system organ class. Meloxicam demonstrated fewer liver events compared to diclofenac.</a:t>
            </a:r>
          </a:p>
          <a:p>
            <a:pPr>
              <a:lnSpc>
                <a:spcPct val="50000"/>
              </a:lnSpc>
            </a:pPr>
            <a:endParaRPr lang="de-DE" altLang="en-US">
              <a:latin typeface="Arial" panose="020B0604020202020204" pitchFamily="34" charset="0"/>
              <a:cs typeface="Arial" panose="020B0604020202020204" pitchFamily="34" charset="0"/>
            </a:endParaRPr>
          </a:p>
          <a:p>
            <a:pPr>
              <a:lnSpc>
                <a:spcPct val="50000"/>
              </a:lnSpc>
            </a:pPr>
            <a:r>
              <a:rPr lang="de-DE" altLang="en-US">
                <a:latin typeface="Arial" panose="020B0604020202020204" pitchFamily="34" charset="0"/>
                <a:cs typeface="Arial" panose="020B0604020202020204" pitchFamily="34" charset="0"/>
              </a:rPr>
              <a:t>            </a:t>
            </a:r>
            <a:r>
              <a:rPr lang="en-GB" altLang="en-US" b="1">
                <a:latin typeface="Arial" panose="020B0604020202020204" pitchFamily="34" charset="0"/>
                <a:cs typeface="Arial" panose="020B0604020202020204" pitchFamily="34" charset="0"/>
              </a:rPr>
              <a:t>Reference:</a:t>
            </a:r>
          </a:p>
          <a:p>
            <a:pPr marL="912813" lvl="2" algn="ctr">
              <a:spcBef>
                <a:spcPct val="0"/>
              </a:spcBef>
              <a:buFont typeface="Symbol" panose="05050102010706020507" pitchFamily="18" charset="2"/>
              <a:buChar char="·"/>
            </a:pPr>
            <a:r>
              <a:rPr lang="en-US" altLang="en-US">
                <a:latin typeface="Arial" panose="020B0604020202020204" pitchFamily="34" charset="0"/>
                <a:cs typeface="Times" panose="02020603050405020304" pitchFamily="18" charset="0"/>
              </a:rPr>
              <a:t>Hawkey et al</a:t>
            </a:r>
            <a:r>
              <a:rPr lang="en-US" altLang="en-US" i="1">
                <a:latin typeface="Arial" panose="020B0604020202020204" pitchFamily="34" charset="0"/>
                <a:cs typeface="Times" panose="02020603050405020304" pitchFamily="18" charset="0"/>
              </a:rPr>
              <a:t>. BJR</a:t>
            </a:r>
            <a:r>
              <a:rPr lang="en-US" altLang="en-US">
                <a:latin typeface="Arial" panose="020B0604020202020204" pitchFamily="34" charset="0"/>
                <a:cs typeface="Times" panose="02020603050405020304" pitchFamily="18" charset="0"/>
              </a:rPr>
              <a:t> 1998; 37: 937-945</a:t>
            </a:r>
          </a:p>
          <a:p>
            <a:pPr algn="ctr"/>
            <a:endParaRPr lang="de-DE" altLang="en-US">
              <a:latin typeface="Arial" panose="020B0604020202020204" pitchFamily="34" charset="0"/>
              <a:cs typeface="Arial" panose="020B0604020202020204" pitchFamily="34" charset="0"/>
            </a:endParaRPr>
          </a:p>
          <a:p>
            <a:pPr algn="ctr"/>
            <a:endParaRPr lang="de-DE" altLang="en-US">
              <a:latin typeface="Arial" panose="020B0604020202020204" pitchFamily="34" charset="0"/>
              <a:cs typeface="Arial" panose="020B0604020202020204" pitchFamily="34" charset="0"/>
            </a:endParaRPr>
          </a:p>
        </p:txBody>
      </p:sp>
      <p:sp>
        <p:nvSpPr>
          <p:cNvPr id="37892" name="Text Box 4">
            <a:extLst>
              <a:ext uri="{FF2B5EF4-FFF2-40B4-BE49-F238E27FC236}">
                <a16:creationId xmlns:a16="http://schemas.microsoft.com/office/drawing/2014/main" id="{259C5758-8BD1-464C-B893-1B689E85BE15}"/>
              </a:ext>
            </a:extLst>
          </p:cNvPr>
          <p:cNvSpPr txBox="1">
            <a:spLocks noChangeArrowheads="1"/>
          </p:cNvSpPr>
          <p:nvPr/>
        </p:nvSpPr>
        <p:spPr bwMode="auto">
          <a:xfrm>
            <a:off x="4938713" y="274638"/>
            <a:ext cx="168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6" rIns="91410" bIns="45706" anchor="ct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Safety and Tolerability</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664636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41ED615-A0B0-4453-B5D6-2D8E4A2A6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58697CC4-A0B7-4628-BB39-D7FF2A2691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en-US">
                <a:latin typeface="Arial" panose="020B0604020202020204" pitchFamily="34" charset="0"/>
                <a:cs typeface="Arial" panose="020B0604020202020204" pitchFamily="34" charset="0"/>
              </a:rPr>
              <a:t>For Meloxicam in large scale clinical studies a favourable gastrointestinal tolerability profile was demonstrated, while toxicity in other system organs was similar to that of the comparator NSAIDs.</a:t>
            </a:r>
          </a:p>
        </p:txBody>
      </p:sp>
      <p:sp>
        <p:nvSpPr>
          <p:cNvPr id="39940" name="Text Box 4">
            <a:extLst>
              <a:ext uri="{FF2B5EF4-FFF2-40B4-BE49-F238E27FC236}">
                <a16:creationId xmlns:a16="http://schemas.microsoft.com/office/drawing/2014/main" id="{2FA03F43-50FA-42D8-9A95-1F0596B00977}"/>
              </a:ext>
            </a:extLst>
          </p:cNvPr>
          <p:cNvSpPr txBox="1">
            <a:spLocks noChangeArrowheads="1"/>
          </p:cNvSpPr>
          <p:nvPr/>
        </p:nvSpPr>
        <p:spPr bwMode="auto">
          <a:xfrm>
            <a:off x="4779963" y="193675"/>
            <a:ext cx="1906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6" rIns="91410" bIns="45706" anchor="ct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Coxibs versus Diclofenac</a:t>
            </a:r>
          </a:p>
        </p:txBody>
      </p:sp>
    </p:spTree>
    <p:extLst>
      <p:ext uri="{BB962C8B-B14F-4D97-AF65-F5344CB8AC3E}">
        <p14:creationId xmlns:p14="http://schemas.microsoft.com/office/powerpoint/2010/main" val="1509045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9F775179-25B3-4645-AD44-1C3A8A15A6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759FB0-8A23-4508-8705-F11B0192CEEB}"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41987" name="Rectangle 2">
            <a:extLst>
              <a:ext uri="{FF2B5EF4-FFF2-40B4-BE49-F238E27FC236}">
                <a16:creationId xmlns:a16="http://schemas.microsoft.com/office/drawing/2014/main" id="{201B5EB0-06BF-4377-BB57-B1EBBA0235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BBE4CC16-3326-4282-BD87-4D1C19C340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cs typeface="Arial" panose="020B0604020202020204" pitchFamily="34" charset="0"/>
            </a:endParaRPr>
          </a:p>
        </p:txBody>
      </p:sp>
    </p:spTree>
    <p:extLst>
      <p:ext uri="{BB962C8B-B14F-4D97-AF65-F5344CB8AC3E}">
        <p14:creationId xmlns:p14="http://schemas.microsoft.com/office/powerpoint/2010/main" val="405135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C058F4D-082E-4076-A841-B0F223099FFF}"/>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9F0486E5-BEC8-4AC1-967E-7FA36B2F65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16388" name="Slide Number Placeholder 3">
            <a:extLst>
              <a:ext uri="{FF2B5EF4-FFF2-40B4-BE49-F238E27FC236}">
                <a16:creationId xmlns:a16="http://schemas.microsoft.com/office/drawing/2014/main" id="{FBCE393C-9EB6-4544-8302-ABE6DCCBA3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22CB5E1-6D50-4FF1-A888-C4975AC00EE1}" type="slidenum">
              <a:rPr lang="en-US" altLang="en-US" sz="1100">
                <a:latin typeface="Calibri" panose="020F0502020204030204" pitchFamily="34" charset="0"/>
                <a:ea typeface="SimSun" panose="02010600030101010101" pitchFamily="2" charset="-122"/>
              </a:rPr>
              <a:pPr/>
              <a:t>6</a:t>
            </a:fld>
            <a:endParaRPr lang="en-US" altLang="en-US" sz="1100">
              <a:latin typeface="Calibri" panose="020F0502020204030204" pitchFamily="34" charset="0"/>
              <a:ea typeface="SimSun"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1C5A964-244B-4339-81FA-AE8F0ED971C3}"/>
              </a:ext>
            </a:extLst>
          </p:cNvPr>
          <p:cNvSpPr>
            <a:spLocks noGrp="1" noRot="1" noChangeAspect="1" noChangeArrowheads="1" noTextEdit="1"/>
          </p:cNvSpPr>
          <p:nvPr>
            <p:ph type="sldImg"/>
          </p:nvPr>
        </p:nvSpPr>
        <p:spPr bwMode="auto">
          <a:xfrm>
            <a:off x="-390525" y="-223838"/>
            <a:ext cx="328612" cy="185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37554A4D-AD7C-4714-B5EC-DE8AFEBAAA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en-US">
                <a:latin typeface="Arial" panose="020B0604020202020204" pitchFamily="34" charset="0"/>
                <a:cs typeface="Arial" panose="020B0604020202020204" pitchFamily="34" charset="0"/>
              </a:rPr>
              <a:t>Fewer gastrointestinal adverse events with meloxicam 7.5 and 15 mg compared to diclofenac were observed already early on during treatment. The favourable profile was demonstrated at least up to 3 months.</a:t>
            </a:r>
          </a:p>
        </p:txBody>
      </p:sp>
      <p:sp>
        <p:nvSpPr>
          <p:cNvPr id="44036" name="Text Box 4">
            <a:extLst>
              <a:ext uri="{FF2B5EF4-FFF2-40B4-BE49-F238E27FC236}">
                <a16:creationId xmlns:a16="http://schemas.microsoft.com/office/drawing/2014/main" id="{E3BCB7E0-37DC-40AA-84FF-694B070AACA9}"/>
              </a:ext>
            </a:extLst>
          </p:cNvPr>
          <p:cNvSpPr txBox="1">
            <a:spLocks noChangeArrowheads="1"/>
          </p:cNvSpPr>
          <p:nvPr/>
        </p:nvSpPr>
        <p:spPr bwMode="auto">
          <a:xfrm>
            <a:off x="-1584325" y="-168275"/>
            <a:ext cx="24145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00" tIns="-2600" rIns="-5200" bIns="-2600" anchor="ctr">
            <a:spAutoFit/>
          </a:bodyPr>
          <a:lstStyle>
            <a:lvl1pPr defTabSz="-50800">
              <a:spcBef>
                <a:spcPct val="30000"/>
              </a:spcBef>
              <a:defRPr sz="1200">
                <a:solidFill>
                  <a:schemeClr val="tx1"/>
                </a:solidFill>
                <a:latin typeface="Calibri" panose="020F0502020204030204" pitchFamily="34" charset="0"/>
              </a:defRPr>
            </a:lvl1pPr>
            <a:lvl2pPr marL="742950" indent="-285750" defTabSz="-50800">
              <a:spcBef>
                <a:spcPct val="30000"/>
              </a:spcBef>
              <a:defRPr sz="1200">
                <a:solidFill>
                  <a:schemeClr val="tx1"/>
                </a:solidFill>
                <a:latin typeface="Calibri" panose="020F0502020204030204" pitchFamily="34" charset="0"/>
              </a:defRPr>
            </a:lvl2pPr>
            <a:lvl3pPr marL="1143000" indent="-228600" defTabSz="-50800">
              <a:spcBef>
                <a:spcPct val="30000"/>
              </a:spcBef>
              <a:defRPr sz="1200">
                <a:solidFill>
                  <a:schemeClr val="tx1"/>
                </a:solidFill>
                <a:latin typeface="Calibri" panose="020F0502020204030204" pitchFamily="34" charset="0"/>
              </a:defRPr>
            </a:lvl3pPr>
            <a:lvl4pPr marL="1600200" indent="-228600" defTabSz="-50800">
              <a:spcBef>
                <a:spcPct val="30000"/>
              </a:spcBef>
              <a:defRPr sz="1200">
                <a:solidFill>
                  <a:schemeClr val="tx1"/>
                </a:solidFill>
                <a:latin typeface="Calibri" panose="020F0502020204030204" pitchFamily="34" charset="0"/>
              </a:defRPr>
            </a:lvl4pPr>
            <a:lvl5pPr marL="2057400" indent="-228600" defTabSz="-50800">
              <a:spcBef>
                <a:spcPct val="30000"/>
              </a:spcBef>
              <a:defRPr sz="1200">
                <a:solidFill>
                  <a:schemeClr val="tx1"/>
                </a:solidFill>
                <a:latin typeface="Calibri" panose="020F0502020204030204" pitchFamily="34" charset="0"/>
              </a:defRPr>
            </a:lvl5pPr>
            <a:lvl6pPr marL="2514600" indent="-228600" defTabSz="-508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508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508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508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ctr" defTabSz="-50800" rtl="0" eaLnBrk="0" fontAlgn="base" latinLnBrk="0" hangingPunct="0">
              <a:lnSpc>
                <a:spcPct val="98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BISansCond" panose="02000006050000020004" pitchFamily="2" charset="0"/>
                <a:ea typeface="SimSun" panose="02010600030101010101" pitchFamily="2" charset="-122"/>
                <a:cs typeface="Arial" panose="020B0604020202020204" pitchFamily="34" charset="0"/>
              </a:rPr>
              <a:t>Coxibs versus Diclofenac</a:t>
            </a:r>
          </a:p>
        </p:txBody>
      </p:sp>
      <p:sp>
        <p:nvSpPr>
          <p:cNvPr id="44037" name="Header Placeholder 5">
            <a:extLst>
              <a:ext uri="{FF2B5EF4-FFF2-40B4-BE49-F238E27FC236}">
                <a16:creationId xmlns:a16="http://schemas.microsoft.com/office/drawing/2014/main" id="{7F720568-870F-4911-A321-DDDEA29D2579}"/>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Tài liệu lưu hành nội bộ</a:t>
            </a:r>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4104977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DCC4FB3-D3AE-4ED1-BB02-B9B0E23B60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E20AE4B7-E11C-4A42-957E-C3A0E9ABE3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cs typeface="Arial" panose="020B0604020202020204" pitchFamily="34" charset="0"/>
              </a:rPr>
              <a:t>Cyclooxygenase-2 selective non-steroidal anti-inflammatory drugs (etodolac, meloxicam, celecoxib, rofecoxib, etoricoxib, valdecoxib and lumiracoxib) for osteoarthritis and rheumatoid arthritis: a systematic review and economic evaluation </a:t>
            </a:r>
          </a:p>
          <a:p>
            <a:r>
              <a:rPr lang="en-US" altLang="en-US">
                <a:latin typeface="Arial" panose="020B0604020202020204" pitchFamily="34" charset="0"/>
                <a:cs typeface="Arial" panose="020B0604020202020204" pitchFamily="34" charset="0"/>
              </a:rPr>
              <a:t>Y-F Chen, P Jobanputra, P Barton, S Bryan, A Fry-Smith, G Harris and RS Taylor</a:t>
            </a:r>
          </a:p>
          <a:p>
            <a:r>
              <a:rPr lang="en-US" altLang="en-US" i="1">
                <a:latin typeface="Arial" panose="020B0604020202020204" pitchFamily="34" charset="0"/>
                <a:cs typeface="Arial" panose="020B0604020202020204" pitchFamily="34" charset="0"/>
              </a:rPr>
              <a:t>Health Technology Assessment </a:t>
            </a:r>
            <a:r>
              <a:rPr lang="en-US" altLang="en-US">
                <a:latin typeface="Arial" panose="020B0604020202020204" pitchFamily="34" charset="0"/>
                <a:cs typeface="Arial" panose="020B0604020202020204" pitchFamily="34" charset="0"/>
              </a:rPr>
              <a:t>2008; Vol. 12: No. 11</a:t>
            </a:r>
          </a:p>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
        <p:nvSpPr>
          <p:cNvPr id="46084" name="Header Placeholder 3">
            <a:extLst>
              <a:ext uri="{FF2B5EF4-FFF2-40B4-BE49-F238E27FC236}">
                <a16:creationId xmlns:a16="http://schemas.microsoft.com/office/drawing/2014/main" id="{CE550A10-0D7F-4ADC-87B4-25312513DFD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Tài liệu lưu hành nội bộ</a:t>
            </a:r>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490576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454025" y="719138"/>
            <a:ext cx="6149975" cy="3460750"/>
          </a:xfrm>
          <a:ln/>
        </p:spPr>
      </p:sp>
      <p:sp>
        <p:nvSpPr>
          <p:cNvPr id="67587" name="Rectangle 3"/>
          <p:cNvSpPr>
            <a:spLocks noGrp="1" noChangeArrowheads="1"/>
          </p:cNvSpPr>
          <p:nvPr>
            <p:ph type="body" idx="1"/>
          </p:nvPr>
        </p:nvSpPr>
        <p:spPr>
          <a:xfrm>
            <a:off x="935145" y="4394605"/>
            <a:ext cx="5720602" cy="42389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1" rIns="91584" bIns="45791"/>
          <a:lstStyle/>
          <a:p>
            <a:pPr defTabSz="906748">
              <a:spcBef>
                <a:spcPct val="0"/>
              </a:spcBef>
            </a:pPr>
            <a:endParaRPr lang="en-US" altLang="en-US"/>
          </a:p>
        </p:txBody>
      </p:sp>
      <p:sp>
        <p:nvSpPr>
          <p:cNvPr id="67588" name="Text Box 4"/>
          <p:cNvSpPr txBox="1">
            <a:spLocks noChangeArrowheads="1"/>
          </p:cNvSpPr>
          <p:nvPr/>
        </p:nvSpPr>
        <p:spPr bwMode="auto">
          <a:xfrm>
            <a:off x="3738987" y="155691"/>
            <a:ext cx="3115556" cy="46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1" rIns="91584" bIns="45791">
            <a:spAutoFit/>
          </a:bodyPr>
          <a:lstStyle>
            <a:lvl1pPr defTabSz="927100" eaLnBrk="0" hangingPunct="0">
              <a:defRPr sz="2000">
                <a:solidFill>
                  <a:schemeClr val="tx1"/>
                </a:solidFill>
                <a:latin typeface="Arial" charset="0"/>
                <a:ea typeface="SimSun" pitchFamily="2" charset="-122"/>
              </a:defRPr>
            </a:lvl1pPr>
            <a:lvl2pPr marL="742950" indent="-285750" defTabSz="927100" eaLnBrk="0" hangingPunct="0">
              <a:defRPr sz="2000">
                <a:solidFill>
                  <a:schemeClr val="tx1"/>
                </a:solidFill>
                <a:latin typeface="Arial" charset="0"/>
                <a:ea typeface="SimSun" pitchFamily="2" charset="-122"/>
              </a:defRPr>
            </a:lvl2pPr>
            <a:lvl3pPr marL="1143000" indent="-228600" defTabSz="927100" eaLnBrk="0" hangingPunct="0">
              <a:defRPr sz="2000">
                <a:solidFill>
                  <a:schemeClr val="tx1"/>
                </a:solidFill>
                <a:latin typeface="Arial" charset="0"/>
                <a:ea typeface="SimSun" pitchFamily="2" charset="-122"/>
              </a:defRPr>
            </a:lvl3pPr>
            <a:lvl4pPr marL="1600200" indent="-228600" defTabSz="927100" eaLnBrk="0" hangingPunct="0">
              <a:defRPr sz="2000">
                <a:solidFill>
                  <a:schemeClr val="tx1"/>
                </a:solidFill>
                <a:latin typeface="Arial" charset="0"/>
                <a:ea typeface="SimSun" pitchFamily="2" charset="-122"/>
              </a:defRPr>
            </a:lvl4pPr>
            <a:lvl5pPr marL="2057400" indent="-228600" defTabSz="927100" eaLnBrk="0" hangingPunct="0">
              <a:defRPr sz="2000">
                <a:solidFill>
                  <a:schemeClr val="tx1"/>
                </a:solidFill>
                <a:latin typeface="Arial" charset="0"/>
                <a:ea typeface="SimSun" pitchFamily="2" charset="-122"/>
              </a:defRPr>
            </a:lvl5pPr>
            <a:lvl6pPr marL="2514600" indent="-228600" defTabSz="927100" eaLnBrk="0" fontAlgn="base" hangingPunct="0">
              <a:spcBef>
                <a:spcPct val="0"/>
              </a:spcBef>
              <a:spcAft>
                <a:spcPct val="0"/>
              </a:spcAft>
              <a:defRPr sz="2000">
                <a:solidFill>
                  <a:schemeClr val="tx1"/>
                </a:solidFill>
                <a:latin typeface="Arial" charset="0"/>
                <a:ea typeface="SimSun" pitchFamily="2" charset="-122"/>
              </a:defRPr>
            </a:lvl6pPr>
            <a:lvl7pPr marL="2971800" indent="-228600" defTabSz="927100" eaLnBrk="0" fontAlgn="base" hangingPunct="0">
              <a:spcBef>
                <a:spcPct val="0"/>
              </a:spcBef>
              <a:spcAft>
                <a:spcPct val="0"/>
              </a:spcAft>
              <a:defRPr sz="2000">
                <a:solidFill>
                  <a:schemeClr val="tx1"/>
                </a:solidFill>
                <a:latin typeface="Arial" charset="0"/>
                <a:ea typeface="SimSun" pitchFamily="2" charset="-122"/>
              </a:defRPr>
            </a:lvl7pPr>
            <a:lvl8pPr marL="3429000" indent="-228600" defTabSz="927100" eaLnBrk="0" fontAlgn="base" hangingPunct="0">
              <a:spcBef>
                <a:spcPct val="0"/>
              </a:spcBef>
              <a:spcAft>
                <a:spcPct val="0"/>
              </a:spcAft>
              <a:defRPr sz="2000">
                <a:solidFill>
                  <a:schemeClr val="tx1"/>
                </a:solidFill>
                <a:latin typeface="Arial" charset="0"/>
                <a:ea typeface="SimSun" pitchFamily="2" charset="-122"/>
              </a:defRPr>
            </a:lvl8pPr>
            <a:lvl9pPr marL="3886200" indent="-228600" defTabSz="927100" eaLnBrk="0" fontAlgn="base" hangingPunct="0">
              <a:spcBef>
                <a:spcPct val="0"/>
              </a:spcBef>
              <a:spcAft>
                <a:spcPct val="0"/>
              </a:spcAft>
              <a:defRPr sz="2000">
                <a:solidFill>
                  <a:schemeClr val="tx1"/>
                </a:solidFill>
                <a:latin typeface="Arial" charset="0"/>
                <a:ea typeface="SimSun" pitchFamily="2" charset="-122"/>
              </a:defRPr>
            </a:lvl9pPr>
          </a:lstStyle>
          <a:p>
            <a:pPr marL="0" marR="0" lvl="0" indent="0" algn="r" defTabSz="927100"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itchFamily="18" charset="0"/>
                <a:ea typeface="SimSun" pitchFamily="2" charset="-122"/>
                <a:cs typeface="+mn-cs"/>
              </a:rPr>
              <a:t>Section  4—Metaanalysis and </a:t>
            </a:r>
            <a:br>
              <a:rPr kumimoji="0" lang="en-US" altLang="en-US" sz="1200" b="0" i="0" u="none" strike="noStrike" kern="1200" cap="none" spc="0" normalizeH="0" baseline="0" noProof="0">
                <a:ln>
                  <a:noFill/>
                </a:ln>
                <a:solidFill>
                  <a:prstClr val="black"/>
                </a:solidFill>
                <a:effectLst/>
                <a:uLnTx/>
                <a:uFillTx/>
                <a:latin typeface="Times New Roman" pitchFamily="18" charset="0"/>
                <a:ea typeface="SimSun" pitchFamily="2" charset="-122"/>
                <a:cs typeface="+mn-cs"/>
              </a:rPr>
            </a:br>
            <a:r>
              <a:rPr kumimoji="0" lang="en-US" altLang="en-US" sz="1200" b="0" i="0" u="none" strike="noStrike" kern="1200" cap="none" spc="0" normalizeH="0" baseline="0" noProof="0">
                <a:ln>
                  <a:noFill/>
                </a:ln>
                <a:solidFill>
                  <a:prstClr val="black"/>
                </a:solidFill>
                <a:effectLst/>
                <a:uLnTx/>
                <a:uFillTx/>
                <a:latin typeface="Times New Roman" pitchFamily="18" charset="0"/>
                <a:ea typeface="SimSun" pitchFamily="2" charset="-122"/>
                <a:cs typeface="+mn-cs"/>
              </a:rPr>
              <a:t>pooled analysis                                                </a:t>
            </a:r>
            <a:endParaRPr kumimoji="0" lang="en-US" altLang="en-US" sz="1200" b="0" i="0" u="none" strike="noStrike" kern="1200" cap="none" spc="0" normalizeH="0" baseline="0" noProof="0">
              <a:ln>
                <a:noFill/>
              </a:ln>
              <a:solidFill>
                <a:prstClr val="white"/>
              </a:solidFill>
              <a:effectLst/>
              <a:uLnTx/>
              <a:uFillTx/>
              <a:latin typeface="Times New Roman" pitchFamily="18" charset="0"/>
              <a:ea typeface="SimSun" pitchFamily="2" charset="-122"/>
              <a:cs typeface="+mn-cs"/>
            </a:endParaRPr>
          </a:p>
        </p:txBody>
      </p:sp>
    </p:spTree>
    <p:extLst>
      <p:ext uri="{BB962C8B-B14F-4D97-AF65-F5344CB8AC3E}">
        <p14:creationId xmlns:p14="http://schemas.microsoft.com/office/powerpoint/2010/main" val="2840638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BBC67D9-B947-4BEA-AA22-340F57D21B36}"/>
              </a:ext>
            </a:extLst>
          </p:cNvPr>
          <p:cNvSpPr>
            <a:spLocks noGrp="1" noRot="1" noChangeAspect="1" noChangeArrowheads="1" noTextEdit="1"/>
          </p:cNvSpPr>
          <p:nvPr>
            <p:ph type="sldImg"/>
          </p:nvPr>
        </p:nvSpPr>
        <p:spPr bwMode="auto">
          <a:xfrm>
            <a:off x="138113" y="768350"/>
            <a:ext cx="6567487" cy="3695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42554DBB-6225-4CD9-9107-134775793949}"/>
              </a:ext>
            </a:extLst>
          </p:cNvPr>
          <p:cNvSpPr>
            <a:spLocks noGrp="1" noChangeArrowheads="1"/>
          </p:cNvSpPr>
          <p:nvPr>
            <p:ph type="body" idx="1"/>
          </p:nvPr>
        </p:nvSpPr>
        <p:spPr bwMode="auto">
          <a:xfrm>
            <a:off x="906463" y="4692650"/>
            <a:ext cx="55467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71" tIns="45784" rIns="91571" bIns="45784" numCol="1" anchor="t" anchorCtr="0" compatLnSpc="1">
            <a:prstTxWarp prst="textNoShape">
              <a:avLst/>
            </a:prstTxWarp>
          </a:bodyPr>
          <a:lstStyle/>
          <a:p>
            <a:pPr defTabSz="904875">
              <a:spcBef>
                <a:spcPct val="0"/>
              </a:spcBef>
            </a:pPr>
            <a:r>
              <a:rPr lang="en-US" altLang="en-US" sz="1800" b="1">
                <a:latin typeface="Arial" panose="020B0604020202020204" pitchFamily="34" charset="0"/>
                <a:cs typeface="Arial" panose="020B0604020202020204" pitchFamily="34" charset="0"/>
              </a:rPr>
              <a:t>Slide 4.14—</a:t>
            </a:r>
            <a:r>
              <a:rPr lang="de-DE" altLang="en-US" sz="1800" b="1">
                <a:latin typeface="Arial" panose="020B0604020202020204" pitchFamily="34" charset="0"/>
                <a:cs typeface="Arial" panose="020B0604020202020204" pitchFamily="34" charset="0"/>
              </a:rPr>
              <a:t> Pooled analysis of upper gastrointestinal perforations, ulcerations and bleedings (PUB) in double-blind randomised clinical  trials in OA or RA.</a:t>
            </a:r>
            <a:r>
              <a:rPr lang="de-DE" altLang="en-US">
                <a:latin typeface="Arial" panose="020B0604020202020204" pitchFamily="34" charset="0"/>
                <a:cs typeface="Arial" panose="020B0604020202020204" pitchFamily="34" charset="0"/>
              </a:rPr>
              <a:t> </a:t>
            </a:r>
          </a:p>
          <a:p>
            <a:pPr defTabSz="904875">
              <a:spcBef>
                <a:spcPct val="0"/>
              </a:spcBef>
            </a:pPr>
            <a:endParaRPr lang="de-DE" altLang="en-US">
              <a:latin typeface="Arial" panose="020B0604020202020204" pitchFamily="34" charset="0"/>
              <a:cs typeface="Arial" panose="020B0604020202020204" pitchFamily="34" charset="0"/>
            </a:endParaRPr>
          </a:p>
          <a:p>
            <a:pPr defTabSz="904875">
              <a:spcBef>
                <a:spcPct val="0"/>
              </a:spcBef>
            </a:pPr>
            <a:r>
              <a:rPr lang="en-US" altLang="en-US" b="1">
                <a:latin typeface="Arial" panose="020B0604020202020204" pitchFamily="34" charset="0"/>
                <a:cs typeface="Arial" panose="020B0604020202020204" pitchFamily="34" charset="0"/>
              </a:rPr>
              <a:t>Key point:</a:t>
            </a:r>
            <a:r>
              <a:rPr lang="en-US" altLang="en-US">
                <a:latin typeface="Arial" panose="020B0604020202020204" pitchFamily="34" charset="0"/>
                <a:cs typeface="Arial" panose="020B0604020202020204" pitchFamily="34" charset="0"/>
              </a:rPr>
              <a:t> </a:t>
            </a:r>
            <a:r>
              <a:rPr lang="de-DE" altLang="en-US">
                <a:latin typeface="Arial" panose="020B0604020202020204" pitchFamily="34" charset="0"/>
                <a:cs typeface="Arial" panose="020B0604020202020204" pitchFamily="34" charset="0"/>
              </a:rPr>
              <a:t>The pooled analysis of data showed also that upper gastrointestinal symptomatic ulcers, perforations and/or bleeds were uncommon in meloxicam treated patients. The relative risk for meloxicam (7.5 mg to 15 mg) to develop a PUB compared to standard NSAID comparators can be calculated with 0.13, the associated 95% confidence interval ranges from 0.04 to 0.41. Serious PUB were reported in this study for meloxicam 7.5 mg to be lower than for diclofenac 100 mg SR (p&lt;0.05). </a:t>
            </a:r>
            <a:endParaRPr lang="en-US" altLang="en-US">
              <a:latin typeface="Arial" panose="020B0604020202020204" pitchFamily="34" charset="0"/>
              <a:cs typeface="Arial" panose="020B0604020202020204" pitchFamily="34" charset="0"/>
            </a:endParaRPr>
          </a:p>
          <a:p>
            <a:pPr defTabSz="904875">
              <a:lnSpc>
                <a:spcPct val="70000"/>
              </a:lnSpc>
              <a:spcBef>
                <a:spcPct val="0"/>
              </a:spcBef>
            </a:pPr>
            <a:endParaRPr lang="en-US" altLang="en-US">
              <a:latin typeface="Arial" panose="020B0604020202020204" pitchFamily="34" charset="0"/>
              <a:cs typeface="Arial" panose="020B0604020202020204" pitchFamily="34" charset="0"/>
            </a:endParaRPr>
          </a:p>
          <a:p>
            <a:pPr defTabSz="904875">
              <a:spcBef>
                <a:spcPct val="0"/>
              </a:spcBef>
            </a:pPr>
            <a:r>
              <a:rPr lang="en-US" altLang="en-US" b="1">
                <a:latin typeface="Arial" panose="020B0604020202020204" pitchFamily="34" charset="0"/>
                <a:cs typeface="Arial" panose="020B0604020202020204" pitchFamily="34" charset="0"/>
              </a:rPr>
              <a:t>References:</a:t>
            </a:r>
          </a:p>
          <a:p>
            <a:pPr marL="514350" lvl="2" indent="-285750" defTabSz="904875">
              <a:spcBef>
                <a:spcPct val="0"/>
              </a:spcBef>
              <a:buFont typeface="Symbol" panose="05050102010706020507" pitchFamily="18" charset="2"/>
              <a:buChar char="·"/>
            </a:pPr>
            <a:r>
              <a:rPr lang="en-US" altLang="en-US">
                <a:latin typeface="Arial" panose="020B0604020202020204" pitchFamily="34" charset="0"/>
                <a:cs typeface="Arial" panose="020B0604020202020204" pitchFamily="34" charset="0"/>
              </a:rPr>
              <a:t>Distel et al. BJR 1996;35(suppl 1):68-77</a:t>
            </a:r>
          </a:p>
          <a:p>
            <a:pPr defTabSz="904875">
              <a:spcBef>
                <a:spcPct val="0"/>
              </a:spcBef>
            </a:pPr>
            <a:endParaRPr lang="en-US" altLang="en-US">
              <a:latin typeface="Arial" panose="020B0604020202020204" pitchFamily="34" charset="0"/>
              <a:cs typeface="Arial" panose="020B0604020202020204" pitchFamily="34" charset="0"/>
            </a:endParaRPr>
          </a:p>
        </p:txBody>
      </p:sp>
      <p:sp>
        <p:nvSpPr>
          <p:cNvPr id="35844" name="Text Box 4">
            <a:extLst>
              <a:ext uri="{FF2B5EF4-FFF2-40B4-BE49-F238E27FC236}">
                <a16:creationId xmlns:a16="http://schemas.microsoft.com/office/drawing/2014/main" id="{0E2AC3AA-57FE-464E-8796-2AE49AFD4EE5}"/>
              </a:ext>
            </a:extLst>
          </p:cNvPr>
          <p:cNvSpPr txBox="1">
            <a:spLocks noChangeArrowheads="1"/>
          </p:cNvSpPr>
          <p:nvPr/>
        </p:nvSpPr>
        <p:spPr bwMode="auto">
          <a:xfrm>
            <a:off x="3625850" y="165100"/>
            <a:ext cx="3021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1" tIns="45784" rIns="91571" bIns="45784">
            <a:spAutoFit/>
          </a:bodyPr>
          <a:lstStyle>
            <a:lvl1pPr defTabSz="925513">
              <a:spcBef>
                <a:spcPct val="30000"/>
              </a:spcBef>
              <a:defRPr sz="1200">
                <a:solidFill>
                  <a:schemeClr val="tx1"/>
                </a:solidFill>
                <a:latin typeface="Calibri" panose="020F0502020204030204" pitchFamily="34" charset="0"/>
              </a:defRPr>
            </a:lvl1pPr>
            <a:lvl2pPr marL="742950" indent="-285750" defTabSz="925513">
              <a:spcBef>
                <a:spcPct val="30000"/>
              </a:spcBef>
              <a:defRPr sz="1200">
                <a:solidFill>
                  <a:schemeClr val="tx1"/>
                </a:solidFill>
                <a:latin typeface="Calibri" panose="020F0502020204030204" pitchFamily="34" charset="0"/>
              </a:defRPr>
            </a:lvl2pPr>
            <a:lvl3pPr marL="1143000" indent="-228600" defTabSz="925513">
              <a:spcBef>
                <a:spcPct val="30000"/>
              </a:spcBef>
              <a:defRPr sz="1200">
                <a:solidFill>
                  <a:schemeClr val="tx1"/>
                </a:solidFill>
                <a:latin typeface="Calibri" panose="020F0502020204030204" pitchFamily="34" charset="0"/>
              </a:defRPr>
            </a:lvl3pPr>
            <a:lvl4pPr marL="1600200" indent="-228600" defTabSz="925513">
              <a:spcBef>
                <a:spcPct val="30000"/>
              </a:spcBef>
              <a:defRPr sz="1200">
                <a:solidFill>
                  <a:schemeClr val="tx1"/>
                </a:solidFill>
                <a:latin typeface="Calibri" panose="020F0502020204030204" pitchFamily="34" charset="0"/>
              </a:defRPr>
            </a:lvl4pPr>
            <a:lvl5pPr marL="2057400" indent="-228600" defTabSz="925513">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25513"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Arial" panose="020B0604020202020204" pitchFamily="34" charset="0"/>
              </a:rPr>
              <a:t>Section  4—Metaanalysis and </a:t>
            </a:r>
            <a:br>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Arial" panose="020B0604020202020204" pitchFamily="34" charset="0"/>
              </a:rPr>
            </a:br>
            <a:r>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SimSun" panose="02010600030101010101" pitchFamily="2" charset="-122"/>
                <a:cs typeface="Arial" panose="020B0604020202020204" pitchFamily="34" charset="0"/>
              </a:rPr>
              <a:t>pooled analysis                                                </a:t>
            </a:r>
            <a:endParaRPr kumimoji="0" lang="en-US" altLang="en-US" sz="1200" b="0" i="0" u="none" strike="noStrike" kern="1200" cap="none" spc="0" normalizeH="0" baseline="0" noProof="0">
              <a:ln>
                <a:noFill/>
              </a:ln>
              <a:solidFill>
                <a:prstClr val="white"/>
              </a:solidFill>
              <a:effectLst/>
              <a:uLnTx/>
              <a:uFillTx/>
              <a:latin typeface="Times New Roman" panose="02020603050405020304" pitchFamily="18" charset="0"/>
              <a:ea typeface="SimSun" panose="02010600030101010101" pitchFamily="2" charset="-122"/>
              <a:cs typeface="Arial" panose="020B0604020202020204" pitchFamily="34" charset="0"/>
            </a:endParaRPr>
          </a:p>
        </p:txBody>
      </p:sp>
      <p:sp>
        <p:nvSpPr>
          <p:cNvPr id="35845" name="Header Placeholder 4">
            <a:extLst>
              <a:ext uri="{FF2B5EF4-FFF2-40B4-BE49-F238E27FC236}">
                <a16:creationId xmlns:a16="http://schemas.microsoft.com/office/drawing/2014/main" id="{241216B5-CA66-49E8-99F2-5D74B7C7ED37}"/>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Tài liệu lưu hành nội bộ</a:t>
            </a:r>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a:p>
        </p:txBody>
      </p:sp>
      <p:sp>
        <p:nvSpPr>
          <p:cNvPr id="475" name="Shape 475"/>
          <p:cNvSpPr>
            <a:spLocks noGrp="1"/>
          </p:cNvSpPr>
          <p:nvPr>
            <p:ph type="body" sz="quarter" idx="1"/>
          </p:nvPr>
        </p:nvSpPr>
        <p:spPr>
          <a:prstGeom prst="rect">
            <a:avLst/>
          </a:prstGeom>
        </p:spPr>
        <p:txBody>
          <a:bodyPr/>
          <a:lstStyle>
            <a:lvl1pPr>
              <a:spcBef>
                <a:spcPts val="300"/>
              </a:spcBef>
              <a:defRPr sz="1000"/>
            </a:lvl1pPr>
          </a:lstStyle>
          <a:p>
            <a:r>
              <a:rPr dirty="0" err="1"/>
              <a:t>Đặc</a:t>
            </a:r>
            <a:r>
              <a:rPr dirty="0"/>
              <a:t> </a:t>
            </a:r>
            <a:r>
              <a:rPr dirty="0" err="1"/>
              <a:t>biệt</a:t>
            </a:r>
            <a:r>
              <a:rPr dirty="0"/>
              <a:t>, </a:t>
            </a:r>
            <a:r>
              <a:rPr dirty="0" err="1"/>
              <a:t>phân</a:t>
            </a:r>
            <a:r>
              <a:rPr dirty="0"/>
              <a:t> </a:t>
            </a:r>
            <a:r>
              <a:rPr dirty="0" err="1"/>
              <a:t>tích</a:t>
            </a:r>
            <a:r>
              <a:rPr dirty="0"/>
              <a:t> </a:t>
            </a:r>
            <a:r>
              <a:rPr dirty="0" err="1"/>
              <a:t>gộp</a:t>
            </a:r>
            <a:r>
              <a:rPr dirty="0"/>
              <a:t> </a:t>
            </a:r>
            <a:r>
              <a:rPr dirty="0" err="1"/>
              <a:t>vê</a:t>
            </a:r>
            <a:r>
              <a:rPr dirty="0"/>
              <a:t>̀ </a:t>
            </a:r>
            <a:r>
              <a:rPr dirty="0" err="1"/>
              <a:t>nguy</a:t>
            </a:r>
            <a:r>
              <a:rPr dirty="0"/>
              <a:t> cơ </a:t>
            </a:r>
            <a:r>
              <a:rPr dirty="0" err="1"/>
              <a:t>huyết</a:t>
            </a:r>
            <a:r>
              <a:rPr dirty="0"/>
              <a:t> </a:t>
            </a:r>
            <a:r>
              <a:rPr dirty="0" err="1"/>
              <a:t>khối</a:t>
            </a:r>
            <a:r>
              <a:rPr dirty="0"/>
              <a:t> </a:t>
            </a:r>
            <a:r>
              <a:rPr dirty="0" err="1"/>
              <a:t>trên</a:t>
            </a:r>
            <a:r>
              <a:rPr dirty="0"/>
              <a:t> 24.196 </a:t>
            </a:r>
            <a:r>
              <a:rPr dirty="0" err="1"/>
              <a:t>bệnh</a:t>
            </a:r>
            <a:r>
              <a:rPr dirty="0"/>
              <a:t> </a:t>
            </a:r>
            <a:r>
              <a:rPr dirty="0" err="1"/>
              <a:t>nhân</a:t>
            </a:r>
            <a:r>
              <a:rPr dirty="0"/>
              <a:t> </a:t>
            </a:r>
            <a:r>
              <a:rPr dirty="0" err="1"/>
              <a:t>thoái</a:t>
            </a:r>
            <a:r>
              <a:rPr dirty="0"/>
              <a:t> </a:t>
            </a:r>
            <a:r>
              <a:rPr dirty="0" err="1"/>
              <a:t>hóa</a:t>
            </a:r>
            <a:r>
              <a:rPr dirty="0"/>
              <a:t> </a:t>
            </a:r>
            <a:r>
              <a:rPr dirty="0" err="1"/>
              <a:t>khớp</a:t>
            </a:r>
            <a:r>
              <a:rPr dirty="0"/>
              <a:t>, </a:t>
            </a:r>
            <a:r>
              <a:rPr dirty="0" err="1"/>
              <a:t>viêm</a:t>
            </a:r>
            <a:r>
              <a:rPr dirty="0"/>
              <a:t> </a:t>
            </a:r>
            <a:r>
              <a:rPr dirty="0" err="1"/>
              <a:t>khớp</a:t>
            </a:r>
            <a:r>
              <a:rPr dirty="0"/>
              <a:t> </a:t>
            </a:r>
            <a:r>
              <a:rPr dirty="0" err="1"/>
              <a:t>dạng</a:t>
            </a:r>
            <a:r>
              <a:rPr dirty="0"/>
              <a:t> </a:t>
            </a:r>
            <a:r>
              <a:rPr dirty="0" err="1"/>
              <a:t>thấp</a:t>
            </a:r>
            <a:r>
              <a:rPr dirty="0"/>
              <a:t>, </a:t>
            </a:r>
            <a:r>
              <a:rPr dirty="0" err="1"/>
              <a:t>viêm</a:t>
            </a:r>
            <a:r>
              <a:rPr dirty="0"/>
              <a:t> </a:t>
            </a:r>
            <a:r>
              <a:rPr dirty="0" err="1"/>
              <a:t>cột</a:t>
            </a:r>
            <a:r>
              <a:rPr dirty="0"/>
              <a:t> </a:t>
            </a:r>
            <a:r>
              <a:rPr dirty="0" err="1"/>
              <a:t>sống</a:t>
            </a:r>
            <a:r>
              <a:rPr dirty="0"/>
              <a:t> </a:t>
            </a:r>
            <a:r>
              <a:rPr dirty="0" err="1"/>
              <a:t>dính</a:t>
            </a:r>
            <a:r>
              <a:rPr dirty="0"/>
              <a:t> </a:t>
            </a:r>
            <a:r>
              <a:rPr dirty="0" err="1"/>
              <a:t>khớp</a:t>
            </a:r>
            <a:r>
              <a:rPr dirty="0"/>
              <a:t> </a:t>
            </a:r>
            <a:r>
              <a:rPr dirty="0" err="1"/>
              <a:t>tư</a:t>
            </a:r>
            <a:r>
              <a:rPr dirty="0"/>
              <a:t>̀ 28 </a:t>
            </a:r>
            <a:r>
              <a:rPr dirty="0" err="1"/>
              <a:t>nghiên</a:t>
            </a:r>
            <a:r>
              <a:rPr dirty="0"/>
              <a:t> </a:t>
            </a:r>
            <a:r>
              <a:rPr dirty="0" err="1"/>
              <a:t>cứu</a:t>
            </a:r>
            <a:r>
              <a:rPr dirty="0"/>
              <a:t> </a:t>
            </a:r>
            <a:r>
              <a:rPr dirty="0" err="1"/>
              <a:t>lâm</a:t>
            </a:r>
            <a:r>
              <a:rPr dirty="0"/>
              <a:t> </a:t>
            </a:r>
            <a:r>
              <a:rPr dirty="0" err="1"/>
              <a:t>sàng</a:t>
            </a:r>
            <a:r>
              <a:rPr dirty="0"/>
              <a:t> , </a:t>
            </a:r>
            <a:r>
              <a:rPr dirty="0" err="1"/>
              <a:t>đa</a:t>
            </a:r>
            <a:r>
              <a:rPr dirty="0"/>
              <a:t>̃ </a:t>
            </a:r>
            <a:r>
              <a:rPr dirty="0" err="1"/>
              <a:t>chứng</a:t>
            </a:r>
            <a:r>
              <a:rPr dirty="0"/>
              <a:t> minh </a:t>
            </a:r>
            <a:r>
              <a:rPr dirty="0" err="1"/>
              <a:t>nguy</a:t>
            </a:r>
            <a:r>
              <a:rPr dirty="0"/>
              <a:t> cơ </a:t>
            </a:r>
            <a:r>
              <a:rPr dirty="0" err="1"/>
              <a:t>biến</a:t>
            </a:r>
            <a:r>
              <a:rPr dirty="0"/>
              <a:t> </a:t>
            </a:r>
            <a:r>
              <a:rPr dirty="0" err="1"/>
              <a:t>chứng</a:t>
            </a:r>
            <a:r>
              <a:rPr dirty="0"/>
              <a:t> </a:t>
            </a:r>
            <a:r>
              <a:rPr dirty="0" err="1"/>
              <a:t>huyết</a:t>
            </a:r>
            <a:r>
              <a:rPr dirty="0"/>
              <a:t> </a:t>
            </a:r>
            <a:r>
              <a:rPr dirty="0" err="1"/>
              <a:t>khối</a:t>
            </a:r>
            <a:r>
              <a:rPr dirty="0"/>
              <a:t> </a:t>
            </a:r>
            <a:r>
              <a:rPr dirty="0" err="1"/>
              <a:t>của</a:t>
            </a:r>
            <a:r>
              <a:rPr dirty="0"/>
              <a:t> </a:t>
            </a:r>
            <a:r>
              <a:rPr lang="vi-VN"/>
              <a:t>Meloxicam</a:t>
            </a:r>
            <a:r>
              <a:t> </a:t>
            </a:r>
            <a:r>
              <a:rPr dirty="0" err="1"/>
              <a:t>thấp</a:t>
            </a:r>
            <a:r>
              <a:rPr dirty="0"/>
              <a:t> </a:t>
            </a:r>
            <a:r>
              <a:rPr dirty="0" err="1"/>
              <a:t>hơn</a:t>
            </a:r>
            <a:r>
              <a:rPr dirty="0"/>
              <a:t> có ý </a:t>
            </a:r>
            <a:r>
              <a:rPr dirty="0" err="1"/>
              <a:t>nghĩa</a:t>
            </a:r>
            <a:r>
              <a:rPr dirty="0"/>
              <a:t> so </a:t>
            </a:r>
            <a:r>
              <a:rPr dirty="0" err="1"/>
              <a:t>với</a:t>
            </a:r>
            <a:r>
              <a:rPr dirty="0"/>
              <a:t> diclofenac.</a:t>
            </a:r>
          </a:p>
        </p:txBody>
      </p:sp>
    </p:spTree>
    <p:extLst>
      <p:ext uri="{BB962C8B-B14F-4D97-AF65-F5344CB8AC3E}">
        <p14:creationId xmlns:p14="http://schemas.microsoft.com/office/powerpoint/2010/main" val="837187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Shape 891"/>
          <p:cNvSpPr>
            <a:spLocks noGrp="1" noRot="1" noChangeAspect="1"/>
          </p:cNvSpPr>
          <p:nvPr>
            <p:ph type="sldImg"/>
          </p:nvPr>
        </p:nvSpPr>
        <p:spPr>
          <a:prstGeom prst="rect">
            <a:avLst/>
          </a:prstGeom>
        </p:spPr>
        <p:txBody>
          <a:bodyPr/>
          <a:lstStyle/>
          <a:p>
            <a:endParaRPr/>
          </a:p>
        </p:txBody>
      </p:sp>
      <p:sp>
        <p:nvSpPr>
          <p:cNvPr id="892" name="Shape 892"/>
          <p:cNvSpPr>
            <a:spLocks noGrp="1"/>
          </p:cNvSpPr>
          <p:nvPr>
            <p:ph type="body" sz="quarter" idx="1"/>
          </p:nvPr>
        </p:nvSpPr>
        <p:spPr>
          <a:prstGeom prst="rect">
            <a:avLst/>
          </a:prstGeom>
        </p:spPr>
        <p:txBody>
          <a:bodyPr/>
          <a:lstStyle/>
          <a:p>
            <a:pPr>
              <a:defRPr>
                <a:latin typeface="Times New Roman"/>
                <a:ea typeface="Times New Roman"/>
                <a:cs typeface="Times New Roman"/>
                <a:sym typeface="Times New Roman"/>
              </a:defRPr>
            </a:pPr>
            <a:r>
              <a:rPr dirty="0"/>
              <a:t>On the vertical axis is the cumulative incidence of investigator reported CV events with time on the x-axis. In green is the combined NSAID group from the Phase IIB/III studies and orange is the </a:t>
            </a:r>
            <a:r>
              <a:rPr dirty="0" err="1"/>
              <a:t>rofecoxib</a:t>
            </a:r>
            <a:r>
              <a:rPr dirty="0"/>
              <a:t> group. Overlaid on top in yellow if the </a:t>
            </a:r>
            <a:r>
              <a:rPr dirty="0" err="1"/>
              <a:t>rofecoxib</a:t>
            </a:r>
            <a:r>
              <a:rPr dirty="0"/>
              <a:t> group from VIGOR with the blue showing the VIGOR naproxen group. What you see if that the rates of events in the </a:t>
            </a:r>
            <a:r>
              <a:rPr dirty="0" err="1"/>
              <a:t>rofecoxib</a:t>
            </a:r>
            <a:r>
              <a:rPr dirty="0"/>
              <a:t> group from VIGOR and Phase </a:t>
            </a:r>
            <a:r>
              <a:rPr dirty="0" err="1"/>
              <a:t>IIb</a:t>
            </a:r>
            <a:r>
              <a:rPr dirty="0"/>
              <a:t>/III and the combined NSADI group are virtually superimposable, the outlier is the naproxen group which appears to have a lower incidence of events compared to the other three groups.</a:t>
            </a:r>
          </a:p>
          <a:p>
            <a:pPr>
              <a:defRPr>
                <a:latin typeface="Times New Roman"/>
                <a:ea typeface="Times New Roman"/>
                <a:cs typeface="Times New Roman"/>
                <a:sym typeface="Times New Roman"/>
              </a:defRPr>
            </a:pPr>
            <a:endParaRPr dirty="0"/>
          </a:p>
          <a:p>
            <a:pPr>
              <a:defRPr>
                <a:latin typeface="Times New Roman"/>
                <a:ea typeface="Times New Roman"/>
                <a:cs typeface="Times New Roman"/>
                <a:sym typeface="Times New Roman"/>
              </a:defRPr>
            </a:pPr>
            <a:endParaRPr dirty="0"/>
          </a:p>
          <a:p>
            <a:pPr>
              <a:defRPr>
                <a:latin typeface="Times New Roman"/>
                <a:ea typeface="Times New Roman"/>
                <a:cs typeface="Times New Roman"/>
                <a:sym typeface="Times New Roman"/>
              </a:defRPr>
            </a:pPr>
            <a:endParaRPr dirty="0"/>
          </a:p>
          <a:p>
            <a:pPr>
              <a:defRPr>
                <a:latin typeface="Times New Roman"/>
                <a:ea typeface="Times New Roman"/>
                <a:cs typeface="Times New Roman"/>
                <a:sym typeface="Times New Roman"/>
              </a:defRPr>
            </a:pPr>
            <a:endParaRPr dirty="0"/>
          </a:p>
        </p:txBody>
      </p:sp>
    </p:spTree>
    <p:extLst>
      <p:ext uri="{BB962C8B-B14F-4D97-AF65-F5344CB8AC3E}">
        <p14:creationId xmlns:p14="http://schemas.microsoft.com/office/powerpoint/2010/main" val="4277401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Shape 898"/>
          <p:cNvSpPr>
            <a:spLocks noGrp="1" noRot="1" noChangeAspect="1"/>
          </p:cNvSpPr>
          <p:nvPr>
            <p:ph type="sldImg"/>
          </p:nvPr>
        </p:nvSpPr>
        <p:spPr>
          <a:prstGeom prst="rect">
            <a:avLst/>
          </a:prstGeom>
        </p:spPr>
        <p:txBody>
          <a:bodyPr/>
          <a:lstStyle/>
          <a:p>
            <a:endParaRPr/>
          </a:p>
        </p:txBody>
      </p:sp>
      <p:sp>
        <p:nvSpPr>
          <p:cNvPr id="899" name="Shape 899"/>
          <p:cNvSpPr>
            <a:spLocks noGrp="1"/>
          </p:cNvSpPr>
          <p:nvPr>
            <p:ph type="body" sz="quarter" idx="1"/>
          </p:nvPr>
        </p:nvSpPr>
        <p:spPr>
          <a:prstGeom prst="rect">
            <a:avLst/>
          </a:prstGeom>
        </p:spPr>
        <p:txBody>
          <a:bodyPr/>
          <a:lstStyle/>
          <a:p>
            <a:r>
              <a:t>Báo cáo từ dữ liệu theo dõi biến cố kèm theo việc kê toa tại Anh Quốc cho thấy sau 9 tháng điều trị, celecoxib có sự gia tăng về biến cố huyết khối tắc nghẽn mạch não so với meloxicam.</a:t>
            </a:r>
          </a:p>
        </p:txBody>
      </p:sp>
    </p:spTree>
    <p:extLst>
      <p:ext uri="{BB962C8B-B14F-4D97-AF65-F5344CB8AC3E}">
        <p14:creationId xmlns:p14="http://schemas.microsoft.com/office/powerpoint/2010/main" val="2102925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A86781F-06CF-4E0E-94C6-DCDA587429F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0351B7D-212B-4ED3-A8EB-1B75E35B58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681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82D0010B-E235-41E6-846D-121C46B55BBA}"/>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64FE2D8D-D57C-459F-80CD-5BB453E0B8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vi-VN" altLang="en-US">
              <a:latin typeface="Arial" panose="020B0604020202020204" pitchFamily="34" charset="0"/>
              <a:cs typeface="Arial" panose="020B0604020202020204" pitchFamily="34" charset="0"/>
            </a:endParaRPr>
          </a:p>
        </p:txBody>
      </p:sp>
      <p:sp>
        <p:nvSpPr>
          <p:cNvPr id="86020" name="Slide Number Placeholder 3">
            <a:extLst>
              <a:ext uri="{FF2B5EF4-FFF2-40B4-BE49-F238E27FC236}">
                <a16:creationId xmlns:a16="http://schemas.microsoft.com/office/drawing/2014/main" id="{79A171C8-D9DD-453F-9988-84B25B63F1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53B48A4-12A3-42C7-BA68-59A29B248ECB}" type="slidenum">
              <a:rPr lang="en-US" altLang="zh-CN" sz="1200">
                <a:latin typeface="Arial" panose="020B0604020202020204" pitchFamily="34" charset="0"/>
                <a:cs typeface="Arial" panose="020B0604020202020204" pitchFamily="34" charset="0"/>
              </a:rPr>
              <a:pPr/>
              <a:t>70</a:t>
            </a:fld>
            <a:endParaRPr lang="en-US" altLang="zh-CN" sz="1200">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3EB023F-8156-42B0-8AD0-92C67A6B637A}"/>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8389607A-8975-41A4-9A25-126E784567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vi-VN" altLang="en-US">
              <a:latin typeface="Arial" panose="020B0604020202020204" pitchFamily="34" charset="0"/>
              <a:cs typeface="Arial" panose="020B0604020202020204" pitchFamily="34" charset="0"/>
            </a:endParaRPr>
          </a:p>
        </p:txBody>
      </p:sp>
      <p:sp>
        <p:nvSpPr>
          <p:cNvPr id="88068" name="Slide Number Placeholder 3">
            <a:extLst>
              <a:ext uri="{FF2B5EF4-FFF2-40B4-BE49-F238E27FC236}">
                <a16:creationId xmlns:a16="http://schemas.microsoft.com/office/drawing/2014/main" id="{B4C16C1F-91D8-4B19-B79A-A528E16A2D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C544277-4B0F-481B-85D2-E44B9B07B72E}" type="slidenum">
              <a:rPr lang="en-US" altLang="zh-CN" sz="1200">
                <a:latin typeface="Arial" panose="020B0604020202020204" pitchFamily="34" charset="0"/>
                <a:cs typeface="Arial" panose="020B0604020202020204" pitchFamily="34" charset="0"/>
              </a:rPr>
              <a:pPr/>
              <a:t>71</a:t>
            </a:fld>
            <a:endParaRPr lang="en-US" altLang="zh-CN" sz="12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8B12A531-8AFA-44BB-A1BC-D6EBA9CED6F6}" type="slidenum">
              <a:rPr lang="en-US" smtClean="0"/>
              <a:t>7</a:t>
            </a:fld>
            <a:endParaRPr lang="en-US"/>
          </a:p>
        </p:txBody>
      </p:sp>
    </p:spTree>
    <p:extLst>
      <p:ext uri="{BB962C8B-B14F-4D97-AF65-F5344CB8AC3E}">
        <p14:creationId xmlns:p14="http://schemas.microsoft.com/office/powerpoint/2010/main" val="1738546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Notes Placeholder 2">
            <a:extLst>
              <a:ext uri="{FF2B5EF4-FFF2-40B4-BE49-F238E27FC236}">
                <a16:creationId xmlns:a16="http://schemas.microsoft.com/office/drawing/2014/main" id="{CA8C9CE9-5AA5-4C2E-9D0C-53F034DB2C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latin typeface="Calibri" panose="020F0502020204030204" pitchFamily="34" charset="0"/>
              </a:rPr>
              <a:t>Speaker’s Notes</a:t>
            </a:r>
          </a:p>
          <a:p>
            <a:pPr eaLnBrk="1" hangingPunct="1"/>
            <a:r>
              <a:rPr lang="en-CA" altLang="en-US">
                <a:latin typeface="Calibri" panose="020F0502020204030204" pitchFamily="34" charset="0"/>
              </a:rPr>
              <a:t>A systematic review of studies examining adherence to chronic pain medication identified 14 studies. The results of these studies suggest non-adherence to chronic pain medication is common, but the definitions of non-adherence, as well as the patient populations and treatments prescribed, varied considerably from study to study, making it difficult to draw general conclusions.</a:t>
            </a:r>
          </a:p>
          <a:p>
            <a:pPr eaLnBrk="1" hangingPunct="1"/>
            <a:endParaRPr lang="en-CA" altLang="en-US">
              <a:latin typeface="Calibri" panose="020F0502020204030204" pitchFamily="34" charset="0"/>
            </a:endParaRPr>
          </a:p>
          <a:p>
            <a:pPr eaLnBrk="1" hangingPunct="1"/>
            <a:r>
              <a:rPr lang="en-CA" altLang="en-US" b="1">
                <a:latin typeface="Calibri" panose="020F0502020204030204" pitchFamily="34" charset="0"/>
              </a:rPr>
              <a:t>Reference</a:t>
            </a:r>
          </a:p>
          <a:p>
            <a:pPr eaLnBrk="1" hangingPunct="1"/>
            <a:r>
              <a:rPr lang="en-CA" altLang="en-US">
                <a:latin typeface="Calibri" panose="020F0502020204030204" pitchFamily="34" charset="0"/>
              </a:rPr>
              <a:t>Broekmans S </a:t>
            </a:r>
            <a:r>
              <a:rPr lang="en-CA" altLang="en-US" i="1">
                <a:latin typeface="Calibri" panose="020F0502020204030204" pitchFamily="34" charset="0"/>
              </a:rPr>
              <a:t>et al. </a:t>
            </a:r>
            <a:r>
              <a:rPr lang="en-CA" altLang="en-US">
                <a:latin typeface="Calibri" panose="020F0502020204030204" pitchFamily="34" charset="0"/>
              </a:rPr>
              <a:t>Medication adherence in patients with chronic non-malignant pain: is there a problem? </a:t>
            </a:r>
            <a:r>
              <a:rPr lang="en-CA" altLang="en-US" i="1">
                <a:latin typeface="Calibri" panose="020F0502020204030204" pitchFamily="34" charset="0"/>
              </a:rPr>
              <a:t>Eur J Pain </a:t>
            </a:r>
            <a:r>
              <a:rPr lang="en-CA" altLang="en-US">
                <a:latin typeface="Calibri" panose="020F0502020204030204" pitchFamily="34" charset="0"/>
              </a:rPr>
              <a:t>2009; 13(2):115-23. </a:t>
            </a:r>
          </a:p>
        </p:txBody>
      </p:sp>
      <p:sp>
        <p:nvSpPr>
          <p:cNvPr id="90115" name="Slide Number Placeholder 3">
            <a:extLst>
              <a:ext uri="{FF2B5EF4-FFF2-40B4-BE49-F238E27FC236}">
                <a16:creationId xmlns:a16="http://schemas.microsoft.com/office/drawing/2014/main" id="{5814D0BC-3BF2-4DD9-A212-4A3CFD5BEC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56A1640-7F0A-463B-BA31-1D7528B67031}" type="slidenum">
              <a:rPr lang="en-CA" altLang="en-US" sz="1100">
                <a:solidFill>
                  <a:srgbClr val="000000"/>
                </a:solidFill>
                <a:latin typeface="Calibri" panose="020F0502020204030204" pitchFamily="34" charset="0"/>
                <a:ea typeface="SimSun" panose="02010600030101010101" pitchFamily="2" charset="-122"/>
              </a:rPr>
              <a:pPr/>
              <a:t>72</a:t>
            </a:fld>
            <a:endParaRPr lang="en-CA" altLang="en-US" sz="1100">
              <a:solidFill>
                <a:srgbClr val="000000"/>
              </a:solidFill>
              <a:latin typeface="Calibri" panose="020F0502020204030204" pitchFamily="34" charset="0"/>
              <a:ea typeface="SimSun" panose="02010600030101010101" pitchFamily="2" charset="-122"/>
            </a:endParaRPr>
          </a:p>
        </p:txBody>
      </p:sp>
      <p:sp>
        <p:nvSpPr>
          <p:cNvPr id="90116" name="Slide Image Placeholder 6">
            <a:extLst>
              <a:ext uri="{FF2B5EF4-FFF2-40B4-BE49-F238E27FC236}">
                <a16:creationId xmlns:a16="http://schemas.microsoft.com/office/drawing/2014/main" id="{9096D89B-F4D9-4CDB-A8A6-4C22ACA8F2A0}"/>
              </a:ext>
            </a:extLst>
          </p:cNvPr>
          <p:cNvSpPr>
            <a:spLocks noGrp="1" noRot="1" noChangeAspect="1" noTextEdit="1"/>
          </p:cNvSpPr>
          <p:nvPr>
            <p:ph type="sldImg"/>
          </p:nvPr>
        </p:nvSpPr>
        <p:spPr>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otes Placeholder 2">
            <a:extLst>
              <a:ext uri="{FF2B5EF4-FFF2-40B4-BE49-F238E27FC236}">
                <a16:creationId xmlns:a16="http://schemas.microsoft.com/office/drawing/2014/main" id="{D0C52B37-7F28-4D27-B51C-95D238E66200}"/>
              </a:ext>
            </a:extLst>
          </p:cNvPr>
          <p:cNvSpPr>
            <a:spLocks noGrp="1"/>
          </p:cNvSpPr>
          <p:nvPr>
            <p:ph type="body" idx="1"/>
          </p:nvPr>
        </p:nvSpPr>
        <p:spPr>
          <a:xfrm>
            <a:off x="679450" y="4689475"/>
            <a:ext cx="5438775" cy="574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latin typeface="Calibri" panose="020F0502020204030204" pitchFamily="34" charset="0"/>
              </a:rPr>
              <a:t>Speaker’s Notes</a:t>
            </a:r>
          </a:p>
          <a:p>
            <a:pPr eaLnBrk="1" hangingPunct="1"/>
            <a:r>
              <a:rPr lang="en-CA" altLang="en-US">
                <a:latin typeface="Calibri" panose="020F0502020204030204" pitchFamily="34" charset="0"/>
              </a:rPr>
              <a:t>This slide provides a simple acronym of strategies to employ to improve adherence </a:t>
            </a:r>
            <a:br>
              <a:rPr lang="en-CA" altLang="en-US">
                <a:latin typeface="Calibri" panose="020F0502020204030204" pitchFamily="34" charset="0"/>
              </a:rPr>
            </a:br>
            <a:r>
              <a:rPr lang="en-CA" altLang="en-US">
                <a:latin typeface="Calibri" panose="020F0502020204030204" pitchFamily="34" charset="0"/>
              </a:rPr>
              <a:t>to treatment. </a:t>
            </a:r>
          </a:p>
          <a:p>
            <a:pPr eaLnBrk="1" hangingPunct="1"/>
            <a:r>
              <a:rPr lang="en-CA" altLang="en-US">
                <a:latin typeface="Calibri" panose="020F0502020204030204" pitchFamily="34" charset="0"/>
              </a:rPr>
              <a:t>The key points to remember are to  build a trusting relationship and communicate effectively with the patient, educate them about their treatment, simplify the treatment regimen as much as possible and evaluate adherence. </a:t>
            </a:r>
          </a:p>
          <a:p>
            <a:pPr eaLnBrk="1" hangingPunct="1"/>
            <a:r>
              <a:rPr lang="en-CA" altLang="en-US">
                <a:latin typeface="Calibri" panose="020F0502020204030204" pitchFamily="34" charset="0"/>
              </a:rPr>
              <a:t>Further details on each of these points can be found in the additional content for </a:t>
            </a:r>
            <a:br>
              <a:rPr lang="en-CA" altLang="en-US">
                <a:latin typeface="Calibri" panose="020F0502020204030204" pitchFamily="34" charset="0"/>
              </a:rPr>
            </a:br>
            <a:r>
              <a:rPr lang="en-CA" altLang="en-US">
                <a:latin typeface="Calibri" panose="020F0502020204030204" pitchFamily="34" charset="0"/>
              </a:rPr>
              <a:t>this module.</a:t>
            </a:r>
          </a:p>
          <a:p>
            <a:pPr eaLnBrk="1" hangingPunct="1"/>
            <a:endParaRPr lang="en-CA" altLang="en-US">
              <a:latin typeface="Calibri" panose="020F0502020204030204" pitchFamily="34" charset="0"/>
            </a:endParaRPr>
          </a:p>
          <a:p>
            <a:pPr eaLnBrk="1" hangingPunct="1"/>
            <a:r>
              <a:rPr lang="en-CA" altLang="en-US" b="1">
                <a:latin typeface="Calibri" panose="020F0502020204030204" pitchFamily="34" charset="0"/>
              </a:rPr>
              <a:t>Reference</a:t>
            </a:r>
          </a:p>
          <a:p>
            <a:pPr eaLnBrk="1" hangingPunct="1"/>
            <a:r>
              <a:rPr lang="en-CA" altLang="en-US">
                <a:latin typeface="Calibri" panose="020F0502020204030204" pitchFamily="34" charset="0"/>
              </a:rPr>
              <a:t>Atreja A </a:t>
            </a:r>
            <a:r>
              <a:rPr lang="en-CA" altLang="en-US" i="1">
                <a:latin typeface="Calibri" panose="020F0502020204030204" pitchFamily="34" charset="0"/>
              </a:rPr>
              <a:t>et al. </a:t>
            </a:r>
            <a:r>
              <a:rPr lang="en-CA" altLang="en-US">
                <a:latin typeface="Calibri" panose="020F0502020204030204" pitchFamily="34" charset="0"/>
              </a:rPr>
              <a:t>Strategies to enhance patient adherence: making it simple. </a:t>
            </a:r>
            <a:br>
              <a:rPr lang="en-CA" altLang="en-US">
                <a:latin typeface="Calibri" panose="020F0502020204030204" pitchFamily="34" charset="0"/>
              </a:rPr>
            </a:br>
            <a:r>
              <a:rPr lang="en-CA" altLang="en-US" i="1">
                <a:latin typeface="Calibri" panose="020F0502020204030204" pitchFamily="34" charset="0"/>
              </a:rPr>
              <a:t>Medacapt Gen Med </a:t>
            </a:r>
            <a:r>
              <a:rPr lang="en-CA" altLang="en-US">
                <a:latin typeface="Calibri" panose="020F0502020204030204" pitchFamily="34" charset="0"/>
              </a:rPr>
              <a:t>2005; 7(1):4.</a:t>
            </a:r>
          </a:p>
          <a:p>
            <a:pPr eaLnBrk="1" hangingPunct="1"/>
            <a:endParaRPr lang="en-CA" altLang="en-US">
              <a:latin typeface="Calibri" panose="020F0502020204030204" pitchFamily="34" charset="0"/>
            </a:endParaRPr>
          </a:p>
        </p:txBody>
      </p:sp>
      <p:sp>
        <p:nvSpPr>
          <p:cNvPr id="92163" name="Slide Number Placeholder 3">
            <a:extLst>
              <a:ext uri="{FF2B5EF4-FFF2-40B4-BE49-F238E27FC236}">
                <a16:creationId xmlns:a16="http://schemas.microsoft.com/office/drawing/2014/main" id="{3ACA147B-058F-4A8E-8CE8-C610910D7B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5776CC7-A7EF-400B-8FF7-525FF5019969}" type="slidenum">
              <a:rPr lang="en-CA" altLang="en-US" sz="1100">
                <a:solidFill>
                  <a:srgbClr val="000000"/>
                </a:solidFill>
                <a:latin typeface="Calibri" panose="020F0502020204030204" pitchFamily="34" charset="0"/>
                <a:ea typeface="SimSun" panose="02010600030101010101" pitchFamily="2" charset="-122"/>
              </a:rPr>
              <a:pPr/>
              <a:t>73</a:t>
            </a:fld>
            <a:endParaRPr lang="en-CA" altLang="en-US" sz="1100">
              <a:solidFill>
                <a:srgbClr val="000000"/>
              </a:solidFill>
              <a:latin typeface="Calibri" panose="020F0502020204030204" pitchFamily="34" charset="0"/>
              <a:ea typeface="SimSun" panose="02010600030101010101" pitchFamily="2" charset="-122"/>
            </a:endParaRPr>
          </a:p>
        </p:txBody>
      </p:sp>
      <p:sp>
        <p:nvSpPr>
          <p:cNvPr id="92164" name="Slide Image Placeholder 6">
            <a:extLst>
              <a:ext uri="{FF2B5EF4-FFF2-40B4-BE49-F238E27FC236}">
                <a16:creationId xmlns:a16="http://schemas.microsoft.com/office/drawing/2014/main" id="{9E8E4D72-CEE3-4E5A-8E2B-CED63B41CD2C}"/>
              </a:ext>
            </a:extLst>
          </p:cNvPr>
          <p:cNvSpPr>
            <a:spLocks noGrp="1" noRot="1" noChangeAspect="1" noTextEdit="1"/>
          </p:cNvSpPr>
          <p:nvPr>
            <p:ph type="sldImg"/>
          </p:nvPr>
        </p:nvSpPr>
        <p:spPr>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8A09F4C-490F-4844-BBD5-3984E89F45D1}"/>
              </a:ext>
            </a:extLst>
          </p:cNvPr>
          <p:cNvSpPr>
            <a:spLocks noGrp="1" noRot="1" noChangeAspect="1" noTextEdit="1"/>
          </p:cNvSpPr>
          <p:nvPr>
            <p:ph type="sldImg"/>
          </p:nvPr>
        </p:nvSpPr>
        <p:spPr>
          <a:xfrm>
            <a:off x="109538" y="741363"/>
            <a:ext cx="6580187" cy="3702050"/>
          </a:xfrm>
          <a:ln/>
        </p:spPr>
      </p:sp>
      <p:sp>
        <p:nvSpPr>
          <p:cNvPr id="94211" name="Notes Placeholder 2">
            <a:extLst>
              <a:ext uri="{FF2B5EF4-FFF2-40B4-BE49-F238E27FC236}">
                <a16:creationId xmlns:a16="http://schemas.microsoft.com/office/drawing/2014/main" id="{EB005D8B-5581-421A-AC78-2FDDE06CC01D}"/>
              </a:ext>
            </a:extLst>
          </p:cNvPr>
          <p:cNvSpPr>
            <a:spLocks noGrp="1"/>
          </p:cNvSpPr>
          <p:nvPr>
            <p:ph type="body" idx="1"/>
          </p:nvPr>
        </p:nvSpPr>
        <p:spPr>
          <a:xfrm>
            <a:off x="673100" y="4689475"/>
            <a:ext cx="5438775" cy="4794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latin typeface="Calibri" panose="020F0502020204030204" pitchFamily="34" charset="0"/>
              </a:rPr>
              <a:t>Speaker’s Notes</a:t>
            </a:r>
          </a:p>
          <a:p>
            <a:pPr eaLnBrk="1" hangingPunct="1"/>
            <a:r>
              <a:rPr lang="en-CA" altLang="en-US">
                <a:latin typeface="Calibri" panose="020F0502020204030204" pitchFamily="34" charset="0"/>
              </a:rPr>
              <a:t>It is important to have effective communication between general practitioners, their patients and their families. Patients should be given a sense of control by communicating to them that treatment is a collaborative effort and their feedback is essential regarding both the positive effects of treatment on pain severity and functioning, and the potential side effects of treatment. It is also  important to systematically evaluate treatment progress by assessing pain severity and functional impairment on a regular basis, and adjusting the treatment regimen based on the results of these assessments. </a:t>
            </a:r>
          </a:p>
          <a:p>
            <a:pPr eaLnBrk="1" hangingPunct="1"/>
            <a:endParaRPr lang="en-CA" altLang="en-US">
              <a:latin typeface="Calibri" panose="020F0502020204030204" pitchFamily="34" charset="0"/>
            </a:endParaRPr>
          </a:p>
          <a:p>
            <a:pPr eaLnBrk="1" hangingPunct="1"/>
            <a:r>
              <a:rPr lang="en-CA" altLang="en-US" b="1">
                <a:latin typeface="Calibri" panose="020F0502020204030204" pitchFamily="34" charset="0"/>
              </a:rPr>
              <a:t>References</a:t>
            </a:r>
          </a:p>
          <a:p>
            <a:pPr eaLnBrk="1" hangingPunct="1"/>
            <a:r>
              <a:rPr lang="en-CA" altLang="en-US">
                <a:latin typeface="Calibri" panose="020F0502020204030204" pitchFamily="34" charset="0"/>
              </a:rPr>
              <a:t>Ayad AE </a:t>
            </a:r>
            <a:r>
              <a:rPr lang="en-CA" altLang="en-US" i="1">
                <a:latin typeface="Calibri" panose="020F0502020204030204" pitchFamily="34" charset="0"/>
              </a:rPr>
              <a:t>et al</a:t>
            </a:r>
            <a:r>
              <a:rPr lang="en-CA" altLang="en-US">
                <a:latin typeface="Calibri" panose="020F0502020204030204" pitchFamily="34" charset="0"/>
              </a:rPr>
              <a:t>. Expert panel consensus recommendations for the pharmacologic treatment of acute pain in the middle east region. </a:t>
            </a:r>
            <a:r>
              <a:rPr lang="en-CA" altLang="en-US" i="1">
                <a:latin typeface="Calibri" panose="020F0502020204030204" pitchFamily="34" charset="0"/>
              </a:rPr>
              <a:t>J Int Med Res</a:t>
            </a:r>
            <a:r>
              <a:rPr lang="en-CA" altLang="en-US">
                <a:latin typeface="Calibri" panose="020F0502020204030204" pitchFamily="34" charset="0"/>
              </a:rPr>
              <a:t> 2011; 39(4):1123-41.</a:t>
            </a:r>
          </a:p>
          <a:p>
            <a:pPr eaLnBrk="1" hangingPunct="1"/>
            <a:r>
              <a:rPr lang="en-CA" altLang="en-US">
                <a:latin typeface="Calibri" panose="020F0502020204030204" pitchFamily="34" charset="0"/>
              </a:rPr>
              <a:t>Saltman D </a:t>
            </a:r>
            <a:r>
              <a:rPr lang="en-CA" altLang="en-US" i="1">
                <a:latin typeface="Calibri" panose="020F0502020204030204" pitchFamily="34" charset="0"/>
              </a:rPr>
              <a:t>et al. </a:t>
            </a:r>
            <a:r>
              <a:rPr lang="en-CA" altLang="en-US">
                <a:latin typeface="Calibri" panose="020F0502020204030204" pitchFamily="34" charset="0"/>
              </a:rPr>
              <a:t>Managing osteoarthritis in general practice: a long-term approach. </a:t>
            </a:r>
            <a:br>
              <a:rPr lang="en-CA" altLang="en-US">
                <a:latin typeface="Calibri" panose="020F0502020204030204" pitchFamily="34" charset="0"/>
              </a:rPr>
            </a:br>
            <a:r>
              <a:rPr lang="en-CA" altLang="en-US" i="1">
                <a:latin typeface="Calibri" panose="020F0502020204030204" pitchFamily="34" charset="0"/>
              </a:rPr>
              <a:t>Med J Aust </a:t>
            </a:r>
            <a:r>
              <a:rPr lang="en-CA" altLang="en-US">
                <a:latin typeface="Calibri" panose="020F0502020204030204" pitchFamily="34" charset="0"/>
              </a:rPr>
              <a:t>2001; 175(Suppl):S92-6. </a:t>
            </a:r>
          </a:p>
          <a:p>
            <a:pPr eaLnBrk="1" hangingPunct="1"/>
            <a:endParaRPr lang="en-CA" altLang="en-US">
              <a:latin typeface="Calibri" panose="020F0502020204030204" pitchFamily="34" charset="0"/>
            </a:endParaRPr>
          </a:p>
        </p:txBody>
      </p:sp>
      <p:sp>
        <p:nvSpPr>
          <p:cNvPr id="94212" name="Slide Number Placeholder 1">
            <a:extLst>
              <a:ext uri="{FF2B5EF4-FFF2-40B4-BE49-F238E27FC236}">
                <a16:creationId xmlns:a16="http://schemas.microsoft.com/office/drawing/2014/main" id="{01A38AC4-C164-45F0-B768-A3D36DE559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251B024-0AF1-46E8-AC40-77BB848040BD}" type="slidenum">
              <a:rPr lang="en-CA" altLang="en-US" sz="1100">
                <a:solidFill>
                  <a:srgbClr val="000000"/>
                </a:solidFill>
                <a:latin typeface="Calibri" panose="020F0502020204030204" pitchFamily="34" charset="0"/>
                <a:ea typeface="SimSun" panose="02010600030101010101" pitchFamily="2" charset="-122"/>
              </a:rPr>
              <a:pPr/>
              <a:t>74</a:t>
            </a:fld>
            <a:endParaRPr lang="en-CA" altLang="en-US" sz="1100">
              <a:solidFill>
                <a:srgbClr val="000000"/>
              </a:solidFill>
              <a:latin typeface="Calibri" panose="020F0502020204030204" pitchFamily="34" charset="0"/>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820D7-2574-4DA9-A10C-C3A85A20B6BD}" type="slidenum">
              <a:rPr lang="en-US" smtClean="0"/>
              <a:t>8</a:t>
            </a:fld>
            <a:endParaRPr lang="en-US"/>
          </a:p>
        </p:txBody>
      </p:sp>
    </p:spTree>
    <p:extLst>
      <p:ext uri="{BB962C8B-B14F-4D97-AF65-F5344CB8AC3E}">
        <p14:creationId xmlns:p14="http://schemas.microsoft.com/office/powerpoint/2010/main" val="229899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a:extLst>
              <a:ext uri="{FF2B5EF4-FFF2-40B4-BE49-F238E27FC236}">
                <a16:creationId xmlns:a16="http://schemas.microsoft.com/office/drawing/2014/main" id="{FF022678-A6FB-49BA-8629-77E8C1CD1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62C0D5D-9863-4202-85D1-AE47AEC929A1}" type="slidenum">
              <a:rPr lang="en-US" altLang="en-US" sz="1100">
                <a:solidFill>
                  <a:srgbClr val="000000"/>
                </a:solidFill>
                <a:latin typeface="Calibri" panose="020F0502020204030204" pitchFamily="34" charset="0"/>
                <a:ea typeface="SimSun" panose="02010600030101010101" pitchFamily="2" charset="-122"/>
              </a:rPr>
              <a:pPr/>
              <a:t>9</a:t>
            </a:fld>
            <a:endParaRPr lang="en-US" altLang="en-US" sz="1100">
              <a:solidFill>
                <a:srgbClr val="000000"/>
              </a:solidFill>
              <a:latin typeface="Calibri" panose="020F0502020204030204" pitchFamily="34" charset="0"/>
              <a:ea typeface="SimSun" panose="02010600030101010101" pitchFamily="2" charset="-122"/>
            </a:endParaRPr>
          </a:p>
        </p:txBody>
      </p:sp>
      <p:sp>
        <p:nvSpPr>
          <p:cNvPr id="18435" name="Rectangle 3">
            <a:extLst>
              <a:ext uri="{FF2B5EF4-FFF2-40B4-BE49-F238E27FC236}">
                <a16:creationId xmlns:a16="http://schemas.microsoft.com/office/drawing/2014/main" id="{152A7E3B-043C-4A81-824F-153897897B94}"/>
              </a:ext>
            </a:extLst>
          </p:cNvPr>
          <p:cNvSpPr>
            <a:spLocks noGrp="1" noChangeArrowheads="1"/>
          </p:cNvSpPr>
          <p:nvPr>
            <p:ph type="body" idx="1"/>
          </p:nvPr>
        </p:nvSpPr>
        <p:spPr>
          <a:xfrm>
            <a:off x="681038" y="4691063"/>
            <a:ext cx="5435600" cy="549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Calibri" panose="020F0502020204030204" pitchFamily="34" charset="0"/>
              </a:rPr>
              <a:t>Speaker</a:t>
            </a:r>
            <a:r>
              <a:rPr lang="ja-JP" altLang="en-US" b="1">
                <a:latin typeface="Calibri" panose="020F0502020204030204" pitchFamily="34" charset="0"/>
              </a:rPr>
              <a:t>’</a:t>
            </a:r>
            <a:r>
              <a:rPr lang="en-US" altLang="ja-JP" b="1">
                <a:latin typeface="Calibri" panose="020F0502020204030204" pitchFamily="34" charset="0"/>
              </a:rPr>
              <a:t>s Notes</a:t>
            </a:r>
          </a:p>
          <a:p>
            <a:pPr eaLnBrk="1" hangingPunct="1"/>
            <a:r>
              <a:rPr lang="en-US" altLang="en-US">
                <a:latin typeface="Calibri" panose="020F0502020204030204" pitchFamily="34" charset="0"/>
              </a:rPr>
              <a:t>Various pain scales have been developed to help assess pain intensity, which can help guide treatment selection and adjustment. </a:t>
            </a:r>
          </a:p>
          <a:p>
            <a:pPr eaLnBrk="1" hangingPunct="1"/>
            <a:r>
              <a:rPr lang="en-US" altLang="en-US">
                <a:latin typeface="Calibri" panose="020F0502020204030204" pitchFamily="34" charset="0"/>
              </a:rPr>
              <a:t>This slide displays three of the most common pain intensity scales. The selection of which scale to use may depend on the literacy, numeracy and cognitive abilities of the patient. For instance, the more visual Faces Pain Scale may be the most useful in young children, especially those under three years of age, or in elderly patients suffering from cognitive decline.</a:t>
            </a:r>
          </a:p>
          <a:p>
            <a:pPr eaLnBrk="1" hangingPunct="1"/>
            <a:endParaRPr lang="en-US" altLang="en-US">
              <a:latin typeface="Calibri" panose="020F0502020204030204" pitchFamily="34" charset="0"/>
            </a:endParaRPr>
          </a:p>
          <a:p>
            <a:pPr eaLnBrk="1" hangingPunct="1"/>
            <a:r>
              <a:rPr lang="en-US" altLang="en-US" b="1">
                <a:latin typeface="Calibri" panose="020F0502020204030204" pitchFamily="34" charset="0"/>
              </a:rPr>
              <a:t>References</a:t>
            </a:r>
          </a:p>
          <a:p>
            <a:pPr eaLnBrk="1" hangingPunct="1"/>
            <a:r>
              <a:rPr lang="en-US" altLang="en-US">
                <a:latin typeface="Calibri" panose="020F0502020204030204" pitchFamily="34" charset="0"/>
              </a:rPr>
              <a:t>International Association for the Study of Pain. </a:t>
            </a:r>
            <a:r>
              <a:rPr lang="en-US" altLang="en-US" i="1">
                <a:latin typeface="Calibri" panose="020F0502020204030204" pitchFamily="34" charset="0"/>
              </a:rPr>
              <a:t>Faces Pain Scale – Revised. </a:t>
            </a:r>
            <a:br>
              <a:rPr lang="en-US" altLang="en-US" i="1">
                <a:latin typeface="Calibri" panose="020F0502020204030204" pitchFamily="34" charset="0"/>
              </a:rPr>
            </a:br>
            <a:r>
              <a:rPr lang="en-US" altLang="en-US">
                <a:latin typeface="Calibri" panose="020F0502020204030204" pitchFamily="34" charset="0"/>
              </a:rPr>
              <a:t>Available at: </a:t>
            </a:r>
            <a:r>
              <a:rPr lang="en-US" altLang="en-US">
                <a:latin typeface="Calibri" panose="020F0502020204030204" pitchFamily="34" charset="0"/>
                <a:hlinkClick r:id="rId3"/>
              </a:rPr>
              <a:t>http://www.iasp-pain.org/Content/NavigationMenu/ GeneralResourceLinks/FacesPainScaleRevised/default.htm</a:t>
            </a:r>
            <a:r>
              <a:rPr lang="en-US" altLang="en-US">
                <a:latin typeface="Calibri" panose="020F0502020204030204" pitchFamily="34" charset="0"/>
              </a:rPr>
              <a:t>. Accessed: July 15, 2013. </a:t>
            </a:r>
          </a:p>
          <a:p>
            <a:pPr eaLnBrk="1" hangingPunct="1"/>
            <a:r>
              <a:rPr lang="en-US" altLang="en-US">
                <a:latin typeface="Calibri" panose="020F0502020204030204" pitchFamily="34" charset="0"/>
              </a:rPr>
              <a:t>Iverson </a:t>
            </a:r>
            <a:r>
              <a:rPr lang="en-US" altLang="en-US" i="1">
                <a:latin typeface="Calibri" panose="020F0502020204030204" pitchFamily="34" charset="0"/>
              </a:rPr>
              <a:t>RE et al. </a:t>
            </a:r>
            <a:r>
              <a:rPr lang="en-CA" altLang="en-US">
                <a:latin typeface="Calibri" panose="020F0502020204030204" pitchFamily="34" charset="0"/>
              </a:rPr>
              <a:t>Practice advisory on pain management and prevention of postoperative nausea and vomiting. </a:t>
            </a:r>
            <a:r>
              <a:rPr lang="en-US" altLang="en-US" i="1">
                <a:latin typeface="Calibri" panose="020F0502020204030204" pitchFamily="34" charset="0"/>
              </a:rPr>
              <a:t>Plast Reconstr Surg</a:t>
            </a:r>
            <a:r>
              <a:rPr lang="en-US" altLang="en-US">
                <a:latin typeface="Calibri" panose="020F0502020204030204" pitchFamily="34" charset="0"/>
              </a:rPr>
              <a:t> 2006; 118(4):1060-9.</a:t>
            </a:r>
          </a:p>
        </p:txBody>
      </p:sp>
      <p:sp>
        <p:nvSpPr>
          <p:cNvPr id="18436" name="Slide Image Placeholder 3">
            <a:extLst>
              <a:ext uri="{FF2B5EF4-FFF2-40B4-BE49-F238E27FC236}">
                <a16:creationId xmlns:a16="http://schemas.microsoft.com/office/drawing/2014/main" id="{05A48403-68CF-454A-8703-A2A89D60EAA1}"/>
              </a:ext>
            </a:extLst>
          </p:cNvPr>
          <p:cNvSpPr>
            <a:spLocks noGrp="1" noRot="1" noChangeAspect="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D353E2B-E4EB-4107-B672-F23750FCC2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Times New Roman" panose="02020603050405020304" pitchFamily="18" charset="0"/>
                <a:ea typeface="MS PGothic" panose="020B0600070205080204" pitchFamily="34" charset="-128"/>
              </a:defRPr>
            </a:lvl1pPr>
            <a:lvl2pPr marL="742950" indent="-285750" defTabSz="933450">
              <a:defRPr sz="2400">
                <a:solidFill>
                  <a:schemeClr val="tx1"/>
                </a:solidFill>
                <a:latin typeface="Times New Roman" panose="02020603050405020304" pitchFamily="18" charset="0"/>
                <a:ea typeface="MS PGothic" panose="020B0600070205080204" pitchFamily="34" charset="-128"/>
              </a:defRPr>
            </a:lvl2pPr>
            <a:lvl3pPr marL="1143000" indent="-228600" defTabSz="933450">
              <a:defRPr sz="2400">
                <a:solidFill>
                  <a:schemeClr val="tx1"/>
                </a:solidFill>
                <a:latin typeface="Times New Roman" panose="02020603050405020304" pitchFamily="18" charset="0"/>
                <a:ea typeface="MS PGothic" panose="020B0600070205080204" pitchFamily="34" charset="-128"/>
              </a:defRPr>
            </a:lvl3pPr>
            <a:lvl4pPr marL="1600200" indent="-228600" defTabSz="933450">
              <a:defRPr sz="2400">
                <a:solidFill>
                  <a:schemeClr val="tx1"/>
                </a:solidFill>
                <a:latin typeface="Times New Roman" panose="02020603050405020304" pitchFamily="18" charset="0"/>
                <a:ea typeface="MS PGothic" panose="020B0600070205080204" pitchFamily="34" charset="-128"/>
              </a:defRPr>
            </a:lvl4pPr>
            <a:lvl5pPr marL="2057400" indent="-228600" defTabSz="933450">
              <a:defRPr sz="24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hangingPunct="0"/>
            <a:fld id="{637F6AC1-7CE1-481F-8CCB-F140786E3C5B}" type="slidenum">
              <a:rPr lang="en-GB" altLang="en-US" sz="1200">
                <a:solidFill>
                  <a:srgbClr val="000000"/>
                </a:solidFill>
                <a:latin typeface="Calibri" panose="020F0502020204030204" pitchFamily="34" charset="0"/>
                <a:ea typeface="SimSun" panose="02010600030101010101" pitchFamily="2" charset="-122"/>
              </a:rPr>
              <a:pPr eaLnBrk="0" hangingPunct="0"/>
              <a:t>10</a:t>
            </a:fld>
            <a:endParaRPr lang="en-GB" altLang="en-US" sz="1200">
              <a:solidFill>
                <a:srgbClr val="000000"/>
              </a:solidFill>
              <a:latin typeface="Calibri" panose="020F0502020204030204" pitchFamily="34" charset="0"/>
              <a:ea typeface="SimSun" panose="02010600030101010101" pitchFamily="2" charset="-122"/>
            </a:endParaRPr>
          </a:p>
        </p:txBody>
      </p:sp>
      <p:sp>
        <p:nvSpPr>
          <p:cNvPr id="20483" name="Rectangle 5">
            <a:extLst>
              <a:ext uri="{FF2B5EF4-FFF2-40B4-BE49-F238E27FC236}">
                <a16:creationId xmlns:a16="http://schemas.microsoft.com/office/drawing/2014/main" id="{D0E16CBB-EA1D-40DE-820A-970D0A20FE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Calibri" panose="020F0502020204030204" pitchFamily="34" charset="0"/>
              </a:rPr>
              <a:t>Speaker’s Notes</a:t>
            </a:r>
          </a:p>
          <a:p>
            <a:pPr eaLnBrk="1" hangingPunct="1"/>
            <a:r>
              <a:rPr lang="en-GB" altLang="en-US">
                <a:latin typeface="Calibri" panose="020F0502020204030204" pitchFamily="34" charset="0"/>
              </a:rPr>
              <a:t>There are a variety of approaches for classifying pain. The two that are used most frequently are based on “pain duration” (i.e., acute vs. chronic pain) and underlying “pathophysiology” (i.e., nociceptive vs. neuropathic vs. central sensitization/ dysfunctional pain).  The other approaches are according to </a:t>
            </a:r>
            <a:r>
              <a:rPr lang="en-CA" altLang="en-US">
                <a:latin typeface="Calibri" panose="020F0502020204030204" pitchFamily="34" charset="0"/>
              </a:rPr>
              <a:t>“</a:t>
            </a:r>
            <a:r>
              <a:rPr lang="en-GB" altLang="ja-JP">
                <a:latin typeface="Calibri" panose="020F0502020204030204" pitchFamily="34" charset="0"/>
              </a:rPr>
              <a:t>s</a:t>
            </a:r>
            <a:r>
              <a:rPr lang="en-US" altLang="ja-JP">
                <a:latin typeface="Calibri" panose="020F0502020204030204" pitchFamily="34" charset="0"/>
              </a:rPr>
              <a:t>everity</a:t>
            </a:r>
            <a:r>
              <a:rPr lang="ja-JP" altLang="en-US">
                <a:latin typeface="Calibri" panose="020F0502020204030204" pitchFamily="34" charset="0"/>
              </a:rPr>
              <a:t>”</a:t>
            </a:r>
            <a:r>
              <a:rPr lang="tr-TR" altLang="ja-JP">
                <a:latin typeface="Calibri" panose="020F0502020204030204" pitchFamily="34" charset="0"/>
              </a:rPr>
              <a:t> (</a:t>
            </a:r>
            <a:r>
              <a:rPr lang="en-CA" altLang="ja-JP">
                <a:latin typeface="Calibri" panose="020F0502020204030204" pitchFamily="34" charset="0"/>
              </a:rPr>
              <a:t>m</a:t>
            </a:r>
            <a:r>
              <a:rPr lang="en-US" altLang="ja-JP">
                <a:latin typeface="Calibri" panose="020F0502020204030204" pitchFamily="34" charset="0"/>
              </a:rPr>
              <a:t>ild, moderate, severe, etc.) and </a:t>
            </a:r>
            <a:r>
              <a:rPr lang="ja-JP" altLang="en-US">
                <a:latin typeface="Calibri" panose="020F0502020204030204" pitchFamily="34" charset="0"/>
              </a:rPr>
              <a:t>“</a:t>
            </a:r>
            <a:r>
              <a:rPr lang="en-US" altLang="ja-JP">
                <a:latin typeface="Calibri" panose="020F0502020204030204" pitchFamily="34" charset="0"/>
              </a:rPr>
              <a:t>region/location</a:t>
            </a:r>
            <a:r>
              <a:rPr lang="ja-JP" altLang="en-US">
                <a:latin typeface="Calibri" panose="020F0502020204030204" pitchFamily="34" charset="0"/>
              </a:rPr>
              <a:t>”</a:t>
            </a:r>
            <a:r>
              <a:rPr lang="tr-TR" altLang="ja-JP">
                <a:latin typeface="Calibri" panose="020F0502020204030204" pitchFamily="34" charset="0"/>
              </a:rPr>
              <a:t> (</a:t>
            </a:r>
            <a:r>
              <a:rPr lang="en-CA" altLang="ja-JP">
                <a:latin typeface="Calibri" panose="020F0502020204030204" pitchFamily="34" charset="0"/>
              </a:rPr>
              <a:t>h</a:t>
            </a:r>
            <a:r>
              <a:rPr lang="en-US" altLang="ja-JP">
                <a:latin typeface="Calibri" panose="020F0502020204030204" pitchFamily="34" charset="0"/>
              </a:rPr>
              <a:t>ead, neck, shoulder, arm, chest, abdominal, pelvis, perineum, genitalia, low back, hips, lower extremities, etc.</a:t>
            </a:r>
            <a:r>
              <a:rPr lang="tr-TR" altLang="ja-JP">
                <a:latin typeface="Calibri" panose="020F0502020204030204" pitchFamily="34" charset="0"/>
              </a:rPr>
              <a:t>)</a:t>
            </a:r>
            <a:r>
              <a:rPr lang="en-US" altLang="ja-JP">
                <a:latin typeface="Calibri" panose="020F0502020204030204" pitchFamily="34" charset="0"/>
              </a:rPr>
              <a:t>.</a:t>
            </a:r>
            <a:endParaRPr lang="en-GB" altLang="ja-JP">
              <a:latin typeface="Calibri" panose="020F0502020204030204" pitchFamily="34" charset="0"/>
            </a:endParaRPr>
          </a:p>
          <a:p>
            <a:pPr eaLnBrk="1" hangingPunct="1"/>
            <a:endParaRPr lang="en-GB" altLang="en-US">
              <a:latin typeface="Calibri" panose="020F0502020204030204" pitchFamily="34" charset="0"/>
            </a:endParaRPr>
          </a:p>
          <a:p>
            <a:pPr eaLnBrk="1" hangingPunct="1"/>
            <a:r>
              <a:rPr lang="en-GB" altLang="en-US" b="1">
                <a:latin typeface="Calibri" panose="020F0502020204030204" pitchFamily="34" charset="0"/>
              </a:rPr>
              <a:t>References</a:t>
            </a:r>
          </a:p>
          <a:p>
            <a:pPr eaLnBrk="1" hangingPunct="1"/>
            <a:r>
              <a:rPr lang="en-GB" altLang="en-US">
                <a:latin typeface="Calibri" panose="020F0502020204030204" pitchFamily="34" charset="0"/>
              </a:rPr>
              <a:t>Hanley MA </a:t>
            </a:r>
            <a:r>
              <a:rPr lang="en-GB" altLang="en-US" i="1">
                <a:latin typeface="Calibri" panose="020F0502020204030204" pitchFamily="34" charset="0"/>
              </a:rPr>
              <a:t>et al. </a:t>
            </a:r>
            <a:r>
              <a:rPr lang="en-CA" altLang="en-US">
                <a:latin typeface="Calibri" panose="020F0502020204030204" pitchFamily="34" charset="0"/>
              </a:rPr>
              <a:t>Pain interference in persons with spinal cord injury: classification of mild, moderate, and severe pain. </a:t>
            </a:r>
            <a:r>
              <a:rPr lang="en-GB" altLang="en-US" i="1">
                <a:latin typeface="Calibri" panose="020F0502020204030204" pitchFamily="34" charset="0"/>
              </a:rPr>
              <a:t>J Pain </a:t>
            </a:r>
            <a:r>
              <a:rPr lang="en-GB" altLang="en-US">
                <a:latin typeface="Calibri" panose="020F0502020204030204" pitchFamily="34" charset="0"/>
              </a:rPr>
              <a:t>2006; 7(2):129-33.</a:t>
            </a:r>
          </a:p>
          <a:p>
            <a:pPr eaLnBrk="1" hangingPunct="1"/>
            <a:r>
              <a:rPr lang="nb-NO" altLang="en-US">
                <a:latin typeface="Calibri" panose="020F0502020204030204" pitchFamily="34" charset="0"/>
              </a:rPr>
              <a:t>Jensen TS </a:t>
            </a:r>
            <a:r>
              <a:rPr lang="nb-NO" altLang="en-US" i="1">
                <a:latin typeface="Calibri" panose="020F0502020204030204" pitchFamily="34" charset="0"/>
              </a:rPr>
              <a:t>et al. </a:t>
            </a:r>
            <a:r>
              <a:rPr lang="en-CA" altLang="en-US">
                <a:latin typeface="Calibri" panose="020F0502020204030204" pitchFamily="34" charset="0"/>
              </a:rPr>
              <a:t>A new definition of neuropathic pain. </a:t>
            </a:r>
            <a:r>
              <a:rPr lang="nb-NO" altLang="en-US" i="1">
                <a:latin typeface="Calibri" panose="020F0502020204030204" pitchFamily="34" charset="0"/>
              </a:rPr>
              <a:t>Pain</a:t>
            </a:r>
            <a:r>
              <a:rPr lang="nb-NO" altLang="en-US">
                <a:latin typeface="Calibri" panose="020F0502020204030204" pitchFamily="34" charset="0"/>
              </a:rPr>
              <a:t> 2011; 152(10):2204-5</a:t>
            </a:r>
            <a:r>
              <a:rPr lang="en-US" altLang="en-US">
                <a:latin typeface="Calibri" panose="020F0502020204030204" pitchFamily="34" charset="0"/>
              </a:rPr>
              <a:t>.</a:t>
            </a:r>
          </a:p>
          <a:p>
            <a:pPr eaLnBrk="1" hangingPunct="1"/>
            <a:r>
              <a:rPr lang="en-GB" altLang="en-US">
                <a:latin typeface="Calibri" panose="020F0502020204030204" pitchFamily="34" charset="0"/>
              </a:rPr>
              <a:t>Loeser D </a:t>
            </a:r>
            <a:r>
              <a:rPr lang="en-GB" altLang="en-US" i="1">
                <a:latin typeface="Calibri" panose="020F0502020204030204" pitchFamily="34" charset="0"/>
              </a:rPr>
              <a:t>et al </a:t>
            </a:r>
            <a:r>
              <a:rPr lang="en-GB" altLang="en-US">
                <a:latin typeface="Calibri" panose="020F0502020204030204" pitchFamily="34" charset="0"/>
              </a:rPr>
              <a:t>(eds). </a:t>
            </a:r>
            <a:r>
              <a:rPr lang="en-GB" altLang="en-US" i="1">
                <a:latin typeface="Calibri" panose="020F0502020204030204" pitchFamily="34" charset="0"/>
              </a:rPr>
              <a:t>Bonica’s Management of Pain</a:t>
            </a:r>
            <a:r>
              <a:rPr lang="en-GB" altLang="en-US">
                <a:latin typeface="Calibri" panose="020F0502020204030204" pitchFamily="34" charset="0"/>
              </a:rPr>
              <a:t>. 3rd ed. Lippincott Williams &amp; Wilkins; Hagerstown, MD: 2001. </a:t>
            </a:r>
          </a:p>
          <a:p>
            <a:pPr eaLnBrk="1" hangingPunct="1"/>
            <a:r>
              <a:rPr lang="en-GB" altLang="en-US">
                <a:latin typeface="Calibri" panose="020F0502020204030204" pitchFamily="34" charset="0"/>
              </a:rPr>
              <a:t>McMahon SB, Koltzenburg M. </a:t>
            </a:r>
            <a:r>
              <a:rPr lang="en-US" altLang="en-US">
                <a:latin typeface="Calibri" panose="020F0502020204030204" pitchFamily="34" charset="0"/>
              </a:rPr>
              <a:t>In: McMahon SB, Koltzenburg M (eds). </a:t>
            </a:r>
            <a:br>
              <a:rPr lang="en-US" altLang="en-US">
                <a:latin typeface="Calibri" panose="020F0502020204030204" pitchFamily="34" charset="0"/>
              </a:rPr>
            </a:br>
            <a:r>
              <a:rPr lang="en-US" altLang="en-US" i="1">
                <a:latin typeface="Calibri" panose="020F0502020204030204" pitchFamily="34" charset="0"/>
              </a:rPr>
              <a:t>Wall and Melzack</a:t>
            </a:r>
            <a:r>
              <a:rPr lang="ja-JP" altLang="en-US" i="1">
                <a:latin typeface="Calibri" panose="020F0502020204030204" pitchFamily="34" charset="0"/>
              </a:rPr>
              <a:t>’</a:t>
            </a:r>
            <a:r>
              <a:rPr lang="en-US" altLang="ja-JP" i="1">
                <a:latin typeface="Calibri" panose="020F0502020204030204" pitchFamily="34" charset="0"/>
              </a:rPr>
              <a:t>s Textbook of Pain. </a:t>
            </a:r>
            <a:r>
              <a:rPr lang="en-US" altLang="ja-JP">
                <a:latin typeface="Calibri" panose="020F0502020204030204" pitchFamily="34" charset="0"/>
              </a:rPr>
              <a:t>5th ed. Elsevier; London, UK: 2006.</a:t>
            </a:r>
          </a:p>
          <a:p>
            <a:pPr eaLnBrk="1" hangingPunct="1"/>
            <a:r>
              <a:rPr lang="en-CA" altLang="en-US">
                <a:latin typeface="Calibri" panose="020F0502020204030204" pitchFamily="34" charset="0"/>
              </a:rPr>
              <a:t>Woolf CJ. Central sensitization: implications for the diagnosis and treatment of pain. </a:t>
            </a:r>
            <a:r>
              <a:rPr lang="en-CA" altLang="en-US" i="1">
                <a:latin typeface="Calibri" panose="020F0502020204030204" pitchFamily="34" charset="0"/>
              </a:rPr>
              <a:t>Pain</a:t>
            </a:r>
            <a:r>
              <a:rPr lang="en-CA" altLang="en-US">
                <a:latin typeface="Calibri" panose="020F0502020204030204" pitchFamily="34" charset="0"/>
              </a:rPr>
              <a:t> 2011; 152(3 Suppl):S2-15.</a:t>
            </a:r>
          </a:p>
        </p:txBody>
      </p:sp>
      <p:sp>
        <p:nvSpPr>
          <p:cNvPr id="20484" name="Slide Image Placeholder 4">
            <a:extLst>
              <a:ext uri="{FF2B5EF4-FFF2-40B4-BE49-F238E27FC236}">
                <a16:creationId xmlns:a16="http://schemas.microsoft.com/office/drawing/2014/main" id="{6272CFDA-B6AD-43FF-94D4-241788E72A27}"/>
              </a:ext>
            </a:extLst>
          </p:cNvPr>
          <p:cNvSpPr>
            <a:spLocks noGrp="1" noRot="1" noChangeAspect="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DF7B731-5474-4A0F-9197-185DCF25E9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Times New Roman" panose="02020603050405020304" pitchFamily="18" charset="0"/>
                <a:ea typeface="MS PGothic" panose="020B0600070205080204" pitchFamily="34" charset="-128"/>
              </a:defRPr>
            </a:lvl1pPr>
            <a:lvl2pPr marL="742950" indent="-285750" defTabSz="933450">
              <a:defRPr sz="2400">
                <a:solidFill>
                  <a:schemeClr val="tx1"/>
                </a:solidFill>
                <a:latin typeface="Times New Roman" panose="02020603050405020304" pitchFamily="18" charset="0"/>
                <a:ea typeface="MS PGothic" panose="020B0600070205080204" pitchFamily="34" charset="-128"/>
              </a:defRPr>
            </a:lvl2pPr>
            <a:lvl3pPr marL="1143000" indent="-228600" defTabSz="933450">
              <a:defRPr sz="2400">
                <a:solidFill>
                  <a:schemeClr val="tx1"/>
                </a:solidFill>
                <a:latin typeface="Times New Roman" panose="02020603050405020304" pitchFamily="18" charset="0"/>
                <a:ea typeface="MS PGothic" panose="020B0600070205080204" pitchFamily="34" charset="-128"/>
              </a:defRPr>
            </a:lvl3pPr>
            <a:lvl4pPr marL="1600200" indent="-228600" defTabSz="933450">
              <a:defRPr sz="2400">
                <a:solidFill>
                  <a:schemeClr val="tx1"/>
                </a:solidFill>
                <a:latin typeface="Times New Roman" panose="02020603050405020304" pitchFamily="18" charset="0"/>
                <a:ea typeface="MS PGothic" panose="020B0600070205080204" pitchFamily="34" charset="-128"/>
              </a:defRPr>
            </a:lvl4pPr>
            <a:lvl5pPr marL="2057400" indent="-228600" defTabSz="933450">
              <a:defRPr sz="24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hangingPunct="0"/>
            <a:fld id="{77E1DDD2-CCF6-44C3-A220-125965958FFC}" type="slidenum">
              <a:rPr lang="en-GB" altLang="en-US" sz="1200">
                <a:solidFill>
                  <a:srgbClr val="000000"/>
                </a:solidFill>
                <a:latin typeface="Calibri" panose="020F0502020204030204" pitchFamily="34" charset="0"/>
                <a:ea typeface="SimSun" panose="02010600030101010101" pitchFamily="2" charset="-122"/>
              </a:rPr>
              <a:pPr eaLnBrk="0" hangingPunct="0"/>
              <a:t>11</a:t>
            </a:fld>
            <a:endParaRPr lang="en-GB" altLang="en-US" sz="1200">
              <a:solidFill>
                <a:srgbClr val="000000"/>
              </a:solidFill>
              <a:latin typeface="Calibri" panose="020F0502020204030204" pitchFamily="34" charset="0"/>
              <a:ea typeface="SimSun" panose="02010600030101010101" pitchFamily="2" charset="-122"/>
            </a:endParaRPr>
          </a:p>
        </p:txBody>
      </p:sp>
      <p:sp>
        <p:nvSpPr>
          <p:cNvPr id="22531" name="Rectangle 5">
            <a:extLst>
              <a:ext uri="{FF2B5EF4-FFF2-40B4-BE49-F238E27FC236}">
                <a16:creationId xmlns:a16="http://schemas.microsoft.com/office/drawing/2014/main" id="{1E41FE59-CF1C-4D28-8147-275FDC4B3051}"/>
              </a:ext>
            </a:extLst>
          </p:cNvPr>
          <p:cNvSpPr>
            <a:spLocks noGrp="1" noChangeArrowheads="1"/>
          </p:cNvSpPr>
          <p:nvPr>
            <p:ph type="body" idx="1"/>
          </p:nvPr>
        </p:nvSpPr>
        <p:spPr>
          <a:xfrm>
            <a:off x="679450" y="4722813"/>
            <a:ext cx="5438775" cy="5999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b="1">
                <a:latin typeface="Calibri" panose="020F0502020204030204" pitchFamily="34" charset="0"/>
              </a:rPr>
              <a:t>Speaker</a:t>
            </a:r>
            <a:r>
              <a:rPr lang="ja-JP" altLang="en-US" sz="900" b="1">
                <a:latin typeface="Calibri" panose="020F0502020204030204" pitchFamily="34" charset="0"/>
              </a:rPr>
              <a:t>’</a:t>
            </a:r>
            <a:r>
              <a:rPr lang="en-US" altLang="ja-JP" sz="900" b="1">
                <a:latin typeface="Calibri" panose="020F0502020204030204" pitchFamily="34" charset="0"/>
              </a:rPr>
              <a:t>s Notes</a:t>
            </a:r>
          </a:p>
          <a:p>
            <a:pPr eaLnBrk="1" hangingPunct="1"/>
            <a:r>
              <a:rPr lang="en-US" altLang="en-US" sz="1000">
                <a:latin typeface="Calibri" panose="020F0502020204030204" pitchFamily="34" charset="0"/>
              </a:rPr>
              <a:t>This slide illustrates how acute and chronic pain are often classified along a pain continuum.</a:t>
            </a:r>
          </a:p>
          <a:p>
            <a:pPr eaLnBrk="1" hangingPunct="1"/>
            <a:r>
              <a:rPr lang="en-US" altLang="en-US" sz="1000">
                <a:latin typeface="Calibri" panose="020F0502020204030204" pitchFamily="34" charset="0"/>
              </a:rPr>
              <a:t>Acute pain may be seen as a message that follows an insult to tissue, signaling the presence of a pathologic condition, thus alerting the patient to the need to either seek treatment or protect the involved area from further injury. Most episodes of acute pain are self-limiting. </a:t>
            </a:r>
            <a:r>
              <a:rPr lang="en-GB" altLang="en-US" sz="1000">
                <a:latin typeface="Calibri" panose="020F0502020204030204" pitchFamily="34" charset="0"/>
              </a:rPr>
              <a:t>Acute pain becomes chronic when it persists beyond the expected period of healing, usually considered to be three months. Recurrent acute pain is not chronic pain.</a:t>
            </a:r>
          </a:p>
          <a:p>
            <a:pPr eaLnBrk="1" hangingPunct="1"/>
            <a:r>
              <a:rPr lang="en-GB" altLang="en-US" sz="1000">
                <a:latin typeface="Calibri" panose="020F0502020204030204" pitchFamily="34" charset="0"/>
              </a:rPr>
              <a:t>Chronic pain has also been defined as pain that ceases to serve a protective function, and instead degrades health and functional capability. </a:t>
            </a:r>
            <a:r>
              <a:rPr lang="en-US" altLang="en-US" sz="1000">
                <a:latin typeface="Calibri" panose="020F0502020204030204" pitchFamily="34" charset="0"/>
              </a:rPr>
              <a:t>Chronic pain conditions may be due to a single pathophysiology, that is nociceptive, neuropathic or central sensitization/dysfunctional pain only, or a may be due to a combination of more than one pathophysiological mechanisms. </a:t>
            </a:r>
          </a:p>
          <a:p>
            <a:pPr eaLnBrk="1" hangingPunct="1"/>
            <a:r>
              <a:rPr lang="en-US" altLang="en-US" sz="1000">
                <a:latin typeface="Calibri" panose="020F0502020204030204" pitchFamily="34" charset="0"/>
              </a:rPr>
              <a:t>It is important to differentiate chronic pain from a condition with recurrent episodes of acute pain because the treatment strategies are very different for these two situations.</a:t>
            </a:r>
          </a:p>
          <a:p>
            <a:pPr eaLnBrk="1" hangingPunct="1"/>
            <a:endParaRPr lang="en-US" altLang="en-US" sz="1000">
              <a:latin typeface="Calibri" panose="020F0502020204030204" pitchFamily="34" charset="0"/>
            </a:endParaRPr>
          </a:p>
          <a:p>
            <a:pPr eaLnBrk="1" hangingPunct="1"/>
            <a:r>
              <a:rPr lang="en-US" altLang="en-US" sz="1000" b="1">
                <a:latin typeface="Calibri" panose="020F0502020204030204" pitchFamily="34" charset="0"/>
              </a:rPr>
              <a:t>References</a:t>
            </a:r>
          </a:p>
          <a:p>
            <a:pPr eaLnBrk="1" hangingPunct="1"/>
            <a:r>
              <a:rPr lang="en-GB" altLang="en-US" sz="1000">
                <a:latin typeface="Calibri" panose="020F0502020204030204" pitchFamily="34" charset="0"/>
              </a:rPr>
              <a:t>Chapman CR, Stillman M. In: Kruger L (ed). </a:t>
            </a:r>
            <a:r>
              <a:rPr lang="en-GB" altLang="en-US" sz="1000" i="1">
                <a:latin typeface="Calibri" panose="020F0502020204030204" pitchFamily="34" charset="0"/>
              </a:rPr>
              <a:t>Pain and Touch. </a:t>
            </a:r>
            <a:r>
              <a:rPr lang="en-GB" altLang="en-US" sz="1000">
                <a:latin typeface="Calibri" panose="020F0502020204030204" pitchFamily="34" charset="0"/>
              </a:rPr>
              <a:t>Academic Press; New York, NY: 1996.</a:t>
            </a:r>
          </a:p>
          <a:p>
            <a:pPr eaLnBrk="1" hangingPunct="1"/>
            <a:r>
              <a:rPr lang="en-GB" altLang="en-US" sz="1000">
                <a:latin typeface="Calibri" panose="020F0502020204030204" pitchFamily="34" charset="0"/>
              </a:rPr>
              <a:t>Cole</a:t>
            </a:r>
            <a:r>
              <a:rPr lang="en-US" altLang="en-US" sz="1000">
                <a:latin typeface="Calibri" panose="020F0502020204030204" pitchFamily="34" charset="0"/>
              </a:rPr>
              <a:t> BE. </a:t>
            </a:r>
            <a:r>
              <a:rPr lang="en-CA" altLang="en-US" sz="1000">
                <a:latin typeface="Calibri" panose="020F0502020204030204" pitchFamily="34" charset="0"/>
              </a:rPr>
              <a:t>Pain Management: classifying, understanding, and treating pain. </a:t>
            </a:r>
            <a:r>
              <a:rPr lang="en-US" altLang="en-US" sz="1000" i="1">
                <a:latin typeface="Calibri" panose="020F0502020204030204" pitchFamily="34" charset="0"/>
              </a:rPr>
              <a:t>Hosp Physician </a:t>
            </a:r>
            <a:r>
              <a:rPr lang="en-US" altLang="en-US" sz="1000">
                <a:latin typeface="Calibri" panose="020F0502020204030204" pitchFamily="34" charset="0"/>
              </a:rPr>
              <a:t>2002; </a:t>
            </a:r>
            <a:br>
              <a:rPr lang="en-US" altLang="en-US" sz="1000">
                <a:latin typeface="Calibri" panose="020F0502020204030204" pitchFamily="34" charset="0"/>
              </a:rPr>
            </a:br>
            <a:r>
              <a:rPr lang="en-US" altLang="en-US" sz="1000">
                <a:latin typeface="Calibri" panose="020F0502020204030204" pitchFamily="34" charset="0"/>
              </a:rPr>
              <a:t>38(6):23-30.</a:t>
            </a:r>
          </a:p>
          <a:p>
            <a:pPr eaLnBrk="1" hangingPunct="1"/>
            <a:r>
              <a:rPr lang="en-US" altLang="en-US" sz="1000">
                <a:latin typeface="Calibri" panose="020F0502020204030204" pitchFamily="34" charset="0"/>
              </a:rPr>
              <a:t>International Association for the Study of Pain. </a:t>
            </a:r>
            <a:r>
              <a:rPr lang="en-GB" altLang="en-US" sz="1000">
                <a:latin typeface="Calibri" panose="020F0502020204030204" pitchFamily="34" charset="0"/>
              </a:rPr>
              <a:t> </a:t>
            </a:r>
            <a:r>
              <a:rPr lang="en-GB" altLang="en-US" sz="1000" i="1">
                <a:latin typeface="Calibri" panose="020F0502020204030204" pitchFamily="34" charset="0"/>
              </a:rPr>
              <a:t>Unrelieved Pain Is a Major Global Healthcare Problem. </a:t>
            </a:r>
            <a:r>
              <a:rPr lang="en-GB" altLang="en-US" sz="1000">
                <a:latin typeface="Calibri" panose="020F0502020204030204" pitchFamily="34" charset="0"/>
              </a:rPr>
              <a:t>Available at:  </a:t>
            </a:r>
            <a:r>
              <a:rPr lang="en-GB" altLang="en-US" sz="1000">
                <a:latin typeface="Calibri" panose="020F0502020204030204" pitchFamily="34" charset="0"/>
                <a:hlinkClick r:id="rId3"/>
              </a:rPr>
              <a:t>http://www.iasp-pain.org/AM/Template.cfm?Section=Press_Release&amp;Template=/ CM/ContentDisplay.cfm&amp;ContentID=2908</a:t>
            </a:r>
            <a:r>
              <a:rPr lang="en-GB" altLang="en-US" sz="1000">
                <a:latin typeface="Calibri" panose="020F0502020204030204" pitchFamily="34" charset="0"/>
              </a:rPr>
              <a:t>. Accessed: July 24: 2013.</a:t>
            </a:r>
          </a:p>
          <a:p>
            <a:pPr eaLnBrk="1" hangingPunct="1"/>
            <a:r>
              <a:rPr lang="en-GB" altLang="en-US" sz="1000">
                <a:latin typeface="Calibri" panose="020F0502020204030204" pitchFamily="34" charset="0"/>
              </a:rPr>
              <a:t>National Pain Summit Initiative. </a:t>
            </a:r>
            <a:r>
              <a:rPr lang="en-GB" altLang="en-US" sz="1000" i="1">
                <a:latin typeface="Calibri" panose="020F0502020204030204" pitchFamily="34" charset="0"/>
              </a:rPr>
              <a:t>National Pain Strategy: Pain Management for All Australians. </a:t>
            </a:r>
            <a:r>
              <a:rPr lang="en-GB" altLang="en-US" sz="1000">
                <a:latin typeface="Calibri" panose="020F0502020204030204" pitchFamily="34" charset="0"/>
              </a:rPr>
              <a:t>Available at: </a:t>
            </a:r>
            <a:r>
              <a:rPr lang="en-GB" altLang="en-US" sz="1000">
                <a:latin typeface="Calibri" panose="020F0502020204030204" pitchFamily="34" charset="0"/>
                <a:hlinkClick r:id="rId4"/>
              </a:rPr>
              <a:t>http://www.iasp-pain.org/PainSummit/Australia_2010PainStrategy.pdf</a:t>
            </a:r>
            <a:r>
              <a:rPr lang="en-GB" altLang="en-US" sz="1000">
                <a:latin typeface="Calibri" panose="020F0502020204030204" pitchFamily="34" charset="0"/>
              </a:rPr>
              <a:t>. Accessed: July 24, 2013. </a:t>
            </a:r>
          </a:p>
          <a:p>
            <a:pPr eaLnBrk="1" hangingPunct="1"/>
            <a:r>
              <a:rPr lang="en-GB" altLang="en-US" sz="1000">
                <a:latin typeface="Calibri" panose="020F0502020204030204" pitchFamily="34" charset="0"/>
              </a:rPr>
              <a:t>Turk DC, Okifuji A. In: Loeser D </a:t>
            </a:r>
            <a:r>
              <a:rPr lang="en-GB" altLang="en-US" sz="1000" i="1">
                <a:latin typeface="Calibri" panose="020F0502020204030204" pitchFamily="34" charset="0"/>
              </a:rPr>
              <a:t>et al </a:t>
            </a:r>
            <a:r>
              <a:rPr lang="en-GB" altLang="en-US" sz="1000">
                <a:latin typeface="Calibri" panose="020F0502020204030204" pitchFamily="34" charset="0"/>
              </a:rPr>
              <a:t>(eds). </a:t>
            </a:r>
            <a:r>
              <a:rPr lang="en-GB" altLang="en-US" sz="1000" i="1">
                <a:latin typeface="Calibri" panose="020F0502020204030204" pitchFamily="34" charset="0"/>
              </a:rPr>
              <a:t>Bonica’s Management of Pain. </a:t>
            </a:r>
            <a:r>
              <a:rPr lang="en-GB" altLang="en-US" sz="1000">
                <a:latin typeface="Calibri" panose="020F0502020204030204" pitchFamily="34" charset="0"/>
              </a:rPr>
              <a:t>3rd ed. </a:t>
            </a:r>
            <a:br>
              <a:rPr lang="en-GB" altLang="en-US" sz="1000">
                <a:latin typeface="Calibri" panose="020F0502020204030204" pitchFamily="34" charset="0"/>
              </a:rPr>
            </a:br>
            <a:r>
              <a:rPr lang="en-GB" altLang="en-US" sz="1000">
                <a:latin typeface="Calibri" panose="020F0502020204030204" pitchFamily="34" charset="0"/>
              </a:rPr>
              <a:t>Lippincott Williams &amp; Wilkins; Hagerstown, MD: 2001. </a:t>
            </a:r>
          </a:p>
          <a:p>
            <a:pPr eaLnBrk="1" hangingPunct="1"/>
            <a:endParaRPr lang="en-GB" altLang="en-US" sz="900">
              <a:latin typeface="Calibri" panose="020F0502020204030204" pitchFamily="34" charset="0"/>
            </a:endParaRPr>
          </a:p>
        </p:txBody>
      </p:sp>
      <p:sp>
        <p:nvSpPr>
          <p:cNvPr id="22532" name="Slide Image Placeholder 8">
            <a:extLst>
              <a:ext uri="{FF2B5EF4-FFF2-40B4-BE49-F238E27FC236}">
                <a16:creationId xmlns:a16="http://schemas.microsoft.com/office/drawing/2014/main" id="{091A2819-134A-454F-9F86-2B9D321BD461}"/>
              </a:ext>
            </a:extLst>
          </p:cNvPr>
          <p:cNvSpPr>
            <a:spLocks noGrp="1" noRot="1" noChangeAspect="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1C35697-D1CD-4FE6-8453-403AFB6A418D}"/>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ECEFED18-F3BB-4B8B-81D7-BAEE215C58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latin typeface="Calibri" panose="020F0502020204030204" pitchFamily="34" charset="0"/>
              </a:rPr>
              <a:t>Speaker’s Notes</a:t>
            </a:r>
          </a:p>
          <a:p>
            <a:pPr eaLnBrk="1" hangingPunct="1"/>
            <a:r>
              <a:rPr lang="en-CA" altLang="en-US">
                <a:latin typeface="Calibri" panose="020F0502020204030204" pitchFamily="34" charset="0"/>
              </a:rPr>
              <a:t>This slide lists information that should be gathered in the course of taking a </a:t>
            </a:r>
            <a:br>
              <a:rPr lang="en-CA" altLang="en-US">
                <a:latin typeface="Calibri" panose="020F0502020204030204" pitchFamily="34" charset="0"/>
              </a:rPr>
            </a:br>
            <a:r>
              <a:rPr lang="en-CA" altLang="en-US">
                <a:latin typeface="Calibri" panose="020F0502020204030204" pitchFamily="34" charset="0"/>
              </a:rPr>
              <a:t>pain history.</a:t>
            </a:r>
          </a:p>
          <a:p>
            <a:pPr eaLnBrk="1" hangingPunct="1"/>
            <a:endParaRPr lang="en-CA" altLang="en-US">
              <a:latin typeface="Calibri" panose="020F0502020204030204" pitchFamily="34" charset="0"/>
            </a:endParaRPr>
          </a:p>
          <a:p>
            <a:pPr eaLnBrk="1" hangingPunct="1"/>
            <a:r>
              <a:rPr lang="en-CA" altLang="en-US" b="1">
                <a:latin typeface="Calibri" panose="020F0502020204030204" pitchFamily="34" charset="0"/>
              </a:rPr>
              <a:t>Reference</a:t>
            </a:r>
          </a:p>
          <a:p>
            <a:pPr eaLnBrk="1" hangingPunct="1"/>
            <a:r>
              <a:rPr lang="en-CA" altLang="en-US">
                <a:latin typeface="Calibri" panose="020F0502020204030204" pitchFamily="34" charset="0"/>
              </a:rPr>
              <a:t>Australian and New Zealand College of Anaesthetists and Faculty of Pain Medicine. </a:t>
            </a:r>
            <a:br>
              <a:rPr lang="en-CA" altLang="en-US">
                <a:latin typeface="Calibri" panose="020F0502020204030204" pitchFamily="34" charset="0"/>
              </a:rPr>
            </a:br>
            <a:r>
              <a:rPr lang="en-CA" altLang="en-US" i="1">
                <a:latin typeface="Calibri" panose="020F0502020204030204" pitchFamily="34" charset="0"/>
              </a:rPr>
              <a:t>Acute Pain Management: Scientific Evidence. </a:t>
            </a:r>
            <a:r>
              <a:rPr lang="en-CA" altLang="en-US">
                <a:latin typeface="Calibri" panose="020F0502020204030204" pitchFamily="34" charset="0"/>
              </a:rPr>
              <a:t>3rd ed. ANZCA &amp; FPM; </a:t>
            </a:r>
            <a:br>
              <a:rPr lang="en-CA" altLang="en-US">
                <a:latin typeface="Calibri" panose="020F0502020204030204" pitchFamily="34" charset="0"/>
              </a:rPr>
            </a:br>
            <a:r>
              <a:rPr lang="en-CA" altLang="en-US">
                <a:latin typeface="Calibri" panose="020F0502020204030204" pitchFamily="34" charset="0"/>
              </a:rPr>
              <a:t>Melbourne, VIC: 2010. </a:t>
            </a:r>
          </a:p>
          <a:p>
            <a:pPr eaLnBrk="1" hangingPunct="1"/>
            <a:endParaRPr lang="en-US" altLang="en-US">
              <a:latin typeface="Calibri" panose="020F0502020204030204" pitchFamily="34" charset="0"/>
            </a:endParaRPr>
          </a:p>
        </p:txBody>
      </p:sp>
      <p:sp>
        <p:nvSpPr>
          <p:cNvPr id="24580" name="Slide Number Placeholder 3">
            <a:extLst>
              <a:ext uri="{FF2B5EF4-FFF2-40B4-BE49-F238E27FC236}">
                <a16:creationId xmlns:a16="http://schemas.microsoft.com/office/drawing/2014/main" id="{7BAA6CE7-0927-41F1-85AC-2C803D63C3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97C578D-2EBE-4677-9AD8-E43919F34886}" type="slidenum">
              <a:rPr lang="en-CA" altLang="en-US" sz="1100">
                <a:latin typeface="Calibri" panose="020F0502020204030204" pitchFamily="34" charset="0"/>
                <a:ea typeface="SimSun" panose="02010600030101010101" pitchFamily="2" charset="-122"/>
              </a:rPr>
              <a:pPr/>
              <a:t>12</a:t>
            </a:fld>
            <a:endParaRPr lang="en-CA" altLang="en-US" sz="1100">
              <a:latin typeface="Calibri" panose="020F050202020403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8586-3E78-467B-A7CD-92B527DD45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5E1C0D-4185-4B30-BCED-132A67355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A9A0B1-0E33-4A4D-97FB-6E8B3426CF15}"/>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5" name="Footer Placeholder 4">
            <a:extLst>
              <a:ext uri="{FF2B5EF4-FFF2-40B4-BE49-F238E27FC236}">
                <a16:creationId xmlns:a16="http://schemas.microsoft.com/office/drawing/2014/main" id="{5F8B28EE-02B1-4F7B-913E-DA4B63EB0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FB290-4776-4D2E-95A9-54FC03BAE8B7}"/>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243745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5EAB-9837-4CFD-8335-11D541435D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4B476-AA06-4E06-8BB2-16179F5B8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6AF04-107B-486E-8813-C5EA37220B8C}"/>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5" name="Footer Placeholder 4">
            <a:extLst>
              <a:ext uri="{FF2B5EF4-FFF2-40B4-BE49-F238E27FC236}">
                <a16:creationId xmlns:a16="http://schemas.microsoft.com/office/drawing/2014/main" id="{0C2C6136-5141-412E-B5E1-63C5C7AC8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2DA38-2B80-41CB-A205-088EB158B7A0}"/>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201488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A3E23-2C3A-4586-B8C8-07F1B02CA1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19D0F2-375A-4A14-89C0-884D7E9BD2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29A4B-8A08-4C8D-B118-92504B0D338C}"/>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5" name="Footer Placeholder 4">
            <a:extLst>
              <a:ext uri="{FF2B5EF4-FFF2-40B4-BE49-F238E27FC236}">
                <a16:creationId xmlns:a16="http://schemas.microsoft.com/office/drawing/2014/main" id="{6E29867C-B18B-42BA-9A10-E7D70B5DC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B04B2-BF3A-4ED3-B983-F11AD09DBADB}"/>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156953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p:nvPr/>
                    </p:nvPicPr>
                    <p:blipFill>
                      <a:blip r:embed="rId4"/>
                      <a:stretch>
                        <a:fillRect/>
                      </a:stretch>
                    </p:blipFill>
                    <p:spPr>
                      <a:xfrm>
                        <a:off x="2119" y="1593"/>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670560" y="465138"/>
            <a:ext cx="10972800"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bwMode="gray">
          <a:xfrm>
            <a:off x="670560" y="250825"/>
            <a:ext cx="5730240" cy="153888"/>
          </a:xfrm>
        </p:spPr>
        <p:txBody>
          <a:bodyPr rIns="0" bIns="0" anchor="ctr" anchorCtr="0">
            <a:noAutofit/>
          </a:bodyPr>
          <a:lstStyle>
            <a:lvl1pPr>
              <a:defRPr sz="563">
                <a:solidFill>
                  <a:schemeClr val="bg1">
                    <a:lumMod val="65000"/>
                  </a:schemeClr>
                </a:solidFill>
              </a:defRPr>
            </a:lvl1pPr>
          </a:lstStyle>
          <a:p>
            <a:pPr lvl="0"/>
            <a:r>
              <a:rPr lang="en-US" dirty="0"/>
              <a:t>Click to edit section title</a:t>
            </a:r>
          </a:p>
        </p:txBody>
      </p:sp>
    </p:spTree>
    <p:extLst>
      <p:ext uri="{BB962C8B-B14F-4D97-AF65-F5344CB8AC3E}">
        <p14:creationId xmlns:p14="http://schemas.microsoft.com/office/powerpoint/2010/main" val="281287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0" y="152400"/>
            <a:ext cx="9855200" cy="1066800"/>
          </a:xfrm>
        </p:spPr>
        <p:txBody>
          <a:bodyPr/>
          <a:lstStyle/>
          <a:p>
            <a:r>
              <a:rPr lang="en-US"/>
              <a:t>Click to edit Master title style</a:t>
            </a:r>
            <a:endParaRPr lang="vi-VN"/>
          </a:p>
        </p:txBody>
      </p:sp>
      <p:sp>
        <p:nvSpPr>
          <p:cNvPr id="3" name="Chart Placeholder 2"/>
          <p:cNvSpPr>
            <a:spLocks noGrp="1"/>
          </p:cNvSpPr>
          <p:nvPr>
            <p:ph type="chart" idx="1"/>
          </p:nvPr>
        </p:nvSpPr>
        <p:spPr>
          <a:xfrm>
            <a:off x="1625600" y="1676400"/>
            <a:ext cx="9855200" cy="4724400"/>
          </a:xfrm>
        </p:spPr>
        <p:txBody>
          <a:bodyPr rtlCol="0">
            <a:normAutofit/>
          </a:bodyPr>
          <a:lstStyle/>
          <a:p>
            <a:pPr lvl="0"/>
            <a:endParaRPr lang="vi-VN" noProof="0"/>
          </a:p>
        </p:txBody>
      </p:sp>
      <p:sp>
        <p:nvSpPr>
          <p:cNvPr id="4" name="Date Placeholder 3">
            <a:extLst>
              <a:ext uri="{FF2B5EF4-FFF2-40B4-BE49-F238E27FC236}">
                <a16:creationId xmlns:a16="http://schemas.microsoft.com/office/drawing/2014/main" id="{1A30EE0B-F708-4E46-AF2E-F1BA9DB7E3B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99310F7-EAD4-4491-96F0-8F07488547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A06180-C1CF-43D0-A088-8EAEA491283D}"/>
              </a:ext>
            </a:extLst>
          </p:cNvPr>
          <p:cNvSpPr>
            <a:spLocks noGrp="1"/>
          </p:cNvSpPr>
          <p:nvPr>
            <p:ph type="sldNum" sz="quarter" idx="12"/>
          </p:nvPr>
        </p:nvSpPr>
        <p:spPr/>
        <p:txBody>
          <a:bodyPr/>
          <a:lstStyle>
            <a:lvl1pPr>
              <a:defRPr/>
            </a:lvl1pPr>
          </a:lstStyle>
          <a:p>
            <a:fld id="{6C272E0E-857B-4A4D-8723-DD57D367EA55}" type="slidenum">
              <a:rPr lang="en-US" altLang="en-US"/>
              <a:pPr/>
              <a:t>‹#›</a:t>
            </a:fld>
            <a:endParaRPr lang="en-US" altLang="en-US"/>
          </a:p>
        </p:txBody>
      </p:sp>
    </p:spTree>
    <p:extLst>
      <p:ext uri="{BB962C8B-B14F-4D97-AF65-F5344CB8AC3E}">
        <p14:creationId xmlns:p14="http://schemas.microsoft.com/office/powerpoint/2010/main" val="379862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bg>
      <p:bgRef idx="1003">
        <a:schemeClr val="bg2"/>
      </p:bgRef>
    </p:bg>
    <p:spTree>
      <p:nvGrpSpPr>
        <p:cNvPr id="1" name=""/>
        <p:cNvGrpSpPr/>
        <p:nvPr/>
      </p:nvGrpSpPr>
      <p:grpSpPr>
        <a:xfrm>
          <a:off x="0" y="0"/>
          <a:ext cx="0" cy="0"/>
          <a:chOff x="0" y="0"/>
          <a:chExt cx="0" cy="0"/>
        </a:xfrm>
      </p:grpSpPr>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829683"/>
      </p:ext>
    </p:extLst>
  </p:cSld>
  <p:clrMapOvr>
    <a:overrideClrMapping bg1="dk1" tx1="lt1" bg2="dk2" tx2="lt2" accent1="accent1" accent2="accent2" accent3="accent3" accent4="accent4" accent5="accent5" accent6="accent6" hlink="hlink" folHlink="folHlink"/>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25600" y="152400"/>
            <a:ext cx="9855200" cy="1066800"/>
          </a:xfrm>
        </p:spPr>
        <p:txBody>
          <a:bodyPr/>
          <a:lstStyle/>
          <a:p>
            <a:r>
              <a:rPr lang="en-US"/>
              <a:t>Click to edit Master title style</a:t>
            </a:r>
          </a:p>
        </p:txBody>
      </p:sp>
      <p:sp>
        <p:nvSpPr>
          <p:cNvPr id="3" name="Text Placeholder 2"/>
          <p:cNvSpPr>
            <a:spLocks noGrp="1"/>
          </p:cNvSpPr>
          <p:nvPr>
            <p:ph type="body" sz="half" idx="1"/>
          </p:nvPr>
        </p:nvSpPr>
        <p:spPr>
          <a:xfrm>
            <a:off x="1625600" y="1676400"/>
            <a:ext cx="48260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654800" y="1676400"/>
            <a:ext cx="4826000" cy="4724400"/>
          </a:xfrm>
        </p:spPr>
        <p:txBody>
          <a:bodyPr/>
          <a:lstStyle/>
          <a:p>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6774D6F-FF83-4CA5-BC8A-EDF3D19018A8}" type="slidenum">
              <a:rPr lang="en-US" altLang="en-US"/>
              <a:pPr/>
              <a:t>‹#›</a:t>
            </a:fld>
            <a:endParaRPr lang="en-US" altLang="en-US"/>
          </a:p>
        </p:txBody>
      </p:sp>
    </p:spTree>
    <p:extLst>
      <p:ext uri="{BB962C8B-B14F-4D97-AF65-F5344CB8AC3E}">
        <p14:creationId xmlns:p14="http://schemas.microsoft.com/office/powerpoint/2010/main" val="9633317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1016-217D-4EE4-8C44-72FE4C5559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96BA3-6B4A-46A8-8180-6008F1105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D9090-D5A8-4633-BA8A-F672D13B22DD}"/>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5" name="Footer Placeholder 4">
            <a:extLst>
              <a:ext uri="{FF2B5EF4-FFF2-40B4-BE49-F238E27FC236}">
                <a16:creationId xmlns:a16="http://schemas.microsoft.com/office/drawing/2014/main" id="{5DB82CED-8164-4738-AEC6-D103BB3FA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CE2AA-D0C4-4137-BA64-CA7C15A7EF25}"/>
              </a:ext>
            </a:extLst>
          </p:cNvPr>
          <p:cNvSpPr>
            <a:spLocks noGrp="1"/>
          </p:cNvSpPr>
          <p:nvPr>
            <p:ph type="sldNum" sz="quarter" idx="12"/>
          </p:nvPr>
        </p:nvSpPr>
        <p:spPr/>
        <p:txBody>
          <a:bodyPr/>
          <a:lstStyle/>
          <a:p>
            <a:fld id="{D28D6971-AAAE-4E81-9052-E94D07C7875C}" type="slidenum">
              <a:rPr lang="en-US" smtClean="0"/>
              <a:t>‹#›</a:t>
            </a:fld>
            <a:endParaRPr lang="en-US"/>
          </a:p>
        </p:txBody>
      </p:sp>
      <p:sp>
        <p:nvSpPr>
          <p:cNvPr id="7" name="TextBox 6">
            <a:extLst>
              <a:ext uri="{FF2B5EF4-FFF2-40B4-BE49-F238E27FC236}">
                <a16:creationId xmlns:a16="http://schemas.microsoft.com/office/drawing/2014/main" id="{22C095A8-7C13-4B52-BBDE-30949C7AD68C}"/>
              </a:ext>
            </a:extLst>
          </p:cNvPr>
          <p:cNvSpPr txBox="1"/>
          <p:nvPr userDrawn="1"/>
        </p:nvSpPr>
        <p:spPr>
          <a:xfrm>
            <a:off x="11039475" y="30976"/>
            <a:ext cx="1143000" cy="246221"/>
          </a:xfrm>
          <a:prstGeom prst="rect">
            <a:avLst/>
          </a:prstGeom>
          <a:noFill/>
        </p:spPr>
        <p:txBody>
          <a:bodyPr wrap="square">
            <a:spAutoFit/>
          </a:bodyPr>
          <a:lstStyle/>
          <a:p>
            <a:pPr algn="r"/>
            <a:r>
              <a:rPr lang="en-US" sz="1000" dirty="0"/>
              <a:t>SC-VN-02757</a:t>
            </a:r>
          </a:p>
        </p:txBody>
      </p:sp>
    </p:spTree>
    <p:extLst>
      <p:ext uri="{BB962C8B-B14F-4D97-AF65-F5344CB8AC3E}">
        <p14:creationId xmlns:p14="http://schemas.microsoft.com/office/powerpoint/2010/main" val="347637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D6E0-89D6-44C8-9E2B-EEA62F7011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35D763-0EA5-4CA2-B6BF-AE3CD548BB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CCDB3B-F84F-48BD-B76B-04C4BDBC1F97}"/>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5" name="Footer Placeholder 4">
            <a:extLst>
              <a:ext uri="{FF2B5EF4-FFF2-40B4-BE49-F238E27FC236}">
                <a16:creationId xmlns:a16="http://schemas.microsoft.com/office/drawing/2014/main" id="{F35DB152-BCAD-4B90-BB09-F5D976536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B72BC-93BF-4C45-88BF-D3FF78F3BD30}"/>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185402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B1A7-B27F-4527-9FE8-8803AD47A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DD15B0-7958-432C-A130-8693355D0F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B9448-D17D-4C1B-AA24-A18B64902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0186EE-A39E-40AF-8ACB-BFBB68AEC842}"/>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6" name="Footer Placeholder 5">
            <a:extLst>
              <a:ext uri="{FF2B5EF4-FFF2-40B4-BE49-F238E27FC236}">
                <a16:creationId xmlns:a16="http://schemas.microsoft.com/office/drawing/2014/main" id="{F8F7DB06-33D8-4D2D-9916-A18A9D0A9F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4DAE0-2DDF-48B2-924A-31F13295D727}"/>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41426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5A3E-58A5-4406-86AD-F1825D8728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4FE6E5-C957-44DD-8D5C-65684E12BD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A7DDB4-135A-4415-A5C4-855320A88D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A8FF7E-8207-4561-93CF-6A23A7169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D85AE2-E857-4F54-8072-43B083E29B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B37DAE-8DE9-4222-BD86-AF841ED74DC4}"/>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8" name="Footer Placeholder 7">
            <a:extLst>
              <a:ext uri="{FF2B5EF4-FFF2-40B4-BE49-F238E27FC236}">
                <a16:creationId xmlns:a16="http://schemas.microsoft.com/office/drawing/2014/main" id="{194756A9-E149-442C-AA42-0649BD6909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0E39DD-2A7C-41E3-9F5D-5C5C4763D3F8}"/>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49681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85B8-C3D2-4B23-A47C-EFBDE82A2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99CECE-103B-4903-B9B6-75B4F40CDC82}"/>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4" name="Footer Placeholder 3">
            <a:extLst>
              <a:ext uri="{FF2B5EF4-FFF2-40B4-BE49-F238E27FC236}">
                <a16:creationId xmlns:a16="http://schemas.microsoft.com/office/drawing/2014/main" id="{8E9A1970-0901-4555-82A8-0784409873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CD3668-8D98-4370-9A69-E5BF2CCBBCB7}"/>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284016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330D0-2215-4A80-BBD6-074C28BD9758}"/>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3" name="Footer Placeholder 2">
            <a:extLst>
              <a:ext uri="{FF2B5EF4-FFF2-40B4-BE49-F238E27FC236}">
                <a16:creationId xmlns:a16="http://schemas.microsoft.com/office/drawing/2014/main" id="{26E2EA82-D6D1-4E1D-8B3F-56C147B630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B2C879-E70E-4E93-A1C8-35C3C7F9AA0D}"/>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275351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5CF2-EF85-4500-9DE2-CB5BDDCDD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92BC7-0A9E-40D0-8C38-F788561B54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2121A2-22D1-45E7-9512-545289CE2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4C8FA0-0D9E-4A49-B669-1CA6DDBEFB99}"/>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6" name="Footer Placeholder 5">
            <a:extLst>
              <a:ext uri="{FF2B5EF4-FFF2-40B4-BE49-F238E27FC236}">
                <a16:creationId xmlns:a16="http://schemas.microsoft.com/office/drawing/2014/main" id="{D047DF5A-1FE2-4338-8B8C-12CB7211C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D68F21-9148-4858-A3DB-A8C65939B66F}"/>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232387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E523-93B3-4B7C-82AE-44A643AEC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728A19-9FCF-4571-ACAF-F9DEAB0F3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977E9E-ED91-4EE3-9D11-04EBC94BB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9A2F53-0E09-4778-9447-819249E4A962}"/>
              </a:ext>
            </a:extLst>
          </p:cNvPr>
          <p:cNvSpPr>
            <a:spLocks noGrp="1"/>
          </p:cNvSpPr>
          <p:nvPr>
            <p:ph type="dt" sz="half" idx="10"/>
          </p:nvPr>
        </p:nvSpPr>
        <p:spPr/>
        <p:txBody>
          <a:bodyPr/>
          <a:lstStyle/>
          <a:p>
            <a:fld id="{2FBB27C9-41AD-42B5-9405-62942B060E4A}" type="datetimeFigureOut">
              <a:rPr lang="en-US" smtClean="0"/>
              <a:t>2/27/2023</a:t>
            </a:fld>
            <a:endParaRPr lang="en-US"/>
          </a:p>
        </p:txBody>
      </p:sp>
      <p:sp>
        <p:nvSpPr>
          <p:cNvPr id="6" name="Footer Placeholder 5">
            <a:extLst>
              <a:ext uri="{FF2B5EF4-FFF2-40B4-BE49-F238E27FC236}">
                <a16:creationId xmlns:a16="http://schemas.microsoft.com/office/drawing/2014/main" id="{7BD3FBFD-220B-459C-B7F2-C747C9485A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2A4CB-E8C7-475C-B931-877D5EB700D9}"/>
              </a:ext>
            </a:extLst>
          </p:cNvPr>
          <p:cNvSpPr>
            <a:spLocks noGrp="1"/>
          </p:cNvSpPr>
          <p:nvPr>
            <p:ph type="sldNum" sz="quarter" idx="12"/>
          </p:nvPr>
        </p:nvSpPr>
        <p:spPr/>
        <p:txBody>
          <a:bodyPr/>
          <a:lstStyle/>
          <a:p>
            <a:fld id="{D28D6971-AAAE-4E81-9052-E94D07C7875C}" type="slidenum">
              <a:rPr lang="en-US" smtClean="0"/>
              <a:t>‹#›</a:t>
            </a:fld>
            <a:endParaRPr lang="en-US"/>
          </a:p>
        </p:txBody>
      </p:sp>
    </p:spTree>
    <p:extLst>
      <p:ext uri="{BB962C8B-B14F-4D97-AF65-F5344CB8AC3E}">
        <p14:creationId xmlns:p14="http://schemas.microsoft.com/office/powerpoint/2010/main" val="81737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C4652E-9A93-4CEA-BF60-9B4DEF75A8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21BB10-8409-4684-8447-7C54DCBB6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1DFBB-2E55-4AD9-838C-278463BA00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B27C9-41AD-42B5-9405-62942B060E4A}" type="datetimeFigureOut">
              <a:rPr lang="en-US" smtClean="0"/>
              <a:t>2/27/2023</a:t>
            </a:fld>
            <a:endParaRPr lang="en-US"/>
          </a:p>
        </p:txBody>
      </p:sp>
      <p:sp>
        <p:nvSpPr>
          <p:cNvPr id="5" name="Footer Placeholder 4">
            <a:extLst>
              <a:ext uri="{FF2B5EF4-FFF2-40B4-BE49-F238E27FC236}">
                <a16:creationId xmlns:a16="http://schemas.microsoft.com/office/drawing/2014/main" id="{A1837C00-A885-438A-9178-B529561CE0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774780-FAEE-40F1-9A71-17782F6048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D6971-AAAE-4E81-9052-E94D07C7875C}" type="slidenum">
              <a:rPr lang="en-US" smtClean="0"/>
              <a:t>‹#›</a:t>
            </a:fld>
            <a:endParaRPr lang="en-US"/>
          </a:p>
        </p:txBody>
      </p:sp>
      <p:sp>
        <p:nvSpPr>
          <p:cNvPr id="7" name="TextBox 6">
            <a:extLst>
              <a:ext uri="{FF2B5EF4-FFF2-40B4-BE49-F238E27FC236}">
                <a16:creationId xmlns:a16="http://schemas.microsoft.com/office/drawing/2014/main" id="{3631D413-9430-4159-B7CE-BBC5F4EEE957}"/>
              </a:ext>
            </a:extLst>
          </p:cNvPr>
          <p:cNvSpPr txBox="1"/>
          <p:nvPr userDrawn="1"/>
        </p:nvSpPr>
        <p:spPr>
          <a:xfrm>
            <a:off x="11039475" y="30976"/>
            <a:ext cx="1143000" cy="246221"/>
          </a:xfrm>
          <a:prstGeom prst="rect">
            <a:avLst/>
          </a:prstGeom>
          <a:noFill/>
        </p:spPr>
        <p:txBody>
          <a:bodyPr wrap="square">
            <a:spAutoFit/>
          </a:bodyPr>
          <a:lstStyle/>
          <a:p>
            <a:pPr algn="r"/>
            <a:r>
              <a:rPr lang="en-US" sz="1000" dirty="0"/>
              <a:t>SC-VN-02757</a:t>
            </a:r>
          </a:p>
        </p:txBody>
      </p:sp>
    </p:spTree>
    <p:extLst>
      <p:ext uri="{BB962C8B-B14F-4D97-AF65-F5344CB8AC3E}">
        <p14:creationId xmlns:p14="http://schemas.microsoft.com/office/powerpoint/2010/main" val="3512820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asp-pain.org/AM/Template.cfm?Section=Press_Release&amp;Template=/CM/ContentDisplay.cfm&amp;ContentID=290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iasp-pain.org/PainSummit/Australia_2010PainStrategy.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www.iasp-pain.org/AM/Template.cfm?Section=Press_Release&amp;Template=/CM/ContentDisplay.cfm&amp;ContentID=2908" TargetMode="External"/><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iasp-pain.org/AM/Template.cfm?Section=Press_Release&amp;Template=/CM/ContentDisplay.cfm&amp;ContentID=2908"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www.iasp-pain.org/PainSummit/Australia_2010PainStrategy.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ninds.nih.gov/disorders/backpain/detail_backpain.ht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iasp-pain.org/Content/NavigationMenu/GeneralResourceLinks/FacesPainScaleRevised/default.ht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45CE0C44-BA93-4AE7-B31F-536DDCF25F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eaLnBrk="1" hangingPunct="1">
              <a:spcBef>
                <a:spcPct val="0"/>
              </a:spcBef>
              <a:buFontTx/>
              <a:buNone/>
            </a:pPr>
            <a:fld id="{7E33943A-D12C-4627-87E0-EE1CC3279FEC}" type="slidenum">
              <a:rPr lang="en-CA" altLang="en-US" sz="1200">
                <a:latin typeface="Calibri" panose="020F0502020204030204" pitchFamily="34" charset="0"/>
                <a:ea typeface="SimSun" panose="02010600030101010101" pitchFamily="2" charset="-122"/>
                <a:cs typeface="Cordia New" panose="020B0304020202020204" pitchFamily="34" charset="-34"/>
              </a:rPr>
              <a:pPr eaLnBrk="1" hangingPunct="1">
                <a:spcBef>
                  <a:spcPct val="0"/>
                </a:spcBef>
                <a:buFontTx/>
                <a:buNone/>
              </a:pPr>
              <a:t>1</a:t>
            </a:fld>
            <a:endParaRPr lang="en-CA" altLang="en-US" sz="1200">
              <a:latin typeface="Calibri" panose="020F0502020204030204" pitchFamily="34" charset="0"/>
              <a:ea typeface="SimSun" panose="02010600030101010101" pitchFamily="2" charset="-122"/>
              <a:cs typeface="Cordia New" panose="020B0304020202020204" pitchFamily="34" charset="-34"/>
            </a:endParaRPr>
          </a:p>
        </p:txBody>
      </p:sp>
      <p:sp>
        <p:nvSpPr>
          <p:cNvPr id="8195" name="TextBox 4">
            <a:extLst>
              <a:ext uri="{FF2B5EF4-FFF2-40B4-BE49-F238E27FC236}">
                <a16:creationId xmlns:a16="http://schemas.microsoft.com/office/drawing/2014/main" id="{6F11455D-8A0E-4239-A80A-EDE82640438C}"/>
              </a:ext>
            </a:extLst>
          </p:cNvPr>
          <p:cNvSpPr txBox="1">
            <a:spLocks noChangeArrowheads="1"/>
          </p:cNvSpPr>
          <p:nvPr/>
        </p:nvSpPr>
        <p:spPr bwMode="auto">
          <a:xfrm>
            <a:off x="1893888" y="1574800"/>
            <a:ext cx="83693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lnSpc>
                <a:spcPct val="150000"/>
              </a:lnSpc>
              <a:spcBef>
                <a:spcPct val="0"/>
              </a:spcBef>
              <a:buFontTx/>
              <a:buNone/>
            </a:pPr>
            <a:r>
              <a:rPr lang="en-US" altLang="en-US" sz="3600" b="1" dirty="0" err="1">
                <a:solidFill>
                  <a:srgbClr val="171C7A"/>
                </a:solidFill>
                <a:latin typeface="Arial" panose="020B0604020202020204" pitchFamily="34" charset="0"/>
                <a:ea typeface="SimSun" panose="02010600030101010101" pitchFamily="2" charset="-122"/>
                <a:cs typeface="Cordia New" panose="020B0304020202020204" pitchFamily="34" charset="-34"/>
              </a:rPr>
              <a:t>ĐIỀU</a:t>
            </a:r>
            <a:r>
              <a:rPr lang="en-US" altLang="en-US" sz="3600" b="1" dirty="0">
                <a:solidFill>
                  <a:srgbClr val="171C7A"/>
                </a:solidFill>
                <a:latin typeface="Arial" panose="020B0604020202020204" pitchFamily="34" charset="0"/>
                <a:ea typeface="SimSun" panose="02010600030101010101" pitchFamily="2" charset="-122"/>
                <a:cs typeface="Cordia New" panose="020B0304020202020204" pitchFamily="34" charset="-34"/>
              </a:rPr>
              <a:t> </a:t>
            </a:r>
            <a:r>
              <a:rPr lang="en-US" altLang="en-US" sz="3600" b="1" dirty="0" err="1">
                <a:solidFill>
                  <a:srgbClr val="171C7A"/>
                </a:solidFill>
                <a:latin typeface="Arial" panose="020B0604020202020204" pitchFamily="34" charset="0"/>
                <a:ea typeface="SimSun" panose="02010600030101010101" pitchFamily="2" charset="-122"/>
                <a:cs typeface="Cordia New" panose="020B0304020202020204" pitchFamily="34" charset="-34"/>
              </a:rPr>
              <a:t>TRỊ</a:t>
            </a:r>
            <a:r>
              <a:rPr lang="en-US" altLang="en-US" sz="3600" b="1" dirty="0">
                <a:solidFill>
                  <a:srgbClr val="171C7A"/>
                </a:solidFill>
                <a:latin typeface="Arial" panose="020B0604020202020204" pitchFamily="34" charset="0"/>
                <a:ea typeface="SimSun" panose="02010600030101010101" pitchFamily="2" charset="-122"/>
                <a:cs typeface="Cordia New" panose="020B0304020202020204" pitchFamily="34" charset="-34"/>
              </a:rPr>
              <a:t> </a:t>
            </a:r>
            <a:r>
              <a:rPr lang="en-US" altLang="en-US" sz="3600" b="1" dirty="0" err="1">
                <a:solidFill>
                  <a:srgbClr val="171C7A"/>
                </a:solidFill>
                <a:latin typeface="Arial" panose="020B0604020202020204" pitchFamily="34" charset="0"/>
                <a:ea typeface="SimSun" panose="02010600030101010101" pitchFamily="2" charset="-122"/>
                <a:cs typeface="Cordia New" panose="020B0304020202020204" pitchFamily="34" charset="-34"/>
              </a:rPr>
              <a:t>ĐAU</a:t>
            </a:r>
            <a:endParaRPr lang="en-US" altLang="en-US" sz="3600" b="1" dirty="0">
              <a:solidFill>
                <a:srgbClr val="171C7A"/>
              </a:solidFill>
              <a:latin typeface="Arial" panose="020B0604020202020204" pitchFamily="34" charset="0"/>
              <a:ea typeface="SimSun" panose="02010600030101010101" pitchFamily="2" charset="-122"/>
              <a:cs typeface="Cordia New" panose="020B0304020202020204" pitchFamily="34" charset="-34"/>
            </a:endParaRPr>
          </a:p>
          <a:p>
            <a:pPr algn="ctr" eaLnBrk="1" hangingPunct="1">
              <a:lnSpc>
                <a:spcPct val="150000"/>
              </a:lnSpc>
              <a:spcBef>
                <a:spcPct val="0"/>
              </a:spcBef>
              <a:buFontTx/>
              <a:buNone/>
            </a:pPr>
            <a:r>
              <a:rPr lang="en-US" altLang="en-US" sz="3600" b="1" dirty="0" err="1">
                <a:solidFill>
                  <a:srgbClr val="171C7A"/>
                </a:solidFill>
                <a:latin typeface="Arial" panose="020B0604020202020204" pitchFamily="34" charset="0"/>
                <a:ea typeface="SimSun" panose="02010600030101010101" pitchFamily="2" charset="-122"/>
                <a:cs typeface="Cordia New" panose="020B0304020202020204" pitchFamily="34" charset="-34"/>
              </a:rPr>
              <a:t>TRONG</a:t>
            </a:r>
            <a:r>
              <a:rPr lang="en-US" altLang="en-US" sz="3600" b="1" dirty="0">
                <a:solidFill>
                  <a:srgbClr val="171C7A"/>
                </a:solidFill>
                <a:latin typeface="Arial" panose="020B0604020202020204" pitchFamily="34" charset="0"/>
                <a:ea typeface="SimSun" panose="02010600030101010101" pitchFamily="2" charset="-122"/>
                <a:cs typeface="Cordia New" panose="020B0304020202020204" pitchFamily="34" charset="-34"/>
              </a:rPr>
              <a:t> </a:t>
            </a:r>
            <a:r>
              <a:rPr lang="en-US" altLang="en-US" sz="3600" b="1" dirty="0" err="1">
                <a:solidFill>
                  <a:srgbClr val="171C7A"/>
                </a:solidFill>
                <a:latin typeface="Arial" panose="020B0604020202020204" pitchFamily="34" charset="0"/>
                <a:ea typeface="SimSun" panose="02010600030101010101" pitchFamily="2" charset="-122"/>
                <a:cs typeface="Cordia New" panose="020B0304020202020204" pitchFamily="34" charset="-34"/>
              </a:rPr>
              <a:t>BỆNH</a:t>
            </a:r>
            <a:r>
              <a:rPr lang="en-US" altLang="en-US" sz="3600" b="1" dirty="0">
                <a:solidFill>
                  <a:srgbClr val="171C7A"/>
                </a:solidFill>
                <a:latin typeface="Arial" panose="020B0604020202020204" pitchFamily="34" charset="0"/>
                <a:ea typeface="SimSun" panose="02010600030101010101" pitchFamily="2" charset="-122"/>
                <a:cs typeface="Cordia New" panose="020B0304020202020204" pitchFamily="34" charset="-34"/>
              </a:rPr>
              <a:t> </a:t>
            </a:r>
            <a:r>
              <a:rPr lang="en-US" altLang="en-US" sz="3600" b="1" dirty="0" err="1">
                <a:solidFill>
                  <a:srgbClr val="171C7A"/>
                </a:solidFill>
                <a:latin typeface="Arial" panose="020B0604020202020204" pitchFamily="34" charset="0"/>
                <a:ea typeface="SimSun" panose="02010600030101010101" pitchFamily="2" charset="-122"/>
                <a:cs typeface="Cordia New" panose="020B0304020202020204" pitchFamily="34" charset="-34"/>
              </a:rPr>
              <a:t>LÝ</a:t>
            </a:r>
            <a:r>
              <a:rPr lang="en-US" altLang="en-US" sz="3600" b="1" dirty="0">
                <a:solidFill>
                  <a:srgbClr val="171C7A"/>
                </a:solidFill>
                <a:latin typeface="Arial" panose="020B0604020202020204" pitchFamily="34" charset="0"/>
                <a:ea typeface="SimSun" panose="02010600030101010101" pitchFamily="2" charset="-122"/>
                <a:cs typeface="Cordia New" panose="020B0304020202020204" pitchFamily="34" charset="-34"/>
              </a:rPr>
              <a:t> </a:t>
            </a:r>
            <a:r>
              <a:rPr lang="en-US" altLang="en-US" sz="3600" b="1" dirty="0" err="1">
                <a:solidFill>
                  <a:srgbClr val="171C7A"/>
                </a:solidFill>
                <a:latin typeface="Arial" panose="020B0604020202020204" pitchFamily="34" charset="0"/>
                <a:ea typeface="SimSun" panose="02010600030101010101" pitchFamily="2" charset="-122"/>
                <a:cs typeface="Cordia New" panose="020B0304020202020204" pitchFamily="34" charset="-34"/>
              </a:rPr>
              <a:t>CƠ</a:t>
            </a:r>
            <a:r>
              <a:rPr lang="en-US" altLang="en-US" sz="3600" b="1" dirty="0">
                <a:solidFill>
                  <a:srgbClr val="171C7A"/>
                </a:solidFill>
                <a:latin typeface="Arial" panose="020B0604020202020204" pitchFamily="34" charset="0"/>
                <a:ea typeface="SimSun" panose="02010600030101010101" pitchFamily="2" charset="-122"/>
                <a:cs typeface="Cordia New" panose="020B0304020202020204" pitchFamily="34" charset="-34"/>
              </a:rPr>
              <a:t> </a:t>
            </a:r>
            <a:r>
              <a:rPr lang="en-US" altLang="en-US" sz="3600" b="1" dirty="0" err="1">
                <a:solidFill>
                  <a:srgbClr val="171C7A"/>
                </a:solidFill>
                <a:latin typeface="Arial" panose="020B0604020202020204" pitchFamily="34" charset="0"/>
                <a:ea typeface="SimSun" panose="02010600030101010101" pitchFamily="2" charset="-122"/>
                <a:cs typeface="Cordia New" panose="020B0304020202020204" pitchFamily="34" charset="-34"/>
              </a:rPr>
              <a:t>XƯƠNG</a:t>
            </a:r>
            <a:r>
              <a:rPr lang="en-US" altLang="en-US" sz="3600" b="1" dirty="0">
                <a:solidFill>
                  <a:srgbClr val="171C7A"/>
                </a:solidFill>
                <a:latin typeface="Arial" panose="020B0604020202020204" pitchFamily="34" charset="0"/>
                <a:ea typeface="SimSun" panose="02010600030101010101" pitchFamily="2" charset="-122"/>
                <a:cs typeface="Cordia New" panose="020B0304020202020204" pitchFamily="34" charset="-34"/>
              </a:rPr>
              <a:t> </a:t>
            </a:r>
            <a:r>
              <a:rPr lang="en-US" altLang="en-US" sz="3600" b="1" dirty="0" err="1">
                <a:solidFill>
                  <a:srgbClr val="171C7A"/>
                </a:solidFill>
                <a:latin typeface="Arial" panose="020B0604020202020204" pitchFamily="34" charset="0"/>
                <a:ea typeface="SimSun" panose="02010600030101010101" pitchFamily="2" charset="-122"/>
                <a:cs typeface="Cordia New" panose="020B0304020202020204" pitchFamily="34" charset="-34"/>
              </a:rPr>
              <a:t>KHỚP</a:t>
            </a:r>
            <a:endParaRPr lang="en-US" altLang="en-US" sz="3600" b="1" dirty="0">
              <a:solidFill>
                <a:srgbClr val="171C7A"/>
              </a:solidFill>
              <a:latin typeface="Arial" panose="020B0604020202020204" pitchFamily="34" charset="0"/>
              <a:ea typeface="SimSun" panose="02010600030101010101" pitchFamily="2" charset="-122"/>
              <a:cs typeface="Cordia New" panose="020B0304020202020204" pitchFamily="34" charset="-34"/>
            </a:endParaRPr>
          </a:p>
          <a:p>
            <a:pPr algn="r" eaLnBrk="1" hangingPunct="1">
              <a:spcBef>
                <a:spcPct val="0"/>
              </a:spcBef>
              <a:buFontTx/>
              <a:buNone/>
            </a:pPr>
            <a:endParaRPr lang="en-US" altLang="en-US" sz="3600" b="1" dirty="0">
              <a:solidFill>
                <a:srgbClr val="171C7A"/>
              </a:solidFill>
              <a:latin typeface="Times New Roman" panose="02020603050405020304" pitchFamily="18" charset="0"/>
              <a:ea typeface="SimSun" panose="02010600030101010101" pitchFamily="2" charset="-122"/>
              <a:cs typeface="Cordia New" panose="020B0304020202020204" pitchFamily="34" charset="-34"/>
            </a:endParaRPr>
          </a:p>
          <a:p>
            <a:pPr algn="ctr" eaLnBrk="1" hangingPunct="1">
              <a:spcBef>
                <a:spcPct val="0"/>
              </a:spcBef>
              <a:buFontTx/>
              <a:buNone/>
            </a:pPr>
            <a:endParaRPr lang="en-US" altLang="en-US" sz="3600" b="1" dirty="0">
              <a:solidFill>
                <a:srgbClr val="171C7A"/>
              </a:solidFill>
              <a:latin typeface="Arial" panose="020B0604020202020204" pitchFamily="34" charset="0"/>
              <a:ea typeface="SimSun" panose="02010600030101010101" pitchFamily="2" charset="-122"/>
              <a:cs typeface="Cordia New" panose="020B0304020202020204" pitchFamily="34" charset="-34"/>
            </a:endParaRPr>
          </a:p>
          <a:p>
            <a:pPr algn="ctr" eaLnBrk="1" hangingPunct="1">
              <a:spcBef>
                <a:spcPct val="0"/>
              </a:spcBef>
              <a:buFontTx/>
              <a:buNone/>
            </a:pPr>
            <a:endParaRPr lang="en-US" altLang="en-US" b="1" dirty="0">
              <a:solidFill>
                <a:srgbClr val="171C7A"/>
              </a:solidFill>
              <a:latin typeface=".VnArial" pitchFamily="34" charset="0"/>
              <a:ea typeface="SimSun" panose="02010600030101010101" pitchFamily="2" charset="-122"/>
              <a:cs typeface="Cordia New" panose="020B0304020202020204" pitchFamily="34" charset="-34"/>
            </a:endParaRPr>
          </a:p>
        </p:txBody>
      </p:sp>
      <p:sp>
        <p:nvSpPr>
          <p:cNvPr id="5" name="TextBox 4">
            <a:extLst>
              <a:ext uri="{FF2B5EF4-FFF2-40B4-BE49-F238E27FC236}">
                <a16:creationId xmlns:a16="http://schemas.microsoft.com/office/drawing/2014/main" id="{9EDC6DB6-6FDE-41B3-8D9A-FC65C887E3E5}"/>
              </a:ext>
            </a:extLst>
          </p:cNvPr>
          <p:cNvSpPr txBox="1"/>
          <p:nvPr/>
        </p:nvSpPr>
        <p:spPr>
          <a:xfrm>
            <a:off x="5671456" y="5963144"/>
            <a:ext cx="1143000" cy="276999"/>
          </a:xfrm>
          <a:prstGeom prst="rect">
            <a:avLst/>
          </a:prstGeom>
          <a:noFill/>
        </p:spPr>
        <p:txBody>
          <a:bodyPr wrap="square">
            <a:spAutoFit/>
          </a:bodyPr>
          <a:lstStyle/>
          <a:p>
            <a:r>
              <a:rPr lang="en-US" sz="1200" dirty="0"/>
              <a:t>SC-VN-02757</a:t>
            </a:r>
          </a:p>
        </p:txBody>
      </p:sp>
      <p:sp>
        <p:nvSpPr>
          <p:cNvPr id="7" name="TextBox 6">
            <a:extLst>
              <a:ext uri="{FF2B5EF4-FFF2-40B4-BE49-F238E27FC236}">
                <a16:creationId xmlns:a16="http://schemas.microsoft.com/office/drawing/2014/main" id="{DF3090E0-F37A-4BC8-B878-78F7F0B033F8}"/>
              </a:ext>
            </a:extLst>
          </p:cNvPr>
          <p:cNvSpPr txBox="1"/>
          <p:nvPr/>
        </p:nvSpPr>
        <p:spPr>
          <a:xfrm>
            <a:off x="1937658" y="6261913"/>
            <a:ext cx="8610599" cy="553998"/>
          </a:xfrm>
          <a:prstGeom prst="rect">
            <a:avLst/>
          </a:prstGeom>
          <a:noFill/>
        </p:spPr>
        <p:txBody>
          <a:bodyPr wrap="square">
            <a:spAutoFit/>
          </a:bodyPr>
          <a:lstStyle/>
          <a:p>
            <a:pPr algn="ctr"/>
            <a:r>
              <a:rPr lang="vi-VN" sz="1000" i="1" dirty="0">
                <a:latin typeface="Arial" panose="020B0604020202020204" pitchFamily="34" charset="0"/>
                <a:ea typeface="Arial" panose="020B0604020202020204" pitchFamily="34" charset="0"/>
                <a:cs typeface="Times New Roman" panose="02020603050405020304" pitchFamily="18" charset="0"/>
              </a:rPr>
              <a:t>This information is for scientific communication only and not intended to be promoting or recommending any indication, dosage or other claim not covered in the MoH-approved product information.</a:t>
            </a:r>
            <a:br>
              <a:rPr lang="vi-VN" sz="1000" dirty="0">
                <a:latin typeface="Arial" panose="020B0604020202020204" pitchFamily="34" charset="0"/>
                <a:ea typeface="Arial" panose="020B0604020202020204" pitchFamily="34" charset="0"/>
                <a:cs typeface="Times New Roman" panose="02020603050405020304" pitchFamily="18" charset="0"/>
              </a:rPr>
            </a:b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86B8293E-8C0D-41CF-B7A8-0AC98066C26D}"/>
              </a:ext>
            </a:extLst>
          </p:cNvPr>
          <p:cNvSpPr>
            <a:spLocks noGrp="1" noChangeArrowheads="1"/>
          </p:cNvSpPr>
          <p:nvPr>
            <p:ph type="title"/>
          </p:nvPr>
        </p:nvSpPr>
        <p:spPr>
          <a:xfrm>
            <a:off x="2057400" y="0"/>
            <a:ext cx="8229600" cy="1143000"/>
          </a:xfrm>
        </p:spPr>
        <p:txBody>
          <a:bodyPr/>
          <a:lstStyle/>
          <a:p>
            <a:pPr eaLnBrk="1" hangingPunct="1">
              <a:defRPr/>
            </a:pPr>
            <a:r>
              <a:rPr lang="en-GB" altLang="en-US" sz="3200" b="1" dirty="0">
                <a:solidFill>
                  <a:srgbClr val="000090"/>
                </a:solidFill>
                <a:latin typeface="Arial" pitchFamily="34" charset="0"/>
                <a:ea typeface="SimSun" pitchFamily="2" charset="-122"/>
                <a:cs typeface="+mn-cs"/>
              </a:rPr>
              <a:t>PHÂN LOẠI ĐAU </a:t>
            </a:r>
            <a:endParaRPr lang="en-US" altLang="en-US" sz="3200" b="1" dirty="0">
              <a:solidFill>
                <a:srgbClr val="000090"/>
              </a:solidFill>
              <a:latin typeface="Arial" pitchFamily="34" charset="0"/>
              <a:ea typeface="SimSun" pitchFamily="2" charset="-122"/>
              <a:cs typeface="+mn-cs"/>
            </a:endParaRPr>
          </a:p>
        </p:txBody>
      </p:sp>
      <p:sp>
        <p:nvSpPr>
          <p:cNvPr id="14339" name="Text Box 8">
            <a:extLst>
              <a:ext uri="{FF2B5EF4-FFF2-40B4-BE49-F238E27FC236}">
                <a16:creationId xmlns:a16="http://schemas.microsoft.com/office/drawing/2014/main" id="{638B31B3-631C-439E-A23B-629E4E8C202B}"/>
              </a:ext>
            </a:extLst>
          </p:cNvPr>
          <p:cNvSpPr txBox="1">
            <a:spLocks noChangeArrowheads="1"/>
          </p:cNvSpPr>
          <p:nvPr/>
        </p:nvSpPr>
        <p:spPr bwMode="auto">
          <a:xfrm>
            <a:off x="1733550" y="6332539"/>
            <a:ext cx="8934450" cy="484187"/>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gn="l">
              <a:spcBef>
                <a:spcPct val="20000"/>
              </a:spcBef>
              <a:buFont typeface="Arial" pitchFamily="34" charset="0"/>
              <a:buChar char="•"/>
              <a:defRPr sz="3200">
                <a:solidFill>
                  <a:schemeClr val="tx1"/>
                </a:solidFill>
                <a:latin typeface="Cordia New" pitchFamily="34" charset="-34"/>
                <a:ea typeface="MS PGothic" pitchFamily="34" charset="-128"/>
                <a:cs typeface="MS PGothic" pitchFamily="34" charset="-128"/>
              </a:defRPr>
            </a:lvl1pPr>
            <a:lvl2pPr marL="742950" indent="-285750" algn="l">
              <a:spcBef>
                <a:spcPct val="20000"/>
              </a:spcBef>
              <a:buFont typeface="Arial" pitchFamily="34" charset="0"/>
              <a:buChar char="–"/>
              <a:defRPr sz="2800">
                <a:solidFill>
                  <a:schemeClr val="tx1"/>
                </a:solidFill>
                <a:latin typeface="Cordia New" pitchFamily="34" charset="-34"/>
                <a:ea typeface="MS PGothic" pitchFamily="34" charset="-128"/>
                <a:cs typeface="Cordia New" pitchFamily="34" charset="-34"/>
              </a:defRPr>
            </a:lvl2pPr>
            <a:lvl3pPr marL="1143000" indent="-228600" algn="l">
              <a:spcBef>
                <a:spcPct val="20000"/>
              </a:spcBef>
              <a:buFont typeface="Arial" pitchFamily="34" charset="0"/>
              <a:buChar char="•"/>
              <a:defRPr sz="2400">
                <a:solidFill>
                  <a:schemeClr val="tx1"/>
                </a:solidFill>
                <a:latin typeface="Cordia New" pitchFamily="34" charset="-34"/>
                <a:ea typeface="MS PGothic" pitchFamily="34" charset="-128"/>
                <a:cs typeface="Cordia New" pitchFamily="34" charset="-34"/>
              </a:defRPr>
            </a:lvl3pPr>
            <a:lvl4pPr marL="1600200" indent="-228600" algn="l">
              <a:spcBef>
                <a:spcPct val="20000"/>
              </a:spcBef>
              <a:buFont typeface="Arial" pitchFamily="34" charset="0"/>
              <a:buChar char="–"/>
              <a:defRPr sz="2000">
                <a:solidFill>
                  <a:schemeClr val="tx1"/>
                </a:solidFill>
                <a:latin typeface="Cordia New" pitchFamily="34" charset="-34"/>
                <a:ea typeface="MS PGothic" pitchFamily="34" charset="-128"/>
                <a:cs typeface="Cordia New" pitchFamily="34" charset="-34"/>
              </a:defRPr>
            </a:lvl4pPr>
            <a:lvl5pPr marL="2057400" indent="-228600" algn="l">
              <a:spcBef>
                <a:spcPct val="20000"/>
              </a:spcBef>
              <a:buFont typeface="Arial" pitchFamily="34" charset="0"/>
              <a:buChar char="»"/>
              <a:defRPr sz="2000">
                <a:solidFill>
                  <a:schemeClr val="tx1"/>
                </a:solidFill>
                <a:latin typeface="Cordia New" pitchFamily="34" charset="-34"/>
                <a:ea typeface="MS PGothic" pitchFamily="34" charset="-128"/>
                <a:cs typeface="Cordia New" pitchFamily="34" charset="-34"/>
              </a:defRPr>
            </a:lvl5pPr>
            <a:lvl6pPr marL="2514600" indent="-228600" eaLnBrk="0" fontAlgn="base" hangingPunct="0">
              <a:spcBef>
                <a:spcPct val="20000"/>
              </a:spcBef>
              <a:spcAft>
                <a:spcPct val="0"/>
              </a:spcAft>
              <a:buFont typeface="Arial" pitchFamily="34" charset="0"/>
              <a:buChar char="»"/>
              <a:defRPr sz="2000">
                <a:solidFill>
                  <a:schemeClr val="tx1"/>
                </a:solidFill>
                <a:latin typeface="Cordia New" pitchFamily="34" charset="-34"/>
                <a:ea typeface="MS PGothic" pitchFamily="34" charset="-128"/>
                <a:cs typeface="Cordia New" pitchFamily="34" charset="-34"/>
              </a:defRPr>
            </a:lvl6pPr>
            <a:lvl7pPr marL="2971800" indent="-228600" eaLnBrk="0" fontAlgn="base" hangingPunct="0">
              <a:spcBef>
                <a:spcPct val="20000"/>
              </a:spcBef>
              <a:spcAft>
                <a:spcPct val="0"/>
              </a:spcAft>
              <a:buFont typeface="Arial" pitchFamily="34" charset="0"/>
              <a:buChar char="»"/>
              <a:defRPr sz="2000">
                <a:solidFill>
                  <a:schemeClr val="tx1"/>
                </a:solidFill>
                <a:latin typeface="Cordia New" pitchFamily="34" charset="-34"/>
                <a:ea typeface="MS PGothic" pitchFamily="34" charset="-128"/>
                <a:cs typeface="Cordia New" pitchFamily="34" charset="-34"/>
              </a:defRPr>
            </a:lvl7pPr>
            <a:lvl8pPr marL="3429000" indent="-228600" eaLnBrk="0" fontAlgn="base" hangingPunct="0">
              <a:spcBef>
                <a:spcPct val="20000"/>
              </a:spcBef>
              <a:spcAft>
                <a:spcPct val="0"/>
              </a:spcAft>
              <a:buFont typeface="Arial" pitchFamily="34" charset="0"/>
              <a:buChar char="»"/>
              <a:defRPr sz="2000">
                <a:solidFill>
                  <a:schemeClr val="tx1"/>
                </a:solidFill>
                <a:latin typeface="Cordia New" pitchFamily="34" charset="-34"/>
                <a:ea typeface="MS PGothic" pitchFamily="34" charset="-128"/>
                <a:cs typeface="Cordia New" pitchFamily="34" charset="-34"/>
              </a:defRPr>
            </a:lvl8pPr>
            <a:lvl9pPr marL="3886200" indent="-228600" eaLnBrk="0" fontAlgn="base" hangingPunct="0">
              <a:spcBef>
                <a:spcPct val="20000"/>
              </a:spcBef>
              <a:spcAft>
                <a:spcPct val="0"/>
              </a:spcAft>
              <a:buFont typeface="Arial" pitchFamily="34" charset="0"/>
              <a:buChar char="»"/>
              <a:defRPr sz="2000">
                <a:solidFill>
                  <a:schemeClr val="tx1"/>
                </a:solidFill>
                <a:latin typeface="Cordia New" pitchFamily="34" charset="-34"/>
                <a:ea typeface="MS PGothic" pitchFamily="34" charset="-128"/>
                <a:cs typeface="Cordia New" pitchFamily="34" charset="-34"/>
              </a:defRPr>
            </a:lvl9pPr>
          </a:lstStyle>
          <a:p>
            <a:pPr algn="r">
              <a:spcBef>
                <a:spcPct val="0"/>
              </a:spcBef>
              <a:buFontTx/>
              <a:buNone/>
              <a:defRPr/>
            </a:pPr>
            <a:r>
              <a:rPr lang="en-GB" altLang="en-US" sz="1050" dirty="0">
                <a:solidFill>
                  <a:srgbClr val="002060"/>
                </a:solidFill>
                <a:latin typeface="Arial  "/>
                <a:ea typeface="SimSun" pitchFamily="2" charset="-122"/>
                <a:cs typeface="Cordia New" pitchFamily="34" charset="-34"/>
              </a:rPr>
              <a:t>1. McMahon SB, </a:t>
            </a:r>
            <a:r>
              <a:rPr lang="en-GB" altLang="en-US" sz="1050" dirty="0" err="1">
                <a:solidFill>
                  <a:srgbClr val="002060"/>
                </a:solidFill>
                <a:latin typeface="Arial  "/>
                <a:ea typeface="SimSun" pitchFamily="2" charset="-122"/>
                <a:cs typeface="Cordia New" pitchFamily="34" charset="-34"/>
              </a:rPr>
              <a:t>Koltzenburg</a:t>
            </a:r>
            <a:r>
              <a:rPr lang="en-GB" altLang="en-US" sz="1050" dirty="0">
                <a:solidFill>
                  <a:srgbClr val="002060"/>
                </a:solidFill>
                <a:latin typeface="Arial  "/>
                <a:ea typeface="SimSun" pitchFamily="2" charset="-122"/>
                <a:cs typeface="Cordia New" pitchFamily="34" charset="-34"/>
              </a:rPr>
              <a:t> M. </a:t>
            </a:r>
            <a:r>
              <a:rPr lang="en-US" altLang="en-US" sz="1050" dirty="0">
                <a:solidFill>
                  <a:srgbClr val="002060"/>
                </a:solidFill>
                <a:latin typeface="Arial  "/>
                <a:ea typeface="SimSun" pitchFamily="2" charset="-122"/>
                <a:cs typeface="Cordia New" pitchFamily="34" charset="-34"/>
              </a:rPr>
              <a:t>In: McMahon SB, </a:t>
            </a:r>
            <a:r>
              <a:rPr lang="en-US" altLang="en-US" sz="1050" dirty="0" err="1">
                <a:solidFill>
                  <a:srgbClr val="002060"/>
                </a:solidFill>
                <a:latin typeface="Arial  "/>
                <a:ea typeface="SimSun" pitchFamily="2" charset="-122"/>
                <a:cs typeface="Cordia New" pitchFamily="34" charset="-34"/>
              </a:rPr>
              <a:t>Koltzenburg</a:t>
            </a:r>
            <a:r>
              <a:rPr lang="en-US" altLang="en-US" sz="1050" dirty="0">
                <a:solidFill>
                  <a:srgbClr val="002060"/>
                </a:solidFill>
                <a:latin typeface="Arial  "/>
                <a:ea typeface="SimSun" pitchFamily="2" charset="-122"/>
                <a:cs typeface="Cordia New" pitchFamily="34" charset="-34"/>
              </a:rPr>
              <a:t> M (</a:t>
            </a:r>
            <a:r>
              <a:rPr lang="en-US" altLang="en-US" sz="1050" dirty="0" err="1">
                <a:solidFill>
                  <a:srgbClr val="002060"/>
                </a:solidFill>
                <a:latin typeface="Arial  "/>
                <a:ea typeface="SimSun" pitchFamily="2" charset="-122"/>
                <a:cs typeface="Cordia New" pitchFamily="34" charset="-34"/>
              </a:rPr>
              <a:t>eds</a:t>
            </a:r>
            <a:r>
              <a:rPr lang="en-US" altLang="en-US" sz="1050" dirty="0">
                <a:solidFill>
                  <a:srgbClr val="002060"/>
                </a:solidFill>
                <a:latin typeface="Arial  "/>
                <a:ea typeface="SimSun" pitchFamily="2" charset="-122"/>
                <a:cs typeface="Cordia New" pitchFamily="34" charset="-34"/>
              </a:rPr>
              <a:t>). </a:t>
            </a:r>
            <a:r>
              <a:rPr lang="en-US" altLang="en-US" sz="1050" i="1" dirty="0">
                <a:solidFill>
                  <a:srgbClr val="002060"/>
                </a:solidFill>
                <a:latin typeface="Arial  "/>
                <a:ea typeface="SimSun" pitchFamily="2" charset="-122"/>
                <a:cs typeface="Cordia New" pitchFamily="34" charset="-34"/>
              </a:rPr>
              <a:t>Wall and </a:t>
            </a:r>
            <a:r>
              <a:rPr lang="en-US" altLang="en-US" sz="1050" i="1" dirty="0" err="1">
                <a:solidFill>
                  <a:srgbClr val="002060"/>
                </a:solidFill>
                <a:latin typeface="Arial  "/>
                <a:ea typeface="SimSun" pitchFamily="2" charset="-122"/>
                <a:cs typeface="Cordia New" pitchFamily="34" charset="-34"/>
              </a:rPr>
              <a:t>Melzack</a:t>
            </a:r>
            <a:r>
              <a:rPr lang="ja-JP" altLang="en-US" sz="1050" i="1" dirty="0">
                <a:solidFill>
                  <a:srgbClr val="002060"/>
                </a:solidFill>
                <a:latin typeface="Arial  "/>
                <a:ea typeface="SimSun" pitchFamily="2" charset="-122"/>
                <a:cs typeface="Cordia New" pitchFamily="34" charset="-34"/>
              </a:rPr>
              <a:t>’</a:t>
            </a:r>
            <a:r>
              <a:rPr lang="en-US" altLang="ja-JP" sz="1050" i="1" dirty="0">
                <a:solidFill>
                  <a:srgbClr val="002060"/>
                </a:solidFill>
                <a:latin typeface="Arial  "/>
                <a:ea typeface="SimSun" pitchFamily="2" charset="-122"/>
                <a:cs typeface="Cordia New" pitchFamily="34" charset="-34"/>
              </a:rPr>
              <a:t>s Textbook of Pain. </a:t>
            </a:r>
            <a:r>
              <a:rPr lang="en-US" altLang="ja-JP" sz="1050" dirty="0">
                <a:solidFill>
                  <a:srgbClr val="002060"/>
                </a:solidFill>
                <a:latin typeface="Arial  "/>
                <a:ea typeface="SimSun" pitchFamily="2" charset="-122"/>
                <a:cs typeface="Cordia New" pitchFamily="34" charset="-34"/>
              </a:rPr>
              <a:t>5th ed. Elsevier; London, UK: 2006; </a:t>
            </a:r>
            <a:br>
              <a:rPr lang="en-US" altLang="ja-JP" sz="1050" dirty="0">
                <a:solidFill>
                  <a:srgbClr val="002060"/>
                </a:solidFill>
                <a:latin typeface="Arial  "/>
                <a:ea typeface="SimSun" pitchFamily="2" charset="-122"/>
                <a:cs typeface="Cordia New" pitchFamily="34" charset="-34"/>
              </a:rPr>
            </a:br>
            <a:r>
              <a:rPr lang="en-US" altLang="ja-JP" sz="1050" dirty="0">
                <a:solidFill>
                  <a:srgbClr val="002060"/>
                </a:solidFill>
                <a:latin typeface="Arial  "/>
                <a:ea typeface="SimSun" pitchFamily="2" charset="-122"/>
                <a:cs typeface="Cordia New" pitchFamily="34" charset="-34"/>
              </a:rPr>
              <a:t>2. </a:t>
            </a:r>
            <a:r>
              <a:rPr lang="en-GB" altLang="ja-JP" sz="1050" dirty="0" err="1">
                <a:solidFill>
                  <a:srgbClr val="002060"/>
                </a:solidFill>
                <a:latin typeface="Arial  "/>
                <a:ea typeface="SimSun" pitchFamily="2" charset="-122"/>
                <a:cs typeface="Cordia New" pitchFamily="34" charset="-34"/>
              </a:rPr>
              <a:t>Loeser</a:t>
            </a:r>
            <a:r>
              <a:rPr lang="en-GB" altLang="ja-JP" sz="1050" dirty="0">
                <a:solidFill>
                  <a:srgbClr val="002060"/>
                </a:solidFill>
                <a:latin typeface="Arial  "/>
                <a:ea typeface="SimSun" pitchFamily="2" charset="-122"/>
                <a:cs typeface="Cordia New" pitchFamily="34" charset="-34"/>
              </a:rPr>
              <a:t> D </a:t>
            </a:r>
            <a:r>
              <a:rPr lang="en-GB" altLang="ja-JP" sz="1050" i="1" dirty="0">
                <a:solidFill>
                  <a:srgbClr val="002060"/>
                </a:solidFill>
                <a:latin typeface="Arial  "/>
                <a:ea typeface="SimSun" pitchFamily="2" charset="-122"/>
                <a:cs typeface="Cordia New" pitchFamily="34" charset="-34"/>
              </a:rPr>
              <a:t>et al </a:t>
            </a:r>
            <a:r>
              <a:rPr lang="en-GB" altLang="ja-JP" sz="1050" dirty="0">
                <a:solidFill>
                  <a:srgbClr val="002060"/>
                </a:solidFill>
                <a:latin typeface="Arial  "/>
                <a:ea typeface="SimSun" pitchFamily="2" charset="-122"/>
                <a:cs typeface="Cordia New" pitchFamily="34" charset="-34"/>
              </a:rPr>
              <a:t>(</a:t>
            </a:r>
            <a:r>
              <a:rPr lang="en-GB" altLang="ja-JP" sz="1050" dirty="0" err="1">
                <a:solidFill>
                  <a:srgbClr val="002060"/>
                </a:solidFill>
                <a:latin typeface="Arial  "/>
                <a:ea typeface="SimSun" pitchFamily="2" charset="-122"/>
                <a:cs typeface="Cordia New" pitchFamily="34" charset="-34"/>
              </a:rPr>
              <a:t>eds</a:t>
            </a:r>
            <a:r>
              <a:rPr lang="en-GB" altLang="ja-JP" sz="1050" dirty="0">
                <a:solidFill>
                  <a:srgbClr val="002060"/>
                </a:solidFill>
                <a:latin typeface="Arial  "/>
                <a:ea typeface="SimSun" pitchFamily="2" charset="-122"/>
                <a:cs typeface="Cordia New" pitchFamily="34" charset="-34"/>
              </a:rPr>
              <a:t>). </a:t>
            </a:r>
            <a:r>
              <a:rPr lang="en-GB" altLang="ja-JP" sz="1050" i="1" dirty="0" err="1">
                <a:solidFill>
                  <a:srgbClr val="002060"/>
                </a:solidFill>
                <a:latin typeface="Arial  "/>
                <a:ea typeface="SimSun" pitchFamily="2" charset="-122"/>
                <a:cs typeface="Cordia New" pitchFamily="34" charset="-34"/>
              </a:rPr>
              <a:t>Bonica</a:t>
            </a:r>
            <a:r>
              <a:rPr lang="en-GB" altLang="en-US" sz="1050" i="1" dirty="0" err="1">
                <a:solidFill>
                  <a:srgbClr val="002060"/>
                </a:solidFill>
                <a:latin typeface="Arial  "/>
                <a:ea typeface="SimSun" pitchFamily="2" charset="-122"/>
                <a:cs typeface="Cordia New" pitchFamily="34" charset="-34"/>
              </a:rPr>
              <a:t>’</a:t>
            </a:r>
            <a:r>
              <a:rPr lang="en-GB" altLang="ja-JP" sz="1050" i="1" dirty="0" err="1">
                <a:solidFill>
                  <a:srgbClr val="002060"/>
                </a:solidFill>
                <a:latin typeface="Arial  "/>
                <a:ea typeface="SimSun" pitchFamily="2" charset="-122"/>
                <a:cs typeface="Cordia New" pitchFamily="34" charset="-34"/>
              </a:rPr>
              <a:t>s</a:t>
            </a:r>
            <a:r>
              <a:rPr lang="en-GB" altLang="ja-JP" sz="1050" i="1" dirty="0">
                <a:solidFill>
                  <a:srgbClr val="002060"/>
                </a:solidFill>
                <a:latin typeface="Arial  "/>
                <a:ea typeface="SimSun" pitchFamily="2" charset="-122"/>
                <a:cs typeface="Cordia New" pitchFamily="34" charset="-34"/>
              </a:rPr>
              <a:t> Management of Pain</a:t>
            </a:r>
            <a:r>
              <a:rPr lang="en-GB" altLang="ja-JP" sz="1050" dirty="0">
                <a:solidFill>
                  <a:srgbClr val="002060"/>
                </a:solidFill>
                <a:latin typeface="Arial  "/>
                <a:ea typeface="SimSun" pitchFamily="2" charset="-122"/>
                <a:cs typeface="Cordia New" pitchFamily="34" charset="-34"/>
              </a:rPr>
              <a:t>. 3rd ed. Lippincott Williams &amp; Wilkins; Hagerstown, MD: 2001; </a:t>
            </a:r>
            <a:br>
              <a:rPr lang="en-GB" altLang="ja-JP" sz="1050" dirty="0">
                <a:solidFill>
                  <a:srgbClr val="002060"/>
                </a:solidFill>
                <a:latin typeface="Arial  "/>
                <a:ea typeface="SimSun" pitchFamily="2" charset="-122"/>
                <a:cs typeface="Cordia New" pitchFamily="34" charset="-34"/>
              </a:rPr>
            </a:br>
            <a:r>
              <a:rPr lang="en-GB" altLang="ja-JP" sz="1050" dirty="0">
                <a:solidFill>
                  <a:srgbClr val="002060"/>
                </a:solidFill>
                <a:latin typeface="Arial  "/>
                <a:ea typeface="SimSun" pitchFamily="2" charset="-122"/>
                <a:cs typeface="Cordia New" pitchFamily="34" charset="-34"/>
              </a:rPr>
              <a:t>3. Hanley MA </a:t>
            </a:r>
            <a:r>
              <a:rPr lang="en-GB" altLang="ja-JP" sz="1050" i="1" dirty="0">
                <a:solidFill>
                  <a:srgbClr val="002060"/>
                </a:solidFill>
                <a:latin typeface="Arial  "/>
                <a:ea typeface="SimSun" pitchFamily="2" charset="-122"/>
                <a:cs typeface="Cordia New" pitchFamily="34" charset="-34"/>
              </a:rPr>
              <a:t>et al. J Pain </a:t>
            </a:r>
            <a:r>
              <a:rPr lang="en-GB" altLang="ja-JP" sz="1050" dirty="0">
                <a:solidFill>
                  <a:srgbClr val="002060"/>
                </a:solidFill>
                <a:latin typeface="Arial  "/>
                <a:ea typeface="SimSun" pitchFamily="2" charset="-122"/>
                <a:cs typeface="Cordia New" pitchFamily="34" charset="-34"/>
              </a:rPr>
              <a:t>2006; 7(2):129-33; 4. </a:t>
            </a:r>
            <a:r>
              <a:rPr lang="nb-NO" altLang="ja-JP" sz="1050" dirty="0">
                <a:solidFill>
                  <a:srgbClr val="002060"/>
                </a:solidFill>
                <a:latin typeface="Arial  "/>
                <a:ea typeface="SimSun" pitchFamily="2" charset="-122"/>
                <a:cs typeface="Cordia New" pitchFamily="34" charset="-34"/>
              </a:rPr>
              <a:t>Jensen TS </a:t>
            </a:r>
            <a:r>
              <a:rPr lang="nb-NO" altLang="ja-JP" sz="1050" i="1" dirty="0">
                <a:solidFill>
                  <a:srgbClr val="002060"/>
                </a:solidFill>
                <a:latin typeface="Arial  "/>
                <a:ea typeface="SimSun" pitchFamily="2" charset="-122"/>
                <a:cs typeface="Cordia New" pitchFamily="34" charset="-34"/>
              </a:rPr>
              <a:t>et al. Pain </a:t>
            </a:r>
            <a:r>
              <a:rPr lang="nb-NO" altLang="ja-JP" sz="1050" dirty="0">
                <a:solidFill>
                  <a:srgbClr val="002060"/>
                </a:solidFill>
                <a:latin typeface="Arial  "/>
                <a:ea typeface="SimSun" pitchFamily="2" charset="-122"/>
                <a:cs typeface="Cordia New" pitchFamily="34" charset="-34"/>
              </a:rPr>
              <a:t>2011; 152(10):2204-5</a:t>
            </a:r>
            <a:r>
              <a:rPr lang="en-US" altLang="ja-JP" sz="1050" dirty="0">
                <a:solidFill>
                  <a:srgbClr val="002060"/>
                </a:solidFill>
                <a:latin typeface="Arial  "/>
                <a:ea typeface="SimSun" pitchFamily="2" charset="-122"/>
                <a:cs typeface="Cordia New" pitchFamily="34" charset="-34"/>
              </a:rPr>
              <a:t>; 5. </a:t>
            </a:r>
            <a:r>
              <a:rPr lang="en-CA" altLang="ja-JP" sz="1050" dirty="0">
                <a:solidFill>
                  <a:srgbClr val="002060"/>
                </a:solidFill>
                <a:latin typeface="Arial  "/>
                <a:ea typeface="SimSun" pitchFamily="2" charset="-122"/>
                <a:cs typeface="Cordia New" pitchFamily="34" charset="-34"/>
              </a:rPr>
              <a:t>Woolf CJ. </a:t>
            </a:r>
            <a:r>
              <a:rPr lang="en-CA" altLang="ja-JP" sz="1050" i="1" dirty="0">
                <a:solidFill>
                  <a:srgbClr val="002060"/>
                </a:solidFill>
                <a:latin typeface="Arial  "/>
                <a:ea typeface="SimSun" pitchFamily="2" charset="-122"/>
                <a:cs typeface="Cordia New" pitchFamily="34" charset="-34"/>
              </a:rPr>
              <a:t>Pain</a:t>
            </a:r>
            <a:r>
              <a:rPr lang="en-CA" altLang="ja-JP" sz="1050" dirty="0">
                <a:solidFill>
                  <a:srgbClr val="002060"/>
                </a:solidFill>
                <a:latin typeface="Arial  "/>
                <a:ea typeface="SimSun" pitchFamily="2" charset="-122"/>
                <a:cs typeface="Cordia New" pitchFamily="34" charset="-34"/>
              </a:rPr>
              <a:t> 2011; 152(3 </a:t>
            </a:r>
            <a:r>
              <a:rPr lang="en-CA" altLang="ja-JP" sz="1050" dirty="0" err="1">
                <a:solidFill>
                  <a:srgbClr val="002060"/>
                </a:solidFill>
                <a:latin typeface="Arial  "/>
                <a:ea typeface="SimSun" pitchFamily="2" charset="-122"/>
                <a:cs typeface="Cordia New" pitchFamily="34" charset="-34"/>
              </a:rPr>
              <a:t>Suppl</a:t>
            </a:r>
            <a:r>
              <a:rPr lang="en-CA" altLang="ja-JP" sz="1050" dirty="0">
                <a:solidFill>
                  <a:srgbClr val="002060"/>
                </a:solidFill>
                <a:latin typeface="Arial  "/>
                <a:ea typeface="SimSun" pitchFamily="2" charset="-122"/>
                <a:cs typeface="Cordia New" pitchFamily="34" charset="-34"/>
              </a:rPr>
              <a:t>):S2-15.</a:t>
            </a:r>
            <a:endParaRPr lang="en-CA" altLang="en-US" sz="1050" dirty="0">
              <a:solidFill>
                <a:srgbClr val="002060"/>
              </a:solidFill>
              <a:latin typeface="Arial  "/>
              <a:ea typeface="SimSun" pitchFamily="2" charset="-122"/>
              <a:cs typeface="Cordia New" pitchFamily="34" charset="-34"/>
            </a:endParaRPr>
          </a:p>
        </p:txBody>
      </p:sp>
      <p:graphicFrame>
        <p:nvGraphicFramePr>
          <p:cNvPr id="4" name="Diagram 3">
            <a:extLst>
              <a:ext uri="{FF2B5EF4-FFF2-40B4-BE49-F238E27FC236}">
                <a16:creationId xmlns:a16="http://schemas.microsoft.com/office/drawing/2014/main" id="{F1154728-5A9D-459C-BECF-5F2DF2F6D9FE}"/>
              </a:ext>
            </a:extLst>
          </p:cNvPr>
          <p:cNvGraphicFramePr/>
          <p:nvPr/>
        </p:nvGraphicFramePr>
        <p:xfrm>
          <a:off x="1307976" y="1668019"/>
          <a:ext cx="9540552" cy="4396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41361045-41C6-4983-943F-943E8D22168E}"/>
              </a:ext>
            </a:extLst>
          </p:cNvPr>
          <p:cNvSpPr>
            <a:spLocks noGrp="1" noChangeArrowheads="1"/>
          </p:cNvSpPr>
          <p:nvPr>
            <p:ph type="title"/>
          </p:nvPr>
        </p:nvSpPr>
        <p:spPr>
          <a:xfrm>
            <a:off x="1960563" y="22225"/>
            <a:ext cx="8229600" cy="1143000"/>
          </a:xfrm>
        </p:spPr>
        <p:txBody>
          <a:bodyPr/>
          <a:lstStyle/>
          <a:p>
            <a:pPr eaLnBrk="1" hangingPunct="1">
              <a:defRPr/>
            </a:pPr>
            <a:r>
              <a:rPr lang="en-US" altLang="en-US" sz="3200" b="1" dirty="0">
                <a:solidFill>
                  <a:srgbClr val="000090"/>
                </a:solidFill>
                <a:latin typeface="Arial" pitchFamily="34" charset="0"/>
                <a:ea typeface="SimSun" pitchFamily="2" charset="-122"/>
                <a:cs typeface="+mn-cs"/>
              </a:rPr>
              <a:t>TÍNH TIẾP DIỄN CỦA ĐAU</a:t>
            </a:r>
          </a:p>
        </p:txBody>
      </p:sp>
      <p:sp>
        <p:nvSpPr>
          <p:cNvPr id="29" name="AutoShape 3">
            <a:extLst>
              <a:ext uri="{FF2B5EF4-FFF2-40B4-BE49-F238E27FC236}">
                <a16:creationId xmlns:a16="http://schemas.microsoft.com/office/drawing/2014/main" id="{E714DB15-A1E1-412B-8330-1DAD182BE5AD}"/>
              </a:ext>
            </a:extLst>
          </p:cNvPr>
          <p:cNvSpPr>
            <a:spLocks noChangeArrowheads="1"/>
          </p:cNvSpPr>
          <p:nvPr/>
        </p:nvSpPr>
        <p:spPr bwMode="auto">
          <a:xfrm>
            <a:off x="1931988" y="2127251"/>
            <a:ext cx="8572500" cy="561975"/>
          </a:xfrm>
          <a:prstGeom prst="homePlate">
            <a:avLst>
              <a:gd name="adj" fmla="val 126360"/>
            </a:avLst>
          </a:prstGeom>
          <a:gradFill rotWithShape="0">
            <a:gsLst>
              <a:gs pos="0">
                <a:srgbClr val="0092FF"/>
              </a:gs>
              <a:gs pos="100000">
                <a:srgbClr val="C03932"/>
              </a:gs>
            </a:gsLst>
            <a:lin ang="0" scaled="1"/>
          </a:gradFill>
          <a:ln>
            <a:noFill/>
          </a:ln>
        </p:spPr>
        <p:txBody>
          <a:bodyPr wrap="none" anchor="ctr"/>
          <a:lstStyle/>
          <a:p>
            <a:pPr algn="r">
              <a:defRPr/>
            </a:pPr>
            <a:endParaRPr lang="es-MX" kern="0" dirty="0">
              <a:solidFill>
                <a:sysClr val="windowText" lastClr="000000"/>
              </a:solidFill>
              <a:latin typeface="Arial" pitchFamily="34" charset="0"/>
              <a:ea typeface="SimSun" pitchFamily="2" charset="-122"/>
            </a:endParaRPr>
          </a:p>
        </p:txBody>
      </p:sp>
      <p:sp>
        <p:nvSpPr>
          <p:cNvPr id="21508" name="Text Box 5">
            <a:extLst>
              <a:ext uri="{FF2B5EF4-FFF2-40B4-BE49-F238E27FC236}">
                <a16:creationId xmlns:a16="http://schemas.microsoft.com/office/drawing/2014/main" id="{66ADA0E9-E316-43C8-9D06-C76694F49140}"/>
              </a:ext>
            </a:extLst>
          </p:cNvPr>
          <p:cNvSpPr txBox="1">
            <a:spLocks noChangeArrowheads="1"/>
          </p:cNvSpPr>
          <p:nvPr/>
        </p:nvSpPr>
        <p:spPr bwMode="auto">
          <a:xfrm>
            <a:off x="4349751" y="1196975"/>
            <a:ext cx="34448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0000"/>
              </a:lnSpc>
              <a:spcBef>
                <a:spcPct val="0"/>
              </a:spcBef>
              <a:buFontTx/>
              <a:buNone/>
            </a:pPr>
            <a:r>
              <a:rPr lang="en-US" altLang="en-US" sz="2400" b="1" i="1">
                <a:solidFill>
                  <a:srgbClr val="002060"/>
                </a:solidFill>
                <a:latin typeface="Arial" panose="020B0604020202020204" pitchFamily="34" charset="0"/>
                <a:ea typeface="SimSun" panose="02010600030101010101" pitchFamily="2" charset="-122"/>
                <a:cs typeface="Cordia New" panose="020B0304020202020204" pitchFamily="34" charset="-34"/>
                <a:sym typeface="Symbol" panose="05050102010706020507" pitchFamily="18" charset="2"/>
              </a:rPr>
              <a:t>Thời gian đến khi lành</a:t>
            </a:r>
            <a:endParaRPr lang="en-US" altLang="en-US" sz="2400" b="1" i="1">
              <a:solidFill>
                <a:srgbClr val="002060"/>
              </a:solidFill>
              <a:latin typeface="Arial" panose="020B0604020202020204" pitchFamily="34" charset="0"/>
              <a:ea typeface="SimSun" panose="02010600030101010101" pitchFamily="2" charset="-122"/>
              <a:cs typeface="Cordia New" panose="020B0304020202020204" pitchFamily="34" charset="-34"/>
            </a:endParaRPr>
          </a:p>
        </p:txBody>
      </p:sp>
      <p:sp>
        <p:nvSpPr>
          <p:cNvPr id="21509" name="Text Box 7">
            <a:extLst>
              <a:ext uri="{FF2B5EF4-FFF2-40B4-BE49-F238E27FC236}">
                <a16:creationId xmlns:a16="http://schemas.microsoft.com/office/drawing/2014/main" id="{AB32B2DC-5621-4EFB-BF2C-24369DC5FC4D}"/>
              </a:ext>
            </a:extLst>
          </p:cNvPr>
          <p:cNvSpPr txBox="1">
            <a:spLocks noChangeArrowheads="1"/>
          </p:cNvSpPr>
          <p:nvPr/>
        </p:nvSpPr>
        <p:spPr bwMode="auto">
          <a:xfrm>
            <a:off x="2071688" y="2286000"/>
            <a:ext cx="17208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0000"/>
              </a:lnSpc>
              <a:spcBef>
                <a:spcPct val="0"/>
              </a:spcBef>
              <a:buFontTx/>
              <a:buNone/>
            </a:pPr>
            <a:r>
              <a:rPr lang="en-US" altLang="en-US" sz="1600" b="1">
                <a:solidFill>
                  <a:srgbClr val="FFFFFF"/>
                </a:solidFill>
                <a:latin typeface="Arial" panose="020B0604020202020204" pitchFamily="34" charset="0"/>
                <a:ea typeface="SimSun" panose="02010600030101010101" pitchFamily="2" charset="-122"/>
                <a:cs typeface="Cordia New" panose="020B0304020202020204" pitchFamily="34" charset="-34"/>
              </a:rPr>
              <a:t>ĐAU CẤP TÍNH</a:t>
            </a:r>
          </a:p>
        </p:txBody>
      </p:sp>
      <p:sp>
        <p:nvSpPr>
          <p:cNvPr id="21510" name="Text Box 8">
            <a:extLst>
              <a:ext uri="{FF2B5EF4-FFF2-40B4-BE49-F238E27FC236}">
                <a16:creationId xmlns:a16="http://schemas.microsoft.com/office/drawing/2014/main" id="{3F51B6B7-6245-4F66-BD17-5982DD99D784}"/>
              </a:ext>
            </a:extLst>
          </p:cNvPr>
          <p:cNvSpPr txBox="1">
            <a:spLocks noChangeArrowheads="1"/>
          </p:cNvSpPr>
          <p:nvPr/>
        </p:nvSpPr>
        <p:spPr bwMode="auto">
          <a:xfrm>
            <a:off x="7602539" y="2286000"/>
            <a:ext cx="18065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0000"/>
              </a:lnSpc>
              <a:spcBef>
                <a:spcPct val="0"/>
              </a:spcBef>
              <a:buFontTx/>
              <a:buNone/>
            </a:pPr>
            <a:r>
              <a:rPr lang="en-US" altLang="en-US" sz="1600" b="1">
                <a:solidFill>
                  <a:srgbClr val="FFFFFF"/>
                </a:solidFill>
                <a:latin typeface="Arial" panose="020B0604020202020204" pitchFamily="34" charset="0"/>
                <a:ea typeface="SimSun" panose="02010600030101010101" pitchFamily="2" charset="-122"/>
                <a:cs typeface="Cordia New" panose="020B0304020202020204" pitchFamily="34" charset="-34"/>
              </a:rPr>
              <a:t>ĐAU MẠN TÍNH</a:t>
            </a:r>
          </a:p>
        </p:txBody>
      </p:sp>
      <p:sp>
        <p:nvSpPr>
          <p:cNvPr id="33" name="Rectangle 9">
            <a:extLst>
              <a:ext uri="{FF2B5EF4-FFF2-40B4-BE49-F238E27FC236}">
                <a16:creationId xmlns:a16="http://schemas.microsoft.com/office/drawing/2014/main" id="{15B51628-872A-48DB-A041-CCEAEDCBCE6C}"/>
              </a:ext>
            </a:extLst>
          </p:cNvPr>
          <p:cNvSpPr>
            <a:spLocks noChangeArrowheads="1"/>
          </p:cNvSpPr>
          <p:nvPr/>
        </p:nvSpPr>
        <p:spPr bwMode="auto">
          <a:xfrm>
            <a:off x="1606550" y="579438"/>
            <a:ext cx="3957638" cy="1365250"/>
          </a:xfrm>
          <a:prstGeom prst="rect">
            <a:avLst/>
          </a:prstGeom>
          <a:noFill/>
          <a:ln>
            <a:noFill/>
          </a:ln>
        </p:spPr>
        <p:txBody>
          <a:bodyPr lIns="0" tIns="0" rIns="0" bIns="0"/>
          <a:lstStyle/>
          <a:p>
            <a:pPr marL="355600" indent="-268288" algn="r">
              <a:spcBef>
                <a:spcPct val="30000"/>
              </a:spcBef>
              <a:buClr>
                <a:sysClr val="window" lastClr="FFFFFF"/>
              </a:buClr>
              <a:buSzPct val="120000"/>
              <a:buFontTx/>
              <a:buChar char="•"/>
              <a:defRPr/>
            </a:pPr>
            <a:endParaRPr lang="en-GB" kern="0" dirty="0">
              <a:solidFill>
                <a:srgbClr val="0092FF">
                  <a:lumMod val="40000"/>
                  <a:lumOff val="60000"/>
                </a:srgbClr>
              </a:solidFill>
              <a:latin typeface="Arial" pitchFamily="34" charset="0"/>
              <a:ea typeface="SimSun" pitchFamily="2" charset="-122"/>
            </a:endParaRPr>
          </a:p>
        </p:txBody>
      </p:sp>
      <p:sp>
        <p:nvSpPr>
          <p:cNvPr id="34" name="Rectangle 10">
            <a:extLst>
              <a:ext uri="{FF2B5EF4-FFF2-40B4-BE49-F238E27FC236}">
                <a16:creationId xmlns:a16="http://schemas.microsoft.com/office/drawing/2014/main" id="{CF3E5471-FEA9-49CF-9B22-3D88AAEB8C58}"/>
              </a:ext>
            </a:extLst>
          </p:cNvPr>
          <p:cNvSpPr>
            <a:spLocks noChangeArrowheads="1"/>
          </p:cNvSpPr>
          <p:nvPr/>
        </p:nvSpPr>
        <p:spPr bwMode="auto">
          <a:xfrm>
            <a:off x="6075363" y="530226"/>
            <a:ext cx="4191000" cy="2079625"/>
          </a:xfrm>
          <a:prstGeom prst="rect">
            <a:avLst/>
          </a:prstGeom>
          <a:noFill/>
          <a:ln>
            <a:noFill/>
          </a:ln>
        </p:spPr>
        <p:txBody>
          <a:bodyPr lIns="0" tIns="0" rIns="0" bIns="0"/>
          <a:lstStyle/>
          <a:p>
            <a:pPr marL="269875" indent="-257175" algn="r">
              <a:spcBef>
                <a:spcPct val="30000"/>
              </a:spcBef>
              <a:buClr>
                <a:sysClr val="window" lastClr="FFFFFF"/>
              </a:buClr>
              <a:buSzPct val="120000"/>
              <a:buFontTx/>
              <a:buChar char="•"/>
              <a:defRPr/>
            </a:pPr>
            <a:endParaRPr lang="en-GB" kern="0" baseline="30000" dirty="0">
              <a:solidFill>
                <a:srgbClr val="C03932">
                  <a:lumMod val="40000"/>
                  <a:lumOff val="60000"/>
                </a:srgbClr>
              </a:solidFill>
              <a:latin typeface="Arial" pitchFamily="34" charset="0"/>
              <a:ea typeface="SimSun" pitchFamily="2" charset="-122"/>
            </a:endParaRPr>
          </a:p>
        </p:txBody>
      </p:sp>
      <p:sp>
        <p:nvSpPr>
          <p:cNvPr id="21513" name="Rectangle 11">
            <a:extLst>
              <a:ext uri="{FF2B5EF4-FFF2-40B4-BE49-F238E27FC236}">
                <a16:creationId xmlns:a16="http://schemas.microsoft.com/office/drawing/2014/main" id="{D8104843-38AB-41DE-ADD0-935B3F15344B}"/>
              </a:ext>
            </a:extLst>
          </p:cNvPr>
          <p:cNvSpPr>
            <a:spLocks noChangeArrowheads="1"/>
          </p:cNvSpPr>
          <p:nvPr/>
        </p:nvSpPr>
        <p:spPr bwMode="auto">
          <a:xfrm>
            <a:off x="1606550" y="5757864"/>
            <a:ext cx="90614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5000"/>
              </a:lnSpc>
              <a:spcBef>
                <a:spcPct val="15000"/>
              </a:spcBef>
              <a:buFontTx/>
              <a:buNone/>
            </a:pPr>
            <a:r>
              <a:rPr lang="en-GB" altLang="en-US" sz="1000">
                <a:solidFill>
                  <a:srgbClr val="002060"/>
                </a:solidFill>
                <a:latin typeface="Arial  "/>
                <a:cs typeface="Cordia New" panose="020B0304020202020204" pitchFamily="34" charset="-34"/>
              </a:rPr>
              <a:t>Chapman CR, Stillman M. In: Kruger L (ed). </a:t>
            </a:r>
            <a:r>
              <a:rPr lang="en-GB" altLang="en-US" sz="1000" i="1">
                <a:solidFill>
                  <a:srgbClr val="002060"/>
                </a:solidFill>
                <a:latin typeface="Arial  "/>
                <a:cs typeface="Cordia New" panose="020B0304020202020204" pitchFamily="34" charset="-34"/>
              </a:rPr>
              <a:t>Pain and Touch</a:t>
            </a:r>
            <a:r>
              <a:rPr lang="en-GB" altLang="en-US" sz="1000">
                <a:solidFill>
                  <a:srgbClr val="002060"/>
                </a:solidFill>
                <a:latin typeface="Arial  "/>
                <a:cs typeface="Cordia New" panose="020B0304020202020204" pitchFamily="34" charset="-34"/>
              </a:rPr>
              <a:t>. Academic Press; New York, NY: 1996; Cole</a:t>
            </a:r>
            <a:r>
              <a:rPr lang="en-US" altLang="en-US" sz="1000">
                <a:solidFill>
                  <a:srgbClr val="002060"/>
                </a:solidFill>
                <a:latin typeface="Arial  "/>
                <a:cs typeface="Cordia New" panose="020B0304020202020204" pitchFamily="34" charset="-34"/>
              </a:rPr>
              <a:t> BE. </a:t>
            </a:r>
            <a:r>
              <a:rPr lang="en-US" altLang="en-US" sz="1000" i="1">
                <a:solidFill>
                  <a:srgbClr val="002060"/>
                </a:solidFill>
                <a:latin typeface="Arial  "/>
                <a:cs typeface="Cordia New" panose="020B0304020202020204" pitchFamily="34" charset="-34"/>
              </a:rPr>
              <a:t>Hosp Physician</a:t>
            </a:r>
            <a:r>
              <a:rPr lang="en-US" altLang="en-US" sz="1000">
                <a:solidFill>
                  <a:srgbClr val="002060"/>
                </a:solidFill>
                <a:latin typeface="Arial  "/>
                <a:cs typeface="Cordia New" panose="020B0304020202020204" pitchFamily="34" charset="-34"/>
              </a:rPr>
              <a:t> 2002; 38(6):23-30; </a:t>
            </a:r>
            <a:br>
              <a:rPr lang="en-US" altLang="en-US" sz="1000">
                <a:solidFill>
                  <a:srgbClr val="002060"/>
                </a:solidFill>
                <a:latin typeface="Arial  "/>
                <a:cs typeface="Cordia New" panose="020B0304020202020204" pitchFamily="34" charset="-34"/>
              </a:rPr>
            </a:br>
            <a:r>
              <a:rPr lang="en-US" altLang="en-US" sz="1000">
                <a:solidFill>
                  <a:srgbClr val="002060"/>
                </a:solidFill>
                <a:latin typeface="Arial  "/>
                <a:cs typeface="Cordia New" panose="020B0304020202020204" pitchFamily="34" charset="-34"/>
              </a:rPr>
              <a:t>International Association for the Study of Pain. </a:t>
            </a:r>
            <a:r>
              <a:rPr lang="en-GB" altLang="en-US" sz="1000">
                <a:solidFill>
                  <a:srgbClr val="002060"/>
                </a:solidFill>
                <a:latin typeface="Arial  "/>
                <a:cs typeface="Cordia New" panose="020B0304020202020204" pitchFamily="34" charset="-34"/>
              </a:rPr>
              <a:t> </a:t>
            </a:r>
            <a:r>
              <a:rPr lang="en-GB" altLang="en-US" sz="1000" i="1">
                <a:solidFill>
                  <a:srgbClr val="002060"/>
                </a:solidFill>
                <a:latin typeface="Arial  "/>
                <a:cs typeface="Cordia New" panose="020B0304020202020204" pitchFamily="34" charset="-34"/>
              </a:rPr>
              <a:t>Unrelieved Pain Is a Major Global Healthcare Problem. </a:t>
            </a:r>
            <a:br>
              <a:rPr lang="en-GB" altLang="en-US" sz="1000" i="1">
                <a:solidFill>
                  <a:srgbClr val="002060"/>
                </a:solidFill>
                <a:latin typeface="Arial  "/>
                <a:cs typeface="Cordia New" panose="020B0304020202020204" pitchFamily="34" charset="-34"/>
              </a:rPr>
            </a:br>
            <a:r>
              <a:rPr lang="en-GB" altLang="en-US" sz="1000">
                <a:solidFill>
                  <a:srgbClr val="002060"/>
                </a:solidFill>
                <a:latin typeface="Arial  "/>
                <a:cs typeface="Cordia New" panose="020B0304020202020204" pitchFamily="34" charset="-34"/>
              </a:rPr>
              <a:t>Available at:  </a:t>
            </a:r>
            <a:r>
              <a:rPr lang="en-GB" altLang="en-US" sz="1000">
                <a:solidFill>
                  <a:srgbClr val="002060"/>
                </a:solidFill>
                <a:latin typeface="Arial  "/>
                <a:cs typeface="Cordia New" panose="020B0304020202020204" pitchFamily="34" charset="-34"/>
                <a:hlinkClick r:id="rId3"/>
              </a:rPr>
              <a:t>http://www.iasp-pain.org/AM/Template.cfm?Section=Press_Release&amp;Template=/CM/ContentDisplay.cfm&amp;ContentID=2908</a:t>
            </a:r>
            <a:r>
              <a:rPr lang="en-GB" altLang="en-US" sz="1000">
                <a:solidFill>
                  <a:srgbClr val="002060"/>
                </a:solidFill>
                <a:latin typeface="Arial  "/>
                <a:cs typeface="Cordia New" panose="020B0304020202020204" pitchFamily="34" charset="-34"/>
              </a:rPr>
              <a:t>. Accessed: July 24: 2013; </a:t>
            </a:r>
            <a:br>
              <a:rPr lang="en-GB" altLang="en-US" sz="1000">
                <a:solidFill>
                  <a:srgbClr val="002060"/>
                </a:solidFill>
                <a:latin typeface="Arial  "/>
                <a:cs typeface="Cordia New" panose="020B0304020202020204" pitchFamily="34" charset="-34"/>
              </a:rPr>
            </a:br>
            <a:r>
              <a:rPr lang="en-GB" altLang="en-US" sz="1000">
                <a:solidFill>
                  <a:srgbClr val="002060"/>
                </a:solidFill>
                <a:latin typeface="Arial  "/>
                <a:cs typeface="Cordia New" panose="020B0304020202020204" pitchFamily="34" charset="-34"/>
              </a:rPr>
              <a:t>National Pain Summit Initiative. </a:t>
            </a:r>
            <a:r>
              <a:rPr lang="en-GB" altLang="en-US" sz="1000" i="1">
                <a:solidFill>
                  <a:srgbClr val="002060"/>
                </a:solidFill>
                <a:latin typeface="Arial  "/>
                <a:cs typeface="Cordia New" panose="020B0304020202020204" pitchFamily="34" charset="-34"/>
              </a:rPr>
              <a:t>National Pain Strategy: Pain Management for All Australians. </a:t>
            </a:r>
            <a:br>
              <a:rPr lang="en-GB" altLang="en-US" sz="1000" i="1">
                <a:solidFill>
                  <a:srgbClr val="002060"/>
                </a:solidFill>
                <a:latin typeface="Arial  "/>
                <a:cs typeface="Cordia New" panose="020B0304020202020204" pitchFamily="34" charset="-34"/>
              </a:rPr>
            </a:br>
            <a:r>
              <a:rPr lang="en-GB" altLang="en-US" sz="1000">
                <a:solidFill>
                  <a:srgbClr val="002060"/>
                </a:solidFill>
                <a:latin typeface="Arial  "/>
                <a:cs typeface="Cordia New" panose="020B0304020202020204" pitchFamily="34" charset="-34"/>
              </a:rPr>
              <a:t>Available at: </a:t>
            </a:r>
            <a:r>
              <a:rPr lang="en-GB" altLang="en-US" sz="1000">
                <a:solidFill>
                  <a:srgbClr val="002060"/>
                </a:solidFill>
                <a:latin typeface="Arial  "/>
                <a:cs typeface="Cordia New" panose="020B0304020202020204" pitchFamily="34" charset="-34"/>
                <a:hlinkClick r:id="rId4"/>
              </a:rPr>
              <a:t>http://www.iasp-pain.org/PainSummit/Australia_2010PainStrategy.pdf</a:t>
            </a:r>
            <a:r>
              <a:rPr lang="en-GB" altLang="en-US" sz="1000">
                <a:solidFill>
                  <a:srgbClr val="002060"/>
                </a:solidFill>
                <a:latin typeface="Arial  "/>
                <a:cs typeface="Cordia New" panose="020B0304020202020204" pitchFamily="34" charset="-34"/>
              </a:rPr>
              <a:t>. Accessed: July 24, 2013; </a:t>
            </a:r>
            <a:br>
              <a:rPr lang="en-GB" altLang="en-US" sz="1000">
                <a:solidFill>
                  <a:srgbClr val="002060"/>
                </a:solidFill>
                <a:latin typeface="Arial  "/>
                <a:cs typeface="Cordia New" panose="020B0304020202020204" pitchFamily="34" charset="-34"/>
              </a:rPr>
            </a:br>
            <a:r>
              <a:rPr lang="en-GB" altLang="en-US" sz="1000">
                <a:solidFill>
                  <a:srgbClr val="002060"/>
                </a:solidFill>
                <a:latin typeface="Arial  "/>
                <a:cs typeface="Cordia New" panose="020B0304020202020204" pitchFamily="34" charset="-34"/>
              </a:rPr>
              <a:t>Turk DC, Okifuji A. In: Loeser D </a:t>
            </a:r>
            <a:r>
              <a:rPr lang="en-GB" altLang="en-US" sz="1000" i="1">
                <a:solidFill>
                  <a:srgbClr val="002060"/>
                </a:solidFill>
                <a:latin typeface="Arial  "/>
                <a:cs typeface="Cordia New" panose="020B0304020202020204" pitchFamily="34" charset="-34"/>
              </a:rPr>
              <a:t>et al </a:t>
            </a:r>
            <a:r>
              <a:rPr lang="en-GB" altLang="en-US" sz="1000">
                <a:solidFill>
                  <a:srgbClr val="002060"/>
                </a:solidFill>
                <a:latin typeface="Arial  "/>
                <a:cs typeface="Cordia New" panose="020B0304020202020204" pitchFamily="34" charset="-34"/>
              </a:rPr>
              <a:t>(eds.). </a:t>
            </a:r>
            <a:r>
              <a:rPr lang="en-GB" altLang="en-US" sz="1000" i="1">
                <a:solidFill>
                  <a:srgbClr val="002060"/>
                </a:solidFill>
                <a:latin typeface="Arial  "/>
                <a:cs typeface="Cordia New" panose="020B0304020202020204" pitchFamily="34" charset="-34"/>
              </a:rPr>
              <a:t>Bonica’s Management of Pain</a:t>
            </a:r>
            <a:r>
              <a:rPr lang="en-GB" altLang="en-US" sz="1000">
                <a:solidFill>
                  <a:srgbClr val="002060"/>
                </a:solidFill>
                <a:latin typeface="Arial  "/>
                <a:cs typeface="Cordia New" panose="020B0304020202020204" pitchFamily="34" charset="-34"/>
              </a:rPr>
              <a:t>. 3rd ed. Lippincott Williams &amp; Wilkins; Hagerstown, MD: 2001. </a:t>
            </a:r>
          </a:p>
        </p:txBody>
      </p:sp>
      <p:sp>
        <p:nvSpPr>
          <p:cNvPr id="36" name="Freeform 13">
            <a:extLst>
              <a:ext uri="{FF2B5EF4-FFF2-40B4-BE49-F238E27FC236}">
                <a16:creationId xmlns:a16="http://schemas.microsoft.com/office/drawing/2014/main" id="{AA20CA62-D19F-4CF6-B2CA-1629313B75F3}"/>
              </a:ext>
            </a:extLst>
          </p:cNvPr>
          <p:cNvSpPr>
            <a:spLocks/>
          </p:cNvSpPr>
          <p:nvPr/>
        </p:nvSpPr>
        <p:spPr bwMode="auto">
          <a:xfrm rot="2659935">
            <a:off x="1595438" y="1011238"/>
            <a:ext cx="1128712" cy="1116012"/>
          </a:xfrm>
          <a:custGeom>
            <a:avLst/>
            <a:gdLst>
              <a:gd name="T0" fmla="*/ 14868459 w 717"/>
              <a:gd name="T1" fmla="*/ 1373560314 h 606"/>
              <a:gd name="T2" fmla="*/ 327115535 w 717"/>
              <a:gd name="T3" fmla="*/ 1098848251 h 606"/>
              <a:gd name="T4" fmla="*/ 0 w 717"/>
              <a:gd name="T5" fmla="*/ 813961326 h 606"/>
              <a:gd name="T6" fmla="*/ 401460977 w 717"/>
              <a:gd name="T7" fmla="*/ 742739135 h 606"/>
              <a:gd name="T8" fmla="*/ 0 w 717"/>
              <a:gd name="T9" fmla="*/ 234014457 h 606"/>
              <a:gd name="T10" fmla="*/ 624494153 w 717"/>
              <a:gd name="T11" fmla="*/ 488376796 h 606"/>
              <a:gd name="T12" fmla="*/ 721143070 w 717"/>
              <a:gd name="T13" fmla="*/ 213664733 h 606"/>
              <a:gd name="T14" fmla="*/ 892134280 w 717"/>
              <a:gd name="T15" fmla="*/ 590121731 h 606"/>
              <a:gd name="T16" fmla="*/ 1219251389 w 717"/>
              <a:gd name="T17" fmla="*/ 0 h 606"/>
              <a:gd name="T18" fmla="*/ 1196947914 w 717"/>
              <a:gd name="T19" fmla="*/ 529074402 h 606"/>
              <a:gd name="T20" fmla="*/ 1538931908 w 717"/>
              <a:gd name="T21" fmla="*/ 437504328 h 606"/>
              <a:gd name="T22" fmla="*/ 1382809157 w 717"/>
              <a:gd name="T23" fmla="*/ 691866667 h 606"/>
              <a:gd name="T24" fmla="*/ 1776835117 w 717"/>
              <a:gd name="T25" fmla="*/ 783436741 h 606"/>
              <a:gd name="T26" fmla="*/ 1494326532 w 717"/>
              <a:gd name="T27" fmla="*/ 1007276336 h 606"/>
              <a:gd name="T28" fmla="*/ 1776835117 w 717"/>
              <a:gd name="T29" fmla="*/ 1149720719 h 606"/>
              <a:gd name="T30" fmla="*/ 1427416107 w 717"/>
              <a:gd name="T31" fmla="*/ 1251465654 h 606"/>
              <a:gd name="T32" fmla="*/ 1590973874 w 717"/>
              <a:gd name="T33" fmla="*/ 1485478270 h 606"/>
              <a:gd name="T34" fmla="*/ 1709924692 w 717"/>
              <a:gd name="T35" fmla="*/ 1343035728 h 606"/>
              <a:gd name="T36" fmla="*/ 1709924692 w 717"/>
              <a:gd name="T37" fmla="*/ 1953507183 h 606"/>
              <a:gd name="T38" fmla="*/ 1256423323 w 717"/>
              <a:gd name="T39" fmla="*/ 1902634716 h 606"/>
              <a:gd name="T40" fmla="*/ 1367940698 w 717"/>
              <a:gd name="T41" fmla="*/ 1770365194 h 606"/>
              <a:gd name="T42" fmla="*/ 1196947914 w 717"/>
              <a:gd name="T43" fmla="*/ 1526177717 h 606"/>
              <a:gd name="T44" fmla="*/ 1107734014 w 717"/>
              <a:gd name="T45" fmla="*/ 1872110130 h 606"/>
              <a:gd name="T46" fmla="*/ 899569296 w 717"/>
              <a:gd name="T47" fmla="*/ 1465130388 h 606"/>
              <a:gd name="T48" fmla="*/ 691404578 w 717"/>
              <a:gd name="T49" fmla="*/ 2055252119 h 606"/>
              <a:gd name="T50" fmla="*/ 639362612 w 717"/>
              <a:gd name="T51" fmla="*/ 1465130388 h 606"/>
              <a:gd name="T52" fmla="*/ 364289043 w 717"/>
              <a:gd name="T53" fmla="*/ 1699143003 h 606"/>
              <a:gd name="T54" fmla="*/ 468371402 w 717"/>
              <a:gd name="T55" fmla="*/ 1312512984 h 606"/>
              <a:gd name="T56" fmla="*/ 14868459 w 717"/>
              <a:gd name="T57" fmla="*/ 1373560314 h 6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7"/>
              <a:gd name="T88" fmla="*/ 0 h 606"/>
              <a:gd name="T89" fmla="*/ 717 w 717"/>
              <a:gd name="T90" fmla="*/ 606 h 6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7" h="606">
                <a:moveTo>
                  <a:pt x="6" y="405"/>
                </a:moveTo>
                <a:lnTo>
                  <a:pt x="132" y="324"/>
                </a:lnTo>
                <a:lnTo>
                  <a:pt x="0" y="240"/>
                </a:lnTo>
                <a:lnTo>
                  <a:pt x="162" y="219"/>
                </a:lnTo>
                <a:lnTo>
                  <a:pt x="0" y="69"/>
                </a:lnTo>
                <a:lnTo>
                  <a:pt x="252" y="144"/>
                </a:lnTo>
                <a:lnTo>
                  <a:pt x="291" y="63"/>
                </a:lnTo>
                <a:lnTo>
                  <a:pt x="360" y="174"/>
                </a:lnTo>
                <a:lnTo>
                  <a:pt x="492" y="0"/>
                </a:lnTo>
                <a:lnTo>
                  <a:pt x="483" y="156"/>
                </a:lnTo>
                <a:lnTo>
                  <a:pt x="621" y="129"/>
                </a:lnTo>
                <a:lnTo>
                  <a:pt x="558" y="204"/>
                </a:lnTo>
                <a:lnTo>
                  <a:pt x="717" y="231"/>
                </a:lnTo>
                <a:lnTo>
                  <a:pt x="603" y="297"/>
                </a:lnTo>
                <a:lnTo>
                  <a:pt x="717" y="339"/>
                </a:lnTo>
                <a:lnTo>
                  <a:pt x="576" y="369"/>
                </a:lnTo>
                <a:lnTo>
                  <a:pt x="642" y="438"/>
                </a:lnTo>
                <a:lnTo>
                  <a:pt x="690" y="396"/>
                </a:lnTo>
                <a:lnTo>
                  <a:pt x="690" y="576"/>
                </a:lnTo>
                <a:lnTo>
                  <a:pt x="507" y="561"/>
                </a:lnTo>
                <a:lnTo>
                  <a:pt x="552" y="522"/>
                </a:lnTo>
                <a:lnTo>
                  <a:pt x="483" y="450"/>
                </a:lnTo>
                <a:lnTo>
                  <a:pt x="447" y="552"/>
                </a:lnTo>
                <a:lnTo>
                  <a:pt x="363" y="432"/>
                </a:lnTo>
                <a:lnTo>
                  <a:pt x="279" y="606"/>
                </a:lnTo>
                <a:lnTo>
                  <a:pt x="258" y="432"/>
                </a:lnTo>
                <a:lnTo>
                  <a:pt x="147" y="501"/>
                </a:lnTo>
                <a:lnTo>
                  <a:pt x="189" y="387"/>
                </a:lnTo>
                <a:lnTo>
                  <a:pt x="6" y="405"/>
                </a:lnTo>
                <a:close/>
              </a:path>
            </a:pathLst>
          </a:custGeom>
          <a:solidFill>
            <a:srgbClr val="C03932"/>
          </a:solidFill>
          <a:ln>
            <a:noFill/>
          </a:ln>
          <a:effectLst>
            <a:outerShdw blurRad="63500" dist="38100" dir="5400000" algn="t" rotWithShape="0">
              <a:srgbClr val="00000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lgn="r">
              <a:defRPr/>
            </a:pPr>
            <a:endParaRPr lang="en-US"/>
          </a:p>
        </p:txBody>
      </p:sp>
      <p:sp>
        <p:nvSpPr>
          <p:cNvPr id="37" name="AutoShape 14">
            <a:extLst>
              <a:ext uri="{FF2B5EF4-FFF2-40B4-BE49-F238E27FC236}">
                <a16:creationId xmlns:a16="http://schemas.microsoft.com/office/drawing/2014/main" id="{C35506D2-5B2C-4D1A-AC2B-0455792F16D4}"/>
              </a:ext>
            </a:extLst>
          </p:cNvPr>
          <p:cNvSpPr>
            <a:spLocks noChangeArrowheads="1"/>
          </p:cNvSpPr>
          <p:nvPr/>
        </p:nvSpPr>
        <p:spPr bwMode="auto">
          <a:xfrm rot="2659935">
            <a:off x="1581151" y="1017588"/>
            <a:ext cx="1171575" cy="1104900"/>
          </a:xfrm>
          <a:prstGeom prst="irregularSeal1">
            <a:avLst/>
          </a:prstGeom>
          <a:solidFill>
            <a:srgbClr val="C03932"/>
          </a:solidFill>
          <a:ln w="9525">
            <a:noFill/>
            <a:miter lim="800000"/>
            <a:headEnd/>
            <a:tailEnd/>
          </a:ln>
        </p:spPr>
        <p:txBody>
          <a:bodyPr wrap="none" anchor="ctr"/>
          <a:lstStyle/>
          <a:p>
            <a:pPr algn="ctr">
              <a:lnSpc>
                <a:spcPct val="90000"/>
              </a:lnSpc>
              <a:defRPr/>
            </a:pPr>
            <a:endParaRPr lang="en-US" b="1" kern="0" dirty="0">
              <a:solidFill>
                <a:sysClr val="windowText" lastClr="000000"/>
              </a:solidFill>
              <a:latin typeface="Arial" pitchFamily="34" charset="0"/>
              <a:ea typeface="SimSun" pitchFamily="2" charset="-122"/>
            </a:endParaRPr>
          </a:p>
        </p:txBody>
      </p:sp>
      <p:sp>
        <p:nvSpPr>
          <p:cNvPr id="38" name="Text Box 15">
            <a:extLst>
              <a:ext uri="{FF2B5EF4-FFF2-40B4-BE49-F238E27FC236}">
                <a16:creationId xmlns:a16="http://schemas.microsoft.com/office/drawing/2014/main" id="{5F1B8CC2-C171-431A-B8C0-D1A06E1B42D3}"/>
              </a:ext>
            </a:extLst>
          </p:cNvPr>
          <p:cNvSpPr txBox="1">
            <a:spLocks noChangeArrowheads="1"/>
          </p:cNvSpPr>
          <p:nvPr/>
        </p:nvSpPr>
        <p:spPr bwMode="auto">
          <a:xfrm>
            <a:off x="1781176" y="1157288"/>
            <a:ext cx="741363" cy="461962"/>
          </a:xfrm>
          <a:prstGeom prst="rect">
            <a:avLst/>
          </a:prstGeom>
          <a:noFill/>
          <a:ln>
            <a:noFill/>
          </a:ln>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defRPr/>
            </a:pPr>
            <a:r>
              <a:rPr lang="en-GB" sz="1200" b="1" kern="0" dirty="0" err="1">
                <a:solidFill>
                  <a:sysClr val="window" lastClr="FFFFFF"/>
                </a:solidFill>
                <a:ea typeface="SimSun" pitchFamily="2" charset="-122"/>
              </a:rPr>
              <a:t>Tổn</a:t>
            </a:r>
            <a:r>
              <a:rPr lang="en-GB" sz="1200" b="1" kern="0" dirty="0">
                <a:solidFill>
                  <a:sysClr val="window" lastClr="FFFFFF"/>
                </a:solidFill>
                <a:ea typeface="SimSun" pitchFamily="2" charset="-122"/>
              </a:rPr>
              <a:t> </a:t>
            </a:r>
          </a:p>
          <a:p>
            <a:pPr algn="ctr" eaLnBrk="1" hangingPunct="1">
              <a:defRPr/>
            </a:pPr>
            <a:r>
              <a:rPr lang="en-GB" sz="1200" b="1" kern="0" dirty="0" err="1">
                <a:solidFill>
                  <a:sysClr val="window" lastClr="FFFFFF"/>
                </a:solidFill>
                <a:ea typeface="SimSun" pitchFamily="2" charset="-122"/>
              </a:rPr>
              <a:t>thương</a:t>
            </a:r>
            <a:endParaRPr lang="en-GB" sz="1200" b="1" kern="0" dirty="0">
              <a:solidFill>
                <a:sysClr val="window" lastClr="FFFFFF"/>
              </a:solidFill>
              <a:ea typeface="SimSun" pitchFamily="2" charset="-122"/>
            </a:endParaRPr>
          </a:p>
        </p:txBody>
      </p:sp>
      <p:graphicFrame>
        <p:nvGraphicFramePr>
          <p:cNvPr id="40" name="Table 1">
            <a:extLst>
              <a:ext uri="{FF2B5EF4-FFF2-40B4-BE49-F238E27FC236}">
                <a16:creationId xmlns:a16="http://schemas.microsoft.com/office/drawing/2014/main" id="{7A893F6E-E60D-4F32-B4EA-5F74971B26E0}"/>
              </a:ext>
            </a:extLst>
          </p:cNvPr>
          <p:cNvGraphicFramePr>
            <a:graphicFrameLocks noGrp="1"/>
          </p:cNvGraphicFramePr>
          <p:nvPr/>
        </p:nvGraphicFramePr>
        <p:xfrm>
          <a:off x="1839913" y="2921000"/>
          <a:ext cx="8526462" cy="2925904"/>
        </p:xfrm>
        <a:graphic>
          <a:graphicData uri="http://schemas.openxmlformats.org/drawingml/2006/table">
            <a:tbl>
              <a:tblPr/>
              <a:tblGrid>
                <a:gridCol w="4035277">
                  <a:extLst>
                    <a:ext uri="{9D8B030D-6E8A-4147-A177-3AD203B41FA5}">
                      <a16:colId xmlns:a16="http://schemas.microsoft.com/office/drawing/2014/main" val="20000"/>
                    </a:ext>
                  </a:extLst>
                </a:gridCol>
                <a:gridCol w="208268">
                  <a:extLst>
                    <a:ext uri="{9D8B030D-6E8A-4147-A177-3AD203B41FA5}">
                      <a16:colId xmlns:a16="http://schemas.microsoft.com/office/drawing/2014/main" val="20001"/>
                    </a:ext>
                  </a:extLst>
                </a:gridCol>
                <a:gridCol w="4282917">
                  <a:extLst>
                    <a:ext uri="{9D8B030D-6E8A-4147-A177-3AD203B41FA5}">
                      <a16:colId xmlns:a16="http://schemas.microsoft.com/office/drawing/2014/main" val="20002"/>
                    </a:ext>
                  </a:extLst>
                </a:gridCol>
              </a:tblGrid>
              <a:tr h="822834">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en-US" altLang="en-US" sz="1600" b="1" i="1" u="none" strike="noStrike" cap="none" normalizeH="0" baseline="0" dirty="0" err="1">
                          <a:ln>
                            <a:noFill/>
                          </a:ln>
                          <a:solidFill>
                            <a:srgbClr val="000090"/>
                          </a:solidFill>
                          <a:effectLst/>
                          <a:latin typeface="Arial" pitchFamily="34" charset="0"/>
                          <a:ea typeface="SimSun" pitchFamily="2" charset="-122"/>
                        </a:rPr>
                        <a:t>Đau</a:t>
                      </a: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en-US" altLang="en-US" sz="1600" b="1" i="1" u="none" strike="noStrike" cap="none" normalizeH="0" baseline="0" dirty="0" err="1">
                          <a:ln>
                            <a:noFill/>
                          </a:ln>
                          <a:solidFill>
                            <a:srgbClr val="000090"/>
                          </a:solidFill>
                          <a:effectLst/>
                          <a:latin typeface="Arial" pitchFamily="34" charset="0"/>
                          <a:ea typeface="SimSun" pitchFamily="2" charset="-122"/>
                        </a:rPr>
                        <a:t>bình</a:t>
                      </a: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en-US" altLang="en-US" sz="1600" b="1" i="1" u="none" strike="noStrike" cap="none" normalizeH="0" baseline="0" dirty="0" err="1">
                          <a:ln>
                            <a:noFill/>
                          </a:ln>
                          <a:solidFill>
                            <a:srgbClr val="000090"/>
                          </a:solidFill>
                          <a:effectLst/>
                          <a:latin typeface="Arial" pitchFamily="34" charset="0"/>
                          <a:ea typeface="SimSun" pitchFamily="2" charset="-122"/>
                        </a:rPr>
                        <a:t>thường</a:t>
                      </a: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en-US" altLang="en-US" sz="1600" b="1" i="1" u="none" strike="noStrike" cap="none" normalizeH="0" baseline="0" dirty="0" err="1">
                          <a:ln>
                            <a:noFill/>
                          </a:ln>
                          <a:solidFill>
                            <a:srgbClr val="000090"/>
                          </a:solidFill>
                          <a:effectLst/>
                          <a:latin typeface="Arial" pitchFamily="34" charset="0"/>
                          <a:ea typeface="SimSun" pitchFamily="2" charset="-122"/>
                        </a:rPr>
                        <a:t>đáp</a:t>
                      </a: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en-US" altLang="en-US" sz="1600" b="1" i="1" u="none" strike="noStrike" cap="none" normalizeH="0" baseline="0" dirty="0" err="1">
                          <a:ln>
                            <a:noFill/>
                          </a:ln>
                          <a:solidFill>
                            <a:srgbClr val="000090"/>
                          </a:solidFill>
                          <a:effectLst/>
                          <a:latin typeface="Arial" pitchFamily="34" charset="0"/>
                          <a:ea typeface="SimSun" pitchFamily="2" charset="-122"/>
                        </a:rPr>
                        <a:t>ứng</a:t>
                      </a: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en-US" altLang="en-US" sz="1600" b="1" i="1" u="none" strike="noStrike" cap="none" normalizeH="0" baseline="0" dirty="0" err="1">
                          <a:ln>
                            <a:noFill/>
                          </a:ln>
                          <a:solidFill>
                            <a:srgbClr val="000090"/>
                          </a:solidFill>
                          <a:effectLst/>
                          <a:latin typeface="Arial" pitchFamily="34" charset="0"/>
                          <a:ea typeface="SimSun" pitchFamily="2" charset="-122"/>
                        </a:rPr>
                        <a:t>tự</a:t>
                      </a: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en-US" altLang="en-US" sz="1600" b="1" i="1" u="none" strike="noStrike" cap="none" normalizeH="0" baseline="0" dirty="0" err="1">
                          <a:ln>
                            <a:noFill/>
                          </a:ln>
                          <a:solidFill>
                            <a:srgbClr val="000090"/>
                          </a:solidFill>
                          <a:effectLst/>
                          <a:latin typeface="Arial" pitchFamily="34" charset="0"/>
                          <a:ea typeface="SimSun" pitchFamily="2" charset="-122"/>
                        </a:rPr>
                        <a:t>giới</a:t>
                      </a: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en-US" altLang="en-US" sz="1600" b="1" i="1" u="none" strike="noStrike" cap="none" normalizeH="0" baseline="0" dirty="0" err="1">
                          <a:ln>
                            <a:noFill/>
                          </a:ln>
                          <a:solidFill>
                            <a:srgbClr val="000090"/>
                          </a:solidFill>
                          <a:effectLst/>
                          <a:latin typeface="Arial" pitchFamily="34" charset="0"/>
                          <a:ea typeface="SimSun" pitchFamily="2" charset="-122"/>
                        </a:rPr>
                        <a:t>hạn</a:t>
                      </a: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en-US" altLang="en-US" sz="1600" b="1" i="1" u="none" strike="noStrike" cap="none" normalizeH="0" baseline="0" dirty="0" err="1">
                          <a:ln>
                            <a:noFill/>
                          </a:ln>
                          <a:solidFill>
                            <a:srgbClr val="000090"/>
                          </a:solidFill>
                          <a:effectLst/>
                          <a:latin typeface="Arial" pitchFamily="34" charset="0"/>
                          <a:ea typeface="SimSun" pitchFamily="2" charset="-122"/>
                        </a:rPr>
                        <a:t>thời</a:t>
                      </a: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en-US" altLang="en-US" sz="1600" b="1" i="1" u="none" strike="noStrike" cap="none" normalizeH="0" baseline="0" dirty="0" err="1">
                          <a:ln>
                            <a:noFill/>
                          </a:ln>
                          <a:solidFill>
                            <a:srgbClr val="000090"/>
                          </a:solidFill>
                          <a:effectLst/>
                          <a:latin typeface="Arial" pitchFamily="34" charset="0"/>
                          <a:ea typeface="SimSun" pitchFamily="2" charset="-122"/>
                        </a:rPr>
                        <a:t>gian</a:t>
                      </a: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en-US" altLang="en-US" sz="1600" b="1" i="1" u="none" strike="noStrike" cap="none" normalizeH="0" baseline="0" dirty="0" err="1">
                          <a:ln>
                            <a:noFill/>
                          </a:ln>
                          <a:solidFill>
                            <a:srgbClr val="000090"/>
                          </a:solidFill>
                          <a:effectLst/>
                          <a:latin typeface="Arial" pitchFamily="34" charset="0"/>
                          <a:ea typeface="SimSun" pitchFamily="2" charset="-122"/>
                        </a:rPr>
                        <a:t>đối</a:t>
                      </a: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en-US" altLang="en-US" sz="1600" b="1" i="1" u="none" strike="noStrike" cap="none" normalizeH="0" baseline="0" dirty="0" err="1">
                          <a:ln>
                            <a:noFill/>
                          </a:ln>
                          <a:solidFill>
                            <a:srgbClr val="000090"/>
                          </a:solidFill>
                          <a:effectLst/>
                          <a:latin typeface="Arial" pitchFamily="34" charset="0"/>
                          <a:ea typeface="SimSun" pitchFamily="2" charset="-122"/>
                        </a:rPr>
                        <a:t>với</a:t>
                      </a:r>
                      <a:r>
                        <a:rPr kumimoji="0" lang="en-US" altLang="en-US" sz="1600" b="1" i="1" u="none" strike="noStrike" cap="none" normalizeH="0" baseline="0" dirty="0">
                          <a:ln>
                            <a:noFill/>
                          </a:ln>
                          <a:solidFill>
                            <a:srgbClr val="000090"/>
                          </a:solidFill>
                          <a:effectLst/>
                          <a:latin typeface="Arial" pitchFamily="34" charset="0"/>
                          <a:ea typeface="SimSun" pitchFamily="2" charset="-122"/>
                        </a:rPr>
                        <a:t> </a:t>
                      </a:r>
                      <a:r>
                        <a:rPr kumimoji="0" lang="ja-JP" altLang="en-US" sz="1600" b="1" i="1" u="none" strike="noStrike" cap="none" normalizeH="0" baseline="0" dirty="0">
                          <a:ln>
                            <a:noFill/>
                          </a:ln>
                          <a:solidFill>
                            <a:srgbClr val="000090"/>
                          </a:solidFill>
                          <a:effectLst/>
                          <a:latin typeface="Arial" pitchFamily="34" charset="0"/>
                          <a:ea typeface="SimSun" pitchFamily="2" charset="-122"/>
                        </a:rPr>
                        <a:t>“</a:t>
                      </a:r>
                      <a:r>
                        <a:rPr kumimoji="0" lang="en-US" altLang="ja-JP" sz="1600" b="1" i="1" u="none" strike="noStrike" cap="none" normalizeH="0" baseline="0" dirty="0">
                          <a:ln>
                            <a:noFill/>
                          </a:ln>
                          <a:solidFill>
                            <a:srgbClr val="000090"/>
                          </a:solidFill>
                          <a:effectLst/>
                          <a:latin typeface="Arial" pitchFamily="34" charset="0"/>
                          <a:ea typeface="MS PGothic" pitchFamily="34" charset="-128"/>
                          <a:cs typeface="Arial" pitchFamily="34" charset="0"/>
                        </a:rPr>
                        <a:t> </a:t>
                      </a:r>
                      <a:r>
                        <a:rPr kumimoji="0" lang="en-US" altLang="ja-JP" sz="1600" b="1" i="1" u="none" strike="noStrike" cap="none" normalizeH="0" baseline="0" dirty="0" err="1">
                          <a:ln>
                            <a:noFill/>
                          </a:ln>
                          <a:solidFill>
                            <a:srgbClr val="000090"/>
                          </a:solidFill>
                          <a:effectLst/>
                          <a:latin typeface="Arial" pitchFamily="34" charset="0"/>
                          <a:ea typeface="MS PGothic" pitchFamily="34" charset="-128"/>
                          <a:cs typeface="Arial" pitchFamily="34" charset="0"/>
                        </a:rPr>
                        <a:t>kích</a:t>
                      </a:r>
                      <a:r>
                        <a:rPr kumimoji="0" lang="en-US" altLang="ja-JP" sz="1600" b="1" i="1" u="none" strike="noStrike" cap="none" normalizeH="0" baseline="0" dirty="0">
                          <a:ln>
                            <a:noFill/>
                          </a:ln>
                          <a:solidFill>
                            <a:srgbClr val="000090"/>
                          </a:solidFill>
                          <a:effectLst/>
                          <a:latin typeface="Arial" pitchFamily="34" charset="0"/>
                          <a:ea typeface="MS PGothic" pitchFamily="34" charset="-128"/>
                          <a:cs typeface="Arial" pitchFamily="34" charset="0"/>
                        </a:rPr>
                        <a:t> </a:t>
                      </a:r>
                      <a:r>
                        <a:rPr kumimoji="0" lang="en-US" altLang="ja-JP" sz="1600" b="1" i="1" u="none" strike="noStrike" cap="none" normalizeH="0" baseline="0" dirty="0" err="1">
                          <a:ln>
                            <a:noFill/>
                          </a:ln>
                          <a:solidFill>
                            <a:srgbClr val="000090"/>
                          </a:solidFill>
                          <a:effectLst/>
                          <a:latin typeface="Arial" pitchFamily="34" charset="0"/>
                          <a:ea typeface="MS PGothic" pitchFamily="34" charset="-128"/>
                          <a:cs typeface="Arial" pitchFamily="34" charset="0"/>
                        </a:rPr>
                        <a:t>thích</a:t>
                      </a:r>
                      <a:r>
                        <a:rPr kumimoji="0" lang="en-US" altLang="ja-JP" sz="1600" b="1" i="1" u="none" strike="noStrike" cap="none" normalizeH="0" baseline="0" dirty="0">
                          <a:ln>
                            <a:noFill/>
                          </a:ln>
                          <a:solidFill>
                            <a:srgbClr val="000090"/>
                          </a:solidFill>
                          <a:effectLst/>
                          <a:latin typeface="Arial" pitchFamily="34" charset="0"/>
                          <a:ea typeface="MS PGothic" pitchFamily="34" charset="-128"/>
                          <a:cs typeface="Arial" pitchFamily="34" charset="0"/>
                        </a:rPr>
                        <a:t> </a:t>
                      </a:r>
                      <a:r>
                        <a:rPr kumimoji="0" lang="en-US" altLang="ja-JP" sz="1600" b="1" i="1" u="none" strike="noStrike" cap="none" normalizeH="0" baseline="0" dirty="0" err="1">
                          <a:ln>
                            <a:noFill/>
                          </a:ln>
                          <a:solidFill>
                            <a:srgbClr val="000090"/>
                          </a:solidFill>
                          <a:effectLst/>
                          <a:latin typeface="Arial" pitchFamily="34" charset="0"/>
                          <a:ea typeface="MS PGothic" pitchFamily="34" charset="-128"/>
                          <a:cs typeface="Arial" pitchFamily="34" charset="0"/>
                        </a:rPr>
                        <a:t>có</a:t>
                      </a:r>
                      <a:r>
                        <a:rPr kumimoji="0" lang="en-US" altLang="ja-JP" sz="1600" b="1" i="1" u="none" strike="noStrike" cap="none" normalizeH="0" baseline="0" dirty="0">
                          <a:ln>
                            <a:noFill/>
                          </a:ln>
                          <a:solidFill>
                            <a:srgbClr val="000090"/>
                          </a:solidFill>
                          <a:effectLst/>
                          <a:latin typeface="Arial" pitchFamily="34" charset="0"/>
                          <a:ea typeface="MS PGothic" pitchFamily="34" charset="-128"/>
                          <a:cs typeface="Arial" pitchFamily="34" charset="0"/>
                        </a:rPr>
                        <a:t> </a:t>
                      </a:r>
                      <a:r>
                        <a:rPr kumimoji="0" lang="en-US" altLang="ja-JP" sz="1600" b="1" i="1" u="none" strike="noStrike" cap="none" normalizeH="0" baseline="0" dirty="0" err="1">
                          <a:ln>
                            <a:noFill/>
                          </a:ln>
                          <a:solidFill>
                            <a:srgbClr val="000090"/>
                          </a:solidFill>
                          <a:effectLst/>
                          <a:latin typeface="Arial" pitchFamily="34" charset="0"/>
                          <a:ea typeface="MS PGothic" pitchFamily="34" charset="-128"/>
                          <a:cs typeface="Arial" pitchFamily="34" charset="0"/>
                        </a:rPr>
                        <a:t>hại</a:t>
                      </a:r>
                      <a:r>
                        <a:rPr kumimoji="0" lang="ja-JP" altLang="en-US" sz="1600" b="1" i="1" u="none" strike="noStrike" cap="none" normalizeH="0" baseline="0" dirty="0">
                          <a:ln>
                            <a:noFill/>
                          </a:ln>
                          <a:solidFill>
                            <a:srgbClr val="000090"/>
                          </a:solidFill>
                          <a:effectLst/>
                          <a:latin typeface="Arial" pitchFamily="34" charset="0"/>
                          <a:ea typeface="SimSun" pitchFamily="2" charset="-122"/>
                        </a:rPr>
                        <a:t>”</a:t>
                      </a:r>
                      <a:r>
                        <a:rPr kumimoji="0" lang="en-US" altLang="ja-JP" sz="1600" b="1" i="1" u="none" strike="noStrike" cap="none" normalizeH="0" baseline="0" dirty="0">
                          <a:ln>
                            <a:noFill/>
                          </a:ln>
                          <a:solidFill>
                            <a:srgbClr val="000090"/>
                          </a:solidFill>
                          <a:effectLst/>
                          <a:latin typeface="Arial" pitchFamily="34" charset="0"/>
                          <a:ea typeface="MS PGothic" pitchFamily="34" charset="-128"/>
                          <a:cs typeface="Arial" pitchFamily="34" charset="0"/>
                        </a:rPr>
                        <a:t> </a:t>
                      </a:r>
                      <a:br>
                        <a:rPr kumimoji="0" lang="en-US" altLang="ja-JP" sz="1600" b="1" i="1" u="none" strike="noStrike" cap="none" normalizeH="0" baseline="0" dirty="0">
                          <a:ln>
                            <a:noFill/>
                          </a:ln>
                          <a:solidFill>
                            <a:srgbClr val="000090"/>
                          </a:solidFill>
                          <a:effectLst/>
                          <a:latin typeface="Arial" pitchFamily="34" charset="0"/>
                          <a:ea typeface="MS PGothic" pitchFamily="34" charset="-128"/>
                          <a:cs typeface="Arial" pitchFamily="34" charset="0"/>
                        </a:rPr>
                      </a:br>
                      <a:r>
                        <a:rPr kumimoji="0" lang="en-US" altLang="ja-JP" sz="1600" b="1" i="1" u="none" strike="noStrike" cap="none" normalizeH="0" baseline="0" dirty="0">
                          <a:ln>
                            <a:noFill/>
                          </a:ln>
                          <a:solidFill>
                            <a:srgbClr val="000090"/>
                          </a:solidFill>
                          <a:effectLst/>
                          <a:latin typeface="Arial" pitchFamily="34" charset="0"/>
                          <a:ea typeface="MS PGothic" pitchFamily="34" charset="-128"/>
                          <a:cs typeface="Arial" pitchFamily="34" charset="0"/>
                        </a:rPr>
                        <a:t>(</a:t>
                      </a:r>
                      <a:r>
                        <a:rPr kumimoji="0" lang="en-US" altLang="ja-JP" sz="1600" b="1" i="1" u="none" strike="noStrike" cap="none" normalizeH="0" baseline="0" dirty="0" err="1">
                          <a:ln>
                            <a:noFill/>
                          </a:ln>
                          <a:solidFill>
                            <a:srgbClr val="000090"/>
                          </a:solidFill>
                          <a:effectLst/>
                          <a:latin typeface="Arial" pitchFamily="34" charset="0"/>
                          <a:ea typeface="MS PGothic" pitchFamily="34" charset="-128"/>
                          <a:cs typeface="Arial" pitchFamily="34" charset="0"/>
                        </a:rPr>
                        <a:t>ít</a:t>
                      </a:r>
                      <a:r>
                        <a:rPr kumimoji="0" lang="en-US" altLang="ja-JP" sz="1600" b="1" i="1" u="none" strike="noStrike" cap="none" normalizeH="0" baseline="0" dirty="0">
                          <a:ln>
                            <a:noFill/>
                          </a:ln>
                          <a:solidFill>
                            <a:srgbClr val="000090"/>
                          </a:solidFill>
                          <a:effectLst/>
                          <a:latin typeface="Arial" pitchFamily="34" charset="0"/>
                          <a:ea typeface="MS PGothic" pitchFamily="34" charset="-128"/>
                          <a:cs typeface="Arial" pitchFamily="34" charset="0"/>
                        </a:rPr>
                        <a:t> </a:t>
                      </a:r>
                      <a:r>
                        <a:rPr kumimoji="0" lang="en-US" altLang="ja-JP" sz="1600" b="1" i="1" u="none" strike="noStrike" cap="none" normalizeH="0" baseline="0" dirty="0" err="1">
                          <a:ln>
                            <a:noFill/>
                          </a:ln>
                          <a:solidFill>
                            <a:srgbClr val="000090"/>
                          </a:solidFill>
                          <a:effectLst/>
                          <a:latin typeface="Arial" pitchFamily="34" charset="0"/>
                          <a:ea typeface="MS PGothic" pitchFamily="34" charset="-128"/>
                          <a:cs typeface="Arial" pitchFamily="34" charset="0"/>
                        </a:rPr>
                        <a:t>hơn</a:t>
                      </a:r>
                      <a:r>
                        <a:rPr kumimoji="0" lang="en-US" altLang="ja-JP" sz="1600" b="1" i="1" u="none" strike="noStrike" cap="none" normalizeH="0" baseline="0" dirty="0">
                          <a:ln>
                            <a:noFill/>
                          </a:ln>
                          <a:solidFill>
                            <a:srgbClr val="000090"/>
                          </a:solidFill>
                          <a:effectLst/>
                          <a:latin typeface="Arial" pitchFamily="34" charset="0"/>
                          <a:ea typeface="MS PGothic" pitchFamily="34" charset="-128"/>
                          <a:cs typeface="Arial" pitchFamily="34" charset="0"/>
                        </a:rPr>
                        <a:t> 3 </a:t>
                      </a:r>
                      <a:r>
                        <a:rPr kumimoji="0" lang="en-US" altLang="ja-JP" sz="1600" b="1" i="1" u="none" strike="noStrike" cap="none" normalizeH="0" baseline="0" dirty="0" err="1">
                          <a:ln>
                            <a:noFill/>
                          </a:ln>
                          <a:solidFill>
                            <a:srgbClr val="000090"/>
                          </a:solidFill>
                          <a:effectLst/>
                          <a:latin typeface="Arial" pitchFamily="34" charset="0"/>
                          <a:ea typeface="MS PGothic" pitchFamily="34" charset="-128"/>
                          <a:cs typeface="Arial" pitchFamily="34" charset="0"/>
                        </a:rPr>
                        <a:t>tháng</a:t>
                      </a:r>
                      <a:r>
                        <a:rPr kumimoji="0" lang="en-US" altLang="ja-JP" sz="1600" b="1" i="1" u="none" strike="noStrike" cap="none" normalizeH="0" baseline="0" dirty="0">
                          <a:ln>
                            <a:noFill/>
                          </a:ln>
                          <a:solidFill>
                            <a:srgbClr val="000090"/>
                          </a:solidFill>
                          <a:effectLst/>
                          <a:latin typeface="Arial" pitchFamily="34" charset="0"/>
                          <a:ea typeface="MS PGothic" pitchFamily="34" charset="-128"/>
                          <a:cs typeface="Arial" pitchFamily="34" charset="0"/>
                        </a:rPr>
                        <a:t>)</a:t>
                      </a:r>
                      <a:endParaRPr kumimoji="0" lang="en-CA" altLang="en-US" sz="1600" b="1" i="0" u="none" strike="noStrike" cap="none" normalizeH="0" baseline="0" dirty="0">
                        <a:ln>
                          <a:noFill/>
                        </a:ln>
                        <a:solidFill>
                          <a:srgbClr val="000090"/>
                        </a:solidFill>
                        <a:effectLst/>
                        <a:latin typeface="Arial" pitchFamily="34" charset="0"/>
                        <a:ea typeface="MS PGothic" pitchFamily="34" charset="-128"/>
                        <a:cs typeface="Arial" pitchFamily="34" charset="0"/>
                      </a:endParaRPr>
                    </a:p>
                  </a:txBody>
                  <a:tcPr marL="91434" marR="91434" marT="45676" marB="45676" anchor="ctr" horzOverflow="overflow">
                    <a:lnL>
                      <a:noFill/>
                    </a:lnL>
                    <a:lnR>
                      <a:noFill/>
                    </a:lnR>
                    <a:lnT>
                      <a:noFill/>
                    </a:lnT>
                    <a:lnB>
                      <a:noFill/>
                    </a:lnB>
                    <a:lnTlToBr>
                      <a:noFill/>
                    </a:lnTlToBr>
                    <a:lnBlToTr>
                      <a:noFill/>
                    </a:lnBlToTr>
                    <a:noFill/>
                  </a:tcPr>
                </a:tc>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800" b="1" i="0" u="none" strike="noStrike" cap="none" normalizeH="0" baseline="0">
                        <a:ln>
                          <a:noFill/>
                        </a:ln>
                        <a:solidFill>
                          <a:srgbClr val="FFFFFF"/>
                        </a:solidFill>
                        <a:effectLst/>
                        <a:latin typeface="Arial" pitchFamily="34" charset="0"/>
                        <a:ea typeface="SimSun" pitchFamily="2" charset="-122"/>
                      </a:endParaRPr>
                    </a:p>
                  </a:txBody>
                  <a:tcPr marL="91434" marR="91434" marT="45676" marB="45676" anchor="ctr" horzOverflow="overflow">
                    <a:lnL>
                      <a:noFill/>
                    </a:lnL>
                    <a:lnR>
                      <a:noFill/>
                    </a:lnR>
                    <a:lnT>
                      <a:noFill/>
                    </a:lnT>
                    <a:lnB>
                      <a:noFill/>
                    </a:lnB>
                    <a:lnTlToBr>
                      <a:noFill/>
                    </a:lnTlToBr>
                    <a:lnBlToTr>
                      <a:noFill/>
                    </a:lnBlToTr>
                    <a:noFill/>
                  </a:tcPr>
                </a:tc>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600" b="1" i="1" u="none" strike="noStrike" cap="none" normalizeH="0" baseline="0">
                          <a:ln>
                            <a:noFill/>
                          </a:ln>
                          <a:solidFill>
                            <a:schemeClr val="accent2"/>
                          </a:solidFill>
                          <a:effectLst/>
                          <a:latin typeface="Arial" pitchFamily="34" charset="0"/>
                          <a:ea typeface="SimSun" pitchFamily="2" charset="-122"/>
                          <a:sym typeface="Symbol" pitchFamily="18" charset="2"/>
                        </a:rPr>
                        <a:t>Đau tiếp diễn dù vết thương đã lành</a:t>
                      </a:r>
                      <a:br>
                        <a:rPr kumimoji="0" lang="en-CA" altLang="en-US" sz="1600" b="1" i="1" u="none" strike="noStrike" cap="none" normalizeH="0" baseline="0">
                          <a:ln>
                            <a:noFill/>
                          </a:ln>
                          <a:solidFill>
                            <a:schemeClr val="accent2"/>
                          </a:solidFill>
                          <a:effectLst/>
                          <a:latin typeface="Arial" pitchFamily="34" charset="0"/>
                          <a:ea typeface="SimSun" pitchFamily="2" charset="-122"/>
                          <a:sym typeface="Symbol" pitchFamily="18" charset="2"/>
                        </a:rPr>
                      </a:br>
                      <a:r>
                        <a:rPr kumimoji="0" lang="en-CA" altLang="en-US" sz="1600" b="1" i="1" u="none" strike="noStrike" cap="none" normalizeH="0" baseline="0">
                          <a:ln>
                            <a:noFill/>
                          </a:ln>
                          <a:solidFill>
                            <a:schemeClr val="accent2"/>
                          </a:solidFill>
                          <a:effectLst/>
                          <a:latin typeface="Arial" pitchFamily="34" charset="0"/>
                          <a:ea typeface="SimSun" pitchFamily="2" charset="-122"/>
                          <a:sym typeface="Symbol" pitchFamily="18" charset="2"/>
                        </a:rPr>
                        <a:t>(hơn 3 tháng)</a:t>
                      </a:r>
                      <a:endParaRPr kumimoji="0" lang="en-US" altLang="en-US" sz="1600" b="1" i="1" u="none" strike="noStrike" cap="none" normalizeH="0" baseline="0">
                        <a:ln>
                          <a:noFill/>
                        </a:ln>
                        <a:solidFill>
                          <a:schemeClr val="accent2"/>
                        </a:solidFill>
                        <a:effectLst/>
                        <a:latin typeface="Arial" pitchFamily="34" charset="0"/>
                        <a:ea typeface="SimSun" pitchFamily="2" charset="-122"/>
                      </a:endParaRPr>
                    </a:p>
                  </a:txBody>
                  <a:tcPr marL="91434" marR="91434" marT="45676" marB="45676"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102929">
                <a:tc>
                  <a:txBody>
                    <a:bodyPr/>
                    <a:lstStyle>
                      <a:lvl1pPr marL="177800" indent="-177800"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177800" marR="0" lvl="0" indent="-177800" algn="l" defTabSz="914400" rtl="0" eaLnBrk="0" fontAlgn="base" latinLnBrk="0" hangingPunct="0">
                        <a:lnSpc>
                          <a:spcPct val="100000"/>
                        </a:lnSpc>
                        <a:spcBef>
                          <a:spcPct val="30000"/>
                        </a:spcBef>
                        <a:spcAft>
                          <a:spcPct val="0"/>
                        </a:spcAft>
                        <a:buClrTx/>
                        <a:buSzPct val="120000"/>
                        <a:buFontTx/>
                        <a:buChar char="•"/>
                        <a:tabLst/>
                      </a:pPr>
                      <a:r>
                        <a:rPr kumimoji="0" lang="en-GB" altLang="en-US" sz="1800" b="0" i="0" u="none" strike="noStrike" cap="none" normalizeH="0" baseline="0" dirty="0" err="1">
                          <a:ln>
                            <a:noFill/>
                          </a:ln>
                          <a:solidFill>
                            <a:srgbClr val="000090"/>
                          </a:solidFill>
                          <a:effectLst/>
                          <a:latin typeface="Arial" pitchFamily="34" charset="0"/>
                          <a:ea typeface="SimSun" pitchFamily="2" charset="-122"/>
                        </a:rPr>
                        <a:t>Thường</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có</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tổn</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thương</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mô</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rõ</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ràng</a:t>
                      </a:r>
                      <a:endParaRPr kumimoji="0" lang="en-GB" altLang="en-US" sz="1800" b="0" i="0" u="none" strike="noStrike" cap="none" normalizeH="0" baseline="0" dirty="0">
                        <a:ln>
                          <a:noFill/>
                        </a:ln>
                        <a:solidFill>
                          <a:srgbClr val="000090"/>
                        </a:solidFill>
                        <a:effectLst/>
                        <a:latin typeface="Arial" pitchFamily="34" charset="0"/>
                        <a:ea typeface="SimSun" pitchFamily="2" charset="-122"/>
                      </a:endParaRPr>
                    </a:p>
                    <a:p>
                      <a:pPr marL="177800" marR="0" lvl="0" indent="-177800" algn="l" defTabSz="914400" rtl="0" eaLnBrk="0" fontAlgn="base" latinLnBrk="0" hangingPunct="0">
                        <a:lnSpc>
                          <a:spcPct val="100000"/>
                        </a:lnSpc>
                        <a:spcBef>
                          <a:spcPct val="30000"/>
                        </a:spcBef>
                        <a:spcAft>
                          <a:spcPct val="0"/>
                        </a:spcAft>
                        <a:buClrTx/>
                        <a:buSzPct val="120000"/>
                        <a:buFontTx/>
                        <a:buChar char="•"/>
                        <a:tabLst/>
                      </a:pPr>
                      <a:r>
                        <a:rPr kumimoji="0" lang="en-GB" altLang="en-US" sz="1800" b="0" i="0" u="none" strike="noStrike" cap="none" normalizeH="0" baseline="0" dirty="0">
                          <a:ln>
                            <a:noFill/>
                          </a:ln>
                          <a:solidFill>
                            <a:srgbClr val="000090"/>
                          </a:solidFill>
                          <a:effectLst/>
                          <a:latin typeface="Arial" pitchFamily="34" charset="0"/>
                          <a:ea typeface="SimSun" pitchFamily="2" charset="-122"/>
                        </a:rPr>
                        <a:t>1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thông</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điệp</a:t>
                      </a:r>
                      <a:r>
                        <a:rPr kumimoji="0" lang="en-GB" altLang="en-US" sz="1800" b="0" i="0" u="none" strike="noStrike" cap="none" normalizeH="0" baseline="0" dirty="0">
                          <a:ln>
                            <a:noFill/>
                          </a:ln>
                          <a:solidFill>
                            <a:srgbClr val="000090"/>
                          </a:solidFill>
                          <a:effectLst/>
                          <a:latin typeface="Arial" pitchFamily="34" charset="0"/>
                          <a:ea typeface="SimSun" pitchFamily="2" charset="-122"/>
                        </a:rPr>
                        <a:t> -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Có</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chức</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năng</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bảo</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vệ</a:t>
                      </a:r>
                      <a:endParaRPr kumimoji="0" lang="en-GB" altLang="en-US" sz="1800" b="0" i="0" u="none" strike="noStrike" cap="none" normalizeH="0" baseline="0" dirty="0">
                        <a:ln>
                          <a:noFill/>
                        </a:ln>
                        <a:solidFill>
                          <a:srgbClr val="000090"/>
                        </a:solidFill>
                        <a:effectLst/>
                        <a:latin typeface="Arial" pitchFamily="34" charset="0"/>
                        <a:ea typeface="SimSun" pitchFamily="2" charset="-122"/>
                      </a:endParaRPr>
                    </a:p>
                    <a:p>
                      <a:pPr marL="177800" marR="0" lvl="0" indent="-177800" algn="l" defTabSz="914400" rtl="0" eaLnBrk="0" fontAlgn="base" latinLnBrk="0" hangingPunct="0">
                        <a:lnSpc>
                          <a:spcPct val="100000"/>
                        </a:lnSpc>
                        <a:spcBef>
                          <a:spcPct val="30000"/>
                        </a:spcBef>
                        <a:spcAft>
                          <a:spcPct val="0"/>
                        </a:spcAft>
                        <a:buClrTx/>
                        <a:buSzPct val="120000"/>
                        <a:buFontTx/>
                        <a:buChar char="•"/>
                        <a:tabLst/>
                      </a:pPr>
                      <a:r>
                        <a:rPr kumimoji="0" lang="en-GB" altLang="en-US" sz="1800" b="0" i="0" u="none" strike="noStrike" cap="none" normalizeH="0" baseline="0" dirty="0" err="1">
                          <a:ln>
                            <a:noFill/>
                          </a:ln>
                          <a:solidFill>
                            <a:srgbClr val="000090"/>
                          </a:solidFill>
                          <a:effectLst/>
                          <a:latin typeface="Arial" pitchFamily="34" charset="0"/>
                          <a:ea typeface="SimSun" pitchFamily="2" charset="-122"/>
                        </a:rPr>
                        <a:t>Tăng</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hoạt</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hệ</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thần</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kinh</a:t>
                      </a:r>
                      <a:endParaRPr kumimoji="0" lang="en-GB" altLang="en-US" sz="1800" b="0" i="0" u="none" strike="noStrike" cap="none" normalizeH="0" baseline="0" dirty="0">
                        <a:ln>
                          <a:noFill/>
                        </a:ln>
                        <a:solidFill>
                          <a:srgbClr val="000090"/>
                        </a:solidFill>
                        <a:effectLst/>
                        <a:latin typeface="Arial" pitchFamily="34" charset="0"/>
                        <a:ea typeface="SimSun" pitchFamily="2" charset="-122"/>
                      </a:endParaRPr>
                    </a:p>
                    <a:p>
                      <a:pPr marL="177800" marR="0" lvl="0" indent="-177800" algn="l" defTabSz="914400" rtl="0" eaLnBrk="0" fontAlgn="base" latinLnBrk="0" hangingPunct="0">
                        <a:lnSpc>
                          <a:spcPct val="100000"/>
                        </a:lnSpc>
                        <a:spcBef>
                          <a:spcPct val="30000"/>
                        </a:spcBef>
                        <a:spcAft>
                          <a:spcPct val="0"/>
                        </a:spcAft>
                        <a:buClrTx/>
                        <a:buSzPct val="120000"/>
                        <a:buFontTx/>
                        <a:buChar char="•"/>
                        <a:tabLst/>
                      </a:pPr>
                      <a:r>
                        <a:rPr kumimoji="0" lang="en-GB" altLang="en-US" sz="1800" b="0" i="0" u="none" strike="noStrike" cap="none" normalizeH="0" baseline="0" dirty="0" err="1">
                          <a:ln>
                            <a:noFill/>
                          </a:ln>
                          <a:solidFill>
                            <a:srgbClr val="000090"/>
                          </a:solidFill>
                          <a:effectLst/>
                          <a:latin typeface="Arial" pitchFamily="34" charset="0"/>
                          <a:ea typeface="SimSun" pitchFamily="2" charset="-122"/>
                        </a:rPr>
                        <a:t>Đau</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giảm</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khi</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lành</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tổn</a:t>
                      </a:r>
                      <a:r>
                        <a:rPr kumimoji="0" lang="en-GB" altLang="en-US" sz="1800" b="0" i="0" u="none" strike="noStrike" cap="none" normalizeH="0" baseline="0" dirty="0">
                          <a:ln>
                            <a:noFill/>
                          </a:ln>
                          <a:solidFill>
                            <a:srgbClr val="000090"/>
                          </a:solidFill>
                          <a:effectLst/>
                          <a:latin typeface="Arial" pitchFamily="34" charset="0"/>
                          <a:ea typeface="SimSun" pitchFamily="2" charset="-122"/>
                        </a:rPr>
                        <a:t> </a:t>
                      </a:r>
                      <a:r>
                        <a:rPr kumimoji="0" lang="en-GB" altLang="en-US" sz="1800" b="0" i="0" u="none" strike="noStrike" cap="none" normalizeH="0" baseline="0" dirty="0" err="1">
                          <a:ln>
                            <a:noFill/>
                          </a:ln>
                          <a:solidFill>
                            <a:srgbClr val="000090"/>
                          </a:solidFill>
                          <a:effectLst/>
                          <a:latin typeface="Arial" pitchFamily="34" charset="0"/>
                          <a:ea typeface="SimSun" pitchFamily="2" charset="-122"/>
                        </a:rPr>
                        <a:t>thương</a:t>
                      </a:r>
                      <a:endParaRPr kumimoji="0" lang="en-GB" altLang="en-US" sz="1800" b="0" i="0" u="none" strike="noStrike" cap="none" normalizeH="0" baseline="0" dirty="0">
                        <a:ln>
                          <a:noFill/>
                        </a:ln>
                        <a:solidFill>
                          <a:srgbClr val="000090"/>
                        </a:solidFill>
                        <a:effectLst/>
                        <a:latin typeface="Arial" pitchFamily="34" charset="0"/>
                        <a:ea typeface="SimSun" pitchFamily="2" charset="-122"/>
                      </a:endParaRP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rgbClr val="000090"/>
                        </a:solidFill>
                        <a:effectLst/>
                        <a:latin typeface="Arial" pitchFamily="34" charset="0"/>
                        <a:ea typeface="SimSun" pitchFamily="2" charset="-122"/>
                      </a:endParaRPr>
                    </a:p>
                  </a:txBody>
                  <a:tcPr marL="91434" marR="91434" marT="45676" marB="45676" horzOverflow="overflow">
                    <a:lnL>
                      <a:noFill/>
                    </a:lnL>
                    <a:lnR>
                      <a:noFill/>
                    </a:lnR>
                    <a:lnT>
                      <a:noFill/>
                    </a:lnT>
                    <a:lnB>
                      <a:noFill/>
                    </a:lnB>
                    <a:lnTlToBr>
                      <a:noFill/>
                    </a:lnTlToBr>
                    <a:lnBlToTr>
                      <a:noFill/>
                    </a:lnBlToTr>
                    <a:noFill/>
                  </a:tcPr>
                </a:tc>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a:ln>
                          <a:noFill/>
                        </a:ln>
                        <a:solidFill>
                          <a:srgbClr val="000000"/>
                        </a:solidFill>
                        <a:effectLst/>
                        <a:latin typeface="Arial" pitchFamily="34" charset="0"/>
                        <a:ea typeface="SimSun" pitchFamily="2" charset="-122"/>
                      </a:endParaRPr>
                    </a:p>
                  </a:txBody>
                  <a:tcPr marL="91434" marR="91434" marT="45676" marB="45676" horzOverflow="overflow">
                    <a:lnL>
                      <a:noFill/>
                    </a:lnL>
                    <a:lnR>
                      <a:noFill/>
                    </a:lnR>
                    <a:lnT>
                      <a:noFill/>
                    </a:lnT>
                    <a:lnB>
                      <a:noFill/>
                    </a:lnB>
                    <a:lnTlToBr>
                      <a:noFill/>
                    </a:lnTlToBr>
                    <a:lnBlToTr>
                      <a:noFill/>
                    </a:lnBlToTr>
                    <a:noFill/>
                  </a:tcPr>
                </a:tc>
                <a:tc>
                  <a:txBody>
                    <a:bodyPr/>
                    <a:lstStyle>
                      <a:lvl1pPr marL="174625" indent="-174625"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174625" marR="0" lvl="0" indent="-174625" algn="l" defTabSz="914400" rtl="0" eaLnBrk="0" fontAlgn="base" latinLnBrk="0" hangingPunct="0">
                        <a:lnSpc>
                          <a:spcPct val="100000"/>
                        </a:lnSpc>
                        <a:spcBef>
                          <a:spcPct val="30000"/>
                        </a:spcBef>
                        <a:spcAft>
                          <a:spcPct val="0"/>
                        </a:spcAft>
                        <a:buClrTx/>
                        <a:buSzPct val="120000"/>
                        <a:buFontTx/>
                        <a:buChar char="•"/>
                        <a:tabLst/>
                      </a:pPr>
                      <a:r>
                        <a:rPr kumimoji="0" lang="en-GB" altLang="en-US" sz="1800" b="0" i="0" u="none" strike="noStrike" cap="none" normalizeH="0" baseline="0">
                          <a:ln>
                            <a:noFill/>
                          </a:ln>
                          <a:solidFill>
                            <a:schemeClr val="accent2"/>
                          </a:solidFill>
                          <a:effectLst/>
                          <a:latin typeface="Arial" pitchFamily="34" charset="0"/>
                          <a:ea typeface="SimSun" pitchFamily="2" charset="-122"/>
                        </a:rPr>
                        <a:t>Thường không có chức năng bảo vệ</a:t>
                      </a:r>
                    </a:p>
                    <a:p>
                      <a:pPr marL="174625" marR="0" lvl="0" indent="-174625" algn="l" defTabSz="914400" rtl="0" eaLnBrk="0" fontAlgn="base" latinLnBrk="0" hangingPunct="0">
                        <a:lnSpc>
                          <a:spcPct val="100000"/>
                        </a:lnSpc>
                        <a:spcBef>
                          <a:spcPct val="30000"/>
                        </a:spcBef>
                        <a:spcAft>
                          <a:spcPct val="0"/>
                        </a:spcAft>
                        <a:buClrTx/>
                        <a:buSzPct val="120000"/>
                        <a:buFontTx/>
                        <a:buChar char="•"/>
                        <a:tabLst/>
                      </a:pPr>
                      <a:r>
                        <a:rPr kumimoji="0" lang="en-GB" altLang="en-US" sz="1800" b="0" i="0" u="none" strike="noStrike" cap="none" normalizeH="0" baseline="0">
                          <a:ln>
                            <a:noFill/>
                          </a:ln>
                          <a:solidFill>
                            <a:schemeClr val="accent2"/>
                          </a:solidFill>
                          <a:effectLst/>
                          <a:latin typeface="Arial" pitchFamily="34" charset="0"/>
                          <a:ea typeface="SimSun" pitchFamily="2" charset="-122"/>
                        </a:rPr>
                        <a:t>Tổn hại sức khỏe và chức năng</a:t>
                      </a:r>
                    </a:p>
                    <a:p>
                      <a:pPr marL="174625" marR="0" lvl="0" indent="-174625" algn="l" defTabSz="914400" rtl="0" eaLnBrk="0" fontAlgn="base" latinLnBrk="0" hangingPunct="0">
                        <a:lnSpc>
                          <a:spcPct val="100000"/>
                        </a:lnSpc>
                        <a:spcBef>
                          <a:spcPct val="30000"/>
                        </a:spcBef>
                        <a:spcAft>
                          <a:spcPct val="0"/>
                        </a:spcAft>
                        <a:buClrTx/>
                        <a:buSzPct val="120000"/>
                        <a:buFontTx/>
                        <a:buChar char="•"/>
                        <a:tabLst/>
                      </a:pPr>
                      <a:r>
                        <a:rPr kumimoji="0" lang="en-GB" altLang="en-US" sz="1800" b="0" i="0" u="none" strike="noStrike" cap="none" normalizeH="0" baseline="0">
                          <a:ln>
                            <a:noFill/>
                          </a:ln>
                          <a:solidFill>
                            <a:schemeClr val="accent2"/>
                          </a:solidFill>
                          <a:effectLst/>
                          <a:latin typeface="Arial" pitchFamily="34" charset="0"/>
                          <a:ea typeface="SimSun" pitchFamily="2" charset="-122"/>
                        </a:rPr>
                        <a:t> NN bởi 1 bệnh lý hoặc kết hợp nhiều cơ chế SLB</a:t>
                      </a:r>
                    </a:p>
                    <a:p>
                      <a:pPr marL="174625" marR="0" lvl="0" indent="-174625" algn="l" defTabSz="914400" rtl="0" eaLnBrk="0" fontAlgn="base" latinLnBrk="0" hangingPunct="0">
                        <a:lnSpc>
                          <a:spcPct val="100000"/>
                        </a:lnSpc>
                        <a:spcBef>
                          <a:spcPct val="30000"/>
                        </a:spcBef>
                        <a:spcAft>
                          <a:spcPct val="0"/>
                        </a:spcAft>
                        <a:buClrTx/>
                        <a:buSzPct val="120000"/>
                        <a:buFontTx/>
                        <a:buNone/>
                        <a:tabLst/>
                      </a:pPr>
                      <a:endParaRPr kumimoji="0" lang="en-GB" altLang="en-US" sz="1800" b="0" i="0" u="none" strike="noStrike" cap="none" normalizeH="0" baseline="30000">
                        <a:ln>
                          <a:noFill/>
                        </a:ln>
                        <a:solidFill>
                          <a:schemeClr val="accent2"/>
                        </a:solidFill>
                        <a:effectLst/>
                        <a:latin typeface="Arial" pitchFamily="34" charset="0"/>
                        <a:ea typeface="SimSun" pitchFamily="2" charset="-122"/>
                      </a:endParaRPr>
                    </a:p>
                    <a:p>
                      <a:pPr marL="174625" marR="0" lvl="0" indent="-174625" algn="l" defTabSz="914400" rtl="0" eaLnBrk="0" fontAlgn="base" latinLnBrk="0" hangingPunct="0">
                        <a:lnSpc>
                          <a:spcPct val="100000"/>
                        </a:lnSpc>
                        <a:spcBef>
                          <a:spcPct val="30000"/>
                        </a:spcBef>
                        <a:spcAft>
                          <a:spcPct val="0"/>
                        </a:spcAft>
                        <a:buClrTx/>
                        <a:buSzPct val="120000"/>
                        <a:buFontTx/>
                        <a:buChar char="•"/>
                        <a:tabLst/>
                      </a:pPr>
                      <a:endParaRPr kumimoji="0" lang="en-GB" altLang="en-US" sz="1800" b="0" i="0" u="none" strike="noStrike" cap="none" normalizeH="0" baseline="30000">
                        <a:ln>
                          <a:noFill/>
                        </a:ln>
                        <a:solidFill>
                          <a:schemeClr val="accent2"/>
                        </a:solidFill>
                        <a:effectLst/>
                        <a:latin typeface="Arial" pitchFamily="34" charset="0"/>
                        <a:ea typeface="SimSun" pitchFamily="2" charset="-122"/>
                      </a:endParaRPr>
                    </a:p>
                    <a:p>
                      <a:pPr marL="174625" marR="0" lvl="0" indent="-174625"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accent2"/>
                        </a:solidFill>
                        <a:effectLst/>
                        <a:latin typeface="Arial" pitchFamily="34" charset="0"/>
                        <a:ea typeface="SimSun" pitchFamily="2" charset="-122"/>
                      </a:endParaRPr>
                    </a:p>
                  </a:txBody>
                  <a:tcPr marL="91434" marR="91434" marT="45676" marB="4567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A9526080-2FE4-47D5-BAAC-431D3EC61FEC}"/>
              </a:ext>
            </a:extLst>
          </p:cNvPr>
          <p:cNvSpPr/>
          <p:nvPr/>
        </p:nvSpPr>
        <p:spPr>
          <a:xfrm>
            <a:off x="6221414" y="5172075"/>
            <a:ext cx="3533775"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defRPr/>
            </a:pPr>
            <a:r>
              <a:rPr lang="en-CA" altLang="en-US" sz="1600">
                <a:solidFill>
                  <a:srgbClr val="FFFFFF"/>
                </a:solidFill>
                <a:latin typeface="Arial" pitchFamily="34" charset="0"/>
                <a:ea typeface="SimSun" pitchFamily="2" charset="-122"/>
              </a:rPr>
              <a:t>Đau cấp có thể chuyển thành mạn</a:t>
            </a:r>
            <a:endParaRPr lang="en-US" altLang="en-US" sz="1600">
              <a:solidFill>
                <a:srgbClr val="FFFFFF"/>
              </a:solidFill>
              <a:latin typeface="Arial" pitchFamily="34" charset="0"/>
              <a:ea typeface="SimSun" pitchFamily="2" charset="-122"/>
            </a:endParaRPr>
          </a:p>
        </p:txBody>
      </p:sp>
      <p:sp>
        <p:nvSpPr>
          <p:cNvPr id="5" name="Up Arrow 4">
            <a:extLst>
              <a:ext uri="{FF2B5EF4-FFF2-40B4-BE49-F238E27FC236}">
                <a16:creationId xmlns:a16="http://schemas.microsoft.com/office/drawing/2014/main" id="{DDA66AB4-CB43-46A3-88D5-8BB496D0FAB2}"/>
              </a:ext>
            </a:extLst>
          </p:cNvPr>
          <p:cNvSpPr/>
          <p:nvPr/>
        </p:nvSpPr>
        <p:spPr>
          <a:xfrm>
            <a:off x="7700963" y="4933950"/>
            <a:ext cx="804862" cy="21590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pitchFamily="34" charset="0"/>
              <a:cs typeface="Arial"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2BFB53D0-C7F3-498A-9500-3F2364C65A12}"/>
              </a:ext>
            </a:extLst>
          </p:cNvPr>
          <p:cNvSpPr>
            <a:spLocks noGrp="1"/>
          </p:cNvSpPr>
          <p:nvPr>
            <p:ph type="title"/>
          </p:nvPr>
        </p:nvSpPr>
        <p:spPr>
          <a:xfrm>
            <a:off x="1981200" y="284163"/>
            <a:ext cx="8229600" cy="1143000"/>
          </a:xfrm>
        </p:spPr>
        <p:txBody>
          <a:bodyPr/>
          <a:lstStyle/>
          <a:p>
            <a:pPr eaLnBrk="1" hangingPunct="1">
              <a:defRPr/>
            </a:pPr>
            <a:r>
              <a:rPr lang="en-US" altLang="en-US" sz="3200" b="1" dirty="0">
                <a:solidFill>
                  <a:srgbClr val="000090"/>
                </a:solidFill>
                <a:latin typeface="Arial" pitchFamily="34" charset="0"/>
                <a:ea typeface="SimSun" pitchFamily="2" charset="-122"/>
                <a:cs typeface="+mn-cs"/>
              </a:rPr>
              <a:t>ĐÁNH GIÁ ĐAU CẤP TÍNH</a:t>
            </a:r>
            <a:endParaRPr lang="es-MX" altLang="en-US" sz="3200" b="1" dirty="0">
              <a:solidFill>
                <a:srgbClr val="000090"/>
              </a:solidFill>
              <a:latin typeface="Arial" pitchFamily="34" charset="0"/>
              <a:ea typeface="SimSun" pitchFamily="2" charset="-122"/>
              <a:cs typeface="+mn-cs"/>
            </a:endParaRPr>
          </a:p>
        </p:txBody>
      </p:sp>
      <p:sp>
        <p:nvSpPr>
          <p:cNvPr id="23555" name="Content Placeholder 2">
            <a:extLst>
              <a:ext uri="{FF2B5EF4-FFF2-40B4-BE49-F238E27FC236}">
                <a16:creationId xmlns:a16="http://schemas.microsoft.com/office/drawing/2014/main" id="{A50774C8-3E22-4CC1-B524-0C8854E35910}"/>
              </a:ext>
            </a:extLst>
          </p:cNvPr>
          <p:cNvSpPr>
            <a:spLocks noGrp="1"/>
          </p:cNvSpPr>
          <p:nvPr>
            <p:ph sz="half" idx="1"/>
          </p:nvPr>
        </p:nvSpPr>
        <p:spPr>
          <a:xfrm>
            <a:off x="1833563" y="1752601"/>
            <a:ext cx="4038600" cy="4525963"/>
          </a:xfrm>
        </p:spPr>
        <p:txBody>
          <a:bodyPr/>
          <a:lstStyle/>
          <a:p>
            <a:pPr eaLnBrk="1" hangingPunct="1"/>
            <a:r>
              <a:rPr lang="es-MX" altLang="en-US" sz="2400">
                <a:solidFill>
                  <a:srgbClr val="000090"/>
                </a:solidFill>
                <a:latin typeface="Arial" panose="020B0604020202020204" pitchFamily="34" charset="0"/>
                <a:ea typeface="SimSun" panose="02010600030101010101" pitchFamily="2" charset="-122"/>
              </a:rPr>
              <a:t>Vị trí đau</a:t>
            </a:r>
          </a:p>
          <a:p>
            <a:pPr eaLnBrk="1" hangingPunct="1"/>
            <a:r>
              <a:rPr lang="en-US" altLang="en-US" sz="2400">
                <a:solidFill>
                  <a:srgbClr val="000090"/>
                </a:solidFill>
                <a:latin typeface="Arial" panose="020B0604020202020204" pitchFamily="34" charset="0"/>
                <a:ea typeface="SimSun" panose="02010600030101010101" pitchFamily="2" charset="-122"/>
              </a:rPr>
              <a:t>Tình huống liên quan khởi phát đau</a:t>
            </a:r>
          </a:p>
          <a:p>
            <a:pPr eaLnBrk="1" hangingPunct="1"/>
            <a:r>
              <a:rPr lang="es-MX" altLang="en-US" sz="2400">
                <a:solidFill>
                  <a:srgbClr val="000090"/>
                </a:solidFill>
                <a:latin typeface="Arial" panose="020B0604020202020204" pitchFamily="34" charset="0"/>
                <a:ea typeface="SimSun" panose="02010600030101010101" pitchFamily="2" charset="-122"/>
              </a:rPr>
              <a:t>Tính chất đau</a:t>
            </a:r>
          </a:p>
          <a:p>
            <a:pPr eaLnBrk="1" hangingPunct="1"/>
            <a:r>
              <a:rPr lang="es-MX" altLang="en-US" sz="2400">
                <a:solidFill>
                  <a:srgbClr val="000090"/>
                </a:solidFill>
                <a:latin typeface="Arial" panose="020B0604020202020204" pitchFamily="34" charset="0"/>
                <a:ea typeface="SimSun" panose="02010600030101010101" pitchFamily="2" charset="-122"/>
              </a:rPr>
              <a:t>Cường độ đau</a:t>
            </a:r>
          </a:p>
          <a:p>
            <a:pPr eaLnBrk="1" hangingPunct="1"/>
            <a:r>
              <a:rPr lang="es-MX" altLang="en-US" sz="2400">
                <a:solidFill>
                  <a:srgbClr val="000090"/>
                </a:solidFill>
                <a:latin typeface="Arial" panose="020B0604020202020204" pitchFamily="34" charset="0"/>
                <a:ea typeface="SimSun" panose="02010600030101010101" pitchFamily="2" charset="-122"/>
              </a:rPr>
              <a:t>Các triệu chứng kèm theo </a:t>
            </a:r>
            <a:br>
              <a:rPr lang="es-MX" altLang="en-US" sz="2400">
                <a:solidFill>
                  <a:srgbClr val="000090"/>
                </a:solidFill>
                <a:latin typeface="Arial" panose="020B0604020202020204" pitchFamily="34" charset="0"/>
                <a:ea typeface="SimSun" panose="02010600030101010101" pitchFamily="2" charset="-122"/>
              </a:rPr>
            </a:br>
            <a:r>
              <a:rPr lang="es-MX" altLang="en-US" sz="2400">
                <a:solidFill>
                  <a:srgbClr val="000090"/>
                </a:solidFill>
                <a:latin typeface="Arial" panose="020B0604020202020204" pitchFamily="34" charset="0"/>
                <a:ea typeface="SimSun" panose="02010600030101010101" pitchFamily="2" charset="-122"/>
              </a:rPr>
              <a:t>(v.d buồn nôn)</a:t>
            </a:r>
          </a:p>
          <a:p>
            <a:pPr eaLnBrk="1" hangingPunct="1"/>
            <a:r>
              <a:rPr lang="en-US" altLang="en-US" sz="2400">
                <a:solidFill>
                  <a:srgbClr val="000090"/>
                </a:solidFill>
                <a:latin typeface="Arial" panose="020B0604020202020204" pitchFamily="34" charset="0"/>
                <a:ea typeface="SimSun" panose="02010600030101010101" pitchFamily="2" charset="-122"/>
              </a:rPr>
              <a:t>Các bệnh lý kèm theo</a:t>
            </a:r>
          </a:p>
        </p:txBody>
      </p:sp>
      <p:sp>
        <p:nvSpPr>
          <p:cNvPr id="23556" name="Content Placeholder 5">
            <a:extLst>
              <a:ext uri="{FF2B5EF4-FFF2-40B4-BE49-F238E27FC236}">
                <a16:creationId xmlns:a16="http://schemas.microsoft.com/office/drawing/2014/main" id="{0F670A8E-8F24-42EF-914E-D10ECA84AA15}"/>
              </a:ext>
            </a:extLst>
          </p:cNvPr>
          <p:cNvSpPr>
            <a:spLocks noGrp="1"/>
          </p:cNvSpPr>
          <p:nvPr>
            <p:ph sz="half" idx="2"/>
          </p:nvPr>
        </p:nvSpPr>
        <p:spPr>
          <a:xfrm>
            <a:off x="6172200" y="1743076"/>
            <a:ext cx="4343400" cy="4525963"/>
          </a:xfrm>
        </p:spPr>
        <p:txBody>
          <a:bodyPr/>
          <a:lstStyle/>
          <a:p>
            <a:pPr eaLnBrk="1" hangingPunct="1">
              <a:lnSpc>
                <a:spcPct val="90000"/>
              </a:lnSpc>
            </a:pPr>
            <a:r>
              <a:rPr lang="es-MX" altLang="en-US" sz="2400">
                <a:latin typeface="Arial" panose="020B0604020202020204" pitchFamily="34" charset="0"/>
                <a:ea typeface="SimSun" panose="02010600030101010101" pitchFamily="2" charset="-122"/>
              </a:rPr>
              <a:t>Điều trị</a:t>
            </a:r>
          </a:p>
          <a:p>
            <a:pPr lvl="1" eaLnBrk="1" hangingPunct="1">
              <a:lnSpc>
                <a:spcPct val="90000"/>
              </a:lnSpc>
            </a:pPr>
            <a:r>
              <a:rPr lang="en-US" altLang="en-US" sz="2000">
                <a:latin typeface="Arial" panose="020B0604020202020204" pitchFamily="34" charset="0"/>
                <a:cs typeface="Arial" panose="020B0604020202020204" pitchFamily="34" charset="0"/>
              </a:rPr>
              <a:t>Các thuốc điều trị hiện tại và trước đây bao gồm liều dùng, số lần dùng, hiệu quả và tác dụng phụ</a:t>
            </a:r>
          </a:p>
          <a:p>
            <a:pPr eaLnBrk="1" hangingPunct="1">
              <a:lnSpc>
                <a:spcPct val="90000"/>
              </a:lnSpc>
            </a:pPr>
            <a:r>
              <a:rPr lang="es-MX" altLang="en-US" sz="2400">
                <a:latin typeface="Arial" panose="020B0604020202020204" pitchFamily="34" charset="0"/>
                <a:ea typeface="SimSun" panose="02010600030101010101" pitchFamily="2" charset="-122"/>
              </a:rPr>
              <a:t>Tiền sử y khoa liên quan</a:t>
            </a:r>
          </a:p>
          <a:p>
            <a:pPr lvl="1" eaLnBrk="1" hangingPunct="1">
              <a:lnSpc>
                <a:spcPct val="90000"/>
              </a:lnSpc>
            </a:pPr>
            <a:r>
              <a:rPr lang="en-US" altLang="en-US" sz="2000">
                <a:latin typeface="Arial" panose="020B0604020202020204" pitchFamily="34" charset="0"/>
                <a:cs typeface="Arial" panose="020B0604020202020204" pitchFamily="34" charset="0"/>
              </a:rPr>
              <a:t>Tình trạng đau trước đây hay các tình trạng đau khác hiện tại, kết quả điều trị </a:t>
            </a:r>
          </a:p>
          <a:p>
            <a:pPr lvl="1" eaLnBrk="1" hangingPunct="1">
              <a:lnSpc>
                <a:spcPct val="90000"/>
              </a:lnSpc>
            </a:pPr>
            <a:r>
              <a:rPr lang="en-US" altLang="en-US" sz="2000">
                <a:latin typeface="Arial" panose="020B0604020202020204" pitchFamily="34" charset="0"/>
                <a:cs typeface="Arial" panose="020B0604020202020204" pitchFamily="34" charset="0"/>
              </a:rPr>
              <a:t>Các bệnh trước đây hay hiện tại</a:t>
            </a:r>
          </a:p>
          <a:p>
            <a:pPr eaLnBrk="1" hangingPunct="1">
              <a:lnSpc>
                <a:spcPct val="90000"/>
              </a:lnSpc>
            </a:pPr>
            <a:r>
              <a:rPr lang="en-US" altLang="en-US" sz="2400">
                <a:latin typeface="Arial" panose="020B0604020202020204" pitchFamily="34" charset="0"/>
                <a:ea typeface="SimSun" panose="02010600030101010101" pitchFamily="2" charset="-122"/>
              </a:rPr>
              <a:t>Các yếu tố ảnh hưởng điều trị triệu chứng</a:t>
            </a:r>
          </a:p>
          <a:p>
            <a:pPr eaLnBrk="1" hangingPunct="1">
              <a:lnSpc>
                <a:spcPct val="90000"/>
              </a:lnSpc>
            </a:pPr>
            <a:endParaRPr lang="en-US" altLang="en-US">
              <a:latin typeface="Calibri" panose="020F0502020204030204" pitchFamily="34" charset="0"/>
              <a:ea typeface="SimSun" panose="02010600030101010101" pitchFamily="2" charset="-122"/>
            </a:endParaRPr>
          </a:p>
        </p:txBody>
      </p:sp>
      <p:sp>
        <p:nvSpPr>
          <p:cNvPr id="23557" name="Rectangle 3">
            <a:extLst>
              <a:ext uri="{FF2B5EF4-FFF2-40B4-BE49-F238E27FC236}">
                <a16:creationId xmlns:a16="http://schemas.microsoft.com/office/drawing/2014/main" id="{B0EA1E25-CE5A-46BC-A531-1C50763DF125}"/>
              </a:ext>
            </a:extLst>
          </p:cNvPr>
          <p:cNvSpPr>
            <a:spLocks noChangeArrowheads="1"/>
          </p:cNvSpPr>
          <p:nvPr/>
        </p:nvSpPr>
        <p:spPr bwMode="auto">
          <a:xfrm>
            <a:off x="1641476" y="6454776"/>
            <a:ext cx="9026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CA" altLang="en-US" sz="1100">
                <a:latin typeface="Arial  "/>
                <a:cs typeface="Cordia New" panose="020B0304020202020204" pitchFamily="34" charset="-34"/>
              </a:rPr>
              <a:t>Australian and New Zealand College of Anaesthetists and Faculty of Pain Medicine. </a:t>
            </a:r>
            <a:br>
              <a:rPr lang="en-CA" altLang="en-US" sz="1100">
                <a:latin typeface="Arial  "/>
                <a:cs typeface="Cordia New" panose="020B0304020202020204" pitchFamily="34" charset="-34"/>
              </a:rPr>
            </a:br>
            <a:r>
              <a:rPr lang="en-CA" altLang="en-US" sz="1100" i="1">
                <a:latin typeface="Arial  "/>
                <a:cs typeface="Cordia New" panose="020B0304020202020204" pitchFamily="34" charset="-34"/>
              </a:rPr>
              <a:t>Acute Pain Management: Scientific Evidence. </a:t>
            </a:r>
            <a:r>
              <a:rPr lang="en-CA" altLang="en-US" sz="1100">
                <a:latin typeface="Arial  "/>
                <a:cs typeface="Cordia New" panose="020B0304020202020204" pitchFamily="34" charset="-34"/>
              </a:rPr>
              <a:t>3rd ed. ANZCA &amp; FPM; Melbourne, VIC: 2010. </a:t>
            </a:r>
            <a:endParaRPr lang="es-MX" altLang="en-US" sz="1100">
              <a:latin typeface="Arial  "/>
              <a:cs typeface="Cordia New" panose="020B0304020202020204" pitchFamily="34" charset="-3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B432D8BF-4698-4326-9AAC-0FCA9E53B232}"/>
              </a:ext>
            </a:extLst>
          </p:cNvPr>
          <p:cNvSpPr>
            <a:spLocks noGrp="1"/>
          </p:cNvSpPr>
          <p:nvPr>
            <p:ph type="title"/>
          </p:nvPr>
        </p:nvSpPr>
        <p:spPr>
          <a:xfrm>
            <a:off x="1981200" y="76200"/>
            <a:ext cx="8229600" cy="1143000"/>
          </a:xfrm>
        </p:spPr>
        <p:txBody>
          <a:bodyPr/>
          <a:lstStyle/>
          <a:p>
            <a:pPr eaLnBrk="1" hangingPunct="1">
              <a:defRPr/>
            </a:pPr>
            <a:r>
              <a:rPr lang="en-US" altLang="en-US" sz="3200" b="1" dirty="0">
                <a:solidFill>
                  <a:srgbClr val="000090"/>
                </a:solidFill>
                <a:latin typeface="Arial" pitchFamily="34" charset="0"/>
                <a:ea typeface="SimSun" pitchFamily="2" charset="-122"/>
                <a:cs typeface="+mn-cs"/>
              </a:rPr>
              <a:t>ĐAU KHỚP MẠN TÍNH</a:t>
            </a:r>
          </a:p>
        </p:txBody>
      </p:sp>
      <p:sp>
        <p:nvSpPr>
          <p:cNvPr id="25603" name="Content Placeholder 2">
            <a:extLst>
              <a:ext uri="{FF2B5EF4-FFF2-40B4-BE49-F238E27FC236}">
                <a16:creationId xmlns:a16="http://schemas.microsoft.com/office/drawing/2014/main" id="{06008F96-4437-4A84-879D-8360D190A8E6}"/>
              </a:ext>
            </a:extLst>
          </p:cNvPr>
          <p:cNvSpPr>
            <a:spLocks noGrp="1"/>
          </p:cNvSpPr>
          <p:nvPr>
            <p:ph idx="1"/>
          </p:nvPr>
        </p:nvSpPr>
        <p:spPr>
          <a:xfrm>
            <a:off x="1981200" y="1219200"/>
            <a:ext cx="8229600" cy="1066800"/>
          </a:xfrm>
        </p:spPr>
        <p:txBody>
          <a:bodyPr/>
          <a:lstStyle/>
          <a:p>
            <a:pPr eaLnBrk="1" hangingPunct="1"/>
            <a:r>
              <a:rPr lang="en-CA" altLang="en-US" sz="2400">
                <a:latin typeface="Arial" panose="020B0604020202020204" pitchFamily="34" charset="0"/>
                <a:ea typeface="SimSun" panose="02010600030101010101" pitchFamily="2" charset="-122"/>
              </a:rPr>
              <a:t>Đau khớp kéo dài trên 3 tháng</a:t>
            </a:r>
          </a:p>
          <a:p>
            <a:pPr eaLnBrk="1" hangingPunct="1"/>
            <a:r>
              <a:rPr lang="en-CA" altLang="en-US" sz="2400">
                <a:latin typeface="Arial" panose="020B0604020202020204" pitchFamily="34" charset="0"/>
                <a:ea typeface="SimSun" panose="02010600030101010101" pitchFamily="2" charset="-122"/>
              </a:rPr>
              <a:t>Bao gồm nhiều tình trạng bệnh lý khác nhau</a:t>
            </a:r>
          </a:p>
          <a:p>
            <a:pPr eaLnBrk="1" hangingPunct="1"/>
            <a:endParaRPr lang="en-CA" altLang="en-US" sz="2400">
              <a:latin typeface="Calibri" panose="020F0502020204030204" pitchFamily="34" charset="0"/>
              <a:ea typeface="SimSun" panose="02010600030101010101" pitchFamily="2" charset="-122"/>
            </a:endParaRPr>
          </a:p>
        </p:txBody>
      </p:sp>
      <p:sp>
        <p:nvSpPr>
          <p:cNvPr id="25604" name="Rectangle 10">
            <a:extLst>
              <a:ext uri="{FF2B5EF4-FFF2-40B4-BE49-F238E27FC236}">
                <a16:creationId xmlns:a16="http://schemas.microsoft.com/office/drawing/2014/main" id="{467D7A32-CD80-4BD9-8213-9B08C78380E6}"/>
              </a:ext>
            </a:extLst>
          </p:cNvPr>
          <p:cNvSpPr>
            <a:spLocks noChangeArrowheads="1"/>
          </p:cNvSpPr>
          <p:nvPr/>
        </p:nvSpPr>
        <p:spPr bwMode="auto">
          <a:xfrm>
            <a:off x="1635126" y="5943601"/>
            <a:ext cx="90328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br>
              <a:rPr lang="en-GB" altLang="en-US" sz="1100">
                <a:solidFill>
                  <a:srgbClr val="002060"/>
                </a:solidFill>
                <a:latin typeface="Arial  "/>
                <a:cs typeface="Cordia New" panose="020B0304020202020204" pitchFamily="34" charset="-34"/>
              </a:rPr>
            </a:br>
            <a:r>
              <a:rPr lang="en-GB" altLang="en-US" sz="1100">
                <a:solidFill>
                  <a:srgbClr val="002060"/>
                </a:solidFill>
                <a:latin typeface="Arial  "/>
                <a:cs typeface="Cordia New" panose="020B0304020202020204" pitchFamily="34" charset="-34"/>
              </a:rPr>
              <a:t>Davatchi F. In: Kopf A, Patel NB (eds). </a:t>
            </a:r>
            <a:r>
              <a:rPr lang="en-GB" altLang="en-US" sz="1100" i="1">
                <a:solidFill>
                  <a:srgbClr val="002060"/>
                </a:solidFill>
                <a:latin typeface="Arial  "/>
                <a:cs typeface="Cordia New" panose="020B0304020202020204" pitchFamily="34" charset="-34"/>
              </a:rPr>
              <a:t>Guide to Pain Management in Low-Resource Settings. </a:t>
            </a:r>
            <a:r>
              <a:rPr lang="en-GB" altLang="en-US" sz="1100">
                <a:solidFill>
                  <a:srgbClr val="002060"/>
                </a:solidFill>
                <a:latin typeface="Arial  "/>
                <a:cs typeface="Cordia New" panose="020B0304020202020204" pitchFamily="34" charset="-34"/>
              </a:rPr>
              <a:t>IASP Press; Seattle, WA: 2010; International Association for the Study of Pain. </a:t>
            </a:r>
            <a:r>
              <a:rPr lang="en-CA" altLang="en-US" sz="1100" i="1">
                <a:solidFill>
                  <a:srgbClr val="002060"/>
                </a:solidFill>
                <a:latin typeface="Arial  "/>
                <a:cs typeface="Cordia New" panose="020B0304020202020204" pitchFamily="34" charset="-34"/>
              </a:rPr>
              <a:t>Unrelieved Pain Is a Major Global Healthcare Problem. </a:t>
            </a:r>
            <a:r>
              <a:rPr lang="en-CA" altLang="en-US" sz="1100">
                <a:solidFill>
                  <a:srgbClr val="002060"/>
                </a:solidFill>
                <a:latin typeface="Arial  "/>
                <a:cs typeface="Cordia New" panose="020B0304020202020204" pitchFamily="34" charset="-34"/>
              </a:rPr>
              <a:t>Available at: </a:t>
            </a:r>
            <a:r>
              <a:rPr lang="en-GB" altLang="en-US" sz="1100">
                <a:solidFill>
                  <a:srgbClr val="002060"/>
                </a:solidFill>
                <a:latin typeface="Arial  "/>
                <a:cs typeface="Cordia New" panose="020B0304020202020204" pitchFamily="34" charset="-34"/>
                <a:hlinkClick r:id="rId3"/>
              </a:rPr>
              <a:t>http://www.iasp-pain.org/AM/Template.cfm?Section=Press_Release&amp;Template=/CM/ContentDisplay.cfm&amp;ContentID=2908</a:t>
            </a:r>
            <a:r>
              <a:rPr lang="en-GB" altLang="en-US" sz="1100">
                <a:solidFill>
                  <a:srgbClr val="002060"/>
                </a:solidFill>
                <a:latin typeface="Arial  "/>
                <a:cs typeface="Cordia New" panose="020B0304020202020204" pitchFamily="34" charset="-34"/>
              </a:rPr>
              <a:t>. </a:t>
            </a:r>
            <a:br>
              <a:rPr lang="en-GB" altLang="en-US" sz="1100">
                <a:solidFill>
                  <a:srgbClr val="002060"/>
                </a:solidFill>
                <a:latin typeface="Arial  "/>
                <a:cs typeface="Cordia New" panose="020B0304020202020204" pitchFamily="34" charset="-34"/>
              </a:rPr>
            </a:br>
            <a:r>
              <a:rPr lang="en-GB" altLang="en-US" sz="1100">
                <a:solidFill>
                  <a:srgbClr val="002060"/>
                </a:solidFill>
                <a:latin typeface="Arial  "/>
                <a:cs typeface="Cordia New" panose="020B0304020202020204" pitchFamily="34" charset="-34"/>
              </a:rPr>
              <a:t>Accessed: July 19, 2013; Nielsen GP </a:t>
            </a:r>
            <a:r>
              <a:rPr lang="en-GB" altLang="en-US" sz="1100" i="1">
                <a:solidFill>
                  <a:srgbClr val="002060"/>
                </a:solidFill>
                <a:latin typeface="Arial  "/>
                <a:cs typeface="Cordia New" panose="020B0304020202020204" pitchFamily="34" charset="-34"/>
              </a:rPr>
              <a:t>et al. </a:t>
            </a:r>
            <a:r>
              <a:rPr lang="en-CA" altLang="en-US" sz="1100" i="1">
                <a:solidFill>
                  <a:srgbClr val="002060"/>
                </a:solidFill>
                <a:latin typeface="Arial  "/>
                <a:cs typeface="Cordia New" panose="020B0304020202020204" pitchFamily="34" charset="-34"/>
              </a:rPr>
              <a:t>Semin Diagn Pathol</a:t>
            </a:r>
            <a:r>
              <a:rPr lang="en-CA" altLang="en-US" sz="1100">
                <a:solidFill>
                  <a:srgbClr val="002060"/>
                </a:solidFill>
                <a:latin typeface="Arial  "/>
                <a:cs typeface="Cordia New" panose="020B0304020202020204" pitchFamily="34" charset="-34"/>
              </a:rPr>
              <a:t> 2011; 28(1):37-52.</a:t>
            </a:r>
            <a:endParaRPr lang="en-CA" altLang="zh-CN" sz="1100">
              <a:latin typeface="Arial  "/>
              <a:cs typeface="Cordia New" panose="020B0304020202020204" pitchFamily="34" charset="-34"/>
            </a:endParaRPr>
          </a:p>
        </p:txBody>
      </p:sp>
      <p:sp>
        <p:nvSpPr>
          <p:cNvPr id="25605" name="Rectangle 2">
            <a:extLst>
              <a:ext uri="{FF2B5EF4-FFF2-40B4-BE49-F238E27FC236}">
                <a16:creationId xmlns:a16="http://schemas.microsoft.com/office/drawing/2014/main" id="{5AB4FF38-EBE6-4721-AD41-4B672B19E335}"/>
              </a:ext>
            </a:extLst>
          </p:cNvPr>
          <p:cNvSpPr>
            <a:spLocks noChangeArrowheads="1"/>
          </p:cNvSpPr>
          <p:nvPr/>
        </p:nvSpPr>
        <p:spPr bwMode="auto">
          <a:xfrm>
            <a:off x="-2257425" y="1989138"/>
            <a:ext cx="56356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en-CA" altLang="zh-CN" sz="2400">
              <a:latin typeface="Times New Roman" panose="02020603050405020304" pitchFamily="18" charset="0"/>
              <a:cs typeface="Arial" panose="020B0604020202020204" pitchFamily="34" charset="0"/>
            </a:endParaRPr>
          </a:p>
          <a:p>
            <a:pPr algn="r">
              <a:spcBef>
                <a:spcPct val="0"/>
              </a:spcBef>
              <a:buFontTx/>
              <a:buNone/>
            </a:pPr>
            <a:endParaRPr lang="en-CA" altLang="zh-CN" sz="2400">
              <a:latin typeface="Times New Roman" panose="02020603050405020304" pitchFamily="18" charset="0"/>
              <a:cs typeface="Arial" panose="020B0604020202020204" pitchFamily="34" charset="0"/>
            </a:endParaRPr>
          </a:p>
          <a:p>
            <a:pPr algn="r">
              <a:spcBef>
                <a:spcPct val="0"/>
              </a:spcBef>
              <a:buFontTx/>
              <a:buNone/>
            </a:pPr>
            <a:endParaRPr lang="en-CA" altLang="zh-CN" sz="2400">
              <a:latin typeface="Times New Roman" panose="02020603050405020304" pitchFamily="18" charset="0"/>
              <a:cs typeface="Arial" panose="020B0604020202020204" pitchFamily="34" charset="0"/>
            </a:endParaRPr>
          </a:p>
          <a:p>
            <a:pPr algn="r">
              <a:spcBef>
                <a:spcPct val="0"/>
              </a:spcBef>
              <a:buFontTx/>
              <a:buNone/>
            </a:pPr>
            <a:endParaRPr lang="en-CA" altLang="zh-CN" sz="2400">
              <a:latin typeface="Times New Roman" panose="02020603050405020304" pitchFamily="18" charset="0"/>
              <a:cs typeface="Arial" panose="020B0604020202020204" pitchFamily="34" charset="0"/>
            </a:endParaRPr>
          </a:p>
          <a:p>
            <a:pPr algn="r">
              <a:spcBef>
                <a:spcPct val="0"/>
              </a:spcBef>
              <a:buFontTx/>
              <a:buNone/>
            </a:pPr>
            <a:endParaRPr lang="en-CA" altLang="zh-CN" sz="2400">
              <a:latin typeface="Times New Roman" panose="02020603050405020304" pitchFamily="18" charset="0"/>
              <a:cs typeface="Arial" panose="020B0604020202020204" pitchFamily="34" charset="0"/>
            </a:endParaRPr>
          </a:p>
          <a:p>
            <a:pPr algn="r">
              <a:spcBef>
                <a:spcPct val="0"/>
              </a:spcBef>
              <a:buFontTx/>
              <a:buNone/>
            </a:pPr>
            <a:endParaRPr lang="en-CA" altLang="zh-CN" sz="2400">
              <a:latin typeface="Times New Roman" panose="02020603050405020304" pitchFamily="18" charset="0"/>
              <a:cs typeface="Arial" panose="020B0604020202020204" pitchFamily="34" charset="0"/>
            </a:endParaRPr>
          </a:p>
          <a:p>
            <a:pPr algn="r">
              <a:spcBef>
                <a:spcPct val="0"/>
              </a:spcBef>
              <a:buFontTx/>
              <a:buNone/>
            </a:pPr>
            <a:endParaRPr lang="en-CA" altLang="zh-CN" sz="2400">
              <a:latin typeface="Times New Roman" panose="02020603050405020304" pitchFamily="18" charset="0"/>
              <a:cs typeface="Arial" panose="020B0604020202020204" pitchFamily="34" charset="0"/>
            </a:endParaRPr>
          </a:p>
          <a:p>
            <a:pPr algn="r">
              <a:spcBef>
                <a:spcPct val="0"/>
              </a:spcBef>
              <a:buFontTx/>
              <a:buNone/>
            </a:pPr>
            <a:endParaRPr lang="en-CA" altLang="zh-CN" sz="2400">
              <a:latin typeface="Times New Roman" panose="02020603050405020304" pitchFamily="18" charset="0"/>
              <a:cs typeface="Arial" panose="020B0604020202020204" pitchFamily="34" charset="0"/>
            </a:endParaRPr>
          </a:p>
          <a:p>
            <a:pPr algn="r">
              <a:spcBef>
                <a:spcPct val="0"/>
              </a:spcBef>
              <a:buFontTx/>
              <a:buNone/>
            </a:pPr>
            <a:endParaRPr lang="en-CA" altLang="zh-CN" sz="2400">
              <a:latin typeface="Times New Roman" panose="02020603050405020304" pitchFamily="18"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E665ACB7-344A-4906-8C84-0F30D2BD8B4D}"/>
              </a:ext>
            </a:extLst>
          </p:cNvPr>
          <p:cNvGraphicFramePr/>
          <p:nvPr/>
        </p:nvGraphicFramePr>
        <p:xfrm>
          <a:off x="1635125" y="2438400"/>
          <a:ext cx="8856984" cy="34555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22EBAF3F-A8AB-4679-8054-F9362D8C585E}"/>
              </a:ext>
            </a:extLst>
          </p:cNvPr>
          <p:cNvSpPr>
            <a:spLocks noGrp="1"/>
          </p:cNvSpPr>
          <p:nvPr>
            <p:ph type="title"/>
          </p:nvPr>
        </p:nvSpPr>
        <p:spPr>
          <a:xfrm>
            <a:off x="1981200" y="76200"/>
            <a:ext cx="8229600" cy="1143000"/>
          </a:xfrm>
        </p:spPr>
        <p:txBody>
          <a:bodyPr/>
          <a:lstStyle/>
          <a:p>
            <a:pPr eaLnBrk="1" hangingPunct="1">
              <a:defRPr/>
            </a:pPr>
            <a:r>
              <a:rPr lang="en-US" altLang="en-US" sz="3200" b="1" dirty="0">
                <a:solidFill>
                  <a:srgbClr val="000090"/>
                </a:solidFill>
                <a:latin typeface="Arial" pitchFamily="34" charset="0"/>
                <a:ea typeface="SimSun" pitchFamily="2" charset="-122"/>
                <a:cs typeface="+mn-cs"/>
              </a:rPr>
              <a:t>TẦN SUẤT ĐAU MẠN TÍNH</a:t>
            </a:r>
          </a:p>
        </p:txBody>
      </p:sp>
      <p:graphicFrame>
        <p:nvGraphicFramePr>
          <p:cNvPr id="27651" name="Content Placeholder 7">
            <a:extLst>
              <a:ext uri="{FF2B5EF4-FFF2-40B4-BE49-F238E27FC236}">
                <a16:creationId xmlns:a16="http://schemas.microsoft.com/office/drawing/2014/main" id="{30DA8EB2-07D0-49EA-8793-D21A2B927E61}"/>
              </a:ext>
            </a:extLst>
          </p:cNvPr>
          <p:cNvGraphicFramePr>
            <a:graphicFrameLocks noGrp="1"/>
          </p:cNvGraphicFramePr>
          <p:nvPr>
            <p:ph idx="1"/>
          </p:nvPr>
        </p:nvGraphicFramePr>
        <p:xfrm>
          <a:off x="2051050" y="1722438"/>
          <a:ext cx="8089900" cy="4279900"/>
        </p:xfrm>
        <a:graphic>
          <a:graphicData uri="http://schemas.openxmlformats.org/presentationml/2006/ole">
            <mc:AlternateContent xmlns:mc="http://schemas.openxmlformats.org/markup-compatibility/2006">
              <mc:Choice xmlns:v="urn:schemas-microsoft-com:vml" Requires="v">
                <p:oleObj name="Chart" r:id="rId3" imgW="8090093" imgH="4279763" progId="Excel.Chart.8">
                  <p:embed/>
                </p:oleObj>
              </mc:Choice>
              <mc:Fallback>
                <p:oleObj name="Chart" r:id="rId3" imgW="8090093" imgH="4279763" progId="Excel.Chart.8">
                  <p:embed/>
                  <p:pic>
                    <p:nvPicPr>
                      <p:cNvPr id="27651" name="Content Placeholder 7">
                        <a:extLst>
                          <a:ext uri="{FF2B5EF4-FFF2-40B4-BE49-F238E27FC236}">
                            <a16:creationId xmlns:a16="http://schemas.microsoft.com/office/drawing/2014/main" id="{30DA8EB2-07D0-49EA-8793-D21A2B927E61}"/>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722438"/>
                        <a:ext cx="80899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Rectangle 8">
            <a:extLst>
              <a:ext uri="{FF2B5EF4-FFF2-40B4-BE49-F238E27FC236}">
                <a16:creationId xmlns:a16="http://schemas.microsoft.com/office/drawing/2014/main" id="{DD7ACA4F-A0CE-46E5-8061-C51EB525D59E}"/>
              </a:ext>
            </a:extLst>
          </p:cNvPr>
          <p:cNvSpPr>
            <a:spLocks noChangeArrowheads="1"/>
          </p:cNvSpPr>
          <p:nvPr/>
        </p:nvSpPr>
        <p:spPr bwMode="auto">
          <a:xfrm>
            <a:off x="2927350" y="6573838"/>
            <a:ext cx="774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0000"/>
              </a:lnSpc>
              <a:spcBef>
                <a:spcPct val="0"/>
              </a:spcBef>
              <a:buFontTx/>
              <a:buNone/>
            </a:pPr>
            <a:r>
              <a:rPr lang="en-US" altLang="en-US" sz="1200" b="1">
                <a:solidFill>
                  <a:srgbClr val="002060"/>
                </a:solidFill>
                <a:latin typeface="Arial" panose="020B0604020202020204" pitchFamily="34" charset="0"/>
                <a:cs typeface="Arial" panose="020B0604020202020204" pitchFamily="34" charset="0"/>
              </a:rPr>
              <a:t>Tsang A </a:t>
            </a:r>
            <a:r>
              <a:rPr lang="en-US" altLang="en-US" sz="1200" b="1" i="1">
                <a:solidFill>
                  <a:srgbClr val="002060"/>
                </a:solidFill>
                <a:latin typeface="Arial" panose="020B0604020202020204" pitchFamily="34" charset="0"/>
                <a:cs typeface="Arial" panose="020B0604020202020204" pitchFamily="34" charset="0"/>
              </a:rPr>
              <a:t>et al. J Pain </a:t>
            </a:r>
            <a:r>
              <a:rPr lang="en-US" altLang="en-US" sz="1200" b="1">
                <a:solidFill>
                  <a:srgbClr val="002060"/>
                </a:solidFill>
                <a:latin typeface="Arial" panose="020B0604020202020204" pitchFamily="34" charset="0"/>
                <a:cs typeface="Arial" panose="020B0604020202020204" pitchFamily="34" charset="0"/>
              </a:rPr>
              <a:t>2006; 9(10):883-91</a:t>
            </a:r>
            <a:r>
              <a:rPr lang="en-US" altLang="en-US" sz="1200">
                <a:solidFill>
                  <a:srgbClr val="002060"/>
                </a:solidFill>
                <a:latin typeface="Arial" panose="020B0604020202020204" pitchFamily="34" charset="0"/>
                <a:cs typeface="Arial" panose="020B0604020202020204" pitchFamily="34" charset="0"/>
              </a:rPr>
              <a:t>.</a:t>
            </a:r>
            <a:endParaRPr lang="fr-FR" altLang="en-US" sz="1200">
              <a:solidFill>
                <a:srgbClr val="002060"/>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3E792F9F-AE03-41EC-A952-DAB7FAD89AE6}"/>
              </a:ext>
            </a:extLst>
          </p:cNvPr>
          <p:cNvSpPr>
            <a:spLocks noGrp="1"/>
          </p:cNvSpPr>
          <p:nvPr>
            <p:ph type="title"/>
          </p:nvPr>
        </p:nvSpPr>
        <p:spPr>
          <a:xfrm>
            <a:off x="2063750" y="269875"/>
            <a:ext cx="8229600" cy="1143000"/>
          </a:xfrm>
        </p:spPr>
        <p:txBody>
          <a:bodyPr>
            <a:normAutofit/>
          </a:bodyPr>
          <a:lstStyle/>
          <a:p>
            <a:pPr eaLnBrk="1" hangingPunct="1">
              <a:defRPr/>
            </a:pPr>
            <a:r>
              <a:rPr lang="en-US" altLang="en-US" sz="3200" b="1" dirty="0">
                <a:solidFill>
                  <a:srgbClr val="000090"/>
                </a:solidFill>
                <a:latin typeface="Arial" pitchFamily="34" charset="0"/>
                <a:ea typeface="SimSun" pitchFamily="2" charset="-122"/>
                <a:cs typeface="+mn-cs"/>
              </a:rPr>
              <a:t>TẦN SUẤT  MỘT SỐ TÌNH TRẠNG BỆNH LÝ CÓ KÈM ĐAU KHỚP MẠN TÍNH</a:t>
            </a:r>
          </a:p>
        </p:txBody>
      </p:sp>
      <p:graphicFrame>
        <p:nvGraphicFramePr>
          <p:cNvPr id="29699" name="Chart 2">
            <a:extLst>
              <a:ext uri="{FF2B5EF4-FFF2-40B4-BE49-F238E27FC236}">
                <a16:creationId xmlns:a16="http://schemas.microsoft.com/office/drawing/2014/main" id="{58E30433-95A5-4146-8592-8C509304C3CA}"/>
              </a:ext>
            </a:extLst>
          </p:cNvPr>
          <p:cNvGraphicFramePr>
            <a:graphicFrameLocks/>
          </p:cNvGraphicFramePr>
          <p:nvPr/>
        </p:nvGraphicFramePr>
        <p:xfrm>
          <a:off x="1724026" y="1577976"/>
          <a:ext cx="8526463" cy="4670425"/>
        </p:xfrm>
        <a:graphic>
          <a:graphicData uri="http://schemas.openxmlformats.org/presentationml/2006/ole">
            <mc:AlternateContent xmlns:mc="http://schemas.openxmlformats.org/markup-compatibility/2006">
              <mc:Choice xmlns:v="urn:schemas-microsoft-com:vml" Requires="v">
                <p:oleObj name="Chart" r:id="rId3" imgW="8534400" imgH="4940300" progId="Excel.Chart.8">
                  <p:embed/>
                </p:oleObj>
              </mc:Choice>
              <mc:Fallback>
                <p:oleObj name="Chart" r:id="rId3" imgW="8534400" imgH="4940300" progId="Excel.Chart.8">
                  <p:embed/>
                  <p:pic>
                    <p:nvPicPr>
                      <p:cNvPr id="29699" name="Chart 2">
                        <a:extLst>
                          <a:ext uri="{FF2B5EF4-FFF2-40B4-BE49-F238E27FC236}">
                            <a16:creationId xmlns:a16="http://schemas.microsoft.com/office/drawing/2014/main" id="{58E30433-95A5-4146-8592-8C509304C3C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6" y="1577976"/>
                        <a:ext cx="8526463"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TextBox 4">
            <a:extLst>
              <a:ext uri="{FF2B5EF4-FFF2-40B4-BE49-F238E27FC236}">
                <a16:creationId xmlns:a16="http://schemas.microsoft.com/office/drawing/2014/main" id="{A76029E0-10B9-4CCB-A461-22B24A5CD1FF}"/>
              </a:ext>
            </a:extLst>
          </p:cNvPr>
          <p:cNvSpPr txBox="1">
            <a:spLocks noChangeArrowheads="1"/>
          </p:cNvSpPr>
          <p:nvPr/>
        </p:nvSpPr>
        <p:spPr bwMode="auto">
          <a:xfrm>
            <a:off x="1816100" y="6227764"/>
            <a:ext cx="8851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CA" altLang="en-US" sz="1100">
                <a:solidFill>
                  <a:srgbClr val="002060"/>
                </a:solidFill>
                <a:latin typeface="Arial" panose="020B0604020202020204" pitchFamily="34" charset="0"/>
                <a:ea typeface="SimSun" panose="02010600030101010101" pitchFamily="2" charset="-122"/>
                <a:cs typeface="Cordia New" panose="020B0304020202020204" pitchFamily="34" charset="-34"/>
              </a:rPr>
              <a:t>Mayo Clinic. </a:t>
            </a:r>
            <a:r>
              <a:rPr lang="en-CA" altLang="en-US" sz="1100" i="1">
                <a:solidFill>
                  <a:srgbClr val="002060"/>
                </a:solidFill>
                <a:latin typeface="Arial" panose="020B0604020202020204" pitchFamily="34" charset="0"/>
                <a:ea typeface="SimSun" panose="02010600030101010101" pitchFamily="2" charset="-122"/>
                <a:cs typeface="Cordia New" panose="020B0304020202020204" pitchFamily="34" charset="-34"/>
              </a:rPr>
              <a:t>Arthritis</a:t>
            </a:r>
            <a:r>
              <a:rPr lang="en-CA" altLang="en-US" sz="1100">
                <a:solidFill>
                  <a:srgbClr val="002060"/>
                </a:solidFill>
                <a:latin typeface="Arial" panose="020B0604020202020204" pitchFamily="34" charset="0"/>
                <a:ea typeface="SimSun" panose="02010600030101010101" pitchFamily="2" charset="-122"/>
                <a:cs typeface="Cordia New" panose="020B0304020202020204" pitchFamily="34" charset="-34"/>
              </a:rPr>
              <a:t>. Available at: https://healthletter.mayoclinic.com/secure/pdf/SRAR.pdf. Accessed: August 19, 2013;  Wong R </a:t>
            </a:r>
            <a:r>
              <a:rPr lang="en-CA" altLang="en-US" sz="1100" i="1">
                <a:solidFill>
                  <a:srgbClr val="002060"/>
                </a:solidFill>
                <a:latin typeface="Arial" panose="020B0604020202020204" pitchFamily="34" charset="0"/>
                <a:ea typeface="SimSun" panose="02010600030101010101" pitchFamily="2" charset="-122"/>
                <a:cs typeface="Cordia New" panose="020B0304020202020204" pitchFamily="34" charset="-34"/>
              </a:rPr>
              <a:t>et al. Prevalence of Arthritis and Rheumatic Diseases Around the World: A Growing Burden and Implications for Health Care Needs. </a:t>
            </a:r>
            <a:r>
              <a:rPr lang="en-CA" altLang="en-US" sz="1100">
                <a:solidFill>
                  <a:srgbClr val="002060"/>
                </a:solidFill>
                <a:latin typeface="Arial" panose="020B0604020202020204" pitchFamily="34" charset="0"/>
                <a:ea typeface="SimSun" panose="02010600030101010101" pitchFamily="2" charset="-122"/>
                <a:cs typeface="Cordia New" panose="020B0304020202020204" pitchFamily="34" charset="-34"/>
              </a:rPr>
              <a:t>Arthritis Community Research and Evaluation Unit; Toronto, ON: 2010.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33">
            <a:extLst>
              <a:ext uri="{FF2B5EF4-FFF2-40B4-BE49-F238E27FC236}">
                <a16:creationId xmlns:a16="http://schemas.microsoft.com/office/drawing/2014/main" id="{F8234481-95D2-41D9-B698-0E085554B23C}"/>
              </a:ext>
            </a:extLst>
          </p:cNvPr>
          <p:cNvGrpSpPr>
            <a:grpSpLocks/>
          </p:cNvGrpSpPr>
          <p:nvPr/>
        </p:nvGrpSpPr>
        <p:grpSpPr bwMode="auto">
          <a:xfrm>
            <a:off x="879476" y="1671639"/>
            <a:ext cx="9593263" cy="5191125"/>
            <a:chOff x="-412751" y="1672338"/>
            <a:chExt cx="9366251" cy="4427724"/>
          </a:xfrm>
        </p:grpSpPr>
        <p:sp>
          <p:nvSpPr>
            <p:cNvPr id="31749" name="Text Box 10">
              <a:extLst>
                <a:ext uri="{FF2B5EF4-FFF2-40B4-BE49-F238E27FC236}">
                  <a16:creationId xmlns:a16="http://schemas.microsoft.com/office/drawing/2014/main" id="{0D90DE0A-83ED-47FA-B16E-80314490DC6C}"/>
                </a:ext>
              </a:extLst>
            </p:cNvPr>
            <p:cNvSpPr txBox="1">
              <a:spLocks noChangeArrowheads="1"/>
            </p:cNvSpPr>
            <p:nvPr/>
          </p:nvSpPr>
          <p:spPr bwMode="auto">
            <a:xfrm>
              <a:off x="6994525" y="4267200"/>
              <a:ext cx="1958975" cy="28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GB" altLang="zh-CN" sz="1600" b="1">
                  <a:latin typeface="Perpetua" panose="02020502060401020303" pitchFamily="18" charset="0"/>
                  <a:ea typeface="SimHei" panose="02010609060101010101" pitchFamily="49" charset="-122"/>
                  <a:cs typeface="Cordia New" panose="020B0304020202020204" pitchFamily="34" charset="-34"/>
                </a:rPr>
                <a:t>NSAID/COX  41%</a:t>
              </a:r>
              <a:endParaRPr lang="en-GB" altLang="zh-CN" sz="1600" b="1">
                <a:solidFill>
                  <a:srgbClr val="FFCC00"/>
                </a:solidFill>
                <a:latin typeface="Perpetua" panose="02020502060401020303" pitchFamily="18" charset="0"/>
                <a:ea typeface="SimHei" panose="02010609060101010101" pitchFamily="49" charset="-122"/>
                <a:cs typeface="Cordia New" panose="020B0304020202020204" pitchFamily="34" charset="-34"/>
              </a:endParaRPr>
            </a:p>
          </p:txBody>
        </p:sp>
        <p:graphicFrame>
          <p:nvGraphicFramePr>
            <p:cNvPr id="31750" name="Object 3">
              <a:extLst>
                <a:ext uri="{FF2B5EF4-FFF2-40B4-BE49-F238E27FC236}">
                  <a16:creationId xmlns:a16="http://schemas.microsoft.com/office/drawing/2014/main" id="{CD7616E1-0AD1-4953-AA3F-160383B56E02}"/>
                </a:ext>
              </a:extLst>
            </p:cNvPr>
            <p:cNvGraphicFramePr>
              <a:graphicFrameLocks noChangeAspect="1"/>
            </p:cNvGraphicFramePr>
            <p:nvPr/>
          </p:nvGraphicFramePr>
          <p:xfrm>
            <a:off x="215900" y="1672338"/>
            <a:ext cx="8711249" cy="4427724"/>
          </p:xfrm>
          <a:graphic>
            <a:graphicData uri="http://schemas.openxmlformats.org/presentationml/2006/ole">
              <mc:AlternateContent xmlns:mc="http://schemas.openxmlformats.org/markup-compatibility/2006">
                <mc:Choice xmlns:v="urn:schemas-microsoft-com:vml" Requires="v">
                  <p:oleObj name="Chart" r:id="rId3" imgW="12173061" imgH="6572382" progId="MSGraph.Chart.8">
                    <p:embed followColorScheme="full"/>
                  </p:oleObj>
                </mc:Choice>
                <mc:Fallback>
                  <p:oleObj name="Chart" r:id="rId3" imgW="12173061" imgH="6572382" progId="MSGraph.Chart.8">
                    <p:embed followColorScheme="full"/>
                    <p:pic>
                      <p:nvPicPr>
                        <p:cNvPr id="31750" name="Object 3">
                          <a:extLst>
                            <a:ext uri="{FF2B5EF4-FFF2-40B4-BE49-F238E27FC236}">
                              <a16:creationId xmlns:a16="http://schemas.microsoft.com/office/drawing/2014/main" id="{CD7616E1-0AD1-4953-AA3F-160383B56E02}"/>
                            </a:ext>
                          </a:extLst>
                        </p:cNvPr>
                        <p:cNvPicPr>
                          <a:picLocks noChangeAspect="1" noChangeArrowheads="1"/>
                        </p:cNvPicPr>
                        <p:nvPr/>
                      </p:nvPicPr>
                      <p:blipFill>
                        <a:blip r:embed="rId4"/>
                        <a:srcRect/>
                        <a:stretch>
                          <a:fillRect/>
                        </a:stretch>
                      </p:blipFill>
                      <p:spPr bwMode="blackWhite">
                        <a:xfrm>
                          <a:off x="215900" y="1672338"/>
                          <a:ext cx="8711249" cy="442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1" name="Text Box 4">
              <a:extLst>
                <a:ext uri="{FF2B5EF4-FFF2-40B4-BE49-F238E27FC236}">
                  <a16:creationId xmlns:a16="http://schemas.microsoft.com/office/drawing/2014/main" id="{DD88E1E2-8B05-4E6F-AA75-0639A025E527}"/>
                </a:ext>
              </a:extLst>
            </p:cNvPr>
            <p:cNvSpPr txBox="1">
              <a:spLocks noChangeArrowheads="1"/>
            </p:cNvSpPr>
            <p:nvPr/>
          </p:nvSpPr>
          <p:spPr bwMode="auto">
            <a:xfrm>
              <a:off x="6756949" y="2190750"/>
              <a:ext cx="2067770" cy="28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GB" altLang="zh-CN" sz="1600" b="1">
                  <a:latin typeface="Perpetua" panose="02020502060401020303" pitchFamily="18" charset="0"/>
                  <a:ea typeface="SimHei" panose="02010609060101010101" pitchFamily="49" charset="-122"/>
                  <a:cs typeface="Cordia New" panose="020B0304020202020204" pitchFamily="34" charset="-34"/>
                </a:rPr>
                <a:t>Chống động kinh 13%</a:t>
              </a:r>
              <a:endParaRPr lang="en-GB" altLang="zh-CN" sz="1600" b="1">
                <a:solidFill>
                  <a:srgbClr val="FFCC00"/>
                </a:solidFill>
                <a:latin typeface="Perpetua" panose="02020502060401020303" pitchFamily="18" charset="0"/>
                <a:ea typeface="SimHei" panose="02010609060101010101" pitchFamily="49" charset="-122"/>
                <a:cs typeface="Cordia New" panose="020B0304020202020204" pitchFamily="34" charset="-34"/>
              </a:endParaRPr>
            </a:p>
          </p:txBody>
        </p:sp>
        <p:sp>
          <p:nvSpPr>
            <p:cNvPr id="31752" name="Text Box 5">
              <a:extLst>
                <a:ext uri="{FF2B5EF4-FFF2-40B4-BE49-F238E27FC236}">
                  <a16:creationId xmlns:a16="http://schemas.microsoft.com/office/drawing/2014/main" id="{219564FB-2AC9-4CB1-9409-D2C44AE4DBA5}"/>
                </a:ext>
              </a:extLst>
            </p:cNvPr>
            <p:cNvSpPr txBox="1">
              <a:spLocks noChangeArrowheads="1"/>
            </p:cNvSpPr>
            <p:nvPr/>
          </p:nvSpPr>
          <p:spPr bwMode="auto">
            <a:xfrm>
              <a:off x="6705600" y="2590800"/>
              <a:ext cx="2076450" cy="28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GB" altLang="zh-CN" sz="1600" b="1">
                  <a:latin typeface="Perpetua" panose="02020502060401020303" pitchFamily="18" charset="0"/>
                  <a:ea typeface="SimHei" panose="02010609060101010101" pitchFamily="49" charset="-122"/>
                  <a:cs typeface="Cordia New" panose="020B0304020202020204" pitchFamily="34" charset="-34"/>
                </a:rPr>
                <a:t>Chống trầm cảm 4%</a:t>
              </a:r>
              <a:endParaRPr lang="en-GB" altLang="zh-CN" sz="1600" b="1">
                <a:solidFill>
                  <a:srgbClr val="FFCC00"/>
                </a:solidFill>
                <a:latin typeface="Perpetua" panose="02020502060401020303" pitchFamily="18" charset="0"/>
                <a:ea typeface="SimHei" panose="02010609060101010101" pitchFamily="49" charset="-122"/>
                <a:cs typeface="Cordia New" panose="020B0304020202020204" pitchFamily="34" charset="-34"/>
              </a:endParaRPr>
            </a:p>
          </p:txBody>
        </p:sp>
        <p:sp>
          <p:nvSpPr>
            <p:cNvPr id="31753" name="Text Box 6">
              <a:extLst>
                <a:ext uri="{FF2B5EF4-FFF2-40B4-BE49-F238E27FC236}">
                  <a16:creationId xmlns:a16="http://schemas.microsoft.com/office/drawing/2014/main" id="{AEEA105E-B430-4CC6-B5C4-1466F237FDB3}"/>
                </a:ext>
              </a:extLst>
            </p:cNvPr>
            <p:cNvSpPr txBox="1">
              <a:spLocks noChangeArrowheads="1"/>
            </p:cNvSpPr>
            <p:nvPr/>
          </p:nvSpPr>
          <p:spPr bwMode="auto">
            <a:xfrm>
              <a:off x="6837689" y="3077480"/>
              <a:ext cx="1524000" cy="28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GB" altLang="zh-CN" sz="1600" b="1">
                  <a:latin typeface="Perpetua" panose="02020502060401020303" pitchFamily="18" charset="0"/>
                  <a:ea typeface="SimHei" panose="02010609060101010101" pitchFamily="49" charset="-122"/>
                  <a:cs typeface="Cordia New" panose="020B0304020202020204" pitchFamily="34" charset="-34"/>
                </a:rPr>
                <a:t>Opioids 4%</a:t>
              </a:r>
              <a:endParaRPr lang="en-GB" altLang="zh-CN" sz="1600" b="1">
                <a:solidFill>
                  <a:srgbClr val="FFCC00"/>
                </a:solidFill>
                <a:latin typeface="Perpetua" panose="02020502060401020303" pitchFamily="18" charset="0"/>
                <a:ea typeface="SimHei" panose="02010609060101010101" pitchFamily="49" charset="-122"/>
                <a:cs typeface="Cordia New" panose="020B0304020202020204" pitchFamily="34" charset="-34"/>
              </a:endParaRPr>
            </a:p>
          </p:txBody>
        </p:sp>
        <p:sp>
          <p:nvSpPr>
            <p:cNvPr id="31754" name="Line 9">
              <a:extLst>
                <a:ext uri="{FF2B5EF4-FFF2-40B4-BE49-F238E27FC236}">
                  <a16:creationId xmlns:a16="http://schemas.microsoft.com/office/drawing/2014/main" id="{C128B0B6-0CD7-4EAD-91AF-3608B795AEE9}"/>
                </a:ext>
              </a:extLst>
            </p:cNvPr>
            <p:cNvSpPr>
              <a:spLocks noChangeShapeType="1"/>
            </p:cNvSpPr>
            <p:nvPr/>
          </p:nvSpPr>
          <p:spPr bwMode="auto">
            <a:xfrm flipH="1" flipV="1">
              <a:off x="5638800" y="3257550"/>
              <a:ext cx="152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5" name="Line 11">
              <a:extLst>
                <a:ext uri="{FF2B5EF4-FFF2-40B4-BE49-F238E27FC236}">
                  <a16:creationId xmlns:a16="http://schemas.microsoft.com/office/drawing/2014/main" id="{63D92029-E491-43D3-8E28-A8460857A09D}"/>
                </a:ext>
              </a:extLst>
            </p:cNvPr>
            <p:cNvSpPr>
              <a:spLocks noChangeShapeType="1"/>
            </p:cNvSpPr>
            <p:nvPr/>
          </p:nvSpPr>
          <p:spPr bwMode="auto">
            <a:xfrm flipH="1" flipV="1">
              <a:off x="5638799" y="4400550"/>
              <a:ext cx="1219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Text Box 12">
              <a:extLst>
                <a:ext uri="{FF2B5EF4-FFF2-40B4-BE49-F238E27FC236}">
                  <a16:creationId xmlns:a16="http://schemas.microsoft.com/office/drawing/2014/main" id="{4562BEE8-0B2C-44D0-A6C5-E45528577718}"/>
                </a:ext>
              </a:extLst>
            </p:cNvPr>
            <p:cNvSpPr txBox="1">
              <a:spLocks noChangeArrowheads="1"/>
            </p:cNvSpPr>
            <p:nvPr/>
          </p:nvSpPr>
          <p:spPr bwMode="auto">
            <a:xfrm>
              <a:off x="234949" y="3467100"/>
              <a:ext cx="1822449" cy="28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GB" altLang="zh-CN" sz="1600" b="1">
                  <a:latin typeface="Perpetua" panose="02020502060401020303" pitchFamily="18" charset="0"/>
                  <a:ea typeface="SimHei" panose="02010609060101010101" pitchFamily="49" charset="-122"/>
                  <a:cs typeface="Cordia New" panose="020B0304020202020204" pitchFamily="34" charset="-34"/>
                </a:rPr>
                <a:t>Non-narcotic 21%</a:t>
              </a:r>
            </a:p>
          </p:txBody>
        </p:sp>
        <p:sp>
          <p:nvSpPr>
            <p:cNvPr id="31757" name="Line 13">
              <a:extLst>
                <a:ext uri="{FF2B5EF4-FFF2-40B4-BE49-F238E27FC236}">
                  <a16:creationId xmlns:a16="http://schemas.microsoft.com/office/drawing/2014/main" id="{E438363E-C652-4FDF-BF11-2E8D5E1B5241}"/>
                </a:ext>
              </a:extLst>
            </p:cNvPr>
            <p:cNvSpPr>
              <a:spLocks noChangeShapeType="1"/>
            </p:cNvSpPr>
            <p:nvPr/>
          </p:nvSpPr>
          <p:spPr bwMode="auto">
            <a:xfrm flipH="1">
              <a:off x="2057398" y="3657600"/>
              <a:ext cx="106680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Text Box 14">
              <a:extLst>
                <a:ext uri="{FF2B5EF4-FFF2-40B4-BE49-F238E27FC236}">
                  <a16:creationId xmlns:a16="http://schemas.microsoft.com/office/drawing/2014/main" id="{9F5A3C2A-676B-492C-B575-0CC1A7065106}"/>
                </a:ext>
              </a:extLst>
            </p:cNvPr>
            <p:cNvSpPr txBox="1">
              <a:spLocks noChangeArrowheads="1"/>
            </p:cNvSpPr>
            <p:nvPr/>
          </p:nvSpPr>
          <p:spPr bwMode="auto">
            <a:xfrm>
              <a:off x="-206375" y="2919413"/>
              <a:ext cx="1958975" cy="28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GB" altLang="zh-CN" sz="1600" b="1">
                  <a:latin typeface="Perpetua" panose="02020502060401020303" pitchFamily="18" charset="0"/>
                  <a:ea typeface="SimHei" panose="02010609060101010101" pitchFamily="49" charset="-122"/>
                  <a:cs typeface="Cordia New" panose="020B0304020202020204" pitchFamily="34" charset="-34"/>
                </a:rPr>
                <a:t>An thần  9%</a:t>
              </a:r>
              <a:endParaRPr lang="en-GB" altLang="zh-CN" sz="1600" b="1">
                <a:solidFill>
                  <a:srgbClr val="FFCC00"/>
                </a:solidFill>
                <a:latin typeface="Perpetua" panose="02020502060401020303" pitchFamily="18" charset="0"/>
                <a:ea typeface="SimHei" panose="02010609060101010101" pitchFamily="49" charset="-122"/>
                <a:cs typeface="Cordia New" panose="020B0304020202020204" pitchFamily="34" charset="-34"/>
              </a:endParaRPr>
            </a:p>
          </p:txBody>
        </p:sp>
        <p:sp>
          <p:nvSpPr>
            <p:cNvPr id="31759" name="Line 15">
              <a:extLst>
                <a:ext uri="{FF2B5EF4-FFF2-40B4-BE49-F238E27FC236}">
                  <a16:creationId xmlns:a16="http://schemas.microsoft.com/office/drawing/2014/main" id="{AFF888F8-638C-4CD4-B292-E6625F297288}"/>
                </a:ext>
              </a:extLst>
            </p:cNvPr>
            <p:cNvSpPr>
              <a:spLocks noChangeShapeType="1"/>
            </p:cNvSpPr>
            <p:nvPr/>
          </p:nvSpPr>
          <p:spPr bwMode="auto">
            <a:xfrm flipH="1">
              <a:off x="1752600" y="3124198"/>
              <a:ext cx="1676400" cy="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Text Box 16">
              <a:extLst>
                <a:ext uri="{FF2B5EF4-FFF2-40B4-BE49-F238E27FC236}">
                  <a16:creationId xmlns:a16="http://schemas.microsoft.com/office/drawing/2014/main" id="{4C6D812C-8CAD-41AD-AFF3-F9885DA352E5}"/>
                </a:ext>
              </a:extLst>
            </p:cNvPr>
            <p:cNvSpPr txBox="1">
              <a:spLocks noChangeArrowheads="1"/>
            </p:cNvSpPr>
            <p:nvPr/>
          </p:nvSpPr>
          <p:spPr bwMode="auto">
            <a:xfrm>
              <a:off x="-412751" y="2366963"/>
              <a:ext cx="2393950" cy="28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GB" altLang="zh-CN" sz="1600" b="1">
                  <a:latin typeface="Perpetua" panose="02020502060401020303" pitchFamily="18" charset="0"/>
                  <a:ea typeface="SimHei" panose="02010609060101010101" pitchFamily="49" charset="-122"/>
                  <a:cs typeface="Cordia New" panose="020B0304020202020204" pitchFamily="34" charset="-34"/>
                </a:rPr>
                <a:t>Gây tê tại chỗ 6%</a:t>
              </a:r>
              <a:endParaRPr lang="en-GB" altLang="zh-CN" sz="1600" b="1">
                <a:solidFill>
                  <a:srgbClr val="FFCC00"/>
                </a:solidFill>
                <a:latin typeface="Perpetua" panose="02020502060401020303" pitchFamily="18" charset="0"/>
                <a:ea typeface="SimHei" panose="02010609060101010101" pitchFamily="49" charset="-122"/>
                <a:cs typeface="Cordia New" panose="020B0304020202020204" pitchFamily="34" charset="-34"/>
              </a:endParaRPr>
            </a:p>
          </p:txBody>
        </p:sp>
        <p:sp>
          <p:nvSpPr>
            <p:cNvPr id="31761" name="Line 17">
              <a:extLst>
                <a:ext uri="{FF2B5EF4-FFF2-40B4-BE49-F238E27FC236}">
                  <a16:creationId xmlns:a16="http://schemas.microsoft.com/office/drawing/2014/main" id="{21D98EF0-28A2-4261-90DF-23C6869E3BDD}"/>
                </a:ext>
              </a:extLst>
            </p:cNvPr>
            <p:cNvSpPr>
              <a:spLocks noChangeShapeType="1"/>
            </p:cNvSpPr>
            <p:nvPr/>
          </p:nvSpPr>
          <p:spPr bwMode="auto">
            <a:xfrm flipH="1">
              <a:off x="1981199" y="2514600"/>
              <a:ext cx="1752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Text Box 18">
              <a:extLst>
                <a:ext uri="{FF2B5EF4-FFF2-40B4-BE49-F238E27FC236}">
                  <a16:creationId xmlns:a16="http://schemas.microsoft.com/office/drawing/2014/main" id="{8C74FD44-B0F7-4663-9C67-6F6C9731065F}"/>
                </a:ext>
              </a:extLst>
            </p:cNvPr>
            <p:cNvSpPr txBox="1">
              <a:spLocks noChangeArrowheads="1"/>
            </p:cNvSpPr>
            <p:nvPr/>
          </p:nvSpPr>
          <p:spPr bwMode="auto">
            <a:xfrm>
              <a:off x="234950" y="1871663"/>
              <a:ext cx="2393950" cy="28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GB" altLang="zh-CN" sz="1600" b="1">
                  <a:latin typeface="Perpetua" panose="02020502060401020303" pitchFamily="18" charset="0"/>
                  <a:ea typeface="SimHei" panose="02010609060101010101" pitchFamily="49" charset="-122"/>
                  <a:cs typeface="Cordia New" panose="020B0304020202020204" pitchFamily="34" charset="-34"/>
                </a:rPr>
                <a:t>Khác  2%</a:t>
              </a:r>
              <a:endParaRPr lang="en-GB" altLang="zh-CN" sz="1600" b="1">
                <a:solidFill>
                  <a:srgbClr val="FFCC00"/>
                </a:solidFill>
                <a:latin typeface="Perpetua" panose="02020502060401020303" pitchFamily="18" charset="0"/>
                <a:ea typeface="SimHei" panose="02010609060101010101" pitchFamily="49" charset="-122"/>
                <a:cs typeface="Cordia New" panose="020B0304020202020204" pitchFamily="34" charset="-34"/>
              </a:endParaRPr>
            </a:p>
          </p:txBody>
        </p:sp>
        <p:sp>
          <p:nvSpPr>
            <p:cNvPr id="31763" name="Line 19">
              <a:extLst>
                <a:ext uri="{FF2B5EF4-FFF2-40B4-BE49-F238E27FC236}">
                  <a16:creationId xmlns:a16="http://schemas.microsoft.com/office/drawing/2014/main" id="{A00597A9-00BD-40F7-90FC-95813D85AFBC}"/>
                </a:ext>
              </a:extLst>
            </p:cNvPr>
            <p:cNvSpPr>
              <a:spLocks noChangeShapeType="1"/>
            </p:cNvSpPr>
            <p:nvPr/>
          </p:nvSpPr>
          <p:spPr bwMode="auto">
            <a:xfrm flipH="1" flipV="1">
              <a:off x="2590798" y="2057400"/>
              <a:ext cx="1447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9">
              <a:extLst>
                <a:ext uri="{FF2B5EF4-FFF2-40B4-BE49-F238E27FC236}">
                  <a16:creationId xmlns:a16="http://schemas.microsoft.com/office/drawing/2014/main" id="{C6D20CBB-3D7D-4FBC-83B8-05DFF6186102}"/>
                </a:ext>
              </a:extLst>
            </p:cNvPr>
            <p:cNvSpPr>
              <a:spLocks noChangeShapeType="1"/>
            </p:cNvSpPr>
            <p:nvPr/>
          </p:nvSpPr>
          <p:spPr bwMode="auto">
            <a:xfrm flipH="1" flipV="1">
              <a:off x="5486400" y="2819400"/>
              <a:ext cx="1219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9">
              <a:extLst>
                <a:ext uri="{FF2B5EF4-FFF2-40B4-BE49-F238E27FC236}">
                  <a16:creationId xmlns:a16="http://schemas.microsoft.com/office/drawing/2014/main" id="{652FB699-CB4C-4A47-A522-45C980B7ED4C}"/>
                </a:ext>
              </a:extLst>
            </p:cNvPr>
            <p:cNvSpPr>
              <a:spLocks noChangeShapeType="1"/>
            </p:cNvSpPr>
            <p:nvPr/>
          </p:nvSpPr>
          <p:spPr bwMode="auto">
            <a:xfrm flipH="1" flipV="1">
              <a:off x="5080017" y="2362200"/>
              <a:ext cx="152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47" name="Rectangle 19">
            <a:extLst>
              <a:ext uri="{FF2B5EF4-FFF2-40B4-BE49-F238E27FC236}">
                <a16:creationId xmlns:a16="http://schemas.microsoft.com/office/drawing/2014/main" id="{1DAE326B-D654-4E21-A363-174AA88C2183}"/>
              </a:ext>
            </a:extLst>
          </p:cNvPr>
          <p:cNvSpPr>
            <a:spLocks noChangeArrowheads="1"/>
          </p:cNvSpPr>
          <p:nvPr/>
        </p:nvSpPr>
        <p:spPr bwMode="auto">
          <a:xfrm>
            <a:off x="1524000" y="228601"/>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a:spcBef>
                <a:spcPct val="0"/>
              </a:spcBef>
              <a:buFontTx/>
              <a:buNone/>
            </a:pPr>
            <a:r>
              <a:rPr lang="en-US" altLang="en-US" b="1">
                <a:solidFill>
                  <a:srgbClr val="000090"/>
                </a:solidFill>
                <a:latin typeface="Arial" panose="020B0604020202020204" pitchFamily="34" charset="0"/>
                <a:ea typeface="SimSun" panose="02010600030101010101" pitchFamily="2" charset="-122"/>
                <a:cs typeface="Cordia New" panose="020B0304020202020204" pitchFamily="34" charset="-34"/>
              </a:rPr>
              <a:t>TÌNH HÌNH SỬ DỤNG CÁC NHÓM THUỐC ĐIỀU TRỊ ĐAU HIỆN NAY TRÊN THẾ GIỚI </a:t>
            </a:r>
          </a:p>
        </p:txBody>
      </p:sp>
      <p:sp>
        <p:nvSpPr>
          <p:cNvPr id="31748" name="TextBox 20">
            <a:extLst>
              <a:ext uri="{FF2B5EF4-FFF2-40B4-BE49-F238E27FC236}">
                <a16:creationId xmlns:a16="http://schemas.microsoft.com/office/drawing/2014/main" id="{C98DD722-BB3D-4B80-84F8-4BC59CC4F9B6}"/>
              </a:ext>
            </a:extLst>
          </p:cNvPr>
          <p:cNvSpPr txBox="1">
            <a:spLocks noChangeArrowheads="1"/>
          </p:cNvSpPr>
          <p:nvPr/>
        </p:nvSpPr>
        <p:spPr bwMode="auto">
          <a:xfrm>
            <a:off x="4768850" y="6553201"/>
            <a:ext cx="586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200" i="1">
                <a:latin typeface="Arial" panose="020B0604020202020204" pitchFamily="34" charset="0"/>
                <a:ea typeface="SimSun" panose="02010600030101010101" pitchFamily="2" charset="-122"/>
                <a:cs typeface="Arial" panose="020B0604020202020204" pitchFamily="34" charset="0"/>
              </a:rPr>
              <a:t>IMS global RX data.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a:extLst>
              <a:ext uri="{FF2B5EF4-FFF2-40B4-BE49-F238E27FC236}">
                <a16:creationId xmlns:a16="http://schemas.microsoft.com/office/drawing/2014/main" id="{7D7E63A5-1962-44E8-B991-6F95F6BF965F}"/>
              </a:ext>
            </a:extLst>
          </p:cNvPr>
          <p:cNvSpPr>
            <a:spLocks noGrp="1"/>
          </p:cNvSpPr>
          <p:nvPr>
            <p:ph type="title"/>
          </p:nvPr>
        </p:nvSpPr>
        <p:spPr>
          <a:xfrm>
            <a:off x="1524001" y="271463"/>
            <a:ext cx="8982075" cy="1211262"/>
          </a:xfrm>
        </p:spPr>
        <p:txBody>
          <a:bodyPr>
            <a:noAutofit/>
          </a:bodyPr>
          <a:lstStyle/>
          <a:p>
            <a:pPr eaLnBrk="1" hangingPunct="1">
              <a:defRPr/>
            </a:pPr>
            <a:r>
              <a:rPr lang="en-US" altLang="en-US" sz="3200" b="1" dirty="0">
                <a:solidFill>
                  <a:srgbClr val="000090"/>
                </a:solidFill>
                <a:latin typeface="Arial" pitchFamily="34" charset="0"/>
                <a:ea typeface="SimSun" pitchFamily="2" charset="-122"/>
                <a:cs typeface="+mn-cs"/>
              </a:rPr>
              <a:t>TÁC ĐỘNG CỦA CÁC TÌNH TRẠNG BỆNH MẠN TÍNH LÊN CHẤT LƯỢNG SỐNG LIÊN QUAN SỨC KHỎE CỦA BỆNH NHÂN</a:t>
            </a:r>
          </a:p>
        </p:txBody>
      </p:sp>
      <p:sp>
        <p:nvSpPr>
          <p:cNvPr id="33795" name="Rectangle 3">
            <a:extLst>
              <a:ext uri="{FF2B5EF4-FFF2-40B4-BE49-F238E27FC236}">
                <a16:creationId xmlns:a16="http://schemas.microsoft.com/office/drawing/2014/main" id="{D58DD3D2-03DC-4E66-AE26-76ECB911A4BD}"/>
              </a:ext>
            </a:extLst>
          </p:cNvPr>
          <p:cNvSpPr>
            <a:spLocks noChangeArrowheads="1"/>
          </p:cNvSpPr>
          <p:nvPr/>
        </p:nvSpPr>
        <p:spPr bwMode="auto">
          <a:xfrm>
            <a:off x="1635126" y="6000751"/>
            <a:ext cx="90328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CA" altLang="en-US" sz="1000" b="1">
                <a:solidFill>
                  <a:schemeClr val="tx2"/>
                </a:solidFill>
                <a:latin typeface="Arial" panose="020B0604020202020204" pitchFamily="34" charset="0"/>
                <a:cs typeface="Arial" panose="020B0604020202020204" pitchFamily="34" charset="0"/>
              </a:rPr>
              <a:t>Note:  điểm số càng âm càng ảnh hưởng đến chất lượng sống của bệnh nhân</a:t>
            </a:r>
          </a:p>
          <a:p>
            <a:pPr algn="r">
              <a:spcBef>
                <a:spcPct val="0"/>
              </a:spcBef>
              <a:buFontTx/>
              <a:buNone/>
            </a:pPr>
            <a:r>
              <a:rPr lang="en-CA" altLang="en-US" sz="1000" b="1">
                <a:solidFill>
                  <a:schemeClr val="tx2"/>
                </a:solidFill>
                <a:latin typeface="Arial" panose="020B0604020202020204" pitchFamily="34" charset="0"/>
                <a:cs typeface="Arial" panose="020B0604020202020204" pitchFamily="34" charset="0"/>
              </a:rPr>
              <a:t>CHD = coronary heart disease= bệnh mạch vành ; COPD = chronic obstructive pulmonary disease= bệnh phổi tắc nghẽn mạn tính,  CPA = chronic polyarthritis= viêm đa khớp mạn tính</a:t>
            </a:r>
          </a:p>
          <a:p>
            <a:pPr algn="r">
              <a:spcBef>
                <a:spcPct val="0"/>
              </a:spcBef>
              <a:buFontTx/>
              <a:buNone/>
            </a:pPr>
            <a:endParaRPr lang="en-CA" altLang="en-US" sz="1000" b="1">
              <a:solidFill>
                <a:schemeClr val="tx2"/>
              </a:solidFill>
              <a:latin typeface="Arial" panose="020B0604020202020204" pitchFamily="34" charset="0"/>
              <a:cs typeface="Arial" panose="020B0604020202020204" pitchFamily="34" charset="0"/>
            </a:endParaRPr>
          </a:p>
          <a:p>
            <a:pPr algn="r">
              <a:spcBef>
                <a:spcPct val="0"/>
              </a:spcBef>
              <a:buFontTx/>
              <a:buNone/>
            </a:pPr>
            <a:r>
              <a:rPr lang="en-CA" altLang="en-US" sz="1200">
                <a:latin typeface="Arial" panose="020B0604020202020204" pitchFamily="34" charset="0"/>
                <a:cs typeface="Arial" panose="020B0604020202020204" pitchFamily="34" charset="0"/>
              </a:rPr>
              <a:t>Brettschneider C </a:t>
            </a:r>
            <a:r>
              <a:rPr lang="en-CA" altLang="en-US" sz="1200" i="1">
                <a:latin typeface="Arial" panose="020B0604020202020204" pitchFamily="34" charset="0"/>
                <a:cs typeface="Arial" panose="020B0604020202020204" pitchFamily="34" charset="0"/>
              </a:rPr>
              <a:t>et al. PLoS One</a:t>
            </a:r>
            <a:r>
              <a:rPr lang="en-CA" altLang="en-US" sz="1200">
                <a:latin typeface="Arial" panose="020B0604020202020204" pitchFamily="34" charset="0"/>
                <a:cs typeface="Arial" panose="020B0604020202020204" pitchFamily="34" charset="0"/>
              </a:rPr>
              <a:t> 2013; 8(6):e66742</a:t>
            </a:r>
            <a:r>
              <a:rPr lang="en-CA" altLang="en-US" sz="1000">
                <a:solidFill>
                  <a:schemeClr val="tx2"/>
                </a:solidFill>
                <a:latin typeface="Arial" panose="020B0604020202020204" pitchFamily="34" charset="0"/>
                <a:cs typeface="Arial" panose="020B0604020202020204" pitchFamily="34" charset="0"/>
              </a:rPr>
              <a:t>. </a:t>
            </a:r>
          </a:p>
        </p:txBody>
      </p:sp>
      <p:graphicFrame>
        <p:nvGraphicFramePr>
          <p:cNvPr id="33796" name="Chart 5">
            <a:extLst>
              <a:ext uri="{FF2B5EF4-FFF2-40B4-BE49-F238E27FC236}">
                <a16:creationId xmlns:a16="http://schemas.microsoft.com/office/drawing/2014/main" id="{2D7307F2-33E2-4469-8B80-67B02A3DE6D5}"/>
              </a:ext>
            </a:extLst>
          </p:cNvPr>
          <p:cNvGraphicFramePr>
            <a:graphicFrameLocks/>
          </p:cNvGraphicFramePr>
          <p:nvPr/>
        </p:nvGraphicFramePr>
        <p:xfrm>
          <a:off x="1576388" y="1576389"/>
          <a:ext cx="9047162" cy="4408487"/>
        </p:xfrm>
        <a:graphic>
          <a:graphicData uri="http://schemas.openxmlformats.org/presentationml/2006/ole">
            <mc:AlternateContent xmlns:mc="http://schemas.openxmlformats.org/markup-compatibility/2006">
              <mc:Choice xmlns:v="urn:schemas-microsoft-com:vml" Requires="v">
                <p:oleObj name="Chart" r:id="rId3" imgW="9055100" imgH="4419600" progId="Excel.Chart.8">
                  <p:embed/>
                </p:oleObj>
              </mc:Choice>
              <mc:Fallback>
                <p:oleObj name="Chart" r:id="rId3" imgW="9055100" imgH="4419600" progId="Excel.Chart.8">
                  <p:embed/>
                  <p:pic>
                    <p:nvPicPr>
                      <p:cNvPr id="33796" name="Chart 5">
                        <a:extLst>
                          <a:ext uri="{FF2B5EF4-FFF2-40B4-BE49-F238E27FC236}">
                            <a16:creationId xmlns:a16="http://schemas.microsoft.com/office/drawing/2014/main" id="{2D7307F2-33E2-4469-8B80-67B02A3DE6D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388" y="1576389"/>
                        <a:ext cx="9047162"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Oval 6">
            <a:extLst>
              <a:ext uri="{FF2B5EF4-FFF2-40B4-BE49-F238E27FC236}">
                <a16:creationId xmlns:a16="http://schemas.microsoft.com/office/drawing/2014/main" id="{63A7F753-98B5-4E79-BA3E-B80BDD32F5F4}"/>
              </a:ext>
            </a:extLst>
          </p:cNvPr>
          <p:cNvSpPr/>
          <p:nvPr/>
        </p:nvSpPr>
        <p:spPr>
          <a:xfrm>
            <a:off x="3408364" y="1593851"/>
            <a:ext cx="720725" cy="396716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latin typeface="Arial" charset="0"/>
              <a:ea typeface="MS PGothic" charset="0"/>
              <a:cs typeface="Arial" charset="0"/>
            </a:endParaRPr>
          </a:p>
        </p:txBody>
      </p:sp>
      <p:sp>
        <p:nvSpPr>
          <p:cNvPr id="10" name="Oval 9">
            <a:extLst>
              <a:ext uri="{FF2B5EF4-FFF2-40B4-BE49-F238E27FC236}">
                <a16:creationId xmlns:a16="http://schemas.microsoft.com/office/drawing/2014/main" id="{E5F86CD9-958E-4821-92C8-C808EA9D5700}"/>
              </a:ext>
            </a:extLst>
          </p:cNvPr>
          <p:cNvSpPr/>
          <p:nvPr/>
        </p:nvSpPr>
        <p:spPr>
          <a:xfrm>
            <a:off x="9744076" y="1593851"/>
            <a:ext cx="720725" cy="396716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latin typeface="Arial" charset="0"/>
              <a:ea typeface="MS PGothic" charset="0"/>
              <a:cs typeface="Arial" charset="0"/>
            </a:endParaRPr>
          </a:p>
        </p:txBody>
      </p:sp>
      <p:sp>
        <p:nvSpPr>
          <p:cNvPr id="2" name="Rounded Rectangle 1">
            <a:extLst>
              <a:ext uri="{FF2B5EF4-FFF2-40B4-BE49-F238E27FC236}">
                <a16:creationId xmlns:a16="http://schemas.microsoft.com/office/drawing/2014/main" id="{3E5A51A4-1D93-4B3A-8D7E-82D16CC275CD}"/>
              </a:ext>
            </a:extLst>
          </p:cNvPr>
          <p:cNvSpPr/>
          <p:nvPr/>
        </p:nvSpPr>
        <p:spPr>
          <a:xfrm>
            <a:off x="4705351" y="4876800"/>
            <a:ext cx="5038725" cy="863600"/>
          </a:xfrm>
          <a:prstGeom prst="roundRect">
            <a:avLst/>
          </a:prstGeom>
          <a:solidFill>
            <a:schemeClr val="accent2"/>
          </a:solidFill>
          <a:ln>
            <a:solidFill>
              <a:srgbClr val="992C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defRPr/>
            </a:pPr>
            <a:r>
              <a:rPr lang="en-CA" altLang="en-US" sz="2000" dirty="0" err="1">
                <a:solidFill>
                  <a:srgbClr val="FFFFFF"/>
                </a:solidFill>
                <a:latin typeface="Arial" pitchFamily="34" charset="0"/>
                <a:ea typeface="SimSun" pitchFamily="2" charset="-122"/>
              </a:rPr>
              <a:t>Đau</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khớp</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mạn</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tính</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tác</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động</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mạnh</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lên</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chất</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lượng</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sống</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của</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bệnh</a:t>
            </a:r>
            <a:r>
              <a:rPr lang="en-CA" altLang="en-US" sz="2000" dirty="0">
                <a:solidFill>
                  <a:srgbClr val="FFFFFF"/>
                </a:solidFill>
                <a:latin typeface="Arial" pitchFamily="34" charset="0"/>
                <a:ea typeface="SimSun" pitchFamily="2" charset="-122"/>
              </a:rPr>
              <a:t> </a:t>
            </a:r>
            <a:r>
              <a:rPr lang="en-CA" altLang="en-US" sz="2000" dirty="0" err="1">
                <a:solidFill>
                  <a:srgbClr val="FFFFFF"/>
                </a:solidFill>
                <a:latin typeface="Arial" pitchFamily="34" charset="0"/>
                <a:ea typeface="SimSun" pitchFamily="2" charset="-122"/>
              </a:rPr>
              <a:t>nhân</a:t>
            </a:r>
            <a:endParaRPr lang="en-US" altLang="en-US" sz="2000" dirty="0">
              <a:solidFill>
                <a:srgbClr val="FFFFFF"/>
              </a:solidFill>
              <a:latin typeface="Arial" pitchFamily="34" charset="0"/>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34435E-4974-4714-A181-B5F539B66E5E}"/>
              </a:ext>
            </a:extLst>
          </p:cNvPr>
          <p:cNvSpPr txBox="1">
            <a:spLocks noChangeArrowheads="1"/>
          </p:cNvSpPr>
          <p:nvPr/>
        </p:nvSpPr>
        <p:spPr bwMode="auto">
          <a:xfrm>
            <a:off x="2057400" y="1401763"/>
            <a:ext cx="807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Cordia New" pitchFamily="34" charset="-34"/>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Cordia New" pitchFamily="34" charset="-34"/>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Cordia New" pitchFamily="34" charset="-34"/>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Cordia New" pitchFamily="34" charset="-34"/>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Cordia New" pitchFamily="34" charset="-34"/>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50000"/>
              </a:spcBef>
              <a:buClr>
                <a:schemeClr val="tx1"/>
              </a:buClr>
              <a:buNone/>
              <a:defRPr/>
            </a:pPr>
            <a:r>
              <a:rPr lang="en-US" altLang="en-US" b="1" dirty="0">
                <a:solidFill>
                  <a:srgbClr val="000090"/>
                </a:solidFill>
                <a:latin typeface="Arial" pitchFamily="34" charset="0"/>
                <a:ea typeface="SimSun" pitchFamily="2" charset="-122"/>
                <a:cs typeface="+mn-cs"/>
              </a:rPr>
              <a:t>A. </a:t>
            </a:r>
            <a:r>
              <a:rPr lang="en-US" altLang="en-US" b="1" dirty="0" err="1">
                <a:solidFill>
                  <a:srgbClr val="000090"/>
                </a:solidFill>
                <a:latin typeface="Arial" pitchFamily="34" charset="0"/>
                <a:ea typeface="SimSun" pitchFamily="2" charset="-122"/>
                <a:cs typeface="+mn-cs"/>
              </a:rPr>
              <a:t>Tổng</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quan</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về</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đau</a:t>
            </a:r>
            <a:endParaRPr lang="en-US" altLang="en-US" b="1" dirty="0">
              <a:solidFill>
                <a:srgbClr val="000090"/>
              </a:solidFill>
              <a:latin typeface="Arial" pitchFamily="34" charset="0"/>
              <a:ea typeface="SimSun" pitchFamily="2" charset="-122"/>
              <a:cs typeface="+mn-cs"/>
            </a:endParaRPr>
          </a:p>
          <a:p>
            <a:pPr marL="0" indent="0" eaLnBrk="1" hangingPunct="1">
              <a:spcBef>
                <a:spcPct val="50000"/>
              </a:spcBef>
              <a:buClr>
                <a:schemeClr val="tx1"/>
              </a:buClr>
              <a:buNone/>
              <a:defRPr/>
            </a:pPr>
            <a:r>
              <a:rPr lang="en-US" altLang="en-US" b="1" dirty="0">
                <a:solidFill>
                  <a:srgbClr val="000090"/>
                </a:solidFill>
                <a:latin typeface="Arial" pitchFamily="34" charset="0"/>
                <a:ea typeface="SimSun" pitchFamily="2" charset="-122"/>
                <a:cs typeface="+mn-cs"/>
              </a:rPr>
              <a:t>B. </a:t>
            </a:r>
            <a:r>
              <a:rPr lang="en-US" altLang="en-US" b="1" dirty="0" err="1">
                <a:solidFill>
                  <a:srgbClr val="000090"/>
                </a:solidFill>
                <a:latin typeface="Arial" pitchFamily="34" charset="0"/>
                <a:ea typeface="SimSun" pitchFamily="2" charset="-122"/>
                <a:cs typeface="+mn-cs"/>
              </a:rPr>
              <a:t>Điều</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trị</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đau</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trong</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bệnh</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lý</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cơ</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xương</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khớp</a:t>
            </a:r>
            <a:endParaRPr lang="en-US" altLang="en-US" b="1" dirty="0">
              <a:solidFill>
                <a:srgbClr val="000090"/>
              </a:solidFill>
              <a:latin typeface="Arial" pitchFamily="34" charset="0"/>
              <a:ea typeface="SimSun" pitchFamily="2" charset="-122"/>
              <a:cs typeface="+mn-cs"/>
            </a:endParaRPr>
          </a:p>
        </p:txBody>
      </p:sp>
      <p:sp>
        <p:nvSpPr>
          <p:cNvPr id="35843" name="Text Box 2">
            <a:extLst>
              <a:ext uri="{FF2B5EF4-FFF2-40B4-BE49-F238E27FC236}">
                <a16:creationId xmlns:a16="http://schemas.microsoft.com/office/drawing/2014/main" id="{A7BA73CB-305E-4E3D-9B72-27BEF05CB817}"/>
              </a:ext>
            </a:extLst>
          </p:cNvPr>
          <p:cNvSpPr txBox="1">
            <a:spLocks noChangeArrowheads="1"/>
          </p:cNvSpPr>
          <p:nvPr/>
        </p:nvSpPr>
        <p:spPr bwMode="auto">
          <a:xfrm>
            <a:off x="1814514" y="457200"/>
            <a:ext cx="8853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50000"/>
              </a:spcBef>
              <a:buFontTx/>
              <a:buNone/>
            </a:pPr>
            <a:r>
              <a:rPr lang="en-US" altLang="en-US" b="1">
                <a:solidFill>
                  <a:srgbClr val="000090"/>
                </a:solidFill>
                <a:latin typeface="Arial" panose="020B0604020202020204" pitchFamily="34" charset="0"/>
                <a:ea typeface="SimSun" panose="02010600030101010101" pitchFamily="2" charset="-122"/>
                <a:cs typeface="Cordia New" panose="020B0304020202020204" pitchFamily="34" charset="-34"/>
              </a:rPr>
              <a:t>NỘI DUNG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3BCD170C-F1C8-4DFE-ACC8-140F5B8C59F9}"/>
              </a:ext>
            </a:extLst>
          </p:cNvPr>
          <p:cNvSpPr txBox="1">
            <a:spLocks noChangeArrowheads="1"/>
          </p:cNvSpPr>
          <p:nvPr/>
        </p:nvSpPr>
        <p:spPr bwMode="auto">
          <a:xfrm>
            <a:off x="1814514" y="457200"/>
            <a:ext cx="8853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50000"/>
              </a:spcBef>
              <a:buFontTx/>
              <a:buNone/>
            </a:pPr>
            <a:r>
              <a:rPr lang="en-US" altLang="en-US" b="1">
                <a:solidFill>
                  <a:srgbClr val="000090"/>
                </a:solidFill>
                <a:latin typeface="Arial" panose="020B0604020202020204" pitchFamily="34" charset="0"/>
                <a:ea typeface="SimSun" panose="02010600030101010101" pitchFamily="2" charset="-122"/>
                <a:cs typeface="Cordia New" panose="020B0304020202020204" pitchFamily="34" charset="-34"/>
              </a:rPr>
              <a:t>ĐIỀU TRỊ GIẢM ĐAU TRONG BỆNH LÝ CXK</a:t>
            </a:r>
          </a:p>
        </p:txBody>
      </p:sp>
      <p:sp>
        <p:nvSpPr>
          <p:cNvPr id="5" name="Rectangle 3">
            <a:extLst>
              <a:ext uri="{FF2B5EF4-FFF2-40B4-BE49-F238E27FC236}">
                <a16:creationId xmlns:a16="http://schemas.microsoft.com/office/drawing/2014/main" id="{A6CE5E0E-A8E8-440C-92C4-60518AB16DD9}"/>
              </a:ext>
            </a:extLst>
          </p:cNvPr>
          <p:cNvSpPr>
            <a:spLocks noGrp="1" noChangeArrowheads="1"/>
          </p:cNvSpPr>
          <p:nvPr>
            <p:ph idx="1"/>
          </p:nvPr>
        </p:nvSpPr>
        <p:spPr>
          <a:xfrm>
            <a:off x="2201863" y="1447800"/>
            <a:ext cx="8077200" cy="4114800"/>
          </a:xfrm>
        </p:spPr>
        <p:txBody>
          <a:bodyPr/>
          <a:lstStyle/>
          <a:p>
            <a:pPr marL="609600" indent="-609600">
              <a:lnSpc>
                <a:spcPct val="125000"/>
              </a:lnSpc>
              <a:buFontTx/>
              <a:buAutoNum type="arabicPeriod"/>
            </a:pPr>
            <a:r>
              <a:rPr lang="en-US" altLang="en-US" sz="2400">
                <a:latin typeface="Arial" panose="020B0604020202020204" pitchFamily="34" charset="0"/>
              </a:rPr>
              <a:t>Điều trị triệu chứng : kháng viêm, giảm đau, NSAIDs</a:t>
            </a:r>
          </a:p>
          <a:p>
            <a:pPr marL="609600" indent="-609600">
              <a:lnSpc>
                <a:spcPct val="125000"/>
              </a:lnSpc>
              <a:buFontTx/>
              <a:buAutoNum type="arabicPeriod"/>
            </a:pPr>
            <a:r>
              <a:rPr lang="en-US" altLang="en-US" sz="2400">
                <a:latin typeface="Arial" panose="020B0604020202020204" pitchFamily="34" charset="0"/>
              </a:rPr>
              <a:t>Điều trị cơ bản </a:t>
            </a:r>
          </a:p>
          <a:p>
            <a:pPr marL="609600" indent="-609600">
              <a:lnSpc>
                <a:spcPct val="125000"/>
              </a:lnSpc>
              <a:buFontTx/>
              <a:buAutoNum type="arabicPeriod"/>
            </a:pPr>
            <a:r>
              <a:rPr lang="en-US" altLang="en-US" sz="2400">
                <a:latin typeface="Arial" panose="020B0604020202020204" pitchFamily="34" charset="0"/>
              </a:rPr>
              <a:t>Điều trị các biến chứng</a:t>
            </a:r>
          </a:p>
          <a:p>
            <a:pPr marL="609600" indent="-609600">
              <a:lnSpc>
                <a:spcPct val="125000"/>
              </a:lnSpc>
              <a:buFontTx/>
              <a:buAutoNum type="arabicPeriod"/>
            </a:pPr>
            <a:r>
              <a:rPr lang="en-US" altLang="en-US" sz="2400">
                <a:latin typeface="Arial" panose="020B0604020202020204" pitchFamily="34" charset="0"/>
              </a:rPr>
              <a:t> Điều trị hỗ trợ </a:t>
            </a:r>
          </a:p>
          <a:p>
            <a:pPr marL="609600" indent="-609600">
              <a:lnSpc>
                <a:spcPct val="125000"/>
              </a:lnSpc>
              <a:buFontTx/>
              <a:buAutoNum type="arabicPeriod"/>
            </a:pPr>
            <a:r>
              <a:rPr lang="en-US" altLang="en-US" sz="2400">
                <a:latin typeface="Arial" panose="020B0604020202020204" pitchFamily="34" charset="0"/>
              </a:rPr>
              <a:t> Các biện pháp Kinh tế - Xã hội  </a:t>
            </a:r>
          </a:p>
        </p:txBody>
      </p:sp>
      <p:sp>
        <p:nvSpPr>
          <p:cNvPr id="36868" name="Text Box 8">
            <a:extLst>
              <a:ext uri="{FF2B5EF4-FFF2-40B4-BE49-F238E27FC236}">
                <a16:creationId xmlns:a16="http://schemas.microsoft.com/office/drawing/2014/main" id="{B9D6337F-0640-45E8-BD62-06EAF08AEC27}"/>
              </a:ext>
            </a:extLst>
          </p:cNvPr>
          <p:cNvSpPr txBox="1">
            <a:spLocks noChangeArrowheads="1"/>
          </p:cNvSpPr>
          <p:nvPr/>
        </p:nvSpPr>
        <p:spPr bwMode="auto">
          <a:xfrm>
            <a:off x="2587625" y="6535739"/>
            <a:ext cx="806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50000"/>
              </a:spcBef>
              <a:buFontTx/>
              <a:buNone/>
            </a:pPr>
            <a:r>
              <a:rPr lang="en-CA" altLang="en-US" sz="1200">
                <a:latin typeface="Arial" panose="020B0604020202020204" pitchFamily="34" charset="0"/>
                <a:ea typeface="SimSun" panose="02010600030101010101" pitchFamily="2" charset="-122"/>
                <a:cs typeface="Cordia New" panose="020B0304020202020204" pitchFamily="34" charset="-34"/>
              </a:rPr>
              <a:t>Farrar JT </a:t>
            </a:r>
            <a:r>
              <a:rPr lang="en-CA" altLang="en-US" sz="1200" i="1">
                <a:latin typeface="Arial" panose="020B0604020202020204" pitchFamily="34" charset="0"/>
                <a:ea typeface="SimSun" panose="02010600030101010101" pitchFamily="2" charset="-122"/>
                <a:cs typeface="Cordia New" panose="020B0304020202020204" pitchFamily="34" charset="-34"/>
              </a:rPr>
              <a:t>et al. Pain </a:t>
            </a:r>
            <a:r>
              <a:rPr lang="en-CA" altLang="en-US" sz="1200">
                <a:latin typeface="Arial" panose="020B0604020202020204" pitchFamily="34" charset="0"/>
                <a:ea typeface="SimSun" panose="02010600030101010101" pitchFamily="2" charset="-122"/>
                <a:cs typeface="Cordia New" panose="020B0304020202020204" pitchFamily="34" charset="-34"/>
              </a:rPr>
              <a:t>2001; 94(2):149-58; </a:t>
            </a:r>
            <a:r>
              <a:rPr lang="en-US" altLang="en-US" sz="1200">
                <a:latin typeface="Arial" panose="020B0604020202020204" pitchFamily="34" charset="0"/>
                <a:ea typeface="SimSun" panose="02010600030101010101" pitchFamily="2" charset="-122"/>
                <a:cs typeface="Cordia New" panose="020B0304020202020204" pitchFamily="34" charset="-34"/>
              </a:rPr>
              <a:t>Gilron I </a:t>
            </a:r>
            <a:r>
              <a:rPr lang="en-US" altLang="en-US" sz="1200" i="1">
                <a:latin typeface="Arial" panose="020B0604020202020204" pitchFamily="34" charset="0"/>
                <a:ea typeface="SimSun" panose="02010600030101010101" pitchFamily="2" charset="-122"/>
                <a:cs typeface="Cordia New" panose="020B0304020202020204" pitchFamily="34" charset="-34"/>
              </a:rPr>
              <a:t>et al. CMAJ</a:t>
            </a:r>
            <a:r>
              <a:rPr lang="en-US" altLang="en-US" sz="1200">
                <a:latin typeface="Arial" panose="020B0604020202020204" pitchFamily="34" charset="0"/>
                <a:ea typeface="SimSun" panose="02010600030101010101" pitchFamily="2" charset="-122"/>
                <a:cs typeface="Cordia New" panose="020B0304020202020204" pitchFamily="34" charset="-34"/>
              </a:rPr>
              <a:t> 2006; 175(3):265-75.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C73CAB-0C7B-4708-BF78-A9A2F70542FB}"/>
              </a:ext>
            </a:extLst>
          </p:cNvPr>
          <p:cNvSpPr txBox="1">
            <a:spLocks noChangeArrowheads="1"/>
          </p:cNvSpPr>
          <p:nvPr/>
        </p:nvSpPr>
        <p:spPr bwMode="auto">
          <a:xfrm>
            <a:off x="2057400" y="1401763"/>
            <a:ext cx="807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Cordia New" pitchFamily="34" charset="-34"/>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Cordia New" pitchFamily="34" charset="-34"/>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Cordia New" pitchFamily="34" charset="-34"/>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Cordia New" pitchFamily="34" charset="-34"/>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Cordia New" pitchFamily="34" charset="-34"/>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50000"/>
              </a:spcBef>
              <a:buClr>
                <a:schemeClr val="tx1"/>
              </a:buClr>
              <a:buNone/>
              <a:defRPr/>
            </a:pPr>
            <a:r>
              <a:rPr lang="en-US" altLang="en-US" b="1" dirty="0">
                <a:solidFill>
                  <a:srgbClr val="000090"/>
                </a:solidFill>
                <a:latin typeface="Arial" pitchFamily="34" charset="0"/>
                <a:ea typeface="SimSun" pitchFamily="2" charset="-122"/>
                <a:cs typeface="+mn-cs"/>
              </a:rPr>
              <a:t>A. </a:t>
            </a:r>
            <a:r>
              <a:rPr lang="en-US" altLang="en-US" b="1" dirty="0" err="1">
                <a:solidFill>
                  <a:srgbClr val="000090"/>
                </a:solidFill>
                <a:latin typeface="Arial" pitchFamily="34" charset="0"/>
                <a:ea typeface="SimSun" pitchFamily="2" charset="-122"/>
                <a:cs typeface="+mn-cs"/>
              </a:rPr>
              <a:t>Tổng</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quan</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về</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đau</a:t>
            </a:r>
            <a:endParaRPr lang="en-US" altLang="en-US" b="1" dirty="0">
              <a:solidFill>
                <a:srgbClr val="000090"/>
              </a:solidFill>
              <a:latin typeface="Arial" pitchFamily="34" charset="0"/>
              <a:ea typeface="SimSun" pitchFamily="2" charset="-122"/>
              <a:cs typeface="+mn-cs"/>
            </a:endParaRPr>
          </a:p>
          <a:p>
            <a:pPr marL="0" indent="0" eaLnBrk="1" hangingPunct="1">
              <a:spcBef>
                <a:spcPct val="50000"/>
              </a:spcBef>
              <a:buClr>
                <a:schemeClr val="tx1"/>
              </a:buClr>
              <a:buNone/>
              <a:defRPr/>
            </a:pPr>
            <a:r>
              <a:rPr lang="en-US" altLang="en-US" b="1" dirty="0">
                <a:solidFill>
                  <a:srgbClr val="000090"/>
                </a:solidFill>
                <a:latin typeface="Arial" pitchFamily="34" charset="0"/>
                <a:ea typeface="SimSun" pitchFamily="2" charset="-122"/>
                <a:cs typeface="+mn-cs"/>
              </a:rPr>
              <a:t>B. </a:t>
            </a:r>
            <a:r>
              <a:rPr lang="en-US" altLang="en-US" b="1" dirty="0" err="1">
                <a:solidFill>
                  <a:srgbClr val="000090"/>
                </a:solidFill>
                <a:latin typeface="Arial" pitchFamily="34" charset="0"/>
                <a:ea typeface="SimSun" pitchFamily="2" charset="-122"/>
                <a:cs typeface="+mn-cs"/>
              </a:rPr>
              <a:t>Điều</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trị</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đau</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trong</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bệnh</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lý</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cơ</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xương</a:t>
            </a:r>
            <a:r>
              <a:rPr lang="en-US" altLang="en-US" b="1" dirty="0">
                <a:solidFill>
                  <a:srgbClr val="000090"/>
                </a:solidFill>
                <a:latin typeface="Arial" pitchFamily="34" charset="0"/>
                <a:ea typeface="SimSun" pitchFamily="2" charset="-122"/>
                <a:cs typeface="+mn-cs"/>
              </a:rPr>
              <a:t> </a:t>
            </a:r>
            <a:r>
              <a:rPr lang="en-US" altLang="en-US" b="1" dirty="0" err="1">
                <a:solidFill>
                  <a:srgbClr val="000090"/>
                </a:solidFill>
                <a:latin typeface="Arial" pitchFamily="34" charset="0"/>
                <a:ea typeface="SimSun" pitchFamily="2" charset="-122"/>
                <a:cs typeface="+mn-cs"/>
              </a:rPr>
              <a:t>khớp</a:t>
            </a:r>
            <a:endParaRPr lang="en-US" altLang="en-US" b="1" dirty="0">
              <a:solidFill>
                <a:srgbClr val="000090"/>
              </a:solidFill>
              <a:latin typeface="Arial" pitchFamily="34" charset="0"/>
              <a:ea typeface="SimSun" pitchFamily="2" charset="-122"/>
              <a:cs typeface="+mn-cs"/>
            </a:endParaRPr>
          </a:p>
        </p:txBody>
      </p:sp>
      <p:sp>
        <p:nvSpPr>
          <p:cNvPr id="9219" name="Text Box 2">
            <a:extLst>
              <a:ext uri="{FF2B5EF4-FFF2-40B4-BE49-F238E27FC236}">
                <a16:creationId xmlns:a16="http://schemas.microsoft.com/office/drawing/2014/main" id="{F79880DD-EC66-4337-847B-DDC4AF58ED78}"/>
              </a:ext>
            </a:extLst>
          </p:cNvPr>
          <p:cNvSpPr txBox="1">
            <a:spLocks noChangeArrowheads="1"/>
          </p:cNvSpPr>
          <p:nvPr/>
        </p:nvSpPr>
        <p:spPr bwMode="auto">
          <a:xfrm>
            <a:off x="1814514" y="457200"/>
            <a:ext cx="8853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50000"/>
              </a:spcBef>
              <a:buFontTx/>
              <a:buNone/>
            </a:pPr>
            <a:r>
              <a:rPr lang="en-US" altLang="en-US" b="1">
                <a:solidFill>
                  <a:srgbClr val="000090"/>
                </a:solidFill>
                <a:latin typeface="Arial" panose="020B0604020202020204" pitchFamily="34" charset="0"/>
                <a:ea typeface="SimSun" panose="02010600030101010101" pitchFamily="2" charset="-122"/>
                <a:cs typeface="Cordia New" panose="020B0304020202020204" pitchFamily="34" charset="-34"/>
              </a:rPr>
              <a:t>NỘI DUNG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9FD4B7CE-E8E2-4E09-BDDB-ACF1C368E0F3}"/>
              </a:ext>
            </a:extLst>
          </p:cNvPr>
          <p:cNvSpPr>
            <a:spLocks noGrp="1" noChangeArrowheads="1"/>
          </p:cNvSpPr>
          <p:nvPr>
            <p:ph type="title"/>
          </p:nvPr>
        </p:nvSpPr>
        <p:spPr>
          <a:xfrm>
            <a:off x="1981200" y="0"/>
            <a:ext cx="8229600" cy="1143000"/>
          </a:xfrm>
        </p:spPr>
        <p:txBody>
          <a:bodyPr/>
          <a:lstStyle/>
          <a:p>
            <a:pPr eaLnBrk="1" hangingPunct="1">
              <a:defRPr/>
            </a:pPr>
            <a:r>
              <a:rPr lang="en-US" altLang="en-US" sz="3200" b="1" dirty="0">
                <a:solidFill>
                  <a:srgbClr val="000090"/>
                </a:solidFill>
                <a:latin typeface="Arial" pitchFamily="34" charset="0"/>
                <a:ea typeface="SimSun" pitchFamily="2" charset="-122"/>
                <a:cs typeface="+mn-cs"/>
              </a:rPr>
              <a:t>CÁC MỤC TIÊU CỦA KIỂM SOÁT ĐAU</a:t>
            </a:r>
          </a:p>
        </p:txBody>
      </p:sp>
      <p:sp>
        <p:nvSpPr>
          <p:cNvPr id="37891" name="Rectangle 3">
            <a:extLst>
              <a:ext uri="{FF2B5EF4-FFF2-40B4-BE49-F238E27FC236}">
                <a16:creationId xmlns:a16="http://schemas.microsoft.com/office/drawing/2014/main" id="{CA350370-1148-40A0-9717-343CB417ABE9}"/>
              </a:ext>
            </a:extLst>
          </p:cNvPr>
          <p:cNvSpPr>
            <a:spLocks noGrp="1" noChangeArrowheads="1"/>
          </p:cNvSpPr>
          <p:nvPr>
            <p:ph idx="1"/>
          </p:nvPr>
        </p:nvSpPr>
        <p:spPr>
          <a:xfrm>
            <a:off x="1981200" y="1668463"/>
            <a:ext cx="8229600" cy="4525962"/>
          </a:xfrm>
        </p:spPr>
        <p:txBody>
          <a:bodyPr/>
          <a:lstStyle/>
          <a:p>
            <a:pPr eaLnBrk="1" hangingPunct="1"/>
            <a:r>
              <a:rPr lang="en-US" altLang="en-US">
                <a:latin typeface="Arial" panose="020B0604020202020204" pitchFamily="34" charset="0"/>
                <a:ea typeface="SimSun" panose="02010600030101010101" pitchFamily="2" charset="-122"/>
              </a:rPr>
              <a:t>Gắn kết bệnh nhân vào quá trình ra quyết định</a:t>
            </a:r>
          </a:p>
          <a:p>
            <a:pPr eaLnBrk="1" hangingPunct="1"/>
            <a:r>
              <a:rPr lang="en-US" altLang="en-US">
                <a:latin typeface="Arial" panose="020B0604020202020204" pitchFamily="34" charset="0"/>
                <a:ea typeface="SimSun" panose="02010600030101010101" pitchFamily="2" charset="-122"/>
              </a:rPr>
              <a:t>Đồng thuận về các mục tiêu khả thi </a:t>
            </a:r>
            <a:r>
              <a:rPr lang="en-US" altLang="en-US" b="1">
                <a:latin typeface="Arial" panose="020B0604020202020204" pitchFamily="34" charset="0"/>
                <a:ea typeface="SimSun" panose="02010600030101010101" pitchFamily="2" charset="-122"/>
              </a:rPr>
              <a:t>trước khi</a:t>
            </a:r>
            <a:r>
              <a:rPr lang="en-US" altLang="en-US">
                <a:latin typeface="Arial" panose="020B0604020202020204" pitchFamily="34" charset="0"/>
                <a:ea typeface="SimSun" panose="02010600030101010101" pitchFamily="2" charset="-122"/>
              </a:rPr>
              <a:t> điều trị</a:t>
            </a:r>
          </a:p>
          <a:p>
            <a:pPr eaLnBrk="1" hangingPunct="1"/>
            <a:endParaRPr lang="en-US" altLang="en-US">
              <a:solidFill>
                <a:schemeClr val="tx2"/>
              </a:solidFill>
              <a:latin typeface="Arial" panose="020B0604020202020204" pitchFamily="34" charset="0"/>
              <a:ea typeface="SimSun" panose="02010600030101010101" pitchFamily="2" charset="-122"/>
            </a:endParaRPr>
          </a:p>
        </p:txBody>
      </p:sp>
      <p:sp>
        <p:nvSpPr>
          <p:cNvPr id="37892" name="Text Box 8">
            <a:extLst>
              <a:ext uri="{FF2B5EF4-FFF2-40B4-BE49-F238E27FC236}">
                <a16:creationId xmlns:a16="http://schemas.microsoft.com/office/drawing/2014/main" id="{D587FBA9-003F-4B40-8770-A60E337172F9}"/>
              </a:ext>
            </a:extLst>
          </p:cNvPr>
          <p:cNvSpPr txBox="1">
            <a:spLocks noChangeArrowheads="1"/>
          </p:cNvSpPr>
          <p:nvPr/>
        </p:nvSpPr>
        <p:spPr bwMode="auto">
          <a:xfrm>
            <a:off x="2587625" y="6535739"/>
            <a:ext cx="806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50000"/>
              </a:spcBef>
              <a:buFontTx/>
              <a:buNone/>
            </a:pPr>
            <a:r>
              <a:rPr lang="en-CA" altLang="en-US" sz="1200">
                <a:latin typeface="Arial" panose="020B0604020202020204" pitchFamily="34" charset="0"/>
                <a:ea typeface="SimSun" panose="02010600030101010101" pitchFamily="2" charset="-122"/>
                <a:cs typeface="Cordia New" panose="020B0304020202020204" pitchFamily="34" charset="-34"/>
              </a:rPr>
              <a:t>Farrar JT </a:t>
            </a:r>
            <a:r>
              <a:rPr lang="en-CA" altLang="en-US" sz="1200" i="1">
                <a:latin typeface="Arial" panose="020B0604020202020204" pitchFamily="34" charset="0"/>
                <a:ea typeface="SimSun" panose="02010600030101010101" pitchFamily="2" charset="-122"/>
                <a:cs typeface="Cordia New" panose="020B0304020202020204" pitchFamily="34" charset="-34"/>
              </a:rPr>
              <a:t>et al. Pain </a:t>
            </a:r>
            <a:r>
              <a:rPr lang="en-CA" altLang="en-US" sz="1200">
                <a:latin typeface="Arial" panose="020B0604020202020204" pitchFamily="34" charset="0"/>
                <a:ea typeface="SimSun" panose="02010600030101010101" pitchFamily="2" charset="-122"/>
                <a:cs typeface="Cordia New" panose="020B0304020202020204" pitchFamily="34" charset="-34"/>
              </a:rPr>
              <a:t>2001; 94(2):149-58; </a:t>
            </a:r>
            <a:r>
              <a:rPr lang="en-US" altLang="en-US" sz="1200">
                <a:latin typeface="Arial" panose="020B0604020202020204" pitchFamily="34" charset="0"/>
                <a:ea typeface="SimSun" panose="02010600030101010101" pitchFamily="2" charset="-122"/>
                <a:cs typeface="Cordia New" panose="020B0304020202020204" pitchFamily="34" charset="-34"/>
              </a:rPr>
              <a:t>Gilron I </a:t>
            </a:r>
            <a:r>
              <a:rPr lang="en-US" altLang="en-US" sz="1200" i="1">
                <a:latin typeface="Arial" panose="020B0604020202020204" pitchFamily="34" charset="0"/>
                <a:ea typeface="SimSun" panose="02010600030101010101" pitchFamily="2" charset="-122"/>
                <a:cs typeface="Cordia New" panose="020B0304020202020204" pitchFamily="34" charset="-34"/>
              </a:rPr>
              <a:t>et al. CMAJ</a:t>
            </a:r>
            <a:r>
              <a:rPr lang="en-US" altLang="en-US" sz="1200">
                <a:latin typeface="Arial" panose="020B0604020202020204" pitchFamily="34" charset="0"/>
                <a:ea typeface="SimSun" panose="02010600030101010101" pitchFamily="2" charset="-122"/>
                <a:cs typeface="Cordia New" panose="020B0304020202020204" pitchFamily="34" charset="-34"/>
              </a:rPr>
              <a:t> 2006; 175(3):265-75.</a:t>
            </a:r>
          </a:p>
        </p:txBody>
      </p:sp>
      <p:grpSp>
        <p:nvGrpSpPr>
          <p:cNvPr id="37893" name="Group 22">
            <a:extLst>
              <a:ext uri="{FF2B5EF4-FFF2-40B4-BE49-F238E27FC236}">
                <a16:creationId xmlns:a16="http://schemas.microsoft.com/office/drawing/2014/main" id="{A2AE888D-2C51-4FD0-AFEF-B83D1D29E442}"/>
              </a:ext>
            </a:extLst>
          </p:cNvPr>
          <p:cNvGrpSpPr>
            <a:grpSpLocks/>
          </p:cNvGrpSpPr>
          <p:nvPr/>
        </p:nvGrpSpPr>
        <p:grpSpPr bwMode="auto">
          <a:xfrm>
            <a:off x="3714751" y="2663825"/>
            <a:ext cx="4468813" cy="3822700"/>
            <a:chOff x="2190750" y="2663825"/>
            <a:chExt cx="4468813" cy="3822701"/>
          </a:xfrm>
        </p:grpSpPr>
        <p:sp>
          <p:nvSpPr>
            <p:cNvPr id="5" name="AutoShape 3">
              <a:extLst>
                <a:ext uri="{FF2B5EF4-FFF2-40B4-BE49-F238E27FC236}">
                  <a16:creationId xmlns:a16="http://schemas.microsoft.com/office/drawing/2014/main" id="{E3B07F55-4003-4A2E-956D-14FAB0D6D3B8}"/>
                </a:ext>
              </a:extLst>
            </p:cNvPr>
            <p:cNvSpPr>
              <a:spLocks noChangeAspect="1" noChangeArrowheads="1" noTextEdit="1"/>
            </p:cNvSpPr>
            <p:nvPr/>
          </p:nvSpPr>
          <p:spPr bwMode="auto">
            <a:xfrm>
              <a:off x="2190750" y="2663825"/>
              <a:ext cx="4468813" cy="3822700"/>
            </a:xfrm>
            <a:prstGeom prst="rect">
              <a:avLst/>
            </a:prstGeom>
            <a:noFill/>
            <a:ln>
              <a:noFill/>
            </a:ln>
            <a:scene3d>
              <a:camera prst="orthographicFront"/>
              <a:lightRig rig="threePt" dir="t"/>
            </a:scene3d>
            <a:sp3d>
              <a:bevelT w="114300" prst="artDeco"/>
            </a:sp3d>
          </p:spPr>
          <p:txBody>
            <a:bodyPr/>
            <a:lstStyle/>
            <a:p>
              <a:pPr algn="r">
                <a:defRPr/>
              </a:pPr>
              <a:endParaRPr lang="en-CA">
                <a:solidFill>
                  <a:prstClr val="white"/>
                </a:solidFill>
                <a:latin typeface="Arial" pitchFamily="34" charset="0"/>
                <a:ea typeface="SimSun" pitchFamily="2" charset="-122"/>
              </a:endParaRPr>
            </a:p>
          </p:txBody>
        </p:sp>
        <p:sp>
          <p:nvSpPr>
            <p:cNvPr id="7" name="Rectangle 6">
              <a:extLst>
                <a:ext uri="{FF2B5EF4-FFF2-40B4-BE49-F238E27FC236}">
                  <a16:creationId xmlns:a16="http://schemas.microsoft.com/office/drawing/2014/main" id="{04BC5464-2CAB-4C85-A36C-FD8D0864D8D3}"/>
                </a:ext>
              </a:extLst>
            </p:cNvPr>
            <p:cNvSpPr>
              <a:spLocks noChangeArrowheads="1"/>
            </p:cNvSpPr>
            <p:nvPr/>
          </p:nvSpPr>
          <p:spPr bwMode="auto">
            <a:xfrm>
              <a:off x="4114800" y="3182938"/>
              <a:ext cx="630238" cy="134938"/>
            </a:xfrm>
            <a:prstGeom prst="rect">
              <a:avLst/>
            </a:pr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r">
                <a:defRPr/>
              </a:pPr>
              <a:endParaRPr lang="en-CA">
                <a:solidFill>
                  <a:prstClr val="black"/>
                </a:solidFill>
                <a:latin typeface="Arial" pitchFamily="34" charset="0"/>
                <a:cs typeface="Arial" pitchFamily="34" charset="0"/>
              </a:endParaRPr>
            </a:p>
          </p:txBody>
        </p:sp>
        <p:sp>
          <p:nvSpPr>
            <p:cNvPr id="8" name="Freeform 7">
              <a:extLst>
                <a:ext uri="{FF2B5EF4-FFF2-40B4-BE49-F238E27FC236}">
                  <a16:creationId xmlns:a16="http://schemas.microsoft.com/office/drawing/2014/main" id="{BD07064C-EEE9-417E-83FF-84493ABF8573}"/>
                </a:ext>
              </a:extLst>
            </p:cNvPr>
            <p:cNvSpPr>
              <a:spLocks/>
            </p:cNvSpPr>
            <p:nvPr/>
          </p:nvSpPr>
          <p:spPr bwMode="auto">
            <a:xfrm>
              <a:off x="3463925" y="3354388"/>
              <a:ext cx="1922463" cy="158750"/>
            </a:xfrm>
            <a:custGeom>
              <a:avLst/>
              <a:gdLst>
                <a:gd name="T0" fmla="*/ 1211 w 1211"/>
                <a:gd name="T1" fmla="*/ 100 h 100"/>
                <a:gd name="T2" fmla="*/ 0 w 1211"/>
                <a:gd name="T3" fmla="*/ 100 h 100"/>
                <a:gd name="T4" fmla="*/ 65 w 1211"/>
                <a:gd name="T5" fmla="*/ 0 h 100"/>
                <a:gd name="T6" fmla="*/ 1146 w 1211"/>
                <a:gd name="T7" fmla="*/ 0 h 100"/>
                <a:gd name="T8" fmla="*/ 1211 w 1211"/>
                <a:gd name="T9" fmla="*/ 100 h 100"/>
              </a:gdLst>
              <a:ahLst/>
              <a:cxnLst>
                <a:cxn ang="0">
                  <a:pos x="T0" y="T1"/>
                </a:cxn>
                <a:cxn ang="0">
                  <a:pos x="T2" y="T3"/>
                </a:cxn>
                <a:cxn ang="0">
                  <a:pos x="T4" y="T5"/>
                </a:cxn>
                <a:cxn ang="0">
                  <a:pos x="T6" y="T7"/>
                </a:cxn>
                <a:cxn ang="0">
                  <a:pos x="T8" y="T9"/>
                </a:cxn>
              </a:cxnLst>
              <a:rect l="0" t="0" r="r" b="b"/>
              <a:pathLst>
                <a:path w="1211" h="100">
                  <a:moveTo>
                    <a:pt x="1211" y="100"/>
                  </a:moveTo>
                  <a:lnTo>
                    <a:pt x="0" y="100"/>
                  </a:lnTo>
                  <a:lnTo>
                    <a:pt x="65" y="0"/>
                  </a:lnTo>
                  <a:lnTo>
                    <a:pt x="1146" y="0"/>
                  </a:lnTo>
                  <a:lnTo>
                    <a:pt x="1211" y="10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r">
                <a:defRPr/>
              </a:pPr>
              <a:endParaRPr lang="en-CA">
                <a:solidFill>
                  <a:prstClr val="black"/>
                </a:solidFill>
                <a:latin typeface="Arial" pitchFamily="34" charset="0"/>
                <a:cs typeface="Arial" pitchFamily="34" charset="0"/>
              </a:endParaRPr>
            </a:p>
          </p:txBody>
        </p:sp>
        <p:sp>
          <p:nvSpPr>
            <p:cNvPr id="9" name="Freeform 8">
              <a:extLst>
                <a:ext uri="{FF2B5EF4-FFF2-40B4-BE49-F238E27FC236}">
                  <a16:creationId xmlns:a16="http://schemas.microsoft.com/office/drawing/2014/main" id="{1B65F053-2F75-41D9-8E9B-3C4C178B6019}"/>
                </a:ext>
              </a:extLst>
            </p:cNvPr>
            <p:cNvSpPr>
              <a:spLocks/>
            </p:cNvSpPr>
            <p:nvPr/>
          </p:nvSpPr>
          <p:spPr bwMode="auto">
            <a:xfrm>
              <a:off x="4279900" y="3489325"/>
              <a:ext cx="303213" cy="304800"/>
            </a:xfrm>
            <a:custGeom>
              <a:avLst/>
              <a:gdLst>
                <a:gd name="T0" fmla="*/ 191 w 191"/>
                <a:gd name="T1" fmla="*/ 96 h 192"/>
                <a:gd name="T2" fmla="*/ 191 w 191"/>
                <a:gd name="T3" fmla="*/ 96 h 192"/>
                <a:gd name="T4" fmla="*/ 189 w 191"/>
                <a:gd name="T5" fmla="*/ 117 h 192"/>
                <a:gd name="T6" fmla="*/ 183 w 191"/>
                <a:gd name="T7" fmla="*/ 135 h 192"/>
                <a:gd name="T8" fmla="*/ 175 w 191"/>
                <a:gd name="T9" fmla="*/ 151 h 192"/>
                <a:gd name="T10" fmla="*/ 163 w 191"/>
                <a:gd name="T11" fmla="*/ 166 h 192"/>
                <a:gd name="T12" fmla="*/ 149 w 191"/>
                <a:gd name="T13" fmla="*/ 176 h 192"/>
                <a:gd name="T14" fmla="*/ 132 w 191"/>
                <a:gd name="T15" fmla="*/ 186 h 192"/>
                <a:gd name="T16" fmla="*/ 114 w 191"/>
                <a:gd name="T17" fmla="*/ 192 h 192"/>
                <a:gd name="T18" fmla="*/ 96 w 191"/>
                <a:gd name="T19" fmla="*/ 192 h 192"/>
                <a:gd name="T20" fmla="*/ 96 w 191"/>
                <a:gd name="T21" fmla="*/ 192 h 192"/>
                <a:gd name="T22" fmla="*/ 75 w 191"/>
                <a:gd name="T23" fmla="*/ 192 h 192"/>
                <a:gd name="T24" fmla="*/ 57 w 191"/>
                <a:gd name="T25" fmla="*/ 186 h 192"/>
                <a:gd name="T26" fmla="*/ 41 w 191"/>
                <a:gd name="T27" fmla="*/ 176 h 192"/>
                <a:gd name="T28" fmla="*/ 26 w 191"/>
                <a:gd name="T29" fmla="*/ 166 h 192"/>
                <a:gd name="T30" fmla="*/ 16 w 191"/>
                <a:gd name="T31" fmla="*/ 151 h 192"/>
                <a:gd name="T32" fmla="*/ 6 w 191"/>
                <a:gd name="T33" fmla="*/ 135 h 192"/>
                <a:gd name="T34" fmla="*/ 2 w 191"/>
                <a:gd name="T35" fmla="*/ 117 h 192"/>
                <a:gd name="T36" fmla="*/ 0 w 191"/>
                <a:gd name="T37" fmla="*/ 96 h 192"/>
                <a:gd name="T38" fmla="*/ 0 w 191"/>
                <a:gd name="T39" fmla="*/ 96 h 192"/>
                <a:gd name="T40" fmla="*/ 2 w 191"/>
                <a:gd name="T41" fmla="*/ 78 h 192"/>
                <a:gd name="T42" fmla="*/ 6 w 191"/>
                <a:gd name="T43" fmla="*/ 60 h 192"/>
                <a:gd name="T44" fmla="*/ 16 w 191"/>
                <a:gd name="T45" fmla="*/ 43 h 192"/>
                <a:gd name="T46" fmla="*/ 26 w 191"/>
                <a:gd name="T47" fmla="*/ 29 h 192"/>
                <a:gd name="T48" fmla="*/ 41 w 191"/>
                <a:gd name="T49" fmla="*/ 19 h 192"/>
                <a:gd name="T50" fmla="*/ 57 w 191"/>
                <a:gd name="T51" fmla="*/ 9 h 192"/>
                <a:gd name="T52" fmla="*/ 75 w 191"/>
                <a:gd name="T53" fmla="*/ 2 h 192"/>
                <a:gd name="T54" fmla="*/ 96 w 191"/>
                <a:gd name="T55" fmla="*/ 0 h 192"/>
                <a:gd name="T56" fmla="*/ 96 w 191"/>
                <a:gd name="T57" fmla="*/ 0 h 192"/>
                <a:gd name="T58" fmla="*/ 114 w 191"/>
                <a:gd name="T59" fmla="*/ 2 h 192"/>
                <a:gd name="T60" fmla="*/ 132 w 191"/>
                <a:gd name="T61" fmla="*/ 9 h 192"/>
                <a:gd name="T62" fmla="*/ 149 w 191"/>
                <a:gd name="T63" fmla="*/ 19 h 192"/>
                <a:gd name="T64" fmla="*/ 163 w 191"/>
                <a:gd name="T65" fmla="*/ 29 h 192"/>
                <a:gd name="T66" fmla="*/ 175 w 191"/>
                <a:gd name="T67" fmla="*/ 43 h 192"/>
                <a:gd name="T68" fmla="*/ 183 w 191"/>
                <a:gd name="T69" fmla="*/ 60 h 192"/>
                <a:gd name="T70" fmla="*/ 189 w 191"/>
                <a:gd name="T71" fmla="*/ 78 h 192"/>
                <a:gd name="T72" fmla="*/ 191 w 191"/>
                <a:gd name="T73" fmla="*/ 96 h 192"/>
                <a:gd name="T74" fmla="*/ 191 w 191"/>
                <a:gd name="T7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92">
                  <a:moveTo>
                    <a:pt x="191" y="96"/>
                  </a:moveTo>
                  <a:lnTo>
                    <a:pt x="191" y="96"/>
                  </a:lnTo>
                  <a:lnTo>
                    <a:pt x="189" y="117"/>
                  </a:lnTo>
                  <a:lnTo>
                    <a:pt x="183" y="135"/>
                  </a:lnTo>
                  <a:lnTo>
                    <a:pt x="175" y="151"/>
                  </a:lnTo>
                  <a:lnTo>
                    <a:pt x="163" y="166"/>
                  </a:lnTo>
                  <a:lnTo>
                    <a:pt x="149" y="176"/>
                  </a:lnTo>
                  <a:lnTo>
                    <a:pt x="132" y="186"/>
                  </a:lnTo>
                  <a:lnTo>
                    <a:pt x="114" y="192"/>
                  </a:lnTo>
                  <a:lnTo>
                    <a:pt x="96" y="192"/>
                  </a:lnTo>
                  <a:lnTo>
                    <a:pt x="96" y="192"/>
                  </a:lnTo>
                  <a:lnTo>
                    <a:pt x="75" y="192"/>
                  </a:lnTo>
                  <a:lnTo>
                    <a:pt x="57" y="186"/>
                  </a:lnTo>
                  <a:lnTo>
                    <a:pt x="41" y="176"/>
                  </a:lnTo>
                  <a:lnTo>
                    <a:pt x="26" y="166"/>
                  </a:lnTo>
                  <a:lnTo>
                    <a:pt x="16" y="151"/>
                  </a:lnTo>
                  <a:lnTo>
                    <a:pt x="6" y="135"/>
                  </a:lnTo>
                  <a:lnTo>
                    <a:pt x="2" y="117"/>
                  </a:lnTo>
                  <a:lnTo>
                    <a:pt x="0" y="96"/>
                  </a:lnTo>
                  <a:lnTo>
                    <a:pt x="0" y="96"/>
                  </a:lnTo>
                  <a:lnTo>
                    <a:pt x="2" y="78"/>
                  </a:lnTo>
                  <a:lnTo>
                    <a:pt x="6" y="60"/>
                  </a:lnTo>
                  <a:lnTo>
                    <a:pt x="16" y="43"/>
                  </a:lnTo>
                  <a:lnTo>
                    <a:pt x="26" y="29"/>
                  </a:lnTo>
                  <a:lnTo>
                    <a:pt x="41" y="19"/>
                  </a:lnTo>
                  <a:lnTo>
                    <a:pt x="57" y="9"/>
                  </a:lnTo>
                  <a:lnTo>
                    <a:pt x="75" y="2"/>
                  </a:lnTo>
                  <a:lnTo>
                    <a:pt x="96" y="0"/>
                  </a:lnTo>
                  <a:lnTo>
                    <a:pt x="96" y="0"/>
                  </a:lnTo>
                  <a:lnTo>
                    <a:pt x="114" y="2"/>
                  </a:lnTo>
                  <a:lnTo>
                    <a:pt x="132" y="9"/>
                  </a:lnTo>
                  <a:lnTo>
                    <a:pt x="149" y="19"/>
                  </a:lnTo>
                  <a:lnTo>
                    <a:pt x="163" y="29"/>
                  </a:lnTo>
                  <a:lnTo>
                    <a:pt x="175" y="43"/>
                  </a:lnTo>
                  <a:lnTo>
                    <a:pt x="183" y="60"/>
                  </a:lnTo>
                  <a:lnTo>
                    <a:pt x="189" y="78"/>
                  </a:lnTo>
                  <a:lnTo>
                    <a:pt x="191" y="96"/>
                  </a:lnTo>
                  <a:lnTo>
                    <a:pt x="191" y="96"/>
                  </a:lnTo>
                  <a:close/>
                </a:path>
              </a:pathLst>
            </a:custGeom>
            <a:ln>
              <a:headEnd/>
              <a:tailEnd/>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r">
                <a:defRPr/>
              </a:pPr>
              <a:endParaRPr lang="en-CA">
                <a:solidFill>
                  <a:prstClr val="black"/>
                </a:solidFill>
                <a:latin typeface="Arial" pitchFamily="34" charset="0"/>
                <a:cs typeface="Arial" pitchFamily="34" charset="0"/>
              </a:endParaRPr>
            </a:p>
          </p:txBody>
        </p:sp>
        <p:sp>
          <p:nvSpPr>
            <p:cNvPr id="12" name="Freeform 9">
              <a:extLst>
                <a:ext uri="{FF2B5EF4-FFF2-40B4-BE49-F238E27FC236}">
                  <a16:creationId xmlns:a16="http://schemas.microsoft.com/office/drawing/2014/main" id="{2FCD6253-0395-40BD-BAE1-1D00DDB95C31}"/>
                </a:ext>
              </a:extLst>
            </p:cNvPr>
            <p:cNvSpPr>
              <a:spLocks/>
            </p:cNvSpPr>
            <p:nvPr/>
          </p:nvSpPr>
          <p:spPr bwMode="auto">
            <a:xfrm>
              <a:off x="2582863" y="3557588"/>
              <a:ext cx="3681413" cy="388938"/>
            </a:xfrm>
            <a:custGeom>
              <a:avLst/>
              <a:gdLst>
                <a:gd name="T0" fmla="*/ 2221 w 2319"/>
                <a:gd name="T1" fmla="*/ 0 h 245"/>
                <a:gd name="T2" fmla="*/ 106 w 2319"/>
                <a:gd name="T3" fmla="*/ 2 h 245"/>
                <a:gd name="T4" fmla="*/ 83 w 2319"/>
                <a:gd name="T5" fmla="*/ 8 h 245"/>
                <a:gd name="T6" fmla="*/ 47 w 2319"/>
                <a:gd name="T7" fmla="*/ 29 h 245"/>
                <a:gd name="T8" fmla="*/ 18 w 2319"/>
                <a:gd name="T9" fmla="*/ 59 h 245"/>
                <a:gd name="T10" fmla="*/ 2 w 2319"/>
                <a:gd name="T11" fmla="*/ 100 h 245"/>
                <a:gd name="T12" fmla="*/ 0 w 2319"/>
                <a:gd name="T13" fmla="*/ 123 h 245"/>
                <a:gd name="T14" fmla="*/ 2 w 2319"/>
                <a:gd name="T15" fmla="*/ 149 h 245"/>
                <a:gd name="T16" fmla="*/ 20 w 2319"/>
                <a:gd name="T17" fmla="*/ 192 h 245"/>
                <a:gd name="T18" fmla="*/ 55 w 2319"/>
                <a:gd name="T19" fmla="*/ 225 h 245"/>
                <a:gd name="T20" fmla="*/ 98 w 2319"/>
                <a:gd name="T21" fmla="*/ 243 h 245"/>
                <a:gd name="T22" fmla="*/ 122 w 2319"/>
                <a:gd name="T23" fmla="*/ 245 h 245"/>
                <a:gd name="T24" fmla="*/ 134 w 2319"/>
                <a:gd name="T25" fmla="*/ 245 h 245"/>
                <a:gd name="T26" fmla="*/ 169 w 2319"/>
                <a:gd name="T27" fmla="*/ 237 h 245"/>
                <a:gd name="T28" fmla="*/ 208 w 2319"/>
                <a:gd name="T29" fmla="*/ 210 h 245"/>
                <a:gd name="T30" fmla="*/ 234 w 2319"/>
                <a:gd name="T31" fmla="*/ 172 h 245"/>
                <a:gd name="T32" fmla="*/ 245 w 2319"/>
                <a:gd name="T33" fmla="*/ 137 h 245"/>
                <a:gd name="T34" fmla="*/ 245 w 2319"/>
                <a:gd name="T35" fmla="*/ 123 h 245"/>
                <a:gd name="T36" fmla="*/ 2076 w 2319"/>
                <a:gd name="T37" fmla="*/ 106 h 245"/>
                <a:gd name="T38" fmla="*/ 2074 w 2319"/>
                <a:gd name="T39" fmla="*/ 123 h 245"/>
                <a:gd name="T40" fmla="*/ 2074 w 2319"/>
                <a:gd name="T41" fmla="*/ 137 h 245"/>
                <a:gd name="T42" fmla="*/ 2085 w 2319"/>
                <a:gd name="T43" fmla="*/ 172 h 245"/>
                <a:gd name="T44" fmla="*/ 2111 w 2319"/>
                <a:gd name="T45" fmla="*/ 210 h 245"/>
                <a:gd name="T46" fmla="*/ 2150 w 2319"/>
                <a:gd name="T47" fmla="*/ 237 h 245"/>
                <a:gd name="T48" fmla="*/ 2185 w 2319"/>
                <a:gd name="T49" fmla="*/ 245 h 245"/>
                <a:gd name="T50" fmla="*/ 2197 w 2319"/>
                <a:gd name="T51" fmla="*/ 245 h 245"/>
                <a:gd name="T52" fmla="*/ 2221 w 2319"/>
                <a:gd name="T53" fmla="*/ 243 h 245"/>
                <a:gd name="T54" fmla="*/ 2266 w 2319"/>
                <a:gd name="T55" fmla="*/ 225 h 245"/>
                <a:gd name="T56" fmla="*/ 2299 w 2319"/>
                <a:gd name="T57" fmla="*/ 192 h 245"/>
                <a:gd name="T58" fmla="*/ 2317 w 2319"/>
                <a:gd name="T59" fmla="*/ 149 h 245"/>
                <a:gd name="T60" fmla="*/ 2319 w 2319"/>
                <a:gd name="T61" fmla="*/ 123 h 245"/>
                <a:gd name="T62" fmla="*/ 2317 w 2319"/>
                <a:gd name="T63" fmla="*/ 102 h 245"/>
                <a:gd name="T64" fmla="*/ 2303 w 2319"/>
                <a:gd name="T65" fmla="*/ 63 h 245"/>
                <a:gd name="T66" fmla="*/ 2276 w 2319"/>
                <a:gd name="T67" fmla="*/ 31 h 245"/>
                <a:gd name="T68" fmla="*/ 2242 w 2319"/>
                <a:gd name="T69" fmla="*/ 10 h 245"/>
                <a:gd name="T70" fmla="*/ 2221 w 2319"/>
                <a:gd name="T71" fmla="*/ 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9" h="245">
                  <a:moveTo>
                    <a:pt x="2221" y="4"/>
                  </a:moveTo>
                  <a:lnTo>
                    <a:pt x="2221" y="0"/>
                  </a:lnTo>
                  <a:lnTo>
                    <a:pt x="106" y="0"/>
                  </a:lnTo>
                  <a:lnTo>
                    <a:pt x="106" y="2"/>
                  </a:lnTo>
                  <a:lnTo>
                    <a:pt x="106" y="2"/>
                  </a:lnTo>
                  <a:lnTo>
                    <a:pt x="83" y="8"/>
                  </a:lnTo>
                  <a:lnTo>
                    <a:pt x="65" y="17"/>
                  </a:lnTo>
                  <a:lnTo>
                    <a:pt x="47" y="29"/>
                  </a:lnTo>
                  <a:lnTo>
                    <a:pt x="30" y="43"/>
                  </a:lnTo>
                  <a:lnTo>
                    <a:pt x="18" y="59"/>
                  </a:lnTo>
                  <a:lnTo>
                    <a:pt x="8" y="80"/>
                  </a:lnTo>
                  <a:lnTo>
                    <a:pt x="2" y="100"/>
                  </a:lnTo>
                  <a:lnTo>
                    <a:pt x="0" y="123"/>
                  </a:lnTo>
                  <a:lnTo>
                    <a:pt x="0" y="123"/>
                  </a:lnTo>
                  <a:lnTo>
                    <a:pt x="0" y="137"/>
                  </a:lnTo>
                  <a:lnTo>
                    <a:pt x="2" y="149"/>
                  </a:lnTo>
                  <a:lnTo>
                    <a:pt x="10" y="172"/>
                  </a:lnTo>
                  <a:lnTo>
                    <a:pt x="20" y="192"/>
                  </a:lnTo>
                  <a:lnTo>
                    <a:pt x="37" y="210"/>
                  </a:lnTo>
                  <a:lnTo>
                    <a:pt x="55" y="225"/>
                  </a:lnTo>
                  <a:lnTo>
                    <a:pt x="75" y="237"/>
                  </a:lnTo>
                  <a:lnTo>
                    <a:pt x="98" y="243"/>
                  </a:lnTo>
                  <a:lnTo>
                    <a:pt x="110" y="245"/>
                  </a:lnTo>
                  <a:lnTo>
                    <a:pt x="122" y="245"/>
                  </a:lnTo>
                  <a:lnTo>
                    <a:pt x="122" y="245"/>
                  </a:lnTo>
                  <a:lnTo>
                    <a:pt x="134" y="245"/>
                  </a:lnTo>
                  <a:lnTo>
                    <a:pt x="147" y="243"/>
                  </a:lnTo>
                  <a:lnTo>
                    <a:pt x="169" y="237"/>
                  </a:lnTo>
                  <a:lnTo>
                    <a:pt x="192" y="225"/>
                  </a:lnTo>
                  <a:lnTo>
                    <a:pt x="208" y="210"/>
                  </a:lnTo>
                  <a:lnTo>
                    <a:pt x="224" y="192"/>
                  </a:lnTo>
                  <a:lnTo>
                    <a:pt x="234" y="172"/>
                  </a:lnTo>
                  <a:lnTo>
                    <a:pt x="243" y="149"/>
                  </a:lnTo>
                  <a:lnTo>
                    <a:pt x="245" y="137"/>
                  </a:lnTo>
                  <a:lnTo>
                    <a:pt x="245" y="123"/>
                  </a:lnTo>
                  <a:lnTo>
                    <a:pt x="245" y="123"/>
                  </a:lnTo>
                  <a:lnTo>
                    <a:pt x="243" y="106"/>
                  </a:lnTo>
                  <a:lnTo>
                    <a:pt x="2076" y="106"/>
                  </a:lnTo>
                  <a:lnTo>
                    <a:pt x="2076" y="106"/>
                  </a:lnTo>
                  <a:lnTo>
                    <a:pt x="2074" y="123"/>
                  </a:lnTo>
                  <a:lnTo>
                    <a:pt x="2074" y="123"/>
                  </a:lnTo>
                  <a:lnTo>
                    <a:pt x="2074" y="137"/>
                  </a:lnTo>
                  <a:lnTo>
                    <a:pt x="2076" y="149"/>
                  </a:lnTo>
                  <a:lnTo>
                    <a:pt x="2085" y="172"/>
                  </a:lnTo>
                  <a:lnTo>
                    <a:pt x="2095" y="192"/>
                  </a:lnTo>
                  <a:lnTo>
                    <a:pt x="2111" y="210"/>
                  </a:lnTo>
                  <a:lnTo>
                    <a:pt x="2129" y="225"/>
                  </a:lnTo>
                  <a:lnTo>
                    <a:pt x="2150" y="237"/>
                  </a:lnTo>
                  <a:lnTo>
                    <a:pt x="2172" y="243"/>
                  </a:lnTo>
                  <a:lnTo>
                    <a:pt x="2185" y="245"/>
                  </a:lnTo>
                  <a:lnTo>
                    <a:pt x="2197" y="245"/>
                  </a:lnTo>
                  <a:lnTo>
                    <a:pt x="2197" y="245"/>
                  </a:lnTo>
                  <a:lnTo>
                    <a:pt x="2209" y="245"/>
                  </a:lnTo>
                  <a:lnTo>
                    <a:pt x="2221" y="243"/>
                  </a:lnTo>
                  <a:lnTo>
                    <a:pt x="2244" y="237"/>
                  </a:lnTo>
                  <a:lnTo>
                    <a:pt x="2266" y="225"/>
                  </a:lnTo>
                  <a:lnTo>
                    <a:pt x="2282" y="210"/>
                  </a:lnTo>
                  <a:lnTo>
                    <a:pt x="2299" y="192"/>
                  </a:lnTo>
                  <a:lnTo>
                    <a:pt x="2309" y="172"/>
                  </a:lnTo>
                  <a:lnTo>
                    <a:pt x="2317" y="149"/>
                  </a:lnTo>
                  <a:lnTo>
                    <a:pt x="2319" y="137"/>
                  </a:lnTo>
                  <a:lnTo>
                    <a:pt x="2319" y="123"/>
                  </a:lnTo>
                  <a:lnTo>
                    <a:pt x="2319" y="123"/>
                  </a:lnTo>
                  <a:lnTo>
                    <a:pt x="2317" y="102"/>
                  </a:lnTo>
                  <a:lnTo>
                    <a:pt x="2311" y="82"/>
                  </a:lnTo>
                  <a:lnTo>
                    <a:pt x="2303" y="63"/>
                  </a:lnTo>
                  <a:lnTo>
                    <a:pt x="2291" y="45"/>
                  </a:lnTo>
                  <a:lnTo>
                    <a:pt x="2276" y="31"/>
                  </a:lnTo>
                  <a:lnTo>
                    <a:pt x="2260" y="19"/>
                  </a:lnTo>
                  <a:lnTo>
                    <a:pt x="2242" y="10"/>
                  </a:lnTo>
                  <a:lnTo>
                    <a:pt x="2221" y="4"/>
                  </a:lnTo>
                  <a:lnTo>
                    <a:pt x="2221" y="4"/>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r">
                <a:defRPr/>
              </a:pPr>
              <a:endParaRPr lang="en-CA">
                <a:solidFill>
                  <a:prstClr val="black"/>
                </a:solidFill>
                <a:latin typeface="Arial" pitchFamily="34" charset="0"/>
                <a:cs typeface="Arial" pitchFamily="34" charset="0"/>
              </a:endParaRPr>
            </a:p>
          </p:txBody>
        </p:sp>
        <p:sp>
          <p:nvSpPr>
            <p:cNvPr id="13" name="Rectangle 10">
              <a:extLst>
                <a:ext uri="{FF2B5EF4-FFF2-40B4-BE49-F238E27FC236}">
                  <a16:creationId xmlns:a16="http://schemas.microsoft.com/office/drawing/2014/main" id="{897A111C-086E-4CC9-8381-E4E6056CA6C8}"/>
                </a:ext>
              </a:extLst>
            </p:cNvPr>
            <p:cNvSpPr>
              <a:spLocks noChangeArrowheads="1"/>
            </p:cNvSpPr>
            <p:nvPr/>
          </p:nvSpPr>
          <p:spPr bwMode="auto">
            <a:xfrm>
              <a:off x="4316639" y="3725863"/>
              <a:ext cx="246063" cy="2168525"/>
            </a:xfrm>
            <a:prstGeom prst="rect">
              <a:avLst/>
            </a:pr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r">
                <a:defRPr/>
              </a:pPr>
              <a:endParaRPr lang="en-CA">
                <a:solidFill>
                  <a:prstClr val="black"/>
                </a:solidFill>
                <a:latin typeface="Arial" pitchFamily="34" charset="0"/>
                <a:cs typeface="Arial" pitchFamily="34" charset="0"/>
              </a:endParaRPr>
            </a:p>
          </p:txBody>
        </p:sp>
        <p:sp>
          <p:nvSpPr>
            <p:cNvPr id="14" name="Rectangle 11">
              <a:extLst>
                <a:ext uri="{FF2B5EF4-FFF2-40B4-BE49-F238E27FC236}">
                  <a16:creationId xmlns:a16="http://schemas.microsoft.com/office/drawing/2014/main" id="{D529BCEC-FE05-4050-B81E-5C75B5037A7D}"/>
                </a:ext>
              </a:extLst>
            </p:cNvPr>
            <p:cNvSpPr>
              <a:spLocks noChangeArrowheads="1"/>
            </p:cNvSpPr>
            <p:nvPr/>
          </p:nvSpPr>
          <p:spPr bwMode="auto">
            <a:xfrm>
              <a:off x="4114800" y="5932488"/>
              <a:ext cx="630238" cy="112713"/>
            </a:xfrm>
            <a:prstGeom prst="rect">
              <a:avLst/>
            </a:pr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r">
                <a:defRPr/>
              </a:pPr>
              <a:endParaRPr lang="en-CA">
                <a:solidFill>
                  <a:prstClr val="black"/>
                </a:solidFill>
                <a:latin typeface="Arial" pitchFamily="34" charset="0"/>
                <a:cs typeface="Arial" pitchFamily="34" charset="0"/>
              </a:endParaRPr>
            </a:p>
          </p:txBody>
        </p:sp>
        <p:sp>
          <p:nvSpPr>
            <p:cNvPr id="15" name="Freeform 12">
              <a:extLst>
                <a:ext uri="{FF2B5EF4-FFF2-40B4-BE49-F238E27FC236}">
                  <a16:creationId xmlns:a16="http://schemas.microsoft.com/office/drawing/2014/main" id="{C5D13244-5969-490D-8BC8-7C200728E1FC}"/>
                </a:ext>
              </a:extLst>
            </p:cNvPr>
            <p:cNvSpPr>
              <a:spLocks/>
            </p:cNvSpPr>
            <p:nvPr/>
          </p:nvSpPr>
          <p:spPr bwMode="auto">
            <a:xfrm>
              <a:off x="3751263" y="6088063"/>
              <a:ext cx="1344613" cy="142875"/>
            </a:xfrm>
            <a:custGeom>
              <a:avLst/>
              <a:gdLst>
                <a:gd name="T0" fmla="*/ 847 w 847"/>
                <a:gd name="T1" fmla="*/ 90 h 90"/>
                <a:gd name="T2" fmla="*/ 0 w 847"/>
                <a:gd name="T3" fmla="*/ 90 h 90"/>
                <a:gd name="T4" fmla="*/ 33 w 847"/>
                <a:gd name="T5" fmla="*/ 0 h 90"/>
                <a:gd name="T6" fmla="*/ 814 w 847"/>
                <a:gd name="T7" fmla="*/ 0 h 90"/>
                <a:gd name="T8" fmla="*/ 847 w 847"/>
                <a:gd name="T9" fmla="*/ 90 h 90"/>
              </a:gdLst>
              <a:ahLst/>
              <a:cxnLst>
                <a:cxn ang="0">
                  <a:pos x="T0" y="T1"/>
                </a:cxn>
                <a:cxn ang="0">
                  <a:pos x="T2" y="T3"/>
                </a:cxn>
                <a:cxn ang="0">
                  <a:pos x="T4" y="T5"/>
                </a:cxn>
                <a:cxn ang="0">
                  <a:pos x="T6" y="T7"/>
                </a:cxn>
                <a:cxn ang="0">
                  <a:pos x="T8" y="T9"/>
                </a:cxn>
              </a:cxnLst>
              <a:rect l="0" t="0" r="r" b="b"/>
              <a:pathLst>
                <a:path w="847" h="90">
                  <a:moveTo>
                    <a:pt x="847" y="90"/>
                  </a:moveTo>
                  <a:lnTo>
                    <a:pt x="0" y="90"/>
                  </a:lnTo>
                  <a:lnTo>
                    <a:pt x="33" y="0"/>
                  </a:lnTo>
                  <a:lnTo>
                    <a:pt x="814" y="0"/>
                  </a:lnTo>
                  <a:lnTo>
                    <a:pt x="847" y="9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r">
                <a:defRPr/>
              </a:pPr>
              <a:endParaRPr lang="en-CA">
                <a:solidFill>
                  <a:prstClr val="black"/>
                </a:solidFill>
                <a:latin typeface="Arial" pitchFamily="34" charset="0"/>
                <a:cs typeface="Arial" pitchFamily="34" charset="0"/>
              </a:endParaRPr>
            </a:p>
          </p:txBody>
        </p:sp>
        <p:sp>
          <p:nvSpPr>
            <p:cNvPr id="16" name="Freeform 13">
              <a:extLst>
                <a:ext uri="{FF2B5EF4-FFF2-40B4-BE49-F238E27FC236}">
                  <a16:creationId xmlns:a16="http://schemas.microsoft.com/office/drawing/2014/main" id="{CE68AF42-9B29-4385-968D-05833589C320}"/>
                </a:ext>
              </a:extLst>
            </p:cNvPr>
            <p:cNvSpPr>
              <a:spLocks/>
            </p:cNvSpPr>
            <p:nvPr/>
          </p:nvSpPr>
          <p:spPr bwMode="auto">
            <a:xfrm>
              <a:off x="3349625" y="6256338"/>
              <a:ext cx="2098675" cy="230188"/>
            </a:xfrm>
            <a:custGeom>
              <a:avLst/>
              <a:gdLst>
                <a:gd name="T0" fmla="*/ 1322 w 1322"/>
                <a:gd name="T1" fmla="*/ 145 h 145"/>
                <a:gd name="T2" fmla="*/ 0 w 1322"/>
                <a:gd name="T3" fmla="*/ 145 h 145"/>
                <a:gd name="T4" fmla="*/ 49 w 1322"/>
                <a:gd name="T5" fmla="*/ 0 h 145"/>
                <a:gd name="T6" fmla="*/ 1257 w 1322"/>
                <a:gd name="T7" fmla="*/ 0 h 145"/>
                <a:gd name="T8" fmla="*/ 1322 w 1322"/>
                <a:gd name="T9" fmla="*/ 145 h 145"/>
              </a:gdLst>
              <a:ahLst/>
              <a:cxnLst>
                <a:cxn ang="0">
                  <a:pos x="T0" y="T1"/>
                </a:cxn>
                <a:cxn ang="0">
                  <a:pos x="T2" y="T3"/>
                </a:cxn>
                <a:cxn ang="0">
                  <a:pos x="T4" y="T5"/>
                </a:cxn>
                <a:cxn ang="0">
                  <a:pos x="T6" y="T7"/>
                </a:cxn>
                <a:cxn ang="0">
                  <a:pos x="T8" y="T9"/>
                </a:cxn>
              </a:cxnLst>
              <a:rect l="0" t="0" r="r" b="b"/>
              <a:pathLst>
                <a:path w="1322" h="145">
                  <a:moveTo>
                    <a:pt x="1322" y="145"/>
                  </a:moveTo>
                  <a:lnTo>
                    <a:pt x="0" y="145"/>
                  </a:lnTo>
                  <a:lnTo>
                    <a:pt x="49" y="0"/>
                  </a:lnTo>
                  <a:lnTo>
                    <a:pt x="1257" y="0"/>
                  </a:lnTo>
                  <a:lnTo>
                    <a:pt x="1322" y="145"/>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r">
                <a:defRPr/>
              </a:pPr>
              <a:endParaRPr lang="en-CA">
                <a:solidFill>
                  <a:prstClr val="black"/>
                </a:solidFill>
                <a:latin typeface="Arial" pitchFamily="34" charset="0"/>
                <a:cs typeface="Arial" pitchFamily="34" charset="0"/>
              </a:endParaRPr>
            </a:p>
          </p:txBody>
        </p:sp>
        <p:sp>
          <p:nvSpPr>
            <p:cNvPr id="17" name="Freeform 14">
              <a:extLst>
                <a:ext uri="{FF2B5EF4-FFF2-40B4-BE49-F238E27FC236}">
                  <a16:creationId xmlns:a16="http://schemas.microsoft.com/office/drawing/2014/main" id="{DF71288E-DF62-426A-8B51-A284F8EA9609}"/>
                </a:ext>
              </a:extLst>
            </p:cNvPr>
            <p:cNvSpPr>
              <a:spLocks/>
            </p:cNvSpPr>
            <p:nvPr/>
          </p:nvSpPr>
          <p:spPr bwMode="auto">
            <a:xfrm>
              <a:off x="5476649" y="3952875"/>
              <a:ext cx="539750" cy="1020763"/>
            </a:xfrm>
            <a:custGeom>
              <a:avLst/>
              <a:gdLst>
                <a:gd name="T0" fmla="*/ 297 w 340"/>
                <a:gd name="T1" fmla="*/ 0 h 643"/>
                <a:gd name="T2" fmla="*/ 297 w 340"/>
                <a:gd name="T3" fmla="*/ 0 h 643"/>
                <a:gd name="T4" fmla="*/ 302 w 340"/>
                <a:gd name="T5" fmla="*/ 4 h 643"/>
                <a:gd name="T6" fmla="*/ 310 w 340"/>
                <a:gd name="T7" fmla="*/ 12 h 643"/>
                <a:gd name="T8" fmla="*/ 322 w 340"/>
                <a:gd name="T9" fmla="*/ 19 h 643"/>
                <a:gd name="T10" fmla="*/ 330 w 340"/>
                <a:gd name="T11" fmla="*/ 23 h 643"/>
                <a:gd name="T12" fmla="*/ 340 w 340"/>
                <a:gd name="T13" fmla="*/ 23 h 643"/>
                <a:gd name="T14" fmla="*/ 53 w 340"/>
                <a:gd name="T15" fmla="*/ 643 h 643"/>
                <a:gd name="T16" fmla="*/ 0 w 340"/>
                <a:gd name="T17" fmla="*/ 643 h 643"/>
                <a:gd name="T18" fmla="*/ 297 w 340"/>
                <a:gd name="T19"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643">
                  <a:moveTo>
                    <a:pt x="297" y="0"/>
                  </a:moveTo>
                  <a:lnTo>
                    <a:pt x="297" y="0"/>
                  </a:lnTo>
                  <a:lnTo>
                    <a:pt x="302" y="4"/>
                  </a:lnTo>
                  <a:lnTo>
                    <a:pt x="310" y="12"/>
                  </a:lnTo>
                  <a:lnTo>
                    <a:pt x="322" y="19"/>
                  </a:lnTo>
                  <a:lnTo>
                    <a:pt x="330" y="23"/>
                  </a:lnTo>
                  <a:lnTo>
                    <a:pt x="340" y="23"/>
                  </a:lnTo>
                  <a:lnTo>
                    <a:pt x="53" y="643"/>
                  </a:lnTo>
                  <a:lnTo>
                    <a:pt x="0" y="643"/>
                  </a:lnTo>
                  <a:lnTo>
                    <a:pt x="297" y="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r">
                <a:defRPr/>
              </a:pPr>
              <a:endParaRPr lang="en-CA">
                <a:solidFill>
                  <a:prstClr val="black"/>
                </a:solidFill>
                <a:latin typeface="Arial" pitchFamily="34" charset="0"/>
                <a:cs typeface="Arial" pitchFamily="34" charset="0"/>
              </a:endParaRPr>
            </a:p>
          </p:txBody>
        </p:sp>
        <p:sp>
          <p:nvSpPr>
            <p:cNvPr id="18" name="Freeform 15">
              <a:extLst>
                <a:ext uri="{FF2B5EF4-FFF2-40B4-BE49-F238E27FC236}">
                  <a16:creationId xmlns:a16="http://schemas.microsoft.com/office/drawing/2014/main" id="{4E033EB1-CE22-47B9-B625-672BF209431D}"/>
                </a:ext>
              </a:extLst>
            </p:cNvPr>
            <p:cNvSpPr>
              <a:spLocks/>
            </p:cNvSpPr>
            <p:nvPr/>
          </p:nvSpPr>
          <p:spPr bwMode="auto">
            <a:xfrm>
              <a:off x="2190750" y="3952875"/>
              <a:ext cx="541338" cy="1020763"/>
            </a:xfrm>
            <a:custGeom>
              <a:avLst/>
              <a:gdLst>
                <a:gd name="T0" fmla="*/ 298 w 341"/>
                <a:gd name="T1" fmla="*/ 0 h 643"/>
                <a:gd name="T2" fmla="*/ 298 w 341"/>
                <a:gd name="T3" fmla="*/ 0 h 643"/>
                <a:gd name="T4" fmla="*/ 300 w 341"/>
                <a:gd name="T5" fmla="*/ 4 h 643"/>
                <a:gd name="T6" fmla="*/ 308 w 341"/>
                <a:gd name="T7" fmla="*/ 12 h 643"/>
                <a:gd name="T8" fmla="*/ 322 w 341"/>
                <a:gd name="T9" fmla="*/ 19 h 643"/>
                <a:gd name="T10" fmla="*/ 330 w 341"/>
                <a:gd name="T11" fmla="*/ 23 h 643"/>
                <a:gd name="T12" fmla="*/ 341 w 341"/>
                <a:gd name="T13" fmla="*/ 23 h 643"/>
                <a:gd name="T14" fmla="*/ 53 w 341"/>
                <a:gd name="T15" fmla="*/ 643 h 643"/>
                <a:gd name="T16" fmla="*/ 0 w 341"/>
                <a:gd name="T17" fmla="*/ 643 h 643"/>
                <a:gd name="T18" fmla="*/ 298 w 341"/>
                <a:gd name="T19"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643">
                  <a:moveTo>
                    <a:pt x="298" y="0"/>
                  </a:moveTo>
                  <a:lnTo>
                    <a:pt x="298" y="0"/>
                  </a:lnTo>
                  <a:lnTo>
                    <a:pt x="300" y="4"/>
                  </a:lnTo>
                  <a:lnTo>
                    <a:pt x="308" y="12"/>
                  </a:lnTo>
                  <a:lnTo>
                    <a:pt x="322" y="19"/>
                  </a:lnTo>
                  <a:lnTo>
                    <a:pt x="330" y="23"/>
                  </a:lnTo>
                  <a:lnTo>
                    <a:pt x="341" y="23"/>
                  </a:lnTo>
                  <a:lnTo>
                    <a:pt x="53" y="643"/>
                  </a:lnTo>
                  <a:lnTo>
                    <a:pt x="0" y="643"/>
                  </a:lnTo>
                  <a:lnTo>
                    <a:pt x="298" y="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r">
                <a:defRPr/>
              </a:pPr>
              <a:endParaRPr lang="en-CA">
                <a:solidFill>
                  <a:prstClr val="black"/>
                </a:solidFill>
                <a:latin typeface="Arial" pitchFamily="34" charset="0"/>
                <a:cs typeface="Arial" pitchFamily="34" charset="0"/>
              </a:endParaRPr>
            </a:p>
          </p:txBody>
        </p:sp>
        <p:sp>
          <p:nvSpPr>
            <p:cNvPr id="19" name="Freeform 16">
              <a:extLst>
                <a:ext uri="{FF2B5EF4-FFF2-40B4-BE49-F238E27FC236}">
                  <a16:creationId xmlns:a16="http://schemas.microsoft.com/office/drawing/2014/main" id="{53999163-BB3E-46EB-9A6A-21FC3DFDBE0E}"/>
                </a:ext>
              </a:extLst>
            </p:cNvPr>
            <p:cNvSpPr>
              <a:spLocks/>
            </p:cNvSpPr>
            <p:nvPr/>
          </p:nvSpPr>
          <p:spPr bwMode="auto">
            <a:xfrm>
              <a:off x="6094186" y="3975100"/>
              <a:ext cx="550863" cy="1004888"/>
            </a:xfrm>
            <a:custGeom>
              <a:avLst/>
              <a:gdLst>
                <a:gd name="T0" fmla="*/ 0 w 347"/>
                <a:gd name="T1" fmla="*/ 17 h 633"/>
                <a:gd name="T2" fmla="*/ 0 w 347"/>
                <a:gd name="T3" fmla="*/ 17 h 633"/>
                <a:gd name="T4" fmla="*/ 8 w 347"/>
                <a:gd name="T5" fmla="*/ 17 h 633"/>
                <a:gd name="T6" fmla="*/ 25 w 347"/>
                <a:gd name="T7" fmla="*/ 15 h 633"/>
                <a:gd name="T8" fmla="*/ 41 w 347"/>
                <a:gd name="T9" fmla="*/ 11 h 633"/>
                <a:gd name="T10" fmla="*/ 47 w 347"/>
                <a:gd name="T11" fmla="*/ 7 h 633"/>
                <a:gd name="T12" fmla="*/ 51 w 347"/>
                <a:gd name="T13" fmla="*/ 0 h 633"/>
                <a:gd name="T14" fmla="*/ 347 w 347"/>
                <a:gd name="T15" fmla="*/ 633 h 633"/>
                <a:gd name="T16" fmla="*/ 290 w 347"/>
                <a:gd name="T17" fmla="*/ 633 h 633"/>
                <a:gd name="T18" fmla="*/ 0 w 347"/>
                <a:gd name="T19" fmla="*/ 1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633">
                  <a:moveTo>
                    <a:pt x="0" y="17"/>
                  </a:moveTo>
                  <a:lnTo>
                    <a:pt x="0" y="17"/>
                  </a:lnTo>
                  <a:lnTo>
                    <a:pt x="8" y="17"/>
                  </a:lnTo>
                  <a:lnTo>
                    <a:pt x="25" y="15"/>
                  </a:lnTo>
                  <a:lnTo>
                    <a:pt x="41" y="11"/>
                  </a:lnTo>
                  <a:lnTo>
                    <a:pt x="47" y="7"/>
                  </a:lnTo>
                  <a:lnTo>
                    <a:pt x="51" y="0"/>
                  </a:lnTo>
                  <a:lnTo>
                    <a:pt x="347" y="633"/>
                  </a:lnTo>
                  <a:lnTo>
                    <a:pt x="290" y="633"/>
                  </a:lnTo>
                  <a:lnTo>
                    <a:pt x="0" y="17"/>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r">
                <a:defRPr/>
              </a:pPr>
              <a:endParaRPr lang="en-CA">
                <a:solidFill>
                  <a:prstClr val="black"/>
                </a:solidFill>
                <a:latin typeface="Arial" pitchFamily="34" charset="0"/>
                <a:cs typeface="Arial" pitchFamily="34" charset="0"/>
              </a:endParaRPr>
            </a:p>
          </p:txBody>
        </p:sp>
        <p:sp>
          <p:nvSpPr>
            <p:cNvPr id="20" name="Freeform 17">
              <a:extLst>
                <a:ext uri="{FF2B5EF4-FFF2-40B4-BE49-F238E27FC236}">
                  <a16:creationId xmlns:a16="http://schemas.microsoft.com/office/drawing/2014/main" id="{CB283AB9-8411-46C5-9401-42983BA46C82}"/>
                </a:ext>
              </a:extLst>
            </p:cNvPr>
            <p:cNvSpPr>
              <a:spLocks/>
            </p:cNvSpPr>
            <p:nvPr/>
          </p:nvSpPr>
          <p:spPr bwMode="auto">
            <a:xfrm>
              <a:off x="2816225" y="3959225"/>
              <a:ext cx="549275" cy="1004888"/>
            </a:xfrm>
            <a:custGeom>
              <a:avLst/>
              <a:gdLst>
                <a:gd name="T0" fmla="*/ 0 w 346"/>
                <a:gd name="T1" fmla="*/ 17 h 633"/>
                <a:gd name="T2" fmla="*/ 0 w 346"/>
                <a:gd name="T3" fmla="*/ 17 h 633"/>
                <a:gd name="T4" fmla="*/ 6 w 346"/>
                <a:gd name="T5" fmla="*/ 17 h 633"/>
                <a:gd name="T6" fmla="*/ 22 w 346"/>
                <a:gd name="T7" fmla="*/ 15 h 633"/>
                <a:gd name="T8" fmla="*/ 40 w 346"/>
                <a:gd name="T9" fmla="*/ 10 h 633"/>
                <a:gd name="T10" fmla="*/ 47 w 346"/>
                <a:gd name="T11" fmla="*/ 6 h 633"/>
                <a:gd name="T12" fmla="*/ 51 w 346"/>
                <a:gd name="T13" fmla="*/ 0 h 633"/>
                <a:gd name="T14" fmla="*/ 346 w 346"/>
                <a:gd name="T15" fmla="*/ 633 h 633"/>
                <a:gd name="T16" fmla="*/ 289 w 346"/>
                <a:gd name="T17" fmla="*/ 633 h 633"/>
                <a:gd name="T18" fmla="*/ 0 w 346"/>
                <a:gd name="T19" fmla="*/ 1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633">
                  <a:moveTo>
                    <a:pt x="0" y="17"/>
                  </a:moveTo>
                  <a:lnTo>
                    <a:pt x="0" y="17"/>
                  </a:lnTo>
                  <a:lnTo>
                    <a:pt x="6" y="17"/>
                  </a:lnTo>
                  <a:lnTo>
                    <a:pt x="22" y="15"/>
                  </a:lnTo>
                  <a:lnTo>
                    <a:pt x="40" y="10"/>
                  </a:lnTo>
                  <a:lnTo>
                    <a:pt x="47" y="6"/>
                  </a:lnTo>
                  <a:lnTo>
                    <a:pt x="51" y="0"/>
                  </a:lnTo>
                  <a:lnTo>
                    <a:pt x="346" y="633"/>
                  </a:lnTo>
                  <a:lnTo>
                    <a:pt x="289" y="633"/>
                  </a:lnTo>
                  <a:lnTo>
                    <a:pt x="0" y="17"/>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r">
                <a:defRPr/>
              </a:pPr>
              <a:endParaRPr lang="en-CA">
                <a:solidFill>
                  <a:prstClr val="black"/>
                </a:solidFill>
                <a:latin typeface="Arial" pitchFamily="34" charset="0"/>
                <a:cs typeface="Arial" pitchFamily="34" charset="0"/>
              </a:endParaRPr>
            </a:p>
          </p:txBody>
        </p:sp>
      </p:grpSp>
      <p:sp>
        <p:nvSpPr>
          <p:cNvPr id="134149" name="Text Box 5">
            <a:extLst>
              <a:ext uri="{FF2B5EF4-FFF2-40B4-BE49-F238E27FC236}">
                <a16:creationId xmlns:a16="http://schemas.microsoft.com/office/drawing/2014/main" id="{7DD6ABCA-2C1B-4E81-B643-88BAE93525B5}"/>
              </a:ext>
            </a:extLst>
          </p:cNvPr>
          <p:cNvSpPr>
            <a:spLocks noChangeArrowheads="1"/>
          </p:cNvSpPr>
          <p:nvPr/>
        </p:nvSpPr>
        <p:spPr bwMode="auto">
          <a:xfrm>
            <a:off x="3067051" y="4749801"/>
            <a:ext cx="2479675" cy="969963"/>
          </a:xfrm>
          <a:prstGeom prst="roundRect">
            <a:avLst>
              <a:gd name="adj" fmla="val 16667"/>
            </a:avLst>
          </a:prstGeom>
          <a:gradFill rotWithShape="1">
            <a:gsLst>
              <a:gs pos="0">
                <a:srgbClr val="0051AF"/>
              </a:gs>
              <a:gs pos="80000">
                <a:srgbClr val="006CE5"/>
              </a:gs>
              <a:gs pos="100000">
                <a:srgbClr val="006CEB"/>
              </a:gs>
            </a:gsLst>
            <a:lin ang="16200000"/>
          </a:gradFill>
          <a:ln w="9525">
            <a:solidFill>
              <a:srgbClr val="076CCF"/>
            </a:solidFill>
            <a:round/>
            <a:headEnd/>
            <a:tailEnd/>
          </a:ln>
          <a:effectLst>
            <a:outerShdw blurRad="63500" dist="23000" dir="5400000" rotWithShape="0">
              <a:srgbClr val="000000">
                <a:alpha val="34999"/>
              </a:srgbClr>
            </a:outerShdw>
          </a:effectLst>
        </p:spPr>
        <p:txBody>
          <a:bodyPr anchor="ctr">
            <a:spAutoFit/>
          </a:bodyPr>
          <a:lstStyle/>
          <a:p>
            <a:pPr algn="ctr">
              <a:lnSpc>
                <a:spcPct val="85000"/>
              </a:lnSpc>
              <a:defRPr/>
            </a:pPr>
            <a:r>
              <a:rPr lang="en-US" sz="2000" b="1" dirty="0" err="1">
                <a:solidFill>
                  <a:srgbClr val="FFFFFF"/>
                </a:solidFill>
                <a:latin typeface="Arial" pitchFamily="34" charset="0"/>
                <a:ea typeface="SimSun" pitchFamily="2" charset="-122"/>
                <a:cs typeface="Arial" pitchFamily="34" charset="0"/>
              </a:rPr>
              <a:t>Giảm</a:t>
            </a:r>
            <a:r>
              <a:rPr lang="en-US" sz="2000" b="1" dirty="0">
                <a:solidFill>
                  <a:srgbClr val="FFFFFF"/>
                </a:solidFill>
                <a:latin typeface="Arial" pitchFamily="34" charset="0"/>
                <a:ea typeface="SimSun" pitchFamily="2" charset="-122"/>
                <a:cs typeface="Arial" pitchFamily="34" charset="0"/>
              </a:rPr>
              <a:t> </a:t>
            </a:r>
            <a:r>
              <a:rPr lang="en-US" sz="2000" b="1" dirty="0" err="1">
                <a:solidFill>
                  <a:srgbClr val="FFFFFF"/>
                </a:solidFill>
                <a:latin typeface="Arial" pitchFamily="34" charset="0"/>
                <a:ea typeface="SimSun" pitchFamily="2" charset="-122"/>
                <a:cs typeface="Arial" pitchFamily="34" charset="0"/>
              </a:rPr>
              <a:t>đau</a:t>
            </a:r>
            <a:endParaRPr lang="en-US" sz="2000" b="1" dirty="0">
              <a:solidFill>
                <a:srgbClr val="FFFFFF"/>
              </a:solidFill>
              <a:latin typeface="Arial" pitchFamily="34" charset="0"/>
              <a:ea typeface="SimSun" pitchFamily="2" charset="-122"/>
              <a:cs typeface="Arial" pitchFamily="34" charset="0"/>
            </a:endParaRPr>
          </a:p>
          <a:p>
            <a:pPr algn="ctr">
              <a:lnSpc>
                <a:spcPct val="85000"/>
              </a:lnSpc>
              <a:defRPr/>
            </a:pPr>
            <a:r>
              <a:rPr lang="en-US" sz="2000" b="1" dirty="0" err="1">
                <a:solidFill>
                  <a:srgbClr val="FFFFFF"/>
                </a:solidFill>
                <a:latin typeface="Arial" pitchFamily="34" charset="0"/>
                <a:ea typeface="SimSun" pitchFamily="2" charset="-122"/>
                <a:cs typeface="Arial" pitchFamily="34" charset="0"/>
              </a:rPr>
              <a:t>Cải</a:t>
            </a:r>
            <a:r>
              <a:rPr lang="en-US" sz="2000" b="1" dirty="0">
                <a:solidFill>
                  <a:srgbClr val="FFFFFF"/>
                </a:solidFill>
                <a:latin typeface="Arial" pitchFamily="34" charset="0"/>
                <a:ea typeface="SimSun" pitchFamily="2" charset="-122"/>
                <a:cs typeface="Arial" pitchFamily="34" charset="0"/>
              </a:rPr>
              <a:t> </a:t>
            </a:r>
            <a:r>
              <a:rPr lang="en-US" sz="2000" b="1" dirty="0" err="1">
                <a:solidFill>
                  <a:srgbClr val="FFFFFF"/>
                </a:solidFill>
                <a:latin typeface="Arial" pitchFamily="34" charset="0"/>
                <a:ea typeface="SimSun" pitchFamily="2" charset="-122"/>
                <a:cs typeface="Arial" pitchFamily="34" charset="0"/>
              </a:rPr>
              <a:t>thiện</a:t>
            </a:r>
            <a:r>
              <a:rPr lang="en-US" sz="2000" b="1" dirty="0">
                <a:solidFill>
                  <a:srgbClr val="FFFFFF"/>
                </a:solidFill>
                <a:latin typeface="Arial" pitchFamily="34" charset="0"/>
                <a:ea typeface="SimSun" pitchFamily="2" charset="-122"/>
                <a:cs typeface="Arial" pitchFamily="34" charset="0"/>
              </a:rPr>
              <a:t> </a:t>
            </a:r>
            <a:r>
              <a:rPr lang="en-US" sz="2000" b="1" dirty="0" err="1">
                <a:solidFill>
                  <a:srgbClr val="FFFFFF"/>
                </a:solidFill>
                <a:latin typeface="Arial" pitchFamily="34" charset="0"/>
                <a:ea typeface="SimSun" pitchFamily="2" charset="-122"/>
                <a:cs typeface="Arial" pitchFamily="34" charset="0"/>
              </a:rPr>
              <a:t>chức</a:t>
            </a:r>
            <a:r>
              <a:rPr lang="en-US" sz="2000" b="1" dirty="0">
                <a:solidFill>
                  <a:srgbClr val="FFFFFF"/>
                </a:solidFill>
                <a:latin typeface="Arial" pitchFamily="34" charset="0"/>
                <a:ea typeface="SimSun" pitchFamily="2" charset="-122"/>
                <a:cs typeface="Arial" pitchFamily="34" charset="0"/>
              </a:rPr>
              <a:t> </a:t>
            </a:r>
            <a:r>
              <a:rPr lang="en-US" sz="2000" b="1" dirty="0" err="1">
                <a:solidFill>
                  <a:srgbClr val="FFFFFF"/>
                </a:solidFill>
                <a:latin typeface="Arial" pitchFamily="34" charset="0"/>
                <a:ea typeface="SimSun" pitchFamily="2" charset="-122"/>
                <a:cs typeface="Arial" pitchFamily="34" charset="0"/>
              </a:rPr>
              <a:t>năng</a:t>
            </a:r>
            <a:endParaRPr lang="en-US" sz="2000" b="1" dirty="0">
              <a:solidFill>
                <a:srgbClr val="FFFFFF"/>
              </a:solidFill>
              <a:latin typeface="Arial" pitchFamily="34" charset="0"/>
              <a:ea typeface="SimSun" pitchFamily="2" charset="-122"/>
              <a:cs typeface="Arial" pitchFamily="34" charset="0"/>
            </a:endParaRPr>
          </a:p>
        </p:txBody>
      </p:sp>
      <p:sp>
        <p:nvSpPr>
          <p:cNvPr id="134151" name="Text Box 7">
            <a:extLst>
              <a:ext uri="{FF2B5EF4-FFF2-40B4-BE49-F238E27FC236}">
                <a16:creationId xmlns:a16="http://schemas.microsoft.com/office/drawing/2014/main" id="{4E8A2CC8-9B97-4F51-A391-DA318AA4128E}"/>
              </a:ext>
            </a:extLst>
          </p:cNvPr>
          <p:cNvSpPr>
            <a:spLocks noChangeArrowheads="1"/>
          </p:cNvSpPr>
          <p:nvPr/>
        </p:nvSpPr>
        <p:spPr bwMode="auto">
          <a:xfrm>
            <a:off x="6454776" y="4933951"/>
            <a:ext cx="2447925" cy="392113"/>
          </a:xfrm>
          <a:prstGeom prst="roundRect">
            <a:avLst>
              <a:gd name="adj" fmla="val 16667"/>
            </a:avLst>
          </a:prstGeom>
          <a:gradFill rotWithShape="1">
            <a:gsLst>
              <a:gs pos="0">
                <a:srgbClr val="BDBDBD"/>
              </a:gs>
              <a:gs pos="80000">
                <a:srgbClr val="F7F7F7"/>
              </a:gs>
              <a:gs pos="100000">
                <a:srgbClr val="F8F8F8"/>
              </a:gs>
            </a:gsLst>
            <a:lin ang="16200000"/>
          </a:gradFill>
          <a:ln w="9525">
            <a:solidFill>
              <a:srgbClr val="F9F9F9"/>
            </a:solidFill>
            <a:round/>
            <a:headEnd/>
            <a:tailEnd/>
          </a:ln>
          <a:effectLst>
            <a:outerShdw blurRad="63500" dist="23000" dir="5400000" rotWithShape="0">
              <a:srgbClr val="000000">
                <a:alpha val="34999"/>
              </a:srgbClr>
            </a:outerShdw>
          </a:effec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85000"/>
              </a:lnSpc>
              <a:defRPr/>
            </a:pPr>
            <a:r>
              <a:rPr lang="en-US" altLang="en-US" sz="2000" b="1" dirty="0" err="1">
                <a:solidFill>
                  <a:srgbClr val="FF0000"/>
                </a:solidFill>
                <a:cs typeface="Arial" pitchFamily="34" charset="0"/>
              </a:rPr>
              <a:t>Tác</a:t>
            </a:r>
            <a:r>
              <a:rPr lang="en-US" altLang="en-US" sz="2000" b="1" dirty="0">
                <a:solidFill>
                  <a:srgbClr val="FF0000"/>
                </a:solidFill>
                <a:cs typeface="Arial" pitchFamily="34" charset="0"/>
              </a:rPr>
              <a:t> </a:t>
            </a:r>
            <a:r>
              <a:rPr lang="en-US" altLang="en-US" sz="2000" b="1" dirty="0" err="1">
                <a:solidFill>
                  <a:srgbClr val="FF0000"/>
                </a:solidFill>
                <a:cs typeface="Arial" pitchFamily="34" charset="0"/>
              </a:rPr>
              <a:t>dụng</a:t>
            </a:r>
            <a:r>
              <a:rPr lang="en-US" altLang="en-US" sz="2000" b="1" dirty="0">
                <a:solidFill>
                  <a:srgbClr val="FF0000"/>
                </a:solidFill>
                <a:cs typeface="Arial" pitchFamily="34" charset="0"/>
              </a:rPr>
              <a:t> </a:t>
            </a:r>
            <a:r>
              <a:rPr lang="en-US" altLang="en-US" sz="2000" b="1" dirty="0" err="1">
                <a:solidFill>
                  <a:srgbClr val="FF0000"/>
                </a:solidFill>
                <a:cs typeface="Arial" pitchFamily="34" charset="0"/>
              </a:rPr>
              <a:t>phụ</a:t>
            </a:r>
            <a:endParaRPr lang="en-US" altLang="en-US" sz="2000" b="1" dirty="0">
              <a:solidFill>
                <a:srgbClr val="FF0000"/>
              </a:solidFill>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C9D3817-33D4-457B-85DA-73B8DC15536A}"/>
              </a:ext>
            </a:extLst>
          </p:cNvPr>
          <p:cNvSpPr>
            <a:spLocks noChangeArrowheads="1"/>
          </p:cNvSpPr>
          <p:nvPr/>
        </p:nvSpPr>
        <p:spPr bwMode="auto">
          <a:xfrm>
            <a:off x="1524000" y="1295401"/>
            <a:ext cx="9144000" cy="5470525"/>
          </a:xfrm>
          <a:prstGeom prst="rect">
            <a:avLst/>
          </a:prstGeom>
          <a:gradFill rotWithShape="1">
            <a:gsLst>
              <a:gs pos="0">
                <a:srgbClr val="171C7A"/>
              </a:gs>
              <a:gs pos="100000">
                <a:srgbClr val="171C7A"/>
              </a:gs>
            </a:gsLst>
            <a:lin ang="5400000"/>
          </a:gra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Arial" pitchFamily="34" charset="0"/>
              <a:cs typeface="Arial" pitchFamily="34" charset="0"/>
            </a:endParaRPr>
          </a:p>
        </p:txBody>
      </p:sp>
      <p:sp>
        <p:nvSpPr>
          <p:cNvPr id="64514" name="Rectangle 20">
            <a:extLst>
              <a:ext uri="{FF2B5EF4-FFF2-40B4-BE49-F238E27FC236}">
                <a16:creationId xmlns:a16="http://schemas.microsoft.com/office/drawing/2014/main" id="{C12BA258-92B9-407D-A1FC-5A917A9F9018}"/>
              </a:ext>
            </a:extLst>
          </p:cNvPr>
          <p:cNvSpPr>
            <a:spLocks noGrp="1" noChangeArrowheads="1"/>
          </p:cNvSpPr>
          <p:nvPr>
            <p:ph type="title"/>
          </p:nvPr>
        </p:nvSpPr>
        <p:spPr>
          <a:xfrm>
            <a:off x="1981200" y="76200"/>
            <a:ext cx="8229600" cy="1143000"/>
          </a:xfrm>
        </p:spPr>
        <p:txBody>
          <a:bodyPr rtlCol="0">
            <a:normAutofit/>
          </a:bodyPr>
          <a:lstStyle/>
          <a:p>
            <a:pPr>
              <a:defRPr/>
            </a:pPr>
            <a:r>
              <a:rPr lang="en-US" sz="3200" b="1" dirty="0">
                <a:solidFill>
                  <a:srgbClr val="000090"/>
                </a:solidFill>
                <a:latin typeface="Arial" pitchFamily="34" charset="0"/>
                <a:ea typeface="SimSun" pitchFamily="2" charset="-122"/>
                <a:cs typeface="+mn-cs"/>
              </a:rPr>
              <a:t>ĐIỀU TRỊ THEO CƠ CHẾ TRONG </a:t>
            </a:r>
            <a:br>
              <a:rPr lang="en-US" sz="3200" b="1" dirty="0">
                <a:solidFill>
                  <a:srgbClr val="000090"/>
                </a:solidFill>
                <a:latin typeface="Arial" pitchFamily="34" charset="0"/>
                <a:ea typeface="SimSun" pitchFamily="2" charset="-122"/>
                <a:cs typeface="+mn-cs"/>
              </a:rPr>
            </a:br>
            <a:r>
              <a:rPr lang="en-US" sz="3200" b="1" dirty="0">
                <a:solidFill>
                  <a:srgbClr val="000090"/>
                </a:solidFill>
                <a:latin typeface="Arial" pitchFamily="34" charset="0"/>
                <a:ea typeface="SimSun" pitchFamily="2" charset="-122"/>
                <a:cs typeface="+mn-cs"/>
              </a:rPr>
              <a:t>ĐAU DO VIÊM</a:t>
            </a:r>
            <a:endParaRPr lang="en-GB" sz="3200" b="1" dirty="0">
              <a:solidFill>
                <a:srgbClr val="000090"/>
              </a:solidFill>
              <a:latin typeface="Arial" pitchFamily="34" charset="0"/>
              <a:ea typeface="SimSun" pitchFamily="2" charset="-122"/>
              <a:cs typeface="+mn-cs"/>
            </a:endParaRPr>
          </a:p>
        </p:txBody>
      </p:sp>
      <p:pic>
        <p:nvPicPr>
          <p:cNvPr id="39940" name="Picture 50" descr="head and shoulders">
            <a:extLst>
              <a:ext uri="{FF2B5EF4-FFF2-40B4-BE49-F238E27FC236}">
                <a16:creationId xmlns:a16="http://schemas.microsoft.com/office/drawing/2014/main" id="{010B6367-0340-4789-9965-AFC0ED4CF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40" t="5711" r="8307" b="9053"/>
          <a:stretch>
            <a:fillRect/>
          </a:stretch>
        </p:blipFill>
        <p:spPr bwMode="auto">
          <a:xfrm>
            <a:off x="6850064" y="1468438"/>
            <a:ext cx="348138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8" descr="Revision_06">
            <a:extLst>
              <a:ext uri="{FF2B5EF4-FFF2-40B4-BE49-F238E27FC236}">
                <a16:creationId xmlns:a16="http://schemas.microsoft.com/office/drawing/2014/main" id="{69FCB401-54E3-4316-BC1C-01002FD0EE57}"/>
              </a:ext>
            </a:extLst>
          </p:cNvPr>
          <p:cNvPicPr>
            <a:picLocks noChangeAspect="1" noChangeArrowheads="1"/>
          </p:cNvPicPr>
          <p:nvPr/>
        </p:nvPicPr>
        <p:blipFill>
          <a:blip r:embed="rId4"/>
          <a:srcRect/>
          <a:stretch>
            <a:fillRect/>
          </a:stretch>
        </p:blipFill>
        <p:spPr bwMode="auto">
          <a:xfrm>
            <a:off x="2911475" y="4637088"/>
            <a:ext cx="6789738" cy="1020762"/>
          </a:xfrm>
          <a:prstGeom prst="rect">
            <a:avLst/>
          </a:prstGeom>
          <a:solidFill>
            <a:schemeClr val="accent3"/>
          </a:solidFill>
          <a:ln w="9525">
            <a:noFill/>
            <a:miter lim="800000"/>
            <a:headEnd/>
            <a:tailEnd/>
          </a:ln>
        </p:spPr>
      </p:pic>
      <p:sp>
        <p:nvSpPr>
          <p:cNvPr id="39942" name="Text Box 3">
            <a:extLst>
              <a:ext uri="{FF2B5EF4-FFF2-40B4-BE49-F238E27FC236}">
                <a16:creationId xmlns:a16="http://schemas.microsoft.com/office/drawing/2014/main" id="{4CD18E47-D35E-4FE9-A1A4-882557E9A9BD}"/>
              </a:ext>
            </a:extLst>
          </p:cNvPr>
          <p:cNvSpPr txBox="1">
            <a:spLocks noChangeArrowheads="1"/>
          </p:cNvSpPr>
          <p:nvPr/>
        </p:nvSpPr>
        <p:spPr bwMode="auto">
          <a:xfrm>
            <a:off x="4373564" y="5321300"/>
            <a:ext cx="2401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GB" altLang="en-US" sz="1400" b="1">
                <a:solidFill>
                  <a:srgbClr val="FFFFFF"/>
                </a:solidFill>
                <a:latin typeface="Arial" panose="020B0604020202020204" pitchFamily="34" charset="0"/>
                <a:ea typeface="SimSun" panose="02010600030101010101" pitchFamily="2" charset="-122"/>
                <a:cs typeface="Cordia New" panose="020B0304020202020204" pitchFamily="34" charset="-34"/>
              </a:rPr>
              <a:t>Sợi thụ cảm hướng tâm</a:t>
            </a:r>
          </a:p>
        </p:txBody>
      </p:sp>
      <p:sp>
        <p:nvSpPr>
          <p:cNvPr id="39943" name="Text Box 29">
            <a:extLst>
              <a:ext uri="{FF2B5EF4-FFF2-40B4-BE49-F238E27FC236}">
                <a16:creationId xmlns:a16="http://schemas.microsoft.com/office/drawing/2014/main" id="{21529BD2-0EF7-4962-AB6B-BB68795C26FC}"/>
              </a:ext>
            </a:extLst>
          </p:cNvPr>
          <p:cNvSpPr txBox="1">
            <a:spLocks noChangeArrowheads="1"/>
          </p:cNvSpPr>
          <p:nvPr/>
        </p:nvSpPr>
        <p:spPr bwMode="auto">
          <a:xfrm>
            <a:off x="7843838" y="5562601"/>
            <a:ext cx="977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GB" altLang="en-US" sz="1400" b="1">
                <a:solidFill>
                  <a:srgbClr val="FFFFFF"/>
                </a:solidFill>
                <a:latin typeface="Arial" panose="020B0604020202020204" pitchFamily="34" charset="0"/>
                <a:ea typeface="SimSun" panose="02010600030101010101" pitchFamily="2" charset="-122"/>
                <a:cs typeface="Cordia New" panose="020B0304020202020204" pitchFamily="34" charset="-34"/>
              </a:rPr>
              <a:t>Tủy sống</a:t>
            </a:r>
          </a:p>
        </p:txBody>
      </p:sp>
      <p:sp>
        <p:nvSpPr>
          <p:cNvPr id="2178099" name="Oval 51">
            <a:extLst>
              <a:ext uri="{FF2B5EF4-FFF2-40B4-BE49-F238E27FC236}">
                <a16:creationId xmlns:a16="http://schemas.microsoft.com/office/drawing/2014/main" id="{DC0E33BD-113D-4372-AAB7-9229B2CA1617}"/>
              </a:ext>
            </a:extLst>
          </p:cNvPr>
          <p:cNvSpPr>
            <a:spLocks noChangeArrowheads="1"/>
          </p:cNvSpPr>
          <p:nvPr/>
        </p:nvSpPr>
        <p:spPr bwMode="auto">
          <a:xfrm>
            <a:off x="7729538" y="4927600"/>
            <a:ext cx="88900" cy="88900"/>
          </a:xfrm>
          <a:prstGeom prst="ellipse">
            <a:avLst/>
          </a:prstGeom>
          <a:solidFill>
            <a:srgbClr val="FF0000"/>
          </a:solidFill>
          <a:ln w="9525">
            <a:noFill/>
            <a:round/>
            <a:headEnd/>
            <a:tailEnd/>
          </a:ln>
          <a:effectLst/>
        </p:spPr>
        <p:txBody>
          <a:bodyPr wrap="none" anchor="ctr"/>
          <a:lstStyle/>
          <a:p>
            <a:pPr algn="r">
              <a:defRPr/>
            </a:pPr>
            <a:endParaRPr lang="en-US" sz="1600" dirty="0">
              <a:solidFill>
                <a:srgbClr val="FFFFFF"/>
              </a:solidFill>
              <a:latin typeface="Arial" pitchFamily="34" charset="0"/>
              <a:cs typeface="Arial" pitchFamily="34" charset="0"/>
            </a:endParaRPr>
          </a:p>
        </p:txBody>
      </p:sp>
      <p:sp>
        <p:nvSpPr>
          <p:cNvPr id="2178101" name="Freeform 53">
            <a:extLst>
              <a:ext uri="{FF2B5EF4-FFF2-40B4-BE49-F238E27FC236}">
                <a16:creationId xmlns:a16="http://schemas.microsoft.com/office/drawing/2014/main" id="{2B153F38-0BBD-4ABE-9A8F-6BE1609CE4D1}"/>
              </a:ext>
            </a:extLst>
          </p:cNvPr>
          <p:cNvSpPr>
            <a:spLocks/>
          </p:cNvSpPr>
          <p:nvPr/>
        </p:nvSpPr>
        <p:spPr bwMode="auto">
          <a:xfrm>
            <a:off x="7789864" y="4906964"/>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algn="r">
              <a:defRPr/>
            </a:pPr>
            <a:endParaRPr lang="en-US" sz="1600" dirty="0">
              <a:solidFill>
                <a:srgbClr val="FFFFFF"/>
              </a:solidFill>
              <a:latin typeface="Arial" pitchFamily="34" charset="0"/>
              <a:cs typeface="Arial" pitchFamily="34" charset="0"/>
            </a:endParaRPr>
          </a:p>
        </p:txBody>
      </p:sp>
      <p:sp>
        <p:nvSpPr>
          <p:cNvPr id="2178104" name="AutoShape 56">
            <a:extLst>
              <a:ext uri="{FF2B5EF4-FFF2-40B4-BE49-F238E27FC236}">
                <a16:creationId xmlns:a16="http://schemas.microsoft.com/office/drawing/2014/main" id="{5A0C7E97-B1F0-43CE-9E25-2DA1CBF0DCC3}"/>
              </a:ext>
            </a:extLst>
          </p:cNvPr>
          <p:cNvSpPr>
            <a:spLocks noChangeArrowheads="1"/>
          </p:cNvSpPr>
          <p:nvPr/>
        </p:nvSpPr>
        <p:spPr bwMode="auto">
          <a:xfrm>
            <a:off x="8269288" y="4872039"/>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algn="r">
              <a:defRPr/>
            </a:pPr>
            <a:endParaRPr lang="en-US" sz="1600" dirty="0">
              <a:solidFill>
                <a:srgbClr val="FFFFFF"/>
              </a:solidFill>
              <a:latin typeface="Arial" pitchFamily="34" charset="0"/>
              <a:cs typeface="Arial" pitchFamily="34" charset="0"/>
            </a:endParaRPr>
          </a:p>
        </p:txBody>
      </p:sp>
      <p:sp>
        <p:nvSpPr>
          <p:cNvPr id="2178105" name="Oval 57">
            <a:extLst>
              <a:ext uri="{FF2B5EF4-FFF2-40B4-BE49-F238E27FC236}">
                <a16:creationId xmlns:a16="http://schemas.microsoft.com/office/drawing/2014/main" id="{56EB6B63-404E-4892-B309-CBA1C7A8F032}"/>
              </a:ext>
            </a:extLst>
          </p:cNvPr>
          <p:cNvSpPr>
            <a:spLocks noChangeArrowheads="1"/>
          </p:cNvSpPr>
          <p:nvPr/>
        </p:nvSpPr>
        <p:spPr bwMode="auto">
          <a:xfrm>
            <a:off x="8289925" y="4918075"/>
            <a:ext cx="88900" cy="88900"/>
          </a:xfrm>
          <a:prstGeom prst="ellipse">
            <a:avLst/>
          </a:prstGeom>
          <a:solidFill>
            <a:srgbClr val="FF0000"/>
          </a:solidFill>
          <a:ln w="9525">
            <a:noFill/>
            <a:round/>
            <a:headEnd/>
            <a:tailEnd/>
          </a:ln>
          <a:effectLst/>
        </p:spPr>
        <p:txBody>
          <a:bodyPr wrap="none" anchor="ctr"/>
          <a:lstStyle/>
          <a:p>
            <a:pPr algn="r">
              <a:defRPr/>
            </a:pPr>
            <a:endParaRPr lang="en-US" sz="1600" dirty="0">
              <a:solidFill>
                <a:srgbClr val="FFFFFF"/>
              </a:solidFill>
              <a:latin typeface="Arial" pitchFamily="34" charset="0"/>
              <a:cs typeface="Arial" pitchFamily="34" charset="0"/>
            </a:endParaRPr>
          </a:p>
        </p:txBody>
      </p:sp>
      <p:sp>
        <p:nvSpPr>
          <p:cNvPr id="2178106" name="AutoShape 58">
            <a:extLst>
              <a:ext uri="{FF2B5EF4-FFF2-40B4-BE49-F238E27FC236}">
                <a16:creationId xmlns:a16="http://schemas.microsoft.com/office/drawing/2014/main" id="{470528BA-283B-4190-AEF3-9F5CE74E8E14}"/>
              </a:ext>
            </a:extLst>
          </p:cNvPr>
          <p:cNvSpPr>
            <a:spLocks noChangeArrowheads="1"/>
          </p:cNvSpPr>
          <p:nvPr/>
        </p:nvSpPr>
        <p:spPr bwMode="auto">
          <a:xfrm rot="15931388">
            <a:off x="8236745" y="4904582"/>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algn="r">
              <a:defRPr/>
            </a:pPr>
            <a:endParaRPr lang="en-US" sz="1600" dirty="0">
              <a:solidFill>
                <a:srgbClr val="FFFFFF"/>
              </a:solidFill>
              <a:latin typeface="Arial" pitchFamily="34" charset="0"/>
              <a:cs typeface="Arial" pitchFamily="34" charset="0"/>
            </a:endParaRPr>
          </a:p>
        </p:txBody>
      </p:sp>
      <p:sp>
        <p:nvSpPr>
          <p:cNvPr id="2178108" name="Line 60">
            <a:extLst>
              <a:ext uri="{FF2B5EF4-FFF2-40B4-BE49-F238E27FC236}">
                <a16:creationId xmlns:a16="http://schemas.microsoft.com/office/drawing/2014/main" id="{9ED78A9E-AD84-48F8-B572-07ED5EDD9D96}"/>
              </a:ext>
            </a:extLst>
          </p:cNvPr>
          <p:cNvSpPr>
            <a:spLocks noChangeShapeType="1"/>
          </p:cNvSpPr>
          <p:nvPr/>
        </p:nvSpPr>
        <p:spPr bwMode="auto">
          <a:xfrm flipV="1">
            <a:off x="8767763" y="2509839"/>
            <a:ext cx="0" cy="2447925"/>
          </a:xfrm>
          <a:prstGeom prst="line">
            <a:avLst/>
          </a:prstGeom>
          <a:noFill/>
          <a:ln w="19050">
            <a:solidFill>
              <a:srgbClr val="FF0000"/>
            </a:solidFill>
            <a:round/>
            <a:headEnd/>
            <a:tailEnd/>
          </a:ln>
          <a:effectLst/>
        </p:spPr>
        <p:txBody>
          <a:bodyPr/>
          <a:lstStyle/>
          <a:p>
            <a:pPr algn="r">
              <a:defRPr/>
            </a:pPr>
            <a:endParaRPr lang="en-US" sz="1600" dirty="0">
              <a:solidFill>
                <a:srgbClr val="FFFFFF"/>
              </a:solidFill>
              <a:latin typeface="Arial" pitchFamily="34" charset="0"/>
              <a:cs typeface="Arial" pitchFamily="34" charset="0"/>
            </a:endParaRPr>
          </a:p>
        </p:txBody>
      </p:sp>
      <p:sp>
        <p:nvSpPr>
          <p:cNvPr id="2178109" name="Line 61">
            <a:extLst>
              <a:ext uri="{FF2B5EF4-FFF2-40B4-BE49-F238E27FC236}">
                <a16:creationId xmlns:a16="http://schemas.microsoft.com/office/drawing/2014/main" id="{8CE25900-D1AF-4A90-84F6-A24EA38FECBC}"/>
              </a:ext>
            </a:extLst>
          </p:cNvPr>
          <p:cNvSpPr>
            <a:spLocks noChangeShapeType="1"/>
          </p:cNvSpPr>
          <p:nvPr/>
        </p:nvSpPr>
        <p:spPr bwMode="auto">
          <a:xfrm flipH="1" flipV="1">
            <a:off x="8328025" y="1965325"/>
            <a:ext cx="7938" cy="2921000"/>
          </a:xfrm>
          <a:prstGeom prst="line">
            <a:avLst/>
          </a:prstGeom>
          <a:noFill/>
          <a:ln w="19050">
            <a:solidFill>
              <a:srgbClr val="00B050"/>
            </a:solidFill>
            <a:round/>
            <a:headEnd/>
            <a:tailEnd/>
          </a:ln>
          <a:effectLst/>
        </p:spPr>
        <p:txBody>
          <a:bodyPr/>
          <a:lstStyle/>
          <a:p>
            <a:pPr algn="r">
              <a:defRPr/>
            </a:pPr>
            <a:endParaRPr lang="en-US" sz="1600" dirty="0">
              <a:solidFill>
                <a:srgbClr val="FFFFFF"/>
              </a:solidFill>
              <a:latin typeface="Arial" pitchFamily="34" charset="0"/>
              <a:cs typeface="Arial" pitchFamily="34" charset="0"/>
            </a:endParaRPr>
          </a:p>
        </p:txBody>
      </p:sp>
      <p:sp>
        <p:nvSpPr>
          <p:cNvPr id="2178111" name="Freeform 63">
            <a:extLst>
              <a:ext uri="{FF2B5EF4-FFF2-40B4-BE49-F238E27FC236}">
                <a16:creationId xmlns:a16="http://schemas.microsoft.com/office/drawing/2014/main" id="{7BB2DB86-FB41-47AD-A09B-9DDB780B2E0D}"/>
              </a:ext>
            </a:extLst>
          </p:cNvPr>
          <p:cNvSpPr>
            <a:spLocks/>
          </p:cNvSpPr>
          <p:nvPr/>
        </p:nvSpPr>
        <p:spPr bwMode="auto">
          <a:xfrm>
            <a:off x="8328025" y="4946651"/>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algn="r">
              <a:defRPr/>
            </a:pPr>
            <a:endParaRPr lang="en-US" sz="1600" dirty="0">
              <a:solidFill>
                <a:srgbClr val="FFFFFF"/>
              </a:solidFill>
              <a:latin typeface="Arial" pitchFamily="34" charset="0"/>
              <a:cs typeface="Arial" pitchFamily="34" charset="0"/>
            </a:endParaRPr>
          </a:p>
        </p:txBody>
      </p:sp>
      <p:sp>
        <p:nvSpPr>
          <p:cNvPr id="2178112" name="Oval 64">
            <a:extLst>
              <a:ext uri="{FF2B5EF4-FFF2-40B4-BE49-F238E27FC236}">
                <a16:creationId xmlns:a16="http://schemas.microsoft.com/office/drawing/2014/main" id="{44EF3AF0-4496-4519-9AEB-1A7061AAE2FF}"/>
              </a:ext>
            </a:extLst>
          </p:cNvPr>
          <p:cNvSpPr>
            <a:spLocks noChangeArrowheads="1"/>
          </p:cNvSpPr>
          <p:nvPr/>
        </p:nvSpPr>
        <p:spPr bwMode="auto">
          <a:xfrm>
            <a:off x="3036888" y="4645025"/>
            <a:ext cx="88900" cy="88900"/>
          </a:xfrm>
          <a:prstGeom prst="ellipse">
            <a:avLst/>
          </a:prstGeom>
          <a:solidFill>
            <a:srgbClr val="FF0000"/>
          </a:solidFill>
          <a:ln w="9525">
            <a:noFill/>
            <a:round/>
            <a:headEnd/>
            <a:tailEnd/>
          </a:ln>
          <a:effectLst/>
        </p:spPr>
        <p:txBody>
          <a:bodyPr wrap="none" anchor="ctr"/>
          <a:lstStyle/>
          <a:p>
            <a:pPr algn="r">
              <a:defRPr/>
            </a:pPr>
            <a:endParaRPr lang="en-US" sz="1600" dirty="0">
              <a:solidFill>
                <a:srgbClr val="FFFFFF"/>
              </a:solidFill>
              <a:latin typeface="Arial" pitchFamily="34" charset="0"/>
              <a:cs typeface="Arial" pitchFamily="34" charset="0"/>
            </a:endParaRPr>
          </a:p>
        </p:txBody>
      </p:sp>
      <p:sp>
        <p:nvSpPr>
          <p:cNvPr id="2178113" name="Oval 65">
            <a:extLst>
              <a:ext uri="{FF2B5EF4-FFF2-40B4-BE49-F238E27FC236}">
                <a16:creationId xmlns:a16="http://schemas.microsoft.com/office/drawing/2014/main" id="{4E3BD93B-8489-4552-8845-1CC33D732001}"/>
              </a:ext>
            </a:extLst>
          </p:cNvPr>
          <p:cNvSpPr>
            <a:spLocks noChangeArrowheads="1"/>
          </p:cNvSpPr>
          <p:nvPr/>
        </p:nvSpPr>
        <p:spPr bwMode="auto">
          <a:xfrm>
            <a:off x="3036888" y="5289550"/>
            <a:ext cx="88900" cy="88900"/>
          </a:xfrm>
          <a:prstGeom prst="ellipse">
            <a:avLst/>
          </a:prstGeom>
          <a:solidFill>
            <a:srgbClr val="FF0000"/>
          </a:solidFill>
          <a:ln w="9525">
            <a:noFill/>
            <a:round/>
            <a:headEnd/>
            <a:tailEnd/>
          </a:ln>
          <a:effectLst/>
        </p:spPr>
        <p:txBody>
          <a:bodyPr wrap="none" anchor="ctr"/>
          <a:lstStyle/>
          <a:p>
            <a:pPr algn="r">
              <a:defRPr/>
            </a:pPr>
            <a:endParaRPr lang="en-US" sz="1600" dirty="0">
              <a:solidFill>
                <a:srgbClr val="FFFFFF"/>
              </a:solidFill>
              <a:latin typeface="Arial" pitchFamily="34" charset="0"/>
              <a:cs typeface="Arial" pitchFamily="34" charset="0"/>
            </a:endParaRPr>
          </a:p>
        </p:txBody>
      </p:sp>
      <p:pic>
        <p:nvPicPr>
          <p:cNvPr id="2178115" name="Picture 67" descr="pain">
            <a:extLst>
              <a:ext uri="{FF2B5EF4-FFF2-40B4-BE49-F238E27FC236}">
                <a16:creationId xmlns:a16="http://schemas.microsoft.com/office/drawing/2014/main" id="{F472BA7F-9F04-47A8-8EC1-85424C601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1517650"/>
            <a:ext cx="14366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8116" name="Text Box 68">
            <a:extLst>
              <a:ext uri="{FF2B5EF4-FFF2-40B4-BE49-F238E27FC236}">
                <a16:creationId xmlns:a16="http://schemas.microsoft.com/office/drawing/2014/main" id="{5231DB68-7956-4736-8615-85D0AE64B4C5}"/>
              </a:ext>
            </a:extLst>
          </p:cNvPr>
          <p:cNvSpPr txBox="1">
            <a:spLocks noChangeArrowheads="1"/>
          </p:cNvSpPr>
          <p:nvPr/>
        </p:nvSpPr>
        <p:spPr bwMode="auto">
          <a:xfrm>
            <a:off x="8328025" y="1820864"/>
            <a:ext cx="234950" cy="307975"/>
          </a:xfrm>
          <a:prstGeom prst="rect">
            <a:avLst/>
          </a:prstGeom>
          <a:noFill/>
          <a:ln w="9525">
            <a:noFill/>
            <a:miter lim="800000"/>
            <a:headEnd/>
            <a:tailEnd/>
          </a:ln>
          <a:effectLst/>
        </p:spPr>
        <p:txBody>
          <a:bodyPr wrap="none">
            <a:spAutoFit/>
          </a:bodyPr>
          <a:lstStyle/>
          <a:p>
            <a:pPr algn="r">
              <a:defRPr/>
            </a:pPr>
            <a:r>
              <a:rPr lang="en-GB" sz="1400" b="1" dirty="0">
                <a:solidFill>
                  <a:srgbClr val="FFFFFF"/>
                </a:solidFill>
                <a:latin typeface="Arial" pitchFamily="34" charset="0"/>
                <a:cs typeface="Arial" pitchFamily="34" charset="0"/>
              </a:rPr>
              <a:t> </a:t>
            </a:r>
          </a:p>
        </p:txBody>
      </p:sp>
      <p:sp>
        <p:nvSpPr>
          <p:cNvPr id="39956" name="TextBox 29">
            <a:extLst>
              <a:ext uri="{FF2B5EF4-FFF2-40B4-BE49-F238E27FC236}">
                <a16:creationId xmlns:a16="http://schemas.microsoft.com/office/drawing/2014/main" id="{993D27A1-0058-456D-973B-894104C9B4CE}"/>
              </a:ext>
            </a:extLst>
          </p:cNvPr>
          <p:cNvSpPr txBox="1">
            <a:spLocks noChangeArrowheads="1"/>
          </p:cNvSpPr>
          <p:nvPr/>
        </p:nvSpPr>
        <p:spPr bwMode="auto">
          <a:xfrm>
            <a:off x="1628776" y="4410076"/>
            <a:ext cx="32686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Thay đổi đáp ứng của</a:t>
            </a:r>
          </a:p>
          <a:p>
            <a:pPr algn="r" eaLnBrk="1" hangingPunct="1">
              <a:spcBef>
                <a:spcPct val="0"/>
              </a:spcBef>
              <a:buFontTx/>
              <a:buNone/>
            </a:pPr>
            <a:r>
              <a:rPr lang="en-US"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thụ cảm thể</a:t>
            </a:r>
          </a:p>
          <a:p>
            <a:pPr algn="r" eaLnBrk="1" hangingPunct="1">
              <a:spcBef>
                <a:spcPct val="0"/>
              </a:spcBef>
              <a:buFontTx/>
              <a:buNone/>
            </a:pPr>
            <a:r>
              <a:rPr lang="en-US"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(nhạy cảm hóa </a:t>
            </a:r>
          </a:p>
          <a:p>
            <a:pPr algn="r" eaLnBrk="1" hangingPunct="1">
              <a:spcBef>
                <a:spcPct val="0"/>
              </a:spcBef>
              <a:buFontTx/>
              <a:buNone/>
            </a:pPr>
            <a:r>
              <a:rPr lang="en-US"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ngoại biên)</a:t>
            </a:r>
          </a:p>
        </p:txBody>
      </p:sp>
      <p:sp>
        <p:nvSpPr>
          <p:cNvPr id="34" name="TextBox 33">
            <a:extLst>
              <a:ext uri="{FF2B5EF4-FFF2-40B4-BE49-F238E27FC236}">
                <a16:creationId xmlns:a16="http://schemas.microsoft.com/office/drawing/2014/main" id="{5F3AC751-A4F6-4399-8B44-0E7923B08FE5}"/>
              </a:ext>
            </a:extLst>
          </p:cNvPr>
          <p:cNvSpPr txBox="1"/>
          <p:nvPr/>
        </p:nvSpPr>
        <p:spPr>
          <a:xfrm>
            <a:off x="8688388" y="1604964"/>
            <a:ext cx="1643062" cy="307975"/>
          </a:xfrm>
          <a:prstGeom prst="rect">
            <a:avLst/>
          </a:prstGeom>
          <a:noFill/>
        </p:spPr>
        <p:txBody>
          <a:bodyPr>
            <a:spAutoFit/>
          </a:bodyPr>
          <a:lstStyle/>
          <a:p>
            <a:pPr algn="r">
              <a:defRPr/>
            </a:pPr>
            <a:r>
              <a:rPr lang="en-US" sz="1400" b="1" dirty="0" err="1">
                <a:solidFill>
                  <a:prstClr val="white"/>
                </a:solidFill>
                <a:latin typeface="Arial" pitchFamily="34" charset="0"/>
                <a:cs typeface="Arial" pitchFamily="34" charset="0"/>
              </a:rPr>
              <a:t>Não</a:t>
            </a:r>
            <a:endParaRPr lang="en-US" sz="1400" b="1" dirty="0">
              <a:solidFill>
                <a:prstClr val="white"/>
              </a:solidFill>
              <a:latin typeface="Arial" pitchFamily="34" charset="0"/>
              <a:cs typeface="Arial" pitchFamily="34" charset="0"/>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a:extLst>
              <a:ext uri="{FF2B5EF4-FFF2-40B4-BE49-F238E27FC236}">
                <a16:creationId xmlns:a16="http://schemas.microsoft.com/office/drawing/2014/main" id="{3033E693-A9E5-4373-B95B-7C9964BE0017}"/>
              </a:ext>
            </a:extLst>
          </p:cNvPr>
          <p:cNvSpPr>
            <a:spLocks noChangeAspect="1" noChangeArrowheads="1"/>
          </p:cNvSpPr>
          <p:nvPr/>
        </p:nvSpPr>
        <p:spPr bwMode="auto">
          <a:xfrm>
            <a:off x="1587500" y="-144463"/>
            <a:ext cx="304800" cy="304801"/>
          </a:xfrm>
          <a:prstGeom prst="rect">
            <a:avLst/>
          </a:prstGeom>
          <a:noFill/>
        </p:spPr>
        <p:txBody>
          <a:bodyPr/>
          <a:lstStyle/>
          <a:p>
            <a:pPr algn="r">
              <a:defRPr/>
            </a:pPr>
            <a:endParaRPr lang="en-US" dirty="0">
              <a:solidFill>
                <a:prstClr val="white"/>
              </a:solidFill>
              <a:latin typeface="Arial" pitchFamily="34" charset="0"/>
              <a:cs typeface="Arial" pitchFamily="34" charset="0"/>
            </a:endParaRPr>
          </a:p>
        </p:txBody>
      </p:sp>
      <p:sp>
        <p:nvSpPr>
          <p:cNvPr id="2" name="Oval 1">
            <a:extLst>
              <a:ext uri="{FF2B5EF4-FFF2-40B4-BE49-F238E27FC236}">
                <a16:creationId xmlns:a16="http://schemas.microsoft.com/office/drawing/2014/main" id="{C4921FF2-47C3-4A28-B7F4-71B01E565A20}"/>
              </a:ext>
            </a:extLst>
          </p:cNvPr>
          <p:cNvSpPr/>
          <p:nvPr/>
        </p:nvSpPr>
        <p:spPr>
          <a:xfrm>
            <a:off x="2659063" y="3206751"/>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35" name="Oval 34">
            <a:extLst>
              <a:ext uri="{FF2B5EF4-FFF2-40B4-BE49-F238E27FC236}">
                <a16:creationId xmlns:a16="http://schemas.microsoft.com/office/drawing/2014/main" id="{A8816CF6-1D4A-41D4-A54D-571D4E96C483}"/>
              </a:ext>
            </a:extLst>
          </p:cNvPr>
          <p:cNvSpPr/>
          <p:nvPr/>
        </p:nvSpPr>
        <p:spPr>
          <a:xfrm>
            <a:off x="2519363" y="3432176"/>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36" name="Oval 35">
            <a:extLst>
              <a:ext uri="{FF2B5EF4-FFF2-40B4-BE49-F238E27FC236}">
                <a16:creationId xmlns:a16="http://schemas.microsoft.com/office/drawing/2014/main" id="{EFACD699-1493-4D54-8F0B-671E6F747290}"/>
              </a:ext>
            </a:extLst>
          </p:cNvPr>
          <p:cNvSpPr/>
          <p:nvPr/>
        </p:nvSpPr>
        <p:spPr>
          <a:xfrm>
            <a:off x="2620963" y="3733801"/>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37" name="Oval 36">
            <a:extLst>
              <a:ext uri="{FF2B5EF4-FFF2-40B4-BE49-F238E27FC236}">
                <a16:creationId xmlns:a16="http://schemas.microsoft.com/office/drawing/2014/main" id="{22D4B4E1-D96B-4327-8AFB-846136F5CAA0}"/>
              </a:ext>
            </a:extLst>
          </p:cNvPr>
          <p:cNvSpPr/>
          <p:nvPr/>
        </p:nvSpPr>
        <p:spPr>
          <a:xfrm>
            <a:off x="2855913" y="3503613"/>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38" name="Oval 37">
            <a:extLst>
              <a:ext uri="{FF2B5EF4-FFF2-40B4-BE49-F238E27FC236}">
                <a16:creationId xmlns:a16="http://schemas.microsoft.com/office/drawing/2014/main" id="{6A1AF1F3-E28F-4D16-94A0-85463083481F}"/>
              </a:ext>
            </a:extLst>
          </p:cNvPr>
          <p:cNvSpPr/>
          <p:nvPr/>
        </p:nvSpPr>
        <p:spPr>
          <a:xfrm>
            <a:off x="2278063" y="3736976"/>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39" name="Oval 38">
            <a:extLst>
              <a:ext uri="{FF2B5EF4-FFF2-40B4-BE49-F238E27FC236}">
                <a16:creationId xmlns:a16="http://schemas.microsoft.com/office/drawing/2014/main" id="{62F3C15C-DE6E-41E0-8D02-ADFC1E3ED267}"/>
              </a:ext>
            </a:extLst>
          </p:cNvPr>
          <p:cNvSpPr/>
          <p:nvPr/>
        </p:nvSpPr>
        <p:spPr>
          <a:xfrm>
            <a:off x="2262188" y="3349626"/>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cxnSp>
        <p:nvCxnSpPr>
          <p:cNvPr id="4" name="Straight Arrow Connector 3">
            <a:extLst>
              <a:ext uri="{FF2B5EF4-FFF2-40B4-BE49-F238E27FC236}">
                <a16:creationId xmlns:a16="http://schemas.microsoft.com/office/drawing/2014/main" id="{A4D3EA78-F581-4F7D-B6C8-D4E5AD392F79}"/>
              </a:ext>
            </a:extLst>
          </p:cNvPr>
          <p:cNvCxnSpPr/>
          <p:nvPr/>
        </p:nvCxnSpPr>
        <p:spPr>
          <a:xfrm>
            <a:off x="2620963" y="2708276"/>
            <a:ext cx="0" cy="49847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9966" name="Text Box 3">
            <a:extLst>
              <a:ext uri="{FF2B5EF4-FFF2-40B4-BE49-F238E27FC236}">
                <a16:creationId xmlns:a16="http://schemas.microsoft.com/office/drawing/2014/main" id="{5E4A99FB-310F-48EA-A98A-42CD8716EEB4}"/>
              </a:ext>
            </a:extLst>
          </p:cNvPr>
          <p:cNvSpPr txBox="1">
            <a:spLocks noChangeArrowheads="1"/>
          </p:cNvSpPr>
          <p:nvPr/>
        </p:nvSpPr>
        <p:spPr bwMode="auto">
          <a:xfrm>
            <a:off x="3125788" y="3187700"/>
            <a:ext cx="1452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GB" altLang="en-US" sz="1400" b="1">
                <a:solidFill>
                  <a:srgbClr val="FFFFFF"/>
                </a:solidFill>
                <a:latin typeface="Arial" panose="020B0604020202020204" pitchFamily="34" charset="0"/>
                <a:ea typeface="SimSun" panose="02010600030101010101" pitchFamily="2" charset="-122"/>
                <a:cs typeface="Cordia New" panose="020B0304020202020204" pitchFamily="34" charset="-34"/>
              </a:rPr>
              <a:t>Chất trung gian hóa học của quá trình viêm</a:t>
            </a:r>
          </a:p>
        </p:txBody>
      </p:sp>
      <p:cxnSp>
        <p:nvCxnSpPr>
          <p:cNvPr id="45" name="Straight Arrow Connector 44">
            <a:extLst>
              <a:ext uri="{FF2B5EF4-FFF2-40B4-BE49-F238E27FC236}">
                <a16:creationId xmlns:a16="http://schemas.microsoft.com/office/drawing/2014/main" id="{4186C682-0603-40DF-B198-2D7CF0CB5B4F}"/>
              </a:ext>
            </a:extLst>
          </p:cNvPr>
          <p:cNvCxnSpPr/>
          <p:nvPr/>
        </p:nvCxnSpPr>
        <p:spPr>
          <a:xfrm>
            <a:off x="2505075" y="3956050"/>
            <a:ext cx="0" cy="4968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9968" name="TextBox 45">
            <a:extLst>
              <a:ext uri="{FF2B5EF4-FFF2-40B4-BE49-F238E27FC236}">
                <a16:creationId xmlns:a16="http://schemas.microsoft.com/office/drawing/2014/main" id="{FB5D66FC-1395-4C44-A5F3-217170E82A25}"/>
              </a:ext>
            </a:extLst>
          </p:cNvPr>
          <p:cNvSpPr txBox="1">
            <a:spLocks noChangeArrowheads="1"/>
          </p:cNvSpPr>
          <p:nvPr/>
        </p:nvSpPr>
        <p:spPr bwMode="auto">
          <a:xfrm>
            <a:off x="8412164" y="3565526"/>
            <a:ext cx="22558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Thay đổi đáp ứng của neuron ở trung ương thần kinh</a:t>
            </a:r>
          </a:p>
          <a:p>
            <a:pPr algn="r" eaLnBrk="1" hangingPunct="1">
              <a:spcBef>
                <a:spcPct val="0"/>
              </a:spcBef>
              <a:buFontTx/>
              <a:buNone/>
            </a:pPr>
            <a:r>
              <a:rPr lang="en-US"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 nhạy cảm hóa trung ương)</a:t>
            </a:r>
          </a:p>
        </p:txBody>
      </p:sp>
      <p:cxnSp>
        <p:nvCxnSpPr>
          <p:cNvPr id="47" name="Straight Arrow Connector 46">
            <a:extLst>
              <a:ext uri="{FF2B5EF4-FFF2-40B4-BE49-F238E27FC236}">
                <a16:creationId xmlns:a16="http://schemas.microsoft.com/office/drawing/2014/main" id="{146AD1AD-506B-43CA-BD4A-5BCCC72EBFC5}"/>
              </a:ext>
            </a:extLst>
          </p:cNvPr>
          <p:cNvCxnSpPr/>
          <p:nvPr/>
        </p:nvCxnSpPr>
        <p:spPr>
          <a:xfrm>
            <a:off x="3852864" y="4578350"/>
            <a:ext cx="2243137"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6710D77-E1BF-4D07-9AD1-2555E4447BD7}"/>
              </a:ext>
            </a:extLst>
          </p:cNvPr>
          <p:cNvSpPr/>
          <p:nvPr/>
        </p:nvSpPr>
        <p:spPr>
          <a:xfrm>
            <a:off x="1635126" y="6269038"/>
            <a:ext cx="8780463" cy="584200"/>
          </a:xfrm>
          <a:prstGeom prst="rect">
            <a:avLst/>
          </a:prstGeom>
        </p:spPr>
        <p:txBody>
          <a:bodyPr wrap="none">
            <a:spAutoFit/>
          </a:bodyPr>
          <a:lstStyle/>
          <a:p>
            <a:pPr algn="r">
              <a:defRPr/>
            </a:pPr>
            <a:r>
              <a:rPr lang="fr-FR" sz="1200" b="1" dirty="0">
                <a:solidFill>
                  <a:schemeClr val="bg1"/>
                </a:solidFill>
                <a:latin typeface="Arial" pitchFamily="34" charset="0"/>
                <a:cs typeface="Arial" pitchFamily="34" charset="0"/>
              </a:rPr>
              <a:t>CNS = central </a:t>
            </a:r>
            <a:r>
              <a:rPr lang="fr-FR" sz="1200" b="1" dirty="0" err="1">
                <a:solidFill>
                  <a:schemeClr val="bg1"/>
                </a:solidFill>
                <a:latin typeface="Arial" pitchFamily="34" charset="0"/>
                <a:cs typeface="Arial" pitchFamily="34" charset="0"/>
              </a:rPr>
              <a:t>nervous</a:t>
            </a:r>
            <a:r>
              <a:rPr lang="fr-FR" sz="1200" b="1" dirty="0">
                <a:solidFill>
                  <a:schemeClr val="bg1"/>
                </a:solidFill>
                <a:latin typeface="Arial" pitchFamily="34" charset="0"/>
                <a:cs typeface="Arial" pitchFamily="34" charset="0"/>
              </a:rPr>
              <a:t> system; </a:t>
            </a:r>
            <a:r>
              <a:rPr lang="fr-FR" sz="1200" b="1" dirty="0" err="1">
                <a:solidFill>
                  <a:schemeClr val="bg1"/>
                </a:solidFill>
                <a:latin typeface="Arial" pitchFamily="34" charset="0"/>
                <a:cs typeface="Arial" pitchFamily="34" charset="0"/>
              </a:rPr>
              <a:t>coxib</a:t>
            </a:r>
            <a:r>
              <a:rPr lang="fr-FR" sz="1200" b="1" dirty="0">
                <a:solidFill>
                  <a:schemeClr val="bg1"/>
                </a:solidFill>
                <a:latin typeface="Arial" pitchFamily="34" charset="0"/>
                <a:cs typeface="Arial" pitchFamily="34" charset="0"/>
              </a:rPr>
              <a:t> = COX-2 </a:t>
            </a:r>
            <a:r>
              <a:rPr lang="fr-FR" sz="1200" b="1" dirty="0" err="1">
                <a:solidFill>
                  <a:schemeClr val="bg1"/>
                </a:solidFill>
                <a:latin typeface="Arial" pitchFamily="34" charset="0"/>
                <a:cs typeface="Arial" pitchFamily="34" charset="0"/>
              </a:rPr>
              <a:t>inhibitor</a:t>
            </a:r>
            <a:r>
              <a:rPr lang="fr-FR" sz="1200" b="1" dirty="0">
                <a:solidFill>
                  <a:schemeClr val="bg1"/>
                </a:solidFill>
                <a:latin typeface="Arial" pitchFamily="34" charset="0"/>
                <a:cs typeface="Arial" pitchFamily="34" charset="0"/>
              </a:rPr>
              <a:t>; </a:t>
            </a:r>
            <a:r>
              <a:rPr lang="fr-FR" sz="1200" b="1" dirty="0" err="1">
                <a:solidFill>
                  <a:schemeClr val="bg1"/>
                </a:solidFill>
                <a:latin typeface="Arial" pitchFamily="34" charset="0"/>
                <a:cs typeface="Arial" pitchFamily="34" charset="0"/>
              </a:rPr>
              <a:t>nsNSAID</a:t>
            </a:r>
            <a:r>
              <a:rPr lang="fr-FR" sz="1200" b="1" dirty="0">
                <a:solidFill>
                  <a:schemeClr val="bg1"/>
                </a:solidFill>
                <a:latin typeface="Arial" pitchFamily="34" charset="0"/>
                <a:cs typeface="Arial" pitchFamily="34" charset="0"/>
              </a:rPr>
              <a:t> = non-</a:t>
            </a:r>
            <a:r>
              <a:rPr lang="fr-FR" sz="1200" b="1" dirty="0" err="1">
                <a:solidFill>
                  <a:schemeClr val="bg1"/>
                </a:solidFill>
                <a:latin typeface="Arial" pitchFamily="34" charset="0"/>
                <a:cs typeface="Arial" pitchFamily="34" charset="0"/>
              </a:rPr>
              <a:t>specific</a:t>
            </a:r>
            <a:r>
              <a:rPr lang="fr-FR" sz="1200" b="1" dirty="0">
                <a:solidFill>
                  <a:schemeClr val="bg1"/>
                </a:solidFill>
                <a:latin typeface="Arial" pitchFamily="34" charset="0"/>
                <a:cs typeface="Arial" pitchFamily="34" charset="0"/>
              </a:rPr>
              <a:t> non-</a:t>
            </a:r>
            <a:r>
              <a:rPr lang="fr-FR" sz="1200" b="1" dirty="0" err="1">
                <a:solidFill>
                  <a:schemeClr val="bg1"/>
                </a:solidFill>
                <a:latin typeface="Arial" pitchFamily="34" charset="0"/>
                <a:cs typeface="Arial" pitchFamily="34" charset="0"/>
              </a:rPr>
              <a:t>steroidal</a:t>
            </a:r>
            <a:r>
              <a:rPr lang="fr-FR" sz="1200" b="1" dirty="0">
                <a:solidFill>
                  <a:schemeClr val="bg1"/>
                </a:solidFill>
                <a:latin typeface="Arial" pitchFamily="34" charset="0"/>
                <a:cs typeface="Arial" pitchFamily="34" charset="0"/>
              </a:rPr>
              <a:t> anti-</a:t>
            </a:r>
            <a:r>
              <a:rPr lang="fr-FR" sz="1200" b="1" dirty="0" err="1">
                <a:solidFill>
                  <a:schemeClr val="bg1"/>
                </a:solidFill>
                <a:latin typeface="Arial" pitchFamily="34" charset="0"/>
                <a:cs typeface="Arial" pitchFamily="34" charset="0"/>
              </a:rPr>
              <a:t>inflammatory</a:t>
            </a:r>
            <a:r>
              <a:rPr lang="fr-FR" sz="1200" b="1" dirty="0">
                <a:solidFill>
                  <a:schemeClr val="bg1"/>
                </a:solidFill>
                <a:latin typeface="Arial" pitchFamily="34" charset="0"/>
                <a:cs typeface="Arial" pitchFamily="34" charset="0"/>
              </a:rPr>
              <a:t> </a:t>
            </a:r>
            <a:r>
              <a:rPr lang="fr-FR" sz="1200" b="1" dirty="0" err="1">
                <a:solidFill>
                  <a:schemeClr val="bg1"/>
                </a:solidFill>
                <a:latin typeface="Arial" pitchFamily="34" charset="0"/>
                <a:cs typeface="Arial" pitchFamily="34" charset="0"/>
              </a:rPr>
              <a:t>drug</a:t>
            </a:r>
            <a:endParaRPr lang="fr-FR" sz="1200" b="1" dirty="0">
              <a:solidFill>
                <a:schemeClr val="bg1"/>
              </a:solidFill>
              <a:latin typeface="Arial" pitchFamily="34" charset="0"/>
              <a:cs typeface="Arial" pitchFamily="34" charset="0"/>
            </a:endParaRPr>
          </a:p>
          <a:p>
            <a:pPr algn="r">
              <a:defRPr/>
            </a:pPr>
            <a:r>
              <a:rPr lang="en-CA" sz="1000" dirty="0">
                <a:solidFill>
                  <a:schemeClr val="bg1"/>
                </a:solidFill>
                <a:latin typeface="Arial" pitchFamily="34" charset="0"/>
                <a:ea typeface="SimSun" pitchFamily="2" charset="-122"/>
                <a:cs typeface="Arial" pitchFamily="34" charset="0"/>
              </a:rPr>
              <a:t>Hochberg MC </a:t>
            </a:r>
            <a:r>
              <a:rPr lang="en-CA" sz="1000" i="1" dirty="0">
                <a:solidFill>
                  <a:schemeClr val="bg1"/>
                </a:solidFill>
                <a:latin typeface="Arial" pitchFamily="34" charset="0"/>
                <a:ea typeface="SimSun" pitchFamily="2" charset="-122"/>
                <a:cs typeface="Arial" pitchFamily="34" charset="0"/>
              </a:rPr>
              <a:t>et al.  Arthritis Care Res (Hoboken) </a:t>
            </a:r>
            <a:r>
              <a:rPr lang="en-CA" sz="1000" dirty="0">
                <a:solidFill>
                  <a:schemeClr val="bg1"/>
                </a:solidFill>
                <a:latin typeface="Arial" pitchFamily="34" charset="0"/>
                <a:ea typeface="SimSun" pitchFamily="2" charset="-122"/>
                <a:cs typeface="Arial" pitchFamily="34" charset="0"/>
              </a:rPr>
              <a:t>2012; 64(4):465-74; </a:t>
            </a:r>
            <a:r>
              <a:rPr lang="fr-FR" sz="1000" dirty="0" err="1">
                <a:solidFill>
                  <a:schemeClr val="bg1"/>
                </a:solidFill>
                <a:latin typeface="Arial" pitchFamily="34" charset="0"/>
                <a:cs typeface="Arial" pitchFamily="34" charset="0"/>
              </a:rPr>
              <a:t>Scholz</a:t>
            </a:r>
            <a:r>
              <a:rPr lang="fr-FR" sz="1000" dirty="0">
                <a:solidFill>
                  <a:schemeClr val="bg1"/>
                </a:solidFill>
                <a:latin typeface="Arial" pitchFamily="34" charset="0"/>
                <a:cs typeface="Arial" pitchFamily="34" charset="0"/>
              </a:rPr>
              <a:t> J </a:t>
            </a:r>
            <a:r>
              <a:rPr lang="fr-FR" sz="1000" i="1" dirty="0">
                <a:solidFill>
                  <a:schemeClr val="bg1"/>
                </a:solidFill>
                <a:latin typeface="Arial" pitchFamily="34" charset="0"/>
                <a:cs typeface="Arial" pitchFamily="34" charset="0"/>
              </a:rPr>
              <a:t>et al</a:t>
            </a:r>
            <a:r>
              <a:rPr lang="fr-FR" sz="1000" dirty="0">
                <a:solidFill>
                  <a:schemeClr val="bg1"/>
                </a:solidFill>
                <a:latin typeface="Arial" pitchFamily="34" charset="0"/>
                <a:cs typeface="Arial" pitchFamily="34" charset="0"/>
              </a:rPr>
              <a:t>. </a:t>
            </a:r>
            <a:r>
              <a:rPr lang="fr-FR" sz="1000" i="1" dirty="0">
                <a:solidFill>
                  <a:schemeClr val="bg1"/>
                </a:solidFill>
                <a:latin typeface="Arial" pitchFamily="34" charset="0"/>
                <a:cs typeface="Arial" pitchFamily="34" charset="0"/>
              </a:rPr>
              <a:t>Nat Neurosci</a:t>
            </a:r>
            <a:r>
              <a:rPr lang="fr-FR" sz="1000" dirty="0">
                <a:solidFill>
                  <a:schemeClr val="bg1"/>
                </a:solidFill>
                <a:latin typeface="Arial" pitchFamily="34" charset="0"/>
                <a:cs typeface="Arial" pitchFamily="34" charset="0"/>
              </a:rPr>
              <a:t> 2002; 5(Suppl):1062-7.</a:t>
            </a:r>
          </a:p>
          <a:p>
            <a:pPr algn="r">
              <a:defRPr/>
            </a:pPr>
            <a:endParaRPr lang="en-US" sz="1000" dirty="0">
              <a:solidFill>
                <a:schemeClr val="bg1"/>
              </a:solidFill>
              <a:latin typeface="Arial" pitchFamily="34" charset="0"/>
              <a:cs typeface="Arial" pitchFamily="34" charset="0"/>
            </a:endParaRPr>
          </a:p>
        </p:txBody>
      </p:sp>
      <p:sp>
        <p:nvSpPr>
          <p:cNvPr id="39971" name="Rectangle 42">
            <a:extLst>
              <a:ext uri="{FF2B5EF4-FFF2-40B4-BE49-F238E27FC236}">
                <a16:creationId xmlns:a16="http://schemas.microsoft.com/office/drawing/2014/main" id="{391AD464-6AC2-475D-A860-891FF5186306}"/>
              </a:ext>
            </a:extLst>
          </p:cNvPr>
          <p:cNvSpPr>
            <a:spLocks noChangeArrowheads="1"/>
          </p:cNvSpPr>
          <p:nvPr/>
        </p:nvSpPr>
        <p:spPr bwMode="auto">
          <a:xfrm>
            <a:off x="4430714" y="1495426"/>
            <a:ext cx="3387725" cy="348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815975">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815975">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815975">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815975">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815975"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815975"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815975"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815975"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spcAft>
                <a:spcPts val="600"/>
              </a:spcAft>
              <a:buClr>
                <a:srgbClr val="0191CD"/>
              </a:buClr>
              <a:buNone/>
            </a:pPr>
            <a:r>
              <a:rPr lang="en-US" altLang="en-US" sz="2400" b="1" u="sng">
                <a:solidFill>
                  <a:schemeClr val="bg1"/>
                </a:solidFill>
                <a:latin typeface="Times New Roman" panose="02020603050405020304" pitchFamily="18" charset="0"/>
                <a:cs typeface="Arial" panose="020B0604020202020204" pitchFamily="34" charset="0"/>
              </a:rPr>
              <a:t>Các lựa chọn điều trị đau</a:t>
            </a:r>
          </a:p>
          <a:p>
            <a:pPr algn="r">
              <a:spcBef>
                <a:spcPct val="0"/>
              </a:spcBef>
              <a:buClr>
                <a:srgbClr val="0191CD"/>
              </a:buClr>
            </a:pPr>
            <a:r>
              <a:rPr lang="en-US" altLang="en-US" sz="1600">
                <a:solidFill>
                  <a:schemeClr val="bg1"/>
                </a:solidFill>
                <a:latin typeface="Times New Roman" panose="02020603050405020304" pitchFamily="18" charset="0"/>
                <a:cs typeface="Arial" panose="020B0604020202020204" pitchFamily="34" charset="0"/>
              </a:rPr>
              <a:t>Acetaminophen</a:t>
            </a:r>
          </a:p>
          <a:p>
            <a:pPr algn="r">
              <a:spcBef>
                <a:spcPct val="0"/>
              </a:spcBef>
              <a:buClr>
                <a:srgbClr val="0191CD"/>
              </a:buClr>
            </a:pPr>
            <a:r>
              <a:rPr lang="en-US" altLang="en-US" sz="1600">
                <a:solidFill>
                  <a:schemeClr val="bg1"/>
                </a:solidFill>
                <a:latin typeface="Times New Roman" panose="02020603050405020304" pitchFamily="18" charset="0"/>
                <a:cs typeface="Arial" panose="020B0604020202020204" pitchFamily="34" charset="0"/>
              </a:rPr>
              <a:t>nNSAIDs/coxibs</a:t>
            </a:r>
          </a:p>
          <a:p>
            <a:pPr algn="r">
              <a:spcBef>
                <a:spcPct val="0"/>
              </a:spcBef>
              <a:buClr>
                <a:srgbClr val="0191CD"/>
              </a:buClr>
            </a:pPr>
            <a:r>
              <a:rPr lang="en-US" altLang="en-US" sz="1600">
                <a:solidFill>
                  <a:schemeClr val="bg1"/>
                </a:solidFill>
                <a:latin typeface="Times New Roman" panose="02020603050405020304" pitchFamily="18" charset="0"/>
                <a:cs typeface="Arial" panose="020B0604020202020204" pitchFamily="34" charset="0"/>
              </a:rPr>
              <a:t>Opioids</a:t>
            </a:r>
          </a:p>
          <a:p>
            <a:pPr algn="r">
              <a:spcBef>
                <a:spcPct val="0"/>
              </a:spcBef>
              <a:buClr>
                <a:srgbClr val="0191CD"/>
              </a:buClr>
            </a:pPr>
            <a:r>
              <a:rPr lang="en-US" altLang="en-US" sz="1600">
                <a:solidFill>
                  <a:schemeClr val="bg1"/>
                </a:solidFill>
                <a:latin typeface="Times New Roman" panose="02020603050405020304" pitchFamily="18" charset="0"/>
                <a:cs typeface="Arial" panose="020B0604020202020204" pitchFamily="34" charset="0"/>
              </a:rPr>
              <a:t>Vô cảm tại chỗ/ </a:t>
            </a:r>
            <a:br>
              <a:rPr lang="en-US" altLang="en-US" sz="1600">
                <a:solidFill>
                  <a:schemeClr val="bg1"/>
                </a:solidFill>
                <a:latin typeface="Times New Roman" panose="02020603050405020304" pitchFamily="18" charset="0"/>
                <a:cs typeface="Arial" panose="020B0604020202020204" pitchFamily="34" charset="0"/>
              </a:rPr>
            </a:br>
            <a:r>
              <a:rPr lang="en-US" altLang="en-US" sz="1600">
                <a:solidFill>
                  <a:schemeClr val="bg1"/>
                </a:solidFill>
                <a:latin typeface="Times New Roman" panose="02020603050405020304" pitchFamily="18" charset="0"/>
                <a:cs typeface="Arial" panose="020B0604020202020204" pitchFamily="34" charset="0"/>
              </a:rPr>
              <a:t>phong bế kênh ion</a:t>
            </a:r>
          </a:p>
          <a:p>
            <a:pPr algn="r">
              <a:spcBef>
                <a:spcPct val="0"/>
              </a:spcBef>
              <a:buClr>
                <a:srgbClr val="0191CD"/>
              </a:buClr>
            </a:pPr>
            <a:r>
              <a:rPr lang="en-US" altLang="en-US" sz="1600">
                <a:solidFill>
                  <a:schemeClr val="bg1"/>
                </a:solidFill>
                <a:latin typeface="Times New Roman" panose="02020603050405020304" pitchFamily="18" charset="0"/>
                <a:cs typeface="Arial" panose="020B0604020202020204" pitchFamily="34" charset="0"/>
              </a:rPr>
              <a:t>Tiêm nội khớp corticosteroid/ hyalurinate </a:t>
            </a:r>
          </a:p>
          <a:p>
            <a:pPr algn="r">
              <a:spcBef>
                <a:spcPct val="0"/>
              </a:spcBef>
              <a:spcAft>
                <a:spcPct val="30000"/>
              </a:spcAft>
              <a:buClr>
                <a:srgbClr val="0191CD"/>
              </a:buClr>
            </a:pPr>
            <a:endParaRPr lang="en-US" altLang="en-US" sz="2400" u="sng">
              <a:solidFill>
                <a:srgbClr val="E9ADAA"/>
              </a:solidFill>
              <a:latin typeface="Times New Roman" panose="02020603050405020304" pitchFamily="18" charset="0"/>
              <a:cs typeface="Arial" panose="020B0604020202020204" pitchFamily="34" charset="0"/>
            </a:endParaRPr>
          </a:p>
          <a:p>
            <a:pPr algn="ctr">
              <a:spcBef>
                <a:spcPct val="0"/>
              </a:spcBef>
              <a:spcAft>
                <a:spcPct val="30000"/>
              </a:spcAft>
              <a:buClr>
                <a:srgbClr val="0191CD"/>
              </a:buClr>
              <a:buFontTx/>
              <a:buNone/>
            </a:pPr>
            <a:endParaRPr lang="en-US" altLang="en-US" sz="2400" b="1" u="sng">
              <a:solidFill>
                <a:srgbClr val="C03932"/>
              </a:solidFill>
              <a:latin typeface="Times New Roman" panose="02020603050405020304" pitchFamily="18" charset="0"/>
              <a:cs typeface="Arial" panose="020B0604020202020204" pitchFamily="34" charset="0"/>
            </a:endParaRPr>
          </a:p>
        </p:txBody>
      </p:sp>
      <p:sp>
        <p:nvSpPr>
          <p:cNvPr id="39972" name="Oval 40">
            <a:extLst>
              <a:ext uri="{FF2B5EF4-FFF2-40B4-BE49-F238E27FC236}">
                <a16:creationId xmlns:a16="http://schemas.microsoft.com/office/drawing/2014/main" id="{10B96270-6282-4E27-A867-D3176D2BCE7C}"/>
              </a:ext>
            </a:extLst>
          </p:cNvPr>
          <p:cNvSpPr>
            <a:spLocks noChangeArrowheads="1"/>
          </p:cNvSpPr>
          <p:nvPr/>
        </p:nvSpPr>
        <p:spPr bwMode="auto">
          <a:xfrm>
            <a:off x="2173288" y="1576388"/>
            <a:ext cx="933450" cy="933450"/>
          </a:xfrm>
          <a:prstGeom prst="ellipse">
            <a:avLst/>
          </a:prstGeom>
          <a:blipFill dpi="0" rotWithShape="1">
            <a:blip r:embed="rId6"/>
            <a:srcRect/>
            <a:stretch>
              <a:fillRect/>
            </a:stretch>
          </a:blipFill>
          <a:ln w="25400">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en-US" altLang="en-US" sz="2400">
              <a:latin typeface="Times New Roman" panose="02020603050405020304" pitchFamily="18" charset="0"/>
              <a:cs typeface="Cordia New" panose="020B0304020202020204" pitchFamily="34" charset="-34"/>
            </a:endParaRPr>
          </a:p>
        </p:txBody>
      </p:sp>
      <p:sp>
        <p:nvSpPr>
          <p:cNvPr id="39973" name="Text Box 19">
            <a:extLst>
              <a:ext uri="{FF2B5EF4-FFF2-40B4-BE49-F238E27FC236}">
                <a16:creationId xmlns:a16="http://schemas.microsoft.com/office/drawing/2014/main" id="{9B849A19-46C3-4BAF-B608-594FA2EC4244}"/>
              </a:ext>
            </a:extLst>
          </p:cNvPr>
          <p:cNvSpPr txBox="1">
            <a:spLocks noChangeArrowheads="1"/>
          </p:cNvSpPr>
          <p:nvPr/>
        </p:nvSpPr>
        <p:spPr bwMode="auto">
          <a:xfrm>
            <a:off x="2024064" y="2468564"/>
            <a:ext cx="1195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a:spcBef>
                <a:spcPct val="0"/>
              </a:spcBef>
              <a:buFontTx/>
              <a:buNone/>
            </a:pPr>
            <a:r>
              <a:rPr lang="en-GB" altLang="en-US" sz="1400" b="1">
                <a:solidFill>
                  <a:srgbClr val="FFFFFF"/>
                </a:solidFill>
                <a:latin typeface="Arial" panose="020B0604020202020204" pitchFamily="34" charset="0"/>
                <a:ea typeface="SimSun" panose="02010600030101010101" pitchFamily="2" charset="-122"/>
                <a:cs typeface="Cordia New" panose="020B0304020202020204" pitchFamily="34" charset="-34"/>
              </a:rPr>
              <a:t>Mô khớp bị </a:t>
            </a:r>
          </a:p>
          <a:p>
            <a:pPr algn="ctr">
              <a:spcBef>
                <a:spcPct val="0"/>
              </a:spcBef>
              <a:buFontTx/>
              <a:buNone/>
            </a:pPr>
            <a:r>
              <a:rPr lang="en-GB" altLang="en-US" sz="1400" b="1">
                <a:solidFill>
                  <a:srgbClr val="FFFFFF"/>
                </a:solidFill>
                <a:latin typeface="Arial" panose="020B0604020202020204" pitchFamily="34" charset="0"/>
                <a:ea typeface="SimSun" panose="02010600030101010101" pitchFamily="2" charset="-122"/>
                <a:cs typeface="Cordia New" panose="020B0304020202020204" pitchFamily="34" charset="-34"/>
              </a:rPr>
              <a:t>tổn thương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nodeType="afterGroup">
                            <p:stCondLst>
                              <p:cond delay="2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nodeType="afterGroup">
                            <p:stCondLst>
                              <p:cond delay="30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nodeType="afterGroup">
                            <p:stCondLst>
                              <p:cond delay="35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112" grpId="0" animBg="1"/>
      <p:bldP spid="2178112" grpId="1" animBg="1"/>
      <p:bldP spid="2178113" grpId="0" animBg="1"/>
      <p:bldP spid="2178113" grpId="1" animBg="1"/>
      <p:bldP spid="21781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0129D1F3-C31D-4730-9C7A-C42509610AD2}"/>
              </a:ext>
            </a:extLst>
          </p:cNvPr>
          <p:cNvSpPr>
            <a:spLocks noChangeArrowheads="1"/>
          </p:cNvSpPr>
          <p:nvPr/>
        </p:nvSpPr>
        <p:spPr bwMode="auto">
          <a:xfrm>
            <a:off x="1524000" y="1143001"/>
            <a:ext cx="9144000" cy="5470525"/>
          </a:xfrm>
          <a:prstGeom prst="rect">
            <a:avLst/>
          </a:prstGeom>
          <a:gradFill rotWithShape="1">
            <a:gsLst>
              <a:gs pos="0">
                <a:srgbClr val="171C7A"/>
              </a:gs>
              <a:gs pos="100000">
                <a:srgbClr val="171C7A"/>
              </a:gs>
            </a:gsLst>
            <a:lin ang="5400000"/>
          </a:gra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Arial" pitchFamily="34" charset="0"/>
              <a:cs typeface="Arial" pitchFamily="34" charset="0"/>
            </a:endParaRPr>
          </a:p>
        </p:txBody>
      </p:sp>
      <p:sp>
        <p:nvSpPr>
          <p:cNvPr id="66562" name="Rectangle 20">
            <a:extLst>
              <a:ext uri="{FF2B5EF4-FFF2-40B4-BE49-F238E27FC236}">
                <a16:creationId xmlns:a16="http://schemas.microsoft.com/office/drawing/2014/main" id="{55B473B9-A333-4D83-8B8D-C5B83156B069}"/>
              </a:ext>
            </a:extLst>
          </p:cNvPr>
          <p:cNvSpPr>
            <a:spLocks noGrp="1" noChangeArrowheads="1"/>
          </p:cNvSpPr>
          <p:nvPr>
            <p:ph type="title"/>
          </p:nvPr>
        </p:nvSpPr>
        <p:spPr>
          <a:xfrm>
            <a:off x="1981200" y="76200"/>
            <a:ext cx="8229600" cy="1143000"/>
          </a:xfrm>
        </p:spPr>
        <p:txBody>
          <a:bodyPr>
            <a:normAutofit/>
          </a:bodyPr>
          <a:lstStyle/>
          <a:p>
            <a:pPr eaLnBrk="1" hangingPunct="1">
              <a:defRPr/>
            </a:pPr>
            <a:r>
              <a:rPr lang="en-GB" altLang="en-US" sz="3200" b="1" dirty="0">
                <a:solidFill>
                  <a:srgbClr val="000090"/>
                </a:solidFill>
                <a:latin typeface="Arial" pitchFamily="34" charset="0"/>
                <a:ea typeface="SimSun" pitchFamily="2" charset="-122"/>
                <a:cs typeface="+mn-cs"/>
              </a:rPr>
              <a:t>ĐIỀU TRỊ ĐAU THEO CƠ CHẾ CỦA THOÁI HÓA KHỚP</a:t>
            </a: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a:extLst>
              <a:ext uri="{FF2B5EF4-FFF2-40B4-BE49-F238E27FC236}">
                <a16:creationId xmlns:a16="http://schemas.microsoft.com/office/drawing/2014/main" id="{F940C205-7F3D-49DB-890C-A5C452E90EC0}"/>
              </a:ext>
            </a:extLst>
          </p:cNvPr>
          <p:cNvSpPr>
            <a:spLocks noChangeAspect="1" noChangeArrowheads="1"/>
          </p:cNvSpPr>
          <p:nvPr/>
        </p:nvSpPr>
        <p:spPr bwMode="auto">
          <a:xfrm>
            <a:off x="1587500" y="-144463"/>
            <a:ext cx="304800" cy="304801"/>
          </a:xfrm>
          <a:prstGeom prst="rect">
            <a:avLst/>
          </a:prstGeom>
          <a:noFill/>
        </p:spPr>
        <p:txBody>
          <a:bodyPr/>
          <a:lstStyle/>
          <a:p>
            <a:pPr algn="r">
              <a:defRPr/>
            </a:pPr>
            <a:endParaRPr lang="en-US">
              <a:solidFill>
                <a:prstClr val="white"/>
              </a:solidFill>
              <a:latin typeface="Arial" pitchFamily="34" charset="0"/>
              <a:cs typeface="Arial" pitchFamily="34" charset="0"/>
            </a:endParaRPr>
          </a:p>
        </p:txBody>
      </p:sp>
      <p:sp>
        <p:nvSpPr>
          <p:cNvPr id="41989" name="Rectangle 53">
            <a:extLst>
              <a:ext uri="{FF2B5EF4-FFF2-40B4-BE49-F238E27FC236}">
                <a16:creationId xmlns:a16="http://schemas.microsoft.com/office/drawing/2014/main" id="{1A511590-41D2-41B0-92FD-07982E0602EA}"/>
              </a:ext>
            </a:extLst>
          </p:cNvPr>
          <p:cNvSpPr>
            <a:spLocks noChangeArrowheads="1"/>
          </p:cNvSpPr>
          <p:nvPr/>
        </p:nvSpPr>
        <p:spPr bwMode="auto">
          <a:xfrm>
            <a:off x="1635125" y="6038851"/>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spcAft>
                <a:spcPts val="600"/>
              </a:spcAft>
              <a:buNone/>
            </a:pPr>
            <a:r>
              <a:rPr lang="en-CA" altLang="en-US" sz="1200" b="1">
                <a:solidFill>
                  <a:schemeClr val="bg1"/>
                </a:solidFill>
                <a:latin typeface="Times New Roman" panose="02020603050405020304" pitchFamily="18" charset="0"/>
                <a:cs typeface="Arial" panose="020B0604020202020204" pitchFamily="34" charset="0"/>
              </a:rPr>
              <a:t>SNRI = serotonin norepinephrine reuptake inhibitor; TCA = tricyclic antidepressants </a:t>
            </a:r>
            <a:br>
              <a:rPr lang="en-CA" altLang="en-US" sz="1200" b="1">
                <a:solidFill>
                  <a:schemeClr val="bg1"/>
                </a:solidFill>
                <a:latin typeface="Times New Roman" panose="02020603050405020304" pitchFamily="18" charset="0"/>
                <a:cs typeface="Arial" panose="020B0604020202020204" pitchFamily="34" charset="0"/>
              </a:rPr>
            </a:br>
            <a:r>
              <a:rPr lang="en-CA" altLang="en-US" sz="1000">
                <a:solidFill>
                  <a:srgbClr val="FFFFFF"/>
                </a:solidFill>
                <a:latin typeface="Times New Roman" panose="02020603050405020304" pitchFamily="18" charset="0"/>
                <a:cs typeface="Arial" panose="020B0604020202020204" pitchFamily="34" charset="0"/>
              </a:rPr>
              <a:t>Hochberg MC </a:t>
            </a:r>
            <a:r>
              <a:rPr lang="en-CA" altLang="en-US" sz="1000" i="1">
                <a:solidFill>
                  <a:srgbClr val="FFFFFF"/>
                </a:solidFill>
                <a:latin typeface="Times New Roman" panose="02020603050405020304" pitchFamily="18" charset="0"/>
                <a:cs typeface="Arial" panose="020B0604020202020204" pitchFamily="34" charset="0"/>
              </a:rPr>
              <a:t>et al.  Arthritis Care Res (Hoboken) </a:t>
            </a:r>
            <a:r>
              <a:rPr lang="en-CA" altLang="en-US" sz="1000">
                <a:solidFill>
                  <a:srgbClr val="FFFFFF"/>
                </a:solidFill>
                <a:latin typeface="Times New Roman" panose="02020603050405020304" pitchFamily="18" charset="0"/>
                <a:cs typeface="Arial" panose="020B0604020202020204" pitchFamily="34" charset="0"/>
              </a:rPr>
              <a:t>2012; 64(4):465-74; National Collaborating Centre for Chronic Conditions. </a:t>
            </a:r>
            <a:r>
              <a:rPr lang="en-CA" altLang="en-US" sz="1000" i="1">
                <a:solidFill>
                  <a:srgbClr val="FFFFFF"/>
                </a:solidFill>
                <a:latin typeface="Times New Roman" panose="02020603050405020304" pitchFamily="18" charset="0"/>
                <a:cs typeface="Arial" panose="020B0604020202020204" pitchFamily="34" charset="0"/>
              </a:rPr>
              <a:t>Osteoarthritis: National Clinical Guideline for Care and Management in Adults. </a:t>
            </a:r>
            <a:r>
              <a:rPr lang="en-CA" altLang="en-US" sz="1000">
                <a:solidFill>
                  <a:srgbClr val="FFFFFF"/>
                </a:solidFill>
                <a:latin typeface="Times New Roman" panose="02020603050405020304" pitchFamily="18" charset="0"/>
                <a:cs typeface="Arial" panose="020B0604020202020204" pitchFamily="34" charset="0"/>
              </a:rPr>
              <a:t>Royal College of Physicians; London, UK:  2008; </a:t>
            </a:r>
            <a:r>
              <a:rPr lang="en-CA" altLang="en-US" sz="1000">
                <a:solidFill>
                  <a:schemeClr val="bg1"/>
                </a:solidFill>
                <a:latin typeface="Times New Roman" panose="02020603050405020304" pitchFamily="18" charset="0"/>
                <a:cs typeface="Arial" panose="020B0604020202020204" pitchFamily="34" charset="0"/>
              </a:rPr>
              <a:t>Schaible HG. </a:t>
            </a:r>
            <a:r>
              <a:rPr lang="en-CA" altLang="en-US" sz="1000" i="1">
                <a:solidFill>
                  <a:schemeClr val="bg1"/>
                </a:solidFill>
                <a:latin typeface="Times New Roman" panose="02020603050405020304" pitchFamily="18" charset="0"/>
                <a:cs typeface="Arial" panose="020B0604020202020204" pitchFamily="34" charset="0"/>
              </a:rPr>
              <a:t>Curr Rheumatol Rep </a:t>
            </a:r>
            <a:r>
              <a:rPr lang="en-CA" altLang="en-US" sz="1000">
                <a:solidFill>
                  <a:schemeClr val="bg1"/>
                </a:solidFill>
                <a:latin typeface="Times New Roman" panose="02020603050405020304" pitchFamily="18" charset="0"/>
                <a:cs typeface="Arial" panose="020B0604020202020204" pitchFamily="34" charset="0"/>
              </a:rPr>
              <a:t>2012; 14(6):549-56.</a:t>
            </a:r>
          </a:p>
        </p:txBody>
      </p:sp>
      <p:pic>
        <p:nvPicPr>
          <p:cNvPr id="41990" name="Picture 50" descr="head and shoulders">
            <a:extLst>
              <a:ext uri="{FF2B5EF4-FFF2-40B4-BE49-F238E27FC236}">
                <a16:creationId xmlns:a16="http://schemas.microsoft.com/office/drawing/2014/main" id="{F7D8A581-E761-4AF9-8A77-0BA0D3B67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40" t="5711" r="8307" b="9053"/>
          <a:stretch>
            <a:fillRect/>
          </a:stretch>
        </p:blipFill>
        <p:spPr bwMode="auto">
          <a:xfrm>
            <a:off x="6850064" y="1390650"/>
            <a:ext cx="348138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8" descr="Revision_06">
            <a:extLst>
              <a:ext uri="{FF2B5EF4-FFF2-40B4-BE49-F238E27FC236}">
                <a16:creationId xmlns:a16="http://schemas.microsoft.com/office/drawing/2014/main" id="{58C6D75B-61CD-4BDD-9B3D-1FA2F4C64D8D}"/>
              </a:ext>
            </a:extLst>
          </p:cNvPr>
          <p:cNvPicPr>
            <a:picLocks noChangeAspect="1" noChangeArrowheads="1"/>
          </p:cNvPicPr>
          <p:nvPr/>
        </p:nvPicPr>
        <p:blipFill>
          <a:blip r:embed="rId4"/>
          <a:srcRect/>
          <a:stretch>
            <a:fillRect/>
          </a:stretch>
        </p:blipFill>
        <p:spPr bwMode="auto">
          <a:xfrm>
            <a:off x="2911475" y="4559301"/>
            <a:ext cx="6789738" cy="1020763"/>
          </a:xfrm>
          <a:prstGeom prst="rect">
            <a:avLst/>
          </a:prstGeom>
          <a:solidFill>
            <a:schemeClr val="accent3"/>
          </a:solidFill>
          <a:ln w="9525">
            <a:noFill/>
            <a:miter lim="800000"/>
            <a:headEnd/>
            <a:tailEnd/>
          </a:ln>
        </p:spPr>
      </p:pic>
      <p:sp>
        <p:nvSpPr>
          <p:cNvPr id="41992" name="Text Box 3">
            <a:extLst>
              <a:ext uri="{FF2B5EF4-FFF2-40B4-BE49-F238E27FC236}">
                <a16:creationId xmlns:a16="http://schemas.microsoft.com/office/drawing/2014/main" id="{01EA0041-1CFA-4BF3-838E-8B35B86EA628}"/>
              </a:ext>
            </a:extLst>
          </p:cNvPr>
          <p:cNvSpPr txBox="1">
            <a:spLocks noChangeArrowheads="1"/>
          </p:cNvSpPr>
          <p:nvPr/>
        </p:nvSpPr>
        <p:spPr bwMode="auto">
          <a:xfrm>
            <a:off x="4373564" y="5243513"/>
            <a:ext cx="2401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GB" altLang="en-US" sz="1400" b="1">
                <a:solidFill>
                  <a:srgbClr val="FFFFFF"/>
                </a:solidFill>
                <a:latin typeface="Arial" panose="020B0604020202020204" pitchFamily="34" charset="0"/>
                <a:ea typeface="SimSun" panose="02010600030101010101" pitchFamily="2" charset="-122"/>
                <a:cs typeface="Cordia New" panose="020B0304020202020204" pitchFamily="34" charset="-34"/>
              </a:rPr>
              <a:t>Sợi thụ cảm hướng tâm</a:t>
            </a:r>
          </a:p>
        </p:txBody>
      </p:sp>
      <p:sp>
        <p:nvSpPr>
          <p:cNvPr id="41993" name="Text Box 29">
            <a:extLst>
              <a:ext uri="{FF2B5EF4-FFF2-40B4-BE49-F238E27FC236}">
                <a16:creationId xmlns:a16="http://schemas.microsoft.com/office/drawing/2014/main" id="{24EEC782-2ADF-4386-864B-EF459D79CA8E}"/>
              </a:ext>
            </a:extLst>
          </p:cNvPr>
          <p:cNvSpPr txBox="1">
            <a:spLocks noChangeArrowheads="1"/>
          </p:cNvSpPr>
          <p:nvPr/>
        </p:nvSpPr>
        <p:spPr bwMode="auto">
          <a:xfrm>
            <a:off x="7970838" y="5484814"/>
            <a:ext cx="977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GB" altLang="en-US" sz="1400" b="1">
                <a:solidFill>
                  <a:srgbClr val="FFFFFF"/>
                </a:solidFill>
                <a:latin typeface="Arial" panose="020B0604020202020204" pitchFamily="34" charset="0"/>
                <a:ea typeface="SimSun" panose="02010600030101010101" pitchFamily="2" charset="-122"/>
                <a:cs typeface="Cordia New" panose="020B0304020202020204" pitchFamily="34" charset="-34"/>
              </a:rPr>
              <a:t>Tủy sống</a:t>
            </a:r>
          </a:p>
        </p:txBody>
      </p:sp>
      <p:sp>
        <p:nvSpPr>
          <p:cNvPr id="2178099" name="Oval 51">
            <a:extLst>
              <a:ext uri="{FF2B5EF4-FFF2-40B4-BE49-F238E27FC236}">
                <a16:creationId xmlns:a16="http://schemas.microsoft.com/office/drawing/2014/main" id="{6F2BF350-71A5-4EF4-9CA7-192AFD58C52F}"/>
              </a:ext>
            </a:extLst>
          </p:cNvPr>
          <p:cNvSpPr>
            <a:spLocks noChangeArrowheads="1"/>
          </p:cNvSpPr>
          <p:nvPr/>
        </p:nvSpPr>
        <p:spPr bwMode="auto">
          <a:xfrm>
            <a:off x="7729538" y="4849813"/>
            <a:ext cx="88900" cy="88900"/>
          </a:xfrm>
          <a:prstGeom prst="ellipse">
            <a:avLst/>
          </a:prstGeom>
          <a:solidFill>
            <a:srgbClr val="FF0000"/>
          </a:solidFill>
          <a:ln w="9525">
            <a:noFill/>
            <a:round/>
            <a:headEnd/>
            <a:tailEnd/>
          </a:ln>
          <a:effectLst/>
        </p:spPr>
        <p:txBody>
          <a:bodyPr wrap="none" anchor="ctr"/>
          <a:lstStyle/>
          <a:p>
            <a:pPr algn="r">
              <a:defRPr/>
            </a:pPr>
            <a:endParaRPr lang="en-US" sz="1600">
              <a:solidFill>
                <a:srgbClr val="FFFFFF"/>
              </a:solidFill>
              <a:latin typeface="Arial" pitchFamily="34" charset="0"/>
              <a:cs typeface="Arial" pitchFamily="34" charset="0"/>
            </a:endParaRPr>
          </a:p>
        </p:txBody>
      </p:sp>
      <p:sp>
        <p:nvSpPr>
          <p:cNvPr id="2178101" name="Freeform 53">
            <a:extLst>
              <a:ext uri="{FF2B5EF4-FFF2-40B4-BE49-F238E27FC236}">
                <a16:creationId xmlns:a16="http://schemas.microsoft.com/office/drawing/2014/main" id="{2E269CA2-DF9A-415F-A1E3-F72B5936520A}"/>
              </a:ext>
            </a:extLst>
          </p:cNvPr>
          <p:cNvSpPr>
            <a:spLocks/>
          </p:cNvSpPr>
          <p:nvPr/>
        </p:nvSpPr>
        <p:spPr bwMode="auto">
          <a:xfrm>
            <a:off x="7789864" y="4829175"/>
            <a:ext cx="458787" cy="58738"/>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algn="r">
              <a:defRPr/>
            </a:pPr>
            <a:endParaRPr lang="en-US" sz="1600">
              <a:solidFill>
                <a:srgbClr val="FFFFFF"/>
              </a:solidFill>
              <a:latin typeface="Arial" pitchFamily="34" charset="0"/>
              <a:cs typeface="Arial" pitchFamily="34" charset="0"/>
            </a:endParaRPr>
          </a:p>
        </p:txBody>
      </p:sp>
      <p:sp>
        <p:nvSpPr>
          <p:cNvPr id="2178104" name="AutoShape 56">
            <a:extLst>
              <a:ext uri="{FF2B5EF4-FFF2-40B4-BE49-F238E27FC236}">
                <a16:creationId xmlns:a16="http://schemas.microsoft.com/office/drawing/2014/main" id="{BBCB00DA-050F-4CFA-88A8-D12FC57CFC2A}"/>
              </a:ext>
            </a:extLst>
          </p:cNvPr>
          <p:cNvSpPr>
            <a:spLocks noChangeArrowheads="1"/>
          </p:cNvSpPr>
          <p:nvPr/>
        </p:nvSpPr>
        <p:spPr bwMode="auto">
          <a:xfrm>
            <a:off x="8269288" y="4794251"/>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algn="r">
              <a:defRPr/>
            </a:pPr>
            <a:endParaRPr lang="en-US" sz="1600">
              <a:solidFill>
                <a:srgbClr val="FFFFFF"/>
              </a:solidFill>
              <a:latin typeface="Arial" pitchFamily="34" charset="0"/>
              <a:cs typeface="Arial" pitchFamily="34" charset="0"/>
            </a:endParaRPr>
          </a:p>
        </p:txBody>
      </p:sp>
      <p:sp>
        <p:nvSpPr>
          <p:cNvPr id="2178105" name="Oval 57">
            <a:extLst>
              <a:ext uri="{FF2B5EF4-FFF2-40B4-BE49-F238E27FC236}">
                <a16:creationId xmlns:a16="http://schemas.microsoft.com/office/drawing/2014/main" id="{3FC32EE7-6E47-4E6A-9ED0-5BBC79F45315}"/>
              </a:ext>
            </a:extLst>
          </p:cNvPr>
          <p:cNvSpPr>
            <a:spLocks noChangeArrowheads="1"/>
          </p:cNvSpPr>
          <p:nvPr/>
        </p:nvSpPr>
        <p:spPr bwMode="auto">
          <a:xfrm>
            <a:off x="8289925" y="4840288"/>
            <a:ext cx="88900" cy="88900"/>
          </a:xfrm>
          <a:prstGeom prst="ellipse">
            <a:avLst/>
          </a:prstGeom>
          <a:solidFill>
            <a:srgbClr val="FF0000"/>
          </a:solidFill>
          <a:ln w="9525">
            <a:noFill/>
            <a:round/>
            <a:headEnd/>
            <a:tailEnd/>
          </a:ln>
          <a:effectLst/>
        </p:spPr>
        <p:txBody>
          <a:bodyPr wrap="none" anchor="ctr"/>
          <a:lstStyle/>
          <a:p>
            <a:pPr algn="r">
              <a:defRPr/>
            </a:pPr>
            <a:endParaRPr lang="en-US" sz="1600">
              <a:solidFill>
                <a:srgbClr val="FFFFFF"/>
              </a:solidFill>
              <a:latin typeface="Arial" pitchFamily="34" charset="0"/>
              <a:cs typeface="Arial" pitchFamily="34" charset="0"/>
            </a:endParaRPr>
          </a:p>
        </p:txBody>
      </p:sp>
      <p:sp>
        <p:nvSpPr>
          <p:cNvPr id="2178106" name="AutoShape 58">
            <a:extLst>
              <a:ext uri="{FF2B5EF4-FFF2-40B4-BE49-F238E27FC236}">
                <a16:creationId xmlns:a16="http://schemas.microsoft.com/office/drawing/2014/main" id="{11246DB4-3D44-4881-A051-4E1C2B99CA1B}"/>
              </a:ext>
            </a:extLst>
          </p:cNvPr>
          <p:cNvSpPr>
            <a:spLocks noChangeArrowheads="1"/>
          </p:cNvSpPr>
          <p:nvPr/>
        </p:nvSpPr>
        <p:spPr bwMode="auto">
          <a:xfrm rot="15931388">
            <a:off x="8236745" y="4826795"/>
            <a:ext cx="131763"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algn="r">
              <a:defRPr/>
            </a:pPr>
            <a:endParaRPr lang="en-US" sz="1600">
              <a:solidFill>
                <a:srgbClr val="FFFFFF"/>
              </a:solidFill>
              <a:latin typeface="Arial" pitchFamily="34" charset="0"/>
              <a:cs typeface="Arial" pitchFamily="34" charset="0"/>
            </a:endParaRPr>
          </a:p>
        </p:txBody>
      </p:sp>
      <p:sp>
        <p:nvSpPr>
          <p:cNvPr id="2178108" name="Line 60">
            <a:extLst>
              <a:ext uri="{FF2B5EF4-FFF2-40B4-BE49-F238E27FC236}">
                <a16:creationId xmlns:a16="http://schemas.microsoft.com/office/drawing/2014/main" id="{694D2041-4A3E-4B79-8113-83984FF98B0C}"/>
              </a:ext>
            </a:extLst>
          </p:cNvPr>
          <p:cNvSpPr>
            <a:spLocks noChangeShapeType="1"/>
          </p:cNvSpPr>
          <p:nvPr/>
        </p:nvSpPr>
        <p:spPr bwMode="auto">
          <a:xfrm flipV="1">
            <a:off x="8767763" y="2432051"/>
            <a:ext cx="0" cy="2447925"/>
          </a:xfrm>
          <a:prstGeom prst="line">
            <a:avLst/>
          </a:prstGeom>
          <a:noFill/>
          <a:ln w="19050">
            <a:solidFill>
              <a:srgbClr val="FF0000"/>
            </a:solidFill>
            <a:round/>
            <a:headEnd/>
            <a:tailEnd/>
          </a:ln>
          <a:effectLst/>
        </p:spPr>
        <p:txBody>
          <a:bodyPr/>
          <a:lstStyle/>
          <a:p>
            <a:pPr algn="r">
              <a:defRPr/>
            </a:pPr>
            <a:endParaRPr lang="en-US" sz="1600">
              <a:solidFill>
                <a:srgbClr val="FFFFFF"/>
              </a:solidFill>
              <a:latin typeface="Arial" pitchFamily="34" charset="0"/>
              <a:cs typeface="Arial" pitchFamily="34" charset="0"/>
            </a:endParaRPr>
          </a:p>
        </p:txBody>
      </p:sp>
      <p:sp>
        <p:nvSpPr>
          <p:cNvPr id="2178109" name="Line 61">
            <a:extLst>
              <a:ext uri="{FF2B5EF4-FFF2-40B4-BE49-F238E27FC236}">
                <a16:creationId xmlns:a16="http://schemas.microsoft.com/office/drawing/2014/main" id="{5E9C491C-EA6F-4083-8E30-CCA0378898B7}"/>
              </a:ext>
            </a:extLst>
          </p:cNvPr>
          <p:cNvSpPr>
            <a:spLocks noChangeShapeType="1"/>
          </p:cNvSpPr>
          <p:nvPr/>
        </p:nvSpPr>
        <p:spPr bwMode="auto">
          <a:xfrm flipH="1" flipV="1">
            <a:off x="8328025" y="1887538"/>
            <a:ext cx="7938" cy="2921000"/>
          </a:xfrm>
          <a:prstGeom prst="line">
            <a:avLst/>
          </a:prstGeom>
          <a:noFill/>
          <a:ln w="19050">
            <a:solidFill>
              <a:srgbClr val="00B050"/>
            </a:solidFill>
            <a:round/>
            <a:headEnd/>
            <a:tailEnd/>
          </a:ln>
          <a:effectLst/>
        </p:spPr>
        <p:txBody>
          <a:bodyPr/>
          <a:lstStyle/>
          <a:p>
            <a:pPr algn="r">
              <a:defRPr/>
            </a:pPr>
            <a:endParaRPr lang="en-US" sz="1600">
              <a:solidFill>
                <a:srgbClr val="FFFFFF"/>
              </a:solidFill>
              <a:latin typeface="Arial" pitchFamily="34" charset="0"/>
              <a:cs typeface="Arial" pitchFamily="34" charset="0"/>
            </a:endParaRPr>
          </a:p>
        </p:txBody>
      </p:sp>
      <p:sp>
        <p:nvSpPr>
          <p:cNvPr id="2178111" name="Freeform 63">
            <a:extLst>
              <a:ext uri="{FF2B5EF4-FFF2-40B4-BE49-F238E27FC236}">
                <a16:creationId xmlns:a16="http://schemas.microsoft.com/office/drawing/2014/main" id="{B734E2DF-979A-4751-B40D-63C496B73416}"/>
              </a:ext>
            </a:extLst>
          </p:cNvPr>
          <p:cNvSpPr>
            <a:spLocks/>
          </p:cNvSpPr>
          <p:nvPr/>
        </p:nvSpPr>
        <p:spPr bwMode="auto">
          <a:xfrm>
            <a:off x="8328025" y="4868864"/>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algn="r">
              <a:defRPr/>
            </a:pPr>
            <a:endParaRPr lang="en-US" sz="1600">
              <a:solidFill>
                <a:srgbClr val="FFFFFF"/>
              </a:solidFill>
              <a:latin typeface="Arial" pitchFamily="34" charset="0"/>
              <a:cs typeface="Arial" pitchFamily="34" charset="0"/>
            </a:endParaRPr>
          </a:p>
        </p:txBody>
      </p:sp>
      <p:sp>
        <p:nvSpPr>
          <p:cNvPr id="2178112" name="Oval 64">
            <a:extLst>
              <a:ext uri="{FF2B5EF4-FFF2-40B4-BE49-F238E27FC236}">
                <a16:creationId xmlns:a16="http://schemas.microsoft.com/office/drawing/2014/main" id="{DDB9FBB8-0534-4AB8-B322-C388FF9F21B5}"/>
              </a:ext>
            </a:extLst>
          </p:cNvPr>
          <p:cNvSpPr>
            <a:spLocks noChangeArrowheads="1"/>
          </p:cNvSpPr>
          <p:nvPr/>
        </p:nvSpPr>
        <p:spPr bwMode="auto">
          <a:xfrm>
            <a:off x="3036888" y="4567238"/>
            <a:ext cx="88900" cy="88900"/>
          </a:xfrm>
          <a:prstGeom prst="ellipse">
            <a:avLst/>
          </a:prstGeom>
          <a:solidFill>
            <a:srgbClr val="FF0000"/>
          </a:solidFill>
          <a:ln w="9525">
            <a:noFill/>
            <a:round/>
            <a:headEnd/>
            <a:tailEnd/>
          </a:ln>
          <a:effectLst/>
        </p:spPr>
        <p:txBody>
          <a:bodyPr wrap="none" anchor="ctr"/>
          <a:lstStyle/>
          <a:p>
            <a:pPr algn="r">
              <a:defRPr/>
            </a:pPr>
            <a:endParaRPr lang="en-US" sz="1600">
              <a:solidFill>
                <a:srgbClr val="FFFFFF"/>
              </a:solidFill>
              <a:latin typeface="Arial" pitchFamily="34" charset="0"/>
              <a:cs typeface="Arial" pitchFamily="34" charset="0"/>
            </a:endParaRPr>
          </a:p>
        </p:txBody>
      </p:sp>
      <p:sp>
        <p:nvSpPr>
          <p:cNvPr id="2178113" name="Oval 65">
            <a:extLst>
              <a:ext uri="{FF2B5EF4-FFF2-40B4-BE49-F238E27FC236}">
                <a16:creationId xmlns:a16="http://schemas.microsoft.com/office/drawing/2014/main" id="{DE4FB67C-23EF-4529-9B3C-8E501B6D2A06}"/>
              </a:ext>
            </a:extLst>
          </p:cNvPr>
          <p:cNvSpPr>
            <a:spLocks noChangeArrowheads="1"/>
          </p:cNvSpPr>
          <p:nvPr/>
        </p:nvSpPr>
        <p:spPr bwMode="auto">
          <a:xfrm>
            <a:off x="3036888" y="5211763"/>
            <a:ext cx="88900" cy="88900"/>
          </a:xfrm>
          <a:prstGeom prst="ellipse">
            <a:avLst/>
          </a:prstGeom>
          <a:solidFill>
            <a:srgbClr val="FF0000"/>
          </a:solidFill>
          <a:ln w="9525">
            <a:noFill/>
            <a:round/>
            <a:headEnd/>
            <a:tailEnd/>
          </a:ln>
          <a:effectLst/>
        </p:spPr>
        <p:txBody>
          <a:bodyPr wrap="none" anchor="ctr"/>
          <a:lstStyle/>
          <a:p>
            <a:pPr algn="r">
              <a:defRPr/>
            </a:pPr>
            <a:endParaRPr lang="en-US" sz="1600">
              <a:solidFill>
                <a:srgbClr val="FFFFFF"/>
              </a:solidFill>
              <a:latin typeface="Arial" pitchFamily="34" charset="0"/>
              <a:cs typeface="Arial" pitchFamily="34" charset="0"/>
            </a:endParaRPr>
          </a:p>
        </p:txBody>
      </p:sp>
      <p:pic>
        <p:nvPicPr>
          <p:cNvPr id="2178115" name="Picture 67" descr="pain">
            <a:extLst>
              <a:ext uri="{FF2B5EF4-FFF2-40B4-BE49-F238E27FC236}">
                <a16:creationId xmlns:a16="http://schemas.microsoft.com/office/drawing/2014/main" id="{9ECD3119-A7C4-485A-9B11-D6A3387E616F}"/>
              </a:ext>
            </a:extLst>
          </p:cNvPr>
          <p:cNvPicPr>
            <a:picLocks noChangeAspect="1" noChangeArrowheads="1"/>
          </p:cNvPicPr>
          <p:nvPr/>
        </p:nvPicPr>
        <p:blipFill>
          <a:blip r:embed="rId5" cstate="print"/>
          <a:srcRect/>
          <a:stretch>
            <a:fillRect/>
          </a:stretch>
        </p:blipFill>
        <p:spPr bwMode="auto">
          <a:xfrm>
            <a:off x="7772278" y="1439862"/>
            <a:ext cx="1436753" cy="1144588"/>
          </a:xfrm>
          <a:prstGeom prst="rect">
            <a:avLst/>
          </a:prstGeom>
          <a:noFill/>
          <a:ln>
            <a:noFill/>
          </a:ln>
          <a:scene3d>
            <a:camera prst="orthographicFront"/>
            <a:lightRig rig="threePt" dir="t"/>
          </a:scene3d>
          <a:sp3d>
            <a:bevelT/>
          </a:sp3d>
        </p:spPr>
      </p:pic>
      <p:sp>
        <p:nvSpPr>
          <p:cNvPr id="2178116" name="Text Box 68">
            <a:extLst>
              <a:ext uri="{FF2B5EF4-FFF2-40B4-BE49-F238E27FC236}">
                <a16:creationId xmlns:a16="http://schemas.microsoft.com/office/drawing/2014/main" id="{52778936-A446-49BA-A9A2-B14F8FDFBEFE}"/>
              </a:ext>
            </a:extLst>
          </p:cNvPr>
          <p:cNvSpPr txBox="1">
            <a:spLocks noChangeArrowheads="1"/>
          </p:cNvSpPr>
          <p:nvPr/>
        </p:nvSpPr>
        <p:spPr bwMode="auto">
          <a:xfrm>
            <a:off x="8328025" y="1743076"/>
            <a:ext cx="234950" cy="307975"/>
          </a:xfrm>
          <a:prstGeom prst="rect">
            <a:avLst/>
          </a:prstGeom>
          <a:noFill/>
          <a:ln w="9525">
            <a:noFill/>
            <a:miter lim="800000"/>
            <a:headEnd/>
            <a:tailEnd/>
          </a:ln>
          <a:effectLst/>
        </p:spPr>
        <p:txBody>
          <a:bodyPr wrap="none">
            <a:spAutoFit/>
          </a:bodyPr>
          <a:lstStyle/>
          <a:p>
            <a:pPr algn="r">
              <a:defRPr/>
            </a:pPr>
            <a:r>
              <a:rPr lang="en-GB" sz="1400" b="1" dirty="0">
                <a:solidFill>
                  <a:srgbClr val="FFFFFF"/>
                </a:solidFill>
                <a:latin typeface="Arial" pitchFamily="34" charset="0"/>
                <a:cs typeface="Arial" pitchFamily="34" charset="0"/>
              </a:rPr>
              <a:t> </a:t>
            </a:r>
          </a:p>
        </p:txBody>
      </p:sp>
      <p:sp>
        <p:nvSpPr>
          <p:cNvPr id="34" name="TextBox 33">
            <a:extLst>
              <a:ext uri="{FF2B5EF4-FFF2-40B4-BE49-F238E27FC236}">
                <a16:creationId xmlns:a16="http://schemas.microsoft.com/office/drawing/2014/main" id="{E4FA4C0B-6D27-44BC-BCB7-284D8BE7BC49}"/>
              </a:ext>
            </a:extLst>
          </p:cNvPr>
          <p:cNvSpPr txBox="1"/>
          <p:nvPr/>
        </p:nvSpPr>
        <p:spPr bwMode="auto">
          <a:xfrm>
            <a:off x="8774113" y="1527175"/>
            <a:ext cx="1643062" cy="338138"/>
          </a:xfrm>
          <a:prstGeom prst="rect">
            <a:avLst/>
          </a:prstGeom>
          <a:noFill/>
        </p:spPr>
        <p:txBody>
          <a:bodyPr>
            <a:spAutoFit/>
          </a:bodyPr>
          <a:lstStyle/>
          <a:p>
            <a:pPr algn="ctr">
              <a:defRPr/>
            </a:pPr>
            <a:r>
              <a:rPr lang="en-US" sz="1600" b="1" dirty="0" err="1">
                <a:solidFill>
                  <a:prstClr val="white"/>
                </a:solidFill>
                <a:latin typeface="Arial" pitchFamily="34" charset="0"/>
                <a:cs typeface="Arial" pitchFamily="34" charset="0"/>
              </a:rPr>
              <a:t>Não</a:t>
            </a:r>
            <a:endParaRPr lang="en-US" sz="1600" b="1" dirty="0">
              <a:solidFill>
                <a:prstClr val="white"/>
              </a:solidFill>
              <a:latin typeface="Arial" pitchFamily="34" charset="0"/>
              <a:cs typeface="Arial" pitchFamily="34" charset="0"/>
            </a:endParaRPr>
          </a:p>
        </p:txBody>
      </p:sp>
      <p:sp>
        <p:nvSpPr>
          <p:cNvPr id="42007" name="TextBox 8">
            <a:extLst>
              <a:ext uri="{FF2B5EF4-FFF2-40B4-BE49-F238E27FC236}">
                <a16:creationId xmlns:a16="http://schemas.microsoft.com/office/drawing/2014/main" id="{F3837CC3-D4A6-473B-BF1B-95D5DA0AD296}"/>
              </a:ext>
            </a:extLst>
          </p:cNvPr>
          <p:cNvSpPr txBox="1">
            <a:spLocks noChangeArrowheads="1"/>
          </p:cNvSpPr>
          <p:nvPr/>
        </p:nvSpPr>
        <p:spPr bwMode="auto">
          <a:xfrm>
            <a:off x="1631951" y="4278313"/>
            <a:ext cx="33750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pPr>
            <a:r>
              <a:rPr lang="en-CA"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Nhạy cảm hóa của </a:t>
            </a:r>
          </a:p>
          <a:p>
            <a:pPr algn="r">
              <a:spcBef>
                <a:spcPct val="0"/>
              </a:spcBef>
              <a:buFontTx/>
              <a:buNone/>
            </a:pPr>
            <a:r>
              <a:rPr lang="en-CA"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   thụ cảm</a:t>
            </a:r>
          </a:p>
          <a:p>
            <a:pPr algn="r">
              <a:spcBef>
                <a:spcPct val="0"/>
              </a:spcBef>
              <a:buFontTx/>
              <a:buNone/>
            </a:pPr>
            <a:r>
              <a:rPr lang="en-CA"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   thể khớp</a:t>
            </a:r>
          </a:p>
          <a:p>
            <a:pPr algn="r">
              <a:spcBef>
                <a:spcPct val="0"/>
              </a:spcBef>
            </a:pPr>
            <a:r>
              <a:rPr lang="en-CA"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Phát triển </a:t>
            </a:r>
          </a:p>
          <a:p>
            <a:pPr algn="r">
              <a:spcBef>
                <a:spcPct val="0"/>
              </a:spcBef>
              <a:buFontTx/>
              <a:buNone/>
            </a:pPr>
            <a:r>
              <a:rPr lang="en-CA"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   bệnh lý  </a:t>
            </a:r>
          </a:p>
          <a:p>
            <a:pPr algn="r">
              <a:spcBef>
                <a:spcPct val="0"/>
              </a:spcBef>
              <a:buFontTx/>
              <a:buNone/>
            </a:pPr>
            <a:r>
              <a:rPr lang="en-CA"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   thần kinh</a:t>
            </a:r>
          </a:p>
          <a:p>
            <a:pPr algn="r">
              <a:spcBef>
                <a:spcPct val="0"/>
              </a:spcBef>
              <a:buFontTx/>
              <a:buNone/>
            </a:pPr>
            <a:endParaRPr lang="en-US"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endParaRPr>
          </a:p>
        </p:txBody>
      </p:sp>
      <p:sp>
        <p:nvSpPr>
          <p:cNvPr id="42008" name="TextBox 7">
            <a:extLst>
              <a:ext uri="{FF2B5EF4-FFF2-40B4-BE49-F238E27FC236}">
                <a16:creationId xmlns:a16="http://schemas.microsoft.com/office/drawing/2014/main" id="{AA7F48C4-97B9-46C4-B125-BD9699996B62}"/>
              </a:ext>
            </a:extLst>
          </p:cNvPr>
          <p:cNvSpPr txBox="1">
            <a:spLocks noChangeArrowheads="1"/>
          </p:cNvSpPr>
          <p:nvPr/>
        </p:nvSpPr>
        <p:spPr bwMode="auto">
          <a:xfrm>
            <a:off x="5121276" y="3795713"/>
            <a:ext cx="32416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spcAft>
                <a:spcPts val="600"/>
              </a:spcAft>
            </a:pPr>
            <a:r>
              <a:rPr lang="en-CA"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Nhạy cảm hóa tại tủy sống nhận cảm từ khớp</a:t>
            </a:r>
          </a:p>
          <a:p>
            <a:pPr algn="r" eaLnBrk="1" hangingPunct="1">
              <a:spcBef>
                <a:spcPct val="0"/>
              </a:spcBef>
              <a:buFontTx/>
              <a:buNone/>
            </a:pPr>
            <a:endParaRPr lang="en-CA"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endParaRPr>
          </a:p>
        </p:txBody>
      </p:sp>
      <p:cxnSp>
        <p:nvCxnSpPr>
          <p:cNvPr id="9" name="Straight Arrow Connector 8">
            <a:extLst>
              <a:ext uri="{FF2B5EF4-FFF2-40B4-BE49-F238E27FC236}">
                <a16:creationId xmlns:a16="http://schemas.microsoft.com/office/drawing/2014/main" id="{D19DAB1D-0BB0-4BA1-A838-1749279DB4B7}"/>
              </a:ext>
            </a:extLst>
          </p:cNvPr>
          <p:cNvCxnSpPr>
            <a:endCxn id="2178106" idx="0"/>
          </p:cNvCxnSpPr>
          <p:nvPr/>
        </p:nvCxnSpPr>
        <p:spPr>
          <a:xfrm>
            <a:off x="7391401" y="4567239"/>
            <a:ext cx="855663" cy="319087"/>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010" name="TextBox 6">
            <a:extLst>
              <a:ext uri="{FF2B5EF4-FFF2-40B4-BE49-F238E27FC236}">
                <a16:creationId xmlns:a16="http://schemas.microsoft.com/office/drawing/2014/main" id="{EBF81381-5CB2-4C28-892B-0A0C96875F10}"/>
              </a:ext>
            </a:extLst>
          </p:cNvPr>
          <p:cNvSpPr txBox="1">
            <a:spLocks noChangeArrowheads="1"/>
          </p:cNvSpPr>
          <p:nvPr/>
        </p:nvSpPr>
        <p:spPr bwMode="auto">
          <a:xfrm>
            <a:off x="4775201" y="2800350"/>
            <a:ext cx="3044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pPr>
            <a:r>
              <a:rPr lang="en-CA"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Thay đổi điều hòa ức </a:t>
            </a:r>
          </a:p>
          <a:p>
            <a:pPr algn="r" eaLnBrk="1" hangingPunct="1">
              <a:spcBef>
                <a:spcPct val="0"/>
              </a:spcBef>
              <a:buFontTx/>
              <a:buNone/>
            </a:pPr>
            <a:r>
              <a:rPr lang="en-CA" altLang="en-US" sz="1600" b="1">
                <a:solidFill>
                  <a:srgbClr val="FF99CC"/>
                </a:solidFill>
                <a:latin typeface="Arial" panose="020B0604020202020204" pitchFamily="34" charset="0"/>
                <a:ea typeface="SimSun" panose="02010600030101010101" pitchFamily="2" charset="-122"/>
                <a:cs typeface="Cordia New" panose="020B0304020202020204" pitchFamily="34" charset="-34"/>
              </a:rPr>
              <a:t>  chế đi xuống</a:t>
            </a:r>
          </a:p>
        </p:txBody>
      </p:sp>
      <p:cxnSp>
        <p:nvCxnSpPr>
          <p:cNvPr id="53" name="Straight Arrow Connector 52">
            <a:extLst>
              <a:ext uri="{FF2B5EF4-FFF2-40B4-BE49-F238E27FC236}">
                <a16:creationId xmlns:a16="http://schemas.microsoft.com/office/drawing/2014/main" id="{3C1CEB43-2DB1-4122-9F5E-6F9D9CDFAEB9}"/>
              </a:ext>
            </a:extLst>
          </p:cNvPr>
          <p:cNvCxnSpPr/>
          <p:nvPr/>
        </p:nvCxnSpPr>
        <p:spPr>
          <a:xfrm>
            <a:off x="7164388" y="3103564"/>
            <a:ext cx="1077912" cy="319087"/>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012" name="Rectangle 12">
            <a:extLst>
              <a:ext uri="{FF2B5EF4-FFF2-40B4-BE49-F238E27FC236}">
                <a16:creationId xmlns:a16="http://schemas.microsoft.com/office/drawing/2014/main" id="{7C52E4A0-64E8-42BB-B18A-004B77C9BB47}"/>
              </a:ext>
            </a:extLst>
          </p:cNvPr>
          <p:cNvSpPr>
            <a:spLocks noChangeArrowheads="1"/>
          </p:cNvSpPr>
          <p:nvPr/>
        </p:nvSpPr>
        <p:spPr bwMode="auto">
          <a:xfrm>
            <a:off x="4330700" y="1657350"/>
            <a:ext cx="364013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spcAft>
                <a:spcPts val="600"/>
              </a:spcAft>
            </a:pPr>
            <a:r>
              <a:rPr lang="en-CA" altLang="en-US" sz="1600" b="1">
                <a:solidFill>
                  <a:srgbClr val="FF99CC"/>
                </a:solidFill>
                <a:latin typeface="Times New Roman" panose="02020603050405020304" pitchFamily="18" charset="0"/>
                <a:cs typeface="Arial" panose="020B0604020202020204" pitchFamily="34" charset="0"/>
              </a:rPr>
              <a:t>Hoạt hóa hệ thống thụ cảm </a:t>
            </a:r>
          </a:p>
          <a:p>
            <a:pPr algn="r">
              <a:spcBef>
                <a:spcPct val="0"/>
              </a:spcBef>
              <a:spcAft>
                <a:spcPts val="600"/>
              </a:spcAft>
              <a:buNone/>
            </a:pPr>
            <a:r>
              <a:rPr lang="en-CA" altLang="en-US" sz="1600" b="1">
                <a:solidFill>
                  <a:srgbClr val="FF99CC"/>
                </a:solidFill>
                <a:latin typeface="Times New Roman" panose="02020603050405020304" pitchFamily="18" charset="0"/>
                <a:cs typeface="Arial" panose="020B0604020202020204" pitchFamily="34" charset="0"/>
              </a:rPr>
              <a:t>  đồi thị- vỏ não và hạnh nhân</a:t>
            </a:r>
          </a:p>
          <a:p>
            <a:pPr algn="r">
              <a:spcBef>
                <a:spcPct val="0"/>
              </a:spcBef>
            </a:pPr>
            <a:r>
              <a:rPr lang="en-CA" altLang="en-US" sz="1600" b="1">
                <a:solidFill>
                  <a:srgbClr val="FF99CC"/>
                </a:solidFill>
                <a:latin typeface="Times New Roman" panose="02020603050405020304" pitchFamily="18" charset="0"/>
                <a:cs typeface="Arial" panose="020B0604020202020204" pitchFamily="34" charset="0"/>
              </a:rPr>
              <a:t>Mất/ giảm chất xám</a:t>
            </a:r>
          </a:p>
        </p:txBody>
      </p:sp>
      <p:cxnSp>
        <p:nvCxnSpPr>
          <p:cNvPr id="56" name="Straight Arrow Connector 55">
            <a:extLst>
              <a:ext uri="{FF2B5EF4-FFF2-40B4-BE49-F238E27FC236}">
                <a16:creationId xmlns:a16="http://schemas.microsoft.com/office/drawing/2014/main" id="{A77DC29D-68F7-4853-A4AA-59FDD4BB3B36}"/>
              </a:ext>
            </a:extLst>
          </p:cNvPr>
          <p:cNvCxnSpPr/>
          <p:nvPr/>
        </p:nvCxnSpPr>
        <p:spPr>
          <a:xfrm>
            <a:off x="7339013" y="1897063"/>
            <a:ext cx="728662" cy="0"/>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014" name="Oval 34">
            <a:extLst>
              <a:ext uri="{FF2B5EF4-FFF2-40B4-BE49-F238E27FC236}">
                <a16:creationId xmlns:a16="http://schemas.microsoft.com/office/drawing/2014/main" id="{D5E64281-02BD-47A8-A4C9-B4C529BE340E}"/>
              </a:ext>
            </a:extLst>
          </p:cNvPr>
          <p:cNvSpPr>
            <a:spLocks noChangeArrowheads="1"/>
          </p:cNvSpPr>
          <p:nvPr/>
        </p:nvSpPr>
        <p:spPr bwMode="auto">
          <a:xfrm>
            <a:off x="2173288" y="1498600"/>
            <a:ext cx="933450" cy="933450"/>
          </a:xfrm>
          <a:prstGeom prst="ellipse">
            <a:avLst/>
          </a:prstGeom>
          <a:blipFill dpi="0" rotWithShape="1">
            <a:blip r:embed="rId6"/>
            <a:srcRect/>
            <a:stretch>
              <a:fillRect/>
            </a:stretch>
          </a:blipFill>
          <a:ln w="25400">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en-US" altLang="en-US" sz="2400">
              <a:latin typeface="Times New Roman" panose="02020603050405020304" pitchFamily="18" charset="0"/>
              <a:cs typeface="Cordia New" panose="020B0304020202020204" pitchFamily="34" charset="-34"/>
            </a:endParaRPr>
          </a:p>
        </p:txBody>
      </p:sp>
      <p:sp>
        <p:nvSpPr>
          <p:cNvPr id="42015" name="Text Box 19">
            <a:extLst>
              <a:ext uri="{FF2B5EF4-FFF2-40B4-BE49-F238E27FC236}">
                <a16:creationId xmlns:a16="http://schemas.microsoft.com/office/drawing/2014/main" id="{668D9019-EE95-491E-9B6E-0711823A7CB1}"/>
              </a:ext>
            </a:extLst>
          </p:cNvPr>
          <p:cNvSpPr txBox="1">
            <a:spLocks noChangeArrowheads="1"/>
          </p:cNvSpPr>
          <p:nvPr/>
        </p:nvSpPr>
        <p:spPr bwMode="auto">
          <a:xfrm>
            <a:off x="1963739" y="2463801"/>
            <a:ext cx="1316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a:spcBef>
                <a:spcPct val="0"/>
              </a:spcBef>
              <a:buFontTx/>
              <a:buNone/>
            </a:pPr>
            <a:r>
              <a:rPr lang="en-GB" altLang="en-US" sz="1400" b="1">
                <a:solidFill>
                  <a:srgbClr val="FFFFFF"/>
                </a:solidFill>
                <a:latin typeface="Arial" panose="020B0604020202020204" pitchFamily="34" charset="0"/>
                <a:ea typeface="SimSun" panose="02010600030101010101" pitchFamily="2" charset="-122"/>
                <a:cs typeface="Cordia New" panose="020B0304020202020204" pitchFamily="34" charset="-34"/>
              </a:rPr>
              <a:t>Mô khớp tổn </a:t>
            </a:r>
          </a:p>
          <a:p>
            <a:pPr algn="ctr">
              <a:spcBef>
                <a:spcPct val="0"/>
              </a:spcBef>
              <a:buFontTx/>
              <a:buNone/>
            </a:pPr>
            <a:r>
              <a:rPr lang="en-GB" altLang="en-US" sz="1400" b="1">
                <a:solidFill>
                  <a:srgbClr val="FFFFFF"/>
                </a:solidFill>
                <a:latin typeface="Arial" panose="020B0604020202020204" pitchFamily="34" charset="0"/>
                <a:ea typeface="SimSun" panose="02010600030101010101" pitchFamily="2" charset="-122"/>
                <a:cs typeface="Cordia New" panose="020B0304020202020204" pitchFamily="34" charset="-34"/>
              </a:rPr>
              <a:t>thương</a:t>
            </a:r>
          </a:p>
        </p:txBody>
      </p:sp>
      <p:sp>
        <p:nvSpPr>
          <p:cNvPr id="38" name="Oval 37">
            <a:extLst>
              <a:ext uri="{FF2B5EF4-FFF2-40B4-BE49-F238E27FC236}">
                <a16:creationId xmlns:a16="http://schemas.microsoft.com/office/drawing/2014/main" id="{B8D56A4C-F4CD-4464-A1A1-45FE56B2451D}"/>
              </a:ext>
            </a:extLst>
          </p:cNvPr>
          <p:cNvSpPr/>
          <p:nvPr/>
        </p:nvSpPr>
        <p:spPr>
          <a:xfrm>
            <a:off x="2659063" y="3128964"/>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39" name="Oval 38">
            <a:extLst>
              <a:ext uri="{FF2B5EF4-FFF2-40B4-BE49-F238E27FC236}">
                <a16:creationId xmlns:a16="http://schemas.microsoft.com/office/drawing/2014/main" id="{B06776C5-5301-44EB-AC2C-61E7C35646FB}"/>
              </a:ext>
            </a:extLst>
          </p:cNvPr>
          <p:cNvSpPr/>
          <p:nvPr/>
        </p:nvSpPr>
        <p:spPr>
          <a:xfrm>
            <a:off x="2519363" y="3354389"/>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41" name="Oval 40">
            <a:extLst>
              <a:ext uri="{FF2B5EF4-FFF2-40B4-BE49-F238E27FC236}">
                <a16:creationId xmlns:a16="http://schemas.microsoft.com/office/drawing/2014/main" id="{0C9AEE42-17B2-41F0-88BB-8A365E950B5E}"/>
              </a:ext>
            </a:extLst>
          </p:cNvPr>
          <p:cNvSpPr/>
          <p:nvPr/>
        </p:nvSpPr>
        <p:spPr>
          <a:xfrm>
            <a:off x="2620963" y="3656013"/>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42" name="Oval 41">
            <a:extLst>
              <a:ext uri="{FF2B5EF4-FFF2-40B4-BE49-F238E27FC236}">
                <a16:creationId xmlns:a16="http://schemas.microsoft.com/office/drawing/2014/main" id="{518C2D75-6C53-4BE1-981B-6CBF3E1C996B}"/>
              </a:ext>
            </a:extLst>
          </p:cNvPr>
          <p:cNvSpPr/>
          <p:nvPr/>
        </p:nvSpPr>
        <p:spPr>
          <a:xfrm>
            <a:off x="2855913" y="3425826"/>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43" name="Oval 42">
            <a:extLst>
              <a:ext uri="{FF2B5EF4-FFF2-40B4-BE49-F238E27FC236}">
                <a16:creationId xmlns:a16="http://schemas.microsoft.com/office/drawing/2014/main" id="{EB17B1AD-0FBC-4E29-AF2A-98DE6C7B69F3}"/>
              </a:ext>
            </a:extLst>
          </p:cNvPr>
          <p:cNvSpPr/>
          <p:nvPr/>
        </p:nvSpPr>
        <p:spPr>
          <a:xfrm>
            <a:off x="2278063" y="3659189"/>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44" name="Oval 43">
            <a:extLst>
              <a:ext uri="{FF2B5EF4-FFF2-40B4-BE49-F238E27FC236}">
                <a16:creationId xmlns:a16="http://schemas.microsoft.com/office/drawing/2014/main" id="{EDD9273F-A565-414B-A0CE-C60CC266E2BC}"/>
              </a:ext>
            </a:extLst>
          </p:cNvPr>
          <p:cNvSpPr/>
          <p:nvPr/>
        </p:nvSpPr>
        <p:spPr>
          <a:xfrm>
            <a:off x="2262188" y="3271838"/>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cxnSp>
        <p:nvCxnSpPr>
          <p:cNvPr id="45" name="Straight Arrow Connector 44">
            <a:extLst>
              <a:ext uri="{FF2B5EF4-FFF2-40B4-BE49-F238E27FC236}">
                <a16:creationId xmlns:a16="http://schemas.microsoft.com/office/drawing/2014/main" id="{EBA68C37-84D9-4FBF-B06C-FC986321BB1D}"/>
              </a:ext>
            </a:extLst>
          </p:cNvPr>
          <p:cNvCxnSpPr>
            <a:stCxn id="42015" idx="2"/>
          </p:cNvCxnSpPr>
          <p:nvPr/>
        </p:nvCxnSpPr>
        <p:spPr>
          <a:xfrm flipH="1">
            <a:off x="2620964" y="2987675"/>
            <a:ext cx="1587" cy="1412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023" name="Text Box 3">
            <a:extLst>
              <a:ext uri="{FF2B5EF4-FFF2-40B4-BE49-F238E27FC236}">
                <a16:creationId xmlns:a16="http://schemas.microsoft.com/office/drawing/2014/main" id="{9C26612A-CFBF-4188-A786-E1557FB4ED35}"/>
              </a:ext>
            </a:extLst>
          </p:cNvPr>
          <p:cNvSpPr txBox="1">
            <a:spLocks noChangeArrowheads="1"/>
          </p:cNvSpPr>
          <p:nvPr/>
        </p:nvSpPr>
        <p:spPr bwMode="auto">
          <a:xfrm>
            <a:off x="3043238" y="2997201"/>
            <a:ext cx="1452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GB" altLang="en-US" sz="1400" b="1">
                <a:solidFill>
                  <a:srgbClr val="FFFFFF"/>
                </a:solidFill>
                <a:latin typeface="Arial" panose="020B0604020202020204" pitchFamily="34" charset="0"/>
                <a:ea typeface="SimSun" panose="02010600030101010101" pitchFamily="2" charset="-122"/>
                <a:cs typeface="Cordia New" panose="020B0304020202020204" pitchFamily="34" charset="-34"/>
              </a:rPr>
              <a:t>Chất trung gian viêm</a:t>
            </a:r>
          </a:p>
        </p:txBody>
      </p:sp>
      <p:cxnSp>
        <p:nvCxnSpPr>
          <p:cNvPr id="55" name="Straight Arrow Connector 54">
            <a:extLst>
              <a:ext uri="{FF2B5EF4-FFF2-40B4-BE49-F238E27FC236}">
                <a16:creationId xmlns:a16="http://schemas.microsoft.com/office/drawing/2014/main" id="{70831984-B505-4C60-B547-881478CFEE3E}"/>
              </a:ext>
            </a:extLst>
          </p:cNvPr>
          <p:cNvCxnSpPr/>
          <p:nvPr/>
        </p:nvCxnSpPr>
        <p:spPr>
          <a:xfrm flipH="1">
            <a:off x="2566989" y="3932239"/>
            <a:ext cx="1587" cy="35718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025" name="Rectangle 46">
            <a:extLst>
              <a:ext uri="{FF2B5EF4-FFF2-40B4-BE49-F238E27FC236}">
                <a16:creationId xmlns:a16="http://schemas.microsoft.com/office/drawing/2014/main" id="{6F3C7D30-967E-479F-A6FE-325BF4CD2762}"/>
              </a:ext>
            </a:extLst>
          </p:cNvPr>
          <p:cNvSpPr>
            <a:spLocks noChangeArrowheads="1"/>
          </p:cNvSpPr>
          <p:nvPr/>
        </p:nvSpPr>
        <p:spPr bwMode="auto">
          <a:xfrm>
            <a:off x="8921750" y="2500313"/>
            <a:ext cx="17462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98513">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798513">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798513">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798513">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798513">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798513"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798513"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798513"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798513"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a:spcBef>
                <a:spcPct val="0"/>
              </a:spcBef>
              <a:buFontTx/>
              <a:buNone/>
            </a:pPr>
            <a:r>
              <a:rPr lang="en-US" altLang="en-US" sz="1600" b="1">
                <a:solidFill>
                  <a:srgbClr val="FF0000"/>
                </a:solidFill>
                <a:latin typeface="Times New Roman" panose="02020603050405020304" pitchFamily="18" charset="0"/>
                <a:cs typeface="Arial" panose="020B0604020202020204" pitchFamily="34" charset="0"/>
              </a:rPr>
              <a:t>Các thuốc tác động trên nhạy cảm hóa TW</a:t>
            </a:r>
          </a:p>
          <a:p>
            <a:pPr algn="r">
              <a:spcBef>
                <a:spcPct val="0"/>
              </a:spcBef>
            </a:pPr>
            <a:r>
              <a:rPr lang="el-GR" altLang="en-US" sz="1600">
                <a:solidFill>
                  <a:schemeClr val="bg1"/>
                </a:solidFill>
                <a:latin typeface="Times New Roman" panose="02020603050405020304" pitchFamily="18" charset="0"/>
                <a:cs typeface="Arial" panose="020B0604020202020204" pitchFamily="34" charset="0"/>
              </a:rPr>
              <a:t>α</a:t>
            </a:r>
            <a:r>
              <a:rPr lang="el-GR" altLang="en-US" sz="1600" baseline="-25000">
                <a:solidFill>
                  <a:schemeClr val="bg1"/>
                </a:solidFill>
                <a:latin typeface="Times New Roman" panose="02020603050405020304" pitchFamily="18" charset="0"/>
                <a:cs typeface="Arial" panose="020B0604020202020204" pitchFamily="34" charset="0"/>
              </a:rPr>
              <a:t>2</a:t>
            </a:r>
            <a:r>
              <a:rPr lang="el-GR" altLang="en-US" sz="1600">
                <a:solidFill>
                  <a:schemeClr val="bg1"/>
                </a:solidFill>
                <a:latin typeface="Times New Roman" panose="02020603050405020304" pitchFamily="18" charset="0"/>
                <a:cs typeface="Arial" panose="020B0604020202020204" pitchFamily="34" charset="0"/>
              </a:rPr>
              <a:t>δ </a:t>
            </a:r>
            <a:r>
              <a:rPr lang="en-US" altLang="en-US" sz="1600">
                <a:solidFill>
                  <a:schemeClr val="bg1"/>
                </a:solidFill>
                <a:latin typeface="Times New Roman" panose="02020603050405020304" pitchFamily="18" charset="0"/>
                <a:cs typeface="Arial" panose="020B0604020202020204" pitchFamily="34" charset="0"/>
              </a:rPr>
              <a:t>ligands</a:t>
            </a:r>
          </a:p>
          <a:p>
            <a:pPr algn="r">
              <a:spcBef>
                <a:spcPct val="0"/>
              </a:spcBef>
            </a:pPr>
            <a:r>
              <a:rPr lang="en-US" altLang="en-US" sz="1600">
                <a:solidFill>
                  <a:schemeClr val="bg1"/>
                </a:solidFill>
                <a:latin typeface="Times New Roman" panose="02020603050405020304" pitchFamily="18" charset="0"/>
                <a:cs typeface="Arial" panose="020B0604020202020204" pitchFamily="34" charset="0"/>
              </a:rPr>
              <a:t>SNRIs</a:t>
            </a:r>
          </a:p>
          <a:p>
            <a:pPr algn="r">
              <a:spcBef>
                <a:spcPct val="0"/>
              </a:spcBef>
            </a:pPr>
            <a:r>
              <a:rPr lang="en-US" altLang="en-US" sz="1600">
                <a:solidFill>
                  <a:schemeClr val="bg1"/>
                </a:solidFill>
                <a:latin typeface="Times New Roman" panose="02020603050405020304" pitchFamily="18" charset="0"/>
                <a:cs typeface="Arial" panose="020B0604020202020204" pitchFamily="34" charset="0"/>
              </a:rPr>
              <a:t>TCAs</a:t>
            </a:r>
          </a:p>
          <a:p>
            <a:pPr algn="r">
              <a:spcBef>
                <a:spcPct val="0"/>
              </a:spcBef>
            </a:pPr>
            <a:r>
              <a:rPr lang="en-US" altLang="en-US" sz="1600">
                <a:solidFill>
                  <a:schemeClr val="bg1"/>
                </a:solidFill>
                <a:latin typeface="Times New Roman" panose="02020603050405020304" pitchFamily="18" charset="0"/>
                <a:cs typeface="Arial" panose="020B0604020202020204" pitchFamily="34" charset="0"/>
              </a:rPr>
              <a:t>Tramadol, opioids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4654AC3-71D0-4723-B4CB-E867E11AA19D}"/>
              </a:ext>
            </a:extLst>
          </p:cNvPr>
          <p:cNvSpPr>
            <a:spLocks noGrp="1" noChangeArrowheads="1"/>
          </p:cNvSpPr>
          <p:nvPr>
            <p:ph type="title"/>
          </p:nvPr>
        </p:nvSpPr>
        <p:spPr>
          <a:xfrm>
            <a:off x="1981200" y="274638"/>
            <a:ext cx="8229600" cy="639762"/>
          </a:xfrm>
        </p:spPr>
        <p:txBody>
          <a:bodyPr/>
          <a:lstStyle/>
          <a:p>
            <a:pPr eaLnBrk="1" hangingPunct="1"/>
            <a:r>
              <a:rPr lang="en-US" altLang="en-US" sz="3200" b="1">
                <a:solidFill>
                  <a:srgbClr val="953735"/>
                </a:solidFill>
                <a:latin typeface="Arial" panose="020B0604020202020204" pitchFamily="34" charset="0"/>
              </a:rPr>
              <a:t>1. BỆNH VIÊM KHỚP DẠNG THẤP</a:t>
            </a:r>
          </a:p>
        </p:txBody>
      </p:sp>
      <p:sp>
        <p:nvSpPr>
          <p:cNvPr id="46083" name="Rectangle 3">
            <a:extLst>
              <a:ext uri="{FF2B5EF4-FFF2-40B4-BE49-F238E27FC236}">
                <a16:creationId xmlns:a16="http://schemas.microsoft.com/office/drawing/2014/main" id="{5E62BED1-C10B-41A3-BF89-8CA9AFB33C4C}"/>
              </a:ext>
            </a:extLst>
          </p:cNvPr>
          <p:cNvSpPr>
            <a:spLocks noGrp="1" noChangeArrowheads="1"/>
          </p:cNvSpPr>
          <p:nvPr>
            <p:ph idx="1"/>
          </p:nvPr>
        </p:nvSpPr>
        <p:spPr>
          <a:xfrm>
            <a:off x="1981200" y="990600"/>
            <a:ext cx="8229600" cy="5562600"/>
          </a:xfrm>
        </p:spPr>
        <p:txBody>
          <a:bodyPr/>
          <a:lstStyle/>
          <a:p>
            <a:pPr eaLnBrk="1" hangingPunct="1">
              <a:lnSpc>
                <a:spcPct val="80000"/>
              </a:lnSpc>
            </a:pPr>
            <a:r>
              <a:rPr lang="en-US" altLang="en-US" sz="2200">
                <a:latin typeface="Arial" panose="020B0604020202020204" pitchFamily="34" charset="0"/>
                <a:ea typeface="SimSun" panose="02010600030101010101" pitchFamily="2" charset="-122"/>
                <a:cs typeface="Arial" panose="020B0604020202020204" pitchFamily="34" charset="0"/>
              </a:rPr>
              <a:t>Là bệnh khớp mạn tính thường gặp</a:t>
            </a:r>
          </a:p>
          <a:p>
            <a:pPr eaLnBrk="1" hangingPunct="1">
              <a:lnSpc>
                <a:spcPct val="80000"/>
              </a:lnSpc>
              <a:buFont typeface="Arial" panose="020B0604020202020204" pitchFamily="34" charset="0"/>
              <a:buNone/>
            </a:pPr>
            <a:r>
              <a:rPr lang="en-US" altLang="en-US" sz="2200">
                <a:latin typeface="Arial" panose="020B0604020202020204" pitchFamily="34" charset="0"/>
                <a:ea typeface="SimSun" panose="02010600030101010101" pitchFamily="2" charset="-122"/>
                <a:cs typeface="Arial" panose="020B0604020202020204" pitchFamily="34" charset="0"/>
              </a:rPr>
              <a:t>	+ Việt nam: 0,5% dân số, 20% bệnh khớp tại BV</a:t>
            </a:r>
          </a:p>
          <a:p>
            <a:pPr eaLnBrk="1" hangingPunct="1">
              <a:lnSpc>
                <a:spcPct val="80000"/>
              </a:lnSpc>
              <a:buFont typeface="Arial" panose="020B0604020202020204" pitchFamily="34" charset="0"/>
              <a:buNone/>
            </a:pPr>
            <a:r>
              <a:rPr lang="en-US" altLang="en-US" sz="2200">
                <a:latin typeface="Arial" panose="020B0604020202020204" pitchFamily="34" charset="0"/>
                <a:ea typeface="SimSun" panose="02010600030101010101" pitchFamily="2" charset="-122"/>
                <a:cs typeface="Arial" panose="020B0604020202020204" pitchFamily="34" charset="0"/>
              </a:rPr>
              <a:t>	+ Thế giới  ~0,8% (0,3 - 2,1%) dân số	</a:t>
            </a:r>
          </a:p>
          <a:p>
            <a:pPr eaLnBrk="1" hangingPunct="1">
              <a:lnSpc>
                <a:spcPct val="80000"/>
              </a:lnSpc>
            </a:pPr>
            <a:r>
              <a:rPr lang="en-US" altLang="en-US" sz="2200">
                <a:latin typeface="Arial" panose="020B0604020202020204" pitchFamily="34" charset="0"/>
                <a:ea typeface="SimSun" panose="02010600030101010101" pitchFamily="2" charset="-122"/>
                <a:cs typeface="Arial" panose="020B0604020202020204" pitchFamily="34" charset="0"/>
              </a:rPr>
              <a:t>Dịch tễ: chủ yếu ở nữ, tỷ lệ nữ/nam  ~ 3/1</a:t>
            </a:r>
          </a:p>
          <a:p>
            <a:pPr eaLnBrk="1" hangingPunct="1">
              <a:lnSpc>
                <a:spcPct val="80000"/>
              </a:lnSpc>
            </a:pPr>
            <a:r>
              <a:rPr lang="en-US" altLang="en-US" sz="2200">
                <a:latin typeface="Arial" panose="020B0604020202020204" pitchFamily="34" charset="0"/>
                <a:ea typeface="SimSun" panose="02010600030101010101" pitchFamily="2" charset="-122"/>
                <a:cs typeface="Arial" panose="020B0604020202020204" pitchFamily="34" charset="0"/>
              </a:rPr>
              <a:t>Nguyên nhân và cơ chế bệnh sinh chưa rõ</a:t>
            </a:r>
          </a:p>
          <a:p>
            <a:pPr eaLnBrk="1" hangingPunct="1">
              <a:lnSpc>
                <a:spcPct val="80000"/>
              </a:lnSpc>
            </a:pPr>
            <a:r>
              <a:rPr lang="en-US" altLang="en-US" sz="2200">
                <a:latin typeface="Arial" panose="020B0604020202020204" pitchFamily="34" charset="0"/>
                <a:ea typeface="SimSun" panose="02010600030101010101" pitchFamily="2" charset="-122"/>
                <a:cs typeface="Arial" panose="020B0604020202020204" pitchFamily="34" charset="0"/>
              </a:rPr>
              <a:t>Tổn thương cơ bản: viêm mạn tính màng hoạt dịch</a:t>
            </a:r>
          </a:p>
          <a:p>
            <a:pPr eaLnBrk="1" hangingPunct="1">
              <a:lnSpc>
                <a:spcPct val="80000"/>
              </a:lnSpc>
            </a:pPr>
            <a:r>
              <a:rPr lang="en-US" altLang="en-US" sz="2200">
                <a:latin typeface="Arial" panose="020B0604020202020204" pitchFamily="34" charset="0"/>
                <a:ea typeface="SimSun" panose="02010600030101010101" pitchFamily="2" charset="-122"/>
                <a:cs typeface="Arial" panose="020B0604020202020204" pitchFamily="34" charset="0"/>
              </a:rPr>
              <a:t>Lâm sàng: diễn biến mạn tính với nhiều đợt tiến triển</a:t>
            </a:r>
          </a:p>
          <a:p>
            <a:pPr eaLnBrk="1" hangingPunct="1">
              <a:lnSpc>
                <a:spcPct val="80000"/>
              </a:lnSpc>
            </a:pPr>
            <a:r>
              <a:rPr lang="en-US" altLang="en-US" sz="2200">
                <a:latin typeface="Arial" panose="020B0604020202020204" pitchFamily="34" charset="0"/>
                <a:ea typeface="SimSun" panose="02010600030101010101" pitchFamily="2" charset="-122"/>
                <a:cs typeface="Arial" panose="020B0604020202020204" pitchFamily="34" charset="0"/>
              </a:rPr>
              <a:t>Điều trị và theo dõi lâu dài</a:t>
            </a:r>
          </a:p>
        </p:txBody>
      </p:sp>
      <p:sp>
        <p:nvSpPr>
          <p:cNvPr id="46084" name="AutoShape 5" descr="Z">
            <a:extLst>
              <a:ext uri="{FF2B5EF4-FFF2-40B4-BE49-F238E27FC236}">
                <a16:creationId xmlns:a16="http://schemas.microsoft.com/office/drawing/2014/main" id="{E94357DE-0539-4E78-A449-F7ECBCC29F1E}"/>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en-US" altLang="en-US" sz="2400">
              <a:latin typeface="Times New Roman" panose="02020603050405020304" pitchFamily="18" charset="0"/>
              <a:cs typeface="Cordia New" panose="020B0304020202020204" pitchFamily="34" charset="-34"/>
            </a:endParaRPr>
          </a:p>
        </p:txBody>
      </p:sp>
      <p:sp>
        <p:nvSpPr>
          <p:cNvPr id="46085" name="AutoShape 6" descr="Z">
            <a:extLst>
              <a:ext uri="{FF2B5EF4-FFF2-40B4-BE49-F238E27FC236}">
                <a16:creationId xmlns:a16="http://schemas.microsoft.com/office/drawing/2014/main" id="{320CDBFD-DC0C-46A0-97AF-B3FE65AC6F0D}"/>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en-US" altLang="en-US" sz="2400">
              <a:latin typeface="Times New Roman" panose="02020603050405020304" pitchFamily="18" charset="0"/>
              <a:cs typeface="Cordia New" panose="020B0304020202020204" pitchFamily="34" charset="-34"/>
            </a:endParaRPr>
          </a:p>
        </p:txBody>
      </p:sp>
      <p:pic>
        <p:nvPicPr>
          <p:cNvPr id="46086" name="Picture 7" descr="ANd9GcSOvJTI79N530om3BleP08bohTTEFELHooCL-6WbvsE6XmgvlZHEA">
            <a:extLst>
              <a:ext uri="{FF2B5EF4-FFF2-40B4-BE49-F238E27FC236}">
                <a16:creationId xmlns:a16="http://schemas.microsoft.com/office/drawing/2014/main" id="{3F2EE800-5026-4718-AA15-AD550B90E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176" y="4038600"/>
            <a:ext cx="26638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4">
            <a:extLst>
              <a:ext uri="{FF2B5EF4-FFF2-40B4-BE49-F238E27FC236}">
                <a16:creationId xmlns:a16="http://schemas.microsoft.com/office/drawing/2014/main" id="{C56C675B-D803-405B-970A-FB20C3C575ED}"/>
              </a:ext>
            </a:extLst>
          </p:cNvPr>
          <p:cNvSpPr txBox="1">
            <a:spLocks noChangeArrowheads="1"/>
          </p:cNvSpPr>
          <p:nvPr/>
        </p:nvSpPr>
        <p:spPr bwMode="auto">
          <a:xfrm>
            <a:off x="2667000" y="634206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US" altLang="en-US" sz="1200">
                <a:latin typeface="Arial" panose="020B0604020202020204" pitchFamily="34" charset="0"/>
                <a:cs typeface="Arial" panose="020B0604020202020204" pitchFamily="34" charset="0"/>
              </a:rPr>
              <a:t>Thomas J. Schnitser- Update on guidelines for the treatnent of chronic musculoskeletal pain-Clin Rheumatol (2006) 25 (Suppl1): S22-S29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1">
            <a:extLst>
              <a:ext uri="{FF2B5EF4-FFF2-40B4-BE49-F238E27FC236}">
                <a16:creationId xmlns:a16="http://schemas.microsoft.com/office/drawing/2014/main" id="{39F266B3-93F8-452A-A339-39BA6190B06B}"/>
              </a:ext>
            </a:extLst>
          </p:cNvPr>
          <p:cNvSpPr txBox="1">
            <a:spLocks noChangeArrowheads="1"/>
          </p:cNvSpPr>
          <p:nvPr/>
        </p:nvSpPr>
        <p:spPr bwMode="auto">
          <a:xfrm>
            <a:off x="1676400" y="2286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a:spcBef>
                <a:spcPct val="0"/>
              </a:spcBef>
              <a:buFontTx/>
              <a:buNone/>
            </a:pPr>
            <a:r>
              <a:rPr lang="en-US" altLang="en-US" b="1">
                <a:solidFill>
                  <a:srgbClr val="953735"/>
                </a:solidFill>
                <a:latin typeface="Arial" panose="020B0604020202020204" pitchFamily="34" charset="0"/>
              </a:rPr>
              <a:t>Các thuốc điều trị triệu chứng</a:t>
            </a:r>
          </a:p>
        </p:txBody>
      </p:sp>
      <p:sp>
        <p:nvSpPr>
          <p:cNvPr id="5" name="TextBox 22">
            <a:extLst>
              <a:ext uri="{FF2B5EF4-FFF2-40B4-BE49-F238E27FC236}">
                <a16:creationId xmlns:a16="http://schemas.microsoft.com/office/drawing/2014/main" id="{D0B4E2EB-576A-4813-91B7-67E40173AA68}"/>
              </a:ext>
            </a:extLst>
          </p:cNvPr>
          <p:cNvSpPr txBox="1">
            <a:spLocks noChangeArrowheads="1"/>
          </p:cNvSpPr>
          <p:nvPr/>
        </p:nvSpPr>
        <p:spPr bwMode="auto">
          <a:xfrm>
            <a:off x="2438400" y="1219201"/>
            <a:ext cx="60960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ea typeface="MS PGothic" pitchFamily="34" charset="-128"/>
              </a:defRPr>
            </a:lvl1pPr>
            <a:lvl2pPr>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a:lnSpc>
                <a:spcPct val="120000"/>
              </a:lnSpc>
              <a:defRPr/>
            </a:pPr>
            <a:r>
              <a:rPr lang="en-US" altLang="en-US" dirty="0" err="1">
                <a:latin typeface="Arial" panose="020B0604020202020204" pitchFamily="34" charset="0"/>
                <a:cs typeface="Arial" panose="020B0604020202020204" pitchFamily="34" charset="0"/>
              </a:rPr>
              <a:t>Các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thuốc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giảm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đau</a:t>
            </a:r>
            <a:endParaRPr lang="en-US" altLang="en-US" dirty="0">
              <a:latin typeface="Arial" panose="020B0604020202020204" pitchFamily="34" charset="0"/>
              <a:cs typeface="Arial" panose="020B0604020202020204" pitchFamily="34" charset="0"/>
            </a:endParaRPr>
          </a:p>
          <a:p>
            <a:pPr lvl="1">
              <a:lnSpc>
                <a:spcPct val="120000"/>
              </a:lnSpc>
              <a:buFont typeface="Arial" pitchFamily="34" charset="0"/>
              <a:buChar char="•"/>
              <a:defRPr/>
            </a:pPr>
            <a:r>
              <a:rPr lang="en-US" altLang="en-US" dirty="0">
                <a:latin typeface="Arial" panose="020B0604020202020204" pitchFamily="34" charset="0"/>
                <a:cs typeface="Arial" panose="020B0604020202020204" pitchFamily="34" charset="0"/>
              </a:rPr>
              <a:t>   Acetaminophen</a:t>
            </a:r>
          </a:p>
          <a:p>
            <a:pPr lvl="1">
              <a:lnSpc>
                <a:spcPct val="120000"/>
              </a:lnSpc>
              <a:buFont typeface="Arial" pitchFamily="34" charset="0"/>
              <a:buChar char="•"/>
              <a:defRPr/>
            </a:pPr>
            <a:r>
              <a:rPr lang="en-US" altLang="en-US" dirty="0">
                <a:latin typeface="Arial" panose="020B0604020202020204" pitchFamily="34" charset="0"/>
                <a:cs typeface="Arial" panose="020B0604020202020204" pitchFamily="34" charset="0"/>
              </a:rPr>
              <a:t>   Tramadol</a:t>
            </a:r>
          </a:p>
          <a:p>
            <a:pPr lvl="1">
              <a:lnSpc>
                <a:spcPct val="114000"/>
              </a:lnSpc>
              <a:defRPr/>
            </a:pPr>
            <a:r>
              <a:rPr lang="en-US" altLang="en-US" dirty="0" err="1">
                <a:latin typeface="Arial" panose="020B0604020202020204" pitchFamily="34" charset="0"/>
                <a:cs typeface="Arial" panose="020B0604020202020204" pitchFamily="34" charset="0"/>
              </a:rPr>
              <a:t>Các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thuốc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kháng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viêm</a:t>
            </a:r>
            <a:endParaRPr lang="en-US" altLang="en-US" dirty="0">
              <a:latin typeface="Arial" panose="020B0604020202020204" pitchFamily="34" charset="0"/>
              <a:cs typeface="Arial" panose="020B0604020202020204" pitchFamily="34" charset="0"/>
            </a:endParaRPr>
          </a:p>
          <a:p>
            <a:pPr marL="800100" lvl="1" indent="-342900">
              <a:lnSpc>
                <a:spcPct val="120000"/>
              </a:lnSpc>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NSAIDs </a:t>
            </a:r>
          </a:p>
          <a:p>
            <a:pPr lvl="1">
              <a:lnSpc>
                <a:spcPct val="120000"/>
              </a:lnSpc>
              <a:buFont typeface="Arial" pitchFamily="34" charset="0"/>
              <a:buChar char="•"/>
              <a:defRPr/>
            </a:pPr>
            <a:r>
              <a:rPr lang="en-US" altLang="en-US" dirty="0">
                <a:latin typeface="Arial" panose="020B0604020202020204" pitchFamily="34" charset="0"/>
                <a:cs typeface="Arial" panose="020B0604020202020204" pitchFamily="34" charset="0"/>
              </a:rPr>
              <a:t>   Corticosteroid</a:t>
            </a:r>
          </a:p>
          <a:p>
            <a:pPr lvl="1">
              <a:lnSpc>
                <a:spcPct val="120000"/>
              </a:lnSpc>
              <a:buFont typeface="Arial" pitchFamily="34" charset="0"/>
              <a:buChar char="•"/>
              <a:defRPr/>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thuốc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sinh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học</a:t>
            </a:r>
            <a:r>
              <a:rPr lang="en-US" altLang="en-US" dirty="0">
                <a:latin typeface="Arial" panose="020B0604020202020204" pitchFamily="34" charset="0"/>
                <a:cs typeface="Arial" panose="020B0604020202020204" pitchFamily="34" charset="0"/>
              </a:rPr>
              <a:t>, MTX, HCQ</a:t>
            </a:r>
          </a:p>
        </p:txBody>
      </p:sp>
      <p:sp>
        <p:nvSpPr>
          <p:cNvPr id="47108" name="Text Box 4">
            <a:extLst>
              <a:ext uri="{FF2B5EF4-FFF2-40B4-BE49-F238E27FC236}">
                <a16:creationId xmlns:a16="http://schemas.microsoft.com/office/drawing/2014/main" id="{31ED93C3-0C1D-4BD0-9175-CF4263A6E034}"/>
              </a:ext>
            </a:extLst>
          </p:cNvPr>
          <p:cNvSpPr txBox="1">
            <a:spLocks noChangeArrowheads="1"/>
          </p:cNvSpPr>
          <p:nvPr/>
        </p:nvSpPr>
        <p:spPr bwMode="auto">
          <a:xfrm>
            <a:off x="2667000" y="634206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US" altLang="en-US" sz="1200">
                <a:latin typeface="Arial" panose="020B0604020202020204" pitchFamily="34" charset="0"/>
                <a:cs typeface="Arial" panose="020B0604020202020204" pitchFamily="34" charset="0"/>
              </a:rPr>
              <a:t>Thomas J. Schnitser- Update on guidelines for the treatnent of chronic musculoskeletal pain-Clin Rheumatol (2006) 25 (Suppl1): S22-S29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19DC9-E4B2-4133-BDE9-DAA374A9F45F}"/>
              </a:ext>
            </a:extLst>
          </p:cNvPr>
          <p:cNvSpPr>
            <a:spLocks noGrp="1"/>
          </p:cNvSpPr>
          <p:nvPr>
            <p:ph idx="1"/>
          </p:nvPr>
        </p:nvSpPr>
        <p:spPr/>
        <p:txBody>
          <a:bodyPr/>
          <a:lstStyle/>
          <a:p>
            <a:endParaRPr lang="vi-VN"/>
          </a:p>
        </p:txBody>
      </p:sp>
      <p:pic>
        <p:nvPicPr>
          <p:cNvPr id="1026" name="Picture 2" descr="http://tmedweb.tulane.edu/pharmwiki/lib/exe/fetch.php/nsaid_harm.png?w=700&amp;tok=b8e648">
            <a:extLst>
              <a:ext uri="{FF2B5EF4-FFF2-40B4-BE49-F238E27FC236}">
                <a16:creationId xmlns:a16="http://schemas.microsoft.com/office/drawing/2014/main" id="{1A935B72-5279-4605-B973-CD3106B65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019" y="603380"/>
            <a:ext cx="7813963" cy="5860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54179" y="733926"/>
            <a:ext cx="2899610" cy="369332"/>
          </a:xfrm>
          <a:prstGeom prst="rect">
            <a:avLst/>
          </a:prstGeom>
          <a:solidFill>
            <a:schemeClr val="tx1"/>
          </a:solidFill>
        </p:spPr>
        <p:txBody>
          <a:bodyPr wrap="square" rtlCol="0">
            <a:spAutoFit/>
          </a:bodyPr>
          <a:lstStyle/>
          <a:p>
            <a:pPr>
              <a:defRPr/>
            </a:pPr>
            <a:r>
              <a:rPr lang="vi-VN" dirty="0">
                <a:solidFill>
                  <a:srgbClr val="FF0000"/>
                </a:solidFill>
                <a:latin typeface="Calibri" panose="020F0502020204030204"/>
              </a:rPr>
              <a:t>Cơ chế của </a:t>
            </a:r>
            <a:r>
              <a:rPr lang="en-US" dirty="0">
                <a:solidFill>
                  <a:srgbClr val="FF0000"/>
                </a:solidFill>
                <a:latin typeface="Calibri" panose="020F0502020204030204"/>
              </a:rPr>
              <a:t>NSAIDs</a:t>
            </a:r>
            <a:endParaRPr lang="vi-VN" dirty="0">
              <a:solidFill>
                <a:srgbClr val="FF0000"/>
              </a:solidFill>
              <a:latin typeface="Arial" panose="020B0604020202020204" pitchFamily="34" charset="0"/>
            </a:endParaRPr>
          </a:p>
        </p:txBody>
      </p:sp>
      <p:sp>
        <p:nvSpPr>
          <p:cNvPr id="6" name="TextBox 5"/>
          <p:cNvSpPr txBox="1"/>
          <p:nvPr/>
        </p:nvSpPr>
        <p:spPr>
          <a:xfrm>
            <a:off x="2682313" y="1920077"/>
            <a:ext cx="1620982" cy="307777"/>
          </a:xfrm>
          <a:prstGeom prst="rect">
            <a:avLst/>
          </a:prstGeom>
          <a:solidFill>
            <a:schemeClr val="tx1"/>
          </a:solidFill>
        </p:spPr>
        <p:txBody>
          <a:bodyPr wrap="square" rtlCol="0">
            <a:spAutoFit/>
          </a:bodyPr>
          <a:lstStyle/>
          <a:p>
            <a:pPr>
              <a:defRPr/>
            </a:pPr>
            <a:r>
              <a:rPr lang="en-US" sz="1400" dirty="0" err="1">
                <a:solidFill>
                  <a:prstClr val="black"/>
                </a:solidFill>
                <a:latin typeface="Calibri" panose="020F0502020204030204"/>
              </a:rPr>
              <a:t>Chất</a:t>
            </a:r>
            <a:r>
              <a:rPr lang="en-US" sz="1400" dirty="0">
                <a:solidFill>
                  <a:prstClr val="black"/>
                </a:solidFill>
                <a:latin typeface="Calibri" panose="020F0502020204030204"/>
              </a:rPr>
              <a:t> </a:t>
            </a:r>
            <a:r>
              <a:rPr lang="en-US" sz="1400" dirty="0" err="1">
                <a:solidFill>
                  <a:prstClr val="black"/>
                </a:solidFill>
                <a:latin typeface="Calibri" panose="020F0502020204030204"/>
              </a:rPr>
              <a:t>nhầy</a:t>
            </a:r>
            <a:r>
              <a:rPr lang="en-US" sz="1400" dirty="0">
                <a:solidFill>
                  <a:prstClr val="black"/>
                </a:solidFill>
                <a:latin typeface="Calibri" panose="020F0502020204030204"/>
              </a:rPr>
              <a:t> </a:t>
            </a:r>
            <a:r>
              <a:rPr lang="en-US" sz="1400" dirty="0" err="1">
                <a:solidFill>
                  <a:prstClr val="black"/>
                </a:solidFill>
                <a:latin typeface="Calibri" panose="020F0502020204030204"/>
              </a:rPr>
              <a:t>tiêu</a:t>
            </a:r>
            <a:r>
              <a:rPr lang="en-US" sz="1400" dirty="0">
                <a:solidFill>
                  <a:prstClr val="black"/>
                </a:solidFill>
                <a:latin typeface="Calibri" panose="020F0502020204030204"/>
              </a:rPr>
              <a:t> </a:t>
            </a:r>
            <a:r>
              <a:rPr lang="en-US" sz="1400" dirty="0" err="1">
                <a:solidFill>
                  <a:prstClr val="black"/>
                </a:solidFill>
                <a:latin typeface="Calibri" panose="020F0502020204030204"/>
              </a:rPr>
              <a:t>hóa</a:t>
            </a:r>
            <a:endParaRPr lang="vi-VN" sz="1400" dirty="0">
              <a:solidFill>
                <a:prstClr val="black"/>
              </a:solidFill>
              <a:latin typeface="Arial" panose="020B0604020202020204" pitchFamily="34" charset="0"/>
            </a:endParaRPr>
          </a:p>
        </p:txBody>
      </p:sp>
      <p:sp>
        <p:nvSpPr>
          <p:cNvPr id="7" name="TextBox 6"/>
          <p:cNvSpPr txBox="1"/>
          <p:nvPr/>
        </p:nvSpPr>
        <p:spPr>
          <a:xfrm>
            <a:off x="2354180" y="4855780"/>
            <a:ext cx="1828801" cy="738664"/>
          </a:xfrm>
          <a:prstGeom prst="rect">
            <a:avLst/>
          </a:prstGeom>
          <a:solidFill>
            <a:schemeClr val="tx1"/>
          </a:solidFill>
        </p:spPr>
        <p:txBody>
          <a:bodyPr wrap="square" rtlCol="0">
            <a:spAutoFit/>
          </a:bodyPr>
          <a:lstStyle/>
          <a:p>
            <a:pPr>
              <a:defRPr/>
            </a:pPr>
            <a:r>
              <a:rPr lang="en-US" sz="1400" u="sng" dirty="0" err="1">
                <a:solidFill>
                  <a:prstClr val="black"/>
                </a:solidFill>
                <a:latin typeface="Calibri" panose="020F0502020204030204"/>
              </a:rPr>
              <a:t>Ức</a:t>
            </a:r>
            <a:r>
              <a:rPr lang="en-US" sz="1400" u="sng" dirty="0">
                <a:solidFill>
                  <a:prstClr val="black"/>
                </a:solidFill>
                <a:latin typeface="Calibri" panose="020F0502020204030204"/>
              </a:rPr>
              <a:t> </a:t>
            </a:r>
            <a:r>
              <a:rPr lang="en-US" sz="1400" u="sng" dirty="0" err="1">
                <a:solidFill>
                  <a:prstClr val="black"/>
                </a:solidFill>
                <a:latin typeface="Calibri" panose="020F0502020204030204"/>
              </a:rPr>
              <a:t>chế</a:t>
            </a:r>
            <a:r>
              <a:rPr lang="en-US" sz="1400" u="sng" dirty="0">
                <a:solidFill>
                  <a:prstClr val="black"/>
                </a:solidFill>
                <a:latin typeface="Calibri" panose="020F0502020204030204"/>
              </a:rPr>
              <a:t> COX-1:</a:t>
            </a:r>
          </a:p>
          <a:p>
            <a:pPr marL="285750" indent="-285750">
              <a:buFont typeface="Arial" panose="020B0604020202020204" pitchFamily="34" charset="0"/>
              <a:buChar char="•"/>
              <a:defRPr/>
            </a:pPr>
            <a:r>
              <a:rPr lang="en-US" sz="1400" dirty="0" err="1">
                <a:solidFill>
                  <a:prstClr val="black"/>
                </a:solidFill>
                <a:latin typeface="Calibri" panose="020F0502020204030204"/>
              </a:rPr>
              <a:t>Loét</a:t>
            </a:r>
            <a:r>
              <a:rPr lang="en-US" sz="1400" dirty="0">
                <a:solidFill>
                  <a:prstClr val="black"/>
                </a:solidFill>
                <a:latin typeface="Calibri" panose="020F0502020204030204"/>
              </a:rPr>
              <a:t> </a:t>
            </a:r>
            <a:r>
              <a:rPr lang="en-US" sz="1400" dirty="0" err="1">
                <a:solidFill>
                  <a:prstClr val="black"/>
                </a:solidFill>
                <a:latin typeface="Calibri" panose="020F0502020204030204"/>
              </a:rPr>
              <a:t>tiêu</a:t>
            </a:r>
            <a:r>
              <a:rPr lang="en-US" sz="1400" dirty="0">
                <a:solidFill>
                  <a:prstClr val="black"/>
                </a:solidFill>
                <a:latin typeface="Calibri" panose="020F0502020204030204"/>
              </a:rPr>
              <a:t> </a:t>
            </a:r>
            <a:r>
              <a:rPr lang="en-US" sz="1400" dirty="0" err="1">
                <a:solidFill>
                  <a:prstClr val="black"/>
                </a:solidFill>
                <a:latin typeface="Calibri" panose="020F0502020204030204"/>
              </a:rPr>
              <a:t>hóa</a:t>
            </a:r>
            <a:endParaRPr lang="en-US" sz="1400" dirty="0">
              <a:solidFill>
                <a:prstClr val="black"/>
              </a:solidFill>
              <a:latin typeface="Calibri" panose="020F0502020204030204"/>
            </a:endParaRPr>
          </a:p>
          <a:p>
            <a:pPr marL="285750" indent="-285750">
              <a:buFont typeface="Arial" panose="020B0604020202020204" pitchFamily="34" charset="0"/>
              <a:buChar char="•"/>
              <a:defRPr/>
            </a:pPr>
            <a:r>
              <a:rPr lang="en-US" sz="1400" dirty="0" err="1">
                <a:solidFill>
                  <a:prstClr val="black"/>
                </a:solidFill>
                <a:latin typeface="Calibri" panose="020F0502020204030204"/>
              </a:rPr>
              <a:t>Chảy</a:t>
            </a:r>
            <a:r>
              <a:rPr lang="en-US" sz="1400" dirty="0">
                <a:solidFill>
                  <a:prstClr val="black"/>
                </a:solidFill>
                <a:latin typeface="Calibri" panose="020F0502020204030204"/>
              </a:rPr>
              <a:t> </a:t>
            </a:r>
            <a:r>
              <a:rPr lang="en-US" sz="1400" dirty="0" err="1">
                <a:solidFill>
                  <a:prstClr val="black"/>
                </a:solidFill>
                <a:latin typeface="Calibri" panose="020F0502020204030204"/>
              </a:rPr>
              <a:t>máu</a:t>
            </a:r>
            <a:r>
              <a:rPr lang="en-US" sz="1400" dirty="0">
                <a:solidFill>
                  <a:prstClr val="black"/>
                </a:solidFill>
                <a:latin typeface="Calibri" panose="020F0502020204030204"/>
              </a:rPr>
              <a:t> </a:t>
            </a:r>
            <a:r>
              <a:rPr lang="en-US" sz="1400" dirty="0" err="1">
                <a:solidFill>
                  <a:prstClr val="black"/>
                </a:solidFill>
                <a:latin typeface="Calibri" panose="020F0502020204030204"/>
              </a:rPr>
              <a:t>tiêu</a:t>
            </a:r>
            <a:r>
              <a:rPr lang="en-US" sz="1400" dirty="0">
                <a:solidFill>
                  <a:prstClr val="black"/>
                </a:solidFill>
                <a:latin typeface="Calibri" panose="020F0502020204030204"/>
              </a:rPr>
              <a:t> </a:t>
            </a:r>
            <a:r>
              <a:rPr lang="en-US" sz="1400" dirty="0" err="1">
                <a:solidFill>
                  <a:prstClr val="black"/>
                </a:solidFill>
                <a:latin typeface="Calibri" panose="020F0502020204030204"/>
              </a:rPr>
              <a:t>hóa</a:t>
            </a:r>
            <a:endParaRPr lang="vi-VN" sz="1400" dirty="0">
              <a:solidFill>
                <a:prstClr val="black"/>
              </a:solidFill>
              <a:latin typeface="Arial" panose="020B0604020202020204" pitchFamily="34" charset="0"/>
            </a:endParaRPr>
          </a:p>
        </p:txBody>
      </p:sp>
      <p:sp>
        <p:nvSpPr>
          <p:cNvPr id="8" name="TextBox 7"/>
          <p:cNvSpPr txBox="1"/>
          <p:nvPr/>
        </p:nvSpPr>
        <p:spPr>
          <a:xfrm>
            <a:off x="7682528" y="1920077"/>
            <a:ext cx="1601841" cy="307777"/>
          </a:xfrm>
          <a:prstGeom prst="rect">
            <a:avLst/>
          </a:prstGeom>
          <a:solidFill>
            <a:schemeClr val="tx1"/>
          </a:solidFill>
        </p:spPr>
        <p:txBody>
          <a:bodyPr wrap="square" rtlCol="0">
            <a:spAutoFit/>
          </a:bodyPr>
          <a:lstStyle/>
          <a:p>
            <a:pPr algn="ctr">
              <a:defRPr/>
            </a:pPr>
            <a:r>
              <a:rPr lang="en-US" sz="1400" dirty="0">
                <a:solidFill>
                  <a:prstClr val="black"/>
                </a:solidFill>
                <a:latin typeface="Calibri" panose="020F0502020204030204"/>
              </a:rPr>
              <a:t>Tim </a:t>
            </a:r>
            <a:r>
              <a:rPr lang="en-US" sz="1400" dirty="0" err="1">
                <a:solidFill>
                  <a:prstClr val="black"/>
                </a:solidFill>
                <a:latin typeface="Calibri" panose="020F0502020204030204"/>
              </a:rPr>
              <a:t>mạch</a:t>
            </a:r>
            <a:endParaRPr lang="vi-VN" sz="1400" dirty="0">
              <a:solidFill>
                <a:prstClr val="black"/>
              </a:solidFill>
              <a:latin typeface="Arial" panose="020B0604020202020204" pitchFamily="34" charset="0"/>
            </a:endParaRPr>
          </a:p>
        </p:txBody>
      </p:sp>
      <p:sp>
        <p:nvSpPr>
          <p:cNvPr id="9" name="TextBox 8"/>
          <p:cNvSpPr txBox="1"/>
          <p:nvPr/>
        </p:nvSpPr>
        <p:spPr>
          <a:xfrm>
            <a:off x="5492414" y="1920077"/>
            <a:ext cx="757990" cy="307777"/>
          </a:xfrm>
          <a:prstGeom prst="rect">
            <a:avLst/>
          </a:prstGeom>
          <a:solidFill>
            <a:schemeClr val="tx1"/>
          </a:solidFill>
        </p:spPr>
        <p:txBody>
          <a:bodyPr wrap="square" rtlCol="0">
            <a:spAutoFit/>
          </a:bodyPr>
          <a:lstStyle/>
          <a:p>
            <a:pPr algn="ctr">
              <a:defRPr/>
            </a:pPr>
            <a:r>
              <a:rPr lang="en-US" sz="1400" dirty="0" err="1">
                <a:solidFill>
                  <a:prstClr val="black"/>
                </a:solidFill>
                <a:latin typeface="Calibri" panose="020F0502020204030204"/>
              </a:rPr>
              <a:t>Thận</a:t>
            </a:r>
            <a:endParaRPr lang="vi-VN" sz="1400" dirty="0">
              <a:solidFill>
                <a:prstClr val="black"/>
              </a:solidFill>
              <a:latin typeface="Arial" panose="020B0604020202020204" pitchFamily="34" charset="0"/>
            </a:endParaRPr>
          </a:p>
        </p:txBody>
      </p:sp>
      <p:sp>
        <p:nvSpPr>
          <p:cNvPr id="10" name="TextBox 9"/>
          <p:cNvSpPr txBox="1"/>
          <p:nvPr/>
        </p:nvSpPr>
        <p:spPr>
          <a:xfrm>
            <a:off x="4732421" y="4855781"/>
            <a:ext cx="2265946" cy="1323439"/>
          </a:xfrm>
          <a:prstGeom prst="rect">
            <a:avLst/>
          </a:prstGeom>
          <a:solidFill>
            <a:schemeClr val="tx1"/>
          </a:solidFill>
        </p:spPr>
        <p:txBody>
          <a:bodyPr wrap="square" rtlCol="0">
            <a:spAutoFit/>
          </a:bodyPr>
          <a:lstStyle/>
          <a:p>
            <a:pPr>
              <a:defRPr/>
            </a:pPr>
            <a:r>
              <a:rPr lang="en-US" sz="1600" u="sng" dirty="0" err="1">
                <a:solidFill>
                  <a:prstClr val="black"/>
                </a:solidFill>
                <a:latin typeface="Calibri" panose="020F0502020204030204"/>
              </a:rPr>
              <a:t>Ức</a:t>
            </a:r>
            <a:r>
              <a:rPr lang="en-US" sz="1600" u="sng" dirty="0">
                <a:solidFill>
                  <a:prstClr val="black"/>
                </a:solidFill>
                <a:latin typeface="Calibri" panose="020F0502020204030204"/>
              </a:rPr>
              <a:t> </a:t>
            </a:r>
            <a:r>
              <a:rPr lang="en-US" sz="1600" u="sng" dirty="0" err="1">
                <a:solidFill>
                  <a:prstClr val="black"/>
                </a:solidFill>
                <a:latin typeface="Calibri" panose="020F0502020204030204"/>
              </a:rPr>
              <a:t>chế</a:t>
            </a:r>
            <a:r>
              <a:rPr lang="en-US" sz="1600" u="sng" dirty="0">
                <a:solidFill>
                  <a:prstClr val="black"/>
                </a:solidFill>
                <a:latin typeface="Calibri" panose="020F0502020204030204"/>
              </a:rPr>
              <a:t> COX:</a:t>
            </a:r>
          </a:p>
          <a:p>
            <a:pPr marL="285750" indent="-285750">
              <a:buFont typeface="Arial" panose="020B0604020202020204" pitchFamily="34" charset="0"/>
              <a:buChar char="•"/>
              <a:defRPr/>
            </a:pPr>
            <a:r>
              <a:rPr lang="en-US" sz="1600" dirty="0" err="1">
                <a:solidFill>
                  <a:prstClr val="black"/>
                </a:solidFill>
                <a:latin typeface="Calibri" panose="020F0502020204030204"/>
              </a:rPr>
              <a:t>Giữ</a:t>
            </a:r>
            <a:r>
              <a:rPr lang="en-US" sz="1600" dirty="0">
                <a:solidFill>
                  <a:prstClr val="black"/>
                </a:solidFill>
                <a:latin typeface="Calibri" panose="020F0502020204030204"/>
              </a:rPr>
              <a:t> </a:t>
            </a:r>
            <a:r>
              <a:rPr lang="en-US" sz="1600" dirty="0" err="1">
                <a:solidFill>
                  <a:prstClr val="black"/>
                </a:solidFill>
                <a:latin typeface="Calibri" panose="020F0502020204030204"/>
              </a:rPr>
              <a:t>nước</a:t>
            </a:r>
            <a:r>
              <a:rPr lang="en-US" sz="1600" dirty="0">
                <a:solidFill>
                  <a:prstClr val="black"/>
                </a:solidFill>
                <a:latin typeface="Calibri" panose="020F0502020204030204"/>
              </a:rPr>
              <a:t> </a:t>
            </a:r>
            <a:r>
              <a:rPr lang="en-US" sz="1600" dirty="0" err="1">
                <a:solidFill>
                  <a:prstClr val="black"/>
                </a:solidFill>
                <a:latin typeface="Calibri" panose="020F0502020204030204"/>
              </a:rPr>
              <a:t>và</a:t>
            </a:r>
            <a:r>
              <a:rPr lang="en-US" sz="1600" dirty="0">
                <a:solidFill>
                  <a:prstClr val="black"/>
                </a:solidFill>
                <a:latin typeface="Calibri" panose="020F0502020204030204"/>
              </a:rPr>
              <a:t> Na</a:t>
            </a:r>
          </a:p>
          <a:p>
            <a:pPr marL="285750" indent="-285750">
              <a:buFont typeface="Arial" panose="020B0604020202020204" pitchFamily="34" charset="0"/>
              <a:buChar char="•"/>
              <a:defRPr/>
            </a:pPr>
            <a:r>
              <a:rPr lang="en-US" sz="1600" dirty="0">
                <a:solidFill>
                  <a:prstClr val="black"/>
                </a:solidFill>
                <a:latin typeface="Calibri" panose="020F0502020204030204"/>
              </a:rPr>
              <a:t>Cao </a:t>
            </a:r>
            <a:r>
              <a:rPr lang="en-US" sz="1600" dirty="0" err="1">
                <a:solidFill>
                  <a:prstClr val="black"/>
                </a:solidFill>
                <a:latin typeface="Calibri" panose="020F0502020204030204"/>
              </a:rPr>
              <a:t>huyết</a:t>
            </a:r>
            <a:r>
              <a:rPr lang="en-US" sz="1600" dirty="0">
                <a:solidFill>
                  <a:prstClr val="black"/>
                </a:solidFill>
                <a:latin typeface="Calibri" panose="020F0502020204030204"/>
              </a:rPr>
              <a:t> </a:t>
            </a:r>
            <a:r>
              <a:rPr lang="en-US" sz="1600" dirty="0" err="1">
                <a:solidFill>
                  <a:prstClr val="black"/>
                </a:solidFill>
                <a:latin typeface="Calibri" panose="020F0502020204030204"/>
              </a:rPr>
              <a:t>áp</a:t>
            </a:r>
            <a:endParaRPr lang="en-US" sz="1600" dirty="0">
              <a:solidFill>
                <a:prstClr val="black"/>
              </a:solidFill>
              <a:latin typeface="Calibri" panose="020F0502020204030204"/>
            </a:endParaRPr>
          </a:p>
          <a:p>
            <a:pPr marL="285750" indent="-285750">
              <a:buFont typeface="Arial" panose="020B0604020202020204" pitchFamily="34" charset="0"/>
              <a:buChar char="•"/>
              <a:defRPr/>
            </a:pPr>
            <a:r>
              <a:rPr lang="en-US" sz="1600" dirty="0" err="1">
                <a:solidFill>
                  <a:prstClr val="black"/>
                </a:solidFill>
                <a:latin typeface="Calibri" panose="020F0502020204030204"/>
              </a:rPr>
              <a:t>Tổn</a:t>
            </a:r>
            <a:r>
              <a:rPr lang="en-US" sz="1600" dirty="0">
                <a:solidFill>
                  <a:prstClr val="black"/>
                </a:solidFill>
                <a:latin typeface="Calibri" panose="020F0502020204030204"/>
              </a:rPr>
              <a:t> </a:t>
            </a:r>
            <a:r>
              <a:rPr lang="en-US" sz="1600" dirty="0" err="1">
                <a:solidFill>
                  <a:prstClr val="black"/>
                </a:solidFill>
                <a:latin typeface="Calibri" panose="020F0502020204030204"/>
              </a:rPr>
              <a:t>thương</a:t>
            </a:r>
            <a:r>
              <a:rPr lang="en-US" sz="1600" dirty="0">
                <a:solidFill>
                  <a:prstClr val="black"/>
                </a:solidFill>
                <a:latin typeface="Calibri" panose="020F0502020204030204"/>
              </a:rPr>
              <a:t> </a:t>
            </a:r>
            <a:r>
              <a:rPr lang="en-US" sz="1600" dirty="0" err="1">
                <a:solidFill>
                  <a:prstClr val="black"/>
                </a:solidFill>
                <a:latin typeface="Calibri" panose="020F0502020204030204"/>
              </a:rPr>
              <a:t>huyết</a:t>
            </a:r>
            <a:r>
              <a:rPr lang="en-US" sz="1600" dirty="0">
                <a:solidFill>
                  <a:prstClr val="black"/>
                </a:solidFill>
                <a:latin typeface="Calibri" panose="020F0502020204030204"/>
              </a:rPr>
              <a:t> </a:t>
            </a:r>
            <a:r>
              <a:rPr lang="en-US" sz="1600" dirty="0" err="1">
                <a:solidFill>
                  <a:prstClr val="black"/>
                </a:solidFill>
                <a:latin typeface="Calibri" panose="020F0502020204030204"/>
              </a:rPr>
              <a:t>động</a:t>
            </a:r>
            <a:r>
              <a:rPr lang="en-US" sz="1600" dirty="0">
                <a:solidFill>
                  <a:prstClr val="black"/>
                </a:solidFill>
                <a:latin typeface="Calibri" panose="020F0502020204030204"/>
              </a:rPr>
              <a:t> </a:t>
            </a:r>
            <a:r>
              <a:rPr lang="en-US" sz="1600" dirty="0" err="1">
                <a:solidFill>
                  <a:prstClr val="black"/>
                </a:solidFill>
                <a:latin typeface="Calibri" panose="020F0502020204030204"/>
              </a:rPr>
              <a:t>thận</a:t>
            </a:r>
            <a:r>
              <a:rPr lang="en-US" sz="1600" dirty="0">
                <a:solidFill>
                  <a:prstClr val="black"/>
                </a:solidFill>
                <a:latin typeface="Calibri" panose="020F0502020204030204"/>
              </a:rPr>
              <a:t> </a:t>
            </a:r>
            <a:r>
              <a:rPr lang="en-US" sz="1600" dirty="0" err="1">
                <a:solidFill>
                  <a:prstClr val="black"/>
                </a:solidFill>
                <a:latin typeface="Calibri" panose="020F0502020204030204"/>
              </a:rPr>
              <a:t>cấp</a:t>
            </a:r>
            <a:endParaRPr lang="vi-VN" sz="1600" dirty="0">
              <a:solidFill>
                <a:prstClr val="black"/>
              </a:solidFill>
              <a:latin typeface="Arial" panose="020B0604020202020204" pitchFamily="34" charset="0"/>
            </a:endParaRPr>
          </a:p>
        </p:txBody>
      </p:sp>
      <p:sp>
        <p:nvSpPr>
          <p:cNvPr id="11" name="TextBox 10"/>
          <p:cNvSpPr txBox="1"/>
          <p:nvPr/>
        </p:nvSpPr>
        <p:spPr>
          <a:xfrm>
            <a:off x="7150767" y="5286667"/>
            <a:ext cx="2217823" cy="738664"/>
          </a:xfrm>
          <a:prstGeom prst="rect">
            <a:avLst/>
          </a:prstGeom>
          <a:solidFill>
            <a:schemeClr val="tx1"/>
          </a:solidFill>
        </p:spPr>
        <p:txBody>
          <a:bodyPr wrap="square" rtlCol="0">
            <a:spAutoFit/>
          </a:bodyPr>
          <a:lstStyle/>
          <a:p>
            <a:pPr>
              <a:defRPr/>
            </a:pPr>
            <a:r>
              <a:rPr lang="en-US" sz="1400" u="sng" dirty="0" err="1">
                <a:solidFill>
                  <a:prstClr val="black"/>
                </a:solidFill>
                <a:latin typeface="Calibri" panose="020F0502020204030204"/>
              </a:rPr>
              <a:t>Ức</a:t>
            </a:r>
            <a:r>
              <a:rPr lang="en-US" sz="1400" u="sng" dirty="0">
                <a:solidFill>
                  <a:prstClr val="black"/>
                </a:solidFill>
                <a:latin typeface="Calibri" panose="020F0502020204030204"/>
              </a:rPr>
              <a:t> </a:t>
            </a:r>
            <a:r>
              <a:rPr lang="en-US" sz="1400" u="sng" dirty="0" err="1">
                <a:solidFill>
                  <a:prstClr val="black"/>
                </a:solidFill>
                <a:latin typeface="Calibri" panose="020F0502020204030204"/>
              </a:rPr>
              <a:t>chế</a:t>
            </a:r>
            <a:r>
              <a:rPr lang="en-US" sz="1400" u="sng" dirty="0">
                <a:solidFill>
                  <a:prstClr val="black"/>
                </a:solidFill>
                <a:latin typeface="Calibri" panose="020F0502020204030204"/>
              </a:rPr>
              <a:t> COX2&gt;COX-1 :</a:t>
            </a:r>
          </a:p>
          <a:p>
            <a:pPr marL="285750" indent="-285750">
              <a:buFont typeface="Arial" panose="020B0604020202020204" pitchFamily="34" charset="0"/>
              <a:buChar char="•"/>
              <a:defRPr/>
            </a:pPr>
            <a:r>
              <a:rPr lang="en-US" sz="1400" dirty="0" err="1">
                <a:solidFill>
                  <a:prstClr val="black"/>
                </a:solidFill>
                <a:latin typeface="Calibri" panose="020F0502020204030204"/>
              </a:rPr>
              <a:t>Đột</a:t>
            </a:r>
            <a:r>
              <a:rPr lang="en-US" sz="1400" dirty="0">
                <a:solidFill>
                  <a:prstClr val="black"/>
                </a:solidFill>
                <a:latin typeface="Calibri" panose="020F0502020204030204"/>
              </a:rPr>
              <a:t> </a:t>
            </a:r>
            <a:r>
              <a:rPr lang="en-US" sz="1400" dirty="0" err="1">
                <a:solidFill>
                  <a:prstClr val="black"/>
                </a:solidFill>
                <a:latin typeface="Calibri" panose="020F0502020204030204"/>
              </a:rPr>
              <a:t>quỵ</a:t>
            </a:r>
            <a:endParaRPr lang="en-US" sz="1400" dirty="0">
              <a:solidFill>
                <a:prstClr val="black"/>
              </a:solidFill>
              <a:latin typeface="Calibri" panose="020F0502020204030204"/>
            </a:endParaRPr>
          </a:p>
          <a:p>
            <a:pPr marL="285750" indent="-285750">
              <a:buFont typeface="Arial" panose="020B0604020202020204" pitchFamily="34" charset="0"/>
              <a:buChar char="•"/>
              <a:defRPr/>
            </a:pPr>
            <a:r>
              <a:rPr lang="en-US" sz="1400" dirty="0" err="1">
                <a:solidFill>
                  <a:prstClr val="black"/>
                </a:solidFill>
                <a:latin typeface="Calibri" panose="020F0502020204030204"/>
              </a:rPr>
              <a:t>Nhồi</a:t>
            </a:r>
            <a:r>
              <a:rPr lang="en-US" sz="1400" dirty="0">
                <a:solidFill>
                  <a:prstClr val="black"/>
                </a:solidFill>
                <a:latin typeface="Calibri" panose="020F0502020204030204"/>
              </a:rPr>
              <a:t> </a:t>
            </a:r>
            <a:r>
              <a:rPr lang="en-US" sz="1400" dirty="0" err="1">
                <a:solidFill>
                  <a:prstClr val="black"/>
                </a:solidFill>
                <a:latin typeface="Calibri" panose="020F0502020204030204"/>
              </a:rPr>
              <a:t>mãu</a:t>
            </a:r>
            <a:r>
              <a:rPr lang="en-US" sz="1400" dirty="0">
                <a:solidFill>
                  <a:prstClr val="black"/>
                </a:solidFill>
                <a:latin typeface="Calibri" panose="020F0502020204030204"/>
              </a:rPr>
              <a:t> cơ </a:t>
            </a:r>
            <a:r>
              <a:rPr lang="en-US" sz="1400" dirty="0" err="1">
                <a:solidFill>
                  <a:prstClr val="black"/>
                </a:solidFill>
                <a:latin typeface="Calibri" panose="020F0502020204030204"/>
              </a:rPr>
              <a:t>tim</a:t>
            </a:r>
            <a:endParaRPr lang="vi-VN" sz="1400" dirty="0">
              <a:solidFill>
                <a:prstClr val="black"/>
              </a:solidFill>
              <a:latin typeface="Arial" panose="020B0604020202020204" pitchFamily="34" charset="0"/>
            </a:endParaRPr>
          </a:p>
        </p:txBody>
      </p:sp>
      <p:sp>
        <p:nvSpPr>
          <p:cNvPr id="13" name="TextBox 12"/>
          <p:cNvSpPr txBox="1"/>
          <p:nvPr/>
        </p:nvSpPr>
        <p:spPr>
          <a:xfrm>
            <a:off x="2390548" y="3402190"/>
            <a:ext cx="2201685" cy="1384995"/>
          </a:xfrm>
          <a:prstGeom prst="rect">
            <a:avLst/>
          </a:prstGeom>
          <a:solidFill>
            <a:schemeClr val="tx1"/>
          </a:solidFill>
        </p:spPr>
        <p:txBody>
          <a:bodyPr wrap="square" rtlCol="0">
            <a:spAutoFit/>
          </a:bodyPr>
          <a:lstStyle/>
          <a:p>
            <a:pPr>
              <a:defRPr/>
            </a:pPr>
            <a:r>
              <a:rPr lang="en-US" sz="1400" u="sng" dirty="0">
                <a:solidFill>
                  <a:prstClr val="black"/>
                </a:solidFill>
                <a:latin typeface="Calibri" panose="020F0502020204030204"/>
              </a:rPr>
              <a:t>PGE2:</a:t>
            </a:r>
          </a:p>
          <a:p>
            <a:pPr>
              <a:defRPr/>
            </a:pPr>
            <a:r>
              <a:rPr lang="en-US" sz="1400" u="sng" dirty="0">
                <a:solidFill>
                  <a:prstClr val="black"/>
                </a:solidFill>
                <a:latin typeface="Calibri" panose="020F0502020204030204"/>
              </a:rPr>
              <a:t>*</a:t>
            </a:r>
            <a:r>
              <a:rPr lang="en-US" sz="1400" u="sng" dirty="0" err="1">
                <a:solidFill>
                  <a:prstClr val="black"/>
                </a:solidFill>
                <a:latin typeface="Calibri" panose="020F0502020204030204"/>
              </a:rPr>
              <a:t>bảo</a:t>
            </a:r>
            <a:r>
              <a:rPr lang="en-US" sz="1400" u="sng" dirty="0">
                <a:solidFill>
                  <a:prstClr val="black"/>
                </a:solidFill>
                <a:latin typeface="Calibri" panose="020F0502020204030204"/>
              </a:rPr>
              <a:t> </a:t>
            </a:r>
            <a:r>
              <a:rPr lang="en-US" sz="1400" u="sng" dirty="0" err="1">
                <a:solidFill>
                  <a:prstClr val="black"/>
                </a:solidFill>
                <a:latin typeface="Calibri" panose="020F0502020204030204"/>
              </a:rPr>
              <a:t>vệ</a:t>
            </a:r>
            <a:r>
              <a:rPr lang="en-US" sz="1400" u="sng" dirty="0">
                <a:solidFill>
                  <a:prstClr val="black"/>
                </a:solidFill>
                <a:latin typeface="Calibri" panose="020F0502020204030204"/>
              </a:rPr>
              <a:t> </a:t>
            </a:r>
            <a:r>
              <a:rPr lang="en-US" sz="1400" u="sng" dirty="0" err="1">
                <a:solidFill>
                  <a:prstClr val="black"/>
                </a:solidFill>
                <a:latin typeface="Calibri" panose="020F0502020204030204"/>
              </a:rPr>
              <a:t>tiêu</a:t>
            </a:r>
            <a:r>
              <a:rPr lang="en-US" sz="1400" u="sng" dirty="0">
                <a:solidFill>
                  <a:prstClr val="black"/>
                </a:solidFill>
                <a:latin typeface="Calibri" panose="020F0502020204030204"/>
              </a:rPr>
              <a:t> </a:t>
            </a:r>
            <a:r>
              <a:rPr lang="en-US" sz="1400" u="sng" dirty="0" err="1">
                <a:solidFill>
                  <a:prstClr val="black"/>
                </a:solidFill>
                <a:latin typeface="Calibri" panose="020F0502020204030204"/>
              </a:rPr>
              <a:t>hóa</a:t>
            </a:r>
            <a:endParaRPr lang="en-US" sz="1400" u="sng" dirty="0">
              <a:solidFill>
                <a:prstClr val="black"/>
              </a:solidFill>
              <a:latin typeface="Calibri" panose="020F0502020204030204"/>
            </a:endParaRPr>
          </a:p>
          <a:p>
            <a:pPr marL="285750" indent="-285750">
              <a:buFont typeface="Arial" panose="020B0604020202020204" pitchFamily="34" charset="0"/>
              <a:buChar char="•"/>
              <a:defRPr/>
            </a:pPr>
            <a:r>
              <a:rPr lang="en-US" sz="1400" dirty="0" err="1">
                <a:solidFill>
                  <a:prstClr val="black"/>
                </a:solidFill>
                <a:latin typeface="Calibri" panose="020F0502020204030204"/>
              </a:rPr>
              <a:t>Tăng</a:t>
            </a:r>
            <a:r>
              <a:rPr lang="en-US" sz="1400" dirty="0">
                <a:solidFill>
                  <a:prstClr val="black"/>
                </a:solidFill>
                <a:latin typeface="Calibri" panose="020F0502020204030204"/>
              </a:rPr>
              <a:t> </a:t>
            </a:r>
            <a:r>
              <a:rPr lang="en-US" sz="1400" dirty="0" err="1">
                <a:solidFill>
                  <a:prstClr val="black"/>
                </a:solidFill>
                <a:latin typeface="Calibri" panose="020F0502020204030204"/>
              </a:rPr>
              <a:t>tiết</a:t>
            </a:r>
            <a:r>
              <a:rPr lang="en-US" sz="1400" dirty="0">
                <a:solidFill>
                  <a:prstClr val="black"/>
                </a:solidFill>
                <a:latin typeface="Calibri" panose="020F0502020204030204"/>
              </a:rPr>
              <a:t> </a:t>
            </a:r>
            <a:r>
              <a:rPr lang="en-US" sz="1400" dirty="0" err="1">
                <a:solidFill>
                  <a:prstClr val="black"/>
                </a:solidFill>
                <a:latin typeface="Calibri" panose="020F0502020204030204"/>
              </a:rPr>
              <a:t>chất</a:t>
            </a:r>
            <a:r>
              <a:rPr lang="en-US" sz="1400" dirty="0">
                <a:solidFill>
                  <a:prstClr val="black"/>
                </a:solidFill>
                <a:latin typeface="Calibri" panose="020F0502020204030204"/>
              </a:rPr>
              <a:t> </a:t>
            </a:r>
            <a:r>
              <a:rPr lang="en-US" sz="1400" dirty="0" err="1">
                <a:solidFill>
                  <a:prstClr val="black"/>
                </a:solidFill>
                <a:latin typeface="Calibri" panose="020F0502020204030204"/>
              </a:rPr>
              <a:t>nhày</a:t>
            </a:r>
            <a:endParaRPr lang="en-US" sz="1400" dirty="0">
              <a:solidFill>
                <a:prstClr val="black"/>
              </a:solidFill>
              <a:latin typeface="Calibri" panose="020F0502020204030204"/>
            </a:endParaRPr>
          </a:p>
          <a:p>
            <a:pPr marL="285750" indent="-285750">
              <a:buFont typeface="Arial" panose="020B0604020202020204" pitchFamily="34" charset="0"/>
              <a:buChar char="•"/>
              <a:defRPr/>
            </a:pPr>
            <a:r>
              <a:rPr lang="en-US" sz="1400" dirty="0" err="1">
                <a:solidFill>
                  <a:prstClr val="black"/>
                </a:solidFill>
                <a:latin typeface="Calibri" panose="020F0502020204030204"/>
              </a:rPr>
              <a:t>Tăng</a:t>
            </a:r>
            <a:r>
              <a:rPr lang="en-US" sz="1400" dirty="0">
                <a:solidFill>
                  <a:prstClr val="black"/>
                </a:solidFill>
                <a:latin typeface="Calibri" panose="020F0502020204030204"/>
              </a:rPr>
              <a:t> bicarbonate</a:t>
            </a:r>
          </a:p>
          <a:p>
            <a:pPr marL="285750" indent="-285750">
              <a:buFont typeface="Arial" panose="020B0604020202020204" pitchFamily="34" charset="0"/>
              <a:buChar char="•"/>
              <a:defRPr/>
            </a:pPr>
            <a:r>
              <a:rPr lang="en-US" sz="1400" dirty="0" err="1">
                <a:solidFill>
                  <a:prstClr val="black"/>
                </a:solidFill>
                <a:latin typeface="Calibri" panose="020F0502020204030204"/>
              </a:rPr>
              <a:t>Tăng</a:t>
            </a:r>
            <a:r>
              <a:rPr lang="en-US" sz="1400" dirty="0">
                <a:solidFill>
                  <a:prstClr val="black"/>
                </a:solidFill>
                <a:latin typeface="Calibri" panose="020F0502020204030204"/>
              </a:rPr>
              <a:t> </a:t>
            </a:r>
            <a:r>
              <a:rPr lang="en-US" sz="1400" dirty="0" err="1">
                <a:solidFill>
                  <a:prstClr val="black"/>
                </a:solidFill>
                <a:latin typeface="Calibri" panose="020F0502020204030204"/>
              </a:rPr>
              <a:t>tưới</a:t>
            </a:r>
            <a:r>
              <a:rPr lang="en-US" sz="1400" dirty="0">
                <a:solidFill>
                  <a:prstClr val="black"/>
                </a:solidFill>
                <a:latin typeface="Calibri" panose="020F0502020204030204"/>
              </a:rPr>
              <a:t> </a:t>
            </a:r>
            <a:r>
              <a:rPr lang="en-US" sz="1400" dirty="0" err="1">
                <a:solidFill>
                  <a:prstClr val="black"/>
                </a:solidFill>
                <a:latin typeface="Calibri" panose="020F0502020204030204"/>
              </a:rPr>
              <a:t>máu</a:t>
            </a:r>
            <a:r>
              <a:rPr lang="en-US" sz="1400" dirty="0">
                <a:solidFill>
                  <a:prstClr val="black"/>
                </a:solidFill>
                <a:latin typeface="Calibri" panose="020F0502020204030204"/>
              </a:rPr>
              <a:t> </a:t>
            </a:r>
            <a:r>
              <a:rPr lang="en-US" sz="1400" dirty="0" err="1">
                <a:solidFill>
                  <a:prstClr val="black"/>
                </a:solidFill>
                <a:latin typeface="Calibri" panose="020F0502020204030204"/>
              </a:rPr>
              <a:t>lớp</a:t>
            </a:r>
            <a:r>
              <a:rPr lang="en-US" sz="1400" dirty="0">
                <a:solidFill>
                  <a:prstClr val="black"/>
                </a:solidFill>
                <a:latin typeface="Calibri" panose="020F0502020204030204"/>
              </a:rPr>
              <a:t> </a:t>
            </a:r>
            <a:r>
              <a:rPr lang="en-US" sz="1400" dirty="0" err="1">
                <a:solidFill>
                  <a:prstClr val="black"/>
                </a:solidFill>
                <a:latin typeface="Calibri" panose="020F0502020204030204"/>
              </a:rPr>
              <a:t>bảo</a:t>
            </a:r>
            <a:r>
              <a:rPr lang="en-US" sz="1400" dirty="0">
                <a:solidFill>
                  <a:prstClr val="black"/>
                </a:solidFill>
                <a:latin typeface="Calibri" panose="020F0502020204030204"/>
              </a:rPr>
              <a:t> </a:t>
            </a:r>
            <a:r>
              <a:rPr lang="en-US" sz="1400" dirty="0" err="1">
                <a:solidFill>
                  <a:prstClr val="black"/>
                </a:solidFill>
                <a:latin typeface="Calibri" panose="020F0502020204030204"/>
              </a:rPr>
              <a:t>vệ</a:t>
            </a:r>
            <a:r>
              <a:rPr lang="en-US" sz="1400" dirty="0">
                <a:solidFill>
                  <a:prstClr val="black"/>
                </a:solidFill>
                <a:latin typeface="Calibri" panose="020F0502020204030204"/>
              </a:rPr>
              <a:t> </a:t>
            </a:r>
            <a:r>
              <a:rPr lang="en-US" sz="1400" dirty="0" err="1">
                <a:solidFill>
                  <a:prstClr val="black"/>
                </a:solidFill>
                <a:latin typeface="Calibri" panose="020F0502020204030204"/>
              </a:rPr>
              <a:t>dạ</a:t>
            </a:r>
            <a:r>
              <a:rPr lang="en-US" sz="1400" dirty="0">
                <a:solidFill>
                  <a:prstClr val="black"/>
                </a:solidFill>
                <a:latin typeface="Calibri" panose="020F0502020204030204"/>
              </a:rPr>
              <a:t> </a:t>
            </a:r>
            <a:r>
              <a:rPr lang="en-US" sz="1400" dirty="0" err="1">
                <a:solidFill>
                  <a:prstClr val="black"/>
                </a:solidFill>
                <a:latin typeface="Calibri" panose="020F0502020204030204"/>
              </a:rPr>
              <a:t>dày</a:t>
            </a:r>
            <a:endParaRPr lang="vi-VN" sz="1400" dirty="0">
              <a:solidFill>
                <a:prstClr val="black"/>
              </a:solidFill>
              <a:latin typeface="Arial" panose="020B0604020202020204" pitchFamily="34" charset="0"/>
            </a:endParaRPr>
          </a:p>
        </p:txBody>
      </p:sp>
      <p:sp>
        <p:nvSpPr>
          <p:cNvPr id="14" name="TextBox 13"/>
          <p:cNvSpPr txBox="1"/>
          <p:nvPr/>
        </p:nvSpPr>
        <p:spPr>
          <a:xfrm>
            <a:off x="4744451" y="3459238"/>
            <a:ext cx="2253917" cy="1077218"/>
          </a:xfrm>
          <a:prstGeom prst="rect">
            <a:avLst/>
          </a:prstGeom>
          <a:solidFill>
            <a:schemeClr val="tx1"/>
          </a:solidFill>
        </p:spPr>
        <p:txBody>
          <a:bodyPr wrap="square" rtlCol="0">
            <a:spAutoFit/>
          </a:bodyPr>
          <a:lstStyle/>
          <a:p>
            <a:pPr>
              <a:defRPr/>
            </a:pPr>
            <a:r>
              <a:rPr lang="en-US" sz="1600" u="sng" dirty="0">
                <a:solidFill>
                  <a:prstClr val="black"/>
                </a:solidFill>
                <a:latin typeface="Calibri" panose="020F0502020204030204"/>
              </a:rPr>
              <a:t>PGE2 &amp;PGI2:</a:t>
            </a:r>
          </a:p>
          <a:p>
            <a:pPr marL="285750" indent="-285750">
              <a:buFont typeface="Arial" panose="020B0604020202020204" pitchFamily="34" charset="0"/>
              <a:buChar char="•"/>
              <a:defRPr/>
            </a:pPr>
            <a:r>
              <a:rPr lang="en-US" sz="1600" dirty="0" err="1">
                <a:solidFill>
                  <a:prstClr val="black"/>
                </a:solidFill>
                <a:latin typeface="Calibri" panose="020F0502020204030204"/>
              </a:rPr>
              <a:t>Giãn</a:t>
            </a:r>
            <a:r>
              <a:rPr lang="en-US" sz="1600" dirty="0">
                <a:solidFill>
                  <a:prstClr val="black"/>
                </a:solidFill>
                <a:latin typeface="Calibri" panose="020F0502020204030204"/>
              </a:rPr>
              <a:t> </a:t>
            </a:r>
            <a:r>
              <a:rPr lang="en-US" sz="1600" dirty="0" err="1">
                <a:solidFill>
                  <a:prstClr val="black"/>
                </a:solidFill>
                <a:latin typeface="Calibri" panose="020F0502020204030204"/>
              </a:rPr>
              <a:t>động</a:t>
            </a:r>
            <a:r>
              <a:rPr lang="en-US" sz="1600" dirty="0">
                <a:solidFill>
                  <a:prstClr val="black"/>
                </a:solidFill>
                <a:latin typeface="Calibri" panose="020F0502020204030204"/>
              </a:rPr>
              <a:t> </a:t>
            </a:r>
            <a:r>
              <a:rPr lang="en-US" sz="1600" dirty="0" err="1">
                <a:solidFill>
                  <a:prstClr val="black"/>
                </a:solidFill>
                <a:latin typeface="Calibri" panose="020F0502020204030204"/>
              </a:rPr>
              <a:t>mạch</a:t>
            </a:r>
            <a:r>
              <a:rPr lang="en-US" sz="1600" dirty="0">
                <a:solidFill>
                  <a:prstClr val="black"/>
                </a:solidFill>
                <a:latin typeface="Calibri" panose="020F0502020204030204"/>
              </a:rPr>
              <a:t> </a:t>
            </a:r>
            <a:r>
              <a:rPr lang="en-US" sz="1600" dirty="0" err="1">
                <a:solidFill>
                  <a:prstClr val="black"/>
                </a:solidFill>
                <a:latin typeface="Calibri" panose="020F0502020204030204"/>
              </a:rPr>
              <a:t>chủ</a:t>
            </a:r>
            <a:r>
              <a:rPr lang="en-US" sz="1600" dirty="0">
                <a:solidFill>
                  <a:prstClr val="black"/>
                </a:solidFill>
                <a:latin typeface="Calibri" panose="020F0502020204030204"/>
              </a:rPr>
              <a:t> (</a:t>
            </a:r>
            <a:r>
              <a:rPr lang="en-US" sz="1600" dirty="0" err="1">
                <a:solidFill>
                  <a:prstClr val="black"/>
                </a:solidFill>
                <a:latin typeface="Calibri" panose="020F0502020204030204"/>
              </a:rPr>
              <a:t>Tăng</a:t>
            </a:r>
            <a:r>
              <a:rPr lang="en-US" sz="1600" dirty="0">
                <a:solidFill>
                  <a:prstClr val="black"/>
                </a:solidFill>
                <a:latin typeface="Calibri" panose="020F0502020204030204"/>
              </a:rPr>
              <a:t> GFR)</a:t>
            </a:r>
          </a:p>
          <a:p>
            <a:pPr marL="285750" indent="-285750">
              <a:buFont typeface="Arial" panose="020B0604020202020204" pitchFamily="34" charset="0"/>
              <a:buChar char="•"/>
              <a:defRPr/>
            </a:pPr>
            <a:r>
              <a:rPr lang="en-US" sz="1600" dirty="0" err="1">
                <a:solidFill>
                  <a:prstClr val="black"/>
                </a:solidFill>
                <a:latin typeface="Calibri" panose="020F0502020204030204"/>
              </a:rPr>
              <a:t>Tăng</a:t>
            </a:r>
            <a:r>
              <a:rPr lang="en-US" sz="1600" dirty="0">
                <a:solidFill>
                  <a:prstClr val="black"/>
                </a:solidFill>
                <a:latin typeface="Calibri" panose="020F0502020204030204"/>
              </a:rPr>
              <a:t> </a:t>
            </a:r>
            <a:r>
              <a:rPr lang="en-US" sz="1600" dirty="0" err="1">
                <a:solidFill>
                  <a:prstClr val="black"/>
                </a:solidFill>
                <a:latin typeface="Calibri" panose="020F0502020204030204"/>
              </a:rPr>
              <a:t>giữ</a:t>
            </a:r>
            <a:r>
              <a:rPr lang="en-US" sz="1600" dirty="0">
                <a:solidFill>
                  <a:prstClr val="black"/>
                </a:solidFill>
                <a:latin typeface="Calibri" panose="020F0502020204030204"/>
              </a:rPr>
              <a:t> </a:t>
            </a:r>
            <a:r>
              <a:rPr lang="en-US" sz="1600" dirty="0" err="1">
                <a:solidFill>
                  <a:prstClr val="black"/>
                </a:solidFill>
                <a:latin typeface="Calibri" panose="020F0502020204030204"/>
              </a:rPr>
              <a:t>nước</a:t>
            </a:r>
            <a:r>
              <a:rPr lang="en-US" sz="1600" dirty="0">
                <a:solidFill>
                  <a:prstClr val="black"/>
                </a:solidFill>
                <a:latin typeface="Calibri" panose="020F0502020204030204"/>
              </a:rPr>
              <a:t> </a:t>
            </a:r>
            <a:r>
              <a:rPr lang="en-US" sz="1600" dirty="0" err="1">
                <a:solidFill>
                  <a:prstClr val="black"/>
                </a:solidFill>
                <a:latin typeface="Calibri" panose="020F0502020204030204"/>
              </a:rPr>
              <a:t>và</a:t>
            </a:r>
            <a:r>
              <a:rPr lang="en-US" sz="1600" dirty="0">
                <a:solidFill>
                  <a:prstClr val="black"/>
                </a:solidFill>
                <a:latin typeface="Calibri" panose="020F0502020204030204"/>
              </a:rPr>
              <a:t> Na</a:t>
            </a:r>
            <a:endParaRPr lang="vi-VN" sz="1600" dirty="0">
              <a:solidFill>
                <a:prstClr val="black"/>
              </a:solidFill>
              <a:latin typeface="Arial" panose="020B0604020202020204" pitchFamily="34" charset="0"/>
            </a:endParaRPr>
          </a:p>
        </p:txBody>
      </p:sp>
      <p:sp>
        <p:nvSpPr>
          <p:cNvPr id="15" name="TextBox 14"/>
          <p:cNvSpPr txBox="1"/>
          <p:nvPr/>
        </p:nvSpPr>
        <p:spPr>
          <a:xfrm>
            <a:off x="7179022" y="3450098"/>
            <a:ext cx="2514421" cy="1600438"/>
          </a:xfrm>
          <a:prstGeom prst="rect">
            <a:avLst/>
          </a:prstGeom>
          <a:solidFill>
            <a:schemeClr val="tx1"/>
          </a:solidFill>
        </p:spPr>
        <p:txBody>
          <a:bodyPr wrap="square" rtlCol="0">
            <a:spAutoFit/>
          </a:bodyPr>
          <a:lstStyle/>
          <a:p>
            <a:pPr>
              <a:defRPr/>
            </a:pPr>
            <a:r>
              <a:rPr lang="en-US" sz="1400" u="sng" dirty="0">
                <a:solidFill>
                  <a:prstClr val="black"/>
                </a:solidFill>
                <a:latin typeface="Calibri" panose="020F0502020204030204"/>
              </a:rPr>
              <a:t>PGI2 &amp; TXA2:</a:t>
            </a:r>
          </a:p>
          <a:p>
            <a:pPr marL="285750" indent="-285750">
              <a:buFont typeface="Arial" panose="020B0604020202020204" pitchFamily="34" charset="0"/>
              <a:buChar char="•"/>
              <a:defRPr/>
            </a:pPr>
            <a:r>
              <a:rPr lang="en-US" sz="1400" dirty="0" err="1">
                <a:solidFill>
                  <a:prstClr val="black"/>
                </a:solidFill>
                <a:latin typeface="Calibri" panose="020F0502020204030204"/>
              </a:rPr>
              <a:t>Mạch</a:t>
            </a:r>
            <a:r>
              <a:rPr lang="en-US" sz="1400" dirty="0">
                <a:solidFill>
                  <a:prstClr val="black"/>
                </a:solidFill>
                <a:latin typeface="Calibri" panose="020F0502020204030204"/>
              </a:rPr>
              <a:t> </a:t>
            </a:r>
            <a:r>
              <a:rPr lang="en-US" sz="1400" dirty="0" err="1">
                <a:solidFill>
                  <a:prstClr val="black"/>
                </a:solidFill>
                <a:latin typeface="Calibri" panose="020F0502020204030204"/>
              </a:rPr>
              <a:t>máu</a:t>
            </a:r>
            <a:r>
              <a:rPr lang="en-US" sz="1400" dirty="0">
                <a:solidFill>
                  <a:prstClr val="black"/>
                </a:solidFill>
                <a:latin typeface="Calibri" panose="020F0502020204030204"/>
              </a:rPr>
              <a:t> (COX-2: PGI2)</a:t>
            </a:r>
          </a:p>
          <a:p>
            <a:pPr lvl="1">
              <a:defRPr/>
            </a:pPr>
            <a:r>
              <a:rPr lang="en-US" sz="1400" dirty="0" err="1">
                <a:solidFill>
                  <a:prstClr val="black"/>
                </a:solidFill>
                <a:latin typeface="Calibri" panose="020F0502020204030204"/>
              </a:rPr>
              <a:t>Giãn</a:t>
            </a:r>
            <a:r>
              <a:rPr lang="en-US" sz="1400" dirty="0">
                <a:solidFill>
                  <a:prstClr val="black"/>
                </a:solidFill>
                <a:latin typeface="Calibri" panose="020F0502020204030204"/>
              </a:rPr>
              <a:t> </a:t>
            </a:r>
            <a:r>
              <a:rPr lang="en-US" sz="1400" dirty="0" err="1">
                <a:solidFill>
                  <a:prstClr val="black"/>
                </a:solidFill>
                <a:latin typeface="Calibri" panose="020F0502020204030204"/>
              </a:rPr>
              <a:t>mạch</a:t>
            </a:r>
            <a:endParaRPr lang="en-US" sz="1400" dirty="0">
              <a:solidFill>
                <a:prstClr val="black"/>
              </a:solidFill>
              <a:latin typeface="Calibri" panose="020F0502020204030204"/>
            </a:endParaRPr>
          </a:p>
          <a:p>
            <a:pPr lvl="1">
              <a:defRPr/>
            </a:pPr>
            <a:r>
              <a:rPr lang="en-US" sz="1400" dirty="0" err="1">
                <a:solidFill>
                  <a:prstClr val="black"/>
                </a:solidFill>
                <a:latin typeface="Calibri" panose="020F0502020204030204"/>
              </a:rPr>
              <a:t>Ức</a:t>
            </a:r>
            <a:r>
              <a:rPr lang="en-US" sz="1400" dirty="0">
                <a:solidFill>
                  <a:prstClr val="black"/>
                </a:solidFill>
                <a:latin typeface="Calibri" panose="020F0502020204030204"/>
              </a:rPr>
              <a:t> </a:t>
            </a:r>
            <a:r>
              <a:rPr lang="en-US" sz="1400" dirty="0" err="1">
                <a:solidFill>
                  <a:prstClr val="black"/>
                </a:solidFill>
                <a:latin typeface="Calibri" panose="020F0502020204030204"/>
              </a:rPr>
              <a:t>chế</a:t>
            </a:r>
            <a:r>
              <a:rPr lang="en-US" sz="1400" dirty="0">
                <a:solidFill>
                  <a:prstClr val="black"/>
                </a:solidFill>
                <a:latin typeface="Calibri" panose="020F0502020204030204"/>
              </a:rPr>
              <a:t> </a:t>
            </a:r>
            <a:r>
              <a:rPr lang="en-US" sz="1400" dirty="0" err="1">
                <a:solidFill>
                  <a:prstClr val="black"/>
                </a:solidFill>
                <a:latin typeface="Calibri" panose="020F0502020204030204"/>
              </a:rPr>
              <a:t>kết</a:t>
            </a:r>
            <a:r>
              <a:rPr lang="en-US" sz="1400" dirty="0">
                <a:solidFill>
                  <a:prstClr val="black"/>
                </a:solidFill>
                <a:latin typeface="Calibri" panose="020F0502020204030204"/>
              </a:rPr>
              <a:t> </a:t>
            </a:r>
            <a:r>
              <a:rPr lang="en-US" sz="1400" dirty="0" err="1">
                <a:solidFill>
                  <a:prstClr val="black"/>
                </a:solidFill>
                <a:latin typeface="Calibri" panose="020F0502020204030204"/>
              </a:rPr>
              <a:t>tập</a:t>
            </a:r>
            <a:r>
              <a:rPr lang="en-US" sz="1400" dirty="0">
                <a:solidFill>
                  <a:prstClr val="black"/>
                </a:solidFill>
                <a:latin typeface="Calibri" panose="020F0502020204030204"/>
              </a:rPr>
              <a:t> </a:t>
            </a:r>
            <a:r>
              <a:rPr lang="en-US" sz="1400" dirty="0" err="1">
                <a:solidFill>
                  <a:prstClr val="black"/>
                </a:solidFill>
                <a:latin typeface="Calibri" panose="020F0502020204030204"/>
              </a:rPr>
              <a:t>tiểu</a:t>
            </a:r>
            <a:r>
              <a:rPr lang="en-US" sz="1400" dirty="0">
                <a:solidFill>
                  <a:prstClr val="black"/>
                </a:solidFill>
                <a:latin typeface="Calibri" panose="020F0502020204030204"/>
              </a:rPr>
              <a:t> </a:t>
            </a:r>
            <a:r>
              <a:rPr lang="en-US" sz="1400" dirty="0" err="1">
                <a:solidFill>
                  <a:prstClr val="black"/>
                </a:solidFill>
                <a:latin typeface="Calibri" panose="020F0502020204030204"/>
              </a:rPr>
              <a:t>cầu</a:t>
            </a:r>
            <a:endParaRPr lang="en-US" sz="1400" dirty="0">
              <a:solidFill>
                <a:prstClr val="black"/>
              </a:solidFill>
              <a:latin typeface="Calibri" panose="020F0502020204030204"/>
            </a:endParaRPr>
          </a:p>
          <a:p>
            <a:pPr marL="285750" indent="-285750">
              <a:buFont typeface="Arial" panose="020B0604020202020204" pitchFamily="34" charset="0"/>
              <a:buChar char="•"/>
              <a:defRPr/>
            </a:pPr>
            <a:r>
              <a:rPr lang="en-US" sz="1400" dirty="0" err="1">
                <a:solidFill>
                  <a:prstClr val="black"/>
                </a:solidFill>
                <a:latin typeface="Calibri" panose="020F0502020204030204"/>
              </a:rPr>
              <a:t>Tiểu</a:t>
            </a:r>
            <a:r>
              <a:rPr lang="en-US" sz="1400" dirty="0">
                <a:solidFill>
                  <a:prstClr val="black"/>
                </a:solidFill>
                <a:latin typeface="Calibri" panose="020F0502020204030204"/>
              </a:rPr>
              <a:t> </a:t>
            </a:r>
            <a:r>
              <a:rPr lang="en-US" sz="1400" dirty="0" err="1">
                <a:solidFill>
                  <a:prstClr val="black"/>
                </a:solidFill>
                <a:latin typeface="Calibri" panose="020F0502020204030204"/>
              </a:rPr>
              <a:t>cầu</a:t>
            </a:r>
            <a:r>
              <a:rPr lang="en-US" sz="1400" dirty="0">
                <a:solidFill>
                  <a:prstClr val="black"/>
                </a:solidFill>
                <a:latin typeface="Calibri" panose="020F0502020204030204"/>
              </a:rPr>
              <a:t> (COX-1: TXA2)</a:t>
            </a:r>
          </a:p>
          <a:p>
            <a:pPr lvl="1">
              <a:defRPr/>
            </a:pPr>
            <a:r>
              <a:rPr lang="en-US" sz="1400" dirty="0" err="1">
                <a:solidFill>
                  <a:prstClr val="black"/>
                </a:solidFill>
                <a:latin typeface="Calibri" panose="020F0502020204030204"/>
              </a:rPr>
              <a:t>Kết</a:t>
            </a:r>
            <a:r>
              <a:rPr lang="en-US" sz="1400" dirty="0">
                <a:solidFill>
                  <a:prstClr val="black"/>
                </a:solidFill>
                <a:latin typeface="Calibri" panose="020F0502020204030204"/>
              </a:rPr>
              <a:t> </a:t>
            </a:r>
            <a:r>
              <a:rPr lang="en-US" sz="1400" dirty="0" err="1">
                <a:solidFill>
                  <a:prstClr val="black"/>
                </a:solidFill>
                <a:latin typeface="Calibri" panose="020F0502020204030204"/>
              </a:rPr>
              <a:t>tập</a:t>
            </a:r>
            <a:r>
              <a:rPr lang="en-US" sz="1400" dirty="0">
                <a:solidFill>
                  <a:prstClr val="black"/>
                </a:solidFill>
                <a:latin typeface="Calibri" panose="020F0502020204030204"/>
              </a:rPr>
              <a:t> </a:t>
            </a:r>
            <a:r>
              <a:rPr lang="en-US" sz="1400" dirty="0" err="1">
                <a:solidFill>
                  <a:prstClr val="black"/>
                </a:solidFill>
                <a:latin typeface="Calibri" panose="020F0502020204030204"/>
              </a:rPr>
              <a:t>tiểu</a:t>
            </a:r>
            <a:r>
              <a:rPr lang="en-US" sz="1400" dirty="0">
                <a:solidFill>
                  <a:prstClr val="black"/>
                </a:solidFill>
                <a:latin typeface="Calibri" panose="020F0502020204030204"/>
              </a:rPr>
              <a:t> </a:t>
            </a:r>
            <a:r>
              <a:rPr lang="en-US" sz="1400" dirty="0" err="1">
                <a:solidFill>
                  <a:prstClr val="black"/>
                </a:solidFill>
                <a:latin typeface="Calibri" panose="020F0502020204030204"/>
              </a:rPr>
              <a:t>cầu</a:t>
            </a:r>
            <a:endParaRPr lang="en-US" sz="1400" dirty="0">
              <a:solidFill>
                <a:prstClr val="black"/>
              </a:solidFill>
              <a:latin typeface="Calibri" panose="020F0502020204030204"/>
            </a:endParaRPr>
          </a:p>
          <a:p>
            <a:pPr lvl="1">
              <a:defRPr/>
            </a:pPr>
            <a:r>
              <a:rPr lang="en-US" sz="1400" dirty="0">
                <a:solidFill>
                  <a:prstClr val="black"/>
                </a:solidFill>
                <a:latin typeface="Calibri" panose="020F0502020204030204"/>
              </a:rPr>
              <a:t>Co </a:t>
            </a:r>
            <a:r>
              <a:rPr lang="en-US" sz="1400" dirty="0" err="1">
                <a:solidFill>
                  <a:prstClr val="black"/>
                </a:solidFill>
                <a:latin typeface="Calibri" panose="020F0502020204030204"/>
              </a:rPr>
              <a:t>mạch</a:t>
            </a:r>
            <a:endParaRPr lang="vi-VN" sz="1400" dirty="0">
              <a:solidFill>
                <a:prstClr val="black"/>
              </a:solidFill>
              <a:latin typeface="Arial" panose="020B0604020202020204" pitchFamily="34" charset="0"/>
            </a:endParaRPr>
          </a:p>
        </p:txBody>
      </p:sp>
    </p:spTree>
    <p:extLst>
      <p:ext uri="{BB962C8B-B14F-4D97-AF65-F5344CB8AC3E}">
        <p14:creationId xmlns:p14="http://schemas.microsoft.com/office/powerpoint/2010/main" val="661450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38D8231-EA11-4D25-888E-9923EABC0532}"/>
              </a:ext>
            </a:extLst>
          </p:cNvPr>
          <p:cNvSpPr>
            <a:spLocks noGrp="1"/>
          </p:cNvSpPr>
          <p:nvPr>
            <p:ph type="title"/>
          </p:nvPr>
        </p:nvSpPr>
        <p:spPr>
          <a:xfrm>
            <a:off x="1524000" y="152400"/>
            <a:ext cx="9144000" cy="1066800"/>
          </a:xfrm>
        </p:spPr>
        <p:txBody>
          <a:bodyPr/>
          <a:lstStyle/>
          <a:p>
            <a:pPr eaLnBrk="1" hangingPunct="1"/>
            <a:r>
              <a:rPr lang="de-DE" altLang="en-US" sz="3200" b="1">
                <a:solidFill>
                  <a:srgbClr val="953735"/>
                </a:solidFill>
                <a:latin typeface="Arial" panose="020B0604020202020204" pitchFamily="34" charset="0"/>
              </a:rPr>
              <a:t>NSAIDs trong viêm khớp dạng thấp</a:t>
            </a:r>
            <a:br>
              <a:rPr lang="de-DE" altLang="en-US" sz="3200" b="1">
                <a:solidFill>
                  <a:srgbClr val="953735"/>
                </a:solidFill>
                <a:latin typeface="Arial" panose="020B0604020202020204" pitchFamily="34" charset="0"/>
              </a:rPr>
            </a:br>
            <a:endParaRPr lang="en-US" altLang="en-US" sz="3200" b="1">
              <a:solidFill>
                <a:srgbClr val="953735"/>
              </a:solidFill>
              <a:latin typeface="Arial" panose="020B0604020202020204" pitchFamily="34" charset="0"/>
            </a:endParaRPr>
          </a:p>
        </p:txBody>
      </p:sp>
      <p:sp>
        <p:nvSpPr>
          <p:cNvPr id="48131" name="Rectangle 3">
            <a:extLst>
              <a:ext uri="{FF2B5EF4-FFF2-40B4-BE49-F238E27FC236}">
                <a16:creationId xmlns:a16="http://schemas.microsoft.com/office/drawing/2014/main" id="{FF6428DB-4EAD-4E72-A5B6-F7445BF09EC3}"/>
              </a:ext>
            </a:extLst>
          </p:cNvPr>
          <p:cNvSpPr>
            <a:spLocks noChangeArrowheads="1"/>
          </p:cNvSpPr>
          <p:nvPr/>
        </p:nvSpPr>
        <p:spPr bwMode="auto">
          <a:xfrm>
            <a:off x="6642100" y="6248401"/>
            <a:ext cx="3949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200">
                <a:latin typeface="Arial" panose="020B0604020202020204" pitchFamily="34" charset="0"/>
                <a:ea typeface="SimSun" panose="02010600030101010101" pitchFamily="2" charset="-122"/>
                <a:cs typeface="Cordia New" panose="020B0304020202020204" pitchFamily="34" charset="-34"/>
              </a:rPr>
              <a:t>DANIEL E. FURST et al., J Rheumatol 2002;29:436–46</a:t>
            </a:r>
          </a:p>
        </p:txBody>
      </p:sp>
      <p:graphicFrame>
        <p:nvGraphicFramePr>
          <p:cNvPr id="8" name="Chart 7">
            <a:extLst>
              <a:ext uri="{FF2B5EF4-FFF2-40B4-BE49-F238E27FC236}">
                <a16:creationId xmlns:a16="http://schemas.microsoft.com/office/drawing/2014/main" id="{EBD665EA-F545-42DB-BC15-620F05B995DE}"/>
              </a:ext>
            </a:extLst>
          </p:cNvPr>
          <p:cNvGraphicFramePr/>
          <p:nvPr/>
        </p:nvGraphicFramePr>
        <p:xfrm>
          <a:off x="2495600" y="1638003"/>
          <a:ext cx="7488832" cy="432047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919F5A6-A7A1-4C88-ACE3-5AB3D5C5B969}"/>
              </a:ext>
            </a:extLst>
          </p:cNvPr>
          <p:cNvSpPr txBox="1"/>
          <p:nvPr/>
        </p:nvSpPr>
        <p:spPr>
          <a:xfrm>
            <a:off x="2063552" y="1854026"/>
            <a:ext cx="400110" cy="3327065"/>
          </a:xfrm>
          <a:prstGeom prst="rect">
            <a:avLst/>
          </a:prstGeom>
          <a:noFill/>
        </p:spPr>
        <p:txBody>
          <a:bodyPr vert="vert270" wrap="none">
            <a:spAutoFit/>
          </a:bodyPr>
          <a:lstStyle/>
          <a:p>
            <a:pPr algn="r">
              <a:defRPr/>
            </a:pPr>
            <a:r>
              <a:rPr lang="en-AU" sz="1400" dirty="0" err="1">
                <a:solidFill>
                  <a:srgbClr val="002060"/>
                </a:solidFill>
              </a:rPr>
              <a:t>Đánh</a:t>
            </a:r>
            <a:r>
              <a:rPr lang="en-AU" sz="1400" dirty="0">
                <a:solidFill>
                  <a:srgbClr val="002060"/>
                </a:solidFill>
              </a:rPr>
              <a:t> </a:t>
            </a:r>
            <a:r>
              <a:rPr lang="en-AU" sz="1400" dirty="0" err="1">
                <a:solidFill>
                  <a:srgbClr val="002060"/>
                </a:solidFill>
              </a:rPr>
              <a:t>giá</a:t>
            </a:r>
            <a:r>
              <a:rPr lang="en-AU" sz="1400" dirty="0">
                <a:solidFill>
                  <a:srgbClr val="002060"/>
                </a:solidFill>
              </a:rPr>
              <a:t> </a:t>
            </a:r>
            <a:r>
              <a:rPr lang="en-AU" sz="1400" dirty="0" err="1">
                <a:solidFill>
                  <a:srgbClr val="002060"/>
                </a:solidFill>
              </a:rPr>
              <a:t>tổng</a:t>
            </a:r>
            <a:r>
              <a:rPr lang="en-AU" sz="1400" dirty="0">
                <a:solidFill>
                  <a:srgbClr val="002060"/>
                </a:solidFill>
              </a:rPr>
              <a:t> </a:t>
            </a:r>
            <a:r>
              <a:rPr lang="en-AU" sz="1400" dirty="0" err="1">
                <a:solidFill>
                  <a:srgbClr val="002060"/>
                </a:solidFill>
              </a:rPr>
              <a:t>thể</a:t>
            </a:r>
            <a:r>
              <a:rPr lang="en-AU" sz="1400" dirty="0">
                <a:solidFill>
                  <a:srgbClr val="002060"/>
                </a:solidFill>
              </a:rPr>
              <a:t> </a:t>
            </a:r>
            <a:r>
              <a:rPr lang="en-AU" sz="1400" dirty="0" err="1">
                <a:solidFill>
                  <a:srgbClr val="002060"/>
                </a:solidFill>
              </a:rPr>
              <a:t>mức</a:t>
            </a:r>
            <a:r>
              <a:rPr lang="en-AU" sz="1400" dirty="0">
                <a:solidFill>
                  <a:srgbClr val="002060"/>
                </a:solidFill>
              </a:rPr>
              <a:t> </a:t>
            </a:r>
            <a:r>
              <a:rPr lang="en-AU" sz="1400" dirty="0" err="1">
                <a:solidFill>
                  <a:srgbClr val="002060"/>
                </a:solidFill>
              </a:rPr>
              <a:t>độ</a:t>
            </a:r>
            <a:r>
              <a:rPr lang="en-AU" sz="1400" dirty="0">
                <a:solidFill>
                  <a:srgbClr val="002060"/>
                </a:solidFill>
              </a:rPr>
              <a:t> </a:t>
            </a:r>
            <a:r>
              <a:rPr lang="en-AU" sz="1400" dirty="0" err="1">
                <a:solidFill>
                  <a:srgbClr val="002060"/>
                </a:solidFill>
              </a:rPr>
              <a:t>giảm</a:t>
            </a:r>
            <a:r>
              <a:rPr lang="en-AU" sz="1400" dirty="0">
                <a:solidFill>
                  <a:srgbClr val="002060"/>
                </a:solidFill>
              </a:rPr>
              <a:t> </a:t>
            </a:r>
            <a:r>
              <a:rPr lang="en-AU" sz="1400" dirty="0" err="1">
                <a:solidFill>
                  <a:srgbClr val="002060"/>
                </a:solidFill>
              </a:rPr>
              <a:t>điểm</a:t>
            </a:r>
            <a:r>
              <a:rPr lang="en-AU" sz="1400" dirty="0">
                <a:solidFill>
                  <a:srgbClr val="002060"/>
                </a:solidFill>
              </a:rPr>
              <a:t> </a:t>
            </a:r>
            <a:r>
              <a:rPr lang="en-AU" sz="1400" dirty="0" err="1">
                <a:solidFill>
                  <a:srgbClr val="002060"/>
                </a:solidFill>
              </a:rPr>
              <a:t>số</a:t>
            </a:r>
            <a:r>
              <a:rPr lang="en-AU" sz="1400" dirty="0">
                <a:solidFill>
                  <a:srgbClr val="002060"/>
                </a:solidFill>
              </a:rPr>
              <a:t> </a:t>
            </a:r>
            <a:r>
              <a:rPr lang="en-AU" sz="1400" dirty="0" err="1">
                <a:solidFill>
                  <a:srgbClr val="002060"/>
                </a:solidFill>
              </a:rPr>
              <a:t>đau</a:t>
            </a:r>
            <a:endParaRPr lang="en-US" sz="1400" dirty="0">
              <a:solidFill>
                <a:srgbClr val="002060"/>
              </a:solidFill>
            </a:endParaRPr>
          </a:p>
        </p:txBody>
      </p:sp>
      <p:sp>
        <p:nvSpPr>
          <p:cNvPr id="48134" name="TextBox 9">
            <a:extLst>
              <a:ext uri="{FF2B5EF4-FFF2-40B4-BE49-F238E27FC236}">
                <a16:creationId xmlns:a16="http://schemas.microsoft.com/office/drawing/2014/main" id="{96695A4E-82B4-464F-A636-848CB2F4FD66}"/>
              </a:ext>
            </a:extLst>
          </p:cNvPr>
          <p:cNvSpPr txBox="1">
            <a:spLocks noChangeArrowheads="1"/>
          </p:cNvSpPr>
          <p:nvPr/>
        </p:nvSpPr>
        <p:spPr bwMode="auto">
          <a:xfrm>
            <a:off x="4875213" y="4549775"/>
            <a:ext cx="284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AU" altLang="en-US" sz="2000">
                <a:latin typeface="Arial" panose="020B0604020202020204" pitchFamily="34" charset="0"/>
                <a:ea typeface="SimSun" panose="02010600030101010101" pitchFamily="2" charset="-122"/>
                <a:cs typeface="Cordia New" panose="020B0304020202020204" pitchFamily="34" charset="-34"/>
              </a:rPr>
              <a:t>*</a:t>
            </a:r>
            <a:endParaRPr lang="en-US" altLang="en-US" sz="2000">
              <a:latin typeface="Arial" panose="020B0604020202020204" pitchFamily="34" charset="0"/>
              <a:ea typeface="SimSun" panose="02010600030101010101" pitchFamily="2" charset="-122"/>
              <a:cs typeface="Cordia New" panose="020B0304020202020204" pitchFamily="34" charset="-34"/>
            </a:endParaRPr>
          </a:p>
        </p:txBody>
      </p:sp>
      <p:sp>
        <p:nvSpPr>
          <p:cNvPr id="48135" name="TextBox 10">
            <a:extLst>
              <a:ext uri="{FF2B5EF4-FFF2-40B4-BE49-F238E27FC236}">
                <a16:creationId xmlns:a16="http://schemas.microsoft.com/office/drawing/2014/main" id="{B8390E55-20BD-4E6C-9CFE-AF833B6DDF44}"/>
              </a:ext>
            </a:extLst>
          </p:cNvPr>
          <p:cNvSpPr txBox="1">
            <a:spLocks noChangeArrowheads="1"/>
          </p:cNvSpPr>
          <p:nvPr/>
        </p:nvSpPr>
        <p:spPr bwMode="auto">
          <a:xfrm>
            <a:off x="3155951" y="1270000"/>
            <a:ext cx="923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ts val="1200"/>
              </a:spcBef>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Placebo</a:t>
            </a:r>
          </a:p>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n = 177</a:t>
            </a:r>
            <a:endParaRPr lang="en-US" altLang="en-US" sz="1600">
              <a:solidFill>
                <a:srgbClr val="002060"/>
              </a:solidFill>
              <a:latin typeface="Arial" panose="020B0604020202020204" pitchFamily="34" charset="0"/>
              <a:ea typeface="SimSun" panose="02010600030101010101" pitchFamily="2" charset="-122"/>
              <a:cs typeface="Cordia New" panose="020B0304020202020204" pitchFamily="34" charset="-34"/>
            </a:endParaRPr>
          </a:p>
        </p:txBody>
      </p:sp>
      <p:sp>
        <p:nvSpPr>
          <p:cNvPr id="48136" name="TextBox 12">
            <a:extLst>
              <a:ext uri="{FF2B5EF4-FFF2-40B4-BE49-F238E27FC236}">
                <a16:creationId xmlns:a16="http://schemas.microsoft.com/office/drawing/2014/main" id="{57E4273C-E16D-4A26-8DA5-30ABE8814009}"/>
              </a:ext>
            </a:extLst>
          </p:cNvPr>
          <p:cNvSpPr txBox="1">
            <a:spLocks noChangeArrowheads="1"/>
          </p:cNvSpPr>
          <p:nvPr/>
        </p:nvSpPr>
        <p:spPr bwMode="auto">
          <a:xfrm>
            <a:off x="4511675" y="1022350"/>
            <a:ext cx="11636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Meloxicam</a:t>
            </a:r>
          </a:p>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   7,5 mg</a:t>
            </a:r>
          </a:p>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 n = 175</a:t>
            </a:r>
            <a:endParaRPr lang="en-US" altLang="en-US" sz="1600">
              <a:solidFill>
                <a:srgbClr val="002060"/>
              </a:solidFill>
              <a:latin typeface="Arial" panose="020B0604020202020204" pitchFamily="34" charset="0"/>
              <a:ea typeface="SimSun" panose="02010600030101010101" pitchFamily="2" charset="-122"/>
              <a:cs typeface="Cordia New" panose="020B0304020202020204" pitchFamily="34" charset="-34"/>
            </a:endParaRPr>
          </a:p>
        </p:txBody>
      </p:sp>
      <p:sp>
        <p:nvSpPr>
          <p:cNvPr id="48137" name="TextBox 13">
            <a:extLst>
              <a:ext uri="{FF2B5EF4-FFF2-40B4-BE49-F238E27FC236}">
                <a16:creationId xmlns:a16="http://schemas.microsoft.com/office/drawing/2014/main" id="{F79C6471-CF47-4E91-B7D0-4F42167F3A64}"/>
              </a:ext>
            </a:extLst>
          </p:cNvPr>
          <p:cNvSpPr txBox="1">
            <a:spLocks noChangeArrowheads="1"/>
          </p:cNvSpPr>
          <p:nvPr/>
        </p:nvSpPr>
        <p:spPr bwMode="auto">
          <a:xfrm>
            <a:off x="7175501" y="990601"/>
            <a:ext cx="1165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Meloxicam</a:t>
            </a:r>
          </a:p>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   22,5 mg</a:t>
            </a:r>
          </a:p>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  n = 177</a:t>
            </a:r>
            <a:endParaRPr lang="en-US" altLang="en-US" sz="1600">
              <a:solidFill>
                <a:srgbClr val="002060"/>
              </a:solidFill>
              <a:latin typeface="Arial" panose="020B0604020202020204" pitchFamily="34" charset="0"/>
              <a:ea typeface="SimSun" panose="02010600030101010101" pitchFamily="2" charset="-122"/>
              <a:cs typeface="Cordia New" panose="020B0304020202020204" pitchFamily="34" charset="-34"/>
            </a:endParaRPr>
          </a:p>
        </p:txBody>
      </p:sp>
      <p:sp>
        <p:nvSpPr>
          <p:cNvPr id="48138" name="TextBox 14">
            <a:extLst>
              <a:ext uri="{FF2B5EF4-FFF2-40B4-BE49-F238E27FC236}">
                <a16:creationId xmlns:a16="http://schemas.microsoft.com/office/drawing/2014/main" id="{62DF5FCD-EC6C-42E9-8EE6-5DDB0D8BF91D}"/>
              </a:ext>
            </a:extLst>
          </p:cNvPr>
          <p:cNvSpPr txBox="1">
            <a:spLocks noChangeArrowheads="1"/>
          </p:cNvSpPr>
          <p:nvPr/>
        </p:nvSpPr>
        <p:spPr bwMode="auto">
          <a:xfrm>
            <a:off x="5880100" y="1022350"/>
            <a:ext cx="11636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Meloxicam</a:t>
            </a:r>
          </a:p>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   15 mg</a:t>
            </a:r>
          </a:p>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 n = 184</a:t>
            </a:r>
            <a:endParaRPr lang="en-US" altLang="en-US" sz="1600">
              <a:solidFill>
                <a:srgbClr val="002060"/>
              </a:solidFill>
              <a:latin typeface="Arial" panose="020B0604020202020204" pitchFamily="34" charset="0"/>
              <a:ea typeface="SimSun" panose="02010600030101010101" pitchFamily="2" charset="-122"/>
              <a:cs typeface="Cordia New" panose="020B0304020202020204" pitchFamily="34" charset="-34"/>
            </a:endParaRPr>
          </a:p>
        </p:txBody>
      </p:sp>
      <p:sp>
        <p:nvSpPr>
          <p:cNvPr id="48139" name="TextBox 15">
            <a:extLst>
              <a:ext uri="{FF2B5EF4-FFF2-40B4-BE49-F238E27FC236}">
                <a16:creationId xmlns:a16="http://schemas.microsoft.com/office/drawing/2014/main" id="{9C1C9248-6F2B-449D-A40C-BBE683EF80AE}"/>
              </a:ext>
            </a:extLst>
          </p:cNvPr>
          <p:cNvSpPr txBox="1">
            <a:spLocks noChangeArrowheads="1"/>
          </p:cNvSpPr>
          <p:nvPr/>
        </p:nvSpPr>
        <p:spPr bwMode="auto">
          <a:xfrm>
            <a:off x="8616951" y="990601"/>
            <a:ext cx="1139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Diclofenac</a:t>
            </a:r>
          </a:p>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   150 mg</a:t>
            </a:r>
          </a:p>
          <a:p>
            <a:pPr algn="r" eaLnBrk="1" hangingPunct="1">
              <a:spcBef>
                <a:spcPct val="0"/>
              </a:spcBef>
              <a:buFontTx/>
              <a:buNone/>
            </a:pPr>
            <a:r>
              <a:rPr lang="en-AU" altLang="en-US" sz="1600">
                <a:solidFill>
                  <a:srgbClr val="002060"/>
                </a:solidFill>
                <a:latin typeface="Arial" panose="020B0604020202020204" pitchFamily="34" charset="0"/>
                <a:ea typeface="SimSun" panose="02010600030101010101" pitchFamily="2" charset="-122"/>
                <a:cs typeface="Cordia New" panose="020B0304020202020204" pitchFamily="34" charset="-34"/>
              </a:rPr>
              <a:t>  n = 181</a:t>
            </a:r>
            <a:endParaRPr lang="en-US" altLang="en-US" sz="1600">
              <a:solidFill>
                <a:srgbClr val="002060"/>
              </a:solidFill>
              <a:latin typeface="Arial" panose="020B0604020202020204" pitchFamily="34" charset="0"/>
              <a:ea typeface="SimSun" panose="02010600030101010101" pitchFamily="2" charset="-122"/>
              <a:cs typeface="Cordia New" panose="020B0304020202020204" pitchFamily="34" charset="-34"/>
            </a:endParaRPr>
          </a:p>
        </p:txBody>
      </p:sp>
      <p:sp>
        <p:nvSpPr>
          <p:cNvPr id="48140" name="TextBox 16">
            <a:extLst>
              <a:ext uri="{FF2B5EF4-FFF2-40B4-BE49-F238E27FC236}">
                <a16:creationId xmlns:a16="http://schemas.microsoft.com/office/drawing/2014/main" id="{E97C25A6-81F4-4CC1-984A-6FE20BC86E65}"/>
              </a:ext>
            </a:extLst>
          </p:cNvPr>
          <p:cNvSpPr txBox="1">
            <a:spLocks noChangeArrowheads="1"/>
          </p:cNvSpPr>
          <p:nvPr/>
        </p:nvSpPr>
        <p:spPr bwMode="auto">
          <a:xfrm>
            <a:off x="3216275" y="5094288"/>
            <a:ext cx="1689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AU" altLang="en-US" sz="2000">
                <a:solidFill>
                  <a:srgbClr val="002060"/>
                </a:solidFill>
                <a:latin typeface="Arial" panose="020B0604020202020204" pitchFamily="34" charset="0"/>
                <a:ea typeface="SimSun" panose="02010600030101010101" pitchFamily="2" charset="-122"/>
                <a:cs typeface="Cordia New" panose="020B0304020202020204" pitchFamily="34" charset="-34"/>
              </a:rPr>
              <a:t>*: p ≤ 0,05 </a:t>
            </a:r>
          </a:p>
          <a:p>
            <a:pPr algn="r" eaLnBrk="1" hangingPunct="1">
              <a:spcBef>
                <a:spcPct val="0"/>
              </a:spcBef>
              <a:buFontTx/>
              <a:buNone/>
            </a:pPr>
            <a:r>
              <a:rPr lang="en-AU" altLang="en-US" sz="2000">
                <a:solidFill>
                  <a:srgbClr val="002060"/>
                </a:solidFill>
                <a:latin typeface="Arial" panose="020B0604020202020204" pitchFamily="34" charset="0"/>
                <a:ea typeface="SimSun" panose="02010600030101010101" pitchFamily="2" charset="-122"/>
                <a:cs typeface="Cordia New" panose="020B0304020202020204" pitchFamily="34" charset="-34"/>
              </a:rPr>
              <a:t>***: p ≤ 0,001</a:t>
            </a:r>
            <a:endParaRPr lang="en-US" altLang="en-US" sz="2000">
              <a:solidFill>
                <a:srgbClr val="002060"/>
              </a:solidFill>
              <a:latin typeface="Arial" panose="020B0604020202020204" pitchFamily="34" charset="0"/>
              <a:ea typeface="SimSun" panose="02010600030101010101" pitchFamily="2" charset="-122"/>
              <a:cs typeface="Cordia New" panose="020B0304020202020204" pitchFamily="34" charset="-34"/>
            </a:endParaRPr>
          </a:p>
          <a:p>
            <a:pPr algn="r" eaLnBrk="1" hangingPunct="1">
              <a:spcBef>
                <a:spcPct val="0"/>
              </a:spcBef>
              <a:buFontTx/>
              <a:buNone/>
            </a:pPr>
            <a:endParaRPr lang="en-US" altLang="en-US" sz="2000">
              <a:solidFill>
                <a:srgbClr val="002060"/>
              </a:solidFill>
              <a:latin typeface="Arial" panose="020B0604020202020204" pitchFamily="34" charset="0"/>
              <a:ea typeface="SimSun" panose="02010600030101010101" pitchFamily="2" charset="-122"/>
              <a:cs typeface="Cordia New" panose="020B0304020202020204" pitchFamily="34" charset="-34"/>
            </a:endParaRPr>
          </a:p>
        </p:txBody>
      </p:sp>
      <p:sp>
        <p:nvSpPr>
          <p:cNvPr id="48141" name="Rectangle 1">
            <a:extLst>
              <a:ext uri="{FF2B5EF4-FFF2-40B4-BE49-F238E27FC236}">
                <a16:creationId xmlns:a16="http://schemas.microsoft.com/office/drawing/2014/main" id="{D1908AF5-DD00-4475-B727-2F2B62AFE046}"/>
              </a:ext>
            </a:extLst>
          </p:cNvPr>
          <p:cNvSpPr>
            <a:spLocks noChangeArrowheads="1"/>
          </p:cNvSpPr>
          <p:nvPr/>
        </p:nvSpPr>
        <p:spPr bwMode="auto">
          <a:xfrm>
            <a:off x="3122614" y="4643439"/>
            <a:ext cx="2287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de-DE" altLang="en-US" sz="1600">
                <a:solidFill>
                  <a:srgbClr val="002060"/>
                </a:solidFill>
                <a:latin typeface="Times New Roman" panose="02020603050405020304" pitchFamily="18" charset="0"/>
                <a:cs typeface="Times New Roman" panose="02020603050405020304" pitchFamily="18" charset="0"/>
              </a:rPr>
              <a:t>Thời gian điều trị 12 tuần</a:t>
            </a:r>
            <a:endParaRPr lang="vi-VN" altLang="en-US" sz="1600">
              <a:latin typeface="Times New Roman" panose="02020603050405020304" pitchFamily="18" charset="0"/>
              <a:cs typeface="Cordia New" panose="020B0304020202020204" pitchFamily="34" charset="-34"/>
            </a:endParaRPr>
          </a:p>
        </p:txBody>
      </p:sp>
      <p:sp>
        <p:nvSpPr>
          <p:cNvPr id="48142" name="Rectangle 3">
            <a:extLst>
              <a:ext uri="{FF2B5EF4-FFF2-40B4-BE49-F238E27FC236}">
                <a16:creationId xmlns:a16="http://schemas.microsoft.com/office/drawing/2014/main" id="{C6010DA4-1C45-4725-B889-DC331BA97794}"/>
              </a:ext>
            </a:extLst>
          </p:cNvPr>
          <p:cNvSpPr>
            <a:spLocks noChangeArrowheads="1"/>
          </p:cNvSpPr>
          <p:nvPr/>
        </p:nvSpPr>
        <p:spPr bwMode="auto">
          <a:xfrm>
            <a:off x="4852988" y="6524626"/>
            <a:ext cx="573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200">
                <a:latin typeface="Arial" panose="020B0604020202020204" pitchFamily="34" charset="0"/>
                <a:ea typeface="SimSun" panose="02010600030101010101" pitchFamily="2" charset="-122"/>
                <a:cs typeface="Cordia New" panose="020B0304020202020204" pitchFamily="34" charset="-34"/>
              </a:rPr>
              <a:t>Liều khuyến cáo tối đa của meloxicam là 15mg theo thông tin kê toa tại Việt Nam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7">
            <a:extLst>
              <a:ext uri="{FF2B5EF4-FFF2-40B4-BE49-F238E27FC236}">
                <a16:creationId xmlns:a16="http://schemas.microsoft.com/office/drawing/2014/main" id="{69A42672-544D-48F6-A329-706D59A4B132}"/>
              </a:ext>
            </a:extLst>
          </p:cNvPr>
          <p:cNvSpPr txBox="1">
            <a:spLocks noChangeArrowheads="1"/>
          </p:cNvSpPr>
          <p:nvPr/>
        </p:nvSpPr>
        <p:spPr bwMode="auto">
          <a:xfrm>
            <a:off x="1676400" y="990600"/>
            <a:ext cx="8991600" cy="400050"/>
          </a:xfrm>
          <a:prstGeom prst="rect">
            <a:avLst/>
          </a:prstGeom>
          <a:noFill/>
          <a:ln w="12700" cap="sq">
            <a:noFill/>
            <a:miter lim="800000"/>
            <a:headEnd type="none" w="sm" len="sm"/>
            <a:tailEnd type="none" w="sm" len="sm"/>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defRPr/>
            </a:pPr>
            <a:r>
              <a:rPr lang="en-US" altLang="en-US" sz="2000" b="1">
                <a:effectLst>
                  <a:outerShdw blurRad="38100" dist="38100" dir="2700000" algn="tl">
                    <a:srgbClr val="C0C0C0"/>
                  </a:outerShdw>
                </a:effectLst>
                <a:cs typeface="Times New Roman" pitchFamily="18" charset="0"/>
              </a:rPr>
              <a:t>    </a:t>
            </a:r>
          </a:p>
        </p:txBody>
      </p:sp>
      <p:sp>
        <p:nvSpPr>
          <p:cNvPr id="12291" name="Rectangle 8">
            <a:extLst>
              <a:ext uri="{FF2B5EF4-FFF2-40B4-BE49-F238E27FC236}">
                <a16:creationId xmlns:a16="http://schemas.microsoft.com/office/drawing/2014/main" id="{F68B2FD8-4445-4D87-BAB5-FF233F5ED3B5}"/>
              </a:ext>
            </a:extLst>
          </p:cNvPr>
          <p:cNvSpPr>
            <a:spLocks noChangeArrowheads="1"/>
          </p:cNvSpPr>
          <p:nvPr/>
        </p:nvSpPr>
        <p:spPr bwMode="auto">
          <a:xfrm>
            <a:off x="1562100" y="266700"/>
            <a:ext cx="9105900" cy="1016000"/>
          </a:xfrm>
          <a:prstGeom prst="rect">
            <a:avLst/>
          </a:prstGeom>
          <a:noFill/>
          <a:ln w="9525">
            <a:noFill/>
            <a:miter lim="800000"/>
            <a:headEnd/>
            <a:tailEnd/>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defRPr/>
            </a:pPr>
            <a:r>
              <a:rPr lang="en-US" altLang="en-US" sz="3000" b="1" dirty="0">
                <a:solidFill>
                  <a:srgbClr val="953735"/>
                </a:solidFill>
                <a:latin typeface="Arial" pitchFamily="34" charset="0"/>
                <a:cs typeface="ＭＳ Ｐゴシック" charset="0"/>
              </a:rPr>
              <a:t>2. BỆNH VIÊM CỘT SỐNG DÍNH KHỚP</a:t>
            </a:r>
            <a:br>
              <a:rPr lang="en-US" altLang="en-US" sz="3000" b="1" dirty="0">
                <a:solidFill>
                  <a:srgbClr val="E90062"/>
                </a:solidFill>
                <a:effectLst>
                  <a:outerShdw blurRad="38100" dist="38100" dir="2700000" algn="tl">
                    <a:srgbClr val="C0C0C0"/>
                  </a:outerShdw>
                </a:effectLst>
              </a:rPr>
            </a:br>
            <a:endParaRPr lang="en-US" altLang="en-US" sz="3000" b="1" dirty="0">
              <a:solidFill>
                <a:srgbClr val="E90062"/>
              </a:solidFill>
              <a:effectLst>
                <a:outerShdw blurRad="38100" dist="38100" dir="2700000" algn="tl">
                  <a:srgbClr val="C0C0C0"/>
                </a:outerShdw>
              </a:effectLst>
            </a:endParaRPr>
          </a:p>
        </p:txBody>
      </p:sp>
      <p:sp>
        <p:nvSpPr>
          <p:cNvPr id="11273" name="Rectangle 9">
            <a:extLst>
              <a:ext uri="{FF2B5EF4-FFF2-40B4-BE49-F238E27FC236}">
                <a16:creationId xmlns:a16="http://schemas.microsoft.com/office/drawing/2014/main" id="{CE94DFA2-8696-4A97-B373-E9A4F3218F17}"/>
              </a:ext>
            </a:extLst>
          </p:cNvPr>
          <p:cNvSpPr>
            <a:spLocks noChangeArrowheads="1"/>
          </p:cNvSpPr>
          <p:nvPr/>
        </p:nvSpPr>
        <p:spPr bwMode="auto">
          <a:xfrm>
            <a:off x="1562100" y="1447801"/>
            <a:ext cx="6896100" cy="3816429"/>
          </a:xfrm>
          <a:prstGeom prst="rect">
            <a:avLst/>
          </a:prstGeom>
          <a:noFill/>
          <a:ln>
            <a:noFill/>
          </a:ln>
          <a:effectLst>
            <a:prstShdw prst="shdw17" dist="17961" dir="2700000">
              <a:srgbClr val="992254"/>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5800" indent="-685800">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algn="just">
              <a:buFont typeface="Arial" panose="020B0604020202020204" pitchFamily="34" charset="0"/>
              <a:buChar char="•"/>
              <a:defRPr/>
            </a:pPr>
            <a:r>
              <a:rPr lang="en-US" altLang="en-US" sz="2200" dirty="0" err="1">
                <a:latin typeface="Arial" panose="020B0604020202020204" pitchFamily="34" charset="0"/>
                <a:cs typeface="Arial" panose="020B0604020202020204" pitchFamily="34" charset="0"/>
              </a:rPr>
              <a:t>Là</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bệnh</a:t>
            </a:r>
            <a:r>
              <a:rPr lang="en-US" altLang="en-US" sz="2200" dirty="0">
                <a:latin typeface="Arial" panose="020B0604020202020204" pitchFamily="34" charset="0"/>
                <a:cs typeface="Arial" panose="020B0604020202020204" pitchFamily="34" charset="0"/>
              </a:rPr>
              <a:t> hay </a:t>
            </a:r>
            <a:r>
              <a:rPr lang="en-US" altLang="en-US" sz="2200" dirty="0" err="1">
                <a:latin typeface="Arial" panose="020B0604020202020204" pitchFamily="34" charset="0"/>
                <a:cs typeface="Arial" panose="020B0604020202020204" pitchFamily="34" charset="0"/>
              </a:rPr>
              <a:t>gặp</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nhất</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trong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nhóm</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bệnh</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lý</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cột</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sống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huyết</a:t>
            </a:r>
            <a:r>
              <a:rPr lang="en-US" altLang="en-US" sz="2200" dirty="0">
                <a:latin typeface="Arial" panose="020B0604020202020204" pitchFamily="34" charset="0"/>
                <a:cs typeface="Arial" panose="020B0604020202020204" pitchFamily="34" charset="0"/>
              </a:rPr>
              <a:t> thanh </a:t>
            </a:r>
            <a:r>
              <a:rPr lang="en-US" altLang="en-US" sz="2200" dirty="0" err="1">
                <a:latin typeface="Arial" panose="020B0604020202020204" pitchFamily="34" charset="0"/>
                <a:cs typeface="Arial" panose="020B0604020202020204" pitchFamily="34" charset="0"/>
              </a:rPr>
              <a:t>âm</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tính</a:t>
            </a:r>
            <a:r>
              <a:rPr lang="en-US" altLang="en-US" sz="2200" dirty="0">
                <a:latin typeface="Arial" panose="020B0604020202020204" pitchFamily="34" charset="0"/>
                <a:cs typeface="Arial" panose="020B0604020202020204" pitchFamily="34" charset="0"/>
              </a:rPr>
              <a:t>. </a:t>
            </a:r>
          </a:p>
          <a:p>
            <a:pPr marL="0" indent="0" algn="just">
              <a:defRPr/>
            </a:pPr>
            <a:r>
              <a:rPr lang="en-US" altLang="en-US" sz="2200" dirty="0" err="1">
                <a:latin typeface="Arial" panose="020B0604020202020204" pitchFamily="34" charset="0"/>
                <a:cs typeface="Arial" panose="020B0604020202020204" pitchFamily="34" charset="0"/>
              </a:rPr>
              <a:t>Thường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gặp</a:t>
            </a:r>
            <a:r>
              <a:rPr lang="en-US" altLang="en-US" sz="2200" dirty="0">
                <a:latin typeface="Arial" panose="020B0604020202020204" pitchFamily="34" charset="0"/>
                <a:cs typeface="Arial" panose="020B0604020202020204" pitchFamily="34" charset="0"/>
              </a:rPr>
              <a:t> ở nam </a:t>
            </a:r>
            <a:r>
              <a:rPr lang="en-US" altLang="en-US" sz="2200" dirty="0" err="1">
                <a:latin typeface="Arial" panose="020B0604020202020204" pitchFamily="34" charset="0"/>
                <a:cs typeface="Arial" panose="020B0604020202020204" pitchFamily="34" charset="0"/>
              </a:rPr>
              <a:t>giới</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trẻ</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tuổi</a:t>
            </a:r>
            <a:r>
              <a:rPr lang="en-US" altLang="en-US" sz="2200"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defRPr/>
            </a:pPr>
            <a:r>
              <a:rPr lang="en-US" altLang="en-US" sz="2200" dirty="0" err="1">
                <a:latin typeface="Arial" panose="020B0604020202020204" pitchFamily="34" charset="0"/>
                <a:cs typeface="Arial" panose="020B0604020202020204" pitchFamily="34" charset="0"/>
              </a:rPr>
              <a:t>Là</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bệnh</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viêm</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khớp</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mạn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tính</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không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rõ</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nguyên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nhân</a:t>
            </a:r>
            <a:r>
              <a:rPr lang="en-US" altLang="en-US" sz="2200" dirty="0">
                <a:latin typeface="Arial" panose="020B0604020202020204" pitchFamily="34" charset="0"/>
                <a:cs typeface="Arial" panose="020B0604020202020204" pitchFamily="34" charset="0"/>
              </a:rPr>
              <a:t>:</a:t>
            </a:r>
          </a:p>
          <a:p>
            <a:pPr marL="400050" lvl="1" indent="-342900">
              <a:buFont typeface="Wingdings" panose="05000000000000000000" pitchFamily="2" charset="2"/>
              <a:buChar char="ü"/>
              <a:defRPr/>
            </a:pPr>
            <a:r>
              <a:rPr lang="en-US" altLang="en-US" sz="2200" dirty="0" err="1">
                <a:latin typeface="Arial" panose="020B0604020202020204" pitchFamily="34" charset="0"/>
                <a:cs typeface="Arial" panose="020B0604020202020204" pitchFamily="34" charset="0"/>
              </a:rPr>
              <a:t>Có</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tính</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chất</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gia</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đình</a:t>
            </a:r>
            <a:endParaRPr lang="vi-VN" altLang="en-US" sz="2200" dirty="0">
              <a:latin typeface="Arial" panose="020B0604020202020204" pitchFamily="34" charset="0"/>
              <a:cs typeface="Arial" panose="020B0604020202020204" pitchFamily="34" charset="0"/>
            </a:endParaRPr>
          </a:p>
          <a:p>
            <a:pPr marL="400050" lvl="1" indent="-342900">
              <a:buFont typeface="Wingdings" panose="05000000000000000000" pitchFamily="2" charset="2"/>
              <a:buChar char="ü"/>
              <a:defRPr/>
            </a:pPr>
            <a:r>
              <a:rPr lang="en-US" altLang="en-US" sz="2200" dirty="0" err="1">
                <a:latin typeface="Arial" panose="020B0604020202020204" pitchFamily="34" charset="0"/>
                <a:cs typeface="Arial" panose="020B0604020202020204" pitchFamily="34" charset="0"/>
              </a:rPr>
              <a:t>Liên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quan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tới</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nhiễm</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khuẩn</a:t>
            </a:r>
            <a:r>
              <a:rPr lang="en-US" altLang="en-US" sz="2200" dirty="0">
                <a:latin typeface="Arial" panose="020B0604020202020204" pitchFamily="34" charset="0"/>
                <a:cs typeface="Arial" panose="020B0604020202020204" pitchFamily="34" charset="0"/>
              </a:rPr>
              <a:t> Chlamydia Trachomatis</a:t>
            </a:r>
          </a:p>
          <a:p>
            <a:pPr marL="342900" indent="-342900" algn="just">
              <a:buFont typeface="Arial" panose="020B0604020202020204" pitchFamily="34" charset="0"/>
              <a:buChar char="•"/>
              <a:defRPr/>
            </a:pPr>
            <a:r>
              <a:rPr lang="en-US" altLang="en-US" sz="2200" dirty="0" err="1">
                <a:latin typeface="Arial" panose="020B0604020202020204" pitchFamily="34" charset="0"/>
                <a:cs typeface="Arial" panose="020B0604020202020204" pitchFamily="34" charset="0"/>
              </a:rPr>
              <a:t>Tổn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thương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cơ</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bản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dây</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chằng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bao</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khớp</a:t>
            </a:r>
            <a:r>
              <a:rPr lang="en-US" altLang="en-US" sz="2200"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defRPr/>
            </a:pPr>
            <a:r>
              <a:rPr lang="en-US" altLang="en-US" sz="2200" dirty="0" err="1">
                <a:latin typeface="Arial" panose="020B0604020202020204" pitchFamily="34" charset="0"/>
                <a:cs typeface="Arial" panose="020B0604020202020204" pitchFamily="34" charset="0"/>
              </a:rPr>
              <a:t>Biểu</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hiện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khớp</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cùng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chậu</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cột</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sống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khớp</a:t>
            </a:r>
            <a:r>
              <a:rPr lang="en-US" altLang="en-US" sz="2200" dirty="0">
                <a:latin typeface="Arial" panose="020B0604020202020204" pitchFamily="34" charset="0"/>
                <a:cs typeface="Arial" panose="020B0604020202020204" pitchFamily="34" charset="0"/>
              </a:rPr>
              <a:t> chi </a:t>
            </a:r>
            <a:r>
              <a:rPr lang="en-US" altLang="en-US" sz="2200" dirty="0" err="1">
                <a:latin typeface="Arial" panose="020B0604020202020204" pitchFamily="34" charset="0"/>
                <a:cs typeface="Arial" panose="020B0604020202020204" pitchFamily="34" charset="0"/>
              </a:rPr>
              <a:t>dưới</a:t>
            </a:r>
            <a:r>
              <a:rPr lang="en-US" altLang="en-US" sz="2200" dirty="0">
                <a:latin typeface="Arial" panose="020B0604020202020204" pitchFamily="34" charset="0"/>
                <a:cs typeface="Arial" panose="020B0604020202020204" pitchFamily="34" charset="0"/>
              </a:rPr>
              <a:t>. </a:t>
            </a:r>
          </a:p>
        </p:txBody>
      </p:sp>
      <p:pic>
        <p:nvPicPr>
          <p:cNvPr id="49157" name="Picture 8" descr="DSC01600">
            <a:extLst>
              <a:ext uri="{FF2B5EF4-FFF2-40B4-BE49-F238E27FC236}">
                <a16:creationId xmlns:a16="http://schemas.microsoft.com/office/drawing/2014/main" id="{3C5F7058-A18F-4FC0-96BB-A9DEC8C61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075"/>
          <a:stretch>
            <a:fillRect/>
          </a:stretch>
        </p:blipFill>
        <p:spPr bwMode="auto">
          <a:xfrm>
            <a:off x="8458200" y="4116388"/>
            <a:ext cx="22098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7" descr="DSC01599">
            <a:extLst>
              <a:ext uri="{FF2B5EF4-FFF2-40B4-BE49-F238E27FC236}">
                <a16:creationId xmlns:a16="http://schemas.microsoft.com/office/drawing/2014/main" id="{DDBB7698-9D24-4186-A903-DC8C395E2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992188"/>
            <a:ext cx="2209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22B6C7F-0E72-456B-875D-02B8DFD14246}"/>
              </a:ext>
            </a:extLst>
          </p:cNvPr>
          <p:cNvSpPr/>
          <p:nvPr/>
        </p:nvSpPr>
        <p:spPr>
          <a:xfrm>
            <a:off x="8915400" y="1373188"/>
            <a:ext cx="3048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Palatino Linotype" charset="0"/>
              <a:ea typeface="MS PGothic" charset="0"/>
              <a:cs typeface="MS PGothic"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8943321B-14E2-4A17-A0AD-748E5F13C7F3}"/>
              </a:ext>
            </a:extLst>
          </p:cNvPr>
          <p:cNvSpPr>
            <a:spLocks noGrp="1"/>
          </p:cNvSpPr>
          <p:nvPr>
            <p:ph idx="4294967295"/>
          </p:nvPr>
        </p:nvSpPr>
        <p:spPr>
          <a:xfrm>
            <a:off x="1524000" y="6324600"/>
            <a:ext cx="9144000" cy="533400"/>
          </a:xfrm>
        </p:spPr>
        <p:txBody>
          <a:bodyPr/>
          <a:lstStyle/>
          <a:p>
            <a:pPr algn="r" eaLnBrk="1" hangingPunct="1">
              <a:buFontTx/>
              <a:buNone/>
            </a:pPr>
            <a:r>
              <a:rPr lang="vi-VN" altLang="en-US" sz="1200">
                <a:latin typeface="Arial" panose="020B0604020202020204" pitchFamily="34" charset="0"/>
              </a:rPr>
              <a:t>Zochling et al.(2006). ASAS/EULAR recommendations for the management of ankylosing spondylitis. Ann Rheum Dis ;65:442–452</a:t>
            </a:r>
            <a:endParaRPr lang="en-US" altLang="en-US" sz="1200">
              <a:latin typeface="Times New Roman" panose="02020603050405020304" pitchFamily="18" charset="0"/>
            </a:endParaRPr>
          </a:p>
        </p:txBody>
      </p:sp>
      <p:sp>
        <p:nvSpPr>
          <p:cNvPr id="50179" name="Title 1">
            <a:extLst>
              <a:ext uri="{FF2B5EF4-FFF2-40B4-BE49-F238E27FC236}">
                <a16:creationId xmlns:a16="http://schemas.microsoft.com/office/drawing/2014/main" id="{E3A8DCEE-268D-45C6-B590-501B768C1321}"/>
              </a:ext>
            </a:extLst>
          </p:cNvPr>
          <p:cNvSpPr>
            <a:spLocks noGrp="1"/>
          </p:cNvSpPr>
          <p:nvPr>
            <p:ph type="title" idx="4294967295"/>
          </p:nvPr>
        </p:nvSpPr>
        <p:spPr>
          <a:xfrm>
            <a:off x="1524000" y="304800"/>
            <a:ext cx="8229600" cy="939800"/>
          </a:xfrm>
        </p:spPr>
        <p:txBody>
          <a:bodyPr/>
          <a:lstStyle/>
          <a:p>
            <a:pPr eaLnBrk="1" hangingPunct="1"/>
            <a:r>
              <a:rPr lang="vi-VN" altLang="en-US" sz="3000" b="1">
                <a:solidFill>
                  <a:srgbClr val="953735"/>
                </a:solidFill>
                <a:latin typeface="Arial" panose="020B0604020202020204" pitchFamily="34" charset="0"/>
              </a:rPr>
              <a:t>Khuyến cáo điều trị </a:t>
            </a:r>
            <a:r>
              <a:rPr lang="en-US" altLang="en-US" sz="3000" b="1">
                <a:solidFill>
                  <a:srgbClr val="953735"/>
                </a:solidFill>
                <a:latin typeface="Arial" panose="020B0604020202020204" pitchFamily="34" charset="0"/>
              </a:rPr>
              <a:t>viêm cột sống dính khớp</a:t>
            </a:r>
            <a:r>
              <a:rPr lang="vi-VN" altLang="en-US" sz="3000" b="1">
                <a:solidFill>
                  <a:srgbClr val="953735"/>
                </a:solidFill>
                <a:latin typeface="Arial" panose="020B0604020202020204" pitchFamily="34" charset="0"/>
              </a:rPr>
              <a:t> của ASAS/EULAR </a:t>
            </a:r>
            <a:endParaRPr lang="en-US" altLang="en-US" sz="3000" b="1">
              <a:solidFill>
                <a:srgbClr val="953735"/>
              </a:solidFill>
              <a:latin typeface="Arial" panose="020B0604020202020204" pitchFamily="34" charset="0"/>
            </a:endParaRPr>
          </a:p>
        </p:txBody>
      </p:sp>
      <p:pic>
        <p:nvPicPr>
          <p:cNvPr id="50180" name="Picture 2">
            <a:extLst>
              <a:ext uri="{FF2B5EF4-FFF2-40B4-BE49-F238E27FC236}">
                <a16:creationId xmlns:a16="http://schemas.microsoft.com/office/drawing/2014/main" id="{3E3853A3-BB1E-4339-9534-513C3F64B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1295400"/>
            <a:ext cx="64770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94CA0C0-86EB-4DA1-9B00-9A66BB102842}"/>
              </a:ext>
            </a:extLst>
          </p:cNvPr>
          <p:cNvSpPr>
            <a:spLocks noGrp="1" noChangeArrowheads="1"/>
          </p:cNvSpPr>
          <p:nvPr>
            <p:ph type="title"/>
          </p:nvPr>
        </p:nvSpPr>
        <p:spPr>
          <a:xfrm>
            <a:off x="1524000" y="333375"/>
            <a:ext cx="9043988" cy="719138"/>
          </a:xfrm>
        </p:spPr>
        <p:txBody>
          <a:bodyPr/>
          <a:lstStyle/>
          <a:p>
            <a:pPr eaLnBrk="1" hangingPunct="1"/>
            <a:r>
              <a:rPr lang="de-DE" altLang="en-US" sz="3000" b="1">
                <a:solidFill>
                  <a:srgbClr val="953735"/>
                </a:solidFill>
                <a:latin typeface="Arial" panose="020B0604020202020204" pitchFamily="34" charset="0"/>
              </a:rPr>
              <a:t>NSAIDs trong viêm cột sống dính khớp</a:t>
            </a:r>
          </a:p>
        </p:txBody>
      </p:sp>
      <p:sp>
        <p:nvSpPr>
          <p:cNvPr id="51203" name="Rectangle 4">
            <a:extLst>
              <a:ext uri="{FF2B5EF4-FFF2-40B4-BE49-F238E27FC236}">
                <a16:creationId xmlns:a16="http://schemas.microsoft.com/office/drawing/2014/main" id="{A28E6B51-3A3A-4F80-89BD-7AA90F00BAFA}"/>
              </a:ext>
            </a:extLst>
          </p:cNvPr>
          <p:cNvSpPr>
            <a:spLocks noChangeArrowheads="1"/>
          </p:cNvSpPr>
          <p:nvPr/>
        </p:nvSpPr>
        <p:spPr bwMode="auto">
          <a:xfrm rot="-5400000">
            <a:off x="330124" y="3407834"/>
            <a:ext cx="3791102"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Change in disease activity (mm VAS)</a:t>
            </a:r>
          </a:p>
        </p:txBody>
      </p:sp>
      <p:sp>
        <p:nvSpPr>
          <p:cNvPr id="51204" name="Rectangle 5">
            <a:extLst>
              <a:ext uri="{FF2B5EF4-FFF2-40B4-BE49-F238E27FC236}">
                <a16:creationId xmlns:a16="http://schemas.microsoft.com/office/drawing/2014/main" id="{956D0ED3-891A-41BF-9C49-BF17F7D680BC}"/>
              </a:ext>
            </a:extLst>
          </p:cNvPr>
          <p:cNvSpPr>
            <a:spLocks noChangeArrowheads="1"/>
          </p:cNvSpPr>
          <p:nvPr/>
        </p:nvSpPr>
        <p:spPr bwMode="auto">
          <a:xfrm>
            <a:off x="7162800" y="3754439"/>
            <a:ext cx="3405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b">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400" b="1">
                <a:solidFill>
                  <a:srgbClr val="002060"/>
                </a:solidFill>
                <a:latin typeface="Arial" panose="020B0604020202020204" pitchFamily="34" charset="0"/>
                <a:ea typeface="SimSun" panose="02010600030101010101" pitchFamily="2" charset="-122"/>
                <a:cs typeface="Cordia New" panose="020B0304020202020204" pitchFamily="34" charset="-34"/>
              </a:rPr>
              <a:t>*p &lt; 0.05 vs meloxicam and piroxicam</a:t>
            </a:r>
          </a:p>
        </p:txBody>
      </p:sp>
      <p:sp>
        <p:nvSpPr>
          <p:cNvPr id="10245" name="Rectangle 6">
            <a:extLst>
              <a:ext uri="{FF2B5EF4-FFF2-40B4-BE49-F238E27FC236}">
                <a16:creationId xmlns:a16="http://schemas.microsoft.com/office/drawing/2014/main" id="{D2B518CE-7ED1-40A3-93E4-1A54F0D3FA43}"/>
              </a:ext>
            </a:extLst>
          </p:cNvPr>
          <p:cNvSpPr>
            <a:spLocks noChangeArrowheads="1"/>
          </p:cNvSpPr>
          <p:nvPr/>
        </p:nvSpPr>
        <p:spPr bwMode="auto">
          <a:xfrm>
            <a:off x="7315200" y="2309814"/>
            <a:ext cx="3124200" cy="1082675"/>
          </a:xfrm>
          <a:prstGeom prst="rect">
            <a:avLst/>
          </a:prstGeom>
          <a:solidFill>
            <a:schemeClr val="accent5">
              <a:lumMod val="40000"/>
              <a:lumOff val="60000"/>
            </a:schemeClr>
          </a:solidFill>
          <a:ln w="9525">
            <a:solidFill>
              <a:srgbClr val="0033CC"/>
            </a:solidFill>
            <a:miter lim="800000"/>
            <a:headEnd/>
            <a:tailEnd/>
          </a:ln>
        </p:spPr>
        <p:txBody>
          <a:bodyPr lIns="118800" tIns="111600" rIns="118800" bIns="111600">
            <a:spAutoFit/>
          </a:bodyPr>
          <a:lstStyle>
            <a:lvl1pPr defTabSz="739775">
              <a:defRPr sz="2400">
                <a:solidFill>
                  <a:schemeClr val="tx1"/>
                </a:solidFill>
                <a:latin typeface="Times New Roman" pitchFamily="18" charset="0"/>
                <a:ea typeface="MS PGothic" pitchFamily="34" charset="-128"/>
              </a:defRPr>
            </a:lvl1pPr>
            <a:lvl2pPr marL="742950" indent="-285750" defTabSz="739775">
              <a:defRPr sz="2400">
                <a:solidFill>
                  <a:schemeClr val="tx1"/>
                </a:solidFill>
                <a:latin typeface="Times New Roman" pitchFamily="18" charset="0"/>
                <a:ea typeface="MS PGothic" pitchFamily="34" charset="-128"/>
              </a:defRPr>
            </a:lvl2pPr>
            <a:lvl3pPr marL="1143000" indent="-228600" defTabSz="739775">
              <a:defRPr sz="2400">
                <a:solidFill>
                  <a:schemeClr val="tx1"/>
                </a:solidFill>
                <a:latin typeface="Times New Roman" pitchFamily="18" charset="0"/>
                <a:ea typeface="MS PGothic" pitchFamily="34" charset="-128"/>
              </a:defRPr>
            </a:lvl3pPr>
            <a:lvl4pPr marL="1600200" indent="-228600" defTabSz="739775">
              <a:defRPr sz="2400">
                <a:solidFill>
                  <a:schemeClr val="tx1"/>
                </a:solidFill>
                <a:latin typeface="Times New Roman" pitchFamily="18" charset="0"/>
                <a:ea typeface="MS PGothic" pitchFamily="34" charset="-128"/>
              </a:defRPr>
            </a:lvl4pPr>
            <a:lvl5pPr marL="2057400" indent="-228600" defTabSz="739775">
              <a:defRPr sz="2400">
                <a:solidFill>
                  <a:schemeClr val="tx1"/>
                </a:solidFill>
                <a:latin typeface="Times New Roman" pitchFamily="18" charset="0"/>
                <a:ea typeface="MS PGothic" pitchFamily="34" charset="-128"/>
              </a:defRPr>
            </a:lvl5pPr>
            <a:lvl6pPr marL="2514600" indent="-228600" algn="r" defTabSz="73977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defTabSz="73977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defTabSz="73977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defTabSz="73977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de-DE" altLang="en-US" sz="1400" b="1">
                <a:latin typeface="Arial" pitchFamily="34" charset="0"/>
                <a:ea typeface="SimSun" pitchFamily="2" charset="-122"/>
              </a:rPr>
              <a:t>—</a:t>
            </a:r>
            <a:r>
              <a:rPr lang="de-DE" altLang="en-US" sz="1400">
                <a:solidFill>
                  <a:schemeClr val="bg1"/>
                </a:solidFill>
                <a:latin typeface="Arial" pitchFamily="34" charset="0"/>
                <a:ea typeface="SimSun" pitchFamily="2" charset="-122"/>
              </a:rPr>
              <a:t> </a:t>
            </a:r>
            <a:r>
              <a:rPr lang="de-DE" altLang="en-US" sz="1400">
                <a:latin typeface="Arial" pitchFamily="34" charset="0"/>
                <a:ea typeface="SimSun" pitchFamily="2" charset="-122"/>
              </a:rPr>
              <a:t>Placebo (n = 121)</a:t>
            </a:r>
            <a:br>
              <a:rPr lang="de-DE" altLang="en-US" sz="1400">
                <a:solidFill>
                  <a:schemeClr val="bg1"/>
                </a:solidFill>
                <a:latin typeface="Arial" pitchFamily="34" charset="0"/>
                <a:ea typeface="SimSun" pitchFamily="2" charset="-122"/>
              </a:rPr>
            </a:br>
            <a:r>
              <a:rPr lang="de-DE" altLang="en-US" sz="1400" b="1">
                <a:solidFill>
                  <a:srgbClr val="CC0000"/>
                </a:solidFill>
                <a:latin typeface="Arial" pitchFamily="34" charset="0"/>
                <a:ea typeface="SimSun" pitchFamily="2" charset="-122"/>
              </a:rPr>
              <a:t>—</a:t>
            </a:r>
            <a:r>
              <a:rPr lang="de-DE" altLang="en-US" sz="1400">
                <a:solidFill>
                  <a:schemeClr val="bg1"/>
                </a:solidFill>
                <a:latin typeface="Arial" pitchFamily="34" charset="0"/>
                <a:ea typeface="SimSun" pitchFamily="2" charset="-122"/>
              </a:rPr>
              <a:t> </a:t>
            </a:r>
            <a:r>
              <a:rPr lang="de-DE" altLang="en-US" sz="1400">
                <a:latin typeface="Arial" pitchFamily="34" charset="0"/>
                <a:ea typeface="SimSun" pitchFamily="2" charset="-122"/>
              </a:rPr>
              <a:t>Piroxicam 20 mg</a:t>
            </a:r>
            <a:r>
              <a:rPr lang="de-DE" altLang="en-US" sz="1400">
                <a:solidFill>
                  <a:schemeClr val="bg1"/>
                </a:solidFill>
                <a:latin typeface="Arial" pitchFamily="34" charset="0"/>
                <a:ea typeface="SimSun" pitchFamily="2" charset="-122"/>
              </a:rPr>
              <a:t> </a:t>
            </a:r>
            <a:r>
              <a:rPr lang="de-DE" altLang="en-US" sz="1400">
                <a:latin typeface="Arial" pitchFamily="34" charset="0"/>
                <a:ea typeface="SimSun" pitchFamily="2" charset="-122"/>
              </a:rPr>
              <a:t>(n = 108)</a:t>
            </a:r>
            <a:br>
              <a:rPr lang="de-DE" altLang="en-US" sz="1400">
                <a:solidFill>
                  <a:schemeClr val="bg1"/>
                </a:solidFill>
                <a:latin typeface="Arial" pitchFamily="34" charset="0"/>
                <a:ea typeface="SimSun" pitchFamily="2" charset="-122"/>
              </a:rPr>
            </a:br>
            <a:r>
              <a:rPr lang="de-DE" altLang="en-US" sz="1400" b="1">
                <a:solidFill>
                  <a:srgbClr val="00FFFF"/>
                </a:solidFill>
                <a:latin typeface="Arial" pitchFamily="34" charset="0"/>
                <a:ea typeface="SimSun" pitchFamily="2" charset="-122"/>
              </a:rPr>
              <a:t>—</a:t>
            </a:r>
            <a:r>
              <a:rPr lang="de-DE" altLang="en-US" sz="1400">
                <a:solidFill>
                  <a:schemeClr val="bg1"/>
                </a:solidFill>
                <a:latin typeface="Arial" pitchFamily="34" charset="0"/>
                <a:ea typeface="SimSun" pitchFamily="2" charset="-122"/>
              </a:rPr>
              <a:t> </a:t>
            </a:r>
            <a:r>
              <a:rPr lang="de-DE" altLang="en-US" sz="1400">
                <a:latin typeface="Arial" pitchFamily="34" charset="0"/>
                <a:ea typeface="SimSun" pitchFamily="2" charset="-122"/>
              </a:rPr>
              <a:t>Meloxicam 15 mg (n = 120)</a:t>
            </a:r>
          </a:p>
          <a:p>
            <a:pPr algn="r" eaLnBrk="1" hangingPunct="1">
              <a:defRPr/>
            </a:pPr>
            <a:r>
              <a:rPr lang="de-DE" altLang="en-US" sz="1400" b="1">
                <a:solidFill>
                  <a:srgbClr val="CE9300"/>
                </a:solidFill>
                <a:latin typeface="Arial" pitchFamily="34" charset="0"/>
                <a:ea typeface="SimSun" pitchFamily="2" charset="-122"/>
              </a:rPr>
              <a:t>—</a:t>
            </a:r>
            <a:r>
              <a:rPr lang="de-DE" altLang="en-US" sz="1400">
                <a:solidFill>
                  <a:schemeClr val="bg1"/>
                </a:solidFill>
                <a:latin typeface="Arial" pitchFamily="34" charset="0"/>
                <a:ea typeface="SimSun" pitchFamily="2" charset="-122"/>
              </a:rPr>
              <a:t> </a:t>
            </a:r>
            <a:r>
              <a:rPr lang="de-DE" altLang="en-US" sz="1400">
                <a:latin typeface="Arial" pitchFamily="34" charset="0"/>
                <a:ea typeface="SimSun" pitchFamily="2" charset="-122"/>
              </a:rPr>
              <a:t>Meloxicam 22.5</a:t>
            </a:r>
            <a:r>
              <a:rPr lang="de-DE" altLang="en-US" sz="1400">
                <a:solidFill>
                  <a:schemeClr val="bg1"/>
                </a:solidFill>
                <a:latin typeface="Arial" pitchFamily="34" charset="0"/>
                <a:ea typeface="SimSun" pitchFamily="2" charset="-122"/>
              </a:rPr>
              <a:t> </a:t>
            </a:r>
            <a:r>
              <a:rPr lang="de-DE" altLang="en-US" sz="1400">
                <a:latin typeface="Arial" pitchFamily="34" charset="0"/>
                <a:ea typeface="SimSun" pitchFamily="2" charset="-122"/>
              </a:rPr>
              <a:t>mg (n = 124)</a:t>
            </a:r>
          </a:p>
        </p:txBody>
      </p:sp>
      <p:grpSp>
        <p:nvGrpSpPr>
          <p:cNvPr id="51206" name="Group 7">
            <a:extLst>
              <a:ext uri="{FF2B5EF4-FFF2-40B4-BE49-F238E27FC236}">
                <a16:creationId xmlns:a16="http://schemas.microsoft.com/office/drawing/2014/main" id="{62BB116A-3F90-459C-9EE7-15EE143C336B}"/>
              </a:ext>
            </a:extLst>
          </p:cNvPr>
          <p:cNvGrpSpPr>
            <a:grpSpLocks/>
          </p:cNvGrpSpPr>
          <p:nvPr/>
        </p:nvGrpSpPr>
        <p:grpSpPr bwMode="auto">
          <a:xfrm>
            <a:off x="2546350" y="1928814"/>
            <a:ext cx="4567238" cy="3724275"/>
            <a:chOff x="644" y="1440"/>
            <a:chExt cx="2877" cy="2346"/>
          </a:xfrm>
        </p:grpSpPr>
        <p:sp>
          <p:nvSpPr>
            <p:cNvPr id="51212" name="Rectangle 8">
              <a:extLst>
                <a:ext uri="{FF2B5EF4-FFF2-40B4-BE49-F238E27FC236}">
                  <a16:creationId xmlns:a16="http://schemas.microsoft.com/office/drawing/2014/main" id="{5432EDF2-2862-4486-AF5D-FE4C646CE06A}"/>
                </a:ext>
              </a:extLst>
            </p:cNvPr>
            <p:cNvSpPr>
              <a:spLocks noChangeArrowheads="1"/>
            </p:cNvSpPr>
            <p:nvPr/>
          </p:nvSpPr>
          <p:spPr bwMode="auto">
            <a:xfrm>
              <a:off x="644" y="3297"/>
              <a:ext cx="1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-30</a:t>
              </a:r>
            </a:p>
          </p:txBody>
        </p:sp>
        <p:sp>
          <p:nvSpPr>
            <p:cNvPr id="51213" name="Rectangle 9">
              <a:extLst>
                <a:ext uri="{FF2B5EF4-FFF2-40B4-BE49-F238E27FC236}">
                  <a16:creationId xmlns:a16="http://schemas.microsoft.com/office/drawing/2014/main" id="{C5E323DB-2879-408C-9940-242AA9590D62}"/>
                </a:ext>
              </a:extLst>
            </p:cNvPr>
            <p:cNvSpPr>
              <a:spLocks noChangeArrowheads="1"/>
            </p:cNvSpPr>
            <p:nvPr/>
          </p:nvSpPr>
          <p:spPr bwMode="auto">
            <a:xfrm>
              <a:off x="644" y="3033"/>
              <a:ext cx="1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-25</a:t>
              </a:r>
            </a:p>
          </p:txBody>
        </p:sp>
        <p:sp>
          <p:nvSpPr>
            <p:cNvPr id="51214" name="Rectangle 10">
              <a:extLst>
                <a:ext uri="{FF2B5EF4-FFF2-40B4-BE49-F238E27FC236}">
                  <a16:creationId xmlns:a16="http://schemas.microsoft.com/office/drawing/2014/main" id="{53232089-3F58-49DF-A238-8B995EB46AF6}"/>
                </a:ext>
              </a:extLst>
            </p:cNvPr>
            <p:cNvSpPr>
              <a:spLocks noChangeArrowheads="1"/>
            </p:cNvSpPr>
            <p:nvPr/>
          </p:nvSpPr>
          <p:spPr bwMode="auto">
            <a:xfrm>
              <a:off x="644" y="2769"/>
              <a:ext cx="1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-20</a:t>
              </a:r>
            </a:p>
          </p:txBody>
        </p:sp>
        <p:sp>
          <p:nvSpPr>
            <p:cNvPr id="51215" name="Rectangle 11">
              <a:extLst>
                <a:ext uri="{FF2B5EF4-FFF2-40B4-BE49-F238E27FC236}">
                  <a16:creationId xmlns:a16="http://schemas.microsoft.com/office/drawing/2014/main" id="{7AA943B3-01D3-4677-BCC4-130DFF19C01C}"/>
                </a:ext>
              </a:extLst>
            </p:cNvPr>
            <p:cNvSpPr>
              <a:spLocks noChangeArrowheads="1"/>
            </p:cNvSpPr>
            <p:nvPr/>
          </p:nvSpPr>
          <p:spPr bwMode="auto">
            <a:xfrm>
              <a:off x="644" y="2504"/>
              <a:ext cx="1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-15</a:t>
              </a:r>
            </a:p>
          </p:txBody>
        </p:sp>
        <p:sp>
          <p:nvSpPr>
            <p:cNvPr id="51216" name="Rectangle 12">
              <a:extLst>
                <a:ext uri="{FF2B5EF4-FFF2-40B4-BE49-F238E27FC236}">
                  <a16:creationId xmlns:a16="http://schemas.microsoft.com/office/drawing/2014/main" id="{9BBD9D30-F1DF-4793-A15D-CB1D1D599B52}"/>
                </a:ext>
              </a:extLst>
            </p:cNvPr>
            <p:cNvSpPr>
              <a:spLocks noChangeArrowheads="1"/>
            </p:cNvSpPr>
            <p:nvPr/>
          </p:nvSpPr>
          <p:spPr bwMode="auto">
            <a:xfrm>
              <a:off x="644" y="2234"/>
              <a:ext cx="1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-10</a:t>
              </a:r>
            </a:p>
          </p:txBody>
        </p:sp>
        <p:sp>
          <p:nvSpPr>
            <p:cNvPr id="51217" name="Rectangle 13">
              <a:extLst>
                <a:ext uri="{FF2B5EF4-FFF2-40B4-BE49-F238E27FC236}">
                  <a16:creationId xmlns:a16="http://schemas.microsoft.com/office/drawing/2014/main" id="{CCC2486F-670D-4CA1-8588-04F1AD6C53B8}"/>
                </a:ext>
              </a:extLst>
            </p:cNvPr>
            <p:cNvSpPr>
              <a:spLocks noChangeArrowheads="1"/>
            </p:cNvSpPr>
            <p:nvPr/>
          </p:nvSpPr>
          <p:spPr bwMode="auto">
            <a:xfrm>
              <a:off x="715" y="1969"/>
              <a:ext cx="1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-5</a:t>
              </a:r>
            </a:p>
          </p:txBody>
        </p:sp>
        <p:sp>
          <p:nvSpPr>
            <p:cNvPr id="51218" name="Rectangle 14">
              <a:extLst>
                <a:ext uri="{FF2B5EF4-FFF2-40B4-BE49-F238E27FC236}">
                  <a16:creationId xmlns:a16="http://schemas.microsoft.com/office/drawing/2014/main" id="{63E335F0-6D22-4C2A-B89B-A9B9E4EACF52}"/>
                </a:ext>
              </a:extLst>
            </p:cNvPr>
            <p:cNvSpPr>
              <a:spLocks noChangeArrowheads="1"/>
            </p:cNvSpPr>
            <p:nvPr/>
          </p:nvSpPr>
          <p:spPr bwMode="auto">
            <a:xfrm>
              <a:off x="758" y="1704"/>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0</a:t>
              </a:r>
            </a:p>
          </p:txBody>
        </p:sp>
        <p:sp>
          <p:nvSpPr>
            <p:cNvPr id="51219" name="Rectangle 15">
              <a:extLst>
                <a:ext uri="{FF2B5EF4-FFF2-40B4-BE49-F238E27FC236}">
                  <a16:creationId xmlns:a16="http://schemas.microsoft.com/office/drawing/2014/main" id="{562351A0-5D16-442E-953E-12313FD14EC3}"/>
                </a:ext>
              </a:extLst>
            </p:cNvPr>
            <p:cNvSpPr>
              <a:spLocks noChangeArrowheads="1"/>
            </p:cNvSpPr>
            <p:nvPr/>
          </p:nvSpPr>
          <p:spPr bwMode="auto">
            <a:xfrm>
              <a:off x="758" y="1440"/>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5</a:t>
              </a:r>
            </a:p>
          </p:txBody>
        </p:sp>
        <p:grpSp>
          <p:nvGrpSpPr>
            <p:cNvPr id="51220" name="Group 16">
              <a:extLst>
                <a:ext uri="{FF2B5EF4-FFF2-40B4-BE49-F238E27FC236}">
                  <a16:creationId xmlns:a16="http://schemas.microsoft.com/office/drawing/2014/main" id="{2E49C53D-4D77-4C80-9A14-4DA99F9007F8}"/>
                </a:ext>
              </a:extLst>
            </p:cNvPr>
            <p:cNvGrpSpPr>
              <a:grpSpLocks/>
            </p:cNvGrpSpPr>
            <p:nvPr/>
          </p:nvGrpSpPr>
          <p:grpSpPr bwMode="auto">
            <a:xfrm>
              <a:off x="852" y="1532"/>
              <a:ext cx="46" cy="1857"/>
              <a:chOff x="690" y="1427"/>
              <a:chExt cx="65" cy="2120"/>
            </a:xfrm>
          </p:grpSpPr>
          <p:sp>
            <p:nvSpPr>
              <p:cNvPr id="51244" name="Line 17">
                <a:extLst>
                  <a:ext uri="{FF2B5EF4-FFF2-40B4-BE49-F238E27FC236}">
                    <a16:creationId xmlns:a16="http://schemas.microsoft.com/office/drawing/2014/main" id="{88EAA9D1-D594-48B5-968F-197F8D82789F}"/>
                  </a:ext>
                </a:extLst>
              </p:cNvPr>
              <p:cNvSpPr>
                <a:spLocks noChangeShapeType="1"/>
              </p:cNvSpPr>
              <p:nvPr/>
            </p:nvSpPr>
            <p:spPr bwMode="auto">
              <a:xfrm>
                <a:off x="690" y="3547"/>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45" name="Line 18">
                <a:extLst>
                  <a:ext uri="{FF2B5EF4-FFF2-40B4-BE49-F238E27FC236}">
                    <a16:creationId xmlns:a16="http://schemas.microsoft.com/office/drawing/2014/main" id="{82F1B296-5295-440F-B909-FEE82EF23D38}"/>
                  </a:ext>
                </a:extLst>
              </p:cNvPr>
              <p:cNvSpPr>
                <a:spLocks noChangeShapeType="1"/>
              </p:cNvSpPr>
              <p:nvPr/>
            </p:nvSpPr>
            <p:spPr bwMode="auto">
              <a:xfrm>
                <a:off x="690" y="3244"/>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46" name="Line 19">
                <a:extLst>
                  <a:ext uri="{FF2B5EF4-FFF2-40B4-BE49-F238E27FC236}">
                    <a16:creationId xmlns:a16="http://schemas.microsoft.com/office/drawing/2014/main" id="{9A34131D-A860-4E18-956A-F034A2DFB6E7}"/>
                  </a:ext>
                </a:extLst>
              </p:cNvPr>
              <p:cNvSpPr>
                <a:spLocks noChangeShapeType="1"/>
              </p:cNvSpPr>
              <p:nvPr/>
            </p:nvSpPr>
            <p:spPr bwMode="auto">
              <a:xfrm>
                <a:off x="690" y="2942"/>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47" name="Line 20">
                <a:extLst>
                  <a:ext uri="{FF2B5EF4-FFF2-40B4-BE49-F238E27FC236}">
                    <a16:creationId xmlns:a16="http://schemas.microsoft.com/office/drawing/2014/main" id="{C1159586-116D-4A3B-BE31-F90973809581}"/>
                  </a:ext>
                </a:extLst>
              </p:cNvPr>
              <p:cNvSpPr>
                <a:spLocks noChangeShapeType="1"/>
              </p:cNvSpPr>
              <p:nvPr/>
            </p:nvSpPr>
            <p:spPr bwMode="auto">
              <a:xfrm>
                <a:off x="690" y="2640"/>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48" name="Line 21">
                <a:extLst>
                  <a:ext uri="{FF2B5EF4-FFF2-40B4-BE49-F238E27FC236}">
                    <a16:creationId xmlns:a16="http://schemas.microsoft.com/office/drawing/2014/main" id="{FF555510-3022-4525-959E-45B8F07DFE2F}"/>
                  </a:ext>
                </a:extLst>
              </p:cNvPr>
              <p:cNvSpPr>
                <a:spLocks noChangeShapeType="1"/>
              </p:cNvSpPr>
              <p:nvPr/>
            </p:nvSpPr>
            <p:spPr bwMode="auto">
              <a:xfrm>
                <a:off x="690" y="2333"/>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49" name="Line 22">
                <a:extLst>
                  <a:ext uri="{FF2B5EF4-FFF2-40B4-BE49-F238E27FC236}">
                    <a16:creationId xmlns:a16="http://schemas.microsoft.com/office/drawing/2014/main" id="{32256A17-0263-481C-9281-B3D6B3BCEB75}"/>
                  </a:ext>
                </a:extLst>
              </p:cNvPr>
              <p:cNvSpPr>
                <a:spLocks noChangeShapeType="1"/>
              </p:cNvSpPr>
              <p:nvPr/>
            </p:nvSpPr>
            <p:spPr bwMode="auto">
              <a:xfrm>
                <a:off x="690" y="2031"/>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0" name="Line 23">
                <a:extLst>
                  <a:ext uri="{FF2B5EF4-FFF2-40B4-BE49-F238E27FC236}">
                    <a16:creationId xmlns:a16="http://schemas.microsoft.com/office/drawing/2014/main" id="{FD5734A4-115D-4BB7-91B3-0D37DAB78F2D}"/>
                  </a:ext>
                </a:extLst>
              </p:cNvPr>
              <p:cNvSpPr>
                <a:spLocks noChangeShapeType="1"/>
              </p:cNvSpPr>
              <p:nvPr/>
            </p:nvSpPr>
            <p:spPr bwMode="auto">
              <a:xfrm>
                <a:off x="690" y="1728"/>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1" name="Line 24">
                <a:extLst>
                  <a:ext uri="{FF2B5EF4-FFF2-40B4-BE49-F238E27FC236}">
                    <a16:creationId xmlns:a16="http://schemas.microsoft.com/office/drawing/2014/main" id="{3CD6B643-FA18-46D5-9B7B-4A0A45232C3C}"/>
                  </a:ext>
                </a:extLst>
              </p:cNvPr>
              <p:cNvSpPr>
                <a:spLocks noChangeShapeType="1"/>
              </p:cNvSpPr>
              <p:nvPr/>
            </p:nvSpPr>
            <p:spPr bwMode="auto">
              <a:xfrm>
                <a:off x="690" y="1427"/>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1221" name="Line 25">
              <a:extLst>
                <a:ext uri="{FF2B5EF4-FFF2-40B4-BE49-F238E27FC236}">
                  <a16:creationId xmlns:a16="http://schemas.microsoft.com/office/drawing/2014/main" id="{C9CCBE92-BAEE-4344-8C7F-366E8728CB89}"/>
                </a:ext>
              </a:extLst>
            </p:cNvPr>
            <p:cNvSpPr>
              <a:spLocks noChangeShapeType="1"/>
            </p:cNvSpPr>
            <p:nvPr/>
          </p:nvSpPr>
          <p:spPr bwMode="auto">
            <a:xfrm>
              <a:off x="894" y="1795"/>
              <a:ext cx="2459" cy="0"/>
            </a:xfrm>
            <a:prstGeom prst="line">
              <a:avLst/>
            </a:prstGeom>
            <a:noFill/>
            <a:ln w="25400">
              <a:solidFill>
                <a:srgbClr val="0033CC"/>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22" name="Rectangle 26">
              <a:extLst>
                <a:ext uri="{FF2B5EF4-FFF2-40B4-BE49-F238E27FC236}">
                  <a16:creationId xmlns:a16="http://schemas.microsoft.com/office/drawing/2014/main" id="{DFF33122-A453-439B-9046-46D24F3EB724}"/>
                </a:ext>
              </a:extLst>
            </p:cNvPr>
            <p:cNvSpPr>
              <a:spLocks noChangeArrowheads="1"/>
            </p:cNvSpPr>
            <p:nvPr/>
          </p:nvSpPr>
          <p:spPr bwMode="auto">
            <a:xfrm>
              <a:off x="3279" y="3442"/>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52</a:t>
              </a:r>
            </a:p>
          </p:txBody>
        </p:sp>
        <p:sp>
          <p:nvSpPr>
            <p:cNvPr id="51223" name="Rectangle 27">
              <a:extLst>
                <a:ext uri="{FF2B5EF4-FFF2-40B4-BE49-F238E27FC236}">
                  <a16:creationId xmlns:a16="http://schemas.microsoft.com/office/drawing/2014/main" id="{150A58A8-09F6-41DA-AC1A-6575231A3A60}"/>
                </a:ext>
              </a:extLst>
            </p:cNvPr>
            <p:cNvSpPr>
              <a:spLocks noChangeArrowheads="1"/>
            </p:cNvSpPr>
            <p:nvPr/>
          </p:nvSpPr>
          <p:spPr bwMode="auto">
            <a:xfrm>
              <a:off x="1212" y="344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1</a:t>
              </a:r>
            </a:p>
          </p:txBody>
        </p:sp>
        <p:sp>
          <p:nvSpPr>
            <p:cNvPr id="51224" name="Rectangle 28">
              <a:extLst>
                <a:ext uri="{FF2B5EF4-FFF2-40B4-BE49-F238E27FC236}">
                  <a16:creationId xmlns:a16="http://schemas.microsoft.com/office/drawing/2014/main" id="{5A4DCE27-427A-4C9F-BAB1-9EE9081E3A80}"/>
                </a:ext>
              </a:extLst>
            </p:cNvPr>
            <p:cNvSpPr>
              <a:spLocks noChangeArrowheads="1"/>
            </p:cNvSpPr>
            <p:nvPr/>
          </p:nvSpPr>
          <p:spPr bwMode="auto">
            <a:xfrm>
              <a:off x="1556" y="344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3</a:t>
              </a:r>
            </a:p>
          </p:txBody>
        </p:sp>
        <p:sp>
          <p:nvSpPr>
            <p:cNvPr id="51225" name="Rectangle 29">
              <a:extLst>
                <a:ext uri="{FF2B5EF4-FFF2-40B4-BE49-F238E27FC236}">
                  <a16:creationId xmlns:a16="http://schemas.microsoft.com/office/drawing/2014/main" id="{B2D0C30E-982F-46CB-805C-234A6EC3CB30}"/>
                </a:ext>
              </a:extLst>
            </p:cNvPr>
            <p:cNvSpPr>
              <a:spLocks noChangeArrowheads="1"/>
            </p:cNvSpPr>
            <p:nvPr/>
          </p:nvSpPr>
          <p:spPr bwMode="auto">
            <a:xfrm>
              <a:off x="1916" y="344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6</a:t>
              </a:r>
            </a:p>
          </p:txBody>
        </p:sp>
        <p:sp>
          <p:nvSpPr>
            <p:cNvPr id="51226" name="Rectangle 30">
              <a:extLst>
                <a:ext uri="{FF2B5EF4-FFF2-40B4-BE49-F238E27FC236}">
                  <a16:creationId xmlns:a16="http://schemas.microsoft.com/office/drawing/2014/main" id="{B2D55494-7AAB-456C-9889-475977D492CE}"/>
                </a:ext>
              </a:extLst>
            </p:cNvPr>
            <p:cNvSpPr>
              <a:spLocks noChangeArrowheads="1"/>
            </p:cNvSpPr>
            <p:nvPr/>
          </p:nvSpPr>
          <p:spPr bwMode="auto">
            <a:xfrm>
              <a:off x="2221" y="3442"/>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13</a:t>
              </a:r>
            </a:p>
          </p:txBody>
        </p:sp>
        <p:sp>
          <p:nvSpPr>
            <p:cNvPr id="51227" name="Rectangle 31">
              <a:extLst>
                <a:ext uri="{FF2B5EF4-FFF2-40B4-BE49-F238E27FC236}">
                  <a16:creationId xmlns:a16="http://schemas.microsoft.com/office/drawing/2014/main" id="{7F8DB152-43D5-4182-BABB-DC02AFE45252}"/>
                </a:ext>
              </a:extLst>
            </p:cNvPr>
            <p:cNvSpPr>
              <a:spLocks noChangeArrowheads="1"/>
            </p:cNvSpPr>
            <p:nvPr/>
          </p:nvSpPr>
          <p:spPr bwMode="auto">
            <a:xfrm>
              <a:off x="2580" y="3442"/>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26</a:t>
              </a:r>
            </a:p>
          </p:txBody>
        </p:sp>
        <p:sp>
          <p:nvSpPr>
            <p:cNvPr id="51228" name="Rectangle 32">
              <a:extLst>
                <a:ext uri="{FF2B5EF4-FFF2-40B4-BE49-F238E27FC236}">
                  <a16:creationId xmlns:a16="http://schemas.microsoft.com/office/drawing/2014/main" id="{15B3D80F-0EA0-4735-81B5-482B93ADA242}"/>
                </a:ext>
              </a:extLst>
            </p:cNvPr>
            <p:cNvSpPr>
              <a:spLocks noChangeArrowheads="1"/>
            </p:cNvSpPr>
            <p:nvPr/>
          </p:nvSpPr>
          <p:spPr bwMode="auto">
            <a:xfrm>
              <a:off x="2932" y="3442"/>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39</a:t>
              </a:r>
            </a:p>
          </p:txBody>
        </p:sp>
        <p:sp>
          <p:nvSpPr>
            <p:cNvPr id="51229" name="Rectangle 33">
              <a:extLst>
                <a:ext uri="{FF2B5EF4-FFF2-40B4-BE49-F238E27FC236}">
                  <a16:creationId xmlns:a16="http://schemas.microsoft.com/office/drawing/2014/main" id="{EF8C37FE-C032-4281-94B4-FA0DE870055E}"/>
                </a:ext>
              </a:extLst>
            </p:cNvPr>
            <p:cNvSpPr>
              <a:spLocks noChangeArrowheads="1"/>
            </p:cNvSpPr>
            <p:nvPr/>
          </p:nvSpPr>
          <p:spPr bwMode="auto">
            <a:xfrm>
              <a:off x="3367" y="1506"/>
              <a:ext cx="15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739775">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739775">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739775">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739775">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latin typeface="Arial" panose="020B0604020202020204" pitchFamily="34" charset="0"/>
                  <a:ea typeface="SimSun" panose="02010600030101010101" pitchFamily="2" charset="-122"/>
                  <a:cs typeface="Cordia New" panose="020B0304020202020204" pitchFamily="34" charset="-34"/>
                </a:rPr>
                <a:t>*</a:t>
              </a:r>
            </a:p>
          </p:txBody>
        </p:sp>
        <p:sp>
          <p:nvSpPr>
            <p:cNvPr id="51230" name="Freeform 34">
              <a:extLst>
                <a:ext uri="{FF2B5EF4-FFF2-40B4-BE49-F238E27FC236}">
                  <a16:creationId xmlns:a16="http://schemas.microsoft.com/office/drawing/2014/main" id="{CF12F62B-152E-4D52-BF28-61F1A7A4FC72}"/>
                </a:ext>
              </a:extLst>
            </p:cNvPr>
            <p:cNvSpPr>
              <a:spLocks/>
            </p:cNvSpPr>
            <p:nvPr/>
          </p:nvSpPr>
          <p:spPr bwMode="auto">
            <a:xfrm>
              <a:off x="896" y="1686"/>
              <a:ext cx="2454" cy="245"/>
            </a:xfrm>
            <a:custGeom>
              <a:avLst/>
              <a:gdLst>
                <a:gd name="T0" fmla="*/ 0 w 3428"/>
                <a:gd name="T1" fmla="*/ 6 h 280"/>
                <a:gd name="T2" fmla="*/ 1 w 3428"/>
                <a:gd name="T3" fmla="*/ 10 h 280"/>
                <a:gd name="T4" fmla="*/ 1 w 3428"/>
                <a:gd name="T5" fmla="*/ 11 h 280"/>
                <a:gd name="T6" fmla="*/ 1 w 3428"/>
                <a:gd name="T7" fmla="*/ 13 h 280"/>
                <a:gd name="T8" fmla="*/ 1 w 3428"/>
                <a:gd name="T9" fmla="*/ 9 h 280"/>
                <a:gd name="T10" fmla="*/ 1 w 3428"/>
                <a:gd name="T11" fmla="*/ 8 h 280"/>
                <a:gd name="T12" fmla="*/ 1 w 3428"/>
                <a:gd name="T13" fmla="*/ 4 h 280"/>
                <a:gd name="T14" fmla="*/ 1 w 3428"/>
                <a:gd name="T15" fmla="*/ 0 h 280"/>
                <a:gd name="T16" fmla="*/ 0 60000 65536"/>
                <a:gd name="T17" fmla="*/ 0 60000 65536"/>
                <a:gd name="T18" fmla="*/ 0 60000 65536"/>
                <a:gd name="T19" fmla="*/ 0 60000 65536"/>
                <a:gd name="T20" fmla="*/ 0 60000 65536"/>
                <a:gd name="T21" fmla="*/ 0 60000 65536"/>
                <a:gd name="T22" fmla="*/ 0 60000 65536"/>
                <a:gd name="T23" fmla="*/ 0 60000 65536"/>
                <a:gd name="T24" fmla="*/ 0 w 3428"/>
                <a:gd name="T25" fmla="*/ 0 h 280"/>
                <a:gd name="T26" fmla="*/ 3428 w 3428"/>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28" h="280">
                  <a:moveTo>
                    <a:pt x="0" y="123"/>
                  </a:moveTo>
                  <a:lnTo>
                    <a:pt x="499" y="210"/>
                  </a:lnTo>
                  <a:lnTo>
                    <a:pt x="991" y="222"/>
                  </a:lnTo>
                  <a:lnTo>
                    <a:pt x="1483" y="279"/>
                  </a:lnTo>
                  <a:lnTo>
                    <a:pt x="1967" y="183"/>
                  </a:lnTo>
                  <a:lnTo>
                    <a:pt x="2453" y="163"/>
                  </a:lnTo>
                  <a:lnTo>
                    <a:pt x="2944" y="23"/>
                  </a:lnTo>
                  <a:lnTo>
                    <a:pt x="3427" y="0"/>
                  </a:lnTo>
                </a:path>
              </a:pathLst>
            </a:custGeom>
            <a:noFill/>
            <a:ln w="254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31" name="Freeform 35">
              <a:extLst>
                <a:ext uri="{FF2B5EF4-FFF2-40B4-BE49-F238E27FC236}">
                  <a16:creationId xmlns:a16="http://schemas.microsoft.com/office/drawing/2014/main" id="{E58590F2-38E9-4693-9AD8-400153AD8338}"/>
                </a:ext>
              </a:extLst>
            </p:cNvPr>
            <p:cNvSpPr>
              <a:spLocks/>
            </p:cNvSpPr>
            <p:nvPr/>
          </p:nvSpPr>
          <p:spPr bwMode="auto">
            <a:xfrm>
              <a:off x="903" y="1793"/>
              <a:ext cx="2449" cy="1356"/>
            </a:xfrm>
            <a:custGeom>
              <a:avLst/>
              <a:gdLst>
                <a:gd name="T0" fmla="*/ 0 w 3424"/>
                <a:gd name="T1" fmla="*/ 0 h 1547"/>
                <a:gd name="T2" fmla="*/ 1 w 3424"/>
                <a:gd name="T3" fmla="*/ 66 h 1547"/>
                <a:gd name="T4" fmla="*/ 1 w 3424"/>
                <a:gd name="T5" fmla="*/ 65 h 1547"/>
                <a:gd name="T6" fmla="*/ 1 w 3424"/>
                <a:gd name="T7" fmla="*/ 75 h 1547"/>
                <a:gd name="T8" fmla="*/ 1 w 3424"/>
                <a:gd name="T9" fmla="*/ 66 h 1547"/>
                <a:gd name="T10" fmla="*/ 1 w 3424"/>
                <a:gd name="T11" fmla="*/ 68 h 1547"/>
                <a:gd name="T12" fmla="*/ 1 w 3424"/>
                <a:gd name="T13" fmla="*/ 68 h 1547"/>
                <a:gd name="T14" fmla="*/ 1 w 3424"/>
                <a:gd name="T15" fmla="*/ 63 h 1547"/>
                <a:gd name="T16" fmla="*/ 0 60000 65536"/>
                <a:gd name="T17" fmla="*/ 0 60000 65536"/>
                <a:gd name="T18" fmla="*/ 0 60000 65536"/>
                <a:gd name="T19" fmla="*/ 0 60000 65536"/>
                <a:gd name="T20" fmla="*/ 0 60000 65536"/>
                <a:gd name="T21" fmla="*/ 0 60000 65536"/>
                <a:gd name="T22" fmla="*/ 0 60000 65536"/>
                <a:gd name="T23" fmla="*/ 0 60000 65536"/>
                <a:gd name="T24" fmla="*/ 0 w 3424"/>
                <a:gd name="T25" fmla="*/ 0 h 1547"/>
                <a:gd name="T26" fmla="*/ 3424 w 3424"/>
                <a:gd name="T27" fmla="*/ 1547 h 15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24" h="1547">
                  <a:moveTo>
                    <a:pt x="0" y="0"/>
                  </a:moveTo>
                  <a:lnTo>
                    <a:pt x="501" y="1350"/>
                  </a:lnTo>
                  <a:lnTo>
                    <a:pt x="997" y="1342"/>
                  </a:lnTo>
                  <a:lnTo>
                    <a:pt x="1492" y="1546"/>
                  </a:lnTo>
                  <a:lnTo>
                    <a:pt x="1970" y="1382"/>
                  </a:lnTo>
                  <a:lnTo>
                    <a:pt x="2441" y="1414"/>
                  </a:lnTo>
                  <a:lnTo>
                    <a:pt x="2910" y="1422"/>
                  </a:lnTo>
                  <a:lnTo>
                    <a:pt x="3423" y="1298"/>
                  </a:lnTo>
                </a:path>
              </a:pathLst>
            </a:custGeom>
            <a:noFill/>
            <a:ln w="25400" cap="rnd" cmpd="sng">
              <a:solidFill>
                <a:srgbClr val="A5002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32" name="Freeform 36">
              <a:extLst>
                <a:ext uri="{FF2B5EF4-FFF2-40B4-BE49-F238E27FC236}">
                  <a16:creationId xmlns:a16="http://schemas.microsoft.com/office/drawing/2014/main" id="{65CAA794-96AD-431F-854D-92A7761BF5E0}"/>
                </a:ext>
              </a:extLst>
            </p:cNvPr>
            <p:cNvSpPr>
              <a:spLocks/>
            </p:cNvSpPr>
            <p:nvPr/>
          </p:nvSpPr>
          <p:spPr bwMode="auto">
            <a:xfrm>
              <a:off x="903" y="1793"/>
              <a:ext cx="2450" cy="1387"/>
            </a:xfrm>
            <a:custGeom>
              <a:avLst/>
              <a:gdLst>
                <a:gd name="T0" fmla="*/ 0 w 3424"/>
                <a:gd name="T1" fmla="*/ 0 h 1582"/>
                <a:gd name="T2" fmla="*/ 1 w 3424"/>
                <a:gd name="T3" fmla="*/ 56 h 1582"/>
                <a:gd name="T4" fmla="*/ 1 w 3424"/>
                <a:gd name="T5" fmla="*/ 70 h 1582"/>
                <a:gd name="T6" fmla="*/ 1 w 3424"/>
                <a:gd name="T7" fmla="*/ 76 h 1582"/>
                <a:gd name="T8" fmla="*/ 1 w 3424"/>
                <a:gd name="T9" fmla="*/ 70 h 1582"/>
                <a:gd name="T10" fmla="*/ 1 w 3424"/>
                <a:gd name="T11" fmla="*/ 74 h 1582"/>
                <a:gd name="T12" fmla="*/ 1 w 3424"/>
                <a:gd name="T13" fmla="*/ 69 h 1582"/>
                <a:gd name="T14" fmla="*/ 1 w 3424"/>
                <a:gd name="T15" fmla="*/ 74 h 1582"/>
                <a:gd name="T16" fmla="*/ 0 60000 65536"/>
                <a:gd name="T17" fmla="*/ 0 60000 65536"/>
                <a:gd name="T18" fmla="*/ 0 60000 65536"/>
                <a:gd name="T19" fmla="*/ 0 60000 65536"/>
                <a:gd name="T20" fmla="*/ 0 60000 65536"/>
                <a:gd name="T21" fmla="*/ 0 60000 65536"/>
                <a:gd name="T22" fmla="*/ 0 60000 65536"/>
                <a:gd name="T23" fmla="*/ 0 60000 65536"/>
                <a:gd name="T24" fmla="*/ 0 w 3424"/>
                <a:gd name="T25" fmla="*/ 0 h 1582"/>
                <a:gd name="T26" fmla="*/ 3424 w 3424"/>
                <a:gd name="T27" fmla="*/ 1582 h 15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24" h="1582">
                  <a:moveTo>
                    <a:pt x="0" y="0"/>
                  </a:moveTo>
                  <a:lnTo>
                    <a:pt x="489" y="1154"/>
                  </a:lnTo>
                  <a:lnTo>
                    <a:pt x="1009" y="1449"/>
                  </a:lnTo>
                  <a:lnTo>
                    <a:pt x="1483" y="1581"/>
                  </a:lnTo>
                  <a:lnTo>
                    <a:pt x="1970" y="1449"/>
                  </a:lnTo>
                  <a:lnTo>
                    <a:pt x="2441" y="1512"/>
                  </a:lnTo>
                  <a:lnTo>
                    <a:pt x="2921" y="1422"/>
                  </a:lnTo>
                  <a:lnTo>
                    <a:pt x="3423" y="1509"/>
                  </a:lnTo>
                </a:path>
              </a:pathLst>
            </a:custGeom>
            <a:noFill/>
            <a:ln w="25400" cap="rnd" cmpd="sng">
              <a:solidFill>
                <a:srgbClr val="00FFCC"/>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33" name="Freeform 37">
              <a:extLst>
                <a:ext uri="{FF2B5EF4-FFF2-40B4-BE49-F238E27FC236}">
                  <a16:creationId xmlns:a16="http://schemas.microsoft.com/office/drawing/2014/main" id="{488ACD41-6CF1-447A-96B3-F224522B46C1}"/>
                </a:ext>
              </a:extLst>
            </p:cNvPr>
            <p:cNvSpPr>
              <a:spLocks/>
            </p:cNvSpPr>
            <p:nvPr/>
          </p:nvSpPr>
          <p:spPr bwMode="auto">
            <a:xfrm>
              <a:off x="898" y="1523"/>
              <a:ext cx="2469" cy="1866"/>
            </a:xfrm>
            <a:custGeom>
              <a:avLst/>
              <a:gdLst>
                <a:gd name="T0" fmla="*/ 0 w 3449"/>
                <a:gd name="T1" fmla="*/ 0 h 2129"/>
                <a:gd name="T2" fmla="*/ 0 w 3449"/>
                <a:gd name="T3" fmla="*/ 103 h 2129"/>
                <a:gd name="T4" fmla="*/ 1 w 3449"/>
                <a:gd name="T5" fmla="*/ 103 h 2129"/>
                <a:gd name="T6" fmla="*/ 0 60000 65536"/>
                <a:gd name="T7" fmla="*/ 0 60000 65536"/>
                <a:gd name="T8" fmla="*/ 0 60000 65536"/>
                <a:gd name="T9" fmla="*/ 0 w 3449"/>
                <a:gd name="T10" fmla="*/ 0 h 2129"/>
                <a:gd name="T11" fmla="*/ 3449 w 3449"/>
                <a:gd name="T12" fmla="*/ 2129 h 2129"/>
              </a:gdLst>
              <a:ahLst/>
              <a:cxnLst>
                <a:cxn ang="T6">
                  <a:pos x="T0" y="T1"/>
                </a:cxn>
                <a:cxn ang="T7">
                  <a:pos x="T2" y="T3"/>
                </a:cxn>
                <a:cxn ang="T8">
                  <a:pos x="T4" y="T5"/>
                </a:cxn>
              </a:cxnLst>
              <a:rect l="T9" t="T10" r="T11" b="T12"/>
              <a:pathLst>
                <a:path w="3449" h="2129">
                  <a:moveTo>
                    <a:pt x="0" y="0"/>
                  </a:moveTo>
                  <a:lnTo>
                    <a:pt x="0" y="2128"/>
                  </a:lnTo>
                  <a:lnTo>
                    <a:pt x="3448" y="2128"/>
                  </a:lnTo>
                </a:path>
              </a:pathLst>
            </a:custGeom>
            <a:noFill/>
            <a:ln w="25400" cap="rnd" cmpd="sng">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34" name="Rectangle 38">
              <a:extLst>
                <a:ext uri="{FF2B5EF4-FFF2-40B4-BE49-F238E27FC236}">
                  <a16:creationId xmlns:a16="http://schemas.microsoft.com/office/drawing/2014/main" id="{9E96F1E5-586E-4F6A-A7A7-D82CD1A8DEE5}"/>
                </a:ext>
              </a:extLst>
            </p:cNvPr>
            <p:cNvSpPr>
              <a:spLocks noChangeArrowheads="1"/>
            </p:cNvSpPr>
            <p:nvPr/>
          </p:nvSpPr>
          <p:spPr bwMode="auto">
            <a:xfrm>
              <a:off x="1658" y="3574"/>
              <a:ext cx="9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600" b="1">
                  <a:solidFill>
                    <a:srgbClr val="002060"/>
                  </a:solidFill>
                  <a:latin typeface="Arial" panose="020B0604020202020204" pitchFamily="34" charset="0"/>
                  <a:ea typeface="SimSun" panose="02010600030101010101" pitchFamily="2" charset="-122"/>
                  <a:cs typeface="Cordia New" panose="020B0304020202020204" pitchFamily="34" charset="-34"/>
                </a:rPr>
                <a:t>Time (weeks)</a:t>
              </a:r>
            </a:p>
          </p:txBody>
        </p:sp>
        <p:grpSp>
          <p:nvGrpSpPr>
            <p:cNvPr id="51235" name="Group 39">
              <a:extLst>
                <a:ext uri="{FF2B5EF4-FFF2-40B4-BE49-F238E27FC236}">
                  <a16:creationId xmlns:a16="http://schemas.microsoft.com/office/drawing/2014/main" id="{F88DA374-7C3C-4670-9260-3383CC411CFA}"/>
                </a:ext>
              </a:extLst>
            </p:cNvPr>
            <p:cNvGrpSpPr>
              <a:grpSpLocks/>
            </p:cNvGrpSpPr>
            <p:nvPr/>
          </p:nvGrpSpPr>
          <p:grpSpPr bwMode="auto">
            <a:xfrm>
              <a:off x="1244" y="3384"/>
              <a:ext cx="2111" cy="57"/>
              <a:chOff x="1239" y="3542"/>
              <a:chExt cx="2949" cy="65"/>
            </a:xfrm>
          </p:grpSpPr>
          <p:sp>
            <p:nvSpPr>
              <p:cNvPr id="51237" name="Line 40">
                <a:extLst>
                  <a:ext uri="{FF2B5EF4-FFF2-40B4-BE49-F238E27FC236}">
                    <a16:creationId xmlns:a16="http://schemas.microsoft.com/office/drawing/2014/main" id="{152CC1A4-65D4-43CC-A24A-FFF41A4A0A53}"/>
                  </a:ext>
                </a:extLst>
              </p:cNvPr>
              <p:cNvSpPr>
                <a:spLocks noChangeShapeType="1"/>
              </p:cNvSpPr>
              <p:nvPr/>
            </p:nvSpPr>
            <p:spPr bwMode="auto">
              <a:xfrm flipV="1">
                <a:off x="1239" y="3542"/>
                <a:ext cx="0" cy="65"/>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38" name="Line 41">
                <a:extLst>
                  <a:ext uri="{FF2B5EF4-FFF2-40B4-BE49-F238E27FC236}">
                    <a16:creationId xmlns:a16="http://schemas.microsoft.com/office/drawing/2014/main" id="{76A74348-1024-4382-92C7-13563B8581F6}"/>
                  </a:ext>
                </a:extLst>
              </p:cNvPr>
              <p:cNvSpPr>
                <a:spLocks noChangeShapeType="1"/>
              </p:cNvSpPr>
              <p:nvPr/>
            </p:nvSpPr>
            <p:spPr bwMode="auto">
              <a:xfrm flipV="1">
                <a:off x="1731" y="3542"/>
                <a:ext cx="0" cy="65"/>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39" name="Line 42">
                <a:extLst>
                  <a:ext uri="{FF2B5EF4-FFF2-40B4-BE49-F238E27FC236}">
                    <a16:creationId xmlns:a16="http://schemas.microsoft.com/office/drawing/2014/main" id="{3BAF97D1-D023-4860-B42A-F2E629826DE6}"/>
                  </a:ext>
                </a:extLst>
              </p:cNvPr>
              <p:cNvSpPr>
                <a:spLocks noChangeShapeType="1"/>
              </p:cNvSpPr>
              <p:nvPr/>
            </p:nvSpPr>
            <p:spPr bwMode="auto">
              <a:xfrm flipV="1">
                <a:off x="2224" y="3542"/>
                <a:ext cx="0" cy="65"/>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40" name="Line 43">
                <a:extLst>
                  <a:ext uri="{FF2B5EF4-FFF2-40B4-BE49-F238E27FC236}">
                    <a16:creationId xmlns:a16="http://schemas.microsoft.com/office/drawing/2014/main" id="{E0AC6041-C024-408E-844A-A8533E6E41D0}"/>
                  </a:ext>
                </a:extLst>
              </p:cNvPr>
              <p:cNvSpPr>
                <a:spLocks noChangeShapeType="1"/>
              </p:cNvSpPr>
              <p:nvPr/>
            </p:nvSpPr>
            <p:spPr bwMode="auto">
              <a:xfrm flipV="1">
                <a:off x="2712" y="3542"/>
                <a:ext cx="0" cy="65"/>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41" name="Line 44">
                <a:extLst>
                  <a:ext uri="{FF2B5EF4-FFF2-40B4-BE49-F238E27FC236}">
                    <a16:creationId xmlns:a16="http://schemas.microsoft.com/office/drawing/2014/main" id="{ED6742A8-AFA4-41BD-9FB6-DE0166E9558E}"/>
                  </a:ext>
                </a:extLst>
              </p:cNvPr>
              <p:cNvSpPr>
                <a:spLocks noChangeShapeType="1"/>
              </p:cNvSpPr>
              <p:nvPr/>
            </p:nvSpPr>
            <p:spPr bwMode="auto">
              <a:xfrm flipV="1">
                <a:off x="3204" y="3542"/>
                <a:ext cx="0" cy="65"/>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42" name="Line 45">
                <a:extLst>
                  <a:ext uri="{FF2B5EF4-FFF2-40B4-BE49-F238E27FC236}">
                    <a16:creationId xmlns:a16="http://schemas.microsoft.com/office/drawing/2014/main" id="{3D7F3343-60BE-4227-9D55-FBB4F1AF27BD}"/>
                  </a:ext>
                </a:extLst>
              </p:cNvPr>
              <p:cNvSpPr>
                <a:spLocks noChangeShapeType="1"/>
              </p:cNvSpPr>
              <p:nvPr/>
            </p:nvSpPr>
            <p:spPr bwMode="auto">
              <a:xfrm flipV="1">
                <a:off x="3696" y="3542"/>
                <a:ext cx="0" cy="65"/>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43" name="Line 46">
                <a:extLst>
                  <a:ext uri="{FF2B5EF4-FFF2-40B4-BE49-F238E27FC236}">
                    <a16:creationId xmlns:a16="http://schemas.microsoft.com/office/drawing/2014/main" id="{597565FA-F890-4BD6-A688-9C9E7641161F}"/>
                  </a:ext>
                </a:extLst>
              </p:cNvPr>
              <p:cNvSpPr>
                <a:spLocks noChangeShapeType="1"/>
              </p:cNvSpPr>
              <p:nvPr/>
            </p:nvSpPr>
            <p:spPr bwMode="auto">
              <a:xfrm flipV="1">
                <a:off x="4188" y="3542"/>
                <a:ext cx="0" cy="65"/>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1236" name="Freeform 47">
              <a:extLst>
                <a:ext uri="{FF2B5EF4-FFF2-40B4-BE49-F238E27FC236}">
                  <a16:creationId xmlns:a16="http://schemas.microsoft.com/office/drawing/2014/main" id="{3292E086-76D7-433D-B752-ABB46B59CB40}"/>
                </a:ext>
              </a:extLst>
            </p:cNvPr>
            <p:cNvSpPr>
              <a:spLocks/>
            </p:cNvSpPr>
            <p:nvPr/>
          </p:nvSpPr>
          <p:spPr bwMode="auto">
            <a:xfrm>
              <a:off x="889" y="1792"/>
              <a:ext cx="2468" cy="1476"/>
            </a:xfrm>
            <a:custGeom>
              <a:avLst/>
              <a:gdLst>
                <a:gd name="T0" fmla="*/ 0 w 4541"/>
                <a:gd name="T1" fmla="*/ 0 h 1685"/>
                <a:gd name="T2" fmla="*/ 1 w 4541"/>
                <a:gd name="T3" fmla="*/ 68 h 1685"/>
                <a:gd name="T4" fmla="*/ 1 w 4541"/>
                <a:gd name="T5" fmla="*/ 72 h 1685"/>
                <a:gd name="T6" fmla="*/ 1 w 4541"/>
                <a:gd name="T7" fmla="*/ 74 h 1685"/>
                <a:gd name="T8" fmla="*/ 1 w 4541"/>
                <a:gd name="T9" fmla="*/ 77 h 1685"/>
                <a:gd name="T10" fmla="*/ 1 w 4541"/>
                <a:gd name="T11" fmla="*/ 78 h 1685"/>
                <a:gd name="T12" fmla="*/ 1 w 4541"/>
                <a:gd name="T13" fmla="*/ 79 h 1685"/>
                <a:gd name="T14" fmla="*/ 1 w 4541"/>
                <a:gd name="T15" fmla="*/ 76 h 1685"/>
                <a:gd name="T16" fmla="*/ 0 60000 65536"/>
                <a:gd name="T17" fmla="*/ 0 60000 65536"/>
                <a:gd name="T18" fmla="*/ 0 60000 65536"/>
                <a:gd name="T19" fmla="*/ 0 60000 65536"/>
                <a:gd name="T20" fmla="*/ 0 60000 65536"/>
                <a:gd name="T21" fmla="*/ 0 60000 65536"/>
                <a:gd name="T22" fmla="*/ 0 60000 65536"/>
                <a:gd name="T23" fmla="*/ 0 60000 65536"/>
                <a:gd name="T24" fmla="*/ 0 w 4541"/>
                <a:gd name="T25" fmla="*/ 0 h 1685"/>
                <a:gd name="T26" fmla="*/ 4541 w 4541"/>
                <a:gd name="T27" fmla="*/ 1685 h 16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41" h="1685">
                  <a:moveTo>
                    <a:pt x="0" y="0"/>
                  </a:moveTo>
                  <a:lnTo>
                    <a:pt x="652" y="1456"/>
                  </a:lnTo>
                  <a:lnTo>
                    <a:pt x="1340" y="1504"/>
                  </a:lnTo>
                  <a:lnTo>
                    <a:pt x="1984" y="1564"/>
                  </a:lnTo>
                  <a:lnTo>
                    <a:pt x="2612" y="1616"/>
                  </a:lnTo>
                  <a:lnTo>
                    <a:pt x="3228" y="1636"/>
                  </a:lnTo>
                  <a:lnTo>
                    <a:pt x="3876" y="1684"/>
                  </a:lnTo>
                  <a:lnTo>
                    <a:pt x="4540" y="1592"/>
                  </a:lnTo>
                </a:path>
              </a:pathLst>
            </a:custGeom>
            <a:noFill/>
            <a:ln w="25400" cap="rnd" cmpd="sng">
              <a:solidFill>
                <a:srgbClr val="FF66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207" name="Text Box 48">
            <a:extLst>
              <a:ext uri="{FF2B5EF4-FFF2-40B4-BE49-F238E27FC236}">
                <a16:creationId xmlns:a16="http://schemas.microsoft.com/office/drawing/2014/main" id="{21CDE5B2-C6E0-4D35-9051-84FF194C670E}"/>
              </a:ext>
            </a:extLst>
          </p:cNvPr>
          <p:cNvSpPr txBox="1">
            <a:spLocks noChangeArrowheads="1"/>
          </p:cNvSpPr>
          <p:nvPr/>
        </p:nvSpPr>
        <p:spPr bwMode="auto">
          <a:xfrm>
            <a:off x="6858001" y="6248401"/>
            <a:ext cx="3781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de-DE" altLang="en-US" sz="1200">
                <a:latin typeface="Arial" panose="020B0604020202020204" pitchFamily="34" charset="0"/>
                <a:ea typeface="SimSun" panose="02010600030101010101" pitchFamily="2" charset="-122"/>
                <a:cs typeface="Cordia New" panose="020B0304020202020204" pitchFamily="34" charset="-34"/>
              </a:rPr>
              <a:t>Dougados M et al. Rheumatology 1999; 38:235–244.</a:t>
            </a:r>
            <a:endParaRPr lang="en-GB" altLang="en-US" sz="1200">
              <a:latin typeface="Arial" panose="020B0604020202020204" pitchFamily="34" charset="0"/>
              <a:ea typeface="SimSun" panose="02010600030101010101" pitchFamily="2" charset="-122"/>
              <a:cs typeface="Cordia New" panose="020B0304020202020204" pitchFamily="34" charset="-34"/>
            </a:endParaRPr>
          </a:p>
        </p:txBody>
      </p:sp>
      <p:sp>
        <p:nvSpPr>
          <p:cNvPr id="51208" name="Rectangle 49">
            <a:extLst>
              <a:ext uri="{FF2B5EF4-FFF2-40B4-BE49-F238E27FC236}">
                <a16:creationId xmlns:a16="http://schemas.microsoft.com/office/drawing/2014/main" id="{B8D6BBE7-7BA9-4C2E-8613-35497508447F}"/>
              </a:ext>
            </a:extLst>
          </p:cNvPr>
          <p:cNvSpPr>
            <a:spLocks noChangeArrowheads="1"/>
          </p:cNvSpPr>
          <p:nvPr/>
        </p:nvSpPr>
        <p:spPr bwMode="auto">
          <a:xfrm>
            <a:off x="1676400" y="6477000"/>
            <a:ext cx="3467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50000"/>
              </a:spcBef>
              <a:buFontTx/>
              <a:buNone/>
            </a:pPr>
            <a:r>
              <a:rPr lang="en-US" altLang="en-US" sz="1400" b="1">
                <a:solidFill>
                  <a:schemeClr val="bg1"/>
                </a:solidFill>
                <a:latin typeface="Arial" panose="020B0604020202020204" pitchFamily="34" charset="0"/>
                <a:ea typeface="SimSun" panose="02010600030101010101" pitchFamily="2" charset="-122"/>
                <a:cs typeface="Cordia New" panose="020B0304020202020204" pitchFamily="34" charset="-34"/>
              </a:rPr>
              <a:t>VAS, visual analogue scale</a:t>
            </a:r>
          </a:p>
        </p:txBody>
      </p:sp>
      <p:sp>
        <p:nvSpPr>
          <p:cNvPr id="51209" name="Line 50">
            <a:extLst>
              <a:ext uri="{FF2B5EF4-FFF2-40B4-BE49-F238E27FC236}">
                <a16:creationId xmlns:a16="http://schemas.microsoft.com/office/drawing/2014/main" id="{B137E48A-0454-4775-9FBC-322AA6E31B37}"/>
              </a:ext>
            </a:extLst>
          </p:cNvPr>
          <p:cNvSpPr>
            <a:spLocks noChangeShapeType="1"/>
          </p:cNvSpPr>
          <p:nvPr/>
        </p:nvSpPr>
        <p:spPr bwMode="auto">
          <a:xfrm flipH="1">
            <a:off x="2927351" y="1703389"/>
            <a:ext cx="15875" cy="3455987"/>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wrap="none" lIns="91414" tIns="45708" rIns="91414" bIns="45708" anchor="ctr"/>
          <a:lstStyle/>
          <a:p>
            <a:endParaRPr lang="en-US"/>
          </a:p>
        </p:txBody>
      </p:sp>
      <p:sp>
        <p:nvSpPr>
          <p:cNvPr id="51210" name="Line 51">
            <a:extLst>
              <a:ext uri="{FF2B5EF4-FFF2-40B4-BE49-F238E27FC236}">
                <a16:creationId xmlns:a16="http://schemas.microsoft.com/office/drawing/2014/main" id="{BA57F43C-6E9A-456E-AA64-376A97A47B21}"/>
              </a:ext>
            </a:extLst>
          </p:cNvPr>
          <p:cNvSpPr>
            <a:spLocks noChangeShapeType="1"/>
          </p:cNvSpPr>
          <p:nvPr/>
        </p:nvSpPr>
        <p:spPr bwMode="auto">
          <a:xfrm>
            <a:off x="2927350" y="5029200"/>
            <a:ext cx="4032250" cy="0"/>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wrap="none" lIns="91414" tIns="45708" rIns="91414" bIns="45708" anchor="ctr"/>
          <a:lstStyle/>
          <a:p>
            <a:endParaRPr lang="en-US"/>
          </a:p>
        </p:txBody>
      </p:sp>
      <p:sp>
        <p:nvSpPr>
          <p:cNvPr id="51211" name="Rectangle 3">
            <a:extLst>
              <a:ext uri="{FF2B5EF4-FFF2-40B4-BE49-F238E27FC236}">
                <a16:creationId xmlns:a16="http://schemas.microsoft.com/office/drawing/2014/main" id="{967CF090-4731-41A5-93A9-E447E183A123}"/>
              </a:ext>
            </a:extLst>
          </p:cNvPr>
          <p:cNvSpPr>
            <a:spLocks noChangeArrowheads="1"/>
          </p:cNvSpPr>
          <p:nvPr/>
        </p:nvSpPr>
        <p:spPr bwMode="auto">
          <a:xfrm>
            <a:off x="4852988" y="6524626"/>
            <a:ext cx="573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200">
                <a:latin typeface="Arial" panose="020B0604020202020204" pitchFamily="34" charset="0"/>
                <a:ea typeface="SimSun" panose="02010600030101010101" pitchFamily="2" charset="-122"/>
                <a:cs typeface="Cordia New" panose="020B0304020202020204" pitchFamily="34" charset="-34"/>
              </a:rPr>
              <a:t>Liều khuyến cáo tối đa của meloxicam là 15mg theo thông tin kê toa tại Việt Nam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5E9EAA41-6CE1-489D-8126-8043CFCC0C18}"/>
              </a:ext>
            </a:extLst>
          </p:cNvPr>
          <p:cNvSpPr txBox="1">
            <a:spLocks noChangeArrowheads="1"/>
          </p:cNvSpPr>
          <p:nvPr/>
        </p:nvSpPr>
        <p:spPr bwMode="auto">
          <a:xfrm>
            <a:off x="1814514" y="457200"/>
            <a:ext cx="8853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50000"/>
              </a:spcBef>
              <a:buFontTx/>
              <a:buNone/>
            </a:pPr>
            <a:r>
              <a:rPr lang="en-US" altLang="en-US" b="1">
                <a:solidFill>
                  <a:srgbClr val="000090"/>
                </a:solidFill>
                <a:latin typeface="Arial" panose="020B0604020202020204" pitchFamily="34" charset="0"/>
                <a:ea typeface="SimSun" panose="02010600030101010101" pitchFamily="2" charset="-122"/>
                <a:cs typeface="Cordia New" panose="020B0304020202020204" pitchFamily="34" charset="-34"/>
              </a:rPr>
              <a:t>ĐAU TRONG BỆNH LÝ CƠ XƯƠNG KHỚP</a:t>
            </a:r>
          </a:p>
        </p:txBody>
      </p:sp>
      <p:sp>
        <p:nvSpPr>
          <p:cNvPr id="10243" name="Rectangle 3">
            <a:extLst>
              <a:ext uri="{FF2B5EF4-FFF2-40B4-BE49-F238E27FC236}">
                <a16:creationId xmlns:a16="http://schemas.microsoft.com/office/drawing/2014/main" id="{5F5449F0-ED75-43C8-8581-40DB444A4DE2}"/>
              </a:ext>
            </a:extLst>
          </p:cNvPr>
          <p:cNvSpPr>
            <a:spLocks noGrp="1" noChangeArrowheads="1"/>
          </p:cNvSpPr>
          <p:nvPr>
            <p:ph idx="1"/>
          </p:nvPr>
        </p:nvSpPr>
        <p:spPr>
          <a:xfrm>
            <a:off x="2057400" y="1371600"/>
            <a:ext cx="8077200" cy="5105400"/>
          </a:xfrm>
        </p:spPr>
        <p:txBody>
          <a:bodyPr/>
          <a:lstStyle/>
          <a:p>
            <a:pPr eaLnBrk="1" hangingPunct="1">
              <a:spcBef>
                <a:spcPct val="40000"/>
              </a:spcBef>
              <a:buClr>
                <a:schemeClr val="tx1"/>
              </a:buClr>
            </a:pPr>
            <a:r>
              <a:rPr lang="en-US" altLang="en-US" sz="2400">
                <a:latin typeface="Arial" panose="020B0604020202020204" pitchFamily="34" charset="0"/>
                <a:ea typeface="SimSun" panose="02010600030101010101" pitchFamily="2" charset="-122"/>
              </a:rPr>
              <a:t>Là triệu chứng thường gặp nhất  </a:t>
            </a:r>
          </a:p>
          <a:p>
            <a:pPr eaLnBrk="1" hangingPunct="1">
              <a:spcBef>
                <a:spcPct val="40000"/>
              </a:spcBef>
              <a:buClr>
                <a:schemeClr val="tx1"/>
              </a:buClr>
            </a:pPr>
            <a:r>
              <a:rPr lang="en-US" altLang="en-US" sz="2400">
                <a:latin typeface="Arial" panose="020B0604020202020204" pitchFamily="34" charset="0"/>
                <a:ea typeface="SimSun" panose="02010600030101010101" pitchFamily="2" charset="-122"/>
              </a:rPr>
              <a:t>Là triệu chứng thường xảy ra sớm nhất</a:t>
            </a:r>
          </a:p>
          <a:p>
            <a:pPr eaLnBrk="1" hangingPunct="1">
              <a:spcBef>
                <a:spcPct val="40000"/>
              </a:spcBef>
              <a:buClr>
                <a:schemeClr val="tx1"/>
              </a:buClr>
            </a:pPr>
            <a:r>
              <a:rPr lang="en-US" altLang="en-US" sz="2400">
                <a:latin typeface="Arial" panose="020B0604020202020204" pitchFamily="34" charset="0"/>
                <a:ea typeface="SimSun" panose="02010600030101010101" pitchFamily="2" charset="-122"/>
              </a:rPr>
              <a:t>Là lý do người bệnh đến gặp các th</a:t>
            </a:r>
            <a:r>
              <a:rPr lang="vi-VN" altLang="en-US" sz="2400">
                <a:latin typeface="Arial" panose="020B0604020202020204" pitchFamily="34" charset="0"/>
                <a:ea typeface="SimSun" panose="02010600030101010101" pitchFamily="2" charset="-122"/>
              </a:rPr>
              <a:t>ầ</a:t>
            </a:r>
            <a:r>
              <a:rPr lang="en-US" altLang="en-US" sz="2400">
                <a:latin typeface="Arial" panose="020B0604020202020204" pitchFamily="34" charset="0"/>
                <a:ea typeface="SimSun" panose="02010600030101010101" pitchFamily="2" charset="-122"/>
              </a:rPr>
              <a:t>y thuốc</a:t>
            </a:r>
          </a:p>
          <a:p>
            <a:pPr eaLnBrk="1" hangingPunct="1">
              <a:spcBef>
                <a:spcPct val="40000"/>
              </a:spcBef>
              <a:buClr>
                <a:schemeClr val="tx1"/>
              </a:buClr>
            </a:pPr>
            <a:r>
              <a:rPr lang="en-US" altLang="en-US" sz="2400">
                <a:latin typeface="Arial" panose="020B0604020202020204" pitchFamily="34" charset="0"/>
                <a:ea typeface="SimSun" panose="02010600030101010101" pitchFamily="2" charset="-122"/>
              </a:rPr>
              <a:t>Là vấn đề quan trọng nhất làm người bệnh lo sợ và mong muốn các thầy thuốc giải quyết</a:t>
            </a:r>
          </a:p>
          <a:p>
            <a:pPr eaLnBrk="1" hangingPunct="1">
              <a:spcBef>
                <a:spcPct val="40000"/>
              </a:spcBef>
              <a:buClr>
                <a:schemeClr val="tx1"/>
              </a:buClr>
            </a:pPr>
            <a:r>
              <a:rPr lang="en-US" altLang="en-US" sz="2400">
                <a:latin typeface="Arial" panose="020B0604020202020204" pitchFamily="34" charset="0"/>
                <a:ea typeface="SimSun" panose="02010600030101010101" pitchFamily="2" charset="-122"/>
              </a:rPr>
              <a:t>Đau do viêm: </a:t>
            </a:r>
            <a:r>
              <a:rPr lang="en-US" altLang="en-US" sz="2400" u="sng">
                <a:latin typeface="Arial" panose="020B0604020202020204" pitchFamily="34" charset="0"/>
                <a:ea typeface="SimSun" panose="02010600030101010101" pitchFamily="2" charset="-122"/>
              </a:rPr>
              <a:t>viêm cấp</a:t>
            </a:r>
            <a:r>
              <a:rPr lang="en-US" altLang="en-US" sz="2400">
                <a:latin typeface="Arial" panose="020B0604020202020204" pitchFamily="34" charset="0"/>
                <a:ea typeface="SimSun" panose="02010600030101010101" pitchFamily="2" charset="-122"/>
              </a:rPr>
              <a:t> hoặc viêm mạn</a:t>
            </a:r>
          </a:p>
          <a:p>
            <a:pPr eaLnBrk="1" hangingPunct="1">
              <a:spcBef>
                <a:spcPct val="40000"/>
              </a:spcBef>
              <a:buClr>
                <a:schemeClr val="tx1"/>
              </a:buClr>
            </a:pPr>
            <a:r>
              <a:rPr lang="en-US" altLang="en-US" sz="2400">
                <a:latin typeface="Arial" panose="020B0604020202020204" pitchFamily="34" charset="0"/>
                <a:ea typeface="SimSun" panose="02010600030101010101" pitchFamily="2" charset="-122"/>
              </a:rPr>
              <a:t>Đau không do viêm: </a:t>
            </a:r>
            <a:r>
              <a:rPr lang="en-US" altLang="en-US" sz="2400" u="sng">
                <a:latin typeface="Arial" panose="020B0604020202020204" pitchFamily="34" charset="0"/>
                <a:ea typeface="SimSun" panose="02010600030101010101" pitchFamily="2" charset="-122"/>
              </a:rPr>
              <a:t>đau cấp</a:t>
            </a:r>
            <a:r>
              <a:rPr lang="en-US" altLang="en-US" sz="2400">
                <a:latin typeface="Arial" panose="020B0604020202020204" pitchFamily="34" charset="0"/>
                <a:ea typeface="SimSun" panose="02010600030101010101" pitchFamily="2" charset="-122"/>
              </a:rPr>
              <a:t> hoặc đau mạn</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A32C87A-BC73-4A89-BA8A-B3C8BCE62026}"/>
              </a:ext>
            </a:extLst>
          </p:cNvPr>
          <p:cNvSpPr>
            <a:spLocks noGrp="1"/>
          </p:cNvSpPr>
          <p:nvPr>
            <p:ph type="ctrTitle"/>
          </p:nvPr>
        </p:nvSpPr>
        <p:spPr>
          <a:xfrm>
            <a:off x="1524000" y="152400"/>
            <a:ext cx="9144000" cy="1066800"/>
          </a:xfrm>
        </p:spPr>
        <p:txBody>
          <a:bodyPr/>
          <a:lstStyle/>
          <a:p>
            <a:pPr marL="182563"/>
            <a:r>
              <a:rPr lang="en-US" altLang="en-US" sz="3000" b="1">
                <a:solidFill>
                  <a:srgbClr val="953735"/>
                </a:solidFill>
                <a:latin typeface="Arial" panose="020B0604020202020204" pitchFamily="34" charset="0"/>
              </a:rPr>
              <a:t>3. BỆNH THOÁI HOÁ KHỚP</a:t>
            </a:r>
          </a:p>
        </p:txBody>
      </p:sp>
      <p:sp>
        <p:nvSpPr>
          <p:cNvPr id="52227" name="Subtitle 2">
            <a:extLst>
              <a:ext uri="{FF2B5EF4-FFF2-40B4-BE49-F238E27FC236}">
                <a16:creationId xmlns:a16="http://schemas.microsoft.com/office/drawing/2014/main" id="{305EFADC-85D2-4FE0-A101-D654A2D6F71D}"/>
              </a:ext>
            </a:extLst>
          </p:cNvPr>
          <p:cNvSpPr>
            <a:spLocks noGrp="1"/>
          </p:cNvSpPr>
          <p:nvPr>
            <p:ph type="subTitle" idx="1"/>
          </p:nvPr>
        </p:nvSpPr>
        <p:spPr>
          <a:xfrm>
            <a:off x="1703388" y="1447800"/>
            <a:ext cx="5992812" cy="3962400"/>
          </a:xfrm>
        </p:spPr>
        <p:txBody>
          <a:bodyPr/>
          <a:lstStyle/>
          <a:p>
            <a:pPr marL="342900" indent="-342900" algn="l">
              <a:lnSpc>
                <a:spcPct val="150000"/>
              </a:lnSpc>
              <a:buFont typeface="Arial" panose="020B0604020202020204" pitchFamily="34" charset="0"/>
              <a:buChar char="•"/>
            </a:pPr>
            <a:r>
              <a:rPr lang="en-US" altLang="en-US" sz="2000">
                <a:latin typeface="Arial" panose="020B0604020202020204" pitchFamily="34" charset="0"/>
              </a:rPr>
              <a:t>Thoái hóa khớp: tổn thương của toàn bộ khớp (sụn, </a:t>
            </a:r>
            <a:r>
              <a:rPr lang="en-US" altLang="en-US" sz="2000">
                <a:latin typeface="Arial" panose="020B0604020202020204" pitchFamily="34" charset="0"/>
                <a:sym typeface="Wingdings" panose="05000000000000000000" pitchFamily="2" charset="2"/>
              </a:rPr>
              <a:t> </a:t>
            </a:r>
            <a:r>
              <a:rPr lang="en-US" altLang="en-US" sz="2000">
                <a:latin typeface="Arial" panose="020B0604020202020204" pitchFamily="34" charset="0"/>
              </a:rPr>
              <a:t>xương dưới sụn </a:t>
            </a:r>
            <a:r>
              <a:rPr lang="en-US" altLang="en-US" sz="2000">
                <a:latin typeface="Arial" panose="020B0604020202020204" pitchFamily="34" charset="0"/>
                <a:sym typeface="Wingdings" panose="05000000000000000000" pitchFamily="2" charset="2"/>
              </a:rPr>
              <a:t> M</a:t>
            </a:r>
            <a:r>
              <a:rPr lang="en-US" altLang="en-US" sz="2000">
                <a:latin typeface="Arial" panose="020B0604020202020204" pitchFamily="34" charset="0"/>
              </a:rPr>
              <a:t>HD).</a:t>
            </a:r>
          </a:p>
          <a:p>
            <a:pPr marL="342900" indent="-342900" algn="l">
              <a:lnSpc>
                <a:spcPct val="150000"/>
              </a:lnSpc>
              <a:buFont typeface="Arial" panose="020B0604020202020204" pitchFamily="34" charset="0"/>
              <a:buChar char="•"/>
            </a:pPr>
            <a:r>
              <a:rPr lang="en-US" altLang="en-US" sz="2000">
                <a:latin typeface="Arial" panose="020B0604020202020204" pitchFamily="34" charset="0"/>
              </a:rPr>
              <a:t>Diễn biến từ từ, rối loạn cấu trúc, chức năng khớp </a:t>
            </a:r>
            <a:r>
              <a:rPr lang="en-US" altLang="en-US" sz="2000">
                <a:latin typeface="Arial" panose="020B0604020202020204" pitchFamily="34" charset="0"/>
                <a:sym typeface="Wingdings" panose="05000000000000000000" pitchFamily="2" charset="2"/>
              </a:rPr>
              <a:t> hẹp khe, tân tạo xương (gai xương), xơ xương dưới sụn.</a:t>
            </a:r>
          </a:p>
          <a:p>
            <a:pPr marL="342900" indent="-342900" algn="l">
              <a:lnSpc>
                <a:spcPct val="150000"/>
              </a:lnSpc>
              <a:buFont typeface="Arial" panose="020B0604020202020204" pitchFamily="34" charset="0"/>
              <a:buChar char="•"/>
            </a:pPr>
            <a:r>
              <a:rPr lang="en-US" altLang="en-US" sz="2000">
                <a:latin typeface="Arial" panose="020B0604020202020204" pitchFamily="34" charset="0"/>
                <a:sym typeface="Wingdings" panose="05000000000000000000" pitchFamily="2" charset="2"/>
              </a:rPr>
              <a:t> Một số có tràn dịch khớp do phản ứng thứ phát của MHD.</a:t>
            </a:r>
          </a:p>
          <a:p>
            <a:pPr marL="342900" indent="-342900">
              <a:lnSpc>
                <a:spcPct val="150000"/>
              </a:lnSpc>
              <a:buFont typeface="Arial" panose="020B0604020202020204" pitchFamily="34" charset="0"/>
              <a:buChar char="•"/>
            </a:pPr>
            <a:endParaRPr lang="en-US" altLang="en-US" sz="2000">
              <a:latin typeface="Arial" panose="020B0604020202020204" pitchFamily="34" charset="0"/>
              <a:sym typeface="Wingdings" panose="05000000000000000000" pitchFamily="2" charset="2"/>
            </a:endParaRPr>
          </a:p>
          <a:p>
            <a:pPr marL="342900" indent="-342900">
              <a:lnSpc>
                <a:spcPct val="150000"/>
              </a:lnSpc>
              <a:buFont typeface="Arial" panose="020B0604020202020204" pitchFamily="34" charset="0"/>
              <a:buChar char="•"/>
            </a:pPr>
            <a:endParaRPr lang="en-US" altLang="en-US" sz="2000">
              <a:latin typeface="Arial" panose="020B0604020202020204" pitchFamily="34" charset="0"/>
            </a:endParaRPr>
          </a:p>
        </p:txBody>
      </p:sp>
      <p:pic>
        <p:nvPicPr>
          <p:cNvPr id="52228" name="Picture 3">
            <a:extLst>
              <a:ext uri="{FF2B5EF4-FFF2-40B4-BE49-F238E27FC236}">
                <a16:creationId xmlns:a16="http://schemas.microsoft.com/office/drawing/2014/main" id="{45F4D992-52C0-4EA6-AF49-853E00F79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6002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1">
            <a:extLst>
              <a:ext uri="{FF2B5EF4-FFF2-40B4-BE49-F238E27FC236}">
                <a16:creationId xmlns:a16="http://schemas.microsoft.com/office/drawing/2014/main" id="{0724C49F-7F1B-439D-BDA6-D57DBAACCE39}"/>
              </a:ext>
            </a:extLst>
          </p:cNvPr>
          <p:cNvSpPr txBox="1">
            <a:spLocks noChangeArrowheads="1"/>
          </p:cNvSpPr>
          <p:nvPr/>
        </p:nvSpPr>
        <p:spPr bwMode="auto">
          <a:xfrm>
            <a:off x="152400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US" altLang="en-US" sz="1200">
                <a:latin typeface="Arial" panose="020B0604020202020204" pitchFamily="34" charset="0"/>
                <a:cs typeface="Cordia New" panose="020B0304020202020204" pitchFamily="34" charset="-34"/>
              </a:rPr>
              <a:t>Arden N, Nevitt MC. 2006. Osteoarthritis: epidemiology. </a:t>
            </a:r>
            <a:r>
              <a:rPr lang="en-US" altLang="en-US" sz="1200" i="1">
                <a:latin typeface="Arial" panose="020B0604020202020204" pitchFamily="34" charset="0"/>
                <a:cs typeface="Cordia New" panose="020B0304020202020204" pitchFamily="34" charset="-34"/>
              </a:rPr>
              <a:t>Best Pract Res Clin Rheumatol</a:t>
            </a:r>
            <a:r>
              <a:rPr lang="en-US" altLang="en-US" sz="1200">
                <a:latin typeface="Arial" panose="020B0604020202020204" pitchFamily="34" charset="0"/>
                <a:cs typeface="Cordia New" panose="020B0304020202020204" pitchFamily="34" charset="-34"/>
              </a:rPr>
              <a:t>. 20(1):3-25.</a:t>
            </a:r>
          </a:p>
          <a:p>
            <a:pPr algn="r">
              <a:spcBef>
                <a:spcPct val="0"/>
              </a:spcBef>
              <a:buFontTx/>
              <a:buNone/>
            </a:pPr>
            <a:endParaRPr lang="en-US" altLang="en-US" sz="1200">
              <a:latin typeface="Times New Roman" panose="02020603050405020304" pitchFamily="18" charset="0"/>
              <a:cs typeface="Cordia New" panose="020B0304020202020204" pitchFamily="34" charset="-3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30F2451-630E-4E16-81A0-E5DDE23FA858}"/>
              </a:ext>
            </a:extLst>
          </p:cNvPr>
          <p:cNvSpPr>
            <a:spLocks noGrp="1"/>
          </p:cNvSpPr>
          <p:nvPr>
            <p:ph type="ctrTitle"/>
          </p:nvPr>
        </p:nvSpPr>
        <p:spPr>
          <a:xfrm>
            <a:off x="1600200" y="152400"/>
            <a:ext cx="9067800" cy="1447800"/>
          </a:xfrm>
        </p:spPr>
        <p:txBody>
          <a:bodyPr/>
          <a:lstStyle/>
          <a:p>
            <a:pPr marL="639763"/>
            <a:r>
              <a:rPr lang="en-US" altLang="en-US" sz="3000" b="1">
                <a:solidFill>
                  <a:srgbClr val="953735"/>
                </a:solidFill>
                <a:latin typeface="Arial" panose="020B0604020202020204" pitchFamily="34" charset="0"/>
              </a:rPr>
              <a:t>Thoái hóa khớp</a:t>
            </a:r>
            <a:br>
              <a:rPr lang="en-US" altLang="en-US" sz="3000" b="1">
                <a:solidFill>
                  <a:srgbClr val="953735"/>
                </a:solidFill>
                <a:latin typeface="Arial" panose="020B0604020202020204" pitchFamily="34" charset="0"/>
              </a:rPr>
            </a:br>
            <a:endParaRPr lang="en-US" altLang="en-US" sz="3000" b="1">
              <a:solidFill>
                <a:srgbClr val="953735"/>
              </a:solidFill>
              <a:latin typeface="Arial" panose="020B0604020202020204" pitchFamily="34" charset="0"/>
            </a:endParaRPr>
          </a:p>
        </p:txBody>
      </p:sp>
      <p:sp>
        <p:nvSpPr>
          <p:cNvPr id="24577" name="Subtitle 2">
            <a:extLst>
              <a:ext uri="{FF2B5EF4-FFF2-40B4-BE49-F238E27FC236}">
                <a16:creationId xmlns:a16="http://schemas.microsoft.com/office/drawing/2014/main" id="{409326E3-F0CA-4D32-BDAA-D4F8343E55A4}"/>
              </a:ext>
            </a:extLst>
          </p:cNvPr>
          <p:cNvSpPr>
            <a:spLocks noGrp="1"/>
          </p:cNvSpPr>
          <p:nvPr>
            <p:ph type="subTitle" idx="1"/>
          </p:nvPr>
        </p:nvSpPr>
        <p:spPr>
          <a:xfrm>
            <a:off x="1524000" y="1066800"/>
            <a:ext cx="9144000" cy="4114800"/>
          </a:xfrm>
        </p:spPr>
        <p:txBody>
          <a:bodyPr>
            <a:normAutofit fontScale="92500" lnSpcReduction="10000"/>
          </a:bodyPr>
          <a:lstStyle/>
          <a:p>
            <a:pPr algn="l" eaLnBrk="1" hangingPunct="1">
              <a:lnSpc>
                <a:spcPct val="80000"/>
              </a:lnSpc>
              <a:defRPr/>
            </a:pPr>
            <a:endParaRPr lang="en-US" altLang="en-US" sz="2200" dirty="0">
              <a:latin typeface="Arial" pitchFamily="34" charset="0"/>
              <a:cs typeface="ＭＳ Ｐゴシック" charset="0"/>
            </a:endParaRPr>
          </a:p>
          <a:p>
            <a:pPr marL="342900" indent="-342900" algn="l">
              <a:lnSpc>
                <a:spcPct val="80000"/>
              </a:lnSpc>
              <a:buFont typeface="Arial" panose="020B0604020202020204" pitchFamily="34" charset="0"/>
              <a:buChar char="•"/>
              <a:defRPr/>
            </a:pP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Gặp</a:t>
            </a:r>
            <a:r>
              <a:rPr lang="en-US" altLang="en-US" sz="2200" dirty="0">
                <a:latin typeface="Arial" pitchFamily="34" charset="0"/>
                <a:cs typeface="ＭＳ Ｐゴシック" charset="0"/>
              </a:rPr>
              <a:t> ở </a:t>
            </a:r>
            <a:r>
              <a:rPr lang="en-US" altLang="en-US" sz="2200" dirty="0" err="1">
                <a:latin typeface="Arial" pitchFamily="34" charset="0"/>
                <a:cs typeface="ＭＳ Ｐゴシック" charset="0"/>
              </a:rPr>
              <a:t>mọi</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quốc</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gia</a:t>
            </a:r>
            <a:r>
              <a:rPr lang="en-US" altLang="en-US" sz="2200" dirty="0">
                <a:latin typeface="Arial" pitchFamily="34" charset="0"/>
                <a:cs typeface="ＭＳ Ｐゴシック" charset="0"/>
              </a:rPr>
              <a:t>: </a:t>
            </a:r>
          </a:p>
          <a:p>
            <a:pPr algn="l" eaLnBrk="1" hangingPunct="1">
              <a:lnSpc>
                <a:spcPct val="80000"/>
              </a:lnSpc>
              <a:defRPr/>
            </a:pP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Pháp</a:t>
            </a:r>
            <a:r>
              <a:rPr lang="en-US" altLang="en-US" sz="2200" dirty="0">
                <a:latin typeface="Arial" pitchFamily="34" charset="0"/>
                <a:cs typeface="ＭＳ Ｐゴシック" charset="0"/>
              </a:rPr>
              <a:t> (25% </a:t>
            </a:r>
            <a:r>
              <a:rPr lang="en-US" altLang="en-US" sz="2200" dirty="0" err="1">
                <a:latin typeface="Arial" pitchFamily="34" charset="0"/>
                <a:cs typeface="ＭＳ Ｐゴシック" charset="0"/>
              </a:rPr>
              <a:t>tổng</a:t>
            </a:r>
            <a:r>
              <a:rPr lang="en-US" altLang="en-US" sz="2200" dirty="0">
                <a:latin typeface="Arial" pitchFamily="34" charset="0"/>
                <a:cs typeface="ＭＳ Ｐゴシック" charset="0"/>
              </a:rPr>
              <a:t> BN </a:t>
            </a:r>
            <a:r>
              <a:rPr lang="en-US" altLang="en-US" sz="2200" dirty="0" err="1">
                <a:latin typeface="Arial" pitchFamily="34" charset="0"/>
                <a:cs typeface="ＭＳ Ｐゴシック" charset="0"/>
              </a:rPr>
              <a:t>mắc</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bệnh</a:t>
            </a:r>
            <a:r>
              <a:rPr lang="en-US" altLang="en-US" sz="2200" dirty="0">
                <a:latin typeface="Arial" pitchFamily="34" charset="0"/>
                <a:cs typeface="ＭＳ Ｐゴシック" charset="0"/>
              </a:rPr>
              <a:t> CXK). </a:t>
            </a:r>
          </a:p>
          <a:p>
            <a:pPr algn="l" eaLnBrk="1" hangingPunct="1">
              <a:lnSpc>
                <a:spcPct val="80000"/>
              </a:lnSpc>
              <a:defRPr/>
            </a:pP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Mỹ</a:t>
            </a:r>
            <a:r>
              <a:rPr lang="en-US" altLang="en-US" sz="2200" dirty="0">
                <a:latin typeface="Arial" pitchFamily="34" charset="0"/>
                <a:cs typeface="ＭＳ Ｐゴシック" charset="0"/>
              </a:rPr>
              <a:t> chi </a:t>
            </a:r>
            <a:r>
              <a:rPr lang="en-US" altLang="en-US" sz="2200" dirty="0" err="1">
                <a:latin typeface="Arial" pitchFamily="34" charset="0"/>
                <a:cs typeface="ＭＳ Ｐゴシック" charset="0"/>
              </a:rPr>
              <a:t>phí</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hàng</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năm</a:t>
            </a:r>
            <a:r>
              <a:rPr lang="en-US" altLang="en-US" sz="2200" dirty="0">
                <a:latin typeface="Arial" pitchFamily="34" charset="0"/>
                <a:cs typeface="ＭＳ Ｐゴシック" charset="0"/>
              </a:rPr>
              <a:t> 16 </a:t>
            </a:r>
            <a:r>
              <a:rPr lang="en-US" altLang="en-US" sz="2200" dirty="0" err="1">
                <a:latin typeface="Arial" pitchFamily="34" charset="0"/>
                <a:cs typeface="ＭＳ Ｐゴシック" charset="0"/>
              </a:rPr>
              <a:t>tỷ</a:t>
            </a:r>
            <a:r>
              <a:rPr lang="en-US" altLang="en-US" sz="2200" dirty="0">
                <a:latin typeface="Arial" pitchFamily="34" charset="0"/>
                <a:cs typeface="ＭＳ Ｐゴシック" charset="0"/>
              </a:rPr>
              <a:t> USD </a:t>
            </a:r>
            <a:r>
              <a:rPr lang="en-US" altLang="en-US" sz="2200" dirty="0" err="1">
                <a:latin typeface="Arial" pitchFamily="34" charset="0"/>
                <a:cs typeface="ＭＳ Ｐゴシック" charset="0"/>
              </a:rPr>
              <a:t>cho</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điều</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trị</a:t>
            </a:r>
            <a:r>
              <a:rPr lang="en-US" altLang="en-US" sz="2200" dirty="0">
                <a:latin typeface="Arial" pitchFamily="34" charset="0"/>
                <a:cs typeface="ＭＳ Ｐゴシック" charset="0"/>
              </a:rPr>
              <a:t>.</a:t>
            </a:r>
          </a:p>
          <a:p>
            <a:pPr marL="342900" indent="-342900" algn="l">
              <a:lnSpc>
                <a:spcPct val="80000"/>
              </a:lnSpc>
              <a:buFont typeface="Arial" panose="020B0604020202020204" pitchFamily="34" charset="0"/>
              <a:buChar char="•"/>
              <a:defRPr/>
            </a:pP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Tuổi</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tỷ</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lệ</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mắc</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tăng</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dần</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theo</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tuổi</a:t>
            </a:r>
            <a:endParaRPr lang="en-US" altLang="en-US" sz="2200" dirty="0">
              <a:latin typeface="Arial" pitchFamily="34" charset="0"/>
              <a:cs typeface="ＭＳ Ｐゴシック" charset="0"/>
            </a:endParaRPr>
          </a:p>
          <a:p>
            <a:pPr algn="l" eaLnBrk="1" hangingPunct="1">
              <a:lnSpc>
                <a:spcPct val="80000"/>
              </a:lnSpc>
              <a:defRPr/>
            </a:pPr>
            <a:r>
              <a:rPr lang="en-US" altLang="en-US" sz="2200" dirty="0">
                <a:latin typeface="Arial" pitchFamily="34" charset="0"/>
                <a:cs typeface="ＭＳ Ｐゴシック" charset="0"/>
              </a:rPr>
              <a:t>	25-43 </a:t>
            </a:r>
            <a:r>
              <a:rPr lang="en-US" altLang="en-US" sz="2200" dirty="0" err="1">
                <a:latin typeface="Arial" pitchFamily="34" charset="0"/>
                <a:cs typeface="ＭＳ Ｐゴシック" charset="0"/>
              </a:rPr>
              <a:t>tuổi</a:t>
            </a:r>
            <a:r>
              <a:rPr lang="en-US" altLang="en-US" sz="2200" dirty="0">
                <a:latin typeface="Arial" pitchFamily="34" charset="0"/>
                <a:cs typeface="ＭＳ Ｐゴシック" charset="0"/>
              </a:rPr>
              <a:t>: &lt; 0,1%</a:t>
            </a:r>
          </a:p>
          <a:p>
            <a:pPr algn="l" eaLnBrk="1" hangingPunct="1">
              <a:lnSpc>
                <a:spcPct val="80000"/>
              </a:lnSpc>
              <a:defRPr/>
            </a:pPr>
            <a:r>
              <a:rPr lang="en-US" altLang="en-US" sz="2200" dirty="0">
                <a:latin typeface="Arial" pitchFamily="34" charset="0"/>
                <a:cs typeface="ＭＳ Ｐゴシック" charset="0"/>
              </a:rPr>
              <a:t>	65-75 </a:t>
            </a:r>
            <a:r>
              <a:rPr lang="en-US" altLang="en-US" sz="2200" dirty="0" err="1">
                <a:latin typeface="Arial" pitchFamily="34" charset="0"/>
                <a:cs typeface="ＭＳ Ｐゴシック" charset="0"/>
              </a:rPr>
              <a:t>tuổi</a:t>
            </a:r>
            <a:r>
              <a:rPr lang="en-US" altLang="en-US" sz="2200" dirty="0">
                <a:latin typeface="Arial" pitchFamily="34" charset="0"/>
                <a:cs typeface="ＭＳ Ｐゴシック" charset="0"/>
              </a:rPr>
              <a:t>: 10-20%</a:t>
            </a:r>
          </a:p>
          <a:p>
            <a:pPr marL="342900" indent="-342900" algn="l">
              <a:lnSpc>
                <a:spcPct val="80000"/>
              </a:lnSpc>
              <a:buFont typeface="Arial" panose="020B0604020202020204" pitchFamily="34" charset="0"/>
              <a:buChar char="•"/>
              <a:defRPr/>
            </a:pP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Giới</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tỷ</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lệ</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mắc</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tùy</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thuộc</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vào</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vị</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trí</a:t>
            </a: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khớp</a:t>
            </a:r>
            <a:r>
              <a:rPr lang="en-US" altLang="en-US" sz="2200" dirty="0">
                <a:latin typeface="Arial" pitchFamily="34" charset="0"/>
                <a:cs typeface="ＭＳ Ｐゴシック" charset="0"/>
              </a:rPr>
              <a:t> </a:t>
            </a:r>
          </a:p>
          <a:p>
            <a:pPr algn="l" eaLnBrk="1" hangingPunct="1">
              <a:lnSpc>
                <a:spcPct val="80000"/>
              </a:lnSpc>
              <a:defRPr/>
            </a:pPr>
            <a:r>
              <a:rPr lang="en-US" altLang="en-US" sz="2200" dirty="0">
                <a:latin typeface="Arial" pitchFamily="34" charset="0"/>
                <a:cs typeface="ＭＳ Ｐゴシック" charset="0"/>
              </a:rPr>
              <a:t>	 </a:t>
            </a:r>
            <a:r>
              <a:rPr lang="en-US" altLang="en-US" sz="2200" dirty="0" err="1">
                <a:latin typeface="Arial" pitchFamily="34" charset="0"/>
                <a:cs typeface="ＭＳ Ｐゴシック" charset="0"/>
              </a:rPr>
              <a:t>nữ</a:t>
            </a:r>
            <a:r>
              <a:rPr lang="en-US" altLang="en-US" sz="2200" dirty="0">
                <a:latin typeface="Arial" pitchFamily="34" charset="0"/>
                <a:cs typeface="ＭＳ Ｐゴシック" charset="0"/>
              </a:rPr>
              <a:t>/ nam = 2/1 (THK </a:t>
            </a:r>
            <a:r>
              <a:rPr lang="en-US" altLang="en-US" sz="2200" dirty="0" err="1">
                <a:latin typeface="Arial" pitchFamily="34" charset="0"/>
                <a:cs typeface="ＭＳ Ｐゴシック" charset="0"/>
              </a:rPr>
              <a:t>gối</a:t>
            </a:r>
            <a:r>
              <a:rPr lang="en-US" altLang="en-US" sz="2200" dirty="0">
                <a:latin typeface="Arial" pitchFamily="34" charset="0"/>
                <a:cs typeface="ＭＳ Ｐゴシック" charset="0"/>
              </a:rPr>
              <a:t>)</a:t>
            </a:r>
          </a:p>
          <a:p>
            <a:pPr algn="l" eaLnBrk="1" hangingPunct="1">
              <a:lnSpc>
                <a:spcPct val="80000"/>
              </a:lnSpc>
              <a:defRPr/>
            </a:pPr>
            <a:r>
              <a:rPr lang="en-US" altLang="en-US" sz="2200" dirty="0">
                <a:latin typeface="Arial" pitchFamily="34" charset="0"/>
                <a:cs typeface="ＭＳ Ｐゴシック" charset="0"/>
              </a:rPr>
              <a:t>	 nam &gt; </a:t>
            </a:r>
            <a:r>
              <a:rPr lang="en-US" altLang="en-US" sz="2200" dirty="0" err="1">
                <a:latin typeface="Arial" pitchFamily="34" charset="0"/>
                <a:cs typeface="ＭＳ Ｐゴシック" charset="0"/>
              </a:rPr>
              <a:t>nữ</a:t>
            </a:r>
            <a:r>
              <a:rPr lang="en-US" altLang="en-US" sz="2200" dirty="0">
                <a:latin typeface="Arial" pitchFamily="34" charset="0"/>
                <a:cs typeface="ＭＳ Ｐゴシック" charset="0"/>
              </a:rPr>
              <a:t> (THK </a:t>
            </a:r>
            <a:r>
              <a:rPr lang="en-US" altLang="en-US" sz="2200" dirty="0" err="1">
                <a:latin typeface="Arial" pitchFamily="34" charset="0"/>
                <a:cs typeface="ＭＳ Ｐゴシック" charset="0"/>
              </a:rPr>
              <a:t>háng</a:t>
            </a:r>
            <a:r>
              <a:rPr lang="en-US" altLang="en-US" sz="2200" dirty="0">
                <a:latin typeface="Arial" pitchFamily="34" charset="0"/>
                <a:cs typeface="ＭＳ Ｐゴシック" charset="0"/>
              </a:rPr>
              <a:t>)</a:t>
            </a:r>
          </a:p>
          <a:p>
            <a:pPr eaLnBrk="1" hangingPunct="1">
              <a:lnSpc>
                <a:spcPct val="80000"/>
              </a:lnSpc>
              <a:defRPr/>
            </a:pPr>
            <a:endParaRPr lang="en-US" altLang="en-US" sz="2200" dirty="0">
              <a:latin typeface="Arial" pitchFamily="34" charset="0"/>
              <a:cs typeface="ＭＳ Ｐゴシック" charset="0"/>
            </a:endParaRPr>
          </a:p>
          <a:p>
            <a:pPr eaLnBrk="1" hangingPunct="1">
              <a:lnSpc>
                <a:spcPct val="80000"/>
              </a:lnSpc>
              <a:defRPr/>
            </a:pPr>
            <a:r>
              <a:rPr lang="en-US" altLang="en-US" sz="2200" dirty="0">
                <a:latin typeface="Arial" pitchFamily="34" charset="0"/>
                <a:cs typeface="ＭＳ Ｐゴシック" charset="0"/>
              </a:rPr>
              <a:t>                                                 </a:t>
            </a:r>
          </a:p>
          <a:p>
            <a:pPr eaLnBrk="1" hangingPunct="1">
              <a:lnSpc>
                <a:spcPct val="80000"/>
              </a:lnSpc>
              <a:defRPr/>
            </a:pPr>
            <a:endParaRPr lang="en-US" altLang="en-US" sz="2200" dirty="0">
              <a:latin typeface="Arial" pitchFamily="34" charset="0"/>
              <a:cs typeface="ＭＳ Ｐゴシック" charset="0"/>
            </a:endParaRPr>
          </a:p>
          <a:p>
            <a:pPr eaLnBrk="1" hangingPunct="1">
              <a:lnSpc>
                <a:spcPct val="80000"/>
              </a:lnSpc>
              <a:defRPr/>
            </a:pPr>
            <a:endParaRPr lang="en-US" altLang="en-US" sz="2200" dirty="0">
              <a:latin typeface="Arial" pitchFamily="34" charset="0"/>
              <a:cs typeface="ＭＳ Ｐゴシック" charset="0"/>
            </a:endParaRPr>
          </a:p>
          <a:p>
            <a:pPr eaLnBrk="1" hangingPunct="1">
              <a:lnSpc>
                <a:spcPct val="80000"/>
              </a:lnSpc>
              <a:defRPr/>
            </a:pPr>
            <a:endParaRPr lang="en-US" altLang="en-US" sz="2200" dirty="0">
              <a:latin typeface="Arial" pitchFamily="34" charset="0"/>
              <a:cs typeface="ＭＳ Ｐゴシック" charset="0"/>
            </a:endParaRPr>
          </a:p>
          <a:p>
            <a:pPr algn="r" eaLnBrk="1" hangingPunct="1">
              <a:lnSpc>
                <a:spcPct val="80000"/>
              </a:lnSpc>
              <a:defRPr/>
            </a:pPr>
            <a:endParaRPr lang="en-US" altLang="en-US" sz="1200" dirty="0">
              <a:latin typeface="Arial" pitchFamily="34" charset="0"/>
              <a:cs typeface="ＭＳ Ｐゴシック" charset="0"/>
            </a:endParaRPr>
          </a:p>
          <a:p>
            <a:pPr algn="r" eaLnBrk="1" hangingPunct="1">
              <a:lnSpc>
                <a:spcPct val="80000"/>
              </a:lnSpc>
              <a:defRPr/>
            </a:pPr>
            <a:endParaRPr lang="en-US" altLang="en-US" sz="1200" dirty="0">
              <a:latin typeface="Arial" pitchFamily="34" charset="0"/>
              <a:cs typeface="ＭＳ Ｐゴシック" charset="0"/>
            </a:endParaRPr>
          </a:p>
          <a:p>
            <a:pPr algn="r" eaLnBrk="1" hangingPunct="1">
              <a:lnSpc>
                <a:spcPct val="80000"/>
              </a:lnSpc>
              <a:defRPr/>
            </a:pPr>
            <a:endParaRPr lang="en-US" altLang="en-US" sz="1200" dirty="0">
              <a:latin typeface="Arial" pitchFamily="34" charset="0"/>
              <a:cs typeface="ＭＳ Ｐゴシック" charset="0"/>
            </a:endParaRPr>
          </a:p>
          <a:p>
            <a:pPr algn="r" eaLnBrk="1" hangingPunct="1">
              <a:lnSpc>
                <a:spcPct val="80000"/>
              </a:lnSpc>
              <a:defRPr/>
            </a:pPr>
            <a:endParaRPr lang="en-US" altLang="en-US" sz="1200" dirty="0">
              <a:latin typeface="Arial" pitchFamily="34" charset="0"/>
              <a:cs typeface="ＭＳ Ｐゴシック" charset="0"/>
            </a:endParaRPr>
          </a:p>
        </p:txBody>
      </p:sp>
      <p:sp>
        <p:nvSpPr>
          <p:cNvPr id="53252" name="TextBox 1">
            <a:extLst>
              <a:ext uri="{FF2B5EF4-FFF2-40B4-BE49-F238E27FC236}">
                <a16:creationId xmlns:a16="http://schemas.microsoft.com/office/drawing/2014/main" id="{B2BEA15F-D2BB-4160-8E46-943BFD252732}"/>
              </a:ext>
            </a:extLst>
          </p:cNvPr>
          <p:cNvSpPr txBox="1">
            <a:spLocks noChangeArrowheads="1"/>
          </p:cNvSpPr>
          <p:nvPr/>
        </p:nvSpPr>
        <p:spPr bwMode="auto">
          <a:xfrm>
            <a:off x="152400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US" altLang="en-US" sz="1200">
                <a:latin typeface="Arial" panose="020B0604020202020204" pitchFamily="34" charset="0"/>
                <a:cs typeface="Cordia New" panose="020B0304020202020204" pitchFamily="34" charset="-34"/>
              </a:rPr>
              <a:t>Arden N, Nevitt MC. 2006. Osteoarthritis: epidemiology. </a:t>
            </a:r>
            <a:r>
              <a:rPr lang="en-US" altLang="en-US" sz="1200" i="1">
                <a:latin typeface="Arial" panose="020B0604020202020204" pitchFamily="34" charset="0"/>
                <a:cs typeface="Cordia New" panose="020B0304020202020204" pitchFamily="34" charset="-34"/>
              </a:rPr>
              <a:t>Best Pract Res Clin Rheumatol</a:t>
            </a:r>
            <a:r>
              <a:rPr lang="en-US" altLang="en-US" sz="1200">
                <a:latin typeface="Arial" panose="020B0604020202020204" pitchFamily="34" charset="0"/>
                <a:cs typeface="Cordia New" panose="020B0304020202020204" pitchFamily="34" charset="-34"/>
              </a:rPr>
              <a:t>. 20(1):3-25.</a:t>
            </a:r>
          </a:p>
          <a:p>
            <a:pPr algn="r">
              <a:spcBef>
                <a:spcPct val="0"/>
              </a:spcBef>
              <a:buFontTx/>
              <a:buNone/>
            </a:pPr>
            <a:endParaRPr lang="en-US" altLang="en-US" sz="1200">
              <a:latin typeface="Times New Roman" panose="02020603050405020304" pitchFamily="18" charset="0"/>
              <a:cs typeface="Cordia New" panose="020B0304020202020204" pitchFamily="34" charset="-3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53">
            <a:extLst>
              <a:ext uri="{FF2B5EF4-FFF2-40B4-BE49-F238E27FC236}">
                <a16:creationId xmlns:a16="http://schemas.microsoft.com/office/drawing/2014/main" id="{65D77201-AAC0-4268-8B59-23358988781E}"/>
              </a:ext>
            </a:extLst>
          </p:cNvPr>
          <p:cNvSpPr>
            <a:spLocks noChangeArrowheads="1"/>
          </p:cNvSpPr>
          <p:nvPr/>
        </p:nvSpPr>
        <p:spPr bwMode="auto">
          <a:xfrm rot="5400000">
            <a:off x="2474119" y="2385219"/>
            <a:ext cx="2159000" cy="271462"/>
          </a:xfrm>
          <a:prstGeom prst="triangle">
            <a:avLst>
              <a:gd name="adj" fmla="val 50000"/>
            </a:avLst>
          </a:prstGeom>
          <a:gradFill rotWithShape="0">
            <a:gsLst>
              <a:gs pos="0">
                <a:schemeClr val="bg1">
                  <a:alpha val="39000"/>
                </a:schemeClr>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89392" tIns="44696" rIns="89392" bIns="44696"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85000"/>
              </a:lnSpc>
              <a:spcBef>
                <a:spcPct val="0"/>
              </a:spcBef>
              <a:buClr>
                <a:srgbClr val="00BE00"/>
              </a:buClr>
              <a:buSzPct val="75000"/>
              <a:buFont typeface="Wingdings" panose="05000000000000000000" pitchFamily="2" charset="2"/>
              <a:buNone/>
            </a:pPr>
            <a:endParaRPr lang="en-US" altLang="zh-CN" sz="1200" b="1">
              <a:solidFill>
                <a:srgbClr val="FFFFFF"/>
              </a:solidFill>
              <a:latin typeface="Times New Roman" panose="02020603050405020304" pitchFamily="18" charset="0"/>
              <a:cs typeface="Arial" panose="020B0604020202020204" pitchFamily="34" charset="0"/>
            </a:endParaRPr>
          </a:p>
        </p:txBody>
      </p:sp>
      <p:sp>
        <p:nvSpPr>
          <p:cNvPr id="54275" name="Rectangle 37">
            <a:extLst>
              <a:ext uri="{FF2B5EF4-FFF2-40B4-BE49-F238E27FC236}">
                <a16:creationId xmlns:a16="http://schemas.microsoft.com/office/drawing/2014/main" id="{FEAD0160-7170-4480-84FD-1EDB721CFA3D}"/>
              </a:ext>
            </a:extLst>
          </p:cNvPr>
          <p:cNvSpPr>
            <a:spLocks noGrp="1" noChangeArrowheads="1"/>
          </p:cNvSpPr>
          <p:nvPr>
            <p:ph type="title"/>
          </p:nvPr>
        </p:nvSpPr>
        <p:spPr>
          <a:xfrm>
            <a:off x="1981200" y="76200"/>
            <a:ext cx="8229600" cy="1143000"/>
          </a:xfrm>
        </p:spPr>
        <p:txBody>
          <a:bodyPr/>
          <a:lstStyle/>
          <a:p>
            <a:pPr eaLnBrk="1" hangingPunct="1"/>
            <a:r>
              <a:rPr lang="en-US" altLang="en-US" sz="3000" b="1">
                <a:solidFill>
                  <a:srgbClr val="953735"/>
                </a:solidFill>
                <a:latin typeface="Arial" panose="020B0604020202020204" pitchFamily="34" charset="0"/>
              </a:rPr>
              <a:t>Nguyên nhân và cơ chế bệnh sinh</a:t>
            </a:r>
          </a:p>
        </p:txBody>
      </p:sp>
      <p:grpSp>
        <p:nvGrpSpPr>
          <p:cNvPr id="54276" name="Group 1">
            <a:extLst>
              <a:ext uri="{FF2B5EF4-FFF2-40B4-BE49-F238E27FC236}">
                <a16:creationId xmlns:a16="http://schemas.microsoft.com/office/drawing/2014/main" id="{FC04258F-F74D-4F0B-8F4E-D03B484D15FD}"/>
              </a:ext>
            </a:extLst>
          </p:cNvPr>
          <p:cNvGrpSpPr>
            <a:grpSpLocks/>
          </p:cNvGrpSpPr>
          <p:nvPr/>
        </p:nvGrpSpPr>
        <p:grpSpPr bwMode="auto">
          <a:xfrm>
            <a:off x="1685925" y="1371601"/>
            <a:ext cx="1690688" cy="2303463"/>
            <a:chOff x="162546" y="1783258"/>
            <a:chExt cx="1689718" cy="2304256"/>
          </a:xfrm>
        </p:grpSpPr>
        <p:sp>
          <p:nvSpPr>
            <p:cNvPr id="54308" name="Text Box 36">
              <a:extLst>
                <a:ext uri="{FF2B5EF4-FFF2-40B4-BE49-F238E27FC236}">
                  <a16:creationId xmlns:a16="http://schemas.microsoft.com/office/drawing/2014/main" id="{432B4F1A-96B4-4A1B-89E1-8713043874DC}"/>
                </a:ext>
              </a:extLst>
            </p:cNvPr>
            <p:cNvSpPr txBox="1">
              <a:spLocks noChangeArrowheads="1"/>
            </p:cNvSpPr>
            <p:nvPr/>
          </p:nvSpPr>
          <p:spPr bwMode="auto">
            <a:xfrm>
              <a:off x="162546" y="1783258"/>
              <a:ext cx="1689718" cy="3000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922338">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922338">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5000"/>
                </a:lnSpc>
                <a:spcBef>
                  <a:spcPct val="0"/>
                </a:spcBef>
                <a:buFontTx/>
                <a:buNone/>
              </a:pPr>
              <a:r>
                <a:rPr lang="en-US" altLang="zh-CN" sz="1400" b="1">
                  <a:solidFill>
                    <a:srgbClr val="FFFFFF"/>
                  </a:solidFill>
                  <a:latin typeface="Arial" panose="020B0604020202020204" pitchFamily="34" charset="0"/>
                  <a:cs typeface="Arial" panose="020B0604020202020204" pitchFamily="34" charset="0"/>
                </a:rPr>
                <a:t>Béo phì</a:t>
              </a:r>
            </a:p>
          </p:txBody>
        </p:sp>
        <p:sp>
          <p:nvSpPr>
            <p:cNvPr id="54309" name="Rectangle 37">
              <a:extLst>
                <a:ext uri="{FF2B5EF4-FFF2-40B4-BE49-F238E27FC236}">
                  <a16:creationId xmlns:a16="http://schemas.microsoft.com/office/drawing/2014/main" id="{A8193E15-B22B-4677-8114-7A5D1A0E4B32}"/>
                </a:ext>
              </a:extLst>
            </p:cNvPr>
            <p:cNvSpPr>
              <a:spLocks noChangeArrowheads="1"/>
            </p:cNvSpPr>
            <p:nvPr/>
          </p:nvSpPr>
          <p:spPr bwMode="auto">
            <a:xfrm>
              <a:off x="162546" y="2153468"/>
              <a:ext cx="1689718" cy="5016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922338">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922338">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5000"/>
                </a:lnSpc>
                <a:spcBef>
                  <a:spcPct val="50000"/>
                </a:spcBef>
                <a:buFontTx/>
                <a:buNone/>
              </a:pPr>
              <a:r>
                <a:rPr lang="en-US" altLang="zh-CN" sz="1400" b="1">
                  <a:solidFill>
                    <a:srgbClr val="FFFFFF"/>
                  </a:solidFill>
                  <a:latin typeface="Times New Roman" panose="02020603050405020304" pitchFamily="18" charset="0"/>
                  <a:cs typeface="Arial" panose="020B0604020202020204" pitchFamily="34" charset="0"/>
                </a:rPr>
                <a:t>Bất thường giải phẫu</a:t>
              </a:r>
            </a:p>
          </p:txBody>
        </p:sp>
        <p:sp>
          <p:nvSpPr>
            <p:cNvPr id="54310" name="Rectangle 38">
              <a:extLst>
                <a:ext uri="{FF2B5EF4-FFF2-40B4-BE49-F238E27FC236}">
                  <a16:creationId xmlns:a16="http://schemas.microsoft.com/office/drawing/2014/main" id="{18A8A1EB-EE9B-46EA-9759-CC0F1DDC9B6A}"/>
                </a:ext>
              </a:extLst>
            </p:cNvPr>
            <p:cNvSpPr>
              <a:spLocks noChangeArrowheads="1"/>
            </p:cNvSpPr>
            <p:nvPr/>
          </p:nvSpPr>
          <p:spPr bwMode="auto">
            <a:xfrm>
              <a:off x="162546" y="2719362"/>
              <a:ext cx="1689718" cy="5334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922338">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922338">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5000"/>
                </a:lnSpc>
                <a:spcBef>
                  <a:spcPct val="50000"/>
                </a:spcBef>
                <a:buFontTx/>
                <a:buNone/>
              </a:pPr>
              <a:r>
                <a:rPr lang="en-US" altLang="zh-CN" sz="1400" b="1">
                  <a:solidFill>
                    <a:srgbClr val="FFFFFF"/>
                  </a:solidFill>
                  <a:latin typeface="Times New Roman" panose="02020603050405020304" pitchFamily="18" charset="0"/>
                  <a:cs typeface="Arial" panose="020B0604020202020204" pitchFamily="34" charset="0"/>
                </a:rPr>
                <a:t>Gãy xương vi thể và tái tạo xương</a:t>
              </a:r>
            </a:p>
          </p:txBody>
        </p:sp>
        <p:sp>
          <p:nvSpPr>
            <p:cNvPr id="54311" name="Rectangle 39">
              <a:extLst>
                <a:ext uri="{FF2B5EF4-FFF2-40B4-BE49-F238E27FC236}">
                  <a16:creationId xmlns:a16="http://schemas.microsoft.com/office/drawing/2014/main" id="{A65A25DC-5875-4842-AA05-EC9C91C004BC}"/>
                </a:ext>
              </a:extLst>
            </p:cNvPr>
            <p:cNvSpPr>
              <a:spLocks noChangeArrowheads="1"/>
            </p:cNvSpPr>
            <p:nvPr/>
          </p:nvSpPr>
          <p:spPr bwMode="auto">
            <a:xfrm>
              <a:off x="162546" y="3368129"/>
              <a:ext cx="1689718" cy="3001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922338">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922338">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5000"/>
                </a:lnSpc>
                <a:spcBef>
                  <a:spcPct val="50000"/>
                </a:spcBef>
                <a:buFontTx/>
                <a:buNone/>
              </a:pPr>
              <a:r>
                <a:rPr lang="en-US" altLang="zh-CN" sz="1400" b="1">
                  <a:solidFill>
                    <a:srgbClr val="FFFFFF"/>
                  </a:solidFill>
                  <a:latin typeface="Times New Roman" panose="02020603050405020304" pitchFamily="18" charset="0"/>
                  <a:cs typeface="Arial" panose="020B0604020202020204" pitchFamily="34" charset="0"/>
                </a:rPr>
                <a:t>Mất ổn định khớp</a:t>
              </a:r>
            </a:p>
          </p:txBody>
        </p:sp>
        <p:sp>
          <p:nvSpPr>
            <p:cNvPr id="54312" name="Rectangle 40">
              <a:extLst>
                <a:ext uri="{FF2B5EF4-FFF2-40B4-BE49-F238E27FC236}">
                  <a16:creationId xmlns:a16="http://schemas.microsoft.com/office/drawing/2014/main" id="{8BF13A19-60ED-427D-A38E-AABE6F22B329}"/>
                </a:ext>
              </a:extLst>
            </p:cNvPr>
            <p:cNvSpPr>
              <a:spLocks noChangeArrowheads="1"/>
            </p:cNvSpPr>
            <p:nvPr/>
          </p:nvSpPr>
          <p:spPr bwMode="auto">
            <a:xfrm>
              <a:off x="162546" y="3787476"/>
              <a:ext cx="1689718" cy="3000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922338">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922338">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5000"/>
                </a:lnSpc>
                <a:spcBef>
                  <a:spcPct val="50000"/>
                </a:spcBef>
                <a:buFontTx/>
                <a:buNone/>
              </a:pPr>
              <a:r>
                <a:rPr lang="en-US" altLang="zh-CN" sz="1400" b="1">
                  <a:solidFill>
                    <a:srgbClr val="FFFFFF"/>
                  </a:solidFill>
                  <a:latin typeface="Times New Roman" panose="02020603050405020304" pitchFamily="18" charset="0"/>
                  <a:cs typeface="Arial" panose="020B0604020202020204" pitchFamily="34" charset="0"/>
                </a:rPr>
                <a:t>Chấn thương</a:t>
              </a:r>
            </a:p>
          </p:txBody>
        </p:sp>
      </p:grpSp>
      <p:grpSp>
        <p:nvGrpSpPr>
          <p:cNvPr id="54277" name="Group 2">
            <a:extLst>
              <a:ext uri="{FF2B5EF4-FFF2-40B4-BE49-F238E27FC236}">
                <a16:creationId xmlns:a16="http://schemas.microsoft.com/office/drawing/2014/main" id="{4341574A-3DA4-4895-89DA-530E265DBF6F}"/>
              </a:ext>
            </a:extLst>
          </p:cNvPr>
          <p:cNvGrpSpPr>
            <a:grpSpLocks/>
          </p:cNvGrpSpPr>
          <p:nvPr/>
        </p:nvGrpSpPr>
        <p:grpSpPr bwMode="auto">
          <a:xfrm>
            <a:off x="8874126" y="1587500"/>
            <a:ext cx="1685925" cy="1885950"/>
            <a:chOff x="7350894" y="1999282"/>
            <a:chExt cx="1685602" cy="1885677"/>
          </a:xfrm>
        </p:grpSpPr>
        <p:sp>
          <p:nvSpPr>
            <p:cNvPr id="54304" name="Rectangle 41">
              <a:extLst>
                <a:ext uri="{FF2B5EF4-FFF2-40B4-BE49-F238E27FC236}">
                  <a16:creationId xmlns:a16="http://schemas.microsoft.com/office/drawing/2014/main" id="{313D2DDE-2196-4E99-B1BB-A282F3773FCE}"/>
                </a:ext>
              </a:extLst>
            </p:cNvPr>
            <p:cNvSpPr>
              <a:spLocks noChangeArrowheads="1"/>
            </p:cNvSpPr>
            <p:nvPr/>
          </p:nvSpPr>
          <p:spPr bwMode="auto">
            <a:xfrm>
              <a:off x="7350894" y="1999282"/>
              <a:ext cx="1685602" cy="2666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922338">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922338">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5000"/>
                </a:lnSpc>
                <a:spcBef>
                  <a:spcPct val="50000"/>
                </a:spcBef>
                <a:buFontTx/>
                <a:buNone/>
              </a:pPr>
              <a:r>
                <a:rPr lang="en-US" altLang="zh-CN" sz="1400" b="1">
                  <a:solidFill>
                    <a:srgbClr val="FFFFFF"/>
                  </a:solidFill>
                  <a:latin typeface="Times New Roman" panose="02020603050405020304" pitchFamily="18" charset="0"/>
                  <a:cs typeface="Arial" panose="020B0604020202020204" pitchFamily="34" charset="0"/>
                </a:rPr>
                <a:t>Lão hóa</a:t>
              </a:r>
            </a:p>
          </p:txBody>
        </p:sp>
        <p:sp>
          <p:nvSpPr>
            <p:cNvPr id="54305" name="Rectangle 42">
              <a:extLst>
                <a:ext uri="{FF2B5EF4-FFF2-40B4-BE49-F238E27FC236}">
                  <a16:creationId xmlns:a16="http://schemas.microsoft.com/office/drawing/2014/main" id="{0961FE74-7764-45B6-BCE7-197A93D7BCD8}"/>
                </a:ext>
              </a:extLst>
            </p:cNvPr>
            <p:cNvSpPr>
              <a:spLocks noChangeArrowheads="1"/>
            </p:cNvSpPr>
            <p:nvPr/>
          </p:nvSpPr>
          <p:spPr bwMode="auto">
            <a:xfrm>
              <a:off x="7350894" y="2383953"/>
              <a:ext cx="1685602" cy="4794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922338">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922338">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5000"/>
                </a:lnSpc>
                <a:spcBef>
                  <a:spcPct val="50000"/>
                </a:spcBef>
                <a:buFontTx/>
                <a:buNone/>
              </a:pPr>
              <a:r>
                <a:rPr lang="en-US" altLang="zh-CN" sz="1400" b="1">
                  <a:solidFill>
                    <a:srgbClr val="FFFFFF"/>
                  </a:solidFill>
                  <a:latin typeface="Times New Roman" panose="02020603050405020304" pitchFamily="18" charset="0"/>
                  <a:cs typeface="Arial" panose="020B0604020202020204" pitchFamily="34" charset="0"/>
                </a:rPr>
                <a:t>Bệnh di truyền và chuyển hóa</a:t>
              </a:r>
            </a:p>
          </p:txBody>
        </p:sp>
        <p:sp>
          <p:nvSpPr>
            <p:cNvPr id="54306" name="Rectangle 43">
              <a:extLst>
                <a:ext uri="{FF2B5EF4-FFF2-40B4-BE49-F238E27FC236}">
                  <a16:creationId xmlns:a16="http://schemas.microsoft.com/office/drawing/2014/main" id="{73FDA316-AFAB-4D50-B25E-AF9331D3AA13}"/>
                </a:ext>
              </a:extLst>
            </p:cNvPr>
            <p:cNvSpPr>
              <a:spLocks noChangeArrowheads="1"/>
            </p:cNvSpPr>
            <p:nvPr/>
          </p:nvSpPr>
          <p:spPr bwMode="auto">
            <a:xfrm>
              <a:off x="7350894" y="2935386"/>
              <a:ext cx="1685602" cy="3016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922338">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922338">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5000"/>
                </a:lnSpc>
                <a:spcBef>
                  <a:spcPct val="50000"/>
                </a:spcBef>
                <a:buFontTx/>
                <a:buNone/>
              </a:pPr>
              <a:r>
                <a:rPr lang="en-US" altLang="zh-CN" sz="1400" b="1">
                  <a:solidFill>
                    <a:srgbClr val="FFFFFF"/>
                  </a:solidFill>
                  <a:latin typeface="Times New Roman" panose="02020603050405020304" pitchFamily="18" charset="0"/>
                  <a:cs typeface="Arial" panose="020B0604020202020204" pitchFamily="34" charset="0"/>
                </a:rPr>
                <a:t>Viêm</a:t>
              </a:r>
            </a:p>
          </p:txBody>
        </p:sp>
        <p:sp>
          <p:nvSpPr>
            <p:cNvPr id="54307" name="Rectangle 44">
              <a:extLst>
                <a:ext uri="{FF2B5EF4-FFF2-40B4-BE49-F238E27FC236}">
                  <a16:creationId xmlns:a16="http://schemas.microsoft.com/office/drawing/2014/main" id="{606A221C-349A-427B-A4EC-0A61964EE284}"/>
                </a:ext>
              </a:extLst>
            </p:cNvPr>
            <p:cNvSpPr>
              <a:spLocks noChangeArrowheads="1"/>
            </p:cNvSpPr>
            <p:nvPr/>
          </p:nvSpPr>
          <p:spPr bwMode="auto">
            <a:xfrm>
              <a:off x="7350894" y="3367434"/>
              <a:ext cx="1685602" cy="517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922338">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922338">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922338">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922338"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95000"/>
                </a:lnSpc>
                <a:spcBef>
                  <a:spcPct val="50000"/>
                </a:spcBef>
                <a:buFontTx/>
                <a:buNone/>
              </a:pPr>
              <a:r>
                <a:rPr lang="en-US" altLang="zh-CN" sz="1400" b="1">
                  <a:solidFill>
                    <a:srgbClr val="FFFFFF"/>
                  </a:solidFill>
                  <a:latin typeface="Times New Roman" panose="02020603050405020304" pitchFamily="18" charset="0"/>
                  <a:cs typeface="Arial" panose="020B0604020202020204" pitchFamily="34" charset="0"/>
                </a:rPr>
                <a:t>Hoạt động hệ thống miễn dịch</a:t>
              </a:r>
            </a:p>
          </p:txBody>
        </p:sp>
      </p:grpSp>
      <p:sp>
        <p:nvSpPr>
          <p:cNvPr id="54278" name="Text Box 12">
            <a:extLst>
              <a:ext uri="{FF2B5EF4-FFF2-40B4-BE49-F238E27FC236}">
                <a16:creationId xmlns:a16="http://schemas.microsoft.com/office/drawing/2014/main" id="{DFEE32EE-F393-4676-86A0-B4FDD6F745CD}"/>
              </a:ext>
            </a:extLst>
          </p:cNvPr>
          <p:cNvSpPr txBox="1">
            <a:spLocks noChangeArrowheads="1"/>
          </p:cNvSpPr>
          <p:nvPr/>
        </p:nvSpPr>
        <p:spPr bwMode="gray">
          <a:xfrm>
            <a:off x="4257675" y="2814638"/>
            <a:ext cx="3663950" cy="4556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US" altLang="zh-CN" sz="1600" b="1">
                <a:solidFill>
                  <a:srgbClr val="FFFFFF"/>
                </a:solidFill>
                <a:latin typeface="Arial" panose="020B0604020202020204" pitchFamily="34" charset="0"/>
                <a:ea typeface="SimSun" panose="02010600030101010101" pitchFamily="2" charset="-122"/>
                <a:cs typeface="Cordia New" panose="020B0304020202020204" pitchFamily="34" charset="-34"/>
              </a:rPr>
              <a:t>Sụn bị thương tổn</a:t>
            </a:r>
          </a:p>
        </p:txBody>
      </p:sp>
      <p:sp>
        <p:nvSpPr>
          <p:cNvPr id="54279" name="Text Box 6">
            <a:extLst>
              <a:ext uri="{FF2B5EF4-FFF2-40B4-BE49-F238E27FC236}">
                <a16:creationId xmlns:a16="http://schemas.microsoft.com/office/drawing/2014/main" id="{4344CAF2-4E5B-4202-811F-73B47304F6B7}"/>
              </a:ext>
            </a:extLst>
          </p:cNvPr>
          <p:cNvSpPr txBox="1">
            <a:spLocks noChangeArrowheads="1"/>
          </p:cNvSpPr>
          <p:nvPr/>
        </p:nvSpPr>
        <p:spPr bwMode="gray">
          <a:xfrm>
            <a:off x="3713164" y="1916113"/>
            <a:ext cx="2314575" cy="4556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US" altLang="zh-CN" sz="1600" b="1">
                <a:solidFill>
                  <a:srgbClr val="FFFFFF"/>
                </a:solidFill>
                <a:latin typeface="Arial" panose="020B0604020202020204" pitchFamily="34" charset="0"/>
                <a:ea typeface="SimSun" panose="02010600030101010101" pitchFamily="2" charset="-122"/>
                <a:cs typeface="Cordia New" panose="020B0304020202020204" pitchFamily="34" charset="-34"/>
              </a:rPr>
              <a:t>Căng thẳng bất thường</a:t>
            </a:r>
          </a:p>
        </p:txBody>
      </p:sp>
      <p:sp>
        <p:nvSpPr>
          <p:cNvPr id="54280" name="Text Box 9">
            <a:extLst>
              <a:ext uri="{FF2B5EF4-FFF2-40B4-BE49-F238E27FC236}">
                <a16:creationId xmlns:a16="http://schemas.microsoft.com/office/drawing/2014/main" id="{76137A49-D451-46F5-83E6-2E25F399BBF5}"/>
              </a:ext>
            </a:extLst>
          </p:cNvPr>
          <p:cNvSpPr txBox="1">
            <a:spLocks noChangeArrowheads="1"/>
          </p:cNvSpPr>
          <p:nvPr/>
        </p:nvSpPr>
        <p:spPr bwMode="gray">
          <a:xfrm>
            <a:off x="6149976" y="1916113"/>
            <a:ext cx="2314575" cy="4556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US" altLang="zh-CN" sz="1600" b="1">
                <a:solidFill>
                  <a:srgbClr val="FFFFFF"/>
                </a:solidFill>
                <a:latin typeface="Arial" panose="020B0604020202020204" pitchFamily="34" charset="0"/>
                <a:ea typeface="SimSun" panose="02010600030101010101" pitchFamily="2" charset="-122"/>
                <a:cs typeface="Cordia New" panose="020B0304020202020204" pitchFamily="34" charset="-34"/>
              </a:rPr>
              <a:t>Sụn bất thường</a:t>
            </a:r>
          </a:p>
        </p:txBody>
      </p:sp>
      <p:sp>
        <p:nvSpPr>
          <p:cNvPr id="54281" name="Text Box 38">
            <a:extLst>
              <a:ext uri="{FF2B5EF4-FFF2-40B4-BE49-F238E27FC236}">
                <a16:creationId xmlns:a16="http://schemas.microsoft.com/office/drawing/2014/main" id="{DF921270-04D7-4BD3-8550-8C0909838163}"/>
              </a:ext>
            </a:extLst>
          </p:cNvPr>
          <p:cNvSpPr txBox="1">
            <a:spLocks noChangeArrowheads="1"/>
          </p:cNvSpPr>
          <p:nvPr/>
        </p:nvSpPr>
        <p:spPr bwMode="auto">
          <a:xfrm>
            <a:off x="1727200" y="6523038"/>
            <a:ext cx="8940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zh-CN" sz="1200">
                <a:latin typeface="Arial" panose="020B0604020202020204" pitchFamily="34" charset="0"/>
                <a:cs typeface="Arial" panose="020B0604020202020204" pitchFamily="34" charset="0"/>
              </a:rPr>
              <a:t>Mandelbaum B, Waddell  D</a:t>
            </a:r>
            <a:r>
              <a:rPr lang="en-US" altLang="zh-CN" sz="1200" i="1">
                <a:latin typeface="Arial" panose="020B0604020202020204" pitchFamily="34" charset="0"/>
                <a:cs typeface="Arial" panose="020B0604020202020204" pitchFamily="34" charset="0"/>
              </a:rPr>
              <a:t>.</a:t>
            </a:r>
            <a:r>
              <a:rPr lang="en-US" altLang="zh-CN" sz="1200">
                <a:latin typeface="Arial" panose="020B0604020202020204" pitchFamily="34" charset="0"/>
                <a:cs typeface="Arial" panose="020B0604020202020204" pitchFamily="34" charset="0"/>
              </a:rPr>
              <a:t> </a:t>
            </a:r>
            <a:r>
              <a:rPr lang="en-US" altLang="zh-CN" sz="1200" i="1">
                <a:latin typeface="Arial" panose="020B0604020202020204" pitchFamily="34" charset="0"/>
                <a:cs typeface="Arial" panose="020B0604020202020204" pitchFamily="34" charset="0"/>
              </a:rPr>
              <a:t>Orthopedics</a:t>
            </a:r>
            <a:r>
              <a:rPr lang="en-US" altLang="zh-CN" sz="1200">
                <a:latin typeface="Arial" panose="020B0604020202020204" pitchFamily="34" charset="0"/>
                <a:cs typeface="Arial" panose="020B0604020202020204" pitchFamily="34" charset="0"/>
              </a:rPr>
              <a:t> 2005; 28(2 Suppl):S207-14.</a:t>
            </a:r>
          </a:p>
        </p:txBody>
      </p:sp>
      <p:sp>
        <p:nvSpPr>
          <p:cNvPr id="54282" name="AutoShape 53">
            <a:extLst>
              <a:ext uri="{FF2B5EF4-FFF2-40B4-BE49-F238E27FC236}">
                <a16:creationId xmlns:a16="http://schemas.microsoft.com/office/drawing/2014/main" id="{0ACD4593-D7A3-46C2-B077-C3AEA6FE8C8F}"/>
              </a:ext>
            </a:extLst>
          </p:cNvPr>
          <p:cNvSpPr>
            <a:spLocks noChangeArrowheads="1"/>
          </p:cNvSpPr>
          <p:nvPr/>
        </p:nvSpPr>
        <p:spPr bwMode="auto">
          <a:xfrm rot="16200000" flipH="1">
            <a:off x="7635082" y="2385219"/>
            <a:ext cx="2159000" cy="271463"/>
          </a:xfrm>
          <a:prstGeom prst="triangle">
            <a:avLst>
              <a:gd name="adj" fmla="val 50000"/>
            </a:avLst>
          </a:prstGeom>
          <a:gradFill rotWithShape="0">
            <a:gsLst>
              <a:gs pos="0">
                <a:schemeClr val="accent2">
                  <a:alpha val="85001"/>
                </a:schemeClr>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89392" tIns="44696" rIns="89392" bIns="44696"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lnSpc>
                <a:spcPct val="85000"/>
              </a:lnSpc>
              <a:spcBef>
                <a:spcPct val="0"/>
              </a:spcBef>
              <a:buClr>
                <a:srgbClr val="00BE00"/>
              </a:buClr>
              <a:buSzPct val="75000"/>
              <a:buFont typeface="Wingdings" panose="05000000000000000000" pitchFamily="2" charset="2"/>
              <a:buNone/>
            </a:pPr>
            <a:endParaRPr lang="en-US" altLang="zh-CN" sz="1200" b="1">
              <a:solidFill>
                <a:srgbClr val="FFFFFF"/>
              </a:solidFill>
              <a:latin typeface="Times New Roman" panose="02020603050405020304" pitchFamily="18" charset="0"/>
              <a:cs typeface="Arial" panose="020B0604020202020204" pitchFamily="34" charset="0"/>
            </a:endParaRPr>
          </a:p>
        </p:txBody>
      </p:sp>
      <p:sp>
        <p:nvSpPr>
          <p:cNvPr id="54283" name="Text Box 12">
            <a:extLst>
              <a:ext uri="{FF2B5EF4-FFF2-40B4-BE49-F238E27FC236}">
                <a16:creationId xmlns:a16="http://schemas.microsoft.com/office/drawing/2014/main" id="{73E28F47-EBBF-4000-9D79-5AB690E6DD2B}"/>
              </a:ext>
            </a:extLst>
          </p:cNvPr>
          <p:cNvSpPr txBox="1">
            <a:spLocks noChangeArrowheads="1"/>
          </p:cNvSpPr>
          <p:nvPr/>
        </p:nvSpPr>
        <p:spPr bwMode="gray">
          <a:xfrm>
            <a:off x="3284538" y="3713163"/>
            <a:ext cx="2730500" cy="10906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marL="95250">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spcAft>
                <a:spcPts val="600"/>
              </a:spcAft>
              <a:buNone/>
            </a:pPr>
            <a:r>
              <a:rPr lang="en-US" altLang="zh-CN" sz="1600" b="1">
                <a:solidFill>
                  <a:srgbClr val="FFFFFF"/>
                </a:solidFill>
                <a:latin typeface="Arial" panose="020B0604020202020204" pitchFamily="34" charset="0"/>
                <a:ea typeface="SimSun" panose="02010600030101010101" pitchFamily="2" charset="-122"/>
                <a:cs typeface="Cordia New" panose="020B0304020202020204" pitchFamily="34" charset="-34"/>
              </a:rPr>
              <a:t>Thay đổi sinh vật lý</a:t>
            </a:r>
          </a:p>
          <a:p>
            <a:pPr algn="r" eaLnBrk="1" hangingPunct="1">
              <a:spcBef>
                <a:spcPct val="0"/>
              </a:spcBef>
              <a:buSzPct val="90000"/>
              <a:buFontTx/>
              <a:buChar char="•"/>
            </a:pPr>
            <a:r>
              <a:rPr lang="en-US" altLang="zh-CN" sz="1600">
                <a:solidFill>
                  <a:srgbClr val="FFFFFF"/>
                </a:solidFill>
                <a:latin typeface="Arial" panose="020B0604020202020204" pitchFamily="34" charset="0"/>
                <a:ea typeface="SimSun" panose="02010600030101010101" pitchFamily="2" charset="-122"/>
                <a:cs typeface="Cordia New" panose="020B0304020202020204" pitchFamily="34" charset="-34"/>
              </a:rPr>
              <a:t>Đứt gãy mạng lưới collagen</a:t>
            </a:r>
          </a:p>
          <a:p>
            <a:pPr algn="r" eaLnBrk="1" hangingPunct="1">
              <a:spcBef>
                <a:spcPct val="0"/>
              </a:spcBef>
              <a:buSzPct val="90000"/>
              <a:buFontTx/>
              <a:buChar char="•"/>
            </a:pPr>
            <a:r>
              <a:rPr lang="en-US" altLang="zh-CN" sz="1600">
                <a:solidFill>
                  <a:srgbClr val="FFFFFF"/>
                </a:solidFill>
                <a:latin typeface="Arial" panose="020B0604020202020204" pitchFamily="34" charset="0"/>
                <a:ea typeface="SimSun" panose="02010600030101010101" pitchFamily="2" charset="-122"/>
                <a:cs typeface="Cordia New" panose="020B0304020202020204" pitchFamily="34" charset="-34"/>
              </a:rPr>
              <a:t>Ly tách proteoglycan </a:t>
            </a:r>
          </a:p>
        </p:txBody>
      </p:sp>
      <p:sp>
        <p:nvSpPr>
          <p:cNvPr id="54284" name="Text Box 12">
            <a:extLst>
              <a:ext uri="{FF2B5EF4-FFF2-40B4-BE49-F238E27FC236}">
                <a16:creationId xmlns:a16="http://schemas.microsoft.com/office/drawing/2014/main" id="{4D0DCE75-9929-4AF4-A079-78DA2302A51B}"/>
              </a:ext>
            </a:extLst>
          </p:cNvPr>
          <p:cNvSpPr txBox="1">
            <a:spLocks noChangeArrowheads="1"/>
          </p:cNvSpPr>
          <p:nvPr/>
        </p:nvSpPr>
        <p:spPr bwMode="gray">
          <a:xfrm>
            <a:off x="6176963" y="3713163"/>
            <a:ext cx="2925762" cy="10906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marL="95250">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spcAft>
                <a:spcPts val="600"/>
              </a:spcAft>
              <a:buNone/>
            </a:pPr>
            <a:r>
              <a:rPr lang="en-US" altLang="zh-CN" sz="1600" b="1">
                <a:solidFill>
                  <a:srgbClr val="FFFFFF"/>
                </a:solidFill>
                <a:latin typeface="Arial" panose="020B0604020202020204" pitchFamily="34" charset="0"/>
                <a:ea typeface="SimSun" panose="02010600030101010101" pitchFamily="2" charset="-122"/>
                <a:cs typeface="Cordia New" panose="020B0304020202020204" pitchFamily="34" charset="-34"/>
              </a:rPr>
              <a:t>Thay đổi sinh hóa</a:t>
            </a:r>
          </a:p>
          <a:p>
            <a:pPr algn="r" eaLnBrk="1" hangingPunct="1">
              <a:spcBef>
                <a:spcPct val="0"/>
              </a:spcBef>
              <a:buSzPct val="90000"/>
              <a:buFontTx/>
              <a:buChar char="•"/>
            </a:pPr>
            <a:r>
              <a:rPr lang="en-US" altLang="zh-CN" sz="1600">
                <a:solidFill>
                  <a:srgbClr val="FFFFFF"/>
                </a:solidFill>
                <a:latin typeface="Arial" panose="020B0604020202020204" pitchFamily="34" charset="0"/>
                <a:ea typeface="SimSun" panose="02010600030101010101" pitchFamily="2" charset="-122"/>
                <a:cs typeface="Cordia New" panose="020B0304020202020204" pitchFamily="34" charset="-34"/>
              </a:rPr>
              <a:t>Các chất ức chế bị giảm</a:t>
            </a:r>
          </a:p>
          <a:p>
            <a:pPr algn="r" eaLnBrk="1" hangingPunct="1">
              <a:spcBef>
                <a:spcPct val="0"/>
              </a:spcBef>
              <a:buSzPct val="90000"/>
              <a:buFontTx/>
              <a:buChar char="•"/>
            </a:pPr>
            <a:r>
              <a:rPr lang="en-US" altLang="zh-CN" sz="1600">
                <a:solidFill>
                  <a:srgbClr val="FFFFFF"/>
                </a:solidFill>
                <a:latin typeface="Arial" panose="020B0604020202020204" pitchFamily="34" charset="0"/>
                <a:ea typeface="SimSun" panose="02010600030101010101" pitchFamily="2" charset="-122"/>
                <a:cs typeface="Cordia New" panose="020B0304020202020204" pitchFamily="34" charset="-34"/>
              </a:rPr>
              <a:t>Các men ly giải protein gia tăng</a:t>
            </a:r>
          </a:p>
        </p:txBody>
      </p:sp>
      <p:sp>
        <p:nvSpPr>
          <p:cNvPr id="99355" name="AutoShape 56">
            <a:extLst>
              <a:ext uri="{FF2B5EF4-FFF2-40B4-BE49-F238E27FC236}">
                <a16:creationId xmlns:a16="http://schemas.microsoft.com/office/drawing/2014/main" id="{843B04F0-4967-409B-9C10-C276610310D3}"/>
              </a:ext>
            </a:extLst>
          </p:cNvPr>
          <p:cNvSpPr>
            <a:spLocks noChangeArrowheads="1"/>
          </p:cNvSpPr>
          <p:nvPr/>
        </p:nvSpPr>
        <p:spPr bwMode="auto">
          <a:xfrm>
            <a:off x="4621891" y="2422526"/>
            <a:ext cx="498475" cy="339725"/>
          </a:xfrm>
          <a:prstGeom prst="downArrow">
            <a:avLst>
              <a:gd name="adj1" fmla="val 56056"/>
              <a:gd name="adj2" fmla="val 49532"/>
            </a:avLst>
          </a:prstGeom>
          <a:gradFill rotWithShape="0">
            <a:gsLst>
              <a:gs pos="0">
                <a:schemeClr val="bg1">
                  <a:alpha val="39000"/>
                </a:schemeClr>
              </a:gs>
              <a:gs pos="100000">
                <a:schemeClr val="accent1"/>
              </a:gs>
            </a:gsLst>
            <a:lin ang="5400000" scaled="1"/>
          </a:gradFill>
          <a:ln>
            <a:noFill/>
          </a:ln>
          <a:scene3d>
            <a:camera prst="orthographicFront"/>
            <a:lightRig rig="threePt" dir="t"/>
          </a:scene3d>
          <a:sp3d/>
        </p:spPr>
        <p:txBody>
          <a:bodyPr lIns="89392" tIns="44696" rIns="89392" bIns="44696"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lnSpc>
                <a:spcPct val="85000"/>
              </a:lnSpc>
              <a:buClr>
                <a:srgbClr val="00BE00"/>
              </a:buClr>
              <a:buSzPct val="75000"/>
              <a:buFont typeface="Wingdings" charset="0"/>
              <a:buNone/>
              <a:defRPr/>
            </a:pPr>
            <a:endParaRPr lang="en-US" altLang="zh-CN" sz="1200" b="1">
              <a:solidFill>
                <a:srgbClr val="FFFFFF"/>
              </a:solidFill>
              <a:latin typeface="Arial" charset="0"/>
              <a:ea typeface="SimSun" charset="0"/>
              <a:cs typeface="Arial" charset="0"/>
            </a:endParaRPr>
          </a:p>
        </p:txBody>
      </p:sp>
      <p:sp>
        <p:nvSpPr>
          <p:cNvPr id="99356" name="AutoShape 56">
            <a:extLst>
              <a:ext uri="{FF2B5EF4-FFF2-40B4-BE49-F238E27FC236}">
                <a16:creationId xmlns:a16="http://schemas.microsoft.com/office/drawing/2014/main" id="{BA92CB40-0EAE-46FB-ACA2-9508964BF72A}"/>
              </a:ext>
            </a:extLst>
          </p:cNvPr>
          <p:cNvSpPr>
            <a:spLocks noChangeArrowheads="1"/>
          </p:cNvSpPr>
          <p:nvPr/>
        </p:nvSpPr>
        <p:spPr bwMode="auto">
          <a:xfrm>
            <a:off x="7058086" y="2422526"/>
            <a:ext cx="498475" cy="339725"/>
          </a:xfrm>
          <a:prstGeom prst="downArrow">
            <a:avLst>
              <a:gd name="adj1" fmla="val 56056"/>
              <a:gd name="adj2" fmla="val 49532"/>
            </a:avLst>
          </a:prstGeom>
          <a:gradFill rotWithShape="0">
            <a:gsLst>
              <a:gs pos="0">
                <a:schemeClr val="bg1">
                  <a:alpha val="39000"/>
                </a:schemeClr>
              </a:gs>
              <a:gs pos="100000">
                <a:schemeClr val="accent1"/>
              </a:gs>
            </a:gsLst>
            <a:lin ang="5400000" scaled="1"/>
          </a:gradFill>
          <a:ln>
            <a:noFill/>
          </a:ln>
          <a:scene3d>
            <a:camera prst="orthographicFront"/>
            <a:lightRig rig="threePt" dir="t"/>
          </a:scene3d>
          <a:sp3d/>
        </p:spPr>
        <p:txBody>
          <a:bodyPr lIns="89392" tIns="44696" rIns="89392" bIns="44696"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lnSpc>
                <a:spcPct val="85000"/>
              </a:lnSpc>
              <a:buClr>
                <a:srgbClr val="00BE00"/>
              </a:buClr>
              <a:buSzPct val="75000"/>
              <a:buFont typeface="Wingdings" charset="0"/>
              <a:buNone/>
              <a:defRPr/>
            </a:pPr>
            <a:endParaRPr lang="en-US" altLang="zh-CN" sz="1200" b="1">
              <a:solidFill>
                <a:srgbClr val="FFFFFF"/>
              </a:solidFill>
              <a:latin typeface="Arial" charset="0"/>
              <a:ea typeface="SimSun" charset="0"/>
              <a:cs typeface="Arial" charset="0"/>
            </a:endParaRPr>
          </a:p>
        </p:txBody>
      </p:sp>
      <p:sp>
        <p:nvSpPr>
          <p:cNvPr id="99353" name="AutoShape 56">
            <a:extLst>
              <a:ext uri="{FF2B5EF4-FFF2-40B4-BE49-F238E27FC236}">
                <a16:creationId xmlns:a16="http://schemas.microsoft.com/office/drawing/2014/main" id="{03DC2985-BE98-4F4A-85C4-4CA27AFFE85C}"/>
              </a:ext>
            </a:extLst>
          </p:cNvPr>
          <p:cNvSpPr>
            <a:spLocks noChangeArrowheads="1"/>
          </p:cNvSpPr>
          <p:nvPr/>
        </p:nvSpPr>
        <p:spPr bwMode="auto">
          <a:xfrm>
            <a:off x="4621891" y="3321051"/>
            <a:ext cx="498475" cy="339725"/>
          </a:xfrm>
          <a:prstGeom prst="downArrow">
            <a:avLst>
              <a:gd name="adj1" fmla="val 56056"/>
              <a:gd name="adj2" fmla="val 49532"/>
            </a:avLst>
          </a:prstGeom>
          <a:gradFill rotWithShape="0">
            <a:gsLst>
              <a:gs pos="0">
                <a:schemeClr val="bg1">
                  <a:alpha val="39000"/>
                </a:schemeClr>
              </a:gs>
              <a:gs pos="100000">
                <a:schemeClr val="accent1"/>
              </a:gs>
            </a:gsLst>
            <a:lin ang="5400000" scaled="1"/>
          </a:gradFill>
          <a:ln>
            <a:noFill/>
          </a:ln>
          <a:scene3d>
            <a:camera prst="orthographicFront"/>
            <a:lightRig rig="threePt" dir="t"/>
          </a:scene3d>
          <a:sp3d/>
        </p:spPr>
        <p:txBody>
          <a:bodyPr lIns="89392" tIns="44696" rIns="89392" bIns="44696"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lnSpc>
                <a:spcPct val="85000"/>
              </a:lnSpc>
              <a:buClr>
                <a:srgbClr val="00BE00"/>
              </a:buClr>
              <a:buSzPct val="75000"/>
              <a:buFont typeface="Wingdings" charset="0"/>
              <a:buNone/>
              <a:defRPr/>
            </a:pPr>
            <a:endParaRPr lang="en-US" altLang="zh-CN" sz="1200" b="1">
              <a:solidFill>
                <a:srgbClr val="FFFFFF"/>
              </a:solidFill>
              <a:latin typeface="Arial" charset="0"/>
              <a:ea typeface="SimSun" charset="0"/>
              <a:cs typeface="Arial" charset="0"/>
            </a:endParaRPr>
          </a:p>
        </p:txBody>
      </p:sp>
      <p:sp>
        <p:nvSpPr>
          <p:cNvPr id="99354" name="AutoShape 56">
            <a:extLst>
              <a:ext uri="{FF2B5EF4-FFF2-40B4-BE49-F238E27FC236}">
                <a16:creationId xmlns:a16="http://schemas.microsoft.com/office/drawing/2014/main" id="{71BD5201-6B6D-4EE5-827E-BEFEB219E3E7}"/>
              </a:ext>
            </a:extLst>
          </p:cNvPr>
          <p:cNvSpPr>
            <a:spLocks noChangeArrowheads="1"/>
          </p:cNvSpPr>
          <p:nvPr/>
        </p:nvSpPr>
        <p:spPr bwMode="auto">
          <a:xfrm>
            <a:off x="7058086" y="3321051"/>
            <a:ext cx="498475" cy="339725"/>
          </a:xfrm>
          <a:prstGeom prst="downArrow">
            <a:avLst>
              <a:gd name="adj1" fmla="val 56056"/>
              <a:gd name="adj2" fmla="val 49532"/>
            </a:avLst>
          </a:prstGeom>
          <a:gradFill rotWithShape="0">
            <a:gsLst>
              <a:gs pos="0">
                <a:schemeClr val="bg1">
                  <a:alpha val="39000"/>
                </a:schemeClr>
              </a:gs>
              <a:gs pos="100000">
                <a:schemeClr val="accent1"/>
              </a:gs>
            </a:gsLst>
            <a:lin ang="5400000" scaled="1"/>
          </a:gradFill>
          <a:ln>
            <a:noFill/>
          </a:ln>
          <a:scene3d>
            <a:camera prst="orthographicFront"/>
            <a:lightRig rig="threePt" dir="t"/>
          </a:scene3d>
          <a:sp3d/>
        </p:spPr>
        <p:txBody>
          <a:bodyPr lIns="89392" tIns="44696" rIns="89392" bIns="44696"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lnSpc>
                <a:spcPct val="85000"/>
              </a:lnSpc>
              <a:buClr>
                <a:srgbClr val="00BE00"/>
              </a:buClr>
              <a:buSzPct val="75000"/>
              <a:buFont typeface="Wingdings" charset="0"/>
              <a:buNone/>
              <a:defRPr/>
            </a:pPr>
            <a:endParaRPr lang="en-US" altLang="zh-CN" sz="1200" b="1">
              <a:solidFill>
                <a:srgbClr val="FFFFFF"/>
              </a:solidFill>
              <a:latin typeface="Arial" charset="0"/>
              <a:ea typeface="SimSun" charset="0"/>
              <a:cs typeface="Arial" charset="0"/>
            </a:endParaRPr>
          </a:p>
        </p:txBody>
      </p:sp>
      <p:sp>
        <p:nvSpPr>
          <p:cNvPr id="54297" name="Text Box 12">
            <a:extLst>
              <a:ext uri="{FF2B5EF4-FFF2-40B4-BE49-F238E27FC236}">
                <a16:creationId xmlns:a16="http://schemas.microsoft.com/office/drawing/2014/main" id="{FDDAD5F1-4B71-43DD-BCCC-1543D3BCCFFF}"/>
              </a:ext>
            </a:extLst>
          </p:cNvPr>
          <p:cNvSpPr txBox="1">
            <a:spLocks noChangeArrowheads="1"/>
          </p:cNvSpPr>
          <p:nvPr/>
        </p:nvSpPr>
        <p:spPr bwMode="gray">
          <a:xfrm>
            <a:off x="4257675" y="5246688"/>
            <a:ext cx="3663950" cy="4556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US" altLang="zh-CN" sz="1600" b="1">
                <a:solidFill>
                  <a:srgbClr val="FFFFFF"/>
                </a:solidFill>
                <a:latin typeface="Arial" panose="020B0604020202020204" pitchFamily="34" charset="0"/>
                <a:ea typeface="SimSun" panose="02010600030101010101" pitchFamily="2" charset="-122"/>
                <a:cs typeface="Cordia New" panose="020B0304020202020204" pitchFamily="34" charset="-34"/>
              </a:rPr>
              <a:t>Sụn bị đứt gãy</a:t>
            </a:r>
          </a:p>
        </p:txBody>
      </p:sp>
      <p:sp>
        <p:nvSpPr>
          <p:cNvPr id="99351" name="AutoShape 56">
            <a:extLst>
              <a:ext uri="{FF2B5EF4-FFF2-40B4-BE49-F238E27FC236}">
                <a16:creationId xmlns:a16="http://schemas.microsoft.com/office/drawing/2014/main" id="{1E401ADE-FAD7-4162-8059-9A1EE71CEF01}"/>
              </a:ext>
            </a:extLst>
          </p:cNvPr>
          <p:cNvSpPr>
            <a:spLocks noChangeArrowheads="1"/>
          </p:cNvSpPr>
          <p:nvPr/>
        </p:nvSpPr>
        <p:spPr bwMode="auto">
          <a:xfrm>
            <a:off x="4621891" y="4854600"/>
            <a:ext cx="498475" cy="339725"/>
          </a:xfrm>
          <a:prstGeom prst="downArrow">
            <a:avLst>
              <a:gd name="adj1" fmla="val 56056"/>
              <a:gd name="adj2" fmla="val 49532"/>
            </a:avLst>
          </a:prstGeom>
          <a:gradFill rotWithShape="0">
            <a:gsLst>
              <a:gs pos="0">
                <a:schemeClr val="bg1">
                  <a:alpha val="39000"/>
                </a:schemeClr>
              </a:gs>
              <a:gs pos="100000">
                <a:schemeClr val="accent1"/>
              </a:gs>
            </a:gsLst>
            <a:lin ang="5400000" scaled="1"/>
          </a:gradFill>
          <a:ln>
            <a:noFill/>
          </a:ln>
          <a:scene3d>
            <a:camera prst="orthographicFront"/>
            <a:lightRig rig="threePt" dir="t"/>
          </a:scene3d>
          <a:sp3d/>
        </p:spPr>
        <p:txBody>
          <a:bodyPr lIns="89392" tIns="44696" rIns="89392" bIns="44696"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lnSpc>
                <a:spcPct val="85000"/>
              </a:lnSpc>
              <a:buClr>
                <a:srgbClr val="00BE00"/>
              </a:buClr>
              <a:buSzPct val="75000"/>
              <a:buFont typeface="Wingdings" charset="0"/>
              <a:buNone/>
              <a:defRPr/>
            </a:pPr>
            <a:endParaRPr lang="en-US" altLang="zh-CN" sz="1200" b="1">
              <a:solidFill>
                <a:srgbClr val="FFFFFF"/>
              </a:solidFill>
              <a:latin typeface="Arial" charset="0"/>
              <a:ea typeface="SimSun" charset="0"/>
              <a:cs typeface="Arial" charset="0"/>
            </a:endParaRPr>
          </a:p>
        </p:txBody>
      </p:sp>
      <p:sp>
        <p:nvSpPr>
          <p:cNvPr id="99352" name="AutoShape 56">
            <a:extLst>
              <a:ext uri="{FF2B5EF4-FFF2-40B4-BE49-F238E27FC236}">
                <a16:creationId xmlns:a16="http://schemas.microsoft.com/office/drawing/2014/main" id="{D334924B-B21B-477B-9B42-429340DD0310}"/>
              </a:ext>
            </a:extLst>
          </p:cNvPr>
          <p:cNvSpPr>
            <a:spLocks noChangeArrowheads="1"/>
          </p:cNvSpPr>
          <p:nvPr/>
        </p:nvSpPr>
        <p:spPr bwMode="auto">
          <a:xfrm>
            <a:off x="7058086" y="4854600"/>
            <a:ext cx="498475" cy="339725"/>
          </a:xfrm>
          <a:prstGeom prst="downArrow">
            <a:avLst>
              <a:gd name="adj1" fmla="val 56056"/>
              <a:gd name="adj2" fmla="val 49532"/>
            </a:avLst>
          </a:prstGeom>
          <a:gradFill rotWithShape="0">
            <a:gsLst>
              <a:gs pos="0">
                <a:schemeClr val="bg1">
                  <a:alpha val="39000"/>
                </a:schemeClr>
              </a:gs>
              <a:gs pos="100000">
                <a:schemeClr val="accent1"/>
              </a:gs>
            </a:gsLst>
            <a:lin ang="5400000" scaled="1"/>
          </a:gradFill>
          <a:ln>
            <a:noFill/>
          </a:ln>
          <a:scene3d>
            <a:camera prst="orthographicFront"/>
            <a:lightRig rig="threePt" dir="t"/>
          </a:scene3d>
          <a:sp3d/>
        </p:spPr>
        <p:txBody>
          <a:bodyPr lIns="89392" tIns="44696" rIns="89392" bIns="44696"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lnSpc>
                <a:spcPct val="85000"/>
              </a:lnSpc>
              <a:buClr>
                <a:srgbClr val="00BE00"/>
              </a:buClr>
              <a:buSzPct val="75000"/>
              <a:buFont typeface="Wingdings" charset="0"/>
              <a:buNone/>
              <a:defRPr/>
            </a:pPr>
            <a:endParaRPr lang="en-US" altLang="zh-CN" sz="1200" b="1">
              <a:solidFill>
                <a:srgbClr val="FFFFFF"/>
              </a:solidFill>
              <a:latin typeface="Arial" charset="0"/>
              <a:ea typeface="SimSun" charset="0"/>
              <a:cs typeface="Arial"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6272484-7C4A-4899-8EBB-1C82158DA31C}"/>
              </a:ext>
            </a:extLst>
          </p:cNvPr>
          <p:cNvSpPr>
            <a:spLocks noGrp="1"/>
          </p:cNvSpPr>
          <p:nvPr>
            <p:ph type="title"/>
          </p:nvPr>
        </p:nvSpPr>
        <p:spPr>
          <a:xfrm>
            <a:off x="1981200" y="76200"/>
            <a:ext cx="8229600" cy="1143000"/>
          </a:xfrm>
        </p:spPr>
        <p:txBody>
          <a:bodyPr/>
          <a:lstStyle/>
          <a:p>
            <a:pPr eaLnBrk="1" hangingPunct="1"/>
            <a:r>
              <a:rPr lang="vi-VN" altLang="en-US" sz="3000" b="1">
                <a:solidFill>
                  <a:srgbClr val="953735"/>
                </a:solidFill>
                <a:latin typeface="Arial" panose="020B0604020202020204" pitchFamily="34" charset="0"/>
              </a:rPr>
              <a:t>Cơ chế đau trong thoái hóa khớp</a:t>
            </a:r>
            <a:endParaRPr lang="en-US" altLang="en-US" sz="3000" b="1">
              <a:solidFill>
                <a:srgbClr val="953735"/>
              </a:solidFill>
              <a:latin typeface="Arial" panose="020B0604020202020204" pitchFamily="34" charset="0"/>
            </a:endParaRPr>
          </a:p>
        </p:txBody>
      </p:sp>
      <p:graphicFrame>
        <p:nvGraphicFramePr>
          <p:cNvPr id="17" name="Table 16">
            <a:extLst>
              <a:ext uri="{FF2B5EF4-FFF2-40B4-BE49-F238E27FC236}">
                <a16:creationId xmlns:a16="http://schemas.microsoft.com/office/drawing/2014/main" id="{68192C82-7628-4568-9932-3ACFED2301D5}"/>
              </a:ext>
            </a:extLst>
          </p:cNvPr>
          <p:cNvGraphicFramePr>
            <a:graphicFrameLocks noGrp="1"/>
          </p:cNvGraphicFramePr>
          <p:nvPr/>
        </p:nvGraphicFramePr>
        <p:xfrm>
          <a:off x="1676400" y="1296989"/>
          <a:ext cx="8915400" cy="5408613"/>
        </p:xfrm>
        <a:graphic>
          <a:graphicData uri="http://schemas.openxmlformats.org/drawingml/2006/table">
            <a:tbl>
              <a:tblPr/>
              <a:tblGrid>
                <a:gridCol w="3176588">
                  <a:extLst>
                    <a:ext uri="{9D8B030D-6E8A-4147-A177-3AD203B41FA5}">
                      <a16:colId xmlns:a16="http://schemas.microsoft.com/office/drawing/2014/main" val="20000"/>
                    </a:ext>
                  </a:extLst>
                </a:gridCol>
                <a:gridCol w="5738812">
                  <a:extLst>
                    <a:ext uri="{9D8B030D-6E8A-4147-A177-3AD203B41FA5}">
                      <a16:colId xmlns:a16="http://schemas.microsoft.com/office/drawing/2014/main" val="20001"/>
                    </a:ext>
                  </a:extLst>
                </a:gridCol>
              </a:tblGrid>
              <a:tr h="619125">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vi-VN" altLang="en-US" sz="2800" b="1" i="0" u="none" strike="noStrike" cap="none" normalizeH="0" baseline="0" dirty="0">
                          <a:ln>
                            <a:noFill/>
                          </a:ln>
                          <a:solidFill>
                            <a:srgbClr val="FFFF00"/>
                          </a:solidFill>
                          <a:effectLst/>
                          <a:latin typeface="Arial" pitchFamily="34" charset="0"/>
                          <a:ea typeface="SimSun" pitchFamily="2" charset="-122"/>
                        </a:rPr>
                        <a:t>BỆNH CẢNH  ĐAU</a:t>
                      </a:r>
                      <a:endParaRPr kumimoji="0" lang="vi-VN" altLang="en-US" sz="2800" b="0" i="0" u="none" strike="noStrike" cap="none" normalizeH="0" baseline="0" dirty="0">
                        <a:ln>
                          <a:noFill/>
                        </a:ln>
                        <a:solidFill>
                          <a:srgbClr val="FFFF00"/>
                        </a:solidFill>
                        <a:effectLst/>
                        <a:latin typeface="Times New Roman" pitchFamily="18" charset="0"/>
                        <a:ea typeface="SimSun" pitchFamily="2" charset="-122"/>
                      </a:endParaRPr>
                    </a:p>
                  </a:txBody>
                  <a:tcPr marL="7532" marR="7532" marT="7532"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00"/>
                          </a:solidFill>
                          <a:effectLst/>
                          <a:latin typeface="Calibri" pitchFamily="34" charset="0"/>
                          <a:ea typeface="SimSun" pitchFamily="2" charset="-122"/>
                        </a:rPr>
                        <a:t>CÁC BỆNH LÝ CÓ THỂ GẶP </a:t>
                      </a:r>
                      <a:endParaRPr kumimoji="0" lang="en-US" altLang="en-US" sz="2800" b="0" i="0" u="none" strike="noStrike" cap="none" normalizeH="0" baseline="0" dirty="0">
                        <a:ln>
                          <a:noFill/>
                        </a:ln>
                        <a:solidFill>
                          <a:srgbClr val="FFFF00"/>
                        </a:solidFill>
                        <a:effectLst/>
                        <a:latin typeface="Calibri" pitchFamily="34" charset="0"/>
                        <a:ea typeface="SimSun" pitchFamily="2" charset="-122"/>
                      </a:endParaRPr>
                    </a:p>
                  </a:txBody>
                  <a:tcPr marL="7532" marR="7532" marT="7532"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0"/>
                  </a:ext>
                </a:extLst>
              </a:tr>
              <a:tr h="928688">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2800" b="0" i="0" u="none" strike="noStrike" cap="none" normalizeH="0" baseline="0" dirty="0">
                          <a:ln>
                            <a:noFill/>
                          </a:ln>
                          <a:solidFill>
                            <a:srgbClr val="001848"/>
                          </a:solidFill>
                          <a:effectLst/>
                          <a:latin typeface="Arial" pitchFamily="34" charset="0"/>
                          <a:ea typeface="SimSun" pitchFamily="2" charset="-122"/>
                        </a:rPr>
                        <a:t>Đau khi vận động </a:t>
                      </a:r>
                      <a:endParaRPr kumimoji="0" lang="vi-VN" altLang="en-US" sz="2800" b="0" i="0" u="none" strike="noStrike" cap="none" normalizeH="0" baseline="0" dirty="0">
                        <a:ln>
                          <a:noFill/>
                        </a:ln>
                        <a:solidFill>
                          <a:srgbClr val="001848"/>
                        </a:solidFill>
                        <a:effectLst/>
                        <a:latin typeface="Times New Roman" pitchFamily="18" charset="0"/>
                        <a:ea typeface="SimSun" pitchFamily="2" charset="-122"/>
                      </a:endParaRPr>
                    </a:p>
                  </a:txBody>
                  <a:tcPr marL="7532" marR="7532" marT="753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AABBE4"/>
                    </a:solidFill>
                  </a:tcPr>
                </a:tc>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2800" b="0" i="0" u="none" strike="noStrike" cap="none" normalizeH="0" baseline="0">
                          <a:ln>
                            <a:noFill/>
                          </a:ln>
                          <a:solidFill>
                            <a:srgbClr val="001848"/>
                          </a:solidFill>
                          <a:effectLst/>
                          <a:latin typeface="Arial" pitchFamily="34" charset="0"/>
                          <a:ea typeface="SimSun" pitchFamily="2" charset="-122"/>
                        </a:rPr>
                        <a:t>Chấn thương cơ học, bệnh lý gân hoặc điểm bám gân </a:t>
                      </a:r>
                      <a:endParaRPr kumimoji="0" lang="vi-VN" altLang="en-US" sz="2800" b="0" i="0" u="none" strike="noStrike" cap="none" normalizeH="0" baseline="0">
                        <a:ln>
                          <a:noFill/>
                        </a:ln>
                        <a:solidFill>
                          <a:srgbClr val="001848"/>
                        </a:solidFill>
                        <a:effectLst/>
                        <a:latin typeface="Times New Roman" pitchFamily="18" charset="0"/>
                        <a:ea typeface="SimSun" pitchFamily="2" charset="-122"/>
                      </a:endParaRPr>
                    </a:p>
                  </a:txBody>
                  <a:tcPr marL="7532" marR="7532" marT="7532"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AABBE4"/>
                    </a:solidFill>
                  </a:tcPr>
                </a:tc>
                <a:extLst>
                  <a:ext uri="{0D108BD9-81ED-4DB2-BD59-A6C34878D82A}">
                    <a16:rowId xmlns:a16="http://schemas.microsoft.com/office/drawing/2014/main" val="10001"/>
                  </a:ext>
                </a:extLst>
              </a:tr>
              <a:tr h="928688">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1848"/>
                          </a:solidFill>
                          <a:effectLst/>
                          <a:latin typeface="Calibri" pitchFamily="34" charset="0"/>
                          <a:ea typeface="SimSun" pitchFamily="2" charset="-122"/>
                        </a:rPr>
                        <a:t>Đau khi nghỉ </a:t>
                      </a:r>
                    </a:p>
                  </a:txBody>
                  <a:tcPr marL="7532" marR="7532" marT="7532" marB="0" anchor="b" horzOverflow="overflow">
                    <a:lnL>
                      <a:noFill/>
                    </a:lnL>
                    <a:lnR>
                      <a:noFill/>
                    </a:lnR>
                    <a:lnT>
                      <a:noFill/>
                    </a:lnT>
                    <a:lnB>
                      <a:noFill/>
                    </a:lnB>
                    <a:lnTlToBr>
                      <a:noFill/>
                    </a:lnTlToBr>
                    <a:lnBlToTr>
                      <a:noFill/>
                    </a:lnBlToTr>
                    <a:solidFill>
                      <a:srgbClr val="8CA3DA"/>
                    </a:solidFill>
                  </a:tcPr>
                </a:tc>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2800" b="0" i="0" u="none" strike="noStrike" cap="none" normalizeH="0" baseline="0">
                          <a:ln>
                            <a:noFill/>
                          </a:ln>
                          <a:solidFill>
                            <a:srgbClr val="001848"/>
                          </a:solidFill>
                          <a:effectLst/>
                          <a:latin typeface="Arial" pitchFamily="34" charset="0"/>
                          <a:ea typeface="SimSun" pitchFamily="2" charset="-122"/>
                        </a:rPr>
                        <a:t>Phản ứng viêm với biểu hiện tràn dịch và tăng kích thước khớp </a:t>
                      </a:r>
                      <a:endParaRPr kumimoji="0" lang="vi-VN" altLang="en-US" sz="2800" b="0" i="0" u="none" strike="noStrike" cap="none" normalizeH="0" baseline="0">
                        <a:ln>
                          <a:noFill/>
                        </a:ln>
                        <a:solidFill>
                          <a:srgbClr val="001848"/>
                        </a:solidFill>
                        <a:effectLst/>
                        <a:latin typeface="Times New Roman" pitchFamily="18" charset="0"/>
                        <a:ea typeface="SimSun" pitchFamily="2" charset="-122"/>
                      </a:endParaRPr>
                    </a:p>
                  </a:txBody>
                  <a:tcPr marL="7532" marR="7532" marT="7532" marB="0" anchor="b" horzOverflow="overflow">
                    <a:lnL>
                      <a:noFill/>
                    </a:lnL>
                    <a:lnR>
                      <a:noFill/>
                    </a:lnR>
                    <a:lnT>
                      <a:noFill/>
                    </a:lnT>
                    <a:lnB>
                      <a:noFill/>
                    </a:lnB>
                    <a:lnTlToBr>
                      <a:noFill/>
                    </a:lnTlToBr>
                    <a:lnBlToTr>
                      <a:noFill/>
                    </a:lnBlToTr>
                    <a:solidFill>
                      <a:srgbClr val="8CA3DA"/>
                    </a:solidFill>
                  </a:tcPr>
                </a:tc>
                <a:extLst>
                  <a:ext uri="{0D108BD9-81ED-4DB2-BD59-A6C34878D82A}">
                    <a16:rowId xmlns:a16="http://schemas.microsoft.com/office/drawing/2014/main" val="10002"/>
                  </a:ext>
                </a:extLst>
              </a:tr>
              <a:tr h="628650">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2800" b="0" i="0" u="none" strike="noStrike" cap="none" normalizeH="0" baseline="0">
                          <a:ln>
                            <a:noFill/>
                          </a:ln>
                          <a:solidFill>
                            <a:srgbClr val="001848"/>
                          </a:solidFill>
                          <a:effectLst/>
                          <a:latin typeface="Arial" pitchFamily="34" charset="0"/>
                          <a:ea typeface="SimSun" pitchFamily="2" charset="-122"/>
                        </a:rPr>
                        <a:t>Đau vào ban đêm </a:t>
                      </a:r>
                      <a:endParaRPr kumimoji="0" lang="vi-VN" altLang="en-US" sz="2800" b="0" i="0" u="none" strike="noStrike" cap="none" normalizeH="0" baseline="0">
                        <a:ln>
                          <a:noFill/>
                        </a:ln>
                        <a:solidFill>
                          <a:srgbClr val="001848"/>
                        </a:solidFill>
                        <a:effectLst/>
                        <a:latin typeface="Times New Roman" pitchFamily="18" charset="0"/>
                        <a:ea typeface="SimSun" pitchFamily="2" charset="-122"/>
                      </a:endParaRPr>
                    </a:p>
                  </a:txBody>
                  <a:tcPr marL="7532" marR="7532" marT="7532" marB="0" anchor="b" horzOverflow="overflow">
                    <a:lnL>
                      <a:noFill/>
                    </a:lnL>
                    <a:lnR>
                      <a:noFill/>
                    </a:lnR>
                    <a:lnT>
                      <a:noFill/>
                    </a:lnT>
                    <a:lnB>
                      <a:noFill/>
                    </a:lnB>
                    <a:lnTlToBr>
                      <a:noFill/>
                    </a:lnTlToBr>
                    <a:lnBlToTr>
                      <a:noFill/>
                    </a:lnBlToTr>
                    <a:solidFill>
                      <a:srgbClr val="F4D6D4"/>
                    </a:solidFill>
                  </a:tcPr>
                </a:tc>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2800" b="0" i="0" u="none" strike="noStrike" cap="none" normalizeH="0" baseline="0">
                          <a:ln>
                            <a:noFill/>
                          </a:ln>
                          <a:solidFill>
                            <a:srgbClr val="001848"/>
                          </a:solidFill>
                          <a:effectLst/>
                          <a:latin typeface="Arial" pitchFamily="34" charset="0"/>
                          <a:ea typeface="SimSun" pitchFamily="2" charset="-122"/>
                        </a:rPr>
                        <a:t>Tăng áp lực trong xương </a:t>
                      </a:r>
                      <a:endParaRPr kumimoji="0" lang="vi-VN" altLang="en-US" sz="2800" b="0" i="0" u="none" strike="noStrike" cap="none" normalizeH="0" baseline="0">
                        <a:ln>
                          <a:noFill/>
                        </a:ln>
                        <a:solidFill>
                          <a:srgbClr val="001848"/>
                        </a:solidFill>
                        <a:effectLst/>
                        <a:latin typeface="Times New Roman" pitchFamily="18" charset="0"/>
                        <a:ea typeface="SimSun" pitchFamily="2" charset="-122"/>
                      </a:endParaRPr>
                    </a:p>
                  </a:txBody>
                  <a:tcPr marL="7532" marR="7532" marT="7532" marB="0" anchor="b" horzOverflow="overflow">
                    <a:lnL>
                      <a:noFill/>
                    </a:lnL>
                    <a:lnR>
                      <a:noFill/>
                    </a:lnR>
                    <a:lnT>
                      <a:noFill/>
                    </a:lnT>
                    <a:lnB>
                      <a:noFill/>
                    </a:lnB>
                    <a:lnTlToBr>
                      <a:noFill/>
                    </a:lnTlToBr>
                    <a:lnBlToTr>
                      <a:noFill/>
                    </a:lnBlToTr>
                    <a:solidFill>
                      <a:srgbClr val="F4D6D4"/>
                    </a:solidFill>
                  </a:tcPr>
                </a:tc>
                <a:extLst>
                  <a:ext uri="{0D108BD9-81ED-4DB2-BD59-A6C34878D82A}">
                    <a16:rowId xmlns:a16="http://schemas.microsoft.com/office/drawing/2014/main" val="10003"/>
                  </a:ext>
                </a:extLst>
              </a:tr>
              <a:tr h="2303462">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2800" b="0" i="0" u="none" strike="noStrike" cap="none" normalizeH="0" baseline="0" dirty="0">
                          <a:ln>
                            <a:noFill/>
                          </a:ln>
                          <a:solidFill>
                            <a:srgbClr val="001848"/>
                          </a:solidFill>
                          <a:effectLst/>
                          <a:latin typeface="Arial" pitchFamily="34" charset="0"/>
                          <a:ea typeface="SimSun" pitchFamily="2" charset="-122"/>
                        </a:rPr>
                        <a:t>Đau dữ dội xuất hiện đột ngột </a:t>
                      </a:r>
                    </a:p>
                    <a:p>
                      <a:pPr marL="0" marR="0" lvl="0" indent="0" algn="l" defTabSz="914400" rtl="0" eaLnBrk="1" fontAlgn="b" latinLnBrk="0" hangingPunct="1">
                        <a:lnSpc>
                          <a:spcPct val="100000"/>
                        </a:lnSpc>
                        <a:spcBef>
                          <a:spcPct val="0"/>
                        </a:spcBef>
                        <a:spcAft>
                          <a:spcPct val="0"/>
                        </a:spcAft>
                        <a:buClrTx/>
                        <a:buSzTx/>
                        <a:buFontTx/>
                        <a:buNone/>
                        <a:tabLst/>
                      </a:pPr>
                      <a:endParaRPr kumimoji="0" lang="vi-VN" altLang="en-US" sz="2800" b="0" i="0" u="none" strike="noStrike" cap="none" normalizeH="0" baseline="0" dirty="0">
                        <a:ln>
                          <a:noFill/>
                        </a:ln>
                        <a:solidFill>
                          <a:srgbClr val="001848"/>
                        </a:solidFill>
                        <a:effectLst/>
                        <a:latin typeface="Times New Roman" pitchFamily="18" charset="0"/>
                        <a:ea typeface="SimSun" pitchFamily="2" charset="-122"/>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vi-VN" altLang="en-US" sz="2800" b="0" i="0" u="none" strike="noStrike" cap="none" normalizeH="0" baseline="0" dirty="0">
                        <a:ln>
                          <a:noFill/>
                        </a:ln>
                        <a:solidFill>
                          <a:srgbClr val="001848"/>
                        </a:solidFill>
                        <a:effectLst/>
                        <a:latin typeface="Times New Roman" pitchFamily="18" charset="0"/>
                        <a:ea typeface="SimSun" pitchFamily="2" charset="-122"/>
                      </a:endParaRPr>
                    </a:p>
                  </a:txBody>
                  <a:tcPr marL="7532" marR="7532" marT="7532"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B64BA"/>
                    </a:solidFill>
                  </a:tcPr>
                </a:tc>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2800" b="0" i="0" u="none" strike="noStrike" cap="none" normalizeH="0" baseline="0" dirty="0">
                          <a:ln>
                            <a:noFill/>
                          </a:ln>
                          <a:solidFill>
                            <a:srgbClr val="001848"/>
                          </a:solidFill>
                          <a:effectLst/>
                          <a:latin typeface="Arial" pitchFamily="34" charset="0"/>
                          <a:ea typeface="SimSun" pitchFamily="2" charset="-122"/>
                        </a:rPr>
                        <a:t>Viêm màng hoạt dịch do tinh thể, rách sụn chêm, vỡ sụn do lực ép bất thường cùng với  viêm màng hoạt dịch thứ phát do các mảnh sụn vỡ </a:t>
                      </a:r>
                      <a:endParaRPr kumimoji="0" lang="vi-VN" altLang="en-US" sz="2800" b="0" i="0" u="none" strike="noStrike" cap="none" normalizeH="0" baseline="0" dirty="0">
                        <a:ln>
                          <a:noFill/>
                        </a:ln>
                        <a:solidFill>
                          <a:srgbClr val="001848"/>
                        </a:solidFill>
                        <a:effectLst/>
                        <a:latin typeface="Times New Roman" pitchFamily="18" charset="0"/>
                        <a:ea typeface="SimSun" pitchFamily="2" charset="-122"/>
                      </a:endParaRPr>
                    </a:p>
                  </a:txBody>
                  <a:tcPr marL="7532" marR="7532" marT="7532"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B64BA"/>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a:extLst>
              <a:ext uri="{FF2B5EF4-FFF2-40B4-BE49-F238E27FC236}">
                <a16:creationId xmlns:a16="http://schemas.microsoft.com/office/drawing/2014/main" id="{1D771466-C7A0-491F-BE7C-1E95394A8AC3}"/>
              </a:ext>
            </a:extLst>
          </p:cNvPr>
          <p:cNvSpPr>
            <a:spLocks noGrp="1" noChangeArrowheads="1"/>
          </p:cNvSpPr>
          <p:nvPr>
            <p:ph type="title"/>
          </p:nvPr>
        </p:nvSpPr>
        <p:spPr/>
        <p:txBody>
          <a:bodyPr>
            <a:normAutofit/>
          </a:bodyPr>
          <a:lstStyle/>
          <a:p>
            <a:pPr eaLnBrk="1" hangingPunct="1">
              <a:defRPr/>
            </a:pPr>
            <a:r>
              <a:rPr lang="en-US" altLang="en-US">
                <a:effectLst>
                  <a:outerShdw blurRad="38100" dist="38100" dir="2700000" algn="tl">
                    <a:srgbClr val="C0C0C0"/>
                  </a:outerShdw>
                </a:effectLst>
                <a:latin typeface="Arial" pitchFamily="34" charset="0"/>
              </a:rPr>
              <a:t> </a:t>
            </a:r>
          </a:p>
        </p:txBody>
      </p:sp>
      <p:sp>
        <p:nvSpPr>
          <p:cNvPr id="57347" name="Text Box 3">
            <a:extLst>
              <a:ext uri="{FF2B5EF4-FFF2-40B4-BE49-F238E27FC236}">
                <a16:creationId xmlns:a16="http://schemas.microsoft.com/office/drawing/2014/main" id="{CCD22FCD-BDF5-4CE4-8734-A55AD643C1F2}"/>
              </a:ext>
            </a:extLst>
          </p:cNvPr>
          <p:cNvSpPr txBox="1">
            <a:spLocks noChangeArrowheads="1"/>
          </p:cNvSpPr>
          <p:nvPr/>
        </p:nvSpPr>
        <p:spPr bwMode="auto">
          <a:xfrm>
            <a:off x="8474076" y="6327776"/>
            <a:ext cx="2182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27" tIns="45613" rIns="91227" bIns="45613">
            <a:spAutoFit/>
          </a:bodyPr>
          <a:lstStyle>
            <a:lvl1pPr defTabSz="912813">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defTabSz="912813">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defTabSz="912813">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defTabSz="912813">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defTabSz="912813">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200">
                <a:latin typeface="Arial" panose="020B0604020202020204" pitchFamily="34" charset="0"/>
                <a:cs typeface="Cordia New" panose="020B0304020202020204" pitchFamily="34" charset="-34"/>
              </a:rPr>
              <a:t>Steultjens, A &amp; R. 2002. 1784</a:t>
            </a:r>
          </a:p>
        </p:txBody>
      </p:sp>
      <p:sp>
        <p:nvSpPr>
          <p:cNvPr id="1480708" name="Arc 4">
            <a:extLst>
              <a:ext uri="{FF2B5EF4-FFF2-40B4-BE49-F238E27FC236}">
                <a16:creationId xmlns:a16="http://schemas.microsoft.com/office/drawing/2014/main" id="{08B55470-1813-471A-9489-D75F68B56BE1}"/>
              </a:ext>
            </a:extLst>
          </p:cNvPr>
          <p:cNvSpPr>
            <a:spLocks/>
          </p:cNvSpPr>
          <p:nvPr/>
        </p:nvSpPr>
        <p:spPr bwMode="auto">
          <a:xfrm>
            <a:off x="6127751" y="3213100"/>
            <a:ext cx="2239963" cy="2457450"/>
          </a:xfrm>
          <a:custGeom>
            <a:avLst/>
            <a:gdLst>
              <a:gd name="T0" fmla="*/ 2147483647 w 21894"/>
              <a:gd name="T1" fmla="*/ 0 h 43200"/>
              <a:gd name="T2" fmla="*/ 0 w 21894"/>
              <a:gd name="T3" fmla="*/ 2147483647 h 43200"/>
              <a:gd name="T4" fmla="*/ 2147483647 w 21894"/>
              <a:gd name="T5" fmla="*/ 2147483647 h 43200"/>
              <a:gd name="T6" fmla="*/ 0 60000 65536"/>
              <a:gd name="T7" fmla="*/ 0 60000 65536"/>
              <a:gd name="T8" fmla="*/ 0 60000 65536"/>
              <a:gd name="T9" fmla="*/ 0 w 21894"/>
              <a:gd name="T10" fmla="*/ 0 h 43200"/>
              <a:gd name="T11" fmla="*/ 21894 w 21894"/>
              <a:gd name="T12" fmla="*/ 43200 h 43200"/>
            </a:gdLst>
            <a:ahLst/>
            <a:cxnLst>
              <a:cxn ang="T6">
                <a:pos x="T0" y="T1"/>
              </a:cxn>
              <a:cxn ang="T7">
                <a:pos x="T2" y="T3"/>
              </a:cxn>
              <a:cxn ang="T8">
                <a:pos x="T4" y="T5"/>
              </a:cxn>
            </a:cxnLst>
            <a:rect l="T9" t="T10" r="T11" b="T12"/>
            <a:pathLst>
              <a:path w="21894" h="43200" fill="none" extrusionOk="0">
                <a:moveTo>
                  <a:pt x="293" y="0"/>
                </a:moveTo>
                <a:cubicBezTo>
                  <a:pt x="12223" y="0"/>
                  <a:pt x="21894" y="9670"/>
                  <a:pt x="21894" y="21600"/>
                </a:cubicBezTo>
                <a:cubicBezTo>
                  <a:pt x="21894" y="33529"/>
                  <a:pt x="12223" y="43200"/>
                  <a:pt x="294" y="43200"/>
                </a:cubicBezTo>
                <a:cubicBezTo>
                  <a:pt x="195" y="43200"/>
                  <a:pt x="97" y="43199"/>
                  <a:pt x="0" y="43197"/>
                </a:cubicBezTo>
              </a:path>
              <a:path w="21894" h="43200" stroke="0" extrusionOk="0">
                <a:moveTo>
                  <a:pt x="293" y="0"/>
                </a:moveTo>
                <a:cubicBezTo>
                  <a:pt x="12223" y="0"/>
                  <a:pt x="21894" y="9670"/>
                  <a:pt x="21894" y="21600"/>
                </a:cubicBezTo>
                <a:cubicBezTo>
                  <a:pt x="21894" y="33529"/>
                  <a:pt x="12223" y="43200"/>
                  <a:pt x="294" y="43200"/>
                </a:cubicBezTo>
                <a:cubicBezTo>
                  <a:pt x="195" y="43200"/>
                  <a:pt x="97" y="43199"/>
                  <a:pt x="0" y="43197"/>
                </a:cubicBezTo>
                <a:lnTo>
                  <a:pt x="294" y="21600"/>
                </a:lnTo>
                <a:lnTo>
                  <a:pt x="293" y="0"/>
                </a:lnTo>
                <a:close/>
              </a:path>
            </a:pathLst>
          </a:custGeom>
          <a:noFill/>
          <a:ln w="57150">
            <a:solidFill>
              <a:srgbClr val="FFFF00"/>
            </a:solidFill>
            <a:round/>
            <a:headEnd/>
            <a:tailEnd type="triangle" w="med" len="med"/>
          </a:ln>
          <a:effectLst>
            <a:outerShdw blurRad="63500"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pPr algn="r">
              <a:defRPr/>
            </a:pPr>
            <a:endParaRPr lang="en-US"/>
          </a:p>
        </p:txBody>
      </p:sp>
      <p:sp>
        <p:nvSpPr>
          <p:cNvPr id="1480709" name="Arc 5">
            <a:extLst>
              <a:ext uri="{FF2B5EF4-FFF2-40B4-BE49-F238E27FC236}">
                <a16:creationId xmlns:a16="http://schemas.microsoft.com/office/drawing/2014/main" id="{FD69235F-D7AB-4E78-84EB-90F8FD4032C2}"/>
              </a:ext>
            </a:extLst>
          </p:cNvPr>
          <p:cNvSpPr>
            <a:spLocks/>
          </p:cNvSpPr>
          <p:nvPr/>
        </p:nvSpPr>
        <p:spPr bwMode="auto">
          <a:xfrm flipH="1" flipV="1">
            <a:off x="3897314" y="3213100"/>
            <a:ext cx="2236787" cy="2457450"/>
          </a:xfrm>
          <a:custGeom>
            <a:avLst/>
            <a:gdLst>
              <a:gd name="T0" fmla="*/ 2147483647 w 21894"/>
              <a:gd name="T1" fmla="*/ 0 h 43200"/>
              <a:gd name="T2" fmla="*/ 0 w 21894"/>
              <a:gd name="T3" fmla="*/ 2147483647 h 43200"/>
              <a:gd name="T4" fmla="*/ 2147483647 w 21894"/>
              <a:gd name="T5" fmla="*/ 2147483647 h 43200"/>
              <a:gd name="T6" fmla="*/ 0 60000 65536"/>
              <a:gd name="T7" fmla="*/ 0 60000 65536"/>
              <a:gd name="T8" fmla="*/ 0 60000 65536"/>
              <a:gd name="T9" fmla="*/ 0 w 21894"/>
              <a:gd name="T10" fmla="*/ 0 h 43200"/>
              <a:gd name="T11" fmla="*/ 21894 w 21894"/>
              <a:gd name="T12" fmla="*/ 43200 h 43200"/>
            </a:gdLst>
            <a:ahLst/>
            <a:cxnLst>
              <a:cxn ang="T6">
                <a:pos x="T0" y="T1"/>
              </a:cxn>
              <a:cxn ang="T7">
                <a:pos x="T2" y="T3"/>
              </a:cxn>
              <a:cxn ang="T8">
                <a:pos x="T4" y="T5"/>
              </a:cxn>
            </a:cxnLst>
            <a:rect l="T9" t="T10" r="T11" b="T12"/>
            <a:pathLst>
              <a:path w="21894" h="43200" fill="none" extrusionOk="0">
                <a:moveTo>
                  <a:pt x="293" y="0"/>
                </a:moveTo>
                <a:cubicBezTo>
                  <a:pt x="12223" y="0"/>
                  <a:pt x="21894" y="9670"/>
                  <a:pt x="21894" y="21600"/>
                </a:cubicBezTo>
                <a:cubicBezTo>
                  <a:pt x="21894" y="33529"/>
                  <a:pt x="12223" y="43200"/>
                  <a:pt x="294" y="43200"/>
                </a:cubicBezTo>
                <a:cubicBezTo>
                  <a:pt x="195" y="43200"/>
                  <a:pt x="97" y="43199"/>
                  <a:pt x="0" y="43197"/>
                </a:cubicBezTo>
              </a:path>
              <a:path w="21894" h="43200" stroke="0" extrusionOk="0">
                <a:moveTo>
                  <a:pt x="293" y="0"/>
                </a:moveTo>
                <a:cubicBezTo>
                  <a:pt x="12223" y="0"/>
                  <a:pt x="21894" y="9670"/>
                  <a:pt x="21894" y="21600"/>
                </a:cubicBezTo>
                <a:cubicBezTo>
                  <a:pt x="21894" y="33529"/>
                  <a:pt x="12223" y="43200"/>
                  <a:pt x="294" y="43200"/>
                </a:cubicBezTo>
                <a:cubicBezTo>
                  <a:pt x="195" y="43200"/>
                  <a:pt x="97" y="43199"/>
                  <a:pt x="0" y="43197"/>
                </a:cubicBezTo>
                <a:lnTo>
                  <a:pt x="294" y="21600"/>
                </a:lnTo>
                <a:lnTo>
                  <a:pt x="293" y="0"/>
                </a:lnTo>
                <a:close/>
              </a:path>
            </a:pathLst>
          </a:custGeom>
          <a:noFill/>
          <a:ln w="57150">
            <a:solidFill>
              <a:srgbClr val="FFFF00"/>
            </a:solidFill>
            <a:round/>
            <a:headEnd/>
            <a:tailEnd type="triangle" w="med" len="med"/>
          </a:ln>
          <a:effectLst>
            <a:outerShdw blurRad="63500"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pPr algn="r">
              <a:defRPr/>
            </a:pPr>
            <a:endParaRPr lang="en-US"/>
          </a:p>
        </p:txBody>
      </p:sp>
      <p:sp>
        <p:nvSpPr>
          <p:cNvPr id="1480710" name="Text Box 6">
            <a:extLst>
              <a:ext uri="{FF2B5EF4-FFF2-40B4-BE49-F238E27FC236}">
                <a16:creationId xmlns:a16="http://schemas.microsoft.com/office/drawing/2014/main" id="{50C84161-8E93-4FC5-B09F-6C0E1240E0D6}"/>
              </a:ext>
            </a:extLst>
          </p:cNvPr>
          <p:cNvSpPr txBox="1">
            <a:spLocks noChangeArrowheads="1"/>
          </p:cNvSpPr>
          <p:nvPr/>
        </p:nvSpPr>
        <p:spPr bwMode="auto">
          <a:xfrm>
            <a:off x="6545264" y="1662113"/>
            <a:ext cx="3938587" cy="430212"/>
          </a:xfrm>
          <a:prstGeom prst="rect">
            <a:avLst/>
          </a:prstGeom>
          <a:noFill/>
          <a:ln>
            <a:noFill/>
          </a:ln>
          <a:effectLst/>
        </p:spPr>
        <p:txBody>
          <a:bodyPr wrap="none" lIns="91227" tIns="45613" rIns="91227" bIns="45613">
            <a:spAutoFit/>
          </a:bodyPr>
          <a:lstStyle>
            <a:lvl1pPr defTabSz="912813">
              <a:defRPr sz="2400">
                <a:solidFill>
                  <a:schemeClr val="tx1"/>
                </a:solidFill>
                <a:latin typeface="Times New Roman" pitchFamily="18" charset="0"/>
                <a:ea typeface="MS PGothic" pitchFamily="34" charset="-128"/>
              </a:defRPr>
            </a:lvl1pPr>
            <a:lvl2pPr marL="742950" indent="-285750" defTabSz="912813">
              <a:defRPr sz="2400">
                <a:solidFill>
                  <a:schemeClr val="tx1"/>
                </a:solidFill>
                <a:latin typeface="Times New Roman" pitchFamily="18" charset="0"/>
                <a:ea typeface="MS PGothic" pitchFamily="34" charset="-128"/>
              </a:defRPr>
            </a:lvl2pPr>
            <a:lvl3pPr marL="1143000" indent="-228600" defTabSz="912813">
              <a:defRPr sz="2400">
                <a:solidFill>
                  <a:schemeClr val="tx1"/>
                </a:solidFill>
                <a:latin typeface="Times New Roman" pitchFamily="18" charset="0"/>
                <a:ea typeface="MS PGothic" pitchFamily="34" charset="-128"/>
              </a:defRPr>
            </a:lvl3pPr>
            <a:lvl4pPr marL="1600200" indent="-228600" defTabSz="912813">
              <a:defRPr sz="2400">
                <a:solidFill>
                  <a:schemeClr val="tx1"/>
                </a:solidFill>
                <a:latin typeface="Times New Roman" pitchFamily="18" charset="0"/>
                <a:ea typeface="MS PGothic" pitchFamily="34" charset="-128"/>
              </a:defRPr>
            </a:lvl4pPr>
            <a:lvl5pPr marL="2057400" indent="-228600" defTabSz="912813">
              <a:defRPr sz="2400">
                <a:solidFill>
                  <a:schemeClr val="tx1"/>
                </a:solidFill>
                <a:latin typeface="Times New Roman" pitchFamily="18" charset="0"/>
                <a:ea typeface="MS PGothic" pitchFamily="34" charset="-128"/>
              </a:defRPr>
            </a:lvl5pPr>
            <a:lvl6pPr marL="25146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en-US" altLang="en-US" sz="2200">
                <a:effectLst>
                  <a:outerShdw blurRad="38100" dist="38100" dir="2700000" algn="tl">
                    <a:srgbClr val="C0C0C0"/>
                  </a:outerShdw>
                </a:effectLst>
                <a:latin typeface="Arial" pitchFamily="34" charset="0"/>
              </a:rPr>
              <a:t> Đau trong quá trình vận động</a:t>
            </a:r>
          </a:p>
        </p:txBody>
      </p:sp>
      <p:sp>
        <p:nvSpPr>
          <p:cNvPr id="1480711" name="Text Box 7">
            <a:extLst>
              <a:ext uri="{FF2B5EF4-FFF2-40B4-BE49-F238E27FC236}">
                <a16:creationId xmlns:a16="http://schemas.microsoft.com/office/drawing/2014/main" id="{E0F8EB4F-6BC0-4C93-B86B-382D155F3852}"/>
              </a:ext>
            </a:extLst>
          </p:cNvPr>
          <p:cNvSpPr txBox="1">
            <a:spLocks noChangeArrowheads="1"/>
          </p:cNvSpPr>
          <p:nvPr/>
        </p:nvSpPr>
        <p:spPr bwMode="auto">
          <a:xfrm>
            <a:off x="7051675" y="3965576"/>
            <a:ext cx="2084388" cy="430213"/>
          </a:xfrm>
          <a:prstGeom prst="rect">
            <a:avLst/>
          </a:prstGeom>
          <a:noFill/>
          <a:ln>
            <a:noFill/>
          </a:ln>
          <a:effectLst/>
        </p:spPr>
        <p:txBody>
          <a:bodyPr wrap="none" lIns="91227" tIns="45613" rIns="91227" bIns="45613">
            <a:spAutoFit/>
          </a:bodyPr>
          <a:lstStyle>
            <a:lvl1pPr defTabSz="912813">
              <a:defRPr sz="2400">
                <a:solidFill>
                  <a:schemeClr val="tx1"/>
                </a:solidFill>
                <a:latin typeface="Times New Roman" pitchFamily="18" charset="0"/>
                <a:ea typeface="MS PGothic" pitchFamily="34" charset="-128"/>
              </a:defRPr>
            </a:lvl1pPr>
            <a:lvl2pPr marL="742950" indent="-285750" defTabSz="912813">
              <a:defRPr sz="2400">
                <a:solidFill>
                  <a:schemeClr val="tx1"/>
                </a:solidFill>
                <a:latin typeface="Times New Roman" pitchFamily="18" charset="0"/>
                <a:ea typeface="MS PGothic" pitchFamily="34" charset="-128"/>
              </a:defRPr>
            </a:lvl2pPr>
            <a:lvl3pPr marL="1143000" indent="-228600" defTabSz="912813">
              <a:defRPr sz="2400">
                <a:solidFill>
                  <a:schemeClr val="tx1"/>
                </a:solidFill>
                <a:latin typeface="Times New Roman" pitchFamily="18" charset="0"/>
                <a:ea typeface="MS PGothic" pitchFamily="34" charset="-128"/>
              </a:defRPr>
            </a:lvl3pPr>
            <a:lvl4pPr marL="1600200" indent="-228600" defTabSz="912813">
              <a:defRPr sz="2400">
                <a:solidFill>
                  <a:schemeClr val="tx1"/>
                </a:solidFill>
                <a:latin typeface="Times New Roman" pitchFamily="18" charset="0"/>
                <a:ea typeface="MS PGothic" pitchFamily="34" charset="-128"/>
              </a:defRPr>
            </a:lvl4pPr>
            <a:lvl5pPr marL="2057400" indent="-228600" defTabSz="912813">
              <a:defRPr sz="2400">
                <a:solidFill>
                  <a:schemeClr val="tx1"/>
                </a:solidFill>
                <a:latin typeface="Times New Roman" pitchFamily="18" charset="0"/>
                <a:ea typeface="MS PGothic" pitchFamily="34" charset="-128"/>
              </a:defRPr>
            </a:lvl5pPr>
            <a:lvl6pPr marL="25146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en-US" altLang="en-US" sz="2200">
                <a:effectLst>
                  <a:outerShdw blurRad="38100" dist="38100" dir="2700000" algn="tl">
                    <a:srgbClr val="C0C0C0"/>
                  </a:outerShdw>
                </a:effectLst>
                <a:latin typeface="Arial" pitchFamily="34" charset="0"/>
              </a:rPr>
              <a:t> Ngại vận động</a:t>
            </a:r>
          </a:p>
        </p:txBody>
      </p:sp>
      <p:sp>
        <p:nvSpPr>
          <p:cNvPr id="1480712" name="Text Box 8">
            <a:extLst>
              <a:ext uri="{FF2B5EF4-FFF2-40B4-BE49-F238E27FC236}">
                <a16:creationId xmlns:a16="http://schemas.microsoft.com/office/drawing/2014/main" id="{D7CCF8CF-BA98-4DD2-B598-4FA1C886E98C}"/>
              </a:ext>
            </a:extLst>
          </p:cNvPr>
          <p:cNvSpPr txBox="1">
            <a:spLocks noChangeArrowheads="1"/>
          </p:cNvSpPr>
          <p:nvPr/>
        </p:nvSpPr>
        <p:spPr bwMode="auto">
          <a:xfrm>
            <a:off x="7016750" y="5118101"/>
            <a:ext cx="1360488" cy="430213"/>
          </a:xfrm>
          <a:prstGeom prst="rect">
            <a:avLst/>
          </a:prstGeom>
          <a:gradFill rotWithShape="1">
            <a:gsLst>
              <a:gs pos="0">
                <a:srgbClr val="990000"/>
              </a:gs>
              <a:gs pos="100000">
                <a:srgbClr val="990000">
                  <a:gamma/>
                  <a:shade val="46275"/>
                  <a:invGamma/>
                </a:srgbClr>
              </a:gs>
            </a:gsLst>
            <a:lin ang="5400000" scaled="1"/>
          </a:gradFill>
          <a:ln>
            <a:noFill/>
          </a:ln>
          <a:effectLst/>
        </p:spPr>
        <p:txBody>
          <a:bodyPr wrap="none" lIns="91227" tIns="45613" rIns="91227" bIns="45613">
            <a:spAutoFit/>
          </a:bodyPr>
          <a:lstStyle>
            <a:lvl1pPr defTabSz="912813">
              <a:defRPr sz="2400">
                <a:solidFill>
                  <a:schemeClr val="tx1"/>
                </a:solidFill>
                <a:latin typeface="Times New Roman" charset="0"/>
                <a:ea typeface="MS PGothic" charset="0"/>
                <a:cs typeface="MS PGothic" charset="0"/>
              </a:defRPr>
            </a:lvl1pPr>
            <a:lvl2pPr marL="742950" indent="-285750" defTabSz="912813">
              <a:defRPr sz="2400">
                <a:solidFill>
                  <a:schemeClr val="tx1"/>
                </a:solidFill>
                <a:latin typeface="Times New Roman" charset="0"/>
                <a:ea typeface="MS PGothic" charset="0"/>
                <a:cs typeface="MS PGothic" charset="0"/>
              </a:defRPr>
            </a:lvl2pPr>
            <a:lvl3pPr marL="1143000" indent="-228600" defTabSz="912813">
              <a:defRPr sz="2400">
                <a:solidFill>
                  <a:schemeClr val="tx1"/>
                </a:solidFill>
                <a:latin typeface="Times New Roman" charset="0"/>
                <a:ea typeface="MS PGothic" charset="0"/>
                <a:cs typeface="MS PGothic" charset="0"/>
              </a:defRPr>
            </a:lvl3pPr>
            <a:lvl4pPr marL="1600200" indent="-228600" defTabSz="912813">
              <a:defRPr sz="2400">
                <a:solidFill>
                  <a:schemeClr val="tx1"/>
                </a:solidFill>
                <a:latin typeface="Times New Roman" charset="0"/>
                <a:ea typeface="MS PGothic" charset="0"/>
                <a:cs typeface="MS PGothic" charset="0"/>
              </a:defRPr>
            </a:lvl4pPr>
            <a:lvl5pPr marL="2057400" indent="-228600" defTabSz="912813">
              <a:defRPr sz="2400">
                <a:solidFill>
                  <a:schemeClr val="tx1"/>
                </a:solidFill>
                <a:latin typeface="Times New Roman" charset="0"/>
                <a:ea typeface="MS PGothic" charset="0"/>
                <a:cs typeface="MS PGothic" charset="0"/>
              </a:defRPr>
            </a:lvl5pPr>
            <a:lvl6pPr marL="2514600" indent="-228600" algn="r" defTabSz="91281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r" defTabSz="91281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r" defTabSz="91281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r" defTabSz="91281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defRPr/>
            </a:pPr>
            <a:r>
              <a:rPr lang="en-US" sz="2200" b="1" dirty="0">
                <a:solidFill>
                  <a:schemeClr val="bg1"/>
                </a:solidFill>
                <a:effectLst>
                  <a:outerShdw blurRad="38100" dist="38100" dir="2700000" algn="tl">
                    <a:srgbClr val="000000"/>
                  </a:outerShdw>
                </a:effectLst>
                <a:latin typeface="Arial" charset="0"/>
              </a:rPr>
              <a:t> YẾU CƠ</a:t>
            </a:r>
          </a:p>
        </p:txBody>
      </p:sp>
      <p:sp>
        <p:nvSpPr>
          <p:cNvPr id="1480713" name="Text Box 9">
            <a:extLst>
              <a:ext uri="{FF2B5EF4-FFF2-40B4-BE49-F238E27FC236}">
                <a16:creationId xmlns:a16="http://schemas.microsoft.com/office/drawing/2014/main" id="{0D0A01F3-0FC0-4900-8385-8EE361F2E4A3}"/>
              </a:ext>
            </a:extLst>
          </p:cNvPr>
          <p:cNvSpPr txBox="1">
            <a:spLocks noChangeArrowheads="1"/>
          </p:cNvSpPr>
          <p:nvPr/>
        </p:nvSpPr>
        <p:spPr bwMode="auto">
          <a:xfrm>
            <a:off x="1673226" y="3313113"/>
            <a:ext cx="3389313" cy="430212"/>
          </a:xfrm>
          <a:prstGeom prst="rect">
            <a:avLst/>
          </a:prstGeom>
          <a:noFill/>
          <a:ln>
            <a:noFill/>
          </a:ln>
          <a:effectLst/>
        </p:spPr>
        <p:txBody>
          <a:bodyPr wrap="none" lIns="91227" tIns="45613" rIns="91227" bIns="45613">
            <a:spAutoFit/>
          </a:bodyPr>
          <a:lstStyle>
            <a:lvl1pPr defTabSz="912813">
              <a:defRPr sz="2400">
                <a:solidFill>
                  <a:schemeClr val="tx1"/>
                </a:solidFill>
                <a:latin typeface="Times New Roman" pitchFamily="18" charset="0"/>
                <a:ea typeface="MS PGothic" pitchFamily="34" charset="-128"/>
              </a:defRPr>
            </a:lvl1pPr>
            <a:lvl2pPr marL="742950" indent="-285750" defTabSz="912813">
              <a:defRPr sz="2400">
                <a:solidFill>
                  <a:schemeClr val="tx1"/>
                </a:solidFill>
                <a:latin typeface="Times New Roman" pitchFamily="18" charset="0"/>
                <a:ea typeface="MS PGothic" pitchFamily="34" charset="-128"/>
              </a:defRPr>
            </a:lvl2pPr>
            <a:lvl3pPr marL="1143000" indent="-228600" defTabSz="912813">
              <a:defRPr sz="2400">
                <a:solidFill>
                  <a:schemeClr val="tx1"/>
                </a:solidFill>
                <a:latin typeface="Times New Roman" pitchFamily="18" charset="0"/>
                <a:ea typeface="MS PGothic" pitchFamily="34" charset="-128"/>
              </a:defRPr>
            </a:lvl3pPr>
            <a:lvl4pPr marL="1600200" indent="-228600" defTabSz="912813">
              <a:defRPr sz="2400">
                <a:solidFill>
                  <a:schemeClr val="tx1"/>
                </a:solidFill>
                <a:latin typeface="Times New Roman" pitchFamily="18" charset="0"/>
                <a:ea typeface="MS PGothic" pitchFamily="34" charset="-128"/>
              </a:defRPr>
            </a:lvl4pPr>
            <a:lvl5pPr marL="2057400" indent="-228600" defTabSz="912813">
              <a:defRPr sz="2400">
                <a:solidFill>
                  <a:schemeClr val="tx1"/>
                </a:solidFill>
                <a:latin typeface="Times New Roman" pitchFamily="18" charset="0"/>
                <a:ea typeface="MS PGothic" pitchFamily="34" charset="-128"/>
              </a:defRPr>
            </a:lvl5pPr>
            <a:lvl6pPr marL="25146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en-US" altLang="en-US" sz="2200">
                <a:effectLst>
                  <a:outerShdw blurRad="38100" dist="38100" dir="2700000" algn="tl">
                    <a:srgbClr val="C0C0C0"/>
                  </a:outerShdw>
                </a:effectLst>
                <a:latin typeface="Arial" pitchFamily="34" charset="0"/>
              </a:rPr>
              <a:t> Mất vận động chức năng</a:t>
            </a:r>
          </a:p>
        </p:txBody>
      </p:sp>
      <p:sp>
        <p:nvSpPr>
          <p:cNvPr id="1480714" name="Text Box 10">
            <a:extLst>
              <a:ext uri="{FF2B5EF4-FFF2-40B4-BE49-F238E27FC236}">
                <a16:creationId xmlns:a16="http://schemas.microsoft.com/office/drawing/2014/main" id="{77E79011-389B-4051-B84E-011069AAEF7A}"/>
              </a:ext>
            </a:extLst>
          </p:cNvPr>
          <p:cNvSpPr txBox="1">
            <a:spLocks noChangeArrowheads="1"/>
          </p:cNvSpPr>
          <p:nvPr/>
        </p:nvSpPr>
        <p:spPr bwMode="auto">
          <a:xfrm>
            <a:off x="1697039" y="5389563"/>
            <a:ext cx="3933825" cy="430212"/>
          </a:xfrm>
          <a:prstGeom prst="rect">
            <a:avLst/>
          </a:prstGeom>
          <a:noFill/>
          <a:ln>
            <a:noFill/>
          </a:ln>
          <a:effectLst/>
        </p:spPr>
        <p:txBody>
          <a:bodyPr wrap="none" lIns="91227" tIns="45613" rIns="91227" bIns="45613">
            <a:spAutoFit/>
          </a:bodyPr>
          <a:lstStyle>
            <a:lvl1pPr defTabSz="912813">
              <a:defRPr sz="2400">
                <a:solidFill>
                  <a:schemeClr val="tx1"/>
                </a:solidFill>
                <a:latin typeface="Times New Roman" pitchFamily="18" charset="0"/>
                <a:ea typeface="MS PGothic" pitchFamily="34" charset="-128"/>
              </a:defRPr>
            </a:lvl1pPr>
            <a:lvl2pPr marL="742950" indent="-285750" defTabSz="912813">
              <a:defRPr sz="2400">
                <a:solidFill>
                  <a:schemeClr val="tx1"/>
                </a:solidFill>
                <a:latin typeface="Times New Roman" pitchFamily="18" charset="0"/>
                <a:ea typeface="MS PGothic" pitchFamily="34" charset="-128"/>
              </a:defRPr>
            </a:lvl2pPr>
            <a:lvl3pPr marL="1143000" indent="-228600" defTabSz="912813">
              <a:defRPr sz="2400">
                <a:solidFill>
                  <a:schemeClr val="tx1"/>
                </a:solidFill>
                <a:latin typeface="Times New Roman" pitchFamily="18" charset="0"/>
                <a:ea typeface="MS PGothic" pitchFamily="34" charset="-128"/>
              </a:defRPr>
            </a:lvl3pPr>
            <a:lvl4pPr marL="1600200" indent="-228600" defTabSz="912813">
              <a:defRPr sz="2400">
                <a:solidFill>
                  <a:schemeClr val="tx1"/>
                </a:solidFill>
                <a:latin typeface="Times New Roman" pitchFamily="18" charset="0"/>
                <a:ea typeface="MS PGothic" pitchFamily="34" charset="-128"/>
              </a:defRPr>
            </a:lvl4pPr>
            <a:lvl5pPr marL="2057400" indent="-228600" defTabSz="912813">
              <a:defRPr sz="2400">
                <a:solidFill>
                  <a:schemeClr val="tx1"/>
                </a:solidFill>
                <a:latin typeface="Times New Roman" pitchFamily="18" charset="0"/>
                <a:ea typeface="MS PGothic" pitchFamily="34" charset="-128"/>
              </a:defRPr>
            </a:lvl5pPr>
            <a:lvl6pPr marL="25146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en-US" altLang="en-US" sz="2200">
                <a:effectLst>
                  <a:outerShdw blurRad="38100" dist="38100" dir="2700000" algn="tl">
                    <a:srgbClr val="C0C0C0"/>
                  </a:outerShdw>
                </a:effectLst>
                <a:latin typeface="Arial" pitchFamily="34" charset="0"/>
              </a:rPr>
              <a:t> Mất tính vững chắc của khớp</a:t>
            </a:r>
          </a:p>
        </p:txBody>
      </p:sp>
      <p:sp>
        <p:nvSpPr>
          <p:cNvPr id="1480715" name="AutoShape 11">
            <a:extLst>
              <a:ext uri="{FF2B5EF4-FFF2-40B4-BE49-F238E27FC236}">
                <a16:creationId xmlns:a16="http://schemas.microsoft.com/office/drawing/2014/main" id="{1ED62BDC-679D-428F-8C47-9812400B3D84}"/>
              </a:ext>
            </a:extLst>
          </p:cNvPr>
          <p:cNvSpPr>
            <a:spLocks noChangeArrowheads="1"/>
          </p:cNvSpPr>
          <p:nvPr/>
        </p:nvSpPr>
        <p:spPr bwMode="auto">
          <a:xfrm rot="5400000">
            <a:off x="7980364" y="2265364"/>
            <a:ext cx="808037" cy="401637"/>
          </a:xfrm>
          <a:prstGeom prst="rightArrow">
            <a:avLst>
              <a:gd name="adj1" fmla="val 50000"/>
              <a:gd name="adj2" fmla="val 50296"/>
            </a:avLst>
          </a:prstGeom>
          <a:solidFill>
            <a:srgbClr val="FF3300">
              <a:alpha val="50000"/>
            </a:srgbClr>
          </a:solidFill>
          <a:ln w="9525" algn="ctr">
            <a:solidFill>
              <a:schemeClr val="bg1"/>
            </a:solidFill>
            <a:miter lim="800000"/>
            <a:headEnd/>
            <a:tailEnd/>
          </a:ln>
          <a:effectLst/>
        </p:spPr>
        <p:txBody>
          <a:bodyPr wrap="none" anchor="ctr"/>
          <a:lstStyle/>
          <a:p>
            <a:pPr algn="r">
              <a:defRPr/>
            </a:pPr>
            <a:endParaRPr lang="en-US">
              <a:effectLst>
                <a:outerShdw blurRad="38100" dist="38100" dir="2700000" algn="tl">
                  <a:srgbClr val="000000"/>
                </a:outerShdw>
              </a:effectLst>
              <a:latin typeface="Times New Roman" charset="0"/>
              <a:ea typeface="MS PGothic" charset="0"/>
              <a:cs typeface="MS PGothic" charset="0"/>
            </a:endParaRPr>
          </a:p>
        </p:txBody>
      </p:sp>
      <p:sp>
        <p:nvSpPr>
          <p:cNvPr id="1480716" name="AutoShape 12">
            <a:extLst>
              <a:ext uri="{FF2B5EF4-FFF2-40B4-BE49-F238E27FC236}">
                <a16:creationId xmlns:a16="http://schemas.microsoft.com/office/drawing/2014/main" id="{BFBB87C4-290F-46E2-BC48-369982C650C5}"/>
              </a:ext>
            </a:extLst>
          </p:cNvPr>
          <p:cNvSpPr>
            <a:spLocks noChangeArrowheads="1"/>
          </p:cNvSpPr>
          <p:nvPr/>
        </p:nvSpPr>
        <p:spPr bwMode="auto">
          <a:xfrm rot="5400000">
            <a:off x="7980364" y="3417889"/>
            <a:ext cx="808037" cy="401637"/>
          </a:xfrm>
          <a:prstGeom prst="rightArrow">
            <a:avLst>
              <a:gd name="adj1" fmla="val 50000"/>
              <a:gd name="adj2" fmla="val 50296"/>
            </a:avLst>
          </a:prstGeom>
          <a:solidFill>
            <a:srgbClr val="FF3300">
              <a:alpha val="50000"/>
            </a:srgbClr>
          </a:solidFill>
          <a:ln w="9525" algn="ctr">
            <a:solidFill>
              <a:schemeClr val="bg1"/>
            </a:solidFill>
            <a:miter lim="800000"/>
            <a:headEnd/>
            <a:tailEnd/>
          </a:ln>
          <a:effectLst/>
        </p:spPr>
        <p:txBody>
          <a:bodyPr wrap="none" anchor="ctr"/>
          <a:lstStyle/>
          <a:p>
            <a:pPr algn="r">
              <a:defRPr/>
            </a:pPr>
            <a:endParaRPr lang="en-US">
              <a:effectLst>
                <a:outerShdw blurRad="38100" dist="38100" dir="2700000" algn="tl">
                  <a:srgbClr val="000000"/>
                </a:outerShdw>
              </a:effectLst>
              <a:latin typeface="Times New Roman" charset="0"/>
              <a:ea typeface="MS PGothic" charset="0"/>
              <a:cs typeface="MS PGothic" charset="0"/>
            </a:endParaRPr>
          </a:p>
        </p:txBody>
      </p:sp>
      <p:sp>
        <p:nvSpPr>
          <p:cNvPr id="1480717" name="Text Box 13">
            <a:extLst>
              <a:ext uri="{FF2B5EF4-FFF2-40B4-BE49-F238E27FC236}">
                <a16:creationId xmlns:a16="http://schemas.microsoft.com/office/drawing/2014/main" id="{1377B3F6-96F7-4A61-A678-91AAC26C02A6}"/>
              </a:ext>
            </a:extLst>
          </p:cNvPr>
          <p:cNvSpPr txBox="1">
            <a:spLocks noChangeArrowheads="1"/>
          </p:cNvSpPr>
          <p:nvPr/>
        </p:nvSpPr>
        <p:spPr bwMode="auto">
          <a:xfrm>
            <a:off x="6842125" y="2813051"/>
            <a:ext cx="2863850" cy="430213"/>
          </a:xfrm>
          <a:prstGeom prst="rect">
            <a:avLst/>
          </a:prstGeom>
          <a:noFill/>
          <a:ln>
            <a:noFill/>
          </a:ln>
          <a:effectLst/>
        </p:spPr>
        <p:txBody>
          <a:bodyPr wrap="none" lIns="91227" tIns="45613" rIns="91227" bIns="45613">
            <a:spAutoFit/>
          </a:bodyPr>
          <a:lstStyle>
            <a:lvl1pPr defTabSz="912813">
              <a:defRPr sz="2400">
                <a:solidFill>
                  <a:schemeClr val="tx1"/>
                </a:solidFill>
                <a:latin typeface="Times New Roman" pitchFamily="18" charset="0"/>
                <a:ea typeface="MS PGothic" pitchFamily="34" charset="-128"/>
              </a:defRPr>
            </a:lvl1pPr>
            <a:lvl2pPr marL="742950" indent="-285750" defTabSz="912813">
              <a:defRPr sz="2400">
                <a:solidFill>
                  <a:schemeClr val="tx1"/>
                </a:solidFill>
                <a:latin typeface="Times New Roman" pitchFamily="18" charset="0"/>
                <a:ea typeface="MS PGothic" pitchFamily="34" charset="-128"/>
              </a:defRPr>
            </a:lvl2pPr>
            <a:lvl3pPr marL="1143000" indent="-228600" defTabSz="912813">
              <a:defRPr sz="2400">
                <a:solidFill>
                  <a:schemeClr val="tx1"/>
                </a:solidFill>
                <a:latin typeface="Times New Roman" pitchFamily="18" charset="0"/>
                <a:ea typeface="MS PGothic" pitchFamily="34" charset="-128"/>
              </a:defRPr>
            </a:lvl3pPr>
            <a:lvl4pPr marL="1600200" indent="-228600" defTabSz="912813">
              <a:defRPr sz="2400">
                <a:solidFill>
                  <a:schemeClr val="tx1"/>
                </a:solidFill>
                <a:latin typeface="Times New Roman" pitchFamily="18" charset="0"/>
                <a:ea typeface="MS PGothic" pitchFamily="34" charset="-128"/>
              </a:defRPr>
            </a:lvl4pPr>
            <a:lvl5pPr marL="2057400" indent="-228600" defTabSz="912813">
              <a:defRPr sz="2400">
                <a:solidFill>
                  <a:schemeClr val="tx1"/>
                </a:solidFill>
                <a:latin typeface="Times New Roman" pitchFamily="18" charset="0"/>
                <a:ea typeface="MS PGothic" pitchFamily="34" charset="-128"/>
              </a:defRPr>
            </a:lvl5pPr>
            <a:lvl6pPr marL="25146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defTabSz="91281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en-US" altLang="en-US" sz="2200">
                <a:effectLst>
                  <a:outerShdw blurRad="38100" dist="38100" dir="2700000" algn="tl">
                    <a:srgbClr val="C0C0C0"/>
                  </a:outerShdw>
                </a:effectLst>
                <a:latin typeface="Arial" pitchFamily="34" charset="0"/>
              </a:rPr>
              <a:t> Sợ đau khi vận động</a:t>
            </a:r>
          </a:p>
        </p:txBody>
      </p:sp>
      <p:sp>
        <p:nvSpPr>
          <p:cNvPr id="57358" name="Rectangle 3">
            <a:extLst>
              <a:ext uri="{FF2B5EF4-FFF2-40B4-BE49-F238E27FC236}">
                <a16:creationId xmlns:a16="http://schemas.microsoft.com/office/drawing/2014/main" id="{04F68DFC-9AA0-4B4A-B0E6-9F577B390E5B}"/>
              </a:ext>
            </a:extLst>
          </p:cNvPr>
          <p:cNvSpPr>
            <a:spLocks noChangeArrowheads="1"/>
          </p:cNvSpPr>
          <p:nvPr/>
        </p:nvSpPr>
        <p:spPr bwMode="auto">
          <a:xfrm>
            <a:off x="1905000" y="2286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a:spcBef>
                <a:spcPct val="0"/>
              </a:spcBef>
              <a:buFontTx/>
              <a:buNone/>
            </a:pPr>
            <a:r>
              <a:rPr lang="en-US" altLang="en-US" sz="3000" b="1">
                <a:solidFill>
                  <a:srgbClr val="953735"/>
                </a:solidFill>
                <a:latin typeface="Arial" panose="020B0604020202020204" pitchFamily="34" charset="0"/>
              </a:rPr>
              <a:t>Yếu cơ góp phần gây đau và mất chức năng trong thoái hoái khớp</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A2D01553-296E-4F6A-A4C5-94FA525475E2}"/>
              </a:ext>
            </a:extLst>
          </p:cNvPr>
          <p:cNvSpPr>
            <a:spLocks noChangeArrowheads="1"/>
          </p:cNvSpPr>
          <p:nvPr/>
        </p:nvSpPr>
        <p:spPr bwMode="auto">
          <a:xfrm>
            <a:off x="1905000" y="381001"/>
            <a:ext cx="8534400" cy="755650"/>
          </a:xfrm>
          <a:prstGeom prst="rect">
            <a:avLst/>
          </a:prstGeom>
          <a:solidFill>
            <a:srgbClr val="FFFF00"/>
          </a:solidFill>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3600" b="1">
                <a:solidFill>
                  <a:srgbClr val="663300"/>
                </a:solidFill>
                <a:effectLst>
                  <a:outerShdw blurRad="38100" dist="38100" dir="2700000" algn="tl">
                    <a:srgbClr val="C0C0C0"/>
                  </a:outerShdw>
                </a:effectLst>
                <a:latin typeface="Arial" pitchFamily="34" charset="0"/>
                <a:cs typeface="Arial" pitchFamily="34" charset="0"/>
              </a:rPr>
              <a:t>ĐIỀU TRỊ THOÁI HÓA KHỚP</a:t>
            </a:r>
          </a:p>
        </p:txBody>
      </p:sp>
      <p:sp>
        <p:nvSpPr>
          <p:cNvPr id="305159" name="Rectangle 7">
            <a:extLst>
              <a:ext uri="{FF2B5EF4-FFF2-40B4-BE49-F238E27FC236}">
                <a16:creationId xmlns:a16="http://schemas.microsoft.com/office/drawing/2014/main" id="{94FFD2F0-E112-4C28-840A-52250A1EC85C}"/>
              </a:ext>
            </a:extLst>
          </p:cNvPr>
          <p:cNvSpPr>
            <a:spLocks noChangeArrowheads="1"/>
          </p:cNvSpPr>
          <p:nvPr/>
        </p:nvSpPr>
        <p:spPr bwMode="auto">
          <a:xfrm>
            <a:off x="1905000" y="3657600"/>
            <a:ext cx="2438400" cy="762000"/>
          </a:xfrm>
          <a:prstGeom prst="rect">
            <a:avLst/>
          </a:prstGeom>
          <a:solidFill>
            <a:srgbClr val="008000"/>
          </a:solidFill>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vi-VN" sz="2000" b="1">
                <a:latin typeface="Arial" pitchFamily="34" charset="0"/>
                <a:cs typeface="Arial" pitchFamily="34" charset="0"/>
              </a:rPr>
              <a:t>Thuốc điều trị</a:t>
            </a:r>
          </a:p>
          <a:p>
            <a:pPr algn="ctr" eaLnBrk="1" hangingPunct="1">
              <a:defRPr/>
            </a:pPr>
            <a:r>
              <a:rPr lang="en-US" altLang="vi-VN" sz="2000" b="1">
                <a:latin typeface="Arial" pitchFamily="34" charset="0"/>
                <a:cs typeface="Arial" pitchFamily="34" charset="0"/>
              </a:rPr>
              <a:t> triệu chứng</a:t>
            </a:r>
          </a:p>
        </p:txBody>
      </p:sp>
      <p:sp>
        <p:nvSpPr>
          <p:cNvPr id="305161" name="Rectangle 9">
            <a:extLst>
              <a:ext uri="{FF2B5EF4-FFF2-40B4-BE49-F238E27FC236}">
                <a16:creationId xmlns:a16="http://schemas.microsoft.com/office/drawing/2014/main" id="{DEF6A43A-3238-4659-8E56-EC2DF60AF08D}"/>
              </a:ext>
            </a:extLst>
          </p:cNvPr>
          <p:cNvSpPr>
            <a:spLocks noChangeArrowheads="1"/>
          </p:cNvSpPr>
          <p:nvPr/>
        </p:nvSpPr>
        <p:spPr bwMode="auto">
          <a:xfrm>
            <a:off x="9321800" y="1524000"/>
            <a:ext cx="1066800" cy="4343400"/>
          </a:xfrm>
          <a:prstGeom prst="rect">
            <a:avLst/>
          </a:prstGeom>
          <a:solidFill>
            <a:srgbClr val="7030A0"/>
          </a:solidFill>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150000"/>
              </a:lnSpc>
              <a:spcBef>
                <a:spcPts val="600"/>
              </a:spcBef>
              <a:spcAft>
                <a:spcPts val="600"/>
              </a:spcAft>
              <a:defRPr/>
            </a:pPr>
            <a:r>
              <a:rPr lang="en-US" altLang="en-US" sz="2000" b="1">
                <a:solidFill>
                  <a:srgbClr val="FFFFFF"/>
                </a:solidFill>
                <a:latin typeface="Arial" pitchFamily="34" charset="0"/>
                <a:cs typeface="Arial" pitchFamily="34" charset="0"/>
              </a:rPr>
              <a:t>ĐIỀU</a:t>
            </a:r>
          </a:p>
          <a:p>
            <a:pPr algn="ctr">
              <a:lnSpc>
                <a:spcPct val="150000"/>
              </a:lnSpc>
              <a:spcBef>
                <a:spcPts val="600"/>
              </a:spcBef>
              <a:spcAft>
                <a:spcPts val="600"/>
              </a:spcAft>
              <a:defRPr/>
            </a:pPr>
            <a:r>
              <a:rPr lang="en-US" altLang="en-US" sz="2000" b="1">
                <a:solidFill>
                  <a:srgbClr val="FFFFFF"/>
                </a:solidFill>
                <a:latin typeface="Arial" pitchFamily="34" charset="0"/>
                <a:cs typeface="Arial" pitchFamily="34" charset="0"/>
              </a:rPr>
              <a:t> TRỊ </a:t>
            </a:r>
          </a:p>
          <a:p>
            <a:pPr algn="ctr">
              <a:lnSpc>
                <a:spcPct val="150000"/>
              </a:lnSpc>
              <a:spcBef>
                <a:spcPts val="600"/>
              </a:spcBef>
              <a:spcAft>
                <a:spcPts val="600"/>
              </a:spcAft>
              <a:defRPr/>
            </a:pPr>
            <a:r>
              <a:rPr lang="en-US" altLang="en-US" sz="2000" b="1">
                <a:solidFill>
                  <a:srgbClr val="FFFFFF"/>
                </a:solidFill>
                <a:latin typeface="Arial" pitchFamily="34" charset="0"/>
                <a:cs typeface="Arial" pitchFamily="34" charset="0"/>
              </a:rPr>
              <a:t>TẾ BÀO </a:t>
            </a:r>
          </a:p>
          <a:p>
            <a:pPr algn="ctr">
              <a:lnSpc>
                <a:spcPct val="150000"/>
              </a:lnSpc>
              <a:spcBef>
                <a:spcPts val="600"/>
              </a:spcBef>
              <a:spcAft>
                <a:spcPts val="600"/>
              </a:spcAft>
              <a:defRPr/>
            </a:pPr>
            <a:r>
              <a:rPr lang="en-US" altLang="en-US" sz="2000" b="1">
                <a:solidFill>
                  <a:srgbClr val="FFFFFF"/>
                </a:solidFill>
                <a:latin typeface="Arial" pitchFamily="34" charset="0"/>
                <a:cs typeface="Arial" pitchFamily="34" charset="0"/>
              </a:rPr>
              <a:t>GỐC</a:t>
            </a:r>
          </a:p>
          <a:p>
            <a:pPr algn="ctr">
              <a:lnSpc>
                <a:spcPct val="150000"/>
              </a:lnSpc>
              <a:spcBef>
                <a:spcPts val="600"/>
              </a:spcBef>
              <a:spcAft>
                <a:spcPts val="600"/>
              </a:spcAft>
              <a:defRPr/>
            </a:pPr>
            <a:r>
              <a:rPr lang="en-US" altLang="en-US" sz="2000" b="1">
                <a:solidFill>
                  <a:srgbClr val="FFFFFF"/>
                </a:solidFill>
                <a:latin typeface="Arial" pitchFamily="34" charset="0"/>
                <a:cs typeface="Arial" pitchFamily="34" charset="0"/>
              </a:rPr>
              <a:t> VÀ</a:t>
            </a:r>
          </a:p>
          <a:p>
            <a:pPr algn="ctr">
              <a:lnSpc>
                <a:spcPct val="150000"/>
              </a:lnSpc>
              <a:spcBef>
                <a:spcPts val="600"/>
              </a:spcBef>
              <a:spcAft>
                <a:spcPts val="600"/>
              </a:spcAft>
              <a:defRPr/>
            </a:pPr>
            <a:r>
              <a:rPr lang="en-US" altLang="en-US" sz="2000" b="1">
                <a:solidFill>
                  <a:srgbClr val="FFFFFF"/>
                </a:solidFill>
                <a:latin typeface="Arial" pitchFamily="34" charset="0"/>
                <a:cs typeface="Arial" pitchFamily="34" charset="0"/>
              </a:rPr>
              <a:t> PRP</a:t>
            </a:r>
          </a:p>
        </p:txBody>
      </p:sp>
      <p:grpSp>
        <p:nvGrpSpPr>
          <p:cNvPr id="58379" name="Group 40">
            <a:extLst>
              <a:ext uri="{FF2B5EF4-FFF2-40B4-BE49-F238E27FC236}">
                <a16:creationId xmlns:a16="http://schemas.microsoft.com/office/drawing/2014/main" id="{E03CEDD9-ECCE-4E7C-BAED-CF41ABD7DCE8}"/>
              </a:ext>
            </a:extLst>
          </p:cNvPr>
          <p:cNvGrpSpPr>
            <a:grpSpLocks/>
          </p:cNvGrpSpPr>
          <p:nvPr/>
        </p:nvGrpSpPr>
        <p:grpSpPr bwMode="auto">
          <a:xfrm>
            <a:off x="1930400" y="1524000"/>
            <a:ext cx="7289800" cy="4343400"/>
            <a:chOff x="76200" y="1524000"/>
            <a:chExt cx="7289800" cy="4343400"/>
          </a:xfrm>
        </p:grpSpPr>
        <p:sp>
          <p:nvSpPr>
            <p:cNvPr id="305157" name="Rectangle 5">
              <a:extLst>
                <a:ext uri="{FF2B5EF4-FFF2-40B4-BE49-F238E27FC236}">
                  <a16:creationId xmlns:a16="http://schemas.microsoft.com/office/drawing/2014/main" id="{BC74274D-D2F3-455F-9640-6FEBA28DD29C}"/>
                </a:ext>
              </a:extLst>
            </p:cNvPr>
            <p:cNvSpPr>
              <a:spLocks noChangeArrowheads="1"/>
            </p:cNvSpPr>
            <p:nvPr/>
          </p:nvSpPr>
          <p:spPr bwMode="auto">
            <a:xfrm>
              <a:off x="76200" y="2590800"/>
              <a:ext cx="2362200" cy="762000"/>
            </a:xfrm>
            <a:prstGeom prst="rect">
              <a:avLst/>
            </a:prstGeom>
            <a:solidFill>
              <a:srgbClr val="008000"/>
            </a:solidFill>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2000" b="1">
                  <a:solidFill>
                    <a:srgbClr val="FFFFFF"/>
                  </a:solidFill>
                  <a:latin typeface="Arial" pitchFamily="34" charset="0"/>
                  <a:cs typeface="Arial" pitchFamily="34" charset="0"/>
                </a:rPr>
                <a:t>Biện pháp</a:t>
              </a:r>
            </a:p>
            <a:p>
              <a:pPr algn="ctr" eaLnBrk="1" hangingPunct="1">
                <a:defRPr/>
              </a:pPr>
              <a:r>
                <a:rPr lang="en-US" altLang="en-US" sz="2000" b="1">
                  <a:solidFill>
                    <a:srgbClr val="FFFFFF"/>
                  </a:solidFill>
                  <a:latin typeface="Arial" pitchFamily="34" charset="0"/>
                  <a:cs typeface="Arial" pitchFamily="34" charset="0"/>
                </a:rPr>
                <a:t> không dùng thuốc</a:t>
              </a:r>
            </a:p>
          </p:txBody>
        </p:sp>
        <p:sp>
          <p:nvSpPr>
            <p:cNvPr id="305158" name="Rectangle 6">
              <a:extLst>
                <a:ext uri="{FF2B5EF4-FFF2-40B4-BE49-F238E27FC236}">
                  <a16:creationId xmlns:a16="http://schemas.microsoft.com/office/drawing/2014/main" id="{D8DEC898-0E9D-4B5F-9547-5A7A9BA76175}"/>
                </a:ext>
              </a:extLst>
            </p:cNvPr>
            <p:cNvSpPr>
              <a:spLocks noChangeArrowheads="1"/>
            </p:cNvSpPr>
            <p:nvPr/>
          </p:nvSpPr>
          <p:spPr bwMode="auto">
            <a:xfrm>
              <a:off x="2667000" y="2590800"/>
              <a:ext cx="2362200" cy="762000"/>
            </a:xfrm>
            <a:prstGeom prst="rect">
              <a:avLst/>
            </a:prstGeom>
            <a:solidFill>
              <a:srgbClr val="C00000"/>
            </a:solidFill>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defRPr/>
              </a:pPr>
              <a:r>
                <a:rPr lang="en-US" sz="2000" b="1">
                  <a:latin typeface="Arial" charset="0"/>
                  <a:cs typeface="Arial" charset="0"/>
                </a:rPr>
                <a:t>Đục xương</a:t>
              </a:r>
            </a:p>
            <a:p>
              <a:pPr algn="ctr" eaLnBrk="1" hangingPunct="1">
                <a:defRPr/>
              </a:pPr>
              <a:r>
                <a:rPr lang="en-US" sz="2000" b="1">
                  <a:latin typeface="Arial" charset="0"/>
                  <a:cs typeface="Arial" charset="0"/>
                </a:rPr>
                <a:t> chỉnh trục</a:t>
              </a:r>
            </a:p>
          </p:txBody>
        </p:sp>
        <p:sp>
          <p:nvSpPr>
            <p:cNvPr id="305160" name="Rectangle 8">
              <a:extLst>
                <a:ext uri="{FF2B5EF4-FFF2-40B4-BE49-F238E27FC236}">
                  <a16:creationId xmlns:a16="http://schemas.microsoft.com/office/drawing/2014/main" id="{2D3CEDBD-7A80-4975-A7A4-82A7FC1AD26C}"/>
                </a:ext>
              </a:extLst>
            </p:cNvPr>
            <p:cNvSpPr>
              <a:spLocks noChangeArrowheads="1"/>
            </p:cNvSpPr>
            <p:nvPr/>
          </p:nvSpPr>
          <p:spPr bwMode="auto">
            <a:xfrm>
              <a:off x="2667000" y="3657600"/>
              <a:ext cx="2362200" cy="787400"/>
            </a:xfrm>
            <a:prstGeom prst="rect">
              <a:avLst/>
            </a:prstGeom>
            <a:solidFill>
              <a:srgbClr val="C00000"/>
            </a:solidFill>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vi-VN" sz="2000" b="1">
                  <a:solidFill>
                    <a:schemeClr val="tx2"/>
                  </a:solidFill>
                  <a:latin typeface="Arial" pitchFamily="34" charset="0"/>
                  <a:cs typeface="Arial" pitchFamily="34" charset="0"/>
                </a:rPr>
                <a:t>Nội  soi</a:t>
              </a:r>
            </a:p>
          </p:txBody>
        </p:sp>
        <p:sp>
          <p:nvSpPr>
            <p:cNvPr id="19464" name="Rectangle 10">
              <a:extLst>
                <a:ext uri="{FF2B5EF4-FFF2-40B4-BE49-F238E27FC236}">
                  <a16:creationId xmlns:a16="http://schemas.microsoft.com/office/drawing/2014/main" id="{A7FA370A-5A56-4C7B-8E3D-AC604A46139D}"/>
                </a:ext>
              </a:extLst>
            </p:cNvPr>
            <p:cNvSpPr>
              <a:spLocks noChangeArrowheads="1"/>
            </p:cNvSpPr>
            <p:nvPr/>
          </p:nvSpPr>
          <p:spPr bwMode="auto">
            <a:xfrm>
              <a:off x="2667000" y="1524000"/>
              <a:ext cx="2362200" cy="6096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b="1">
                  <a:solidFill>
                    <a:srgbClr val="0D0A10"/>
                  </a:solidFill>
                  <a:effectLst>
                    <a:outerShdw blurRad="38100" dist="38100" dir="2700000" algn="tl">
                      <a:srgbClr val="C0C0C0"/>
                    </a:outerShdw>
                  </a:effectLst>
                  <a:latin typeface="Arial" pitchFamily="34" charset="0"/>
                  <a:cs typeface="Arial" pitchFamily="34" charset="0"/>
                </a:rPr>
                <a:t>NGOẠI KHOA</a:t>
              </a:r>
            </a:p>
          </p:txBody>
        </p:sp>
        <p:sp>
          <p:nvSpPr>
            <p:cNvPr id="305163" name="Rectangle 11">
              <a:extLst>
                <a:ext uri="{FF2B5EF4-FFF2-40B4-BE49-F238E27FC236}">
                  <a16:creationId xmlns:a16="http://schemas.microsoft.com/office/drawing/2014/main" id="{771C8215-1E1B-4D62-A69F-F7A803387799}"/>
                </a:ext>
              </a:extLst>
            </p:cNvPr>
            <p:cNvSpPr>
              <a:spLocks noChangeArrowheads="1"/>
            </p:cNvSpPr>
            <p:nvPr/>
          </p:nvSpPr>
          <p:spPr bwMode="auto">
            <a:xfrm>
              <a:off x="76200" y="4876800"/>
              <a:ext cx="2514600" cy="990600"/>
            </a:xfrm>
            <a:prstGeom prst="rect">
              <a:avLst/>
            </a:prstGeom>
            <a:solidFill>
              <a:srgbClr val="008000"/>
            </a:solidFill>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2000" b="1">
                  <a:latin typeface="Arial" pitchFamily="34" charset="0"/>
                  <a:cs typeface="Arial" pitchFamily="34" charset="0"/>
                </a:rPr>
                <a:t>Thuốc </a:t>
              </a:r>
            </a:p>
            <a:p>
              <a:pPr algn="ctr" eaLnBrk="1" hangingPunct="1">
                <a:defRPr/>
              </a:pPr>
              <a:r>
                <a:rPr lang="en-US" altLang="en-US" sz="2000" b="1">
                  <a:latin typeface="Arial" pitchFamily="34" charset="0"/>
                  <a:cs typeface="Arial" pitchFamily="34" charset="0"/>
                </a:rPr>
                <a:t>chống TH khớp</a:t>
              </a:r>
            </a:p>
            <a:p>
              <a:pPr algn="ctr" eaLnBrk="1" hangingPunct="1">
                <a:defRPr/>
              </a:pPr>
              <a:r>
                <a:rPr lang="en-US" altLang="en-US" sz="2000" b="1">
                  <a:latin typeface="Arial" pitchFamily="34" charset="0"/>
                  <a:cs typeface="Arial" pitchFamily="34" charset="0"/>
                </a:rPr>
                <a:t>Tác dụng chậm</a:t>
              </a:r>
            </a:p>
          </p:txBody>
        </p:sp>
        <p:sp>
          <p:nvSpPr>
            <p:cNvPr id="305164" name="Rectangle 12">
              <a:extLst>
                <a:ext uri="{FF2B5EF4-FFF2-40B4-BE49-F238E27FC236}">
                  <a16:creationId xmlns:a16="http://schemas.microsoft.com/office/drawing/2014/main" id="{BA71B9B5-95F8-4FAF-8E1D-DC2D8DFE2181}"/>
                </a:ext>
              </a:extLst>
            </p:cNvPr>
            <p:cNvSpPr>
              <a:spLocks noChangeArrowheads="1"/>
            </p:cNvSpPr>
            <p:nvPr/>
          </p:nvSpPr>
          <p:spPr bwMode="auto">
            <a:xfrm>
              <a:off x="5105400" y="2590800"/>
              <a:ext cx="2260600" cy="762000"/>
            </a:xfrm>
            <a:prstGeom prst="rect">
              <a:avLst/>
            </a:prstGeom>
            <a:solidFill>
              <a:srgbClr val="FF9900"/>
            </a:solidFill>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2000" b="1">
                  <a:solidFill>
                    <a:schemeClr val="bg1"/>
                  </a:solidFill>
                  <a:latin typeface="Arial" pitchFamily="34" charset="0"/>
                  <a:cs typeface="Arial" pitchFamily="34" charset="0"/>
                </a:rPr>
                <a:t>Giáo dục </a:t>
              </a:r>
            </a:p>
            <a:p>
              <a:pPr algn="ctr" eaLnBrk="1" hangingPunct="1">
                <a:defRPr/>
              </a:pPr>
              <a:r>
                <a:rPr lang="en-US" altLang="en-US" sz="2000" b="1">
                  <a:solidFill>
                    <a:schemeClr val="bg1"/>
                  </a:solidFill>
                  <a:latin typeface="Arial" pitchFamily="34" charset="0"/>
                  <a:cs typeface="Arial" pitchFamily="34" charset="0"/>
                </a:rPr>
                <a:t>bệnh nhân</a:t>
              </a:r>
            </a:p>
          </p:txBody>
        </p:sp>
        <p:sp>
          <p:nvSpPr>
            <p:cNvPr id="58398" name="Line 14">
              <a:extLst>
                <a:ext uri="{FF2B5EF4-FFF2-40B4-BE49-F238E27FC236}">
                  <a16:creationId xmlns:a16="http://schemas.microsoft.com/office/drawing/2014/main" id="{DEA07B8E-C733-4AD8-8545-9955DAD859A5}"/>
                </a:ext>
              </a:extLst>
            </p:cNvPr>
            <p:cNvSpPr>
              <a:spLocks noChangeShapeType="1"/>
            </p:cNvSpPr>
            <p:nvPr/>
          </p:nvSpPr>
          <p:spPr bwMode="auto">
            <a:xfrm flipH="1">
              <a:off x="3886200" y="2209800"/>
              <a:ext cx="0" cy="304800"/>
            </a:xfrm>
            <a:prstGeom prst="line">
              <a:avLst/>
            </a:prstGeom>
            <a:noFill/>
            <a:ln w="762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5176" name="Rectangle 24">
              <a:extLst>
                <a:ext uri="{FF2B5EF4-FFF2-40B4-BE49-F238E27FC236}">
                  <a16:creationId xmlns:a16="http://schemas.microsoft.com/office/drawing/2014/main" id="{45B5784D-61E0-435A-940E-C5CFB8602372}"/>
                </a:ext>
              </a:extLst>
            </p:cNvPr>
            <p:cNvSpPr>
              <a:spLocks noChangeArrowheads="1"/>
            </p:cNvSpPr>
            <p:nvPr/>
          </p:nvSpPr>
          <p:spPr bwMode="auto">
            <a:xfrm>
              <a:off x="2667000" y="4876800"/>
              <a:ext cx="2438400" cy="990600"/>
            </a:xfrm>
            <a:prstGeom prst="rect">
              <a:avLst/>
            </a:prstGeom>
            <a:solidFill>
              <a:srgbClr val="C00000"/>
            </a:solidFill>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defRPr/>
              </a:pPr>
              <a:r>
                <a:rPr lang="en-US" sz="2000" b="1">
                  <a:solidFill>
                    <a:srgbClr val="FFFFFF"/>
                  </a:solidFill>
                  <a:latin typeface="Arial" charset="0"/>
                  <a:cs typeface="Arial" charset="0"/>
                </a:rPr>
                <a:t>Thay khớp</a:t>
              </a:r>
            </a:p>
          </p:txBody>
        </p:sp>
        <p:sp>
          <p:nvSpPr>
            <p:cNvPr id="305180" name="Rectangle 28">
              <a:extLst>
                <a:ext uri="{FF2B5EF4-FFF2-40B4-BE49-F238E27FC236}">
                  <a16:creationId xmlns:a16="http://schemas.microsoft.com/office/drawing/2014/main" id="{1D9421AC-C984-4F28-AE35-2053C222909A}"/>
                </a:ext>
              </a:extLst>
            </p:cNvPr>
            <p:cNvSpPr>
              <a:spLocks noChangeArrowheads="1"/>
            </p:cNvSpPr>
            <p:nvPr/>
          </p:nvSpPr>
          <p:spPr bwMode="auto">
            <a:xfrm>
              <a:off x="152400" y="1524000"/>
              <a:ext cx="2362200" cy="6096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b="1">
                  <a:solidFill>
                    <a:srgbClr val="0D0A10"/>
                  </a:solidFill>
                  <a:effectLst>
                    <a:outerShdw blurRad="38100" dist="38100" dir="2700000" algn="tl">
                      <a:srgbClr val="C0C0C0"/>
                    </a:outerShdw>
                  </a:effectLst>
                  <a:latin typeface="Arial" pitchFamily="34" charset="0"/>
                  <a:cs typeface="Arial" pitchFamily="34" charset="0"/>
                </a:rPr>
                <a:t>NỘI KHOA</a:t>
              </a:r>
            </a:p>
          </p:txBody>
        </p:sp>
        <p:sp>
          <p:nvSpPr>
            <p:cNvPr id="305181" name="Rectangle 29">
              <a:extLst>
                <a:ext uri="{FF2B5EF4-FFF2-40B4-BE49-F238E27FC236}">
                  <a16:creationId xmlns:a16="http://schemas.microsoft.com/office/drawing/2014/main" id="{60F7B2E7-5D7D-45AA-A067-0B25E993DEC4}"/>
                </a:ext>
              </a:extLst>
            </p:cNvPr>
            <p:cNvSpPr>
              <a:spLocks noChangeArrowheads="1"/>
            </p:cNvSpPr>
            <p:nvPr/>
          </p:nvSpPr>
          <p:spPr bwMode="auto">
            <a:xfrm>
              <a:off x="5143500" y="1524000"/>
              <a:ext cx="2209800" cy="6096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b="1">
                  <a:solidFill>
                    <a:srgbClr val="000000"/>
                  </a:solidFill>
                  <a:effectLst>
                    <a:outerShdw blurRad="38100" dist="38100" dir="2700000" algn="tl">
                      <a:srgbClr val="C0C0C0"/>
                    </a:outerShdw>
                  </a:effectLst>
                  <a:latin typeface="Arial" pitchFamily="34" charset="0"/>
                  <a:cs typeface="Arial" pitchFamily="34" charset="0"/>
                </a:rPr>
                <a:t>DỰ PHÒNG</a:t>
              </a:r>
            </a:p>
          </p:txBody>
        </p:sp>
        <p:sp>
          <p:nvSpPr>
            <p:cNvPr id="30" name="Rectangle 8">
              <a:extLst>
                <a:ext uri="{FF2B5EF4-FFF2-40B4-BE49-F238E27FC236}">
                  <a16:creationId xmlns:a16="http://schemas.microsoft.com/office/drawing/2014/main" id="{B5F420A8-023F-4CDA-9FD9-F1B5BD56AC69}"/>
                </a:ext>
              </a:extLst>
            </p:cNvPr>
            <p:cNvSpPr>
              <a:spLocks noChangeArrowheads="1"/>
            </p:cNvSpPr>
            <p:nvPr/>
          </p:nvSpPr>
          <p:spPr bwMode="auto">
            <a:xfrm>
              <a:off x="5105400" y="3657600"/>
              <a:ext cx="2209800" cy="762000"/>
            </a:xfrm>
            <a:prstGeom prst="rect">
              <a:avLst/>
            </a:prstGeom>
            <a:solidFill>
              <a:srgbClr val="FF9900"/>
            </a:solidFill>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vi-VN" sz="2000" b="1">
                  <a:solidFill>
                    <a:schemeClr val="bg1"/>
                  </a:solidFill>
                  <a:latin typeface="Arial" pitchFamily="34" charset="0"/>
                  <a:cs typeface="Arial" pitchFamily="34" charset="0"/>
                </a:rPr>
                <a:t>Giảm cân</a:t>
              </a:r>
            </a:p>
          </p:txBody>
        </p:sp>
        <p:sp>
          <p:nvSpPr>
            <p:cNvPr id="31" name="Rectangle 8">
              <a:extLst>
                <a:ext uri="{FF2B5EF4-FFF2-40B4-BE49-F238E27FC236}">
                  <a16:creationId xmlns:a16="http://schemas.microsoft.com/office/drawing/2014/main" id="{31A6F452-5369-41FF-9753-97092E165D8A}"/>
                </a:ext>
              </a:extLst>
            </p:cNvPr>
            <p:cNvSpPr>
              <a:spLocks noChangeArrowheads="1"/>
            </p:cNvSpPr>
            <p:nvPr/>
          </p:nvSpPr>
          <p:spPr bwMode="auto">
            <a:xfrm>
              <a:off x="5181600" y="4876800"/>
              <a:ext cx="2133600" cy="9906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defRPr/>
              </a:pPr>
              <a:r>
                <a:rPr lang="en-US" sz="2000" b="1">
                  <a:solidFill>
                    <a:srgbClr val="001A4F"/>
                  </a:solidFill>
                  <a:latin typeface="Arial" charset="0"/>
                  <a:cs typeface="Arial" charset="0"/>
                </a:rPr>
                <a:t>Tập thể dục</a:t>
              </a:r>
            </a:p>
          </p:txBody>
        </p:sp>
        <p:sp>
          <p:nvSpPr>
            <p:cNvPr id="58414" name="Line 14">
              <a:extLst>
                <a:ext uri="{FF2B5EF4-FFF2-40B4-BE49-F238E27FC236}">
                  <a16:creationId xmlns:a16="http://schemas.microsoft.com/office/drawing/2014/main" id="{5F7BA8CA-8EA6-4154-B51C-B6377CACD5FC}"/>
                </a:ext>
              </a:extLst>
            </p:cNvPr>
            <p:cNvSpPr>
              <a:spLocks noChangeShapeType="1"/>
            </p:cNvSpPr>
            <p:nvPr/>
          </p:nvSpPr>
          <p:spPr bwMode="auto">
            <a:xfrm flipH="1">
              <a:off x="1371600" y="2209800"/>
              <a:ext cx="0" cy="304800"/>
            </a:xfrm>
            <a:prstGeom prst="line">
              <a:avLst/>
            </a:prstGeom>
            <a:noFill/>
            <a:ln w="762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15" name="Line 14">
              <a:extLst>
                <a:ext uri="{FF2B5EF4-FFF2-40B4-BE49-F238E27FC236}">
                  <a16:creationId xmlns:a16="http://schemas.microsoft.com/office/drawing/2014/main" id="{A31B4C6E-7968-4C38-A57E-54D2218D3640}"/>
                </a:ext>
              </a:extLst>
            </p:cNvPr>
            <p:cNvSpPr>
              <a:spLocks noChangeShapeType="1"/>
            </p:cNvSpPr>
            <p:nvPr/>
          </p:nvSpPr>
          <p:spPr bwMode="auto">
            <a:xfrm flipH="1">
              <a:off x="1371600" y="3352800"/>
              <a:ext cx="0" cy="304800"/>
            </a:xfrm>
            <a:prstGeom prst="line">
              <a:avLst/>
            </a:prstGeom>
            <a:noFill/>
            <a:ln w="762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16" name="Line 14">
              <a:extLst>
                <a:ext uri="{FF2B5EF4-FFF2-40B4-BE49-F238E27FC236}">
                  <a16:creationId xmlns:a16="http://schemas.microsoft.com/office/drawing/2014/main" id="{D6CB07EC-D5F4-4490-A994-8F3FB6CEB08F}"/>
                </a:ext>
              </a:extLst>
            </p:cNvPr>
            <p:cNvSpPr>
              <a:spLocks noChangeShapeType="1"/>
            </p:cNvSpPr>
            <p:nvPr/>
          </p:nvSpPr>
          <p:spPr bwMode="auto">
            <a:xfrm flipH="1">
              <a:off x="1371600" y="4495800"/>
              <a:ext cx="0" cy="304800"/>
            </a:xfrm>
            <a:prstGeom prst="line">
              <a:avLst/>
            </a:prstGeom>
            <a:noFill/>
            <a:ln w="762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17" name="Line 14">
              <a:extLst>
                <a:ext uri="{FF2B5EF4-FFF2-40B4-BE49-F238E27FC236}">
                  <a16:creationId xmlns:a16="http://schemas.microsoft.com/office/drawing/2014/main" id="{B12026E4-EE5D-4301-9AE7-286D095B927A}"/>
                </a:ext>
              </a:extLst>
            </p:cNvPr>
            <p:cNvSpPr>
              <a:spLocks noChangeShapeType="1"/>
            </p:cNvSpPr>
            <p:nvPr/>
          </p:nvSpPr>
          <p:spPr bwMode="auto">
            <a:xfrm flipH="1">
              <a:off x="3886200" y="3352800"/>
              <a:ext cx="0" cy="304800"/>
            </a:xfrm>
            <a:prstGeom prst="line">
              <a:avLst/>
            </a:prstGeom>
            <a:noFill/>
            <a:ln w="762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18" name="Line 14">
              <a:extLst>
                <a:ext uri="{FF2B5EF4-FFF2-40B4-BE49-F238E27FC236}">
                  <a16:creationId xmlns:a16="http://schemas.microsoft.com/office/drawing/2014/main" id="{B503FF68-E455-4552-A227-815DD9C643FA}"/>
                </a:ext>
              </a:extLst>
            </p:cNvPr>
            <p:cNvSpPr>
              <a:spLocks noChangeShapeType="1"/>
            </p:cNvSpPr>
            <p:nvPr/>
          </p:nvSpPr>
          <p:spPr bwMode="auto">
            <a:xfrm flipH="1">
              <a:off x="3886200" y="4495800"/>
              <a:ext cx="0" cy="304800"/>
            </a:xfrm>
            <a:prstGeom prst="line">
              <a:avLst/>
            </a:prstGeom>
            <a:noFill/>
            <a:ln w="762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19" name="Line 14">
              <a:extLst>
                <a:ext uri="{FF2B5EF4-FFF2-40B4-BE49-F238E27FC236}">
                  <a16:creationId xmlns:a16="http://schemas.microsoft.com/office/drawing/2014/main" id="{17B89040-E896-4C1F-8CF8-A333C4D94230}"/>
                </a:ext>
              </a:extLst>
            </p:cNvPr>
            <p:cNvSpPr>
              <a:spLocks noChangeShapeType="1"/>
            </p:cNvSpPr>
            <p:nvPr/>
          </p:nvSpPr>
          <p:spPr bwMode="auto">
            <a:xfrm flipH="1">
              <a:off x="6248400" y="3352800"/>
              <a:ext cx="0" cy="304800"/>
            </a:xfrm>
            <a:prstGeom prst="line">
              <a:avLst/>
            </a:prstGeom>
            <a:noFill/>
            <a:ln w="762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20" name="Line 14">
              <a:extLst>
                <a:ext uri="{FF2B5EF4-FFF2-40B4-BE49-F238E27FC236}">
                  <a16:creationId xmlns:a16="http://schemas.microsoft.com/office/drawing/2014/main" id="{E75A7A60-8003-4992-AB91-147C1311B64A}"/>
                </a:ext>
              </a:extLst>
            </p:cNvPr>
            <p:cNvSpPr>
              <a:spLocks noChangeShapeType="1"/>
            </p:cNvSpPr>
            <p:nvPr/>
          </p:nvSpPr>
          <p:spPr bwMode="auto">
            <a:xfrm flipH="1">
              <a:off x="6248400" y="4495800"/>
              <a:ext cx="0" cy="304800"/>
            </a:xfrm>
            <a:prstGeom prst="line">
              <a:avLst/>
            </a:prstGeom>
            <a:noFill/>
            <a:ln w="762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21" name="Line 14">
              <a:extLst>
                <a:ext uri="{FF2B5EF4-FFF2-40B4-BE49-F238E27FC236}">
                  <a16:creationId xmlns:a16="http://schemas.microsoft.com/office/drawing/2014/main" id="{9FFAB57A-5151-4795-AF73-8F421D545CFA}"/>
                </a:ext>
              </a:extLst>
            </p:cNvPr>
            <p:cNvSpPr>
              <a:spLocks noChangeShapeType="1"/>
            </p:cNvSpPr>
            <p:nvPr/>
          </p:nvSpPr>
          <p:spPr bwMode="auto">
            <a:xfrm flipH="1">
              <a:off x="6248400" y="2209800"/>
              <a:ext cx="0" cy="304800"/>
            </a:xfrm>
            <a:prstGeom prst="line">
              <a:avLst/>
            </a:prstGeom>
            <a:noFill/>
            <a:ln w="762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05159"/>
                                        </p:tgtEl>
                                        <p:attrNameLst>
                                          <p:attrName>style.visibility</p:attrName>
                                        </p:attrNameLst>
                                      </p:cBhvr>
                                      <p:to>
                                        <p:strVal val="visible"/>
                                      </p:to>
                                    </p:set>
                                    <p:anim calcmode="lin" valueType="num">
                                      <p:cBhvr additive="base">
                                        <p:cTn id="7" dur="500" fill="hold"/>
                                        <p:tgtEl>
                                          <p:spTgt spid="305159"/>
                                        </p:tgtEl>
                                        <p:attrNameLst>
                                          <p:attrName>ppt_x</p:attrName>
                                        </p:attrNameLst>
                                      </p:cBhvr>
                                      <p:tavLst>
                                        <p:tav tm="0">
                                          <p:val>
                                            <p:strVal val="0-#ppt_w/2"/>
                                          </p:val>
                                        </p:tav>
                                        <p:tav tm="100000">
                                          <p:val>
                                            <p:strVal val="#ppt_x"/>
                                          </p:val>
                                        </p:tav>
                                      </p:tavLst>
                                    </p:anim>
                                    <p:anim calcmode="lin" valueType="num">
                                      <p:cBhvr additive="base">
                                        <p:cTn id="8" dur="500" fill="hold"/>
                                        <p:tgtEl>
                                          <p:spTgt spid="3051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iterate type="wd">
                                    <p:tmPct val="100000"/>
                                  </p:iterate>
                                  <p:childTnLst>
                                    <p:set>
                                      <p:cBhvr>
                                        <p:cTn id="11" dur="1" fill="hold">
                                          <p:stCondLst>
                                            <p:cond delay="0"/>
                                          </p:stCondLst>
                                        </p:cTn>
                                        <p:tgtEl>
                                          <p:spTgt spid="305161"/>
                                        </p:tgtEl>
                                        <p:attrNameLst>
                                          <p:attrName>style.visibility</p:attrName>
                                        </p:attrNameLst>
                                      </p:cBhvr>
                                      <p:to>
                                        <p:strVal val="visible"/>
                                      </p:to>
                                    </p:set>
                                    <p:anim calcmode="lin" valueType="num">
                                      <p:cBhvr additive="base">
                                        <p:cTn id="12" dur="300" fill="hold"/>
                                        <p:tgtEl>
                                          <p:spTgt spid="305161"/>
                                        </p:tgtEl>
                                        <p:attrNameLst>
                                          <p:attrName>ppt_x</p:attrName>
                                        </p:attrNameLst>
                                      </p:cBhvr>
                                      <p:tavLst>
                                        <p:tav tm="0">
                                          <p:val>
                                            <p:strVal val="1+#ppt_w/2"/>
                                          </p:val>
                                        </p:tav>
                                        <p:tav tm="100000">
                                          <p:val>
                                            <p:strVal val="#ppt_x"/>
                                          </p:val>
                                        </p:tav>
                                      </p:tavLst>
                                    </p:anim>
                                    <p:anim calcmode="lin" valueType="num">
                                      <p:cBhvr additive="base">
                                        <p:cTn id="13" dur="300" fill="hold"/>
                                        <p:tgtEl>
                                          <p:spTgt spid="305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0DFAA55-1BAB-45F8-ADD2-EDE62F2F3440}"/>
              </a:ext>
            </a:extLst>
          </p:cNvPr>
          <p:cNvSpPr>
            <a:spLocks noGrp="1"/>
          </p:cNvSpPr>
          <p:nvPr>
            <p:ph type="title"/>
          </p:nvPr>
        </p:nvSpPr>
        <p:spPr>
          <a:xfrm>
            <a:off x="2208213" y="142876"/>
            <a:ext cx="7632700" cy="398463"/>
          </a:xfrm>
        </p:spPr>
        <p:txBody>
          <a:bodyPr>
            <a:normAutofit fontScale="90000"/>
          </a:bodyPr>
          <a:lstStyle/>
          <a:p>
            <a:pPr eaLnBrk="1" hangingPunct="1"/>
            <a:r>
              <a:rPr lang="en-US" altLang="en-US" sz="3000" b="1">
                <a:solidFill>
                  <a:srgbClr val="953735"/>
                </a:solidFill>
                <a:latin typeface="Arial" panose="020B0604020202020204" pitchFamily="34" charset="0"/>
              </a:rPr>
              <a:t>Điều trị thuốc thoái hóa khớp</a:t>
            </a:r>
            <a:endParaRPr lang="th-TH" altLang="en-US" sz="3000" b="1">
              <a:solidFill>
                <a:srgbClr val="953735"/>
              </a:solidFill>
              <a:latin typeface="Arial" panose="020B0604020202020204" pitchFamily="34" charset="0"/>
            </a:endParaRPr>
          </a:p>
        </p:txBody>
      </p:sp>
      <p:grpSp>
        <p:nvGrpSpPr>
          <p:cNvPr id="60419" name="Group 30">
            <a:extLst>
              <a:ext uri="{FF2B5EF4-FFF2-40B4-BE49-F238E27FC236}">
                <a16:creationId xmlns:a16="http://schemas.microsoft.com/office/drawing/2014/main" id="{117801D3-F63C-430B-A72F-7672C500EAA6}"/>
              </a:ext>
            </a:extLst>
          </p:cNvPr>
          <p:cNvGrpSpPr>
            <a:grpSpLocks/>
          </p:cNvGrpSpPr>
          <p:nvPr/>
        </p:nvGrpSpPr>
        <p:grpSpPr bwMode="auto">
          <a:xfrm>
            <a:off x="1809750" y="1000125"/>
            <a:ext cx="8643938" cy="4967288"/>
            <a:chOff x="142844" y="714356"/>
            <a:chExt cx="8786874" cy="5285741"/>
          </a:xfrm>
        </p:grpSpPr>
        <p:cxnSp>
          <p:nvCxnSpPr>
            <p:cNvPr id="57" name="Straight Arrow Connector 56">
              <a:extLst>
                <a:ext uri="{FF2B5EF4-FFF2-40B4-BE49-F238E27FC236}">
                  <a16:creationId xmlns:a16="http://schemas.microsoft.com/office/drawing/2014/main" id="{E493E615-AF2A-4843-8AF3-8120918A0541}"/>
                </a:ext>
              </a:extLst>
            </p:cNvPr>
            <p:cNvCxnSpPr/>
            <p:nvPr/>
          </p:nvCxnSpPr>
          <p:spPr>
            <a:xfrm>
              <a:off x="5786131" y="1928945"/>
              <a:ext cx="784283" cy="1689"/>
            </a:xfrm>
            <a:prstGeom prst="straightConnector1">
              <a:avLst/>
            </a:prstGeom>
            <a:ln w="47625">
              <a:solidFill>
                <a:schemeClr val="tx1">
                  <a:lumMod val="75000"/>
                  <a:lumOff val="25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05249F4-B712-49A7-B4DD-7071B7CA7A06}"/>
                </a:ext>
              </a:extLst>
            </p:cNvPr>
            <p:cNvCxnSpPr/>
            <p:nvPr/>
          </p:nvCxnSpPr>
          <p:spPr>
            <a:xfrm rot="10800000">
              <a:off x="2442439" y="1944148"/>
              <a:ext cx="572881" cy="1690"/>
            </a:xfrm>
            <a:prstGeom prst="straightConnector1">
              <a:avLst/>
            </a:prstGeom>
            <a:ln w="47625">
              <a:solidFill>
                <a:schemeClr val="tx1">
                  <a:lumMod val="75000"/>
                  <a:lumOff val="25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71B2B4A-271C-4374-850C-6A5CF6AD3114}"/>
                </a:ext>
              </a:extLst>
            </p:cNvPr>
            <p:cNvCxnSpPr/>
            <p:nvPr/>
          </p:nvCxnSpPr>
          <p:spPr>
            <a:xfrm rot="5400000">
              <a:off x="3776323" y="3463688"/>
              <a:ext cx="500025" cy="1614"/>
            </a:xfrm>
            <a:prstGeom prst="straightConnector1">
              <a:avLst/>
            </a:prstGeom>
            <a:ln w="47625">
              <a:solidFill>
                <a:schemeClr val="tx1">
                  <a:lumMod val="75000"/>
                  <a:lumOff val="25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C8E8713-8F7E-4954-B967-C3C37EA89F5F}"/>
                </a:ext>
              </a:extLst>
            </p:cNvPr>
            <p:cNvCxnSpPr/>
            <p:nvPr/>
          </p:nvCxnSpPr>
          <p:spPr>
            <a:xfrm rot="5400000">
              <a:off x="965169" y="4392789"/>
              <a:ext cx="500025" cy="1614"/>
            </a:xfrm>
            <a:prstGeom prst="straightConnector1">
              <a:avLst/>
            </a:prstGeom>
            <a:ln w="47625">
              <a:solidFill>
                <a:schemeClr val="tx1">
                  <a:lumMod val="75000"/>
                  <a:lumOff val="25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252DAED-77B0-4EDD-B2F8-72D86CFF49B1}"/>
                </a:ext>
              </a:extLst>
            </p:cNvPr>
            <p:cNvCxnSpPr/>
            <p:nvPr/>
          </p:nvCxnSpPr>
          <p:spPr>
            <a:xfrm rot="5400000">
              <a:off x="965169" y="3463688"/>
              <a:ext cx="500025" cy="1614"/>
            </a:xfrm>
            <a:prstGeom prst="straightConnector1">
              <a:avLst/>
            </a:prstGeom>
            <a:ln w="47625">
              <a:solidFill>
                <a:schemeClr val="tx1">
                  <a:lumMod val="75000"/>
                  <a:lumOff val="25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560818A-1CA3-4F76-A2FD-6191A886C88B}"/>
                </a:ext>
              </a:extLst>
            </p:cNvPr>
            <p:cNvCxnSpPr/>
            <p:nvPr/>
          </p:nvCxnSpPr>
          <p:spPr>
            <a:xfrm rot="5400000">
              <a:off x="1633262" y="2249100"/>
              <a:ext cx="500025" cy="1614"/>
            </a:xfrm>
            <a:prstGeom prst="straightConnector1">
              <a:avLst/>
            </a:prstGeom>
            <a:ln w="47625">
              <a:solidFill>
                <a:schemeClr val="tx1">
                  <a:lumMod val="75000"/>
                  <a:lumOff val="25000"/>
                </a:schemeClr>
              </a:solidFill>
              <a:headEnd type="none"/>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93ED033-235B-443A-9732-0075FB6C82A6}"/>
                </a:ext>
              </a:extLst>
            </p:cNvPr>
            <p:cNvCxnSpPr/>
            <p:nvPr/>
          </p:nvCxnSpPr>
          <p:spPr>
            <a:xfrm rot="16260000" flipH="1">
              <a:off x="4186160" y="1457132"/>
              <a:ext cx="358126" cy="14524"/>
            </a:xfrm>
            <a:prstGeom prst="straightConnector1">
              <a:avLst/>
            </a:prstGeom>
            <a:ln w="47625">
              <a:solidFill>
                <a:schemeClr val="tx1">
                  <a:lumMod val="75000"/>
                  <a:lumOff val="25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55BAE490-86D4-4240-B67F-E836578F9C5E}"/>
                </a:ext>
              </a:extLst>
            </p:cNvPr>
            <p:cNvSpPr/>
            <p:nvPr/>
          </p:nvSpPr>
          <p:spPr>
            <a:xfrm>
              <a:off x="2902358" y="714356"/>
              <a:ext cx="2951551" cy="570975"/>
            </a:xfrm>
            <a:prstGeom prst="roundRect">
              <a:avLst>
                <a:gd name="adj"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tx1"/>
                  </a:solidFill>
                  <a:ea typeface="MS PGothic" charset="0"/>
                  <a:cs typeface="Arial" charset="0"/>
                </a:rPr>
                <a:t>ĐiỀU TRỊ THUỐC</a:t>
              </a:r>
              <a:endParaRPr lang="th-TH" sz="2000" b="1">
                <a:solidFill>
                  <a:schemeClr val="tx1"/>
                </a:solidFill>
                <a:ea typeface="MS PGothic" charset="0"/>
                <a:cs typeface="Arial" charset="0"/>
              </a:endParaRPr>
            </a:p>
          </p:txBody>
        </p:sp>
        <p:sp>
          <p:nvSpPr>
            <p:cNvPr id="11" name="Rounded Rectangle 10">
              <a:extLst>
                <a:ext uri="{FF2B5EF4-FFF2-40B4-BE49-F238E27FC236}">
                  <a16:creationId xmlns:a16="http://schemas.microsoft.com/office/drawing/2014/main" id="{2714979D-0266-49F0-802E-B52DC2A934C9}"/>
                </a:ext>
              </a:extLst>
            </p:cNvPr>
            <p:cNvSpPr/>
            <p:nvPr/>
          </p:nvSpPr>
          <p:spPr>
            <a:xfrm>
              <a:off x="2950771" y="1596157"/>
              <a:ext cx="2785334" cy="570975"/>
            </a:xfrm>
            <a:prstGeom prst="roundRect">
              <a:avLst>
                <a:gd name="adj"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tx1"/>
                  </a:solidFill>
                  <a:ea typeface="MS PGothic" charset="0"/>
                  <a:cs typeface="Arial" charset="0"/>
                </a:rPr>
                <a:t>THUỐC</a:t>
              </a:r>
              <a:endParaRPr lang="th-TH" sz="2000" b="1">
                <a:solidFill>
                  <a:schemeClr val="tx1"/>
                </a:solidFill>
                <a:ea typeface="MS PGothic" charset="0"/>
                <a:cs typeface="Arial" charset="0"/>
              </a:endParaRPr>
            </a:p>
          </p:txBody>
        </p:sp>
        <p:sp>
          <p:nvSpPr>
            <p:cNvPr id="12" name="Rounded Rectangle 11">
              <a:extLst>
                <a:ext uri="{FF2B5EF4-FFF2-40B4-BE49-F238E27FC236}">
                  <a16:creationId xmlns:a16="http://schemas.microsoft.com/office/drawing/2014/main" id="{50455C8A-99A4-4D59-9220-420CCEEA6B38}"/>
                </a:ext>
              </a:extLst>
            </p:cNvPr>
            <p:cNvSpPr/>
            <p:nvPr/>
          </p:nvSpPr>
          <p:spPr>
            <a:xfrm>
              <a:off x="1357999" y="1643457"/>
              <a:ext cx="1071531" cy="570975"/>
            </a:xfrm>
            <a:prstGeom prst="roundRect">
              <a:avLst>
                <a:gd name="adj"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tx1"/>
                  </a:solidFill>
                  <a:latin typeface="Palatino Linotype" charset="0"/>
                  <a:ea typeface="MS PGothic" charset="0"/>
                  <a:cs typeface="MS PGothic" charset="0"/>
                </a:rPr>
                <a:t>Nhanh </a:t>
              </a:r>
              <a:endParaRPr lang="th-TH" sz="2000" b="1">
                <a:solidFill>
                  <a:schemeClr val="tx1"/>
                </a:solidFill>
                <a:latin typeface="Browallia New" charset="0"/>
                <a:ea typeface="MS PGothic" charset="0"/>
                <a:cs typeface="MS PGothic" charset="0"/>
              </a:endParaRPr>
            </a:p>
          </p:txBody>
        </p:sp>
        <p:sp>
          <p:nvSpPr>
            <p:cNvPr id="13" name="Rounded Rectangle 12">
              <a:extLst>
                <a:ext uri="{FF2B5EF4-FFF2-40B4-BE49-F238E27FC236}">
                  <a16:creationId xmlns:a16="http://schemas.microsoft.com/office/drawing/2014/main" id="{97CF887D-60F6-4164-9B3B-6A17FDF9A3A7}"/>
                </a:ext>
              </a:extLst>
            </p:cNvPr>
            <p:cNvSpPr/>
            <p:nvPr/>
          </p:nvSpPr>
          <p:spPr>
            <a:xfrm>
              <a:off x="6602689" y="1643457"/>
              <a:ext cx="1071531" cy="570975"/>
            </a:xfrm>
            <a:prstGeom prst="roundRect">
              <a:avLst>
                <a:gd name="adj"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tx1"/>
                  </a:solidFill>
                  <a:ea typeface="MS PGothic" charset="0"/>
                  <a:cs typeface="Arial" charset="0"/>
                </a:rPr>
                <a:t>Chậm</a:t>
              </a:r>
              <a:endParaRPr lang="th-TH" sz="2000" b="1">
                <a:solidFill>
                  <a:schemeClr val="tx1"/>
                </a:solidFill>
                <a:ea typeface="MS PGothic" charset="0"/>
                <a:cs typeface="Arial" charset="0"/>
              </a:endParaRPr>
            </a:p>
          </p:txBody>
        </p:sp>
        <p:sp>
          <p:nvSpPr>
            <p:cNvPr id="14" name="Rounded Rectangle 13">
              <a:extLst>
                <a:ext uri="{FF2B5EF4-FFF2-40B4-BE49-F238E27FC236}">
                  <a16:creationId xmlns:a16="http://schemas.microsoft.com/office/drawing/2014/main" id="{6D1FE1A9-E2C0-4845-B63D-D40872E24FB6}"/>
                </a:ext>
              </a:extLst>
            </p:cNvPr>
            <p:cNvSpPr/>
            <p:nvPr/>
          </p:nvSpPr>
          <p:spPr>
            <a:xfrm>
              <a:off x="5571502" y="3714508"/>
              <a:ext cx="3358216" cy="2285589"/>
            </a:xfrm>
            <a:prstGeom prst="roundRect">
              <a:avLst>
                <a:gd name="adj" fmla="val 9673"/>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lnSpc>
                  <a:spcPct val="150000"/>
                </a:lnSpc>
                <a:buFont typeface="Wingdings" charset="0"/>
                <a:buChar char="Ø"/>
                <a:defRPr/>
              </a:pPr>
              <a:r>
                <a:rPr lang="en-US" sz="2000" b="1">
                  <a:solidFill>
                    <a:srgbClr val="002060"/>
                  </a:solidFill>
                  <a:latin typeface="Palatino Linotype" charset="0"/>
                  <a:ea typeface="MS PGothic" charset="0"/>
                  <a:cs typeface="MS PGothic" charset="0"/>
                </a:rPr>
                <a:t> Glucosamine sulphate</a:t>
              </a:r>
            </a:p>
            <a:p>
              <a:pPr algn="r">
                <a:lnSpc>
                  <a:spcPct val="150000"/>
                </a:lnSpc>
                <a:buFont typeface="Wingdings" charset="0"/>
                <a:buChar char="Ø"/>
                <a:defRPr/>
              </a:pPr>
              <a:r>
                <a:rPr lang="en-US" sz="2000" b="1">
                  <a:solidFill>
                    <a:srgbClr val="002060"/>
                  </a:solidFill>
                  <a:latin typeface="Palatino Linotype" charset="0"/>
                  <a:ea typeface="MS PGothic" charset="0"/>
                  <a:cs typeface="MS PGothic" charset="0"/>
                </a:rPr>
                <a:t> Chondroitin sulphate</a:t>
              </a:r>
            </a:p>
            <a:p>
              <a:pPr algn="r">
                <a:lnSpc>
                  <a:spcPct val="150000"/>
                </a:lnSpc>
                <a:buFont typeface="Wingdings" charset="0"/>
                <a:buChar char="Ø"/>
                <a:defRPr/>
              </a:pPr>
              <a:r>
                <a:rPr lang="en-US" sz="2000" b="1">
                  <a:solidFill>
                    <a:srgbClr val="002060"/>
                  </a:solidFill>
                  <a:latin typeface="Palatino Linotype" charset="0"/>
                  <a:ea typeface="MS PGothic" charset="0"/>
                  <a:cs typeface="MS PGothic" charset="0"/>
                </a:rPr>
                <a:t> Hyaluronic acid</a:t>
              </a:r>
            </a:p>
            <a:p>
              <a:pPr algn="r">
                <a:lnSpc>
                  <a:spcPct val="150000"/>
                </a:lnSpc>
                <a:buFont typeface="Wingdings" charset="0"/>
                <a:buChar char="Ø"/>
                <a:defRPr/>
              </a:pPr>
              <a:r>
                <a:rPr lang="en-US" sz="2000" b="1">
                  <a:solidFill>
                    <a:srgbClr val="002060"/>
                  </a:solidFill>
                  <a:latin typeface="Palatino Linotype" charset="0"/>
                  <a:ea typeface="MS PGothic" charset="0"/>
                  <a:cs typeface="MS PGothic" charset="0"/>
                </a:rPr>
                <a:t> Diacerein</a:t>
              </a:r>
              <a:endParaRPr lang="th-TH" sz="2000" b="1">
                <a:solidFill>
                  <a:srgbClr val="002060"/>
                </a:solidFill>
                <a:latin typeface="Browallia New" charset="0"/>
                <a:ea typeface="MS PGothic" charset="0"/>
                <a:cs typeface="MS PGothic" charset="0"/>
              </a:endParaRPr>
            </a:p>
          </p:txBody>
        </p:sp>
        <p:sp>
          <p:nvSpPr>
            <p:cNvPr id="15" name="Rounded Rectangle 14">
              <a:extLst>
                <a:ext uri="{FF2B5EF4-FFF2-40B4-BE49-F238E27FC236}">
                  <a16:creationId xmlns:a16="http://schemas.microsoft.com/office/drawing/2014/main" id="{53D30F9A-8DD4-439D-A66E-4EA3EF5A353B}"/>
                </a:ext>
              </a:extLst>
            </p:cNvPr>
            <p:cNvSpPr/>
            <p:nvPr/>
          </p:nvSpPr>
          <p:spPr>
            <a:xfrm>
              <a:off x="285720" y="2786058"/>
              <a:ext cx="1857388" cy="571504"/>
            </a:xfrm>
            <a:prstGeom prst="roundRect">
              <a:avLst>
                <a:gd name="adj" fmla="val 16667"/>
              </a:avLst>
            </a:prstGeom>
            <a:gradFill flip="none" rotWithShape="1">
              <a:gsLst>
                <a:gs pos="0">
                  <a:srgbClr val="03D5D5">
                    <a:alpha val="25000"/>
                  </a:srgbClr>
                </a:gs>
                <a:gs pos="25000">
                  <a:srgbClr val="21D6E0"/>
                </a:gs>
                <a:gs pos="75000">
                  <a:srgbClr val="0087E6"/>
                </a:gs>
                <a:gs pos="100000">
                  <a:srgbClr val="005CBF"/>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defRPr/>
              </a:pPr>
              <a:r>
                <a:rPr lang="en-US" sz="2000" b="1">
                  <a:latin typeface="Calibri" charset="0"/>
                  <a:cs typeface="Arial" charset="0"/>
                </a:rPr>
                <a:t>Giảm đau</a:t>
              </a:r>
              <a:endParaRPr lang="th-TH" sz="2000" b="1">
                <a:latin typeface="Calibri" charset="0"/>
                <a:cs typeface="Arial" charset="0"/>
              </a:endParaRPr>
            </a:p>
          </p:txBody>
        </p:sp>
        <p:sp>
          <p:nvSpPr>
            <p:cNvPr id="16" name="Rounded Rectangle 15">
              <a:extLst>
                <a:ext uri="{FF2B5EF4-FFF2-40B4-BE49-F238E27FC236}">
                  <a16:creationId xmlns:a16="http://schemas.microsoft.com/office/drawing/2014/main" id="{459A2B99-E451-4F14-AE6E-DABB5EAD3FFD}"/>
                </a:ext>
              </a:extLst>
            </p:cNvPr>
            <p:cNvSpPr/>
            <p:nvPr/>
          </p:nvSpPr>
          <p:spPr>
            <a:xfrm>
              <a:off x="142844" y="3714508"/>
              <a:ext cx="2214066" cy="570975"/>
            </a:xfrm>
            <a:prstGeom prst="roundRect">
              <a:avLst>
                <a:gd name="adj" fmla="val 16667"/>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002060"/>
                  </a:solidFill>
                  <a:latin typeface="Palatino Linotype" charset="0"/>
                  <a:ea typeface="MS PGothic" charset="0"/>
                  <a:cs typeface="MS PGothic" charset="0"/>
                </a:rPr>
                <a:t>Acetaminophen</a:t>
              </a:r>
              <a:endParaRPr lang="th-TH" sz="2000" b="1">
                <a:solidFill>
                  <a:srgbClr val="002060"/>
                </a:solidFill>
                <a:latin typeface="Browallia New" charset="0"/>
                <a:ea typeface="MS PGothic" charset="0"/>
                <a:cs typeface="MS PGothic" charset="0"/>
              </a:endParaRPr>
            </a:p>
          </p:txBody>
        </p:sp>
        <p:sp>
          <p:nvSpPr>
            <p:cNvPr id="17" name="Rounded Rectangle 16">
              <a:extLst>
                <a:ext uri="{FF2B5EF4-FFF2-40B4-BE49-F238E27FC236}">
                  <a16:creationId xmlns:a16="http://schemas.microsoft.com/office/drawing/2014/main" id="{84C99535-9372-435A-8363-1C0668F162B1}"/>
                </a:ext>
              </a:extLst>
            </p:cNvPr>
            <p:cNvSpPr/>
            <p:nvPr/>
          </p:nvSpPr>
          <p:spPr>
            <a:xfrm>
              <a:off x="142844" y="4643609"/>
              <a:ext cx="2214066" cy="1285539"/>
            </a:xfrm>
            <a:prstGeom prst="roundRect">
              <a:avLst>
                <a:gd name="adj" fmla="val 16667"/>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002060"/>
                  </a:solidFill>
                  <a:latin typeface="Palatino Linotype" charset="0"/>
                  <a:ea typeface="MS PGothic" charset="0"/>
                  <a:cs typeface="MS PGothic" charset="0"/>
                </a:rPr>
                <a:t>Tramadol</a:t>
              </a:r>
            </a:p>
            <a:p>
              <a:pPr algn="ctr">
                <a:defRPr/>
              </a:pPr>
              <a:r>
                <a:rPr lang="en-US" sz="2000" b="1">
                  <a:solidFill>
                    <a:srgbClr val="002060"/>
                  </a:solidFill>
                  <a:latin typeface="Palatino Linotype" charset="0"/>
                  <a:ea typeface="MS PGothic" charset="0"/>
                  <a:cs typeface="MS PGothic" charset="0"/>
                </a:rPr>
                <a:t>Capsaicin</a:t>
              </a:r>
            </a:p>
            <a:p>
              <a:pPr algn="ctr">
                <a:defRPr/>
              </a:pPr>
              <a:r>
                <a:rPr lang="en-US" sz="2000" b="1">
                  <a:solidFill>
                    <a:srgbClr val="002060"/>
                  </a:solidFill>
                  <a:latin typeface="Palatino Linotype" charset="0"/>
                  <a:ea typeface="MS PGothic" charset="0"/>
                  <a:cs typeface="MS PGothic" charset="0"/>
                </a:rPr>
                <a:t>Opioids</a:t>
              </a:r>
              <a:endParaRPr lang="th-TH" sz="2000" b="1">
                <a:solidFill>
                  <a:srgbClr val="002060"/>
                </a:solidFill>
                <a:latin typeface="Browallia New" charset="0"/>
                <a:ea typeface="MS PGothic" charset="0"/>
                <a:cs typeface="MS PGothic" charset="0"/>
              </a:endParaRPr>
            </a:p>
          </p:txBody>
        </p:sp>
        <p:sp>
          <p:nvSpPr>
            <p:cNvPr id="18" name="Rounded Rectangle 17">
              <a:extLst>
                <a:ext uri="{FF2B5EF4-FFF2-40B4-BE49-F238E27FC236}">
                  <a16:creationId xmlns:a16="http://schemas.microsoft.com/office/drawing/2014/main" id="{024C5D20-00B6-4272-8163-F8BF3B2054F8}"/>
                </a:ext>
              </a:extLst>
            </p:cNvPr>
            <p:cNvSpPr/>
            <p:nvPr/>
          </p:nvSpPr>
          <p:spPr>
            <a:xfrm>
              <a:off x="2786050" y="2808528"/>
              <a:ext cx="2500330" cy="571504"/>
            </a:xfrm>
            <a:prstGeom prst="roundRect">
              <a:avLst>
                <a:gd name="adj" fmla="val 16667"/>
              </a:avLst>
            </a:prstGeom>
            <a:gradFill flip="none" rotWithShape="1">
              <a:gsLst>
                <a:gs pos="0">
                  <a:srgbClr val="03D5D5">
                    <a:alpha val="25000"/>
                  </a:srgbClr>
                </a:gs>
                <a:gs pos="25000">
                  <a:srgbClr val="21D6E0"/>
                </a:gs>
                <a:gs pos="75000">
                  <a:srgbClr val="0087E6"/>
                </a:gs>
                <a:gs pos="100000">
                  <a:srgbClr val="005CBF"/>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defRPr/>
              </a:pPr>
              <a:r>
                <a:rPr lang="en-US" sz="2000" b="1">
                  <a:latin typeface="Calibri" charset="0"/>
                  <a:cs typeface="Arial" charset="0"/>
                </a:rPr>
                <a:t>Chống viêm</a:t>
              </a:r>
              <a:endParaRPr lang="th-TH" sz="2000" b="1">
                <a:latin typeface="Calibri" charset="0"/>
                <a:cs typeface="Arial" charset="0"/>
              </a:endParaRPr>
            </a:p>
          </p:txBody>
        </p:sp>
        <p:sp>
          <p:nvSpPr>
            <p:cNvPr id="19" name="Rounded Rectangle 18">
              <a:extLst>
                <a:ext uri="{FF2B5EF4-FFF2-40B4-BE49-F238E27FC236}">
                  <a16:creationId xmlns:a16="http://schemas.microsoft.com/office/drawing/2014/main" id="{6FF314A2-9684-4B2A-97FC-225004371EE4}"/>
                </a:ext>
              </a:extLst>
            </p:cNvPr>
            <p:cNvSpPr/>
            <p:nvPr/>
          </p:nvSpPr>
          <p:spPr>
            <a:xfrm>
              <a:off x="2684502" y="3714508"/>
              <a:ext cx="2686895" cy="1358177"/>
            </a:xfrm>
            <a:prstGeom prst="roundRect">
              <a:avLst>
                <a:gd name="adj" fmla="val 16667"/>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75000"/>
                    </a:schemeClr>
                  </a:solidFill>
                  <a:ea typeface="ＭＳ Ｐゴシック" charset="0"/>
                  <a:cs typeface="Arial" charset="0"/>
                </a:rPr>
                <a:t>NSAIDs</a:t>
              </a:r>
            </a:p>
          </p:txBody>
        </p:sp>
        <p:cxnSp>
          <p:nvCxnSpPr>
            <p:cNvPr id="38" name="Straight Connector 37">
              <a:extLst>
                <a:ext uri="{FF2B5EF4-FFF2-40B4-BE49-F238E27FC236}">
                  <a16:creationId xmlns:a16="http://schemas.microsoft.com/office/drawing/2014/main" id="{5024F6BB-6352-46A7-9743-69AA502A6BAC}"/>
                </a:ext>
              </a:extLst>
            </p:cNvPr>
            <p:cNvCxnSpPr/>
            <p:nvPr/>
          </p:nvCxnSpPr>
          <p:spPr>
            <a:xfrm>
              <a:off x="1222444" y="2499920"/>
              <a:ext cx="2807927" cy="1689"/>
            </a:xfrm>
            <a:prstGeom prst="line">
              <a:avLst/>
            </a:prstGeom>
            <a:ln w="476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B9AEB46-0D2E-409C-BB75-0FBE71000815}"/>
                </a:ext>
              </a:extLst>
            </p:cNvPr>
            <p:cNvCxnSpPr/>
            <p:nvPr/>
          </p:nvCxnSpPr>
          <p:spPr>
            <a:xfrm>
              <a:off x="2356910" y="5500072"/>
              <a:ext cx="3214592" cy="1689"/>
            </a:xfrm>
            <a:prstGeom prst="line">
              <a:avLst/>
            </a:prstGeom>
            <a:ln w="476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990FB05-D7B0-42F6-8C7B-99FB43D48AA7}"/>
                </a:ext>
              </a:extLst>
            </p:cNvPr>
            <p:cNvCxnSpPr/>
            <p:nvPr/>
          </p:nvCxnSpPr>
          <p:spPr>
            <a:xfrm rot="5400000">
              <a:off x="1069135" y="2628342"/>
              <a:ext cx="288867" cy="1613"/>
            </a:xfrm>
            <a:prstGeom prst="straightConnector1">
              <a:avLst/>
            </a:prstGeom>
            <a:ln w="47625">
              <a:solidFill>
                <a:schemeClr val="tx1">
                  <a:lumMod val="75000"/>
                  <a:lumOff val="25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D7DF2E2-22BA-4894-9339-C631C96459AF}"/>
                </a:ext>
              </a:extLst>
            </p:cNvPr>
            <p:cNvCxnSpPr/>
            <p:nvPr/>
          </p:nvCxnSpPr>
          <p:spPr>
            <a:xfrm rot="5400000">
              <a:off x="3887589" y="2641012"/>
              <a:ext cx="287177" cy="1613"/>
            </a:xfrm>
            <a:prstGeom prst="straightConnector1">
              <a:avLst/>
            </a:prstGeom>
            <a:ln w="47625">
              <a:solidFill>
                <a:schemeClr val="tx1">
                  <a:lumMod val="75000"/>
                  <a:lumOff val="25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5EC7D8-E294-4FB0-8DA6-C27838D6003D}"/>
                </a:ext>
              </a:extLst>
            </p:cNvPr>
            <p:cNvCxnSpPr/>
            <p:nvPr/>
          </p:nvCxnSpPr>
          <p:spPr>
            <a:xfrm rot="5400000">
              <a:off x="6394064" y="2963663"/>
              <a:ext cx="1500076" cy="1614"/>
            </a:xfrm>
            <a:prstGeom prst="straightConnector1">
              <a:avLst/>
            </a:prstGeom>
            <a:ln w="47625">
              <a:solidFill>
                <a:schemeClr val="tx1">
                  <a:lumMod val="75000"/>
                  <a:lumOff val="25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E9156D4A-BC28-45F2-BD4C-C247C920DF61}"/>
              </a:ext>
            </a:extLst>
          </p:cNvPr>
          <p:cNvSpPr>
            <a:spLocks noGrp="1" noChangeArrowheads="1"/>
          </p:cNvSpPr>
          <p:nvPr>
            <p:ph idx="1"/>
          </p:nvPr>
        </p:nvSpPr>
        <p:spPr>
          <a:xfrm>
            <a:off x="1905000" y="1489076"/>
            <a:ext cx="5938838" cy="2968625"/>
          </a:xfrm>
        </p:spPr>
        <p:txBody>
          <a:bodyPr>
            <a:noAutofit/>
          </a:bodyPr>
          <a:lstStyle/>
          <a:p>
            <a:pPr eaLnBrk="1" hangingPunct="1"/>
            <a:r>
              <a:rPr lang="en-US" altLang="en-US" sz="2000" dirty="0" err="1">
                <a:latin typeface="Arial" panose="020B0604020202020204" pitchFamily="34" charset="0"/>
                <a:cs typeface="Arial" panose="020B0604020202020204" pitchFamily="34" charset="0"/>
              </a:rPr>
              <a:t>Bệnh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rất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thường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gặp</a:t>
            </a:r>
            <a:endParaRPr lang="vi-VN" altLang="en-US" sz="2000" dirty="0">
              <a:latin typeface="Arial" panose="020B0604020202020204" pitchFamily="34" charset="0"/>
              <a:cs typeface="Arial" panose="020B0604020202020204" pitchFamily="34" charset="0"/>
            </a:endParaRPr>
          </a:p>
          <a:p>
            <a:pPr eaLnBrk="1" hangingPunct="1"/>
            <a:r>
              <a:rPr lang="vi-VN" altLang="en-US" sz="2000" dirty="0">
                <a:latin typeface="Arial" panose="020B0604020202020204" pitchFamily="34" charset="0"/>
                <a:cs typeface="Arial" panose="020B0604020202020204" pitchFamily="34" charset="0"/>
              </a:rPr>
              <a:t>65-80% những người trưởng thành</a:t>
            </a:r>
            <a:r>
              <a:rPr lang="en-US" altLang="en-US" sz="2000" dirty="0">
                <a:latin typeface="Arial" panose="020B0604020202020204" pitchFamily="34" charset="0"/>
                <a:cs typeface="Arial" panose="020B0604020202020204" pitchFamily="34" charset="0"/>
              </a:rPr>
              <a:t> </a:t>
            </a:r>
            <a:r>
              <a:rPr lang="vi-VN" altLang="en-US" sz="2000" dirty="0">
                <a:latin typeface="Arial" panose="020B0604020202020204" pitchFamily="34" charset="0"/>
                <a:cs typeface="Arial" panose="020B0604020202020204" pitchFamily="34" charset="0"/>
              </a:rPr>
              <a:t>có </a:t>
            </a:r>
            <a:r>
              <a:rPr lang="en-US" altLang="en-US" sz="2000" dirty="0" err="1">
                <a:latin typeface="Arial" panose="020B0604020202020204" pitchFamily="34" charset="0"/>
                <a:cs typeface="Arial" panose="020B0604020202020204" pitchFamily="34" charset="0"/>
              </a:rPr>
              <a:t>đau</a:t>
            </a:r>
            <a:r>
              <a:rPr lang="en-US" altLang="en-US" sz="2000" dirty="0">
                <a:latin typeface="Arial" panose="020B0604020202020204" pitchFamily="34" charset="0"/>
                <a:cs typeface="Arial" panose="020B0604020202020204" pitchFamily="34" charset="0"/>
              </a:rPr>
              <a:t> </a:t>
            </a:r>
            <a:r>
              <a:rPr lang="vi-VN" altLang="en-US" sz="2000" dirty="0">
                <a:latin typeface="Arial" panose="020B0604020202020204" pitchFamily="34" charset="0"/>
                <a:cs typeface="Arial" panose="020B0604020202020204" pitchFamily="34" charset="0"/>
              </a:rPr>
              <a:t>CSTL</a:t>
            </a:r>
            <a:r>
              <a:rPr lang="en-US" altLang="en-US" sz="2000" dirty="0">
                <a:latin typeface="Arial" panose="020B0604020202020204" pitchFamily="34" charset="0"/>
                <a:cs typeface="Arial" panose="020B0604020202020204" pitchFamily="34" charset="0"/>
              </a:rPr>
              <a:t> </a:t>
            </a:r>
            <a:endParaRPr lang="vi-VN" altLang="en-US" sz="2000" dirty="0">
              <a:latin typeface="Arial" panose="020B0604020202020204" pitchFamily="34" charset="0"/>
              <a:cs typeface="Arial" panose="020B0604020202020204" pitchFamily="34" charset="0"/>
            </a:endParaRPr>
          </a:p>
          <a:p>
            <a:pPr>
              <a:spcBef>
                <a:spcPct val="0"/>
              </a:spcBef>
              <a:spcAft>
                <a:spcPts val="600"/>
              </a:spcAft>
            </a:pPr>
            <a:r>
              <a:rPr lang="vi-VN" altLang="en-US" sz="2000" dirty="0">
                <a:latin typeface="Arial" panose="020B0604020202020204" pitchFamily="34" charset="0"/>
                <a:cs typeface="Arial" panose="020B0604020202020204" pitchFamily="34" charset="0"/>
              </a:rPr>
              <a:t>10% chuyển thành đau CSTL mạn</a:t>
            </a:r>
          </a:p>
          <a:p>
            <a:pPr>
              <a:spcBef>
                <a:spcPct val="0"/>
              </a:spcBef>
              <a:spcAft>
                <a:spcPts val="600"/>
              </a:spcAft>
            </a:pPr>
            <a:r>
              <a:rPr lang="en-US" altLang="en-US" sz="2000" dirty="0" err="1">
                <a:latin typeface="Arial" panose="020B0604020202020204" pitchFamily="34" charset="0"/>
                <a:ea typeface="SimSun" panose="02010600030101010101" pitchFamily="2" charset="-122"/>
                <a:cs typeface="Arial" panose="020B0604020202020204" pitchFamily="34" charset="0"/>
              </a:rPr>
              <a:t>Đau</a:t>
            </a:r>
            <a:r>
              <a:rPr lang="en-US" altLang="en-US" sz="2000" dirty="0">
                <a:latin typeface="Arial" panose="020B0604020202020204" pitchFamily="34" charset="0"/>
                <a:ea typeface="SimSun" panose="02010600030101010101" pitchFamily="2" charset="-122"/>
                <a:cs typeface="Arial" panose="020B0604020202020204" pitchFamily="34" charset="0"/>
              </a:rPr>
              <a:t> </a:t>
            </a:r>
            <a:r>
              <a:rPr lang="en-US" altLang="en-US" sz="2000" dirty="0" err="1">
                <a:latin typeface="Arial" panose="020B0604020202020204" pitchFamily="34" charset="0"/>
                <a:ea typeface="SimSun" panose="02010600030101010101" pitchFamily="2" charset="-122"/>
                <a:cs typeface="Arial" panose="020B0604020202020204" pitchFamily="34" charset="0"/>
              </a:rPr>
              <a:t>thắt</a:t>
            </a:r>
            <a:r>
              <a:rPr lang="en-US" altLang="en-US" sz="2000" dirty="0">
                <a:latin typeface="Arial" panose="020B0604020202020204" pitchFamily="34" charset="0"/>
                <a:ea typeface="SimSun" panose="02010600030101010101" pitchFamily="2" charset="-122"/>
                <a:cs typeface="Arial" panose="020B0604020202020204" pitchFamily="34" charset="0"/>
              </a:rPr>
              <a:t> </a:t>
            </a:r>
            <a:r>
              <a:rPr lang="en-US" altLang="en-US" sz="2000" dirty="0" err="1">
                <a:latin typeface="Arial" panose="020B0604020202020204" pitchFamily="34" charset="0"/>
                <a:ea typeface="SimSun" panose="02010600030101010101" pitchFamily="2" charset="-122"/>
                <a:cs typeface="Arial" panose="020B0604020202020204" pitchFamily="34" charset="0"/>
              </a:rPr>
              <a:t>lưng</a:t>
            </a:r>
            <a:r>
              <a:rPr lang="en-US" altLang="en-US" sz="2000" dirty="0">
                <a:latin typeface="Arial" panose="020B0604020202020204" pitchFamily="34" charset="0"/>
                <a:ea typeface="SimSun" panose="02010600030101010101" pitchFamily="2" charset="-122"/>
                <a:cs typeface="Arial" panose="020B0604020202020204" pitchFamily="34" charset="0"/>
              </a:rPr>
              <a:t> </a:t>
            </a:r>
            <a:r>
              <a:rPr lang="en-US" altLang="en-US" sz="2000" b="1" dirty="0" err="1">
                <a:latin typeface="Arial" panose="020B0604020202020204" pitchFamily="34" charset="0"/>
                <a:ea typeface="SimSun" panose="02010600030101010101" pitchFamily="2" charset="-122"/>
                <a:cs typeface="Arial" panose="020B0604020202020204" pitchFamily="34" charset="0"/>
              </a:rPr>
              <a:t>cấp</a:t>
            </a:r>
            <a:r>
              <a:rPr lang="en-US" altLang="en-US" sz="2000" dirty="0">
                <a:latin typeface="Arial" panose="020B0604020202020204" pitchFamily="34" charset="0"/>
                <a:ea typeface="SimSun" panose="02010600030101010101" pitchFamily="2" charset="-122"/>
                <a:cs typeface="Arial" panose="020B0604020202020204" pitchFamily="34" charset="0"/>
              </a:rPr>
              <a:t> hay </a:t>
            </a:r>
            <a:r>
              <a:rPr lang="en-US" altLang="en-US" sz="2000" b="1" dirty="0" err="1">
                <a:latin typeface="Arial" panose="020B0604020202020204" pitchFamily="34" charset="0"/>
                <a:ea typeface="SimSun" panose="02010600030101010101" pitchFamily="2" charset="-122"/>
                <a:cs typeface="Arial" panose="020B0604020202020204" pitchFamily="34" charset="0"/>
              </a:rPr>
              <a:t>mãn</a:t>
            </a:r>
            <a:r>
              <a:rPr lang="en-US" altLang="en-US" sz="2000" dirty="0">
                <a:latin typeface="Arial" panose="020B0604020202020204" pitchFamily="34" charset="0"/>
                <a:ea typeface="SimSun" panose="02010600030101010101" pitchFamily="2" charset="-122"/>
                <a:cs typeface="Arial" panose="020B0604020202020204" pitchFamily="34" charset="0"/>
              </a:rPr>
              <a:t> </a:t>
            </a:r>
            <a:r>
              <a:rPr lang="en-US" altLang="en-US" sz="2000" dirty="0" err="1">
                <a:latin typeface="Arial" panose="020B0604020202020204" pitchFamily="34" charset="0"/>
                <a:ea typeface="SimSun" panose="02010600030101010101" pitchFamily="2" charset="-122"/>
                <a:cs typeface="Arial" panose="020B0604020202020204" pitchFamily="34" charset="0"/>
              </a:rPr>
              <a:t>dựa</a:t>
            </a:r>
            <a:r>
              <a:rPr lang="en-US" altLang="en-US" sz="2000" dirty="0">
                <a:latin typeface="Arial" panose="020B0604020202020204" pitchFamily="34" charset="0"/>
                <a:ea typeface="SimSun" panose="02010600030101010101" pitchFamily="2" charset="-122"/>
                <a:cs typeface="Arial" panose="020B0604020202020204" pitchFamily="34" charset="0"/>
              </a:rPr>
              <a:t> </a:t>
            </a:r>
            <a:r>
              <a:rPr lang="en-US" altLang="en-US" sz="2000" dirty="0" err="1">
                <a:latin typeface="Arial" panose="020B0604020202020204" pitchFamily="34" charset="0"/>
                <a:ea typeface="SimSun" panose="02010600030101010101" pitchFamily="2" charset="-122"/>
                <a:cs typeface="Arial" panose="020B0604020202020204" pitchFamily="34" charset="0"/>
              </a:rPr>
              <a:t>vào</a:t>
            </a:r>
            <a:r>
              <a:rPr lang="en-US" altLang="en-US" sz="2000" dirty="0">
                <a:latin typeface="Arial" panose="020B0604020202020204" pitchFamily="34" charset="0"/>
                <a:ea typeface="SimSun" panose="02010600030101010101" pitchFamily="2" charset="-122"/>
                <a:cs typeface="Arial" panose="020B0604020202020204" pitchFamily="34" charset="0"/>
              </a:rPr>
              <a:t> </a:t>
            </a:r>
            <a:r>
              <a:rPr lang="en-US" altLang="en-US" sz="2000" dirty="0" err="1">
                <a:latin typeface="Arial" panose="020B0604020202020204" pitchFamily="34" charset="0"/>
                <a:ea typeface="SimSun" panose="02010600030101010101" pitchFamily="2" charset="-122"/>
                <a:cs typeface="Arial" panose="020B0604020202020204" pitchFamily="34" charset="0"/>
              </a:rPr>
              <a:t>thời</a:t>
            </a:r>
            <a:r>
              <a:rPr lang="en-US" altLang="en-US" sz="2000" dirty="0">
                <a:latin typeface="Arial" panose="020B0604020202020204" pitchFamily="34" charset="0"/>
                <a:ea typeface="SimSun" panose="02010600030101010101" pitchFamily="2" charset="-122"/>
                <a:cs typeface="Arial" panose="020B0604020202020204" pitchFamily="34" charset="0"/>
              </a:rPr>
              <a:t> </a:t>
            </a:r>
            <a:r>
              <a:rPr lang="en-US" altLang="en-US" sz="2000" dirty="0" err="1">
                <a:latin typeface="Arial" panose="020B0604020202020204" pitchFamily="34" charset="0"/>
                <a:ea typeface="SimSun" panose="02010600030101010101" pitchFamily="2" charset="-122"/>
                <a:cs typeface="Arial" panose="020B0604020202020204" pitchFamily="34" charset="0"/>
              </a:rPr>
              <a:t>gian</a:t>
            </a:r>
            <a:r>
              <a:rPr lang="en-US" altLang="en-US" sz="2000" dirty="0">
                <a:latin typeface="Arial" panose="020B0604020202020204" pitchFamily="34" charset="0"/>
                <a:ea typeface="SimSun" panose="02010600030101010101" pitchFamily="2" charset="-122"/>
                <a:cs typeface="Arial" panose="020B0604020202020204" pitchFamily="34" charset="0"/>
              </a:rPr>
              <a:t> </a:t>
            </a:r>
            <a:r>
              <a:rPr lang="en-US" altLang="en-US" sz="2000" dirty="0" err="1">
                <a:latin typeface="Arial" panose="020B0604020202020204" pitchFamily="34" charset="0"/>
                <a:ea typeface="SimSun" panose="02010600030101010101" pitchFamily="2" charset="-122"/>
                <a:cs typeface="Arial" panose="020B0604020202020204" pitchFamily="34" charset="0"/>
              </a:rPr>
              <a:t>như</a:t>
            </a:r>
            <a:r>
              <a:rPr lang="en-US" altLang="en-US" sz="2000" dirty="0">
                <a:latin typeface="Arial" panose="020B0604020202020204" pitchFamily="34" charset="0"/>
                <a:ea typeface="SimSun" panose="02010600030101010101" pitchFamily="2" charset="-122"/>
                <a:cs typeface="Arial" panose="020B0604020202020204" pitchFamily="34" charset="0"/>
              </a:rPr>
              <a:t> </a:t>
            </a:r>
            <a:r>
              <a:rPr lang="en-US" altLang="en-US" sz="2000" dirty="0" err="1">
                <a:latin typeface="Arial" panose="020B0604020202020204" pitchFamily="34" charset="0"/>
                <a:ea typeface="SimSun" panose="02010600030101010101" pitchFamily="2" charset="-122"/>
                <a:cs typeface="Arial" panose="020B0604020202020204" pitchFamily="34" charset="0"/>
              </a:rPr>
              <a:t>sau</a:t>
            </a:r>
            <a:r>
              <a:rPr lang="en-US" altLang="en-US" sz="2000" dirty="0">
                <a:latin typeface="Arial" panose="020B0604020202020204" pitchFamily="34" charset="0"/>
                <a:ea typeface="SimSun" panose="02010600030101010101" pitchFamily="2" charset="-122"/>
                <a:cs typeface="Arial" panose="020B0604020202020204" pitchFamily="34" charset="0"/>
              </a:rPr>
              <a:t>:</a:t>
            </a:r>
            <a:endParaRPr lang="en-US" altLang="en-US" sz="2000" baseline="30000" dirty="0">
              <a:latin typeface="Arial" panose="020B0604020202020204" pitchFamily="34" charset="0"/>
              <a:ea typeface="SimSun" panose="02010600030101010101" pitchFamily="2" charset="-122"/>
              <a:cs typeface="Arial" panose="020B0604020202020204" pitchFamily="34" charset="0"/>
            </a:endParaRPr>
          </a:p>
          <a:p>
            <a:pPr marL="895350" lvl="1" indent="-284163">
              <a:spcBef>
                <a:spcPct val="0"/>
              </a:spcBef>
              <a:spcAft>
                <a:spcPts val="600"/>
              </a:spcAft>
            </a:pPr>
            <a:r>
              <a:rPr lang="en-US" altLang="en-US" sz="2000" b="1" dirty="0" err="1">
                <a:latin typeface="Arial" panose="020B0604020202020204" pitchFamily="34" charset="0"/>
                <a:cs typeface="Arial" panose="020B0604020202020204" pitchFamily="34" charset="0"/>
              </a:rPr>
              <a:t>Cấp</a:t>
            </a:r>
            <a:r>
              <a:rPr lang="en-US" altLang="en-US" sz="2000" b="1" dirty="0">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ít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hơn</a:t>
            </a:r>
            <a:r>
              <a:rPr lang="en-US" altLang="en-US" sz="2000" dirty="0">
                <a:latin typeface="Arial" panose="020B0604020202020204" pitchFamily="34" charset="0"/>
                <a:cs typeface="Arial" panose="020B0604020202020204" pitchFamily="34" charset="0"/>
              </a:rPr>
              <a:t> 3 </a:t>
            </a:r>
            <a:r>
              <a:rPr lang="en-US" altLang="en-US" sz="2000" dirty="0" err="1">
                <a:latin typeface="Arial" panose="020B0604020202020204" pitchFamily="34" charset="0"/>
                <a:cs typeface="Arial" panose="020B0604020202020204" pitchFamily="34" charset="0"/>
              </a:rPr>
              <a:t>tháng</a:t>
            </a:r>
            <a:r>
              <a:rPr lang="en-US" altLang="en-US" sz="2000" baseline="30000" dirty="0" err="1">
                <a:latin typeface="Arial" panose="020B0604020202020204" pitchFamily="34" charset="0"/>
                <a:cs typeface="Arial" panose="020B0604020202020204" pitchFamily="34" charset="0"/>
              </a:rPr>
              <a:t>2,3</a:t>
            </a:r>
            <a:endParaRPr lang="en-US" altLang="en-US" sz="2000" baseline="30000" dirty="0">
              <a:latin typeface="Arial" panose="020B0604020202020204" pitchFamily="34" charset="0"/>
              <a:cs typeface="Arial" panose="020B0604020202020204" pitchFamily="34" charset="0"/>
            </a:endParaRPr>
          </a:p>
          <a:p>
            <a:pPr marL="895350" lvl="1" indent="-284163">
              <a:spcBef>
                <a:spcPct val="0"/>
              </a:spcBef>
              <a:spcAft>
                <a:spcPts val="600"/>
              </a:spcAft>
            </a:pPr>
            <a:r>
              <a:rPr lang="en-US" altLang="en-US" sz="2000" b="1" dirty="0" err="1">
                <a:latin typeface="Arial" panose="020B0604020202020204" pitchFamily="34" charset="0"/>
                <a:cs typeface="Arial" panose="020B0604020202020204" pitchFamily="34" charset="0"/>
              </a:rPr>
              <a:t>Bán</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cấp</a:t>
            </a:r>
            <a:r>
              <a:rPr lang="en-US" altLang="en-US" sz="2000" dirty="0">
                <a:latin typeface="Arial" panose="020B0604020202020204" pitchFamily="34" charset="0"/>
                <a:cs typeface="Arial" panose="020B0604020202020204" pitchFamily="34" charset="0"/>
              </a:rPr>
              <a:t>: 6 </a:t>
            </a:r>
            <a:r>
              <a:rPr lang="en-US" altLang="en-US" sz="2000" dirty="0" err="1">
                <a:latin typeface="Arial" panose="020B0604020202020204" pitchFamily="34" charset="0"/>
                <a:cs typeface="Arial" panose="020B0604020202020204" pitchFamily="34" charset="0"/>
              </a:rPr>
              <a:t>đến</a:t>
            </a:r>
            <a:r>
              <a:rPr lang="en-US" altLang="en-US" sz="2000" dirty="0">
                <a:latin typeface="Arial" panose="020B0604020202020204" pitchFamily="34" charset="0"/>
                <a:cs typeface="Arial" panose="020B0604020202020204" pitchFamily="34" charset="0"/>
              </a:rPr>
              <a:t> 12 </a:t>
            </a:r>
            <a:r>
              <a:rPr lang="en-US" altLang="en-US" sz="2000" dirty="0" err="1">
                <a:latin typeface="Arial" panose="020B0604020202020204" pitchFamily="34" charset="0"/>
                <a:cs typeface="Arial" panose="020B0604020202020204" pitchFamily="34" charset="0"/>
              </a:rPr>
              <a:t>tuần</a:t>
            </a:r>
            <a:r>
              <a:rPr lang="en-US" altLang="en-US" sz="2000" baseline="30000" dirty="0" err="1">
                <a:latin typeface="Arial" panose="020B0604020202020204" pitchFamily="34" charset="0"/>
                <a:cs typeface="Arial" panose="020B0604020202020204" pitchFamily="34" charset="0"/>
              </a:rPr>
              <a:t>1</a:t>
            </a:r>
            <a:endParaRPr lang="en-US" altLang="en-US" sz="2000" baseline="30000" dirty="0">
              <a:latin typeface="Arial" panose="020B0604020202020204" pitchFamily="34" charset="0"/>
              <a:cs typeface="Arial" panose="020B0604020202020204" pitchFamily="34" charset="0"/>
            </a:endParaRPr>
          </a:p>
          <a:p>
            <a:pPr marL="895350" lvl="1" indent="-284163">
              <a:spcBef>
                <a:spcPts val="200"/>
              </a:spcBef>
            </a:pPr>
            <a:r>
              <a:rPr lang="en-US" altLang="en-US" sz="2000" b="1" dirty="0" err="1">
                <a:latin typeface="Arial" panose="020B0604020202020204" pitchFamily="34" charset="0"/>
                <a:cs typeface="Arial" panose="020B0604020202020204" pitchFamily="34" charset="0"/>
              </a:rPr>
              <a:t>Mãn</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hơn</a:t>
            </a:r>
            <a:r>
              <a:rPr lang="en-US" altLang="en-US" sz="2000" b="1" dirty="0">
                <a:latin typeface="Arial" panose="020B0604020202020204" pitchFamily="34" charset="0"/>
                <a:cs typeface="Arial" panose="020B0604020202020204" pitchFamily="34" charset="0"/>
              </a:rPr>
              <a:t> 3 </a:t>
            </a:r>
            <a:r>
              <a:rPr lang="en-US" altLang="en-US" sz="2000" b="1" dirty="0" err="1">
                <a:latin typeface="Arial" panose="020B0604020202020204" pitchFamily="34" charset="0"/>
                <a:cs typeface="Arial" panose="020B0604020202020204" pitchFamily="34" charset="0"/>
              </a:rPr>
              <a:t>tháng</a:t>
            </a:r>
            <a:r>
              <a:rPr lang="en-US" altLang="en-US" sz="2000" b="1" dirty="0">
                <a:latin typeface="Arial" panose="020B0604020202020204" pitchFamily="34" charset="0"/>
                <a:cs typeface="Arial" panose="020B0604020202020204" pitchFamily="34" charset="0"/>
              </a:rPr>
              <a:t> </a:t>
            </a:r>
            <a:r>
              <a:rPr lang="en-US" altLang="en-US" sz="2000" baseline="30000" dirty="0">
                <a:latin typeface="Arial" panose="020B0604020202020204" pitchFamily="34" charset="0"/>
                <a:cs typeface="Arial" panose="020B0604020202020204" pitchFamily="34" charset="0"/>
              </a:rPr>
              <a:t>2,3</a:t>
            </a:r>
          </a:p>
          <a:p>
            <a:pPr eaLnBrk="1" hangingPunct="1">
              <a:buFont typeface="Arial" panose="020B0604020202020204" pitchFamily="34" charset="0"/>
              <a:buNone/>
            </a:pPr>
            <a:r>
              <a:rPr lang="vi-VN" altLang="en-US" sz="2000" dirty="0">
                <a:latin typeface="Arial" panose="020B0604020202020204" pitchFamily="34" charset="0"/>
                <a:cs typeface="Arial" panose="020B0604020202020204" pitchFamily="34" charset="0"/>
              </a:rPr>
              <a:t> </a:t>
            </a:r>
          </a:p>
          <a:p>
            <a:pPr eaLnBrk="1" hangingPunct="1">
              <a:buFont typeface="Arial" panose="020B0604020202020204" pitchFamily="34" charset="0"/>
              <a:buNone/>
            </a:pPr>
            <a:endParaRPr lang="vi-VN" altLang="en-US" sz="200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vi-VN" altLang="en-US" sz="200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vi-VN" altLang="en-US" sz="2000" dirty="0">
                <a:latin typeface="Arial" panose="020B0604020202020204" pitchFamily="34" charset="0"/>
                <a:cs typeface="Arial" panose="020B0604020202020204" pitchFamily="34" charset="0"/>
              </a:rPr>
              <a:t> </a:t>
            </a:r>
          </a:p>
        </p:txBody>
      </p:sp>
      <p:pic>
        <p:nvPicPr>
          <p:cNvPr id="62467" name="Picture 5" descr="woman with low back pain">
            <a:extLst>
              <a:ext uri="{FF2B5EF4-FFF2-40B4-BE49-F238E27FC236}">
                <a16:creationId xmlns:a16="http://schemas.microsoft.com/office/drawing/2014/main" id="{B83DD88F-01B5-443C-B68A-D35614D46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838" y="1447800"/>
            <a:ext cx="2824162"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1">
            <a:extLst>
              <a:ext uri="{FF2B5EF4-FFF2-40B4-BE49-F238E27FC236}">
                <a16:creationId xmlns:a16="http://schemas.microsoft.com/office/drawing/2014/main" id="{3EE93D59-FC00-4361-A25D-48930C004AB4}"/>
              </a:ext>
            </a:extLst>
          </p:cNvPr>
          <p:cNvSpPr>
            <a:spLocks noChangeArrowheads="1"/>
          </p:cNvSpPr>
          <p:nvPr/>
        </p:nvSpPr>
        <p:spPr bwMode="auto">
          <a:xfrm>
            <a:off x="1524000" y="171450"/>
            <a:ext cx="84597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a:spcBef>
                <a:spcPct val="0"/>
              </a:spcBef>
              <a:buFontTx/>
              <a:buNone/>
            </a:pPr>
            <a:r>
              <a:rPr lang="vi-VN" altLang="en-US" sz="3000" b="1" dirty="0">
                <a:solidFill>
                  <a:srgbClr val="953735"/>
                </a:solidFill>
                <a:latin typeface="Arial" panose="020B0604020202020204" pitchFamily="34" charset="0"/>
              </a:rPr>
              <a:t>4</a:t>
            </a:r>
            <a:r>
              <a:rPr lang="en-US" altLang="en-US" sz="3000" b="1" dirty="0">
                <a:solidFill>
                  <a:srgbClr val="953735"/>
                </a:solidFill>
                <a:latin typeface="Arial" panose="020B0604020202020204" pitchFamily="34" charset="0"/>
              </a:rPr>
              <a:t>. </a:t>
            </a:r>
            <a:r>
              <a:rPr lang="vi-VN" altLang="en-US" sz="3000" b="1" dirty="0">
                <a:solidFill>
                  <a:srgbClr val="953735"/>
                </a:solidFill>
                <a:latin typeface="Arial" panose="020B0604020202020204" pitchFamily="34" charset="0"/>
              </a:rPr>
              <a:t>ĐAU THẮT LƯNG </a:t>
            </a:r>
          </a:p>
        </p:txBody>
      </p:sp>
      <p:sp>
        <p:nvSpPr>
          <p:cNvPr id="62469" name="TextBox 2">
            <a:extLst>
              <a:ext uri="{FF2B5EF4-FFF2-40B4-BE49-F238E27FC236}">
                <a16:creationId xmlns:a16="http://schemas.microsoft.com/office/drawing/2014/main" id="{AD0387B5-7E2F-423A-8B10-FB6D272DDE0A}"/>
              </a:ext>
            </a:extLst>
          </p:cNvPr>
          <p:cNvSpPr txBox="1">
            <a:spLocks noChangeArrowheads="1"/>
          </p:cNvSpPr>
          <p:nvPr/>
        </p:nvSpPr>
        <p:spPr bwMode="auto">
          <a:xfrm>
            <a:off x="1524000" y="60277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lnSpc>
                <a:spcPct val="80000"/>
              </a:lnSpc>
              <a:spcBef>
                <a:spcPct val="0"/>
              </a:spcBef>
              <a:buFont typeface="Arial" panose="020B0604020202020204" pitchFamily="34" charset="0"/>
              <a:buNone/>
            </a:pPr>
            <a:r>
              <a:rPr lang="vi-VN" altLang="en-US" sz="1200">
                <a:latin typeface="Verdana" panose="020B0604030504040204" pitchFamily="34" charset="0"/>
                <a:cs typeface="Cordia New" panose="020B0304020202020204" pitchFamily="34" charset="-34"/>
              </a:rPr>
              <a:t> </a:t>
            </a:r>
            <a:r>
              <a:rPr lang="en-US" altLang="en-US" sz="1200">
                <a:latin typeface="Arial" panose="020B0604020202020204" pitchFamily="34" charset="0"/>
                <a:ea typeface="SimSun" panose="02010600030101010101" pitchFamily="2" charset="-122"/>
                <a:cs typeface="Cordia New" panose="020B0304020202020204" pitchFamily="34" charset="-34"/>
              </a:rPr>
              <a:t>1. Airaksinen O </a:t>
            </a:r>
            <a:r>
              <a:rPr lang="en-US" altLang="en-US" sz="1200" i="1">
                <a:latin typeface="Arial" panose="020B0604020202020204" pitchFamily="34" charset="0"/>
                <a:ea typeface="SimSun" panose="02010600030101010101" pitchFamily="2" charset="-122"/>
                <a:cs typeface="Cordia New" panose="020B0304020202020204" pitchFamily="34" charset="-34"/>
              </a:rPr>
              <a:t>et al. Eur Spine J </a:t>
            </a:r>
            <a:r>
              <a:rPr lang="en-US" altLang="en-US" sz="1200">
                <a:latin typeface="Arial" panose="020B0604020202020204" pitchFamily="34" charset="0"/>
                <a:ea typeface="SimSun" panose="02010600030101010101" pitchFamily="2" charset="-122"/>
                <a:cs typeface="Cordia New" panose="020B0304020202020204" pitchFamily="34" charset="-34"/>
              </a:rPr>
              <a:t>2006; 15(Suppl 2):S192-300; 2. </a:t>
            </a:r>
            <a:r>
              <a:rPr lang="en-CA" altLang="en-US" sz="1200">
                <a:latin typeface="Arial" panose="020B0604020202020204" pitchFamily="34" charset="0"/>
                <a:ea typeface="SimSun" panose="02010600030101010101" pitchFamily="2" charset="-122"/>
                <a:cs typeface="Cordia New" panose="020B0304020202020204" pitchFamily="34" charset="-34"/>
              </a:rPr>
              <a:t>International Association for the Study of Pain</a:t>
            </a:r>
            <a:r>
              <a:rPr lang="en-US" altLang="en-US" sz="1200">
                <a:latin typeface="Arial" panose="020B0604020202020204" pitchFamily="34" charset="0"/>
                <a:ea typeface="SimSun" panose="02010600030101010101" pitchFamily="2" charset="-122"/>
                <a:cs typeface="Cordia New" panose="020B0304020202020204" pitchFamily="34" charset="-34"/>
              </a:rPr>
              <a:t>. </a:t>
            </a:r>
            <a:r>
              <a:rPr lang="en-US" altLang="en-US" sz="1200" i="1">
                <a:latin typeface="Arial" panose="020B0604020202020204" pitchFamily="34" charset="0"/>
                <a:ea typeface="SimSun" panose="02010600030101010101" pitchFamily="2" charset="-122"/>
                <a:cs typeface="Cordia New" panose="020B0304020202020204" pitchFamily="34" charset="-34"/>
              </a:rPr>
              <a:t>Unrelieved Pain Is a Major Global Healthcare Problem.</a:t>
            </a:r>
            <a:r>
              <a:rPr lang="en-US" altLang="en-US" sz="1200">
                <a:latin typeface="Arial" panose="020B0604020202020204" pitchFamily="34" charset="0"/>
                <a:ea typeface="SimSun" panose="02010600030101010101" pitchFamily="2" charset="-122"/>
                <a:cs typeface="Cordia New" panose="020B0304020202020204" pitchFamily="34" charset="-34"/>
              </a:rPr>
              <a:t> Available at: </a:t>
            </a:r>
            <a:r>
              <a:rPr lang="en-GB" altLang="en-US" sz="1200">
                <a:latin typeface="Arial" panose="020B0604020202020204" pitchFamily="34" charset="0"/>
                <a:ea typeface="SimSun" panose="02010600030101010101" pitchFamily="2" charset="-122"/>
                <a:cs typeface="Cordia New" panose="020B0304020202020204" pitchFamily="34" charset="-34"/>
                <a:hlinkClick r:id="rId3"/>
              </a:rPr>
              <a:t>http://www.iasp-pain.org/AM/Template.cfm?Section=Press_Release&amp;Template=/CM/ContentDisplay.cfm&amp;ContentID=2908</a:t>
            </a:r>
            <a:r>
              <a:rPr lang="en-GB" altLang="en-US" sz="1200">
                <a:latin typeface="Arial" panose="020B0604020202020204" pitchFamily="34" charset="0"/>
                <a:ea typeface="SimSun" panose="02010600030101010101" pitchFamily="2" charset="-122"/>
                <a:cs typeface="Cordia New" panose="020B0304020202020204" pitchFamily="34" charset="-34"/>
              </a:rPr>
              <a:t>. </a:t>
            </a:r>
            <a:br>
              <a:rPr lang="en-GB" altLang="en-US" sz="1200">
                <a:latin typeface="Arial" panose="020B0604020202020204" pitchFamily="34" charset="0"/>
                <a:ea typeface="SimSun" panose="02010600030101010101" pitchFamily="2" charset="-122"/>
                <a:cs typeface="Cordia New" panose="020B0304020202020204" pitchFamily="34" charset="-34"/>
              </a:rPr>
            </a:br>
            <a:r>
              <a:rPr lang="en-GB" altLang="en-US" sz="1200">
                <a:latin typeface="Arial" panose="020B0604020202020204" pitchFamily="34" charset="0"/>
                <a:ea typeface="SimSun" panose="02010600030101010101" pitchFamily="2" charset="-122"/>
                <a:cs typeface="Cordia New" panose="020B0304020202020204" pitchFamily="34" charset="-34"/>
              </a:rPr>
              <a:t>Accessed: July 22, 2013. 3. National Pain summit Initiative. </a:t>
            </a:r>
            <a:r>
              <a:rPr lang="en-GB" altLang="en-US" sz="1200" i="1">
                <a:latin typeface="Arial" panose="020B0604020202020204" pitchFamily="34" charset="0"/>
                <a:ea typeface="SimSun" panose="02010600030101010101" pitchFamily="2" charset="-122"/>
                <a:cs typeface="Cordia New" panose="020B0304020202020204" pitchFamily="34" charset="-34"/>
              </a:rPr>
              <a:t>National Pain Strategy: Pain Management for All Australians. </a:t>
            </a:r>
            <a:br>
              <a:rPr lang="en-GB" altLang="en-US" sz="1200" i="1">
                <a:latin typeface="Arial" panose="020B0604020202020204" pitchFamily="34" charset="0"/>
                <a:ea typeface="SimSun" panose="02010600030101010101" pitchFamily="2" charset="-122"/>
                <a:cs typeface="Cordia New" panose="020B0304020202020204" pitchFamily="34" charset="-34"/>
              </a:rPr>
            </a:br>
            <a:r>
              <a:rPr lang="en-GB" altLang="en-US" sz="1200">
                <a:latin typeface="Arial" panose="020B0604020202020204" pitchFamily="34" charset="0"/>
                <a:ea typeface="SimSun" panose="02010600030101010101" pitchFamily="2" charset="-122"/>
                <a:cs typeface="Cordia New" panose="020B0304020202020204" pitchFamily="34" charset="-34"/>
              </a:rPr>
              <a:t>Available at:</a:t>
            </a:r>
            <a:r>
              <a:rPr lang="en-GB" altLang="en-US" sz="1200" i="1">
                <a:latin typeface="Arial" panose="020B0604020202020204" pitchFamily="34" charset="0"/>
                <a:ea typeface="SimSun" panose="02010600030101010101" pitchFamily="2" charset="-122"/>
                <a:cs typeface="Cordia New" panose="020B0304020202020204" pitchFamily="34" charset="-34"/>
              </a:rPr>
              <a:t> </a:t>
            </a:r>
            <a:r>
              <a:rPr lang="en-GB" altLang="en-US" sz="1200">
                <a:latin typeface="Arial" panose="020B0604020202020204" pitchFamily="34" charset="0"/>
                <a:ea typeface="SimSun" panose="02010600030101010101" pitchFamily="2" charset="-122"/>
                <a:cs typeface="Cordia New" panose="020B0304020202020204" pitchFamily="34" charset="-34"/>
              </a:rPr>
              <a:t> </a:t>
            </a:r>
            <a:r>
              <a:rPr lang="en-GB" altLang="en-US" sz="1200">
                <a:latin typeface="Arial" panose="020B0604020202020204" pitchFamily="34" charset="0"/>
                <a:ea typeface="SimSun" panose="02010600030101010101" pitchFamily="2" charset="-122"/>
                <a:cs typeface="Cordia New" panose="020B0304020202020204" pitchFamily="34" charset="-34"/>
                <a:hlinkClick r:id="rId4"/>
              </a:rPr>
              <a:t>http://www.iasp-pain.org/PainSummit/Australia_2010PainStrategy.pdf</a:t>
            </a:r>
            <a:r>
              <a:rPr lang="en-GB" altLang="en-US" sz="1200">
                <a:latin typeface="Arial" panose="020B0604020202020204" pitchFamily="34" charset="0"/>
                <a:ea typeface="SimSun" panose="02010600030101010101" pitchFamily="2" charset="-122"/>
                <a:cs typeface="Cordia New" panose="020B0304020202020204" pitchFamily="34" charset="-34"/>
              </a:rPr>
              <a:t>. Accessed: July 22, 2013.</a:t>
            </a:r>
            <a:endParaRPr lang="en-US" altLang="en-US" sz="1200">
              <a:latin typeface="Arial" panose="020B0604020202020204" pitchFamily="34" charset="0"/>
              <a:ea typeface="SimSun" panose="02010600030101010101" pitchFamily="2" charset="-122"/>
              <a:cs typeface="Cordia New" panose="020B0304020202020204" pitchFamily="34" charset="-3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E3EE49E-F3D4-4198-9CB2-A553E91ECBD0}"/>
              </a:ext>
            </a:extLst>
          </p:cNvPr>
          <p:cNvSpPr>
            <a:spLocks noGrp="1" noChangeArrowheads="1"/>
          </p:cNvSpPr>
          <p:nvPr>
            <p:ph type="title"/>
          </p:nvPr>
        </p:nvSpPr>
        <p:spPr>
          <a:xfrm>
            <a:off x="1981200" y="0"/>
            <a:ext cx="8229600" cy="1143000"/>
          </a:xfrm>
        </p:spPr>
        <p:txBody>
          <a:bodyPr/>
          <a:lstStyle/>
          <a:p>
            <a:pPr eaLnBrk="1" hangingPunct="1"/>
            <a:r>
              <a:rPr lang="en-US" altLang="en-US" sz="3000" b="1">
                <a:solidFill>
                  <a:srgbClr val="953735"/>
                </a:solidFill>
                <a:latin typeface="Arial" panose="020B0604020202020204" pitchFamily="34" charset="0"/>
              </a:rPr>
              <a:t>Dịch tể học đau thắt lưng</a:t>
            </a:r>
          </a:p>
        </p:txBody>
      </p:sp>
      <p:sp>
        <p:nvSpPr>
          <p:cNvPr id="63491" name="Content Placeholder 1">
            <a:extLst>
              <a:ext uri="{FF2B5EF4-FFF2-40B4-BE49-F238E27FC236}">
                <a16:creationId xmlns:a16="http://schemas.microsoft.com/office/drawing/2014/main" id="{F861E0DB-2949-4F79-B71B-CF53630D41F0}"/>
              </a:ext>
            </a:extLst>
          </p:cNvPr>
          <p:cNvSpPr>
            <a:spLocks noGrp="1"/>
          </p:cNvSpPr>
          <p:nvPr>
            <p:ph sz="half" idx="1"/>
          </p:nvPr>
        </p:nvSpPr>
        <p:spPr>
          <a:xfrm>
            <a:off x="1981201" y="1189038"/>
            <a:ext cx="8291513" cy="4525962"/>
          </a:xfrm>
        </p:spPr>
        <p:txBody>
          <a:bodyPr/>
          <a:lstStyle/>
          <a:p>
            <a:pPr marL="355600" indent="-355600">
              <a:spcBef>
                <a:spcPct val="0"/>
              </a:spcBef>
              <a:spcAft>
                <a:spcPts val="600"/>
              </a:spcAft>
            </a:pPr>
            <a:r>
              <a:rPr lang="en-CA" altLang="en-US" sz="2400" b="1">
                <a:latin typeface="Arial" panose="020B0604020202020204" pitchFamily="34" charset="0"/>
                <a:ea typeface="SimSun" panose="02010600030101010101" pitchFamily="2" charset="-122"/>
              </a:rPr>
              <a:t>&gt;80% </a:t>
            </a:r>
            <a:r>
              <a:rPr lang="en-CA" altLang="en-US" sz="2400">
                <a:latin typeface="Arial" panose="020B0604020202020204" pitchFamily="34" charset="0"/>
                <a:ea typeface="SimSun" panose="02010600030101010101" pitchFamily="2" charset="-122"/>
              </a:rPr>
              <a:t>người trưởng thành có trải qua đau thắt lưng ở bất cứ thời điểm nào trong đời</a:t>
            </a:r>
            <a:r>
              <a:rPr lang="en-CA" altLang="en-US" sz="2400" baseline="30000">
                <a:latin typeface="Arial" panose="020B0604020202020204" pitchFamily="34" charset="0"/>
                <a:ea typeface="SimSun" panose="02010600030101010101" pitchFamily="2" charset="-122"/>
              </a:rPr>
              <a:t>1</a:t>
            </a:r>
          </a:p>
          <a:p>
            <a:pPr marL="355600" indent="-355600">
              <a:spcBef>
                <a:spcPct val="0"/>
              </a:spcBef>
              <a:spcAft>
                <a:spcPts val="600"/>
              </a:spcAft>
            </a:pPr>
            <a:r>
              <a:rPr lang="en-CA" altLang="en-US" sz="2400">
                <a:latin typeface="Arial" panose="020B0604020202020204" pitchFamily="34" charset="0"/>
                <a:ea typeface="SimSun" panose="02010600030101010101" pitchFamily="2" charset="-122"/>
              </a:rPr>
              <a:t>Thường gặp lúc 30-40 tuổi</a:t>
            </a:r>
            <a:r>
              <a:rPr lang="en-CA" altLang="en-US" sz="2400" baseline="30000">
                <a:latin typeface="Arial" panose="020B0604020202020204" pitchFamily="34" charset="0"/>
                <a:ea typeface="SimSun" panose="02010600030101010101" pitchFamily="2" charset="-122"/>
              </a:rPr>
              <a:t>2 </a:t>
            </a:r>
            <a:r>
              <a:rPr lang="en-CA" altLang="en-US" sz="2400">
                <a:latin typeface="Arial" panose="020B0604020202020204" pitchFamily="34" charset="0"/>
                <a:ea typeface="SimSun" panose="02010600030101010101" pitchFamily="2" charset="-122"/>
              </a:rPr>
              <a:t>      </a:t>
            </a:r>
          </a:p>
          <a:p>
            <a:pPr marL="355600" indent="-355600">
              <a:spcBef>
                <a:spcPct val="0"/>
              </a:spcBef>
              <a:spcAft>
                <a:spcPts val="600"/>
              </a:spcAft>
            </a:pPr>
            <a:r>
              <a:rPr lang="en-CA" altLang="en-US" sz="2400">
                <a:latin typeface="Arial" panose="020B0604020202020204" pitchFamily="34" charset="0"/>
                <a:ea typeface="SimSun" panose="02010600030101010101" pitchFamily="2" charset="-122"/>
              </a:rPr>
              <a:t>Tần suất gia tăng theo tuổi đến 60–65 tuổi</a:t>
            </a:r>
            <a:r>
              <a:rPr lang="en-CA" altLang="en-US" sz="2400" baseline="30000">
                <a:latin typeface="Arial" panose="020B0604020202020204" pitchFamily="34" charset="0"/>
                <a:ea typeface="SimSun" panose="02010600030101010101" pitchFamily="2" charset="-122"/>
              </a:rPr>
              <a:t>2 </a:t>
            </a:r>
          </a:p>
          <a:p>
            <a:pPr marL="355600" indent="-355600">
              <a:spcBef>
                <a:spcPct val="0"/>
              </a:spcBef>
              <a:spcAft>
                <a:spcPts val="600"/>
              </a:spcAft>
            </a:pPr>
            <a:r>
              <a:rPr lang="en-CA" altLang="en-US" sz="2400">
                <a:latin typeface="Arial" panose="020B0604020202020204" pitchFamily="34" charset="0"/>
                <a:ea typeface="SimSun" panose="02010600030101010101" pitchFamily="2" charset="-122"/>
              </a:rPr>
              <a:t>Nam và nữ bị ảnh hưởng ngang nhau</a:t>
            </a:r>
            <a:r>
              <a:rPr lang="en-CA" altLang="en-US" sz="2400" baseline="30000">
                <a:latin typeface="Arial" panose="020B0604020202020204" pitchFamily="34" charset="0"/>
                <a:ea typeface="SimSun" panose="02010600030101010101" pitchFamily="2" charset="-122"/>
              </a:rPr>
              <a:t>3</a:t>
            </a:r>
          </a:p>
          <a:p>
            <a:pPr marL="355600" indent="-355600">
              <a:spcBef>
                <a:spcPct val="0"/>
              </a:spcBef>
              <a:spcAft>
                <a:spcPts val="600"/>
              </a:spcAft>
            </a:pPr>
            <a:r>
              <a:rPr lang="en-CA" altLang="en-US" sz="2400">
                <a:latin typeface="Arial" panose="020B0604020202020204" pitchFamily="34" charset="0"/>
                <a:ea typeface="SimSun" panose="02010600030101010101" pitchFamily="2" charset="-122"/>
              </a:rPr>
              <a:t>Nguyên nhân </a:t>
            </a:r>
            <a:r>
              <a:rPr lang="en-CA" altLang="en-US" sz="2400" b="1">
                <a:latin typeface="Arial" panose="020B0604020202020204" pitchFamily="34" charset="0"/>
                <a:ea typeface="SimSun" panose="02010600030101010101" pitchFamily="2" charset="-122"/>
              </a:rPr>
              <a:t>hàng thứ 5 </a:t>
            </a:r>
            <a:r>
              <a:rPr lang="en-CA" altLang="en-US" sz="2400">
                <a:latin typeface="Arial" panose="020B0604020202020204" pitchFamily="34" charset="0"/>
                <a:ea typeface="SimSun" panose="02010600030101010101" pitchFamily="2" charset="-122"/>
              </a:rPr>
              <a:t>trong các nguyên nhân đi khám bác sỹ</a:t>
            </a:r>
            <a:r>
              <a:rPr lang="en-CA" altLang="en-US" sz="2400" baseline="30000">
                <a:latin typeface="Arial" panose="020B0604020202020204" pitchFamily="34" charset="0"/>
                <a:ea typeface="SimSun" panose="02010600030101010101" pitchFamily="2" charset="-122"/>
              </a:rPr>
              <a:t>4</a:t>
            </a:r>
          </a:p>
          <a:p>
            <a:pPr marL="355600" indent="-355600">
              <a:spcBef>
                <a:spcPct val="0"/>
              </a:spcBef>
              <a:spcAft>
                <a:spcPts val="600"/>
              </a:spcAft>
            </a:pPr>
            <a:r>
              <a:rPr lang="en-CA" altLang="en-US" sz="2400">
                <a:latin typeface="Arial" panose="020B0604020202020204" pitchFamily="34" charset="0"/>
                <a:ea typeface="SimSun" panose="02010600030101010101" pitchFamily="2" charset="-122"/>
              </a:rPr>
              <a:t> Nguyên nhân </a:t>
            </a:r>
            <a:r>
              <a:rPr lang="en-CA" altLang="en-US" sz="2400" b="1">
                <a:latin typeface="Arial" panose="020B0604020202020204" pitchFamily="34" charset="0"/>
                <a:ea typeface="SimSun" panose="02010600030101010101" pitchFamily="2" charset="-122"/>
              </a:rPr>
              <a:t>hàng thứ 2</a:t>
            </a:r>
            <a:r>
              <a:rPr lang="en-CA" altLang="en-US" sz="2400">
                <a:latin typeface="Arial" panose="020B0604020202020204" pitchFamily="34" charset="0"/>
                <a:ea typeface="SimSun" panose="02010600030101010101" pitchFamily="2" charset="-122"/>
              </a:rPr>
              <a:t>(sau bệnh hô hấp) trong các lần khám bác sỹ do triệu chứng bệnh</a:t>
            </a:r>
            <a:r>
              <a:rPr lang="en-CA" altLang="en-US" sz="2400" baseline="30000">
                <a:latin typeface="Arial" panose="020B0604020202020204" pitchFamily="34" charset="0"/>
                <a:ea typeface="SimSun" panose="02010600030101010101" pitchFamily="2" charset="-122"/>
              </a:rPr>
              <a:t>4</a:t>
            </a:r>
          </a:p>
          <a:p>
            <a:pPr marL="355600" indent="-355600">
              <a:spcBef>
                <a:spcPct val="0"/>
              </a:spcBef>
              <a:spcAft>
                <a:spcPts val="600"/>
              </a:spcAft>
            </a:pPr>
            <a:r>
              <a:rPr lang="en-CA" altLang="en-US" sz="2400" b="1">
                <a:latin typeface="Arial" panose="020B0604020202020204" pitchFamily="34" charset="0"/>
                <a:ea typeface="SimSun" panose="02010600030101010101" pitchFamily="2" charset="-122"/>
              </a:rPr>
              <a:t>Nguyên nhân thường gặp nhất </a:t>
            </a:r>
            <a:r>
              <a:rPr lang="en-CA" altLang="en-US" sz="2400">
                <a:latin typeface="Arial" panose="020B0604020202020204" pitchFamily="34" charset="0"/>
                <a:ea typeface="SimSun" panose="02010600030101010101" pitchFamily="2" charset="-122"/>
              </a:rPr>
              <a:t>của mất khả năng làm việc</a:t>
            </a:r>
            <a:r>
              <a:rPr lang="en-CA" altLang="en-US" sz="2400" baseline="30000">
                <a:latin typeface="Arial" panose="020B0604020202020204" pitchFamily="34" charset="0"/>
                <a:ea typeface="SimSun" panose="02010600030101010101" pitchFamily="2" charset="-122"/>
              </a:rPr>
              <a:t>5</a:t>
            </a:r>
          </a:p>
          <a:p>
            <a:pPr marL="355600" indent="-355600">
              <a:spcBef>
                <a:spcPct val="0"/>
              </a:spcBef>
              <a:spcAft>
                <a:spcPts val="600"/>
              </a:spcAft>
            </a:pPr>
            <a:endParaRPr lang="en-CA" altLang="en-US" sz="2400" baseline="30000">
              <a:latin typeface="Arial" panose="020B0604020202020204" pitchFamily="34" charset="0"/>
              <a:ea typeface="SimSun" panose="02010600030101010101" pitchFamily="2" charset="-122"/>
            </a:endParaRPr>
          </a:p>
          <a:p>
            <a:pPr marL="355600" indent="-355600">
              <a:spcBef>
                <a:spcPct val="0"/>
              </a:spcBef>
              <a:spcAft>
                <a:spcPts val="600"/>
              </a:spcAft>
            </a:pPr>
            <a:endParaRPr lang="en-CA" altLang="en-US" sz="2400">
              <a:latin typeface="Arial" panose="020B0604020202020204" pitchFamily="34" charset="0"/>
              <a:ea typeface="SimSun" panose="02010600030101010101" pitchFamily="2" charset="-122"/>
            </a:endParaRPr>
          </a:p>
        </p:txBody>
      </p:sp>
      <p:sp>
        <p:nvSpPr>
          <p:cNvPr id="63492" name="Marcador de número de diapositiva 1">
            <a:extLst>
              <a:ext uri="{FF2B5EF4-FFF2-40B4-BE49-F238E27FC236}">
                <a16:creationId xmlns:a16="http://schemas.microsoft.com/office/drawing/2014/main" id="{AC4075F3-D378-401F-BF9E-1105132D743D}"/>
              </a:ext>
            </a:extLst>
          </p:cNvPr>
          <p:cNvSpPr txBox="1">
            <a:spLocks/>
          </p:cNvSpPr>
          <p:nvPr/>
        </p:nvSpPr>
        <p:spPr bwMode="auto">
          <a:xfrm>
            <a:off x="1524000" y="6076950"/>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Clr>
                <a:srgbClr val="C03932"/>
              </a:buClr>
              <a:buFontTx/>
              <a:buNone/>
            </a:pPr>
            <a:r>
              <a:rPr lang="en-US"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t>1. Walker BF. </a:t>
            </a:r>
            <a:r>
              <a:rPr lang="en-US" altLang="en-US" sz="1200" i="1">
                <a:solidFill>
                  <a:srgbClr val="002060"/>
                </a:solidFill>
                <a:latin typeface="Arial" panose="020B0604020202020204" pitchFamily="34" charset="0"/>
                <a:ea typeface="SimSun" panose="02010600030101010101" pitchFamily="2" charset="-122"/>
                <a:cs typeface="Cordia New" panose="020B0304020202020204" pitchFamily="34" charset="-34"/>
              </a:rPr>
              <a:t>J Spinal Disord</a:t>
            </a:r>
            <a:r>
              <a:rPr lang="en-US"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t> 2000; 13(3):205-17; </a:t>
            </a:r>
            <a:r>
              <a:rPr lang="en-CA"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t>2. Hoy D </a:t>
            </a:r>
            <a:r>
              <a:rPr lang="en-CA" altLang="en-US" sz="1200" i="1">
                <a:solidFill>
                  <a:srgbClr val="002060"/>
                </a:solidFill>
                <a:latin typeface="Arial" panose="020B0604020202020204" pitchFamily="34" charset="0"/>
                <a:ea typeface="SimSun" panose="02010600030101010101" pitchFamily="2" charset="-122"/>
                <a:cs typeface="Cordia New" panose="020B0304020202020204" pitchFamily="34" charset="-34"/>
              </a:rPr>
              <a:t>et al. Best Pract Res Clin Rheumatol</a:t>
            </a:r>
            <a:r>
              <a:rPr lang="en-CA"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t> 2010; 24(6):769-81</a:t>
            </a:r>
            <a:r>
              <a:rPr lang="en-US"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t>3;</a:t>
            </a:r>
            <a:br>
              <a:rPr lang="en-US"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br>
            <a:r>
              <a:rPr lang="en-US"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t>3. Bassols A </a:t>
            </a:r>
            <a:r>
              <a:rPr lang="en-US" altLang="en-US" sz="1200" i="1">
                <a:solidFill>
                  <a:srgbClr val="002060"/>
                </a:solidFill>
                <a:latin typeface="Arial" panose="020B0604020202020204" pitchFamily="34" charset="0"/>
                <a:ea typeface="SimSun" panose="02010600030101010101" pitchFamily="2" charset="-122"/>
                <a:cs typeface="Cordia New" panose="020B0304020202020204" pitchFamily="34" charset="-34"/>
              </a:rPr>
              <a:t>et al. Gac Sanit </a:t>
            </a:r>
            <a:r>
              <a:rPr lang="en-US"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t>2003; 17(2):97-107; 4. </a:t>
            </a:r>
            <a:r>
              <a:rPr lang="de-DE"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t>Hart LG </a:t>
            </a:r>
            <a:r>
              <a:rPr lang="de-DE" altLang="en-US" sz="1200" i="1">
                <a:solidFill>
                  <a:srgbClr val="002060"/>
                </a:solidFill>
                <a:latin typeface="Arial" panose="020B0604020202020204" pitchFamily="34" charset="0"/>
                <a:ea typeface="SimSun" panose="02010600030101010101" pitchFamily="2" charset="-122"/>
                <a:cs typeface="Cordia New" panose="020B0304020202020204" pitchFamily="34" charset="-34"/>
              </a:rPr>
              <a:t>et al. </a:t>
            </a:r>
            <a:r>
              <a:rPr lang="en-CA" altLang="en-US" sz="1200" i="1">
                <a:solidFill>
                  <a:srgbClr val="002060"/>
                </a:solidFill>
                <a:latin typeface="Arial" panose="020B0604020202020204" pitchFamily="34" charset="0"/>
                <a:ea typeface="SimSun" panose="02010600030101010101" pitchFamily="2" charset="-122"/>
                <a:cs typeface="Cordia New" panose="020B0304020202020204" pitchFamily="34" charset="-34"/>
              </a:rPr>
              <a:t>Spine (Phila PA 1976) </a:t>
            </a:r>
            <a:r>
              <a:rPr lang="en-CA"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t>1995; 20(1):11-9; 5. National Institutes of Health. </a:t>
            </a:r>
            <a:br>
              <a:rPr lang="en-CA"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br>
            <a:r>
              <a:rPr lang="en-CA" altLang="en-US" sz="1200" i="1">
                <a:solidFill>
                  <a:srgbClr val="002060"/>
                </a:solidFill>
                <a:latin typeface="Arial" panose="020B0604020202020204" pitchFamily="34" charset="0"/>
                <a:ea typeface="SimSun" panose="02010600030101010101" pitchFamily="2" charset="-122"/>
                <a:cs typeface="Cordia New" panose="020B0304020202020204" pitchFamily="34" charset="-34"/>
              </a:rPr>
              <a:t>Low Back Pain Fact Sheet. </a:t>
            </a:r>
            <a:r>
              <a:rPr lang="en-CA"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t>Available at: </a:t>
            </a:r>
            <a:r>
              <a:rPr lang="en-CA" altLang="en-US" sz="1200">
                <a:solidFill>
                  <a:srgbClr val="002060"/>
                </a:solidFill>
                <a:latin typeface="Arial" panose="020B0604020202020204" pitchFamily="34" charset="0"/>
                <a:ea typeface="SimSun" panose="02010600030101010101" pitchFamily="2" charset="-122"/>
                <a:cs typeface="Cordia New" panose="020B0304020202020204" pitchFamily="34" charset="-34"/>
                <a:hlinkClick r:id="rId3"/>
              </a:rPr>
              <a:t>http://www.ninds.nih.gov/disorders/backpain/detail_backpain.htm</a:t>
            </a:r>
            <a:r>
              <a:rPr lang="en-CA" altLang="en-US" sz="1200">
                <a:solidFill>
                  <a:srgbClr val="002060"/>
                </a:solidFill>
                <a:latin typeface="Arial" panose="020B0604020202020204" pitchFamily="34" charset="0"/>
                <a:ea typeface="SimSun" panose="02010600030101010101" pitchFamily="2" charset="-122"/>
                <a:cs typeface="Cordia New" panose="020B0304020202020204" pitchFamily="34" charset="-34"/>
              </a:rPr>
              <a:t>. Accessed: July 22, 2013.</a:t>
            </a:r>
            <a:endParaRPr lang="en-US" altLang="en-US" sz="1200">
              <a:solidFill>
                <a:srgbClr val="002060"/>
              </a:solidFill>
              <a:latin typeface="Arial" panose="020B0604020202020204" pitchFamily="34" charset="0"/>
              <a:ea typeface="SimSun" panose="02010600030101010101" pitchFamily="2" charset="-122"/>
              <a:cs typeface="Cordia New" panose="020B0304020202020204" pitchFamily="34" charset="-3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7DDB829A-ABAE-472F-A548-7044646AAE8C}"/>
              </a:ext>
            </a:extLst>
          </p:cNvPr>
          <p:cNvSpPr>
            <a:spLocks noGrp="1"/>
          </p:cNvSpPr>
          <p:nvPr>
            <p:ph type="title"/>
          </p:nvPr>
        </p:nvSpPr>
        <p:spPr>
          <a:xfrm>
            <a:off x="1981200" y="76200"/>
            <a:ext cx="8229600" cy="1143000"/>
          </a:xfrm>
        </p:spPr>
        <p:txBody>
          <a:bodyPr/>
          <a:lstStyle/>
          <a:p>
            <a:pPr eaLnBrk="1" hangingPunct="1"/>
            <a:r>
              <a:rPr lang="en-US" altLang="en-US" sz="3000" b="1">
                <a:solidFill>
                  <a:srgbClr val="953735"/>
                </a:solidFill>
                <a:latin typeface="Arial" panose="020B0604020202020204" pitchFamily="34" charset="0"/>
              </a:rPr>
              <a:t>Tần suất trung bình của </a:t>
            </a:r>
            <a:br>
              <a:rPr lang="en-US" altLang="en-US" sz="3000" b="1">
                <a:solidFill>
                  <a:srgbClr val="953735"/>
                </a:solidFill>
                <a:latin typeface="Arial" panose="020B0604020202020204" pitchFamily="34" charset="0"/>
              </a:rPr>
            </a:br>
            <a:r>
              <a:rPr lang="en-US" altLang="en-US" sz="3000" b="1">
                <a:solidFill>
                  <a:srgbClr val="953735"/>
                </a:solidFill>
                <a:latin typeface="Arial" panose="020B0604020202020204" pitchFamily="34" charset="0"/>
              </a:rPr>
              <a:t>đau thắt lưng</a:t>
            </a:r>
          </a:p>
        </p:txBody>
      </p:sp>
      <p:sp>
        <p:nvSpPr>
          <p:cNvPr id="65539" name="Marcador de número de diapositiva 1">
            <a:extLst>
              <a:ext uri="{FF2B5EF4-FFF2-40B4-BE49-F238E27FC236}">
                <a16:creationId xmlns:a16="http://schemas.microsoft.com/office/drawing/2014/main" id="{019EAFCE-7E6D-4162-9A54-9F398939B957}"/>
              </a:ext>
            </a:extLst>
          </p:cNvPr>
          <p:cNvSpPr txBox="1">
            <a:spLocks/>
          </p:cNvSpPr>
          <p:nvPr/>
        </p:nvSpPr>
        <p:spPr bwMode="auto">
          <a:xfrm>
            <a:off x="1730376" y="6448425"/>
            <a:ext cx="893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Clr>
                <a:srgbClr val="C03932"/>
              </a:buClr>
              <a:buFontTx/>
              <a:buNone/>
            </a:pPr>
            <a:r>
              <a:rPr lang="en-US" altLang="en-US" sz="1200" b="1">
                <a:latin typeface="Arial" panose="020B0604020202020204" pitchFamily="34" charset="0"/>
                <a:ea typeface="SimSun" panose="02010600030101010101" pitchFamily="2" charset="-122"/>
                <a:cs typeface="Cordia New" panose="020B0304020202020204" pitchFamily="34" charset="-34"/>
              </a:rPr>
              <a:t>T bars represent interquartile range.</a:t>
            </a:r>
          </a:p>
          <a:p>
            <a:pPr algn="r" eaLnBrk="1" hangingPunct="1">
              <a:spcBef>
                <a:spcPct val="0"/>
              </a:spcBef>
              <a:buClr>
                <a:srgbClr val="C03932"/>
              </a:buClr>
              <a:buFontTx/>
              <a:buNone/>
            </a:pPr>
            <a:r>
              <a:rPr lang="de-DE" altLang="en-US" sz="1200">
                <a:latin typeface="Arial" panose="020B0604020202020204" pitchFamily="34" charset="0"/>
                <a:ea typeface="SimSun" panose="02010600030101010101" pitchFamily="2" charset="-122"/>
                <a:cs typeface="Cordia New" panose="020B0304020202020204" pitchFamily="34" charset="-34"/>
              </a:rPr>
              <a:t>Hoy D </a:t>
            </a:r>
            <a:r>
              <a:rPr lang="de-DE" altLang="en-US" sz="1200" i="1">
                <a:latin typeface="Arial" panose="020B0604020202020204" pitchFamily="34" charset="0"/>
                <a:ea typeface="SimSun" panose="02010600030101010101" pitchFamily="2" charset="-122"/>
                <a:cs typeface="Cordia New" panose="020B0304020202020204" pitchFamily="34" charset="-34"/>
              </a:rPr>
              <a:t>et al. Arthritis Rheum</a:t>
            </a:r>
            <a:r>
              <a:rPr lang="de-DE" altLang="en-US" sz="1200">
                <a:latin typeface="Arial" panose="020B0604020202020204" pitchFamily="34" charset="0"/>
                <a:ea typeface="SimSun" panose="02010600030101010101" pitchFamily="2" charset="-122"/>
                <a:cs typeface="Cordia New" panose="020B0304020202020204" pitchFamily="34" charset="-34"/>
              </a:rPr>
              <a:t> 2012; 64(6):2028-37.</a:t>
            </a:r>
            <a:endParaRPr lang="en-US" altLang="en-US" sz="1200">
              <a:latin typeface="Arial" panose="020B0604020202020204" pitchFamily="34" charset="0"/>
              <a:ea typeface="SimSun" panose="02010600030101010101" pitchFamily="2" charset="-122"/>
              <a:cs typeface="Cordia New" panose="020B0304020202020204" pitchFamily="34" charset="-34"/>
            </a:endParaRPr>
          </a:p>
        </p:txBody>
      </p:sp>
      <p:pic>
        <p:nvPicPr>
          <p:cNvPr id="65540" name="Chart 7">
            <a:extLst>
              <a:ext uri="{FF2B5EF4-FFF2-40B4-BE49-F238E27FC236}">
                <a16:creationId xmlns:a16="http://schemas.microsoft.com/office/drawing/2014/main" id="{CA10A598-8943-4D2A-994E-97CBB183213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963" y="1371600"/>
            <a:ext cx="71310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4">
            <a:extLst>
              <a:ext uri="{FF2B5EF4-FFF2-40B4-BE49-F238E27FC236}">
                <a16:creationId xmlns:a16="http://schemas.microsoft.com/office/drawing/2014/main" id="{7AE5DCCC-58B7-47E6-B6A7-1A6E237A4860}"/>
              </a:ext>
            </a:extLst>
          </p:cNvPr>
          <p:cNvSpPr txBox="1">
            <a:spLocks noChangeArrowheads="1"/>
          </p:cNvSpPr>
          <p:nvPr/>
        </p:nvSpPr>
        <p:spPr bwMode="auto">
          <a:xfrm>
            <a:off x="5819775" y="5519739"/>
            <a:ext cx="1333500"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800">
                <a:solidFill>
                  <a:schemeClr val="bg1"/>
                </a:solidFill>
                <a:latin typeface="Arial" panose="020B0604020202020204" pitchFamily="34" charset="0"/>
                <a:ea typeface="SimSun" panose="02010600030101010101" pitchFamily="2" charset="-122"/>
                <a:cs typeface="Cordia New" panose="020B0304020202020204" pitchFamily="34" charset="-34"/>
              </a:rPr>
              <a:t>Thời gian</a:t>
            </a:r>
          </a:p>
        </p:txBody>
      </p:sp>
      <p:sp>
        <p:nvSpPr>
          <p:cNvPr id="65542" name="TextBox 5">
            <a:extLst>
              <a:ext uri="{FF2B5EF4-FFF2-40B4-BE49-F238E27FC236}">
                <a16:creationId xmlns:a16="http://schemas.microsoft.com/office/drawing/2014/main" id="{66B9D599-3CBE-47B8-BFCE-49B8FD00637F}"/>
              </a:ext>
            </a:extLst>
          </p:cNvPr>
          <p:cNvSpPr txBox="1">
            <a:spLocks noChangeArrowheads="1"/>
          </p:cNvSpPr>
          <p:nvPr/>
        </p:nvSpPr>
        <p:spPr bwMode="auto">
          <a:xfrm>
            <a:off x="2667001" y="2557464"/>
            <a:ext cx="200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endParaRPr lang="vi-VN" altLang="en-US" sz="1800">
              <a:latin typeface="Arial" panose="020B0604020202020204" pitchFamily="34" charset="0"/>
              <a:ea typeface="SimSun" panose="02010600030101010101" pitchFamily="2" charset="-122"/>
              <a:cs typeface="Cordia New" panose="020B0304020202020204" pitchFamily="34" charset="-34"/>
            </a:endParaRPr>
          </a:p>
        </p:txBody>
      </p:sp>
      <p:sp>
        <p:nvSpPr>
          <p:cNvPr id="65543" name="TextBox 6">
            <a:extLst>
              <a:ext uri="{FF2B5EF4-FFF2-40B4-BE49-F238E27FC236}">
                <a16:creationId xmlns:a16="http://schemas.microsoft.com/office/drawing/2014/main" id="{163B77A2-7E07-40F0-9A8D-15507F1556E6}"/>
              </a:ext>
            </a:extLst>
          </p:cNvPr>
          <p:cNvSpPr txBox="1">
            <a:spLocks noChangeArrowheads="1"/>
          </p:cNvSpPr>
          <p:nvPr/>
        </p:nvSpPr>
        <p:spPr bwMode="auto">
          <a:xfrm>
            <a:off x="3676650" y="5062539"/>
            <a:ext cx="1333500"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800">
                <a:solidFill>
                  <a:schemeClr val="bg1"/>
                </a:solidFill>
                <a:latin typeface="Arial" panose="020B0604020202020204" pitchFamily="34" charset="0"/>
                <a:ea typeface="SimSun" panose="02010600030101010101" pitchFamily="2" charset="-122"/>
                <a:cs typeface="Cordia New" panose="020B0304020202020204" pitchFamily="34" charset="-34"/>
              </a:rPr>
              <a:t>1 thời điểm</a:t>
            </a:r>
          </a:p>
        </p:txBody>
      </p:sp>
      <p:sp>
        <p:nvSpPr>
          <p:cNvPr id="65544" name="TextBox 7">
            <a:extLst>
              <a:ext uri="{FF2B5EF4-FFF2-40B4-BE49-F238E27FC236}">
                <a16:creationId xmlns:a16="http://schemas.microsoft.com/office/drawing/2014/main" id="{CE800264-4469-4D38-B0C0-984420F0D6A3}"/>
              </a:ext>
            </a:extLst>
          </p:cNvPr>
          <p:cNvSpPr txBox="1">
            <a:spLocks noChangeArrowheads="1"/>
          </p:cNvSpPr>
          <p:nvPr/>
        </p:nvSpPr>
        <p:spPr bwMode="auto">
          <a:xfrm>
            <a:off x="5248275" y="5072064"/>
            <a:ext cx="1257300"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800">
                <a:solidFill>
                  <a:schemeClr val="bg1"/>
                </a:solidFill>
                <a:latin typeface="Arial" panose="020B0604020202020204" pitchFamily="34" charset="0"/>
                <a:ea typeface="SimSun" panose="02010600030101010101" pitchFamily="2" charset="-122"/>
                <a:cs typeface="Cordia New" panose="020B0304020202020204" pitchFamily="34" charset="-34"/>
              </a:rPr>
              <a:t>1 tháng</a:t>
            </a:r>
          </a:p>
        </p:txBody>
      </p:sp>
      <p:sp>
        <p:nvSpPr>
          <p:cNvPr id="65545" name="TextBox 8">
            <a:extLst>
              <a:ext uri="{FF2B5EF4-FFF2-40B4-BE49-F238E27FC236}">
                <a16:creationId xmlns:a16="http://schemas.microsoft.com/office/drawing/2014/main" id="{898A2717-960C-494A-A1CC-05EA18D29DB6}"/>
              </a:ext>
            </a:extLst>
          </p:cNvPr>
          <p:cNvSpPr txBox="1">
            <a:spLocks noChangeArrowheads="1"/>
          </p:cNvSpPr>
          <p:nvPr/>
        </p:nvSpPr>
        <p:spPr bwMode="auto">
          <a:xfrm>
            <a:off x="6657975" y="5053014"/>
            <a:ext cx="1257300"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800">
                <a:solidFill>
                  <a:schemeClr val="bg1"/>
                </a:solidFill>
                <a:latin typeface="Arial" panose="020B0604020202020204" pitchFamily="34" charset="0"/>
                <a:ea typeface="SimSun" panose="02010600030101010101" pitchFamily="2" charset="-122"/>
                <a:cs typeface="Cordia New" panose="020B0304020202020204" pitchFamily="34" charset="-34"/>
              </a:rPr>
              <a:t>1 năm</a:t>
            </a:r>
          </a:p>
        </p:txBody>
      </p:sp>
      <p:sp>
        <p:nvSpPr>
          <p:cNvPr id="65546" name="TextBox 9">
            <a:extLst>
              <a:ext uri="{FF2B5EF4-FFF2-40B4-BE49-F238E27FC236}">
                <a16:creationId xmlns:a16="http://schemas.microsoft.com/office/drawing/2014/main" id="{774CB74B-A700-4E5B-9A89-56912EB0EF52}"/>
              </a:ext>
            </a:extLst>
          </p:cNvPr>
          <p:cNvSpPr txBox="1">
            <a:spLocks noChangeArrowheads="1"/>
          </p:cNvSpPr>
          <p:nvPr/>
        </p:nvSpPr>
        <p:spPr bwMode="auto">
          <a:xfrm>
            <a:off x="8191500" y="5033964"/>
            <a:ext cx="1257300"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800">
                <a:solidFill>
                  <a:schemeClr val="bg1"/>
                </a:solidFill>
                <a:latin typeface="Arial" panose="020B0604020202020204" pitchFamily="34" charset="0"/>
                <a:ea typeface="SimSun" panose="02010600030101010101" pitchFamily="2" charset="-122"/>
                <a:cs typeface="Cordia New" panose="020B0304020202020204" pitchFamily="34" charset="-34"/>
              </a:rPr>
              <a:t>Trọn đời</a:t>
            </a:r>
          </a:p>
        </p:txBody>
      </p:sp>
      <p:sp>
        <p:nvSpPr>
          <p:cNvPr id="13" name="TextBox 12">
            <a:extLst>
              <a:ext uri="{FF2B5EF4-FFF2-40B4-BE49-F238E27FC236}">
                <a16:creationId xmlns:a16="http://schemas.microsoft.com/office/drawing/2014/main" id="{A1F531D4-9961-4482-8F6E-E8BC7B7417A2}"/>
              </a:ext>
            </a:extLst>
          </p:cNvPr>
          <p:cNvSpPr txBox="1"/>
          <p:nvPr/>
        </p:nvSpPr>
        <p:spPr>
          <a:xfrm>
            <a:off x="2600326" y="2185989"/>
            <a:ext cx="461665" cy="2400299"/>
          </a:xfrm>
          <a:prstGeom prst="rect">
            <a:avLst/>
          </a:prstGeom>
          <a:solidFill>
            <a:srgbClr val="1784F1"/>
          </a:solidFill>
        </p:spPr>
        <p:txBody>
          <a:bodyPr vert="vert270" anchor="ctr">
            <a:spAutoFit/>
          </a:bodyPr>
          <a:lstStyle/>
          <a:p>
            <a:pPr algn="ctr">
              <a:defRPr/>
            </a:pPr>
            <a:r>
              <a:rPr lang="en-US" dirty="0" err="1">
                <a:solidFill>
                  <a:schemeClr val="bg1"/>
                </a:solidFill>
                <a:latin typeface="Arial" pitchFamily="34" charset="0"/>
                <a:ea typeface="SimSun" pitchFamily="2" charset="-122"/>
              </a:rPr>
              <a:t>Tỉ</a:t>
            </a:r>
            <a:r>
              <a:rPr lang="en-US" dirty="0">
                <a:solidFill>
                  <a:schemeClr val="bg1"/>
                </a:solidFill>
                <a:latin typeface="Arial" pitchFamily="34" charset="0"/>
                <a:ea typeface="SimSun" pitchFamily="2" charset="-122"/>
              </a:rPr>
              <a:t> </a:t>
            </a:r>
            <a:r>
              <a:rPr lang="en-US" dirty="0" err="1">
                <a:solidFill>
                  <a:schemeClr val="bg1"/>
                </a:solidFill>
                <a:latin typeface="Arial" pitchFamily="34" charset="0"/>
                <a:ea typeface="SimSun" pitchFamily="2" charset="-122"/>
              </a:rPr>
              <a:t>lệ</a:t>
            </a:r>
            <a:r>
              <a:rPr lang="en-US" dirty="0">
                <a:solidFill>
                  <a:schemeClr val="bg1"/>
                </a:solidFill>
                <a:latin typeface="Arial" pitchFamily="34" charset="0"/>
                <a:ea typeface="SimSun" pitchFamily="2" charset="-122"/>
              </a:rPr>
              <a:t> </a:t>
            </a:r>
            <a:r>
              <a:rPr lang="en-US" dirty="0" err="1">
                <a:solidFill>
                  <a:schemeClr val="bg1"/>
                </a:solidFill>
                <a:latin typeface="Arial" pitchFamily="34" charset="0"/>
                <a:ea typeface="SimSun" pitchFamily="2" charset="-122"/>
              </a:rPr>
              <a:t>bệnh</a:t>
            </a:r>
            <a:r>
              <a:rPr lang="en-US" dirty="0">
                <a:solidFill>
                  <a:schemeClr val="bg1"/>
                </a:solidFill>
                <a:latin typeface="Arial" pitchFamily="34" charset="0"/>
                <a:ea typeface="SimSun" pitchFamily="2" charset="-122"/>
              </a:rPr>
              <a:t> </a:t>
            </a:r>
            <a:r>
              <a:rPr lang="en-US" dirty="0" err="1">
                <a:solidFill>
                  <a:schemeClr val="bg1"/>
                </a:solidFill>
                <a:latin typeface="Arial" pitchFamily="34" charset="0"/>
                <a:ea typeface="SimSun" pitchFamily="2" charset="-122"/>
              </a:rPr>
              <a:t>nhân</a:t>
            </a:r>
            <a:endParaRPr lang="en-US" dirty="0">
              <a:solidFill>
                <a:schemeClr val="bg1"/>
              </a:solidFill>
              <a:latin typeface="Arial" pitchFamily="34" charset="0"/>
              <a:ea typeface="SimSun"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0D68B538-AEB9-4A05-86D7-8BD00952A50F}"/>
              </a:ext>
            </a:extLst>
          </p:cNvPr>
          <p:cNvSpPr txBox="1">
            <a:spLocks noChangeArrowheads="1"/>
          </p:cNvSpPr>
          <p:nvPr/>
        </p:nvSpPr>
        <p:spPr bwMode="auto">
          <a:xfrm>
            <a:off x="4764088" y="6483351"/>
            <a:ext cx="5903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200">
                <a:latin typeface="Arial" panose="020B0604020202020204" pitchFamily="34" charset="0"/>
                <a:ea typeface="SimSun" panose="02010600030101010101" pitchFamily="2" charset="-122"/>
                <a:cs typeface="Cordia New" panose="020B0304020202020204" pitchFamily="34" charset="-34"/>
              </a:rPr>
              <a:t>Phillips DM. </a:t>
            </a:r>
            <a:r>
              <a:rPr lang="en-US" altLang="en-US" sz="1200" i="1">
                <a:latin typeface="Arial" panose="020B0604020202020204" pitchFamily="34" charset="0"/>
                <a:ea typeface="SimSun" panose="02010600030101010101" pitchFamily="2" charset="-122"/>
                <a:cs typeface="Cordia New" panose="020B0304020202020204" pitchFamily="34" charset="-34"/>
              </a:rPr>
              <a:t>JAMA</a:t>
            </a:r>
            <a:r>
              <a:rPr lang="en-US" altLang="en-US" sz="1200">
                <a:latin typeface="Arial" panose="020B0604020202020204" pitchFamily="34" charset="0"/>
                <a:ea typeface="SimSun" panose="02010600030101010101" pitchFamily="2" charset="-122"/>
                <a:cs typeface="Cordia New" panose="020B0304020202020204" pitchFamily="34" charset="-34"/>
              </a:rPr>
              <a:t> 2000; 284(4):428-9.</a:t>
            </a:r>
          </a:p>
        </p:txBody>
      </p:sp>
      <p:graphicFrame>
        <p:nvGraphicFramePr>
          <p:cNvPr id="6" name="Diagram 5">
            <a:extLst>
              <a:ext uri="{FF2B5EF4-FFF2-40B4-BE49-F238E27FC236}">
                <a16:creationId xmlns:a16="http://schemas.microsoft.com/office/drawing/2014/main" id="{E53633DB-B29B-4C91-8C8C-E246AC945ED4}"/>
              </a:ext>
            </a:extLst>
          </p:cNvPr>
          <p:cNvGraphicFramePr/>
          <p:nvPr/>
        </p:nvGraphicFramePr>
        <p:xfrm>
          <a:off x="2100796" y="1447800"/>
          <a:ext cx="828092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xplosion 1 6">
            <a:extLst>
              <a:ext uri="{FF2B5EF4-FFF2-40B4-BE49-F238E27FC236}">
                <a16:creationId xmlns:a16="http://schemas.microsoft.com/office/drawing/2014/main" id="{5DD6F3D3-69DA-463B-A477-8CBF3ED495AA}"/>
              </a:ext>
            </a:extLst>
          </p:cNvPr>
          <p:cNvSpPr/>
          <p:nvPr/>
        </p:nvSpPr>
        <p:spPr>
          <a:xfrm>
            <a:off x="5303839" y="4868863"/>
            <a:ext cx="504825" cy="4318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269" name="Text Box 2">
            <a:extLst>
              <a:ext uri="{FF2B5EF4-FFF2-40B4-BE49-F238E27FC236}">
                <a16:creationId xmlns:a16="http://schemas.microsoft.com/office/drawing/2014/main" id="{62806DEA-3859-4FA8-8356-4CAEFA4DBB0E}"/>
              </a:ext>
            </a:extLst>
          </p:cNvPr>
          <p:cNvSpPr txBox="1">
            <a:spLocks noChangeArrowheads="1"/>
          </p:cNvSpPr>
          <p:nvPr/>
        </p:nvSpPr>
        <p:spPr bwMode="auto">
          <a:xfrm>
            <a:off x="1814514" y="457200"/>
            <a:ext cx="8853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50000"/>
              </a:spcBef>
              <a:buFontTx/>
              <a:buNone/>
            </a:pPr>
            <a:r>
              <a:rPr lang="en-US" altLang="en-US" b="1">
                <a:solidFill>
                  <a:srgbClr val="000090"/>
                </a:solidFill>
                <a:latin typeface="Arial" panose="020B0604020202020204" pitchFamily="34" charset="0"/>
                <a:ea typeface="SimSun" panose="02010600030101010101" pitchFamily="2" charset="-122"/>
                <a:cs typeface="Cordia New" panose="020B0304020202020204" pitchFamily="34" charset="-34"/>
              </a:rPr>
              <a:t>ĐAU LÀ DẤU HIỆU SINH TỒN THỨ 5</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a:extLst>
              <a:ext uri="{FF2B5EF4-FFF2-40B4-BE49-F238E27FC236}">
                <a16:creationId xmlns:a16="http://schemas.microsoft.com/office/drawing/2014/main" id="{4576E07B-AC82-4A35-88D7-7E8B7C262706}"/>
              </a:ext>
            </a:extLst>
          </p:cNvPr>
          <p:cNvSpPr>
            <a:spLocks noGrp="1"/>
          </p:cNvSpPr>
          <p:nvPr>
            <p:ph type="title"/>
          </p:nvPr>
        </p:nvSpPr>
        <p:spPr>
          <a:xfrm>
            <a:off x="1981200" y="76200"/>
            <a:ext cx="8229600" cy="1143000"/>
          </a:xfrm>
        </p:spPr>
        <p:txBody>
          <a:bodyPr/>
          <a:lstStyle/>
          <a:p>
            <a:pPr eaLnBrk="1" hangingPunct="1"/>
            <a:r>
              <a:rPr lang="en-US" altLang="en-US" sz="3000" b="1">
                <a:solidFill>
                  <a:srgbClr val="953735"/>
                </a:solidFill>
                <a:latin typeface="Arial" panose="020B0604020202020204" pitchFamily="34" charset="0"/>
              </a:rPr>
              <a:t>Thắt lưng là nơi thường gặp nhất của đau mãn tính không do ung thư</a:t>
            </a:r>
          </a:p>
        </p:txBody>
      </p:sp>
      <p:sp>
        <p:nvSpPr>
          <p:cNvPr id="67587" name="Marcador de número de diapositiva 1">
            <a:extLst>
              <a:ext uri="{FF2B5EF4-FFF2-40B4-BE49-F238E27FC236}">
                <a16:creationId xmlns:a16="http://schemas.microsoft.com/office/drawing/2014/main" id="{8FBFC78C-CC04-4063-ACCB-C328C1358F77}"/>
              </a:ext>
            </a:extLst>
          </p:cNvPr>
          <p:cNvSpPr txBox="1">
            <a:spLocks/>
          </p:cNvSpPr>
          <p:nvPr/>
        </p:nvSpPr>
        <p:spPr bwMode="auto">
          <a:xfrm>
            <a:off x="1731964" y="6438900"/>
            <a:ext cx="88042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Clr>
                <a:srgbClr val="C03932"/>
              </a:buClr>
              <a:buFontTx/>
              <a:buNone/>
            </a:pPr>
            <a:r>
              <a:rPr lang="en-US" altLang="en-US" sz="1200" b="1">
                <a:latin typeface="Arial" panose="020B0604020202020204" pitchFamily="34" charset="0"/>
                <a:ea typeface="SimSun" panose="02010600030101010101" pitchFamily="2" charset="-122"/>
                <a:cs typeface="Cordia New" panose="020B0304020202020204" pitchFamily="34" charset="-34"/>
              </a:rPr>
              <a:t>*Kết quả dựa trên khảo sát của nhân viên y tế</a:t>
            </a:r>
          </a:p>
          <a:p>
            <a:pPr algn="r" eaLnBrk="1" hangingPunct="1">
              <a:spcBef>
                <a:spcPct val="0"/>
              </a:spcBef>
              <a:buClr>
                <a:srgbClr val="C03932"/>
              </a:buClr>
              <a:buFontTx/>
              <a:buNone/>
            </a:pPr>
            <a:r>
              <a:rPr lang="en-US" altLang="en-US" sz="1200">
                <a:latin typeface="Arial" panose="020B0604020202020204" pitchFamily="34" charset="0"/>
                <a:ea typeface="SimSun" panose="02010600030101010101" pitchFamily="2" charset="-122"/>
                <a:cs typeface="Cordia New" panose="020B0304020202020204" pitchFamily="34" charset="-34"/>
              </a:rPr>
              <a:t>Boulanger A </a:t>
            </a:r>
            <a:r>
              <a:rPr lang="en-US" altLang="en-US" sz="1200" i="1">
                <a:latin typeface="Arial" panose="020B0604020202020204" pitchFamily="34" charset="0"/>
                <a:ea typeface="SimSun" panose="02010600030101010101" pitchFamily="2" charset="-122"/>
                <a:cs typeface="Cordia New" panose="020B0304020202020204" pitchFamily="34" charset="-34"/>
              </a:rPr>
              <a:t>et al. Pain Res Manage </a:t>
            </a:r>
            <a:r>
              <a:rPr lang="en-US" altLang="en-US" sz="1200">
                <a:latin typeface="Arial" panose="020B0604020202020204" pitchFamily="34" charset="0"/>
                <a:ea typeface="SimSun" panose="02010600030101010101" pitchFamily="2" charset="-122"/>
                <a:cs typeface="Cordia New" panose="020B0304020202020204" pitchFamily="34" charset="-34"/>
              </a:rPr>
              <a:t>2007; 12(1):39-47.</a:t>
            </a:r>
          </a:p>
        </p:txBody>
      </p:sp>
      <p:graphicFrame>
        <p:nvGraphicFramePr>
          <p:cNvPr id="67588" name="Chart 8">
            <a:extLst>
              <a:ext uri="{FF2B5EF4-FFF2-40B4-BE49-F238E27FC236}">
                <a16:creationId xmlns:a16="http://schemas.microsoft.com/office/drawing/2014/main" id="{BA011BD4-4672-45E0-A07E-7D685AA378ED}"/>
              </a:ext>
            </a:extLst>
          </p:cNvPr>
          <p:cNvGraphicFramePr>
            <a:graphicFrameLocks/>
          </p:cNvGraphicFramePr>
          <p:nvPr/>
        </p:nvGraphicFramePr>
        <p:xfrm>
          <a:off x="1758950" y="1219201"/>
          <a:ext cx="8743950" cy="5006975"/>
        </p:xfrm>
        <a:graphic>
          <a:graphicData uri="http://schemas.openxmlformats.org/presentationml/2006/ole">
            <mc:AlternateContent xmlns:mc="http://schemas.openxmlformats.org/markup-compatibility/2006">
              <mc:Choice xmlns:v="urn:schemas-microsoft-com:vml" Requires="v">
                <p:oleObj name="Chart" r:id="rId3" imgW="8750300" imgH="5016500" progId="Excel.Chart.8">
                  <p:embed/>
                </p:oleObj>
              </mc:Choice>
              <mc:Fallback>
                <p:oleObj name="Chart" r:id="rId3" imgW="8750300" imgH="5016500" progId="Excel.Chart.8">
                  <p:embed/>
                  <p:pic>
                    <p:nvPicPr>
                      <p:cNvPr id="67588" name="Chart 8">
                        <a:extLst>
                          <a:ext uri="{FF2B5EF4-FFF2-40B4-BE49-F238E27FC236}">
                            <a16:creationId xmlns:a16="http://schemas.microsoft.com/office/drawing/2014/main" id="{BA011BD4-4672-45E0-A07E-7D685AA378E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950" y="1219201"/>
                        <a:ext cx="874395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89" name="Rectangle 9">
            <a:extLst>
              <a:ext uri="{FF2B5EF4-FFF2-40B4-BE49-F238E27FC236}">
                <a16:creationId xmlns:a16="http://schemas.microsoft.com/office/drawing/2014/main" id="{5DB7F228-956F-40E1-95F3-47FA66507F5E}"/>
              </a:ext>
            </a:extLst>
          </p:cNvPr>
          <p:cNvSpPr>
            <a:spLocks noChangeArrowheads="1"/>
          </p:cNvSpPr>
          <p:nvPr/>
        </p:nvSpPr>
        <p:spPr bwMode="auto">
          <a:xfrm>
            <a:off x="1644650" y="1670051"/>
            <a:ext cx="88915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a:spcBef>
                <a:spcPct val="0"/>
              </a:spcBef>
              <a:buFontTx/>
              <a:buNone/>
            </a:pPr>
            <a:r>
              <a:rPr lang="en-CA" altLang="en-US" sz="1900" b="1">
                <a:solidFill>
                  <a:srgbClr val="002060"/>
                </a:solidFill>
                <a:latin typeface="Calibri" panose="020F0502020204030204" pitchFamily="34" charset="0"/>
                <a:cs typeface="Cordia New" panose="020B0304020202020204" pitchFamily="34" charset="-34"/>
              </a:rPr>
              <a:t>Tỉ lệ bệnh nhân đau mãn tính than phiền về đau ở các vị trí </a:t>
            </a:r>
          </a:p>
          <a:p>
            <a:pPr algn="ctr">
              <a:spcBef>
                <a:spcPct val="0"/>
              </a:spcBef>
              <a:buFontTx/>
              <a:buNone/>
            </a:pPr>
            <a:r>
              <a:rPr lang="en-CA" altLang="en-US" sz="1900" b="1">
                <a:solidFill>
                  <a:srgbClr val="002060"/>
                </a:solidFill>
                <a:latin typeface="Calibri" panose="020F0502020204030204" pitchFamily="34" charset="0"/>
                <a:cs typeface="Cordia New" panose="020B0304020202020204" pitchFamily="34" charset="-34"/>
              </a:rPr>
              <a:t>cơ thể phổ biến*</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046F619B-13BD-466E-86FE-C0F57BD6D519}"/>
              </a:ext>
            </a:extLst>
          </p:cNvPr>
          <p:cNvSpPr>
            <a:spLocks noGrp="1"/>
          </p:cNvSpPr>
          <p:nvPr>
            <p:ph type="title"/>
          </p:nvPr>
        </p:nvSpPr>
        <p:spPr>
          <a:xfrm>
            <a:off x="1981200" y="76200"/>
            <a:ext cx="8229600" cy="1143000"/>
          </a:xfrm>
        </p:spPr>
        <p:txBody>
          <a:bodyPr/>
          <a:lstStyle/>
          <a:p>
            <a:pPr eaLnBrk="1" hangingPunct="1"/>
            <a:r>
              <a:rPr lang="en-US" altLang="en-US" sz="3000" b="1">
                <a:solidFill>
                  <a:srgbClr val="953735"/>
                </a:solidFill>
                <a:latin typeface="Arial" panose="020B0604020202020204" pitchFamily="34" charset="0"/>
              </a:rPr>
              <a:t>Các nguyên nhân thường gặp của đau thắt lưng</a:t>
            </a:r>
          </a:p>
        </p:txBody>
      </p:sp>
      <p:sp>
        <p:nvSpPr>
          <p:cNvPr id="3" name="Rectangle 2">
            <a:extLst>
              <a:ext uri="{FF2B5EF4-FFF2-40B4-BE49-F238E27FC236}">
                <a16:creationId xmlns:a16="http://schemas.microsoft.com/office/drawing/2014/main" id="{E59DD932-4B9A-452E-968A-09D0D6266327}"/>
              </a:ext>
            </a:extLst>
          </p:cNvPr>
          <p:cNvSpPr/>
          <p:nvPr/>
        </p:nvSpPr>
        <p:spPr>
          <a:xfrm>
            <a:off x="1774825" y="1447801"/>
            <a:ext cx="8642350"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defRPr/>
            </a:pPr>
            <a:r>
              <a:rPr lang="en-US" altLang="en-US" sz="1600" b="1">
                <a:solidFill>
                  <a:srgbClr val="FFFFFF"/>
                </a:solidFill>
                <a:latin typeface="Arial" pitchFamily="34" charset="0"/>
                <a:ea typeface="SimSun" pitchFamily="2" charset="-122"/>
              </a:rPr>
              <a:t>Cơ học (80-90%)</a:t>
            </a:r>
          </a:p>
          <a:p>
            <a:pPr algn="ctr">
              <a:defRPr/>
            </a:pPr>
            <a:r>
              <a:rPr lang="en-CA" altLang="en-US" sz="1600">
                <a:solidFill>
                  <a:srgbClr val="FFFFFF"/>
                </a:solidFill>
                <a:latin typeface="Arial" pitchFamily="34" charset="0"/>
                <a:ea typeface="SimSun" pitchFamily="2" charset="-122"/>
              </a:rPr>
              <a:t>(v.d., thoái hóa đĩa đệm, gãy đốt sống, mất vững, không rõ nguyên nhân</a:t>
            </a:r>
          </a:p>
          <a:p>
            <a:pPr algn="ctr">
              <a:defRPr/>
            </a:pPr>
            <a:r>
              <a:rPr lang="en-CA" altLang="en-US" sz="1600">
                <a:solidFill>
                  <a:srgbClr val="FFFFFF"/>
                </a:solidFill>
                <a:latin typeface="Arial" pitchFamily="34" charset="0"/>
                <a:ea typeface="SimSun" pitchFamily="2" charset="-122"/>
              </a:rPr>
              <a:t> [thường gặp nhất])</a:t>
            </a:r>
          </a:p>
        </p:txBody>
      </p:sp>
      <p:sp>
        <p:nvSpPr>
          <p:cNvPr id="8" name="Rectangle 7">
            <a:extLst>
              <a:ext uri="{FF2B5EF4-FFF2-40B4-BE49-F238E27FC236}">
                <a16:creationId xmlns:a16="http://schemas.microsoft.com/office/drawing/2014/main" id="{D3244C4C-F720-446E-A601-49312C5603D4}"/>
              </a:ext>
            </a:extLst>
          </p:cNvPr>
          <p:cNvSpPr/>
          <p:nvPr/>
        </p:nvSpPr>
        <p:spPr>
          <a:xfrm>
            <a:off x="2063751" y="2352675"/>
            <a:ext cx="7885113" cy="750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defRPr/>
            </a:pPr>
            <a:r>
              <a:rPr lang="en-US" altLang="en-US" sz="1600" b="1">
                <a:solidFill>
                  <a:srgbClr val="FFFFFF"/>
                </a:solidFill>
                <a:latin typeface="Arial" pitchFamily="34" charset="0"/>
                <a:ea typeface="SimSun" pitchFamily="2" charset="-122"/>
              </a:rPr>
              <a:t>Do nguyên nhân thần kinh (5-15%)</a:t>
            </a:r>
          </a:p>
          <a:p>
            <a:pPr algn="ctr">
              <a:defRPr/>
            </a:pPr>
            <a:r>
              <a:rPr lang="en-CA" altLang="en-US" sz="1600">
                <a:solidFill>
                  <a:srgbClr val="FFFFFF"/>
                </a:solidFill>
                <a:latin typeface="Arial" pitchFamily="34" charset="0"/>
                <a:ea typeface="SimSun" pitchFamily="2" charset="-122"/>
              </a:rPr>
              <a:t>(v.d., thoát vị đĩa đệm, hẹp ống sống, gai xương làm tổn thương </a:t>
            </a:r>
          </a:p>
          <a:p>
            <a:pPr algn="ctr">
              <a:defRPr/>
            </a:pPr>
            <a:r>
              <a:rPr lang="en-CA" altLang="en-US" sz="1600">
                <a:solidFill>
                  <a:srgbClr val="FFFFFF"/>
                </a:solidFill>
                <a:latin typeface="Arial" pitchFamily="34" charset="0"/>
                <a:ea typeface="SimSun" pitchFamily="2" charset="-122"/>
              </a:rPr>
              <a:t>rễ thần kinh)</a:t>
            </a:r>
          </a:p>
        </p:txBody>
      </p:sp>
      <p:sp>
        <p:nvSpPr>
          <p:cNvPr id="9" name="Rectangle 8">
            <a:extLst>
              <a:ext uri="{FF2B5EF4-FFF2-40B4-BE49-F238E27FC236}">
                <a16:creationId xmlns:a16="http://schemas.microsoft.com/office/drawing/2014/main" id="{24B8D394-E636-4E2F-9E1C-6D5B1ED9BA68}"/>
              </a:ext>
            </a:extLst>
          </p:cNvPr>
          <p:cNvSpPr/>
          <p:nvPr/>
        </p:nvSpPr>
        <p:spPr>
          <a:xfrm>
            <a:off x="2730500" y="3395663"/>
            <a:ext cx="69850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defRPr/>
            </a:pPr>
            <a:r>
              <a:rPr lang="en-US" altLang="en-US" sz="1600" b="1">
                <a:solidFill>
                  <a:srgbClr val="FFFFFF"/>
                </a:solidFill>
                <a:latin typeface="Arial" pitchFamily="34" charset="0"/>
                <a:ea typeface="SimSun" pitchFamily="2" charset="-122"/>
              </a:rPr>
              <a:t>Các bệnh lý cột sống không do cơ học(1-2%)</a:t>
            </a:r>
          </a:p>
          <a:p>
            <a:pPr algn="ctr">
              <a:defRPr/>
            </a:pPr>
            <a:r>
              <a:rPr lang="en-US" altLang="en-US" sz="1600">
                <a:solidFill>
                  <a:srgbClr val="FFFFFF"/>
                </a:solidFill>
                <a:latin typeface="Arial" pitchFamily="34" charset="0"/>
                <a:ea typeface="SimSun" pitchFamily="2" charset="-122"/>
              </a:rPr>
              <a:t>(v.d tân sinh, nhiễm trùng, viêm khớp, bệnh Paget)</a:t>
            </a:r>
          </a:p>
        </p:txBody>
      </p:sp>
      <p:sp>
        <p:nvSpPr>
          <p:cNvPr id="10" name="Rectangle 9">
            <a:extLst>
              <a:ext uri="{FF2B5EF4-FFF2-40B4-BE49-F238E27FC236}">
                <a16:creationId xmlns:a16="http://schemas.microsoft.com/office/drawing/2014/main" id="{88BFBEB2-9474-4AAB-BF82-54B766111294}"/>
              </a:ext>
            </a:extLst>
          </p:cNvPr>
          <p:cNvSpPr/>
          <p:nvPr/>
        </p:nvSpPr>
        <p:spPr>
          <a:xfrm>
            <a:off x="2730500" y="4256088"/>
            <a:ext cx="6985000"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defRPr/>
            </a:pPr>
            <a:r>
              <a:rPr lang="en-US" altLang="en-US" sz="1600" b="1">
                <a:solidFill>
                  <a:srgbClr val="FFFFFF"/>
                </a:solidFill>
                <a:latin typeface="Arial" pitchFamily="34" charset="0"/>
                <a:ea typeface="SimSun" pitchFamily="2" charset="-122"/>
              </a:rPr>
              <a:t>Bệnh lý ổ bụng(1-2%)</a:t>
            </a:r>
          </a:p>
          <a:p>
            <a:pPr algn="ctr">
              <a:defRPr/>
            </a:pPr>
            <a:r>
              <a:rPr lang="en-US" altLang="en-US" sz="1600">
                <a:solidFill>
                  <a:srgbClr val="FFFFFF"/>
                </a:solidFill>
                <a:latin typeface="Arial" pitchFamily="34" charset="0"/>
                <a:ea typeface="SimSun" pitchFamily="2" charset="-122"/>
              </a:rPr>
              <a:t>(v.d bệnh lý tiêu hóa, bệnh thận, phình động mạch chủ bụng)</a:t>
            </a:r>
          </a:p>
        </p:txBody>
      </p:sp>
      <p:sp>
        <p:nvSpPr>
          <p:cNvPr id="11" name="Rectangle 10">
            <a:extLst>
              <a:ext uri="{FF2B5EF4-FFF2-40B4-BE49-F238E27FC236}">
                <a16:creationId xmlns:a16="http://schemas.microsoft.com/office/drawing/2014/main" id="{A611012D-9A88-4C3F-ACA8-6540F93AA58F}"/>
              </a:ext>
            </a:extLst>
          </p:cNvPr>
          <p:cNvSpPr/>
          <p:nvPr/>
        </p:nvSpPr>
        <p:spPr>
          <a:xfrm>
            <a:off x="3430589" y="5264151"/>
            <a:ext cx="5330825" cy="665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spcBef>
                <a:spcPct val="20000"/>
              </a:spcBef>
              <a:buFont typeface="Arial" pitchFamily="34" charset="0"/>
              <a:buChar char="•"/>
              <a:defRPr sz="3200">
                <a:solidFill>
                  <a:schemeClr val="tx1"/>
                </a:solidFill>
                <a:latin typeface="Cordia New" pitchFamily="34" charset="-34"/>
                <a:ea typeface="MS PGothic" pitchFamily="34" charset="-128"/>
                <a:cs typeface="MS PGothic" pitchFamily="34" charset="-128"/>
              </a:defRPr>
            </a:lvl1pPr>
            <a:lvl2pPr marL="742950" indent="-285750" algn="l">
              <a:spcBef>
                <a:spcPct val="20000"/>
              </a:spcBef>
              <a:buFont typeface="Arial" pitchFamily="34" charset="0"/>
              <a:buChar char="–"/>
              <a:defRPr sz="2800">
                <a:solidFill>
                  <a:schemeClr val="tx1"/>
                </a:solidFill>
                <a:latin typeface="Cordia New" pitchFamily="34" charset="-34"/>
                <a:ea typeface="MS PGothic" pitchFamily="34" charset="-128"/>
                <a:cs typeface="Cordia New" pitchFamily="34" charset="-34"/>
              </a:defRPr>
            </a:lvl2pPr>
            <a:lvl3pPr marL="1143000" indent="-228600" algn="l">
              <a:spcBef>
                <a:spcPct val="20000"/>
              </a:spcBef>
              <a:buFont typeface="Arial" pitchFamily="34" charset="0"/>
              <a:buChar char="•"/>
              <a:defRPr sz="2400">
                <a:solidFill>
                  <a:schemeClr val="tx1"/>
                </a:solidFill>
                <a:latin typeface="Cordia New" pitchFamily="34" charset="-34"/>
                <a:ea typeface="MS PGothic" pitchFamily="34" charset="-128"/>
                <a:cs typeface="Cordia New" pitchFamily="34" charset="-34"/>
              </a:defRPr>
            </a:lvl3pPr>
            <a:lvl4pPr marL="1600200" indent="-228600" algn="l">
              <a:spcBef>
                <a:spcPct val="20000"/>
              </a:spcBef>
              <a:buFont typeface="Arial" pitchFamily="34" charset="0"/>
              <a:buChar char="–"/>
              <a:defRPr sz="2000">
                <a:solidFill>
                  <a:schemeClr val="tx1"/>
                </a:solidFill>
                <a:latin typeface="Cordia New" pitchFamily="34" charset="-34"/>
                <a:ea typeface="MS PGothic" pitchFamily="34" charset="-128"/>
                <a:cs typeface="Cordia New" pitchFamily="34" charset="-34"/>
              </a:defRPr>
            </a:lvl4pPr>
            <a:lvl5pPr marL="2057400" indent="-228600" algn="l">
              <a:spcBef>
                <a:spcPct val="20000"/>
              </a:spcBef>
              <a:buFont typeface="Arial" pitchFamily="34" charset="0"/>
              <a:buChar char="»"/>
              <a:defRPr sz="2000">
                <a:solidFill>
                  <a:schemeClr val="tx1"/>
                </a:solidFill>
                <a:latin typeface="Cordia New" pitchFamily="34" charset="-34"/>
                <a:ea typeface="MS PGothic" pitchFamily="34" charset="-128"/>
                <a:cs typeface="Cordia New" pitchFamily="34" charset="-34"/>
              </a:defRPr>
            </a:lvl5pPr>
            <a:lvl6pPr marL="2514600" indent="-228600" eaLnBrk="0" fontAlgn="base" hangingPunct="0">
              <a:spcBef>
                <a:spcPct val="20000"/>
              </a:spcBef>
              <a:spcAft>
                <a:spcPct val="0"/>
              </a:spcAft>
              <a:buFont typeface="Arial" pitchFamily="34" charset="0"/>
              <a:buChar char="»"/>
              <a:defRPr sz="2000">
                <a:solidFill>
                  <a:schemeClr val="tx1"/>
                </a:solidFill>
                <a:latin typeface="Cordia New" pitchFamily="34" charset="-34"/>
                <a:ea typeface="MS PGothic" pitchFamily="34" charset="-128"/>
                <a:cs typeface="Cordia New" pitchFamily="34" charset="-34"/>
              </a:defRPr>
            </a:lvl6pPr>
            <a:lvl7pPr marL="2971800" indent="-228600" eaLnBrk="0" fontAlgn="base" hangingPunct="0">
              <a:spcBef>
                <a:spcPct val="20000"/>
              </a:spcBef>
              <a:spcAft>
                <a:spcPct val="0"/>
              </a:spcAft>
              <a:buFont typeface="Arial" pitchFamily="34" charset="0"/>
              <a:buChar char="»"/>
              <a:defRPr sz="2000">
                <a:solidFill>
                  <a:schemeClr val="tx1"/>
                </a:solidFill>
                <a:latin typeface="Cordia New" pitchFamily="34" charset="-34"/>
                <a:ea typeface="MS PGothic" pitchFamily="34" charset="-128"/>
                <a:cs typeface="Cordia New" pitchFamily="34" charset="-34"/>
              </a:defRPr>
            </a:lvl7pPr>
            <a:lvl8pPr marL="3429000" indent="-228600" eaLnBrk="0" fontAlgn="base" hangingPunct="0">
              <a:spcBef>
                <a:spcPct val="20000"/>
              </a:spcBef>
              <a:spcAft>
                <a:spcPct val="0"/>
              </a:spcAft>
              <a:buFont typeface="Arial" pitchFamily="34" charset="0"/>
              <a:buChar char="»"/>
              <a:defRPr sz="2000">
                <a:solidFill>
                  <a:schemeClr val="tx1"/>
                </a:solidFill>
                <a:latin typeface="Cordia New" pitchFamily="34" charset="-34"/>
                <a:ea typeface="MS PGothic" pitchFamily="34" charset="-128"/>
                <a:cs typeface="Cordia New" pitchFamily="34" charset="-34"/>
              </a:defRPr>
            </a:lvl8pPr>
            <a:lvl9pPr marL="3886200" indent="-228600" eaLnBrk="0" fontAlgn="base" hangingPunct="0">
              <a:spcBef>
                <a:spcPct val="20000"/>
              </a:spcBef>
              <a:spcAft>
                <a:spcPct val="0"/>
              </a:spcAft>
              <a:buFont typeface="Arial" pitchFamily="34" charset="0"/>
              <a:buChar char="»"/>
              <a:defRPr sz="2000">
                <a:solidFill>
                  <a:schemeClr val="tx1"/>
                </a:solidFill>
                <a:latin typeface="Cordia New" pitchFamily="34" charset="-34"/>
                <a:ea typeface="MS PGothic" pitchFamily="34" charset="-128"/>
                <a:cs typeface="Cordia New" pitchFamily="34" charset="-34"/>
              </a:defRPr>
            </a:lvl9pPr>
          </a:lstStyle>
          <a:p>
            <a:pPr algn="ctr">
              <a:spcBef>
                <a:spcPct val="0"/>
              </a:spcBef>
              <a:buFontTx/>
              <a:buNone/>
              <a:defRPr/>
            </a:pPr>
            <a:r>
              <a:rPr lang="en-US" altLang="en-US" sz="1600" b="1">
                <a:solidFill>
                  <a:srgbClr val="FFFFFF"/>
                </a:solidFill>
                <a:latin typeface="Arial" pitchFamily="34" charset="0"/>
                <a:ea typeface="SimSun" pitchFamily="2" charset="-122"/>
                <a:cs typeface="Cordia New" pitchFamily="34" charset="-34"/>
              </a:rPr>
              <a:t>Khác (2-4%)</a:t>
            </a:r>
          </a:p>
          <a:p>
            <a:pPr algn="ctr">
              <a:spcBef>
                <a:spcPct val="0"/>
              </a:spcBef>
              <a:buFontTx/>
              <a:buNone/>
              <a:defRPr/>
            </a:pPr>
            <a:r>
              <a:rPr lang="en-US" altLang="en-US" sz="1600">
                <a:solidFill>
                  <a:srgbClr val="FFFFFF"/>
                </a:solidFill>
                <a:latin typeface="Arial" pitchFamily="34" charset="0"/>
                <a:ea typeface="SimSun" pitchFamily="2" charset="-122"/>
                <a:cs typeface="Cordia New" pitchFamily="34" charset="-34"/>
              </a:rPr>
              <a:t>( v.d đau sợi cơ, rối loạn dạng cơ thể, đau </a:t>
            </a:r>
            <a:r>
              <a:rPr lang="ja-JP" altLang="en-US" sz="1600">
                <a:solidFill>
                  <a:srgbClr val="FFFFFF"/>
                </a:solidFill>
                <a:latin typeface="Arial" pitchFamily="34" charset="0"/>
                <a:ea typeface="SimSun" pitchFamily="2" charset="-122"/>
                <a:cs typeface="Cordia New" pitchFamily="34" charset="-34"/>
              </a:rPr>
              <a:t>“</a:t>
            </a:r>
            <a:r>
              <a:rPr lang="en-US" altLang="ja-JP" sz="1600">
                <a:solidFill>
                  <a:srgbClr val="FFFFFF"/>
                </a:solidFill>
                <a:latin typeface="Arial" pitchFamily="34" charset="0"/>
                <a:ea typeface="SimSun" pitchFamily="2" charset="-122"/>
                <a:cs typeface="Arial" pitchFamily="34" charset="0"/>
              </a:rPr>
              <a:t>giả</a:t>
            </a:r>
            <a:r>
              <a:rPr lang="ja-JP" altLang="en-US" sz="1600">
                <a:solidFill>
                  <a:srgbClr val="FFFFFF"/>
                </a:solidFill>
                <a:latin typeface="Arial" pitchFamily="34" charset="0"/>
                <a:ea typeface="SimSun" pitchFamily="2" charset="-122"/>
                <a:cs typeface="Cordia New" pitchFamily="34" charset="-34"/>
              </a:rPr>
              <a:t>”</a:t>
            </a:r>
            <a:r>
              <a:rPr lang="en-US" altLang="ja-JP" sz="1600">
                <a:solidFill>
                  <a:srgbClr val="FFFFFF"/>
                </a:solidFill>
                <a:latin typeface="Arial" pitchFamily="34" charset="0"/>
                <a:cs typeface="Arial" pitchFamily="34" charset="0"/>
              </a:rPr>
              <a:t>)</a:t>
            </a:r>
            <a:endParaRPr lang="en-US" altLang="en-US" sz="1600">
              <a:solidFill>
                <a:srgbClr val="FFFFFF"/>
              </a:solidFill>
              <a:latin typeface="Arial" pitchFamily="34" charset="0"/>
              <a:cs typeface="Arial" pitchFamily="34" charset="0"/>
            </a:endParaRPr>
          </a:p>
        </p:txBody>
      </p:sp>
      <p:sp>
        <p:nvSpPr>
          <p:cNvPr id="69640" name="TextBox 7">
            <a:extLst>
              <a:ext uri="{FF2B5EF4-FFF2-40B4-BE49-F238E27FC236}">
                <a16:creationId xmlns:a16="http://schemas.microsoft.com/office/drawing/2014/main" id="{EECB2903-8034-4EBB-B15D-75018E4E0655}"/>
              </a:ext>
            </a:extLst>
          </p:cNvPr>
          <p:cNvSpPr txBox="1">
            <a:spLocks noChangeArrowheads="1"/>
          </p:cNvSpPr>
          <p:nvPr/>
        </p:nvSpPr>
        <p:spPr bwMode="auto">
          <a:xfrm>
            <a:off x="1731964" y="6418263"/>
            <a:ext cx="88598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200">
                <a:latin typeface="Arial" panose="020B0604020202020204" pitchFamily="34" charset="0"/>
                <a:ea typeface="SimSun" panose="02010600030101010101" pitchFamily="2" charset="-122"/>
                <a:cs typeface="Cordia New" panose="020B0304020202020204" pitchFamily="34" charset="-34"/>
              </a:rPr>
              <a:t>Cohen S. </a:t>
            </a:r>
            <a:r>
              <a:rPr lang="en-US" altLang="en-US" sz="1200" i="1">
                <a:latin typeface="Arial" panose="020B0604020202020204" pitchFamily="34" charset="0"/>
                <a:ea typeface="SimSun" panose="02010600030101010101" pitchFamily="2" charset="-122"/>
                <a:cs typeface="Cordia New" panose="020B0304020202020204" pitchFamily="34" charset="-34"/>
              </a:rPr>
              <a:t>BMJ</a:t>
            </a:r>
            <a:r>
              <a:rPr lang="en-US" altLang="en-US" sz="1200">
                <a:latin typeface="Arial" panose="020B0604020202020204" pitchFamily="34" charset="0"/>
                <a:ea typeface="SimSun" panose="02010600030101010101" pitchFamily="2" charset="-122"/>
                <a:cs typeface="Cordia New" panose="020B0304020202020204" pitchFamily="34" charset="-34"/>
              </a:rPr>
              <a:t> 2008; 337:a2718.</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a:extLst>
              <a:ext uri="{FF2B5EF4-FFF2-40B4-BE49-F238E27FC236}">
                <a16:creationId xmlns:a16="http://schemas.microsoft.com/office/drawing/2014/main" id="{5421818D-6D1E-4D32-8FA8-180A633AB6D4}"/>
              </a:ext>
            </a:extLst>
          </p:cNvPr>
          <p:cNvSpPr>
            <a:spLocks noGrp="1"/>
          </p:cNvSpPr>
          <p:nvPr>
            <p:ph type="title"/>
          </p:nvPr>
        </p:nvSpPr>
        <p:spPr>
          <a:xfrm>
            <a:off x="1981200" y="76200"/>
            <a:ext cx="8229600" cy="1143000"/>
          </a:xfrm>
        </p:spPr>
        <p:txBody>
          <a:bodyPr/>
          <a:lstStyle/>
          <a:p>
            <a:pPr eaLnBrk="1" hangingPunct="1"/>
            <a:r>
              <a:rPr lang="en-US" altLang="en-US" sz="3000" b="1">
                <a:solidFill>
                  <a:srgbClr val="953735"/>
                </a:solidFill>
                <a:latin typeface="Arial" panose="020B0604020202020204" pitchFamily="34" charset="0"/>
              </a:rPr>
              <a:t>Chẩn đoán phân biệt </a:t>
            </a:r>
            <a:br>
              <a:rPr lang="en-US" altLang="en-US" sz="3000" b="1">
                <a:solidFill>
                  <a:srgbClr val="953735"/>
                </a:solidFill>
                <a:latin typeface="Arial" panose="020B0604020202020204" pitchFamily="34" charset="0"/>
              </a:rPr>
            </a:br>
            <a:r>
              <a:rPr lang="en-US" altLang="en-US" sz="3000" b="1">
                <a:solidFill>
                  <a:srgbClr val="953735"/>
                </a:solidFill>
                <a:latin typeface="Arial" panose="020B0604020202020204" pitchFamily="34" charset="0"/>
              </a:rPr>
              <a:t>đau thắt lưng cấp</a:t>
            </a:r>
          </a:p>
        </p:txBody>
      </p:sp>
      <p:sp>
        <p:nvSpPr>
          <p:cNvPr id="13" name="Rectangle 12">
            <a:extLst>
              <a:ext uri="{FF2B5EF4-FFF2-40B4-BE49-F238E27FC236}">
                <a16:creationId xmlns:a16="http://schemas.microsoft.com/office/drawing/2014/main" id="{AA0B723C-60DC-41B0-80FF-6F62C48A896C}"/>
              </a:ext>
            </a:extLst>
          </p:cNvPr>
          <p:cNvSpPr/>
          <p:nvPr/>
        </p:nvSpPr>
        <p:spPr>
          <a:xfrm>
            <a:off x="6751638" y="6611939"/>
            <a:ext cx="3916362" cy="276225"/>
          </a:xfrm>
          <a:prstGeom prst="rect">
            <a:avLst/>
          </a:prstGeom>
        </p:spPr>
        <p:txBody>
          <a:bodyPr wrap="none">
            <a:spAutoFit/>
          </a:bodyPr>
          <a:lstStyle/>
          <a:p>
            <a:pPr algn="r">
              <a:defRPr/>
            </a:pPr>
            <a:r>
              <a:rPr lang="en-US" sz="1200" kern="0" dirty="0">
                <a:latin typeface="Arial" pitchFamily="34" charset="0"/>
                <a:ea typeface="SimSun" pitchFamily="2" charset="-122"/>
              </a:rPr>
              <a:t> Casazza BA. </a:t>
            </a:r>
            <a:r>
              <a:rPr lang="en-US" sz="1200" i="1" kern="0" dirty="0">
                <a:latin typeface="Arial" pitchFamily="34" charset="0"/>
                <a:ea typeface="SimSun" pitchFamily="2" charset="-122"/>
              </a:rPr>
              <a:t>Am Fam Physician </a:t>
            </a:r>
            <a:r>
              <a:rPr lang="en-US" sz="1200" kern="0" dirty="0">
                <a:latin typeface="Arial" pitchFamily="34" charset="0"/>
                <a:ea typeface="SimSun" pitchFamily="2" charset="-122"/>
              </a:rPr>
              <a:t>2012; 85(4):343-50.  </a:t>
            </a:r>
          </a:p>
        </p:txBody>
      </p:sp>
      <p:sp>
        <p:nvSpPr>
          <p:cNvPr id="71684" name="Rounded Rectangle 13">
            <a:extLst>
              <a:ext uri="{FF2B5EF4-FFF2-40B4-BE49-F238E27FC236}">
                <a16:creationId xmlns:a16="http://schemas.microsoft.com/office/drawing/2014/main" id="{CD9F1ABF-EB4B-42F2-B39A-359A5E64134F}"/>
              </a:ext>
            </a:extLst>
          </p:cNvPr>
          <p:cNvSpPr>
            <a:spLocks noChangeArrowheads="1"/>
          </p:cNvSpPr>
          <p:nvPr/>
        </p:nvSpPr>
        <p:spPr bwMode="auto">
          <a:xfrm>
            <a:off x="1743076" y="5195889"/>
            <a:ext cx="8721725" cy="795337"/>
          </a:xfrm>
          <a:prstGeom prst="roundRect">
            <a:avLst>
              <a:gd name="adj" fmla="val 16667"/>
            </a:avLst>
          </a:prstGeom>
          <a:solidFill>
            <a:srgbClr val="C03932"/>
          </a:solidFill>
          <a:ln w="25400">
            <a:solidFill>
              <a:srgbClr val="902B26"/>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a:spcBef>
                <a:spcPct val="0"/>
              </a:spcBef>
              <a:buFontTx/>
              <a:buNone/>
            </a:pPr>
            <a:r>
              <a:rPr lang="en-CA" altLang="en-US" sz="2400" b="1">
                <a:solidFill>
                  <a:srgbClr val="FFFFFF"/>
                </a:solidFill>
                <a:latin typeface="Times New Roman" panose="02020603050405020304" pitchFamily="18" charset="0"/>
                <a:cs typeface="Cordia New" panose="020B0304020202020204" pitchFamily="34" charset="-34"/>
              </a:rPr>
              <a:t>Cần xác định và điều trị nguyên nhân</a:t>
            </a:r>
          </a:p>
        </p:txBody>
      </p:sp>
      <p:graphicFrame>
        <p:nvGraphicFramePr>
          <p:cNvPr id="15" name="Table 14">
            <a:extLst>
              <a:ext uri="{FF2B5EF4-FFF2-40B4-BE49-F238E27FC236}">
                <a16:creationId xmlns:a16="http://schemas.microsoft.com/office/drawing/2014/main" id="{61F30128-4134-47D8-B323-F803FC10DAF9}"/>
              </a:ext>
            </a:extLst>
          </p:cNvPr>
          <p:cNvGraphicFramePr>
            <a:graphicFrameLocks noGrp="1"/>
          </p:cNvGraphicFramePr>
          <p:nvPr/>
        </p:nvGraphicFramePr>
        <p:xfrm>
          <a:off x="1682750" y="1447801"/>
          <a:ext cx="8820150" cy="3733977"/>
        </p:xfrm>
        <a:graphic>
          <a:graphicData uri="http://schemas.openxmlformats.org/drawingml/2006/table">
            <a:tbl>
              <a:tblPr/>
              <a:tblGrid>
                <a:gridCol w="2520950">
                  <a:extLst>
                    <a:ext uri="{9D8B030D-6E8A-4147-A177-3AD203B41FA5}">
                      <a16:colId xmlns:a16="http://schemas.microsoft.com/office/drawing/2014/main" val="20000"/>
                    </a:ext>
                  </a:extLst>
                </a:gridCol>
                <a:gridCol w="2592388">
                  <a:extLst>
                    <a:ext uri="{9D8B030D-6E8A-4147-A177-3AD203B41FA5}">
                      <a16:colId xmlns:a16="http://schemas.microsoft.com/office/drawing/2014/main" val="20001"/>
                    </a:ext>
                  </a:extLst>
                </a:gridCol>
                <a:gridCol w="3706812">
                  <a:extLst>
                    <a:ext uri="{9D8B030D-6E8A-4147-A177-3AD203B41FA5}">
                      <a16:colId xmlns:a16="http://schemas.microsoft.com/office/drawing/2014/main" val="20002"/>
                    </a:ext>
                  </a:extLst>
                </a:gridCol>
              </a:tblGrid>
              <a:tr h="396509">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a:ln>
                            <a:noFill/>
                          </a:ln>
                          <a:solidFill>
                            <a:srgbClr val="FFFFFF"/>
                          </a:solidFill>
                          <a:effectLst/>
                          <a:latin typeface="Arial" pitchFamily="34" charset="0"/>
                          <a:ea typeface="SimSun" pitchFamily="2" charset="-122"/>
                        </a:rPr>
                        <a:t>Bệnh tại cột sống</a:t>
                      </a:r>
                    </a:p>
                  </a:txBody>
                  <a:tcPr marL="91442" marR="91442" marT="45674" marB="4567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C6FCF"/>
                    </a:solidFill>
                  </a:tcPr>
                </a:tc>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a:ln>
                            <a:noFill/>
                          </a:ln>
                          <a:solidFill>
                            <a:srgbClr val="FFFFFF"/>
                          </a:solidFill>
                          <a:effectLst/>
                          <a:latin typeface="Arial" pitchFamily="34" charset="0"/>
                          <a:ea typeface="SimSun" pitchFamily="2" charset="-122"/>
                        </a:rPr>
                        <a:t>Bệnh toàn thân</a:t>
                      </a:r>
                    </a:p>
                  </a:txBody>
                  <a:tcPr marL="91442" marR="91442" marT="45674" marB="4567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DBB30"/>
                    </a:solidFill>
                  </a:tcPr>
                </a:tc>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742950" indent="-285750"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a:ln>
                            <a:noFill/>
                          </a:ln>
                          <a:solidFill>
                            <a:srgbClr val="FFFFFF"/>
                          </a:solidFill>
                          <a:effectLst/>
                          <a:latin typeface="Arial" pitchFamily="34" charset="0"/>
                          <a:ea typeface="SimSun" pitchFamily="2" charset="-122"/>
                        </a:rPr>
                        <a:t>Bệnh lý tại ổ bung/khác</a:t>
                      </a:r>
                    </a:p>
                  </a:txBody>
                  <a:tcPr marL="91442" marR="91442" marT="45674" marB="4567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3337291">
                <a:tc>
                  <a:txBody>
                    <a:bodyPr/>
                    <a:lstStyle>
                      <a:lvl1pPr algn="l">
                        <a:spcBef>
                          <a:spcPct val="20000"/>
                        </a:spcBef>
                        <a:buFont typeface="Arial" pitchFamily="34" charset="0"/>
                        <a:defRPr sz="2800">
                          <a:solidFill>
                            <a:schemeClr val="tx1"/>
                          </a:solidFill>
                          <a:latin typeface="Cordia New" pitchFamily="34" charset="-34"/>
                          <a:ea typeface="MS PGothic" pitchFamily="34" charset="-128"/>
                        </a:defRPr>
                      </a:lvl1pPr>
                      <a:lvl2pPr marL="176213" indent="-176213"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002060"/>
                          </a:solidFill>
                          <a:effectLst/>
                          <a:latin typeface="Arial" pitchFamily="34" charset="0"/>
                          <a:ea typeface="SimSun" pitchFamily="2" charset="-122"/>
                        </a:rPr>
                        <a:t>Gãy lún</a:t>
                      </a:r>
                    </a:p>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002060"/>
                          </a:solidFill>
                          <a:effectLst/>
                          <a:latin typeface="Arial" pitchFamily="34" charset="0"/>
                          <a:ea typeface="SimSun" pitchFamily="2" charset="-122"/>
                        </a:rPr>
                        <a:t>Trặc/ căng dây chằng thắt lưng</a:t>
                      </a:r>
                    </a:p>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002060"/>
                          </a:solidFill>
                          <a:effectLst/>
                          <a:latin typeface="Arial" pitchFamily="34" charset="0"/>
                          <a:ea typeface="SimSun" pitchFamily="2" charset="-122"/>
                        </a:rPr>
                        <a:t>Thoát vị đĩa đệm</a:t>
                      </a:r>
                    </a:p>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002060"/>
                          </a:solidFill>
                          <a:effectLst/>
                          <a:latin typeface="Arial" pitchFamily="34" charset="0"/>
                          <a:ea typeface="SimSun" pitchFamily="2" charset="-122"/>
                        </a:rPr>
                        <a:t>Hẹp ống sống</a:t>
                      </a:r>
                    </a:p>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002060"/>
                          </a:solidFill>
                          <a:effectLst/>
                          <a:latin typeface="Arial" pitchFamily="34" charset="0"/>
                          <a:ea typeface="SimSun" pitchFamily="2" charset="-122"/>
                        </a:rPr>
                        <a:t>Trượt đốt sống</a:t>
                      </a:r>
                    </a:p>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002060"/>
                          </a:solidFill>
                          <a:effectLst/>
                          <a:latin typeface="Arial" pitchFamily="34" charset="0"/>
                          <a:ea typeface="SimSun" pitchFamily="2" charset="-122"/>
                        </a:rPr>
                        <a:t>Thoái hóa đốt sống</a:t>
                      </a:r>
                    </a:p>
                    <a:p>
                      <a:pPr marL="176213" marR="0" lvl="1"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en-CA" altLang="en-US" sz="1800" b="0" i="0" u="none" strike="noStrike" cap="none" normalizeH="0" baseline="0">
                          <a:ln>
                            <a:noFill/>
                          </a:ln>
                          <a:solidFill>
                            <a:srgbClr val="002060"/>
                          </a:solidFill>
                          <a:effectLst/>
                          <a:latin typeface="Arial" pitchFamily="34" charset="0"/>
                          <a:ea typeface="SimSun" pitchFamily="2" charset="-122"/>
                        </a:rPr>
                        <a:t>Thoái hóa cột sống ( thoái hóa đĩa đệm hay đốt sống)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a:ln>
                          <a:noFill/>
                        </a:ln>
                        <a:solidFill>
                          <a:srgbClr val="002060"/>
                        </a:solidFill>
                        <a:effectLst/>
                        <a:latin typeface="Calibri" pitchFamily="34" charset="0"/>
                        <a:ea typeface="SimSun" pitchFamily="2" charset="-122"/>
                      </a:endParaRPr>
                    </a:p>
                  </a:txBody>
                  <a:tcPr marL="91442" marR="91442" marT="45674" marB="4567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3">
                        <a:alphaModFix amt="48000"/>
                      </a:blip>
                      <a:srcRect/>
                      <a:stretch>
                        <a:fillRect/>
                      </a:stretch>
                    </a:blipFill>
                  </a:tcPr>
                </a:tc>
                <a:tc>
                  <a:txBody>
                    <a:bodyPr/>
                    <a:lstStyle>
                      <a:lvl1pPr marL="342900" indent="-342900" algn="l">
                        <a:spcBef>
                          <a:spcPct val="20000"/>
                        </a:spcBef>
                        <a:buFont typeface="Arial" pitchFamily="34" charset="0"/>
                        <a:defRPr sz="2800">
                          <a:solidFill>
                            <a:schemeClr val="tx1"/>
                          </a:solidFill>
                          <a:latin typeface="Cordia New" pitchFamily="34" charset="-34"/>
                          <a:ea typeface="MS PGothic" pitchFamily="34" charset="-128"/>
                        </a:defRPr>
                      </a:lvl1pPr>
                      <a:lvl2pPr marL="176213" indent="-176213"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7F7F7F"/>
                          </a:solidFill>
                          <a:effectLst/>
                          <a:latin typeface="Arial" pitchFamily="34" charset="0"/>
                          <a:ea typeface="SimSun" pitchFamily="2" charset="-122"/>
                        </a:rPr>
                        <a:t>Bệnh ác tính</a:t>
                      </a:r>
                    </a:p>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7F7F7F"/>
                          </a:solidFill>
                          <a:effectLst/>
                          <a:latin typeface="Arial" pitchFamily="34" charset="0"/>
                          <a:ea typeface="SimSun" pitchFamily="2" charset="-122"/>
                        </a:rPr>
                        <a:t>Bệnh nhiễm trùng (v.d viêm đĩa đệm đốt sống/ viêm xương tủy)</a:t>
                      </a:r>
                    </a:p>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7F7F7F"/>
                          </a:solidFill>
                          <a:effectLst/>
                          <a:latin typeface="Arial" pitchFamily="34" charset="0"/>
                          <a:ea typeface="SimSun" pitchFamily="2" charset="-122"/>
                        </a:rPr>
                        <a:t>Bệnh mô liên kết</a:t>
                      </a:r>
                    </a:p>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7F7F7F"/>
                          </a:solidFill>
                          <a:effectLst/>
                          <a:latin typeface="Arial" pitchFamily="34" charset="0"/>
                          <a:ea typeface="SimSun" pitchFamily="2" charset="-122"/>
                        </a:rPr>
                        <a:t>Bệnh khớp đốt sống viêm</a:t>
                      </a:r>
                    </a:p>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endParaRPr kumimoji="0" lang="en-CA" altLang="en-US" sz="1800" b="0" i="0" u="none" strike="noStrike" cap="none" normalizeH="0" baseline="0">
                        <a:ln>
                          <a:noFill/>
                        </a:ln>
                        <a:solidFill>
                          <a:srgbClr val="002060"/>
                        </a:solidFill>
                        <a:effectLst/>
                        <a:latin typeface="Calibri" pitchFamily="34" charset="0"/>
                        <a:ea typeface="SimSun" pitchFamily="2" charset="-122"/>
                      </a:endParaRPr>
                    </a:p>
                  </a:txBody>
                  <a:tcPr marL="91442" marR="91442" marT="45674" marB="4567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4">
                        <a:alphaModFix amt="48000"/>
                      </a:blip>
                      <a:srcRect/>
                      <a:stretch>
                        <a:fillRect/>
                      </a:stretch>
                    </a:blipFill>
                  </a:tcPr>
                </a:tc>
                <a:tc>
                  <a:txBody>
                    <a:bodyPr/>
                    <a:lstStyle>
                      <a:lvl1pPr marL="342900" indent="-342900" algn="l">
                        <a:spcBef>
                          <a:spcPct val="20000"/>
                        </a:spcBef>
                        <a:buFont typeface="Arial" pitchFamily="34" charset="0"/>
                        <a:defRPr sz="2800">
                          <a:solidFill>
                            <a:schemeClr val="tx1"/>
                          </a:solidFill>
                          <a:latin typeface="Cordia New" pitchFamily="34" charset="-34"/>
                          <a:ea typeface="MS PGothic" pitchFamily="34" charset="-128"/>
                        </a:defRPr>
                      </a:lvl1pPr>
                      <a:lvl2pPr marL="176213" indent="-176213" algn="l">
                        <a:spcBef>
                          <a:spcPct val="20000"/>
                        </a:spcBef>
                        <a:buFont typeface="Arial" pitchFamily="34" charset="0"/>
                        <a:defRPr sz="2400">
                          <a:solidFill>
                            <a:schemeClr val="tx1"/>
                          </a:solidFill>
                          <a:latin typeface="Cordia New" pitchFamily="34" charset="-34"/>
                          <a:ea typeface="MS PGothic" pitchFamily="34" charset="-128"/>
                        </a:defRPr>
                      </a:lvl2pPr>
                      <a:lvl3pPr marL="1143000" indent="-228600" algn="l">
                        <a:spcBef>
                          <a:spcPct val="20000"/>
                        </a:spcBef>
                        <a:buFont typeface="Arial" pitchFamily="34" charset="0"/>
                        <a:defRPr sz="2000">
                          <a:solidFill>
                            <a:schemeClr val="tx1"/>
                          </a:solidFill>
                          <a:latin typeface="Cordia New" pitchFamily="34" charset="-34"/>
                          <a:ea typeface="MS PGothic" pitchFamily="34" charset="-128"/>
                        </a:defRPr>
                      </a:lvl3pPr>
                      <a:lvl4pPr marL="1600200" indent="-228600" algn="l">
                        <a:spcBef>
                          <a:spcPct val="20000"/>
                        </a:spcBef>
                        <a:buFont typeface="Arial" pitchFamily="34" charset="0"/>
                        <a:defRPr>
                          <a:solidFill>
                            <a:schemeClr val="tx1"/>
                          </a:solidFill>
                          <a:latin typeface="Cordia New" pitchFamily="34" charset="-34"/>
                          <a:ea typeface="MS PGothic" pitchFamily="34" charset="-128"/>
                        </a:defRPr>
                      </a:lvl4pPr>
                      <a:lvl5pPr marL="2057400" indent="-228600" algn="l">
                        <a:spcBef>
                          <a:spcPct val="20000"/>
                        </a:spcBef>
                        <a:buFont typeface="Arial" pitchFamily="34" charset="0"/>
                        <a:defRPr>
                          <a:solidFill>
                            <a:schemeClr val="tx1"/>
                          </a:solidFill>
                          <a:latin typeface="Cordia New" pitchFamily="34" charset="-34"/>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ordia New" pitchFamily="34" charset="-34"/>
                          <a:ea typeface="MS PGothic" pitchFamily="34" charset="-128"/>
                        </a:defRPr>
                      </a:lvl9pPr>
                    </a:lstStyle>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000000"/>
                          </a:solidFill>
                          <a:effectLst/>
                          <a:latin typeface="Arial" pitchFamily="34" charset="0"/>
                          <a:ea typeface="SimSun" pitchFamily="2" charset="-122"/>
                        </a:rPr>
                        <a:t>Bệnh tiêu hóa </a:t>
                      </a:r>
                      <a:br>
                        <a:rPr kumimoji="0" lang="en-CA" altLang="en-US" sz="1800" b="0" i="0" u="none" strike="noStrike" cap="none" normalizeH="0" baseline="0">
                          <a:ln>
                            <a:noFill/>
                          </a:ln>
                          <a:solidFill>
                            <a:srgbClr val="000000"/>
                          </a:solidFill>
                          <a:effectLst/>
                          <a:latin typeface="Arial" pitchFamily="34" charset="0"/>
                          <a:ea typeface="SimSun" pitchFamily="2" charset="-122"/>
                        </a:rPr>
                      </a:br>
                      <a:r>
                        <a:rPr kumimoji="0" lang="en-CA" altLang="en-US" sz="1800" b="0" i="0" u="none" strike="noStrike" cap="none" normalizeH="0" baseline="0">
                          <a:ln>
                            <a:noFill/>
                          </a:ln>
                          <a:solidFill>
                            <a:srgbClr val="000000"/>
                          </a:solidFill>
                          <a:effectLst/>
                          <a:latin typeface="Arial" pitchFamily="34" charset="0"/>
                          <a:ea typeface="SimSun" pitchFamily="2" charset="-122"/>
                        </a:rPr>
                        <a:t>(v.d viêm tụy, loét dạ dày, viêm túi mật)</a:t>
                      </a:r>
                    </a:p>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000000"/>
                          </a:solidFill>
                          <a:effectLst/>
                          <a:latin typeface="Arial" pitchFamily="34" charset="0"/>
                          <a:ea typeface="SimSun" pitchFamily="2" charset="-122"/>
                        </a:rPr>
                        <a:t>Bệnh vùng chậu(v.d lạc nội mạc tử cung, viêm vùng chậu, viêm tuyến tiền liệt)</a:t>
                      </a:r>
                    </a:p>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000000"/>
                          </a:solidFill>
                          <a:effectLst/>
                          <a:latin typeface="Arial" pitchFamily="34" charset="0"/>
                          <a:ea typeface="SimSun" pitchFamily="2" charset="-122"/>
                        </a:rPr>
                        <a:t>Bệnh sau phúc mạc</a:t>
                      </a:r>
                      <a:br>
                        <a:rPr kumimoji="0" lang="en-CA" altLang="en-US" sz="1800" b="0" i="0" u="none" strike="noStrike" cap="none" normalizeH="0" baseline="0">
                          <a:ln>
                            <a:noFill/>
                          </a:ln>
                          <a:solidFill>
                            <a:srgbClr val="000000"/>
                          </a:solidFill>
                          <a:effectLst/>
                          <a:latin typeface="Arial" pitchFamily="34" charset="0"/>
                          <a:ea typeface="SimSun" pitchFamily="2" charset="-122"/>
                        </a:rPr>
                      </a:br>
                      <a:r>
                        <a:rPr kumimoji="0" lang="en-CA" altLang="en-US" sz="1800" b="0" i="0" u="none" strike="noStrike" cap="none" normalizeH="0" baseline="0">
                          <a:ln>
                            <a:noFill/>
                          </a:ln>
                          <a:solidFill>
                            <a:srgbClr val="000000"/>
                          </a:solidFill>
                          <a:effectLst/>
                          <a:latin typeface="Arial" pitchFamily="34" charset="0"/>
                          <a:ea typeface="SimSun" pitchFamily="2" charset="-122"/>
                        </a:rPr>
                        <a:t>(v.d cơn đau quặn thận, viêm bể thận)</a:t>
                      </a:r>
                    </a:p>
                    <a:p>
                      <a:pPr marL="176213" marR="0" lvl="1" indent="-176213" algn="l" defTabSz="914400" rtl="0" eaLnBrk="1" fontAlgn="base" latinLnBrk="0" hangingPunct="1">
                        <a:lnSpc>
                          <a:spcPct val="100000"/>
                        </a:lnSpc>
                        <a:spcBef>
                          <a:spcPct val="0"/>
                        </a:spcBef>
                        <a:spcAft>
                          <a:spcPts val="300"/>
                        </a:spcAft>
                        <a:buClrTx/>
                        <a:buSzTx/>
                        <a:buFont typeface="Arial" pitchFamily="34" charset="0"/>
                        <a:buChar char="•"/>
                        <a:tabLst/>
                      </a:pPr>
                      <a:r>
                        <a:rPr kumimoji="0" lang="en-CA" altLang="en-US" sz="1800" b="0" i="0" u="none" strike="noStrike" cap="none" normalizeH="0" baseline="0">
                          <a:ln>
                            <a:noFill/>
                          </a:ln>
                          <a:solidFill>
                            <a:srgbClr val="000000"/>
                          </a:solidFill>
                          <a:effectLst/>
                          <a:latin typeface="Arial" pitchFamily="34" charset="0"/>
                          <a:ea typeface="SimSun" pitchFamily="2" charset="-122"/>
                        </a:rPr>
                        <a:t>Herpes zoster</a:t>
                      </a:r>
                    </a:p>
                  </a:txBody>
                  <a:tcPr marL="91442" marR="91442" marT="45674" marB="4567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1">
                      <a:blip r:embed="rId5">
                        <a:alphaModFix amt="36000"/>
                      </a:blip>
                      <a:srcRect/>
                      <a:stretch>
                        <a:fillRect/>
                      </a:stretch>
                    </a:blip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a:extLst>
              <a:ext uri="{FF2B5EF4-FFF2-40B4-BE49-F238E27FC236}">
                <a16:creationId xmlns:a16="http://schemas.microsoft.com/office/drawing/2014/main" id="{C423EB0E-C4FC-40C3-B7CC-6CD95F176D60}"/>
              </a:ext>
            </a:extLst>
          </p:cNvPr>
          <p:cNvSpPr>
            <a:spLocks noGrp="1"/>
          </p:cNvSpPr>
          <p:nvPr>
            <p:ph type="title"/>
          </p:nvPr>
        </p:nvSpPr>
        <p:spPr>
          <a:xfrm>
            <a:off x="1981200" y="76200"/>
            <a:ext cx="8229600" cy="1143000"/>
          </a:xfrm>
        </p:spPr>
        <p:txBody>
          <a:bodyPr/>
          <a:lstStyle/>
          <a:p>
            <a:pPr eaLnBrk="1" hangingPunct="1"/>
            <a:r>
              <a:rPr lang="en-US" altLang="en-US" sz="3000" b="1">
                <a:solidFill>
                  <a:srgbClr val="953735"/>
                </a:solidFill>
                <a:latin typeface="Arial" panose="020B0604020202020204" pitchFamily="34" charset="0"/>
              </a:rPr>
              <a:t>Khuyến cáo điều trị cho đau thắt lưng</a:t>
            </a:r>
          </a:p>
        </p:txBody>
      </p:sp>
      <p:graphicFrame>
        <p:nvGraphicFramePr>
          <p:cNvPr id="3" name="Content Placeholder 2">
            <a:extLst>
              <a:ext uri="{FF2B5EF4-FFF2-40B4-BE49-F238E27FC236}">
                <a16:creationId xmlns:a16="http://schemas.microsoft.com/office/drawing/2014/main" id="{F071D72B-3CC2-48E2-909D-865DD584DB68}"/>
              </a:ext>
            </a:extLst>
          </p:cNvPr>
          <p:cNvGraphicFramePr>
            <a:graphicFrameLocks noGrp="1"/>
          </p:cNvGraphicFramePr>
          <p:nvPr>
            <p:ph idx="1"/>
          </p:nvPr>
        </p:nvGraphicFramePr>
        <p:xfrm>
          <a:off x="1703512" y="1219200"/>
          <a:ext cx="8712969" cy="3571240"/>
        </p:xfrm>
        <a:graphic>
          <a:graphicData uri="http://schemas.openxmlformats.org/drawingml/2006/table">
            <a:tbl>
              <a:tblPr firstRow="1" bandRow="1">
                <a:tableStyleId>{5C22544A-7EE6-4342-B048-85BDC9FD1C3A}</a:tableStyleId>
              </a:tblPr>
              <a:tblGrid>
                <a:gridCol w="392139">
                  <a:extLst>
                    <a:ext uri="{9D8B030D-6E8A-4147-A177-3AD203B41FA5}">
                      <a16:colId xmlns:a16="http://schemas.microsoft.com/office/drawing/2014/main" val="20000"/>
                    </a:ext>
                  </a:extLst>
                </a:gridCol>
                <a:gridCol w="4116820">
                  <a:extLst>
                    <a:ext uri="{9D8B030D-6E8A-4147-A177-3AD203B41FA5}">
                      <a16:colId xmlns:a16="http://schemas.microsoft.com/office/drawing/2014/main" val="20001"/>
                    </a:ext>
                  </a:extLst>
                </a:gridCol>
                <a:gridCol w="4204010">
                  <a:extLst>
                    <a:ext uri="{9D8B030D-6E8A-4147-A177-3AD203B41FA5}">
                      <a16:colId xmlns:a16="http://schemas.microsoft.com/office/drawing/2014/main" val="20002"/>
                    </a:ext>
                  </a:extLst>
                </a:gridCol>
              </a:tblGrid>
              <a:tr h="370840">
                <a:tc>
                  <a:txBody>
                    <a:bodyPr/>
                    <a:lstStyle/>
                    <a:p>
                      <a:pPr algn="ctr"/>
                      <a:endParaRPr lang="en-CA" sz="1800" dirty="0">
                        <a:solidFill>
                          <a:schemeClr val="tx1"/>
                        </a:solidFill>
                      </a:endParaRPr>
                    </a:p>
                  </a:txBody>
                  <a:tcPr anchor="ctr">
                    <a:solidFill>
                      <a:schemeClr val="accent2"/>
                    </a:solidFill>
                  </a:tcPr>
                </a:tc>
                <a:tc>
                  <a:txBody>
                    <a:bodyPr/>
                    <a:lstStyle/>
                    <a:p>
                      <a:pPr algn="ctr"/>
                      <a:r>
                        <a:rPr lang="en-CA" sz="1800" dirty="0" err="1">
                          <a:latin typeface="Arial" pitchFamily="34" charset="0"/>
                          <a:cs typeface="Arial" pitchFamily="34" charset="0"/>
                        </a:rPr>
                        <a:t>Đau</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thắt</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lưng</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không</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điển</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hình</a:t>
                      </a:r>
                      <a:endParaRPr lang="en-CA" sz="1800" dirty="0">
                        <a:latin typeface="Arial" pitchFamily="34" charset="0"/>
                        <a:cs typeface="Arial" pitchFamily="34" charset="0"/>
                      </a:endParaRPr>
                    </a:p>
                  </a:txBody>
                  <a:tcPr>
                    <a:solidFill>
                      <a:schemeClr val="accent2"/>
                    </a:solidFill>
                  </a:tcPr>
                </a:tc>
                <a:tc>
                  <a:txBody>
                    <a:bodyPr/>
                    <a:lstStyle/>
                    <a:p>
                      <a:pPr algn="ctr"/>
                      <a:r>
                        <a:rPr lang="en-CA" sz="1800" dirty="0" err="1">
                          <a:solidFill>
                            <a:schemeClr val="bg2"/>
                          </a:solidFill>
                          <a:latin typeface="Arial" pitchFamily="34" charset="0"/>
                          <a:cs typeface="Arial" pitchFamily="34" charset="0"/>
                        </a:rPr>
                        <a:t>Đau</a:t>
                      </a:r>
                      <a:r>
                        <a:rPr lang="en-CA" sz="1800" baseline="0" dirty="0">
                          <a:solidFill>
                            <a:schemeClr val="bg2"/>
                          </a:solidFill>
                          <a:latin typeface="Arial" pitchFamily="34" charset="0"/>
                          <a:cs typeface="Arial" pitchFamily="34" charset="0"/>
                        </a:rPr>
                        <a:t> </a:t>
                      </a:r>
                      <a:r>
                        <a:rPr lang="en-CA" sz="1800" baseline="0" dirty="0" err="1">
                          <a:solidFill>
                            <a:schemeClr val="bg2"/>
                          </a:solidFill>
                          <a:latin typeface="Arial" pitchFamily="34" charset="0"/>
                          <a:cs typeface="Arial" pitchFamily="34" charset="0"/>
                        </a:rPr>
                        <a:t>rễ</a:t>
                      </a:r>
                      <a:r>
                        <a:rPr lang="en-CA" sz="1800" baseline="0" dirty="0">
                          <a:solidFill>
                            <a:schemeClr val="bg2"/>
                          </a:solidFill>
                          <a:latin typeface="Arial" pitchFamily="34" charset="0"/>
                          <a:cs typeface="Arial" pitchFamily="34" charset="0"/>
                        </a:rPr>
                        <a:t> </a:t>
                      </a:r>
                      <a:r>
                        <a:rPr lang="en-CA" sz="1800" baseline="0" dirty="0" err="1">
                          <a:solidFill>
                            <a:schemeClr val="bg2"/>
                          </a:solidFill>
                          <a:latin typeface="Arial" pitchFamily="34" charset="0"/>
                          <a:cs typeface="Arial" pitchFamily="34" charset="0"/>
                        </a:rPr>
                        <a:t>thần</a:t>
                      </a:r>
                      <a:r>
                        <a:rPr lang="en-CA" sz="1800" baseline="0" dirty="0">
                          <a:solidFill>
                            <a:schemeClr val="bg2"/>
                          </a:solidFill>
                          <a:latin typeface="Arial" pitchFamily="34" charset="0"/>
                          <a:cs typeface="Arial" pitchFamily="34" charset="0"/>
                        </a:rPr>
                        <a:t> </a:t>
                      </a:r>
                      <a:r>
                        <a:rPr lang="en-CA" sz="1800" baseline="0" dirty="0" err="1">
                          <a:solidFill>
                            <a:schemeClr val="bg2"/>
                          </a:solidFill>
                          <a:latin typeface="Arial" pitchFamily="34" charset="0"/>
                          <a:cs typeface="Arial" pitchFamily="34" charset="0"/>
                        </a:rPr>
                        <a:t>kinh</a:t>
                      </a:r>
                      <a:endParaRPr lang="en-CA" sz="1800" dirty="0">
                        <a:solidFill>
                          <a:schemeClr val="bg2"/>
                        </a:solidFill>
                        <a:latin typeface="Arial" pitchFamily="34" charset="0"/>
                        <a:cs typeface="Arial" pitchFamily="34" charset="0"/>
                      </a:endParaRPr>
                    </a:p>
                  </a:txBody>
                  <a:tcPr>
                    <a:solidFill>
                      <a:schemeClr val="accent3"/>
                    </a:solidFill>
                  </a:tcPr>
                </a:tc>
                <a:extLst>
                  <a:ext uri="{0D108BD9-81ED-4DB2-BD59-A6C34878D82A}">
                    <a16:rowId xmlns:a16="http://schemas.microsoft.com/office/drawing/2014/main" val="10000"/>
                  </a:ext>
                </a:extLst>
              </a:tr>
              <a:tr h="1463040">
                <a:tc>
                  <a:txBody>
                    <a:bodyPr/>
                    <a:lstStyle/>
                    <a:p>
                      <a:pPr algn="ctr"/>
                      <a:r>
                        <a:rPr lang="en-CA" sz="1800" b="1" dirty="0" err="1">
                          <a:solidFill>
                            <a:schemeClr val="tx1"/>
                          </a:solidFill>
                          <a:latin typeface="Arial" pitchFamily="34" charset="0"/>
                          <a:cs typeface="Arial" pitchFamily="34" charset="0"/>
                        </a:rPr>
                        <a:t>Cấp</a:t>
                      </a:r>
                      <a:endParaRPr lang="en-CA" sz="1800" b="1" dirty="0">
                        <a:solidFill>
                          <a:schemeClr val="tx1"/>
                        </a:solidFill>
                        <a:latin typeface="Arial" pitchFamily="34" charset="0"/>
                        <a:cs typeface="Arial" pitchFamily="34" charset="0"/>
                      </a:endParaRPr>
                    </a:p>
                  </a:txBody>
                  <a:tcPr vert="vert270" anchor="ctr">
                    <a:solidFill>
                      <a:schemeClr val="accent2"/>
                    </a:solidFill>
                  </a:tcPr>
                </a:tc>
                <a:tc>
                  <a:txBody>
                    <a:bodyPr/>
                    <a:lstStyle/>
                    <a:p>
                      <a:pPr marL="176213" indent="-161925">
                        <a:buFont typeface="Arial" pitchFamily="34" charset="0"/>
                        <a:buChar char="•"/>
                      </a:pPr>
                      <a:r>
                        <a:rPr lang="en-CA" sz="1800" dirty="0">
                          <a:latin typeface="Arial" pitchFamily="34" charset="0"/>
                          <a:cs typeface="Arial" pitchFamily="34" charset="0"/>
                        </a:rPr>
                        <a:t>Acetaminophen</a:t>
                      </a:r>
                    </a:p>
                    <a:p>
                      <a:pPr marL="176213" indent="-161925">
                        <a:buFont typeface="Arial" pitchFamily="34" charset="0"/>
                        <a:buChar char="•"/>
                      </a:pPr>
                      <a:r>
                        <a:rPr lang="en-CA" sz="1800" dirty="0" err="1">
                          <a:latin typeface="Arial" pitchFamily="34" charset="0"/>
                          <a:cs typeface="Arial" pitchFamily="34" charset="0"/>
                        </a:rPr>
                        <a:t>nsNSAIDs</a:t>
                      </a:r>
                      <a:endParaRPr lang="en-CA" sz="1800" dirty="0">
                        <a:latin typeface="Arial" pitchFamily="34" charset="0"/>
                        <a:cs typeface="Arial" pitchFamily="34" charset="0"/>
                      </a:endParaRPr>
                    </a:p>
                    <a:p>
                      <a:pPr marL="14288" indent="0">
                        <a:buFont typeface="Arial" pitchFamily="34" charset="0"/>
                        <a:buNone/>
                      </a:pPr>
                      <a:r>
                        <a:rPr lang="en-CA" sz="1800" baseline="0" dirty="0" err="1">
                          <a:latin typeface="Arial" pitchFamily="34" charset="0"/>
                          <a:cs typeface="Arial" pitchFamily="34" charset="0"/>
                        </a:rPr>
                        <a:t>Kê</a:t>
                      </a:r>
                      <a:r>
                        <a:rPr lang="en-CA" sz="1800" dirty="0">
                          <a:latin typeface="Arial" pitchFamily="34" charset="0"/>
                          <a:cs typeface="Arial" pitchFamily="34" charset="0"/>
                        </a:rPr>
                        <a:t> PPI </a:t>
                      </a:r>
                      <a:r>
                        <a:rPr lang="en-CA" sz="1800" dirty="0" err="1">
                          <a:latin typeface="Arial" pitchFamily="34" charset="0"/>
                          <a:cs typeface="Arial" pitchFamily="34" charset="0"/>
                        </a:rPr>
                        <a:t>cho</a:t>
                      </a:r>
                      <a:r>
                        <a:rPr lang="en-CA" sz="1800" dirty="0">
                          <a:latin typeface="Arial" pitchFamily="34" charset="0"/>
                          <a:cs typeface="Arial" pitchFamily="34" charset="0"/>
                        </a:rPr>
                        <a:t> </a:t>
                      </a:r>
                      <a:r>
                        <a:rPr lang="en-CA" sz="1800" dirty="0" err="1">
                          <a:latin typeface="Arial" pitchFamily="34" charset="0"/>
                          <a:cs typeface="Arial" pitchFamily="34" charset="0"/>
                        </a:rPr>
                        <a:t>bệnh</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nhân</a:t>
                      </a:r>
                      <a:r>
                        <a:rPr lang="en-CA" sz="1800" baseline="0" dirty="0">
                          <a:latin typeface="Arial" pitchFamily="34" charset="0"/>
                          <a:cs typeface="Arial" pitchFamily="34" charset="0"/>
                        </a:rPr>
                        <a:t> </a:t>
                      </a:r>
                      <a:r>
                        <a:rPr lang="en-CA" sz="1800" dirty="0">
                          <a:latin typeface="Arial" pitchFamily="34" charset="0"/>
                          <a:cs typeface="Arial" pitchFamily="34" charset="0"/>
                        </a:rPr>
                        <a:t>&gt;45 </a:t>
                      </a:r>
                      <a:r>
                        <a:rPr lang="en-CA" sz="1800" dirty="0" err="1">
                          <a:latin typeface="Arial" pitchFamily="34" charset="0"/>
                          <a:cs typeface="Arial" pitchFamily="34" charset="0"/>
                        </a:rPr>
                        <a:t>tuổi</a:t>
                      </a:r>
                      <a:endParaRPr lang="en-CA" sz="1800" dirty="0">
                        <a:latin typeface="Arial" pitchFamily="34" charset="0"/>
                        <a:cs typeface="Arial" pitchFamily="34" charset="0"/>
                      </a:endParaRPr>
                    </a:p>
                    <a:p>
                      <a:pPr marL="176213" indent="-161925" algn="l" defTabSz="914400" rtl="0" eaLnBrk="1" latinLnBrk="0" hangingPunct="1">
                        <a:buFont typeface="Arial" pitchFamily="34" charset="0"/>
                        <a:buChar char="•"/>
                      </a:pPr>
                      <a:r>
                        <a:rPr lang="en-CA" sz="1800" kern="1200" dirty="0" err="1">
                          <a:solidFill>
                            <a:schemeClr val="dk1"/>
                          </a:solidFill>
                          <a:latin typeface="Arial" pitchFamily="34" charset="0"/>
                          <a:ea typeface="+mn-ea"/>
                          <a:cs typeface="Arial" pitchFamily="34" charset="0"/>
                        </a:rPr>
                        <a:t>Opioids</a:t>
                      </a:r>
                      <a:r>
                        <a:rPr lang="en-CA" sz="1800" kern="1200" baseline="0" dirty="0">
                          <a:solidFill>
                            <a:schemeClr val="dk1"/>
                          </a:solidFill>
                          <a:latin typeface="Arial" pitchFamily="34" charset="0"/>
                          <a:ea typeface="+mn-ea"/>
                          <a:cs typeface="Arial" pitchFamily="34" charset="0"/>
                        </a:rPr>
                        <a:t> </a:t>
                      </a:r>
                      <a:r>
                        <a:rPr lang="en-CA" sz="1800" kern="1200" baseline="0" dirty="0" err="1">
                          <a:solidFill>
                            <a:schemeClr val="dk1"/>
                          </a:solidFill>
                          <a:latin typeface="Arial" pitchFamily="34" charset="0"/>
                          <a:ea typeface="+mn-ea"/>
                          <a:cs typeface="Arial" pitchFamily="34" charset="0"/>
                        </a:rPr>
                        <a:t>yếu</a:t>
                      </a:r>
                      <a:endParaRPr lang="en-CA" sz="1800" kern="1200" dirty="0">
                        <a:solidFill>
                          <a:schemeClr val="dk1"/>
                        </a:solidFill>
                        <a:latin typeface="Arial" pitchFamily="34" charset="0"/>
                        <a:ea typeface="+mn-ea"/>
                        <a:cs typeface="Arial" pitchFamily="34" charset="0"/>
                      </a:endParaRPr>
                    </a:p>
                    <a:p>
                      <a:pPr marL="176213" indent="-161925">
                        <a:buFont typeface="Arial" pitchFamily="34" charset="0"/>
                        <a:buChar char="•"/>
                      </a:pPr>
                      <a:r>
                        <a:rPr lang="en-CA" sz="1800" dirty="0" err="1">
                          <a:latin typeface="Arial" pitchFamily="34" charset="0"/>
                          <a:cs typeface="Arial" pitchFamily="34" charset="0"/>
                        </a:rPr>
                        <a:t>Dãn</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cơ</a:t>
                      </a:r>
                      <a:endParaRPr lang="en-CA" sz="1800" dirty="0">
                        <a:latin typeface="Arial" pitchFamily="34" charset="0"/>
                        <a:cs typeface="Arial" pitchFamily="34" charset="0"/>
                      </a:endParaRPr>
                    </a:p>
                  </a:txBody>
                  <a:tcPr>
                    <a:solidFill>
                      <a:schemeClr val="accent2">
                        <a:lumMod val="20000"/>
                        <a:lumOff val="80000"/>
                      </a:schemeClr>
                    </a:solidFill>
                  </a:tcPr>
                </a:tc>
                <a:tc>
                  <a:txBody>
                    <a:bodyPr/>
                    <a:lstStyle/>
                    <a:p>
                      <a:pPr marL="182563" indent="0">
                        <a:buFont typeface="Arial" pitchFamily="34" charset="0"/>
                        <a:buNone/>
                      </a:pPr>
                      <a:r>
                        <a:rPr lang="en-CA" sz="1800" dirty="0" err="1">
                          <a:latin typeface="Arial" pitchFamily="34" charset="0"/>
                          <a:cs typeface="Arial" pitchFamily="34" charset="0"/>
                        </a:rPr>
                        <a:t>Nếu</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đau</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rễ</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thần</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kinh</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nổi</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trội</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thêm</a:t>
                      </a:r>
                      <a:r>
                        <a:rPr lang="en-CA" sz="1800" baseline="0" dirty="0">
                          <a:latin typeface="Arial" pitchFamily="34" charset="0"/>
                          <a:cs typeface="Arial" pitchFamily="34" charset="0"/>
                        </a:rPr>
                        <a:t>:</a:t>
                      </a:r>
                      <a:endParaRPr lang="en-CA" sz="1800" dirty="0">
                        <a:latin typeface="Arial" pitchFamily="34" charset="0"/>
                        <a:cs typeface="Arial" pitchFamily="34" charset="0"/>
                      </a:endParaRPr>
                    </a:p>
                    <a:p>
                      <a:pPr marL="442913" indent="-185738" algn="l" defTabSz="914400" rtl="0" eaLnBrk="1" latinLnBrk="0" hangingPunct="1">
                        <a:buFont typeface="Arial" pitchFamily="34" charset="0"/>
                        <a:buChar char="•"/>
                      </a:pPr>
                      <a:r>
                        <a:rPr lang="el-GR" sz="1800" kern="1200" baseline="0" dirty="0">
                          <a:solidFill>
                            <a:schemeClr val="dk1"/>
                          </a:solidFill>
                          <a:latin typeface="Arial" pitchFamily="34" charset="0"/>
                          <a:ea typeface="+mn-ea"/>
                          <a:cs typeface="Arial" pitchFamily="34" charset="0"/>
                        </a:rPr>
                        <a:t>α</a:t>
                      </a:r>
                      <a:r>
                        <a:rPr lang="el-GR" sz="1800" kern="1200" baseline="30000" dirty="0">
                          <a:solidFill>
                            <a:schemeClr val="dk1"/>
                          </a:solidFill>
                          <a:latin typeface="Arial" pitchFamily="34" charset="0"/>
                          <a:ea typeface="+mn-ea"/>
                          <a:cs typeface="Arial" pitchFamily="34" charset="0"/>
                        </a:rPr>
                        <a:t>2</a:t>
                      </a:r>
                      <a:r>
                        <a:rPr lang="el-GR" sz="1800" kern="1200" baseline="0" dirty="0">
                          <a:solidFill>
                            <a:schemeClr val="dk1"/>
                          </a:solidFill>
                          <a:latin typeface="Arial" pitchFamily="34" charset="0"/>
                          <a:ea typeface="+mn-ea"/>
                          <a:cs typeface="Arial" pitchFamily="34" charset="0"/>
                        </a:rPr>
                        <a:t>δ</a:t>
                      </a:r>
                      <a:r>
                        <a:rPr lang="en-CA" sz="1800" kern="1200" baseline="0" dirty="0">
                          <a:solidFill>
                            <a:schemeClr val="dk1"/>
                          </a:solidFill>
                          <a:latin typeface="Arial" pitchFamily="34" charset="0"/>
                          <a:ea typeface="+mn-ea"/>
                          <a:cs typeface="Arial" pitchFamily="34" charset="0"/>
                        </a:rPr>
                        <a:t> ligands</a:t>
                      </a:r>
                    </a:p>
                    <a:p>
                      <a:pPr marL="442913" indent="-185738" algn="l" defTabSz="914400" rtl="0" eaLnBrk="1" latinLnBrk="0" hangingPunct="1">
                        <a:buFont typeface="Arial" pitchFamily="34" charset="0"/>
                        <a:buChar char="•"/>
                      </a:pPr>
                      <a:r>
                        <a:rPr lang="en-CA" sz="1800" kern="1200" baseline="0" dirty="0">
                          <a:solidFill>
                            <a:schemeClr val="dk1"/>
                          </a:solidFill>
                          <a:latin typeface="Arial" pitchFamily="34" charset="0"/>
                          <a:ea typeface="+mn-ea"/>
                          <a:cs typeface="Arial" pitchFamily="34" charset="0"/>
                        </a:rPr>
                        <a:t>TCAs( </a:t>
                      </a:r>
                      <a:r>
                        <a:rPr lang="en-CA" sz="1800" kern="1200" baseline="0" dirty="0" err="1">
                          <a:solidFill>
                            <a:schemeClr val="dk1"/>
                          </a:solidFill>
                          <a:latin typeface="Arial" pitchFamily="34" charset="0"/>
                          <a:ea typeface="+mn-ea"/>
                          <a:cs typeface="Arial" pitchFamily="34" charset="0"/>
                        </a:rPr>
                        <a:t>chống</a:t>
                      </a:r>
                      <a:r>
                        <a:rPr lang="en-CA" sz="1800" kern="1200" baseline="0" dirty="0">
                          <a:solidFill>
                            <a:schemeClr val="dk1"/>
                          </a:solidFill>
                          <a:latin typeface="Arial" pitchFamily="34" charset="0"/>
                          <a:ea typeface="+mn-ea"/>
                          <a:cs typeface="Arial" pitchFamily="34" charset="0"/>
                        </a:rPr>
                        <a:t> </a:t>
                      </a:r>
                      <a:r>
                        <a:rPr lang="en-CA" sz="1800" kern="1200" baseline="0" dirty="0" err="1">
                          <a:solidFill>
                            <a:schemeClr val="dk1"/>
                          </a:solidFill>
                          <a:latin typeface="Arial" pitchFamily="34" charset="0"/>
                          <a:ea typeface="+mn-ea"/>
                          <a:cs typeface="Arial" pitchFamily="34" charset="0"/>
                        </a:rPr>
                        <a:t>trầm</a:t>
                      </a:r>
                      <a:r>
                        <a:rPr lang="en-CA" sz="1800" kern="1200" baseline="0" dirty="0">
                          <a:solidFill>
                            <a:schemeClr val="dk1"/>
                          </a:solidFill>
                          <a:latin typeface="Arial" pitchFamily="34" charset="0"/>
                          <a:ea typeface="+mn-ea"/>
                          <a:cs typeface="Arial" pitchFamily="34" charset="0"/>
                        </a:rPr>
                        <a:t> </a:t>
                      </a:r>
                      <a:r>
                        <a:rPr lang="en-CA" sz="1800" kern="1200" baseline="0" dirty="0" err="1">
                          <a:solidFill>
                            <a:schemeClr val="dk1"/>
                          </a:solidFill>
                          <a:latin typeface="Arial" pitchFamily="34" charset="0"/>
                          <a:ea typeface="+mn-ea"/>
                          <a:cs typeface="Arial" pitchFamily="34" charset="0"/>
                        </a:rPr>
                        <a:t>cảm</a:t>
                      </a:r>
                      <a:r>
                        <a:rPr lang="en-CA" sz="1800" kern="1200" baseline="0" dirty="0">
                          <a:solidFill>
                            <a:schemeClr val="dk1"/>
                          </a:solidFill>
                          <a:latin typeface="Arial" pitchFamily="34" charset="0"/>
                          <a:ea typeface="+mn-ea"/>
                          <a:cs typeface="Arial" pitchFamily="34" charset="0"/>
                        </a:rPr>
                        <a:t> 3 </a:t>
                      </a:r>
                      <a:r>
                        <a:rPr lang="en-CA" sz="1800" kern="1200" baseline="0" dirty="0" err="1">
                          <a:solidFill>
                            <a:schemeClr val="dk1"/>
                          </a:solidFill>
                          <a:latin typeface="Arial" pitchFamily="34" charset="0"/>
                          <a:ea typeface="+mn-ea"/>
                          <a:cs typeface="Arial" pitchFamily="34" charset="0"/>
                        </a:rPr>
                        <a:t>vòng</a:t>
                      </a:r>
                      <a:r>
                        <a:rPr lang="en-CA" sz="1800" kern="1200" baseline="0" dirty="0">
                          <a:solidFill>
                            <a:schemeClr val="dk1"/>
                          </a:solidFill>
                          <a:latin typeface="Arial" pitchFamily="34" charset="0"/>
                          <a:ea typeface="+mn-ea"/>
                          <a:cs typeface="Arial" pitchFamily="34" charset="0"/>
                        </a:rPr>
                        <a:t>)</a:t>
                      </a:r>
                    </a:p>
                  </a:txBody>
                  <a:tcPr>
                    <a:solidFill>
                      <a:schemeClr val="accent3">
                        <a:lumMod val="20000"/>
                        <a:lumOff val="80000"/>
                      </a:schemeClr>
                    </a:solidFill>
                  </a:tcPr>
                </a:tc>
                <a:extLst>
                  <a:ext uri="{0D108BD9-81ED-4DB2-BD59-A6C34878D82A}">
                    <a16:rowId xmlns:a16="http://schemas.microsoft.com/office/drawing/2014/main" val="10001"/>
                  </a:ext>
                </a:extLst>
              </a:tr>
              <a:tr h="1737360">
                <a:tc>
                  <a:txBody>
                    <a:bodyPr/>
                    <a:lstStyle/>
                    <a:p>
                      <a:pPr algn="ctr"/>
                      <a:r>
                        <a:rPr lang="en-CA" sz="1800" b="1" dirty="0" err="1">
                          <a:solidFill>
                            <a:schemeClr val="tx1"/>
                          </a:solidFill>
                          <a:latin typeface="Arial" pitchFamily="34" charset="0"/>
                          <a:cs typeface="Arial" pitchFamily="34" charset="0"/>
                        </a:rPr>
                        <a:t>Mãn</a:t>
                      </a:r>
                      <a:endParaRPr lang="en-CA" sz="1800" b="1" dirty="0">
                        <a:solidFill>
                          <a:schemeClr val="tx1"/>
                        </a:solidFill>
                        <a:latin typeface="Arial" pitchFamily="34" charset="0"/>
                        <a:cs typeface="Arial" pitchFamily="34" charset="0"/>
                      </a:endParaRPr>
                    </a:p>
                  </a:txBody>
                  <a:tcPr vert="vert270" anchor="ctr">
                    <a:solidFill>
                      <a:schemeClr val="accent1"/>
                    </a:solidFill>
                  </a:tcPr>
                </a:tc>
                <a:tc gridSpan="2">
                  <a:txBody>
                    <a:bodyPr/>
                    <a:lstStyle/>
                    <a:p>
                      <a:endParaRPr lang="en-CA" sz="1800" dirty="0">
                        <a:effectLst/>
                        <a:latin typeface="Arial" pitchFamily="34" charset="0"/>
                        <a:cs typeface="Arial" pitchFamily="34" charset="0"/>
                      </a:endParaRPr>
                    </a:p>
                    <a:p>
                      <a:r>
                        <a:rPr lang="en-CA" sz="1800" dirty="0" err="1">
                          <a:effectLst/>
                          <a:latin typeface="Arial" pitchFamily="34" charset="0"/>
                          <a:cs typeface="Arial" pitchFamily="34" charset="0"/>
                        </a:rPr>
                        <a:t>Chuyển</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đến</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chuyên</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khoa</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để</a:t>
                      </a:r>
                      <a:r>
                        <a:rPr lang="en-CA" sz="1800" dirty="0">
                          <a:effectLst/>
                          <a:latin typeface="Arial" pitchFamily="34" charset="0"/>
                          <a:cs typeface="Arial" pitchFamily="34" charset="0"/>
                        </a:rPr>
                        <a:t>:</a:t>
                      </a:r>
                    </a:p>
                    <a:p>
                      <a:pPr marL="176213" indent="-161925">
                        <a:buFont typeface="Arial" pitchFamily="34" charset="0"/>
                        <a:buChar char="•"/>
                      </a:pPr>
                      <a:r>
                        <a:rPr lang="en-CA" sz="1800" baseline="0" dirty="0" err="1">
                          <a:effectLst/>
                          <a:latin typeface="Arial" pitchFamily="34" charset="0"/>
                          <a:cs typeface="Arial" pitchFamily="34" charset="0"/>
                        </a:rPr>
                        <a:t>Liệu</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pháp</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hành</a:t>
                      </a:r>
                      <a:r>
                        <a:rPr lang="en-CA" sz="1800" baseline="0" dirty="0">
                          <a:effectLst/>
                          <a:latin typeface="Arial" pitchFamily="34" charset="0"/>
                          <a:cs typeface="Arial" pitchFamily="34" charset="0"/>
                        </a:rPr>
                        <a:t> vi </a:t>
                      </a:r>
                      <a:r>
                        <a:rPr lang="en-CA" sz="1800" baseline="0" dirty="0" err="1">
                          <a:effectLst/>
                          <a:latin typeface="Arial" pitchFamily="34" charset="0"/>
                          <a:cs typeface="Arial" pitchFamily="34" charset="0"/>
                        </a:rPr>
                        <a:t>nhận</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thức</a:t>
                      </a:r>
                      <a:endParaRPr lang="en-CA" sz="1800" baseline="0" dirty="0">
                        <a:effectLst/>
                        <a:latin typeface="Arial" pitchFamily="34" charset="0"/>
                        <a:cs typeface="Arial" pitchFamily="34" charset="0"/>
                      </a:endParaRPr>
                    </a:p>
                    <a:p>
                      <a:pPr marL="176213" indent="-161925">
                        <a:buFont typeface="Arial" pitchFamily="34" charset="0"/>
                        <a:buChar char="•"/>
                      </a:pPr>
                      <a:r>
                        <a:rPr lang="en-CA" sz="1800" baseline="0" dirty="0" err="1">
                          <a:effectLst/>
                          <a:latin typeface="Arial" pitchFamily="34" charset="0"/>
                          <a:cs typeface="Arial" pitchFamily="34" charset="0"/>
                        </a:rPr>
                        <a:t>Điều</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trị</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thuốc</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phức</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hợp</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bao</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gồm</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opioid</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và</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thuốc</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điều</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trị</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đau</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thần</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kinh</a:t>
                      </a:r>
                      <a:endParaRPr lang="en-CA" sz="1800" baseline="0" dirty="0">
                        <a:effectLst/>
                        <a:latin typeface="Arial" pitchFamily="34" charset="0"/>
                        <a:cs typeface="Arial" pitchFamily="34" charset="0"/>
                      </a:endParaRPr>
                    </a:p>
                    <a:p>
                      <a:pPr marL="176213" indent="-161925">
                        <a:buFont typeface="Arial" pitchFamily="34" charset="0"/>
                        <a:buChar char="•"/>
                      </a:pPr>
                      <a:r>
                        <a:rPr lang="en-CA" sz="1800" dirty="0" err="1">
                          <a:effectLst/>
                          <a:latin typeface="Arial" pitchFamily="34" charset="0"/>
                          <a:cs typeface="Arial" pitchFamily="34" charset="0"/>
                        </a:rPr>
                        <a:t>Cân</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nhắc</a:t>
                      </a:r>
                      <a:r>
                        <a:rPr lang="en-CA" sz="1800" baseline="0" dirty="0">
                          <a:effectLst/>
                          <a:latin typeface="Arial" pitchFamily="34" charset="0"/>
                          <a:cs typeface="Arial" pitchFamily="34" charset="0"/>
                        </a:rPr>
                        <a:t> can </a:t>
                      </a:r>
                      <a:r>
                        <a:rPr lang="en-CA" sz="1800" baseline="0" dirty="0" err="1">
                          <a:effectLst/>
                          <a:latin typeface="Arial" pitchFamily="34" charset="0"/>
                          <a:cs typeface="Arial" pitchFamily="34" charset="0"/>
                        </a:rPr>
                        <a:t>thiệp</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thủ</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thuật</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giảm</a:t>
                      </a:r>
                      <a:r>
                        <a:rPr lang="en-CA" sz="1800" baseline="0" dirty="0">
                          <a:effectLst/>
                          <a:latin typeface="Arial" pitchFamily="34" charset="0"/>
                          <a:cs typeface="Arial" pitchFamily="34" charset="0"/>
                        </a:rPr>
                        <a:t> </a:t>
                      </a:r>
                      <a:r>
                        <a:rPr lang="en-CA" sz="1800" baseline="0" dirty="0" err="1">
                          <a:effectLst/>
                          <a:latin typeface="Arial" pitchFamily="34" charset="0"/>
                          <a:cs typeface="Arial" pitchFamily="34" charset="0"/>
                        </a:rPr>
                        <a:t>đau</a:t>
                      </a:r>
                      <a:endParaRPr lang="en-CA" sz="1800" dirty="0">
                        <a:effectLst/>
                        <a:latin typeface="Arial" pitchFamily="34" charset="0"/>
                        <a:cs typeface="Arial" pitchFamily="34" charset="0"/>
                      </a:endParaRPr>
                    </a:p>
                    <a:p>
                      <a:pPr marL="176213" indent="-161925">
                        <a:buFont typeface="Arial" pitchFamily="34" charset="0"/>
                        <a:buChar char="•"/>
                      </a:pPr>
                      <a:r>
                        <a:rPr lang="en-CA" sz="1800" dirty="0" err="1">
                          <a:latin typeface="Arial" pitchFamily="34" charset="0"/>
                          <a:cs typeface="Arial" pitchFamily="34" charset="0"/>
                        </a:rPr>
                        <a:t>Cân</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nhắc</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phẫu</a:t>
                      </a:r>
                      <a:r>
                        <a:rPr lang="en-CA" sz="1800" baseline="0" dirty="0">
                          <a:latin typeface="Arial" pitchFamily="34" charset="0"/>
                          <a:cs typeface="Arial" pitchFamily="34" charset="0"/>
                        </a:rPr>
                        <a:t> </a:t>
                      </a:r>
                      <a:r>
                        <a:rPr lang="en-CA" sz="1800" baseline="0" dirty="0" err="1">
                          <a:latin typeface="Arial" pitchFamily="34" charset="0"/>
                          <a:cs typeface="Arial" pitchFamily="34" charset="0"/>
                        </a:rPr>
                        <a:t>thuật</a:t>
                      </a:r>
                      <a:endParaRPr lang="en-CA" sz="1800" dirty="0">
                        <a:latin typeface="Arial" pitchFamily="34" charset="0"/>
                        <a:cs typeface="Arial" pitchFamily="34" charset="0"/>
                      </a:endParaRPr>
                    </a:p>
                  </a:txBody>
                  <a:tcPr>
                    <a:solidFill>
                      <a:schemeClr val="accent1">
                        <a:lumMod val="20000"/>
                        <a:lumOff val="80000"/>
                      </a:schemeClr>
                    </a:solidFill>
                  </a:tcPr>
                </a:tc>
                <a:tc hMerge="1">
                  <a:txBody>
                    <a:bodyPr/>
                    <a:lstStyle/>
                    <a:p>
                      <a:endParaRPr lang="en-CA" dirty="0"/>
                    </a:p>
                  </a:txBody>
                  <a:tcPr/>
                </a:tc>
                <a:extLst>
                  <a:ext uri="{0D108BD9-81ED-4DB2-BD59-A6C34878D82A}">
                    <a16:rowId xmlns:a16="http://schemas.microsoft.com/office/drawing/2014/main" val="10002"/>
                  </a:ext>
                </a:extLst>
              </a:tr>
            </a:tbl>
          </a:graphicData>
        </a:graphic>
      </p:graphicFrame>
      <p:sp>
        <p:nvSpPr>
          <p:cNvPr id="6" name="Right Arrow 5">
            <a:extLst>
              <a:ext uri="{FF2B5EF4-FFF2-40B4-BE49-F238E27FC236}">
                <a16:creationId xmlns:a16="http://schemas.microsoft.com/office/drawing/2014/main" id="{0364000B-2551-4531-8ACE-491BD9811A54}"/>
              </a:ext>
            </a:extLst>
          </p:cNvPr>
          <p:cNvSpPr/>
          <p:nvPr/>
        </p:nvSpPr>
        <p:spPr>
          <a:xfrm>
            <a:off x="5967414" y="2662238"/>
            <a:ext cx="503237" cy="431800"/>
          </a:xfrm>
          <a:prstGeom prst="rightArrow">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13" name="Right Arrow 12">
            <a:extLst>
              <a:ext uri="{FF2B5EF4-FFF2-40B4-BE49-F238E27FC236}">
                <a16:creationId xmlns:a16="http://schemas.microsoft.com/office/drawing/2014/main" id="{FC1BDFCC-F55C-4AB4-86E0-0E4A09650A46}"/>
              </a:ext>
            </a:extLst>
          </p:cNvPr>
          <p:cNvSpPr/>
          <p:nvPr/>
        </p:nvSpPr>
        <p:spPr>
          <a:xfrm rot="5400000">
            <a:off x="4347369" y="2912269"/>
            <a:ext cx="503238" cy="431800"/>
          </a:xfrm>
          <a:prstGeom prst="rightArrow">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14" name="Right Arrow 13">
            <a:extLst>
              <a:ext uri="{FF2B5EF4-FFF2-40B4-BE49-F238E27FC236}">
                <a16:creationId xmlns:a16="http://schemas.microsoft.com/office/drawing/2014/main" id="{A873A8C3-E21D-48FA-B152-7B92309AC14D}"/>
              </a:ext>
            </a:extLst>
          </p:cNvPr>
          <p:cNvSpPr/>
          <p:nvPr/>
        </p:nvSpPr>
        <p:spPr>
          <a:xfrm rot="5400000">
            <a:off x="7774781" y="3445669"/>
            <a:ext cx="503238" cy="431800"/>
          </a:xfrm>
          <a:prstGeom prst="rightArrow">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73735" name="Rectangle 14">
            <a:extLst>
              <a:ext uri="{FF2B5EF4-FFF2-40B4-BE49-F238E27FC236}">
                <a16:creationId xmlns:a16="http://schemas.microsoft.com/office/drawing/2014/main" id="{A9F0D2D7-A04E-45F3-8255-C336C33B8D8B}"/>
              </a:ext>
            </a:extLst>
          </p:cNvPr>
          <p:cNvSpPr>
            <a:spLocks noChangeArrowheads="1"/>
          </p:cNvSpPr>
          <p:nvPr/>
        </p:nvSpPr>
        <p:spPr bwMode="auto">
          <a:xfrm>
            <a:off x="1636714" y="6249988"/>
            <a:ext cx="90312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CA" altLang="en-US" sz="1200" b="1">
                <a:latin typeface="Arial  "/>
                <a:cs typeface="Cordia New" panose="020B0304020202020204" pitchFamily="34" charset="-34"/>
              </a:rPr>
              <a:t>Coxib = COX-2-specific inhibitor; nsNSAID = non-selective non-steroidal anti-inflammatory drug; </a:t>
            </a:r>
            <a:br>
              <a:rPr lang="en-CA" altLang="en-US" sz="1200" b="1">
                <a:latin typeface="Arial  "/>
                <a:cs typeface="Cordia New" panose="020B0304020202020204" pitchFamily="34" charset="-34"/>
              </a:rPr>
            </a:br>
            <a:r>
              <a:rPr lang="en-CA" altLang="en-US" sz="1200" b="1">
                <a:latin typeface="Arial  "/>
                <a:cs typeface="Cordia New" panose="020B0304020202020204" pitchFamily="34" charset="-34"/>
              </a:rPr>
              <a:t>PPI = proton pump inhibitor; TCA = tricyclic antidepressant</a:t>
            </a:r>
            <a:endParaRPr lang="en-US" altLang="en-US" sz="1200" b="1">
              <a:latin typeface="Arial  "/>
              <a:cs typeface="Cordia New" panose="020B0304020202020204" pitchFamily="34" charset="-34"/>
            </a:endParaRPr>
          </a:p>
          <a:p>
            <a:pPr algn="r">
              <a:spcBef>
                <a:spcPct val="0"/>
              </a:spcBef>
              <a:buFontTx/>
              <a:buNone/>
            </a:pPr>
            <a:r>
              <a:rPr lang="en-US" altLang="en-US" sz="1000">
                <a:latin typeface="Arial  "/>
                <a:cs typeface="Cordia New" panose="020B0304020202020204" pitchFamily="34" charset="-34"/>
              </a:rPr>
              <a:t>Adapted  from: Lee J </a:t>
            </a:r>
            <a:r>
              <a:rPr lang="en-US" altLang="en-US" sz="1000" i="1">
                <a:latin typeface="Arial  "/>
                <a:cs typeface="Cordia New" panose="020B0304020202020204" pitchFamily="34" charset="-34"/>
              </a:rPr>
              <a:t>et al. Br J Anaesth</a:t>
            </a:r>
            <a:r>
              <a:rPr lang="en-US" altLang="en-US" sz="1000">
                <a:latin typeface="Arial  "/>
                <a:cs typeface="Cordia New" panose="020B0304020202020204" pitchFamily="34" charset="-34"/>
              </a:rPr>
              <a:t> 2013; 111(1):112-20.</a:t>
            </a:r>
            <a:endParaRPr lang="es-MX" altLang="en-US" sz="1000">
              <a:latin typeface="Arial  "/>
              <a:cs typeface="Cordia New" panose="020B0304020202020204" pitchFamily="34" charset="-34"/>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3">
            <a:extLst>
              <a:ext uri="{FF2B5EF4-FFF2-40B4-BE49-F238E27FC236}">
                <a16:creationId xmlns:a16="http://schemas.microsoft.com/office/drawing/2014/main" id="{2214CC91-D442-494E-87A8-A61B5673CA64}"/>
              </a:ext>
            </a:extLst>
          </p:cNvPr>
          <p:cNvSpPr>
            <a:spLocks noGrp="1"/>
          </p:cNvSpPr>
          <p:nvPr>
            <p:ph type="title"/>
          </p:nvPr>
        </p:nvSpPr>
        <p:spPr>
          <a:xfrm>
            <a:off x="1981200" y="76200"/>
            <a:ext cx="8229600" cy="1143000"/>
          </a:xfrm>
        </p:spPr>
        <p:txBody>
          <a:bodyPr/>
          <a:lstStyle/>
          <a:p>
            <a:pPr eaLnBrk="1" hangingPunct="1"/>
            <a:r>
              <a:rPr lang="en-US" altLang="en-US" sz="3000" b="1">
                <a:solidFill>
                  <a:srgbClr val="953735"/>
                </a:solidFill>
                <a:latin typeface="Arial" panose="020B0604020202020204" pitchFamily="34" charset="0"/>
              </a:rPr>
              <a:t>Điều trị cho đau thắt lưng</a:t>
            </a:r>
          </a:p>
        </p:txBody>
      </p:sp>
      <p:sp>
        <p:nvSpPr>
          <p:cNvPr id="34818" name="Rectangle 3">
            <a:extLst>
              <a:ext uri="{FF2B5EF4-FFF2-40B4-BE49-F238E27FC236}">
                <a16:creationId xmlns:a16="http://schemas.microsoft.com/office/drawing/2014/main" id="{F8C8FC78-E541-4416-9E24-5667A9C12842}"/>
              </a:ext>
            </a:extLst>
          </p:cNvPr>
          <p:cNvSpPr>
            <a:spLocks noGrp="1" noChangeArrowheads="1"/>
          </p:cNvSpPr>
          <p:nvPr>
            <p:ph idx="1"/>
          </p:nvPr>
        </p:nvSpPr>
        <p:spPr>
          <a:xfrm>
            <a:off x="2057400" y="1295400"/>
            <a:ext cx="8153400" cy="4343400"/>
          </a:xfrm>
        </p:spPr>
        <p:txBody>
          <a:bodyPr>
            <a:normAutofit lnSpcReduction="10000"/>
          </a:bodyPr>
          <a:lstStyle/>
          <a:p>
            <a:pPr eaLnBrk="1" hangingPunct="1">
              <a:defRPr/>
            </a:pPr>
            <a:r>
              <a:rPr lang="vi-VN" altLang="en-US" sz="2400" dirty="0">
                <a:cs typeface="ＭＳ Ｐゴシック" charset="0"/>
              </a:rPr>
              <a:t>Điều trị nguyên nhân.</a:t>
            </a:r>
          </a:p>
          <a:p>
            <a:pPr eaLnBrk="1" hangingPunct="1">
              <a:defRPr/>
            </a:pPr>
            <a:r>
              <a:rPr lang="vi-VN" altLang="en-US" sz="2400" dirty="0">
                <a:cs typeface="ＭＳ Ｐゴシック" charset="0"/>
              </a:rPr>
              <a:t>Điều trị triệu chứng</a:t>
            </a:r>
            <a:endParaRPr lang="en-US" altLang="en-US" sz="2400" dirty="0">
              <a:cs typeface="ＭＳ Ｐゴシック" charset="0"/>
            </a:endParaRPr>
          </a:p>
          <a:p>
            <a:pPr eaLnBrk="1" hangingPunct="1">
              <a:buFont typeface="Wingdings" pitchFamily="2" charset="2"/>
              <a:buNone/>
              <a:defRPr/>
            </a:pPr>
            <a:r>
              <a:rPr lang="en-US" altLang="en-US" sz="2400" dirty="0">
                <a:cs typeface="ＭＳ Ｐゴシック" charset="0"/>
              </a:rPr>
              <a:t>   -  </a:t>
            </a:r>
            <a:r>
              <a:rPr lang="en-US" altLang="en-US" sz="2400" dirty="0" err="1">
                <a:latin typeface="Arial  "/>
                <a:cs typeface="ＭＳ Ｐゴシック" charset="0"/>
              </a:rPr>
              <a:t>Các</a:t>
            </a:r>
            <a:r>
              <a:rPr lang="en-US" altLang="en-US" sz="2400" dirty="0">
                <a:latin typeface="Arial  "/>
                <a:cs typeface="ＭＳ Ｐゴシック" charset="0"/>
              </a:rPr>
              <a:t> </a:t>
            </a:r>
            <a:r>
              <a:rPr lang="en-US" altLang="en-US" sz="2400" dirty="0" err="1">
                <a:latin typeface="Arial  "/>
                <a:cs typeface="ＭＳ Ｐゴシック" charset="0"/>
              </a:rPr>
              <a:t>biện</a:t>
            </a:r>
            <a:r>
              <a:rPr lang="en-US" altLang="en-US" sz="2400" dirty="0">
                <a:latin typeface="Arial  "/>
                <a:cs typeface="ＭＳ Ｐゴシック" charset="0"/>
              </a:rPr>
              <a:t> </a:t>
            </a:r>
            <a:r>
              <a:rPr lang="en-US" altLang="en-US" sz="2400" dirty="0" err="1">
                <a:latin typeface="Arial  "/>
                <a:cs typeface="ＭＳ Ｐゴシック" charset="0"/>
              </a:rPr>
              <a:t>pháp</a:t>
            </a:r>
            <a:r>
              <a:rPr lang="en-US" altLang="en-US" sz="2400" dirty="0">
                <a:latin typeface="Arial  "/>
                <a:cs typeface="ＭＳ Ｐゴシック" charset="0"/>
              </a:rPr>
              <a:t> </a:t>
            </a:r>
            <a:r>
              <a:rPr lang="en-US" altLang="en-US" sz="2400" dirty="0" err="1">
                <a:latin typeface="Arial  "/>
                <a:cs typeface="ＭＳ Ｐゴシック" charset="0"/>
              </a:rPr>
              <a:t>không</a:t>
            </a:r>
            <a:r>
              <a:rPr lang="en-US" altLang="en-US" sz="2400" dirty="0">
                <a:latin typeface="Arial  "/>
                <a:cs typeface="ＭＳ Ｐゴシック" charset="0"/>
              </a:rPr>
              <a:t> </a:t>
            </a:r>
            <a:r>
              <a:rPr lang="en-US" altLang="en-US" sz="2400" dirty="0" err="1">
                <a:latin typeface="Arial  "/>
                <a:cs typeface="ＭＳ Ｐゴシック" charset="0"/>
              </a:rPr>
              <a:t>dùng</a:t>
            </a:r>
            <a:r>
              <a:rPr lang="en-US" altLang="en-US" sz="2400" dirty="0">
                <a:latin typeface="Arial  "/>
                <a:cs typeface="ＭＳ Ｐゴシック" charset="0"/>
              </a:rPr>
              <a:t> </a:t>
            </a:r>
            <a:r>
              <a:rPr lang="en-US" altLang="en-US" sz="2400" dirty="0" err="1">
                <a:latin typeface="Arial  "/>
                <a:cs typeface="ＭＳ Ｐゴシック" charset="0"/>
              </a:rPr>
              <a:t>thuốc</a:t>
            </a:r>
            <a:r>
              <a:rPr lang="en-US" altLang="en-US" sz="2400" dirty="0">
                <a:latin typeface="Arial  "/>
                <a:cs typeface="ＭＳ Ｐゴシック" charset="0"/>
              </a:rPr>
              <a:t>: </a:t>
            </a:r>
            <a:r>
              <a:rPr lang="en-US" altLang="en-US" sz="2400" dirty="0" err="1">
                <a:latin typeface="Arial  "/>
                <a:cs typeface="ＭＳ Ｐゴシック" charset="0"/>
              </a:rPr>
              <a:t>Nằm</a:t>
            </a:r>
            <a:r>
              <a:rPr lang="en-US" altLang="en-US" sz="2400" dirty="0">
                <a:latin typeface="Arial  "/>
                <a:cs typeface="ＭＳ Ｐゴシック" charset="0"/>
              </a:rPr>
              <a:t> </a:t>
            </a:r>
            <a:r>
              <a:rPr lang="en-US" altLang="en-US" sz="2400" dirty="0" err="1">
                <a:latin typeface="Arial  "/>
                <a:cs typeface="ＭＳ Ｐゴシック" charset="0"/>
              </a:rPr>
              <a:t>nghỉ</a:t>
            </a:r>
            <a:r>
              <a:rPr lang="en-US" altLang="en-US" sz="2400" dirty="0">
                <a:latin typeface="Arial  "/>
                <a:cs typeface="ＭＳ Ｐゴシック" charset="0"/>
              </a:rPr>
              <a:t> </a:t>
            </a:r>
            <a:r>
              <a:rPr lang="en-US" altLang="en-US" sz="2400" dirty="0" err="1">
                <a:latin typeface="Arial  "/>
                <a:cs typeface="ＭＳ Ｐゴシック" charset="0"/>
              </a:rPr>
              <a:t>trên</a:t>
            </a:r>
            <a:r>
              <a:rPr lang="en-US" altLang="en-US" sz="2400" dirty="0">
                <a:latin typeface="Arial  "/>
                <a:cs typeface="ＭＳ Ｐゴシック" charset="0"/>
              </a:rPr>
              <a:t> </a:t>
            </a:r>
            <a:r>
              <a:rPr lang="en-US" altLang="en-US" sz="2400" dirty="0" err="1">
                <a:latin typeface="Arial  "/>
                <a:cs typeface="ＭＳ Ｐゴシック" charset="0"/>
              </a:rPr>
              <a:t>giường</a:t>
            </a:r>
            <a:endParaRPr lang="en-US" altLang="en-US" sz="2400" dirty="0">
              <a:latin typeface="Arial  "/>
              <a:cs typeface="ＭＳ Ｐゴシック" charset="0"/>
            </a:endParaRPr>
          </a:p>
          <a:p>
            <a:pPr marL="0" indent="0">
              <a:buNone/>
              <a:defRPr/>
            </a:pPr>
            <a:r>
              <a:rPr lang="en-US" altLang="en-US" sz="2400" dirty="0">
                <a:latin typeface="Arial  "/>
                <a:cs typeface="ＭＳ Ｐゴシック" charset="0"/>
              </a:rPr>
              <a:t>   - </a:t>
            </a:r>
            <a:r>
              <a:rPr lang="en-US" altLang="en-US" sz="2400" dirty="0" err="1">
                <a:latin typeface="Arial  "/>
                <a:cs typeface="ＭＳ Ｐゴシック" charset="0"/>
              </a:rPr>
              <a:t>Thuốc</a:t>
            </a:r>
            <a:r>
              <a:rPr lang="en-US" altLang="en-US" sz="2400" dirty="0">
                <a:latin typeface="Arial  "/>
                <a:cs typeface="ＭＳ Ｐゴシック" charset="0"/>
              </a:rPr>
              <a:t> : </a:t>
            </a:r>
            <a:r>
              <a:rPr lang="en-US" altLang="en-US" sz="2400" dirty="0" err="1">
                <a:latin typeface="Arial  "/>
                <a:cs typeface="ＭＳ Ｐゴシック" charset="0"/>
              </a:rPr>
              <a:t>chống</a:t>
            </a:r>
            <a:r>
              <a:rPr lang="en-US" altLang="en-US" sz="2400" dirty="0">
                <a:latin typeface="Arial  "/>
                <a:cs typeface="ＭＳ Ｐゴシック" charset="0"/>
              </a:rPr>
              <a:t> </a:t>
            </a:r>
            <a:r>
              <a:rPr lang="en-US" altLang="en-US" sz="2400" dirty="0" err="1">
                <a:latin typeface="Arial  "/>
                <a:cs typeface="ＭＳ Ｐゴシック" charset="0"/>
              </a:rPr>
              <a:t>viêm</a:t>
            </a:r>
            <a:r>
              <a:rPr lang="en-US" altLang="en-US" sz="2400" dirty="0">
                <a:latin typeface="Arial  "/>
                <a:cs typeface="ＭＳ Ｐゴシック" charset="0"/>
              </a:rPr>
              <a:t> </a:t>
            </a:r>
            <a:r>
              <a:rPr lang="en-US" altLang="en-US" sz="2400" dirty="0" err="1">
                <a:latin typeface="Arial  "/>
                <a:cs typeface="ＭＳ Ｐゴシック" charset="0"/>
              </a:rPr>
              <a:t>giảm</a:t>
            </a:r>
            <a:r>
              <a:rPr lang="en-US" altLang="en-US" sz="2400" dirty="0">
                <a:latin typeface="Arial  "/>
                <a:cs typeface="ＭＳ Ｐゴシック" charset="0"/>
              </a:rPr>
              <a:t> </a:t>
            </a:r>
            <a:r>
              <a:rPr lang="en-US" altLang="en-US" sz="2400" dirty="0" err="1">
                <a:latin typeface="Arial  "/>
                <a:cs typeface="ＭＳ Ｐゴシック" charset="0"/>
              </a:rPr>
              <a:t>đau</a:t>
            </a:r>
            <a:r>
              <a:rPr lang="en-US" altLang="en-US" sz="2400" dirty="0">
                <a:latin typeface="Arial  "/>
                <a:cs typeface="ＭＳ Ｐゴシック" charset="0"/>
              </a:rPr>
              <a:t> </a:t>
            </a:r>
            <a:r>
              <a:rPr lang="en-US" altLang="en-US" sz="2400" dirty="0" err="1">
                <a:latin typeface="Arial  "/>
                <a:cs typeface="ＭＳ Ｐゴシック" charset="0"/>
              </a:rPr>
              <a:t>không</a:t>
            </a:r>
            <a:r>
              <a:rPr lang="en-US" altLang="en-US" sz="2400" dirty="0">
                <a:latin typeface="Arial  "/>
                <a:cs typeface="ＭＳ Ｐゴシック" charset="0"/>
              </a:rPr>
              <a:t> steroid</a:t>
            </a:r>
          </a:p>
          <a:p>
            <a:pPr marL="0" indent="0">
              <a:buNone/>
              <a:defRPr/>
            </a:pPr>
            <a:r>
              <a:rPr lang="en-US" altLang="en-US" sz="2400" dirty="0">
                <a:latin typeface="Arial  "/>
                <a:cs typeface="ＭＳ Ｐゴシック" charset="0"/>
              </a:rPr>
              <a:t>	</a:t>
            </a:r>
            <a:r>
              <a:rPr lang="en-US" altLang="en-US" sz="2400" dirty="0" err="1">
                <a:latin typeface="Arial  "/>
                <a:cs typeface="ＭＳ Ｐゴシック" charset="0"/>
              </a:rPr>
              <a:t>Thuốc</a:t>
            </a:r>
            <a:r>
              <a:rPr lang="en-US" altLang="en-US" sz="2400" dirty="0">
                <a:latin typeface="Arial  "/>
                <a:cs typeface="ＭＳ Ｐゴシック" charset="0"/>
              </a:rPr>
              <a:t> </a:t>
            </a:r>
            <a:r>
              <a:rPr lang="en-US" altLang="en-US" sz="2400" dirty="0" err="1">
                <a:latin typeface="Arial  "/>
                <a:cs typeface="ＭＳ Ｐゴシック" charset="0"/>
              </a:rPr>
              <a:t>giãn</a:t>
            </a:r>
            <a:r>
              <a:rPr lang="en-US" altLang="en-US" sz="2400" dirty="0">
                <a:latin typeface="Arial  "/>
                <a:cs typeface="ＭＳ Ｐゴシック" charset="0"/>
              </a:rPr>
              <a:t> </a:t>
            </a:r>
            <a:r>
              <a:rPr lang="en-US" altLang="en-US" sz="2400" dirty="0" err="1">
                <a:latin typeface="Arial  "/>
                <a:cs typeface="ＭＳ Ｐゴシック" charset="0"/>
              </a:rPr>
              <a:t>cơ</a:t>
            </a:r>
            <a:r>
              <a:rPr lang="en-US" altLang="en-US" sz="2400" dirty="0">
                <a:latin typeface="Arial  "/>
                <a:cs typeface="ＭＳ Ｐゴシック" charset="0"/>
              </a:rPr>
              <a:t>  </a:t>
            </a:r>
          </a:p>
          <a:p>
            <a:pPr marL="0" indent="0">
              <a:buNone/>
              <a:defRPr/>
            </a:pPr>
            <a:r>
              <a:rPr lang="en-US" altLang="en-US" sz="2400" dirty="0">
                <a:latin typeface="Arial  "/>
                <a:cs typeface="ＭＳ Ｐゴシック" charset="0"/>
              </a:rPr>
              <a:t>	Vitamin </a:t>
            </a:r>
            <a:r>
              <a:rPr lang="en-US" altLang="en-US" sz="2400" dirty="0" err="1">
                <a:latin typeface="Arial  "/>
                <a:cs typeface="ＭＳ Ｐゴシック" charset="0"/>
              </a:rPr>
              <a:t>nhóm</a:t>
            </a:r>
            <a:r>
              <a:rPr lang="en-US" altLang="en-US" sz="2400" dirty="0">
                <a:latin typeface="Arial  "/>
                <a:cs typeface="ＭＳ Ｐゴシック" charset="0"/>
              </a:rPr>
              <a:t> B </a:t>
            </a:r>
          </a:p>
          <a:p>
            <a:pPr marL="0" indent="0">
              <a:buNone/>
              <a:defRPr/>
            </a:pPr>
            <a:r>
              <a:rPr lang="en-US" altLang="en-US" sz="2400" dirty="0">
                <a:latin typeface="Arial  "/>
                <a:cs typeface="ＭＳ Ｐゴシック" charset="0"/>
              </a:rPr>
              <a:t>	</a:t>
            </a:r>
            <a:r>
              <a:rPr lang="en-US" altLang="en-US" sz="2400" dirty="0" err="1">
                <a:latin typeface="Arial  "/>
                <a:cs typeface="ＭＳ Ｐゴシック" charset="0"/>
              </a:rPr>
              <a:t>Phong</a:t>
            </a:r>
            <a:r>
              <a:rPr lang="en-US" altLang="en-US" sz="2400" dirty="0">
                <a:latin typeface="Arial  "/>
                <a:cs typeface="ＭＳ Ｐゴシック" charset="0"/>
              </a:rPr>
              <a:t> </a:t>
            </a:r>
            <a:r>
              <a:rPr lang="en-US" altLang="en-US" sz="2400" dirty="0" err="1">
                <a:latin typeface="Arial  "/>
                <a:cs typeface="ＭＳ Ｐゴシック" charset="0"/>
              </a:rPr>
              <a:t>bế</a:t>
            </a:r>
            <a:r>
              <a:rPr lang="en-US" altLang="en-US" sz="2400" dirty="0">
                <a:latin typeface="Arial  "/>
                <a:cs typeface="ＭＳ Ｐゴシック" charset="0"/>
              </a:rPr>
              <a:t> </a:t>
            </a:r>
            <a:r>
              <a:rPr lang="en-US" altLang="en-US" sz="2400" dirty="0" err="1">
                <a:latin typeface="Arial  "/>
                <a:cs typeface="ＭＳ Ｐゴシック" charset="0"/>
              </a:rPr>
              <a:t>tại</a:t>
            </a:r>
            <a:r>
              <a:rPr lang="en-US" altLang="en-US" sz="2400" dirty="0">
                <a:latin typeface="Arial  "/>
                <a:cs typeface="ＭＳ Ｐゴシック" charset="0"/>
              </a:rPr>
              <a:t> </a:t>
            </a:r>
            <a:r>
              <a:rPr lang="en-US" altLang="en-US" sz="2400" dirty="0" err="1">
                <a:latin typeface="Arial  "/>
                <a:cs typeface="ＭＳ Ｐゴシック" charset="0"/>
              </a:rPr>
              <a:t>chỗ</a:t>
            </a:r>
            <a:r>
              <a:rPr lang="en-US" altLang="en-US" sz="2400" dirty="0">
                <a:latin typeface="Arial  "/>
                <a:cs typeface="ＭＳ Ｐゴシック" charset="0"/>
              </a:rPr>
              <a:t> </a:t>
            </a:r>
          </a:p>
          <a:p>
            <a:pPr marL="0" indent="0">
              <a:buNone/>
              <a:defRPr/>
            </a:pPr>
            <a:r>
              <a:rPr lang="en-US" altLang="en-US" sz="2400" dirty="0">
                <a:latin typeface="Arial  "/>
                <a:cs typeface="ＭＳ Ｐゴシック" charset="0"/>
              </a:rPr>
              <a:t>	</a:t>
            </a:r>
            <a:r>
              <a:rPr lang="en-US" altLang="en-US" sz="2400" dirty="0" err="1">
                <a:latin typeface="Arial  "/>
                <a:cs typeface="ＭＳ Ｐゴシック" charset="0"/>
              </a:rPr>
              <a:t>Phong</a:t>
            </a:r>
            <a:r>
              <a:rPr lang="en-US" altLang="en-US" sz="2400" dirty="0">
                <a:latin typeface="Arial  "/>
                <a:cs typeface="ＭＳ Ｐゴシック" charset="0"/>
              </a:rPr>
              <a:t> </a:t>
            </a:r>
            <a:r>
              <a:rPr lang="en-US" altLang="en-US" sz="2400" dirty="0" err="1">
                <a:latin typeface="Arial  "/>
                <a:cs typeface="ＭＳ Ｐゴシック" charset="0"/>
              </a:rPr>
              <a:t>bế</a:t>
            </a:r>
            <a:r>
              <a:rPr lang="en-US" altLang="en-US" sz="2400" dirty="0">
                <a:latin typeface="Arial  "/>
                <a:cs typeface="ＭＳ Ｐゴシック" charset="0"/>
              </a:rPr>
              <a:t> </a:t>
            </a:r>
            <a:r>
              <a:rPr lang="en-US" altLang="en-US" sz="2400" dirty="0" err="1">
                <a:latin typeface="Arial  "/>
                <a:cs typeface="ＭＳ Ｐゴシック" charset="0"/>
              </a:rPr>
              <a:t>ngoài</a:t>
            </a:r>
            <a:r>
              <a:rPr lang="en-US" altLang="en-US" sz="2400" dirty="0">
                <a:latin typeface="Arial  "/>
                <a:cs typeface="ＭＳ Ｐゴシック" charset="0"/>
              </a:rPr>
              <a:t> </a:t>
            </a:r>
            <a:r>
              <a:rPr lang="en-US" altLang="en-US" sz="2400" dirty="0" err="1">
                <a:latin typeface="Arial  "/>
                <a:cs typeface="ＭＳ Ｐゴシック" charset="0"/>
              </a:rPr>
              <a:t>màng</a:t>
            </a:r>
            <a:r>
              <a:rPr lang="en-US" altLang="en-US" sz="2400" dirty="0">
                <a:latin typeface="Arial  "/>
                <a:cs typeface="ＭＳ Ｐゴシック" charset="0"/>
              </a:rPr>
              <a:t> </a:t>
            </a:r>
            <a:r>
              <a:rPr lang="en-US" altLang="en-US" sz="2400" dirty="0" err="1">
                <a:latin typeface="Arial  "/>
                <a:cs typeface="ＭＳ Ｐゴシック" charset="0"/>
              </a:rPr>
              <a:t>cứng</a:t>
            </a:r>
            <a:endParaRPr lang="en-US" altLang="en-US" sz="2400" dirty="0">
              <a:latin typeface="Arial  "/>
              <a:cs typeface="ＭＳ Ｐゴシック" charset="0"/>
            </a:endParaRPr>
          </a:p>
          <a:p>
            <a:pPr marL="0" indent="0">
              <a:buNone/>
              <a:defRPr/>
            </a:pPr>
            <a:r>
              <a:rPr lang="en-US" altLang="en-US" sz="2400" dirty="0">
                <a:latin typeface="Arial  "/>
                <a:cs typeface="ＭＳ Ｐゴシック" charset="0"/>
              </a:rPr>
              <a:t>	</a:t>
            </a:r>
            <a:r>
              <a:rPr lang="en-US" altLang="en-US" sz="2400" dirty="0" err="1">
                <a:latin typeface="Arial  "/>
                <a:cs typeface="ＭＳ Ｐゴシック" charset="0"/>
              </a:rPr>
              <a:t>Ngoại</a:t>
            </a:r>
            <a:r>
              <a:rPr lang="en-US" altLang="en-US" sz="2400" dirty="0">
                <a:latin typeface="Arial  "/>
                <a:cs typeface="ＭＳ Ｐゴシック" charset="0"/>
              </a:rPr>
              <a:t> </a:t>
            </a:r>
            <a:r>
              <a:rPr lang="en-US" altLang="en-US" sz="2400" dirty="0" err="1">
                <a:latin typeface="Arial  "/>
                <a:cs typeface="ＭＳ Ｐゴシック" charset="0"/>
              </a:rPr>
              <a:t>khoa</a:t>
            </a:r>
            <a:endParaRPr lang="en-US" altLang="en-US" sz="2400" dirty="0">
              <a:latin typeface="Arial  "/>
              <a:cs typeface="ＭＳ Ｐゴシック" charset="0"/>
            </a:endParaRPr>
          </a:p>
          <a:p>
            <a:pPr eaLnBrk="1" hangingPunct="1">
              <a:lnSpc>
                <a:spcPct val="80000"/>
              </a:lnSpc>
              <a:defRPr/>
            </a:pPr>
            <a:endParaRPr lang="vi-VN" altLang="en-US" sz="2000" dirty="0">
              <a:cs typeface="ＭＳ Ｐゴシック"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85CEB7EA-13A5-4F4E-AAA5-3DA04B7934E6}"/>
              </a:ext>
            </a:extLst>
          </p:cNvPr>
          <p:cNvSpPr>
            <a:spLocks noGrp="1"/>
          </p:cNvSpPr>
          <p:nvPr>
            <p:ph type="title"/>
          </p:nvPr>
        </p:nvSpPr>
        <p:spPr>
          <a:xfrm>
            <a:off x="1981200" y="76200"/>
            <a:ext cx="8229600" cy="1143000"/>
          </a:xfrm>
        </p:spPr>
        <p:txBody>
          <a:bodyPr/>
          <a:lstStyle/>
          <a:p>
            <a:pPr eaLnBrk="1" hangingPunct="1">
              <a:defRPr/>
            </a:pPr>
            <a:r>
              <a:rPr lang="vi-VN" altLang="en-US" sz="2800" b="1" dirty="0">
                <a:solidFill>
                  <a:srgbClr val="000090"/>
                </a:solidFill>
                <a:latin typeface="+mn-lt"/>
                <a:ea typeface="SimSun" pitchFamily="2" charset="-122"/>
                <a:cs typeface="+mn-cs"/>
              </a:rPr>
              <a:t>CÂN NHẮC LỢI ÍCH VÀ NGUY CƠ CỦA NSAIDs TRÊN TỪNG BỆNH NHÂN CỤ THỂ</a:t>
            </a:r>
            <a:endParaRPr lang="en-US" altLang="en-US" sz="2800" b="1" dirty="0">
              <a:solidFill>
                <a:srgbClr val="000090"/>
              </a:solidFill>
              <a:latin typeface="+mn-lt"/>
              <a:ea typeface="SimSun" pitchFamily="2" charset="-122"/>
              <a:cs typeface="+mn-cs"/>
            </a:endParaRPr>
          </a:p>
        </p:txBody>
      </p:sp>
      <p:sp>
        <p:nvSpPr>
          <p:cNvPr id="82947" name="Oval 4">
            <a:extLst>
              <a:ext uri="{FF2B5EF4-FFF2-40B4-BE49-F238E27FC236}">
                <a16:creationId xmlns:a16="http://schemas.microsoft.com/office/drawing/2014/main" id="{F2B9CDE2-397D-4350-B350-3ADE4E262505}"/>
              </a:ext>
            </a:extLst>
          </p:cNvPr>
          <p:cNvSpPr>
            <a:spLocks noChangeArrowheads="1"/>
          </p:cNvSpPr>
          <p:nvPr/>
        </p:nvSpPr>
        <p:spPr bwMode="auto">
          <a:xfrm>
            <a:off x="3575050" y="3043239"/>
            <a:ext cx="4953000" cy="1519237"/>
          </a:xfrm>
          <a:prstGeom prst="ellipse">
            <a:avLst/>
          </a:prstGeom>
          <a:gradFill rotWithShape="0">
            <a:gsLst>
              <a:gs pos="0">
                <a:srgbClr val="7DA8FF"/>
              </a:gs>
              <a:gs pos="100000">
                <a:srgbClr val="3B5DCB"/>
              </a:gs>
            </a:gsLst>
            <a:lin ang="5400000" scaled="1"/>
          </a:gradFill>
          <a:ln w="9525">
            <a:solidFill>
              <a:srgbClr val="FF33CC"/>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vi-VN" altLang="en-US" sz="2400">
              <a:latin typeface="+mn-lt"/>
              <a:cs typeface="Cordia New" panose="020B0304020202020204" pitchFamily="34" charset="-34"/>
            </a:endParaRPr>
          </a:p>
        </p:txBody>
      </p:sp>
      <p:sp>
        <p:nvSpPr>
          <p:cNvPr id="82948" name="Text Box 5">
            <a:extLst>
              <a:ext uri="{FF2B5EF4-FFF2-40B4-BE49-F238E27FC236}">
                <a16:creationId xmlns:a16="http://schemas.microsoft.com/office/drawing/2014/main" id="{3ED089A5-6D12-4633-9F1A-4C5ED8E58471}"/>
              </a:ext>
            </a:extLst>
          </p:cNvPr>
          <p:cNvSpPr txBox="1">
            <a:spLocks noChangeArrowheads="1"/>
          </p:cNvSpPr>
          <p:nvPr/>
        </p:nvSpPr>
        <p:spPr bwMode="auto">
          <a:xfrm>
            <a:off x="3863975" y="3420070"/>
            <a:ext cx="4495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50000"/>
              </a:spcBef>
              <a:buFontTx/>
              <a:buNone/>
            </a:pPr>
            <a:r>
              <a:rPr lang="vi-VN" altLang="en-US" sz="1800" b="1" dirty="0">
                <a:solidFill>
                  <a:srgbClr val="FFFF00"/>
                </a:solidFill>
                <a:latin typeface="+mn-lt"/>
                <a:ea typeface="SimSun" panose="02010600030101010101" pitchFamily="2" charset="-122"/>
                <a:cs typeface="Cordia New" panose="020B0304020202020204" pitchFamily="34" charset="-34"/>
              </a:rPr>
              <a:t> Cân bằng giữa đặc điểm cơ thể và các bệnh lý cùng mắc của người bệnh với việc điều trị đau và viêm</a:t>
            </a:r>
            <a:endParaRPr lang="en-US" altLang="en-US" sz="1800" b="1" dirty="0">
              <a:solidFill>
                <a:srgbClr val="FFFF00"/>
              </a:solidFill>
              <a:latin typeface="+mn-lt"/>
              <a:ea typeface="SimSun" panose="02010600030101010101" pitchFamily="2" charset="-122"/>
              <a:cs typeface="Cordia New" panose="020B0304020202020204" pitchFamily="34" charset="-34"/>
            </a:endParaRPr>
          </a:p>
        </p:txBody>
      </p:sp>
      <p:sp>
        <p:nvSpPr>
          <p:cNvPr id="82949" name="AutoShape 6">
            <a:extLst>
              <a:ext uri="{FF2B5EF4-FFF2-40B4-BE49-F238E27FC236}">
                <a16:creationId xmlns:a16="http://schemas.microsoft.com/office/drawing/2014/main" id="{BAF4D121-196A-4C54-A1C6-FCCEAB1339D5}"/>
              </a:ext>
            </a:extLst>
          </p:cNvPr>
          <p:cNvSpPr>
            <a:spLocks noChangeArrowheads="1"/>
          </p:cNvSpPr>
          <p:nvPr/>
        </p:nvSpPr>
        <p:spPr bwMode="auto">
          <a:xfrm>
            <a:off x="2855913" y="3476625"/>
            <a:ext cx="685800" cy="609600"/>
          </a:xfrm>
          <a:prstGeom prst="rightArrow">
            <a:avLst>
              <a:gd name="adj1" fmla="val 50000"/>
              <a:gd name="adj2" fmla="val 28125"/>
            </a:avLst>
          </a:prstGeom>
          <a:gradFill rotWithShape="0">
            <a:gsLst>
              <a:gs pos="0">
                <a:srgbClr val="FFFF00"/>
              </a:gs>
              <a:gs pos="100000">
                <a:srgbClr val="FF33CC"/>
              </a:gs>
            </a:gsLst>
            <a:lin ang="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vi-VN" altLang="en-US" sz="2400">
              <a:latin typeface="+mn-lt"/>
              <a:cs typeface="Cordia New" panose="020B0304020202020204" pitchFamily="34" charset="-34"/>
            </a:endParaRPr>
          </a:p>
        </p:txBody>
      </p:sp>
      <p:sp>
        <p:nvSpPr>
          <p:cNvPr id="82950" name="AutoShape 7">
            <a:extLst>
              <a:ext uri="{FF2B5EF4-FFF2-40B4-BE49-F238E27FC236}">
                <a16:creationId xmlns:a16="http://schemas.microsoft.com/office/drawing/2014/main" id="{2B7941D4-FA02-48EC-AD8B-D563B009A9BF}"/>
              </a:ext>
            </a:extLst>
          </p:cNvPr>
          <p:cNvSpPr>
            <a:spLocks noChangeArrowheads="1"/>
          </p:cNvSpPr>
          <p:nvPr/>
        </p:nvSpPr>
        <p:spPr bwMode="auto">
          <a:xfrm rot="-2246487">
            <a:off x="8183563" y="2900363"/>
            <a:ext cx="685800" cy="609600"/>
          </a:xfrm>
          <a:prstGeom prst="leftArrow">
            <a:avLst>
              <a:gd name="adj1" fmla="val 50000"/>
              <a:gd name="adj2" fmla="val 28125"/>
            </a:avLst>
          </a:prstGeom>
          <a:gradFill rotWithShape="0">
            <a:gsLst>
              <a:gs pos="0">
                <a:srgbClr val="FF33CC"/>
              </a:gs>
              <a:gs pos="100000">
                <a:srgbClr val="FFFF00"/>
              </a:gs>
            </a:gsLst>
            <a:lin ang="189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vi-VN" altLang="en-US" sz="2400">
              <a:latin typeface="+mn-lt"/>
              <a:cs typeface="Cordia New" panose="020B0304020202020204" pitchFamily="34" charset="-34"/>
            </a:endParaRPr>
          </a:p>
        </p:txBody>
      </p:sp>
      <p:sp>
        <p:nvSpPr>
          <p:cNvPr id="82951" name="AutoShape 8">
            <a:extLst>
              <a:ext uri="{FF2B5EF4-FFF2-40B4-BE49-F238E27FC236}">
                <a16:creationId xmlns:a16="http://schemas.microsoft.com/office/drawing/2014/main" id="{906A0CF4-1F67-4F1D-98C3-C5C09AD0563D}"/>
              </a:ext>
            </a:extLst>
          </p:cNvPr>
          <p:cNvSpPr>
            <a:spLocks noChangeArrowheads="1"/>
          </p:cNvSpPr>
          <p:nvPr/>
        </p:nvSpPr>
        <p:spPr bwMode="auto">
          <a:xfrm>
            <a:off x="5519738" y="2251075"/>
            <a:ext cx="609600" cy="685800"/>
          </a:xfrm>
          <a:prstGeom prst="downArrow">
            <a:avLst>
              <a:gd name="adj1" fmla="val 50000"/>
              <a:gd name="adj2" fmla="val 28125"/>
            </a:avLst>
          </a:prstGeom>
          <a:gradFill rotWithShape="0">
            <a:gsLst>
              <a:gs pos="0">
                <a:srgbClr val="FFFF00"/>
              </a:gs>
              <a:gs pos="100000">
                <a:srgbClr val="FF33CC"/>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vi-VN" altLang="en-US" sz="2400">
              <a:latin typeface="+mn-lt"/>
              <a:cs typeface="Cordia New" panose="020B0304020202020204" pitchFamily="34" charset="-34"/>
            </a:endParaRPr>
          </a:p>
        </p:txBody>
      </p:sp>
      <p:sp>
        <p:nvSpPr>
          <p:cNvPr id="82952" name="AutoShape 9">
            <a:extLst>
              <a:ext uri="{FF2B5EF4-FFF2-40B4-BE49-F238E27FC236}">
                <a16:creationId xmlns:a16="http://schemas.microsoft.com/office/drawing/2014/main" id="{230B6917-A903-454D-8707-0F6567653085}"/>
              </a:ext>
            </a:extLst>
          </p:cNvPr>
          <p:cNvSpPr>
            <a:spLocks noChangeArrowheads="1"/>
          </p:cNvSpPr>
          <p:nvPr/>
        </p:nvSpPr>
        <p:spPr bwMode="auto">
          <a:xfrm rot="-3083713">
            <a:off x="8154194" y="4234657"/>
            <a:ext cx="608013" cy="685800"/>
          </a:xfrm>
          <a:prstGeom prst="upArrow">
            <a:avLst>
              <a:gd name="adj1" fmla="val 50000"/>
              <a:gd name="adj2" fmla="val 28198"/>
            </a:avLst>
          </a:prstGeom>
          <a:gradFill rotWithShape="0">
            <a:gsLst>
              <a:gs pos="0">
                <a:srgbClr val="FF33CC"/>
              </a:gs>
              <a:gs pos="100000">
                <a:srgbClr val="FFFF00"/>
              </a:gs>
            </a:gsLst>
            <a:lin ang="27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vi-VN" altLang="en-US" sz="2400">
              <a:latin typeface="+mn-lt"/>
              <a:cs typeface="Cordia New" panose="020B0304020202020204" pitchFamily="34" charset="-34"/>
            </a:endParaRPr>
          </a:p>
        </p:txBody>
      </p:sp>
      <p:sp>
        <p:nvSpPr>
          <p:cNvPr id="82953" name="AutoShape 10">
            <a:extLst>
              <a:ext uri="{FF2B5EF4-FFF2-40B4-BE49-F238E27FC236}">
                <a16:creationId xmlns:a16="http://schemas.microsoft.com/office/drawing/2014/main" id="{D8F11E02-ADAF-4606-9EF2-CAE89CD0512D}"/>
              </a:ext>
            </a:extLst>
          </p:cNvPr>
          <p:cNvSpPr>
            <a:spLocks noChangeArrowheads="1"/>
          </p:cNvSpPr>
          <p:nvPr/>
        </p:nvSpPr>
        <p:spPr bwMode="auto">
          <a:xfrm rot="-2028835">
            <a:off x="3863976" y="2540000"/>
            <a:ext cx="638175" cy="711200"/>
          </a:xfrm>
          <a:prstGeom prst="downArrow">
            <a:avLst>
              <a:gd name="adj1" fmla="val 50000"/>
              <a:gd name="adj2" fmla="val 27861"/>
            </a:avLst>
          </a:prstGeom>
          <a:gradFill rotWithShape="0">
            <a:gsLst>
              <a:gs pos="0">
                <a:srgbClr val="FFFF00"/>
              </a:gs>
              <a:gs pos="100000">
                <a:srgbClr val="FF33CC"/>
              </a:gs>
            </a:gsLst>
            <a:lin ang="27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vi-VN" altLang="en-US" sz="2400">
              <a:latin typeface="+mn-lt"/>
              <a:cs typeface="Cordia New" panose="020B0304020202020204" pitchFamily="34" charset="-34"/>
            </a:endParaRPr>
          </a:p>
        </p:txBody>
      </p:sp>
      <p:sp>
        <p:nvSpPr>
          <p:cNvPr id="82954" name="AutoShape 11">
            <a:extLst>
              <a:ext uri="{FF2B5EF4-FFF2-40B4-BE49-F238E27FC236}">
                <a16:creationId xmlns:a16="http://schemas.microsoft.com/office/drawing/2014/main" id="{E49074EC-4EFA-4E48-AF5F-BA4B7CD120ED}"/>
              </a:ext>
            </a:extLst>
          </p:cNvPr>
          <p:cNvSpPr>
            <a:spLocks noChangeArrowheads="1"/>
          </p:cNvSpPr>
          <p:nvPr/>
        </p:nvSpPr>
        <p:spPr bwMode="auto">
          <a:xfrm rot="1096290">
            <a:off x="6959600" y="2395538"/>
            <a:ext cx="609600" cy="673100"/>
          </a:xfrm>
          <a:prstGeom prst="downArrow">
            <a:avLst>
              <a:gd name="adj1" fmla="val 50000"/>
              <a:gd name="adj2" fmla="val 27604"/>
            </a:avLst>
          </a:prstGeom>
          <a:gradFill rotWithShape="0">
            <a:gsLst>
              <a:gs pos="0">
                <a:srgbClr val="FF33CC"/>
              </a:gs>
              <a:gs pos="100000">
                <a:srgbClr val="FFFF00"/>
              </a:gs>
            </a:gsLst>
            <a:lin ang="189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vi-VN" altLang="en-US" sz="2400">
              <a:latin typeface="+mn-lt"/>
              <a:cs typeface="Cordia New" panose="020B0304020202020204" pitchFamily="34" charset="-34"/>
            </a:endParaRPr>
          </a:p>
        </p:txBody>
      </p:sp>
      <p:sp>
        <p:nvSpPr>
          <p:cNvPr id="82955" name="AutoShape 12">
            <a:extLst>
              <a:ext uri="{FF2B5EF4-FFF2-40B4-BE49-F238E27FC236}">
                <a16:creationId xmlns:a16="http://schemas.microsoft.com/office/drawing/2014/main" id="{4FF7F1AB-2F60-4320-9BB4-69F383622C4F}"/>
              </a:ext>
            </a:extLst>
          </p:cNvPr>
          <p:cNvSpPr>
            <a:spLocks noChangeArrowheads="1"/>
          </p:cNvSpPr>
          <p:nvPr/>
        </p:nvSpPr>
        <p:spPr bwMode="auto">
          <a:xfrm>
            <a:off x="5448300" y="4932363"/>
            <a:ext cx="609600" cy="609600"/>
          </a:xfrm>
          <a:prstGeom prst="upArrow">
            <a:avLst>
              <a:gd name="adj1" fmla="val 50000"/>
              <a:gd name="adj2" fmla="val 25000"/>
            </a:avLst>
          </a:prstGeom>
          <a:gradFill rotWithShape="0">
            <a:gsLst>
              <a:gs pos="0">
                <a:srgbClr val="FF33CC"/>
              </a:gs>
              <a:gs pos="100000">
                <a:srgbClr val="FFFF00"/>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vi-VN" altLang="en-US" sz="2400">
              <a:latin typeface="+mn-lt"/>
              <a:cs typeface="Cordia New" panose="020B0304020202020204" pitchFamily="34" charset="-34"/>
            </a:endParaRPr>
          </a:p>
        </p:txBody>
      </p:sp>
      <p:sp>
        <p:nvSpPr>
          <p:cNvPr id="82956" name="AutoShape 13">
            <a:extLst>
              <a:ext uri="{FF2B5EF4-FFF2-40B4-BE49-F238E27FC236}">
                <a16:creationId xmlns:a16="http://schemas.microsoft.com/office/drawing/2014/main" id="{2D85363F-9153-4B02-A7E7-4B9C06B3E179}"/>
              </a:ext>
            </a:extLst>
          </p:cNvPr>
          <p:cNvSpPr>
            <a:spLocks noChangeArrowheads="1"/>
          </p:cNvSpPr>
          <p:nvPr/>
        </p:nvSpPr>
        <p:spPr bwMode="auto">
          <a:xfrm rot="-1467226">
            <a:off x="7248525" y="4789488"/>
            <a:ext cx="609600" cy="679450"/>
          </a:xfrm>
          <a:prstGeom prst="upArrow">
            <a:avLst>
              <a:gd name="adj1" fmla="val 50000"/>
              <a:gd name="adj2" fmla="val 27865"/>
            </a:avLst>
          </a:prstGeom>
          <a:gradFill rotWithShape="0">
            <a:gsLst>
              <a:gs pos="0">
                <a:srgbClr val="FF33CC"/>
              </a:gs>
              <a:gs pos="100000">
                <a:srgbClr val="FFFF00"/>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vi-VN" altLang="en-US" sz="2400">
              <a:latin typeface="+mn-lt"/>
              <a:cs typeface="Cordia New" panose="020B0304020202020204" pitchFamily="34" charset="-34"/>
            </a:endParaRPr>
          </a:p>
        </p:txBody>
      </p:sp>
      <p:sp>
        <p:nvSpPr>
          <p:cNvPr id="82957" name="AutoShape 14">
            <a:extLst>
              <a:ext uri="{FF2B5EF4-FFF2-40B4-BE49-F238E27FC236}">
                <a16:creationId xmlns:a16="http://schemas.microsoft.com/office/drawing/2014/main" id="{BF3885F2-C314-42F3-9114-45A619B62BD3}"/>
              </a:ext>
            </a:extLst>
          </p:cNvPr>
          <p:cNvSpPr>
            <a:spLocks noChangeArrowheads="1"/>
          </p:cNvSpPr>
          <p:nvPr/>
        </p:nvSpPr>
        <p:spPr bwMode="auto">
          <a:xfrm rot="2105309">
            <a:off x="3798888" y="4532313"/>
            <a:ext cx="609600" cy="685800"/>
          </a:xfrm>
          <a:prstGeom prst="upArrow">
            <a:avLst>
              <a:gd name="adj1" fmla="val 50000"/>
              <a:gd name="adj2" fmla="val 28125"/>
            </a:avLst>
          </a:prstGeom>
          <a:gradFill rotWithShape="0">
            <a:gsLst>
              <a:gs pos="0">
                <a:srgbClr val="FFFF00"/>
              </a:gs>
              <a:gs pos="100000">
                <a:srgbClr val="FF33CC"/>
              </a:gs>
            </a:gsLst>
            <a:lin ang="189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a:spcBef>
                <a:spcPct val="0"/>
              </a:spcBef>
              <a:buFontTx/>
              <a:buNone/>
            </a:pPr>
            <a:endParaRPr lang="en-US" altLang="en-US" sz="2400">
              <a:latin typeface="+mn-lt"/>
              <a:cs typeface="Cordia New" panose="020B0304020202020204" pitchFamily="34" charset="-34"/>
            </a:endParaRPr>
          </a:p>
        </p:txBody>
      </p:sp>
      <p:sp>
        <p:nvSpPr>
          <p:cNvPr id="82958" name="Text Box 15">
            <a:extLst>
              <a:ext uri="{FF2B5EF4-FFF2-40B4-BE49-F238E27FC236}">
                <a16:creationId xmlns:a16="http://schemas.microsoft.com/office/drawing/2014/main" id="{1824D1B3-FDBA-4C8D-BB6B-8A15C23546D5}"/>
              </a:ext>
            </a:extLst>
          </p:cNvPr>
          <p:cNvSpPr txBox="1">
            <a:spLocks noChangeArrowheads="1"/>
          </p:cNvSpPr>
          <p:nvPr/>
        </p:nvSpPr>
        <p:spPr bwMode="auto">
          <a:xfrm>
            <a:off x="4191001" y="1600200"/>
            <a:ext cx="3203575" cy="400110"/>
          </a:xfrm>
          <a:prstGeom prst="rect">
            <a:avLst/>
          </a:prstGeom>
          <a:solidFill>
            <a:srgbClr val="FFCCCC"/>
          </a:solidFill>
          <a:ln w="9525">
            <a:solidFill>
              <a:srgbClr val="66FF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eaLnBrk="1" hangingPunct="1">
              <a:spcBef>
                <a:spcPct val="50000"/>
              </a:spcBef>
              <a:buFontTx/>
              <a:buNone/>
            </a:pPr>
            <a:r>
              <a:rPr lang="vi-VN" altLang="en-US" sz="2000" b="1" dirty="0">
                <a:solidFill>
                  <a:srgbClr val="006600"/>
                </a:solidFill>
                <a:latin typeface="+mn-lt"/>
                <a:ea typeface="SimSun" panose="02010600030101010101" pitchFamily="2" charset="-122"/>
                <a:cs typeface="Arial" panose="020B0604020202020204" pitchFamily="34" charset="0"/>
              </a:rPr>
              <a:t>Loét/ Xuất huyết tiêu hóa</a:t>
            </a:r>
            <a:endParaRPr lang="en-US" altLang="en-US" sz="2000" b="1" dirty="0">
              <a:solidFill>
                <a:srgbClr val="006600"/>
              </a:solidFill>
              <a:latin typeface="+mn-lt"/>
              <a:ea typeface="SimSun" panose="02010600030101010101" pitchFamily="2" charset="-122"/>
              <a:cs typeface="Arial" panose="020B0604020202020204" pitchFamily="34" charset="0"/>
            </a:endParaRPr>
          </a:p>
        </p:txBody>
      </p:sp>
      <p:sp>
        <p:nvSpPr>
          <p:cNvPr id="82959" name="Text Box 16">
            <a:extLst>
              <a:ext uri="{FF2B5EF4-FFF2-40B4-BE49-F238E27FC236}">
                <a16:creationId xmlns:a16="http://schemas.microsoft.com/office/drawing/2014/main" id="{CDBDA468-F5C1-4814-90A7-F0AEA3C49328}"/>
              </a:ext>
            </a:extLst>
          </p:cNvPr>
          <p:cNvSpPr txBox="1">
            <a:spLocks noChangeArrowheads="1"/>
          </p:cNvSpPr>
          <p:nvPr/>
        </p:nvSpPr>
        <p:spPr bwMode="auto">
          <a:xfrm>
            <a:off x="7575550" y="2057400"/>
            <a:ext cx="1873250" cy="707886"/>
          </a:xfrm>
          <a:prstGeom prst="rect">
            <a:avLst/>
          </a:prstGeom>
          <a:solidFill>
            <a:srgbClr val="FFCCCC"/>
          </a:solidFill>
          <a:ln w="9525">
            <a:solidFill>
              <a:srgbClr val="66FF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eaLnBrk="1" hangingPunct="1">
              <a:spcBef>
                <a:spcPct val="50000"/>
              </a:spcBef>
              <a:buFontTx/>
              <a:buNone/>
            </a:pPr>
            <a:r>
              <a:rPr lang="vi-VN" altLang="en-US" sz="2000" b="1" dirty="0">
                <a:solidFill>
                  <a:srgbClr val="006600"/>
                </a:solidFill>
                <a:latin typeface="+mn-lt"/>
                <a:ea typeface="SimSun" panose="02010600030101010101" pitchFamily="2" charset="-122"/>
                <a:cs typeface="Cordia New" panose="020B0304020202020204" pitchFamily="34" charset="-34"/>
              </a:rPr>
              <a:t>Tăng huyết áp</a:t>
            </a:r>
            <a:endParaRPr lang="en-US" altLang="en-US" sz="2000" b="1" dirty="0">
              <a:solidFill>
                <a:srgbClr val="006600"/>
              </a:solidFill>
              <a:latin typeface="+mn-lt"/>
              <a:ea typeface="SimSun" panose="02010600030101010101" pitchFamily="2" charset="-122"/>
              <a:cs typeface="Cordia New" panose="020B0304020202020204" pitchFamily="34" charset="-34"/>
            </a:endParaRPr>
          </a:p>
        </p:txBody>
      </p:sp>
      <p:sp>
        <p:nvSpPr>
          <p:cNvPr id="82960" name="Text Box 17">
            <a:extLst>
              <a:ext uri="{FF2B5EF4-FFF2-40B4-BE49-F238E27FC236}">
                <a16:creationId xmlns:a16="http://schemas.microsoft.com/office/drawing/2014/main" id="{F3BD0E99-D602-43E0-8650-37FAC1F61D06}"/>
              </a:ext>
            </a:extLst>
          </p:cNvPr>
          <p:cNvSpPr txBox="1">
            <a:spLocks noChangeArrowheads="1"/>
          </p:cNvSpPr>
          <p:nvPr/>
        </p:nvSpPr>
        <p:spPr bwMode="auto">
          <a:xfrm>
            <a:off x="1752601" y="2108200"/>
            <a:ext cx="2309813" cy="707886"/>
          </a:xfrm>
          <a:prstGeom prst="rect">
            <a:avLst/>
          </a:prstGeom>
          <a:solidFill>
            <a:srgbClr val="FFCCCC"/>
          </a:solidFill>
          <a:ln w="9525">
            <a:solidFill>
              <a:srgbClr val="66FF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eaLnBrk="1" hangingPunct="1">
              <a:spcBef>
                <a:spcPct val="50000"/>
              </a:spcBef>
              <a:buFontTx/>
              <a:buNone/>
            </a:pPr>
            <a:r>
              <a:rPr lang="vi-VN" altLang="en-US" sz="2000" b="1" dirty="0">
                <a:solidFill>
                  <a:srgbClr val="006600"/>
                </a:solidFill>
                <a:latin typeface="+mn-lt"/>
                <a:ea typeface="SimSun" panose="02010600030101010101" pitchFamily="2" charset="-122"/>
                <a:cs typeface="Cordia New" panose="020B0304020202020204" pitchFamily="34" charset="-34"/>
              </a:rPr>
              <a:t>Rối loạn lipid máu</a:t>
            </a:r>
            <a:endParaRPr lang="en-US" altLang="en-US" sz="2000" b="1" dirty="0">
              <a:solidFill>
                <a:srgbClr val="006600"/>
              </a:solidFill>
              <a:latin typeface="+mn-lt"/>
              <a:ea typeface="SimSun" panose="02010600030101010101" pitchFamily="2" charset="-122"/>
              <a:cs typeface="Cordia New" panose="020B0304020202020204" pitchFamily="34" charset="-34"/>
            </a:endParaRPr>
          </a:p>
        </p:txBody>
      </p:sp>
      <p:sp>
        <p:nvSpPr>
          <p:cNvPr id="82961" name="Text Box 18">
            <a:extLst>
              <a:ext uri="{FF2B5EF4-FFF2-40B4-BE49-F238E27FC236}">
                <a16:creationId xmlns:a16="http://schemas.microsoft.com/office/drawing/2014/main" id="{FB78E5B6-9F30-48DA-9CFB-B6617827B045}"/>
              </a:ext>
            </a:extLst>
          </p:cNvPr>
          <p:cNvSpPr txBox="1">
            <a:spLocks noChangeArrowheads="1"/>
          </p:cNvSpPr>
          <p:nvPr/>
        </p:nvSpPr>
        <p:spPr bwMode="auto">
          <a:xfrm>
            <a:off x="1524000" y="3581400"/>
            <a:ext cx="1295400" cy="707886"/>
          </a:xfrm>
          <a:prstGeom prst="rect">
            <a:avLst/>
          </a:prstGeom>
          <a:solidFill>
            <a:srgbClr val="FFCCCC"/>
          </a:solidFill>
          <a:ln w="9525">
            <a:solidFill>
              <a:srgbClr val="66FF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eaLnBrk="1" hangingPunct="1">
              <a:spcBef>
                <a:spcPct val="50000"/>
              </a:spcBef>
              <a:buFontTx/>
              <a:buNone/>
            </a:pPr>
            <a:r>
              <a:rPr lang="vi-VN" altLang="en-US" sz="2000" b="1" dirty="0">
                <a:solidFill>
                  <a:srgbClr val="006600"/>
                </a:solidFill>
                <a:latin typeface="+mn-lt"/>
                <a:ea typeface="SimSun" panose="02010600030101010101" pitchFamily="2" charset="-122"/>
                <a:cs typeface="Cordia New" panose="020B0304020202020204" pitchFamily="34" charset="-34"/>
              </a:rPr>
              <a:t>Người già</a:t>
            </a:r>
            <a:endParaRPr lang="en-US" altLang="en-US" sz="2000" b="1" dirty="0">
              <a:solidFill>
                <a:srgbClr val="006600"/>
              </a:solidFill>
              <a:latin typeface="+mn-lt"/>
              <a:ea typeface="SimSun" panose="02010600030101010101" pitchFamily="2" charset="-122"/>
              <a:cs typeface="Cordia New" panose="020B0304020202020204" pitchFamily="34" charset="-34"/>
            </a:endParaRPr>
          </a:p>
        </p:txBody>
      </p:sp>
      <p:sp>
        <p:nvSpPr>
          <p:cNvPr id="82962" name="Text Box 19">
            <a:extLst>
              <a:ext uri="{FF2B5EF4-FFF2-40B4-BE49-F238E27FC236}">
                <a16:creationId xmlns:a16="http://schemas.microsoft.com/office/drawing/2014/main" id="{BB6BDE55-C81B-457C-8F09-CD489DC86D49}"/>
              </a:ext>
            </a:extLst>
          </p:cNvPr>
          <p:cNvSpPr txBox="1">
            <a:spLocks noChangeArrowheads="1"/>
          </p:cNvSpPr>
          <p:nvPr/>
        </p:nvSpPr>
        <p:spPr bwMode="auto">
          <a:xfrm>
            <a:off x="1524000" y="5256213"/>
            <a:ext cx="2376488" cy="707886"/>
          </a:xfrm>
          <a:prstGeom prst="rect">
            <a:avLst/>
          </a:prstGeom>
          <a:solidFill>
            <a:srgbClr val="FFCCCC"/>
          </a:solidFill>
          <a:ln w="9525">
            <a:solidFill>
              <a:srgbClr val="66FF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50000"/>
              </a:spcBef>
              <a:buFontTx/>
              <a:buNone/>
            </a:pPr>
            <a:r>
              <a:rPr lang="vi-VN" altLang="en-US" sz="2000" b="1" dirty="0">
                <a:solidFill>
                  <a:srgbClr val="006600"/>
                </a:solidFill>
                <a:latin typeface="+mn-lt"/>
                <a:ea typeface="SimSun" panose="02010600030101010101" pitchFamily="2" charset="-122"/>
                <a:cs typeface="Cordia New" panose="020B0304020202020204" pitchFamily="34" charset="-34"/>
              </a:rPr>
              <a:t>Bệnh lý mạch máu não </a:t>
            </a:r>
            <a:r>
              <a:rPr lang="en-US" altLang="en-US" sz="2000" b="1" dirty="0">
                <a:solidFill>
                  <a:srgbClr val="006600"/>
                </a:solidFill>
                <a:latin typeface="+mn-lt"/>
                <a:ea typeface="SimSun" panose="02010600030101010101" pitchFamily="2" charset="-122"/>
                <a:cs typeface="Cordia New" panose="020B0304020202020204" pitchFamily="34" charset="-34"/>
              </a:rPr>
              <a:t>(CVD)</a:t>
            </a:r>
          </a:p>
        </p:txBody>
      </p:sp>
      <p:sp>
        <p:nvSpPr>
          <p:cNvPr id="82963" name="Text Box 20">
            <a:extLst>
              <a:ext uri="{FF2B5EF4-FFF2-40B4-BE49-F238E27FC236}">
                <a16:creationId xmlns:a16="http://schemas.microsoft.com/office/drawing/2014/main" id="{A477D35C-3E62-4F66-BA5F-6519AB026967}"/>
              </a:ext>
            </a:extLst>
          </p:cNvPr>
          <p:cNvSpPr txBox="1">
            <a:spLocks noChangeArrowheads="1"/>
          </p:cNvSpPr>
          <p:nvPr/>
        </p:nvSpPr>
        <p:spPr bwMode="auto">
          <a:xfrm>
            <a:off x="3935414" y="5653088"/>
            <a:ext cx="3240087" cy="406400"/>
          </a:xfrm>
          <a:prstGeom prst="rect">
            <a:avLst/>
          </a:prstGeom>
          <a:solidFill>
            <a:srgbClr val="FFCCCC"/>
          </a:solidFill>
          <a:ln w="9525">
            <a:solidFill>
              <a:srgbClr val="66FF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50000"/>
              </a:spcBef>
              <a:buFontTx/>
              <a:buNone/>
            </a:pPr>
            <a:r>
              <a:rPr lang="vi-VN" altLang="en-US" sz="2000" b="1" dirty="0">
                <a:solidFill>
                  <a:srgbClr val="006600"/>
                </a:solidFill>
                <a:latin typeface="+mn-lt"/>
                <a:ea typeface="SimSun" panose="02010600030101010101" pitchFamily="2" charset="-122"/>
                <a:cs typeface="Cordia New" panose="020B0304020202020204" pitchFamily="34" charset="-34"/>
              </a:rPr>
              <a:t>Bệnh lý mạch vành </a:t>
            </a:r>
            <a:r>
              <a:rPr lang="en-US" altLang="en-US" sz="2000" b="1" dirty="0">
                <a:solidFill>
                  <a:srgbClr val="006600"/>
                </a:solidFill>
                <a:latin typeface="+mn-lt"/>
                <a:ea typeface="SimSun" panose="02010600030101010101" pitchFamily="2" charset="-122"/>
                <a:cs typeface="Cordia New" panose="020B0304020202020204" pitchFamily="34" charset="-34"/>
              </a:rPr>
              <a:t>(CHD)</a:t>
            </a:r>
          </a:p>
        </p:txBody>
      </p:sp>
      <p:sp>
        <p:nvSpPr>
          <p:cNvPr id="82964" name="Text Box 21">
            <a:extLst>
              <a:ext uri="{FF2B5EF4-FFF2-40B4-BE49-F238E27FC236}">
                <a16:creationId xmlns:a16="http://schemas.microsoft.com/office/drawing/2014/main" id="{A09C7C35-9282-4790-9C84-A087E2DD8B1D}"/>
              </a:ext>
            </a:extLst>
          </p:cNvPr>
          <p:cNvSpPr txBox="1">
            <a:spLocks noChangeArrowheads="1"/>
          </p:cNvSpPr>
          <p:nvPr/>
        </p:nvSpPr>
        <p:spPr bwMode="auto">
          <a:xfrm>
            <a:off x="7319963" y="5653088"/>
            <a:ext cx="2087562" cy="406400"/>
          </a:xfrm>
          <a:prstGeom prst="rect">
            <a:avLst/>
          </a:prstGeom>
          <a:solidFill>
            <a:srgbClr val="FFCCCC"/>
          </a:solidFill>
          <a:ln w="9525">
            <a:solidFill>
              <a:srgbClr val="66FF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50000"/>
              </a:spcBef>
              <a:buFontTx/>
              <a:buNone/>
            </a:pPr>
            <a:r>
              <a:rPr lang="vi-VN" altLang="en-US" sz="2000" b="1" dirty="0">
                <a:solidFill>
                  <a:srgbClr val="006600"/>
                </a:solidFill>
                <a:latin typeface="+mn-lt"/>
                <a:ea typeface="SimSun" panose="02010600030101010101" pitchFamily="2" charset="-122"/>
                <a:cs typeface="Cordia New" panose="020B0304020202020204" pitchFamily="34" charset="-34"/>
              </a:rPr>
              <a:t>Đái tháo đường</a:t>
            </a:r>
            <a:endParaRPr lang="en-US" altLang="en-US" sz="2000" b="1" dirty="0">
              <a:solidFill>
                <a:srgbClr val="006600"/>
              </a:solidFill>
              <a:latin typeface="+mn-lt"/>
              <a:ea typeface="SimSun" panose="02010600030101010101" pitchFamily="2" charset="-122"/>
              <a:cs typeface="Cordia New" panose="020B0304020202020204" pitchFamily="34" charset="-34"/>
            </a:endParaRPr>
          </a:p>
        </p:txBody>
      </p:sp>
      <p:sp>
        <p:nvSpPr>
          <p:cNvPr id="82965" name="Text Box 22">
            <a:extLst>
              <a:ext uri="{FF2B5EF4-FFF2-40B4-BE49-F238E27FC236}">
                <a16:creationId xmlns:a16="http://schemas.microsoft.com/office/drawing/2014/main" id="{03AC895E-F696-40A3-920B-B202C93ABC34}"/>
              </a:ext>
            </a:extLst>
          </p:cNvPr>
          <p:cNvSpPr txBox="1">
            <a:spLocks noChangeArrowheads="1"/>
          </p:cNvSpPr>
          <p:nvPr/>
        </p:nvSpPr>
        <p:spPr bwMode="auto">
          <a:xfrm>
            <a:off x="8651876" y="4860925"/>
            <a:ext cx="2016125" cy="707886"/>
          </a:xfrm>
          <a:prstGeom prst="rect">
            <a:avLst/>
          </a:prstGeom>
          <a:solidFill>
            <a:srgbClr val="FFCCCC"/>
          </a:solidFill>
          <a:ln w="9525">
            <a:solidFill>
              <a:srgbClr val="66FF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50000"/>
              </a:spcBef>
              <a:buFontTx/>
              <a:buNone/>
            </a:pPr>
            <a:r>
              <a:rPr lang="vi-VN" altLang="en-US" sz="2000" b="1" dirty="0">
                <a:solidFill>
                  <a:srgbClr val="006600"/>
                </a:solidFill>
                <a:latin typeface="+mn-lt"/>
                <a:ea typeface="SimSun" panose="02010600030101010101" pitchFamily="2" charset="-122"/>
                <a:cs typeface="Cordia New" panose="020B0304020202020204" pitchFamily="34" charset="-34"/>
              </a:rPr>
              <a:t>Rối loạn chức năng thận</a:t>
            </a:r>
            <a:endParaRPr lang="en-US" altLang="en-US" sz="2000" b="1" dirty="0">
              <a:solidFill>
                <a:srgbClr val="006600"/>
              </a:solidFill>
              <a:latin typeface="+mn-lt"/>
              <a:ea typeface="SimSun" panose="02010600030101010101" pitchFamily="2" charset="-122"/>
              <a:cs typeface="Cordia New" panose="020B0304020202020204" pitchFamily="34" charset="-34"/>
            </a:endParaRPr>
          </a:p>
        </p:txBody>
      </p:sp>
      <p:sp>
        <p:nvSpPr>
          <p:cNvPr id="82966" name="Text Box 23">
            <a:extLst>
              <a:ext uri="{FF2B5EF4-FFF2-40B4-BE49-F238E27FC236}">
                <a16:creationId xmlns:a16="http://schemas.microsoft.com/office/drawing/2014/main" id="{81EEF5A1-4498-4CEF-AAAB-09E1E37DAEE5}"/>
              </a:ext>
            </a:extLst>
          </p:cNvPr>
          <p:cNvSpPr txBox="1">
            <a:spLocks noChangeArrowheads="1"/>
          </p:cNvSpPr>
          <p:nvPr/>
        </p:nvSpPr>
        <p:spPr bwMode="auto">
          <a:xfrm>
            <a:off x="8975725" y="2819400"/>
            <a:ext cx="1371600" cy="406400"/>
          </a:xfrm>
          <a:prstGeom prst="rect">
            <a:avLst/>
          </a:prstGeom>
          <a:solidFill>
            <a:srgbClr val="FFCCCC"/>
          </a:solidFill>
          <a:ln w="9525">
            <a:solidFill>
              <a:srgbClr val="66FF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eaLnBrk="1" hangingPunct="1">
              <a:spcBef>
                <a:spcPct val="50000"/>
              </a:spcBef>
              <a:buFontTx/>
              <a:buNone/>
            </a:pPr>
            <a:r>
              <a:rPr lang="vi-VN" altLang="en-US" sz="2000" b="1" dirty="0">
                <a:solidFill>
                  <a:srgbClr val="006600"/>
                </a:solidFill>
                <a:latin typeface="+mn-lt"/>
                <a:ea typeface="SimSun" panose="02010600030101010101" pitchFamily="2" charset="-122"/>
                <a:cs typeface="Cordia New" panose="020B0304020202020204" pitchFamily="34" charset="-34"/>
              </a:rPr>
              <a:t>Hút thuốc</a:t>
            </a:r>
            <a:endParaRPr lang="en-US" altLang="en-US" sz="2000" b="1" dirty="0">
              <a:solidFill>
                <a:srgbClr val="006600"/>
              </a:solidFill>
              <a:latin typeface="+mn-lt"/>
              <a:ea typeface="SimSun" panose="02010600030101010101" pitchFamily="2" charset="-122"/>
              <a:cs typeface="Cordia New" panose="020B0304020202020204" pitchFamily="34" charset="-34"/>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Nguy cơ tiêu hóa</a:t>
            </a:r>
          </a:p>
        </p:txBody>
      </p:sp>
      <p:sp>
        <p:nvSpPr>
          <p:cNvPr id="3" name="Text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228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Yếu tố nguy cơ xuất huyết tiêu hóa</a:t>
            </a:r>
          </a:p>
        </p:txBody>
      </p:sp>
      <p:sp>
        <p:nvSpPr>
          <p:cNvPr id="3" name="Content Placeholder 2"/>
          <p:cNvSpPr>
            <a:spLocks noGrp="1"/>
          </p:cNvSpPr>
          <p:nvPr>
            <p:ph idx="1"/>
          </p:nvPr>
        </p:nvSpPr>
        <p:spPr/>
        <p:txBody>
          <a:bodyPr/>
          <a:lstStyle/>
          <a:p>
            <a:endParaRPr lang="en-US" dirty="0">
              <a:latin typeface="Arial" panose="020B0604020202020204" pitchFamily="34" charset="0"/>
              <a:cs typeface="Arial" panose="020B0604020202020204" pitchFamily="34" charset="0"/>
            </a:endParaRPr>
          </a:p>
        </p:txBody>
      </p:sp>
      <p:pic>
        <p:nvPicPr>
          <p:cNvPr id="1026" name="Picture 2" descr="https://img.medscapestatic.com/article/719/838/719838-ta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010" y="1496159"/>
            <a:ext cx="5538765" cy="51503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90009" y="4967786"/>
            <a:ext cx="5139758" cy="3138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3238900" y="5863065"/>
            <a:ext cx="5139758" cy="3138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9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p:nvPr/>
        </p:nvSpPr>
        <p:spPr>
          <a:xfrm>
            <a:off x="2559050" y="1598612"/>
            <a:ext cx="1589" cy="4029076"/>
          </a:xfrm>
          <a:prstGeom prst="line">
            <a:avLst/>
          </a:prstGeom>
          <a:ln w="14288">
            <a:solidFill>
              <a:srgbClr val="292929"/>
            </a:solidFill>
          </a:ln>
        </p:spPr>
        <p:txBody>
          <a:bodyPr lIns="45719" rIns="45719"/>
          <a:lstStyle/>
          <a:p>
            <a:pPr>
              <a:defRPr/>
            </a:pPr>
            <a:endParaRPr>
              <a:solidFill>
                <a:prstClr val="white"/>
              </a:solidFill>
              <a:latin typeface="Calibri" panose="020F0502020204030204"/>
            </a:endParaRPr>
          </a:p>
        </p:txBody>
      </p:sp>
      <p:sp>
        <p:nvSpPr>
          <p:cNvPr id="68" name="Shape 68"/>
          <p:cNvSpPr/>
          <p:nvPr/>
        </p:nvSpPr>
        <p:spPr>
          <a:xfrm flipH="1" flipV="1">
            <a:off x="2474912" y="1597025"/>
            <a:ext cx="80964" cy="1589"/>
          </a:xfrm>
          <a:prstGeom prst="line">
            <a:avLst/>
          </a:prstGeom>
          <a:ln w="14288">
            <a:solidFill>
              <a:srgbClr val="292929"/>
            </a:solidFill>
          </a:ln>
        </p:spPr>
        <p:txBody>
          <a:bodyPr lIns="45719" rIns="45719"/>
          <a:lstStyle/>
          <a:p>
            <a:pPr>
              <a:defRPr/>
            </a:pPr>
            <a:endParaRPr>
              <a:solidFill>
                <a:prstClr val="white"/>
              </a:solidFill>
              <a:latin typeface="Calibri" panose="020F0502020204030204"/>
            </a:endParaRPr>
          </a:p>
        </p:txBody>
      </p:sp>
      <p:sp>
        <p:nvSpPr>
          <p:cNvPr id="69" name="Shape 69"/>
          <p:cNvSpPr/>
          <p:nvPr/>
        </p:nvSpPr>
        <p:spPr>
          <a:xfrm flipH="1" flipV="1">
            <a:off x="2474912" y="2170113"/>
            <a:ext cx="80964" cy="1589"/>
          </a:xfrm>
          <a:prstGeom prst="line">
            <a:avLst/>
          </a:prstGeom>
          <a:ln w="14288">
            <a:solidFill>
              <a:srgbClr val="292929"/>
            </a:solidFill>
          </a:ln>
        </p:spPr>
        <p:txBody>
          <a:bodyPr lIns="45719" rIns="45719"/>
          <a:lstStyle/>
          <a:p>
            <a:pPr>
              <a:defRPr/>
            </a:pPr>
            <a:endParaRPr>
              <a:solidFill>
                <a:prstClr val="white"/>
              </a:solidFill>
              <a:latin typeface="Calibri" panose="020F0502020204030204"/>
            </a:endParaRPr>
          </a:p>
        </p:txBody>
      </p:sp>
      <p:sp>
        <p:nvSpPr>
          <p:cNvPr id="70" name="Shape 70"/>
          <p:cNvSpPr/>
          <p:nvPr/>
        </p:nvSpPr>
        <p:spPr>
          <a:xfrm flipH="1" flipV="1">
            <a:off x="2474912" y="2746375"/>
            <a:ext cx="80964" cy="1589"/>
          </a:xfrm>
          <a:prstGeom prst="line">
            <a:avLst/>
          </a:prstGeom>
          <a:ln w="14288">
            <a:solidFill>
              <a:srgbClr val="292929"/>
            </a:solidFill>
          </a:ln>
        </p:spPr>
        <p:txBody>
          <a:bodyPr lIns="45719" rIns="45719"/>
          <a:lstStyle/>
          <a:p>
            <a:pPr>
              <a:defRPr/>
            </a:pPr>
            <a:endParaRPr>
              <a:solidFill>
                <a:prstClr val="white"/>
              </a:solidFill>
              <a:latin typeface="Calibri" panose="020F0502020204030204"/>
            </a:endParaRPr>
          </a:p>
        </p:txBody>
      </p:sp>
      <p:sp>
        <p:nvSpPr>
          <p:cNvPr id="71" name="Shape 71"/>
          <p:cNvSpPr/>
          <p:nvPr/>
        </p:nvSpPr>
        <p:spPr>
          <a:xfrm flipH="1" flipV="1">
            <a:off x="2474912" y="3322638"/>
            <a:ext cx="80964" cy="1589"/>
          </a:xfrm>
          <a:prstGeom prst="line">
            <a:avLst/>
          </a:prstGeom>
          <a:ln w="14288">
            <a:solidFill>
              <a:srgbClr val="292929"/>
            </a:solidFill>
          </a:ln>
        </p:spPr>
        <p:txBody>
          <a:bodyPr lIns="45719" rIns="45719"/>
          <a:lstStyle/>
          <a:p>
            <a:pPr>
              <a:defRPr/>
            </a:pPr>
            <a:endParaRPr>
              <a:solidFill>
                <a:prstClr val="white"/>
              </a:solidFill>
              <a:latin typeface="Calibri" panose="020F0502020204030204"/>
            </a:endParaRPr>
          </a:p>
        </p:txBody>
      </p:sp>
      <p:sp>
        <p:nvSpPr>
          <p:cNvPr id="72" name="Shape 72"/>
          <p:cNvSpPr/>
          <p:nvPr/>
        </p:nvSpPr>
        <p:spPr>
          <a:xfrm flipH="1" flipV="1">
            <a:off x="2474912" y="3898900"/>
            <a:ext cx="80964" cy="1589"/>
          </a:xfrm>
          <a:prstGeom prst="line">
            <a:avLst/>
          </a:prstGeom>
          <a:ln w="14288">
            <a:solidFill>
              <a:srgbClr val="292929"/>
            </a:solidFill>
          </a:ln>
        </p:spPr>
        <p:txBody>
          <a:bodyPr lIns="45719" rIns="45719"/>
          <a:lstStyle/>
          <a:p>
            <a:pPr>
              <a:defRPr/>
            </a:pPr>
            <a:endParaRPr>
              <a:solidFill>
                <a:prstClr val="white"/>
              </a:solidFill>
              <a:latin typeface="Calibri" panose="020F0502020204030204"/>
            </a:endParaRPr>
          </a:p>
        </p:txBody>
      </p:sp>
      <p:sp>
        <p:nvSpPr>
          <p:cNvPr id="73" name="Shape 73"/>
          <p:cNvSpPr/>
          <p:nvPr/>
        </p:nvSpPr>
        <p:spPr>
          <a:xfrm flipH="1" flipV="1">
            <a:off x="2474912" y="4475163"/>
            <a:ext cx="80964" cy="1589"/>
          </a:xfrm>
          <a:prstGeom prst="line">
            <a:avLst/>
          </a:prstGeom>
          <a:ln w="14288">
            <a:solidFill>
              <a:srgbClr val="292929"/>
            </a:solidFill>
          </a:ln>
        </p:spPr>
        <p:txBody>
          <a:bodyPr lIns="45719" rIns="45719"/>
          <a:lstStyle/>
          <a:p>
            <a:pPr>
              <a:defRPr/>
            </a:pPr>
            <a:endParaRPr>
              <a:solidFill>
                <a:prstClr val="white"/>
              </a:solidFill>
              <a:latin typeface="Calibri" panose="020F0502020204030204"/>
            </a:endParaRPr>
          </a:p>
        </p:txBody>
      </p:sp>
      <p:sp>
        <p:nvSpPr>
          <p:cNvPr id="74" name="Shape 74"/>
          <p:cNvSpPr/>
          <p:nvPr/>
        </p:nvSpPr>
        <p:spPr>
          <a:xfrm flipH="1" flipV="1">
            <a:off x="2474912" y="5049838"/>
            <a:ext cx="80964" cy="1589"/>
          </a:xfrm>
          <a:prstGeom prst="line">
            <a:avLst/>
          </a:prstGeom>
          <a:ln w="14288">
            <a:solidFill>
              <a:srgbClr val="292929"/>
            </a:solidFill>
          </a:ln>
        </p:spPr>
        <p:txBody>
          <a:bodyPr lIns="45719" rIns="45719"/>
          <a:lstStyle/>
          <a:p>
            <a:pPr>
              <a:defRPr/>
            </a:pPr>
            <a:endParaRPr>
              <a:solidFill>
                <a:prstClr val="white"/>
              </a:solidFill>
              <a:latin typeface="Calibri" panose="020F0502020204030204"/>
            </a:endParaRPr>
          </a:p>
        </p:txBody>
      </p:sp>
      <p:sp>
        <p:nvSpPr>
          <p:cNvPr id="75" name="Shape 75"/>
          <p:cNvSpPr/>
          <p:nvPr/>
        </p:nvSpPr>
        <p:spPr>
          <a:xfrm flipH="1" flipV="1">
            <a:off x="2489201" y="5626100"/>
            <a:ext cx="80963" cy="1589"/>
          </a:xfrm>
          <a:prstGeom prst="line">
            <a:avLst/>
          </a:prstGeom>
          <a:ln w="14288">
            <a:solidFill>
              <a:srgbClr val="292929"/>
            </a:solidFill>
          </a:ln>
        </p:spPr>
        <p:txBody>
          <a:bodyPr lIns="45719" rIns="45719"/>
          <a:lstStyle/>
          <a:p>
            <a:pPr>
              <a:defRPr/>
            </a:pPr>
            <a:endParaRPr>
              <a:solidFill>
                <a:prstClr val="white"/>
              </a:solidFill>
              <a:latin typeface="Calibri" panose="020F0502020204030204"/>
            </a:endParaRPr>
          </a:p>
        </p:txBody>
      </p:sp>
      <p:sp>
        <p:nvSpPr>
          <p:cNvPr id="76" name="Shape 76"/>
          <p:cNvSpPr/>
          <p:nvPr/>
        </p:nvSpPr>
        <p:spPr>
          <a:xfrm flipH="1" flipV="1">
            <a:off x="2484437" y="3902075"/>
            <a:ext cx="7496176" cy="1588"/>
          </a:xfrm>
          <a:prstGeom prst="line">
            <a:avLst/>
          </a:prstGeom>
          <a:ln w="30163">
            <a:solidFill>
              <a:srgbClr val="292929"/>
            </a:solidFill>
          </a:ln>
        </p:spPr>
        <p:txBody>
          <a:bodyPr lIns="45719" rIns="45719"/>
          <a:lstStyle/>
          <a:p>
            <a:pPr>
              <a:defRPr/>
            </a:pPr>
            <a:endParaRPr>
              <a:solidFill>
                <a:prstClr val="white"/>
              </a:solidFill>
              <a:latin typeface="Calibri" panose="020F0502020204030204"/>
            </a:endParaRPr>
          </a:p>
        </p:txBody>
      </p:sp>
      <p:sp>
        <p:nvSpPr>
          <p:cNvPr id="77" name="Shape 77"/>
          <p:cNvSpPr/>
          <p:nvPr/>
        </p:nvSpPr>
        <p:spPr>
          <a:xfrm rot="5400000">
            <a:off x="-367797" y="3515229"/>
            <a:ext cx="5065714" cy="667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rgbClr val="000000"/>
                </a:solidFill>
                <a:latin typeface="+mj-lt"/>
                <a:ea typeface="+mj-ea"/>
                <a:cs typeface="+mj-cs"/>
                <a:sym typeface="Arial"/>
              </a:defRPr>
            </a:pPr>
            <a:r>
              <a:rPr dirty="0">
                <a:solidFill>
                  <a:schemeClr val="tx1">
                    <a:lumMod val="95000"/>
                  </a:schemeClr>
                </a:solidFill>
                <a:latin typeface="Calibri Light" panose="020F0302020204030204"/>
                <a:sym typeface="Arial"/>
              </a:rPr>
              <a:t>-4     -3       -2      -1        0       1       2       3</a:t>
            </a:r>
          </a:p>
          <a:p>
            <a:pPr>
              <a:defRPr>
                <a:solidFill>
                  <a:srgbClr val="000000"/>
                </a:solidFill>
                <a:latin typeface="+mj-lt"/>
                <a:ea typeface="+mj-ea"/>
                <a:cs typeface="+mj-cs"/>
                <a:sym typeface="Arial"/>
              </a:defRPr>
            </a:pPr>
            <a:r>
              <a:rPr dirty="0">
                <a:solidFill>
                  <a:schemeClr val="tx1">
                    <a:lumMod val="95000"/>
                  </a:schemeClr>
                </a:solidFill>
                <a:latin typeface="Calibri Light" panose="020F0302020204030204"/>
                <a:sym typeface="Arial"/>
              </a:rPr>
              <a:t>   </a:t>
            </a:r>
          </a:p>
        </p:txBody>
      </p:sp>
      <p:sp>
        <p:nvSpPr>
          <p:cNvPr id="78" name="Shape 78"/>
          <p:cNvSpPr/>
          <p:nvPr/>
        </p:nvSpPr>
        <p:spPr>
          <a:xfrm flipH="1" flipV="1">
            <a:off x="9650412" y="1768476"/>
            <a:ext cx="161926" cy="2132013"/>
          </a:xfrm>
          <a:prstGeom prst="rect">
            <a:avLst/>
          </a:prstGeom>
          <a:solidFill>
            <a:srgbClr val="FF0000"/>
          </a:solidFill>
          <a:ln>
            <a:solidFill>
              <a:srgbClr val="00FFFF"/>
            </a:solidFill>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9" name="Shape 79"/>
          <p:cNvSpPr/>
          <p:nvPr/>
        </p:nvSpPr>
        <p:spPr>
          <a:xfrm flipH="1" flipV="1">
            <a:off x="9404351" y="2171700"/>
            <a:ext cx="161925" cy="1728788"/>
          </a:xfrm>
          <a:prstGeom prst="rect">
            <a:avLst/>
          </a:prstGeom>
          <a:solidFill>
            <a:srgbClr val="FF0000"/>
          </a:solidFill>
          <a:ln>
            <a:solidFill>
              <a:srgbClr val="00FFFF"/>
            </a:solidFill>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0" name="Shape 80"/>
          <p:cNvSpPr/>
          <p:nvPr/>
        </p:nvSpPr>
        <p:spPr>
          <a:xfrm flipH="1" flipV="1">
            <a:off x="9158287" y="2344738"/>
            <a:ext cx="163514" cy="1555751"/>
          </a:xfrm>
          <a:prstGeom prst="rect">
            <a:avLst/>
          </a:prstGeom>
          <a:solidFill>
            <a:srgbClr val="FF0000"/>
          </a:solidFill>
          <a:ln>
            <a:solidFill>
              <a:srgbClr val="00FFFF"/>
            </a:solidFill>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1" name="Shape 81"/>
          <p:cNvSpPr/>
          <p:nvPr/>
        </p:nvSpPr>
        <p:spPr>
          <a:xfrm flipH="1" flipV="1">
            <a:off x="8913812" y="2633662"/>
            <a:ext cx="161926" cy="1266826"/>
          </a:xfrm>
          <a:prstGeom prst="rect">
            <a:avLst/>
          </a:prstGeom>
          <a:solidFill>
            <a:srgbClr val="FF0000"/>
          </a:solidFill>
          <a:ln>
            <a:solidFill>
              <a:srgbClr val="00FFFF"/>
            </a:solidFill>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2" name="Shape 82"/>
          <p:cNvSpPr/>
          <p:nvPr/>
        </p:nvSpPr>
        <p:spPr>
          <a:xfrm flipH="1" flipV="1">
            <a:off x="8667751" y="3111500"/>
            <a:ext cx="161925" cy="788988"/>
          </a:xfrm>
          <a:prstGeom prst="rect">
            <a:avLst/>
          </a:prstGeom>
          <a:solidFill>
            <a:srgbClr val="00FFCC"/>
          </a:solidFill>
          <a:ln>
            <a:solidFill>
              <a:srgbClr val="00FFFF"/>
            </a:solidFill>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3" name="Shape 83"/>
          <p:cNvSpPr/>
          <p:nvPr/>
        </p:nvSpPr>
        <p:spPr>
          <a:xfrm flipH="1" flipV="1">
            <a:off x="8421687" y="3300412"/>
            <a:ext cx="161926" cy="600076"/>
          </a:xfrm>
          <a:prstGeom prst="rect">
            <a:avLst/>
          </a:prstGeom>
          <a:solidFill>
            <a:srgbClr val="B2B2B2"/>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4" name="Shape 84"/>
          <p:cNvSpPr/>
          <p:nvPr/>
        </p:nvSpPr>
        <p:spPr>
          <a:xfrm flipH="1" flipV="1">
            <a:off x="8175626" y="3455988"/>
            <a:ext cx="161925" cy="444501"/>
          </a:xfrm>
          <a:prstGeom prst="rect">
            <a:avLst/>
          </a:prstGeom>
          <a:solidFill>
            <a:srgbClr val="00FFCC"/>
          </a:solidFill>
          <a:ln>
            <a:solidFill>
              <a:srgbClr val="00FFFF"/>
            </a:solidFill>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5" name="Shape 85"/>
          <p:cNvSpPr/>
          <p:nvPr/>
        </p:nvSpPr>
        <p:spPr>
          <a:xfrm flipH="1" flipV="1">
            <a:off x="7929562" y="3497262"/>
            <a:ext cx="163514" cy="403226"/>
          </a:xfrm>
          <a:prstGeom prst="rect">
            <a:avLst/>
          </a:prstGeom>
          <a:solidFill>
            <a:srgbClr val="00FFCC"/>
          </a:solidFill>
          <a:ln>
            <a:solidFill>
              <a:srgbClr val="00FFFF"/>
            </a:solidFill>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6" name="Shape 86"/>
          <p:cNvSpPr/>
          <p:nvPr/>
        </p:nvSpPr>
        <p:spPr>
          <a:xfrm rot="5400000">
            <a:off x="9204843" y="1059382"/>
            <a:ext cx="1080424"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lumiracoxib</a:t>
            </a:r>
          </a:p>
        </p:txBody>
      </p:sp>
      <p:sp>
        <p:nvSpPr>
          <p:cNvPr id="87" name="Shape 87"/>
          <p:cNvSpPr/>
          <p:nvPr/>
        </p:nvSpPr>
        <p:spPr>
          <a:xfrm rot="5400000">
            <a:off x="9073555" y="1551569"/>
            <a:ext cx="850874"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rofecoxib</a:t>
            </a:r>
          </a:p>
        </p:txBody>
      </p:sp>
      <p:sp>
        <p:nvSpPr>
          <p:cNvPr id="88" name="Shape 88"/>
          <p:cNvSpPr/>
          <p:nvPr/>
        </p:nvSpPr>
        <p:spPr>
          <a:xfrm rot="5400000">
            <a:off x="8794728" y="1695672"/>
            <a:ext cx="916405"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etoricoxib</a:t>
            </a:r>
          </a:p>
        </p:txBody>
      </p:sp>
      <p:sp>
        <p:nvSpPr>
          <p:cNvPr id="89" name="Shape 89"/>
          <p:cNvSpPr/>
          <p:nvPr/>
        </p:nvSpPr>
        <p:spPr>
          <a:xfrm rot="5400000">
            <a:off x="8521414" y="1957014"/>
            <a:ext cx="970907"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valdecoxib</a:t>
            </a:r>
          </a:p>
        </p:txBody>
      </p:sp>
      <p:sp>
        <p:nvSpPr>
          <p:cNvPr id="90" name="Shape 90"/>
          <p:cNvSpPr/>
          <p:nvPr/>
        </p:nvSpPr>
        <p:spPr>
          <a:xfrm rot="5400000">
            <a:off x="8358547" y="2530821"/>
            <a:ext cx="804516"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etodolac</a:t>
            </a:r>
          </a:p>
        </p:txBody>
      </p:sp>
      <p:sp>
        <p:nvSpPr>
          <p:cNvPr id="91" name="Shape 91"/>
          <p:cNvSpPr/>
          <p:nvPr/>
        </p:nvSpPr>
        <p:spPr>
          <a:xfrm rot="5400000">
            <a:off x="8040258" y="2548432"/>
            <a:ext cx="980718"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b="1">
                <a:solidFill>
                  <a:srgbClr val="FF0000"/>
                </a:solidFill>
                <a:latin typeface="+mj-lt"/>
                <a:ea typeface="+mj-ea"/>
                <a:cs typeface="+mj-cs"/>
                <a:sym typeface="Arial"/>
              </a:defRPr>
            </a:lvl1pPr>
          </a:lstStyle>
          <a:p>
            <a:pPr>
              <a:defRPr/>
            </a:pPr>
            <a:r>
              <a:rPr>
                <a:solidFill>
                  <a:prstClr val="white"/>
                </a:solidFill>
                <a:latin typeface="Calibri Light" panose="020F0302020204030204"/>
              </a:rPr>
              <a:t>meloxicam</a:t>
            </a:r>
          </a:p>
        </p:txBody>
      </p:sp>
      <p:sp>
        <p:nvSpPr>
          <p:cNvPr id="92" name="Shape 92"/>
          <p:cNvSpPr/>
          <p:nvPr/>
        </p:nvSpPr>
        <p:spPr>
          <a:xfrm rot="5400000">
            <a:off x="7762918" y="2787934"/>
            <a:ext cx="1014701"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nimesulide</a:t>
            </a:r>
          </a:p>
        </p:txBody>
      </p:sp>
      <p:sp>
        <p:nvSpPr>
          <p:cNvPr id="93" name="Shape 93"/>
          <p:cNvSpPr/>
          <p:nvPr/>
        </p:nvSpPr>
        <p:spPr>
          <a:xfrm rot="5400000">
            <a:off x="7596364" y="2886507"/>
            <a:ext cx="855683"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celecoxib</a:t>
            </a:r>
          </a:p>
        </p:txBody>
      </p:sp>
      <p:sp>
        <p:nvSpPr>
          <p:cNvPr id="94" name="Shape 94" descr="Light upward diagonal"/>
          <p:cNvSpPr/>
          <p:nvPr/>
        </p:nvSpPr>
        <p:spPr>
          <a:xfrm rot="5400000">
            <a:off x="7392987" y="6124575"/>
            <a:ext cx="922338" cy="84138"/>
          </a:xfrm>
          <a:prstGeom prst="rect">
            <a:avLst/>
          </a:prstGeom>
          <a:blipFill>
            <a:blip r:embed="rId2"/>
          </a:blipFill>
          <a:ln>
            <a:solidFill>
              <a:srgbClr val="292929"/>
            </a:solidFill>
          </a:ln>
        </p:spPr>
        <p:txBody>
          <a:bodyPr lIns="45719" rIns="45719" anchor="ct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95" name="Shape 95"/>
          <p:cNvSpPr/>
          <p:nvPr/>
        </p:nvSpPr>
        <p:spPr>
          <a:xfrm>
            <a:off x="7823835" y="6627178"/>
            <a:ext cx="508001" cy="1"/>
          </a:xfrm>
          <a:prstGeom prst="line">
            <a:avLst/>
          </a:prstGeom>
          <a:ln w="19050">
            <a:solidFill>
              <a:srgbClr val="292929"/>
            </a:solidFill>
            <a:tailEnd type="stealth"/>
          </a:ln>
        </p:spPr>
        <p:txBody>
          <a:bodyPr lIns="45719" rIns="45719"/>
          <a:lstStyle/>
          <a:p>
            <a:pPr>
              <a:defRPr/>
            </a:pPr>
            <a:endParaRPr>
              <a:solidFill>
                <a:prstClr val="white"/>
              </a:solidFill>
              <a:latin typeface="Calibri" panose="020F0502020204030204"/>
            </a:endParaRPr>
          </a:p>
        </p:txBody>
      </p:sp>
      <p:sp>
        <p:nvSpPr>
          <p:cNvPr id="96" name="Shape 96"/>
          <p:cNvSpPr/>
          <p:nvPr/>
        </p:nvSpPr>
        <p:spPr>
          <a:xfrm rot="5400000">
            <a:off x="7059127" y="5031727"/>
            <a:ext cx="2590801" cy="541046"/>
          </a:xfrm>
          <a:prstGeom prst="rect">
            <a:avLst/>
          </a:prstGeom>
          <a:solidFill>
            <a:srgbClr val="FFFF00"/>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b="1">
                <a:solidFill>
                  <a:srgbClr val="FF0000"/>
                </a:solidFill>
                <a:latin typeface="+mj-lt"/>
                <a:ea typeface="+mj-ea"/>
                <a:cs typeface="+mj-cs"/>
                <a:sym typeface="Arial"/>
              </a:defRPr>
            </a:lvl1pPr>
          </a:lstStyle>
          <a:p>
            <a:pPr>
              <a:defRPr/>
            </a:pPr>
            <a:r>
              <a:rPr>
                <a:solidFill>
                  <a:prstClr val="white"/>
                </a:solidFill>
                <a:latin typeface="Calibri Light" panose="020F0302020204030204"/>
              </a:rPr>
              <a:t>Tỷ lệ ức chế COX-2  hơn 5 lần COX-1</a:t>
            </a:r>
          </a:p>
        </p:txBody>
      </p:sp>
      <p:sp>
        <p:nvSpPr>
          <p:cNvPr id="97" name="Shape 97"/>
          <p:cNvSpPr/>
          <p:nvPr/>
        </p:nvSpPr>
        <p:spPr>
          <a:xfrm flipH="1" flipV="1">
            <a:off x="7464426" y="3530600"/>
            <a:ext cx="161925" cy="369888"/>
          </a:xfrm>
          <a:prstGeom prst="rect">
            <a:avLst/>
          </a:prstGeom>
          <a:solidFill>
            <a:schemeClr val="accent1"/>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98" name="Shape 98"/>
          <p:cNvSpPr/>
          <p:nvPr/>
        </p:nvSpPr>
        <p:spPr>
          <a:xfrm flipH="1">
            <a:off x="7624763" y="3530600"/>
            <a:ext cx="1589" cy="3698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99" name="Shape 99"/>
          <p:cNvSpPr/>
          <p:nvPr/>
        </p:nvSpPr>
        <p:spPr>
          <a:xfrm flipH="1" flipV="1">
            <a:off x="7624763" y="3530600"/>
            <a:ext cx="1589" cy="3698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00" name="Shape 100"/>
          <p:cNvSpPr/>
          <p:nvPr/>
        </p:nvSpPr>
        <p:spPr>
          <a:xfrm flipH="1" flipV="1">
            <a:off x="7464425"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01" name="Shape 101"/>
          <p:cNvSpPr/>
          <p:nvPr/>
        </p:nvSpPr>
        <p:spPr>
          <a:xfrm flipV="1">
            <a:off x="7464425"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02" name="Shape 102"/>
          <p:cNvSpPr/>
          <p:nvPr/>
        </p:nvSpPr>
        <p:spPr>
          <a:xfrm flipH="1">
            <a:off x="7462838" y="3530600"/>
            <a:ext cx="1589" cy="3698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03" name="Shape 103"/>
          <p:cNvSpPr/>
          <p:nvPr/>
        </p:nvSpPr>
        <p:spPr>
          <a:xfrm flipH="1" flipV="1">
            <a:off x="7462838" y="3530600"/>
            <a:ext cx="1589" cy="3698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04" name="Shape 104"/>
          <p:cNvSpPr/>
          <p:nvPr/>
        </p:nvSpPr>
        <p:spPr>
          <a:xfrm flipH="1" flipV="1">
            <a:off x="7464425" y="3529013"/>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05" name="Shape 105"/>
          <p:cNvSpPr/>
          <p:nvPr/>
        </p:nvSpPr>
        <p:spPr>
          <a:xfrm flipV="1">
            <a:off x="7464425" y="3529012"/>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06" name="Shape 106"/>
          <p:cNvSpPr/>
          <p:nvPr/>
        </p:nvSpPr>
        <p:spPr>
          <a:xfrm flipH="1" flipV="1">
            <a:off x="7218362" y="3584576"/>
            <a:ext cx="161926" cy="315913"/>
          </a:xfrm>
          <a:prstGeom prst="rect">
            <a:avLst/>
          </a:prstGeom>
          <a:solidFill>
            <a:schemeClr val="accent1"/>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107" name="Shape 107"/>
          <p:cNvSpPr/>
          <p:nvPr/>
        </p:nvSpPr>
        <p:spPr>
          <a:xfrm flipH="1">
            <a:off x="7378700" y="3584574"/>
            <a:ext cx="1588" cy="315914"/>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08" name="Shape 108"/>
          <p:cNvSpPr/>
          <p:nvPr/>
        </p:nvSpPr>
        <p:spPr>
          <a:xfrm flipH="1" flipV="1">
            <a:off x="7378700" y="3584574"/>
            <a:ext cx="1588" cy="315914"/>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09" name="Shape 109"/>
          <p:cNvSpPr/>
          <p:nvPr/>
        </p:nvSpPr>
        <p:spPr>
          <a:xfrm flipH="1" flipV="1">
            <a:off x="7218362"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10" name="Shape 110"/>
          <p:cNvSpPr/>
          <p:nvPr/>
        </p:nvSpPr>
        <p:spPr>
          <a:xfrm flipV="1">
            <a:off x="7218362"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11" name="Shape 111"/>
          <p:cNvSpPr/>
          <p:nvPr/>
        </p:nvSpPr>
        <p:spPr>
          <a:xfrm flipH="1">
            <a:off x="7216775" y="3584574"/>
            <a:ext cx="1588" cy="315914"/>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12" name="Shape 112"/>
          <p:cNvSpPr/>
          <p:nvPr/>
        </p:nvSpPr>
        <p:spPr>
          <a:xfrm flipH="1" flipV="1">
            <a:off x="7216775" y="3584574"/>
            <a:ext cx="1588" cy="315914"/>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13" name="Shape 113"/>
          <p:cNvSpPr/>
          <p:nvPr/>
        </p:nvSpPr>
        <p:spPr>
          <a:xfrm flipH="1" flipV="1">
            <a:off x="7218362" y="3582988"/>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14" name="Shape 114"/>
          <p:cNvSpPr/>
          <p:nvPr/>
        </p:nvSpPr>
        <p:spPr>
          <a:xfrm flipV="1">
            <a:off x="7218362" y="3582987"/>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15" name="Shape 115"/>
          <p:cNvSpPr/>
          <p:nvPr/>
        </p:nvSpPr>
        <p:spPr>
          <a:xfrm flipH="1" flipV="1">
            <a:off x="6972301" y="3602038"/>
            <a:ext cx="161925" cy="298451"/>
          </a:xfrm>
          <a:prstGeom prst="rect">
            <a:avLst/>
          </a:prstGeom>
          <a:solidFill>
            <a:schemeClr val="accent1"/>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116" name="Shape 116"/>
          <p:cNvSpPr/>
          <p:nvPr/>
        </p:nvSpPr>
        <p:spPr>
          <a:xfrm flipH="1">
            <a:off x="7132638" y="3602038"/>
            <a:ext cx="1589" cy="29845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17" name="Shape 117"/>
          <p:cNvSpPr/>
          <p:nvPr/>
        </p:nvSpPr>
        <p:spPr>
          <a:xfrm flipH="1" flipV="1">
            <a:off x="7132638" y="3602038"/>
            <a:ext cx="1589" cy="29845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18" name="Shape 118"/>
          <p:cNvSpPr/>
          <p:nvPr/>
        </p:nvSpPr>
        <p:spPr>
          <a:xfrm flipH="1" flipV="1">
            <a:off x="6972300"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19" name="Shape 119"/>
          <p:cNvSpPr/>
          <p:nvPr/>
        </p:nvSpPr>
        <p:spPr>
          <a:xfrm flipV="1">
            <a:off x="6972300"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20" name="Shape 120"/>
          <p:cNvSpPr/>
          <p:nvPr/>
        </p:nvSpPr>
        <p:spPr>
          <a:xfrm flipH="1">
            <a:off x="6970713" y="3602038"/>
            <a:ext cx="1589" cy="29845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21" name="Shape 121"/>
          <p:cNvSpPr/>
          <p:nvPr/>
        </p:nvSpPr>
        <p:spPr>
          <a:xfrm flipH="1" flipV="1">
            <a:off x="6970713" y="3602038"/>
            <a:ext cx="1589" cy="29845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22" name="Shape 122"/>
          <p:cNvSpPr/>
          <p:nvPr/>
        </p:nvSpPr>
        <p:spPr>
          <a:xfrm flipH="1" flipV="1">
            <a:off x="6972300" y="360045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23" name="Shape 123"/>
          <p:cNvSpPr/>
          <p:nvPr/>
        </p:nvSpPr>
        <p:spPr>
          <a:xfrm flipV="1">
            <a:off x="6972300" y="360045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24" name="Shape 124"/>
          <p:cNvSpPr/>
          <p:nvPr/>
        </p:nvSpPr>
        <p:spPr>
          <a:xfrm flipH="1" flipV="1">
            <a:off x="6726237" y="3652838"/>
            <a:ext cx="161926" cy="247651"/>
          </a:xfrm>
          <a:prstGeom prst="rect">
            <a:avLst/>
          </a:prstGeom>
          <a:solidFill>
            <a:schemeClr val="accent1"/>
          </a:solidFill>
          <a:ln>
            <a:solidFill>
              <a:srgbClr val="FF0000"/>
            </a:solidFill>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125" name="Shape 125"/>
          <p:cNvSpPr/>
          <p:nvPr/>
        </p:nvSpPr>
        <p:spPr>
          <a:xfrm flipH="1">
            <a:off x="6886575" y="3652838"/>
            <a:ext cx="1589" cy="24765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26" name="Shape 126"/>
          <p:cNvSpPr/>
          <p:nvPr/>
        </p:nvSpPr>
        <p:spPr>
          <a:xfrm flipH="1" flipV="1">
            <a:off x="6886575" y="3652838"/>
            <a:ext cx="1589" cy="24765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27" name="Shape 127"/>
          <p:cNvSpPr/>
          <p:nvPr/>
        </p:nvSpPr>
        <p:spPr>
          <a:xfrm flipH="1" flipV="1">
            <a:off x="6726237"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28" name="Shape 128"/>
          <p:cNvSpPr/>
          <p:nvPr/>
        </p:nvSpPr>
        <p:spPr>
          <a:xfrm flipV="1">
            <a:off x="6726237"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29" name="Shape 129"/>
          <p:cNvSpPr/>
          <p:nvPr/>
        </p:nvSpPr>
        <p:spPr>
          <a:xfrm flipH="1">
            <a:off x="6724650" y="3652838"/>
            <a:ext cx="1589" cy="24765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30" name="Shape 130"/>
          <p:cNvSpPr/>
          <p:nvPr/>
        </p:nvSpPr>
        <p:spPr>
          <a:xfrm flipH="1" flipV="1">
            <a:off x="6724650" y="3652838"/>
            <a:ext cx="1589" cy="247651"/>
          </a:xfrm>
          <a:prstGeom prst="line">
            <a:avLst/>
          </a:prstGeom>
          <a:ln w="14288">
            <a:solidFill>
              <a:srgbClr val="FF0000"/>
            </a:solidFill>
          </a:ln>
        </p:spPr>
        <p:txBody>
          <a:bodyPr lIns="45719" rIns="45719"/>
          <a:lstStyle/>
          <a:p>
            <a:pPr>
              <a:defRPr/>
            </a:pPr>
            <a:endParaRPr>
              <a:solidFill>
                <a:prstClr val="white"/>
              </a:solidFill>
              <a:latin typeface="Calibri" panose="020F0502020204030204"/>
            </a:endParaRPr>
          </a:p>
        </p:txBody>
      </p:sp>
      <p:sp>
        <p:nvSpPr>
          <p:cNvPr id="131" name="Shape 131"/>
          <p:cNvSpPr/>
          <p:nvPr/>
        </p:nvSpPr>
        <p:spPr>
          <a:xfrm flipH="1" flipV="1">
            <a:off x="6726237" y="365125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32" name="Shape 132"/>
          <p:cNvSpPr/>
          <p:nvPr/>
        </p:nvSpPr>
        <p:spPr>
          <a:xfrm flipV="1">
            <a:off x="6726237" y="365125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33" name="Shape 133"/>
          <p:cNvSpPr/>
          <p:nvPr/>
        </p:nvSpPr>
        <p:spPr>
          <a:xfrm flipH="1" flipV="1">
            <a:off x="6481762" y="3709988"/>
            <a:ext cx="161926" cy="190501"/>
          </a:xfrm>
          <a:prstGeom prst="rect">
            <a:avLst/>
          </a:prstGeom>
          <a:solidFill>
            <a:schemeClr val="accent1"/>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134" name="Shape 134"/>
          <p:cNvSpPr/>
          <p:nvPr/>
        </p:nvSpPr>
        <p:spPr>
          <a:xfrm flipH="1">
            <a:off x="6642100" y="3709988"/>
            <a:ext cx="1589" cy="1905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35" name="Shape 135"/>
          <p:cNvSpPr/>
          <p:nvPr/>
        </p:nvSpPr>
        <p:spPr>
          <a:xfrm flipH="1" flipV="1">
            <a:off x="6642100" y="3709988"/>
            <a:ext cx="1589" cy="1905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36" name="Shape 136"/>
          <p:cNvSpPr/>
          <p:nvPr/>
        </p:nvSpPr>
        <p:spPr>
          <a:xfrm flipH="1" flipV="1">
            <a:off x="6481762"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37" name="Shape 137"/>
          <p:cNvSpPr/>
          <p:nvPr/>
        </p:nvSpPr>
        <p:spPr>
          <a:xfrm flipV="1">
            <a:off x="6481762"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38" name="Shape 138"/>
          <p:cNvSpPr/>
          <p:nvPr/>
        </p:nvSpPr>
        <p:spPr>
          <a:xfrm flipH="1">
            <a:off x="6480175" y="3709988"/>
            <a:ext cx="1589" cy="1905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39" name="Shape 139"/>
          <p:cNvSpPr/>
          <p:nvPr/>
        </p:nvSpPr>
        <p:spPr>
          <a:xfrm flipH="1" flipV="1">
            <a:off x="6480175" y="3709988"/>
            <a:ext cx="1589" cy="1905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40" name="Shape 140"/>
          <p:cNvSpPr/>
          <p:nvPr/>
        </p:nvSpPr>
        <p:spPr>
          <a:xfrm flipH="1" flipV="1">
            <a:off x="6481762" y="37084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41" name="Shape 141"/>
          <p:cNvSpPr/>
          <p:nvPr/>
        </p:nvSpPr>
        <p:spPr>
          <a:xfrm flipV="1">
            <a:off x="6481762" y="37084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42" name="Shape 142"/>
          <p:cNvSpPr/>
          <p:nvPr/>
        </p:nvSpPr>
        <p:spPr>
          <a:xfrm flipH="1" flipV="1">
            <a:off x="6235701" y="3832226"/>
            <a:ext cx="161925" cy="68263"/>
          </a:xfrm>
          <a:prstGeom prst="rect">
            <a:avLst/>
          </a:prstGeom>
          <a:solidFill>
            <a:schemeClr val="accent1"/>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143" name="Shape 143"/>
          <p:cNvSpPr/>
          <p:nvPr/>
        </p:nvSpPr>
        <p:spPr>
          <a:xfrm flipH="1">
            <a:off x="6396037" y="3832226"/>
            <a:ext cx="1588" cy="6826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44" name="Shape 144"/>
          <p:cNvSpPr/>
          <p:nvPr/>
        </p:nvSpPr>
        <p:spPr>
          <a:xfrm flipH="1" flipV="1">
            <a:off x="6396037" y="3832226"/>
            <a:ext cx="1588" cy="6826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45" name="Shape 145"/>
          <p:cNvSpPr/>
          <p:nvPr/>
        </p:nvSpPr>
        <p:spPr>
          <a:xfrm flipH="1" flipV="1">
            <a:off x="6235700"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46" name="Shape 146"/>
          <p:cNvSpPr/>
          <p:nvPr/>
        </p:nvSpPr>
        <p:spPr>
          <a:xfrm flipV="1">
            <a:off x="6235700"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47" name="Shape 147"/>
          <p:cNvSpPr/>
          <p:nvPr/>
        </p:nvSpPr>
        <p:spPr>
          <a:xfrm flipH="1">
            <a:off x="6234112" y="3832226"/>
            <a:ext cx="1588" cy="6826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48" name="Shape 148"/>
          <p:cNvSpPr/>
          <p:nvPr/>
        </p:nvSpPr>
        <p:spPr>
          <a:xfrm flipH="1" flipV="1">
            <a:off x="6234112" y="3832226"/>
            <a:ext cx="1588" cy="6826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49" name="Shape 149"/>
          <p:cNvSpPr/>
          <p:nvPr/>
        </p:nvSpPr>
        <p:spPr>
          <a:xfrm flipH="1" flipV="1">
            <a:off x="6235700" y="3830638"/>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50" name="Shape 150"/>
          <p:cNvSpPr/>
          <p:nvPr/>
        </p:nvSpPr>
        <p:spPr>
          <a:xfrm flipV="1">
            <a:off x="6235700" y="3830637"/>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51" name="Shape 151"/>
          <p:cNvSpPr/>
          <p:nvPr/>
        </p:nvSpPr>
        <p:spPr>
          <a:xfrm flipH="1" flipV="1">
            <a:off x="5989637" y="3876676"/>
            <a:ext cx="161926" cy="23813"/>
          </a:xfrm>
          <a:prstGeom prst="rect">
            <a:avLst/>
          </a:prstGeom>
          <a:solidFill>
            <a:schemeClr val="accent1"/>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152" name="Shape 152"/>
          <p:cNvSpPr/>
          <p:nvPr/>
        </p:nvSpPr>
        <p:spPr>
          <a:xfrm flipH="1">
            <a:off x="6149975" y="3876676"/>
            <a:ext cx="1588" cy="2381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53" name="Shape 153"/>
          <p:cNvSpPr/>
          <p:nvPr/>
        </p:nvSpPr>
        <p:spPr>
          <a:xfrm flipH="1" flipV="1">
            <a:off x="6149975" y="3876674"/>
            <a:ext cx="1588" cy="23814"/>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54" name="Shape 154"/>
          <p:cNvSpPr/>
          <p:nvPr/>
        </p:nvSpPr>
        <p:spPr>
          <a:xfrm flipH="1" flipV="1">
            <a:off x="5989637"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55" name="Shape 155"/>
          <p:cNvSpPr/>
          <p:nvPr/>
        </p:nvSpPr>
        <p:spPr>
          <a:xfrm flipV="1">
            <a:off x="5989637"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56" name="Shape 156"/>
          <p:cNvSpPr/>
          <p:nvPr/>
        </p:nvSpPr>
        <p:spPr>
          <a:xfrm flipH="1">
            <a:off x="5988050" y="3876676"/>
            <a:ext cx="1588" cy="2381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57" name="Shape 157"/>
          <p:cNvSpPr/>
          <p:nvPr/>
        </p:nvSpPr>
        <p:spPr>
          <a:xfrm flipH="1" flipV="1">
            <a:off x="5988050" y="3876674"/>
            <a:ext cx="1588" cy="23814"/>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58" name="Shape 158"/>
          <p:cNvSpPr/>
          <p:nvPr/>
        </p:nvSpPr>
        <p:spPr>
          <a:xfrm flipH="1" flipV="1">
            <a:off x="5989637" y="3875088"/>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59" name="Shape 159"/>
          <p:cNvSpPr/>
          <p:nvPr/>
        </p:nvSpPr>
        <p:spPr>
          <a:xfrm flipV="1">
            <a:off x="5989637" y="3875087"/>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60" name="Shape 160"/>
          <p:cNvSpPr/>
          <p:nvPr/>
        </p:nvSpPr>
        <p:spPr>
          <a:xfrm flipH="1" flipV="1">
            <a:off x="5743576" y="3974307"/>
            <a:ext cx="161925" cy="12701"/>
          </a:xfrm>
          <a:prstGeom prst="rect">
            <a:avLst/>
          </a:prstGeom>
          <a:solidFill>
            <a:srgbClr val="FFFFFF"/>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161" name="Shape 161"/>
          <p:cNvSpPr/>
          <p:nvPr/>
        </p:nvSpPr>
        <p:spPr>
          <a:xfrm flipH="1" flipV="1">
            <a:off x="5898357" y="3893344"/>
            <a:ext cx="12701" cy="127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62" name="Shape 162"/>
          <p:cNvSpPr/>
          <p:nvPr/>
        </p:nvSpPr>
        <p:spPr>
          <a:xfrm flipH="1" flipV="1">
            <a:off x="5898357" y="3893344"/>
            <a:ext cx="12701" cy="127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63" name="Shape 163"/>
          <p:cNvSpPr/>
          <p:nvPr/>
        </p:nvSpPr>
        <p:spPr>
          <a:xfrm flipH="1" flipV="1">
            <a:off x="5743575"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64" name="Shape 164"/>
          <p:cNvSpPr/>
          <p:nvPr/>
        </p:nvSpPr>
        <p:spPr>
          <a:xfrm flipV="1">
            <a:off x="5743575"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65" name="Shape 165"/>
          <p:cNvSpPr/>
          <p:nvPr/>
        </p:nvSpPr>
        <p:spPr>
          <a:xfrm flipH="1" flipV="1">
            <a:off x="5736432" y="3893344"/>
            <a:ext cx="12701" cy="127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66" name="Shape 166"/>
          <p:cNvSpPr/>
          <p:nvPr/>
        </p:nvSpPr>
        <p:spPr>
          <a:xfrm flipH="1" flipV="1">
            <a:off x="5736432" y="3893344"/>
            <a:ext cx="12701" cy="127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67" name="Shape 167"/>
          <p:cNvSpPr/>
          <p:nvPr/>
        </p:nvSpPr>
        <p:spPr>
          <a:xfrm flipH="1" flipV="1">
            <a:off x="5743575"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68" name="Shape 168"/>
          <p:cNvSpPr/>
          <p:nvPr/>
        </p:nvSpPr>
        <p:spPr>
          <a:xfrm flipV="1">
            <a:off x="5743575"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69" name="Shape 169"/>
          <p:cNvSpPr/>
          <p:nvPr/>
        </p:nvSpPr>
        <p:spPr>
          <a:xfrm flipH="1" flipV="1">
            <a:off x="5497512" y="3974307"/>
            <a:ext cx="163514" cy="12701"/>
          </a:xfrm>
          <a:prstGeom prst="rect">
            <a:avLst/>
          </a:prstGeom>
          <a:solidFill>
            <a:srgbClr val="FFFFFF"/>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170" name="Shape 170"/>
          <p:cNvSpPr/>
          <p:nvPr/>
        </p:nvSpPr>
        <p:spPr>
          <a:xfrm flipH="1" flipV="1">
            <a:off x="5653882" y="3893344"/>
            <a:ext cx="12701" cy="127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71" name="Shape 171"/>
          <p:cNvSpPr/>
          <p:nvPr/>
        </p:nvSpPr>
        <p:spPr>
          <a:xfrm flipH="1" flipV="1">
            <a:off x="5653882" y="3893344"/>
            <a:ext cx="12701" cy="127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72" name="Shape 172"/>
          <p:cNvSpPr/>
          <p:nvPr/>
        </p:nvSpPr>
        <p:spPr>
          <a:xfrm flipH="1" flipV="1">
            <a:off x="5497513" y="3898900"/>
            <a:ext cx="163513"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73" name="Shape 173"/>
          <p:cNvSpPr/>
          <p:nvPr/>
        </p:nvSpPr>
        <p:spPr>
          <a:xfrm flipV="1">
            <a:off x="5497513" y="3898900"/>
            <a:ext cx="163513"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74" name="Shape 174"/>
          <p:cNvSpPr/>
          <p:nvPr/>
        </p:nvSpPr>
        <p:spPr>
          <a:xfrm flipH="1" flipV="1">
            <a:off x="5490369" y="3893344"/>
            <a:ext cx="12701" cy="127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75" name="Shape 175"/>
          <p:cNvSpPr/>
          <p:nvPr/>
        </p:nvSpPr>
        <p:spPr>
          <a:xfrm flipH="1" flipV="1">
            <a:off x="5490369" y="3893344"/>
            <a:ext cx="12701" cy="127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76" name="Shape 176"/>
          <p:cNvSpPr/>
          <p:nvPr/>
        </p:nvSpPr>
        <p:spPr>
          <a:xfrm flipH="1" flipV="1">
            <a:off x="5497513" y="3898900"/>
            <a:ext cx="163513"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77" name="Shape 177"/>
          <p:cNvSpPr/>
          <p:nvPr/>
        </p:nvSpPr>
        <p:spPr>
          <a:xfrm flipV="1">
            <a:off x="5497513" y="3898900"/>
            <a:ext cx="163513"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78" name="Shape 178"/>
          <p:cNvSpPr/>
          <p:nvPr/>
        </p:nvSpPr>
        <p:spPr>
          <a:xfrm flipH="1" flipV="1">
            <a:off x="5253037" y="3974307"/>
            <a:ext cx="161926" cy="12701"/>
          </a:xfrm>
          <a:prstGeom prst="rect">
            <a:avLst/>
          </a:prstGeom>
          <a:solidFill>
            <a:srgbClr val="FFFFFF"/>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179" name="Shape 179"/>
          <p:cNvSpPr/>
          <p:nvPr/>
        </p:nvSpPr>
        <p:spPr>
          <a:xfrm flipH="1" flipV="1">
            <a:off x="5407819" y="3893344"/>
            <a:ext cx="12701" cy="127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80" name="Shape 180"/>
          <p:cNvSpPr/>
          <p:nvPr/>
        </p:nvSpPr>
        <p:spPr>
          <a:xfrm flipH="1" flipV="1">
            <a:off x="5407819" y="3893344"/>
            <a:ext cx="12701" cy="127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81" name="Shape 181"/>
          <p:cNvSpPr/>
          <p:nvPr/>
        </p:nvSpPr>
        <p:spPr>
          <a:xfrm flipH="1" flipV="1">
            <a:off x="5253037"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82" name="Shape 182"/>
          <p:cNvSpPr/>
          <p:nvPr/>
        </p:nvSpPr>
        <p:spPr>
          <a:xfrm flipV="1">
            <a:off x="5253037"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83" name="Shape 183"/>
          <p:cNvSpPr/>
          <p:nvPr/>
        </p:nvSpPr>
        <p:spPr>
          <a:xfrm flipH="1" flipV="1">
            <a:off x="5245894" y="3893344"/>
            <a:ext cx="12701" cy="127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84" name="Shape 184"/>
          <p:cNvSpPr/>
          <p:nvPr/>
        </p:nvSpPr>
        <p:spPr>
          <a:xfrm flipH="1" flipV="1">
            <a:off x="5245894" y="3893344"/>
            <a:ext cx="12701" cy="1270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85" name="Shape 185"/>
          <p:cNvSpPr/>
          <p:nvPr/>
        </p:nvSpPr>
        <p:spPr>
          <a:xfrm flipH="1" flipV="1">
            <a:off x="5253037"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86" name="Shape 186"/>
          <p:cNvSpPr/>
          <p:nvPr/>
        </p:nvSpPr>
        <p:spPr>
          <a:xfrm flipV="1">
            <a:off x="5253037"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87" name="Shape 187"/>
          <p:cNvSpPr/>
          <p:nvPr/>
        </p:nvSpPr>
        <p:spPr>
          <a:xfrm flipH="1" flipV="1">
            <a:off x="5006976" y="3900487"/>
            <a:ext cx="161925" cy="230188"/>
          </a:xfrm>
          <a:prstGeom prst="rect">
            <a:avLst/>
          </a:prstGeom>
          <a:solidFill>
            <a:srgbClr val="292929"/>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188" name="Shape 188"/>
          <p:cNvSpPr/>
          <p:nvPr/>
        </p:nvSpPr>
        <p:spPr>
          <a:xfrm flipH="1">
            <a:off x="5167313" y="3900488"/>
            <a:ext cx="1589" cy="2301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89" name="Shape 189"/>
          <p:cNvSpPr/>
          <p:nvPr/>
        </p:nvSpPr>
        <p:spPr>
          <a:xfrm flipH="1" flipV="1">
            <a:off x="5167313" y="3900488"/>
            <a:ext cx="1589" cy="2301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90" name="Shape 190"/>
          <p:cNvSpPr/>
          <p:nvPr/>
        </p:nvSpPr>
        <p:spPr>
          <a:xfrm flipH="1" flipV="1">
            <a:off x="5006975" y="4129088"/>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91" name="Shape 191"/>
          <p:cNvSpPr/>
          <p:nvPr/>
        </p:nvSpPr>
        <p:spPr>
          <a:xfrm flipV="1">
            <a:off x="5006975" y="4129087"/>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92" name="Shape 192"/>
          <p:cNvSpPr/>
          <p:nvPr/>
        </p:nvSpPr>
        <p:spPr>
          <a:xfrm flipH="1">
            <a:off x="5005388" y="3900488"/>
            <a:ext cx="1589" cy="2301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93" name="Shape 193"/>
          <p:cNvSpPr/>
          <p:nvPr/>
        </p:nvSpPr>
        <p:spPr>
          <a:xfrm flipH="1" flipV="1">
            <a:off x="5005388" y="3900488"/>
            <a:ext cx="1589" cy="2301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94" name="Shape 194"/>
          <p:cNvSpPr/>
          <p:nvPr/>
        </p:nvSpPr>
        <p:spPr>
          <a:xfrm flipH="1" flipV="1">
            <a:off x="5006975"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95" name="Shape 195"/>
          <p:cNvSpPr/>
          <p:nvPr/>
        </p:nvSpPr>
        <p:spPr>
          <a:xfrm flipV="1">
            <a:off x="5006975"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96" name="Shape 196"/>
          <p:cNvSpPr/>
          <p:nvPr/>
        </p:nvSpPr>
        <p:spPr>
          <a:xfrm flipH="1" flipV="1">
            <a:off x="4760912" y="3900487"/>
            <a:ext cx="161926" cy="236538"/>
          </a:xfrm>
          <a:prstGeom prst="rect">
            <a:avLst/>
          </a:prstGeom>
          <a:solidFill>
            <a:srgbClr val="292929"/>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197" name="Shape 197"/>
          <p:cNvSpPr/>
          <p:nvPr/>
        </p:nvSpPr>
        <p:spPr>
          <a:xfrm flipH="1">
            <a:off x="4921250" y="3900488"/>
            <a:ext cx="1589" cy="23653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98" name="Shape 198"/>
          <p:cNvSpPr/>
          <p:nvPr/>
        </p:nvSpPr>
        <p:spPr>
          <a:xfrm flipH="1" flipV="1">
            <a:off x="4921250" y="3900488"/>
            <a:ext cx="1589" cy="23653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199" name="Shape 199"/>
          <p:cNvSpPr/>
          <p:nvPr/>
        </p:nvSpPr>
        <p:spPr>
          <a:xfrm flipH="1" flipV="1">
            <a:off x="4760912" y="4135438"/>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00" name="Shape 200"/>
          <p:cNvSpPr/>
          <p:nvPr/>
        </p:nvSpPr>
        <p:spPr>
          <a:xfrm flipV="1">
            <a:off x="4760912" y="4135437"/>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01" name="Shape 201"/>
          <p:cNvSpPr/>
          <p:nvPr/>
        </p:nvSpPr>
        <p:spPr>
          <a:xfrm flipH="1">
            <a:off x="4759325" y="3900488"/>
            <a:ext cx="1589" cy="23653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02" name="Shape 202"/>
          <p:cNvSpPr/>
          <p:nvPr/>
        </p:nvSpPr>
        <p:spPr>
          <a:xfrm flipH="1" flipV="1">
            <a:off x="4759325" y="3900488"/>
            <a:ext cx="1589" cy="23653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03" name="Shape 203"/>
          <p:cNvSpPr/>
          <p:nvPr/>
        </p:nvSpPr>
        <p:spPr>
          <a:xfrm flipH="1" flipV="1">
            <a:off x="4760912"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04" name="Shape 204"/>
          <p:cNvSpPr/>
          <p:nvPr/>
        </p:nvSpPr>
        <p:spPr>
          <a:xfrm flipV="1">
            <a:off x="4760912"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05" name="Shape 205"/>
          <p:cNvSpPr/>
          <p:nvPr/>
        </p:nvSpPr>
        <p:spPr>
          <a:xfrm flipH="1" flipV="1">
            <a:off x="4514851" y="3900487"/>
            <a:ext cx="161925" cy="236538"/>
          </a:xfrm>
          <a:prstGeom prst="rect">
            <a:avLst/>
          </a:prstGeom>
          <a:solidFill>
            <a:srgbClr val="292929"/>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206" name="Shape 206"/>
          <p:cNvSpPr/>
          <p:nvPr/>
        </p:nvSpPr>
        <p:spPr>
          <a:xfrm flipH="1">
            <a:off x="4675187" y="3900488"/>
            <a:ext cx="1588" cy="23653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07" name="Shape 207"/>
          <p:cNvSpPr/>
          <p:nvPr/>
        </p:nvSpPr>
        <p:spPr>
          <a:xfrm flipH="1" flipV="1">
            <a:off x="4675187" y="3900488"/>
            <a:ext cx="1588" cy="23653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08" name="Shape 208"/>
          <p:cNvSpPr/>
          <p:nvPr/>
        </p:nvSpPr>
        <p:spPr>
          <a:xfrm flipH="1" flipV="1">
            <a:off x="4514850" y="4135438"/>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09" name="Shape 209"/>
          <p:cNvSpPr/>
          <p:nvPr/>
        </p:nvSpPr>
        <p:spPr>
          <a:xfrm flipV="1">
            <a:off x="4514850" y="4135437"/>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10" name="Shape 210"/>
          <p:cNvSpPr/>
          <p:nvPr/>
        </p:nvSpPr>
        <p:spPr>
          <a:xfrm flipH="1">
            <a:off x="4513262" y="3900488"/>
            <a:ext cx="1588" cy="23653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11" name="Shape 211"/>
          <p:cNvSpPr/>
          <p:nvPr/>
        </p:nvSpPr>
        <p:spPr>
          <a:xfrm flipH="1" flipV="1">
            <a:off x="4513262" y="3900488"/>
            <a:ext cx="1588" cy="23653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12" name="Shape 212"/>
          <p:cNvSpPr/>
          <p:nvPr/>
        </p:nvSpPr>
        <p:spPr>
          <a:xfrm flipH="1" flipV="1">
            <a:off x="4514850"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13" name="Shape 213"/>
          <p:cNvSpPr/>
          <p:nvPr/>
        </p:nvSpPr>
        <p:spPr>
          <a:xfrm flipV="1">
            <a:off x="4514850"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14" name="Shape 214"/>
          <p:cNvSpPr/>
          <p:nvPr/>
        </p:nvSpPr>
        <p:spPr>
          <a:xfrm flipH="1" flipV="1">
            <a:off x="4268787" y="3900487"/>
            <a:ext cx="163514" cy="274638"/>
          </a:xfrm>
          <a:prstGeom prst="rect">
            <a:avLst/>
          </a:prstGeom>
          <a:solidFill>
            <a:srgbClr val="292929"/>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215" name="Shape 215"/>
          <p:cNvSpPr/>
          <p:nvPr/>
        </p:nvSpPr>
        <p:spPr>
          <a:xfrm flipH="1">
            <a:off x="4430712" y="3900488"/>
            <a:ext cx="1588" cy="27463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16" name="Shape 216"/>
          <p:cNvSpPr/>
          <p:nvPr/>
        </p:nvSpPr>
        <p:spPr>
          <a:xfrm flipH="1" flipV="1">
            <a:off x="4430712" y="3900488"/>
            <a:ext cx="1588" cy="27463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17" name="Shape 217"/>
          <p:cNvSpPr/>
          <p:nvPr/>
        </p:nvSpPr>
        <p:spPr>
          <a:xfrm flipH="1" flipV="1">
            <a:off x="4268788" y="4173538"/>
            <a:ext cx="163513"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18" name="Shape 218"/>
          <p:cNvSpPr/>
          <p:nvPr/>
        </p:nvSpPr>
        <p:spPr>
          <a:xfrm flipV="1">
            <a:off x="4268788" y="4173537"/>
            <a:ext cx="163513"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19" name="Shape 219"/>
          <p:cNvSpPr/>
          <p:nvPr/>
        </p:nvSpPr>
        <p:spPr>
          <a:xfrm flipH="1">
            <a:off x="4267200" y="3900488"/>
            <a:ext cx="1589" cy="27463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20" name="Shape 220"/>
          <p:cNvSpPr/>
          <p:nvPr/>
        </p:nvSpPr>
        <p:spPr>
          <a:xfrm flipH="1" flipV="1">
            <a:off x="4267200" y="3900488"/>
            <a:ext cx="1589" cy="27463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21" name="Shape 221"/>
          <p:cNvSpPr/>
          <p:nvPr/>
        </p:nvSpPr>
        <p:spPr>
          <a:xfrm flipH="1" flipV="1">
            <a:off x="4268788" y="3898900"/>
            <a:ext cx="163513"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22" name="Shape 222"/>
          <p:cNvSpPr/>
          <p:nvPr/>
        </p:nvSpPr>
        <p:spPr>
          <a:xfrm flipV="1">
            <a:off x="4268788" y="3898900"/>
            <a:ext cx="163513"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23" name="Shape 223"/>
          <p:cNvSpPr/>
          <p:nvPr/>
        </p:nvSpPr>
        <p:spPr>
          <a:xfrm flipH="1" flipV="1">
            <a:off x="4024312" y="3900487"/>
            <a:ext cx="161926" cy="331788"/>
          </a:xfrm>
          <a:prstGeom prst="rect">
            <a:avLst/>
          </a:prstGeom>
          <a:solidFill>
            <a:srgbClr val="292929"/>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224" name="Shape 224"/>
          <p:cNvSpPr/>
          <p:nvPr/>
        </p:nvSpPr>
        <p:spPr>
          <a:xfrm flipH="1">
            <a:off x="4184650" y="3900487"/>
            <a:ext cx="1589" cy="3317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25" name="Shape 225"/>
          <p:cNvSpPr/>
          <p:nvPr/>
        </p:nvSpPr>
        <p:spPr>
          <a:xfrm flipH="1" flipV="1">
            <a:off x="4184650" y="3900487"/>
            <a:ext cx="1589" cy="3317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26" name="Shape 226"/>
          <p:cNvSpPr/>
          <p:nvPr/>
        </p:nvSpPr>
        <p:spPr>
          <a:xfrm flipH="1" flipV="1">
            <a:off x="4024312" y="4230688"/>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27" name="Shape 227"/>
          <p:cNvSpPr/>
          <p:nvPr/>
        </p:nvSpPr>
        <p:spPr>
          <a:xfrm flipV="1">
            <a:off x="4024312" y="4230687"/>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28" name="Shape 228"/>
          <p:cNvSpPr/>
          <p:nvPr/>
        </p:nvSpPr>
        <p:spPr>
          <a:xfrm flipH="1">
            <a:off x="4022725" y="3900487"/>
            <a:ext cx="1589" cy="3317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29" name="Shape 229"/>
          <p:cNvSpPr/>
          <p:nvPr/>
        </p:nvSpPr>
        <p:spPr>
          <a:xfrm flipH="1" flipV="1">
            <a:off x="4022725" y="3900487"/>
            <a:ext cx="1589" cy="3317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30" name="Shape 230"/>
          <p:cNvSpPr/>
          <p:nvPr/>
        </p:nvSpPr>
        <p:spPr>
          <a:xfrm flipH="1" flipV="1">
            <a:off x="4024312"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31" name="Shape 231"/>
          <p:cNvSpPr/>
          <p:nvPr/>
        </p:nvSpPr>
        <p:spPr>
          <a:xfrm flipV="1">
            <a:off x="4024312"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32" name="Shape 232"/>
          <p:cNvSpPr/>
          <p:nvPr/>
        </p:nvSpPr>
        <p:spPr>
          <a:xfrm flipH="1" flipV="1">
            <a:off x="3778251" y="3900488"/>
            <a:ext cx="161925" cy="361951"/>
          </a:xfrm>
          <a:prstGeom prst="rect">
            <a:avLst/>
          </a:prstGeom>
          <a:solidFill>
            <a:srgbClr val="292929"/>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233" name="Shape 233"/>
          <p:cNvSpPr/>
          <p:nvPr/>
        </p:nvSpPr>
        <p:spPr>
          <a:xfrm flipH="1">
            <a:off x="3938587" y="3900488"/>
            <a:ext cx="1588" cy="36195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34" name="Shape 234"/>
          <p:cNvSpPr/>
          <p:nvPr/>
        </p:nvSpPr>
        <p:spPr>
          <a:xfrm flipH="1" flipV="1">
            <a:off x="3938587" y="3900488"/>
            <a:ext cx="1588" cy="36195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35" name="Shape 235"/>
          <p:cNvSpPr/>
          <p:nvPr/>
        </p:nvSpPr>
        <p:spPr>
          <a:xfrm flipH="1" flipV="1">
            <a:off x="3778250" y="426085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36" name="Shape 236"/>
          <p:cNvSpPr/>
          <p:nvPr/>
        </p:nvSpPr>
        <p:spPr>
          <a:xfrm flipV="1">
            <a:off x="3778250" y="426085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37" name="Shape 237"/>
          <p:cNvSpPr/>
          <p:nvPr/>
        </p:nvSpPr>
        <p:spPr>
          <a:xfrm flipH="1">
            <a:off x="3776662" y="3900488"/>
            <a:ext cx="1588" cy="36195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38" name="Shape 238"/>
          <p:cNvSpPr/>
          <p:nvPr/>
        </p:nvSpPr>
        <p:spPr>
          <a:xfrm flipH="1" flipV="1">
            <a:off x="3776662" y="3900488"/>
            <a:ext cx="1588" cy="361951"/>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39" name="Shape 239"/>
          <p:cNvSpPr/>
          <p:nvPr/>
        </p:nvSpPr>
        <p:spPr>
          <a:xfrm flipH="1" flipV="1">
            <a:off x="3778250"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40" name="Shape 240"/>
          <p:cNvSpPr/>
          <p:nvPr/>
        </p:nvSpPr>
        <p:spPr>
          <a:xfrm flipV="1">
            <a:off x="3778250"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41" name="Shape 241"/>
          <p:cNvSpPr/>
          <p:nvPr/>
        </p:nvSpPr>
        <p:spPr>
          <a:xfrm flipH="1" flipV="1">
            <a:off x="3532187" y="3900487"/>
            <a:ext cx="161926" cy="447676"/>
          </a:xfrm>
          <a:prstGeom prst="rect">
            <a:avLst/>
          </a:prstGeom>
          <a:solidFill>
            <a:srgbClr val="292929"/>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242" name="Shape 242"/>
          <p:cNvSpPr/>
          <p:nvPr/>
        </p:nvSpPr>
        <p:spPr>
          <a:xfrm flipH="1">
            <a:off x="3692525" y="3900487"/>
            <a:ext cx="1588" cy="447676"/>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43" name="Shape 243"/>
          <p:cNvSpPr/>
          <p:nvPr/>
        </p:nvSpPr>
        <p:spPr>
          <a:xfrm flipH="1" flipV="1">
            <a:off x="3692525" y="3900487"/>
            <a:ext cx="1588" cy="447676"/>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44" name="Shape 244"/>
          <p:cNvSpPr/>
          <p:nvPr/>
        </p:nvSpPr>
        <p:spPr>
          <a:xfrm flipH="1" flipV="1">
            <a:off x="3532187" y="4346575"/>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45" name="Shape 245"/>
          <p:cNvSpPr/>
          <p:nvPr/>
        </p:nvSpPr>
        <p:spPr>
          <a:xfrm flipV="1">
            <a:off x="3532187" y="4346575"/>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46" name="Shape 246"/>
          <p:cNvSpPr/>
          <p:nvPr/>
        </p:nvSpPr>
        <p:spPr>
          <a:xfrm flipH="1">
            <a:off x="3530600" y="3900487"/>
            <a:ext cx="1588" cy="447676"/>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47" name="Shape 247"/>
          <p:cNvSpPr/>
          <p:nvPr/>
        </p:nvSpPr>
        <p:spPr>
          <a:xfrm flipH="1" flipV="1">
            <a:off x="3530600" y="3900487"/>
            <a:ext cx="1588" cy="447676"/>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48" name="Shape 248"/>
          <p:cNvSpPr/>
          <p:nvPr/>
        </p:nvSpPr>
        <p:spPr>
          <a:xfrm flipH="1" flipV="1">
            <a:off x="3532187"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49" name="Shape 249"/>
          <p:cNvSpPr/>
          <p:nvPr/>
        </p:nvSpPr>
        <p:spPr>
          <a:xfrm flipV="1">
            <a:off x="3532187"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50" name="Shape 250"/>
          <p:cNvSpPr/>
          <p:nvPr/>
        </p:nvSpPr>
        <p:spPr>
          <a:xfrm flipH="1" flipV="1">
            <a:off x="3286126" y="3900488"/>
            <a:ext cx="161925" cy="874713"/>
          </a:xfrm>
          <a:prstGeom prst="rect">
            <a:avLst/>
          </a:prstGeom>
          <a:solidFill>
            <a:srgbClr val="292929"/>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251" name="Shape 251"/>
          <p:cNvSpPr/>
          <p:nvPr/>
        </p:nvSpPr>
        <p:spPr>
          <a:xfrm flipH="1">
            <a:off x="3446462" y="3900487"/>
            <a:ext cx="1588" cy="874714"/>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52" name="Shape 252"/>
          <p:cNvSpPr/>
          <p:nvPr/>
        </p:nvSpPr>
        <p:spPr>
          <a:xfrm flipH="1" flipV="1">
            <a:off x="3446463" y="3900487"/>
            <a:ext cx="1589" cy="874714"/>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53" name="Shape 253"/>
          <p:cNvSpPr/>
          <p:nvPr/>
        </p:nvSpPr>
        <p:spPr>
          <a:xfrm flipH="1" flipV="1">
            <a:off x="3286125" y="4773613"/>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54" name="Shape 254"/>
          <p:cNvSpPr/>
          <p:nvPr/>
        </p:nvSpPr>
        <p:spPr>
          <a:xfrm flipV="1">
            <a:off x="3286125" y="4773612"/>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55" name="Shape 255"/>
          <p:cNvSpPr/>
          <p:nvPr/>
        </p:nvSpPr>
        <p:spPr>
          <a:xfrm flipH="1">
            <a:off x="3284537" y="3900487"/>
            <a:ext cx="1588" cy="874714"/>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56" name="Shape 256"/>
          <p:cNvSpPr/>
          <p:nvPr/>
        </p:nvSpPr>
        <p:spPr>
          <a:xfrm flipH="1" flipV="1">
            <a:off x="3284538" y="3900487"/>
            <a:ext cx="1589" cy="874714"/>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57" name="Shape 257"/>
          <p:cNvSpPr/>
          <p:nvPr/>
        </p:nvSpPr>
        <p:spPr>
          <a:xfrm flipH="1" flipV="1">
            <a:off x="3286125"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58" name="Shape 258"/>
          <p:cNvSpPr/>
          <p:nvPr/>
        </p:nvSpPr>
        <p:spPr>
          <a:xfrm flipV="1">
            <a:off x="3286125"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59" name="Shape 259"/>
          <p:cNvSpPr/>
          <p:nvPr/>
        </p:nvSpPr>
        <p:spPr>
          <a:xfrm flipH="1" flipV="1">
            <a:off x="3041651" y="3900488"/>
            <a:ext cx="161925" cy="982663"/>
          </a:xfrm>
          <a:prstGeom prst="rect">
            <a:avLst/>
          </a:prstGeom>
          <a:solidFill>
            <a:srgbClr val="292929"/>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260" name="Shape 260"/>
          <p:cNvSpPr/>
          <p:nvPr/>
        </p:nvSpPr>
        <p:spPr>
          <a:xfrm flipH="1">
            <a:off x="3201988" y="3900488"/>
            <a:ext cx="1589" cy="98266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61" name="Shape 261"/>
          <p:cNvSpPr/>
          <p:nvPr/>
        </p:nvSpPr>
        <p:spPr>
          <a:xfrm flipH="1" flipV="1">
            <a:off x="3201988" y="3900488"/>
            <a:ext cx="1589" cy="98266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62" name="Shape 262"/>
          <p:cNvSpPr/>
          <p:nvPr/>
        </p:nvSpPr>
        <p:spPr>
          <a:xfrm flipH="1" flipV="1">
            <a:off x="3041650" y="4881563"/>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63" name="Shape 263"/>
          <p:cNvSpPr/>
          <p:nvPr/>
        </p:nvSpPr>
        <p:spPr>
          <a:xfrm flipV="1">
            <a:off x="3041650" y="4881562"/>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64" name="Shape 264"/>
          <p:cNvSpPr/>
          <p:nvPr/>
        </p:nvSpPr>
        <p:spPr>
          <a:xfrm flipH="1">
            <a:off x="3040063" y="3900488"/>
            <a:ext cx="1589" cy="98266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65" name="Shape 265"/>
          <p:cNvSpPr/>
          <p:nvPr/>
        </p:nvSpPr>
        <p:spPr>
          <a:xfrm flipH="1" flipV="1">
            <a:off x="3040063" y="3900488"/>
            <a:ext cx="1589" cy="98266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66" name="Shape 266"/>
          <p:cNvSpPr/>
          <p:nvPr/>
        </p:nvSpPr>
        <p:spPr>
          <a:xfrm flipH="1" flipV="1">
            <a:off x="3041650"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67" name="Shape 267"/>
          <p:cNvSpPr/>
          <p:nvPr/>
        </p:nvSpPr>
        <p:spPr>
          <a:xfrm flipV="1">
            <a:off x="3041650"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68" name="Shape 268"/>
          <p:cNvSpPr/>
          <p:nvPr/>
        </p:nvSpPr>
        <p:spPr>
          <a:xfrm flipH="1" flipV="1">
            <a:off x="2795587" y="3900488"/>
            <a:ext cx="161926" cy="1420813"/>
          </a:xfrm>
          <a:prstGeom prst="rect">
            <a:avLst/>
          </a:prstGeom>
          <a:solidFill>
            <a:srgbClr val="292929"/>
          </a:solidFill>
          <a:ln w="12700">
            <a:miter lim="400000"/>
          </a:ln>
        </p:spPr>
        <p:txBody>
          <a:bodyPr lIns="45719" rIns="45719"/>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269" name="Shape 269"/>
          <p:cNvSpPr/>
          <p:nvPr/>
        </p:nvSpPr>
        <p:spPr>
          <a:xfrm flipH="1">
            <a:off x="2955925" y="3900488"/>
            <a:ext cx="1589" cy="142081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70" name="Shape 270"/>
          <p:cNvSpPr/>
          <p:nvPr/>
        </p:nvSpPr>
        <p:spPr>
          <a:xfrm flipH="1" flipV="1">
            <a:off x="2955925" y="3900488"/>
            <a:ext cx="1589" cy="142081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71" name="Shape 271"/>
          <p:cNvSpPr/>
          <p:nvPr/>
        </p:nvSpPr>
        <p:spPr>
          <a:xfrm flipH="1" flipV="1">
            <a:off x="2795587" y="5319713"/>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72" name="Shape 272"/>
          <p:cNvSpPr/>
          <p:nvPr/>
        </p:nvSpPr>
        <p:spPr>
          <a:xfrm flipV="1">
            <a:off x="2795587" y="5319712"/>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73" name="Shape 273"/>
          <p:cNvSpPr/>
          <p:nvPr/>
        </p:nvSpPr>
        <p:spPr>
          <a:xfrm flipH="1">
            <a:off x="2794000" y="3900488"/>
            <a:ext cx="1589" cy="142081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74" name="Shape 274"/>
          <p:cNvSpPr/>
          <p:nvPr/>
        </p:nvSpPr>
        <p:spPr>
          <a:xfrm flipH="1" flipV="1">
            <a:off x="2794000" y="3900488"/>
            <a:ext cx="1589" cy="1420813"/>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75" name="Shape 275"/>
          <p:cNvSpPr/>
          <p:nvPr/>
        </p:nvSpPr>
        <p:spPr>
          <a:xfrm flipH="1" flipV="1">
            <a:off x="2795587" y="3898900"/>
            <a:ext cx="161926" cy="1589"/>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76" name="Shape 276"/>
          <p:cNvSpPr/>
          <p:nvPr/>
        </p:nvSpPr>
        <p:spPr>
          <a:xfrm flipV="1">
            <a:off x="2795587" y="3898900"/>
            <a:ext cx="161926" cy="1588"/>
          </a:xfrm>
          <a:prstGeom prst="line">
            <a:avLst/>
          </a:prstGeom>
          <a:ln w="14288">
            <a:solidFill>
              <a:srgbClr val="FFFFFF"/>
            </a:solidFill>
          </a:ln>
        </p:spPr>
        <p:txBody>
          <a:bodyPr lIns="45719" rIns="45719"/>
          <a:lstStyle/>
          <a:p>
            <a:pPr>
              <a:defRPr/>
            </a:pPr>
            <a:endParaRPr>
              <a:solidFill>
                <a:prstClr val="white"/>
              </a:solidFill>
              <a:latin typeface="Calibri" panose="020F0502020204030204"/>
            </a:endParaRPr>
          </a:p>
        </p:txBody>
      </p:sp>
      <p:sp>
        <p:nvSpPr>
          <p:cNvPr id="277" name="Shape 277"/>
          <p:cNvSpPr/>
          <p:nvPr/>
        </p:nvSpPr>
        <p:spPr>
          <a:xfrm rot="5400000">
            <a:off x="7066505" y="2859073"/>
            <a:ext cx="943848"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diclofenac</a:t>
            </a:r>
          </a:p>
        </p:txBody>
      </p:sp>
      <p:sp>
        <p:nvSpPr>
          <p:cNvPr id="278" name="Shape 278"/>
          <p:cNvSpPr/>
          <p:nvPr/>
        </p:nvSpPr>
        <p:spPr>
          <a:xfrm rot="5400000">
            <a:off x="6912457" y="2988107"/>
            <a:ext cx="759823"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sulindac</a:t>
            </a:r>
          </a:p>
        </p:txBody>
      </p:sp>
      <p:sp>
        <p:nvSpPr>
          <p:cNvPr id="279" name="Shape 279"/>
          <p:cNvSpPr/>
          <p:nvPr/>
        </p:nvSpPr>
        <p:spPr>
          <a:xfrm rot="5400000">
            <a:off x="6322548" y="2706227"/>
            <a:ext cx="1447512"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meclofenamate</a:t>
            </a:r>
          </a:p>
        </p:txBody>
      </p:sp>
      <p:sp>
        <p:nvSpPr>
          <p:cNvPr id="280" name="Shape 280"/>
          <p:cNvSpPr/>
          <p:nvPr/>
        </p:nvSpPr>
        <p:spPr>
          <a:xfrm rot="5400000">
            <a:off x="6292877" y="2942876"/>
            <a:ext cx="1017907"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tomoxiprol</a:t>
            </a:r>
          </a:p>
        </p:txBody>
      </p:sp>
      <p:sp>
        <p:nvSpPr>
          <p:cNvPr id="281" name="Shape 281"/>
          <p:cNvSpPr/>
          <p:nvPr/>
        </p:nvSpPr>
        <p:spPr>
          <a:xfrm rot="5400000">
            <a:off x="6101316" y="3056035"/>
            <a:ext cx="908903"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piroxicam</a:t>
            </a:r>
          </a:p>
        </p:txBody>
      </p:sp>
      <p:sp>
        <p:nvSpPr>
          <p:cNvPr id="282" name="Shape 282"/>
          <p:cNvSpPr/>
          <p:nvPr/>
        </p:nvSpPr>
        <p:spPr>
          <a:xfrm rot="5400000">
            <a:off x="5864349" y="3206823"/>
            <a:ext cx="833562"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diflunisal</a:t>
            </a:r>
          </a:p>
        </p:txBody>
      </p:sp>
      <p:sp>
        <p:nvSpPr>
          <p:cNvPr id="283" name="Shape 283"/>
          <p:cNvSpPr/>
          <p:nvPr/>
        </p:nvSpPr>
        <p:spPr>
          <a:xfrm rot="5400000">
            <a:off x="5285100" y="2928775"/>
            <a:ext cx="1582484"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sodium salicylate</a:t>
            </a:r>
          </a:p>
        </p:txBody>
      </p:sp>
      <p:sp>
        <p:nvSpPr>
          <p:cNvPr id="284" name="Shape 284"/>
          <p:cNvSpPr/>
          <p:nvPr/>
        </p:nvSpPr>
        <p:spPr>
          <a:xfrm rot="5400000">
            <a:off x="5230078" y="3143112"/>
            <a:ext cx="1175002"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dirty="0">
                <a:solidFill>
                  <a:prstClr val="white"/>
                </a:solidFill>
                <a:latin typeface="Calibri Light" panose="020F0302020204030204"/>
              </a:rPr>
              <a:t>niflumic acid</a:t>
            </a:r>
          </a:p>
        </p:txBody>
      </p:sp>
      <p:sp>
        <p:nvSpPr>
          <p:cNvPr id="285" name="Shape 285"/>
          <p:cNvSpPr/>
          <p:nvPr/>
        </p:nvSpPr>
        <p:spPr>
          <a:xfrm rot="5400000">
            <a:off x="5094865" y="3258788"/>
            <a:ext cx="956480"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zomepirac</a:t>
            </a:r>
          </a:p>
        </p:txBody>
      </p:sp>
      <p:sp>
        <p:nvSpPr>
          <p:cNvPr id="286" name="Shape 286"/>
          <p:cNvSpPr/>
          <p:nvPr/>
        </p:nvSpPr>
        <p:spPr>
          <a:xfrm rot="5400000">
            <a:off x="4815813" y="4515320"/>
            <a:ext cx="1028808"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fenoprofen</a:t>
            </a:r>
          </a:p>
        </p:txBody>
      </p:sp>
      <p:sp>
        <p:nvSpPr>
          <p:cNvPr id="287" name="Shape 287"/>
          <p:cNvSpPr/>
          <p:nvPr/>
        </p:nvSpPr>
        <p:spPr>
          <a:xfrm rot="5400000">
            <a:off x="4613289" y="4741067"/>
            <a:ext cx="941733"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ampyrone</a:t>
            </a:r>
          </a:p>
        </p:txBody>
      </p:sp>
      <p:sp>
        <p:nvSpPr>
          <p:cNvPr id="288" name="Shape 288"/>
          <p:cNvSpPr/>
          <p:nvPr/>
        </p:nvSpPr>
        <p:spPr>
          <a:xfrm rot="5400000">
            <a:off x="4380435" y="4717019"/>
            <a:ext cx="915315"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ibuprofen</a:t>
            </a:r>
          </a:p>
        </p:txBody>
      </p:sp>
      <p:sp>
        <p:nvSpPr>
          <p:cNvPr id="289" name="Shape 289"/>
          <p:cNvSpPr/>
          <p:nvPr/>
        </p:nvSpPr>
        <p:spPr>
          <a:xfrm rot="5400000">
            <a:off x="4200176" y="4625775"/>
            <a:ext cx="786882"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tolmetin</a:t>
            </a:r>
          </a:p>
        </p:txBody>
      </p:sp>
      <p:sp>
        <p:nvSpPr>
          <p:cNvPr id="290" name="Shape 290"/>
          <p:cNvSpPr/>
          <p:nvPr/>
        </p:nvSpPr>
        <p:spPr>
          <a:xfrm rot="5400000">
            <a:off x="3915128" y="4724956"/>
            <a:ext cx="864852"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naproxen</a:t>
            </a:r>
          </a:p>
        </p:txBody>
      </p:sp>
      <p:sp>
        <p:nvSpPr>
          <p:cNvPr id="291" name="Shape 291"/>
          <p:cNvSpPr/>
          <p:nvPr/>
        </p:nvSpPr>
        <p:spPr>
          <a:xfrm rot="5400000">
            <a:off x="3790510" y="4621880"/>
            <a:ext cx="621965"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aspirin</a:t>
            </a:r>
          </a:p>
        </p:txBody>
      </p:sp>
      <p:sp>
        <p:nvSpPr>
          <p:cNvPr id="292" name="Shape 292"/>
          <p:cNvSpPr/>
          <p:nvPr/>
        </p:nvSpPr>
        <p:spPr>
          <a:xfrm rot="5400000">
            <a:off x="3214806" y="5053991"/>
            <a:ext cx="1281248"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indomethacin</a:t>
            </a:r>
          </a:p>
        </p:txBody>
      </p:sp>
      <p:sp>
        <p:nvSpPr>
          <p:cNvPr id="293" name="Shape 293"/>
          <p:cNvSpPr/>
          <p:nvPr/>
        </p:nvSpPr>
        <p:spPr>
          <a:xfrm rot="5400000">
            <a:off x="3103652" y="4974913"/>
            <a:ext cx="1011431"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ketoprofen</a:t>
            </a:r>
          </a:p>
        </p:txBody>
      </p:sp>
      <p:sp>
        <p:nvSpPr>
          <p:cNvPr id="294" name="Shape 294"/>
          <p:cNvSpPr/>
          <p:nvPr/>
        </p:nvSpPr>
        <p:spPr>
          <a:xfrm rot="5400000">
            <a:off x="2953722" y="5294447"/>
            <a:ext cx="822341"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suprofen</a:t>
            </a:r>
          </a:p>
        </p:txBody>
      </p:sp>
      <p:sp>
        <p:nvSpPr>
          <p:cNvPr id="295" name="Shape 295"/>
          <p:cNvSpPr/>
          <p:nvPr/>
        </p:nvSpPr>
        <p:spPr>
          <a:xfrm rot="5400000">
            <a:off x="2566594" y="5543536"/>
            <a:ext cx="1104470"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flurbiprofen</a:t>
            </a:r>
          </a:p>
        </p:txBody>
      </p:sp>
      <p:sp>
        <p:nvSpPr>
          <p:cNvPr id="296" name="Shape 296"/>
          <p:cNvSpPr/>
          <p:nvPr/>
        </p:nvSpPr>
        <p:spPr>
          <a:xfrm rot="5400000">
            <a:off x="2438353" y="5860044"/>
            <a:ext cx="868828"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solidFill>
                  <a:srgbClr val="000000"/>
                </a:solidFill>
                <a:latin typeface="+mj-lt"/>
                <a:ea typeface="+mj-ea"/>
                <a:cs typeface="+mj-cs"/>
                <a:sym typeface="Arial"/>
              </a:defRPr>
            </a:lvl1pPr>
          </a:lstStyle>
          <a:p>
            <a:pPr>
              <a:defRPr/>
            </a:pPr>
            <a:r>
              <a:rPr>
                <a:solidFill>
                  <a:prstClr val="white"/>
                </a:solidFill>
                <a:latin typeface="Calibri Light" panose="020F0302020204030204"/>
              </a:rPr>
              <a:t>ketorolac</a:t>
            </a:r>
          </a:p>
        </p:txBody>
      </p:sp>
      <p:sp>
        <p:nvSpPr>
          <p:cNvPr id="297" name="Shape 297" descr="Light upward diagonal"/>
          <p:cNvSpPr/>
          <p:nvPr/>
        </p:nvSpPr>
        <p:spPr>
          <a:xfrm rot="5400000">
            <a:off x="7273925" y="6124575"/>
            <a:ext cx="922338" cy="84138"/>
          </a:xfrm>
          <a:prstGeom prst="rect">
            <a:avLst/>
          </a:prstGeom>
          <a:blipFill>
            <a:blip r:embed="rId2"/>
          </a:blipFill>
          <a:ln>
            <a:solidFill>
              <a:srgbClr val="292929"/>
            </a:solidFill>
          </a:ln>
        </p:spPr>
        <p:txBody>
          <a:bodyPr lIns="45719" rIns="45719" anchor="ct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298" name="Shape 298"/>
          <p:cNvSpPr/>
          <p:nvPr/>
        </p:nvSpPr>
        <p:spPr>
          <a:xfrm flipH="1">
            <a:off x="7781290" y="1853247"/>
            <a:ext cx="1" cy="4760914"/>
          </a:xfrm>
          <a:prstGeom prst="line">
            <a:avLst/>
          </a:prstGeom>
          <a:ln w="19050">
            <a:solidFill>
              <a:srgbClr val="292929"/>
            </a:solidFill>
          </a:ln>
        </p:spPr>
        <p:txBody>
          <a:bodyPr lIns="45719" rIns="45719"/>
          <a:lstStyle/>
          <a:p>
            <a:pPr>
              <a:defRPr/>
            </a:pPr>
            <a:endParaRPr>
              <a:solidFill>
                <a:prstClr val="white"/>
              </a:solidFill>
              <a:latin typeface="Calibri" panose="020F0502020204030204"/>
            </a:endParaRPr>
          </a:p>
        </p:txBody>
      </p:sp>
      <p:sp>
        <p:nvSpPr>
          <p:cNvPr id="299" name="Shape 299"/>
          <p:cNvSpPr/>
          <p:nvPr/>
        </p:nvSpPr>
        <p:spPr>
          <a:xfrm flipH="1">
            <a:off x="7260273" y="6627178"/>
            <a:ext cx="508001" cy="1"/>
          </a:xfrm>
          <a:prstGeom prst="line">
            <a:avLst/>
          </a:prstGeom>
          <a:ln w="19050">
            <a:solidFill>
              <a:srgbClr val="292929"/>
            </a:solidFill>
            <a:tailEnd type="stealth"/>
          </a:ln>
        </p:spPr>
        <p:txBody>
          <a:bodyPr lIns="45719" rIns="45719"/>
          <a:lstStyle/>
          <a:p>
            <a:pPr>
              <a:defRPr/>
            </a:pPr>
            <a:endParaRPr>
              <a:solidFill>
                <a:prstClr val="white"/>
              </a:solidFill>
              <a:latin typeface="Calibri" panose="020F0502020204030204"/>
            </a:endParaRPr>
          </a:p>
        </p:txBody>
      </p:sp>
      <p:sp>
        <p:nvSpPr>
          <p:cNvPr id="300" name="Shape 300"/>
          <p:cNvSpPr/>
          <p:nvPr/>
        </p:nvSpPr>
        <p:spPr>
          <a:xfrm>
            <a:off x="4452938" y="1377951"/>
            <a:ext cx="1935913"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400" i="1">
                <a:solidFill>
                  <a:srgbClr val="0070C0"/>
                </a:solidFill>
                <a:effectLst>
                  <a:outerShdw blurRad="12700" dist="25400" dir="2700000" rotWithShape="0">
                    <a:srgbClr val="DDDDDD"/>
                  </a:outerShdw>
                </a:effectLst>
                <a:latin typeface="+mj-lt"/>
                <a:ea typeface="+mj-ea"/>
                <a:cs typeface="+mj-cs"/>
                <a:sym typeface="Arial"/>
              </a:defRPr>
            </a:lvl1pPr>
          </a:lstStyle>
          <a:p>
            <a:pPr>
              <a:defRPr/>
            </a:pPr>
            <a:r>
              <a:rPr b="1">
                <a:solidFill>
                  <a:prstClr val="white"/>
                </a:solidFill>
                <a:effectLst/>
                <a:latin typeface="Calibri Light" panose="020F0302020204030204"/>
              </a:rPr>
              <a:t>NSAIDs cổ điển</a:t>
            </a:r>
          </a:p>
        </p:txBody>
      </p:sp>
      <p:sp>
        <p:nvSpPr>
          <p:cNvPr id="301" name="Shape 301"/>
          <p:cNvSpPr/>
          <p:nvPr/>
        </p:nvSpPr>
        <p:spPr>
          <a:xfrm>
            <a:off x="4513263" y="1860550"/>
            <a:ext cx="3255963" cy="0"/>
          </a:xfrm>
          <a:prstGeom prst="line">
            <a:avLst/>
          </a:prstGeom>
          <a:ln w="25400">
            <a:solidFill>
              <a:schemeClr val="accent1"/>
            </a:solidFill>
            <a:headEnd type="stealth"/>
          </a:ln>
        </p:spPr>
        <p:txBody>
          <a:bodyPr lIns="45719" rIns="45719"/>
          <a:lstStyle/>
          <a:p>
            <a:pPr>
              <a:defRPr/>
            </a:pPr>
            <a:endParaRPr>
              <a:solidFill>
                <a:prstClr val="white"/>
              </a:solidFill>
              <a:latin typeface="Calibri" panose="020F0502020204030204"/>
            </a:endParaRPr>
          </a:p>
        </p:txBody>
      </p:sp>
      <p:sp>
        <p:nvSpPr>
          <p:cNvPr id="302" name="Shape 302"/>
          <p:cNvSpPr/>
          <p:nvPr/>
        </p:nvSpPr>
        <p:spPr>
          <a:xfrm flipV="1">
            <a:off x="10101263" y="1481137"/>
            <a:ext cx="1" cy="2206626"/>
          </a:xfrm>
          <a:prstGeom prst="line">
            <a:avLst/>
          </a:prstGeom>
          <a:ln w="38100">
            <a:solidFill>
              <a:srgbClr val="000099"/>
            </a:solidFill>
            <a:tailEnd type="stealth"/>
          </a:ln>
        </p:spPr>
        <p:txBody>
          <a:bodyPr lIns="45719" rIns="45719"/>
          <a:lstStyle/>
          <a:p>
            <a:pPr>
              <a:defRPr/>
            </a:pPr>
            <a:endParaRPr>
              <a:solidFill>
                <a:prstClr val="white"/>
              </a:solidFill>
              <a:latin typeface="Calibri" panose="020F0502020204030204"/>
            </a:endParaRPr>
          </a:p>
        </p:txBody>
      </p:sp>
      <p:sp>
        <p:nvSpPr>
          <p:cNvPr id="303" name="Shape 303"/>
          <p:cNvSpPr/>
          <p:nvPr/>
        </p:nvSpPr>
        <p:spPr>
          <a:xfrm rot="5400000">
            <a:off x="9626238" y="2391380"/>
            <a:ext cx="1492394" cy="369332"/>
          </a:xfrm>
          <a:prstGeom prst="rect">
            <a:avLst/>
          </a:prstGeom>
          <a:solidFill>
            <a:srgbClr val="FF9933"/>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b="1">
                <a:solidFill>
                  <a:srgbClr val="000000"/>
                </a:solidFill>
                <a:latin typeface="+mj-lt"/>
                <a:ea typeface="+mj-ea"/>
                <a:cs typeface="+mj-cs"/>
                <a:sym typeface="Arial"/>
              </a:defRPr>
            </a:lvl1pPr>
          </a:lstStyle>
          <a:p>
            <a:pPr>
              <a:defRPr/>
            </a:pPr>
            <a:r>
              <a:rPr>
                <a:solidFill>
                  <a:prstClr val="white"/>
                </a:solidFill>
                <a:latin typeface="Calibri Light" panose="020F0302020204030204"/>
              </a:rPr>
              <a:t>Chọn lọc COX-2</a:t>
            </a:r>
          </a:p>
        </p:txBody>
      </p:sp>
      <p:sp>
        <p:nvSpPr>
          <p:cNvPr id="304" name="Shape 304"/>
          <p:cNvSpPr/>
          <p:nvPr/>
        </p:nvSpPr>
        <p:spPr>
          <a:xfrm>
            <a:off x="10083800" y="4148137"/>
            <a:ext cx="0" cy="2206626"/>
          </a:xfrm>
          <a:prstGeom prst="line">
            <a:avLst/>
          </a:prstGeom>
          <a:ln w="38100">
            <a:solidFill>
              <a:srgbClr val="292929"/>
            </a:solidFill>
            <a:tailEnd type="stealth"/>
          </a:ln>
        </p:spPr>
        <p:txBody>
          <a:bodyPr lIns="45719" rIns="45719"/>
          <a:lstStyle/>
          <a:p>
            <a:pPr>
              <a:defRPr/>
            </a:pPr>
            <a:endParaRPr>
              <a:solidFill>
                <a:prstClr val="white"/>
              </a:solidFill>
              <a:latin typeface="Calibri" panose="020F0502020204030204"/>
            </a:endParaRPr>
          </a:p>
        </p:txBody>
      </p:sp>
      <p:sp>
        <p:nvSpPr>
          <p:cNvPr id="305" name="Shape 305"/>
          <p:cNvSpPr/>
          <p:nvPr/>
        </p:nvSpPr>
        <p:spPr>
          <a:xfrm rot="5400000">
            <a:off x="9516452" y="4906340"/>
            <a:ext cx="1543690"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b="1">
                <a:solidFill>
                  <a:srgbClr val="000000"/>
                </a:solidFill>
                <a:latin typeface="+mj-lt"/>
                <a:ea typeface="+mj-ea"/>
                <a:cs typeface="+mj-cs"/>
                <a:sym typeface="Arial"/>
              </a:defRPr>
            </a:lvl1pPr>
          </a:lstStyle>
          <a:p>
            <a:pPr>
              <a:defRPr/>
            </a:pPr>
            <a:r>
              <a:rPr>
                <a:solidFill>
                  <a:prstClr val="white"/>
                </a:solidFill>
                <a:latin typeface="Calibri Light" panose="020F0302020204030204"/>
              </a:rPr>
              <a:t>Chọn lọc COX-1 </a:t>
            </a:r>
          </a:p>
        </p:txBody>
      </p:sp>
      <p:sp>
        <p:nvSpPr>
          <p:cNvPr id="306" name="Shape 306"/>
          <p:cNvSpPr/>
          <p:nvPr/>
        </p:nvSpPr>
        <p:spPr>
          <a:xfrm rot="16200000">
            <a:off x="204213" y="3168943"/>
            <a:ext cx="3494865"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1">
                <a:solidFill>
                  <a:srgbClr val="000000"/>
                </a:solidFill>
                <a:latin typeface="+mj-lt"/>
                <a:ea typeface="+mj-ea"/>
                <a:cs typeface="+mj-cs"/>
                <a:sym typeface="Arial"/>
              </a:defRPr>
            </a:pPr>
            <a:r>
              <a:rPr b="1" dirty="0">
                <a:solidFill>
                  <a:schemeClr val="tx1">
                    <a:lumMod val="95000"/>
                  </a:schemeClr>
                </a:solidFill>
                <a:latin typeface="Calibri Light" panose="020F0302020204030204"/>
                <a:sym typeface="Arial"/>
              </a:rPr>
              <a:t>Log [IC</a:t>
            </a:r>
            <a:r>
              <a:rPr b="1" baseline="-25000" dirty="0">
                <a:solidFill>
                  <a:schemeClr val="tx1">
                    <a:lumMod val="95000"/>
                  </a:schemeClr>
                </a:solidFill>
                <a:latin typeface="Calibri Light" panose="020F0302020204030204"/>
                <a:sym typeface="Arial"/>
              </a:rPr>
              <a:t>80</a:t>
            </a:r>
            <a:r>
              <a:rPr b="1" dirty="0">
                <a:solidFill>
                  <a:schemeClr val="tx1">
                    <a:lumMod val="95000"/>
                  </a:schemeClr>
                </a:solidFill>
                <a:latin typeface="Calibri Light" panose="020F0302020204030204"/>
                <a:sym typeface="Arial"/>
              </a:rPr>
              <a:t> ratio] (WHMA COX-2/COX-1)</a:t>
            </a:r>
          </a:p>
        </p:txBody>
      </p:sp>
      <p:sp>
        <p:nvSpPr>
          <p:cNvPr id="307" name="Shape 307"/>
          <p:cNvSpPr/>
          <p:nvPr/>
        </p:nvSpPr>
        <p:spPr>
          <a:xfrm>
            <a:off x="1143001" y="189698"/>
            <a:ext cx="7667625" cy="95410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defRPr sz="2800" b="1">
                <a:solidFill>
                  <a:srgbClr val="00B050"/>
                </a:solidFill>
                <a:latin typeface="+mj-lt"/>
                <a:ea typeface="+mj-ea"/>
                <a:cs typeface="+mj-cs"/>
                <a:sym typeface="Arial"/>
              </a:defRPr>
            </a:pPr>
            <a:r>
              <a:rPr sz="2800" b="1" dirty="0">
                <a:solidFill>
                  <a:srgbClr val="FFFF00"/>
                </a:solidFill>
                <a:latin typeface="Calibri Light" panose="020F0302020204030204"/>
                <a:sym typeface="Arial"/>
              </a:rPr>
              <a:t>Tính lệ ức chế COX-2/COX-1</a:t>
            </a:r>
          </a:p>
          <a:p>
            <a:pPr algn="ctr">
              <a:defRPr sz="2800" b="1">
                <a:solidFill>
                  <a:srgbClr val="00B050"/>
                </a:solidFill>
                <a:latin typeface="+mj-lt"/>
                <a:ea typeface="+mj-ea"/>
                <a:cs typeface="+mj-cs"/>
                <a:sym typeface="Arial"/>
              </a:defRPr>
            </a:pPr>
            <a:r>
              <a:rPr sz="2800" b="1" dirty="0">
                <a:solidFill>
                  <a:srgbClr val="FFFF00"/>
                </a:solidFill>
                <a:latin typeface="Calibri Light" panose="020F0302020204030204"/>
                <a:sym typeface="Arial"/>
              </a:rPr>
              <a:t> của các NSAID thông dụng</a:t>
            </a:r>
          </a:p>
        </p:txBody>
      </p:sp>
      <p:sp>
        <p:nvSpPr>
          <p:cNvPr id="308" name="Shape 308"/>
          <p:cNvSpPr/>
          <p:nvPr/>
        </p:nvSpPr>
        <p:spPr>
          <a:xfrm>
            <a:off x="2261261" y="6411912"/>
            <a:ext cx="3529941" cy="36933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marL="457200" indent="-457200" algn="r">
              <a:defRPr sz="1400">
                <a:latin typeface="+mj-lt"/>
                <a:ea typeface="+mj-ea"/>
                <a:cs typeface="+mj-cs"/>
                <a:sym typeface="Arial"/>
              </a:defRPr>
            </a:pPr>
            <a:r>
              <a:rPr sz="1400">
                <a:solidFill>
                  <a:prstClr val="white"/>
                </a:solidFill>
                <a:latin typeface="Calibri Light" panose="020F0302020204030204"/>
                <a:sym typeface="Arial"/>
              </a:rPr>
              <a:t>Warner TD, Mitchell JA. FASEBJ. 2004;18:790-84</a:t>
            </a:r>
            <a:r>
              <a:rPr sz="2400">
                <a:solidFill>
                  <a:prstClr val="white"/>
                </a:solidFill>
                <a:latin typeface="Calibri Light" panose="020F0302020204030204"/>
                <a:sym typeface="Arial"/>
              </a:rPr>
              <a:t>.</a:t>
            </a:r>
          </a:p>
        </p:txBody>
      </p:sp>
      <p:sp>
        <p:nvSpPr>
          <p:cNvPr id="309" name="Shape 309"/>
          <p:cNvSpPr/>
          <p:nvPr/>
        </p:nvSpPr>
        <p:spPr>
          <a:xfrm flipH="1">
            <a:off x="8879840" y="1845311"/>
            <a:ext cx="1" cy="4760913"/>
          </a:xfrm>
          <a:prstGeom prst="line">
            <a:avLst/>
          </a:prstGeom>
          <a:ln w="19050">
            <a:solidFill>
              <a:srgbClr val="292929"/>
            </a:solidFill>
          </a:ln>
        </p:spPr>
        <p:txBody>
          <a:bodyPr lIns="45719" rIns="45719"/>
          <a:lstStyle/>
          <a:p>
            <a:pPr>
              <a:defRPr/>
            </a:pPr>
            <a:endParaRPr>
              <a:solidFill>
                <a:prstClr val="white"/>
              </a:solidFill>
              <a:latin typeface="Calibri" panose="020F0502020204030204"/>
            </a:endParaRPr>
          </a:p>
        </p:txBody>
      </p:sp>
      <p:sp>
        <p:nvSpPr>
          <p:cNvPr id="310" name="Shape 310"/>
          <p:cNvSpPr/>
          <p:nvPr/>
        </p:nvSpPr>
        <p:spPr>
          <a:xfrm rot="5400000">
            <a:off x="8127514" y="4998390"/>
            <a:ext cx="2527301" cy="54104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b="1">
                <a:solidFill>
                  <a:srgbClr val="FF0000"/>
                </a:solidFill>
                <a:latin typeface="+mj-lt"/>
                <a:ea typeface="+mj-ea"/>
                <a:cs typeface="+mj-cs"/>
                <a:sym typeface="Arial"/>
              </a:defRPr>
            </a:lvl1pPr>
          </a:lstStyle>
          <a:p>
            <a:pPr>
              <a:defRPr/>
            </a:pPr>
            <a:r>
              <a:rPr>
                <a:solidFill>
                  <a:prstClr val="white"/>
                </a:solidFill>
                <a:latin typeface="Calibri Light" panose="020F0302020204030204"/>
              </a:rPr>
              <a:t>Tỷ lệ ức chế COX-2  hơn 50 lần COX-1</a:t>
            </a:r>
          </a:p>
        </p:txBody>
      </p:sp>
      <p:sp>
        <p:nvSpPr>
          <p:cNvPr id="311" name="Shape 311"/>
          <p:cNvSpPr/>
          <p:nvPr/>
        </p:nvSpPr>
        <p:spPr>
          <a:xfrm rot="5400000">
            <a:off x="6000264" y="4941240"/>
            <a:ext cx="2527301" cy="54104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b="1">
                <a:solidFill>
                  <a:srgbClr val="FF0000"/>
                </a:solidFill>
                <a:latin typeface="+mj-lt"/>
                <a:ea typeface="+mj-ea"/>
                <a:cs typeface="+mj-cs"/>
                <a:sym typeface="Arial"/>
              </a:defRPr>
            </a:lvl1pPr>
          </a:lstStyle>
          <a:p>
            <a:pPr>
              <a:defRPr/>
            </a:pPr>
            <a:r>
              <a:rPr>
                <a:solidFill>
                  <a:prstClr val="white"/>
                </a:solidFill>
                <a:latin typeface="Calibri Light" panose="020F0302020204030204"/>
              </a:rPr>
              <a:t>Tỷ lệ ức chế COX-2  dưới 5 lần COX-1</a:t>
            </a:r>
          </a:p>
        </p:txBody>
      </p:sp>
      <p:sp>
        <p:nvSpPr>
          <p:cNvPr id="312" name="Shape 312"/>
          <p:cNvSpPr/>
          <p:nvPr/>
        </p:nvSpPr>
        <p:spPr>
          <a:xfrm>
            <a:off x="7608887" y="115887"/>
            <a:ext cx="2191752"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800" b="1" i="1">
                <a:solidFill>
                  <a:srgbClr val="0033CC"/>
                </a:solidFill>
                <a:effectLst>
                  <a:outerShdw blurRad="12700" dist="25400" dir="2700000" rotWithShape="0">
                    <a:srgbClr val="DDDDDD"/>
                  </a:outerShdw>
                </a:effectLst>
                <a:latin typeface="+mj-lt"/>
                <a:ea typeface="+mj-ea"/>
                <a:cs typeface="+mj-cs"/>
                <a:sym typeface="Arial"/>
              </a:defRPr>
            </a:lvl1pPr>
          </a:lstStyle>
          <a:p>
            <a:pPr>
              <a:defRPr/>
            </a:pPr>
            <a:r>
              <a:rPr dirty="0">
                <a:solidFill>
                  <a:prstClr val="white"/>
                </a:solidFill>
                <a:effectLst/>
                <a:latin typeface="Calibri Light" panose="020F0302020204030204"/>
              </a:rPr>
              <a:t>NSAIDs chọn lọc COX-2</a:t>
            </a:r>
          </a:p>
        </p:txBody>
      </p:sp>
      <p:sp>
        <p:nvSpPr>
          <p:cNvPr id="313" name="Shape 313"/>
          <p:cNvSpPr/>
          <p:nvPr/>
        </p:nvSpPr>
        <p:spPr>
          <a:xfrm>
            <a:off x="7772400" y="533400"/>
            <a:ext cx="2133600" cy="0"/>
          </a:xfrm>
          <a:prstGeom prst="line">
            <a:avLst/>
          </a:prstGeom>
          <a:ln w="19050">
            <a:solidFill>
              <a:srgbClr val="CC9800"/>
            </a:solidFill>
            <a:tailEnd type="triangle"/>
          </a:ln>
        </p:spPr>
        <p:txBody>
          <a:bodyPr lIns="45719" rIns="45719"/>
          <a:lstStyle/>
          <a:p>
            <a:pPr>
              <a:defRPr/>
            </a:pPr>
            <a:endParaRPr>
              <a:solidFill>
                <a:prstClr val="white"/>
              </a:solidFill>
              <a:latin typeface="Calibri" panose="020F0502020204030204"/>
            </a:endParaRPr>
          </a:p>
        </p:txBody>
      </p:sp>
      <p:sp>
        <p:nvSpPr>
          <p:cNvPr id="314" name="Shape 314"/>
          <p:cNvSpPr/>
          <p:nvPr/>
        </p:nvSpPr>
        <p:spPr>
          <a:xfrm flipV="1">
            <a:off x="7773671" y="533399"/>
            <a:ext cx="1" cy="1319214"/>
          </a:xfrm>
          <a:prstGeom prst="line">
            <a:avLst/>
          </a:prstGeom>
          <a:ln w="19050">
            <a:solidFill>
              <a:srgbClr val="CC9800"/>
            </a:solidFill>
          </a:ln>
        </p:spPr>
        <p:txBody>
          <a:bodyPr lIns="45719" rIns="45719"/>
          <a:lstStyle/>
          <a:p>
            <a:pPr>
              <a:defRPr/>
            </a:pPr>
            <a:endParaRPr>
              <a:solidFill>
                <a:prstClr val="white"/>
              </a:solidFill>
              <a:latin typeface="Calibri" panose="020F0502020204030204"/>
            </a:endParaRPr>
          </a:p>
        </p:txBody>
      </p:sp>
    </p:spTree>
    <p:extLst>
      <p:ext uri="{BB962C8B-B14F-4D97-AF65-F5344CB8AC3E}">
        <p14:creationId xmlns:p14="http://schemas.microsoft.com/office/powerpoint/2010/main" val="4194369109"/>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B43B426-0D33-4AF3-A4BB-4C60B5A2DAD0}"/>
              </a:ext>
            </a:extLst>
          </p:cNvPr>
          <p:cNvSpPr>
            <a:spLocks noGrp="1" noChangeArrowheads="1"/>
          </p:cNvSpPr>
          <p:nvPr>
            <p:ph type="title"/>
          </p:nvPr>
        </p:nvSpPr>
        <p:spPr>
          <a:xfrm>
            <a:off x="2362200" y="188914"/>
            <a:ext cx="7634288" cy="1082675"/>
          </a:xfrm>
        </p:spPr>
        <p:txBody>
          <a:bodyPr vert="horz" wrap="square" lIns="91440" tIns="45720" rIns="91440" bIns="45720" numCol="1" rtlCol="0" anchor="ctr" anchorCtr="0" compatLnSpc="1">
            <a:prstTxWarp prst="textNoShape">
              <a:avLst/>
            </a:prstTxWarp>
            <a:normAutofit/>
          </a:bodyPr>
          <a:lstStyle/>
          <a:p>
            <a:pPr>
              <a:defRPr/>
            </a:pPr>
            <a:r>
              <a:rPr lang="de-DE" altLang="en-US" sz="3900">
                <a:solidFill>
                  <a:srgbClr val="008000"/>
                </a:solidFill>
                <a:effectLst>
                  <a:outerShdw blurRad="38100" dist="38100" dir="2700000" algn="tl">
                    <a:srgbClr val="C0C0C0"/>
                  </a:outerShdw>
                </a:effectLst>
                <a:latin typeface="Arial" charset="0"/>
                <a:cs typeface="Arial" charset="0"/>
              </a:rPr>
              <a:t>NGHIÊN CỨU MELISSA</a:t>
            </a:r>
            <a:br>
              <a:rPr lang="de-DE" altLang="en-US" sz="3900">
                <a:solidFill>
                  <a:srgbClr val="008000"/>
                </a:solidFill>
                <a:effectLst>
                  <a:outerShdw blurRad="38100" dist="38100" dir="2700000" algn="tl">
                    <a:srgbClr val="C0C0C0"/>
                  </a:outerShdw>
                </a:effectLst>
                <a:latin typeface="Arial" charset="0"/>
                <a:cs typeface="Arial" charset="0"/>
              </a:rPr>
            </a:br>
            <a:r>
              <a:rPr lang="de-DE" altLang="en-US" sz="2200">
                <a:solidFill>
                  <a:srgbClr val="008000"/>
                </a:solidFill>
                <a:effectLst>
                  <a:outerShdw blurRad="38100" dist="38100" dir="2700000" algn="tl">
                    <a:srgbClr val="C0C0C0"/>
                  </a:outerShdw>
                </a:effectLst>
                <a:latin typeface="Arial" charset="0"/>
                <a:cs typeface="Arial" charset="0"/>
              </a:rPr>
              <a:t>Tính an toàn của Meloxicam và Diclofenac </a:t>
            </a:r>
            <a:endParaRPr lang="en-US" altLang="en-US" sz="2200">
              <a:solidFill>
                <a:srgbClr val="008000"/>
              </a:solidFill>
              <a:effectLst>
                <a:outerShdw blurRad="38100" dist="38100" dir="2700000" algn="tl">
                  <a:srgbClr val="C0C0C0"/>
                </a:outerShdw>
              </a:effectLst>
              <a:latin typeface="Arial" charset="0"/>
              <a:cs typeface="Arial" charset="0"/>
            </a:endParaRPr>
          </a:p>
        </p:txBody>
      </p:sp>
      <p:sp>
        <p:nvSpPr>
          <p:cNvPr id="36867" name="Rectangle 3">
            <a:extLst>
              <a:ext uri="{FF2B5EF4-FFF2-40B4-BE49-F238E27FC236}">
                <a16:creationId xmlns:a16="http://schemas.microsoft.com/office/drawing/2014/main" id="{106A5E78-FC34-452E-BAEA-FA8099C2827F}"/>
              </a:ext>
            </a:extLst>
          </p:cNvPr>
          <p:cNvSpPr>
            <a:spLocks noGrp="1"/>
          </p:cNvSpPr>
          <p:nvPr>
            <p:ph idx="1"/>
          </p:nvPr>
        </p:nvSpPr>
        <p:spPr/>
        <p:txBody>
          <a:bodyPr/>
          <a:lstStyle/>
          <a:p>
            <a:pPr>
              <a:buFontTx/>
              <a:buNone/>
            </a:pPr>
            <a:br>
              <a:rPr lang="en-US" altLang="en-US" sz="2000"/>
            </a:br>
            <a:br>
              <a:rPr lang="en-US" altLang="en-US" sz="2000"/>
            </a:br>
            <a:endParaRPr lang="en-US" altLang="en-US"/>
          </a:p>
          <a:p>
            <a:pPr lvl="1"/>
            <a:endParaRPr lang="en-US" altLang="en-US"/>
          </a:p>
        </p:txBody>
      </p:sp>
      <p:sp>
        <p:nvSpPr>
          <p:cNvPr id="36868" name="Freeform 4">
            <a:extLst>
              <a:ext uri="{FF2B5EF4-FFF2-40B4-BE49-F238E27FC236}">
                <a16:creationId xmlns:a16="http://schemas.microsoft.com/office/drawing/2014/main" id="{75F52514-FE96-4CE1-9DA1-F94DEE32BF7E}"/>
              </a:ext>
            </a:extLst>
          </p:cNvPr>
          <p:cNvSpPr>
            <a:spLocks/>
          </p:cNvSpPr>
          <p:nvPr/>
        </p:nvSpPr>
        <p:spPr bwMode="auto">
          <a:xfrm>
            <a:off x="3538538" y="2228851"/>
            <a:ext cx="233362" cy="3114675"/>
          </a:xfrm>
          <a:custGeom>
            <a:avLst/>
            <a:gdLst>
              <a:gd name="T0" fmla="*/ 0 w 172"/>
              <a:gd name="T1" fmla="*/ 0 h 1806"/>
              <a:gd name="T2" fmla="*/ 2147483646 w 172"/>
              <a:gd name="T3" fmla="*/ 0 h 1806"/>
              <a:gd name="T4" fmla="*/ 2147483646 w 172"/>
              <a:gd name="T5" fmla="*/ 2147483646 h 1806"/>
              <a:gd name="T6" fmla="*/ 0 w 172"/>
              <a:gd name="T7" fmla="*/ 2147483646 h 1806"/>
              <a:gd name="T8" fmla="*/ 0 w 172"/>
              <a:gd name="T9" fmla="*/ 0 h 1806"/>
              <a:gd name="T10" fmla="*/ 0 60000 65536"/>
              <a:gd name="T11" fmla="*/ 0 60000 65536"/>
              <a:gd name="T12" fmla="*/ 0 60000 65536"/>
              <a:gd name="T13" fmla="*/ 0 60000 65536"/>
              <a:gd name="T14" fmla="*/ 0 60000 65536"/>
              <a:gd name="T15" fmla="*/ 0 w 172"/>
              <a:gd name="T16" fmla="*/ 0 h 1806"/>
              <a:gd name="T17" fmla="*/ 172 w 172"/>
              <a:gd name="T18" fmla="*/ 1806 h 1806"/>
            </a:gdLst>
            <a:ahLst/>
            <a:cxnLst>
              <a:cxn ang="T10">
                <a:pos x="T0" y="T1"/>
              </a:cxn>
              <a:cxn ang="T11">
                <a:pos x="T2" y="T3"/>
              </a:cxn>
              <a:cxn ang="T12">
                <a:pos x="T4" y="T5"/>
              </a:cxn>
              <a:cxn ang="T13">
                <a:pos x="T6" y="T7"/>
              </a:cxn>
              <a:cxn ang="T14">
                <a:pos x="T8" y="T9"/>
              </a:cxn>
            </a:cxnLst>
            <a:rect l="T15" t="T16" r="T17" b="T18"/>
            <a:pathLst>
              <a:path w="172" h="1806">
                <a:moveTo>
                  <a:pt x="0" y="0"/>
                </a:moveTo>
                <a:lnTo>
                  <a:pt x="171" y="0"/>
                </a:lnTo>
                <a:lnTo>
                  <a:pt x="171" y="1805"/>
                </a:lnTo>
                <a:lnTo>
                  <a:pt x="0" y="1805"/>
                </a:lnTo>
                <a:lnTo>
                  <a:pt x="0" y="0"/>
                </a:lnTo>
              </a:path>
            </a:pathLst>
          </a:custGeom>
          <a:solidFill>
            <a:schemeClr val="tx2"/>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869" name="Freeform 5">
            <a:extLst>
              <a:ext uri="{FF2B5EF4-FFF2-40B4-BE49-F238E27FC236}">
                <a16:creationId xmlns:a16="http://schemas.microsoft.com/office/drawing/2014/main" id="{21F8DF38-9F8E-4143-B9FA-90449F308AC1}"/>
              </a:ext>
            </a:extLst>
          </p:cNvPr>
          <p:cNvSpPr>
            <a:spLocks/>
          </p:cNvSpPr>
          <p:nvPr/>
        </p:nvSpPr>
        <p:spPr bwMode="auto">
          <a:xfrm>
            <a:off x="4102100" y="3521076"/>
            <a:ext cx="236538" cy="1820863"/>
          </a:xfrm>
          <a:custGeom>
            <a:avLst/>
            <a:gdLst>
              <a:gd name="T0" fmla="*/ 0 w 173"/>
              <a:gd name="T1" fmla="*/ 0 h 1056"/>
              <a:gd name="T2" fmla="*/ 2147483646 w 173"/>
              <a:gd name="T3" fmla="*/ 0 h 1056"/>
              <a:gd name="T4" fmla="*/ 2147483646 w 173"/>
              <a:gd name="T5" fmla="*/ 2147483646 h 1056"/>
              <a:gd name="T6" fmla="*/ 0 w 173"/>
              <a:gd name="T7" fmla="*/ 2147483646 h 1056"/>
              <a:gd name="T8" fmla="*/ 0 w 173"/>
              <a:gd name="T9" fmla="*/ 0 h 1056"/>
              <a:gd name="T10" fmla="*/ 0 60000 65536"/>
              <a:gd name="T11" fmla="*/ 0 60000 65536"/>
              <a:gd name="T12" fmla="*/ 0 60000 65536"/>
              <a:gd name="T13" fmla="*/ 0 60000 65536"/>
              <a:gd name="T14" fmla="*/ 0 60000 65536"/>
              <a:gd name="T15" fmla="*/ 0 w 173"/>
              <a:gd name="T16" fmla="*/ 0 h 1056"/>
              <a:gd name="T17" fmla="*/ 173 w 173"/>
              <a:gd name="T18" fmla="*/ 1056 h 1056"/>
            </a:gdLst>
            <a:ahLst/>
            <a:cxnLst>
              <a:cxn ang="T10">
                <a:pos x="T0" y="T1"/>
              </a:cxn>
              <a:cxn ang="T11">
                <a:pos x="T2" y="T3"/>
              </a:cxn>
              <a:cxn ang="T12">
                <a:pos x="T4" y="T5"/>
              </a:cxn>
              <a:cxn ang="T13">
                <a:pos x="T6" y="T7"/>
              </a:cxn>
              <a:cxn ang="T14">
                <a:pos x="T8" y="T9"/>
              </a:cxn>
            </a:cxnLst>
            <a:rect l="T15" t="T16" r="T17" b="T18"/>
            <a:pathLst>
              <a:path w="173" h="1056">
                <a:moveTo>
                  <a:pt x="0" y="0"/>
                </a:moveTo>
                <a:lnTo>
                  <a:pt x="172" y="0"/>
                </a:lnTo>
                <a:lnTo>
                  <a:pt x="172" y="1055"/>
                </a:lnTo>
                <a:lnTo>
                  <a:pt x="0" y="1055"/>
                </a:lnTo>
                <a:lnTo>
                  <a:pt x="0" y="0"/>
                </a:lnTo>
              </a:path>
            </a:pathLst>
          </a:custGeom>
          <a:solidFill>
            <a:schemeClr val="tx2"/>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870" name="Freeform 6">
            <a:extLst>
              <a:ext uri="{FF2B5EF4-FFF2-40B4-BE49-F238E27FC236}">
                <a16:creationId xmlns:a16="http://schemas.microsoft.com/office/drawing/2014/main" id="{5A0725F5-28B4-4E6D-9B52-BADEA72B6F12}"/>
              </a:ext>
            </a:extLst>
          </p:cNvPr>
          <p:cNvSpPr>
            <a:spLocks/>
          </p:cNvSpPr>
          <p:nvPr/>
        </p:nvSpPr>
        <p:spPr bwMode="auto">
          <a:xfrm>
            <a:off x="4686300" y="4879976"/>
            <a:ext cx="236538" cy="461963"/>
          </a:xfrm>
          <a:custGeom>
            <a:avLst/>
            <a:gdLst>
              <a:gd name="T0" fmla="*/ 0 w 173"/>
              <a:gd name="T1" fmla="*/ 0 h 268"/>
              <a:gd name="T2" fmla="*/ 2147483646 w 173"/>
              <a:gd name="T3" fmla="*/ 0 h 268"/>
              <a:gd name="T4" fmla="*/ 2147483646 w 173"/>
              <a:gd name="T5" fmla="*/ 2147483646 h 268"/>
              <a:gd name="T6" fmla="*/ 0 w 173"/>
              <a:gd name="T7" fmla="*/ 2147483646 h 268"/>
              <a:gd name="T8" fmla="*/ 0 w 173"/>
              <a:gd name="T9" fmla="*/ 0 h 268"/>
              <a:gd name="T10" fmla="*/ 0 60000 65536"/>
              <a:gd name="T11" fmla="*/ 0 60000 65536"/>
              <a:gd name="T12" fmla="*/ 0 60000 65536"/>
              <a:gd name="T13" fmla="*/ 0 60000 65536"/>
              <a:gd name="T14" fmla="*/ 0 60000 65536"/>
              <a:gd name="T15" fmla="*/ 0 w 173"/>
              <a:gd name="T16" fmla="*/ 0 h 268"/>
              <a:gd name="T17" fmla="*/ 173 w 173"/>
              <a:gd name="T18" fmla="*/ 268 h 268"/>
            </a:gdLst>
            <a:ahLst/>
            <a:cxnLst>
              <a:cxn ang="T10">
                <a:pos x="T0" y="T1"/>
              </a:cxn>
              <a:cxn ang="T11">
                <a:pos x="T2" y="T3"/>
              </a:cxn>
              <a:cxn ang="T12">
                <a:pos x="T4" y="T5"/>
              </a:cxn>
              <a:cxn ang="T13">
                <a:pos x="T6" y="T7"/>
              </a:cxn>
              <a:cxn ang="T14">
                <a:pos x="T8" y="T9"/>
              </a:cxn>
            </a:cxnLst>
            <a:rect l="T15" t="T16" r="T17" b="T18"/>
            <a:pathLst>
              <a:path w="173" h="268">
                <a:moveTo>
                  <a:pt x="0" y="0"/>
                </a:moveTo>
                <a:lnTo>
                  <a:pt x="172" y="0"/>
                </a:lnTo>
                <a:lnTo>
                  <a:pt x="172" y="267"/>
                </a:lnTo>
                <a:lnTo>
                  <a:pt x="0" y="267"/>
                </a:lnTo>
                <a:lnTo>
                  <a:pt x="0" y="0"/>
                </a:lnTo>
              </a:path>
            </a:pathLst>
          </a:custGeom>
          <a:solidFill>
            <a:schemeClr val="tx2"/>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871" name="Freeform 7">
            <a:extLst>
              <a:ext uri="{FF2B5EF4-FFF2-40B4-BE49-F238E27FC236}">
                <a16:creationId xmlns:a16="http://schemas.microsoft.com/office/drawing/2014/main" id="{C15986EF-E8B0-4F9C-8FD2-03421E93B617}"/>
              </a:ext>
            </a:extLst>
          </p:cNvPr>
          <p:cNvSpPr>
            <a:spLocks/>
          </p:cNvSpPr>
          <p:nvPr/>
        </p:nvSpPr>
        <p:spPr bwMode="auto">
          <a:xfrm>
            <a:off x="5270501" y="4972050"/>
            <a:ext cx="233363" cy="369888"/>
          </a:xfrm>
          <a:custGeom>
            <a:avLst/>
            <a:gdLst>
              <a:gd name="T0" fmla="*/ 0 w 172"/>
              <a:gd name="T1" fmla="*/ 0 h 214"/>
              <a:gd name="T2" fmla="*/ 2147483646 w 172"/>
              <a:gd name="T3" fmla="*/ 0 h 214"/>
              <a:gd name="T4" fmla="*/ 2147483646 w 172"/>
              <a:gd name="T5" fmla="*/ 2147483646 h 214"/>
              <a:gd name="T6" fmla="*/ 0 w 172"/>
              <a:gd name="T7" fmla="*/ 2147483646 h 214"/>
              <a:gd name="T8" fmla="*/ 0 w 172"/>
              <a:gd name="T9" fmla="*/ 0 h 214"/>
              <a:gd name="T10" fmla="*/ 0 60000 65536"/>
              <a:gd name="T11" fmla="*/ 0 60000 65536"/>
              <a:gd name="T12" fmla="*/ 0 60000 65536"/>
              <a:gd name="T13" fmla="*/ 0 60000 65536"/>
              <a:gd name="T14" fmla="*/ 0 60000 65536"/>
              <a:gd name="T15" fmla="*/ 0 w 172"/>
              <a:gd name="T16" fmla="*/ 0 h 214"/>
              <a:gd name="T17" fmla="*/ 172 w 172"/>
              <a:gd name="T18" fmla="*/ 214 h 214"/>
            </a:gdLst>
            <a:ahLst/>
            <a:cxnLst>
              <a:cxn ang="T10">
                <a:pos x="T0" y="T1"/>
              </a:cxn>
              <a:cxn ang="T11">
                <a:pos x="T2" y="T3"/>
              </a:cxn>
              <a:cxn ang="T12">
                <a:pos x="T4" y="T5"/>
              </a:cxn>
              <a:cxn ang="T13">
                <a:pos x="T6" y="T7"/>
              </a:cxn>
              <a:cxn ang="T14">
                <a:pos x="T8" y="T9"/>
              </a:cxn>
            </a:cxnLst>
            <a:rect l="T15" t="T16" r="T17" b="T18"/>
            <a:pathLst>
              <a:path w="172" h="214">
                <a:moveTo>
                  <a:pt x="0" y="0"/>
                </a:moveTo>
                <a:lnTo>
                  <a:pt x="171" y="0"/>
                </a:lnTo>
                <a:lnTo>
                  <a:pt x="171" y="213"/>
                </a:lnTo>
                <a:lnTo>
                  <a:pt x="0" y="213"/>
                </a:lnTo>
                <a:lnTo>
                  <a:pt x="0" y="0"/>
                </a:lnTo>
              </a:path>
            </a:pathLst>
          </a:custGeom>
          <a:solidFill>
            <a:schemeClr val="tx2"/>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872" name="Freeform 8">
            <a:extLst>
              <a:ext uri="{FF2B5EF4-FFF2-40B4-BE49-F238E27FC236}">
                <a16:creationId xmlns:a16="http://schemas.microsoft.com/office/drawing/2014/main" id="{60A6F80B-3FDC-40F0-A7A1-6F92CA2219AE}"/>
              </a:ext>
            </a:extLst>
          </p:cNvPr>
          <p:cNvSpPr>
            <a:spLocks/>
          </p:cNvSpPr>
          <p:nvPr/>
        </p:nvSpPr>
        <p:spPr bwMode="auto">
          <a:xfrm>
            <a:off x="3770313" y="2673351"/>
            <a:ext cx="234950" cy="2670175"/>
          </a:xfrm>
          <a:custGeom>
            <a:avLst/>
            <a:gdLst>
              <a:gd name="T0" fmla="*/ 0 w 172"/>
              <a:gd name="T1" fmla="*/ 0 h 1548"/>
              <a:gd name="T2" fmla="*/ 2147483646 w 172"/>
              <a:gd name="T3" fmla="*/ 0 h 1548"/>
              <a:gd name="T4" fmla="*/ 2147483646 w 172"/>
              <a:gd name="T5" fmla="*/ 2147483646 h 1548"/>
              <a:gd name="T6" fmla="*/ 0 w 172"/>
              <a:gd name="T7" fmla="*/ 2147483646 h 1548"/>
              <a:gd name="T8" fmla="*/ 0 w 172"/>
              <a:gd name="T9" fmla="*/ 0 h 1548"/>
              <a:gd name="T10" fmla="*/ 0 60000 65536"/>
              <a:gd name="T11" fmla="*/ 0 60000 65536"/>
              <a:gd name="T12" fmla="*/ 0 60000 65536"/>
              <a:gd name="T13" fmla="*/ 0 60000 65536"/>
              <a:gd name="T14" fmla="*/ 0 60000 65536"/>
              <a:gd name="T15" fmla="*/ 0 w 172"/>
              <a:gd name="T16" fmla="*/ 0 h 1548"/>
              <a:gd name="T17" fmla="*/ 172 w 172"/>
              <a:gd name="T18" fmla="*/ 1548 h 1548"/>
            </a:gdLst>
            <a:ahLst/>
            <a:cxnLst>
              <a:cxn ang="T10">
                <a:pos x="T0" y="T1"/>
              </a:cxn>
              <a:cxn ang="T11">
                <a:pos x="T2" y="T3"/>
              </a:cxn>
              <a:cxn ang="T12">
                <a:pos x="T4" y="T5"/>
              </a:cxn>
              <a:cxn ang="T13">
                <a:pos x="T6" y="T7"/>
              </a:cxn>
              <a:cxn ang="T14">
                <a:pos x="T8" y="T9"/>
              </a:cxn>
            </a:cxnLst>
            <a:rect l="T15" t="T16" r="T17" b="T18"/>
            <a:pathLst>
              <a:path w="172" h="1548">
                <a:moveTo>
                  <a:pt x="0" y="0"/>
                </a:moveTo>
                <a:lnTo>
                  <a:pt x="171" y="0"/>
                </a:lnTo>
                <a:lnTo>
                  <a:pt x="171" y="1547"/>
                </a:lnTo>
                <a:lnTo>
                  <a:pt x="0" y="1547"/>
                </a:lnTo>
                <a:lnTo>
                  <a:pt x="0" y="0"/>
                </a:lnTo>
              </a:path>
            </a:pathLst>
          </a:custGeom>
          <a:solidFill>
            <a:srgbClr val="FFCC00"/>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873" name="Freeform 9">
            <a:extLst>
              <a:ext uri="{FF2B5EF4-FFF2-40B4-BE49-F238E27FC236}">
                <a16:creationId xmlns:a16="http://schemas.microsoft.com/office/drawing/2014/main" id="{7F5FEAC2-714C-4BA4-80F8-6F28FF69D3AF}"/>
              </a:ext>
            </a:extLst>
          </p:cNvPr>
          <p:cNvSpPr>
            <a:spLocks/>
          </p:cNvSpPr>
          <p:nvPr/>
        </p:nvSpPr>
        <p:spPr bwMode="auto">
          <a:xfrm>
            <a:off x="4337051" y="4046538"/>
            <a:ext cx="233363" cy="1295400"/>
          </a:xfrm>
          <a:custGeom>
            <a:avLst/>
            <a:gdLst>
              <a:gd name="T0" fmla="*/ 0 w 172"/>
              <a:gd name="T1" fmla="*/ 0 h 751"/>
              <a:gd name="T2" fmla="*/ 2147483646 w 172"/>
              <a:gd name="T3" fmla="*/ 0 h 751"/>
              <a:gd name="T4" fmla="*/ 2147483646 w 172"/>
              <a:gd name="T5" fmla="*/ 2147483646 h 751"/>
              <a:gd name="T6" fmla="*/ 0 w 172"/>
              <a:gd name="T7" fmla="*/ 2147483646 h 751"/>
              <a:gd name="T8" fmla="*/ 0 w 172"/>
              <a:gd name="T9" fmla="*/ 0 h 751"/>
              <a:gd name="T10" fmla="*/ 0 60000 65536"/>
              <a:gd name="T11" fmla="*/ 0 60000 65536"/>
              <a:gd name="T12" fmla="*/ 0 60000 65536"/>
              <a:gd name="T13" fmla="*/ 0 60000 65536"/>
              <a:gd name="T14" fmla="*/ 0 60000 65536"/>
              <a:gd name="T15" fmla="*/ 0 w 172"/>
              <a:gd name="T16" fmla="*/ 0 h 751"/>
              <a:gd name="T17" fmla="*/ 172 w 172"/>
              <a:gd name="T18" fmla="*/ 751 h 751"/>
            </a:gdLst>
            <a:ahLst/>
            <a:cxnLst>
              <a:cxn ang="T10">
                <a:pos x="T0" y="T1"/>
              </a:cxn>
              <a:cxn ang="T11">
                <a:pos x="T2" y="T3"/>
              </a:cxn>
              <a:cxn ang="T12">
                <a:pos x="T4" y="T5"/>
              </a:cxn>
              <a:cxn ang="T13">
                <a:pos x="T6" y="T7"/>
              </a:cxn>
              <a:cxn ang="T14">
                <a:pos x="T8" y="T9"/>
              </a:cxn>
            </a:cxnLst>
            <a:rect l="T15" t="T16" r="T17" b="T18"/>
            <a:pathLst>
              <a:path w="172" h="751">
                <a:moveTo>
                  <a:pt x="0" y="0"/>
                </a:moveTo>
                <a:lnTo>
                  <a:pt x="171" y="0"/>
                </a:lnTo>
                <a:lnTo>
                  <a:pt x="171" y="750"/>
                </a:lnTo>
                <a:lnTo>
                  <a:pt x="0" y="750"/>
                </a:lnTo>
                <a:lnTo>
                  <a:pt x="0" y="0"/>
                </a:lnTo>
              </a:path>
            </a:pathLst>
          </a:custGeom>
          <a:solidFill>
            <a:srgbClr val="FFCC00"/>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874" name="Freeform 10">
            <a:extLst>
              <a:ext uri="{FF2B5EF4-FFF2-40B4-BE49-F238E27FC236}">
                <a16:creationId xmlns:a16="http://schemas.microsoft.com/office/drawing/2014/main" id="{A1A9E89F-A6B5-44DF-AAC1-BE240D237BEC}"/>
              </a:ext>
            </a:extLst>
          </p:cNvPr>
          <p:cNvSpPr>
            <a:spLocks/>
          </p:cNvSpPr>
          <p:nvPr/>
        </p:nvSpPr>
        <p:spPr bwMode="auto">
          <a:xfrm>
            <a:off x="4921251" y="4841876"/>
            <a:ext cx="233363" cy="500063"/>
          </a:xfrm>
          <a:custGeom>
            <a:avLst/>
            <a:gdLst>
              <a:gd name="T0" fmla="*/ 0 w 172"/>
              <a:gd name="T1" fmla="*/ 0 h 290"/>
              <a:gd name="T2" fmla="*/ 2147483646 w 172"/>
              <a:gd name="T3" fmla="*/ 0 h 290"/>
              <a:gd name="T4" fmla="*/ 2147483646 w 172"/>
              <a:gd name="T5" fmla="*/ 2147483646 h 290"/>
              <a:gd name="T6" fmla="*/ 0 w 172"/>
              <a:gd name="T7" fmla="*/ 2147483646 h 290"/>
              <a:gd name="T8" fmla="*/ 0 w 172"/>
              <a:gd name="T9" fmla="*/ 0 h 290"/>
              <a:gd name="T10" fmla="*/ 0 60000 65536"/>
              <a:gd name="T11" fmla="*/ 0 60000 65536"/>
              <a:gd name="T12" fmla="*/ 0 60000 65536"/>
              <a:gd name="T13" fmla="*/ 0 60000 65536"/>
              <a:gd name="T14" fmla="*/ 0 60000 65536"/>
              <a:gd name="T15" fmla="*/ 0 w 172"/>
              <a:gd name="T16" fmla="*/ 0 h 290"/>
              <a:gd name="T17" fmla="*/ 172 w 172"/>
              <a:gd name="T18" fmla="*/ 290 h 290"/>
            </a:gdLst>
            <a:ahLst/>
            <a:cxnLst>
              <a:cxn ang="T10">
                <a:pos x="T0" y="T1"/>
              </a:cxn>
              <a:cxn ang="T11">
                <a:pos x="T2" y="T3"/>
              </a:cxn>
              <a:cxn ang="T12">
                <a:pos x="T4" y="T5"/>
              </a:cxn>
              <a:cxn ang="T13">
                <a:pos x="T6" y="T7"/>
              </a:cxn>
              <a:cxn ang="T14">
                <a:pos x="T8" y="T9"/>
              </a:cxn>
            </a:cxnLst>
            <a:rect l="T15" t="T16" r="T17" b="T18"/>
            <a:pathLst>
              <a:path w="172" h="290">
                <a:moveTo>
                  <a:pt x="0" y="0"/>
                </a:moveTo>
                <a:lnTo>
                  <a:pt x="171" y="0"/>
                </a:lnTo>
                <a:lnTo>
                  <a:pt x="171" y="289"/>
                </a:lnTo>
                <a:lnTo>
                  <a:pt x="0" y="289"/>
                </a:lnTo>
                <a:lnTo>
                  <a:pt x="0" y="0"/>
                </a:lnTo>
              </a:path>
            </a:pathLst>
          </a:custGeom>
          <a:solidFill>
            <a:srgbClr val="FFCC00"/>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875" name="Freeform 11">
            <a:extLst>
              <a:ext uri="{FF2B5EF4-FFF2-40B4-BE49-F238E27FC236}">
                <a16:creationId xmlns:a16="http://schemas.microsoft.com/office/drawing/2014/main" id="{A1007FD5-F027-41AE-9D8D-FACE9B2612E3}"/>
              </a:ext>
            </a:extLst>
          </p:cNvPr>
          <p:cNvSpPr>
            <a:spLocks/>
          </p:cNvSpPr>
          <p:nvPr/>
        </p:nvSpPr>
        <p:spPr bwMode="auto">
          <a:xfrm>
            <a:off x="5502275" y="4968876"/>
            <a:ext cx="234950" cy="373063"/>
          </a:xfrm>
          <a:custGeom>
            <a:avLst/>
            <a:gdLst>
              <a:gd name="T0" fmla="*/ 0 w 172"/>
              <a:gd name="T1" fmla="*/ 0 h 216"/>
              <a:gd name="T2" fmla="*/ 2147483646 w 172"/>
              <a:gd name="T3" fmla="*/ 0 h 216"/>
              <a:gd name="T4" fmla="*/ 2147483646 w 172"/>
              <a:gd name="T5" fmla="*/ 2147483646 h 216"/>
              <a:gd name="T6" fmla="*/ 0 w 172"/>
              <a:gd name="T7" fmla="*/ 2147483646 h 216"/>
              <a:gd name="T8" fmla="*/ 0 w 172"/>
              <a:gd name="T9" fmla="*/ 0 h 216"/>
              <a:gd name="T10" fmla="*/ 0 60000 65536"/>
              <a:gd name="T11" fmla="*/ 0 60000 65536"/>
              <a:gd name="T12" fmla="*/ 0 60000 65536"/>
              <a:gd name="T13" fmla="*/ 0 60000 65536"/>
              <a:gd name="T14" fmla="*/ 0 60000 65536"/>
              <a:gd name="T15" fmla="*/ 0 w 172"/>
              <a:gd name="T16" fmla="*/ 0 h 216"/>
              <a:gd name="T17" fmla="*/ 172 w 172"/>
              <a:gd name="T18" fmla="*/ 216 h 216"/>
            </a:gdLst>
            <a:ahLst/>
            <a:cxnLst>
              <a:cxn ang="T10">
                <a:pos x="T0" y="T1"/>
              </a:cxn>
              <a:cxn ang="T11">
                <a:pos x="T2" y="T3"/>
              </a:cxn>
              <a:cxn ang="T12">
                <a:pos x="T4" y="T5"/>
              </a:cxn>
              <a:cxn ang="T13">
                <a:pos x="T6" y="T7"/>
              </a:cxn>
              <a:cxn ang="T14">
                <a:pos x="T8" y="T9"/>
              </a:cxn>
            </a:cxnLst>
            <a:rect l="T15" t="T16" r="T17" b="T18"/>
            <a:pathLst>
              <a:path w="172" h="216">
                <a:moveTo>
                  <a:pt x="0" y="0"/>
                </a:moveTo>
                <a:lnTo>
                  <a:pt x="171" y="0"/>
                </a:lnTo>
                <a:lnTo>
                  <a:pt x="171" y="215"/>
                </a:lnTo>
                <a:lnTo>
                  <a:pt x="0" y="215"/>
                </a:lnTo>
                <a:lnTo>
                  <a:pt x="0" y="0"/>
                </a:lnTo>
              </a:path>
            </a:pathLst>
          </a:custGeom>
          <a:solidFill>
            <a:srgbClr val="FFCC00"/>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876" name="Rectangle 12">
            <a:extLst>
              <a:ext uri="{FF2B5EF4-FFF2-40B4-BE49-F238E27FC236}">
                <a16:creationId xmlns:a16="http://schemas.microsoft.com/office/drawing/2014/main" id="{B8E05260-A6E1-4A26-BE37-9B5576E20961}"/>
              </a:ext>
            </a:extLst>
          </p:cNvPr>
          <p:cNvSpPr>
            <a:spLocks noChangeArrowheads="1"/>
          </p:cNvSpPr>
          <p:nvPr/>
        </p:nvSpPr>
        <p:spPr bwMode="auto">
          <a:xfrm>
            <a:off x="2235201" y="5916613"/>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36877" name="Rectangle 13">
            <a:extLst>
              <a:ext uri="{FF2B5EF4-FFF2-40B4-BE49-F238E27FC236}">
                <a16:creationId xmlns:a16="http://schemas.microsoft.com/office/drawing/2014/main" id="{8583DD78-CBFD-4066-982E-1AFA6F280953}"/>
              </a:ext>
            </a:extLst>
          </p:cNvPr>
          <p:cNvSpPr>
            <a:spLocks noChangeArrowheads="1"/>
          </p:cNvSpPr>
          <p:nvPr/>
        </p:nvSpPr>
        <p:spPr bwMode="auto">
          <a:xfrm>
            <a:off x="4673600" y="5916613"/>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36878" name="Rectangle 14">
            <a:extLst>
              <a:ext uri="{FF2B5EF4-FFF2-40B4-BE49-F238E27FC236}">
                <a16:creationId xmlns:a16="http://schemas.microsoft.com/office/drawing/2014/main" id="{B48F1563-2F44-447E-9EF4-6691DF9A67A9}"/>
              </a:ext>
            </a:extLst>
          </p:cNvPr>
          <p:cNvSpPr>
            <a:spLocks noChangeArrowheads="1"/>
          </p:cNvSpPr>
          <p:nvPr/>
        </p:nvSpPr>
        <p:spPr bwMode="auto">
          <a:xfrm>
            <a:off x="2571750" y="5729288"/>
            <a:ext cx="77152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lnSpc>
                <a:spcPct val="90000"/>
              </a:lnSpc>
              <a:spcBef>
                <a:spcPct val="0"/>
              </a:spcBef>
              <a:spcAft>
                <a:spcPct val="0"/>
              </a:spcAft>
              <a:buClrTx/>
              <a:buSzTx/>
              <a:buNone/>
              <a:defRPr/>
            </a:pPr>
            <a:r>
              <a:rPr lang="de-DE" altLang="en-US" sz="1400">
                <a:solidFill>
                  <a:prstClr val="black"/>
                </a:solidFill>
                <a:latin typeface="Arial" panose="020B0604020202020204" pitchFamily="34" charset="0"/>
                <a:cs typeface="Arial" panose="020B0604020202020204" pitchFamily="34" charset="0"/>
              </a:rPr>
              <a:t>GI = gastro-intestinal disorder, Body = body as a whole, Resp = respiratory tract, Skin = Skin &amp; </a:t>
            </a:r>
          </a:p>
          <a:p>
            <a:pPr fontAlgn="base">
              <a:lnSpc>
                <a:spcPct val="90000"/>
              </a:lnSpc>
              <a:spcBef>
                <a:spcPct val="0"/>
              </a:spcBef>
              <a:spcAft>
                <a:spcPct val="0"/>
              </a:spcAft>
              <a:buClrTx/>
              <a:buSzTx/>
              <a:buNone/>
              <a:defRPr/>
            </a:pPr>
            <a:r>
              <a:rPr lang="de-DE" altLang="en-US" sz="1400">
                <a:solidFill>
                  <a:prstClr val="black"/>
                </a:solidFill>
                <a:latin typeface="Arial" panose="020B0604020202020204" pitchFamily="34" charset="0"/>
                <a:cs typeface="Arial" panose="020B0604020202020204" pitchFamily="34" charset="0"/>
              </a:rPr>
              <a:t>appendages, Psy = psychiatric disorder, C-V = cardio-vascular, Meta = metabolic, M-S = </a:t>
            </a:r>
          </a:p>
          <a:p>
            <a:pPr fontAlgn="base">
              <a:lnSpc>
                <a:spcPct val="90000"/>
              </a:lnSpc>
              <a:spcBef>
                <a:spcPct val="0"/>
              </a:spcBef>
              <a:spcAft>
                <a:spcPct val="0"/>
              </a:spcAft>
              <a:buClrTx/>
              <a:buSzTx/>
              <a:buNone/>
              <a:defRPr/>
            </a:pPr>
            <a:r>
              <a:rPr lang="de-DE" altLang="en-US" sz="1400">
                <a:solidFill>
                  <a:prstClr val="black"/>
                </a:solidFill>
                <a:latin typeface="Arial" panose="020B0604020202020204" pitchFamily="34" charset="0"/>
                <a:cs typeface="Arial" panose="020B0604020202020204" pitchFamily="34" charset="0"/>
              </a:rPr>
              <a:t>musculo-skeletal, U-T = urinary tract, Li = liver</a:t>
            </a:r>
          </a:p>
        </p:txBody>
      </p:sp>
      <p:sp>
        <p:nvSpPr>
          <p:cNvPr id="36879" name="Rectangle 15">
            <a:extLst>
              <a:ext uri="{FF2B5EF4-FFF2-40B4-BE49-F238E27FC236}">
                <a16:creationId xmlns:a16="http://schemas.microsoft.com/office/drawing/2014/main" id="{90992671-B144-4015-9E76-77ED6C747C10}"/>
              </a:ext>
            </a:extLst>
          </p:cNvPr>
          <p:cNvSpPr>
            <a:spLocks noChangeArrowheads="1"/>
          </p:cNvSpPr>
          <p:nvPr/>
        </p:nvSpPr>
        <p:spPr bwMode="auto">
          <a:xfrm>
            <a:off x="5638801" y="2590801"/>
            <a:ext cx="1245535"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 = p&lt;0.001</a:t>
            </a:r>
          </a:p>
        </p:txBody>
      </p:sp>
      <p:sp>
        <p:nvSpPr>
          <p:cNvPr id="36880" name="Rectangle 16">
            <a:extLst>
              <a:ext uri="{FF2B5EF4-FFF2-40B4-BE49-F238E27FC236}">
                <a16:creationId xmlns:a16="http://schemas.microsoft.com/office/drawing/2014/main" id="{9995AFC9-45FF-4491-985E-DFB37F9D8D75}"/>
              </a:ext>
            </a:extLst>
          </p:cNvPr>
          <p:cNvSpPr>
            <a:spLocks noChangeArrowheads="1"/>
          </p:cNvSpPr>
          <p:nvPr/>
        </p:nvSpPr>
        <p:spPr bwMode="auto">
          <a:xfrm rot="-5400000">
            <a:off x="1625600" y="3822700"/>
            <a:ext cx="2635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 Bệnh nhân được điều trị</a:t>
            </a:r>
          </a:p>
        </p:txBody>
      </p:sp>
      <p:sp>
        <p:nvSpPr>
          <p:cNvPr id="36881" name="Rectangle 17">
            <a:extLst>
              <a:ext uri="{FF2B5EF4-FFF2-40B4-BE49-F238E27FC236}">
                <a16:creationId xmlns:a16="http://schemas.microsoft.com/office/drawing/2014/main" id="{F0E08C51-A8A8-408D-9079-752D4879D4AE}"/>
              </a:ext>
            </a:extLst>
          </p:cNvPr>
          <p:cNvSpPr>
            <a:spLocks noChangeArrowheads="1"/>
          </p:cNvSpPr>
          <p:nvPr/>
        </p:nvSpPr>
        <p:spPr bwMode="auto">
          <a:xfrm>
            <a:off x="3582988" y="5300663"/>
            <a:ext cx="352662"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All</a:t>
            </a:r>
          </a:p>
        </p:txBody>
      </p:sp>
      <p:sp>
        <p:nvSpPr>
          <p:cNvPr id="36882" name="Rectangle 18">
            <a:extLst>
              <a:ext uri="{FF2B5EF4-FFF2-40B4-BE49-F238E27FC236}">
                <a16:creationId xmlns:a16="http://schemas.microsoft.com/office/drawing/2014/main" id="{3B06BC38-E32D-4AF9-AFC8-71D5CC3AD2F4}"/>
              </a:ext>
            </a:extLst>
          </p:cNvPr>
          <p:cNvSpPr>
            <a:spLocks noChangeArrowheads="1"/>
          </p:cNvSpPr>
          <p:nvPr/>
        </p:nvSpPr>
        <p:spPr bwMode="auto">
          <a:xfrm>
            <a:off x="3578225" y="5475288"/>
            <a:ext cx="387928"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AE</a:t>
            </a:r>
          </a:p>
        </p:txBody>
      </p:sp>
      <p:sp>
        <p:nvSpPr>
          <p:cNvPr id="36883" name="Rectangle 19">
            <a:extLst>
              <a:ext uri="{FF2B5EF4-FFF2-40B4-BE49-F238E27FC236}">
                <a16:creationId xmlns:a16="http://schemas.microsoft.com/office/drawing/2014/main" id="{A53A3568-AFA3-40C5-A162-4214D0FFED54}"/>
              </a:ext>
            </a:extLst>
          </p:cNvPr>
          <p:cNvSpPr>
            <a:spLocks noChangeArrowheads="1"/>
          </p:cNvSpPr>
          <p:nvPr/>
        </p:nvSpPr>
        <p:spPr bwMode="auto">
          <a:xfrm>
            <a:off x="4149725" y="5286375"/>
            <a:ext cx="346250"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GI</a:t>
            </a:r>
          </a:p>
        </p:txBody>
      </p:sp>
      <p:sp>
        <p:nvSpPr>
          <p:cNvPr id="36884" name="Rectangle 20">
            <a:extLst>
              <a:ext uri="{FF2B5EF4-FFF2-40B4-BE49-F238E27FC236}">
                <a16:creationId xmlns:a16="http://schemas.microsoft.com/office/drawing/2014/main" id="{7CB33AF5-2AE4-4202-8457-7093B93EA686}"/>
              </a:ext>
            </a:extLst>
          </p:cNvPr>
          <p:cNvSpPr>
            <a:spLocks noChangeArrowheads="1"/>
          </p:cNvSpPr>
          <p:nvPr/>
        </p:nvSpPr>
        <p:spPr bwMode="auto">
          <a:xfrm>
            <a:off x="4664075" y="5280025"/>
            <a:ext cx="506550"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CNS</a:t>
            </a:r>
          </a:p>
        </p:txBody>
      </p:sp>
      <p:sp>
        <p:nvSpPr>
          <p:cNvPr id="36885" name="Rectangle 21">
            <a:extLst>
              <a:ext uri="{FF2B5EF4-FFF2-40B4-BE49-F238E27FC236}">
                <a16:creationId xmlns:a16="http://schemas.microsoft.com/office/drawing/2014/main" id="{8009B60F-1BCA-4F86-BA5D-3C0B1CAE8029}"/>
              </a:ext>
            </a:extLst>
          </p:cNvPr>
          <p:cNvSpPr>
            <a:spLocks noChangeArrowheads="1"/>
          </p:cNvSpPr>
          <p:nvPr/>
        </p:nvSpPr>
        <p:spPr bwMode="auto">
          <a:xfrm>
            <a:off x="4781551" y="5419725"/>
            <a:ext cx="2698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000">
                <a:solidFill>
                  <a:prstClr val="black"/>
                </a:solidFill>
                <a:latin typeface="Arial" panose="020B0604020202020204" pitchFamily="34" charset="0"/>
                <a:cs typeface="Arial" panose="020B0604020202020204" pitchFamily="34" charset="0"/>
              </a:rPr>
              <a:t>&amp;</a:t>
            </a:r>
          </a:p>
        </p:txBody>
      </p:sp>
      <p:sp>
        <p:nvSpPr>
          <p:cNvPr id="36886" name="Rectangle 22">
            <a:extLst>
              <a:ext uri="{FF2B5EF4-FFF2-40B4-BE49-F238E27FC236}">
                <a16:creationId xmlns:a16="http://schemas.microsoft.com/office/drawing/2014/main" id="{419ED701-3907-4929-A779-FC8ED1007A8A}"/>
              </a:ext>
            </a:extLst>
          </p:cNvPr>
          <p:cNvSpPr>
            <a:spLocks noChangeArrowheads="1"/>
          </p:cNvSpPr>
          <p:nvPr/>
        </p:nvSpPr>
        <p:spPr bwMode="auto">
          <a:xfrm>
            <a:off x="4681539" y="5526088"/>
            <a:ext cx="498535"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PNS</a:t>
            </a:r>
          </a:p>
        </p:txBody>
      </p:sp>
      <p:sp>
        <p:nvSpPr>
          <p:cNvPr id="36887" name="Rectangle 23">
            <a:extLst>
              <a:ext uri="{FF2B5EF4-FFF2-40B4-BE49-F238E27FC236}">
                <a16:creationId xmlns:a16="http://schemas.microsoft.com/office/drawing/2014/main" id="{B5FB79B2-50B3-4915-A506-512BF17FC5B6}"/>
              </a:ext>
            </a:extLst>
          </p:cNvPr>
          <p:cNvSpPr>
            <a:spLocks noChangeArrowheads="1"/>
          </p:cNvSpPr>
          <p:nvPr/>
        </p:nvSpPr>
        <p:spPr bwMode="auto">
          <a:xfrm>
            <a:off x="5222875" y="5300663"/>
            <a:ext cx="532198"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Body</a:t>
            </a:r>
          </a:p>
        </p:txBody>
      </p:sp>
      <p:sp>
        <p:nvSpPr>
          <p:cNvPr id="36888" name="Rectangle 24">
            <a:extLst>
              <a:ext uri="{FF2B5EF4-FFF2-40B4-BE49-F238E27FC236}">
                <a16:creationId xmlns:a16="http://schemas.microsoft.com/office/drawing/2014/main" id="{01346201-BA52-49B9-AC3B-AB52932A13C3}"/>
              </a:ext>
            </a:extLst>
          </p:cNvPr>
          <p:cNvSpPr>
            <a:spLocks noChangeArrowheads="1"/>
          </p:cNvSpPr>
          <p:nvPr/>
        </p:nvSpPr>
        <p:spPr bwMode="auto">
          <a:xfrm>
            <a:off x="5827713" y="5284788"/>
            <a:ext cx="540214"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Resp</a:t>
            </a:r>
          </a:p>
        </p:txBody>
      </p:sp>
      <p:sp>
        <p:nvSpPr>
          <p:cNvPr id="36889" name="Rectangle 25">
            <a:extLst>
              <a:ext uri="{FF2B5EF4-FFF2-40B4-BE49-F238E27FC236}">
                <a16:creationId xmlns:a16="http://schemas.microsoft.com/office/drawing/2014/main" id="{83968395-7445-44C5-A4A7-D7E3E90534CD}"/>
              </a:ext>
            </a:extLst>
          </p:cNvPr>
          <p:cNvSpPr>
            <a:spLocks noChangeArrowheads="1"/>
          </p:cNvSpPr>
          <p:nvPr/>
        </p:nvSpPr>
        <p:spPr bwMode="auto">
          <a:xfrm>
            <a:off x="5903913" y="5094288"/>
            <a:ext cx="220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36890" name="Rectangle 26">
            <a:extLst>
              <a:ext uri="{FF2B5EF4-FFF2-40B4-BE49-F238E27FC236}">
                <a16:creationId xmlns:a16="http://schemas.microsoft.com/office/drawing/2014/main" id="{AF1084E7-31DB-4D75-B89D-F035EC394EFD}"/>
              </a:ext>
            </a:extLst>
          </p:cNvPr>
          <p:cNvSpPr>
            <a:spLocks noChangeArrowheads="1"/>
          </p:cNvSpPr>
          <p:nvPr/>
        </p:nvSpPr>
        <p:spPr bwMode="auto">
          <a:xfrm>
            <a:off x="6429375" y="5287963"/>
            <a:ext cx="480902"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Skin</a:t>
            </a:r>
          </a:p>
        </p:txBody>
      </p:sp>
      <p:sp>
        <p:nvSpPr>
          <p:cNvPr id="36891" name="Rectangle 27">
            <a:extLst>
              <a:ext uri="{FF2B5EF4-FFF2-40B4-BE49-F238E27FC236}">
                <a16:creationId xmlns:a16="http://schemas.microsoft.com/office/drawing/2014/main" id="{C5C48E2A-1754-4070-A1FC-A172E369BA35}"/>
              </a:ext>
            </a:extLst>
          </p:cNvPr>
          <p:cNvSpPr>
            <a:spLocks noChangeArrowheads="1"/>
          </p:cNvSpPr>
          <p:nvPr/>
        </p:nvSpPr>
        <p:spPr bwMode="auto">
          <a:xfrm>
            <a:off x="7040563" y="5297488"/>
            <a:ext cx="439224"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Psy</a:t>
            </a:r>
          </a:p>
        </p:txBody>
      </p:sp>
      <p:sp>
        <p:nvSpPr>
          <p:cNvPr id="36892" name="Rectangle 28">
            <a:extLst>
              <a:ext uri="{FF2B5EF4-FFF2-40B4-BE49-F238E27FC236}">
                <a16:creationId xmlns:a16="http://schemas.microsoft.com/office/drawing/2014/main" id="{4260D541-D917-4115-8DB5-5D4BA5F8419D}"/>
              </a:ext>
            </a:extLst>
          </p:cNvPr>
          <p:cNvSpPr>
            <a:spLocks noChangeArrowheads="1"/>
          </p:cNvSpPr>
          <p:nvPr/>
        </p:nvSpPr>
        <p:spPr bwMode="auto">
          <a:xfrm>
            <a:off x="7608888" y="5300663"/>
            <a:ext cx="464872"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M-S</a:t>
            </a:r>
          </a:p>
        </p:txBody>
      </p:sp>
      <p:sp>
        <p:nvSpPr>
          <p:cNvPr id="36893" name="Rectangle 29">
            <a:extLst>
              <a:ext uri="{FF2B5EF4-FFF2-40B4-BE49-F238E27FC236}">
                <a16:creationId xmlns:a16="http://schemas.microsoft.com/office/drawing/2014/main" id="{7AD52A14-5465-4965-A79A-B18E4AA0A559}"/>
              </a:ext>
            </a:extLst>
          </p:cNvPr>
          <p:cNvSpPr>
            <a:spLocks noChangeArrowheads="1"/>
          </p:cNvSpPr>
          <p:nvPr/>
        </p:nvSpPr>
        <p:spPr bwMode="auto">
          <a:xfrm>
            <a:off x="8180389" y="5297488"/>
            <a:ext cx="447239"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C-V</a:t>
            </a:r>
          </a:p>
        </p:txBody>
      </p:sp>
      <p:sp>
        <p:nvSpPr>
          <p:cNvPr id="36894" name="Rectangle 30">
            <a:extLst>
              <a:ext uri="{FF2B5EF4-FFF2-40B4-BE49-F238E27FC236}">
                <a16:creationId xmlns:a16="http://schemas.microsoft.com/office/drawing/2014/main" id="{A83BD8C3-8EF6-4F3D-881E-1FE29470FFB8}"/>
              </a:ext>
            </a:extLst>
          </p:cNvPr>
          <p:cNvSpPr>
            <a:spLocks noChangeArrowheads="1"/>
          </p:cNvSpPr>
          <p:nvPr/>
        </p:nvSpPr>
        <p:spPr bwMode="auto">
          <a:xfrm>
            <a:off x="8712201" y="5287963"/>
            <a:ext cx="524183"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Meta</a:t>
            </a:r>
          </a:p>
        </p:txBody>
      </p:sp>
      <p:sp>
        <p:nvSpPr>
          <p:cNvPr id="36895" name="Rectangle 31">
            <a:extLst>
              <a:ext uri="{FF2B5EF4-FFF2-40B4-BE49-F238E27FC236}">
                <a16:creationId xmlns:a16="http://schemas.microsoft.com/office/drawing/2014/main" id="{19F3AE4A-EE3C-4116-A82A-48B22B876D25}"/>
              </a:ext>
            </a:extLst>
          </p:cNvPr>
          <p:cNvSpPr>
            <a:spLocks noChangeArrowheads="1"/>
          </p:cNvSpPr>
          <p:nvPr/>
        </p:nvSpPr>
        <p:spPr bwMode="auto">
          <a:xfrm>
            <a:off x="9386888" y="5286375"/>
            <a:ext cx="439224"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U-T</a:t>
            </a:r>
          </a:p>
        </p:txBody>
      </p:sp>
      <p:sp>
        <p:nvSpPr>
          <p:cNvPr id="36896" name="Rectangle 32">
            <a:extLst>
              <a:ext uri="{FF2B5EF4-FFF2-40B4-BE49-F238E27FC236}">
                <a16:creationId xmlns:a16="http://schemas.microsoft.com/office/drawing/2014/main" id="{5317F434-D7B3-4A29-900F-DCEE2EEECB16}"/>
              </a:ext>
            </a:extLst>
          </p:cNvPr>
          <p:cNvSpPr>
            <a:spLocks noChangeArrowheads="1"/>
          </p:cNvSpPr>
          <p:nvPr/>
        </p:nvSpPr>
        <p:spPr bwMode="auto">
          <a:xfrm>
            <a:off x="9999663" y="5281613"/>
            <a:ext cx="30136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200">
                <a:solidFill>
                  <a:prstClr val="black"/>
                </a:solidFill>
                <a:latin typeface="Arial" panose="020B0604020202020204" pitchFamily="34" charset="0"/>
                <a:cs typeface="Arial" panose="020B0604020202020204" pitchFamily="34" charset="0"/>
              </a:rPr>
              <a:t>Li</a:t>
            </a:r>
          </a:p>
        </p:txBody>
      </p:sp>
      <p:sp>
        <p:nvSpPr>
          <p:cNvPr id="36897" name="Rectangle 37">
            <a:extLst>
              <a:ext uri="{FF2B5EF4-FFF2-40B4-BE49-F238E27FC236}">
                <a16:creationId xmlns:a16="http://schemas.microsoft.com/office/drawing/2014/main" id="{D190E407-4D6E-4543-A5CD-05116B980212}"/>
              </a:ext>
            </a:extLst>
          </p:cNvPr>
          <p:cNvSpPr>
            <a:spLocks noChangeArrowheads="1"/>
          </p:cNvSpPr>
          <p:nvPr/>
        </p:nvSpPr>
        <p:spPr bwMode="auto">
          <a:xfrm>
            <a:off x="3194051" y="2209801"/>
            <a:ext cx="2333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36898" name="Freeform 38">
            <a:extLst>
              <a:ext uri="{FF2B5EF4-FFF2-40B4-BE49-F238E27FC236}">
                <a16:creationId xmlns:a16="http://schemas.microsoft.com/office/drawing/2014/main" id="{7499636B-BF36-497B-AE40-E0A1E9FE97AA}"/>
              </a:ext>
            </a:extLst>
          </p:cNvPr>
          <p:cNvSpPr>
            <a:spLocks/>
          </p:cNvSpPr>
          <p:nvPr/>
        </p:nvSpPr>
        <p:spPr bwMode="auto">
          <a:xfrm>
            <a:off x="5853114" y="5010150"/>
            <a:ext cx="231775" cy="331788"/>
          </a:xfrm>
          <a:custGeom>
            <a:avLst/>
            <a:gdLst>
              <a:gd name="T0" fmla="*/ 0 w 172"/>
              <a:gd name="T1" fmla="*/ 0 h 192"/>
              <a:gd name="T2" fmla="*/ 2147483646 w 172"/>
              <a:gd name="T3" fmla="*/ 0 h 192"/>
              <a:gd name="T4" fmla="*/ 2147483646 w 172"/>
              <a:gd name="T5" fmla="*/ 2147483646 h 192"/>
              <a:gd name="T6" fmla="*/ 0 w 172"/>
              <a:gd name="T7" fmla="*/ 2147483646 h 192"/>
              <a:gd name="T8" fmla="*/ 0 w 172"/>
              <a:gd name="T9" fmla="*/ 0 h 192"/>
              <a:gd name="T10" fmla="*/ 0 60000 65536"/>
              <a:gd name="T11" fmla="*/ 0 60000 65536"/>
              <a:gd name="T12" fmla="*/ 0 60000 65536"/>
              <a:gd name="T13" fmla="*/ 0 60000 65536"/>
              <a:gd name="T14" fmla="*/ 0 60000 65536"/>
              <a:gd name="T15" fmla="*/ 0 w 172"/>
              <a:gd name="T16" fmla="*/ 0 h 192"/>
              <a:gd name="T17" fmla="*/ 172 w 172"/>
              <a:gd name="T18" fmla="*/ 192 h 192"/>
            </a:gdLst>
            <a:ahLst/>
            <a:cxnLst>
              <a:cxn ang="T10">
                <a:pos x="T0" y="T1"/>
              </a:cxn>
              <a:cxn ang="T11">
                <a:pos x="T2" y="T3"/>
              </a:cxn>
              <a:cxn ang="T12">
                <a:pos x="T4" y="T5"/>
              </a:cxn>
              <a:cxn ang="T13">
                <a:pos x="T6" y="T7"/>
              </a:cxn>
              <a:cxn ang="T14">
                <a:pos x="T8" y="T9"/>
              </a:cxn>
            </a:cxnLst>
            <a:rect l="T15" t="T16" r="T17" b="T18"/>
            <a:pathLst>
              <a:path w="172" h="192">
                <a:moveTo>
                  <a:pt x="0" y="0"/>
                </a:moveTo>
                <a:lnTo>
                  <a:pt x="171" y="0"/>
                </a:lnTo>
                <a:lnTo>
                  <a:pt x="171" y="191"/>
                </a:lnTo>
                <a:lnTo>
                  <a:pt x="0" y="191"/>
                </a:lnTo>
                <a:lnTo>
                  <a:pt x="0" y="0"/>
                </a:lnTo>
              </a:path>
            </a:pathLst>
          </a:custGeom>
          <a:solidFill>
            <a:schemeClr val="tx2"/>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899" name="Freeform 39">
            <a:extLst>
              <a:ext uri="{FF2B5EF4-FFF2-40B4-BE49-F238E27FC236}">
                <a16:creationId xmlns:a16="http://schemas.microsoft.com/office/drawing/2014/main" id="{687C10A0-4D72-4A90-9EEA-DDD5391202B9}"/>
              </a:ext>
            </a:extLst>
          </p:cNvPr>
          <p:cNvSpPr>
            <a:spLocks/>
          </p:cNvSpPr>
          <p:nvPr/>
        </p:nvSpPr>
        <p:spPr bwMode="auto">
          <a:xfrm>
            <a:off x="6435725" y="5156200"/>
            <a:ext cx="234950" cy="185738"/>
          </a:xfrm>
          <a:custGeom>
            <a:avLst/>
            <a:gdLst>
              <a:gd name="T0" fmla="*/ 0 w 172"/>
              <a:gd name="T1" fmla="*/ 0 h 107"/>
              <a:gd name="T2" fmla="*/ 2147483646 w 172"/>
              <a:gd name="T3" fmla="*/ 0 h 107"/>
              <a:gd name="T4" fmla="*/ 2147483646 w 172"/>
              <a:gd name="T5" fmla="*/ 2147483646 h 107"/>
              <a:gd name="T6" fmla="*/ 0 w 172"/>
              <a:gd name="T7" fmla="*/ 2147483646 h 107"/>
              <a:gd name="T8" fmla="*/ 0 w 172"/>
              <a:gd name="T9" fmla="*/ 0 h 107"/>
              <a:gd name="T10" fmla="*/ 0 60000 65536"/>
              <a:gd name="T11" fmla="*/ 0 60000 65536"/>
              <a:gd name="T12" fmla="*/ 0 60000 65536"/>
              <a:gd name="T13" fmla="*/ 0 60000 65536"/>
              <a:gd name="T14" fmla="*/ 0 60000 65536"/>
              <a:gd name="T15" fmla="*/ 0 w 172"/>
              <a:gd name="T16" fmla="*/ 0 h 107"/>
              <a:gd name="T17" fmla="*/ 172 w 172"/>
              <a:gd name="T18" fmla="*/ 107 h 107"/>
            </a:gdLst>
            <a:ahLst/>
            <a:cxnLst>
              <a:cxn ang="T10">
                <a:pos x="T0" y="T1"/>
              </a:cxn>
              <a:cxn ang="T11">
                <a:pos x="T2" y="T3"/>
              </a:cxn>
              <a:cxn ang="T12">
                <a:pos x="T4" y="T5"/>
              </a:cxn>
              <a:cxn ang="T13">
                <a:pos x="T6" y="T7"/>
              </a:cxn>
              <a:cxn ang="T14">
                <a:pos x="T8" y="T9"/>
              </a:cxn>
            </a:cxnLst>
            <a:rect l="T15" t="T16" r="T17" b="T18"/>
            <a:pathLst>
              <a:path w="172" h="107">
                <a:moveTo>
                  <a:pt x="0" y="0"/>
                </a:moveTo>
                <a:lnTo>
                  <a:pt x="171" y="0"/>
                </a:lnTo>
                <a:lnTo>
                  <a:pt x="171" y="106"/>
                </a:lnTo>
                <a:lnTo>
                  <a:pt x="0" y="106"/>
                </a:lnTo>
                <a:lnTo>
                  <a:pt x="0" y="0"/>
                </a:lnTo>
              </a:path>
            </a:pathLst>
          </a:custGeom>
          <a:solidFill>
            <a:schemeClr val="tx2"/>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00" name="Freeform 40">
            <a:extLst>
              <a:ext uri="{FF2B5EF4-FFF2-40B4-BE49-F238E27FC236}">
                <a16:creationId xmlns:a16="http://schemas.microsoft.com/office/drawing/2014/main" id="{87B4F3DD-6047-4CF5-9400-572EB0029D0F}"/>
              </a:ext>
            </a:extLst>
          </p:cNvPr>
          <p:cNvSpPr>
            <a:spLocks/>
          </p:cNvSpPr>
          <p:nvPr/>
        </p:nvSpPr>
        <p:spPr bwMode="auto">
          <a:xfrm>
            <a:off x="7016750" y="5172076"/>
            <a:ext cx="236538" cy="169863"/>
          </a:xfrm>
          <a:custGeom>
            <a:avLst/>
            <a:gdLst>
              <a:gd name="T0" fmla="*/ 0 w 173"/>
              <a:gd name="T1" fmla="*/ 0 h 98"/>
              <a:gd name="T2" fmla="*/ 2147483646 w 173"/>
              <a:gd name="T3" fmla="*/ 0 h 98"/>
              <a:gd name="T4" fmla="*/ 2147483646 w 173"/>
              <a:gd name="T5" fmla="*/ 2147483646 h 98"/>
              <a:gd name="T6" fmla="*/ 0 w 173"/>
              <a:gd name="T7" fmla="*/ 2147483646 h 98"/>
              <a:gd name="T8" fmla="*/ 0 w 173"/>
              <a:gd name="T9" fmla="*/ 0 h 98"/>
              <a:gd name="T10" fmla="*/ 0 60000 65536"/>
              <a:gd name="T11" fmla="*/ 0 60000 65536"/>
              <a:gd name="T12" fmla="*/ 0 60000 65536"/>
              <a:gd name="T13" fmla="*/ 0 60000 65536"/>
              <a:gd name="T14" fmla="*/ 0 60000 65536"/>
              <a:gd name="T15" fmla="*/ 0 w 173"/>
              <a:gd name="T16" fmla="*/ 0 h 98"/>
              <a:gd name="T17" fmla="*/ 173 w 173"/>
              <a:gd name="T18" fmla="*/ 98 h 98"/>
            </a:gdLst>
            <a:ahLst/>
            <a:cxnLst>
              <a:cxn ang="T10">
                <a:pos x="T0" y="T1"/>
              </a:cxn>
              <a:cxn ang="T11">
                <a:pos x="T2" y="T3"/>
              </a:cxn>
              <a:cxn ang="T12">
                <a:pos x="T4" y="T5"/>
              </a:cxn>
              <a:cxn ang="T13">
                <a:pos x="T6" y="T7"/>
              </a:cxn>
              <a:cxn ang="T14">
                <a:pos x="T8" y="T9"/>
              </a:cxn>
            </a:cxnLst>
            <a:rect l="T15" t="T16" r="T17" b="T18"/>
            <a:pathLst>
              <a:path w="173" h="98">
                <a:moveTo>
                  <a:pt x="0" y="0"/>
                </a:moveTo>
                <a:lnTo>
                  <a:pt x="172" y="0"/>
                </a:lnTo>
                <a:lnTo>
                  <a:pt x="172" y="97"/>
                </a:lnTo>
                <a:lnTo>
                  <a:pt x="0" y="97"/>
                </a:lnTo>
                <a:lnTo>
                  <a:pt x="0" y="0"/>
                </a:lnTo>
              </a:path>
            </a:pathLst>
          </a:custGeom>
          <a:solidFill>
            <a:schemeClr val="tx2"/>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01" name="Freeform 41">
            <a:extLst>
              <a:ext uri="{FF2B5EF4-FFF2-40B4-BE49-F238E27FC236}">
                <a16:creationId xmlns:a16="http://schemas.microsoft.com/office/drawing/2014/main" id="{33BA14D1-06EB-447F-84E9-5C6B254EB28E}"/>
              </a:ext>
            </a:extLst>
          </p:cNvPr>
          <p:cNvSpPr>
            <a:spLocks/>
          </p:cNvSpPr>
          <p:nvPr/>
        </p:nvSpPr>
        <p:spPr bwMode="auto">
          <a:xfrm>
            <a:off x="7600950" y="5180014"/>
            <a:ext cx="234950" cy="161925"/>
          </a:xfrm>
          <a:custGeom>
            <a:avLst/>
            <a:gdLst>
              <a:gd name="T0" fmla="*/ 0 w 172"/>
              <a:gd name="T1" fmla="*/ 0 h 94"/>
              <a:gd name="T2" fmla="*/ 2147483646 w 172"/>
              <a:gd name="T3" fmla="*/ 0 h 94"/>
              <a:gd name="T4" fmla="*/ 2147483646 w 172"/>
              <a:gd name="T5" fmla="*/ 2147483646 h 94"/>
              <a:gd name="T6" fmla="*/ 0 w 172"/>
              <a:gd name="T7" fmla="*/ 2147483646 h 94"/>
              <a:gd name="T8" fmla="*/ 0 w 172"/>
              <a:gd name="T9" fmla="*/ 0 h 94"/>
              <a:gd name="T10" fmla="*/ 0 60000 65536"/>
              <a:gd name="T11" fmla="*/ 0 60000 65536"/>
              <a:gd name="T12" fmla="*/ 0 60000 65536"/>
              <a:gd name="T13" fmla="*/ 0 60000 65536"/>
              <a:gd name="T14" fmla="*/ 0 60000 65536"/>
              <a:gd name="T15" fmla="*/ 0 w 172"/>
              <a:gd name="T16" fmla="*/ 0 h 94"/>
              <a:gd name="T17" fmla="*/ 172 w 172"/>
              <a:gd name="T18" fmla="*/ 94 h 94"/>
            </a:gdLst>
            <a:ahLst/>
            <a:cxnLst>
              <a:cxn ang="T10">
                <a:pos x="T0" y="T1"/>
              </a:cxn>
              <a:cxn ang="T11">
                <a:pos x="T2" y="T3"/>
              </a:cxn>
              <a:cxn ang="T12">
                <a:pos x="T4" y="T5"/>
              </a:cxn>
              <a:cxn ang="T13">
                <a:pos x="T6" y="T7"/>
              </a:cxn>
              <a:cxn ang="T14">
                <a:pos x="T8" y="T9"/>
              </a:cxn>
            </a:cxnLst>
            <a:rect l="T15" t="T16" r="T17" b="T18"/>
            <a:pathLst>
              <a:path w="172" h="94">
                <a:moveTo>
                  <a:pt x="0" y="0"/>
                </a:moveTo>
                <a:lnTo>
                  <a:pt x="171" y="0"/>
                </a:lnTo>
                <a:lnTo>
                  <a:pt x="171" y="93"/>
                </a:lnTo>
                <a:lnTo>
                  <a:pt x="0" y="93"/>
                </a:lnTo>
                <a:lnTo>
                  <a:pt x="0" y="0"/>
                </a:lnTo>
              </a:path>
            </a:pathLst>
          </a:custGeom>
          <a:solidFill>
            <a:schemeClr val="tx2"/>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02" name="Freeform 42">
            <a:extLst>
              <a:ext uri="{FF2B5EF4-FFF2-40B4-BE49-F238E27FC236}">
                <a16:creationId xmlns:a16="http://schemas.microsoft.com/office/drawing/2014/main" id="{23469CAD-69B7-4C73-840E-C6CEA5DB3757}"/>
              </a:ext>
            </a:extLst>
          </p:cNvPr>
          <p:cNvSpPr>
            <a:spLocks/>
          </p:cNvSpPr>
          <p:nvPr/>
        </p:nvSpPr>
        <p:spPr bwMode="auto">
          <a:xfrm>
            <a:off x="8185151" y="5187950"/>
            <a:ext cx="233363" cy="153988"/>
          </a:xfrm>
          <a:custGeom>
            <a:avLst/>
            <a:gdLst>
              <a:gd name="T0" fmla="*/ 0 w 172"/>
              <a:gd name="T1" fmla="*/ 0 h 89"/>
              <a:gd name="T2" fmla="*/ 2147483646 w 172"/>
              <a:gd name="T3" fmla="*/ 0 h 89"/>
              <a:gd name="T4" fmla="*/ 2147483646 w 172"/>
              <a:gd name="T5" fmla="*/ 2147483646 h 89"/>
              <a:gd name="T6" fmla="*/ 0 w 172"/>
              <a:gd name="T7" fmla="*/ 2147483646 h 89"/>
              <a:gd name="T8" fmla="*/ 0 w 172"/>
              <a:gd name="T9" fmla="*/ 0 h 89"/>
              <a:gd name="T10" fmla="*/ 0 60000 65536"/>
              <a:gd name="T11" fmla="*/ 0 60000 65536"/>
              <a:gd name="T12" fmla="*/ 0 60000 65536"/>
              <a:gd name="T13" fmla="*/ 0 60000 65536"/>
              <a:gd name="T14" fmla="*/ 0 60000 65536"/>
              <a:gd name="T15" fmla="*/ 0 w 172"/>
              <a:gd name="T16" fmla="*/ 0 h 89"/>
              <a:gd name="T17" fmla="*/ 172 w 172"/>
              <a:gd name="T18" fmla="*/ 89 h 89"/>
            </a:gdLst>
            <a:ahLst/>
            <a:cxnLst>
              <a:cxn ang="T10">
                <a:pos x="T0" y="T1"/>
              </a:cxn>
              <a:cxn ang="T11">
                <a:pos x="T2" y="T3"/>
              </a:cxn>
              <a:cxn ang="T12">
                <a:pos x="T4" y="T5"/>
              </a:cxn>
              <a:cxn ang="T13">
                <a:pos x="T6" y="T7"/>
              </a:cxn>
              <a:cxn ang="T14">
                <a:pos x="T8" y="T9"/>
              </a:cxn>
            </a:cxnLst>
            <a:rect l="T15" t="T16" r="T17" b="T18"/>
            <a:pathLst>
              <a:path w="172" h="89">
                <a:moveTo>
                  <a:pt x="0" y="0"/>
                </a:moveTo>
                <a:lnTo>
                  <a:pt x="171" y="0"/>
                </a:lnTo>
                <a:lnTo>
                  <a:pt x="171" y="88"/>
                </a:lnTo>
                <a:lnTo>
                  <a:pt x="0" y="88"/>
                </a:lnTo>
                <a:lnTo>
                  <a:pt x="0" y="0"/>
                </a:lnTo>
              </a:path>
            </a:pathLst>
          </a:custGeom>
          <a:solidFill>
            <a:schemeClr val="tx2"/>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03" name="Freeform 43">
            <a:extLst>
              <a:ext uri="{FF2B5EF4-FFF2-40B4-BE49-F238E27FC236}">
                <a16:creationId xmlns:a16="http://schemas.microsoft.com/office/drawing/2014/main" id="{3E029D31-AB8C-431C-B61A-D983F95569C0}"/>
              </a:ext>
            </a:extLst>
          </p:cNvPr>
          <p:cNvSpPr>
            <a:spLocks/>
          </p:cNvSpPr>
          <p:nvPr/>
        </p:nvSpPr>
        <p:spPr bwMode="auto">
          <a:xfrm>
            <a:off x="8766176" y="5230814"/>
            <a:ext cx="233363" cy="111125"/>
          </a:xfrm>
          <a:custGeom>
            <a:avLst/>
            <a:gdLst>
              <a:gd name="T0" fmla="*/ 0 w 172"/>
              <a:gd name="T1" fmla="*/ 0 h 64"/>
              <a:gd name="T2" fmla="*/ 2147483646 w 172"/>
              <a:gd name="T3" fmla="*/ 0 h 64"/>
              <a:gd name="T4" fmla="*/ 2147483646 w 172"/>
              <a:gd name="T5" fmla="*/ 2147483646 h 64"/>
              <a:gd name="T6" fmla="*/ 0 w 172"/>
              <a:gd name="T7" fmla="*/ 2147483646 h 64"/>
              <a:gd name="T8" fmla="*/ 0 w 172"/>
              <a:gd name="T9" fmla="*/ 0 h 64"/>
              <a:gd name="T10" fmla="*/ 0 60000 65536"/>
              <a:gd name="T11" fmla="*/ 0 60000 65536"/>
              <a:gd name="T12" fmla="*/ 0 60000 65536"/>
              <a:gd name="T13" fmla="*/ 0 60000 65536"/>
              <a:gd name="T14" fmla="*/ 0 60000 65536"/>
              <a:gd name="T15" fmla="*/ 0 w 172"/>
              <a:gd name="T16" fmla="*/ 0 h 64"/>
              <a:gd name="T17" fmla="*/ 172 w 172"/>
              <a:gd name="T18" fmla="*/ 64 h 64"/>
            </a:gdLst>
            <a:ahLst/>
            <a:cxnLst>
              <a:cxn ang="T10">
                <a:pos x="T0" y="T1"/>
              </a:cxn>
              <a:cxn ang="T11">
                <a:pos x="T2" y="T3"/>
              </a:cxn>
              <a:cxn ang="T12">
                <a:pos x="T4" y="T5"/>
              </a:cxn>
              <a:cxn ang="T13">
                <a:pos x="T6" y="T7"/>
              </a:cxn>
              <a:cxn ang="T14">
                <a:pos x="T8" y="T9"/>
              </a:cxn>
            </a:cxnLst>
            <a:rect l="T15" t="T16" r="T17" b="T18"/>
            <a:pathLst>
              <a:path w="172" h="64">
                <a:moveTo>
                  <a:pt x="0" y="0"/>
                </a:moveTo>
                <a:lnTo>
                  <a:pt x="171" y="0"/>
                </a:lnTo>
                <a:lnTo>
                  <a:pt x="171" y="63"/>
                </a:lnTo>
                <a:lnTo>
                  <a:pt x="0" y="63"/>
                </a:lnTo>
                <a:lnTo>
                  <a:pt x="0" y="0"/>
                </a:lnTo>
              </a:path>
            </a:pathLst>
          </a:custGeom>
          <a:solidFill>
            <a:schemeClr val="tx2"/>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04" name="Freeform 44">
            <a:extLst>
              <a:ext uri="{FF2B5EF4-FFF2-40B4-BE49-F238E27FC236}">
                <a16:creationId xmlns:a16="http://schemas.microsoft.com/office/drawing/2014/main" id="{49E2E06A-BF86-471E-9936-237F3587B23A}"/>
              </a:ext>
            </a:extLst>
          </p:cNvPr>
          <p:cNvSpPr>
            <a:spLocks/>
          </p:cNvSpPr>
          <p:nvPr/>
        </p:nvSpPr>
        <p:spPr bwMode="auto">
          <a:xfrm>
            <a:off x="9350375" y="5226050"/>
            <a:ext cx="234950" cy="115888"/>
          </a:xfrm>
          <a:custGeom>
            <a:avLst/>
            <a:gdLst>
              <a:gd name="T0" fmla="*/ 0 w 172"/>
              <a:gd name="T1" fmla="*/ 0 h 67"/>
              <a:gd name="T2" fmla="*/ 2147483646 w 172"/>
              <a:gd name="T3" fmla="*/ 0 h 67"/>
              <a:gd name="T4" fmla="*/ 2147483646 w 172"/>
              <a:gd name="T5" fmla="*/ 2147483646 h 67"/>
              <a:gd name="T6" fmla="*/ 0 w 172"/>
              <a:gd name="T7" fmla="*/ 2147483646 h 67"/>
              <a:gd name="T8" fmla="*/ 0 w 172"/>
              <a:gd name="T9" fmla="*/ 0 h 67"/>
              <a:gd name="T10" fmla="*/ 0 60000 65536"/>
              <a:gd name="T11" fmla="*/ 0 60000 65536"/>
              <a:gd name="T12" fmla="*/ 0 60000 65536"/>
              <a:gd name="T13" fmla="*/ 0 60000 65536"/>
              <a:gd name="T14" fmla="*/ 0 60000 65536"/>
              <a:gd name="T15" fmla="*/ 0 w 172"/>
              <a:gd name="T16" fmla="*/ 0 h 67"/>
              <a:gd name="T17" fmla="*/ 172 w 172"/>
              <a:gd name="T18" fmla="*/ 67 h 67"/>
            </a:gdLst>
            <a:ahLst/>
            <a:cxnLst>
              <a:cxn ang="T10">
                <a:pos x="T0" y="T1"/>
              </a:cxn>
              <a:cxn ang="T11">
                <a:pos x="T2" y="T3"/>
              </a:cxn>
              <a:cxn ang="T12">
                <a:pos x="T4" y="T5"/>
              </a:cxn>
              <a:cxn ang="T13">
                <a:pos x="T6" y="T7"/>
              </a:cxn>
              <a:cxn ang="T14">
                <a:pos x="T8" y="T9"/>
              </a:cxn>
            </a:cxnLst>
            <a:rect l="T15" t="T16" r="T17" b="T18"/>
            <a:pathLst>
              <a:path w="172" h="67">
                <a:moveTo>
                  <a:pt x="0" y="0"/>
                </a:moveTo>
                <a:lnTo>
                  <a:pt x="171" y="0"/>
                </a:lnTo>
                <a:lnTo>
                  <a:pt x="171" y="66"/>
                </a:lnTo>
                <a:lnTo>
                  <a:pt x="0" y="66"/>
                </a:lnTo>
                <a:lnTo>
                  <a:pt x="0" y="0"/>
                </a:lnTo>
              </a:path>
            </a:pathLst>
          </a:custGeom>
          <a:solidFill>
            <a:schemeClr val="tx2"/>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05" name="Freeform 45">
            <a:extLst>
              <a:ext uri="{FF2B5EF4-FFF2-40B4-BE49-F238E27FC236}">
                <a16:creationId xmlns:a16="http://schemas.microsoft.com/office/drawing/2014/main" id="{FB767F5E-256B-4B87-9290-C69064FCF069}"/>
              </a:ext>
            </a:extLst>
          </p:cNvPr>
          <p:cNvSpPr>
            <a:spLocks/>
          </p:cNvSpPr>
          <p:nvPr/>
        </p:nvSpPr>
        <p:spPr bwMode="auto">
          <a:xfrm>
            <a:off x="9931400" y="5276850"/>
            <a:ext cx="236538" cy="65088"/>
          </a:xfrm>
          <a:custGeom>
            <a:avLst/>
            <a:gdLst>
              <a:gd name="T0" fmla="*/ 0 w 173"/>
              <a:gd name="T1" fmla="*/ 0 h 37"/>
              <a:gd name="T2" fmla="*/ 2147483646 w 173"/>
              <a:gd name="T3" fmla="*/ 0 h 37"/>
              <a:gd name="T4" fmla="*/ 2147483646 w 173"/>
              <a:gd name="T5" fmla="*/ 2147483646 h 37"/>
              <a:gd name="T6" fmla="*/ 0 w 173"/>
              <a:gd name="T7" fmla="*/ 2147483646 h 37"/>
              <a:gd name="T8" fmla="*/ 0 w 173"/>
              <a:gd name="T9" fmla="*/ 0 h 37"/>
              <a:gd name="T10" fmla="*/ 0 60000 65536"/>
              <a:gd name="T11" fmla="*/ 0 60000 65536"/>
              <a:gd name="T12" fmla="*/ 0 60000 65536"/>
              <a:gd name="T13" fmla="*/ 0 60000 65536"/>
              <a:gd name="T14" fmla="*/ 0 60000 65536"/>
              <a:gd name="T15" fmla="*/ 0 w 173"/>
              <a:gd name="T16" fmla="*/ 0 h 37"/>
              <a:gd name="T17" fmla="*/ 173 w 173"/>
              <a:gd name="T18" fmla="*/ 37 h 37"/>
            </a:gdLst>
            <a:ahLst/>
            <a:cxnLst>
              <a:cxn ang="T10">
                <a:pos x="T0" y="T1"/>
              </a:cxn>
              <a:cxn ang="T11">
                <a:pos x="T2" y="T3"/>
              </a:cxn>
              <a:cxn ang="T12">
                <a:pos x="T4" y="T5"/>
              </a:cxn>
              <a:cxn ang="T13">
                <a:pos x="T6" y="T7"/>
              </a:cxn>
              <a:cxn ang="T14">
                <a:pos x="T8" y="T9"/>
              </a:cxn>
            </a:cxnLst>
            <a:rect l="T15" t="T16" r="T17" b="T18"/>
            <a:pathLst>
              <a:path w="173" h="37">
                <a:moveTo>
                  <a:pt x="0" y="0"/>
                </a:moveTo>
                <a:lnTo>
                  <a:pt x="172" y="0"/>
                </a:lnTo>
                <a:lnTo>
                  <a:pt x="172" y="36"/>
                </a:lnTo>
                <a:lnTo>
                  <a:pt x="0" y="36"/>
                </a:lnTo>
                <a:lnTo>
                  <a:pt x="0" y="0"/>
                </a:lnTo>
              </a:path>
            </a:pathLst>
          </a:custGeom>
          <a:solidFill>
            <a:schemeClr val="tx2"/>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06" name="Freeform 46">
            <a:extLst>
              <a:ext uri="{FF2B5EF4-FFF2-40B4-BE49-F238E27FC236}">
                <a16:creationId xmlns:a16="http://schemas.microsoft.com/office/drawing/2014/main" id="{B8F23028-C1D8-4F43-9D83-6BC5F77EF05A}"/>
              </a:ext>
            </a:extLst>
          </p:cNvPr>
          <p:cNvSpPr>
            <a:spLocks/>
          </p:cNvSpPr>
          <p:nvPr/>
        </p:nvSpPr>
        <p:spPr bwMode="auto">
          <a:xfrm>
            <a:off x="6084888" y="5032376"/>
            <a:ext cx="234950" cy="309563"/>
          </a:xfrm>
          <a:custGeom>
            <a:avLst/>
            <a:gdLst>
              <a:gd name="T0" fmla="*/ 0 w 173"/>
              <a:gd name="T1" fmla="*/ 0 h 179"/>
              <a:gd name="T2" fmla="*/ 2147483646 w 173"/>
              <a:gd name="T3" fmla="*/ 0 h 179"/>
              <a:gd name="T4" fmla="*/ 2147483646 w 173"/>
              <a:gd name="T5" fmla="*/ 2147483646 h 179"/>
              <a:gd name="T6" fmla="*/ 0 w 173"/>
              <a:gd name="T7" fmla="*/ 2147483646 h 179"/>
              <a:gd name="T8" fmla="*/ 0 w 173"/>
              <a:gd name="T9" fmla="*/ 0 h 179"/>
              <a:gd name="T10" fmla="*/ 0 60000 65536"/>
              <a:gd name="T11" fmla="*/ 0 60000 65536"/>
              <a:gd name="T12" fmla="*/ 0 60000 65536"/>
              <a:gd name="T13" fmla="*/ 0 60000 65536"/>
              <a:gd name="T14" fmla="*/ 0 60000 65536"/>
              <a:gd name="T15" fmla="*/ 0 w 173"/>
              <a:gd name="T16" fmla="*/ 0 h 179"/>
              <a:gd name="T17" fmla="*/ 173 w 173"/>
              <a:gd name="T18" fmla="*/ 179 h 179"/>
            </a:gdLst>
            <a:ahLst/>
            <a:cxnLst>
              <a:cxn ang="T10">
                <a:pos x="T0" y="T1"/>
              </a:cxn>
              <a:cxn ang="T11">
                <a:pos x="T2" y="T3"/>
              </a:cxn>
              <a:cxn ang="T12">
                <a:pos x="T4" y="T5"/>
              </a:cxn>
              <a:cxn ang="T13">
                <a:pos x="T6" y="T7"/>
              </a:cxn>
              <a:cxn ang="T14">
                <a:pos x="T8" y="T9"/>
              </a:cxn>
            </a:cxnLst>
            <a:rect l="T15" t="T16" r="T17" b="T18"/>
            <a:pathLst>
              <a:path w="173" h="179">
                <a:moveTo>
                  <a:pt x="0" y="0"/>
                </a:moveTo>
                <a:lnTo>
                  <a:pt x="172" y="0"/>
                </a:lnTo>
                <a:lnTo>
                  <a:pt x="172" y="178"/>
                </a:lnTo>
                <a:lnTo>
                  <a:pt x="0" y="178"/>
                </a:lnTo>
                <a:lnTo>
                  <a:pt x="0" y="0"/>
                </a:lnTo>
              </a:path>
            </a:pathLst>
          </a:custGeom>
          <a:solidFill>
            <a:srgbClr val="FFCC00"/>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07" name="Freeform 47">
            <a:extLst>
              <a:ext uri="{FF2B5EF4-FFF2-40B4-BE49-F238E27FC236}">
                <a16:creationId xmlns:a16="http://schemas.microsoft.com/office/drawing/2014/main" id="{2FC3C5A4-7279-4F53-9E4F-C8EFF3279CA3}"/>
              </a:ext>
            </a:extLst>
          </p:cNvPr>
          <p:cNvSpPr>
            <a:spLocks/>
          </p:cNvSpPr>
          <p:nvPr/>
        </p:nvSpPr>
        <p:spPr bwMode="auto">
          <a:xfrm>
            <a:off x="6669088" y="5126038"/>
            <a:ext cx="233362" cy="215900"/>
          </a:xfrm>
          <a:custGeom>
            <a:avLst/>
            <a:gdLst>
              <a:gd name="T0" fmla="*/ 0 w 172"/>
              <a:gd name="T1" fmla="*/ 0 h 125"/>
              <a:gd name="T2" fmla="*/ 2147483646 w 172"/>
              <a:gd name="T3" fmla="*/ 0 h 125"/>
              <a:gd name="T4" fmla="*/ 2147483646 w 172"/>
              <a:gd name="T5" fmla="*/ 2147483646 h 125"/>
              <a:gd name="T6" fmla="*/ 0 w 172"/>
              <a:gd name="T7" fmla="*/ 2147483646 h 125"/>
              <a:gd name="T8" fmla="*/ 0 w 172"/>
              <a:gd name="T9" fmla="*/ 0 h 125"/>
              <a:gd name="T10" fmla="*/ 0 60000 65536"/>
              <a:gd name="T11" fmla="*/ 0 60000 65536"/>
              <a:gd name="T12" fmla="*/ 0 60000 65536"/>
              <a:gd name="T13" fmla="*/ 0 60000 65536"/>
              <a:gd name="T14" fmla="*/ 0 60000 65536"/>
              <a:gd name="T15" fmla="*/ 0 w 172"/>
              <a:gd name="T16" fmla="*/ 0 h 125"/>
              <a:gd name="T17" fmla="*/ 172 w 172"/>
              <a:gd name="T18" fmla="*/ 125 h 125"/>
            </a:gdLst>
            <a:ahLst/>
            <a:cxnLst>
              <a:cxn ang="T10">
                <a:pos x="T0" y="T1"/>
              </a:cxn>
              <a:cxn ang="T11">
                <a:pos x="T2" y="T3"/>
              </a:cxn>
              <a:cxn ang="T12">
                <a:pos x="T4" y="T5"/>
              </a:cxn>
              <a:cxn ang="T13">
                <a:pos x="T6" y="T7"/>
              </a:cxn>
              <a:cxn ang="T14">
                <a:pos x="T8" y="T9"/>
              </a:cxn>
            </a:cxnLst>
            <a:rect l="T15" t="T16" r="T17" b="T18"/>
            <a:pathLst>
              <a:path w="172" h="125">
                <a:moveTo>
                  <a:pt x="0" y="0"/>
                </a:moveTo>
                <a:lnTo>
                  <a:pt x="171" y="0"/>
                </a:lnTo>
                <a:lnTo>
                  <a:pt x="171" y="124"/>
                </a:lnTo>
                <a:lnTo>
                  <a:pt x="0" y="124"/>
                </a:lnTo>
                <a:lnTo>
                  <a:pt x="0" y="0"/>
                </a:lnTo>
              </a:path>
            </a:pathLst>
          </a:custGeom>
          <a:solidFill>
            <a:srgbClr val="FFCC00"/>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08" name="Freeform 48">
            <a:extLst>
              <a:ext uri="{FF2B5EF4-FFF2-40B4-BE49-F238E27FC236}">
                <a16:creationId xmlns:a16="http://schemas.microsoft.com/office/drawing/2014/main" id="{FB0059DB-3FF0-4EB5-B11C-4DE9E7DD7C85}"/>
              </a:ext>
            </a:extLst>
          </p:cNvPr>
          <p:cNvSpPr>
            <a:spLocks/>
          </p:cNvSpPr>
          <p:nvPr/>
        </p:nvSpPr>
        <p:spPr bwMode="auto">
          <a:xfrm>
            <a:off x="7251701" y="5172076"/>
            <a:ext cx="233363" cy="169863"/>
          </a:xfrm>
          <a:custGeom>
            <a:avLst/>
            <a:gdLst>
              <a:gd name="T0" fmla="*/ 0 w 172"/>
              <a:gd name="T1" fmla="*/ 0 h 98"/>
              <a:gd name="T2" fmla="*/ 2147483646 w 172"/>
              <a:gd name="T3" fmla="*/ 0 h 98"/>
              <a:gd name="T4" fmla="*/ 2147483646 w 172"/>
              <a:gd name="T5" fmla="*/ 2147483646 h 98"/>
              <a:gd name="T6" fmla="*/ 0 w 172"/>
              <a:gd name="T7" fmla="*/ 2147483646 h 98"/>
              <a:gd name="T8" fmla="*/ 0 w 172"/>
              <a:gd name="T9" fmla="*/ 0 h 98"/>
              <a:gd name="T10" fmla="*/ 0 60000 65536"/>
              <a:gd name="T11" fmla="*/ 0 60000 65536"/>
              <a:gd name="T12" fmla="*/ 0 60000 65536"/>
              <a:gd name="T13" fmla="*/ 0 60000 65536"/>
              <a:gd name="T14" fmla="*/ 0 60000 65536"/>
              <a:gd name="T15" fmla="*/ 0 w 172"/>
              <a:gd name="T16" fmla="*/ 0 h 98"/>
              <a:gd name="T17" fmla="*/ 172 w 172"/>
              <a:gd name="T18" fmla="*/ 98 h 98"/>
            </a:gdLst>
            <a:ahLst/>
            <a:cxnLst>
              <a:cxn ang="T10">
                <a:pos x="T0" y="T1"/>
              </a:cxn>
              <a:cxn ang="T11">
                <a:pos x="T2" y="T3"/>
              </a:cxn>
              <a:cxn ang="T12">
                <a:pos x="T4" y="T5"/>
              </a:cxn>
              <a:cxn ang="T13">
                <a:pos x="T6" y="T7"/>
              </a:cxn>
              <a:cxn ang="T14">
                <a:pos x="T8" y="T9"/>
              </a:cxn>
            </a:cxnLst>
            <a:rect l="T15" t="T16" r="T17" b="T18"/>
            <a:pathLst>
              <a:path w="172" h="98">
                <a:moveTo>
                  <a:pt x="0" y="0"/>
                </a:moveTo>
                <a:lnTo>
                  <a:pt x="171" y="0"/>
                </a:lnTo>
                <a:lnTo>
                  <a:pt x="171" y="97"/>
                </a:lnTo>
                <a:lnTo>
                  <a:pt x="0" y="97"/>
                </a:lnTo>
                <a:lnTo>
                  <a:pt x="0" y="0"/>
                </a:lnTo>
              </a:path>
            </a:pathLst>
          </a:custGeom>
          <a:solidFill>
            <a:srgbClr val="FFCC00"/>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09" name="Freeform 49">
            <a:extLst>
              <a:ext uri="{FF2B5EF4-FFF2-40B4-BE49-F238E27FC236}">
                <a16:creationId xmlns:a16="http://schemas.microsoft.com/office/drawing/2014/main" id="{4C293727-96E0-448B-A514-06941FAE9727}"/>
              </a:ext>
            </a:extLst>
          </p:cNvPr>
          <p:cNvSpPr>
            <a:spLocks/>
          </p:cNvSpPr>
          <p:nvPr/>
        </p:nvSpPr>
        <p:spPr bwMode="auto">
          <a:xfrm>
            <a:off x="7834313" y="5172076"/>
            <a:ext cx="233362" cy="169863"/>
          </a:xfrm>
          <a:custGeom>
            <a:avLst/>
            <a:gdLst>
              <a:gd name="T0" fmla="*/ 0 w 172"/>
              <a:gd name="T1" fmla="*/ 0 h 98"/>
              <a:gd name="T2" fmla="*/ 2147483646 w 172"/>
              <a:gd name="T3" fmla="*/ 0 h 98"/>
              <a:gd name="T4" fmla="*/ 2147483646 w 172"/>
              <a:gd name="T5" fmla="*/ 2147483646 h 98"/>
              <a:gd name="T6" fmla="*/ 0 w 172"/>
              <a:gd name="T7" fmla="*/ 2147483646 h 98"/>
              <a:gd name="T8" fmla="*/ 0 w 172"/>
              <a:gd name="T9" fmla="*/ 0 h 98"/>
              <a:gd name="T10" fmla="*/ 0 60000 65536"/>
              <a:gd name="T11" fmla="*/ 0 60000 65536"/>
              <a:gd name="T12" fmla="*/ 0 60000 65536"/>
              <a:gd name="T13" fmla="*/ 0 60000 65536"/>
              <a:gd name="T14" fmla="*/ 0 60000 65536"/>
              <a:gd name="T15" fmla="*/ 0 w 172"/>
              <a:gd name="T16" fmla="*/ 0 h 98"/>
              <a:gd name="T17" fmla="*/ 172 w 172"/>
              <a:gd name="T18" fmla="*/ 98 h 98"/>
            </a:gdLst>
            <a:ahLst/>
            <a:cxnLst>
              <a:cxn ang="T10">
                <a:pos x="T0" y="T1"/>
              </a:cxn>
              <a:cxn ang="T11">
                <a:pos x="T2" y="T3"/>
              </a:cxn>
              <a:cxn ang="T12">
                <a:pos x="T4" y="T5"/>
              </a:cxn>
              <a:cxn ang="T13">
                <a:pos x="T6" y="T7"/>
              </a:cxn>
              <a:cxn ang="T14">
                <a:pos x="T8" y="T9"/>
              </a:cxn>
            </a:cxnLst>
            <a:rect l="T15" t="T16" r="T17" b="T18"/>
            <a:pathLst>
              <a:path w="172" h="98">
                <a:moveTo>
                  <a:pt x="0" y="0"/>
                </a:moveTo>
                <a:lnTo>
                  <a:pt x="171" y="0"/>
                </a:lnTo>
                <a:lnTo>
                  <a:pt x="171" y="97"/>
                </a:lnTo>
                <a:lnTo>
                  <a:pt x="0" y="97"/>
                </a:lnTo>
                <a:lnTo>
                  <a:pt x="0" y="0"/>
                </a:lnTo>
              </a:path>
            </a:pathLst>
          </a:custGeom>
          <a:solidFill>
            <a:srgbClr val="FFCC00"/>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10" name="Freeform 50">
            <a:extLst>
              <a:ext uri="{FF2B5EF4-FFF2-40B4-BE49-F238E27FC236}">
                <a16:creationId xmlns:a16="http://schemas.microsoft.com/office/drawing/2014/main" id="{FD4C6598-9E97-492B-A1B9-0B68B80ACE1C}"/>
              </a:ext>
            </a:extLst>
          </p:cNvPr>
          <p:cNvSpPr>
            <a:spLocks/>
          </p:cNvSpPr>
          <p:nvPr/>
        </p:nvSpPr>
        <p:spPr bwMode="auto">
          <a:xfrm>
            <a:off x="8416925" y="5192714"/>
            <a:ext cx="234950" cy="149225"/>
          </a:xfrm>
          <a:custGeom>
            <a:avLst/>
            <a:gdLst>
              <a:gd name="T0" fmla="*/ 0 w 172"/>
              <a:gd name="T1" fmla="*/ 0 h 86"/>
              <a:gd name="T2" fmla="*/ 2147483646 w 172"/>
              <a:gd name="T3" fmla="*/ 0 h 86"/>
              <a:gd name="T4" fmla="*/ 2147483646 w 172"/>
              <a:gd name="T5" fmla="*/ 2147483646 h 86"/>
              <a:gd name="T6" fmla="*/ 0 w 172"/>
              <a:gd name="T7" fmla="*/ 2147483646 h 86"/>
              <a:gd name="T8" fmla="*/ 0 w 172"/>
              <a:gd name="T9" fmla="*/ 0 h 86"/>
              <a:gd name="T10" fmla="*/ 0 60000 65536"/>
              <a:gd name="T11" fmla="*/ 0 60000 65536"/>
              <a:gd name="T12" fmla="*/ 0 60000 65536"/>
              <a:gd name="T13" fmla="*/ 0 60000 65536"/>
              <a:gd name="T14" fmla="*/ 0 60000 65536"/>
              <a:gd name="T15" fmla="*/ 0 w 172"/>
              <a:gd name="T16" fmla="*/ 0 h 86"/>
              <a:gd name="T17" fmla="*/ 172 w 172"/>
              <a:gd name="T18" fmla="*/ 86 h 86"/>
            </a:gdLst>
            <a:ahLst/>
            <a:cxnLst>
              <a:cxn ang="T10">
                <a:pos x="T0" y="T1"/>
              </a:cxn>
              <a:cxn ang="T11">
                <a:pos x="T2" y="T3"/>
              </a:cxn>
              <a:cxn ang="T12">
                <a:pos x="T4" y="T5"/>
              </a:cxn>
              <a:cxn ang="T13">
                <a:pos x="T6" y="T7"/>
              </a:cxn>
              <a:cxn ang="T14">
                <a:pos x="T8" y="T9"/>
              </a:cxn>
            </a:cxnLst>
            <a:rect l="T15" t="T16" r="T17" b="T18"/>
            <a:pathLst>
              <a:path w="172" h="86">
                <a:moveTo>
                  <a:pt x="0" y="0"/>
                </a:moveTo>
                <a:lnTo>
                  <a:pt x="171" y="0"/>
                </a:lnTo>
                <a:lnTo>
                  <a:pt x="171" y="85"/>
                </a:lnTo>
                <a:lnTo>
                  <a:pt x="0" y="85"/>
                </a:lnTo>
                <a:lnTo>
                  <a:pt x="0" y="0"/>
                </a:lnTo>
              </a:path>
            </a:pathLst>
          </a:custGeom>
          <a:solidFill>
            <a:srgbClr val="FFCC00"/>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11" name="Freeform 51">
            <a:extLst>
              <a:ext uri="{FF2B5EF4-FFF2-40B4-BE49-F238E27FC236}">
                <a16:creationId xmlns:a16="http://schemas.microsoft.com/office/drawing/2014/main" id="{97933187-F86A-4E56-8DF7-91E16CFAB7FF}"/>
              </a:ext>
            </a:extLst>
          </p:cNvPr>
          <p:cNvSpPr>
            <a:spLocks/>
          </p:cNvSpPr>
          <p:nvPr/>
        </p:nvSpPr>
        <p:spPr bwMode="auto">
          <a:xfrm>
            <a:off x="8997950" y="5270500"/>
            <a:ext cx="236538" cy="71438"/>
          </a:xfrm>
          <a:custGeom>
            <a:avLst/>
            <a:gdLst>
              <a:gd name="T0" fmla="*/ 0 w 173"/>
              <a:gd name="T1" fmla="*/ 0 h 41"/>
              <a:gd name="T2" fmla="*/ 2147483646 w 173"/>
              <a:gd name="T3" fmla="*/ 0 h 41"/>
              <a:gd name="T4" fmla="*/ 2147483646 w 173"/>
              <a:gd name="T5" fmla="*/ 2147483646 h 41"/>
              <a:gd name="T6" fmla="*/ 0 w 173"/>
              <a:gd name="T7" fmla="*/ 2147483646 h 41"/>
              <a:gd name="T8" fmla="*/ 0 w 173"/>
              <a:gd name="T9" fmla="*/ 0 h 41"/>
              <a:gd name="T10" fmla="*/ 0 60000 65536"/>
              <a:gd name="T11" fmla="*/ 0 60000 65536"/>
              <a:gd name="T12" fmla="*/ 0 60000 65536"/>
              <a:gd name="T13" fmla="*/ 0 60000 65536"/>
              <a:gd name="T14" fmla="*/ 0 60000 65536"/>
              <a:gd name="T15" fmla="*/ 0 w 173"/>
              <a:gd name="T16" fmla="*/ 0 h 41"/>
              <a:gd name="T17" fmla="*/ 173 w 173"/>
              <a:gd name="T18" fmla="*/ 41 h 41"/>
            </a:gdLst>
            <a:ahLst/>
            <a:cxnLst>
              <a:cxn ang="T10">
                <a:pos x="T0" y="T1"/>
              </a:cxn>
              <a:cxn ang="T11">
                <a:pos x="T2" y="T3"/>
              </a:cxn>
              <a:cxn ang="T12">
                <a:pos x="T4" y="T5"/>
              </a:cxn>
              <a:cxn ang="T13">
                <a:pos x="T6" y="T7"/>
              </a:cxn>
              <a:cxn ang="T14">
                <a:pos x="T8" y="T9"/>
              </a:cxn>
            </a:cxnLst>
            <a:rect l="T15" t="T16" r="T17" b="T18"/>
            <a:pathLst>
              <a:path w="173" h="41">
                <a:moveTo>
                  <a:pt x="0" y="0"/>
                </a:moveTo>
                <a:lnTo>
                  <a:pt x="172" y="0"/>
                </a:lnTo>
                <a:lnTo>
                  <a:pt x="172" y="40"/>
                </a:lnTo>
                <a:lnTo>
                  <a:pt x="0" y="40"/>
                </a:lnTo>
                <a:lnTo>
                  <a:pt x="0" y="0"/>
                </a:lnTo>
              </a:path>
            </a:pathLst>
          </a:custGeom>
          <a:solidFill>
            <a:srgbClr val="FFCC00"/>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12" name="Freeform 52">
            <a:extLst>
              <a:ext uri="{FF2B5EF4-FFF2-40B4-BE49-F238E27FC236}">
                <a16:creationId xmlns:a16="http://schemas.microsoft.com/office/drawing/2014/main" id="{0B6F8864-3A84-48F8-914D-D6F4B9D85708}"/>
              </a:ext>
            </a:extLst>
          </p:cNvPr>
          <p:cNvSpPr>
            <a:spLocks/>
          </p:cNvSpPr>
          <p:nvPr/>
        </p:nvSpPr>
        <p:spPr bwMode="auto">
          <a:xfrm>
            <a:off x="9583738" y="5226050"/>
            <a:ext cx="233362" cy="115888"/>
          </a:xfrm>
          <a:custGeom>
            <a:avLst/>
            <a:gdLst>
              <a:gd name="T0" fmla="*/ 0 w 172"/>
              <a:gd name="T1" fmla="*/ 0 h 67"/>
              <a:gd name="T2" fmla="*/ 2147483646 w 172"/>
              <a:gd name="T3" fmla="*/ 0 h 67"/>
              <a:gd name="T4" fmla="*/ 2147483646 w 172"/>
              <a:gd name="T5" fmla="*/ 2147483646 h 67"/>
              <a:gd name="T6" fmla="*/ 0 w 172"/>
              <a:gd name="T7" fmla="*/ 2147483646 h 67"/>
              <a:gd name="T8" fmla="*/ 0 w 172"/>
              <a:gd name="T9" fmla="*/ 0 h 67"/>
              <a:gd name="T10" fmla="*/ 0 60000 65536"/>
              <a:gd name="T11" fmla="*/ 0 60000 65536"/>
              <a:gd name="T12" fmla="*/ 0 60000 65536"/>
              <a:gd name="T13" fmla="*/ 0 60000 65536"/>
              <a:gd name="T14" fmla="*/ 0 60000 65536"/>
              <a:gd name="T15" fmla="*/ 0 w 172"/>
              <a:gd name="T16" fmla="*/ 0 h 67"/>
              <a:gd name="T17" fmla="*/ 172 w 172"/>
              <a:gd name="T18" fmla="*/ 67 h 67"/>
            </a:gdLst>
            <a:ahLst/>
            <a:cxnLst>
              <a:cxn ang="T10">
                <a:pos x="T0" y="T1"/>
              </a:cxn>
              <a:cxn ang="T11">
                <a:pos x="T2" y="T3"/>
              </a:cxn>
              <a:cxn ang="T12">
                <a:pos x="T4" y="T5"/>
              </a:cxn>
              <a:cxn ang="T13">
                <a:pos x="T6" y="T7"/>
              </a:cxn>
              <a:cxn ang="T14">
                <a:pos x="T8" y="T9"/>
              </a:cxn>
            </a:cxnLst>
            <a:rect l="T15" t="T16" r="T17" b="T18"/>
            <a:pathLst>
              <a:path w="172" h="67">
                <a:moveTo>
                  <a:pt x="0" y="0"/>
                </a:moveTo>
                <a:lnTo>
                  <a:pt x="171" y="0"/>
                </a:lnTo>
                <a:lnTo>
                  <a:pt x="171" y="66"/>
                </a:lnTo>
                <a:lnTo>
                  <a:pt x="0" y="66"/>
                </a:lnTo>
                <a:lnTo>
                  <a:pt x="0" y="0"/>
                </a:lnTo>
              </a:path>
            </a:pathLst>
          </a:custGeom>
          <a:solidFill>
            <a:srgbClr val="FFCC00"/>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13" name="Freeform 53">
            <a:extLst>
              <a:ext uri="{FF2B5EF4-FFF2-40B4-BE49-F238E27FC236}">
                <a16:creationId xmlns:a16="http://schemas.microsoft.com/office/drawing/2014/main" id="{263582D0-3F28-4EB8-A269-E250A6618726}"/>
              </a:ext>
            </a:extLst>
          </p:cNvPr>
          <p:cNvSpPr>
            <a:spLocks/>
          </p:cNvSpPr>
          <p:nvPr/>
        </p:nvSpPr>
        <p:spPr bwMode="auto">
          <a:xfrm>
            <a:off x="10166351" y="5314950"/>
            <a:ext cx="233363" cy="26988"/>
          </a:xfrm>
          <a:custGeom>
            <a:avLst/>
            <a:gdLst>
              <a:gd name="T0" fmla="*/ 0 w 172"/>
              <a:gd name="T1" fmla="*/ 0 h 15"/>
              <a:gd name="T2" fmla="*/ 2147483646 w 172"/>
              <a:gd name="T3" fmla="*/ 0 h 15"/>
              <a:gd name="T4" fmla="*/ 2147483646 w 172"/>
              <a:gd name="T5" fmla="*/ 2147483646 h 15"/>
              <a:gd name="T6" fmla="*/ 0 w 172"/>
              <a:gd name="T7" fmla="*/ 2147483646 h 15"/>
              <a:gd name="T8" fmla="*/ 0 w 172"/>
              <a:gd name="T9" fmla="*/ 0 h 15"/>
              <a:gd name="T10" fmla="*/ 0 60000 65536"/>
              <a:gd name="T11" fmla="*/ 0 60000 65536"/>
              <a:gd name="T12" fmla="*/ 0 60000 65536"/>
              <a:gd name="T13" fmla="*/ 0 60000 65536"/>
              <a:gd name="T14" fmla="*/ 0 60000 65536"/>
              <a:gd name="T15" fmla="*/ 0 w 172"/>
              <a:gd name="T16" fmla="*/ 0 h 15"/>
              <a:gd name="T17" fmla="*/ 172 w 172"/>
              <a:gd name="T18" fmla="*/ 15 h 15"/>
            </a:gdLst>
            <a:ahLst/>
            <a:cxnLst>
              <a:cxn ang="T10">
                <a:pos x="T0" y="T1"/>
              </a:cxn>
              <a:cxn ang="T11">
                <a:pos x="T2" y="T3"/>
              </a:cxn>
              <a:cxn ang="T12">
                <a:pos x="T4" y="T5"/>
              </a:cxn>
              <a:cxn ang="T13">
                <a:pos x="T6" y="T7"/>
              </a:cxn>
              <a:cxn ang="T14">
                <a:pos x="T8" y="T9"/>
              </a:cxn>
            </a:cxnLst>
            <a:rect l="T15" t="T16" r="T17" b="T18"/>
            <a:pathLst>
              <a:path w="172" h="15">
                <a:moveTo>
                  <a:pt x="0" y="0"/>
                </a:moveTo>
                <a:lnTo>
                  <a:pt x="171" y="0"/>
                </a:lnTo>
                <a:lnTo>
                  <a:pt x="171" y="14"/>
                </a:lnTo>
                <a:lnTo>
                  <a:pt x="0" y="14"/>
                </a:lnTo>
                <a:lnTo>
                  <a:pt x="0" y="0"/>
                </a:lnTo>
              </a:path>
            </a:pathLst>
          </a:custGeom>
          <a:solidFill>
            <a:srgbClr val="FFFF00"/>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14" name="Line 54">
            <a:extLst>
              <a:ext uri="{FF2B5EF4-FFF2-40B4-BE49-F238E27FC236}">
                <a16:creationId xmlns:a16="http://schemas.microsoft.com/office/drawing/2014/main" id="{EAF4F788-EDDB-4F67-9E9B-D0D18227CCDC}"/>
              </a:ext>
            </a:extLst>
          </p:cNvPr>
          <p:cNvSpPr>
            <a:spLocks noChangeShapeType="1"/>
          </p:cNvSpPr>
          <p:nvPr/>
        </p:nvSpPr>
        <p:spPr bwMode="auto">
          <a:xfrm flipV="1">
            <a:off x="3462338" y="2228851"/>
            <a:ext cx="0" cy="34194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15" name="Line 55">
            <a:extLst>
              <a:ext uri="{FF2B5EF4-FFF2-40B4-BE49-F238E27FC236}">
                <a16:creationId xmlns:a16="http://schemas.microsoft.com/office/drawing/2014/main" id="{27C48FF3-3926-4587-9581-DE5B74EA7C12}"/>
              </a:ext>
            </a:extLst>
          </p:cNvPr>
          <p:cNvSpPr>
            <a:spLocks noChangeShapeType="1"/>
          </p:cNvSpPr>
          <p:nvPr/>
        </p:nvSpPr>
        <p:spPr bwMode="auto">
          <a:xfrm>
            <a:off x="3429001" y="5340350"/>
            <a:ext cx="666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16" name="Line 56">
            <a:extLst>
              <a:ext uri="{FF2B5EF4-FFF2-40B4-BE49-F238E27FC236}">
                <a16:creationId xmlns:a16="http://schemas.microsoft.com/office/drawing/2014/main" id="{5F68A9DE-45ED-4732-92FB-2CEFBCCB8F04}"/>
              </a:ext>
            </a:extLst>
          </p:cNvPr>
          <p:cNvSpPr>
            <a:spLocks noChangeShapeType="1"/>
          </p:cNvSpPr>
          <p:nvPr/>
        </p:nvSpPr>
        <p:spPr bwMode="auto">
          <a:xfrm>
            <a:off x="3429001" y="4367213"/>
            <a:ext cx="666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17" name="Line 57">
            <a:extLst>
              <a:ext uri="{FF2B5EF4-FFF2-40B4-BE49-F238E27FC236}">
                <a16:creationId xmlns:a16="http://schemas.microsoft.com/office/drawing/2014/main" id="{C92285CA-9700-4CA9-8DFF-BA2B9596D365}"/>
              </a:ext>
            </a:extLst>
          </p:cNvPr>
          <p:cNvSpPr>
            <a:spLocks noChangeShapeType="1"/>
          </p:cNvSpPr>
          <p:nvPr/>
        </p:nvSpPr>
        <p:spPr bwMode="auto">
          <a:xfrm>
            <a:off x="3429001" y="3394075"/>
            <a:ext cx="666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18" name="Line 58">
            <a:extLst>
              <a:ext uri="{FF2B5EF4-FFF2-40B4-BE49-F238E27FC236}">
                <a16:creationId xmlns:a16="http://schemas.microsoft.com/office/drawing/2014/main" id="{B00FFD9D-9DC4-4224-A030-FFB46652F9D5}"/>
              </a:ext>
            </a:extLst>
          </p:cNvPr>
          <p:cNvSpPr>
            <a:spLocks noChangeShapeType="1"/>
          </p:cNvSpPr>
          <p:nvPr/>
        </p:nvSpPr>
        <p:spPr bwMode="auto">
          <a:xfrm>
            <a:off x="3429001" y="2422525"/>
            <a:ext cx="666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19" name="Line 59">
            <a:extLst>
              <a:ext uri="{FF2B5EF4-FFF2-40B4-BE49-F238E27FC236}">
                <a16:creationId xmlns:a16="http://schemas.microsoft.com/office/drawing/2014/main" id="{197ADC61-A772-49E5-9FDC-97E7C7BA3670}"/>
              </a:ext>
            </a:extLst>
          </p:cNvPr>
          <p:cNvSpPr>
            <a:spLocks noChangeShapeType="1"/>
          </p:cNvSpPr>
          <p:nvPr/>
        </p:nvSpPr>
        <p:spPr bwMode="auto">
          <a:xfrm>
            <a:off x="3467100" y="5340350"/>
            <a:ext cx="69850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20" name="Line 60">
            <a:extLst>
              <a:ext uri="{FF2B5EF4-FFF2-40B4-BE49-F238E27FC236}">
                <a16:creationId xmlns:a16="http://schemas.microsoft.com/office/drawing/2014/main" id="{C6F61383-DBFF-4F47-B37B-0E8D47A057E8}"/>
              </a:ext>
            </a:extLst>
          </p:cNvPr>
          <p:cNvSpPr>
            <a:spLocks noChangeShapeType="1"/>
          </p:cNvSpPr>
          <p:nvPr/>
        </p:nvSpPr>
        <p:spPr bwMode="auto">
          <a:xfrm flipV="1">
            <a:off x="3462338" y="5299075"/>
            <a:ext cx="0" cy="952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21" name="Line 61">
            <a:extLst>
              <a:ext uri="{FF2B5EF4-FFF2-40B4-BE49-F238E27FC236}">
                <a16:creationId xmlns:a16="http://schemas.microsoft.com/office/drawing/2014/main" id="{315F03E4-3A38-4D07-9316-471850B32E13}"/>
              </a:ext>
            </a:extLst>
          </p:cNvPr>
          <p:cNvSpPr>
            <a:spLocks noChangeShapeType="1"/>
          </p:cNvSpPr>
          <p:nvPr/>
        </p:nvSpPr>
        <p:spPr bwMode="auto">
          <a:xfrm flipV="1">
            <a:off x="4046538" y="5284789"/>
            <a:ext cx="0"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22" name="Line 62">
            <a:extLst>
              <a:ext uri="{FF2B5EF4-FFF2-40B4-BE49-F238E27FC236}">
                <a16:creationId xmlns:a16="http://schemas.microsoft.com/office/drawing/2014/main" id="{4670FB1B-DA93-4EC8-BA13-C4F5A59AB9B7}"/>
              </a:ext>
            </a:extLst>
          </p:cNvPr>
          <p:cNvSpPr>
            <a:spLocks noChangeShapeType="1"/>
          </p:cNvSpPr>
          <p:nvPr/>
        </p:nvSpPr>
        <p:spPr bwMode="auto">
          <a:xfrm flipV="1">
            <a:off x="4629150" y="5284789"/>
            <a:ext cx="0"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23" name="Line 63">
            <a:extLst>
              <a:ext uri="{FF2B5EF4-FFF2-40B4-BE49-F238E27FC236}">
                <a16:creationId xmlns:a16="http://schemas.microsoft.com/office/drawing/2014/main" id="{FD8F307A-1633-4121-B47F-6FA9FF99FEBB}"/>
              </a:ext>
            </a:extLst>
          </p:cNvPr>
          <p:cNvSpPr>
            <a:spLocks noChangeShapeType="1"/>
          </p:cNvSpPr>
          <p:nvPr/>
        </p:nvSpPr>
        <p:spPr bwMode="auto">
          <a:xfrm flipV="1">
            <a:off x="5211763" y="5284789"/>
            <a:ext cx="0"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24" name="Line 64">
            <a:extLst>
              <a:ext uri="{FF2B5EF4-FFF2-40B4-BE49-F238E27FC236}">
                <a16:creationId xmlns:a16="http://schemas.microsoft.com/office/drawing/2014/main" id="{E12853A3-0129-434A-B92E-B8E83E3E6DEB}"/>
              </a:ext>
            </a:extLst>
          </p:cNvPr>
          <p:cNvSpPr>
            <a:spLocks noChangeShapeType="1"/>
          </p:cNvSpPr>
          <p:nvPr/>
        </p:nvSpPr>
        <p:spPr bwMode="auto">
          <a:xfrm flipV="1">
            <a:off x="5792788" y="5284789"/>
            <a:ext cx="0"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25" name="Line 65">
            <a:extLst>
              <a:ext uri="{FF2B5EF4-FFF2-40B4-BE49-F238E27FC236}">
                <a16:creationId xmlns:a16="http://schemas.microsoft.com/office/drawing/2014/main" id="{EB0A2809-B299-4456-82C9-8B06528BCE92}"/>
              </a:ext>
            </a:extLst>
          </p:cNvPr>
          <p:cNvSpPr>
            <a:spLocks noChangeShapeType="1"/>
          </p:cNvSpPr>
          <p:nvPr/>
        </p:nvSpPr>
        <p:spPr bwMode="auto">
          <a:xfrm flipV="1">
            <a:off x="6376988" y="5284789"/>
            <a:ext cx="0"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26" name="Line 66">
            <a:extLst>
              <a:ext uri="{FF2B5EF4-FFF2-40B4-BE49-F238E27FC236}">
                <a16:creationId xmlns:a16="http://schemas.microsoft.com/office/drawing/2014/main" id="{93A3D1E1-F206-4040-81D2-60938A23BDCB}"/>
              </a:ext>
            </a:extLst>
          </p:cNvPr>
          <p:cNvSpPr>
            <a:spLocks noChangeShapeType="1"/>
          </p:cNvSpPr>
          <p:nvPr/>
        </p:nvSpPr>
        <p:spPr bwMode="auto">
          <a:xfrm flipV="1">
            <a:off x="6961188" y="5284789"/>
            <a:ext cx="0"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27" name="Line 67">
            <a:extLst>
              <a:ext uri="{FF2B5EF4-FFF2-40B4-BE49-F238E27FC236}">
                <a16:creationId xmlns:a16="http://schemas.microsoft.com/office/drawing/2014/main" id="{DC880294-F81D-435A-9522-FD1957A9F088}"/>
              </a:ext>
            </a:extLst>
          </p:cNvPr>
          <p:cNvSpPr>
            <a:spLocks noChangeShapeType="1"/>
          </p:cNvSpPr>
          <p:nvPr/>
        </p:nvSpPr>
        <p:spPr bwMode="auto">
          <a:xfrm flipV="1">
            <a:off x="7542213" y="5284789"/>
            <a:ext cx="0"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28" name="Line 68">
            <a:extLst>
              <a:ext uri="{FF2B5EF4-FFF2-40B4-BE49-F238E27FC236}">
                <a16:creationId xmlns:a16="http://schemas.microsoft.com/office/drawing/2014/main" id="{7EB0BA55-7B0D-436F-B206-E1393BECC55B}"/>
              </a:ext>
            </a:extLst>
          </p:cNvPr>
          <p:cNvSpPr>
            <a:spLocks noChangeShapeType="1"/>
          </p:cNvSpPr>
          <p:nvPr/>
        </p:nvSpPr>
        <p:spPr bwMode="auto">
          <a:xfrm flipV="1">
            <a:off x="8126413" y="5284789"/>
            <a:ext cx="0"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29" name="Line 69">
            <a:extLst>
              <a:ext uri="{FF2B5EF4-FFF2-40B4-BE49-F238E27FC236}">
                <a16:creationId xmlns:a16="http://schemas.microsoft.com/office/drawing/2014/main" id="{6EA9B3C0-54E5-4CEA-BD53-CBBB36B7FBE9}"/>
              </a:ext>
            </a:extLst>
          </p:cNvPr>
          <p:cNvSpPr>
            <a:spLocks noChangeShapeType="1"/>
          </p:cNvSpPr>
          <p:nvPr/>
        </p:nvSpPr>
        <p:spPr bwMode="auto">
          <a:xfrm flipV="1">
            <a:off x="8707438" y="5284789"/>
            <a:ext cx="0"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30" name="Line 70">
            <a:extLst>
              <a:ext uri="{FF2B5EF4-FFF2-40B4-BE49-F238E27FC236}">
                <a16:creationId xmlns:a16="http://schemas.microsoft.com/office/drawing/2014/main" id="{E0ACC26A-7B61-402A-A0DE-B023E0EC27A1}"/>
              </a:ext>
            </a:extLst>
          </p:cNvPr>
          <p:cNvSpPr>
            <a:spLocks noChangeShapeType="1"/>
          </p:cNvSpPr>
          <p:nvPr/>
        </p:nvSpPr>
        <p:spPr bwMode="auto">
          <a:xfrm flipV="1">
            <a:off x="9291638" y="5284789"/>
            <a:ext cx="0"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31" name="Line 71">
            <a:extLst>
              <a:ext uri="{FF2B5EF4-FFF2-40B4-BE49-F238E27FC236}">
                <a16:creationId xmlns:a16="http://schemas.microsoft.com/office/drawing/2014/main" id="{334582D9-9EAD-47BB-9AB8-B0C7628ECEA9}"/>
              </a:ext>
            </a:extLst>
          </p:cNvPr>
          <p:cNvSpPr>
            <a:spLocks noChangeShapeType="1"/>
          </p:cNvSpPr>
          <p:nvPr/>
        </p:nvSpPr>
        <p:spPr bwMode="auto">
          <a:xfrm flipV="1">
            <a:off x="9875838" y="5284789"/>
            <a:ext cx="0" cy="1095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6932" name="Rectangle 72">
            <a:extLst>
              <a:ext uri="{FF2B5EF4-FFF2-40B4-BE49-F238E27FC236}">
                <a16:creationId xmlns:a16="http://schemas.microsoft.com/office/drawing/2014/main" id="{45083308-4E57-4C9D-8321-F02DC2B7CC2B}"/>
              </a:ext>
            </a:extLst>
          </p:cNvPr>
          <p:cNvSpPr>
            <a:spLocks noChangeArrowheads="1"/>
          </p:cNvSpPr>
          <p:nvPr/>
        </p:nvSpPr>
        <p:spPr bwMode="auto">
          <a:xfrm>
            <a:off x="3125789" y="5135564"/>
            <a:ext cx="29655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0</a:t>
            </a:r>
          </a:p>
        </p:txBody>
      </p:sp>
      <p:sp>
        <p:nvSpPr>
          <p:cNvPr id="36933" name="Rectangle 73">
            <a:extLst>
              <a:ext uri="{FF2B5EF4-FFF2-40B4-BE49-F238E27FC236}">
                <a16:creationId xmlns:a16="http://schemas.microsoft.com/office/drawing/2014/main" id="{61A322FE-0A55-40E9-9773-8048A8552918}"/>
              </a:ext>
            </a:extLst>
          </p:cNvPr>
          <p:cNvSpPr>
            <a:spLocks noChangeArrowheads="1"/>
          </p:cNvSpPr>
          <p:nvPr/>
        </p:nvSpPr>
        <p:spPr bwMode="auto">
          <a:xfrm>
            <a:off x="3092450" y="4165601"/>
            <a:ext cx="41037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10</a:t>
            </a:r>
          </a:p>
        </p:txBody>
      </p:sp>
      <p:sp>
        <p:nvSpPr>
          <p:cNvPr id="36934" name="Rectangle 74">
            <a:extLst>
              <a:ext uri="{FF2B5EF4-FFF2-40B4-BE49-F238E27FC236}">
                <a16:creationId xmlns:a16="http://schemas.microsoft.com/office/drawing/2014/main" id="{E3C93078-4638-46FA-B579-186620C252EE}"/>
              </a:ext>
            </a:extLst>
          </p:cNvPr>
          <p:cNvSpPr>
            <a:spLocks noChangeArrowheads="1"/>
          </p:cNvSpPr>
          <p:nvPr/>
        </p:nvSpPr>
        <p:spPr bwMode="auto">
          <a:xfrm>
            <a:off x="3117850" y="3190876"/>
            <a:ext cx="41037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20</a:t>
            </a:r>
          </a:p>
        </p:txBody>
      </p:sp>
      <p:sp>
        <p:nvSpPr>
          <p:cNvPr id="36935" name="Rectangle 75">
            <a:extLst>
              <a:ext uri="{FF2B5EF4-FFF2-40B4-BE49-F238E27FC236}">
                <a16:creationId xmlns:a16="http://schemas.microsoft.com/office/drawing/2014/main" id="{D111235F-67CD-4FCC-BB93-CBD9217D7273}"/>
              </a:ext>
            </a:extLst>
          </p:cNvPr>
          <p:cNvSpPr>
            <a:spLocks noChangeArrowheads="1"/>
          </p:cNvSpPr>
          <p:nvPr/>
        </p:nvSpPr>
        <p:spPr bwMode="auto">
          <a:xfrm>
            <a:off x="3105150" y="2203451"/>
            <a:ext cx="41037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30</a:t>
            </a:r>
          </a:p>
        </p:txBody>
      </p:sp>
      <p:sp>
        <p:nvSpPr>
          <p:cNvPr id="36936" name="Rectangle 76">
            <a:extLst>
              <a:ext uri="{FF2B5EF4-FFF2-40B4-BE49-F238E27FC236}">
                <a16:creationId xmlns:a16="http://schemas.microsoft.com/office/drawing/2014/main" id="{C1F2ADA0-A954-4A93-9AA3-694C2C227F79}"/>
              </a:ext>
            </a:extLst>
          </p:cNvPr>
          <p:cNvSpPr>
            <a:spLocks noChangeArrowheads="1"/>
          </p:cNvSpPr>
          <p:nvPr/>
        </p:nvSpPr>
        <p:spPr bwMode="auto">
          <a:xfrm>
            <a:off x="3776664" y="2122489"/>
            <a:ext cx="26289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a:t>
            </a:r>
          </a:p>
        </p:txBody>
      </p:sp>
      <p:sp>
        <p:nvSpPr>
          <p:cNvPr id="36937" name="Rectangle 77">
            <a:extLst>
              <a:ext uri="{FF2B5EF4-FFF2-40B4-BE49-F238E27FC236}">
                <a16:creationId xmlns:a16="http://schemas.microsoft.com/office/drawing/2014/main" id="{D7977D94-466F-4D3E-92F6-416E8664BE42}"/>
              </a:ext>
            </a:extLst>
          </p:cNvPr>
          <p:cNvSpPr>
            <a:spLocks noChangeArrowheads="1"/>
          </p:cNvSpPr>
          <p:nvPr/>
        </p:nvSpPr>
        <p:spPr bwMode="auto">
          <a:xfrm>
            <a:off x="4364039" y="3529014"/>
            <a:ext cx="26289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a:t>
            </a:r>
          </a:p>
        </p:txBody>
      </p:sp>
      <p:sp>
        <p:nvSpPr>
          <p:cNvPr id="36938" name="Rectangle 78">
            <a:extLst>
              <a:ext uri="{FF2B5EF4-FFF2-40B4-BE49-F238E27FC236}">
                <a16:creationId xmlns:a16="http://schemas.microsoft.com/office/drawing/2014/main" id="{717B1F02-2BBE-4DFF-99E0-5DD655CC6681}"/>
              </a:ext>
            </a:extLst>
          </p:cNvPr>
          <p:cNvSpPr>
            <a:spLocks noChangeArrowheads="1"/>
          </p:cNvSpPr>
          <p:nvPr/>
        </p:nvSpPr>
        <p:spPr bwMode="auto">
          <a:xfrm>
            <a:off x="5159376" y="6378576"/>
            <a:ext cx="3584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b">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white"/>
                </a:solidFill>
                <a:latin typeface="Arial" panose="020B0604020202020204" pitchFamily="34" charset="0"/>
                <a:cs typeface="Arial" panose="020B0604020202020204" pitchFamily="34" charset="0"/>
              </a:rPr>
              <a:t>Hawkey et al. BJR 1998; 37: 937-945</a:t>
            </a:r>
          </a:p>
        </p:txBody>
      </p:sp>
      <p:sp>
        <p:nvSpPr>
          <p:cNvPr id="36939" name="AutoShape 79">
            <a:extLst>
              <a:ext uri="{FF2B5EF4-FFF2-40B4-BE49-F238E27FC236}">
                <a16:creationId xmlns:a16="http://schemas.microsoft.com/office/drawing/2014/main" id="{859AC2EA-29CD-425B-A364-0B89B52E3B37}"/>
              </a:ext>
            </a:extLst>
          </p:cNvPr>
          <p:cNvSpPr>
            <a:spLocks noChangeArrowheads="1"/>
          </p:cNvSpPr>
          <p:nvPr/>
        </p:nvSpPr>
        <p:spPr bwMode="auto">
          <a:xfrm>
            <a:off x="8305800" y="4354514"/>
            <a:ext cx="230188" cy="606425"/>
          </a:xfrm>
          <a:prstGeom prst="downArrow">
            <a:avLst>
              <a:gd name="adj1" fmla="val 50000"/>
              <a:gd name="adj2" fmla="val 65862"/>
            </a:avLst>
          </a:prstGeom>
          <a:solidFill>
            <a:srgbClr val="66FF33"/>
          </a:solidFill>
          <a:ln w="9525">
            <a:solidFill>
              <a:schemeClr val="tx1"/>
            </a:solidFill>
            <a:miter lim="800000"/>
            <a:headEnd/>
            <a:tailEnd/>
          </a:ln>
        </p:spPr>
        <p:txBody>
          <a:bodyPr wrap="none" lIns="91414" tIns="45708" rIns="91414" bIns="45708"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de-DE" altLang="en-US" sz="1200">
              <a:solidFill>
                <a:srgbClr val="E7DEC9"/>
              </a:solidFill>
              <a:latin typeface="Times New Roman" panose="02020603050405020304" pitchFamily="18" charset="0"/>
              <a:cs typeface="Arial" panose="020B0604020202020204" pitchFamily="34" charset="0"/>
            </a:endParaRPr>
          </a:p>
        </p:txBody>
      </p:sp>
      <p:sp>
        <p:nvSpPr>
          <p:cNvPr id="36940" name="AutoShape 80">
            <a:extLst>
              <a:ext uri="{FF2B5EF4-FFF2-40B4-BE49-F238E27FC236}">
                <a16:creationId xmlns:a16="http://schemas.microsoft.com/office/drawing/2014/main" id="{6FCAFFE5-128B-4C2B-8D42-5AD9D66355CF}"/>
              </a:ext>
            </a:extLst>
          </p:cNvPr>
          <p:cNvSpPr>
            <a:spLocks noChangeArrowheads="1"/>
          </p:cNvSpPr>
          <p:nvPr/>
        </p:nvSpPr>
        <p:spPr bwMode="auto">
          <a:xfrm>
            <a:off x="4248150" y="2487614"/>
            <a:ext cx="230188" cy="606425"/>
          </a:xfrm>
          <a:prstGeom prst="downArrow">
            <a:avLst>
              <a:gd name="adj1" fmla="val 50000"/>
              <a:gd name="adj2" fmla="val 65862"/>
            </a:avLst>
          </a:prstGeom>
          <a:solidFill>
            <a:srgbClr val="66FF33"/>
          </a:solidFill>
          <a:ln w="9525">
            <a:solidFill>
              <a:schemeClr val="tx1"/>
            </a:solidFill>
            <a:miter lim="800000"/>
            <a:headEnd/>
            <a:tailEnd/>
          </a:ln>
        </p:spPr>
        <p:txBody>
          <a:bodyPr wrap="none" lIns="91414" tIns="45708" rIns="91414" bIns="45708"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de-DE" altLang="en-US" sz="1200">
              <a:solidFill>
                <a:srgbClr val="E7DEC9"/>
              </a:solidFill>
              <a:latin typeface="Times New Roman" panose="02020603050405020304" pitchFamily="18" charset="0"/>
              <a:cs typeface="Arial" panose="020B0604020202020204" pitchFamily="34" charset="0"/>
            </a:endParaRPr>
          </a:p>
        </p:txBody>
      </p:sp>
      <p:sp>
        <p:nvSpPr>
          <p:cNvPr id="36941" name="AutoShape 81">
            <a:extLst>
              <a:ext uri="{FF2B5EF4-FFF2-40B4-BE49-F238E27FC236}">
                <a16:creationId xmlns:a16="http://schemas.microsoft.com/office/drawing/2014/main" id="{02ED7B06-20CD-40EC-80C4-B5BE384CDDCA}"/>
              </a:ext>
            </a:extLst>
          </p:cNvPr>
          <p:cNvSpPr>
            <a:spLocks noChangeArrowheads="1"/>
          </p:cNvSpPr>
          <p:nvPr/>
        </p:nvSpPr>
        <p:spPr bwMode="auto">
          <a:xfrm>
            <a:off x="3695700" y="1497014"/>
            <a:ext cx="230188" cy="606425"/>
          </a:xfrm>
          <a:prstGeom prst="downArrow">
            <a:avLst>
              <a:gd name="adj1" fmla="val 50000"/>
              <a:gd name="adj2" fmla="val 65862"/>
            </a:avLst>
          </a:prstGeom>
          <a:solidFill>
            <a:srgbClr val="66FF33"/>
          </a:solidFill>
          <a:ln w="9525">
            <a:solidFill>
              <a:schemeClr val="tx1"/>
            </a:solidFill>
            <a:miter lim="800000"/>
            <a:headEnd/>
            <a:tailEnd/>
          </a:ln>
        </p:spPr>
        <p:txBody>
          <a:bodyPr wrap="none" lIns="91414" tIns="45708" rIns="91414" bIns="45708"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de-DE" altLang="en-US" sz="1200">
              <a:solidFill>
                <a:srgbClr val="E7DEC9"/>
              </a:solidFill>
              <a:latin typeface="Times New Roman" panose="02020603050405020304" pitchFamily="18" charset="0"/>
              <a:cs typeface="Arial" panose="020B0604020202020204" pitchFamily="34" charset="0"/>
            </a:endParaRPr>
          </a:p>
        </p:txBody>
      </p:sp>
      <p:sp>
        <p:nvSpPr>
          <p:cNvPr id="36942" name="Rectangle 82">
            <a:extLst>
              <a:ext uri="{FF2B5EF4-FFF2-40B4-BE49-F238E27FC236}">
                <a16:creationId xmlns:a16="http://schemas.microsoft.com/office/drawing/2014/main" id="{CEF5F977-DDF7-4F9C-B7D2-A166CB44489E}"/>
              </a:ext>
            </a:extLst>
          </p:cNvPr>
          <p:cNvSpPr>
            <a:spLocks noChangeArrowheads="1"/>
          </p:cNvSpPr>
          <p:nvPr/>
        </p:nvSpPr>
        <p:spPr bwMode="auto">
          <a:xfrm>
            <a:off x="7256464" y="3463925"/>
            <a:ext cx="161925" cy="1539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36943" name="Rectangle 83">
            <a:extLst>
              <a:ext uri="{FF2B5EF4-FFF2-40B4-BE49-F238E27FC236}">
                <a16:creationId xmlns:a16="http://schemas.microsoft.com/office/drawing/2014/main" id="{338E8878-47FF-43AE-82E2-96E7E609A1B1}"/>
              </a:ext>
            </a:extLst>
          </p:cNvPr>
          <p:cNvSpPr>
            <a:spLocks noChangeArrowheads="1"/>
          </p:cNvSpPr>
          <p:nvPr/>
        </p:nvSpPr>
        <p:spPr bwMode="auto">
          <a:xfrm>
            <a:off x="7419975" y="3360739"/>
            <a:ext cx="2840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b="1">
                <a:solidFill>
                  <a:srgbClr val="FF6600"/>
                </a:solidFill>
                <a:latin typeface="Arial" panose="020B0604020202020204" pitchFamily="34" charset="0"/>
                <a:cs typeface="Arial" panose="020B0604020202020204" pitchFamily="34" charset="0"/>
              </a:rPr>
              <a:t>Meloxicam 7.5 mg (n=4635)</a:t>
            </a:r>
          </a:p>
        </p:txBody>
      </p:sp>
      <p:sp>
        <p:nvSpPr>
          <p:cNvPr id="36944" name="Rectangle 84">
            <a:extLst>
              <a:ext uri="{FF2B5EF4-FFF2-40B4-BE49-F238E27FC236}">
                <a16:creationId xmlns:a16="http://schemas.microsoft.com/office/drawing/2014/main" id="{BEE2921F-18F8-41DF-B3E1-2E67F0F5214A}"/>
              </a:ext>
            </a:extLst>
          </p:cNvPr>
          <p:cNvSpPr>
            <a:spLocks noChangeArrowheads="1"/>
          </p:cNvSpPr>
          <p:nvPr/>
        </p:nvSpPr>
        <p:spPr bwMode="auto">
          <a:xfrm>
            <a:off x="7419976" y="3778250"/>
            <a:ext cx="276838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srgbClr val="4F271C"/>
                </a:solidFill>
                <a:latin typeface="Arial" panose="020B0604020202020204" pitchFamily="34" charset="0"/>
                <a:cs typeface="Arial" panose="020B0604020202020204" pitchFamily="34" charset="0"/>
              </a:rPr>
              <a:t>Diclofenac</a:t>
            </a:r>
            <a:r>
              <a:rPr lang="de-DE" altLang="en-US" sz="1600">
                <a:solidFill>
                  <a:srgbClr val="FFFFFF"/>
                </a:solidFill>
                <a:latin typeface="Arial" panose="020B0604020202020204" pitchFamily="34" charset="0"/>
                <a:cs typeface="Arial" panose="020B0604020202020204" pitchFamily="34" charset="0"/>
              </a:rPr>
              <a:t> </a:t>
            </a:r>
            <a:r>
              <a:rPr lang="de-DE" altLang="en-US" sz="1600">
                <a:solidFill>
                  <a:srgbClr val="4F271C"/>
                </a:solidFill>
                <a:latin typeface="Arial" panose="020B0604020202020204" pitchFamily="34" charset="0"/>
                <a:cs typeface="Arial" panose="020B0604020202020204" pitchFamily="34" charset="0"/>
              </a:rPr>
              <a:t>100 mg (n=4688)</a:t>
            </a:r>
          </a:p>
        </p:txBody>
      </p:sp>
      <p:sp>
        <p:nvSpPr>
          <p:cNvPr id="36945" name="Rectangle 85">
            <a:extLst>
              <a:ext uri="{FF2B5EF4-FFF2-40B4-BE49-F238E27FC236}">
                <a16:creationId xmlns:a16="http://schemas.microsoft.com/office/drawing/2014/main" id="{959C44FC-8100-467D-AF31-53CB4A4E6C52}"/>
              </a:ext>
            </a:extLst>
          </p:cNvPr>
          <p:cNvSpPr>
            <a:spLocks noChangeArrowheads="1"/>
          </p:cNvSpPr>
          <p:nvPr/>
        </p:nvSpPr>
        <p:spPr bwMode="auto">
          <a:xfrm>
            <a:off x="7256464" y="3873501"/>
            <a:ext cx="161925" cy="1555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52725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2">
            <a:extLst>
              <a:ext uri="{FF2B5EF4-FFF2-40B4-BE49-F238E27FC236}">
                <a16:creationId xmlns:a16="http://schemas.microsoft.com/office/drawing/2014/main" id="{98916D78-57B0-4051-A3B1-699B90A9E77C}"/>
              </a:ext>
            </a:extLst>
          </p:cNvPr>
          <p:cNvSpPr>
            <a:spLocks noGrp="1"/>
          </p:cNvSpPr>
          <p:nvPr>
            <p:ph type="title"/>
          </p:nvPr>
        </p:nvSpPr>
        <p:spPr/>
        <p:txBody>
          <a:bodyPr>
            <a:normAutofit/>
          </a:bodyPr>
          <a:lstStyle/>
          <a:p>
            <a:pPr>
              <a:tabLst>
                <a:tab pos="6096000" algn="l"/>
              </a:tabLst>
              <a:defRPr/>
            </a:pPr>
            <a:r>
              <a:rPr lang="fr-FR" altLang="en-US" sz="3200" b="1" dirty="0">
                <a:solidFill>
                  <a:srgbClr val="000090"/>
                </a:solidFill>
                <a:latin typeface="Arial" pitchFamily="34" charset="0"/>
                <a:ea typeface="SimSun" pitchFamily="2" charset="-122"/>
                <a:cs typeface="+mn-cs"/>
              </a:rPr>
              <a:t>CÁC LOẠI ĐAU THƯỜNG GẶP</a:t>
            </a:r>
            <a:r>
              <a:rPr lang="vi-VN" altLang="en-US" sz="3200" b="1" dirty="0">
                <a:solidFill>
                  <a:srgbClr val="000090"/>
                </a:solidFill>
                <a:latin typeface="Arial" pitchFamily="34" charset="0"/>
                <a:ea typeface="SimSun" pitchFamily="2" charset="-122"/>
                <a:cs typeface="+mn-cs"/>
              </a:rPr>
              <a:t> </a:t>
            </a:r>
            <a:br>
              <a:rPr lang="vi-VN" altLang="en-US" sz="3200" b="1" dirty="0">
                <a:solidFill>
                  <a:srgbClr val="000090"/>
                </a:solidFill>
                <a:latin typeface="Arial" pitchFamily="34" charset="0"/>
                <a:ea typeface="SimSun" pitchFamily="2" charset="-122"/>
                <a:cs typeface="+mn-cs"/>
              </a:rPr>
            </a:br>
            <a:r>
              <a:rPr lang="vi-VN" altLang="en-US" sz="3200" b="1" dirty="0">
                <a:solidFill>
                  <a:srgbClr val="000090"/>
                </a:solidFill>
                <a:latin typeface="Arial" pitchFamily="34" charset="0"/>
                <a:ea typeface="SimSun" pitchFamily="2" charset="-122"/>
                <a:cs typeface="+mn-cs"/>
              </a:rPr>
              <a:t>TRÊN LÂM SÀNG</a:t>
            </a:r>
            <a:endParaRPr lang="fr-FR" altLang="en-US" sz="3200" b="1" dirty="0">
              <a:solidFill>
                <a:srgbClr val="000090"/>
              </a:solidFill>
              <a:latin typeface="Arial" pitchFamily="34" charset="0"/>
              <a:ea typeface="SimSun" pitchFamily="2" charset="-122"/>
              <a:cs typeface="+mn-cs"/>
            </a:endParaRPr>
          </a:p>
        </p:txBody>
      </p:sp>
      <p:graphicFrame>
        <p:nvGraphicFramePr>
          <p:cNvPr id="13315" name="Content Placeholder 3">
            <a:extLst>
              <a:ext uri="{FF2B5EF4-FFF2-40B4-BE49-F238E27FC236}">
                <a16:creationId xmlns:a16="http://schemas.microsoft.com/office/drawing/2014/main" id="{B6A29B13-9574-41BB-8302-465912E29BBA}"/>
              </a:ext>
            </a:extLst>
          </p:cNvPr>
          <p:cNvGraphicFramePr>
            <a:graphicFrameLocks noGrp="1"/>
          </p:cNvGraphicFramePr>
          <p:nvPr>
            <p:ph idx="1"/>
          </p:nvPr>
        </p:nvGraphicFramePr>
        <p:xfrm>
          <a:off x="1870076" y="1163639"/>
          <a:ext cx="8308975" cy="4581525"/>
        </p:xfrm>
        <a:graphic>
          <a:graphicData uri="http://schemas.openxmlformats.org/presentationml/2006/ole">
            <mc:AlternateContent xmlns:mc="http://schemas.openxmlformats.org/markup-compatibility/2006">
              <mc:Choice xmlns:v="urn:schemas-microsoft-com:vml" Requires="v">
                <p:oleObj name="Chart" r:id="rId3" imgW="8315665" imgH="4584589" progId="Excel.Chart.8">
                  <p:embed/>
                </p:oleObj>
              </mc:Choice>
              <mc:Fallback>
                <p:oleObj name="Chart" r:id="rId3" imgW="8315665" imgH="4584589" progId="Excel.Chart.8">
                  <p:embed/>
                  <p:pic>
                    <p:nvPicPr>
                      <p:cNvPr id="13315" name="Content Placeholder 3">
                        <a:extLst>
                          <a:ext uri="{FF2B5EF4-FFF2-40B4-BE49-F238E27FC236}">
                            <a16:creationId xmlns:a16="http://schemas.microsoft.com/office/drawing/2014/main" id="{B6A29B13-9574-41BB-8302-465912E29BBA}"/>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076" y="1163639"/>
                        <a:ext cx="83089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Rectangle 4">
            <a:extLst>
              <a:ext uri="{FF2B5EF4-FFF2-40B4-BE49-F238E27FC236}">
                <a16:creationId xmlns:a16="http://schemas.microsoft.com/office/drawing/2014/main" id="{F9CF0A5B-AD6F-41DC-A135-C1DF81F37073}"/>
              </a:ext>
            </a:extLst>
          </p:cNvPr>
          <p:cNvSpPr>
            <a:spLocks noChangeArrowheads="1"/>
          </p:cNvSpPr>
          <p:nvPr/>
        </p:nvSpPr>
        <p:spPr bwMode="auto">
          <a:xfrm>
            <a:off x="1641476" y="5459413"/>
            <a:ext cx="89503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endParaRPr lang="en-CA" altLang="en-US" sz="1200" b="1">
              <a:solidFill>
                <a:srgbClr val="002060"/>
              </a:solidFill>
              <a:latin typeface="Arial  "/>
              <a:cs typeface="Cordia New" panose="020B0304020202020204" pitchFamily="34" charset="-34"/>
            </a:endParaRPr>
          </a:p>
          <a:p>
            <a:pPr algn="r">
              <a:spcBef>
                <a:spcPct val="0"/>
              </a:spcBef>
              <a:buFontTx/>
              <a:buNone/>
            </a:pPr>
            <a:r>
              <a:rPr lang="en-CA" altLang="en-US" sz="1200" b="1">
                <a:solidFill>
                  <a:srgbClr val="002060"/>
                </a:solidFill>
                <a:latin typeface="Arial  "/>
                <a:cs typeface="Cordia New" panose="020B0304020202020204" pitchFamily="34" charset="-34"/>
              </a:rPr>
              <a:t>      Note: loại đau được ghi theo mã bệnh tật quốc tế ICD-9: ICD = International Classification of Disease; MSK = musculoskeletal</a:t>
            </a:r>
          </a:p>
          <a:p>
            <a:pPr algn="r">
              <a:spcBef>
                <a:spcPct val="0"/>
              </a:spcBef>
              <a:buFontTx/>
              <a:buNone/>
            </a:pPr>
            <a:r>
              <a:rPr lang="en-CA" altLang="en-US" sz="1200" b="1">
                <a:solidFill>
                  <a:srgbClr val="002060"/>
                </a:solidFill>
                <a:latin typeface="Arial  "/>
                <a:cs typeface="Cordia New" panose="020B0304020202020204" pitchFamily="34" charset="-34"/>
              </a:rPr>
              <a:t>	*sử dụng mã triệu chứng có nghĩa là bác sỹ không ghi nhận nguyên nhân nền của đau</a:t>
            </a:r>
          </a:p>
          <a:p>
            <a:pPr algn="r">
              <a:spcBef>
                <a:spcPct val="0"/>
              </a:spcBef>
              <a:buFontTx/>
              <a:buNone/>
            </a:pPr>
            <a:r>
              <a:rPr lang="en-CA" altLang="en-US" sz="1200" b="1">
                <a:solidFill>
                  <a:srgbClr val="002060"/>
                </a:solidFill>
                <a:latin typeface="Arial  "/>
                <a:cs typeface="Cordia New" panose="020B0304020202020204" pitchFamily="34" charset="-34"/>
              </a:rPr>
              <a:t>	** CXK- khác: là đau không do mô mềm, lưng và cổ</a:t>
            </a:r>
          </a:p>
          <a:p>
            <a:pPr algn="r">
              <a:spcBef>
                <a:spcPct val="0"/>
              </a:spcBef>
              <a:buFontTx/>
              <a:buNone/>
            </a:pPr>
            <a:endParaRPr lang="en-CA" altLang="en-US" sz="1200" b="1">
              <a:solidFill>
                <a:srgbClr val="002060"/>
              </a:solidFill>
              <a:latin typeface="Arial  "/>
              <a:cs typeface="Cordia New" panose="020B0304020202020204" pitchFamily="34" charset="-34"/>
            </a:endParaRPr>
          </a:p>
          <a:p>
            <a:pPr algn="r">
              <a:spcBef>
                <a:spcPct val="0"/>
              </a:spcBef>
              <a:buFontTx/>
              <a:buNone/>
            </a:pPr>
            <a:r>
              <a:rPr lang="en-CA" altLang="en-US" sz="1200">
                <a:latin typeface="Arial  "/>
                <a:cs typeface="Cordia New" panose="020B0304020202020204" pitchFamily="34" charset="-34"/>
              </a:rPr>
              <a:t>Hasselström J </a:t>
            </a:r>
            <a:r>
              <a:rPr lang="en-CA" altLang="en-US" sz="1200" i="1">
                <a:latin typeface="Arial  "/>
                <a:cs typeface="Cordia New" panose="020B0304020202020204" pitchFamily="34" charset="-34"/>
              </a:rPr>
              <a:t>et al. Eur J Pain</a:t>
            </a:r>
            <a:r>
              <a:rPr lang="en-CA" altLang="en-US" sz="1200">
                <a:latin typeface="Arial  "/>
                <a:cs typeface="Cordia New" panose="020B0304020202020204" pitchFamily="34" charset="-34"/>
              </a:rPr>
              <a:t> 2002; 6(5):375-85</a:t>
            </a:r>
            <a:r>
              <a:rPr lang="en-CA" altLang="en-US" sz="1200">
                <a:solidFill>
                  <a:srgbClr val="002060"/>
                </a:solidFill>
                <a:latin typeface="Arial  "/>
                <a:cs typeface="Cordia New" panose="020B0304020202020204" pitchFamily="34" charset="-34"/>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EC05340-0C56-4502-80AC-B84A27DAAB43}"/>
              </a:ext>
            </a:extLst>
          </p:cNvPr>
          <p:cNvSpPr>
            <a:spLocks noGrp="1" noChangeArrowheads="1"/>
          </p:cNvSpPr>
          <p:nvPr>
            <p:ph type="title"/>
          </p:nvPr>
        </p:nvSpPr>
        <p:spPr>
          <a:xfrm>
            <a:off x="2455864" y="188914"/>
            <a:ext cx="7158037" cy="1171575"/>
          </a:xfrm>
        </p:spPr>
        <p:txBody>
          <a:bodyPr vert="horz" wrap="square" lIns="91440" tIns="45720" rIns="91440" bIns="45720" numCol="1" rtlCol="0" anchor="ctr" anchorCtr="0" compatLnSpc="1">
            <a:prstTxWarp prst="textNoShape">
              <a:avLst/>
            </a:prstTxWarp>
            <a:normAutofit/>
          </a:bodyPr>
          <a:lstStyle/>
          <a:p>
            <a:pPr>
              <a:defRPr/>
            </a:pPr>
            <a:r>
              <a:rPr lang="de-DE" altLang="en-US" sz="3200">
                <a:solidFill>
                  <a:srgbClr val="008000"/>
                </a:solidFill>
                <a:effectLst>
                  <a:outerShdw blurRad="38100" dist="38100" dir="2700000" algn="tl">
                    <a:srgbClr val="C0C0C0"/>
                  </a:outerShdw>
                </a:effectLst>
                <a:latin typeface="Arial" charset="0"/>
                <a:cs typeface="Arial" charset="0"/>
              </a:rPr>
              <a:t>NGHIÊN CỨU MELISSA</a:t>
            </a:r>
            <a:br>
              <a:rPr lang="de-DE" altLang="en-US" sz="3200">
                <a:solidFill>
                  <a:srgbClr val="008000"/>
                </a:solidFill>
                <a:effectLst>
                  <a:outerShdw blurRad="38100" dist="38100" dir="2700000" algn="tl">
                    <a:srgbClr val="C0C0C0"/>
                  </a:outerShdw>
                </a:effectLst>
                <a:latin typeface="Arial" charset="0"/>
                <a:cs typeface="Arial" charset="0"/>
              </a:rPr>
            </a:br>
            <a:r>
              <a:rPr lang="de-DE" altLang="en-US" sz="1800">
                <a:solidFill>
                  <a:srgbClr val="008000"/>
                </a:solidFill>
                <a:effectLst>
                  <a:outerShdw blurRad="38100" dist="38100" dir="2700000" algn="tl">
                    <a:srgbClr val="C0C0C0"/>
                  </a:outerShdw>
                </a:effectLst>
                <a:latin typeface="Arial" charset="0"/>
                <a:cs typeface="Arial" charset="0"/>
              </a:rPr>
              <a:t>Tác dụng phụ trên tiêu hóa sau 28 ngày điều trị trên bệnh nhân thoái hóa khớp (OA) </a:t>
            </a:r>
            <a:endParaRPr lang="en-US" altLang="en-US" sz="1800">
              <a:solidFill>
                <a:srgbClr val="008000"/>
              </a:solidFill>
              <a:effectLst>
                <a:outerShdw blurRad="38100" dist="38100" dir="2700000" algn="tl">
                  <a:srgbClr val="C0C0C0"/>
                </a:outerShdw>
              </a:effectLst>
              <a:latin typeface="Arial" charset="0"/>
              <a:cs typeface="Arial" charset="0"/>
            </a:endParaRPr>
          </a:p>
        </p:txBody>
      </p:sp>
      <p:sp>
        <p:nvSpPr>
          <p:cNvPr id="38915" name="Rectangle 3">
            <a:extLst>
              <a:ext uri="{FF2B5EF4-FFF2-40B4-BE49-F238E27FC236}">
                <a16:creationId xmlns:a16="http://schemas.microsoft.com/office/drawing/2014/main" id="{54C47A0E-5181-437C-BE43-89491D95F062}"/>
              </a:ext>
            </a:extLst>
          </p:cNvPr>
          <p:cNvSpPr>
            <a:spLocks noGrp="1"/>
          </p:cNvSpPr>
          <p:nvPr>
            <p:ph idx="1"/>
          </p:nvPr>
        </p:nvSpPr>
        <p:spPr>
          <a:xfrm>
            <a:off x="2362200" y="1143000"/>
            <a:ext cx="7926388" cy="4641850"/>
          </a:xfrm>
        </p:spPr>
        <p:txBody>
          <a:bodyPr/>
          <a:lstStyle/>
          <a:p>
            <a:pPr>
              <a:buFontTx/>
              <a:buNone/>
            </a:pPr>
            <a:endParaRPr lang="en-US" altLang="en-US" sz="2000"/>
          </a:p>
          <a:p>
            <a:pPr>
              <a:buFontTx/>
              <a:buNone/>
            </a:pPr>
            <a:br>
              <a:rPr lang="en-US" altLang="en-US" sz="2000"/>
            </a:br>
            <a:br>
              <a:rPr lang="en-US" altLang="en-US" sz="2000"/>
            </a:br>
            <a:br>
              <a:rPr lang="en-US" altLang="en-US" sz="2000"/>
            </a:br>
            <a:endParaRPr lang="en-US" altLang="en-US"/>
          </a:p>
          <a:p>
            <a:pPr lvl="1"/>
            <a:endParaRPr lang="en-US" altLang="en-US"/>
          </a:p>
        </p:txBody>
      </p:sp>
      <p:sp>
        <p:nvSpPr>
          <p:cNvPr id="38916" name="Rectangle 4">
            <a:extLst>
              <a:ext uri="{FF2B5EF4-FFF2-40B4-BE49-F238E27FC236}">
                <a16:creationId xmlns:a16="http://schemas.microsoft.com/office/drawing/2014/main" id="{7656C535-29E9-48B4-B205-09F7E84F69FE}"/>
              </a:ext>
            </a:extLst>
          </p:cNvPr>
          <p:cNvSpPr>
            <a:spLocks noChangeArrowheads="1"/>
          </p:cNvSpPr>
          <p:nvPr/>
        </p:nvSpPr>
        <p:spPr bwMode="auto">
          <a:xfrm>
            <a:off x="3681413" y="5648695"/>
            <a:ext cx="1070806"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b">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i="1">
                <a:solidFill>
                  <a:prstClr val="black"/>
                </a:solidFill>
                <a:latin typeface="Arial" panose="020B0604020202020204" pitchFamily="34" charset="0"/>
                <a:cs typeface="Arial" panose="020B0604020202020204" pitchFamily="34" charset="0"/>
              </a:rPr>
              <a:t>* p&lt;0.001</a:t>
            </a:r>
          </a:p>
          <a:p>
            <a:pPr fontAlgn="base">
              <a:spcBef>
                <a:spcPct val="0"/>
              </a:spcBef>
              <a:spcAft>
                <a:spcPct val="0"/>
              </a:spcAft>
              <a:buClrTx/>
              <a:buSzTx/>
              <a:buNone/>
              <a:defRPr/>
            </a:pPr>
            <a:r>
              <a:rPr lang="de-DE" altLang="en-US" sz="1600" i="1">
                <a:solidFill>
                  <a:prstClr val="black"/>
                </a:solidFill>
                <a:latin typeface="Arial" panose="020B0604020202020204" pitchFamily="34" charset="0"/>
                <a:cs typeface="Arial" panose="020B0604020202020204" pitchFamily="34" charset="0"/>
              </a:rPr>
              <a:t># p&lt;0.05</a:t>
            </a:r>
          </a:p>
        </p:txBody>
      </p:sp>
      <p:sp>
        <p:nvSpPr>
          <p:cNvPr id="38917" name="Rectangle 5">
            <a:extLst>
              <a:ext uri="{FF2B5EF4-FFF2-40B4-BE49-F238E27FC236}">
                <a16:creationId xmlns:a16="http://schemas.microsoft.com/office/drawing/2014/main" id="{4D4FE900-13EB-4063-8833-EA2EEE5B38BB}"/>
              </a:ext>
            </a:extLst>
          </p:cNvPr>
          <p:cNvSpPr>
            <a:spLocks noChangeArrowheads="1"/>
          </p:cNvSpPr>
          <p:nvPr/>
        </p:nvSpPr>
        <p:spPr bwMode="auto">
          <a:xfrm>
            <a:off x="2690813" y="1768476"/>
            <a:ext cx="2990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 các bệnh nhân được điều trị</a:t>
            </a:r>
          </a:p>
        </p:txBody>
      </p:sp>
      <p:sp>
        <p:nvSpPr>
          <p:cNvPr id="38918" name="Rectangle 6">
            <a:extLst>
              <a:ext uri="{FF2B5EF4-FFF2-40B4-BE49-F238E27FC236}">
                <a16:creationId xmlns:a16="http://schemas.microsoft.com/office/drawing/2014/main" id="{7A56D176-5382-4859-B9B5-EA10A20CF81E}"/>
              </a:ext>
            </a:extLst>
          </p:cNvPr>
          <p:cNvSpPr>
            <a:spLocks noChangeArrowheads="1"/>
          </p:cNvSpPr>
          <p:nvPr/>
        </p:nvSpPr>
        <p:spPr bwMode="auto">
          <a:xfrm>
            <a:off x="5414964" y="5251451"/>
            <a:ext cx="966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Abdominal</a:t>
            </a:r>
          </a:p>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pain</a:t>
            </a:r>
          </a:p>
        </p:txBody>
      </p:sp>
      <p:sp>
        <p:nvSpPr>
          <p:cNvPr id="38919" name="Rectangle 7">
            <a:extLst>
              <a:ext uri="{FF2B5EF4-FFF2-40B4-BE49-F238E27FC236}">
                <a16:creationId xmlns:a16="http://schemas.microsoft.com/office/drawing/2014/main" id="{5C260716-0ECC-4D2F-96A9-7AFB0ECAF9C4}"/>
              </a:ext>
            </a:extLst>
          </p:cNvPr>
          <p:cNvSpPr>
            <a:spLocks noChangeArrowheads="1"/>
          </p:cNvSpPr>
          <p:nvPr/>
        </p:nvSpPr>
        <p:spPr bwMode="auto">
          <a:xfrm>
            <a:off x="7115176" y="5251451"/>
            <a:ext cx="898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Nausea &amp;</a:t>
            </a:r>
          </a:p>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vomiting</a:t>
            </a:r>
          </a:p>
        </p:txBody>
      </p:sp>
      <p:sp>
        <p:nvSpPr>
          <p:cNvPr id="38920" name="Rectangle 8">
            <a:extLst>
              <a:ext uri="{FF2B5EF4-FFF2-40B4-BE49-F238E27FC236}">
                <a16:creationId xmlns:a16="http://schemas.microsoft.com/office/drawing/2014/main" id="{9636A5D6-4904-4B4B-870A-03EDE739969C}"/>
              </a:ext>
            </a:extLst>
          </p:cNvPr>
          <p:cNvSpPr>
            <a:spLocks noChangeArrowheads="1"/>
          </p:cNvSpPr>
          <p:nvPr/>
        </p:nvSpPr>
        <p:spPr bwMode="auto">
          <a:xfrm>
            <a:off x="3849689" y="5251451"/>
            <a:ext cx="955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Dyspepsia</a:t>
            </a:r>
          </a:p>
        </p:txBody>
      </p:sp>
      <p:sp>
        <p:nvSpPr>
          <p:cNvPr id="38921" name="Rectangle 9">
            <a:extLst>
              <a:ext uri="{FF2B5EF4-FFF2-40B4-BE49-F238E27FC236}">
                <a16:creationId xmlns:a16="http://schemas.microsoft.com/office/drawing/2014/main" id="{9A5C2D0A-B653-405B-A741-4035A7620F87}"/>
              </a:ext>
            </a:extLst>
          </p:cNvPr>
          <p:cNvSpPr>
            <a:spLocks noChangeArrowheads="1"/>
          </p:cNvSpPr>
          <p:nvPr/>
        </p:nvSpPr>
        <p:spPr bwMode="auto">
          <a:xfrm>
            <a:off x="8755064" y="5251451"/>
            <a:ext cx="898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Diarrhoea</a:t>
            </a:r>
          </a:p>
        </p:txBody>
      </p:sp>
      <p:sp>
        <p:nvSpPr>
          <p:cNvPr id="38922" name="Freeform 10">
            <a:extLst>
              <a:ext uri="{FF2B5EF4-FFF2-40B4-BE49-F238E27FC236}">
                <a16:creationId xmlns:a16="http://schemas.microsoft.com/office/drawing/2014/main" id="{E70DFE32-BF34-49E0-B03C-9584F5438C12}"/>
              </a:ext>
            </a:extLst>
          </p:cNvPr>
          <p:cNvSpPr>
            <a:spLocks/>
          </p:cNvSpPr>
          <p:nvPr/>
        </p:nvSpPr>
        <p:spPr bwMode="auto">
          <a:xfrm>
            <a:off x="3795713" y="3132138"/>
            <a:ext cx="463550" cy="2082800"/>
          </a:xfrm>
          <a:custGeom>
            <a:avLst/>
            <a:gdLst>
              <a:gd name="T0" fmla="*/ 0 w 312"/>
              <a:gd name="T1" fmla="*/ 0 h 1469"/>
              <a:gd name="T2" fmla="*/ 2147483646 w 312"/>
              <a:gd name="T3" fmla="*/ 0 h 1469"/>
              <a:gd name="T4" fmla="*/ 2147483646 w 312"/>
              <a:gd name="T5" fmla="*/ 2147483646 h 1469"/>
              <a:gd name="T6" fmla="*/ 0 w 312"/>
              <a:gd name="T7" fmla="*/ 2147483646 h 1469"/>
              <a:gd name="T8" fmla="*/ 0 w 312"/>
              <a:gd name="T9" fmla="*/ 0 h 1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469">
                <a:moveTo>
                  <a:pt x="0" y="0"/>
                </a:moveTo>
                <a:lnTo>
                  <a:pt x="311" y="0"/>
                </a:lnTo>
                <a:lnTo>
                  <a:pt x="311" y="1468"/>
                </a:lnTo>
                <a:lnTo>
                  <a:pt x="0" y="1468"/>
                </a:lnTo>
                <a:lnTo>
                  <a:pt x="0" y="0"/>
                </a:lnTo>
              </a:path>
            </a:pathLst>
          </a:custGeom>
          <a:solidFill>
            <a:srgbClr val="FFCC00"/>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23" name="Freeform 11">
            <a:extLst>
              <a:ext uri="{FF2B5EF4-FFF2-40B4-BE49-F238E27FC236}">
                <a16:creationId xmlns:a16="http://schemas.microsoft.com/office/drawing/2014/main" id="{2FFB87BC-2099-4438-B096-1B5779A7C209}"/>
              </a:ext>
            </a:extLst>
          </p:cNvPr>
          <p:cNvSpPr>
            <a:spLocks/>
          </p:cNvSpPr>
          <p:nvPr/>
        </p:nvSpPr>
        <p:spPr bwMode="auto">
          <a:xfrm>
            <a:off x="5414964" y="3586164"/>
            <a:ext cx="471487" cy="1628775"/>
          </a:xfrm>
          <a:custGeom>
            <a:avLst/>
            <a:gdLst>
              <a:gd name="T0" fmla="*/ 0 w 318"/>
              <a:gd name="T1" fmla="*/ 0 h 1149"/>
              <a:gd name="T2" fmla="*/ 2147483646 w 318"/>
              <a:gd name="T3" fmla="*/ 0 h 1149"/>
              <a:gd name="T4" fmla="*/ 2147483646 w 318"/>
              <a:gd name="T5" fmla="*/ 2147483646 h 1149"/>
              <a:gd name="T6" fmla="*/ 0 w 318"/>
              <a:gd name="T7" fmla="*/ 2147483646 h 1149"/>
              <a:gd name="T8" fmla="*/ 0 w 318"/>
              <a:gd name="T9" fmla="*/ 0 h 1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149">
                <a:moveTo>
                  <a:pt x="0" y="0"/>
                </a:moveTo>
                <a:lnTo>
                  <a:pt x="317" y="0"/>
                </a:lnTo>
                <a:lnTo>
                  <a:pt x="317" y="1148"/>
                </a:lnTo>
                <a:lnTo>
                  <a:pt x="0" y="1148"/>
                </a:lnTo>
                <a:lnTo>
                  <a:pt x="0" y="0"/>
                </a:lnTo>
              </a:path>
            </a:pathLst>
          </a:custGeom>
          <a:solidFill>
            <a:srgbClr val="FFCC00"/>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24" name="Freeform 12">
            <a:extLst>
              <a:ext uri="{FF2B5EF4-FFF2-40B4-BE49-F238E27FC236}">
                <a16:creationId xmlns:a16="http://schemas.microsoft.com/office/drawing/2014/main" id="{C2848316-FD42-4666-A004-288D8B3A0412}"/>
              </a:ext>
            </a:extLst>
          </p:cNvPr>
          <p:cNvSpPr>
            <a:spLocks/>
          </p:cNvSpPr>
          <p:nvPr/>
        </p:nvSpPr>
        <p:spPr bwMode="auto">
          <a:xfrm>
            <a:off x="7040563" y="3676650"/>
            <a:ext cx="461962" cy="1538288"/>
          </a:xfrm>
          <a:custGeom>
            <a:avLst/>
            <a:gdLst>
              <a:gd name="T0" fmla="*/ 0 w 312"/>
              <a:gd name="T1" fmla="*/ 0 h 1085"/>
              <a:gd name="T2" fmla="*/ 2147483646 w 312"/>
              <a:gd name="T3" fmla="*/ 0 h 1085"/>
              <a:gd name="T4" fmla="*/ 2147483646 w 312"/>
              <a:gd name="T5" fmla="*/ 2147483646 h 1085"/>
              <a:gd name="T6" fmla="*/ 0 w 312"/>
              <a:gd name="T7" fmla="*/ 2147483646 h 1085"/>
              <a:gd name="T8" fmla="*/ 0 w 312"/>
              <a:gd name="T9" fmla="*/ 0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085">
                <a:moveTo>
                  <a:pt x="0" y="0"/>
                </a:moveTo>
                <a:lnTo>
                  <a:pt x="311" y="0"/>
                </a:lnTo>
                <a:lnTo>
                  <a:pt x="311" y="1084"/>
                </a:lnTo>
                <a:lnTo>
                  <a:pt x="0" y="1084"/>
                </a:lnTo>
                <a:lnTo>
                  <a:pt x="0" y="0"/>
                </a:lnTo>
              </a:path>
            </a:pathLst>
          </a:custGeom>
          <a:solidFill>
            <a:srgbClr val="FFCC00"/>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25" name="Freeform 13">
            <a:extLst>
              <a:ext uri="{FF2B5EF4-FFF2-40B4-BE49-F238E27FC236}">
                <a16:creationId xmlns:a16="http://schemas.microsoft.com/office/drawing/2014/main" id="{3B7B9456-086C-4314-8F69-D737752CF5AD}"/>
              </a:ext>
            </a:extLst>
          </p:cNvPr>
          <p:cNvSpPr>
            <a:spLocks/>
          </p:cNvSpPr>
          <p:nvPr/>
        </p:nvSpPr>
        <p:spPr bwMode="auto">
          <a:xfrm>
            <a:off x="8656638" y="4108450"/>
            <a:ext cx="461962" cy="1106488"/>
          </a:xfrm>
          <a:custGeom>
            <a:avLst/>
            <a:gdLst>
              <a:gd name="T0" fmla="*/ 0 w 312"/>
              <a:gd name="T1" fmla="*/ 0 h 780"/>
              <a:gd name="T2" fmla="*/ 2147483646 w 312"/>
              <a:gd name="T3" fmla="*/ 0 h 780"/>
              <a:gd name="T4" fmla="*/ 2147483646 w 312"/>
              <a:gd name="T5" fmla="*/ 2147483646 h 780"/>
              <a:gd name="T6" fmla="*/ 0 w 312"/>
              <a:gd name="T7" fmla="*/ 2147483646 h 780"/>
              <a:gd name="T8" fmla="*/ 0 w 312"/>
              <a:gd name="T9" fmla="*/ 0 h 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780">
                <a:moveTo>
                  <a:pt x="0" y="0"/>
                </a:moveTo>
                <a:lnTo>
                  <a:pt x="311" y="0"/>
                </a:lnTo>
                <a:lnTo>
                  <a:pt x="311" y="779"/>
                </a:lnTo>
                <a:lnTo>
                  <a:pt x="0" y="779"/>
                </a:lnTo>
                <a:lnTo>
                  <a:pt x="0" y="0"/>
                </a:lnTo>
              </a:path>
            </a:pathLst>
          </a:custGeom>
          <a:solidFill>
            <a:srgbClr val="FFCC00"/>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26" name="Freeform 14">
            <a:extLst>
              <a:ext uri="{FF2B5EF4-FFF2-40B4-BE49-F238E27FC236}">
                <a16:creationId xmlns:a16="http://schemas.microsoft.com/office/drawing/2014/main" id="{653BCC6D-6336-4CA1-8322-2FDEA2D9E959}"/>
              </a:ext>
            </a:extLst>
          </p:cNvPr>
          <p:cNvSpPr>
            <a:spLocks/>
          </p:cNvSpPr>
          <p:nvPr/>
        </p:nvSpPr>
        <p:spPr bwMode="auto">
          <a:xfrm>
            <a:off x="4257676" y="2368550"/>
            <a:ext cx="461963" cy="2846388"/>
          </a:xfrm>
          <a:custGeom>
            <a:avLst/>
            <a:gdLst>
              <a:gd name="T0" fmla="*/ 0 w 312"/>
              <a:gd name="T1" fmla="*/ 0 h 2008"/>
              <a:gd name="T2" fmla="*/ 2147483646 w 312"/>
              <a:gd name="T3" fmla="*/ 0 h 2008"/>
              <a:gd name="T4" fmla="*/ 2147483646 w 312"/>
              <a:gd name="T5" fmla="*/ 2147483646 h 2008"/>
              <a:gd name="T6" fmla="*/ 0 w 312"/>
              <a:gd name="T7" fmla="*/ 2147483646 h 2008"/>
              <a:gd name="T8" fmla="*/ 0 w 312"/>
              <a:gd name="T9" fmla="*/ 0 h 2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2008">
                <a:moveTo>
                  <a:pt x="0" y="0"/>
                </a:moveTo>
                <a:lnTo>
                  <a:pt x="311" y="0"/>
                </a:lnTo>
                <a:lnTo>
                  <a:pt x="311" y="2007"/>
                </a:lnTo>
                <a:lnTo>
                  <a:pt x="0" y="2007"/>
                </a:lnTo>
                <a:lnTo>
                  <a:pt x="0" y="0"/>
                </a:lnTo>
              </a:path>
            </a:pathLst>
          </a:custGeom>
          <a:solidFill>
            <a:schemeClr val="tx2"/>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27" name="Freeform 15">
            <a:extLst>
              <a:ext uri="{FF2B5EF4-FFF2-40B4-BE49-F238E27FC236}">
                <a16:creationId xmlns:a16="http://schemas.microsoft.com/office/drawing/2014/main" id="{D2712456-0DB5-42CE-995B-AD74DAB79B73}"/>
              </a:ext>
            </a:extLst>
          </p:cNvPr>
          <p:cNvSpPr>
            <a:spLocks/>
          </p:cNvSpPr>
          <p:nvPr/>
        </p:nvSpPr>
        <p:spPr bwMode="auto">
          <a:xfrm>
            <a:off x="5884863" y="2405064"/>
            <a:ext cx="461962" cy="2809875"/>
          </a:xfrm>
          <a:custGeom>
            <a:avLst/>
            <a:gdLst>
              <a:gd name="T0" fmla="*/ 0 w 312"/>
              <a:gd name="T1" fmla="*/ 0 h 1982"/>
              <a:gd name="T2" fmla="*/ 2147483646 w 312"/>
              <a:gd name="T3" fmla="*/ 0 h 1982"/>
              <a:gd name="T4" fmla="*/ 2147483646 w 312"/>
              <a:gd name="T5" fmla="*/ 2147483646 h 1982"/>
              <a:gd name="T6" fmla="*/ 0 w 312"/>
              <a:gd name="T7" fmla="*/ 2147483646 h 1982"/>
              <a:gd name="T8" fmla="*/ 0 w 312"/>
              <a:gd name="T9" fmla="*/ 0 h 1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982">
                <a:moveTo>
                  <a:pt x="0" y="0"/>
                </a:moveTo>
                <a:lnTo>
                  <a:pt x="311" y="0"/>
                </a:lnTo>
                <a:lnTo>
                  <a:pt x="311" y="1981"/>
                </a:lnTo>
                <a:lnTo>
                  <a:pt x="0" y="1981"/>
                </a:lnTo>
                <a:lnTo>
                  <a:pt x="0" y="0"/>
                </a:lnTo>
              </a:path>
            </a:pathLst>
          </a:custGeom>
          <a:solidFill>
            <a:schemeClr val="tx2"/>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28" name="Freeform 16">
            <a:extLst>
              <a:ext uri="{FF2B5EF4-FFF2-40B4-BE49-F238E27FC236}">
                <a16:creationId xmlns:a16="http://schemas.microsoft.com/office/drawing/2014/main" id="{D1771B4B-6535-48ED-8DED-CF0CD2FA6302}"/>
              </a:ext>
            </a:extLst>
          </p:cNvPr>
          <p:cNvSpPr>
            <a:spLocks/>
          </p:cNvSpPr>
          <p:nvPr/>
        </p:nvSpPr>
        <p:spPr bwMode="auto">
          <a:xfrm>
            <a:off x="7500938" y="3351214"/>
            <a:ext cx="461962" cy="1863725"/>
          </a:xfrm>
          <a:custGeom>
            <a:avLst/>
            <a:gdLst>
              <a:gd name="T0" fmla="*/ 0 w 312"/>
              <a:gd name="T1" fmla="*/ 0 h 1314"/>
              <a:gd name="T2" fmla="*/ 2147483646 w 312"/>
              <a:gd name="T3" fmla="*/ 0 h 1314"/>
              <a:gd name="T4" fmla="*/ 2147483646 w 312"/>
              <a:gd name="T5" fmla="*/ 2147483646 h 1314"/>
              <a:gd name="T6" fmla="*/ 0 w 312"/>
              <a:gd name="T7" fmla="*/ 2147483646 h 1314"/>
              <a:gd name="T8" fmla="*/ 0 w 312"/>
              <a:gd name="T9" fmla="*/ 0 h 1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14">
                <a:moveTo>
                  <a:pt x="0" y="0"/>
                </a:moveTo>
                <a:lnTo>
                  <a:pt x="311" y="0"/>
                </a:lnTo>
                <a:lnTo>
                  <a:pt x="311" y="1313"/>
                </a:lnTo>
                <a:lnTo>
                  <a:pt x="0" y="1313"/>
                </a:lnTo>
                <a:lnTo>
                  <a:pt x="0" y="0"/>
                </a:lnTo>
              </a:path>
            </a:pathLst>
          </a:custGeom>
          <a:solidFill>
            <a:schemeClr val="tx2"/>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29" name="Freeform 17">
            <a:extLst>
              <a:ext uri="{FF2B5EF4-FFF2-40B4-BE49-F238E27FC236}">
                <a16:creationId xmlns:a16="http://schemas.microsoft.com/office/drawing/2014/main" id="{C9BE16C9-82C7-4B63-8AFF-C8ABAF209A35}"/>
              </a:ext>
            </a:extLst>
          </p:cNvPr>
          <p:cNvSpPr>
            <a:spLocks/>
          </p:cNvSpPr>
          <p:nvPr/>
        </p:nvSpPr>
        <p:spPr bwMode="auto">
          <a:xfrm>
            <a:off x="9118601" y="3094038"/>
            <a:ext cx="461963" cy="2120900"/>
          </a:xfrm>
          <a:custGeom>
            <a:avLst/>
            <a:gdLst>
              <a:gd name="T0" fmla="*/ 0 w 312"/>
              <a:gd name="T1" fmla="*/ 0 h 1496"/>
              <a:gd name="T2" fmla="*/ 2147483646 w 312"/>
              <a:gd name="T3" fmla="*/ 0 h 1496"/>
              <a:gd name="T4" fmla="*/ 2147483646 w 312"/>
              <a:gd name="T5" fmla="*/ 2147483646 h 1496"/>
              <a:gd name="T6" fmla="*/ 0 w 312"/>
              <a:gd name="T7" fmla="*/ 2147483646 h 1496"/>
              <a:gd name="T8" fmla="*/ 0 w 312"/>
              <a:gd name="T9" fmla="*/ 0 h 1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496">
                <a:moveTo>
                  <a:pt x="0" y="0"/>
                </a:moveTo>
                <a:lnTo>
                  <a:pt x="311" y="0"/>
                </a:lnTo>
                <a:lnTo>
                  <a:pt x="311" y="1495"/>
                </a:lnTo>
                <a:lnTo>
                  <a:pt x="0" y="1495"/>
                </a:lnTo>
                <a:lnTo>
                  <a:pt x="0" y="0"/>
                </a:lnTo>
              </a:path>
            </a:pathLst>
          </a:custGeom>
          <a:solidFill>
            <a:schemeClr val="tx2"/>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grpSp>
        <p:nvGrpSpPr>
          <p:cNvPr id="38930" name="Group 18">
            <a:extLst>
              <a:ext uri="{FF2B5EF4-FFF2-40B4-BE49-F238E27FC236}">
                <a16:creationId xmlns:a16="http://schemas.microsoft.com/office/drawing/2014/main" id="{9E095B93-699B-427E-A8F2-AB3F71C7541B}"/>
              </a:ext>
            </a:extLst>
          </p:cNvPr>
          <p:cNvGrpSpPr>
            <a:grpSpLocks/>
          </p:cNvGrpSpPr>
          <p:nvPr/>
        </p:nvGrpSpPr>
        <p:grpSpPr bwMode="auto">
          <a:xfrm>
            <a:off x="3343275" y="2200276"/>
            <a:ext cx="95250" cy="3014663"/>
            <a:chOff x="687" y="1421"/>
            <a:chExt cx="65" cy="2126"/>
          </a:xfrm>
        </p:grpSpPr>
        <p:sp>
          <p:nvSpPr>
            <p:cNvPr id="38948" name="Line 19">
              <a:extLst>
                <a:ext uri="{FF2B5EF4-FFF2-40B4-BE49-F238E27FC236}">
                  <a16:creationId xmlns:a16="http://schemas.microsoft.com/office/drawing/2014/main" id="{9DC6C00A-40F2-4AC2-8EC4-BA590CCB0B84}"/>
                </a:ext>
              </a:extLst>
            </p:cNvPr>
            <p:cNvSpPr>
              <a:spLocks noChangeShapeType="1"/>
            </p:cNvSpPr>
            <p:nvPr/>
          </p:nvSpPr>
          <p:spPr bwMode="auto">
            <a:xfrm>
              <a:off x="687" y="3547"/>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49" name="Line 20">
              <a:extLst>
                <a:ext uri="{FF2B5EF4-FFF2-40B4-BE49-F238E27FC236}">
                  <a16:creationId xmlns:a16="http://schemas.microsoft.com/office/drawing/2014/main" id="{90DCECE6-7F43-4B4C-8991-3FCF738B2249}"/>
                </a:ext>
              </a:extLst>
            </p:cNvPr>
            <p:cNvSpPr>
              <a:spLocks noChangeShapeType="1"/>
            </p:cNvSpPr>
            <p:nvPr/>
          </p:nvSpPr>
          <p:spPr bwMode="auto">
            <a:xfrm>
              <a:off x="687" y="3194"/>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50" name="Line 21">
              <a:extLst>
                <a:ext uri="{FF2B5EF4-FFF2-40B4-BE49-F238E27FC236}">
                  <a16:creationId xmlns:a16="http://schemas.microsoft.com/office/drawing/2014/main" id="{37A17163-732C-4BB2-8684-FF2C6E9E8598}"/>
                </a:ext>
              </a:extLst>
            </p:cNvPr>
            <p:cNvSpPr>
              <a:spLocks noChangeShapeType="1"/>
            </p:cNvSpPr>
            <p:nvPr/>
          </p:nvSpPr>
          <p:spPr bwMode="auto">
            <a:xfrm>
              <a:off x="687" y="2836"/>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51" name="Line 22">
              <a:extLst>
                <a:ext uri="{FF2B5EF4-FFF2-40B4-BE49-F238E27FC236}">
                  <a16:creationId xmlns:a16="http://schemas.microsoft.com/office/drawing/2014/main" id="{265AB0C3-8C9F-40BF-8B07-569CA3010737}"/>
                </a:ext>
              </a:extLst>
            </p:cNvPr>
            <p:cNvSpPr>
              <a:spLocks noChangeShapeType="1"/>
            </p:cNvSpPr>
            <p:nvPr/>
          </p:nvSpPr>
          <p:spPr bwMode="auto">
            <a:xfrm>
              <a:off x="687" y="2484"/>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52" name="Line 23">
              <a:extLst>
                <a:ext uri="{FF2B5EF4-FFF2-40B4-BE49-F238E27FC236}">
                  <a16:creationId xmlns:a16="http://schemas.microsoft.com/office/drawing/2014/main" id="{ED6E5131-EB99-4F27-998B-22DDAA0F76F6}"/>
                </a:ext>
              </a:extLst>
            </p:cNvPr>
            <p:cNvSpPr>
              <a:spLocks noChangeShapeType="1"/>
            </p:cNvSpPr>
            <p:nvPr/>
          </p:nvSpPr>
          <p:spPr bwMode="auto">
            <a:xfrm>
              <a:off x="687" y="2131"/>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53" name="Line 24">
              <a:extLst>
                <a:ext uri="{FF2B5EF4-FFF2-40B4-BE49-F238E27FC236}">
                  <a16:creationId xmlns:a16="http://schemas.microsoft.com/office/drawing/2014/main" id="{CB74F448-DA0B-4F18-BD46-5B08287A636C}"/>
                </a:ext>
              </a:extLst>
            </p:cNvPr>
            <p:cNvSpPr>
              <a:spLocks noChangeShapeType="1"/>
            </p:cNvSpPr>
            <p:nvPr/>
          </p:nvSpPr>
          <p:spPr bwMode="auto">
            <a:xfrm>
              <a:off x="687" y="1773"/>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54" name="Line 25">
              <a:extLst>
                <a:ext uri="{FF2B5EF4-FFF2-40B4-BE49-F238E27FC236}">
                  <a16:creationId xmlns:a16="http://schemas.microsoft.com/office/drawing/2014/main" id="{259CCE3C-5D8E-4E3B-8522-8E4BEED681B3}"/>
                </a:ext>
              </a:extLst>
            </p:cNvPr>
            <p:cNvSpPr>
              <a:spLocks noChangeShapeType="1"/>
            </p:cNvSpPr>
            <p:nvPr/>
          </p:nvSpPr>
          <p:spPr bwMode="auto">
            <a:xfrm>
              <a:off x="687" y="1421"/>
              <a:ext cx="65"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grpSp>
      <p:sp>
        <p:nvSpPr>
          <p:cNvPr id="38931" name="Rectangle 26">
            <a:extLst>
              <a:ext uri="{FF2B5EF4-FFF2-40B4-BE49-F238E27FC236}">
                <a16:creationId xmlns:a16="http://schemas.microsoft.com/office/drawing/2014/main" id="{7FE496A8-3B6B-4210-8B1B-FBE8D27FE358}"/>
              </a:ext>
            </a:extLst>
          </p:cNvPr>
          <p:cNvSpPr>
            <a:spLocks noChangeArrowheads="1"/>
          </p:cNvSpPr>
          <p:nvPr/>
        </p:nvSpPr>
        <p:spPr bwMode="auto">
          <a:xfrm>
            <a:off x="3172311" y="507523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239395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3939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39395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39395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39395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0</a:t>
            </a:r>
          </a:p>
        </p:txBody>
      </p:sp>
      <p:sp>
        <p:nvSpPr>
          <p:cNvPr id="38932" name="Rectangle 27">
            <a:extLst>
              <a:ext uri="{FF2B5EF4-FFF2-40B4-BE49-F238E27FC236}">
                <a16:creationId xmlns:a16="http://schemas.microsoft.com/office/drawing/2014/main" id="{C0784F76-58F9-43B4-92A2-2D5890897BB1}"/>
              </a:ext>
            </a:extLst>
          </p:cNvPr>
          <p:cNvSpPr>
            <a:spLocks noChangeArrowheads="1"/>
          </p:cNvSpPr>
          <p:nvPr/>
        </p:nvSpPr>
        <p:spPr bwMode="auto">
          <a:xfrm>
            <a:off x="3172311" y="457676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239395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3939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39395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39395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39395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1</a:t>
            </a:r>
          </a:p>
        </p:txBody>
      </p:sp>
      <p:sp>
        <p:nvSpPr>
          <p:cNvPr id="38933" name="Rectangle 28">
            <a:extLst>
              <a:ext uri="{FF2B5EF4-FFF2-40B4-BE49-F238E27FC236}">
                <a16:creationId xmlns:a16="http://schemas.microsoft.com/office/drawing/2014/main" id="{21D2D6AA-5654-432A-A73A-DD1A697775F6}"/>
              </a:ext>
            </a:extLst>
          </p:cNvPr>
          <p:cNvSpPr>
            <a:spLocks noChangeArrowheads="1"/>
          </p:cNvSpPr>
          <p:nvPr/>
        </p:nvSpPr>
        <p:spPr bwMode="auto">
          <a:xfrm>
            <a:off x="3172311" y="406876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239395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3939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39395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39395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39395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2</a:t>
            </a:r>
          </a:p>
        </p:txBody>
      </p:sp>
      <p:sp>
        <p:nvSpPr>
          <p:cNvPr id="38934" name="Rectangle 29">
            <a:extLst>
              <a:ext uri="{FF2B5EF4-FFF2-40B4-BE49-F238E27FC236}">
                <a16:creationId xmlns:a16="http://schemas.microsoft.com/office/drawing/2014/main" id="{1E479635-16A4-489F-A939-FD694225E372}"/>
              </a:ext>
            </a:extLst>
          </p:cNvPr>
          <p:cNvSpPr>
            <a:spLocks noChangeArrowheads="1"/>
          </p:cNvSpPr>
          <p:nvPr/>
        </p:nvSpPr>
        <p:spPr bwMode="auto">
          <a:xfrm>
            <a:off x="3172311" y="357028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239395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3939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39395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39395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39395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3</a:t>
            </a:r>
          </a:p>
        </p:txBody>
      </p:sp>
      <p:sp>
        <p:nvSpPr>
          <p:cNvPr id="38935" name="Rectangle 30">
            <a:extLst>
              <a:ext uri="{FF2B5EF4-FFF2-40B4-BE49-F238E27FC236}">
                <a16:creationId xmlns:a16="http://schemas.microsoft.com/office/drawing/2014/main" id="{277DD109-2862-4A5B-84E8-44FB2BA3973E}"/>
              </a:ext>
            </a:extLst>
          </p:cNvPr>
          <p:cNvSpPr>
            <a:spLocks noChangeArrowheads="1"/>
          </p:cNvSpPr>
          <p:nvPr/>
        </p:nvSpPr>
        <p:spPr bwMode="auto">
          <a:xfrm>
            <a:off x="3172311" y="307022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239395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3939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39395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39395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39395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4</a:t>
            </a:r>
          </a:p>
        </p:txBody>
      </p:sp>
      <p:sp>
        <p:nvSpPr>
          <p:cNvPr id="38936" name="Rectangle 31">
            <a:extLst>
              <a:ext uri="{FF2B5EF4-FFF2-40B4-BE49-F238E27FC236}">
                <a16:creationId xmlns:a16="http://schemas.microsoft.com/office/drawing/2014/main" id="{16D291BB-462E-476A-B9EC-45C1B654A24C}"/>
              </a:ext>
            </a:extLst>
          </p:cNvPr>
          <p:cNvSpPr>
            <a:spLocks noChangeArrowheads="1"/>
          </p:cNvSpPr>
          <p:nvPr/>
        </p:nvSpPr>
        <p:spPr bwMode="auto">
          <a:xfrm>
            <a:off x="3172311" y="256222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239395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3939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39395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39395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39395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5</a:t>
            </a:r>
          </a:p>
        </p:txBody>
      </p:sp>
      <p:sp>
        <p:nvSpPr>
          <p:cNvPr id="38937" name="Rectangle 32">
            <a:extLst>
              <a:ext uri="{FF2B5EF4-FFF2-40B4-BE49-F238E27FC236}">
                <a16:creationId xmlns:a16="http://schemas.microsoft.com/office/drawing/2014/main" id="{F52F9815-A0D7-4472-A9B5-16887FB3DB29}"/>
              </a:ext>
            </a:extLst>
          </p:cNvPr>
          <p:cNvSpPr>
            <a:spLocks noChangeArrowheads="1"/>
          </p:cNvSpPr>
          <p:nvPr/>
        </p:nvSpPr>
        <p:spPr bwMode="auto">
          <a:xfrm>
            <a:off x="3172311" y="20637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239395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3939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39395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39395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39395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39395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6</a:t>
            </a:r>
          </a:p>
        </p:txBody>
      </p:sp>
      <p:sp>
        <p:nvSpPr>
          <p:cNvPr id="38938" name="Rectangle 33">
            <a:extLst>
              <a:ext uri="{FF2B5EF4-FFF2-40B4-BE49-F238E27FC236}">
                <a16:creationId xmlns:a16="http://schemas.microsoft.com/office/drawing/2014/main" id="{C2149CC6-F694-4869-81EF-8375D20B5260}"/>
              </a:ext>
            </a:extLst>
          </p:cNvPr>
          <p:cNvSpPr>
            <a:spLocks noChangeArrowheads="1"/>
          </p:cNvSpPr>
          <p:nvPr/>
        </p:nvSpPr>
        <p:spPr bwMode="auto">
          <a:xfrm>
            <a:off x="7256464" y="1898650"/>
            <a:ext cx="161925" cy="15398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38939" name="Rectangle 34">
            <a:extLst>
              <a:ext uri="{FF2B5EF4-FFF2-40B4-BE49-F238E27FC236}">
                <a16:creationId xmlns:a16="http://schemas.microsoft.com/office/drawing/2014/main" id="{A1F522A8-BE5A-4919-B442-98ED4AE3021A}"/>
              </a:ext>
            </a:extLst>
          </p:cNvPr>
          <p:cNvSpPr>
            <a:spLocks noChangeArrowheads="1"/>
          </p:cNvSpPr>
          <p:nvPr/>
        </p:nvSpPr>
        <p:spPr bwMode="auto">
          <a:xfrm>
            <a:off x="7419975" y="1795464"/>
            <a:ext cx="2840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b="1">
                <a:solidFill>
                  <a:srgbClr val="FF6600"/>
                </a:solidFill>
                <a:latin typeface="Arial" panose="020B0604020202020204" pitchFamily="34" charset="0"/>
                <a:cs typeface="Arial" panose="020B0604020202020204" pitchFamily="34" charset="0"/>
              </a:rPr>
              <a:t>Meloxicam 7.5 mg (n=4635)</a:t>
            </a:r>
          </a:p>
        </p:txBody>
      </p:sp>
      <p:sp>
        <p:nvSpPr>
          <p:cNvPr id="38940" name="Rectangle 35">
            <a:extLst>
              <a:ext uri="{FF2B5EF4-FFF2-40B4-BE49-F238E27FC236}">
                <a16:creationId xmlns:a16="http://schemas.microsoft.com/office/drawing/2014/main" id="{B35C2F62-9720-4709-97C6-4F0CE6D25635}"/>
              </a:ext>
            </a:extLst>
          </p:cNvPr>
          <p:cNvSpPr>
            <a:spLocks noChangeArrowheads="1"/>
          </p:cNvSpPr>
          <p:nvPr/>
        </p:nvSpPr>
        <p:spPr bwMode="auto">
          <a:xfrm>
            <a:off x="7419976" y="2212975"/>
            <a:ext cx="276838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srgbClr val="4F271C"/>
                </a:solidFill>
                <a:latin typeface="Arial" panose="020B0604020202020204" pitchFamily="34" charset="0"/>
                <a:cs typeface="Arial" panose="020B0604020202020204" pitchFamily="34" charset="0"/>
              </a:rPr>
              <a:t>Diclofenac</a:t>
            </a:r>
            <a:r>
              <a:rPr lang="de-DE" altLang="en-US" sz="1600">
                <a:solidFill>
                  <a:srgbClr val="FFFFFF"/>
                </a:solidFill>
                <a:latin typeface="Arial" panose="020B0604020202020204" pitchFamily="34" charset="0"/>
                <a:cs typeface="Arial" panose="020B0604020202020204" pitchFamily="34" charset="0"/>
              </a:rPr>
              <a:t> </a:t>
            </a:r>
            <a:r>
              <a:rPr lang="de-DE" altLang="en-US" sz="1600">
                <a:solidFill>
                  <a:srgbClr val="4F271C"/>
                </a:solidFill>
                <a:latin typeface="Arial" panose="020B0604020202020204" pitchFamily="34" charset="0"/>
                <a:cs typeface="Arial" panose="020B0604020202020204" pitchFamily="34" charset="0"/>
              </a:rPr>
              <a:t>100 mg (n=4688)</a:t>
            </a:r>
          </a:p>
        </p:txBody>
      </p:sp>
      <p:sp>
        <p:nvSpPr>
          <p:cNvPr id="38941" name="Rectangle 36">
            <a:extLst>
              <a:ext uri="{FF2B5EF4-FFF2-40B4-BE49-F238E27FC236}">
                <a16:creationId xmlns:a16="http://schemas.microsoft.com/office/drawing/2014/main" id="{671D9F0F-2CC1-40F6-8600-33E224366F4F}"/>
              </a:ext>
            </a:extLst>
          </p:cNvPr>
          <p:cNvSpPr>
            <a:spLocks noChangeArrowheads="1"/>
          </p:cNvSpPr>
          <p:nvPr/>
        </p:nvSpPr>
        <p:spPr bwMode="auto">
          <a:xfrm>
            <a:off x="4111625" y="2070100"/>
            <a:ext cx="26609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a:t>
            </a:r>
          </a:p>
        </p:txBody>
      </p:sp>
      <p:sp>
        <p:nvSpPr>
          <p:cNvPr id="38942" name="Rectangle 37">
            <a:extLst>
              <a:ext uri="{FF2B5EF4-FFF2-40B4-BE49-F238E27FC236}">
                <a16:creationId xmlns:a16="http://schemas.microsoft.com/office/drawing/2014/main" id="{5930E7CD-6662-48CE-A304-E5DDB18AFA24}"/>
              </a:ext>
            </a:extLst>
          </p:cNvPr>
          <p:cNvSpPr>
            <a:spLocks noChangeArrowheads="1"/>
          </p:cNvSpPr>
          <p:nvPr/>
        </p:nvSpPr>
        <p:spPr bwMode="auto">
          <a:xfrm>
            <a:off x="8924925" y="2817813"/>
            <a:ext cx="26609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a:t>
            </a:r>
          </a:p>
        </p:txBody>
      </p:sp>
      <p:sp>
        <p:nvSpPr>
          <p:cNvPr id="38943" name="Rectangle 38">
            <a:extLst>
              <a:ext uri="{FF2B5EF4-FFF2-40B4-BE49-F238E27FC236}">
                <a16:creationId xmlns:a16="http://schemas.microsoft.com/office/drawing/2014/main" id="{6A89D402-B28C-4886-B91A-BD9AAEE5AF02}"/>
              </a:ext>
            </a:extLst>
          </p:cNvPr>
          <p:cNvSpPr>
            <a:spLocks noChangeArrowheads="1"/>
          </p:cNvSpPr>
          <p:nvPr/>
        </p:nvSpPr>
        <p:spPr bwMode="auto">
          <a:xfrm>
            <a:off x="7337425" y="3068638"/>
            <a:ext cx="299762"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a:t>
            </a:r>
          </a:p>
        </p:txBody>
      </p:sp>
      <p:sp>
        <p:nvSpPr>
          <p:cNvPr id="38944" name="Rectangle 39">
            <a:extLst>
              <a:ext uri="{FF2B5EF4-FFF2-40B4-BE49-F238E27FC236}">
                <a16:creationId xmlns:a16="http://schemas.microsoft.com/office/drawing/2014/main" id="{9D47B110-9503-4634-8D46-D62034771E6A}"/>
              </a:ext>
            </a:extLst>
          </p:cNvPr>
          <p:cNvSpPr>
            <a:spLocks noChangeArrowheads="1"/>
          </p:cNvSpPr>
          <p:nvPr/>
        </p:nvSpPr>
        <p:spPr bwMode="auto">
          <a:xfrm>
            <a:off x="5727700" y="2116138"/>
            <a:ext cx="26609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a:t>
            </a:r>
          </a:p>
        </p:txBody>
      </p:sp>
      <p:sp>
        <p:nvSpPr>
          <p:cNvPr id="38945" name="Rectangle 40">
            <a:extLst>
              <a:ext uri="{FF2B5EF4-FFF2-40B4-BE49-F238E27FC236}">
                <a16:creationId xmlns:a16="http://schemas.microsoft.com/office/drawing/2014/main" id="{4756E96C-ED97-466A-B45D-88C684FAB923}"/>
              </a:ext>
            </a:extLst>
          </p:cNvPr>
          <p:cNvSpPr>
            <a:spLocks noChangeArrowheads="1"/>
          </p:cNvSpPr>
          <p:nvPr/>
        </p:nvSpPr>
        <p:spPr bwMode="auto">
          <a:xfrm>
            <a:off x="7256464" y="2308226"/>
            <a:ext cx="161925" cy="1555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38946" name="Freeform 41">
            <a:extLst>
              <a:ext uri="{FF2B5EF4-FFF2-40B4-BE49-F238E27FC236}">
                <a16:creationId xmlns:a16="http://schemas.microsoft.com/office/drawing/2014/main" id="{F89D2A90-AAA1-44F7-8B97-1D0AAD00B87C}"/>
              </a:ext>
            </a:extLst>
          </p:cNvPr>
          <p:cNvSpPr>
            <a:spLocks/>
          </p:cNvSpPr>
          <p:nvPr/>
        </p:nvSpPr>
        <p:spPr bwMode="auto">
          <a:xfrm>
            <a:off x="3444876" y="2197100"/>
            <a:ext cx="6423025" cy="3017838"/>
          </a:xfrm>
          <a:custGeom>
            <a:avLst/>
            <a:gdLst>
              <a:gd name="T0" fmla="*/ 0 w 4334"/>
              <a:gd name="T1" fmla="*/ 0 h 2129"/>
              <a:gd name="T2" fmla="*/ 0 w 4334"/>
              <a:gd name="T3" fmla="*/ 2147483646 h 2129"/>
              <a:gd name="T4" fmla="*/ 2147483646 w 4334"/>
              <a:gd name="T5" fmla="*/ 2147483646 h 2129"/>
              <a:gd name="T6" fmla="*/ 0 60000 65536"/>
              <a:gd name="T7" fmla="*/ 0 60000 65536"/>
              <a:gd name="T8" fmla="*/ 0 60000 65536"/>
              <a:gd name="T9" fmla="*/ 0 w 4334"/>
              <a:gd name="T10" fmla="*/ 0 h 2129"/>
              <a:gd name="T11" fmla="*/ 4334 w 4334"/>
              <a:gd name="T12" fmla="*/ 2129 h 2129"/>
            </a:gdLst>
            <a:ahLst/>
            <a:cxnLst>
              <a:cxn ang="T6">
                <a:pos x="T0" y="T1"/>
              </a:cxn>
              <a:cxn ang="T7">
                <a:pos x="T2" y="T3"/>
              </a:cxn>
              <a:cxn ang="T8">
                <a:pos x="T4" y="T5"/>
              </a:cxn>
            </a:cxnLst>
            <a:rect l="T9" t="T10" r="T11" b="T12"/>
            <a:pathLst>
              <a:path w="4334" h="2129">
                <a:moveTo>
                  <a:pt x="0" y="0"/>
                </a:moveTo>
                <a:lnTo>
                  <a:pt x="0" y="2128"/>
                </a:lnTo>
                <a:lnTo>
                  <a:pt x="4333" y="2128"/>
                </a:lnTo>
              </a:path>
            </a:pathLst>
          </a:custGeom>
          <a:noFill/>
          <a:ln w="254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8947" name="Rectangle 42">
            <a:extLst>
              <a:ext uri="{FF2B5EF4-FFF2-40B4-BE49-F238E27FC236}">
                <a16:creationId xmlns:a16="http://schemas.microsoft.com/office/drawing/2014/main" id="{4DEF0637-C555-4396-86D1-7AA247C00F12}"/>
              </a:ext>
            </a:extLst>
          </p:cNvPr>
          <p:cNvSpPr>
            <a:spLocks noChangeArrowheads="1"/>
          </p:cNvSpPr>
          <p:nvPr/>
        </p:nvSpPr>
        <p:spPr bwMode="auto">
          <a:xfrm>
            <a:off x="6743701" y="6210829"/>
            <a:ext cx="3584315"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b">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Hawkey et al. BJR 1998; 37: 937-945</a:t>
            </a:r>
          </a:p>
        </p:txBody>
      </p:sp>
    </p:spTree>
    <p:extLst>
      <p:ext uri="{BB962C8B-B14F-4D97-AF65-F5344CB8AC3E}">
        <p14:creationId xmlns:p14="http://schemas.microsoft.com/office/powerpoint/2010/main" val="334817681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39">
            <a:extLst>
              <a:ext uri="{FF2B5EF4-FFF2-40B4-BE49-F238E27FC236}">
                <a16:creationId xmlns:a16="http://schemas.microsoft.com/office/drawing/2014/main" id="{B0D78D26-15F7-4AFE-8462-58F12DA9C2AD}"/>
              </a:ext>
            </a:extLst>
          </p:cNvPr>
          <p:cNvSpPr>
            <a:spLocks noGrp="1" noChangeArrowheads="1"/>
          </p:cNvSpPr>
          <p:nvPr>
            <p:ph type="title"/>
          </p:nvPr>
        </p:nvSpPr>
        <p:spPr>
          <a:xfrm>
            <a:off x="2455864" y="241301"/>
            <a:ext cx="7158037" cy="1171575"/>
          </a:xfrm>
        </p:spPr>
        <p:txBody>
          <a:bodyPr vert="horz" wrap="square" lIns="91440" tIns="45720" rIns="91440" bIns="45720" numCol="1" rtlCol="0" anchor="ctr" anchorCtr="0" compatLnSpc="1">
            <a:prstTxWarp prst="textNoShape">
              <a:avLst/>
            </a:prstTxWarp>
            <a:normAutofit/>
          </a:bodyPr>
          <a:lstStyle/>
          <a:p>
            <a:pPr eaLnBrk="1" hangingPunct="1">
              <a:defRPr/>
            </a:pPr>
            <a:r>
              <a:rPr lang="en-US" altLang="en-US" sz="2800">
                <a:effectLst>
                  <a:outerShdw blurRad="38100" dist="38100" dir="2700000" algn="tl">
                    <a:srgbClr val="C0C0C0"/>
                  </a:outerShdw>
                </a:effectLst>
                <a:latin typeface="Arial" charset="0"/>
                <a:cs typeface="Arial" charset="0"/>
              </a:rPr>
              <a:t>Phân tích gộp trên 27039 bệnh nhân</a:t>
            </a:r>
            <a:br>
              <a:rPr lang="en-US" altLang="en-US" sz="2800">
                <a:effectLst>
                  <a:outerShdw blurRad="38100" dist="38100" dir="2700000" algn="tl">
                    <a:srgbClr val="C0C0C0"/>
                  </a:outerShdw>
                </a:effectLst>
                <a:latin typeface="Arial" charset="0"/>
                <a:cs typeface="Arial" charset="0"/>
              </a:rPr>
            </a:br>
            <a:r>
              <a:rPr lang="en-US" altLang="en-US" sz="2800">
                <a:effectLst>
                  <a:outerShdw blurRad="38100" dist="38100" dir="2700000" algn="tl">
                    <a:srgbClr val="C0C0C0"/>
                  </a:outerShdw>
                </a:effectLst>
                <a:latin typeface="Arial" charset="0"/>
                <a:cs typeface="Arial" charset="0"/>
              </a:rPr>
              <a:t>Nguy cơ biến chứng tiêu hóa nặng</a:t>
            </a:r>
            <a:endParaRPr lang="en-GB" altLang="en-US" sz="2800">
              <a:effectLst>
                <a:outerShdw blurRad="38100" dist="38100" dir="2700000" algn="tl">
                  <a:srgbClr val="C0C0C0"/>
                </a:outerShdw>
              </a:effectLst>
              <a:latin typeface="Arial" charset="0"/>
              <a:cs typeface="Arial" charset="0"/>
            </a:endParaRPr>
          </a:p>
        </p:txBody>
      </p:sp>
      <p:sp>
        <p:nvSpPr>
          <p:cNvPr id="40963" name="Rectangle 36">
            <a:extLst>
              <a:ext uri="{FF2B5EF4-FFF2-40B4-BE49-F238E27FC236}">
                <a16:creationId xmlns:a16="http://schemas.microsoft.com/office/drawing/2014/main" id="{253082A7-8883-46A6-B44D-A10D54B55273}"/>
              </a:ext>
            </a:extLst>
          </p:cNvPr>
          <p:cNvSpPr>
            <a:spLocks noChangeArrowheads="1"/>
          </p:cNvSpPr>
          <p:nvPr/>
        </p:nvSpPr>
        <p:spPr bwMode="auto">
          <a:xfrm>
            <a:off x="2905125" y="2176463"/>
            <a:ext cx="6935788"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0964" name="Line 37">
            <a:extLst>
              <a:ext uri="{FF2B5EF4-FFF2-40B4-BE49-F238E27FC236}">
                <a16:creationId xmlns:a16="http://schemas.microsoft.com/office/drawing/2014/main" id="{BE491E70-E05D-471B-9050-2FF4AD85DB73}"/>
              </a:ext>
            </a:extLst>
          </p:cNvPr>
          <p:cNvSpPr>
            <a:spLocks noChangeShapeType="1"/>
          </p:cNvSpPr>
          <p:nvPr/>
        </p:nvSpPr>
        <p:spPr bwMode="auto">
          <a:xfrm>
            <a:off x="2905125" y="4906964"/>
            <a:ext cx="693578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65" name="Line 38">
            <a:extLst>
              <a:ext uri="{FF2B5EF4-FFF2-40B4-BE49-F238E27FC236}">
                <a16:creationId xmlns:a16="http://schemas.microsoft.com/office/drawing/2014/main" id="{63BFF458-23D2-48D7-B16D-C71C74E788BE}"/>
              </a:ext>
            </a:extLst>
          </p:cNvPr>
          <p:cNvSpPr>
            <a:spLocks noChangeShapeType="1"/>
          </p:cNvSpPr>
          <p:nvPr/>
        </p:nvSpPr>
        <p:spPr bwMode="auto">
          <a:xfrm>
            <a:off x="2905125" y="4564064"/>
            <a:ext cx="693578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66" name="Line 39">
            <a:extLst>
              <a:ext uri="{FF2B5EF4-FFF2-40B4-BE49-F238E27FC236}">
                <a16:creationId xmlns:a16="http://schemas.microsoft.com/office/drawing/2014/main" id="{843851E3-8378-47FF-B407-68DD8F182BD1}"/>
              </a:ext>
            </a:extLst>
          </p:cNvPr>
          <p:cNvSpPr>
            <a:spLocks noChangeShapeType="1"/>
          </p:cNvSpPr>
          <p:nvPr/>
        </p:nvSpPr>
        <p:spPr bwMode="auto">
          <a:xfrm>
            <a:off x="2905125" y="4221164"/>
            <a:ext cx="693578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67" name="Line 40">
            <a:extLst>
              <a:ext uri="{FF2B5EF4-FFF2-40B4-BE49-F238E27FC236}">
                <a16:creationId xmlns:a16="http://schemas.microsoft.com/office/drawing/2014/main" id="{4D57614A-7A11-4C35-96A0-9AF47682E2DF}"/>
              </a:ext>
            </a:extLst>
          </p:cNvPr>
          <p:cNvSpPr>
            <a:spLocks noChangeShapeType="1"/>
          </p:cNvSpPr>
          <p:nvPr/>
        </p:nvSpPr>
        <p:spPr bwMode="auto">
          <a:xfrm flipV="1">
            <a:off x="2905125" y="3875088"/>
            <a:ext cx="6935788" cy="4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68" name="Line 41">
            <a:extLst>
              <a:ext uri="{FF2B5EF4-FFF2-40B4-BE49-F238E27FC236}">
                <a16:creationId xmlns:a16="http://schemas.microsoft.com/office/drawing/2014/main" id="{BD4A0EEB-418F-4288-843F-209D26F2B5C1}"/>
              </a:ext>
            </a:extLst>
          </p:cNvPr>
          <p:cNvSpPr>
            <a:spLocks noChangeShapeType="1"/>
          </p:cNvSpPr>
          <p:nvPr/>
        </p:nvSpPr>
        <p:spPr bwMode="auto">
          <a:xfrm flipV="1">
            <a:off x="2905125" y="3543301"/>
            <a:ext cx="6935788"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69" name="Line 42">
            <a:extLst>
              <a:ext uri="{FF2B5EF4-FFF2-40B4-BE49-F238E27FC236}">
                <a16:creationId xmlns:a16="http://schemas.microsoft.com/office/drawing/2014/main" id="{29E8DC15-BD6C-4639-9CB7-A6AC6A542DFA}"/>
              </a:ext>
            </a:extLst>
          </p:cNvPr>
          <p:cNvSpPr>
            <a:spLocks noChangeShapeType="1"/>
          </p:cNvSpPr>
          <p:nvPr/>
        </p:nvSpPr>
        <p:spPr bwMode="auto">
          <a:xfrm>
            <a:off x="2905125" y="3203575"/>
            <a:ext cx="69357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70" name="Line 43">
            <a:extLst>
              <a:ext uri="{FF2B5EF4-FFF2-40B4-BE49-F238E27FC236}">
                <a16:creationId xmlns:a16="http://schemas.microsoft.com/office/drawing/2014/main" id="{96D7E3D2-2AFE-4D47-91F0-BD298A49D8BD}"/>
              </a:ext>
            </a:extLst>
          </p:cNvPr>
          <p:cNvSpPr>
            <a:spLocks noChangeShapeType="1"/>
          </p:cNvSpPr>
          <p:nvPr/>
        </p:nvSpPr>
        <p:spPr bwMode="auto">
          <a:xfrm flipV="1">
            <a:off x="2905125" y="2862264"/>
            <a:ext cx="6935788"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71" name="Line 44">
            <a:extLst>
              <a:ext uri="{FF2B5EF4-FFF2-40B4-BE49-F238E27FC236}">
                <a16:creationId xmlns:a16="http://schemas.microsoft.com/office/drawing/2014/main" id="{3FD0500E-5343-4710-BC09-61378E5F6FE1}"/>
              </a:ext>
            </a:extLst>
          </p:cNvPr>
          <p:cNvSpPr>
            <a:spLocks noChangeShapeType="1"/>
          </p:cNvSpPr>
          <p:nvPr/>
        </p:nvSpPr>
        <p:spPr bwMode="auto">
          <a:xfrm>
            <a:off x="2905125" y="2519364"/>
            <a:ext cx="693578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72" name="Line 45">
            <a:extLst>
              <a:ext uri="{FF2B5EF4-FFF2-40B4-BE49-F238E27FC236}">
                <a16:creationId xmlns:a16="http://schemas.microsoft.com/office/drawing/2014/main" id="{C5DA9850-4C30-4CAF-979F-9D5C8E769816}"/>
              </a:ext>
            </a:extLst>
          </p:cNvPr>
          <p:cNvSpPr>
            <a:spLocks noChangeShapeType="1"/>
          </p:cNvSpPr>
          <p:nvPr/>
        </p:nvSpPr>
        <p:spPr bwMode="auto">
          <a:xfrm>
            <a:off x="2905125" y="2176464"/>
            <a:ext cx="693578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73" name="Rectangle 46">
            <a:extLst>
              <a:ext uri="{FF2B5EF4-FFF2-40B4-BE49-F238E27FC236}">
                <a16:creationId xmlns:a16="http://schemas.microsoft.com/office/drawing/2014/main" id="{A43413F5-FA8E-4D27-B0BA-E93333E4A43B}"/>
              </a:ext>
            </a:extLst>
          </p:cNvPr>
          <p:cNvSpPr>
            <a:spLocks noChangeArrowheads="1"/>
          </p:cNvSpPr>
          <p:nvPr/>
        </p:nvSpPr>
        <p:spPr bwMode="auto">
          <a:xfrm>
            <a:off x="2905125" y="2176463"/>
            <a:ext cx="6935788" cy="307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grpSp>
        <p:nvGrpSpPr>
          <p:cNvPr id="40974" name="Group 95">
            <a:extLst>
              <a:ext uri="{FF2B5EF4-FFF2-40B4-BE49-F238E27FC236}">
                <a16:creationId xmlns:a16="http://schemas.microsoft.com/office/drawing/2014/main" id="{E61DB0DD-45AC-49E0-A3B7-449072A241ED}"/>
              </a:ext>
            </a:extLst>
          </p:cNvPr>
          <p:cNvGrpSpPr>
            <a:grpSpLocks/>
          </p:cNvGrpSpPr>
          <p:nvPr/>
        </p:nvGrpSpPr>
        <p:grpSpPr bwMode="auto">
          <a:xfrm>
            <a:off x="4408488" y="4735513"/>
            <a:ext cx="455612" cy="514350"/>
            <a:chOff x="1817" y="2983"/>
            <a:chExt cx="287" cy="324"/>
          </a:xfrm>
        </p:grpSpPr>
        <p:sp>
          <p:nvSpPr>
            <p:cNvPr id="41218" name="Rectangle 47">
              <a:extLst>
                <a:ext uri="{FF2B5EF4-FFF2-40B4-BE49-F238E27FC236}">
                  <a16:creationId xmlns:a16="http://schemas.microsoft.com/office/drawing/2014/main" id="{031ED531-BAD7-4D62-978E-7B82B9008CA7}"/>
                </a:ext>
              </a:extLst>
            </p:cNvPr>
            <p:cNvSpPr>
              <a:spLocks noChangeArrowheads="1"/>
            </p:cNvSpPr>
            <p:nvPr/>
          </p:nvSpPr>
          <p:spPr bwMode="auto">
            <a:xfrm>
              <a:off x="1817" y="2983"/>
              <a:ext cx="6" cy="324"/>
            </a:xfrm>
            <a:prstGeom prst="rect">
              <a:avLst/>
            </a:prstGeom>
            <a:solidFill>
              <a:srgbClr val="A9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19" name="Rectangle 48">
              <a:extLst>
                <a:ext uri="{FF2B5EF4-FFF2-40B4-BE49-F238E27FC236}">
                  <a16:creationId xmlns:a16="http://schemas.microsoft.com/office/drawing/2014/main" id="{5EACE357-528A-4F95-AC52-A85ABF34431D}"/>
                </a:ext>
              </a:extLst>
            </p:cNvPr>
            <p:cNvSpPr>
              <a:spLocks noChangeArrowheads="1"/>
            </p:cNvSpPr>
            <p:nvPr/>
          </p:nvSpPr>
          <p:spPr bwMode="auto">
            <a:xfrm>
              <a:off x="1823" y="2983"/>
              <a:ext cx="6" cy="324"/>
            </a:xfrm>
            <a:prstGeom prst="rect">
              <a:avLst/>
            </a:prstGeom>
            <a:solidFill>
              <a:srgbClr val="AA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20" name="Rectangle 49">
              <a:extLst>
                <a:ext uri="{FF2B5EF4-FFF2-40B4-BE49-F238E27FC236}">
                  <a16:creationId xmlns:a16="http://schemas.microsoft.com/office/drawing/2014/main" id="{2E374505-6072-49E3-865D-AF17E0DEF403}"/>
                </a:ext>
              </a:extLst>
            </p:cNvPr>
            <p:cNvSpPr>
              <a:spLocks noChangeArrowheads="1"/>
            </p:cNvSpPr>
            <p:nvPr/>
          </p:nvSpPr>
          <p:spPr bwMode="auto">
            <a:xfrm>
              <a:off x="1829" y="2983"/>
              <a:ext cx="6" cy="324"/>
            </a:xfrm>
            <a:prstGeom prst="rect">
              <a:avLst/>
            </a:prstGeom>
            <a:solidFill>
              <a:srgbClr val="AC4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21" name="Rectangle 50">
              <a:extLst>
                <a:ext uri="{FF2B5EF4-FFF2-40B4-BE49-F238E27FC236}">
                  <a16:creationId xmlns:a16="http://schemas.microsoft.com/office/drawing/2014/main" id="{1146D7B4-54EF-4A7B-8BCE-1098497884DC}"/>
                </a:ext>
              </a:extLst>
            </p:cNvPr>
            <p:cNvSpPr>
              <a:spLocks noChangeArrowheads="1"/>
            </p:cNvSpPr>
            <p:nvPr/>
          </p:nvSpPr>
          <p:spPr bwMode="auto">
            <a:xfrm>
              <a:off x="1835" y="2983"/>
              <a:ext cx="6" cy="324"/>
            </a:xfrm>
            <a:prstGeom prst="rect">
              <a:avLst/>
            </a:prstGeom>
            <a:solidFill>
              <a:srgbClr val="AF4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22" name="Rectangle 51">
              <a:extLst>
                <a:ext uri="{FF2B5EF4-FFF2-40B4-BE49-F238E27FC236}">
                  <a16:creationId xmlns:a16="http://schemas.microsoft.com/office/drawing/2014/main" id="{7D32C6E1-03E4-4303-881C-A8CC03B4CD07}"/>
                </a:ext>
              </a:extLst>
            </p:cNvPr>
            <p:cNvSpPr>
              <a:spLocks noChangeArrowheads="1"/>
            </p:cNvSpPr>
            <p:nvPr/>
          </p:nvSpPr>
          <p:spPr bwMode="auto">
            <a:xfrm>
              <a:off x="1841" y="2983"/>
              <a:ext cx="6" cy="324"/>
            </a:xfrm>
            <a:prstGeom prst="rect">
              <a:avLst/>
            </a:prstGeom>
            <a:solidFill>
              <a:srgbClr val="B24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23" name="Rectangle 52">
              <a:extLst>
                <a:ext uri="{FF2B5EF4-FFF2-40B4-BE49-F238E27FC236}">
                  <a16:creationId xmlns:a16="http://schemas.microsoft.com/office/drawing/2014/main" id="{AC544552-90A9-478E-9AB9-9621653D0632}"/>
                </a:ext>
              </a:extLst>
            </p:cNvPr>
            <p:cNvSpPr>
              <a:spLocks noChangeArrowheads="1"/>
            </p:cNvSpPr>
            <p:nvPr/>
          </p:nvSpPr>
          <p:spPr bwMode="auto">
            <a:xfrm>
              <a:off x="1847" y="2983"/>
              <a:ext cx="6" cy="324"/>
            </a:xfrm>
            <a:prstGeom prst="rect">
              <a:avLst/>
            </a:prstGeom>
            <a:solidFill>
              <a:srgbClr val="B5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24" name="Rectangle 53">
              <a:extLst>
                <a:ext uri="{FF2B5EF4-FFF2-40B4-BE49-F238E27FC236}">
                  <a16:creationId xmlns:a16="http://schemas.microsoft.com/office/drawing/2014/main" id="{8C1244AC-E142-4724-96B8-53CD42FAE938}"/>
                </a:ext>
              </a:extLst>
            </p:cNvPr>
            <p:cNvSpPr>
              <a:spLocks noChangeArrowheads="1"/>
            </p:cNvSpPr>
            <p:nvPr/>
          </p:nvSpPr>
          <p:spPr bwMode="auto">
            <a:xfrm>
              <a:off x="1853" y="2983"/>
              <a:ext cx="6" cy="324"/>
            </a:xfrm>
            <a:prstGeom prst="rect">
              <a:avLst/>
            </a:prstGeom>
            <a:solidFill>
              <a:srgbClr val="B94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25" name="Rectangle 54">
              <a:extLst>
                <a:ext uri="{FF2B5EF4-FFF2-40B4-BE49-F238E27FC236}">
                  <a16:creationId xmlns:a16="http://schemas.microsoft.com/office/drawing/2014/main" id="{D2BCFE71-D9F4-4181-8F58-5DE91EFAC769}"/>
                </a:ext>
              </a:extLst>
            </p:cNvPr>
            <p:cNvSpPr>
              <a:spLocks noChangeArrowheads="1"/>
            </p:cNvSpPr>
            <p:nvPr/>
          </p:nvSpPr>
          <p:spPr bwMode="auto">
            <a:xfrm>
              <a:off x="1859" y="2983"/>
              <a:ext cx="6" cy="324"/>
            </a:xfrm>
            <a:prstGeom prst="rect">
              <a:avLst/>
            </a:prstGeom>
            <a:solidFill>
              <a:srgbClr val="BE4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26" name="Rectangle 55">
              <a:extLst>
                <a:ext uri="{FF2B5EF4-FFF2-40B4-BE49-F238E27FC236}">
                  <a16:creationId xmlns:a16="http://schemas.microsoft.com/office/drawing/2014/main" id="{531AFC66-3B2C-441E-BC28-EB8760B2FD90}"/>
                </a:ext>
              </a:extLst>
            </p:cNvPr>
            <p:cNvSpPr>
              <a:spLocks noChangeArrowheads="1"/>
            </p:cNvSpPr>
            <p:nvPr/>
          </p:nvSpPr>
          <p:spPr bwMode="auto">
            <a:xfrm>
              <a:off x="1865" y="2983"/>
              <a:ext cx="6" cy="324"/>
            </a:xfrm>
            <a:prstGeom prst="rect">
              <a:avLst/>
            </a:prstGeom>
            <a:solidFill>
              <a:srgbClr val="C3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27" name="Rectangle 56">
              <a:extLst>
                <a:ext uri="{FF2B5EF4-FFF2-40B4-BE49-F238E27FC236}">
                  <a16:creationId xmlns:a16="http://schemas.microsoft.com/office/drawing/2014/main" id="{D1B42BAD-3E9B-4ECD-B94D-4A216C60BEE7}"/>
                </a:ext>
              </a:extLst>
            </p:cNvPr>
            <p:cNvSpPr>
              <a:spLocks noChangeArrowheads="1"/>
            </p:cNvSpPr>
            <p:nvPr/>
          </p:nvSpPr>
          <p:spPr bwMode="auto">
            <a:xfrm>
              <a:off x="1871" y="2983"/>
              <a:ext cx="6" cy="324"/>
            </a:xfrm>
            <a:prstGeom prst="rect">
              <a:avLst/>
            </a:prstGeom>
            <a:solidFill>
              <a:srgbClr val="C9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28" name="Rectangle 57">
              <a:extLst>
                <a:ext uri="{FF2B5EF4-FFF2-40B4-BE49-F238E27FC236}">
                  <a16:creationId xmlns:a16="http://schemas.microsoft.com/office/drawing/2014/main" id="{72B8510D-9A44-4F1C-8706-19BF86813538}"/>
                </a:ext>
              </a:extLst>
            </p:cNvPr>
            <p:cNvSpPr>
              <a:spLocks noChangeArrowheads="1"/>
            </p:cNvSpPr>
            <p:nvPr/>
          </p:nvSpPr>
          <p:spPr bwMode="auto">
            <a:xfrm>
              <a:off x="1877" y="2983"/>
              <a:ext cx="6" cy="324"/>
            </a:xfrm>
            <a:prstGeom prst="rect">
              <a:avLst/>
            </a:prstGeom>
            <a:solidFill>
              <a:srgbClr val="CF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29" name="Rectangle 58">
              <a:extLst>
                <a:ext uri="{FF2B5EF4-FFF2-40B4-BE49-F238E27FC236}">
                  <a16:creationId xmlns:a16="http://schemas.microsoft.com/office/drawing/2014/main" id="{94BB0DCA-B02A-4056-895B-F38736C2DFF5}"/>
                </a:ext>
              </a:extLst>
            </p:cNvPr>
            <p:cNvSpPr>
              <a:spLocks noChangeArrowheads="1"/>
            </p:cNvSpPr>
            <p:nvPr/>
          </p:nvSpPr>
          <p:spPr bwMode="auto">
            <a:xfrm>
              <a:off x="1883" y="2983"/>
              <a:ext cx="6" cy="324"/>
            </a:xfrm>
            <a:prstGeom prst="rect">
              <a:avLst/>
            </a:prstGeom>
            <a:solidFill>
              <a:srgbClr val="D5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30" name="Rectangle 59">
              <a:extLst>
                <a:ext uri="{FF2B5EF4-FFF2-40B4-BE49-F238E27FC236}">
                  <a16:creationId xmlns:a16="http://schemas.microsoft.com/office/drawing/2014/main" id="{7E3A12F0-BA9B-44F3-8C5A-445FBDF2DF0D}"/>
                </a:ext>
              </a:extLst>
            </p:cNvPr>
            <p:cNvSpPr>
              <a:spLocks noChangeArrowheads="1"/>
            </p:cNvSpPr>
            <p:nvPr/>
          </p:nvSpPr>
          <p:spPr bwMode="auto">
            <a:xfrm>
              <a:off x="1889" y="2983"/>
              <a:ext cx="6" cy="324"/>
            </a:xfrm>
            <a:prstGeom prst="rect">
              <a:avLst/>
            </a:prstGeom>
            <a:solidFill>
              <a:srgbClr val="DB5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31" name="Rectangle 60">
              <a:extLst>
                <a:ext uri="{FF2B5EF4-FFF2-40B4-BE49-F238E27FC236}">
                  <a16:creationId xmlns:a16="http://schemas.microsoft.com/office/drawing/2014/main" id="{48ACE220-2536-4245-A4D8-A84CB6D09B16}"/>
                </a:ext>
              </a:extLst>
            </p:cNvPr>
            <p:cNvSpPr>
              <a:spLocks noChangeArrowheads="1"/>
            </p:cNvSpPr>
            <p:nvPr/>
          </p:nvSpPr>
          <p:spPr bwMode="auto">
            <a:xfrm>
              <a:off x="1895" y="2983"/>
              <a:ext cx="6" cy="324"/>
            </a:xfrm>
            <a:prstGeom prst="rect">
              <a:avLst/>
            </a:prstGeom>
            <a:solidFill>
              <a:srgbClr val="E15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32" name="Rectangle 61">
              <a:extLst>
                <a:ext uri="{FF2B5EF4-FFF2-40B4-BE49-F238E27FC236}">
                  <a16:creationId xmlns:a16="http://schemas.microsoft.com/office/drawing/2014/main" id="{04B27635-FEE3-4886-8387-03C126C91905}"/>
                </a:ext>
              </a:extLst>
            </p:cNvPr>
            <p:cNvSpPr>
              <a:spLocks noChangeArrowheads="1"/>
            </p:cNvSpPr>
            <p:nvPr/>
          </p:nvSpPr>
          <p:spPr bwMode="auto">
            <a:xfrm>
              <a:off x="1901" y="2983"/>
              <a:ext cx="6" cy="324"/>
            </a:xfrm>
            <a:prstGeom prst="rect">
              <a:avLst/>
            </a:prstGeom>
            <a:solidFill>
              <a:srgbClr val="E6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33" name="Rectangle 62">
              <a:extLst>
                <a:ext uri="{FF2B5EF4-FFF2-40B4-BE49-F238E27FC236}">
                  <a16:creationId xmlns:a16="http://schemas.microsoft.com/office/drawing/2014/main" id="{858B1931-C6E4-483A-9DD2-690CB2AA3C48}"/>
                </a:ext>
              </a:extLst>
            </p:cNvPr>
            <p:cNvSpPr>
              <a:spLocks noChangeArrowheads="1"/>
            </p:cNvSpPr>
            <p:nvPr/>
          </p:nvSpPr>
          <p:spPr bwMode="auto">
            <a:xfrm>
              <a:off x="1907" y="2983"/>
              <a:ext cx="6" cy="324"/>
            </a:xfrm>
            <a:prstGeom prst="rect">
              <a:avLst/>
            </a:prstGeom>
            <a:solidFill>
              <a:srgbClr val="EB5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34" name="Rectangle 63">
              <a:extLst>
                <a:ext uri="{FF2B5EF4-FFF2-40B4-BE49-F238E27FC236}">
                  <a16:creationId xmlns:a16="http://schemas.microsoft.com/office/drawing/2014/main" id="{3C94C377-E80A-4335-8A66-E020D3FCCD49}"/>
                </a:ext>
              </a:extLst>
            </p:cNvPr>
            <p:cNvSpPr>
              <a:spLocks noChangeArrowheads="1"/>
            </p:cNvSpPr>
            <p:nvPr/>
          </p:nvSpPr>
          <p:spPr bwMode="auto">
            <a:xfrm>
              <a:off x="1913" y="2983"/>
              <a:ext cx="6" cy="324"/>
            </a:xfrm>
            <a:prstGeom prst="rect">
              <a:avLst/>
            </a:prstGeom>
            <a:solidFill>
              <a:srgbClr val="E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35" name="Rectangle 64">
              <a:extLst>
                <a:ext uri="{FF2B5EF4-FFF2-40B4-BE49-F238E27FC236}">
                  <a16:creationId xmlns:a16="http://schemas.microsoft.com/office/drawing/2014/main" id="{DA80098D-67F9-452C-8A67-BC55FF6ECF7B}"/>
                </a:ext>
              </a:extLst>
            </p:cNvPr>
            <p:cNvSpPr>
              <a:spLocks noChangeArrowheads="1"/>
            </p:cNvSpPr>
            <p:nvPr/>
          </p:nvSpPr>
          <p:spPr bwMode="auto">
            <a:xfrm>
              <a:off x="1919" y="2983"/>
              <a:ext cx="6" cy="324"/>
            </a:xfrm>
            <a:prstGeom prst="rect">
              <a:avLst/>
            </a:prstGeom>
            <a:solidFill>
              <a:srgbClr val="F2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36" name="Rectangle 65">
              <a:extLst>
                <a:ext uri="{FF2B5EF4-FFF2-40B4-BE49-F238E27FC236}">
                  <a16:creationId xmlns:a16="http://schemas.microsoft.com/office/drawing/2014/main" id="{AAB36EA1-BEFB-43A0-AA21-DE90964AF9CD}"/>
                </a:ext>
              </a:extLst>
            </p:cNvPr>
            <p:cNvSpPr>
              <a:spLocks noChangeArrowheads="1"/>
            </p:cNvSpPr>
            <p:nvPr/>
          </p:nvSpPr>
          <p:spPr bwMode="auto">
            <a:xfrm>
              <a:off x="1925" y="2983"/>
              <a:ext cx="6" cy="324"/>
            </a:xfrm>
            <a:prstGeom prst="rect">
              <a:avLst/>
            </a:prstGeom>
            <a:solidFill>
              <a:srgbClr val="F6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37" name="Rectangle 66">
              <a:extLst>
                <a:ext uri="{FF2B5EF4-FFF2-40B4-BE49-F238E27FC236}">
                  <a16:creationId xmlns:a16="http://schemas.microsoft.com/office/drawing/2014/main" id="{F1CE96C3-56A1-4934-A847-2EDBB58BADF1}"/>
                </a:ext>
              </a:extLst>
            </p:cNvPr>
            <p:cNvSpPr>
              <a:spLocks noChangeArrowheads="1"/>
            </p:cNvSpPr>
            <p:nvPr/>
          </p:nvSpPr>
          <p:spPr bwMode="auto">
            <a:xfrm>
              <a:off x="1931" y="2983"/>
              <a:ext cx="5" cy="324"/>
            </a:xfrm>
            <a:prstGeom prst="rect">
              <a:avLst/>
            </a:prstGeom>
            <a:solidFill>
              <a:srgbClr val="F8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38" name="Rectangle 67">
              <a:extLst>
                <a:ext uri="{FF2B5EF4-FFF2-40B4-BE49-F238E27FC236}">
                  <a16:creationId xmlns:a16="http://schemas.microsoft.com/office/drawing/2014/main" id="{2FBA452E-7DE4-4B45-BDBF-A90DF88407F4}"/>
                </a:ext>
              </a:extLst>
            </p:cNvPr>
            <p:cNvSpPr>
              <a:spLocks noChangeArrowheads="1"/>
            </p:cNvSpPr>
            <p:nvPr/>
          </p:nvSpPr>
          <p:spPr bwMode="auto">
            <a:xfrm>
              <a:off x="1936" y="2983"/>
              <a:ext cx="6" cy="324"/>
            </a:xfrm>
            <a:prstGeom prst="rect">
              <a:avLst/>
            </a:prstGeom>
            <a:solidFill>
              <a:srgbClr val="FA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39" name="Rectangle 68">
              <a:extLst>
                <a:ext uri="{FF2B5EF4-FFF2-40B4-BE49-F238E27FC236}">
                  <a16:creationId xmlns:a16="http://schemas.microsoft.com/office/drawing/2014/main" id="{3C345AB9-8B15-494C-B861-5DA49CE691CB}"/>
                </a:ext>
              </a:extLst>
            </p:cNvPr>
            <p:cNvSpPr>
              <a:spLocks noChangeArrowheads="1"/>
            </p:cNvSpPr>
            <p:nvPr/>
          </p:nvSpPr>
          <p:spPr bwMode="auto">
            <a:xfrm>
              <a:off x="1942" y="2983"/>
              <a:ext cx="6" cy="324"/>
            </a:xfrm>
            <a:prstGeom prst="rect">
              <a:avLst/>
            </a:prstGeom>
            <a:solidFill>
              <a:srgbClr val="F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40" name="Rectangle 69">
              <a:extLst>
                <a:ext uri="{FF2B5EF4-FFF2-40B4-BE49-F238E27FC236}">
                  <a16:creationId xmlns:a16="http://schemas.microsoft.com/office/drawing/2014/main" id="{94423253-DCD9-41B4-BB6F-B8736503F1C3}"/>
                </a:ext>
              </a:extLst>
            </p:cNvPr>
            <p:cNvSpPr>
              <a:spLocks noChangeArrowheads="1"/>
            </p:cNvSpPr>
            <p:nvPr/>
          </p:nvSpPr>
          <p:spPr bwMode="auto">
            <a:xfrm>
              <a:off x="1948" y="2983"/>
              <a:ext cx="6" cy="324"/>
            </a:xfrm>
            <a:prstGeom prst="rect">
              <a:avLst/>
            </a:prstGeom>
            <a:solidFill>
              <a:srgbClr val="FD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41" name="Rectangle 70">
              <a:extLst>
                <a:ext uri="{FF2B5EF4-FFF2-40B4-BE49-F238E27FC236}">
                  <a16:creationId xmlns:a16="http://schemas.microsoft.com/office/drawing/2014/main" id="{127BEB21-2043-4DCF-AA86-19EC998DACEA}"/>
                </a:ext>
              </a:extLst>
            </p:cNvPr>
            <p:cNvSpPr>
              <a:spLocks noChangeArrowheads="1"/>
            </p:cNvSpPr>
            <p:nvPr/>
          </p:nvSpPr>
          <p:spPr bwMode="auto">
            <a:xfrm>
              <a:off x="1954" y="2983"/>
              <a:ext cx="6" cy="32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42" name="Rectangle 71">
              <a:extLst>
                <a:ext uri="{FF2B5EF4-FFF2-40B4-BE49-F238E27FC236}">
                  <a16:creationId xmlns:a16="http://schemas.microsoft.com/office/drawing/2014/main" id="{4C9CFAC5-CE25-4497-B6E4-48F9BB018784}"/>
                </a:ext>
              </a:extLst>
            </p:cNvPr>
            <p:cNvSpPr>
              <a:spLocks noChangeArrowheads="1"/>
            </p:cNvSpPr>
            <p:nvPr/>
          </p:nvSpPr>
          <p:spPr bwMode="auto">
            <a:xfrm>
              <a:off x="1960" y="2983"/>
              <a:ext cx="6" cy="32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43" name="Rectangle 72">
              <a:extLst>
                <a:ext uri="{FF2B5EF4-FFF2-40B4-BE49-F238E27FC236}">
                  <a16:creationId xmlns:a16="http://schemas.microsoft.com/office/drawing/2014/main" id="{4FABA24D-1141-4B07-BAE2-F389EE24AB36}"/>
                </a:ext>
              </a:extLst>
            </p:cNvPr>
            <p:cNvSpPr>
              <a:spLocks noChangeArrowheads="1"/>
            </p:cNvSpPr>
            <p:nvPr/>
          </p:nvSpPr>
          <p:spPr bwMode="auto">
            <a:xfrm>
              <a:off x="1966" y="2983"/>
              <a:ext cx="6" cy="324"/>
            </a:xfrm>
            <a:prstGeom prst="rect">
              <a:avLst/>
            </a:prstGeom>
            <a:solidFill>
              <a:srgbClr val="FD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44" name="Rectangle 73">
              <a:extLst>
                <a:ext uri="{FF2B5EF4-FFF2-40B4-BE49-F238E27FC236}">
                  <a16:creationId xmlns:a16="http://schemas.microsoft.com/office/drawing/2014/main" id="{E29FE4E5-59C7-4B75-9EC2-9D4B5E30B887}"/>
                </a:ext>
              </a:extLst>
            </p:cNvPr>
            <p:cNvSpPr>
              <a:spLocks noChangeArrowheads="1"/>
            </p:cNvSpPr>
            <p:nvPr/>
          </p:nvSpPr>
          <p:spPr bwMode="auto">
            <a:xfrm>
              <a:off x="1972" y="2983"/>
              <a:ext cx="6" cy="324"/>
            </a:xfrm>
            <a:prstGeom prst="rect">
              <a:avLst/>
            </a:prstGeom>
            <a:solidFill>
              <a:srgbClr val="FC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45" name="Rectangle 74">
              <a:extLst>
                <a:ext uri="{FF2B5EF4-FFF2-40B4-BE49-F238E27FC236}">
                  <a16:creationId xmlns:a16="http://schemas.microsoft.com/office/drawing/2014/main" id="{C8373085-4F8A-4EC0-BE04-2ABF4DEFA8B5}"/>
                </a:ext>
              </a:extLst>
            </p:cNvPr>
            <p:cNvSpPr>
              <a:spLocks noChangeArrowheads="1"/>
            </p:cNvSpPr>
            <p:nvPr/>
          </p:nvSpPr>
          <p:spPr bwMode="auto">
            <a:xfrm>
              <a:off x="1978" y="2983"/>
              <a:ext cx="6" cy="324"/>
            </a:xfrm>
            <a:prstGeom prst="rect">
              <a:avLst/>
            </a:prstGeom>
            <a:solidFill>
              <a:srgbClr val="FA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46" name="Rectangle 75">
              <a:extLst>
                <a:ext uri="{FF2B5EF4-FFF2-40B4-BE49-F238E27FC236}">
                  <a16:creationId xmlns:a16="http://schemas.microsoft.com/office/drawing/2014/main" id="{A91180D2-E290-44B4-B4CD-6D7A02D6BD3B}"/>
                </a:ext>
              </a:extLst>
            </p:cNvPr>
            <p:cNvSpPr>
              <a:spLocks noChangeArrowheads="1"/>
            </p:cNvSpPr>
            <p:nvPr/>
          </p:nvSpPr>
          <p:spPr bwMode="auto">
            <a:xfrm>
              <a:off x="1984" y="2983"/>
              <a:ext cx="6" cy="324"/>
            </a:xfrm>
            <a:prstGeom prst="rect">
              <a:avLst/>
            </a:prstGeom>
            <a:solidFill>
              <a:srgbClr val="F8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47" name="Rectangle 76">
              <a:extLst>
                <a:ext uri="{FF2B5EF4-FFF2-40B4-BE49-F238E27FC236}">
                  <a16:creationId xmlns:a16="http://schemas.microsoft.com/office/drawing/2014/main" id="{2E829DCB-84F8-408B-8B76-53DF2C1A189A}"/>
                </a:ext>
              </a:extLst>
            </p:cNvPr>
            <p:cNvSpPr>
              <a:spLocks noChangeArrowheads="1"/>
            </p:cNvSpPr>
            <p:nvPr/>
          </p:nvSpPr>
          <p:spPr bwMode="auto">
            <a:xfrm>
              <a:off x="1990" y="2983"/>
              <a:ext cx="6" cy="324"/>
            </a:xfrm>
            <a:prstGeom prst="rect">
              <a:avLst/>
            </a:prstGeom>
            <a:solidFill>
              <a:srgbClr val="F6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48" name="Rectangle 77">
              <a:extLst>
                <a:ext uri="{FF2B5EF4-FFF2-40B4-BE49-F238E27FC236}">
                  <a16:creationId xmlns:a16="http://schemas.microsoft.com/office/drawing/2014/main" id="{CA92AE54-7597-46B1-ACAE-AEB16A983BB6}"/>
                </a:ext>
              </a:extLst>
            </p:cNvPr>
            <p:cNvSpPr>
              <a:spLocks noChangeArrowheads="1"/>
            </p:cNvSpPr>
            <p:nvPr/>
          </p:nvSpPr>
          <p:spPr bwMode="auto">
            <a:xfrm>
              <a:off x="1996" y="2983"/>
              <a:ext cx="6" cy="324"/>
            </a:xfrm>
            <a:prstGeom prst="rect">
              <a:avLst/>
            </a:prstGeom>
            <a:solidFill>
              <a:srgbClr val="F26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49" name="Rectangle 78">
              <a:extLst>
                <a:ext uri="{FF2B5EF4-FFF2-40B4-BE49-F238E27FC236}">
                  <a16:creationId xmlns:a16="http://schemas.microsoft.com/office/drawing/2014/main" id="{5A6971EA-CD0B-4CC6-AAB0-BBEBF2C28F6C}"/>
                </a:ext>
              </a:extLst>
            </p:cNvPr>
            <p:cNvSpPr>
              <a:spLocks noChangeArrowheads="1"/>
            </p:cNvSpPr>
            <p:nvPr/>
          </p:nvSpPr>
          <p:spPr bwMode="auto">
            <a:xfrm>
              <a:off x="2002" y="2983"/>
              <a:ext cx="6" cy="324"/>
            </a:xfrm>
            <a:prstGeom prst="rect">
              <a:avLst/>
            </a:prstGeom>
            <a:solidFill>
              <a:srgbClr val="E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50" name="Rectangle 79">
              <a:extLst>
                <a:ext uri="{FF2B5EF4-FFF2-40B4-BE49-F238E27FC236}">
                  <a16:creationId xmlns:a16="http://schemas.microsoft.com/office/drawing/2014/main" id="{65BAC842-E826-4638-98D8-4F53890F2335}"/>
                </a:ext>
              </a:extLst>
            </p:cNvPr>
            <p:cNvSpPr>
              <a:spLocks noChangeArrowheads="1"/>
            </p:cNvSpPr>
            <p:nvPr/>
          </p:nvSpPr>
          <p:spPr bwMode="auto">
            <a:xfrm>
              <a:off x="2008" y="2983"/>
              <a:ext cx="6" cy="324"/>
            </a:xfrm>
            <a:prstGeom prst="rect">
              <a:avLst/>
            </a:prstGeom>
            <a:solidFill>
              <a:srgbClr val="EB5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51" name="Rectangle 80">
              <a:extLst>
                <a:ext uri="{FF2B5EF4-FFF2-40B4-BE49-F238E27FC236}">
                  <a16:creationId xmlns:a16="http://schemas.microsoft.com/office/drawing/2014/main" id="{DAF6E653-3C30-4870-BE90-B38FC935ED5C}"/>
                </a:ext>
              </a:extLst>
            </p:cNvPr>
            <p:cNvSpPr>
              <a:spLocks noChangeArrowheads="1"/>
            </p:cNvSpPr>
            <p:nvPr/>
          </p:nvSpPr>
          <p:spPr bwMode="auto">
            <a:xfrm>
              <a:off x="2014" y="2983"/>
              <a:ext cx="6" cy="324"/>
            </a:xfrm>
            <a:prstGeom prst="rect">
              <a:avLst/>
            </a:prstGeom>
            <a:solidFill>
              <a:srgbClr val="E6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52" name="Rectangle 81">
              <a:extLst>
                <a:ext uri="{FF2B5EF4-FFF2-40B4-BE49-F238E27FC236}">
                  <a16:creationId xmlns:a16="http://schemas.microsoft.com/office/drawing/2014/main" id="{C8DC031B-A7B3-4F0E-9D4E-7CCF4D2CC299}"/>
                </a:ext>
              </a:extLst>
            </p:cNvPr>
            <p:cNvSpPr>
              <a:spLocks noChangeArrowheads="1"/>
            </p:cNvSpPr>
            <p:nvPr/>
          </p:nvSpPr>
          <p:spPr bwMode="auto">
            <a:xfrm>
              <a:off x="2020" y="2983"/>
              <a:ext cx="6" cy="324"/>
            </a:xfrm>
            <a:prstGeom prst="rect">
              <a:avLst/>
            </a:prstGeom>
            <a:solidFill>
              <a:srgbClr val="E05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53" name="Rectangle 82">
              <a:extLst>
                <a:ext uri="{FF2B5EF4-FFF2-40B4-BE49-F238E27FC236}">
                  <a16:creationId xmlns:a16="http://schemas.microsoft.com/office/drawing/2014/main" id="{2D95B0AD-DF4A-446E-AF39-4F4DCFC64A1A}"/>
                </a:ext>
              </a:extLst>
            </p:cNvPr>
            <p:cNvSpPr>
              <a:spLocks noChangeArrowheads="1"/>
            </p:cNvSpPr>
            <p:nvPr/>
          </p:nvSpPr>
          <p:spPr bwMode="auto">
            <a:xfrm>
              <a:off x="2026" y="2983"/>
              <a:ext cx="6" cy="324"/>
            </a:xfrm>
            <a:prstGeom prst="rect">
              <a:avLst/>
            </a:prstGeom>
            <a:solidFill>
              <a:srgbClr val="DB5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54" name="Rectangle 83">
              <a:extLst>
                <a:ext uri="{FF2B5EF4-FFF2-40B4-BE49-F238E27FC236}">
                  <a16:creationId xmlns:a16="http://schemas.microsoft.com/office/drawing/2014/main" id="{BE692327-5BDF-4161-9497-D5BB8792F1DE}"/>
                </a:ext>
              </a:extLst>
            </p:cNvPr>
            <p:cNvSpPr>
              <a:spLocks noChangeArrowheads="1"/>
            </p:cNvSpPr>
            <p:nvPr/>
          </p:nvSpPr>
          <p:spPr bwMode="auto">
            <a:xfrm>
              <a:off x="2032" y="2983"/>
              <a:ext cx="6" cy="324"/>
            </a:xfrm>
            <a:prstGeom prst="rect">
              <a:avLst/>
            </a:prstGeom>
            <a:solidFill>
              <a:srgbClr val="D5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55" name="Rectangle 84">
              <a:extLst>
                <a:ext uri="{FF2B5EF4-FFF2-40B4-BE49-F238E27FC236}">
                  <a16:creationId xmlns:a16="http://schemas.microsoft.com/office/drawing/2014/main" id="{FDA0ACF1-11F1-4EB7-AED0-2C3281F4134B}"/>
                </a:ext>
              </a:extLst>
            </p:cNvPr>
            <p:cNvSpPr>
              <a:spLocks noChangeArrowheads="1"/>
            </p:cNvSpPr>
            <p:nvPr/>
          </p:nvSpPr>
          <p:spPr bwMode="auto">
            <a:xfrm>
              <a:off x="2038" y="2983"/>
              <a:ext cx="6" cy="324"/>
            </a:xfrm>
            <a:prstGeom prst="rect">
              <a:avLst/>
            </a:prstGeom>
            <a:solidFill>
              <a:srgbClr val="CF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56" name="Rectangle 85">
              <a:extLst>
                <a:ext uri="{FF2B5EF4-FFF2-40B4-BE49-F238E27FC236}">
                  <a16:creationId xmlns:a16="http://schemas.microsoft.com/office/drawing/2014/main" id="{C5344ADC-A84A-4307-8AA2-F4303197B259}"/>
                </a:ext>
              </a:extLst>
            </p:cNvPr>
            <p:cNvSpPr>
              <a:spLocks noChangeArrowheads="1"/>
            </p:cNvSpPr>
            <p:nvPr/>
          </p:nvSpPr>
          <p:spPr bwMode="auto">
            <a:xfrm>
              <a:off x="2044" y="2983"/>
              <a:ext cx="6" cy="324"/>
            </a:xfrm>
            <a:prstGeom prst="rect">
              <a:avLst/>
            </a:prstGeom>
            <a:solidFill>
              <a:srgbClr val="C9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57" name="Rectangle 86">
              <a:extLst>
                <a:ext uri="{FF2B5EF4-FFF2-40B4-BE49-F238E27FC236}">
                  <a16:creationId xmlns:a16="http://schemas.microsoft.com/office/drawing/2014/main" id="{BF882BB9-B272-4AF1-BF1A-C80A44B5B238}"/>
                </a:ext>
              </a:extLst>
            </p:cNvPr>
            <p:cNvSpPr>
              <a:spLocks noChangeArrowheads="1"/>
            </p:cNvSpPr>
            <p:nvPr/>
          </p:nvSpPr>
          <p:spPr bwMode="auto">
            <a:xfrm>
              <a:off x="2050" y="2983"/>
              <a:ext cx="6" cy="324"/>
            </a:xfrm>
            <a:prstGeom prst="rect">
              <a:avLst/>
            </a:prstGeom>
            <a:solidFill>
              <a:srgbClr val="C3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58" name="Rectangle 87">
              <a:extLst>
                <a:ext uri="{FF2B5EF4-FFF2-40B4-BE49-F238E27FC236}">
                  <a16:creationId xmlns:a16="http://schemas.microsoft.com/office/drawing/2014/main" id="{96F06CFB-1260-4713-B423-EB653F335863}"/>
                </a:ext>
              </a:extLst>
            </p:cNvPr>
            <p:cNvSpPr>
              <a:spLocks noChangeArrowheads="1"/>
            </p:cNvSpPr>
            <p:nvPr/>
          </p:nvSpPr>
          <p:spPr bwMode="auto">
            <a:xfrm>
              <a:off x="2056" y="2983"/>
              <a:ext cx="6" cy="324"/>
            </a:xfrm>
            <a:prstGeom prst="rect">
              <a:avLst/>
            </a:prstGeom>
            <a:solidFill>
              <a:srgbClr val="BE4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59" name="Rectangle 88">
              <a:extLst>
                <a:ext uri="{FF2B5EF4-FFF2-40B4-BE49-F238E27FC236}">
                  <a16:creationId xmlns:a16="http://schemas.microsoft.com/office/drawing/2014/main" id="{733F7EA4-3F16-45FD-881E-C33E6B9F778F}"/>
                </a:ext>
              </a:extLst>
            </p:cNvPr>
            <p:cNvSpPr>
              <a:spLocks noChangeArrowheads="1"/>
            </p:cNvSpPr>
            <p:nvPr/>
          </p:nvSpPr>
          <p:spPr bwMode="auto">
            <a:xfrm>
              <a:off x="2062" y="2983"/>
              <a:ext cx="6" cy="324"/>
            </a:xfrm>
            <a:prstGeom prst="rect">
              <a:avLst/>
            </a:prstGeom>
            <a:solidFill>
              <a:srgbClr val="B94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60" name="Rectangle 89">
              <a:extLst>
                <a:ext uri="{FF2B5EF4-FFF2-40B4-BE49-F238E27FC236}">
                  <a16:creationId xmlns:a16="http://schemas.microsoft.com/office/drawing/2014/main" id="{F2304FEF-F1CB-43AE-8DCA-BEE0076FD0DB}"/>
                </a:ext>
              </a:extLst>
            </p:cNvPr>
            <p:cNvSpPr>
              <a:spLocks noChangeArrowheads="1"/>
            </p:cNvSpPr>
            <p:nvPr/>
          </p:nvSpPr>
          <p:spPr bwMode="auto">
            <a:xfrm>
              <a:off x="2068" y="2983"/>
              <a:ext cx="6" cy="324"/>
            </a:xfrm>
            <a:prstGeom prst="rect">
              <a:avLst/>
            </a:prstGeom>
            <a:solidFill>
              <a:srgbClr val="B5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61" name="Rectangle 90">
              <a:extLst>
                <a:ext uri="{FF2B5EF4-FFF2-40B4-BE49-F238E27FC236}">
                  <a16:creationId xmlns:a16="http://schemas.microsoft.com/office/drawing/2014/main" id="{537C87DA-A865-4BB7-B06B-AC4788EF5165}"/>
                </a:ext>
              </a:extLst>
            </p:cNvPr>
            <p:cNvSpPr>
              <a:spLocks noChangeArrowheads="1"/>
            </p:cNvSpPr>
            <p:nvPr/>
          </p:nvSpPr>
          <p:spPr bwMode="auto">
            <a:xfrm>
              <a:off x="2074" y="2983"/>
              <a:ext cx="6" cy="324"/>
            </a:xfrm>
            <a:prstGeom prst="rect">
              <a:avLst/>
            </a:prstGeom>
            <a:solidFill>
              <a:srgbClr val="B14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62" name="Rectangle 91">
              <a:extLst>
                <a:ext uri="{FF2B5EF4-FFF2-40B4-BE49-F238E27FC236}">
                  <a16:creationId xmlns:a16="http://schemas.microsoft.com/office/drawing/2014/main" id="{A575C520-9C0D-47D0-9F76-6D7F464B5C98}"/>
                </a:ext>
              </a:extLst>
            </p:cNvPr>
            <p:cNvSpPr>
              <a:spLocks noChangeArrowheads="1"/>
            </p:cNvSpPr>
            <p:nvPr/>
          </p:nvSpPr>
          <p:spPr bwMode="auto">
            <a:xfrm>
              <a:off x="2080" y="2983"/>
              <a:ext cx="6" cy="324"/>
            </a:xfrm>
            <a:prstGeom prst="rect">
              <a:avLst/>
            </a:prstGeom>
            <a:solidFill>
              <a:srgbClr val="AF4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63" name="Rectangle 92">
              <a:extLst>
                <a:ext uri="{FF2B5EF4-FFF2-40B4-BE49-F238E27FC236}">
                  <a16:creationId xmlns:a16="http://schemas.microsoft.com/office/drawing/2014/main" id="{11FBAD5A-ECAB-47B0-A045-2879DE9D6AFD}"/>
                </a:ext>
              </a:extLst>
            </p:cNvPr>
            <p:cNvSpPr>
              <a:spLocks noChangeArrowheads="1"/>
            </p:cNvSpPr>
            <p:nvPr/>
          </p:nvSpPr>
          <p:spPr bwMode="auto">
            <a:xfrm>
              <a:off x="2086" y="2983"/>
              <a:ext cx="6" cy="324"/>
            </a:xfrm>
            <a:prstGeom prst="rect">
              <a:avLst/>
            </a:prstGeom>
            <a:solidFill>
              <a:srgbClr val="AC4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64" name="Rectangle 93">
              <a:extLst>
                <a:ext uri="{FF2B5EF4-FFF2-40B4-BE49-F238E27FC236}">
                  <a16:creationId xmlns:a16="http://schemas.microsoft.com/office/drawing/2014/main" id="{BAAB2E7D-DE2F-4ACC-BDB6-0F1C80842AE1}"/>
                </a:ext>
              </a:extLst>
            </p:cNvPr>
            <p:cNvSpPr>
              <a:spLocks noChangeArrowheads="1"/>
            </p:cNvSpPr>
            <p:nvPr/>
          </p:nvSpPr>
          <p:spPr bwMode="auto">
            <a:xfrm>
              <a:off x="2092" y="2983"/>
              <a:ext cx="6" cy="324"/>
            </a:xfrm>
            <a:prstGeom prst="rect">
              <a:avLst/>
            </a:prstGeom>
            <a:solidFill>
              <a:srgbClr val="AA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65" name="Rectangle 94">
              <a:extLst>
                <a:ext uri="{FF2B5EF4-FFF2-40B4-BE49-F238E27FC236}">
                  <a16:creationId xmlns:a16="http://schemas.microsoft.com/office/drawing/2014/main" id="{ECE1EE04-6367-4A71-A4D0-D856761B4CE9}"/>
                </a:ext>
              </a:extLst>
            </p:cNvPr>
            <p:cNvSpPr>
              <a:spLocks noChangeArrowheads="1"/>
            </p:cNvSpPr>
            <p:nvPr/>
          </p:nvSpPr>
          <p:spPr bwMode="auto">
            <a:xfrm>
              <a:off x="2098" y="2983"/>
              <a:ext cx="6" cy="324"/>
            </a:xfrm>
            <a:prstGeom prst="rect">
              <a:avLst/>
            </a:prstGeom>
            <a:solidFill>
              <a:srgbClr val="A9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grpSp>
      <p:sp>
        <p:nvSpPr>
          <p:cNvPr id="40975" name="Rectangle 96">
            <a:extLst>
              <a:ext uri="{FF2B5EF4-FFF2-40B4-BE49-F238E27FC236}">
                <a16:creationId xmlns:a16="http://schemas.microsoft.com/office/drawing/2014/main" id="{087E9412-BB52-40AF-A0B6-FF26FE1DD1E2}"/>
              </a:ext>
            </a:extLst>
          </p:cNvPr>
          <p:cNvSpPr>
            <a:spLocks noChangeArrowheads="1"/>
          </p:cNvSpPr>
          <p:nvPr/>
        </p:nvSpPr>
        <p:spPr bwMode="auto">
          <a:xfrm>
            <a:off x="4408488" y="4735513"/>
            <a:ext cx="4556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grpSp>
        <p:nvGrpSpPr>
          <p:cNvPr id="40976" name="Group 146">
            <a:extLst>
              <a:ext uri="{FF2B5EF4-FFF2-40B4-BE49-F238E27FC236}">
                <a16:creationId xmlns:a16="http://schemas.microsoft.com/office/drawing/2014/main" id="{54CCA1FD-42ED-4C7A-B901-452B5EA6C526}"/>
              </a:ext>
            </a:extLst>
          </p:cNvPr>
          <p:cNvGrpSpPr>
            <a:grpSpLocks/>
          </p:cNvGrpSpPr>
          <p:nvPr/>
        </p:nvGrpSpPr>
        <p:grpSpPr bwMode="auto">
          <a:xfrm>
            <a:off x="5559426" y="4221163"/>
            <a:ext cx="466725" cy="1028700"/>
            <a:chOff x="2542" y="2659"/>
            <a:chExt cx="294" cy="648"/>
          </a:xfrm>
        </p:grpSpPr>
        <p:sp>
          <p:nvSpPr>
            <p:cNvPr id="41169" name="Rectangle 97">
              <a:extLst>
                <a:ext uri="{FF2B5EF4-FFF2-40B4-BE49-F238E27FC236}">
                  <a16:creationId xmlns:a16="http://schemas.microsoft.com/office/drawing/2014/main" id="{0701312D-4175-4C0D-A472-05274DD4E74D}"/>
                </a:ext>
              </a:extLst>
            </p:cNvPr>
            <p:cNvSpPr>
              <a:spLocks noChangeArrowheads="1"/>
            </p:cNvSpPr>
            <p:nvPr/>
          </p:nvSpPr>
          <p:spPr bwMode="auto">
            <a:xfrm>
              <a:off x="2542" y="2659"/>
              <a:ext cx="6" cy="648"/>
            </a:xfrm>
            <a:prstGeom prst="rect">
              <a:avLst/>
            </a:prstGeom>
            <a:solidFill>
              <a:srgbClr val="A9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70" name="Rectangle 98">
              <a:extLst>
                <a:ext uri="{FF2B5EF4-FFF2-40B4-BE49-F238E27FC236}">
                  <a16:creationId xmlns:a16="http://schemas.microsoft.com/office/drawing/2014/main" id="{E880B12E-3D36-4C78-9A93-E22138CB2AD6}"/>
                </a:ext>
              </a:extLst>
            </p:cNvPr>
            <p:cNvSpPr>
              <a:spLocks noChangeArrowheads="1"/>
            </p:cNvSpPr>
            <p:nvPr/>
          </p:nvSpPr>
          <p:spPr bwMode="auto">
            <a:xfrm>
              <a:off x="2548" y="2659"/>
              <a:ext cx="6" cy="648"/>
            </a:xfrm>
            <a:prstGeom prst="rect">
              <a:avLst/>
            </a:prstGeom>
            <a:solidFill>
              <a:srgbClr val="AA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71" name="Rectangle 99">
              <a:extLst>
                <a:ext uri="{FF2B5EF4-FFF2-40B4-BE49-F238E27FC236}">
                  <a16:creationId xmlns:a16="http://schemas.microsoft.com/office/drawing/2014/main" id="{659043CC-9916-48D3-83C7-556145DBB1D0}"/>
                </a:ext>
              </a:extLst>
            </p:cNvPr>
            <p:cNvSpPr>
              <a:spLocks noChangeArrowheads="1"/>
            </p:cNvSpPr>
            <p:nvPr/>
          </p:nvSpPr>
          <p:spPr bwMode="auto">
            <a:xfrm>
              <a:off x="2554" y="2659"/>
              <a:ext cx="6" cy="648"/>
            </a:xfrm>
            <a:prstGeom prst="rect">
              <a:avLst/>
            </a:prstGeom>
            <a:solidFill>
              <a:srgbClr val="AC6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72" name="Rectangle 100">
              <a:extLst>
                <a:ext uri="{FF2B5EF4-FFF2-40B4-BE49-F238E27FC236}">
                  <a16:creationId xmlns:a16="http://schemas.microsoft.com/office/drawing/2014/main" id="{17E38B3D-32EC-4338-817D-F594B8095E31}"/>
                </a:ext>
              </a:extLst>
            </p:cNvPr>
            <p:cNvSpPr>
              <a:spLocks noChangeArrowheads="1"/>
            </p:cNvSpPr>
            <p:nvPr/>
          </p:nvSpPr>
          <p:spPr bwMode="auto">
            <a:xfrm>
              <a:off x="2560" y="2659"/>
              <a:ext cx="6" cy="648"/>
            </a:xfrm>
            <a:prstGeom prst="rect">
              <a:avLst/>
            </a:prstGeom>
            <a:solidFill>
              <a:srgbClr val="AE6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73" name="Rectangle 101">
              <a:extLst>
                <a:ext uri="{FF2B5EF4-FFF2-40B4-BE49-F238E27FC236}">
                  <a16:creationId xmlns:a16="http://schemas.microsoft.com/office/drawing/2014/main" id="{08FFF40E-42A9-449E-8E72-C5BE57296D0D}"/>
                </a:ext>
              </a:extLst>
            </p:cNvPr>
            <p:cNvSpPr>
              <a:spLocks noChangeArrowheads="1"/>
            </p:cNvSpPr>
            <p:nvPr/>
          </p:nvSpPr>
          <p:spPr bwMode="auto">
            <a:xfrm>
              <a:off x="2566" y="2659"/>
              <a:ext cx="6" cy="648"/>
            </a:xfrm>
            <a:prstGeom prst="rect">
              <a:avLst/>
            </a:prstGeom>
            <a:solidFill>
              <a:srgbClr val="B16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74" name="Rectangle 102">
              <a:extLst>
                <a:ext uri="{FF2B5EF4-FFF2-40B4-BE49-F238E27FC236}">
                  <a16:creationId xmlns:a16="http://schemas.microsoft.com/office/drawing/2014/main" id="{3ED7D998-8D5D-491D-860D-E4AC2C142BAE}"/>
                </a:ext>
              </a:extLst>
            </p:cNvPr>
            <p:cNvSpPr>
              <a:spLocks noChangeArrowheads="1"/>
            </p:cNvSpPr>
            <p:nvPr/>
          </p:nvSpPr>
          <p:spPr bwMode="auto">
            <a:xfrm>
              <a:off x="2572" y="2659"/>
              <a:ext cx="6" cy="648"/>
            </a:xfrm>
            <a:prstGeom prst="rect">
              <a:avLst/>
            </a:prstGeom>
            <a:solidFill>
              <a:srgbClr val="B5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75" name="Rectangle 103">
              <a:extLst>
                <a:ext uri="{FF2B5EF4-FFF2-40B4-BE49-F238E27FC236}">
                  <a16:creationId xmlns:a16="http://schemas.microsoft.com/office/drawing/2014/main" id="{2D3EF847-6EC5-4131-AFAD-1F1A4B243A23}"/>
                </a:ext>
              </a:extLst>
            </p:cNvPr>
            <p:cNvSpPr>
              <a:spLocks noChangeArrowheads="1"/>
            </p:cNvSpPr>
            <p:nvPr/>
          </p:nvSpPr>
          <p:spPr bwMode="auto">
            <a:xfrm>
              <a:off x="2578" y="2659"/>
              <a:ext cx="6" cy="648"/>
            </a:xfrm>
            <a:prstGeom prst="rect">
              <a:avLst/>
            </a:prstGeom>
            <a:solidFill>
              <a:srgbClr val="B9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76" name="Rectangle 104">
              <a:extLst>
                <a:ext uri="{FF2B5EF4-FFF2-40B4-BE49-F238E27FC236}">
                  <a16:creationId xmlns:a16="http://schemas.microsoft.com/office/drawing/2014/main" id="{1CB2155F-8BEF-4102-BDCC-104416902FA7}"/>
                </a:ext>
              </a:extLst>
            </p:cNvPr>
            <p:cNvSpPr>
              <a:spLocks noChangeArrowheads="1"/>
            </p:cNvSpPr>
            <p:nvPr/>
          </p:nvSpPr>
          <p:spPr bwMode="auto">
            <a:xfrm>
              <a:off x="2584" y="2659"/>
              <a:ext cx="6" cy="648"/>
            </a:xfrm>
            <a:prstGeom prst="rect">
              <a:avLst/>
            </a:prstGeom>
            <a:solidFill>
              <a:srgbClr val="BD7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77" name="Rectangle 105">
              <a:extLst>
                <a:ext uri="{FF2B5EF4-FFF2-40B4-BE49-F238E27FC236}">
                  <a16:creationId xmlns:a16="http://schemas.microsoft.com/office/drawing/2014/main" id="{CD865148-3D76-475A-AFD1-C60FADF9B567}"/>
                </a:ext>
              </a:extLst>
            </p:cNvPr>
            <p:cNvSpPr>
              <a:spLocks noChangeArrowheads="1"/>
            </p:cNvSpPr>
            <p:nvPr/>
          </p:nvSpPr>
          <p:spPr bwMode="auto">
            <a:xfrm>
              <a:off x="2590" y="2659"/>
              <a:ext cx="6" cy="648"/>
            </a:xfrm>
            <a:prstGeom prst="rect">
              <a:avLst/>
            </a:prstGeom>
            <a:solidFill>
              <a:srgbClr val="C2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78" name="Rectangle 106">
              <a:extLst>
                <a:ext uri="{FF2B5EF4-FFF2-40B4-BE49-F238E27FC236}">
                  <a16:creationId xmlns:a16="http://schemas.microsoft.com/office/drawing/2014/main" id="{A36E3D70-C91A-4EBE-8436-EC6CB5B79845}"/>
                </a:ext>
              </a:extLst>
            </p:cNvPr>
            <p:cNvSpPr>
              <a:spLocks noChangeArrowheads="1"/>
            </p:cNvSpPr>
            <p:nvPr/>
          </p:nvSpPr>
          <p:spPr bwMode="auto">
            <a:xfrm>
              <a:off x="2596" y="2659"/>
              <a:ext cx="6" cy="648"/>
            </a:xfrm>
            <a:prstGeom prst="rect">
              <a:avLst/>
            </a:prstGeom>
            <a:solidFill>
              <a:srgbClr val="C8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79" name="Rectangle 107">
              <a:extLst>
                <a:ext uri="{FF2B5EF4-FFF2-40B4-BE49-F238E27FC236}">
                  <a16:creationId xmlns:a16="http://schemas.microsoft.com/office/drawing/2014/main" id="{8397628F-F24A-4087-B4E5-30FA102CB734}"/>
                </a:ext>
              </a:extLst>
            </p:cNvPr>
            <p:cNvSpPr>
              <a:spLocks noChangeArrowheads="1"/>
            </p:cNvSpPr>
            <p:nvPr/>
          </p:nvSpPr>
          <p:spPr bwMode="auto">
            <a:xfrm>
              <a:off x="2602" y="2659"/>
              <a:ext cx="6" cy="648"/>
            </a:xfrm>
            <a:prstGeom prst="rect">
              <a:avLst/>
            </a:prstGeom>
            <a:solidFill>
              <a:srgbClr val="CD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80" name="Rectangle 108">
              <a:extLst>
                <a:ext uri="{FF2B5EF4-FFF2-40B4-BE49-F238E27FC236}">
                  <a16:creationId xmlns:a16="http://schemas.microsoft.com/office/drawing/2014/main" id="{A0B4F082-B19E-47A9-9A06-DBE40C9D0330}"/>
                </a:ext>
              </a:extLst>
            </p:cNvPr>
            <p:cNvSpPr>
              <a:spLocks noChangeArrowheads="1"/>
            </p:cNvSpPr>
            <p:nvPr/>
          </p:nvSpPr>
          <p:spPr bwMode="auto">
            <a:xfrm>
              <a:off x="2608" y="2659"/>
              <a:ext cx="6" cy="648"/>
            </a:xfrm>
            <a:prstGeom prst="rect">
              <a:avLst/>
            </a:prstGeom>
            <a:solidFill>
              <a:srgbClr val="D4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81" name="Rectangle 109">
              <a:extLst>
                <a:ext uri="{FF2B5EF4-FFF2-40B4-BE49-F238E27FC236}">
                  <a16:creationId xmlns:a16="http://schemas.microsoft.com/office/drawing/2014/main" id="{32922754-922F-44ED-B0E1-6552FAF6A4E4}"/>
                </a:ext>
              </a:extLst>
            </p:cNvPr>
            <p:cNvSpPr>
              <a:spLocks noChangeArrowheads="1"/>
            </p:cNvSpPr>
            <p:nvPr/>
          </p:nvSpPr>
          <p:spPr bwMode="auto">
            <a:xfrm>
              <a:off x="2614" y="2659"/>
              <a:ext cx="6" cy="648"/>
            </a:xfrm>
            <a:prstGeom prst="rect">
              <a:avLst/>
            </a:prstGeom>
            <a:solidFill>
              <a:srgbClr val="D98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82" name="Rectangle 110">
              <a:extLst>
                <a:ext uri="{FF2B5EF4-FFF2-40B4-BE49-F238E27FC236}">
                  <a16:creationId xmlns:a16="http://schemas.microsoft.com/office/drawing/2014/main" id="{91E99344-D1BF-4E00-8D5E-BCE64F007322}"/>
                </a:ext>
              </a:extLst>
            </p:cNvPr>
            <p:cNvSpPr>
              <a:spLocks noChangeArrowheads="1"/>
            </p:cNvSpPr>
            <p:nvPr/>
          </p:nvSpPr>
          <p:spPr bwMode="auto">
            <a:xfrm>
              <a:off x="2620" y="2659"/>
              <a:ext cx="6" cy="648"/>
            </a:xfrm>
            <a:prstGeom prst="rect">
              <a:avLst/>
            </a:prstGeom>
            <a:solidFill>
              <a:srgbClr val="DF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83" name="Rectangle 111">
              <a:extLst>
                <a:ext uri="{FF2B5EF4-FFF2-40B4-BE49-F238E27FC236}">
                  <a16:creationId xmlns:a16="http://schemas.microsoft.com/office/drawing/2014/main" id="{B2DEC547-335F-441C-B94B-769198735659}"/>
                </a:ext>
              </a:extLst>
            </p:cNvPr>
            <p:cNvSpPr>
              <a:spLocks noChangeArrowheads="1"/>
            </p:cNvSpPr>
            <p:nvPr/>
          </p:nvSpPr>
          <p:spPr bwMode="auto">
            <a:xfrm>
              <a:off x="2626" y="2659"/>
              <a:ext cx="6" cy="648"/>
            </a:xfrm>
            <a:prstGeom prst="rect">
              <a:avLst/>
            </a:prstGeom>
            <a:solidFill>
              <a:srgbClr val="E4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84" name="Rectangle 112">
              <a:extLst>
                <a:ext uri="{FF2B5EF4-FFF2-40B4-BE49-F238E27FC236}">
                  <a16:creationId xmlns:a16="http://schemas.microsoft.com/office/drawing/2014/main" id="{1B29C482-E641-44CE-BEDB-42CC98B78203}"/>
                </a:ext>
              </a:extLst>
            </p:cNvPr>
            <p:cNvSpPr>
              <a:spLocks noChangeArrowheads="1"/>
            </p:cNvSpPr>
            <p:nvPr/>
          </p:nvSpPr>
          <p:spPr bwMode="auto">
            <a:xfrm>
              <a:off x="2632" y="2659"/>
              <a:ext cx="6" cy="648"/>
            </a:xfrm>
            <a:prstGeom prst="rect">
              <a:avLst/>
            </a:prstGeom>
            <a:solidFill>
              <a:srgbClr val="E9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85" name="Rectangle 113">
              <a:extLst>
                <a:ext uri="{FF2B5EF4-FFF2-40B4-BE49-F238E27FC236}">
                  <a16:creationId xmlns:a16="http://schemas.microsoft.com/office/drawing/2014/main" id="{9304F4F9-4315-450B-8E85-3A9B4C34FF79}"/>
                </a:ext>
              </a:extLst>
            </p:cNvPr>
            <p:cNvSpPr>
              <a:spLocks noChangeArrowheads="1"/>
            </p:cNvSpPr>
            <p:nvPr/>
          </p:nvSpPr>
          <p:spPr bwMode="auto">
            <a:xfrm>
              <a:off x="2638" y="2659"/>
              <a:ext cx="6" cy="648"/>
            </a:xfrm>
            <a:prstGeom prst="rect">
              <a:avLst/>
            </a:prstGeom>
            <a:solidFill>
              <a:srgbClr val="ED8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86" name="Rectangle 114">
              <a:extLst>
                <a:ext uri="{FF2B5EF4-FFF2-40B4-BE49-F238E27FC236}">
                  <a16:creationId xmlns:a16="http://schemas.microsoft.com/office/drawing/2014/main" id="{632D8ED0-FFB1-4BE5-BD22-BF143CAD7CFC}"/>
                </a:ext>
              </a:extLst>
            </p:cNvPr>
            <p:cNvSpPr>
              <a:spLocks noChangeArrowheads="1"/>
            </p:cNvSpPr>
            <p:nvPr/>
          </p:nvSpPr>
          <p:spPr bwMode="auto">
            <a:xfrm>
              <a:off x="2644" y="2659"/>
              <a:ext cx="6" cy="648"/>
            </a:xfrm>
            <a:prstGeom prst="rect">
              <a:avLst/>
            </a:prstGeom>
            <a:solidFill>
              <a:srgbClr val="F1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87" name="Rectangle 115">
              <a:extLst>
                <a:ext uri="{FF2B5EF4-FFF2-40B4-BE49-F238E27FC236}">
                  <a16:creationId xmlns:a16="http://schemas.microsoft.com/office/drawing/2014/main" id="{7045C392-2E68-46EF-A235-AACFA9A56281}"/>
                </a:ext>
              </a:extLst>
            </p:cNvPr>
            <p:cNvSpPr>
              <a:spLocks noChangeArrowheads="1"/>
            </p:cNvSpPr>
            <p:nvPr/>
          </p:nvSpPr>
          <p:spPr bwMode="auto">
            <a:xfrm>
              <a:off x="2650" y="2659"/>
              <a:ext cx="6" cy="648"/>
            </a:xfrm>
            <a:prstGeom prst="rect">
              <a:avLst/>
            </a:prstGeom>
            <a:solidFill>
              <a:srgbClr val="F5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88" name="Rectangle 116">
              <a:extLst>
                <a:ext uri="{FF2B5EF4-FFF2-40B4-BE49-F238E27FC236}">
                  <a16:creationId xmlns:a16="http://schemas.microsoft.com/office/drawing/2014/main" id="{D9E714E5-7604-4964-9288-684DB8DE0A43}"/>
                </a:ext>
              </a:extLst>
            </p:cNvPr>
            <p:cNvSpPr>
              <a:spLocks noChangeArrowheads="1"/>
            </p:cNvSpPr>
            <p:nvPr/>
          </p:nvSpPr>
          <p:spPr bwMode="auto">
            <a:xfrm>
              <a:off x="2656" y="2659"/>
              <a:ext cx="6" cy="648"/>
            </a:xfrm>
            <a:prstGeom prst="rect">
              <a:avLst/>
            </a:prstGeom>
            <a:solidFill>
              <a:srgbClr val="F79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89" name="Rectangle 117">
              <a:extLst>
                <a:ext uri="{FF2B5EF4-FFF2-40B4-BE49-F238E27FC236}">
                  <a16:creationId xmlns:a16="http://schemas.microsoft.com/office/drawing/2014/main" id="{D3BCF767-751B-4861-8663-3C7182AB1EEC}"/>
                </a:ext>
              </a:extLst>
            </p:cNvPr>
            <p:cNvSpPr>
              <a:spLocks noChangeArrowheads="1"/>
            </p:cNvSpPr>
            <p:nvPr/>
          </p:nvSpPr>
          <p:spPr bwMode="auto">
            <a:xfrm>
              <a:off x="2662" y="2659"/>
              <a:ext cx="6" cy="648"/>
            </a:xfrm>
            <a:prstGeom prst="rect">
              <a:avLst/>
            </a:prstGeom>
            <a:solidFill>
              <a:srgbClr val="FA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90" name="Rectangle 118">
              <a:extLst>
                <a:ext uri="{FF2B5EF4-FFF2-40B4-BE49-F238E27FC236}">
                  <a16:creationId xmlns:a16="http://schemas.microsoft.com/office/drawing/2014/main" id="{1E5D0A25-053C-4B25-B254-405678A39BA0}"/>
                </a:ext>
              </a:extLst>
            </p:cNvPr>
            <p:cNvSpPr>
              <a:spLocks noChangeArrowheads="1"/>
            </p:cNvSpPr>
            <p:nvPr/>
          </p:nvSpPr>
          <p:spPr bwMode="auto">
            <a:xfrm>
              <a:off x="2668" y="2659"/>
              <a:ext cx="6" cy="648"/>
            </a:xfrm>
            <a:prstGeom prst="rect">
              <a:avLst/>
            </a:prstGeom>
            <a:solidFill>
              <a:srgbClr val="FB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91" name="Rectangle 119">
              <a:extLst>
                <a:ext uri="{FF2B5EF4-FFF2-40B4-BE49-F238E27FC236}">
                  <a16:creationId xmlns:a16="http://schemas.microsoft.com/office/drawing/2014/main" id="{68D4BDCE-771D-4A48-9601-91527B01A27C}"/>
                </a:ext>
              </a:extLst>
            </p:cNvPr>
            <p:cNvSpPr>
              <a:spLocks noChangeArrowheads="1"/>
            </p:cNvSpPr>
            <p:nvPr/>
          </p:nvSpPr>
          <p:spPr bwMode="auto">
            <a:xfrm>
              <a:off x="2674" y="2659"/>
              <a:ext cx="6" cy="648"/>
            </a:xfrm>
            <a:prstGeom prst="rect">
              <a:avLst/>
            </a:prstGeom>
            <a:solidFill>
              <a:srgbClr val="FD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92" name="Rectangle 120">
              <a:extLst>
                <a:ext uri="{FF2B5EF4-FFF2-40B4-BE49-F238E27FC236}">
                  <a16:creationId xmlns:a16="http://schemas.microsoft.com/office/drawing/2014/main" id="{13F251A8-6A21-4F3B-9686-A17B26122591}"/>
                </a:ext>
              </a:extLst>
            </p:cNvPr>
            <p:cNvSpPr>
              <a:spLocks noChangeArrowheads="1"/>
            </p:cNvSpPr>
            <p:nvPr/>
          </p:nvSpPr>
          <p:spPr bwMode="auto">
            <a:xfrm>
              <a:off x="2680" y="2659"/>
              <a:ext cx="6" cy="648"/>
            </a:xfrm>
            <a:prstGeom prst="rect">
              <a:avLst/>
            </a:prstGeom>
            <a:solidFill>
              <a:srgbClr val="FE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93" name="Rectangle 121">
              <a:extLst>
                <a:ext uri="{FF2B5EF4-FFF2-40B4-BE49-F238E27FC236}">
                  <a16:creationId xmlns:a16="http://schemas.microsoft.com/office/drawing/2014/main" id="{C6A9C8D2-864F-4510-860B-41FC509F514B}"/>
                </a:ext>
              </a:extLst>
            </p:cNvPr>
            <p:cNvSpPr>
              <a:spLocks noChangeArrowheads="1"/>
            </p:cNvSpPr>
            <p:nvPr/>
          </p:nvSpPr>
          <p:spPr bwMode="auto">
            <a:xfrm>
              <a:off x="2686" y="2659"/>
              <a:ext cx="6" cy="64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94" name="Rectangle 122">
              <a:extLst>
                <a:ext uri="{FF2B5EF4-FFF2-40B4-BE49-F238E27FC236}">
                  <a16:creationId xmlns:a16="http://schemas.microsoft.com/office/drawing/2014/main" id="{26664761-65BA-4DD8-8442-620C01672371}"/>
                </a:ext>
              </a:extLst>
            </p:cNvPr>
            <p:cNvSpPr>
              <a:spLocks noChangeArrowheads="1"/>
            </p:cNvSpPr>
            <p:nvPr/>
          </p:nvSpPr>
          <p:spPr bwMode="auto">
            <a:xfrm>
              <a:off x="2692" y="2659"/>
              <a:ext cx="6" cy="64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95" name="Rectangle 123">
              <a:extLst>
                <a:ext uri="{FF2B5EF4-FFF2-40B4-BE49-F238E27FC236}">
                  <a16:creationId xmlns:a16="http://schemas.microsoft.com/office/drawing/2014/main" id="{86EFF444-B4B8-4C2F-AB63-4D42EE7F1706}"/>
                </a:ext>
              </a:extLst>
            </p:cNvPr>
            <p:cNvSpPr>
              <a:spLocks noChangeArrowheads="1"/>
            </p:cNvSpPr>
            <p:nvPr/>
          </p:nvSpPr>
          <p:spPr bwMode="auto">
            <a:xfrm>
              <a:off x="2698" y="2659"/>
              <a:ext cx="6" cy="648"/>
            </a:xfrm>
            <a:prstGeom prst="rect">
              <a:avLst/>
            </a:prstGeom>
            <a:solidFill>
              <a:srgbClr val="FD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96" name="Rectangle 124">
              <a:extLst>
                <a:ext uri="{FF2B5EF4-FFF2-40B4-BE49-F238E27FC236}">
                  <a16:creationId xmlns:a16="http://schemas.microsoft.com/office/drawing/2014/main" id="{1172C935-6541-4E2C-A73C-0FFA314C8F9C}"/>
                </a:ext>
              </a:extLst>
            </p:cNvPr>
            <p:cNvSpPr>
              <a:spLocks noChangeArrowheads="1"/>
            </p:cNvSpPr>
            <p:nvPr/>
          </p:nvSpPr>
          <p:spPr bwMode="auto">
            <a:xfrm>
              <a:off x="2704" y="2659"/>
              <a:ext cx="6" cy="648"/>
            </a:xfrm>
            <a:prstGeom prst="rect">
              <a:avLst/>
            </a:prstGeom>
            <a:solidFill>
              <a:srgbClr val="FB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97" name="Rectangle 125">
              <a:extLst>
                <a:ext uri="{FF2B5EF4-FFF2-40B4-BE49-F238E27FC236}">
                  <a16:creationId xmlns:a16="http://schemas.microsoft.com/office/drawing/2014/main" id="{293E47C1-410F-4514-A985-2BFFF8263D1A}"/>
                </a:ext>
              </a:extLst>
            </p:cNvPr>
            <p:cNvSpPr>
              <a:spLocks noChangeArrowheads="1"/>
            </p:cNvSpPr>
            <p:nvPr/>
          </p:nvSpPr>
          <p:spPr bwMode="auto">
            <a:xfrm>
              <a:off x="2710" y="2659"/>
              <a:ext cx="6" cy="648"/>
            </a:xfrm>
            <a:prstGeom prst="rect">
              <a:avLst/>
            </a:prstGeom>
            <a:solidFill>
              <a:srgbClr val="FA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98" name="Rectangle 126">
              <a:extLst>
                <a:ext uri="{FF2B5EF4-FFF2-40B4-BE49-F238E27FC236}">
                  <a16:creationId xmlns:a16="http://schemas.microsoft.com/office/drawing/2014/main" id="{FD1B4883-0D2E-4ECC-A26A-2EB331DF6695}"/>
                </a:ext>
              </a:extLst>
            </p:cNvPr>
            <p:cNvSpPr>
              <a:spLocks noChangeArrowheads="1"/>
            </p:cNvSpPr>
            <p:nvPr/>
          </p:nvSpPr>
          <p:spPr bwMode="auto">
            <a:xfrm>
              <a:off x="2716" y="2659"/>
              <a:ext cx="6" cy="648"/>
            </a:xfrm>
            <a:prstGeom prst="rect">
              <a:avLst/>
            </a:prstGeom>
            <a:solidFill>
              <a:srgbClr val="F79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99" name="Rectangle 127">
              <a:extLst>
                <a:ext uri="{FF2B5EF4-FFF2-40B4-BE49-F238E27FC236}">
                  <a16:creationId xmlns:a16="http://schemas.microsoft.com/office/drawing/2014/main" id="{B39E2A93-5DC8-48D3-969D-3C1C01775E7A}"/>
                </a:ext>
              </a:extLst>
            </p:cNvPr>
            <p:cNvSpPr>
              <a:spLocks noChangeArrowheads="1"/>
            </p:cNvSpPr>
            <p:nvPr/>
          </p:nvSpPr>
          <p:spPr bwMode="auto">
            <a:xfrm>
              <a:off x="2722" y="2659"/>
              <a:ext cx="6" cy="648"/>
            </a:xfrm>
            <a:prstGeom prst="rect">
              <a:avLst/>
            </a:prstGeom>
            <a:solidFill>
              <a:srgbClr val="F5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00" name="Rectangle 128">
              <a:extLst>
                <a:ext uri="{FF2B5EF4-FFF2-40B4-BE49-F238E27FC236}">
                  <a16:creationId xmlns:a16="http://schemas.microsoft.com/office/drawing/2014/main" id="{04E57924-B6E6-448D-85A9-52AE186A7BB8}"/>
                </a:ext>
              </a:extLst>
            </p:cNvPr>
            <p:cNvSpPr>
              <a:spLocks noChangeArrowheads="1"/>
            </p:cNvSpPr>
            <p:nvPr/>
          </p:nvSpPr>
          <p:spPr bwMode="auto">
            <a:xfrm>
              <a:off x="2728" y="2659"/>
              <a:ext cx="6" cy="648"/>
            </a:xfrm>
            <a:prstGeom prst="rect">
              <a:avLst/>
            </a:prstGeom>
            <a:solidFill>
              <a:srgbClr val="F1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01" name="Rectangle 129">
              <a:extLst>
                <a:ext uri="{FF2B5EF4-FFF2-40B4-BE49-F238E27FC236}">
                  <a16:creationId xmlns:a16="http://schemas.microsoft.com/office/drawing/2014/main" id="{1C075135-311A-4EAB-808D-A212E5022DD9}"/>
                </a:ext>
              </a:extLst>
            </p:cNvPr>
            <p:cNvSpPr>
              <a:spLocks noChangeArrowheads="1"/>
            </p:cNvSpPr>
            <p:nvPr/>
          </p:nvSpPr>
          <p:spPr bwMode="auto">
            <a:xfrm>
              <a:off x="2734" y="2659"/>
              <a:ext cx="6" cy="648"/>
            </a:xfrm>
            <a:prstGeom prst="rect">
              <a:avLst/>
            </a:prstGeom>
            <a:solidFill>
              <a:srgbClr val="ED8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02" name="Rectangle 130">
              <a:extLst>
                <a:ext uri="{FF2B5EF4-FFF2-40B4-BE49-F238E27FC236}">
                  <a16:creationId xmlns:a16="http://schemas.microsoft.com/office/drawing/2014/main" id="{F6C76460-3857-4227-A433-C5DFDA431217}"/>
                </a:ext>
              </a:extLst>
            </p:cNvPr>
            <p:cNvSpPr>
              <a:spLocks noChangeArrowheads="1"/>
            </p:cNvSpPr>
            <p:nvPr/>
          </p:nvSpPr>
          <p:spPr bwMode="auto">
            <a:xfrm>
              <a:off x="2740" y="2659"/>
              <a:ext cx="6" cy="648"/>
            </a:xfrm>
            <a:prstGeom prst="rect">
              <a:avLst/>
            </a:prstGeom>
            <a:solidFill>
              <a:srgbClr val="E9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03" name="Rectangle 131">
              <a:extLst>
                <a:ext uri="{FF2B5EF4-FFF2-40B4-BE49-F238E27FC236}">
                  <a16:creationId xmlns:a16="http://schemas.microsoft.com/office/drawing/2014/main" id="{0BEB61D6-8021-4D93-98EF-5D8499F41EBD}"/>
                </a:ext>
              </a:extLst>
            </p:cNvPr>
            <p:cNvSpPr>
              <a:spLocks noChangeArrowheads="1"/>
            </p:cNvSpPr>
            <p:nvPr/>
          </p:nvSpPr>
          <p:spPr bwMode="auto">
            <a:xfrm>
              <a:off x="2746" y="2659"/>
              <a:ext cx="6" cy="648"/>
            </a:xfrm>
            <a:prstGeom prst="rect">
              <a:avLst/>
            </a:prstGeom>
            <a:solidFill>
              <a:srgbClr val="E4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04" name="Rectangle 132">
              <a:extLst>
                <a:ext uri="{FF2B5EF4-FFF2-40B4-BE49-F238E27FC236}">
                  <a16:creationId xmlns:a16="http://schemas.microsoft.com/office/drawing/2014/main" id="{E74D786A-8B3C-48F8-B446-158FE6E0BAF8}"/>
                </a:ext>
              </a:extLst>
            </p:cNvPr>
            <p:cNvSpPr>
              <a:spLocks noChangeArrowheads="1"/>
            </p:cNvSpPr>
            <p:nvPr/>
          </p:nvSpPr>
          <p:spPr bwMode="auto">
            <a:xfrm>
              <a:off x="2752" y="2659"/>
              <a:ext cx="6" cy="648"/>
            </a:xfrm>
            <a:prstGeom prst="rect">
              <a:avLst/>
            </a:prstGeom>
            <a:solidFill>
              <a:srgbClr val="DF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05" name="Rectangle 133">
              <a:extLst>
                <a:ext uri="{FF2B5EF4-FFF2-40B4-BE49-F238E27FC236}">
                  <a16:creationId xmlns:a16="http://schemas.microsoft.com/office/drawing/2014/main" id="{A65089B3-E8B8-4C36-902F-ADE146B6A0C1}"/>
                </a:ext>
              </a:extLst>
            </p:cNvPr>
            <p:cNvSpPr>
              <a:spLocks noChangeArrowheads="1"/>
            </p:cNvSpPr>
            <p:nvPr/>
          </p:nvSpPr>
          <p:spPr bwMode="auto">
            <a:xfrm>
              <a:off x="2758" y="2659"/>
              <a:ext cx="6" cy="648"/>
            </a:xfrm>
            <a:prstGeom prst="rect">
              <a:avLst/>
            </a:prstGeom>
            <a:solidFill>
              <a:srgbClr val="D98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06" name="Rectangle 134">
              <a:extLst>
                <a:ext uri="{FF2B5EF4-FFF2-40B4-BE49-F238E27FC236}">
                  <a16:creationId xmlns:a16="http://schemas.microsoft.com/office/drawing/2014/main" id="{9F083E59-8B10-42CA-A3F8-CB5E81FAD80A}"/>
                </a:ext>
              </a:extLst>
            </p:cNvPr>
            <p:cNvSpPr>
              <a:spLocks noChangeArrowheads="1"/>
            </p:cNvSpPr>
            <p:nvPr/>
          </p:nvSpPr>
          <p:spPr bwMode="auto">
            <a:xfrm>
              <a:off x="2764" y="2659"/>
              <a:ext cx="6" cy="648"/>
            </a:xfrm>
            <a:prstGeom prst="rect">
              <a:avLst/>
            </a:prstGeom>
            <a:solidFill>
              <a:srgbClr val="D4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07" name="Rectangle 135">
              <a:extLst>
                <a:ext uri="{FF2B5EF4-FFF2-40B4-BE49-F238E27FC236}">
                  <a16:creationId xmlns:a16="http://schemas.microsoft.com/office/drawing/2014/main" id="{E11C8FB2-6B58-458E-9550-C4D82158E852}"/>
                </a:ext>
              </a:extLst>
            </p:cNvPr>
            <p:cNvSpPr>
              <a:spLocks noChangeArrowheads="1"/>
            </p:cNvSpPr>
            <p:nvPr/>
          </p:nvSpPr>
          <p:spPr bwMode="auto">
            <a:xfrm>
              <a:off x="2770" y="2659"/>
              <a:ext cx="6" cy="648"/>
            </a:xfrm>
            <a:prstGeom prst="rect">
              <a:avLst/>
            </a:prstGeom>
            <a:solidFill>
              <a:srgbClr val="CD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08" name="Rectangle 136">
              <a:extLst>
                <a:ext uri="{FF2B5EF4-FFF2-40B4-BE49-F238E27FC236}">
                  <a16:creationId xmlns:a16="http://schemas.microsoft.com/office/drawing/2014/main" id="{11E06088-9479-4DB5-B5C5-82AE35E45291}"/>
                </a:ext>
              </a:extLst>
            </p:cNvPr>
            <p:cNvSpPr>
              <a:spLocks noChangeArrowheads="1"/>
            </p:cNvSpPr>
            <p:nvPr/>
          </p:nvSpPr>
          <p:spPr bwMode="auto">
            <a:xfrm>
              <a:off x="2776" y="2659"/>
              <a:ext cx="6" cy="648"/>
            </a:xfrm>
            <a:prstGeom prst="rect">
              <a:avLst/>
            </a:prstGeom>
            <a:solidFill>
              <a:srgbClr val="C8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09" name="Rectangle 137">
              <a:extLst>
                <a:ext uri="{FF2B5EF4-FFF2-40B4-BE49-F238E27FC236}">
                  <a16:creationId xmlns:a16="http://schemas.microsoft.com/office/drawing/2014/main" id="{24DF4F93-855C-40AC-9F2F-88BFFA290903}"/>
                </a:ext>
              </a:extLst>
            </p:cNvPr>
            <p:cNvSpPr>
              <a:spLocks noChangeArrowheads="1"/>
            </p:cNvSpPr>
            <p:nvPr/>
          </p:nvSpPr>
          <p:spPr bwMode="auto">
            <a:xfrm>
              <a:off x="2782" y="2659"/>
              <a:ext cx="6" cy="648"/>
            </a:xfrm>
            <a:prstGeom prst="rect">
              <a:avLst/>
            </a:prstGeom>
            <a:solidFill>
              <a:srgbClr val="C2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10" name="Rectangle 138">
              <a:extLst>
                <a:ext uri="{FF2B5EF4-FFF2-40B4-BE49-F238E27FC236}">
                  <a16:creationId xmlns:a16="http://schemas.microsoft.com/office/drawing/2014/main" id="{10AEEE7B-4620-4B34-9612-7A1F22F5EBCF}"/>
                </a:ext>
              </a:extLst>
            </p:cNvPr>
            <p:cNvSpPr>
              <a:spLocks noChangeArrowheads="1"/>
            </p:cNvSpPr>
            <p:nvPr/>
          </p:nvSpPr>
          <p:spPr bwMode="auto">
            <a:xfrm>
              <a:off x="2788" y="2659"/>
              <a:ext cx="6" cy="648"/>
            </a:xfrm>
            <a:prstGeom prst="rect">
              <a:avLst/>
            </a:prstGeom>
            <a:solidFill>
              <a:srgbClr val="BD7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11" name="Rectangle 139">
              <a:extLst>
                <a:ext uri="{FF2B5EF4-FFF2-40B4-BE49-F238E27FC236}">
                  <a16:creationId xmlns:a16="http://schemas.microsoft.com/office/drawing/2014/main" id="{1A5C3A60-B3C3-455B-A0DA-A0653CB2FB3D}"/>
                </a:ext>
              </a:extLst>
            </p:cNvPr>
            <p:cNvSpPr>
              <a:spLocks noChangeArrowheads="1"/>
            </p:cNvSpPr>
            <p:nvPr/>
          </p:nvSpPr>
          <p:spPr bwMode="auto">
            <a:xfrm>
              <a:off x="2794" y="2659"/>
              <a:ext cx="6" cy="648"/>
            </a:xfrm>
            <a:prstGeom prst="rect">
              <a:avLst/>
            </a:prstGeom>
            <a:solidFill>
              <a:srgbClr val="B9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12" name="Rectangle 140">
              <a:extLst>
                <a:ext uri="{FF2B5EF4-FFF2-40B4-BE49-F238E27FC236}">
                  <a16:creationId xmlns:a16="http://schemas.microsoft.com/office/drawing/2014/main" id="{84566368-38F6-4EA0-B6C9-FDC77014F035}"/>
                </a:ext>
              </a:extLst>
            </p:cNvPr>
            <p:cNvSpPr>
              <a:spLocks noChangeArrowheads="1"/>
            </p:cNvSpPr>
            <p:nvPr/>
          </p:nvSpPr>
          <p:spPr bwMode="auto">
            <a:xfrm>
              <a:off x="2800" y="2659"/>
              <a:ext cx="6" cy="648"/>
            </a:xfrm>
            <a:prstGeom prst="rect">
              <a:avLst/>
            </a:prstGeom>
            <a:solidFill>
              <a:srgbClr val="B5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13" name="Rectangle 141">
              <a:extLst>
                <a:ext uri="{FF2B5EF4-FFF2-40B4-BE49-F238E27FC236}">
                  <a16:creationId xmlns:a16="http://schemas.microsoft.com/office/drawing/2014/main" id="{F69ECC2B-D9F9-4A75-B57E-4A35DF8F9161}"/>
                </a:ext>
              </a:extLst>
            </p:cNvPr>
            <p:cNvSpPr>
              <a:spLocks noChangeArrowheads="1"/>
            </p:cNvSpPr>
            <p:nvPr/>
          </p:nvSpPr>
          <p:spPr bwMode="auto">
            <a:xfrm>
              <a:off x="2806" y="2659"/>
              <a:ext cx="6" cy="648"/>
            </a:xfrm>
            <a:prstGeom prst="rect">
              <a:avLst/>
            </a:prstGeom>
            <a:solidFill>
              <a:srgbClr val="B16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14" name="Rectangle 142">
              <a:extLst>
                <a:ext uri="{FF2B5EF4-FFF2-40B4-BE49-F238E27FC236}">
                  <a16:creationId xmlns:a16="http://schemas.microsoft.com/office/drawing/2014/main" id="{910DE872-6716-4F76-9F6E-5B8755538D2A}"/>
                </a:ext>
              </a:extLst>
            </p:cNvPr>
            <p:cNvSpPr>
              <a:spLocks noChangeArrowheads="1"/>
            </p:cNvSpPr>
            <p:nvPr/>
          </p:nvSpPr>
          <p:spPr bwMode="auto">
            <a:xfrm>
              <a:off x="2812" y="2659"/>
              <a:ext cx="6" cy="648"/>
            </a:xfrm>
            <a:prstGeom prst="rect">
              <a:avLst/>
            </a:prstGeom>
            <a:solidFill>
              <a:srgbClr val="AE6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15" name="Rectangle 143">
              <a:extLst>
                <a:ext uri="{FF2B5EF4-FFF2-40B4-BE49-F238E27FC236}">
                  <a16:creationId xmlns:a16="http://schemas.microsoft.com/office/drawing/2014/main" id="{24C4B1EB-6534-4213-AEB1-E844F2C444CC}"/>
                </a:ext>
              </a:extLst>
            </p:cNvPr>
            <p:cNvSpPr>
              <a:spLocks noChangeArrowheads="1"/>
            </p:cNvSpPr>
            <p:nvPr/>
          </p:nvSpPr>
          <p:spPr bwMode="auto">
            <a:xfrm>
              <a:off x="2818" y="2659"/>
              <a:ext cx="6" cy="648"/>
            </a:xfrm>
            <a:prstGeom prst="rect">
              <a:avLst/>
            </a:prstGeom>
            <a:solidFill>
              <a:srgbClr val="AC6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16" name="Rectangle 144">
              <a:extLst>
                <a:ext uri="{FF2B5EF4-FFF2-40B4-BE49-F238E27FC236}">
                  <a16:creationId xmlns:a16="http://schemas.microsoft.com/office/drawing/2014/main" id="{1F22FE3F-8266-4FA3-A299-0034F1737F42}"/>
                </a:ext>
              </a:extLst>
            </p:cNvPr>
            <p:cNvSpPr>
              <a:spLocks noChangeArrowheads="1"/>
            </p:cNvSpPr>
            <p:nvPr/>
          </p:nvSpPr>
          <p:spPr bwMode="auto">
            <a:xfrm>
              <a:off x="2824" y="2659"/>
              <a:ext cx="6" cy="648"/>
            </a:xfrm>
            <a:prstGeom prst="rect">
              <a:avLst/>
            </a:prstGeom>
            <a:solidFill>
              <a:srgbClr val="AA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217" name="Rectangle 145">
              <a:extLst>
                <a:ext uri="{FF2B5EF4-FFF2-40B4-BE49-F238E27FC236}">
                  <a16:creationId xmlns:a16="http://schemas.microsoft.com/office/drawing/2014/main" id="{AA991E2F-7CE6-45FC-B53D-DAAE1F05FFEC}"/>
                </a:ext>
              </a:extLst>
            </p:cNvPr>
            <p:cNvSpPr>
              <a:spLocks noChangeArrowheads="1"/>
            </p:cNvSpPr>
            <p:nvPr/>
          </p:nvSpPr>
          <p:spPr bwMode="auto">
            <a:xfrm>
              <a:off x="2830" y="2659"/>
              <a:ext cx="6" cy="648"/>
            </a:xfrm>
            <a:prstGeom prst="rect">
              <a:avLst/>
            </a:prstGeom>
            <a:solidFill>
              <a:srgbClr val="A9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grpSp>
      <p:sp>
        <p:nvSpPr>
          <p:cNvPr id="40977" name="Rectangle 147">
            <a:extLst>
              <a:ext uri="{FF2B5EF4-FFF2-40B4-BE49-F238E27FC236}">
                <a16:creationId xmlns:a16="http://schemas.microsoft.com/office/drawing/2014/main" id="{1D3E92F1-187C-4229-9889-AD3315085B11}"/>
              </a:ext>
            </a:extLst>
          </p:cNvPr>
          <p:cNvSpPr>
            <a:spLocks noChangeArrowheads="1"/>
          </p:cNvSpPr>
          <p:nvPr/>
        </p:nvSpPr>
        <p:spPr bwMode="auto">
          <a:xfrm>
            <a:off x="5559426" y="4221163"/>
            <a:ext cx="4667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grpSp>
        <p:nvGrpSpPr>
          <p:cNvPr id="40978" name="Group 196">
            <a:extLst>
              <a:ext uri="{FF2B5EF4-FFF2-40B4-BE49-F238E27FC236}">
                <a16:creationId xmlns:a16="http://schemas.microsoft.com/office/drawing/2014/main" id="{40D9CE0D-1842-4136-B787-1EF16817D312}"/>
              </a:ext>
            </a:extLst>
          </p:cNvPr>
          <p:cNvGrpSpPr>
            <a:grpSpLocks/>
          </p:cNvGrpSpPr>
          <p:nvPr/>
        </p:nvGrpSpPr>
        <p:grpSpPr bwMode="auto">
          <a:xfrm>
            <a:off x="6719888" y="3032125"/>
            <a:ext cx="457200" cy="2217738"/>
            <a:chOff x="3273" y="1910"/>
            <a:chExt cx="288" cy="1397"/>
          </a:xfrm>
        </p:grpSpPr>
        <p:sp>
          <p:nvSpPr>
            <p:cNvPr id="41121" name="Rectangle 148">
              <a:extLst>
                <a:ext uri="{FF2B5EF4-FFF2-40B4-BE49-F238E27FC236}">
                  <a16:creationId xmlns:a16="http://schemas.microsoft.com/office/drawing/2014/main" id="{0C3D473A-9493-4932-8C1C-923C37083498}"/>
                </a:ext>
              </a:extLst>
            </p:cNvPr>
            <p:cNvSpPr>
              <a:spLocks noChangeArrowheads="1"/>
            </p:cNvSpPr>
            <p:nvPr/>
          </p:nvSpPr>
          <p:spPr bwMode="auto">
            <a:xfrm>
              <a:off x="3273" y="1910"/>
              <a:ext cx="6" cy="1397"/>
            </a:xfrm>
            <a:prstGeom prst="rect">
              <a:avLst/>
            </a:prstGeom>
            <a:solidFill>
              <a:srgbClr val="658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22" name="Rectangle 149">
              <a:extLst>
                <a:ext uri="{FF2B5EF4-FFF2-40B4-BE49-F238E27FC236}">
                  <a16:creationId xmlns:a16="http://schemas.microsoft.com/office/drawing/2014/main" id="{7CDA1318-D5AD-46BA-BB43-B6A2B34F44D8}"/>
                </a:ext>
              </a:extLst>
            </p:cNvPr>
            <p:cNvSpPr>
              <a:spLocks noChangeArrowheads="1"/>
            </p:cNvSpPr>
            <p:nvPr/>
          </p:nvSpPr>
          <p:spPr bwMode="auto">
            <a:xfrm>
              <a:off x="3279" y="1910"/>
              <a:ext cx="6" cy="1397"/>
            </a:xfrm>
            <a:prstGeom prst="rect">
              <a:avLst/>
            </a:prstGeom>
            <a:solidFill>
              <a:srgbClr val="668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23" name="Rectangle 150">
              <a:extLst>
                <a:ext uri="{FF2B5EF4-FFF2-40B4-BE49-F238E27FC236}">
                  <a16:creationId xmlns:a16="http://schemas.microsoft.com/office/drawing/2014/main" id="{DB6C2175-442F-4C27-B527-01DDD6D00026}"/>
                </a:ext>
              </a:extLst>
            </p:cNvPr>
            <p:cNvSpPr>
              <a:spLocks noChangeArrowheads="1"/>
            </p:cNvSpPr>
            <p:nvPr/>
          </p:nvSpPr>
          <p:spPr bwMode="auto">
            <a:xfrm>
              <a:off x="3285" y="1910"/>
              <a:ext cx="6" cy="1397"/>
            </a:xfrm>
            <a:prstGeom prst="rect">
              <a:avLst/>
            </a:prstGeom>
            <a:solidFill>
              <a:srgbClr val="67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24" name="Rectangle 151">
              <a:extLst>
                <a:ext uri="{FF2B5EF4-FFF2-40B4-BE49-F238E27FC236}">
                  <a16:creationId xmlns:a16="http://schemas.microsoft.com/office/drawing/2014/main" id="{3682577D-C270-4047-881A-1B85E0C5D577}"/>
                </a:ext>
              </a:extLst>
            </p:cNvPr>
            <p:cNvSpPr>
              <a:spLocks noChangeArrowheads="1"/>
            </p:cNvSpPr>
            <p:nvPr/>
          </p:nvSpPr>
          <p:spPr bwMode="auto">
            <a:xfrm>
              <a:off x="3291" y="1910"/>
              <a:ext cx="6" cy="1397"/>
            </a:xfrm>
            <a:prstGeom prst="rect">
              <a:avLst/>
            </a:prstGeom>
            <a:solidFill>
              <a:srgbClr val="68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25" name="Rectangle 152">
              <a:extLst>
                <a:ext uri="{FF2B5EF4-FFF2-40B4-BE49-F238E27FC236}">
                  <a16:creationId xmlns:a16="http://schemas.microsoft.com/office/drawing/2014/main" id="{5022123C-C35C-4F72-A3C0-81D0C7729D24}"/>
                </a:ext>
              </a:extLst>
            </p:cNvPr>
            <p:cNvSpPr>
              <a:spLocks noChangeArrowheads="1"/>
            </p:cNvSpPr>
            <p:nvPr/>
          </p:nvSpPr>
          <p:spPr bwMode="auto">
            <a:xfrm>
              <a:off x="3297" y="1910"/>
              <a:ext cx="6" cy="1397"/>
            </a:xfrm>
            <a:prstGeom prst="rect">
              <a:avLst/>
            </a:prstGeom>
            <a:solidFill>
              <a:srgbClr val="6A8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26" name="Rectangle 153">
              <a:extLst>
                <a:ext uri="{FF2B5EF4-FFF2-40B4-BE49-F238E27FC236}">
                  <a16:creationId xmlns:a16="http://schemas.microsoft.com/office/drawing/2014/main" id="{1F35C7F0-8D0F-464F-84CC-BC6AD8A4FEEE}"/>
                </a:ext>
              </a:extLst>
            </p:cNvPr>
            <p:cNvSpPr>
              <a:spLocks noChangeArrowheads="1"/>
            </p:cNvSpPr>
            <p:nvPr/>
          </p:nvSpPr>
          <p:spPr bwMode="auto">
            <a:xfrm>
              <a:off x="3303" y="1910"/>
              <a:ext cx="6" cy="1397"/>
            </a:xfrm>
            <a:prstGeom prst="rect">
              <a:avLst/>
            </a:prstGeom>
            <a:solidFill>
              <a:srgbClr val="6C9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27" name="Rectangle 154">
              <a:extLst>
                <a:ext uri="{FF2B5EF4-FFF2-40B4-BE49-F238E27FC236}">
                  <a16:creationId xmlns:a16="http://schemas.microsoft.com/office/drawing/2014/main" id="{7DD6EAAD-24C9-4B40-8B4B-7953984314D4}"/>
                </a:ext>
              </a:extLst>
            </p:cNvPr>
            <p:cNvSpPr>
              <a:spLocks noChangeArrowheads="1"/>
            </p:cNvSpPr>
            <p:nvPr/>
          </p:nvSpPr>
          <p:spPr bwMode="auto">
            <a:xfrm>
              <a:off x="3309" y="1910"/>
              <a:ext cx="6" cy="1397"/>
            </a:xfrm>
            <a:prstGeom prst="rect">
              <a:avLst/>
            </a:prstGeom>
            <a:solidFill>
              <a:srgbClr val="6F9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28" name="Rectangle 155">
              <a:extLst>
                <a:ext uri="{FF2B5EF4-FFF2-40B4-BE49-F238E27FC236}">
                  <a16:creationId xmlns:a16="http://schemas.microsoft.com/office/drawing/2014/main" id="{981352A3-591F-456C-9DE4-DD180F97D061}"/>
                </a:ext>
              </a:extLst>
            </p:cNvPr>
            <p:cNvSpPr>
              <a:spLocks noChangeArrowheads="1"/>
            </p:cNvSpPr>
            <p:nvPr/>
          </p:nvSpPr>
          <p:spPr bwMode="auto">
            <a:xfrm>
              <a:off x="3315" y="1910"/>
              <a:ext cx="6" cy="1397"/>
            </a:xfrm>
            <a:prstGeom prst="rect">
              <a:avLst/>
            </a:prstGeom>
            <a:solidFill>
              <a:srgbClr val="72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29" name="Rectangle 156">
              <a:extLst>
                <a:ext uri="{FF2B5EF4-FFF2-40B4-BE49-F238E27FC236}">
                  <a16:creationId xmlns:a16="http://schemas.microsoft.com/office/drawing/2014/main" id="{C7F34875-E55D-43C4-9255-DD1318FCE4FC}"/>
                </a:ext>
              </a:extLst>
            </p:cNvPr>
            <p:cNvSpPr>
              <a:spLocks noChangeArrowheads="1"/>
            </p:cNvSpPr>
            <p:nvPr/>
          </p:nvSpPr>
          <p:spPr bwMode="auto">
            <a:xfrm>
              <a:off x="3321" y="1910"/>
              <a:ext cx="6" cy="1397"/>
            </a:xfrm>
            <a:prstGeom prst="rect">
              <a:avLst/>
            </a:prstGeom>
            <a:solidFill>
              <a:srgbClr val="759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30" name="Rectangle 157">
              <a:extLst>
                <a:ext uri="{FF2B5EF4-FFF2-40B4-BE49-F238E27FC236}">
                  <a16:creationId xmlns:a16="http://schemas.microsoft.com/office/drawing/2014/main" id="{0144FDFA-A0A2-4B14-BEA8-A4417825DD95}"/>
                </a:ext>
              </a:extLst>
            </p:cNvPr>
            <p:cNvSpPr>
              <a:spLocks noChangeArrowheads="1"/>
            </p:cNvSpPr>
            <p:nvPr/>
          </p:nvSpPr>
          <p:spPr bwMode="auto">
            <a:xfrm>
              <a:off x="3327" y="1910"/>
              <a:ext cx="6" cy="1397"/>
            </a:xfrm>
            <a:prstGeom prst="rect">
              <a:avLst/>
            </a:prstGeom>
            <a:solidFill>
              <a:srgbClr val="78A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31" name="Rectangle 158">
              <a:extLst>
                <a:ext uri="{FF2B5EF4-FFF2-40B4-BE49-F238E27FC236}">
                  <a16:creationId xmlns:a16="http://schemas.microsoft.com/office/drawing/2014/main" id="{4958E597-E6A6-445D-BC6F-4A65FEB0FF30}"/>
                </a:ext>
              </a:extLst>
            </p:cNvPr>
            <p:cNvSpPr>
              <a:spLocks noChangeArrowheads="1"/>
            </p:cNvSpPr>
            <p:nvPr/>
          </p:nvSpPr>
          <p:spPr bwMode="auto">
            <a:xfrm>
              <a:off x="3333" y="1910"/>
              <a:ext cx="6" cy="1397"/>
            </a:xfrm>
            <a:prstGeom prst="rect">
              <a:avLst/>
            </a:prstGeom>
            <a:solidFill>
              <a:srgbClr val="7C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32" name="Rectangle 159">
              <a:extLst>
                <a:ext uri="{FF2B5EF4-FFF2-40B4-BE49-F238E27FC236}">
                  <a16:creationId xmlns:a16="http://schemas.microsoft.com/office/drawing/2014/main" id="{659FC611-116E-4BEA-8D01-4BE8296F0992}"/>
                </a:ext>
              </a:extLst>
            </p:cNvPr>
            <p:cNvSpPr>
              <a:spLocks noChangeArrowheads="1"/>
            </p:cNvSpPr>
            <p:nvPr/>
          </p:nvSpPr>
          <p:spPr bwMode="auto">
            <a:xfrm>
              <a:off x="3339" y="1910"/>
              <a:ext cx="6" cy="1397"/>
            </a:xfrm>
            <a:prstGeom prst="rect">
              <a:avLst/>
            </a:prstGeom>
            <a:solidFill>
              <a:srgbClr val="7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33" name="Rectangle 160">
              <a:extLst>
                <a:ext uri="{FF2B5EF4-FFF2-40B4-BE49-F238E27FC236}">
                  <a16:creationId xmlns:a16="http://schemas.microsoft.com/office/drawing/2014/main" id="{4C651973-3031-47D9-9AEC-4CB0085F1BA2}"/>
                </a:ext>
              </a:extLst>
            </p:cNvPr>
            <p:cNvSpPr>
              <a:spLocks noChangeArrowheads="1"/>
            </p:cNvSpPr>
            <p:nvPr/>
          </p:nvSpPr>
          <p:spPr bwMode="auto">
            <a:xfrm>
              <a:off x="3345" y="1910"/>
              <a:ext cx="6" cy="1397"/>
            </a:xfrm>
            <a:prstGeom prst="rect">
              <a:avLst/>
            </a:prstGeom>
            <a:solidFill>
              <a:srgbClr val="83A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34" name="Rectangle 161">
              <a:extLst>
                <a:ext uri="{FF2B5EF4-FFF2-40B4-BE49-F238E27FC236}">
                  <a16:creationId xmlns:a16="http://schemas.microsoft.com/office/drawing/2014/main" id="{B3DE9892-66CD-4F0D-B1A3-11AB28438707}"/>
                </a:ext>
              </a:extLst>
            </p:cNvPr>
            <p:cNvSpPr>
              <a:spLocks noChangeArrowheads="1"/>
            </p:cNvSpPr>
            <p:nvPr/>
          </p:nvSpPr>
          <p:spPr bwMode="auto">
            <a:xfrm>
              <a:off x="3351" y="1910"/>
              <a:ext cx="6" cy="1397"/>
            </a:xfrm>
            <a:prstGeom prst="rect">
              <a:avLst/>
            </a:prstGeom>
            <a:solidFill>
              <a:srgbClr val="86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35" name="Rectangle 162">
              <a:extLst>
                <a:ext uri="{FF2B5EF4-FFF2-40B4-BE49-F238E27FC236}">
                  <a16:creationId xmlns:a16="http://schemas.microsoft.com/office/drawing/2014/main" id="{EDA10186-2A9D-4CA8-BA56-C9ABEE87646A}"/>
                </a:ext>
              </a:extLst>
            </p:cNvPr>
            <p:cNvSpPr>
              <a:spLocks noChangeArrowheads="1"/>
            </p:cNvSpPr>
            <p:nvPr/>
          </p:nvSpPr>
          <p:spPr bwMode="auto">
            <a:xfrm>
              <a:off x="3357" y="1910"/>
              <a:ext cx="6" cy="1397"/>
            </a:xfrm>
            <a:prstGeom prst="rect">
              <a:avLst/>
            </a:prstGeom>
            <a:solidFill>
              <a:srgbClr val="89B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36" name="Rectangle 163">
              <a:extLst>
                <a:ext uri="{FF2B5EF4-FFF2-40B4-BE49-F238E27FC236}">
                  <a16:creationId xmlns:a16="http://schemas.microsoft.com/office/drawing/2014/main" id="{DCCC7AED-34DA-41D9-A500-866374064166}"/>
                </a:ext>
              </a:extLst>
            </p:cNvPr>
            <p:cNvSpPr>
              <a:spLocks noChangeArrowheads="1"/>
            </p:cNvSpPr>
            <p:nvPr/>
          </p:nvSpPr>
          <p:spPr bwMode="auto">
            <a:xfrm>
              <a:off x="3363" y="1910"/>
              <a:ext cx="6" cy="1397"/>
            </a:xfrm>
            <a:prstGeom prst="rect">
              <a:avLst/>
            </a:prstGeom>
            <a:solidFill>
              <a:srgbClr val="8CB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37" name="Rectangle 164">
              <a:extLst>
                <a:ext uri="{FF2B5EF4-FFF2-40B4-BE49-F238E27FC236}">
                  <a16:creationId xmlns:a16="http://schemas.microsoft.com/office/drawing/2014/main" id="{CAB3504D-6582-4D5D-8D74-FD0B063E346C}"/>
                </a:ext>
              </a:extLst>
            </p:cNvPr>
            <p:cNvSpPr>
              <a:spLocks noChangeArrowheads="1"/>
            </p:cNvSpPr>
            <p:nvPr/>
          </p:nvSpPr>
          <p:spPr bwMode="auto">
            <a:xfrm>
              <a:off x="3369" y="1910"/>
              <a:ext cx="6" cy="1397"/>
            </a:xfrm>
            <a:prstGeom prst="rect">
              <a:avLst/>
            </a:prstGeom>
            <a:solidFill>
              <a:srgbClr val="8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38" name="Rectangle 165">
              <a:extLst>
                <a:ext uri="{FF2B5EF4-FFF2-40B4-BE49-F238E27FC236}">
                  <a16:creationId xmlns:a16="http://schemas.microsoft.com/office/drawing/2014/main" id="{D6C29D8C-B8EA-4F45-82E9-912248222817}"/>
                </a:ext>
              </a:extLst>
            </p:cNvPr>
            <p:cNvSpPr>
              <a:spLocks noChangeArrowheads="1"/>
            </p:cNvSpPr>
            <p:nvPr/>
          </p:nvSpPr>
          <p:spPr bwMode="auto">
            <a:xfrm>
              <a:off x="3375" y="1910"/>
              <a:ext cx="6" cy="1397"/>
            </a:xfrm>
            <a:prstGeom prst="rect">
              <a:avLst/>
            </a:prstGeom>
            <a:solidFill>
              <a:srgbClr val="91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39" name="Rectangle 166">
              <a:extLst>
                <a:ext uri="{FF2B5EF4-FFF2-40B4-BE49-F238E27FC236}">
                  <a16:creationId xmlns:a16="http://schemas.microsoft.com/office/drawing/2014/main" id="{96CB8F7D-5CD9-4A71-9C65-B9D1F838F108}"/>
                </a:ext>
              </a:extLst>
            </p:cNvPr>
            <p:cNvSpPr>
              <a:spLocks noChangeArrowheads="1"/>
            </p:cNvSpPr>
            <p:nvPr/>
          </p:nvSpPr>
          <p:spPr bwMode="auto">
            <a:xfrm>
              <a:off x="3381" y="1910"/>
              <a:ext cx="6" cy="1397"/>
            </a:xfrm>
            <a:prstGeom prst="rect">
              <a:avLst/>
            </a:prstGeom>
            <a:solidFill>
              <a:srgbClr val="93C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40" name="Rectangle 167">
              <a:extLst>
                <a:ext uri="{FF2B5EF4-FFF2-40B4-BE49-F238E27FC236}">
                  <a16:creationId xmlns:a16="http://schemas.microsoft.com/office/drawing/2014/main" id="{3769A7F6-8E84-4B17-979E-37B245A146C8}"/>
                </a:ext>
              </a:extLst>
            </p:cNvPr>
            <p:cNvSpPr>
              <a:spLocks noChangeArrowheads="1"/>
            </p:cNvSpPr>
            <p:nvPr/>
          </p:nvSpPr>
          <p:spPr bwMode="auto">
            <a:xfrm>
              <a:off x="3387" y="1910"/>
              <a:ext cx="6" cy="1397"/>
            </a:xfrm>
            <a:prstGeom prst="rect">
              <a:avLst/>
            </a:prstGeom>
            <a:solidFill>
              <a:srgbClr val="95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41" name="Rectangle 168">
              <a:extLst>
                <a:ext uri="{FF2B5EF4-FFF2-40B4-BE49-F238E27FC236}">
                  <a16:creationId xmlns:a16="http://schemas.microsoft.com/office/drawing/2014/main" id="{EC5C9266-E95F-4916-960A-245421BC7B10}"/>
                </a:ext>
              </a:extLst>
            </p:cNvPr>
            <p:cNvSpPr>
              <a:spLocks noChangeArrowheads="1"/>
            </p:cNvSpPr>
            <p:nvPr/>
          </p:nvSpPr>
          <p:spPr bwMode="auto">
            <a:xfrm>
              <a:off x="3393" y="1910"/>
              <a:ext cx="6" cy="1397"/>
            </a:xfrm>
            <a:prstGeom prst="rect">
              <a:avLst/>
            </a:prstGeom>
            <a:solidFill>
              <a:srgbClr val="96C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42" name="Rectangle 169">
              <a:extLst>
                <a:ext uri="{FF2B5EF4-FFF2-40B4-BE49-F238E27FC236}">
                  <a16:creationId xmlns:a16="http://schemas.microsoft.com/office/drawing/2014/main" id="{78816188-1DEB-4E82-9BDE-6911FA3761EB}"/>
                </a:ext>
              </a:extLst>
            </p:cNvPr>
            <p:cNvSpPr>
              <a:spLocks noChangeArrowheads="1"/>
            </p:cNvSpPr>
            <p:nvPr/>
          </p:nvSpPr>
          <p:spPr bwMode="auto">
            <a:xfrm>
              <a:off x="3399" y="1910"/>
              <a:ext cx="6" cy="1397"/>
            </a:xfrm>
            <a:prstGeom prst="rect">
              <a:avLst/>
            </a:prstGeom>
            <a:solidFill>
              <a:srgbClr val="97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43" name="Rectangle 170">
              <a:extLst>
                <a:ext uri="{FF2B5EF4-FFF2-40B4-BE49-F238E27FC236}">
                  <a16:creationId xmlns:a16="http://schemas.microsoft.com/office/drawing/2014/main" id="{82E4258C-82BE-4985-A59A-4279CD37943D}"/>
                </a:ext>
              </a:extLst>
            </p:cNvPr>
            <p:cNvSpPr>
              <a:spLocks noChangeArrowheads="1"/>
            </p:cNvSpPr>
            <p:nvPr/>
          </p:nvSpPr>
          <p:spPr bwMode="auto">
            <a:xfrm>
              <a:off x="3405" y="1910"/>
              <a:ext cx="6" cy="1397"/>
            </a:xfrm>
            <a:prstGeom prst="rect">
              <a:avLst/>
            </a:prstGeom>
            <a:solidFill>
              <a:srgbClr val="98C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44" name="Rectangle 171">
              <a:extLst>
                <a:ext uri="{FF2B5EF4-FFF2-40B4-BE49-F238E27FC236}">
                  <a16:creationId xmlns:a16="http://schemas.microsoft.com/office/drawing/2014/main" id="{6A7A2506-0749-462A-98EA-59F239B6A248}"/>
                </a:ext>
              </a:extLst>
            </p:cNvPr>
            <p:cNvSpPr>
              <a:spLocks noChangeArrowheads="1"/>
            </p:cNvSpPr>
            <p:nvPr/>
          </p:nvSpPr>
          <p:spPr bwMode="auto">
            <a:xfrm>
              <a:off x="3411" y="1910"/>
              <a:ext cx="6" cy="1397"/>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45" name="Rectangle 172">
              <a:extLst>
                <a:ext uri="{FF2B5EF4-FFF2-40B4-BE49-F238E27FC236}">
                  <a16:creationId xmlns:a16="http://schemas.microsoft.com/office/drawing/2014/main" id="{BB2E0643-168A-4F50-AAEF-91D1F8992C83}"/>
                </a:ext>
              </a:extLst>
            </p:cNvPr>
            <p:cNvSpPr>
              <a:spLocks noChangeArrowheads="1"/>
            </p:cNvSpPr>
            <p:nvPr/>
          </p:nvSpPr>
          <p:spPr bwMode="auto">
            <a:xfrm>
              <a:off x="3417" y="1910"/>
              <a:ext cx="6" cy="1397"/>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46" name="Rectangle 173">
              <a:extLst>
                <a:ext uri="{FF2B5EF4-FFF2-40B4-BE49-F238E27FC236}">
                  <a16:creationId xmlns:a16="http://schemas.microsoft.com/office/drawing/2014/main" id="{6215E295-9BA9-4063-AC75-25E68DDB516C}"/>
                </a:ext>
              </a:extLst>
            </p:cNvPr>
            <p:cNvSpPr>
              <a:spLocks noChangeArrowheads="1"/>
            </p:cNvSpPr>
            <p:nvPr/>
          </p:nvSpPr>
          <p:spPr bwMode="auto">
            <a:xfrm>
              <a:off x="3423" y="1910"/>
              <a:ext cx="6" cy="1397"/>
            </a:xfrm>
            <a:prstGeom prst="rect">
              <a:avLst/>
            </a:prstGeom>
            <a:solidFill>
              <a:srgbClr val="98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47" name="Rectangle 174">
              <a:extLst>
                <a:ext uri="{FF2B5EF4-FFF2-40B4-BE49-F238E27FC236}">
                  <a16:creationId xmlns:a16="http://schemas.microsoft.com/office/drawing/2014/main" id="{B2F9C096-2E4D-43B1-B372-00F6DFD4CF57}"/>
                </a:ext>
              </a:extLst>
            </p:cNvPr>
            <p:cNvSpPr>
              <a:spLocks noChangeArrowheads="1"/>
            </p:cNvSpPr>
            <p:nvPr/>
          </p:nvSpPr>
          <p:spPr bwMode="auto">
            <a:xfrm>
              <a:off x="3429" y="1910"/>
              <a:ext cx="6" cy="1397"/>
            </a:xfrm>
            <a:prstGeom prst="rect">
              <a:avLst/>
            </a:prstGeom>
            <a:solidFill>
              <a:srgbClr val="97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48" name="Rectangle 175">
              <a:extLst>
                <a:ext uri="{FF2B5EF4-FFF2-40B4-BE49-F238E27FC236}">
                  <a16:creationId xmlns:a16="http://schemas.microsoft.com/office/drawing/2014/main" id="{690CFE62-C1B6-410A-870C-07D14F55CCFD}"/>
                </a:ext>
              </a:extLst>
            </p:cNvPr>
            <p:cNvSpPr>
              <a:spLocks noChangeArrowheads="1"/>
            </p:cNvSpPr>
            <p:nvPr/>
          </p:nvSpPr>
          <p:spPr bwMode="auto">
            <a:xfrm>
              <a:off x="3435" y="1910"/>
              <a:ext cx="6" cy="1397"/>
            </a:xfrm>
            <a:prstGeom prst="rect">
              <a:avLst/>
            </a:prstGeom>
            <a:solidFill>
              <a:srgbClr val="96C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49" name="Rectangle 176">
              <a:extLst>
                <a:ext uri="{FF2B5EF4-FFF2-40B4-BE49-F238E27FC236}">
                  <a16:creationId xmlns:a16="http://schemas.microsoft.com/office/drawing/2014/main" id="{79496CD1-6E0A-4B1B-A0F8-416A5ED26B3C}"/>
                </a:ext>
              </a:extLst>
            </p:cNvPr>
            <p:cNvSpPr>
              <a:spLocks noChangeArrowheads="1"/>
            </p:cNvSpPr>
            <p:nvPr/>
          </p:nvSpPr>
          <p:spPr bwMode="auto">
            <a:xfrm>
              <a:off x="3441" y="1910"/>
              <a:ext cx="6" cy="1397"/>
            </a:xfrm>
            <a:prstGeom prst="rect">
              <a:avLst/>
            </a:prstGeom>
            <a:solidFill>
              <a:srgbClr val="95C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50" name="Rectangle 177">
              <a:extLst>
                <a:ext uri="{FF2B5EF4-FFF2-40B4-BE49-F238E27FC236}">
                  <a16:creationId xmlns:a16="http://schemas.microsoft.com/office/drawing/2014/main" id="{604B9616-5B7B-4E3A-8D86-8CA7E61C51D8}"/>
                </a:ext>
              </a:extLst>
            </p:cNvPr>
            <p:cNvSpPr>
              <a:spLocks noChangeArrowheads="1"/>
            </p:cNvSpPr>
            <p:nvPr/>
          </p:nvSpPr>
          <p:spPr bwMode="auto">
            <a:xfrm>
              <a:off x="3447" y="1910"/>
              <a:ext cx="6" cy="1397"/>
            </a:xfrm>
            <a:prstGeom prst="rect">
              <a:avLst/>
            </a:prstGeom>
            <a:solidFill>
              <a:srgbClr val="93C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51" name="Rectangle 178">
              <a:extLst>
                <a:ext uri="{FF2B5EF4-FFF2-40B4-BE49-F238E27FC236}">
                  <a16:creationId xmlns:a16="http://schemas.microsoft.com/office/drawing/2014/main" id="{24C1F1AB-FC8A-4DD0-8757-6D5A63E2FB89}"/>
                </a:ext>
              </a:extLst>
            </p:cNvPr>
            <p:cNvSpPr>
              <a:spLocks noChangeArrowheads="1"/>
            </p:cNvSpPr>
            <p:nvPr/>
          </p:nvSpPr>
          <p:spPr bwMode="auto">
            <a:xfrm>
              <a:off x="3453" y="1910"/>
              <a:ext cx="6" cy="1397"/>
            </a:xfrm>
            <a:prstGeom prst="rect">
              <a:avLst/>
            </a:prstGeom>
            <a:solidFill>
              <a:srgbClr val="91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52" name="Rectangle 179">
              <a:extLst>
                <a:ext uri="{FF2B5EF4-FFF2-40B4-BE49-F238E27FC236}">
                  <a16:creationId xmlns:a16="http://schemas.microsoft.com/office/drawing/2014/main" id="{B8F572E6-996B-4C96-A979-7DDBE934A379}"/>
                </a:ext>
              </a:extLst>
            </p:cNvPr>
            <p:cNvSpPr>
              <a:spLocks noChangeArrowheads="1"/>
            </p:cNvSpPr>
            <p:nvPr/>
          </p:nvSpPr>
          <p:spPr bwMode="auto">
            <a:xfrm>
              <a:off x="3459" y="1910"/>
              <a:ext cx="6" cy="1397"/>
            </a:xfrm>
            <a:prstGeom prst="rect">
              <a:avLst/>
            </a:prstGeom>
            <a:solidFill>
              <a:srgbClr val="8F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53" name="Rectangle 180">
              <a:extLst>
                <a:ext uri="{FF2B5EF4-FFF2-40B4-BE49-F238E27FC236}">
                  <a16:creationId xmlns:a16="http://schemas.microsoft.com/office/drawing/2014/main" id="{F0B526E3-CC6F-4471-AC7D-1F28751A0444}"/>
                </a:ext>
              </a:extLst>
            </p:cNvPr>
            <p:cNvSpPr>
              <a:spLocks noChangeArrowheads="1"/>
            </p:cNvSpPr>
            <p:nvPr/>
          </p:nvSpPr>
          <p:spPr bwMode="auto">
            <a:xfrm>
              <a:off x="3465" y="1910"/>
              <a:ext cx="6" cy="1397"/>
            </a:xfrm>
            <a:prstGeom prst="rect">
              <a:avLst/>
            </a:prstGeom>
            <a:solidFill>
              <a:srgbClr val="8CB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54" name="Rectangle 181">
              <a:extLst>
                <a:ext uri="{FF2B5EF4-FFF2-40B4-BE49-F238E27FC236}">
                  <a16:creationId xmlns:a16="http://schemas.microsoft.com/office/drawing/2014/main" id="{F8FE01EA-C0A7-42EB-AFA0-DA18D888A616}"/>
                </a:ext>
              </a:extLst>
            </p:cNvPr>
            <p:cNvSpPr>
              <a:spLocks noChangeArrowheads="1"/>
            </p:cNvSpPr>
            <p:nvPr/>
          </p:nvSpPr>
          <p:spPr bwMode="auto">
            <a:xfrm>
              <a:off x="3471" y="1910"/>
              <a:ext cx="6" cy="1397"/>
            </a:xfrm>
            <a:prstGeom prst="rect">
              <a:avLst/>
            </a:prstGeom>
            <a:solidFill>
              <a:srgbClr val="89B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55" name="Rectangle 182">
              <a:extLst>
                <a:ext uri="{FF2B5EF4-FFF2-40B4-BE49-F238E27FC236}">
                  <a16:creationId xmlns:a16="http://schemas.microsoft.com/office/drawing/2014/main" id="{A4D8E22C-3B88-4893-A361-4ADAB9F5ED25}"/>
                </a:ext>
              </a:extLst>
            </p:cNvPr>
            <p:cNvSpPr>
              <a:spLocks noChangeArrowheads="1"/>
            </p:cNvSpPr>
            <p:nvPr/>
          </p:nvSpPr>
          <p:spPr bwMode="auto">
            <a:xfrm>
              <a:off x="3477" y="1910"/>
              <a:ext cx="6" cy="1397"/>
            </a:xfrm>
            <a:prstGeom prst="rect">
              <a:avLst/>
            </a:prstGeom>
            <a:solidFill>
              <a:srgbClr val="86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56" name="Rectangle 183">
              <a:extLst>
                <a:ext uri="{FF2B5EF4-FFF2-40B4-BE49-F238E27FC236}">
                  <a16:creationId xmlns:a16="http://schemas.microsoft.com/office/drawing/2014/main" id="{B721736D-61F4-4A7D-A223-3E98B126ABBA}"/>
                </a:ext>
              </a:extLst>
            </p:cNvPr>
            <p:cNvSpPr>
              <a:spLocks noChangeArrowheads="1"/>
            </p:cNvSpPr>
            <p:nvPr/>
          </p:nvSpPr>
          <p:spPr bwMode="auto">
            <a:xfrm>
              <a:off x="3483" y="1910"/>
              <a:ext cx="6" cy="1397"/>
            </a:xfrm>
            <a:prstGeom prst="rect">
              <a:avLst/>
            </a:prstGeom>
            <a:solidFill>
              <a:srgbClr val="83A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57" name="Rectangle 184">
              <a:extLst>
                <a:ext uri="{FF2B5EF4-FFF2-40B4-BE49-F238E27FC236}">
                  <a16:creationId xmlns:a16="http://schemas.microsoft.com/office/drawing/2014/main" id="{C7F278A4-A8C0-46FD-8C84-5F4A375D8FE6}"/>
                </a:ext>
              </a:extLst>
            </p:cNvPr>
            <p:cNvSpPr>
              <a:spLocks noChangeArrowheads="1"/>
            </p:cNvSpPr>
            <p:nvPr/>
          </p:nvSpPr>
          <p:spPr bwMode="auto">
            <a:xfrm>
              <a:off x="3489" y="1910"/>
              <a:ext cx="6" cy="1397"/>
            </a:xfrm>
            <a:prstGeom prst="rect">
              <a:avLst/>
            </a:prstGeom>
            <a:solidFill>
              <a:srgbClr val="7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58" name="Rectangle 185">
              <a:extLst>
                <a:ext uri="{FF2B5EF4-FFF2-40B4-BE49-F238E27FC236}">
                  <a16:creationId xmlns:a16="http://schemas.microsoft.com/office/drawing/2014/main" id="{56E9EEAB-6F53-43CA-99BD-C7E13146F3E5}"/>
                </a:ext>
              </a:extLst>
            </p:cNvPr>
            <p:cNvSpPr>
              <a:spLocks noChangeArrowheads="1"/>
            </p:cNvSpPr>
            <p:nvPr/>
          </p:nvSpPr>
          <p:spPr bwMode="auto">
            <a:xfrm>
              <a:off x="3495" y="1910"/>
              <a:ext cx="6" cy="1397"/>
            </a:xfrm>
            <a:prstGeom prst="rect">
              <a:avLst/>
            </a:prstGeom>
            <a:solidFill>
              <a:srgbClr val="7CA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59" name="Rectangle 186">
              <a:extLst>
                <a:ext uri="{FF2B5EF4-FFF2-40B4-BE49-F238E27FC236}">
                  <a16:creationId xmlns:a16="http://schemas.microsoft.com/office/drawing/2014/main" id="{4620A934-B15A-4B7F-8C26-A06B7DFE5BD2}"/>
                </a:ext>
              </a:extLst>
            </p:cNvPr>
            <p:cNvSpPr>
              <a:spLocks noChangeArrowheads="1"/>
            </p:cNvSpPr>
            <p:nvPr/>
          </p:nvSpPr>
          <p:spPr bwMode="auto">
            <a:xfrm>
              <a:off x="3501" y="1910"/>
              <a:ext cx="6" cy="1397"/>
            </a:xfrm>
            <a:prstGeom prst="rect">
              <a:avLst/>
            </a:prstGeom>
            <a:solidFill>
              <a:srgbClr val="78A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60" name="Rectangle 187">
              <a:extLst>
                <a:ext uri="{FF2B5EF4-FFF2-40B4-BE49-F238E27FC236}">
                  <a16:creationId xmlns:a16="http://schemas.microsoft.com/office/drawing/2014/main" id="{A7D54E3C-4EA3-4CE8-AC01-4034EC766F20}"/>
                </a:ext>
              </a:extLst>
            </p:cNvPr>
            <p:cNvSpPr>
              <a:spLocks noChangeArrowheads="1"/>
            </p:cNvSpPr>
            <p:nvPr/>
          </p:nvSpPr>
          <p:spPr bwMode="auto">
            <a:xfrm>
              <a:off x="3507" y="1910"/>
              <a:ext cx="6" cy="1397"/>
            </a:xfrm>
            <a:prstGeom prst="rect">
              <a:avLst/>
            </a:prstGeom>
            <a:solidFill>
              <a:srgbClr val="759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61" name="Rectangle 188">
              <a:extLst>
                <a:ext uri="{FF2B5EF4-FFF2-40B4-BE49-F238E27FC236}">
                  <a16:creationId xmlns:a16="http://schemas.microsoft.com/office/drawing/2014/main" id="{D6A4A130-4A67-4A7D-AD83-26EA0086146A}"/>
                </a:ext>
              </a:extLst>
            </p:cNvPr>
            <p:cNvSpPr>
              <a:spLocks noChangeArrowheads="1"/>
            </p:cNvSpPr>
            <p:nvPr/>
          </p:nvSpPr>
          <p:spPr bwMode="auto">
            <a:xfrm>
              <a:off x="3513" y="1910"/>
              <a:ext cx="6" cy="1397"/>
            </a:xfrm>
            <a:prstGeom prst="rect">
              <a:avLst/>
            </a:prstGeom>
            <a:solidFill>
              <a:srgbClr val="71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62" name="Rectangle 189">
              <a:extLst>
                <a:ext uri="{FF2B5EF4-FFF2-40B4-BE49-F238E27FC236}">
                  <a16:creationId xmlns:a16="http://schemas.microsoft.com/office/drawing/2014/main" id="{E9D0A473-16DE-4A81-BC55-1E86BC65B7D1}"/>
                </a:ext>
              </a:extLst>
            </p:cNvPr>
            <p:cNvSpPr>
              <a:spLocks noChangeArrowheads="1"/>
            </p:cNvSpPr>
            <p:nvPr/>
          </p:nvSpPr>
          <p:spPr bwMode="auto">
            <a:xfrm>
              <a:off x="3519" y="1910"/>
              <a:ext cx="6" cy="1397"/>
            </a:xfrm>
            <a:prstGeom prst="rect">
              <a:avLst/>
            </a:prstGeom>
            <a:solidFill>
              <a:srgbClr val="6F9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63" name="Rectangle 190">
              <a:extLst>
                <a:ext uri="{FF2B5EF4-FFF2-40B4-BE49-F238E27FC236}">
                  <a16:creationId xmlns:a16="http://schemas.microsoft.com/office/drawing/2014/main" id="{9316729E-8BC8-497F-8A52-B881AE89AE68}"/>
                </a:ext>
              </a:extLst>
            </p:cNvPr>
            <p:cNvSpPr>
              <a:spLocks noChangeArrowheads="1"/>
            </p:cNvSpPr>
            <p:nvPr/>
          </p:nvSpPr>
          <p:spPr bwMode="auto">
            <a:xfrm>
              <a:off x="3525" y="1910"/>
              <a:ext cx="6" cy="1397"/>
            </a:xfrm>
            <a:prstGeom prst="rect">
              <a:avLst/>
            </a:prstGeom>
            <a:solidFill>
              <a:srgbClr val="6C9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64" name="Rectangle 191">
              <a:extLst>
                <a:ext uri="{FF2B5EF4-FFF2-40B4-BE49-F238E27FC236}">
                  <a16:creationId xmlns:a16="http://schemas.microsoft.com/office/drawing/2014/main" id="{4BFC777C-E052-4134-9E12-40B083F598F6}"/>
                </a:ext>
              </a:extLst>
            </p:cNvPr>
            <p:cNvSpPr>
              <a:spLocks noChangeArrowheads="1"/>
            </p:cNvSpPr>
            <p:nvPr/>
          </p:nvSpPr>
          <p:spPr bwMode="auto">
            <a:xfrm>
              <a:off x="3531" y="1910"/>
              <a:ext cx="6" cy="1397"/>
            </a:xfrm>
            <a:prstGeom prst="rect">
              <a:avLst/>
            </a:prstGeom>
            <a:solidFill>
              <a:srgbClr val="6A8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65" name="Rectangle 192">
              <a:extLst>
                <a:ext uri="{FF2B5EF4-FFF2-40B4-BE49-F238E27FC236}">
                  <a16:creationId xmlns:a16="http://schemas.microsoft.com/office/drawing/2014/main" id="{FDEA3B2E-953D-4EA7-BB96-577E3D37E142}"/>
                </a:ext>
              </a:extLst>
            </p:cNvPr>
            <p:cNvSpPr>
              <a:spLocks noChangeArrowheads="1"/>
            </p:cNvSpPr>
            <p:nvPr/>
          </p:nvSpPr>
          <p:spPr bwMode="auto">
            <a:xfrm>
              <a:off x="3537" y="1910"/>
              <a:ext cx="6" cy="1397"/>
            </a:xfrm>
            <a:prstGeom prst="rect">
              <a:avLst/>
            </a:prstGeom>
            <a:solidFill>
              <a:srgbClr val="68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66" name="Rectangle 193">
              <a:extLst>
                <a:ext uri="{FF2B5EF4-FFF2-40B4-BE49-F238E27FC236}">
                  <a16:creationId xmlns:a16="http://schemas.microsoft.com/office/drawing/2014/main" id="{E7EDC5BD-275B-48A1-835A-EC9FEDAE8C2C}"/>
                </a:ext>
              </a:extLst>
            </p:cNvPr>
            <p:cNvSpPr>
              <a:spLocks noChangeArrowheads="1"/>
            </p:cNvSpPr>
            <p:nvPr/>
          </p:nvSpPr>
          <p:spPr bwMode="auto">
            <a:xfrm>
              <a:off x="3543" y="1910"/>
              <a:ext cx="6" cy="1397"/>
            </a:xfrm>
            <a:prstGeom prst="rect">
              <a:avLst/>
            </a:prstGeom>
            <a:solidFill>
              <a:srgbClr val="67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67" name="Rectangle 194">
              <a:extLst>
                <a:ext uri="{FF2B5EF4-FFF2-40B4-BE49-F238E27FC236}">
                  <a16:creationId xmlns:a16="http://schemas.microsoft.com/office/drawing/2014/main" id="{1A24EB94-C7AB-446D-B59E-B7BD252A3910}"/>
                </a:ext>
              </a:extLst>
            </p:cNvPr>
            <p:cNvSpPr>
              <a:spLocks noChangeArrowheads="1"/>
            </p:cNvSpPr>
            <p:nvPr/>
          </p:nvSpPr>
          <p:spPr bwMode="auto">
            <a:xfrm>
              <a:off x="3549" y="1910"/>
              <a:ext cx="6" cy="1397"/>
            </a:xfrm>
            <a:prstGeom prst="rect">
              <a:avLst/>
            </a:prstGeom>
            <a:solidFill>
              <a:srgbClr val="668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68" name="Rectangle 195">
              <a:extLst>
                <a:ext uri="{FF2B5EF4-FFF2-40B4-BE49-F238E27FC236}">
                  <a16:creationId xmlns:a16="http://schemas.microsoft.com/office/drawing/2014/main" id="{6A47F936-51C6-43BC-A00A-32DD197BA2EC}"/>
                </a:ext>
              </a:extLst>
            </p:cNvPr>
            <p:cNvSpPr>
              <a:spLocks noChangeArrowheads="1"/>
            </p:cNvSpPr>
            <p:nvPr/>
          </p:nvSpPr>
          <p:spPr bwMode="auto">
            <a:xfrm>
              <a:off x="3555" y="1910"/>
              <a:ext cx="6" cy="1397"/>
            </a:xfrm>
            <a:prstGeom prst="rect">
              <a:avLst/>
            </a:prstGeom>
            <a:solidFill>
              <a:srgbClr val="658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grpSp>
      <p:sp>
        <p:nvSpPr>
          <p:cNvPr id="40979" name="Rectangle 197">
            <a:extLst>
              <a:ext uri="{FF2B5EF4-FFF2-40B4-BE49-F238E27FC236}">
                <a16:creationId xmlns:a16="http://schemas.microsoft.com/office/drawing/2014/main" id="{72F7C306-7FC7-4F0D-9E44-C9D983EFF515}"/>
              </a:ext>
            </a:extLst>
          </p:cNvPr>
          <p:cNvSpPr>
            <a:spLocks noChangeArrowheads="1"/>
          </p:cNvSpPr>
          <p:nvPr/>
        </p:nvSpPr>
        <p:spPr bwMode="auto">
          <a:xfrm>
            <a:off x="6719888" y="3032125"/>
            <a:ext cx="4572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grpSp>
        <p:nvGrpSpPr>
          <p:cNvPr id="40980" name="Group 247">
            <a:extLst>
              <a:ext uri="{FF2B5EF4-FFF2-40B4-BE49-F238E27FC236}">
                <a16:creationId xmlns:a16="http://schemas.microsoft.com/office/drawing/2014/main" id="{24DE8637-DB9C-4A29-82FC-04C38B4B3F93}"/>
              </a:ext>
            </a:extLst>
          </p:cNvPr>
          <p:cNvGrpSpPr>
            <a:grpSpLocks/>
          </p:cNvGrpSpPr>
          <p:nvPr/>
        </p:nvGrpSpPr>
        <p:grpSpPr bwMode="auto">
          <a:xfrm>
            <a:off x="7870826" y="2347913"/>
            <a:ext cx="466725" cy="2901950"/>
            <a:chOff x="3998" y="1479"/>
            <a:chExt cx="294" cy="1828"/>
          </a:xfrm>
        </p:grpSpPr>
        <p:sp>
          <p:nvSpPr>
            <p:cNvPr id="41072" name="Rectangle 198">
              <a:extLst>
                <a:ext uri="{FF2B5EF4-FFF2-40B4-BE49-F238E27FC236}">
                  <a16:creationId xmlns:a16="http://schemas.microsoft.com/office/drawing/2014/main" id="{7C278830-8027-462A-ABA1-84741465EDB5}"/>
                </a:ext>
              </a:extLst>
            </p:cNvPr>
            <p:cNvSpPr>
              <a:spLocks noChangeArrowheads="1"/>
            </p:cNvSpPr>
            <p:nvPr/>
          </p:nvSpPr>
          <p:spPr bwMode="auto">
            <a:xfrm>
              <a:off x="3998" y="1479"/>
              <a:ext cx="6" cy="1828"/>
            </a:xfrm>
            <a:prstGeom prst="rect">
              <a:avLst/>
            </a:prstGeom>
            <a:solidFill>
              <a:srgbClr val="87A9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73" name="Rectangle 199">
              <a:extLst>
                <a:ext uri="{FF2B5EF4-FFF2-40B4-BE49-F238E27FC236}">
                  <a16:creationId xmlns:a16="http://schemas.microsoft.com/office/drawing/2014/main" id="{50E638F0-5AC2-4141-A775-ED652E4B68A9}"/>
                </a:ext>
              </a:extLst>
            </p:cNvPr>
            <p:cNvSpPr>
              <a:spLocks noChangeArrowheads="1"/>
            </p:cNvSpPr>
            <p:nvPr/>
          </p:nvSpPr>
          <p:spPr bwMode="auto">
            <a:xfrm>
              <a:off x="4004" y="1479"/>
              <a:ext cx="6" cy="1828"/>
            </a:xfrm>
            <a:prstGeom prst="rect">
              <a:avLst/>
            </a:prstGeom>
            <a:solidFill>
              <a:srgbClr val="88AA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74" name="Rectangle 200">
              <a:extLst>
                <a:ext uri="{FF2B5EF4-FFF2-40B4-BE49-F238E27FC236}">
                  <a16:creationId xmlns:a16="http://schemas.microsoft.com/office/drawing/2014/main" id="{28960477-BF2F-4653-A5BA-BFF6C7BE6105}"/>
                </a:ext>
              </a:extLst>
            </p:cNvPr>
            <p:cNvSpPr>
              <a:spLocks noChangeArrowheads="1"/>
            </p:cNvSpPr>
            <p:nvPr/>
          </p:nvSpPr>
          <p:spPr bwMode="auto">
            <a:xfrm>
              <a:off x="4010" y="1479"/>
              <a:ext cx="6" cy="1828"/>
            </a:xfrm>
            <a:prstGeom prst="rect">
              <a:avLst/>
            </a:prstGeom>
            <a:solidFill>
              <a:srgbClr val="89AC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75" name="Rectangle 201">
              <a:extLst>
                <a:ext uri="{FF2B5EF4-FFF2-40B4-BE49-F238E27FC236}">
                  <a16:creationId xmlns:a16="http://schemas.microsoft.com/office/drawing/2014/main" id="{E0E8B2FB-5E0D-4FDF-BC34-1C936159829F}"/>
                </a:ext>
              </a:extLst>
            </p:cNvPr>
            <p:cNvSpPr>
              <a:spLocks noChangeArrowheads="1"/>
            </p:cNvSpPr>
            <p:nvPr/>
          </p:nvSpPr>
          <p:spPr bwMode="auto">
            <a:xfrm>
              <a:off x="4016" y="1479"/>
              <a:ext cx="6" cy="1828"/>
            </a:xfrm>
            <a:prstGeom prst="rect">
              <a:avLst/>
            </a:prstGeom>
            <a:solidFill>
              <a:srgbClr val="8BAE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76" name="Rectangle 202">
              <a:extLst>
                <a:ext uri="{FF2B5EF4-FFF2-40B4-BE49-F238E27FC236}">
                  <a16:creationId xmlns:a16="http://schemas.microsoft.com/office/drawing/2014/main" id="{70362C4D-CBEF-473B-A659-86FE35EB2BDA}"/>
                </a:ext>
              </a:extLst>
            </p:cNvPr>
            <p:cNvSpPr>
              <a:spLocks noChangeArrowheads="1"/>
            </p:cNvSpPr>
            <p:nvPr/>
          </p:nvSpPr>
          <p:spPr bwMode="auto">
            <a:xfrm>
              <a:off x="4022" y="1479"/>
              <a:ext cx="6" cy="1828"/>
            </a:xfrm>
            <a:prstGeom prst="rect">
              <a:avLst/>
            </a:prstGeom>
            <a:solidFill>
              <a:srgbClr val="8EB1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77" name="Rectangle 203">
              <a:extLst>
                <a:ext uri="{FF2B5EF4-FFF2-40B4-BE49-F238E27FC236}">
                  <a16:creationId xmlns:a16="http://schemas.microsoft.com/office/drawing/2014/main" id="{E3C7E05F-6BDF-4854-9BE9-0E57C6C6979C}"/>
                </a:ext>
              </a:extLst>
            </p:cNvPr>
            <p:cNvSpPr>
              <a:spLocks noChangeArrowheads="1"/>
            </p:cNvSpPr>
            <p:nvPr/>
          </p:nvSpPr>
          <p:spPr bwMode="auto">
            <a:xfrm>
              <a:off x="4028" y="1479"/>
              <a:ext cx="6" cy="1828"/>
            </a:xfrm>
            <a:prstGeom prst="rect">
              <a:avLst/>
            </a:prstGeom>
            <a:solidFill>
              <a:srgbClr val="90B5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78" name="Rectangle 204">
              <a:extLst>
                <a:ext uri="{FF2B5EF4-FFF2-40B4-BE49-F238E27FC236}">
                  <a16:creationId xmlns:a16="http://schemas.microsoft.com/office/drawing/2014/main" id="{585F92B1-4DBA-4A8C-BCA7-D152AD054D2A}"/>
                </a:ext>
              </a:extLst>
            </p:cNvPr>
            <p:cNvSpPr>
              <a:spLocks noChangeArrowheads="1"/>
            </p:cNvSpPr>
            <p:nvPr/>
          </p:nvSpPr>
          <p:spPr bwMode="auto">
            <a:xfrm>
              <a:off x="4034" y="1479"/>
              <a:ext cx="6" cy="1828"/>
            </a:xfrm>
            <a:prstGeom prst="rect">
              <a:avLst/>
            </a:prstGeom>
            <a:solidFill>
              <a:srgbClr val="93B9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79" name="Rectangle 205">
              <a:extLst>
                <a:ext uri="{FF2B5EF4-FFF2-40B4-BE49-F238E27FC236}">
                  <a16:creationId xmlns:a16="http://schemas.microsoft.com/office/drawing/2014/main" id="{2A82BDA2-B586-4310-A16F-445AD6319634}"/>
                </a:ext>
              </a:extLst>
            </p:cNvPr>
            <p:cNvSpPr>
              <a:spLocks noChangeArrowheads="1"/>
            </p:cNvSpPr>
            <p:nvPr/>
          </p:nvSpPr>
          <p:spPr bwMode="auto">
            <a:xfrm>
              <a:off x="4040" y="1479"/>
              <a:ext cx="6" cy="1828"/>
            </a:xfrm>
            <a:prstGeom prst="rect">
              <a:avLst/>
            </a:prstGeom>
            <a:solidFill>
              <a:srgbClr val="97BD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80" name="Rectangle 206">
              <a:extLst>
                <a:ext uri="{FF2B5EF4-FFF2-40B4-BE49-F238E27FC236}">
                  <a16:creationId xmlns:a16="http://schemas.microsoft.com/office/drawing/2014/main" id="{D11BB275-4EF7-4E59-B2FB-68146E5447F2}"/>
                </a:ext>
              </a:extLst>
            </p:cNvPr>
            <p:cNvSpPr>
              <a:spLocks noChangeArrowheads="1"/>
            </p:cNvSpPr>
            <p:nvPr/>
          </p:nvSpPr>
          <p:spPr bwMode="auto">
            <a:xfrm>
              <a:off x="4046" y="1479"/>
              <a:ext cx="6" cy="1828"/>
            </a:xfrm>
            <a:prstGeom prst="rect">
              <a:avLst/>
            </a:prstGeom>
            <a:solidFill>
              <a:srgbClr val="9BC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81" name="Rectangle 207">
              <a:extLst>
                <a:ext uri="{FF2B5EF4-FFF2-40B4-BE49-F238E27FC236}">
                  <a16:creationId xmlns:a16="http://schemas.microsoft.com/office/drawing/2014/main" id="{1B6BFD63-5F30-421A-BB16-AC055E548CFA}"/>
                </a:ext>
              </a:extLst>
            </p:cNvPr>
            <p:cNvSpPr>
              <a:spLocks noChangeArrowheads="1"/>
            </p:cNvSpPr>
            <p:nvPr/>
          </p:nvSpPr>
          <p:spPr bwMode="auto">
            <a:xfrm>
              <a:off x="4052" y="1479"/>
              <a:ext cx="6" cy="1828"/>
            </a:xfrm>
            <a:prstGeom prst="rect">
              <a:avLst/>
            </a:prstGeom>
            <a:solidFill>
              <a:srgbClr val="A0C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82" name="Rectangle 208">
              <a:extLst>
                <a:ext uri="{FF2B5EF4-FFF2-40B4-BE49-F238E27FC236}">
                  <a16:creationId xmlns:a16="http://schemas.microsoft.com/office/drawing/2014/main" id="{2A751D82-6358-406A-BBD2-F240E8B3D969}"/>
                </a:ext>
              </a:extLst>
            </p:cNvPr>
            <p:cNvSpPr>
              <a:spLocks noChangeArrowheads="1"/>
            </p:cNvSpPr>
            <p:nvPr/>
          </p:nvSpPr>
          <p:spPr bwMode="auto">
            <a:xfrm>
              <a:off x="4058" y="1479"/>
              <a:ext cx="6" cy="1828"/>
            </a:xfrm>
            <a:prstGeom prst="rect">
              <a:avLst/>
            </a:prstGeom>
            <a:solidFill>
              <a:srgbClr val="A4CD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83" name="Rectangle 209">
              <a:extLst>
                <a:ext uri="{FF2B5EF4-FFF2-40B4-BE49-F238E27FC236}">
                  <a16:creationId xmlns:a16="http://schemas.microsoft.com/office/drawing/2014/main" id="{13391A80-8A59-4BD3-89B7-3D988A139262}"/>
                </a:ext>
              </a:extLst>
            </p:cNvPr>
            <p:cNvSpPr>
              <a:spLocks noChangeArrowheads="1"/>
            </p:cNvSpPr>
            <p:nvPr/>
          </p:nvSpPr>
          <p:spPr bwMode="auto">
            <a:xfrm>
              <a:off x="4064" y="1479"/>
              <a:ext cx="6" cy="1828"/>
            </a:xfrm>
            <a:prstGeom prst="rect">
              <a:avLst/>
            </a:prstGeom>
            <a:solidFill>
              <a:srgbClr val="A9D4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84" name="Rectangle 210">
              <a:extLst>
                <a:ext uri="{FF2B5EF4-FFF2-40B4-BE49-F238E27FC236}">
                  <a16:creationId xmlns:a16="http://schemas.microsoft.com/office/drawing/2014/main" id="{CFA65090-8ADD-41A4-964D-760C739279C1}"/>
                </a:ext>
              </a:extLst>
            </p:cNvPr>
            <p:cNvSpPr>
              <a:spLocks noChangeArrowheads="1"/>
            </p:cNvSpPr>
            <p:nvPr/>
          </p:nvSpPr>
          <p:spPr bwMode="auto">
            <a:xfrm>
              <a:off x="4070" y="1479"/>
              <a:ext cx="6" cy="1828"/>
            </a:xfrm>
            <a:prstGeom prst="rect">
              <a:avLst/>
            </a:prstGeom>
            <a:solidFill>
              <a:srgbClr val="AED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85" name="Rectangle 211">
              <a:extLst>
                <a:ext uri="{FF2B5EF4-FFF2-40B4-BE49-F238E27FC236}">
                  <a16:creationId xmlns:a16="http://schemas.microsoft.com/office/drawing/2014/main" id="{4A403736-B111-479D-AEBE-0D544A6A930F}"/>
                </a:ext>
              </a:extLst>
            </p:cNvPr>
            <p:cNvSpPr>
              <a:spLocks noChangeArrowheads="1"/>
            </p:cNvSpPr>
            <p:nvPr/>
          </p:nvSpPr>
          <p:spPr bwMode="auto">
            <a:xfrm>
              <a:off x="4076" y="1479"/>
              <a:ext cx="6" cy="1828"/>
            </a:xfrm>
            <a:prstGeom prst="rect">
              <a:avLst/>
            </a:prstGeom>
            <a:solidFill>
              <a:srgbClr val="B2DF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86" name="Rectangle 212">
              <a:extLst>
                <a:ext uri="{FF2B5EF4-FFF2-40B4-BE49-F238E27FC236}">
                  <a16:creationId xmlns:a16="http://schemas.microsoft.com/office/drawing/2014/main" id="{1BD7AE61-806B-467D-925A-3CC4557CE4B2}"/>
                </a:ext>
              </a:extLst>
            </p:cNvPr>
            <p:cNvSpPr>
              <a:spLocks noChangeArrowheads="1"/>
            </p:cNvSpPr>
            <p:nvPr/>
          </p:nvSpPr>
          <p:spPr bwMode="auto">
            <a:xfrm>
              <a:off x="4082" y="1479"/>
              <a:ext cx="6" cy="1828"/>
            </a:xfrm>
            <a:prstGeom prst="rect">
              <a:avLst/>
            </a:prstGeom>
            <a:solidFill>
              <a:srgbClr val="B6E4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87" name="Rectangle 213">
              <a:extLst>
                <a:ext uri="{FF2B5EF4-FFF2-40B4-BE49-F238E27FC236}">
                  <a16:creationId xmlns:a16="http://schemas.microsoft.com/office/drawing/2014/main" id="{39D93DAB-3E84-4267-BCC1-80C5850751B4}"/>
                </a:ext>
              </a:extLst>
            </p:cNvPr>
            <p:cNvSpPr>
              <a:spLocks noChangeArrowheads="1"/>
            </p:cNvSpPr>
            <p:nvPr/>
          </p:nvSpPr>
          <p:spPr bwMode="auto">
            <a:xfrm>
              <a:off x="4088" y="1479"/>
              <a:ext cx="6" cy="1828"/>
            </a:xfrm>
            <a:prstGeom prst="rect">
              <a:avLst/>
            </a:prstGeom>
            <a:solidFill>
              <a:srgbClr val="BAE9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88" name="Rectangle 214">
              <a:extLst>
                <a:ext uri="{FF2B5EF4-FFF2-40B4-BE49-F238E27FC236}">
                  <a16:creationId xmlns:a16="http://schemas.microsoft.com/office/drawing/2014/main" id="{4F4DCD85-F8D7-4CFE-9C10-27B8D5EC1F66}"/>
                </a:ext>
              </a:extLst>
            </p:cNvPr>
            <p:cNvSpPr>
              <a:spLocks noChangeArrowheads="1"/>
            </p:cNvSpPr>
            <p:nvPr/>
          </p:nvSpPr>
          <p:spPr bwMode="auto">
            <a:xfrm>
              <a:off x="4094" y="1479"/>
              <a:ext cx="6" cy="1828"/>
            </a:xfrm>
            <a:prstGeom prst="rect">
              <a:avLst/>
            </a:prstGeom>
            <a:solidFill>
              <a:srgbClr val="BEED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89" name="Rectangle 215">
              <a:extLst>
                <a:ext uri="{FF2B5EF4-FFF2-40B4-BE49-F238E27FC236}">
                  <a16:creationId xmlns:a16="http://schemas.microsoft.com/office/drawing/2014/main" id="{7975FA27-1720-4449-B8C5-E84F3B81F0BF}"/>
                </a:ext>
              </a:extLst>
            </p:cNvPr>
            <p:cNvSpPr>
              <a:spLocks noChangeArrowheads="1"/>
            </p:cNvSpPr>
            <p:nvPr/>
          </p:nvSpPr>
          <p:spPr bwMode="auto">
            <a:xfrm>
              <a:off x="4100" y="1479"/>
              <a:ext cx="6" cy="1828"/>
            </a:xfrm>
            <a:prstGeom prst="rect">
              <a:avLst/>
            </a:prstGeom>
            <a:solidFill>
              <a:srgbClr val="C1F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90" name="Rectangle 216">
              <a:extLst>
                <a:ext uri="{FF2B5EF4-FFF2-40B4-BE49-F238E27FC236}">
                  <a16:creationId xmlns:a16="http://schemas.microsoft.com/office/drawing/2014/main" id="{A35BEEF2-2EF0-4DE5-BB74-D3F97969C7D0}"/>
                </a:ext>
              </a:extLst>
            </p:cNvPr>
            <p:cNvSpPr>
              <a:spLocks noChangeArrowheads="1"/>
            </p:cNvSpPr>
            <p:nvPr/>
          </p:nvSpPr>
          <p:spPr bwMode="auto">
            <a:xfrm>
              <a:off x="4106" y="1479"/>
              <a:ext cx="6" cy="1828"/>
            </a:xfrm>
            <a:prstGeom prst="rect">
              <a:avLst/>
            </a:prstGeom>
            <a:solidFill>
              <a:srgbClr val="C4F5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91" name="Rectangle 217">
              <a:extLst>
                <a:ext uri="{FF2B5EF4-FFF2-40B4-BE49-F238E27FC236}">
                  <a16:creationId xmlns:a16="http://schemas.microsoft.com/office/drawing/2014/main" id="{A17D1EF1-D2EA-44C7-AF9A-CB2759B1CE4A}"/>
                </a:ext>
              </a:extLst>
            </p:cNvPr>
            <p:cNvSpPr>
              <a:spLocks noChangeArrowheads="1"/>
            </p:cNvSpPr>
            <p:nvPr/>
          </p:nvSpPr>
          <p:spPr bwMode="auto">
            <a:xfrm>
              <a:off x="4112" y="1479"/>
              <a:ext cx="6" cy="1828"/>
            </a:xfrm>
            <a:prstGeom prst="rect">
              <a:avLst/>
            </a:prstGeom>
            <a:solidFill>
              <a:srgbClr val="C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92" name="Rectangle 218">
              <a:extLst>
                <a:ext uri="{FF2B5EF4-FFF2-40B4-BE49-F238E27FC236}">
                  <a16:creationId xmlns:a16="http://schemas.microsoft.com/office/drawing/2014/main" id="{15899FF3-3713-46B9-8118-8434CD1BA258}"/>
                </a:ext>
              </a:extLst>
            </p:cNvPr>
            <p:cNvSpPr>
              <a:spLocks noChangeArrowheads="1"/>
            </p:cNvSpPr>
            <p:nvPr/>
          </p:nvSpPr>
          <p:spPr bwMode="auto">
            <a:xfrm>
              <a:off x="4118" y="1479"/>
              <a:ext cx="6" cy="1828"/>
            </a:xfrm>
            <a:prstGeom prst="rect">
              <a:avLst/>
            </a:prstGeom>
            <a:solidFill>
              <a:srgbClr val="C8FA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93" name="Rectangle 219">
              <a:extLst>
                <a:ext uri="{FF2B5EF4-FFF2-40B4-BE49-F238E27FC236}">
                  <a16:creationId xmlns:a16="http://schemas.microsoft.com/office/drawing/2014/main" id="{0B64CD96-756A-4AF8-A860-9D61E0DAB3C0}"/>
                </a:ext>
              </a:extLst>
            </p:cNvPr>
            <p:cNvSpPr>
              <a:spLocks noChangeArrowheads="1"/>
            </p:cNvSpPr>
            <p:nvPr/>
          </p:nvSpPr>
          <p:spPr bwMode="auto">
            <a:xfrm>
              <a:off x="4124" y="1479"/>
              <a:ext cx="6" cy="1828"/>
            </a:xfrm>
            <a:prstGeom prst="rect">
              <a:avLst/>
            </a:prstGeom>
            <a:solidFill>
              <a:srgbClr val="C9FB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94" name="Rectangle 220">
              <a:extLst>
                <a:ext uri="{FF2B5EF4-FFF2-40B4-BE49-F238E27FC236}">
                  <a16:creationId xmlns:a16="http://schemas.microsoft.com/office/drawing/2014/main" id="{699259B8-5E85-41F5-BBA5-0E881287FE65}"/>
                </a:ext>
              </a:extLst>
            </p:cNvPr>
            <p:cNvSpPr>
              <a:spLocks noChangeArrowheads="1"/>
            </p:cNvSpPr>
            <p:nvPr/>
          </p:nvSpPr>
          <p:spPr bwMode="auto">
            <a:xfrm>
              <a:off x="4130" y="1479"/>
              <a:ext cx="6" cy="1828"/>
            </a:xfrm>
            <a:prstGeom prst="rect">
              <a:avLst/>
            </a:prstGeom>
            <a:solidFill>
              <a:srgbClr val="CAFD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95" name="Rectangle 221">
              <a:extLst>
                <a:ext uri="{FF2B5EF4-FFF2-40B4-BE49-F238E27FC236}">
                  <a16:creationId xmlns:a16="http://schemas.microsoft.com/office/drawing/2014/main" id="{84C7F3AF-FFF4-4396-9132-51BCC2586C71}"/>
                </a:ext>
              </a:extLst>
            </p:cNvPr>
            <p:cNvSpPr>
              <a:spLocks noChangeArrowheads="1"/>
            </p:cNvSpPr>
            <p:nvPr/>
          </p:nvSpPr>
          <p:spPr bwMode="auto">
            <a:xfrm>
              <a:off x="4136" y="1479"/>
              <a:ext cx="6" cy="1828"/>
            </a:xfrm>
            <a:prstGeom prst="rect">
              <a:avLst/>
            </a:prstGeom>
            <a:solidFill>
              <a:srgbClr val="CBFE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96" name="Rectangle 222">
              <a:extLst>
                <a:ext uri="{FF2B5EF4-FFF2-40B4-BE49-F238E27FC236}">
                  <a16:creationId xmlns:a16="http://schemas.microsoft.com/office/drawing/2014/main" id="{B90A666A-9C89-494A-8123-81865CB3113E}"/>
                </a:ext>
              </a:extLst>
            </p:cNvPr>
            <p:cNvSpPr>
              <a:spLocks noChangeArrowheads="1"/>
            </p:cNvSpPr>
            <p:nvPr/>
          </p:nvSpPr>
          <p:spPr bwMode="auto">
            <a:xfrm>
              <a:off x="4142" y="1479"/>
              <a:ext cx="6" cy="182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97" name="Rectangle 223">
              <a:extLst>
                <a:ext uri="{FF2B5EF4-FFF2-40B4-BE49-F238E27FC236}">
                  <a16:creationId xmlns:a16="http://schemas.microsoft.com/office/drawing/2014/main" id="{B1B1560A-19D2-400A-BB5A-0B9EDF808D51}"/>
                </a:ext>
              </a:extLst>
            </p:cNvPr>
            <p:cNvSpPr>
              <a:spLocks noChangeArrowheads="1"/>
            </p:cNvSpPr>
            <p:nvPr/>
          </p:nvSpPr>
          <p:spPr bwMode="auto">
            <a:xfrm>
              <a:off x="4148" y="1479"/>
              <a:ext cx="6" cy="182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98" name="Rectangle 224">
              <a:extLst>
                <a:ext uri="{FF2B5EF4-FFF2-40B4-BE49-F238E27FC236}">
                  <a16:creationId xmlns:a16="http://schemas.microsoft.com/office/drawing/2014/main" id="{F9451BCC-2507-4929-AB63-2D525683CA2D}"/>
                </a:ext>
              </a:extLst>
            </p:cNvPr>
            <p:cNvSpPr>
              <a:spLocks noChangeArrowheads="1"/>
            </p:cNvSpPr>
            <p:nvPr/>
          </p:nvSpPr>
          <p:spPr bwMode="auto">
            <a:xfrm>
              <a:off x="4154" y="1479"/>
              <a:ext cx="6" cy="1828"/>
            </a:xfrm>
            <a:prstGeom prst="rect">
              <a:avLst/>
            </a:prstGeom>
            <a:solidFill>
              <a:srgbClr val="CAFD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99" name="Rectangle 225">
              <a:extLst>
                <a:ext uri="{FF2B5EF4-FFF2-40B4-BE49-F238E27FC236}">
                  <a16:creationId xmlns:a16="http://schemas.microsoft.com/office/drawing/2014/main" id="{15FAC130-C245-4272-93D5-6B9375665149}"/>
                </a:ext>
              </a:extLst>
            </p:cNvPr>
            <p:cNvSpPr>
              <a:spLocks noChangeArrowheads="1"/>
            </p:cNvSpPr>
            <p:nvPr/>
          </p:nvSpPr>
          <p:spPr bwMode="auto">
            <a:xfrm>
              <a:off x="4160" y="1479"/>
              <a:ext cx="6" cy="1828"/>
            </a:xfrm>
            <a:prstGeom prst="rect">
              <a:avLst/>
            </a:prstGeom>
            <a:solidFill>
              <a:srgbClr val="C9FB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00" name="Rectangle 226">
              <a:extLst>
                <a:ext uri="{FF2B5EF4-FFF2-40B4-BE49-F238E27FC236}">
                  <a16:creationId xmlns:a16="http://schemas.microsoft.com/office/drawing/2014/main" id="{1D5A634B-E59B-444A-B37C-60507F4B1678}"/>
                </a:ext>
              </a:extLst>
            </p:cNvPr>
            <p:cNvSpPr>
              <a:spLocks noChangeArrowheads="1"/>
            </p:cNvSpPr>
            <p:nvPr/>
          </p:nvSpPr>
          <p:spPr bwMode="auto">
            <a:xfrm>
              <a:off x="4166" y="1479"/>
              <a:ext cx="6" cy="1828"/>
            </a:xfrm>
            <a:prstGeom prst="rect">
              <a:avLst/>
            </a:prstGeom>
            <a:solidFill>
              <a:srgbClr val="C8FA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01" name="Rectangle 227">
              <a:extLst>
                <a:ext uri="{FF2B5EF4-FFF2-40B4-BE49-F238E27FC236}">
                  <a16:creationId xmlns:a16="http://schemas.microsoft.com/office/drawing/2014/main" id="{EE5751AD-49DF-4D26-B6DE-6E15257E8910}"/>
                </a:ext>
              </a:extLst>
            </p:cNvPr>
            <p:cNvSpPr>
              <a:spLocks noChangeArrowheads="1"/>
            </p:cNvSpPr>
            <p:nvPr/>
          </p:nvSpPr>
          <p:spPr bwMode="auto">
            <a:xfrm>
              <a:off x="4172" y="1479"/>
              <a:ext cx="6" cy="1828"/>
            </a:xfrm>
            <a:prstGeom prst="rect">
              <a:avLst/>
            </a:prstGeom>
            <a:solidFill>
              <a:srgbClr val="C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02" name="Rectangle 228">
              <a:extLst>
                <a:ext uri="{FF2B5EF4-FFF2-40B4-BE49-F238E27FC236}">
                  <a16:creationId xmlns:a16="http://schemas.microsoft.com/office/drawing/2014/main" id="{7F6327B0-A26A-4413-AB92-D93786F4B73C}"/>
                </a:ext>
              </a:extLst>
            </p:cNvPr>
            <p:cNvSpPr>
              <a:spLocks noChangeArrowheads="1"/>
            </p:cNvSpPr>
            <p:nvPr/>
          </p:nvSpPr>
          <p:spPr bwMode="auto">
            <a:xfrm>
              <a:off x="4178" y="1479"/>
              <a:ext cx="6" cy="1828"/>
            </a:xfrm>
            <a:prstGeom prst="rect">
              <a:avLst/>
            </a:prstGeom>
            <a:solidFill>
              <a:srgbClr val="C4F5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03" name="Rectangle 229">
              <a:extLst>
                <a:ext uri="{FF2B5EF4-FFF2-40B4-BE49-F238E27FC236}">
                  <a16:creationId xmlns:a16="http://schemas.microsoft.com/office/drawing/2014/main" id="{00C41FA2-ED0C-418A-8D66-6187883D4FCE}"/>
                </a:ext>
              </a:extLst>
            </p:cNvPr>
            <p:cNvSpPr>
              <a:spLocks noChangeArrowheads="1"/>
            </p:cNvSpPr>
            <p:nvPr/>
          </p:nvSpPr>
          <p:spPr bwMode="auto">
            <a:xfrm>
              <a:off x="4184" y="1479"/>
              <a:ext cx="6" cy="1828"/>
            </a:xfrm>
            <a:prstGeom prst="rect">
              <a:avLst/>
            </a:prstGeom>
            <a:solidFill>
              <a:srgbClr val="C1F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04" name="Rectangle 230">
              <a:extLst>
                <a:ext uri="{FF2B5EF4-FFF2-40B4-BE49-F238E27FC236}">
                  <a16:creationId xmlns:a16="http://schemas.microsoft.com/office/drawing/2014/main" id="{D54F2F08-3C98-433F-A5A0-32ADFAB183C2}"/>
                </a:ext>
              </a:extLst>
            </p:cNvPr>
            <p:cNvSpPr>
              <a:spLocks noChangeArrowheads="1"/>
            </p:cNvSpPr>
            <p:nvPr/>
          </p:nvSpPr>
          <p:spPr bwMode="auto">
            <a:xfrm>
              <a:off x="4190" y="1479"/>
              <a:ext cx="6" cy="1828"/>
            </a:xfrm>
            <a:prstGeom prst="rect">
              <a:avLst/>
            </a:prstGeom>
            <a:solidFill>
              <a:srgbClr val="BEED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05" name="Rectangle 231">
              <a:extLst>
                <a:ext uri="{FF2B5EF4-FFF2-40B4-BE49-F238E27FC236}">
                  <a16:creationId xmlns:a16="http://schemas.microsoft.com/office/drawing/2014/main" id="{FBD73904-585C-428A-83FD-71FB22A725E5}"/>
                </a:ext>
              </a:extLst>
            </p:cNvPr>
            <p:cNvSpPr>
              <a:spLocks noChangeArrowheads="1"/>
            </p:cNvSpPr>
            <p:nvPr/>
          </p:nvSpPr>
          <p:spPr bwMode="auto">
            <a:xfrm>
              <a:off x="4196" y="1479"/>
              <a:ext cx="6" cy="1828"/>
            </a:xfrm>
            <a:prstGeom prst="rect">
              <a:avLst/>
            </a:prstGeom>
            <a:solidFill>
              <a:srgbClr val="BAE9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06" name="Rectangle 232">
              <a:extLst>
                <a:ext uri="{FF2B5EF4-FFF2-40B4-BE49-F238E27FC236}">
                  <a16:creationId xmlns:a16="http://schemas.microsoft.com/office/drawing/2014/main" id="{ED873872-9E16-49E2-8C3D-36210426D752}"/>
                </a:ext>
              </a:extLst>
            </p:cNvPr>
            <p:cNvSpPr>
              <a:spLocks noChangeArrowheads="1"/>
            </p:cNvSpPr>
            <p:nvPr/>
          </p:nvSpPr>
          <p:spPr bwMode="auto">
            <a:xfrm>
              <a:off x="4202" y="1479"/>
              <a:ext cx="6" cy="1828"/>
            </a:xfrm>
            <a:prstGeom prst="rect">
              <a:avLst/>
            </a:prstGeom>
            <a:solidFill>
              <a:srgbClr val="B6E4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07" name="Rectangle 233">
              <a:extLst>
                <a:ext uri="{FF2B5EF4-FFF2-40B4-BE49-F238E27FC236}">
                  <a16:creationId xmlns:a16="http://schemas.microsoft.com/office/drawing/2014/main" id="{C6238974-C5CE-461F-AFDE-171340BC72DC}"/>
                </a:ext>
              </a:extLst>
            </p:cNvPr>
            <p:cNvSpPr>
              <a:spLocks noChangeArrowheads="1"/>
            </p:cNvSpPr>
            <p:nvPr/>
          </p:nvSpPr>
          <p:spPr bwMode="auto">
            <a:xfrm>
              <a:off x="4208" y="1479"/>
              <a:ext cx="6" cy="1828"/>
            </a:xfrm>
            <a:prstGeom prst="rect">
              <a:avLst/>
            </a:prstGeom>
            <a:solidFill>
              <a:srgbClr val="B2DF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08" name="Rectangle 234">
              <a:extLst>
                <a:ext uri="{FF2B5EF4-FFF2-40B4-BE49-F238E27FC236}">
                  <a16:creationId xmlns:a16="http://schemas.microsoft.com/office/drawing/2014/main" id="{B71B9A25-7A81-415B-9CFA-DFF578ED4BEE}"/>
                </a:ext>
              </a:extLst>
            </p:cNvPr>
            <p:cNvSpPr>
              <a:spLocks noChangeArrowheads="1"/>
            </p:cNvSpPr>
            <p:nvPr/>
          </p:nvSpPr>
          <p:spPr bwMode="auto">
            <a:xfrm>
              <a:off x="4214" y="1479"/>
              <a:ext cx="6" cy="1828"/>
            </a:xfrm>
            <a:prstGeom prst="rect">
              <a:avLst/>
            </a:prstGeom>
            <a:solidFill>
              <a:srgbClr val="AED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09" name="Rectangle 235">
              <a:extLst>
                <a:ext uri="{FF2B5EF4-FFF2-40B4-BE49-F238E27FC236}">
                  <a16:creationId xmlns:a16="http://schemas.microsoft.com/office/drawing/2014/main" id="{914F525E-CF35-4789-AB7F-2AC336215379}"/>
                </a:ext>
              </a:extLst>
            </p:cNvPr>
            <p:cNvSpPr>
              <a:spLocks noChangeArrowheads="1"/>
            </p:cNvSpPr>
            <p:nvPr/>
          </p:nvSpPr>
          <p:spPr bwMode="auto">
            <a:xfrm>
              <a:off x="4220" y="1479"/>
              <a:ext cx="6" cy="1828"/>
            </a:xfrm>
            <a:prstGeom prst="rect">
              <a:avLst/>
            </a:prstGeom>
            <a:solidFill>
              <a:srgbClr val="A9D4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10" name="Rectangle 236">
              <a:extLst>
                <a:ext uri="{FF2B5EF4-FFF2-40B4-BE49-F238E27FC236}">
                  <a16:creationId xmlns:a16="http://schemas.microsoft.com/office/drawing/2014/main" id="{6549B46F-1231-4172-B1B8-CE67BF7D510D}"/>
                </a:ext>
              </a:extLst>
            </p:cNvPr>
            <p:cNvSpPr>
              <a:spLocks noChangeArrowheads="1"/>
            </p:cNvSpPr>
            <p:nvPr/>
          </p:nvSpPr>
          <p:spPr bwMode="auto">
            <a:xfrm>
              <a:off x="4226" y="1479"/>
              <a:ext cx="6" cy="1828"/>
            </a:xfrm>
            <a:prstGeom prst="rect">
              <a:avLst/>
            </a:prstGeom>
            <a:solidFill>
              <a:srgbClr val="A4CD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11" name="Rectangle 237">
              <a:extLst>
                <a:ext uri="{FF2B5EF4-FFF2-40B4-BE49-F238E27FC236}">
                  <a16:creationId xmlns:a16="http://schemas.microsoft.com/office/drawing/2014/main" id="{FCCD74B7-6919-4407-93C7-9F188C251D2F}"/>
                </a:ext>
              </a:extLst>
            </p:cNvPr>
            <p:cNvSpPr>
              <a:spLocks noChangeArrowheads="1"/>
            </p:cNvSpPr>
            <p:nvPr/>
          </p:nvSpPr>
          <p:spPr bwMode="auto">
            <a:xfrm>
              <a:off x="4232" y="1479"/>
              <a:ext cx="6" cy="1828"/>
            </a:xfrm>
            <a:prstGeom prst="rect">
              <a:avLst/>
            </a:prstGeom>
            <a:solidFill>
              <a:srgbClr val="A0C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12" name="Rectangle 238">
              <a:extLst>
                <a:ext uri="{FF2B5EF4-FFF2-40B4-BE49-F238E27FC236}">
                  <a16:creationId xmlns:a16="http://schemas.microsoft.com/office/drawing/2014/main" id="{B90F4CED-3B9A-4661-8CC2-4FCC4CD1DE9A}"/>
                </a:ext>
              </a:extLst>
            </p:cNvPr>
            <p:cNvSpPr>
              <a:spLocks noChangeArrowheads="1"/>
            </p:cNvSpPr>
            <p:nvPr/>
          </p:nvSpPr>
          <p:spPr bwMode="auto">
            <a:xfrm>
              <a:off x="4238" y="1479"/>
              <a:ext cx="6" cy="1828"/>
            </a:xfrm>
            <a:prstGeom prst="rect">
              <a:avLst/>
            </a:prstGeom>
            <a:solidFill>
              <a:srgbClr val="9BC2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13" name="Rectangle 239">
              <a:extLst>
                <a:ext uri="{FF2B5EF4-FFF2-40B4-BE49-F238E27FC236}">
                  <a16:creationId xmlns:a16="http://schemas.microsoft.com/office/drawing/2014/main" id="{96D7EF50-E5B8-4574-902A-A6CB23D80A73}"/>
                </a:ext>
              </a:extLst>
            </p:cNvPr>
            <p:cNvSpPr>
              <a:spLocks noChangeArrowheads="1"/>
            </p:cNvSpPr>
            <p:nvPr/>
          </p:nvSpPr>
          <p:spPr bwMode="auto">
            <a:xfrm>
              <a:off x="4244" y="1479"/>
              <a:ext cx="6" cy="1828"/>
            </a:xfrm>
            <a:prstGeom prst="rect">
              <a:avLst/>
            </a:prstGeom>
            <a:solidFill>
              <a:srgbClr val="97BD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14" name="Rectangle 240">
              <a:extLst>
                <a:ext uri="{FF2B5EF4-FFF2-40B4-BE49-F238E27FC236}">
                  <a16:creationId xmlns:a16="http://schemas.microsoft.com/office/drawing/2014/main" id="{AC4CDBFE-38D5-423C-86B0-B5B0E85E34AF}"/>
                </a:ext>
              </a:extLst>
            </p:cNvPr>
            <p:cNvSpPr>
              <a:spLocks noChangeArrowheads="1"/>
            </p:cNvSpPr>
            <p:nvPr/>
          </p:nvSpPr>
          <p:spPr bwMode="auto">
            <a:xfrm>
              <a:off x="4250" y="1479"/>
              <a:ext cx="6" cy="1828"/>
            </a:xfrm>
            <a:prstGeom prst="rect">
              <a:avLst/>
            </a:prstGeom>
            <a:solidFill>
              <a:srgbClr val="93B9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15" name="Rectangle 241">
              <a:extLst>
                <a:ext uri="{FF2B5EF4-FFF2-40B4-BE49-F238E27FC236}">
                  <a16:creationId xmlns:a16="http://schemas.microsoft.com/office/drawing/2014/main" id="{A74D9722-76DE-47B5-B2D5-24936F26F61E}"/>
                </a:ext>
              </a:extLst>
            </p:cNvPr>
            <p:cNvSpPr>
              <a:spLocks noChangeArrowheads="1"/>
            </p:cNvSpPr>
            <p:nvPr/>
          </p:nvSpPr>
          <p:spPr bwMode="auto">
            <a:xfrm>
              <a:off x="4256" y="1479"/>
              <a:ext cx="6" cy="1828"/>
            </a:xfrm>
            <a:prstGeom prst="rect">
              <a:avLst/>
            </a:prstGeom>
            <a:solidFill>
              <a:srgbClr val="90B5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16" name="Rectangle 242">
              <a:extLst>
                <a:ext uri="{FF2B5EF4-FFF2-40B4-BE49-F238E27FC236}">
                  <a16:creationId xmlns:a16="http://schemas.microsoft.com/office/drawing/2014/main" id="{05DF399C-E550-4FD4-9F56-BF5D1E44A5A8}"/>
                </a:ext>
              </a:extLst>
            </p:cNvPr>
            <p:cNvSpPr>
              <a:spLocks noChangeArrowheads="1"/>
            </p:cNvSpPr>
            <p:nvPr/>
          </p:nvSpPr>
          <p:spPr bwMode="auto">
            <a:xfrm>
              <a:off x="4262" y="1479"/>
              <a:ext cx="6" cy="1828"/>
            </a:xfrm>
            <a:prstGeom prst="rect">
              <a:avLst/>
            </a:prstGeom>
            <a:solidFill>
              <a:srgbClr val="8EB1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17" name="Rectangle 243">
              <a:extLst>
                <a:ext uri="{FF2B5EF4-FFF2-40B4-BE49-F238E27FC236}">
                  <a16:creationId xmlns:a16="http://schemas.microsoft.com/office/drawing/2014/main" id="{AD979B89-0FB0-4B87-809F-2DC7F3A19A4D}"/>
                </a:ext>
              </a:extLst>
            </p:cNvPr>
            <p:cNvSpPr>
              <a:spLocks noChangeArrowheads="1"/>
            </p:cNvSpPr>
            <p:nvPr/>
          </p:nvSpPr>
          <p:spPr bwMode="auto">
            <a:xfrm>
              <a:off x="4268" y="1479"/>
              <a:ext cx="6" cy="1828"/>
            </a:xfrm>
            <a:prstGeom prst="rect">
              <a:avLst/>
            </a:prstGeom>
            <a:solidFill>
              <a:srgbClr val="8BAE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18" name="Rectangle 244">
              <a:extLst>
                <a:ext uri="{FF2B5EF4-FFF2-40B4-BE49-F238E27FC236}">
                  <a16:creationId xmlns:a16="http://schemas.microsoft.com/office/drawing/2014/main" id="{D13BAD31-E310-4FEE-A005-319DF9D7E591}"/>
                </a:ext>
              </a:extLst>
            </p:cNvPr>
            <p:cNvSpPr>
              <a:spLocks noChangeArrowheads="1"/>
            </p:cNvSpPr>
            <p:nvPr/>
          </p:nvSpPr>
          <p:spPr bwMode="auto">
            <a:xfrm>
              <a:off x="4274" y="1479"/>
              <a:ext cx="6" cy="1828"/>
            </a:xfrm>
            <a:prstGeom prst="rect">
              <a:avLst/>
            </a:prstGeom>
            <a:solidFill>
              <a:srgbClr val="89AC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19" name="Rectangle 245">
              <a:extLst>
                <a:ext uri="{FF2B5EF4-FFF2-40B4-BE49-F238E27FC236}">
                  <a16:creationId xmlns:a16="http://schemas.microsoft.com/office/drawing/2014/main" id="{F2270C06-F95A-4EEE-BB21-99C55FD71563}"/>
                </a:ext>
              </a:extLst>
            </p:cNvPr>
            <p:cNvSpPr>
              <a:spLocks noChangeArrowheads="1"/>
            </p:cNvSpPr>
            <p:nvPr/>
          </p:nvSpPr>
          <p:spPr bwMode="auto">
            <a:xfrm>
              <a:off x="4280" y="1479"/>
              <a:ext cx="6" cy="1828"/>
            </a:xfrm>
            <a:prstGeom prst="rect">
              <a:avLst/>
            </a:prstGeom>
            <a:solidFill>
              <a:srgbClr val="88AA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120" name="Rectangle 246">
              <a:extLst>
                <a:ext uri="{FF2B5EF4-FFF2-40B4-BE49-F238E27FC236}">
                  <a16:creationId xmlns:a16="http://schemas.microsoft.com/office/drawing/2014/main" id="{CC074EBB-7DE2-4736-AB5B-05BEEB26B2D0}"/>
                </a:ext>
              </a:extLst>
            </p:cNvPr>
            <p:cNvSpPr>
              <a:spLocks noChangeArrowheads="1"/>
            </p:cNvSpPr>
            <p:nvPr/>
          </p:nvSpPr>
          <p:spPr bwMode="auto">
            <a:xfrm>
              <a:off x="4286" y="1479"/>
              <a:ext cx="6" cy="1828"/>
            </a:xfrm>
            <a:prstGeom prst="rect">
              <a:avLst/>
            </a:prstGeom>
            <a:solidFill>
              <a:srgbClr val="87A9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grpSp>
      <p:sp>
        <p:nvSpPr>
          <p:cNvPr id="40981" name="Rectangle 248">
            <a:extLst>
              <a:ext uri="{FF2B5EF4-FFF2-40B4-BE49-F238E27FC236}">
                <a16:creationId xmlns:a16="http://schemas.microsoft.com/office/drawing/2014/main" id="{2CE4426A-C92F-441D-8BF2-EDDAA2720542}"/>
              </a:ext>
            </a:extLst>
          </p:cNvPr>
          <p:cNvSpPr>
            <a:spLocks noChangeArrowheads="1"/>
          </p:cNvSpPr>
          <p:nvPr/>
        </p:nvSpPr>
        <p:spPr bwMode="auto">
          <a:xfrm>
            <a:off x="7870826" y="2347913"/>
            <a:ext cx="4667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grpSp>
        <p:nvGrpSpPr>
          <p:cNvPr id="40982" name="Group 297">
            <a:extLst>
              <a:ext uri="{FF2B5EF4-FFF2-40B4-BE49-F238E27FC236}">
                <a16:creationId xmlns:a16="http://schemas.microsoft.com/office/drawing/2014/main" id="{93C6C883-8296-40DA-BDFC-391EB0DA49C8}"/>
              </a:ext>
            </a:extLst>
          </p:cNvPr>
          <p:cNvGrpSpPr>
            <a:grpSpLocks/>
          </p:cNvGrpSpPr>
          <p:nvPr/>
        </p:nvGrpSpPr>
        <p:grpSpPr bwMode="auto">
          <a:xfrm>
            <a:off x="9032876" y="2347913"/>
            <a:ext cx="455613" cy="2901950"/>
            <a:chOff x="4730" y="1479"/>
            <a:chExt cx="287" cy="1828"/>
          </a:xfrm>
        </p:grpSpPr>
        <p:sp>
          <p:nvSpPr>
            <p:cNvPr id="41024" name="Rectangle 249">
              <a:extLst>
                <a:ext uri="{FF2B5EF4-FFF2-40B4-BE49-F238E27FC236}">
                  <a16:creationId xmlns:a16="http://schemas.microsoft.com/office/drawing/2014/main" id="{DA2EDF1B-E5A3-4CF0-ADFC-7302EB7B31FD}"/>
                </a:ext>
              </a:extLst>
            </p:cNvPr>
            <p:cNvSpPr>
              <a:spLocks noChangeArrowheads="1"/>
            </p:cNvSpPr>
            <p:nvPr/>
          </p:nvSpPr>
          <p:spPr bwMode="auto">
            <a:xfrm>
              <a:off x="4730" y="1479"/>
              <a:ext cx="6" cy="1828"/>
            </a:xfrm>
            <a:prstGeom prst="rect">
              <a:avLst/>
            </a:prstGeom>
            <a:solidFill>
              <a:srgbClr val="21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25" name="Rectangle 250">
              <a:extLst>
                <a:ext uri="{FF2B5EF4-FFF2-40B4-BE49-F238E27FC236}">
                  <a16:creationId xmlns:a16="http://schemas.microsoft.com/office/drawing/2014/main" id="{5725EA95-EC7E-4B3B-AD3C-93B0F5926BF7}"/>
                </a:ext>
              </a:extLst>
            </p:cNvPr>
            <p:cNvSpPr>
              <a:spLocks noChangeArrowheads="1"/>
            </p:cNvSpPr>
            <p:nvPr/>
          </p:nvSpPr>
          <p:spPr bwMode="auto">
            <a:xfrm>
              <a:off x="4736" y="1479"/>
              <a:ext cx="6" cy="1828"/>
            </a:xfrm>
            <a:prstGeom prst="rect">
              <a:avLst/>
            </a:prstGeom>
            <a:solidFill>
              <a:srgbClr val="21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26" name="Rectangle 251">
              <a:extLst>
                <a:ext uri="{FF2B5EF4-FFF2-40B4-BE49-F238E27FC236}">
                  <a16:creationId xmlns:a16="http://schemas.microsoft.com/office/drawing/2014/main" id="{955EC915-F450-4FFF-9FF5-6122A62F45B8}"/>
                </a:ext>
              </a:extLst>
            </p:cNvPr>
            <p:cNvSpPr>
              <a:spLocks noChangeArrowheads="1"/>
            </p:cNvSpPr>
            <p:nvPr/>
          </p:nvSpPr>
          <p:spPr bwMode="auto">
            <a:xfrm>
              <a:off x="4742" y="1479"/>
              <a:ext cx="6" cy="1828"/>
            </a:xfrm>
            <a:prstGeom prst="rect">
              <a:avLst/>
            </a:prstGeom>
            <a:solidFill>
              <a:srgbClr val="21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27" name="Rectangle 252">
              <a:extLst>
                <a:ext uri="{FF2B5EF4-FFF2-40B4-BE49-F238E27FC236}">
                  <a16:creationId xmlns:a16="http://schemas.microsoft.com/office/drawing/2014/main" id="{4BDA5CB3-8443-48E1-914C-1AB31C8DD45B}"/>
                </a:ext>
              </a:extLst>
            </p:cNvPr>
            <p:cNvSpPr>
              <a:spLocks noChangeArrowheads="1"/>
            </p:cNvSpPr>
            <p:nvPr/>
          </p:nvSpPr>
          <p:spPr bwMode="auto">
            <a:xfrm>
              <a:off x="4748" y="1479"/>
              <a:ext cx="6" cy="1828"/>
            </a:xfrm>
            <a:prstGeom prst="rect">
              <a:avLst/>
            </a:prstGeom>
            <a:solidFill>
              <a:srgbClr val="22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28" name="Rectangle 253">
              <a:extLst>
                <a:ext uri="{FF2B5EF4-FFF2-40B4-BE49-F238E27FC236}">
                  <a16:creationId xmlns:a16="http://schemas.microsoft.com/office/drawing/2014/main" id="{3D4E1286-2443-4EB3-87F7-7469CA513B57}"/>
                </a:ext>
              </a:extLst>
            </p:cNvPr>
            <p:cNvSpPr>
              <a:spLocks noChangeArrowheads="1"/>
            </p:cNvSpPr>
            <p:nvPr/>
          </p:nvSpPr>
          <p:spPr bwMode="auto">
            <a:xfrm>
              <a:off x="4754" y="1479"/>
              <a:ext cx="6" cy="1828"/>
            </a:xfrm>
            <a:prstGeom prst="rect">
              <a:avLst/>
            </a:prstGeom>
            <a:solidFill>
              <a:srgbClr val="228E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29" name="Rectangle 254">
              <a:extLst>
                <a:ext uri="{FF2B5EF4-FFF2-40B4-BE49-F238E27FC236}">
                  <a16:creationId xmlns:a16="http://schemas.microsoft.com/office/drawing/2014/main" id="{EDB1552D-A0B6-49B9-9D7E-3FF0F2921BE2}"/>
                </a:ext>
              </a:extLst>
            </p:cNvPr>
            <p:cNvSpPr>
              <a:spLocks noChangeArrowheads="1"/>
            </p:cNvSpPr>
            <p:nvPr/>
          </p:nvSpPr>
          <p:spPr bwMode="auto">
            <a:xfrm>
              <a:off x="4760" y="1479"/>
              <a:ext cx="6" cy="1828"/>
            </a:xfrm>
            <a:prstGeom prst="rect">
              <a:avLst/>
            </a:prstGeom>
            <a:solidFill>
              <a:srgbClr val="23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30" name="Rectangle 255">
              <a:extLst>
                <a:ext uri="{FF2B5EF4-FFF2-40B4-BE49-F238E27FC236}">
                  <a16:creationId xmlns:a16="http://schemas.microsoft.com/office/drawing/2014/main" id="{96D78004-0132-4EC3-9DBD-66293C4E0E9E}"/>
                </a:ext>
              </a:extLst>
            </p:cNvPr>
            <p:cNvSpPr>
              <a:spLocks noChangeArrowheads="1"/>
            </p:cNvSpPr>
            <p:nvPr/>
          </p:nvSpPr>
          <p:spPr bwMode="auto">
            <a:xfrm>
              <a:off x="4766" y="1479"/>
              <a:ext cx="6" cy="1828"/>
            </a:xfrm>
            <a:prstGeom prst="rect">
              <a:avLst/>
            </a:prstGeom>
            <a:solidFill>
              <a:srgbClr val="2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31" name="Rectangle 256">
              <a:extLst>
                <a:ext uri="{FF2B5EF4-FFF2-40B4-BE49-F238E27FC236}">
                  <a16:creationId xmlns:a16="http://schemas.microsoft.com/office/drawing/2014/main" id="{B682E65A-221B-4155-B42A-D56229815835}"/>
                </a:ext>
              </a:extLst>
            </p:cNvPr>
            <p:cNvSpPr>
              <a:spLocks noChangeArrowheads="1"/>
            </p:cNvSpPr>
            <p:nvPr/>
          </p:nvSpPr>
          <p:spPr bwMode="auto">
            <a:xfrm>
              <a:off x="4772" y="1479"/>
              <a:ext cx="6" cy="1828"/>
            </a:xfrm>
            <a:prstGeom prst="rect">
              <a:avLst/>
            </a:prstGeom>
            <a:solidFill>
              <a:srgbClr val="2598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32" name="Rectangle 257">
              <a:extLst>
                <a:ext uri="{FF2B5EF4-FFF2-40B4-BE49-F238E27FC236}">
                  <a16:creationId xmlns:a16="http://schemas.microsoft.com/office/drawing/2014/main" id="{B31909FD-4E97-48BA-9578-CE0FCFFC9765}"/>
                </a:ext>
              </a:extLst>
            </p:cNvPr>
            <p:cNvSpPr>
              <a:spLocks noChangeArrowheads="1"/>
            </p:cNvSpPr>
            <p:nvPr/>
          </p:nvSpPr>
          <p:spPr bwMode="auto">
            <a:xfrm>
              <a:off x="4778" y="1479"/>
              <a:ext cx="6" cy="1828"/>
            </a:xfrm>
            <a:prstGeom prst="rect">
              <a:avLst/>
            </a:prstGeom>
            <a:solidFill>
              <a:srgbClr val="26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33" name="Rectangle 258">
              <a:extLst>
                <a:ext uri="{FF2B5EF4-FFF2-40B4-BE49-F238E27FC236}">
                  <a16:creationId xmlns:a16="http://schemas.microsoft.com/office/drawing/2014/main" id="{F860B8CF-4275-4C10-A88D-068E00FC2CA8}"/>
                </a:ext>
              </a:extLst>
            </p:cNvPr>
            <p:cNvSpPr>
              <a:spLocks noChangeArrowheads="1"/>
            </p:cNvSpPr>
            <p:nvPr/>
          </p:nvSpPr>
          <p:spPr bwMode="auto">
            <a:xfrm>
              <a:off x="4784" y="1479"/>
              <a:ext cx="6" cy="1828"/>
            </a:xfrm>
            <a:prstGeom prst="rect">
              <a:avLst/>
            </a:prstGeom>
            <a:solidFill>
              <a:srgbClr val="27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34" name="Rectangle 259">
              <a:extLst>
                <a:ext uri="{FF2B5EF4-FFF2-40B4-BE49-F238E27FC236}">
                  <a16:creationId xmlns:a16="http://schemas.microsoft.com/office/drawing/2014/main" id="{42310102-FD29-4D6A-8922-F58FEE663440}"/>
                </a:ext>
              </a:extLst>
            </p:cNvPr>
            <p:cNvSpPr>
              <a:spLocks noChangeArrowheads="1"/>
            </p:cNvSpPr>
            <p:nvPr/>
          </p:nvSpPr>
          <p:spPr bwMode="auto">
            <a:xfrm>
              <a:off x="4790" y="1479"/>
              <a:ext cx="6" cy="1828"/>
            </a:xfrm>
            <a:prstGeom prst="rect">
              <a:avLst/>
            </a:prstGeom>
            <a:solidFill>
              <a:srgbClr val="29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35" name="Rectangle 260">
              <a:extLst>
                <a:ext uri="{FF2B5EF4-FFF2-40B4-BE49-F238E27FC236}">
                  <a16:creationId xmlns:a16="http://schemas.microsoft.com/office/drawing/2014/main" id="{805CEFBB-1376-4635-9366-1C8EDB7FDAAE}"/>
                </a:ext>
              </a:extLst>
            </p:cNvPr>
            <p:cNvSpPr>
              <a:spLocks noChangeArrowheads="1"/>
            </p:cNvSpPr>
            <p:nvPr/>
          </p:nvSpPr>
          <p:spPr bwMode="auto">
            <a:xfrm>
              <a:off x="4796" y="1479"/>
              <a:ext cx="6" cy="1828"/>
            </a:xfrm>
            <a:prstGeom prst="rect">
              <a:avLst/>
            </a:prstGeom>
            <a:solidFill>
              <a:srgbClr val="2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36" name="Rectangle 261">
              <a:extLst>
                <a:ext uri="{FF2B5EF4-FFF2-40B4-BE49-F238E27FC236}">
                  <a16:creationId xmlns:a16="http://schemas.microsoft.com/office/drawing/2014/main" id="{81FEEE19-F8EA-46CF-8101-ACC4A0C51CB8}"/>
                </a:ext>
              </a:extLst>
            </p:cNvPr>
            <p:cNvSpPr>
              <a:spLocks noChangeArrowheads="1"/>
            </p:cNvSpPr>
            <p:nvPr/>
          </p:nvSpPr>
          <p:spPr bwMode="auto">
            <a:xfrm>
              <a:off x="4802" y="1479"/>
              <a:ext cx="6" cy="1828"/>
            </a:xfrm>
            <a:prstGeom prst="rect">
              <a:avLst/>
            </a:prstGeom>
            <a:solidFill>
              <a:srgbClr val="2B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37" name="Rectangle 262">
              <a:extLst>
                <a:ext uri="{FF2B5EF4-FFF2-40B4-BE49-F238E27FC236}">
                  <a16:creationId xmlns:a16="http://schemas.microsoft.com/office/drawing/2014/main" id="{5F16D77F-1293-4F3F-96FD-882BD154D308}"/>
                </a:ext>
              </a:extLst>
            </p:cNvPr>
            <p:cNvSpPr>
              <a:spLocks noChangeArrowheads="1"/>
            </p:cNvSpPr>
            <p:nvPr/>
          </p:nvSpPr>
          <p:spPr bwMode="auto">
            <a:xfrm>
              <a:off x="4808" y="1479"/>
              <a:ext cx="6" cy="1828"/>
            </a:xfrm>
            <a:prstGeom prst="rect">
              <a:avLst/>
            </a:prstGeom>
            <a:solidFill>
              <a:srgbClr val="2C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38" name="Rectangle 263">
              <a:extLst>
                <a:ext uri="{FF2B5EF4-FFF2-40B4-BE49-F238E27FC236}">
                  <a16:creationId xmlns:a16="http://schemas.microsoft.com/office/drawing/2014/main" id="{EEEEE9FD-60E4-465E-8373-D8C2AC61857A}"/>
                </a:ext>
              </a:extLst>
            </p:cNvPr>
            <p:cNvSpPr>
              <a:spLocks noChangeArrowheads="1"/>
            </p:cNvSpPr>
            <p:nvPr/>
          </p:nvSpPr>
          <p:spPr bwMode="auto">
            <a:xfrm>
              <a:off x="4814" y="1479"/>
              <a:ext cx="6" cy="1828"/>
            </a:xfrm>
            <a:prstGeom prst="rect">
              <a:avLst/>
            </a:prstGeom>
            <a:solidFill>
              <a:srgbClr val="2D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39" name="Rectangle 264">
              <a:extLst>
                <a:ext uri="{FF2B5EF4-FFF2-40B4-BE49-F238E27FC236}">
                  <a16:creationId xmlns:a16="http://schemas.microsoft.com/office/drawing/2014/main" id="{273B9C53-2ADA-41F3-B672-F3119B3667E4}"/>
                </a:ext>
              </a:extLst>
            </p:cNvPr>
            <p:cNvSpPr>
              <a:spLocks noChangeArrowheads="1"/>
            </p:cNvSpPr>
            <p:nvPr/>
          </p:nvSpPr>
          <p:spPr bwMode="auto">
            <a:xfrm>
              <a:off x="4820" y="1479"/>
              <a:ext cx="6" cy="1828"/>
            </a:xfrm>
            <a:prstGeom prst="rect">
              <a:avLst/>
            </a:prstGeom>
            <a:solidFill>
              <a:srgbClr val="2E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40" name="Rectangle 265">
              <a:extLst>
                <a:ext uri="{FF2B5EF4-FFF2-40B4-BE49-F238E27FC236}">
                  <a16:creationId xmlns:a16="http://schemas.microsoft.com/office/drawing/2014/main" id="{7EC54B8A-29E5-425D-95A7-BE26F6E2931F}"/>
                </a:ext>
              </a:extLst>
            </p:cNvPr>
            <p:cNvSpPr>
              <a:spLocks noChangeArrowheads="1"/>
            </p:cNvSpPr>
            <p:nvPr/>
          </p:nvSpPr>
          <p:spPr bwMode="auto">
            <a:xfrm>
              <a:off x="4826" y="1479"/>
              <a:ext cx="6" cy="1828"/>
            </a:xfrm>
            <a:prstGeom prst="rect">
              <a:avLst/>
            </a:prstGeom>
            <a:solidFill>
              <a:srgbClr val="2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41" name="Rectangle 266">
              <a:extLst>
                <a:ext uri="{FF2B5EF4-FFF2-40B4-BE49-F238E27FC236}">
                  <a16:creationId xmlns:a16="http://schemas.microsoft.com/office/drawing/2014/main" id="{CA7E4DF0-BF79-466D-8E6C-68DA52526D99}"/>
                </a:ext>
              </a:extLst>
            </p:cNvPr>
            <p:cNvSpPr>
              <a:spLocks noChangeArrowheads="1"/>
            </p:cNvSpPr>
            <p:nvPr/>
          </p:nvSpPr>
          <p:spPr bwMode="auto">
            <a:xfrm>
              <a:off x="4832" y="1479"/>
              <a:ext cx="6" cy="1828"/>
            </a:xfrm>
            <a:prstGeom prst="rect">
              <a:avLst/>
            </a:prstGeom>
            <a:solidFill>
              <a:srgbClr val="30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42" name="Rectangle 267">
              <a:extLst>
                <a:ext uri="{FF2B5EF4-FFF2-40B4-BE49-F238E27FC236}">
                  <a16:creationId xmlns:a16="http://schemas.microsoft.com/office/drawing/2014/main" id="{C851A7D5-369D-4BFD-ABD6-B0E57BE5211A}"/>
                </a:ext>
              </a:extLst>
            </p:cNvPr>
            <p:cNvSpPr>
              <a:spLocks noChangeArrowheads="1"/>
            </p:cNvSpPr>
            <p:nvPr/>
          </p:nvSpPr>
          <p:spPr bwMode="auto">
            <a:xfrm>
              <a:off x="4838" y="1479"/>
              <a:ext cx="6" cy="1828"/>
            </a:xfrm>
            <a:prstGeom prst="rect">
              <a:avLst/>
            </a:prstGeom>
            <a:solidFill>
              <a:srgbClr val="31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43" name="Rectangle 268">
              <a:extLst>
                <a:ext uri="{FF2B5EF4-FFF2-40B4-BE49-F238E27FC236}">
                  <a16:creationId xmlns:a16="http://schemas.microsoft.com/office/drawing/2014/main" id="{617C151D-5371-4FD1-944B-F14F39A738DC}"/>
                </a:ext>
              </a:extLst>
            </p:cNvPr>
            <p:cNvSpPr>
              <a:spLocks noChangeArrowheads="1"/>
            </p:cNvSpPr>
            <p:nvPr/>
          </p:nvSpPr>
          <p:spPr bwMode="auto">
            <a:xfrm>
              <a:off x="4844" y="1479"/>
              <a:ext cx="6" cy="1828"/>
            </a:xfrm>
            <a:prstGeom prst="rect">
              <a:avLst/>
            </a:prstGeom>
            <a:solidFill>
              <a:srgbClr val="31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44" name="Rectangle 269">
              <a:extLst>
                <a:ext uri="{FF2B5EF4-FFF2-40B4-BE49-F238E27FC236}">
                  <a16:creationId xmlns:a16="http://schemas.microsoft.com/office/drawing/2014/main" id="{BB854492-A3B8-4CD9-AAA8-880020F386C4}"/>
                </a:ext>
              </a:extLst>
            </p:cNvPr>
            <p:cNvSpPr>
              <a:spLocks noChangeArrowheads="1"/>
            </p:cNvSpPr>
            <p:nvPr/>
          </p:nvSpPr>
          <p:spPr bwMode="auto">
            <a:xfrm>
              <a:off x="4850" y="1479"/>
              <a:ext cx="6" cy="1828"/>
            </a:xfrm>
            <a:prstGeom prst="rect">
              <a:avLst/>
            </a:prstGeom>
            <a:solidFill>
              <a:srgbClr val="32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45" name="Rectangle 270">
              <a:extLst>
                <a:ext uri="{FF2B5EF4-FFF2-40B4-BE49-F238E27FC236}">
                  <a16:creationId xmlns:a16="http://schemas.microsoft.com/office/drawing/2014/main" id="{BF8D9A8A-F182-4EC5-AAD0-2CB030C70EA2}"/>
                </a:ext>
              </a:extLst>
            </p:cNvPr>
            <p:cNvSpPr>
              <a:spLocks noChangeArrowheads="1"/>
            </p:cNvSpPr>
            <p:nvPr/>
          </p:nvSpPr>
          <p:spPr bwMode="auto">
            <a:xfrm>
              <a:off x="4856" y="1479"/>
              <a:ext cx="6" cy="1828"/>
            </a:xfrm>
            <a:prstGeom prst="rect">
              <a:avLst/>
            </a:prstGeom>
            <a:solidFill>
              <a:srgbClr val="32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46" name="Rectangle 271">
              <a:extLst>
                <a:ext uri="{FF2B5EF4-FFF2-40B4-BE49-F238E27FC236}">
                  <a16:creationId xmlns:a16="http://schemas.microsoft.com/office/drawing/2014/main" id="{052FA616-BD48-45F0-917D-2C98AED6767B}"/>
                </a:ext>
              </a:extLst>
            </p:cNvPr>
            <p:cNvSpPr>
              <a:spLocks noChangeArrowheads="1"/>
            </p:cNvSpPr>
            <p:nvPr/>
          </p:nvSpPr>
          <p:spPr bwMode="auto">
            <a:xfrm>
              <a:off x="4862" y="1479"/>
              <a:ext cx="6" cy="1828"/>
            </a:xfrm>
            <a:prstGeom prst="rect">
              <a:avLst/>
            </a:prstGeom>
            <a:solidFill>
              <a:srgbClr val="32CB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47" name="Rectangle 272">
              <a:extLst>
                <a:ext uri="{FF2B5EF4-FFF2-40B4-BE49-F238E27FC236}">
                  <a16:creationId xmlns:a16="http://schemas.microsoft.com/office/drawing/2014/main" id="{A9A27390-9BC5-42A6-B691-3207C34918A2}"/>
                </a:ext>
              </a:extLst>
            </p:cNvPr>
            <p:cNvSpPr>
              <a:spLocks noChangeArrowheads="1"/>
            </p:cNvSpPr>
            <p:nvPr/>
          </p:nvSpPr>
          <p:spPr bwMode="auto">
            <a:xfrm>
              <a:off x="4868" y="1479"/>
              <a:ext cx="5" cy="1828"/>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48" name="Rectangle 273">
              <a:extLst>
                <a:ext uri="{FF2B5EF4-FFF2-40B4-BE49-F238E27FC236}">
                  <a16:creationId xmlns:a16="http://schemas.microsoft.com/office/drawing/2014/main" id="{F8516F24-A2DC-4C69-BB8A-DA8195AB4045}"/>
                </a:ext>
              </a:extLst>
            </p:cNvPr>
            <p:cNvSpPr>
              <a:spLocks noChangeArrowheads="1"/>
            </p:cNvSpPr>
            <p:nvPr/>
          </p:nvSpPr>
          <p:spPr bwMode="auto">
            <a:xfrm>
              <a:off x="4873" y="1479"/>
              <a:ext cx="6" cy="1828"/>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49" name="Rectangle 274">
              <a:extLst>
                <a:ext uri="{FF2B5EF4-FFF2-40B4-BE49-F238E27FC236}">
                  <a16:creationId xmlns:a16="http://schemas.microsoft.com/office/drawing/2014/main" id="{C80B3E41-11D1-4816-B0CF-15FDAE73BC8E}"/>
                </a:ext>
              </a:extLst>
            </p:cNvPr>
            <p:cNvSpPr>
              <a:spLocks noChangeArrowheads="1"/>
            </p:cNvSpPr>
            <p:nvPr/>
          </p:nvSpPr>
          <p:spPr bwMode="auto">
            <a:xfrm>
              <a:off x="4879" y="1479"/>
              <a:ext cx="6" cy="1828"/>
            </a:xfrm>
            <a:prstGeom prst="rect">
              <a:avLst/>
            </a:prstGeom>
            <a:solidFill>
              <a:srgbClr val="32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50" name="Rectangle 275">
              <a:extLst>
                <a:ext uri="{FF2B5EF4-FFF2-40B4-BE49-F238E27FC236}">
                  <a16:creationId xmlns:a16="http://schemas.microsoft.com/office/drawing/2014/main" id="{6649B45F-3632-4224-AB8C-C42BDD2F21D7}"/>
                </a:ext>
              </a:extLst>
            </p:cNvPr>
            <p:cNvSpPr>
              <a:spLocks noChangeArrowheads="1"/>
            </p:cNvSpPr>
            <p:nvPr/>
          </p:nvSpPr>
          <p:spPr bwMode="auto">
            <a:xfrm>
              <a:off x="4885" y="1479"/>
              <a:ext cx="6" cy="1828"/>
            </a:xfrm>
            <a:prstGeom prst="rect">
              <a:avLst/>
            </a:prstGeom>
            <a:solidFill>
              <a:srgbClr val="32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51" name="Rectangle 276">
              <a:extLst>
                <a:ext uri="{FF2B5EF4-FFF2-40B4-BE49-F238E27FC236}">
                  <a16:creationId xmlns:a16="http://schemas.microsoft.com/office/drawing/2014/main" id="{55FBD0A7-9B08-43D0-B314-870CED1DC671}"/>
                </a:ext>
              </a:extLst>
            </p:cNvPr>
            <p:cNvSpPr>
              <a:spLocks noChangeArrowheads="1"/>
            </p:cNvSpPr>
            <p:nvPr/>
          </p:nvSpPr>
          <p:spPr bwMode="auto">
            <a:xfrm>
              <a:off x="4891" y="1479"/>
              <a:ext cx="6" cy="1828"/>
            </a:xfrm>
            <a:prstGeom prst="rect">
              <a:avLst/>
            </a:prstGeom>
            <a:solidFill>
              <a:srgbClr val="32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52" name="Rectangle 277">
              <a:extLst>
                <a:ext uri="{FF2B5EF4-FFF2-40B4-BE49-F238E27FC236}">
                  <a16:creationId xmlns:a16="http://schemas.microsoft.com/office/drawing/2014/main" id="{C3557111-A5C8-4975-B7C4-9BE15FCC716F}"/>
                </a:ext>
              </a:extLst>
            </p:cNvPr>
            <p:cNvSpPr>
              <a:spLocks noChangeArrowheads="1"/>
            </p:cNvSpPr>
            <p:nvPr/>
          </p:nvSpPr>
          <p:spPr bwMode="auto">
            <a:xfrm>
              <a:off x="4897" y="1479"/>
              <a:ext cx="6" cy="1828"/>
            </a:xfrm>
            <a:prstGeom prst="rect">
              <a:avLst/>
            </a:prstGeom>
            <a:solidFill>
              <a:srgbClr val="31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53" name="Rectangle 278">
              <a:extLst>
                <a:ext uri="{FF2B5EF4-FFF2-40B4-BE49-F238E27FC236}">
                  <a16:creationId xmlns:a16="http://schemas.microsoft.com/office/drawing/2014/main" id="{0A532D94-C9E6-4DDF-A9E6-D8824824816D}"/>
                </a:ext>
              </a:extLst>
            </p:cNvPr>
            <p:cNvSpPr>
              <a:spLocks noChangeArrowheads="1"/>
            </p:cNvSpPr>
            <p:nvPr/>
          </p:nvSpPr>
          <p:spPr bwMode="auto">
            <a:xfrm>
              <a:off x="4903" y="1479"/>
              <a:ext cx="6" cy="1828"/>
            </a:xfrm>
            <a:prstGeom prst="rect">
              <a:avLst/>
            </a:prstGeom>
            <a:solidFill>
              <a:srgbClr val="31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54" name="Rectangle 279">
              <a:extLst>
                <a:ext uri="{FF2B5EF4-FFF2-40B4-BE49-F238E27FC236}">
                  <a16:creationId xmlns:a16="http://schemas.microsoft.com/office/drawing/2014/main" id="{0D454281-4E1B-4988-9E96-A4920186EED0}"/>
                </a:ext>
              </a:extLst>
            </p:cNvPr>
            <p:cNvSpPr>
              <a:spLocks noChangeArrowheads="1"/>
            </p:cNvSpPr>
            <p:nvPr/>
          </p:nvSpPr>
          <p:spPr bwMode="auto">
            <a:xfrm>
              <a:off x="4909" y="1479"/>
              <a:ext cx="6" cy="1828"/>
            </a:xfrm>
            <a:prstGeom prst="rect">
              <a:avLst/>
            </a:prstGeom>
            <a:solidFill>
              <a:srgbClr val="30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55" name="Rectangle 280">
              <a:extLst>
                <a:ext uri="{FF2B5EF4-FFF2-40B4-BE49-F238E27FC236}">
                  <a16:creationId xmlns:a16="http://schemas.microsoft.com/office/drawing/2014/main" id="{F963F9C3-CAAA-4040-AFEC-C4CD89816BAA}"/>
                </a:ext>
              </a:extLst>
            </p:cNvPr>
            <p:cNvSpPr>
              <a:spLocks noChangeArrowheads="1"/>
            </p:cNvSpPr>
            <p:nvPr/>
          </p:nvSpPr>
          <p:spPr bwMode="auto">
            <a:xfrm>
              <a:off x="4915" y="1479"/>
              <a:ext cx="6" cy="1828"/>
            </a:xfrm>
            <a:prstGeom prst="rect">
              <a:avLst/>
            </a:prstGeom>
            <a:solidFill>
              <a:srgbClr val="2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56" name="Rectangle 281">
              <a:extLst>
                <a:ext uri="{FF2B5EF4-FFF2-40B4-BE49-F238E27FC236}">
                  <a16:creationId xmlns:a16="http://schemas.microsoft.com/office/drawing/2014/main" id="{39087FC5-1F92-447D-9FFA-D02657BB5762}"/>
                </a:ext>
              </a:extLst>
            </p:cNvPr>
            <p:cNvSpPr>
              <a:spLocks noChangeArrowheads="1"/>
            </p:cNvSpPr>
            <p:nvPr/>
          </p:nvSpPr>
          <p:spPr bwMode="auto">
            <a:xfrm>
              <a:off x="4921" y="1479"/>
              <a:ext cx="6" cy="1828"/>
            </a:xfrm>
            <a:prstGeom prst="rect">
              <a:avLst/>
            </a:prstGeom>
            <a:solidFill>
              <a:srgbClr val="2E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57" name="Rectangle 282">
              <a:extLst>
                <a:ext uri="{FF2B5EF4-FFF2-40B4-BE49-F238E27FC236}">
                  <a16:creationId xmlns:a16="http://schemas.microsoft.com/office/drawing/2014/main" id="{8DCE137D-5195-485B-865D-060535F19F73}"/>
                </a:ext>
              </a:extLst>
            </p:cNvPr>
            <p:cNvSpPr>
              <a:spLocks noChangeArrowheads="1"/>
            </p:cNvSpPr>
            <p:nvPr/>
          </p:nvSpPr>
          <p:spPr bwMode="auto">
            <a:xfrm>
              <a:off x="4927" y="1479"/>
              <a:ext cx="6" cy="1828"/>
            </a:xfrm>
            <a:prstGeom prst="rect">
              <a:avLst/>
            </a:prstGeom>
            <a:solidFill>
              <a:srgbClr val="2D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58" name="Rectangle 283">
              <a:extLst>
                <a:ext uri="{FF2B5EF4-FFF2-40B4-BE49-F238E27FC236}">
                  <a16:creationId xmlns:a16="http://schemas.microsoft.com/office/drawing/2014/main" id="{B888C703-1949-426A-BF85-2EFCA571C8FF}"/>
                </a:ext>
              </a:extLst>
            </p:cNvPr>
            <p:cNvSpPr>
              <a:spLocks noChangeArrowheads="1"/>
            </p:cNvSpPr>
            <p:nvPr/>
          </p:nvSpPr>
          <p:spPr bwMode="auto">
            <a:xfrm>
              <a:off x="4933" y="1479"/>
              <a:ext cx="6" cy="1828"/>
            </a:xfrm>
            <a:prstGeom prst="rect">
              <a:avLst/>
            </a:prstGeom>
            <a:solidFill>
              <a:srgbClr val="2C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59" name="Rectangle 284">
              <a:extLst>
                <a:ext uri="{FF2B5EF4-FFF2-40B4-BE49-F238E27FC236}">
                  <a16:creationId xmlns:a16="http://schemas.microsoft.com/office/drawing/2014/main" id="{9A699FE9-C15B-429A-A683-54A0E7961961}"/>
                </a:ext>
              </a:extLst>
            </p:cNvPr>
            <p:cNvSpPr>
              <a:spLocks noChangeArrowheads="1"/>
            </p:cNvSpPr>
            <p:nvPr/>
          </p:nvSpPr>
          <p:spPr bwMode="auto">
            <a:xfrm>
              <a:off x="4939" y="1479"/>
              <a:ext cx="6" cy="1828"/>
            </a:xfrm>
            <a:prstGeom prst="rect">
              <a:avLst/>
            </a:prstGeom>
            <a:solidFill>
              <a:srgbClr val="2B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60" name="Rectangle 285">
              <a:extLst>
                <a:ext uri="{FF2B5EF4-FFF2-40B4-BE49-F238E27FC236}">
                  <a16:creationId xmlns:a16="http://schemas.microsoft.com/office/drawing/2014/main" id="{8F36C19B-C5FB-4777-BEFD-442E3EF30B0A}"/>
                </a:ext>
              </a:extLst>
            </p:cNvPr>
            <p:cNvSpPr>
              <a:spLocks noChangeArrowheads="1"/>
            </p:cNvSpPr>
            <p:nvPr/>
          </p:nvSpPr>
          <p:spPr bwMode="auto">
            <a:xfrm>
              <a:off x="4945" y="1479"/>
              <a:ext cx="6" cy="1828"/>
            </a:xfrm>
            <a:prstGeom prst="rect">
              <a:avLst/>
            </a:prstGeom>
            <a:solidFill>
              <a:srgbClr val="2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61" name="Rectangle 286">
              <a:extLst>
                <a:ext uri="{FF2B5EF4-FFF2-40B4-BE49-F238E27FC236}">
                  <a16:creationId xmlns:a16="http://schemas.microsoft.com/office/drawing/2014/main" id="{A7BC967C-CE61-49B9-A42C-6DE5710656B9}"/>
                </a:ext>
              </a:extLst>
            </p:cNvPr>
            <p:cNvSpPr>
              <a:spLocks noChangeArrowheads="1"/>
            </p:cNvSpPr>
            <p:nvPr/>
          </p:nvSpPr>
          <p:spPr bwMode="auto">
            <a:xfrm>
              <a:off x="4951" y="1479"/>
              <a:ext cx="6" cy="1828"/>
            </a:xfrm>
            <a:prstGeom prst="rect">
              <a:avLst/>
            </a:prstGeom>
            <a:solidFill>
              <a:srgbClr val="29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62" name="Rectangle 287">
              <a:extLst>
                <a:ext uri="{FF2B5EF4-FFF2-40B4-BE49-F238E27FC236}">
                  <a16:creationId xmlns:a16="http://schemas.microsoft.com/office/drawing/2014/main" id="{6294CD5A-07A9-46F7-91B6-DBBAB6922FA8}"/>
                </a:ext>
              </a:extLst>
            </p:cNvPr>
            <p:cNvSpPr>
              <a:spLocks noChangeArrowheads="1"/>
            </p:cNvSpPr>
            <p:nvPr/>
          </p:nvSpPr>
          <p:spPr bwMode="auto">
            <a:xfrm>
              <a:off x="4957" y="1479"/>
              <a:ext cx="6" cy="1828"/>
            </a:xfrm>
            <a:prstGeom prst="rect">
              <a:avLst/>
            </a:prstGeom>
            <a:solidFill>
              <a:srgbClr val="27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63" name="Rectangle 288">
              <a:extLst>
                <a:ext uri="{FF2B5EF4-FFF2-40B4-BE49-F238E27FC236}">
                  <a16:creationId xmlns:a16="http://schemas.microsoft.com/office/drawing/2014/main" id="{B8845A0D-742C-4179-9578-C06C85A31671}"/>
                </a:ext>
              </a:extLst>
            </p:cNvPr>
            <p:cNvSpPr>
              <a:spLocks noChangeArrowheads="1"/>
            </p:cNvSpPr>
            <p:nvPr/>
          </p:nvSpPr>
          <p:spPr bwMode="auto">
            <a:xfrm>
              <a:off x="4963" y="1479"/>
              <a:ext cx="6" cy="1828"/>
            </a:xfrm>
            <a:prstGeom prst="rect">
              <a:avLst/>
            </a:prstGeom>
            <a:solidFill>
              <a:srgbClr val="26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64" name="Rectangle 289">
              <a:extLst>
                <a:ext uri="{FF2B5EF4-FFF2-40B4-BE49-F238E27FC236}">
                  <a16:creationId xmlns:a16="http://schemas.microsoft.com/office/drawing/2014/main" id="{C251FE1B-90FB-4E7B-97D3-74AF4DA74DC1}"/>
                </a:ext>
              </a:extLst>
            </p:cNvPr>
            <p:cNvSpPr>
              <a:spLocks noChangeArrowheads="1"/>
            </p:cNvSpPr>
            <p:nvPr/>
          </p:nvSpPr>
          <p:spPr bwMode="auto">
            <a:xfrm>
              <a:off x="4969" y="1479"/>
              <a:ext cx="6" cy="1828"/>
            </a:xfrm>
            <a:prstGeom prst="rect">
              <a:avLst/>
            </a:prstGeom>
            <a:solidFill>
              <a:srgbClr val="2598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65" name="Rectangle 290">
              <a:extLst>
                <a:ext uri="{FF2B5EF4-FFF2-40B4-BE49-F238E27FC236}">
                  <a16:creationId xmlns:a16="http://schemas.microsoft.com/office/drawing/2014/main" id="{6F5E19FD-1945-4375-A454-F53337B08F5D}"/>
                </a:ext>
              </a:extLst>
            </p:cNvPr>
            <p:cNvSpPr>
              <a:spLocks noChangeArrowheads="1"/>
            </p:cNvSpPr>
            <p:nvPr/>
          </p:nvSpPr>
          <p:spPr bwMode="auto">
            <a:xfrm>
              <a:off x="4975" y="1479"/>
              <a:ext cx="6" cy="1828"/>
            </a:xfrm>
            <a:prstGeom prst="rect">
              <a:avLst/>
            </a:prstGeom>
            <a:solidFill>
              <a:srgbClr val="2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66" name="Rectangle 291">
              <a:extLst>
                <a:ext uri="{FF2B5EF4-FFF2-40B4-BE49-F238E27FC236}">
                  <a16:creationId xmlns:a16="http://schemas.microsoft.com/office/drawing/2014/main" id="{AC7849A8-AD45-44AB-9AB2-DE5B96D2A795}"/>
                </a:ext>
              </a:extLst>
            </p:cNvPr>
            <p:cNvSpPr>
              <a:spLocks noChangeArrowheads="1"/>
            </p:cNvSpPr>
            <p:nvPr/>
          </p:nvSpPr>
          <p:spPr bwMode="auto">
            <a:xfrm>
              <a:off x="4981" y="1479"/>
              <a:ext cx="6" cy="1828"/>
            </a:xfrm>
            <a:prstGeom prst="rect">
              <a:avLst/>
            </a:prstGeom>
            <a:solidFill>
              <a:srgbClr val="23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67" name="Rectangle 292">
              <a:extLst>
                <a:ext uri="{FF2B5EF4-FFF2-40B4-BE49-F238E27FC236}">
                  <a16:creationId xmlns:a16="http://schemas.microsoft.com/office/drawing/2014/main" id="{C716A59C-0D45-4B4E-98A1-F771F564228F}"/>
                </a:ext>
              </a:extLst>
            </p:cNvPr>
            <p:cNvSpPr>
              <a:spLocks noChangeArrowheads="1"/>
            </p:cNvSpPr>
            <p:nvPr/>
          </p:nvSpPr>
          <p:spPr bwMode="auto">
            <a:xfrm>
              <a:off x="4987" y="1479"/>
              <a:ext cx="6" cy="1828"/>
            </a:xfrm>
            <a:prstGeom prst="rect">
              <a:avLst/>
            </a:prstGeom>
            <a:solidFill>
              <a:srgbClr val="228E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68" name="Rectangle 293">
              <a:extLst>
                <a:ext uri="{FF2B5EF4-FFF2-40B4-BE49-F238E27FC236}">
                  <a16:creationId xmlns:a16="http://schemas.microsoft.com/office/drawing/2014/main" id="{CECE6EC0-5023-41FD-B9B2-BDF63CE3DA5D}"/>
                </a:ext>
              </a:extLst>
            </p:cNvPr>
            <p:cNvSpPr>
              <a:spLocks noChangeArrowheads="1"/>
            </p:cNvSpPr>
            <p:nvPr/>
          </p:nvSpPr>
          <p:spPr bwMode="auto">
            <a:xfrm>
              <a:off x="4993" y="1479"/>
              <a:ext cx="6" cy="1828"/>
            </a:xfrm>
            <a:prstGeom prst="rect">
              <a:avLst/>
            </a:prstGeom>
            <a:solidFill>
              <a:srgbClr val="22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69" name="Rectangle 294">
              <a:extLst>
                <a:ext uri="{FF2B5EF4-FFF2-40B4-BE49-F238E27FC236}">
                  <a16:creationId xmlns:a16="http://schemas.microsoft.com/office/drawing/2014/main" id="{EB37B2B4-545C-479E-A5EB-1FEE8DC37C51}"/>
                </a:ext>
              </a:extLst>
            </p:cNvPr>
            <p:cNvSpPr>
              <a:spLocks noChangeArrowheads="1"/>
            </p:cNvSpPr>
            <p:nvPr/>
          </p:nvSpPr>
          <p:spPr bwMode="auto">
            <a:xfrm>
              <a:off x="4999" y="1479"/>
              <a:ext cx="6" cy="1828"/>
            </a:xfrm>
            <a:prstGeom prst="rect">
              <a:avLst/>
            </a:prstGeom>
            <a:solidFill>
              <a:srgbClr val="21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70" name="Rectangle 295">
              <a:extLst>
                <a:ext uri="{FF2B5EF4-FFF2-40B4-BE49-F238E27FC236}">
                  <a16:creationId xmlns:a16="http://schemas.microsoft.com/office/drawing/2014/main" id="{E8FCA98F-A619-4D0B-9015-48F751056DE7}"/>
                </a:ext>
              </a:extLst>
            </p:cNvPr>
            <p:cNvSpPr>
              <a:spLocks noChangeArrowheads="1"/>
            </p:cNvSpPr>
            <p:nvPr/>
          </p:nvSpPr>
          <p:spPr bwMode="auto">
            <a:xfrm>
              <a:off x="5005" y="1479"/>
              <a:ext cx="6" cy="1828"/>
            </a:xfrm>
            <a:prstGeom prst="rect">
              <a:avLst/>
            </a:prstGeom>
            <a:solidFill>
              <a:srgbClr val="21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1071" name="Rectangle 296">
              <a:extLst>
                <a:ext uri="{FF2B5EF4-FFF2-40B4-BE49-F238E27FC236}">
                  <a16:creationId xmlns:a16="http://schemas.microsoft.com/office/drawing/2014/main" id="{689CAF69-DD71-4D12-8734-6259D4EC2114}"/>
                </a:ext>
              </a:extLst>
            </p:cNvPr>
            <p:cNvSpPr>
              <a:spLocks noChangeArrowheads="1"/>
            </p:cNvSpPr>
            <p:nvPr/>
          </p:nvSpPr>
          <p:spPr bwMode="auto">
            <a:xfrm>
              <a:off x="5011" y="1479"/>
              <a:ext cx="6" cy="1828"/>
            </a:xfrm>
            <a:prstGeom prst="rect">
              <a:avLst/>
            </a:prstGeom>
            <a:solidFill>
              <a:srgbClr val="21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grpSp>
      <p:sp>
        <p:nvSpPr>
          <p:cNvPr id="40983" name="Rectangle 298">
            <a:extLst>
              <a:ext uri="{FF2B5EF4-FFF2-40B4-BE49-F238E27FC236}">
                <a16:creationId xmlns:a16="http://schemas.microsoft.com/office/drawing/2014/main" id="{E6CB4F16-32C0-407D-94C8-0950C6077C93}"/>
              </a:ext>
            </a:extLst>
          </p:cNvPr>
          <p:cNvSpPr>
            <a:spLocks noChangeArrowheads="1"/>
          </p:cNvSpPr>
          <p:nvPr/>
        </p:nvSpPr>
        <p:spPr bwMode="auto">
          <a:xfrm>
            <a:off x="9032876" y="2347913"/>
            <a:ext cx="4556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40984" name="Line 299">
            <a:extLst>
              <a:ext uri="{FF2B5EF4-FFF2-40B4-BE49-F238E27FC236}">
                <a16:creationId xmlns:a16="http://schemas.microsoft.com/office/drawing/2014/main" id="{DE3552CA-F162-463F-B226-26D0E4FB6A53}"/>
              </a:ext>
            </a:extLst>
          </p:cNvPr>
          <p:cNvSpPr>
            <a:spLocks noChangeShapeType="1"/>
          </p:cNvSpPr>
          <p:nvPr/>
        </p:nvSpPr>
        <p:spPr bwMode="auto">
          <a:xfrm>
            <a:off x="2905125" y="2176463"/>
            <a:ext cx="1588" cy="3073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85" name="Line 300">
            <a:extLst>
              <a:ext uri="{FF2B5EF4-FFF2-40B4-BE49-F238E27FC236}">
                <a16:creationId xmlns:a16="http://schemas.microsoft.com/office/drawing/2014/main" id="{3A38DFCD-26E1-49B0-9AE1-61B4D9ACE3E3}"/>
              </a:ext>
            </a:extLst>
          </p:cNvPr>
          <p:cNvSpPr>
            <a:spLocks noChangeShapeType="1"/>
          </p:cNvSpPr>
          <p:nvPr/>
        </p:nvSpPr>
        <p:spPr bwMode="auto">
          <a:xfrm>
            <a:off x="2828925" y="5249864"/>
            <a:ext cx="762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86" name="Line 301">
            <a:extLst>
              <a:ext uri="{FF2B5EF4-FFF2-40B4-BE49-F238E27FC236}">
                <a16:creationId xmlns:a16="http://schemas.microsoft.com/office/drawing/2014/main" id="{0D34F51B-2537-49F5-A7DD-55C10F6A3AC6}"/>
              </a:ext>
            </a:extLst>
          </p:cNvPr>
          <p:cNvSpPr>
            <a:spLocks noChangeShapeType="1"/>
          </p:cNvSpPr>
          <p:nvPr/>
        </p:nvSpPr>
        <p:spPr bwMode="auto">
          <a:xfrm>
            <a:off x="2828925" y="4906964"/>
            <a:ext cx="762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87" name="Line 302">
            <a:extLst>
              <a:ext uri="{FF2B5EF4-FFF2-40B4-BE49-F238E27FC236}">
                <a16:creationId xmlns:a16="http://schemas.microsoft.com/office/drawing/2014/main" id="{FC2512E4-DC6E-4B5E-9B0D-AC1FCF9CACF2}"/>
              </a:ext>
            </a:extLst>
          </p:cNvPr>
          <p:cNvSpPr>
            <a:spLocks noChangeShapeType="1"/>
          </p:cNvSpPr>
          <p:nvPr/>
        </p:nvSpPr>
        <p:spPr bwMode="auto">
          <a:xfrm>
            <a:off x="2828925" y="4564064"/>
            <a:ext cx="762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88" name="Line 303">
            <a:extLst>
              <a:ext uri="{FF2B5EF4-FFF2-40B4-BE49-F238E27FC236}">
                <a16:creationId xmlns:a16="http://schemas.microsoft.com/office/drawing/2014/main" id="{F9B89C07-28A8-4974-925E-9585493FA618}"/>
              </a:ext>
            </a:extLst>
          </p:cNvPr>
          <p:cNvSpPr>
            <a:spLocks noChangeShapeType="1"/>
          </p:cNvSpPr>
          <p:nvPr/>
        </p:nvSpPr>
        <p:spPr bwMode="auto">
          <a:xfrm>
            <a:off x="2828925" y="4221164"/>
            <a:ext cx="762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89" name="Line 304">
            <a:extLst>
              <a:ext uri="{FF2B5EF4-FFF2-40B4-BE49-F238E27FC236}">
                <a16:creationId xmlns:a16="http://schemas.microsoft.com/office/drawing/2014/main" id="{0B5514AA-5270-4857-A3B2-94BAAE51FD67}"/>
              </a:ext>
            </a:extLst>
          </p:cNvPr>
          <p:cNvSpPr>
            <a:spLocks noChangeShapeType="1"/>
          </p:cNvSpPr>
          <p:nvPr/>
        </p:nvSpPr>
        <p:spPr bwMode="auto">
          <a:xfrm flipV="1">
            <a:off x="2828925" y="3881438"/>
            <a:ext cx="7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90" name="Line 305">
            <a:extLst>
              <a:ext uri="{FF2B5EF4-FFF2-40B4-BE49-F238E27FC236}">
                <a16:creationId xmlns:a16="http://schemas.microsoft.com/office/drawing/2014/main" id="{B3D27B8A-043F-4DEB-86C3-3311C6263C50}"/>
              </a:ext>
            </a:extLst>
          </p:cNvPr>
          <p:cNvSpPr>
            <a:spLocks noChangeShapeType="1"/>
          </p:cNvSpPr>
          <p:nvPr/>
        </p:nvSpPr>
        <p:spPr bwMode="auto">
          <a:xfrm>
            <a:off x="2828925" y="3546475"/>
            <a:ext cx="762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91" name="Line 306">
            <a:extLst>
              <a:ext uri="{FF2B5EF4-FFF2-40B4-BE49-F238E27FC236}">
                <a16:creationId xmlns:a16="http://schemas.microsoft.com/office/drawing/2014/main" id="{CA124D0D-F434-418C-A048-83EA871ACB2D}"/>
              </a:ext>
            </a:extLst>
          </p:cNvPr>
          <p:cNvSpPr>
            <a:spLocks noChangeShapeType="1"/>
          </p:cNvSpPr>
          <p:nvPr/>
        </p:nvSpPr>
        <p:spPr bwMode="auto">
          <a:xfrm>
            <a:off x="2828925" y="3203575"/>
            <a:ext cx="762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92" name="Line 307">
            <a:extLst>
              <a:ext uri="{FF2B5EF4-FFF2-40B4-BE49-F238E27FC236}">
                <a16:creationId xmlns:a16="http://schemas.microsoft.com/office/drawing/2014/main" id="{36CD318B-9322-493B-9F1C-88688F3DFE38}"/>
              </a:ext>
            </a:extLst>
          </p:cNvPr>
          <p:cNvSpPr>
            <a:spLocks noChangeShapeType="1"/>
          </p:cNvSpPr>
          <p:nvPr/>
        </p:nvSpPr>
        <p:spPr bwMode="auto">
          <a:xfrm flipV="1">
            <a:off x="2832101" y="2862264"/>
            <a:ext cx="7302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93" name="Line 308">
            <a:extLst>
              <a:ext uri="{FF2B5EF4-FFF2-40B4-BE49-F238E27FC236}">
                <a16:creationId xmlns:a16="http://schemas.microsoft.com/office/drawing/2014/main" id="{39320F45-B849-4262-86C2-2BE52D8C0F8B}"/>
              </a:ext>
            </a:extLst>
          </p:cNvPr>
          <p:cNvSpPr>
            <a:spLocks noChangeShapeType="1"/>
          </p:cNvSpPr>
          <p:nvPr/>
        </p:nvSpPr>
        <p:spPr bwMode="auto">
          <a:xfrm>
            <a:off x="2828925" y="2519364"/>
            <a:ext cx="762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94" name="Line 309">
            <a:extLst>
              <a:ext uri="{FF2B5EF4-FFF2-40B4-BE49-F238E27FC236}">
                <a16:creationId xmlns:a16="http://schemas.microsoft.com/office/drawing/2014/main" id="{B6FCFC0A-FE9F-4F7B-B334-91F3A192A5B6}"/>
              </a:ext>
            </a:extLst>
          </p:cNvPr>
          <p:cNvSpPr>
            <a:spLocks noChangeShapeType="1"/>
          </p:cNvSpPr>
          <p:nvPr/>
        </p:nvSpPr>
        <p:spPr bwMode="auto">
          <a:xfrm>
            <a:off x="2828925" y="2176464"/>
            <a:ext cx="762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95" name="Line 310">
            <a:extLst>
              <a:ext uri="{FF2B5EF4-FFF2-40B4-BE49-F238E27FC236}">
                <a16:creationId xmlns:a16="http://schemas.microsoft.com/office/drawing/2014/main" id="{58ECC707-5917-4FCF-8F17-278C47C0C808}"/>
              </a:ext>
            </a:extLst>
          </p:cNvPr>
          <p:cNvSpPr>
            <a:spLocks noChangeShapeType="1"/>
          </p:cNvSpPr>
          <p:nvPr/>
        </p:nvSpPr>
        <p:spPr bwMode="auto">
          <a:xfrm>
            <a:off x="2905125" y="5249864"/>
            <a:ext cx="693578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96" name="Line 311">
            <a:extLst>
              <a:ext uri="{FF2B5EF4-FFF2-40B4-BE49-F238E27FC236}">
                <a16:creationId xmlns:a16="http://schemas.microsoft.com/office/drawing/2014/main" id="{42C0DA84-2547-4CB6-9DBB-FA5A16E0BFC4}"/>
              </a:ext>
            </a:extLst>
          </p:cNvPr>
          <p:cNvSpPr>
            <a:spLocks noChangeShapeType="1"/>
          </p:cNvSpPr>
          <p:nvPr/>
        </p:nvSpPr>
        <p:spPr bwMode="auto">
          <a:xfrm flipV="1">
            <a:off x="2905125" y="5249863"/>
            <a:ext cx="1588"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97" name="Line 312">
            <a:extLst>
              <a:ext uri="{FF2B5EF4-FFF2-40B4-BE49-F238E27FC236}">
                <a16:creationId xmlns:a16="http://schemas.microsoft.com/office/drawing/2014/main" id="{C6473C06-A021-41CD-8E64-62BB8083435F}"/>
              </a:ext>
            </a:extLst>
          </p:cNvPr>
          <p:cNvSpPr>
            <a:spLocks noChangeShapeType="1"/>
          </p:cNvSpPr>
          <p:nvPr/>
        </p:nvSpPr>
        <p:spPr bwMode="auto">
          <a:xfrm flipV="1">
            <a:off x="4065589" y="5249863"/>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98" name="Line 313">
            <a:extLst>
              <a:ext uri="{FF2B5EF4-FFF2-40B4-BE49-F238E27FC236}">
                <a16:creationId xmlns:a16="http://schemas.microsoft.com/office/drawing/2014/main" id="{4A5738FC-536A-4A08-8650-821587F54026}"/>
              </a:ext>
            </a:extLst>
          </p:cNvPr>
          <p:cNvSpPr>
            <a:spLocks noChangeShapeType="1"/>
          </p:cNvSpPr>
          <p:nvPr/>
        </p:nvSpPr>
        <p:spPr bwMode="auto">
          <a:xfrm flipV="1">
            <a:off x="5216525" y="5249863"/>
            <a:ext cx="1588"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0999" name="Line 314">
            <a:extLst>
              <a:ext uri="{FF2B5EF4-FFF2-40B4-BE49-F238E27FC236}">
                <a16:creationId xmlns:a16="http://schemas.microsoft.com/office/drawing/2014/main" id="{06E08AA9-BC35-4D0D-A0F9-85DCA579900D}"/>
              </a:ext>
            </a:extLst>
          </p:cNvPr>
          <p:cNvSpPr>
            <a:spLocks noChangeShapeType="1"/>
          </p:cNvSpPr>
          <p:nvPr/>
        </p:nvSpPr>
        <p:spPr bwMode="auto">
          <a:xfrm flipV="1">
            <a:off x="6376989" y="5249863"/>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1000" name="Line 315">
            <a:extLst>
              <a:ext uri="{FF2B5EF4-FFF2-40B4-BE49-F238E27FC236}">
                <a16:creationId xmlns:a16="http://schemas.microsoft.com/office/drawing/2014/main" id="{6D961D71-3C82-446F-8ED2-5AE70A5437F1}"/>
              </a:ext>
            </a:extLst>
          </p:cNvPr>
          <p:cNvSpPr>
            <a:spLocks noChangeShapeType="1"/>
          </p:cNvSpPr>
          <p:nvPr/>
        </p:nvSpPr>
        <p:spPr bwMode="auto">
          <a:xfrm flipV="1">
            <a:off x="7529514" y="5249863"/>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1001" name="Line 316">
            <a:extLst>
              <a:ext uri="{FF2B5EF4-FFF2-40B4-BE49-F238E27FC236}">
                <a16:creationId xmlns:a16="http://schemas.microsoft.com/office/drawing/2014/main" id="{543AC5FF-2BFF-4EAE-BB1B-FD77269759C6}"/>
              </a:ext>
            </a:extLst>
          </p:cNvPr>
          <p:cNvSpPr>
            <a:spLocks noChangeShapeType="1"/>
          </p:cNvSpPr>
          <p:nvPr/>
        </p:nvSpPr>
        <p:spPr bwMode="auto">
          <a:xfrm flipV="1">
            <a:off x="8689975" y="5249863"/>
            <a:ext cx="1588"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1002" name="Line 317">
            <a:extLst>
              <a:ext uri="{FF2B5EF4-FFF2-40B4-BE49-F238E27FC236}">
                <a16:creationId xmlns:a16="http://schemas.microsoft.com/office/drawing/2014/main" id="{21A3EAED-D6E2-4C69-B367-65F155A417E7}"/>
              </a:ext>
            </a:extLst>
          </p:cNvPr>
          <p:cNvSpPr>
            <a:spLocks noChangeShapeType="1"/>
          </p:cNvSpPr>
          <p:nvPr/>
        </p:nvSpPr>
        <p:spPr bwMode="auto">
          <a:xfrm flipV="1">
            <a:off x="9840914" y="5249863"/>
            <a:ext cx="1587"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1003" name="Rectangle 318">
            <a:extLst>
              <a:ext uri="{FF2B5EF4-FFF2-40B4-BE49-F238E27FC236}">
                <a16:creationId xmlns:a16="http://schemas.microsoft.com/office/drawing/2014/main" id="{5F662D0F-D5C8-471B-B677-90384DC08930}"/>
              </a:ext>
            </a:extLst>
          </p:cNvPr>
          <p:cNvSpPr>
            <a:spLocks noChangeArrowheads="1"/>
          </p:cNvSpPr>
          <p:nvPr/>
        </p:nvSpPr>
        <p:spPr bwMode="auto">
          <a:xfrm>
            <a:off x="2590800" y="5116514"/>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800" b="1">
                <a:solidFill>
                  <a:prstClr val="black"/>
                </a:solidFill>
                <a:latin typeface="Arial" panose="020B0604020202020204" pitchFamily="34" charset="0"/>
                <a:cs typeface="Arial" panose="020B0604020202020204" pitchFamily="34" charset="0"/>
              </a:rPr>
              <a:t>0</a:t>
            </a:r>
            <a:endParaRPr lang="en-GB" altLang="en-US" sz="1800">
              <a:solidFill>
                <a:prstClr val="black"/>
              </a:solidFill>
              <a:latin typeface="Arial" panose="020B0604020202020204" pitchFamily="34" charset="0"/>
              <a:cs typeface="Arial" panose="020B0604020202020204" pitchFamily="34" charset="0"/>
            </a:endParaRPr>
          </a:p>
        </p:txBody>
      </p:sp>
      <p:sp>
        <p:nvSpPr>
          <p:cNvPr id="41004" name="Rectangle 319">
            <a:extLst>
              <a:ext uri="{FF2B5EF4-FFF2-40B4-BE49-F238E27FC236}">
                <a16:creationId xmlns:a16="http://schemas.microsoft.com/office/drawing/2014/main" id="{2F77D588-081B-4BB1-AB12-680D245D3393}"/>
              </a:ext>
            </a:extLst>
          </p:cNvPr>
          <p:cNvSpPr>
            <a:spLocks noChangeArrowheads="1"/>
          </p:cNvSpPr>
          <p:nvPr/>
        </p:nvSpPr>
        <p:spPr bwMode="auto">
          <a:xfrm>
            <a:off x="2400300" y="4773614"/>
            <a:ext cx="317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800" b="1">
                <a:solidFill>
                  <a:prstClr val="black"/>
                </a:solidFill>
                <a:latin typeface="Arial" panose="020B0604020202020204" pitchFamily="34" charset="0"/>
                <a:cs typeface="Arial" panose="020B0604020202020204" pitchFamily="34" charset="0"/>
              </a:rPr>
              <a:t>0</a:t>
            </a:r>
            <a:r>
              <a:rPr lang="en-US" altLang="en-US" sz="1800" b="1">
                <a:solidFill>
                  <a:prstClr val="black"/>
                </a:solidFill>
                <a:latin typeface="Arial" panose="020B0604020202020204" pitchFamily="34" charset="0"/>
                <a:cs typeface="Arial" panose="020B0604020202020204" pitchFamily="34" charset="0"/>
              </a:rPr>
              <a:t>.</a:t>
            </a:r>
            <a:r>
              <a:rPr lang="en-GB" altLang="en-US" sz="1800" b="1">
                <a:solidFill>
                  <a:prstClr val="black"/>
                </a:solidFill>
                <a:latin typeface="Arial" panose="020B0604020202020204" pitchFamily="34" charset="0"/>
                <a:cs typeface="Arial" panose="020B0604020202020204" pitchFamily="34" charset="0"/>
              </a:rPr>
              <a:t>2</a:t>
            </a:r>
            <a:endParaRPr lang="en-GB" altLang="en-US" sz="1800">
              <a:solidFill>
                <a:prstClr val="black"/>
              </a:solidFill>
              <a:latin typeface="Arial" panose="020B0604020202020204" pitchFamily="34" charset="0"/>
              <a:cs typeface="Arial" panose="020B0604020202020204" pitchFamily="34" charset="0"/>
            </a:endParaRPr>
          </a:p>
        </p:txBody>
      </p:sp>
      <p:sp>
        <p:nvSpPr>
          <p:cNvPr id="41005" name="Rectangle 320">
            <a:extLst>
              <a:ext uri="{FF2B5EF4-FFF2-40B4-BE49-F238E27FC236}">
                <a16:creationId xmlns:a16="http://schemas.microsoft.com/office/drawing/2014/main" id="{42F63351-CC7E-4A64-92D4-32486D3F1590}"/>
              </a:ext>
            </a:extLst>
          </p:cNvPr>
          <p:cNvSpPr>
            <a:spLocks noChangeArrowheads="1"/>
          </p:cNvSpPr>
          <p:nvPr/>
        </p:nvSpPr>
        <p:spPr bwMode="auto">
          <a:xfrm>
            <a:off x="2400300" y="4430714"/>
            <a:ext cx="317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800" b="1">
                <a:solidFill>
                  <a:prstClr val="black"/>
                </a:solidFill>
                <a:latin typeface="Arial" panose="020B0604020202020204" pitchFamily="34" charset="0"/>
                <a:cs typeface="Arial" panose="020B0604020202020204" pitchFamily="34" charset="0"/>
              </a:rPr>
              <a:t>0</a:t>
            </a:r>
            <a:r>
              <a:rPr lang="en-US" altLang="en-US" sz="1800" b="1">
                <a:solidFill>
                  <a:prstClr val="black"/>
                </a:solidFill>
                <a:latin typeface="Arial" panose="020B0604020202020204" pitchFamily="34" charset="0"/>
                <a:cs typeface="Arial" panose="020B0604020202020204" pitchFamily="34" charset="0"/>
              </a:rPr>
              <a:t>.</a:t>
            </a:r>
            <a:r>
              <a:rPr lang="en-GB" altLang="en-US" sz="1800" b="1">
                <a:solidFill>
                  <a:prstClr val="black"/>
                </a:solidFill>
                <a:latin typeface="Arial" panose="020B0604020202020204" pitchFamily="34" charset="0"/>
                <a:cs typeface="Arial" panose="020B0604020202020204" pitchFamily="34" charset="0"/>
              </a:rPr>
              <a:t>4</a:t>
            </a:r>
            <a:endParaRPr lang="en-GB" altLang="en-US" sz="1800">
              <a:solidFill>
                <a:prstClr val="black"/>
              </a:solidFill>
              <a:latin typeface="Arial" panose="020B0604020202020204" pitchFamily="34" charset="0"/>
              <a:cs typeface="Arial" panose="020B0604020202020204" pitchFamily="34" charset="0"/>
            </a:endParaRPr>
          </a:p>
        </p:txBody>
      </p:sp>
      <p:sp>
        <p:nvSpPr>
          <p:cNvPr id="41006" name="Rectangle 321">
            <a:extLst>
              <a:ext uri="{FF2B5EF4-FFF2-40B4-BE49-F238E27FC236}">
                <a16:creationId xmlns:a16="http://schemas.microsoft.com/office/drawing/2014/main" id="{27C6C6EE-359D-47F8-90D0-274332936A80}"/>
              </a:ext>
            </a:extLst>
          </p:cNvPr>
          <p:cNvSpPr>
            <a:spLocks noChangeArrowheads="1"/>
          </p:cNvSpPr>
          <p:nvPr/>
        </p:nvSpPr>
        <p:spPr bwMode="auto">
          <a:xfrm>
            <a:off x="2400300" y="4087814"/>
            <a:ext cx="317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800" b="1">
                <a:solidFill>
                  <a:prstClr val="black"/>
                </a:solidFill>
                <a:latin typeface="Arial" panose="020B0604020202020204" pitchFamily="34" charset="0"/>
                <a:cs typeface="Arial" panose="020B0604020202020204" pitchFamily="34" charset="0"/>
              </a:rPr>
              <a:t>0</a:t>
            </a:r>
            <a:r>
              <a:rPr lang="en-US" altLang="en-US" sz="1800" b="1">
                <a:solidFill>
                  <a:prstClr val="black"/>
                </a:solidFill>
                <a:latin typeface="Arial" panose="020B0604020202020204" pitchFamily="34" charset="0"/>
                <a:cs typeface="Arial" panose="020B0604020202020204" pitchFamily="34" charset="0"/>
              </a:rPr>
              <a:t>.</a:t>
            </a:r>
            <a:r>
              <a:rPr lang="en-GB" altLang="en-US" sz="1800" b="1">
                <a:solidFill>
                  <a:prstClr val="black"/>
                </a:solidFill>
                <a:latin typeface="Arial" panose="020B0604020202020204" pitchFamily="34" charset="0"/>
                <a:cs typeface="Arial" panose="020B0604020202020204" pitchFamily="34" charset="0"/>
              </a:rPr>
              <a:t>6</a:t>
            </a:r>
            <a:endParaRPr lang="en-GB" altLang="en-US" sz="1800">
              <a:solidFill>
                <a:prstClr val="black"/>
              </a:solidFill>
              <a:latin typeface="Arial" panose="020B0604020202020204" pitchFamily="34" charset="0"/>
              <a:cs typeface="Arial" panose="020B0604020202020204" pitchFamily="34" charset="0"/>
            </a:endParaRPr>
          </a:p>
        </p:txBody>
      </p:sp>
      <p:sp>
        <p:nvSpPr>
          <p:cNvPr id="41007" name="Rectangle 322">
            <a:extLst>
              <a:ext uri="{FF2B5EF4-FFF2-40B4-BE49-F238E27FC236}">
                <a16:creationId xmlns:a16="http://schemas.microsoft.com/office/drawing/2014/main" id="{AD3A44DD-986D-49BA-8C98-EC10E054E133}"/>
              </a:ext>
            </a:extLst>
          </p:cNvPr>
          <p:cNvSpPr>
            <a:spLocks noChangeArrowheads="1"/>
          </p:cNvSpPr>
          <p:nvPr/>
        </p:nvSpPr>
        <p:spPr bwMode="auto">
          <a:xfrm>
            <a:off x="2400300" y="3746500"/>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800" b="1">
                <a:solidFill>
                  <a:prstClr val="black"/>
                </a:solidFill>
                <a:latin typeface="Arial" panose="020B0604020202020204" pitchFamily="34" charset="0"/>
                <a:cs typeface="Arial" panose="020B0604020202020204" pitchFamily="34" charset="0"/>
              </a:rPr>
              <a:t>0</a:t>
            </a:r>
            <a:r>
              <a:rPr lang="en-US" altLang="en-US" sz="1800" b="1">
                <a:solidFill>
                  <a:prstClr val="black"/>
                </a:solidFill>
                <a:latin typeface="Arial" panose="020B0604020202020204" pitchFamily="34" charset="0"/>
                <a:cs typeface="Arial" panose="020B0604020202020204" pitchFamily="34" charset="0"/>
              </a:rPr>
              <a:t>.</a:t>
            </a:r>
            <a:r>
              <a:rPr lang="en-GB" altLang="en-US" sz="1800" b="1">
                <a:solidFill>
                  <a:prstClr val="black"/>
                </a:solidFill>
                <a:latin typeface="Arial" panose="020B0604020202020204" pitchFamily="34" charset="0"/>
                <a:cs typeface="Arial" panose="020B0604020202020204" pitchFamily="34" charset="0"/>
              </a:rPr>
              <a:t>8</a:t>
            </a:r>
            <a:endParaRPr lang="en-GB" altLang="en-US" sz="1800">
              <a:solidFill>
                <a:prstClr val="black"/>
              </a:solidFill>
              <a:latin typeface="Arial" panose="020B0604020202020204" pitchFamily="34" charset="0"/>
              <a:cs typeface="Arial" panose="020B0604020202020204" pitchFamily="34" charset="0"/>
            </a:endParaRPr>
          </a:p>
        </p:txBody>
      </p:sp>
      <p:sp>
        <p:nvSpPr>
          <p:cNvPr id="41008" name="Rectangle 323">
            <a:extLst>
              <a:ext uri="{FF2B5EF4-FFF2-40B4-BE49-F238E27FC236}">
                <a16:creationId xmlns:a16="http://schemas.microsoft.com/office/drawing/2014/main" id="{754A58E5-E61B-4331-9100-DBC59795673A}"/>
              </a:ext>
            </a:extLst>
          </p:cNvPr>
          <p:cNvSpPr>
            <a:spLocks noChangeArrowheads="1"/>
          </p:cNvSpPr>
          <p:nvPr/>
        </p:nvSpPr>
        <p:spPr bwMode="auto">
          <a:xfrm>
            <a:off x="2400300" y="3413125"/>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800" b="1">
                <a:solidFill>
                  <a:prstClr val="black"/>
                </a:solidFill>
                <a:latin typeface="Arial" panose="020B0604020202020204" pitchFamily="34" charset="0"/>
                <a:cs typeface="Arial" panose="020B0604020202020204" pitchFamily="34" charset="0"/>
              </a:rPr>
              <a:t>1</a:t>
            </a:r>
            <a:r>
              <a:rPr lang="en-US" altLang="en-US" sz="1800" b="1">
                <a:solidFill>
                  <a:prstClr val="black"/>
                </a:solidFill>
                <a:latin typeface="Arial" panose="020B0604020202020204" pitchFamily="34" charset="0"/>
                <a:cs typeface="Arial" panose="020B0604020202020204" pitchFamily="34" charset="0"/>
              </a:rPr>
              <a:t>.0</a:t>
            </a:r>
            <a:endParaRPr lang="en-GB" altLang="en-US" sz="1800">
              <a:solidFill>
                <a:prstClr val="black"/>
              </a:solidFill>
              <a:latin typeface="Arial" panose="020B0604020202020204" pitchFamily="34" charset="0"/>
              <a:cs typeface="Arial" panose="020B0604020202020204" pitchFamily="34" charset="0"/>
            </a:endParaRPr>
          </a:p>
        </p:txBody>
      </p:sp>
      <p:sp>
        <p:nvSpPr>
          <p:cNvPr id="41009" name="Rectangle 324">
            <a:extLst>
              <a:ext uri="{FF2B5EF4-FFF2-40B4-BE49-F238E27FC236}">
                <a16:creationId xmlns:a16="http://schemas.microsoft.com/office/drawing/2014/main" id="{579BFA8E-C14F-440E-9803-A6BC7A302C68}"/>
              </a:ext>
            </a:extLst>
          </p:cNvPr>
          <p:cNvSpPr>
            <a:spLocks noChangeArrowheads="1"/>
          </p:cNvSpPr>
          <p:nvPr/>
        </p:nvSpPr>
        <p:spPr bwMode="auto">
          <a:xfrm>
            <a:off x="2400300" y="3070225"/>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800" b="1">
                <a:solidFill>
                  <a:prstClr val="black"/>
                </a:solidFill>
                <a:latin typeface="Arial" panose="020B0604020202020204" pitchFamily="34" charset="0"/>
                <a:cs typeface="Arial" panose="020B0604020202020204" pitchFamily="34" charset="0"/>
              </a:rPr>
              <a:t>1</a:t>
            </a:r>
            <a:r>
              <a:rPr lang="en-US" altLang="en-US" sz="1800" b="1">
                <a:solidFill>
                  <a:prstClr val="black"/>
                </a:solidFill>
                <a:latin typeface="Arial" panose="020B0604020202020204" pitchFamily="34" charset="0"/>
                <a:cs typeface="Arial" panose="020B0604020202020204" pitchFamily="34" charset="0"/>
              </a:rPr>
              <a:t>.</a:t>
            </a:r>
            <a:r>
              <a:rPr lang="en-GB" altLang="en-US" sz="1800" b="1">
                <a:solidFill>
                  <a:prstClr val="black"/>
                </a:solidFill>
                <a:latin typeface="Arial" panose="020B0604020202020204" pitchFamily="34" charset="0"/>
                <a:cs typeface="Arial" panose="020B0604020202020204" pitchFamily="34" charset="0"/>
              </a:rPr>
              <a:t>2</a:t>
            </a:r>
            <a:endParaRPr lang="en-GB" altLang="en-US" sz="1800">
              <a:solidFill>
                <a:prstClr val="black"/>
              </a:solidFill>
              <a:latin typeface="Arial" panose="020B0604020202020204" pitchFamily="34" charset="0"/>
              <a:cs typeface="Arial" panose="020B0604020202020204" pitchFamily="34" charset="0"/>
            </a:endParaRPr>
          </a:p>
        </p:txBody>
      </p:sp>
      <p:sp>
        <p:nvSpPr>
          <p:cNvPr id="41010" name="Rectangle 325">
            <a:extLst>
              <a:ext uri="{FF2B5EF4-FFF2-40B4-BE49-F238E27FC236}">
                <a16:creationId xmlns:a16="http://schemas.microsoft.com/office/drawing/2014/main" id="{B2D1C7FE-B75C-4A6B-B670-E973B876A850}"/>
              </a:ext>
            </a:extLst>
          </p:cNvPr>
          <p:cNvSpPr>
            <a:spLocks noChangeArrowheads="1"/>
          </p:cNvSpPr>
          <p:nvPr/>
        </p:nvSpPr>
        <p:spPr bwMode="auto">
          <a:xfrm>
            <a:off x="2400300" y="2727325"/>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800" b="1">
                <a:solidFill>
                  <a:prstClr val="black"/>
                </a:solidFill>
                <a:latin typeface="Arial" panose="020B0604020202020204" pitchFamily="34" charset="0"/>
                <a:cs typeface="Arial" panose="020B0604020202020204" pitchFamily="34" charset="0"/>
              </a:rPr>
              <a:t>1</a:t>
            </a:r>
            <a:r>
              <a:rPr lang="en-US" altLang="en-US" sz="1800" b="1">
                <a:solidFill>
                  <a:prstClr val="black"/>
                </a:solidFill>
                <a:latin typeface="Arial" panose="020B0604020202020204" pitchFamily="34" charset="0"/>
                <a:cs typeface="Arial" panose="020B0604020202020204" pitchFamily="34" charset="0"/>
              </a:rPr>
              <a:t>.</a:t>
            </a:r>
            <a:r>
              <a:rPr lang="en-GB" altLang="en-US" sz="1800" b="1">
                <a:solidFill>
                  <a:prstClr val="black"/>
                </a:solidFill>
                <a:latin typeface="Arial" panose="020B0604020202020204" pitchFamily="34" charset="0"/>
                <a:cs typeface="Arial" panose="020B0604020202020204" pitchFamily="34" charset="0"/>
              </a:rPr>
              <a:t>4</a:t>
            </a:r>
            <a:endParaRPr lang="en-GB" altLang="en-US" sz="1800">
              <a:solidFill>
                <a:prstClr val="black"/>
              </a:solidFill>
              <a:latin typeface="Arial" panose="020B0604020202020204" pitchFamily="34" charset="0"/>
              <a:cs typeface="Arial" panose="020B0604020202020204" pitchFamily="34" charset="0"/>
            </a:endParaRPr>
          </a:p>
        </p:txBody>
      </p:sp>
      <p:sp>
        <p:nvSpPr>
          <p:cNvPr id="41011" name="Rectangle 326">
            <a:extLst>
              <a:ext uri="{FF2B5EF4-FFF2-40B4-BE49-F238E27FC236}">
                <a16:creationId xmlns:a16="http://schemas.microsoft.com/office/drawing/2014/main" id="{F5897E0E-9EDA-4ED3-AD07-388A9121219B}"/>
              </a:ext>
            </a:extLst>
          </p:cNvPr>
          <p:cNvSpPr>
            <a:spLocks noChangeArrowheads="1"/>
          </p:cNvSpPr>
          <p:nvPr/>
        </p:nvSpPr>
        <p:spPr bwMode="auto">
          <a:xfrm>
            <a:off x="2400300" y="2386014"/>
            <a:ext cx="317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800" b="1">
                <a:solidFill>
                  <a:prstClr val="black"/>
                </a:solidFill>
                <a:latin typeface="Arial" panose="020B0604020202020204" pitchFamily="34" charset="0"/>
                <a:cs typeface="Arial" panose="020B0604020202020204" pitchFamily="34" charset="0"/>
              </a:rPr>
              <a:t>1</a:t>
            </a:r>
            <a:r>
              <a:rPr lang="en-US" altLang="en-US" sz="1800" b="1">
                <a:solidFill>
                  <a:prstClr val="black"/>
                </a:solidFill>
                <a:latin typeface="Arial" panose="020B0604020202020204" pitchFamily="34" charset="0"/>
                <a:cs typeface="Arial" panose="020B0604020202020204" pitchFamily="34" charset="0"/>
              </a:rPr>
              <a:t>.</a:t>
            </a:r>
            <a:r>
              <a:rPr lang="en-GB" altLang="en-US" sz="1800" b="1">
                <a:solidFill>
                  <a:prstClr val="black"/>
                </a:solidFill>
                <a:latin typeface="Arial" panose="020B0604020202020204" pitchFamily="34" charset="0"/>
                <a:cs typeface="Arial" panose="020B0604020202020204" pitchFamily="34" charset="0"/>
              </a:rPr>
              <a:t>6</a:t>
            </a:r>
            <a:endParaRPr lang="en-GB" altLang="en-US" sz="1800">
              <a:solidFill>
                <a:prstClr val="black"/>
              </a:solidFill>
              <a:latin typeface="Arial" panose="020B0604020202020204" pitchFamily="34" charset="0"/>
              <a:cs typeface="Arial" panose="020B0604020202020204" pitchFamily="34" charset="0"/>
            </a:endParaRPr>
          </a:p>
        </p:txBody>
      </p:sp>
      <p:sp>
        <p:nvSpPr>
          <p:cNvPr id="41012" name="Rectangle 327">
            <a:extLst>
              <a:ext uri="{FF2B5EF4-FFF2-40B4-BE49-F238E27FC236}">
                <a16:creationId xmlns:a16="http://schemas.microsoft.com/office/drawing/2014/main" id="{69065C38-439C-4FFC-9A06-20E1D67B0A1A}"/>
              </a:ext>
            </a:extLst>
          </p:cNvPr>
          <p:cNvSpPr>
            <a:spLocks noChangeArrowheads="1"/>
          </p:cNvSpPr>
          <p:nvPr/>
        </p:nvSpPr>
        <p:spPr bwMode="auto">
          <a:xfrm>
            <a:off x="2400300" y="2043114"/>
            <a:ext cx="317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800" b="1">
                <a:solidFill>
                  <a:prstClr val="black"/>
                </a:solidFill>
                <a:latin typeface="Arial" panose="020B0604020202020204" pitchFamily="34" charset="0"/>
                <a:cs typeface="Arial" panose="020B0604020202020204" pitchFamily="34" charset="0"/>
              </a:rPr>
              <a:t>1</a:t>
            </a:r>
            <a:r>
              <a:rPr lang="en-US" altLang="en-US" sz="1800" b="1">
                <a:solidFill>
                  <a:prstClr val="black"/>
                </a:solidFill>
                <a:latin typeface="Arial" panose="020B0604020202020204" pitchFamily="34" charset="0"/>
                <a:cs typeface="Arial" panose="020B0604020202020204" pitchFamily="34" charset="0"/>
              </a:rPr>
              <a:t>.</a:t>
            </a:r>
            <a:r>
              <a:rPr lang="en-GB" altLang="en-US" sz="1800" b="1">
                <a:solidFill>
                  <a:prstClr val="black"/>
                </a:solidFill>
                <a:latin typeface="Arial" panose="020B0604020202020204" pitchFamily="34" charset="0"/>
                <a:cs typeface="Arial" panose="020B0604020202020204" pitchFamily="34" charset="0"/>
              </a:rPr>
              <a:t>8</a:t>
            </a:r>
            <a:endParaRPr lang="en-GB" altLang="en-US" sz="1800">
              <a:solidFill>
                <a:prstClr val="black"/>
              </a:solidFill>
              <a:latin typeface="Arial" panose="020B0604020202020204" pitchFamily="34" charset="0"/>
              <a:cs typeface="Arial" panose="020B0604020202020204" pitchFamily="34" charset="0"/>
            </a:endParaRPr>
          </a:p>
        </p:txBody>
      </p:sp>
      <p:sp>
        <p:nvSpPr>
          <p:cNvPr id="41013" name="Rectangle 328">
            <a:extLst>
              <a:ext uri="{FF2B5EF4-FFF2-40B4-BE49-F238E27FC236}">
                <a16:creationId xmlns:a16="http://schemas.microsoft.com/office/drawing/2014/main" id="{B6E0BBF2-305D-4044-8347-78AFA5BA2201}"/>
              </a:ext>
            </a:extLst>
          </p:cNvPr>
          <p:cNvSpPr>
            <a:spLocks noChangeArrowheads="1"/>
          </p:cNvSpPr>
          <p:nvPr/>
        </p:nvSpPr>
        <p:spPr bwMode="auto">
          <a:xfrm>
            <a:off x="3103564" y="5421314"/>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600" b="1">
                <a:solidFill>
                  <a:prstClr val="black"/>
                </a:solidFill>
                <a:latin typeface="Arial" panose="020B0604020202020204" pitchFamily="34" charset="0"/>
                <a:cs typeface="Arial" panose="020B0604020202020204" pitchFamily="34" charset="0"/>
              </a:rPr>
              <a:t>Placebo</a:t>
            </a:r>
            <a:endParaRPr lang="en-GB" altLang="en-US" sz="1800">
              <a:solidFill>
                <a:prstClr val="black"/>
              </a:solidFill>
              <a:latin typeface="Arial" panose="020B0604020202020204" pitchFamily="34" charset="0"/>
              <a:cs typeface="Arial" panose="020B0604020202020204" pitchFamily="34" charset="0"/>
            </a:endParaRPr>
          </a:p>
        </p:txBody>
      </p:sp>
      <p:sp>
        <p:nvSpPr>
          <p:cNvPr id="41014" name="Rectangle 329">
            <a:extLst>
              <a:ext uri="{FF2B5EF4-FFF2-40B4-BE49-F238E27FC236}">
                <a16:creationId xmlns:a16="http://schemas.microsoft.com/office/drawing/2014/main" id="{24FE666C-6FA2-48D7-8C1B-D7861A4CE1A5}"/>
              </a:ext>
            </a:extLst>
          </p:cNvPr>
          <p:cNvSpPr>
            <a:spLocks noChangeArrowheads="1"/>
          </p:cNvSpPr>
          <p:nvPr/>
        </p:nvSpPr>
        <p:spPr bwMode="auto">
          <a:xfrm>
            <a:off x="4132264" y="5421313"/>
            <a:ext cx="1049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600" b="1">
                <a:solidFill>
                  <a:prstClr val="black"/>
                </a:solidFill>
                <a:latin typeface="Arial" panose="020B0604020202020204" pitchFamily="34" charset="0"/>
                <a:cs typeface="Arial" panose="020B0604020202020204" pitchFamily="34" charset="0"/>
              </a:rPr>
              <a:t>Meloxicam</a:t>
            </a:r>
            <a:endParaRPr lang="en-GB" altLang="en-US" sz="1800">
              <a:solidFill>
                <a:prstClr val="black"/>
              </a:solidFill>
              <a:latin typeface="Arial" panose="020B0604020202020204" pitchFamily="34" charset="0"/>
              <a:cs typeface="Arial" panose="020B0604020202020204" pitchFamily="34" charset="0"/>
            </a:endParaRPr>
          </a:p>
        </p:txBody>
      </p:sp>
      <p:sp>
        <p:nvSpPr>
          <p:cNvPr id="41015" name="Rectangle 330">
            <a:extLst>
              <a:ext uri="{FF2B5EF4-FFF2-40B4-BE49-F238E27FC236}">
                <a16:creationId xmlns:a16="http://schemas.microsoft.com/office/drawing/2014/main" id="{458201A2-1C7E-4242-BAF2-A3EB9137AF90}"/>
              </a:ext>
            </a:extLst>
          </p:cNvPr>
          <p:cNvSpPr>
            <a:spLocks noChangeArrowheads="1"/>
          </p:cNvSpPr>
          <p:nvPr/>
        </p:nvSpPr>
        <p:spPr bwMode="auto">
          <a:xfrm>
            <a:off x="4351339" y="5667376"/>
            <a:ext cx="644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600" b="1">
                <a:solidFill>
                  <a:prstClr val="black"/>
                </a:solidFill>
                <a:latin typeface="Arial" panose="020B0604020202020204" pitchFamily="34" charset="0"/>
                <a:cs typeface="Arial" panose="020B0604020202020204" pitchFamily="34" charset="0"/>
              </a:rPr>
              <a:t>7</a:t>
            </a:r>
            <a:r>
              <a:rPr lang="en-US" altLang="en-US" sz="1600" b="1">
                <a:solidFill>
                  <a:prstClr val="black"/>
                </a:solidFill>
                <a:latin typeface="Arial" panose="020B0604020202020204" pitchFamily="34" charset="0"/>
                <a:cs typeface="Arial" panose="020B0604020202020204" pitchFamily="34" charset="0"/>
              </a:rPr>
              <a:t>.</a:t>
            </a:r>
            <a:r>
              <a:rPr lang="en-GB" altLang="en-US" sz="1600" b="1">
                <a:solidFill>
                  <a:prstClr val="black"/>
                </a:solidFill>
                <a:latin typeface="Arial" panose="020B0604020202020204" pitchFamily="34" charset="0"/>
                <a:cs typeface="Arial" panose="020B0604020202020204" pitchFamily="34" charset="0"/>
              </a:rPr>
              <a:t>5</a:t>
            </a:r>
            <a:r>
              <a:rPr lang="en-US" altLang="en-US" sz="1600" b="1">
                <a:solidFill>
                  <a:prstClr val="black"/>
                </a:solidFill>
                <a:latin typeface="Arial" panose="020B0604020202020204" pitchFamily="34" charset="0"/>
                <a:cs typeface="Arial" panose="020B0604020202020204" pitchFamily="34" charset="0"/>
              </a:rPr>
              <a:t> </a:t>
            </a:r>
            <a:r>
              <a:rPr lang="en-GB" altLang="en-US" sz="1600" b="1">
                <a:solidFill>
                  <a:prstClr val="black"/>
                </a:solidFill>
                <a:latin typeface="Arial" panose="020B0604020202020204" pitchFamily="34" charset="0"/>
                <a:cs typeface="Arial" panose="020B0604020202020204" pitchFamily="34" charset="0"/>
              </a:rPr>
              <a:t>mg</a:t>
            </a:r>
            <a:endParaRPr lang="en-GB" altLang="en-US" sz="1800">
              <a:solidFill>
                <a:prstClr val="black"/>
              </a:solidFill>
              <a:latin typeface="Arial" panose="020B0604020202020204" pitchFamily="34" charset="0"/>
              <a:cs typeface="Arial" panose="020B0604020202020204" pitchFamily="34" charset="0"/>
            </a:endParaRPr>
          </a:p>
        </p:txBody>
      </p:sp>
      <p:sp>
        <p:nvSpPr>
          <p:cNvPr id="41016" name="Rectangle 331">
            <a:extLst>
              <a:ext uri="{FF2B5EF4-FFF2-40B4-BE49-F238E27FC236}">
                <a16:creationId xmlns:a16="http://schemas.microsoft.com/office/drawing/2014/main" id="{643DBD70-2EEB-4834-AACA-EF8DF42890DF}"/>
              </a:ext>
            </a:extLst>
          </p:cNvPr>
          <p:cNvSpPr>
            <a:spLocks noChangeArrowheads="1"/>
          </p:cNvSpPr>
          <p:nvPr/>
        </p:nvSpPr>
        <p:spPr bwMode="auto">
          <a:xfrm>
            <a:off x="5292726" y="5421314"/>
            <a:ext cx="1039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600" b="1">
                <a:solidFill>
                  <a:prstClr val="black"/>
                </a:solidFill>
                <a:latin typeface="Arial" panose="020B0604020202020204" pitchFamily="34" charset="0"/>
                <a:cs typeface="Arial" panose="020B0604020202020204" pitchFamily="34" charset="0"/>
              </a:rPr>
              <a:t>Meloxicam</a:t>
            </a:r>
            <a:endParaRPr lang="en-GB" altLang="en-US" sz="1800">
              <a:solidFill>
                <a:prstClr val="black"/>
              </a:solidFill>
              <a:latin typeface="Arial" panose="020B0604020202020204" pitchFamily="34" charset="0"/>
              <a:cs typeface="Arial" panose="020B0604020202020204" pitchFamily="34" charset="0"/>
            </a:endParaRPr>
          </a:p>
        </p:txBody>
      </p:sp>
      <p:sp>
        <p:nvSpPr>
          <p:cNvPr id="41017" name="Rectangle 332">
            <a:extLst>
              <a:ext uri="{FF2B5EF4-FFF2-40B4-BE49-F238E27FC236}">
                <a16:creationId xmlns:a16="http://schemas.microsoft.com/office/drawing/2014/main" id="{41D925A1-B32B-404C-955B-6C28050F4688}"/>
              </a:ext>
            </a:extLst>
          </p:cNvPr>
          <p:cNvSpPr>
            <a:spLocks noChangeArrowheads="1"/>
          </p:cNvSpPr>
          <p:nvPr/>
        </p:nvSpPr>
        <p:spPr bwMode="auto">
          <a:xfrm>
            <a:off x="5540376" y="5667376"/>
            <a:ext cx="587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600" b="1">
                <a:solidFill>
                  <a:prstClr val="black"/>
                </a:solidFill>
                <a:latin typeface="Arial" panose="020B0604020202020204" pitchFamily="34" charset="0"/>
                <a:cs typeface="Arial" panose="020B0604020202020204" pitchFamily="34" charset="0"/>
              </a:rPr>
              <a:t>15</a:t>
            </a:r>
            <a:r>
              <a:rPr lang="en-US" altLang="en-US" sz="1600" b="1">
                <a:solidFill>
                  <a:prstClr val="black"/>
                </a:solidFill>
                <a:latin typeface="Arial" panose="020B0604020202020204" pitchFamily="34" charset="0"/>
                <a:cs typeface="Arial" panose="020B0604020202020204" pitchFamily="34" charset="0"/>
              </a:rPr>
              <a:t> </a:t>
            </a:r>
            <a:r>
              <a:rPr lang="en-GB" altLang="en-US" sz="1600" b="1">
                <a:solidFill>
                  <a:prstClr val="black"/>
                </a:solidFill>
                <a:latin typeface="Arial" panose="020B0604020202020204" pitchFamily="34" charset="0"/>
                <a:cs typeface="Arial" panose="020B0604020202020204" pitchFamily="34" charset="0"/>
              </a:rPr>
              <a:t>mg</a:t>
            </a:r>
            <a:endParaRPr lang="en-GB" altLang="en-US" sz="1800">
              <a:solidFill>
                <a:prstClr val="black"/>
              </a:solidFill>
              <a:latin typeface="Arial" panose="020B0604020202020204" pitchFamily="34" charset="0"/>
              <a:cs typeface="Arial" panose="020B0604020202020204" pitchFamily="34" charset="0"/>
            </a:endParaRPr>
          </a:p>
        </p:txBody>
      </p:sp>
      <p:sp>
        <p:nvSpPr>
          <p:cNvPr id="41018" name="Rectangle 333">
            <a:extLst>
              <a:ext uri="{FF2B5EF4-FFF2-40B4-BE49-F238E27FC236}">
                <a16:creationId xmlns:a16="http://schemas.microsoft.com/office/drawing/2014/main" id="{63AB59AC-550A-411B-BD49-27AAD4BF41B8}"/>
              </a:ext>
            </a:extLst>
          </p:cNvPr>
          <p:cNvSpPr>
            <a:spLocks noChangeArrowheads="1"/>
          </p:cNvSpPr>
          <p:nvPr/>
        </p:nvSpPr>
        <p:spPr bwMode="auto">
          <a:xfrm>
            <a:off x="6491288" y="5421313"/>
            <a:ext cx="9445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600" b="1">
                <a:solidFill>
                  <a:prstClr val="black"/>
                </a:solidFill>
                <a:latin typeface="Arial" panose="020B0604020202020204" pitchFamily="34" charset="0"/>
                <a:cs typeface="Arial" panose="020B0604020202020204" pitchFamily="34" charset="0"/>
              </a:rPr>
              <a:t>Naproxen</a:t>
            </a:r>
            <a:endParaRPr lang="en-GB" altLang="en-US" sz="1800">
              <a:solidFill>
                <a:prstClr val="black"/>
              </a:solidFill>
              <a:latin typeface="Arial" panose="020B0604020202020204" pitchFamily="34" charset="0"/>
              <a:cs typeface="Arial" panose="020B0604020202020204" pitchFamily="34" charset="0"/>
            </a:endParaRPr>
          </a:p>
        </p:txBody>
      </p:sp>
      <p:sp>
        <p:nvSpPr>
          <p:cNvPr id="41019" name="Rectangle 334">
            <a:extLst>
              <a:ext uri="{FF2B5EF4-FFF2-40B4-BE49-F238E27FC236}">
                <a16:creationId xmlns:a16="http://schemas.microsoft.com/office/drawing/2014/main" id="{C23DE2BB-DD90-40D5-A341-29175CC01660}"/>
              </a:ext>
            </a:extLst>
          </p:cNvPr>
          <p:cNvSpPr>
            <a:spLocks noChangeArrowheads="1"/>
          </p:cNvSpPr>
          <p:nvPr/>
        </p:nvSpPr>
        <p:spPr bwMode="auto">
          <a:xfrm>
            <a:off x="7605714" y="5421313"/>
            <a:ext cx="10366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600" b="1">
                <a:solidFill>
                  <a:prstClr val="black"/>
                </a:solidFill>
                <a:latin typeface="Arial" panose="020B0604020202020204" pitchFamily="34" charset="0"/>
                <a:cs typeface="Arial" panose="020B0604020202020204" pitchFamily="34" charset="0"/>
              </a:rPr>
              <a:t>Diclofenac</a:t>
            </a:r>
            <a:endParaRPr lang="en-GB" altLang="en-US" sz="1800">
              <a:solidFill>
                <a:prstClr val="black"/>
              </a:solidFill>
              <a:latin typeface="Arial" panose="020B0604020202020204" pitchFamily="34" charset="0"/>
              <a:cs typeface="Arial" panose="020B0604020202020204" pitchFamily="34" charset="0"/>
            </a:endParaRPr>
          </a:p>
        </p:txBody>
      </p:sp>
      <p:sp>
        <p:nvSpPr>
          <p:cNvPr id="41020" name="Rectangle 335">
            <a:extLst>
              <a:ext uri="{FF2B5EF4-FFF2-40B4-BE49-F238E27FC236}">
                <a16:creationId xmlns:a16="http://schemas.microsoft.com/office/drawing/2014/main" id="{9E17F435-F790-4BF9-BB81-53DBC578CF42}"/>
              </a:ext>
            </a:extLst>
          </p:cNvPr>
          <p:cNvSpPr>
            <a:spLocks noChangeArrowheads="1"/>
          </p:cNvSpPr>
          <p:nvPr/>
        </p:nvSpPr>
        <p:spPr bwMode="auto">
          <a:xfrm>
            <a:off x="8785225" y="5421314"/>
            <a:ext cx="971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GB" altLang="en-US" sz="1600" b="1">
                <a:solidFill>
                  <a:prstClr val="black"/>
                </a:solidFill>
                <a:latin typeface="Arial" panose="020B0604020202020204" pitchFamily="34" charset="0"/>
                <a:cs typeface="Arial" panose="020B0604020202020204" pitchFamily="34" charset="0"/>
              </a:rPr>
              <a:t>Piroxicam</a:t>
            </a:r>
            <a:endParaRPr lang="en-GB" altLang="en-US" sz="1800">
              <a:solidFill>
                <a:prstClr val="black"/>
              </a:solidFill>
              <a:latin typeface="Arial" panose="020B0604020202020204" pitchFamily="34" charset="0"/>
              <a:cs typeface="Arial" panose="020B0604020202020204" pitchFamily="34" charset="0"/>
            </a:endParaRPr>
          </a:p>
        </p:txBody>
      </p:sp>
      <p:sp>
        <p:nvSpPr>
          <p:cNvPr id="41021" name="Text Box 34">
            <a:extLst>
              <a:ext uri="{FF2B5EF4-FFF2-40B4-BE49-F238E27FC236}">
                <a16:creationId xmlns:a16="http://schemas.microsoft.com/office/drawing/2014/main" id="{6CB634F7-5B2C-4429-96EA-3C78D9582463}"/>
              </a:ext>
            </a:extLst>
          </p:cNvPr>
          <p:cNvSpPr txBox="1">
            <a:spLocks noChangeArrowheads="1"/>
          </p:cNvSpPr>
          <p:nvPr/>
        </p:nvSpPr>
        <p:spPr bwMode="auto">
          <a:xfrm>
            <a:off x="1808164" y="483393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2000">
              <a:solidFill>
                <a:prstClr val="white"/>
              </a:solidFill>
              <a:latin typeface="Arial" panose="020B0604020202020204" pitchFamily="34" charset="0"/>
              <a:ea typeface="SimSun" panose="02010600030101010101" pitchFamily="2" charset="-122"/>
              <a:cs typeface="Arial" panose="020B0604020202020204" pitchFamily="34" charset="0"/>
            </a:endParaRPr>
          </a:p>
        </p:txBody>
      </p:sp>
      <p:sp>
        <p:nvSpPr>
          <p:cNvPr id="41022" name="Rectangle 35">
            <a:extLst>
              <a:ext uri="{FF2B5EF4-FFF2-40B4-BE49-F238E27FC236}">
                <a16:creationId xmlns:a16="http://schemas.microsoft.com/office/drawing/2014/main" id="{7DEF061E-8D5B-42D0-972A-CEF01D00B3FD}"/>
              </a:ext>
            </a:extLst>
          </p:cNvPr>
          <p:cNvSpPr>
            <a:spLocks noChangeArrowheads="1"/>
          </p:cNvSpPr>
          <p:nvPr/>
        </p:nvSpPr>
        <p:spPr bwMode="auto">
          <a:xfrm rot="-5400000">
            <a:off x="496095" y="3423445"/>
            <a:ext cx="310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US" altLang="en-US" sz="1800" b="1">
                <a:solidFill>
                  <a:prstClr val="black"/>
                </a:solidFill>
                <a:latin typeface="Arial" panose="020B0604020202020204" pitchFamily="34" charset="0"/>
                <a:cs typeface="Arial" panose="020B0604020202020204" pitchFamily="34" charset="0"/>
              </a:rPr>
              <a:t>% trên 100 bệnh nhân/năm</a:t>
            </a:r>
            <a:endParaRPr lang="en-GB" altLang="en-US" sz="1800" b="1">
              <a:solidFill>
                <a:prstClr val="black"/>
              </a:solidFill>
              <a:latin typeface="Arial" panose="020B0604020202020204" pitchFamily="34" charset="0"/>
              <a:cs typeface="Arial" panose="020B0604020202020204" pitchFamily="34" charset="0"/>
            </a:endParaRPr>
          </a:p>
        </p:txBody>
      </p:sp>
      <p:sp>
        <p:nvSpPr>
          <p:cNvPr id="41023" name="Rectangle 338">
            <a:extLst>
              <a:ext uri="{FF2B5EF4-FFF2-40B4-BE49-F238E27FC236}">
                <a16:creationId xmlns:a16="http://schemas.microsoft.com/office/drawing/2014/main" id="{D23C5FC1-2CA2-44F8-91E8-95B458EAF5DC}"/>
              </a:ext>
            </a:extLst>
          </p:cNvPr>
          <p:cNvSpPr>
            <a:spLocks noChangeArrowheads="1"/>
          </p:cNvSpPr>
          <p:nvPr/>
        </p:nvSpPr>
        <p:spPr bwMode="auto">
          <a:xfrm>
            <a:off x="3359151" y="6324600"/>
            <a:ext cx="578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0" fontAlgn="base" hangingPunct="0">
              <a:spcBef>
                <a:spcPct val="0"/>
              </a:spcBef>
              <a:spcAft>
                <a:spcPct val="0"/>
              </a:spcAft>
              <a:buClrTx/>
              <a:buSzTx/>
              <a:buNone/>
              <a:defRPr/>
            </a:pPr>
            <a:r>
              <a:rPr lang="en-US" altLang="en-US" sz="1600">
                <a:solidFill>
                  <a:prstClr val="black"/>
                </a:solidFill>
                <a:latin typeface="Arial" panose="020B0604020202020204" pitchFamily="34" charset="0"/>
                <a:cs typeface="Arial" panose="020B0604020202020204" pitchFamily="34" charset="0"/>
              </a:rPr>
              <a:t>Singh G. EULAR 2001 Jun 13–16 ; Prague, Czech Republic. </a:t>
            </a:r>
          </a:p>
        </p:txBody>
      </p:sp>
    </p:spTree>
    <p:extLst>
      <p:ext uri="{BB962C8B-B14F-4D97-AF65-F5344CB8AC3E}">
        <p14:creationId xmlns:p14="http://schemas.microsoft.com/office/powerpoint/2010/main" val="148500425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5629514-4B08-444B-B143-70477A99659B}"/>
              </a:ext>
            </a:extLst>
          </p:cNvPr>
          <p:cNvSpPr>
            <a:spLocks noGrp="1" noChangeArrowheads="1"/>
          </p:cNvSpPr>
          <p:nvPr>
            <p:ph type="title"/>
          </p:nvPr>
        </p:nvSpPr>
        <p:spPr>
          <a:xfrm>
            <a:off x="2111375" y="228601"/>
            <a:ext cx="8375650" cy="1916113"/>
          </a:xfrm>
        </p:spPr>
        <p:txBody>
          <a:bodyPr vert="horz" wrap="square" lIns="91440" tIns="45720" rIns="91440" bIns="45720" numCol="1" rtlCol="0" anchor="ctr" anchorCtr="0" compatLnSpc="1">
            <a:prstTxWarp prst="textNoShape">
              <a:avLst/>
            </a:prstTxWarp>
            <a:normAutofit/>
          </a:bodyPr>
          <a:lstStyle/>
          <a:p>
            <a:pPr defTabSz="912813">
              <a:defRPr/>
            </a:pPr>
            <a:r>
              <a:rPr lang="de-DE" altLang="en-US" sz="2800">
                <a:solidFill>
                  <a:srgbClr val="008000"/>
                </a:solidFill>
                <a:effectLst>
                  <a:outerShdw blurRad="38100" dist="38100" dir="2700000" algn="tl">
                    <a:srgbClr val="C0C0C0"/>
                  </a:outerShdw>
                </a:effectLst>
                <a:latin typeface="Arial" charset="0"/>
                <a:cs typeface="Arial" charset="0"/>
              </a:rPr>
              <a:t>Tính dung nạp trên đường tiêu hóa</a:t>
            </a:r>
            <a:br>
              <a:rPr lang="de-DE" altLang="en-US" sz="2800">
                <a:solidFill>
                  <a:srgbClr val="008000"/>
                </a:solidFill>
                <a:effectLst>
                  <a:outerShdw blurRad="38100" dist="38100" dir="2700000" algn="tl">
                    <a:srgbClr val="C0C0C0"/>
                  </a:outerShdw>
                </a:effectLst>
                <a:latin typeface="Arial" charset="0"/>
                <a:cs typeface="Arial" charset="0"/>
              </a:rPr>
            </a:br>
            <a:r>
              <a:rPr lang="de-DE" altLang="en-US" sz="2800">
                <a:solidFill>
                  <a:srgbClr val="008000"/>
                </a:solidFill>
                <a:effectLst>
                  <a:outerShdw blurRad="38100" dist="38100" dir="2700000" algn="tl">
                    <a:srgbClr val="C0C0C0"/>
                  </a:outerShdw>
                </a:effectLst>
                <a:latin typeface="Arial" charset="0"/>
                <a:cs typeface="Arial" charset="0"/>
              </a:rPr>
              <a:t>của meloxicam, diclofenac trong nghiên cứu mù đôi ngẫu nhiên trên bệnh nhân OA</a:t>
            </a:r>
            <a:endParaRPr lang="en-US" altLang="en-US" sz="2800">
              <a:solidFill>
                <a:srgbClr val="008000"/>
              </a:solidFill>
              <a:effectLst>
                <a:outerShdw blurRad="38100" dist="38100" dir="2700000" algn="tl">
                  <a:srgbClr val="C0C0C0"/>
                </a:outerShdw>
              </a:effectLst>
              <a:latin typeface="Arial" charset="0"/>
              <a:cs typeface="Arial" charset="0"/>
            </a:endParaRPr>
          </a:p>
        </p:txBody>
      </p:sp>
      <p:sp>
        <p:nvSpPr>
          <p:cNvPr id="43011" name="Rectangle 5">
            <a:extLst>
              <a:ext uri="{FF2B5EF4-FFF2-40B4-BE49-F238E27FC236}">
                <a16:creationId xmlns:a16="http://schemas.microsoft.com/office/drawing/2014/main" id="{3D844CDC-66B2-42C1-AEB3-C10251305475}"/>
              </a:ext>
            </a:extLst>
          </p:cNvPr>
          <p:cNvSpPr>
            <a:spLocks noChangeArrowheads="1"/>
          </p:cNvSpPr>
          <p:nvPr/>
        </p:nvSpPr>
        <p:spPr bwMode="auto">
          <a:xfrm>
            <a:off x="3124200" y="269875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8" rIns="91414" bIns="45708"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0" fontAlgn="base" hangingPunct="0">
              <a:spcBef>
                <a:spcPct val="0"/>
              </a:spcBef>
              <a:spcAft>
                <a:spcPct val="0"/>
              </a:spcAft>
              <a:buClrTx/>
              <a:buSzTx/>
              <a:buNone/>
              <a:defRPr/>
            </a:pPr>
            <a:r>
              <a:rPr lang="de-DE" altLang="en-US" sz="1400" b="1">
                <a:solidFill>
                  <a:prstClr val="black"/>
                </a:solidFill>
                <a:latin typeface="BISansCond" panose="02000006050000020004" pitchFamily="2" charset="0"/>
                <a:cs typeface="Arial" panose="020B0604020202020204" pitchFamily="34" charset="0"/>
              </a:rPr>
              <a:t>*p &lt; 0.001 vs meloxicam 7.5 mg and 15 mg</a:t>
            </a:r>
          </a:p>
        </p:txBody>
      </p:sp>
      <p:sp>
        <p:nvSpPr>
          <p:cNvPr id="43012" name="Rectangle 4">
            <a:extLst>
              <a:ext uri="{FF2B5EF4-FFF2-40B4-BE49-F238E27FC236}">
                <a16:creationId xmlns:a16="http://schemas.microsoft.com/office/drawing/2014/main" id="{6C7343AF-E5C0-40FD-8920-64A2029B7E15}"/>
              </a:ext>
            </a:extLst>
          </p:cNvPr>
          <p:cNvSpPr>
            <a:spLocks noChangeArrowheads="1"/>
          </p:cNvSpPr>
          <p:nvPr/>
        </p:nvSpPr>
        <p:spPr bwMode="auto">
          <a:xfrm rot="-5400000">
            <a:off x="520701" y="3509963"/>
            <a:ext cx="354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8" rIns="91414" bIns="45708"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0" fontAlgn="base" hangingPunct="0">
              <a:spcBef>
                <a:spcPct val="0"/>
              </a:spcBef>
              <a:spcAft>
                <a:spcPct val="0"/>
              </a:spcAft>
              <a:buClrTx/>
              <a:buSzTx/>
              <a:buNone/>
              <a:defRPr/>
            </a:pPr>
            <a:r>
              <a:rPr lang="de-DE" altLang="en-US" sz="1400">
                <a:solidFill>
                  <a:prstClr val="black"/>
                </a:solidFill>
                <a:latin typeface="Tahoma" panose="020B0604030504040204" pitchFamily="34" charset="0"/>
                <a:cs typeface="Tahoma" panose="020B0604030504040204" pitchFamily="34" charset="0"/>
              </a:rPr>
              <a:t>Bệnh nhân gặp tác dụng phụ tiêu hoá (%)</a:t>
            </a:r>
          </a:p>
        </p:txBody>
      </p:sp>
      <p:sp>
        <p:nvSpPr>
          <p:cNvPr id="43013" name="Rectangle 6">
            <a:extLst>
              <a:ext uri="{FF2B5EF4-FFF2-40B4-BE49-F238E27FC236}">
                <a16:creationId xmlns:a16="http://schemas.microsoft.com/office/drawing/2014/main" id="{A33A9242-9FFD-4868-9CA4-80AA0A4428F7}"/>
              </a:ext>
            </a:extLst>
          </p:cNvPr>
          <p:cNvSpPr>
            <a:spLocks noChangeArrowheads="1"/>
          </p:cNvSpPr>
          <p:nvPr/>
        </p:nvSpPr>
        <p:spPr bwMode="auto">
          <a:xfrm>
            <a:off x="4325938" y="5157788"/>
            <a:ext cx="340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8" rIns="91414" bIns="45708"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0" fontAlgn="base" hangingPunct="0">
              <a:spcBef>
                <a:spcPct val="0"/>
              </a:spcBef>
              <a:spcAft>
                <a:spcPct val="0"/>
              </a:spcAft>
              <a:buClrTx/>
              <a:buSzTx/>
              <a:buNone/>
              <a:defRPr/>
            </a:pPr>
            <a:r>
              <a:rPr lang="de-DE" altLang="en-US" sz="1800">
                <a:solidFill>
                  <a:prstClr val="black"/>
                </a:solidFill>
                <a:latin typeface="Tahoma" panose="020B0604030504040204" pitchFamily="34" charset="0"/>
                <a:cs typeface="Tahoma" panose="020B0604030504040204" pitchFamily="34" charset="0"/>
              </a:rPr>
              <a:t>Thời gian sử dụng thuôc (ngày)</a:t>
            </a:r>
          </a:p>
        </p:txBody>
      </p:sp>
      <p:graphicFrame>
        <p:nvGraphicFramePr>
          <p:cNvPr id="43014" name="Object 3">
            <a:extLst>
              <a:ext uri="{FF2B5EF4-FFF2-40B4-BE49-F238E27FC236}">
                <a16:creationId xmlns:a16="http://schemas.microsoft.com/office/drawing/2014/main" id="{00E3EFCD-24F1-47D8-BEAC-265175793BB9}"/>
              </a:ext>
            </a:extLst>
          </p:cNvPr>
          <p:cNvGraphicFramePr>
            <a:graphicFrameLocks noChangeAspect="1"/>
          </p:cNvGraphicFramePr>
          <p:nvPr/>
        </p:nvGraphicFramePr>
        <p:xfrm>
          <a:off x="2495551" y="2286001"/>
          <a:ext cx="7629525" cy="2994025"/>
        </p:xfrm>
        <a:graphic>
          <a:graphicData uri="http://schemas.openxmlformats.org/presentationml/2006/ole">
            <mc:AlternateContent xmlns:mc="http://schemas.openxmlformats.org/markup-compatibility/2006">
              <mc:Choice xmlns:v="urn:schemas-microsoft-com:vml" Requires="v">
                <p:oleObj name="Worksheet" r:id="rId3" imgW="9439425" imgH="2057634" progId="Excel.Sheet.8">
                  <p:embed/>
                </p:oleObj>
              </mc:Choice>
              <mc:Fallback>
                <p:oleObj name="Worksheet" r:id="rId3" imgW="9439425" imgH="2057634" progId="Excel.Sheet.8">
                  <p:embed/>
                  <p:pic>
                    <p:nvPicPr>
                      <p:cNvPr id="43014" name="Object 3">
                        <a:extLst>
                          <a:ext uri="{FF2B5EF4-FFF2-40B4-BE49-F238E27FC236}">
                            <a16:creationId xmlns:a16="http://schemas.microsoft.com/office/drawing/2014/main" id="{00E3EFCD-24F1-47D8-BEAC-265175793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1" y="2286001"/>
                        <a:ext cx="7629525"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1" name="Rectangle 8">
            <a:extLst>
              <a:ext uri="{FF2B5EF4-FFF2-40B4-BE49-F238E27FC236}">
                <a16:creationId xmlns:a16="http://schemas.microsoft.com/office/drawing/2014/main" id="{16506087-74FE-45C2-B17E-13AC13FD64A4}"/>
              </a:ext>
            </a:extLst>
          </p:cNvPr>
          <p:cNvSpPr>
            <a:spLocks noChangeArrowheads="1"/>
          </p:cNvSpPr>
          <p:nvPr/>
        </p:nvSpPr>
        <p:spPr bwMode="auto">
          <a:xfrm>
            <a:off x="5384801" y="4076700"/>
            <a:ext cx="4456113" cy="641350"/>
          </a:xfrm>
          <a:prstGeom prst="rect">
            <a:avLst/>
          </a:prstGeom>
          <a:solidFill>
            <a:schemeClr val="tx1">
              <a:lumMod val="50000"/>
              <a:lumOff val="50000"/>
            </a:schemeClr>
          </a:solidFill>
          <a:ln w="6350">
            <a:solidFill>
              <a:schemeClr val="bg1"/>
            </a:solidFill>
            <a:miter lim="800000"/>
            <a:headEnd/>
            <a:tailEnd/>
          </a:ln>
        </p:spPr>
        <p:txBody>
          <a:bodyPr lIns="91414" tIns="45708" rIns="91414" bIns="45708"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fontAlgn="base">
              <a:lnSpc>
                <a:spcPct val="98000"/>
              </a:lnSpc>
              <a:spcBef>
                <a:spcPct val="0"/>
              </a:spcBef>
              <a:spcAft>
                <a:spcPct val="0"/>
              </a:spcAft>
              <a:buClrTx/>
              <a:buSzTx/>
              <a:buNone/>
              <a:defRPr/>
            </a:pPr>
            <a:r>
              <a:rPr lang="de-DE" altLang="en-US" sz="1800" b="1">
                <a:solidFill>
                  <a:srgbClr val="66FF33"/>
                </a:solidFill>
                <a:latin typeface="Arial" charset="0"/>
                <a:cs typeface="Arial" charset="0"/>
              </a:rPr>
              <a:t>*Diclofenac 100 mg   </a:t>
            </a:r>
            <a:r>
              <a:rPr lang="de-DE" altLang="en-US" sz="1800" b="1">
                <a:solidFill>
                  <a:srgbClr val="00FFFF"/>
                </a:solidFill>
                <a:latin typeface="Arial" charset="0"/>
                <a:cs typeface="Arial" charset="0"/>
              </a:rPr>
              <a:t>Meloxicam 15 mg</a:t>
            </a:r>
            <a:r>
              <a:rPr lang="de-DE" altLang="en-US" sz="1800" b="1">
                <a:solidFill>
                  <a:srgbClr val="A50021"/>
                </a:solidFill>
                <a:latin typeface="Arial" charset="0"/>
                <a:cs typeface="Arial" charset="0"/>
              </a:rPr>
              <a:t> </a:t>
            </a:r>
            <a:endParaRPr lang="en-GB" altLang="en-US" sz="1800" b="1">
              <a:solidFill>
                <a:srgbClr val="66FF33"/>
              </a:solidFill>
              <a:latin typeface="Arial" charset="0"/>
              <a:cs typeface="Arial" charset="0"/>
            </a:endParaRPr>
          </a:p>
          <a:p>
            <a:pPr fontAlgn="base">
              <a:spcBef>
                <a:spcPct val="0"/>
              </a:spcBef>
              <a:spcAft>
                <a:spcPct val="0"/>
              </a:spcAft>
              <a:buClrTx/>
              <a:buSzTx/>
              <a:buNone/>
              <a:defRPr/>
            </a:pPr>
            <a:r>
              <a:rPr lang="de-DE" altLang="en-US" sz="1800" b="1">
                <a:solidFill>
                  <a:srgbClr val="FFFF00"/>
                </a:solidFill>
                <a:latin typeface="Arial" charset="0"/>
                <a:cs typeface="Arial" charset="0"/>
              </a:rPr>
              <a:t> </a:t>
            </a:r>
            <a:r>
              <a:rPr lang="de-DE" altLang="en-US" sz="1800" b="1">
                <a:solidFill>
                  <a:srgbClr val="FFB601"/>
                </a:solidFill>
                <a:latin typeface="Arial" charset="0"/>
                <a:cs typeface="Arial" charset="0"/>
              </a:rPr>
              <a:t>Meloxicam 7.5 mg</a:t>
            </a:r>
            <a:r>
              <a:rPr lang="de-DE" altLang="en-US" sz="1800" b="1">
                <a:solidFill>
                  <a:srgbClr val="00FF00"/>
                </a:solidFill>
                <a:latin typeface="Arial" charset="0"/>
                <a:cs typeface="Arial" charset="0"/>
              </a:rPr>
              <a:t>    </a:t>
            </a:r>
            <a:r>
              <a:rPr lang="de-DE" altLang="en-US" sz="1800" b="1">
                <a:solidFill>
                  <a:srgbClr val="FFFF99"/>
                </a:solidFill>
                <a:latin typeface="Arial" charset="0"/>
                <a:cs typeface="Arial" charset="0"/>
              </a:rPr>
              <a:t>Placebo</a:t>
            </a:r>
            <a:endParaRPr lang="en-GB" altLang="en-US" sz="1800" b="1">
              <a:solidFill>
                <a:srgbClr val="FFFF99"/>
              </a:solidFill>
              <a:latin typeface="Arial" charset="0"/>
              <a:cs typeface="Arial" charset="0"/>
            </a:endParaRPr>
          </a:p>
        </p:txBody>
      </p:sp>
      <p:sp>
        <p:nvSpPr>
          <p:cNvPr id="43016" name="Rectangle 9">
            <a:extLst>
              <a:ext uri="{FF2B5EF4-FFF2-40B4-BE49-F238E27FC236}">
                <a16:creationId xmlns:a16="http://schemas.microsoft.com/office/drawing/2014/main" id="{13037750-5107-4024-A95B-10689CCDBB30}"/>
              </a:ext>
            </a:extLst>
          </p:cNvPr>
          <p:cNvSpPr>
            <a:spLocks noChangeArrowheads="1"/>
          </p:cNvSpPr>
          <p:nvPr/>
        </p:nvSpPr>
        <p:spPr bwMode="auto">
          <a:xfrm>
            <a:off x="2495550" y="6434139"/>
            <a:ext cx="88582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8" rIns="91414" bIns="45708"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0" fontAlgn="base" hangingPunct="0">
              <a:lnSpc>
                <a:spcPct val="98000"/>
              </a:lnSpc>
              <a:spcBef>
                <a:spcPct val="0"/>
              </a:spcBef>
              <a:spcAft>
                <a:spcPct val="0"/>
              </a:spcAft>
              <a:buClrTx/>
              <a:buSzTx/>
              <a:buNone/>
              <a:defRPr/>
            </a:pPr>
            <a:r>
              <a:rPr lang="de-DE" altLang="en-US" sz="1800" i="1">
                <a:solidFill>
                  <a:prstClr val="black"/>
                </a:solidFill>
                <a:latin typeface="Arial" panose="020B0604020202020204" pitchFamily="34" charset="0"/>
                <a:cs typeface="Arial" panose="020B0604020202020204" pitchFamily="34" charset="0"/>
              </a:rPr>
              <a:t>Degner F et al. </a:t>
            </a:r>
            <a:r>
              <a:rPr lang="en-US" altLang="en-US" sz="1800" i="1">
                <a:solidFill>
                  <a:prstClr val="black"/>
                </a:solidFill>
                <a:latin typeface="Arial" panose="020B0604020202020204" pitchFamily="34" charset="0"/>
                <a:cs typeface="Arial" panose="020B0604020202020204" pitchFamily="34" charset="0"/>
              </a:rPr>
              <a:t>Inflammopharmacology 2001;9:71–80.</a:t>
            </a:r>
            <a:endParaRPr lang="en-GB" altLang="en-US" sz="1800" i="1">
              <a:solidFill>
                <a:prstClr val="black"/>
              </a:solidFill>
              <a:latin typeface="Arial" panose="020B0604020202020204" pitchFamily="34" charset="0"/>
              <a:cs typeface="Arial" panose="020B0604020202020204" pitchFamily="34" charset="0"/>
            </a:endParaRPr>
          </a:p>
        </p:txBody>
      </p:sp>
      <p:sp>
        <p:nvSpPr>
          <p:cNvPr id="43017" name="Rectangle 19">
            <a:extLst>
              <a:ext uri="{FF2B5EF4-FFF2-40B4-BE49-F238E27FC236}">
                <a16:creationId xmlns:a16="http://schemas.microsoft.com/office/drawing/2014/main" id="{721A864B-08F4-4E3A-B41A-2A51C535B276}"/>
              </a:ext>
            </a:extLst>
          </p:cNvPr>
          <p:cNvSpPr>
            <a:spLocks noChangeArrowheads="1"/>
          </p:cNvSpPr>
          <p:nvPr/>
        </p:nvSpPr>
        <p:spPr bwMode="auto">
          <a:xfrm>
            <a:off x="1905000" y="5637213"/>
            <a:ext cx="4046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8" rIns="91414" bIns="45708" anchor="ct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0" fontAlgn="base" hangingPunct="0">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Meloxicam     (n = 11.176)</a:t>
            </a:r>
          </a:p>
          <a:p>
            <a:pPr eaLnBrk="0" fontAlgn="base" hangingPunct="0">
              <a:spcBef>
                <a:spcPct val="0"/>
              </a:spcBef>
              <a:spcAft>
                <a:spcPct val="0"/>
              </a:spcAft>
              <a:buClrTx/>
              <a:buSzTx/>
              <a:buNone/>
              <a:defRPr/>
            </a:pPr>
            <a:r>
              <a:rPr lang="de-DE" altLang="en-US" sz="1600">
                <a:solidFill>
                  <a:prstClr val="black"/>
                </a:solidFill>
                <a:latin typeface="Arial" panose="020B0604020202020204" pitchFamily="34" charset="0"/>
                <a:cs typeface="Arial" panose="020B0604020202020204" pitchFamily="34" charset="0"/>
              </a:rPr>
              <a:t>So sánh (n =  5.690)</a:t>
            </a:r>
          </a:p>
        </p:txBody>
      </p:sp>
      <p:sp>
        <p:nvSpPr>
          <p:cNvPr id="43018" name="TextBox 9">
            <a:extLst>
              <a:ext uri="{FF2B5EF4-FFF2-40B4-BE49-F238E27FC236}">
                <a16:creationId xmlns:a16="http://schemas.microsoft.com/office/drawing/2014/main" id="{DE768748-9DE1-46A6-927B-228A9DFDD48E}"/>
              </a:ext>
            </a:extLst>
          </p:cNvPr>
          <p:cNvSpPr txBox="1">
            <a:spLocks noChangeArrowheads="1"/>
          </p:cNvSpPr>
          <p:nvPr/>
        </p:nvSpPr>
        <p:spPr bwMode="auto">
          <a:xfrm>
            <a:off x="4727576" y="5837238"/>
            <a:ext cx="2163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US" altLang="en-US" sz="2000">
                <a:solidFill>
                  <a:prstClr val="black"/>
                </a:solidFill>
                <a:latin typeface="Arial" panose="020B0604020202020204" pitchFamily="34" charset="0"/>
                <a:ea typeface="SimSun" panose="02010600030101010101" pitchFamily="2" charset="-122"/>
                <a:cs typeface="Arial" panose="020B0604020202020204" pitchFamily="34" charset="0"/>
              </a:rPr>
              <a:t>OA: osteoarthritis</a:t>
            </a:r>
          </a:p>
        </p:txBody>
      </p:sp>
    </p:spTree>
    <p:extLst>
      <p:ext uri="{BB962C8B-B14F-4D97-AF65-F5344CB8AC3E}">
        <p14:creationId xmlns:p14="http://schemas.microsoft.com/office/powerpoint/2010/main" val="326005701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73AFD76B-3D1B-437A-9F48-F210BBAB8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81" b="70952"/>
          <a:stretch>
            <a:fillRect/>
          </a:stretch>
        </p:blipFill>
        <p:spPr bwMode="auto">
          <a:xfrm>
            <a:off x="1568450" y="1441451"/>
            <a:ext cx="90360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8">
            <a:extLst>
              <a:ext uri="{FF2B5EF4-FFF2-40B4-BE49-F238E27FC236}">
                <a16:creationId xmlns:a16="http://schemas.microsoft.com/office/drawing/2014/main" id="{68874AA5-A7EE-49BF-BF7A-960400C181CD}"/>
              </a:ext>
            </a:extLst>
          </p:cNvPr>
          <p:cNvSpPr txBox="1">
            <a:spLocks noChangeArrowheads="1"/>
          </p:cNvSpPr>
          <p:nvPr/>
        </p:nvSpPr>
        <p:spPr bwMode="auto">
          <a:xfrm>
            <a:off x="1546225" y="6424613"/>
            <a:ext cx="7310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US" altLang="en-US" sz="1600" i="1">
                <a:solidFill>
                  <a:prstClr val="black"/>
                </a:solidFill>
                <a:latin typeface="Arial" panose="020B0604020202020204" pitchFamily="34" charset="0"/>
                <a:ea typeface="SimSun" panose="02010600030101010101" pitchFamily="2" charset="-122"/>
                <a:cs typeface="Arial" panose="020B0604020202020204" pitchFamily="34" charset="0"/>
              </a:rPr>
              <a:t>Y-F Chen, P Jobanputra, Health Technology Assessment 2008; Vol. 12: No. 11</a:t>
            </a:r>
          </a:p>
        </p:txBody>
      </p:sp>
      <p:sp>
        <p:nvSpPr>
          <p:cNvPr id="45060" name="Rectangle 9">
            <a:extLst>
              <a:ext uri="{FF2B5EF4-FFF2-40B4-BE49-F238E27FC236}">
                <a16:creationId xmlns:a16="http://schemas.microsoft.com/office/drawing/2014/main" id="{D8691828-5077-46B5-9DB3-264C06158195}"/>
              </a:ext>
            </a:extLst>
          </p:cNvPr>
          <p:cNvSpPr>
            <a:spLocks noGrp="1" noChangeArrowheads="1"/>
          </p:cNvSpPr>
          <p:nvPr>
            <p:ph type="title"/>
          </p:nvPr>
        </p:nvSpPr>
        <p:spPr bwMode="auto">
          <a:xfrm>
            <a:off x="2455863" y="96839"/>
            <a:ext cx="7961312" cy="1171575"/>
          </a:xfrm>
        </p:spPr>
        <p:txBody>
          <a:bodyPr vert="horz" wrap="square" lIns="91440" tIns="45720" rIns="91440" bIns="45720" numCol="1" rtlCol="0" anchor="ctr" anchorCtr="0" compatLnSpc="1">
            <a:prstTxWarp prst="textNoShape">
              <a:avLst/>
            </a:prstTxWarp>
            <a:normAutofit/>
          </a:bodyPr>
          <a:lstStyle/>
          <a:p>
            <a:r>
              <a:rPr lang="en-US" altLang="en-US" sz="3200">
                <a:solidFill>
                  <a:srgbClr val="008000"/>
                </a:solidFill>
                <a:latin typeface="Arial" panose="020B0604020202020204" pitchFamily="34" charset="0"/>
                <a:cs typeface="Arial" panose="020B0604020202020204" pitchFamily="34" charset="0"/>
              </a:rPr>
              <a:t>Phân tích tổng hợp</a:t>
            </a:r>
            <a:r>
              <a:rPr lang="en-US" altLang="en-US">
                <a:solidFill>
                  <a:srgbClr val="008000"/>
                </a:solidFill>
                <a:effectLst/>
                <a:latin typeface="Arial" panose="020B0604020202020204" pitchFamily="34" charset="0"/>
                <a:cs typeface="Arial" panose="020B0604020202020204" pitchFamily="34" charset="0"/>
              </a:rPr>
              <a:t> </a:t>
            </a:r>
            <a:r>
              <a:rPr lang="en-US" altLang="en-US" sz="3200">
                <a:solidFill>
                  <a:srgbClr val="008000"/>
                </a:solidFill>
                <a:latin typeface="Arial" panose="020B0604020202020204" pitchFamily="34" charset="0"/>
                <a:cs typeface="Arial" panose="020B0604020202020204" pitchFamily="34" charset="0"/>
              </a:rPr>
              <a:t>về nguy cơ tiêu hóa</a:t>
            </a:r>
          </a:p>
        </p:txBody>
      </p:sp>
    </p:spTree>
    <p:extLst>
      <p:ext uri="{BB962C8B-B14F-4D97-AF65-F5344CB8AC3E}">
        <p14:creationId xmlns:p14="http://schemas.microsoft.com/office/powerpoint/2010/main" val="28041450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51641518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0"/>
            <a:ext cx="9138405" cy="6858000"/>
          </a:xfrm>
          <a:prstGeom prst="rect">
            <a:avLst/>
          </a:prstGeom>
        </p:spPr>
      </p:pic>
    </p:spTree>
    <p:extLst>
      <p:ext uri="{BB962C8B-B14F-4D97-AF65-F5344CB8AC3E}">
        <p14:creationId xmlns:p14="http://schemas.microsoft.com/office/powerpoint/2010/main" val="375597977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35201"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eaLnBrk="1" hangingPunct="1">
              <a:defRPr/>
            </a:pPr>
            <a:endParaRPr lang="en-US" altLang="vi-VN">
              <a:latin typeface="Arial" panose="020B0604020202020204" pitchFamily="34" charset="0"/>
              <a:cs typeface="Arial" panose="020B0604020202020204" pitchFamily="34" charset="0"/>
            </a:endParaRPr>
          </a:p>
        </p:txBody>
      </p:sp>
      <p:sp>
        <p:nvSpPr>
          <p:cNvPr id="21507" name="Rectangle 3"/>
          <p:cNvSpPr>
            <a:spLocks noChangeArrowheads="1"/>
          </p:cNvSpPr>
          <p:nvPr/>
        </p:nvSpPr>
        <p:spPr bwMode="auto">
          <a:xfrm>
            <a:off x="1698989" y="6433695"/>
            <a:ext cx="3409587"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b">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algn="r">
              <a:defRPr/>
            </a:pPr>
            <a:r>
              <a:rPr lang="de-DE" altLang="vi-VN" sz="1400" i="1">
                <a:latin typeface="Arial" panose="020B0604020202020204" pitchFamily="34" charset="0"/>
                <a:cs typeface="Arial" panose="020B0604020202020204" pitchFamily="34" charset="0"/>
              </a:rPr>
              <a:t>Distel et al. BJR 1996;35 (suppl 1):68-77</a:t>
            </a:r>
          </a:p>
        </p:txBody>
      </p:sp>
      <p:sp>
        <p:nvSpPr>
          <p:cNvPr id="21508" name="Rectangle 4"/>
          <p:cNvSpPr>
            <a:spLocks noGrp="1" noChangeArrowheads="1"/>
          </p:cNvSpPr>
          <p:nvPr>
            <p:ph type="title"/>
          </p:nvPr>
        </p:nvSpPr>
        <p:spPr>
          <a:xfrm>
            <a:off x="1703388" y="258763"/>
            <a:ext cx="8964612" cy="1009650"/>
          </a:xfrm>
          <a:noFill/>
        </p:spPr>
        <p:txBody>
          <a:bodyPr vert="horz" lIns="92075" tIns="46038" rIns="92075" bIns="46038" rtlCol="0" anchor="ctr">
            <a:normAutofit fontScale="90000"/>
          </a:bodyPr>
          <a:lstStyle/>
          <a:p>
            <a:r>
              <a:rPr lang="de-DE" altLang="vi-VN" sz="2400" dirty="0">
                <a:latin typeface="Arial" panose="020B0604020202020204" pitchFamily="34" charset="0"/>
                <a:cs typeface="Arial" panose="020B0604020202020204" pitchFamily="34" charset="0"/>
              </a:rPr>
              <a:t>Phân tích gộp trên các nghiên cứu mù đôi, ngẫu nhiên có đối chứng về biến cố thủng, loét và xuất huyết (PUB) tiêu hoá trên  ở bệnh nhân OA/RA</a:t>
            </a:r>
          </a:p>
        </p:txBody>
      </p:sp>
      <p:sp>
        <p:nvSpPr>
          <p:cNvPr id="21509" name="Rectangle 5"/>
          <p:cNvSpPr>
            <a:spLocks noChangeArrowheads="1"/>
          </p:cNvSpPr>
          <p:nvPr/>
        </p:nvSpPr>
        <p:spPr bwMode="auto">
          <a:xfrm>
            <a:off x="2063750" y="1773239"/>
            <a:ext cx="3708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a:defRPr/>
            </a:pPr>
            <a:r>
              <a:rPr lang="de-DE" altLang="vi-VN" sz="1600">
                <a:latin typeface="Arial" panose="020B0604020202020204" pitchFamily="34" charset="0"/>
                <a:cs typeface="Arial" panose="020B0604020202020204" pitchFamily="34" charset="0"/>
              </a:rPr>
              <a:t>% bn bị PUB              3727 bệnh nhân</a:t>
            </a:r>
            <a:endParaRPr lang="de-DE" altLang="vi-VN" sz="1600" baseline="30000">
              <a:latin typeface="Arial" panose="020B0604020202020204" pitchFamily="34" charset="0"/>
              <a:cs typeface="Arial" panose="020B0604020202020204" pitchFamily="34" charset="0"/>
            </a:endParaRPr>
          </a:p>
        </p:txBody>
      </p:sp>
      <p:sp>
        <p:nvSpPr>
          <p:cNvPr id="21510" name="Rectangle 6"/>
          <p:cNvSpPr>
            <a:spLocks noChangeArrowheads="1"/>
          </p:cNvSpPr>
          <p:nvPr/>
        </p:nvSpPr>
        <p:spPr bwMode="auto">
          <a:xfrm>
            <a:off x="2417763" y="2713039"/>
            <a:ext cx="28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algn="r">
              <a:defRPr/>
            </a:pPr>
            <a:r>
              <a:rPr lang="de-DE" altLang="vi-VN" sz="1600" b="1">
                <a:latin typeface="Arial" panose="020B0604020202020204" pitchFamily="34" charset="0"/>
                <a:cs typeface="Arial" panose="020B0604020202020204" pitchFamily="34" charset="0"/>
              </a:rPr>
              <a:t>2.0</a:t>
            </a:r>
          </a:p>
        </p:txBody>
      </p:sp>
      <p:sp>
        <p:nvSpPr>
          <p:cNvPr id="21511" name="Rectangle 7"/>
          <p:cNvSpPr>
            <a:spLocks noChangeArrowheads="1"/>
          </p:cNvSpPr>
          <p:nvPr/>
        </p:nvSpPr>
        <p:spPr bwMode="auto">
          <a:xfrm>
            <a:off x="2417763" y="2128839"/>
            <a:ext cx="28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algn="r">
              <a:defRPr/>
            </a:pPr>
            <a:r>
              <a:rPr lang="de-DE" altLang="vi-VN" sz="1600" b="1">
                <a:latin typeface="Arial" panose="020B0604020202020204" pitchFamily="34" charset="0"/>
                <a:cs typeface="Arial" panose="020B0604020202020204" pitchFamily="34" charset="0"/>
              </a:rPr>
              <a:t>2.4</a:t>
            </a:r>
          </a:p>
        </p:txBody>
      </p:sp>
      <p:sp>
        <p:nvSpPr>
          <p:cNvPr id="21512" name="Rectangle 8"/>
          <p:cNvSpPr>
            <a:spLocks noChangeArrowheads="1"/>
          </p:cNvSpPr>
          <p:nvPr/>
        </p:nvSpPr>
        <p:spPr bwMode="auto">
          <a:xfrm>
            <a:off x="2599226" y="5622926"/>
            <a:ext cx="113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algn="r">
              <a:defRPr/>
            </a:pPr>
            <a:r>
              <a:rPr lang="de-DE" altLang="vi-VN" sz="1600" b="1">
                <a:latin typeface="Arial" panose="020B0604020202020204" pitchFamily="34" charset="0"/>
                <a:cs typeface="Arial" panose="020B0604020202020204" pitchFamily="34" charset="0"/>
              </a:rPr>
              <a:t>0</a:t>
            </a:r>
          </a:p>
        </p:txBody>
      </p:sp>
      <p:sp>
        <p:nvSpPr>
          <p:cNvPr id="21513" name="Rectangle 9"/>
          <p:cNvSpPr>
            <a:spLocks noChangeArrowheads="1"/>
          </p:cNvSpPr>
          <p:nvPr/>
        </p:nvSpPr>
        <p:spPr bwMode="auto">
          <a:xfrm>
            <a:off x="2427288" y="5040314"/>
            <a:ext cx="28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algn="r">
              <a:defRPr/>
            </a:pPr>
            <a:r>
              <a:rPr lang="de-DE" altLang="vi-VN" sz="1600" b="1">
                <a:latin typeface="Arial" panose="020B0604020202020204" pitchFamily="34" charset="0"/>
                <a:cs typeface="Arial" panose="020B0604020202020204" pitchFamily="34" charset="0"/>
              </a:rPr>
              <a:t>0.4</a:t>
            </a:r>
          </a:p>
        </p:txBody>
      </p:sp>
      <p:sp>
        <p:nvSpPr>
          <p:cNvPr id="21514" name="Rectangle 10"/>
          <p:cNvSpPr>
            <a:spLocks noChangeArrowheads="1"/>
          </p:cNvSpPr>
          <p:nvPr/>
        </p:nvSpPr>
        <p:spPr bwMode="auto">
          <a:xfrm>
            <a:off x="2427288" y="4459289"/>
            <a:ext cx="28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algn="r">
              <a:defRPr/>
            </a:pPr>
            <a:r>
              <a:rPr lang="de-DE" altLang="vi-VN" sz="1600" b="1">
                <a:latin typeface="Arial" panose="020B0604020202020204" pitchFamily="34" charset="0"/>
                <a:cs typeface="Arial" panose="020B0604020202020204" pitchFamily="34" charset="0"/>
              </a:rPr>
              <a:t>0.8</a:t>
            </a:r>
          </a:p>
        </p:txBody>
      </p:sp>
      <p:sp>
        <p:nvSpPr>
          <p:cNvPr id="21515" name="Rectangle 11"/>
          <p:cNvSpPr>
            <a:spLocks noChangeArrowheads="1"/>
          </p:cNvSpPr>
          <p:nvPr/>
        </p:nvSpPr>
        <p:spPr bwMode="auto">
          <a:xfrm>
            <a:off x="2427288" y="3875089"/>
            <a:ext cx="28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algn="r">
              <a:defRPr/>
            </a:pPr>
            <a:r>
              <a:rPr lang="de-DE" altLang="vi-VN" sz="1600" b="1">
                <a:latin typeface="Arial" panose="020B0604020202020204" pitchFamily="34" charset="0"/>
                <a:cs typeface="Arial" panose="020B0604020202020204" pitchFamily="34" charset="0"/>
              </a:rPr>
              <a:t>1.2</a:t>
            </a:r>
          </a:p>
        </p:txBody>
      </p:sp>
      <p:sp>
        <p:nvSpPr>
          <p:cNvPr id="21516" name="Rectangle 12"/>
          <p:cNvSpPr>
            <a:spLocks noChangeArrowheads="1"/>
          </p:cNvSpPr>
          <p:nvPr/>
        </p:nvSpPr>
        <p:spPr bwMode="auto">
          <a:xfrm>
            <a:off x="2427288" y="3294063"/>
            <a:ext cx="285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algn="r">
              <a:defRPr/>
            </a:pPr>
            <a:r>
              <a:rPr lang="de-DE" altLang="vi-VN" sz="1600" b="1">
                <a:latin typeface="Arial" panose="020B0604020202020204" pitchFamily="34" charset="0"/>
                <a:cs typeface="Arial" panose="020B0604020202020204" pitchFamily="34" charset="0"/>
              </a:rPr>
              <a:t>1.6</a:t>
            </a:r>
          </a:p>
        </p:txBody>
      </p:sp>
      <p:grpSp>
        <p:nvGrpSpPr>
          <p:cNvPr id="21517" name="Group 13"/>
          <p:cNvGrpSpPr>
            <a:grpSpLocks/>
          </p:cNvGrpSpPr>
          <p:nvPr/>
        </p:nvGrpSpPr>
        <p:grpSpPr bwMode="auto">
          <a:xfrm>
            <a:off x="2768600" y="2279650"/>
            <a:ext cx="103188" cy="3494088"/>
            <a:chOff x="685" y="1424"/>
            <a:chExt cx="65" cy="2120"/>
          </a:xfrm>
        </p:grpSpPr>
        <p:sp>
          <p:nvSpPr>
            <p:cNvPr id="21547" name="Line 14"/>
            <p:cNvSpPr>
              <a:spLocks noChangeShapeType="1"/>
            </p:cNvSpPr>
            <p:nvPr/>
          </p:nvSpPr>
          <p:spPr bwMode="auto">
            <a:xfrm>
              <a:off x="685" y="3544"/>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vi-VN">
                <a:latin typeface="Arial" panose="020B0604020202020204" pitchFamily="34" charset="0"/>
                <a:cs typeface="Arial" panose="020B0604020202020204" pitchFamily="34" charset="0"/>
              </a:endParaRPr>
            </a:p>
          </p:txBody>
        </p:sp>
        <p:sp>
          <p:nvSpPr>
            <p:cNvPr id="21548" name="Line 15"/>
            <p:cNvSpPr>
              <a:spLocks noChangeShapeType="1"/>
            </p:cNvSpPr>
            <p:nvPr/>
          </p:nvSpPr>
          <p:spPr bwMode="auto">
            <a:xfrm>
              <a:off x="685" y="3191"/>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vi-VN">
                <a:latin typeface="Arial" panose="020B0604020202020204" pitchFamily="34" charset="0"/>
                <a:cs typeface="Arial" panose="020B0604020202020204" pitchFamily="34" charset="0"/>
              </a:endParaRPr>
            </a:p>
          </p:txBody>
        </p:sp>
        <p:sp>
          <p:nvSpPr>
            <p:cNvPr id="21549" name="Line 16"/>
            <p:cNvSpPr>
              <a:spLocks noChangeShapeType="1"/>
            </p:cNvSpPr>
            <p:nvPr/>
          </p:nvSpPr>
          <p:spPr bwMode="auto">
            <a:xfrm>
              <a:off x="685" y="2836"/>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vi-VN">
                <a:latin typeface="Arial" panose="020B0604020202020204" pitchFamily="34" charset="0"/>
                <a:cs typeface="Arial" panose="020B0604020202020204" pitchFamily="34" charset="0"/>
              </a:endParaRPr>
            </a:p>
          </p:txBody>
        </p:sp>
        <p:sp>
          <p:nvSpPr>
            <p:cNvPr id="21550" name="Line 17"/>
            <p:cNvSpPr>
              <a:spLocks noChangeShapeType="1"/>
            </p:cNvSpPr>
            <p:nvPr/>
          </p:nvSpPr>
          <p:spPr bwMode="auto">
            <a:xfrm>
              <a:off x="685" y="2483"/>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vi-VN">
                <a:latin typeface="Arial" panose="020B0604020202020204" pitchFamily="34" charset="0"/>
                <a:cs typeface="Arial" panose="020B0604020202020204" pitchFamily="34" charset="0"/>
              </a:endParaRPr>
            </a:p>
          </p:txBody>
        </p:sp>
        <p:sp>
          <p:nvSpPr>
            <p:cNvPr id="21551" name="Line 18"/>
            <p:cNvSpPr>
              <a:spLocks noChangeShapeType="1"/>
            </p:cNvSpPr>
            <p:nvPr/>
          </p:nvSpPr>
          <p:spPr bwMode="auto">
            <a:xfrm>
              <a:off x="685" y="2132"/>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vi-VN">
                <a:latin typeface="Arial" panose="020B0604020202020204" pitchFamily="34" charset="0"/>
                <a:cs typeface="Arial" panose="020B0604020202020204" pitchFamily="34" charset="0"/>
              </a:endParaRPr>
            </a:p>
          </p:txBody>
        </p:sp>
        <p:sp>
          <p:nvSpPr>
            <p:cNvPr id="21552" name="Line 19"/>
            <p:cNvSpPr>
              <a:spLocks noChangeShapeType="1"/>
            </p:cNvSpPr>
            <p:nvPr/>
          </p:nvSpPr>
          <p:spPr bwMode="auto">
            <a:xfrm>
              <a:off x="685" y="1776"/>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vi-VN">
                <a:latin typeface="Arial" panose="020B0604020202020204" pitchFamily="34" charset="0"/>
                <a:cs typeface="Arial" panose="020B0604020202020204" pitchFamily="34" charset="0"/>
              </a:endParaRPr>
            </a:p>
          </p:txBody>
        </p:sp>
        <p:sp>
          <p:nvSpPr>
            <p:cNvPr id="21553" name="Line 20"/>
            <p:cNvSpPr>
              <a:spLocks noChangeShapeType="1"/>
            </p:cNvSpPr>
            <p:nvPr/>
          </p:nvSpPr>
          <p:spPr bwMode="auto">
            <a:xfrm>
              <a:off x="685" y="1424"/>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vi-VN">
                <a:latin typeface="Arial" panose="020B0604020202020204" pitchFamily="34" charset="0"/>
                <a:cs typeface="Arial" panose="020B0604020202020204" pitchFamily="34" charset="0"/>
              </a:endParaRPr>
            </a:p>
          </p:txBody>
        </p:sp>
      </p:grpSp>
      <p:sp>
        <p:nvSpPr>
          <p:cNvPr id="21518" name="Freeform 21"/>
          <p:cNvSpPr>
            <a:spLocks/>
          </p:cNvSpPr>
          <p:nvPr/>
        </p:nvSpPr>
        <p:spPr bwMode="auto">
          <a:xfrm>
            <a:off x="7802564" y="3148014"/>
            <a:ext cx="187325" cy="174625"/>
          </a:xfrm>
          <a:custGeom>
            <a:avLst/>
            <a:gdLst>
              <a:gd name="T0" fmla="*/ 0 w 117"/>
              <a:gd name="T1" fmla="*/ 0 h 106"/>
              <a:gd name="T2" fmla="*/ 2147483647 w 117"/>
              <a:gd name="T3" fmla="*/ 0 h 106"/>
              <a:gd name="T4" fmla="*/ 2147483647 w 117"/>
              <a:gd name="T5" fmla="*/ 2147483647 h 106"/>
              <a:gd name="T6" fmla="*/ 0 w 117"/>
              <a:gd name="T7" fmla="*/ 2147483647 h 106"/>
              <a:gd name="T8" fmla="*/ 0 w 117"/>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6">
                <a:moveTo>
                  <a:pt x="0" y="0"/>
                </a:moveTo>
                <a:lnTo>
                  <a:pt x="116" y="0"/>
                </a:lnTo>
                <a:lnTo>
                  <a:pt x="116" y="105"/>
                </a:lnTo>
                <a:lnTo>
                  <a:pt x="0" y="105"/>
                </a:lnTo>
                <a:lnTo>
                  <a:pt x="0" y="0"/>
                </a:lnTo>
              </a:path>
            </a:pathLst>
          </a:custGeom>
          <a:solidFill>
            <a:srgbClr val="9966FF"/>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a:defRPr/>
            </a:pPr>
            <a:endParaRPr lang="vi-VN">
              <a:latin typeface="Arial" panose="020B0604020202020204" pitchFamily="34" charset="0"/>
              <a:cs typeface="Arial" panose="020B0604020202020204" pitchFamily="34" charset="0"/>
            </a:endParaRPr>
          </a:p>
        </p:txBody>
      </p:sp>
      <p:sp>
        <p:nvSpPr>
          <p:cNvPr id="21519" name="Freeform 22"/>
          <p:cNvSpPr>
            <a:spLocks/>
          </p:cNvSpPr>
          <p:nvPr/>
        </p:nvSpPr>
        <p:spPr bwMode="auto">
          <a:xfrm>
            <a:off x="7802564" y="3425826"/>
            <a:ext cx="187325" cy="176213"/>
          </a:xfrm>
          <a:custGeom>
            <a:avLst/>
            <a:gdLst>
              <a:gd name="T0" fmla="*/ 0 w 117"/>
              <a:gd name="T1" fmla="*/ 0 h 107"/>
              <a:gd name="T2" fmla="*/ 2147483647 w 117"/>
              <a:gd name="T3" fmla="*/ 0 h 107"/>
              <a:gd name="T4" fmla="*/ 2147483647 w 117"/>
              <a:gd name="T5" fmla="*/ 2147483647 h 107"/>
              <a:gd name="T6" fmla="*/ 0 w 117"/>
              <a:gd name="T7" fmla="*/ 2147483647 h 107"/>
              <a:gd name="T8" fmla="*/ 0 w 117"/>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7">
                <a:moveTo>
                  <a:pt x="0" y="0"/>
                </a:moveTo>
                <a:lnTo>
                  <a:pt x="116" y="0"/>
                </a:lnTo>
                <a:lnTo>
                  <a:pt x="116" y="106"/>
                </a:lnTo>
                <a:lnTo>
                  <a:pt x="0" y="106"/>
                </a:lnTo>
                <a:lnTo>
                  <a:pt x="0" y="0"/>
                </a:lnTo>
              </a:path>
            </a:pathLst>
          </a:custGeom>
          <a:solidFill>
            <a:srgbClr val="996600"/>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a:defRPr/>
            </a:pPr>
            <a:endParaRPr lang="vi-VN">
              <a:latin typeface="Arial" panose="020B0604020202020204" pitchFamily="34" charset="0"/>
              <a:cs typeface="Arial" panose="020B0604020202020204" pitchFamily="34" charset="0"/>
            </a:endParaRPr>
          </a:p>
        </p:txBody>
      </p:sp>
      <p:sp>
        <p:nvSpPr>
          <p:cNvPr id="21520" name="Freeform 23"/>
          <p:cNvSpPr>
            <a:spLocks/>
          </p:cNvSpPr>
          <p:nvPr/>
        </p:nvSpPr>
        <p:spPr bwMode="auto">
          <a:xfrm>
            <a:off x="7802564" y="2871788"/>
            <a:ext cx="187325" cy="176212"/>
          </a:xfrm>
          <a:custGeom>
            <a:avLst/>
            <a:gdLst>
              <a:gd name="T0" fmla="*/ 0 w 117"/>
              <a:gd name="T1" fmla="*/ 0 h 107"/>
              <a:gd name="T2" fmla="*/ 2147483647 w 117"/>
              <a:gd name="T3" fmla="*/ 0 h 107"/>
              <a:gd name="T4" fmla="*/ 2147483647 w 117"/>
              <a:gd name="T5" fmla="*/ 2147483647 h 107"/>
              <a:gd name="T6" fmla="*/ 0 w 117"/>
              <a:gd name="T7" fmla="*/ 2147483647 h 107"/>
              <a:gd name="T8" fmla="*/ 0 w 117"/>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7">
                <a:moveTo>
                  <a:pt x="0" y="0"/>
                </a:moveTo>
                <a:lnTo>
                  <a:pt x="116" y="0"/>
                </a:lnTo>
                <a:lnTo>
                  <a:pt x="116" y="106"/>
                </a:lnTo>
                <a:lnTo>
                  <a:pt x="0" y="106"/>
                </a:lnTo>
                <a:lnTo>
                  <a:pt x="0" y="0"/>
                </a:lnTo>
              </a:path>
            </a:pathLst>
          </a:custGeom>
          <a:solidFill>
            <a:srgbClr val="000099"/>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a:defRPr/>
            </a:pPr>
            <a:endParaRPr lang="vi-VN">
              <a:latin typeface="Arial" panose="020B0604020202020204" pitchFamily="34" charset="0"/>
              <a:cs typeface="Arial" panose="020B0604020202020204" pitchFamily="34" charset="0"/>
            </a:endParaRPr>
          </a:p>
        </p:txBody>
      </p:sp>
      <p:sp>
        <p:nvSpPr>
          <p:cNvPr id="21521" name="Freeform 24"/>
          <p:cNvSpPr>
            <a:spLocks/>
          </p:cNvSpPr>
          <p:nvPr/>
        </p:nvSpPr>
        <p:spPr bwMode="auto">
          <a:xfrm>
            <a:off x="7802564" y="2613025"/>
            <a:ext cx="187325" cy="177800"/>
          </a:xfrm>
          <a:custGeom>
            <a:avLst/>
            <a:gdLst>
              <a:gd name="T0" fmla="*/ 0 w 117"/>
              <a:gd name="T1" fmla="*/ 0 h 108"/>
              <a:gd name="T2" fmla="*/ 2147483647 w 117"/>
              <a:gd name="T3" fmla="*/ 0 h 108"/>
              <a:gd name="T4" fmla="*/ 2147483647 w 117"/>
              <a:gd name="T5" fmla="*/ 2147483647 h 108"/>
              <a:gd name="T6" fmla="*/ 0 w 117"/>
              <a:gd name="T7" fmla="*/ 2147483647 h 108"/>
              <a:gd name="T8" fmla="*/ 0 w 117"/>
              <a:gd name="T9" fmla="*/ 0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8">
                <a:moveTo>
                  <a:pt x="0" y="0"/>
                </a:moveTo>
                <a:lnTo>
                  <a:pt x="116" y="0"/>
                </a:lnTo>
                <a:lnTo>
                  <a:pt x="116" y="107"/>
                </a:lnTo>
                <a:lnTo>
                  <a:pt x="0" y="107"/>
                </a:lnTo>
                <a:lnTo>
                  <a:pt x="0" y="0"/>
                </a:lnTo>
              </a:path>
            </a:pathLst>
          </a:custGeom>
          <a:solidFill>
            <a:srgbClr val="BDB405"/>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a:defRPr/>
            </a:pPr>
            <a:endParaRPr lang="vi-VN">
              <a:latin typeface="Arial" panose="020B0604020202020204" pitchFamily="34" charset="0"/>
              <a:cs typeface="Arial" panose="020B0604020202020204" pitchFamily="34" charset="0"/>
            </a:endParaRPr>
          </a:p>
        </p:txBody>
      </p:sp>
      <p:sp>
        <p:nvSpPr>
          <p:cNvPr id="21522" name="Freeform 25"/>
          <p:cNvSpPr>
            <a:spLocks/>
          </p:cNvSpPr>
          <p:nvPr/>
        </p:nvSpPr>
        <p:spPr bwMode="auto">
          <a:xfrm>
            <a:off x="7802564" y="2346325"/>
            <a:ext cx="187325" cy="177800"/>
          </a:xfrm>
          <a:custGeom>
            <a:avLst/>
            <a:gdLst>
              <a:gd name="T0" fmla="*/ 0 w 117"/>
              <a:gd name="T1" fmla="*/ 0 h 108"/>
              <a:gd name="T2" fmla="*/ 2147483647 w 117"/>
              <a:gd name="T3" fmla="*/ 0 h 108"/>
              <a:gd name="T4" fmla="*/ 2147483647 w 117"/>
              <a:gd name="T5" fmla="*/ 2147483647 h 108"/>
              <a:gd name="T6" fmla="*/ 0 w 117"/>
              <a:gd name="T7" fmla="*/ 2147483647 h 108"/>
              <a:gd name="T8" fmla="*/ 0 w 117"/>
              <a:gd name="T9" fmla="*/ 0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8">
                <a:moveTo>
                  <a:pt x="0" y="0"/>
                </a:moveTo>
                <a:lnTo>
                  <a:pt x="116" y="0"/>
                </a:lnTo>
                <a:lnTo>
                  <a:pt x="116" y="107"/>
                </a:lnTo>
                <a:lnTo>
                  <a:pt x="0" y="107"/>
                </a:lnTo>
                <a:lnTo>
                  <a:pt x="0" y="0"/>
                </a:lnTo>
              </a:path>
            </a:pathLst>
          </a:custGeom>
          <a:solidFill>
            <a:srgbClr val="FBD557"/>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a:defRPr/>
            </a:pPr>
            <a:endParaRPr lang="vi-VN">
              <a:latin typeface="Arial" panose="020B0604020202020204" pitchFamily="34" charset="0"/>
              <a:cs typeface="Arial" panose="020B0604020202020204" pitchFamily="34" charset="0"/>
            </a:endParaRPr>
          </a:p>
        </p:txBody>
      </p:sp>
      <p:sp>
        <p:nvSpPr>
          <p:cNvPr id="21523" name="Rectangle 26"/>
          <p:cNvSpPr>
            <a:spLocks noChangeArrowheads="1"/>
          </p:cNvSpPr>
          <p:nvPr/>
        </p:nvSpPr>
        <p:spPr bwMode="auto">
          <a:xfrm>
            <a:off x="7939089" y="3297239"/>
            <a:ext cx="2613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2400" tIns="76200" rIns="152400" bIns="76200">
            <a:spAutoFit/>
          </a:bodyPr>
          <a:lstStyle>
            <a:lvl1pPr defTabSz="2490788" eaLnBrk="0" hangingPunct="0">
              <a:defRPr sz="2000">
                <a:solidFill>
                  <a:schemeClr val="tx1"/>
                </a:solidFill>
                <a:latin typeface="Arial" charset="0"/>
                <a:ea typeface="SimSun" pitchFamily="2" charset="-122"/>
              </a:defRPr>
            </a:lvl1pPr>
            <a:lvl2pPr marL="742950" indent="-285750" defTabSz="2490788" eaLnBrk="0" hangingPunct="0">
              <a:defRPr sz="2000">
                <a:solidFill>
                  <a:schemeClr val="tx1"/>
                </a:solidFill>
                <a:latin typeface="Arial" charset="0"/>
                <a:ea typeface="SimSun" pitchFamily="2" charset="-122"/>
              </a:defRPr>
            </a:lvl2pPr>
            <a:lvl3pPr marL="1143000" indent="-228600" defTabSz="2490788" eaLnBrk="0" hangingPunct="0">
              <a:defRPr sz="2000">
                <a:solidFill>
                  <a:schemeClr val="tx1"/>
                </a:solidFill>
                <a:latin typeface="Arial" charset="0"/>
                <a:ea typeface="SimSun" pitchFamily="2" charset="-122"/>
              </a:defRPr>
            </a:lvl3pPr>
            <a:lvl4pPr marL="1600200" indent="-228600" defTabSz="2490788" eaLnBrk="0" hangingPunct="0">
              <a:defRPr sz="2000">
                <a:solidFill>
                  <a:schemeClr val="tx1"/>
                </a:solidFill>
                <a:latin typeface="Arial" charset="0"/>
                <a:ea typeface="SimSun" pitchFamily="2" charset="-122"/>
              </a:defRPr>
            </a:lvl4pPr>
            <a:lvl5pPr marL="2057400" indent="-228600" defTabSz="2490788" eaLnBrk="0" hangingPunct="0">
              <a:defRPr sz="2000">
                <a:solidFill>
                  <a:schemeClr val="tx1"/>
                </a:solidFill>
                <a:latin typeface="Arial" charset="0"/>
                <a:ea typeface="SimSun" pitchFamily="2" charset="-122"/>
              </a:defRPr>
            </a:lvl5pPr>
            <a:lvl6pPr marL="2514600" indent="-228600" defTabSz="2490788" eaLnBrk="0" fontAlgn="base" hangingPunct="0">
              <a:spcBef>
                <a:spcPct val="0"/>
              </a:spcBef>
              <a:spcAft>
                <a:spcPct val="0"/>
              </a:spcAft>
              <a:defRPr sz="2000">
                <a:solidFill>
                  <a:schemeClr val="tx1"/>
                </a:solidFill>
                <a:latin typeface="Arial" charset="0"/>
                <a:ea typeface="SimSun" pitchFamily="2" charset="-122"/>
              </a:defRPr>
            </a:lvl6pPr>
            <a:lvl7pPr marL="2971800" indent="-228600" defTabSz="2490788" eaLnBrk="0" fontAlgn="base" hangingPunct="0">
              <a:spcBef>
                <a:spcPct val="0"/>
              </a:spcBef>
              <a:spcAft>
                <a:spcPct val="0"/>
              </a:spcAft>
              <a:defRPr sz="2000">
                <a:solidFill>
                  <a:schemeClr val="tx1"/>
                </a:solidFill>
                <a:latin typeface="Arial" charset="0"/>
                <a:ea typeface="SimSun" pitchFamily="2" charset="-122"/>
              </a:defRPr>
            </a:lvl7pPr>
            <a:lvl8pPr marL="3429000" indent="-228600" defTabSz="2490788" eaLnBrk="0" fontAlgn="base" hangingPunct="0">
              <a:spcBef>
                <a:spcPct val="0"/>
              </a:spcBef>
              <a:spcAft>
                <a:spcPct val="0"/>
              </a:spcAft>
              <a:defRPr sz="2000">
                <a:solidFill>
                  <a:schemeClr val="tx1"/>
                </a:solidFill>
                <a:latin typeface="Arial" charset="0"/>
                <a:ea typeface="SimSun" pitchFamily="2" charset="-122"/>
              </a:defRPr>
            </a:lvl8pPr>
            <a:lvl9pPr marL="3886200" indent="-228600" defTabSz="2490788" eaLnBrk="0" fontAlgn="base" hangingPunct="0">
              <a:spcBef>
                <a:spcPct val="0"/>
              </a:spcBef>
              <a:spcAft>
                <a:spcPct val="0"/>
              </a:spcAft>
              <a:defRPr sz="2000">
                <a:solidFill>
                  <a:schemeClr val="tx1"/>
                </a:solidFill>
                <a:latin typeface="Arial" charset="0"/>
                <a:ea typeface="SimSun" pitchFamily="2" charset="-122"/>
              </a:defRPr>
            </a:lvl9pPr>
          </a:lstStyle>
          <a:p>
            <a:pPr>
              <a:defRPr/>
            </a:pPr>
            <a:r>
              <a:rPr lang="de-DE" altLang="vi-VN" sz="1600" b="1">
                <a:latin typeface="Arial" panose="020B0604020202020204" pitchFamily="34" charset="0"/>
                <a:cs typeface="Arial" panose="020B0604020202020204" pitchFamily="34" charset="0"/>
              </a:rPr>
              <a:t>Naproxen 750-1000 mg</a:t>
            </a:r>
          </a:p>
        </p:txBody>
      </p:sp>
      <p:sp>
        <p:nvSpPr>
          <p:cNvPr id="21524" name="Rectangle 27"/>
          <p:cNvSpPr>
            <a:spLocks noChangeArrowheads="1"/>
          </p:cNvSpPr>
          <p:nvPr/>
        </p:nvSpPr>
        <p:spPr bwMode="auto">
          <a:xfrm>
            <a:off x="7939089" y="3019426"/>
            <a:ext cx="1951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2400" tIns="76200" rIns="152400" bIns="76200">
            <a:spAutoFit/>
          </a:bodyPr>
          <a:lstStyle>
            <a:lvl1pPr defTabSz="2490788" eaLnBrk="0" hangingPunct="0">
              <a:defRPr sz="2000">
                <a:solidFill>
                  <a:schemeClr val="tx1"/>
                </a:solidFill>
                <a:latin typeface="Arial" charset="0"/>
                <a:ea typeface="SimSun" pitchFamily="2" charset="-122"/>
              </a:defRPr>
            </a:lvl1pPr>
            <a:lvl2pPr marL="742950" indent="-285750" defTabSz="2490788" eaLnBrk="0" hangingPunct="0">
              <a:defRPr sz="2000">
                <a:solidFill>
                  <a:schemeClr val="tx1"/>
                </a:solidFill>
                <a:latin typeface="Arial" charset="0"/>
                <a:ea typeface="SimSun" pitchFamily="2" charset="-122"/>
              </a:defRPr>
            </a:lvl2pPr>
            <a:lvl3pPr marL="1143000" indent="-228600" defTabSz="2490788" eaLnBrk="0" hangingPunct="0">
              <a:defRPr sz="2000">
                <a:solidFill>
                  <a:schemeClr val="tx1"/>
                </a:solidFill>
                <a:latin typeface="Arial" charset="0"/>
                <a:ea typeface="SimSun" pitchFamily="2" charset="-122"/>
              </a:defRPr>
            </a:lvl3pPr>
            <a:lvl4pPr marL="1600200" indent="-228600" defTabSz="2490788" eaLnBrk="0" hangingPunct="0">
              <a:defRPr sz="2000">
                <a:solidFill>
                  <a:schemeClr val="tx1"/>
                </a:solidFill>
                <a:latin typeface="Arial" charset="0"/>
                <a:ea typeface="SimSun" pitchFamily="2" charset="-122"/>
              </a:defRPr>
            </a:lvl4pPr>
            <a:lvl5pPr marL="2057400" indent="-228600" defTabSz="2490788" eaLnBrk="0" hangingPunct="0">
              <a:defRPr sz="2000">
                <a:solidFill>
                  <a:schemeClr val="tx1"/>
                </a:solidFill>
                <a:latin typeface="Arial" charset="0"/>
                <a:ea typeface="SimSun" pitchFamily="2" charset="-122"/>
              </a:defRPr>
            </a:lvl5pPr>
            <a:lvl6pPr marL="2514600" indent="-228600" defTabSz="2490788" eaLnBrk="0" fontAlgn="base" hangingPunct="0">
              <a:spcBef>
                <a:spcPct val="0"/>
              </a:spcBef>
              <a:spcAft>
                <a:spcPct val="0"/>
              </a:spcAft>
              <a:defRPr sz="2000">
                <a:solidFill>
                  <a:schemeClr val="tx1"/>
                </a:solidFill>
                <a:latin typeface="Arial" charset="0"/>
                <a:ea typeface="SimSun" pitchFamily="2" charset="-122"/>
              </a:defRPr>
            </a:lvl6pPr>
            <a:lvl7pPr marL="2971800" indent="-228600" defTabSz="2490788" eaLnBrk="0" fontAlgn="base" hangingPunct="0">
              <a:spcBef>
                <a:spcPct val="0"/>
              </a:spcBef>
              <a:spcAft>
                <a:spcPct val="0"/>
              </a:spcAft>
              <a:defRPr sz="2000">
                <a:solidFill>
                  <a:schemeClr val="tx1"/>
                </a:solidFill>
                <a:latin typeface="Arial" charset="0"/>
                <a:ea typeface="SimSun" pitchFamily="2" charset="-122"/>
              </a:defRPr>
            </a:lvl7pPr>
            <a:lvl8pPr marL="3429000" indent="-228600" defTabSz="2490788" eaLnBrk="0" fontAlgn="base" hangingPunct="0">
              <a:spcBef>
                <a:spcPct val="0"/>
              </a:spcBef>
              <a:spcAft>
                <a:spcPct val="0"/>
              </a:spcAft>
              <a:defRPr sz="2000">
                <a:solidFill>
                  <a:schemeClr val="tx1"/>
                </a:solidFill>
                <a:latin typeface="Arial" charset="0"/>
                <a:ea typeface="SimSun" pitchFamily="2" charset="-122"/>
              </a:defRPr>
            </a:lvl8pPr>
            <a:lvl9pPr marL="3886200" indent="-228600" defTabSz="2490788" eaLnBrk="0" fontAlgn="base" hangingPunct="0">
              <a:spcBef>
                <a:spcPct val="0"/>
              </a:spcBef>
              <a:spcAft>
                <a:spcPct val="0"/>
              </a:spcAft>
              <a:defRPr sz="2000">
                <a:solidFill>
                  <a:schemeClr val="tx1"/>
                </a:solidFill>
                <a:latin typeface="Arial" charset="0"/>
                <a:ea typeface="SimSun" pitchFamily="2" charset="-122"/>
              </a:defRPr>
            </a:lvl9pPr>
          </a:lstStyle>
          <a:p>
            <a:pPr>
              <a:defRPr/>
            </a:pPr>
            <a:r>
              <a:rPr lang="de-DE" altLang="vi-VN" sz="1600" b="1">
                <a:latin typeface="Arial" panose="020B0604020202020204" pitchFamily="34" charset="0"/>
                <a:cs typeface="Arial" panose="020B0604020202020204" pitchFamily="34" charset="0"/>
              </a:rPr>
              <a:t>Piroxicam 20 mg</a:t>
            </a:r>
          </a:p>
        </p:txBody>
      </p:sp>
      <p:sp>
        <p:nvSpPr>
          <p:cNvPr id="21525" name="Rectangle 28"/>
          <p:cNvSpPr>
            <a:spLocks noChangeArrowheads="1"/>
          </p:cNvSpPr>
          <p:nvPr/>
        </p:nvSpPr>
        <p:spPr bwMode="auto">
          <a:xfrm>
            <a:off x="7939088" y="2744789"/>
            <a:ext cx="2444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2400" tIns="76200" rIns="152400" bIns="76200">
            <a:spAutoFit/>
          </a:bodyPr>
          <a:lstStyle>
            <a:lvl1pPr defTabSz="2490788" eaLnBrk="0" hangingPunct="0">
              <a:defRPr sz="2000">
                <a:solidFill>
                  <a:schemeClr val="tx1"/>
                </a:solidFill>
                <a:latin typeface="Arial" charset="0"/>
                <a:ea typeface="SimSun" pitchFamily="2" charset="-122"/>
              </a:defRPr>
            </a:lvl1pPr>
            <a:lvl2pPr marL="742950" indent="-285750" defTabSz="2490788" eaLnBrk="0" hangingPunct="0">
              <a:defRPr sz="2000">
                <a:solidFill>
                  <a:schemeClr val="tx1"/>
                </a:solidFill>
                <a:latin typeface="Arial" charset="0"/>
                <a:ea typeface="SimSun" pitchFamily="2" charset="-122"/>
              </a:defRPr>
            </a:lvl2pPr>
            <a:lvl3pPr marL="1143000" indent="-228600" defTabSz="2490788" eaLnBrk="0" hangingPunct="0">
              <a:defRPr sz="2000">
                <a:solidFill>
                  <a:schemeClr val="tx1"/>
                </a:solidFill>
                <a:latin typeface="Arial" charset="0"/>
                <a:ea typeface="SimSun" pitchFamily="2" charset="-122"/>
              </a:defRPr>
            </a:lvl3pPr>
            <a:lvl4pPr marL="1600200" indent="-228600" defTabSz="2490788" eaLnBrk="0" hangingPunct="0">
              <a:defRPr sz="2000">
                <a:solidFill>
                  <a:schemeClr val="tx1"/>
                </a:solidFill>
                <a:latin typeface="Arial" charset="0"/>
                <a:ea typeface="SimSun" pitchFamily="2" charset="-122"/>
              </a:defRPr>
            </a:lvl4pPr>
            <a:lvl5pPr marL="2057400" indent="-228600" defTabSz="2490788" eaLnBrk="0" hangingPunct="0">
              <a:defRPr sz="2000">
                <a:solidFill>
                  <a:schemeClr val="tx1"/>
                </a:solidFill>
                <a:latin typeface="Arial" charset="0"/>
                <a:ea typeface="SimSun" pitchFamily="2" charset="-122"/>
              </a:defRPr>
            </a:lvl5pPr>
            <a:lvl6pPr marL="2514600" indent="-228600" defTabSz="2490788" eaLnBrk="0" fontAlgn="base" hangingPunct="0">
              <a:spcBef>
                <a:spcPct val="0"/>
              </a:spcBef>
              <a:spcAft>
                <a:spcPct val="0"/>
              </a:spcAft>
              <a:defRPr sz="2000">
                <a:solidFill>
                  <a:schemeClr val="tx1"/>
                </a:solidFill>
                <a:latin typeface="Arial" charset="0"/>
                <a:ea typeface="SimSun" pitchFamily="2" charset="-122"/>
              </a:defRPr>
            </a:lvl6pPr>
            <a:lvl7pPr marL="2971800" indent="-228600" defTabSz="2490788" eaLnBrk="0" fontAlgn="base" hangingPunct="0">
              <a:spcBef>
                <a:spcPct val="0"/>
              </a:spcBef>
              <a:spcAft>
                <a:spcPct val="0"/>
              </a:spcAft>
              <a:defRPr sz="2000">
                <a:solidFill>
                  <a:schemeClr val="tx1"/>
                </a:solidFill>
                <a:latin typeface="Arial" charset="0"/>
                <a:ea typeface="SimSun" pitchFamily="2" charset="-122"/>
              </a:defRPr>
            </a:lvl7pPr>
            <a:lvl8pPr marL="3429000" indent="-228600" defTabSz="2490788" eaLnBrk="0" fontAlgn="base" hangingPunct="0">
              <a:spcBef>
                <a:spcPct val="0"/>
              </a:spcBef>
              <a:spcAft>
                <a:spcPct val="0"/>
              </a:spcAft>
              <a:defRPr sz="2000">
                <a:solidFill>
                  <a:schemeClr val="tx1"/>
                </a:solidFill>
                <a:latin typeface="Arial" charset="0"/>
                <a:ea typeface="SimSun" pitchFamily="2" charset="-122"/>
              </a:defRPr>
            </a:lvl8pPr>
            <a:lvl9pPr marL="3886200" indent="-228600" defTabSz="2490788" eaLnBrk="0" fontAlgn="base" hangingPunct="0">
              <a:spcBef>
                <a:spcPct val="0"/>
              </a:spcBef>
              <a:spcAft>
                <a:spcPct val="0"/>
              </a:spcAft>
              <a:defRPr sz="2000">
                <a:solidFill>
                  <a:schemeClr val="tx1"/>
                </a:solidFill>
                <a:latin typeface="Arial" charset="0"/>
                <a:ea typeface="SimSun" pitchFamily="2" charset="-122"/>
              </a:defRPr>
            </a:lvl9pPr>
          </a:lstStyle>
          <a:p>
            <a:pPr>
              <a:defRPr/>
            </a:pPr>
            <a:r>
              <a:rPr lang="de-DE" altLang="vi-VN" sz="1600" b="1">
                <a:latin typeface="Arial" panose="020B0604020202020204" pitchFamily="34" charset="0"/>
                <a:cs typeface="Arial" panose="020B0604020202020204" pitchFamily="34" charset="0"/>
              </a:rPr>
              <a:t>Diclofenac 100 mg SR</a:t>
            </a:r>
          </a:p>
        </p:txBody>
      </p:sp>
      <p:sp>
        <p:nvSpPr>
          <p:cNvPr id="21526" name="Rectangle 29"/>
          <p:cNvSpPr>
            <a:spLocks noChangeArrowheads="1"/>
          </p:cNvSpPr>
          <p:nvPr/>
        </p:nvSpPr>
        <p:spPr bwMode="auto">
          <a:xfrm>
            <a:off x="7939089" y="2486026"/>
            <a:ext cx="2084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2400" tIns="76200" rIns="152400" bIns="76200">
            <a:spAutoFit/>
          </a:bodyPr>
          <a:lstStyle>
            <a:lvl1pPr defTabSz="2490788" eaLnBrk="0" hangingPunct="0">
              <a:defRPr sz="2000">
                <a:solidFill>
                  <a:schemeClr val="tx1"/>
                </a:solidFill>
                <a:latin typeface="Arial" charset="0"/>
                <a:ea typeface="SimSun" pitchFamily="2" charset="-122"/>
              </a:defRPr>
            </a:lvl1pPr>
            <a:lvl2pPr marL="742950" indent="-285750" defTabSz="2490788" eaLnBrk="0" hangingPunct="0">
              <a:defRPr sz="2000">
                <a:solidFill>
                  <a:schemeClr val="tx1"/>
                </a:solidFill>
                <a:latin typeface="Arial" charset="0"/>
                <a:ea typeface="SimSun" pitchFamily="2" charset="-122"/>
              </a:defRPr>
            </a:lvl2pPr>
            <a:lvl3pPr marL="1143000" indent="-228600" defTabSz="2490788" eaLnBrk="0" hangingPunct="0">
              <a:defRPr sz="2000">
                <a:solidFill>
                  <a:schemeClr val="tx1"/>
                </a:solidFill>
                <a:latin typeface="Arial" charset="0"/>
                <a:ea typeface="SimSun" pitchFamily="2" charset="-122"/>
              </a:defRPr>
            </a:lvl3pPr>
            <a:lvl4pPr marL="1600200" indent="-228600" defTabSz="2490788" eaLnBrk="0" hangingPunct="0">
              <a:defRPr sz="2000">
                <a:solidFill>
                  <a:schemeClr val="tx1"/>
                </a:solidFill>
                <a:latin typeface="Arial" charset="0"/>
                <a:ea typeface="SimSun" pitchFamily="2" charset="-122"/>
              </a:defRPr>
            </a:lvl4pPr>
            <a:lvl5pPr marL="2057400" indent="-228600" defTabSz="2490788" eaLnBrk="0" hangingPunct="0">
              <a:defRPr sz="2000">
                <a:solidFill>
                  <a:schemeClr val="tx1"/>
                </a:solidFill>
                <a:latin typeface="Arial" charset="0"/>
                <a:ea typeface="SimSun" pitchFamily="2" charset="-122"/>
              </a:defRPr>
            </a:lvl5pPr>
            <a:lvl6pPr marL="2514600" indent="-228600" defTabSz="2490788" eaLnBrk="0" fontAlgn="base" hangingPunct="0">
              <a:spcBef>
                <a:spcPct val="0"/>
              </a:spcBef>
              <a:spcAft>
                <a:spcPct val="0"/>
              </a:spcAft>
              <a:defRPr sz="2000">
                <a:solidFill>
                  <a:schemeClr val="tx1"/>
                </a:solidFill>
                <a:latin typeface="Arial" charset="0"/>
                <a:ea typeface="SimSun" pitchFamily="2" charset="-122"/>
              </a:defRPr>
            </a:lvl6pPr>
            <a:lvl7pPr marL="2971800" indent="-228600" defTabSz="2490788" eaLnBrk="0" fontAlgn="base" hangingPunct="0">
              <a:spcBef>
                <a:spcPct val="0"/>
              </a:spcBef>
              <a:spcAft>
                <a:spcPct val="0"/>
              </a:spcAft>
              <a:defRPr sz="2000">
                <a:solidFill>
                  <a:schemeClr val="tx1"/>
                </a:solidFill>
                <a:latin typeface="Arial" charset="0"/>
                <a:ea typeface="SimSun" pitchFamily="2" charset="-122"/>
              </a:defRPr>
            </a:lvl7pPr>
            <a:lvl8pPr marL="3429000" indent="-228600" defTabSz="2490788" eaLnBrk="0" fontAlgn="base" hangingPunct="0">
              <a:spcBef>
                <a:spcPct val="0"/>
              </a:spcBef>
              <a:spcAft>
                <a:spcPct val="0"/>
              </a:spcAft>
              <a:defRPr sz="2000">
                <a:solidFill>
                  <a:schemeClr val="tx1"/>
                </a:solidFill>
                <a:latin typeface="Arial" charset="0"/>
                <a:ea typeface="SimSun" pitchFamily="2" charset="-122"/>
              </a:defRPr>
            </a:lvl8pPr>
            <a:lvl9pPr marL="3886200" indent="-228600" defTabSz="2490788" eaLnBrk="0" fontAlgn="base" hangingPunct="0">
              <a:spcBef>
                <a:spcPct val="0"/>
              </a:spcBef>
              <a:spcAft>
                <a:spcPct val="0"/>
              </a:spcAft>
              <a:defRPr sz="2000">
                <a:solidFill>
                  <a:schemeClr val="tx1"/>
                </a:solidFill>
                <a:latin typeface="Arial" charset="0"/>
                <a:ea typeface="SimSun" pitchFamily="2" charset="-122"/>
              </a:defRPr>
            </a:lvl9pPr>
          </a:lstStyle>
          <a:p>
            <a:pPr>
              <a:defRPr/>
            </a:pPr>
            <a:r>
              <a:rPr lang="de-DE" altLang="vi-VN" sz="1600" b="1" dirty="0">
                <a:latin typeface="Arial" panose="020B0604020202020204" pitchFamily="34" charset="0"/>
                <a:cs typeface="Arial" panose="020B0604020202020204" pitchFamily="34" charset="0"/>
              </a:rPr>
              <a:t>Meloxicam 15 mg</a:t>
            </a:r>
          </a:p>
        </p:txBody>
      </p:sp>
      <p:sp>
        <p:nvSpPr>
          <p:cNvPr id="21527" name="Rectangle 30"/>
          <p:cNvSpPr>
            <a:spLocks noChangeArrowheads="1"/>
          </p:cNvSpPr>
          <p:nvPr/>
        </p:nvSpPr>
        <p:spPr bwMode="auto">
          <a:xfrm>
            <a:off x="7939089" y="2230439"/>
            <a:ext cx="2141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2400" tIns="76200" rIns="152400" bIns="76200">
            <a:spAutoFit/>
          </a:bodyPr>
          <a:lstStyle>
            <a:lvl1pPr defTabSz="2490788" eaLnBrk="0" hangingPunct="0">
              <a:defRPr sz="2000">
                <a:solidFill>
                  <a:schemeClr val="tx1"/>
                </a:solidFill>
                <a:latin typeface="Arial" charset="0"/>
                <a:ea typeface="SimSun" pitchFamily="2" charset="-122"/>
              </a:defRPr>
            </a:lvl1pPr>
            <a:lvl2pPr marL="742950" indent="-285750" defTabSz="2490788" eaLnBrk="0" hangingPunct="0">
              <a:defRPr sz="2000">
                <a:solidFill>
                  <a:schemeClr val="tx1"/>
                </a:solidFill>
                <a:latin typeface="Arial" charset="0"/>
                <a:ea typeface="SimSun" pitchFamily="2" charset="-122"/>
              </a:defRPr>
            </a:lvl2pPr>
            <a:lvl3pPr marL="1143000" indent="-228600" defTabSz="2490788" eaLnBrk="0" hangingPunct="0">
              <a:defRPr sz="2000">
                <a:solidFill>
                  <a:schemeClr val="tx1"/>
                </a:solidFill>
                <a:latin typeface="Arial" charset="0"/>
                <a:ea typeface="SimSun" pitchFamily="2" charset="-122"/>
              </a:defRPr>
            </a:lvl3pPr>
            <a:lvl4pPr marL="1600200" indent="-228600" defTabSz="2490788" eaLnBrk="0" hangingPunct="0">
              <a:defRPr sz="2000">
                <a:solidFill>
                  <a:schemeClr val="tx1"/>
                </a:solidFill>
                <a:latin typeface="Arial" charset="0"/>
                <a:ea typeface="SimSun" pitchFamily="2" charset="-122"/>
              </a:defRPr>
            </a:lvl4pPr>
            <a:lvl5pPr marL="2057400" indent="-228600" defTabSz="2490788" eaLnBrk="0" hangingPunct="0">
              <a:defRPr sz="2000">
                <a:solidFill>
                  <a:schemeClr val="tx1"/>
                </a:solidFill>
                <a:latin typeface="Arial" charset="0"/>
                <a:ea typeface="SimSun" pitchFamily="2" charset="-122"/>
              </a:defRPr>
            </a:lvl5pPr>
            <a:lvl6pPr marL="2514600" indent="-228600" defTabSz="2490788" eaLnBrk="0" fontAlgn="base" hangingPunct="0">
              <a:spcBef>
                <a:spcPct val="0"/>
              </a:spcBef>
              <a:spcAft>
                <a:spcPct val="0"/>
              </a:spcAft>
              <a:defRPr sz="2000">
                <a:solidFill>
                  <a:schemeClr val="tx1"/>
                </a:solidFill>
                <a:latin typeface="Arial" charset="0"/>
                <a:ea typeface="SimSun" pitchFamily="2" charset="-122"/>
              </a:defRPr>
            </a:lvl6pPr>
            <a:lvl7pPr marL="2971800" indent="-228600" defTabSz="2490788" eaLnBrk="0" fontAlgn="base" hangingPunct="0">
              <a:spcBef>
                <a:spcPct val="0"/>
              </a:spcBef>
              <a:spcAft>
                <a:spcPct val="0"/>
              </a:spcAft>
              <a:defRPr sz="2000">
                <a:solidFill>
                  <a:schemeClr val="tx1"/>
                </a:solidFill>
                <a:latin typeface="Arial" charset="0"/>
                <a:ea typeface="SimSun" pitchFamily="2" charset="-122"/>
              </a:defRPr>
            </a:lvl7pPr>
            <a:lvl8pPr marL="3429000" indent="-228600" defTabSz="2490788" eaLnBrk="0" fontAlgn="base" hangingPunct="0">
              <a:spcBef>
                <a:spcPct val="0"/>
              </a:spcBef>
              <a:spcAft>
                <a:spcPct val="0"/>
              </a:spcAft>
              <a:defRPr sz="2000">
                <a:solidFill>
                  <a:schemeClr val="tx1"/>
                </a:solidFill>
                <a:latin typeface="Arial" charset="0"/>
                <a:ea typeface="SimSun" pitchFamily="2" charset="-122"/>
              </a:defRPr>
            </a:lvl8pPr>
            <a:lvl9pPr marL="3886200" indent="-228600" defTabSz="2490788" eaLnBrk="0" fontAlgn="base" hangingPunct="0">
              <a:spcBef>
                <a:spcPct val="0"/>
              </a:spcBef>
              <a:spcAft>
                <a:spcPct val="0"/>
              </a:spcAft>
              <a:defRPr sz="2000">
                <a:solidFill>
                  <a:schemeClr val="tx1"/>
                </a:solidFill>
                <a:latin typeface="Arial" charset="0"/>
                <a:ea typeface="SimSun" pitchFamily="2" charset="-122"/>
              </a:defRPr>
            </a:lvl9pPr>
          </a:lstStyle>
          <a:p>
            <a:pPr>
              <a:defRPr/>
            </a:pPr>
            <a:r>
              <a:rPr lang="de-DE" altLang="vi-VN" sz="1600" b="1" dirty="0">
                <a:latin typeface="Arial" panose="020B0604020202020204" pitchFamily="34" charset="0"/>
                <a:cs typeface="Arial" panose="020B0604020202020204" pitchFamily="34" charset="0"/>
              </a:rPr>
              <a:t>Meloxicam 7.5 mg</a:t>
            </a:r>
          </a:p>
        </p:txBody>
      </p:sp>
      <p:sp>
        <p:nvSpPr>
          <p:cNvPr id="21528" name="Rectangle 31"/>
          <p:cNvSpPr>
            <a:spLocks noChangeArrowheads="1"/>
          </p:cNvSpPr>
          <p:nvPr/>
        </p:nvSpPr>
        <p:spPr bwMode="auto">
          <a:xfrm>
            <a:off x="3236914" y="2437182"/>
            <a:ext cx="2885405"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b">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a:defRPr/>
            </a:pPr>
            <a:r>
              <a:rPr lang="de-DE" altLang="vi-VN" sz="1600" i="1">
                <a:latin typeface="Arial" panose="020B0604020202020204" pitchFamily="34" charset="0"/>
                <a:cs typeface="Arial" panose="020B0604020202020204" pitchFamily="34" charset="0"/>
              </a:rPr>
              <a:t>* p&lt;0.05 vs meloxicam 15 mg</a:t>
            </a:r>
          </a:p>
          <a:p>
            <a:pPr>
              <a:defRPr/>
            </a:pPr>
            <a:endParaRPr lang="de-DE" altLang="vi-VN" sz="1600" i="1">
              <a:latin typeface="Arial" panose="020B0604020202020204" pitchFamily="34" charset="0"/>
              <a:cs typeface="Arial" panose="020B0604020202020204" pitchFamily="34" charset="0"/>
            </a:endParaRPr>
          </a:p>
        </p:txBody>
      </p:sp>
      <p:sp>
        <p:nvSpPr>
          <p:cNvPr id="21529" name="Line 32"/>
          <p:cNvSpPr>
            <a:spLocks noChangeShapeType="1"/>
          </p:cNvSpPr>
          <p:nvPr/>
        </p:nvSpPr>
        <p:spPr bwMode="auto">
          <a:xfrm>
            <a:off x="2887664" y="5764213"/>
            <a:ext cx="3165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vi-VN">
              <a:latin typeface="Arial" panose="020B0604020202020204" pitchFamily="34" charset="0"/>
              <a:cs typeface="Arial" panose="020B0604020202020204" pitchFamily="34" charset="0"/>
            </a:endParaRPr>
          </a:p>
        </p:txBody>
      </p:sp>
      <p:sp>
        <p:nvSpPr>
          <p:cNvPr id="21530" name="Line 33"/>
          <p:cNvSpPr>
            <a:spLocks noChangeShapeType="1"/>
          </p:cNvSpPr>
          <p:nvPr/>
        </p:nvSpPr>
        <p:spPr bwMode="auto">
          <a:xfrm flipV="1">
            <a:off x="2873375" y="2366963"/>
            <a:ext cx="0" cy="33972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vi-VN">
              <a:latin typeface="Arial" panose="020B0604020202020204" pitchFamily="34" charset="0"/>
              <a:cs typeface="Arial" panose="020B0604020202020204" pitchFamily="34" charset="0"/>
            </a:endParaRPr>
          </a:p>
        </p:txBody>
      </p:sp>
      <p:sp>
        <p:nvSpPr>
          <p:cNvPr id="21531" name="Freeform 34"/>
          <p:cNvSpPr>
            <a:spLocks/>
          </p:cNvSpPr>
          <p:nvPr/>
        </p:nvSpPr>
        <p:spPr bwMode="auto">
          <a:xfrm>
            <a:off x="6637339" y="2749550"/>
            <a:ext cx="657225" cy="3017838"/>
          </a:xfrm>
          <a:custGeom>
            <a:avLst/>
            <a:gdLst>
              <a:gd name="T0" fmla="*/ 0 w 260"/>
              <a:gd name="T1" fmla="*/ 0 h 728"/>
              <a:gd name="T2" fmla="*/ 2147483647 w 260"/>
              <a:gd name="T3" fmla="*/ 0 h 728"/>
              <a:gd name="T4" fmla="*/ 2147483647 w 260"/>
              <a:gd name="T5" fmla="*/ 2147483647 h 728"/>
              <a:gd name="T6" fmla="*/ 0 w 260"/>
              <a:gd name="T7" fmla="*/ 2147483647 h 728"/>
              <a:gd name="T8" fmla="*/ 0 w 260"/>
              <a:gd name="T9" fmla="*/ 0 h 7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728">
                <a:moveTo>
                  <a:pt x="0" y="0"/>
                </a:moveTo>
                <a:lnTo>
                  <a:pt x="259" y="0"/>
                </a:lnTo>
                <a:lnTo>
                  <a:pt x="259" y="727"/>
                </a:lnTo>
                <a:lnTo>
                  <a:pt x="0" y="727"/>
                </a:lnTo>
                <a:lnTo>
                  <a:pt x="0" y="0"/>
                </a:lnTo>
              </a:path>
            </a:pathLst>
          </a:custGeom>
          <a:solidFill>
            <a:srgbClr val="996600"/>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a:defRPr/>
            </a:pPr>
            <a:endParaRPr lang="vi-VN">
              <a:latin typeface="Arial" panose="020B0604020202020204" pitchFamily="34" charset="0"/>
              <a:cs typeface="Arial" panose="020B0604020202020204" pitchFamily="34" charset="0"/>
            </a:endParaRPr>
          </a:p>
        </p:txBody>
      </p:sp>
      <p:sp>
        <p:nvSpPr>
          <p:cNvPr id="21532" name="Freeform 35"/>
          <p:cNvSpPr>
            <a:spLocks/>
          </p:cNvSpPr>
          <p:nvPr/>
        </p:nvSpPr>
        <p:spPr bwMode="auto">
          <a:xfrm>
            <a:off x="5908676" y="4024314"/>
            <a:ext cx="657225" cy="1743075"/>
          </a:xfrm>
          <a:custGeom>
            <a:avLst/>
            <a:gdLst>
              <a:gd name="T0" fmla="*/ 0 w 261"/>
              <a:gd name="T1" fmla="*/ 0 h 614"/>
              <a:gd name="T2" fmla="*/ 2147483647 w 261"/>
              <a:gd name="T3" fmla="*/ 0 h 614"/>
              <a:gd name="T4" fmla="*/ 2147483647 w 261"/>
              <a:gd name="T5" fmla="*/ 2147483647 h 614"/>
              <a:gd name="T6" fmla="*/ 0 w 261"/>
              <a:gd name="T7" fmla="*/ 2147483647 h 614"/>
              <a:gd name="T8" fmla="*/ 0 w 261"/>
              <a:gd name="T9" fmla="*/ 0 h 6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 h="614">
                <a:moveTo>
                  <a:pt x="0" y="0"/>
                </a:moveTo>
                <a:lnTo>
                  <a:pt x="260" y="0"/>
                </a:lnTo>
                <a:lnTo>
                  <a:pt x="260" y="613"/>
                </a:lnTo>
                <a:lnTo>
                  <a:pt x="0" y="613"/>
                </a:lnTo>
                <a:lnTo>
                  <a:pt x="0" y="0"/>
                </a:lnTo>
              </a:path>
            </a:pathLst>
          </a:custGeom>
          <a:solidFill>
            <a:srgbClr val="9966FF"/>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a:defRPr/>
            </a:pPr>
            <a:endParaRPr lang="vi-VN">
              <a:latin typeface="Arial" panose="020B0604020202020204" pitchFamily="34" charset="0"/>
              <a:cs typeface="Arial" panose="020B0604020202020204" pitchFamily="34" charset="0"/>
            </a:endParaRPr>
          </a:p>
        </p:txBody>
      </p:sp>
      <p:sp>
        <p:nvSpPr>
          <p:cNvPr id="21533" name="Freeform 36"/>
          <p:cNvSpPr>
            <a:spLocks/>
          </p:cNvSpPr>
          <p:nvPr/>
        </p:nvSpPr>
        <p:spPr bwMode="auto">
          <a:xfrm>
            <a:off x="5181600" y="4932364"/>
            <a:ext cx="655638" cy="835025"/>
          </a:xfrm>
          <a:custGeom>
            <a:avLst/>
            <a:gdLst>
              <a:gd name="T0" fmla="*/ 0 w 260"/>
              <a:gd name="T1" fmla="*/ 0 h 423"/>
              <a:gd name="T2" fmla="*/ 2147483647 w 260"/>
              <a:gd name="T3" fmla="*/ 0 h 423"/>
              <a:gd name="T4" fmla="*/ 2147483647 w 260"/>
              <a:gd name="T5" fmla="*/ 2147483647 h 423"/>
              <a:gd name="T6" fmla="*/ 0 w 260"/>
              <a:gd name="T7" fmla="*/ 2147483647 h 423"/>
              <a:gd name="T8" fmla="*/ 0 w 260"/>
              <a:gd name="T9" fmla="*/ 0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423">
                <a:moveTo>
                  <a:pt x="0" y="0"/>
                </a:moveTo>
                <a:lnTo>
                  <a:pt x="259" y="0"/>
                </a:lnTo>
                <a:lnTo>
                  <a:pt x="259" y="422"/>
                </a:lnTo>
                <a:lnTo>
                  <a:pt x="0" y="422"/>
                </a:lnTo>
                <a:lnTo>
                  <a:pt x="0" y="0"/>
                </a:lnTo>
              </a:path>
            </a:pathLst>
          </a:custGeom>
          <a:solidFill>
            <a:srgbClr val="000099"/>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a:defRPr/>
            </a:pPr>
            <a:endParaRPr lang="vi-VN">
              <a:latin typeface="Arial" panose="020B0604020202020204" pitchFamily="34" charset="0"/>
              <a:cs typeface="Arial" panose="020B0604020202020204" pitchFamily="34" charset="0"/>
            </a:endParaRPr>
          </a:p>
        </p:txBody>
      </p:sp>
      <p:sp>
        <p:nvSpPr>
          <p:cNvPr id="21534" name="Freeform 37"/>
          <p:cNvSpPr>
            <a:spLocks/>
          </p:cNvSpPr>
          <p:nvPr/>
        </p:nvSpPr>
        <p:spPr bwMode="auto">
          <a:xfrm>
            <a:off x="4440239" y="5483226"/>
            <a:ext cx="663575" cy="284163"/>
          </a:xfrm>
          <a:custGeom>
            <a:avLst/>
            <a:gdLst>
              <a:gd name="T0" fmla="*/ 0 w 263"/>
              <a:gd name="T1" fmla="*/ 0 h 172"/>
              <a:gd name="T2" fmla="*/ 2147483647 w 263"/>
              <a:gd name="T3" fmla="*/ 0 h 172"/>
              <a:gd name="T4" fmla="*/ 2147483647 w 263"/>
              <a:gd name="T5" fmla="*/ 2147483647 h 172"/>
              <a:gd name="T6" fmla="*/ 0 w 263"/>
              <a:gd name="T7" fmla="*/ 2147483647 h 172"/>
              <a:gd name="T8" fmla="*/ 0 w 263"/>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172">
                <a:moveTo>
                  <a:pt x="0" y="0"/>
                </a:moveTo>
                <a:lnTo>
                  <a:pt x="262" y="0"/>
                </a:lnTo>
                <a:lnTo>
                  <a:pt x="262" y="171"/>
                </a:lnTo>
                <a:lnTo>
                  <a:pt x="0" y="171"/>
                </a:lnTo>
                <a:lnTo>
                  <a:pt x="0" y="0"/>
                </a:lnTo>
              </a:path>
            </a:pathLst>
          </a:custGeom>
          <a:solidFill>
            <a:srgbClr val="BDB405"/>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a:defRPr/>
            </a:pPr>
            <a:endParaRPr lang="vi-VN">
              <a:latin typeface="Arial" panose="020B0604020202020204" pitchFamily="34" charset="0"/>
              <a:cs typeface="Arial" panose="020B0604020202020204" pitchFamily="34" charset="0"/>
            </a:endParaRPr>
          </a:p>
        </p:txBody>
      </p:sp>
      <p:sp>
        <p:nvSpPr>
          <p:cNvPr id="21535" name="Freeform 38"/>
          <p:cNvSpPr>
            <a:spLocks/>
          </p:cNvSpPr>
          <p:nvPr/>
        </p:nvSpPr>
        <p:spPr bwMode="auto">
          <a:xfrm>
            <a:off x="3706814" y="5595938"/>
            <a:ext cx="657225" cy="171450"/>
          </a:xfrm>
          <a:custGeom>
            <a:avLst/>
            <a:gdLst>
              <a:gd name="T0" fmla="*/ 0 w 261"/>
              <a:gd name="T1" fmla="*/ 0 h 128"/>
              <a:gd name="T2" fmla="*/ 2147483647 w 261"/>
              <a:gd name="T3" fmla="*/ 0 h 128"/>
              <a:gd name="T4" fmla="*/ 2147483647 w 261"/>
              <a:gd name="T5" fmla="*/ 2147483647 h 128"/>
              <a:gd name="T6" fmla="*/ 0 w 261"/>
              <a:gd name="T7" fmla="*/ 2147483647 h 128"/>
              <a:gd name="T8" fmla="*/ 0 w 261"/>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 h="128">
                <a:moveTo>
                  <a:pt x="0" y="0"/>
                </a:moveTo>
                <a:lnTo>
                  <a:pt x="260" y="0"/>
                </a:lnTo>
                <a:lnTo>
                  <a:pt x="260" y="127"/>
                </a:lnTo>
                <a:lnTo>
                  <a:pt x="0" y="127"/>
                </a:lnTo>
                <a:lnTo>
                  <a:pt x="0" y="0"/>
                </a:lnTo>
              </a:path>
            </a:pathLst>
          </a:custGeom>
          <a:solidFill>
            <a:srgbClr val="FBD557"/>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a:defRPr/>
            </a:pPr>
            <a:endParaRPr lang="vi-VN">
              <a:latin typeface="Arial" panose="020B0604020202020204" pitchFamily="34" charset="0"/>
              <a:cs typeface="Arial" panose="020B0604020202020204" pitchFamily="34" charset="0"/>
            </a:endParaRPr>
          </a:p>
        </p:txBody>
      </p:sp>
      <p:sp>
        <p:nvSpPr>
          <p:cNvPr id="21536" name="Freeform 39"/>
          <p:cNvSpPr>
            <a:spLocks/>
          </p:cNvSpPr>
          <p:nvPr/>
        </p:nvSpPr>
        <p:spPr bwMode="auto">
          <a:xfrm>
            <a:off x="2882901" y="2271713"/>
            <a:ext cx="4594225" cy="3524250"/>
          </a:xfrm>
          <a:custGeom>
            <a:avLst/>
            <a:gdLst>
              <a:gd name="T0" fmla="*/ 0 w 4334"/>
              <a:gd name="T1" fmla="*/ 0 h 2129"/>
              <a:gd name="T2" fmla="*/ 0 w 4334"/>
              <a:gd name="T3" fmla="*/ 2147483647 h 2129"/>
              <a:gd name="T4" fmla="*/ 2147483647 w 4334"/>
              <a:gd name="T5" fmla="*/ 2147483647 h 2129"/>
              <a:gd name="T6" fmla="*/ 0 60000 65536"/>
              <a:gd name="T7" fmla="*/ 0 60000 65536"/>
              <a:gd name="T8" fmla="*/ 0 60000 65536"/>
              <a:gd name="T9" fmla="*/ 0 w 4334"/>
              <a:gd name="T10" fmla="*/ 0 h 2129"/>
              <a:gd name="T11" fmla="*/ 4334 w 4334"/>
              <a:gd name="T12" fmla="*/ 2129 h 2129"/>
            </a:gdLst>
            <a:ahLst/>
            <a:cxnLst>
              <a:cxn ang="T6">
                <a:pos x="T0" y="T1"/>
              </a:cxn>
              <a:cxn ang="T7">
                <a:pos x="T2" y="T3"/>
              </a:cxn>
              <a:cxn ang="T8">
                <a:pos x="T4" y="T5"/>
              </a:cxn>
            </a:cxnLst>
            <a:rect l="T9" t="T10" r="T11" b="T12"/>
            <a:pathLst>
              <a:path w="4334" h="2129">
                <a:moveTo>
                  <a:pt x="0" y="0"/>
                </a:moveTo>
                <a:lnTo>
                  <a:pt x="0" y="2128"/>
                </a:lnTo>
                <a:lnTo>
                  <a:pt x="4333" y="2128"/>
                </a:lnTo>
              </a:path>
            </a:pathLst>
          </a:custGeom>
          <a:noFill/>
          <a:ln w="254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defRPr/>
            </a:pPr>
            <a:endParaRPr lang="vi-VN">
              <a:latin typeface="Arial" panose="020B0604020202020204" pitchFamily="34" charset="0"/>
              <a:cs typeface="Arial" panose="020B0604020202020204" pitchFamily="34" charset="0"/>
            </a:endParaRPr>
          </a:p>
        </p:txBody>
      </p:sp>
      <p:sp>
        <p:nvSpPr>
          <p:cNvPr id="21537" name="Text Box 40"/>
          <p:cNvSpPr txBox="1">
            <a:spLocks noChangeArrowheads="1"/>
          </p:cNvSpPr>
          <p:nvPr/>
        </p:nvSpPr>
        <p:spPr bwMode="auto">
          <a:xfrm>
            <a:off x="3754438" y="5233988"/>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eaLnBrk="1" hangingPunct="1">
              <a:defRPr/>
            </a:pPr>
            <a:r>
              <a:rPr lang="de-DE" altLang="vi-VN" sz="1600" b="1">
                <a:latin typeface="Arial" panose="020B0604020202020204" pitchFamily="34" charset="0"/>
                <a:cs typeface="Arial" panose="020B0604020202020204" pitchFamily="34" charset="0"/>
              </a:rPr>
              <a:t>0.1</a:t>
            </a:r>
          </a:p>
        </p:txBody>
      </p:sp>
      <p:sp>
        <p:nvSpPr>
          <p:cNvPr id="21538" name="Text Box 41"/>
          <p:cNvSpPr txBox="1">
            <a:spLocks noChangeArrowheads="1"/>
          </p:cNvSpPr>
          <p:nvPr/>
        </p:nvSpPr>
        <p:spPr bwMode="auto">
          <a:xfrm>
            <a:off x="4486275" y="5172075"/>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eaLnBrk="1" hangingPunct="1">
              <a:defRPr/>
            </a:pPr>
            <a:r>
              <a:rPr lang="de-DE" altLang="vi-VN" sz="1600" b="1">
                <a:latin typeface="Arial" panose="020B0604020202020204" pitchFamily="34" charset="0"/>
                <a:cs typeface="Arial" panose="020B0604020202020204" pitchFamily="34" charset="0"/>
              </a:rPr>
              <a:t>0.2</a:t>
            </a:r>
          </a:p>
        </p:txBody>
      </p:sp>
      <p:sp>
        <p:nvSpPr>
          <p:cNvPr id="21539" name="Text Box 42"/>
          <p:cNvSpPr txBox="1">
            <a:spLocks noChangeArrowheads="1"/>
          </p:cNvSpPr>
          <p:nvPr/>
        </p:nvSpPr>
        <p:spPr bwMode="auto">
          <a:xfrm>
            <a:off x="5257800" y="4479925"/>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eaLnBrk="1" hangingPunct="1">
              <a:defRPr/>
            </a:pPr>
            <a:r>
              <a:rPr lang="de-DE" altLang="vi-VN" sz="1600" b="1">
                <a:latin typeface="Arial" panose="020B0604020202020204" pitchFamily="34" charset="0"/>
                <a:cs typeface="Arial" panose="020B0604020202020204" pitchFamily="34" charset="0"/>
              </a:rPr>
              <a:t>0.6</a:t>
            </a:r>
          </a:p>
        </p:txBody>
      </p:sp>
      <p:sp>
        <p:nvSpPr>
          <p:cNvPr id="21540" name="Text Box 43"/>
          <p:cNvSpPr txBox="1">
            <a:spLocks noChangeArrowheads="1"/>
          </p:cNvSpPr>
          <p:nvPr/>
        </p:nvSpPr>
        <p:spPr bwMode="auto">
          <a:xfrm>
            <a:off x="5991226" y="3554413"/>
            <a:ext cx="5501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eaLnBrk="1" hangingPunct="1">
              <a:defRPr/>
            </a:pPr>
            <a:r>
              <a:rPr lang="de-DE" altLang="vi-VN" sz="1600" b="1">
                <a:latin typeface="Arial" panose="020B0604020202020204" pitchFamily="34" charset="0"/>
                <a:cs typeface="Arial" panose="020B0604020202020204" pitchFamily="34" charset="0"/>
              </a:rPr>
              <a:t>1.2*</a:t>
            </a:r>
          </a:p>
        </p:txBody>
      </p:sp>
      <p:sp>
        <p:nvSpPr>
          <p:cNvPr id="21541" name="Text Box 44"/>
          <p:cNvSpPr txBox="1">
            <a:spLocks noChangeArrowheads="1"/>
          </p:cNvSpPr>
          <p:nvPr/>
        </p:nvSpPr>
        <p:spPr bwMode="auto">
          <a:xfrm>
            <a:off x="6743700" y="2328863"/>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eaLnBrk="1" hangingPunct="1">
              <a:defRPr/>
            </a:pPr>
            <a:r>
              <a:rPr lang="de-DE" altLang="vi-VN" sz="1600" b="1">
                <a:latin typeface="Arial" panose="020B0604020202020204" pitchFamily="34" charset="0"/>
                <a:cs typeface="Arial" panose="020B0604020202020204" pitchFamily="34" charset="0"/>
              </a:rPr>
              <a:t>2.1*</a:t>
            </a:r>
          </a:p>
        </p:txBody>
      </p:sp>
      <p:sp>
        <p:nvSpPr>
          <p:cNvPr id="21542" name="Rectangle 45"/>
          <p:cNvSpPr>
            <a:spLocks noChangeArrowheads="1"/>
          </p:cNvSpPr>
          <p:nvPr/>
        </p:nvSpPr>
        <p:spPr bwMode="auto">
          <a:xfrm>
            <a:off x="8093076" y="2009776"/>
            <a:ext cx="7854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2490788" eaLnBrk="0" hangingPunct="0">
              <a:defRPr sz="2000">
                <a:solidFill>
                  <a:schemeClr val="tx1"/>
                </a:solidFill>
                <a:latin typeface="Arial" charset="0"/>
                <a:ea typeface="SimSun" pitchFamily="2" charset="-122"/>
              </a:defRPr>
            </a:lvl1pPr>
            <a:lvl2pPr marL="742950" indent="-285750" defTabSz="2490788" eaLnBrk="0" hangingPunct="0">
              <a:defRPr sz="2000">
                <a:solidFill>
                  <a:schemeClr val="tx1"/>
                </a:solidFill>
                <a:latin typeface="Arial" charset="0"/>
                <a:ea typeface="SimSun" pitchFamily="2" charset="-122"/>
              </a:defRPr>
            </a:lvl2pPr>
            <a:lvl3pPr marL="1143000" indent="-228600" defTabSz="2490788" eaLnBrk="0" hangingPunct="0">
              <a:defRPr sz="2000">
                <a:solidFill>
                  <a:schemeClr val="tx1"/>
                </a:solidFill>
                <a:latin typeface="Arial" charset="0"/>
                <a:ea typeface="SimSun" pitchFamily="2" charset="-122"/>
              </a:defRPr>
            </a:lvl3pPr>
            <a:lvl4pPr marL="1600200" indent="-228600" defTabSz="2490788" eaLnBrk="0" hangingPunct="0">
              <a:defRPr sz="2000">
                <a:solidFill>
                  <a:schemeClr val="tx1"/>
                </a:solidFill>
                <a:latin typeface="Arial" charset="0"/>
                <a:ea typeface="SimSun" pitchFamily="2" charset="-122"/>
              </a:defRPr>
            </a:lvl4pPr>
            <a:lvl5pPr marL="2057400" indent="-228600" defTabSz="2490788" eaLnBrk="0" hangingPunct="0">
              <a:defRPr sz="2000">
                <a:solidFill>
                  <a:schemeClr val="tx1"/>
                </a:solidFill>
                <a:latin typeface="Arial" charset="0"/>
                <a:ea typeface="SimSun" pitchFamily="2" charset="-122"/>
              </a:defRPr>
            </a:lvl5pPr>
            <a:lvl6pPr marL="2514600" indent="-228600" defTabSz="2490788" eaLnBrk="0" fontAlgn="base" hangingPunct="0">
              <a:spcBef>
                <a:spcPct val="0"/>
              </a:spcBef>
              <a:spcAft>
                <a:spcPct val="0"/>
              </a:spcAft>
              <a:defRPr sz="2000">
                <a:solidFill>
                  <a:schemeClr val="tx1"/>
                </a:solidFill>
                <a:latin typeface="Arial" charset="0"/>
                <a:ea typeface="SimSun" pitchFamily="2" charset="-122"/>
              </a:defRPr>
            </a:lvl6pPr>
            <a:lvl7pPr marL="2971800" indent="-228600" defTabSz="2490788" eaLnBrk="0" fontAlgn="base" hangingPunct="0">
              <a:spcBef>
                <a:spcPct val="0"/>
              </a:spcBef>
              <a:spcAft>
                <a:spcPct val="0"/>
              </a:spcAft>
              <a:defRPr sz="2000">
                <a:solidFill>
                  <a:schemeClr val="tx1"/>
                </a:solidFill>
                <a:latin typeface="Arial" charset="0"/>
                <a:ea typeface="SimSun" pitchFamily="2" charset="-122"/>
              </a:defRPr>
            </a:lvl7pPr>
            <a:lvl8pPr marL="3429000" indent="-228600" defTabSz="2490788" eaLnBrk="0" fontAlgn="base" hangingPunct="0">
              <a:spcBef>
                <a:spcPct val="0"/>
              </a:spcBef>
              <a:spcAft>
                <a:spcPct val="0"/>
              </a:spcAft>
              <a:defRPr sz="2000">
                <a:solidFill>
                  <a:schemeClr val="tx1"/>
                </a:solidFill>
                <a:latin typeface="Arial" charset="0"/>
                <a:ea typeface="SimSun" pitchFamily="2" charset="-122"/>
              </a:defRPr>
            </a:lvl8pPr>
            <a:lvl9pPr marL="3886200" indent="-228600" defTabSz="2490788" eaLnBrk="0" fontAlgn="base" hangingPunct="0">
              <a:spcBef>
                <a:spcPct val="0"/>
              </a:spcBef>
              <a:spcAft>
                <a:spcPct val="0"/>
              </a:spcAft>
              <a:defRPr sz="2000">
                <a:solidFill>
                  <a:schemeClr val="tx1"/>
                </a:solidFill>
                <a:latin typeface="Arial" charset="0"/>
                <a:ea typeface="SimSun" pitchFamily="2" charset="-122"/>
              </a:defRPr>
            </a:lvl9pPr>
          </a:lstStyle>
          <a:p>
            <a:pPr>
              <a:defRPr/>
            </a:pPr>
            <a:r>
              <a:rPr lang="de-DE" altLang="vi-VN" sz="1600" b="1">
                <a:latin typeface="Arial" panose="020B0604020202020204" pitchFamily="34" charset="0"/>
                <a:cs typeface="Arial" panose="020B0604020202020204" pitchFamily="34" charset="0"/>
              </a:rPr>
              <a:t>Placebo</a:t>
            </a:r>
            <a:endParaRPr lang="de-DE" altLang="vi-VN" sz="1600" b="1" baseline="30000">
              <a:latin typeface="Arial" panose="020B0604020202020204" pitchFamily="34" charset="0"/>
              <a:cs typeface="Arial" panose="020B0604020202020204" pitchFamily="34" charset="0"/>
            </a:endParaRPr>
          </a:p>
        </p:txBody>
      </p:sp>
      <p:sp>
        <p:nvSpPr>
          <p:cNvPr id="21543" name="Freeform 46"/>
          <p:cNvSpPr>
            <a:spLocks/>
          </p:cNvSpPr>
          <p:nvPr/>
        </p:nvSpPr>
        <p:spPr bwMode="auto">
          <a:xfrm flipV="1">
            <a:off x="2954338" y="5748338"/>
            <a:ext cx="658812" cy="76200"/>
          </a:xfrm>
          <a:custGeom>
            <a:avLst/>
            <a:gdLst>
              <a:gd name="T0" fmla="*/ 0 w 261"/>
              <a:gd name="T1" fmla="*/ 0 h 128"/>
              <a:gd name="T2" fmla="*/ 2147483647 w 261"/>
              <a:gd name="T3" fmla="*/ 0 h 128"/>
              <a:gd name="T4" fmla="*/ 2147483647 w 261"/>
              <a:gd name="T5" fmla="*/ 2147483647 h 128"/>
              <a:gd name="T6" fmla="*/ 0 w 261"/>
              <a:gd name="T7" fmla="*/ 2147483647 h 128"/>
              <a:gd name="T8" fmla="*/ 0 w 261"/>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 h="128">
                <a:moveTo>
                  <a:pt x="0" y="0"/>
                </a:moveTo>
                <a:lnTo>
                  <a:pt x="260" y="0"/>
                </a:lnTo>
                <a:lnTo>
                  <a:pt x="260" y="127"/>
                </a:lnTo>
                <a:lnTo>
                  <a:pt x="0" y="127"/>
                </a:lnTo>
                <a:lnTo>
                  <a:pt x="0" y="0"/>
                </a:lnTo>
              </a:path>
            </a:pathLst>
          </a:custGeom>
          <a:solidFill>
            <a:schemeClr val="tx1"/>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a:defRPr/>
            </a:pPr>
            <a:endParaRPr lang="vi-VN">
              <a:latin typeface="Arial" panose="020B0604020202020204" pitchFamily="34" charset="0"/>
              <a:cs typeface="Arial" panose="020B0604020202020204" pitchFamily="34" charset="0"/>
            </a:endParaRPr>
          </a:p>
        </p:txBody>
      </p:sp>
      <p:sp>
        <p:nvSpPr>
          <p:cNvPr id="21544" name="Text Box 47"/>
          <p:cNvSpPr txBox="1">
            <a:spLocks noChangeArrowheads="1"/>
          </p:cNvSpPr>
          <p:nvPr/>
        </p:nvSpPr>
        <p:spPr bwMode="auto">
          <a:xfrm>
            <a:off x="3021013" y="5411788"/>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eaLnBrk="1" hangingPunct="1">
              <a:defRPr/>
            </a:pPr>
            <a:r>
              <a:rPr lang="de-DE" altLang="vi-VN" sz="1600" b="1">
                <a:latin typeface="Arial" panose="020B0604020202020204" pitchFamily="34" charset="0"/>
                <a:cs typeface="Arial" panose="020B0604020202020204" pitchFamily="34" charset="0"/>
              </a:rPr>
              <a:t>0.0</a:t>
            </a:r>
          </a:p>
        </p:txBody>
      </p:sp>
      <p:sp>
        <p:nvSpPr>
          <p:cNvPr id="21545" name="Text Box 48"/>
          <p:cNvSpPr txBox="1">
            <a:spLocks noChangeArrowheads="1"/>
          </p:cNvSpPr>
          <p:nvPr/>
        </p:nvSpPr>
        <p:spPr bwMode="auto">
          <a:xfrm>
            <a:off x="7821614" y="1916114"/>
            <a:ext cx="185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Arial" charset="0"/>
                <a:ea typeface="SimSun" pitchFamily="2" charset="-122"/>
              </a:defRPr>
            </a:lvl1pPr>
            <a:lvl2pPr marL="742950" indent="-285750" eaLnBrk="0" hangingPunct="0">
              <a:defRPr sz="2000">
                <a:solidFill>
                  <a:schemeClr val="tx1"/>
                </a:solidFill>
                <a:latin typeface="Arial" charset="0"/>
                <a:ea typeface="SimSun" pitchFamily="2" charset="-122"/>
              </a:defRPr>
            </a:lvl2pPr>
            <a:lvl3pPr marL="1143000" indent="-228600" eaLnBrk="0" hangingPunct="0">
              <a:defRPr sz="2000">
                <a:solidFill>
                  <a:schemeClr val="tx1"/>
                </a:solidFill>
                <a:latin typeface="Arial" charset="0"/>
                <a:ea typeface="SimSun" pitchFamily="2" charset="-122"/>
              </a:defRPr>
            </a:lvl3pPr>
            <a:lvl4pPr marL="1600200" indent="-228600" eaLnBrk="0" hangingPunct="0">
              <a:defRPr sz="2000">
                <a:solidFill>
                  <a:schemeClr val="tx1"/>
                </a:solidFill>
                <a:latin typeface="Arial" charset="0"/>
                <a:ea typeface="SimSun" pitchFamily="2" charset="-122"/>
              </a:defRPr>
            </a:lvl4pPr>
            <a:lvl5pPr marL="2057400" indent="-228600" eaLnBrk="0" hangingPunct="0">
              <a:defRPr sz="2000">
                <a:solidFill>
                  <a:schemeClr val="tx1"/>
                </a:solidFill>
                <a:latin typeface="Arial" charset="0"/>
                <a:ea typeface="SimSun" pitchFamily="2" charset="-122"/>
              </a:defRPr>
            </a:lvl5pPr>
            <a:lvl6pPr marL="2514600" indent="-228600" eaLnBrk="0" fontAlgn="base" hangingPunct="0">
              <a:spcBef>
                <a:spcPct val="0"/>
              </a:spcBef>
              <a:spcAft>
                <a:spcPct val="0"/>
              </a:spcAft>
              <a:defRPr sz="2000">
                <a:solidFill>
                  <a:schemeClr val="tx1"/>
                </a:solidFill>
                <a:latin typeface="Arial" charset="0"/>
                <a:ea typeface="SimSun" pitchFamily="2" charset="-122"/>
              </a:defRPr>
            </a:lvl6pPr>
            <a:lvl7pPr marL="2971800" indent="-228600" eaLnBrk="0" fontAlgn="base" hangingPunct="0">
              <a:spcBef>
                <a:spcPct val="0"/>
              </a:spcBef>
              <a:spcAft>
                <a:spcPct val="0"/>
              </a:spcAft>
              <a:defRPr sz="2000">
                <a:solidFill>
                  <a:schemeClr val="tx1"/>
                </a:solidFill>
                <a:latin typeface="Arial" charset="0"/>
                <a:ea typeface="SimSun" pitchFamily="2" charset="-122"/>
              </a:defRPr>
            </a:lvl7pPr>
            <a:lvl8pPr marL="3429000" indent="-228600" eaLnBrk="0" fontAlgn="base" hangingPunct="0">
              <a:spcBef>
                <a:spcPct val="0"/>
              </a:spcBef>
              <a:spcAft>
                <a:spcPct val="0"/>
              </a:spcAft>
              <a:defRPr sz="2000">
                <a:solidFill>
                  <a:schemeClr val="tx1"/>
                </a:solidFill>
                <a:latin typeface="Arial" charset="0"/>
                <a:ea typeface="SimSun" pitchFamily="2" charset="-122"/>
              </a:defRPr>
            </a:lvl8pPr>
            <a:lvl9pPr marL="3886200" indent="-228600" eaLnBrk="0" fontAlgn="base" hangingPunct="0">
              <a:spcBef>
                <a:spcPct val="0"/>
              </a:spcBef>
              <a:spcAft>
                <a:spcPct val="0"/>
              </a:spcAft>
              <a:defRPr sz="2000">
                <a:solidFill>
                  <a:schemeClr val="tx1"/>
                </a:solidFill>
                <a:latin typeface="Arial" charset="0"/>
                <a:ea typeface="SimSun" pitchFamily="2" charset="-122"/>
              </a:defRPr>
            </a:lvl9pPr>
          </a:lstStyle>
          <a:p>
            <a:pPr algn="ctr" eaLnBrk="1" hangingPunct="1">
              <a:defRPr/>
            </a:pPr>
            <a:endParaRPr lang="en-GB" altLang="vi-VN" sz="1600">
              <a:latin typeface="Arial" panose="020B0604020202020204" pitchFamily="34" charset="0"/>
              <a:cs typeface="Arial" panose="020B0604020202020204" pitchFamily="34" charset="0"/>
            </a:endParaRPr>
          </a:p>
        </p:txBody>
      </p:sp>
      <p:sp>
        <p:nvSpPr>
          <p:cNvPr id="21546" name="Freeform 49"/>
          <p:cNvSpPr>
            <a:spLocks/>
          </p:cNvSpPr>
          <p:nvPr/>
        </p:nvSpPr>
        <p:spPr bwMode="auto">
          <a:xfrm>
            <a:off x="7802564" y="2066926"/>
            <a:ext cx="187325" cy="176213"/>
          </a:xfrm>
          <a:custGeom>
            <a:avLst/>
            <a:gdLst>
              <a:gd name="T0" fmla="*/ 0 w 117"/>
              <a:gd name="T1" fmla="*/ 0 h 107"/>
              <a:gd name="T2" fmla="*/ 2147483647 w 117"/>
              <a:gd name="T3" fmla="*/ 0 h 107"/>
              <a:gd name="T4" fmla="*/ 2147483647 w 117"/>
              <a:gd name="T5" fmla="*/ 2147483647 h 107"/>
              <a:gd name="T6" fmla="*/ 0 w 117"/>
              <a:gd name="T7" fmla="*/ 2147483647 h 107"/>
              <a:gd name="T8" fmla="*/ 0 w 117"/>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7">
                <a:moveTo>
                  <a:pt x="0" y="0"/>
                </a:moveTo>
                <a:lnTo>
                  <a:pt x="116" y="0"/>
                </a:lnTo>
                <a:lnTo>
                  <a:pt x="116" y="106"/>
                </a:lnTo>
                <a:lnTo>
                  <a:pt x="0" y="106"/>
                </a:lnTo>
                <a:lnTo>
                  <a:pt x="0" y="0"/>
                </a:lnTo>
              </a:path>
            </a:pathLst>
          </a:custGeom>
          <a:solidFill>
            <a:schemeClr val="tx1"/>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a:defRPr/>
            </a:pPr>
            <a:endParaRPr 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631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8C1EED94-D79A-4F48-BFEA-9CE0527BE2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1951" y="1916114"/>
            <a:ext cx="8893175" cy="3671887"/>
          </a:xfrm>
          <a:noFill/>
        </p:spPr>
      </p:pic>
      <p:sp>
        <p:nvSpPr>
          <p:cNvPr id="33795" name="Text Box 8">
            <a:extLst>
              <a:ext uri="{FF2B5EF4-FFF2-40B4-BE49-F238E27FC236}">
                <a16:creationId xmlns:a16="http://schemas.microsoft.com/office/drawing/2014/main" id="{1F2DD3A0-E895-4CA1-A638-BC3982853174}"/>
              </a:ext>
            </a:extLst>
          </p:cNvPr>
          <p:cNvSpPr txBox="1">
            <a:spLocks noChangeArrowheads="1"/>
          </p:cNvSpPr>
          <p:nvPr/>
        </p:nvSpPr>
        <p:spPr bwMode="auto">
          <a:xfrm>
            <a:off x="2279651" y="260351"/>
            <a:ext cx="7440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US" altLang="en-US" b="1">
                <a:solidFill>
                  <a:srgbClr val="008000"/>
                </a:solidFill>
                <a:latin typeface="Arial" panose="020B0604020202020204" pitchFamily="34" charset="0"/>
                <a:ea typeface="SimSun" panose="02010600030101010101" pitchFamily="2" charset="-122"/>
                <a:cs typeface="Arial" panose="020B0604020202020204" pitchFamily="34" charset="0"/>
              </a:rPr>
              <a:t>NSAIDs không chọn lọc có nguy cơ </a:t>
            </a:r>
          </a:p>
          <a:p>
            <a:pPr fontAlgn="base">
              <a:spcBef>
                <a:spcPct val="0"/>
              </a:spcBef>
              <a:spcAft>
                <a:spcPct val="0"/>
              </a:spcAft>
              <a:buClrTx/>
              <a:buSzTx/>
              <a:buNone/>
              <a:defRPr/>
            </a:pPr>
            <a:r>
              <a:rPr lang="en-US" altLang="en-US" b="1">
                <a:solidFill>
                  <a:srgbClr val="008000"/>
                </a:solidFill>
                <a:latin typeface="Arial" panose="020B0604020202020204" pitchFamily="34" charset="0"/>
                <a:ea typeface="SimSun" panose="02010600030101010101" pitchFamily="2" charset="-122"/>
                <a:cs typeface="Arial" panose="020B0604020202020204" pitchFamily="34" charset="0"/>
              </a:rPr>
              <a:t>về tiêu hóa gấp 2,7 – 5,4 lần</a:t>
            </a:r>
          </a:p>
        </p:txBody>
      </p:sp>
      <p:sp>
        <p:nvSpPr>
          <p:cNvPr id="33796" name="Text Box 9">
            <a:extLst>
              <a:ext uri="{FF2B5EF4-FFF2-40B4-BE49-F238E27FC236}">
                <a16:creationId xmlns:a16="http://schemas.microsoft.com/office/drawing/2014/main" id="{90DFCC4F-B124-43EF-8497-A27AF34876E9}"/>
              </a:ext>
            </a:extLst>
          </p:cNvPr>
          <p:cNvSpPr txBox="1">
            <a:spLocks noChangeArrowheads="1"/>
          </p:cNvSpPr>
          <p:nvPr/>
        </p:nvSpPr>
        <p:spPr bwMode="auto">
          <a:xfrm>
            <a:off x="1611314" y="6424613"/>
            <a:ext cx="6556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US" altLang="en-US" sz="1600">
                <a:solidFill>
                  <a:prstClr val="black"/>
                </a:solidFill>
                <a:latin typeface="Arial" panose="020B0604020202020204" pitchFamily="34" charset="0"/>
                <a:ea typeface="SimSun" panose="02010600030101010101" pitchFamily="2" charset="-122"/>
                <a:cs typeface="Arial" panose="020B0604020202020204" pitchFamily="34" charset="0"/>
              </a:rPr>
              <a:t>Arthritis &amp; Rheumatism Vol. 59, No. 8, August 15, 2008, pp 1058–1073</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ABEEB95-6213-4A98-BCAD-A1D21A33D9F5}"/>
              </a:ext>
            </a:extLst>
          </p:cNvPr>
          <p:cNvSpPr>
            <a:spLocks noChangeArrowheads="1"/>
          </p:cNvSpPr>
          <p:nvPr/>
        </p:nvSpPr>
        <p:spPr bwMode="auto">
          <a:xfrm>
            <a:off x="2235201"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endParaRPr lang="vi-VN" altLang="en-US" sz="1800">
              <a:solidFill>
                <a:prstClr val="black"/>
              </a:solidFill>
              <a:latin typeface="Arial" panose="020B0604020202020204" pitchFamily="34" charset="0"/>
              <a:cs typeface="Arial" panose="020B0604020202020204" pitchFamily="34" charset="0"/>
            </a:endParaRPr>
          </a:p>
        </p:txBody>
      </p:sp>
      <p:sp>
        <p:nvSpPr>
          <p:cNvPr id="34819" name="Rectangle 3">
            <a:extLst>
              <a:ext uri="{FF2B5EF4-FFF2-40B4-BE49-F238E27FC236}">
                <a16:creationId xmlns:a16="http://schemas.microsoft.com/office/drawing/2014/main" id="{97ABA948-99A8-465F-99F1-F25856C3F395}"/>
              </a:ext>
            </a:extLst>
          </p:cNvPr>
          <p:cNvSpPr>
            <a:spLocks noChangeArrowheads="1"/>
          </p:cNvSpPr>
          <p:nvPr/>
        </p:nvSpPr>
        <p:spPr bwMode="auto">
          <a:xfrm>
            <a:off x="1649413" y="6434139"/>
            <a:ext cx="3459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b">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0" fontAlgn="base" hangingPunct="0">
              <a:spcBef>
                <a:spcPct val="0"/>
              </a:spcBef>
              <a:spcAft>
                <a:spcPct val="0"/>
              </a:spcAft>
              <a:buClrTx/>
              <a:buSzTx/>
              <a:buNone/>
              <a:defRPr/>
            </a:pPr>
            <a:r>
              <a:rPr lang="de-DE" altLang="en-US" sz="1400" i="1">
                <a:solidFill>
                  <a:prstClr val="black"/>
                </a:solidFill>
                <a:latin typeface="Century Gothic" panose="020B0502020202020204" pitchFamily="34" charset="0"/>
                <a:cs typeface="Arial" panose="020B0604020202020204" pitchFamily="34" charset="0"/>
              </a:rPr>
              <a:t>Distel et al. BJR 1996;35 (suppl 1):68-77</a:t>
            </a:r>
          </a:p>
        </p:txBody>
      </p:sp>
      <p:sp>
        <p:nvSpPr>
          <p:cNvPr id="12292" name="Rectangle 4">
            <a:extLst>
              <a:ext uri="{FF2B5EF4-FFF2-40B4-BE49-F238E27FC236}">
                <a16:creationId xmlns:a16="http://schemas.microsoft.com/office/drawing/2014/main" id="{7E9DA920-3862-4970-81C2-B10FF58C0B87}"/>
              </a:ext>
            </a:extLst>
          </p:cNvPr>
          <p:cNvSpPr>
            <a:spLocks noGrp="1" noChangeArrowheads="1"/>
          </p:cNvSpPr>
          <p:nvPr>
            <p:ph type="title"/>
          </p:nvPr>
        </p:nvSpPr>
        <p:spPr>
          <a:xfrm>
            <a:off x="1703388" y="258763"/>
            <a:ext cx="8964612" cy="1009650"/>
          </a:xfrm>
        </p:spPr>
        <p:txBody>
          <a:bodyPr vert="horz" lIns="92075" tIns="46038" rIns="92075" bIns="46038" rtlCol="0" anchor="ctr">
            <a:normAutofit fontScale="90000"/>
          </a:bodyPr>
          <a:lstStyle/>
          <a:p>
            <a:pPr>
              <a:defRPr/>
            </a:pPr>
            <a:r>
              <a:rPr lang="de-DE" sz="2400">
                <a:solidFill>
                  <a:srgbClr val="00B050"/>
                </a:solidFill>
                <a:latin typeface="Arial" panose="020B0604020202020204" pitchFamily="34" charset="0"/>
                <a:cs typeface="Arial" panose="020B0604020202020204" pitchFamily="34" charset="0"/>
              </a:rPr>
              <a:t>Phân tích gộp trên các nghiên cứu mù đôi, ngẫu nhiên có đối chứng về biến cố thủng, loét và xuất huyết (PUB) tiêu hoá trên  ở bệnh nhân OA/RA</a:t>
            </a:r>
          </a:p>
        </p:txBody>
      </p:sp>
      <p:sp>
        <p:nvSpPr>
          <p:cNvPr id="34821" name="Rectangle 5">
            <a:extLst>
              <a:ext uri="{FF2B5EF4-FFF2-40B4-BE49-F238E27FC236}">
                <a16:creationId xmlns:a16="http://schemas.microsoft.com/office/drawing/2014/main" id="{CE1D3D94-5A7B-431B-89D8-96C35DAF00EB}"/>
              </a:ext>
            </a:extLst>
          </p:cNvPr>
          <p:cNvSpPr>
            <a:spLocks noChangeArrowheads="1"/>
          </p:cNvSpPr>
          <p:nvPr/>
        </p:nvSpPr>
        <p:spPr bwMode="auto">
          <a:xfrm>
            <a:off x="2063751" y="1773238"/>
            <a:ext cx="3662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0" fontAlgn="base" hangingPunct="0">
              <a:spcBef>
                <a:spcPct val="0"/>
              </a:spcBef>
              <a:spcAft>
                <a:spcPct val="0"/>
              </a:spcAft>
              <a:buClrTx/>
              <a:buSzTx/>
              <a:buNone/>
              <a:defRPr/>
            </a:pPr>
            <a:r>
              <a:rPr lang="de-DE" altLang="en-US" sz="1600">
                <a:solidFill>
                  <a:prstClr val="black"/>
                </a:solidFill>
                <a:latin typeface="Century Gothic" panose="020B0502020202020204" pitchFamily="34" charset="0"/>
                <a:cs typeface="Arial" panose="020B0604020202020204" pitchFamily="34" charset="0"/>
              </a:rPr>
              <a:t>% bn bị PUB              4011 bệnh nhân</a:t>
            </a:r>
            <a:endParaRPr lang="de-DE" altLang="en-US" sz="1600" baseline="30000">
              <a:solidFill>
                <a:prstClr val="black"/>
              </a:solidFill>
              <a:latin typeface="Century Gothic" panose="020B0502020202020204" pitchFamily="34" charset="0"/>
              <a:cs typeface="Arial" panose="020B0604020202020204" pitchFamily="34" charset="0"/>
            </a:endParaRPr>
          </a:p>
        </p:txBody>
      </p:sp>
      <p:sp>
        <p:nvSpPr>
          <p:cNvPr id="34822" name="Rectangle 6">
            <a:extLst>
              <a:ext uri="{FF2B5EF4-FFF2-40B4-BE49-F238E27FC236}">
                <a16:creationId xmlns:a16="http://schemas.microsoft.com/office/drawing/2014/main" id="{69E40889-4CB5-401B-8822-92443D6F9378}"/>
              </a:ext>
            </a:extLst>
          </p:cNvPr>
          <p:cNvSpPr>
            <a:spLocks noChangeArrowheads="1"/>
          </p:cNvSpPr>
          <p:nvPr/>
        </p:nvSpPr>
        <p:spPr bwMode="auto">
          <a:xfrm>
            <a:off x="2417763" y="2713039"/>
            <a:ext cx="28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2.0</a:t>
            </a:r>
          </a:p>
        </p:txBody>
      </p:sp>
      <p:sp>
        <p:nvSpPr>
          <p:cNvPr id="34823" name="Rectangle 7">
            <a:extLst>
              <a:ext uri="{FF2B5EF4-FFF2-40B4-BE49-F238E27FC236}">
                <a16:creationId xmlns:a16="http://schemas.microsoft.com/office/drawing/2014/main" id="{8C3C4704-10E2-415D-8F51-748701FAF058}"/>
              </a:ext>
            </a:extLst>
          </p:cNvPr>
          <p:cNvSpPr>
            <a:spLocks noChangeArrowheads="1"/>
          </p:cNvSpPr>
          <p:nvPr/>
        </p:nvSpPr>
        <p:spPr bwMode="auto">
          <a:xfrm>
            <a:off x="2417763" y="2128839"/>
            <a:ext cx="28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2.4</a:t>
            </a:r>
          </a:p>
        </p:txBody>
      </p:sp>
      <p:sp>
        <p:nvSpPr>
          <p:cNvPr id="34824" name="Rectangle 8">
            <a:extLst>
              <a:ext uri="{FF2B5EF4-FFF2-40B4-BE49-F238E27FC236}">
                <a16:creationId xmlns:a16="http://schemas.microsoft.com/office/drawing/2014/main" id="{B2AF206D-19F4-436C-8FB1-D77803EF04ED}"/>
              </a:ext>
            </a:extLst>
          </p:cNvPr>
          <p:cNvSpPr>
            <a:spLocks noChangeArrowheads="1"/>
          </p:cNvSpPr>
          <p:nvPr/>
        </p:nvSpPr>
        <p:spPr bwMode="auto">
          <a:xfrm>
            <a:off x="2597622" y="5622926"/>
            <a:ext cx="1154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0</a:t>
            </a:r>
          </a:p>
        </p:txBody>
      </p:sp>
      <p:sp>
        <p:nvSpPr>
          <p:cNvPr id="34825" name="Rectangle 9">
            <a:extLst>
              <a:ext uri="{FF2B5EF4-FFF2-40B4-BE49-F238E27FC236}">
                <a16:creationId xmlns:a16="http://schemas.microsoft.com/office/drawing/2014/main" id="{69091A12-87BF-463E-832C-407F4ED9BE59}"/>
              </a:ext>
            </a:extLst>
          </p:cNvPr>
          <p:cNvSpPr>
            <a:spLocks noChangeArrowheads="1"/>
          </p:cNvSpPr>
          <p:nvPr/>
        </p:nvSpPr>
        <p:spPr bwMode="auto">
          <a:xfrm>
            <a:off x="2427288" y="5040314"/>
            <a:ext cx="28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0.4</a:t>
            </a:r>
          </a:p>
        </p:txBody>
      </p:sp>
      <p:sp>
        <p:nvSpPr>
          <p:cNvPr id="34826" name="Rectangle 10">
            <a:extLst>
              <a:ext uri="{FF2B5EF4-FFF2-40B4-BE49-F238E27FC236}">
                <a16:creationId xmlns:a16="http://schemas.microsoft.com/office/drawing/2014/main" id="{6CF50B88-9EAE-47A7-8C4F-B3D2CE65FA97}"/>
              </a:ext>
            </a:extLst>
          </p:cNvPr>
          <p:cNvSpPr>
            <a:spLocks noChangeArrowheads="1"/>
          </p:cNvSpPr>
          <p:nvPr/>
        </p:nvSpPr>
        <p:spPr bwMode="auto">
          <a:xfrm>
            <a:off x="2427288" y="4459289"/>
            <a:ext cx="28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0.8</a:t>
            </a:r>
          </a:p>
        </p:txBody>
      </p:sp>
      <p:sp>
        <p:nvSpPr>
          <p:cNvPr id="34827" name="Rectangle 11">
            <a:extLst>
              <a:ext uri="{FF2B5EF4-FFF2-40B4-BE49-F238E27FC236}">
                <a16:creationId xmlns:a16="http://schemas.microsoft.com/office/drawing/2014/main" id="{2A3E6214-9760-4399-86F1-59B29E86D343}"/>
              </a:ext>
            </a:extLst>
          </p:cNvPr>
          <p:cNvSpPr>
            <a:spLocks noChangeArrowheads="1"/>
          </p:cNvSpPr>
          <p:nvPr/>
        </p:nvSpPr>
        <p:spPr bwMode="auto">
          <a:xfrm>
            <a:off x="2427288" y="3875089"/>
            <a:ext cx="28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1.2</a:t>
            </a:r>
          </a:p>
        </p:txBody>
      </p:sp>
      <p:sp>
        <p:nvSpPr>
          <p:cNvPr id="34828" name="Rectangle 12">
            <a:extLst>
              <a:ext uri="{FF2B5EF4-FFF2-40B4-BE49-F238E27FC236}">
                <a16:creationId xmlns:a16="http://schemas.microsoft.com/office/drawing/2014/main" id="{8BB9D629-81D7-458A-A5E3-705A542E27E3}"/>
              </a:ext>
            </a:extLst>
          </p:cNvPr>
          <p:cNvSpPr>
            <a:spLocks noChangeArrowheads="1"/>
          </p:cNvSpPr>
          <p:nvPr/>
        </p:nvSpPr>
        <p:spPr bwMode="auto">
          <a:xfrm>
            <a:off x="2427288" y="3294063"/>
            <a:ext cx="285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1.6</a:t>
            </a:r>
          </a:p>
        </p:txBody>
      </p:sp>
      <p:grpSp>
        <p:nvGrpSpPr>
          <p:cNvPr id="34829" name="Group 13">
            <a:extLst>
              <a:ext uri="{FF2B5EF4-FFF2-40B4-BE49-F238E27FC236}">
                <a16:creationId xmlns:a16="http://schemas.microsoft.com/office/drawing/2014/main" id="{B9752E20-1235-43A6-89F1-F357C77492E3}"/>
              </a:ext>
            </a:extLst>
          </p:cNvPr>
          <p:cNvGrpSpPr>
            <a:grpSpLocks/>
          </p:cNvGrpSpPr>
          <p:nvPr/>
        </p:nvGrpSpPr>
        <p:grpSpPr bwMode="auto">
          <a:xfrm>
            <a:off x="2768600" y="2279650"/>
            <a:ext cx="103188" cy="3494088"/>
            <a:chOff x="685" y="1424"/>
            <a:chExt cx="65" cy="2120"/>
          </a:xfrm>
        </p:grpSpPr>
        <p:sp>
          <p:nvSpPr>
            <p:cNvPr id="34860" name="Line 14">
              <a:extLst>
                <a:ext uri="{FF2B5EF4-FFF2-40B4-BE49-F238E27FC236}">
                  <a16:creationId xmlns:a16="http://schemas.microsoft.com/office/drawing/2014/main" id="{D363BB7C-91B9-43A0-8599-8CE0B2BDB2FF}"/>
                </a:ext>
              </a:extLst>
            </p:cNvPr>
            <p:cNvSpPr>
              <a:spLocks noChangeShapeType="1"/>
            </p:cNvSpPr>
            <p:nvPr/>
          </p:nvSpPr>
          <p:spPr bwMode="auto">
            <a:xfrm>
              <a:off x="685" y="3544"/>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61" name="Line 15">
              <a:extLst>
                <a:ext uri="{FF2B5EF4-FFF2-40B4-BE49-F238E27FC236}">
                  <a16:creationId xmlns:a16="http://schemas.microsoft.com/office/drawing/2014/main" id="{AF68C868-458A-4E10-858C-416BE873695D}"/>
                </a:ext>
              </a:extLst>
            </p:cNvPr>
            <p:cNvSpPr>
              <a:spLocks noChangeShapeType="1"/>
            </p:cNvSpPr>
            <p:nvPr/>
          </p:nvSpPr>
          <p:spPr bwMode="auto">
            <a:xfrm>
              <a:off x="685" y="3191"/>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62" name="Line 16">
              <a:extLst>
                <a:ext uri="{FF2B5EF4-FFF2-40B4-BE49-F238E27FC236}">
                  <a16:creationId xmlns:a16="http://schemas.microsoft.com/office/drawing/2014/main" id="{F05EB753-B941-4440-9D40-3515868BE211}"/>
                </a:ext>
              </a:extLst>
            </p:cNvPr>
            <p:cNvSpPr>
              <a:spLocks noChangeShapeType="1"/>
            </p:cNvSpPr>
            <p:nvPr/>
          </p:nvSpPr>
          <p:spPr bwMode="auto">
            <a:xfrm>
              <a:off x="685" y="2836"/>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63" name="Line 17">
              <a:extLst>
                <a:ext uri="{FF2B5EF4-FFF2-40B4-BE49-F238E27FC236}">
                  <a16:creationId xmlns:a16="http://schemas.microsoft.com/office/drawing/2014/main" id="{DFB0CBEF-FE9B-4D4F-9506-D604C1254E16}"/>
                </a:ext>
              </a:extLst>
            </p:cNvPr>
            <p:cNvSpPr>
              <a:spLocks noChangeShapeType="1"/>
            </p:cNvSpPr>
            <p:nvPr/>
          </p:nvSpPr>
          <p:spPr bwMode="auto">
            <a:xfrm>
              <a:off x="685" y="2483"/>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64" name="Line 18">
              <a:extLst>
                <a:ext uri="{FF2B5EF4-FFF2-40B4-BE49-F238E27FC236}">
                  <a16:creationId xmlns:a16="http://schemas.microsoft.com/office/drawing/2014/main" id="{BD93F1E8-D1EF-445D-87A8-791BDA760360}"/>
                </a:ext>
              </a:extLst>
            </p:cNvPr>
            <p:cNvSpPr>
              <a:spLocks noChangeShapeType="1"/>
            </p:cNvSpPr>
            <p:nvPr/>
          </p:nvSpPr>
          <p:spPr bwMode="auto">
            <a:xfrm>
              <a:off x="685" y="2132"/>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65" name="Line 19">
              <a:extLst>
                <a:ext uri="{FF2B5EF4-FFF2-40B4-BE49-F238E27FC236}">
                  <a16:creationId xmlns:a16="http://schemas.microsoft.com/office/drawing/2014/main" id="{418E399B-FC84-4B0B-A885-79D06FE59FF1}"/>
                </a:ext>
              </a:extLst>
            </p:cNvPr>
            <p:cNvSpPr>
              <a:spLocks noChangeShapeType="1"/>
            </p:cNvSpPr>
            <p:nvPr/>
          </p:nvSpPr>
          <p:spPr bwMode="auto">
            <a:xfrm>
              <a:off x="685" y="1776"/>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66" name="Line 20">
              <a:extLst>
                <a:ext uri="{FF2B5EF4-FFF2-40B4-BE49-F238E27FC236}">
                  <a16:creationId xmlns:a16="http://schemas.microsoft.com/office/drawing/2014/main" id="{36BF41C0-926B-4A59-8B5A-F63F3C852801}"/>
                </a:ext>
              </a:extLst>
            </p:cNvPr>
            <p:cNvSpPr>
              <a:spLocks noChangeShapeType="1"/>
            </p:cNvSpPr>
            <p:nvPr/>
          </p:nvSpPr>
          <p:spPr bwMode="auto">
            <a:xfrm>
              <a:off x="685" y="1424"/>
              <a:ext cx="6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grpSp>
      <p:sp>
        <p:nvSpPr>
          <p:cNvPr id="34830" name="Freeform 21">
            <a:extLst>
              <a:ext uri="{FF2B5EF4-FFF2-40B4-BE49-F238E27FC236}">
                <a16:creationId xmlns:a16="http://schemas.microsoft.com/office/drawing/2014/main" id="{88E0C103-B390-4BAA-8CB1-292AA5673C20}"/>
              </a:ext>
            </a:extLst>
          </p:cNvPr>
          <p:cNvSpPr>
            <a:spLocks/>
          </p:cNvSpPr>
          <p:nvPr/>
        </p:nvSpPr>
        <p:spPr bwMode="auto">
          <a:xfrm>
            <a:off x="7802564" y="3148014"/>
            <a:ext cx="187325" cy="174625"/>
          </a:xfrm>
          <a:custGeom>
            <a:avLst/>
            <a:gdLst>
              <a:gd name="T0" fmla="*/ 0 w 117"/>
              <a:gd name="T1" fmla="*/ 0 h 106"/>
              <a:gd name="T2" fmla="*/ 2147483646 w 117"/>
              <a:gd name="T3" fmla="*/ 0 h 106"/>
              <a:gd name="T4" fmla="*/ 2147483646 w 117"/>
              <a:gd name="T5" fmla="*/ 2147483646 h 106"/>
              <a:gd name="T6" fmla="*/ 0 w 117"/>
              <a:gd name="T7" fmla="*/ 2147483646 h 106"/>
              <a:gd name="T8" fmla="*/ 0 w 117"/>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6">
                <a:moveTo>
                  <a:pt x="0" y="0"/>
                </a:moveTo>
                <a:lnTo>
                  <a:pt x="116" y="0"/>
                </a:lnTo>
                <a:lnTo>
                  <a:pt x="116" y="105"/>
                </a:lnTo>
                <a:lnTo>
                  <a:pt x="0" y="105"/>
                </a:lnTo>
                <a:lnTo>
                  <a:pt x="0" y="0"/>
                </a:lnTo>
              </a:path>
            </a:pathLst>
          </a:custGeom>
          <a:solidFill>
            <a:srgbClr val="9966FF"/>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31" name="Freeform 22">
            <a:extLst>
              <a:ext uri="{FF2B5EF4-FFF2-40B4-BE49-F238E27FC236}">
                <a16:creationId xmlns:a16="http://schemas.microsoft.com/office/drawing/2014/main" id="{B39D94D0-1D89-4AAE-A34B-C476873E9FCF}"/>
              </a:ext>
            </a:extLst>
          </p:cNvPr>
          <p:cNvSpPr>
            <a:spLocks/>
          </p:cNvSpPr>
          <p:nvPr/>
        </p:nvSpPr>
        <p:spPr bwMode="auto">
          <a:xfrm>
            <a:off x="7802564" y="3425826"/>
            <a:ext cx="187325" cy="176213"/>
          </a:xfrm>
          <a:custGeom>
            <a:avLst/>
            <a:gdLst>
              <a:gd name="T0" fmla="*/ 0 w 117"/>
              <a:gd name="T1" fmla="*/ 0 h 107"/>
              <a:gd name="T2" fmla="*/ 2147483646 w 117"/>
              <a:gd name="T3" fmla="*/ 0 h 107"/>
              <a:gd name="T4" fmla="*/ 2147483646 w 117"/>
              <a:gd name="T5" fmla="*/ 2147483646 h 107"/>
              <a:gd name="T6" fmla="*/ 0 w 117"/>
              <a:gd name="T7" fmla="*/ 2147483646 h 107"/>
              <a:gd name="T8" fmla="*/ 0 w 117"/>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7">
                <a:moveTo>
                  <a:pt x="0" y="0"/>
                </a:moveTo>
                <a:lnTo>
                  <a:pt x="116" y="0"/>
                </a:lnTo>
                <a:lnTo>
                  <a:pt x="116" y="106"/>
                </a:lnTo>
                <a:lnTo>
                  <a:pt x="0" y="106"/>
                </a:lnTo>
                <a:lnTo>
                  <a:pt x="0" y="0"/>
                </a:lnTo>
              </a:path>
            </a:pathLst>
          </a:custGeom>
          <a:solidFill>
            <a:srgbClr val="996600"/>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32" name="Freeform 23">
            <a:extLst>
              <a:ext uri="{FF2B5EF4-FFF2-40B4-BE49-F238E27FC236}">
                <a16:creationId xmlns:a16="http://schemas.microsoft.com/office/drawing/2014/main" id="{1713921C-05BC-453D-B304-D43CE2542C4E}"/>
              </a:ext>
            </a:extLst>
          </p:cNvPr>
          <p:cNvSpPr>
            <a:spLocks/>
          </p:cNvSpPr>
          <p:nvPr/>
        </p:nvSpPr>
        <p:spPr bwMode="auto">
          <a:xfrm>
            <a:off x="7802564" y="2871788"/>
            <a:ext cx="187325" cy="176212"/>
          </a:xfrm>
          <a:custGeom>
            <a:avLst/>
            <a:gdLst>
              <a:gd name="T0" fmla="*/ 0 w 117"/>
              <a:gd name="T1" fmla="*/ 0 h 107"/>
              <a:gd name="T2" fmla="*/ 2147483646 w 117"/>
              <a:gd name="T3" fmla="*/ 0 h 107"/>
              <a:gd name="T4" fmla="*/ 2147483646 w 117"/>
              <a:gd name="T5" fmla="*/ 2147483646 h 107"/>
              <a:gd name="T6" fmla="*/ 0 w 117"/>
              <a:gd name="T7" fmla="*/ 2147483646 h 107"/>
              <a:gd name="T8" fmla="*/ 0 w 117"/>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7">
                <a:moveTo>
                  <a:pt x="0" y="0"/>
                </a:moveTo>
                <a:lnTo>
                  <a:pt x="116" y="0"/>
                </a:lnTo>
                <a:lnTo>
                  <a:pt x="116" y="106"/>
                </a:lnTo>
                <a:lnTo>
                  <a:pt x="0" y="106"/>
                </a:lnTo>
                <a:lnTo>
                  <a:pt x="0" y="0"/>
                </a:lnTo>
              </a:path>
            </a:pathLst>
          </a:custGeom>
          <a:solidFill>
            <a:srgbClr val="000099"/>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33" name="Freeform 24">
            <a:extLst>
              <a:ext uri="{FF2B5EF4-FFF2-40B4-BE49-F238E27FC236}">
                <a16:creationId xmlns:a16="http://schemas.microsoft.com/office/drawing/2014/main" id="{369FC393-32D1-48C6-B36B-0C00D2634E42}"/>
              </a:ext>
            </a:extLst>
          </p:cNvPr>
          <p:cNvSpPr>
            <a:spLocks/>
          </p:cNvSpPr>
          <p:nvPr/>
        </p:nvSpPr>
        <p:spPr bwMode="auto">
          <a:xfrm>
            <a:off x="7802564" y="2613025"/>
            <a:ext cx="187325" cy="177800"/>
          </a:xfrm>
          <a:custGeom>
            <a:avLst/>
            <a:gdLst>
              <a:gd name="T0" fmla="*/ 0 w 117"/>
              <a:gd name="T1" fmla="*/ 0 h 108"/>
              <a:gd name="T2" fmla="*/ 2147483646 w 117"/>
              <a:gd name="T3" fmla="*/ 0 h 108"/>
              <a:gd name="T4" fmla="*/ 2147483646 w 117"/>
              <a:gd name="T5" fmla="*/ 2147483646 h 108"/>
              <a:gd name="T6" fmla="*/ 0 w 117"/>
              <a:gd name="T7" fmla="*/ 2147483646 h 108"/>
              <a:gd name="T8" fmla="*/ 0 w 117"/>
              <a:gd name="T9" fmla="*/ 0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8">
                <a:moveTo>
                  <a:pt x="0" y="0"/>
                </a:moveTo>
                <a:lnTo>
                  <a:pt x="116" y="0"/>
                </a:lnTo>
                <a:lnTo>
                  <a:pt x="116" y="107"/>
                </a:lnTo>
                <a:lnTo>
                  <a:pt x="0" y="107"/>
                </a:lnTo>
                <a:lnTo>
                  <a:pt x="0" y="0"/>
                </a:lnTo>
              </a:path>
            </a:pathLst>
          </a:custGeom>
          <a:solidFill>
            <a:srgbClr val="BDB405"/>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34" name="Freeform 25">
            <a:extLst>
              <a:ext uri="{FF2B5EF4-FFF2-40B4-BE49-F238E27FC236}">
                <a16:creationId xmlns:a16="http://schemas.microsoft.com/office/drawing/2014/main" id="{8972B170-B6C9-479C-847A-EBD21D8BC58F}"/>
              </a:ext>
            </a:extLst>
          </p:cNvPr>
          <p:cNvSpPr>
            <a:spLocks/>
          </p:cNvSpPr>
          <p:nvPr/>
        </p:nvSpPr>
        <p:spPr bwMode="auto">
          <a:xfrm>
            <a:off x="7802564" y="2346325"/>
            <a:ext cx="187325" cy="177800"/>
          </a:xfrm>
          <a:custGeom>
            <a:avLst/>
            <a:gdLst>
              <a:gd name="T0" fmla="*/ 0 w 117"/>
              <a:gd name="T1" fmla="*/ 0 h 108"/>
              <a:gd name="T2" fmla="*/ 2147483646 w 117"/>
              <a:gd name="T3" fmla="*/ 0 h 108"/>
              <a:gd name="T4" fmla="*/ 2147483646 w 117"/>
              <a:gd name="T5" fmla="*/ 2147483646 h 108"/>
              <a:gd name="T6" fmla="*/ 0 w 117"/>
              <a:gd name="T7" fmla="*/ 2147483646 h 108"/>
              <a:gd name="T8" fmla="*/ 0 w 117"/>
              <a:gd name="T9" fmla="*/ 0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8">
                <a:moveTo>
                  <a:pt x="0" y="0"/>
                </a:moveTo>
                <a:lnTo>
                  <a:pt x="116" y="0"/>
                </a:lnTo>
                <a:lnTo>
                  <a:pt x="116" y="107"/>
                </a:lnTo>
                <a:lnTo>
                  <a:pt x="0" y="107"/>
                </a:lnTo>
                <a:lnTo>
                  <a:pt x="0" y="0"/>
                </a:lnTo>
              </a:path>
            </a:pathLst>
          </a:custGeom>
          <a:solidFill>
            <a:srgbClr val="FBD557"/>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35" name="Rectangle 26">
            <a:extLst>
              <a:ext uri="{FF2B5EF4-FFF2-40B4-BE49-F238E27FC236}">
                <a16:creationId xmlns:a16="http://schemas.microsoft.com/office/drawing/2014/main" id="{D7CCE4AF-74EA-43A2-9050-27F49D9B446D}"/>
              </a:ext>
            </a:extLst>
          </p:cNvPr>
          <p:cNvSpPr>
            <a:spLocks noChangeArrowheads="1"/>
          </p:cNvSpPr>
          <p:nvPr/>
        </p:nvSpPr>
        <p:spPr bwMode="auto">
          <a:xfrm>
            <a:off x="7939089" y="3297239"/>
            <a:ext cx="2613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2400" tIns="76200" rIns="152400" bIns="76200">
            <a:spAutoFit/>
          </a:bodyPr>
          <a:lstStyle>
            <a:lvl1pPr defTabSz="2490788">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49078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490788">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490788">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490788">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Naproxen 750-1000 mg</a:t>
            </a:r>
          </a:p>
        </p:txBody>
      </p:sp>
      <p:sp>
        <p:nvSpPr>
          <p:cNvPr id="34836" name="Rectangle 27">
            <a:extLst>
              <a:ext uri="{FF2B5EF4-FFF2-40B4-BE49-F238E27FC236}">
                <a16:creationId xmlns:a16="http://schemas.microsoft.com/office/drawing/2014/main" id="{880EEB88-BCE7-4FC2-B2E1-1D08110BB482}"/>
              </a:ext>
            </a:extLst>
          </p:cNvPr>
          <p:cNvSpPr>
            <a:spLocks noChangeArrowheads="1"/>
          </p:cNvSpPr>
          <p:nvPr/>
        </p:nvSpPr>
        <p:spPr bwMode="auto">
          <a:xfrm>
            <a:off x="7939089" y="3019425"/>
            <a:ext cx="19700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2400" tIns="76200" rIns="152400" bIns="76200">
            <a:spAutoFit/>
          </a:bodyPr>
          <a:lstStyle>
            <a:lvl1pPr defTabSz="2490788">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49078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490788">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490788">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490788">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Piroxicam 20 mg</a:t>
            </a:r>
          </a:p>
        </p:txBody>
      </p:sp>
      <p:sp>
        <p:nvSpPr>
          <p:cNvPr id="34837" name="Rectangle 28">
            <a:extLst>
              <a:ext uri="{FF2B5EF4-FFF2-40B4-BE49-F238E27FC236}">
                <a16:creationId xmlns:a16="http://schemas.microsoft.com/office/drawing/2014/main" id="{78533F4C-6BCA-48C4-A18B-3EBB5839CD01}"/>
              </a:ext>
            </a:extLst>
          </p:cNvPr>
          <p:cNvSpPr>
            <a:spLocks noChangeArrowheads="1"/>
          </p:cNvSpPr>
          <p:nvPr/>
        </p:nvSpPr>
        <p:spPr bwMode="auto">
          <a:xfrm>
            <a:off x="7939088" y="2744789"/>
            <a:ext cx="2444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2400" tIns="76200" rIns="152400" bIns="76200">
            <a:spAutoFit/>
          </a:bodyPr>
          <a:lstStyle>
            <a:lvl1pPr defTabSz="2490788">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49078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490788">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490788">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490788">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Diclofenac 100 mg SR</a:t>
            </a:r>
          </a:p>
        </p:txBody>
      </p:sp>
      <p:sp>
        <p:nvSpPr>
          <p:cNvPr id="34838" name="Rectangle 29">
            <a:extLst>
              <a:ext uri="{FF2B5EF4-FFF2-40B4-BE49-F238E27FC236}">
                <a16:creationId xmlns:a16="http://schemas.microsoft.com/office/drawing/2014/main" id="{7B934A9C-2A96-48EC-AA31-E0421F7FB345}"/>
              </a:ext>
            </a:extLst>
          </p:cNvPr>
          <p:cNvSpPr>
            <a:spLocks noChangeArrowheads="1"/>
          </p:cNvSpPr>
          <p:nvPr/>
        </p:nvSpPr>
        <p:spPr bwMode="auto">
          <a:xfrm>
            <a:off x="7939089" y="2486025"/>
            <a:ext cx="21047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2400" tIns="76200" rIns="152400" bIns="76200">
            <a:spAutoFit/>
          </a:bodyPr>
          <a:lstStyle>
            <a:lvl1pPr defTabSz="2490788">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49078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490788">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490788">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490788">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Meloxicam 15 mg</a:t>
            </a:r>
          </a:p>
        </p:txBody>
      </p:sp>
      <p:sp>
        <p:nvSpPr>
          <p:cNvPr id="34839" name="Rectangle 30">
            <a:extLst>
              <a:ext uri="{FF2B5EF4-FFF2-40B4-BE49-F238E27FC236}">
                <a16:creationId xmlns:a16="http://schemas.microsoft.com/office/drawing/2014/main" id="{6F249A4C-3E4F-46C0-9FAE-731A48006FAE}"/>
              </a:ext>
            </a:extLst>
          </p:cNvPr>
          <p:cNvSpPr>
            <a:spLocks noChangeArrowheads="1"/>
          </p:cNvSpPr>
          <p:nvPr/>
        </p:nvSpPr>
        <p:spPr bwMode="auto">
          <a:xfrm>
            <a:off x="7939089" y="2230438"/>
            <a:ext cx="21624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2400" tIns="76200" rIns="152400" bIns="76200">
            <a:spAutoFit/>
          </a:bodyPr>
          <a:lstStyle>
            <a:lvl1pPr defTabSz="2490788">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49078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490788">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490788">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490788">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Meloxicam 7.5 mg</a:t>
            </a:r>
          </a:p>
        </p:txBody>
      </p:sp>
      <p:sp>
        <p:nvSpPr>
          <p:cNvPr id="34840" name="Rectangle 31">
            <a:extLst>
              <a:ext uri="{FF2B5EF4-FFF2-40B4-BE49-F238E27FC236}">
                <a16:creationId xmlns:a16="http://schemas.microsoft.com/office/drawing/2014/main" id="{F7CF4337-CCB1-4CBA-83FA-AB677EE9A9BE}"/>
              </a:ext>
            </a:extLst>
          </p:cNvPr>
          <p:cNvSpPr>
            <a:spLocks noChangeArrowheads="1"/>
          </p:cNvSpPr>
          <p:nvPr/>
        </p:nvSpPr>
        <p:spPr bwMode="auto">
          <a:xfrm>
            <a:off x="3236914" y="2437182"/>
            <a:ext cx="3072957"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b">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0" fontAlgn="base" hangingPunct="0">
              <a:spcBef>
                <a:spcPct val="0"/>
              </a:spcBef>
              <a:spcAft>
                <a:spcPct val="0"/>
              </a:spcAft>
              <a:buClrTx/>
              <a:buSzTx/>
              <a:buNone/>
              <a:defRPr/>
            </a:pPr>
            <a:r>
              <a:rPr lang="de-DE" altLang="en-US" sz="1600" i="1">
                <a:solidFill>
                  <a:prstClr val="black"/>
                </a:solidFill>
                <a:latin typeface="Century Gothic" panose="020B0502020202020204" pitchFamily="34" charset="0"/>
                <a:cs typeface="Arial" panose="020B0604020202020204" pitchFamily="34" charset="0"/>
              </a:rPr>
              <a:t>* p&lt;0.05 vs meloxicam 15 mg</a:t>
            </a:r>
          </a:p>
          <a:p>
            <a:pPr eaLnBrk="0" fontAlgn="base" hangingPunct="0">
              <a:spcBef>
                <a:spcPct val="0"/>
              </a:spcBef>
              <a:spcAft>
                <a:spcPct val="0"/>
              </a:spcAft>
              <a:buClrTx/>
              <a:buSzTx/>
              <a:buNone/>
              <a:defRPr/>
            </a:pPr>
            <a:endParaRPr lang="de-DE" altLang="en-US" sz="1600" i="1">
              <a:solidFill>
                <a:prstClr val="black"/>
              </a:solidFill>
              <a:latin typeface="Century Gothic" panose="020B0502020202020204" pitchFamily="34" charset="0"/>
              <a:cs typeface="Arial" panose="020B0604020202020204" pitchFamily="34" charset="0"/>
            </a:endParaRPr>
          </a:p>
        </p:txBody>
      </p:sp>
      <p:sp>
        <p:nvSpPr>
          <p:cNvPr id="34841" name="Line 32">
            <a:extLst>
              <a:ext uri="{FF2B5EF4-FFF2-40B4-BE49-F238E27FC236}">
                <a16:creationId xmlns:a16="http://schemas.microsoft.com/office/drawing/2014/main" id="{CC9CA2FA-8CD8-4A28-B01E-FDF3D967717B}"/>
              </a:ext>
            </a:extLst>
          </p:cNvPr>
          <p:cNvSpPr>
            <a:spLocks noChangeShapeType="1"/>
          </p:cNvSpPr>
          <p:nvPr/>
        </p:nvSpPr>
        <p:spPr bwMode="auto">
          <a:xfrm>
            <a:off x="2887664" y="5764213"/>
            <a:ext cx="3165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42" name="Line 33">
            <a:extLst>
              <a:ext uri="{FF2B5EF4-FFF2-40B4-BE49-F238E27FC236}">
                <a16:creationId xmlns:a16="http://schemas.microsoft.com/office/drawing/2014/main" id="{0706DF6E-CBB3-49B1-ACCD-F28BFEB83B07}"/>
              </a:ext>
            </a:extLst>
          </p:cNvPr>
          <p:cNvSpPr>
            <a:spLocks noChangeShapeType="1"/>
          </p:cNvSpPr>
          <p:nvPr/>
        </p:nvSpPr>
        <p:spPr bwMode="auto">
          <a:xfrm flipV="1">
            <a:off x="2873375" y="2366963"/>
            <a:ext cx="0" cy="33972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43" name="Freeform 34">
            <a:extLst>
              <a:ext uri="{FF2B5EF4-FFF2-40B4-BE49-F238E27FC236}">
                <a16:creationId xmlns:a16="http://schemas.microsoft.com/office/drawing/2014/main" id="{6D0F4172-E5B6-42A3-9C38-DA1CE634D1B5}"/>
              </a:ext>
            </a:extLst>
          </p:cNvPr>
          <p:cNvSpPr>
            <a:spLocks/>
          </p:cNvSpPr>
          <p:nvPr/>
        </p:nvSpPr>
        <p:spPr bwMode="auto">
          <a:xfrm>
            <a:off x="6637339" y="2749550"/>
            <a:ext cx="657225" cy="3017838"/>
          </a:xfrm>
          <a:custGeom>
            <a:avLst/>
            <a:gdLst>
              <a:gd name="T0" fmla="*/ 0 w 260"/>
              <a:gd name="T1" fmla="*/ 0 h 728"/>
              <a:gd name="T2" fmla="*/ 2147483646 w 260"/>
              <a:gd name="T3" fmla="*/ 0 h 728"/>
              <a:gd name="T4" fmla="*/ 2147483646 w 260"/>
              <a:gd name="T5" fmla="*/ 2147483646 h 728"/>
              <a:gd name="T6" fmla="*/ 0 w 260"/>
              <a:gd name="T7" fmla="*/ 2147483646 h 728"/>
              <a:gd name="T8" fmla="*/ 0 w 260"/>
              <a:gd name="T9" fmla="*/ 0 h 7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728">
                <a:moveTo>
                  <a:pt x="0" y="0"/>
                </a:moveTo>
                <a:lnTo>
                  <a:pt x="259" y="0"/>
                </a:lnTo>
                <a:lnTo>
                  <a:pt x="259" y="727"/>
                </a:lnTo>
                <a:lnTo>
                  <a:pt x="0" y="727"/>
                </a:lnTo>
                <a:lnTo>
                  <a:pt x="0" y="0"/>
                </a:lnTo>
              </a:path>
            </a:pathLst>
          </a:custGeom>
          <a:solidFill>
            <a:srgbClr val="996600"/>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44" name="Freeform 35">
            <a:extLst>
              <a:ext uri="{FF2B5EF4-FFF2-40B4-BE49-F238E27FC236}">
                <a16:creationId xmlns:a16="http://schemas.microsoft.com/office/drawing/2014/main" id="{0C0A5393-E578-45A1-8ABE-AC4377FDB64D}"/>
              </a:ext>
            </a:extLst>
          </p:cNvPr>
          <p:cNvSpPr>
            <a:spLocks/>
          </p:cNvSpPr>
          <p:nvPr/>
        </p:nvSpPr>
        <p:spPr bwMode="auto">
          <a:xfrm>
            <a:off x="5908676" y="4024314"/>
            <a:ext cx="657225" cy="1743075"/>
          </a:xfrm>
          <a:custGeom>
            <a:avLst/>
            <a:gdLst>
              <a:gd name="T0" fmla="*/ 0 w 261"/>
              <a:gd name="T1" fmla="*/ 0 h 614"/>
              <a:gd name="T2" fmla="*/ 2147483646 w 261"/>
              <a:gd name="T3" fmla="*/ 0 h 614"/>
              <a:gd name="T4" fmla="*/ 2147483646 w 261"/>
              <a:gd name="T5" fmla="*/ 2147483646 h 614"/>
              <a:gd name="T6" fmla="*/ 0 w 261"/>
              <a:gd name="T7" fmla="*/ 2147483646 h 614"/>
              <a:gd name="T8" fmla="*/ 0 w 261"/>
              <a:gd name="T9" fmla="*/ 0 h 6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 h="614">
                <a:moveTo>
                  <a:pt x="0" y="0"/>
                </a:moveTo>
                <a:lnTo>
                  <a:pt x="260" y="0"/>
                </a:lnTo>
                <a:lnTo>
                  <a:pt x="260" y="613"/>
                </a:lnTo>
                <a:lnTo>
                  <a:pt x="0" y="613"/>
                </a:lnTo>
                <a:lnTo>
                  <a:pt x="0" y="0"/>
                </a:lnTo>
              </a:path>
            </a:pathLst>
          </a:custGeom>
          <a:solidFill>
            <a:srgbClr val="9966FF"/>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45" name="Freeform 36">
            <a:extLst>
              <a:ext uri="{FF2B5EF4-FFF2-40B4-BE49-F238E27FC236}">
                <a16:creationId xmlns:a16="http://schemas.microsoft.com/office/drawing/2014/main" id="{339163FB-3F0D-489B-91A4-F5ADFD268AFE}"/>
              </a:ext>
            </a:extLst>
          </p:cNvPr>
          <p:cNvSpPr>
            <a:spLocks/>
          </p:cNvSpPr>
          <p:nvPr/>
        </p:nvSpPr>
        <p:spPr bwMode="auto">
          <a:xfrm>
            <a:off x="5181600" y="4932364"/>
            <a:ext cx="655638" cy="835025"/>
          </a:xfrm>
          <a:custGeom>
            <a:avLst/>
            <a:gdLst>
              <a:gd name="T0" fmla="*/ 0 w 260"/>
              <a:gd name="T1" fmla="*/ 0 h 423"/>
              <a:gd name="T2" fmla="*/ 2147483646 w 260"/>
              <a:gd name="T3" fmla="*/ 0 h 423"/>
              <a:gd name="T4" fmla="*/ 2147483646 w 260"/>
              <a:gd name="T5" fmla="*/ 2147483646 h 423"/>
              <a:gd name="T6" fmla="*/ 0 w 260"/>
              <a:gd name="T7" fmla="*/ 2147483646 h 423"/>
              <a:gd name="T8" fmla="*/ 0 w 260"/>
              <a:gd name="T9" fmla="*/ 0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423">
                <a:moveTo>
                  <a:pt x="0" y="0"/>
                </a:moveTo>
                <a:lnTo>
                  <a:pt x="259" y="0"/>
                </a:lnTo>
                <a:lnTo>
                  <a:pt x="259" y="422"/>
                </a:lnTo>
                <a:lnTo>
                  <a:pt x="0" y="422"/>
                </a:lnTo>
                <a:lnTo>
                  <a:pt x="0" y="0"/>
                </a:lnTo>
              </a:path>
            </a:pathLst>
          </a:custGeom>
          <a:solidFill>
            <a:srgbClr val="000099"/>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46" name="Freeform 37">
            <a:extLst>
              <a:ext uri="{FF2B5EF4-FFF2-40B4-BE49-F238E27FC236}">
                <a16:creationId xmlns:a16="http://schemas.microsoft.com/office/drawing/2014/main" id="{CDBE4880-0629-4002-93BE-7F6634345140}"/>
              </a:ext>
            </a:extLst>
          </p:cNvPr>
          <p:cNvSpPr>
            <a:spLocks/>
          </p:cNvSpPr>
          <p:nvPr/>
        </p:nvSpPr>
        <p:spPr bwMode="auto">
          <a:xfrm>
            <a:off x="4440239" y="5483226"/>
            <a:ext cx="663575" cy="284163"/>
          </a:xfrm>
          <a:custGeom>
            <a:avLst/>
            <a:gdLst>
              <a:gd name="T0" fmla="*/ 0 w 263"/>
              <a:gd name="T1" fmla="*/ 0 h 172"/>
              <a:gd name="T2" fmla="*/ 2147483646 w 263"/>
              <a:gd name="T3" fmla="*/ 0 h 172"/>
              <a:gd name="T4" fmla="*/ 2147483646 w 263"/>
              <a:gd name="T5" fmla="*/ 2147483646 h 172"/>
              <a:gd name="T6" fmla="*/ 0 w 263"/>
              <a:gd name="T7" fmla="*/ 2147483646 h 172"/>
              <a:gd name="T8" fmla="*/ 0 w 263"/>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172">
                <a:moveTo>
                  <a:pt x="0" y="0"/>
                </a:moveTo>
                <a:lnTo>
                  <a:pt x="262" y="0"/>
                </a:lnTo>
                <a:lnTo>
                  <a:pt x="262" y="171"/>
                </a:lnTo>
                <a:lnTo>
                  <a:pt x="0" y="171"/>
                </a:lnTo>
                <a:lnTo>
                  <a:pt x="0" y="0"/>
                </a:lnTo>
              </a:path>
            </a:pathLst>
          </a:custGeom>
          <a:solidFill>
            <a:srgbClr val="BDB405"/>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47" name="Freeform 38">
            <a:extLst>
              <a:ext uri="{FF2B5EF4-FFF2-40B4-BE49-F238E27FC236}">
                <a16:creationId xmlns:a16="http://schemas.microsoft.com/office/drawing/2014/main" id="{6A4AD451-7226-456B-AD0E-4CCF2CA104DC}"/>
              </a:ext>
            </a:extLst>
          </p:cNvPr>
          <p:cNvSpPr>
            <a:spLocks/>
          </p:cNvSpPr>
          <p:nvPr/>
        </p:nvSpPr>
        <p:spPr bwMode="auto">
          <a:xfrm>
            <a:off x="3706814" y="5595938"/>
            <a:ext cx="657225" cy="171450"/>
          </a:xfrm>
          <a:custGeom>
            <a:avLst/>
            <a:gdLst>
              <a:gd name="T0" fmla="*/ 0 w 261"/>
              <a:gd name="T1" fmla="*/ 0 h 128"/>
              <a:gd name="T2" fmla="*/ 2147483646 w 261"/>
              <a:gd name="T3" fmla="*/ 0 h 128"/>
              <a:gd name="T4" fmla="*/ 2147483646 w 261"/>
              <a:gd name="T5" fmla="*/ 2147483646 h 128"/>
              <a:gd name="T6" fmla="*/ 0 w 261"/>
              <a:gd name="T7" fmla="*/ 2147483646 h 128"/>
              <a:gd name="T8" fmla="*/ 0 w 261"/>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 h="128">
                <a:moveTo>
                  <a:pt x="0" y="0"/>
                </a:moveTo>
                <a:lnTo>
                  <a:pt x="260" y="0"/>
                </a:lnTo>
                <a:lnTo>
                  <a:pt x="260" y="127"/>
                </a:lnTo>
                <a:lnTo>
                  <a:pt x="0" y="127"/>
                </a:lnTo>
                <a:lnTo>
                  <a:pt x="0" y="0"/>
                </a:lnTo>
              </a:path>
            </a:pathLst>
          </a:custGeom>
          <a:solidFill>
            <a:srgbClr val="FBD557"/>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48" name="Freeform 39">
            <a:extLst>
              <a:ext uri="{FF2B5EF4-FFF2-40B4-BE49-F238E27FC236}">
                <a16:creationId xmlns:a16="http://schemas.microsoft.com/office/drawing/2014/main" id="{F026DD3D-0F96-4A60-9F71-B6515B544A85}"/>
              </a:ext>
            </a:extLst>
          </p:cNvPr>
          <p:cNvSpPr>
            <a:spLocks/>
          </p:cNvSpPr>
          <p:nvPr/>
        </p:nvSpPr>
        <p:spPr bwMode="auto">
          <a:xfrm>
            <a:off x="2882901" y="2271713"/>
            <a:ext cx="4594225" cy="3524250"/>
          </a:xfrm>
          <a:custGeom>
            <a:avLst/>
            <a:gdLst>
              <a:gd name="T0" fmla="*/ 0 w 4334"/>
              <a:gd name="T1" fmla="*/ 0 h 2129"/>
              <a:gd name="T2" fmla="*/ 0 w 4334"/>
              <a:gd name="T3" fmla="*/ 2147483646 h 2129"/>
              <a:gd name="T4" fmla="*/ 2147483646 w 4334"/>
              <a:gd name="T5" fmla="*/ 2147483646 h 2129"/>
              <a:gd name="T6" fmla="*/ 0 60000 65536"/>
              <a:gd name="T7" fmla="*/ 0 60000 65536"/>
              <a:gd name="T8" fmla="*/ 0 60000 65536"/>
              <a:gd name="T9" fmla="*/ 0 w 4334"/>
              <a:gd name="T10" fmla="*/ 0 h 2129"/>
              <a:gd name="T11" fmla="*/ 4334 w 4334"/>
              <a:gd name="T12" fmla="*/ 2129 h 2129"/>
            </a:gdLst>
            <a:ahLst/>
            <a:cxnLst>
              <a:cxn ang="T6">
                <a:pos x="T0" y="T1"/>
              </a:cxn>
              <a:cxn ang="T7">
                <a:pos x="T2" y="T3"/>
              </a:cxn>
              <a:cxn ang="T8">
                <a:pos x="T4" y="T5"/>
              </a:cxn>
            </a:cxnLst>
            <a:rect l="T9" t="T10" r="T11" b="T12"/>
            <a:pathLst>
              <a:path w="4334" h="2129">
                <a:moveTo>
                  <a:pt x="0" y="0"/>
                </a:moveTo>
                <a:lnTo>
                  <a:pt x="0" y="2128"/>
                </a:lnTo>
                <a:lnTo>
                  <a:pt x="4333" y="2128"/>
                </a:lnTo>
              </a:path>
            </a:pathLst>
          </a:custGeom>
          <a:noFill/>
          <a:ln w="254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49" name="Text Box 40">
            <a:extLst>
              <a:ext uri="{FF2B5EF4-FFF2-40B4-BE49-F238E27FC236}">
                <a16:creationId xmlns:a16="http://schemas.microsoft.com/office/drawing/2014/main" id="{B74748F5-5035-4E0D-AB33-AFDF3F72205D}"/>
              </a:ext>
            </a:extLst>
          </p:cNvPr>
          <p:cNvSpPr txBox="1">
            <a:spLocks noChangeArrowheads="1"/>
          </p:cNvSpPr>
          <p:nvPr/>
        </p:nvSpPr>
        <p:spPr bwMode="auto">
          <a:xfrm>
            <a:off x="3754438" y="5233988"/>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b="1">
                <a:solidFill>
                  <a:prstClr val="black"/>
                </a:solidFill>
                <a:latin typeface="Century Gothic" panose="020B0502020202020204" pitchFamily="34" charset="0"/>
                <a:ea typeface="SimSun" panose="02010600030101010101" pitchFamily="2" charset="-122"/>
                <a:cs typeface="Arial" panose="020B0604020202020204" pitchFamily="34" charset="0"/>
              </a:rPr>
              <a:t>0.1</a:t>
            </a:r>
          </a:p>
        </p:txBody>
      </p:sp>
      <p:sp>
        <p:nvSpPr>
          <p:cNvPr id="34850" name="Text Box 41">
            <a:extLst>
              <a:ext uri="{FF2B5EF4-FFF2-40B4-BE49-F238E27FC236}">
                <a16:creationId xmlns:a16="http://schemas.microsoft.com/office/drawing/2014/main" id="{AAB3224A-751D-42DB-9CC2-912613B5439D}"/>
              </a:ext>
            </a:extLst>
          </p:cNvPr>
          <p:cNvSpPr txBox="1">
            <a:spLocks noChangeArrowheads="1"/>
          </p:cNvSpPr>
          <p:nvPr/>
        </p:nvSpPr>
        <p:spPr bwMode="auto">
          <a:xfrm>
            <a:off x="4486275" y="5172075"/>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b="1">
                <a:solidFill>
                  <a:prstClr val="black"/>
                </a:solidFill>
                <a:latin typeface="Century Gothic" panose="020B0502020202020204" pitchFamily="34" charset="0"/>
                <a:ea typeface="SimSun" panose="02010600030101010101" pitchFamily="2" charset="-122"/>
                <a:cs typeface="Arial" panose="020B0604020202020204" pitchFamily="34" charset="0"/>
              </a:rPr>
              <a:t>0.2</a:t>
            </a:r>
          </a:p>
        </p:txBody>
      </p:sp>
      <p:sp>
        <p:nvSpPr>
          <p:cNvPr id="34851" name="Text Box 42">
            <a:extLst>
              <a:ext uri="{FF2B5EF4-FFF2-40B4-BE49-F238E27FC236}">
                <a16:creationId xmlns:a16="http://schemas.microsoft.com/office/drawing/2014/main" id="{4218B667-4146-4B27-860A-3F197AF5A5DA}"/>
              </a:ext>
            </a:extLst>
          </p:cNvPr>
          <p:cNvSpPr txBox="1">
            <a:spLocks noChangeArrowheads="1"/>
          </p:cNvSpPr>
          <p:nvPr/>
        </p:nvSpPr>
        <p:spPr bwMode="auto">
          <a:xfrm>
            <a:off x="5257800" y="4479925"/>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b="1">
                <a:solidFill>
                  <a:prstClr val="black"/>
                </a:solidFill>
                <a:latin typeface="Century Gothic" panose="020B0502020202020204" pitchFamily="34" charset="0"/>
                <a:ea typeface="SimSun" panose="02010600030101010101" pitchFamily="2" charset="-122"/>
                <a:cs typeface="Arial" panose="020B0604020202020204" pitchFamily="34" charset="0"/>
              </a:rPr>
              <a:t>0.6</a:t>
            </a:r>
          </a:p>
        </p:txBody>
      </p:sp>
      <p:sp>
        <p:nvSpPr>
          <p:cNvPr id="34852" name="Text Box 43">
            <a:extLst>
              <a:ext uri="{FF2B5EF4-FFF2-40B4-BE49-F238E27FC236}">
                <a16:creationId xmlns:a16="http://schemas.microsoft.com/office/drawing/2014/main" id="{899FD740-0B92-40DD-8F92-9361C91A1D3C}"/>
              </a:ext>
            </a:extLst>
          </p:cNvPr>
          <p:cNvSpPr txBox="1">
            <a:spLocks noChangeArrowheads="1"/>
          </p:cNvSpPr>
          <p:nvPr/>
        </p:nvSpPr>
        <p:spPr bwMode="auto">
          <a:xfrm>
            <a:off x="5991226" y="3554413"/>
            <a:ext cx="562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b="1">
                <a:solidFill>
                  <a:prstClr val="black"/>
                </a:solidFill>
                <a:latin typeface="Century Gothic" panose="020B0502020202020204" pitchFamily="34" charset="0"/>
                <a:ea typeface="SimSun" panose="02010600030101010101" pitchFamily="2" charset="-122"/>
                <a:cs typeface="Arial" panose="020B0604020202020204" pitchFamily="34" charset="0"/>
              </a:rPr>
              <a:t>1.2*</a:t>
            </a:r>
          </a:p>
        </p:txBody>
      </p:sp>
      <p:sp>
        <p:nvSpPr>
          <p:cNvPr id="34853" name="Text Box 44">
            <a:extLst>
              <a:ext uri="{FF2B5EF4-FFF2-40B4-BE49-F238E27FC236}">
                <a16:creationId xmlns:a16="http://schemas.microsoft.com/office/drawing/2014/main" id="{DD966663-E3E3-4070-9383-AD5B4B5294DD}"/>
              </a:ext>
            </a:extLst>
          </p:cNvPr>
          <p:cNvSpPr txBox="1">
            <a:spLocks noChangeArrowheads="1"/>
          </p:cNvSpPr>
          <p:nvPr/>
        </p:nvSpPr>
        <p:spPr bwMode="auto">
          <a:xfrm>
            <a:off x="6743700" y="2328863"/>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b="1">
                <a:solidFill>
                  <a:prstClr val="black"/>
                </a:solidFill>
                <a:latin typeface="Century Gothic" panose="020B0502020202020204" pitchFamily="34" charset="0"/>
                <a:ea typeface="SimSun" panose="02010600030101010101" pitchFamily="2" charset="-122"/>
                <a:cs typeface="Arial" panose="020B0604020202020204" pitchFamily="34" charset="0"/>
              </a:rPr>
              <a:t>2.1*</a:t>
            </a:r>
          </a:p>
        </p:txBody>
      </p:sp>
      <p:sp>
        <p:nvSpPr>
          <p:cNvPr id="34854" name="Rectangle 45">
            <a:extLst>
              <a:ext uri="{FF2B5EF4-FFF2-40B4-BE49-F238E27FC236}">
                <a16:creationId xmlns:a16="http://schemas.microsoft.com/office/drawing/2014/main" id="{FD786465-AD3A-4A78-8FB0-7F60555126E9}"/>
              </a:ext>
            </a:extLst>
          </p:cNvPr>
          <p:cNvSpPr>
            <a:spLocks noChangeArrowheads="1"/>
          </p:cNvSpPr>
          <p:nvPr/>
        </p:nvSpPr>
        <p:spPr bwMode="auto">
          <a:xfrm>
            <a:off x="8093076" y="2009776"/>
            <a:ext cx="823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2490788">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249078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2490788">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2490788">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2490788">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2490788"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0" fontAlgn="base" hangingPunct="0">
              <a:spcBef>
                <a:spcPct val="0"/>
              </a:spcBef>
              <a:spcAft>
                <a:spcPct val="0"/>
              </a:spcAft>
              <a:buClrTx/>
              <a:buSzTx/>
              <a:buNone/>
              <a:defRPr/>
            </a:pPr>
            <a:r>
              <a:rPr lang="de-DE" altLang="en-US" sz="1600" b="1">
                <a:solidFill>
                  <a:prstClr val="black"/>
                </a:solidFill>
                <a:latin typeface="Century Gothic" panose="020B0502020202020204" pitchFamily="34" charset="0"/>
                <a:cs typeface="Arial" panose="020B0604020202020204" pitchFamily="34" charset="0"/>
              </a:rPr>
              <a:t>Placebo</a:t>
            </a:r>
            <a:endParaRPr lang="de-DE" altLang="en-US" sz="1600" b="1" baseline="30000">
              <a:solidFill>
                <a:prstClr val="black"/>
              </a:solidFill>
              <a:latin typeface="Century Gothic" panose="020B0502020202020204" pitchFamily="34" charset="0"/>
              <a:cs typeface="Arial" panose="020B0604020202020204" pitchFamily="34" charset="0"/>
            </a:endParaRPr>
          </a:p>
        </p:txBody>
      </p:sp>
      <p:sp>
        <p:nvSpPr>
          <p:cNvPr id="34855" name="Freeform 46">
            <a:extLst>
              <a:ext uri="{FF2B5EF4-FFF2-40B4-BE49-F238E27FC236}">
                <a16:creationId xmlns:a16="http://schemas.microsoft.com/office/drawing/2014/main" id="{440A7E65-36E3-4F5F-A960-6A20641EC79E}"/>
              </a:ext>
            </a:extLst>
          </p:cNvPr>
          <p:cNvSpPr>
            <a:spLocks/>
          </p:cNvSpPr>
          <p:nvPr/>
        </p:nvSpPr>
        <p:spPr bwMode="auto">
          <a:xfrm flipV="1">
            <a:off x="2954338" y="5748338"/>
            <a:ext cx="658812" cy="76200"/>
          </a:xfrm>
          <a:custGeom>
            <a:avLst/>
            <a:gdLst>
              <a:gd name="T0" fmla="*/ 0 w 261"/>
              <a:gd name="T1" fmla="*/ 0 h 128"/>
              <a:gd name="T2" fmla="*/ 2147483646 w 261"/>
              <a:gd name="T3" fmla="*/ 0 h 128"/>
              <a:gd name="T4" fmla="*/ 2147483646 w 261"/>
              <a:gd name="T5" fmla="*/ 2147483646 h 128"/>
              <a:gd name="T6" fmla="*/ 0 w 261"/>
              <a:gd name="T7" fmla="*/ 2147483646 h 128"/>
              <a:gd name="T8" fmla="*/ 0 w 261"/>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 h="128">
                <a:moveTo>
                  <a:pt x="0" y="0"/>
                </a:moveTo>
                <a:lnTo>
                  <a:pt x="260" y="0"/>
                </a:lnTo>
                <a:lnTo>
                  <a:pt x="260" y="127"/>
                </a:lnTo>
                <a:lnTo>
                  <a:pt x="0" y="127"/>
                </a:lnTo>
                <a:lnTo>
                  <a:pt x="0" y="0"/>
                </a:lnTo>
              </a:path>
            </a:pathLst>
          </a:custGeom>
          <a:solidFill>
            <a:schemeClr val="tx1"/>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56" name="Text Box 47">
            <a:extLst>
              <a:ext uri="{FF2B5EF4-FFF2-40B4-BE49-F238E27FC236}">
                <a16:creationId xmlns:a16="http://schemas.microsoft.com/office/drawing/2014/main" id="{E200CDFF-4947-4DC4-B19D-F3DDD5E40785}"/>
              </a:ext>
            </a:extLst>
          </p:cNvPr>
          <p:cNvSpPr txBox="1">
            <a:spLocks noChangeArrowheads="1"/>
          </p:cNvSpPr>
          <p:nvPr/>
        </p:nvSpPr>
        <p:spPr bwMode="auto">
          <a:xfrm>
            <a:off x="3021013" y="5411788"/>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de-DE" altLang="en-US" sz="1600" b="1">
                <a:solidFill>
                  <a:prstClr val="black"/>
                </a:solidFill>
                <a:latin typeface="Century Gothic" panose="020B0502020202020204" pitchFamily="34" charset="0"/>
                <a:ea typeface="SimSun" panose="02010600030101010101" pitchFamily="2" charset="-122"/>
                <a:cs typeface="Arial" panose="020B0604020202020204" pitchFamily="34" charset="0"/>
              </a:rPr>
              <a:t>0.0</a:t>
            </a:r>
          </a:p>
        </p:txBody>
      </p:sp>
      <p:sp>
        <p:nvSpPr>
          <p:cNvPr id="34857" name="Text Box 48">
            <a:extLst>
              <a:ext uri="{FF2B5EF4-FFF2-40B4-BE49-F238E27FC236}">
                <a16:creationId xmlns:a16="http://schemas.microsoft.com/office/drawing/2014/main" id="{94A6B667-5F08-4F00-AC30-18D763EC7EDE}"/>
              </a:ext>
            </a:extLst>
          </p:cNvPr>
          <p:cNvSpPr txBox="1">
            <a:spLocks noChangeArrowheads="1"/>
          </p:cNvSpPr>
          <p:nvPr/>
        </p:nvSpPr>
        <p:spPr bwMode="auto">
          <a:xfrm>
            <a:off x="7821614" y="1916114"/>
            <a:ext cx="185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fontAlgn="base">
              <a:spcBef>
                <a:spcPct val="0"/>
              </a:spcBef>
              <a:spcAft>
                <a:spcPct val="0"/>
              </a:spcAft>
              <a:buClrTx/>
              <a:buSzTx/>
              <a:buNone/>
              <a:defRPr/>
            </a:pPr>
            <a:endParaRPr lang="en-GB" altLang="en-US" sz="1600">
              <a:solidFill>
                <a:prstClr val="black"/>
              </a:solidFill>
              <a:latin typeface="Century Gothic" panose="020B0502020202020204" pitchFamily="34" charset="0"/>
              <a:ea typeface="SimSun" panose="02010600030101010101" pitchFamily="2" charset="-122"/>
              <a:cs typeface="Arial" panose="020B0604020202020204" pitchFamily="34" charset="0"/>
            </a:endParaRPr>
          </a:p>
        </p:txBody>
      </p:sp>
      <p:sp>
        <p:nvSpPr>
          <p:cNvPr id="34858" name="Freeform 49">
            <a:extLst>
              <a:ext uri="{FF2B5EF4-FFF2-40B4-BE49-F238E27FC236}">
                <a16:creationId xmlns:a16="http://schemas.microsoft.com/office/drawing/2014/main" id="{D2AF6B87-0E00-46E4-8067-BF5AA7531F45}"/>
              </a:ext>
            </a:extLst>
          </p:cNvPr>
          <p:cNvSpPr>
            <a:spLocks/>
          </p:cNvSpPr>
          <p:nvPr/>
        </p:nvSpPr>
        <p:spPr bwMode="auto">
          <a:xfrm>
            <a:off x="7802564" y="2066926"/>
            <a:ext cx="187325" cy="176213"/>
          </a:xfrm>
          <a:custGeom>
            <a:avLst/>
            <a:gdLst>
              <a:gd name="T0" fmla="*/ 0 w 117"/>
              <a:gd name="T1" fmla="*/ 0 h 107"/>
              <a:gd name="T2" fmla="*/ 2147483646 w 117"/>
              <a:gd name="T3" fmla="*/ 0 h 107"/>
              <a:gd name="T4" fmla="*/ 2147483646 w 117"/>
              <a:gd name="T5" fmla="*/ 2147483646 h 107"/>
              <a:gd name="T6" fmla="*/ 0 w 117"/>
              <a:gd name="T7" fmla="*/ 2147483646 h 107"/>
              <a:gd name="T8" fmla="*/ 0 w 117"/>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7">
                <a:moveTo>
                  <a:pt x="0" y="0"/>
                </a:moveTo>
                <a:lnTo>
                  <a:pt x="116" y="0"/>
                </a:lnTo>
                <a:lnTo>
                  <a:pt x="116" y="106"/>
                </a:lnTo>
                <a:lnTo>
                  <a:pt x="0" y="106"/>
                </a:lnTo>
                <a:lnTo>
                  <a:pt x="0" y="0"/>
                </a:lnTo>
              </a:path>
            </a:pathLst>
          </a:custGeom>
          <a:solidFill>
            <a:schemeClr val="tx1"/>
          </a:solidFill>
          <a:ln>
            <a:noFill/>
          </a:ln>
          <a:effectLst>
            <a:outerShdw dist="53882"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0" fontAlgn="base" hangingPunct="0">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34859" name="TextBox 49">
            <a:extLst>
              <a:ext uri="{FF2B5EF4-FFF2-40B4-BE49-F238E27FC236}">
                <a16:creationId xmlns:a16="http://schemas.microsoft.com/office/drawing/2014/main" id="{8E90EF23-4309-4839-8D4E-69D07383DAAB}"/>
              </a:ext>
            </a:extLst>
          </p:cNvPr>
          <p:cNvSpPr txBox="1">
            <a:spLocks noChangeArrowheads="1"/>
          </p:cNvSpPr>
          <p:nvPr/>
        </p:nvSpPr>
        <p:spPr bwMode="auto">
          <a:xfrm>
            <a:off x="1703389" y="6011864"/>
            <a:ext cx="4467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fontAlgn="base">
              <a:spcBef>
                <a:spcPct val="0"/>
              </a:spcBef>
              <a:spcAft>
                <a:spcPct val="0"/>
              </a:spcAft>
              <a:buClrTx/>
              <a:buSzTx/>
              <a:buNone/>
              <a:defRPr/>
            </a:pPr>
            <a:r>
              <a:rPr lang="en-US" altLang="en-US" sz="1800">
                <a:solidFill>
                  <a:prstClr val="black"/>
                </a:solidFill>
                <a:latin typeface="Arial" panose="020B0604020202020204" pitchFamily="34" charset="0"/>
                <a:ea typeface="SimSun" panose="02010600030101010101" pitchFamily="2" charset="-122"/>
                <a:cs typeface="Arial" panose="020B0604020202020204" pitchFamily="34" charset="0"/>
              </a:rPr>
              <a:t>PUB: perforation, ulceration and bleeding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Kết luận nhỏ</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Meloxicam an toàn cho hệ tiêu hóa hơn các thuốc ức chế COX không chọn lọc</a:t>
            </a:r>
          </a:p>
        </p:txBody>
      </p:sp>
    </p:spTree>
    <p:extLst>
      <p:ext uri="{BB962C8B-B14F-4D97-AF65-F5344CB8AC3E}">
        <p14:creationId xmlns:p14="http://schemas.microsoft.com/office/powerpoint/2010/main" val="111863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3B1AA969-46ED-4225-811C-8F4C72DEE29C}"/>
              </a:ext>
            </a:extLst>
          </p:cNvPr>
          <p:cNvSpPr>
            <a:spLocks noGrp="1" noChangeArrowheads="1"/>
          </p:cNvSpPr>
          <p:nvPr>
            <p:ph type="body" idx="4294967295"/>
          </p:nvPr>
        </p:nvSpPr>
        <p:spPr>
          <a:xfrm>
            <a:off x="2141538" y="990600"/>
            <a:ext cx="8526462" cy="4800600"/>
          </a:xfrm>
        </p:spPr>
        <p:txBody>
          <a:bodyPr>
            <a:normAutofit lnSpcReduction="10000"/>
          </a:bodyPr>
          <a:lstStyle/>
          <a:p>
            <a:pPr eaLnBrk="1" hangingPunct="1">
              <a:lnSpc>
                <a:spcPct val="80000"/>
              </a:lnSpc>
              <a:buFontTx/>
              <a:buNone/>
            </a:pPr>
            <a:r>
              <a:rPr lang="en-US" altLang="en-US" sz="2200">
                <a:solidFill>
                  <a:srgbClr val="0042C8"/>
                </a:solidFill>
                <a:latin typeface="Arial" panose="020B0604020202020204" pitchFamily="34" charset="0"/>
                <a:ea typeface="SimSun" panose="02010600030101010101" pitchFamily="2" charset="-122"/>
              </a:rPr>
              <a:t>Tại Mỹ</a:t>
            </a:r>
            <a:r>
              <a:rPr lang="en-US" altLang="en-US" sz="2200">
                <a:solidFill>
                  <a:srgbClr val="FFFF00"/>
                </a:solidFill>
                <a:latin typeface="Arial" panose="020B0604020202020204" pitchFamily="34" charset="0"/>
                <a:ea typeface="SimSun" panose="02010600030101010101" pitchFamily="2" charset="-122"/>
              </a:rPr>
              <a:t>:</a:t>
            </a:r>
          </a:p>
          <a:p>
            <a:pPr eaLnBrk="1" hangingPunct="1"/>
            <a:r>
              <a:rPr lang="en-US" altLang="en-US" sz="2200">
                <a:latin typeface="Arial" panose="020B0604020202020204" pitchFamily="34" charset="0"/>
                <a:ea typeface="SimSun" panose="02010600030101010101" pitchFamily="2" charset="-122"/>
              </a:rPr>
              <a:t>20% những người &gt;60 tuổi có đau mãn tính (50 triệu người), chủ yếu đau thắt lưng</a:t>
            </a:r>
          </a:p>
          <a:p>
            <a:pPr eaLnBrk="1" hangingPunct="1"/>
            <a:r>
              <a:rPr lang="en-US" altLang="en-US" sz="2200">
                <a:latin typeface="Arial" panose="020B0604020202020204" pitchFamily="34" charset="0"/>
                <a:ea typeface="SimSun" panose="02010600030101010101" pitchFamily="2" charset="-122"/>
              </a:rPr>
              <a:t>Một trong 6 người Mỹ có những cơn đau khớp</a:t>
            </a:r>
          </a:p>
          <a:p>
            <a:pPr eaLnBrk="1" hangingPunct="1"/>
            <a:r>
              <a:rPr lang="en-US" altLang="en-US" sz="2200">
                <a:latin typeface="Arial" panose="020B0604020202020204" pitchFamily="34" charset="0"/>
                <a:ea typeface="SimSun" panose="02010600030101010101" pitchFamily="2" charset="-122"/>
              </a:rPr>
              <a:t>Chi phí điều trị &gt; 100 tỷ đô la/ 1 năm</a:t>
            </a:r>
          </a:p>
          <a:p>
            <a:pPr eaLnBrk="1" hangingPunct="1">
              <a:buFontTx/>
              <a:buNone/>
            </a:pPr>
            <a:r>
              <a:rPr lang="en-US" altLang="en-US" sz="2200">
                <a:solidFill>
                  <a:srgbClr val="0042C8"/>
                </a:solidFill>
                <a:latin typeface="Arial" panose="020B0604020202020204" pitchFamily="34" charset="0"/>
                <a:ea typeface="SimSun" panose="02010600030101010101" pitchFamily="2" charset="-122"/>
              </a:rPr>
              <a:t>Tại châu Á (Nhật Bản):</a:t>
            </a:r>
          </a:p>
          <a:p>
            <a:pPr eaLnBrk="1" hangingPunct="1"/>
            <a:r>
              <a:rPr lang="en-US" altLang="en-US" sz="2200">
                <a:latin typeface="Arial" panose="020B0604020202020204" pitchFamily="34" charset="0"/>
                <a:ea typeface="SimSun" panose="02010600030101010101" pitchFamily="2" charset="-122"/>
              </a:rPr>
              <a:t>Đau mạn tính: chiếm 17,2%; nam (14,3 % ); nữ (19,3 %)</a:t>
            </a:r>
          </a:p>
          <a:p>
            <a:pPr eaLnBrk="1" hangingPunct="1"/>
            <a:r>
              <a:rPr lang="en-US" altLang="en-US" sz="2200">
                <a:latin typeface="Arial" panose="020B0604020202020204" pitchFamily="34" charset="0"/>
                <a:ea typeface="SimSun" panose="02010600030101010101" pitchFamily="2" charset="-122"/>
              </a:rPr>
              <a:t>Chủ yếu gặp đau cột sống (21,8%), khớp gối (18,8%)</a:t>
            </a:r>
          </a:p>
          <a:p>
            <a:pPr eaLnBrk="1" hangingPunct="1"/>
            <a:r>
              <a:rPr lang="en-US" altLang="en-US" sz="2200">
                <a:latin typeface="Arial" panose="020B0604020202020204" pitchFamily="34" charset="0"/>
                <a:ea typeface="SimSun" panose="02010600030101010101" pitchFamily="2" charset="-122"/>
              </a:rPr>
              <a:t>2,6 tỷ người trong dân số phải nghỉ việc ít nhất 1 lần/ 1 năm vì triệu chứng đau.</a:t>
            </a:r>
          </a:p>
          <a:p>
            <a:pPr eaLnBrk="1" hangingPunct="1">
              <a:lnSpc>
                <a:spcPct val="80000"/>
              </a:lnSpc>
            </a:pPr>
            <a:endParaRPr lang="en-US" altLang="en-US" sz="2200">
              <a:latin typeface="Arial" panose="020B0604020202020204" pitchFamily="34" charset="0"/>
              <a:ea typeface="SimSun" panose="02010600030101010101" pitchFamily="2" charset="-122"/>
            </a:endParaRPr>
          </a:p>
          <a:p>
            <a:pPr eaLnBrk="1" hangingPunct="1">
              <a:lnSpc>
                <a:spcPct val="80000"/>
              </a:lnSpc>
              <a:spcBef>
                <a:spcPct val="0"/>
              </a:spcBef>
              <a:buFont typeface="Wingdings" panose="05000000000000000000" pitchFamily="2" charset="2"/>
              <a:buNone/>
            </a:pPr>
            <a:endParaRPr lang="vi-VN" altLang="en-US" sz="2200" b="1" i="1">
              <a:solidFill>
                <a:srgbClr val="FFFF00"/>
              </a:solidFill>
              <a:latin typeface="Arial" panose="020B0604020202020204" pitchFamily="34" charset="0"/>
              <a:ea typeface="SimSun" panose="02010600030101010101" pitchFamily="2" charset="-122"/>
            </a:endParaRPr>
          </a:p>
          <a:p>
            <a:pPr eaLnBrk="1" hangingPunct="1">
              <a:lnSpc>
                <a:spcPct val="130000"/>
              </a:lnSpc>
              <a:buClr>
                <a:srgbClr val="FFFF00"/>
              </a:buClr>
            </a:pPr>
            <a:endParaRPr lang="en-US" altLang="en-US" sz="800">
              <a:latin typeface="Tahoma" panose="020B0604030504040204" pitchFamily="34" charset="0"/>
              <a:ea typeface="SimSun" panose="02010600030101010101" pitchFamily="2" charset="-122"/>
            </a:endParaRPr>
          </a:p>
          <a:p>
            <a:pPr eaLnBrk="1" hangingPunct="1">
              <a:lnSpc>
                <a:spcPct val="80000"/>
              </a:lnSpc>
              <a:spcBef>
                <a:spcPct val="0"/>
              </a:spcBef>
              <a:buFont typeface="Wingdings" panose="05000000000000000000" pitchFamily="2" charset="2"/>
              <a:buNone/>
            </a:pPr>
            <a:r>
              <a:rPr lang="vi-VN" altLang="en-US" sz="700" b="1" i="1">
                <a:solidFill>
                  <a:srgbClr val="FFFF00"/>
                </a:solidFill>
                <a:latin typeface="Arial" panose="020B0604020202020204" pitchFamily="34" charset="0"/>
                <a:ea typeface="SimSun" panose="02010600030101010101" pitchFamily="2" charset="-122"/>
              </a:rPr>
              <a:t>     </a:t>
            </a:r>
            <a:endParaRPr lang="en-US" altLang="en-US" sz="900">
              <a:latin typeface="Arial" panose="020B0604020202020204" pitchFamily="34" charset="0"/>
              <a:ea typeface="SimSun" panose="02010600030101010101" pitchFamily="2" charset="-122"/>
            </a:endParaRPr>
          </a:p>
        </p:txBody>
      </p:sp>
      <p:sp>
        <p:nvSpPr>
          <p:cNvPr id="15363" name="Rectangle 9">
            <a:extLst>
              <a:ext uri="{FF2B5EF4-FFF2-40B4-BE49-F238E27FC236}">
                <a16:creationId xmlns:a16="http://schemas.microsoft.com/office/drawing/2014/main" id="{5FAA5A3D-9E0D-43FC-9E8D-3E907BB3378E}"/>
              </a:ext>
            </a:extLst>
          </p:cNvPr>
          <p:cNvSpPr>
            <a:spLocks noChangeArrowheads="1"/>
          </p:cNvSpPr>
          <p:nvPr/>
        </p:nvSpPr>
        <p:spPr bwMode="auto">
          <a:xfrm>
            <a:off x="381000" y="304800"/>
            <a:ext cx="922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US" altLang="en-US" sz="2800" b="1">
                <a:solidFill>
                  <a:srgbClr val="0042C8"/>
                </a:solidFill>
                <a:latin typeface=".VnArialH" pitchFamily="34" charset="0"/>
                <a:cs typeface="Times New Roman" panose="02020603050405020304" pitchFamily="18" charset="0"/>
              </a:rPr>
              <a:t>    </a:t>
            </a:r>
            <a:r>
              <a:rPr lang="en-US" altLang="en-US" sz="2800" b="1">
                <a:solidFill>
                  <a:srgbClr val="0042C8"/>
                </a:solidFill>
                <a:latin typeface="Arial" panose="020B0604020202020204" pitchFamily="34" charset="0"/>
                <a:cs typeface="Arial" panose="020B0604020202020204" pitchFamily="34" charset="0"/>
              </a:rPr>
              <a:t>            </a:t>
            </a:r>
            <a:r>
              <a:rPr lang="en-US" altLang="en-US" b="1">
                <a:solidFill>
                  <a:srgbClr val="000090"/>
                </a:solidFill>
                <a:latin typeface="Arial" panose="020B0604020202020204" pitchFamily="34" charset="0"/>
                <a:ea typeface="SimSun" panose="02010600030101010101" pitchFamily="2" charset="-122"/>
                <a:cs typeface="Cordia New" panose="020B0304020202020204" pitchFamily="34" charset="-34"/>
              </a:rPr>
              <a:t>ĐAU DO BỆNH LÝ CƠ XƯƠNG KHỚP</a:t>
            </a:r>
          </a:p>
        </p:txBody>
      </p:sp>
      <p:sp>
        <p:nvSpPr>
          <p:cNvPr id="15364" name="TextBox 1">
            <a:extLst>
              <a:ext uri="{FF2B5EF4-FFF2-40B4-BE49-F238E27FC236}">
                <a16:creationId xmlns:a16="http://schemas.microsoft.com/office/drawing/2014/main" id="{F8A13A01-84F3-41E7-B536-43AD03FE922A}"/>
              </a:ext>
            </a:extLst>
          </p:cNvPr>
          <p:cNvSpPr txBox="1">
            <a:spLocks noChangeArrowheads="1"/>
          </p:cNvSpPr>
          <p:nvPr/>
        </p:nvSpPr>
        <p:spPr bwMode="auto">
          <a:xfrm>
            <a:off x="1524000" y="6324600"/>
            <a:ext cx="91440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lnSpc>
                <a:spcPct val="80000"/>
              </a:lnSpc>
              <a:spcBef>
                <a:spcPct val="0"/>
              </a:spcBef>
              <a:buFontTx/>
              <a:buNone/>
            </a:pPr>
            <a:r>
              <a:rPr lang="vi-VN" altLang="en-US" sz="1200" b="1" i="1">
                <a:latin typeface="Arial" panose="020B0604020202020204" pitchFamily="34" charset="0"/>
                <a:ea typeface="SimSun" panose="02010600030101010101" pitchFamily="2" charset="-122"/>
              </a:rPr>
              <a:t>Shinsuke Inoue (2012), “Survey of chronic pain in Japan” </a:t>
            </a:r>
          </a:p>
          <a:p>
            <a:pPr algn="r" eaLnBrk="1" hangingPunct="1">
              <a:lnSpc>
                <a:spcPct val="80000"/>
              </a:lnSpc>
              <a:spcBef>
                <a:spcPct val="0"/>
              </a:spcBef>
              <a:buFontTx/>
              <a:buNone/>
            </a:pPr>
            <a:r>
              <a:rPr lang="vi-VN" altLang="en-US" sz="1200" b="1" i="1">
                <a:latin typeface="Arial" panose="020B0604020202020204" pitchFamily="34" charset="0"/>
                <a:ea typeface="SimSun" panose="02010600030101010101" pitchFamily="2" charset="-122"/>
              </a:rPr>
              <a:t>    Abstrac PF 094.</a:t>
            </a:r>
            <a:r>
              <a:rPr lang="vi-VN" altLang="en-US" sz="1200" i="1">
                <a:latin typeface="Arial" panose="020B0604020202020204" pitchFamily="34" charset="0"/>
                <a:ea typeface="SimSun" panose="02010600030101010101" pitchFamily="2" charset="-122"/>
              </a:rPr>
              <a:t> World Congress on Pain 2012</a:t>
            </a:r>
            <a:r>
              <a:rPr lang="vi-VN" altLang="en-US" sz="1200" b="1" i="1">
                <a:latin typeface="Arial" panose="020B0604020202020204" pitchFamily="34" charset="0"/>
                <a:ea typeface="SimSun" panose="02010600030101010101" pitchFamily="2" charset="-122"/>
              </a:rPr>
              <a:t> </a:t>
            </a:r>
            <a:endParaRPr lang="vi-VN" altLang="en-US" sz="1200" i="1">
              <a:latin typeface="Arial" panose="020B0604020202020204" pitchFamily="34" charset="0"/>
              <a:ea typeface="SimSun" panose="02010600030101010101" pitchFamily="2" charset="-122"/>
            </a:endParaRPr>
          </a:p>
          <a:p>
            <a:pPr algn="r">
              <a:spcBef>
                <a:spcPct val="0"/>
              </a:spcBef>
              <a:buFontTx/>
              <a:buNone/>
            </a:pPr>
            <a:endParaRPr lang="en-US" altLang="en-US" sz="1200">
              <a:latin typeface="Times New Roman" panose="02020603050405020304" pitchFamily="18" charset="0"/>
              <a:ea typeface="SimSun" panose="02010600030101010101" pitchFamily="2" charset="-122"/>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Nguy cơ tim mạch</a:t>
            </a:r>
          </a:p>
        </p:txBody>
      </p:sp>
      <p:sp>
        <p:nvSpPr>
          <p:cNvPr id="3" name="Text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463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E19DC9-E4B2-4133-BDE9-DAA374A9F45F}"/>
              </a:ext>
            </a:extLst>
          </p:cNvPr>
          <p:cNvSpPr>
            <a:spLocks noGrp="1"/>
          </p:cNvSpPr>
          <p:nvPr>
            <p:ph idx="1"/>
          </p:nvPr>
        </p:nvSpPr>
        <p:spPr/>
        <p:txBody>
          <a:bodyPr/>
          <a:lstStyle/>
          <a:p>
            <a:endParaRPr lang="vi-VN"/>
          </a:p>
        </p:txBody>
      </p:sp>
      <p:pic>
        <p:nvPicPr>
          <p:cNvPr id="1026" name="Picture 2" descr="http://tmedweb.tulane.edu/pharmwiki/lib/exe/fetch.php/nsaid_harm.png?w=700&amp;tok=b8e648">
            <a:extLst>
              <a:ext uri="{FF2B5EF4-FFF2-40B4-BE49-F238E27FC236}">
                <a16:creationId xmlns:a16="http://schemas.microsoft.com/office/drawing/2014/main" id="{1A935B72-5279-4605-B973-CD3106B65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873" y="221242"/>
            <a:ext cx="7813963" cy="586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34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endParaRPr lang="en-US" altLang="en-US"/>
          </a:p>
        </p:txBody>
      </p:sp>
      <p:sp>
        <p:nvSpPr>
          <p:cNvPr id="557059" name="Rectangle 3"/>
          <p:cNvSpPr>
            <a:spLocks noGrp="1" noChangeArrowheads="1"/>
          </p:cNvSpPr>
          <p:nvPr>
            <p:ph type="body" sz="half" idx="1"/>
          </p:nvPr>
        </p:nvSpPr>
        <p:spPr>
          <a:xfrm>
            <a:off x="1752600" y="1143000"/>
            <a:ext cx="3619500" cy="4724400"/>
          </a:xfrm>
        </p:spPr>
        <p:txBody>
          <a:bodyPr/>
          <a:lstStyle/>
          <a:p>
            <a:endParaRPr lang="en-US" altLang="en-US"/>
          </a:p>
        </p:txBody>
      </p:sp>
      <p:pic>
        <p:nvPicPr>
          <p:cNvPr id="557060"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Tree>
    <p:extLst>
      <p:ext uri="{BB962C8B-B14F-4D97-AF65-F5344CB8AC3E}">
        <p14:creationId xmlns:p14="http://schemas.microsoft.com/office/powerpoint/2010/main" val="424909877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p:nvPr/>
        </p:nvSpPr>
        <p:spPr>
          <a:xfrm>
            <a:off x="2045686" y="6453187"/>
            <a:ext cx="3016852"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marL="457200" indent="-457200" algn="r">
              <a:defRPr sz="1400">
                <a:solidFill>
                  <a:srgbClr val="FFFFFF"/>
                </a:solidFill>
                <a:latin typeface="+mj-lt"/>
                <a:ea typeface="+mj-ea"/>
                <a:cs typeface="+mj-cs"/>
                <a:sym typeface="Arial"/>
              </a:defRPr>
            </a:lvl1pPr>
          </a:lstStyle>
          <a:p>
            <a:pPr>
              <a:defRPr/>
            </a:pPr>
            <a:r>
              <a:rPr>
                <a:latin typeface="Calibri Light" panose="020F0302020204030204"/>
              </a:rPr>
              <a:t>Singh G, et al. Am J Med. 2004;117:100-6.</a:t>
            </a:r>
          </a:p>
        </p:txBody>
      </p:sp>
      <p:sp>
        <p:nvSpPr>
          <p:cNvPr id="428" name="Shape 428"/>
          <p:cNvSpPr>
            <a:spLocks noGrp="1"/>
          </p:cNvSpPr>
          <p:nvPr>
            <p:ph type="title" idx="4294967295"/>
          </p:nvPr>
        </p:nvSpPr>
        <p:spPr>
          <a:xfrm>
            <a:off x="2532064" y="1412875"/>
            <a:ext cx="8135937" cy="1143000"/>
          </a:xfrm>
          <a:prstGeom prst="rect">
            <a:avLst/>
          </a:prstGeom>
        </p:spPr>
        <p:txBody>
          <a:bodyPr anchor="ctr">
            <a:normAutofit/>
          </a:bodyPr>
          <a:lstStyle/>
          <a:p>
            <a:pPr>
              <a:buSzPct val="100000"/>
              <a:defRPr sz="2000">
                <a:solidFill>
                  <a:srgbClr val="00B050"/>
                </a:solidFill>
              </a:defRPr>
            </a:pPr>
            <a:r>
              <a:rPr dirty="0">
                <a:solidFill>
                  <a:srgbClr val="FFC000"/>
                </a:solidFill>
              </a:rPr>
              <a:t>24.196 bệnh nhân</a:t>
            </a:r>
            <a:br>
              <a:rPr dirty="0">
                <a:solidFill>
                  <a:srgbClr val="FFC000"/>
                </a:solidFill>
              </a:rPr>
            </a:br>
            <a:r>
              <a:rPr dirty="0">
                <a:solidFill>
                  <a:srgbClr val="FFC000"/>
                </a:solidFill>
              </a:rPr>
              <a:t>28 nghiên cứu lâm sàng</a:t>
            </a:r>
          </a:p>
        </p:txBody>
      </p:sp>
      <p:grpSp>
        <p:nvGrpSpPr>
          <p:cNvPr id="471" name="Group 471"/>
          <p:cNvGrpSpPr/>
          <p:nvPr/>
        </p:nvGrpSpPr>
        <p:grpSpPr>
          <a:xfrm>
            <a:off x="1886139" y="1814512"/>
            <a:ext cx="8066264" cy="4165044"/>
            <a:chOff x="-9335" y="0"/>
            <a:chExt cx="8066262" cy="4165042"/>
          </a:xfrm>
        </p:grpSpPr>
        <p:sp>
          <p:nvSpPr>
            <p:cNvPr id="429" name="Shape 429"/>
            <p:cNvSpPr/>
            <p:nvPr/>
          </p:nvSpPr>
          <p:spPr>
            <a:xfrm>
              <a:off x="5786437" y="3063875"/>
              <a:ext cx="1454883" cy="3385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1600">
                  <a:latin typeface="+mj-lt"/>
                  <a:ea typeface="+mj-ea"/>
                  <a:cs typeface="+mj-cs"/>
                  <a:sym typeface="Arial"/>
                </a:defRPr>
              </a:pPr>
              <a:r>
                <a:rPr sz="1600">
                  <a:solidFill>
                    <a:prstClr val="white"/>
                  </a:solidFill>
                  <a:latin typeface="Calibri Light" panose="020F0302020204030204"/>
                  <a:sym typeface="Arial"/>
                </a:rPr>
                <a:t>Piroxicam 20 mg</a:t>
              </a:r>
            </a:p>
          </p:txBody>
        </p:sp>
        <p:sp>
          <p:nvSpPr>
            <p:cNvPr id="430" name="Shape 430"/>
            <p:cNvSpPr/>
            <p:nvPr/>
          </p:nvSpPr>
          <p:spPr>
            <a:xfrm>
              <a:off x="5786437" y="2563812"/>
              <a:ext cx="1656862" cy="3385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1600">
                  <a:latin typeface="+mj-lt"/>
                  <a:ea typeface="+mj-ea"/>
                  <a:cs typeface="+mj-cs"/>
                  <a:sym typeface="Arial"/>
                </a:defRPr>
              </a:pPr>
              <a:r>
                <a:rPr sz="1600">
                  <a:solidFill>
                    <a:prstClr val="white"/>
                  </a:solidFill>
                  <a:latin typeface="Calibri Light" panose="020F0302020204030204"/>
                  <a:sym typeface="Arial"/>
                </a:rPr>
                <a:t>Meloxicam 15 mg*</a:t>
              </a:r>
            </a:p>
          </p:txBody>
        </p:sp>
        <p:sp>
          <p:nvSpPr>
            <p:cNvPr id="431" name="Shape 431"/>
            <p:cNvSpPr/>
            <p:nvPr/>
          </p:nvSpPr>
          <p:spPr>
            <a:xfrm>
              <a:off x="5786437" y="1230312"/>
              <a:ext cx="2270490"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1800">
                  <a:latin typeface="+mj-lt"/>
                  <a:ea typeface="+mj-ea"/>
                  <a:cs typeface="+mj-cs"/>
                  <a:sym typeface="Arial"/>
                </a:defRPr>
              </a:pPr>
              <a:r>
                <a:rPr>
                  <a:solidFill>
                    <a:prstClr val="white"/>
                  </a:solidFill>
                  <a:latin typeface="Calibri Light" panose="020F0302020204030204"/>
                  <a:sym typeface="Arial"/>
                </a:rPr>
                <a:t>Diclofenac 100–150 mg</a:t>
              </a:r>
            </a:p>
          </p:txBody>
        </p:sp>
        <p:sp>
          <p:nvSpPr>
            <p:cNvPr id="432" name="Shape 432"/>
            <p:cNvSpPr/>
            <p:nvPr/>
          </p:nvSpPr>
          <p:spPr>
            <a:xfrm>
              <a:off x="5773737" y="2828925"/>
              <a:ext cx="1809148" cy="3385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1600">
                  <a:latin typeface="+mj-lt"/>
                  <a:ea typeface="+mj-ea"/>
                  <a:cs typeface="+mj-cs"/>
                  <a:sym typeface="Arial"/>
                </a:defRPr>
              </a:pPr>
              <a:r>
                <a:rPr sz="1600">
                  <a:solidFill>
                    <a:prstClr val="white"/>
                  </a:solidFill>
                  <a:latin typeface="Calibri Light" panose="020F0302020204030204"/>
                  <a:sym typeface="Arial"/>
                </a:rPr>
                <a:t>Meloxicam 7.5 mg**</a:t>
              </a:r>
            </a:p>
          </p:txBody>
        </p:sp>
        <p:sp>
          <p:nvSpPr>
            <p:cNvPr id="433" name="Shape 433"/>
            <p:cNvSpPr/>
            <p:nvPr/>
          </p:nvSpPr>
          <p:spPr>
            <a:xfrm>
              <a:off x="1006475" y="3108325"/>
              <a:ext cx="4695825" cy="2222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833" y="21600"/>
                  </a:lnTo>
                  <a:lnTo>
                    <a:pt x="2862" y="18514"/>
                  </a:lnTo>
                  <a:lnTo>
                    <a:pt x="3213" y="18206"/>
                  </a:lnTo>
                  <a:lnTo>
                    <a:pt x="3228" y="13577"/>
                  </a:lnTo>
                  <a:lnTo>
                    <a:pt x="6134" y="13269"/>
                  </a:lnTo>
                  <a:lnTo>
                    <a:pt x="6148" y="9874"/>
                  </a:lnTo>
                  <a:lnTo>
                    <a:pt x="7580" y="9874"/>
                  </a:lnTo>
                  <a:lnTo>
                    <a:pt x="7609" y="4937"/>
                  </a:lnTo>
                  <a:lnTo>
                    <a:pt x="7930" y="3703"/>
                  </a:lnTo>
                  <a:lnTo>
                    <a:pt x="7974" y="0"/>
                  </a:lnTo>
                  <a:lnTo>
                    <a:pt x="21600" y="617"/>
                  </a:lnTo>
                </a:path>
              </a:pathLst>
            </a:custGeom>
            <a:noFill/>
            <a:ln w="28575" cap="flat">
              <a:solidFill>
                <a:srgbClr val="FF99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434" name="Shape 434"/>
            <p:cNvSpPr/>
            <p:nvPr/>
          </p:nvSpPr>
          <p:spPr>
            <a:xfrm>
              <a:off x="1012825" y="2940050"/>
              <a:ext cx="4710113" cy="381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28" y="21420"/>
                  </a:lnTo>
                  <a:lnTo>
                    <a:pt x="2142" y="18720"/>
                  </a:lnTo>
                  <a:lnTo>
                    <a:pt x="6574" y="18000"/>
                  </a:lnTo>
                  <a:lnTo>
                    <a:pt x="7176" y="16920"/>
                  </a:lnTo>
                  <a:lnTo>
                    <a:pt x="7205" y="14220"/>
                  </a:lnTo>
                  <a:lnTo>
                    <a:pt x="11196" y="14940"/>
                  </a:lnTo>
                  <a:lnTo>
                    <a:pt x="11182" y="9000"/>
                  </a:lnTo>
                  <a:lnTo>
                    <a:pt x="12576" y="8820"/>
                  </a:lnTo>
                  <a:lnTo>
                    <a:pt x="12620" y="0"/>
                  </a:lnTo>
                  <a:lnTo>
                    <a:pt x="21600" y="0"/>
                  </a:lnTo>
                </a:path>
              </a:pathLst>
            </a:custGeom>
            <a:noFill/>
            <a:ln w="28575" cap="flat">
              <a:solidFill>
                <a:srgbClr val="FF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435" name="Shape 435"/>
            <p:cNvSpPr/>
            <p:nvPr/>
          </p:nvSpPr>
          <p:spPr>
            <a:xfrm>
              <a:off x="1012825" y="1408112"/>
              <a:ext cx="4703763" cy="19129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14" y="21564"/>
                  </a:lnTo>
                  <a:lnTo>
                    <a:pt x="2114" y="20453"/>
                  </a:lnTo>
                  <a:lnTo>
                    <a:pt x="3907" y="20417"/>
                  </a:lnTo>
                  <a:lnTo>
                    <a:pt x="3907" y="19700"/>
                  </a:lnTo>
                  <a:lnTo>
                    <a:pt x="4316" y="19700"/>
                  </a:lnTo>
                  <a:lnTo>
                    <a:pt x="4359" y="19377"/>
                  </a:lnTo>
                  <a:lnTo>
                    <a:pt x="7115" y="19306"/>
                  </a:lnTo>
                  <a:lnTo>
                    <a:pt x="7130" y="18804"/>
                  </a:lnTo>
                  <a:lnTo>
                    <a:pt x="8383" y="18911"/>
                  </a:lnTo>
                  <a:lnTo>
                    <a:pt x="8456" y="18445"/>
                  </a:lnTo>
                  <a:lnTo>
                    <a:pt x="10075" y="18553"/>
                  </a:lnTo>
                  <a:lnTo>
                    <a:pt x="10133" y="17943"/>
                  </a:lnTo>
                  <a:lnTo>
                    <a:pt x="11445" y="17889"/>
                  </a:lnTo>
                  <a:lnTo>
                    <a:pt x="11489" y="15846"/>
                  </a:lnTo>
                  <a:lnTo>
                    <a:pt x="12211" y="15846"/>
                  </a:lnTo>
                  <a:lnTo>
                    <a:pt x="12276" y="13211"/>
                  </a:lnTo>
                  <a:lnTo>
                    <a:pt x="13632" y="13103"/>
                  </a:lnTo>
                  <a:lnTo>
                    <a:pt x="13654" y="9447"/>
                  </a:lnTo>
                  <a:lnTo>
                    <a:pt x="14398" y="9232"/>
                  </a:lnTo>
                  <a:lnTo>
                    <a:pt x="14441" y="5306"/>
                  </a:lnTo>
                  <a:lnTo>
                    <a:pt x="16606" y="5037"/>
                  </a:lnTo>
                  <a:lnTo>
                    <a:pt x="16665" y="179"/>
                  </a:lnTo>
                  <a:lnTo>
                    <a:pt x="21600" y="0"/>
                  </a:lnTo>
                </a:path>
              </a:pathLst>
            </a:custGeom>
            <a:noFill/>
            <a:ln w="28575" cap="flat">
              <a:solidFill>
                <a:srgbClr val="FF33CC"/>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436" name="Shape 436"/>
            <p:cNvSpPr/>
            <p:nvPr/>
          </p:nvSpPr>
          <p:spPr>
            <a:xfrm>
              <a:off x="1006475" y="2860675"/>
              <a:ext cx="4716463" cy="4603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21600"/>
                  </a:lnTo>
                  <a:lnTo>
                    <a:pt x="752" y="19366"/>
                  </a:lnTo>
                  <a:lnTo>
                    <a:pt x="6930" y="19366"/>
                  </a:lnTo>
                  <a:lnTo>
                    <a:pt x="6974" y="15343"/>
                  </a:lnTo>
                  <a:lnTo>
                    <a:pt x="10557" y="15790"/>
                  </a:lnTo>
                  <a:lnTo>
                    <a:pt x="10542" y="10726"/>
                  </a:lnTo>
                  <a:lnTo>
                    <a:pt x="12429" y="10726"/>
                  </a:lnTo>
                  <a:lnTo>
                    <a:pt x="12444" y="4171"/>
                  </a:lnTo>
                  <a:lnTo>
                    <a:pt x="13535" y="4171"/>
                  </a:lnTo>
                  <a:lnTo>
                    <a:pt x="13535" y="0"/>
                  </a:lnTo>
                  <a:lnTo>
                    <a:pt x="21600" y="0"/>
                  </a:lnTo>
                </a:path>
              </a:pathLst>
            </a:custGeom>
            <a:noFill/>
            <a:ln w="28575" cap="flat">
              <a:solidFill>
                <a:srgbClr val="999933"/>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437" name="Shape 437"/>
            <p:cNvSpPr/>
            <p:nvPr/>
          </p:nvSpPr>
          <p:spPr>
            <a:xfrm rot="16200000">
              <a:off x="-1037821" y="1518723"/>
              <a:ext cx="2426302"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defRPr sz="1800">
                  <a:latin typeface="+mj-lt"/>
                  <a:ea typeface="+mj-ea"/>
                  <a:cs typeface="+mj-cs"/>
                  <a:sym typeface="Arial"/>
                </a:defRPr>
              </a:pPr>
              <a:r>
                <a:rPr>
                  <a:solidFill>
                    <a:prstClr val="white"/>
                  </a:solidFill>
                  <a:latin typeface="Calibri Light" panose="020F0302020204030204"/>
                  <a:sym typeface="Arial"/>
                </a:rPr>
                <a:t>Estimated Probability (%)</a:t>
              </a:r>
            </a:p>
          </p:txBody>
        </p:sp>
        <p:sp>
          <p:nvSpPr>
            <p:cNvPr id="438" name="Shape 438"/>
            <p:cNvSpPr/>
            <p:nvPr/>
          </p:nvSpPr>
          <p:spPr>
            <a:xfrm>
              <a:off x="2565837" y="3795712"/>
              <a:ext cx="1564401"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defRPr sz="1800">
                  <a:latin typeface="+mj-lt"/>
                  <a:ea typeface="+mj-ea"/>
                  <a:cs typeface="+mj-cs"/>
                  <a:sym typeface="Arial"/>
                </a:defRPr>
              </a:pPr>
              <a:r>
                <a:rPr>
                  <a:solidFill>
                    <a:prstClr val="white"/>
                  </a:solidFill>
                  <a:latin typeface="Calibri Light" panose="020F0302020204030204"/>
                  <a:sym typeface="Arial"/>
                </a:rPr>
                <a:t>Exposure (Days)</a:t>
              </a:r>
            </a:p>
          </p:txBody>
        </p:sp>
        <p:sp>
          <p:nvSpPr>
            <p:cNvPr id="439" name="Shape 439"/>
            <p:cNvSpPr/>
            <p:nvPr/>
          </p:nvSpPr>
          <p:spPr>
            <a:xfrm>
              <a:off x="992187" y="122237"/>
              <a:ext cx="1588" cy="3227388"/>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40" name="Shape 440"/>
            <p:cNvSpPr/>
            <p:nvPr/>
          </p:nvSpPr>
          <p:spPr>
            <a:xfrm>
              <a:off x="925512" y="3349625"/>
              <a:ext cx="66676" cy="1588"/>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41" name="Shape 441"/>
            <p:cNvSpPr/>
            <p:nvPr/>
          </p:nvSpPr>
          <p:spPr>
            <a:xfrm>
              <a:off x="925512" y="2884487"/>
              <a:ext cx="66676" cy="1588"/>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42" name="Shape 442"/>
            <p:cNvSpPr/>
            <p:nvPr/>
          </p:nvSpPr>
          <p:spPr>
            <a:xfrm>
              <a:off x="925512" y="2428875"/>
              <a:ext cx="66676" cy="1588"/>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43" name="Shape 443"/>
            <p:cNvSpPr/>
            <p:nvPr/>
          </p:nvSpPr>
          <p:spPr>
            <a:xfrm>
              <a:off x="925512" y="1963737"/>
              <a:ext cx="66676" cy="1588"/>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44" name="Shape 444"/>
            <p:cNvSpPr/>
            <p:nvPr/>
          </p:nvSpPr>
          <p:spPr>
            <a:xfrm>
              <a:off x="925512" y="1508125"/>
              <a:ext cx="66676" cy="1588"/>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45" name="Shape 445"/>
            <p:cNvSpPr/>
            <p:nvPr/>
          </p:nvSpPr>
          <p:spPr>
            <a:xfrm>
              <a:off x="925512" y="1042987"/>
              <a:ext cx="66676" cy="1588"/>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46" name="Shape 446"/>
            <p:cNvSpPr/>
            <p:nvPr/>
          </p:nvSpPr>
          <p:spPr>
            <a:xfrm>
              <a:off x="925512" y="587375"/>
              <a:ext cx="66676" cy="1588"/>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47" name="Shape 447"/>
            <p:cNvSpPr/>
            <p:nvPr/>
          </p:nvSpPr>
          <p:spPr>
            <a:xfrm>
              <a:off x="925512" y="122237"/>
              <a:ext cx="66676" cy="1588"/>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48" name="Shape 448"/>
            <p:cNvSpPr/>
            <p:nvPr/>
          </p:nvSpPr>
          <p:spPr>
            <a:xfrm>
              <a:off x="992187" y="3349625"/>
              <a:ext cx="4745039" cy="1588"/>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49" name="Shape 449"/>
            <p:cNvSpPr/>
            <p:nvPr/>
          </p:nvSpPr>
          <p:spPr>
            <a:xfrm flipV="1">
              <a:off x="992187" y="3349624"/>
              <a:ext cx="1588" cy="66677"/>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50" name="Shape 450"/>
            <p:cNvSpPr/>
            <p:nvPr/>
          </p:nvSpPr>
          <p:spPr>
            <a:xfrm flipV="1">
              <a:off x="1779587" y="3349624"/>
              <a:ext cx="1588" cy="66677"/>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51" name="Shape 451"/>
            <p:cNvSpPr/>
            <p:nvPr/>
          </p:nvSpPr>
          <p:spPr>
            <a:xfrm flipV="1">
              <a:off x="2576512" y="3349624"/>
              <a:ext cx="1588" cy="66677"/>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52" name="Shape 452"/>
            <p:cNvSpPr/>
            <p:nvPr/>
          </p:nvSpPr>
          <p:spPr>
            <a:xfrm flipV="1">
              <a:off x="3365500" y="3349624"/>
              <a:ext cx="1588" cy="66677"/>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53" name="Shape 453"/>
            <p:cNvSpPr/>
            <p:nvPr/>
          </p:nvSpPr>
          <p:spPr>
            <a:xfrm flipV="1">
              <a:off x="4152900" y="3349624"/>
              <a:ext cx="1588" cy="66677"/>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54" name="Shape 454"/>
            <p:cNvSpPr/>
            <p:nvPr/>
          </p:nvSpPr>
          <p:spPr>
            <a:xfrm flipV="1">
              <a:off x="4949825" y="3349624"/>
              <a:ext cx="1588" cy="66677"/>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55" name="Shape 455"/>
            <p:cNvSpPr/>
            <p:nvPr/>
          </p:nvSpPr>
          <p:spPr>
            <a:xfrm flipV="1">
              <a:off x="5737225" y="3349624"/>
              <a:ext cx="1588" cy="66677"/>
            </a:xfrm>
            <a:prstGeom prst="line">
              <a:avLst/>
            </a:prstGeom>
            <a:noFill/>
            <a:ln w="952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456" name="Shape 456"/>
            <p:cNvSpPr/>
            <p:nvPr/>
          </p:nvSpPr>
          <p:spPr>
            <a:xfrm>
              <a:off x="696912" y="3227387"/>
              <a:ext cx="117020"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0</a:t>
              </a:r>
            </a:p>
          </p:txBody>
        </p:sp>
        <p:sp>
          <p:nvSpPr>
            <p:cNvPr id="457" name="Shape 457"/>
            <p:cNvSpPr/>
            <p:nvPr/>
          </p:nvSpPr>
          <p:spPr>
            <a:xfrm>
              <a:off x="508000" y="2762250"/>
              <a:ext cx="290144"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0.2</a:t>
              </a:r>
            </a:p>
          </p:txBody>
        </p:sp>
        <p:sp>
          <p:nvSpPr>
            <p:cNvPr id="458" name="Shape 458"/>
            <p:cNvSpPr/>
            <p:nvPr/>
          </p:nvSpPr>
          <p:spPr>
            <a:xfrm>
              <a:off x="508000" y="2306637"/>
              <a:ext cx="290144"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0.4</a:t>
              </a:r>
            </a:p>
          </p:txBody>
        </p:sp>
        <p:sp>
          <p:nvSpPr>
            <p:cNvPr id="459" name="Shape 459"/>
            <p:cNvSpPr/>
            <p:nvPr/>
          </p:nvSpPr>
          <p:spPr>
            <a:xfrm>
              <a:off x="508000" y="1841500"/>
              <a:ext cx="290144"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0.6</a:t>
              </a:r>
            </a:p>
          </p:txBody>
        </p:sp>
        <p:sp>
          <p:nvSpPr>
            <p:cNvPr id="460" name="Shape 460"/>
            <p:cNvSpPr/>
            <p:nvPr/>
          </p:nvSpPr>
          <p:spPr>
            <a:xfrm>
              <a:off x="508000" y="1385887"/>
              <a:ext cx="290144"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0.8</a:t>
              </a:r>
            </a:p>
          </p:txBody>
        </p:sp>
        <p:sp>
          <p:nvSpPr>
            <p:cNvPr id="461" name="Shape 461"/>
            <p:cNvSpPr/>
            <p:nvPr/>
          </p:nvSpPr>
          <p:spPr>
            <a:xfrm>
              <a:off x="696912" y="920750"/>
              <a:ext cx="117020"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1</a:t>
              </a:r>
            </a:p>
          </p:txBody>
        </p:sp>
        <p:sp>
          <p:nvSpPr>
            <p:cNvPr id="462" name="Shape 462"/>
            <p:cNvSpPr/>
            <p:nvPr/>
          </p:nvSpPr>
          <p:spPr>
            <a:xfrm>
              <a:off x="508000" y="465137"/>
              <a:ext cx="290144"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1.2</a:t>
              </a:r>
            </a:p>
          </p:txBody>
        </p:sp>
        <p:sp>
          <p:nvSpPr>
            <p:cNvPr id="463" name="Shape 463"/>
            <p:cNvSpPr/>
            <p:nvPr/>
          </p:nvSpPr>
          <p:spPr>
            <a:xfrm>
              <a:off x="508000" y="0"/>
              <a:ext cx="290144"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1.4</a:t>
              </a:r>
            </a:p>
          </p:txBody>
        </p:sp>
        <p:sp>
          <p:nvSpPr>
            <p:cNvPr id="464" name="Shape 464"/>
            <p:cNvSpPr/>
            <p:nvPr/>
          </p:nvSpPr>
          <p:spPr>
            <a:xfrm>
              <a:off x="935037" y="3549650"/>
              <a:ext cx="117020"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0</a:t>
              </a:r>
            </a:p>
          </p:txBody>
        </p:sp>
        <p:sp>
          <p:nvSpPr>
            <p:cNvPr id="465" name="Shape 465"/>
            <p:cNvSpPr/>
            <p:nvPr/>
          </p:nvSpPr>
          <p:spPr>
            <a:xfrm>
              <a:off x="1655762" y="3549650"/>
              <a:ext cx="234038"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10</a:t>
              </a:r>
            </a:p>
          </p:txBody>
        </p:sp>
        <p:sp>
          <p:nvSpPr>
            <p:cNvPr id="466" name="Shape 466"/>
            <p:cNvSpPr/>
            <p:nvPr/>
          </p:nvSpPr>
          <p:spPr>
            <a:xfrm>
              <a:off x="2452687" y="3549650"/>
              <a:ext cx="234038"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20</a:t>
              </a:r>
            </a:p>
          </p:txBody>
        </p:sp>
        <p:sp>
          <p:nvSpPr>
            <p:cNvPr id="467" name="Shape 467"/>
            <p:cNvSpPr/>
            <p:nvPr/>
          </p:nvSpPr>
          <p:spPr>
            <a:xfrm>
              <a:off x="3241675" y="3549650"/>
              <a:ext cx="234038"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30</a:t>
              </a:r>
            </a:p>
          </p:txBody>
        </p:sp>
        <p:sp>
          <p:nvSpPr>
            <p:cNvPr id="468" name="Shape 468"/>
            <p:cNvSpPr/>
            <p:nvPr/>
          </p:nvSpPr>
          <p:spPr>
            <a:xfrm>
              <a:off x="4029075" y="3549650"/>
              <a:ext cx="234038"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40</a:t>
              </a:r>
            </a:p>
          </p:txBody>
        </p:sp>
        <p:sp>
          <p:nvSpPr>
            <p:cNvPr id="469" name="Shape 469"/>
            <p:cNvSpPr/>
            <p:nvPr/>
          </p:nvSpPr>
          <p:spPr>
            <a:xfrm>
              <a:off x="4826000" y="3549650"/>
              <a:ext cx="234038"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50</a:t>
              </a:r>
            </a:p>
          </p:txBody>
        </p:sp>
        <p:sp>
          <p:nvSpPr>
            <p:cNvPr id="470" name="Shape 470"/>
            <p:cNvSpPr/>
            <p:nvPr/>
          </p:nvSpPr>
          <p:spPr>
            <a:xfrm>
              <a:off x="5614987" y="3549650"/>
              <a:ext cx="234038"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latin typeface="+mj-lt"/>
                  <a:ea typeface="+mj-ea"/>
                  <a:cs typeface="+mj-cs"/>
                  <a:sym typeface="Arial"/>
                </a:defRPr>
              </a:lvl1pPr>
            </a:lstStyle>
            <a:p>
              <a:pPr>
                <a:defRPr/>
              </a:pPr>
              <a:r>
                <a:rPr>
                  <a:solidFill>
                    <a:prstClr val="white"/>
                  </a:solidFill>
                  <a:latin typeface="Calibri Light" panose="020F0302020204030204"/>
                </a:rPr>
                <a:t>60</a:t>
              </a:r>
            </a:p>
          </p:txBody>
        </p:sp>
      </p:grpSp>
      <p:sp>
        <p:nvSpPr>
          <p:cNvPr id="472" name="Shape 472"/>
          <p:cNvSpPr/>
          <p:nvPr/>
        </p:nvSpPr>
        <p:spPr>
          <a:xfrm>
            <a:off x="2063751" y="244476"/>
            <a:ext cx="8404225" cy="10156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000" b="1">
                <a:solidFill>
                  <a:srgbClr val="FF6600"/>
                </a:solidFill>
                <a:latin typeface="+mj-lt"/>
                <a:ea typeface="+mj-ea"/>
                <a:cs typeface="+mj-cs"/>
                <a:sym typeface="Arial"/>
              </a:defRPr>
            </a:pPr>
            <a:r>
              <a:rPr sz="3000" b="1" dirty="0">
                <a:solidFill>
                  <a:srgbClr val="FFFF00"/>
                </a:solidFill>
                <a:latin typeface="Calibri Light" panose="020F0302020204030204"/>
                <a:sym typeface="Arial"/>
              </a:rPr>
              <a:t>Meloxicam: ít nguy cơ biến chứng huyết khối so với diclofenac</a:t>
            </a:r>
          </a:p>
        </p:txBody>
      </p:sp>
      <p:sp>
        <p:nvSpPr>
          <p:cNvPr id="473" name="Shape 473"/>
          <p:cNvSpPr/>
          <p:nvPr/>
        </p:nvSpPr>
        <p:spPr>
          <a:xfrm>
            <a:off x="3055938" y="3284538"/>
            <a:ext cx="2554223" cy="6463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800">
                <a:latin typeface="+mj-lt"/>
                <a:ea typeface="+mj-ea"/>
                <a:cs typeface="+mj-cs"/>
                <a:sym typeface="Arial"/>
              </a:defRPr>
            </a:pPr>
            <a:r>
              <a:rPr>
                <a:solidFill>
                  <a:prstClr val="white"/>
                </a:solidFill>
                <a:latin typeface="Calibri Light" panose="020F0302020204030204"/>
                <a:sym typeface="Arial"/>
              </a:rPr>
              <a:t>*p&lt; 0,02 so với diclofenac</a:t>
            </a:r>
          </a:p>
          <a:p>
            <a:pPr>
              <a:defRPr sz="1800">
                <a:latin typeface="+mj-lt"/>
                <a:ea typeface="+mj-ea"/>
                <a:cs typeface="+mj-cs"/>
                <a:sym typeface="Arial"/>
              </a:defRPr>
            </a:pPr>
            <a:r>
              <a:rPr>
                <a:solidFill>
                  <a:prstClr val="white"/>
                </a:solidFill>
                <a:latin typeface="Calibri Light" panose="020F0302020204030204"/>
                <a:sym typeface="Arial"/>
              </a:rPr>
              <a:t>**p&lt;0,05 so với diclofenac</a:t>
            </a:r>
          </a:p>
        </p:txBody>
      </p:sp>
    </p:spTree>
    <p:extLst>
      <p:ext uri="{BB962C8B-B14F-4D97-AF65-F5344CB8AC3E}">
        <p14:creationId xmlns:p14="http://schemas.microsoft.com/office/powerpoint/2010/main" val="763436198"/>
      </p:ext>
    </p:extLst>
  </p:cSld>
  <p:clrMapOvr>
    <a:masterClrMapping/>
  </p:clrMapOvr>
  <mc:AlternateContent xmlns:mc="http://schemas.openxmlformats.org/markup-compatibility/2006" xmlns:p14="http://schemas.microsoft.com/office/powerpoint/2010/main">
    <mc:Choice Requires="p14">
      <p:transition>
        <p:circl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428"/>
                                        </p:tgtEl>
                                        <p:attrNameLst>
                                          <p:attrName>style.visibility</p:attrName>
                                        </p:attrNameLst>
                                      </p:cBhvr>
                                      <p:to>
                                        <p:strVal val="visible"/>
                                      </p:to>
                                    </p:set>
                                    <p:animEffect transition="in" filter="dissolve">
                                      <p:cBhvr>
                                        <p:cTn id="7"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 grpId="0"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a:spLocks noGrp="1"/>
          </p:cNvSpPr>
          <p:nvPr>
            <p:ph type="title" idx="4294967295"/>
          </p:nvPr>
        </p:nvSpPr>
        <p:spPr>
          <a:xfrm>
            <a:off x="1912092" y="154126"/>
            <a:ext cx="8785225" cy="833437"/>
          </a:xfrm>
          <a:prstGeom prst="rect">
            <a:avLst/>
          </a:prstGeom>
        </p:spPr>
        <p:txBody>
          <a:bodyPr>
            <a:normAutofit/>
          </a:bodyPr>
          <a:lstStyle>
            <a:lvl1pPr>
              <a:defRPr sz="2400">
                <a:solidFill>
                  <a:srgbClr val="008000"/>
                </a:solidFill>
              </a:defRPr>
            </a:lvl1pPr>
          </a:lstStyle>
          <a:p>
            <a:r>
              <a:rPr dirty="0" err="1">
                <a:solidFill>
                  <a:srgbClr val="FFFF00"/>
                </a:solidFill>
                <a:latin typeface="Arial" panose="020B0604020202020204" pitchFamily="34" charset="0"/>
                <a:cs typeface="Arial" panose="020B0604020202020204" pitchFamily="34" charset="0"/>
              </a:rPr>
              <a:t>Dư</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liệu</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trong</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báo</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cáo</a:t>
            </a:r>
            <a:r>
              <a:rPr dirty="0">
                <a:solidFill>
                  <a:srgbClr val="FFFF00"/>
                </a:solidFill>
                <a:latin typeface="Arial" panose="020B0604020202020204" pitchFamily="34" charset="0"/>
                <a:cs typeface="Arial" panose="020B0604020202020204" pitchFamily="34" charset="0"/>
              </a:rPr>
              <a:t> FDA </a:t>
            </a:r>
            <a:r>
              <a:rPr dirty="0" err="1">
                <a:solidFill>
                  <a:srgbClr val="FFFF00"/>
                </a:solidFill>
                <a:latin typeface="Arial" panose="020B0604020202020204" pitchFamily="34" charset="0"/>
                <a:cs typeface="Arial" panose="020B0604020202020204" pitchFamily="34" charset="0"/>
              </a:rPr>
              <a:t>khẳng</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định</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sư</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khác</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biệt</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vê</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biến</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cô</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huyết</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khối</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trên</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tim</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mạch</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giữa</a:t>
            </a:r>
            <a:r>
              <a:rPr dirty="0">
                <a:solidFill>
                  <a:srgbClr val="FFFF00"/>
                </a:solidFill>
                <a:latin typeface="Arial" panose="020B0604020202020204" pitchFamily="34" charset="0"/>
                <a:cs typeface="Arial" panose="020B0604020202020204" pitchFamily="34" charset="0"/>
              </a:rPr>
              <a:t> </a:t>
            </a:r>
            <a:r>
              <a:rPr dirty="0" err="1">
                <a:solidFill>
                  <a:srgbClr val="FFFF00"/>
                </a:solidFill>
                <a:latin typeface="Arial" panose="020B0604020202020204" pitchFamily="34" charset="0"/>
                <a:cs typeface="Arial" panose="020B0604020202020204" pitchFamily="34" charset="0"/>
              </a:rPr>
              <a:t>các</a:t>
            </a:r>
            <a:r>
              <a:rPr dirty="0">
                <a:solidFill>
                  <a:srgbClr val="FFFF00"/>
                </a:solidFill>
                <a:latin typeface="Arial" panose="020B0604020202020204" pitchFamily="34" charset="0"/>
                <a:cs typeface="Arial" panose="020B0604020202020204" pitchFamily="34" charset="0"/>
              </a:rPr>
              <a:t> NSAID</a:t>
            </a:r>
          </a:p>
        </p:txBody>
      </p:sp>
      <p:sp>
        <p:nvSpPr>
          <p:cNvPr id="478" name="Shape 478"/>
          <p:cNvSpPr/>
          <p:nvPr/>
        </p:nvSpPr>
        <p:spPr>
          <a:xfrm>
            <a:off x="9784229" y="6515101"/>
            <a:ext cx="626130" cy="276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200">
                <a:latin typeface="+mj-lt"/>
                <a:ea typeface="+mj-ea"/>
                <a:cs typeface="+mj-cs"/>
                <a:sym typeface="Arial"/>
              </a:defRPr>
            </a:lvl1pPr>
          </a:lstStyle>
          <a:p>
            <a:pPr>
              <a:defRPr/>
            </a:pPr>
            <a:r>
              <a:rPr>
                <a:solidFill>
                  <a:prstClr val="white"/>
                </a:solidFill>
                <a:latin typeface="Calibri Light" panose="020F0302020204030204"/>
              </a:rPr>
              <a:t>FDA files</a:t>
            </a:r>
          </a:p>
        </p:txBody>
      </p:sp>
      <p:grpSp>
        <p:nvGrpSpPr>
          <p:cNvPr id="890" name="Group 890"/>
          <p:cNvGrpSpPr/>
          <p:nvPr/>
        </p:nvGrpSpPr>
        <p:grpSpPr>
          <a:xfrm>
            <a:off x="1851246" y="1341437"/>
            <a:ext cx="8675469" cy="5187242"/>
            <a:chOff x="3395" y="0"/>
            <a:chExt cx="8675468" cy="5187241"/>
          </a:xfrm>
        </p:grpSpPr>
        <p:sp>
          <p:nvSpPr>
            <p:cNvPr id="479" name="Shape 479"/>
            <p:cNvSpPr/>
            <p:nvPr/>
          </p:nvSpPr>
          <p:spPr>
            <a:xfrm>
              <a:off x="500432" y="4234522"/>
              <a:ext cx="29014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r">
                <a:defRPr>
                  <a:latin typeface="+mj-lt"/>
                  <a:ea typeface="+mj-ea"/>
                  <a:cs typeface="+mj-cs"/>
                  <a:sym typeface="Arial"/>
                </a:defRPr>
              </a:lvl1pPr>
            </a:lstStyle>
            <a:p>
              <a:pPr>
                <a:defRPr/>
              </a:pPr>
              <a:r>
                <a:rPr>
                  <a:solidFill>
                    <a:prstClr val="white"/>
                  </a:solidFill>
                  <a:latin typeface="Calibri Light" panose="020F0302020204030204"/>
                </a:rPr>
                <a:t>0.0</a:t>
              </a:r>
            </a:p>
          </p:txBody>
        </p:sp>
        <p:sp>
          <p:nvSpPr>
            <p:cNvPr id="480" name="Shape 480"/>
            <p:cNvSpPr/>
            <p:nvPr/>
          </p:nvSpPr>
          <p:spPr>
            <a:xfrm>
              <a:off x="500432" y="3629075"/>
              <a:ext cx="29014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r">
                <a:defRPr>
                  <a:latin typeface="+mj-lt"/>
                  <a:ea typeface="+mj-ea"/>
                  <a:cs typeface="+mj-cs"/>
                  <a:sym typeface="Arial"/>
                </a:defRPr>
              </a:lvl1pPr>
            </a:lstStyle>
            <a:p>
              <a:pPr>
                <a:defRPr/>
              </a:pPr>
              <a:r>
                <a:rPr>
                  <a:solidFill>
                    <a:prstClr val="white"/>
                  </a:solidFill>
                  <a:latin typeface="Calibri Light" panose="020F0302020204030204"/>
                </a:rPr>
                <a:t>0.5</a:t>
              </a:r>
            </a:p>
          </p:txBody>
        </p:sp>
        <p:sp>
          <p:nvSpPr>
            <p:cNvPr id="481" name="Shape 481"/>
            <p:cNvSpPr/>
            <p:nvPr/>
          </p:nvSpPr>
          <p:spPr>
            <a:xfrm>
              <a:off x="500432" y="3023629"/>
              <a:ext cx="29014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r">
                <a:defRPr>
                  <a:latin typeface="+mj-lt"/>
                  <a:ea typeface="+mj-ea"/>
                  <a:cs typeface="+mj-cs"/>
                  <a:sym typeface="Arial"/>
                </a:defRPr>
              </a:lvl1pPr>
            </a:lstStyle>
            <a:p>
              <a:pPr>
                <a:defRPr/>
              </a:pPr>
              <a:r>
                <a:rPr>
                  <a:solidFill>
                    <a:prstClr val="white"/>
                  </a:solidFill>
                  <a:latin typeface="Calibri Light" panose="020F0302020204030204"/>
                </a:rPr>
                <a:t>1.0</a:t>
              </a:r>
            </a:p>
          </p:txBody>
        </p:sp>
        <p:sp>
          <p:nvSpPr>
            <p:cNvPr id="482" name="Shape 482"/>
            <p:cNvSpPr/>
            <p:nvPr/>
          </p:nvSpPr>
          <p:spPr>
            <a:xfrm>
              <a:off x="500432" y="2418182"/>
              <a:ext cx="29014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r">
                <a:defRPr>
                  <a:latin typeface="+mj-lt"/>
                  <a:ea typeface="+mj-ea"/>
                  <a:cs typeface="+mj-cs"/>
                  <a:sym typeface="Arial"/>
                </a:defRPr>
              </a:lvl1pPr>
            </a:lstStyle>
            <a:p>
              <a:pPr>
                <a:defRPr/>
              </a:pPr>
              <a:r>
                <a:rPr>
                  <a:solidFill>
                    <a:prstClr val="white"/>
                  </a:solidFill>
                  <a:latin typeface="Calibri Light" panose="020F0302020204030204"/>
                </a:rPr>
                <a:t>1.5</a:t>
              </a:r>
            </a:p>
          </p:txBody>
        </p:sp>
        <p:sp>
          <p:nvSpPr>
            <p:cNvPr id="483" name="Shape 483"/>
            <p:cNvSpPr/>
            <p:nvPr/>
          </p:nvSpPr>
          <p:spPr>
            <a:xfrm>
              <a:off x="500432" y="1814537"/>
              <a:ext cx="29014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r">
                <a:defRPr>
                  <a:latin typeface="+mj-lt"/>
                  <a:ea typeface="+mj-ea"/>
                  <a:cs typeface="+mj-cs"/>
                  <a:sym typeface="Arial"/>
                </a:defRPr>
              </a:lvl1pPr>
            </a:lstStyle>
            <a:p>
              <a:pPr>
                <a:defRPr/>
              </a:pPr>
              <a:r>
                <a:rPr>
                  <a:solidFill>
                    <a:prstClr val="white"/>
                  </a:solidFill>
                  <a:latin typeface="Calibri Light" panose="020F0302020204030204"/>
                </a:rPr>
                <a:t>2.0</a:t>
              </a:r>
            </a:p>
          </p:txBody>
        </p:sp>
        <p:sp>
          <p:nvSpPr>
            <p:cNvPr id="484" name="Shape 484"/>
            <p:cNvSpPr/>
            <p:nvPr/>
          </p:nvSpPr>
          <p:spPr>
            <a:xfrm>
              <a:off x="500432" y="1209090"/>
              <a:ext cx="29014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r">
                <a:defRPr>
                  <a:latin typeface="+mj-lt"/>
                  <a:ea typeface="+mj-ea"/>
                  <a:cs typeface="+mj-cs"/>
                  <a:sym typeface="Arial"/>
                </a:defRPr>
              </a:lvl1pPr>
            </a:lstStyle>
            <a:p>
              <a:pPr>
                <a:defRPr/>
              </a:pPr>
              <a:r>
                <a:rPr>
                  <a:solidFill>
                    <a:prstClr val="white"/>
                  </a:solidFill>
                  <a:latin typeface="Calibri Light" panose="020F0302020204030204"/>
                </a:rPr>
                <a:t>2.5</a:t>
              </a:r>
            </a:p>
          </p:txBody>
        </p:sp>
        <p:sp>
          <p:nvSpPr>
            <p:cNvPr id="485" name="Shape 485"/>
            <p:cNvSpPr/>
            <p:nvPr/>
          </p:nvSpPr>
          <p:spPr>
            <a:xfrm>
              <a:off x="500432" y="603644"/>
              <a:ext cx="29014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r">
                <a:defRPr>
                  <a:latin typeface="+mj-lt"/>
                  <a:ea typeface="+mj-ea"/>
                  <a:cs typeface="+mj-cs"/>
                  <a:sym typeface="Arial"/>
                </a:defRPr>
              </a:lvl1pPr>
            </a:lstStyle>
            <a:p>
              <a:pPr>
                <a:defRPr/>
              </a:pPr>
              <a:r>
                <a:rPr>
                  <a:solidFill>
                    <a:prstClr val="white"/>
                  </a:solidFill>
                  <a:latin typeface="Calibri Light" panose="020F0302020204030204"/>
                </a:rPr>
                <a:t>3.0</a:t>
              </a:r>
            </a:p>
          </p:txBody>
        </p:sp>
        <p:sp>
          <p:nvSpPr>
            <p:cNvPr id="486" name="Shape 486"/>
            <p:cNvSpPr/>
            <p:nvPr/>
          </p:nvSpPr>
          <p:spPr>
            <a:xfrm>
              <a:off x="500432" y="0"/>
              <a:ext cx="29014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r">
                <a:defRPr>
                  <a:latin typeface="+mj-lt"/>
                  <a:ea typeface="+mj-ea"/>
                  <a:cs typeface="+mj-cs"/>
                  <a:sym typeface="Arial"/>
                </a:defRPr>
              </a:lvl1pPr>
            </a:lstStyle>
            <a:p>
              <a:pPr>
                <a:defRPr/>
              </a:pPr>
              <a:r>
                <a:rPr>
                  <a:solidFill>
                    <a:prstClr val="white"/>
                  </a:solidFill>
                  <a:latin typeface="Calibri Light" panose="020F0302020204030204"/>
                </a:rPr>
                <a:t>3.5</a:t>
              </a:r>
            </a:p>
          </p:txBody>
        </p:sp>
        <p:sp>
          <p:nvSpPr>
            <p:cNvPr id="487" name="Shape 487"/>
            <p:cNvSpPr/>
            <p:nvPr/>
          </p:nvSpPr>
          <p:spPr>
            <a:xfrm>
              <a:off x="2824162" y="4910242"/>
              <a:ext cx="1938031"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latin typeface="+mj-lt"/>
                  <a:ea typeface="+mj-ea"/>
                  <a:cs typeface="+mj-cs"/>
                  <a:sym typeface="Arial"/>
                </a:defRPr>
              </a:lvl1pPr>
            </a:lstStyle>
            <a:p>
              <a:pPr>
                <a:defRPr/>
              </a:pPr>
              <a:r>
                <a:rPr>
                  <a:solidFill>
                    <a:prstClr val="white"/>
                  </a:solidFill>
                  <a:latin typeface="Calibri Light" panose="020F0302020204030204"/>
                </a:rPr>
                <a:t>Months of Follow-up</a:t>
              </a:r>
            </a:p>
          </p:txBody>
        </p:sp>
        <p:sp>
          <p:nvSpPr>
            <p:cNvPr id="488" name="Shape 488"/>
            <p:cNvSpPr/>
            <p:nvPr/>
          </p:nvSpPr>
          <p:spPr>
            <a:xfrm>
              <a:off x="839222" y="4537245"/>
              <a:ext cx="11701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a:latin typeface="+mj-lt"/>
                  <a:ea typeface="+mj-ea"/>
                  <a:cs typeface="+mj-cs"/>
                  <a:sym typeface="Arial"/>
                </a:defRPr>
              </a:lvl1pPr>
            </a:lstStyle>
            <a:p>
              <a:pPr>
                <a:defRPr/>
              </a:pPr>
              <a:r>
                <a:rPr>
                  <a:solidFill>
                    <a:prstClr val="white"/>
                  </a:solidFill>
                  <a:latin typeface="Calibri Light" panose="020F0302020204030204"/>
                </a:rPr>
                <a:t>0</a:t>
              </a:r>
            </a:p>
          </p:txBody>
        </p:sp>
        <p:sp>
          <p:nvSpPr>
            <p:cNvPr id="489" name="Shape 489"/>
            <p:cNvSpPr/>
            <p:nvPr/>
          </p:nvSpPr>
          <p:spPr>
            <a:xfrm>
              <a:off x="1652022" y="4537245"/>
              <a:ext cx="11701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a:latin typeface="+mj-lt"/>
                  <a:ea typeface="+mj-ea"/>
                  <a:cs typeface="+mj-cs"/>
                  <a:sym typeface="Arial"/>
                </a:defRPr>
              </a:lvl1pPr>
            </a:lstStyle>
            <a:p>
              <a:pPr>
                <a:defRPr/>
              </a:pPr>
              <a:r>
                <a:rPr>
                  <a:solidFill>
                    <a:prstClr val="white"/>
                  </a:solidFill>
                  <a:latin typeface="Calibri Light" panose="020F0302020204030204"/>
                </a:rPr>
                <a:t>2</a:t>
              </a:r>
            </a:p>
          </p:txBody>
        </p:sp>
        <p:sp>
          <p:nvSpPr>
            <p:cNvPr id="490" name="Shape 490"/>
            <p:cNvSpPr/>
            <p:nvPr/>
          </p:nvSpPr>
          <p:spPr>
            <a:xfrm>
              <a:off x="2487046" y="4537245"/>
              <a:ext cx="11701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a:latin typeface="+mj-lt"/>
                  <a:ea typeface="+mj-ea"/>
                  <a:cs typeface="+mj-cs"/>
                  <a:sym typeface="Arial"/>
                </a:defRPr>
              </a:lvl1pPr>
            </a:lstStyle>
            <a:p>
              <a:pPr>
                <a:defRPr/>
              </a:pPr>
              <a:r>
                <a:rPr>
                  <a:solidFill>
                    <a:prstClr val="white"/>
                  </a:solidFill>
                  <a:latin typeface="Calibri Light" panose="020F0302020204030204"/>
                </a:rPr>
                <a:t>4</a:t>
              </a:r>
            </a:p>
          </p:txBody>
        </p:sp>
        <p:sp>
          <p:nvSpPr>
            <p:cNvPr id="491" name="Shape 491"/>
            <p:cNvSpPr/>
            <p:nvPr/>
          </p:nvSpPr>
          <p:spPr>
            <a:xfrm>
              <a:off x="3322071" y="4537245"/>
              <a:ext cx="11701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a:latin typeface="+mj-lt"/>
                  <a:ea typeface="+mj-ea"/>
                  <a:cs typeface="+mj-cs"/>
                  <a:sym typeface="Arial"/>
                </a:defRPr>
              </a:lvl1pPr>
            </a:lstStyle>
            <a:p>
              <a:pPr>
                <a:defRPr/>
              </a:pPr>
              <a:r>
                <a:rPr>
                  <a:solidFill>
                    <a:prstClr val="white"/>
                  </a:solidFill>
                  <a:latin typeface="Calibri Light" panose="020F0302020204030204"/>
                </a:rPr>
                <a:t>6</a:t>
              </a:r>
            </a:p>
          </p:txBody>
        </p:sp>
        <p:sp>
          <p:nvSpPr>
            <p:cNvPr id="492" name="Shape 492"/>
            <p:cNvSpPr/>
            <p:nvPr/>
          </p:nvSpPr>
          <p:spPr>
            <a:xfrm>
              <a:off x="4169796" y="4537245"/>
              <a:ext cx="11701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a:latin typeface="+mj-lt"/>
                  <a:ea typeface="+mj-ea"/>
                  <a:cs typeface="+mj-cs"/>
                  <a:sym typeface="Arial"/>
                </a:defRPr>
              </a:lvl1pPr>
            </a:lstStyle>
            <a:p>
              <a:pPr>
                <a:defRPr/>
              </a:pPr>
              <a:r>
                <a:rPr>
                  <a:solidFill>
                    <a:prstClr val="white"/>
                  </a:solidFill>
                  <a:latin typeface="Calibri Light" panose="020F0302020204030204"/>
                </a:rPr>
                <a:t>8</a:t>
              </a:r>
            </a:p>
          </p:txBody>
        </p:sp>
        <p:sp>
          <p:nvSpPr>
            <p:cNvPr id="493" name="Shape 493"/>
            <p:cNvSpPr/>
            <p:nvPr/>
          </p:nvSpPr>
          <p:spPr>
            <a:xfrm>
              <a:off x="4931231" y="4537245"/>
              <a:ext cx="234038"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a:latin typeface="+mj-lt"/>
                  <a:ea typeface="+mj-ea"/>
                  <a:cs typeface="+mj-cs"/>
                  <a:sym typeface="Arial"/>
                </a:defRPr>
              </a:lvl1pPr>
            </a:lstStyle>
            <a:p>
              <a:pPr>
                <a:defRPr/>
              </a:pPr>
              <a:r>
                <a:rPr>
                  <a:solidFill>
                    <a:prstClr val="white"/>
                  </a:solidFill>
                  <a:latin typeface="Calibri Light" panose="020F0302020204030204"/>
                </a:rPr>
                <a:t>10</a:t>
              </a:r>
            </a:p>
          </p:txBody>
        </p:sp>
        <p:sp>
          <p:nvSpPr>
            <p:cNvPr id="494" name="Shape 494"/>
            <p:cNvSpPr/>
            <p:nvPr/>
          </p:nvSpPr>
          <p:spPr>
            <a:xfrm>
              <a:off x="5767843" y="4537245"/>
              <a:ext cx="234038"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a:latin typeface="+mj-lt"/>
                  <a:ea typeface="+mj-ea"/>
                  <a:cs typeface="+mj-cs"/>
                  <a:sym typeface="Arial"/>
                </a:defRPr>
              </a:lvl1pPr>
            </a:lstStyle>
            <a:p>
              <a:pPr>
                <a:defRPr/>
              </a:pPr>
              <a:r>
                <a:rPr>
                  <a:solidFill>
                    <a:prstClr val="white"/>
                  </a:solidFill>
                  <a:latin typeface="Calibri Light" panose="020F0302020204030204"/>
                </a:rPr>
                <a:t>12</a:t>
              </a:r>
            </a:p>
          </p:txBody>
        </p:sp>
        <p:sp>
          <p:nvSpPr>
            <p:cNvPr id="495" name="Shape 495"/>
            <p:cNvSpPr/>
            <p:nvPr/>
          </p:nvSpPr>
          <p:spPr>
            <a:xfrm>
              <a:off x="6594931" y="4537245"/>
              <a:ext cx="234038"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a:latin typeface="+mj-lt"/>
                  <a:ea typeface="+mj-ea"/>
                  <a:cs typeface="+mj-cs"/>
                  <a:sym typeface="Arial"/>
                </a:defRPr>
              </a:lvl1pPr>
            </a:lstStyle>
            <a:p>
              <a:pPr>
                <a:defRPr/>
              </a:pPr>
              <a:r>
                <a:rPr>
                  <a:solidFill>
                    <a:prstClr val="white"/>
                  </a:solidFill>
                  <a:latin typeface="Calibri Light" panose="020F0302020204030204"/>
                </a:rPr>
                <a:t>14</a:t>
              </a:r>
            </a:p>
          </p:txBody>
        </p:sp>
        <p:sp>
          <p:nvSpPr>
            <p:cNvPr id="496" name="Shape 496"/>
            <p:cNvSpPr/>
            <p:nvPr/>
          </p:nvSpPr>
          <p:spPr>
            <a:xfrm rot="16200000">
              <a:off x="-962574" y="2411938"/>
              <a:ext cx="2208938"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a:latin typeface="+mj-lt"/>
                  <a:ea typeface="+mj-ea"/>
                  <a:cs typeface="+mj-cs"/>
                  <a:sym typeface="Arial"/>
                </a:defRPr>
              </a:lvl1pPr>
            </a:lstStyle>
            <a:p>
              <a:pPr>
                <a:defRPr/>
              </a:pPr>
              <a:r>
                <a:rPr>
                  <a:solidFill>
                    <a:prstClr val="white"/>
                  </a:solidFill>
                  <a:latin typeface="Calibri Light" panose="020F0302020204030204"/>
                </a:rPr>
                <a:t>Cumulative Incidence %</a:t>
              </a:r>
            </a:p>
          </p:txBody>
        </p:sp>
        <p:sp>
          <p:nvSpPr>
            <p:cNvPr id="497" name="Shape 497"/>
            <p:cNvSpPr/>
            <p:nvPr/>
          </p:nvSpPr>
          <p:spPr>
            <a:xfrm>
              <a:off x="6590387" y="1877605"/>
              <a:ext cx="1597938" cy="3231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lgn="r">
                <a:defRPr sz="2100">
                  <a:solidFill>
                    <a:srgbClr val="000000"/>
                  </a:solidFill>
                  <a:latin typeface="+mj-lt"/>
                  <a:ea typeface="+mj-ea"/>
                  <a:cs typeface="+mj-cs"/>
                  <a:sym typeface="Arial"/>
                </a:defRPr>
              </a:pPr>
              <a:r>
                <a:rPr sz="2100" dirty="0">
                  <a:solidFill>
                    <a:srgbClr val="000000"/>
                  </a:solidFill>
                  <a:latin typeface="Calibri Light" panose="020F0302020204030204"/>
                  <a:sym typeface="Arial"/>
                </a:rPr>
                <a:t>Rofecoxib</a:t>
              </a:r>
              <a:r>
                <a:rPr sz="1200" dirty="0">
                  <a:solidFill>
                    <a:srgbClr val="000000"/>
                  </a:solidFill>
                  <a:latin typeface="Calibri Light" panose="020F0302020204030204"/>
                  <a:sym typeface="Arial"/>
                </a:rPr>
                <a:t>  </a:t>
              </a:r>
              <a:r>
                <a:rPr sz="2100" dirty="0">
                  <a:solidFill>
                    <a:srgbClr val="000000"/>
                  </a:solidFill>
                  <a:latin typeface="Calibri Light" panose="020F0302020204030204"/>
                  <a:sym typeface="Arial"/>
                </a:rPr>
                <a:t>(OA)</a:t>
              </a:r>
            </a:p>
          </p:txBody>
        </p:sp>
        <p:grpSp>
          <p:nvGrpSpPr>
            <p:cNvPr id="741" name="Group 741"/>
            <p:cNvGrpSpPr/>
            <p:nvPr/>
          </p:nvGrpSpPr>
          <p:grpSpPr>
            <a:xfrm>
              <a:off x="893763" y="991058"/>
              <a:ext cx="6540233" cy="3411046"/>
              <a:chOff x="0" y="0"/>
              <a:chExt cx="6540231" cy="3411044"/>
            </a:xfrm>
          </p:grpSpPr>
          <p:grpSp>
            <p:nvGrpSpPr>
              <p:cNvPr id="737" name="Group 737"/>
              <p:cNvGrpSpPr/>
              <p:nvPr/>
            </p:nvGrpSpPr>
            <p:grpSpPr>
              <a:xfrm>
                <a:off x="27877" y="0"/>
                <a:ext cx="6512354" cy="3389202"/>
                <a:chOff x="-1" y="0"/>
                <a:chExt cx="6512353" cy="3389201"/>
              </a:xfrm>
            </p:grpSpPr>
            <p:sp>
              <p:nvSpPr>
                <p:cNvPr id="498" name="Shape 498"/>
                <p:cNvSpPr/>
                <p:nvPr/>
              </p:nvSpPr>
              <p:spPr>
                <a:xfrm>
                  <a:off x="4526232" y="0"/>
                  <a:ext cx="1986120" cy="3231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100">
                      <a:solidFill>
                        <a:srgbClr val="000000"/>
                      </a:solidFill>
                      <a:latin typeface="+mj-lt"/>
                      <a:ea typeface="+mj-ea"/>
                      <a:cs typeface="+mj-cs"/>
                      <a:sym typeface="Arial"/>
                    </a:defRPr>
                  </a:lvl1pPr>
                </a:lstStyle>
                <a:p>
                  <a:pPr>
                    <a:defRPr/>
                  </a:pPr>
                  <a:r>
                    <a:rPr dirty="0">
                      <a:solidFill>
                        <a:prstClr val="white"/>
                      </a:solidFill>
                      <a:latin typeface="Calibri Light" panose="020F0302020204030204"/>
                    </a:rPr>
                    <a:t>Rofecoxib (VIGOR)</a:t>
                  </a:r>
                </a:p>
              </p:txBody>
            </p:sp>
            <p:grpSp>
              <p:nvGrpSpPr>
                <p:cNvPr id="736" name="Group 736"/>
                <p:cNvGrpSpPr/>
                <p:nvPr/>
              </p:nvGrpSpPr>
              <p:grpSpPr>
                <a:xfrm>
                  <a:off x="-1" y="365747"/>
                  <a:ext cx="4527656" cy="3023454"/>
                  <a:chOff x="0" y="0"/>
                  <a:chExt cx="4527654" cy="3023453"/>
                </a:xfrm>
              </p:grpSpPr>
              <p:grpSp>
                <p:nvGrpSpPr>
                  <p:cNvPr id="682" name="Group 682"/>
                  <p:cNvGrpSpPr/>
                  <p:nvPr/>
                </p:nvGrpSpPr>
                <p:grpSpPr>
                  <a:xfrm>
                    <a:off x="0" y="1331883"/>
                    <a:ext cx="3497866" cy="1691571"/>
                    <a:chOff x="0" y="0"/>
                    <a:chExt cx="3497865" cy="1691569"/>
                  </a:xfrm>
                </p:grpSpPr>
                <p:sp>
                  <p:nvSpPr>
                    <p:cNvPr id="499" name="Shape 499"/>
                    <p:cNvSpPr/>
                    <p:nvPr/>
                  </p:nvSpPr>
                  <p:spPr>
                    <a:xfrm>
                      <a:off x="0" y="1676544"/>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00" name="Shape 500"/>
                    <p:cNvSpPr/>
                    <p:nvPr/>
                  </p:nvSpPr>
                  <p:spPr>
                    <a:xfrm>
                      <a:off x="3765" y="1676544"/>
                      <a:ext cx="109707" cy="12701"/>
                    </a:xfrm>
                    <a:custGeom>
                      <a:avLst/>
                      <a:gdLst/>
                      <a:ahLst/>
                      <a:cxnLst>
                        <a:cxn ang="0">
                          <a:pos x="wd2" y="hd2"/>
                        </a:cxn>
                        <a:cxn ang="5400000">
                          <a:pos x="wd2" y="hd2"/>
                        </a:cxn>
                        <a:cxn ang="10800000">
                          <a:pos x="wd2" y="hd2"/>
                        </a:cxn>
                        <a:cxn ang="16200000">
                          <a:pos x="wd2" y="hd2"/>
                        </a:cxn>
                      </a:cxnLst>
                      <a:rect l="0" t="0" r="r" b="b"/>
                      <a:pathLst>
                        <a:path w="21600" h="21600" extrusionOk="0">
                          <a:moveTo>
                            <a:pt x="263" y="0"/>
                          </a:moveTo>
                          <a:lnTo>
                            <a:pt x="0" y="0"/>
                          </a:lnTo>
                          <a:lnTo>
                            <a:pt x="0" y="21600"/>
                          </a:lnTo>
                          <a:lnTo>
                            <a:pt x="21600" y="21600"/>
                          </a:lnTo>
                          <a:lnTo>
                            <a:pt x="21600" y="0"/>
                          </a:lnTo>
                          <a:lnTo>
                            <a:pt x="263"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01" name="Shape 501"/>
                    <p:cNvSpPr/>
                    <p:nvPr/>
                  </p:nvSpPr>
                  <p:spPr>
                    <a:xfrm>
                      <a:off x="108018" y="167886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02" name="Shape 502"/>
                    <p:cNvSpPr/>
                    <p:nvPr/>
                  </p:nvSpPr>
                  <p:spPr>
                    <a:xfrm>
                      <a:off x="106277" y="1651502"/>
                      <a:ext cx="12701" cy="32556"/>
                    </a:xfrm>
                    <a:custGeom>
                      <a:avLst/>
                      <a:gdLst/>
                      <a:ahLst/>
                      <a:cxnLst>
                        <a:cxn ang="0">
                          <a:pos x="wd2" y="hd2"/>
                        </a:cxn>
                        <a:cxn ang="5400000">
                          <a:pos x="wd2" y="hd2"/>
                        </a:cxn>
                        <a:cxn ang="10800000">
                          <a:pos x="wd2" y="hd2"/>
                        </a:cxn>
                        <a:cxn ang="16200000">
                          <a:pos x="wd2" y="hd2"/>
                        </a:cxn>
                      </a:cxnLst>
                      <a:rect l="0" t="0" r="r" b="b"/>
                      <a:pathLst>
                        <a:path w="21600" h="21600" extrusionOk="0">
                          <a:moveTo>
                            <a:pt x="0" y="20992"/>
                          </a:moveTo>
                          <a:lnTo>
                            <a:pt x="12960" y="21600"/>
                          </a:lnTo>
                          <a:lnTo>
                            <a:pt x="21600" y="20992"/>
                          </a:lnTo>
                          <a:lnTo>
                            <a:pt x="21600" y="0"/>
                          </a:lnTo>
                          <a:lnTo>
                            <a:pt x="0" y="0"/>
                          </a:lnTo>
                          <a:lnTo>
                            <a:pt x="0" y="20992"/>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03" name="Shape 503"/>
                    <p:cNvSpPr/>
                    <p:nvPr/>
                  </p:nvSpPr>
                  <p:spPr>
                    <a:xfrm>
                      <a:off x="109705" y="1646315"/>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04" name="Shape 504"/>
                    <p:cNvSpPr/>
                    <p:nvPr/>
                  </p:nvSpPr>
                  <p:spPr>
                    <a:xfrm>
                      <a:off x="111783" y="1646315"/>
                      <a:ext cx="57385" cy="12701"/>
                    </a:xfrm>
                    <a:custGeom>
                      <a:avLst/>
                      <a:gdLst/>
                      <a:ahLst/>
                      <a:cxnLst>
                        <a:cxn ang="0">
                          <a:pos x="wd2" y="hd2"/>
                        </a:cxn>
                        <a:cxn ang="5400000">
                          <a:pos x="wd2" y="hd2"/>
                        </a:cxn>
                        <a:cxn ang="10800000">
                          <a:pos x="wd2" y="hd2"/>
                        </a:cxn>
                        <a:cxn ang="16200000">
                          <a:pos x="wd2" y="hd2"/>
                        </a:cxn>
                      </a:cxnLst>
                      <a:rect l="0" t="0" r="r" b="b"/>
                      <a:pathLst>
                        <a:path w="21600" h="21600" extrusionOk="0">
                          <a:moveTo>
                            <a:pt x="388" y="0"/>
                          </a:moveTo>
                          <a:lnTo>
                            <a:pt x="0" y="0"/>
                          </a:lnTo>
                          <a:lnTo>
                            <a:pt x="0" y="21600"/>
                          </a:lnTo>
                          <a:lnTo>
                            <a:pt x="21600" y="21600"/>
                          </a:lnTo>
                          <a:lnTo>
                            <a:pt x="21600" y="0"/>
                          </a:lnTo>
                          <a:lnTo>
                            <a:pt x="388"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05" name="Shape 505"/>
                    <p:cNvSpPr/>
                    <p:nvPr/>
                  </p:nvSpPr>
                  <p:spPr>
                    <a:xfrm>
                      <a:off x="162027" y="1648640"/>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06" name="Shape 506"/>
                    <p:cNvSpPr/>
                    <p:nvPr/>
                  </p:nvSpPr>
                  <p:spPr>
                    <a:xfrm>
                      <a:off x="161130" y="1621273"/>
                      <a:ext cx="12701" cy="32556"/>
                    </a:xfrm>
                    <a:custGeom>
                      <a:avLst/>
                      <a:gdLst/>
                      <a:ahLst/>
                      <a:cxnLst>
                        <a:cxn ang="0">
                          <a:pos x="wd2" y="hd2"/>
                        </a:cxn>
                        <a:cxn ang="5400000">
                          <a:pos x="wd2" y="hd2"/>
                        </a:cxn>
                        <a:cxn ang="10800000">
                          <a:pos x="wd2" y="hd2"/>
                        </a:cxn>
                        <a:cxn ang="16200000">
                          <a:pos x="wd2" y="hd2"/>
                        </a:cxn>
                      </a:cxnLst>
                      <a:rect l="0" t="0" r="r" b="b"/>
                      <a:pathLst>
                        <a:path w="21600" h="21600" extrusionOk="0">
                          <a:moveTo>
                            <a:pt x="0" y="20992"/>
                          </a:moveTo>
                          <a:lnTo>
                            <a:pt x="10800" y="21600"/>
                          </a:lnTo>
                          <a:lnTo>
                            <a:pt x="21600" y="20992"/>
                          </a:lnTo>
                          <a:lnTo>
                            <a:pt x="21600" y="0"/>
                          </a:lnTo>
                          <a:lnTo>
                            <a:pt x="0" y="0"/>
                          </a:lnTo>
                          <a:lnTo>
                            <a:pt x="0" y="20992"/>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07" name="Shape 507"/>
                    <p:cNvSpPr/>
                    <p:nvPr/>
                  </p:nvSpPr>
                  <p:spPr>
                    <a:xfrm>
                      <a:off x="163714" y="1616086"/>
                      <a:ext cx="9220"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08" name="Shape 508"/>
                    <p:cNvSpPr/>
                    <p:nvPr/>
                  </p:nvSpPr>
                  <p:spPr>
                    <a:xfrm>
                      <a:off x="165792" y="1616086"/>
                      <a:ext cx="70888" cy="12701"/>
                    </a:xfrm>
                    <a:custGeom>
                      <a:avLst/>
                      <a:gdLst/>
                      <a:ahLst/>
                      <a:cxnLst>
                        <a:cxn ang="0">
                          <a:pos x="wd2" y="hd2"/>
                        </a:cxn>
                        <a:cxn ang="5400000">
                          <a:pos x="wd2" y="hd2"/>
                        </a:cxn>
                        <a:cxn ang="10800000">
                          <a:pos x="wd2" y="hd2"/>
                        </a:cxn>
                        <a:cxn ang="16200000">
                          <a:pos x="wd2" y="hd2"/>
                        </a:cxn>
                      </a:cxnLst>
                      <a:rect l="0" t="0" r="r" b="b"/>
                      <a:pathLst>
                        <a:path w="21600" h="21600" extrusionOk="0">
                          <a:moveTo>
                            <a:pt x="313" y="0"/>
                          </a:moveTo>
                          <a:lnTo>
                            <a:pt x="0" y="0"/>
                          </a:lnTo>
                          <a:lnTo>
                            <a:pt x="0" y="21600"/>
                          </a:lnTo>
                          <a:lnTo>
                            <a:pt x="21600" y="21600"/>
                          </a:lnTo>
                          <a:lnTo>
                            <a:pt x="21600" y="0"/>
                          </a:lnTo>
                          <a:lnTo>
                            <a:pt x="313"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09" name="Shape 509"/>
                    <p:cNvSpPr/>
                    <p:nvPr/>
                  </p:nvSpPr>
                  <p:spPr>
                    <a:xfrm>
                      <a:off x="231226" y="1616086"/>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10" name="Shape 510"/>
                    <p:cNvSpPr/>
                    <p:nvPr/>
                  </p:nvSpPr>
                  <p:spPr>
                    <a:xfrm>
                      <a:off x="229485" y="1591044"/>
                      <a:ext cx="12701" cy="32556"/>
                    </a:xfrm>
                    <a:custGeom>
                      <a:avLst/>
                      <a:gdLst/>
                      <a:ahLst/>
                      <a:cxnLst>
                        <a:cxn ang="0">
                          <a:pos x="wd2" y="hd2"/>
                        </a:cxn>
                        <a:cxn ang="5400000">
                          <a:pos x="wd2" y="hd2"/>
                        </a:cxn>
                        <a:cxn ang="10800000">
                          <a:pos x="wd2" y="hd2"/>
                        </a:cxn>
                        <a:cxn ang="16200000">
                          <a:pos x="wd2" y="hd2"/>
                        </a:cxn>
                      </a:cxnLst>
                      <a:rect l="0" t="0" r="r" b="b"/>
                      <a:pathLst>
                        <a:path w="21600" h="21600" extrusionOk="0">
                          <a:moveTo>
                            <a:pt x="0" y="20687"/>
                          </a:moveTo>
                          <a:lnTo>
                            <a:pt x="0" y="21600"/>
                          </a:lnTo>
                          <a:lnTo>
                            <a:pt x="21600" y="21600"/>
                          </a:lnTo>
                          <a:lnTo>
                            <a:pt x="21600" y="0"/>
                          </a:lnTo>
                          <a:lnTo>
                            <a:pt x="0" y="0"/>
                          </a:lnTo>
                          <a:lnTo>
                            <a:pt x="0" y="20687"/>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11" name="Shape 511"/>
                    <p:cNvSpPr/>
                    <p:nvPr/>
                  </p:nvSpPr>
                  <p:spPr>
                    <a:xfrm>
                      <a:off x="231226" y="1585857"/>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12" name="Shape 512"/>
                    <p:cNvSpPr/>
                    <p:nvPr/>
                  </p:nvSpPr>
                  <p:spPr>
                    <a:xfrm>
                      <a:off x="234991" y="1585857"/>
                      <a:ext cx="28693" cy="12701"/>
                    </a:xfrm>
                    <a:custGeom>
                      <a:avLst/>
                      <a:gdLst/>
                      <a:ahLst/>
                      <a:cxnLst>
                        <a:cxn ang="0">
                          <a:pos x="wd2" y="hd2"/>
                        </a:cxn>
                        <a:cxn ang="5400000">
                          <a:pos x="wd2" y="hd2"/>
                        </a:cxn>
                        <a:cxn ang="10800000">
                          <a:pos x="wd2" y="hd2"/>
                        </a:cxn>
                        <a:cxn ang="16200000">
                          <a:pos x="wd2" y="hd2"/>
                        </a:cxn>
                      </a:cxnLst>
                      <a:rect l="0" t="0" r="r" b="b"/>
                      <a:pathLst>
                        <a:path w="21600" h="21600" extrusionOk="0">
                          <a:moveTo>
                            <a:pt x="502" y="0"/>
                          </a:moveTo>
                          <a:lnTo>
                            <a:pt x="0" y="0"/>
                          </a:lnTo>
                          <a:lnTo>
                            <a:pt x="0" y="21600"/>
                          </a:lnTo>
                          <a:lnTo>
                            <a:pt x="21600" y="21600"/>
                          </a:lnTo>
                          <a:lnTo>
                            <a:pt x="21600" y="0"/>
                          </a:lnTo>
                          <a:lnTo>
                            <a:pt x="502"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13" name="Shape 513"/>
                    <p:cNvSpPr/>
                    <p:nvPr/>
                  </p:nvSpPr>
                  <p:spPr>
                    <a:xfrm>
                      <a:off x="258230" y="1585857"/>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14" name="Shape 514"/>
                    <p:cNvSpPr/>
                    <p:nvPr/>
                  </p:nvSpPr>
                  <p:spPr>
                    <a:xfrm>
                      <a:off x="256489" y="1560815"/>
                      <a:ext cx="12701" cy="32556"/>
                    </a:xfrm>
                    <a:custGeom>
                      <a:avLst/>
                      <a:gdLst/>
                      <a:ahLst/>
                      <a:cxnLst>
                        <a:cxn ang="0">
                          <a:pos x="wd2" y="hd2"/>
                        </a:cxn>
                        <a:cxn ang="5400000">
                          <a:pos x="wd2" y="hd2"/>
                        </a:cxn>
                        <a:cxn ang="10800000">
                          <a:pos x="wd2" y="hd2"/>
                        </a:cxn>
                        <a:cxn ang="16200000">
                          <a:pos x="wd2" y="hd2"/>
                        </a:cxn>
                      </a:cxnLst>
                      <a:rect l="0" t="0" r="r" b="b"/>
                      <a:pathLst>
                        <a:path w="21600" h="21600" extrusionOk="0">
                          <a:moveTo>
                            <a:pt x="0" y="20383"/>
                          </a:moveTo>
                          <a:lnTo>
                            <a:pt x="0" y="21600"/>
                          </a:lnTo>
                          <a:lnTo>
                            <a:pt x="21600" y="21600"/>
                          </a:lnTo>
                          <a:lnTo>
                            <a:pt x="21600" y="0"/>
                          </a:lnTo>
                          <a:lnTo>
                            <a:pt x="0" y="0"/>
                          </a:lnTo>
                          <a:lnTo>
                            <a:pt x="0" y="20383"/>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15" name="Shape 515"/>
                    <p:cNvSpPr/>
                    <p:nvPr/>
                  </p:nvSpPr>
                  <p:spPr>
                    <a:xfrm>
                      <a:off x="258230" y="1555628"/>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16" name="Shape 516"/>
                    <p:cNvSpPr/>
                    <p:nvPr/>
                  </p:nvSpPr>
                  <p:spPr>
                    <a:xfrm>
                      <a:off x="261995" y="1555628"/>
                      <a:ext cx="42196" cy="12701"/>
                    </a:xfrm>
                    <a:custGeom>
                      <a:avLst/>
                      <a:gdLst/>
                      <a:ahLst/>
                      <a:cxnLst>
                        <a:cxn ang="0">
                          <a:pos x="wd2" y="hd2"/>
                        </a:cxn>
                        <a:cxn ang="5400000">
                          <a:pos x="wd2" y="hd2"/>
                        </a:cxn>
                        <a:cxn ang="10800000">
                          <a:pos x="wd2" y="hd2"/>
                        </a:cxn>
                        <a:cxn ang="16200000">
                          <a:pos x="wd2" y="hd2"/>
                        </a:cxn>
                      </a:cxnLst>
                      <a:rect l="0" t="0" r="r" b="b"/>
                      <a:pathLst>
                        <a:path w="21600" h="21600" extrusionOk="0">
                          <a:moveTo>
                            <a:pt x="510" y="0"/>
                          </a:moveTo>
                          <a:lnTo>
                            <a:pt x="0" y="0"/>
                          </a:lnTo>
                          <a:lnTo>
                            <a:pt x="0" y="21600"/>
                          </a:lnTo>
                          <a:lnTo>
                            <a:pt x="21600" y="21600"/>
                          </a:lnTo>
                          <a:lnTo>
                            <a:pt x="21600" y="0"/>
                          </a:lnTo>
                          <a:lnTo>
                            <a:pt x="510"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17" name="Shape 517"/>
                    <p:cNvSpPr/>
                    <p:nvPr/>
                  </p:nvSpPr>
                  <p:spPr>
                    <a:xfrm>
                      <a:off x="298737" y="1555628"/>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18" name="Shape 518"/>
                    <p:cNvSpPr/>
                    <p:nvPr/>
                  </p:nvSpPr>
                  <p:spPr>
                    <a:xfrm>
                      <a:off x="296996" y="1528261"/>
                      <a:ext cx="12701" cy="34881"/>
                    </a:xfrm>
                    <a:custGeom>
                      <a:avLst/>
                      <a:gdLst/>
                      <a:ahLst/>
                      <a:cxnLst>
                        <a:cxn ang="0">
                          <a:pos x="wd2" y="hd2"/>
                        </a:cxn>
                        <a:cxn ang="5400000">
                          <a:pos x="wd2" y="hd2"/>
                        </a:cxn>
                        <a:cxn ang="10800000">
                          <a:pos x="wd2" y="hd2"/>
                        </a:cxn>
                        <a:cxn ang="16200000">
                          <a:pos x="wd2" y="hd2"/>
                        </a:cxn>
                      </a:cxnLst>
                      <a:rect l="0" t="0" r="r" b="b"/>
                      <a:pathLst>
                        <a:path w="21600" h="21600" extrusionOk="0">
                          <a:moveTo>
                            <a:pt x="0" y="20448"/>
                          </a:moveTo>
                          <a:lnTo>
                            <a:pt x="10800" y="21600"/>
                          </a:lnTo>
                          <a:lnTo>
                            <a:pt x="21600" y="20448"/>
                          </a:lnTo>
                          <a:lnTo>
                            <a:pt x="21600" y="1152"/>
                          </a:lnTo>
                          <a:lnTo>
                            <a:pt x="10800" y="0"/>
                          </a:lnTo>
                          <a:lnTo>
                            <a:pt x="0" y="1152"/>
                          </a:lnTo>
                          <a:lnTo>
                            <a:pt x="0" y="20448"/>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19" name="Shape 519"/>
                    <p:cNvSpPr/>
                    <p:nvPr/>
                  </p:nvSpPr>
                  <p:spPr>
                    <a:xfrm>
                      <a:off x="298737" y="1523074"/>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20" name="Shape 520"/>
                    <p:cNvSpPr/>
                    <p:nvPr/>
                  </p:nvSpPr>
                  <p:spPr>
                    <a:xfrm>
                      <a:off x="302502" y="1523074"/>
                      <a:ext cx="82703" cy="12701"/>
                    </a:xfrm>
                    <a:custGeom>
                      <a:avLst/>
                      <a:gdLst/>
                      <a:ahLst/>
                      <a:cxnLst>
                        <a:cxn ang="0">
                          <a:pos x="wd2" y="hd2"/>
                        </a:cxn>
                        <a:cxn ang="5400000">
                          <a:pos x="wd2" y="hd2"/>
                        </a:cxn>
                        <a:cxn ang="10800000">
                          <a:pos x="wd2" y="hd2"/>
                        </a:cxn>
                        <a:cxn ang="16200000">
                          <a:pos x="wd2" y="hd2"/>
                        </a:cxn>
                      </a:cxnLst>
                      <a:rect l="0" t="0" r="r" b="b"/>
                      <a:pathLst>
                        <a:path w="21600" h="21600" extrusionOk="0">
                          <a:moveTo>
                            <a:pt x="261" y="0"/>
                          </a:moveTo>
                          <a:lnTo>
                            <a:pt x="0" y="14400"/>
                          </a:lnTo>
                          <a:lnTo>
                            <a:pt x="0" y="21600"/>
                          </a:lnTo>
                          <a:lnTo>
                            <a:pt x="21600" y="21600"/>
                          </a:lnTo>
                          <a:lnTo>
                            <a:pt x="21600" y="14400"/>
                          </a:lnTo>
                          <a:lnTo>
                            <a:pt x="21077" y="0"/>
                          </a:lnTo>
                          <a:lnTo>
                            <a:pt x="261"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21" name="Shape 521"/>
                    <p:cNvSpPr/>
                    <p:nvPr/>
                  </p:nvSpPr>
                  <p:spPr>
                    <a:xfrm>
                      <a:off x="379751" y="152539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22" name="Shape 522"/>
                    <p:cNvSpPr/>
                    <p:nvPr/>
                  </p:nvSpPr>
                  <p:spPr>
                    <a:xfrm>
                      <a:off x="378010" y="1498032"/>
                      <a:ext cx="12701" cy="32555"/>
                    </a:xfrm>
                    <a:custGeom>
                      <a:avLst/>
                      <a:gdLst/>
                      <a:ahLst/>
                      <a:cxnLst>
                        <a:cxn ang="0">
                          <a:pos x="wd2" y="hd2"/>
                        </a:cxn>
                        <a:cxn ang="5400000">
                          <a:pos x="wd2" y="hd2"/>
                        </a:cxn>
                        <a:cxn ang="10800000">
                          <a:pos x="wd2" y="hd2"/>
                        </a:cxn>
                        <a:cxn ang="16200000">
                          <a:pos x="wd2" y="hd2"/>
                        </a:cxn>
                      </a:cxnLst>
                      <a:rect l="0" t="0" r="r" b="b"/>
                      <a:pathLst>
                        <a:path w="21600" h="21600" extrusionOk="0">
                          <a:moveTo>
                            <a:pt x="0" y="20992"/>
                          </a:moveTo>
                          <a:lnTo>
                            <a:pt x="0" y="21600"/>
                          </a:lnTo>
                          <a:lnTo>
                            <a:pt x="21600" y="21600"/>
                          </a:lnTo>
                          <a:lnTo>
                            <a:pt x="21600" y="0"/>
                          </a:lnTo>
                          <a:lnTo>
                            <a:pt x="0" y="0"/>
                          </a:lnTo>
                          <a:lnTo>
                            <a:pt x="0" y="20992"/>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23" name="Shape 523"/>
                    <p:cNvSpPr/>
                    <p:nvPr/>
                  </p:nvSpPr>
                  <p:spPr>
                    <a:xfrm>
                      <a:off x="381438" y="1492845"/>
                      <a:ext cx="9220"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24" name="Shape 524"/>
                    <p:cNvSpPr/>
                    <p:nvPr/>
                  </p:nvSpPr>
                  <p:spPr>
                    <a:xfrm>
                      <a:off x="383516" y="1494008"/>
                      <a:ext cx="28693" cy="12701"/>
                    </a:xfrm>
                    <a:custGeom>
                      <a:avLst/>
                      <a:gdLst/>
                      <a:ahLst/>
                      <a:cxnLst>
                        <a:cxn ang="0">
                          <a:pos x="wd2" y="hd2"/>
                        </a:cxn>
                        <a:cxn ang="5400000">
                          <a:pos x="wd2" y="hd2"/>
                        </a:cxn>
                        <a:cxn ang="10800000">
                          <a:pos x="wd2" y="hd2"/>
                        </a:cxn>
                        <a:cxn ang="16200000">
                          <a:pos x="wd2" y="hd2"/>
                        </a:cxn>
                      </a:cxnLst>
                      <a:rect l="0" t="0" r="r" b="b"/>
                      <a:pathLst>
                        <a:path w="21600" h="21600" extrusionOk="0">
                          <a:moveTo>
                            <a:pt x="502" y="0"/>
                          </a:moveTo>
                          <a:lnTo>
                            <a:pt x="0" y="0"/>
                          </a:lnTo>
                          <a:lnTo>
                            <a:pt x="0" y="21600"/>
                          </a:lnTo>
                          <a:lnTo>
                            <a:pt x="20847" y="21600"/>
                          </a:lnTo>
                          <a:lnTo>
                            <a:pt x="21600" y="9257"/>
                          </a:lnTo>
                          <a:lnTo>
                            <a:pt x="20847" y="0"/>
                          </a:lnTo>
                          <a:lnTo>
                            <a:pt x="502"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25" name="Shape 525"/>
                    <p:cNvSpPr/>
                    <p:nvPr/>
                  </p:nvSpPr>
                  <p:spPr>
                    <a:xfrm>
                      <a:off x="406755" y="1495170"/>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26" name="Shape 526"/>
                    <p:cNvSpPr/>
                    <p:nvPr/>
                  </p:nvSpPr>
                  <p:spPr>
                    <a:xfrm>
                      <a:off x="405014" y="1467803"/>
                      <a:ext cx="12701" cy="34881"/>
                    </a:xfrm>
                    <a:custGeom>
                      <a:avLst/>
                      <a:gdLst/>
                      <a:ahLst/>
                      <a:cxnLst>
                        <a:cxn ang="0">
                          <a:pos x="wd2" y="hd2"/>
                        </a:cxn>
                        <a:cxn ang="5400000">
                          <a:pos x="wd2" y="hd2"/>
                        </a:cxn>
                        <a:cxn ang="10800000">
                          <a:pos x="wd2" y="hd2"/>
                        </a:cxn>
                        <a:cxn ang="16200000">
                          <a:pos x="wd2" y="hd2"/>
                        </a:cxn>
                      </a:cxnLst>
                      <a:rect l="0" t="0" r="r" b="b"/>
                      <a:pathLst>
                        <a:path w="21600" h="21600" extrusionOk="0">
                          <a:moveTo>
                            <a:pt x="0" y="20448"/>
                          </a:moveTo>
                          <a:lnTo>
                            <a:pt x="0" y="21600"/>
                          </a:lnTo>
                          <a:lnTo>
                            <a:pt x="21600" y="21600"/>
                          </a:lnTo>
                          <a:lnTo>
                            <a:pt x="21600" y="0"/>
                          </a:lnTo>
                          <a:lnTo>
                            <a:pt x="0" y="864"/>
                          </a:lnTo>
                          <a:lnTo>
                            <a:pt x="0" y="20448"/>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27" name="Shape 527"/>
                    <p:cNvSpPr/>
                    <p:nvPr/>
                  </p:nvSpPr>
                  <p:spPr>
                    <a:xfrm>
                      <a:off x="408443" y="1462616"/>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28" name="Shape 528"/>
                    <p:cNvSpPr/>
                    <p:nvPr/>
                  </p:nvSpPr>
                  <p:spPr>
                    <a:xfrm>
                      <a:off x="410520" y="1462616"/>
                      <a:ext cx="30381" cy="12701"/>
                    </a:xfrm>
                    <a:custGeom>
                      <a:avLst/>
                      <a:gdLst/>
                      <a:ahLst/>
                      <a:cxnLst>
                        <a:cxn ang="0">
                          <a:pos x="wd2" y="hd2"/>
                        </a:cxn>
                        <a:cxn ang="5400000">
                          <a:pos x="wd2" y="hd2"/>
                        </a:cxn>
                        <a:cxn ang="10800000">
                          <a:pos x="wd2" y="hd2"/>
                        </a:cxn>
                        <a:cxn ang="16200000">
                          <a:pos x="wd2" y="hd2"/>
                        </a:cxn>
                      </a:cxnLst>
                      <a:rect l="0" t="0" r="r" b="b"/>
                      <a:pathLst>
                        <a:path w="21600" h="21600" extrusionOk="0">
                          <a:moveTo>
                            <a:pt x="982" y="0"/>
                          </a:moveTo>
                          <a:lnTo>
                            <a:pt x="0" y="10800"/>
                          </a:lnTo>
                          <a:lnTo>
                            <a:pt x="0" y="21600"/>
                          </a:lnTo>
                          <a:lnTo>
                            <a:pt x="20618" y="21600"/>
                          </a:lnTo>
                          <a:lnTo>
                            <a:pt x="21600" y="10800"/>
                          </a:lnTo>
                          <a:lnTo>
                            <a:pt x="20618" y="10800"/>
                          </a:lnTo>
                          <a:lnTo>
                            <a:pt x="19882" y="0"/>
                          </a:lnTo>
                          <a:lnTo>
                            <a:pt x="982"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29" name="Shape 529"/>
                    <p:cNvSpPr/>
                    <p:nvPr/>
                  </p:nvSpPr>
                  <p:spPr>
                    <a:xfrm>
                      <a:off x="433760" y="1462616"/>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30" name="Shape 530"/>
                    <p:cNvSpPr/>
                    <p:nvPr/>
                  </p:nvSpPr>
                  <p:spPr>
                    <a:xfrm>
                      <a:off x="432019" y="1437574"/>
                      <a:ext cx="12701" cy="32556"/>
                    </a:xfrm>
                    <a:custGeom>
                      <a:avLst/>
                      <a:gdLst/>
                      <a:ahLst/>
                      <a:cxnLst>
                        <a:cxn ang="0">
                          <a:pos x="wd2" y="hd2"/>
                        </a:cxn>
                        <a:cxn ang="5400000">
                          <a:pos x="wd2" y="hd2"/>
                        </a:cxn>
                        <a:cxn ang="10800000">
                          <a:pos x="wd2" y="hd2"/>
                        </a:cxn>
                        <a:cxn ang="16200000">
                          <a:pos x="wd2" y="hd2"/>
                        </a:cxn>
                      </a:cxnLst>
                      <a:rect l="0" t="0" r="r" b="b"/>
                      <a:pathLst>
                        <a:path w="21600" h="21600" extrusionOk="0">
                          <a:moveTo>
                            <a:pt x="0" y="20687"/>
                          </a:moveTo>
                          <a:lnTo>
                            <a:pt x="0" y="21600"/>
                          </a:lnTo>
                          <a:lnTo>
                            <a:pt x="21600" y="21600"/>
                          </a:lnTo>
                          <a:lnTo>
                            <a:pt x="21600" y="0"/>
                          </a:lnTo>
                          <a:lnTo>
                            <a:pt x="0" y="0"/>
                          </a:lnTo>
                          <a:lnTo>
                            <a:pt x="0" y="20687"/>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31" name="Shape 531"/>
                    <p:cNvSpPr/>
                    <p:nvPr/>
                  </p:nvSpPr>
                  <p:spPr>
                    <a:xfrm>
                      <a:off x="435448" y="1432387"/>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32" name="Shape 532"/>
                    <p:cNvSpPr/>
                    <p:nvPr/>
                  </p:nvSpPr>
                  <p:spPr>
                    <a:xfrm>
                      <a:off x="437525" y="1432387"/>
                      <a:ext cx="124897" cy="12701"/>
                    </a:xfrm>
                    <a:custGeom>
                      <a:avLst/>
                      <a:gdLst/>
                      <a:ahLst/>
                      <a:cxnLst>
                        <a:cxn ang="0">
                          <a:pos x="wd2" y="hd2"/>
                        </a:cxn>
                        <a:cxn ang="5400000">
                          <a:pos x="wd2" y="hd2"/>
                        </a:cxn>
                        <a:cxn ang="10800000">
                          <a:pos x="wd2" y="hd2"/>
                        </a:cxn>
                        <a:cxn ang="16200000">
                          <a:pos x="wd2" y="hd2"/>
                        </a:cxn>
                      </a:cxnLst>
                      <a:rect l="0" t="0" r="r" b="b"/>
                      <a:pathLst>
                        <a:path w="21600" h="21600" extrusionOk="0">
                          <a:moveTo>
                            <a:pt x="176" y="0"/>
                          </a:moveTo>
                          <a:lnTo>
                            <a:pt x="0" y="0"/>
                          </a:lnTo>
                          <a:lnTo>
                            <a:pt x="0" y="21600"/>
                          </a:lnTo>
                          <a:lnTo>
                            <a:pt x="21600" y="21600"/>
                          </a:lnTo>
                          <a:lnTo>
                            <a:pt x="21483" y="0"/>
                          </a:lnTo>
                          <a:lnTo>
                            <a:pt x="176"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33" name="Shape 533"/>
                    <p:cNvSpPr/>
                    <p:nvPr/>
                  </p:nvSpPr>
                  <p:spPr>
                    <a:xfrm>
                      <a:off x="556968" y="1432387"/>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34" name="Shape 534"/>
                    <p:cNvSpPr/>
                    <p:nvPr/>
                  </p:nvSpPr>
                  <p:spPr>
                    <a:xfrm>
                      <a:off x="555227" y="1402695"/>
                      <a:ext cx="12701" cy="37206"/>
                    </a:xfrm>
                    <a:custGeom>
                      <a:avLst/>
                      <a:gdLst/>
                      <a:ahLst/>
                      <a:cxnLst>
                        <a:cxn ang="0">
                          <a:pos x="wd2" y="hd2"/>
                        </a:cxn>
                        <a:cxn ang="5400000">
                          <a:pos x="wd2" y="hd2"/>
                        </a:cxn>
                        <a:cxn ang="10800000">
                          <a:pos x="wd2" y="hd2"/>
                        </a:cxn>
                        <a:cxn ang="16200000">
                          <a:pos x="wd2" y="hd2"/>
                        </a:cxn>
                      </a:cxnLst>
                      <a:rect l="0" t="0" r="r" b="b"/>
                      <a:pathLst>
                        <a:path w="21600" h="21600" extrusionOk="0">
                          <a:moveTo>
                            <a:pt x="0" y="21039"/>
                          </a:moveTo>
                          <a:lnTo>
                            <a:pt x="21600" y="21600"/>
                          </a:lnTo>
                          <a:lnTo>
                            <a:pt x="21600" y="0"/>
                          </a:lnTo>
                          <a:lnTo>
                            <a:pt x="0" y="1122"/>
                          </a:lnTo>
                          <a:lnTo>
                            <a:pt x="0" y="21039"/>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35" name="Shape 535"/>
                    <p:cNvSpPr/>
                    <p:nvPr/>
                  </p:nvSpPr>
                  <p:spPr>
                    <a:xfrm>
                      <a:off x="556968" y="1397507"/>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36" name="Shape 536"/>
                    <p:cNvSpPr/>
                    <p:nvPr/>
                  </p:nvSpPr>
                  <p:spPr>
                    <a:xfrm>
                      <a:off x="560733" y="1398670"/>
                      <a:ext cx="15191" cy="12701"/>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4400"/>
                          </a:lnTo>
                          <a:lnTo>
                            <a:pt x="0" y="21600"/>
                          </a:lnTo>
                          <a:lnTo>
                            <a:pt x="20221" y="21600"/>
                          </a:lnTo>
                          <a:lnTo>
                            <a:pt x="21600" y="14400"/>
                          </a:lnTo>
                          <a:lnTo>
                            <a:pt x="20221" y="14400"/>
                          </a:lnTo>
                          <a:lnTo>
                            <a:pt x="18843" y="0"/>
                          </a:lnTo>
                          <a:lnTo>
                            <a:pt x="1838"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37" name="Shape 537"/>
                    <p:cNvSpPr/>
                    <p:nvPr/>
                  </p:nvSpPr>
                  <p:spPr>
                    <a:xfrm>
                      <a:off x="570470" y="1399833"/>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38" name="Shape 538"/>
                    <p:cNvSpPr/>
                    <p:nvPr/>
                  </p:nvSpPr>
                  <p:spPr>
                    <a:xfrm>
                      <a:off x="568729" y="1372466"/>
                      <a:ext cx="12701" cy="34880"/>
                    </a:xfrm>
                    <a:custGeom>
                      <a:avLst/>
                      <a:gdLst/>
                      <a:ahLst/>
                      <a:cxnLst>
                        <a:cxn ang="0">
                          <a:pos x="wd2" y="hd2"/>
                        </a:cxn>
                        <a:cxn ang="5400000">
                          <a:pos x="wd2" y="hd2"/>
                        </a:cxn>
                        <a:cxn ang="10800000">
                          <a:pos x="wd2" y="hd2"/>
                        </a:cxn>
                        <a:cxn ang="16200000">
                          <a:pos x="wd2" y="hd2"/>
                        </a:cxn>
                      </a:cxnLst>
                      <a:rect l="0" t="0" r="r" b="b"/>
                      <a:pathLst>
                        <a:path w="21600" h="21600" extrusionOk="0">
                          <a:moveTo>
                            <a:pt x="0" y="21024"/>
                          </a:moveTo>
                          <a:lnTo>
                            <a:pt x="0" y="21600"/>
                          </a:lnTo>
                          <a:lnTo>
                            <a:pt x="21600" y="21600"/>
                          </a:lnTo>
                          <a:lnTo>
                            <a:pt x="21600" y="0"/>
                          </a:lnTo>
                          <a:lnTo>
                            <a:pt x="0" y="1152"/>
                          </a:lnTo>
                          <a:lnTo>
                            <a:pt x="0" y="21024"/>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39" name="Shape 539"/>
                    <p:cNvSpPr/>
                    <p:nvPr/>
                  </p:nvSpPr>
                  <p:spPr>
                    <a:xfrm>
                      <a:off x="570470" y="1367278"/>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40" name="Shape 540"/>
                    <p:cNvSpPr/>
                    <p:nvPr/>
                  </p:nvSpPr>
                  <p:spPr>
                    <a:xfrm>
                      <a:off x="574235" y="1367278"/>
                      <a:ext cx="28694" cy="12701"/>
                    </a:xfrm>
                    <a:custGeom>
                      <a:avLst/>
                      <a:gdLst/>
                      <a:ahLst/>
                      <a:cxnLst>
                        <a:cxn ang="0">
                          <a:pos x="wd2" y="hd2"/>
                        </a:cxn>
                        <a:cxn ang="5400000">
                          <a:pos x="wd2" y="hd2"/>
                        </a:cxn>
                        <a:cxn ang="10800000">
                          <a:pos x="wd2" y="hd2"/>
                        </a:cxn>
                        <a:cxn ang="16200000">
                          <a:pos x="wd2" y="hd2"/>
                        </a:cxn>
                      </a:cxnLst>
                      <a:rect l="0" t="0" r="r" b="b"/>
                      <a:pathLst>
                        <a:path w="21600" h="21600" extrusionOk="0">
                          <a:moveTo>
                            <a:pt x="753" y="0"/>
                          </a:moveTo>
                          <a:lnTo>
                            <a:pt x="0" y="12343"/>
                          </a:lnTo>
                          <a:lnTo>
                            <a:pt x="0" y="21600"/>
                          </a:lnTo>
                          <a:lnTo>
                            <a:pt x="21098" y="21600"/>
                          </a:lnTo>
                          <a:lnTo>
                            <a:pt x="21600" y="12343"/>
                          </a:lnTo>
                          <a:lnTo>
                            <a:pt x="21098" y="12343"/>
                          </a:lnTo>
                          <a:lnTo>
                            <a:pt x="20093" y="0"/>
                          </a:lnTo>
                          <a:lnTo>
                            <a:pt x="753"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41" name="Shape 541"/>
                    <p:cNvSpPr/>
                    <p:nvPr/>
                  </p:nvSpPr>
                  <p:spPr>
                    <a:xfrm>
                      <a:off x="597475" y="1367278"/>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42" name="Shape 542"/>
                    <p:cNvSpPr/>
                    <p:nvPr/>
                  </p:nvSpPr>
                  <p:spPr>
                    <a:xfrm>
                      <a:off x="595734" y="1339912"/>
                      <a:ext cx="12701" cy="34880"/>
                    </a:xfrm>
                    <a:custGeom>
                      <a:avLst/>
                      <a:gdLst/>
                      <a:ahLst/>
                      <a:cxnLst>
                        <a:cxn ang="0">
                          <a:pos x="wd2" y="hd2"/>
                        </a:cxn>
                        <a:cxn ang="5400000">
                          <a:pos x="wd2" y="hd2"/>
                        </a:cxn>
                        <a:cxn ang="10800000">
                          <a:pos x="wd2" y="hd2"/>
                        </a:cxn>
                        <a:cxn ang="16200000">
                          <a:pos x="wd2" y="hd2"/>
                        </a:cxn>
                      </a:cxnLst>
                      <a:rect l="0" t="0" r="r" b="b"/>
                      <a:pathLst>
                        <a:path w="21600" h="21600" extrusionOk="0">
                          <a:moveTo>
                            <a:pt x="0" y="20724"/>
                          </a:moveTo>
                          <a:lnTo>
                            <a:pt x="0" y="21600"/>
                          </a:lnTo>
                          <a:lnTo>
                            <a:pt x="21600" y="21600"/>
                          </a:lnTo>
                          <a:lnTo>
                            <a:pt x="21600" y="0"/>
                          </a:lnTo>
                          <a:lnTo>
                            <a:pt x="0" y="0"/>
                          </a:lnTo>
                          <a:lnTo>
                            <a:pt x="0" y="20724"/>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43" name="Shape 543"/>
                    <p:cNvSpPr/>
                    <p:nvPr/>
                  </p:nvSpPr>
                  <p:spPr>
                    <a:xfrm>
                      <a:off x="599162" y="1334724"/>
                      <a:ext cx="9220"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44" name="Shape 544"/>
                    <p:cNvSpPr/>
                    <p:nvPr/>
                  </p:nvSpPr>
                  <p:spPr>
                    <a:xfrm>
                      <a:off x="601240" y="1334724"/>
                      <a:ext cx="138399" cy="12701"/>
                    </a:xfrm>
                    <a:custGeom>
                      <a:avLst/>
                      <a:gdLst/>
                      <a:ahLst/>
                      <a:cxnLst>
                        <a:cxn ang="0">
                          <a:pos x="wd2" y="hd2"/>
                        </a:cxn>
                        <a:cxn ang="5400000">
                          <a:pos x="wd2" y="hd2"/>
                        </a:cxn>
                        <a:cxn ang="10800000">
                          <a:pos x="wd2" y="hd2"/>
                        </a:cxn>
                        <a:cxn ang="16200000">
                          <a:pos x="wd2" y="hd2"/>
                        </a:cxn>
                      </a:cxnLst>
                      <a:rect l="0" t="0" r="r" b="b"/>
                      <a:pathLst>
                        <a:path w="21600" h="21600" extrusionOk="0">
                          <a:moveTo>
                            <a:pt x="211" y="0"/>
                          </a:moveTo>
                          <a:lnTo>
                            <a:pt x="0" y="0"/>
                          </a:lnTo>
                          <a:lnTo>
                            <a:pt x="0" y="21600"/>
                          </a:lnTo>
                          <a:lnTo>
                            <a:pt x="21389" y="21600"/>
                          </a:lnTo>
                          <a:lnTo>
                            <a:pt x="21600" y="10800"/>
                          </a:lnTo>
                          <a:lnTo>
                            <a:pt x="21389" y="0"/>
                          </a:lnTo>
                          <a:lnTo>
                            <a:pt x="211"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45" name="Shape 545"/>
                    <p:cNvSpPr/>
                    <p:nvPr/>
                  </p:nvSpPr>
                  <p:spPr>
                    <a:xfrm>
                      <a:off x="732497" y="133704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46" name="Shape 546"/>
                    <p:cNvSpPr/>
                    <p:nvPr/>
                  </p:nvSpPr>
                  <p:spPr>
                    <a:xfrm>
                      <a:off x="730756" y="1307357"/>
                      <a:ext cx="12701" cy="34881"/>
                    </a:xfrm>
                    <a:custGeom>
                      <a:avLst/>
                      <a:gdLst/>
                      <a:ahLst/>
                      <a:cxnLst>
                        <a:cxn ang="0">
                          <a:pos x="wd2" y="hd2"/>
                        </a:cxn>
                        <a:cxn ang="5400000">
                          <a:pos x="wd2" y="hd2"/>
                        </a:cxn>
                        <a:cxn ang="10800000">
                          <a:pos x="wd2" y="hd2"/>
                        </a:cxn>
                        <a:cxn ang="16200000">
                          <a:pos x="wd2" y="hd2"/>
                        </a:cxn>
                      </a:cxnLst>
                      <a:rect l="0" t="0" r="r" b="b"/>
                      <a:pathLst>
                        <a:path w="21600" h="21600" extrusionOk="0">
                          <a:moveTo>
                            <a:pt x="0" y="20758"/>
                          </a:moveTo>
                          <a:lnTo>
                            <a:pt x="0" y="21600"/>
                          </a:lnTo>
                          <a:lnTo>
                            <a:pt x="21600" y="21600"/>
                          </a:lnTo>
                          <a:lnTo>
                            <a:pt x="21600" y="0"/>
                          </a:lnTo>
                          <a:lnTo>
                            <a:pt x="0" y="842"/>
                          </a:lnTo>
                          <a:lnTo>
                            <a:pt x="0" y="20758"/>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47" name="Shape 547"/>
                    <p:cNvSpPr/>
                    <p:nvPr/>
                  </p:nvSpPr>
                  <p:spPr>
                    <a:xfrm>
                      <a:off x="734185" y="1302170"/>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48" name="Shape 548"/>
                    <p:cNvSpPr/>
                    <p:nvPr/>
                  </p:nvSpPr>
                  <p:spPr>
                    <a:xfrm>
                      <a:off x="736263" y="1302170"/>
                      <a:ext cx="123209" cy="12701"/>
                    </a:xfrm>
                    <a:custGeom>
                      <a:avLst/>
                      <a:gdLst/>
                      <a:ahLst/>
                      <a:cxnLst>
                        <a:cxn ang="0">
                          <a:pos x="wd2" y="hd2"/>
                        </a:cxn>
                        <a:cxn ang="5400000">
                          <a:pos x="wd2" y="hd2"/>
                        </a:cxn>
                        <a:cxn ang="10800000">
                          <a:pos x="wd2" y="hd2"/>
                        </a:cxn>
                        <a:cxn ang="16200000">
                          <a:pos x="wd2" y="hd2"/>
                        </a:cxn>
                      </a:cxnLst>
                      <a:rect l="0" t="0" r="r" b="b"/>
                      <a:pathLst>
                        <a:path w="21600" h="21600" extrusionOk="0">
                          <a:moveTo>
                            <a:pt x="118" y="0"/>
                          </a:moveTo>
                          <a:lnTo>
                            <a:pt x="0" y="10800"/>
                          </a:lnTo>
                          <a:lnTo>
                            <a:pt x="0" y="21600"/>
                          </a:lnTo>
                          <a:lnTo>
                            <a:pt x="21600" y="21600"/>
                          </a:lnTo>
                          <a:lnTo>
                            <a:pt x="21600" y="10800"/>
                          </a:lnTo>
                          <a:lnTo>
                            <a:pt x="21363" y="0"/>
                          </a:lnTo>
                          <a:lnTo>
                            <a:pt x="118"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49" name="Shape 549"/>
                    <p:cNvSpPr/>
                    <p:nvPr/>
                  </p:nvSpPr>
                  <p:spPr>
                    <a:xfrm>
                      <a:off x="854018" y="1304495"/>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50" name="Shape 550"/>
                    <p:cNvSpPr/>
                    <p:nvPr/>
                  </p:nvSpPr>
                  <p:spPr>
                    <a:xfrm>
                      <a:off x="852277" y="1242249"/>
                      <a:ext cx="12701" cy="67435"/>
                    </a:xfrm>
                    <a:custGeom>
                      <a:avLst/>
                      <a:gdLst/>
                      <a:ahLst/>
                      <a:cxnLst>
                        <a:cxn ang="0">
                          <a:pos x="wd2" y="hd2"/>
                        </a:cxn>
                        <a:cxn ang="5400000">
                          <a:pos x="wd2" y="hd2"/>
                        </a:cxn>
                        <a:cxn ang="10800000">
                          <a:pos x="wd2" y="hd2"/>
                        </a:cxn>
                        <a:cxn ang="16200000">
                          <a:pos x="wd2" y="hd2"/>
                        </a:cxn>
                      </a:cxnLst>
                      <a:rect l="0" t="0" r="r" b="b"/>
                      <a:pathLst>
                        <a:path w="21600" h="21600" extrusionOk="0">
                          <a:moveTo>
                            <a:pt x="0" y="21162"/>
                          </a:moveTo>
                          <a:lnTo>
                            <a:pt x="7200" y="21600"/>
                          </a:lnTo>
                          <a:lnTo>
                            <a:pt x="21600" y="21600"/>
                          </a:lnTo>
                          <a:lnTo>
                            <a:pt x="21600" y="0"/>
                          </a:lnTo>
                          <a:lnTo>
                            <a:pt x="7200" y="0"/>
                          </a:lnTo>
                          <a:lnTo>
                            <a:pt x="0" y="438"/>
                          </a:lnTo>
                          <a:lnTo>
                            <a:pt x="0" y="21162"/>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51" name="Shape 551"/>
                    <p:cNvSpPr/>
                    <p:nvPr/>
                  </p:nvSpPr>
                  <p:spPr>
                    <a:xfrm>
                      <a:off x="855706" y="1237061"/>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52" name="Shape 552"/>
                    <p:cNvSpPr/>
                    <p:nvPr/>
                  </p:nvSpPr>
                  <p:spPr>
                    <a:xfrm>
                      <a:off x="857783" y="1237061"/>
                      <a:ext cx="28693" cy="12701"/>
                    </a:xfrm>
                    <a:custGeom>
                      <a:avLst/>
                      <a:gdLst/>
                      <a:ahLst/>
                      <a:cxnLst>
                        <a:cxn ang="0">
                          <a:pos x="wd2" y="hd2"/>
                        </a:cxn>
                        <a:cxn ang="5400000">
                          <a:pos x="wd2" y="hd2"/>
                        </a:cxn>
                        <a:cxn ang="10800000">
                          <a:pos x="wd2" y="hd2"/>
                        </a:cxn>
                        <a:cxn ang="16200000">
                          <a:pos x="wd2" y="hd2"/>
                        </a:cxn>
                      </a:cxnLst>
                      <a:rect l="0" t="0" r="r" b="b"/>
                      <a:pathLst>
                        <a:path w="21600" h="21600" extrusionOk="0">
                          <a:moveTo>
                            <a:pt x="502" y="0"/>
                          </a:moveTo>
                          <a:lnTo>
                            <a:pt x="0" y="10800"/>
                          </a:lnTo>
                          <a:lnTo>
                            <a:pt x="502" y="21600"/>
                          </a:lnTo>
                          <a:lnTo>
                            <a:pt x="21600" y="21600"/>
                          </a:lnTo>
                          <a:lnTo>
                            <a:pt x="21600" y="0"/>
                          </a:lnTo>
                          <a:lnTo>
                            <a:pt x="502"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53" name="Shape 553"/>
                    <p:cNvSpPr/>
                    <p:nvPr/>
                  </p:nvSpPr>
                  <p:spPr>
                    <a:xfrm>
                      <a:off x="881022" y="1237061"/>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54" name="Shape 554"/>
                    <p:cNvSpPr/>
                    <p:nvPr/>
                  </p:nvSpPr>
                  <p:spPr>
                    <a:xfrm>
                      <a:off x="879281" y="1207369"/>
                      <a:ext cx="12701" cy="37206"/>
                    </a:xfrm>
                    <a:custGeom>
                      <a:avLst/>
                      <a:gdLst/>
                      <a:ahLst/>
                      <a:cxnLst>
                        <a:cxn ang="0">
                          <a:pos x="wd2" y="hd2"/>
                        </a:cxn>
                        <a:cxn ang="5400000">
                          <a:pos x="wd2" y="hd2"/>
                        </a:cxn>
                        <a:cxn ang="10800000">
                          <a:pos x="wd2" y="hd2"/>
                        </a:cxn>
                        <a:cxn ang="16200000">
                          <a:pos x="wd2" y="hd2"/>
                        </a:cxn>
                      </a:cxnLst>
                      <a:rect l="0" t="0" r="r" b="b"/>
                      <a:pathLst>
                        <a:path w="21600" h="21600" extrusionOk="0">
                          <a:moveTo>
                            <a:pt x="0" y="20758"/>
                          </a:moveTo>
                          <a:lnTo>
                            <a:pt x="14400" y="21600"/>
                          </a:lnTo>
                          <a:lnTo>
                            <a:pt x="21600" y="21600"/>
                          </a:lnTo>
                          <a:lnTo>
                            <a:pt x="21600" y="0"/>
                          </a:lnTo>
                          <a:lnTo>
                            <a:pt x="14400" y="0"/>
                          </a:lnTo>
                          <a:lnTo>
                            <a:pt x="0" y="842"/>
                          </a:lnTo>
                          <a:lnTo>
                            <a:pt x="0" y="20758"/>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55" name="Shape 555"/>
                    <p:cNvSpPr/>
                    <p:nvPr/>
                  </p:nvSpPr>
                  <p:spPr>
                    <a:xfrm>
                      <a:off x="882710" y="1202182"/>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56" name="Shape 556"/>
                    <p:cNvSpPr/>
                    <p:nvPr/>
                  </p:nvSpPr>
                  <p:spPr>
                    <a:xfrm>
                      <a:off x="884787" y="1202182"/>
                      <a:ext cx="30382" cy="12701"/>
                    </a:xfrm>
                    <a:custGeom>
                      <a:avLst/>
                      <a:gdLst/>
                      <a:ahLst/>
                      <a:cxnLst>
                        <a:cxn ang="0">
                          <a:pos x="wd2" y="hd2"/>
                        </a:cxn>
                        <a:cxn ang="5400000">
                          <a:pos x="wd2" y="hd2"/>
                        </a:cxn>
                        <a:cxn ang="10800000">
                          <a:pos x="wd2" y="hd2"/>
                        </a:cxn>
                        <a:cxn ang="16200000">
                          <a:pos x="wd2" y="hd2"/>
                        </a:cxn>
                      </a:cxnLst>
                      <a:rect l="0" t="0" r="r" b="b"/>
                      <a:pathLst>
                        <a:path w="21600" h="21600" extrusionOk="0">
                          <a:moveTo>
                            <a:pt x="993" y="0"/>
                          </a:moveTo>
                          <a:lnTo>
                            <a:pt x="0" y="21600"/>
                          </a:lnTo>
                          <a:lnTo>
                            <a:pt x="21600" y="21600"/>
                          </a:lnTo>
                          <a:lnTo>
                            <a:pt x="21600" y="0"/>
                          </a:lnTo>
                          <a:lnTo>
                            <a:pt x="993"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57" name="Shape 557"/>
                    <p:cNvSpPr/>
                    <p:nvPr/>
                  </p:nvSpPr>
                  <p:spPr>
                    <a:xfrm>
                      <a:off x="908027" y="1204507"/>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58" name="Shape 558"/>
                    <p:cNvSpPr/>
                    <p:nvPr/>
                  </p:nvSpPr>
                  <p:spPr>
                    <a:xfrm>
                      <a:off x="907130" y="1139935"/>
                      <a:ext cx="12701" cy="69760"/>
                    </a:xfrm>
                    <a:custGeom>
                      <a:avLst/>
                      <a:gdLst/>
                      <a:ahLst/>
                      <a:cxnLst>
                        <a:cxn ang="0">
                          <a:pos x="wd2" y="hd2"/>
                        </a:cxn>
                        <a:cxn ang="5400000">
                          <a:pos x="wd2" y="hd2"/>
                        </a:cxn>
                        <a:cxn ang="10800000">
                          <a:pos x="wd2" y="hd2"/>
                        </a:cxn>
                        <a:cxn ang="16200000">
                          <a:pos x="wd2" y="hd2"/>
                        </a:cxn>
                      </a:cxnLst>
                      <a:rect l="0" t="0" r="r" b="b"/>
                      <a:pathLst>
                        <a:path w="21600" h="21600" extrusionOk="0">
                          <a:moveTo>
                            <a:pt x="0" y="21314"/>
                          </a:moveTo>
                          <a:lnTo>
                            <a:pt x="7200" y="21314"/>
                          </a:lnTo>
                          <a:lnTo>
                            <a:pt x="7200" y="21600"/>
                          </a:lnTo>
                          <a:lnTo>
                            <a:pt x="21600" y="21314"/>
                          </a:lnTo>
                          <a:lnTo>
                            <a:pt x="21600" y="0"/>
                          </a:lnTo>
                          <a:lnTo>
                            <a:pt x="7200" y="0"/>
                          </a:lnTo>
                          <a:lnTo>
                            <a:pt x="0" y="858"/>
                          </a:lnTo>
                          <a:lnTo>
                            <a:pt x="0" y="21314"/>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59" name="Shape 559"/>
                    <p:cNvSpPr/>
                    <p:nvPr/>
                  </p:nvSpPr>
                  <p:spPr>
                    <a:xfrm>
                      <a:off x="909715" y="1134748"/>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60" name="Shape 560"/>
                    <p:cNvSpPr/>
                    <p:nvPr/>
                  </p:nvSpPr>
                  <p:spPr>
                    <a:xfrm>
                      <a:off x="911792" y="1134748"/>
                      <a:ext cx="70888" cy="12701"/>
                    </a:xfrm>
                    <a:custGeom>
                      <a:avLst/>
                      <a:gdLst/>
                      <a:ahLst/>
                      <a:cxnLst>
                        <a:cxn ang="0">
                          <a:pos x="wd2" y="hd2"/>
                        </a:cxn>
                        <a:cxn ang="5400000">
                          <a:pos x="wd2" y="hd2"/>
                        </a:cxn>
                        <a:cxn ang="10800000">
                          <a:pos x="wd2" y="hd2"/>
                        </a:cxn>
                        <a:cxn ang="16200000">
                          <a:pos x="wd2" y="hd2"/>
                        </a:cxn>
                      </a:cxnLst>
                      <a:rect l="0" t="0" r="r" b="b"/>
                      <a:pathLst>
                        <a:path w="21600" h="21600" extrusionOk="0">
                          <a:moveTo>
                            <a:pt x="209" y="0"/>
                          </a:moveTo>
                          <a:lnTo>
                            <a:pt x="0" y="10800"/>
                          </a:lnTo>
                          <a:lnTo>
                            <a:pt x="209" y="21600"/>
                          </a:lnTo>
                          <a:lnTo>
                            <a:pt x="21600" y="21600"/>
                          </a:lnTo>
                          <a:lnTo>
                            <a:pt x="21600" y="0"/>
                          </a:lnTo>
                          <a:lnTo>
                            <a:pt x="209"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61" name="Shape 561"/>
                    <p:cNvSpPr/>
                    <p:nvPr/>
                  </p:nvSpPr>
                  <p:spPr>
                    <a:xfrm>
                      <a:off x="977226" y="1137073"/>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62" name="Shape 562"/>
                    <p:cNvSpPr/>
                    <p:nvPr/>
                  </p:nvSpPr>
                  <p:spPr>
                    <a:xfrm>
                      <a:off x="975485" y="1105056"/>
                      <a:ext cx="12701" cy="37206"/>
                    </a:xfrm>
                    <a:custGeom>
                      <a:avLst/>
                      <a:gdLst/>
                      <a:ahLst/>
                      <a:cxnLst>
                        <a:cxn ang="0">
                          <a:pos x="wd2" y="hd2"/>
                        </a:cxn>
                        <a:cxn ang="5400000">
                          <a:pos x="wd2" y="hd2"/>
                        </a:cxn>
                        <a:cxn ang="10800000">
                          <a:pos x="wd2" y="hd2"/>
                        </a:cxn>
                        <a:cxn ang="16200000">
                          <a:pos x="wd2" y="hd2"/>
                        </a:cxn>
                      </a:cxnLst>
                      <a:rect l="0" t="0" r="r" b="b"/>
                      <a:pathLst>
                        <a:path w="21600" h="21600" extrusionOk="0">
                          <a:moveTo>
                            <a:pt x="0" y="20800"/>
                          </a:moveTo>
                          <a:lnTo>
                            <a:pt x="10800" y="21600"/>
                          </a:lnTo>
                          <a:lnTo>
                            <a:pt x="21600" y="21600"/>
                          </a:lnTo>
                          <a:lnTo>
                            <a:pt x="21600" y="1067"/>
                          </a:lnTo>
                          <a:lnTo>
                            <a:pt x="10800" y="0"/>
                          </a:lnTo>
                          <a:lnTo>
                            <a:pt x="10800" y="1067"/>
                          </a:lnTo>
                          <a:lnTo>
                            <a:pt x="0" y="1867"/>
                          </a:lnTo>
                          <a:lnTo>
                            <a:pt x="0" y="2080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63" name="Shape 563"/>
                    <p:cNvSpPr/>
                    <p:nvPr/>
                  </p:nvSpPr>
                  <p:spPr>
                    <a:xfrm>
                      <a:off x="977226" y="1099868"/>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64" name="Shape 564"/>
                    <p:cNvSpPr/>
                    <p:nvPr/>
                  </p:nvSpPr>
                  <p:spPr>
                    <a:xfrm>
                      <a:off x="980991" y="1101031"/>
                      <a:ext cx="15191" cy="12701"/>
                    </a:xfrm>
                    <a:custGeom>
                      <a:avLst/>
                      <a:gdLst/>
                      <a:ahLst/>
                      <a:cxnLst>
                        <a:cxn ang="0">
                          <a:pos x="wd2" y="hd2"/>
                        </a:cxn>
                        <a:cxn ang="5400000">
                          <a:pos x="wd2" y="hd2"/>
                        </a:cxn>
                        <a:cxn ang="10800000">
                          <a:pos x="wd2" y="hd2"/>
                        </a:cxn>
                        <a:cxn ang="16200000">
                          <a:pos x="wd2" y="hd2"/>
                        </a:cxn>
                      </a:cxnLst>
                      <a:rect l="0" t="0" r="r" b="b"/>
                      <a:pathLst>
                        <a:path w="21600" h="21600" extrusionOk="0">
                          <a:moveTo>
                            <a:pt x="1379" y="0"/>
                          </a:moveTo>
                          <a:lnTo>
                            <a:pt x="1379" y="12343"/>
                          </a:lnTo>
                          <a:lnTo>
                            <a:pt x="0" y="12343"/>
                          </a:lnTo>
                          <a:lnTo>
                            <a:pt x="1379" y="21600"/>
                          </a:lnTo>
                          <a:lnTo>
                            <a:pt x="21600" y="21600"/>
                          </a:lnTo>
                          <a:lnTo>
                            <a:pt x="21600" y="12343"/>
                          </a:lnTo>
                          <a:lnTo>
                            <a:pt x="18843" y="0"/>
                          </a:lnTo>
                          <a:lnTo>
                            <a:pt x="1379"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65" name="Shape 565"/>
                    <p:cNvSpPr/>
                    <p:nvPr/>
                  </p:nvSpPr>
                  <p:spPr>
                    <a:xfrm>
                      <a:off x="990728" y="1102194"/>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66" name="Shape 566"/>
                    <p:cNvSpPr/>
                    <p:nvPr/>
                  </p:nvSpPr>
                  <p:spPr>
                    <a:xfrm>
                      <a:off x="988987" y="1072502"/>
                      <a:ext cx="12701" cy="37205"/>
                    </a:xfrm>
                    <a:custGeom>
                      <a:avLst/>
                      <a:gdLst/>
                      <a:ahLst/>
                      <a:cxnLst>
                        <a:cxn ang="0">
                          <a:pos x="wd2" y="hd2"/>
                        </a:cxn>
                        <a:cxn ang="5400000">
                          <a:pos x="wd2" y="hd2"/>
                        </a:cxn>
                        <a:cxn ang="10800000">
                          <a:pos x="wd2" y="hd2"/>
                        </a:cxn>
                        <a:cxn ang="16200000">
                          <a:pos x="wd2" y="hd2"/>
                        </a:cxn>
                      </a:cxnLst>
                      <a:rect l="0" t="0" r="r" b="b"/>
                      <a:pathLst>
                        <a:path w="21600" h="21600" extrusionOk="0">
                          <a:moveTo>
                            <a:pt x="0" y="20769"/>
                          </a:moveTo>
                          <a:lnTo>
                            <a:pt x="7200" y="21600"/>
                          </a:lnTo>
                          <a:lnTo>
                            <a:pt x="21600" y="21600"/>
                          </a:lnTo>
                          <a:lnTo>
                            <a:pt x="21600" y="0"/>
                          </a:lnTo>
                          <a:lnTo>
                            <a:pt x="7200" y="0"/>
                          </a:lnTo>
                          <a:lnTo>
                            <a:pt x="0" y="1108"/>
                          </a:lnTo>
                          <a:lnTo>
                            <a:pt x="0" y="20769"/>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67" name="Shape 567"/>
                    <p:cNvSpPr/>
                    <p:nvPr/>
                  </p:nvSpPr>
                  <p:spPr>
                    <a:xfrm>
                      <a:off x="990728" y="1067314"/>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68" name="Shape 568"/>
                    <p:cNvSpPr/>
                    <p:nvPr/>
                  </p:nvSpPr>
                  <p:spPr>
                    <a:xfrm>
                      <a:off x="994493" y="1067314"/>
                      <a:ext cx="205911" cy="12701"/>
                    </a:xfrm>
                    <a:custGeom>
                      <a:avLst/>
                      <a:gdLst/>
                      <a:ahLst/>
                      <a:cxnLst>
                        <a:cxn ang="0">
                          <a:pos x="wd2" y="hd2"/>
                        </a:cxn>
                        <a:cxn ang="5400000">
                          <a:pos x="wd2" y="hd2"/>
                        </a:cxn>
                        <a:cxn ang="10800000">
                          <a:pos x="wd2" y="hd2"/>
                        </a:cxn>
                        <a:cxn ang="16200000">
                          <a:pos x="wd2" y="hd2"/>
                        </a:cxn>
                      </a:cxnLst>
                      <a:rect l="0" t="0" r="r" b="b"/>
                      <a:pathLst>
                        <a:path w="21600" h="21600" extrusionOk="0">
                          <a:moveTo>
                            <a:pt x="71" y="0"/>
                          </a:moveTo>
                          <a:lnTo>
                            <a:pt x="0" y="12343"/>
                          </a:lnTo>
                          <a:lnTo>
                            <a:pt x="71" y="21600"/>
                          </a:lnTo>
                          <a:lnTo>
                            <a:pt x="21600" y="21600"/>
                          </a:lnTo>
                          <a:lnTo>
                            <a:pt x="21600" y="0"/>
                          </a:lnTo>
                          <a:lnTo>
                            <a:pt x="71"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69" name="Shape 569"/>
                    <p:cNvSpPr/>
                    <p:nvPr/>
                  </p:nvSpPr>
                  <p:spPr>
                    <a:xfrm>
                      <a:off x="1193262" y="1069640"/>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70" name="Shape 570"/>
                    <p:cNvSpPr/>
                    <p:nvPr/>
                  </p:nvSpPr>
                  <p:spPr>
                    <a:xfrm>
                      <a:off x="1192365" y="1037622"/>
                      <a:ext cx="12701" cy="37206"/>
                    </a:xfrm>
                    <a:custGeom>
                      <a:avLst/>
                      <a:gdLst/>
                      <a:ahLst/>
                      <a:cxnLst>
                        <a:cxn ang="0">
                          <a:pos x="wd2" y="hd2"/>
                        </a:cxn>
                        <a:cxn ang="5400000">
                          <a:pos x="wd2" y="hd2"/>
                        </a:cxn>
                        <a:cxn ang="10800000">
                          <a:pos x="wd2" y="hd2"/>
                        </a:cxn>
                        <a:cxn ang="16200000">
                          <a:pos x="wd2" y="hd2"/>
                        </a:cxn>
                      </a:cxnLst>
                      <a:rect l="0" t="0" r="r" b="b"/>
                      <a:pathLst>
                        <a:path w="21600" h="21600" extrusionOk="0">
                          <a:moveTo>
                            <a:pt x="0" y="20790"/>
                          </a:moveTo>
                          <a:lnTo>
                            <a:pt x="9257" y="21600"/>
                          </a:lnTo>
                          <a:lnTo>
                            <a:pt x="21600" y="21600"/>
                          </a:lnTo>
                          <a:lnTo>
                            <a:pt x="21600" y="0"/>
                          </a:lnTo>
                          <a:lnTo>
                            <a:pt x="9257" y="0"/>
                          </a:lnTo>
                          <a:lnTo>
                            <a:pt x="0" y="1620"/>
                          </a:lnTo>
                          <a:lnTo>
                            <a:pt x="0" y="2079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71" name="Shape 571"/>
                    <p:cNvSpPr/>
                    <p:nvPr/>
                  </p:nvSpPr>
                  <p:spPr>
                    <a:xfrm>
                      <a:off x="1194950" y="1032435"/>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72" name="Shape 572"/>
                    <p:cNvSpPr/>
                    <p:nvPr/>
                  </p:nvSpPr>
                  <p:spPr>
                    <a:xfrm>
                      <a:off x="1197027" y="1033597"/>
                      <a:ext cx="30381" cy="12701"/>
                    </a:xfrm>
                    <a:custGeom>
                      <a:avLst/>
                      <a:gdLst/>
                      <a:ahLst/>
                      <a:cxnLst>
                        <a:cxn ang="0">
                          <a:pos x="wd2" y="hd2"/>
                        </a:cxn>
                        <a:cxn ang="5400000">
                          <a:pos x="wd2" y="hd2"/>
                        </a:cxn>
                        <a:cxn ang="10800000">
                          <a:pos x="wd2" y="hd2"/>
                        </a:cxn>
                        <a:cxn ang="16200000">
                          <a:pos x="wd2" y="hd2"/>
                        </a:cxn>
                      </a:cxnLst>
                      <a:rect l="0" t="0" r="r" b="b"/>
                      <a:pathLst>
                        <a:path w="21600" h="21600" extrusionOk="0">
                          <a:moveTo>
                            <a:pt x="753" y="0"/>
                          </a:moveTo>
                          <a:lnTo>
                            <a:pt x="0" y="7200"/>
                          </a:lnTo>
                          <a:lnTo>
                            <a:pt x="753" y="21600"/>
                          </a:lnTo>
                          <a:lnTo>
                            <a:pt x="21600" y="21600"/>
                          </a:lnTo>
                          <a:lnTo>
                            <a:pt x="21600" y="0"/>
                          </a:lnTo>
                          <a:lnTo>
                            <a:pt x="753"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73" name="Shape 573"/>
                    <p:cNvSpPr/>
                    <p:nvPr/>
                  </p:nvSpPr>
                  <p:spPr>
                    <a:xfrm>
                      <a:off x="1220267" y="1034760"/>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74" name="Shape 574"/>
                    <p:cNvSpPr/>
                    <p:nvPr/>
                  </p:nvSpPr>
                  <p:spPr>
                    <a:xfrm>
                      <a:off x="1219370" y="1002742"/>
                      <a:ext cx="12701" cy="39532"/>
                    </a:xfrm>
                    <a:custGeom>
                      <a:avLst/>
                      <a:gdLst/>
                      <a:ahLst/>
                      <a:cxnLst>
                        <a:cxn ang="0">
                          <a:pos x="wd2" y="hd2"/>
                        </a:cxn>
                        <a:cxn ang="5400000">
                          <a:pos x="wd2" y="hd2"/>
                        </a:cxn>
                        <a:cxn ang="10800000">
                          <a:pos x="wd2" y="hd2"/>
                        </a:cxn>
                        <a:cxn ang="16200000">
                          <a:pos x="wd2" y="hd2"/>
                        </a:cxn>
                      </a:cxnLst>
                      <a:rect l="0" t="0" r="r" b="b"/>
                      <a:pathLst>
                        <a:path w="21600" h="21600" extrusionOk="0">
                          <a:moveTo>
                            <a:pt x="0" y="20533"/>
                          </a:moveTo>
                          <a:lnTo>
                            <a:pt x="14400" y="21600"/>
                          </a:lnTo>
                          <a:lnTo>
                            <a:pt x="21600" y="21600"/>
                          </a:lnTo>
                          <a:lnTo>
                            <a:pt x="21600" y="0"/>
                          </a:lnTo>
                          <a:lnTo>
                            <a:pt x="14400" y="0"/>
                          </a:lnTo>
                          <a:lnTo>
                            <a:pt x="0" y="1600"/>
                          </a:lnTo>
                          <a:lnTo>
                            <a:pt x="0" y="20533"/>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75" name="Shape 575"/>
                    <p:cNvSpPr/>
                    <p:nvPr/>
                  </p:nvSpPr>
                  <p:spPr>
                    <a:xfrm>
                      <a:off x="1221954" y="997555"/>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76" name="Shape 576"/>
                    <p:cNvSpPr/>
                    <p:nvPr/>
                  </p:nvSpPr>
                  <p:spPr>
                    <a:xfrm>
                      <a:off x="1224032" y="998718"/>
                      <a:ext cx="16879" cy="12701"/>
                    </a:xfrm>
                    <a:custGeom>
                      <a:avLst/>
                      <a:gdLst/>
                      <a:ahLst/>
                      <a:cxnLst>
                        <a:cxn ang="0">
                          <a:pos x="wd2" y="hd2"/>
                        </a:cxn>
                        <a:cxn ang="5400000">
                          <a:pos x="wd2" y="hd2"/>
                        </a:cxn>
                        <a:cxn ang="10800000">
                          <a:pos x="wd2" y="hd2"/>
                        </a:cxn>
                        <a:cxn ang="16200000">
                          <a:pos x="wd2" y="hd2"/>
                        </a:cxn>
                      </a:cxnLst>
                      <a:rect l="0" t="0" r="r" b="b"/>
                      <a:pathLst>
                        <a:path w="21600" h="21600" extrusionOk="0">
                          <a:moveTo>
                            <a:pt x="1878" y="0"/>
                          </a:moveTo>
                          <a:lnTo>
                            <a:pt x="0" y="14400"/>
                          </a:lnTo>
                          <a:lnTo>
                            <a:pt x="1878" y="21600"/>
                          </a:lnTo>
                          <a:lnTo>
                            <a:pt x="21600" y="21600"/>
                          </a:lnTo>
                          <a:lnTo>
                            <a:pt x="21600" y="0"/>
                          </a:lnTo>
                          <a:lnTo>
                            <a:pt x="1878"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77" name="Shape 577"/>
                    <p:cNvSpPr/>
                    <p:nvPr/>
                  </p:nvSpPr>
                  <p:spPr>
                    <a:xfrm>
                      <a:off x="1233769" y="999880"/>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78" name="Shape 578"/>
                    <p:cNvSpPr/>
                    <p:nvPr/>
                  </p:nvSpPr>
                  <p:spPr>
                    <a:xfrm>
                      <a:off x="1232872" y="967863"/>
                      <a:ext cx="12701" cy="39531"/>
                    </a:xfrm>
                    <a:custGeom>
                      <a:avLst/>
                      <a:gdLst/>
                      <a:ahLst/>
                      <a:cxnLst>
                        <a:cxn ang="0">
                          <a:pos x="wd2" y="hd2"/>
                        </a:cxn>
                        <a:cxn ang="5400000">
                          <a:pos x="wd2" y="hd2"/>
                        </a:cxn>
                        <a:cxn ang="10800000">
                          <a:pos x="wd2" y="hd2"/>
                        </a:cxn>
                        <a:cxn ang="16200000">
                          <a:pos x="wd2" y="hd2"/>
                        </a:cxn>
                      </a:cxnLst>
                      <a:rect l="0" t="0" r="r" b="b"/>
                      <a:pathLst>
                        <a:path w="21600" h="21600" extrusionOk="0">
                          <a:moveTo>
                            <a:pt x="0" y="21067"/>
                          </a:moveTo>
                          <a:lnTo>
                            <a:pt x="14400" y="21600"/>
                          </a:lnTo>
                          <a:lnTo>
                            <a:pt x="21600" y="21600"/>
                          </a:lnTo>
                          <a:lnTo>
                            <a:pt x="21600" y="0"/>
                          </a:lnTo>
                          <a:lnTo>
                            <a:pt x="14400" y="0"/>
                          </a:lnTo>
                          <a:lnTo>
                            <a:pt x="0" y="1867"/>
                          </a:lnTo>
                          <a:lnTo>
                            <a:pt x="0" y="21067"/>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79" name="Shape 579"/>
                    <p:cNvSpPr/>
                    <p:nvPr/>
                  </p:nvSpPr>
                  <p:spPr>
                    <a:xfrm>
                      <a:off x="1235457" y="962676"/>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80" name="Shape 580"/>
                    <p:cNvSpPr/>
                    <p:nvPr/>
                  </p:nvSpPr>
                  <p:spPr>
                    <a:xfrm>
                      <a:off x="1237534" y="963838"/>
                      <a:ext cx="43883" cy="12701"/>
                    </a:xfrm>
                    <a:custGeom>
                      <a:avLst/>
                      <a:gdLst/>
                      <a:ahLst/>
                      <a:cxnLst>
                        <a:cxn ang="0">
                          <a:pos x="wd2" y="hd2"/>
                        </a:cxn>
                        <a:cxn ang="5400000">
                          <a:pos x="wd2" y="hd2"/>
                        </a:cxn>
                        <a:cxn ang="10800000">
                          <a:pos x="wd2" y="hd2"/>
                        </a:cxn>
                        <a:cxn ang="16200000">
                          <a:pos x="wd2" y="hd2"/>
                        </a:cxn>
                      </a:cxnLst>
                      <a:rect l="0" t="0" r="r" b="b"/>
                      <a:pathLst>
                        <a:path w="21600" h="21600" extrusionOk="0">
                          <a:moveTo>
                            <a:pt x="680" y="0"/>
                          </a:moveTo>
                          <a:lnTo>
                            <a:pt x="0" y="12343"/>
                          </a:lnTo>
                          <a:lnTo>
                            <a:pt x="680" y="21600"/>
                          </a:lnTo>
                          <a:lnTo>
                            <a:pt x="21600" y="21600"/>
                          </a:lnTo>
                          <a:lnTo>
                            <a:pt x="21600" y="0"/>
                          </a:lnTo>
                          <a:lnTo>
                            <a:pt x="680"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81" name="Shape 581"/>
                    <p:cNvSpPr/>
                    <p:nvPr/>
                  </p:nvSpPr>
                  <p:spPr>
                    <a:xfrm>
                      <a:off x="1275964" y="965001"/>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82" name="Shape 582"/>
                    <p:cNvSpPr/>
                    <p:nvPr/>
                  </p:nvSpPr>
                  <p:spPr>
                    <a:xfrm>
                      <a:off x="1274222" y="935309"/>
                      <a:ext cx="12701" cy="37205"/>
                    </a:xfrm>
                    <a:custGeom>
                      <a:avLst/>
                      <a:gdLst/>
                      <a:ahLst/>
                      <a:cxnLst>
                        <a:cxn ang="0">
                          <a:pos x="wd2" y="hd2"/>
                        </a:cxn>
                        <a:cxn ang="5400000">
                          <a:pos x="wd2" y="hd2"/>
                        </a:cxn>
                        <a:cxn ang="10800000">
                          <a:pos x="wd2" y="hd2"/>
                        </a:cxn>
                        <a:cxn ang="16200000">
                          <a:pos x="wd2" y="hd2"/>
                        </a:cxn>
                      </a:cxnLst>
                      <a:rect l="0" t="0" r="r" b="b"/>
                      <a:pathLst>
                        <a:path w="21600" h="21600" extrusionOk="0">
                          <a:moveTo>
                            <a:pt x="0" y="20790"/>
                          </a:moveTo>
                          <a:lnTo>
                            <a:pt x="0" y="21600"/>
                          </a:lnTo>
                          <a:lnTo>
                            <a:pt x="21600" y="21600"/>
                          </a:lnTo>
                          <a:lnTo>
                            <a:pt x="21600" y="0"/>
                          </a:lnTo>
                          <a:lnTo>
                            <a:pt x="0" y="0"/>
                          </a:lnTo>
                          <a:lnTo>
                            <a:pt x="0" y="2079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83" name="Shape 583"/>
                    <p:cNvSpPr/>
                    <p:nvPr/>
                  </p:nvSpPr>
                  <p:spPr>
                    <a:xfrm>
                      <a:off x="1275964" y="930121"/>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84" name="Shape 584"/>
                    <p:cNvSpPr/>
                    <p:nvPr/>
                  </p:nvSpPr>
                  <p:spPr>
                    <a:xfrm>
                      <a:off x="1279729" y="930121"/>
                      <a:ext cx="28693" cy="12701"/>
                    </a:xfrm>
                    <a:custGeom>
                      <a:avLst/>
                      <a:gdLst/>
                      <a:ahLst/>
                      <a:cxnLst>
                        <a:cxn ang="0">
                          <a:pos x="wd2" y="hd2"/>
                        </a:cxn>
                        <a:cxn ang="5400000">
                          <a:pos x="wd2" y="hd2"/>
                        </a:cxn>
                        <a:cxn ang="10800000">
                          <a:pos x="wd2" y="hd2"/>
                        </a:cxn>
                        <a:cxn ang="16200000">
                          <a:pos x="wd2" y="hd2"/>
                        </a:cxn>
                      </a:cxnLst>
                      <a:rect l="0" t="0" r="r" b="b"/>
                      <a:pathLst>
                        <a:path w="21600" h="21600" extrusionOk="0">
                          <a:moveTo>
                            <a:pt x="993" y="0"/>
                          </a:moveTo>
                          <a:lnTo>
                            <a:pt x="0" y="0"/>
                          </a:lnTo>
                          <a:lnTo>
                            <a:pt x="0" y="21600"/>
                          </a:lnTo>
                          <a:lnTo>
                            <a:pt x="21600" y="21600"/>
                          </a:lnTo>
                          <a:lnTo>
                            <a:pt x="21600" y="0"/>
                          </a:lnTo>
                          <a:lnTo>
                            <a:pt x="993"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85" name="Shape 585"/>
                    <p:cNvSpPr/>
                    <p:nvPr/>
                  </p:nvSpPr>
                  <p:spPr>
                    <a:xfrm>
                      <a:off x="1302968" y="930121"/>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86" name="Shape 586"/>
                    <p:cNvSpPr/>
                    <p:nvPr/>
                  </p:nvSpPr>
                  <p:spPr>
                    <a:xfrm>
                      <a:off x="1301227" y="900429"/>
                      <a:ext cx="12701" cy="37206"/>
                    </a:xfrm>
                    <a:custGeom>
                      <a:avLst/>
                      <a:gdLst/>
                      <a:ahLst/>
                      <a:cxnLst>
                        <a:cxn ang="0">
                          <a:pos x="wd2" y="hd2"/>
                        </a:cxn>
                        <a:cxn ang="5400000">
                          <a:pos x="wd2" y="hd2"/>
                        </a:cxn>
                        <a:cxn ang="10800000">
                          <a:pos x="wd2" y="hd2"/>
                        </a:cxn>
                        <a:cxn ang="16200000">
                          <a:pos x="wd2" y="hd2"/>
                        </a:cxn>
                      </a:cxnLst>
                      <a:rect l="0" t="0" r="r" b="b"/>
                      <a:pathLst>
                        <a:path w="21600" h="21600" extrusionOk="0">
                          <a:moveTo>
                            <a:pt x="0" y="20533"/>
                          </a:moveTo>
                          <a:lnTo>
                            <a:pt x="0" y="21600"/>
                          </a:lnTo>
                          <a:lnTo>
                            <a:pt x="21600" y="21600"/>
                          </a:lnTo>
                          <a:lnTo>
                            <a:pt x="21600" y="0"/>
                          </a:lnTo>
                          <a:lnTo>
                            <a:pt x="0" y="0"/>
                          </a:lnTo>
                          <a:lnTo>
                            <a:pt x="0" y="20533"/>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87" name="Shape 587"/>
                    <p:cNvSpPr/>
                    <p:nvPr/>
                  </p:nvSpPr>
                  <p:spPr>
                    <a:xfrm>
                      <a:off x="1302968" y="895242"/>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88" name="Shape 588"/>
                    <p:cNvSpPr/>
                    <p:nvPr/>
                  </p:nvSpPr>
                  <p:spPr>
                    <a:xfrm>
                      <a:off x="1306733" y="895242"/>
                      <a:ext cx="15191" cy="12701"/>
                    </a:xfrm>
                    <a:custGeom>
                      <a:avLst/>
                      <a:gdLst/>
                      <a:ahLst/>
                      <a:cxnLst>
                        <a:cxn ang="0">
                          <a:pos x="wd2" y="hd2"/>
                        </a:cxn>
                        <a:cxn ang="5400000">
                          <a:pos x="wd2" y="hd2"/>
                        </a:cxn>
                        <a:cxn ang="10800000">
                          <a:pos x="wd2" y="hd2"/>
                        </a:cxn>
                        <a:cxn ang="16200000">
                          <a:pos x="wd2" y="hd2"/>
                        </a:cxn>
                      </a:cxnLst>
                      <a:rect l="0" t="0" r="r" b="b"/>
                      <a:pathLst>
                        <a:path w="21600" h="21600" extrusionOk="0">
                          <a:moveTo>
                            <a:pt x="1409" y="0"/>
                          </a:moveTo>
                          <a:lnTo>
                            <a:pt x="0" y="0"/>
                          </a:lnTo>
                          <a:lnTo>
                            <a:pt x="0" y="21600"/>
                          </a:lnTo>
                          <a:lnTo>
                            <a:pt x="21600" y="21600"/>
                          </a:lnTo>
                          <a:lnTo>
                            <a:pt x="21600" y="0"/>
                          </a:lnTo>
                          <a:lnTo>
                            <a:pt x="1409"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89" name="Shape 589"/>
                    <p:cNvSpPr/>
                    <p:nvPr/>
                  </p:nvSpPr>
                  <p:spPr>
                    <a:xfrm>
                      <a:off x="1316470" y="897567"/>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90" name="Shape 590"/>
                    <p:cNvSpPr/>
                    <p:nvPr/>
                  </p:nvSpPr>
                  <p:spPr>
                    <a:xfrm>
                      <a:off x="1314729" y="865549"/>
                      <a:ext cx="12701" cy="37206"/>
                    </a:xfrm>
                    <a:custGeom>
                      <a:avLst/>
                      <a:gdLst/>
                      <a:ahLst/>
                      <a:cxnLst>
                        <a:cxn ang="0">
                          <a:pos x="wd2" y="hd2"/>
                        </a:cxn>
                        <a:cxn ang="5400000">
                          <a:pos x="wd2" y="hd2"/>
                        </a:cxn>
                        <a:cxn ang="10800000">
                          <a:pos x="wd2" y="hd2"/>
                        </a:cxn>
                        <a:cxn ang="16200000">
                          <a:pos x="wd2" y="hd2"/>
                        </a:cxn>
                      </a:cxnLst>
                      <a:rect l="0" t="0" r="r" b="b"/>
                      <a:pathLst>
                        <a:path w="21600" h="21600" extrusionOk="0">
                          <a:moveTo>
                            <a:pt x="0" y="21053"/>
                          </a:moveTo>
                          <a:lnTo>
                            <a:pt x="0" y="21600"/>
                          </a:lnTo>
                          <a:lnTo>
                            <a:pt x="21600" y="21600"/>
                          </a:lnTo>
                          <a:lnTo>
                            <a:pt x="21600" y="0"/>
                          </a:lnTo>
                          <a:lnTo>
                            <a:pt x="0" y="0"/>
                          </a:lnTo>
                          <a:lnTo>
                            <a:pt x="0" y="21053"/>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91" name="Shape 591"/>
                    <p:cNvSpPr/>
                    <p:nvPr/>
                  </p:nvSpPr>
                  <p:spPr>
                    <a:xfrm>
                      <a:off x="1318158" y="860362"/>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92" name="Shape 592"/>
                    <p:cNvSpPr/>
                    <p:nvPr/>
                  </p:nvSpPr>
                  <p:spPr>
                    <a:xfrm>
                      <a:off x="1320235" y="860362"/>
                      <a:ext cx="55698" cy="12701"/>
                    </a:xfrm>
                    <a:custGeom>
                      <a:avLst/>
                      <a:gdLst/>
                      <a:ahLst/>
                      <a:cxnLst>
                        <a:cxn ang="0">
                          <a:pos x="wd2" y="hd2"/>
                        </a:cxn>
                        <a:cxn ang="5400000">
                          <a:pos x="wd2" y="hd2"/>
                        </a:cxn>
                        <a:cxn ang="10800000">
                          <a:pos x="wd2" y="hd2"/>
                        </a:cxn>
                        <a:cxn ang="16200000">
                          <a:pos x="wd2" y="hd2"/>
                        </a:cxn>
                      </a:cxnLst>
                      <a:rect l="0" t="0" r="r" b="b"/>
                      <a:pathLst>
                        <a:path w="21600" h="21600" extrusionOk="0">
                          <a:moveTo>
                            <a:pt x="517" y="0"/>
                          </a:moveTo>
                          <a:lnTo>
                            <a:pt x="0" y="0"/>
                          </a:lnTo>
                          <a:lnTo>
                            <a:pt x="0" y="21600"/>
                          </a:lnTo>
                          <a:lnTo>
                            <a:pt x="21600" y="21600"/>
                          </a:lnTo>
                          <a:lnTo>
                            <a:pt x="21600" y="0"/>
                          </a:lnTo>
                          <a:lnTo>
                            <a:pt x="517"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93" name="Shape 593"/>
                    <p:cNvSpPr/>
                    <p:nvPr/>
                  </p:nvSpPr>
                  <p:spPr>
                    <a:xfrm>
                      <a:off x="1370479" y="862687"/>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94" name="Shape 594"/>
                    <p:cNvSpPr/>
                    <p:nvPr/>
                  </p:nvSpPr>
                  <p:spPr>
                    <a:xfrm>
                      <a:off x="1368738" y="830670"/>
                      <a:ext cx="12701" cy="37206"/>
                    </a:xfrm>
                    <a:custGeom>
                      <a:avLst/>
                      <a:gdLst/>
                      <a:ahLst/>
                      <a:cxnLst>
                        <a:cxn ang="0">
                          <a:pos x="wd2" y="hd2"/>
                        </a:cxn>
                        <a:cxn ang="5400000">
                          <a:pos x="wd2" y="hd2"/>
                        </a:cxn>
                        <a:cxn ang="10800000">
                          <a:pos x="wd2" y="hd2"/>
                        </a:cxn>
                        <a:cxn ang="16200000">
                          <a:pos x="wd2" y="hd2"/>
                        </a:cxn>
                      </a:cxnLst>
                      <a:rect l="0" t="0" r="r" b="b"/>
                      <a:pathLst>
                        <a:path w="21600" h="21600" extrusionOk="0">
                          <a:moveTo>
                            <a:pt x="0" y="20571"/>
                          </a:moveTo>
                          <a:lnTo>
                            <a:pt x="14400" y="21600"/>
                          </a:lnTo>
                          <a:lnTo>
                            <a:pt x="21600" y="20571"/>
                          </a:lnTo>
                          <a:lnTo>
                            <a:pt x="21600" y="771"/>
                          </a:lnTo>
                          <a:lnTo>
                            <a:pt x="14400" y="0"/>
                          </a:lnTo>
                          <a:lnTo>
                            <a:pt x="0" y="771"/>
                          </a:lnTo>
                          <a:lnTo>
                            <a:pt x="0" y="20571"/>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95" name="Shape 595"/>
                    <p:cNvSpPr/>
                    <p:nvPr/>
                  </p:nvSpPr>
                  <p:spPr>
                    <a:xfrm>
                      <a:off x="1372167" y="825483"/>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96" name="Shape 596"/>
                    <p:cNvSpPr/>
                    <p:nvPr/>
                  </p:nvSpPr>
                  <p:spPr>
                    <a:xfrm>
                      <a:off x="1374244" y="825483"/>
                      <a:ext cx="300427" cy="12701"/>
                    </a:xfrm>
                    <a:custGeom>
                      <a:avLst/>
                      <a:gdLst/>
                      <a:ahLst/>
                      <a:cxnLst>
                        <a:cxn ang="0">
                          <a:pos x="wd2" y="hd2"/>
                        </a:cxn>
                        <a:cxn ang="5400000">
                          <a:pos x="wd2" y="hd2"/>
                        </a:cxn>
                        <a:cxn ang="10800000">
                          <a:pos x="wd2" y="hd2"/>
                        </a:cxn>
                        <a:cxn ang="16200000">
                          <a:pos x="wd2" y="hd2"/>
                        </a:cxn>
                      </a:cxnLst>
                      <a:rect l="0" t="0" r="r" b="b"/>
                      <a:pathLst>
                        <a:path w="21600" h="21600" extrusionOk="0">
                          <a:moveTo>
                            <a:pt x="97" y="0"/>
                          </a:moveTo>
                          <a:lnTo>
                            <a:pt x="0" y="9257"/>
                          </a:lnTo>
                          <a:lnTo>
                            <a:pt x="0" y="21600"/>
                          </a:lnTo>
                          <a:lnTo>
                            <a:pt x="21600" y="21600"/>
                          </a:lnTo>
                          <a:lnTo>
                            <a:pt x="21600" y="9257"/>
                          </a:lnTo>
                          <a:lnTo>
                            <a:pt x="21455" y="0"/>
                          </a:lnTo>
                          <a:lnTo>
                            <a:pt x="97"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97" name="Shape 597"/>
                    <p:cNvSpPr/>
                    <p:nvPr/>
                  </p:nvSpPr>
                  <p:spPr>
                    <a:xfrm>
                      <a:off x="1669217" y="825483"/>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598" name="Shape 598"/>
                    <p:cNvSpPr/>
                    <p:nvPr/>
                  </p:nvSpPr>
                  <p:spPr>
                    <a:xfrm>
                      <a:off x="1667476" y="795790"/>
                      <a:ext cx="12701" cy="37206"/>
                    </a:xfrm>
                    <a:custGeom>
                      <a:avLst/>
                      <a:gdLst/>
                      <a:ahLst/>
                      <a:cxnLst>
                        <a:cxn ang="0">
                          <a:pos x="wd2" y="hd2"/>
                        </a:cxn>
                        <a:cxn ang="5400000">
                          <a:pos x="wd2" y="hd2"/>
                        </a:cxn>
                        <a:cxn ang="10800000">
                          <a:pos x="wd2" y="hd2"/>
                        </a:cxn>
                        <a:cxn ang="16200000">
                          <a:pos x="wd2" y="hd2"/>
                        </a:cxn>
                      </a:cxnLst>
                      <a:rect l="0" t="0" r="r" b="b"/>
                      <a:pathLst>
                        <a:path w="21600" h="21600" extrusionOk="0">
                          <a:moveTo>
                            <a:pt x="0" y="20533"/>
                          </a:moveTo>
                          <a:lnTo>
                            <a:pt x="0" y="21600"/>
                          </a:lnTo>
                          <a:lnTo>
                            <a:pt x="21600" y="21600"/>
                          </a:lnTo>
                          <a:lnTo>
                            <a:pt x="21600" y="0"/>
                          </a:lnTo>
                          <a:lnTo>
                            <a:pt x="0" y="0"/>
                          </a:lnTo>
                          <a:lnTo>
                            <a:pt x="0" y="20533"/>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599" name="Shape 599"/>
                    <p:cNvSpPr/>
                    <p:nvPr/>
                  </p:nvSpPr>
                  <p:spPr>
                    <a:xfrm>
                      <a:off x="1670905" y="790603"/>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00" name="Shape 600"/>
                    <p:cNvSpPr/>
                    <p:nvPr/>
                  </p:nvSpPr>
                  <p:spPr>
                    <a:xfrm>
                      <a:off x="1672982" y="790603"/>
                      <a:ext cx="124897" cy="12701"/>
                    </a:xfrm>
                    <a:custGeom>
                      <a:avLst/>
                      <a:gdLst/>
                      <a:ahLst/>
                      <a:cxnLst>
                        <a:cxn ang="0">
                          <a:pos x="wd2" y="hd2"/>
                        </a:cxn>
                        <a:cxn ang="5400000">
                          <a:pos x="wd2" y="hd2"/>
                        </a:cxn>
                        <a:cxn ang="10800000">
                          <a:pos x="wd2" y="hd2"/>
                        </a:cxn>
                        <a:cxn ang="16200000">
                          <a:pos x="wd2" y="hd2"/>
                        </a:cxn>
                      </a:cxnLst>
                      <a:rect l="0" t="0" r="r" b="b"/>
                      <a:pathLst>
                        <a:path w="21600" h="21600" extrusionOk="0">
                          <a:moveTo>
                            <a:pt x="235" y="0"/>
                          </a:moveTo>
                          <a:lnTo>
                            <a:pt x="0" y="0"/>
                          </a:lnTo>
                          <a:lnTo>
                            <a:pt x="0" y="21600"/>
                          </a:lnTo>
                          <a:lnTo>
                            <a:pt x="21600" y="21600"/>
                          </a:lnTo>
                          <a:lnTo>
                            <a:pt x="21600" y="0"/>
                          </a:lnTo>
                          <a:lnTo>
                            <a:pt x="235"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01" name="Shape 601"/>
                    <p:cNvSpPr/>
                    <p:nvPr/>
                  </p:nvSpPr>
                  <p:spPr>
                    <a:xfrm>
                      <a:off x="1790737" y="790603"/>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02" name="Shape 602"/>
                    <p:cNvSpPr/>
                    <p:nvPr/>
                  </p:nvSpPr>
                  <p:spPr>
                    <a:xfrm>
                      <a:off x="1789840" y="758585"/>
                      <a:ext cx="12701" cy="39532"/>
                    </a:xfrm>
                    <a:custGeom>
                      <a:avLst/>
                      <a:gdLst/>
                      <a:ahLst/>
                      <a:cxnLst>
                        <a:cxn ang="0">
                          <a:pos x="wd2" y="hd2"/>
                        </a:cxn>
                        <a:cxn ang="5400000">
                          <a:pos x="wd2" y="hd2"/>
                        </a:cxn>
                        <a:cxn ang="10800000">
                          <a:pos x="wd2" y="hd2"/>
                        </a:cxn>
                        <a:cxn ang="16200000">
                          <a:pos x="wd2" y="hd2"/>
                        </a:cxn>
                      </a:cxnLst>
                      <a:rect l="0" t="0" r="r" b="b"/>
                      <a:pathLst>
                        <a:path w="21600" h="21600" extrusionOk="0">
                          <a:moveTo>
                            <a:pt x="0" y="20829"/>
                          </a:moveTo>
                          <a:lnTo>
                            <a:pt x="0" y="21600"/>
                          </a:lnTo>
                          <a:lnTo>
                            <a:pt x="21600" y="21600"/>
                          </a:lnTo>
                          <a:lnTo>
                            <a:pt x="21600" y="0"/>
                          </a:lnTo>
                          <a:lnTo>
                            <a:pt x="0" y="0"/>
                          </a:lnTo>
                          <a:lnTo>
                            <a:pt x="0" y="20829"/>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03" name="Shape 603"/>
                    <p:cNvSpPr/>
                    <p:nvPr/>
                  </p:nvSpPr>
                  <p:spPr>
                    <a:xfrm>
                      <a:off x="1792425" y="753398"/>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04" name="Shape 604"/>
                    <p:cNvSpPr/>
                    <p:nvPr/>
                  </p:nvSpPr>
                  <p:spPr>
                    <a:xfrm>
                      <a:off x="1794503" y="754561"/>
                      <a:ext cx="178906" cy="12701"/>
                    </a:xfrm>
                    <a:custGeom>
                      <a:avLst/>
                      <a:gdLst/>
                      <a:ahLst/>
                      <a:cxnLst>
                        <a:cxn ang="0">
                          <a:pos x="wd2" y="hd2"/>
                        </a:cxn>
                        <a:cxn ang="5400000">
                          <a:pos x="wd2" y="hd2"/>
                        </a:cxn>
                        <a:cxn ang="10800000">
                          <a:pos x="wd2" y="hd2"/>
                        </a:cxn>
                        <a:cxn ang="16200000">
                          <a:pos x="wd2" y="hd2"/>
                        </a:cxn>
                      </a:cxnLst>
                      <a:rect l="0" t="0" r="r" b="b"/>
                      <a:pathLst>
                        <a:path w="21600" h="21600" extrusionOk="0">
                          <a:moveTo>
                            <a:pt x="163" y="0"/>
                          </a:moveTo>
                          <a:lnTo>
                            <a:pt x="0" y="0"/>
                          </a:lnTo>
                          <a:lnTo>
                            <a:pt x="0" y="21600"/>
                          </a:lnTo>
                          <a:lnTo>
                            <a:pt x="21437" y="21600"/>
                          </a:lnTo>
                          <a:lnTo>
                            <a:pt x="21600" y="12343"/>
                          </a:lnTo>
                          <a:lnTo>
                            <a:pt x="21437" y="0"/>
                          </a:lnTo>
                          <a:lnTo>
                            <a:pt x="163"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05" name="Shape 605"/>
                    <p:cNvSpPr/>
                    <p:nvPr/>
                  </p:nvSpPr>
                  <p:spPr>
                    <a:xfrm>
                      <a:off x="1967955" y="755723"/>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06" name="Shape 606"/>
                    <p:cNvSpPr/>
                    <p:nvPr/>
                  </p:nvSpPr>
                  <p:spPr>
                    <a:xfrm>
                      <a:off x="1966214" y="721381"/>
                      <a:ext cx="12701" cy="41856"/>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21600" y="21600"/>
                          </a:lnTo>
                          <a:lnTo>
                            <a:pt x="21600" y="0"/>
                          </a:lnTo>
                          <a:lnTo>
                            <a:pt x="0" y="982"/>
                          </a:lnTo>
                          <a:lnTo>
                            <a:pt x="0" y="20864"/>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07" name="Shape 607"/>
                    <p:cNvSpPr/>
                    <p:nvPr/>
                  </p:nvSpPr>
                  <p:spPr>
                    <a:xfrm>
                      <a:off x="1969642" y="716193"/>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08" name="Shape 608"/>
                    <p:cNvSpPr/>
                    <p:nvPr/>
                  </p:nvSpPr>
                  <p:spPr>
                    <a:xfrm>
                      <a:off x="1971720" y="716193"/>
                      <a:ext cx="28693" cy="12701"/>
                    </a:xfrm>
                    <a:custGeom>
                      <a:avLst/>
                      <a:gdLst/>
                      <a:ahLst/>
                      <a:cxnLst>
                        <a:cxn ang="0">
                          <a:pos x="wd2" y="hd2"/>
                        </a:cxn>
                        <a:cxn ang="5400000">
                          <a:pos x="wd2" y="hd2"/>
                        </a:cxn>
                        <a:cxn ang="10800000">
                          <a:pos x="wd2" y="hd2"/>
                        </a:cxn>
                        <a:cxn ang="16200000">
                          <a:pos x="wd2" y="hd2"/>
                        </a:cxn>
                      </a:cxnLst>
                      <a:rect l="0" t="0" r="r" b="b"/>
                      <a:pathLst>
                        <a:path w="21600" h="21600" extrusionOk="0">
                          <a:moveTo>
                            <a:pt x="502" y="0"/>
                          </a:moveTo>
                          <a:lnTo>
                            <a:pt x="0" y="12343"/>
                          </a:lnTo>
                          <a:lnTo>
                            <a:pt x="0" y="21600"/>
                          </a:lnTo>
                          <a:lnTo>
                            <a:pt x="20847" y="21600"/>
                          </a:lnTo>
                          <a:lnTo>
                            <a:pt x="21600" y="12343"/>
                          </a:lnTo>
                          <a:lnTo>
                            <a:pt x="20847" y="12343"/>
                          </a:lnTo>
                          <a:lnTo>
                            <a:pt x="20344" y="0"/>
                          </a:lnTo>
                          <a:lnTo>
                            <a:pt x="502"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09" name="Shape 609"/>
                    <p:cNvSpPr/>
                    <p:nvPr/>
                  </p:nvSpPr>
                  <p:spPr>
                    <a:xfrm>
                      <a:off x="1994959" y="71851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10" name="Shape 610"/>
                    <p:cNvSpPr/>
                    <p:nvPr/>
                  </p:nvSpPr>
                  <p:spPr>
                    <a:xfrm>
                      <a:off x="1993218" y="686501"/>
                      <a:ext cx="12701" cy="37206"/>
                    </a:xfrm>
                    <a:custGeom>
                      <a:avLst/>
                      <a:gdLst/>
                      <a:ahLst/>
                      <a:cxnLst>
                        <a:cxn ang="0">
                          <a:pos x="wd2" y="hd2"/>
                        </a:cxn>
                        <a:cxn ang="5400000">
                          <a:pos x="wd2" y="hd2"/>
                        </a:cxn>
                        <a:cxn ang="10800000">
                          <a:pos x="wd2" y="hd2"/>
                        </a:cxn>
                        <a:cxn ang="16200000">
                          <a:pos x="wd2" y="hd2"/>
                        </a:cxn>
                      </a:cxnLst>
                      <a:rect l="0" t="0" r="r" b="b"/>
                      <a:pathLst>
                        <a:path w="21600" h="21600" extrusionOk="0">
                          <a:moveTo>
                            <a:pt x="0" y="20829"/>
                          </a:moveTo>
                          <a:lnTo>
                            <a:pt x="0" y="21600"/>
                          </a:lnTo>
                          <a:lnTo>
                            <a:pt x="21600" y="21600"/>
                          </a:lnTo>
                          <a:lnTo>
                            <a:pt x="21600" y="0"/>
                          </a:lnTo>
                          <a:lnTo>
                            <a:pt x="0" y="0"/>
                          </a:lnTo>
                          <a:lnTo>
                            <a:pt x="0" y="20829"/>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11" name="Shape 611"/>
                    <p:cNvSpPr/>
                    <p:nvPr/>
                  </p:nvSpPr>
                  <p:spPr>
                    <a:xfrm>
                      <a:off x="1996647" y="681314"/>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12" name="Shape 612"/>
                    <p:cNvSpPr/>
                    <p:nvPr/>
                  </p:nvSpPr>
                  <p:spPr>
                    <a:xfrm>
                      <a:off x="1998724" y="681314"/>
                      <a:ext cx="70888" cy="12701"/>
                    </a:xfrm>
                    <a:custGeom>
                      <a:avLst/>
                      <a:gdLst/>
                      <a:ahLst/>
                      <a:cxnLst>
                        <a:cxn ang="0">
                          <a:pos x="wd2" y="hd2"/>
                        </a:cxn>
                        <a:cxn ang="5400000">
                          <a:pos x="wd2" y="hd2"/>
                        </a:cxn>
                        <a:cxn ang="10800000">
                          <a:pos x="wd2" y="hd2"/>
                        </a:cxn>
                        <a:cxn ang="16200000">
                          <a:pos x="wd2" y="hd2"/>
                        </a:cxn>
                      </a:cxnLst>
                      <a:rect l="0" t="0" r="r" b="b"/>
                      <a:pathLst>
                        <a:path w="21600" h="21600" extrusionOk="0">
                          <a:moveTo>
                            <a:pt x="209" y="0"/>
                          </a:moveTo>
                          <a:lnTo>
                            <a:pt x="0" y="0"/>
                          </a:lnTo>
                          <a:lnTo>
                            <a:pt x="0" y="21600"/>
                          </a:lnTo>
                          <a:lnTo>
                            <a:pt x="21183" y="21600"/>
                          </a:lnTo>
                          <a:lnTo>
                            <a:pt x="21600" y="14400"/>
                          </a:lnTo>
                          <a:lnTo>
                            <a:pt x="21183" y="0"/>
                          </a:lnTo>
                          <a:lnTo>
                            <a:pt x="209"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13" name="Shape 613"/>
                    <p:cNvSpPr/>
                    <p:nvPr/>
                  </p:nvSpPr>
                  <p:spPr>
                    <a:xfrm>
                      <a:off x="2062470" y="681314"/>
                      <a:ext cx="9220"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14" name="Shape 614"/>
                    <p:cNvSpPr/>
                    <p:nvPr/>
                  </p:nvSpPr>
                  <p:spPr>
                    <a:xfrm>
                      <a:off x="2060730" y="649296"/>
                      <a:ext cx="12701" cy="39531"/>
                    </a:xfrm>
                    <a:custGeom>
                      <a:avLst/>
                      <a:gdLst/>
                      <a:ahLst/>
                      <a:cxnLst>
                        <a:cxn ang="0">
                          <a:pos x="wd2" y="hd2"/>
                        </a:cxn>
                        <a:cxn ang="5400000">
                          <a:pos x="wd2" y="hd2"/>
                        </a:cxn>
                        <a:cxn ang="10800000">
                          <a:pos x="wd2" y="hd2"/>
                        </a:cxn>
                        <a:cxn ang="16200000">
                          <a:pos x="wd2" y="hd2"/>
                        </a:cxn>
                      </a:cxnLst>
                      <a:rect l="0" t="0" r="r" b="b"/>
                      <a:pathLst>
                        <a:path w="21600" h="21600" extrusionOk="0">
                          <a:moveTo>
                            <a:pt x="0" y="21098"/>
                          </a:moveTo>
                          <a:lnTo>
                            <a:pt x="0" y="21600"/>
                          </a:lnTo>
                          <a:lnTo>
                            <a:pt x="21600" y="21600"/>
                          </a:lnTo>
                          <a:lnTo>
                            <a:pt x="21600" y="0"/>
                          </a:lnTo>
                          <a:lnTo>
                            <a:pt x="0" y="0"/>
                          </a:lnTo>
                          <a:lnTo>
                            <a:pt x="0" y="21098"/>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15" name="Shape 615"/>
                    <p:cNvSpPr/>
                    <p:nvPr/>
                  </p:nvSpPr>
                  <p:spPr>
                    <a:xfrm>
                      <a:off x="2064158" y="64410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16" name="Shape 616"/>
                    <p:cNvSpPr/>
                    <p:nvPr/>
                  </p:nvSpPr>
                  <p:spPr>
                    <a:xfrm>
                      <a:off x="2066236" y="644109"/>
                      <a:ext cx="43883" cy="12701"/>
                    </a:xfrm>
                    <a:custGeom>
                      <a:avLst/>
                      <a:gdLst/>
                      <a:ahLst/>
                      <a:cxnLst>
                        <a:cxn ang="0">
                          <a:pos x="wd2" y="hd2"/>
                        </a:cxn>
                        <a:cxn ang="5400000">
                          <a:pos x="wd2" y="hd2"/>
                        </a:cxn>
                        <a:cxn ang="10800000">
                          <a:pos x="wd2" y="hd2"/>
                        </a:cxn>
                        <a:cxn ang="16200000">
                          <a:pos x="wd2" y="hd2"/>
                        </a:cxn>
                      </a:cxnLst>
                      <a:rect l="0" t="0" r="r" b="b"/>
                      <a:pathLst>
                        <a:path w="21600" h="21600" extrusionOk="0">
                          <a:moveTo>
                            <a:pt x="506" y="0"/>
                          </a:moveTo>
                          <a:lnTo>
                            <a:pt x="0" y="0"/>
                          </a:lnTo>
                          <a:lnTo>
                            <a:pt x="0" y="21600"/>
                          </a:lnTo>
                          <a:lnTo>
                            <a:pt x="20925" y="21600"/>
                          </a:lnTo>
                          <a:lnTo>
                            <a:pt x="21600" y="9257"/>
                          </a:lnTo>
                          <a:lnTo>
                            <a:pt x="20925" y="0"/>
                          </a:lnTo>
                          <a:lnTo>
                            <a:pt x="506"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17" name="Shape 617"/>
                    <p:cNvSpPr/>
                    <p:nvPr/>
                  </p:nvSpPr>
                  <p:spPr>
                    <a:xfrm>
                      <a:off x="2104665" y="64410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18" name="Shape 618"/>
                    <p:cNvSpPr/>
                    <p:nvPr/>
                  </p:nvSpPr>
                  <p:spPr>
                    <a:xfrm>
                      <a:off x="2102924" y="609766"/>
                      <a:ext cx="12701" cy="41856"/>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0" y="21600"/>
                          </a:lnTo>
                          <a:lnTo>
                            <a:pt x="21600" y="21600"/>
                          </a:lnTo>
                          <a:lnTo>
                            <a:pt x="21600" y="0"/>
                          </a:lnTo>
                          <a:lnTo>
                            <a:pt x="0" y="982"/>
                          </a:lnTo>
                          <a:lnTo>
                            <a:pt x="0" y="20618"/>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19" name="Shape 619"/>
                    <p:cNvSpPr/>
                    <p:nvPr/>
                  </p:nvSpPr>
                  <p:spPr>
                    <a:xfrm>
                      <a:off x="2104665" y="60457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20" name="Shape 620"/>
                    <p:cNvSpPr/>
                    <p:nvPr/>
                  </p:nvSpPr>
                  <p:spPr>
                    <a:xfrm>
                      <a:off x="2108430" y="605741"/>
                      <a:ext cx="15191" cy="12701"/>
                    </a:xfrm>
                    <a:custGeom>
                      <a:avLst/>
                      <a:gdLst/>
                      <a:ahLst/>
                      <a:cxnLst>
                        <a:cxn ang="0">
                          <a:pos x="wd2" y="hd2"/>
                        </a:cxn>
                        <a:cxn ang="5400000">
                          <a:pos x="wd2" y="hd2"/>
                        </a:cxn>
                        <a:cxn ang="10800000">
                          <a:pos x="wd2" y="hd2"/>
                        </a:cxn>
                        <a:cxn ang="16200000">
                          <a:pos x="wd2" y="hd2"/>
                        </a:cxn>
                      </a:cxnLst>
                      <a:rect l="0" t="0" r="r" b="b"/>
                      <a:pathLst>
                        <a:path w="21600" h="21600" extrusionOk="0">
                          <a:moveTo>
                            <a:pt x="1379" y="0"/>
                          </a:moveTo>
                          <a:lnTo>
                            <a:pt x="0" y="12343"/>
                          </a:lnTo>
                          <a:lnTo>
                            <a:pt x="0" y="21600"/>
                          </a:lnTo>
                          <a:lnTo>
                            <a:pt x="19762" y="21600"/>
                          </a:lnTo>
                          <a:lnTo>
                            <a:pt x="21600" y="12343"/>
                          </a:lnTo>
                          <a:lnTo>
                            <a:pt x="19762" y="12343"/>
                          </a:lnTo>
                          <a:lnTo>
                            <a:pt x="18383" y="0"/>
                          </a:lnTo>
                          <a:lnTo>
                            <a:pt x="1379"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21" name="Shape 621"/>
                    <p:cNvSpPr/>
                    <p:nvPr/>
                  </p:nvSpPr>
                  <p:spPr>
                    <a:xfrm>
                      <a:off x="2118167" y="606904"/>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22" name="Shape 622"/>
                    <p:cNvSpPr/>
                    <p:nvPr/>
                  </p:nvSpPr>
                  <p:spPr>
                    <a:xfrm>
                      <a:off x="2116426" y="574886"/>
                      <a:ext cx="12701" cy="39532"/>
                    </a:xfrm>
                    <a:custGeom>
                      <a:avLst/>
                      <a:gdLst/>
                      <a:ahLst/>
                      <a:cxnLst>
                        <a:cxn ang="0">
                          <a:pos x="wd2" y="hd2"/>
                        </a:cxn>
                        <a:cxn ang="5400000">
                          <a:pos x="wd2" y="hd2"/>
                        </a:cxn>
                        <a:cxn ang="10800000">
                          <a:pos x="wd2" y="hd2"/>
                        </a:cxn>
                        <a:cxn ang="16200000">
                          <a:pos x="wd2" y="hd2"/>
                        </a:cxn>
                      </a:cxnLst>
                      <a:rect l="0" t="0" r="r" b="b"/>
                      <a:pathLst>
                        <a:path w="21600" h="21600" extrusionOk="0">
                          <a:moveTo>
                            <a:pt x="0" y="20829"/>
                          </a:moveTo>
                          <a:lnTo>
                            <a:pt x="0" y="21600"/>
                          </a:lnTo>
                          <a:lnTo>
                            <a:pt x="21600" y="21600"/>
                          </a:lnTo>
                          <a:lnTo>
                            <a:pt x="21600" y="0"/>
                          </a:lnTo>
                          <a:lnTo>
                            <a:pt x="0" y="0"/>
                          </a:lnTo>
                          <a:lnTo>
                            <a:pt x="0" y="20829"/>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23" name="Shape 623"/>
                    <p:cNvSpPr/>
                    <p:nvPr/>
                  </p:nvSpPr>
                  <p:spPr>
                    <a:xfrm>
                      <a:off x="2118167" y="56969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24" name="Shape 624"/>
                    <p:cNvSpPr/>
                    <p:nvPr/>
                  </p:nvSpPr>
                  <p:spPr>
                    <a:xfrm>
                      <a:off x="2121932" y="569699"/>
                      <a:ext cx="55698" cy="12701"/>
                    </a:xfrm>
                    <a:custGeom>
                      <a:avLst/>
                      <a:gdLst/>
                      <a:ahLst/>
                      <a:cxnLst>
                        <a:cxn ang="0">
                          <a:pos x="wd2" y="hd2"/>
                        </a:cxn>
                        <a:cxn ang="5400000">
                          <a:pos x="wd2" y="hd2"/>
                        </a:cxn>
                        <a:cxn ang="10800000">
                          <a:pos x="wd2" y="hd2"/>
                        </a:cxn>
                        <a:cxn ang="16200000">
                          <a:pos x="wd2" y="hd2"/>
                        </a:cxn>
                      </a:cxnLst>
                      <a:rect l="0" t="0" r="r" b="b"/>
                      <a:pathLst>
                        <a:path w="21600" h="21600" extrusionOk="0">
                          <a:moveTo>
                            <a:pt x="388" y="0"/>
                          </a:moveTo>
                          <a:lnTo>
                            <a:pt x="0" y="0"/>
                          </a:lnTo>
                          <a:lnTo>
                            <a:pt x="0" y="21600"/>
                          </a:lnTo>
                          <a:lnTo>
                            <a:pt x="21600" y="21600"/>
                          </a:lnTo>
                          <a:lnTo>
                            <a:pt x="21212" y="0"/>
                          </a:lnTo>
                          <a:lnTo>
                            <a:pt x="388"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25" name="Shape 625"/>
                    <p:cNvSpPr/>
                    <p:nvPr/>
                  </p:nvSpPr>
                  <p:spPr>
                    <a:xfrm>
                      <a:off x="2172176" y="572024"/>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26" name="Shape 626"/>
                    <p:cNvSpPr/>
                    <p:nvPr/>
                  </p:nvSpPr>
                  <p:spPr>
                    <a:xfrm>
                      <a:off x="2170435" y="537682"/>
                      <a:ext cx="12701" cy="39531"/>
                    </a:xfrm>
                    <a:custGeom>
                      <a:avLst/>
                      <a:gdLst/>
                      <a:ahLst/>
                      <a:cxnLst>
                        <a:cxn ang="0">
                          <a:pos x="wd2" y="hd2"/>
                        </a:cxn>
                        <a:cxn ang="5400000">
                          <a:pos x="wd2" y="hd2"/>
                        </a:cxn>
                        <a:cxn ang="10800000">
                          <a:pos x="wd2" y="hd2"/>
                        </a:cxn>
                        <a:cxn ang="16200000">
                          <a:pos x="wd2" y="hd2"/>
                        </a:cxn>
                      </a:cxnLst>
                      <a:rect l="0" t="0" r="r" b="b"/>
                      <a:pathLst>
                        <a:path w="21600" h="21600" extrusionOk="0">
                          <a:moveTo>
                            <a:pt x="0" y="21098"/>
                          </a:moveTo>
                          <a:lnTo>
                            <a:pt x="21600" y="21600"/>
                          </a:lnTo>
                          <a:lnTo>
                            <a:pt x="21600" y="0"/>
                          </a:lnTo>
                          <a:lnTo>
                            <a:pt x="0" y="0"/>
                          </a:lnTo>
                          <a:lnTo>
                            <a:pt x="0" y="21098"/>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27" name="Shape 627"/>
                    <p:cNvSpPr/>
                    <p:nvPr/>
                  </p:nvSpPr>
                  <p:spPr>
                    <a:xfrm>
                      <a:off x="2172176" y="532494"/>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28" name="Shape 628"/>
                    <p:cNvSpPr/>
                    <p:nvPr/>
                  </p:nvSpPr>
                  <p:spPr>
                    <a:xfrm>
                      <a:off x="2175941" y="532494"/>
                      <a:ext cx="42196" cy="12701"/>
                    </a:xfrm>
                    <a:custGeom>
                      <a:avLst/>
                      <a:gdLst/>
                      <a:ahLst/>
                      <a:cxnLst>
                        <a:cxn ang="0">
                          <a:pos x="wd2" y="hd2"/>
                        </a:cxn>
                        <a:cxn ang="5400000">
                          <a:pos x="wd2" y="hd2"/>
                        </a:cxn>
                        <a:cxn ang="10800000">
                          <a:pos x="wd2" y="hd2"/>
                        </a:cxn>
                        <a:cxn ang="16200000">
                          <a:pos x="wd2" y="hd2"/>
                        </a:cxn>
                      </a:cxnLst>
                      <a:rect l="0" t="0" r="r" b="b"/>
                      <a:pathLst>
                        <a:path w="21600" h="21600" extrusionOk="0">
                          <a:moveTo>
                            <a:pt x="510" y="0"/>
                          </a:moveTo>
                          <a:lnTo>
                            <a:pt x="0" y="0"/>
                          </a:lnTo>
                          <a:lnTo>
                            <a:pt x="0" y="21600"/>
                          </a:lnTo>
                          <a:lnTo>
                            <a:pt x="21600" y="21600"/>
                          </a:lnTo>
                          <a:lnTo>
                            <a:pt x="21090" y="0"/>
                          </a:lnTo>
                          <a:lnTo>
                            <a:pt x="510"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29" name="Shape 629"/>
                    <p:cNvSpPr/>
                    <p:nvPr/>
                  </p:nvSpPr>
                  <p:spPr>
                    <a:xfrm>
                      <a:off x="2212683" y="534820"/>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30" name="Shape 630"/>
                    <p:cNvSpPr/>
                    <p:nvPr/>
                  </p:nvSpPr>
                  <p:spPr>
                    <a:xfrm>
                      <a:off x="2210942" y="500477"/>
                      <a:ext cx="12701" cy="39531"/>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21600" y="21600"/>
                          </a:lnTo>
                          <a:lnTo>
                            <a:pt x="21600" y="0"/>
                          </a:lnTo>
                          <a:lnTo>
                            <a:pt x="0" y="0"/>
                          </a:lnTo>
                          <a:lnTo>
                            <a:pt x="0" y="20618"/>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31" name="Shape 631"/>
                    <p:cNvSpPr/>
                    <p:nvPr/>
                  </p:nvSpPr>
                  <p:spPr>
                    <a:xfrm>
                      <a:off x="2214371" y="49528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32" name="Shape 632"/>
                    <p:cNvSpPr/>
                    <p:nvPr/>
                  </p:nvSpPr>
                  <p:spPr>
                    <a:xfrm>
                      <a:off x="2216448" y="495289"/>
                      <a:ext cx="150214" cy="12701"/>
                    </a:xfrm>
                    <a:custGeom>
                      <a:avLst/>
                      <a:gdLst/>
                      <a:ahLst/>
                      <a:cxnLst>
                        <a:cxn ang="0">
                          <a:pos x="wd2" y="hd2"/>
                        </a:cxn>
                        <a:cxn ang="5400000">
                          <a:pos x="wd2" y="hd2"/>
                        </a:cxn>
                        <a:cxn ang="10800000">
                          <a:pos x="wd2" y="hd2"/>
                        </a:cxn>
                        <a:cxn ang="16200000">
                          <a:pos x="wd2" y="hd2"/>
                        </a:cxn>
                      </a:cxnLst>
                      <a:rect l="0" t="0" r="r" b="b"/>
                      <a:pathLst>
                        <a:path w="21600" h="21600" extrusionOk="0">
                          <a:moveTo>
                            <a:pt x="146" y="0"/>
                          </a:moveTo>
                          <a:lnTo>
                            <a:pt x="0" y="0"/>
                          </a:lnTo>
                          <a:lnTo>
                            <a:pt x="0" y="21600"/>
                          </a:lnTo>
                          <a:lnTo>
                            <a:pt x="21600" y="21600"/>
                          </a:lnTo>
                          <a:lnTo>
                            <a:pt x="21600" y="0"/>
                          </a:lnTo>
                          <a:lnTo>
                            <a:pt x="146"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33" name="Shape 633"/>
                    <p:cNvSpPr/>
                    <p:nvPr/>
                  </p:nvSpPr>
                  <p:spPr>
                    <a:xfrm>
                      <a:off x="2361208" y="497615"/>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34" name="Shape 634"/>
                    <p:cNvSpPr/>
                    <p:nvPr/>
                  </p:nvSpPr>
                  <p:spPr>
                    <a:xfrm>
                      <a:off x="2359467" y="463272"/>
                      <a:ext cx="12701" cy="39531"/>
                    </a:xfrm>
                    <a:custGeom>
                      <a:avLst/>
                      <a:gdLst/>
                      <a:ahLst/>
                      <a:cxnLst>
                        <a:cxn ang="0">
                          <a:pos x="wd2" y="hd2"/>
                        </a:cxn>
                        <a:cxn ang="5400000">
                          <a:pos x="wd2" y="hd2"/>
                        </a:cxn>
                        <a:cxn ang="10800000">
                          <a:pos x="wd2" y="hd2"/>
                        </a:cxn>
                        <a:cxn ang="16200000">
                          <a:pos x="wd2" y="hd2"/>
                        </a:cxn>
                      </a:cxnLst>
                      <a:rect l="0" t="0" r="r" b="b"/>
                      <a:pathLst>
                        <a:path w="21600" h="21600" extrusionOk="0">
                          <a:moveTo>
                            <a:pt x="0" y="20847"/>
                          </a:moveTo>
                          <a:lnTo>
                            <a:pt x="14400" y="21600"/>
                          </a:lnTo>
                          <a:lnTo>
                            <a:pt x="21600" y="21600"/>
                          </a:lnTo>
                          <a:lnTo>
                            <a:pt x="21600" y="0"/>
                          </a:lnTo>
                          <a:lnTo>
                            <a:pt x="14400" y="0"/>
                          </a:lnTo>
                          <a:lnTo>
                            <a:pt x="0" y="502"/>
                          </a:lnTo>
                          <a:lnTo>
                            <a:pt x="0" y="20847"/>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35" name="Shape 635"/>
                    <p:cNvSpPr/>
                    <p:nvPr/>
                  </p:nvSpPr>
                  <p:spPr>
                    <a:xfrm>
                      <a:off x="2362896" y="458084"/>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36" name="Shape 636"/>
                    <p:cNvSpPr/>
                    <p:nvPr/>
                  </p:nvSpPr>
                  <p:spPr>
                    <a:xfrm>
                      <a:off x="2364973" y="458084"/>
                      <a:ext cx="69200" cy="12701"/>
                    </a:xfrm>
                    <a:custGeom>
                      <a:avLst/>
                      <a:gdLst/>
                      <a:ahLst/>
                      <a:cxnLst>
                        <a:cxn ang="0">
                          <a:pos x="wd2" y="hd2"/>
                        </a:cxn>
                        <a:cxn ang="5400000">
                          <a:pos x="wd2" y="hd2"/>
                        </a:cxn>
                        <a:cxn ang="10800000">
                          <a:pos x="wd2" y="hd2"/>
                        </a:cxn>
                        <a:cxn ang="16200000">
                          <a:pos x="wd2" y="hd2"/>
                        </a:cxn>
                      </a:cxnLst>
                      <a:rect l="0" t="0" r="r" b="b"/>
                      <a:pathLst>
                        <a:path w="21600" h="21600" extrusionOk="0">
                          <a:moveTo>
                            <a:pt x="415" y="0"/>
                          </a:moveTo>
                          <a:lnTo>
                            <a:pt x="0" y="21600"/>
                          </a:lnTo>
                          <a:lnTo>
                            <a:pt x="21600" y="21600"/>
                          </a:lnTo>
                          <a:lnTo>
                            <a:pt x="21600" y="0"/>
                          </a:lnTo>
                          <a:lnTo>
                            <a:pt x="415"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37" name="Shape 637"/>
                    <p:cNvSpPr/>
                    <p:nvPr/>
                  </p:nvSpPr>
                  <p:spPr>
                    <a:xfrm>
                      <a:off x="2428719" y="458084"/>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38" name="Shape 638"/>
                    <p:cNvSpPr/>
                    <p:nvPr/>
                  </p:nvSpPr>
                  <p:spPr>
                    <a:xfrm>
                      <a:off x="2426978" y="423742"/>
                      <a:ext cx="12701" cy="41856"/>
                    </a:xfrm>
                    <a:custGeom>
                      <a:avLst/>
                      <a:gdLst/>
                      <a:ahLst/>
                      <a:cxnLst>
                        <a:cxn ang="0">
                          <a:pos x="wd2" y="hd2"/>
                        </a:cxn>
                        <a:cxn ang="5400000">
                          <a:pos x="wd2" y="hd2"/>
                        </a:cxn>
                        <a:cxn ang="10800000">
                          <a:pos x="wd2" y="hd2"/>
                        </a:cxn>
                        <a:cxn ang="16200000">
                          <a:pos x="wd2" y="hd2"/>
                        </a:cxn>
                      </a:cxnLst>
                      <a:rect l="0" t="0" r="r" b="b"/>
                      <a:pathLst>
                        <a:path w="21600" h="21600" extrusionOk="0">
                          <a:moveTo>
                            <a:pt x="0" y="20640"/>
                          </a:moveTo>
                          <a:lnTo>
                            <a:pt x="10800" y="20640"/>
                          </a:lnTo>
                          <a:lnTo>
                            <a:pt x="10800" y="21600"/>
                          </a:lnTo>
                          <a:lnTo>
                            <a:pt x="21600" y="20640"/>
                          </a:lnTo>
                          <a:lnTo>
                            <a:pt x="21600" y="720"/>
                          </a:lnTo>
                          <a:lnTo>
                            <a:pt x="10800" y="0"/>
                          </a:lnTo>
                          <a:lnTo>
                            <a:pt x="10800" y="720"/>
                          </a:lnTo>
                          <a:lnTo>
                            <a:pt x="0" y="1440"/>
                          </a:lnTo>
                          <a:lnTo>
                            <a:pt x="0" y="2064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39" name="Shape 639"/>
                    <p:cNvSpPr/>
                    <p:nvPr/>
                  </p:nvSpPr>
                  <p:spPr>
                    <a:xfrm>
                      <a:off x="2430407" y="418554"/>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40" name="Shape 640"/>
                    <p:cNvSpPr/>
                    <p:nvPr/>
                  </p:nvSpPr>
                  <p:spPr>
                    <a:xfrm>
                      <a:off x="2432485" y="418554"/>
                      <a:ext cx="151901" cy="12701"/>
                    </a:xfrm>
                    <a:custGeom>
                      <a:avLst/>
                      <a:gdLst/>
                      <a:ahLst/>
                      <a:cxnLst>
                        <a:cxn ang="0">
                          <a:pos x="wd2" y="hd2"/>
                        </a:cxn>
                        <a:cxn ang="5400000">
                          <a:pos x="wd2" y="hd2"/>
                        </a:cxn>
                        <a:cxn ang="10800000">
                          <a:pos x="wd2" y="hd2"/>
                        </a:cxn>
                        <a:cxn ang="16200000">
                          <a:pos x="wd2" y="hd2"/>
                        </a:cxn>
                      </a:cxnLst>
                      <a:rect l="0" t="0" r="r" b="b"/>
                      <a:pathLst>
                        <a:path w="21600" h="21600" extrusionOk="0">
                          <a:moveTo>
                            <a:pt x="144" y="0"/>
                          </a:moveTo>
                          <a:lnTo>
                            <a:pt x="144" y="10800"/>
                          </a:lnTo>
                          <a:lnTo>
                            <a:pt x="0" y="10800"/>
                          </a:lnTo>
                          <a:lnTo>
                            <a:pt x="144" y="21600"/>
                          </a:lnTo>
                          <a:lnTo>
                            <a:pt x="21600" y="21600"/>
                          </a:lnTo>
                          <a:lnTo>
                            <a:pt x="21600" y="10800"/>
                          </a:lnTo>
                          <a:lnTo>
                            <a:pt x="21311" y="0"/>
                          </a:lnTo>
                          <a:lnTo>
                            <a:pt x="144"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41" name="Shape 641"/>
                    <p:cNvSpPr/>
                    <p:nvPr/>
                  </p:nvSpPr>
                  <p:spPr>
                    <a:xfrm>
                      <a:off x="2578932" y="420880"/>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42" name="Shape 642"/>
                    <p:cNvSpPr/>
                    <p:nvPr/>
                  </p:nvSpPr>
                  <p:spPr>
                    <a:xfrm>
                      <a:off x="2577191" y="386537"/>
                      <a:ext cx="12701" cy="39531"/>
                    </a:xfrm>
                    <a:custGeom>
                      <a:avLst/>
                      <a:gdLst/>
                      <a:ahLst/>
                      <a:cxnLst>
                        <a:cxn ang="0">
                          <a:pos x="wd2" y="hd2"/>
                        </a:cxn>
                        <a:cxn ang="5400000">
                          <a:pos x="wd2" y="hd2"/>
                        </a:cxn>
                        <a:cxn ang="10800000">
                          <a:pos x="wd2" y="hd2"/>
                        </a:cxn>
                        <a:cxn ang="16200000">
                          <a:pos x="wd2" y="hd2"/>
                        </a:cxn>
                      </a:cxnLst>
                      <a:rect l="0" t="0" r="r" b="b"/>
                      <a:pathLst>
                        <a:path w="21600" h="21600" extrusionOk="0">
                          <a:moveTo>
                            <a:pt x="0" y="20855"/>
                          </a:moveTo>
                          <a:lnTo>
                            <a:pt x="7200" y="21600"/>
                          </a:lnTo>
                          <a:lnTo>
                            <a:pt x="21600" y="21600"/>
                          </a:lnTo>
                          <a:lnTo>
                            <a:pt x="21600" y="0"/>
                          </a:lnTo>
                          <a:lnTo>
                            <a:pt x="7200" y="0"/>
                          </a:lnTo>
                          <a:lnTo>
                            <a:pt x="0" y="993"/>
                          </a:lnTo>
                          <a:lnTo>
                            <a:pt x="0" y="20855"/>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43" name="Shape 643"/>
                    <p:cNvSpPr/>
                    <p:nvPr/>
                  </p:nvSpPr>
                  <p:spPr>
                    <a:xfrm>
                      <a:off x="2578932" y="38134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44" name="Shape 644"/>
                    <p:cNvSpPr/>
                    <p:nvPr/>
                  </p:nvSpPr>
                  <p:spPr>
                    <a:xfrm>
                      <a:off x="2582697" y="381349"/>
                      <a:ext cx="42196" cy="12701"/>
                    </a:xfrm>
                    <a:custGeom>
                      <a:avLst/>
                      <a:gdLst/>
                      <a:ahLst/>
                      <a:cxnLst>
                        <a:cxn ang="0">
                          <a:pos x="wd2" y="hd2"/>
                        </a:cxn>
                        <a:cxn ang="5400000">
                          <a:pos x="wd2" y="hd2"/>
                        </a:cxn>
                        <a:cxn ang="10800000">
                          <a:pos x="wd2" y="hd2"/>
                        </a:cxn>
                        <a:cxn ang="16200000">
                          <a:pos x="wd2" y="hd2"/>
                        </a:cxn>
                      </a:cxnLst>
                      <a:rect l="0" t="0" r="r" b="b"/>
                      <a:pathLst>
                        <a:path w="21600" h="21600" extrusionOk="0">
                          <a:moveTo>
                            <a:pt x="343" y="0"/>
                          </a:moveTo>
                          <a:lnTo>
                            <a:pt x="0" y="14400"/>
                          </a:lnTo>
                          <a:lnTo>
                            <a:pt x="343" y="21600"/>
                          </a:lnTo>
                          <a:lnTo>
                            <a:pt x="21600" y="21600"/>
                          </a:lnTo>
                          <a:lnTo>
                            <a:pt x="21600" y="0"/>
                          </a:lnTo>
                          <a:lnTo>
                            <a:pt x="343"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45" name="Shape 645"/>
                    <p:cNvSpPr/>
                    <p:nvPr/>
                  </p:nvSpPr>
                  <p:spPr>
                    <a:xfrm>
                      <a:off x="2619439" y="383675"/>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46" name="Shape 646"/>
                    <p:cNvSpPr/>
                    <p:nvPr/>
                  </p:nvSpPr>
                  <p:spPr>
                    <a:xfrm>
                      <a:off x="2617698" y="347007"/>
                      <a:ext cx="12701" cy="41856"/>
                    </a:xfrm>
                    <a:custGeom>
                      <a:avLst/>
                      <a:gdLst/>
                      <a:ahLst/>
                      <a:cxnLst>
                        <a:cxn ang="0">
                          <a:pos x="wd2" y="hd2"/>
                        </a:cxn>
                        <a:cxn ang="5400000">
                          <a:pos x="wd2" y="hd2"/>
                        </a:cxn>
                        <a:cxn ang="10800000">
                          <a:pos x="wd2" y="hd2"/>
                        </a:cxn>
                        <a:cxn ang="16200000">
                          <a:pos x="wd2" y="hd2"/>
                        </a:cxn>
                      </a:cxnLst>
                      <a:rect l="0" t="0" r="r" b="b"/>
                      <a:pathLst>
                        <a:path w="21600" h="21600" extrusionOk="0">
                          <a:moveTo>
                            <a:pt x="0" y="21115"/>
                          </a:moveTo>
                          <a:lnTo>
                            <a:pt x="10800" y="21600"/>
                          </a:lnTo>
                          <a:lnTo>
                            <a:pt x="21600" y="21600"/>
                          </a:lnTo>
                          <a:lnTo>
                            <a:pt x="21600" y="728"/>
                          </a:lnTo>
                          <a:lnTo>
                            <a:pt x="10800" y="0"/>
                          </a:lnTo>
                          <a:lnTo>
                            <a:pt x="10800" y="728"/>
                          </a:lnTo>
                          <a:lnTo>
                            <a:pt x="0" y="1456"/>
                          </a:lnTo>
                          <a:lnTo>
                            <a:pt x="0" y="21115"/>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47" name="Shape 647"/>
                    <p:cNvSpPr/>
                    <p:nvPr/>
                  </p:nvSpPr>
                  <p:spPr>
                    <a:xfrm>
                      <a:off x="2619439" y="34181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48" name="Shape 648"/>
                    <p:cNvSpPr/>
                    <p:nvPr/>
                  </p:nvSpPr>
                  <p:spPr>
                    <a:xfrm>
                      <a:off x="2623204" y="342982"/>
                      <a:ext cx="138399" cy="12701"/>
                    </a:xfrm>
                    <a:custGeom>
                      <a:avLst/>
                      <a:gdLst/>
                      <a:ahLst/>
                      <a:cxnLst>
                        <a:cxn ang="0">
                          <a:pos x="wd2" y="hd2"/>
                        </a:cxn>
                        <a:cxn ang="5400000">
                          <a:pos x="wd2" y="hd2"/>
                        </a:cxn>
                        <a:cxn ang="10800000">
                          <a:pos x="wd2" y="hd2"/>
                        </a:cxn>
                        <a:cxn ang="16200000">
                          <a:pos x="wd2" y="hd2"/>
                        </a:cxn>
                      </a:cxnLst>
                      <a:rect l="0" t="0" r="r" b="b"/>
                      <a:pathLst>
                        <a:path w="21600" h="21600" extrusionOk="0">
                          <a:moveTo>
                            <a:pt x="158" y="0"/>
                          </a:moveTo>
                          <a:lnTo>
                            <a:pt x="158" y="10800"/>
                          </a:lnTo>
                          <a:lnTo>
                            <a:pt x="0" y="10800"/>
                          </a:lnTo>
                          <a:lnTo>
                            <a:pt x="158" y="21600"/>
                          </a:lnTo>
                          <a:lnTo>
                            <a:pt x="21600" y="21600"/>
                          </a:lnTo>
                          <a:lnTo>
                            <a:pt x="21600" y="10800"/>
                          </a:lnTo>
                          <a:lnTo>
                            <a:pt x="21230" y="0"/>
                          </a:lnTo>
                          <a:lnTo>
                            <a:pt x="158"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49" name="Shape 649"/>
                    <p:cNvSpPr/>
                    <p:nvPr/>
                  </p:nvSpPr>
                  <p:spPr>
                    <a:xfrm>
                      <a:off x="2754462" y="344145"/>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50" name="Shape 650"/>
                    <p:cNvSpPr/>
                    <p:nvPr/>
                  </p:nvSpPr>
                  <p:spPr>
                    <a:xfrm>
                      <a:off x="2753564" y="309802"/>
                      <a:ext cx="12701" cy="41856"/>
                    </a:xfrm>
                    <a:custGeom>
                      <a:avLst/>
                      <a:gdLst/>
                      <a:ahLst/>
                      <a:cxnLst>
                        <a:cxn ang="0">
                          <a:pos x="wd2" y="hd2"/>
                        </a:cxn>
                        <a:cxn ang="5400000">
                          <a:pos x="wd2" y="hd2"/>
                        </a:cxn>
                        <a:cxn ang="10800000">
                          <a:pos x="wd2" y="hd2"/>
                        </a:cxn>
                        <a:cxn ang="16200000">
                          <a:pos x="wd2" y="hd2"/>
                        </a:cxn>
                      </a:cxnLst>
                      <a:rect l="0" t="0" r="r" b="b"/>
                      <a:pathLst>
                        <a:path w="21600" h="21600" extrusionOk="0">
                          <a:moveTo>
                            <a:pt x="0" y="20847"/>
                          </a:moveTo>
                          <a:lnTo>
                            <a:pt x="12343" y="21600"/>
                          </a:lnTo>
                          <a:lnTo>
                            <a:pt x="21600" y="21600"/>
                          </a:lnTo>
                          <a:lnTo>
                            <a:pt x="21600" y="0"/>
                          </a:lnTo>
                          <a:lnTo>
                            <a:pt x="12343" y="0"/>
                          </a:lnTo>
                          <a:lnTo>
                            <a:pt x="0" y="502"/>
                          </a:lnTo>
                          <a:lnTo>
                            <a:pt x="0" y="20847"/>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51" name="Shape 651"/>
                    <p:cNvSpPr/>
                    <p:nvPr/>
                  </p:nvSpPr>
                  <p:spPr>
                    <a:xfrm>
                      <a:off x="2756149" y="304614"/>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52" name="Shape 652"/>
                    <p:cNvSpPr/>
                    <p:nvPr/>
                  </p:nvSpPr>
                  <p:spPr>
                    <a:xfrm>
                      <a:off x="2758227" y="304614"/>
                      <a:ext cx="43883" cy="12701"/>
                    </a:xfrm>
                    <a:custGeom>
                      <a:avLst/>
                      <a:gdLst/>
                      <a:ahLst/>
                      <a:cxnLst>
                        <a:cxn ang="0">
                          <a:pos x="wd2" y="hd2"/>
                        </a:cxn>
                        <a:cxn ang="5400000">
                          <a:pos x="wd2" y="hd2"/>
                        </a:cxn>
                        <a:cxn ang="10800000">
                          <a:pos x="wd2" y="hd2"/>
                        </a:cxn>
                        <a:cxn ang="16200000">
                          <a:pos x="wd2" y="hd2"/>
                        </a:cxn>
                      </a:cxnLst>
                      <a:rect l="0" t="0" r="r" b="b"/>
                      <a:pathLst>
                        <a:path w="21600" h="21600" extrusionOk="0">
                          <a:moveTo>
                            <a:pt x="680" y="0"/>
                          </a:moveTo>
                          <a:lnTo>
                            <a:pt x="0" y="21600"/>
                          </a:lnTo>
                          <a:lnTo>
                            <a:pt x="21600" y="21600"/>
                          </a:lnTo>
                          <a:lnTo>
                            <a:pt x="21600" y="0"/>
                          </a:lnTo>
                          <a:lnTo>
                            <a:pt x="680"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53" name="Shape 653"/>
                    <p:cNvSpPr/>
                    <p:nvPr/>
                  </p:nvSpPr>
                  <p:spPr>
                    <a:xfrm>
                      <a:off x="2794968" y="306940"/>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54" name="Shape 654"/>
                    <p:cNvSpPr/>
                    <p:nvPr/>
                  </p:nvSpPr>
                  <p:spPr>
                    <a:xfrm>
                      <a:off x="2794071" y="272597"/>
                      <a:ext cx="12701" cy="41856"/>
                    </a:xfrm>
                    <a:custGeom>
                      <a:avLst/>
                      <a:gdLst/>
                      <a:ahLst/>
                      <a:cxnLst>
                        <a:cxn ang="0">
                          <a:pos x="wd2" y="hd2"/>
                        </a:cxn>
                        <a:cxn ang="5400000">
                          <a:pos x="wd2" y="hd2"/>
                        </a:cxn>
                        <a:cxn ang="10800000">
                          <a:pos x="wd2" y="hd2"/>
                        </a:cxn>
                        <a:cxn ang="16200000">
                          <a:pos x="wd2" y="hd2"/>
                        </a:cxn>
                      </a:cxnLst>
                      <a:rect l="0" t="0" r="r" b="b"/>
                      <a:pathLst>
                        <a:path w="21600" h="21600" extrusionOk="0">
                          <a:moveTo>
                            <a:pt x="0" y="20640"/>
                          </a:moveTo>
                          <a:lnTo>
                            <a:pt x="10800" y="20640"/>
                          </a:lnTo>
                          <a:lnTo>
                            <a:pt x="10800" y="21600"/>
                          </a:lnTo>
                          <a:lnTo>
                            <a:pt x="21600" y="20640"/>
                          </a:lnTo>
                          <a:lnTo>
                            <a:pt x="21600" y="0"/>
                          </a:lnTo>
                          <a:lnTo>
                            <a:pt x="10800" y="0"/>
                          </a:lnTo>
                          <a:lnTo>
                            <a:pt x="0" y="1680"/>
                          </a:lnTo>
                          <a:lnTo>
                            <a:pt x="0" y="2064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55" name="Shape 655"/>
                    <p:cNvSpPr/>
                    <p:nvPr/>
                  </p:nvSpPr>
                  <p:spPr>
                    <a:xfrm>
                      <a:off x="2796656" y="267410"/>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56" name="Shape 656"/>
                    <p:cNvSpPr/>
                    <p:nvPr/>
                  </p:nvSpPr>
                  <p:spPr>
                    <a:xfrm>
                      <a:off x="2798733" y="267410"/>
                      <a:ext cx="192409" cy="12701"/>
                    </a:xfrm>
                    <a:custGeom>
                      <a:avLst/>
                      <a:gdLst/>
                      <a:ahLst/>
                      <a:cxnLst>
                        <a:cxn ang="0">
                          <a:pos x="wd2" y="hd2"/>
                        </a:cxn>
                        <a:cxn ang="5400000">
                          <a:pos x="wd2" y="hd2"/>
                        </a:cxn>
                        <a:cxn ang="10800000">
                          <a:pos x="wd2" y="hd2"/>
                        </a:cxn>
                        <a:cxn ang="16200000">
                          <a:pos x="wd2" y="hd2"/>
                        </a:cxn>
                      </a:cxnLst>
                      <a:rect l="0" t="0" r="r" b="b"/>
                      <a:pathLst>
                        <a:path w="21600" h="21600" extrusionOk="0">
                          <a:moveTo>
                            <a:pt x="114" y="0"/>
                          </a:moveTo>
                          <a:lnTo>
                            <a:pt x="0" y="21600"/>
                          </a:lnTo>
                          <a:lnTo>
                            <a:pt x="21600" y="21600"/>
                          </a:lnTo>
                          <a:lnTo>
                            <a:pt x="21600" y="0"/>
                          </a:lnTo>
                          <a:lnTo>
                            <a:pt x="114"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57" name="Shape 657"/>
                    <p:cNvSpPr/>
                    <p:nvPr/>
                  </p:nvSpPr>
                  <p:spPr>
                    <a:xfrm>
                      <a:off x="2985688" y="267410"/>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58" name="Shape 658"/>
                    <p:cNvSpPr/>
                    <p:nvPr/>
                  </p:nvSpPr>
                  <p:spPr>
                    <a:xfrm>
                      <a:off x="2983947" y="230741"/>
                      <a:ext cx="12701" cy="44182"/>
                    </a:xfrm>
                    <a:custGeom>
                      <a:avLst/>
                      <a:gdLst/>
                      <a:ahLst/>
                      <a:cxnLst>
                        <a:cxn ang="0">
                          <a:pos x="wd2" y="hd2"/>
                        </a:cxn>
                        <a:cxn ang="5400000">
                          <a:pos x="wd2" y="hd2"/>
                        </a:cxn>
                        <a:cxn ang="10800000">
                          <a:pos x="wd2" y="hd2"/>
                        </a:cxn>
                        <a:cxn ang="16200000">
                          <a:pos x="wd2" y="hd2"/>
                        </a:cxn>
                      </a:cxnLst>
                      <a:rect l="0" t="0" r="r" b="b"/>
                      <a:pathLst>
                        <a:path w="21600" h="21600" extrusionOk="0">
                          <a:moveTo>
                            <a:pt x="0" y="20681"/>
                          </a:moveTo>
                          <a:lnTo>
                            <a:pt x="7200" y="21600"/>
                          </a:lnTo>
                          <a:lnTo>
                            <a:pt x="21600" y="20681"/>
                          </a:lnTo>
                          <a:lnTo>
                            <a:pt x="21600" y="919"/>
                          </a:lnTo>
                          <a:lnTo>
                            <a:pt x="7200" y="0"/>
                          </a:lnTo>
                          <a:lnTo>
                            <a:pt x="0" y="919"/>
                          </a:lnTo>
                          <a:lnTo>
                            <a:pt x="0" y="20681"/>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59" name="Shape 659"/>
                    <p:cNvSpPr/>
                    <p:nvPr/>
                  </p:nvSpPr>
                  <p:spPr>
                    <a:xfrm>
                      <a:off x="2987375" y="225554"/>
                      <a:ext cx="9220"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60" name="Shape 660"/>
                    <p:cNvSpPr/>
                    <p:nvPr/>
                  </p:nvSpPr>
                  <p:spPr>
                    <a:xfrm>
                      <a:off x="2989453" y="225554"/>
                      <a:ext cx="97892" cy="12701"/>
                    </a:xfrm>
                    <a:custGeom>
                      <a:avLst/>
                      <a:gdLst/>
                      <a:ahLst/>
                      <a:cxnLst>
                        <a:cxn ang="0">
                          <a:pos x="wd2" y="hd2"/>
                        </a:cxn>
                        <a:cxn ang="5400000">
                          <a:pos x="wd2" y="hd2"/>
                        </a:cxn>
                        <a:cxn ang="10800000">
                          <a:pos x="wd2" y="hd2"/>
                        </a:cxn>
                        <a:cxn ang="16200000">
                          <a:pos x="wd2" y="hd2"/>
                        </a:cxn>
                      </a:cxnLst>
                      <a:rect l="0" t="0" r="r" b="b"/>
                      <a:pathLst>
                        <a:path w="21600" h="21600" extrusionOk="0">
                          <a:moveTo>
                            <a:pt x="150" y="0"/>
                          </a:moveTo>
                          <a:lnTo>
                            <a:pt x="0" y="14400"/>
                          </a:lnTo>
                          <a:lnTo>
                            <a:pt x="0" y="21600"/>
                          </a:lnTo>
                          <a:lnTo>
                            <a:pt x="21600" y="21600"/>
                          </a:lnTo>
                          <a:lnTo>
                            <a:pt x="21600" y="14400"/>
                          </a:lnTo>
                          <a:lnTo>
                            <a:pt x="21150" y="0"/>
                          </a:lnTo>
                          <a:lnTo>
                            <a:pt x="150"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61" name="Shape 661"/>
                    <p:cNvSpPr/>
                    <p:nvPr/>
                  </p:nvSpPr>
                  <p:spPr>
                    <a:xfrm>
                      <a:off x="3081891" y="22787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62" name="Shape 662"/>
                    <p:cNvSpPr/>
                    <p:nvPr/>
                  </p:nvSpPr>
                  <p:spPr>
                    <a:xfrm>
                      <a:off x="3080150" y="193536"/>
                      <a:ext cx="12701" cy="39532"/>
                    </a:xfrm>
                    <a:custGeom>
                      <a:avLst/>
                      <a:gdLst/>
                      <a:ahLst/>
                      <a:cxnLst>
                        <a:cxn ang="0">
                          <a:pos x="wd2" y="hd2"/>
                        </a:cxn>
                        <a:cxn ang="5400000">
                          <a:pos x="wd2" y="hd2"/>
                        </a:cxn>
                        <a:cxn ang="10800000">
                          <a:pos x="wd2" y="hd2"/>
                        </a:cxn>
                        <a:cxn ang="16200000">
                          <a:pos x="wd2" y="hd2"/>
                        </a:cxn>
                      </a:cxnLst>
                      <a:rect l="0" t="0" r="r" b="b"/>
                      <a:pathLst>
                        <a:path w="21600" h="21600" extrusionOk="0">
                          <a:moveTo>
                            <a:pt x="0" y="21115"/>
                          </a:moveTo>
                          <a:lnTo>
                            <a:pt x="0" y="21600"/>
                          </a:lnTo>
                          <a:lnTo>
                            <a:pt x="21600" y="21600"/>
                          </a:lnTo>
                          <a:lnTo>
                            <a:pt x="21600" y="0"/>
                          </a:lnTo>
                          <a:lnTo>
                            <a:pt x="0" y="0"/>
                          </a:lnTo>
                          <a:lnTo>
                            <a:pt x="0" y="21115"/>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63" name="Shape 663"/>
                    <p:cNvSpPr/>
                    <p:nvPr/>
                  </p:nvSpPr>
                  <p:spPr>
                    <a:xfrm>
                      <a:off x="3081891" y="18834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64" name="Shape 664"/>
                    <p:cNvSpPr/>
                    <p:nvPr/>
                  </p:nvSpPr>
                  <p:spPr>
                    <a:xfrm>
                      <a:off x="3085657" y="188349"/>
                      <a:ext cx="273421" cy="12701"/>
                    </a:xfrm>
                    <a:custGeom>
                      <a:avLst/>
                      <a:gdLst/>
                      <a:ahLst/>
                      <a:cxnLst>
                        <a:cxn ang="0">
                          <a:pos x="wd2" y="hd2"/>
                        </a:cxn>
                        <a:cxn ang="5400000">
                          <a:pos x="wd2" y="hd2"/>
                        </a:cxn>
                        <a:cxn ang="10800000">
                          <a:pos x="wd2" y="hd2"/>
                        </a:cxn>
                        <a:cxn ang="16200000">
                          <a:pos x="wd2" y="hd2"/>
                        </a:cxn>
                      </a:cxnLst>
                      <a:rect l="0" t="0" r="r" b="b"/>
                      <a:pathLst>
                        <a:path w="21600" h="21600" extrusionOk="0">
                          <a:moveTo>
                            <a:pt x="53" y="0"/>
                          </a:moveTo>
                          <a:lnTo>
                            <a:pt x="0" y="0"/>
                          </a:lnTo>
                          <a:lnTo>
                            <a:pt x="0" y="21600"/>
                          </a:lnTo>
                          <a:lnTo>
                            <a:pt x="21600" y="21600"/>
                          </a:lnTo>
                          <a:lnTo>
                            <a:pt x="21600" y="0"/>
                          </a:lnTo>
                          <a:lnTo>
                            <a:pt x="53"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65" name="Shape 665"/>
                    <p:cNvSpPr/>
                    <p:nvPr/>
                  </p:nvSpPr>
                  <p:spPr>
                    <a:xfrm>
                      <a:off x="3351937" y="188349"/>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66" name="Shape 666"/>
                    <p:cNvSpPr/>
                    <p:nvPr/>
                  </p:nvSpPr>
                  <p:spPr>
                    <a:xfrm>
                      <a:off x="3351040" y="147030"/>
                      <a:ext cx="12701" cy="48833"/>
                    </a:xfrm>
                    <a:custGeom>
                      <a:avLst/>
                      <a:gdLst/>
                      <a:ahLst/>
                      <a:cxnLst>
                        <a:cxn ang="0">
                          <a:pos x="wd2" y="hd2"/>
                        </a:cxn>
                        <a:cxn ang="5400000">
                          <a:pos x="wd2" y="hd2"/>
                        </a:cxn>
                        <a:cxn ang="10800000">
                          <a:pos x="wd2" y="hd2"/>
                        </a:cxn>
                        <a:cxn ang="16200000">
                          <a:pos x="wd2" y="hd2"/>
                        </a:cxn>
                      </a:cxnLst>
                      <a:rect l="0" t="0" r="r" b="b"/>
                      <a:pathLst>
                        <a:path w="21600" h="21600" extrusionOk="0">
                          <a:moveTo>
                            <a:pt x="0" y="20965"/>
                          </a:moveTo>
                          <a:lnTo>
                            <a:pt x="0" y="21600"/>
                          </a:lnTo>
                          <a:lnTo>
                            <a:pt x="21600" y="21600"/>
                          </a:lnTo>
                          <a:lnTo>
                            <a:pt x="21600" y="0"/>
                          </a:lnTo>
                          <a:lnTo>
                            <a:pt x="0" y="0"/>
                          </a:lnTo>
                          <a:lnTo>
                            <a:pt x="0" y="20965"/>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67" name="Shape 667"/>
                    <p:cNvSpPr/>
                    <p:nvPr/>
                  </p:nvSpPr>
                  <p:spPr>
                    <a:xfrm>
                      <a:off x="3353625" y="141843"/>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68" name="Shape 668"/>
                    <p:cNvSpPr/>
                    <p:nvPr/>
                  </p:nvSpPr>
                  <p:spPr>
                    <a:xfrm>
                      <a:off x="3355702" y="141843"/>
                      <a:ext cx="43883" cy="12701"/>
                    </a:xfrm>
                    <a:custGeom>
                      <a:avLst/>
                      <a:gdLst/>
                      <a:ahLst/>
                      <a:cxnLst>
                        <a:cxn ang="0">
                          <a:pos x="wd2" y="hd2"/>
                        </a:cxn>
                        <a:cxn ang="5400000">
                          <a:pos x="wd2" y="hd2"/>
                        </a:cxn>
                        <a:cxn ang="10800000">
                          <a:pos x="wd2" y="hd2"/>
                        </a:cxn>
                        <a:cxn ang="16200000">
                          <a:pos x="wd2" y="hd2"/>
                        </a:cxn>
                      </a:cxnLst>
                      <a:rect l="0" t="0" r="r" b="b"/>
                      <a:pathLst>
                        <a:path w="21600" h="21600" extrusionOk="0">
                          <a:moveTo>
                            <a:pt x="510" y="0"/>
                          </a:moveTo>
                          <a:lnTo>
                            <a:pt x="0" y="0"/>
                          </a:lnTo>
                          <a:lnTo>
                            <a:pt x="0" y="21600"/>
                          </a:lnTo>
                          <a:lnTo>
                            <a:pt x="21600" y="21600"/>
                          </a:lnTo>
                          <a:lnTo>
                            <a:pt x="21600" y="0"/>
                          </a:lnTo>
                          <a:lnTo>
                            <a:pt x="510"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69" name="Shape 669"/>
                    <p:cNvSpPr/>
                    <p:nvPr/>
                  </p:nvSpPr>
                  <p:spPr>
                    <a:xfrm>
                      <a:off x="3394131" y="144168"/>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70" name="Shape 670"/>
                    <p:cNvSpPr/>
                    <p:nvPr/>
                  </p:nvSpPr>
                  <p:spPr>
                    <a:xfrm>
                      <a:off x="3392390" y="100524"/>
                      <a:ext cx="12701" cy="51158"/>
                    </a:xfrm>
                    <a:custGeom>
                      <a:avLst/>
                      <a:gdLst/>
                      <a:ahLst/>
                      <a:cxnLst>
                        <a:cxn ang="0">
                          <a:pos x="wd2" y="hd2"/>
                        </a:cxn>
                        <a:cxn ang="5400000">
                          <a:pos x="wd2" y="hd2"/>
                        </a:cxn>
                        <a:cxn ang="10800000">
                          <a:pos x="wd2" y="hd2"/>
                        </a:cxn>
                        <a:cxn ang="16200000">
                          <a:pos x="wd2" y="hd2"/>
                        </a:cxn>
                      </a:cxnLst>
                      <a:rect l="0" t="0" r="r" b="b"/>
                      <a:pathLst>
                        <a:path w="21600" h="21600" extrusionOk="0">
                          <a:moveTo>
                            <a:pt x="0" y="21000"/>
                          </a:moveTo>
                          <a:lnTo>
                            <a:pt x="10800" y="21600"/>
                          </a:lnTo>
                          <a:lnTo>
                            <a:pt x="21600" y="21000"/>
                          </a:lnTo>
                          <a:lnTo>
                            <a:pt x="21600" y="600"/>
                          </a:lnTo>
                          <a:lnTo>
                            <a:pt x="10800" y="0"/>
                          </a:lnTo>
                          <a:lnTo>
                            <a:pt x="0" y="600"/>
                          </a:lnTo>
                          <a:lnTo>
                            <a:pt x="0" y="2100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71" name="Shape 671"/>
                    <p:cNvSpPr/>
                    <p:nvPr/>
                  </p:nvSpPr>
                  <p:spPr>
                    <a:xfrm>
                      <a:off x="3394131" y="95337"/>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72" name="Shape 672"/>
                    <p:cNvSpPr/>
                    <p:nvPr/>
                  </p:nvSpPr>
                  <p:spPr>
                    <a:xfrm>
                      <a:off x="3397896" y="95337"/>
                      <a:ext cx="28694" cy="12701"/>
                    </a:xfrm>
                    <a:custGeom>
                      <a:avLst/>
                      <a:gdLst/>
                      <a:ahLst/>
                      <a:cxnLst>
                        <a:cxn ang="0">
                          <a:pos x="wd2" y="hd2"/>
                        </a:cxn>
                        <a:cxn ang="5400000">
                          <a:pos x="wd2" y="hd2"/>
                        </a:cxn>
                        <a:cxn ang="10800000">
                          <a:pos x="wd2" y="hd2"/>
                        </a:cxn>
                        <a:cxn ang="16200000">
                          <a:pos x="wd2" y="hd2"/>
                        </a:cxn>
                      </a:cxnLst>
                      <a:rect l="0" t="0" r="r" b="b"/>
                      <a:pathLst>
                        <a:path w="21600" h="21600" extrusionOk="0">
                          <a:moveTo>
                            <a:pt x="753" y="0"/>
                          </a:moveTo>
                          <a:lnTo>
                            <a:pt x="0" y="10800"/>
                          </a:lnTo>
                          <a:lnTo>
                            <a:pt x="0" y="21600"/>
                          </a:lnTo>
                          <a:lnTo>
                            <a:pt x="21600" y="21600"/>
                          </a:lnTo>
                          <a:lnTo>
                            <a:pt x="21600" y="10800"/>
                          </a:lnTo>
                          <a:lnTo>
                            <a:pt x="20093" y="0"/>
                          </a:lnTo>
                          <a:lnTo>
                            <a:pt x="753"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73" name="Shape 673"/>
                    <p:cNvSpPr/>
                    <p:nvPr/>
                  </p:nvSpPr>
                  <p:spPr>
                    <a:xfrm>
                      <a:off x="3421136" y="97662"/>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74" name="Shape 674"/>
                    <p:cNvSpPr/>
                    <p:nvPr/>
                  </p:nvSpPr>
                  <p:spPr>
                    <a:xfrm>
                      <a:off x="3419395" y="54018"/>
                      <a:ext cx="12701" cy="48833"/>
                    </a:xfrm>
                    <a:custGeom>
                      <a:avLst/>
                      <a:gdLst/>
                      <a:ahLst/>
                      <a:cxnLst>
                        <a:cxn ang="0">
                          <a:pos x="wd2" y="hd2"/>
                        </a:cxn>
                        <a:cxn ang="5400000">
                          <a:pos x="wd2" y="hd2"/>
                        </a:cxn>
                        <a:cxn ang="10800000">
                          <a:pos x="wd2" y="hd2"/>
                        </a:cxn>
                        <a:cxn ang="16200000">
                          <a:pos x="wd2" y="hd2"/>
                        </a:cxn>
                      </a:cxnLst>
                      <a:rect l="0" t="0" r="r" b="b"/>
                      <a:pathLst>
                        <a:path w="21600" h="21600" extrusionOk="0">
                          <a:moveTo>
                            <a:pt x="0" y="20983"/>
                          </a:moveTo>
                          <a:lnTo>
                            <a:pt x="0" y="21600"/>
                          </a:lnTo>
                          <a:lnTo>
                            <a:pt x="21600" y="21600"/>
                          </a:lnTo>
                          <a:lnTo>
                            <a:pt x="21600" y="0"/>
                          </a:lnTo>
                          <a:lnTo>
                            <a:pt x="0" y="0"/>
                          </a:lnTo>
                          <a:lnTo>
                            <a:pt x="0" y="20983"/>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75" name="Shape 675"/>
                    <p:cNvSpPr/>
                    <p:nvPr/>
                  </p:nvSpPr>
                  <p:spPr>
                    <a:xfrm>
                      <a:off x="3421136" y="48831"/>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76" name="Shape 676"/>
                    <p:cNvSpPr/>
                    <p:nvPr/>
                  </p:nvSpPr>
                  <p:spPr>
                    <a:xfrm>
                      <a:off x="3424901" y="48831"/>
                      <a:ext cx="28693" cy="12701"/>
                    </a:xfrm>
                    <a:custGeom>
                      <a:avLst/>
                      <a:gdLst/>
                      <a:ahLst/>
                      <a:cxnLst>
                        <a:cxn ang="0">
                          <a:pos x="wd2" y="hd2"/>
                        </a:cxn>
                        <a:cxn ang="5400000">
                          <a:pos x="wd2" y="hd2"/>
                        </a:cxn>
                        <a:cxn ang="10800000">
                          <a:pos x="wd2" y="hd2"/>
                        </a:cxn>
                        <a:cxn ang="16200000">
                          <a:pos x="wd2" y="hd2"/>
                        </a:cxn>
                      </a:cxnLst>
                      <a:rect l="0" t="0" r="r" b="b"/>
                      <a:pathLst>
                        <a:path w="21600" h="21600" extrusionOk="0">
                          <a:moveTo>
                            <a:pt x="993" y="0"/>
                          </a:moveTo>
                          <a:lnTo>
                            <a:pt x="0" y="0"/>
                          </a:lnTo>
                          <a:lnTo>
                            <a:pt x="0" y="21600"/>
                          </a:lnTo>
                          <a:lnTo>
                            <a:pt x="21600" y="21600"/>
                          </a:lnTo>
                          <a:lnTo>
                            <a:pt x="20607" y="0"/>
                          </a:lnTo>
                          <a:lnTo>
                            <a:pt x="993"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77" name="Shape 677"/>
                    <p:cNvSpPr/>
                    <p:nvPr/>
                  </p:nvSpPr>
                  <p:spPr>
                    <a:xfrm>
                      <a:off x="3448140" y="51156"/>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78" name="Shape 678"/>
                    <p:cNvSpPr/>
                    <p:nvPr/>
                  </p:nvSpPr>
                  <p:spPr>
                    <a:xfrm>
                      <a:off x="3446399" y="5187"/>
                      <a:ext cx="12701" cy="51158"/>
                    </a:xfrm>
                    <a:custGeom>
                      <a:avLst/>
                      <a:gdLst/>
                      <a:ahLst/>
                      <a:cxnLst>
                        <a:cxn ang="0">
                          <a:pos x="wd2" y="hd2"/>
                        </a:cxn>
                        <a:cxn ang="5400000">
                          <a:pos x="wd2" y="hd2"/>
                        </a:cxn>
                        <a:cxn ang="10800000">
                          <a:pos x="wd2" y="hd2"/>
                        </a:cxn>
                        <a:cxn ang="16200000">
                          <a:pos x="wd2" y="hd2"/>
                        </a:cxn>
                      </a:cxnLst>
                      <a:rect l="0" t="0" r="r" b="b"/>
                      <a:pathLst>
                        <a:path w="21600" h="21600" extrusionOk="0">
                          <a:moveTo>
                            <a:pt x="0" y="21021"/>
                          </a:moveTo>
                          <a:lnTo>
                            <a:pt x="21600" y="21600"/>
                          </a:lnTo>
                          <a:lnTo>
                            <a:pt x="21600" y="0"/>
                          </a:lnTo>
                          <a:lnTo>
                            <a:pt x="0" y="0"/>
                          </a:lnTo>
                          <a:lnTo>
                            <a:pt x="0" y="21021"/>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79" name="Shape 679"/>
                    <p:cNvSpPr/>
                    <p:nvPr/>
                  </p:nvSpPr>
                  <p:spPr>
                    <a:xfrm>
                      <a:off x="3448140" y="0"/>
                      <a:ext cx="9219" cy="12700"/>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80" name="Shape 680"/>
                    <p:cNvSpPr/>
                    <p:nvPr/>
                  </p:nvSpPr>
                  <p:spPr>
                    <a:xfrm>
                      <a:off x="3451905" y="0"/>
                      <a:ext cx="42196" cy="12700"/>
                    </a:xfrm>
                    <a:custGeom>
                      <a:avLst/>
                      <a:gdLst/>
                      <a:ahLst/>
                      <a:cxnLst>
                        <a:cxn ang="0">
                          <a:pos x="wd2" y="hd2"/>
                        </a:cxn>
                        <a:cxn ang="5400000">
                          <a:pos x="wd2" y="hd2"/>
                        </a:cxn>
                        <a:cxn ang="10800000">
                          <a:pos x="wd2" y="hd2"/>
                        </a:cxn>
                        <a:cxn ang="16200000">
                          <a:pos x="wd2" y="hd2"/>
                        </a:cxn>
                      </a:cxnLst>
                      <a:rect l="0" t="0" r="r" b="b"/>
                      <a:pathLst>
                        <a:path w="21600" h="21600" extrusionOk="0">
                          <a:moveTo>
                            <a:pt x="340" y="0"/>
                          </a:moveTo>
                          <a:lnTo>
                            <a:pt x="0" y="0"/>
                          </a:lnTo>
                          <a:lnTo>
                            <a:pt x="0" y="21600"/>
                          </a:lnTo>
                          <a:lnTo>
                            <a:pt x="21600" y="21600"/>
                          </a:lnTo>
                          <a:lnTo>
                            <a:pt x="20920" y="0"/>
                          </a:lnTo>
                          <a:lnTo>
                            <a:pt x="340"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81" name="Shape 681"/>
                    <p:cNvSpPr/>
                    <p:nvPr/>
                  </p:nvSpPr>
                  <p:spPr>
                    <a:xfrm>
                      <a:off x="3488647" y="2325"/>
                      <a:ext cx="921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grpSp>
              <p:sp>
                <p:nvSpPr>
                  <p:cNvPr id="683" name="Shape 683"/>
                  <p:cNvSpPr/>
                  <p:nvPr/>
                </p:nvSpPr>
                <p:spPr>
                  <a:xfrm>
                    <a:off x="3522509" y="1234361"/>
                    <a:ext cx="12701" cy="102710"/>
                  </a:xfrm>
                  <a:custGeom>
                    <a:avLst/>
                    <a:gdLst/>
                    <a:ahLst/>
                    <a:cxnLst>
                      <a:cxn ang="0">
                        <a:pos x="wd2" y="hd2"/>
                      </a:cxn>
                      <a:cxn ang="5400000">
                        <a:pos x="wd2" y="hd2"/>
                      </a:cxn>
                      <a:cxn ang="10800000">
                        <a:pos x="wd2" y="hd2"/>
                      </a:cxn>
                      <a:cxn ang="16200000">
                        <a:pos x="wd2" y="hd2"/>
                      </a:cxn>
                    </a:cxnLst>
                    <a:rect l="0" t="0" r="r" b="b"/>
                    <a:pathLst>
                      <a:path w="21600" h="21600" extrusionOk="0">
                        <a:moveTo>
                          <a:pt x="0" y="21405"/>
                        </a:moveTo>
                        <a:lnTo>
                          <a:pt x="21600" y="21600"/>
                        </a:lnTo>
                        <a:lnTo>
                          <a:pt x="21600" y="0"/>
                        </a:lnTo>
                        <a:lnTo>
                          <a:pt x="0" y="195"/>
                        </a:lnTo>
                        <a:lnTo>
                          <a:pt x="0" y="21405"/>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84" name="Shape 684"/>
                  <p:cNvSpPr/>
                  <p:nvPr/>
                </p:nvSpPr>
                <p:spPr>
                  <a:xfrm>
                    <a:off x="3524636" y="1229813"/>
                    <a:ext cx="8448"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85" name="Shape 685"/>
                  <p:cNvSpPr/>
                  <p:nvPr/>
                </p:nvSpPr>
                <p:spPr>
                  <a:xfrm>
                    <a:off x="3527661" y="1229813"/>
                    <a:ext cx="15583" cy="12701"/>
                  </a:xfrm>
                  <a:custGeom>
                    <a:avLst/>
                    <a:gdLst/>
                    <a:ahLst/>
                    <a:cxnLst>
                      <a:cxn ang="0">
                        <a:pos x="wd2" y="hd2"/>
                      </a:cxn>
                      <a:cxn ang="5400000">
                        <a:pos x="wd2" y="hd2"/>
                      </a:cxn>
                      <a:cxn ang="10800000">
                        <a:pos x="wd2" y="hd2"/>
                      </a:cxn>
                      <a:cxn ang="16200000">
                        <a:pos x="wd2" y="hd2"/>
                      </a:cxn>
                    </a:cxnLst>
                    <a:rect l="0" t="0" r="r" b="b"/>
                    <a:pathLst>
                      <a:path w="21600" h="21600" extrusionOk="0">
                        <a:moveTo>
                          <a:pt x="939" y="0"/>
                        </a:moveTo>
                        <a:lnTo>
                          <a:pt x="0" y="7200"/>
                        </a:lnTo>
                        <a:lnTo>
                          <a:pt x="0" y="21600"/>
                        </a:lnTo>
                        <a:lnTo>
                          <a:pt x="19722" y="21600"/>
                        </a:lnTo>
                        <a:lnTo>
                          <a:pt x="21600" y="7200"/>
                        </a:lnTo>
                        <a:lnTo>
                          <a:pt x="19722" y="7200"/>
                        </a:lnTo>
                        <a:lnTo>
                          <a:pt x="18783" y="0"/>
                        </a:lnTo>
                        <a:lnTo>
                          <a:pt x="939"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86" name="Shape 686"/>
                  <p:cNvSpPr/>
                  <p:nvPr/>
                </p:nvSpPr>
                <p:spPr>
                  <a:xfrm>
                    <a:off x="3540532" y="1229813"/>
                    <a:ext cx="4224"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87" name="Shape 687"/>
                  <p:cNvSpPr/>
                  <p:nvPr/>
                </p:nvSpPr>
                <p:spPr>
                  <a:xfrm>
                    <a:off x="3536293" y="1183907"/>
                    <a:ext cx="12701" cy="54059"/>
                  </a:xfrm>
                  <a:custGeom>
                    <a:avLst/>
                    <a:gdLst/>
                    <a:ahLst/>
                    <a:cxnLst>
                      <a:cxn ang="0">
                        <a:pos x="wd2" y="hd2"/>
                      </a:cxn>
                      <a:cxn ang="5400000">
                        <a:pos x="wd2" y="hd2"/>
                      </a:cxn>
                      <a:cxn ang="10800000">
                        <a:pos x="wd2" y="hd2"/>
                      </a:cxn>
                      <a:cxn ang="16200000">
                        <a:pos x="wd2" y="hd2"/>
                      </a:cxn>
                    </a:cxnLst>
                    <a:rect l="0" t="0" r="r" b="b"/>
                    <a:pathLst>
                      <a:path w="21600" h="21600" extrusionOk="0">
                        <a:moveTo>
                          <a:pt x="0" y="20849"/>
                        </a:moveTo>
                        <a:lnTo>
                          <a:pt x="0" y="21600"/>
                        </a:lnTo>
                        <a:lnTo>
                          <a:pt x="21600" y="21600"/>
                        </a:lnTo>
                        <a:lnTo>
                          <a:pt x="21600" y="0"/>
                        </a:lnTo>
                        <a:lnTo>
                          <a:pt x="0" y="563"/>
                        </a:lnTo>
                        <a:lnTo>
                          <a:pt x="0" y="20849"/>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88" name="Shape 688"/>
                  <p:cNvSpPr/>
                  <p:nvPr/>
                </p:nvSpPr>
                <p:spPr>
                  <a:xfrm>
                    <a:off x="3538420" y="1178458"/>
                    <a:ext cx="8448"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89" name="Shape 689"/>
                  <p:cNvSpPr/>
                  <p:nvPr/>
                </p:nvSpPr>
                <p:spPr>
                  <a:xfrm>
                    <a:off x="3542044" y="1178458"/>
                    <a:ext cx="28768" cy="12701"/>
                  </a:xfrm>
                  <a:custGeom>
                    <a:avLst/>
                    <a:gdLst/>
                    <a:ahLst/>
                    <a:cxnLst>
                      <a:cxn ang="0">
                        <a:pos x="wd2" y="hd2"/>
                      </a:cxn>
                      <a:cxn ang="5400000">
                        <a:pos x="wd2" y="hd2"/>
                      </a:cxn>
                      <a:cxn ang="10800000">
                        <a:pos x="wd2" y="hd2"/>
                      </a:cxn>
                      <a:cxn ang="16200000">
                        <a:pos x="wd2" y="hd2"/>
                      </a:cxn>
                    </a:cxnLst>
                    <a:rect l="0" t="0" r="r" b="b"/>
                    <a:pathLst>
                      <a:path w="21600" h="21600" extrusionOk="0">
                        <a:moveTo>
                          <a:pt x="502" y="0"/>
                        </a:moveTo>
                        <a:lnTo>
                          <a:pt x="0" y="10800"/>
                        </a:lnTo>
                        <a:lnTo>
                          <a:pt x="0" y="21600"/>
                        </a:lnTo>
                        <a:lnTo>
                          <a:pt x="20847" y="21600"/>
                        </a:lnTo>
                        <a:lnTo>
                          <a:pt x="21600" y="10800"/>
                        </a:lnTo>
                        <a:lnTo>
                          <a:pt x="20847" y="10800"/>
                        </a:lnTo>
                        <a:lnTo>
                          <a:pt x="20093" y="0"/>
                        </a:lnTo>
                        <a:lnTo>
                          <a:pt x="502"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90" name="Shape 690"/>
                  <p:cNvSpPr/>
                  <p:nvPr/>
                </p:nvSpPr>
                <p:spPr>
                  <a:xfrm>
                    <a:off x="3563262" y="1181837"/>
                    <a:ext cx="12701" cy="9547"/>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91" name="Shape 691"/>
                  <p:cNvSpPr/>
                  <p:nvPr/>
                </p:nvSpPr>
                <p:spPr>
                  <a:xfrm>
                    <a:off x="3563262" y="1135255"/>
                    <a:ext cx="12701" cy="50455"/>
                  </a:xfrm>
                  <a:custGeom>
                    <a:avLst/>
                    <a:gdLst/>
                    <a:ahLst/>
                    <a:cxnLst>
                      <a:cxn ang="0">
                        <a:pos x="wd2" y="hd2"/>
                      </a:cxn>
                      <a:cxn ang="5400000">
                        <a:pos x="wd2" y="hd2"/>
                      </a:cxn>
                      <a:cxn ang="10800000">
                        <a:pos x="wd2" y="hd2"/>
                      </a:cxn>
                      <a:cxn ang="16200000">
                        <a:pos x="wd2" y="hd2"/>
                      </a:cxn>
                    </a:cxnLst>
                    <a:rect l="0" t="0" r="r" b="b"/>
                    <a:pathLst>
                      <a:path w="21600" h="21600" extrusionOk="0">
                        <a:moveTo>
                          <a:pt x="0" y="21032"/>
                        </a:moveTo>
                        <a:lnTo>
                          <a:pt x="0" y="21600"/>
                        </a:lnTo>
                        <a:lnTo>
                          <a:pt x="21600" y="21600"/>
                        </a:lnTo>
                        <a:lnTo>
                          <a:pt x="21600" y="0"/>
                        </a:lnTo>
                        <a:lnTo>
                          <a:pt x="0" y="0"/>
                        </a:lnTo>
                        <a:lnTo>
                          <a:pt x="0" y="21032"/>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92" name="Shape 692"/>
                  <p:cNvSpPr/>
                  <p:nvPr/>
                </p:nvSpPr>
                <p:spPr>
                  <a:xfrm>
                    <a:off x="3567186" y="1129806"/>
                    <a:ext cx="844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93" name="Shape 693"/>
                  <p:cNvSpPr/>
                  <p:nvPr/>
                </p:nvSpPr>
                <p:spPr>
                  <a:xfrm>
                    <a:off x="3568413" y="1129806"/>
                    <a:ext cx="57534" cy="12701"/>
                  </a:xfrm>
                  <a:custGeom>
                    <a:avLst/>
                    <a:gdLst/>
                    <a:ahLst/>
                    <a:cxnLst>
                      <a:cxn ang="0">
                        <a:pos x="wd2" y="hd2"/>
                      </a:cxn>
                      <a:cxn ang="5400000">
                        <a:pos x="wd2" y="hd2"/>
                      </a:cxn>
                      <a:cxn ang="10800000">
                        <a:pos x="wd2" y="hd2"/>
                      </a:cxn>
                      <a:cxn ang="16200000">
                        <a:pos x="wd2" y="hd2"/>
                      </a:cxn>
                    </a:cxnLst>
                    <a:rect l="0" t="0" r="r" b="b"/>
                    <a:pathLst>
                      <a:path w="21600" h="21600" extrusionOk="0">
                        <a:moveTo>
                          <a:pt x="386" y="0"/>
                        </a:moveTo>
                        <a:lnTo>
                          <a:pt x="0" y="0"/>
                        </a:lnTo>
                        <a:lnTo>
                          <a:pt x="0" y="21600"/>
                        </a:lnTo>
                        <a:lnTo>
                          <a:pt x="21600" y="21600"/>
                        </a:lnTo>
                        <a:lnTo>
                          <a:pt x="21086" y="0"/>
                        </a:lnTo>
                        <a:lnTo>
                          <a:pt x="386"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94" name="Shape 694"/>
                  <p:cNvSpPr/>
                  <p:nvPr/>
                </p:nvSpPr>
                <p:spPr>
                  <a:xfrm>
                    <a:off x="3617199" y="1131383"/>
                    <a:ext cx="12701" cy="9547"/>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95" name="Shape 695"/>
                  <p:cNvSpPr/>
                  <p:nvPr/>
                </p:nvSpPr>
                <p:spPr>
                  <a:xfrm>
                    <a:off x="3617199" y="1025337"/>
                    <a:ext cx="12701" cy="111721"/>
                  </a:xfrm>
                  <a:custGeom>
                    <a:avLst/>
                    <a:gdLst/>
                    <a:ahLst/>
                    <a:cxnLst>
                      <a:cxn ang="0">
                        <a:pos x="wd2" y="hd2"/>
                      </a:cxn>
                      <a:cxn ang="5400000">
                        <a:pos x="wd2" y="hd2"/>
                      </a:cxn>
                      <a:cxn ang="10800000">
                        <a:pos x="wd2" y="hd2"/>
                      </a:cxn>
                      <a:cxn ang="16200000">
                        <a:pos x="wd2" y="hd2"/>
                      </a:cxn>
                    </a:cxnLst>
                    <a:rect l="0" t="0" r="r" b="b"/>
                    <a:pathLst>
                      <a:path w="21600" h="21600" extrusionOk="0">
                        <a:moveTo>
                          <a:pt x="0" y="21237"/>
                        </a:moveTo>
                        <a:lnTo>
                          <a:pt x="21600" y="21600"/>
                        </a:lnTo>
                        <a:lnTo>
                          <a:pt x="21600" y="0"/>
                        </a:lnTo>
                        <a:lnTo>
                          <a:pt x="0" y="272"/>
                        </a:lnTo>
                        <a:lnTo>
                          <a:pt x="0" y="21237"/>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96" name="Shape 696"/>
                  <p:cNvSpPr/>
                  <p:nvPr/>
                </p:nvSpPr>
                <p:spPr>
                  <a:xfrm>
                    <a:off x="3621123" y="1019888"/>
                    <a:ext cx="844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97" name="Shape 697"/>
                  <p:cNvSpPr/>
                  <p:nvPr/>
                </p:nvSpPr>
                <p:spPr>
                  <a:xfrm>
                    <a:off x="3622350" y="1019888"/>
                    <a:ext cx="111472" cy="12701"/>
                  </a:xfrm>
                  <a:custGeom>
                    <a:avLst/>
                    <a:gdLst/>
                    <a:ahLst/>
                    <a:cxnLst>
                      <a:cxn ang="0">
                        <a:pos x="wd2" y="hd2"/>
                      </a:cxn>
                      <a:cxn ang="5400000">
                        <a:pos x="wd2" y="hd2"/>
                      </a:cxn>
                      <a:cxn ang="10800000">
                        <a:pos x="wd2" y="hd2"/>
                      </a:cxn>
                      <a:cxn ang="16200000">
                        <a:pos x="wd2" y="hd2"/>
                      </a:cxn>
                    </a:cxnLst>
                    <a:rect l="0" t="0" r="r" b="b"/>
                    <a:pathLst>
                      <a:path w="21600" h="21600" extrusionOk="0">
                        <a:moveTo>
                          <a:pt x="132" y="0"/>
                        </a:moveTo>
                        <a:lnTo>
                          <a:pt x="0" y="10800"/>
                        </a:lnTo>
                        <a:lnTo>
                          <a:pt x="0" y="21600"/>
                        </a:lnTo>
                        <a:lnTo>
                          <a:pt x="21337" y="21600"/>
                        </a:lnTo>
                        <a:lnTo>
                          <a:pt x="21600" y="10800"/>
                        </a:lnTo>
                        <a:lnTo>
                          <a:pt x="21337" y="10800"/>
                        </a:lnTo>
                        <a:lnTo>
                          <a:pt x="21139" y="0"/>
                        </a:lnTo>
                        <a:lnTo>
                          <a:pt x="132"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698" name="Shape 698"/>
                  <p:cNvSpPr/>
                  <p:nvPr/>
                </p:nvSpPr>
                <p:spPr>
                  <a:xfrm>
                    <a:off x="3731109" y="1022591"/>
                    <a:ext cx="4225"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699" name="Shape 699"/>
                  <p:cNvSpPr/>
                  <p:nvPr/>
                </p:nvSpPr>
                <p:spPr>
                  <a:xfrm>
                    <a:off x="3726872" y="967676"/>
                    <a:ext cx="12701" cy="59464"/>
                  </a:xfrm>
                  <a:custGeom>
                    <a:avLst/>
                    <a:gdLst/>
                    <a:ahLst/>
                    <a:cxnLst>
                      <a:cxn ang="0">
                        <a:pos x="wd2" y="hd2"/>
                      </a:cxn>
                      <a:cxn ang="5400000">
                        <a:pos x="wd2" y="hd2"/>
                      </a:cxn>
                      <a:cxn ang="10800000">
                        <a:pos x="wd2" y="hd2"/>
                      </a:cxn>
                      <a:cxn ang="16200000">
                        <a:pos x="wd2" y="hd2"/>
                      </a:cxn>
                    </a:cxnLst>
                    <a:rect l="0" t="0" r="r" b="b"/>
                    <a:pathLst>
                      <a:path w="21600" h="21600" extrusionOk="0">
                        <a:moveTo>
                          <a:pt x="0" y="21105"/>
                        </a:moveTo>
                        <a:lnTo>
                          <a:pt x="0" y="21600"/>
                        </a:lnTo>
                        <a:lnTo>
                          <a:pt x="21600" y="21600"/>
                        </a:lnTo>
                        <a:lnTo>
                          <a:pt x="21600" y="0"/>
                        </a:lnTo>
                        <a:lnTo>
                          <a:pt x="0" y="0"/>
                        </a:lnTo>
                        <a:lnTo>
                          <a:pt x="0" y="21105"/>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00" name="Shape 700"/>
                  <p:cNvSpPr/>
                  <p:nvPr/>
                </p:nvSpPr>
                <p:spPr>
                  <a:xfrm>
                    <a:off x="3728998" y="962227"/>
                    <a:ext cx="8448"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01" name="Shape 701"/>
                  <p:cNvSpPr/>
                  <p:nvPr/>
                </p:nvSpPr>
                <p:spPr>
                  <a:xfrm>
                    <a:off x="3732622" y="963128"/>
                    <a:ext cx="95889" cy="12701"/>
                  </a:xfrm>
                  <a:custGeom>
                    <a:avLst/>
                    <a:gdLst/>
                    <a:ahLst/>
                    <a:cxnLst>
                      <a:cxn ang="0">
                        <a:pos x="wd2" y="hd2"/>
                      </a:cxn>
                      <a:cxn ang="5400000">
                        <a:pos x="wd2" y="hd2"/>
                      </a:cxn>
                      <a:cxn ang="10800000">
                        <a:pos x="wd2" y="hd2"/>
                      </a:cxn>
                      <a:cxn ang="16200000">
                        <a:pos x="wd2" y="hd2"/>
                      </a:cxn>
                    </a:cxnLst>
                    <a:rect l="0" t="0" r="r" b="b"/>
                    <a:pathLst>
                      <a:path w="21600" h="21600" extrusionOk="0">
                        <a:moveTo>
                          <a:pt x="225" y="0"/>
                        </a:moveTo>
                        <a:lnTo>
                          <a:pt x="0" y="0"/>
                        </a:lnTo>
                        <a:lnTo>
                          <a:pt x="0" y="21600"/>
                        </a:lnTo>
                        <a:lnTo>
                          <a:pt x="21375" y="21600"/>
                        </a:lnTo>
                        <a:lnTo>
                          <a:pt x="21600" y="12343"/>
                        </a:lnTo>
                        <a:lnTo>
                          <a:pt x="21375" y="0"/>
                        </a:lnTo>
                        <a:lnTo>
                          <a:pt x="225"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02" name="Shape 702"/>
                  <p:cNvSpPr/>
                  <p:nvPr/>
                </p:nvSpPr>
                <p:spPr>
                  <a:xfrm>
                    <a:off x="3823687" y="964029"/>
                    <a:ext cx="844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03" name="Shape 703"/>
                  <p:cNvSpPr/>
                  <p:nvPr/>
                </p:nvSpPr>
                <p:spPr>
                  <a:xfrm>
                    <a:off x="3821561" y="904609"/>
                    <a:ext cx="12701" cy="66672"/>
                  </a:xfrm>
                  <a:custGeom>
                    <a:avLst/>
                    <a:gdLst/>
                    <a:ahLst/>
                    <a:cxnLst>
                      <a:cxn ang="0">
                        <a:pos x="wd2" y="hd2"/>
                      </a:cxn>
                      <a:cxn ang="5400000">
                        <a:pos x="wd2" y="hd2"/>
                      </a:cxn>
                      <a:cxn ang="10800000">
                        <a:pos x="wd2" y="hd2"/>
                      </a:cxn>
                      <a:cxn ang="16200000">
                        <a:pos x="wd2" y="hd2"/>
                      </a:cxn>
                    </a:cxnLst>
                    <a:rect l="0" t="0" r="r" b="b"/>
                    <a:pathLst>
                      <a:path w="21600" h="21600" extrusionOk="0">
                        <a:moveTo>
                          <a:pt x="0" y="21144"/>
                        </a:moveTo>
                        <a:lnTo>
                          <a:pt x="0" y="21600"/>
                        </a:lnTo>
                        <a:lnTo>
                          <a:pt x="21600" y="21600"/>
                        </a:lnTo>
                        <a:lnTo>
                          <a:pt x="21600" y="0"/>
                        </a:lnTo>
                        <a:lnTo>
                          <a:pt x="0" y="0"/>
                        </a:lnTo>
                        <a:lnTo>
                          <a:pt x="0" y="21144"/>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04" name="Shape 704"/>
                  <p:cNvSpPr/>
                  <p:nvPr/>
                </p:nvSpPr>
                <p:spPr>
                  <a:xfrm>
                    <a:off x="3824886" y="899160"/>
                    <a:ext cx="844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05" name="Shape 705"/>
                  <p:cNvSpPr/>
                  <p:nvPr/>
                </p:nvSpPr>
                <p:spPr>
                  <a:xfrm>
                    <a:off x="3827312" y="899160"/>
                    <a:ext cx="55137" cy="12701"/>
                  </a:xfrm>
                  <a:custGeom>
                    <a:avLst/>
                    <a:gdLst/>
                    <a:ahLst/>
                    <a:cxnLst>
                      <a:cxn ang="0">
                        <a:pos x="wd2" y="hd2"/>
                      </a:cxn>
                      <a:cxn ang="5400000">
                        <a:pos x="wd2" y="hd2"/>
                      </a:cxn>
                      <a:cxn ang="10800000">
                        <a:pos x="wd2" y="hd2"/>
                      </a:cxn>
                      <a:cxn ang="16200000">
                        <a:pos x="wd2" y="hd2"/>
                      </a:cxn>
                    </a:cxnLst>
                    <a:rect l="0" t="0" r="r" b="b"/>
                    <a:pathLst>
                      <a:path w="21600" h="21600" extrusionOk="0">
                        <a:moveTo>
                          <a:pt x="388" y="0"/>
                        </a:moveTo>
                        <a:lnTo>
                          <a:pt x="0" y="0"/>
                        </a:lnTo>
                        <a:lnTo>
                          <a:pt x="0" y="21600"/>
                        </a:lnTo>
                        <a:lnTo>
                          <a:pt x="21212" y="21600"/>
                        </a:lnTo>
                        <a:lnTo>
                          <a:pt x="21600" y="10800"/>
                        </a:lnTo>
                        <a:lnTo>
                          <a:pt x="21212" y="0"/>
                        </a:lnTo>
                        <a:lnTo>
                          <a:pt x="388"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06" name="Shape 706"/>
                  <p:cNvSpPr/>
                  <p:nvPr/>
                </p:nvSpPr>
                <p:spPr>
                  <a:xfrm>
                    <a:off x="3879736" y="901862"/>
                    <a:ext cx="4225"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07" name="Shape 707"/>
                  <p:cNvSpPr/>
                  <p:nvPr/>
                </p:nvSpPr>
                <p:spPr>
                  <a:xfrm>
                    <a:off x="3875498" y="837937"/>
                    <a:ext cx="12701" cy="68475"/>
                  </a:xfrm>
                  <a:custGeom>
                    <a:avLst/>
                    <a:gdLst/>
                    <a:ahLst/>
                    <a:cxnLst>
                      <a:cxn ang="0">
                        <a:pos x="wd2" y="hd2"/>
                      </a:cxn>
                      <a:cxn ang="5400000">
                        <a:pos x="wd2" y="hd2"/>
                      </a:cxn>
                      <a:cxn ang="10800000">
                        <a:pos x="wd2" y="hd2"/>
                      </a:cxn>
                      <a:cxn ang="16200000">
                        <a:pos x="wd2" y="hd2"/>
                      </a:cxn>
                    </a:cxnLst>
                    <a:rect l="0" t="0" r="r" b="b"/>
                    <a:pathLst>
                      <a:path w="21600" h="21600" extrusionOk="0">
                        <a:moveTo>
                          <a:pt x="0" y="21174"/>
                        </a:moveTo>
                        <a:lnTo>
                          <a:pt x="0" y="21600"/>
                        </a:lnTo>
                        <a:lnTo>
                          <a:pt x="21600" y="21600"/>
                        </a:lnTo>
                        <a:lnTo>
                          <a:pt x="21600" y="0"/>
                        </a:lnTo>
                        <a:lnTo>
                          <a:pt x="0" y="0"/>
                        </a:lnTo>
                        <a:lnTo>
                          <a:pt x="0" y="21174"/>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08" name="Shape 708"/>
                  <p:cNvSpPr/>
                  <p:nvPr/>
                </p:nvSpPr>
                <p:spPr>
                  <a:xfrm>
                    <a:off x="3878823" y="832488"/>
                    <a:ext cx="844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09" name="Shape 709"/>
                  <p:cNvSpPr/>
                  <p:nvPr/>
                </p:nvSpPr>
                <p:spPr>
                  <a:xfrm>
                    <a:off x="3881249" y="832488"/>
                    <a:ext cx="68321" cy="12701"/>
                  </a:xfrm>
                  <a:custGeom>
                    <a:avLst/>
                    <a:gdLst/>
                    <a:ahLst/>
                    <a:cxnLst>
                      <a:cxn ang="0">
                        <a:pos x="wd2" y="hd2"/>
                      </a:cxn>
                      <a:cxn ang="5400000">
                        <a:pos x="wd2" y="hd2"/>
                      </a:cxn>
                      <a:cxn ang="10800000">
                        <a:pos x="wd2" y="hd2"/>
                      </a:cxn>
                      <a:cxn ang="16200000">
                        <a:pos x="wd2" y="hd2"/>
                      </a:cxn>
                    </a:cxnLst>
                    <a:rect l="0" t="0" r="r" b="b"/>
                    <a:pathLst>
                      <a:path w="21600" h="21600" extrusionOk="0">
                        <a:moveTo>
                          <a:pt x="316" y="0"/>
                        </a:moveTo>
                        <a:lnTo>
                          <a:pt x="0" y="0"/>
                        </a:lnTo>
                        <a:lnTo>
                          <a:pt x="0" y="21600"/>
                        </a:lnTo>
                        <a:lnTo>
                          <a:pt x="21600" y="21600"/>
                        </a:lnTo>
                        <a:lnTo>
                          <a:pt x="21600" y="0"/>
                        </a:lnTo>
                        <a:lnTo>
                          <a:pt x="316"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10" name="Shape 710"/>
                  <p:cNvSpPr/>
                  <p:nvPr/>
                </p:nvSpPr>
                <p:spPr>
                  <a:xfrm>
                    <a:off x="3944746" y="834290"/>
                    <a:ext cx="844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11" name="Shape 711"/>
                  <p:cNvSpPr/>
                  <p:nvPr/>
                </p:nvSpPr>
                <p:spPr>
                  <a:xfrm>
                    <a:off x="3942620" y="765860"/>
                    <a:ext cx="12701" cy="73880"/>
                  </a:xfrm>
                  <a:custGeom>
                    <a:avLst/>
                    <a:gdLst/>
                    <a:ahLst/>
                    <a:cxnLst>
                      <a:cxn ang="0">
                        <a:pos x="wd2" y="hd2"/>
                      </a:cxn>
                      <a:cxn ang="5400000">
                        <a:pos x="wd2" y="hd2"/>
                      </a:cxn>
                      <a:cxn ang="10800000">
                        <a:pos x="wd2" y="hd2"/>
                      </a:cxn>
                      <a:cxn ang="16200000">
                        <a:pos x="wd2" y="hd2"/>
                      </a:cxn>
                    </a:cxnLst>
                    <a:rect l="0" t="0" r="r" b="b"/>
                    <a:pathLst>
                      <a:path w="21600" h="21600" extrusionOk="0">
                        <a:moveTo>
                          <a:pt x="0" y="21332"/>
                        </a:moveTo>
                        <a:lnTo>
                          <a:pt x="9257" y="21600"/>
                        </a:lnTo>
                        <a:lnTo>
                          <a:pt x="21600" y="21600"/>
                        </a:lnTo>
                        <a:lnTo>
                          <a:pt x="21600" y="0"/>
                        </a:lnTo>
                        <a:lnTo>
                          <a:pt x="9257" y="0"/>
                        </a:lnTo>
                        <a:lnTo>
                          <a:pt x="0" y="537"/>
                        </a:lnTo>
                        <a:lnTo>
                          <a:pt x="0" y="21332"/>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12" name="Shape 712"/>
                  <p:cNvSpPr/>
                  <p:nvPr/>
                </p:nvSpPr>
                <p:spPr>
                  <a:xfrm>
                    <a:off x="3944746" y="760411"/>
                    <a:ext cx="844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13" name="Shape 713"/>
                  <p:cNvSpPr/>
                  <p:nvPr/>
                </p:nvSpPr>
                <p:spPr>
                  <a:xfrm>
                    <a:off x="3948371" y="760411"/>
                    <a:ext cx="82705" cy="12701"/>
                  </a:xfrm>
                  <a:custGeom>
                    <a:avLst/>
                    <a:gdLst/>
                    <a:ahLst/>
                    <a:cxnLst>
                      <a:cxn ang="0">
                        <a:pos x="wd2" y="hd2"/>
                      </a:cxn>
                      <a:cxn ang="5400000">
                        <a:pos x="wd2" y="hd2"/>
                      </a:cxn>
                      <a:cxn ang="10800000">
                        <a:pos x="wd2" y="hd2"/>
                      </a:cxn>
                      <a:cxn ang="16200000">
                        <a:pos x="wd2" y="hd2"/>
                      </a:cxn>
                    </a:cxnLst>
                    <a:rect l="0" t="0" r="r" b="b"/>
                    <a:pathLst>
                      <a:path w="21600" h="21600" extrusionOk="0">
                        <a:moveTo>
                          <a:pt x="262" y="0"/>
                        </a:moveTo>
                        <a:lnTo>
                          <a:pt x="0" y="12343"/>
                        </a:lnTo>
                        <a:lnTo>
                          <a:pt x="262" y="21600"/>
                        </a:lnTo>
                        <a:lnTo>
                          <a:pt x="21600" y="21600"/>
                        </a:lnTo>
                        <a:lnTo>
                          <a:pt x="21600" y="0"/>
                        </a:lnTo>
                        <a:lnTo>
                          <a:pt x="262"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14" name="Shape 714"/>
                  <p:cNvSpPr/>
                  <p:nvPr/>
                </p:nvSpPr>
                <p:spPr>
                  <a:xfrm>
                    <a:off x="4026252" y="762213"/>
                    <a:ext cx="8448"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15" name="Shape 715"/>
                  <p:cNvSpPr/>
                  <p:nvPr/>
                </p:nvSpPr>
                <p:spPr>
                  <a:xfrm>
                    <a:off x="4024125" y="601885"/>
                    <a:ext cx="12701" cy="165778"/>
                  </a:xfrm>
                  <a:custGeom>
                    <a:avLst/>
                    <a:gdLst/>
                    <a:ahLst/>
                    <a:cxnLst>
                      <a:cxn ang="0">
                        <a:pos x="wd2" y="hd2"/>
                      </a:cxn>
                      <a:cxn ang="5400000">
                        <a:pos x="wd2" y="hd2"/>
                      </a:cxn>
                      <a:cxn ang="10800000">
                        <a:pos x="wd2" y="hd2"/>
                      </a:cxn>
                      <a:cxn ang="16200000">
                        <a:pos x="wd2" y="hd2"/>
                      </a:cxn>
                    </a:cxnLst>
                    <a:rect l="0" t="0" r="r" b="b"/>
                    <a:pathLst>
                      <a:path w="21600" h="21600" extrusionOk="0">
                        <a:moveTo>
                          <a:pt x="0" y="21418"/>
                        </a:moveTo>
                        <a:lnTo>
                          <a:pt x="14400" y="21600"/>
                        </a:lnTo>
                        <a:lnTo>
                          <a:pt x="21600" y="21600"/>
                        </a:lnTo>
                        <a:lnTo>
                          <a:pt x="21600" y="0"/>
                        </a:lnTo>
                        <a:lnTo>
                          <a:pt x="14400" y="0"/>
                        </a:lnTo>
                        <a:lnTo>
                          <a:pt x="0" y="425"/>
                        </a:lnTo>
                        <a:lnTo>
                          <a:pt x="0" y="21418"/>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16" name="Shape 716"/>
                  <p:cNvSpPr/>
                  <p:nvPr/>
                </p:nvSpPr>
                <p:spPr>
                  <a:xfrm>
                    <a:off x="4029562" y="597337"/>
                    <a:ext cx="4225"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17" name="Shape 717"/>
                  <p:cNvSpPr/>
                  <p:nvPr/>
                </p:nvSpPr>
                <p:spPr>
                  <a:xfrm>
                    <a:off x="4029876" y="598238"/>
                    <a:ext cx="151025" cy="12701"/>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lnTo>
                          <a:pt x="0" y="9257"/>
                        </a:lnTo>
                        <a:lnTo>
                          <a:pt x="192" y="21600"/>
                        </a:lnTo>
                        <a:lnTo>
                          <a:pt x="21600" y="21600"/>
                        </a:lnTo>
                        <a:lnTo>
                          <a:pt x="21600" y="0"/>
                        </a:lnTo>
                        <a:lnTo>
                          <a:pt x="192"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18" name="Shape 718"/>
                  <p:cNvSpPr/>
                  <p:nvPr/>
                </p:nvSpPr>
                <p:spPr>
                  <a:xfrm>
                    <a:off x="4176077" y="600040"/>
                    <a:ext cx="844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19" name="Shape 719"/>
                  <p:cNvSpPr/>
                  <p:nvPr/>
                </p:nvSpPr>
                <p:spPr>
                  <a:xfrm>
                    <a:off x="4173951" y="490166"/>
                    <a:ext cx="12701" cy="117126"/>
                  </a:xfrm>
                  <a:custGeom>
                    <a:avLst/>
                    <a:gdLst/>
                    <a:ahLst/>
                    <a:cxnLst>
                      <a:cxn ang="0">
                        <a:pos x="wd2" y="hd2"/>
                      </a:cxn>
                      <a:cxn ang="5400000">
                        <a:pos x="wd2" y="hd2"/>
                      </a:cxn>
                      <a:cxn ang="10800000">
                        <a:pos x="wd2" y="hd2"/>
                      </a:cxn>
                      <a:cxn ang="16200000">
                        <a:pos x="wd2" y="hd2"/>
                      </a:cxn>
                    </a:cxnLst>
                    <a:rect l="0" t="0" r="r" b="b"/>
                    <a:pathLst>
                      <a:path w="21600" h="21600" extrusionOk="0">
                        <a:moveTo>
                          <a:pt x="0" y="21252"/>
                        </a:moveTo>
                        <a:lnTo>
                          <a:pt x="14400" y="21600"/>
                        </a:lnTo>
                        <a:lnTo>
                          <a:pt x="21600" y="21600"/>
                        </a:lnTo>
                        <a:lnTo>
                          <a:pt x="21600" y="261"/>
                        </a:lnTo>
                        <a:lnTo>
                          <a:pt x="14400" y="0"/>
                        </a:lnTo>
                        <a:lnTo>
                          <a:pt x="14400" y="261"/>
                        </a:lnTo>
                        <a:lnTo>
                          <a:pt x="0" y="523"/>
                        </a:lnTo>
                        <a:lnTo>
                          <a:pt x="0" y="21252"/>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20" name="Shape 720"/>
                  <p:cNvSpPr/>
                  <p:nvPr/>
                </p:nvSpPr>
                <p:spPr>
                  <a:xfrm>
                    <a:off x="4178189" y="485618"/>
                    <a:ext cx="4225"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21" name="Shape 721"/>
                  <p:cNvSpPr/>
                  <p:nvPr/>
                </p:nvSpPr>
                <p:spPr>
                  <a:xfrm>
                    <a:off x="4179701" y="485618"/>
                    <a:ext cx="55137" cy="12701"/>
                  </a:xfrm>
                  <a:custGeom>
                    <a:avLst/>
                    <a:gdLst/>
                    <a:ahLst/>
                    <a:cxnLst>
                      <a:cxn ang="0">
                        <a:pos x="wd2" y="hd2"/>
                      </a:cxn>
                      <a:cxn ang="5400000">
                        <a:pos x="wd2" y="hd2"/>
                      </a:cxn>
                      <a:cxn ang="10800000">
                        <a:pos x="wd2" y="hd2"/>
                      </a:cxn>
                      <a:cxn ang="16200000">
                        <a:pos x="wd2" y="hd2"/>
                      </a:cxn>
                    </a:cxnLst>
                    <a:rect l="0" t="0" r="r" b="b"/>
                    <a:pathLst>
                      <a:path w="21600" h="21600" extrusionOk="0">
                        <a:moveTo>
                          <a:pt x="517" y="0"/>
                        </a:moveTo>
                        <a:lnTo>
                          <a:pt x="517" y="10800"/>
                        </a:lnTo>
                        <a:lnTo>
                          <a:pt x="0" y="10800"/>
                        </a:lnTo>
                        <a:lnTo>
                          <a:pt x="517" y="21600"/>
                        </a:lnTo>
                        <a:lnTo>
                          <a:pt x="21600" y="21600"/>
                        </a:lnTo>
                        <a:lnTo>
                          <a:pt x="21600" y="10800"/>
                        </a:lnTo>
                        <a:lnTo>
                          <a:pt x="20824" y="0"/>
                        </a:lnTo>
                        <a:lnTo>
                          <a:pt x="517"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22" name="Shape 722"/>
                  <p:cNvSpPr/>
                  <p:nvPr/>
                </p:nvSpPr>
                <p:spPr>
                  <a:xfrm>
                    <a:off x="4230014" y="488321"/>
                    <a:ext cx="844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23" name="Shape 723"/>
                  <p:cNvSpPr/>
                  <p:nvPr/>
                </p:nvSpPr>
                <p:spPr>
                  <a:xfrm>
                    <a:off x="4227888" y="367635"/>
                    <a:ext cx="12701" cy="126136"/>
                  </a:xfrm>
                  <a:custGeom>
                    <a:avLst/>
                    <a:gdLst/>
                    <a:ahLst/>
                    <a:cxnLst>
                      <a:cxn ang="0">
                        <a:pos x="wd2" y="hd2"/>
                      </a:cxn>
                      <a:cxn ang="5400000">
                        <a:pos x="wd2" y="hd2"/>
                      </a:cxn>
                      <a:cxn ang="10800000">
                        <a:pos x="wd2" y="hd2"/>
                      </a:cxn>
                      <a:cxn ang="16200000">
                        <a:pos x="wd2" y="hd2"/>
                      </a:cxn>
                    </a:cxnLst>
                    <a:rect l="0" t="0" r="r" b="b"/>
                    <a:pathLst>
                      <a:path w="21600" h="21600" extrusionOk="0">
                        <a:moveTo>
                          <a:pt x="0" y="21362"/>
                        </a:moveTo>
                        <a:lnTo>
                          <a:pt x="10800" y="21600"/>
                        </a:lnTo>
                        <a:lnTo>
                          <a:pt x="21600" y="21600"/>
                        </a:lnTo>
                        <a:lnTo>
                          <a:pt x="21600" y="238"/>
                        </a:lnTo>
                        <a:lnTo>
                          <a:pt x="10800" y="0"/>
                        </a:lnTo>
                        <a:lnTo>
                          <a:pt x="10800" y="238"/>
                        </a:lnTo>
                        <a:lnTo>
                          <a:pt x="0" y="238"/>
                        </a:lnTo>
                        <a:lnTo>
                          <a:pt x="0" y="21362"/>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24" name="Shape 724"/>
                  <p:cNvSpPr/>
                  <p:nvPr/>
                </p:nvSpPr>
                <p:spPr>
                  <a:xfrm>
                    <a:off x="4230014" y="362186"/>
                    <a:ext cx="844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25" name="Shape 725"/>
                  <p:cNvSpPr/>
                  <p:nvPr/>
                </p:nvSpPr>
                <p:spPr>
                  <a:xfrm>
                    <a:off x="4233639" y="362186"/>
                    <a:ext cx="178593" cy="12701"/>
                  </a:xfrm>
                  <a:custGeom>
                    <a:avLst/>
                    <a:gdLst/>
                    <a:ahLst/>
                    <a:cxnLst>
                      <a:cxn ang="0">
                        <a:pos x="wd2" y="hd2"/>
                      </a:cxn>
                      <a:cxn ang="5400000">
                        <a:pos x="wd2" y="hd2"/>
                      </a:cxn>
                      <a:cxn ang="10800000">
                        <a:pos x="wd2" y="hd2"/>
                      </a:cxn>
                      <a:cxn ang="16200000">
                        <a:pos x="wd2" y="hd2"/>
                      </a:cxn>
                    </a:cxnLst>
                    <a:rect l="0" t="0" r="r" b="b"/>
                    <a:pathLst>
                      <a:path w="21600" h="21600" extrusionOk="0">
                        <a:moveTo>
                          <a:pt x="122" y="0"/>
                        </a:moveTo>
                        <a:lnTo>
                          <a:pt x="122" y="9257"/>
                        </a:lnTo>
                        <a:lnTo>
                          <a:pt x="0" y="9257"/>
                        </a:lnTo>
                        <a:lnTo>
                          <a:pt x="122" y="21600"/>
                        </a:lnTo>
                        <a:lnTo>
                          <a:pt x="21600" y="21600"/>
                        </a:lnTo>
                        <a:lnTo>
                          <a:pt x="21600" y="9257"/>
                        </a:lnTo>
                        <a:lnTo>
                          <a:pt x="21315" y="0"/>
                        </a:lnTo>
                        <a:lnTo>
                          <a:pt x="122"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26" name="Shape 726"/>
                  <p:cNvSpPr/>
                  <p:nvPr/>
                </p:nvSpPr>
                <p:spPr>
                  <a:xfrm>
                    <a:off x="4403484" y="363763"/>
                    <a:ext cx="12701" cy="9547"/>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27" name="Shape 727"/>
                  <p:cNvSpPr/>
                  <p:nvPr/>
                </p:nvSpPr>
                <p:spPr>
                  <a:xfrm>
                    <a:off x="4404083" y="189245"/>
                    <a:ext cx="12701" cy="180193"/>
                  </a:xfrm>
                  <a:custGeom>
                    <a:avLst/>
                    <a:gdLst/>
                    <a:ahLst/>
                    <a:cxnLst>
                      <a:cxn ang="0">
                        <a:pos x="wd2" y="hd2"/>
                      </a:cxn>
                      <a:cxn ang="5400000">
                        <a:pos x="wd2" y="hd2"/>
                      </a:cxn>
                      <a:cxn ang="10800000">
                        <a:pos x="wd2" y="hd2"/>
                      </a:cxn>
                      <a:cxn ang="16200000">
                        <a:pos x="wd2" y="hd2"/>
                      </a:cxn>
                    </a:cxnLst>
                    <a:rect l="0" t="0" r="r" b="b"/>
                    <a:pathLst>
                      <a:path w="21600" h="21600" extrusionOk="0">
                        <a:moveTo>
                          <a:pt x="0" y="21378"/>
                        </a:moveTo>
                        <a:lnTo>
                          <a:pt x="0" y="21600"/>
                        </a:lnTo>
                        <a:lnTo>
                          <a:pt x="21600" y="21600"/>
                        </a:lnTo>
                        <a:lnTo>
                          <a:pt x="21600" y="0"/>
                        </a:lnTo>
                        <a:lnTo>
                          <a:pt x="0" y="0"/>
                        </a:lnTo>
                        <a:lnTo>
                          <a:pt x="0" y="21378"/>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28" name="Shape 728"/>
                  <p:cNvSpPr/>
                  <p:nvPr/>
                </p:nvSpPr>
                <p:spPr>
                  <a:xfrm>
                    <a:off x="4407407" y="183796"/>
                    <a:ext cx="844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29" name="Shape 729"/>
                  <p:cNvSpPr/>
                  <p:nvPr/>
                </p:nvSpPr>
                <p:spPr>
                  <a:xfrm>
                    <a:off x="4408635" y="183796"/>
                    <a:ext cx="16782" cy="12701"/>
                  </a:xfrm>
                  <a:custGeom>
                    <a:avLst/>
                    <a:gdLst/>
                    <a:ahLst/>
                    <a:cxnLst>
                      <a:cxn ang="0">
                        <a:pos x="wd2" y="hd2"/>
                      </a:cxn>
                      <a:cxn ang="5400000">
                        <a:pos x="wd2" y="hd2"/>
                      </a:cxn>
                      <a:cxn ang="10800000">
                        <a:pos x="wd2" y="hd2"/>
                      </a:cxn>
                      <a:cxn ang="16200000">
                        <a:pos x="wd2" y="hd2"/>
                      </a:cxn>
                    </a:cxnLst>
                    <a:rect l="0" t="0" r="r" b="b"/>
                    <a:pathLst>
                      <a:path w="21600" h="21600" extrusionOk="0">
                        <a:moveTo>
                          <a:pt x="1379" y="0"/>
                        </a:moveTo>
                        <a:lnTo>
                          <a:pt x="0" y="0"/>
                        </a:lnTo>
                        <a:lnTo>
                          <a:pt x="0" y="21600"/>
                        </a:lnTo>
                        <a:lnTo>
                          <a:pt x="21600" y="21600"/>
                        </a:lnTo>
                        <a:lnTo>
                          <a:pt x="21600" y="0"/>
                        </a:lnTo>
                        <a:lnTo>
                          <a:pt x="1379"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30" name="Shape 730"/>
                  <p:cNvSpPr/>
                  <p:nvPr/>
                </p:nvSpPr>
                <p:spPr>
                  <a:xfrm>
                    <a:off x="4419393" y="185598"/>
                    <a:ext cx="8449" cy="1270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31" name="Shape 731"/>
                  <p:cNvSpPr/>
                  <p:nvPr/>
                </p:nvSpPr>
                <p:spPr>
                  <a:xfrm>
                    <a:off x="4417867" y="5449"/>
                    <a:ext cx="12701" cy="185599"/>
                  </a:xfrm>
                  <a:custGeom>
                    <a:avLst/>
                    <a:gdLst/>
                    <a:ahLst/>
                    <a:cxnLst>
                      <a:cxn ang="0">
                        <a:pos x="wd2" y="hd2"/>
                      </a:cxn>
                      <a:cxn ang="5400000">
                        <a:pos x="wd2" y="hd2"/>
                      </a:cxn>
                      <a:cxn ang="10800000">
                        <a:pos x="wd2" y="hd2"/>
                      </a:cxn>
                      <a:cxn ang="16200000">
                        <a:pos x="wd2" y="hd2"/>
                      </a:cxn>
                    </a:cxnLst>
                    <a:rect l="0" t="0" r="r" b="b"/>
                    <a:pathLst>
                      <a:path w="21600" h="21600" extrusionOk="0">
                        <a:moveTo>
                          <a:pt x="0" y="21386"/>
                        </a:moveTo>
                        <a:lnTo>
                          <a:pt x="0" y="21600"/>
                        </a:lnTo>
                        <a:lnTo>
                          <a:pt x="21600" y="21600"/>
                        </a:lnTo>
                        <a:lnTo>
                          <a:pt x="21600" y="0"/>
                        </a:lnTo>
                        <a:lnTo>
                          <a:pt x="0" y="0"/>
                        </a:lnTo>
                        <a:lnTo>
                          <a:pt x="0" y="21386"/>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32" name="Shape 732"/>
                  <p:cNvSpPr/>
                  <p:nvPr/>
                </p:nvSpPr>
                <p:spPr>
                  <a:xfrm>
                    <a:off x="4420592" y="0"/>
                    <a:ext cx="8449" cy="12700"/>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33" name="Shape 733"/>
                  <p:cNvSpPr/>
                  <p:nvPr/>
                </p:nvSpPr>
                <p:spPr>
                  <a:xfrm>
                    <a:off x="4423018" y="0"/>
                    <a:ext cx="97088" cy="12700"/>
                  </a:xfrm>
                  <a:custGeom>
                    <a:avLst/>
                    <a:gdLst/>
                    <a:ahLst/>
                    <a:cxnLst>
                      <a:cxn ang="0">
                        <a:pos x="wd2" y="hd2"/>
                      </a:cxn>
                      <a:cxn ang="5400000">
                        <a:pos x="wd2" y="hd2"/>
                      </a:cxn>
                      <a:cxn ang="10800000">
                        <a:pos x="wd2" y="hd2"/>
                      </a:cxn>
                      <a:cxn ang="16200000">
                        <a:pos x="wd2" y="hd2"/>
                      </a:cxn>
                    </a:cxnLst>
                    <a:rect l="0" t="0" r="r" b="b"/>
                    <a:pathLst>
                      <a:path w="21600" h="21600" extrusionOk="0">
                        <a:moveTo>
                          <a:pt x="225" y="0"/>
                        </a:moveTo>
                        <a:lnTo>
                          <a:pt x="0" y="0"/>
                        </a:lnTo>
                        <a:lnTo>
                          <a:pt x="0" y="21600"/>
                        </a:lnTo>
                        <a:lnTo>
                          <a:pt x="21600" y="21600"/>
                        </a:lnTo>
                        <a:lnTo>
                          <a:pt x="21600" y="0"/>
                        </a:lnTo>
                        <a:lnTo>
                          <a:pt x="225"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34" name="Shape 734"/>
                  <p:cNvSpPr/>
                  <p:nvPr/>
                </p:nvSpPr>
                <p:spPr>
                  <a:xfrm>
                    <a:off x="4515282" y="0"/>
                    <a:ext cx="8449" cy="12700"/>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35" name="Shape 735"/>
                  <p:cNvSpPr/>
                  <p:nvPr/>
                </p:nvSpPr>
                <p:spPr>
                  <a:xfrm>
                    <a:off x="4514954" y="0"/>
                    <a:ext cx="12701" cy="12700"/>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0"/>
                        </a:lnTo>
                        <a:lnTo>
                          <a:pt x="0" y="21600"/>
                        </a:lnTo>
                        <a:lnTo>
                          <a:pt x="21600" y="21600"/>
                        </a:lnTo>
                        <a:lnTo>
                          <a:pt x="21600" y="0"/>
                        </a:lnTo>
                        <a:lnTo>
                          <a:pt x="4320" y="0"/>
                        </a:lnTo>
                        <a:close/>
                      </a:path>
                    </a:pathLst>
                  </a:custGeom>
                  <a:solidFill>
                    <a:srgbClr val="000000"/>
                  </a:solidFill>
                  <a:ln w="25400"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grpSp>
          </p:grpSp>
          <p:grpSp>
            <p:nvGrpSpPr>
              <p:cNvPr id="740" name="Group 740"/>
              <p:cNvGrpSpPr/>
              <p:nvPr/>
            </p:nvGrpSpPr>
            <p:grpSpPr>
              <a:xfrm>
                <a:off x="0" y="2023560"/>
                <a:ext cx="6505932" cy="1387484"/>
                <a:chOff x="0" y="0"/>
                <a:chExt cx="6505931" cy="1387482"/>
              </a:xfrm>
            </p:grpSpPr>
            <p:sp>
              <p:nvSpPr>
                <p:cNvPr id="738" name="Shape 738"/>
                <p:cNvSpPr/>
                <p:nvPr/>
              </p:nvSpPr>
              <p:spPr>
                <a:xfrm>
                  <a:off x="0" y="191003"/>
                  <a:ext cx="4404755" cy="11964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4" y="21600"/>
                      </a:lnTo>
                      <a:lnTo>
                        <a:pt x="149" y="20429"/>
                      </a:lnTo>
                      <a:lnTo>
                        <a:pt x="1018" y="20429"/>
                      </a:lnTo>
                      <a:lnTo>
                        <a:pt x="1018" y="19388"/>
                      </a:lnTo>
                      <a:lnTo>
                        <a:pt x="1639" y="19388"/>
                      </a:lnTo>
                      <a:lnTo>
                        <a:pt x="1639" y="18477"/>
                      </a:lnTo>
                      <a:lnTo>
                        <a:pt x="2532" y="18477"/>
                      </a:lnTo>
                      <a:lnTo>
                        <a:pt x="2532" y="16395"/>
                      </a:lnTo>
                      <a:lnTo>
                        <a:pt x="4022" y="16395"/>
                      </a:lnTo>
                      <a:lnTo>
                        <a:pt x="5065" y="16525"/>
                      </a:lnTo>
                      <a:lnTo>
                        <a:pt x="5065" y="14834"/>
                      </a:lnTo>
                      <a:lnTo>
                        <a:pt x="6132" y="14834"/>
                      </a:lnTo>
                      <a:lnTo>
                        <a:pt x="6132" y="13533"/>
                      </a:lnTo>
                      <a:lnTo>
                        <a:pt x="9708" y="13533"/>
                      </a:lnTo>
                      <a:lnTo>
                        <a:pt x="9708" y="12361"/>
                      </a:lnTo>
                      <a:lnTo>
                        <a:pt x="11048" y="12361"/>
                      </a:lnTo>
                      <a:lnTo>
                        <a:pt x="11048" y="10149"/>
                      </a:lnTo>
                      <a:lnTo>
                        <a:pt x="13034" y="10149"/>
                      </a:lnTo>
                      <a:lnTo>
                        <a:pt x="13034" y="8458"/>
                      </a:lnTo>
                      <a:lnTo>
                        <a:pt x="13481" y="8458"/>
                      </a:lnTo>
                      <a:lnTo>
                        <a:pt x="13481" y="6896"/>
                      </a:lnTo>
                      <a:lnTo>
                        <a:pt x="14350" y="6896"/>
                      </a:lnTo>
                      <a:lnTo>
                        <a:pt x="14350" y="5725"/>
                      </a:lnTo>
                      <a:lnTo>
                        <a:pt x="16411" y="5725"/>
                      </a:lnTo>
                      <a:lnTo>
                        <a:pt x="16411" y="4294"/>
                      </a:lnTo>
                      <a:lnTo>
                        <a:pt x="16833" y="4294"/>
                      </a:lnTo>
                      <a:lnTo>
                        <a:pt x="16833" y="2082"/>
                      </a:lnTo>
                      <a:lnTo>
                        <a:pt x="17479" y="2082"/>
                      </a:lnTo>
                      <a:lnTo>
                        <a:pt x="17479" y="1041"/>
                      </a:lnTo>
                      <a:lnTo>
                        <a:pt x="18571" y="1041"/>
                      </a:lnTo>
                      <a:lnTo>
                        <a:pt x="18571" y="0"/>
                      </a:lnTo>
                      <a:lnTo>
                        <a:pt x="21600" y="0"/>
                      </a:lnTo>
                    </a:path>
                  </a:pathLst>
                </a:custGeom>
                <a:noFill/>
                <a:ln w="25400" cap="flat">
                  <a:solidFill>
                    <a:srgbClr val="999933"/>
                  </a:solidFill>
                  <a:prstDash val="solid"/>
                  <a:round/>
                </a:ln>
                <a:effectLst/>
              </p:spPr>
              <p:txBody>
                <a:bodyPr wrap="square" lIns="45719" tIns="45719" rIns="45719" bIns="45719" numCol="1" anchor="ctr">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39" name="Shape 739"/>
                <p:cNvSpPr/>
                <p:nvPr/>
              </p:nvSpPr>
              <p:spPr>
                <a:xfrm>
                  <a:off x="4543985" y="0"/>
                  <a:ext cx="1961946" cy="3231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100">
                      <a:solidFill>
                        <a:srgbClr val="999933"/>
                      </a:solidFill>
                      <a:latin typeface="+mj-lt"/>
                      <a:ea typeface="+mj-ea"/>
                      <a:cs typeface="+mj-cs"/>
                      <a:sym typeface="Arial"/>
                    </a:defRPr>
                  </a:lvl1pPr>
                </a:lstStyle>
                <a:p>
                  <a:pPr>
                    <a:defRPr/>
                  </a:pPr>
                  <a:r>
                    <a:rPr dirty="0">
                      <a:solidFill>
                        <a:srgbClr val="FFFF00"/>
                      </a:solidFill>
                      <a:latin typeface="Calibri Light" panose="020F0302020204030204"/>
                    </a:rPr>
                    <a:t>Naproxen (VIGOR)</a:t>
                  </a:r>
                </a:p>
              </p:txBody>
            </p:sp>
          </p:grpSp>
        </p:grpSp>
        <p:sp>
          <p:nvSpPr>
            <p:cNvPr id="742" name="Shape 742"/>
            <p:cNvSpPr/>
            <p:nvPr/>
          </p:nvSpPr>
          <p:spPr>
            <a:xfrm>
              <a:off x="1560512" y="4051627"/>
              <a:ext cx="12701" cy="7207"/>
            </a:xfrm>
            <a:prstGeom prst="line">
              <a:avLst/>
            </a:prstGeom>
            <a:noFill/>
            <a:ln w="3175" cap="flat">
              <a:solidFill>
                <a:srgbClr val="00FF00"/>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43" name="Shape 743"/>
            <p:cNvSpPr/>
            <p:nvPr/>
          </p:nvSpPr>
          <p:spPr>
            <a:xfrm>
              <a:off x="1560512" y="3973242"/>
              <a:ext cx="12701" cy="81088"/>
            </a:xfrm>
            <a:prstGeom prst="rect">
              <a:avLst/>
            </a:prstGeom>
            <a:solidFill>
              <a:srgbClr val="FF0000"/>
            </a:solidFill>
            <a:ln w="4763" cap="flat">
              <a:solidFill>
                <a:srgbClr val="00FF00"/>
              </a:solidFill>
              <a:prstDash val="solid"/>
              <a:round/>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sz="2400">
                <a:solidFill>
                  <a:prstClr val="white"/>
                </a:solidFill>
                <a:latin typeface="Times New Roman"/>
                <a:cs typeface="Times New Roman"/>
                <a:sym typeface="Times New Roman"/>
              </a:endParaRPr>
            </a:p>
          </p:txBody>
        </p:sp>
        <p:sp>
          <p:nvSpPr>
            <p:cNvPr id="744" name="Shape 744"/>
            <p:cNvSpPr/>
            <p:nvPr/>
          </p:nvSpPr>
          <p:spPr>
            <a:xfrm>
              <a:off x="885825" y="160370"/>
              <a:ext cx="1588" cy="4238127"/>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grpSp>
          <p:nvGrpSpPr>
            <p:cNvPr id="870" name="Group 870"/>
            <p:cNvGrpSpPr/>
            <p:nvPr/>
          </p:nvGrpSpPr>
          <p:grpSpPr>
            <a:xfrm>
              <a:off x="955674" y="2063160"/>
              <a:ext cx="5365930" cy="2358805"/>
              <a:chOff x="0" y="0"/>
              <a:chExt cx="5365928" cy="2358804"/>
            </a:xfrm>
          </p:grpSpPr>
          <p:grpSp>
            <p:nvGrpSpPr>
              <p:cNvPr id="827" name="Group 827"/>
              <p:cNvGrpSpPr/>
              <p:nvPr/>
            </p:nvGrpSpPr>
            <p:grpSpPr>
              <a:xfrm>
                <a:off x="0" y="1157736"/>
                <a:ext cx="3275424" cy="1201069"/>
                <a:chOff x="0" y="0"/>
                <a:chExt cx="3275423" cy="1201068"/>
              </a:xfrm>
            </p:grpSpPr>
            <p:sp>
              <p:nvSpPr>
                <p:cNvPr id="745" name="Shape 745"/>
                <p:cNvSpPr/>
                <p:nvPr/>
              </p:nvSpPr>
              <p:spPr>
                <a:xfrm>
                  <a:off x="2439792" y="1188368"/>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46" name="Shape 746"/>
                <p:cNvSpPr/>
                <p:nvPr/>
              </p:nvSpPr>
              <p:spPr>
                <a:xfrm>
                  <a:off x="3262723" y="1189944"/>
                  <a:ext cx="12701" cy="9549"/>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47" name="Shape 747"/>
                <p:cNvSpPr/>
                <p:nvPr/>
              </p:nvSpPr>
              <p:spPr>
                <a:xfrm>
                  <a:off x="0" y="1145122"/>
                  <a:ext cx="41942" cy="12701"/>
                </a:xfrm>
                <a:prstGeom prst="rect">
                  <a:avLst/>
                </a:prstGeom>
                <a:solidFill>
                  <a:srgbClr val="00FF00"/>
                </a:solidFill>
                <a:ln w="25400" cap="flat">
                  <a:solidFill>
                    <a:srgbClr val="000000"/>
                  </a:solidFill>
                  <a:prstDash val="dash"/>
                  <a:round/>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sz="2400">
                    <a:solidFill>
                      <a:prstClr val="white"/>
                    </a:solidFill>
                    <a:latin typeface="Times New Roman"/>
                    <a:cs typeface="Times New Roman"/>
                    <a:sym typeface="Times New Roman"/>
                  </a:endParaRPr>
                </a:p>
              </p:txBody>
            </p:sp>
            <p:sp>
              <p:nvSpPr>
                <p:cNvPr id="748" name="Shape 748"/>
                <p:cNvSpPr/>
                <p:nvPr/>
              </p:nvSpPr>
              <p:spPr>
                <a:xfrm>
                  <a:off x="81068" y="1119895"/>
                  <a:ext cx="5632"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49" name="Shape 749"/>
                <p:cNvSpPr/>
                <p:nvPr/>
              </p:nvSpPr>
              <p:spPr>
                <a:xfrm>
                  <a:off x="77533" y="1091108"/>
                  <a:ext cx="12701" cy="37841"/>
                </a:xfrm>
                <a:custGeom>
                  <a:avLst/>
                  <a:gdLst/>
                  <a:ahLst/>
                  <a:cxnLst>
                    <a:cxn ang="0">
                      <a:pos x="wd2" y="hd2"/>
                    </a:cxn>
                    <a:cxn ang="5400000">
                      <a:pos x="wd2" y="hd2"/>
                    </a:cxn>
                    <a:cxn ang="10800000">
                      <a:pos x="wd2" y="hd2"/>
                    </a:cxn>
                    <a:cxn ang="16200000">
                      <a:pos x="wd2" y="hd2"/>
                    </a:cxn>
                  </a:cxnLst>
                  <a:rect l="0" t="0" r="r" b="b"/>
                  <a:pathLst>
                    <a:path w="21600" h="21600" extrusionOk="0">
                      <a:moveTo>
                        <a:pt x="0" y="20687"/>
                      </a:moveTo>
                      <a:lnTo>
                        <a:pt x="0" y="21600"/>
                      </a:lnTo>
                      <a:lnTo>
                        <a:pt x="21600" y="21600"/>
                      </a:lnTo>
                      <a:lnTo>
                        <a:pt x="21600" y="608"/>
                      </a:lnTo>
                      <a:lnTo>
                        <a:pt x="10800" y="0"/>
                      </a:lnTo>
                      <a:lnTo>
                        <a:pt x="0" y="608"/>
                      </a:lnTo>
                      <a:lnTo>
                        <a:pt x="0" y="20687"/>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50" name="Shape 750"/>
                <p:cNvSpPr/>
                <p:nvPr/>
              </p:nvSpPr>
              <p:spPr>
                <a:xfrm>
                  <a:off x="79660" y="1086560"/>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51" name="Shape 751"/>
                <p:cNvSpPr/>
                <p:nvPr/>
              </p:nvSpPr>
              <p:spPr>
                <a:xfrm>
                  <a:off x="82685" y="1086560"/>
                  <a:ext cx="16778" cy="12701"/>
                </a:xfrm>
                <a:custGeom>
                  <a:avLst/>
                  <a:gdLst/>
                  <a:ahLst/>
                  <a:cxnLst>
                    <a:cxn ang="0">
                      <a:pos x="wd2" y="hd2"/>
                    </a:cxn>
                    <a:cxn ang="5400000">
                      <a:pos x="wd2" y="hd2"/>
                    </a:cxn>
                    <a:cxn ang="10800000">
                      <a:pos x="wd2" y="hd2"/>
                    </a:cxn>
                    <a:cxn ang="16200000">
                      <a:pos x="wd2" y="hd2"/>
                    </a:cxn>
                  </a:cxnLst>
                  <a:rect l="0" t="0" r="r" b="b"/>
                  <a:pathLst>
                    <a:path w="21600" h="21600" extrusionOk="0">
                      <a:moveTo>
                        <a:pt x="1108" y="0"/>
                      </a:moveTo>
                      <a:lnTo>
                        <a:pt x="0" y="8640"/>
                      </a:lnTo>
                      <a:lnTo>
                        <a:pt x="0" y="21600"/>
                      </a:lnTo>
                      <a:lnTo>
                        <a:pt x="21600" y="21600"/>
                      </a:lnTo>
                      <a:lnTo>
                        <a:pt x="21600" y="8640"/>
                      </a:lnTo>
                      <a:lnTo>
                        <a:pt x="18277" y="0"/>
                      </a:lnTo>
                      <a:lnTo>
                        <a:pt x="1108"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52" name="Shape 752"/>
                <p:cNvSpPr/>
                <p:nvPr/>
              </p:nvSpPr>
              <p:spPr>
                <a:xfrm>
                  <a:off x="90131" y="1086560"/>
                  <a:ext cx="12670"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53" name="Shape 753"/>
                <p:cNvSpPr/>
                <p:nvPr/>
              </p:nvSpPr>
              <p:spPr>
                <a:xfrm>
                  <a:off x="90715" y="1056871"/>
                  <a:ext cx="12701" cy="37841"/>
                </a:xfrm>
                <a:custGeom>
                  <a:avLst/>
                  <a:gdLst/>
                  <a:ahLst/>
                  <a:cxnLst>
                    <a:cxn ang="0">
                      <a:pos x="wd2" y="hd2"/>
                    </a:cxn>
                    <a:cxn ang="5400000">
                      <a:pos x="wd2" y="hd2"/>
                    </a:cxn>
                    <a:cxn ang="10800000">
                      <a:pos x="wd2" y="hd2"/>
                    </a:cxn>
                    <a:cxn ang="16200000">
                      <a:pos x="wd2" y="hd2"/>
                    </a:cxn>
                  </a:cxnLst>
                  <a:rect l="0" t="0" r="r" b="b"/>
                  <a:pathLst>
                    <a:path w="21600" h="21600" extrusionOk="0">
                      <a:moveTo>
                        <a:pt x="0" y="20674"/>
                      </a:moveTo>
                      <a:lnTo>
                        <a:pt x="0" y="21600"/>
                      </a:lnTo>
                      <a:lnTo>
                        <a:pt x="21600" y="21600"/>
                      </a:lnTo>
                      <a:lnTo>
                        <a:pt x="21600" y="0"/>
                      </a:lnTo>
                      <a:lnTo>
                        <a:pt x="0" y="0"/>
                      </a:lnTo>
                      <a:lnTo>
                        <a:pt x="0" y="20674"/>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54" name="Shape 754"/>
                <p:cNvSpPr/>
                <p:nvPr/>
              </p:nvSpPr>
              <p:spPr>
                <a:xfrm>
                  <a:off x="96751" y="1052323"/>
                  <a:ext cx="4224"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55" name="Shape 755"/>
                <p:cNvSpPr/>
                <p:nvPr/>
              </p:nvSpPr>
              <p:spPr>
                <a:xfrm>
                  <a:off x="94668" y="1052323"/>
                  <a:ext cx="47935" cy="12701"/>
                </a:xfrm>
                <a:custGeom>
                  <a:avLst/>
                  <a:gdLst/>
                  <a:ahLst/>
                  <a:cxnLst>
                    <a:cxn ang="0">
                      <a:pos x="wd2" y="hd2"/>
                    </a:cxn>
                    <a:cxn ang="5400000">
                      <a:pos x="wd2" y="hd2"/>
                    </a:cxn>
                    <a:cxn ang="10800000">
                      <a:pos x="wd2" y="hd2"/>
                    </a:cxn>
                    <a:cxn ang="16200000">
                      <a:pos x="wd2" y="hd2"/>
                    </a:cxn>
                  </a:cxnLst>
                  <a:rect l="0" t="0" r="r" b="b"/>
                  <a:pathLst>
                    <a:path w="21600" h="21600" extrusionOk="0">
                      <a:moveTo>
                        <a:pt x="400" y="0"/>
                      </a:moveTo>
                      <a:lnTo>
                        <a:pt x="0" y="0"/>
                      </a:lnTo>
                      <a:lnTo>
                        <a:pt x="0" y="21600"/>
                      </a:lnTo>
                      <a:lnTo>
                        <a:pt x="21600" y="21600"/>
                      </a:lnTo>
                      <a:lnTo>
                        <a:pt x="21600" y="0"/>
                      </a:lnTo>
                      <a:lnTo>
                        <a:pt x="400"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56" name="Shape 756"/>
                <p:cNvSpPr/>
                <p:nvPr/>
              </p:nvSpPr>
              <p:spPr>
                <a:xfrm>
                  <a:off x="137181" y="1052323"/>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57" name="Shape 757"/>
                <p:cNvSpPr/>
                <p:nvPr/>
              </p:nvSpPr>
              <p:spPr>
                <a:xfrm>
                  <a:off x="135054" y="984794"/>
                  <a:ext cx="12701" cy="75682"/>
                </a:xfrm>
                <a:custGeom>
                  <a:avLst/>
                  <a:gdLst/>
                  <a:ahLst/>
                  <a:cxnLst>
                    <a:cxn ang="0">
                      <a:pos x="wd2" y="hd2"/>
                    </a:cxn>
                    <a:cxn ang="5400000">
                      <a:pos x="wd2" y="hd2"/>
                    </a:cxn>
                    <a:cxn ang="10800000">
                      <a:pos x="wd2" y="hd2"/>
                    </a:cxn>
                    <a:cxn ang="16200000">
                      <a:pos x="wd2" y="hd2"/>
                    </a:cxn>
                  </a:cxnLst>
                  <a:rect l="0" t="0" r="r" b="b"/>
                  <a:pathLst>
                    <a:path w="21600" h="21600" extrusionOk="0">
                      <a:moveTo>
                        <a:pt x="0" y="21282"/>
                      </a:moveTo>
                      <a:lnTo>
                        <a:pt x="0" y="21600"/>
                      </a:lnTo>
                      <a:lnTo>
                        <a:pt x="21600" y="21600"/>
                      </a:lnTo>
                      <a:lnTo>
                        <a:pt x="21600" y="0"/>
                      </a:lnTo>
                      <a:lnTo>
                        <a:pt x="0" y="0"/>
                      </a:lnTo>
                      <a:lnTo>
                        <a:pt x="0" y="21282"/>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58" name="Shape 758"/>
                <p:cNvSpPr/>
                <p:nvPr/>
              </p:nvSpPr>
              <p:spPr>
                <a:xfrm>
                  <a:off x="135054" y="980921"/>
                  <a:ext cx="12701" cy="9549"/>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59" name="Shape 759"/>
                <p:cNvSpPr/>
                <p:nvPr/>
              </p:nvSpPr>
              <p:spPr>
                <a:xfrm>
                  <a:off x="140205" y="979345"/>
                  <a:ext cx="28762" cy="12701"/>
                </a:xfrm>
                <a:custGeom>
                  <a:avLst/>
                  <a:gdLst/>
                  <a:ahLst/>
                  <a:cxnLst>
                    <a:cxn ang="0">
                      <a:pos x="wd2" y="hd2"/>
                    </a:cxn>
                    <a:cxn ang="5400000">
                      <a:pos x="wd2" y="hd2"/>
                    </a:cxn>
                    <a:cxn ang="10800000">
                      <a:pos x="wd2" y="hd2"/>
                    </a:cxn>
                    <a:cxn ang="16200000">
                      <a:pos x="wd2" y="hd2"/>
                    </a:cxn>
                  </a:cxnLst>
                  <a:rect l="0" t="0" r="r" b="b"/>
                  <a:pathLst>
                    <a:path w="21600" h="21600" extrusionOk="0">
                      <a:moveTo>
                        <a:pt x="600" y="0"/>
                      </a:moveTo>
                      <a:lnTo>
                        <a:pt x="0" y="0"/>
                      </a:lnTo>
                      <a:lnTo>
                        <a:pt x="0" y="21600"/>
                      </a:lnTo>
                      <a:lnTo>
                        <a:pt x="21600" y="21600"/>
                      </a:lnTo>
                      <a:lnTo>
                        <a:pt x="21600" y="0"/>
                      </a:lnTo>
                      <a:lnTo>
                        <a:pt x="600"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60" name="Shape 760"/>
                <p:cNvSpPr/>
                <p:nvPr/>
              </p:nvSpPr>
              <p:spPr>
                <a:xfrm>
                  <a:off x="164143" y="981147"/>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61" name="Shape 761"/>
                <p:cNvSpPr/>
                <p:nvPr/>
              </p:nvSpPr>
              <p:spPr>
                <a:xfrm>
                  <a:off x="162016" y="948756"/>
                  <a:ext cx="12701" cy="37841"/>
                </a:xfrm>
                <a:custGeom>
                  <a:avLst/>
                  <a:gdLst/>
                  <a:ahLst/>
                  <a:cxnLst>
                    <a:cxn ang="0">
                      <a:pos x="wd2" y="hd2"/>
                    </a:cxn>
                    <a:cxn ang="5400000">
                      <a:pos x="wd2" y="hd2"/>
                    </a:cxn>
                    <a:cxn ang="10800000">
                      <a:pos x="wd2" y="hd2"/>
                    </a:cxn>
                    <a:cxn ang="16200000">
                      <a:pos x="wd2" y="hd2"/>
                    </a:cxn>
                  </a:cxnLst>
                  <a:rect l="0" t="0" r="r" b="b"/>
                  <a:pathLst>
                    <a:path w="21600" h="21600" extrusionOk="0">
                      <a:moveTo>
                        <a:pt x="0" y="20983"/>
                      </a:moveTo>
                      <a:lnTo>
                        <a:pt x="0" y="21600"/>
                      </a:lnTo>
                      <a:lnTo>
                        <a:pt x="21600" y="21600"/>
                      </a:lnTo>
                      <a:lnTo>
                        <a:pt x="21600" y="0"/>
                      </a:lnTo>
                      <a:lnTo>
                        <a:pt x="0" y="0"/>
                      </a:lnTo>
                      <a:lnTo>
                        <a:pt x="0" y="20983"/>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62" name="Shape 762"/>
                <p:cNvSpPr/>
                <p:nvPr/>
              </p:nvSpPr>
              <p:spPr>
                <a:xfrm>
                  <a:off x="164413" y="946474"/>
                  <a:ext cx="12701" cy="6366"/>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63" name="Shape 763"/>
                <p:cNvSpPr/>
                <p:nvPr/>
              </p:nvSpPr>
              <p:spPr>
                <a:xfrm>
                  <a:off x="167767" y="943307"/>
                  <a:ext cx="59918" cy="12701"/>
                </a:xfrm>
                <a:custGeom>
                  <a:avLst/>
                  <a:gdLst/>
                  <a:ahLst/>
                  <a:cxnLst>
                    <a:cxn ang="0">
                      <a:pos x="wd2" y="hd2"/>
                    </a:cxn>
                    <a:cxn ang="5400000">
                      <a:pos x="wd2" y="hd2"/>
                    </a:cxn>
                    <a:cxn ang="10800000">
                      <a:pos x="wd2" y="hd2"/>
                    </a:cxn>
                    <a:cxn ang="16200000">
                      <a:pos x="wd2" y="hd2"/>
                    </a:cxn>
                  </a:cxnLst>
                  <a:rect l="0" t="0" r="r" b="b"/>
                  <a:pathLst>
                    <a:path w="21600" h="21600" extrusionOk="0">
                      <a:moveTo>
                        <a:pt x="456" y="0"/>
                      </a:moveTo>
                      <a:lnTo>
                        <a:pt x="0" y="0"/>
                      </a:lnTo>
                      <a:lnTo>
                        <a:pt x="0" y="21600"/>
                      </a:lnTo>
                      <a:lnTo>
                        <a:pt x="21600" y="21600"/>
                      </a:lnTo>
                      <a:lnTo>
                        <a:pt x="21600" y="0"/>
                      </a:lnTo>
                      <a:lnTo>
                        <a:pt x="456"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64" name="Shape 764"/>
                <p:cNvSpPr/>
                <p:nvPr/>
              </p:nvSpPr>
              <p:spPr>
                <a:xfrm>
                  <a:off x="220136" y="946684"/>
                  <a:ext cx="12701" cy="9550"/>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65" name="Shape 765"/>
                <p:cNvSpPr/>
                <p:nvPr/>
              </p:nvSpPr>
              <p:spPr>
                <a:xfrm>
                  <a:off x="220136" y="914519"/>
                  <a:ext cx="12701" cy="36040"/>
                </a:xfrm>
                <a:custGeom>
                  <a:avLst/>
                  <a:gdLst/>
                  <a:ahLst/>
                  <a:cxnLst>
                    <a:cxn ang="0">
                      <a:pos x="wd2" y="hd2"/>
                    </a:cxn>
                    <a:cxn ang="5400000">
                      <a:pos x="wd2" y="hd2"/>
                    </a:cxn>
                    <a:cxn ang="10800000">
                      <a:pos x="wd2" y="hd2"/>
                    </a:cxn>
                    <a:cxn ang="16200000">
                      <a:pos x="wd2" y="hd2"/>
                    </a:cxn>
                  </a:cxnLst>
                  <a:rect l="0" t="0" r="r" b="b"/>
                  <a:pathLst>
                    <a:path w="21600" h="21600" extrusionOk="0">
                      <a:moveTo>
                        <a:pt x="0" y="21008"/>
                      </a:moveTo>
                      <a:lnTo>
                        <a:pt x="10800" y="21600"/>
                      </a:lnTo>
                      <a:lnTo>
                        <a:pt x="21600" y="21008"/>
                      </a:lnTo>
                      <a:lnTo>
                        <a:pt x="21600" y="592"/>
                      </a:lnTo>
                      <a:lnTo>
                        <a:pt x="10800" y="0"/>
                      </a:lnTo>
                      <a:lnTo>
                        <a:pt x="0" y="592"/>
                      </a:lnTo>
                      <a:lnTo>
                        <a:pt x="0" y="21008"/>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66" name="Shape 766"/>
                <p:cNvSpPr/>
                <p:nvPr/>
              </p:nvSpPr>
              <p:spPr>
                <a:xfrm>
                  <a:off x="220136" y="910646"/>
                  <a:ext cx="12701" cy="9549"/>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67" name="Shape 767"/>
                <p:cNvSpPr/>
                <p:nvPr/>
              </p:nvSpPr>
              <p:spPr>
                <a:xfrm>
                  <a:off x="225288" y="909070"/>
                  <a:ext cx="171363" cy="12701"/>
                </a:xfrm>
                <a:custGeom>
                  <a:avLst/>
                  <a:gdLst/>
                  <a:ahLst/>
                  <a:cxnLst>
                    <a:cxn ang="0">
                      <a:pos x="wd2" y="hd2"/>
                    </a:cxn>
                    <a:cxn ang="5400000">
                      <a:pos x="wd2" y="hd2"/>
                    </a:cxn>
                    <a:cxn ang="10800000">
                      <a:pos x="wd2" y="hd2"/>
                    </a:cxn>
                    <a:cxn ang="16200000">
                      <a:pos x="wd2" y="hd2"/>
                    </a:cxn>
                  </a:cxnLst>
                  <a:rect l="0" t="0" r="r" b="b"/>
                  <a:pathLst>
                    <a:path w="21600" h="21600" extrusionOk="0">
                      <a:moveTo>
                        <a:pt x="157" y="0"/>
                      </a:moveTo>
                      <a:lnTo>
                        <a:pt x="0" y="8640"/>
                      </a:lnTo>
                      <a:lnTo>
                        <a:pt x="0" y="21600"/>
                      </a:lnTo>
                      <a:lnTo>
                        <a:pt x="21496" y="21600"/>
                      </a:lnTo>
                      <a:lnTo>
                        <a:pt x="21600" y="8640"/>
                      </a:lnTo>
                      <a:lnTo>
                        <a:pt x="21496" y="8640"/>
                      </a:lnTo>
                      <a:lnTo>
                        <a:pt x="21339" y="0"/>
                      </a:lnTo>
                      <a:lnTo>
                        <a:pt x="157"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68" name="Shape 768"/>
                <p:cNvSpPr/>
                <p:nvPr/>
              </p:nvSpPr>
              <p:spPr>
                <a:xfrm>
                  <a:off x="391828" y="909070"/>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69" name="Shape 769"/>
                <p:cNvSpPr/>
                <p:nvPr/>
              </p:nvSpPr>
              <p:spPr>
                <a:xfrm>
                  <a:off x="389701" y="876679"/>
                  <a:ext cx="12701" cy="39643"/>
                </a:xfrm>
                <a:custGeom>
                  <a:avLst/>
                  <a:gdLst/>
                  <a:ahLst/>
                  <a:cxnLst>
                    <a:cxn ang="0">
                      <a:pos x="wd2" y="hd2"/>
                    </a:cxn>
                    <a:cxn ang="5400000">
                      <a:pos x="wd2" y="hd2"/>
                    </a:cxn>
                    <a:cxn ang="10800000">
                      <a:pos x="wd2" y="hd2"/>
                    </a:cxn>
                    <a:cxn ang="16200000">
                      <a:pos x="wd2" y="hd2"/>
                    </a:cxn>
                  </a:cxnLst>
                  <a:rect l="0" t="0" r="r" b="b"/>
                  <a:pathLst>
                    <a:path w="21600" h="21600" extrusionOk="0">
                      <a:moveTo>
                        <a:pt x="0" y="20724"/>
                      </a:moveTo>
                      <a:lnTo>
                        <a:pt x="0" y="21600"/>
                      </a:lnTo>
                      <a:lnTo>
                        <a:pt x="21600" y="21600"/>
                      </a:lnTo>
                      <a:lnTo>
                        <a:pt x="21600" y="0"/>
                      </a:lnTo>
                      <a:lnTo>
                        <a:pt x="0" y="0"/>
                      </a:lnTo>
                      <a:lnTo>
                        <a:pt x="0" y="20724"/>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70" name="Shape 770"/>
                <p:cNvSpPr/>
                <p:nvPr/>
              </p:nvSpPr>
              <p:spPr>
                <a:xfrm>
                  <a:off x="392098" y="874397"/>
                  <a:ext cx="12701" cy="6366"/>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71" name="Shape 771"/>
                <p:cNvSpPr/>
                <p:nvPr/>
              </p:nvSpPr>
              <p:spPr>
                <a:xfrm>
                  <a:off x="395452" y="871230"/>
                  <a:ext cx="159380" cy="12701"/>
                </a:xfrm>
                <a:custGeom>
                  <a:avLst/>
                  <a:gdLst/>
                  <a:ahLst/>
                  <a:cxnLst>
                    <a:cxn ang="0">
                      <a:pos x="wd2" y="hd2"/>
                    </a:cxn>
                    <a:cxn ang="5400000">
                      <a:pos x="wd2" y="hd2"/>
                    </a:cxn>
                    <a:cxn ang="10800000">
                      <a:pos x="wd2" y="hd2"/>
                    </a:cxn>
                    <a:cxn ang="16200000">
                      <a:pos x="wd2" y="hd2"/>
                    </a:cxn>
                  </a:cxnLst>
                  <a:rect l="0" t="0" r="r" b="b"/>
                  <a:pathLst>
                    <a:path w="21600" h="21600" extrusionOk="0">
                      <a:moveTo>
                        <a:pt x="171" y="0"/>
                      </a:moveTo>
                      <a:lnTo>
                        <a:pt x="0" y="0"/>
                      </a:lnTo>
                      <a:lnTo>
                        <a:pt x="0" y="21600"/>
                      </a:lnTo>
                      <a:lnTo>
                        <a:pt x="21486" y="21600"/>
                      </a:lnTo>
                      <a:lnTo>
                        <a:pt x="21600" y="14400"/>
                      </a:lnTo>
                      <a:lnTo>
                        <a:pt x="21486" y="0"/>
                      </a:lnTo>
                      <a:lnTo>
                        <a:pt x="171"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72" name="Shape 772"/>
                <p:cNvSpPr/>
                <p:nvPr/>
              </p:nvSpPr>
              <p:spPr>
                <a:xfrm>
                  <a:off x="547283" y="874607"/>
                  <a:ext cx="12701" cy="9550"/>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73" name="Shape 773"/>
                <p:cNvSpPr/>
                <p:nvPr/>
              </p:nvSpPr>
              <p:spPr>
                <a:xfrm>
                  <a:off x="547283" y="837036"/>
                  <a:ext cx="12701" cy="41446"/>
                </a:xfrm>
                <a:custGeom>
                  <a:avLst/>
                  <a:gdLst/>
                  <a:ahLst/>
                  <a:cxnLst>
                    <a:cxn ang="0">
                      <a:pos x="wd2" y="hd2"/>
                    </a:cxn>
                    <a:cxn ang="5400000">
                      <a:pos x="wd2" y="hd2"/>
                    </a:cxn>
                    <a:cxn ang="10800000">
                      <a:pos x="wd2" y="hd2"/>
                    </a:cxn>
                    <a:cxn ang="16200000">
                      <a:pos x="wd2" y="hd2"/>
                    </a:cxn>
                  </a:cxnLst>
                  <a:rect l="0" t="0" r="r" b="b"/>
                  <a:pathLst>
                    <a:path w="21600" h="21600" extrusionOk="0">
                      <a:moveTo>
                        <a:pt x="0" y="21032"/>
                      </a:moveTo>
                      <a:lnTo>
                        <a:pt x="0" y="21600"/>
                      </a:lnTo>
                      <a:lnTo>
                        <a:pt x="21600" y="21600"/>
                      </a:lnTo>
                      <a:lnTo>
                        <a:pt x="21600" y="0"/>
                      </a:lnTo>
                      <a:lnTo>
                        <a:pt x="0" y="0"/>
                      </a:lnTo>
                      <a:lnTo>
                        <a:pt x="0" y="21032"/>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74" name="Shape 774"/>
                <p:cNvSpPr/>
                <p:nvPr/>
              </p:nvSpPr>
              <p:spPr>
                <a:xfrm>
                  <a:off x="553214" y="833389"/>
                  <a:ext cx="5632"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75" name="Shape 775"/>
                <p:cNvSpPr/>
                <p:nvPr/>
              </p:nvSpPr>
              <p:spPr>
                <a:xfrm>
                  <a:off x="552435" y="833389"/>
                  <a:ext cx="46736" cy="12701"/>
                </a:xfrm>
                <a:custGeom>
                  <a:avLst/>
                  <a:gdLst/>
                  <a:ahLst/>
                  <a:cxnLst>
                    <a:cxn ang="0">
                      <a:pos x="wd2" y="hd2"/>
                    </a:cxn>
                    <a:cxn ang="5400000">
                      <a:pos x="wd2" y="hd2"/>
                    </a:cxn>
                    <a:cxn ang="10800000">
                      <a:pos x="wd2" y="hd2"/>
                    </a:cxn>
                    <a:cxn ang="16200000">
                      <a:pos x="wd2" y="hd2"/>
                    </a:cxn>
                  </a:cxnLst>
                  <a:rect l="0" t="0" r="r" b="b"/>
                  <a:pathLst>
                    <a:path w="21600" h="21600" extrusionOk="0">
                      <a:moveTo>
                        <a:pt x="600" y="0"/>
                      </a:moveTo>
                      <a:lnTo>
                        <a:pt x="0" y="0"/>
                      </a:lnTo>
                      <a:lnTo>
                        <a:pt x="0" y="21600"/>
                      </a:lnTo>
                      <a:lnTo>
                        <a:pt x="21600" y="21600"/>
                      </a:lnTo>
                      <a:lnTo>
                        <a:pt x="21200" y="0"/>
                      </a:lnTo>
                      <a:lnTo>
                        <a:pt x="600"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76" name="Shape 776"/>
                <p:cNvSpPr/>
                <p:nvPr/>
              </p:nvSpPr>
              <p:spPr>
                <a:xfrm>
                  <a:off x="594348" y="836993"/>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77" name="Shape 777"/>
                <p:cNvSpPr/>
                <p:nvPr/>
              </p:nvSpPr>
              <p:spPr>
                <a:xfrm>
                  <a:off x="592221" y="761356"/>
                  <a:ext cx="12701" cy="81087"/>
                </a:xfrm>
                <a:custGeom>
                  <a:avLst/>
                  <a:gdLst/>
                  <a:ahLst/>
                  <a:cxnLst>
                    <a:cxn ang="0">
                      <a:pos x="wd2" y="hd2"/>
                    </a:cxn>
                    <a:cxn ang="5400000">
                      <a:pos x="wd2" y="hd2"/>
                    </a:cxn>
                    <a:cxn ang="10800000">
                      <a:pos x="wd2" y="hd2"/>
                    </a:cxn>
                    <a:cxn ang="16200000">
                      <a:pos x="wd2" y="hd2"/>
                    </a:cxn>
                  </a:cxnLst>
                  <a:rect l="0" t="0" r="r" b="b"/>
                  <a:pathLst>
                    <a:path w="21600" h="21600" extrusionOk="0">
                      <a:moveTo>
                        <a:pt x="0" y="21310"/>
                      </a:moveTo>
                      <a:lnTo>
                        <a:pt x="21600" y="21600"/>
                      </a:lnTo>
                      <a:lnTo>
                        <a:pt x="21600" y="0"/>
                      </a:lnTo>
                      <a:lnTo>
                        <a:pt x="0" y="0"/>
                      </a:lnTo>
                      <a:lnTo>
                        <a:pt x="0" y="2131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78" name="Shape 778"/>
                <p:cNvSpPr/>
                <p:nvPr/>
              </p:nvSpPr>
              <p:spPr>
                <a:xfrm>
                  <a:off x="594348" y="755907"/>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79" name="Shape 779"/>
                <p:cNvSpPr/>
                <p:nvPr/>
              </p:nvSpPr>
              <p:spPr>
                <a:xfrm>
                  <a:off x="597972" y="755907"/>
                  <a:ext cx="13182" cy="12701"/>
                </a:xfrm>
                <a:custGeom>
                  <a:avLst/>
                  <a:gdLst/>
                  <a:ahLst/>
                  <a:cxnLst>
                    <a:cxn ang="0">
                      <a:pos x="wd2" y="hd2"/>
                    </a:cxn>
                    <a:cxn ang="5400000">
                      <a:pos x="wd2" y="hd2"/>
                    </a:cxn>
                    <a:cxn ang="10800000">
                      <a:pos x="wd2" y="hd2"/>
                    </a:cxn>
                    <a:cxn ang="16200000">
                      <a:pos x="wd2" y="hd2"/>
                    </a:cxn>
                  </a:cxnLst>
                  <a:rect l="0" t="0" r="r" b="b"/>
                  <a:pathLst>
                    <a:path w="21600" h="21600" extrusionOk="0">
                      <a:moveTo>
                        <a:pt x="2215" y="0"/>
                      </a:moveTo>
                      <a:lnTo>
                        <a:pt x="0" y="0"/>
                      </a:lnTo>
                      <a:lnTo>
                        <a:pt x="0" y="21600"/>
                      </a:lnTo>
                      <a:lnTo>
                        <a:pt x="21600" y="21600"/>
                      </a:lnTo>
                      <a:lnTo>
                        <a:pt x="20492" y="0"/>
                      </a:lnTo>
                      <a:lnTo>
                        <a:pt x="2215"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80" name="Shape 780"/>
                <p:cNvSpPr/>
                <p:nvPr/>
              </p:nvSpPr>
              <p:spPr>
                <a:xfrm>
                  <a:off x="606331" y="757708"/>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81" name="Shape 781"/>
                <p:cNvSpPr/>
                <p:nvPr/>
              </p:nvSpPr>
              <p:spPr>
                <a:xfrm>
                  <a:off x="604204" y="723515"/>
                  <a:ext cx="12701" cy="39643"/>
                </a:xfrm>
                <a:custGeom>
                  <a:avLst/>
                  <a:gdLst/>
                  <a:ahLst/>
                  <a:cxnLst>
                    <a:cxn ang="0">
                      <a:pos x="wd2" y="hd2"/>
                    </a:cxn>
                    <a:cxn ang="5400000">
                      <a:pos x="wd2" y="hd2"/>
                    </a:cxn>
                    <a:cxn ang="10800000">
                      <a:pos x="wd2" y="hd2"/>
                    </a:cxn>
                    <a:cxn ang="16200000">
                      <a:pos x="wd2" y="hd2"/>
                    </a:cxn>
                  </a:cxnLst>
                  <a:rect l="0" t="0" r="r" b="b"/>
                  <a:pathLst>
                    <a:path w="21600" h="21600" extrusionOk="0">
                      <a:moveTo>
                        <a:pt x="0" y="20780"/>
                      </a:moveTo>
                      <a:lnTo>
                        <a:pt x="21600" y="21600"/>
                      </a:lnTo>
                      <a:lnTo>
                        <a:pt x="21600" y="0"/>
                      </a:lnTo>
                      <a:lnTo>
                        <a:pt x="0" y="0"/>
                      </a:lnTo>
                      <a:lnTo>
                        <a:pt x="0" y="2078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82" name="Shape 782"/>
                <p:cNvSpPr/>
                <p:nvPr/>
              </p:nvSpPr>
              <p:spPr>
                <a:xfrm>
                  <a:off x="609641" y="718967"/>
                  <a:ext cx="4224"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83" name="Shape 783"/>
                <p:cNvSpPr/>
                <p:nvPr/>
              </p:nvSpPr>
              <p:spPr>
                <a:xfrm>
                  <a:off x="609955" y="718967"/>
                  <a:ext cx="14381" cy="12701"/>
                </a:xfrm>
                <a:custGeom>
                  <a:avLst/>
                  <a:gdLst/>
                  <a:ahLst/>
                  <a:cxnLst>
                    <a:cxn ang="0">
                      <a:pos x="wd2" y="hd2"/>
                    </a:cxn>
                    <a:cxn ang="5400000">
                      <a:pos x="wd2" y="hd2"/>
                    </a:cxn>
                    <a:cxn ang="10800000">
                      <a:pos x="wd2" y="hd2"/>
                    </a:cxn>
                    <a:cxn ang="16200000">
                      <a:pos x="wd2" y="hd2"/>
                    </a:cxn>
                  </a:cxnLst>
                  <a:rect l="0" t="0" r="r" b="b"/>
                  <a:pathLst>
                    <a:path w="21600" h="21600" extrusionOk="0">
                      <a:moveTo>
                        <a:pt x="1620" y="0"/>
                      </a:moveTo>
                      <a:lnTo>
                        <a:pt x="0" y="0"/>
                      </a:lnTo>
                      <a:lnTo>
                        <a:pt x="0" y="21600"/>
                      </a:lnTo>
                      <a:lnTo>
                        <a:pt x="19980" y="21600"/>
                      </a:lnTo>
                      <a:lnTo>
                        <a:pt x="21600" y="12960"/>
                      </a:lnTo>
                      <a:lnTo>
                        <a:pt x="19980" y="0"/>
                      </a:lnTo>
                      <a:lnTo>
                        <a:pt x="1620"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84" name="Shape 784"/>
                <p:cNvSpPr/>
                <p:nvPr/>
              </p:nvSpPr>
              <p:spPr>
                <a:xfrm>
                  <a:off x="621624" y="718967"/>
                  <a:ext cx="4224"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85" name="Shape 785"/>
                <p:cNvSpPr/>
                <p:nvPr/>
              </p:nvSpPr>
              <p:spPr>
                <a:xfrm>
                  <a:off x="617386" y="682071"/>
                  <a:ext cx="12701" cy="45049"/>
                </a:xfrm>
                <a:custGeom>
                  <a:avLst/>
                  <a:gdLst/>
                  <a:ahLst/>
                  <a:cxnLst>
                    <a:cxn ang="0">
                      <a:pos x="wd2" y="hd2"/>
                    </a:cxn>
                    <a:cxn ang="5400000">
                      <a:pos x="wd2" y="hd2"/>
                    </a:cxn>
                    <a:cxn ang="10800000">
                      <a:pos x="wd2" y="hd2"/>
                    </a:cxn>
                    <a:cxn ang="16200000">
                      <a:pos x="wd2" y="hd2"/>
                    </a:cxn>
                  </a:cxnLst>
                  <a:rect l="0" t="0" r="r" b="b"/>
                  <a:pathLst>
                    <a:path w="21600" h="21600" extrusionOk="0">
                      <a:moveTo>
                        <a:pt x="0" y="21046"/>
                      </a:moveTo>
                      <a:lnTo>
                        <a:pt x="0" y="21600"/>
                      </a:lnTo>
                      <a:lnTo>
                        <a:pt x="21600" y="21600"/>
                      </a:lnTo>
                      <a:lnTo>
                        <a:pt x="21600" y="0"/>
                      </a:lnTo>
                      <a:lnTo>
                        <a:pt x="0" y="0"/>
                      </a:lnTo>
                      <a:lnTo>
                        <a:pt x="0" y="21046"/>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86" name="Shape 786"/>
                <p:cNvSpPr/>
                <p:nvPr/>
              </p:nvSpPr>
              <p:spPr>
                <a:xfrm>
                  <a:off x="619783" y="679789"/>
                  <a:ext cx="12701" cy="6367"/>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87" name="Shape 787"/>
                <p:cNvSpPr/>
                <p:nvPr/>
              </p:nvSpPr>
              <p:spPr>
                <a:xfrm>
                  <a:off x="623137" y="676622"/>
                  <a:ext cx="286404" cy="12701"/>
                </a:xfrm>
                <a:custGeom>
                  <a:avLst/>
                  <a:gdLst/>
                  <a:ahLst/>
                  <a:cxnLst>
                    <a:cxn ang="0">
                      <a:pos x="wd2" y="hd2"/>
                    </a:cxn>
                    <a:cxn ang="5400000">
                      <a:pos x="wd2" y="hd2"/>
                    </a:cxn>
                    <a:cxn ang="10800000">
                      <a:pos x="wd2" y="hd2"/>
                    </a:cxn>
                    <a:cxn ang="16200000">
                      <a:pos x="wd2" y="hd2"/>
                    </a:cxn>
                  </a:cxnLst>
                  <a:rect l="0" t="0" r="r" b="b"/>
                  <a:pathLst>
                    <a:path w="21600" h="21600" extrusionOk="0">
                      <a:moveTo>
                        <a:pt x="63" y="0"/>
                      </a:moveTo>
                      <a:lnTo>
                        <a:pt x="0" y="0"/>
                      </a:lnTo>
                      <a:lnTo>
                        <a:pt x="0" y="21600"/>
                      </a:lnTo>
                      <a:lnTo>
                        <a:pt x="21600" y="21600"/>
                      </a:lnTo>
                      <a:lnTo>
                        <a:pt x="21600" y="0"/>
                      </a:lnTo>
                      <a:lnTo>
                        <a:pt x="63"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88" name="Shape 788"/>
                <p:cNvSpPr/>
                <p:nvPr/>
              </p:nvSpPr>
              <p:spPr>
                <a:xfrm>
                  <a:off x="904718" y="676622"/>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89" name="Shape 789"/>
                <p:cNvSpPr/>
                <p:nvPr/>
              </p:nvSpPr>
              <p:spPr>
                <a:xfrm>
                  <a:off x="902591" y="624409"/>
                  <a:ext cx="12701" cy="59465"/>
                </a:xfrm>
                <a:custGeom>
                  <a:avLst/>
                  <a:gdLst/>
                  <a:ahLst/>
                  <a:cxnLst>
                    <a:cxn ang="0">
                      <a:pos x="wd2" y="hd2"/>
                    </a:cxn>
                    <a:cxn ang="5400000">
                      <a:pos x="wd2" y="hd2"/>
                    </a:cxn>
                    <a:cxn ang="10800000">
                      <a:pos x="wd2" y="hd2"/>
                    </a:cxn>
                    <a:cxn ang="16200000">
                      <a:pos x="wd2" y="hd2"/>
                    </a:cxn>
                  </a:cxnLst>
                  <a:rect l="0" t="0" r="r" b="b"/>
                  <a:pathLst>
                    <a:path w="21600" h="21600" extrusionOk="0">
                      <a:moveTo>
                        <a:pt x="0" y="21041"/>
                      </a:moveTo>
                      <a:lnTo>
                        <a:pt x="10800" y="21600"/>
                      </a:lnTo>
                      <a:lnTo>
                        <a:pt x="21600" y="21600"/>
                      </a:lnTo>
                      <a:lnTo>
                        <a:pt x="21600" y="0"/>
                      </a:lnTo>
                      <a:lnTo>
                        <a:pt x="10800" y="0"/>
                      </a:lnTo>
                      <a:lnTo>
                        <a:pt x="0" y="559"/>
                      </a:lnTo>
                      <a:lnTo>
                        <a:pt x="0" y="21041"/>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90" name="Shape 790"/>
                <p:cNvSpPr/>
                <p:nvPr/>
              </p:nvSpPr>
              <p:spPr>
                <a:xfrm>
                  <a:off x="904988" y="622128"/>
                  <a:ext cx="12701" cy="6366"/>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91" name="Shape 791"/>
                <p:cNvSpPr/>
                <p:nvPr/>
              </p:nvSpPr>
              <p:spPr>
                <a:xfrm>
                  <a:off x="908342" y="618960"/>
                  <a:ext cx="43141" cy="12701"/>
                </a:xfrm>
                <a:custGeom>
                  <a:avLst/>
                  <a:gdLst/>
                  <a:ahLst/>
                  <a:cxnLst>
                    <a:cxn ang="0">
                      <a:pos x="wd2" y="hd2"/>
                    </a:cxn>
                    <a:cxn ang="5400000">
                      <a:pos x="wd2" y="hd2"/>
                    </a:cxn>
                    <a:cxn ang="10800000">
                      <a:pos x="wd2" y="hd2"/>
                    </a:cxn>
                    <a:cxn ang="16200000">
                      <a:pos x="wd2" y="hd2"/>
                    </a:cxn>
                  </a:cxnLst>
                  <a:rect l="0" t="0" r="r" b="b"/>
                  <a:pathLst>
                    <a:path w="21600" h="21600" extrusionOk="0">
                      <a:moveTo>
                        <a:pt x="606" y="0"/>
                      </a:moveTo>
                      <a:lnTo>
                        <a:pt x="0" y="21600"/>
                      </a:lnTo>
                      <a:lnTo>
                        <a:pt x="21600" y="21600"/>
                      </a:lnTo>
                      <a:lnTo>
                        <a:pt x="21600" y="0"/>
                      </a:lnTo>
                      <a:lnTo>
                        <a:pt x="606"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92" name="Shape 792"/>
                <p:cNvSpPr/>
                <p:nvPr/>
              </p:nvSpPr>
              <p:spPr>
                <a:xfrm>
                  <a:off x="946660" y="618960"/>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93" name="Shape 793"/>
                <p:cNvSpPr/>
                <p:nvPr/>
              </p:nvSpPr>
              <p:spPr>
                <a:xfrm>
                  <a:off x="944533" y="559540"/>
                  <a:ext cx="12701" cy="66672"/>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12960" y="21231"/>
                      </a:lnTo>
                      <a:lnTo>
                        <a:pt x="12960" y="21600"/>
                      </a:lnTo>
                      <a:lnTo>
                        <a:pt x="21600" y="21231"/>
                      </a:lnTo>
                      <a:lnTo>
                        <a:pt x="21600" y="0"/>
                      </a:lnTo>
                      <a:lnTo>
                        <a:pt x="12960" y="0"/>
                      </a:lnTo>
                      <a:lnTo>
                        <a:pt x="0" y="1108"/>
                      </a:lnTo>
                      <a:lnTo>
                        <a:pt x="0" y="21231"/>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94" name="Shape 794"/>
                <p:cNvSpPr/>
                <p:nvPr/>
              </p:nvSpPr>
              <p:spPr>
                <a:xfrm>
                  <a:off x="949057" y="555893"/>
                  <a:ext cx="8446"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95" name="Shape 795"/>
                <p:cNvSpPr/>
                <p:nvPr/>
              </p:nvSpPr>
              <p:spPr>
                <a:xfrm>
                  <a:off x="950284" y="555893"/>
                  <a:ext cx="131818" cy="12701"/>
                </a:xfrm>
                <a:custGeom>
                  <a:avLst/>
                  <a:gdLst/>
                  <a:ahLst/>
                  <a:cxnLst>
                    <a:cxn ang="0">
                      <a:pos x="wd2" y="hd2"/>
                    </a:cxn>
                    <a:cxn ang="5400000">
                      <a:pos x="wd2" y="hd2"/>
                    </a:cxn>
                    <a:cxn ang="10800000">
                      <a:pos x="wd2" y="hd2"/>
                    </a:cxn>
                    <a:cxn ang="16200000">
                      <a:pos x="wd2" y="hd2"/>
                    </a:cxn>
                  </a:cxnLst>
                  <a:rect l="0" t="0" r="r" b="b"/>
                  <a:pathLst>
                    <a:path w="21600" h="21600" extrusionOk="0">
                      <a:moveTo>
                        <a:pt x="208" y="0"/>
                      </a:moveTo>
                      <a:lnTo>
                        <a:pt x="0" y="21600"/>
                      </a:lnTo>
                      <a:lnTo>
                        <a:pt x="21600" y="21600"/>
                      </a:lnTo>
                      <a:lnTo>
                        <a:pt x="21600" y="0"/>
                      </a:lnTo>
                      <a:lnTo>
                        <a:pt x="208"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96" name="Shape 796"/>
                <p:cNvSpPr/>
                <p:nvPr/>
              </p:nvSpPr>
              <p:spPr>
                <a:xfrm>
                  <a:off x="1074553" y="561073"/>
                  <a:ext cx="12701" cy="9549"/>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97" name="Shape 797"/>
                <p:cNvSpPr/>
                <p:nvPr/>
              </p:nvSpPr>
              <p:spPr>
                <a:xfrm>
                  <a:off x="1074553" y="500077"/>
                  <a:ext cx="12701" cy="66672"/>
                </a:xfrm>
                <a:custGeom>
                  <a:avLst/>
                  <a:gdLst/>
                  <a:ahLst/>
                  <a:cxnLst>
                    <a:cxn ang="0">
                      <a:pos x="wd2" y="hd2"/>
                    </a:cxn>
                    <a:cxn ang="5400000">
                      <a:pos x="wd2" y="hd2"/>
                    </a:cxn>
                    <a:cxn ang="10800000">
                      <a:pos x="wd2" y="hd2"/>
                    </a:cxn>
                    <a:cxn ang="16200000">
                      <a:pos x="wd2" y="hd2"/>
                    </a:cxn>
                  </a:cxnLst>
                  <a:rect l="0" t="0" r="r" b="b"/>
                  <a:pathLst>
                    <a:path w="21600" h="21600" extrusionOk="0">
                      <a:moveTo>
                        <a:pt x="0" y="20886"/>
                      </a:moveTo>
                      <a:lnTo>
                        <a:pt x="8640" y="20886"/>
                      </a:lnTo>
                      <a:lnTo>
                        <a:pt x="8640" y="21600"/>
                      </a:lnTo>
                      <a:lnTo>
                        <a:pt x="21600" y="20886"/>
                      </a:lnTo>
                      <a:lnTo>
                        <a:pt x="21600" y="0"/>
                      </a:lnTo>
                      <a:lnTo>
                        <a:pt x="8640" y="0"/>
                      </a:lnTo>
                      <a:lnTo>
                        <a:pt x="0" y="536"/>
                      </a:lnTo>
                      <a:lnTo>
                        <a:pt x="0" y="20886"/>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798" name="Shape 798"/>
                <p:cNvSpPr/>
                <p:nvPr/>
              </p:nvSpPr>
              <p:spPr>
                <a:xfrm>
                  <a:off x="1074553" y="496203"/>
                  <a:ext cx="12701" cy="9550"/>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799" name="Shape 799"/>
                <p:cNvSpPr/>
                <p:nvPr/>
              </p:nvSpPr>
              <p:spPr>
                <a:xfrm>
                  <a:off x="1079704" y="494628"/>
                  <a:ext cx="258843" cy="12701"/>
                </a:xfrm>
                <a:custGeom>
                  <a:avLst/>
                  <a:gdLst/>
                  <a:ahLst/>
                  <a:cxnLst>
                    <a:cxn ang="0">
                      <a:pos x="wd2" y="hd2"/>
                    </a:cxn>
                    <a:cxn ang="5400000">
                      <a:pos x="wd2" y="hd2"/>
                    </a:cxn>
                    <a:cxn ang="10800000">
                      <a:pos x="wd2" y="hd2"/>
                    </a:cxn>
                    <a:cxn ang="16200000">
                      <a:pos x="wd2" y="hd2"/>
                    </a:cxn>
                  </a:cxnLst>
                  <a:rect l="0" t="0" r="r" b="b"/>
                  <a:pathLst>
                    <a:path w="21600" h="21600" extrusionOk="0">
                      <a:moveTo>
                        <a:pt x="70" y="0"/>
                      </a:moveTo>
                      <a:lnTo>
                        <a:pt x="0" y="21600"/>
                      </a:lnTo>
                      <a:lnTo>
                        <a:pt x="21600" y="21600"/>
                      </a:lnTo>
                      <a:lnTo>
                        <a:pt x="21600" y="0"/>
                      </a:lnTo>
                      <a:lnTo>
                        <a:pt x="70"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00" name="Shape 800"/>
                <p:cNvSpPr/>
                <p:nvPr/>
              </p:nvSpPr>
              <p:spPr>
                <a:xfrm>
                  <a:off x="1330399" y="499597"/>
                  <a:ext cx="12701" cy="6366"/>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01" name="Shape 801"/>
                <p:cNvSpPr/>
                <p:nvPr/>
              </p:nvSpPr>
              <p:spPr>
                <a:xfrm>
                  <a:off x="1330399" y="433405"/>
                  <a:ext cx="12701" cy="68475"/>
                </a:xfrm>
                <a:custGeom>
                  <a:avLst/>
                  <a:gdLst/>
                  <a:ahLst/>
                  <a:cxnLst>
                    <a:cxn ang="0">
                      <a:pos x="wd2" y="hd2"/>
                    </a:cxn>
                    <a:cxn ang="5400000">
                      <a:pos x="wd2" y="hd2"/>
                    </a:cxn>
                    <a:cxn ang="10800000">
                      <a:pos x="wd2" y="hd2"/>
                    </a:cxn>
                    <a:cxn ang="16200000">
                      <a:pos x="wd2" y="hd2"/>
                    </a:cxn>
                  </a:cxnLst>
                  <a:rect l="0" t="0" r="r" b="b"/>
                  <a:pathLst>
                    <a:path w="21600" h="21600" extrusionOk="0">
                      <a:moveTo>
                        <a:pt x="0" y="21263"/>
                      </a:moveTo>
                      <a:lnTo>
                        <a:pt x="8640" y="21600"/>
                      </a:lnTo>
                      <a:lnTo>
                        <a:pt x="21600" y="21263"/>
                      </a:lnTo>
                      <a:lnTo>
                        <a:pt x="21600" y="337"/>
                      </a:lnTo>
                      <a:lnTo>
                        <a:pt x="8640" y="0"/>
                      </a:lnTo>
                      <a:lnTo>
                        <a:pt x="0" y="337"/>
                      </a:lnTo>
                      <a:lnTo>
                        <a:pt x="0" y="21263"/>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02" name="Shape 802"/>
                <p:cNvSpPr/>
                <p:nvPr/>
              </p:nvSpPr>
              <p:spPr>
                <a:xfrm>
                  <a:off x="1337738" y="429758"/>
                  <a:ext cx="2816"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03" name="Shape 803"/>
                <p:cNvSpPr/>
                <p:nvPr/>
              </p:nvSpPr>
              <p:spPr>
                <a:xfrm>
                  <a:off x="1334951" y="429758"/>
                  <a:ext cx="17976" cy="12701"/>
                </a:xfrm>
                <a:custGeom>
                  <a:avLst/>
                  <a:gdLst/>
                  <a:ahLst/>
                  <a:cxnLst>
                    <a:cxn ang="0">
                      <a:pos x="wd2" y="hd2"/>
                    </a:cxn>
                    <a:cxn ang="5400000">
                      <a:pos x="wd2" y="hd2"/>
                    </a:cxn>
                    <a:cxn ang="10800000">
                      <a:pos x="wd2" y="hd2"/>
                    </a:cxn>
                    <a:cxn ang="16200000">
                      <a:pos x="wd2" y="hd2"/>
                    </a:cxn>
                  </a:cxnLst>
                  <a:rect l="0" t="0" r="r" b="b"/>
                  <a:pathLst>
                    <a:path w="21600" h="21600" extrusionOk="0">
                      <a:moveTo>
                        <a:pt x="1108" y="0"/>
                      </a:moveTo>
                      <a:lnTo>
                        <a:pt x="0" y="8640"/>
                      </a:lnTo>
                      <a:lnTo>
                        <a:pt x="0" y="21600"/>
                      </a:lnTo>
                      <a:lnTo>
                        <a:pt x="21600" y="21600"/>
                      </a:lnTo>
                      <a:lnTo>
                        <a:pt x="21600" y="8640"/>
                      </a:lnTo>
                      <a:lnTo>
                        <a:pt x="18277" y="0"/>
                      </a:lnTo>
                      <a:lnTo>
                        <a:pt x="1108"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04" name="Shape 804"/>
                <p:cNvSpPr/>
                <p:nvPr/>
              </p:nvSpPr>
              <p:spPr>
                <a:xfrm>
                  <a:off x="1346906" y="429758"/>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05" name="Shape 805"/>
                <p:cNvSpPr/>
                <p:nvPr/>
              </p:nvSpPr>
              <p:spPr>
                <a:xfrm>
                  <a:off x="1344779" y="370338"/>
                  <a:ext cx="12701" cy="68474"/>
                </a:xfrm>
                <a:custGeom>
                  <a:avLst/>
                  <a:gdLst/>
                  <a:ahLst/>
                  <a:cxnLst>
                    <a:cxn ang="0">
                      <a:pos x="wd2" y="hd2"/>
                    </a:cxn>
                    <a:cxn ang="5400000">
                      <a:pos x="wd2" y="hd2"/>
                    </a:cxn>
                    <a:cxn ang="10800000">
                      <a:pos x="wd2" y="hd2"/>
                    </a:cxn>
                    <a:cxn ang="16200000">
                      <a:pos x="wd2" y="hd2"/>
                    </a:cxn>
                  </a:cxnLst>
                  <a:rect l="0" t="0" r="r" b="b"/>
                  <a:pathLst>
                    <a:path w="21600" h="21600" extrusionOk="0">
                      <a:moveTo>
                        <a:pt x="0" y="21082"/>
                      </a:moveTo>
                      <a:lnTo>
                        <a:pt x="0" y="21600"/>
                      </a:lnTo>
                      <a:lnTo>
                        <a:pt x="21600" y="21600"/>
                      </a:lnTo>
                      <a:lnTo>
                        <a:pt x="21600" y="346"/>
                      </a:lnTo>
                      <a:lnTo>
                        <a:pt x="14400" y="0"/>
                      </a:lnTo>
                      <a:lnTo>
                        <a:pt x="0" y="346"/>
                      </a:lnTo>
                      <a:lnTo>
                        <a:pt x="0" y="21082"/>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06" name="Shape 806"/>
                <p:cNvSpPr/>
                <p:nvPr/>
              </p:nvSpPr>
              <p:spPr>
                <a:xfrm>
                  <a:off x="1349902" y="365790"/>
                  <a:ext cx="8446"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07" name="Shape 807"/>
                <p:cNvSpPr/>
                <p:nvPr/>
              </p:nvSpPr>
              <p:spPr>
                <a:xfrm>
                  <a:off x="1349331" y="365790"/>
                  <a:ext cx="130620" cy="12701"/>
                </a:xfrm>
                <a:custGeom>
                  <a:avLst/>
                  <a:gdLst/>
                  <a:ahLst/>
                  <a:cxnLst>
                    <a:cxn ang="0">
                      <a:pos x="wd2" y="hd2"/>
                    </a:cxn>
                    <a:cxn ang="5400000">
                      <a:pos x="wd2" y="hd2"/>
                    </a:cxn>
                    <a:cxn ang="10800000">
                      <a:pos x="wd2" y="hd2"/>
                    </a:cxn>
                    <a:cxn ang="16200000">
                      <a:pos x="wd2" y="hd2"/>
                    </a:cxn>
                  </a:cxnLst>
                  <a:rect l="0" t="0" r="r" b="b"/>
                  <a:pathLst>
                    <a:path w="21600" h="21600" extrusionOk="0">
                      <a:moveTo>
                        <a:pt x="277" y="0"/>
                      </a:moveTo>
                      <a:lnTo>
                        <a:pt x="0" y="8640"/>
                      </a:lnTo>
                      <a:lnTo>
                        <a:pt x="0" y="21600"/>
                      </a:lnTo>
                      <a:lnTo>
                        <a:pt x="21600" y="21600"/>
                      </a:lnTo>
                      <a:lnTo>
                        <a:pt x="21600" y="8640"/>
                      </a:lnTo>
                      <a:lnTo>
                        <a:pt x="21185" y="0"/>
                      </a:lnTo>
                      <a:lnTo>
                        <a:pt x="277"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08" name="Shape 808"/>
                <p:cNvSpPr/>
                <p:nvPr/>
              </p:nvSpPr>
              <p:spPr>
                <a:xfrm>
                  <a:off x="1474529" y="365790"/>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09" name="Shape 809"/>
                <p:cNvSpPr/>
                <p:nvPr/>
              </p:nvSpPr>
              <p:spPr>
                <a:xfrm>
                  <a:off x="1472402" y="303667"/>
                  <a:ext cx="12701" cy="70276"/>
                </a:xfrm>
                <a:custGeom>
                  <a:avLst/>
                  <a:gdLst/>
                  <a:ahLst/>
                  <a:cxnLst>
                    <a:cxn ang="0">
                      <a:pos x="wd2" y="hd2"/>
                    </a:cxn>
                    <a:cxn ang="5400000">
                      <a:pos x="wd2" y="hd2"/>
                    </a:cxn>
                    <a:cxn ang="10800000">
                      <a:pos x="wd2" y="hd2"/>
                    </a:cxn>
                    <a:cxn ang="16200000">
                      <a:pos x="wd2" y="hd2"/>
                    </a:cxn>
                  </a:cxnLst>
                  <a:rect l="0" t="0" r="r" b="b"/>
                  <a:pathLst>
                    <a:path w="21600" h="21600" extrusionOk="0">
                      <a:moveTo>
                        <a:pt x="0" y="21105"/>
                      </a:moveTo>
                      <a:lnTo>
                        <a:pt x="0" y="21600"/>
                      </a:lnTo>
                      <a:lnTo>
                        <a:pt x="21600" y="21600"/>
                      </a:lnTo>
                      <a:lnTo>
                        <a:pt x="21600" y="330"/>
                      </a:lnTo>
                      <a:lnTo>
                        <a:pt x="14400" y="0"/>
                      </a:lnTo>
                      <a:lnTo>
                        <a:pt x="0" y="330"/>
                      </a:lnTo>
                      <a:lnTo>
                        <a:pt x="0" y="21105"/>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10" name="Shape 810"/>
                <p:cNvSpPr/>
                <p:nvPr/>
              </p:nvSpPr>
              <p:spPr>
                <a:xfrm>
                  <a:off x="1476326" y="298218"/>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11" name="Shape 811"/>
                <p:cNvSpPr/>
                <p:nvPr/>
              </p:nvSpPr>
              <p:spPr>
                <a:xfrm>
                  <a:off x="1477554" y="298218"/>
                  <a:ext cx="388263" cy="12701"/>
                </a:xfrm>
                <a:custGeom>
                  <a:avLst/>
                  <a:gdLst/>
                  <a:ahLst/>
                  <a:cxnLst>
                    <a:cxn ang="0">
                      <a:pos x="wd2" y="hd2"/>
                    </a:cxn>
                    <a:cxn ang="5400000">
                      <a:pos x="wd2" y="hd2"/>
                    </a:cxn>
                    <a:cxn ang="10800000">
                      <a:pos x="wd2" y="hd2"/>
                    </a:cxn>
                    <a:cxn ang="16200000">
                      <a:pos x="wd2" y="hd2"/>
                    </a:cxn>
                  </a:cxnLst>
                  <a:rect l="0" t="0" r="r" b="b"/>
                  <a:pathLst>
                    <a:path w="21600" h="21600" extrusionOk="0">
                      <a:moveTo>
                        <a:pt x="93" y="0"/>
                      </a:moveTo>
                      <a:lnTo>
                        <a:pt x="0" y="8640"/>
                      </a:lnTo>
                      <a:lnTo>
                        <a:pt x="0" y="21600"/>
                      </a:lnTo>
                      <a:lnTo>
                        <a:pt x="21600" y="21600"/>
                      </a:lnTo>
                      <a:lnTo>
                        <a:pt x="21600" y="8640"/>
                      </a:lnTo>
                      <a:lnTo>
                        <a:pt x="21460" y="0"/>
                      </a:lnTo>
                      <a:lnTo>
                        <a:pt x="93"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12" name="Shape 812"/>
                <p:cNvSpPr/>
                <p:nvPr/>
              </p:nvSpPr>
              <p:spPr>
                <a:xfrm>
                  <a:off x="1860994" y="298218"/>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13" name="Shape 813"/>
                <p:cNvSpPr/>
                <p:nvPr/>
              </p:nvSpPr>
              <p:spPr>
                <a:xfrm>
                  <a:off x="1858867" y="227986"/>
                  <a:ext cx="12701" cy="77484"/>
                </a:xfrm>
                <a:custGeom>
                  <a:avLst/>
                  <a:gdLst/>
                  <a:ahLst/>
                  <a:cxnLst>
                    <a:cxn ang="0">
                      <a:pos x="wd2" y="hd2"/>
                    </a:cxn>
                    <a:cxn ang="5400000">
                      <a:pos x="wd2" y="hd2"/>
                    </a:cxn>
                    <a:cxn ang="10800000">
                      <a:pos x="wd2" y="hd2"/>
                    </a:cxn>
                    <a:cxn ang="16200000">
                      <a:pos x="wd2" y="hd2"/>
                    </a:cxn>
                  </a:cxnLst>
                  <a:rect l="0" t="0" r="r" b="b"/>
                  <a:pathLst>
                    <a:path w="21600" h="21600" extrusionOk="0">
                      <a:moveTo>
                        <a:pt x="0" y="21144"/>
                      </a:moveTo>
                      <a:lnTo>
                        <a:pt x="0" y="21600"/>
                      </a:lnTo>
                      <a:lnTo>
                        <a:pt x="21600" y="21600"/>
                      </a:lnTo>
                      <a:lnTo>
                        <a:pt x="21600" y="456"/>
                      </a:lnTo>
                      <a:lnTo>
                        <a:pt x="10800" y="0"/>
                      </a:lnTo>
                      <a:lnTo>
                        <a:pt x="0" y="456"/>
                      </a:lnTo>
                      <a:lnTo>
                        <a:pt x="0" y="21144"/>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14" name="Shape 814"/>
                <p:cNvSpPr/>
                <p:nvPr/>
              </p:nvSpPr>
              <p:spPr>
                <a:xfrm>
                  <a:off x="1861279" y="223438"/>
                  <a:ext cx="12670"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15" name="Shape 815"/>
                <p:cNvSpPr/>
                <p:nvPr/>
              </p:nvSpPr>
              <p:spPr>
                <a:xfrm>
                  <a:off x="1864618" y="223438"/>
                  <a:ext cx="16777" cy="12701"/>
                </a:xfrm>
                <a:custGeom>
                  <a:avLst/>
                  <a:gdLst/>
                  <a:ahLst/>
                  <a:cxnLst>
                    <a:cxn ang="0">
                      <a:pos x="wd2" y="hd2"/>
                    </a:cxn>
                    <a:cxn ang="5400000">
                      <a:pos x="wd2" y="hd2"/>
                    </a:cxn>
                    <a:cxn ang="10800000">
                      <a:pos x="wd2" y="hd2"/>
                    </a:cxn>
                    <a:cxn ang="16200000">
                      <a:pos x="wd2" y="hd2"/>
                    </a:cxn>
                  </a:cxnLst>
                  <a:rect l="0" t="0" r="r" b="b"/>
                  <a:pathLst>
                    <a:path w="21600" h="21600" extrusionOk="0">
                      <a:moveTo>
                        <a:pt x="1662" y="0"/>
                      </a:moveTo>
                      <a:lnTo>
                        <a:pt x="0" y="10800"/>
                      </a:lnTo>
                      <a:lnTo>
                        <a:pt x="0" y="21600"/>
                      </a:lnTo>
                      <a:lnTo>
                        <a:pt x="21600" y="21600"/>
                      </a:lnTo>
                      <a:lnTo>
                        <a:pt x="21600" y="10800"/>
                      </a:lnTo>
                      <a:lnTo>
                        <a:pt x="18831" y="0"/>
                      </a:lnTo>
                      <a:lnTo>
                        <a:pt x="1662"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16" name="Shape 816"/>
                <p:cNvSpPr/>
                <p:nvPr/>
              </p:nvSpPr>
              <p:spPr>
                <a:xfrm>
                  <a:off x="1875973" y="227042"/>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17" name="Shape 817"/>
                <p:cNvSpPr/>
                <p:nvPr/>
              </p:nvSpPr>
              <p:spPr>
                <a:xfrm>
                  <a:off x="1873846" y="155909"/>
                  <a:ext cx="12701" cy="75682"/>
                </a:xfrm>
                <a:custGeom>
                  <a:avLst/>
                  <a:gdLst/>
                  <a:ahLst/>
                  <a:cxnLst>
                    <a:cxn ang="0">
                      <a:pos x="wd2" y="hd2"/>
                    </a:cxn>
                    <a:cxn ang="5400000">
                      <a:pos x="wd2" y="hd2"/>
                    </a:cxn>
                    <a:cxn ang="10800000">
                      <a:pos x="wd2" y="hd2"/>
                    </a:cxn>
                    <a:cxn ang="16200000">
                      <a:pos x="wd2" y="hd2"/>
                    </a:cxn>
                  </a:cxnLst>
                  <a:rect l="0" t="0" r="r" b="b"/>
                  <a:pathLst>
                    <a:path w="21600" h="21600" extrusionOk="0">
                      <a:moveTo>
                        <a:pt x="0" y="21144"/>
                      </a:moveTo>
                      <a:lnTo>
                        <a:pt x="0" y="21600"/>
                      </a:lnTo>
                      <a:lnTo>
                        <a:pt x="21600" y="21600"/>
                      </a:lnTo>
                      <a:lnTo>
                        <a:pt x="21600" y="456"/>
                      </a:lnTo>
                      <a:lnTo>
                        <a:pt x="8640" y="0"/>
                      </a:lnTo>
                      <a:lnTo>
                        <a:pt x="0" y="456"/>
                      </a:lnTo>
                      <a:lnTo>
                        <a:pt x="0" y="21144"/>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18" name="Shape 818"/>
                <p:cNvSpPr/>
                <p:nvPr/>
              </p:nvSpPr>
              <p:spPr>
                <a:xfrm>
                  <a:off x="1875973" y="151361"/>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19" name="Shape 819"/>
                <p:cNvSpPr/>
                <p:nvPr/>
              </p:nvSpPr>
              <p:spPr>
                <a:xfrm>
                  <a:off x="1878998" y="151361"/>
                  <a:ext cx="57521" cy="12701"/>
                </a:xfrm>
                <a:custGeom>
                  <a:avLst/>
                  <a:gdLst/>
                  <a:ahLst/>
                  <a:cxnLst>
                    <a:cxn ang="0">
                      <a:pos x="wd2" y="hd2"/>
                    </a:cxn>
                    <a:cxn ang="5400000">
                      <a:pos x="wd2" y="hd2"/>
                    </a:cxn>
                    <a:cxn ang="10800000">
                      <a:pos x="wd2" y="hd2"/>
                    </a:cxn>
                    <a:cxn ang="16200000">
                      <a:pos x="wd2" y="hd2"/>
                    </a:cxn>
                  </a:cxnLst>
                  <a:rect l="0" t="0" r="r" b="b"/>
                  <a:pathLst>
                    <a:path w="21600" h="21600" extrusionOk="0">
                      <a:moveTo>
                        <a:pt x="304" y="0"/>
                      </a:moveTo>
                      <a:lnTo>
                        <a:pt x="0" y="12960"/>
                      </a:lnTo>
                      <a:lnTo>
                        <a:pt x="0" y="21600"/>
                      </a:lnTo>
                      <a:lnTo>
                        <a:pt x="21600" y="21600"/>
                      </a:lnTo>
                      <a:lnTo>
                        <a:pt x="21600" y="12960"/>
                      </a:lnTo>
                      <a:lnTo>
                        <a:pt x="20687" y="0"/>
                      </a:lnTo>
                      <a:lnTo>
                        <a:pt x="304"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20" name="Shape 820"/>
                <p:cNvSpPr/>
                <p:nvPr/>
              </p:nvSpPr>
              <p:spPr>
                <a:xfrm>
                  <a:off x="1931696" y="154064"/>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21" name="Shape 821"/>
                <p:cNvSpPr/>
                <p:nvPr/>
              </p:nvSpPr>
              <p:spPr>
                <a:xfrm>
                  <a:off x="1929569" y="83832"/>
                  <a:ext cx="12701" cy="75682"/>
                </a:xfrm>
                <a:custGeom>
                  <a:avLst/>
                  <a:gdLst/>
                  <a:ahLst/>
                  <a:cxnLst>
                    <a:cxn ang="0">
                      <a:pos x="wd2" y="hd2"/>
                    </a:cxn>
                    <a:cxn ang="5400000">
                      <a:pos x="wd2" y="hd2"/>
                    </a:cxn>
                    <a:cxn ang="10800000">
                      <a:pos x="wd2" y="hd2"/>
                    </a:cxn>
                    <a:cxn ang="16200000">
                      <a:pos x="wd2" y="hd2"/>
                    </a:cxn>
                  </a:cxnLst>
                  <a:rect l="0" t="0" r="r" b="b"/>
                  <a:pathLst>
                    <a:path w="21600" h="21600" extrusionOk="0">
                      <a:moveTo>
                        <a:pt x="0" y="21294"/>
                      </a:moveTo>
                      <a:lnTo>
                        <a:pt x="0" y="21600"/>
                      </a:lnTo>
                      <a:lnTo>
                        <a:pt x="21600" y="21600"/>
                      </a:lnTo>
                      <a:lnTo>
                        <a:pt x="21600" y="0"/>
                      </a:lnTo>
                      <a:lnTo>
                        <a:pt x="0" y="0"/>
                      </a:lnTo>
                      <a:lnTo>
                        <a:pt x="0" y="21294"/>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22" name="Shape 822"/>
                <p:cNvSpPr/>
                <p:nvPr/>
              </p:nvSpPr>
              <p:spPr>
                <a:xfrm>
                  <a:off x="1933493" y="79284"/>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23" name="Shape 823"/>
                <p:cNvSpPr/>
                <p:nvPr/>
              </p:nvSpPr>
              <p:spPr>
                <a:xfrm>
                  <a:off x="1935320" y="79284"/>
                  <a:ext cx="330743" cy="12701"/>
                </a:xfrm>
                <a:custGeom>
                  <a:avLst/>
                  <a:gdLst/>
                  <a:ahLst/>
                  <a:cxnLst>
                    <a:cxn ang="0">
                      <a:pos x="wd2" y="hd2"/>
                    </a:cxn>
                    <a:cxn ang="5400000">
                      <a:pos x="wd2" y="hd2"/>
                    </a:cxn>
                    <a:cxn ang="10800000">
                      <a:pos x="wd2" y="hd2"/>
                    </a:cxn>
                    <a:cxn ang="16200000">
                      <a:pos x="wd2" y="hd2"/>
                    </a:cxn>
                  </a:cxnLst>
                  <a:rect l="0" t="0" r="r" b="b"/>
                  <a:pathLst>
                    <a:path w="21600" h="21600" extrusionOk="0">
                      <a:moveTo>
                        <a:pt x="82" y="0"/>
                      </a:moveTo>
                      <a:lnTo>
                        <a:pt x="0" y="0"/>
                      </a:lnTo>
                      <a:lnTo>
                        <a:pt x="0" y="21600"/>
                      </a:lnTo>
                      <a:lnTo>
                        <a:pt x="21545" y="21600"/>
                      </a:lnTo>
                      <a:lnTo>
                        <a:pt x="21600" y="12960"/>
                      </a:lnTo>
                      <a:lnTo>
                        <a:pt x="21545" y="0"/>
                      </a:lnTo>
                      <a:lnTo>
                        <a:pt x="82"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24" name="Shape 824"/>
                <p:cNvSpPr/>
                <p:nvPr/>
              </p:nvSpPr>
              <p:spPr>
                <a:xfrm>
                  <a:off x="2260641" y="79284"/>
                  <a:ext cx="8446"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25" name="Shape 825"/>
                <p:cNvSpPr/>
                <p:nvPr/>
              </p:nvSpPr>
              <p:spPr>
                <a:xfrm>
                  <a:off x="2258513" y="4548"/>
                  <a:ext cx="12701" cy="82889"/>
                </a:xfrm>
                <a:custGeom>
                  <a:avLst/>
                  <a:gdLst/>
                  <a:ahLst/>
                  <a:cxnLst>
                    <a:cxn ang="0">
                      <a:pos x="wd2" y="hd2"/>
                    </a:cxn>
                    <a:cxn ang="5400000">
                      <a:pos x="wd2" y="hd2"/>
                    </a:cxn>
                    <a:cxn ang="10800000">
                      <a:pos x="wd2" y="hd2"/>
                    </a:cxn>
                    <a:cxn ang="16200000">
                      <a:pos x="wd2" y="hd2"/>
                    </a:cxn>
                  </a:cxnLst>
                  <a:rect l="0" t="0" r="r" b="b"/>
                  <a:pathLst>
                    <a:path w="21600" h="21600" extrusionOk="0">
                      <a:moveTo>
                        <a:pt x="0" y="21308"/>
                      </a:moveTo>
                      <a:lnTo>
                        <a:pt x="0" y="21600"/>
                      </a:lnTo>
                      <a:lnTo>
                        <a:pt x="21600" y="21600"/>
                      </a:lnTo>
                      <a:lnTo>
                        <a:pt x="21600" y="0"/>
                      </a:lnTo>
                      <a:lnTo>
                        <a:pt x="0" y="292"/>
                      </a:lnTo>
                      <a:lnTo>
                        <a:pt x="0" y="21308"/>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26" name="Shape 826"/>
                <p:cNvSpPr/>
                <p:nvPr/>
              </p:nvSpPr>
              <p:spPr>
                <a:xfrm>
                  <a:off x="2260641" y="0"/>
                  <a:ext cx="8446" cy="12700"/>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grpSp>
          <p:sp>
            <p:nvSpPr>
              <p:cNvPr id="828" name="Shape 828"/>
              <p:cNvSpPr/>
              <p:nvPr/>
            </p:nvSpPr>
            <p:spPr>
              <a:xfrm>
                <a:off x="2263665" y="1150528"/>
                <a:ext cx="32356" cy="12701"/>
              </a:xfrm>
              <a:custGeom>
                <a:avLst/>
                <a:gdLst/>
                <a:ahLst/>
                <a:cxnLst>
                  <a:cxn ang="0">
                    <a:pos x="wd2" y="hd2"/>
                  </a:cxn>
                  <a:cxn ang="5400000">
                    <a:pos x="wd2" y="hd2"/>
                  </a:cxn>
                  <a:cxn ang="10800000">
                    <a:pos x="wd2" y="hd2"/>
                  </a:cxn>
                  <a:cxn ang="16200000">
                    <a:pos x="wd2" y="hd2"/>
                  </a:cxn>
                </a:cxnLst>
                <a:rect l="0" t="0" r="r" b="b"/>
                <a:pathLst>
                  <a:path w="21600" h="21600" extrusionOk="0">
                    <a:moveTo>
                      <a:pt x="876" y="0"/>
                    </a:moveTo>
                    <a:lnTo>
                      <a:pt x="0" y="8640"/>
                    </a:lnTo>
                    <a:lnTo>
                      <a:pt x="0" y="21600"/>
                    </a:lnTo>
                    <a:lnTo>
                      <a:pt x="20724" y="21600"/>
                    </a:lnTo>
                    <a:lnTo>
                      <a:pt x="21600" y="8640"/>
                    </a:lnTo>
                    <a:lnTo>
                      <a:pt x="20724" y="8640"/>
                    </a:lnTo>
                    <a:lnTo>
                      <a:pt x="20141" y="0"/>
                    </a:lnTo>
                    <a:lnTo>
                      <a:pt x="876"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29" name="Shape 829"/>
              <p:cNvSpPr/>
              <p:nvPr/>
            </p:nvSpPr>
            <p:spPr>
              <a:xfrm>
                <a:off x="2288472" y="1079395"/>
                <a:ext cx="12701" cy="79286"/>
              </a:xfrm>
              <a:custGeom>
                <a:avLst/>
                <a:gdLst/>
                <a:ahLst/>
                <a:cxnLst>
                  <a:cxn ang="0">
                    <a:pos x="wd2" y="hd2"/>
                  </a:cxn>
                  <a:cxn ang="5400000">
                    <a:pos x="wd2" y="hd2"/>
                  </a:cxn>
                  <a:cxn ang="10800000">
                    <a:pos x="wd2" y="hd2"/>
                  </a:cxn>
                  <a:cxn ang="16200000">
                    <a:pos x="wd2" y="hd2"/>
                  </a:cxn>
                </a:cxnLst>
                <a:rect l="0" t="0" r="r" b="b"/>
                <a:pathLst>
                  <a:path w="21600" h="21600" extrusionOk="0">
                    <a:moveTo>
                      <a:pt x="0" y="21159"/>
                    </a:moveTo>
                    <a:lnTo>
                      <a:pt x="0" y="21600"/>
                    </a:lnTo>
                    <a:lnTo>
                      <a:pt x="21600" y="21600"/>
                    </a:lnTo>
                    <a:lnTo>
                      <a:pt x="21600" y="0"/>
                    </a:lnTo>
                    <a:lnTo>
                      <a:pt x="0" y="0"/>
                    </a:lnTo>
                    <a:lnTo>
                      <a:pt x="0" y="21159"/>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30" name="Shape 830"/>
              <p:cNvSpPr/>
              <p:nvPr/>
            </p:nvSpPr>
            <p:spPr>
              <a:xfrm>
                <a:off x="2290599" y="1074847"/>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31" name="Shape 831"/>
              <p:cNvSpPr/>
              <p:nvPr/>
            </p:nvSpPr>
            <p:spPr>
              <a:xfrm>
                <a:off x="2293624" y="1074847"/>
                <a:ext cx="73099" cy="12701"/>
              </a:xfrm>
              <a:custGeom>
                <a:avLst/>
                <a:gdLst/>
                <a:ahLst/>
                <a:cxnLst>
                  <a:cxn ang="0">
                    <a:pos x="wd2" y="hd2"/>
                  </a:cxn>
                  <a:cxn ang="5400000">
                    <a:pos x="wd2" y="hd2"/>
                  </a:cxn>
                  <a:cxn ang="10800000">
                    <a:pos x="wd2" y="hd2"/>
                  </a:cxn>
                  <a:cxn ang="16200000">
                    <a:pos x="wd2" y="hd2"/>
                  </a:cxn>
                </a:cxnLst>
                <a:rect l="0" t="0" r="r" b="b"/>
                <a:pathLst>
                  <a:path w="21600" h="21600" extrusionOk="0">
                    <a:moveTo>
                      <a:pt x="247" y="0"/>
                    </a:moveTo>
                    <a:lnTo>
                      <a:pt x="0" y="0"/>
                    </a:lnTo>
                    <a:lnTo>
                      <a:pt x="0" y="21600"/>
                    </a:lnTo>
                    <a:lnTo>
                      <a:pt x="21600" y="21600"/>
                    </a:lnTo>
                    <a:lnTo>
                      <a:pt x="21353" y="0"/>
                    </a:lnTo>
                    <a:lnTo>
                      <a:pt x="247"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32" name="Shape 832"/>
              <p:cNvSpPr/>
              <p:nvPr/>
            </p:nvSpPr>
            <p:spPr>
              <a:xfrm>
                <a:off x="2361301" y="1074847"/>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33" name="Shape 833"/>
              <p:cNvSpPr/>
              <p:nvPr/>
            </p:nvSpPr>
            <p:spPr>
              <a:xfrm>
                <a:off x="2359174" y="1001912"/>
                <a:ext cx="12701" cy="81088"/>
              </a:xfrm>
              <a:custGeom>
                <a:avLst/>
                <a:gdLst/>
                <a:ahLst/>
                <a:cxnLst>
                  <a:cxn ang="0">
                    <a:pos x="wd2" y="hd2"/>
                  </a:cxn>
                  <a:cxn ang="5400000">
                    <a:pos x="wd2" y="hd2"/>
                  </a:cxn>
                  <a:cxn ang="10800000">
                    <a:pos x="wd2" y="hd2"/>
                  </a:cxn>
                  <a:cxn ang="16200000">
                    <a:pos x="wd2" y="hd2"/>
                  </a:cxn>
                </a:cxnLst>
                <a:rect l="0" t="0" r="r" b="b"/>
                <a:pathLst>
                  <a:path w="21600" h="21600" extrusionOk="0">
                    <a:moveTo>
                      <a:pt x="0" y="21168"/>
                    </a:moveTo>
                    <a:lnTo>
                      <a:pt x="21600" y="21600"/>
                    </a:lnTo>
                    <a:lnTo>
                      <a:pt x="21600" y="0"/>
                    </a:lnTo>
                    <a:lnTo>
                      <a:pt x="0" y="0"/>
                    </a:lnTo>
                    <a:lnTo>
                      <a:pt x="0" y="21168"/>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34" name="Shape 834"/>
              <p:cNvSpPr/>
              <p:nvPr/>
            </p:nvSpPr>
            <p:spPr>
              <a:xfrm>
                <a:off x="2359174" y="998039"/>
                <a:ext cx="12701" cy="9550"/>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35" name="Shape 835"/>
              <p:cNvSpPr/>
              <p:nvPr/>
            </p:nvSpPr>
            <p:spPr>
              <a:xfrm>
                <a:off x="2364326" y="996463"/>
                <a:ext cx="14381" cy="12701"/>
              </a:xfrm>
              <a:custGeom>
                <a:avLst/>
                <a:gdLst/>
                <a:ahLst/>
                <a:cxnLst>
                  <a:cxn ang="0">
                    <a:pos x="wd2" y="hd2"/>
                  </a:cxn>
                  <a:cxn ang="5400000">
                    <a:pos x="wd2" y="hd2"/>
                  </a:cxn>
                  <a:cxn ang="10800000">
                    <a:pos x="wd2" y="hd2"/>
                  </a:cxn>
                  <a:cxn ang="16200000">
                    <a:pos x="wd2" y="hd2"/>
                  </a:cxn>
                </a:cxnLst>
                <a:rect l="0" t="0" r="r" b="b"/>
                <a:pathLst>
                  <a:path w="21600" h="21600" extrusionOk="0">
                    <a:moveTo>
                      <a:pt x="1662" y="0"/>
                    </a:moveTo>
                    <a:lnTo>
                      <a:pt x="0" y="0"/>
                    </a:lnTo>
                    <a:lnTo>
                      <a:pt x="0" y="21600"/>
                    </a:lnTo>
                    <a:lnTo>
                      <a:pt x="21600" y="21600"/>
                    </a:lnTo>
                    <a:lnTo>
                      <a:pt x="20492" y="0"/>
                    </a:lnTo>
                    <a:lnTo>
                      <a:pt x="1662"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36" name="Shape 836"/>
              <p:cNvSpPr/>
              <p:nvPr/>
            </p:nvSpPr>
            <p:spPr>
              <a:xfrm>
                <a:off x="2375995" y="999166"/>
                <a:ext cx="4224"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37" name="Shape 837"/>
              <p:cNvSpPr/>
              <p:nvPr/>
            </p:nvSpPr>
            <p:spPr>
              <a:xfrm>
                <a:off x="2371757" y="924430"/>
                <a:ext cx="12701" cy="79285"/>
              </a:xfrm>
              <a:custGeom>
                <a:avLst/>
                <a:gdLst/>
                <a:ahLst/>
                <a:cxnLst>
                  <a:cxn ang="0">
                    <a:pos x="wd2" y="hd2"/>
                  </a:cxn>
                  <a:cxn ang="5400000">
                    <a:pos x="wd2" y="hd2"/>
                  </a:cxn>
                  <a:cxn ang="10800000">
                    <a:pos x="wd2" y="hd2"/>
                  </a:cxn>
                  <a:cxn ang="16200000">
                    <a:pos x="wd2" y="hd2"/>
                  </a:cxn>
                </a:cxnLst>
                <a:rect l="0" t="0" r="r" b="b"/>
                <a:pathLst>
                  <a:path w="21600" h="21600" extrusionOk="0">
                    <a:moveTo>
                      <a:pt x="0" y="21308"/>
                    </a:moveTo>
                    <a:lnTo>
                      <a:pt x="21600" y="21600"/>
                    </a:lnTo>
                    <a:lnTo>
                      <a:pt x="21600" y="0"/>
                    </a:lnTo>
                    <a:lnTo>
                      <a:pt x="0" y="0"/>
                    </a:lnTo>
                    <a:lnTo>
                      <a:pt x="0" y="21308"/>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38" name="Shape 838"/>
              <p:cNvSpPr/>
              <p:nvPr/>
            </p:nvSpPr>
            <p:spPr>
              <a:xfrm>
                <a:off x="2373554" y="920556"/>
                <a:ext cx="12701" cy="9550"/>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39" name="Shape 839"/>
              <p:cNvSpPr/>
              <p:nvPr/>
            </p:nvSpPr>
            <p:spPr>
              <a:xfrm>
                <a:off x="2377507" y="918981"/>
                <a:ext cx="585990" cy="12701"/>
              </a:xfrm>
              <a:custGeom>
                <a:avLst/>
                <a:gdLst/>
                <a:ahLst/>
                <a:cxnLst>
                  <a:cxn ang="0">
                    <a:pos x="wd2" y="hd2"/>
                  </a:cxn>
                  <a:cxn ang="5400000">
                    <a:pos x="wd2" y="hd2"/>
                  </a:cxn>
                  <a:cxn ang="10800000">
                    <a:pos x="wd2" y="hd2"/>
                  </a:cxn>
                  <a:cxn ang="16200000">
                    <a:pos x="wd2" y="hd2"/>
                  </a:cxn>
                </a:cxnLst>
                <a:rect l="0" t="0" r="r" b="b"/>
                <a:pathLst>
                  <a:path w="21600" h="21600" extrusionOk="0">
                    <a:moveTo>
                      <a:pt x="62" y="0"/>
                    </a:moveTo>
                    <a:lnTo>
                      <a:pt x="0" y="0"/>
                    </a:lnTo>
                    <a:lnTo>
                      <a:pt x="0" y="21600"/>
                    </a:lnTo>
                    <a:lnTo>
                      <a:pt x="21600" y="21600"/>
                    </a:lnTo>
                    <a:lnTo>
                      <a:pt x="21600" y="0"/>
                    </a:lnTo>
                    <a:lnTo>
                      <a:pt x="62"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40" name="Shape 840"/>
              <p:cNvSpPr/>
              <p:nvPr/>
            </p:nvSpPr>
            <p:spPr>
              <a:xfrm>
                <a:off x="2960785" y="921684"/>
                <a:ext cx="4224"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41" name="Shape 841"/>
              <p:cNvSpPr/>
              <p:nvPr/>
            </p:nvSpPr>
            <p:spPr>
              <a:xfrm>
                <a:off x="2956547" y="800097"/>
                <a:ext cx="12701" cy="126136"/>
              </a:xfrm>
              <a:custGeom>
                <a:avLst/>
                <a:gdLst/>
                <a:ahLst/>
                <a:cxnLst>
                  <a:cxn ang="0">
                    <a:pos x="wd2" y="hd2"/>
                  </a:cxn>
                  <a:cxn ang="5400000">
                    <a:pos x="wd2" y="hd2"/>
                  </a:cxn>
                  <a:cxn ang="10800000">
                    <a:pos x="wd2" y="hd2"/>
                  </a:cxn>
                  <a:cxn ang="16200000">
                    <a:pos x="wd2" y="hd2"/>
                  </a:cxn>
                </a:cxnLst>
                <a:rect l="0" t="0" r="r" b="b"/>
                <a:pathLst>
                  <a:path w="21600" h="21600" extrusionOk="0">
                    <a:moveTo>
                      <a:pt x="0" y="21325"/>
                    </a:moveTo>
                    <a:lnTo>
                      <a:pt x="8640" y="21600"/>
                    </a:lnTo>
                    <a:lnTo>
                      <a:pt x="21600" y="21325"/>
                    </a:lnTo>
                    <a:lnTo>
                      <a:pt x="21600" y="0"/>
                    </a:lnTo>
                    <a:lnTo>
                      <a:pt x="0" y="0"/>
                    </a:lnTo>
                    <a:lnTo>
                      <a:pt x="0" y="21325"/>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42" name="Shape 842"/>
              <p:cNvSpPr/>
              <p:nvPr/>
            </p:nvSpPr>
            <p:spPr>
              <a:xfrm>
                <a:off x="2960785" y="795549"/>
                <a:ext cx="4224"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43" name="Shape 843"/>
              <p:cNvSpPr/>
              <p:nvPr/>
            </p:nvSpPr>
            <p:spPr>
              <a:xfrm>
                <a:off x="2962298" y="795549"/>
                <a:ext cx="158182" cy="12701"/>
              </a:xfrm>
              <a:custGeom>
                <a:avLst/>
                <a:gdLst/>
                <a:ahLst/>
                <a:cxnLst>
                  <a:cxn ang="0">
                    <a:pos x="wd2" y="hd2"/>
                  </a:cxn>
                  <a:cxn ang="5400000">
                    <a:pos x="wd2" y="hd2"/>
                  </a:cxn>
                  <a:cxn ang="10800000">
                    <a:pos x="wd2" y="hd2"/>
                  </a:cxn>
                  <a:cxn ang="16200000">
                    <a:pos x="wd2" y="hd2"/>
                  </a:cxn>
                </a:cxnLst>
                <a:rect l="0" t="0" r="r" b="b"/>
                <a:pathLst>
                  <a:path w="21600" h="21600" extrusionOk="0">
                    <a:moveTo>
                      <a:pt x="114" y="0"/>
                    </a:moveTo>
                    <a:lnTo>
                      <a:pt x="0" y="0"/>
                    </a:lnTo>
                    <a:lnTo>
                      <a:pt x="0" y="21600"/>
                    </a:lnTo>
                    <a:lnTo>
                      <a:pt x="21600" y="21600"/>
                    </a:lnTo>
                    <a:lnTo>
                      <a:pt x="21600" y="0"/>
                    </a:lnTo>
                    <a:lnTo>
                      <a:pt x="114"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44" name="Shape 844"/>
              <p:cNvSpPr/>
              <p:nvPr/>
            </p:nvSpPr>
            <p:spPr>
              <a:xfrm>
                <a:off x="3115657" y="798252"/>
                <a:ext cx="8446"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45" name="Shape 845"/>
              <p:cNvSpPr/>
              <p:nvPr/>
            </p:nvSpPr>
            <p:spPr>
              <a:xfrm>
                <a:off x="3113529" y="675764"/>
                <a:ext cx="12701" cy="127938"/>
              </a:xfrm>
              <a:custGeom>
                <a:avLst/>
                <a:gdLst/>
                <a:ahLst/>
                <a:cxnLst>
                  <a:cxn ang="0">
                    <a:pos x="wd2" y="hd2"/>
                  </a:cxn>
                  <a:cxn ang="5400000">
                    <a:pos x="wd2" y="hd2"/>
                  </a:cxn>
                  <a:cxn ang="10800000">
                    <a:pos x="wd2" y="hd2"/>
                  </a:cxn>
                  <a:cxn ang="16200000">
                    <a:pos x="wd2" y="hd2"/>
                  </a:cxn>
                </a:cxnLst>
                <a:rect l="0" t="0" r="r" b="b"/>
                <a:pathLst>
                  <a:path w="21600" h="21600" extrusionOk="0">
                    <a:moveTo>
                      <a:pt x="0" y="21418"/>
                    </a:moveTo>
                    <a:lnTo>
                      <a:pt x="0" y="21600"/>
                    </a:lnTo>
                    <a:lnTo>
                      <a:pt x="21600" y="21600"/>
                    </a:lnTo>
                    <a:lnTo>
                      <a:pt x="21600" y="0"/>
                    </a:lnTo>
                    <a:lnTo>
                      <a:pt x="0" y="0"/>
                    </a:lnTo>
                    <a:lnTo>
                      <a:pt x="0" y="21418"/>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46" name="Shape 846"/>
              <p:cNvSpPr/>
              <p:nvPr/>
            </p:nvSpPr>
            <p:spPr>
              <a:xfrm>
                <a:off x="3243549" y="543954"/>
                <a:ext cx="12701" cy="9550"/>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47" name="Shape 847"/>
              <p:cNvSpPr/>
              <p:nvPr/>
            </p:nvSpPr>
            <p:spPr>
              <a:xfrm>
                <a:off x="3356194" y="543954"/>
                <a:ext cx="12701" cy="9550"/>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48" name="Shape 848"/>
              <p:cNvSpPr/>
              <p:nvPr/>
            </p:nvSpPr>
            <p:spPr>
              <a:xfrm>
                <a:off x="4282511" y="280873"/>
                <a:ext cx="12701" cy="9550"/>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49" name="Shape 849"/>
              <p:cNvSpPr/>
              <p:nvPr/>
            </p:nvSpPr>
            <p:spPr>
              <a:xfrm>
                <a:off x="4284638" y="139649"/>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50" name="Shape 850"/>
              <p:cNvSpPr/>
              <p:nvPr/>
            </p:nvSpPr>
            <p:spPr>
              <a:xfrm>
                <a:off x="4624038" y="143927"/>
                <a:ext cx="12701" cy="9550"/>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grpSp>
            <p:nvGrpSpPr>
              <p:cNvPr id="861" name="Group 861"/>
              <p:cNvGrpSpPr/>
              <p:nvPr/>
            </p:nvGrpSpPr>
            <p:grpSpPr>
              <a:xfrm>
                <a:off x="3241153" y="1801"/>
                <a:ext cx="2119025" cy="677568"/>
                <a:chOff x="0" y="0"/>
                <a:chExt cx="2119024" cy="677566"/>
              </a:xfrm>
            </p:grpSpPr>
            <p:sp>
              <p:nvSpPr>
                <p:cNvPr id="851" name="Shape 851"/>
                <p:cNvSpPr/>
                <p:nvPr/>
              </p:nvSpPr>
              <p:spPr>
                <a:xfrm>
                  <a:off x="0" y="546026"/>
                  <a:ext cx="12700" cy="131541"/>
                </a:xfrm>
                <a:custGeom>
                  <a:avLst/>
                  <a:gdLst/>
                  <a:ahLst/>
                  <a:cxnLst>
                    <a:cxn ang="0">
                      <a:pos x="wd2" y="hd2"/>
                    </a:cxn>
                    <a:cxn ang="5400000">
                      <a:pos x="wd2" y="hd2"/>
                    </a:cxn>
                    <a:cxn ang="10800000">
                      <a:pos x="wd2" y="hd2"/>
                    </a:cxn>
                    <a:cxn ang="16200000">
                      <a:pos x="wd2" y="hd2"/>
                    </a:cxn>
                  </a:cxnLst>
                  <a:rect l="0" t="0" r="r" b="b"/>
                  <a:pathLst>
                    <a:path w="21600" h="21600" extrusionOk="0">
                      <a:moveTo>
                        <a:pt x="0" y="21423"/>
                      </a:moveTo>
                      <a:lnTo>
                        <a:pt x="0" y="21600"/>
                      </a:lnTo>
                      <a:lnTo>
                        <a:pt x="21600" y="21600"/>
                      </a:lnTo>
                      <a:lnTo>
                        <a:pt x="21600" y="0"/>
                      </a:lnTo>
                      <a:lnTo>
                        <a:pt x="0" y="0"/>
                      </a:lnTo>
                      <a:lnTo>
                        <a:pt x="0" y="21423"/>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52" name="Shape 852"/>
                <p:cNvSpPr/>
                <p:nvPr/>
              </p:nvSpPr>
              <p:spPr>
                <a:xfrm>
                  <a:off x="5151" y="540577"/>
                  <a:ext cx="117439" cy="12701"/>
                </a:xfrm>
                <a:custGeom>
                  <a:avLst/>
                  <a:gdLst/>
                  <a:ahLst/>
                  <a:cxnLst>
                    <a:cxn ang="0">
                      <a:pos x="wd2" y="hd2"/>
                    </a:cxn>
                    <a:cxn ang="5400000">
                      <a:pos x="wd2" y="hd2"/>
                    </a:cxn>
                    <a:cxn ang="10800000">
                      <a:pos x="wd2" y="hd2"/>
                    </a:cxn>
                    <a:cxn ang="16200000">
                      <a:pos x="wd2" y="hd2"/>
                    </a:cxn>
                  </a:cxnLst>
                  <a:rect l="0" t="0" r="r" b="b"/>
                  <a:pathLst>
                    <a:path w="21600" h="21600" extrusionOk="0">
                      <a:moveTo>
                        <a:pt x="233" y="0"/>
                      </a:moveTo>
                      <a:lnTo>
                        <a:pt x="0" y="0"/>
                      </a:lnTo>
                      <a:lnTo>
                        <a:pt x="0" y="21600"/>
                      </a:lnTo>
                      <a:lnTo>
                        <a:pt x="21600" y="21600"/>
                      </a:lnTo>
                      <a:lnTo>
                        <a:pt x="21600" y="0"/>
                      </a:lnTo>
                      <a:lnTo>
                        <a:pt x="233"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53" name="Shape 853"/>
                <p:cNvSpPr/>
                <p:nvPr/>
              </p:nvSpPr>
              <p:spPr>
                <a:xfrm>
                  <a:off x="115040" y="414485"/>
                  <a:ext cx="12701" cy="133344"/>
                </a:xfrm>
                <a:custGeom>
                  <a:avLst/>
                  <a:gdLst/>
                  <a:ahLst/>
                  <a:cxnLst>
                    <a:cxn ang="0">
                      <a:pos x="wd2" y="hd2"/>
                    </a:cxn>
                    <a:cxn ang="5400000">
                      <a:pos x="wd2" y="hd2"/>
                    </a:cxn>
                    <a:cxn ang="10800000">
                      <a:pos x="wd2" y="hd2"/>
                    </a:cxn>
                    <a:cxn ang="16200000">
                      <a:pos x="wd2" y="hd2"/>
                    </a:cxn>
                  </a:cxnLst>
                  <a:rect l="0" t="0" r="r" b="b"/>
                  <a:pathLst>
                    <a:path w="21600" h="21600" extrusionOk="0">
                      <a:moveTo>
                        <a:pt x="0" y="21339"/>
                      </a:moveTo>
                      <a:lnTo>
                        <a:pt x="8640" y="21600"/>
                      </a:lnTo>
                      <a:lnTo>
                        <a:pt x="21600" y="21339"/>
                      </a:lnTo>
                      <a:lnTo>
                        <a:pt x="21600" y="0"/>
                      </a:lnTo>
                      <a:lnTo>
                        <a:pt x="0" y="0"/>
                      </a:lnTo>
                      <a:lnTo>
                        <a:pt x="0" y="21339"/>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54" name="Shape 854"/>
                <p:cNvSpPr/>
                <p:nvPr/>
              </p:nvSpPr>
              <p:spPr>
                <a:xfrm>
                  <a:off x="120192" y="409036"/>
                  <a:ext cx="415825" cy="12701"/>
                </a:xfrm>
                <a:custGeom>
                  <a:avLst/>
                  <a:gdLst/>
                  <a:ahLst/>
                  <a:cxnLst>
                    <a:cxn ang="0">
                      <a:pos x="wd2" y="hd2"/>
                    </a:cxn>
                    <a:cxn ang="5400000">
                      <a:pos x="wd2" y="hd2"/>
                    </a:cxn>
                    <a:cxn ang="10800000">
                      <a:pos x="wd2" y="hd2"/>
                    </a:cxn>
                    <a:cxn ang="16200000">
                      <a:pos x="wd2" y="hd2"/>
                    </a:cxn>
                  </a:cxnLst>
                  <a:rect l="0" t="0" r="r" b="b"/>
                  <a:pathLst>
                    <a:path w="21600" h="21600" extrusionOk="0">
                      <a:moveTo>
                        <a:pt x="44" y="0"/>
                      </a:moveTo>
                      <a:lnTo>
                        <a:pt x="0" y="0"/>
                      </a:lnTo>
                      <a:lnTo>
                        <a:pt x="0" y="21600"/>
                      </a:lnTo>
                      <a:lnTo>
                        <a:pt x="21556" y="21600"/>
                      </a:lnTo>
                      <a:lnTo>
                        <a:pt x="21600" y="8640"/>
                      </a:lnTo>
                      <a:lnTo>
                        <a:pt x="21556" y="0"/>
                      </a:lnTo>
                      <a:lnTo>
                        <a:pt x="44"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55" name="Shape 855"/>
                <p:cNvSpPr/>
                <p:nvPr/>
              </p:nvSpPr>
              <p:spPr>
                <a:xfrm>
                  <a:off x="528468" y="279341"/>
                  <a:ext cx="12701" cy="136947"/>
                </a:xfrm>
                <a:custGeom>
                  <a:avLst/>
                  <a:gdLst/>
                  <a:ahLst/>
                  <a:cxnLst>
                    <a:cxn ang="0">
                      <a:pos x="wd2" y="hd2"/>
                    </a:cxn>
                    <a:cxn ang="5400000">
                      <a:pos x="wd2" y="hd2"/>
                    </a:cxn>
                    <a:cxn ang="10800000">
                      <a:pos x="wd2" y="hd2"/>
                    </a:cxn>
                    <a:cxn ang="16200000">
                      <a:pos x="wd2" y="hd2"/>
                    </a:cxn>
                  </a:cxnLst>
                  <a:rect l="0" t="0" r="r" b="b"/>
                  <a:pathLst>
                    <a:path w="21600" h="21600" extrusionOk="0">
                      <a:moveTo>
                        <a:pt x="0" y="21348"/>
                      </a:moveTo>
                      <a:lnTo>
                        <a:pt x="0" y="21600"/>
                      </a:lnTo>
                      <a:lnTo>
                        <a:pt x="21600" y="21600"/>
                      </a:lnTo>
                      <a:lnTo>
                        <a:pt x="21600" y="0"/>
                      </a:lnTo>
                      <a:lnTo>
                        <a:pt x="0" y="252"/>
                      </a:lnTo>
                      <a:lnTo>
                        <a:pt x="0" y="21348"/>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56" name="Shape 856"/>
                <p:cNvSpPr/>
                <p:nvPr/>
              </p:nvSpPr>
              <p:spPr>
                <a:xfrm>
                  <a:off x="533619" y="274793"/>
                  <a:ext cx="515288" cy="12701"/>
                </a:xfrm>
                <a:custGeom>
                  <a:avLst/>
                  <a:gdLst/>
                  <a:ahLst/>
                  <a:cxnLst>
                    <a:cxn ang="0">
                      <a:pos x="wd2" y="hd2"/>
                    </a:cxn>
                    <a:cxn ang="5400000">
                      <a:pos x="wd2" y="hd2"/>
                    </a:cxn>
                    <a:cxn ang="10800000">
                      <a:pos x="wd2" y="hd2"/>
                    </a:cxn>
                    <a:cxn ang="16200000">
                      <a:pos x="wd2" y="hd2"/>
                    </a:cxn>
                  </a:cxnLst>
                  <a:rect l="0" t="0" r="r" b="b"/>
                  <a:pathLst>
                    <a:path w="21600" h="21600" extrusionOk="0">
                      <a:moveTo>
                        <a:pt x="70" y="0"/>
                      </a:moveTo>
                      <a:lnTo>
                        <a:pt x="0" y="12960"/>
                      </a:lnTo>
                      <a:lnTo>
                        <a:pt x="0" y="21600"/>
                      </a:lnTo>
                      <a:lnTo>
                        <a:pt x="21600" y="21600"/>
                      </a:lnTo>
                      <a:lnTo>
                        <a:pt x="21600" y="12960"/>
                      </a:lnTo>
                      <a:lnTo>
                        <a:pt x="21547" y="0"/>
                      </a:lnTo>
                      <a:lnTo>
                        <a:pt x="70"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57" name="Shape 857"/>
                <p:cNvSpPr/>
                <p:nvPr/>
              </p:nvSpPr>
              <p:spPr>
                <a:xfrm>
                  <a:off x="1041358" y="142395"/>
                  <a:ext cx="12701" cy="140551"/>
                </a:xfrm>
                <a:custGeom>
                  <a:avLst/>
                  <a:gdLst/>
                  <a:ahLst/>
                  <a:cxnLst>
                    <a:cxn ang="0">
                      <a:pos x="wd2" y="hd2"/>
                    </a:cxn>
                    <a:cxn ang="5400000">
                      <a:pos x="wd2" y="hd2"/>
                    </a:cxn>
                    <a:cxn ang="10800000">
                      <a:pos x="wd2" y="hd2"/>
                    </a:cxn>
                    <a:cxn ang="16200000">
                      <a:pos x="wd2" y="hd2"/>
                    </a:cxn>
                  </a:cxnLst>
                  <a:rect l="0" t="0" r="r" b="b"/>
                  <a:pathLst>
                    <a:path w="21600" h="21600" extrusionOk="0">
                      <a:moveTo>
                        <a:pt x="0" y="21433"/>
                      </a:moveTo>
                      <a:lnTo>
                        <a:pt x="8640" y="21600"/>
                      </a:lnTo>
                      <a:lnTo>
                        <a:pt x="21600" y="21600"/>
                      </a:lnTo>
                      <a:lnTo>
                        <a:pt x="21600" y="0"/>
                      </a:lnTo>
                      <a:lnTo>
                        <a:pt x="8640" y="0"/>
                      </a:lnTo>
                      <a:lnTo>
                        <a:pt x="0" y="250"/>
                      </a:lnTo>
                      <a:lnTo>
                        <a:pt x="0" y="21433"/>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58" name="Shape 858"/>
                <p:cNvSpPr/>
                <p:nvPr/>
              </p:nvSpPr>
              <p:spPr>
                <a:xfrm>
                  <a:off x="1046509" y="137847"/>
                  <a:ext cx="343925" cy="12701"/>
                </a:xfrm>
                <a:custGeom>
                  <a:avLst/>
                  <a:gdLst/>
                  <a:ahLst/>
                  <a:cxnLst>
                    <a:cxn ang="0">
                      <a:pos x="wd2" y="hd2"/>
                    </a:cxn>
                    <a:cxn ang="5400000">
                      <a:pos x="wd2" y="hd2"/>
                    </a:cxn>
                    <a:cxn ang="10800000">
                      <a:pos x="wd2" y="hd2"/>
                    </a:cxn>
                    <a:cxn ang="16200000">
                      <a:pos x="wd2" y="hd2"/>
                    </a:cxn>
                  </a:cxnLst>
                  <a:rect l="0" t="0" r="r" b="b"/>
                  <a:pathLst>
                    <a:path w="21600" h="21600" extrusionOk="0">
                      <a:moveTo>
                        <a:pt x="53" y="0"/>
                      </a:moveTo>
                      <a:lnTo>
                        <a:pt x="0" y="12960"/>
                      </a:lnTo>
                      <a:lnTo>
                        <a:pt x="53" y="21600"/>
                      </a:lnTo>
                      <a:lnTo>
                        <a:pt x="21600" y="21600"/>
                      </a:lnTo>
                      <a:lnTo>
                        <a:pt x="21600" y="0"/>
                      </a:lnTo>
                      <a:lnTo>
                        <a:pt x="53"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59" name="Shape 859"/>
                <p:cNvSpPr/>
                <p:nvPr/>
              </p:nvSpPr>
              <p:spPr>
                <a:xfrm>
                  <a:off x="1382885" y="3647"/>
                  <a:ext cx="12701" cy="142353"/>
                </a:xfrm>
                <a:custGeom>
                  <a:avLst/>
                  <a:gdLst/>
                  <a:ahLst/>
                  <a:cxnLst>
                    <a:cxn ang="0">
                      <a:pos x="wd2" y="hd2"/>
                    </a:cxn>
                    <a:cxn ang="5400000">
                      <a:pos x="wd2" y="hd2"/>
                    </a:cxn>
                    <a:cxn ang="10800000">
                      <a:pos x="wd2" y="hd2"/>
                    </a:cxn>
                    <a:cxn ang="16200000">
                      <a:pos x="wd2" y="hd2"/>
                    </a:cxn>
                  </a:cxnLst>
                  <a:rect l="0" t="0" r="r" b="b"/>
                  <a:pathLst>
                    <a:path w="21600" h="21600" extrusionOk="0">
                      <a:moveTo>
                        <a:pt x="0" y="21436"/>
                      </a:moveTo>
                      <a:lnTo>
                        <a:pt x="0" y="21600"/>
                      </a:lnTo>
                      <a:lnTo>
                        <a:pt x="21600" y="21600"/>
                      </a:lnTo>
                      <a:lnTo>
                        <a:pt x="21600" y="0"/>
                      </a:lnTo>
                      <a:lnTo>
                        <a:pt x="0" y="0"/>
                      </a:lnTo>
                      <a:lnTo>
                        <a:pt x="0" y="21436"/>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60" name="Shape 860"/>
                <p:cNvSpPr/>
                <p:nvPr/>
              </p:nvSpPr>
              <p:spPr>
                <a:xfrm>
                  <a:off x="1388036" y="0"/>
                  <a:ext cx="730989" cy="12700"/>
                </a:xfrm>
                <a:custGeom>
                  <a:avLst/>
                  <a:gdLst/>
                  <a:ahLst/>
                  <a:cxnLst>
                    <a:cxn ang="0">
                      <a:pos x="wd2" y="hd2"/>
                    </a:cxn>
                    <a:cxn ang="5400000">
                      <a:pos x="wd2" y="hd2"/>
                    </a:cxn>
                    <a:cxn ang="10800000">
                      <a:pos x="wd2" y="hd2"/>
                    </a:cxn>
                    <a:cxn ang="16200000">
                      <a:pos x="wd2" y="hd2"/>
                    </a:cxn>
                  </a:cxnLst>
                  <a:rect l="0" t="0" r="r" b="b"/>
                  <a:pathLst>
                    <a:path w="21600" h="21600" extrusionOk="0">
                      <a:moveTo>
                        <a:pt x="37" y="0"/>
                      </a:moveTo>
                      <a:lnTo>
                        <a:pt x="0" y="0"/>
                      </a:lnTo>
                      <a:lnTo>
                        <a:pt x="0" y="21600"/>
                      </a:lnTo>
                      <a:lnTo>
                        <a:pt x="21563" y="21600"/>
                      </a:lnTo>
                      <a:lnTo>
                        <a:pt x="21600" y="7200"/>
                      </a:lnTo>
                      <a:lnTo>
                        <a:pt x="21563" y="0"/>
                      </a:lnTo>
                      <a:lnTo>
                        <a:pt x="37"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grpSp>
          <p:sp>
            <p:nvSpPr>
              <p:cNvPr id="862" name="Shape 862"/>
              <p:cNvSpPr/>
              <p:nvPr/>
            </p:nvSpPr>
            <p:spPr>
              <a:xfrm>
                <a:off x="5355355" y="0"/>
                <a:ext cx="8447" cy="12700"/>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63" name="Shape 863"/>
              <p:cNvSpPr/>
              <p:nvPr/>
            </p:nvSpPr>
            <p:spPr>
              <a:xfrm>
                <a:off x="5353228" y="1801"/>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4985" y="0"/>
                    </a:moveTo>
                    <a:lnTo>
                      <a:pt x="0" y="0"/>
                    </a:lnTo>
                    <a:lnTo>
                      <a:pt x="0" y="21600"/>
                    </a:lnTo>
                    <a:lnTo>
                      <a:pt x="21600" y="21600"/>
                    </a:lnTo>
                    <a:lnTo>
                      <a:pt x="21600" y="0"/>
                    </a:lnTo>
                    <a:lnTo>
                      <a:pt x="4985" y="0"/>
                    </a:lnTo>
                    <a:close/>
                  </a:path>
                </a:pathLst>
              </a:custGeom>
              <a:solidFill>
                <a:srgbClr val="000000"/>
              </a:solidFill>
              <a:ln w="25400" cap="flat">
                <a:solidFill>
                  <a:srgbClr val="000000"/>
                </a:solidFill>
                <a:prstDash val="dash"/>
                <a:round/>
              </a:ln>
              <a:effectLst/>
            </p:spPr>
            <p:txBody>
              <a:bodyPr wrap="square" lIns="45719" tIns="45719" rIns="45719" bIns="45719" numCol="1" anchor="t">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64" name="Shape 864"/>
              <p:cNvSpPr/>
              <p:nvPr/>
            </p:nvSpPr>
            <p:spPr>
              <a:xfrm>
                <a:off x="2573407" y="1173953"/>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65" name="Shape 865"/>
              <p:cNvSpPr/>
              <p:nvPr/>
            </p:nvSpPr>
            <p:spPr>
              <a:xfrm>
                <a:off x="3470036" y="675495"/>
                <a:ext cx="12701" cy="9549"/>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66" name="Shape 866"/>
              <p:cNvSpPr/>
              <p:nvPr/>
            </p:nvSpPr>
            <p:spPr>
              <a:xfrm>
                <a:off x="3470036" y="668513"/>
                <a:ext cx="12701" cy="12701"/>
              </a:xfrm>
              <a:prstGeom prst="rect">
                <a:avLst/>
              </a:prstGeom>
              <a:solidFill>
                <a:srgbClr val="FF0000"/>
              </a:solidFill>
              <a:ln w="25400" cap="flat">
                <a:solidFill>
                  <a:srgbClr val="000000"/>
                </a:solidFill>
                <a:prstDash val="dash"/>
                <a:round/>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sz="2400">
                  <a:solidFill>
                    <a:prstClr val="white"/>
                  </a:solidFill>
                  <a:latin typeface="Times New Roman"/>
                  <a:cs typeface="Times New Roman"/>
                  <a:sym typeface="Times New Roman"/>
                </a:endParaRPr>
              </a:p>
            </p:txBody>
          </p:sp>
          <p:sp>
            <p:nvSpPr>
              <p:cNvPr id="867" name="Shape 867"/>
              <p:cNvSpPr/>
              <p:nvPr/>
            </p:nvSpPr>
            <p:spPr>
              <a:xfrm>
                <a:off x="3472163" y="626168"/>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68" name="Shape 868"/>
              <p:cNvSpPr/>
              <p:nvPr/>
            </p:nvSpPr>
            <p:spPr>
              <a:xfrm>
                <a:off x="3991044" y="58562"/>
                <a:ext cx="8447" cy="12701"/>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69" name="Shape 869"/>
              <p:cNvSpPr/>
              <p:nvPr/>
            </p:nvSpPr>
            <p:spPr>
              <a:xfrm>
                <a:off x="3356194" y="412414"/>
                <a:ext cx="12701" cy="9549"/>
              </a:xfrm>
              <a:prstGeom prst="line">
                <a:avLst/>
              </a:prstGeom>
              <a:noFill/>
              <a:ln w="25400" cap="flat">
                <a:solidFill>
                  <a:srgbClr val="000000"/>
                </a:solidFill>
                <a:prstDash val="dash"/>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grpSp>
        <p:sp>
          <p:nvSpPr>
            <p:cNvPr id="871" name="Shape 871"/>
            <p:cNvSpPr/>
            <p:nvPr/>
          </p:nvSpPr>
          <p:spPr>
            <a:xfrm flipH="1">
              <a:off x="812799" y="156766"/>
              <a:ext cx="80964" cy="1"/>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72" name="Shape 872"/>
            <p:cNvSpPr/>
            <p:nvPr/>
          </p:nvSpPr>
          <p:spPr>
            <a:xfrm flipH="1">
              <a:off x="812799" y="762213"/>
              <a:ext cx="80964" cy="1"/>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73" name="Shape 873"/>
            <p:cNvSpPr/>
            <p:nvPr/>
          </p:nvSpPr>
          <p:spPr>
            <a:xfrm flipH="1">
              <a:off x="812799" y="1367659"/>
              <a:ext cx="80964" cy="1"/>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74" name="Shape 874"/>
            <p:cNvSpPr/>
            <p:nvPr/>
          </p:nvSpPr>
          <p:spPr>
            <a:xfrm flipH="1">
              <a:off x="812799" y="1973106"/>
              <a:ext cx="80964" cy="1"/>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75" name="Shape 875"/>
            <p:cNvSpPr/>
            <p:nvPr/>
          </p:nvSpPr>
          <p:spPr>
            <a:xfrm flipH="1">
              <a:off x="812799" y="2578553"/>
              <a:ext cx="80964" cy="1"/>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76" name="Shape 876"/>
            <p:cNvSpPr/>
            <p:nvPr/>
          </p:nvSpPr>
          <p:spPr>
            <a:xfrm flipH="1">
              <a:off x="812799" y="3183999"/>
              <a:ext cx="80964" cy="1"/>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77" name="Shape 877"/>
            <p:cNvSpPr/>
            <p:nvPr/>
          </p:nvSpPr>
          <p:spPr>
            <a:xfrm flipH="1">
              <a:off x="812799" y="3789446"/>
              <a:ext cx="80964" cy="1"/>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78" name="Shape 878"/>
            <p:cNvSpPr/>
            <p:nvPr/>
          </p:nvSpPr>
          <p:spPr>
            <a:xfrm flipH="1">
              <a:off x="812799" y="4394892"/>
              <a:ext cx="80964" cy="1"/>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79" name="Shape 879"/>
            <p:cNvSpPr/>
            <p:nvPr/>
          </p:nvSpPr>
          <p:spPr>
            <a:xfrm>
              <a:off x="6715124" y="4394892"/>
              <a:ext cx="1" cy="129740"/>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80" name="Shape 880"/>
            <p:cNvSpPr/>
            <p:nvPr/>
          </p:nvSpPr>
          <p:spPr>
            <a:xfrm>
              <a:off x="5883274" y="4394892"/>
              <a:ext cx="1" cy="129740"/>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81" name="Shape 881"/>
            <p:cNvSpPr/>
            <p:nvPr/>
          </p:nvSpPr>
          <p:spPr>
            <a:xfrm>
              <a:off x="5051424" y="4394892"/>
              <a:ext cx="1" cy="129740"/>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82" name="Shape 882"/>
            <p:cNvSpPr/>
            <p:nvPr/>
          </p:nvSpPr>
          <p:spPr>
            <a:xfrm>
              <a:off x="4217987" y="4394892"/>
              <a:ext cx="1" cy="129740"/>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83" name="Shape 883"/>
            <p:cNvSpPr/>
            <p:nvPr/>
          </p:nvSpPr>
          <p:spPr>
            <a:xfrm>
              <a:off x="3386137" y="4394892"/>
              <a:ext cx="1" cy="129740"/>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84" name="Shape 884"/>
            <p:cNvSpPr/>
            <p:nvPr/>
          </p:nvSpPr>
          <p:spPr>
            <a:xfrm>
              <a:off x="2552699" y="4394892"/>
              <a:ext cx="1" cy="129740"/>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85" name="Shape 885"/>
            <p:cNvSpPr/>
            <p:nvPr/>
          </p:nvSpPr>
          <p:spPr>
            <a:xfrm>
              <a:off x="888999" y="4394892"/>
              <a:ext cx="1" cy="129740"/>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86" name="Shape 886"/>
            <p:cNvSpPr/>
            <p:nvPr/>
          </p:nvSpPr>
          <p:spPr>
            <a:xfrm>
              <a:off x="1720849" y="4394892"/>
              <a:ext cx="1" cy="129740"/>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87" name="Shape 887"/>
            <p:cNvSpPr/>
            <p:nvPr/>
          </p:nvSpPr>
          <p:spPr>
            <a:xfrm>
              <a:off x="884237" y="4394892"/>
              <a:ext cx="5921376" cy="1"/>
            </a:xfrm>
            <a:prstGeom prst="line">
              <a:avLst/>
            </a:prstGeom>
            <a:noFill/>
            <a:ln w="15875" cap="flat">
              <a:solidFill>
                <a:srgbClr val="292929"/>
              </a:solidFill>
              <a:prstDash val="solid"/>
              <a:round/>
            </a:ln>
            <a:effectLst/>
          </p:spPr>
          <p:txBody>
            <a:bodyPr wrap="square" lIns="45719" tIns="45719" rIns="45719" bIns="45719" numCol="1" anchor="t">
              <a:noAutofit/>
            </a:bodyPr>
            <a:lstStyle/>
            <a:p>
              <a:pPr>
                <a:defRPr/>
              </a:pPr>
              <a:endParaRPr>
                <a:solidFill>
                  <a:prstClr val="white"/>
                </a:solidFill>
                <a:latin typeface="Calibri" panose="020F0502020204030204"/>
              </a:endParaRPr>
            </a:p>
          </p:txBody>
        </p:sp>
        <p:sp>
          <p:nvSpPr>
            <p:cNvPr id="888" name="Shape 888"/>
            <p:cNvSpPr/>
            <p:nvPr/>
          </p:nvSpPr>
          <p:spPr>
            <a:xfrm>
              <a:off x="893762" y="1457756"/>
              <a:ext cx="5384801" cy="29191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18" y="21600"/>
                  </a:lnTo>
                  <a:lnTo>
                    <a:pt x="518" y="20960"/>
                  </a:lnTo>
                  <a:lnTo>
                    <a:pt x="1371" y="20960"/>
                  </a:lnTo>
                  <a:lnTo>
                    <a:pt x="1371" y="20240"/>
                  </a:lnTo>
                  <a:lnTo>
                    <a:pt x="2498" y="20240"/>
                  </a:lnTo>
                  <a:lnTo>
                    <a:pt x="2498" y="18640"/>
                  </a:lnTo>
                  <a:lnTo>
                    <a:pt x="3321" y="18640"/>
                  </a:lnTo>
                  <a:lnTo>
                    <a:pt x="3321" y="17920"/>
                  </a:lnTo>
                  <a:lnTo>
                    <a:pt x="4570" y="17920"/>
                  </a:lnTo>
                  <a:lnTo>
                    <a:pt x="4570" y="16880"/>
                  </a:lnTo>
                  <a:lnTo>
                    <a:pt x="4996" y="16880"/>
                  </a:lnTo>
                  <a:lnTo>
                    <a:pt x="4996" y="15760"/>
                  </a:lnTo>
                  <a:lnTo>
                    <a:pt x="5271" y="15760"/>
                  </a:lnTo>
                  <a:lnTo>
                    <a:pt x="5271" y="14800"/>
                  </a:lnTo>
                  <a:lnTo>
                    <a:pt x="6002" y="14800"/>
                  </a:lnTo>
                  <a:lnTo>
                    <a:pt x="6002" y="13360"/>
                  </a:lnTo>
                  <a:lnTo>
                    <a:pt x="10602" y="13360"/>
                  </a:lnTo>
                  <a:lnTo>
                    <a:pt x="10602" y="11600"/>
                  </a:lnTo>
                  <a:lnTo>
                    <a:pt x="12491" y="11600"/>
                  </a:lnTo>
                  <a:lnTo>
                    <a:pt x="12491" y="9440"/>
                  </a:lnTo>
                  <a:lnTo>
                    <a:pt x="14197" y="9440"/>
                  </a:lnTo>
                  <a:lnTo>
                    <a:pt x="14197" y="7200"/>
                  </a:lnTo>
                  <a:lnTo>
                    <a:pt x="16177" y="7200"/>
                  </a:lnTo>
                  <a:lnTo>
                    <a:pt x="16177" y="4960"/>
                  </a:lnTo>
                  <a:lnTo>
                    <a:pt x="20229" y="4960"/>
                  </a:lnTo>
                  <a:lnTo>
                    <a:pt x="20229" y="2640"/>
                  </a:lnTo>
                  <a:lnTo>
                    <a:pt x="20564" y="2640"/>
                  </a:lnTo>
                  <a:lnTo>
                    <a:pt x="20564" y="0"/>
                  </a:lnTo>
                  <a:lnTo>
                    <a:pt x="21600" y="0"/>
                  </a:lnTo>
                </a:path>
              </a:pathLst>
            </a:custGeom>
            <a:noFill/>
            <a:ln w="25400" cap="flat">
              <a:solidFill>
                <a:srgbClr val="999933"/>
              </a:solidFill>
              <a:prstDash val="dash"/>
              <a:round/>
            </a:ln>
            <a:effectLst/>
          </p:spPr>
          <p:txBody>
            <a:bodyPr wrap="square" lIns="45719" tIns="45719" rIns="45719" bIns="45719" numCol="1" anchor="ctr">
              <a:noAutofit/>
            </a:bodyPr>
            <a:lstStyle/>
            <a:p>
              <a:pPr>
                <a:defRPr>
                  <a:latin typeface="+mj-lt"/>
                  <a:ea typeface="+mj-ea"/>
                  <a:cs typeface="+mj-cs"/>
                  <a:sym typeface="Arial"/>
                </a:defRPr>
              </a:pPr>
              <a:endParaRPr>
                <a:solidFill>
                  <a:prstClr val="white"/>
                </a:solidFill>
                <a:latin typeface="Calibri Light" panose="020F0302020204030204"/>
                <a:sym typeface="Arial"/>
              </a:endParaRPr>
            </a:p>
          </p:txBody>
        </p:sp>
        <p:sp>
          <p:nvSpPr>
            <p:cNvPr id="889" name="Shape 889"/>
            <p:cNvSpPr/>
            <p:nvPr/>
          </p:nvSpPr>
          <p:spPr>
            <a:xfrm>
              <a:off x="6234112" y="1329820"/>
              <a:ext cx="2444751" cy="553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1800" b="1">
                  <a:solidFill>
                    <a:srgbClr val="999933"/>
                  </a:solidFill>
                  <a:latin typeface="+mj-lt"/>
                  <a:ea typeface="+mj-ea"/>
                  <a:cs typeface="+mj-cs"/>
                  <a:sym typeface="Arial"/>
                </a:defRPr>
              </a:lvl1pPr>
            </a:lstStyle>
            <a:p>
              <a:pPr>
                <a:defRPr/>
              </a:pPr>
              <a:r>
                <a:rPr dirty="0">
                  <a:solidFill>
                    <a:srgbClr val="FFFF00"/>
                  </a:solidFill>
                  <a:latin typeface="Calibri Light" panose="020F0302020204030204"/>
                </a:rPr>
                <a:t>Ibuprofen, Diclofenac, Nabumetone (OA)</a:t>
              </a:r>
            </a:p>
          </p:txBody>
        </p:sp>
      </p:grpSp>
    </p:spTree>
    <p:extLst>
      <p:ext uri="{BB962C8B-B14F-4D97-AF65-F5344CB8AC3E}">
        <p14:creationId xmlns:p14="http://schemas.microsoft.com/office/powerpoint/2010/main" val="1640718061"/>
      </p:ext>
    </p:extLst>
  </p:cSld>
  <p:clrMapOvr>
    <a:masterClrMapping/>
  </p:clrMapOvr>
  <p:transition>
    <p:dissolv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4" name="image.png"/>
          <p:cNvPicPr>
            <a:picLocks noChangeAspect="1"/>
          </p:cNvPicPr>
          <p:nvPr/>
        </p:nvPicPr>
        <p:blipFill>
          <a:blip r:embed="rId3"/>
          <a:srcRect l="6655" t="15385" r="43426" b="13285"/>
          <a:stretch>
            <a:fillRect/>
          </a:stretch>
        </p:blipFill>
        <p:spPr>
          <a:xfrm>
            <a:off x="2135187" y="1484312"/>
            <a:ext cx="7777164" cy="4824414"/>
          </a:xfrm>
          <a:prstGeom prst="rect">
            <a:avLst/>
          </a:prstGeom>
          <a:ln w="12700">
            <a:miter lim="400000"/>
          </a:ln>
        </p:spPr>
      </p:pic>
      <p:sp>
        <p:nvSpPr>
          <p:cNvPr id="896" name="Shape 896"/>
          <p:cNvSpPr/>
          <p:nvPr/>
        </p:nvSpPr>
        <p:spPr>
          <a:xfrm>
            <a:off x="1919287" y="6453188"/>
            <a:ext cx="4313038"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i="1">
                <a:solidFill>
                  <a:srgbClr val="FFFFFF"/>
                </a:solidFill>
                <a:latin typeface="+mj-lt"/>
                <a:ea typeface="+mj-ea"/>
                <a:cs typeface="+mj-cs"/>
                <a:sym typeface="Arial"/>
              </a:defRPr>
            </a:lvl1pPr>
          </a:lstStyle>
          <a:p>
            <a:pPr>
              <a:defRPr/>
            </a:pPr>
            <a:r>
              <a:rPr>
                <a:latin typeface="Calibri Light" panose="020F0302020204030204"/>
              </a:rPr>
              <a:t>Deborah Layton  et al., Rheumatology 2003;42:1354–1364</a:t>
            </a:r>
          </a:p>
        </p:txBody>
      </p:sp>
      <p:sp>
        <p:nvSpPr>
          <p:cNvPr id="897" name="Shape 897"/>
          <p:cNvSpPr/>
          <p:nvPr/>
        </p:nvSpPr>
        <p:spPr>
          <a:xfrm>
            <a:off x="3656013" y="1876425"/>
            <a:ext cx="2482409"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latin typeface="+mj-lt"/>
                <a:ea typeface="+mj-ea"/>
                <a:cs typeface="+mj-cs"/>
                <a:sym typeface="Arial"/>
              </a:defRPr>
            </a:lvl1pPr>
          </a:lstStyle>
          <a:p>
            <a:pPr>
              <a:defRPr/>
            </a:pPr>
            <a:r>
              <a:rPr>
                <a:solidFill>
                  <a:prstClr val="white"/>
                </a:solidFill>
                <a:latin typeface="Calibri Light" panose="020F0302020204030204"/>
              </a:rPr>
              <a:t>Thời gian điều trị: 9 tháng</a:t>
            </a:r>
          </a:p>
        </p:txBody>
      </p:sp>
      <p:sp>
        <p:nvSpPr>
          <p:cNvPr id="2" name="TextBox 1"/>
          <p:cNvSpPr txBox="1"/>
          <p:nvPr/>
        </p:nvSpPr>
        <p:spPr>
          <a:xfrm>
            <a:off x="2288276" y="259307"/>
            <a:ext cx="7438029" cy="1077218"/>
          </a:xfrm>
          <a:prstGeom prst="rect">
            <a:avLst/>
          </a:prstGeom>
          <a:noFill/>
        </p:spPr>
        <p:txBody>
          <a:bodyPr wrap="square" rtlCol="0">
            <a:spAutoFit/>
          </a:bodyPr>
          <a:lstStyle/>
          <a:p>
            <a:pPr>
              <a:defRPr/>
            </a:pPr>
            <a:r>
              <a:rPr lang="en-US" sz="3200" b="1" dirty="0">
                <a:solidFill>
                  <a:srgbClr val="FFFF00"/>
                </a:solidFill>
                <a:latin typeface="Calibri" panose="020F0502020204030204"/>
              </a:rPr>
              <a:t>Meloxicam:</a:t>
            </a:r>
            <a:r>
              <a:rPr lang="en-US" sz="3200" b="1" dirty="0">
                <a:solidFill>
                  <a:srgbClr val="FFFF00"/>
                </a:solidFill>
                <a:latin typeface="Tahoma"/>
                <a:ea typeface="Tahoma"/>
                <a:cs typeface="Tahoma"/>
                <a:sym typeface="Tahoma"/>
              </a:rPr>
              <a:t> </a:t>
            </a:r>
            <a:r>
              <a:rPr lang="en-US" sz="3200" b="1" dirty="0">
                <a:solidFill>
                  <a:srgbClr val="FFFF00"/>
                </a:solidFill>
                <a:latin typeface="Calibri" panose="020F0502020204030204"/>
              </a:rPr>
              <a:t>giảm biến cố huyết khối thuyên tắc mạch não so với celecoxib</a:t>
            </a:r>
          </a:p>
        </p:txBody>
      </p:sp>
    </p:spTree>
    <p:extLst>
      <p:ext uri="{BB962C8B-B14F-4D97-AF65-F5344CB8AC3E}">
        <p14:creationId xmlns:p14="http://schemas.microsoft.com/office/powerpoint/2010/main" val="1740763002"/>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8">
            <a:extLst>
              <a:ext uri="{FF2B5EF4-FFF2-40B4-BE49-F238E27FC236}">
                <a16:creationId xmlns:a16="http://schemas.microsoft.com/office/drawing/2014/main" id="{9039C5C7-7462-4BDF-A99A-814197B3F372}"/>
              </a:ext>
            </a:extLst>
          </p:cNvPr>
          <p:cNvSpPr txBox="1">
            <a:spLocks noChangeArrowheads="1"/>
          </p:cNvSpPr>
          <p:nvPr/>
        </p:nvSpPr>
        <p:spPr bwMode="auto">
          <a:xfrm>
            <a:off x="1546225" y="6424613"/>
            <a:ext cx="7310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600" i="1">
                <a:solidFill>
                  <a:schemeClr val="bg1"/>
                </a:solidFill>
                <a:latin typeface="Arial" panose="020B0604020202020204" pitchFamily="34" charset="0"/>
                <a:cs typeface="Arial" panose="020B0604020202020204" pitchFamily="34" charset="0"/>
              </a:rPr>
              <a:t>Y-F Chen, P Jobanputra, Health Technology Assessment 2008; Vol. 12: No. 11</a:t>
            </a:r>
          </a:p>
        </p:txBody>
      </p:sp>
      <p:sp>
        <p:nvSpPr>
          <p:cNvPr id="78851" name="Rectangle 9">
            <a:extLst>
              <a:ext uri="{FF2B5EF4-FFF2-40B4-BE49-F238E27FC236}">
                <a16:creationId xmlns:a16="http://schemas.microsoft.com/office/drawing/2014/main" id="{C53FCB34-44D8-4C36-92D8-EFE5E077A8CA}"/>
              </a:ext>
            </a:extLst>
          </p:cNvPr>
          <p:cNvSpPr>
            <a:spLocks noGrp="1" noChangeArrowheads="1"/>
          </p:cNvSpPr>
          <p:nvPr>
            <p:ph type="title"/>
          </p:nvPr>
        </p:nvSpPr>
        <p:spPr>
          <a:xfrm>
            <a:off x="2286001" y="76201"/>
            <a:ext cx="7961313" cy="1171575"/>
          </a:xfrm>
        </p:spPr>
        <p:txBody>
          <a:bodyPr/>
          <a:lstStyle/>
          <a:p>
            <a:pPr eaLnBrk="1" hangingPunct="1"/>
            <a:r>
              <a:rPr lang="vi-VN" altLang="en-US" sz="3000" b="1">
                <a:solidFill>
                  <a:srgbClr val="953735"/>
                </a:solidFill>
                <a:latin typeface="Arial" panose="020B0604020202020204" pitchFamily="34" charset="0"/>
              </a:rPr>
              <a:t>Nguy cơ trên hệ tim mạch</a:t>
            </a:r>
            <a:endParaRPr lang="en-US" altLang="en-US" sz="3000" b="1">
              <a:solidFill>
                <a:srgbClr val="953735"/>
              </a:solidFill>
              <a:latin typeface="Arial" panose="020B0604020202020204" pitchFamily="34" charset="0"/>
            </a:endParaRPr>
          </a:p>
        </p:txBody>
      </p:sp>
      <p:pic>
        <p:nvPicPr>
          <p:cNvPr id="78852" name="Picture 2">
            <a:extLst>
              <a:ext uri="{FF2B5EF4-FFF2-40B4-BE49-F238E27FC236}">
                <a16:creationId xmlns:a16="http://schemas.microsoft.com/office/drawing/2014/main" id="{0763DA41-9E12-4856-AADD-4D3E4A94E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75"/>
          <a:stretch>
            <a:fillRect/>
          </a:stretch>
        </p:blipFill>
        <p:spPr bwMode="auto">
          <a:xfrm>
            <a:off x="1546226" y="958850"/>
            <a:ext cx="9121775" cy="368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561824323"/>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472758D4-CB7F-45DF-A908-780B752EC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000"/>
          <a:stretch>
            <a:fillRect/>
          </a:stretch>
        </p:blipFill>
        <p:spPr bwMode="auto">
          <a:xfrm>
            <a:off x="3657600" y="152400"/>
            <a:ext cx="62484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80899" name="TextBox 2">
            <a:extLst>
              <a:ext uri="{FF2B5EF4-FFF2-40B4-BE49-F238E27FC236}">
                <a16:creationId xmlns:a16="http://schemas.microsoft.com/office/drawing/2014/main" id="{6CBAB0C9-6E75-4370-BC9E-465A93187663}"/>
              </a:ext>
            </a:extLst>
          </p:cNvPr>
          <p:cNvSpPr txBox="1">
            <a:spLocks noChangeArrowheads="1"/>
          </p:cNvSpPr>
          <p:nvPr/>
        </p:nvSpPr>
        <p:spPr bwMode="auto">
          <a:xfrm>
            <a:off x="1524000" y="76201"/>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US" altLang="en-US" sz="2400" b="1">
                <a:solidFill>
                  <a:srgbClr val="953735"/>
                </a:solidFill>
                <a:latin typeface="Arial" panose="020B0604020202020204" pitchFamily="34" charset="0"/>
                <a:cs typeface="Cordia New" panose="020B0304020202020204" pitchFamily="34" charset="-34"/>
              </a:rPr>
              <a:t>DICLOFENAC</a:t>
            </a:r>
          </a:p>
        </p:txBody>
      </p:sp>
    </p:spTree>
    <p:extLst>
      <p:ext uri="{BB962C8B-B14F-4D97-AF65-F5344CB8AC3E}">
        <p14:creationId xmlns:p14="http://schemas.microsoft.com/office/powerpoint/2010/main" val="639230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8EC1CB2D-5C06-45BC-A30E-F1153C87D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
            <a:ext cx="6858000" cy="681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81923" name="TextBox 3">
            <a:extLst>
              <a:ext uri="{FF2B5EF4-FFF2-40B4-BE49-F238E27FC236}">
                <a16:creationId xmlns:a16="http://schemas.microsoft.com/office/drawing/2014/main" id="{64A9D18B-B9D3-497E-ABF7-E3EA9F9551DB}"/>
              </a:ext>
            </a:extLst>
          </p:cNvPr>
          <p:cNvSpPr txBox="1">
            <a:spLocks noChangeArrowheads="1"/>
          </p:cNvSpPr>
          <p:nvPr/>
        </p:nvSpPr>
        <p:spPr bwMode="auto">
          <a:xfrm>
            <a:off x="1524000" y="76201"/>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US" altLang="en-US" sz="2400" b="1">
                <a:solidFill>
                  <a:srgbClr val="953735"/>
                </a:solidFill>
                <a:latin typeface="Arial" panose="020B0604020202020204" pitchFamily="34" charset="0"/>
                <a:cs typeface="Cordia New" panose="020B0304020202020204" pitchFamily="34" charset="-34"/>
              </a:rPr>
              <a:t>NSAIDs khác</a:t>
            </a:r>
          </a:p>
        </p:txBody>
      </p:sp>
    </p:spTree>
    <p:extLst>
      <p:ext uri="{BB962C8B-B14F-4D97-AF65-F5344CB8AC3E}">
        <p14:creationId xmlns:p14="http://schemas.microsoft.com/office/powerpoint/2010/main" val="31282242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Kết luận nhỏ</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Biến cố huyết khối: phụ thuộc loại NSAID hơn là nhóm NSAID</a:t>
            </a:r>
          </a:p>
          <a:p>
            <a:r>
              <a:rPr lang="en-US" dirty="0">
                <a:latin typeface="Arial" panose="020B0604020202020204" pitchFamily="34" charset="0"/>
                <a:cs typeface="Arial" panose="020B0604020202020204" pitchFamily="34" charset="0"/>
              </a:rPr>
              <a:t>Meloxicam an toàn hơn các ức chế COX không chọn lọc về mặt biến cố tim mạch liên quan huyết khối</a:t>
            </a:r>
          </a:p>
        </p:txBody>
      </p:sp>
    </p:spTree>
    <p:extLst>
      <p:ext uri="{BB962C8B-B14F-4D97-AF65-F5344CB8AC3E}">
        <p14:creationId xmlns:p14="http://schemas.microsoft.com/office/powerpoint/2010/main" val="157224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F5F66D-8CEA-426D-85AA-A626F220D170}"/>
              </a:ext>
            </a:extLst>
          </p:cNvPr>
          <p:cNvSpPr/>
          <p:nvPr/>
        </p:nvSpPr>
        <p:spPr>
          <a:xfrm>
            <a:off x="2864352" y="850351"/>
            <a:ext cx="6435634" cy="415498"/>
          </a:xfrm>
          <a:prstGeom prst="rect">
            <a:avLst/>
          </a:prstGeom>
        </p:spPr>
        <p:txBody>
          <a:bodyPr wrap="square">
            <a:spAutoFit/>
          </a:bodyPr>
          <a:lstStyle/>
          <a:p>
            <a:pPr algn="ctr"/>
            <a:r>
              <a:rPr lang="en-US" sz="2100" b="1" dirty="0">
                <a:solidFill>
                  <a:srgbClr val="C00000"/>
                </a:solidFill>
              </a:rPr>
              <a:t>T</a:t>
            </a:r>
            <a:r>
              <a:rPr lang="vi-VN" sz="2100" b="1" dirty="0">
                <a:solidFill>
                  <a:srgbClr val="C00000"/>
                </a:solidFill>
              </a:rPr>
              <a:t>hực trạng bệnh lý cơ xương khớp tại </a:t>
            </a:r>
            <a:r>
              <a:rPr lang="en-US" sz="2100" b="1" dirty="0">
                <a:solidFill>
                  <a:srgbClr val="C00000"/>
                </a:solidFill>
              </a:rPr>
              <a:t>V</a:t>
            </a:r>
            <a:r>
              <a:rPr lang="vi-VN" sz="2100" b="1" dirty="0">
                <a:solidFill>
                  <a:srgbClr val="C00000"/>
                </a:solidFill>
              </a:rPr>
              <a:t>iệt </a:t>
            </a:r>
            <a:r>
              <a:rPr lang="en-US" sz="2100" b="1" dirty="0">
                <a:solidFill>
                  <a:srgbClr val="C00000"/>
                </a:solidFill>
              </a:rPr>
              <a:t>N</a:t>
            </a:r>
            <a:r>
              <a:rPr lang="vi-VN" sz="2100" b="1" dirty="0">
                <a:solidFill>
                  <a:srgbClr val="C00000"/>
                </a:solidFill>
              </a:rPr>
              <a:t>am</a:t>
            </a:r>
            <a:endParaRPr lang="vi-VN" altLang="en-US" sz="2100" b="1" dirty="0">
              <a:solidFill>
                <a:srgbClr val="C00000"/>
              </a:solidFill>
              <a:cs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474" y="1318586"/>
            <a:ext cx="6808527" cy="17252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Down Arrow 3"/>
          <p:cNvSpPr/>
          <p:nvPr/>
        </p:nvSpPr>
        <p:spPr>
          <a:xfrm>
            <a:off x="3124200" y="3161990"/>
            <a:ext cx="285750" cy="40005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
        <p:nvSpPr>
          <p:cNvPr id="15" name="Down Arrow 14"/>
          <p:cNvSpPr/>
          <p:nvPr/>
        </p:nvSpPr>
        <p:spPr>
          <a:xfrm>
            <a:off x="8382000" y="3200400"/>
            <a:ext cx="285750" cy="40005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
        <p:nvSpPr>
          <p:cNvPr id="6" name="Rounded Rectangle 5"/>
          <p:cNvSpPr/>
          <p:nvPr/>
        </p:nvSpPr>
        <p:spPr>
          <a:xfrm>
            <a:off x="2716473" y="3759871"/>
            <a:ext cx="1543050" cy="194310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200" dirty="0" err="1">
                <a:solidFill>
                  <a:srgbClr val="002060"/>
                </a:solidFill>
                <a:latin typeface="Arial" panose="020B0604020202020204" pitchFamily="34" charset="0"/>
                <a:cs typeface="Arial" panose="020B0604020202020204" pitchFamily="34" charset="0"/>
              </a:rPr>
              <a:t>Tỷ</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lệ</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tử</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vong</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hàng</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năm</a:t>
            </a:r>
            <a:r>
              <a:rPr lang="en-US" sz="1200" dirty="0">
                <a:solidFill>
                  <a:srgbClr val="002060"/>
                </a:solidFill>
                <a:latin typeface="Arial" panose="020B0604020202020204" pitchFamily="34" charset="0"/>
                <a:cs typeface="Arial" panose="020B0604020202020204" pitchFamily="34" charset="0"/>
              </a:rPr>
              <a:t> do </a:t>
            </a:r>
            <a:r>
              <a:rPr lang="en-US" sz="1200" dirty="0" err="1">
                <a:solidFill>
                  <a:srgbClr val="002060"/>
                </a:solidFill>
                <a:latin typeface="Arial" panose="020B0604020202020204" pitchFamily="34" charset="0"/>
                <a:cs typeface="Arial" panose="020B0604020202020204" pitchFamily="34" charset="0"/>
              </a:rPr>
              <a:t>bệnh</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lý</a:t>
            </a:r>
            <a:r>
              <a:rPr lang="en-US" sz="1200" dirty="0">
                <a:solidFill>
                  <a:srgbClr val="002060"/>
                </a:solidFill>
                <a:latin typeface="Arial" panose="020B0604020202020204" pitchFamily="34" charset="0"/>
                <a:cs typeface="Arial" panose="020B0604020202020204" pitchFamily="34" charset="0"/>
              </a:rPr>
              <a:t> CXK </a:t>
            </a:r>
            <a:r>
              <a:rPr lang="en-US" sz="1200" dirty="0" err="1">
                <a:solidFill>
                  <a:srgbClr val="002060"/>
                </a:solidFill>
                <a:latin typeface="Arial" panose="020B0604020202020204" pitchFamily="34" charset="0"/>
                <a:cs typeface="Arial" panose="020B0604020202020204" pitchFamily="34" charset="0"/>
              </a:rPr>
              <a:t>trên</a:t>
            </a:r>
            <a:r>
              <a:rPr lang="en-US" sz="1200" dirty="0">
                <a:solidFill>
                  <a:srgbClr val="002060"/>
                </a:solidFill>
                <a:latin typeface="Arial" panose="020B0604020202020204" pitchFamily="34" charset="0"/>
                <a:cs typeface="Arial" panose="020B0604020202020204" pitchFamily="34" charset="0"/>
              </a:rPr>
              <a:t> 100.000 </a:t>
            </a:r>
            <a:r>
              <a:rPr lang="en-US" sz="1200" dirty="0" err="1">
                <a:solidFill>
                  <a:srgbClr val="002060"/>
                </a:solidFill>
                <a:latin typeface="Arial" panose="020B0604020202020204" pitchFamily="34" charset="0"/>
                <a:cs typeface="Arial" panose="020B0604020202020204" pitchFamily="34" charset="0"/>
              </a:rPr>
              <a:t>người</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tại</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Việt</a:t>
            </a:r>
            <a:r>
              <a:rPr lang="en-US" sz="1200" dirty="0">
                <a:solidFill>
                  <a:srgbClr val="002060"/>
                </a:solidFill>
                <a:latin typeface="Arial" panose="020B0604020202020204" pitchFamily="34" charset="0"/>
                <a:cs typeface="Arial" panose="020B0604020202020204" pitchFamily="34" charset="0"/>
              </a:rPr>
              <a:t> Nam </a:t>
            </a:r>
            <a:r>
              <a:rPr lang="en-US" sz="1200" dirty="0" err="1">
                <a:solidFill>
                  <a:srgbClr val="002060"/>
                </a:solidFill>
                <a:latin typeface="Arial" panose="020B0604020202020204" pitchFamily="34" charset="0"/>
                <a:cs typeface="Arial" panose="020B0604020202020204" pitchFamily="34" charset="0"/>
              </a:rPr>
              <a:t>tăng</a:t>
            </a:r>
            <a:r>
              <a:rPr lang="en-US" sz="1200" dirty="0">
                <a:solidFill>
                  <a:srgbClr val="002060"/>
                </a:solidFill>
                <a:latin typeface="Arial" panose="020B0604020202020204" pitchFamily="34" charset="0"/>
                <a:cs typeface="Arial" panose="020B0604020202020204" pitchFamily="34" charset="0"/>
              </a:rPr>
              <a:t> 22% </a:t>
            </a:r>
            <a:r>
              <a:rPr lang="en-US" sz="1200" dirty="0" err="1">
                <a:solidFill>
                  <a:srgbClr val="002060"/>
                </a:solidFill>
                <a:latin typeface="Arial" panose="020B0604020202020204" pitchFamily="34" charset="0"/>
                <a:cs typeface="Arial" panose="020B0604020202020204" pitchFamily="34" charset="0"/>
              </a:rPr>
              <a:t>từ</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năm</a:t>
            </a:r>
            <a:r>
              <a:rPr lang="en-US" sz="1200" dirty="0">
                <a:solidFill>
                  <a:srgbClr val="002060"/>
                </a:solidFill>
                <a:latin typeface="Arial" panose="020B0604020202020204" pitchFamily="34" charset="0"/>
                <a:cs typeface="Arial" panose="020B0604020202020204" pitchFamily="34" charset="0"/>
              </a:rPr>
              <a:t> 1990 </a:t>
            </a:r>
            <a:r>
              <a:rPr lang="en-US" sz="1200" dirty="0" err="1">
                <a:solidFill>
                  <a:srgbClr val="002060"/>
                </a:solidFill>
                <a:latin typeface="Arial" panose="020B0604020202020204" pitchFamily="34" charset="0"/>
                <a:cs typeface="Arial" panose="020B0604020202020204" pitchFamily="34" charset="0"/>
              </a:rPr>
              <a:t>đến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năm</a:t>
            </a:r>
            <a:r>
              <a:rPr lang="en-US" sz="1200" dirty="0">
                <a:solidFill>
                  <a:srgbClr val="002060"/>
                </a:solidFill>
                <a:latin typeface="Arial" panose="020B0604020202020204" pitchFamily="34" charset="0"/>
                <a:cs typeface="Arial" panose="020B0604020202020204" pitchFamily="34" charset="0"/>
              </a:rPr>
              <a:t> 2013, </a:t>
            </a:r>
            <a:r>
              <a:rPr lang="en-US" sz="1200" dirty="0" err="1">
                <a:solidFill>
                  <a:srgbClr val="002060"/>
                </a:solidFill>
                <a:latin typeface="Arial" panose="020B0604020202020204" pitchFamily="34" charset="0"/>
                <a:cs typeface="Arial" panose="020B0604020202020204" pitchFamily="34" charset="0"/>
              </a:rPr>
              <a:t>với</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mức</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độ</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tăng</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trung</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bình</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năm</a:t>
            </a:r>
            <a:r>
              <a:rPr lang="en-US" sz="1200" dirty="0">
                <a:solidFill>
                  <a:srgbClr val="002060"/>
                </a:solidFill>
                <a:latin typeface="Arial" panose="020B0604020202020204" pitchFamily="34" charset="0"/>
                <a:cs typeface="Arial" panose="020B0604020202020204" pitchFamily="34" charset="0"/>
              </a:rPr>
              <a:t> 1.1%</a:t>
            </a:r>
          </a:p>
        </p:txBody>
      </p:sp>
      <p:sp>
        <p:nvSpPr>
          <p:cNvPr id="17" name="Rounded Rectangle 16"/>
          <p:cNvSpPr/>
          <p:nvPr/>
        </p:nvSpPr>
        <p:spPr>
          <a:xfrm>
            <a:off x="7753350" y="3714750"/>
            <a:ext cx="1543050" cy="177165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200" dirty="0" err="1">
                <a:solidFill>
                  <a:srgbClr val="002060"/>
                </a:solidFill>
                <a:latin typeface="Arial" panose="020B0604020202020204" pitchFamily="34" charset="0"/>
                <a:cs typeface="Arial" panose="020B0604020202020204" pitchFamily="34" charset="0"/>
              </a:rPr>
              <a:t>Bệnh</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lý</a:t>
            </a:r>
            <a:r>
              <a:rPr lang="en-US" sz="1200" dirty="0">
                <a:solidFill>
                  <a:srgbClr val="002060"/>
                </a:solidFill>
                <a:latin typeface="Arial" panose="020B0604020202020204" pitchFamily="34" charset="0"/>
                <a:cs typeface="Arial" panose="020B0604020202020204" pitchFamily="34" charset="0"/>
              </a:rPr>
              <a:t> CXK </a:t>
            </a:r>
            <a:r>
              <a:rPr lang="en-US" sz="1200" dirty="0" err="1">
                <a:solidFill>
                  <a:srgbClr val="002060"/>
                </a:solidFill>
                <a:latin typeface="Arial" panose="020B0604020202020204" pitchFamily="34" charset="0"/>
                <a:cs typeface="Arial" panose="020B0604020202020204" pitchFamily="34" charset="0"/>
              </a:rPr>
              <a:t>gây</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ra</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khoảng</a:t>
            </a:r>
            <a:r>
              <a:rPr lang="en-US" sz="1200" dirty="0">
                <a:solidFill>
                  <a:srgbClr val="002060"/>
                </a:solidFill>
                <a:latin typeface="Arial" panose="020B0604020202020204" pitchFamily="34" charset="0"/>
                <a:cs typeface="Arial" panose="020B0604020202020204" pitchFamily="34" charset="0"/>
              </a:rPr>
              <a:t> 18.3% </a:t>
            </a:r>
            <a:r>
              <a:rPr lang="en-US" sz="1200" dirty="0" err="1">
                <a:solidFill>
                  <a:srgbClr val="002060"/>
                </a:solidFill>
                <a:latin typeface="Arial" panose="020B0604020202020204" pitchFamily="34" charset="0"/>
                <a:cs typeface="Arial" panose="020B0604020202020204" pitchFamily="34" charset="0"/>
              </a:rPr>
              <a:t>toàn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bộ</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tổn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thương</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đến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chất</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lượng</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cuộc</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sống</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của</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người</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bệnh</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tại</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Việt</a:t>
            </a:r>
            <a:r>
              <a:rPr lang="en-US" sz="1200" dirty="0">
                <a:solidFill>
                  <a:srgbClr val="002060"/>
                </a:solidFill>
                <a:latin typeface="Arial" panose="020B0604020202020204" pitchFamily="34" charset="0"/>
                <a:cs typeface="Arial" panose="020B0604020202020204" pitchFamily="34" charset="0"/>
              </a:rPr>
              <a:t> Nam </a:t>
            </a:r>
            <a:r>
              <a:rPr lang="en-US" sz="1200" dirty="0" err="1">
                <a:solidFill>
                  <a:srgbClr val="002060"/>
                </a:solidFill>
                <a:latin typeface="Arial" panose="020B0604020202020204" pitchFamily="34" charset="0"/>
                <a:cs typeface="Arial" panose="020B0604020202020204" pitchFamily="34" charset="0"/>
              </a:rPr>
              <a:t>trong</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năm</a:t>
            </a:r>
            <a:r>
              <a:rPr lang="en-US" sz="1200" dirty="0">
                <a:solidFill>
                  <a:srgbClr val="002060"/>
                </a:solidFill>
                <a:latin typeface="Arial" panose="020B0604020202020204" pitchFamily="34" charset="0"/>
                <a:cs typeface="Arial" panose="020B0604020202020204" pitchFamily="34" charset="0"/>
              </a:rPr>
              <a:t> 2013</a:t>
            </a: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130" t="17015" r="22003" b="40169"/>
          <a:stretch/>
        </p:blipFill>
        <p:spPr bwMode="auto">
          <a:xfrm>
            <a:off x="4319233" y="3400426"/>
            <a:ext cx="3521150" cy="21389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3769392" y="5781673"/>
            <a:ext cx="4414382" cy="213585"/>
          </a:xfrm>
          <a:prstGeom prst="rect">
            <a:avLst/>
          </a:prstGeom>
        </p:spPr>
        <p:txBody>
          <a:bodyPr wrap="square">
            <a:spAutoFit/>
          </a:bodyPr>
          <a:lstStyle/>
          <a:p>
            <a:r>
              <a:rPr lang="en-US" sz="788" i="1" dirty="0">
                <a:solidFill>
                  <a:srgbClr val="002060"/>
                </a:solidFill>
              </a:rPr>
              <a:t>http://global-disease-burden.healthgrove.com/l/75782/Musculoskeletal-Disorders-in-Vietnam</a:t>
            </a:r>
          </a:p>
        </p:txBody>
      </p:sp>
    </p:spTree>
    <p:extLst>
      <p:ext uri="{BB962C8B-B14F-4D97-AF65-F5344CB8AC3E}">
        <p14:creationId xmlns:p14="http://schemas.microsoft.com/office/powerpoint/2010/main" val="374615830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B8C88A7-ED9D-419C-968F-8CCABDA30CFC}"/>
              </a:ext>
            </a:extLst>
          </p:cNvPr>
          <p:cNvSpPr>
            <a:spLocks noGrp="1" noChangeArrowheads="1"/>
          </p:cNvSpPr>
          <p:nvPr>
            <p:ph type="title"/>
          </p:nvPr>
        </p:nvSpPr>
        <p:spPr>
          <a:xfrm>
            <a:off x="1676400" y="228600"/>
            <a:ext cx="8763000" cy="1143000"/>
          </a:xfrm>
        </p:spPr>
        <p:txBody>
          <a:bodyPr>
            <a:noAutofit/>
          </a:bodyPr>
          <a:lstStyle/>
          <a:p>
            <a:pPr eaLnBrk="1" hangingPunct="1">
              <a:defRPr/>
            </a:pPr>
            <a:r>
              <a:rPr lang="en-US" altLang="en-US" sz="2800" b="1" dirty="0">
                <a:solidFill>
                  <a:srgbClr val="000090"/>
                </a:solidFill>
                <a:latin typeface="Arial" pitchFamily="34" charset="0"/>
                <a:ea typeface="SimSun" pitchFamily="2" charset="-122"/>
                <a:cs typeface="+mn-cs"/>
              </a:rPr>
              <a:t>KHUYẾN CÁO SỬ DỤNG THUỐC CHỐNG VIÊM KHÔNG STEROID CỦA HỘI THẤP KHỚP HỌC MỸ (ACR)</a:t>
            </a:r>
          </a:p>
        </p:txBody>
      </p:sp>
      <p:sp>
        <p:nvSpPr>
          <p:cNvPr id="84995" name="Rectangle 3">
            <a:extLst>
              <a:ext uri="{FF2B5EF4-FFF2-40B4-BE49-F238E27FC236}">
                <a16:creationId xmlns:a16="http://schemas.microsoft.com/office/drawing/2014/main" id="{E6CC1766-576D-4E1B-8684-A31EDBC66E16}"/>
              </a:ext>
            </a:extLst>
          </p:cNvPr>
          <p:cNvSpPr>
            <a:spLocks noGrp="1" noChangeArrowheads="1"/>
          </p:cNvSpPr>
          <p:nvPr>
            <p:ph idx="1"/>
          </p:nvPr>
        </p:nvSpPr>
        <p:spPr>
          <a:xfrm>
            <a:off x="1676401" y="1676400"/>
            <a:ext cx="8893175" cy="4648200"/>
          </a:xfrm>
        </p:spPr>
        <p:txBody>
          <a:bodyPr/>
          <a:lstStyle/>
          <a:p>
            <a:pPr marL="412750" algn="just">
              <a:lnSpc>
                <a:spcPct val="120000"/>
              </a:lnSpc>
            </a:pPr>
            <a:r>
              <a:rPr lang="en-US" altLang="en-US" sz="2000">
                <a:latin typeface="Arial" panose="020B0604020202020204" pitchFamily="34" charset="0"/>
                <a:cs typeface="Arial" panose="020B0604020202020204" pitchFamily="34" charset="0"/>
              </a:rPr>
              <a:t>Các bệnh nhân có thể đáp ứng khác nhau với các loại NSAIDs.</a:t>
            </a:r>
          </a:p>
          <a:p>
            <a:pPr marL="412750" algn="just">
              <a:lnSpc>
                <a:spcPct val="120000"/>
              </a:lnSpc>
            </a:pPr>
            <a:r>
              <a:rPr lang="en-US" altLang="en-US" sz="2000">
                <a:latin typeface="Arial" panose="020B0604020202020204" pitchFamily="34" charset="0"/>
                <a:cs typeface="Arial" panose="020B0604020202020204" pitchFamily="34" charset="0"/>
              </a:rPr>
              <a:t>Dùng liều thấp nhất có hiệu quả.</a:t>
            </a:r>
          </a:p>
          <a:p>
            <a:pPr marL="412750" algn="just">
              <a:lnSpc>
                <a:spcPct val="120000"/>
              </a:lnSpc>
            </a:pPr>
            <a:r>
              <a:rPr lang="en-US" altLang="en-US" sz="2000">
                <a:latin typeface="Arial" panose="020B0604020202020204" pitchFamily="34" charset="0"/>
                <a:cs typeface="Arial" panose="020B0604020202020204" pitchFamily="34" charset="0"/>
              </a:rPr>
              <a:t>Thông tin cho bệnh nhân về các độc tính có thể có.</a:t>
            </a:r>
          </a:p>
          <a:p>
            <a:pPr marL="412750" algn="just">
              <a:lnSpc>
                <a:spcPct val="120000"/>
              </a:lnSpc>
            </a:pPr>
            <a:r>
              <a:rPr lang="en-US" altLang="en-US" sz="2000">
                <a:latin typeface="Arial" panose="020B0604020202020204" pitchFamily="34" charset="0"/>
                <a:cs typeface="Arial" panose="020B0604020202020204" pitchFamily="34" charset="0"/>
              </a:rPr>
              <a:t>Nếu bệnh nhân đang sử dụng Aspirin để bảo vệ tim mạch, nên tránh phối hợp với NSAIDs vì sẽ làm tăng nguy cơ xuất huyết tiêu hóa. Tuy nhiên, trong trường hợp thật sự cần thiết phối hợp, nên dùng thêm thuốc ức chế bơm proton.</a:t>
            </a:r>
          </a:p>
          <a:p>
            <a:pPr marL="412750" algn="just">
              <a:lnSpc>
                <a:spcPct val="120000"/>
              </a:lnSpc>
            </a:pPr>
            <a:r>
              <a:rPr lang="en-US" altLang="en-US" sz="2000">
                <a:latin typeface="Arial" panose="020B0604020202020204" pitchFamily="34" charset="0"/>
                <a:cs typeface="Arial" panose="020B0604020202020204" pitchFamily="34" charset="0"/>
              </a:rPr>
              <a:t>Nếu bệnh nhân có nguy cơ tim mạch trung bình - cao : các thuốc chọn lọc cao trên COX-2 và một số NSAIDs cổ điển có thể làm tăng nguy cơ tai biến. Nên bắt đầu bằng acetaminophen.</a:t>
            </a:r>
          </a:p>
          <a:p>
            <a:pPr marL="412750" algn="just">
              <a:lnSpc>
                <a:spcPct val="120000"/>
              </a:lnSpc>
            </a:pPr>
            <a:endParaRPr lang="en-US" altLang="en-US" sz="2000">
              <a:latin typeface="Arial" panose="020B0604020202020204" pitchFamily="34" charset="0"/>
              <a:cs typeface="Arial" panose="020B0604020202020204" pitchFamily="34" charset="0"/>
            </a:endParaRPr>
          </a:p>
          <a:p>
            <a:pPr marL="412750">
              <a:lnSpc>
                <a:spcPct val="120000"/>
              </a:lnSpc>
            </a:pPr>
            <a:endParaRPr lang="en-US" altLang="en-US" sz="2000">
              <a:latin typeface="Arial" panose="020B0604020202020204" pitchFamily="34" charset="0"/>
              <a:cs typeface="Arial" panose="020B0604020202020204" pitchFamily="34" charset="0"/>
            </a:endParaRPr>
          </a:p>
        </p:txBody>
      </p:sp>
      <p:sp>
        <p:nvSpPr>
          <p:cNvPr id="84996" name="Text Box 4">
            <a:extLst>
              <a:ext uri="{FF2B5EF4-FFF2-40B4-BE49-F238E27FC236}">
                <a16:creationId xmlns:a16="http://schemas.microsoft.com/office/drawing/2014/main" id="{D837ED2B-2DE3-456E-9C83-0408C00838A3}"/>
              </a:ext>
            </a:extLst>
          </p:cNvPr>
          <p:cNvSpPr txBox="1">
            <a:spLocks noChangeArrowheads="1"/>
          </p:cNvSpPr>
          <p:nvPr/>
        </p:nvSpPr>
        <p:spPr bwMode="auto">
          <a:xfrm>
            <a:off x="1817688" y="6403976"/>
            <a:ext cx="88503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US" altLang="en-US" sz="1200">
                <a:latin typeface="Arial" panose="020B0604020202020204" pitchFamily="34" charset="0"/>
                <a:cs typeface="Arial" panose="020B0604020202020204" pitchFamily="34" charset="0"/>
              </a:rPr>
              <a:t>Arthritis &amp; Rheumatism Vol. 59, No. 8, August 15, 2008, pp 1058–1073</a:t>
            </a:r>
          </a:p>
        </p:txBody>
      </p:sp>
    </p:spTree>
  </p:cSld>
  <p:clrMapOvr>
    <a:masterClrMapping/>
  </p:clrMapOvr>
  <p:transition>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00E1CF7-2F3C-44E4-AF75-7BA2F841E82F}"/>
              </a:ext>
            </a:extLst>
          </p:cNvPr>
          <p:cNvSpPr>
            <a:spLocks noGrp="1" noChangeArrowheads="1"/>
          </p:cNvSpPr>
          <p:nvPr>
            <p:ph type="title"/>
          </p:nvPr>
        </p:nvSpPr>
        <p:spPr>
          <a:xfrm>
            <a:off x="1752600" y="381000"/>
            <a:ext cx="8763000" cy="990600"/>
          </a:xfrm>
        </p:spPr>
        <p:txBody>
          <a:bodyPr>
            <a:noAutofit/>
          </a:bodyPr>
          <a:lstStyle/>
          <a:p>
            <a:pPr eaLnBrk="1" hangingPunct="1">
              <a:defRPr/>
            </a:pPr>
            <a:r>
              <a:rPr lang="en-US" altLang="en-US" sz="2800" b="1" dirty="0">
                <a:solidFill>
                  <a:srgbClr val="000090"/>
                </a:solidFill>
                <a:latin typeface="Arial" pitchFamily="34" charset="0"/>
                <a:ea typeface="SimSun" pitchFamily="2" charset="-122"/>
                <a:cs typeface="+mn-cs"/>
              </a:rPr>
              <a:t>KHUYẾN CÁO SỬ DỤNG THUỐC CHỐNG VIÊM KHÔNG STEROID CỦA HỘI THẤP KHỚP HỌC MỸ (ACR)</a:t>
            </a:r>
          </a:p>
        </p:txBody>
      </p:sp>
      <p:sp>
        <p:nvSpPr>
          <p:cNvPr id="87043" name="Rectangle 3">
            <a:extLst>
              <a:ext uri="{FF2B5EF4-FFF2-40B4-BE49-F238E27FC236}">
                <a16:creationId xmlns:a16="http://schemas.microsoft.com/office/drawing/2014/main" id="{C08C6EA3-9EE2-4285-9AB9-AC2C1D22D046}"/>
              </a:ext>
            </a:extLst>
          </p:cNvPr>
          <p:cNvSpPr>
            <a:spLocks noGrp="1" noChangeArrowheads="1"/>
          </p:cNvSpPr>
          <p:nvPr>
            <p:ph idx="1"/>
          </p:nvPr>
        </p:nvSpPr>
        <p:spPr>
          <a:xfrm>
            <a:off x="1846264" y="1628776"/>
            <a:ext cx="8497887" cy="4543425"/>
          </a:xfrm>
        </p:spPr>
        <p:txBody>
          <a:bodyPr/>
          <a:lstStyle/>
          <a:p>
            <a:pPr algn="just" eaLnBrk="1" hangingPunct="1"/>
            <a:r>
              <a:rPr lang="en-US" altLang="en-US" sz="2000">
                <a:latin typeface="Arial" panose="020B0604020202020204" pitchFamily="34" charset="0"/>
                <a:cs typeface="Arial" panose="020B0604020202020204" pitchFamily="34" charset="0"/>
              </a:rPr>
              <a:t>Cẩn thận khi dùng NSAIDs (cổ điển cũng như chọn lọc) trên bệnh nhân có nguy cơ về chức năng gan. Không dùng diclofenac cho những bệnh nhân có bệnh gan.</a:t>
            </a:r>
          </a:p>
          <a:p>
            <a:pPr algn="just" eaLnBrk="1" hangingPunct="1"/>
            <a:r>
              <a:rPr lang="en-US" altLang="en-US" sz="2000">
                <a:latin typeface="Arial" panose="020B0604020202020204" pitchFamily="34" charset="0"/>
                <a:cs typeface="Arial" panose="020B0604020202020204" pitchFamily="34" charset="0"/>
              </a:rPr>
              <a:t>Nên dùng liều cao để tấn công, chỉ kéo dài 5-7 ngày sau đó tìm liều tối thiểu có hiệu quả</a:t>
            </a:r>
          </a:p>
        </p:txBody>
      </p:sp>
      <p:sp>
        <p:nvSpPr>
          <p:cNvPr id="87044" name="Text Box 4">
            <a:extLst>
              <a:ext uri="{FF2B5EF4-FFF2-40B4-BE49-F238E27FC236}">
                <a16:creationId xmlns:a16="http://schemas.microsoft.com/office/drawing/2014/main" id="{23DDD31A-EB6D-420B-901F-8B4732EF5214}"/>
              </a:ext>
            </a:extLst>
          </p:cNvPr>
          <p:cNvSpPr txBox="1">
            <a:spLocks noChangeArrowheads="1"/>
          </p:cNvSpPr>
          <p:nvPr/>
        </p:nvSpPr>
        <p:spPr bwMode="auto">
          <a:xfrm>
            <a:off x="5648326" y="6424614"/>
            <a:ext cx="4981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US" altLang="en-US" sz="1200">
                <a:latin typeface="Arial" panose="020B0604020202020204" pitchFamily="34" charset="0"/>
                <a:cs typeface="Arial" panose="020B0604020202020204" pitchFamily="34" charset="0"/>
              </a:rPr>
              <a:t>Arthritis &amp; Rheumatism Vol. 59, No. 8, August 15, 2008, pp 1058–1073</a:t>
            </a:r>
          </a:p>
        </p:txBody>
      </p:sp>
    </p:spTree>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a:extLst>
              <a:ext uri="{FF2B5EF4-FFF2-40B4-BE49-F238E27FC236}">
                <a16:creationId xmlns:a16="http://schemas.microsoft.com/office/drawing/2014/main" id="{8523BCC4-FBEB-461E-A54F-5A6D319A2DA7}"/>
              </a:ext>
            </a:extLst>
          </p:cNvPr>
          <p:cNvSpPr>
            <a:spLocks noGrp="1"/>
          </p:cNvSpPr>
          <p:nvPr>
            <p:ph type="title"/>
          </p:nvPr>
        </p:nvSpPr>
        <p:spPr>
          <a:xfrm>
            <a:off x="1643064" y="0"/>
            <a:ext cx="8872537" cy="1143000"/>
          </a:xfrm>
        </p:spPr>
        <p:txBody>
          <a:bodyPr>
            <a:normAutofit/>
          </a:bodyPr>
          <a:lstStyle/>
          <a:p>
            <a:pPr eaLnBrk="1" hangingPunct="1">
              <a:defRPr/>
            </a:pPr>
            <a:r>
              <a:rPr lang="en-US" altLang="en-US" sz="2800" b="1" dirty="0">
                <a:solidFill>
                  <a:srgbClr val="000090"/>
                </a:solidFill>
                <a:latin typeface="Arial" pitchFamily="34" charset="0"/>
                <a:ea typeface="SimSun" pitchFamily="2" charset="-122"/>
                <a:cs typeface="+mn-cs"/>
              </a:rPr>
              <a:t>KHÔNG TUÂN THỦ KHI DÙNG THUỐC GIẢM ĐAU</a:t>
            </a:r>
          </a:p>
        </p:txBody>
      </p:sp>
      <p:graphicFrame>
        <p:nvGraphicFramePr>
          <p:cNvPr id="4" name="Content Placeholder 3">
            <a:extLst>
              <a:ext uri="{FF2B5EF4-FFF2-40B4-BE49-F238E27FC236}">
                <a16:creationId xmlns:a16="http://schemas.microsoft.com/office/drawing/2014/main" id="{0C87E66F-C6A7-41CA-8505-52A1861072EB}"/>
              </a:ext>
            </a:extLst>
          </p:cNvPr>
          <p:cNvGraphicFramePr>
            <a:graphicFrameLocks noGrp="1"/>
          </p:cNvGraphicFramePr>
          <p:nvPr>
            <p:ph idx="1"/>
          </p:nvPr>
        </p:nvGraphicFramePr>
        <p:xfrm>
          <a:off x="1981200" y="838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9092" name="Title 1">
            <a:extLst>
              <a:ext uri="{FF2B5EF4-FFF2-40B4-BE49-F238E27FC236}">
                <a16:creationId xmlns:a16="http://schemas.microsoft.com/office/drawing/2014/main" id="{142627CA-6C62-4C17-A194-816B39AB684F}"/>
              </a:ext>
            </a:extLst>
          </p:cNvPr>
          <p:cNvSpPr txBox="1">
            <a:spLocks/>
          </p:cNvSpPr>
          <p:nvPr/>
        </p:nvSpPr>
        <p:spPr bwMode="auto">
          <a:xfrm>
            <a:off x="1984375" y="464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CA" altLang="en-US">
                <a:solidFill>
                  <a:srgbClr val="002060"/>
                </a:solidFill>
                <a:latin typeface="Arial" panose="020B0604020202020204" pitchFamily="34" charset="0"/>
                <a:ea typeface="SimSun" panose="02010600030101010101" pitchFamily="2" charset="-122"/>
                <a:cs typeface="Cordia New" panose="020B0304020202020204" pitchFamily="34" charset="-34"/>
              </a:rPr>
              <a:t>Tỉ lệ thay đổi rõ rệt theo từng nghiên cứu</a:t>
            </a:r>
          </a:p>
        </p:txBody>
      </p:sp>
      <p:sp>
        <p:nvSpPr>
          <p:cNvPr id="89093" name="Rectangle 5">
            <a:extLst>
              <a:ext uri="{FF2B5EF4-FFF2-40B4-BE49-F238E27FC236}">
                <a16:creationId xmlns:a16="http://schemas.microsoft.com/office/drawing/2014/main" id="{5963E012-E1BB-45D6-88C0-3FE104498280}"/>
              </a:ext>
            </a:extLst>
          </p:cNvPr>
          <p:cNvSpPr>
            <a:spLocks noChangeArrowheads="1"/>
          </p:cNvSpPr>
          <p:nvPr/>
        </p:nvSpPr>
        <p:spPr bwMode="auto">
          <a:xfrm>
            <a:off x="6096000" y="6470651"/>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CA" altLang="en-US" sz="1200">
                <a:latin typeface="Arial" panose="020B0604020202020204" pitchFamily="34" charset="0"/>
                <a:cs typeface="Arial" panose="020B0604020202020204" pitchFamily="34" charset="0"/>
              </a:rPr>
              <a:t>Broekmans S </a:t>
            </a:r>
            <a:r>
              <a:rPr lang="en-CA" altLang="en-US" sz="1200" i="1">
                <a:latin typeface="Arial" panose="020B0604020202020204" pitchFamily="34" charset="0"/>
                <a:cs typeface="Arial" panose="020B0604020202020204" pitchFamily="34" charset="0"/>
              </a:rPr>
              <a:t>et al. Eur J Pain</a:t>
            </a:r>
            <a:r>
              <a:rPr lang="en-CA" altLang="en-US" sz="1200">
                <a:latin typeface="Arial" panose="020B0604020202020204" pitchFamily="34" charset="0"/>
                <a:cs typeface="Arial" panose="020B0604020202020204" pitchFamily="34" charset="0"/>
              </a:rPr>
              <a:t> 2009; 13(2):115-23.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a:extLst>
              <a:ext uri="{FF2B5EF4-FFF2-40B4-BE49-F238E27FC236}">
                <a16:creationId xmlns:a16="http://schemas.microsoft.com/office/drawing/2014/main" id="{C612CE55-2409-448F-B4AB-995F68684435}"/>
              </a:ext>
            </a:extLst>
          </p:cNvPr>
          <p:cNvSpPr>
            <a:spLocks noGrp="1"/>
          </p:cNvSpPr>
          <p:nvPr>
            <p:ph type="title"/>
          </p:nvPr>
        </p:nvSpPr>
        <p:spPr>
          <a:xfrm>
            <a:off x="1981200" y="76200"/>
            <a:ext cx="8229600" cy="1143000"/>
          </a:xfrm>
        </p:spPr>
        <p:txBody>
          <a:bodyPr rtlCol="0">
            <a:normAutofit/>
          </a:bodyPr>
          <a:lstStyle/>
          <a:p>
            <a:pPr>
              <a:defRPr/>
            </a:pPr>
            <a:r>
              <a:rPr lang="vi-VN" sz="2800" b="1" dirty="0">
                <a:solidFill>
                  <a:srgbClr val="000090"/>
                </a:solidFill>
                <a:latin typeface="Arial" pitchFamily="34" charset="0"/>
                <a:ea typeface="SimSun" pitchFamily="2" charset="-122"/>
                <a:cs typeface="+mn-cs"/>
              </a:rPr>
              <a:t>CHIẾN LƯỢC GIA TĂNG TUÂN TRỊ - SIMPLE</a:t>
            </a:r>
          </a:p>
        </p:txBody>
      </p:sp>
      <p:sp>
        <p:nvSpPr>
          <p:cNvPr id="106498" name="Content Placeholder 2">
            <a:extLst>
              <a:ext uri="{FF2B5EF4-FFF2-40B4-BE49-F238E27FC236}">
                <a16:creationId xmlns:a16="http://schemas.microsoft.com/office/drawing/2014/main" id="{BDD94190-C2A0-4145-BE3C-5FC3C46DEBF3}"/>
              </a:ext>
            </a:extLst>
          </p:cNvPr>
          <p:cNvSpPr>
            <a:spLocks noGrp="1"/>
          </p:cNvSpPr>
          <p:nvPr>
            <p:ph idx="1"/>
          </p:nvPr>
        </p:nvSpPr>
        <p:spPr>
          <a:xfrm>
            <a:off x="1981200" y="1397001"/>
            <a:ext cx="8229600" cy="4729163"/>
          </a:xfrm>
        </p:spPr>
        <p:txBody>
          <a:bodyPr/>
          <a:lstStyle/>
          <a:p>
            <a:pPr eaLnBrk="1" hangingPunct="1">
              <a:defRPr/>
            </a:pPr>
            <a:r>
              <a:rPr lang="en-CA" altLang="en-US" b="1" dirty="0">
                <a:solidFill>
                  <a:schemeClr val="accent2"/>
                </a:solidFill>
                <a:latin typeface="Arial" pitchFamily="34" charset="0"/>
                <a:ea typeface="SimSun" pitchFamily="2" charset="-122"/>
                <a:cs typeface="ＭＳ Ｐゴシック" charset="0"/>
              </a:rPr>
              <a:t>S</a:t>
            </a:r>
            <a:r>
              <a:rPr lang="en-CA" altLang="en-US" dirty="0">
                <a:latin typeface="Arial" pitchFamily="34" charset="0"/>
                <a:ea typeface="SimSun" pitchFamily="2" charset="-122"/>
                <a:cs typeface="ＭＳ Ｐゴシック" charset="0"/>
              </a:rPr>
              <a:t>implify regimen- </a:t>
            </a:r>
            <a:r>
              <a:rPr lang="en-CA" altLang="en-US" i="1" dirty="0" err="1">
                <a:solidFill>
                  <a:schemeClr val="tx2">
                    <a:lumMod val="60000"/>
                    <a:lumOff val="40000"/>
                  </a:schemeClr>
                </a:solidFill>
                <a:latin typeface="Arial" pitchFamily="34" charset="0"/>
                <a:ea typeface="SimSun" pitchFamily="2" charset="-122"/>
                <a:cs typeface="ＭＳ Ｐゴシック" charset="0"/>
              </a:rPr>
              <a:t>đơn</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giản</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hóa</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phác</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đồ</a:t>
            </a:r>
            <a:endParaRPr lang="en-CA" altLang="en-US" i="1" dirty="0">
              <a:solidFill>
                <a:schemeClr val="tx2">
                  <a:lumMod val="60000"/>
                  <a:lumOff val="40000"/>
                </a:schemeClr>
              </a:solidFill>
              <a:latin typeface="Arial" pitchFamily="34" charset="0"/>
              <a:ea typeface="SimSun" pitchFamily="2" charset="-122"/>
              <a:cs typeface="ＭＳ Ｐゴシック" charset="0"/>
            </a:endParaRPr>
          </a:p>
          <a:p>
            <a:pPr eaLnBrk="1" hangingPunct="1">
              <a:defRPr/>
            </a:pPr>
            <a:r>
              <a:rPr lang="en-CA" altLang="en-US" b="1" dirty="0">
                <a:solidFill>
                  <a:schemeClr val="accent2"/>
                </a:solidFill>
                <a:latin typeface="Arial" pitchFamily="34" charset="0"/>
                <a:ea typeface="SimSun" pitchFamily="2" charset="-122"/>
                <a:cs typeface="ＭＳ Ｐゴシック" charset="0"/>
              </a:rPr>
              <a:t>I</a:t>
            </a:r>
            <a:r>
              <a:rPr lang="en-CA" altLang="en-US" dirty="0">
                <a:latin typeface="Arial" pitchFamily="34" charset="0"/>
                <a:ea typeface="SimSun" pitchFamily="2" charset="-122"/>
                <a:cs typeface="ＭＳ Ｐゴシック" charset="0"/>
              </a:rPr>
              <a:t>mpart knowledge- </a:t>
            </a:r>
            <a:r>
              <a:rPr lang="en-CA" altLang="en-US" i="1" dirty="0" err="1">
                <a:solidFill>
                  <a:schemeClr val="tx2">
                    <a:lumMod val="60000"/>
                    <a:lumOff val="40000"/>
                  </a:schemeClr>
                </a:solidFill>
                <a:latin typeface="Arial" pitchFamily="34" charset="0"/>
                <a:ea typeface="SimSun" pitchFamily="2" charset="-122"/>
                <a:cs typeface="ＭＳ Ｐゴシック" charset="0"/>
              </a:rPr>
              <a:t>truyền</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đạt</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kiến</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thức</a:t>
            </a:r>
            <a:endParaRPr lang="en-CA" altLang="en-US" i="1" dirty="0">
              <a:solidFill>
                <a:schemeClr val="tx2">
                  <a:lumMod val="60000"/>
                  <a:lumOff val="40000"/>
                </a:schemeClr>
              </a:solidFill>
              <a:latin typeface="Arial" pitchFamily="34" charset="0"/>
              <a:ea typeface="SimSun" pitchFamily="2" charset="-122"/>
              <a:cs typeface="ＭＳ Ｐゴシック" charset="0"/>
            </a:endParaRPr>
          </a:p>
          <a:p>
            <a:pPr eaLnBrk="1" hangingPunct="1">
              <a:defRPr/>
            </a:pPr>
            <a:r>
              <a:rPr lang="en-CA" altLang="en-US" b="1" dirty="0">
                <a:solidFill>
                  <a:schemeClr val="accent2"/>
                </a:solidFill>
                <a:latin typeface="Arial" pitchFamily="34" charset="0"/>
                <a:ea typeface="SimSun" pitchFamily="2" charset="-122"/>
                <a:cs typeface="ＭＳ Ｐゴシック" charset="0"/>
              </a:rPr>
              <a:t>M</a:t>
            </a:r>
            <a:r>
              <a:rPr lang="en-CA" altLang="en-US" dirty="0">
                <a:latin typeface="Arial" pitchFamily="34" charset="0"/>
                <a:ea typeface="SimSun" pitchFamily="2" charset="-122"/>
                <a:cs typeface="ＭＳ Ｐゴシック" charset="0"/>
              </a:rPr>
              <a:t>odify patient beliefs and human behavior- </a:t>
            </a:r>
          </a:p>
          <a:p>
            <a:pPr eaLnBrk="1" hangingPunct="1">
              <a:buFont typeface="Arial" panose="020B0604020202020204" pitchFamily="34" charset="0"/>
              <a:buNone/>
              <a:defRPr/>
            </a:pPr>
            <a:r>
              <a:rPr lang="en-CA" altLang="en-US" i="1" dirty="0">
                <a:solidFill>
                  <a:srgbClr val="ECECEC"/>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thay</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đổi</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niềm</a:t>
            </a:r>
            <a:r>
              <a:rPr lang="en-CA" altLang="en-US" i="1" dirty="0">
                <a:solidFill>
                  <a:schemeClr val="tx2">
                    <a:lumMod val="60000"/>
                    <a:lumOff val="40000"/>
                  </a:schemeClr>
                </a:solidFill>
                <a:latin typeface="Arial" pitchFamily="34" charset="0"/>
                <a:ea typeface="SimSun" pitchFamily="2" charset="-122"/>
                <a:cs typeface="ＭＳ Ｐゴシック" charset="0"/>
              </a:rPr>
              <a:t> tin </a:t>
            </a:r>
            <a:r>
              <a:rPr lang="en-CA" altLang="en-US" i="1" dirty="0" err="1">
                <a:solidFill>
                  <a:schemeClr val="tx2">
                    <a:lumMod val="60000"/>
                    <a:lumOff val="40000"/>
                  </a:schemeClr>
                </a:solidFill>
                <a:latin typeface="Arial" pitchFamily="34" charset="0"/>
                <a:ea typeface="SimSun" pitchFamily="2" charset="-122"/>
                <a:cs typeface="ＭＳ Ｐゴシック" charset="0"/>
              </a:rPr>
              <a:t>và</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hành</a:t>
            </a:r>
            <a:r>
              <a:rPr lang="en-CA" altLang="en-US" i="1" dirty="0">
                <a:solidFill>
                  <a:schemeClr val="tx2">
                    <a:lumMod val="60000"/>
                    <a:lumOff val="40000"/>
                  </a:schemeClr>
                </a:solidFill>
                <a:latin typeface="Arial" pitchFamily="34" charset="0"/>
                <a:ea typeface="SimSun" pitchFamily="2" charset="-122"/>
                <a:cs typeface="ＭＳ Ｐゴシック" charset="0"/>
              </a:rPr>
              <a:t> vi </a:t>
            </a:r>
            <a:r>
              <a:rPr lang="en-CA" altLang="en-US" i="1" dirty="0" err="1">
                <a:solidFill>
                  <a:schemeClr val="tx2">
                    <a:lumMod val="60000"/>
                    <a:lumOff val="40000"/>
                  </a:schemeClr>
                </a:solidFill>
                <a:latin typeface="Arial" pitchFamily="34" charset="0"/>
                <a:ea typeface="SimSun" pitchFamily="2" charset="-122"/>
                <a:cs typeface="ＭＳ Ｐゴシック" charset="0"/>
              </a:rPr>
              <a:t>của</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bệnh</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nhân</a:t>
            </a:r>
            <a:endParaRPr lang="en-CA" altLang="en-US" i="1" dirty="0">
              <a:solidFill>
                <a:schemeClr val="tx2">
                  <a:lumMod val="60000"/>
                  <a:lumOff val="40000"/>
                </a:schemeClr>
              </a:solidFill>
              <a:latin typeface="Arial" pitchFamily="34" charset="0"/>
              <a:ea typeface="SimSun" pitchFamily="2" charset="-122"/>
              <a:cs typeface="ＭＳ Ｐゴシック" charset="0"/>
            </a:endParaRPr>
          </a:p>
          <a:p>
            <a:pPr eaLnBrk="1" hangingPunct="1">
              <a:defRPr/>
            </a:pPr>
            <a:r>
              <a:rPr lang="en-CA" altLang="en-US" b="1" dirty="0">
                <a:solidFill>
                  <a:schemeClr val="accent2"/>
                </a:solidFill>
                <a:latin typeface="Arial" pitchFamily="34" charset="0"/>
                <a:ea typeface="SimSun" pitchFamily="2" charset="-122"/>
                <a:cs typeface="ＭＳ Ｐゴシック" charset="0"/>
              </a:rPr>
              <a:t>P</a:t>
            </a:r>
            <a:r>
              <a:rPr lang="en-CA" altLang="en-US" dirty="0">
                <a:latin typeface="Arial" pitchFamily="34" charset="0"/>
                <a:ea typeface="SimSun" pitchFamily="2" charset="-122"/>
                <a:cs typeface="ＭＳ Ｐゴシック" charset="0"/>
              </a:rPr>
              <a:t>rovide communication and trust-</a:t>
            </a:r>
          </a:p>
          <a:p>
            <a:pPr eaLnBrk="1" hangingPunct="1">
              <a:buFont typeface="Arial" panose="020B0604020202020204" pitchFamily="34" charset="0"/>
              <a:buNone/>
              <a:defRPr/>
            </a:pPr>
            <a:r>
              <a:rPr lang="en-CA" altLang="en-US" dirty="0">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tăng</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cường</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truyền</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thông</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và</a:t>
            </a:r>
            <a:r>
              <a:rPr lang="en-CA" altLang="en-US" i="1" dirty="0">
                <a:solidFill>
                  <a:schemeClr val="tx2">
                    <a:lumMod val="60000"/>
                    <a:lumOff val="40000"/>
                  </a:schemeClr>
                </a:solidFill>
                <a:latin typeface="Arial" pitchFamily="34" charset="0"/>
                <a:ea typeface="SimSun" pitchFamily="2" charset="-122"/>
                <a:cs typeface="ＭＳ Ｐゴシック" charset="0"/>
              </a:rPr>
              <a:t> tin </a:t>
            </a:r>
            <a:r>
              <a:rPr lang="en-CA" altLang="en-US" i="1" dirty="0" err="1">
                <a:solidFill>
                  <a:schemeClr val="tx2">
                    <a:lumMod val="60000"/>
                    <a:lumOff val="40000"/>
                  </a:schemeClr>
                </a:solidFill>
                <a:latin typeface="Arial" pitchFamily="34" charset="0"/>
                <a:ea typeface="SimSun" pitchFamily="2" charset="-122"/>
                <a:cs typeface="ＭＳ Ｐゴシック" charset="0"/>
              </a:rPr>
              <a:t>tưởng</a:t>
            </a:r>
            <a:endParaRPr lang="en-CA" altLang="en-US" i="1" dirty="0">
              <a:solidFill>
                <a:schemeClr val="tx2">
                  <a:lumMod val="60000"/>
                  <a:lumOff val="40000"/>
                </a:schemeClr>
              </a:solidFill>
              <a:latin typeface="Arial" pitchFamily="34" charset="0"/>
              <a:ea typeface="SimSun" pitchFamily="2" charset="-122"/>
              <a:cs typeface="ＭＳ Ｐゴシック" charset="0"/>
            </a:endParaRPr>
          </a:p>
          <a:p>
            <a:pPr eaLnBrk="1" hangingPunct="1">
              <a:defRPr/>
            </a:pPr>
            <a:r>
              <a:rPr lang="en-CA" altLang="en-US" b="1" dirty="0">
                <a:solidFill>
                  <a:schemeClr val="accent2"/>
                </a:solidFill>
                <a:latin typeface="Arial" pitchFamily="34" charset="0"/>
                <a:ea typeface="SimSun" pitchFamily="2" charset="-122"/>
                <a:cs typeface="ＭＳ Ｐゴシック" charset="0"/>
              </a:rPr>
              <a:t>L</a:t>
            </a:r>
            <a:r>
              <a:rPr lang="en-CA" altLang="en-US" dirty="0">
                <a:latin typeface="Arial" pitchFamily="34" charset="0"/>
                <a:ea typeface="SimSun" pitchFamily="2" charset="-122"/>
                <a:cs typeface="ＭＳ Ｐゴシック" charset="0"/>
              </a:rPr>
              <a:t>eave the bias- </a:t>
            </a:r>
            <a:r>
              <a:rPr lang="en-CA" altLang="en-US" i="1" dirty="0" err="1">
                <a:solidFill>
                  <a:schemeClr val="tx2">
                    <a:lumMod val="60000"/>
                    <a:lumOff val="40000"/>
                  </a:schemeClr>
                </a:solidFill>
                <a:latin typeface="Arial" pitchFamily="34" charset="0"/>
                <a:ea typeface="SimSun" pitchFamily="2" charset="-122"/>
                <a:cs typeface="ＭＳ Ｐゴシック" charset="0"/>
              </a:rPr>
              <a:t>loại</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bỏ</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các</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yếu</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tố</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gây</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nhiễu</a:t>
            </a:r>
            <a:endParaRPr lang="en-CA" altLang="en-US" i="1" dirty="0">
              <a:solidFill>
                <a:schemeClr val="tx2">
                  <a:lumMod val="60000"/>
                  <a:lumOff val="40000"/>
                </a:schemeClr>
              </a:solidFill>
              <a:latin typeface="Arial" pitchFamily="34" charset="0"/>
              <a:ea typeface="SimSun" pitchFamily="2" charset="-122"/>
              <a:cs typeface="ＭＳ Ｐゴシック" charset="0"/>
            </a:endParaRPr>
          </a:p>
          <a:p>
            <a:pPr eaLnBrk="1" hangingPunct="1">
              <a:defRPr/>
            </a:pPr>
            <a:r>
              <a:rPr lang="en-CA" altLang="en-US" b="1" dirty="0">
                <a:solidFill>
                  <a:schemeClr val="accent2"/>
                </a:solidFill>
                <a:latin typeface="Arial" pitchFamily="34" charset="0"/>
                <a:ea typeface="SimSun" pitchFamily="2" charset="-122"/>
                <a:cs typeface="ＭＳ Ｐゴシック" charset="0"/>
              </a:rPr>
              <a:t>E</a:t>
            </a:r>
            <a:r>
              <a:rPr lang="en-CA" altLang="en-US" dirty="0">
                <a:latin typeface="Arial" pitchFamily="34" charset="0"/>
                <a:ea typeface="SimSun" pitchFamily="2" charset="-122"/>
                <a:cs typeface="ＭＳ Ｐゴシック" charset="0"/>
              </a:rPr>
              <a:t>valuate adherence- </a:t>
            </a:r>
            <a:r>
              <a:rPr lang="en-CA" altLang="en-US" i="1" dirty="0" err="1">
                <a:solidFill>
                  <a:schemeClr val="tx2">
                    <a:lumMod val="60000"/>
                    <a:lumOff val="40000"/>
                  </a:schemeClr>
                </a:solidFill>
                <a:latin typeface="Arial" pitchFamily="34" charset="0"/>
                <a:ea typeface="SimSun" pitchFamily="2" charset="-122"/>
                <a:cs typeface="ＭＳ Ｐゴシック" charset="0"/>
              </a:rPr>
              <a:t>đánh</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giá</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tuân</a:t>
            </a:r>
            <a:r>
              <a:rPr lang="en-CA" altLang="en-US" i="1" dirty="0">
                <a:solidFill>
                  <a:schemeClr val="tx2">
                    <a:lumMod val="60000"/>
                    <a:lumOff val="40000"/>
                  </a:schemeClr>
                </a:solidFill>
                <a:latin typeface="Arial" pitchFamily="34" charset="0"/>
                <a:ea typeface="SimSun" pitchFamily="2" charset="-122"/>
                <a:cs typeface="ＭＳ Ｐゴシック" charset="0"/>
              </a:rPr>
              <a:t> </a:t>
            </a:r>
            <a:r>
              <a:rPr lang="en-CA" altLang="en-US" i="1" dirty="0" err="1">
                <a:solidFill>
                  <a:schemeClr val="tx2">
                    <a:lumMod val="60000"/>
                    <a:lumOff val="40000"/>
                  </a:schemeClr>
                </a:solidFill>
                <a:latin typeface="Arial" pitchFamily="34" charset="0"/>
                <a:ea typeface="SimSun" pitchFamily="2" charset="-122"/>
                <a:cs typeface="ＭＳ Ｐゴシック" charset="0"/>
              </a:rPr>
              <a:t>trị</a:t>
            </a:r>
            <a:endParaRPr lang="en-CA" altLang="en-US" i="1" dirty="0">
              <a:solidFill>
                <a:schemeClr val="tx2">
                  <a:lumMod val="60000"/>
                  <a:lumOff val="40000"/>
                </a:schemeClr>
              </a:solidFill>
              <a:latin typeface="Arial" pitchFamily="34" charset="0"/>
              <a:ea typeface="SimSun" pitchFamily="2" charset="-122"/>
              <a:cs typeface="ＭＳ Ｐゴシック" charset="0"/>
            </a:endParaRPr>
          </a:p>
        </p:txBody>
      </p:sp>
      <p:sp>
        <p:nvSpPr>
          <p:cNvPr id="91140" name="Rectangle 3">
            <a:extLst>
              <a:ext uri="{FF2B5EF4-FFF2-40B4-BE49-F238E27FC236}">
                <a16:creationId xmlns:a16="http://schemas.microsoft.com/office/drawing/2014/main" id="{F928CCFA-6BDF-4ADB-89FC-12BA87371D92}"/>
              </a:ext>
            </a:extLst>
          </p:cNvPr>
          <p:cNvSpPr>
            <a:spLocks noChangeArrowheads="1"/>
          </p:cNvSpPr>
          <p:nvPr/>
        </p:nvSpPr>
        <p:spPr bwMode="auto">
          <a:xfrm>
            <a:off x="1635126" y="6496051"/>
            <a:ext cx="903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CA" altLang="en-US" sz="1200">
                <a:latin typeface="Arial" panose="020B0604020202020204" pitchFamily="34" charset="0"/>
                <a:cs typeface="Arial" panose="020B0604020202020204" pitchFamily="34" charset="0"/>
              </a:rPr>
              <a:t>Atreja A </a:t>
            </a:r>
            <a:r>
              <a:rPr lang="en-CA" altLang="en-US" sz="1200" i="1">
                <a:latin typeface="Arial" panose="020B0604020202020204" pitchFamily="34" charset="0"/>
                <a:cs typeface="Arial" panose="020B0604020202020204" pitchFamily="34" charset="0"/>
              </a:rPr>
              <a:t>et al</a:t>
            </a:r>
            <a:r>
              <a:rPr lang="en-CA" altLang="en-US" sz="1200">
                <a:latin typeface="Arial" panose="020B0604020202020204" pitchFamily="34" charset="0"/>
                <a:cs typeface="Arial" panose="020B0604020202020204" pitchFamily="34" charset="0"/>
              </a:rPr>
              <a:t>. </a:t>
            </a:r>
            <a:r>
              <a:rPr lang="en-CA" altLang="en-US" sz="1200" i="1">
                <a:latin typeface="Arial" panose="020B0604020202020204" pitchFamily="34" charset="0"/>
                <a:cs typeface="Arial" panose="020B0604020202020204" pitchFamily="34" charset="0"/>
              </a:rPr>
              <a:t>Medacapt Gen Med</a:t>
            </a:r>
            <a:r>
              <a:rPr lang="en-CA" altLang="en-US" sz="1200">
                <a:latin typeface="Arial" panose="020B0604020202020204" pitchFamily="34" charset="0"/>
                <a:cs typeface="Arial" panose="020B0604020202020204" pitchFamily="34" charset="0"/>
              </a:rPr>
              <a:t> 2005; 7(1):4.</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1">
            <a:extLst>
              <a:ext uri="{FF2B5EF4-FFF2-40B4-BE49-F238E27FC236}">
                <a16:creationId xmlns:a16="http://schemas.microsoft.com/office/drawing/2014/main" id="{1A577F20-7F96-411A-9B56-E96C8ED81790}"/>
              </a:ext>
            </a:extLst>
          </p:cNvPr>
          <p:cNvSpPr>
            <a:spLocks noGrp="1"/>
          </p:cNvSpPr>
          <p:nvPr>
            <p:ph type="title"/>
          </p:nvPr>
        </p:nvSpPr>
        <p:spPr>
          <a:xfrm>
            <a:off x="1981200" y="0"/>
            <a:ext cx="8229600" cy="1143000"/>
          </a:xfrm>
        </p:spPr>
        <p:txBody>
          <a:bodyPr/>
          <a:lstStyle/>
          <a:p>
            <a:pPr eaLnBrk="1" hangingPunct="1">
              <a:defRPr/>
            </a:pPr>
            <a:r>
              <a:rPr lang="vi-VN" altLang="en-US" sz="2800" b="1" dirty="0">
                <a:solidFill>
                  <a:srgbClr val="000090"/>
                </a:solidFill>
                <a:latin typeface="Arial" pitchFamily="34" charset="0"/>
                <a:ea typeface="SimSun" pitchFamily="2" charset="-122"/>
                <a:cs typeface="+mn-cs"/>
              </a:rPr>
              <a:t>PHỐI HỢP </a:t>
            </a:r>
            <a:r>
              <a:rPr lang="en-US" altLang="en-US" sz="2800" b="1" dirty="0">
                <a:solidFill>
                  <a:srgbClr val="000090"/>
                </a:solidFill>
                <a:latin typeface="Arial" pitchFamily="34" charset="0"/>
                <a:ea typeface="SimSun" pitchFamily="2" charset="-122"/>
                <a:cs typeface="+mn-cs"/>
              </a:rPr>
              <a:t>ĐIỀU TRỊ </a:t>
            </a:r>
          </a:p>
        </p:txBody>
      </p:sp>
      <p:graphicFrame>
        <p:nvGraphicFramePr>
          <p:cNvPr id="18" name="Content Placeholder 17">
            <a:extLst>
              <a:ext uri="{FF2B5EF4-FFF2-40B4-BE49-F238E27FC236}">
                <a16:creationId xmlns:a16="http://schemas.microsoft.com/office/drawing/2014/main" id="{DFC1079C-DCB0-40E8-B2FD-C69B1657D928}"/>
              </a:ext>
            </a:extLst>
          </p:cNvPr>
          <p:cNvGraphicFramePr>
            <a:graphicFrameLocks noGrp="1"/>
          </p:cNvGraphicFramePr>
          <p:nvPr>
            <p:ph idx="1"/>
          </p:nvPr>
        </p:nvGraphicFramePr>
        <p:xfrm>
          <a:off x="2927648" y="1496270"/>
          <a:ext cx="5943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3188" name="TextBox 18">
            <a:extLst>
              <a:ext uri="{FF2B5EF4-FFF2-40B4-BE49-F238E27FC236}">
                <a16:creationId xmlns:a16="http://schemas.microsoft.com/office/drawing/2014/main" id="{1DF2F5F9-FF04-4214-A563-F48C2BCF7CBB}"/>
              </a:ext>
            </a:extLst>
          </p:cNvPr>
          <p:cNvSpPr txBox="1">
            <a:spLocks noChangeArrowheads="1"/>
          </p:cNvSpPr>
          <p:nvPr/>
        </p:nvSpPr>
        <p:spPr bwMode="auto">
          <a:xfrm>
            <a:off x="4311650" y="1066801"/>
            <a:ext cx="358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US" altLang="en-US" sz="2800" b="1">
                <a:solidFill>
                  <a:srgbClr val="002060"/>
                </a:solidFill>
                <a:latin typeface="Arial" panose="020B0604020202020204" pitchFamily="34" charset="0"/>
                <a:ea typeface="SimSun" panose="02010600030101010101" pitchFamily="2" charset="-122"/>
                <a:cs typeface="Cordia New" panose="020B0304020202020204" pitchFamily="34" charset="-34"/>
              </a:rPr>
              <a:t>Chăm sóc kết hợp</a:t>
            </a:r>
            <a:endParaRPr lang="en-CA" altLang="en-US" sz="2800" b="1">
              <a:solidFill>
                <a:srgbClr val="002060"/>
              </a:solidFill>
              <a:latin typeface="Arial" panose="020B0604020202020204" pitchFamily="34" charset="0"/>
              <a:ea typeface="SimSun" panose="02010600030101010101" pitchFamily="2" charset="-122"/>
              <a:cs typeface="Cordia New" panose="020B0304020202020204" pitchFamily="34" charset="-34"/>
            </a:endParaRPr>
          </a:p>
        </p:txBody>
      </p:sp>
      <p:sp>
        <p:nvSpPr>
          <p:cNvPr id="93189" name="TextBox 2">
            <a:extLst>
              <a:ext uri="{FF2B5EF4-FFF2-40B4-BE49-F238E27FC236}">
                <a16:creationId xmlns:a16="http://schemas.microsoft.com/office/drawing/2014/main" id="{6079B7EE-0AE8-44BA-B2BD-C9FF83BFEE9A}"/>
              </a:ext>
            </a:extLst>
          </p:cNvPr>
          <p:cNvSpPr txBox="1">
            <a:spLocks noChangeArrowheads="1"/>
          </p:cNvSpPr>
          <p:nvPr/>
        </p:nvSpPr>
        <p:spPr bwMode="auto">
          <a:xfrm>
            <a:off x="7361239" y="1633538"/>
            <a:ext cx="30940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just" eaLnBrk="1" hangingPunct="1">
              <a:spcBef>
                <a:spcPct val="0"/>
              </a:spcBef>
              <a:buFontTx/>
              <a:buChar char="-"/>
            </a:pPr>
            <a:r>
              <a:rPr lang="en-CA" altLang="en-US" sz="1400" b="1">
                <a:solidFill>
                  <a:srgbClr val="002060"/>
                </a:solidFill>
                <a:latin typeface="Arial" panose="020B0604020202020204" pitchFamily="34" charset="0"/>
                <a:ea typeface="SimSun" panose="02010600030101010101" pitchFamily="2" charset="-122"/>
                <a:cs typeface="Cordia New" panose="020B0304020202020204" pitchFamily="34" charset="-34"/>
              </a:rPr>
              <a:t>BN là “ nhà quản lý” cuối cùng của bệnh tật/ tình trạng đau </a:t>
            </a:r>
          </a:p>
          <a:p>
            <a:pPr algn="just" eaLnBrk="1" hangingPunct="1">
              <a:spcBef>
                <a:spcPct val="0"/>
              </a:spcBef>
              <a:buFontTx/>
              <a:buChar char="-"/>
            </a:pPr>
            <a:r>
              <a:rPr lang="en-CA" altLang="en-US" sz="1400" b="1">
                <a:solidFill>
                  <a:srgbClr val="002060"/>
                </a:solidFill>
                <a:latin typeface="Arial" panose="020B0604020202020204" pitchFamily="34" charset="0"/>
                <a:ea typeface="SimSun" panose="02010600030101010101" pitchFamily="2" charset="-122"/>
                <a:cs typeface="Cordia New" panose="020B0304020202020204" pitchFamily="34" charset="-34"/>
              </a:rPr>
              <a:t> Sự hợp tác và phản hồi của BN là rất cần thiết, liên quan đến hiệu quả điều trị và tác dụng phụ tiềm ẩn</a:t>
            </a:r>
          </a:p>
          <a:p>
            <a:pPr algn="just" eaLnBrk="1" hangingPunct="1">
              <a:spcBef>
                <a:spcPct val="0"/>
              </a:spcBef>
              <a:buFontTx/>
              <a:buNone/>
            </a:pPr>
            <a:endParaRPr lang="en-CA" altLang="en-US" sz="1400" b="1">
              <a:solidFill>
                <a:srgbClr val="002060"/>
              </a:solidFill>
              <a:latin typeface="Arial" panose="020B0604020202020204" pitchFamily="34" charset="0"/>
              <a:ea typeface="SimSun" panose="02010600030101010101" pitchFamily="2" charset="-122"/>
              <a:cs typeface="Cordia New" panose="020B0304020202020204" pitchFamily="34" charset="-34"/>
            </a:endParaRPr>
          </a:p>
        </p:txBody>
      </p:sp>
      <p:cxnSp>
        <p:nvCxnSpPr>
          <p:cNvPr id="7" name="Straight Arrow Connector 6">
            <a:extLst>
              <a:ext uri="{FF2B5EF4-FFF2-40B4-BE49-F238E27FC236}">
                <a16:creationId xmlns:a16="http://schemas.microsoft.com/office/drawing/2014/main" id="{1406380D-D477-49B6-97BA-EFA6E5067B87}"/>
              </a:ext>
            </a:extLst>
          </p:cNvPr>
          <p:cNvCxnSpPr>
            <a:cxnSpLocks noChangeShapeType="1"/>
          </p:cNvCxnSpPr>
          <p:nvPr/>
        </p:nvCxnSpPr>
        <p:spPr bwMode="auto">
          <a:xfrm flipH="1">
            <a:off x="7038976" y="2274889"/>
            <a:ext cx="650875" cy="788987"/>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93191" name="Rectangle 2">
            <a:extLst>
              <a:ext uri="{FF2B5EF4-FFF2-40B4-BE49-F238E27FC236}">
                <a16:creationId xmlns:a16="http://schemas.microsoft.com/office/drawing/2014/main" id="{527EBA12-B0FB-41E0-A4A9-C27C1B8D8939}"/>
              </a:ext>
            </a:extLst>
          </p:cNvPr>
          <p:cNvSpPr>
            <a:spLocks noChangeArrowheads="1"/>
          </p:cNvSpPr>
          <p:nvPr/>
        </p:nvSpPr>
        <p:spPr bwMode="auto">
          <a:xfrm>
            <a:off x="1524000" y="6457951"/>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a:spcBef>
                <a:spcPct val="0"/>
              </a:spcBef>
              <a:buFontTx/>
              <a:buNone/>
            </a:pPr>
            <a:r>
              <a:rPr lang="en-CA" altLang="en-US" sz="1200">
                <a:latin typeface="Arial" panose="020B0604020202020204" pitchFamily="34" charset="0"/>
                <a:cs typeface="Arial" panose="020B0604020202020204" pitchFamily="34" charset="0"/>
              </a:rPr>
              <a:t>Ayad AE </a:t>
            </a:r>
            <a:r>
              <a:rPr lang="en-CA" altLang="en-US" sz="1200" i="1">
                <a:latin typeface="Arial" panose="020B0604020202020204" pitchFamily="34" charset="0"/>
                <a:cs typeface="Arial" panose="020B0604020202020204" pitchFamily="34" charset="0"/>
              </a:rPr>
              <a:t>et al. J Int Med Res </a:t>
            </a:r>
            <a:r>
              <a:rPr lang="en-CA" altLang="en-US" sz="1200">
                <a:latin typeface="Arial" panose="020B0604020202020204" pitchFamily="34" charset="0"/>
                <a:cs typeface="Arial" panose="020B0604020202020204" pitchFamily="34" charset="0"/>
              </a:rPr>
              <a:t>2011; 39(4):1123-41; Saltman D </a:t>
            </a:r>
            <a:r>
              <a:rPr lang="en-CA" altLang="en-US" sz="1200" i="1">
                <a:latin typeface="Arial" panose="020B0604020202020204" pitchFamily="34" charset="0"/>
                <a:cs typeface="Arial" panose="020B0604020202020204" pitchFamily="34" charset="0"/>
              </a:rPr>
              <a:t>et al. Med J Aust </a:t>
            </a:r>
            <a:r>
              <a:rPr lang="en-CA" altLang="en-US" sz="1200">
                <a:latin typeface="Arial" panose="020B0604020202020204" pitchFamily="34" charset="0"/>
                <a:cs typeface="Arial" panose="020B0604020202020204" pitchFamily="34" charset="0"/>
              </a:rPr>
              <a:t>2001; 175(Suppl):S92-6. </a:t>
            </a:r>
          </a:p>
        </p:txBody>
      </p:sp>
      <p:sp>
        <p:nvSpPr>
          <p:cNvPr id="93192" name="TextBox 7">
            <a:extLst>
              <a:ext uri="{FF2B5EF4-FFF2-40B4-BE49-F238E27FC236}">
                <a16:creationId xmlns:a16="http://schemas.microsoft.com/office/drawing/2014/main" id="{20C074E0-06E5-48BB-A64C-4FAADA9C1C99}"/>
              </a:ext>
            </a:extLst>
          </p:cNvPr>
          <p:cNvSpPr txBox="1">
            <a:spLocks noChangeArrowheads="1"/>
          </p:cNvSpPr>
          <p:nvPr/>
        </p:nvSpPr>
        <p:spPr bwMode="auto">
          <a:xfrm>
            <a:off x="4744620" y="3567113"/>
            <a:ext cx="1980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800" b="1">
                <a:solidFill>
                  <a:srgbClr val="0F124D"/>
                </a:solidFill>
                <a:latin typeface="Arial" panose="020B0604020202020204" pitchFamily="34" charset="0"/>
                <a:ea typeface="SimSun" panose="02010600030101010101" pitchFamily="2" charset="-122"/>
                <a:cs typeface="Cordia New" panose="020B0304020202020204" pitchFamily="34" charset="-34"/>
              </a:rPr>
              <a:t>Kết nối hiệu quả</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ubtitle 2">
            <a:extLst>
              <a:ext uri="{FF2B5EF4-FFF2-40B4-BE49-F238E27FC236}">
                <a16:creationId xmlns:a16="http://schemas.microsoft.com/office/drawing/2014/main" id="{E887CC9C-040C-4F02-A5E7-0BB019A8A356}"/>
              </a:ext>
            </a:extLst>
          </p:cNvPr>
          <p:cNvSpPr>
            <a:spLocks noGrp="1"/>
          </p:cNvSpPr>
          <p:nvPr>
            <p:ph type="subTitle" idx="4294967295"/>
          </p:nvPr>
        </p:nvSpPr>
        <p:spPr>
          <a:xfrm>
            <a:off x="1752600" y="1371600"/>
            <a:ext cx="8915400" cy="4800600"/>
          </a:xfrm>
        </p:spPr>
        <p:txBody>
          <a:bodyPr/>
          <a:lstStyle/>
          <a:p>
            <a:pPr marL="547688" indent="-457200">
              <a:lnSpc>
                <a:spcPct val="130000"/>
              </a:lnSpc>
              <a:spcBef>
                <a:spcPct val="0"/>
              </a:spcBef>
              <a:buFont typeface="Arial" panose="020B0604020202020204" pitchFamily="34" charset="0"/>
              <a:buAutoNum type="arabicPeriod"/>
            </a:pPr>
            <a:r>
              <a:rPr lang="en-US" altLang="en-US" sz="2600" b="1" dirty="0">
                <a:latin typeface="Arial" panose="020B0604020202020204" pitchFamily="34" charset="0"/>
              </a:rPr>
              <a:t>ĐAU TRONG BỆNH LÝ KHỚP ẢNH HƯỞNG NHIỀU VỀ TINH THẦN, VẬT CHẤT CỦA NGƯỜI BỆNH.</a:t>
            </a:r>
          </a:p>
          <a:p>
            <a:pPr marL="547688" indent="-457200">
              <a:lnSpc>
                <a:spcPct val="130000"/>
              </a:lnSpc>
              <a:spcBef>
                <a:spcPct val="0"/>
              </a:spcBef>
              <a:buFont typeface="Arial" panose="020B0604020202020204" pitchFamily="34" charset="0"/>
              <a:buAutoNum type="arabicPeriod"/>
            </a:pPr>
            <a:r>
              <a:rPr lang="en-US" altLang="en-US" sz="2600" b="1" dirty="0">
                <a:solidFill>
                  <a:srgbClr val="FF0000"/>
                </a:solidFill>
                <a:latin typeface="Arial" panose="020B0604020202020204" pitchFamily="34" charset="0"/>
              </a:rPr>
              <a:t>NSAIDs </a:t>
            </a:r>
            <a:r>
              <a:rPr lang="en-US" altLang="en-US" sz="2600" b="1" dirty="0" err="1">
                <a:solidFill>
                  <a:srgbClr val="FF0000"/>
                </a:solidFill>
                <a:latin typeface="Arial" panose="020B0604020202020204" pitchFamily="34" charset="0"/>
              </a:rPr>
              <a:t>là</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nhóm</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thuốc</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được</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sử</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dụng</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rộng</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rãi</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trên</a:t>
            </a:r>
            <a:r>
              <a:rPr lang="en-US" altLang="en-US" sz="2600" b="1" dirty="0">
                <a:solidFill>
                  <a:srgbClr val="FF0000"/>
                </a:solidFill>
                <a:latin typeface="Arial" panose="020B0604020202020204" pitchFamily="34" charset="0"/>
              </a:rPr>
              <a:t> do </a:t>
            </a:r>
            <a:r>
              <a:rPr lang="en-US" altLang="en-US" sz="2600" b="1" dirty="0" err="1">
                <a:solidFill>
                  <a:srgbClr val="FF0000"/>
                </a:solidFill>
                <a:latin typeface="Arial" panose="020B0604020202020204" pitchFamily="34" charset="0"/>
              </a:rPr>
              <a:t>nhiều</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lợi</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ích</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đặc</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biệt</a:t>
            </a:r>
            <a:r>
              <a:rPr lang="en-US" altLang="en-US" sz="2600" b="1" dirty="0">
                <a:solidFill>
                  <a:srgbClr val="FF0000"/>
                </a:solidFill>
                <a:latin typeface="Arial" panose="020B0604020202020204" pitchFamily="34" charset="0"/>
              </a:rPr>
              <a:t> trong </a:t>
            </a:r>
            <a:r>
              <a:rPr lang="en-US" altLang="en-US" sz="2600" b="1" dirty="0" err="1">
                <a:solidFill>
                  <a:srgbClr val="FF0000"/>
                </a:solidFill>
                <a:latin typeface="Arial" panose="020B0604020202020204" pitchFamily="34" charset="0"/>
              </a:rPr>
              <a:t>điều</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trị</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các</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bệnh</a:t>
            </a:r>
            <a:r>
              <a:rPr lang="en-US" altLang="en-US" sz="2600" b="1" dirty="0">
                <a:solidFill>
                  <a:srgbClr val="FF0000"/>
                </a:solidFill>
                <a:latin typeface="Arial" panose="020B0604020202020204" pitchFamily="34" charset="0"/>
              </a:rPr>
              <a:t> </a:t>
            </a:r>
            <a:r>
              <a:rPr lang="en-US" altLang="en-US" sz="2600" b="1" dirty="0" err="1">
                <a:solidFill>
                  <a:srgbClr val="FF0000"/>
                </a:solidFill>
                <a:latin typeface="Arial" panose="020B0604020202020204" pitchFamily="34" charset="0"/>
              </a:rPr>
              <a:t>lý</a:t>
            </a:r>
            <a:r>
              <a:rPr lang="en-US" altLang="en-US" sz="2600" b="1" dirty="0">
                <a:solidFill>
                  <a:srgbClr val="FF0000"/>
                </a:solidFill>
                <a:latin typeface="Arial" panose="020B0604020202020204" pitchFamily="34" charset="0"/>
              </a:rPr>
              <a:t> Cơ Xương Khớp</a:t>
            </a:r>
          </a:p>
          <a:p>
            <a:pPr marL="547688" indent="-457200">
              <a:lnSpc>
                <a:spcPct val="130000"/>
              </a:lnSpc>
              <a:spcBef>
                <a:spcPct val="0"/>
              </a:spcBef>
              <a:buNone/>
            </a:pPr>
            <a:r>
              <a:rPr lang="en-US" altLang="en-US" sz="2600" b="1" dirty="0">
                <a:latin typeface="Arial" panose="020B0604020202020204" pitchFamily="34" charset="0"/>
              </a:rPr>
              <a:t>3.  SỬ DỤNG THUỐC  CHỐNG VIÊM </a:t>
            </a:r>
            <a:r>
              <a:rPr lang="en-US" altLang="en-US" sz="2600" b="1" dirty="0" err="1">
                <a:latin typeface="Arial" panose="020B0604020202020204" pitchFamily="34" charset="0"/>
              </a:rPr>
              <a:t>GiẢM</a:t>
            </a:r>
            <a:r>
              <a:rPr lang="en-US" altLang="en-US" sz="2600" b="1" dirty="0">
                <a:latin typeface="Arial" panose="020B0604020202020204" pitchFamily="34" charset="0"/>
              </a:rPr>
              <a:t> ĐAU AN TOÀN, HIỆU  QUẢ, ÍT TÁC DỤNG PHỤ CÓ VAI TRÒ QUAN TRỌNG TRONG QUẢN LÝ ĐAU VÀ GIẢM VIÊM TRONG BỆNH LÝ KHỚP</a:t>
            </a:r>
          </a:p>
          <a:p>
            <a:pPr marL="547688" indent="-457200">
              <a:lnSpc>
                <a:spcPct val="130000"/>
              </a:lnSpc>
              <a:spcBef>
                <a:spcPts val="600"/>
              </a:spcBef>
              <a:buNone/>
            </a:pPr>
            <a:endParaRPr lang="vi-VN" altLang="en-US" sz="1700" b="1" dirty="0">
              <a:solidFill>
                <a:srgbClr val="FFFF00"/>
              </a:solidFill>
              <a:latin typeface="Arial" panose="020B0604020202020204" pitchFamily="34" charset="0"/>
            </a:endParaRPr>
          </a:p>
        </p:txBody>
      </p:sp>
      <p:sp>
        <p:nvSpPr>
          <p:cNvPr id="95235" name="Rectangle 1">
            <a:extLst>
              <a:ext uri="{FF2B5EF4-FFF2-40B4-BE49-F238E27FC236}">
                <a16:creationId xmlns:a16="http://schemas.microsoft.com/office/drawing/2014/main" id="{3E870B5E-A425-481C-A3A4-87EB1095C4AE}"/>
              </a:ext>
            </a:extLst>
          </p:cNvPr>
          <p:cNvSpPr>
            <a:spLocks noChangeArrowheads="1"/>
          </p:cNvSpPr>
          <p:nvPr/>
        </p:nvSpPr>
        <p:spPr bwMode="auto">
          <a:xfrm>
            <a:off x="4191000" y="349250"/>
            <a:ext cx="4267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a:spcBef>
                <a:spcPct val="0"/>
              </a:spcBef>
              <a:buFontTx/>
              <a:buNone/>
            </a:pPr>
            <a:r>
              <a:rPr lang="en-US" altLang="en-US" sz="3600" b="1">
                <a:solidFill>
                  <a:srgbClr val="000090"/>
                </a:solidFill>
                <a:latin typeface="Arial" panose="020B0604020202020204" pitchFamily="34" charset="0"/>
                <a:ea typeface="SimSun" panose="02010600030101010101" pitchFamily="2" charset="-122"/>
                <a:cs typeface="Cordia New" panose="020B0304020202020204" pitchFamily="34" charset="-34"/>
              </a:rPr>
              <a:t>KẾT LUẬN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5B87-1499-401D-902F-4BB424B8A765}"/>
              </a:ext>
            </a:extLst>
          </p:cNvPr>
          <p:cNvSpPr>
            <a:spLocks noGrp="1"/>
          </p:cNvSpPr>
          <p:nvPr>
            <p:ph type="title"/>
          </p:nvPr>
        </p:nvSpPr>
        <p:spPr>
          <a:xfrm>
            <a:off x="3124200" y="1084332"/>
            <a:ext cx="6172200" cy="514350"/>
          </a:xfrm>
        </p:spPr>
        <p:txBody>
          <a:bodyPr>
            <a:noAutofit/>
          </a:bodyPr>
          <a:lstStyle/>
          <a:p>
            <a:pPr algn="ctr"/>
            <a:r>
              <a:rPr lang="en-US" sz="1800" b="1" dirty="0">
                <a:solidFill>
                  <a:srgbClr val="C00000"/>
                </a:solidFill>
                <a:latin typeface="Arial" panose="020B0604020202020204" pitchFamily="34" charset="0"/>
                <a:cs typeface="Arial" panose="020B0604020202020204" pitchFamily="34" charset="0"/>
              </a:rPr>
              <a:t>TỶ LỆ BỆNH NHÂN C</a:t>
            </a:r>
            <a:r>
              <a:rPr lang="vi-VN" sz="1800" b="1" dirty="0">
                <a:solidFill>
                  <a:srgbClr val="C00000"/>
                </a:solidFill>
                <a:latin typeface="Arial" panose="020B0604020202020204" pitchFamily="34" charset="0"/>
                <a:cs typeface="Arial" panose="020B0604020202020204" pitchFamily="34" charset="0"/>
              </a:rPr>
              <a:t>Ơ</a:t>
            </a:r>
            <a:r>
              <a:rPr lang="en-US" sz="1800" b="1" dirty="0">
                <a:solidFill>
                  <a:srgbClr val="C00000"/>
                </a:solidFill>
                <a:latin typeface="Arial" panose="020B0604020202020204" pitchFamily="34" charset="0"/>
                <a:cs typeface="Arial" panose="020B0604020202020204" pitchFamily="34" charset="0"/>
              </a:rPr>
              <a:t> X</a:t>
            </a:r>
            <a:r>
              <a:rPr lang="vi-VN" sz="1800" b="1" dirty="0">
                <a:solidFill>
                  <a:srgbClr val="C00000"/>
                </a:solidFill>
                <a:latin typeface="Arial" panose="020B0604020202020204" pitchFamily="34" charset="0"/>
                <a:cs typeface="Arial" panose="020B0604020202020204" pitchFamily="34" charset="0"/>
              </a:rPr>
              <a:t>Ư</a:t>
            </a:r>
            <a:r>
              <a:rPr lang="en-US" sz="1800" b="1" dirty="0">
                <a:solidFill>
                  <a:srgbClr val="C00000"/>
                </a:solidFill>
                <a:latin typeface="Arial" panose="020B0604020202020204" pitchFamily="34" charset="0"/>
                <a:cs typeface="Arial" panose="020B0604020202020204" pitchFamily="34" charset="0"/>
              </a:rPr>
              <a:t>ƠNG KHỚP BỊ HẠN CHẾ HAY KHÔNG THỂ LÀM VIỆC CHIẾM GẦN 60%</a:t>
            </a:r>
          </a:p>
        </p:txBody>
      </p:sp>
      <p:sp>
        <p:nvSpPr>
          <p:cNvPr id="3" name="Slide Number Placeholder 2">
            <a:extLst>
              <a:ext uri="{FF2B5EF4-FFF2-40B4-BE49-F238E27FC236}">
                <a16:creationId xmlns:a16="http://schemas.microsoft.com/office/drawing/2014/main" id="{392F5955-8D66-4735-B421-1B479B46D015}"/>
              </a:ext>
            </a:extLst>
          </p:cNvPr>
          <p:cNvSpPr>
            <a:spLocks noGrp="1"/>
          </p:cNvSpPr>
          <p:nvPr>
            <p:ph type="sldNum" sz="quarter" idx="12"/>
          </p:nvPr>
        </p:nvSpPr>
        <p:spPr/>
        <p:txBody>
          <a:bodyPr/>
          <a:lstStyle/>
          <a:p>
            <a:endParaRPr lang="en-US" dirty="0">
              <a:solidFill>
                <a:srgbClr val="000000"/>
              </a:solidFill>
            </a:endParaRPr>
          </a:p>
        </p:txBody>
      </p:sp>
      <p:pic>
        <p:nvPicPr>
          <p:cNvPr id="5" name="Picture 4">
            <a:extLst>
              <a:ext uri="{FF2B5EF4-FFF2-40B4-BE49-F238E27FC236}">
                <a16:creationId xmlns:a16="http://schemas.microsoft.com/office/drawing/2014/main" id="{12D6F723-A986-4D2E-8745-CB7CA23F74D8}"/>
              </a:ext>
            </a:extLst>
          </p:cNvPr>
          <p:cNvPicPr>
            <a:picLocks noChangeAspect="1"/>
          </p:cNvPicPr>
          <p:nvPr/>
        </p:nvPicPr>
        <p:blipFill rotWithShape="1">
          <a:blip r:embed="rId3"/>
          <a:srcRect l="2405" t="15549" r="1394" b="1920"/>
          <a:stretch/>
        </p:blipFill>
        <p:spPr>
          <a:xfrm>
            <a:off x="3005505" y="1771651"/>
            <a:ext cx="6180992" cy="4124518"/>
          </a:xfrm>
          <a:prstGeom prst="rect">
            <a:avLst/>
          </a:prstGeom>
          <a:ln>
            <a:noFill/>
          </a:ln>
          <a:effectLst>
            <a:outerShdw blurRad="190500" algn="tl" rotWithShape="0">
              <a:srgbClr val="000000">
                <a:alpha val="70000"/>
              </a:srgbClr>
            </a:outerShdw>
          </a:effectLst>
        </p:spPr>
      </p:pic>
      <p:sp>
        <p:nvSpPr>
          <p:cNvPr id="7" name="Oval 6">
            <a:extLst>
              <a:ext uri="{FF2B5EF4-FFF2-40B4-BE49-F238E27FC236}">
                <a16:creationId xmlns:a16="http://schemas.microsoft.com/office/drawing/2014/main" id="{85D9196D-4693-D544-83D7-6B01630E9876}"/>
              </a:ext>
            </a:extLst>
          </p:cNvPr>
          <p:cNvSpPr/>
          <p:nvPr/>
        </p:nvSpPr>
        <p:spPr>
          <a:xfrm>
            <a:off x="3524250" y="4800600"/>
            <a:ext cx="1028700" cy="285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dirty="0"/>
          </a:p>
        </p:txBody>
      </p:sp>
    </p:spTree>
    <p:extLst>
      <p:ext uri="{BB962C8B-B14F-4D97-AF65-F5344CB8AC3E}">
        <p14:creationId xmlns:p14="http://schemas.microsoft.com/office/powerpoint/2010/main" val="262205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0FF56F-EC77-4EB7-9B8A-204E15CC2ADB}"/>
              </a:ext>
            </a:extLst>
          </p:cNvPr>
          <p:cNvSpPr/>
          <p:nvPr/>
        </p:nvSpPr>
        <p:spPr>
          <a:xfrm>
            <a:off x="2351089" y="1570039"/>
            <a:ext cx="7775575" cy="1462087"/>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27650" name="Rectangle 2">
            <a:extLst>
              <a:ext uri="{FF2B5EF4-FFF2-40B4-BE49-F238E27FC236}">
                <a16:creationId xmlns:a16="http://schemas.microsoft.com/office/drawing/2014/main" id="{284C57A4-54FC-4C36-9AE4-F1534063BC27}"/>
              </a:ext>
            </a:extLst>
          </p:cNvPr>
          <p:cNvSpPr>
            <a:spLocks noGrp="1" noChangeArrowheads="1"/>
          </p:cNvSpPr>
          <p:nvPr>
            <p:ph type="title"/>
          </p:nvPr>
        </p:nvSpPr>
        <p:spPr>
          <a:xfrm>
            <a:off x="1981200" y="152400"/>
            <a:ext cx="8229600" cy="1143000"/>
          </a:xfrm>
        </p:spPr>
        <p:txBody>
          <a:bodyPr/>
          <a:lstStyle/>
          <a:p>
            <a:pPr eaLnBrk="1" hangingPunct="1">
              <a:defRPr/>
            </a:pPr>
            <a:r>
              <a:rPr lang="en-US" altLang="en-US" sz="3200" b="1" dirty="0">
                <a:solidFill>
                  <a:srgbClr val="000090"/>
                </a:solidFill>
                <a:latin typeface="Arial" pitchFamily="34" charset="0"/>
                <a:ea typeface="SimSun" pitchFamily="2" charset="-122"/>
                <a:cs typeface="+mn-cs"/>
              </a:rPr>
              <a:t>XÁC ĐỊNH CƯỜNG ĐỘ ĐAU</a:t>
            </a:r>
          </a:p>
        </p:txBody>
      </p:sp>
      <p:sp>
        <p:nvSpPr>
          <p:cNvPr id="17412" name="TextBox 43">
            <a:extLst>
              <a:ext uri="{FF2B5EF4-FFF2-40B4-BE49-F238E27FC236}">
                <a16:creationId xmlns:a16="http://schemas.microsoft.com/office/drawing/2014/main" id="{B3CCD32E-34D8-4BAC-9224-3601156DA3B1}"/>
              </a:ext>
            </a:extLst>
          </p:cNvPr>
          <p:cNvSpPr txBox="1">
            <a:spLocks noChangeArrowheads="1"/>
          </p:cNvSpPr>
          <p:nvPr/>
        </p:nvSpPr>
        <p:spPr bwMode="auto">
          <a:xfrm>
            <a:off x="1643064" y="6313489"/>
            <a:ext cx="90249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100">
                <a:solidFill>
                  <a:srgbClr val="002060"/>
                </a:solidFill>
                <a:latin typeface="Arial" panose="020B0604020202020204" pitchFamily="34" charset="0"/>
                <a:ea typeface="SimSun" panose="02010600030101010101" pitchFamily="2" charset="-122"/>
                <a:cs typeface="Cordia New" panose="020B0304020202020204" pitchFamily="34" charset="-34"/>
              </a:rPr>
              <a:t>International Association for the Study of Pain. </a:t>
            </a:r>
            <a:r>
              <a:rPr lang="en-US" altLang="en-US" sz="1100" i="1">
                <a:solidFill>
                  <a:srgbClr val="002060"/>
                </a:solidFill>
                <a:latin typeface="Arial" panose="020B0604020202020204" pitchFamily="34" charset="0"/>
                <a:ea typeface="SimSun" panose="02010600030101010101" pitchFamily="2" charset="-122"/>
                <a:cs typeface="Cordia New" panose="020B0304020202020204" pitchFamily="34" charset="-34"/>
              </a:rPr>
              <a:t>Faces Pain Scale – Revised. </a:t>
            </a:r>
            <a:r>
              <a:rPr lang="en-US" altLang="en-US" sz="1100">
                <a:solidFill>
                  <a:srgbClr val="002060"/>
                </a:solidFill>
                <a:latin typeface="Arial" panose="020B0604020202020204" pitchFamily="34" charset="0"/>
                <a:ea typeface="SimSun" panose="02010600030101010101" pitchFamily="2" charset="-122"/>
                <a:cs typeface="Cordia New" panose="020B0304020202020204" pitchFamily="34" charset="-34"/>
              </a:rPr>
              <a:t>Available at: </a:t>
            </a:r>
            <a:r>
              <a:rPr lang="en-US" altLang="en-US" sz="1100">
                <a:solidFill>
                  <a:srgbClr val="002060"/>
                </a:solidFill>
                <a:latin typeface="Arial" panose="020B0604020202020204" pitchFamily="34" charset="0"/>
                <a:ea typeface="SimSun" panose="02010600030101010101" pitchFamily="2" charset="-122"/>
                <a:cs typeface="Cordia New" panose="020B0304020202020204" pitchFamily="34" charset="-34"/>
                <a:hlinkClick r:id="rId3"/>
              </a:rPr>
              <a:t>http://www.iasp-pain.org/Content/NavigationMenu/GeneralResourceLinks/FacesPainScaleRevised/default.htm</a:t>
            </a:r>
            <a:r>
              <a:rPr lang="en-US" altLang="en-US" sz="1100">
                <a:solidFill>
                  <a:srgbClr val="002060"/>
                </a:solidFill>
                <a:latin typeface="Arial" panose="020B0604020202020204" pitchFamily="34" charset="0"/>
                <a:ea typeface="SimSun" panose="02010600030101010101" pitchFamily="2" charset="-122"/>
                <a:cs typeface="Cordia New" panose="020B0304020202020204" pitchFamily="34" charset="-34"/>
              </a:rPr>
              <a:t>. Accessed: July 15, 2013; </a:t>
            </a:r>
            <a:br>
              <a:rPr lang="en-US" altLang="en-US" sz="1100">
                <a:solidFill>
                  <a:srgbClr val="002060"/>
                </a:solidFill>
                <a:latin typeface="Arial" panose="020B0604020202020204" pitchFamily="34" charset="0"/>
                <a:ea typeface="SimSun" panose="02010600030101010101" pitchFamily="2" charset="-122"/>
                <a:cs typeface="Cordia New" panose="020B0304020202020204" pitchFamily="34" charset="-34"/>
              </a:rPr>
            </a:br>
            <a:r>
              <a:rPr lang="en-US" altLang="en-US" sz="1100">
                <a:solidFill>
                  <a:srgbClr val="002060"/>
                </a:solidFill>
                <a:latin typeface="Arial" panose="020B0604020202020204" pitchFamily="34" charset="0"/>
                <a:ea typeface="SimSun" panose="02010600030101010101" pitchFamily="2" charset="-122"/>
                <a:cs typeface="Cordia New" panose="020B0304020202020204" pitchFamily="34" charset="-34"/>
              </a:rPr>
              <a:t>Iverson RE </a:t>
            </a:r>
            <a:r>
              <a:rPr lang="en-US" altLang="en-US" sz="1100" i="1">
                <a:solidFill>
                  <a:srgbClr val="002060"/>
                </a:solidFill>
                <a:latin typeface="Arial" panose="020B0604020202020204" pitchFamily="34" charset="0"/>
                <a:ea typeface="SimSun" panose="02010600030101010101" pitchFamily="2" charset="-122"/>
                <a:cs typeface="Cordia New" panose="020B0304020202020204" pitchFamily="34" charset="-34"/>
              </a:rPr>
              <a:t>et al. Plast Reconstr Surg</a:t>
            </a:r>
            <a:r>
              <a:rPr lang="en-US" altLang="en-US" sz="1100">
                <a:solidFill>
                  <a:srgbClr val="002060"/>
                </a:solidFill>
                <a:latin typeface="Arial" panose="020B0604020202020204" pitchFamily="34" charset="0"/>
                <a:ea typeface="SimSun" panose="02010600030101010101" pitchFamily="2" charset="-122"/>
                <a:cs typeface="Cordia New" panose="020B0304020202020204" pitchFamily="34" charset="-34"/>
              </a:rPr>
              <a:t> 2006; 118(4):1060-9.</a:t>
            </a:r>
          </a:p>
        </p:txBody>
      </p:sp>
      <p:grpSp>
        <p:nvGrpSpPr>
          <p:cNvPr id="3" name="Group 8">
            <a:extLst>
              <a:ext uri="{FF2B5EF4-FFF2-40B4-BE49-F238E27FC236}">
                <a16:creationId xmlns:a16="http://schemas.microsoft.com/office/drawing/2014/main" id="{BE22AAAE-CC05-4E42-9B71-C8F3D10B84A9}"/>
              </a:ext>
            </a:extLst>
          </p:cNvPr>
          <p:cNvGrpSpPr/>
          <p:nvPr/>
        </p:nvGrpSpPr>
        <p:grpSpPr>
          <a:xfrm>
            <a:off x="2362199" y="3041012"/>
            <a:ext cx="7774362" cy="1468109"/>
            <a:chOff x="838199" y="2969003"/>
            <a:chExt cx="7774362" cy="1468109"/>
          </a:xfrm>
          <a:solidFill>
            <a:schemeClr val="accent1">
              <a:lumMod val="20000"/>
              <a:lumOff val="80000"/>
            </a:schemeClr>
          </a:solidFill>
        </p:grpSpPr>
        <p:sp>
          <p:nvSpPr>
            <p:cNvPr id="2" name="Rectangle 1">
              <a:extLst>
                <a:ext uri="{FF2B5EF4-FFF2-40B4-BE49-F238E27FC236}">
                  <a16:creationId xmlns:a16="http://schemas.microsoft.com/office/drawing/2014/main" id="{414BA7EC-2E0B-404B-9D11-E41E79AC8043}"/>
                </a:ext>
              </a:extLst>
            </p:cNvPr>
            <p:cNvSpPr/>
            <p:nvPr/>
          </p:nvSpPr>
          <p:spPr>
            <a:xfrm>
              <a:off x="838199" y="2969003"/>
              <a:ext cx="7774361" cy="1468109"/>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latin typeface="Arial" pitchFamily="34" charset="0"/>
                <a:cs typeface="Arial" pitchFamily="34" charset="0"/>
              </a:endParaRPr>
            </a:p>
          </p:txBody>
        </p:sp>
        <p:sp>
          <p:nvSpPr>
            <p:cNvPr id="865283" name="Line 3">
              <a:extLst>
                <a:ext uri="{FF2B5EF4-FFF2-40B4-BE49-F238E27FC236}">
                  <a16:creationId xmlns:a16="http://schemas.microsoft.com/office/drawing/2014/main" id="{CC1F6828-4474-48CA-AAB0-115530769324}"/>
                </a:ext>
              </a:extLst>
            </p:cNvPr>
            <p:cNvSpPr>
              <a:spLocks noChangeShapeType="1"/>
            </p:cNvSpPr>
            <p:nvPr/>
          </p:nvSpPr>
          <p:spPr bwMode="auto">
            <a:xfrm>
              <a:off x="1221161" y="3591264"/>
              <a:ext cx="6781800" cy="0"/>
            </a:xfrm>
            <a:prstGeom prst="line">
              <a:avLst/>
            </a:prstGeom>
            <a:grpFill/>
            <a:ln w="9525">
              <a:solidFill>
                <a:schemeClr val="bg1"/>
              </a:solidFill>
              <a:round/>
              <a:headEnd/>
              <a:tailEnd/>
            </a:ln>
            <a:effectLst/>
          </p:spPr>
          <p:txBody>
            <a:bodyPr wrap="none" anchor="ctr"/>
            <a:lstStyle/>
            <a:p>
              <a:pPr algn="r">
                <a:defRPr/>
              </a:pPr>
              <a:endParaRPr lang="en-US" dirty="0">
                <a:solidFill>
                  <a:prstClr val="black"/>
                </a:solidFill>
                <a:latin typeface="Arial" pitchFamily="34" charset="0"/>
                <a:ea typeface="SimSun" pitchFamily="2" charset="-122"/>
              </a:endParaRPr>
            </a:p>
          </p:txBody>
        </p:sp>
        <p:sp>
          <p:nvSpPr>
            <p:cNvPr id="865284" name="Line 4">
              <a:extLst>
                <a:ext uri="{FF2B5EF4-FFF2-40B4-BE49-F238E27FC236}">
                  <a16:creationId xmlns:a16="http://schemas.microsoft.com/office/drawing/2014/main" id="{F986148D-3060-4A01-BB0C-A49719ED3C59}"/>
                </a:ext>
              </a:extLst>
            </p:cNvPr>
            <p:cNvSpPr>
              <a:spLocks noChangeShapeType="1"/>
            </p:cNvSpPr>
            <p:nvPr/>
          </p:nvSpPr>
          <p:spPr bwMode="auto">
            <a:xfrm>
              <a:off x="1205286" y="3438864"/>
              <a:ext cx="0" cy="304800"/>
            </a:xfrm>
            <a:prstGeom prst="line">
              <a:avLst/>
            </a:prstGeom>
            <a:grpFill/>
            <a:ln w="76200">
              <a:solidFill>
                <a:schemeClr val="bg1"/>
              </a:solidFill>
              <a:round/>
              <a:headEnd/>
              <a:tailEnd/>
            </a:ln>
            <a:effectLst/>
          </p:spPr>
          <p:txBody>
            <a:bodyPr wrap="none" anchor="ctr"/>
            <a:lstStyle/>
            <a:p>
              <a:pPr algn="r">
                <a:defRPr/>
              </a:pPr>
              <a:endParaRPr lang="en-US" dirty="0">
                <a:solidFill>
                  <a:prstClr val="black"/>
                </a:solidFill>
                <a:latin typeface="Arial" pitchFamily="34" charset="0"/>
                <a:ea typeface="SimSun" pitchFamily="2" charset="-122"/>
              </a:endParaRPr>
            </a:p>
          </p:txBody>
        </p:sp>
        <p:sp>
          <p:nvSpPr>
            <p:cNvPr id="865285" name="Line 5">
              <a:extLst>
                <a:ext uri="{FF2B5EF4-FFF2-40B4-BE49-F238E27FC236}">
                  <a16:creationId xmlns:a16="http://schemas.microsoft.com/office/drawing/2014/main" id="{6914C8AA-10DC-4AB3-B5FD-C6F91E5A3D84}"/>
                </a:ext>
              </a:extLst>
            </p:cNvPr>
            <p:cNvSpPr>
              <a:spLocks noChangeShapeType="1"/>
            </p:cNvSpPr>
            <p:nvPr/>
          </p:nvSpPr>
          <p:spPr bwMode="auto">
            <a:xfrm>
              <a:off x="1884736" y="3438864"/>
              <a:ext cx="0" cy="304800"/>
            </a:xfrm>
            <a:prstGeom prst="line">
              <a:avLst/>
            </a:prstGeom>
            <a:grpFill/>
            <a:ln w="76200">
              <a:solidFill>
                <a:schemeClr val="bg1"/>
              </a:solidFill>
              <a:round/>
              <a:headEnd/>
              <a:tailEnd/>
            </a:ln>
            <a:effectLst/>
          </p:spPr>
          <p:txBody>
            <a:bodyPr wrap="none" anchor="ctr"/>
            <a:lstStyle/>
            <a:p>
              <a:pPr algn="r">
                <a:defRPr/>
              </a:pPr>
              <a:endParaRPr lang="en-US" dirty="0">
                <a:solidFill>
                  <a:prstClr val="black"/>
                </a:solidFill>
                <a:latin typeface="Arial" pitchFamily="34" charset="0"/>
                <a:ea typeface="SimSun" pitchFamily="2" charset="-122"/>
              </a:endParaRPr>
            </a:p>
          </p:txBody>
        </p:sp>
        <p:sp>
          <p:nvSpPr>
            <p:cNvPr id="865286" name="Line 6">
              <a:extLst>
                <a:ext uri="{FF2B5EF4-FFF2-40B4-BE49-F238E27FC236}">
                  <a16:creationId xmlns:a16="http://schemas.microsoft.com/office/drawing/2014/main" id="{35FE71C8-A39F-42A2-8FD7-7C1FAC6B2CE8}"/>
                </a:ext>
              </a:extLst>
            </p:cNvPr>
            <p:cNvSpPr>
              <a:spLocks noChangeShapeType="1"/>
            </p:cNvSpPr>
            <p:nvPr/>
          </p:nvSpPr>
          <p:spPr bwMode="auto">
            <a:xfrm>
              <a:off x="3243636" y="3438864"/>
              <a:ext cx="0" cy="304800"/>
            </a:xfrm>
            <a:prstGeom prst="line">
              <a:avLst/>
            </a:prstGeom>
            <a:grpFill/>
            <a:ln w="76200">
              <a:solidFill>
                <a:schemeClr val="bg1"/>
              </a:solidFill>
              <a:round/>
              <a:headEnd/>
              <a:tailEnd/>
            </a:ln>
            <a:effectLst/>
          </p:spPr>
          <p:txBody>
            <a:bodyPr wrap="none" anchor="ctr"/>
            <a:lstStyle/>
            <a:p>
              <a:pPr algn="r">
                <a:defRPr/>
              </a:pPr>
              <a:endParaRPr lang="en-US" dirty="0">
                <a:solidFill>
                  <a:prstClr val="black"/>
                </a:solidFill>
                <a:latin typeface="Arial" pitchFamily="34" charset="0"/>
                <a:ea typeface="SimSun" pitchFamily="2" charset="-122"/>
              </a:endParaRPr>
            </a:p>
          </p:txBody>
        </p:sp>
        <p:sp>
          <p:nvSpPr>
            <p:cNvPr id="865287" name="Line 7">
              <a:extLst>
                <a:ext uri="{FF2B5EF4-FFF2-40B4-BE49-F238E27FC236}">
                  <a16:creationId xmlns:a16="http://schemas.microsoft.com/office/drawing/2014/main" id="{F7D8C2B5-9D5F-4285-A23A-3CEC7EBF0612}"/>
                </a:ext>
              </a:extLst>
            </p:cNvPr>
            <p:cNvSpPr>
              <a:spLocks noChangeShapeType="1"/>
            </p:cNvSpPr>
            <p:nvPr/>
          </p:nvSpPr>
          <p:spPr bwMode="auto">
            <a:xfrm>
              <a:off x="3923086" y="3438864"/>
              <a:ext cx="0" cy="304800"/>
            </a:xfrm>
            <a:prstGeom prst="line">
              <a:avLst/>
            </a:prstGeom>
            <a:grpFill/>
            <a:ln w="76200">
              <a:solidFill>
                <a:schemeClr val="bg1"/>
              </a:solidFill>
              <a:round/>
              <a:headEnd/>
              <a:tailEnd/>
            </a:ln>
            <a:effectLst/>
          </p:spPr>
          <p:txBody>
            <a:bodyPr wrap="none" anchor="ctr"/>
            <a:lstStyle/>
            <a:p>
              <a:pPr algn="r">
                <a:defRPr/>
              </a:pPr>
              <a:endParaRPr lang="en-US" dirty="0">
                <a:solidFill>
                  <a:prstClr val="black"/>
                </a:solidFill>
                <a:latin typeface="Arial" pitchFamily="34" charset="0"/>
                <a:ea typeface="SimSun" pitchFamily="2" charset="-122"/>
              </a:endParaRPr>
            </a:p>
          </p:txBody>
        </p:sp>
        <p:sp>
          <p:nvSpPr>
            <p:cNvPr id="865288" name="Line 8">
              <a:extLst>
                <a:ext uri="{FF2B5EF4-FFF2-40B4-BE49-F238E27FC236}">
                  <a16:creationId xmlns:a16="http://schemas.microsoft.com/office/drawing/2014/main" id="{D0142270-381D-4B33-8755-D808D43BCF2E}"/>
                </a:ext>
              </a:extLst>
            </p:cNvPr>
            <p:cNvSpPr>
              <a:spLocks noChangeShapeType="1"/>
            </p:cNvSpPr>
            <p:nvPr/>
          </p:nvSpPr>
          <p:spPr bwMode="auto">
            <a:xfrm>
              <a:off x="4627936" y="3438864"/>
              <a:ext cx="0" cy="304800"/>
            </a:xfrm>
            <a:prstGeom prst="line">
              <a:avLst/>
            </a:prstGeom>
            <a:grpFill/>
            <a:ln w="76200">
              <a:solidFill>
                <a:schemeClr val="bg1"/>
              </a:solidFill>
              <a:round/>
              <a:headEnd/>
              <a:tailEnd/>
            </a:ln>
            <a:effectLst/>
          </p:spPr>
          <p:txBody>
            <a:bodyPr wrap="none" anchor="ctr"/>
            <a:lstStyle/>
            <a:p>
              <a:pPr algn="r">
                <a:defRPr/>
              </a:pPr>
              <a:endParaRPr lang="en-US" dirty="0">
                <a:solidFill>
                  <a:prstClr val="black"/>
                </a:solidFill>
                <a:latin typeface="Arial" pitchFamily="34" charset="0"/>
                <a:ea typeface="SimSun" pitchFamily="2" charset="-122"/>
              </a:endParaRPr>
            </a:p>
          </p:txBody>
        </p:sp>
        <p:sp>
          <p:nvSpPr>
            <p:cNvPr id="865289" name="Line 9">
              <a:extLst>
                <a:ext uri="{FF2B5EF4-FFF2-40B4-BE49-F238E27FC236}">
                  <a16:creationId xmlns:a16="http://schemas.microsoft.com/office/drawing/2014/main" id="{B6DB6A42-9694-43C9-B057-4BD86A6929C2}"/>
                </a:ext>
              </a:extLst>
            </p:cNvPr>
            <p:cNvSpPr>
              <a:spLocks noChangeShapeType="1"/>
            </p:cNvSpPr>
            <p:nvPr/>
          </p:nvSpPr>
          <p:spPr bwMode="auto">
            <a:xfrm>
              <a:off x="5281986" y="3438864"/>
              <a:ext cx="0" cy="304800"/>
            </a:xfrm>
            <a:prstGeom prst="line">
              <a:avLst/>
            </a:prstGeom>
            <a:grpFill/>
            <a:ln w="76200">
              <a:solidFill>
                <a:schemeClr val="bg1"/>
              </a:solidFill>
              <a:round/>
              <a:headEnd/>
              <a:tailEnd/>
            </a:ln>
            <a:effectLst/>
          </p:spPr>
          <p:txBody>
            <a:bodyPr wrap="none" anchor="ctr"/>
            <a:lstStyle/>
            <a:p>
              <a:pPr algn="r">
                <a:defRPr/>
              </a:pPr>
              <a:endParaRPr lang="en-US" dirty="0">
                <a:solidFill>
                  <a:prstClr val="black"/>
                </a:solidFill>
                <a:latin typeface="Arial" pitchFamily="34" charset="0"/>
                <a:ea typeface="SimSun" pitchFamily="2" charset="-122"/>
              </a:endParaRPr>
            </a:p>
          </p:txBody>
        </p:sp>
        <p:sp>
          <p:nvSpPr>
            <p:cNvPr id="865290" name="Line 10">
              <a:extLst>
                <a:ext uri="{FF2B5EF4-FFF2-40B4-BE49-F238E27FC236}">
                  <a16:creationId xmlns:a16="http://schemas.microsoft.com/office/drawing/2014/main" id="{E06998D2-ADBD-4AB7-BB0D-BEB79ADF0B21}"/>
                </a:ext>
              </a:extLst>
            </p:cNvPr>
            <p:cNvSpPr>
              <a:spLocks noChangeShapeType="1"/>
            </p:cNvSpPr>
            <p:nvPr/>
          </p:nvSpPr>
          <p:spPr bwMode="auto">
            <a:xfrm>
              <a:off x="5961436" y="3438864"/>
              <a:ext cx="0" cy="304800"/>
            </a:xfrm>
            <a:prstGeom prst="line">
              <a:avLst/>
            </a:prstGeom>
            <a:grpFill/>
            <a:ln w="76200">
              <a:solidFill>
                <a:schemeClr val="bg1"/>
              </a:solidFill>
              <a:round/>
              <a:headEnd/>
              <a:tailEnd/>
            </a:ln>
            <a:effectLst/>
          </p:spPr>
          <p:txBody>
            <a:bodyPr wrap="none" anchor="ctr"/>
            <a:lstStyle/>
            <a:p>
              <a:pPr algn="r">
                <a:defRPr/>
              </a:pPr>
              <a:endParaRPr lang="en-US" dirty="0">
                <a:solidFill>
                  <a:prstClr val="black"/>
                </a:solidFill>
                <a:latin typeface="Arial" pitchFamily="34" charset="0"/>
                <a:ea typeface="SimSun" pitchFamily="2" charset="-122"/>
              </a:endParaRPr>
            </a:p>
          </p:txBody>
        </p:sp>
        <p:sp>
          <p:nvSpPr>
            <p:cNvPr id="865291" name="Line 11">
              <a:extLst>
                <a:ext uri="{FF2B5EF4-FFF2-40B4-BE49-F238E27FC236}">
                  <a16:creationId xmlns:a16="http://schemas.microsoft.com/office/drawing/2014/main" id="{5A07D7CC-BB22-42BD-88CC-693F67FBD842}"/>
                </a:ext>
              </a:extLst>
            </p:cNvPr>
            <p:cNvSpPr>
              <a:spLocks noChangeShapeType="1"/>
            </p:cNvSpPr>
            <p:nvPr/>
          </p:nvSpPr>
          <p:spPr bwMode="auto">
            <a:xfrm>
              <a:off x="6640886" y="3438864"/>
              <a:ext cx="0" cy="304800"/>
            </a:xfrm>
            <a:prstGeom prst="line">
              <a:avLst/>
            </a:prstGeom>
            <a:grpFill/>
            <a:ln w="76200">
              <a:solidFill>
                <a:schemeClr val="bg1"/>
              </a:solidFill>
              <a:round/>
              <a:headEnd/>
              <a:tailEnd/>
            </a:ln>
            <a:effectLst/>
          </p:spPr>
          <p:txBody>
            <a:bodyPr wrap="none" anchor="ctr"/>
            <a:lstStyle/>
            <a:p>
              <a:pPr algn="r">
                <a:defRPr/>
              </a:pPr>
              <a:endParaRPr lang="en-US" dirty="0">
                <a:solidFill>
                  <a:prstClr val="black"/>
                </a:solidFill>
                <a:latin typeface="Arial" pitchFamily="34" charset="0"/>
                <a:ea typeface="SimSun" pitchFamily="2" charset="-122"/>
              </a:endParaRPr>
            </a:p>
          </p:txBody>
        </p:sp>
        <p:sp>
          <p:nvSpPr>
            <p:cNvPr id="865292" name="Line 12">
              <a:extLst>
                <a:ext uri="{FF2B5EF4-FFF2-40B4-BE49-F238E27FC236}">
                  <a16:creationId xmlns:a16="http://schemas.microsoft.com/office/drawing/2014/main" id="{53F062D1-026D-4145-AF9A-877A46F75EF1}"/>
                </a:ext>
              </a:extLst>
            </p:cNvPr>
            <p:cNvSpPr>
              <a:spLocks noChangeShapeType="1"/>
            </p:cNvSpPr>
            <p:nvPr/>
          </p:nvSpPr>
          <p:spPr bwMode="auto">
            <a:xfrm>
              <a:off x="8041061" y="3438864"/>
              <a:ext cx="0" cy="304800"/>
            </a:xfrm>
            <a:prstGeom prst="line">
              <a:avLst/>
            </a:prstGeom>
            <a:grpFill/>
            <a:ln w="76200">
              <a:solidFill>
                <a:schemeClr val="bg1"/>
              </a:solidFill>
              <a:round/>
              <a:headEnd/>
              <a:tailEnd/>
            </a:ln>
            <a:effectLst/>
          </p:spPr>
          <p:txBody>
            <a:bodyPr wrap="none" anchor="ctr"/>
            <a:lstStyle/>
            <a:p>
              <a:pPr algn="r">
                <a:defRPr/>
              </a:pPr>
              <a:endParaRPr lang="en-US" dirty="0">
                <a:solidFill>
                  <a:prstClr val="black"/>
                </a:solidFill>
                <a:latin typeface="Arial" pitchFamily="34" charset="0"/>
                <a:ea typeface="SimSun" pitchFamily="2" charset="-122"/>
              </a:endParaRPr>
            </a:p>
          </p:txBody>
        </p:sp>
        <p:sp>
          <p:nvSpPr>
            <p:cNvPr id="865293" name="Line 13">
              <a:extLst>
                <a:ext uri="{FF2B5EF4-FFF2-40B4-BE49-F238E27FC236}">
                  <a16:creationId xmlns:a16="http://schemas.microsoft.com/office/drawing/2014/main" id="{1BDAC0AE-8CE1-421D-8693-B37F884A9CC3}"/>
                </a:ext>
              </a:extLst>
            </p:cNvPr>
            <p:cNvSpPr>
              <a:spLocks noChangeShapeType="1"/>
            </p:cNvSpPr>
            <p:nvPr/>
          </p:nvSpPr>
          <p:spPr bwMode="auto">
            <a:xfrm>
              <a:off x="7318749" y="3438864"/>
              <a:ext cx="0" cy="304800"/>
            </a:xfrm>
            <a:prstGeom prst="line">
              <a:avLst/>
            </a:prstGeom>
            <a:grpFill/>
            <a:ln w="76200">
              <a:solidFill>
                <a:schemeClr val="bg1"/>
              </a:solidFill>
              <a:round/>
              <a:headEnd/>
              <a:tailEnd/>
            </a:ln>
            <a:effectLst/>
          </p:spPr>
          <p:txBody>
            <a:bodyPr wrap="none" anchor="ctr"/>
            <a:lstStyle/>
            <a:p>
              <a:pPr algn="r">
                <a:defRPr/>
              </a:pPr>
              <a:endParaRPr lang="en-US" dirty="0">
                <a:solidFill>
                  <a:prstClr val="black"/>
                </a:solidFill>
                <a:latin typeface="Arial" pitchFamily="34" charset="0"/>
                <a:ea typeface="SimSun" pitchFamily="2" charset="-122"/>
              </a:endParaRPr>
            </a:p>
          </p:txBody>
        </p:sp>
        <p:sp>
          <p:nvSpPr>
            <p:cNvPr id="865294" name="Line 14">
              <a:extLst>
                <a:ext uri="{FF2B5EF4-FFF2-40B4-BE49-F238E27FC236}">
                  <a16:creationId xmlns:a16="http://schemas.microsoft.com/office/drawing/2014/main" id="{F912165F-A884-4BC7-85C7-2422A1B6F585}"/>
                </a:ext>
              </a:extLst>
            </p:cNvPr>
            <p:cNvSpPr>
              <a:spLocks noChangeShapeType="1"/>
            </p:cNvSpPr>
            <p:nvPr/>
          </p:nvSpPr>
          <p:spPr bwMode="auto">
            <a:xfrm>
              <a:off x="2564186" y="3438864"/>
              <a:ext cx="0" cy="304800"/>
            </a:xfrm>
            <a:prstGeom prst="line">
              <a:avLst/>
            </a:prstGeom>
            <a:grpFill/>
            <a:ln w="76200">
              <a:solidFill>
                <a:schemeClr val="bg1"/>
              </a:solidFill>
              <a:round/>
              <a:headEnd/>
              <a:tailEnd/>
            </a:ln>
            <a:effectLst/>
          </p:spPr>
          <p:txBody>
            <a:bodyPr wrap="none" anchor="ctr"/>
            <a:lstStyle/>
            <a:p>
              <a:pPr algn="r">
                <a:defRPr/>
              </a:pPr>
              <a:endParaRPr lang="en-US" dirty="0">
                <a:solidFill>
                  <a:prstClr val="black"/>
                </a:solidFill>
                <a:latin typeface="Arial" pitchFamily="34" charset="0"/>
                <a:ea typeface="SimSun" pitchFamily="2" charset="-122"/>
              </a:endParaRPr>
            </a:p>
          </p:txBody>
        </p:sp>
        <p:sp>
          <p:nvSpPr>
            <p:cNvPr id="865295" name="Text Box 15">
              <a:extLst>
                <a:ext uri="{FF2B5EF4-FFF2-40B4-BE49-F238E27FC236}">
                  <a16:creationId xmlns:a16="http://schemas.microsoft.com/office/drawing/2014/main" id="{FCC920CB-6957-45D4-9F33-1F9FFADE1488}"/>
                </a:ext>
              </a:extLst>
            </p:cNvPr>
            <p:cNvSpPr txBox="1">
              <a:spLocks noChangeArrowheads="1"/>
            </p:cNvSpPr>
            <p:nvPr/>
          </p:nvSpPr>
          <p:spPr bwMode="auto">
            <a:xfrm>
              <a:off x="1014786" y="3740489"/>
              <a:ext cx="381000" cy="307975"/>
            </a:xfrm>
            <a:prstGeom prst="rect">
              <a:avLst/>
            </a:prstGeom>
            <a:grpFill/>
            <a:ln w="9525">
              <a:noFill/>
              <a:miter lim="800000"/>
              <a:headEnd/>
              <a:tailEnd/>
            </a:ln>
            <a:effectLst/>
          </p:spPr>
          <p:txBody>
            <a:bodyPr>
              <a:spAutoFit/>
            </a:bodyPr>
            <a:lstStyle/>
            <a:p>
              <a:pPr algn="ctr">
                <a:defRPr/>
              </a:pPr>
              <a:r>
                <a:rPr lang="en-US" sz="1400" dirty="0">
                  <a:solidFill>
                    <a:prstClr val="black"/>
                  </a:solidFill>
                  <a:latin typeface="Arial" pitchFamily="34" charset="0"/>
                  <a:ea typeface="SimSun" pitchFamily="2" charset="-122"/>
                </a:rPr>
                <a:t>0</a:t>
              </a:r>
            </a:p>
          </p:txBody>
        </p:sp>
        <p:sp>
          <p:nvSpPr>
            <p:cNvPr id="865297" name="Text Box 17">
              <a:extLst>
                <a:ext uri="{FF2B5EF4-FFF2-40B4-BE49-F238E27FC236}">
                  <a16:creationId xmlns:a16="http://schemas.microsoft.com/office/drawing/2014/main" id="{4810C067-4E4B-459A-AA1C-A54BECF572F2}"/>
                </a:ext>
              </a:extLst>
            </p:cNvPr>
            <p:cNvSpPr txBox="1">
              <a:spLocks noChangeArrowheads="1"/>
            </p:cNvSpPr>
            <p:nvPr/>
          </p:nvSpPr>
          <p:spPr bwMode="auto">
            <a:xfrm>
              <a:off x="3022974" y="3057864"/>
              <a:ext cx="2736647" cy="369332"/>
            </a:xfrm>
            <a:prstGeom prst="rect">
              <a:avLst/>
            </a:prstGeom>
            <a:grpFill/>
            <a:ln w="9525">
              <a:noFill/>
              <a:miter lim="800000"/>
              <a:headEnd/>
              <a:tailEnd/>
            </a:ln>
            <a:effectLst/>
          </p:spPr>
          <p:txBody>
            <a:bodyPr wrap="none">
              <a:spAutoFit/>
            </a:bodyPr>
            <a:lstStyle/>
            <a:p>
              <a:pPr algn="r">
                <a:defRPr/>
              </a:pPr>
              <a:r>
                <a:rPr lang="en-US" dirty="0" err="1">
                  <a:solidFill>
                    <a:prstClr val="black"/>
                  </a:solidFill>
                  <a:latin typeface="Arial" pitchFamily="34" charset="0"/>
                  <a:ea typeface="SimSun" pitchFamily="2" charset="-122"/>
                </a:rPr>
                <a:t>Thang</a:t>
              </a:r>
              <a:r>
                <a:rPr lang="en-US" dirty="0">
                  <a:solidFill>
                    <a:prstClr val="black"/>
                  </a:solidFill>
                  <a:latin typeface="Arial" pitchFamily="34" charset="0"/>
                  <a:ea typeface="SimSun" pitchFamily="2" charset="-122"/>
                </a:rPr>
                <a:t> </a:t>
              </a:r>
              <a:r>
                <a:rPr lang="en-US" dirty="0" err="1">
                  <a:solidFill>
                    <a:prstClr val="black"/>
                  </a:solidFill>
                  <a:latin typeface="Arial" pitchFamily="34" charset="0"/>
                  <a:ea typeface="SimSun" pitchFamily="2" charset="-122"/>
                </a:rPr>
                <a:t>điểm</a:t>
              </a:r>
              <a:r>
                <a:rPr lang="en-US" dirty="0">
                  <a:solidFill>
                    <a:prstClr val="black"/>
                  </a:solidFill>
                  <a:latin typeface="Arial" pitchFamily="34" charset="0"/>
                  <a:ea typeface="SimSun" pitchFamily="2" charset="-122"/>
                </a:rPr>
                <a:t> </a:t>
              </a:r>
              <a:r>
                <a:rPr lang="en-US" dirty="0" err="1">
                  <a:solidFill>
                    <a:prstClr val="black"/>
                  </a:solidFill>
                  <a:latin typeface="Arial" pitchFamily="34" charset="0"/>
                  <a:ea typeface="SimSun" pitchFamily="2" charset="-122"/>
                </a:rPr>
                <a:t>đau</a:t>
              </a:r>
              <a:r>
                <a:rPr lang="en-US" dirty="0">
                  <a:solidFill>
                    <a:prstClr val="black"/>
                  </a:solidFill>
                  <a:latin typeface="Arial" pitchFamily="34" charset="0"/>
                  <a:ea typeface="SimSun" pitchFamily="2" charset="-122"/>
                </a:rPr>
                <a:t> </a:t>
              </a:r>
              <a:r>
                <a:rPr lang="en-US" dirty="0" err="1">
                  <a:solidFill>
                    <a:prstClr val="black"/>
                  </a:solidFill>
                  <a:latin typeface="Arial" pitchFamily="34" charset="0"/>
                  <a:ea typeface="SimSun" pitchFamily="2" charset="-122"/>
                </a:rPr>
                <a:t>số</a:t>
              </a:r>
              <a:r>
                <a:rPr lang="en-US" dirty="0">
                  <a:solidFill>
                    <a:prstClr val="black"/>
                  </a:solidFill>
                  <a:latin typeface="Arial" pitchFamily="34" charset="0"/>
                  <a:ea typeface="SimSun" pitchFamily="2" charset="-122"/>
                </a:rPr>
                <a:t> 0–10</a:t>
              </a:r>
            </a:p>
          </p:txBody>
        </p:sp>
        <p:sp>
          <p:nvSpPr>
            <p:cNvPr id="47" name="Text Box 16">
              <a:extLst>
                <a:ext uri="{FF2B5EF4-FFF2-40B4-BE49-F238E27FC236}">
                  <a16:creationId xmlns:a16="http://schemas.microsoft.com/office/drawing/2014/main" id="{A9D2E8C6-6489-4ABC-9187-20DF88F926C6}"/>
                </a:ext>
              </a:extLst>
            </p:cNvPr>
            <p:cNvSpPr txBox="1">
              <a:spLocks noChangeArrowheads="1"/>
            </p:cNvSpPr>
            <p:nvPr/>
          </p:nvSpPr>
          <p:spPr bwMode="auto">
            <a:xfrm>
              <a:off x="862386" y="3907177"/>
              <a:ext cx="801314" cy="523220"/>
            </a:xfrm>
            <a:prstGeom prst="rect">
              <a:avLst/>
            </a:prstGeom>
            <a:noFill/>
            <a:ln w="9525">
              <a:noFill/>
              <a:miter lim="800000"/>
              <a:headEnd/>
              <a:tailEnd/>
            </a:ln>
            <a:effectLst/>
          </p:spPr>
          <p:txBody>
            <a:bodyPr>
              <a:spAutoFit/>
            </a:bodyPr>
            <a:lstStyle/>
            <a:p>
              <a:pPr algn="ctr">
                <a:defRPr/>
              </a:pPr>
              <a:r>
                <a:rPr lang="en-US" sz="1400" dirty="0" err="1">
                  <a:solidFill>
                    <a:prstClr val="black"/>
                  </a:solidFill>
                  <a:latin typeface="Arial" pitchFamily="34" charset="0"/>
                  <a:ea typeface="SimSun" pitchFamily="2" charset="-122"/>
                </a:rPr>
                <a:t>Không</a:t>
              </a:r>
              <a:r>
                <a:rPr lang="en-US" sz="1400" dirty="0">
                  <a:solidFill>
                    <a:prstClr val="black"/>
                  </a:solidFill>
                  <a:latin typeface="Arial" pitchFamily="34" charset="0"/>
                  <a:ea typeface="SimSun" pitchFamily="2" charset="-122"/>
                </a:rPr>
                <a:t> </a:t>
              </a:r>
              <a:r>
                <a:rPr lang="en-US" sz="1400" dirty="0" err="1">
                  <a:solidFill>
                    <a:prstClr val="black"/>
                  </a:solidFill>
                  <a:latin typeface="Arial" pitchFamily="34" charset="0"/>
                  <a:ea typeface="SimSun" pitchFamily="2" charset="-122"/>
                </a:rPr>
                <a:t>đau</a:t>
              </a:r>
              <a:endParaRPr lang="en-US" sz="1400" dirty="0">
                <a:solidFill>
                  <a:prstClr val="black"/>
                </a:solidFill>
                <a:latin typeface="Arial" pitchFamily="34" charset="0"/>
                <a:ea typeface="SimSun" pitchFamily="2" charset="-122"/>
              </a:endParaRPr>
            </a:p>
          </p:txBody>
        </p:sp>
        <p:sp>
          <p:nvSpPr>
            <p:cNvPr id="51" name="Text Box 15">
              <a:extLst>
                <a:ext uri="{FF2B5EF4-FFF2-40B4-BE49-F238E27FC236}">
                  <a16:creationId xmlns:a16="http://schemas.microsoft.com/office/drawing/2014/main" id="{7561FD9E-C4D2-43E3-B548-2175B7F736BD}"/>
                </a:ext>
              </a:extLst>
            </p:cNvPr>
            <p:cNvSpPr txBox="1">
              <a:spLocks noChangeArrowheads="1"/>
            </p:cNvSpPr>
            <p:nvPr/>
          </p:nvSpPr>
          <p:spPr bwMode="auto">
            <a:xfrm>
              <a:off x="1694236" y="3740489"/>
              <a:ext cx="381000" cy="307975"/>
            </a:xfrm>
            <a:prstGeom prst="rect">
              <a:avLst/>
            </a:prstGeom>
            <a:grpFill/>
            <a:ln w="9525">
              <a:noFill/>
              <a:miter lim="800000"/>
              <a:headEnd/>
              <a:tailEnd/>
            </a:ln>
            <a:effectLst/>
          </p:spPr>
          <p:txBody>
            <a:bodyPr>
              <a:spAutoFit/>
            </a:bodyPr>
            <a:lstStyle/>
            <a:p>
              <a:pPr algn="ctr">
                <a:defRPr/>
              </a:pPr>
              <a:r>
                <a:rPr lang="en-US" sz="1400" dirty="0">
                  <a:solidFill>
                    <a:prstClr val="black"/>
                  </a:solidFill>
                  <a:latin typeface="Arial" pitchFamily="34" charset="0"/>
                  <a:ea typeface="SimSun" pitchFamily="2" charset="-122"/>
                </a:rPr>
                <a:t>1</a:t>
              </a:r>
            </a:p>
          </p:txBody>
        </p:sp>
        <p:sp>
          <p:nvSpPr>
            <p:cNvPr id="52" name="Text Box 15">
              <a:extLst>
                <a:ext uri="{FF2B5EF4-FFF2-40B4-BE49-F238E27FC236}">
                  <a16:creationId xmlns:a16="http://schemas.microsoft.com/office/drawing/2014/main" id="{1444BBA2-0989-4B94-A223-35D6A8A22E5C}"/>
                </a:ext>
              </a:extLst>
            </p:cNvPr>
            <p:cNvSpPr txBox="1">
              <a:spLocks noChangeArrowheads="1"/>
            </p:cNvSpPr>
            <p:nvPr/>
          </p:nvSpPr>
          <p:spPr bwMode="auto">
            <a:xfrm>
              <a:off x="2373686" y="3740489"/>
              <a:ext cx="381000" cy="307975"/>
            </a:xfrm>
            <a:prstGeom prst="rect">
              <a:avLst/>
            </a:prstGeom>
            <a:grpFill/>
            <a:ln w="9525">
              <a:noFill/>
              <a:miter lim="800000"/>
              <a:headEnd/>
              <a:tailEnd/>
            </a:ln>
            <a:effectLst/>
          </p:spPr>
          <p:txBody>
            <a:bodyPr>
              <a:spAutoFit/>
            </a:bodyPr>
            <a:lstStyle/>
            <a:p>
              <a:pPr algn="ctr">
                <a:defRPr/>
              </a:pPr>
              <a:r>
                <a:rPr lang="en-US" sz="1400" dirty="0">
                  <a:solidFill>
                    <a:prstClr val="black"/>
                  </a:solidFill>
                  <a:latin typeface="Arial" pitchFamily="34" charset="0"/>
                  <a:ea typeface="SimSun" pitchFamily="2" charset="-122"/>
                </a:rPr>
                <a:t>2</a:t>
              </a:r>
            </a:p>
          </p:txBody>
        </p:sp>
        <p:sp>
          <p:nvSpPr>
            <p:cNvPr id="53" name="Text Box 15">
              <a:extLst>
                <a:ext uri="{FF2B5EF4-FFF2-40B4-BE49-F238E27FC236}">
                  <a16:creationId xmlns:a16="http://schemas.microsoft.com/office/drawing/2014/main" id="{ACA0C8DC-52D6-428F-A680-94FFC172624C}"/>
                </a:ext>
              </a:extLst>
            </p:cNvPr>
            <p:cNvSpPr txBox="1">
              <a:spLocks noChangeArrowheads="1"/>
            </p:cNvSpPr>
            <p:nvPr/>
          </p:nvSpPr>
          <p:spPr bwMode="auto">
            <a:xfrm>
              <a:off x="3053136" y="3740489"/>
              <a:ext cx="381000" cy="307975"/>
            </a:xfrm>
            <a:prstGeom prst="rect">
              <a:avLst/>
            </a:prstGeom>
            <a:grpFill/>
            <a:ln w="9525">
              <a:noFill/>
              <a:miter lim="800000"/>
              <a:headEnd/>
              <a:tailEnd/>
            </a:ln>
            <a:effectLst/>
          </p:spPr>
          <p:txBody>
            <a:bodyPr>
              <a:spAutoFit/>
            </a:bodyPr>
            <a:lstStyle/>
            <a:p>
              <a:pPr algn="ctr">
                <a:defRPr/>
              </a:pPr>
              <a:r>
                <a:rPr lang="en-US" sz="1400" dirty="0">
                  <a:solidFill>
                    <a:prstClr val="black"/>
                  </a:solidFill>
                  <a:latin typeface="Arial" pitchFamily="34" charset="0"/>
                  <a:ea typeface="SimSun" pitchFamily="2" charset="-122"/>
                </a:rPr>
                <a:t>3</a:t>
              </a:r>
            </a:p>
          </p:txBody>
        </p:sp>
        <p:sp>
          <p:nvSpPr>
            <p:cNvPr id="54" name="Text Box 15">
              <a:extLst>
                <a:ext uri="{FF2B5EF4-FFF2-40B4-BE49-F238E27FC236}">
                  <a16:creationId xmlns:a16="http://schemas.microsoft.com/office/drawing/2014/main" id="{301601BB-DC9F-44CD-AEBD-DE7F85CF9D41}"/>
                </a:ext>
              </a:extLst>
            </p:cNvPr>
            <p:cNvSpPr txBox="1">
              <a:spLocks noChangeArrowheads="1"/>
            </p:cNvSpPr>
            <p:nvPr/>
          </p:nvSpPr>
          <p:spPr bwMode="auto">
            <a:xfrm>
              <a:off x="3732586" y="3740489"/>
              <a:ext cx="381000" cy="307975"/>
            </a:xfrm>
            <a:prstGeom prst="rect">
              <a:avLst/>
            </a:prstGeom>
            <a:grpFill/>
            <a:ln w="9525">
              <a:noFill/>
              <a:miter lim="800000"/>
              <a:headEnd/>
              <a:tailEnd/>
            </a:ln>
            <a:effectLst/>
          </p:spPr>
          <p:txBody>
            <a:bodyPr>
              <a:spAutoFit/>
            </a:bodyPr>
            <a:lstStyle/>
            <a:p>
              <a:pPr algn="ctr">
                <a:defRPr/>
              </a:pPr>
              <a:r>
                <a:rPr lang="en-US" sz="1400" dirty="0">
                  <a:solidFill>
                    <a:prstClr val="black"/>
                  </a:solidFill>
                  <a:latin typeface="Arial" pitchFamily="34" charset="0"/>
                  <a:ea typeface="SimSun" pitchFamily="2" charset="-122"/>
                </a:rPr>
                <a:t>4</a:t>
              </a:r>
            </a:p>
          </p:txBody>
        </p:sp>
        <p:sp>
          <p:nvSpPr>
            <p:cNvPr id="55" name="Text Box 15">
              <a:extLst>
                <a:ext uri="{FF2B5EF4-FFF2-40B4-BE49-F238E27FC236}">
                  <a16:creationId xmlns:a16="http://schemas.microsoft.com/office/drawing/2014/main" id="{B1C0434F-4233-4DD8-8A60-A10ECF6212C9}"/>
                </a:ext>
              </a:extLst>
            </p:cNvPr>
            <p:cNvSpPr txBox="1">
              <a:spLocks noChangeArrowheads="1"/>
            </p:cNvSpPr>
            <p:nvPr/>
          </p:nvSpPr>
          <p:spPr bwMode="auto">
            <a:xfrm>
              <a:off x="4437436" y="3740489"/>
              <a:ext cx="381000" cy="307975"/>
            </a:xfrm>
            <a:prstGeom prst="rect">
              <a:avLst/>
            </a:prstGeom>
            <a:grpFill/>
            <a:ln w="9525">
              <a:noFill/>
              <a:miter lim="800000"/>
              <a:headEnd/>
              <a:tailEnd/>
            </a:ln>
            <a:effectLst/>
          </p:spPr>
          <p:txBody>
            <a:bodyPr>
              <a:spAutoFit/>
            </a:bodyPr>
            <a:lstStyle/>
            <a:p>
              <a:pPr algn="ctr">
                <a:defRPr/>
              </a:pPr>
              <a:r>
                <a:rPr lang="en-US" sz="1400" dirty="0">
                  <a:solidFill>
                    <a:prstClr val="black"/>
                  </a:solidFill>
                  <a:latin typeface="Arial" pitchFamily="34" charset="0"/>
                  <a:ea typeface="SimSun" pitchFamily="2" charset="-122"/>
                </a:rPr>
                <a:t>5</a:t>
              </a:r>
            </a:p>
          </p:txBody>
        </p:sp>
        <p:sp>
          <p:nvSpPr>
            <p:cNvPr id="56" name="Text Box 15">
              <a:extLst>
                <a:ext uri="{FF2B5EF4-FFF2-40B4-BE49-F238E27FC236}">
                  <a16:creationId xmlns:a16="http://schemas.microsoft.com/office/drawing/2014/main" id="{3006F9D1-C3A8-4055-A07C-0A05FFB2024A}"/>
                </a:ext>
              </a:extLst>
            </p:cNvPr>
            <p:cNvSpPr txBox="1">
              <a:spLocks noChangeArrowheads="1"/>
            </p:cNvSpPr>
            <p:nvPr/>
          </p:nvSpPr>
          <p:spPr bwMode="auto">
            <a:xfrm>
              <a:off x="5091486" y="3740489"/>
              <a:ext cx="381000" cy="307975"/>
            </a:xfrm>
            <a:prstGeom prst="rect">
              <a:avLst/>
            </a:prstGeom>
            <a:grpFill/>
            <a:ln w="9525">
              <a:noFill/>
              <a:miter lim="800000"/>
              <a:headEnd/>
              <a:tailEnd/>
            </a:ln>
            <a:effectLst/>
          </p:spPr>
          <p:txBody>
            <a:bodyPr>
              <a:spAutoFit/>
            </a:bodyPr>
            <a:lstStyle/>
            <a:p>
              <a:pPr algn="ctr">
                <a:defRPr/>
              </a:pPr>
              <a:r>
                <a:rPr lang="en-US" sz="1400" dirty="0">
                  <a:solidFill>
                    <a:prstClr val="black"/>
                  </a:solidFill>
                  <a:latin typeface="Arial" pitchFamily="34" charset="0"/>
                  <a:ea typeface="SimSun" pitchFamily="2" charset="-122"/>
                </a:rPr>
                <a:t>6</a:t>
              </a:r>
            </a:p>
          </p:txBody>
        </p:sp>
        <p:sp>
          <p:nvSpPr>
            <p:cNvPr id="57" name="Text Box 15">
              <a:extLst>
                <a:ext uri="{FF2B5EF4-FFF2-40B4-BE49-F238E27FC236}">
                  <a16:creationId xmlns:a16="http://schemas.microsoft.com/office/drawing/2014/main" id="{10BEDD87-56BD-48A3-A635-36EBDF13FF84}"/>
                </a:ext>
              </a:extLst>
            </p:cNvPr>
            <p:cNvSpPr txBox="1">
              <a:spLocks noChangeArrowheads="1"/>
            </p:cNvSpPr>
            <p:nvPr/>
          </p:nvSpPr>
          <p:spPr bwMode="auto">
            <a:xfrm>
              <a:off x="5770936" y="3740489"/>
              <a:ext cx="381000" cy="307975"/>
            </a:xfrm>
            <a:prstGeom prst="rect">
              <a:avLst/>
            </a:prstGeom>
            <a:grpFill/>
            <a:ln w="9525">
              <a:noFill/>
              <a:miter lim="800000"/>
              <a:headEnd/>
              <a:tailEnd/>
            </a:ln>
            <a:effectLst/>
          </p:spPr>
          <p:txBody>
            <a:bodyPr>
              <a:spAutoFit/>
            </a:bodyPr>
            <a:lstStyle/>
            <a:p>
              <a:pPr algn="ctr">
                <a:defRPr/>
              </a:pPr>
              <a:r>
                <a:rPr lang="en-US" sz="1400" dirty="0">
                  <a:solidFill>
                    <a:prstClr val="black"/>
                  </a:solidFill>
                  <a:latin typeface="Arial" pitchFamily="34" charset="0"/>
                  <a:ea typeface="SimSun" pitchFamily="2" charset="-122"/>
                </a:rPr>
                <a:t>7</a:t>
              </a:r>
            </a:p>
          </p:txBody>
        </p:sp>
        <p:sp>
          <p:nvSpPr>
            <p:cNvPr id="58" name="Text Box 15">
              <a:extLst>
                <a:ext uri="{FF2B5EF4-FFF2-40B4-BE49-F238E27FC236}">
                  <a16:creationId xmlns:a16="http://schemas.microsoft.com/office/drawing/2014/main" id="{3AB83614-6841-4009-BB22-EDBC1BD13A25}"/>
                </a:ext>
              </a:extLst>
            </p:cNvPr>
            <p:cNvSpPr txBox="1">
              <a:spLocks noChangeArrowheads="1"/>
            </p:cNvSpPr>
            <p:nvPr/>
          </p:nvSpPr>
          <p:spPr bwMode="auto">
            <a:xfrm>
              <a:off x="6450386" y="3740489"/>
              <a:ext cx="381000" cy="307975"/>
            </a:xfrm>
            <a:prstGeom prst="rect">
              <a:avLst/>
            </a:prstGeom>
            <a:grpFill/>
            <a:ln w="9525">
              <a:noFill/>
              <a:miter lim="800000"/>
              <a:headEnd/>
              <a:tailEnd/>
            </a:ln>
            <a:effectLst/>
          </p:spPr>
          <p:txBody>
            <a:bodyPr>
              <a:spAutoFit/>
            </a:bodyPr>
            <a:lstStyle/>
            <a:p>
              <a:pPr algn="ctr">
                <a:defRPr/>
              </a:pPr>
              <a:r>
                <a:rPr lang="en-US" sz="1400" dirty="0">
                  <a:solidFill>
                    <a:prstClr val="black"/>
                  </a:solidFill>
                  <a:latin typeface="Arial" pitchFamily="34" charset="0"/>
                  <a:ea typeface="SimSun" pitchFamily="2" charset="-122"/>
                </a:rPr>
                <a:t>8</a:t>
              </a:r>
            </a:p>
          </p:txBody>
        </p:sp>
        <p:sp>
          <p:nvSpPr>
            <p:cNvPr id="59" name="Text Box 15">
              <a:extLst>
                <a:ext uri="{FF2B5EF4-FFF2-40B4-BE49-F238E27FC236}">
                  <a16:creationId xmlns:a16="http://schemas.microsoft.com/office/drawing/2014/main" id="{0F3D75C8-2FD8-4C5C-AEDD-8A3315F5AAF4}"/>
                </a:ext>
              </a:extLst>
            </p:cNvPr>
            <p:cNvSpPr txBox="1">
              <a:spLocks noChangeArrowheads="1"/>
            </p:cNvSpPr>
            <p:nvPr/>
          </p:nvSpPr>
          <p:spPr bwMode="auto">
            <a:xfrm>
              <a:off x="7128249" y="3740489"/>
              <a:ext cx="381000" cy="307975"/>
            </a:xfrm>
            <a:prstGeom prst="rect">
              <a:avLst/>
            </a:prstGeom>
            <a:grpFill/>
            <a:ln w="9525">
              <a:noFill/>
              <a:miter lim="800000"/>
              <a:headEnd/>
              <a:tailEnd/>
            </a:ln>
            <a:effectLst/>
          </p:spPr>
          <p:txBody>
            <a:bodyPr>
              <a:spAutoFit/>
            </a:bodyPr>
            <a:lstStyle/>
            <a:p>
              <a:pPr algn="ctr">
                <a:defRPr/>
              </a:pPr>
              <a:r>
                <a:rPr lang="en-US" sz="1400" dirty="0">
                  <a:solidFill>
                    <a:prstClr val="black"/>
                  </a:solidFill>
                  <a:latin typeface="Arial" pitchFamily="34" charset="0"/>
                  <a:ea typeface="SimSun" pitchFamily="2" charset="-122"/>
                </a:rPr>
                <a:t>9</a:t>
              </a:r>
            </a:p>
          </p:txBody>
        </p:sp>
        <p:sp>
          <p:nvSpPr>
            <p:cNvPr id="60" name="Text Box 15">
              <a:extLst>
                <a:ext uri="{FF2B5EF4-FFF2-40B4-BE49-F238E27FC236}">
                  <a16:creationId xmlns:a16="http://schemas.microsoft.com/office/drawing/2014/main" id="{E2B1AE5A-4349-4207-93C5-4F58A579693D}"/>
                </a:ext>
              </a:extLst>
            </p:cNvPr>
            <p:cNvSpPr txBox="1">
              <a:spLocks noChangeArrowheads="1"/>
            </p:cNvSpPr>
            <p:nvPr/>
          </p:nvSpPr>
          <p:spPr bwMode="auto">
            <a:xfrm>
              <a:off x="7850561" y="3740489"/>
              <a:ext cx="381000" cy="307975"/>
            </a:xfrm>
            <a:prstGeom prst="rect">
              <a:avLst/>
            </a:prstGeom>
            <a:grpFill/>
            <a:ln w="9525">
              <a:noFill/>
              <a:miter lim="800000"/>
              <a:headEnd/>
              <a:tailEnd/>
            </a:ln>
            <a:effectLst/>
          </p:spPr>
          <p:txBody>
            <a:bodyPr>
              <a:spAutoFit/>
            </a:bodyPr>
            <a:lstStyle/>
            <a:p>
              <a:pPr algn="ctr">
                <a:defRPr/>
              </a:pPr>
              <a:r>
                <a:rPr lang="en-US" sz="1400" dirty="0">
                  <a:solidFill>
                    <a:prstClr val="black"/>
                  </a:solidFill>
                  <a:latin typeface="Arial" pitchFamily="34" charset="0"/>
                  <a:ea typeface="SimSun" pitchFamily="2" charset="-122"/>
                </a:rPr>
                <a:t>10</a:t>
              </a:r>
            </a:p>
          </p:txBody>
        </p:sp>
        <p:sp>
          <p:nvSpPr>
            <p:cNvPr id="49" name="Text Box 16">
              <a:extLst>
                <a:ext uri="{FF2B5EF4-FFF2-40B4-BE49-F238E27FC236}">
                  <a16:creationId xmlns:a16="http://schemas.microsoft.com/office/drawing/2014/main" id="{1332E6F2-2414-4B1C-806A-B949162A6C50}"/>
                </a:ext>
              </a:extLst>
            </p:cNvPr>
            <p:cNvSpPr txBox="1">
              <a:spLocks noChangeArrowheads="1"/>
            </p:cNvSpPr>
            <p:nvPr/>
          </p:nvSpPr>
          <p:spPr bwMode="auto">
            <a:xfrm>
              <a:off x="4170736" y="3907177"/>
              <a:ext cx="1112464" cy="523220"/>
            </a:xfrm>
            <a:prstGeom prst="rect">
              <a:avLst/>
            </a:prstGeom>
            <a:noFill/>
            <a:ln w="9525">
              <a:noFill/>
              <a:miter lim="800000"/>
              <a:headEnd/>
              <a:tailEnd/>
            </a:ln>
            <a:effectLst/>
          </p:spPr>
          <p:txBody>
            <a:bodyPr>
              <a:spAutoFit/>
            </a:bodyPr>
            <a:lstStyle/>
            <a:p>
              <a:pPr algn="ctr">
                <a:defRPr/>
              </a:pPr>
              <a:r>
                <a:rPr lang="en-US" sz="1400" dirty="0" err="1">
                  <a:solidFill>
                    <a:prstClr val="black"/>
                  </a:solidFill>
                  <a:latin typeface="Arial" pitchFamily="34" charset="0"/>
                  <a:ea typeface="SimSun" pitchFamily="2" charset="-122"/>
                </a:rPr>
                <a:t>Đau</a:t>
              </a:r>
              <a:r>
                <a:rPr lang="en-US" sz="1400" dirty="0">
                  <a:solidFill>
                    <a:prstClr val="black"/>
                  </a:solidFill>
                  <a:latin typeface="Arial" pitchFamily="34" charset="0"/>
                  <a:ea typeface="SimSun" pitchFamily="2" charset="-122"/>
                </a:rPr>
                <a:t> </a:t>
              </a:r>
              <a:r>
                <a:rPr lang="en-US" sz="1400" dirty="0" err="1">
                  <a:solidFill>
                    <a:prstClr val="black"/>
                  </a:solidFill>
                  <a:latin typeface="Arial" pitchFamily="34" charset="0"/>
                  <a:ea typeface="SimSun" pitchFamily="2" charset="-122"/>
                </a:rPr>
                <a:t>trung</a:t>
              </a:r>
              <a:r>
                <a:rPr lang="en-US" sz="1400" dirty="0">
                  <a:solidFill>
                    <a:prstClr val="black"/>
                  </a:solidFill>
                  <a:latin typeface="Arial" pitchFamily="34" charset="0"/>
                  <a:ea typeface="SimSun" pitchFamily="2" charset="-122"/>
                </a:rPr>
                <a:t> </a:t>
              </a:r>
              <a:r>
                <a:rPr lang="en-US" sz="1400" dirty="0" err="1">
                  <a:solidFill>
                    <a:prstClr val="black"/>
                  </a:solidFill>
                  <a:latin typeface="Arial" pitchFamily="34" charset="0"/>
                  <a:ea typeface="SimSun" pitchFamily="2" charset="-122"/>
                </a:rPr>
                <a:t>bình</a:t>
              </a:r>
              <a:endParaRPr lang="en-US" sz="1400" dirty="0">
                <a:solidFill>
                  <a:prstClr val="black"/>
                </a:solidFill>
                <a:latin typeface="Arial" pitchFamily="34" charset="0"/>
                <a:ea typeface="SimSun" pitchFamily="2" charset="-122"/>
              </a:endParaRPr>
            </a:p>
          </p:txBody>
        </p:sp>
        <p:sp>
          <p:nvSpPr>
            <p:cNvPr id="50" name="Text Box 16">
              <a:extLst>
                <a:ext uri="{FF2B5EF4-FFF2-40B4-BE49-F238E27FC236}">
                  <a16:creationId xmlns:a16="http://schemas.microsoft.com/office/drawing/2014/main" id="{3DC4850B-C10E-41A7-B205-76F832747299}"/>
                </a:ext>
              </a:extLst>
            </p:cNvPr>
            <p:cNvSpPr txBox="1">
              <a:spLocks noChangeArrowheads="1"/>
            </p:cNvSpPr>
            <p:nvPr/>
          </p:nvSpPr>
          <p:spPr bwMode="auto">
            <a:xfrm>
              <a:off x="7469561" y="3907177"/>
              <a:ext cx="1143000" cy="523220"/>
            </a:xfrm>
            <a:prstGeom prst="rect">
              <a:avLst/>
            </a:prstGeom>
            <a:noFill/>
            <a:ln w="9525">
              <a:noFill/>
              <a:miter lim="800000"/>
              <a:headEnd/>
              <a:tailEnd/>
            </a:ln>
            <a:effectLst/>
          </p:spPr>
          <p:txBody>
            <a:bodyPr>
              <a:spAutoFit/>
            </a:bodyPr>
            <a:lstStyle/>
            <a:p>
              <a:pPr algn="ctr">
                <a:defRPr/>
              </a:pPr>
              <a:r>
                <a:rPr lang="en-US" sz="1400" dirty="0" err="1">
                  <a:solidFill>
                    <a:prstClr val="black"/>
                  </a:solidFill>
                  <a:latin typeface="Arial" pitchFamily="34" charset="0"/>
                  <a:ea typeface="SimSun" pitchFamily="2" charset="-122"/>
                </a:rPr>
                <a:t>Đau</a:t>
              </a:r>
              <a:r>
                <a:rPr lang="en-US" sz="1400" dirty="0">
                  <a:solidFill>
                    <a:prstClr val="black"/>
                  </a:solidFill>
                  <a:latin typeface="Arial" pitchFamily="34" charset="0"/>
                  <a:ea typeface="SimSun" pitchFamily="2" charset="-122"/>
                </a:rPr>
                <a:t> </a:t>
              </a:r>
              <a:r>
                <a:rPr lang="en-US" sz="1400" dirty="0" err="1">
                  <a:solidFill>
                    <a:prstClr val="black"/>
                  </a:solidFill>
                  <a:latin typeface="Arial" pitchFamily="34" charset="0"/>
                  <a:ea typeface="SimSun" pitchFamily="2" charset="-122"/>
                </a:rPr>
                <a:t>tồi</a:t>
              </a:r>
              <a:r>
                <a:rPr lang="en-US" sz="1400" dirty="0">
                  <a:solidFill>
                    <a:prstClr val="black"/>
                  </a:solidFill>
                  <a:latin typeface="Arial" pitchFamily="34" charset="0"/>
                  <a:ea typeface="SimSun" pitchFamily="2" charset="-122"/>
                </a:rPr>
                <a:t> </a:t>
              </a:r>
              <a:r>
                <a:rPr lang="en-US" sz="1400" dirty="0" err="1">
                  <a:solidFill>
                    <a:prstClr val="black"/>
                  </a:solidFill>
                  <a:latin typeface="Arial" pitchFamily="34" charset="0"/>
                  <a:ea typeface="SimSun" pitchFamily="2" charset="-122"/>
                </a:rPr>
                <a:t>tệ</a:t>
              </a:r>
              <a:r>
                <a:rPr lang="en-US" sz="1400" dirty="0">
                  <a:solidFill>
                    <a:prstClr val="black"/>
                  </a:solidFill>
                  <a:latin typeface="Arial" pitchFamily="34" charset="0"/>
                  <a:ea typeface="SimSun" pitchFamily="2" charset="-122"/>
                </a:rPr>
                <a:t> </a:t>
              </a:r>
              <a:r>
                <a:rPr lang="en-US" sz="1400" dirty="0" err="1">
                  <a:solidFill>
                    <a:prstClr val="black"/>
                  </a:solidFill>
                  <a:latin typeface="Arial" pitchFamily="34" charset="0"/>
                  <a:ea typeface="SimSun" pitchFamily="2" charset="-122"/>
                </a:rPr>
                <a:t>nhất</a:t>
              </a:r>
              <a:endParaRPr lang="en-US" sz="1400" dirty="0">
                <a:solidFill>
                  <a:prstClr val="black"/>
                </a:solidFill>
                <a:latin typeface="Arial" pitchFamily="34" charset="0"/>
                <a:ea typeface="SimSun" pitchFamily="2" charset="-122"/>
              </a:endParaRPr>
            </a:p>
          </p:txBody>
        </p:sp>
      </p:grpSp>
      <p:sp>
        <p:nvSpPr>
          <p:cNvPr id="17414" name="Line 18">
            <a:extLst>
              <a:ext uri="{FF2B5EF4-FFF2-40B4-BE49-F238E27FC236}">
                <a16:creationId xmlns:a16="http://schemas.microsoft.com/office/drawing/2014/main" id="{7F1ED72E-5225-45DA-9C99-DD2121F8EDDF}"/>
              </a:ext>
            </a:extLst>
          </p:cNvPr>
          <p:cNvSpPr>
            <a:spLocks noChangeShapeType="1"/>
          </p:cNvSpPr>
          <p:nvPr/>
        </p:nvSpPr>
        <p:spPr bwMode="auto">
          <a:xfrm>
            <a:off x="2705100" y="2243138"/>
            <a:ext cx="6781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5" name="Line 19">
            <a:extLst>
              <a:ext uri="{FF2B5EF4-FFF2-40B4-BE49-F238E27FC236}">
                <a16:creationId xmlns:a16="http://schemas.microsoft.com/office/drawing/2014/main" id="{E1270891-881C-44AA-B52C-F76276A7A98B}"/>
              </a:ext>
            </a:extLst>
          </p:cNvPr>
          <p:cNvSpPr>
            <a:spLocks noChangeShapeType="1"/>
          </p:cNvSpPr>
          <p:nvPr/>
        </p:nvSpPr>
        <p:spPr bwMode="auto">
          <a:xfrm>
            <a:off x="2705100" y="2090738"/>
            <a:ext cx="0" cy="3048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6" name="Line 23">
            <a:extLst>
              <a:ext uri="{FF2B5EF4-FFF2-40B4-BE49-F238E27FC236}">
                <a16:creationId xmlns:a16="http://schemas.microsoft.com/office/drawing/2014/main" id="{3D5E05EC-310F-44A9-A2C1-D319B0AA799C}"/>
              </a:ext>
            </a:extLst>
          </p:cNvPr>
          <p:cNvSpPr>
            <a:spLocks noChangeShapeType="1"/>
          </p:cNvSpPr>
          <p:nvPr/>
        </p:nvSpPr>
        <p:spPr bwMode="auto">
          <a:xfrm>
            <a:off x="9486900" y="2090738"/>
            <a:ext cx="0" cy="3048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 name="Text Box 26">
            <a:extLst>
              <a:ext uri="{FF2B5EF4-FFF2-40B4-BE49-F238E27FC236}">
                <a16:creationId xmlns:a16="http://schemas.microsoft.com/office/drawing/2014/main" id="{693AA399-8222-41AF-82ED-E304F4C00599}"/>
              </a:ext>
            </a:extLst>
          </p:cNvPr>
          <p:cNvSpPr txBox="1">
            <a:spLocks noChangeArrowheads="1"/>
          </p:cNvSpPr>
          <p:nvPr/>
        </p:nvSpPr>
        <p:spPr bwMode="auto">
          <a:xfrm>
            <a:off x="2351088" y="1568450"/>
            <a:ext cx="777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US" altLang="en-US" sz="1600" b="1">
                <a:solidFill>
                  <a:schemeClr val="bg1"/>
                </a:solidFill>
                <a:latin typeface="Arial" panose="020B0604020202020204" pitchFamily="34" charset="0"/>
                <a:ea typeface="SimSun" panose="02010600030101010101" pitchFamily="2" charset="-122"/>
                <a:cs typeface="Cordia New" panose="020B0304020202020204" pitchFamily="34" charset="-34"/>
              </a:rPr>
              <a:t>THANG MÔ TẢ CƯỜNG ĐỘ ĐAU ĐƠN GIẢN</a:t>
            </a:r>
          </a:p>
        </p:txBody>
      </p:sp>
      <p:sp>
        <p:nvSpPr>
          <p:cNvPr id="17418" name="Text Box 16">
            <a:extLst>
              <a:ext uri="{FF2B5EF4-FFF2-40B4-BE49-F238E27FC236}">
                <a16:creationId xmlns:a16="http://schemas.microsoft.com/office/drawing/2014/main" id="{2613CE3D-5EBF-4E53-9735-EDDD13D4062E}"/>
              </a:ext>
            </a:extLst>
          </p:cNvPr>
          <p:cNvSpPr txBox="1">
            <a:spLocks noChangeArrowheads="1"/>
          </p:cNvSpPr>
          <p:nvPr/>
        </p:nvSpPr>
        <p:spPr bwMode="auto">
          <a:xfrm>
            <a:off x="2362200" y="2330451"/>
            <a:ext cx="81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US" altLang="en-US" sz="1400">
                <a:solidFill>
                  <a:schemeClr val="bg1"/>
                </a:solidFill>
                <a:latin typeface="Arial" panose="020B0604020202020204" pitchFamily="34" charset="0"/>
                <a:ea typeface="SimSun" panose="02010600030101010101" pitchFamily="2" charset="-122"/>
                <a:cs typeface="Cordia New" panose="020B0304020202020204" pitchFamily="34" charset="-34"/>
              </a:rPr>
              <a:t>Không đau</a:t>
            </a:r>
          </a:p>
        </p:txBody>
      </p:sp>
      <p:grpSp>
        <p:nvGrpSpPr>
          <p:cNvPr id="17419" name="Group 71">
            <a:extLst>
              <a:ext uri="{FF2B5EF4-FFF2-40B4-BE49-F238E27FC236}">
                <a16:creationId xmlns:a16="http://schemas.microsoft.com/office/drawing/2014/main" id="{43CB51E7-E116-45AB-BBBA-0D2754BF4E0D}"/>
              </a:ext>
            </a:extLst>
          </p:cNvPr>
          <p:cNvGrpSpPr>
            <a:grpSpLocks/>
          </p:cNvGrpSpPr>
          <p:nvPr/>
        </p:nvGrpSpPr>
        <p:grpSpPr bwMode="auto">
          <a:xfrm>
            <a:off x="3597275" y="2090738"/>
            <a:ext cx="685800" cy="762000"/>
            <a:chOff x="2073275" y="2286000"/>
            <a:chExt cx="685800" cy="763693"/>
          </a:xfrm>
        </p:grpSpPr>
        <p:sp>
          <p:nvSpPr>
            <p:cNvPr id="17432" name="Line 24">
              <a:extLst>
                <a:ext uri="{FF2B5EF4-FFF2-40B4-BE49-F238E27FC236}">
                  <a16:creationId xmlns:a16="http://schemas.microsoft.com/office/drawing/2014/main" id="{17766AB3-42FD-4BBA-BEF8-BD104FEE46E3}"/>
                </a:ext>
              </a:extLst>
            </p:cNvPr>
            <p:cNvSpPr>
              <a:spLocks noChangeShapeType="1"/>
            </p:cNvSpPr>
            <p:nvPr/>
          </p:nvSpPr>
          <p:spPr bwMode="auto">
            <a:xfrm>
              <a:off x="2416175" y="2286000"/>
              <a:ext cx="0" cy="3048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3" name="Text Box 16">
              <a:extLst>
                <a:ext uri="{FF2B5EF4-FFF2-40B4-BE49-F238E27FC236}">
                  <a16:creationId xmlns:a16="http://schemas.microsoft.com/office/drawing/2014/main" id="{B24ABAF2-FD26-4755-B504-36C489E1E717}"/>
                </a:ext>
              </a:extLst>
            </p:cNvPr>
            <p:cNvSpPr txBox="1">
              <a:spLocks noChangeArrowheads="1"/>
            </p:cNvSpPr>
            <p:nvPr/>
          </p:nvSpPr>
          <p:spPr bwMode="auto">
            <a:xfrm>
              <a:off x="2073275" y="2525712"/>
              <a:ext cx="685800" cy="52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US" altLang="en-US" sz="1400">
                  <a:solidFill>
                    <a:schemeClr val="bg1"/>
                  </a:solidFill>
                  <a:latin typeface="Arial" panose="020B0604020202020204" pitchFamily="34" charset="0"/>
                  <a:ea typeface="SimSun" panose="02010600030101010101" pitchFamily="2" charset="-122"/>
                  <a:cs typeface="Cordia New" panose="020B0304020202020204" pitchFamily="34" charset="-34"/>
                </a:rPr>
                <a:t>Đau nhẹ</a:t>
              </a:r>
            </a:p>
          </p:txBody>
        </p:sp>
      </p:grpSp>
      <p:grpSp>
        <p:nvGrpSpPr>
          <p:cNvPr id="17420" name="Group 72">
            <a:extLst>
              <a:ext uri="{FF2B5EF4-FFF2-40B4-BE49-F238E27FC236}">
                <a16:creationId xmlns:a16="http://schemas.microsoft.com/office/drawing/2014/main" id="{E0C031DA-184A-4C70-84F8-493037D6F840}"/>
              </a:ext>
            </a:extLst>
          </p:cNvPr>
          <p:cNvGrpSpPr>
            <a:grpSpLocks/>
          </p:cNvGrpSpPr>
          <p:nvPr/>
        </p:nvGrpSpPr>
        <p:grpSpPr bwMode="auto">
          <a:xfrm>
            <a:off x="4830764" y="2090738"/>
            <a:ext cx="1087437" cy="762000"/>
            <a:chOff x="3306763" y="2286000"/>
            <a:chExt cx="1087754" cy="763691"/>
          </a:xfrm>
        </p:grpSpPr>
        <p:sp>
          <p:nvSpPr>
            <p:cNvPr id="17430" name="Line 20">
              <a:extLst>
                <a:ext uri="{FF2B5EF4-FFF2-40B4-BE49-F238E27FC236}">
                  <a16:creationId xmlns:a16="http://schemas.microsoft.com/office/drawing/2014/main" id="{61C88B8D-F002-4E1A-879B-991A42EFA157}"/>
                </a:ext>
              </a:extLst>
            </p:cNvPr>
            <p:cNvSpPr>
              <a:spLocks noChangeShapeType="1"/>
            </p:cNvSpPr>
            <p:nvPr/>
          </p:nvSpPr>
          <p:spPr bwMode="auto">
            <a:xfrm>
              <a:off x="3763963" y="2286000"/>
              <a:ext cx="0" cy="3048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1" name="Text Box 16">
              <a:extLst>
                <a:ext uri="{FF2B5EF4-FFF2-40B4-BE49-F238E27FC236}">
                  <a16:creationId xmlns:a16="http://schemas.microsoft.com/office/drawing/2014/main" id="{F37412F3-A572-4936-8A5B-914EA1A080AD}"/>
                </a:ext>
              </a:extLst>
            </p:cNvPr>
            <p:cNvSpPr txBox="1">
              <a:spLocks noChangeArrowheads="1"/>
            </p:cNvSpPr>
            <p:nvPr/>
          </p:nvSpPr>
          <p:spPr bwMode="auto">
            <a:xfrm>
              <a:off x="3306763" y="2525710"/>
              <a:ext cx="1087754" cy="52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US" altLang="en-US" sz="1400">
                  <a:solidFill>
                    <a:schemeClr val="bg1"/>
                  </a:solidFill>
                  <a:latin typeface="Arial" panose="020B0604020202020204" pitchFamily="34" charset="0"/>
                  <a:ea typeface="SimSun" panose="02010600030101010101" pitchFamily="2" charset="-122"/>
                  <a:cs typeface="Cordia New" panose="020B0304020202020204" pitchFamily="34" charset="-34"/>
                </a:rPr>
                <a:t>Đau trung bình</a:t>
              </a:r>
            </a:p>
          </p:txBody>
        </p:sp>
      </p:grpSp>
      <p:grpSp>
        <p:nvGrpSpPr>
          <p:cNvPr id="17421" name="Group 73">
            <a:extLst>
              <a:ext uri="{FF2B5EF4-FFF2-40B4-BE49-F238E27FC236}">
                <a16:creationId xmlns:a16="http://schemas.microsoft.com/office/drawing/2014/main" id="{CB968122-2383-4282-A4B5-30FA9B295775}"/>
              </a:ext>
            </a:extLst>
          </p:cNvPr>
          <p:cNvGrpSpPr>
            <a:grpSpLocks/>
          </p:cNvGrpSpPr>
          <p:nvPr/>
        </p:nvGrpSpPr>
        <p:grpSpPr bwMode="auto">
          <a:xfrm>
            <a:off x="6294438" y="2090738"/>
            <a:ext cx="685800" cy="762000"/>
            <a:chOff x="4770438" y="2286000"/>
            <a:chExt cx="685800" cy="763693"/>
          </a:xfrm>
        </p:grpSpPr>
        <p:sp>
          <p:nvSpPr>
            <p:cNvPr id="17428" name="Line 21">
              <a:extLst>
                <a:ext uri="{FF2B5EF4-FFF2-40B4-BE49-F238E27FC236}">
                  <a16:creationId xmlns:a16="http://schemas.microsoft.com/office/drawing/2014/main" id="{CAF32486-9274-4561-9D39-E8EE742C7751}"/>
                </a:ext>
              </a:extLst>
            </p:cNvPr>
            <p:cNvSpPr>
              <a:spLocks noChangeShapeType="1"/>
            </p:cNvSpPr>
            <p:nvPr/>
          </p:nvSpPr>
          <p:spPr bwMode="auto">
            <a:xfrm>
              <a:off x="5113338" y="2286000"/>
              <a:ext cx="0" cy="3048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9" name="Text Box 16">
              <a:extLst>
                <a:ext uri="{FF2B5EF4-FFF2-40B4-BE49-F238E27FC236}">
                  <a16:creationId xmlns:a16="http://schemas.microsoft.com/office/drawing/2014/main" id="{A8D31BFB-D293-43A3-A379-5386F6282C9B}"/>
                </a:ext>
              </a:extLst>
            </p:cNvPr>
            <p:cNvSpPr txBox="1">
              <a:spLocks noChangeArrowheads="1"/>
            </p:cNvSpPr>
            <p:nvPr/>
          </p:nvSpPr>
          <p:spPr bwMode="auto">
            <a:xfrm>
              <a:off x="4770438" y="2525712"/>
              <a:ext cx="685800" cy="52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US" altLang="en-US" sz="1400">
                  <a:solidFill>
                    <a:schemeClr val="bg1"/>
                  </a:solidFill>
                  <a:latin typeface="Arial" panose="020B0604020202020204" pitchFamily="34" charset="0"/>
                  <a:ea typeface="SimSun" panose="02010600030101010101" pitchFamily="2" charset="-122"/>
                  <a:cs typeface="Cordia New" panose="020B0304020202020204" pitchFamily="34" charset="-34"/>
                </a:rPr>
                <a:t>Đau nặng</a:t>
              </a:r>
            </a:p>
          </p:txBody>
        </p:sp>
      </p:grpSp>
      <p:grpSp>
        <p:nvGrpSpPr>
          <p:cNvPr id="17422" name="Group 74">
            <a:extLst>
              <a:ext uri="{FF2B5EF4-FFF2-40B4-BE49-F238E27FC236}">
                <a16:creationId xmlns:a16="http://schemas.microsoft.com/office/drawing/2014/main" id="{9D7C55FD-706E-4F58-AD1B-73E4EFBF37F2}"/>
              </a:ext>
            </a:extLst>
          </p:cNvPr>
          <p:cNvGrpSpPr>
            <a:grpSpLocks/>
          </p:cNvGrpSpPr>
          <p:nvPr/>
        </p:nvGrpSpPr>
        <p:grpSpPr bwMode="auto">
          <a:xfrm>
            <a:off x="7527925" y="2090738"/>
            <a:ext cx="1066800" cy="762000"/>
            <a:chOff x="6003925" y="2286000"/>
            <a:chExt cx="1066800" cy="763574"/>
          </a:xfrm>
        </p:grpSpPr>
        <p:sp>
          <p:nvSpPr>
            <p:cNvPr id="17426" name="Line 22">
              <a:extLst>
                <a:ext uri="{FF2B5EF4-FFF2-40B4-BE49-F238E27FC236}">
                  <a16:creationId xmlns:a16="http://schemas.microsoft.com/office/drawing/2014/main" id="{31FF02CF-8BB5-4F63-A11C-77F0F79F41F6}"/>
                </a:ext>
              </a:extLst>
            </p:cNvPr>
            <p:cNvSpPr>
              <a:spLocks noChangeShapeType="1"/>
            </p:cNvSpPr>
            <p:nvPr/>
          </p:nvSpPr>
          <p:spPr bwMode="auto">
            <a:xfrm>
              <a:off x="6537325" y="2286000"/>
              <a:ext cx="0" cy="3048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7" name="Text Box 16">
              <a:extLst>
                <a:ext uri="{FF2B5EF4-FFF2-40B4-BE49-F238E27FC236}">
                  <a16:creationId xmlns:a16="http://schemas.microsoft.com/office/drawing/2014/main" id="{74A5C54B-3E66-4FD5-A71C-5FD674E1B0D0}"/>
                </a:ext>
              </a:extLst>
            </p:cNvPr>
            <p:cNvSpPr txBox="1">
              <a:spLocks noChangeArrowheads="1"/>
            </p:cNvSpPr>
            <p:nvPr/>
          </p:nvSpPr>
          <p:spPr bwMode="auto">
            <a:xfrm>
              <a:off x="6003925" y="2525713"/>
              <a:ext cx="1066800" cy="52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US" altLang="en-US" sz="1400">
                  <a:solidFill>
                    <a:schemeClr val="bg1"/>
                  </a:solidFill>
                  <a:latin typeface="Arial" panose="020B0604020202020204" pitchFamily="34" charset="0"/>
                  <a:ea typeface="SimSun" panose="02010600030101010101" pitchFamily="2" charset="-122"/>
                  <a:cs typeface="Cordia New" panose="020B0304020202020204" pitchFamily="34" charset="-34"/>
                </a:rPr>
                <a:t>Đau rất nặng</a:t>
              </a:r>
            </a:p>
          </p:txBody>
        </p:sp>
      </p:grpSp>
      <p:sp>
        <p:nvSpPr>
          <p:cNvPr id="17423" name="Text Box 16">
            <a:extLst>
              <a:ext uri="{FF2B5EF4-FFF2-40B4-BE49-F238E27FC236}">
                <a16:creationId xmlns:a16="http://schemas.microsoft.com/office/drawing/2014/main" id="{EFD6F799-C03E-4954-88D5-585A54D39DB7}"/>
              </a:ext>
            </a:extLst>
          </p:cNvPr>
          <p:cNvSpPr txBox="1">
            <a:spLocks noChangeArrowheads="1"/>
          </p:cNvSpPr>
          <p:nvPr/>
        </p:nvSpPr>
        <p:spPr bwMode="auto">
          <a:xfrm>
            <a:off x="9144000" y="2330451"/>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ctr" eaLnBrk="1" hangingPunct="1">
              <a:spcBef>
                <a:spcPct val="0"/>
              </a:spcBef>
              <a:buFontTx/>
              <a:buNone/>
            </a:pPr>
            <a:r>
              <a:rPr lang="en-US" altLang="en-US" sz="1400">
                <a:solidFill>
                  <a:schemeClr val="bg1"/>
                </a:solidFill>
                <a:latin typeface="Arial" panose="020B0604020202020204" pitchFamily="34" charset="0"/>
                <a:ea typeface="SimSun" panose="02010600030101010101" pitchFamily="2" charset="-122"/>
                <a:cs typeface="Cordia New" panose="020B0304020202020204" pitchFamily="34" charset="-34"/>
              </a:rPr>
              <a:t>Đau tồi tệ nhất</a:t>
            </a:r>
          </a:p>
        </p:txBody>
      </p:sp>
      <p:pic>
        <p:nvPicPr>
          <p:cNvPr id="17424" name="Picture 9">
            <a:extLst>
              <a:ext uri="{FF2B5EF4-FFF2-40B4-BE49-F238E27FC236}">
                <a16:creationId xmlns:a16="http://schemas.microsoft.com/office/drawing/2014/main" id="{2D22D0C1-47C5-43D1-8334-CE90BDAA1F54}"/>
              </a:ext>
            </a:extLst>
          </p:cNvPr>
          <p:cNvPicPr>
            <a:picLocks noChangeAspect="1"/>
          </p:cNvPicPr>
          <p:nvPr/>
        </p:nvPicPr>
        <p:blipFill>
          <a:blip r:embed="rId4">
            <a:extLst>
              <a:ext uri="{28A0092B-C50C-407E-A947-70E740481C1C}">
                <a14:useLocalDpi xmlns:a14="http://schemas.microsoft.com/office/drawing/2010/main" val="0"/>
              </a:ext>
            </a:extLst>
          </a:blip>
          <a:srcRect l="4495" t="15521" r="5823" b="59367"/>
          <a:stretch>
            <a:fillRect/>
          </a:stretch>
        </p:blipFill>
        <p:spPr bwMode="auto">
          <a:xfrm>
            <a:off x="2351088" y="4514851"/>
            <a:ext cx="7772400" cy="1674813"/>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7425" name="Text Box 17">
            <a:extLst>
              <a:ext uri="{FF2B5EF4-FFF2-40B4-BE49-F238E27FC236}">
                <a16:creationId xmlns:a16="http://schemas.microsoft.com/office/drawing/2014/main" id="{48F47A68-B884-42DC-BAB2-ADBC830240A8}"/>
              </a:ext>
            </a:extLst>
          </p:cNvPr>
          <p:cNvSpPr txBox="1">
            <a:spLocks noChangeArrowheads="1"/>
          </p:cNvSpPr>
          <p:nvPr/>
        </p:nvSpPr>
        <p:spPr bwMode="auto">
          <a:xfrm>
            <a:off x="4948239" y="4452939"/>
            <a:ext cx="439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rdia New" panose="020B0304020202020204" pitchFamily="34" charset="-34"/>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dia New" panose="020B0304020202020204" pitchFamily="34" charset="-34"/>
                <a:ea typeface="MS PGothic" panose="020B0600070205080204" pitchFamily="34" charset="-128"/>
                <a:cs typeface="Cordia New" panose="020B0304020202020204" pitchFamily="34" charset="-34"/>
              </a:defRPr>
            </a:lvl9pPr>
          </a:lstStyle>
          <a:p>
            <a:pPr algn="r" eaLnBrk="1" hangingPunct="1">
              <a:spcBef>
                <a:spcPct val="0"/>
              </a:spcBef>
              <a:buFontTx/>
              <a:buNone/>
            </a:pPr>
            <a:r>
              <a:rPr lang="en-US" altLang="en-US" sz="1800">
                <a:solidFill>
                  <a:srgbClr val="000000"/>
                </a:solidFill>
                <a:latin typeface="Arial" panose="020B0604020202020204" pitchFamily="34" charset="0"/>
                <a:ea typeface="SimSun" panose="02010600030101010101" pitchFamily="2" charset="-122"/>
                <a:cs typeface="Cordia New" panose="020B0304020202020204" pitchFamily="34" charset="-34"/>
              </a:rPr>
              <a:t>Thang điểm đau theo nét mặt- hiệu chỉnh</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C5928816DD084C82E52D2954BF4DBF" ma:contentTypeVersion="16" ma:contentTypeDescription="Create a new document." ma:contentTypeScope="" ma:versionID="b475abb6388343c249eec78364496801">
  <xsd:schema xmlns:xsd="http://www.w3.org/2001/XMLSchema" xmlns:xs="http://www.w3.org/2001/XMLSchema" xmlns:p="http://schemas.microsoft.com/office/2006/metadata/properties" xmlns:ns2="1f2c9d72-829a-4835-914e-940679e127c2" xmlns:ns3="213e28e7-06f9-49a6-bd08-e0c5fee84e42" xmlns:ns4="e47812bf-c8f0-415c-9dc6-756594725798" targetNamespace="http://schemas.microsoft.com/office/2006/metadata/properties" ma:root="true" ma:fieldsID="11e9be8b6d76661516fbf1089d4bca5e" ns2:_="" ns3:_="" ns4:_="">
    <xsd:import namespace="1f2c9d72-829a-4835-914e-940679e127c2"/>
    <xsd:import namespace="213e28e7-06f9-49a6-bd08-e0c5fee84e42"/>
    <xsd:import namespace="e47812bf-c8f0-415c-9dc6-7565947257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c9d72-829a-4835-914e-940679e127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8f3110-b2b7-48bc-b5f0-a137367be0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3e28e7-06f9-49a6-bd08-e0c5fee84e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812bf-c8f0-415c-9dc6-75659472579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90c260a-9c74-41d1-b1ed-63dc063bc638}" ma:internalName="TaxCatchAll" ma:showField="CatchAllData" ma:web="213e28e7-06f9-49a6-bd08-e0c5fee84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f2c9d72-829a-4835-914e-940679e127c2">
      <Terms xmlns="http://schemas.microsoft.com/office/infopath/2007/PartnerControls"/>
    </lcf76f155ced4ddcb4097134ff3c332f>
    <TaxCatchAll xmlns="e47812bf-c8f0-415c-9dc6-756594725798" xsi:nil="true"/>
  </documentManagement>
</p:properties>
</file>

<file path=customXml/itemProps1.xml><?xml version="1.0" encoding="utf-8"?>
<ds:datastoreItem xmlns:ds="http://schemas.openxmlformats.org/officeDocument/2006/customXml" ds:itemID="{CE9BDE9E-BB30-428C-B470-5904010BF193}"/>
</file>

<file path=customXml/itemProps2.xml><?xml version="1.0" encoding="utf-8"?>
<ds:datastoreItem xmlns:ds="http://schemas.openxmlformats.org/officeDocument/2006/customXml" ds:itemID="{1819CBBE-3AAB-493D-B946-157E6DDE45BC}"/>
</file>

<file path=customXml/itemProps3.xml><?xml version="1.0" encoding="utf-8"?>
<ds:datastoreItem xmlns:ds="http://schemas.openxmlformats.org/officeDocument/2006/customXml" ds:itemID="{0E93BCCE-D338-47A9-9585-E54BAA0CA7C8}"/>
</file>

<file path=docProps/app.xml><?xml version="1.0" encoding="utf-8"?>
<Properties xmlns="http://schemas.openxmlformats.org/officeDocument/2006/extended-properties" xmlns:vt="http://schemas.openxmlformats.org/officeDocument/2006/docPropsVTypes">
  <TotalTime>3</TotalTime>
  <Words>10959</Words>
  <Application>Microsoft Office PowerPoint</Application>
  <PresentationFormat>Widescreen</PresentationFormat>
  <Paragraphs>1097</Paragraphs>
  <Slides>75</Slides>
  <Notes>42</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3</vt:i4>
      </vt:variant>
      <vt:variant>
        <vt:lpstr>Slide Titles</vt:lpstr>
      </vt:variant>
      <vt:variant>
        <vt:i4>75</vt:i4>
      </vt:variant>
    </vt:vector>
  </HeadingPairs>
  <TitlesOfParts>
    <vt:vector size="96" baseType="lpstr">
      <vt:lpstr>.VnArial</vt:lpstr>
      <vt:lpstr>.VnArialH</vt:lpstr>
      <vt:lpstr>Arial</vt:lpstr>
      <vt:lpstr>Arial  </vt:lpstr>
      <vt:lpstr>BISansCond</vt:lpstr>
      <vt:lpstr>Browallia New</vt:lpstr>
      <vt:lpstr>Calibri</vt:lpstr>
      <vt:lpstr>Calibri Light</vt:lpstr>
      <vt:lpstr>Century Gothic</vt:lpstr>
      <vt:lpstr>Palatino Linotype</vt:lpstr>
      <vt:lpstr>Perpetua</vt:lpstr>
      <vt:lpstr>Symbol</vt:lpstr>
      <vt:lpstr>Tahoma</vt:lpstr>
      <vt:lpstr>Times New Roman</vt:lpstr>
      <vt:lpstr>Verdana</vt:lpstr>
      <vt:lpstr>Wingdings</vt:lpstr>
      <vt:lpstr>Wingdings 2</vt:lpstr>
      <vt:lpstr>Office Theme</vt:lpstr>
      <vt:lpstr>think-cell Slide</vt:lpstr>
      <vt:lpstr>Chart</vt:lpstr>
      <vt:lpstr>Worksheet</vt:lpstr>
      <vt:lpstr>PowerPoint Presentation</vt:lpstr>
      <vt:lpstr>PowerPoint Presentation</vt:lpstr>
      <vt:lpstr>PowerPoint Presentation</vt:lpstr>
      <vt:lpstr>PowerPoint Presentation</vt:lpstr>
      <vt:lpstr>CÁC LOẠI ĐAU THƯỜNG GẶP  TRÊN LÂM SÀNG</vt:lpstr>
      <vt:lpstr>PowerPoint Presentation</vt:lpstr>
      <vt:lpstr>PowerPoint Presentation</vt:lpstr>
      <vt:lpstr>TỶ LỆ BỆNH NHÂN CƠ XƯƠNG KHỚP BỊ HẠN CHẾ HAY KHÔNG THỂ LÀM VIỆC CHIẾM GẦN 60%</vt:lpstr>
      <vt:lpstr>XÁC ĐỊNH CƯỜNG ĐỘ ĐAU</vt:lpstr>
      <vt:lpstr>PHÂN LOẠI ĐAU </vt:lpstr>
      <vt:lpstr>TÍNH TIẾP DIỄN CỦA ĐAU</vt:lpstr>
      <vt:lpstr>ĐÁNH GIÁ ĐAU CẤP TÍNH</vt:lpstr>
      <vt:lpstr>ĐAU KHỚP MẠN TÍNH</vt:lpstr>
      <vt:lpstr>TẦN SUẤT ĐAU MẠN TÍNH</vt:lpstr>
      <vt:lpstr>TẦN SUẤT  MỘT SỐ TÌNH TRẠNG BỆNH LÝ CÓ KÈM ĐAU KHỚP MẠN TÍNH</vt:lpstr>
      <vt:lpstr>PowerPoint Presentation</vt:lpstr>
      <vt:lpstr>TÁC ĐỘNG CỦA CÁC TÌNH TRẠNG BỆNH MẠN TÍNH LÊN CHẤT LƯỢNG SỐNG LIÊN QUAN SỨC KHỎE CỦA BỆNH NHÂN</vt:lpstr>
      <vt:lpstr>PowerPoint Presentation</vt:lpstr>
      <vt:lpstr>PowerPoint Presentation</vt:lpstr>
      <vt:lpstr>CÁC MỤC TIÊU CỦA KIỂM SOÁT ĐAU</vt:lpstr>
      <vt:lpstr>ĐIỀU TRỊ THEO CƠ CHẾ TRONG  ĐAU DO VIÊM</vt:lpstr>
      <vt:lpstr>ĐIỀU TRỊ ĐAU THEO CƠ CHẾ CỦA THOÁI HÓA KHỚP</vt:lpstr>
      <vt:lpstr>1. BỆNH VIÊM KHỚP DẠNG THẤP</vt:lpstr>
      <vt:lpstr>PowerPoint Presentation</vt:lpstr>
      <vt:lpstr>PowerPoint Presentation</vt:lpstr>
      <vt:lpstr>NSAIDs trong viêm khớp dạng thấp </vt:lpstr>
      <vt:lpstr>PowerPoint Presentation</vt:lpstr>
      <vt:lpstr>Khuyến cáo điều trị viêm cột sống dính khớp của ASAS/EULAR </vt:lpstr>
      <vt:lpstr>NSAIDs trong viêm cột sống dính khớp</vt:lpstr>
      <vt:lpstr>3. BỆNH THOÁI HOÁ KHỚP</vt:lpstr>
      <vt:lpstr>Thoái hóa khớp </vt:lpstr>
      <vt:lpstr>Nguyên nhân và cơ chế bệnh sinh</vt:lpstr>
      <vt:lpstr>Cơ chế đau trong thoái hóa khớp</vt:lpstr>
      <vt:lpstr> </vt:lpstr>
      <vt:lpstr>PowerPoint Presentation</vt:lpstr>
      <vt:lpstr>Điều trị thuốc thoái hóa khớp</vt:lpstr>
      <vt:lpstr>PowerPoint Presentation</vt:lpstr>
      <vt:lpstr>Dịch tể học đau thắt lưng</vt:lpstr>
      <vt:lpstr>Tần suất trung bình của  đau thắt lưng</vt:lpstr>
      <vt:lpstr>Thắt lưng là nơi thường gặp nhất của đau mãn tính không do ung thư</vt:lpstr>
      <vt:lpstr>Các nguyên nhân thường gặp của đau thắt lưng</vt:lpstr>
      <vt:lpstr>Chẩn đoán phân biệt  đau thắt lưng cấp</vt:lpstr>
      <vt:lpstr>Khuyến cáo điều trị cho đau thắt lưng</vt:lpstr>
      <vt:lpstr>Điều trị cho đau thắt lưng</vt:lpstr>
      <vt:lpstr>CÂN NHẮC LỢI ÍCH VÀ NGUY CƠ CỦA NSAIDs TRÊN TỪNG BỆNH NHÂN CỤ THỂ</vt:lpstr>
      <vt:lpstr>Nguy cơ tiêu hóa</vt:lpstr>
      <vt:lpstr>Yếu tố nguy cơ xuất huyết tiêu hóa</vt:lpstr>
      <vt:lpstr>PowerPoint Presentation</vt:lpstr>
      <vt:lpstr>NGHIÊN CỨU MELISSA Tính an toàn của Meloxicam và Diclofenac </vt:lpstr>
      <vt:lpstr>NGHIÊN CỨU MELISSA Tác dụng phụ trên tiêu hóa sau 28 ngày điều trị trên bệnh nhân thoái hóa khớp (OA) </vt:lpstr>
      <vt:lpstr>Phân tích gộp trên 27039 bệnh nhân Nguy cơ biến chứng tiêu hóa nặng</vt:lpstr>
      <vt:lpstr>Tính dung nạp trên đường tiêu hóa của meloxicam, diclofenac trong nghiên cứu mù đôi ngẫu nhiên trên bệnh nhân OA</vt:lpstr>
      <vt:lpstr>Phân tích tổng hợp về nguy cơ tiêu hóa</vt:lpstr>
      <vt:lpstr>PowerPoint Presentation</vt:lpstr>
      <vt:lpstr>PowerPoint Presentation</vt:lpstr>
      <vt:lpstr>Phân tích gộp trên các nghiên cứu mù đôi, ngẫu nhiên có đối chứng về biến cố thủng, loét và xuất huyết (PUB) tiêu hoá trên  ở bệnh nhân OA/RA</vt:lpstr>
      <vt:lpstr>PowerPoint Presentation</vt:lpstr>
      <vt:lpstr>Phân tích gộp trên các nghiên cứu mù đôi, ngẫu nhiên có đối chứng về biến cố thủng, loét và xuất huyết (PUB) tiêu hoá trên  ở bệnh nhân OA/RA</vt:lpstr>
      <vt:lpstr>Kết luận nhỏ</vt:lpstr>
      <vt:lpstr>Nguy cơ tim mạch</vt:lpstr>
      <vt:lpstr>PowerPoint Presentation</vt:lpstr>
      <vt:lpstr>PowerPoint Presentation</vt:lpstr>
      <vt:lpstr>24.196 bệnh nhân 28 nghiên cứu lâm sàng</vt:lpstr>
      <vt:lpstr>Dữ liệu trong báo cáo FDA khẳng định sự khác biệt về biến cố huyết khối trên tim mạch giữa các NSAID</vt:lpstr>
      <vt:lpstr>PowerPoint Presentation</vt:lpstr>
      <vt:lpstr>Nguy cơ trên hệ tim mạch</vt:lpstr>
      <vt:lpstr>PowerPoint Presentation</vt:lpstr>
      <vt:lpstr>PowerPoint Presentation</vt:lpstr>
      <vt:lpstr>Kết luận nhỏ</vt:lpstr>
      <vt:lpstr>KHUYẾN CÁO SỬ DỤNG THUỐC CHỐNG VIÊM KHÔNG STEROID CỦA HỘI THẤP KHỚP HỌC MỸ (ACR)</vt:lpstr>
      <vt:lpstr>KHUYẾN CÁO SỬ DỤNG THUỐC CHỐNG VIÊM KHÔNG STEROID CỦA HỘI THẤP KHỚP HỌC MỸ (ACR)</vt:lpstr>
      <vt:lpstr>KHÔNG TUÂN THỦ KHI DÙNG THUỐC GIẢM ĐAU</vt:lpstr>
      <vt:lpstr>CHIẾN LƯỢC GIA TĂNG TUÂN TRỊ - SIMPLE</vt:lpstr>
      <vt:lpstr>PHỐI HỢP ĐIỀU TRỊ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Vo,Ngoc_Sach (HP Med Affairs) BII-VN-H</dc:creator>
  <cp:lastModifiedBy>Vo,Ngoc_Sach (HP Med Affairs) BII-VN-H</cp:lastModifiedBy>
  <cp:revision>1</cp:revision>
  <dcterms:created xsi:type="dcterms:W3CDTF">2023-02-27T00:44:49Z</dcterms:created>
  <dcterms:modified xsi:type="dcterms:W3CDTF">2023-02-27T01:23:12Z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0x0101005FC5928816DD084C82E52D2954BF4DBF</vt:lpwstr>
  </property>
</Properties>
</file>