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3.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4.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5.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16.xml" ContentType="application/vnd.openxmlformats-officedocument.drawingml.chart+xml"/>
  <Override PartName="/ppt/notesSlides/notesSlide5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4.xml" ContentType="application/vnd.openxmlformats-officedocument.presentationml.notesSlide+xml"/>
  <Override PartName="/ppt/tags/tag13.xml" ContentType="application/vnd.openxmlformats-officedocument.presentationml.tags+xml"/>
  <Override PartName="/ppt/notesSlides/notesSlide55.xml" ContentType="application/vnd.openxmlformats-officedocument.presentationml.notesSlide+xml"/>
  <Override PartName="/ppt/charts/chart17.xml" ContentType="application/vnd.openxmlformats-officedocument.drawingml.chart+xml"/>
  <Override PartName="/ppt/drawings/drawing1.xml" ContentType="application/vnd.openxmlformats-officedocument.drawingml.chartshapes+xml"/>
  <Override PartName="/ppt/charts/chart18.xml" ContentType="application/vnd.openxmlformats-officedocument.drawingml.chart+xml"/>
  <Override PartName="/ppt/drawings/drawing2.xml" ContentType="application/vnd.openxmlformats-officedocument.drawingml.chartshapes+xml"/>
  <Override PartName="/ppt/tags/tag14.xml" ContentType="application/vnd.openxmlformats-officedocument.presentationml.tags+xml"/>
  <Override PartName="/ppt/notesSlides/notesSlide56.xml" ContentType="application/vnd.openxmlformats-officedocument.presentationml.notesSlide+xml"/>
  <Override PartName="/ppt/charts/chart19.xml" ContentType="application/vnd.openxmlformats-officedocument.drawingml.chart+xml"/>
  <Override PartName="/ppt/drawings/drawing3.xml" ContentType="application/vnd.openxmlformats-officedocument.drawingml.chartshapes+xml"/>
  <Override PartName="/ppt/tags/tag15.xml" ContentType="application/vnd.openxmlformats-officedocument.presentationml.tags+xml"/>
  <Override PartName="/ppt/notesSlides/notesSlide57.xml" ContentType="application/vnd.openxmlformats-officedocument.presentationml.notesSlide+xml"/>
  <Override PartName="/ppt/charts/chart20.xml" ContentType="application/vnd.openxmlformats-officedocument.drawingml.chart+xml"/>
  <Override PartName="/ppt/drawings/drawing4.xml" ContentType="application/vnd.openxmlformats-officedocument.drawingml.chartshape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4193" r:id="rId5"/>
    <p:sldMasterId id="2147494205" r:id="rId6"/>
    <p:sldMasterId id="2147494217" r:id="rId7"/>
  </p:sldMasterIdLst>
  <p:notesMasterIdLst>
    <p:notesMasterId r:id="rId74"/>
  </p:notesMasterIdLst>
  <p:handoutMasterIdLst>
    <p:handoutMasterId r:id="rId75"/>
  </p:handoutMasterIdLst>
  <p:sldIdLst>
    <p:sldId id="14420" r:id="rId8"/>
    <p:sldId id="14422" r:id="rId9"/>
    <p:sldId id="2637" r:id="rId10"/>
    <p:sldId id="14423" r:id="rId11"/>
    <p:sldId id="14424" r:id="rId12"/>
    <p:sldId id="14425" r:id="rId13"/>
    <p:sldId id="14404" r:id="rId14"/>
    <p:sldId id="14364" r:id="rId15"/>
    <p:sldId id="14365" r:id="rId16"/>
    <p:sldId id="14366" r:id="rId17"/>
    <p:sldId id="14426" r:id="rId18"/>
    <p:sldId id="14411" r:id="rId19"/>
    <p:sldId id="14427" r:id="rId20"/>
    <p:sldId id="279" r:id="rId21"/>
    <p:sldId id="14260" r:id="rId22"/>
    <p:sldId id="1589" r:id="rId23"/>
    <p:sldId id="14429" r:id="rId24"/>
    <p:sldId id="14430" r:id="rId25"/>
    <p:sldId id="2623" r:id="rId26"/>
    <p:sldId id="14414" r:id="rId27"/>
    <p:sldId id="14432" r:id="rId28"/>
    <p:sldId id="2670" r:id="rId29"/>
    <p:sldId id="2688" r:id="rId30"/>
    <p:sldId id="14412" r:id="rId31"/>
    <p:sldId id="14433" r:id="rId32"/>
    <p:sldId id="14344" r:id="rId33"/>
    <p:sldId id="14258" r:id="rId34"/>
    <p:sldId id="2684" r:id="rId35"/>
    <p:sldId id="14415" r:id="rId36"/>
    <p:sldId id="376" r:id="rId37"/>
    <p:sldId id="729" r:id="rId38"/>
    <p:sldId id="14434" r:id="rId39"/>
    <p:sldId id="369" r:id="rId40"/>
    <p:sldId id="14435" r:id="rId41"/>
    <p:sldId id="14259" r:id="rId42"/>
    <p:sldId id="14250" r:id="rId43"/>
    <p:sldId id="2648" r:id="rId44"/>
    <p:sldId id="2647" r:id="rId45"/>
    <p:sldId id="2649" r:id="rId46"/>
    <p:sldId id="14254" r:id="rId47"/>
    <p:sldId id="14440" r:id="rId48"/>
    <p:sldId id="14436" r:id="rId49"/>
    <p:sldId id="14437" r:id="rId50"/>
    <p:sldId id="2726" r:id="rId51"/>
    <p:sldId id="1020" r:id="rId52"/>
    <p:sldId id="13963" r:id="rId53"/>
    <p:sldId id="348" r:id="rId54"/>
    <p:sldId id="2658" r:id="rId55"/>
    <p:sldId id="14441" r:id="rId56"/>
    <p:sldId id="1500" r:id="rId57"/>
    <p:sldId id="14201" r:id="rId58"/>
    <p:sldId id="2062" r:id="rId59"/>
    <p:sldId id="2147374687" r:id="rId60"/>
    <p:sldId id="2147374669" r:id="rId61"/>
    <p:sldId id="330" r:id="rId62"/>
    <p:sldId id="353" r:id="rId63"/>
    <p:sldId id="354" r:id="rId64"/>
    <p:sldId id="355" r:id="rId65"/>
    <p:sldId id="356" r:id="rId66"/>
    <p:sldId id="335" r:id="rId67"/>
    <p:sldId id="336" r:id="rId68"/>
    <p:sldId id="329" r:id="rId69"/>
    <p:sldId id="328" r:id="rId70"/>
    <p:sldId id="331" r:id="rId71"/>
    <p:sldId id="332" r:id="rId72"/>
    <p:sldId id="14439" r:id="rId73"/>
  </p:sldIdLst>
  <p:sldSz cx="9144000" cy="5143500" type="screen16x9"/>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1" id="{A0547747-F5C4-462F-B22B-B2A9A417459F}">
          <p14:sldIdLst>
            <p14:sldId id="14420"/>
            <p14:sldId id="14422"/>
            <p14:sldId id="2637"/>
            <p14:sldId id="14423"/>
            <p14:sldId id="14424"/>
            <p14:sldId id="14425"/>
            <p14:sldId id="14404"/>
            <p14:sldId id="14364"/>
            <p14:sldId id="14365"/>
            <p14:sldId id="14366"/>
            <p14:sldId id="14426"/>
            <p14:sldId id="14411"/>
            <p14:sldId id="14427"/>
            <p14:sldId id="279"/>
            <p14:sldId id="14260"/>
            <p14:sldId id="1589"/>
            <p14:sldId id="14429"/>
          </p14:sldIdLst>
        </p14:section>
        <p14:section name="Section 2" id="{C6DB5EA7-DF3B-4E4E-903C-D86215058D34}">
          <p14:sldIdLst>
            <p14:sldId id="14430"/>
            <p14:sldId id="2623"/>
            <p14:sldId id="14414"/>
            <p14:sldId id="14432"/>
            <p14:sldId id="2670"/>
            <p14:sldId id="2688"/>
            <p14:sldId id="14412"/>
            <p14:sldId id="14433"/>
            <p14:sldId id="14344"/>
          </p14:sldIdLst>
        </p14:section>
        <p14:section name="Section 3" id="{3E3705A6-9C00-413A-B86E-F0C60BE06768}">
          <p14:sldIdLst>
            <p14:sldId id="14258"/>
            <p14:sldId id="2684"/>
            <p14:sldId id="14415"/>
            <p14:sldId id="376"/>
            <p14:sldId id="729"/>
            <p14:sldId id="14434"/>
            <p14:sldId id="369"/>
            <p14:sldId id="14435"/>
          </p14:sldIdLst>
        </p14:section>
        <p14:section name="Section 4" id="{0FDA9651-FD28-4053-9B2B-C70A6374D99E}">
          <p14:sldIdLst>
            <p14:sldId id="14259"/>
            <p14:sldId id="14250"/>
            <p14:sldId id="2648"/>
            <p14:sldId id="2647"/>
            <p14:sldId id="2649"/>
            <p14:sldId id="14254"/>
            <p14:sldId id="14440"/>
            <p14:sldId id="14436"/>
            <p14:sldId id="14437"/>
            <p14:sldId id="2726"/>
            <p14:sldId id="1020"/>
            <p14:sldId id="13963"/>
            <p14:sldId id="348"/>
            <p14:sldId id="2658"/>
            <p14:sldId id="14441"/>
            <p14:sldId id="1500"/>
            <p14:sldId id="14201"/>
            <p14:sldId id="2062"/>
            <p14:sldId id="2147374687"/>
            <p14:sldId id="2147374669"/>
            <p14:sldId id="330"/>
            <p14:sldId id="353"/>
            <p14:sldId id="354"/>
            <p14:sldId id="355"/>
            <p14:sldId id="356"/>
            <p14:sldId id="335"/>
            <p14:sldId id="336"/>
            <p14:sldId id="329"/>
            <p14:sldId id="328"/>
            <p14:sldId id="331"/>
            <p14:sldId id="332"/>
          </p14:sldIdLst>
        </p14:section>
        <p14:section name="Conclusion" id="{9EA8F27E-5DD7-4E27-AF25-67F57D66DF35}">
          <p14:sldIdLst>
            <p14:sldId id="14439"/>
          </p14:sldIdLst>
        </p14:section>
      </p14:sectionLst>
    </p:ext>
    <p:ext uri="{EFAFB233-063F-42B5-8137-9DF3F51BA10A}">
      <p15:sldGuideLst xmlns:p15="http://schemas.microsoft.com/office/powerpoint/2012/main">
        <p15:guide id="1" orient="horz" pos="1280" userDrawn="1">
          <p15:clr>
            <a:srgbClr val="A4A3A4"/>
          </p15:clr>
        </p15:guide>
        <p15:guide id="2" orient="horz" pos="304">
          <p15:clr>
            <a:srgbClr val="A4A3A4"/>
          </p15:clr>
        </p15:guide>
        <p15:guide id="3" orient="horz" pos="3117">
          <p15:clr>
            <a:srgbClr val="A4A3A4"/>
          </p15:clr>
        </p15:guide>
        <p15:guide id="4" orient="horz" pos="2096" userDrawn="1">
          <p15:clr>
            <a:srgbClr val="A4A3A4"/>
          </p15:clr>
        </p15:guide>
        <p15:guide id="5" orient="horz" pos="1665" userDrawn="1">
          <p15:clr>
            <a:srgbClr val="A4A3A4"/>
          </p15:clr>
        </p15:guide>
        <p15:guide id="6" orient="horz" pos="122">
          <p15:clr>
            <a:srgbClr val="A4A3A4"/>
          </p15:clr>
        </p15:guide>
        <p15:guide id="8" orient="horz" pos="2734">
          <p15:clr>
            <a:srgbClr val="A4A3A4"/>
          </p15:clr>
        </p15:guide>
        <p15:guide id="9" orient="horz" pos="2255" userDrawn="1">
          <p15:clr>
            <a:srgbClr val="A4A3A4"/>
          </p15:clr>
        </p15:guide>
        <p15:guide id="10" pos="848">
          <p15:clr>
            <a:srgbClr val="A4A3A4"/>
          </p15:clr>
        </p15:guide>
        <p15:guide id="11" pos="1202">
          <p15:clr>
            <a:srgbClr val="A4A3A4"/>
          </p15:clr>
        </p15:guide>
        <p15:guide id="12" pos="3456" userDrawn="1">
          <p15:clr>
            <a:srgbClr val="A4A3A4"/>
          </p15:clr>
        </p15:guide>
        <p15:guide id="13" pos="3774">
          <p15:clr>
            <a:srgbClr val="A4A3A4"/>
          </p15:clr>
        </p15:guide>
        <p15:guide id="14" pos="2948" userDrawn="1">
          <p15:clr>
            <a:srgbClr val="A4A3A4"/>
          </p15:clr>
        </p15:guide>
        <p15:guide id="15" pos="5579" userDrawn="1">
          <p15:clr>
            <a:srgbClr val="A4A3A4"/>
          </p15:clr>
        </p15:guide>
        <p15:guide id="16" pos="4661" userDrawn="1">
          <p15:clr>
            <a:srgbClr val="A4A3A4"/>
          </p15:clr>
        </p15:guide>
        <p15:guide id="17" pos="181" userDrawn="1">
          <p15:clr>
            <a:srgbClr val="A4A3A4"/>
          </p15:clr>
        </p15:guide>
        <p15:guide id="18" pos="1927">
          <p15:clr>
            <a:srgbClr val="A4A3A4"/>
          </p15:clr>
        </p15:guide>
      </p15:sldGuideLst>
    </p:ext>
    <p:ext uri="{2D200454-40CA-4A62-9FC3-DE9A4176ACB9}">
      <p15:notesGuideLst xmlns:p15="http://schemas.microsoft.com/office/powerpoint/2012/main">
        <p15:guide id="1" orient="horz" pos="2769" userDrawn="1">
          <p15:clr>
            <a:srgbClr val="A4A3A4"/>
          </p15:clr>
        </p15:guide>
        <p15:guide id="2" pos="2307" userDrawn="1">
          <p15:clr>
            <a:srgbClr val="A4A3A4"/>
          </p15:clr>
        </p15:guide>
        <p15:guide id="3" orient="horz" pos="2957" userDrawn="1">
          <p15:clr>
            <a:srgbClr val="A4A3A4"/>
          </p15:clr>
        </p15:guide>
        <p15:guide id="4"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ych, Leah (NYC-ART)" initials="ZL(" lastIdx="3" clrIdx="0"/>
  <p:cmAuthor id="1" name="DRAFTFCB" initials="" lastIdx="0" clrIdx="1"/>
  <p:cmAuthor id="2" name="Alladina , Latifa (NYC-ART)" initials="" lastIdx="5" clrIdx="2"/>
  <p:cmAuthor id="3" name="Mandia, Matt (NYC-ART)" initials="MM(" lastIdx="2" clrIdx="3"/>
  <p:cmAuthor id="4" name="Zach Fry (HCG)" initials="ZF(" lastIdx="16" clrIdx="4">
    <p:extLst>
      <p:ext uri="{19B8F6BF-5375-455C-9EA6-DF929625EA0E}">
        <p15:presenceInfo xmlns:p15="http://schemas.microsoft.com/office/powerpoint/2012/main" userId="S::zfry@hcg-int.com::1b668dfb-52e3-4801-8823-03025bb2aa75" providerId="AD"/>
      </p:ext>
    </p:extLst>
  </p:cmAuthor>
  <p:cmAuthor id="5" name="Karolina Windloch (HCG)" initials="KW(" lastIdx="5" clrIdx="5">
    <p:extLst>
      <p:ext uri="{19B8F6BF-5375-455C-9EA6-DF929625EA0E}">
        <p15:presenceInfo xmlns:p15="http://schemas.microsoft.com/office/powerpoint/2012/main" userId="S::kwindloch@hcg-int.com::139d5b70-6fd3-4b4b-af18-bf3b1cca6d51" providerId="AD"/>
      </p:ext>
    </p:extLst>
  </p:cmAuthor>
  <p:cmAuthor id="6" name="Michael Carter (HCG)" initials="MC(" lastIdx="2" clrIdx="6">
    <p:extLst>
      <p:ext uri="{19B8F6BF-5375-455C-9EA6-DF929625EA0E}">
        <p15:presenceInfo xmlns:p15="http://schemas.microsoft.com/office/powerpoint/2012/main" userId="S::mcarter@hcg-int.com::013baba5-e0fd-4c5a-b8d6-e30a4d04d784" providerId="AD"/>
      </p:ext>
    </p:extLst>
  </p:cmAuthor>
  <p:cmAuthor id="7" name="Amanda Marshall (HCG)" initials="AM(" lastIdx="100" clrIdx="7">
    <p:extLst>
      <p:ext uri="{19B8F6BF-5375-455C-9EA6-DF929625EA0E}">
        <p15:presenceInfo xmlns:p15="http://schemas.microsoft.com/office/powerpoint/2012/main" userId="S::amarshall@hcg-int.com::278ecfed-4986-4fb6-83aa-edbadeec5c73" providerId="AD"/>
      </p:ext>
    </p:extLst>
  </p:cmAuthor>
  <p:cmAuthor id="8" name="Sarah Robinson (HCG)" initials="SR(" lastIdx="1396" clrIdx="8">
    <p:extLst>
      <p:ext uri="{19B8F6BF-5375-455C-9EA6-DF929625EA0E}">
        <p15:presenceInfo xmlns:p15="http://schemas.microsoft.com/office/powerpoint/2012/main" userId="S::sarah.robinson@hcg-int.com::d7ddf0cd-2e42-4c51-8cb5-410c957b03d8" providerId="AD"/>
      </p:ext>
    </p:extLst>
  </p:cmAuthor>
  <p:cmAuthor id="9" name="Shona Cowper (HCG)" initials="SC(" lastIdx="315" clrIdx="9">
    <p:extLst>
      <p:ext uri="{19B8F6BF-5375-455C-9EA6-DF929625EA0E}">
        <p15:presenceInfo xmlns:p15="http://schemas.microsoft.com/office/powerpoint/2012/main" userId="S::scowper@hcg-int.com::1c27cc36-67cf-4b22-b66e-5b89e5b89f4f" providerId="AD"/>
      </p:ext>
    </p:extLst>
  </p:cmAuthor>
  <p:cmAuthor id="10" name="Godfrey Lisk (HCG)" initials="GL(" lastIdx="12" clrIdx="10">
    <p:extLst>
      <p:ext uri="{19B8F6BF-5375-455C-9EA6-DF929625EA0E}">
        <p15:presenceInfo xmlns:p15="http://schemas.microsoft.com/office/powerpoint/2012/main" userId="S::glisk@hcg-int.com::dcae0445-59cd-4359-b0c0-e725bcc628bc" providerId="AD"/>
      </p:ext>
    </p:extLst>
  </p:cmAuthor>
  <p:cmAuthor id="11" name="Hosch,Dr.,Lucie (MED TA CMR) BII-DE-I" initials="H(TCB" lastIdx="191" clrIdx="11">
    <p:extLst>
      <p:ext uri="{19B8F6BF-5375-455C-9EA6-DF929625EA0E}">
        <p15:presenceInfo xmlns:p15="http://schemas.microsoft.com/office/powerpoint/2012/main" userId="S::lucie.hosch@boehringer-ingelheim.com::aaf09823-69c6-41e8-9e81-6bef24c0c7d3" providerId="AD"/>
      </p:ext>
    </p:extLst>
  </p:cmAuthor>
  <p:cmAuthor id="12" name="Author" initials="Author" lastIdx="13" clrIdx="12">
    <p:extLst>
      <p:ext uri="{19B8F6BF-5375-455C-9EA6-DF929625EA0E}">
        <p15:presenceInfo xmlns:p15="http://schemas.microsoft.com/office/powerpoint/2012/main" userId="Author" providerId="None"/>
      </p:ext>
    </p:extLst>
  </p:cmAuthor>
  <p:cmAuthor id="13" name="Jess Greatrex" initials="JG" lastIdx="87" clrIdx="13">
    <p:extLst>
      <p:ext uri="{19B8F6BF-5375-455C-9EA6-DF929625EA0E}">
        <p15:presenceInfo xmlns:p15="http://schemas.microsoft.com/office/powerpoint/2012/main" userId="Jess Greatrex" providerId="None"/>
      </p:ext>
    </p:extLst>
  </p:cmAuthor>
  <p:cmAuthor id="14" name="Claire McVinnie" initials="CM" lastIdx="7" clrIdx="14">
    <p:extLst>
      <p:ext uri="{19B8F6BF-5375-455C-9EA6-DF929625EA0E}">
        <p15:presenceInfo xmlns:p15="http://schemas.microsoft.com/office/powerpoint/2012/main" userId="Claire McVinnie" providerId="None"/>
      </p:ext>
    </p:extLst>
  </p:cmAuthor>
  <p:cmAuthor id="15" name="Tabasum Mughal (HCG)" initials="TM(" lastIdx="949" clrIdx="15">
    <p:extLst>
      <p:ext uri="{19B8F6BF-5375-455C-9EA6-DF929625EA0E}">
        <p15:presenceInfo xmlns:p15="http://schemas.microsoft.com/office/powerpoint/2012/main" userId="S::tabasum.mughal@hcg-int.com::be9cce87-20ec-479d-9aa2-0399c34ababc" providerId="AD"/>
      </p:ext>
    </p:extLst>
  </p:cmAuthor>
  <p:cmAuthor id="16" name="Max Ozey (HCG)" initials="MO(" lastIdx="1" clrIdx="16">
    <p:extLst>
      <p:ext uri="{19B8F6BF-5375-455C-9EA6-DF929625EA0E}">
        <p15:presenceInfo xmlns:p15="http://schemas.microsoft.com/office/powerpoint/2012/main" userId="S::mozey@hcg-int.com::60986004-b481-4c0f-a00f-b9f1fe7cc7ef" providerId="AD"/>
      </p:ext>
    </p:extLst>
  </p:cmAuthor>
  <p:cmAuthor id="17" name="Violetta Refolo (HCG)" initials="VR(" lastIdx="48" clrIdx="17">
    <p:extLst>
      <p:ext uri="{19B8F6BF-5375-455C-9EA6-DF929625EA0E}">
        <p15:presenceInfo xmlns:p15="http://schemas.microsoft.com/office/powerpoint/2012/main" userId="S::violetta.refolo@hcg-int.com::d9fc4ed3-a89c-4aac-9405-ded52b41ed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E6E6E6"/>
    <a:srgbClr val="FFFFFF"/>
    <a:srgbClr val="F8F8F8"/>
    <a:srgbClr val="F8C000"/>
    <a:srgbClr val="FEF1F5"/>
    <a:srgbClr val="6582C3"/>
    <a:srgbClr val="515151"/>
    <a:srgbClr val="F4F4F4"/>
    <a:srgbClr val="B7B9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0D657F-12F0-4756-A1A2-40AADE5E3C32}" v="27" dt="2023-03-01T14:42:49.678"/>
  </p1510:revLst>
</p1510:revInfo>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7696" autoAdjust="0"/>
  </p:normalViewPr>
  <p:slideViewPr>
    <p:cSldViewPr snapToGrid="0">
      <p:cViewPr varScale="1">
        <p:scale>
          <a:sx n="77" d="100"/>
          <a:sy n="77" d="100"/>
        </p:scale>
        <p:origin x="980" y="64"/>
      </p:cViewPr>
      <p:guideLst>
        <p:guide orient="horz" pos="1280"/>
        <p:guide orient="horz" pos="304"/>
        <p:guide orient="horz" pos="3117"/>
        <p:guide orient="horz" pos="2096"/>
        <p:guide orient="horz" pos="1665"/>
        <p:guide orient="horz" pos="122"/>
        <p:guide orient="horz" pos="2734"/>
        <p:guide orient="horz" pos="2255"/>
        <p:guide pos="848"/>
        <p:guide pos="1202"/>
        <p:guide pos="3456"/>
        <p:guide pos="3774"/>
        <p:guide pos="2948"/>
        <p:guide pos="5579"/>
        <p:guide pos="4661"/>
        <p:guide pos="181"/>
        <p:guide pos="1927"/>
      </p:guideLst>
    </p:cSldViewPr>
  </p:slideViewPr>
  <p:outlineViewPr>
    <p:cViewPr>
      <p:scale>
        <a:sx n="33" d="100"/>
        <a:sy n="33" d="100"/>
      </p:scale>
      <p:origin x="0" y="-5380"/>
    </p:cViewPr>
  </p:outlineViewPr>
  <p:notesTextViewPr>
    <p:cViewPr>
      <p:scale>
        <a:sx n="100" d="100"/>
        <a:sy n="100" d="100"/>
      </p:scale>
      <p:origin x="0" y="0"/>
    </p:cViewPr>
  </p:notesTextViewPr>
  <p:sorterViewPr>
    <p:cViewPr varScale="1">
      <p:scale>
        <a:sx n="1" d="1"/>
        <a:sy n="1" d="1"/>
      </p:scale>
      <p:origin x="0" y="-11288"/>
    </p:cViewPr>
  </p:sorterViewPr>
  <p:notesViewPr>
    <p:cSldViewPr snapToGrid="0">
      <p:cViewPr>
        <p:scale>
          <a:sx n="33" d="100"/>
          <a:sy n="33" d="100"/>
        </p:scale>
        <p:origin x="2988" y="392"/>
      </p:cViewPr>
      <p:guideLst>
        <p:guide orient="horz" pos="2769"/>
        <p:guide pos="2307"/>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commentAuthors" Target="commentAuthors.xml"/><Relationship Id="rId7" Type="http://schemas.openxmlformats.org/officeDocument/2006/relationships/slideMaster" Target="slideMasters/slideMaster3.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4.xml"/><Relationship Id="rId82"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Hao (HP Med Affairs) BII-VN-H" userId="c9294cca-317f-4803-a9f6-cfc29679b3f7" providerId="ADAL" clId="{7D4B294C-E148-4AE4-9387-CCDC20DBDB7D}"/>
    <pc:docChg chg="undo custSel addSld delSld modSld modSection">
      <pc:chgData name="Tran,Hao (HP Med Affairs) BII-VN-H" userId="c9294cca-317f-4803-a9f6-cfc29679b3f7" providerId="ADAL" clId="{7D4B294C-E148-4AE4-9387-CCDC20DBDB7D}" dt="2023-02-21T10:10:40.869" v="231" actId="1076"/>
      <pc:docMkLst>
        <pc:docMk/>
      </pc:docMkLst>
      <pc:sldChg chg="add">
        <pc:chgData name="Tran,Hao (HP Med Affairs) BII-VN-H" userId="c9294cca-317f-4803-a9f6-cfc29679b3f7" providerId="ADAL" clId="{7D4B294C-E148-4AE4-9387-CCDC20DBDB7D}" dt="2023-02-21T10:00:20.539" v="167"/>
        <pc:sldMkLst>
          <pc:docMk/>
          <pc:sldMk cId="2573273925" sldId="328"/>
        </pc:sldMkLst>
      </pc:sldChg>
      <pc:sldChg chg="modSp add mod">
        <pc:chgData name="Tran,Hao (HP Med Affairs) BII-VN-H" userId="c9294cca-317f-4803-a9f6-cfc29679b3f7" providerId="ADAL" clId="{7D4B294C-E148-4AE4-9387-CCDC20DBDB7D}" dt="2023-02-21T10:08:15.413" v="211" actId="404"/>
        <pc:sldMkLst>
          <pc:docMk/>
          <pc:sldMk cId="600610184" sldId="329"/>
        </pc:sldMkLst>
        <pc:spChg chg="mod">
          <ac:chgData name="Tran,Hao (HP Med Affairs) BII-VN-H" userId="c9294cca-317f-4803-a9f6-cfc29679b3f7" providerId="ADAL" clId="{7D4B294C-E148-4AE4-9387-CCDC20DBDB7D}" dt="2023-02-21T10:08:12.267" v="209" actId="1076"/>
          <ac:spMkLst>
            <pc:docMk/>
            <pc:sldMk cId="600610184" sldId="329"/>
            <ac:spMk id="4" creationId="{00000000-0000-0000-0000-000000000000}"/>
          </ac:spMkLst>
        </pc:spChg>
        <pc:spChg chg="mod">
          <ac:chgData name="Tran,Hao (HP Med Affairs) BII-VN-H" userId="c9294cca-317f-4803-a9f6-cfc29679b3f7" providerId="ADAL" clId="{7D4B294C-E148-4AE4-9387-CCDC20DBDB7D}" dt="2023-02-21T10:08:15.413" v="211" actId="404"/>
          <ac:spMkLst>
            <pc:docMk/>
            <pc:sldMk cId="600610184" sldId="329"/>
            <ac:spMk id="49" creationId="{00000000-0000-0000-0000-000000000000}"/>
          </ac:spMkLst>
        </pc:spChg>
      </pc:sldChg>
      <pc:sldChg chg="add">
        <pc:chgData name="Tran,Hao (HP Med Affairs) BII-VN-H" userId="c9294cca-317f-4803-a9f6-cfc29679b3f7" providerId="ADAL" clId="{7D4B294C-E148-4AE4-9387-CCDC20DBDB7D}" dt="2023-02-21T10:00:20.539" v="167"/>
        <pc:sldMkLst>
          <pc:docMk/>
          <pc:sldMk cId="1926389988" sldId="330"/>
        </pc:sldMkLst>
      </pc:sldChg>
      <pc:sldChg chg="add">
        <pc:chgData name="Tran,Hao (HP Med Affairs) BII-VN-H" userId="c9294cca-317f-4803-a9f6-cfc29679b3f7" providerId="ADAL" clId="{7D4B294C-E148-4AE4-9387-CCDC20DBDB7D}" dt="2023-02-21T10:08:27.624" v="212"/>
        <pc:sldMkLst>
          <pc:docMk/>
          <pc:sldMk cId="85852389" sldId="331"/>
        </pc:sldMkLst>
      </pc:sldChg>
      <pc:sldChg chg="add">
        <pc:chgData name="Tran,Hao (HP Med Affairs) BII-VN-H" userId="c9294cca-317f-4803-a9f6-cfc29679b3f7" providerId="ADAL" clId="{7D4B294C-E148-4AE4-9387-CCDC20DBDB7D}" dt="2023-02-21T10:08:32.432" v="213"/>
        <pc:sldMkLst>
          <pc:docMk/>
          <pc:sldMk cId="2489478098" sldId="332"/>
        </pc:sldMkLst>
      </pc:sldChg>
      <pc:sldChg chg="add">
        <pc:chgData name="Tran,Hao (HP Med Affairs) BII-VN-H" userId="c9294cca-317f-4803-a9f6-cfc29679b3f7" providerId="ADAL" clId="{7D4B294C-E148-4AE4-9387-CCDC20DBDB7D}" dt="2023-02-21T10:08:46.247" v="216"/>
        <pc:sldMkLst>
          <pc:docMk/>
          <pc:sldMk cId="1204648155" sldId="333"/>
        </pc:sldMkLst>
      </pc:sldChg>
      <pc:sldChg chg="modSp add del mod">
        <pc:chgData name="Tran,Hao (HP Med Affairs) BII-VN-H" userId="c9294cca-317f-4803-a9f6-cfc29679b3f7" providerId="ADAL" clId="{7D4B294C-E148-4AE4-9387-CCDC20DBDB7D}" dt="2023-02-21T10:09:15.242" v="218" actId="47"/>
        <pc:sldMkLst>
          <pc:docMk/>
          <pc:sldMk cId="4276473838" sldId="334"/>
        </pc:sldMkLst>
        <pc:spChg chg="mod">
          <ac:chgData name="Tran,Hao (HP Med Affairs) BII-VN-H" userId="c9294cca-317f-4803-a9f6-cfc29679b3f7" providerId="ADAL" clId="{7D4B294C-E148-4AE4-9387-CCDC20DBDB7D}" dt="2023-02-21T10:08:56.452" v="217" actId="2711"/>
          <ac:spMkLst>
            <pc:docMk/>
            <pc:sldMk cId="4276473838" sldId="334"/>
            <ac:spMk id="4" creationId="{00000000-0000-0000-0000-000000000000}"/>
          </ac:spMkLst>
        </pc:spChg>
        <pc:spChg chg="mod">
          <ac:chgData name="Tran,Hao (HP Med Affairs) BII-VN-H" userId="c9294cca-317f-4803-a9f6-cfc29679b3f7" providerId="ADAL" clId="{7D4B294C-E148-4AE4-9387-CCDC20DBDB7D}" dt="2023-02-21T10:08:56.452" v="217" actId="2711"/>
          <ac:spMkLst>
            <pc:docMk/>
            <pc:sldMk cId="4276473838" sldId="334"/>
            <ac:spMk id="5" creationId="{00000000-0000-0000-0000-000000000000}"/>
          </ac:spMkLst>
        </pc:spChg>
      </pc:sldChg>
      <pc:sldChg chg="add">
        <pc:chgData name="Tran,Hao (HP Med Affairs) BII-VN-H" userId="c9294cca-317f-4803-a9f6-cfc29679b3f7" providerId="ADAL" clId="{7D4B294C-E148-4AE4-9387-CCDC20DBDB7D}" dt="2023-02-21T10:00:20.539" v="167"/>
        <pc:sldMkLst>
          <pc:docMk/>
          <pc:sldMk cId="864351556" sldId="335"/>
        </pc:sldMkLst>
      </pc:sldChg>
      <pc:sldChg chg="add">
        <pc:chgData name="Tran,Hao (HP Med Affairs) BII-VN-H" userId="c9294cca-317f-4803-a9f6-cfc29679b3f7" providerId="ADAL" clId="{7D4B294C-E148-4AE4-9387-CCDC20DBDB7D}" dt="2023-02-21T10:00:20.539" v="167"/>
        <pc:sldMkLst>
          <pc:docMk/>
          <pc:sldMk cId="707308188" sldId="336"/>
        </pc:sldMkLst>
      </pc:sldChg>
      <pc:sldChg chg="modSp add mod">
        <pc:chgData name="Tran,Hao (HP Med Affairs) BII-VN-H" userId="c9294cca-317f-4803-a9f6-cfc29679b3f7" providerId="ADAL" clId="{7D4B294C-E148-4AE4-9387-CCDC20DBDB7D}" dt="2023-02-21T09:47:24.549" v="14" actId="207"/>
        <pc:sldMkLst>
          <pc:docMk/>
          <pc:sldMk cId="1267192321" sldId="348"/>
        </pc:sldMkLst>
        <pc:spChg chg="mod">
          <ac:chgData name="Tran,Hao (HP Med Affairs) BII-VN-H" userId="c9294cca-317f-4803-a9f6-cfc29679b3f7" providerId="ADAL" clId="{7D4B294C-E148-4AE4-9387-CCDC20DBDB7D}" dt="2023-02-21T09:47:24.549" v="14" actId="207"/>
          <ac:spMkLst>
            <pc:docMk/>
            <pc:sldMk cId="1267192321" sldId="348"/>
            <ac:spMk id="2" creationId="{EB97ED43-E457-475E-A2FD-371204F5E16A}"/>
          </ac:spMkLst>
        </pc:spChg>
      </pc:sldChg>
      <pc:sldChg chg="modSp add mod">
        <pc:chgData name="Tran,Hao (HP Med Affairs) BII-VN-H" userId="c9294cca-317f-4803-a9f6-cfc29679b3f7" providerId="ADAL" clId="{7D4B294C-E148-4AE4-9387-CCDC20DBDB7D}" dt="2023-02-21T10:00:34.097" v="170" actId="1076"/>
        <pc:sldMkLst>
          <pc:docMk/>
          <pc:sldMk cId="1150143274" sldId="353"/>
        </pc:sldMkLst>
        <pc:spChg chg="mod">
          <ac:chgData name="Tran,Hao (HP Med Affairs) BII-VN-H" userId="c9294cca-317f-4803-a9f6-cfc29679b3f7" providerId="ADAL" clId="{7D4B294C-E148-4AE4-9387-CCDC20DBDB7D}" dt="2023-02-21T10:00:20.711" v="168" actId="27636"/>
          <ac:spMkLst>
            <pc:docMk/>
            <pc:sldMk cId="1150143274" sldId="353"/>
            <ac:spMk id="2" creationId="{00000000-0000-0000-0000-000000000000}"/>
          </ac:spMkLst>
        </pc:spChg>
        <pc:spChg chg="mod">
          <ac:chgData name="Tran,Hao (HP Med Affairs) BII-VN-H" userId="c9294cca-317f-4803-a9f6-cfc29679b3f7" providerId="ADAL" clId="{7D4B294C-E148-4AE4-9387-CCDC20DBDB7D}" dt="2023-02-21T10:00:34.097" v="170" actId="1076"/>
          <ac:spMkLst>
            <pc:docMk/>
            <pc:sldMk cId="1150143274" sldId="353"/>
            <ac:spMk id="3" creationId="{00000000-0000-0000-0000-000000000000}"/>
          </ac:spMkLst>
        </pc:spChg>
      </pc:sldChg>
      <pc:sldChg chg="addSp delSp modSp add mod modClrScheme chgLayout">
        <pc:chgData name="Tran,Hao (HP Med Affairs) BII-VN-H" userId="c9294cca-317f-4803-a9f6-cfc29679b3f7" providerId="ADAL" clId="{7D4B294C-E148-4AE4-9387-CCDC20DBDB7D}" dt="2023-02-21T10:05:57.699" v="189" actId="404"/>
        <pc:sldMkLst>
          <pc:docMk/>
          <pc:sldMk cId="1115612146" sldId="354"/>
        </pc:sldMkLst>
        <pc:spChg chg="del mod ord">
          <ac:chgData name="Tran,Hao (HP Med Affairs) BII-VN-H" userId="c9294cca-317f-4803-a9f6-cfc29679b3f7" providerId="ADAL" clId="{7D4B294C-E148-4AE4-9387-CCDC20DBDB7D}" dt="2023-02-21T10:00:48.120" v="174" actId="478"/>
          <ac:spMkLst>
            <pc:docMk/>
            <pc:sldMk cId="1115612146" sldId="354"/>
            <ac:spMk id="3" creationId="{00000000-0000-0000-0000-000000000000}"/>
          </ac:spMkLst>
        </pc:spChg>
        <pc:spChg chg="mod">
          <ac:chgData name="Tran,Hao (HP Med Affairs) BII-VN-H" userId="c9294cca-317f-4803-a9f6-cfc29679b3f7" providerId="ADAL" clId="{7D4B294C-E148-4AE4-9387-CCDC20DBDB7D}" dt="2023-02-21T10:05:09.323" v="183" actId="1076"/>
          <ac:spMkLst>
            <pc:docMk/>
            <pc:sldMk cId="1115612146" sldId="354"/>
            <ac:spMk id="4" creationId="{00000000-0000-0000-0000-000000000000}"/>
          </ac:spMkLst>
        </pc:spChg>
        <pc:spChg chg="mod ord">
          <ac:chgData name="Tran,Hao (HP Med Affairs) BII-VN-H" userId="c9294cca-317f-4803-a9f6-cfc29679b3f7" providerId="ADAL" clId="{7D4B294C-E148-4AE4-9387-CCDC20DBDB7D}" dt="2023-02-21T10:00:53.504" v="175" actId="2711"/>
          <ac:spMkLst>
            <pc:docMk/>
            <pc:sldMk cId="1115612146" sldId="354"/>
            <ac:spMk id="24" creationId="{00000000-0000-0000-0000-000000000000}"/>
          </ac:spMkLst>
        </pc:spChg>
        <pc:spChg chg="add mod">
          <ac:chgData name="Tran,Hao (HP Med Affairs) BII-VN-H" userId="c9294cca-317f-4803-a9f6-cfc29679b3f7" providerId="ADAL" clId="{7D4B294C-E148-4AE4-9387-CCDC20DBDB7D}" dt="2023-02-21T10:05:57.699" v="189" actId="404"/>
          <ac:spMkLst>
            <pc:docMk/>
            <pc:sldMk cId="1115612146" sldId="354"/>
            <ac:spMk id="30" creationId="{87E9C7AB-A88E-4398-974D-2B030494B75D}"/>
          </ac:spMkLst>
        </pc:spChg>
        <pc:graphicFrameChg chg="mod">
          <ac:chgData name="Tran,Hao (HP Med Affairs) BII-VN-H" userId="c9294cca-317f-4803-a9f6-cfc29679b3f7" providerId="ADAL" clId="{7D4B294C-E148-4AE4-9387-CCDC20DBDB7D}" dt="2023-02-21T10:05:23.271" v="185" actId="1076"/>
          <ac:graphicFrameMkLst>
            <pc:docMk/>
            <pc:sldMk cId="1115612146" sldId="354"/>
            <ac:graphicFrameMk id="2" creationId="{00000000-0000-0000-0000-000000000000}"/>
          </ac:graphicFrameMkLst>
        </pc:graphicFrameChg>
        <pc:graphicFrameChg chg="mod">
          <ac:chgData name="Tran,Hao (HP Med Affairs) BII-VN-H" userId="c9294cca-317f-4803-a9f6-cfc29679b3f7" providerId="ADAL" clId="{7D4B294C-E148-4AE4-9387-CCDC20DBDB7D}" dt="2023-02-21T10:05:52.120" v="188" actId="1076"/>
          <ac:graphicFrameMkLst>
            <pc:docMk/>
            <pc:sldMk cId="1115612146" sldId="354"/>
            <ac:graphicFrameMk id="28" creationId="{00000000-0000-0000-0000-000000000000}"/>
          </ac:graphicFrameMkLst>
        </pc:graphicFrameChg>
      </pc:sldChg>
      <pc:sldChg chg="addSp delSp modSp add mod modClrScheme chgLayout">
        <pc:chgData name="Tran,Hao (HP Med Affairs) BII-VN-H" userId="c9294cca-317f-4803-a9f6-cfc29679b3f7" providerId="ADAL" clId="{7D4B294C-E148-4AE4-9387-CCDC20DBDB7D}" dt="2023-02-21T10:07:24.869" v="198" actId="2711"/>
        <pc:sldMkLst>
          <pc:docMk/>
          <pc:sldMk cId="1313907200" sldId="355"/>
        </pc:sldMkLst>
        <pc:spChg chg="del mod ord">
          <ac:chgData name="Tran,Hao (HP Med Affairs) BII-VN-H" userId="c9294cca-317f-4803-a9f6-cfc29679b3f7" providerId="ADAL" clId="{7D4B294C-E148-4AE4-9387-CCDC20DBDB7D}" dt="2023-02-21T10:01:04.008" v="177" actId="478"/>
          <ac:spMkLst>
            <pc:docMk/>
            <pc:sldMk cId="1313907200" sldId="355"/>
            <ac:spMk id="3" creationId="{00000000-0000-0000-0000-000000000000}"/>
          </ac:spMkLst>
        </pc:spChg>
        <pc:spChg chg="mod ord">
          <ac:chgData name="Tran,Hao (HP Med Affairs) BII-VN-H" userId="c9294cca-317f-4803-a9f6-cfc29679b3f7" providerId="ADAL" clId="{7D4B294C-E148-4AE4-9387-CCDC20DBDB7D}" dt="2023-02-21T10:07:24.869" v="198" actId="2711"/>
          <ac:spMkLst>
            <pc:docMk/>
            <pc:sldMk cId="1313907200" sldId="355"/>
            <ac:spMk id="24" creationId="{00000000-0000-0000-0000-000000000000}"/>
          </ac:spMkLst>
        </pc:spChg>
        <pc:spChg chg="add mod">
          <ac:chgData name="Tran,Hao (HP Med Affairs) BII-VN-H" userId="c9294cca-317f-4803-a9f6-cfc29679b3f7" providerId="ADAL" clId="{7D4B294C-E148-4AE4-9387-CCDC20DBDB7D}" dt="2023-02-21T10:06:12.139" v="191" actId="1076"/>
          <ac:spMkLst>
            <pc:docMk/>
            <pc:sldMk cId="1313907200" sldId="355"/>
            <ac:spMk id="25" creationId="{EBF53388-E724-4273-8E66-6A7E095074E7}"/>
          </ac:spMkLst>
        </pc:spChg>
        <pc:grpChg chg="mod">
          <ac:chgData name="Tran,Hao (HP Med Affairs) BII-VN-H" userId="c9294cca-317f-4803-a9f6-cfc29679b3f7" providerId="ADAL" clId="{7D4B294C-E148-4AE4-9387-CCDC20DBDB7D}" dt="2023-02-21T10:06:18.742" v="192" actId="1076"/>
          <ac:grpSpMkLst>
            <pc:docMk/>
            <pc:sldMk cId="1313907200" sldId="355"/>
            <ac:grpSpMk id="5" creationId="{00000000-0000-0000-0000-000000000000}"/>
          </ac:grpSpMkLst>
        </pc:grpChg>
        <pc:graphicFrameChg chg="mod">
          <ac:chgData name="Tran,Hao (HP Med Affairs) BII-VN-H" userId="c9294cca-317f-4803-a9f6-cfc29679b3f7" providerId="ADAL" clId="{7D4B294C-E148-4AE4-9387-CCDC20DBDB7D}" dt="2023-02-21T10:07:01.914" v="196" actId="1076"/>
          <ac:graphicFrameMkLst>
            <pc:docMk/>
            <pc:sldMk cId="1313907200" sldId="355"/>
            <ac:graphicFrameMk id="2" creationId="{00000000-0000-0000-0000-000000000000}"/>
          </ac:graphicFrameMkLst>
        </pc:graphicFrameChg>
        <pc:graphicFrameChg chg="mod">
          <ac:chgData name="Tran,Hao (HP Med Affairs) BII-VN-H" userId="c9294cca-317f-4803-a9f6-cfc29679b3f7" providerId="ADAL" clId="{7D4B294C-E148-4AE4-9387-CCDC20DBDB7D}" dt="2023-02-21T10:06:34.127" v="193" actId="1076"/>
          <ac:graphicFrameMkLst>
            <pc:docMk/>
            <pc:sldMk cId="1313907200" sldId="355"/>
            <ac:graphicFrameMk id="35" creationId="{00000000-0000-0000-0000-000000000000}"/>
          </ac:graphicFrameMkLst>
        </pc:graphicFrameChg>
      </pc:sldChg>
      <pc:sldChg chg="modSp add mod">
        <pc:chgData name="Tran,Hao (HP Med Affairs) BII-VN-H" userId="c9294cca-317f-4803-a9f6-cfc29679b3f7" providerId="ADAL" clId="{7D4B294C-E148-4AE4-9387-CCDC20DBDB7D}" dt="2023-02-21T10:07:38.954" v="204" actId="14100"/>
        <pc:sldMkLst>
          <pc:docMk/>
          <pc:sldMk cId="3584938179" sldId="356"/>
        </pc:sldMkLst>
        <pc:spChg chg="mod">
          <ac:chgData name="Tran,Hao (HP Med Affairs) BII-VN-H" userId="c9294cca-317f-4803-a9f6-cfc29679b3f7" providerId="ADAL" clId="{7D4B294C-E148-4AE4-9387-CCDC20DBDB7D}" dt="2023-02-21T10:07:38.954" v="204" actId="14100"/>
          <ac:spMkLst>
            <pc:docMk/>
            <pc:sldMk cId="3584938179" sldId="356"/>
            <ac:spMk id="3" creationId="{00000000-0000-0000-0000-000000000000}"/>
          </ac:spMkLst>
        </pc:spChg>
        <pc:spChg chg="mod">
          <ac:chgData name="Tran,Hao (HP Med Affairs) BII-VN-H" userId="c9294cca-317f-4803-a9f6-cfc29679b3f7" providerId="ADAL" clId="{7D4B294C-E148-4AE4-9387-CCDC20DBDB7D}" dt="2023-02-21T10:07:31.978" v="199" actId="2711"/>
          <ac:spMkLst>
            <pc:docMk/>
            <pc:sldMk cId="3584938179" sldId="356"/>
            <ac:spMk id="24" creationId="{00000000-0000-0000-0000-000000000000}"/>
          </ac:spMkLst>
        </pc:spChg>
      </pc:sldChg>
      <pc:sldChg chg="addSp delSp modSp add mod">
        <pc:chgData name="Tran,Hao (HP Med Affairs) BII-VN-H" userId="c9294cca-317f-4803-a9f6-cfc29679b3f7" providerId="ADAL" clId="{7D4B294C-E148-4AE4-9387-CCDC20DBDB7D}" dt="2023-02-21T09:58:59.813" v="159" actId="478"/>
        <pc:sldMkLst>
          <pc:docMk/>
          <pc:sldMk cId="518696012" sldId="1500"/>
        </pc:sldMkLst>
        <pc:spChg chg="mod">
          <ac:chgData name="Tran,Hao (HP Med Affairs) BII-VN-H" userId="c9294cca-317f-4803-a9f6-cfc29679b3f7" providerId="ADAL" clId="{7D4B294C-E148-4AE4-9387-CCDC20DBDB7D}" dt="2023-02-21T09:58:33.953" v="144" actId="404"/>
          <ac:spMkLst>
            <pc:docMk/>
            <pc:sldMk cId="518696012" sldId="1500"/>
            <ac:spMk id="2" creationId="{00000000-0000-0000-0000-000000000000}"/>
          </ac:spMkLst>
        </pc:spChg>
        <pc:spChg chg="del mod">
          <ac:chgData name="Tran,Hao (HP Med Affairs) BII-VN-H" userId="c9294cca-317f-4803-a9f6-cfc29679b3f7" providerId="ADAL" clId="{7D4B294C-E148-4AE4-9387-CCDC20DBDB7D}" dt="2023-02-21T09:58:59.813" v="159" actId="478"/>
          <ac:spMkLst>
            <pc:docMk/>
            <pc:sldMk cId="518696012" sldId="1500"/>
            <ac:spMk id="3" creationId="{00000000-0000-0000-0000-000000000000}"/>
          </ac:spMkLst>
        </pc:spChg>
        <pc:spChg chg="add mod">
          <ac:chgData name="Tran,Hao (HP Med Affairs) BII-VN-H" userId="c9294cca-317f-4803-a9f6-cfc29679b3f7" providerId="ADAL" clId="{7D4B294C-E148-4AE4-9387-CCDC20DBDB7D}" dt="2023-02-21T09:58:57.328" v="158" actId="1076"/>
          <ac:spMkLst>
            <pc:docMk/>
            <pc:sldMk cId="518696012" sldId="1500"/>
            <ac:spMk id="6" creationId="{D3DFD637-D407-4657-8138-D6F29E43D571}"/>
          </ac:spMkLst>
        </pc:spChg>
      </pc:sldChg>
      <pc:sldChg chg="modSp add mod">
        <pc:chgData name="Tran,Hao (HP Med Affairs) BII-VN-H" userId="c9294cca-317f-4803-a9f6-cfc29679b3f7" providerId="ADAL" clId="{7D4B294C-E148-4AE4-9387-CCDC20DBDB7D}" dt="2023-02-21T09:53:13.019" v="142" actId="27636"/>
        <pc:sldMkLst>
          <pc:docMk/>
          <pc:sldMk cId="446992018" sldId="2062"/>
        </pc:sldMkLst>
        <pc:spChg chg="mod">
          <ac:chgData name="Tran,Hao (HP Med Affairs) BII-VN-H" userId="c9294cca-317f-4803-a9f6-cfc29679b3f7" providerId="ADAL" clId="{7D4B294C-E148-4AE4-9387-CCDC20DBDB7D}" dt="2023-02-21T09:53:13.019" v="142" actId="27636"/>
          <ac:spMkLst>
            <pc:docMk/>
            <pc:sldMk cId="446992018" sldId="2062"/>
            <ac:spMk id="2" creationId="{F267E4EA-7D7F-4D9E-84D1-C98444FB7F58}"/>
          </ac:spMkLst>
        </pc:spChg>
      </pc:sldChg>
      <pc:sldChg chg="modSp mod">
        <pc:chgData name="Tran,Hao (HP Med Affairs) BII-VN-H" userId="c9294cca-317f-4803-a9f6-cfc29679b3f7" providerId="ADAL" clId="{7D4B294C-E148-4AE4-9387-CCDC20DBDB7D}" dt="2023-02-21T10:10:40.869" v="231" actId="1076"/>
        <pc:sldMkLst>
          <pc:docMk/>
          <pc:sldMk cId="3401818313" sldId="2623"/>
        </pc:sldMkLst>
        <pc:spChg chg="mod">
          <ac:chgData name="Tran,Hao (HP Med Affairs) BII-VN-H" userId="c9294cca-317f-4803-a9f6-cfc29679b3f7" providerId="ADAL" clId="{7D4B294C-E148-4AE4-9387-CCDC20DBDB7D}" dt="2023-02-21T10:10:40.869" v="231" actId="1076"/>
          <ac:spMkLst>
            <pc:docMk/>
            <pc:sldMk cId="3401818313" sldId="2623"/>
            <ac:spMk id="4" creationId="{861BF75B-F52F-D14F-9A1B-13E92B74A409}"/>
          </ac:spMkLst>
        </pc:spChg>
      </pc:sldChg>
      <pc:sldChg chg="modSp add del">
        <pc:chgData name="Tran,Hao (HP Med Affairs) BII-VN-H" userId="c9294cca-317f-4803-a9f6-cfc29679b3f7" providerId="ADAL" clId="{7D4B294C-E148-4AE4-9387-CCDC20DBDB7D}" dt="2023-02-21T09:59:18.654" v="162"/>
        <pc:sldMkLst>
          <pc:docMk/>
          <pc:sldMk cId="2754707027" sldId="14201"/>
        </pc:sldMkLst>
        <pc:spChg chg="mod">
          <ac:chgData name="Tran,Hao (HP Med Affairs) BII-VN-H" userId="c9294cca-317f-4803-a9f6-cfc29679b3f7" providerId="ADAL" clId="{7D4B294C-E148-4AE4-9387-CCDC20DBDB7D}" dt="2023-02-21T09:59:15.577" v="160"/>
          <ac:spMkLst>
            <pc:docMk/>
            <pc:sldMk cId="2754707027" sldId="14201"/>
            <ac:spMk id="56" creationId="{80AC789D-1E8E-4C96-8BAF-162D5595B380}"/>
          </ac:spMkLst>
        </pc:spChg>
      </pc:sldChg>
      <pc:sldChg chg="addSp delSp modSp mod modClrScheme chgLayout">
        <pc:chgData name="Tran,Hao (HP Med Affairs) BII-VN-H" userId="c9294cca-317f-4803-a9f6-cfc29679b3f7" providerId="ADAL" clId="{7D4B294C-E148-4AE4-9387-CCDC20DBDB7D}" dt="2023-02-21T10:10:07.887" v="227" actId="14100"/>
        <pc:sldMkLst>
          <pc:docMk/>
          <pc:sldMk cId="149134255" sldId="14420"/>
        </pc:sldMkLst>
        <pc:spChg chg="mod ord">
          <ac:chgData name="Tran,Hao (HP Med Affairs) BII-VN-H" userId="c9294cca-317f-4803-a9f6-cfc29679b3f7" providerId="ADAL" clId="{7D4B294C-E148-4AE4-9387-CCDC20DBDB7D}" dt="2023-02-21T10:10:03.917" v="226" actId="700"/>
          <ac:spMkLst>
            <pc:docMk/>
            <pc:sldMk cId="149134255" sldId="14420"/>
            <ac:spMk id="2" creationId="{2C1B5489-C2A9-4F49-9ACA-661E9A1D649C}"/>
          </ac:spMkLst>
        </pc:spChg>
        <pc:spChg chg="del">
          <ac:chgData name="Tran,Hao (HP Med Affairs) BII-VN-H" userId="c9294cca-317f-4803-a9f6-cfc29679b3f7" providerId="ADAL" clId="{7D4B294C-E148-4AE4-9387-CCDC20DBDB7D}" dt="2023-02-21T09:41:51.919" v="0" actId="478"/>
          <ac:spMkLst>
            <pc:docMk/>
            <pc:sldMk cId="149134255" sldId="14420"/>
            <ac:spMk id="3" creationId="{2F5A4F45-AE3C-4B3A-B395-D0A7E722DD47}"/>
          </ac:spMkLst>
        </pc:spChg>
        <pc:spChg chg="mod ord">
          <ac:chgData name="Tran,Hao (HP Med Affairs) BII-VN-H" userId="c9294cca-317f-4803-a9f6-cfc29679b3f7" providerId="ADAL" clId="{7D4B294C-E148-4AE4-9387-CCDC20DBDB7D}" dt="2023-02-21T10:10:07.887" v="227" actId="14100"/>
          <ac:spMkLst>
            <pc:docMk/>
            <pc:sldMk cId="149134255" sldId="14420"/>
            <ac:spMk id="4" creationId="{FABE7A1A-55E7-4820-80B8-5E0113D00965}"/>
          </ac:spMkLst>
        </pc:spChg>
        <pc:spChg chg="del">
          <ac:chgData name="Tran,Hao (HP Med Affairs) BII-VN-H" userId="c9294cca-317f-4803-a9f6-cfc29679b3f7" providerId="ADAL" clId="{7D4B294C-E148-4AE4-9387-CCDC20DBDB7D}" dt="2023-02-21T09:41:55.448" v="2" actId="478"/>
          <ac:spMkLst>
            <pc:docMk/>
            <pc:sldMk cId="149134255" sldId="14420"/>
            <ac:spMk id="5" creationId="{D67211F1-3A2C-4E91-9F45-D0E13A638D9F}"/>
          </ac:spMkLst>
        </pc:spChg>
        <pc:spChg chg="add del mod">
          <ac:chgData name="Tran,Hao (HP Med Affairs) BII-VN-H" userId="c9294cca-317f-4803-a9f6-cfc29679b3f7" providerId="ADAL" clId="{7D4B294C-E148-4AE4-9387-CCDC20DBDB7D}" dt="2023-02-21T09:41:54.133" v="1" actId="478"/>
          <ac:spMkLst>
            <pc:docMk/>
            <pc:sldMk cId="149134255" sldId="14420"/>
            <ac:spMk id="7" creationId="{DFF46385-9DA4-476E-A944-15B7E8E6389A}"/>
          </ac:spMkLst>
        </pc:spChg>
      </pc:sldChg>
      <pc:sldChg chg="delSp modSp mod modClrScheme chgLayout">
        <pc:chgData name="Tran,Hao (HP Med Affairs) BII-VN-H" userId="c9294cca-317f-4803-a9f6-cfc29679b3f7" providerId="ADAL" clId="{7D4B294C-E148-4AE4-9387-CCDC20DBDB7D}" dt="2023-02-21T10:10:35.848" v="230" actId="14100"/>
        <pc:sldMkLst>
          <pc:docMk/>
          <pc:sldMk cId="2937202081" sldId="14430"/>
        </pc:sldMkLst>
        <pc:spChg chg="mod ord">
          <ac:chgData name="Tran,Hao (HP Med Affairs) BII-VN-H" userId="c9294cca-317f-4803-a9f6-cfc29679b3f7" providerId="ADAL" clId="{7D4B294C-E148-4AE4-9387-CCDC20DBDB7D}" dt="2023-02-21T10:10:28.317" v="229" actId="700"/>
          <ac:spMkLst>
            <pc:docMk/>
            <pc:sldMk cId="2937202081" sldId="14430"/>
            <ac:spMk id="2" creationId="{2C1B5489-C2A9-4F49-9ACA-661E9A1D649C}"/>
          </ac:spMkLst>
        </pc:spChg>
        <pc:spChg chg="mod ord">
          <ac:chgData name="Tran,Hao (HP Med Affairs) BII-VN-H" userId="c9294cca-317f-4803-a9f6-cfc29679b3f7" providerId="ADAL" clId="{7D4B294C-E148-4AE4-9387-CCDC20DBDB7D}" dt="2023-02-21T10:10:35.848" v="230" actId="14100"/>
          <ac:spMkLst>
            <pc:docMk/>
            <pc:sldMk cId="2937202081" sldId="14430"/>
            <ac:spMk id="4" creationId="{FABE7A1A-55E7-4820-80B8-5E0113D00965}"/>
          </ac:spMkLst>
        </pc:spChg>
        <pc:spChg chg="del">
          <ac:chgData name="Tran,Hao (HP Med Affairs) BII-VN-H" userId="c9294cca-317f-4803-a9f6-cfc29679b3f7" providerId="ADAL" clId="{7D4B294C-E148-4AE4-9387-CCDC20DBDB7D}" dt="2023-02-21T10:10:22.284" v="228" actId="700"/>
          <ac:spMkLst>
            <pc:docMk/>
            <pc:sldMk cId="2937202081" sldId="14430"/>
            <ac:spMk id="8" creationId="{81C63823-5EC3-4DD6-A39E-A65AEF775899}"/>
          </ac:spMkLst>
        </pc:spChg>
      </pc:sldChg>
      <pc:sldChg chg="modSp mod">
        <pc:chgData name="Tran,Hao (HP Med Affairs) BII-VN-H" userId="c9294cca-317f-4803-a9f6-cfc29679b3f7" providerId="ADAL" clId="{7D4B294C-E148-4AE4-9387-CCDC20DBDB7D}" dt="2023-02-21T10:09:49.666" v="225" actId="14100"/>
        <pc:sldMkLst>
          <pc:docMk/>
          <pc:sldMk cId="4214797733" sldId="14439"/>
        </pc:sldMkLst>
        <pc:spChg chg="mod">
          <ac:chgData name="Tran,Hao (HP Med Affairs) BII-VN-H" userId="c9294cca-317f-4803-a9f6-cfc29679b3f7" providerId="ADAL" clId="{7D4B294C-E148-4AE4-9387-CCDC20DBDB7D}" dt="2023-02-21T10:09:49.666" v="225" actId="14100"/>
          <ac:spMkLst>
            <pc:docMk/>
            <pc:sldMk cId="4214797733" sldId="14439"/>
            <ac:spMk id="7" creationId="{B6DD9307-21A3-4F3A-BF61-BE055D243684}"/>
          </ac:spMkLst>
        </pc:spChg>
      </pc:sldChg>
      <pc:sldChg chg="modSp add mod">
        <pc:chgData name="Tran,Hao (HP Med Affairs) BII-VN-H" userId="c9294cca-317f-4803-a9f6-cfc29679b3f7" providerId="ADAL" clId="{7D4B294C-E148-4AE4-9387-CCDC20DBDB7D}" dt="2023-02-21T09:52:53.606" v="140" actId="2711"/>
        <pc:sldMkLst>
          <pc:docMk/>
          <pc:sldMk cId="270298181" sldId="14441"/>
        </pc:sldMkLst>
        <pc:spChg chg="mod">
          <ac:chgData name="Tran,Hao (HP Med Affairs) BII-VN-H" userId="c9294cca-317f-4803-a9f6-cfc29679b3f7" providerId="ADAL" clId="{7D4B294C-E148-4AE4-9387-CCDC20DBDB7D}" dt="2023-02-21T09:52:53.606" v="140" actId="2711"/>
          <ac:spMkLst>
            <pc:docMk/>
            <pc:sldMk cId="270298181" sldId="14441"/>
            <ac:spMk id="2" creationId="{2C1B5489-C2A9-4F49-9ACA-661E9A1D649C}"/>
          </ac:spMkLst>
        </pc:spChg>
        <pc:spChg chg="mod">
          <ac:chgData name="Tran,Hao (HP Med Affairs) BII-VN-H" userId="c9294cca-317f-4803-a9f6-cfc29679b3f7" providerId="ADAL" clId="{7D4B294C-E148-4AE4-9387-CCDC20DBDB7D}" dt="2023-02-21T09:52:48.876" v="139" actId="2711"/>
          <ac:spMkLst>
            <pc:docMk/>
            <pc:sldMk cId="270298181" sldId="14441"/>
            <ac:spMk id="4" creationId="{FABE7A1A-55E7-4820-80B8-5E0113D00965}"/>
          </ac:spMkLst>
        </pc:spChg>
      </pc:sldChg>
      <pc:sldChg chg="add">
        <pc:chgData name="Tran,Hao (HP Med Affairs) BII-VN-H" userId="c9294cca-317f-4803-a9f6-cfc29679b3f7" providerId="ADAL" clId="{7D4B294C-E148-4AE4-9387-CCDC20DBDB7D}" dt="2023-02-21T09:59:51.129" v="166"/>
        <pc:sldMkLst>
          <pc:docMk/>
          <pc:sldMk cId="3843218640" sldId="2147374669"/>
        </pc:sldMkLst>
      </pc:sldChg>
      <pc:sldChg chg="add del">
        <pc:chgData name="Tran,Hao (HP Med Affairs) BII-VN-H" userId="c9294cca-317f-4803-a9f6-cfc29679b3f7" providerId="ADAL" clId="{7D4B294C-E148-4AE4-9387-CCDC20DBDB7D}" dt="2023-02-21T09:59:30.496" v="165"/>
        <pc:sldMkLst>
          <pc:docMk/>
          <pc:sldMk cId="2455628559" sldId="2147374687"/>
        </pc:sldMkLst>
      </pc:sldChg>
    </pc:docChg>
  </pc:docChgLst>
  <pc:docChgLst>
    <pc:chgData name="Tran,Thi (HP Med Affairs) BII-VN-H" userId="52febff2-09b1-4a8e-8f5c-19404e03274c" providerId="ADAL" clId="{71302202-6C28-4268-8534-A9B2E26FFF44}"/>
    <pc:docChg chg="modSld">
      <pc:chgData name="Tran,Thi (HP Med Affairs) BII-VN-H" userId="52febff2-09b1-4a8e-8f5c-19404e03274c" providerId="ADAL" clId="{71302202-6C28-4268-8534-A9B2E26FFF44}" dt="2023-02-22T00:38:18.887" v="80" actId="1076"/>
      <pc:docMkLst>
        <pc:docMk/>
      </pc:docMkLst>
      <pc:sldChg chg="modSp mod">
        <pc:chgData name="Tran,Thi (HP Med Affairs) BII-VN-H" userId="52febff2-09b1-4a8e-8f5c-19404e03274c" providerId="ADAL" clId="{71302202-6C28-4268-8534-A9B2E26FFF44}" dt="2023-02-22T00:37:17.275" v="58"/>
        <pc:sldMkLst>
          <pc:docMk/>
          <pc:sldMk cId="1267192321" sldId="348"/>
        </pc:sldMkLst>
        <pc:spChg chg="mod">
          <ac:chgData name="Tran,Thi (HP Med Affairs) BII-VN-H" userId="52febff2-09b1-4a8e-8f5c-19404e03274c" providerId="ADAL" clId="{71302202-6C28-4268-8534-A9B2E26FFF44}" dt="2023-02-22T00:37:17.275" v="58"/>
          <ac:spMkLst>
            <pc:docMk/>
            <pc:sldMk cId="1267192321" sldId="348"/>
            <ac:spMk id="20" creationId="{4635781E-9FDE-46AC-B653-A0C413B200D1}"/>
          </ac:spMkLst>
        </pc:spChg>
      </pc:sldChg>
      <pc:sldChg chg="modSp mod">
        <pc:chgData name="Tran,Thi (HP Med Affairs) BII-VN-H" userId="52febff2-09b1-4a8e-8f5c-19404e03274c" providerId="ADAL" clId="{71302202-6C28-4268-8534-A9B2E26FFF44}" dt="2023-02-22T00:36:45.014" v="19" actId="20577"/>
        <pc:sldMkLst>
          <pc:docMk/>
          <pc:sldMk cId="355871576" sldId="2647"/>
        </pc:sldMkLst>
        <pc:spChg chg="mod">
          <ac:chgData name="Tran,Thi (HP Med Affairs) BII-VN-H" userId="52febff2-09b1-4a8e-8f5c-19404e03274c" providerId="ADAL" clId="{71302202-6C28-4268-8534-A9B2E26FFF44}" dt="2023-02-22T00:36:45.014" v="19" actId="20577"/>
          <ac:spMkLst>
            <pc:docMk/>
            <pc:sldMk cId="355871576" sldId="2647"/>
            <ac:spMk id="2" creationId="{2F3091D8-60F4-4691-B03F-87AD04DCF533}"/>
          </ac:spMkLst>
        </pc:spChg>
      </pc:sldChg>
      <pc:sldChg chg="modSp mod">
        <pc:chgData name="Tran,Thi (HP Med Affairs) BII-VN-H" userId="52febff2-09b1-4a8e-8f5c-19404e03274c" providerId="ADAL" clId="{71302202-6C28-4268-8534-A9B2E26FFF44}" dt="2023-02-22T00:36:35.596" v="9" actId="20577"/>
        <pc:sldMkLst>
          <pc:docMk/>
          <pc:sldMk cId="2891072043" sldId="2648"/>
        </pc:sldMkLst>
        <pc:spChg chg="mod">
          <ac:chgData name="Tran,Thi (HP Med Affairs) BII-VN-H" userId="52febff2-09b1-4a8e-8f5c-19404e03274c" providerId="ADAL" clId="{71302202-6C28-4268-8534-A9B2E26FFF44}" dt="2023-02-22T00:36:35.596" v="9" actId="20577"/>
          <ac:spMkLst>
            <pc:docMk/>
            <pc:sldMk cId="2891072043" sldId="2648"/>
            <ac:spMk id="2" creationId="{8BBCB114-D703-43AD-B80E-4B741920CE5E}"/>
          </ac:spMkLst>
        </pc:spChg>
      </pc:sldChg>
      <pc:sldChg chg="modSp mod">
        <pc:chgData name="Tran,Thi (HP Med Affairs) BII-VN-H" userId="52febff2-09b1-4a8e-8f5c-19404e03274c" providerId="ADAL" clId="{71302202-6C28-4268-8534-A9B2E26FFF44}" dt="2023-02-22T00:36:53.663" v="22" actId="20577"/>
        <pc:sldMkLst>
          <pc:docMk/>
          <pc:sldMk cId="1678950969" sldId="2649"/>
        </pc:sldMkLst>
        <pc:spChg chg="mod">
          <ac:chgData name="Tran,Thi (HP Med Affairs) BII-VN-H" userId="52febff2-09b1-4a8e-8f5c-19404e03274c" providerId="ADAL" clId="{71302202-6C28-4268-8534-A9B2E26FFF44}" dt="2023-02-22T00:36:53.663" v="22" actId="20577"/>
          <ac:spMkLst>
            <pc:docMk/>
            <pc:sldMk cId="1678950969" sldId="2649"/>
            <ac:spMk id="2" creationId="{D45F15CC-73DB-40FD-8526-C6C59F8C9559}"/>
          </ac:spMkLst>
        </pc:spChg>
      </pc:sldChg>
      <pc:sldChg chg="modSp mod">
        <pc:chgData name="Tran,Thi (HP Med Affairs) BII-VN-H" userId="52febff2-09b1-4a8e-8f5c-19404e03274c" providerId="ADAL" clId="{71302202-6C28-4268-8534-A9B2E26FFF44}" dt="2023-02-22T00:37:23.899" v="68" actId="20577"/>
        <pc:sldMkLst>
          <pc:docMk/>
          <pc:sldMk cId="1101402760" sldId="2658"/>
        </pc:sldMkLst>
        <pc:spChg chg="mod">
          <ac:chgData name="Tran,Thi (HP Med Affairs) BII-VN-H" userId="52febff2-09b1-4a8e-8f5c-19404e03274c" providerId="ADAL" clId="{71302202-6C28-4268-8534-A9B2E26FFF44}" dt="2023-02-22T00:37:23.899" v="68" actId="20577"/>
          <ac:spMkLst>
            <pc:docMk/>
            <pc:sldMk cId="1101402760" sldId="2658"/>
            <ac:spMk id="38" creationId="{C6DD59F9-BC58-47A2-AB9E-1ECD82FCB8A5}"/>
          </ac:spMkLst>
        </pc:spChg>
      </pc:sldChg>
      <pc:sldChg chg="addSp modSp mod">
        <pc:chgData name="Tran,Thi (HP Med Affairs) BII-VN-H" userId="52febff2-09b1-4a8e-8f5c-19404e03274c" providerId="ADAL" clId="{71302202-6C28-4268-8534-A9B2E26FFF44}" dt="2023-02-22T00:38:18.887" v="80" actId="1076"/>
        <pc:sldMkLst>
          <pc:docMk/>
          <pc:sldMk cId="149134255" sldId="14420"/>
        </pc:sldMkLst>
        <pc:spChg chg="add mod">
          <ac:chgData name="Tran,Thi (HP Med Affairs) BII-VN-H" userId="52febff2-09b1-4a8e-8f5c-19404e03274c" providerId="ADAL" clId="{71302202-6C28-4268-8534-A9B2E26FFF44}" dt="2023-02-22T00:38:18.887" v="80" actId="1076"/>
          <ac:spMkLst>
            <pc:docMk/>
            <pc:sldMk cId="149134255" sldId="14420"/>
            <ac:spMk id="5" creationId="{D143A6B3-3245-4E91-B992-138339B2EA88}"/>
          </ac:spMkLst>
        </pc:spChg>
      </pc:sldChg>
      <pc:sldChg chg="modSp mod">
        <pc:chgData name="Tran,Thi (HP Med Affairs) BII-VN-H" userId="52febff2-09b1-4a8e-8f5c-19404e03274c" providerId="ADAL" clId="{71302202-6C28-4268-8534-A9B2E26FFF44}" dt="2023-02-22T00:37:01.041" v="33" actId="20577"/>
        <pc:sldMkLst>
          <pc:docMk/>
          <pc:sldMk cId="2285176897" sldId="14436"/>
        </pc:sldMkLst>
        <pc:spChg chg="mod">
          <ac:chgData name="Tran,Thi (HP Med Affairs) BII-VN-H" userId="52febff2-09b1-4a8e-8f5c-19404e03274c" providerId="ADAL" clId="{71302202-6C28-4268-8534-A9B2E26FFF44}" dt="2023-02-22T00:37:01.041" v="33" actId="20577"/>
          <ac:spMkLst>
            <pc:docMk/>
            <pc:sldMk cId="2285176897" sldId="14436"/>
            <ac:spMk id="61" creationId="{E0870B1C-2E60-49E1-B9AD-28B58D030688}"/>
          </ac:spMkLst>
        </pc:spChg>
      </pc:sldChg>
      <pc:sldChg chg="modSp mod">
        <pc:chgData name="Tran,Thi (HP Med Affairs) BII-VN-H" userId="52febff2-09b1-4a8e-8f5c-19404e03274c" providerId="ADAL" clId="{71302202-6C28-4268-8534-A9B2E26FFF44}" dt="2023-02-22T00:37:43.363" v="78" actId="20577"/>
        <pc:sldMkLst>
          <pc:docMk/>
          <pc:sldMk cId="4214797733" sldId="14439"/>
        </pc:sldMkLst>
        <pc:spChg chg="mod">
          <ac:chgData name="Tran,Thi (HP Med Affairs) BII-VN-H" userId="52febff2-09b1-4a8e-8f5c-19404e03274c" providerId="ADAL" clId="{71302202-6C28-4268-8534-A9B2E26FFF44}" dt="2023-02-22T00:37:43.363" v="78" actId="20577"/>
          <ac:spMkLst>
            <pc:docMk/>
            <pc:sldMk cId="4214797733" sldId="14439"/>
            <ac:spMk id="4" creationId="{C20D2CC7-8C0C-4F63-A115-E495EF511951}"/>
          </ac:spMkLst>
        </pc:spChg>
      </pc:sldChg>
    </pc:docChg>
  </pc:docChgLst>
  <pc:docChgLst>
    <pc:chgData name="Tran,Hao (HP Med Affairs) BII-VN-H" userId="c9294cca-317f-4803-a9f6-cfc29679b3f7" providerId="ADAL" clId="{400D657F-12F0-4756-A1A2-40AADE5E3C32}"/>
    <pc:docChg chg="undo custSel delSld modSld modMainMaster modSection">
      <pc:chgData name="Tran,Hao (HP Med Affairs) BII-VN-H" userId="c9294cca-317f-4803-a9f6-cfc29679b3f7" providerId="ADAL" clId="{400D657F-12F0-4756-A1A2-40AADE5E3C32}" dt="2023-03-01T14:43:23.959" v="147" actId="47"/>
      <pc:docMkLst>
        <pc:docMk/>
      </pc:docMkLst>
      <pc:sldChg chg="modSp del mod">
        <pc:chgData name="Tran,Hao (HP Med Affairs) BII-VN-H" userId="c9294cca-317f-4803-a9f6-cfc29679b3f7" providerId="ADAL" clId="{400D657F-12F0-4756-A1A2-40AADE5E3C32}" dt="2023-03-01T14:22:45.358" v="86" actId="47"/>
        <pc:sldMkLst>
          <pc:docMk/>
          <pc:sldMk cId="3830108429" sldId="258"/>
        </pc:sldMkLst>
        <pc:spChg chg="mod">
          <ac:chgData name="Tran,Hao (HP Med Affairs) BII-VN-H" userId="c9294cca-317f-4803-a9f6-cfc29679b3f7" providerId="ADAL" clId="{400D657F-12F0-4756-A1A2-40AADE5E3C32}" dt="2023-03-01T14:22:10.698" v="84" actId="2711"/>
          <ac:spMkLst>
            <pc:docMk/>
            <pc:sldMk cId="3830108429" sldId="258"/>
            <ac:spMk id="2" creationId="{95FC3FB0-2921-1441-BF2F-D6DE3BF0715F}"/>
          </ac:spMkLst>
        </pc:spChg>
      </pc:sldChg>
      <pc:sldChg chg="modSp mod">
        <pc:chgData name="Tran,Hao (HP Med Affairs) BII-VN-H" userId="c9294cca-317f-4803-a9f6-cfc29679b3f7" providerId="ADAL" clId="{400D657F-12F0-4756-A1A2-40AADE5E3C32}" dt="2023-03-01T07:19:46.502" v="57" actId="2711"/>
        <pc:sldMkLst>
          <pc:docMk/>
          <pc:sldMk cId="2783747033" sldId="279"/>
        </pc:sldMkLst>
        <pc:spChg chg="mod">
          <ac:chgData name="Tran,Hao (HP Med Affairs) BII-VN-H" userId="c9294cca-317f-4803-a9f6-cfc29679b3f7" providerId="ADAL" clId="{400D657F-12F0-4756-A1A2-40AADE5E3C32}" dt="2023-03-01T07:19:46.502" v="57" actId="2711"/>
          <ac:spMkLst>
            <pc:docMk/>
            <pc:sldMk cId="2783747033" sldId="279"/>
            <ac:spMk id="2" creationId="{95FC3FB0-2921-1441-BF2F-D6DE3BF0715F}"/>
          </ac:spMkLst>
        </pc:spChg>
      </pc:sldChg>
      <pc:sldChg chg="del">
        <pc:chgData name="Tran,Hao (HP Med Affairs) BII-VN-H" userId="c9294cca-317f-4803-a9f6-cfc29679b3f7" providerId="ADAL" clId="{400D657F-12F0-4756-A1A2-40AADE5E3C32}" dt="2023-03-01T14:43:23.959" v="147" actId="47"/>
        <pc:sldMkLst>
          <pc:docMk/>
          <pc:sldMk cId="1204648155" sldId="333"/>
        </pc:sldMkLst>
      </pc:sldChg>
      <pc:sldChg chg="modSp mod">
        <pc:chgData name="Tran,Hao (HP Med Affairs) BII-VN-H" userId="c9294cca-317f-4803-a9f6-cfc29679b3f7" providerId="ADAL" clId="{400D657F-12F0-4756-A1A2-40AADE5E3C32}" dt="2023-03-01T14:36:57.685" v="130" actId="1076"/>
        <pc:sldMkLst>
          <pc:docMk/>
          <pc:sldMk cId="2931055083" sldId="376"/>
        </pc:sldMkLst>
        <pc:spChg chg="mod">
          <ac:chgData name="Tran,Hao (HP Med Affairs) BII-VN-H" userId="c9294cca-317f-4803-a9f6-cfc29679b3f7" providerId="ADAL" clId="{400D657F-12F0-4756-A1A2-40AADE5E3C32}" dt="2023-03-01T14:36:57.685" v="130" actId="1076"/>
          <ac:spMkLst>
            <pc:docMk/>
            <pc:sldMk cId="2931055083" sldId="376"/>
            <ac:spMk id="6" creationId="{00000000-0000-0000-0000-000000000000}"/>
          </ac:spMkLst>
        </pc:spChg>
        <pc:spChg chg="mod">
          <ac:chgData name="Tran,Hao (HP Med Affairs) BII-VN-H" userId="c9294cca-317f-4803-a9f6-cfc29679b3f7" providerId="ADAL" clId="{400D657F-12F0-4756-A1A2-40AADE5E3C32}" dt="2023-03-01T14:36:51.163" v="129" actId="2711"/>
          <ac:spMkLst>
            <pc:docMk/>
            <pc:sldMk cId="2931055083" sldId="376"/>
            <ac:spMk id="22" creationId="{354C9C8F-45CB-4B10-8103-BF189CD5A902}"/>
          </ac:spMkLst>
        </pc:spChg>
      </pc:sldChg>
      <pc:sldChg chg="modSp del mod">
        <pc:chgData name="Tran,Hao (HP Med Affairs) BII-VN-H" userId="c9294cca-317f-4803-a9f6-cfc29679b3f7" providerId="ADAL" clId="{400D657F-12F0-4756-A1A2-40AADE5E3C32}" dt="2023-03-01T14:27:32.994" v="98" actId="47"/>
        <pc:sldMkLst>
          <pc:docMk/>
          <pc:sldMk cId="10625698" sldId="518"/>
        </pc:sldMkLst>
        <pc:spChg chg="mod">
          <ac:chgData name="Tran,Hao (HP Med Affairs) BII-VN-H" userId="c9294cca-317f-4803-a9f6-cfc29679b3f7" providerId="ADAL" clId="{400D657F-12F0-4756-A1A2-40AADE5E3C32}" dt="2023-03-01T07:19:34.123" v="55" actId="2711"/>
          <ac:spMkLst>
            <pc:docMk/>
            <pc:sldMk cId="10625698" sldId="518"/>
            <ac:spMk id="3" creationId="{A041F910-2D8B-4428-8F87-01C048E05868}"/>
          </ac:spMkLst>
        </pc:spChg>
        <pc:spChg chg="mod">
          <ac:chgData name="Tran,Hao (HP Med Affairs) BII-VN-H" userId="c9294cca-317f-4803-a9f6-cfc29679b3f7" providerId="ADAL" clId="{400D657F-12F0-4756-A1A2-40AADE5E3C32}" dt="2023-03-01T07:19:39.616" v="56" actId="2711"/>
          <ac:spMkLst>
            <pc:docMk/>
            <pc:sldMk cId="10625698" sldId="518"/>
            <ac:spMk id="20" creationId="{62F9771C-5724-4FA5-9CAA-B55635547975}"/>
          </ac:spMkLst>
        </pc:spChg>
      </pc:sldChg>
      <pc:sldChg chg="modSp mod">
        <pc:chgData name="Tran,Hao (HP Med Affairs) BII-VN-H" userId="c9294cca-317f-4803-a9f6-cfc29679b3f7" providerId="ADAL" clId="{400D657F-12F0-4756-A1A2-40AADE5E3C32}" dt="2023-03-01T07:26:01.455" v="60" actId="2711"/>
        <pc:sldMkLst>
          <pc:docMk/>
          <pc:sldMk cId="4043486095" sldId="1589"/>
        </pc:sldMkLst>
        <pc:spChg chg="mod">
          <ac:chgData name="Tran,Hao (HP Med Affairs) BII-VN-H" userId="c9294cca-317f-4803-a9f6-cfc29679b3f7" providerId="ADAL" clId="{400D657F-12F0-4756-A1A2-40AADE5E3C32}" dt="2023-03-01T07:26:01.455" v="60" actId="2711"/>
          <ac:spMkLst>
            <pc:docMk/>
            <pc:sldMk cId="4043486095" sldId="1589"/>
            <ac:spMk id="3" creationId="{00000000-0000-0000-0000-000000000000}"/>
          </ac:spMkLst>
        </pc:spChg>
      </pc:sldChg>
      <pc:sldChg chg="modSp mod">
        <pc:chgData name="Tran,Hao (HP Med Affairs) BII-VN-H" userId="c9294cca-317f-4803-a9f6-cfc29679b3f7" providerId="ADAL" clId="{400D657F-12F0-4756-A1A2-40AADE5E3C32}" dt="2023-03-01T07:36:30.216" v="63" actId="2711"/>
        <pc:sldMkLst>
          <pc:docMk/>
          <pc:sldMk cId="3401818313" sldId="2623"/>
        </pc:sldMkLst>
        <pc:spChg chg="mod">
          <ac:chgData name="Tran,Hao (HP Med Affairs) BII-VN-H" userId="c9294cca-317f-4803-a9f6-cfc29679b3f7" providerId="ADAL" clId="{400D657F-12F0-4756-A1A2-40AADE5E3C32}" dt="2023-03-01T07:36:30.216" v="63" actId="2711"/>
          <ac:spMkLst>
            <pc:docMk/>
            <pc:sldMk cId="3401818313" sldId="2623"/>
            <ac:spMk id="4" creationId="{861BF75B-F52F-D14F-9A1B-13E92B74A409}"/>
          </ac:spMkLst>
        </pc:spChg>
        <pc:spChg chg="mod">
          <ac:chgData name="Tran,Hao (HP Med Affairs) BII-VN-H" userId="c9294cca-317f-4803-a9f6-cfc29679b3f7" providerId="ADAL" clId="{400D657F-12F0-4756-A1A2-40AADE5E3C32}" dt="2023-03-01T07:36:30.216" v="63" actId="2711"/>
          <ac:spMkLst>
            <pc:docMk/>
            <pc:sldMk cId="3401818313" sldId="2623"/>
            <ac:spMk id="5" creationId="{6EFE4523-1646-6D41-B0A5-9D4A06214D83}"/>
          </ac:spMkLst>
        </pc:spChg>
        <pc:spChg chg="mod">
          <ac:chgData name="Tran,Hao (HP Med Affairs) BII-VN-H" userId="c9294cca-317f-4803-a9f6-cfc29679b3f7" providerId="ADAL" clId="{400D657F-12F0-4756-A1A2-40AADE5E3C32}" dt="2023-03-01T07:36:30.216" v="63" actId="2711"/>
          <ac:spMkLst>
            <pc:docMk/>
            <pc:sldMk cId="3401818313" sldId="2623"/>
            <ac:spMk id="11" creationId="{EB20BFCA-FBB9-4D08-8C2C-6DDD41E9F27A}"/>
          </ac:spMkLst>
        </pc:spChg>
        <pc:spChg chg="mod">
          <ac:chgData name="Tran,Hao (HP Med Affairs) BII-VN-H" userId="c9294cca-317f-4803-a9f6-cfc29679b3f7" providerId="ADAL" clId="{400D657F-12F0-4756-A1A2-40AADE5E3C32}" dt="2023-03-01T07:36:30.216" v="63" actId="2711"/>
          <ac:spMkLst>
            <pc:docMk/>
            <pc:sldMk cId="3401818313" sldId="2623"/>
            <ac:spMk id="12" creationId="{33C018BF-3940-4474-B72D-727F1C6B6F92}"/>
          </ac:spMkLst>
        </pc:spChg>
        <pc:spChg chg="mod">
          <ac:chgData name="Tran,Hao (HP Med Affairs) BII-VN-H" userId="c9294cca-317f-4803-a9f6-cfc29679b3f7" providerId="ADAL" clId="{400D657F-12F0-4756-A1A2-40AADE5E3C32}" dt="2023-03-01T07:36:30.216" v="63" actId="2711"/>
          <ac:spMkLst>
            <pc:docMk/>
            <pc:sldMk cId="3401818313" sldId="2623"/>
            <ac:spMk id="18" creationId="{9132B898-FF40-4C0D-BA89-EAD952704E08}"/>
          </ac:spMkLst>
        </pc:spChg>
        <pc:spChg chg="mod">
          <ac:chgData name="Tran,Hao (HP Med Affairs) BII-VN-H" userId="c9294cca-317f-4803-a9f6-cfc29679b3f7" providerId="ADAL" clId="{400D657F-12F0-4756-A1A2-40AADE5E3C32}" dt="2023-03-01T07:36:30.216" v="63" actId="2711"/>
          <ac:spMkLst>
            <pc:docMk/>
            <pc:sldMk cId="3401818313" sldId="2623"/>
            <ac:spMk id="26" creationId="{A63BCC51-AFBA-433F-B166-67D822DA172E}"/>
          </ac:spMkLst>
        </pc:spChg>
        <pc:spChg chg="mod">
          <ac:chgData name="Tran,Hao (HP Med Affairs) BII-VN-H" userId="c9294cca-317f-4803-a9f6-cfc29679b3f7" providerId="ADAL" clId="{400D657F-12F0-4756-A1A2-40AADE5E3C32}" dt="2023-03-01T07:36:30.216" v="63" actId="2711"/>
          <ac:spMkLst>
            <pc:docMk/>
            <pc:sldMk cId="3401818313" sldId="2623"/>
            <ac:spMk id="27" creationId="{5629424D-EF67-40A9-9542-42E6412DD46B}"/>
          </ac:spMkLst>
        </pc:spChg>
        <pc:spChg chg="mod">
          <ac:chgData name="Tran,Hao (HP Med Affairs) BII-VN-H" userId="c9294cca-317f-4803-a9f6-cfc29679b3f7" providerId="ADAL" clId="{400D657F-12F0-4756-A1A2-40AADE5E3C32}" dt="2023-03-01T07:36:30.216" v="63" actId="2711"/>
          <ac:spMkLst>
            <pc:docMk/>
            <pc:sldMk cId="3401818313" sldId="2623"/>
            <ac:spMk id="29" creationId="{583DDB08-64C5-48A4-8692-D0499C8916DA}"/>
          </ac:spMkLst>
        </pc:spChg>
        <pc:spChg chg="mod">
          <ac:chgData name="Tran,Hao (HP Med Affairs) BII-VN-H" userId="c9294cca-317f-4803-a9f6-cfc29679b3f7" providerId="ADAL" clId="{400D657F-12F0-4756-A1A2-40AADE5E3C32}" dt="2023-03-01T07:36:30.216" v="63" actId="2711"/>
          <ac:spMkLst>
            <pc:docMk/>
            <pc:sldMk cId="3401818313" sldId="2623"/>
            <ac:spMk id="32" creationId="{9F52F80A-F565-4082-AB3D-A4A57CCCA8E4}"/>
          </ac:spMkLst>
        </pc:spChg>
        <pc:spChg chg="mod">
          <ac:chgData name="Tran,Hao (HP Med Affairs) BII-VN-H" userId="c9294cca-317f-4803-a9f6-cfc29679b3f7" providerId="ADAL" clId="{400D657F-12F0-4756-A1A2-40AADE5E3C32}" dt="2023-03-01T07:36:30.216" v="63" actId="2711"/>
          <ac:spMkLst>
            <pc:docMk/>
            <pc:sldMk cId="3401818313" sldId="2623"/>
            <ac:spMk id="33" creationId="{62E8884D-3ACE-4D7D-8E3C-FB5F610E04ED}"/>
          </ac:spMkLst>
        </pc:spChg>
        <pc:spChg chg="mod">
          <ac:chgData name="Tran,Hao (HP Med Affairs) BII-VN-H" userId="c9294cca-317f-4803-a9f6-cfc29679b3f7" providerId="ADAL" clId="{400D657F-12F0-4756-A1A2-40AADE5E3C32}" dt="2023-03-01T07:36:30.216" v="63" actId="2711"/>
          <ac:spMkLst>
            <pc:docMk/>
            <pc:sldMk cId="3401818313" sldId="2623"/>
            <ac:spMk id="37" creationId="{4647B329-98BD-464E-916C-7D37106C9E5F}"/>
          </ac:spMkLst>
        </pc:spChg>
        <pc:spChg chg="mod">
          <ac:chgData name="Tran,Hao (HP Med Affairs) BII-VN-H" userId="c9294cca-317f-4803-a9f6-cfc29679b3f7" providerId="ADAL" clId="{400D657F-12F0-4756-A1A2-40AADE5E3C32}" dt="2023-03-01T07:36:30.216" v="63" actId="2711"/>
          <ac:spMkLst>
            <pc:docMk/>
            <pc:sldMk cId="3401818313" sldId="2623"/>
            <ac:spMk id="39" creationId="{94A69506-DE42-4E03-8EB1-C63B0D6D89D9}"/>
          </ac:spMkLst>
        </pc:spChg>
        <pc:spChg chg="mod">
          <ac:chgData name="Tran,Hao (HP Med Affairs) BII-VN-H" userId="c9294cca-317f-4803-a9f6-cfc29679b3f7" providerId="ADAL" clId="{400D657F-12F0-4756-A1A2-40AADE5E3C32}" dt="2023-03-01T07:36:30.216" v="63" actId="2711"/>
          <ac:spMkLst>
            <pc:docMk/>
            <pc:sldMk cId="3401818313" sldId="2623"/>
            <ac:spMk id="41" creationId="{7BF4AAB1-CC85-4F07-9639-2352C6428A77}"/>
          </ac:spMkLst>
        </pc:spChg>
        <pc:spChg chg="mod">
          <ac:chgData name="Tran,Hao (HP Med Affairs) BII-VN-H" userId="c9294cca-317f-4803-a9f6-cfc29679b3f7" providerId="ADAL" clId="{400D657F-12F0-4756-A1A2-40AADE5E3C32}" dt="2023-03-01T07:36:30.216" v="63" actId="2711"/>
          <ac:spMkLst>
            <pc:docMk/>
            <pc:sldMk cId="3401818313" sldId="2623"/>
            <ac:spMk id="43" creationId="{B222B047-3E9D-43EB-9AD3-40A2FB786C38}"/>
          </ac:spMkLst>
        </pc:spChg>
        <pc:spChg chg="mod">
          <ac:chgData name="Tran,Hao (HP Med Affairs) BII-VN-H" userId="c9294cca-317f-4803-a9f6-cfc29679b3f7" providerId="ADAL" clId="{400D657F-12F0-4756-A1A2-40AADE5E3C32}" dt="2023-03-01T07:36:30.216" v="63" actId="2711"/>
          <ac:spMkLst>
            <pc:docMk/>
            <pc:sldMk cId="3401818313" sldId="2623"/>
            <ac:spMk id="44" creationId="{1930486E-9FEF-4823-898D-651AAB063F46}"/>
          </ac:spMkLst>
        </pc:spChg>
        <pc:spChg chg="mod">
          <ac:chgData name="Tran,Hao (HP Med Affairs) BII-VN-H" userId="c9294cca-317f-4803-a9f6-cfc29679b3f7" providerId="ADAL" clId="{400D657F-12F0-4756-A1A2-40AADE5E3C32}" dt="2023-03-01T07:36:30.216" v="63" actId="2711"/>
          <ac:spMkLst>
            <pc:docMk/>
            <pc:sldMk cId="3401818313" sldId="2623"/>
            <ac:spMk id="45" creationId="{922A3F3F-0EF1-48AD-A0D6-FA3E1C536DA2}"/>
          </ac:spMkLst>
        </pc:spChg>
        <pc:spChg chg="mod">
          <ac:chgData name="Tran,Hao (HP Med Affairs) BII-VN-H" userId="c9294cca-317f-4803-a9f6-cfc29679b3f7" providerId="ADAL" clId="{400D657F-12F0-4756-A1A2-40AADE5E3C32}" dt="2023-03-01T07:36:30.216" v="63" actId="2711"/>
          <ac:spMkLst>
            <pc:docMk/>
            <pc:sldMk cId="3401818313" sldId="2623"/>
            <ac:spMk id="63" creationId="{A0D35B67-45AC-4792-99C9-F0BCF85A3CAE}"/>
          </ac:spMkLst>
        </pc:spChg>
        <pc:spChg chg="mod">
          <ac:chgData name="Tran,Hao (HP Med Affairs) BII-VN-H" userId="c9294cca-317f-4803-a9f6-cfc29679b3f7" providerId="ADAL" clId="{400D657F-12F0-4756-A1A2-40AADE5E3C32}" dt="2023-03-01T07:36:30.216" v="63" actId="2711"/>
          <ac:spMkLst>
            <pc:docMk/>
            <pc:sldMk cId="3401818313" sldId="2623"/>
            <ac:spMk id="64" creationId="{C16292B8-E926-4A4D-971E-FA49DCB8783E}"/>
          </ac:spMkLst>
        </pc:spChg>
      </pc:sldChg>
      <pc:sldChg chg="modSp mod">
        <pc:chgData name="Tran,Hao (HP Med Affairs) BII-VN-H" userId="c9294cca-317f-4803-a9f6-cfc29679b3f7" providerId="ADAL" clId="{400D657F-12F0-4756-A1A2-40AADE5E3C32}" dt="2023-03-01T07:13:50.074" v="5" actId="2711"/>
        <pc:sldMkLst>
          <pc:docMk/>
          <pc:sldMk cId="1429901042" sldId="2637"/>
        </pc:sldMkLst>
        <pc:spChg chg="mod">
          <ac:chgData name="Tran,Hao (HP Med Affairs) BII-VN-H" userId="c9294cca-317f-4803-a9f6-cfc29679b3f7" providerId="ADAL" clId="{400D657F-12F0-4756-A1A2-40AADE5E3C32}" dt="2023-03-01T07:13:27.157" v="4" actId="1076"/>
          <ac:spMkLst>
            <pc:docMk/>
            <pc:sldMk cId="1429901042" sldId="2637"/>
            <ac:spMk id="2" creationId="{9A6541A7-D2D6-4DEC-BEC6-04DA27617600}"/>
          </ac:spMkLst>
        </pc:spChg>
        <pc:spChg chg="mod">
          <ac:chgData name="Tran,Hao (HP Med Affairs) BII-VN-H" userId="c9294cca-317f-4803-a9f6-cfc29679b3f7" providerId="ADAL" clId="{400D657F-12F0-4756-A1A2-40AADE5E3C32}" dt="2023-03-01T07:13:50.074" v="5" actId="2711"/>
          <ac:spMkLst>
            <pc:docMk/>
            <pc:sldMk cId="1429901042" sldId="2637"/>
            <ac:spMk id="41" creationId="{D8DC4A8B-0B38-493B-A4B9-E465F4BFC2BD}"/>
          </ac:spMkLst>
        </pc:spChg>
      </pc:sldChg>
      <pc:sldChg chg="modSp mod">
        <pc:chgData name="Tran,Hao (HP Med Affairs) BII-VN-H" userId="c9294cca-317f-4803-a9f6-cfc29679b3f7" providerId="ADAL" clId="{400D657F-12F0-4756-A1A2-40AADE5E3C32}" dt="2023-03-01T14:34:40.192" v="117" actId="1076"/>
        <pc:sldMkLst>
          <pc:docMk/>
          <pc:sldMk cId="355871576" sldId="2647"/>
        </pc:sldMkLst>
        <pc:spChg chg="mod">
          <ac:chgData name="Tran,Hao (HP Med Affairs) BII-VN-H" userId="c9294cca-317f-4803-a9f6-cfc29679b3f7" providerId="ADAL" clId="{400D657F-12F0-4756-A1A2-40AADE5E3C32}" dt="2023-03-01T14:34:40.192" v="117" actId="1076"/>
          <ac:spMkLst>
            <pc:docMk/>
            <pc:sldMk cId="355871576" sldId="2647"/>
            <ac:spMk id="3" creationId="{2E096531-FA41-4E12-8B8C-6A5F280B0E31}"/>
          </ac:spMkLst>
        </pc:spChg>
        <pc:spChg chg="mod">
          <ac:chgData name="Tran,Hao (HP Med Affairs) BII-VN-H" userId="c9294cca-317f-4803-a9f6-cfc29679b3f7" providerId="ADAL" clId="{400D657F-12F0-4756-A1A2-40AADE5E3C32}" dt="2023-03-01T14:34:32.449" v="116" actId="2711"/>
          <ac:spMkLst>
            <pc:docMk/>
            <pc:sldMk cId="355871576" sldId="2647"/>
            <ac:spMk id="15" creationId="{CCC09789-2696-4952-A994-EC7882292755}"/>
          </ac:spMkLst>
        </pc:spChg>
        <pc:spChg chg="mod">
          <ac:chgData name="Tran,Hao (HP Med Affairs) BII-VN-H" userId="c9294cca-317f-4803-a9f6-cfc29679b3f7" providerId="ADAL" clId="{400D657F-12F0-4756-A1A2-40AADE5E3C32}" dt="2023-03-01T14:34:32.449" v="116" actId="2711"/>
          <ac:spMkLst>
            <pc:docMk/>
            <pc:sldMk cId="355871576" sldId="2647"/>
            <ac:spMk id="22" creationId="{0254FA2E-5431-456F-A38E-F43BA5FCC7D7}"/>
          </ac:spMkLst>
        </pc:spChg>
        <pc:spChg chg="mod">
          <ac:chgData name="Tran,Hao (HP Med Affairs) BII-VN-H" userId="c9294cca-317f-4803-a9f6-cfc29679b3f7" providerId="ADAL" clId="{400D657F-12F0-4756-A1A2-40AADE5E3C32}" dt="2023-03-01T14:34:32.449" v="116" actId="2711"/>
          <ac:spMkLst>
            <pc:docMk/>
            <pc:sldMk cId="355871576" sldId="2647"/>
            <ac:spMk id="34" creationId="{607CC28B-ED56-4E53-B028-2ADA3E2D17EF}"/>
          </ac:spMkLst>
        </pc:spChg>
        <pc:spChg chg="mod">
          <ac:chgData name="Tran,Hao (HP Med Affairs) BII-VN-H" userId="c9294cca-317f-4803-a9f6-cfc29679b3f7" providerId="ADAL" clId="{400D657F-12F0-4756-A1A2-40AADE5E3C32}" dt="2023-03-01T14:34:25.706" v="115" actId="2711"/>
          <ac:spMkLst>
            <pc:docMk/>
            <pc:sldMk cId="355871576" sldId="2647"/>
            <ac:spMk id="121" creationId="{3D8A1B22-BF06-4E40-ABBA-026FC1B466A4}"/>
          </ac:spMkLst>
        </pc:spChg>
      </pc:sldChg>
      <pc:sldChg chg="modSp mod">
        <pc:chgData name="Tran,Hao (HP Med Affairs) BII-VN-H" userId="c9294cca-317f-4803-a9f6-cfc29679b3f7" providerId="ADAL" clId="{400D657F-12F0-4756-A1A2-40AADE5E3C32}" dt="2023-03-01T14:29:09.346" v="100" actId="1076"/>
        <pc:sldMkLst>
          <pc:docMk/>
          <pc:sldMk cId="2891072043" sldId="2648"/>
        </pc:sldMkLst>
        <pc:spChg chg="mod">
          <ac:chgData name="Tran,Hao (HP Med Affairs) BII-VN-H" userId="c9294cca-317f-4803-a9f6-cfc29679b3f7" providerId="ADAL" clId="{400D657F-12F0-4756-A1A2-40AADE5E3C32}" dt="2023-03-01T14:29:09.346" v="100" actId="1076"/>
          <ac:spMkLst>
            <pc:docMk/>
            <pc:sldMk cId="2891072043" sldId="2648"/>
            <ac:spMk id="7" creationId="{00000000-0000-0000-0000-000000000000}"/>
          </ac:spMkLst>
        </pc:spChg>
      </pc:sldChg>
      <pc:sldChg chg="modSp mod">
        <pc:chgData name="Tran,Hao (HP Med Affairs) BII-VN-H" userId="c9294cca-317f-4803-a9f6-cfc29679b3f7" providerId="ADAL" clId="{400D657F-12F0-4756-A1A2-40AADE5E3C32}" dt="2023-03-01T14:34:59.035" v="119" actId="2711"/>
        <pc:sldMkLst>
          <pc:docMk/>
          <pc:sldMk cId="1678950969" sldId="2649"/>
        </pc:sldMkLst>
        <pc:spChg chg="mod">
          <ac:chgData name="Tran,Hao (HP Med Affairs) BII-VN-H" userId="c9294cca-317f-4803-a9f6-cfc29679b3f7" providerId="ADAL" clId="{400D657F-12F0-4756-A1A2-40AADE5E3C32}" dt="2023-03-01T14:34:59.035" v="119" actId="2711"/>
          <ac:spMkLst>
            <pc:docMk/>
            <pc:sldMk cId="1678950969" sldId="2649"/>
            <ac:spMk id="7" creationId="{4DB69F92-722A-4D68-9DDA-CE8970A3587E}"/>
          </ac:spMkLst>
        </pc:spChg>
        <pc:spChg chg="mod">
          <ac:chgData name="Tran,Hao (HP Med Affairs) BII-VN-H" userId="c9294cca-317f-4803-a9f6-cfc29679b3f7" providerId="ADAL" clId="{400D657F-12F0-4756-A1A2-40AADE5E3C32}" dt="2023-03-01T14:34:50.579" v="118" actId="2711"/>
          <ac:spMkLst>
            <pc:docMk/>
            <pc:sldMk cId="1678950969" sldId="2649"/>
            <ac:spMk id="10" creationId="{32F886AF-9784-43FD-AAE1-DCF0C7E8C260}"/>
          </ac:spMkLst>
        </pc:spChg>
        <pc:spChg chg="mod">
          <ac:chgData name="Tran,Hao (HP Med Affairs) BII-VN-H" userId="c9294cca-317f-4803-a9f6-cfc29679b3f7" providerId="ADAL" clId="{400D657F-12F0-4756-A1A2-40AADE5E3C32}" dt="2023-03-01T14:34:50.579" v="118" actId="2711"/>
          <ac:spMkLst>
            <pc:docMk/>
            <pc:sldMk cId="1678950969" sldId="2649"/>
            <ac:spMk id="12" creationId="{6C3C7084-B175-498E-9103-CE02545AFB74}"/>
          </ac:spMkLst>
        </pc:spChg>
        <pc:spChg chg="mod">
          <ac:chgData name="Tran,Hao (HP Med Affairs) BII-VN-H" userId="c9294cca-317f-4803-a9f6-cfc29679b3f7" providerId="ADAL" clId="{400D657F-12F0-4756-A1A2-40AADE5E3C32}" dt="2023-03-01T14:34:59.035" v="119" actId="2711"/>
          <ac:spMkLst>
            <pc:docMk/>
            <pc:sldMk cId="1678950969" sldId="2649"/>
            <ac:spMk id="13" creationId="{92DD59A8-5DC1-4305-A3DC-BFF3CBAAA4D6}"/>
          </ac:spMkLst>
        </pc:spChg>
        <pc:spChg chg="mod">
          <ac:chgData name="Tran,Hao (HP Med Affairs) BII-VN-H" userId="c9294cca-317f-4803-a9f6-cfc29679b3f7" providerId="ADAL" clId="{400D657F-12F0-4756-A1A2-40AADE5E3C32}" dt="2023-03-01T14:34:50.579" v="118" actId="2711"/>
          <ac:spMkLst>
            <pc:docMk/>
            <pc:sldMk cId="1678950969" sldId="2649"/>
            <ac:spMk id="19" creationId="{F8702BA0-90D5-4947-9135-EC334B4DA120}"/>
          </ac:spMkLst>
        </pc:spChg>
        <pc:spChg chg="mod">
          <ac:chgData name="Tran,Hao (HP Med Affairs) BII-VN-H" userId="c9294cca-317f-4803-a9f6-cfc29679b3f7" providerId="ADAL" clId="{400D657F-12F0-4756-A1A2-40AADE5E3C32}" dt="2023-03-01T14:34:50.579" v="118" actId="2711"/>
          <ac:spMkLst>
            <pc:docMk/>
            <pc:sldMk cId="1678950969" sldId="2649"/>
            <ac:spMk id="20" creationId="{FDD1C337-419B-4AEC-B360-2FB018FE957A}"/>
          </ac:spMkLst>
        </pc:spChg>
        <pc:spChg chg="mod">
          <ac:chgData name="Tran,Hao (HP Med Affairs) BII-VN-H" userId="c9294cca-317f-4803-a9f6-cfc29679b3f7" providerId="ADAL" clId="{400D657F-12F0-4756-A1A2-40AADE5E3C32}" dt="2023-03-01T14:34:50.579" v="118" actId="2711"/>
          <ac:spMkLst>
            <pc:docMk/>
            <pc:sldMk cId="1678950969" sldId="2649"/>
            <ac:spMk id="21" creationId="{0E56AAD4-3BD2-4D9B-B761-46E3B5ADD278}"/>
          </ac:spMkLst>
        </pc:spChg>
        <pc:spChg chg="mod">
          <ac:chgData name="Tran,Hao (HP Med Affairs) BII-VN-H" userId="c9294cca-317f-4803-a9f6-cfc29679b3f7" providerId="ADAL" clId="{400D657F-12F0-4756-A1A2-40AADE5E3C32}" dt="2023-03-01T14:34:50.579" v="118" actId="2711"/>
          <ac:spMkLst>
            <pc:docMk/>
            <pc:sldMk cId="1678950969" sldId="2649"/>
            <ac:spMk id="22" creationId="{00FD5055-8D80-4307-9A0E-34716291B8D4}"/>
          </ac:spMkLst>
        </pc:spChg>
        <pc:spChg chg="mod">
          <ac:chgData name="Tran,Hao (HP Med Affairs) BII-VN-H" userId="c9294cca-317f-4803-a9f6-cfc29679b3f7" providerId="ADAL" clId="{400D657F-12F0-4756-A1A2-40AADE5E3C32}" dt="2023-03-01T14:34:50.579" v="118" actId="2711"/>
          <ac:spMkLst>
            <pc:docMk/>
            <pc:sldMk cId="1678950969" sldId="2649"/>
            <ac:spMk id="23" creationId="{581CF901-1028-444C-88BB-7CC3B401C121}"/>
          </ac:spMkLst>
        </pc:spChg>
        <pc:spChg chg="mod">
          <ac:chgData name="Tran,Hao (HP Med Affairs) BII-VN-H" userId="c9294cca-317f-4803-a9f6-cfc29679b3f7" providerId="ADAL" clId="{400D657F-12F0-4756-A1A2-40AADE5E3C32}" dt="2023-03-01T14:34:50.579" v="118" actId="2711"/>
          <ac:spMkLst>
            <pc:docMk/>
            <pc:sldMk cId="1678950969" sldId="2649"/>
            <ac:spMk id="24" creationId="{69C02149-9ECB-4C90-8D82-58D289EB2EDD}"/>
          </ac:spMkLst>
        </pc:spChg>
      </pc:sldChg>
      <pc:sldChg chg="modSp mod">
        <pc:chgData name="Tran,Hao (HP Med Affairs) BII-VN-H" userId="c9294cca-317f-4803-a9f6-cfc29679b3f7" providerId="ADAL" clId="{400D657F-12F0-4756-A1A2-40AADE5E3C32}" dt="2023-03-01T14:35:38.770" v="125" actId="2711"/>
        <pc:sldMkLst>
          <pc:docMk/>
          <pc:sldMk cId="1101402760" sldId="2658"/>
        </pc:sldMkLst>
        <pc:spChg chg="mod">
          <ac:chgData name="Tran,Hao (HP Med Affairs) BII-VN-H" userId="c9294cca-317f-4803-a9f6-cfc29679b3f7" providerId="ADAL" clId="{400D657F-12F0-4756-A1A2-40AADE5E3C32}" dt="2023-03-01T14:35:38.770" v="125" actId="2711"/>
          <ac:spMkLst>
            <pc:docMk/>
            <pc:sldMk cId="1101402760" sldId="2658"/>
            <ac:spMk id="45" creationId="{82DF0452-48B1-464D-B0AE-C06D926BF8E1}"/>
          </ac:spMkLst>
        </pc:spChg>
        <pc:spChg chg="mod">
          <ac:chgData name="Tran,Hao (HP Med Affairs) BII-VN-H" userId="c9294cca-317f-4803-a9f6-cfc29679b3f7" providerId="ADAL" clId="{400D657F-12F0-4756-A1A2-40AADE5E3C32}" dt="2023-03-01T14:35:38.770" v="125" actId="2711"/>
          <ac:spMkLst>
            <pc:docMk/>
            <pc:sldMk cId="1101402760" sldId="2658"/>
            <ac:spMk id="47" creationId="{998A37C9-9B4B-4354-BFFD-70B08DC32F7E}"/>
          </ac:spMkLst>
        </pc:spChg>
      </pc:sldChg>
      <pc:sldChg chg="del">
        <pc:chgData name="Tran,Hao (HP Med Affairs) BII-VN-H" userId="c9294cca-317f-4803-a9f6-cfc29679b3f7" providerId="ADAL" clId="{400D657F-12F0-4756-A1A2-40AADE5E3C32}" dt="2023-03-01T14:22:37.300" v="85" actId="47"/>
        <pc:sldMkLst>
          <pc:docMk/>
          <pc:sldMk cId="1156449336" sldId="2661"/>
        </pc:sldMkLst>
      </pc:sldChg>
      <pc:sldChg chg="modSp del mod">
        <pc:chgData name="Tran,Hao (HP Med Affairs) BII-VN-H" userId="c9294cca-317f-4803-a9f6-cfc29679b3f7" providerId="ADAL" clId="{400D657F-12F0-4756-A1A2-40AADE5E3C32}" dt="2023-03-01T14:36:25.052" v="128" actId="47"/>
        <pc:sldMkLst>
          <pc:docMk/>
          <pc:sldMk cId="2050115214" sldId="2667"/>
        </pc:sldMkLst>
        <pc:spChg chg="mod">
          <ac:chgData name="Tran,Hao (HP Med Affairs) BII-VN-H" userId="c9294cca-317f-4803-a9f6-cfc29679b3f7" providerId="ADAL" clId="{400D657F-12F0-4756-A1A2-40AADE5E3C32}" dt="2023-03-01T14:21:20.326" v="76" actId="2711"/>
          <ac:spMkLst>
            <pc:docMk/>
            <pc:sldMk cId="2050115214" sldId="2667"/>
            <ac:spMk id="2" creationId="{00000000-0000-0000-0000-000000000000}"/>
          </ac:spMkLst>
        </pc:spChg>
        <pc:spChg chg="mod">
          <ac:chgData name="Tran,Hao (HP Med Affairs) BII-VN-H" userId="c9294cca-317f-4803-a9f6-cfc29679b3f7" providerId="ADAL" clId="{400D657F-12F0-4756-A1A2-40AADE5E3C32}" dt="2023-03-01T14:21:31.526" v="77" actId="1076"/>
          <ac:spMkLst>
            <pc:docMk/>
            <pc:sldMk cId="2050115214" sldId="2667"/>
            <ac:spMk id="5" creationId="{EA8EF27D-8248-4567-8E57-F47DD5F89EEF}"/>
          </ac:spMkLst>
        </pc:spChg>
        <pc:spChg chg="mod">
          <ac:chgData name="Tran,Hao (HP Med Affairs) BII-VN-H" userId="c9294cca-317f-4803-a9f6-cfc29679b3f7" providerId="ADAL" clId="{400D657F-12F0-4756-A1A2-40AADE5E3C32}" dt="2023-03-01T14:21:20.326" v="76" actId="2711"/>
          <ac:spMkLst>
            <pc:docMk/>
            <pc:sldMk cId="2050115214" sldId="2667"/>
            <ac:spMk id="12" creationId="{00000000-0000-0000-0000-000000000000}"/>
          </ac:spMkLst>
        </pc:spChg>
        <pc:spChg chg="mod">
          <ac:chgData name="Tran,Hao (HP Med Affairs) BII-VN-H" userId="c9294cca-317f-4803-a9f6-cfc29679b3f7" providerId="ADAL" clId="{400D657F-12F0-4756-A1A2-40AADE5E3C32}" dt="2023-03-01T14:21:20.326" v="76" actId="2711"/>
          <ac:spMkLst>
            <pc:docMk/>
            <pc:sldMk cId="2050115214" sldId="2667"/>
            <ac:spMk id="13" creationId="{7437D300-48E2-4BA7-A49E-9069ED7569BF}"/>
          </ac:spMkLst>
        </pc:spChg>
        <pc:grpChg chg="mod">
          <ac:chgData name="Tran,Hao (HP Med Affairs) BII-VN-H" userId="c9294cca-317f-4803-a9f6-cfc29679b3f7" providerId="ADAL" clId="{400D657F-12F0-4756-A1A2-40AADE5E3C32}" dt="2023-03-01T14:21:20.326" v="76" actId="2711"/>
          <ac:grpSpMkLst>
            <pc:docMk/>
            <pc:sldMk cId="2050115214" sldId="2667"/>
            <ac:grpSpMk id="22" creationId="{8ED20975-B423-403E-9B7D-DC4404A7D245}"/>
          </ac:grpSpMkLst>
        </pc:grpChg>
        <pc:graphicFrameChg chg="mod modGraphic">
          <ac:chgData name="Tran,Hao (HP Med Affairs) BII-VN-H" userId="c9294cca-317f-4803-a9f6-cfc29679b3f7" providerId="ADAL" clId="{400D657F-12F0-4756-A1A2-40AADE5E3C32}" dt="2023-03-01T14:21:46.622" v="78" actId="2711"/>
          <ac:graphicFrameMkLst>
            <pc:docMk/>
            <pc:sldMk cId="2050115214" sldId="2667"/>
            <ac:graphicFrameMk id="15" creationId="{C561DCFE-5043-43B4-A1B5-685DBFDC3C8F}"/>
          </ac:graphicFrameMkLst>
        </pc:graphicFrameChg>
        <pc:graphicFrameChg chg="mod">
          <ac:chgData name="Tran,Hao (HP Med Affairs) BII-VN-H" userId="c9294cca-317f-4803-a9f6-cfc29679b3f7" providerId="ADAL" clId="{400D657F-12F0-4756-A1A2-40AADE5E3C32}" dt="2023-03-01T14:21:20.326" v="76" actId="2711"/>
          <ac:graphicFrameMkLst>
            <pc:docMk/>
            <pc:sldMk cId="2050115214" sldId="2667"/>
            <ac:graphicFrameMk id="16" creationId="{8EA03C8B-5DA4-4025-9FCA-C8C0343C8AB7}"/>
          </ac:graphicFrameMkLst>
        </pc:graphicFrameChg>
      </pc:sldChg>
      <pc:sldChg chg="modSp mod">
        <pc:chgData name="Tran,Hao (HP Med Affairs) BII-VN-H" userId="c9294cca-317f-4803-a9f6-cfc29679b3f7" providerId="ADAL" clId="{400D657F-12F0-4756-A1A2-40AADE5E3C32}" dt="2023-03-01T14:21:09.483" v="75" actId="2711"/>
        <pc:sldMkLst>
          <pc:docMk/>
          <pc:sldMk cId="1507858522" sldId="2670"/>
        </pc:sldMkLst>
        <pc:spChg chg="mod">
          <ac:chgData name="Tran,Hao (HP Med Affairs) BII-VN-H" userId="c9294cca-317f-4803-a9f6-cfc29679b3f7" providerId="ADAL" clId="{400D657F-12F0-4756-A1A2-40AADE5E3C32}" dt="2023-03-01T14:21:09.483" v="75" actId="2711"/>
          <ac:spMkLst>
            <pc:docMk/>
            <pc:sldMk cId="1507858522" sldId="2670"/>
            <ac:spMk id="5"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60"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61"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62"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63"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64"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65"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66"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67"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68"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69"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70"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71"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72"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73"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74"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75"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76"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77"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78"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79"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80"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81"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82"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83"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84"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85"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86"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87"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88"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89"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90"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91"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92"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93"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94"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95"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96"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97"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98" creationId="{612102A5-D596-4C6E-9465-A0DF3D15B4AB}"/>
          </ac:spMkLst>
        </pc:spChg>
        <pc:spChg chg="mod">
          <ac:chgData name="Tran,Hao (HP Med Affairs) BII-VN-H" userId="c9294cca-317f-4803-a9f6-cfc29679b3f7" providerId="ADAL" clId="{400D657F-12F0-4756-A1A2-40AADE5E3C32}" dt="2023-03-01T14:21:09.483" v="75" actId="2711"/>
          <ac:spMkLst>
            <pc:docMk/>
            <pc:sldMk cId="1507858522" sldId="2670"/>
            <ac:spMk id="99"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100"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101"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102"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103"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104"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105"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106"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107"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108"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109"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110"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111" creationId="{00000000-0000-0000-0000-000000000000}"/>
          </ac:spMkLst>
        </pc:spChg>
        <pc:spChg chg="mod">
          <ac:chgData name="Tran,Hao (HP Med Affairs) BII-VN-H" userId="c9294cca-317f-4803-a9f6-cfc29679b3f7" providerId="ADAL" clId="{400D657F-12F0-4756-A1A2-40AADE5E3C32}" dt="2023-03-01T14:21:09.483" v="75" actId="2711"/>
          <ac:spMkLst>
            <pc:docMk/>
            <pc:sldMk cId="1507858522" sldId="2670"/>
            <ac:spMk id="112" creationId="{00000000-0000-0000-0000-000000000000}"/>
          </ac:spMkLst>
        </pc:spChg>
        <pc:grpChg chg="mod">
          <ac:chgData name="Tran,Hao (HP Med Affairs) BII-VN-H" userId="c9294cca-317f-4803-a9f6-cfc29679b3f7" providerId="ADAL" clId="{400D657F-12F0-4756-A1A2-40AADE5E3C32}" dt="2023-03-01T14:21:09.483" v="75" actId="2711"/>
          <ac:grpSpMkLst>
            <pc:docMk/>
            <pc:sldMk cId="1507858522" sldId="2670"/>
            <ac:grpSpMk id="113" creationId="{CA7CAF18-FF56-4809-BECB-B531561C9CC7}"/>
          </ac:grpSpMkLst>
        </pc:grpChg>
      </pc:sldChg>
      <pc:sldChg chg="modSp mod">
        <pc:chgData name="Tran,Hao (HP Med Affairs) BII-VN-H" userId="c9294cca-317f-4803-a9f6-cfc29679b3f7" providerId="ADAL" clId="{400D657F-12F0-4756-A1A2-40AADE5E3C32}" dt="2023-03-01T14:22:01.861" v="83" actId="403"/>
        <pc:sldMkLst>
          <pc:docMk/>
          <pc:sldMk cId="1165428771" sldId="2688"/>
        </pc:sldMkLst>
        <pc:spChg chg="mod">
          <ac:chgData name="Tran,Hao (HP Med Affairs) BII-VN-H" userId="c9294cca-317f-4803-a9f6-cfc29679b3f7" providerId="ADAL" clId="{400D657F-12F0-4756-A1A2-40AADE5E3C32}" dt="2023-03-01T14:22:01.861" v="83" actId="403"/>
          <ac:spMkLst>
            <pc:docMk/>
            <pc:sldMk cId="1165428771" sldId="2688"/>
            <ac:spMk id="9" creationId="{53744C55-0026-4B1E-ABAA-49AE10506695}"/>
          </ac:spMkLst>
        </pc:spChg>
      </pc:sldChg>
      <pc:sldChg chg="modSp mod">
        <pc:chgData name="Tran,Hao (HP Med Affairs) BII-VN-H" userId="c9294cca-317f-4803-a9f6-cfc29679b3f7" providerId="ADAL" clId="{400D657F-12F0-4756-A1A2-40AADE5E3C32}" dt="2023-03-01T14:42:49.678" v="146"/>
        <pc:sldMkLst>
          <pc:docMk/>
          <pc:sldMk cId="3821231924" sldId="13963"/>
        </pc:sldMkLst>
        <pc:spChg chg="mod">
          <ac:chgData name="Tran,Hao (HP Med Affairs) BII-VN-H" userId="c9294cca-317f-4803-a9f6-cfc29679b3f7" providerId="ADAL" clId="{400D657F-12F0-4756-A1A2-40AADE5E3C32}" dt="2023-03-01T14:42:46.847" v="141"/>
          <ac:spMkLst>
            <pc:docMk/>
            <pc:sldMk cId="3821231924" sldId="13963"/>
            <ac:spMk id="3" creationId="{58BE2286-B3D7-4462-B66F-58720004F566}"/>
          </ac:spMkLst>
        </pc:spChg>
        <pc:spChg chg="mod">
          <ac:chgData name="Tran,Hao (HP Med Affairs) BII-VN-H" userId="c9294cca-317f-4803-a9f6-cfc29679b3f7" providerId="ADAL" clId="{400D657F-12F0-4756-A1A2-40AADE5E3C32}" dt="2023-03-01T14:42:49.678" v="146"/>
          <ac:spMkLst>
            <pc:docMk/>
            <pc:sldMk cId="3821231924" sldId="13963"/>
            <ac:spMk id="35" creationId="{D56F6ECF-3C54-40DB-A606-E6327F588279}"/>
          </ac:spMkLst>
        </pc:spChg>
      </pc:sldChg>
      <pc:sldChg chg="modSp mod">
        <pc:chgData name="Tran,Hao (HP Med Affairs) BII-VN-H" userId="c9294cca-317f-4803-a9f6-cfc29679b3f7" providerId="ADAL" clId="{400D657F-12F0-4756-A1A2-40AADE5E3C32}" dt="2023-03-01T14:35:12.106" v="122" actId="1076"/>
        <pc:sldMkLst>
          <pc:docMk/>
          <pc:sldMk cId="3046344387" sldId="14254"/>
        </pc:sldMkLst>
        <pc:spChg chg="mod">
          <ac:chgData name="Tran,Hao (HP Med Affairs) BII-VN-H" userId="c9294cca-317f-4803-a9f6-cfc29679b3f7" providerId="ADAL" clId="{400D657F-12F0-4756-A1A2-40AADE5E3C32}" dt="2023-03-01T14:35:12.106" v="122" actId="1076"/>
          <ac:spMkLst>
            <pc:docMk/>
            <pc:sldMk cId="3046344387" sldId="14254"/>
            <ac:spMk id="3" creationId="{941A1471-8329-436C-8EF1-9BD9C54069E0}"/>
          </ac:spMkLst>
        </pc:spChg>
        <pc:cxnChg chg="mod">
          <ac:chgData name="Tran,Hao (HP Med Affairs) BII-VN-H" userId="c9294cca-317f-4803-a9f6-cfc29679b3f7" providerId="ADAL" clId="{400D657F-12F0-4756-A1A2-40AADE5E3C32}" dt="2023-03-01T14:35:07.866" v="121" actId="1076"/>
          <ac:cxnSpMkLst>
            <pc:docMk/>
            <pc:sldMk cId="3046344387" sldId="14254"/>
            <ac:cxnSpMk id="12" creationId="{E959C701-7C15-464C-81F1-AFBAABB46797}"/>
          </ac:cxnSpMkLst>
        </pc:cxnChg>
      </pc:sldChg>
      <pc:sldChg chg="modSp mod">
        <pc:chgData name="Tran,Hao (HP Med Affairs) BII-VN-H" userId="c9294cca-317f-4803-a9f6-cfc29679b3f7" providerId="ADAL" clId="{400D657F-12F0-4756-A1A2-40AADE5E3C32}" dt="2023-03-01T14:24:03.504" v="97" actId="2711"/>
        <pc:sldMkLst>
          <pc:docMk/>
          <pc:sldMk cId="3890403754" sldId="14258"/>
        </pc:sldMkLst>
        <pc:spChg chg="mod">
          <ac:chgData name="Tran,Hao (HP Med Affairs) BII-VN-H" userId="c9294cca-317f-4803-a9f6-cfc29679b3f7" providerId="ADAL" clId="{400D657F-12F0-4756-A1A2-40AADE5E3C32}" dt="2023-03-01T14:24:03.504" v="97" actId="2711"/>
          <ac:spMkLst>
            <pc:docMk/>
            <pc:sldMk cId="3890403754" sldId="14258"/>
            <ac:spMk id="2" creationId="{2C1B5489-C2A9-4F49-9ACA-661E9A1D649C}"/>
          </ac:spMkLst>
        </pc:spChg>
        <pc:spChg chg="mod">
          <ac:chgData name="Tran,Hao (HP Med Affairs) BII-VN-H" userId="c9294cca-317f-4803-a9f6-cfc29679b3f7" providerId="ADAL" clId="{400D657F-12F0-4756-A1A2-40AADE5E3C32}" dt="2023-03-01T14:24:03.504" v="97" actId="2711"/>
          <ac:spMkLst>
            <pc:docMk/>
            <pc:sldMk cId="3890403754" sldId="14258"/>
            <ac:spMk id="4" creationId="{FABE7A1A-55E7-4820-80B8-5E0113D00965}"/>
          </ac:spMkLst>
        </pc:spChg>
      </pc:sldChg>
      <pc:sldChg chg="modSp mod">
        <pc:chgData name="Tran,Hao (HP Med Affairs) BII-VN-H" userId="c9294cca-317f-4803-a9f6-cfc29679b3f7" providerId="ADAL" clId="{400D657F-12F0-4756-A1A2-40AADE5E3C32}" dt="2023-03-01T14:35:59.619" v="126" actId="2711"/>
        <pc:sldMkLst>
          <pc:docMk/>
          <pc:sldMk cId="4120768228" sldId="14259"/>
        </pc:sldMkLst>
        <pc:spChg chg="mod">
          <ac:chgData name="Tran,Hao (HP Med Affairs) BII-VN-H" userId="c9294cca-317f-4803-a9f6-cfc29679b3f7" providerId="ADAL" clId="{400D657F-12F0-4756-A1A2-40AADE5E3C32}" dt="2023-03-01T14:35:59.619" v="126" actId="2711"/>
          <ac:spMkLst>
            <pc:docMk/>
            <pc:sldMk cId="4120768228" sldId="14259"/>
            <ac:spMk id="2" creationId="{2C1B5489-C2A9-4F49-9ACA-661E9A1D649C}"/>
          </ac:spMkLst>
        </pc:spChg>
        <pc:spChg chg="mod">
          <ac:chgData name="Tran,Hao (HP Med Affairs) BII-VN-H" userId="c9294cca-317f-4803-a9f6-cfc29679b3f7" providerId="ADAL" clId="{400D657F-12F0-4756-A1A2-40AADE5E3C32}" dt="2023-03-01T14:35:59.619" v="126" actId="2711"/>
          <ac:spMkLst>
            <pc:docMk/>
            <pc:sldMk cId="4120768228" sldId="14259"/>
            <ac:spMk id="4" creationId="{FABE7A1A-55E7-4820-80B8-5E0113D00965}"/>
          </ac:spMkLst>
        </pc:spChg>
      </pc:sldChg>
      <pc:sldChg chg="modSp mod">
        <pc:chgData name="Tran,Hao (HP Med Affairs) BII-VN-H" userId="c9294cca-317f-4803-a9f6-cfc29679b3f7" providerId="ADAL" clId="{400D657F-12F0-4756-A1A2-40AADE5E3C32}" dt="2023-03-01T14:38:33.406" v="131" actId="1076"/>
        <pc:sldMkLst>
          <pc:docMk/>
          <pc:sldMk cId="2408475223" sldId="14260"/>
        </pc:sldMkLst>
        <pc:spChg chg="mod">
          <ac:chgData name="Tran,Hao (HP Med Affairs) BII-VN-H" userId="c9294cca-317f-4803-a9f6-cfc29679b3f7" providerId="ADAL" clId="{400D657F-12F0-4756-A1A2-40AADE5E3C32}" dt="2023-03-01T14:38:33.406" v="131" actId="1076"/>
          <ac:spMkLst>
            <pc:docMk/>
            <pc:sldMk cId="2408475223" sldId="14260"/>
            <ac:spMk id="2" creationId="{00000000-0000-0000-0000-000000000000}"/>
          </ac:spMkLst>
        </pc:spChg>
        <pc:spChg chg="mod">
          <ac:chgData name="Tran,Hao (HP Med Affairs) BII-VN-H" userId="c9294cca-317f-4803-a9f6-cfc29679b3f7" providerId="ADAL" clId="{400D657F-12F0-4756-A1A2-40AADE5E3C32}" dt="2023-03-01T07:20:03.886" v="59" actId="2711"/>
          <ac:spMkLst>
            <pc:docMk/>
            <pc:sldMk cId="2408475223" sldId="14260"/>
            <ac:spMk id="68" creationId="{DE6E0B7C-1D0D-49BE-BD3C-170816FD949A}"/>
          </ac:spMkLst>
        </pc:spChg>
        <pc:spChg chg="mod">
          <ac:chgData name="Tran,Hao (HP Med Affairs) BII-VN-H" userId="c9294cca-317f-4803-a9f6-cfc29679b3f7" providerId="ADAL" clId="{400D657F-12F0-4756-A1A2-40AADE5E3C32}" dt="2023-03-01T07:20:03.886" v="59" actId="2711"/>
          <ac:spMkLst>
            <pc:docMk/>
            <pc:sldMk cId="2408475223" sldId="14260"/>
            <ac:spMk id="69" creationId="{32F1D278-DE01-414A-8C9E-0B93BC8A34B1}"/>
          </ac:spMkLst>
        </pc:spChg>
      </pc:sldChg>
      <pc:sldChg chg="modSp mod">
        <pc:chgData name="Tran,Hao (HP Med Affairs) BII-VN-H" userId="c9294cca-317f-4803-a9f6-cfc29679b3f7" providerId="ADAL" clId="{400D657F-12F0-4756-A1A2-40AADE5E3C32}" dt="2023-03-01T14:23:19.141" v="94" actId="2711"/>
        <pc:sldMkLst>
          <pc:docMk/>
          <pc:sldMk cId="3779391307" sldId="14344"/>
        </pc:sldMkLst>
        <pc:spChg chg="mod">
          <ac:chgData name="Tran,Hao (HP Med Affairs) BII-VN-H" userId="c9294cca-317f-4803-a9f6-cfc29679b3f7" providerId="ADAL" clId="{400D657F-12F0-4756-A1A2-40AADE5E3C32}" dt="2023-03-01T14:23:13.078" v="93" actId="1076"/>
          <ac:spMkLst>
            <pc:docMk/>
            <pc:sldMk cId="3779391307" sldId="14344"/>
            <ac:spMk id="4" creationId="{FE1DEB0D-0965-45A8-AB12-4AA34969AA01}"/>
          </ac:spMkLst>
        </pc:spChg>
        <pc:spChg chg="mod">
          <ac:chgData name="Tran,Hao (HP Med Affairs) BII-VN-H" userId="c9294cca-317f-4803-a9f6-cfc29679b3f7" providerId="ADAL" clId="{400D657F-12F0-4756-A1A2-40AADE5E3C32}" dt="2023-03-01T14:23:19.141" v="94" actId="2711"/>
          <ac:spMkLst>
            <pc:docMk/>
            <pc:sldMk cId="3779391307" sldId="14344"/>
            <ac:spMk id="6" creationId="{12593B12-F160-4D4D-AC2D-3BB5EB283187}"/>
          </ac:spMkLst>
        </pc:spChg>
        <pc:spChg chg="mod">
          <ac:chgData name="Tran,Hao (HP Med Affairs) BII-VN-H" userId="c9294cca-317f-4803-a9f6-cfc29679b3f7" providerId="ADAL" clId="{400D657F-12F0-4756-A1A2-40AADE5E3C32}" dt="2023-03-01T14:23:19.141" v="94" actId="2711"/>
          <ac:spMkLst>
            <pc:docMk/>
            <pc:sldMk cId="3779391307" sldId="14344"/>
            <ac:spMk id="9" creationId="{3193AF55-66CC-4879-94C2-DEF98E44FD2C}"/>
          </ac:spMkLst>
        </pc:spChg>
      </pc:sldChg>
      <pc:sldChg chg="modSp mod">
        <pc:chgData name="Tran,Hao (HP Med Affairs) BII-VN-H" userId="c9294cca-317f-4803-a9f6-cfc29679b3f7" providerId="ADAL" clId="{400D657F-12F0-4756-A1A2-40AADE5E3C32}" dt="2023-03-01T07:16:53.985" v="32" actId="2711"/>
        <pc:sldMkLst>
          <pc:docMk/>
          <pc:sldMk cId="3420548854" sldId="14364"/>
        </pc:sldMkLst>
        <pc:spChg chg="mod">
          <ac:chgData name="Tran,Hao (HP Med Affairs) BII-VN-H" userId="c9294cca-317f-4803-a9f6-cfc29679b3f7" providerId="ADAL" clId="{400D657F-12F0-4756-A1A2-40AADE5E3C32}" dt="2023-03-01T07:15:26.416" v="21" actId="2711"/>
          <ac:spMkLst>
            <pc:docMk/>
            <pc:sldMk cId="3420548854" sldId="14364"/>
            <ac:spMk id="2" creationId="{5C688410-3E3B-43B8-AED3-B1D4E86413BC}"/>
          </ac:spMkLst>
        </pc:spChg>
        <pc:graphicFrameChg chg="modGraphic">
          <ac:chgData name="Tran,Hao (HP Med Affairs) BII-VN-H" userId="c9294cca-317f-4803-a9f6-cfc29679b3f7" providerId="ADAL" clId="{400D657F-12F0-4756-A1A2-40AADE5E3C32}" dt="2023-03-01T07:16:53.985" v="32" actId="2711"/>
          <ac:graphicFrameMkLst>
            <pc:docMk/>
            <pc:sldMk cId="3420548854" sldId="14364"/>
            <ac:graphicFrameMk id="6" creationId="{9270EDFC-F573-40EA-9248-B0DADF892AE0}"/>
          </ac:graphicFrameMkLst>
        </pc:graphicFrameChg>
      </pc:sldChg>
      <pc:sldChg chg="modSp mod">
        <pc:chgData name="Tran,Hao (HP Med Affairs) BII-VN-H" userId="c9294cca-317f-4803-a9f6-cfc29679b3f7" providerId="ADAL" clId="{400D657F-12F0-4756-A1A2-40AADE5E3C32}" dt="2023-03-01T07:17:13.040" v="34" actId="14100"/>
        <pc:sldMkLst>
          <pc:docMk/>
          <pc:sldMk cId="1211402985" sldId="14365"/>
        </pc:sldMkLst>
        <pc:spChg chg="mod">
          <ac:chgData name="Tran,Hao (HP Med Affairs) BII-VN-H" userId="c9294cca-317f-4803-a9f6-cfc29679b3f7" providerId="ADAL" clId="{400D657F-12F0-4756-A1A2-40AADE5E3C32}" dt="2023-03-01T07:17:13.040" v="34" actId="14100"/>
          <ac:spMkLst>
            <pc:docMk/>
            <pc:sldMk cId="1211402985" sldId="14365"/>
            <ac:spMk id="2" creationId="{8BFDE803-8B20-4ED9-A8DD-061FE4A5CCD8}"/>
          </ac:spMkLst>
        </pc:spChg>
        <pc:graphicFrameChg chg="mod modGraphic">
          <ac:chgData name="Tran,Hao (HP Med Affairs) BII-VN-H" userId="c9294cca-317f-4803-a9f6-cfc29679b3f7" providerId="ADAL" clId="{400D657F-12F0-4756-A1A2-40AADE5E3C32}" dt="2023-03-01T07:16:37.303" v="30" actId="14734"/>
          <ac:graphicFrameMkLst>
            <pc:docMk/>
            <pc:sldMk cId="1211402985" sldId="14365"/>
            <ac:graphicFrameMk id="7" creationId="{E33280EC-1435-46CF-BBC1-81464E201516}"/>
          </ac:graphicFrameMkLst>
        </pc:graphicFrameChg>
      </pc:sldChg>
      <pc:sldChg chg="modSp mod">
        <pc:chgData name="Tran,Hao (HP Med Affairs) BII-VN-H" userId="c9294cca-317f-4803-a9f6-cfc29679b3f7" providerId="ADAL" clId="{400D657F-12F0-4756-A1A2-40AADE5E3C32}" dt="2023-03-01T07:17:39.932" v="37" actId="2711"/>
        <pc:sldMkLst>
          <pc:docMk/>
          <pc:sldMk cId="2441729963" sldId="14366"/>
        </pc:sldMkLst>
        <pc:spChg chg="mod">
          <ac:chgData name="Tran,Hao (HP Med Affairs) BII-VN-H" userId="c9294cca-317f-4803-a9f6-cfc29679b3f7" providerId="ADAL" clId="{400D657F-12F0-4756-A1A2-40AADE5E3C32}" dt="2023-03-01T07:17:23.098" v="35" actId="2711"/>
          <ac:spMkLst>
            <pc:docMk/>
            <pc:sldMk cId="2441729963" sldId="14366"/>
            <ac:spMk id="2" creationId="{6DB64809-EEF3-48C9-B544-C23DC19EF130}"/>
          </ac:spMkLst>
        </pc:spChg>
        <pc:spChg chg="mod">
          <ac:chgData name="Tran,Hao (HP Med Affairs) BII-VN-H" userId="c9294cca-317f-4803-a9f6-cfc29679b3f7" providerId="ADAL" clId="{400D657F-12F0-4756-A1A2-40AADE5E3C32}" dt="2023-03-01T07:17:23.098" v="35" actId="2711"/>
          <ac:spMkLst>
            <pc:docMk/>
            <pc:sldMk cId="2441729963" sldId="14366"/>
            <ac:spMk id="12" creationId="{A5D0194A-0183-441C-B52F-9AB11D8B94D3}"/>
          </ac:spMkLst>
        </pc:spChg>
        <pc:graphicFrameChg chg="modGraphic">
          <ac:chgData name="Tran,Hao (HP Med Affairs) BII-VN-H" userId="c9294cca-317f-4803-a9f6-cfc29679b3f7" providerId="ADAL" clId="{400D657F-12F0-4756-A1A2-40AADE5E3C32}" dt="2023-03-01T07:17:39.932" v="37" actId="2711"/>
          <ac:graphicFrameMkLst>
            <pc:docMk/>
            <pc:sldMk cId="2441729963" sldId="14366"/>
            <ac:graphicFrameMk id="6" creationId="{296E8A0C-3888-4AA4-8C9B-008B6573CAB7}"/>
          </ac:graphicFrameMkLst>
        </pc:graphicFrameChg>
      </pc:sldChg>
      <pc:sldChg chg="del">
        <pc:chgData name="Tran,Hao (HP Med Affairs) BII-VN-H" userId="c9294cca-317f-4803-a9f6-cfc29679b3f7" providerId="ADAL" clId="{400D657F-12F0-4756-A1A2-40AADE5E3C32}" dt="2023-03-01T14:39:41.499" v="132" actId="47"/>
        <pc:sldMkLst>
          <pc:docMk/>
          <pc:sldMk cId="4230369400" sldId="14376"/>
        </pc:sldMkLst>
      </pc:sldChg>
      <pc:sldChg chg="modSp mod">
        <pc:chgData name="Tran,Hao (HP Med Affairs) BII-VN-H" userId="c9294cca-317f-4803-a9f6-cfc29679b3f7" providerId="ADAL" clId="{400D657F-12F0-4756-A1A2-40AADE5E3C32}" dt="2023-03-01T07:15:07.536" v="19" actId="2711"/>
        <pc:sldMkLst>
          <pc:docMk/>
          <pc:sldMk cId="891531399" sldId="14404"/>
        </pc:sldMkLst>
        <pc:spChg chg="mod">
          <ac:chgData name="Tran,Hao (HP Med Affairs) BII-VN-H" userId="c9294cca-317f-4803-a9f6-cfc29679b3f7" providerId="ADAL" clId="{400D657F-12F0-4756-A1A2-40AADE5E3C32}" dt="2023-03-01T07:15:07.536" v="19" actId="2711"/>
          <ac:spMkLst>
            <pc:docMk/>
            <pc:sldMk cId="891531399" sldId="14404"/>
            <ac:spMk id="2" creationId="{00000000-0000-0000-0000-000000000000}"/>
          </ac:spMkLst>
        </pc:spChg>
        <pc:spChg chg="mod">
          <ac:chgData name="Tran,Hao (HP Med Affairs) BII-VN-H" userId="c9294cca-317f-4803-a9f6-cfc29679b3f7" providerId="ADAL" clId="{400D657F-12F0-4756-A1A2-40AADE5E3C32}" dt="2023-03-01T07:15:07.536" v="19" actId="2711"/>
          <ac:spMkLst>
            <pc:docMk/>
            <pc:sldMk cId="891531399" sldId="14404"/>
            <ac:spMk id="31" creationId="{E963666B-C69F-42CE-99AA-7B7EB5A72B27}"/>
          </ac:spMkLst>
        </pc:spChg>
      </pc:sldChg>
      <pc:sldChg chg="modSp mod">
        <pc:chgData name="Tran,Hao (HP Med Affairs) BII-VN-H" userId="c9294cca-317f-4803-a9f6-cfc29679b3f7" providerId="ADAL" clId="{400D657F-12F0-4756-A1A2-40AADE5E3C32}" dt="2023-03-01T07:18:36.665" v="49" actId="14100"/>
        <pc:sldMkLst>
          <pc:docMk/>
          <pc:sldMk cId="3806617743" sldId="14411"/>
        </pc:sldMkLst>
        <pc:spChg chg="mod">
          <ac:chgData name="Tran,Hao (HP Med Affairs) BII-VN-H" userId="c9294cca-317f-4803-a9f6-cfc29679b3f7" providerId="ADAL" clId="{400D657F-12F0-4756-A1A2-40AADE5E3C32}" dt="2023-03-01T07:18:24.416" v="46" actId="1076"/>
          <ac:spMkLst>
            <pc:docMk/>
            <pc:sldMk cId="3806617743" sldId="14411"/>
            <ac:spMk id="3" creationId="{00000000-0000-0000-0000-000000000000}"/>
          </ac:spMkLst>
        </pc:spChg>
        <pc:spChg chg="mod">
          <ac:chgData name="Tran,Hao (HP Med Affairs) BII-VN-H" userId="c9294cca-317f-4803-a9f6-cfc29679b3f7" providerId="ADAL" clId="{400D657F-12F0-4756-A1A2-40AADE5E3C32}" dt="2023-03-01T07:18:36.665" v="49" actId="14100"/>
          <ac:spMkLst>
            <pc:docMk/>
            <pc:sldMk cId="3806617743" sldId="14411"/>
            <ac:spMk id="188" creationId="{2A53A2FE-8A1B-476E-8A81-E8989049E43B}"/>
          </ac:spMkLst>
        </pc:spChg>
      </pc:sldChg>
      <pc:sldChg chg="modSp mod">
        <pc:chgData name="Tran,Hao (HP Med Affairs) BII-VN-H" userId="c9294cca-317f-4803-a9f6-cfc29679b3f7" providerId="ADAL" clId="{400D657F-12F0-4756-A1A2-40AADE5E3C32}" dt="2023-03-01T14:28:31.246" v="99" actId="2711"/>
        <pc:sldMkLst>
          <pc:docMk/>
          <pc:sldMk cId="2535747821" sldId="14412"/>
        </pc:sldMkLst>
        <pc:spChg chg="mod">
          <ac:chgData name="Tran,Hao (HP Med Affairs) BII-VN-H" userId="c9294cca-317f-4803-a9f6-cfc29679b3f7" providerId="ADAL" clId="{400D657F-12F0-4756-A1A2-40AADE5E3C32}" dt="2023-03-01T14:28:31.246" v="99" actId="2711"/>
          <ac:spMkLst>
            <pc:docMk/>
            <pc:sldMk cId="2535747821" sldId="14412"/>
            <ac:spMk id="2" creationId="{11AD552F-B28E-294C-B983-D5921820A0F1}"/>
          </ac:spMkLst>
        </pc:spChg>
        <pc:spChg chg="mod">
          <ac:chgData name="Tran,Hao (HP Med Affairs) BII-VN-H" userId="c9294cca-317f-4803-a9f6-cfc29679b3f7" providerId="ADAL" clId="{400D657F-12F0-4756-A1A2-40AADE5E3C32}" dt="2023-03-01T14:28:31.246" v="99" actId="2711"/>
          <ac:spMkLst>
            <pc:docMk/>
            <pc:sldMk cId="2535747821" sldId="14412"/>
            <ac:spMk id="3" creationId="{6C3E14A7-A105-4C00-A8B1-95A29D949002}"/>
          </ac:spMkLst>
        </pc:spChg>
        <pc:spChg chg="mod">
          <ac:chgData name="Tran,Hao (HP Med Affairs) BII-VN-H" userId="c9294cca-317f-4803-a9f6-cfc29679b3f7" providerId="ADAL" clId="{400D657F-12F0-4756-A1A2-40AADE5E3C32}" dt="2023-03-01T14:28:31.246" v="99" actId="2711"/>
          <ac:spMkLst>
            <pc:docMk/>
            <pc:sldMk cId="2535747821" sldId="14412"/>
            <ac:spMk id="5" creationId="{150F1A6E-03D9-43A5-84E9-7CD24BEE27BE}"/>
          </ac:spMkLst>
        </pc:spChg>
        <pc:spChg chg="mod">
          <ac:chgData name="Tran,Hao (HP Med Affairs) BII-VN-H" userId="c9294cca-317f-4803-a9f6-cfc29679b3f7" providerId="ADAL" clId="{400D657F-12F0-4756-A1A2-40AADE5E3C32}" dt="2023-03-01T14:28:31.246" v="99" actId="2711"/>
          <ac:spMkLst>
            <pc:docMk/>
            <pc:sldMk cId="2535747821" sldId="14412"/>
            <ac:spMk id="15" creationId="{81A2B666-D11B-4396-9ABE-BD6B9A38FA17}"/>
          </ac:spMkLst>
        </pc:spChg>
        <pc:spChg chg="mod">
          <ac:chgData name="Tran,Hao (HP Med Affairs) BII-VN-H" userId="c9294cca-317f-4803-a9f6-cfc29679b3f7" providerId="ADAL" clId="{400D657F-12F0-4756-A1A2-40AADE5E3C32}" dt="2023-03-01T14:28:31.246" v="99" actId="2711"/>
          <ac:spMkLst>
            <pc:docMk/>
            <pc:sldMk cId="2535747821" sldId="14412"/>
            <ac:spMk id="26" creationId="{9B5BBAA0-ADDE-4936-9500-C24401368C9A}"/>
          </ac:spMkLst>
        </pc:spChg>
        <pc:spChg chg="mod">
          <ac:chgData name="Tran,Hao (HP Med Affairs) BII-VN-H" userId="c9294cca-317f-4803-a9f6-cfc29679b3f7" providerId="ADAL" clId="{400D657F-12F0-4756-A1A2-40AADE5E3C32}" dt="2023-03-01T14:28:31.246" v="99" actId="2711"/>
          <ac:spMkLst>
            <pc:docMk/>
            <pc:sldMk cId="2535747821" sldId="14412"/>
            <ac:spMk id="69" creationId="{8CE56AE9-A8FE-4287-9E47-E08F46240512}"/>
          </ac:spMkLst>
        </pc:spChg>
        <pc:spChg chg="mod">
          <ac:chgData name="Tran,Hao (HP Med Affairs) BII-VN-H" userId="c9294cca-317f-4803-a9f6-cfc29679b3f7" providerId="ADAL" clId="{400D657F-12F0-4756-A1A2-40AADE5E3C32}" dt="2023-03-01T14:28:31.246" v="99" actId="2711"/>
          <ac:spMkLst>
            <pc:docMk/>
            <pc:sldMk cId="2535747821" sldId="14412"/>
            <ac:spMk id="70" creationId="{99243684-6C8C-4B29-8F3E-D4D45A1A52AB}"/>
          </ac:spMkLst>
        </pc:spChg>
        <pc:spChg chg="mod">
          <ac:chgData name="Tran,Hao (HP Med Affairs) BII-VN-H" userId="c9294cca-317f-4803-a9f6-cfc29679b3f7" providerId="ADAL" clId="{400D657F-12F0-4756-A1A2-40AADE5E3C32}" dt="2023-03-01T14:28:31.246" v="99" actId="2711"/>
          <ac:spMkLst>
            <pc:docMk/>
            <pc:sldMk cId="2535747821" sldId="14412"/>
            <ac:spMk id="76" creationId="{929253C1-44FC-4CF5-A36A-48C2DF09B139}"/>
          </ac:spMkLst>
        </pc:spChg>
        <pc:spChg chg="mod">
          <ac:chgData name="Tran,Hao (HP Med Affairs) BII-VN-H" userId="c9294cca-317f-4803-a9f6-cfc29679b3f7" providerId="ADAL" clId="{400D657F-12F0-4756-A1A2-40AADE5E3C32}" dt="2023-03-01T14:28:31.246" v="99" actId="2711"/>
          <ac:spMkLst>
            <pc:docMk/>
            <pc:sldMk cId="2535747821" sldId="14412"/>
            <ac:spMk id="77" creationId="{90A2F735-D876-4DFB-81F5-D716B018E0D7}"/>
          </ac:spMkLst>
        </pc:spChg>
        <pc:spChg chg="mod">
          <ac:chgData name="Tran,Hao (HP Med Affairs) BII-VN-H" userId="c9294cca-317f-4803-a9f6-cfc29679b3f7" providerId="ADAL" clId="{400D657F-12F0-4756-A1A2-40AADE5E3C32}" dt="2023-03-01T14:28:31.246" v="99" actId="2711"/>
          <ac:spMkLst>
            <pc:docMk/>
            <pc:sldMk cId="2535747821" sldId="14412"/>
            <ac:spMk id="79" creationId="{4C3EA7F7-DA1C-47E8-BCBB-CB7533DAA1BF}"/>
          </ac:spMkLst>
        </pc:spChg>
        <pc:spChg chg="mod">
          <ac:chgData name="Tran,Hao (HP Med Affairs) BII-VN-H" userId="c9294cca-317f-4803-a9f6-cfc29679b3f7" providerId="ADAL" clId="{400D657F-12F0-4756-A1A2-40AADE5E3C32}" dt="2023-03-01T14:28:31.246" v="99" actId="2711"/>
          <ac:spMkLst>
            <pc:docMk/>
            <pc:sldMk cId="2535747821" sldId="14412"/>
            <ac:spMk id="81" creationId="{AB6FF237-EAEA-442C-9354-3F17469A1F08}"/>
          </ac:spMkLst>
        </pc:spChg>
        <pc:spChg chg="mod">
          <ac:chgData name="Tran,Hao (HP Med Affairs) BII-VN-H" userId="c9294cca-317f-4803-a9f6-cfc29679b3f7" providerId="ADAL" clId="{400D657F-12F0-4756-A1A2-40AADE5E3C32}" dt="2023-03-01T14:28:31.246" v="99" actId="2711"/>
          <ac:spMkLst>
            <pc:docMk/>
            <pc:sldMk cId="2535747821" sldId="14412"/>
            <ac:spMk id="82" creationId="{655E09AF-3853-464C-8557-17ADFAAF9FEF}"/>
          </ac:spMkLst>
        </pc:spChg>
        <pc:spChg chg="mod">
          <ac:chgData name="Tran,Hao (HP Med Affairs) BII-VN-H" userId="c9294cca-317f-4803-a9f6-cfc29679b3f7" providerId="ADAL" clId="{400D657F-12F0-4756-A1A2-40AADE5E3C32}" dt="2023-03-01T14:28:31.246" v="99" actId="2711"/>
          <ac:spMkLst>
            <pc:docMk/>
            <pc:sldMk cId="2535747821" sldId="14412"/>
            <ac:spMk id="83" creationId="{FDE7781B-1415-4862-BA89-2F9C8824CAE9}"/>
          </ac:spMkLst>
        </pc:spChg>
        <pc:spChg chg="mod">
          <ac:chgData name="Tran,Hao (HP Med Affairs) BII-VN-H" userId="c9294cca-317f-4803-a9f6-cfc29679b3f7" providerId="ADAL" clId="{400D657F-12F0-4756-A1A2-40AADE5E3C32}" dt="2023-03-01T14:28:31.246" v="99" actId="2711"/>
          <ac:spMkLst>
            <pc:docMk/>
            <pc:sldMk cId="2535747821" sldId="14412"/>
            <ac:spMk id="85" creationId="{4BD05E0E-DFBB-4D5A-9482-E00F948AE033}"/>
          </ac:spMkLst>
        </pc:spChg>
        <pc:spChg chg="mod">
          <ac:chgData name="Tran,Hao (HP Med Affairs) BII-VN-H" userId="c9294cca-317f-4803-a9f6-cfc29679b3f7" providerId="ADAL" clId="{400D657F-12F0-4756-A1A2-40AADE5E3C32}" dt="2023-03-01T14:28:31.246" v="99" actId="2711"/>
          <ac:spMkLst>
            <pc:docMk/>
            <pc:sldMk cId="2535747821" sldId="14412"/>
            <ac:spMk id="92" creationId="{836B26DB-C9BC-43FE-9E32-D98042D74B7E}"/>
          </ac:spMkLst>
        </pc:spChg>
        <pc:spChg chg="mod">
          <ac:chgData name="Tran,Hao (HP Med Affairs) BII-VN-H" userId="c9294cca-317f-4803-a9f6-cfc29679b3f7" providerId="ADAL" clId="{400D657F-12F0-4756-A1A2-40AADE5E3C32}" dt="2023-03-01T14:28:31.246" v="99" actId="2711"/>
          <ac:spMkLst>
            <pc:docMk/>
            <pc:sldMk cId="2535747821" sldId="14412"/>
            <ac:spMk id="93" creationId="{8F5E8522-EBC8-4142-AA96-FC88334D0251}"/>
          </ac:spMkLst>
        </pc:spChg>
        <pc:spChg chg="mod">
          <ac:chgData name="Tran,Hao (HP Med Affairs) BII-VN-H" userId="c9294cca-317f-4803-a9f6-cfc29679b3f7" providerId="ADAL" clId="{400D657F-12F0-4756-A1A2-40AADE5E3C32}" dt="2023-03-01T14:28:31.246" v="99" actId="2711"/>
          <ac:spMkLst>
            <pc:docMk/>
            <pc:sldMk cId="2535747821" sldId="14412"/>
            <ac:spMk id="94" creationId="{E4B7E56D-63A9-4045-BBCD-AF1E1CB50AF8}"/>
          </ac:spMkLst>
        </pc:spChg>
        <pc:spChg chg="mod">
          <ac:chgData name="Tran,Hao (HP Med Affairs) BII-VN-H" userId="c9294cca-317f-4803-a9f6-cfc29679b3f7" providerId="ADAL" clId="{400D657F-12F0-4756-A1A2-40AADE5E3C32}" dt="2023-03-01T14:28:31.246" v="99" actId="2711"/>
          <ac:spMkLst>
            <pc:docMk/>
            <pc:sldMk cId="2535747821" sldId="14412"/>
            <ac:spMk id="96" creationId="{9F427E9F-D4A1-4CFF-8618-4D02FA8793D0}"/>
          </ac:spMkLst>
        </pc:spChg>
        <pc:spChg chg="mod">
          <ac:chgData name="Tran,Hao (HP Med Affairs) BII-VN-H" userId="c9294cca-317f-4803-a9f6-cfc29679b3f7" providerId="ADAL" clId="{400D657F-12F0-4756-A1A2-40AADE5E3C32}" dt="2023-03-01T14:28:31.246" v="99" actId="2711"/>
          <ac:spMkLst>
            <pc:docMk/>
            <pc:sldMk cId="2535747821" sldId="14412"/>
            <ac:spMk id="98" creationId="{002EF8C2-9635-4564-895B-CF4E7F142B36}"/>
          </ac:spMkLst>
        </pc:spChg>
        <pc:spChg chg="mod">
          <ac:chgData name="Tran,Hao (HP Med Affairs) BII-VN-H" userId="c9294cca-317f-4803-a9f6-cfc29679b3f7" providerId="ADAL" clId="{400D657F-12F0-4756-A1A2-40AADE5E3C32}" dt="2023-03-01T14:28:31.246" v="99" actId="2711"/>
          <ac:spMkLst>
            <pc:docMk/>
            <pc:sldMk cId="2535747821" sldId="14412"/>
            <ac:spMk id="100" creationId="{6510BC64-1E66-472C-9E67-EBAEB0E2E2EC}"/>
          </ac:spMkLst>
        </pc:spChg>
        <pc:spChg chg="mod">
          <ac:chgData name="Tran,Hao (HP Med Affairs) BII-VN-H" userId="c9294cca-317f-4803-a9f6-cfc29679b3f7" providerId="ADAL" clId="{400D657F-12F0-4756-A1A2-40AADE5E3C32}" dt="2023-03-01T14:28:31.246" v="99" actId="2711"/>
          <ac:spMkLst>
            <pc:docMk/>
            <pc:sldMk cId="2535747821" sldId="14412"/>
            <ac:spMk id="102" creationId="{48BC8957-1BBC-4E5C-BB09-AE07BAFA07A8}"/>
          </ac:spMkLst>
        </pc:spChg>
        <pc:spChg chg="mod">
          <ac:chgData name="Tran,Hao (HP Med Affairs) BII-VN-H" userId="c9294cca-317f-4803-a9f6-cfc29679b3f7" providerId="ADAL" clId="{400D657F-12F0-4756-A1A2-40AADE5E3C32}" dt="2023-03-01T14:28:31.246" v="99" actId="2711"/>
          <ac:spMkLst>
            <pc:docMk/>
            <pc:sldMk cId="2535747821" sldId="14412"/>
            <ac:spMk id="103" creationId="{C7764D4D-DA05-4E14-A5E6-23DFAEE96B2A}"/>
          </ac:spMkLst>
        </pc:spChg>
        <pc:spChg chg="mod">
          <ac:chgData name="Tran,Hao (HP Med Affairs) BII-VN-H" userId="c9294cca-317f-4803-a9f6-cfc29679b3f7" providerId="ADAL" clId="{400D657F-12F0-4756-A1A2-40AADE5E3C32}" dt="2023-03-01T14:28:31.246" v="99" actId="2711"/>
          <ac:spMkLst>
            <pc:docMk/>
            <pc:sldMk cId="2535747821" sldId="14412"/>
            <ac:spMk id="104" creationId="{C627B845-BAE1-4C0D-BEBC-CB9790CE7481}"/>
          </ac:spMkLst>
        </pc:spChg>
        <pc:spChg chg="mod">
          <ac:chgData name="Tran,Hao (HP Med Affairs) BII-VN-H" userId="c9294cca-317f-4803-a9f6-cfc29679b3f7" providerId="ADAL" clId="{400D657F-12F0-4756-A1A2-40AADE5E3C32}" dt="2023-03-01T14:28:31.246" v="99" actId="2711"/>
          <ac:spMkLst>
            <pc:docMk/>
            <pc:sldMk cId="2535747821" sldId="14412"/>
            <ac:spMk id="105" creationId="{52EB2552-1CF9-4F24-8195-2499ECBBDB3F}"/>
          </ac:spMkLst>
        </pc:spChg>
        <pc:spChg chg="mod">
          <ac:chgData name="Tran,Hao (HP Med Affairs) BII-VN-H" userId="c9294cca-317f-4803-a9f6-cfc29679b3f7" providerId="ADAL" clId="{400D657F-12F0-4756-A1A2-40AADE5E3C32}" dt="2023-03-01T14:28:31.246" v="99" actId="2711"/>
          <ac:spMkLst>
            <pc:docMk/>
            <pc:sldMk cId="2535747821" sldId="14412"/>
            <ac:spMk id="108" creationId="{CE7FBC3C-2CC2-46A6-8A92-FBE6C68BF713}"/>
          </ac:spMkLst>
        </pc:spChg>
        <pc:spChg chg="mod">
          <ac:chgData name="Tran,Hao (HP Med Affairs) BII-VN-H" userId="c9294cca-317f-4803-a9f6-cfc29679b3f7" providerId="ADAL" clId="{400D657F-12F0-4756-A1A2-40AADE5E3C32}" dt="2023-03-01T14:28:31.246" v="99" actId="2711"/>
          <ac:spMkLst>
            <pc:docMk/>
            <pc:sldMk cId="2535747821" sldId="14412"/>
            <ac:spMk id="109" creationId="{B1817EBB-BA00-41DC-9107-1F4929D3ABA6}"/>
          </ac:spMkLst>
        </pc:spChg>
        <pc:spChg chg="mod">
          <ac:chgData name="Tran,Hao (HP Med Affairs) BII-VN-H" userId="c9294cca-317f-4803-a9f6-cfc29679b3f7" providerId="ADAL" clId="{400D657F-12F0-4756-A1A2-40AADE5E3C32}" dt="2023-03-01T14:28:31.246" v="99" actId="2711"/>
          <ac:spMkLst>
            <pc:docMk/>
            <pc:sldMk cId="2535747821" sldId="14412"/>
            <ac:spMk id="111" creationId="{1A26E23A-1B31-469A-86BE-9AAE561FE63E}"/>
          </ac:spMkLst>
        </pc:spChg>
        <pc:spChg chg="mod">
          <ac:chgData name="Tran,Hao (HP Med Affairs) BII-VN-H" userId="c9294cca-317f-4803-a9f6-cfc29679b3f7" providerId="ADAL" clId="{400D657F-12F0-4756-A1A2-40AADE5E3C32}" dt="2023-03-01T14:28:31.246" v="99" actId="2711"/>
          <ac:spMkLst>
            <pc:docMk/>
            <pc:sldMk cId="2535747821" sldId="14412"/>
            <ac:spMk id="112" creationId="{71F88B33-F442-44B2-A63D-614BF594E7FD}"/>
          </ac:spMkLst>
        </pc:spChg>
        <pc:spChg chg="mod">
          <ac:chgData name="Tran,Hao (HP Med Affairs) BII-VN-H" userId="c9294cca-317f-4803-a9f6-cfc29679b3f7" providerId="ADAL" clId="{400D657F-12F0-4756-A1A2-40AADE5E3C32}" dt="2023-03-01T14:28:31.246" v="99" actId="2711"/>
          <ac:spMkLst>
            <pc:docMk/>
            <pc:sldMk cId="2535747821" sldId="14412"/>
            <ac:spMk id="113" creationId="{DD24F26F-A671-4F30-92F6-9C0FC42B4FC6}"/>
          </ac:spMkLst>
        </pc:spChg>
        <pc:spChg chg="mod">
          <ac:chgData name="Tran,Hao (HP Med Affairs) BII-VN-H" userId="c9294cca-317f-4803-a9f6-cfc29679b3f7" providerId="ADAL" clId="{400D657F-12F0-4756-A1A2-40AADE5E3C32}" dt="2023-03-01T14:28:31.246" v="99" actId="2711"/>
          <ac:spMkLst>
            <pc:docMk/>
            <pc:sldMk cId="2535747821" sldId="14412"/>
            <ac:spMk id="114" creationId="{B95C3493-789A-44EF-916D-49ECBB9E947B}"/>
          </ac:spMkLst>
        </pc:spChg>
        <pc:spChg chg="mod">
          <ac:chgData name="Tran,Hao (HP Med Affairs) BII-VN-H" userId="c9294cca-317f-4803-a9f6-cfc29679b3f7" providerId="ADAL" clId="{400D657F-12F0-4756-A1A2-40AADE5E3C32}" dt="2023-03-01T14:28:31.246" v="99" actId="2711"/>
          <ac:spMkLst>
            <pc:docMk/>
            <pc:sldMk cId="2535747821" sldId="14412"/>
            <ac:spMk id="115" creationId="{ABEEC16A-B646-4025-B5FE-F56BF9FE104A}"/>
          </ac:spMkLst>
        </pc:spChg>
        <pc:spChg chg="mod">
          <ac:chgData name="Tran,Hao (HP Med Affairs) BII-VN-H" userId="c9294cca-317f-4803-a9f6-cfc29679b3f7" providerId="ADAL" clId="{400D657F-12F0-4756-A1A2-40AADE5E3C32}" dt="2023-03-01T14:28:31.246" v="99" actId="2711"/>
          <ac:spMkLst>
            <pc:docMk/>
            <pc:sldMk cId="2535747821" sldId="14412"/>
            <ac:spMk id="116" creationId="{679BD044-2007-4BE3-A88C-A06969A3B24F}"/>
          </ac:spMkLst>
        </pc:spChg>
        <pc:spChg chg="mod">
          <ac:chgData name="Tran,Hao (HP Med Affairs) BII-VN-H" userId="c9294cca-317f-4803-a9f6-cfc29679b3f7" providerId="ADAL" clId="{400D657F-12F0-4756-A1A2-40AADE5E3C32}" dt="2023-03-01T14:28:31.246" v="99" actId="2711"/>
          <ac:spMkLst>
            <pc:docMk/>
            <pc:sldMk cId="2535747821" sldId="14412"/>
            <ac:spMk id="117" creationId="{599D8ED7-EA36-448A-A625-6228AFFC788F}"/>
          </ac:spMkLst>
        </pc:spChg>
        <pc:spChg chg="mod">
          <ac:chgData name="Tran,Hao (HP Med Affairs) BII-VN-H" userId="c9294cca-317f-4803-a9f6-cfc29679b3f7" providerId="ADAL" clId="{400D657F-12F0-4756-A1A2-40AADE5E3C32}" dt="2023-03-01T14:28:31.246" v="99" actId="2711"/>
          <ac:spMkLst>
            <pc:docMk/>
            <pc:sldMk cId="2535747821" sldId="14412"/>
            <ac:spMk id="119" creationId="{1A8B6AC2-A7DB-487B-BCC6-8313C43B8912}"/>
          </ac:spMkLst>
        </pc:spChg>
        <pc:spChg chg="mod">
          <ac:chgData name="Tran,Hao (HP Med Affairs) BII-VN-H" userId="c9294cca-317f-4803-a9f6-cfc29679b3f7" providerId="ADAL" clId="{400D657F-12F0-4756-A1A2-40AADE5E3C32}" dt="2023-03-01T14:28:31.246" v="99" actId="2711"/>
          <ac:spMkLst>
            <pc:docMk/>
            <pc:sldMk cId="2535747821" sldId="14412"/>
            <ac:spMk id="121" creationId="{78BE1E61-7903-43E7-BB23-27AD006055E4}"/>
          </ac:spMkLst>
        </pc:spChg>
        <pc:spChg chg="mod">
          <ac:chgData name="Tran,Hao (HP Med Affairs) BII-VN-H" userId="c9294cca-317f-4803-a9f6-cfc29679b3f7" providerId="ADAL" clId="{400D657F-12F0-4756-A1A2-40AADE5E3C32}" dt="2023-03-01T14:28:31.246" v="99" actId="2711"/>
          <ac:spMkLst>
            <pc:docMk/>
            <pc:sldMk cId="2535747821" sldId="14412"/>
            <ac:spMk id="122" creationId="{1DE8DB97-50E7-4DB0-8625-F5CB6DD9ABF3}"/>
          </ac:spMkLst>
        </pc:spChg>
        <pc:spChg chg="mod">
          <ac:chgData name="Tran,Hao (HP Med Affairs) BII-VN-H" userId="c9294cca-317f-4803-a9f6-cfc29679b3f7" providerId="ADAL" clId="{400D657F-12F0-4756-A1A2-40AADE5E3C32}" dt="2023-03-01T14:28:31.246" v="99" actId="2711"/>
          <ac:spMkLst>
            <pc:docMk/>
            <pc:sldMk cId="2535747821" sldId="14412"/>
            <ac:spMk id="127" creationId="{4ABB68E9-A3E0-48EE-B6EF-492F579458F0}"/>
          </ac:spMkLst>
        </pc:spChg>
        <pc:spChg chg="mod">
          <ac:chgData name="Tran,Hao (HP Med Affairs) BII-VN-H" userId="c9294cca-317f-4803-a9f6-cfc29679b3f7" providerId="ADAL" clId="{400D657F-12F0-4756-A1A2-40AADE5E3C32}" dt="2023-03-01T14:28:31.246" v="99" actId="2711"/>
          <ac:spMkLst>
            <pc:docMk/>
            <pc:sldMk cId="2535747821" sldId="14412"/>
            <ac:spMk id="128" creationId="{0DC113DD-EEA8-475E-8E92-C61CB7B9C51B}"/>
          </ac:spMkLst>
        </pc:spChg>
        <pc:spChg chg="mod">
          <ac:chgData name="Tran,Hao (HP Med Affairs) BII-VN-H" userId="c9294cca-317f-4803-a9f6-cfc29679b3f7" providerId="ADAL" clId="{400D657F-12F0-4756-A1A2-40AADE5E3C32}" dt="2023-03-01T14:28:31.246" v="99" actId="2711"/>
          <ac:spMkLst>
            <pc:docMk/>
            <pc:sldMk cId="2535747821" sldId="14412"/>
            <ac:spMk id="130" creationId="{6BA471F1-78DD-4429-B4FD-EC11275FA60E}"/>
          </ac:spMkLst>
        </pc:spChg>
        <pc:spChg chg="mod">
          <ac:chgData name="Tran,Hao (HP Med Affairs) BII-VN-H" userId="c9294cca-317f-4803-a9f6-cfc29679b3f7" providerId="ADAL" clId="{400D657F-12F0-4756-A1A2-40AADE5E3C32}" dt="2023-03-01T14:28:31.246" v="99" actId="2711"/>
          <ac:spMkLst>
            <pc:docMk/>
            <pc:sldMk cId="2535747821" sldId="14412"/>
            <ac:spMk id="131" creationId="{6D3F6C89-950D-4F1F-88B2-697E98CFB712}"/>
          </ac:spMkLst>
        </pc:spChg>
        <pc:spChg chg="mod">
          <ac:chgData name="Tran,Hao (HP Med Affairs) BII-VN-H" userId="c9294cca-317f-4803-a9f6-cfc29679b3f7" providerId="ADAL" clId="{400D657F-12F0-4756-A1A2-40AADE5E3C32}" dt="2023-03-01T14:28:31.246" v="99" actId="2711"/>
          <ac:spMkLst>
            <pc:docMk/>
            <pc:sldMk cId="2535747821" sldId="14412"/>
            <ac:spMk id="133" creationId="{8F4FF4D0-9889-4474-8A61-5628D5E768D1}"/>
          </ac:spMkLst>
        </pc:spChg>
        <pc:spChg chg="mod">
          <ac:chgData name="Tran,Hao (HP Med Affairs) BII-VN-H" userId="c9294cca-317f-4803-a9f6-cfc29679b3f7" providerId="ADAL" clId="{400D657F-12F0-4756-A1A2-40AADE5E3C32}" dt="2023-03-01T14:28:31.246" v="99" actId="2711"/>
          <ac:spMkLst>
            <pc:docMk/>
            <pc:sldMk cId="2535747821" sldId="14412"/>
            <ac:spMk id="134" creationId="{97938183-FE23-494F-8773-1E622AEA77E8}"/>
          </ac:spMkLst>
        </pc:spChg>
        <pc:spChg chg="mod">
          <ac:chgData name="Tran,Hao (HP Med Affairs) BII-VN-H" userId="c9294cca-317f-4803-a9f6-cfc29679b3f7" providerId="ADAL" clId="{400D657F-12F0-4756-A1A2-40AADE5E3C32}" dt="2023-03-01T14:28:31.246" v="99" actId="2711"/>
          <ac:spMkLst>
            <pc:docMk/>
            <pc:sldMk cId="2535747821" sldId="14412"/>
            <ac:spMk id="135" creationId="{837F42F7-D322-4D58-92A4-93BC887C0937}"/>
          </ac:spMkLst>
        </pc:spChg>
        <pc:spChg chg="mod">
          <ac:chgData name="Tran,Hao (HP Med Affairs) BII-VN-H" userId="c9294cca-317f-4803-a9f6-cfc29679b3f7" providerId="ADAL" clId="{400D657F-12F0-4756-A1A2-40AADE5E3C32}" dt="2023-03-01T14:28:31.246" v="99" actId="2711"/>
          <ac:spMkLst>
            <pc:docMk/>
            <pc:sldMk cId="2535747821" sldId="14412"/>
            <ac:spMk id="136" creationId="{3BD1E97E-4F87-45BD-9F19-4781584DBDFB}"/>
          </ac:spMkLst>
        </pc:spChg>
        <pc:spChg chg="mod">
          <ac:chgData name="Tran,Hao (HP Med Affairs) BII-VN-H" userId="c9294cca-317f-4803-a9f6-cfc29679b3f7" providerId="ADAL" clId="{400D657F-12F0-4756-A1A2-40AADE5E3C32}" dt="2023-03-01T14:28:31.246" v="99" actId="2711"/>
          <ac:spMkLst>
            <pc:docMk/>
            <pc:sldMk cId="2535747821" sldId="14412"/>
            <ac:spMk id="137" creationId="{0730573A-87B4-48DD-A7CE-CDF52589AD48}"/>
          </ac:spMkLst>
        </pc:spChg>
        <pc:spChg chg="mod">
          <ac:chgData name="Tran,Hao (HP Med Affairs) BII-VN-H" userId="c9294cca-317f-4803-a9f6-cfc29679b3f7" providerId="ADAL" clId="{400D657F-12F0-4756-A1A2-40AADE5E3C32}" dt="2023-03-01T14:28:31.246" v="99" actId="2711"/>
          <ac:spMkLst>
            <pc:docMk/>
            <pc:sldMk cId="2535747821" sldId="14412"/>
            <ac:spMk id="138" creationId="{EF417956-C59F-4193-BE00-77D4B0289F7F}"/>
          </ac:spMkLst>
        </pc:spChg>
        <pc:spChg chg="mod">
          <ac:chgData name="Tran,Hao (HP Med Affairs) BII-VN-H" userId="c9294cca-317f-4803-a9f6-cfc29679b3f7" providerId="ADAL" clId="{400D657F-12F0-4756-A1A2-40AADE5E3C32}" dt="2023-03-01T14:28:31.246" v="99" actId="2711"/>
          <ac:spMkLst>
            <pc:docMk/>
            <pc:sldMk cId="2535747821" sldId="14412"/>
            <ac:spMk id="139" creationId="{F9FE38D4-952C-4E27-9F69-42E7FDC5016B}"/>
          </ac:spMkLst>
        </pc:spChg>
        <pc:spChg chg="mod">
          <ac:chgData name="Tran,Hao (HP Med Affairs) BII-VN-H" userId="c9294cca-317f-4803-a9f6-cfc29679b3f7" providerId="ADAL" clId="{400D657F-12F0-4756-A1A2-40AADE5E3C32}" dt="2023-03-01T14:28:31.246" v="99" actId="2711"/>
          <ac:spMkLst>
            <pc:docMk/>
            <pc:sldMk cId="2535747821" sldId="14412"/>
            <ac:spMk id="140" creationId="{C7F4426A-7069-4A55-A003-7F477609881E}"/>
          </ac:spMkLst>
        </pc:spChg>
        <pc:spChg chg="mod">
          <ac:chgData name="Tran,Hao (HP Med Affairs) BII-VN-H" userId="c9294cca-317f-4803-a9f6-cfc29679b3f7" providerId="ADAL" clId="{400D657F-12F0-4756-A1A2-40AADE5E3C32}" dt="2023-03-01T14:28:31.246" v="99" actId="2711"/>
          <ac:spMkLst>
            <pc:docMk/>
            <pc:sldMk cId="2535747821" sldId="14412"/>
            <ac:spMk id="141" creationId="{EE132D34-711A-4928-9CAB-F804A2524D1C}"/>
          </ac:spMkLst>
        </pc:spChg>
        <pc:spChg chg="mod">
          <ac:chgData name="Tran,Hao (HP Med Affairs) BII-VN-H" userId="c9294cca-317f-4803-a9f6-cfc29679b3f7" providerId="ADAL" clId="{400D657F-12F0-4756-A1A2-40AADE5E3C32}" dt="2023-03-01T14:28:31.246" v="99" actId="2711"/>
          <ac:spMkLst>
            <pc:docMk/>
            <pc:sldMk cId="2535747821" sldId="14412"/>
            <ac:spMk id="142" creationId="{EAE6F308-8AEC-4583-AECD-6B9D22F12F71}"/>
          </ac:spMkLst>
        </pc:spChg>
        <pc:spChg chg="mod">
          <ac:chgData name="Tran,Hao (HP Med Affairs) BII-VN-H" userId="c9294cca-317f-4803-a9f6-cfc29679b3f7" providerId="ADAL" clId="{400D657F-12F0-4756-A1A2-40AADE5E3C32}" dt="2023-03-01T14:28:31.246" v="99" actId="2711"/>
          <ac:spMkLst>
            <pc:docMk/>
            <pc:sldMk cId="2535747821" sldId="14412"/>
            <ac:spMk id="143" creationId="{8BAB640C-036D-4498-B201-C0114AE292CC}"/>
          </ac:spMkLst>
        </pc:spChg>
        <pc:spChg chg="mod">
          <ac:chgData name="Tran,Hao (HP Med Affairs) BII-VN-H" userId="c9294cca-317f-4803-a9f6-cfc29679b3f7" providerId="ADAL" clId="{400D657F-12F0-4756-A1A2-40AADE5E3C32}" dt="2023-03-01T14:28:31.246" v="99" actId="2711"/>
          <ac:spMkLst>
            <pc:docMk/>
            <pc:sldMk cId="2535747821" sldId="14412"/>
            <ac:spMk id="144" creationId="{93ADF254-DDC4-4696-9729-5E2ADC9C3137}"/>
          </ac:spMkLst>
        </pc:spChg>
        <pc:spChg chg="mod">
          <ac:chgData name="Tran,Hao (HP Med Affairs) BII-VN-H" userId="c9294cca-317f-4803-a9f6-cfc29679b3f7" providerId="ADAL" clId="{400D657F-12F0-4756-A1A2-40AADE5E3C32}" dt="2023-03-01T14:28:31.246" v="99" actId="2711"/>
          <ac:spMkLst>
            <pc:docMk/>
            <pc:sldMk cId="2535747821" sldId="14412"/>
            <ac:spMk id="145" creationId="{4446C538-5772-4AA8-82BC-3B9A178CB681}"/>
          </ac:spMkLst>
        </pc:spChg>
        <pc:spChg chg="mod">
          <ac:chgData name="Tran,Hao (HP Med Affairs) BII-VN-H" userId="c9294cca-317f-4803-a9f6-cfc29679b3f7" providerId="ADAL" clId="{400D657F-12F0-4756-A1A2-40AADE5E3C32}" dt="2023-03-01T14:28:31.246" v="99" actId="2711"/>
          <ac:spMkLst>
            <pc:docMk/>
            <pc:sldMk cId="2535747821" sldId="14412"/>
            <ac:spMk id="146" creationId="{A185F405-19AE-4C50-80E3-F3A9D21860DE}"/>
          </ac:spMkLst>
        </pc:spChg>
        <pc:spChg chg="mod">
          <ac:chgData name="Tran,Hao (HP Med Affairs) BII-VN-H" userId="c9294cca-317f-4803-a9f6-cfc29679b3f7" providerId="ADAL" clId="{400D657F-12F0-4756-A1A2-40AADE5E3C32}" dt="2023-03-01T14:28:31.246" v="99" actId="2711"/>
          <ac:spMkLst>
            <pc:docMk/>
            <pc:sldMk cId="2535747821" sldId="14412"/>
            <ac:spMk id="147" creationId="{DC1A8C09-728F-433B-9B2A-6048730F66C8}"/>
          </ac:spMkLst>
        </pc:spChg>
        <pc:spChg chg="mod">
          <ac:chgData name="Tran,Hao (HP Med Affairs) BII-VN-H" userId="c9294cca-317f-4803-a9f6-cfc29679b3f7" providerId="ADAL" clId="{400D657F-12F0-4756-A1A2-40AADE5E3C32}" dt="2023-03-01T14:28:31.246" v="99" actId="2711"/>
          <ac:spMkLst>
            <pc:docMk/>
            <pc:sldMk cId="2535747821" sldId="14412"/>
            <ac:spMk id="148" creationId="{857BA852-7E94-4746-B334-2095947E27EE}"/>
          </ac:spMkLst>
        </pc:spChg>
        <pc:spChg chg="mod">
          <ac:chgData name="Tran,Hao (HP Med Affairs) BII-VN-H" userId="c9294cca-317f-4803-a9f6-cfc29679b3f7" providerId="ADAL" clId="{400D657F-12F0-4756-A1A2-40AADE5E3C32}" dt="2023-03-01T14:28:31.246" v="99" actId="2711"/>
          <ac:spMkLst>
            <pc:docMk/>
            <pc:sldMk cId="2535747821" sldId="14412"/>
            <ac:spMk id="149" creationId="{ABDB7B9B-3511-4296-A9C5-C780687C8C14}"/>
          </ac:spMkLst>
        </pc:spChg>
        <pc:spChg chg="mod">
          <ac:chgData name="Tran,Hao (HP Med Affairs) BII-VN-H" userId="c9294cca-317f-4803-a9f6-cfc29679b3f7" providerId="ADAL" clId="{400D657F-12F0-4756-A1A2-40AADE5E3C32}" dt="2023-03-01T14:28:31.246" v="99" actId="2711"/>
          <ac:spMkLst>
            <pc:docMk/>
            <pc:sldMk cId="2535747821" sldId="14412"/>
            <ac:spMk id="150" creationId="{F5952B61-C315-475E-8431-F4E72D74B0C4}"/>
          </ac:spMkLst>
        </pc:spChg>
        <pc:spChg chg="mod">
          <ac:chgData name="Tran,Hao (HP Med Affairs) BII-VN-H" userId="c9294cca-317f-4803-a9f6-cfc29679b3f7" providerId="ADAL" clId="{400D657F-12F0-4756-A1A2-40AADE5E3C32}" dt="2023-03-01T14:28:31.246" v="99" actId="2711"/>
          <ac:spMkLst>
            <pc:docMk/>
            <pc:sldMk cId="2535747821" sldId="14412"/>
            <ac:spMk id="151" creationId="{1C9D8C21-143A-43D1-A926-A97E9F82B850}"/>
          </ac:spMkLst>
        </pc:spChg>
        <pc:spChg chg="mod">
          <ac:chgData name="Tran,Hao (HP Med Affairs) BII-VN-H" userId="c9294cca-317f-4803-a9f6-cfc29679b3f7" providerId="ADAL" clId="{400D657F-12F0-4756-A1A2-40AADE5E3C32}" dt="2023-03-01T14:28:31.246" v="99" actId="2711"/>
          <ac:spMkLst>
            <pc:docMk/>
            <pc:sldMk cId="2535747821" sldId="14412"/>
            <ac:spMk id="152" creationId="{D74A5178-DAEA-4102-9C39-B4AAD8440EA1}"/>
          </ac:spMkLst>
        </pc:spChg>
        <pc:spChg chg="mod">
          <ac:chgData name="Tran,Hao (HP Med Affairs) BII-VN-H" userId="c9294cca-317f-4803-a9f6-cfc29679b3f7" providerId="ADAL" clId="{400D657F-12F0-4756-A1A2-40AADE5E3C32}" dt="2023-03-01T14:28:31.246" v="99" actId="2711"/>
          <ac:spMkLst>
            <pc:docMk/>
            <pc:sldMk cId="2535747821" sldId="14412"/>
            <ac:spMk id="154" creationId="{BCB8DA2E-24ED-4AF8-B1FC-0E08894EFF1A}"/>
          </ac:spMkLst>
        </pc:spChg>
        <pc:spChg chg="mod">
          <ac:chgData name="Tran,Hao (HP Med Affairs) BII-VN-H" userId="c9294cca-317f-4803-a9f6-cfc29679b3f7" providerId="ADAL" clId="{400D657F-12F0-4756-A1A2-40AADE5E3C32}" dt="2023-03-01T14:28:31.246" v="99" actId="2711"/>
          <ac:spMkLst>
            <pc:docMk/>
            <pc:sldMk cId="2535747821" sldId="14412"/>
            <ac:spMk id="155" creationId="{28883AFE-6B90-4CCB-BCDC-AC2F2C0285F6}"/>
          </ac:spMkLst>
        </pc:spChg>
      </pc:sldChg>
      <pc:sldChg chg="modSp mod">
        <pc:chgData name="Tran,Hao (HP Med Affairs) BII-VN-H" userId="c9294cca-317f-4803-a9f6-cfc29679b3f7" providerId="ADAL" clId="{400D657F-12F0-4756-A1A2-40AADE5E3C32}" dt="2023-03-01T07:37:05.538" v="70" actId="2711"/>
        <pc:sldMkLst>
          <pc:docMk/>
          <pc:sldMk cId="2371616661" sldId="14414"/>
        </pc:sldMkLst>
        <pc:spChg chg="mod">
          <ac:chgData name="Tran,Hao (HP Med Affairs) BII-VN-H" userId="c9294cca-317f-4803-a9f6-cfc29679b3f7" providerId="ADAL" clId="{400D657F-12F0-4756-A1A2-40AADE5E3C32}" dt="2023-03-01T07:36:47.533" v="69" actId="14100"/>
          <ac:spMkLst>
            <pc:docMk/>
            <pc:sldMk cId="2371616661" sldId="14414"/>
            <ac:spMk id="3" creationId="{6C3E14A7-A105-4C00-A8B1-95A29D949002}"/>
          </ac:spMkLst>
        </pc:spChg>
        <pc:spChg chg="mod">
          <ac:chgData name="Tran,Hao (HP Med Affairs) BII-VN-H" userId="c9294cca-317f-4803-a9f6-cfc29679b3f7" providerId="ADAL" clId="{400D657F-12F0-4756-A1A2-40AADE5E3C32}" dt="2023-03-01T07:37:05.538" v="70" actId="2711"/>
          <ac:spMkLst>
            <pc:docMk/>
            <pc:sldMk cId="2371616661" sldId="14414"/>
            <ac:spMk id="17" creationId="{203EE8F7-15FD-417A-A6AF-1D414317A3A6}"/>
          </ac:spMkLst>
        </pc:spChg>
        <pc:spChg chg="mod">
          <ac:chgData name="Tran,Hao (HP Med Affairs) BII-VN-H" userId="c9294cca-317f-4803-a9f6-cfc29679b3f7" providerId="ADAL" clId="{400D657F-12F0-4756-A1A2-40AADE5E3C32}" dt="2023-03-01T07:37:05.538" v="70" actId="2711"/>
          <ac:spMkLst>
            <pc:docMk/>
            <pc:sldMk cId="2371616661" sldId="14414"/>
            <ac:spMk id="21" creationId="{8F5FF807-01D3-4CAB-9A77-3C6045406AB2}"/>
          </ac:spMkLst>
        </pc:spChg>
        <pc:spChg chg="mod">
          <ac:chgData name="Tran,Hao (HP Med Affairs) BII-VN-H" userId="c9294cca-317f-4803-a9f6-cfc29679b3f7" providerId="ADAL" clId="{400D657F-12F0-4756-A1A2-40AADE5E3C32}" dt="2023-03-01T07:37:05.538" v="70" actId="2711"/>
          <ac:spMkLst>
            <pc:docMk/>
            <pc:sldMk cId="2371616661" sldId="14414"/>
            <ac:spMk id="68" creationId="{2736AF7E-DF97-4874-9227-B389EB88886A}"/>
          </ac:spMkLst>
        </pc:spChg>
        <pc:spChg chg="mod">
          <ac:chgData name="Tran,Hao (HP Med Affairs) BII-VN-H" userId="c9294cca-317f-4803-a9f6-cfc29679b3f7" providerId="ADAL" clId="{400D657F-12F0-4756-A1A2-40AADE5E3C32}" dt="2023-03-01T07:37:05.538" v="70" actId="2711"/>
          <ac:spMkLst>
            <pc:docMk/>
            <pc:sldMk cId="2371616661" sldId="14414"/>
            <ac:spMk id="69" creationId="{8CE56AE9-A8FE-4287-9E47-E08F46240512}"/>
          </ac:spMkLst>
        </pc:spChg>
        <pc:spChg chg="mod">
          <ac:chgData name="Tran,Hao (HP Med Affairs) BII-VN-H" userId="c9294cca-317f-4803-a9f6-cfc29679b3f7" providerId="ADAL" clId="{400D657F-12F0-4756-A1A2-40AADE5E3C32}" dt="2023-03-01T07:37:05.538" v="70" actId="2711"/>
          <ac:spMkLst>
            <pc:docMk/>
            <pc:sldMk cId="2371616661" sldId="14414"/>
            <ac:spMk id="70" creationId="{99243684-6C8C-4B29-8F3E-D4D45A1A52AB}"/>
          </ac:spMkLst>
        </pc:spChg>
        <pc:spChg chg="mod">
          <ac:chgData name="Tran,Hao (HP Med Affairs) BII-VN-H" userId="c9294cca-317f-4803-a9f6-cfc29679b3f7" providerId="ADAL" clId="{400D657F-12F0-4756-A1A2-40AADE5E3C32}" dt="2023-03-01T07:37:05.538" v="70" actId="2711"/>
          <ac:spMkLst>
            <pc:docMk/>
            <pc:sldMk cId="2371616661" sldId="14414"/>
            <ac:spMk id="71" creationId="{C963D2D7-F6D9-45C2-A760-C836258DFA91}"/>
          </ac:spMkLst>
        </pc:spChg>
        <pc:spChg chg="mod">
          <ac:chgData name="Tran,Hao (HP Med Affairs) BII-VN-H" userId="c9294cca-317f-4803-a9f6-cfc29679b3f7" providerId="ADAL" clId="{400D657F-12F0-4756-A1A2-40AADE5E3C32}" dt="2023-03-01T07:37:05.538" v="70" actId="2711"/>
          <ac:spMkLst>
            <pc:docMk/>
            <pc:sldMk cId="2371616661" sldId="14414"/>
            <ac:spMk id="72" creationId="{64DE9980-5ECF-4FC2-B2C6-F5256F6FAF74}"/>
          </ac:spMkLst>
        </pc:spChg>
        <pc:spChg chg="mod">
          <ac:chgData name="Tran,Hao (HP Med Affairs) BII-VN-H" userId="c9294cca-317f-4803-a9f6-cfc29679b3f7" providerId="ADAL" clId="{400D657F-12F0-4756-A1A2-40AADE5E3C32}" dt="2023-03-01T07:37:05.538" v="70" actId="2711"/>
          <ac:spMkLst>
            <pc:docMk/>
            <pc:sldMk cId="2371616661" sldId="14414"/>
            <ac:spMk id="73" creationId="{EC85E0D0-4AAF-4B08-929B-1C9270E49039}"/>
          </ac:spMkLst>
        </pc:spChg>
        <pc:spChg chg="mod">
          <ac:chgData name="Tran,Hao (HP Med Affairs) BII-VN-H" userId="c9294cca-317f-4803-a9f6-cfc29679b3f7" providerId="ADAL" clId="{400D657F-12F0-4756-A1A2-40AADE5E3C32}" dt="2023-03-01T07:37:05.538" v="70" actId="2711"/>
          <ac:spMkLst>
            <pc:docMk/>
            <pc:sldMk cId="2371616661" sldId="14414"/>
            <ac:spMk id="74" creationId="{50D53DED-1B5B-4555-BF77-B9352C34EABA}"/>
          </ac:spMkLst>
        </pc:spChg>
        <pc:spChg chg="mod">
          <ac:chgData name="Tran,Hao (HP Med Affairs) BII-VN-H" userId="c9294cca-317f-4803-a9f6-cfc29679b3f7" providerId="ADAL" clId="{400D657F-12F0-4756-A1A2-40AADE5E3C32}" dt="2023-03-01T07:37:05.538" v="70" actId="2711"/>
          <ac:spMkLst>
            <pc:docMk/>
            <pc:sldMk cId="2371616661" sldId="14414"/>
            <ac:spMk id="76" creationId="{929253C1-44FC-4CF5-A36A-48C2DF09B139}"/>
          </ac:spMkLst>
        </pc:spChg>
        <pc:spChg chg="mod">
          <ac:chgData name="Tran,Hao (HP Med Affairs) BII-VN-H" userId="c9294cca-317f-4803-a9f6-cfc29679b3f7" providerId="ADAL" clId="{400D657F-12F0-4756-A1A2-40AADE5E3C32}" dt="2023-03-01T07:37:05.538" v="70" actId="2711"/>
          <ac:spMkLst>
            <pc:docMk/>
            <pc:sldMk cId="2371616661" sldId="14414"/>
            <ac:spMk id="77" creationId="{90A2F735-D876-4DFB-81F5-D716B018E0D7}"/>
          </ac:spMkLst>
        </pc:spChg>
        <pc:spChg chg="mod">
          <ac:chgData name="Tran,Hao (HP Med Affairs) BII-VN-H" userId="c9294cca-317f-4803-a9f6-cfc29679b3f7" providerId="ADAL" clId="{400D657F-12F0-4756-A1A2-40AADE5E3C32}" dt="2023-03-01T07:37:05.538" v="70" actId="2711"/>
          <ac:spMkLst>
            <pc:docMk/>
            <pc:sldMk cId="2371616661" sldId="14414"/>
            <ac:spMk id="79" creationId="{4C3EA7F7-DA1C-47E8-BCBB-CB7533DAA1BF}"/>
          </ac:spMkLst>
        </pc:spChg>
        <pc:spChg chg="mod">
          <ac:chgData name="Tran,Hao (HP Med Affairs) BII-VN-H" userId="c9294cca-317f-4803-a9f6-cfc29679b3f7" providerId="ADAL" clId="{400D657F-12F0-4756-A1A2-40AADE5E3C32}" dt="2023-03-01T07:37:05.538" v="70" actId="2711"/>
          <ac:spMkLst>
            <pc:docMk/>
            <pc:sldMk cId="2371616661" sldId="14414"/>
            <ac:spMk id="81" creationId="{AB6FF237-EAEA-442C-9354-3F17469A1F08}"/>
          </ac:spMkLst>
        </pc:spChg>
        <pc:spChg chg="mod">
          <ac:chgData name="Tran,Hao (HP Med Affairs) BII-VN-H" userId="c9294cca-317f-4803-a9f6-cfc29679b3f7" providerId="ADAL" clId="{400D657F-12F0-4756-A1A2-40AADE5E3C32}" dt="2023-03-01T07:37:05.538" v="70" actId="2711"/>
          <ac:spMkLst>
            <pc:docMk/>
            <pc:sldMk cId="2371616661" sldId="14414"/>
            <ac:spMk id="82" creationId="{655E09AF-3853-464C-8557-17ADFAAF9FEF}"/>
          </ac:spMkLst>
        </pc:spChg>
        <pc:spChg chg="mod">
          <ac:chgData name="Tran,Hao (HP Med Affairs) BII-VN-H" userId="c9294cca-317f-4803-a9f6-cfc29679b3f7" providerId="ADAL" clId="{400D657F-12F0-4756-A1A2-40AADE5E3C32}" dt="2023-03-01T07:37:05.538" v="70" actId="2711"/>
          <ac:spMkLst>
            <pc:docMk/>
            <pc:sldMk cId="2371616661" sldId="14414"/>
            <ac:spMk id="83" creationId="{FDE7781B-1415-4862-BA89-2F9C8824CAE9}"/>
          </ac:spMkLst>
        </pc:spChg>
        <pc:spChg chg="mod">
          <ac:chgData name="Tran,Hao (HP Med Affairs) BII-VN-H" userId="c9294cca-317f-4803-a9f6-cfc29679b3f7" providerId="ADAL" clId="{400D657F-12F0-4756-A1A2-40AADE5E3C32}" dt="2023-03-01T07:37:05.538" v="70" actId="2711"/>
          <ac:spMkLst>
            <pc:docMk/>
            <pc:sldMk cId="2371616661" sldId="14414"/>
            <ac:spMk id="85" creationId="{4BD05E0E-DFBB-4D5A-9482-E00F948AE033}"/>
          </ac:spMkLst>
        </pc:spChg>
        <pc:spChg chg="mod">
          <ac:chgData name="Tran,Hao (HP Med Affairs) BII-VN-H" userId="c9294cca-317f-4803-a9f6-cfc29679b3f7" providerId="ADAL" clId="{400D657F-12F0-4756-A1A2-40AADE5E3C32}" dt="2023-03-01T07:37:05.538" v="70" actId="2711"/>
          <ac:spMkLst>
            <pc:docMk/>
            <pc:sldMk cId="2371616661" sldId="14414"/>
            <ac:spMk id="93" creationId="{8F5E8522-EBC8-4142-AA96-FC88334D0251}"/>
          </ac:spMkLst>
        </pc:spChg>
        <pc:spChg chg="mod">
          <ac:chgData name="Tran,Hao (HP Med Affairs) BII-VN-H" userId="c9294cca-317f-4803-a9f6-cfc29679b3f7" providerId="ADAL" clId="{400D657F-12F0-4756-A1A2-40AADE5E3C32}" dt="2023-03-01T07:37:05.538" v="70" actId="2711"/>
          <ac:spMkLst>
            <pc:docMk/>
            <pc:sldMk cId="2371616661" sldId="14414"/>
            <ac:spMk id="98" creationId="{002EF8C2-9635-4564-895B-CF4E7F142B36}"/>
          </ac:spMkLst>
        </pc:spChg>
        <pc:spChg chg="mod">
          <ac:chgData name="Tran,Hao (HP Med Affairs) BII-VN-H" userId="c9294cca-317f-4803-a9f6-cfc29679b3f7" providerId="ADAL" clId="{400D657F-12F0-4756-A1A2-40AADE5E3C32}" dt="2023-03-01T07:37:05.538" v="70" actId="2711"/>
          <ac:spMkLst>
            <pc:docMk/>
            <pc:sldMk cId="2371616661" sldId="14414"/>
            <ac:spMk id="100" creationId="{6510BC64-1E66-472C-9E67-EBAEB0E2E2EC}"/>
          </ac:spMkLst>
        </pc:spChg>
        <pc:spChg chg="mod">
          <ac:chgData name="Tran,Hao (HP Med Affairs) BII-VN-H" userId="c9294cca-317f-4803-a9f6-cfc29679b3f7" providerId="ADAL" clId="{400D657F-12F0-4756-A1A2-40AADE5E3C32}" dt="2023-03-01T07:37:05.538" v="70" actId="2711"/>
          <ac:spMkLst>
            <pc:docMk/>
            <pc:sldMk cId="2371616661" sldId="14414"/>
            <ac:spMk id="102" creationId="{48BC8957-1BBC-4E5C-BB09-AE07BAFA07A8}"/>
          </ac:spMkLst>
        </pc:spChg>
        <pc:spChg chg="mod">
          <ac:chgData name="Tran,Hao (HP Med Affairs) BII-VN-H" userId="c9294cca-317f-4803-a9f6-cfc29679b3f7" providerId="ADAL" clId="{400D657F-12F0-4756-A1A2-40AADE5E3C32}" dt="2023-03-01T07:37:05.538" v="70" actId="2711"/>
          <ac:spMkLst>
            <pc:docMk/>
            <pc:sldMk cId="2371616661" sldId="14414"/>
            <ac:spMk id="103" creationId="{C7764D4D-DA05-4E14-A5E6-23DFAEE96B2A}"/>
          </ac:spMkLst>
        </pc:spChg>
        <pc:spChg chg="mod">
          <ac:chgData name="Tran,Hao (HP Med Affairs) BII-VN-H" userId="c9294cca-317f-4803-a9f6-cfc29679b3f7" providerId="ADAL" clId="{400D657F-12F0-4756-A1A2-40AADE5E3C32}" dt="2023-03-01T07:37:05.538" v="70" actId="2711"/>
          <ac:spMkLst>
            <pc:docMk/>
            <pc:sldMk cId="2371616661" sldId="14414"/>
            <ac:spMk id="104" creationId="{C627B845-BAE1-4C0D-BEBC-CB9790CE7481}"/>
          </ac:spMkLst>
        </pc:spChg>
        <pc:spChg chg="mod">
          <ac:chgData name="Tran,Hao (HP Med Affairs) BII-VN-H" userId="c9294cca-317f-4803-a9f6-cfc29679b3f7" providerId="ADAL" clId="{400D657F-12F0-4756-A1A2-40AADE5E3C32}" dt="2023-03-01T07:37:05.538" v="70" actId="2711"/>
          <ac:spMkLst>
            <pc:docMk/>
            <pc:sldMk cId="2371616661" sldId="14414"/>
            <ac:spMk id="105" creationId="{52EB2552-1CF9-4F24-8195-2499ECBBDB3F}"/>
          </ac:spMkLst>
        </pc:spChg>
        <pc:spChg chg="mod">
          <ac:chgData name="Tran,Hao (HP Med Affairs) BII-VN-H" userId="c9294cca-317f-4803-a9f6-cfc29679b3f7" providerId="ADAL" clId="{400D657F-12F0-4756-A1A2-40AADE5E3C32}" dt="2023-03-01T07:37:05.538" v="70" actId="2711"/>
          <ac:spMkLst>
            <pc:docMk/>
            <pc:sldMk cId="2371616661" sldId="14414"/>
            <ac:spMk id="113" creationId="{BD1815D7-3983-452E-B442-7D4C58457F16}"/>
          </ac:spMkLst>
        </pc:spChg>
        <pc:spChg chg="mod">
          <ac:chgData name="Tran,Hao (HP Med Affairs) BII-VN-H" userId="c9294cca-317f-4803-a9f6-cfc29679b3f7" providerId="ADAL" clId="{400D657F-12F0-4756-A1A2-40AADE5E3C32}" dt="2023-03-01T07:37:05.538" v="70" actId="2711"/>
          <ac:spMkLst>
            <pc:docMk/>
            <pc:sldMk cId="2371616661" sldId="14414"/>
            <ac:spMk id="116" creationId="{E34012C3-8DA4-4E75-90B7-2E42F3070223}"/>
          </ac:spMkLst>
        </pc:spChg>
        <pc:spChg chg="mod">
          <ac:chgData name="Tran,Hao (HP Med Affairs) BII-VN-H" userId="c9294cca-317f-4803-a9f6-cfc29679b3f7" providerId="ADAL" clId="{400D657F-12F0-4756-A1A2-40AADE5E3C32}" dt="2023-03-01T07:37:05.538" v="70" actId="2711"/>
          <ac:spMkLst>
            <pc:docMk/>
            <pc:sldMk cId="2371616661" sldId="14414"/>
            <ac:spMk id="117" creationId="{A268AAED-CD41-43E1-9C31-E90B964B8721}"/>
          </ac:spMkLst>
        </pc:spChg>
        <pc:spChg chg="mod">
          <ac:chgData name="Tran,Hao (HP Med Affairs) BII-VN-H" userId="c9294cca-317f-4803-a9f6-cfc29679b3f7" providerId="ADAL" clId="{400D657F-12F0-4756-A1A2-40AADE5E3C32}" dt="2023-03-01T07:37:05.538" v="70" actId="2711"/>
          <ac:spMkLst>
            <pc:docMk/>
            <pc:sldMk cId="2371616661" sldId="14414"/>
            <ac:spMk id="118" creationId="{12DB79EF-4EC8-4179-A885-77765208065D}"/>
          </ac:spMkLst>
        </pc:spChg>
        <pc:spChg chg="mod">
          <ac:chgData name="Tran,Hao (HP Med Affairs) BII-VN-H" userId="c9294cca-317f-4803-a9f6-cfc29679b3f7" providerId="ADAL" clId="{400D657F-12F0-4756-A1A2-40AADE5E3C32}" dt="2023-03-01T07:37:05.538" v="70" actId="2711"/>
          <ac:spMkLst>
            <pc:docMk/>
            <pc:sldMk cId="2371616661" sldId="14414"/>
            <ac:spMk id="119" creationId="{F7ECBB40-3504-4DC3-8686-54BE9641D0A7}"/>
          </ac:spMkLst>
        </pc:spChg>
        <pc:spChg chg="mod">
          <ac:chgData name="Tran,Hao (HP Med Affairs) BII-VN-H" userId="c9294cca-317f-4803-a9f6-cfc29679b3f7" providerId="ADAL" clId="{400D657F-12F0-4756-A1A2-40AADE5E3C32}" dt="2023-03-01T07:37:05.538" v="70" actId="2711"/>
          <ac:spMkLst>
            <pc:docMk/>
            <pc:sldMk cId="2371616661" sldId="14414"/>
            <ac:spMk id="120" creationId="{B68505E8-D661-495E-81CC-A732251DB179}"/>
          </ac:spMkLst>
        </pc:spChg>
        <pc:spChg chg="mod">
          <ac:chgData name="Tran,Hao (HP Med Affairs) BII-VN-H" userId="c9294cca-317f-4803-a9f6-cfc29679b3f7" providerId="ADAL" clId="{400D657F-12F0-4756-A1A2-40AADE5E3C32}" dt="2023-03-01T07:37:05.538" v="70" actId="2711"/>
          <ac:spMkLst>
            <pc:docMk/>
            <pc:sldMk cId="2371616661" sldId="14414"/>
            <ac:spMk id="121" creationId="{DF908C5E-0987-4AF5-990A-4F2089893DEA}"/>
          </ac:spMkLst>
        </pc:spChg>
        <pc:spChg chg="mod">
          <ac:chgData name="Tran,Hao (HP Med Affairs) BII-VN-H" userId="c9294cca-317f-4803-a9f6-cfc29679b3f7" providerId="ADAL" clId="{400D657F-12F0-4756-A1A2-40AADE5E3C32}" dt="2023-03-01T07:37:05.538" v="70" actId="2711"/>
          <ac:spMkLst>
            <pc:docMk/>
            <pc:sldMk cId="2371616661" sldId="14414"/>
            <ac:spMk id="122" creationId="{1FFE032A-5B12-4036-9ED7-AB93C78B3461}"/>
          </ac:spMkLst>
        </pc:spChg>
        <pc:spChg chg="mod">
          <ac:chgData name="Tran,Hao (HP Med Affairs) BII-VN-H" userId="c9294cca-317f-4803-a9f6-cfc29679b3f7" providerId="ADAL" clId="{400D657F-12F0-4756-A1A2-40AADE5E3C32}" dt="2023-03-01T07:37:05.538" v="70" actId="2711"/>
          <ac:spMkLst>
            <pc:docMk/>
            <pc:sldMk cId="2371616661" sldId="14414"/>
            <ac:spMk id="123" creationId="{68DA00B9-9354-4B4C-B130-BE5F24F16A5F}"/>
          </ac:spMkLst>
        </pc:spChg>
        <pc:spChg chg="mod">
          <ac:chgData name="Tran,Hao (HP Med Affairs) BII-VN-H" userId="c9294cca-317f-4803-a9f6-cfc29679b3f7" providerId="ADAL" clId="{400D657F-12F0-4756-A1A2-40AADE5E3C32}" dt="2023-03-01T07:37:05.538" v="70" actId="2711"/>
          <ac:spMkLst>
            <pc:docMk/>
            <pc:sldMk cId="2371616661" sldId="14414"/>
            <ac:spMk id="124" creationId="{2F9C567A-D357-4416-995B-E272FC8E67A1}"/>
          </ac:spMkLst>
        </pc:spChg>
        <pc:spChg chg="mod">
          <ac:chgData name="Tran,Hao (HP Med Affairs) BII-VN-H" userId="c9294cca-317f-4803-a9f6-cfc29679b3f7" providerId="ADAL" clId="{400D657F-12F0-4756-A1A2-40AADE5E3C32}" dt="2023-03-01T07:37:05.538" v="70" actId="2711"/>
          <ac:spMkLst>
            <pc:docMk/>
            <pc:sldMk cId="2371616661" sldId="14414"/>
            <ac:spMk id="125" creationId="{D4B2B943-998D-4F5E-9D12-CBB86713C07D}"/>
          </ac:spMkLst>
        </pc:spChg>
        <pc:spChg chg="mod">
          <ac:chgData name="Tran,Hao (HP Med Affairs) BII-VN-H" userId="c9294cca-317f-4803-a9f6-cfc29679b3f7" providerId="ADAL" clId="{400D657F-12F0-4756-A1A2-40AADE5E3C32}" dt="2023-03-01T07:37:05.538" v="70" actId="2711"/>
          <ac:spMkLst>
            <pc:docMk/>
            <pc:sldMk cId="2371616661" sldId="14414"/>
            <ac:spMk id="126" creationId="{932B24C8-D915-4D57-8333-79664FB3992E}"/>
          </ac:spMkLst>
        </pc:spChg>
        <pc:spChg chg="mod">
          <ac:chgData name="Tran,Hao (HP Med Affairs) BII-VN-H" userId="c9294cca-317f-4803-a9f6-cfc29679b3f7" providerId="ADAL" clId="{400D657F-12F0-4756-A1A2-40AADE5E3C32}" dt="2023-03-01T07:37:05.538" v="70" actId="2711"/>
          <ac:spMkLst>
            <pc:docMk/>
            <pc:sldMk cId="2371616661" sldId="14414"/>
            <ac:spMk id="127" creationId="{24FB9AE4-70DB-4D8A-AC1E-BFEF2A17BC0D}"/>
          </ac:spMkLst>
        </pc:spChg>
        <pc:spChg chg="mod">
          <ac:chgData name="Tran,Hao (HP Med Affairs) BII-VN-H" userId="c9294cca-317f-4803-a9f6-cfc29679b3f7" providerId="ADAL" clId="{400D657F-12F0-4756-A1A2-40AADE5E3C32}" dt="2023-03-01T07:37:05.538" v="70" actId="2711"/>
          <ac:spMkLst>
            <pc:docMk/>
            <pc:sldMk cId="2371616661" sldId="14414"/>
            <ac:spMk id="128" creationId="{5D6A59A5-8549-46F9-9E5D-F94428E6A4EC}"/>
          </ac:spMkLst>
        </pc:spChg>
        <pc:spChg chg="mod">
          <ac:chgData name="Tran,Hao (HP Med Affairs) BII-VN-H" userId="c9294cca-317f-4803-a9f6-cfc29679b3f7" providerId="ADAL" clId="{400D657F-12F0-4756-A1A2-40AADE5E3C32}" dt="2023-03-01T07:37:05.538" v="70" actId="2711"/>
          <ac:spMkLst>
            <pc:docMk/>
            <pc:sldMk cId="2371616661" sldId="14414"/>
            <ac:spMk id="179" creationId="{D9F012C9-A0C0-4D2A-ADD9-D3A0B01A4E1A}"/>
          </ac:spMkLst>
        </pc:spChg>
        <pc:spChg chg="mod">
          <ac:chgData name="Tran,Hao (HP Med Affairs) BII-VN-H" userId="c9294cca-317f-4803-a9f6-cfc29679b3f7" providerId="ADAL" clId="{400D657F-12F0-4756-A1A2-40AADE5E3C32}" dt="2023-03-01T07:37:05.538" v="70" actId="2711"/>
          <ac:spMkLst>
            <pc:docMk/>
            <pc:sldMk cId="2371616661" sldId="14414"/>
            <ac:spMk id="182" creationId="{B56E7CA7-CC1B-4DC9-A3D8-08DA0EE3DA8E}"/>
          </ac:spMkLst>
        </pc:spChg>
        <pc:spChg chg="mod">
          <ac:chgData name="Tran,Hao (HP Med Affairs) BII-VN-H" userId="c9294cca-317f-4803-a9f6-cfc29679b3f7" providerId="ADAL" clId="{400D657F-12F0-4756-A1A2-40AADE5E3C32}" dt="2023-03-01T07:37:05.538" v="70" actId="2711"/>
          <ac:spMkLst>
            <pc:docMk/>
            <pc:sldMk cId="2371616661" sldId="14414"/>
            <ac:spMk id="183" creationId="{1420F10B-0D3A-4E37-A905-26499F597B9A}"/>
          </ac:spMkLst>
        </pc:spChg>
        <pc:spChg chg="mod">
          <ac:chgData name="Tran,Hao (HP Med Affairs) BII-VN-H" userId="c9294cca-317f-4803-a9f6-cfc29679b3f7" providerId="ADAL" clId="{400D657F-12F0-4756-A1A2-40AADE5E3C32}" dt="2023-03-01T07:37:05.538" v="70" actId="2711"/>
          <ac:spMkLst>
            <pc:docMk/>
            <pc:sldMk cId="2371616661" sldId="14414"/>
            <ac:spMk id="184" creationId="{2EB1DE83-BCB1-447D-A139-957C8EAEF54C}"/>
          </ac:spMkLst>
        </pc:spChg>
        <pc:spChg chg="mod">
          <ac:chgData name="Tran,Hao (HP Med Affairs) BII-VN-H" userId="c9294cca-317f-4803-a9f6-cfc29679b3f7" providerId="ADAL" clId="{400D657F-12F0-4756-A1A2-40AADE5E3C32}" dt="2023-03-01T07:37:05.538" v="70" actId="2711"/>
          <ac:spMkLst>
            <pc:docMk/>
            <pc:sldMk cId="2371616661" sldId="14414"/>
            <ac:spMk id="185" creationId="{8942163C-E823-4518-AC83-07EA1F702EF6}"/>
          </ac:spMkLst>
        </pc:spChg>
        <pc:spChg chg="mod">
          <ac:chgData name="Tran,Hao (HP Med Affairs) BII-VN-H" userId="c9294cca-317f-4803-a9f6-cfc29679b3f7" providerId="ADAL" clId="{400D657F-12F0-4756-A1A2-40AADE5E3C32}" dt="2023-03-01T07:37:05.538" v="70" actId="2711"/>
          <ac:spMkLst>
            <pc:docMk/>
            <pc:sldMk cId="2371616661" sldId="14414"/>
            <ac:spMk id="186" creationId="{7350D1D2-D67D-449C-BAA0-B12D17D5A1F3}"/>
          </ac:spMkLst>
        </pc:spChg>
        <pc:spChg chg="mod">
          <ac:chgData name="Tran,Hao (HP Med Affairs) BII-VN-H" userId="c9294cca-317f-4803-a9f6-cfc29679b3f7" providerId="ADAL" clId="{400D657F-12F0-4756-A1A2-40AADE5E3C32}" dt="2023-03-01T07:37:05.538" v="70" actId="2711"/>
          <ac:spMkLst>
            <pc:docMk/>
            <pc:sldMk cId="2371616661" sldId="14414"/>
            <ac:spMk id="187" creationId="{5F89B26B-7C3C-4B7E-8982-A6E33ECA61AE}"/>
          </ac:spMkLst>
        </pc:spChg>
        <pc:spChg chg="mod">
          <ac:chgData name="Tran,Hao (HP Med Affairs) BII-VN-H" userId="c9294cca-317f-4803-a9f6-cfc29679b3f7" providerId="ADAL" clId="{400D657F-12F0-4756-A1A2-40AADE5E3C32}" dt="2023-03-01T07:37:05.538" v="70" actId="2711"/>
          <ac:spMkLst>
            <pc:docMk/>
            <pc:sldMk cId="2371616661" sldId="14414"/>
            <ac:spMk id="188" creationId="{00134741-93A0-4ED5-8CA6-C07BC7EEAB4B}"/>
          </ac:spMkLst>
        </pc:spChg>
        <pc:spChg chg="mod">
          <ac:chgData name="Tran,Hao (HP Med Affairs) BII-VN-H" userId="c9294cca-317f-4803-a9f6-cfc29679b3f7" providerId="ADAL" clId="{400D657F-12F0-4756-A1A2-40AADE5E3C32}" dt="2023-03-01T07:37:05.538" v="70" actId="2711"/>
          <ac:spMkLst>
            <pc:docMk/>
            <pc:sldMk cId="2371616661" sldId="14414"/>
            <ac:spMk id="189" creationId="{3DDB7D7D-60EB-4087-87FC-09CE37A16292}"/>
          </ac:spMkLst>
        </pc:spChg>
        <pc:spChg chg="mod">
          <ac:chgData name="Tran,Hao (HP Med Affairs) BII-VN-H" userId="c9294cca-317f-4803-a9f6-cfc29679b3f7" providerId="ADAL" clId="{400D657F-12F0-4756-A1A2-40AADE5E3C32}" dt="2023-03-01T07:37:05.538" v="70" actId="2711"/>
          <ac:spMkLst>
            <pc:docMk/>
            <pc:sldMk cId="2371616661" sldId="14414"/>
            <ac:spMk id="190" creationId="{77A4CD02-46AB-4C88-B056-AFB9A83CD127}"/>
          </ac:spMkLst>
        </pc:spChg>
      </pc:sldChg>
      <pc:sldChg chg="modSp del mod">
        <pc:chgData name="Tran,Hao (HP Med Affairs) BII-VN-H" userId="c9294cca-317f-4803-a9f6-cfc29679b3f7" providerId="ADAL" clId="{400D657F-12F0-4756-A1A2-40AADE5E3C32}" dt="2023-03-01T14:40:51.453" v="134" actId="47"/>
        <pc:sldMkLst>
          <pc:docMk/>
          <pc:sldMk cId="4040131176" sldId="14416"/>
        </pc:sldMkLst>
        <pc:spChg chg="mod">
          <ac:chgData name="Tran,Hao (HP Med Affairs) BII-VN-H" userId="c9294cca-317f-4803-a9f6-cfc29679b3f7" providerId="ADAL" clId="{400D657F-12F0-4756-A1A2-40AADE5E3C32}" dt="2023-03-01T07:15:14.348" v="20" actId="2711"/>
          <ac:spMkLst>
            <pc:docMk/>
            <pc:sldMk cId="4040131176" sldId="14416"/>
            <ac:spMk id="2" creationId="{00000000-0000-0000-0000-000000000000}"/>
          </ac:spMkLst>
        </pc:spChg>
        <pc:spChg chg="mod">
          <ac:chgData name="Tran,Hao (HP Med Affairs) BII-VN-H" userId="c9294cca-317f-4803-a9f6-cfc29679b3f7" providerId="ADAL" clId="{400D657F-12F0-4756-A1A2-40AADE5E3C32}" dt="2023-03-01T07:15:14.348" v="20" actId="2711"/>
          <ac:spMkLst>
            <pc:docMk/>
            <pc:sldMk cId="4040131176" sldId="14416"/>
            <ac:spMk id="30" creationId="{5F7094F0-C27D-4826-8F8A-620EE092B6E7}"/>
          </ac:spMkLst>
        </pc:spChg>
      </pc:sldChg>
      <pc:sldChg chg="modSp del mod">
        <pc:chgData name="Tran,Hao (HP Med Affairs) BII-VN-H" userId="c9294cca-317f-4803-a9f6-cfc29679b3f7" providerId="ADAL" clId="{400D657F-12F0-4756-A1A2-40AADE5E3C32}" dt="2023-03-01T14:41:05.252" v="135" actId="47"/>
        <pc:sldMkLst>
          <pc:docMk/>
          <pc:sldMk cId="175369443" sldId="14417"/>
        </pc:sldMkLst>
        <pc:spChg chg="mod">
          <ac:chgData name="Tran,Hao (HP Med Affairs) BII-VN-H" userId="c9294cca-317f-4803-a9f6-cfc29679b3f7" providerId="ADAL" clId="{400D657F-12F0-4756-A1A2-40AADE5E3C32}" dt="2023-03-01T07:14:49.820" v="17" actId="404"/>
          <ac:spMkLst>
            <pc:docMk/>
            <pc:sldMk cId="175369443" sldId="14417"/>
            <ac:spMk id="2" creationId="{00000000-0000-0000-0000-000000000000}"/>
          </ac:spMkLst>
        </pc:spChg>
        <pc:spChg chg="mod">
          <ac:chgData name="Tran,Hao (HP Med Affairs) BII-VN-H" userId="c9294cca-317f-4803-a9f6-cfc29679b3f7" providerId="ADAL" clId="{400D657F-12F0-4756-A1A2-40AADE5E3C32}" dt="2023-03-01T07:14:57.727" v="18" actId="2711"/>
          <ac:spMkLst>
            <pc:docMk/>
            <pc:sldMk cId="175369443" sldId="14417"/>
            <ac:spMk id="41" creationId="{A1D641C7-BC8E-4B67-8561-02460400461C}"/>
          </ac:spMkLst>
        </pc:spChg>
      </pc:sldChg>
      <pc:sldChg chg="modSp mod">
        <pc:chgData name="Tran,Hao (HP Med Affairs) BII-VN-H" userId="c9294cca-317f-4803-a9f6-cfc29679b3f7" providerId="ADAL" clId="{400D657F-12F0-4756-A1A2-40AADE5E3C32}" dt="2023-03-01T07:10:05.455" v="0" actId="2711"/>
        <pc:sldMkLst>
          <pc:docMk/>
          <pc:sldMk cId="149134255" sldId="14420"/>
        </pc:sldMkLst>
        <pc:spChg chg="mod">
          <ac:chgData name="Tran,Hao (HP Med Affairs) BII-VN-H" userId="c9294cca-317f-4803-a9f6-cfc29679b3f7" providerId="ADAL" clId="{400D657F-12F0-4756-A1A2-40AADE5E3C32}" dt="2023-03-01T07:10:05.455" v="0" actId="2711"/>
          <ac:spMkLst>
            <pc:docMk/>
            <pc:sldMk cId="149134255" sldId="14420"/>
            <ac:spMk id="4" creationId="{FABE7A1A-55E7-4820-80B8-5E0113D00965}"/>
          </ac:spMkLst>
        </pc:spChg>
      </pc:sldChg>
      <pc:sldChg chg="modSp mod">
        <pc:chgData name="Tran,Hao (HP Med Affairs) BII-VN-H" userId="c9294cca-317f-4803-a9f6-cfc29679b3f7" providerId="ADAL" clId="{400D657F-12F0-4756-A1A2-40AADE5E3C32}" dt="2023-03-01T07:11:53.163" v="2" actId="2711"/>
        <pc:sldMkLst>
          <pc:docMk/>
          <pc:sldMk cId="4234917259" sldId="14422"/>
        </pc:sldMkLst>
        <pc:spChg chg="mod">
          <ac:chgData name="Tran,Hao (HP Med Affairs) BII-VN-H" userId="c9294cca-317f-4803-a9f6-cfc29679b3f7" providerId="ADAL" clId="{400D657F-12F0-4756-A1A2-40AADE5E3C32}" dt="2023-03-01T07:11:53.163" v="2" actId="2711"/>
          <ac:spMkLst>
            <pc:docMk/>
            <pc:sldMk cId="4234917259" sldId="14422"/>
            <ac:spMk id="2" creationId="{2C1B5489-C2A9-4F49-9ACA-661E9A1D649C}"/>
          </ac:spMkLst>
        </pc:spChg>
        <pc:spChg chg="mod">
          <ac:chgData name="Tran,Hao (HP Med Affairs) BII-VN-H" userId="c9294cca-317f-4803-a9f6-cfc29679b3f7" providerId="ADAL" clId="{400D657F-12F0-4756-A1A2-40AADE5E3C32}" dt="2023-03-01T07:11:53.163" v="2" actId="2711"/>
          <ac:spMkLst>
            <pc:docMk/>
            <pc:sldMk cId="4234917259" sldId="14422"/>
            <ac:spMk id="4" creationId="{FABE7A1A-55E7-4820-80B8-5E0113D00965}"/>
          </ac:spMkLst>
        </pc:spChg>
      </pc:sldChg>
      <pc:sldChg chg="modSp mod">
        <pc:chgData name="Tran,Hao (HP Med Affairs) BII-VN-H" userId="c9294cca-317f-4803-a9f6-cfc29679b3f7" providerId="ADAL" clId="{400D657F-12F0-4756-A1A2-40AADE5E3C32}" dt="2023-03-01T07:14:00.879" v="8" actId="403"/>
        <pc:sldMkLst>
          <pc:docMk/>
          <pc:sldMk cId="4037892894" sldId="14423"/>
        </pc:sldMkLst>
        <pc:spChg chg="mod">
          <ac:chgData name="Tran,Hao (HP Med Affairs) BII-VN-H" userId="c9294cca-317f-4803-a9f6-cfc29679b3f7" providerId="ADAL" clId="{400D657F-12F0-4756-A1A2-40AADE5E3C32}" dt="2023-03-01T07:14:00.879" v="8" actId="403"/>
          <ac:spMkLst>
            <pc:docMk/>
            <pc:sldMk cId="4037892894" sldId="14423"/>
            <ac:spMk id="4" creationId="{A9F43612-853F-48ED-8F00-BAD2EA1F78E8}"/>
          </ac:spMkLst>
        </pc:spChg>
      </pc:sldChg>
      <pc:sldChg chg="modSp mod">
        <pc:chgData name="Tran,Hao (HP Med Affairs) BII-VN-H" userId="c9294cca-317f-4803-a9f6-cfc29679b3f7" providerId="ADAL" clId="{400D657F-12F0-4756-A1A2-40AADE5E3C32}" dt="2023-03-01T07:14:09.783" v="10" actId="403"/>
        <pc:sldMkLst>
          <pc:docMk/>
          <pc:sldMk cId="4266062424" sldId="14424"/>
        </pc:sldMkLst>
        <pc:spChg chg="mod">
          <ac:chgData name="Tran,Hao (HP Med Affairs) BII-VN-H" userId="c9294cca-317f-4803-a9f6-cfc29679b3f7" providerId="ADAL" clId="{400D657F-12F0-4756-A1A2-40AADE5E3C32}" dt="2023-03-01T07:14:09.783" v="10" actId="403"/>
          <ac:spMkLst>
            <pc:docMk/>
            <pc:sldMk cId="4266062424" sldId="14424"/>
            <ac:spMk id="2" creationId="{8C718AEA-6135-4375-B7CC-C79527206A6D}"/>
          </ac:spMkLst>
        </pc:spChg>
      </pc:sldChg>
      <pc:sldChg chg="modSp mod">
        <pc:chgData name="Tran,Hao (HP Med Affairs) BII-VN-H" userId="c9294cca-317f-4803-a9f6-cfc29679b3f7" providerId="ADAL" clId="{400D657F-12F0-4756-A1A2-40AADE5E3C32}" dt="2023-03-01T07:14:37.565" v="13" actId="2711"/>
        <pc:sldMkLst>
          <pc:docMk/>
          <pc:sldMk cId="1527590354" sldId="14425"/>
        </pc:sldMkLst>
        <pc:spChg chg="mod">
          <ac:chgData name="Tran,Hao (HP Med Affairs) BII-VN-H" userId="c9294cca-317f-4803-a9f6-cfc29679b3f7" providerId="ADAL" clId="{400D657F-12F0-4756-A1A2-40AADE5E3C32}" dt="2023-03-01T07:14:22.139" v="12" actId="403"/>
          <ac:spMkLst>
            <pc:docMk/>
            <pc:sldMk cId="1527590354" sldId="14425"/>
            <ac:spMk id="2" creationId="{00000000-0000-0000-0000-000000000000}"/>
          </ac:spMkLst>
        </pc:spChg>
        <pc:spChg chg="mod">
          <ac:chgData name="Tran,Hao (HP Med Affairs) BII-VN-H" userId="c9294cca-317f-4803-a9f6-cfc29679b3f7" providerId="ADAL" clId="{400D657F-12F0-4756-A1A2-40AADE5E3C32}" dt="2023-03-01T07:14:37.565" v="13" actId="2711"/>
          <ac:spMkLst>
            <pc:docMk/>
            <pc:sldMk cId="1527590354" sldId="14425"/>
            <ac:spMk id="22" creationId="{BD1148E1-273D-4DA9-BF98-2908B0BFDA48}"/>
          </ac:spMkLst>
        </pc:spChg>
        <pc:spChg chg="mod">
          <ac:chgData name="Tran,Hao (HP Med Affairs) BII-VN-H" userId="c9294cca-317f-4803-a9f6-cfc29679b3f7" providerId="ADAL" clId="{400D657F-12F0-4756-A1A2-40AADE5E3C32}" dt="2023-03-01T07:14:37.565" v="13" actId="2711"/>
          <ac:spMkLst>
            <pc:docMk/>
            <pc:sldMk cId="1527590354" sldId="14425"/>
            <ac:spMk id="24" creationId="{56207575-A8B6-4046-A5A6-95D49ECA9D7E}"/>
          </ac:spMkLst>
        </pc:spChg>
        <pc:spChg chg="mod">
          <ac:chgData name="Tran,Hao (HP Med Affairs) BII-VN-H" userId="c9294cca-317f-4803-a9f6-cfc29679b3f7" providerId="ADAL" clId="{400D657F-12F0-4756-A1A2-40AADE5E3C32}" dt="2023-03-01T07:14:37.565" v="13" actId="2711"/>
          <ac:spMkLst>
            <pc:docMk/>
            <pc:sldMk cId="1527590354" sldId="14425"/>
            <ac:spMk id="38" creationId="{9122AC0A-0EAB-4CD0-9F45-699976D0C62A}"/>
          </ac:spMkLst>
        </pc:spChg>
        <pc:spChg chg="mod">
          <ac:chgData name="Tran,Hao (HP Med Affairs) BII-VN-H" userId="c9294cca-317f-4803-a9f6-cfc29679b3f7" providerId="ADAL" clId="{400D657F-12F0-4756-A1A2-40AADE5E3C32}" dt="2023-03-01T07:14:37.565" v="13" actId="2711"/>
          <ac:spMkLst>
            <pc:docMk/>
            <pc:sldMk cId="1527590354" sldId="14425"/>
            <ac:spMk id="40" creationId="{94E28922-AB76-46B5-954E-50E96F0E616C}"/>
          </ac:spMkLst>
        </pc:spChg>
      </pc:sldChg>
      <pc:sldChg chg="modSp mod">
        <pc:chgData name="Tran,Hao (HP Med Affairs) BII-VN-H" userId="c9294cca-317f-4803-a9f6-cfc29679b3f7" providerId="ADAL" clId="{400D657F-12F0-4756-A1A2-40AADE5E3C32}" dt="2023-03-01T07:18:10.641" v="44" actId="1076"/>
        <pc:sldMkLst>
          <pc:docMk/>
          <pc:sldMk cId="2927019498" sldId="14426"/>
        </pc:sldMkLst>
        <pc:spChg chg="mod">
          <ac:chgData name="Tran,Hao (HP Med Affairs) BII-VN-H" userId="c9294cca-317f-4803-a9f6-cfc29679b3f7" providerId="ADAL" clId="{400D657F-12F0-4756-A1A2-40AADE5E3C32}" dt="2023-03-01T07:18:10.641" v="44" actId="1076"/>
          <ac:spMkLst>
            <pc:docMk/>
            <pc:sldMk cId="2927019498" sldId="14426"/>
            <ac:spMk id="2" creationId="{00000000-0000-0000-0000-000000000000}"/>
          </ac:spMkLst>
        </pc:spChg>
        <pc:spChg chg="mod">
          <ac:chgData name="Tran,Hao (HP Med Affairs) BII-VN-H" userId="c9294cca-317f-4803-a9f6-cfc29679b3f7" providerId="ADAL" clId="{400D657F-12F0-4756-A1A2-40AADE5E3C32}" dt="2023-03-01T07:17:55.647" v="39" actId="1076"/>
          <ac:spMkLst>
            <pc:docMk/>
            <pc:sldMk cId="2927019498" sldId="14426"/>
            <ac:spMk id="18" creationId="{E15D499A-D1B4-4C2F-B3E3-BA0F1B27B5BC}"/>
          </ac:spMkLst>
        </pc:spChg>
        <pc:graphicFrameChg chg="mod">
          <ac:chgData name="Tran,Hao (HP Med Affairs) BII-VN-H" userId="c9294cca-317f-4803-a9f6-cfc29679b3f7" providerId="ADAL" clId="{400D657F-12F0-4756-A1A2-40AADE5E3C32}" dt="2023-03-01T07:18:02.015" v="43" actId="1076"/>
          <ac:graphicFrameMkLst>
            <pc:docMk/>
            <pc:sldMk cId="2927019498" sldId="14426"/>
            <ac:graphicFrameMk id="26" creationId="{8B16C3E2-70F8-451B-9053-5C66795D7194}"/>
          </ac:graphicFrameMkLst>
        </pc:graphicFrameChg>
      </pc:sldChg>
      <pc:sldChg chg="modSp mod">
        <pc:chgData name="Tran,Hao (HP Med Affairs) BII-VN-H" userId="c9294cca-317f-4803-a9f6-cfc29679b3f7" providerId="ADAL" clId="{400D657F-12F0-4756-A1A2-40AADE5E3C32}" dt="2023-03-01T07:19:25.061" v="54" actId="1076"/>
        <pc:sldMkLst>
          <pc:docMk/>
          <pc:sldMk cId="3855899103" sldId="14427"/>
        </pc:sldMkLst>
        <pc:spChg chg="mod">
          <ac:chgData name="Tran,Hao (HP Med Affairs) BII-VN-H" userId="c9294cca-317f-4803-a9f6-cfc29679b3f7" providerId="ADAL" clId="{400D657F-12F0-4756-A1A2-40AADE5E3C32}" dt="2023-03-01T07:19:25.061" v="54" actId="1076"/>
          <ac:spMkLst>
            <pc:docMk/>
            <pc:sldMk cId="3855899103" sldId="14427"/>
            <ac:spMk id="5" creationId="{8CF47FA0-8398-448C-831C-FC6483E269CD}"/>
          </ac:spMkLst>
        </pc:spChg>
        <pc:spChg chg="mod">
          <ac:chgData name="Tran,Hao (HP Med Affairs) BII-VN-H" userId="c9294cca-317f-4803-a9f6-cfc29679b3f7" providerId="ADAL" clId="{400D657F-12F0-4756-A1A2-40AADE5E3C32}" dt="2023-03-01T07:19:13.901" v="53" actId="1076"/>
          <ac:spMkLst>
            <pc:docMk/>
            <pc:sldMk cId="3855899103" sldId="14427"/>
            <ac:spMk id="42" creationId="{3066D6A1-CD19-4BC6-933E-3218DA35B46F}"/>
          </ac:spMkLst>
        </pc:spChg>
        <pc:graphicFrameChg chg="mod modGraphic">
          <ac:chgData name="Tran,Hao (HP Med Affairs) BII-VN-H" userId="c9294cca-317f-4803-a9f6-cfc29679b3f7" providerId="ADAL" clId="{400D657F-12F0-4756-A1A2-40AADE5E3C32}" dt="2023-03-01T07:19:09.327" v="52" actId="1076"/>
          <ac:graphicFrameMkLst>
            <pc:docMk/>
            <pc:sldMk cId="3855899103" sldId="14427"/>
            <ac:graphicFrameMk id="9" creationId="{60D1C032-8AA5-4904-B6BD-8403D55383D4}"/>
          </ac:graphicFrameMkLst>
        </pc:graphicFrameChg>
      </pc:sldChg>
      <pc:sldChg chg="modSp mod">
        <pc:chgData name="Tran,Hao (HP Med Affairs) BII-VN-H" userId="c9294cca-317f-4803-a9f6-cfc29679b3f7" providerId="ADAL" clId="{400D657F-12F0-4756-A1A2-40AADE5E3C32}" dt="2023-03-01T07:26:08.884" v="61" actId="2711"/>
        <pc:sldMkLst>
          <pc:docMk/>
          <pc:sldMk cId="2074521074" sldId="14429"/>
        </pc:sldMkLst>
        <pc:spChg chg="mod">
          <ac:chgData name="Tran,Hao (HP Med Affairs) BII-VN-H" userId="c9294cca-317f-4803-a9f6-cfc29679b3f7" providerId="ADAL" clId="{400D657F-12F0-4756-A1A2-40AADE5E3C32}" dt="2023-03-01T07:26:08.884" v="61" actId="2711"/>
          <ac:spMkLst>
            <pc:docMk/>
            <pc:sldMk cId="2074521074" sldId="14429"/>
            <ac:spMk id="2176" creationId="{00000000-0000-0000-0000-000000000000}"/>
          </ac:spMkLst>
        </pc:spChg>
      </pc:sldChg>
      <pc:sldChg chg="modSp">
        <pc:chgData name="Tran,Hao (HP Med Affairs) BII-VN-H" userId="c9294cca-317f-4803-a9f6-cfc29679b3f7" providerId="ADAL" clId="{400D657F-12F0-4756-A1A2-40AADE5E3C32}" dt="2023-03-01T07:36:22.843" v="62" actId="2711"/>
        <pc:sldMkLst>
          <pc:docMk/>
          <pc:sldMk cId="2937202081" sldId="14430"/>
        </pc:sldMkLst>
        <pc:spChg chg="mod">
          <ac:chgData name="Tran,Hao (HP Med Affairs) BII-VN-H" userId="c9294cca-317f-4803-a9f6-cfc29679b3f7" providerId="ADAL" clId="{400D657F-12F0-4756-A1A2-40AADE5E3C32}" dt="2023-03-01T07:36:22.843" v="62" actId="2711"/>
          <ac:spMkLst>
            <pc:docMk/>
            <pc:sldMk cId="2937202081" sldId="14430"/>
            <ac:spMk id="2" creationId="{2C1B5489-C2A9-4F49-9ACA-661E9A1D649C}"/>
          </ac:spMkLst>
        </pc:spChg>
        <pc:spChg chg="mod">
          <ac:chgData name="Tran,Hao (HP Med Affairs) BII-VN-H" userId="c9294cca-317f-4803-a9f6-cfc29679b3f7" providerId="ADAL" clId="{400D657F-12F0-4756-A1A2-40AADE5E3C32}" dt="2023-03-01T07:36:22.843" v="62" actId="2711"/>
          <ac:spMkLst>
            <pc:docMk/>
            <pc:sldMk cId="2937202081" sldId="14430"/>
            <ac:spMk id="4" creationId="{FABE7A1A-55E7-4820-80B8-5E0113D00965}"/>
          </ac:spMkLst>
        </pc:spChg>
      </pc:sldChg>
      <pc:sldChg chg="modSp mod">
        <pc:chgData name="Tran,Hao (HP Med Affairs) BII-VN-H" userId="c9294cca-317f-4803-a9f6-cfc29679b3f7" providerId="ADAL" clId="{400D657F-12F0-4756-A1A2-40AADE5E3C32}" dt="2023-03-01T07:37:26.794" v="73" actId="2711"/>
        <pc:sldMkLst>
          <pc:docMk/>
          <pc:sldMk cId="2686894227" sldId="14432"/>
        </pc:sldMkLst>
        <pc:spChg chg="mod">
          <ac:chgData name="Tran,Hao (HP Med Affairs) BII-VN-H" userId="c9294cca-317f-4803-a9f6-cfc29679b3f7" providerId="ADAL" clId="{400D657F-12F0-4756-A1A2-40AADE5E3C32}" dt="2023-03-01T07:37:19.832" v="72" actId="403"/>
          <ac:spMkLst>
            <pc:docMk/>
            <pc:sldMk cId="2686894227" sldId="14432"/>
            <ac:spMk id="2" creationId="{09530A35-A970-4E66-B125-61A62A7E0652}"/>
          </ac:spMkLst>
        </pc:spChg>
        <pc:spChg chg="mod">
          <ac:chgData name="Tran,Hao (HP Med Affairs) BII-VN-H" userId="c9294cca-317f-4803-a9f6-cfc29679b3f7" providerId="ADAL" clId="{400D657F-12F0-4756-A1A2-40AADE5E3C32}" dt="2023-03-01T07:37:26.794" v="73" actId="2711"/>
          <ac:spMkLst>
            <pc:docMk/>
            <pc:sldMk cId="2686894227" sldId="14432"/>
            <ac:spMk id="39" creationId="{61EAC710-5298-4191-B473-C0DDC74C81E6}"/>
          </ac:spMkLst>
        </pc:spChg>
        <pc:spChg chg="mod">
          <ac:chgData name="Tran,Hao (HP Med Affairs) BII-VN-H" userId="c9294cca-317f-4803-a9f6-cfc29679b3f7" providerId="ADAL" clId="{400D657F-12F0-4756-A1A2-40AADE5E3C32}" dt="2023-03-01T07:37:15.793" v="71" actId="2711"/>
          <ac:spMkLst>
            <pc:docMk/>
            <pc:sldMk cId="2686894227" sldId="14432"/>
            <ac:spMk id="40" creationId="{20E4CEF0-41CD-48CF-94BE-C047DBC6ED9E}"/>
          </ac:spMkLst>
        </pc:spChg>
        <pc:spChg chg="mod">
          <ac:chgData name="Tran,Hao (HP Med Affairs) BII-VN-H" userId="c9294cca-317f-4803-a9f6-cfc29679b3f7" providerId="ADAL" clId="{400D657F-12F0-4756-A1A2-40AADE5E3C32}" dt="2023-03-01T07:37:15.793" v="71" actId="2711"/>
          <ac:spMkLst>
            <pc:docMk/>
            <pc:sldMk cId="2686894227" sldId="14432"/>
            <ac:spMk id="41" creationId="{57B22A6F-2B23-4B8F-B1DB-D2F1DF485B98}"/>
          </ac:spMkLst>
        </pc:spChg>
        <pc:spChg chg="mod">
          <ac:chgData name="Tran,Hao (HP Med Affairs) BII-VN-H" userId="c9294cca-317f-4803-a9f6-cfc29679b3f7" providerId="ADAL" clId="{400D657F-12F0-4756-A1A2-40AADE5E3C32}" dt="2023-03-01T07:37:26.794" v="73" actId="2711"/>
          <ac:spMkLst>
            <pc:docMk/>
            <pc:sldMk cId="2686894227" sldId="14432"/>
            <ac:spMk id="64" creationId="{FA1A16C9-B7EC-4261-8AD4-998D4E2C7789}"/>
          </ac:spMkLst>
        </pc:spChg>
      </pc:sldChg>
      <pc:sldChg chg="modSp mod">
        <pc:chgData name="Tran,Hao (HP Med Affairs) BII-VN-H" userId="c9294cca-317f-4803-a9f6-cfc29679b3f7" providerId="ADAL" clId="{400D657F-12F0-4756-A1A2-40AADE5E3C32}" dt="2023-03-01T14:23:48.436" v="96" actId="403"/>
        <pc:sldMkLst>
          <pc:docMk/>
          <pc:sldMk cId="1297000977" sldId="14433"/>
        </pc:sldMkLst>
        <pc:spChg chg="mod">
          <ac:chgData name="Tran,Hao (HP Med Affairs) BII-VN-H" userId="c9294cca-317f-4803-a9f6-cfc29679b3f7" providerId="ADAL" clId="{400D657F-12F0-4756-A1A2-40AADE5E3C32}" dt="2023-03-01T14:23:48.436" v="96" actId="403"/>
          <ac:spMkLst>
            <pc:docMk/>
            <pc:sldMk cId="1297000977" sldId="14433"/>
            <ac:spMk id="2" creationId="{58406718-8BEA-4D34-B64E-494A70A1A7F0}"/>
          </ac:spMkLst>
        </pc:spChg>
        <pc:spChg chg="mod">
          <ac:chgData name="Tran,Hao (HP Med Affairs) BII-VN-H" userId="c9294cca-317f-4803-a9f6-cfc29679b3f7" providerId="ADAL" clId="{400D657F-12F0-4756-A1A2-40AADE5E3C32}" dt="2023-03-01T14:23:02.210" v="89" actId="1076"/>
          <ac:spMkLst>
            <pc:docMk/>
            <pc:sldMk cId="1297000977" sldId="14433"/>
            <ac:spMk id="7" creationId="{515AF1F3-8CD2-4932-BA6C-4FF44953E34C}"/>
          </ac:spMkLst>
        </pc:spChg>
      </pc:sldChg>
      <pc:sldChg chg="modSp mod">
        <pc:chgData name="Tran,Hao (HP Med Affairs) BII-VN-H" userId="c9294cca-317f-4803-a9f6-cfc29679b3f7" providerId="ADAL" clId="{400D657F-12F0-4756-A1A2-40AADE5E3C32}" dt="2023-03-01T14:36:06.183" v="127" actId="2711"/>
        <pc:sldMkLst>
          <pc:docMk/>
          <pc:sldMk cId="369831054" sldId="14435"/>
        </pc:sldMkLst>
        <pc:spChg chg="mod">
          <ac:chgData name="Tran,Hao (HP Med Affairs) BII-VN-H" userId="c9294cca-317f-4803-a9f6-cfc29679b3f7" providerId="ADAL" clId="{400D657F-12F0-4756-A1A2-40AADE5E3C32}" dt="2023-03-01T14:36:06.183" v="127" actId="2711"/>
          <ac:spMkLst>
            <pc:docMk/>
            <pc:sldMk cId="369831054" sldId="14435"/>
            <ac:spMk id="6" creationId="{12593B12-F160-4D4D-AC2D-3BB5EB283187}"/>
          </ac:spMkLst>
        </pc:spChg>
        <pc:spChg chg="mod">
          <ac:chgData name="Tran,Hao (HP Med Affairs) BII-VN-H" userId="c9294cca-317f-4803-a9f6-cfc29679b3f7" providerId="ADAL" clId="{400D657F-12F0-4756-A1A2-40AADE5E3C32}" dt="2023-03-01T14:36:06.183" v="127" actId="2711"/>
          <ac:spMkLst>
            <pc:docMk/>
            <pc:sldMk cId="369831054" sldId="14435"/>
            <ac:spMk id="11" creationId="{6DD6C513-BC6E-4C5D-81FA-399CFB03D993}"/>
          </ac:spMkLst>
        </pc:spChg>
      </pc:sldChg>
      <pc:sldChg chg="del">
        <pc:chgData name="Tran,Hao (HP Med Affairs) BII-VN-H" userId="c9294cca-317f-4803-a9f6-cfc29679b3f7" providerId="ADAL" clId="{400D657F-12F0-4756-A1A2-40AADE5E3C32}" dt="2023-03-01T14:39:43.709" v="133" actId="47"/>
        <pc:sldMkLst>
          <pc:docMk/>
          <pc:sldMk cId="2597518220" sldId="14438"/>
        </pc:sldMkLst>
      </pc:sldChg>
      <pc:sldMasterChg chg="modSldLayout">
        <pc:chgData name="Tran,Hao (HP Med Affairs) BII-VN-H" userId="c9294cca-317f-4803-a9f6-cfc29679b3f7" providerId="ADAL" clId="{400D657F-12F0-4756-A1A2-40AADE5E3C32}" dt="2023-03-01T14:32:50.480" v="107" actId="2711"/>
        <pc:sldMasterMkLst>
          <pc:docMk/>
          <pc:sldMasterMk cId="649963186" sldId="2147494193"/>
        </pc:sldMasterMkLst>
        <pc:sldLayoutChg chg="modSp">
          <pc:chgData name="Tran,Hao (HP Med Affairs) BII-VN-H" userId="c9294cca-317f-4803-a9f6-cfc29679b3f7" providerId="ADAL" clId="{400D657F-12F0-4756-A1A2-40AADE5E3C32}" dt="2023-03-01T14:30:52.264" v="101" actId="2711"/>
          <pc:sldLayoutMkLst>
            <pc:docMk/>
            <pc:sldMasterMk cId="649963186" sldId="2147494193"/>
            <pc:sldLayoutMk cId="4278719337" sldId="2147494197"/>
          </pc:sldLayoutMkLst>
          <pc:spChg chg="mod">
            <ac:chgData name="Tran,Hao (HP Med Affairs) BII-VN-H" userId="c9294cca-317f-4803-a9f6-cfc29679b3f7" providerId="ADAL" clId="{400D657F-12F0-4756-A1A2-40AADE5E3C32}" dt="2023-03-01T14:30:52.264" v="101" actId="2711"/>
            <ac:spMkLst>
              <pc:docMk/>
              <pc:sldMasterMk cId="649963186" sldId="2147494193"/>
              <pc:sldLayoutMk cId="4278719337" sldId="2147494197"/>
              <ac:spMk id="3" creationId="{00000000-0000-0000-0000-000000000000}"/>
            </ac:spMkLst>
          </pc:spChg>
          <pc:spChg chg="mod">
            <ac:chgData name="Tran,Hao (HP Med Affairs) BII-VN-H" userId="c9294cca-317f-4803-a9f6-cfc29679b3f7" providerId="ADAL" clId="{400D657F-12F0-4756-A1A2-40AADE5E3C32}" dt="2023-03-01T14:30:52.264" v="101" actId="2711"/>
            <ac:spMkLst>
              <pc:docMk/>
              <pc:sldMasterMk cId="649963186" sldId="2147494193"/>
              <pc:sldLayoutMk cId="4278719337" sldId="2147494197"/>
              <ac:spMk id="7" creationId="{00000000-0000-0000-0000-000000000000}"/>
            </ac:spMkLst>
          </pc:spChg>
          <pc:spChg chg="mod">
            <ac:chgData name="Tran,Hao (HP Med Affairs) BII-VN-H" userId="c9294cca-317f-4803-a9f6-cfc29679b3f7" providerId="ADAL" clId="{400D657F-12F0-4756-A1A2-40AADE5E3C32}" dt="2023-03-01T14:30:52.264" v="101" actId="2711"/>
            <ac:spMkLst>
              <pc:docMk/>
              <pc:sldMasterMk cId="649963186" sldId="2147494193"/>
              <pc:sldLayoutMk cId="4278719337" sldId="2147494197"/>
              <ac:spMk id="12" creationId="{4E954D74-3C07-4BE4-AB01-4BDA8823C4B1}"/>
            </ac:spMkLst>
          </pc:spChg>
        </pc:sldLayoutChg>
        <pc:sldLayoutChg chg="modSp">
          <pc:chgData name="Tran,Hao (HP Med Affairs) BII-VN-H" userId="c9294cca-317f-4803-a9f6-cfc29679b3f7" providerId="ADAL" clId="{400D657F-12F0-4756-A1A2-40AADE5E3C32}" dt="2023-03-01T14:31:00.717" v="102" actId="2711"/>
          <pc:sldLayoutMkLst>
            <pc:docMk/>
            <pc:sldMasterMk cId="649963186" sldId="2147494193"/>
            <pc:sldLayoutMk cId="2833611253" sldId="2147494198"/>
          </pc:sldLayoutMkLst>
          <pc:spChg chg="mod">
            <ac:chgData name="Tran,Hao (HP Med Affairs) BII-VN-H" userId="c9294cca-317f-4803-a9f6-cfc29679b3f7" providerId="ADAL" clId="{400D657F-12F0-4756-A1A2-40AADE5E3C32}" dt="2023-03-01T14:31:00.717" v="102" actId="2711"/>
            <ac:spMkLst>
              <pc:docMk/>
              <pc:sldMasterMk cId="649963186" sldId="2147494193"/>
              <pc:sldLayoutMk cId="2833611253" sldId="2147494198"/>
              <ac:spMk id="2" creationId="{8DC7CD7F-033B-D241-B61B-15A9AC703F7D}"/>
            </ac:spMkLst>
          </pc:spChg>
          <pc:spChg chg="mod">
            <ac:chgData name="Tran,Hao (HP Med Affairs) BII-VN-H" userId="c9294cca-317f-4803-a9f6-cfc29679b3f7" providerId="ADAL" clId="{400D657F-12F0-4756-A1A2-40AADE5E3C32}" dt="2023-03-01T14:31:00.717" v="102" actId="2711"/>
            <ac:spMkLst>
              <pc:docMk/>
              <pc:sldMasterMk cId="649963186" sldId="2147494193"/>
              <pc:sldLayoutMk cId="2833611253" sldId="2147494198"/>
              <ac:spMk id="3" creationId="{08F50CA9-06F6-D64B-83F0-53FFB22B55DF}"/>
            </ac:spMkLst>
          </pc:spChg>
        </pc:sldLayoutChg>
        <pc:sldLayoutChg chg="modSp">
          <pc:chgData name="Tran,Hao (HP Med Affairs) BII-VN-H" userId="c9294cca-317f-4803-a9f6-cfc29679b3f7" providerId="ADAL" clId="{400D657F-12F0-4756-A1A2-40AADE5E3C32}" dt="2023-03-01T14:31:08.336" v="103" actId="2711"/>
          <pc:sldLayoutMkLst>
            <pc:docMk/>
            <pc:sldMasterMk cId="649963186" sldId="2147494193"/>
            <pc:sldLayoutMk cId="85843393" sldId="2147494199"/>
          </pc:sldLayoutMkLst>
          <pc:spChg chg="mod">
            <ac:chgData name="Tran,Hao (HP Med Affairs) BII-VN-H" userId="c9294cca-317f-4803-a9f6-cfc29679b3f7" providerId="ADAL" clId="{400D657F-12F0-4756-A1A2-40AADE5E3C32}" dt="2023-03-01T14:31:08.336" v="103" actId="2711"/>
            <ac:spMkLst>
              <pc:docMk/>
              <pc:sldMasterMk cId="649963186" sldId="2147494193"/>
              <pc:sldLayoutMk cId="85843393" sldId="2147494199"/>
              <ac:spMk id="2" creationId="{00000000-0000-0000-0000-000000000000}"/>
            </ac:spMkLst>
          </pc:spChg>
          <pc:spChg chg="mod">
            <ac:chgData name="Tran,Hao (HP Med Affairs) BII-VN-H" userId="c9294cca-317f-4803-a9f6-cfc29679b3f7" providerId="ADAL" clId="{400D657F-12F0-4756-A1A2-40AADE5E3C32}" dt="2023-03-01T14:31:08.336" v="103" actId="2711"/>
            <ac:spMkLst>
              <pc:docMk/>
              <pc:sldMasterMk cId="649963186" sldId="2147494193"/>
              <pc:sldLayoutMk cId="85843393" sldId="2147494199"/>
              <ac:spMk id="9" creationId="{4E954D74-3C07-4BE4-AB01-4BDA8823C4B1}"/>
            </ac:spMkLst>
          </pc:spChg>
        </pc:sldLayoutChg>
        <pc:sldLayoutChg chg="modSp">
          <pc:chgData name="Tran,Hao (HP Med Affairs) BII-VN-H" userId="c9294cca-317f-4803-a9f6-cfc29679b3f7" providerId="ADAL" clId="{400D657F-12F0-4756-A1A2-40AADE5E3C32}" dt="2023-03-01T14:31:14.542" v="104" actId="2711"/>
          <pc:sldLayoutMkLst>
            <pc:docMk/>
            <pc:sldMasterMk cId="649963186" sldId="2147494193"/>
            <pc:sldLayoutMk cId="597889607" sldId="2147494200"/>
          </pc:sldLayoutMkLst>
          <pc:spChg chg="mod">
            <ac:chgData name="Tran,Hao (HP Med Affairs) BII-VN-H" userId="c9294cca-317f-4803-a9f6-cfc29679b3f7" providerId="ADAL" clId="{400D657F-12F0-4756-A1A2-40AADE5E3C32}" dt="2023-03-01T14:31:14.542" v="104" actId="2711"/>
            <ac:spMkLst>
              <pc:docMk/>
              <pc:sldMasterMk cId="649963186" sldId="2147494193"/>
              <pc:sldLayoutMk cId="597889607" sldId="2147494200"/>
              <ac:spMk id="2" creationId="{8BE49C91-ACFE-114C-8BD6-64D3D1F7D817}"/>
            </ac:spMkLst>
          </pc:spChg>
        </pc:sldLayoutChg>
        <pc:sldLayoutChg chg="modSp">
          <pc:chgData name="Tran,Hao (HP Med Affairs) BII-VN-H" userId="c9294cca-317f-4803-a9f6-cfc29679b3f7" providerId="ADAL" clId="{400D657F-12F0-4756-A1A2-40AADE5E3C32}" dt="2023-03-01T14:32:36.924" v="105" actId="2711"/>
          <pc:sldLayoutMkLst>
            <pc:docMk/>
            <pc:sldMasterMk cId="649963186" sldId="2147494193"/>
            <pc:sldLayoutMk cId="378516417" sldId="2147494201"/>
          </pc:sldLayoutMkLst>
          <pc:spChg chg="mod">
            <ac:chgData name="Tran,Hao (HP Med Affairs) BII-VN-H" userId="c9294cca-317f-4803-a9f6-cfc29679b3f7" providerId="ADAL" clId="{400D657F-12F0-4756-A1A2-40AADE5E3C32}" dt="2023-03-01T14:32:36.924" v="105" actId="2711"/>
            <ac:spMkLst>
              <pc:docMk/>
              <pc:sldMasterMk cId="649963186" sldId="2147494193"/>
              <pc:sldLayoutMk cId="378516417" sldId="2147494201"/>
              <ac:spMk id="13" creationId="{CAD4A6C9-F7CF-4952-A21C-F4277E866849}"/>
            </ac:spMkLst>
          </pc:spChg>
          <pc:spChg chg="mod">
            <ac:chgData name="Tran,Hao (HP Med Affairs) BII-VN-H" userId="c9294cca-317f-4803-a9f6-cfc29679b3f7" providerId="ADAL" clId="{400D657F-12F0-4756-A1A2-40AADE5E3C32}" dt="2023-03-01T14:32:36.924" v="105" actId="2711"/>
            <ac:spMkLst>
              <pc:docMk/>
              <pc:sldMasterMk cId="649963186" sldId="2147494193"/>
              <pc:sldLayoutMk cId="378516417" sldId="2147494201"/>
              <ac:spMk id="15" creationId="{61FB7B71-EE75-4B69-B7BB-1D4DDC6897FA}"/>
            </ac:spMkLst>
          </pc:spChg>
          <pc:spChg chg="mod">
            <ac:chgData name="Tran,Hao (HP Med Affairs) BII-VN-H" userId="c9294cca-317f-4803-a9f6-cfc29679b3f7" providerId="ADAL" clId="{400D657F-12F0-4756-A1A2-40AADE5E3C32}" dt="2023-03-01T14:32:36.924" v="105" actId="2711"/>
            <ac:spMkLst>
              <pc:docMk/>
              <pc:sldMasterMk cId="649963186" sldId="2147494193"/>
              <pc:sldLayoutMk cId="378516417" sldId="2147494201"/>
              <ac:spMk id="17" creationId="{00000000-0000-0000-0000-000000000000}"/>
            </ac:spMkLst>
          </pc:spChg>
        </pc:sldLayoutChg>
        <pc:sldLayoutChg chg="modSp">
          <pc:chgData name="Tran,Hao (HP Med Affairs) BII-VN-H" userId="c9294cca-317f-4803-a9f6-cfc29679b3f7" providerId="ADAL" clId="{400D657F-12F0-4756-A1A2-40AADE5E3C32}" dt="2023-03-01T14:32:44.316" v="106" actId="2711"/>
          <pc:sldLayoutMkLst>
            <pc:docMk/>
            <pc:sldMasterMk cId="649963186" sldId="2147494193"/>
            <pc:sldLayoutMk cId="3857004034" sldId="2147494202"/>
          </pc:sldLayoutMkLst>
          <pc:spChg chg="mod">
            <ac:chgData name="Tran,Hao (HP Med Affairs) BII-VN-H" userId="c9294cca-317f-4803-a9f6-cfc29679b3f7" providerId="ADAL" clId="{400D657F-12F0-4756-A1A2-40AADE5E3C32}" dt="2023-03-01T14:32:44.316" v="106" actId="2711"/>
            <ac:spMkLst>
              <pc:docMk/>
              <pc:sldMasterMk cId="649963186" sldId="2147494193"/>
              <pc:sldLayoutMk cId="3857004034" sldId="2147494202"/>
              <ac:spMk id="9" creationId="{00000000-0000-0000-0000-000000000000}"/>
            </ac:spMkLst>
          </pc:spChg>
          <pc:spChg chg="mod">
            <ac:chgData name="Tran,Hao (HP Med Affairs) BII-VN-H" userId="c9294cca-317f-4803-a9f6-cfc29679b3f7" providerId="ADAL" clId="{400D657F-12F0-4756-A1A2-40AADE5E3C32}" dt="2023-03-01T14:32:44.316" v="106" actId="2711"/>
            <ac:spMkLst>
              <pc:docMk/>
              <pc:sldMasterMk cId="649963186" sldId="2147494193"/>
              <pc:sldLayoutMk cId="3857004034" sldId="2147494202"/>
              <ac:spMk id="12" creationId="{AD640246-5EFC-41F2-B4C9-9291006652FF}"/>
            </ac:spMkLst>
          </pc:spChg>
          <pc:spChg chg="mod">
            <ac:chgData name="Tran,Hao (HP Med Affairs) BII-VN-H" userId="c9294cca-317f-4803-a9f6-cfc29679b3f7" providerId="ADAL" clId="{400D657F-12F0-4756-A1A2-40AADE5E3C32}" dt="2023-03-01T14:32:44.316" v="106" actId="2711"/>
            <ac:spMkLst>
              <pc:docMk/>
              <pc:sldMasterMk cId="649963186" sldId="2147494193"/>
              <pc:sldLayoutMk cId="3857004034" sldId="2147494202"/>
              <ac:spMk id="13" creationId="{E8616513-6C02-46AC-BAC3-4160547A1CEE}"/>
            </ac:spMkLst>
          </pc:spChg>
          <pc:spChg chg="mod">
            <ac:chgData name="Tran,Hao (HP Med Affairs) BII-VN-H" userId="c9294cca-317f-4803-a9f6-cfc29679b3f7" providerId="ADAL" clId="{400D657F-12F0-4756-A1A2-40AADE5E3C32}" dt="2023-03-01T14:32:44.316" v="106" actId="2711"/>
            <ac:spMkLst>
              <pc:docMk/>
              <pc:sldMasterMk cId="649963186" sldId="2147494193"/>
              <pc:sldLayoutMk cId="3857004034" sldId="2147494202"/>
              <ac:spMk id="14" creationId="{0572D1CA-4F1E-4F49-B3B0-50CD7425119F}"/>
            </ac:spMkLst>
          </pc:spChg>
          <pc:spChg chg="mod">
            <ac:chgData name="Tran,Hao (HP Med Affairs) BII-VN-H" userId="c9294cca-317f-4803-a9f6-cfc29679b3f7" providerId="ADAL" clId="{400D657F-12F0-4756-A1A2-40AADE5E3C32}" dt="2023-03-01T14:32:44.316" v="106" actId="2711"/>
            <ac:spMkLst>
              <pc:docMk/>
              <pc:sldMasterMk cId="649963186" sldId="2147494193"/>
              <pc:sldLayoutMk cId="3857004034" sldId="2147494202"/>
              <ac:spMk id="15" creationId="{7EF73570-F19A-404D-864A-1CB504092A6A}"/>
            </ac:spMkLst>
          </pc:spChg>
        </pc:sldLayoutChg>
        <pc:sldLayoutChg chg="modSp">
          <pc:chgData name="Tran,Hao (HP Med Affairs) BII-VN-H" userId="c9294cca-317f-4803-a9f6-cfc29679b3f7" providerId="ADAL" clId="{400D657F-12F0-4756-A1A2-40AADE5E3C32}" dt="2023-03-01T14:32:50.480" v="107" actId="2711"/>
          <pc:sldLayoutMkLst>
            <pc:docMk/>
            <pc:sldMasterMk cId="649963186" sldId="2147494193"/>
            <pc:sldLayoutMk cId="1698786849" sldId="2147494203"/>
          </pc:sldLayoutMkLst>
          <pc:spChg chg="mod">
            <ac:chgData name="Tran,Hao (HP Med Affairs) BII-VN-H" userId="c9294cca-317f-4803-a9f6-cfc29679b3f7" providerId="ADAL" clId="{400D657F-12F0-4756-A1A2-40AADE5E3C32}" dt="2023-03-01T14:32:50.480" v="107" actId="2711"/>
            <ac:spMkLst>
              <pc:docMk/>
              <pc:sldMasterMk cId="649963186" sldId="2147494193"/>
              <pc:sldLayoutMk cId="1698786849" sldId="2147494203"/>
              <ac:spMk id="6" creationId="{00000000-0000-0000-0000-000000000000}"/>
            </ac:spMkLst>
          </pc:spChg>
          <pc:spChg chg="mod">
            <ac:chgData name="Tran,Hao (HP Med Affairs) BII-VN-H" userId="c9294cca-317f-4803-a9f6-cfc29679b3f7" providerId="ADAL" clId="{400D657F-12F0-4756-A1A2-40AADE5E3C32}" dt="2023-03-01T14:32:50.480" v="107" actId="2711"/>
            <ac:spMkLst>
              <pc:docMk/>
              <pc:sldMasterMk cId="649963186" sldId="2147494193"/>
              <pc:sldLayoutMk cId="1698786849" sldId="2147494203"/>
              <ac:spMk id="15" creationId="{00000000-0000-0000-0000-000000000000}"/>
            </ac:spMkLst>
          </pc:spChg>
        </pc:sldLayoutChg>
      </pc:sldMasterChg>
      <pc:sldMasterChg chg="modSp">
        <pc:chgData name="Tran,Hao (HP Med Affairs) BII-VN-H" userId="c9294cca-317f-4803-a9f6-cfc29679b3f7" providerId="ADAL" clId="{400D657F-12F0-4756-A1A2-40AADE5E3C32}" dt="2023-03-01T14:32:58.180" v="108" actId="2711"/>
        <pc:sldMasterMkLst>
          <pc:docMk/>
          <pc:sldMasterMk cId="2077313348" sldId="2147494205"/>
        </pc:sldMasterMkLst>
        <pc:spChg chg="mod">
          <ac:chgData name="Tran,Hao (HP Med Affairs) BII-VN-H" userId="c9294cca-317f-4803-a9f6-cfc29679b3f7" providerId="ADAL" clId="{400D657F-12F0-4756-A1A2-40AADE5E3C32}" dt="2023-03-01T14:32:58.180" v="108" actId="2711"/>
          <ac:spMkLst>
            <pc:docMk/>
            <pc:sldMasterMk cId="2077313348" sldId="2147494205"/>
            <ac:spMk id="3" creationId="{B69D42C0-8672-7240-B3E9-38923A193925}"/>
          </ac:spMkLst>
        </pc:spChg>
        <pc:spChg chg="mod">
          <ac:chgData name="Tran,Hao (HP Med Affairs) BII-VN-H" userId="c9294cca-317f-4803-a9f6-cfc29679b3f7" providerId="ADAL" clId="{400D657F-12F0-4756-A1A2-40AADE5E3C32}" dt="2023-03-01T14:32:58.180" v="108" actId="2711"/>
          <ac:spMkLst>
            <pc:docMk/>
            <pc:sldMasterMk cId="2077313348" sldId="2147494205"/>
            <ac:spMk id="16" creationId="{4CA8B776-8AD0-CE49-AE1B-EF3D608FF8A0}"/>
          </ac:spMkLst>
        </pc:spChg>
      </pc:sldMasterChg>
      <pc:sldMasterChg chg="modSldLayout">
        <pc:chgData name="Tran,Hao (HP Med Affairs) BII-VN-H" userId="c9294cca-317f-4803-a9f6-cfc29679b3f7" providerId="ADAL" clId="{400D657F-12F0-4756-A1A2-40AADE5E3C32}" dt="2023-03-01T14:34:02.341" v="114" actId="2711"/>
        <pc:sldMasterMkLst>
          <pc:docMk/>
          <pc:sldMasterMk cId="2518426309" sldId="2147494217"/>
        </pc:sldMasterMkLst>
        <pc:sldLayoutChg chg="modSp">
          <pc:chgData name="Tran,Hao (HP Med Affairs) BII-VN-H" userId="c9294cca-317f-4803-a9f6-cfc29679b3f7" providerId="ADAL" clId="{400D657F-12F0-4756-A1A2-40AADE5E3C32}" dt="2023-03-01T14:33:23.214" v="109" actId="2711"/>
          <pc:sldLayoutMkLst>
            <pc:docMk/>
            <pc:sldMasterMk cId="2518426309" sldId="2147494217"/>
            <pc:sldLayoutMk cId="216004222" sldId="2147494218"/>
          </pc:sldLayoutMkLst>
          <pc:spChg chg="mod">
            <ac:chgData name="Tran,Hao (HP Med Affairs) BII-VN-H" userId="c9294cca-317f-4803-a9f6-cfc29679b3f7" providerId="ADAL" clId="{400D657F-12F0-4756-A1A2-40AADE5E3C32}" dt="2023-03-01T14:33:23.214" v="109" actId="2711"/>
            <ac:spMkLst>
              <pc:docMk/>
              <pc:sldMasterMk cId="2518426309" sldId="2147494217"/>
              <pc:sldLayoutMk cId="216004222" sldId="2147494218"/>
              <ac:spMk id="2" creationId="{00000000-0000-0000-0000-000000000000}"/>
            </ac:spMkLst>
          </pc:spChg>
          <pc:spChg chg="mod">
            <ac:chgData name="Tran,Hao (HP Med Affairs) BII-VN-H" userId="c9294cca-317f-4803-a9f6-cfc29679b3f7" providerId="ADAL" clId="{400D657F-12F0-4756-A1A2-40AADE5E3C32}" dt="2023-03-01T14:33:23.214" v="109" actId="2711"/>
            <ac:spMkLst>
              <pc:docMk/>
              <pc:sldMasterMk cId="2518426309" sldId="2147494217"/>
              <pc:sldLayoutMk cId="216004222" sldId="2147494218"/>
              <ac:spMk id="3" creationId="{00000000-0000-0000-0000-000000000000}"/>
            </ac:spMkLst>
          </pc:spChg>
          <pc:spChg chg="mod">
            <ac:chgData name="Tran,Hao (HP Med Affairs) BII-VN-H" userId="c9294cca-317f-4803-a9f6-cfc29679b3f7" providerId="ADAL" clId="{400D657F-12F0-4756-A1A2-40AADE5E3C32}" dt="2023-03-01T14:33:23.214" v="109" actId="2711"/>
            <ac:spMkLst>
              <pc:docMk/>
              <pc:sldMasterMk cId="2518426309" sldId="2147494217"/>
              <pc:sldLayoutMk cId="216004222" sldId="2147494218"/>
              <ac:spMk id="6" creationId="{00000000-0000-0000-0000-000000000000}"/>
            </ac:spMkLst>
          </pc:spChg>
        </pc:sldLayoutChg>
        <pc:sldLayoutChg chg="modSp">
          <pc:chgData name="Tran,Hao (HP Med Affairs) BII-VN-H" userId="c9294cca-317f-4803-a9f6-cfc29679b3f7" providerId="ADAL" clId="{400D657F-12F0-4756-A1A2-40AADE5E3C32}" dt="2023-03-01T14:33:28.376" v="110" actId="2711"/>
          <pc:sldLayoutMkLst>
            <pc:docMk/>
            <pc:sldMasterMk cId="2518426309" sldId="2147494217"/>
            <pc:sldLayoutMk cId="1373031228" sldId="2147494219"/>
          </pc:sldLayoutMkLst>
          <pc:spChg chg="mod">
            <ac:chgData name="Tran,Hao (HP Med Affairs) BII-VN-H" userId="c9294cca-317f-4803-a9f6-cfc29679b3f7" providerId="ADAL" clId="{400D657F-12F0-4756-A1A2-40AADE5E3C32}" dt="2023-03-01T14:33:28.376" v="110" actId="2711"/>
            <ac:spMkLst>
              <pc:docMk/>
              <pc:sldMasterMk cId="2518426309" sldId="2147494217"/>
              <pc:sldLayoutMk cId="1373031228" sldId="2147494219"/>
              <ac:spMk id="2" creationId="{00000000-0000-0000-0000-000000000000}"/>
            </ac:spMkLst>
          </pc:spChg>
          <pc:spChg chg="mod">
            <ac:chgData name="Tran,Hao (HP Med Affairs) BII-VN-H" userId="c9294cca-317f-4803-a9f6-cfc29679b3f7" providerId="ADAL" clId="{400D657F-12F0-4756-A1A2-40AADE5E3C32}" dt="2023-03-01T14:33:28.376" v="110" actId="2711"/>
            <ac:spMkLst>
              <pc:docMk/>
              <pc:sldMasterMk cId="2518426309" sldId="2147494217"/>
              <pc:sldLayoutMk cId="1373031228" sldId="2147494219"/>
              <ac:spMk id="3" creationId="{00000000-0000-0000-0000-000000000000}"/>
            </ac:spMkLst>
          </pc:spChg>
        </pc:sldLayoutChg>
        <pc:sldLayoutChg chg="modSp">
          <pc:chgData name="Tran,Hao (HP Med Affairs) BII-VN-H" userId="c9294cca-317f-4803-a9f6-cfc29679b3f7" providerId="ADAL" clId="{400D657F-12F0-4756-A1A2-40AADE5E3C32}" dt="2023-03-01T14:33:40.401" v="111" actId="2711"/>
          <pc:sldLayoutMkLst>
            <pc:docMk/>
            <pc:sldMasterMk cId="2518426309" sldId="2147494217"/>
            <pc:sldLayoutMk cId="1044243510" sldId="2147494220"/>
          </pc:sldLayoutMkLst>
          <pc:spChg chg="mod">
            <ac:chgData name="Tran,Hao (HP Med Affairs) BII-VN-H" userId="c9294cca-317f-4803-a9f6-cfc29679b3f7" providerId="ADAL" clId="{400D657F-12F0-4756-A1A2-40AADE5E3C32}" dt="2023-03-01T14:33:40.401" v="111" actId="2711"/>
            <ac:spMkLst>
              <pc:docMk/>
              <pc:sldMasterMk cId="2518426309" sldId="2147494217"/>
              <pc:sldLayoutMk cId="1044243510" sldId="2147494220"/>
              <ac:spMk id="3" creationId="{00000000-0000-0000-0000-000000000000}"/>
            </ac:spMkLst>
          </pc:spChg>
          <pc:spChg chg="mod">
            <ac:chgData name="Tran,Hao (HP Med Affairs) BII-VN-H" userId="c9294cca-317f-4803-a9f6-cfc29679b3f7" providerId="ADAL" clId="{400D657F-12F0-4756-A1A2-40AADE5E3C32}" dt="2023-03-01T14:33:40.401" v="111" actId="2711"/>
            <ac:spMkLst>
              <pc:docMk/>
              <pc:sldMasterMk cId="2518426309" sldId="2147494217"/>
              <pc:sldLayoutMk cId="1044243510" sldId="2147494220"/>
              <ac:spMk id="7" creationId="{00000000-0000-0000-0000-000000000000}"/>
            </ac:spMkLst>
          </pc:spChg>
          <pc:spChg chg="mod">
            <ac:chgData name="Tran,Hao (HP Med Affairs) BII-VN-H" userId="c9294cca-317f-4803-a9f6-cfc29679b3f7" providerId="ADAL" clId="{400D657F-12F0-4756-A1A2-40AADE5E3C32}" dt="2023-03-01T14:33:40.401" v="111" actId="2711"/>
            <ac:spMkLst>
              <pc:docMk/>
              <pc:sldMasterMk cId="2518426309" sldId="2147494217"/>
              <pc:sldLayoutMk cId="1044243510" sldId="2147494220"/>
              <ac:spMk id="12" creationId="{00000000-0000-0000-0000-000000000000}"/>
            </ac:spMkLst>
          </pc:spChg>
        </pc:sldLayoutChg>
        <pc:sldLayoutChg chg="modSp">
          <pc:chgData name="Tran,Hao (HP Med Affairs) BII-VN-H" userId="c9294cca-317f-4803-a9f6-cfc29679b3f7" providerId="ADAL" clId="{400D657F-12F0-4756-A1A2-40AADE5E3C32}" dt="2023-03-01T14:33:46.320" v="112" actId="2711"/>
          <pc:sldLayoutMkLst>
            <pc:docMk/>
            <pc:sldMasterMk cId="2518426309" sldId="2147494217"/>
            <pc:sldLayoutMk cId="2706394227" sldId="2147494221"/>
          </pc:sldLayoutMkLst>
          <pc:spChg chg="mod">
            <ac:chgData name="Tran,Hao (HP Med Affairs) BII-VN-H" userId="c9294cca-317f-4803-a9f6-cfc29679b3f7" providerId="ADAL" clId="{400D657F-12F0-4756-A1A2-40AADE5E3C32}" dt="2023-03-01T14:33:46.320" v="112" actId="2711"/>
            <ac:spMkLst>
              <pc:docMk/>
              <pc:sldMasterMk cId="2518426309" sldId="2147494217"/>
              <pc:sldLayoutMk cId="2706394227" sldId="2147494221"/>
              <ac:spMk id="7" creationId="{00000000-0000-0000-0000-000000000000}"/>
            </ac:spMkLst>
          </pc:spChg>
          <pc:spChg chg="mod">
            <ac:chgData name="Tran,Hao (HP Med Affairs) BII-VN-H" userId="c9294cca-317f-4803-a9f6-cfc29679b3f7" providerId="ADAL" clId="{400D657F-12F0-4756-A1A2-40AADE5E3C32}" dt="2023-03-01T14:33:46.320" v="112" actId="2711"/>
            <ac:spMkLst>
              <pc:docMk/>
              <pc:sldMasterMk cId="2518426309" sldId="2147494217"/>
              <pc:sldLayoutMk cId="2706394227" sldId="2147494221"/>
              <ac:spMk id="12" creationId="{00000000-0000-0000-0000-000000000000}"/>
            </ac:spMkLst>
          </pc:spChg>
        </pc:sldLayoutChg>
        <pc:sldLayoutChg chg="modSp">
          <pc:chgData name="Tran,Hao (HP Med Affairs) BII-VN-H" userId="c9294cca-317f-4803-a9f6-cfc29679b3f7" providerId="ADAL" clId="{400D657F-12F0-4756-A1A2-40AADE5E3C32}" dt="2023-03-01T14:33:55.907" v="113" actId="2711"/>
          <pc:sldLayoutMkLst>
            <pc:docMk/>
            <pc:sldMasterMk cId="2518426309" sldId="2147494217"/>
            <pc:sldLayoutMk cId="1422376944" sldId="2147494222"/>
          </pc:sldLayoutMkLst>
          <pc:spChg chg="mod">
            <ac:chgData name="Tran,Hao (HP Med Affairs) BII-VN-H" userId="c9294cca-317f-4803-a9f6-cfc29679b3f7" providerId="ADAL" clId="{400D657F-12F0-4756-A1A2-40AADE5E3C32}" dt="2023-03-01T14:33:55.907" v="113" actId="2711"/>
            <ac:spMkLst>
              <pc:docMk/>
              <pc:sldMasterMk cId="2518426309" sldId="2147494217"/>
              <pc:sldLayoutMk cId="1422376944" sldId="2147494222"/>
              <ac:spMk id="3" creationId="{00000000-0000-0000-0000-000000000000}"/>
            </ac:spMkLst>
          </pc:spChg>
          <pc:spChg chg="mod">
            <ac:chgData name="Tran,Hao (HP Med Affairs) BII-VN-H" userId="c9294cca-317f-4803-a9f6-cfc29679b3f7" providerId="ADAL" clId="{400D657F-12F0-4756-A1A2-40AADE5E3C32}" dt="2023-03-01T14:33:55.907" v="113" actId="2711"/>
            <ac:spMkLst>
              <pc:docMk/>
              <pc:sldMasterMk cId="2518426309" sldId="2147494217"/>
              <pc:sldLayoutMk cId="1422376944" sldId="2147494222"/>
              <ac:spMk id="5" creationId="{00000000-0000-0000-0000-000000000000}"/>
            </ac:spMkLst>
          </pc:spChg>
        </pc:sldLayoutChg>
        <pc:sldLayoutChg chg="modSp">
          <pc:chgData name="Tran,Hao (HP Med Affairs) BII-VN-H" userId="c9294cca-317f-4803-a9f6-cfc29679b3f7" providerId="ADAL" clId="{400D657F-12F0-4756-A1A2-40AADE5E3C32}" dt="2023-03-01T14:34:02.341" v="114" actId="2711"/>
          <pc:sldLayoutMkLst>
            <pc:docMk/>
            <pc:sldMasterMk cId="2518426309" sldId="2147494217"/>
            <pc:sldLayoutMk cId="1925486619" sldId="2147494223"/>
          </pc:sldLayoutMkLst>
          <pc:spChg chg="mod">
            <ac:chgData name="Tran,Hao (HP Med Affairs) BII-VN-H" userId="c9294cca-317f-4803-a9f6-cfc29679b3f7" providerId="ADAL" clId="{400D657F-12F0-4756-A1A2-40AADE5E3C32}" dt="2023-03-01T14:34:02.341" v="114" actId="2711"/>
            <ac:spMkLst>
              <pc:docMk/>
              <pc:sldMasterMk cId="2518426309" sldId="2147494217"/>
              <pc:sldLayoutMk cId="1925486619" sldId="2147494223"/>
              <ac:spMk id="2"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xml"/><Relationship Id="rId1" Type="http://schemas.microsoft.com/office/2011/relationships/chartStyle" Target="style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99723930948402"/>
          <c:y val="0.13342427371600135"/>
          <c:w val="0.55796533672405701"/>
          <c:h val="0.73612442137201584"/>
        </c:manualLayout>
      </c:layout>
      <c:scatterChart>
        <c:scatterStyle val="lineMarker"/>
        <c:varyColors val="0"/>
        <c:ser>
          <c:idx val="0"/>
          <c:order val="0"/>
          <c:tx>
            <c:strRef>
              <c:f>Sheet1!$A$3:$A$7</c:f>
              <c:strCache>
                <c:ptCount val="5"/>
                <c:pt idx="0">
                  <c:v>EMPA REG OUTCOME</c:v>
                </c:pt>
                <c:pt idx="1">
                  <c:v>CANVAS</c:v>
                </c:pt>
                <c:pt idx="2">
                  <c:v>DECLARE</c:v>
                </c:pt>
                <c:pt idx="3">
                  <c:v>CREDENCE</c:v>
                </c:pt>
                <c:pt idx="4">
                  <c:v>VERTIS</c:v>
                </c:pt>
              </c:strCache>
            </c:strRef>
          </c:tx>
          <c:spPr>
            <a:ln w="28575">
              <a:solidFill>
                <a:schemeClr val="tx1"/>
              </a:solidFill>
            </a:ln>
          </c:spPr>
          <c:marker>
            <c:symbol val="circle"/>
            <c:size val="12"/>
            <c:spPr>
              <a:solidFill>
                <a:schemeClr val="tx2"/>
              </a:solidFill>
              <a:ln>
                <a:solidFill>
                  <a:schemeClr val="tx1"/>
                </a:solidFill>
              </a:ln>
            </c:spPr>
          </c:marker>
          <c:dPt>
            <c:idx val="2"/>
            <c:bubble3D val="0"/>
            <c:extLst>
              <c:ext xmlns:c16="http://schemas.microsoft.com/office/drawing/2014/chart" uri="{C3380CC4-5D6E-409C-BE32-E72D297353CC}">
                <c16:uniqueId val="{00000000-B3EC-4450-A13B-4CD76F077877}"/>
              </c:ext>
            </c:extLst>
          </c:dPt>
          <c:dPt>
            <c:idx val="4"/>
            <c:marker>
              <c:spPr>
                <a:solidFill>
                  <a:schemeClr val="tx2"/>
                </a:solidFill>
                <a:ln w="19050">
                  <a:solidFill>
                    <a:schemeClr val="tx1"/>
                  </a:solidFill>
                </a:ln>
              </c:spPr>
            </c:marker>
            <c:bubble3D val="0"/>
            <c:extLst>
              <c:ext xmlns:c16="http://schemas.microsoft.com/office/drawing/2014/chart" uri="{C3380CC4-5D6E-409C-BE32-E72D297353CC}">
                <c16:uniqueId val="{00000001-B3EC-4450-A13B-4CD76F077877}"/>
              </c:ext>
            </c:extLst>
          </c:dPt>
          <c:dPt>
            <c:idx val="6"/>
            <c:bubble3D val="0"/>
            <c:extLst>
              <c:ext xmlns:c16="http://schemas.microsoft.com/office/drawing/2014/chart" uri="{C3380CC4-5D6E-409C-BE32-E72D297353CC}">
                <c16:uniqueId val="{00000002-B3EC-4450-A13B-4CD76F077877}"/>
              </c:ext>
            </c:extLst>
          </c:dPt>
          <c:dPt>
            <c:idx val="7"/>
            <c:bubble3D val="0"/>
            <c:extLst>
              <c:ext xmlns:c16="http://schemas.microsoft.com/office/drawing/2014/chart" uri="{C3380CC4-5D6E-409C-BE32-E72D297353CC}">
                <c16:uniqueId val="{00000003-B3EC-4450-A13B-4CD76F077877}"/>
              </c:ext>
            </c:extLst>
          </c:dPt>
          <c:errBars>
            <c:errDir val="y"/>
            <c:errBarType val="plus"/>
            <c:errValType val="percentage"/>
            <c:noEndCap val="1"/>
            <c:val val="5"/>
            <c:spPr>
              <a:ln>
                <a:noFill/>
              </a:ln>
            </c:spPr>
          </c:errBars>
          <c:errBars>
            <c:errDir val="x"/>
            <c:errBarType val="both"/>
            <c:errValType val="cust"/>
            <c:noEndCap val="0"/>
            <c:plus>
              <c:numRef>
                <c:f>Sheet1!$G$3:$G$7</c:f>
                <c:numCache>
                  <c:formatCode>General</c:formatCode>
                  <c:ptCount val="5"/>
                  <c:pt idx="3">
                    <c:v>0.21999999999999997</c:v>
                  </c:pt>
                </c:numCache>
              </c:numRef>
            </c:plus>
            <c:minus>
              <c:numRef>
                <c:f>Sheet1!$F$3:$F$7</c:f>
                <c:numCache>
                  <c:formatCode>General</c:formatCode>
                  <c:ptCount val="5"/>
                  <c:pt idx="3">
                    <c:v>0.17000000000000004</c:v>
                  </c:pt>
                </c:numCache>
              </c:numRef>
            </c:minus>
            <c:spPr>
              <a:ln w="12700">
                <a:solidFill>
                  <a:schemeClr val="tx2"/>
                </a:solidFill>
              </a:ln>
            </c:spPr>
          </c:errBars>
          <c:xVal>
            <c:numRef>
              <c:f>Sheet1!$C$3:$C$7</c:f>
              <c:numCache>
                <c:formatCode>General</c:formatCode>
                <c:ptCount val="5"/>
                <c:pt idx="3">
                  <c:v>0.78</c:v>
                </c:pt>
              </c:numCache>
            </c:numRef>
          </c:xVal>
          <c:yVal>
            <c:numRef>
              <c:f>Sheet1!$B$3:$B$7</c:f>
              <c:numCache>
                <c:formatCode>General</c:formatCode>
                <c:ptCount val="5"/>
                <c:pt idx="0">
                  <c:v>6</c:v>
                </c:pt>
                <c:pt idx="1">
                  <c:v>5</c:v>
                </c:pt>
                <c:pt idx="2">
                  <c:v>4</c:v>
                </c:pt>
                <c:pt idx="3">
                  <c:v>3</c:v>
                </c:pt>
                <c:pt idx="4">
                  <c:v>2</c:v>
                </c:pt>
              </c:numCache>
            </c:numRef>
          </c:yVal>
          <c:smooth val="0"/>
          <c:extLst>
            <c:ext xmlns:c16="http://schemas.microsoft.com/office/drawing/2014/chart" uri="{C3380CC4-5D6E-409C-BE32-E72D297353CC}">
              <c16:uniqueId val="{00000004-B3EC-4450-A13B-4CD76F077877}"/>
            </c:ext>
          </c:extLst>
        </c:ser>
        <c:dLbls>
          <c:showLegendKey val="0"/>
          <c:showVal val="0"/>
          <c:showCatName val="0"/>
          <c:showSerName val="0"/>
          <c:showPercent val="0"/>
          <c:showBubbleSize val="0"/>
        </c:dLbls>
        <c:axId val="200959104"/>
        <c:axId val="200961024"/>
      </c:scatterChart>
      <c:valAx>
        <c:axId val="200959104"/>
        <c:scaling>
          <c:logBase val="2"/>
          <c:orientation val="minMax"/>
          <c:max val="2"/>
          <c:min val="0.25"/>
        </c:scaling>
        <c:delete val="0"/>
        <c:axPos val="b"/>
        <c:numFmt formatCode="General" sourceLinked="1"/>
        <c:majorTickMark val="out"/>
        <c:minorTickMark val="none"/>
        <c:tickLblPos val="nextTo"/>
        <c:spPr>
          <a:ln w="9525">
            <a:solidFill>
              <a:schemeClr val="bg1"/>
            </a:solidFill>
          </a:ln>
        </c:spPr>
        <c:txPr>
          <a:bodyPr/>
          <a:lstStyle/>
          <a:p>
            <a:pPr>
              <a:defRPr sz="900">
                <a:solidFill>
                  <a:schemeClr val="bg1"/>
                </a:solidFill>
              </a:defRPr>
            </a:pPr>
            <a:endParaRPr lang="vi-VN"/>
          </a:p>
        </c:txPr>
        <c:crossAx val="200961024"/>
        <c:crosses val="autoZero"/>
        <c:crossBetween val="midCat"/>
        <c:majorUnit val="2"/>
      </c:valAx>
      <c:valAx>
        <c:axId val="200961024"/>
        <c:scaling>
          <c:orientation val="minMax"/>
          <c:max val="6.5"/>
          <c:min val="0.5"/>
        </c:scaling>
        <c:delete val="0"/>
        <c:axPos val="l"/>
        <c:numFmt formatCode="General" sourceLinked="1"/>
        <c:majorTickMark val="none"/>
        <c:minorTickMark val="none"/>
        <c:tickLblPos val="none"/>
        <c:spPr>
          <a:ln w="12700">
            <a:solidFill>
              <a:schemeClr val="tx1"/>
            </a:solidFill>
            <a:prstDash val="solid"/>
          </a:ln>
        </c:spPr>
        <c:crossAx val="200959104"/>
        <c:crosses val="autoZero"/>
        <c:crossBetween val="midCat"/>
      </c:valAx>
    </c:plotArea>
    <c:plotVisOnly val="1"/>
    <c:dispBlanksAs val="gap"/>
    <c:showDLblsOverMax val="0"/>
  </c:chart>
  <c:txPr>
    <a:bodyPr/>
    <a:lstStyle/>
    <a:p>
      <a:pPr>
        <a:defRPr sz="1800"/>
      </a:pPr>
      <a:endParaRPr lang="vi-V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8A14-2E43-B59A-443D764894DD}"/>
              </c:ext>
            </c:extLst>
          </c:dPt>
          <c:dLbls>
            <c:numFmt formatCode="#,##0.00" sourceLinked="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vi-V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fixedVal"/>
            <c:noEndCap val="0"/>
            <c:val val="9.7000000000000031E-2"/>
            <c:spPr>
              <a:noFill/>
              <a:ln w="9525" cap="flat" cmpd="sng" algn="ctr">
                <a:solidFill>
                  <a:srgbClr val="000000"/>
                </a:solidFill>
                <a:round/>
              </a:ln>
              <a:effectLst/>
            </c:spPr>
          </c:errBars>
          <c:cat>
            <c:strRef>
              <c:f>Sheet1!$A$2</c:f>
              <c:strCache>
                <c:ptCount val="1"/>
                <c:pt idx="0">
                  <c:v>Category 1</c:v>
                </c:pt>
              </c:strCache>
            </c:strRef>
          </c:cat>
          <c:val>
            <c:numRef>
              <c:f>Sheet1!$B$2</c:f>
              <c:numCache>
                <c:formatCode>General</c:formatCode>
                <c:ptCount val="1"/>
                <c:pt idx="0">
                  <c:v>-0.41</c:v>
                </c:pt>
              </c:numCache>
            </c:numRef>
          </c:val>
          <c:extLst>
            <c:ext xmlns:c16="http://schemas.microsoft.com/office/drawing/2014/chart" uri="{C3380CC4-5D6E-409C-BE32-E72D297353CC}">
              <c16:uniqueId val="{00000000-8A14-2E43-B59A-443D764894DD}"/>
            </c:ext>
          </c:extLst>
        </c:ser>
        <c:ser>
          <c:idx val="1"/>
          <c:order val="1"/>
          <c:tx>
            <c:strRef>
              <c:f>Sheet1!$C$1</c:f>
              <c:strCache>
                <c:ptCount val="1"/>
                <c:pt idx="0">
                  <c:v>Series 2</c:v>
                </c:pt>
              </c:strCache>
            </c:strRef>
          </c:tx>
          <c:spPr>
            <a:solidFill>
              <a:srgbClr val="8F3089"/>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vi-V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fixedVal"/>
            <c:noEndCap val="0"/>
            <c:val val="9.7000000000000031E-2"/>
            <c:spPr>
              <a:noFill/>
              <a:ln w="9525" cap="flat" cmpd="sng" algn="ctr">
                <a:solidFill>
                  <a:schemeClr val="tx1"/>
                </a:solidFill>
                <a:round/>
              </a:ln>
              <a:effectLst/>
            </c:spPr>
          </c:errBars>
          <c:cat>
            <c:strRef>
              <c:f>Sheet1!$A$2</c:f>
              <c:strCache>
                <c:ptCount val="1"/>
                <c:pt idx="0">
                  <c:v>Category 1</c:v>
                </c:pt>
              </c:strCache>
            </c:strRef>
          </c:cat>
          <c:val>
            <c:numRef>
              <c:f>Sheet1!$C$2</c:f>
              <c:numCache>
                <c:formatCode>General</c:formatCode>
                <c:ptCount val="1"/>
                <c:pt idx="0">
                  <c:v>-1.18</c:v>
                </c:pt>
              </c:numCache>
            </c:numRef>
          </c:val>
          <c:extLst>
            <c:ext xmlns:c16="http://schemas.microsoft.com/office/drawing/2014/chart" uri="{C3380CC4-5D6E-409C-BE32-E72D297353CC}">
              <c16:uniqueId val="{00000001-8A14-2E43-B59A-443D764894DD}"/>
            </c:ext>
          </c:extLst>
        </c:ser>
        <c:ser>
          <c:idx val="2"/>
          <c:order val="2"/>
          <c:tx>
            <c:strRef>
              <c:f>Sheet1!$D$1</c:f>
              <c:strCache>
                <c:ptCount val="1"/>
                <c:pt idx="0">
                  <c:v>Series 3</c:v>
                </c:pt>
              </c:strCache>
            </c:strRef>
          </c:tx>
          <c:spPr>
            <a:solidFill>
              <a:schemeClr val="accent1"/>
            </a:solidFill>
            <a:ln>
              <a:noFill/>
            </a:ln>
            <a:effectLst/>
          </c:spPr>
          <c:invertIfNegative val="0"/>
          <c:dLbls>
            <c:dLbl>
              <c:idx val="0"/>
              <c:tx>
                <c:rich>
                  <a:bodyPr/>
                  <a:lstStyle/>
                  <a:p>
                    <a:fld id="{7E51AC76-64D4-415A-B847-7A5A0CE36847}" type="VALUE">
                      <a:rPr lang="en-US" smtClean="0"/>
                      <a:pPr/>
                      <a:t>[VALUE]</a:t>
                    </a:fld>
                    <a:r>
                      <a:rPr lang="en-US" dirty="0"/>
                      <a:t>0</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1CE-47B9-B4BE-6A27187E9DE3}"/>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vi-V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fixedVal"/>
            <c:noEndCap val="0"/>
            <c:val val="9.7000000000000031E-2"/>
            <c:spPr>
              <a:noFill/>
              <a:ln w="9525" cap="flat" cmpd="sng" algn="ctr">
                <a:solidFill>
                  <a:schemeClr val="tx1"/>
                </a:solidFill>
                <a:round/>
              </a:ln>
              <a:effectLst/>
            </c:spPr>
          </c:errBars>
          <c:cat>
            <c:strRef>
              <c:f>Sheet1!$A$2</c:f>
              <c:strCache>
                <c:ptCount val="1"/>
                <c:pt idx="0">
                  <c:v>Category 1</c:v>
                </c:pt>
              </c:strCache>
            </c:strRef>
          </c:cat>
          <c:val>
            <c:numRef>
              <c:f>Sheet1!$D$2</c:f>
              <c:numCache>
                <c:formatCode>General</c:formatCode>
                <c:ptCount val="1"/>
                <c:pt idx="0">
                  <c:v>-1.4</c:v>
                </c:pt>
              </c:numCache>
            </c:numRef>
          </c:val>
          <c:extLst>
            <c:ext xmlns:c16="http://schemas.microsoft.com/office/drawing/2014/chart" uri="{C3380CC4-5D6E-409C-BE32-E72D297353CC}">
              <c16:uniqueId val="{00000002-8A14-2E43-B59A-443D764894DD}"/>
            </c:ext>
          </c:extLst>
        </c:ser>
        <c:dLbls>
          <c:showLegendKey val="0"/>
          <c:showVal val="0"/>
          <c:showCatName val="0"/>
          <c:showSerName val="0"/>
          <c:showPercent val="0"/>
          <c:showBubbleSize val="0"/>
        </c:dLbls>
        <c:gapWidth val="219"/>
        <c:overlap val="-27"/>
        <c:axId val="396218880"/>
        <c:axId val="396220512"/>
      </c:barChart>
      <c:catAx>
        <c:axId val="396218880"/>
        <c:scaling>
          <c:orientation val="minMax"/>
        </c:scaling>
        <c:delete val="0"/>
        <c:axPos val="b"/>
        <c:numFmt formatCode="General" sourceLinked="1"/>
        <c:majorTickMark val="out"/>
        <c:minorTickMark val="none"/>
        <c:tickLblPos val="none"/>
        <c:spPr>
          <a:no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vi-VN"/>
          </a:p>
        </c:txPr>
        <c:crossAx val="396220512"/>
        <c:crosses val="autoZero"/>
        <c:auto val="1"/>
        <c:lblAlgn val="ctr"/>
        <c:lblOffset val="100"/>
        <c:noMultiLvlLbl val="0"/>
      </c:catAx>
      <c:valAx>
        <c:axId val="396220512"/>
        <c:scaling>
          <c:orientation val="minMax"/>
          <c:max val="0.30000000000000004"/>
        </c:scaling>
        <c:delete val="0"/>
        <c:axPos val="l"/>
        <c:title>
          <c:tx>
            <c:rich>
              <a:bodyPr rot="-5400000" spcFirstLastPara="1" vertOverflow="ellipsis" vert="horz" wrap="square" anchor="ctr" anchorCtr="1"/>
              <a:lstStyle/>
              <a:p>
                <a:pPr>
                  <a:defRPr sz="900" b="1" i="0" u="none" strike="noStrike" kern="1200" baseline="0">
                    <a:solidFill>
                      <a:schemeClr val="accent2"/>
                    </a:solidFill>
                    <a:latin typeface="+mn-lt"/>
                    <a:ea typeface="+mn-ea"/>
                    <a:cs typeface="+mn-cs"/>
                  </a:defRPr>
                </a:pPr>
                <a:r>
                  <a:rPr lang="en-US" sz="900" b="1" dirty="0">
                    <a:solidFill>
                      <a:schemeClr val="accent2"/>
                    </a:solidFill>
                  </a:rPr>
                  <a:t>Adjusted mean (SE) change from baseline in HbA1c at Week 76</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accent2"/>
                  </a:solidFill>
                  <a:latin typeface="+mn-lt"/>
                  <a:ea typeface="+mn-ea"/>
                  <a:cs typeface="+mn-cs"/>
                </a:defRPr>
              </a:pPr>
              <a:endParaRPr lang="vi-VN"/>
            </a:p>
          </c:txPr>
        </c:title>
        <c:numFmt formatCode="General" sourceLinked="1"/>
        <c:majorTickMark val="out"/>
        <c:minorTickMark val="none"/>
        <c:tickLblPos val="nextTo"/>
        <c:spPr>
          <a:noFill/>
          <a:ln w="19050" cap="sq">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vi-VN"/>
          </a:p>
        </c:txPr>
        <c:crossAx val="396218880"/>
        <c:crosses val="autoZero"/>
        <c:crossBetween val="between"/>
        <c:majorUnit val="0.3000000000000000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vi-V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8A14-2E43-B59A-443D764894DD}"/>
              </c:ext>
            </c:extLst>
          </c:dPt>
          <c:dLbls>
            <c:dLbl>
              <c:idx val="0"/>
              <c:layout>
                <c:manualLayout>
                  <c:x val="-0.1186886077043626"/>
                  <c:y val="6.63640772717928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A14-2E43-B59A-443D764894DD}"/>
                </c:ext>
              </c:extLst>
            </c:dLbl>
            <c:numFmt formatCode="#,##0.00" sourceLinked="0"/>
            <c:spPr>
              <a:noFill/>
              <a:ln>
                <a:noFill/>
              </a:ln>
              <a:effectLst/>
            </c:spPr>
            <c:txPr>
              <a:bodyPr rot="0" spcFirstLastPara="1" vertOverflow="ellipsis" vert="horz" wrap="square" anchor="ctr" anchorCtr="1"/>
              <a:lstStyle/>
              <a:p>
                <a:pPr>
                  <a:defRPr sz="800" b="0" i="0" u="none" strike="noStrike" kern="1200" baseline="0">
                    <a:solidFill>
                      <a:schemeClr val="accent4"/>
                    </a:solidFill>
                    <a:latin typeface="+mn-lt"/>
                    <a:ea typeface="+mn-ea"/>
                    <a:cs typeface="+mn-cs"/>
                  </a:defRPr>
                </a:pPr>
                <a:endParaRPr lang="vi-V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fixedVal"/>
            <c:noEndCap val="0"/>
            <c:val val="0.33000000000000007"/>
            <c:spPr>
              <a:noFill/>
              <a:ln w="9525" cap="flat" cmpd="sng" algn="ctr">
                <a:solidFill>
                  <a:srgbClr val="000000"/>
                </a:solidFill>
                <a:round/>
              </a:ln>
              <a:effectLst/>
            </c:spPr>
          </c:errBars>
          <c:cat>
            <c:strRef>
              <c:f>Sheet1!$A$2</c:f>
              <c:strCache>
                <c:ptCount val="1"/>
                <c:pt idx="0">
                  <c:v>Category 1</c:v>
                </c:pt>
              </c:strCache>
            </c:strRef>
          </c:cat>
          <c:val>
            <c:numRef>
              <c:f>Sheet1!$B$2</c:f>
              <c:numCache>
                <c:formatCode>General</c:formatCode>
                <c:ptCount val="1"/>
                <c:pt idx="0">
                  <c:v>-0.3</c:v>
                </c:pt>
              </c:numCache>
            </c:numRef>
          </c:val>
          <c:extLst>
            <c:ext xmlns:c16="http://schemas.microsoft.com/office/drawing/2014/chart" uri="{C3380CC4-5D6E-409C-BE32-E72D297353CC}">
              <c16:uniqueId val="{00000000-8A14-2E43-B59A-443D764894DD}"/>
            </c:ext>
          </c:extLst>
        </c:ser>
        <c:ser>
          <c:idx val="1"/>
          <c:order val="1"/>
          <c:tx>
            <c:strRef>
              <c:f>Sheet1!$C$1</c:f>
              <c:strCache>
                <c:ptCount val="1"/>
                <c:pt idx="0">
                  <c:v>Series 2</c:v>
                </c:pt>
              </c:strCache>
            </c:strRef>
          </c:tx>
          <c:spPr>
            <a:solidFill>
              <a:srgbClr val="8F3089"/>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vi-V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fixedVal"/>
            <c:noEndCap val="0"/>
            <c:val val="0.29800000000000004"/>
            <c:spPr>
              <a:noFill/>
              <a:ln w="9525" cap="flat" cmpd="sng" algn="ctr">
                <a:solidFill>
                  <a:schemeClr val="tx1"/>
                </a:solidFill>
                <a:round/>
              </a:ln>
              <a:effectLst/>
            </c:spPr>
          </c:errBars>
          <c:cat>
            <c:strRef>
              <c:f>Sheet1!$A$2</c:f>
              <c:strCache>
                <c:ptCount val="1"/>
                <c:pt idx="0">
                  <c:v>Category 1</c:v>
                </c:pt>
              </c:strCache>
            </c:strRef>
          </c:cat>
          <c:val>
            <c:numRef>
              <c:f>Sheet1!$C$2</c:f>
              <c:numCache>
                <c:formatCode>General</c:formatCode>
                <c:ptCount val="1"/>
                <c:pt idx="0">
                  <c:v>-3.65</c:v>
                </c:pt>
              </c:numCache>
            </c:numRef>
          </c:val>
          <c:extLst>
            <c:ext xmlns:c16="http://schemas.microsoft.com/office/drawing/2014/chart" uri="{C3380CC4-5D6E-409C-BE32-E72D297353CC}">
              <c16:uniqueId val="{00000001-8A14-2E43-B59A-443D764894DD}"/>
            </c:ext>
          </c:extLst>
        </c:ser>
        <c:ser>
          <c:idx val="2"/>
          <c:order val="2"/>
          <c:tx>
            <c:strRef>
              <c:f>Sheet1!$D$1</c:f>
              <c:strCache>
                <c:ptCount val="1"/>
                <c:pt idx="0">
                  <c:v>Series 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vi-V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fixedVal"/>
            <c:noEndCap val="0"/>
            <c:val val="0.29600000000000004"/>
            <c:spPr>
              <a:noFill/>
              <a:ln w="9525" cap="flat" cmpd="sng" algn="ctr">
                <a:solidFill>
                  <a:schemeClr val="tx1"/>
                </a:solidFill>
                <a:round/>
              </a:ln>
              <a:effectLst/>
            </c:spPr>
          </c:errBars>
          <c:cat>
            <c:strRef>
              <c:f>Sheet1!$A$2</c:f>
              <c:strCache>
                <c:ptCount val="1"/>
                <c:pt idx="0">
                  <c:v>Category 1</c:v>
                </c:pt>
              </c:strCache>
            </c:strRef>
          </c:cat>
          <c:val>
            <c:numRef>
              <c:f>Sheet1!$D$2</c:f>
              <c:numCache>
                <c:formatCode>General</c:formatCode>
                <c:ptCount val="1"/>
                <c:pt idx="0">
                  <c:v>-4.53</c:v>
                </c:pt>
              </c:numCache>
            </c:numRef>
          </c:val>
          <c:extLst>
            <c:ext xmlns:c16="http://schemas.microsoft.com/office/drawing/2014/chart" uri="{C3380CC4-5D6E-409C-BE32-E72D297353CC}">
              <c16:uniqueId val="{00000002-8A14-2E43-B59A-443D764894DD}"/>
            </c:ext>
          </c:extLst>
        </c:ser>
        <c:dLbls>
          <c:showLegendKey val="0"/>
          <c:showVal val="0"/>
          <c:showCatName val="0"/>
          <c:showSerName val="0"/>
          <c:showPercent val="0"/>
          <c:showBubbleSize val="0"/>
        </c:dLbls>
        <c:gapWidth val="219"/>
        <c:overlap val="-27"/>
        <c:axId val="396218880"/>
        <c:axId val="396220512"/>
      </c:barChart>
      <c:catAx>
        <c:axId val="396218880"/>
        <c:scaling>
          <c:orientation val="minMax"/>
        </c:scaling>
        <c:delete val="0"/>
        <c:axPos val="b"/>
        <c:numFmt formatCode="General" sourceLinked="1"/>
        <c:majorTickMark val="out"/>
        <c:minorTickMark val="none"/>
        <c:tickLblPos val="none"/>
        <c:spPr>
          <a:no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vi-VN"/>
          </a:p>
        </c:txPr>
        <c:crossAx val="396220512"/>
        <c:crosses val="autoZero"/>
        <c:auto val="1"/>
        <c:lblAlgn val="ctr"/>
        <c:lblOffset val="100"/>
        <c:noMultiLvlLbl val="0"/>
      </c:catAx>
      <c:valAx>
        <c:axId val="396220512"/>
        <c:scaling>
          <c:orientation val="minMax"/>
          <c:max val="1"/>
          <c:min val="-5"/>
        </c:scaling>
        <c:delete val="0"/>
        <c:axPos val="l"/>
        <c:title>
          <c:tx>
            <c:rich>
              <a:bodyPr rot="-5400000" spcFirstLastPara="1" vertOverflow="ellipsis" vert="horz" wrap="square" anchor="ctr" anchorCtr="1"/>
              <a:lstStyle/>
              <a:p>
                <a:pPr>
                  <a:defRPr sz="900" b="1" i="0" u="none" strike="noStrike" kern="1200" baseline="0">
                    <a:solidFill>
                      <a:schemeClr val="accent2"/>
                    </a:solidFill>
                    <a:latin typeface="+mn-lt"/>
                    <a:ea typeface="+mn-ea"/>
                    <a:cs typeface="+mn-cs"/>
                  </a:defRPr>
                </a:pPr>
                <a:r>
                  <a:rPr lang="en-US" sz="900" b="1" dirty="0">
                    <a:solidFill>
                      <a:schemeClr val="accent2"/>
                    </a:solidFill>
                  </a:rPr>
                  <a:t>Adjusted mean (SE) change </a:t>
                </a:r>
                <a:br>
                  <a:rPr lang="en-US" sz="900" b="1" dirty="0">
                    <a:solidFill>
                      <a:schemeClr val="accent2"/>
                    </a:solidFill>
                  </a:rPr>
                </a:br>
                <a:r>
                  <a:rPr lang="en-US" sz="900" b="1" dirty="0">
                    <a:solidFill>
                      <a:schemeClr val="accent2"/>
                    </a:solidFill>
                  </a:rPr>
                  <a:t>from baseline in body weight </a:t>
                </a:r>
                <a:br>
                  <a:rPr lang="en-US" sz="900" b="1" dirty="0">
                    <a:solidFill>
                      <a:schemeClr val="accent2"/>
                    </a:solidFill>
                  </a:rPr>
                </a:br>
                <a:r>
                  <a:rPr lang="en-US" sz="900" b="1" dirty="0">
                    <a:solidFill>
                      <a:schemeClr val="accent2"/>
                    </a:solidFill>
                  </a:rPr>
                  <a:t>at Week 76</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accent2"/>
                  </a:solidFill>
                  <a:latin typeface="+mn-lt"/>
                  <a:ea typeface="+mn-ea"/>
                  <a:cs typeface="+mn-cs"/>
                </a:defRPr>
              </a:pPr>
              <a:endParaRPr lang="vi-VN"/>
            </a:p>
          </c:txPr>
        </c:title>
        <c:numFmt formatCode="General" sourceLinked="1"/>
        <c:majorTickMark val="out"/>
        <c:minorTickMark val="none"/>
        <c:tickLblPos val="nextTo"/>
        <c:spPr>
          <a:noFill/>
          <a:ln w="19050" cap="sq">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vi-VN"/>
          </a:p>
        </c:txPr>
        <c:crossAx val="396218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vi-V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41604854550967"/>
          <c:y val="4.290966210714392E-2"/>
          <c:w val="0.73945689448220631"/>
          <c:h val="0.9141806757857121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8A14-2E43-B59A-443D764894DD}"/>
              </c:ext>
            </c:extLst>
          </c:dPt>
          <c:dLbls>
            <c:numFmt formatCode="#,##0.00" sourceLinked="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vi-V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fixedVal"/>
            <c:noEndCap val="0"/>
            <c:val val="1.83"/>
            <c:spPr>
              <a:noFill/>
              <a:ln w="9525" cap="flat" cmpd="sng" algn="ctr">
                <a:solidFill>
                  <a:srgbClr val="000000"/>
                </a:solidFill>
                <a:round/>
              </a:ln>
              <a:effectLst/>
            </c:spPr>
          </c:errBars>
          <c:cat>
            <c:strRef>
              <c:f>Sheet1!$A$2</c:f>
              <c:strCache>
                <c:ptCount val="1"/>
                <c:pt idx="0">
                  <c:v>Category 1</c:v>
                </c:pt>
              </c:strCache>
            </c:strRef>
          </c:cat>
          <c:val>
            <c:numRef>
              <c:f>Sheet1!$B$2</c:f>
              <c:numCache>
                <c:formatCode>General</c:formatCode>
                <c:ptCount val="1"/>
                <c:pt idx="0">
                  <c:v>-8.93</c:v>
                </c:pt>
              </c:numCache>
            </c:numRef>
          </c:val>
          <c:extLst>
            <c:ext xmlns:c16="http://schemas.microsoft.com/office/drawing/2014/chart" uri="{C3380CC4-5D6E-409C-BE32-E72D297353CC}">
              <c16:uniqueId val="{00000000-8A14-2E43-B59A-443D764894DD}"/>
            </c:ext>
          </c:extLst>
        </c:ser>
        <c:ser>
          <c:idx val="1"/>
          <c:order val="1"/>
          <c:tx>
            <c:strRef>
              <c:f>Sheet1!$C$1</c:f>
              <c:strCache>
                <c:ptCount val="1"/>
                <c:pt idx="0">
                  <c:v>Series 2</c:v>
                </c:pt>
              </c:strCache>
            </c:strRef>
          </c:tx>
          <c:spPr>
            <a:solidFill>
              <a:srgbClr val="8F3089"/>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vi-V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fixedVal"/>
            <c:noEndCap val="0"/>
            <c:val val="1.6600000000000001"/>
            <c:spPr>
              <a:noFill/>
              <a:ln w="9525" cap="flat" cmpd="sng" algn="ctr">
                <a:solidFill>
                  <a:schemeClr val="tx1"/>
                </a:solidFill>
                <a:round/>
              </a:ln>
              <a:effectLst/>
            </c:spPr>
          </c:errBars>
          <c:cat>
            <c:strRef>
              <c:f>Sheet1!$A$2</c:f>
              <c:strCache>
                <c:ptCount val="1"/>
                <c:pt idx="0">
                  <c:v>Category 1</c:v>
                </c:pt>
              </c:strCache>
            </c:strRef>
          </c:cat>
          <c:val>
            <c:numRef>
              <c:f>Sheet1!$C$2</c:f>
              <c:numCache>
                <c:formatCode>General</c:formatCode>
                <c:ptCount val="1"/>
                <c:pt idx="0">
                  <c:v>-15.03</c:v>
                </c:pt>
              </c:numCache>
            </c:numRef>
          </c:val>
          <c:extLst>
            <c:ext xmlns:c16="http://schemas.microsoft.com/office/drawing/2014/chart" uri="{C3380CC4-5D6E-409C-BE32-E72D297353CC}">
              <c16:uniqueId val="{00000001-8A14-2E43-B59A-443D764894DD}"/>
            </c:ext>
          </c:extLst>
        </c:ser>
        <c:ser>
          <c:idx val="2"/>
          <c:order val="2"/>
          <c:tx>
            <c:strRef>
              <c:f>Sheet1!$D$1</c:f>
              <c:strCache>
                <c:ptCount val="1"/>
                <c:pt idx="0">
                  <c:v>Series 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vi-V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fixedVal"/>
            <c:noEndCap val="0"/>
            <c:val val="1.7800000000000002"/>
            <c:spPr>
              <a:noFill/>
              <a:ln w="9525" cap="flat" cmpd="sng" algn="ctr">
                <a:solidFill>
                  <a:schemeClr val="tx1"/>
                </a:solidFill>
                <a:round/>
              </a:ln>
              <a:effectLst/>
            </c:spPr>
          </c:errBars>
          <c:cat>
            <c:strRef>
              <c:f>Sheet1!$A$2</c:f>
              <c:strCache>
                <c:ptCount val="1"/>
                <c:pt idx="0">
                  <c:v>Category 1</c:v>
                </c:pt>
              </c:strCache>
            </c:strRef>
          </c:cat>
          <c:val>
            <c:numRef>
              <c:f>Sheet1!$D$2</c:f>
              <c:numCache>
                <c:formatCode>General</c:formatCode>
                <c:ptCount val="1"/>
                <c:pt idx="0">
                  <c:v>-14.44</c:v>
                </c:pt>
              </c:numCache>
            </c:numRef>
          </c:val>
          <c:extLst>
            <c:ext xmlns:c16="http://schemas.microsoft.com/office/drawing/2014/chart" uri="{C3380CC4-5D6E-409C-BE32-E72D297353CC}">
              <c16:uniqueId val="{00000002-8A14-2E43-B59A-443D764894DD}"/>
            </c:ext>
          </c:extLst>
        </c:ser>
        <c:dLbls>
          <c:showLegendKey val="0"/>
          <c:showVal val="0"/>
          <c:showCatName val="0"/>
          <c:showSerName val="0"/>
          <c:showPercent val="0"/>
          <c:showBubbleSize val="0"/>
        </c:dLbls>
        <c:gapWidth val="219"/>
        <c:overlap val="-27"/>
        <c:axId val="396218880"/>
        <c:axId val="396220512"/>
      </c:barChart>
      <c:catAx>
        <c:axId val="396218880"/>
        <c:scaling>
          <c:orientation val="minMax"/>
        </c:scaling>
        <c:delete val="0"/>
        <c:axPos val="b"/>
        <c:numFmt formatCode="General" sourceLinked="1"/>
        <c:majorTickMark val="out"/>
        <c:minorTickMark val="none"/>
        <c:tickLblPos val="none"/>
        <c:spPr>
          <a:no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vi-VN"/>
          </a:p>
        </c:txPr>
        <c:crossAx val="396220512"/>
        <c:crosses val="autoZero"/>
        <c:auto val="1"/>
        <c:lblAlgn val="ctr"/>
        <c:lblOffset val="100"/>
        <c:noMultiLvlLbl val="0"/>
      </c:catAx>
      <c:valAx>
        <c:axId val="396220512"/>
        <c:scaling>
          <c:orientation val="minMax"/>
          <c:max val="5"/>
          <c:min val="-20"/>
        </c:scaling>
        <c:delete val="0"/>
        <c:axPos val="l"/>
        <c:title>
          <c:tx>
            <c:rich>
              <a:bodyPr rot="-5400000" spcFirstLastPara="1" vertOverflow="ellipsis" vert="horz" wrap="square" anchor="ctr" anchorCtr="1"/>
              <a:lstStyle/>
              <a:p>
                <a:pPr>
                  <a:defRPr sz="900" b="1" i="0" u="none" strike="noStrike" kern="1200" baseline="0">
                    <a:solidFill>
                      <a:schemeClr val="accent2"/>
                    </a:solidFill>
                    <a:latin typeface="+mn-lt"/>
                    <a:ea typeface="+mn-ea"/>
                    <a:cs typeface="+mn-cs"/>
                  </a:defRPr>
                </a:pPr>
                <a:r>
                  <a:rPr lang="en-US" sz="900" b="1" dirty="0">
                    <a:solidFill>
                      <a:schemeClr val="accent2"/>
                    </a:solidFill>
                  </a:rPr>
                  <a:t>Adjusted mean (SE) change from baseline in SBP at Week 76</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accent2"/>
                  </a:solidFill>
                  <a:latin typeface="+mn-lt"/>
                  <a:ea typeface="+mn-ea"/>
                  <a:cs typeface="+mn-cs"/>
                </a:defRPr>
              </a:pPr>
              <a:endParaRPr lang="vi-VN"/>
            </a:p>
          </c:txPr>
        </c:title>
        <c:numFmt formatCode="General" sourceLinked="1"/>
        <c:majorTickMark val="out"/>
        <c:minorTickMark val="none"/>
        <c:tickLblPos val="nextTo"/>
        <c:spPr>
          <a:noFill/>
          <a:ln w="19050" cap="sq">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vi-VN"/>
          </a:p>
        </c:txPr>
        <c:crossAx val="396218880"/>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vi-V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77480962623566E-2"/>
          <c:y val="3.4451273762567097E-2"/>
          <c:w val="0.83198905263709033"/>
          <c:h val="0.82392753343812097"/>
        </c:manualLayout>
      </c:layout>
      <c:scatterChart>
        <c:scatterStyle val="lineMarker"/>
        <c:varyColors val="0"/>
        <c:ser>
          <c:idx val="0"/>
          <c:order val="0"/>
          <c:tx>
            <c:strRef>
              <c:f>Sheet1!$A$3:$A$11</c:f>
              <c:strCache>
                <c:ptCount val="9"/>
                <c:pt idx="0">
                  <c:v>HHF-specific</c:v>
                </c:pt>
                <c:pt idx="1">
                  <c:v>HHF-broad</c:v>
                </c:pt>
                <c:pt idx="2">
                  <c:v>Composite CV outcome</c:v>
                </c:pt>
                <c:pt idx="3">
                  <c:v>MI</c:v>
                </c:pt>
                <c:pt idx="4">
                  <c:v>Stroke</c:v>
                </c:pt>
                <c:pt idx="5">
                  <c:v>Unstable angina</c:v>
                </c:pt>
                <c:pt idx="6">
                  <c:v>Coronary revasc</c:v>
                </c:pt>
              </c:strCache>
            </c:strRef>
          </c:tx>
          <c:spPr>
            <a:ln w="28575">
              <a:noFill/>
            </a:ln>
          </c:spPr>
          <c:marker>
            <c:symbol val="circle"/>
            <c:size val="12"/>
            <c:spPr>
              <a:solidFill>
                <a:schemeClr val="accent1"/>
              </a:solidFill>
              <a:ln>
                <a:noFill/>
              </a:ln>
            </c:spPr>
          </c:marker>
          <c:dPt>
            <c:idx val="0"/>
            <c:bubble3D val="0"/>
            <c:extLst>
              <c:ext xmlns:c16="http://schemas.microsoft.com/office/drawing/2014/chart" uri="{C3380CC4-5D6E-409C-BE32-E72D297353CC}">
                <c16:uniqueId val="{00000000-D1FD-46AD-AB02-D071DB952319}"/>
              </c:ext>
            </c:extLst>
          </c:dPt>
          <c:dPt>
            <c:idx val="1"/>
            <c:bubble3D val="0"/>
            <c:extLst>
              <c:ext xmlns:c16="http://schemas.microsoft.com/office/drawing/2014/chart" uri="{C3380CC4-5D6E-409C-BE32-E72D297353CC}">
                <c16:uniqueId val="{00000000-B27C-427F-9415-E217DF94C6CE}"/>
              </c:ext>
            </c:extLst>
          </c:dPt>
          <c:dPt>
            <c:idx val="2"/>
            <c:bubble3D val="0"/>
            <c:extLst>
              <c:ext xmlns:c16="http://schemas.microsoft.com/office/drawing/2014/chart" uri="{C3380CC4-5D6E-409C-BE32-E72D297353CC}">
                <c16:uniqueId val="{00000001-B27C-427F-9415-E217DF94C6CE}"/>
              </c:ext>
            </c:extLst>
          </c:dPt>
          <c:dPt>
            <c:idx val="3"/>
            <c:bubble3D val="0"/>
            <c:extLst>
              <c:ext xmlns:c16="http://schemas.microsoft.com/office/drawing/2014/chart" uri="{C3380CC4-5D6E-409C-BE32-E72D297353CC}">
                <c16:uniqueId val="{00000002-B27C-427F-9415-E217DF94C6CE}"/>
              </c:ext>
            </c:extLst>
          </c:dPt>
          <c:dPt>
            <c:idx val="4"/>
            <c:bubble3D val="0"/>
            <c:extLst>
              <c:ext xmlns:c16="http://schemas.microsoft.com/office/drawing/2014/chart" uri="{C3380CC4-5D6E-409C-BE32-E72D297353CC}">
                <c16:uniqueId val="{00000003-B27C-427F-9415-E217DF94C6CE}"/>
              </c:ext>
            </c:extLst>
          </c:dPt>
          <c:dPt>
            <c:idx val="5"/>
            <c:bubble3D val="0"/>
            <c:extLst>
              <c:ext xmlns:c16="http://schemas.microsoft.com/office/drawing/2014/chart" uri="{C3380CC4-5D6E-409C-BE32-E72D297353CC}">
                <c16:uniqueId val="{00000004-B27C-427F-9415-E217DF94C6CE}"/>
              </c:ext>
            </c:extLst>
          </c:dPt>
          <c:dPt>
            <c:idx val="6"/>
            <c:bubble3D val="0"/>
            <c:extLst>
              <c:ext xmlns:c16="http://schemas.microsoft.com/office/drawing/2014/chart" uri="{C3380CC4-5D6E-409C-BE32-E72D297353CC}">
                <c16:uniqueId val="{00000005-B27C-427F-9415-E217DF94C6CE}"/>
              </c:ext>
            </c:extLst>
          </c:dPt>
          <c:dPt>
            <c:idx val="7"/>
            <c:bubble3D val="0"/>
            <c:extLst>
              <c:ext xmlns:c16="http://schemas.microsoft.com/office/drawing/2014/chart" uri="{C3380CC4-5D6E-409C-BE32-E72D297353CC}">
                <c16:uniqueId val="{00000006-B27C-427F-9415-E217DF94C6CE}"/>
              </c:ext>
            </c:extLst>
          </c:dPt>
          <c:dPt>
            <c:idx val="8"/>
            <c:bubble3D val="0"/>
            <c:extLst>
              <c:ext xmlns:c16="http://schemas.microsoft.com/office/drawing/2014/chart" uri="{C3380CC4-5D6E-409C-BE32-E72D297353CC}">
                <c16:uniqueId val="{00000007-B27C-427F-9415-E217DF94C6CE}"/>
              </c:ext>
            </c:extLst>
          </c:dPt>
          <c:errBars>
            <c:errDir val="y"/>
            <c:errBarType val="plus"/>
            <c:errValType val="percentage"/>
            <c:noEndCap val="1"/>
            <c:val val="5"/>
            <c:spPr>
              <a:ln>
                <a:noFill/>
              </a:ln>
            </c:spPr>
          </c:errBars>
          <c:errBars>
            <c:errDir val="x"/>
            <c:errBarType val="both"/>
            <c:errValType val="cust"/>
            <c:noEndCap val="0"/>
            <c:plus>
              <c:numRef>
                <c:f>Sheet1!$G$3:$G$11</c:f>
                <c:numCache>
                  <c:formatCode>General</c:formatCode>
                  <c:ptCount val="9"/>
                  <c:pt idx="0">
                    <c:v>0.17000000000000004</c:v>
                  </c:pt>
                  <c:pt idx="1">
                    <c:v>0.10000000000000009</c:v>
                  </c:pt>
                  <c:pt idx="2">
                    <c:v>0.1399999999999999</c:v>
                  </c:pt>
                  <c:pt idx="3">
                    <c:v>0.21999999999999997</c:v>
                  </c:pt>
                  <c:pt idx="4">
                    <c:v>0.35000000000000009</c:v>
                  </c:pt>
                  <c:pt idx="5">
                    <c:v>0.3899999999999999</c:v>
                  </c:pt>
                  <c:pt idx="6">
                    <c:v>0.19000000000000006</c:v>
                  </c:pt>
                  <c:pt idx="7">
                    <c:v>0</c:v>
                  </c:pt>
                </c:numCache>
              </c:numRef>
            </c:plus>
            <c:minus>
              <c:numRef>
                <c:f>Sheet1!$F$3:$F$11</c:f>
                <c:numCache>
                  <c:formatCode>General</c:formatCode>
                  <c:ptCount val="9"/>
                  <c:pt idx="0">
                    <c:v>0.14000000000000001</c:v>
                  </c:pt>
                  <c:pt idx="1">
                    <c:v>8.9999999999999969E-2</c:v>
                  </c:pt>
                  <c:pt idx="2">
                    <c:v>0.12</c:v>
                  </c:pt>
                  <c:pt idx="3">
                    <c:v>0.18000000000000005</c:v>
                  </c:pt>
                  <c:pt idx="4">
                    <c:v>0.27999999999999992</c:v>
                  </c:pt>
                  <c:pt idx="5">
                    <c:v>0.25</c:v>
                  </c:pt>
                  <c:pt idx="6">
                    <c:v>0.16000000000000003</c:v>
                  </c:pt>
                  <c:pt idx="7">
                    <c:v>0</c:v>
                  </c:pt>
                </c:numCache>
              </c:numRef>
            </c:minus>
            <c:spPr>
              <a:ln w="12700">
                <a:solidFill>
                  <a:schemeClr val="accent1"/>
                </a:solidFill>
              </a:ln>
            </c:spPr>
          </c:errBars>
          <c:xVal>
            <c:numRef>
              <c:f>Sheet1!$C$3:$C$11</c:f>
              <c:numCache>
                <c:formatCode>General</c:formatCode>
                <c:ptCount val="9"/>
                <c:pt idx="0">
                  <c:v>0.63</c:v>
                </c:pt>
                <c:pt idx="1">
                  <c:v>0.83</c:v>
                </c:pt>
                <c:pt idx="2">
                  <c:v>0.99</c:v>
                </c:pt>
                <c:pt idx="3">
                  <c:v>1.03</c:v>
                </c:pt>
                <c:pt idx="4">
                  <c:v>1.18</c:v>
                </c:pt>
                <c:pt idx="5">
                  <c:v>0.77</c:v>
                </c:pt>
                <c:pt idx="6">
                  <c:v>0.92</c:v>
                </c:pt>
              </c:numCache>
            </c:numRef>
          </c:xVal>
          <c:yVal>
            <c:numRef>
              <c:f>Sheet1!$B$3:$B$11</c:f>
              <c:numCache>
                <c:formatCode>General</c:formatCode>
                <c:ptCount val="9"/>
                <c:pt idx="0">
                  <c:v>7</c:v>
                </c:pt>
                <c:pt idx="1">
                  <c:v>6</c:v>
                </c:pt>
                <c:pt idx="2">
                  <c:v>5</c:v>
                </c:pt>
                <c:pt idx="3">
                  <c:v>4</c:v>
                </c:pt>
                <c:pt idx="4">
                  <c:v>3</c:v>
                </c:pt>
                <c:pt idx="5">
                  <c:v>2</c:v>
                </c:pt>
                <c:pt idx="6">
                  <c:v>1</c:v>
                </c:pt>
              </c:numCache>
            </c:numRef>
          </c:yVal>
          <c:smooth val="0"/>
          <c:extLst>
            <c:ext xmlns:c16="http://schemas.microsoft.com/office/drawing/2014/chart" uri="{C3380CC4-5D6E-409C-BE32-E72D297353CC}">
              <c16:uniqueId val="{00000008-B27C-427F-9415-E217DF94C6CE}"/>
            </c:ext>
          </c:extLst>
        </c:ser>
        <c:dLbls>
          <c:showLegendKey val="0"/>
          <c:showVal val="0"/>
          <c:showCatName val="0"/>
          <c:showSerName val="0"/>
          <c:showPercent val="0"/>
          <c:showBubbleSize val="0"/>
        </c:dLbls>
        <c:axId val="56526336"/>
        <c:axId val="56527872"/>
      </c:scatterChart>
      <c:valAx>
        <c:axId val="56526336"/>
        <c:scaling>
          <c:logBase val="2"/>
          <c:orientation val="minMax"/>
          <c:max val="2"/>
          <c:min val="0.25"/>
        </c:scaling>
        <c:delete val="0"/>
        <c:axPos val="b"/>
        <c:numFmt formatCode="General" sourceLinked="1"/>
        <c:majorTickMark val="out"/>
        <c:minorTickMark val="none"/>
        <c:tickLblPos val="nextTo"/>
        <c:spPr>
          <a:ln w="12700">
            <a:solidFill>
              <a:schemeClr val="tx2"/>
            </a:solidFill>
          </a:ln>
        </c:spPr>
        <c:txPr>
          <a:bodyPr/>
          <a:lstStyle/>
          <a:p>
            <a:pPr>
              <a:defRPr sz="1100">
                <a:solidFill>
                  <a:schemeClr val="tx2"/>
                </a:solidFill>
              </a:defRPr>
            </a:pPr>
            <a:endParaRPr lang="vi-VN"/>
          </a:p>
        </c:txPr>
        <c:crossAx val="56527872"/>
        <c:crosses val="autoZero"/>
        <c:crossBetween val="midCat"/>
      </c:valAx>
      <c:valAx>
        <c:axId val="56527872"/>
        <c:scaling>
          <c:orientation val="minMax"/>
          <c:max val="7.5"/>
          <c:min val="0.5"/>
        </c:scaling>
        <c:delete val="0"/>
        <c:axPos val="l"/>
        <c:numFmt formatCode="General" sourceLinked="1"/>
        <c:majorTickMark val="none"/>
        <c:minorTickMark val="none"/>
        <c:tickLblPos val="none"/>
        <c:spPr>
          <a:ln w="12700">
            <a:solidFill>
              <a:schemeClr val="tx2"/>
            </a:solidFill>
            <a:prstDash val="solid"/>
          </a:ln>
        </c:spPr>
        <c:crossAx val="56526336"/>
        <c:crossesAt val="1"/>
        <c:crossBetween val="midCat"/>
        <c:majorUnit val="1"/>
        <c:minorUnit val="0.2"/>
      </c:valAx>
    </c:plotArea>
    <c:plotVisOnly val="1"/>
    <c:dispBlanksAs val="gap"/>
    <c:showDLblsOverMax val="0"/>
  </c:chart>
  <c:spPr>
    <a:noFill/>
  </c:spPr>
  <c:txPr>
    <a:bodyPr/>
    <a:lstStyle/>
    <a:p>
      <a:pPr>
        <a:defRPr sz="1800"/>
      </a:pPr>
      <a:endParaRPr lang="vi-VN"/>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633890596588146E-2"/>
          <c:y val="6.0839405112362938E-2"/>
          <c:w val="0.84286135472667489"/>
          <c:h val="0.80135175665034564"/>
        </c:manualLayout>
      </c:layout>
      <c:scatterChart>
        <c:scatterStyle val="lineMarker"/>
        <c:varyColors val="0"/>
        <c:ser>
          <c:idx val="0"/>
          <c:order val="0"/>
          <c:tx>
            <c:strRef>
              <c:f>Sheet1!$A$3:$A$11</c:f>
              <c:strCache>
                <c:ptCount val="9"/>
                <c:pt idx="0">
                  <c:v>HHF-specific</c:v>
                </c:pt>
                <c:pt idx="1">
                  <c:v>HHF-broad</c:v>
                </c:pt>
                <c:pt idx="2">
                  <c:v>ACM</c:v>
                </c:pt>
                <c:pt idx="3">
                  <c:v>ESRD</c:v>
                </c:pt>
              </c:strCache>
            </c:strRef>
          </c:tx>
          <c:spPr>
            <a:ln w="28575">
              <a:noFill/>
            </a:ln>
          </c:spPr>
          <c:marker>
            <c:symbol val="circle"/>
            <c:size val="12"/>
            <c:spPr>
              <a:solidFill>
                <a:schemeClr val="accent1"/>
              </a:solidFill>
              <a:ln>
                <a:noFill/>
              </a:ln>
            </c:spPr>
          </c:marker>
          <c:dPt>
            <c:idx val="0"/>
            <c:bubble3D val="0"/>
            <c:extLst>
              <c:ext xmlns:c16="http://schemas.microsoft.com/office/drawing/2014/chart" uri="{C3380CC4-5D6E-409C-BE32-E72D297353CC}">
                <c16:uniqueId val="{00000000-FC69-4763-B214-F6B03729475A}"/>
              </c:ext>
            </c:extLst>
          </c:dPt>
          <c:dPt>
            <c:idx val="1"/>
            <c:bubble3D val="0"/>
            <c:extLst>
              <c:ext xmlns:c16="http://schemas.microsoft.com/office/drawing/2014/chart" uri="{C3380CC4-5D6E-409C-BE32-E72D297353CC}">
                <c16:uniqueId val="{00000001-FC69-4763-B214-F6B03729475A}"/>
              </c:ext>
            </c:extLst>
          </c:dPt>
          <c:dPt>
            <c:idx val="2"/>
            <c:bubble3D val="0"/>
            <c:extLst>
              <c:ext xmlns:c16="http://schemas.microsoft.com/office/drawing/2014/chart" uri="{C3380CC4-5D6E-409C-BE32-E72D297353CC}">
                <c16:uniqueId val="{00000002-FC69-4763-B214-F6B03729475A}"/>
              </c:ext>
            </c:extLst>
          </c:dPt>
          <c:dPt>
            <c:idx val="3"/>
            <c:bubble3D val="0"/>
            <c:extLst>
              <c:ext xmlns:c16="http://schemas.microsoft.com/office/drawing/2014/chart" uri="{C3380CC4-5D6E-409C-BE32-E72D297353CC}">
                <c16:uniqueId val="{00000003-FC69-4763-B214-F6B03729475A}"/>
              </c:ext>
            </c:extLst>
          </c:dPt>
          <c:dPt>
            <c:idx val="4"/>
            <c:bubble3D val="0"/>
            <c:extLst>
              <c:ext xmlns:c16="http://schemas.microsoft.com/office/drawing/2014/chart" uri="{C3380CC4-5D6E-409C-BE32-E72D297353CC}">
                <c16:uniqueId val="{00000004-FC69-4763-B214-F6B03729475A}"/>
              </c:ext>
            </c:extLst>
          </c:dPt>
          <c:dPt>
            <c:idx val="5"/>
            <c:bubble3D val="0"/>
            <c:extLst>
              <c:ext xmlns:c16="http://schemas.microsoft.com/office/drawing/2014/chart" uri="{C3380CC4-5D6E-409C-BE32-E72D297353CC}">
                <c16:uniqueId val="{00000005-FC69-4763-B214-F6B03729475A}"/>
              </c:ext>
            </c:extLst>
          </c:dPt>
          <c:dPt>
            <c:idx val="6"/>
            <c:bubble3D val="0"/>
            <c:extLst>
              <c:ext xmlns:c16="http://schemas.microsoft.com/office/drawing/2014/chart" uri="{C3380CC4-5D6E-409C-BE32-E72D297353CC}">
                <c16:uniqueId val="{00000006-FC69-4763-B214-F6B03729475A}"/>
              </c:ext>
            </c:extLst>
          </c:dPt>
          <c:dPt>
            <c:idx val="7"/>
            <c:bubble3D val="0"/>
            <c:extLst>
              <c:ext xmlns:c16="http://schemas.microsoft.com/office/drawing/2014/chart" uri="{C3380CC4-5D6E-409C-BE32-E72D297353CC}">
                <c16:uniqueId val="{00000007-FC69-4763-B214-F6B03729475A}"/>
              </c:ext>
            </c:extLst>
          </c:dPt>
          <c:dPt>
            <c:idx val="8"/>
            <c:bubble3D val="0"/>
            <c:extLst>
              <c:ext xmlns:c16="http://schemas.microsoft.com/office/drawing/2014/chart" uri="{C3380CC4-5D6E-409C-BE32-E72D297353CC}">
                <c16:uniqueId val="{00000008-FC69-4763-B214-F6B03729475A}"/>
              </c:ext>
            </c:extLst>
          </c:dPt>
          <c:errBars>
            <c:errDir val="y"/>
            <c:errBarType val="plus"/>
            <c:errValType val="percentage"/>
            <c:noEndCap val="1"/>
            <c:val val="5"/>
            <c:spPr>
              <a:ln>
                <a:noFill/>
              </a:ln>
            </c:spPr>
          </c:errBars>
          <c:errBars>
            <c:errDir val="x"/>
            <c:errBarType val="both"/>
            <c:errValType val="cust"/>
            <c:noEndCap val="0"/>
            <c:plus>
              <c:numRef>
                <c:f>Sheet1!$G$3:$G$11</c:f>
                <c:numCache>
                  <c:formatCode>General</c:formatCode>
                  <c:ptCount val="9"/>
                  <c:pt idx="0">
                    <c:v>0.12</c:v>
                  </c:pt>
                  <c:pt idx="1">
                    <c:v>0.17999999999999994</c:v>
                  </c:pt>
                  <c:pt idx="2">
                    <c:v>0.17000000000000004</c:v>
                  </c:pt>
                  <c:pt idx="3">
                    <c:v>0.20999999999999996</c:v>
                  </c:pt>
                  <c:pt idx="4">
                    <c:v>0</c:v>
                  </c:pt>
                  <c:pt idx="5">
                    <c:v>0</c:v>
                  </c:pt>
                  <c:pt idx="6">
                    <c:v>0</c:v>
                  </c:pt>
                  <c:pt idx="7">
                    <c:v>0</c:v>
                  </c:pt>
                </c:numCache>
              </c:numRef>
            </c:plus>
            <c:minus>
              <c:numRef>
                <c:f>Sheet1!$F$3:$F$11</c:f>
                <c:numCache>
                  <c:formatCode>General</c:formatCode>
                  <c:ptCount val="9"/>
                  <c:pt idx="0">
                    <c:v>0.10999999999999999</c:v>
                  </c:pt>
                  <c:pt idx="1">
                    <c:v>0.15000000000000002</c:v>
                  </c:pt>
                  <c:pt idx="2">
                    <c:v>0.14000000000000001</c:v>
                  </c:pt>
                  <c:pt idx="3">
                    <c:v>0.13</c:v>
                  </c:pt>
                  <c:pt idx="4">
                    <c:v>0</c:v>
                  </c:pt>
                  <c:pt idx="5">
                    <c:v>0</c:v>
                  </c:pt>
                  <c:pt idx="6">
                    <c:v>0</c:v>
                  </c:pt>
                  <c:pt idx="7">
                    <c:v>0</c:v>
                  </c:pt>
                </c:numCache>
              </c:numRef>
            </c:minus>
            <c:spPr>
              <a:ln w="12700">
                <a:solidFill>
                  <a:schemeClr val="accent1"/>
                </a:solidFill>
              </a:ln>
            </c:spPr>
          </c:errBars>
          <c:xVal>
            <c:numRef>
              <c:f>Sheet1!$C$3:$C$11</c:f>
              <c:numCache>
                <c:formatCode>General</c:formatCode>
                <c:ptCount val="9"/>
                <c:pt idx="0">
                  <c:v>0.82</c:v>
                </c:pt>
                <c:pt idx="1">
                  <c:v>0.79</c:v>
                </c:pt>
                <c:pt idx="2">
                  <c:v>0.64</c:v>
                </c:pt>
                <c:pt idx="3">
                  <c:v>0.37</c:v>
                </c:pt>
              </c:numCache>
            </c:numRef>
          </c:xVal>
          <c:yVal>
            <c:numRef>
              <c:f>Sheet1!$B$3:$B$11</c:f>
              <c:numCache>
                <c:formatCode>General</c:formatCode>
                <c:ptCount val="9"/>
                <c:pt idx="0">
                  <c:v>4</c:v>
                </c:pt>
                <c:pt idx="1">
                  <c:v>3</c:v>
                </c:pt>
                <c:pt idx="2">
                  <c:v>2</c:v>
                </c:pt>
                <c:pt idx="3">
                  <c:v>1</c:v>
                </c:pt>
              </c:numCache>
            </c:numRef>
          </c:yVal>
          <c:smooth val="0"/>
          <c:extLst>
            <c:ext xmlns:c16="http://schemas.microsoft.com/office/drawing/2014/chart" uri="{C3380CC4-5D6E-409C-BE32-E72D297353CC}">
              <c16:uniqueId val="{00000009-FC69-4763-B214-F6B03729475A}"/>
            </c:ext>
          </c:extLst>
        </c:ser>
        <c:dLbls>
          <c:showLegendKey val="0"/>
          <c:showVal val="0"/>
          <c:showCatName val="0"/>
          <c:showSerName val="0"/>
          <c:showPercent val="0"/>
          <c:showBubbleSize val="0"/>
        </c:dLbls>
        <c:axId val="56526336"/>
        <c:axId val="56527872"/>
      </c:scatterChart>
      <c:valAx>
        <c:axId val="56526336"/>
        <c:scaling>
          <c:logBase val="2"/>
          <c:orientation val="minMax"/>
          <c:max val="2"/>
          <c:min val="0.125"/>
        </c:scaling>
        <c:delete val="0"/>
        <c:axPos val="b"/>
        <c:numFmt formatCode="General" sourceLinked="1"/>
        <c:majorTickMark val="out"/>
        <c:minorTickMark val="none"/>
        <c:tickLblPos val="nextTo"/>
        <c:spPr>
          <a:ln w="12700">
            <a:solidFill>
              <a:schemeClr val="tx2"/>
            </a:solidFill>
          </a:ln>
        </c:spPr>
        <c:txPr>
          <a:bodyPr/>
          <a:lstStyle/>
          <a:p>
            <a:pPr>
              <a:defRPr sz="1100">
                <a:solidFill>
                  <a:schemeClr val="tx2"/>
                </a:solidFill>
              </a:defRPr>
            </a:pPr>
            <a:endParaRPr lang="vi-VN"/>
          </a:p>
        </c:txPr>
        <c:crossAx val="56527872"/>
        <c:crosses val="autoZero"/>
        <c:crossBetween val="midCat"/>
      </c:valAx>
      <c:valAx>
        <c:axId val="56527872"/>
        <c:scaling>
          <c:orientation val="minMax"/>
          <c:max val="4.5"/>
          <c:min val="0.5"/>
        </c:scaling>
        <c:delete val="0"/>
        <c:axPos val="l"/>
        <c:numFmt formatCode="General" sourceLinked="1"/>
        <c:majorTickMark val="none"/>
        <c:minorTickMark val="none"/>
        <c:tickLblPos val="none"/>
        <c:spPr>
          <a:ln w="12700">
            <a:solidFill>
              <a:schemeClr val="tx2"/>
            </a:solidFill>
            <a:prstDash val="solid"/>
          </a:ln>
        </c:spPr>
        <c:crossAx val="56526336"/>
        <c:crossesAt val="1"/>
        <c:crossBetween val="midCat"/>
        <c:majorUnit val="1"/>
        <c:minorUnit val="0.2"/>
      </c:valAx>
    </c:plotArea>
    <c:plotVisOnly val="1"/>
    <c:dispBlanksAs val="gap"/>
    <c:showDLblsOverMax val="0"/>
  </c:chart>
  <c:spPr>
    <a:noFill/>
  </c:spPr>
  <c:txPr>
    <a:bodyPr/>
    <a:lstStyle/>
    <a:p>
      <a:pPr>
        <a:defRPr sz="1800"/>
      </a:pPr>
      <a:endParaRPr lang="vi-VN"/>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49099216668823"/>
          <c:y val="0.12140912840252956"/>
          <c:w val="0.68379513634271116"/>
          <c:h val="0.70011410503161942"/>
        </c:manualLayout>
      </c:layout>
      <c:scatterChart>
        <c:scatterStyle val="lineMarker"/>
        <c:varyColors val="0"/>
        <c:ser>
          <c:idx val="0"/>
          <c:order val="0"/>
          <c:tx>
            <c:strRef>
              <c:f>Sheet1!$B$1</c:f>
              <c:strCache>
                <c:ptCount val="1"/>
                <c:pt idx="0">
                  <c:v>Placebo</c:v>
                </c:pt>
              </c:strCache>
            </c:strRef>
          </c:tx>
          <c:spPr>
            <a:ln w="19050" cap="rnd">
              <a:solidFill>
                <a:schemeClr val="tx2"/>
              </a:solidFill>
              <a:round/>
            </a:ln>
            <a:effectLst/>
          </c:spPr>
          <c:marker>
            <c:symbol val="circle"/>
            <c:size val="7"/>
            <c:spPr>
              <a:solidFill>
                <a:schemeClr val="tx1"/>
              </a:solidFill>
              <a:ln w="19050">
                <a:solidFill>
                  <a:schemeClr val="tx2"/>
                </a:solidFill>
              </a:ln>
              <a:effectLst/>
            </c:spPr>
          </c:marker>
          <c:errBars>
            <c:errDir val="y"/>
            <c:errBarType val="both"/>
            <c:errValType val="cust"/>
            <c:noEndCap val="0"/>
            <c:plus>
              <c:numRef>
                <c:f>Sheet1!$F$2:$F$16</c:f>
                <c:numCache>
                  <c:formatCode>General</c:formatCode>
                  <c:ptCount val="15"/>
                  <c:pt idx="0">
                    <c:v>0.41</c:v>
                  </c:pt>
                  <c:pt idx="1">
                    <c:v>0.17</c:v>
                  </c:pt>
                  <c:pt idx="2">
                    <c:v>0.18</c:v>
                  </c:pt>
                  <c:pt idx="3">
                    <c:v>0.2</c:v>
                  </c:pt>
                  <c:pt idx="4">
                    <c:v>0.21</c:v>
                  </c:pt>
                  <c:pt idx="5">
                    <c:v>0.22</c:v>
                  </c:pt>
                  <c:pt idx="6">
                    <c:v>0.23</c:v>
                  </c:pt>
                  <c:pt idx="7">
                    <c:v>0.23</c:v>
                  </c:pt>
                  <c:pt idx="8">
                    <c:v>0.25</c:v>
                  </c:pt>
                  <c:pt idx="9">
                    <c:v>0.27</c:v>
                  </c:pt>
                  <c:pt idx="10">
                    <c:v>0.28000000000000003</c:v>
                  </c:pt>
                  <c:pt idx="11">
                    <c:v>0.28999999999999998</c:v>
                  </c:pt>
                  <c:pt idx="12">
                    <c:v>0.31</c:v>
                  </c:pt>
                  <c:pt idx="13">
                    <c:v>0.36</c:v>
                  </c:pt>
                  <c:pt idx="14">
                    <c:v>0.41</c:v>
                  </c:pt>
                </c:numCache>
              </c:numRef>
            </c:plus>
            <c:minus>
              <c:numRef>
                <c:f>Sheet1!$F$2:$F$16</c:f>
                <c:numCache>
                  <c:formatCode>General</c:formatCode>
                  <c:ptCount val="15"/>
                  <c:pt idx="0">
                    <c:v>0.41</c:v>
                  </c:pt>
                  <c:pt idx="1">
                    <c:v>0.17</c:v>
                  </c:pt>
                  <c:pt idx="2">
                    <c:v>0.18</c:v>
                  </c:pt>
                  <c:pt idx="3">
                    <c:v>0.2</c:v>
                  </c:pt>
                  <c:pt idx="4">
                    <c:v>0.21</c:v>
                  </c:pt>
                  <c:pt idx="5">
                    <c:v>0.22</c:v>
                  </c:pt>
                  <c:pt idx="6">
                    <c:v>0.23</c:v>
                  </c:pt>
                  <c:pt idx="7">
                    <c:v>0.23</c:v>
                  </c:pt>
                  <c:pt idx="8">
                    <c:v>0.25</c:v>
                  </c:pt>
                  <c:pt idx="9">
                    <c:v>0.27</c:v>
                  </c:pt>
                  <c:pt idx="10">
                    <c:v>0.28000000000000003</c:v>
                  </c:pt>
                  <c:pt idx="11">
                    <c:v>0.28999999999999998</c:v>
                  </c:pt>
                  <c:pt idx="12">
                    <c:v>0.31</c:v>
                  </c:pt>
                  <c:pt idx="13">
                    <c:v>0.36</c:v>
                  </c:pt>
                  <c:pt idx="14">
                    <c:v>0.41</c:v>
                  </c:pt>
                </c:numCache>
              </c:numRef>
            </c:minus>
            <c:spPr>
              <a:ln w="12700">
                <a:solidFill>
                  <a:schemeClr val="tx1"/>
                </a:solidFill>
              </a:ln>
            </c:spPr>
          </c:errBars>
          <c:xVal>
            <c:numRef>
              <c:f>Sheet1!$A$2:$A$16</c:f>
              <c:numCache>
                <c:formatCode>0</c:formatCode>
                <c:ptCount val="15"/>
                <c:pt idx="0">
                  <c:v>0</c:v>
                </c:pt>
                <c:pt idx="1">
                  <c:v>4</c:v>
                </c:pt>
                <c:pt idx="2">
                  <c:v>12</c:v>
                </c:pt>
                <c:pt idx="3">
                  <c:v>28</c:v>
                </c:pt>
                <c:pt idx="4">
                  <c:v>52</c:v>
                </c:pt>
                <c:pt idx="5">
                  <c:v>66</c:v>
                </c:pt>
                <c:pt idx="6">
                  <c:v>80</c:v>
                </c:pt>
                <c:pt idx="7">
                  <c:v>94</c:v>
                </c:pt>
                <c:pt idx="8">
                  <c:v>108</c:v>
                </c:pt>
                <c:pt idx="9">
                  <c:v>122</c:v>
                </c:pt>
                <c:pt idx="10">
                  <c:v>136</c:v>
                </c:pt>
                <c:pt idx="11">
                  <c:v>150</c:v>
                </c:pt>
                <c:pt idx="12">
                  <c:v>164</c:v>
                </c:pt>
                <c:pt idx="13">
                  <c:v>178</c:v>
                </c:pt>
                <c:pt idx="14">
                  <c:v>192</c:v>
                </c:pt>
              </c:numCache>
            </c:numRef>
          </c:xVal>
          <c:yVal>
            <c:numRef>
              <c:f>Sheet1!$B$2:$B$17</c:f>
              <c:numCache>
                <c:formatCode>0.00</c:formatCode>
                <c:ptCount val="16"/>
                <c:pt idx="0">
                  <c:v>75.45</c:v>
                </c:pt>
                <c:pt idx="1">
                  <c:v>76.06</c:v>
                </c:pt>
                <c:pt idx="2">
                  <c:v>75.23</c:v>
                </c:pt>
                <c:pt idx="3">
                  <c:v>74.59</c:v>
                </c:pt>
                <c:pt idx="4">
                  <c:v>74.25</c:v>
                </c:pt>
                <c:pt idx="5">
                  <c:v>73.61</c:v>
                </c:pt>
                <c:pt idx="6">
                  <c:v>73.069999999999993</c:v>
                </c:pt>
                <c:pt idx="7">
                  <c:v>72.64</c:v>
                </c:pt>
                <c:pt idx="8">
                  <c:v>71.849999999999994</c:v>
                </c:pt>
                <c:pt idx="9">
                  <c:v>71.31</c:v>
                </c:pt>
                <c:pt idx="10">
                  <c:v>70.73</c:v>
                </c:pt>
                <c:pt idx="11">
                  <c:v>70.03</c:v>
                </c:pt>
                <c:pt idx="12">
                  <c:v>69.66</c:v>
                </c:pt>
                <c:pt idx="13">
                  <c:v>69.319999999999993</c:v>
                </c:pt>
                <c:pt idx="14">
                  <c:v>69.19</c:v>
                </c:pt>
              </c:numCache>
            </c:numRef>
          </c:yVal>
          <c:smooth val="0"/>
          <c:extLst>
            <c:ext xmlns:c16="http://schemas.microsoft.com/office/drawing/2014/chart" uri="{C3380CC4-5D6E-409C-BE32-E72D297353CC}">
              <c16:uniqueId val="{00000000-1DA0-45C6-BC9B-E6FB24A95247}"/>
            </c:ext>
          </c:extLst>
        </c:ser>
        <c:ser>
          <c:idx val="1"/>
          <c:order val="1"/>
          <c:tx>
            <c:strRef>
              <c:f>Sheet1!#REF!</c:f>
              <c:strCache>
                <c:ptCount val="1"/>
                <c:pt idx="0">
                  <c:v>#REF!</c:v>
                </c:pt>
              </c:strCache>
            </c:strRef>
          </c:tx>
          <c:spPr>
            <a:ln w="19050" cap="rnd">
              <a:solidFill>
                <a:schemeClr val="accent3"/>
              </a:solidFill>
              <a:round/>
            </a:ln>
            <a:effectLst/>
          </c:spPr>
          <c:marker>
            <c:symbol val="circle"/>
            <c:size val="7"/>
            <c:spPr>
              <a:solidFill>
                <a:schemeClr val="accent3"/>
              </a:solidFill>
              <a:ln w="19050">
                <a:noFill/>
              </a:ln>
              <a:effectLst/>
            </c:spPr>
          </c:marker>
          <c:errBars>
            <c:errDir val="y"/>
            <c:errBarType val="both"/>
            <c:errValType val="cust"/>
            <c:noEndCap val="0"/>
            <c:plus>
              <c:numRef>
                <c:f>Sheet1!#REF!</c:f>
                <c:numCache>
                  <c:formatCode>General</c:formatCode>
                  <c:ptCount val="1"/>
                  <c:pt idx="0">
                    <c:v>1</c:v>
                  </c:pt>
                </c:numCache>
              </c:numRef>
            </c:plus>
            <c:minus>
              <c:numRef>
                <c:f>Sheet1!#REF!</c:f>
                <c:numCache>
                  <c:formatCode>General</c:formatCode>
                  <c:ptCount val="1"/>
                  <c:pt idx="0">
                    <c:v>1</c:v>
                  </c:pt>
                </c:numCache>
              </c:numRef>
            </c:minus>
            <c:spPr>
              <a:ln w="12700">
                <a:solidFill>
                  <a:schemeClr val="accent3"/>
                </a:solidFill>
              </a:ln>
            </c:spPr>
          </c:errBars>
          <c:xVal>
            <c:numRef>
              <c:f>Sheet1!$A$2:$A$16</c:f>
              <c:numCache>
                <c:formatCode>0</c:formatCode>
                <c:ptCount val="15"/>
                <c:pt idx="0">
                  <c:v>0</c:v>
                </c:pt>
                <c:pt idx="1">
                  <c:v>4</c:v>
                </c:pt>
                <c:pt idx="2">
                  <c:v>12</c:v>
                </c:pt>
                <c:pt idx="3">
                  <c:v>28</c:v>
                </c:pt>
                <c:pt idx="4">
                  <c:v>52</c:v>
                </c:pt>
                <c:pt idx="5">
                  <c:v>66</c:v>
                </c:pt>
                <c:pt idx="6">
                  <c:v>80</c:v>
                </c:pt>
                <c:pt idx="7">
                  <c:v>94</c:v>
                </c:pt>
                <c:pt idx="8">
                  <c:v>108</c:v>
                </c:pt>
                <c:pt idx="9">
                  <c:v>122</c:v>
                </c:pt>
                <c:pt idx="10">
                  <c:v>136</c:v>
                </c:pt>
                <c:pt idx="11">
                  <c:v>150</c:v>
                </c:pt>
                <c:pt idx="12">
                  <c:v>164</c:v>
                </c:pt>
                <c:pt idx="13">
                  <c:v>178</c:v>
                </c:pt>
                <c:pt idx="14">
                  <c:v>192</c:v>
                </c:pt>
              </c:numCache>
            </c:numRef>
          </c:xVal>
          <c:yVal>
            <c:numRef>
              <c:f>Sheet1!#REF!</c:f>
              <c:numCache>
                <c:formatCode>General</c:formatCode>
                <c:ptCount val="1"/>
                <c:pt idx="0">
                  <c:v>1</c:v>
                </c:pt>
              </c:numCache>
            </c:numRef>
          </c:yVal>
          <c:smooth val="0"/>
          <c:extLst>
            <c:ext xmlns:c16="http://schemas.microsoft.com/office/drawing/2014/chart" uri="{C3380CC4-5D6E-409C-BE32-E72D297353CC}">
              <c16:uniqueId val="{00000001-1DA0-45C6-BC9B-E6FB24A95247}"/>
            </c:ext>
          </c:extLst>
        </c:ser>
        <c:ser>
          <c:idx val="2"/>
          <c:order val="2"/>
          <c:tx>
            <c:strRef>
              <c:f>Sheet1!$C$1</c:f>
              <c:strCache>
                <c:ptCount val="1"/>
                <c:pt idx="0">
                  <c:v>Empagliflozin 25 mg</c:v>
                </c:pt>
              </c:strCache>
            </c:strRef>
          </c:tx>
          <c:spPr>
            <a:ln w="19050" cap="rnd">
              <a:solidFill>
                <a:schemeClr val="accent1"/>
              </a:solidFill>
              <a:round/>
            </a:ln>
            <a:effectLst/>
          </c:spPr>
          <c:marker>
            <c:symbol val="circle"/>
            <c:size val="7"/>
            <c:spPr>
              <a:solidFill>
                <a:schemeClr val="accent1"/>
              </a:solidFill>
              <a:ln w="19050">
                <a:noFill/>
              </a:ln>
              <a:effectLst/>
            </c:spPr>
          </c:marker>
          <c:errBars>
            <c:errDir val="y"/>
            <c:errBarType val="both"/>
            <c:errValType val="cust"/>
            <c:noEndCap val="0"/>
            <c:plus>
              <c:numRef>
                <c:f>Sheet1!$G$2:$G$16</c:f>
                <c:numCache>
                  <c:formatCode>General</c:formatCode>
                  <c:ptCount val="15"/>
                  <c:pt idx="0">
                    <c:v>0.41</c:v>
                  </c:pt>
                  <c:pt idx="1">
                    <c:v>0.17</c:v>
                  </c:pt>
                  <c:pt idx="2">
                    <c:v>0.18</c:v>
                  </c:pt>
                  <c:pt idx="3">
                    <c:v>0.2</c:v>
                  </c:pt>
                  <c:pt idx="4">
                    <c:v>0.21</c:v>
                  </c:pt>
                  <c:pt idx="5">
                    <c:v>0.22</c:v>
                  </c:pt>
                  <c:pt idx="6">
                    <c:v>0.23</c:v>
                  </c:pt>
                  <c:pt idx="7">
                    <c:v>0.23</c:v>
                  </c:pt>
                  <c:pt idx="8">
                    <c:v>0.24</c:v>
                  </c:pt>
                  <c:pt idx="9">
                    <c:v>0.26</c:v>
                  </c:pt>
                  <c:pt idx="10">
                    <c:v>0.27</c:v>
                  </c:pt>
                  <c:pt idx="11">
                    <c:v>0.28999999999999998</c:v>
                  </c:pt>
                  <c:pt idx="12">
                    <c:v>0.3</c:v>
                  </c:pt>
                  <c:pt idx="13">
                    <c:v>0.34</c:v>
                  </c:pt>
                  <c:pt idx="14">
                    <c:v>0.39</c:v>
                  </c:pt>
                </c:numCache>
              </c:numRef>
            </c:plus>
            <c:minus>
              <c:numRef>
                <c:f>Sheet1!$G$2:$G$16</c:f>
                <c:numCache>
                  <c:formatCode>General</c:formatCode>
                  <c:ptCount val="15"/>
                  <c:pt idx="0">
                    <c:v>0.41</c:v>
                  </c:pt>
                  <c:pt idx="1">
                    <c:v>0.17</c:v>
                  </c:pt>
                  <c:pt idx="2">
                    <c:v>0.18</c:v>
                  </c:pt>
                  <c:pt idx="3">
                    <c:v>0.2</c:v>
                  </c:pt>
                  <c:pt idx="4">
                    <c:v>0.21</c:v>
                  </c:pt>
                  <c:pt idx="5">
                    <c:v>0.22</c:v>
                  </c:pt>
                  <c:pt idx="6">
                    <c:v>0.23</c:v>
                  </c:pt>
                  <c:pt idx="7">
                    <c:v>0.23</c:v>
                  </c:pt>
                  <c:pt idx="8">
                    <c:v>0.24</c:v>
                  </c:pt>
                  <c:pt idx="9">
                    <c:v>0.26</c:v>
                  </c:pt>
                  <c:pt idx="10">
                    <c:v>0.27</c:v>
                  </c:pt>
                  <c:pt idx="11">
                    <c:v>0.28999999999999998</c:v>
                  </c:pt>
                  <c:pt idx="12">
                    <c:v>0.3</c:v>
                  </c:pt>
                  <c:pt idx="13">
                    <c:v>0.34</c:v>
                  </c:pt>
                  <c:pt idx="14">
                    <c:v>0.39</c:v>
                  </c:pt>
                </c:numCache>
              </c:numRef>
            </c:minus>
            <c:spPr>
              <a:ln w="12700">
                <a:solidFill>
                  <a:schemeClr val="accent1"/>
                </a:solidFill>
              </a:ln>
            </c:spPr>
          </c:errBars>
          <c:xVal>
            <c:numRef>
              <c:f>Sheet1!$A$2:$A$16</c:f>
              <c:numCache>
                <c:formatCode>0</c:formatCode>
                <c:ptCount val="15"/>
                <c:pt idx="0">
                  <c:v>0</c:v>
                </c:pt>
                <c:pt idx="1">
                  <c:v>4</c:v>
                </c:pt>
                <c:pt idx="2">
                  <c:v>12</c:v>
                </c:pt>
                <c:pt idx="3">
                  <c:v>28</c:v>
                </c:pt>
                <c:pt idx="4">
                  <c:v>52</c:v>
                </c:pt>
                <c:pt idx="5">
                  <c:v>66</c:v>
                </c:pt>
                <c:pt idx="6">
                  <c:v>80</c:v>
                </c:pt>
                <c:pt idx="7">
                  <c:v>94</c:v>
                </c:pt>
                <c:pt idx="8">
                  <c:v>108</c:v>
                </c:pt>
                <c:pt idx="9">
                  <c:v>122</c:v>
                </c:pt>
                <c:pt idx="10">
                  <c:v>136</c:v>
                </c:pt>
                <c:pt idx="11">
                  <c:v>150</c:v>
                </c:pt>
                <c:pt idx="12">
                  <c:v>164</c:v>
                </c:pt>
                <c:pt idx="13">
                  <c:v>178</c:v>
                </c:pt>
                <c:pt idx="14">
                  <c:v>192</c:v>
                </c:pt>
              </c:numCache>
            </c:numRef>
          </c:xVal>
          <c:yVal>
            <c:numRef>
              <c:f>Sheet1!$C$2:$C$17</c:f>
              <c:numCache>
                <c:formatCode>0.00</c:formatCode>
                <c:ptCount val="16"/>
                <c:pt idx="0">
                  <c:v>75.680000000000007</c:v>
                </c:pt>
                <c:pt idx="1">
                  <c:v>72.36</c:v>
                </c:pt>
                <c:pt idx="2">
                  <c:v>73.27</c:v>
                </c:pt>
                <c:pt idx="3">
                  <c:v>73.56</c:v>
                </c:pt>
                <c:pt idx="4">
                  <c:v>73.73</c:v>
                </c:pt>
                <c:pt idx="5">
                  <c:v>73.650000000000006</c:v>
                </c:pt>
                <c:pt idx="6">
                  <c:v>73.38</c:v>
                </c:pt>
                <c:pt idx="7">
                  <c:v>73.45</c:v>
                </c:pt>
                <c:pt idx="8">
                  <c:v>73.040000000000006</c:v>
                </c:pt>
                <c:pt idx="9">
                  <c:v>72.27</c:v>
                </c:pt>
                <c:pt idx="10">
                  <c:v>71.88</c:v>
                </c:pt>
                <c:pt idx="11">
                  <c:v>72.27</c:v>
                </c:pt>
                <c:pt idx="12">
                  <c:v>72.040000000000006</c:v>
                </c:pt>
                <c:pt idx="13">
                  <c:v>72.040000000000006</c:v>
                </c:pt>
                <c:pt idx="14">
                  <c:v>72.16</c:v>
                </c:pt>
              </c:numCache>
            </c:numRef>
          </c:yVal>
          <c:smooth val="0"/>
          <c:extLst>
            <c:ext xmlns:c16="http://schemas.microsoft.com/office/drawing/2014/chart" uri="{C3380CC4-5D6E-409C-BE32-E72D297353CC}">
              <c16:uniqueId val="{00000002-1DA0-45C6-BC9B-E6FB24A95247}"/>
            </c:ext>
          </c:extLst>
        </c:ser>
        <c:dLbls>
          <c:showLegendKey val="0"/>
          <c:showVal val="0"/>
          <c:showCatName val="0"/>
          <c:showSerName val="0"/>
          <c:showPercent val="0"/>
          <c:showBubbleSize val="0"/>
        </c:dLbls>
        <c:axId val="193662912"/>
        <c:axId val="193663488"/>
      </c:scatterChart>
      <c:valAx>
        <c:axId val="193662912"/>
        <c:scaling>
          <c:orientation val="minMax"/>
          <c:max val="200"/>
          <c:min val="-10"/>
        </c:scaling>
        <c:delete val="0"/>
        <c:axPos val="b"/>
        <c:numFmt formatCode="0" sourceLinked="1"/>
        <c:majorTickMark val="none"/>
        <c:minorTickMark val="none"/>
        <c:tickLblPos val="none"/>
        <c:spPr>
          <a:noFill/>
          <a:ln w="19050" cap="flat" cmpd="sng" algn="ctr">
            <a:solidFill>
              <a:schemeClr val="tx1"/>
            </a:solidFill>
            <a:round/>
          </a:ln>
          <a:effectLst/>
        </c:spPr>
        <c:txPr>
          <a:bodyPr rot="-60000000" vert="horz"/>
          <a:lstStyle/>
          <a:p>
            <a:pPr>
              <a:defRPr/>
            </a:pPr>
            <a:endParaRPr lang="vi-VN"/>
          </a:p>
        </c:txPr>
        <c:crossAx val="193663488"/>
        <c:crosses val="autoZero"/>
        <c:crossBetween val="midCat"/>
        <c:majorUnit val="20"/>
      </c:valAx>
      <c:valAx>
        <c:axId val="193663488"/>
        <c:scaling>
          <c:orientation val="minMax"/>
          <c:max val="78"/>
          <c:min val="66"/>
        </c:scaling>
        <c:delete val="0"/>
        <c:axPos val="l"/>
        <c:numFmt formatCode="#,##0" sourceLinked="0"/>
        <c:majorTickMark val="out"/>
        <c:minorTickMark val="none"/>
        <c:tickLblPos val="nextTo"/>
        <c:spPr>
          <a:noFill/>
          <a:ln w="19050">
            <a:solidFill>
              <a:schemeClr val="tx1"/>
            </a:solidFill>
          </a:ln>
          <a:effectLst/>
        </c:spPr>
        <c:txPr>
          <a:bodyPr rot="-60000000" vert="horz"/>
          <a:lstStyle/>
          <a:p>
            <a:pPr>
              <a:defRPr sz="700">
                <a:latin typeface="+mn-lt"/>
              </a:defRPr>
            </a:pPr>
            <a:endParaRPr lang="vi-VN"/>
          </a:p>
        </c:txPr>
        <c:crossAx val="193662912"/>
        <c:crossesAt val="-10"/>
        <c:crossBetween val="midCat"/>
        <c:majorUnit val="2"/>
      </c:valAx>
      <c:spPr>
        <a:noFill/>
        <a:ln w="25400">
          <a:noFill/>
        </a:ln>
        <a:effectLst/>
      </c:spPr>
    </c:plotArea>
    <c:legend>
      <c:legendPos val="t"/>
      <c:legendEntry>
        <c:idx val="1"/>
        <c:delete val="1"/>
      </c:legendEntry>
      <c:layout>
        <c:manualLayout>
          <c:xMode val="edge"/>
          <c:yMode val="edge"/>
          <c:x val="0.15237561553646609"/>
          <c:y val="0.65203824499847474"/>
          <c:w val="0.41436568820214137"/>
          <c:h val="8.0876741052070558E-2"/>
        </c:manualLayout>
      </c:layout>
      <c:overlay val="0"/>
      <c:txPr>
        <a:bodyPr/>
        <a:lstStyle/>
        <a:p>
          <a:pPr>
            <a:defRPr sz="1100">
              <a:latin typeface="+mn-lt"/>
            </a:defRPr>
          </a:pPr>
          <a:endParaRPr lang="vi-VN"/>
        </a:p>
      </c:txPr>
    </c:legend>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vi-VN"/>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33250704772999E-2"/>
          <c:y val="4.0866589013788701E-2"/>
          <c:w val="0.91139144065325195"/>
          <c:h val="0.8358841625952862"/>
        </c:manualLayout>
      </c:layout>
      <c:lineChart>
        <c:grouping val="standard"/>
        <c:varyColors val="0"/>
        <c:ser>
          <c:idx val="0"/>
          <c:order val="0"/>
          <c:tx>
            <c:strRef>
              <c:f>Foglio1!$B$1</c:f>
              <c:strCache>
                <c:ptCount val="1"/>
                <c:pt idx="0">
                  <c:v>0</c:v>
                </c:pt>
              </c:strCache>
            </c:strRef>
          </c:tx>
          <c:spPr>
            <a:ln w="44446">
              <a:solidFill>
                <a:schemeClr val="accent1"/>
              </a:solidFill>
              <a:prstDash val="solid"/>
            </a:ln>
            <a:effectLst/>
          </c:spPr>
          <c:marker>
            <c:symbol val="circle"/>
            <c:size val="11"/>
            <c:spPr>
              <a:solidFill>
                <a:schemeClr val="accent1"/>
              </a:solidFill>
              <a:ln>
                <a:solidFill>
                  <a:schemeClr val="accent1"/>
                </a:solidFill>
                <a:prstDash val="solid"/>
              </a:ln>
              <a:effectLst/>
              <a:scene3d>
                <a:camera prst="orthographicFront"/>
                <a:lightRig rig="threePt" dir="t"/>
              </a:scene3d>
            </c:spPr>
          </c:marker>
          <c:cat>
            <c:numRef>
              <c:f>Foglio1!$A$2:$A$17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Foglio1!$B$2:$B$17</c:f>
              <c:numCache>
                <c:formatCode>General</c:formatCode>
                <c:ptCount val="16"/>
                <c:pt idx="0">
                  <c:v>8.5</c:v>
                </c:pt>
                <c:pt idx="1">
                  <c:v>7.5</c:v>
                </c:pt>
                <c:pt idx="2">
                  <c:v>7.7</c:v>
                </c:pt>
                <c:pt idx="3">
                  <c:v>7.8</c:v>
                </c:pt>
                <c:pt idx="4">
                  <c:v>8</c:v>
                </c:pt>
                <c:pt idx="5">
                  <c:v>8.3000000000000007</c:v>
                </c:pt>
                <c:pt idx="6">
                  <c:v>8.5</c:v>
                </c:pt>
                <c:pt idx="7">
                  <c:v>8.8000000000000007</c:v>
                </c:pt>
                <c:pt idx="8">
                  <c:v>9</c:v>
                </c:pt>
                <c:pt idx="9">
                  <c:v>9.4</c:v>
                </c:pt>
              </c:numCache>
            </c:numRef>
          </c:val>
          <c:smooth val="0"/>
          <c:extLst>
            <c:ext xmlns:c16="http://schemas.microsoft.com/office/drawing/2014/chart" uri="{C3380CC4-5D6E-409C-BE32-E72D297353CC}">
              <c16:uniqueId val="{00000000-C9D1-411B-B088-134D7593D2FC}"/>
            </c:ext>
          </c:extLst>
        </c:ser>
        <c:dLbls>
          <c:showLegendKey val="0"/>
          <c:showVal val="0"/>
          <c:showCatName val="0"/>
          <c:showSerName val="0"/>
          <c:showPercent val="0"/>
          <c:showBubbleSize val="0"/>
        </c:dLbls>
        <c:marker val="1"/>
        <c:smooth val="0"/>
        <c:axId val="117351168"/>
        <c:axId val="117353088"/>
      </c:lineChart>
      <c:catAx>
        <c:axId val="117351168"/>
        <c:scaling>
          <c:orientation val="minMax"/>
        </c:scaling>
        <c:delete val="0"/>
        <c:axPos val="b"/>
        <c:numFmt formatCode="General" sourceLinked="1"/>
        <c:majorTickMark val="out"/>
        <c:minorTickMark val="none"/>
        <c:tickLblPos val="nextTo"/>
        <c:txPr>
          <a:bodyPr/>
          <a:lstStyle/>
          <a:p>
            <a:pPr>
              <a:defRPr sz="1600">
                <a:latin typeface="+mj-lt"/>
              </a:defRPr>
            </a:pPr>
            <a:endParaRPr lang="vi-VN"/>
          </a:p>
        </c:txPr>
        <c:crossAx val="117353088"/>
        <c:crosses val="autoZero"/>
        <c:auto val="1"/>
        <c:lblAlgn val="ctr"/>
        <c:lblOffset val="100"/>
        <c:noMultiLvlLbl val="0"/>
      </c:catAx>
      <c:valAx>
        <c:axId val="117353088"/>
        <c:scaling>
          <c:orientation val="minMax"/>
          <c:max val="9.5"/>
          <c:min val="6"/>
        </c:scaling>
        <c:delete val="0"/>
        <c:axPos val="l"/>
        <c:majorGridlines/>
        <c:numFmt formatCode="#,##0.0" sourceLinked="0"/>
        <c:majorTickMark val="out"/>
        <c:minorTickMark val="none"/>
        <c:tickLblPos val="nextTo"/>
        <c:spPr>
          <a:ln w="9999">
            <a:solidFill>
              <a:schemeClr val="bg1">
                <a:lumMod val="50000"/>
              </a:schemeClr>
            </a:solidFill>
          </a:ln>
        </c:spPr>
        <c:txPr>
          <a:bodyPr/>
          <a:lstStyle/>
          <a:p>
            <a:pPr>
              <a:defRPr sz="1600" b="0">
                <a:latin typeface="BISansBa" panose="02000503040000020004" pitchFamily="2" charset="-70"/>
              </a:defRPr>
            </a:pPr>
            <a:endParaRPr lang="vi-VN"/>
          </a:p>
        </c:txPr>
        <c:crossAx val="117351168"/>
        <c:crosses val="autoZero"/>
        <c:crossBetween val="between"/>
        <c:majorUnit val="0.5"/>
      </c:valAx>
    </c:plotArea>
    <c:plotVisOnly val="1"/>
    <c:dispBlanksAs val="gap"/>
    <c:showDLblsOverMax val="0"/>
  </c:chart>
  <c:txPr>
    <a:bodyPr/>
    <a:lstStyle/>
    <a:p>
      <a:pPr>
        <a:defRPr sz="2000"/>
      </a:pPr>
      <a:endParaRPr lang="vi-VN"/>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83034145113441"/>
          <c:y val="4.3041093449013336E-2"/>
          <c:w val="0.90048179461730904"/>
          <c:h val="0.89969999690718505"/>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008C7D"/>
              </a:solidFill>
            </c:spPr>
            <c:extLst>
              <c:ext xmlns:c16="http://schemas.microsoft.com/office/drawing/2014/chart" uri="{C3380CC4-5D6E-409C-BE32-E72D297353CC}">
                <c16:uniqueId val="{00000001-44DB-40AE-8F63-3FF63A8AC99A}"/>
              </c:ext>
            </c:extLst>
          </c:dPt>
          <c:dPt>
            <c:idx val="1"/>
            <c:invertIfNegative val="0"/>
            <c:bubble3D val="0"/>
            <c:spPr>
              <a:solidFill>
                <a:srgbClr val="008C7D"/>
              </a:solidFill>
              <a:ln>
                <a:noFill/>
              </a:ln>
            </c:spPr>
            <c:extLst>
              <c:ext xmlns:c16="http://schemas.microsoft.com/office/drawing/2014/chart" uri="{C3380CC4-5D6E-409C-BE32-E72D297353CC}">
                <c16:uniqueId val="{00000003-44DB-40AE-8F63-3FF63A8AC99A}"/>
              </c:ext>
            </c:extLst>
          </c:dPt>
          <c:dPt>
            <c:idx val="2"/>
            <c:invertIfNegative val="0"/>
            <c:bubble3D val="0"/>
            <c:spPr>
              <a:solidFill>
                <a:srgbClr val="00D1CC"/>
              </a:solidFill>
            </c:spPr>
            <c:extLst>
              <c:ext xmlns:c16="http://schemas.microsoft.com/office/drawing/2014/chart" uri="{C3380CC4-5D6E-409C-BE32-E72D297353CC}">
                <c16:uniqueId val="{00000005-44DB-40AE-8F63-3FF63A8AC99A}"/>
              </c:ext>
            </c:extLst>
          </c:dPt>
          <c:dPt>
            <c:idx val="3"/>
            <c:invertIfNegative val="0"/>
            <c:bubble3D val="0"/>
            <c:spPr>
              <a:solidFill>
                <a:srgbClr val="00D1CC"/>
              </a:solidFill>
            </c:spPr>
            <c:extLst>
              <c:ext xmlns:c16="http://schemas.microsoft.com/office/drawing/2014/chart" uri="{C3380CC4-5D6E-409C-BE32-E72D297353CC}">
                <c16:uniqueId val="{00000007-44DB-40AE-8F63-3FF63A8AC99A}"/>
              </c:ext>
            </c:extLst>
          </c:dPt>
          <c:dPt>
            <c:idx val="4"/>
            <c:invertIfNegative val="0"/>
            <c:bubble3D val="0"/>
            <c:spPr>
              <a:solidFill>
                <a:srgbClr val="008C7D"/>
              </a:solidFill>
            </c:spPr>
            <c:extLst>
              <c:ext xmlns:c16="http://schemas.microsoft.com/office/drawing/2014/chart" uri="{C3380CC4-5D6E-409C-BE32-E72D297353CC}">
                <c16:uniqueId val="{00000009-44DB-40AE-8F63-3FF63A8AC99A}"/>
              </c:ext>
            </c:extLst>
          </c:dPt>
          <c:dPt>
            <c:idx val="5"/>
            <c:invertIfNegative val="0"/>
            <c:bubble3D val="0"/>
            <c:spPr>
              <a:solidFill>
                <a:srgbClr val="00D1CC"/>
              </a:solidFill>
            </c:spPr>
            <c:extLst>
              <c:ext xmlns:c16="http://schemas.microsoft.com/office/drawing/2014/chart" uri="{C3380CC4-5D6E-409C-BE32-E72D297353CC}">
                <c16:uniqueId val="{0000000B-44DB-40AE-8F63-3FF63A8AC99A}"/>
              </c:ext>
            </c:extLst>
          </c:dPt>
          <c:dPt>
            <c:idx val="6"/>
            <c:invertIfNegative val="0"/>
            <c:bubble3D val="0"/>
            <c:spPr>
              <a:solidFill>
                <a:srgbClr val="333333"/>
              </a:solidFill>
            </c:spPr>
            <c:extLst>
              <c:ext xmlns:c16="http://schemas.microsoft.com/office/drawing/2014/chart" uri="{C3380CC4-5D6E-409C-BE32-E72D297353CC}">
                <c16:uniqueId val="{0000000D-44DB-40AE-8F63-3FF63A8AC99A}"/>
              </c:ext>
            </c:extLst>
          </c:dPt>
          <c:dPt>
            <c:idx val="7"/>
            <c:invertIfNegative val="0"/>
            <c:bubble3D val="0"/>
            <c:spPr>
              <a:solidFill>
                <a:schemeClr val="bg1">
                  <a:lumMod val="65000"/>
                </a:schemeClr>
              </a:solidFill>
            </c:spPr>
            <c:extLst>
              <c:ext xmlns:c16="http://schemas.microsoft.com/office/drawing/2014/chart" uri="{C3380CC4-5D6E-409C-BE32-E72D297353CC}">
                <c16:uniqueId val="{0000000F-44DB-40AE-8F63-3FF63A8AC99A}"/>
              </c:ext>
            </c:extLst>
          </c:dPt>
          <c:dLbls>
            <c:dLbl>
              <c:idx val="0"/>
              <c:layout>
                <c:manualLayout>
                  <c:x val="0"/>
                  <c:y val="-3.9102429892730002E-2"/>
                </c:manualLayout>
              </c:layout>
              <c:spPr>
                <a:solidFill>
                  <a:srgbClr val="008C7D"/>
                </a:solidFill>
                <a:ln>
                  <a:noFill/>
                </a:ln>
                <a:effectLst/>
              </c:spPr>
              <c:txPr>
                <a:bodyPr wrap="square" lIns="38100" tIns="19050" rIns="38100" bIns="19050" anchor="ctr">
                  <a:spAutoFit/>
                </a:bodyPr>
                <a:lstStyle/>
                <a:p>
                  <a:pPr>
                    <a:defRPr sz="1200" b="1">
                      <a:solidFill>
                        <a:schemeClr val="bg1"/>
                      </a:solidFill>
                    </a:defRPr>
                  </a:pPr>
                  <a:endParaRPr lang="vi-V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DB-40AE-8F63-3FF63A8AC99A}"/>
                </c:ext>
              </c:extLst>
            </c:dLbl>
            <c:dLbl>
              <c:idx val="1"/>
              <c:layout>
                <c:manualLayout>
                  <c:x val="0"/>
                  <c:y val="-3.25853582439417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DB-40AE-8F63-3FF63A8AC99A}"/>
                </c:ext>
              </c:extLst>
            </c:dLbl>
            <c:dLbl>
              <c:idx val="2"/>
              <c:layout>
                <c:manualLayout>
                  <c:x val="0"/>
                  <c:y val="-3.2585358243941397E-2"/>
                </c:manualLayout>
              </c:layout>
              <c:spPr>
                <a:solidFill>
                  <a:srgbClr val="00D1CC"/>
                </a:solidFill>
                <a:ln>
                  <a:noFill/>
                </a:ln>
                <a:effectLst/>
              </c:spPr>
              <c:txPr>
                <a:bodyPr wrap="square" lIns="38100" tIns="19050" rIns="38100" bIns="19050" anchor="ctr">
                  <a:spAutoFit/>
                </a:bodyPr>
                <a:lstStyle/>
                <a:p>
                  <a:pPr>
                    <a:defRPr sz="1200" b="1"/>
                  </a:pPr>
                  <a:endParaRPr lang="vi-V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4DB-40AE-8F63-3FF63A8AC99A}"/>
                </c:ext>
              </c:extLst>
            </c:dLbl>
            <c:dLbl>
              <c:idx val="3"/>
              <c:layout>
                <c:manualLayout>
                  <c:x val="0"/>
                  <c:y val="-3.9102429892730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4DB-40AE-8F63-3FF63A8AC99A}"/>
                </c:ext>
              </c:extLst>
            </c:dLbl>
            <c:dLbl>
              <c:idx val="4"/>
              <c:layout>
                <c:manualLayout>
                  <c:x val="-7.17627467379282E-17"/>
                  <c:y val="-2.6068286595153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4DB-40AE-8F63-3FF63A8AC99A}"/>
                </c:ext>
              </c:extLst>
            </c:dLbl>
            <c:dLbl>
              <c:idx val="5"/>
              <c:layout>
                <c:manualLayout>
                  <c:x val="0"/>
                  <c:y val="-3.9102429892730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4DB-40AE-8F63-3FF63A8AC99A}"/>
                </c:ext>
              </c:extLst>
            </c:dLbl>
            <c:dLbl>
              <c:idx val="6"/>
              <c:layout>
                <c:manualLayout>
                  <c:x val="-3.9143768589437345E-3"/>
                  <c:y val="-3.30952576475192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4DB-40AE-8F63-3FF63A8AC99A}"/>
                </c:ext>
              </c:extLst>
            </c:dLbl>
            <c:dLbl>
              <c:idx val="7"/>
              <c:layout>
                <c:manualLayout>
                  <c:x val="0"/>
                  <c:y val="-3.62261999857090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4DB-40AE-8F63-3FF63A8AC99A}"/>
                </c:ext>
              </c:extLst>
            </c:dLbl>
            <c:spPr>
              <a:noFill/>
              <a:ln>
                <a:noFill/>
              </a:ln>
              <a:effectLst/>
            </c:spPr>
            <c:txPr>
              <a:bodyPr wrap="square" lIns="38100" tIns="19050" rIns="38100" bIns="19050" anchor="ctr">
                <a:spAutoFit/>
              </a:bodyPr>
              <a:lstStyle/>
              <a:p>
                <a:pPr>
                  <a:defRPr sz="1200"/>
                </a:pPr>
                <a:endParaRPr lang="vi-V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Sheet1!$D$2:$D$9</c:f>
                <c:numCache>
                  <c:formatCode>General</c:formatCode>
                  <c:ptCount val="8"/>
                  <c:pt idx="0">
                    <c:v>0.08</c:v>
                  </c:pt>
                  <c:pt idx="1">
                    <c:v>0.08</c:v>
                  </c:pt>
                  <c:pt idx="2">
                    <c:v>0.08</c:v>
                  </c:pt>
                  <c:pt idx="3">
                    <c:v>0.08</c:v>
                  </c:pt>
                  <c:pt idx="4">
                    <c:v>0.08</c:v>
                  </c:pt>
                  <c:pt idx="5">
                    <c:v>0.08</c:v>
                  </c:pt>
                  <c:pt idx="6">
                    <c:v>0.09</c:v>
                  </c:pt>
                  <c:pt idx="7">
                    <c:v>0.08</c:v>
                  </c:pt>
                </c:numCache>
              </c:numRef>
            </c:plus>
            <c:minus>
              <c:numRef>
                <c:f>Sheet1!$D$2:$D$9</c:f>
                <c:numCache>
                  <c:formatCode>General</c:formatCode>
                  <c:ptCount val="8"/>
                  <c:pt idx="0">
                    <c:v>0.08</c:v>
                  </c:pt>
                  <c:pt idx="1">
                    <c:v>0.08</c:v>
                  </c:pt>
                  <c:pt idx="2">
                    <c:v>0.08</c:v>
                  </c:pt>
                  <c:pt idx="3">
                    <c:v>0.08</c:v>
                  </c:pt>
                  <c:pt idx="4">
                    <c:v>0.08</c:v>
                  </c:pt>
                  <c:pt idx="5">
                    <c:v>0.08</c:v>
                  </c:pt>
                  <c:pt idx="6">
                    <c:v>0.09</c:v>
                  </c:pt>
                  <c:pt idx="7">
                    <c:v>0.08</c:v>
                  </c:pt>
                </c:numCache>
              </c:numRef>
            </c:minus>
          </c:errBars>
          <c:cat>
            <c:strRef>
              <c:f>Sheet1!$A$2:$A$9</c:f>
              <c:strCache>
                <c:ptCount val="8"/>
                <c:pt idx="0">
                  <c:v>EMPA 
12.5 mg BID+
MET 1000 mg BID </c:v>
                </c:pt>
                <c:pt idx="1">
                  <c:v>EMPA 
12.5 mg BID+
MET 500 mg BID 
</c:v>
                </c:pt>
                <c:pt idx="2">
                  <c:v>EMPA 
5 mg BID+
MET 1000 mg BID
</c:v>
                </c:pt>
                <c:pt idx="3">
                  <c:v>EMPA 
5 mg BID+
MET 500 mg BID 
</c:v>
                </c:pt>
                <c:pt idx="4">
                  <c:v>EMPA 
25 mg QD </c:v>
                </c:pt>
                <c:pt idx="5">
                  <c:v>EMPA
10 mg QD</c:v>
                </c:pt>
                <c:pt idx="6">
                  <c:v>MET 1000 mg BID</c:v>
                </c:pt>
                <c:pt idx="7">
                  <c:v>MET 500 BID</c:v>
                </c:pt>
              </c:strCache>
            </c:strRef>
          </c:cat>
          <c:val>
            <c:numRef>
              <c:f>Sheet1!$B$2:$B$9</c:f>
              <c:numCache>
                <c:formatCode>General</c:formatCode>
                <c:ptCount val="8"/>
                <c:pt idx="0">
                  <c:v>-2.08</c:v>
                </c:pt>
                <c:pt idx="1">
                  <c:v>-1.93</c:v>
                </c:pt>
                <c:pt idx="2">
                  <c:v>-2.0699999999999998</c:v>
                </c:pt>
                <c:pt idx="3">
                  <c:v>-1.98</c:v>
                </c:pt>
                <c:pt idx="4">
                  <c:v>-1.36</c:v>
                </c:pt>
                <c:pt idx="5">
                  <c:v>-1.35</c:v>
                </c:pt>
                <c:pt idx="6">
                  <c:v>-1.75</c:v>
                </c:pt>
                <c:pt idx="7">
                  <c:v>-1.18</c:v>
                </c:pt>
              </c:numCache>
            </c:numRef>
          </c:val>
          <c:extLst>
            <c:ext xmlns:c16="http://schemas.microsoft.com/office/drawing/2014/chart" uri="{C3380CC4-5D6E-409C-BE32-E72D297353CC}">
              <c16:uniqueId val="{00000010-44DB-40AE-8F63-3FF63A8AC99A}"/>
            </c:ext>
          </c:extLst>
        </c:ser>
        <c:dLbls>
          <c:showLegendKey val="0"/>
          <c:showVal val="0"/>
          <c:showCatName val="0"/>
          <c:showSerName val="0"/>
          <c:showPercent val="0"/>
          <c:showBubbleSize val="0"/>
        </c:dLbls>
        <c:gapWidth val="80"/>
        <c:axId val="127920000"/>
        <c:axId val="127921536"/>
      </c:barChart>
      <c:catAx>
        <c:axId val="127920000"/>
        <c:scaling>
          <c:orientation val="minMax"/>
        </c:scaling>
        <c:delete val="0"/>
        <c:axPos val="b"/>
        <c:numFmt formatCode="General" sourceLinked="0"/>
        <c:majorTickMark val="none"/>
        <c:minorTickMark val="none"/>
        <c:tickLblPos val="none"/>
        <c:crossAx val="127921536"/>
        <c:crosses val="autoZero"/>
        <c:auto val="1"/>
        <c:lblAlgn val="ctr"/>
        <c:lblOffset val="100"/>
        <c:noMultiLvlLbl val="0"/>
      </c:catAx>
      <c:valAx>
        <c:axId val="127921536"/>
        <c:scaling>
          <c:orientation val="minMax"/>
        </c:scaling>
        <c:delete val="0"/>
        <c:axPos val="l"/>
        <c:numFmt formatCode="General" sourceLinked="0"/>
        <c:majorTickMark val="out"/>
        <c:minorTickMark val="none"/>
        <c:tickLblPos val="nextTo"/>
        <c:txPr>
          <a:bodyPr/>
          <a:lstStyle/>
          <a:p>
            <a:pPr>
              <a:defRPr sz="1200"/>
            </a:pPr>
            <a:endParaRPr lang="vi-VN"/>
          </a:p>
        </c:txPr>
        <c:crossAx val="127920000"/>
        <c:crosses val="autoZero"/>
        <c:crossBetween val="between"/>
      </c:valAx>
    </c:plotArea>
    <c:plotVisOnly val="1"/>
    <c:dispBlanksAs val="gap"/>
    <c:showDLblsOverMax val="0"/>
  </c:chart>
  <c:txPr>
    <a:bodyPr/>
    <a:lstStyle/>
    <a:p>
      <a:pPr>
        <a:defRPr sz="1800"/>
      </a:pPr>
      <a:endParaRPr lang="vi-VN"/>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69785464800788"/>
          <c:y val="4.9037103832955807E-2"/>
          <c:w val="0.71809091603329089"/>
          <c:h val="0.8681881858555579"/>
        </c:manualLayout>
      </c:layout>
      <c:barChart>
        <c:barDir val="col"/>
        <c:grouping val="clustered"/>
        <c:varyColors val="0"/>
        <c:ser>
          <c:idx val="0"/>
          <c:order val="0"/>
          <c:tx>
            <c:strRef>
              <c:f>Sheet1!$B$1</c:f>
              <c:strCache>
                <c:ptCount val="1"/>
                <c:pt idx="0">
                  <c:v>Series 1</c:v>
                </c:pt>
              </c:strCache>
            </c:strRef>
          </c:tx>
          <c:spPr>
            <a:solidFill>
              <a:srgbClr val="006666"/>
            </a:solidFill>
          </c:spPr>
          <c:invertIfNegative val="0"/>
          <c:dPt>
            <c:idx val="0"/>
            <c:invertIfNegative val="0"/>
            <c:bubble3D val="0"/>
            <c:extLst>
              <c:ext xmlns:c16="http://schemas.microsoft.com/office/drawing/2014/chart" uri="{C3380CC4-5D6E-409C-BE32-E72D297353CC}">
                <c16:uniqueId val="{00000001-D0BC-449E-B278-EC54ACACAA01}"/>
              </c:ext>
            </c:extLst>
          </c:dPt>
          <c:dLbls>
            <c:dLbl>
              <c:idx val="0"/>
              <c:layout>
                <c:manualLayout>
                  <c:x val="3.759134569358905E-3"/>
                  <c:y val="9.9323323376020622E-2"/>
                </c:manualLayout>
              </c:layout>
              <c:spPr>
                <a:noFill/>
                <a:ln>
                  <a:noFill/>
                </a:ln>
                <a:effectLst/>
              </c:spPr>
              <c:txPr>
                <a:bodyPr wrap="square" lIns="38100" tIns="19050" rIns="38100" bIns="19050" anchor="ctr">
                  <a:noAutofit/>
                </a:bodyPr>
                <a:lstStyle/>
                <a:p>
                  <a:pPr>
                    <a:defRPr sz="1400" b="0">
                      <a:solidFill>
                        <a:schemeClr val="tx1"/>
                      </a:solidFill>
                    </a:defRPr>
                  </a:pPr>
                  <a:endParaRPr lang="vi-VN"/>
                </a:p>
              </c:txPr>
              <c:showLegendKey val="0"/>
              <c:showVal val="1"/>
              <c:showCatName val="0"/>
              <c:showSerName val="0"/>
              <c:showPercent val="0"/>
              <c:showBubbleSize val="0"/>
              <c:extLst>
                <c:ext xmlns:c15="http://schemas.microsoft.com/office/drawing/2012/chart" uri="{CE6537A1-D6FC-4f65-9D91-7224C49458BB}">
                  <c15:layout>
                    <c:manualLayout>
                      <c:w val="0.38857904996895037"/>
                      <c:h val="8.7755319210530147E-2"/>
                    </c:manualLayout>
                  </c15:layout>
                </c:ext>
                <c:ext xmlns:c16="http://schemas.microsoft.com/office/drawing/2014/chart" uri="{C3380CC4-5D6E-409C-BE32-E72D297353CC}">
                  <c16:uniqueId val="{00000001-D0BC-449E-B278-EC54ACACAA01}"/>
                </c:ext>
              </c:extLst>
            </c:dLbl>
            <c:spPr>
              <a:noFill/>
              <a:ln>
                <a:noFill/>
              </a:ln>
              <a:effectLst/>
            </c:spPr>
            <c:txPr>
              <a:bodyPr wrap="square" lIns="38100" tIns="19050" rIns="38100" bIns="19050" anchor="ctr">
                <a:spAutoFit/>
              </a:bodyPr>
              <a:lstStyle/>
              <a:p>
                <a:pPr>
                  <a:defRPr sz="1400" b="0">
                    <a:solidFill>
                      <a:schemeClr val="tx1"/>
                    </a:solidFill>
                  </a:defRPr>
                </a:pPr>
                <a:endParaRPr lang="vi-V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Sheet1!$D$2:$D$9</c:f>
                <c:numCache>
                  <c:formatCode>General</c:formatCode>
                  <c:ptCount val="8"/>
                </c:numCache>
              </c:numRef>
            </c:plus>
            <c:minus>
              <c:numRef>
                <c:f>Sheet1!$D$2:$D$9</c:f>
                <c:numCache>
                  <c:formatCode>General</c:formatCode>
                  <c:ptCount val="8"/>
                </c:numCache>
              </c:numRef>
            </c:minus>
          </c:errBars>
          <c:cat>
            <c:strRef>
              <c:f>Sheet1!$A$2</c:f>
              <c:strCache>
                <c:ptCount val="1"/>
                <c:pt idx="0">
                  <c:v>EMPA 
12.5 mg BID+
MET 1000 mg BID </c:v>
                </c:pt>
              </c:strCache>
            </c:strRef>
          </c:cat>
          <c:val>
            <c:numRef>
              <c:f>Sheet1!$B$2</c:f>
              <c:numCache>
                <c:formatCode>General</c:formatCode>
                <c:ptCount val="1"/>
                <c:pt idx="0">
                  <c:v>-4.5999999999999996</c:v>
                </c:pt>
              </c:numCache>
            </c:numRef>
          </c:val>
          <c:extLst>
            <c:ext xmlns:c16="http://schemas.microsoft.com/office/drawing/2014/chart" uri="{C3380CC4-5D6E-409C-BE32-E72D297353CC}">
              <c16:uniqueId val="{00000010-D0BC-449E-B278-EC54ACACAA01}"/>
            </c:ext>
          </c:extLst>
        </c:ser>
        <c:dLbls>
          <c:showLegendKey val="0"/>
          <c:showVal val="0"/>
          <c:showCatName val="0"/>
          <c:showSerName val="0"/>
          <c:showPercent val="0"/>
          <c:showBubbleSize val="0"/>
        </c:dLbls>
        <c:gapWidth val="80"/>
        <c:axId val="127920000"/>
        <c:axId val="127921536"/>
      </c:barChart>
      <c:catAx>
        <c:axId val="127920000"/>
        <c:scaling>
          <c:orientation val="minMax"/>
        </c:scaling>
        <c:delete val="0"/>
        <c:axPos val="b"/>
        <c:numFmt formatCode="General" sourceLinked="0"/>
        <c:majorTickMark val="none"/>
        <c:minorTickMark val="none"/>
        <c:tickLblPos val="none"/>
        <c:crossAx val="127921536"/>
        <c:crosses val="autoZero"/>
        <c:auto val="1"/>
        <c:lblAlgn val="ctr"/>
        <c:lblOffset val="100"/>
        <c:noMultiLvlLbl val="0"/>
      </c:catAx>
      <c:valAx>
        <c:axId val="127921536"/>
        <c:scaling>
          <c:orientation val="minMax"/>
        </c:scaling>
        <c:delete val="0"/>
        <c:axPos val="l"/>
        <c:numFmt formatCode="General" sourceLinked="0"/>
        <c:majorTickMark val="out"/>
        <c:minorTickMark val="none"/>
        <c:tickLblPos val="nextTo"/>
        <c:txPr>
          <a:bodyPr/>
          <a:lstStyle/>
          <a:p>
            <a:pPr>
              <a:defRPr sz="1200"/>
            </a:pPr>
            <a:endParaRPr lang="vi-VN"/>
          </a:p>
        </c:txPr>
        <c:crossAx val="127920000"/>
        <c:crosses val="autoZero"/>
        <c:crossBetween val="between"/>
        <c:majorUnit val="1"/>
      </c:valAx>
    </c:plotArea>
    <c:plotVisOnly val="1"/>
    <c:dispBlanksAs val="gap"/>
    <c:showDLblsOverMax val="0"/>
  </c:chart>
  <c:txPr>
    <a:bodyPr/>
    <a:lstStyle/>
    <a:p>
      <a:pPr>
        <a:defRPr sz="1800"/>
      </a:pPr>
      <a:endParaRPr lang="vi-VN"/>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90431352001102E-2"/>
          <c:y val="4.9037115492772697E-2"/>
          <c:w val="0.90048179461730904"/>
          <c:h val="0.89969999690718505"/>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008C7D"/>
              </a:solidFill>
            </c:spPr>
            <c:extLst>
              <c:ext xmlns:c16="http://schemas.microsoft.com/office/drawing/2014/chart" uri="{C3380CC4-5D6E-409C-BE32-E72D297353CC}">
                <c16:uniqueId val="{00000001-44DB-40AE-8F63-3FF63A8AC99A}"/>
              </c:ext>
            </c:extLst>
          </c:dPt>
          <c:dPt>
            <c:idx val="1"/>
            <c:invertIfNegative val="0"/>
            <c:bubble3D val="0"/>
            <c:spPr>
              <a:solidFill>
                <a:srgbClr val="008C7D"/>
              </a:solidFill>
              <a:ln>
                <a:noFill/>
              </a:ln>
            </c:spPr>
            <c:extLst>
              <c:ext xmlns:c16="http://schemas.microsoft.com/office/drawing/2014/chart" uri="{C3380CC4-5D6E-409C-BE32-E72D297353CC}">
                <c16:uniqueId val="{00000003-44DB-40AE-8F63-3FF63A8AC99A}"/>
              </c:ext>
            </c:extLst>
          </c:dPt>
          <c:dPt>
            <c:idx val="2"/>
            <c:invertIfNegative val="0"/>
            <c:bubble3D val="0"/>
            <c:spPr>
              <a:solidFill>
                <a:srgbClr val="00D1CC"/>
              </a:solidFill>
            </c:spPr>
            <c:extLst>
              <c:ext xmlns:c16="http://schemas.microsoft.com/office/drawing/2014/chart" uri="{C3380CC4-5D6E-409C-BE32-E72D297353CC}">
                <c16:uniqueId val="{00000005-44DB-40AE-8F63-3FF63A8AC99A}"/>
              </c:ext>
            </c:extLst>
          </c:dPt>
          <c:dPt>
            <c:idx val="3"/>
            <c:invertIfNegative val="0"/>
            <c:bubble3D val="0"/>
            <c:spPr>
              <a:solidFill>
                <a:srgbClr val="00D1CC"/>
              </a:solidFill>
            </c:spPr>
            <c:extLst>
              <c:ext xmlns:c16="http://schemas.microsoft.com/office/drawing/2014/chart" uri="{C3380CC4-5D6E-409C-BE32-E72D297353CC}">
                <c16:uniqueId val="{00000007-44DB-40AE-8F63-3FF63A8AC99A}"/>
              </c:ext>
            </c:extLst>
          </c:dPt>
          <c:dPt>
            <c:idx val="4"/>
            <c:invertIfNegative val="0"/>
            <c:bubble3D val="0"/>
            <c:spPr>
              <a:solidFill>
                <a:srgbClr val="008C7D"/>
              </a:solidFill>
            </c:spPr>
            <c:extLst>
              <c:ext xmlns:c16="http://schemas.microsoft.com/office/drawing/2014/chart" uri="{C3380CC4-5D6E-409C-BE32-E72D297353CC}">
                <c16:uniqueId val="{00000009-44DB-40AE-8F63-3FF63A8AC99A}"/>
              </c:ext>
            </c:extLst>
          </c:dPt>
          <c:dPt>
            <c:idx val="5"/>
            <c:invertIfNegative val="0"/>
            <c:bubble3D val="0"/>
            <c:spPr>
              <a:solidFill>
                <a:srgbClr val="00D1CC"/>
              </a:solidFill>
            </c:spPr>
            <c:extLst>
              <c:ext xmlns:c16="http://schemas.microsoft.com/office/drawing/2014/chart" uri="{C3380CC4-5D6E-409C-BE32-E72D297353CC}">
                <c16:uniqueId val="{0000000B-44DB-40AE-8F63-3FF63A8AC99A}"/>
              </c:ext>
            </c:extLst>
          </c:dPt>
          <c:dPt>
            <c:idx val="6"/>
            <c:invertIfNegative val="0"/>
            <c:bubble3D val="0"/>
            <c:spPr>
              <a:solidFill>
                <a:srgbClr val="333333"/>
              </a:solidFill>
            </c:spPr>
            <c:extLst>
              <c:ext xmlns:c16="http://schemas.microsoft.com/office/drawing/2014/chart" uri="{C3380CC4-5D6E-409C-BE32-E72D297353CC}">
                <c16:uniqueId val="{0000000D-44DB-40AE-8F63-3FF63A8AC99A}"/>
              </c:ext>
            </c:extLst>
          </c:dPt>
          <c:dPt>
            <c:idx val="7"/>
            <c:invertIfNegative val="0"/>
            <c:bubble3D val="0"/>
            <c:spPr>
              <a:solidFill>
                <a:schemeClr val="bg1">
                  <a:lumMod val="65000"/>
                </a:schemeClr>
              </a:solidFill>
            </c:spPr>
            <c:extLst>
              <c:ext xmlns:c16="http://schemas.microsoft.com/office/drawing/2014/chart" uri="{C3380CC4-5D6E-409C-BE32-E72D297353CC}">
                <c16:uniqueId val="{0000000F-44DB-40AE-8F63-3FF63A8AC99A}"/>
              </c:ext>
            </c:extLst>
          </c:dPt>
          <c:dLbls>
            <c:dLbl>
              <c:idx val="0"/>
              <c:layout>
                <c:manualLayout>
                  <c:x val="0"/>
                  <c:y val="-3.9102429892730002E-2"/>
                </c:manualLayout>
              </c:layout>
              <c:spPr>
                <a:solidFill>
                  <a:srgbClr val="008C7D"/>
                </a:solidFill>
                <a:ln>
                  <a:noFill/>
                </a:ln>
                <a:effectLst/>
              </c:spPr>
              <c:txPr>
                <a:bodyPr wrap="square" lIns="38100" tIns="19050" rIns="38100" bIns="19050" anchor="ctr">
                  <a:spAutoFit/>
                </a:bodyPr>
                <a:lstStyle/>
                <a:p>
                  <a:pPr>
                    <a:defRPr sz="1200" b="1">
                      <a:solidFill>
                        <a:schemeClr val="bg1"/>
                      </a:solidFill>
                    </a:defRPr>
                  </a:pPr>
                  <a:endParaRPr lang="vi-V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DB-40AE-8F63-3FF63A8AC99A}"/>
                </c:ext>
              </c:extLst>
            </c:dLbl>
            <c:dLbl>
              <c:idx val="1"/>
              <c:layout>
                <c:manualLayout>
                  <c:x val="0"/>
                  <c:y val="-3.25853582439417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DB-40AE-8F63-3FF63A8AC99A}"/>
                </c:ext>
              </c:extLst>
            </c:dLbl>
            <c:dLbl>
              <c:idx val="2"/>
              <c:layout>
                <c:manualLayout>
                  <c:x val="0"/>
                  <c:y val="-3.2585358243941397E-2"/>
                </c:manualLayout>
              </c:layout>
              <c:spPr>
                <a:solidFill>
                  <a:srgbClr val="00D1CC"/>
                </a:solidFill>
                <a:ln>
                  <a:noFill/>
                </a:ln>
                <a:effectLst/>
              </c:spPr>
              <c:txPr>
                <a:bodyPr wrap="square" lIns="38100" tIns="19050" rIns="38100" bIns="19050" anchor="ctr">
                  <a:spAutoFit/>
                </a:bodyPr>
                <a:lstStyle/>
                <a:p>
                  <a:pPr>
                    <a:defRPr sz="1200" b="1"/>
                  </a:pPr>
                  <a:endParaRPr lang="vi-V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4DB-40AE-8F63-3FF63A8AC99A}"/>
                </c:ext>
              </c:extLst>
            </c:dLbl>
            <c:dLbl>
              <c:idx val="3"/>
              <c:layout>
                <c:manualLayout>
                  <c:x val="0"/>
                  <c:y val="-3.9102429892730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4DB-40AE-8F63-3FF63A8AC99A}"/>
                </c:ext>
              </c:extLst>
            </c:dLbl>
            <c:dLbl>
              <c:idx val="4"/>
              <c:layout>
                <c:manualLayout>
                  <c:x val="-7.17627467379282E-17"/>
                  <c:y val="-2.6068286595153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4DB-40AE-8F63-3FF63A8AC99A}"/>
                </c:ext>
              </c:extLst>
            </c:dLbl>
            <c:dLbl>
              <c:idx val="5"/>
              <c:layout>
                <c:manualLayout>
                  <c:x val="0"/>
                  <c:y val="-3.9102429892730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4DB-40AE-8F63-3FF63A8AC99A}"/>
                </c:ext>
              </c:extLst>
            </c:dLbl>
            <c:dLbl>
              <c:idx val="6"/>
              <c:layout>
                <c:manualLayout>
                  <c:x val="-3.9143768589437345E-3"/>
                  <c:y val="-3.30952576475192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4DB-40AE-8F63-3FF63A8AC99A}"/>
                </c:ext>
              </c:extLst>
            </c:dLbl>
            <c:dLbl>
              <c:idx val="7"/>
              <c:layout>
                <c:manualLayout>
                  <c:x val="0"/>
                  <c:y val="-3.62261999857090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4DB-40AE-8F63-3FF63A8AC99A}"/>
                </c:ext>
              </c:extLst>
            </c:dLbl>
            <c:spPr>
              <a:noFill/>
              <a:ln>
                <a:noFill/>
              </a:ln>
              <a:effectLst/>
            </c:spPr>
            <c:txPr>
              <a:bodyPr wrap="square" lIns="38100" tIns="19050" rIns="38100" bIns="19050" anchor="ctr">
                <a:spAutoFit/>
              </a:bodyPr>
              <a:lstStyle/>
              <a:p>
                <a:pPr>
                  <a:defRPr sz="1200"/>
                </a:pPr>
                <a:endParaRPr lang="vi-V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Sheet1!$D$2:$D$9</c:f>
                <c:numCache>
                  <c:formatCode>General</c:formatCode>
                  <c:ptCount val="8"/>
                </c:numCache>
              </c:numRef>
            </c:plus>
            <c:minus>
              <c:numRef>
                <c:f>Sheet1!$D$2:$D$9</c:f>
                <c:numCache>
                  <c:formatCode>General</c:formatCode>
                  <c:ptCount val="8"/>
                </c:numCache>
              </c:numRef>
            </c:minus>
          </c:errBars>
          <c:cat>
            <c:strRef>
              <c:f>Sheet1!$A$2:$A$9</c:f>
              <c:strCache>
                <c:ptCount val="8"/>
                <c:pt idx="0">
                  <c:v>EMPA 
12.5 mg BID+
MET 1000 mg BID </c:v>
                </c:pt>
                <c:pt idx="1">
                  <c:v>EMPA 
12.5 mg BID+
MET 500 mg BID 
</c:v>
                </c:pt>
                <c:pt idx="2">
                  <c:v>EMPA 
5 mg BID+
MET 1000 mg BID
</c:v>
                </c:pt>
                <c:pt idx="3">
                  <c:v>EMPA 
5 mg BID+
MET 500 mg BID 
</c:v>
                </c:pt>
                <c:pt idx="4">
                  <c:v>EMPA 
25 mg QD </c:v>
                </c:pt>
                <c:pt idx="5">
                  <c:v>EMPA
10 mg QD</c:v>
                </c:pt>
                <c:pt idx="6">
                  <c:v>MET 1000 mg BID</c:v>
                </c:pt>
                <c:pt idx="7">
                  <c:v>MET 500 BID</c:v>
                </c:pt>
              </c:strCache>
            </c:strRef>
          </c:cat>
          <c:val>
            <c:numRef>
              <c:f>Sheet1!$B$2:$B$9</c:f>
              <c:numCache>
                <c:formatCode>0%</c:formatCode>
                <c:ptCount val="8"/>
                <c:pt idx="0">
                  <c:v>0.68</c:v>
                </c:pt>
                <c:pt idx="1">
                  <c:v>0.56999999999999995</c:v>
                </c:pt>
                <c:pt idx="2">
                  <c:v>0.7</c:v>
                </c:pt>
                <c:pt idx="3">
                  <c:v>0.63</c:v>
                </c:pt>
                <c:pt idx="4">
                  <c:v>0.32</c:v>
                </c:pt>
                <c:pt idx="5">
                  <c:v>0.43</c:v>
                </c:pt>
                <c:pt idx="6">
                  <c:v>0.57999999999999996</c:v>
                </c:pt>
                <c:pt idx="7">
                  <c:v>0.38</c:v>
                </c:pt>
              </c:numCache>
            </c:numRef>
          </c:val>
          <c:extLst>
            <c:ext xmlns:c16="http://schemas.microsoft.com/office/drawing/2014/chart" uri="{C3380CC4-5D6E-409C-BE32-E72D297353CC}">
              <c16:uniqueId val="{00000010-44DB-40AE-8F63-3FF63A8AC99A}"/>
            </c:ext>
          </c:extLst>
        </c:ser>
        <c:dLbls>
          <c:showLegendKey val="0"/>
          <c:showVal val="0"/>
          <c:showCatName val="0"/>
          <c:showSerName val="0"/>
          <c:showPercent val="0"/>
          <c:showBubbleSize val="0"/>
        </c:dLbls>
        <c:gapWidth val="80"/>
        <c:axId val="127920000"/>
        <c:axId val="127921536"/>
      </c:barChart>
      <c:catAx>
        <c:axId val="127920000"/>
        <c:scaling>
          <c:orientation val="minMax"/>
        </c:scaling>
        <c:delete val="0"/>
        <c:axPos val="b"/>
        <c:numFmt formatCode="General" sourceLinked="0"/>
        <c:majorTickMark val="none"/>
        <c:minorTickMark val="none"/>
        <c:tickLblPos val="none"/>
        <c:crossAx val="127921536"/>
        <c:crosses val="autoZero"/>
        <c:auto val="1"/>
        <c:lblAlgn val="ctr"/>
        <c:lblOffset val="100"/>
        <c:noMultiLvlLbl val="0"/>
      </c:catAx>
      <c:valAx>
        <c:axId val="127921536"/>
        <c:scaling>
          <c:orientation val="minMax"/>
        </c:scaling>
        <c:delete val="0"/>
        <c:axPos val="l"/>
        <c:numFmt formatCode="General" sourceLinked="0"/>
        <c:majorTickMark val="out"/>
        <c:minorTickMark val="none"/>
        <c:tickLblPos val="nextTo"/>
        <c:txPr>
          <a:bodyPr/>
          <a:lstStyle/>
          <a:p>
            <a:pPr>
              <a:defRPr sz="1200"/>
            </a:pPr>
            <a:endParaRPr lang="vi-VN"/>
          </a:p>
        </c:txPr>
        <c:crossAx val="127920000"/>
        <c:crosses val="autoZero"/>
        <c:crossBetween val="between"/>
      </c:valAx>
    </c:plotArea>
    <c:plotVisOnly val="1"/>
    <c:dispBlanksAs val="gap"/>
    <c:showDLblsOverMax val="0"/>
  </c:chart>
  <c:txPr>
    <a:bodyPr/>
    <a:lstStyle/>
    <a:p>
      <a:pPr>
        <a:defRPr sz="1800"/>
      </a:pPr>
      <a:endParaRPr lang="vi-V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99723930948402"/>
          <c:y val="0.13342427371600135"/>
          <c:w val="0.55796533672405701"/>
          <c:h val="0.74673248931564185"/>
        </c:manualLayout>
      </c:layout>
      <c:scatterChart>
        <c:scatterStyle val="lineMarker"/>
        <c:varyColors val="0"/>
        <c:ser>
          <c:idx val="0"/>
          <c:order val="0"/>
          <c:tx>
            <c:strRef>
              <c:f>Sheet1!$A$3:$A$7</c:f>
              <c:strCache>
                <c:ptCount val="5"/>
                <c:pt idx="0">
                  <c:v>EMPA REG OUTCOME</c:v>
                </c:pt>
                <c:pt idx="1">
                  <c:v>CANVAS</c:v>
                </c:pt>
                <c:pt idx="2">
                  <c:v>DECLARE</c:v>
                </c:pt>
                <c:pt idx="3">
                  <c:v>CREDENCE</c:v>
                </c:pt>
                <c:pt idx="4">
                  <c:v>VERTIS</c:v>
                </c:pt>
              </c:strCache>
            </c:strRef>
          </c:tx>
          <c:spPr>
            <a:ln w="28575">
              <a:noFill/>
            </a:ln>
          </c:spPr>
          <c:marker>
            <c:symbol val="circle"/>
            <c:size val="12"/>
            <c:spPr>
              <a:solidFill>
                <a:schemeClr val="accent1"/>
              </a:solidFill>
              <a:ln>
                <a:noFill/>
              </a:ln>
            </c:spPr>
          </c:marker>
          <c:dPt>
            <c:idx val="2"/>
            <c:bubble3D val="0"/>
            <c:extLst>
              <c:ext xmlns:c16="http://schemas.microsoft.com/office/drawing/2014/chart" uri="{C3380CC4-5D6E-409C-BE32-E72D297353CC}">
                <c16:uniqueId val="{00000000-B3EC-4450-A13B-4CD76F077877}"/>
              </c:ext>
            </c:extLst>
          </c:dPt>
          <c:dPt>
            <c:idx val="4"/>
            <c:marker>
              <c:spPr>
                <a:solidFill>
                  <a:schemeClr val="accent1"/>
                </a:solidFill>
                <a:ln w="19050">
                  <a:noFill/>
                </a:ln>
              </c:spPr>
            </c:marker>
            <c:bubble3D val="0"/>
            <c:extLst>
              <c:ext xmlns:c16="http://schemas.microsoft.com/office/drawing/2014/chart" uri="{C3380CC4-5D6E-409C-BE32-E72D297353CC}">
                <c16:uniqueId val="{00000001-B3EC-4450-A13B-4CD76F077877}"/>
              </c:ext>
            </c:extLst>
          </c:dPt>
          <c:dPt>
            <c:idx val="6"/>
            <c:bubble3D val="0"/>
            <c:extLst>
              <c:ext xmlns:c16="http://schemas.microsoft.com/office/drawing/2014/chart" uri="{C3380CC4-5D6E-409C-BE32-E72D297353CC}">
                <c16:uniqueId val="{00000002-B3EC-4450-A13B-4CD76F077877}"/>
              </c:ext>
            </c:extLst>
          </c:dPt>
          <c:dPt>
            <c:idx val="7"/>
            <c:bubble3D val="0"/>
            <c:extLst>
              <c:ext xmlns:c16="http://schemas.microsoft.com/office/drawing/2014/chart" uri="{C3380CC4-5D6E-409C-BE32-E72D297353CC}">
                <c16:uniqueId val="{00000003-B3EC-4450-A13B-4CD76F077877}"/>
              </c:ext>
            </c:extLst>
          </c:dPt>
          <c:errBars>
            <c:errDir val="y"/>
            <c:errBarType val="plus"/>
            <c:errValType val="percentage"/>
            <c:noEndCap val="1"/>
            <c:val val="5"/>
            <c:spPr>
              <a:ln>
                <a:noFill/>
              </a:ln>
            </c:spPr>
          </c:errBars>
          <c:errBars>
            <c:errDir val="x"/>
            <c:errBarType val="both"/>
            <c:errValType val="cust"/>
            <c:noEndCap val="0"/>
            <c:plus>
              <c:numRef>
                <c:f>Sheet1!$G$3:$G$7</c:f>
                <c:numCache>
                  <c:formatCode>General</c:formatCode>
                  <c:ptCount val="5"/>
                  <c:pt idx="0">
                    <c:v>0.15000000000000002</c:v>
                  </c:pt>
                  <c:pt idx="1">
                    <c:v>0.19000000000000006</c:v>
                  </c:pt>
                  <c:pt idx="2">
                    <c:v>0.18999999999999995</c:v>
                  </c:pt>
                  <c:pt idx="4">
                    <c:v>0.18000000000000005</c:v>
                  </c:pt>
                </c:numCache>
              </c:numRef>
            </c:plus>
            <c:minus>
              <c:numRef>
                <c:f>Sheet1!$F$3:$F$7</c:f>
                <c:numCache>
                  <c:formatCode>General</c:formatCode>
                  <c:ptCount val="5"/>
                  <c:pt idx="0">
                    <c:v>0.13</c:v>
                  </c:pt>
                  <c:pt idx="1">
                    <c:v>0.15000000000000002</c:v>
                  </c:pt>
                  <c:pt idx="2">
                    <c:v>0.16000000000000003</c:v>
                  </c:pt>
                  <c:pt idx="4">
                    <c:v>0.15000000000000002</c:v>
                  </c:pt>
                </c:numCache>
              </c:numRef>
            </c:minus>
            <c:spPr>
              <a:ln w="12700">
                <a:solidFill>
                  <a:schemeClr val="accent1"/>
                </a:solidFill>
              </a:ln>
            </c:spPr>
          </c:errBars>
          <c:xVal>
            <c:numRef>
              <c:f>Sheet1!$C$3:$C$7</c:f>
              <c:numCache>
                <c:formatCode>General</c:formatCode>
                <c:ptCount val="5"/>
                <c:pt idx="0">
                  <c:v>0.62</c:v>
                </c:pt>
                <c:pt idx="1">
                  <c:v>0.87</c:v>
                </c:pt>
                <c:pt idx="2">
                  <c:v>0.98</c:v>
                </c:pt>
                <c:pt idx="4">
                  <c:v>0.92</c:v>
                </c:pt>
              </c:numCache>
            </c:numRef>
          </c:xVal>
          <c:yVal>
            <c:numRef>
              <c:f>Sheet1!$B$3:$B$7</c:f>
              <c:numCache>
                <c:formatCode>General</c:formatCode>
                <c:ptCount val="5"/>
                <c:pt idx="0">
                  <c:v>6</c:v>
                </c:pt>
                <c:pt idx="1">
                  <c:v>5</c:v>
                </c:pt>
                <c:pt idx="2">
                  <c:v>4</c:v>
                </c:pt>
                <c:pt idx="3">
                  <c:v>3</c:v>
                </c:pt>
                <c:pt idx="4">
                  <c:v>2</c:v>
                </c:pt>
              </c:numCache>
            </c:numRef>
          </c:yVal>
          <c:smooth val="0"/>
          <c:extLst>
            <c:ext xmlns:c16="http://schemas.microsoft.com/office/drawing/2014/chart" uri="{C3380CC4-5D6E-409C-BE32-E72D297353CC}">
              <c16:uniqueId val="{00000004-B3EC-4450-A13B-4CD76F077877}"/>
            </c:ext>
          </c:extLst>
        </c:ser>
        <c:dLbls>
          <c:showLegendKey val="0"/>
          <c:showVal val="0"/>
          <c:showCatName val="0"/>
          <c:showSerName val="0"/>
          <c:showPercent val="0"/>
          <c:showBubbleSize val="0"/>
        </c:dLbls>
        <c:axId val="200959104"/>
        <c:axId val="200961024"/>
      </c:scatterChart>
      <c:valAx>
        <c:axId val="200959104"/>
        <c:scaling>
          <c:logBase val="2"/>
          <c:orientation val="minMax"/>
          <c:max val="2"/>
        </c:scaling>
        <c:delete val="0"/>
        <c:axPos val="b"/>
        <c:numFmt formatCode="General" sourceLinked="1"/>
        <c:majorTickMark val="out"/>
        <c:minorTickMark val="none"/>
        <c:tickLblPos val="nextTo"/>
        <c:spPr>
          <a:ln w="9525">
            <a:solidFill>
              <a:schemeClr val="tx1"/>
            </a:solidFill>
          </a:ln>
        </c:spPr>
        <c:txPr>
          <a:bodyPr/>
          <a:lstStyle/>
          <a:p>
            <a:pPr>
              <a:defRPr sz="800">
                <a:solidFill>
                  <a:schemeClr val="tx1"/>
                </a:solidFill>
              </a:defRPr>
            </a:pPr>
            <a:endParaRPr lang="vi-VN"/>
          </a:p>
        </c:txPr>
        <c:crossAx val="200961024"/>
        <c:crosses val="autoZero"/>
        <c:crossBetween val="midCat"/>
        <c:majorUnit val="2"/>
      </c:valAx>
      <c:valAx>
        <c:axId val="200961024"/>
        <c:scaling>
          <c:orientation val="minMax"/>
          <c:max val="6.5"/>
          <c:min val="0.5"/>
        </c:scaling>
        <c:delete val="0"/>
        <c:axPos val="l"/>
        <c:numFmt formatCode="General" sourceLinked="1"/>
        <c:majorTickMark val="none"/>
        <c:minorTickMark val="none"/>
        <c:tickLblPos val="none"/>
        <c:spPr>
          <a:ln w="12700">
            <a:solidFill>
              <a:schemeClr val="tx1"/>
            </a:solidFill>
            <a:prstDash val="solid"/>
          </a:ln>
        </c:spPr>
        <c:crossAx val="200959104"/>
        <c:crosses val="autoZero"/>
        <c:crossBetween val="midCat"/>
      </c:valAx>
    </c:plotArea>
    <c:plotVisOnly val="1"/>
    <c:dispBlanksAs val="gap"/>
    <c:showDLblsOverMax val="0"/>
  </c:chart>
  <c:txPr>
    <a:bodyPr/>
    <a:lstStyle/>
    <a:p>
      <a:pPr>
        <a:defRPr sz="1800"/>
      </a:pPr>
      <a:endParaRPr lang="vi-VN"/>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90431352001102E-2"/>
          <c:y val="4.9037115492772697E-2"/>
          <c:w val="0.90048179461730904"/>
          <c:h val="0.91256267225815801"/>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009999"/>
              </a:solidFill>
            </c:spPr>
            <c:extLst>
              <c:ext xmlns:c16="http://schemas.microsoft.com/office/drawing/2014/chart" uri="{C3380CC4-5D6E-409C-BE32-E72D297353CC}">
                <c16:uniqueId val="{00000001-2ADF-42E8-AD7F-0E3A81FD9301}"/>
              </c:ext>
            </c:extLst>
          </c:dPt>
          <c:dPt>
            <c:idx val="1"/>
            <c:invertIfNegative val="0"/>
            <c:bubble3D val="0"/>
            <c:spPr>
              <a:solidFill>
                <a:srgbClr val="009999"/>
              </a:solidFill>
            </c:spPr>
            <c:extLst>
              <c:ext xmlns:c16="http://schemas.microsoft.com/office/drawing/2014/chart" uri="{C3380CC4-5D6E-409C-BE32-E72D297353CC}">
                <c16:uniqueId val="{00000003-2ADF-42E8-AD7F-0E3A81FD9301}"/>
              </c:ext>
            </c:extLst>
          </c:dPt>
          <c:dPt>
            <c:idx val="2"/>
            <c:invertIfNegative val="0"/>
            <c:bubble3D val="0"/>
            <c:spPr>
              <a:solidFill>
                <a:srgbClr val="66FFFF"/>
              </a:solidFill>
            </c:spPr>
            <c:extLst>
              <c:ext xmlns:c16="http://schemas.microsoft.com/office/drawing/2014/chart" uri="{C3380CC4-5D6E-409C-BE32-E72D297353CC}">
                <c16:uniqueId val="{00000005-2ADF-42E8-AD7F-0E3A81FD9301}"/>
              </c:ext>
            </c:extLst>
          </c:dPt>
          <c:dPt>
            <c:idx val="3"/>
            <c:invertIfNegative val="0"/>
            <c:bubble3D val="0"/>
            <c:spPr>
              <a:solidFill>
                <a:srgbClr val="66FFFF"/>
              </a:solidFill>
            </c:spPr>
            <c:extLst>
              <c:ext xmlns:c16="http://schemas.microsoft.com/office/drawing/2014/chart" uri="{C3380CC4-5D6E-409C-BE32-E72D297353CC}">
                <c16:uniqueId val="{00000007-2ADF-42E8-AD7F-0E3A81FD9301}"/>
              </c:ext>
            </c:extLst>
          </c:dPt>
          <c:dPt>
            <c:idx val="4"/>
            <c:invertIfNegative val="0"/>
            <c:bubble3D val="0"/>
            <c:spPr>
              <a:solidFill>
                <a:srgbClr val="009999"/>
              </a:solidFill>
            </c:spPr>
            <c:extLst>
              <c:ext xmlns:c16="http://schemas.microsoft.com/office/drawing/2014/chart" uri="{C3380CC4-5D6E-409C-BE32-E72D297353CC}">
                <c16:uniqueId val="{00000009-2ADF-42E8-AD7F-0E3A81FD9301}"/>
              </c:ext>
            </c:extLst>
          </c:dPt>
          <c:dPt>
            <c:idx val="5"/>
            <c:invertIfNegative val="0"/>
            <c:bubble3D val="0"/>
            <c:spPr>
              <a:solidFill>
                <a:srgbClr val="66FFFF"/>
              </a:solidFill>
            </c:spPr>
            <c:extLst>
              <c:ext xmlns:c16="http://schemas.microsoft.com/office/drawing/2014/chart" uri="{C3380CC4-5D6E-409C-BE32-E72D297353CC}">
                <c16:uniqueId val="{0000000B-2ADF-42E8-AD7F-0E3A81FD9301}"/>
              </c:ext>
            </c:extLst>
          </c:dPt>
          <c:dPt>
            <c:idx val="6"/>
            <c:invertIfNegative val="0"/>
            <c:bubble3D val="0"/>
            <c:spPr>
              <a:solidFill>
                <a:schemeClr val="tx1"/>
              </a:solidFill>
            </c:spPr>
            <c:extLst>
              <c:ext xmlns:c16="http://schemas.microsoft.com/office/drawing/2014/chart" uri="{C3380CC4-5D6E-409C-BE32-E72D297353CC}">
                <c16:uniqueId val="{0000000D-2ADF-42E8-AD7F-0E3A81FD9301}"/>
              </c:ext>
            </c:extLst>
          </c:dPt>
          <c:dPt>
            <c:idx val="7"/>
            <c:invertIfNegative val="0"/>
            <c:bubble3D val="0"/>
            <c:spPr>
              <a:solidFill>
                <a:schemeClr val="bg1">
                  <a:lumMod val="75000"/>
                </a:schemeClr>
              </a:solidFill>
            </c:spPr>
            <c:extLst>
              <c:ext xmlns:c16="http://schemas.microsoft.com/office/drawing/2014/chart" uri="{C3380CC4-5D6E-409C-BE32-E72D297353CC}">
                <c16:uniqueId val="{0000000F-2ADF-42E8-AD7F-0E3A81FD9301}"/>
              </c:ext>
            </c:extLst>
          </c:dPt>
          <c:dLbls>
            <c:dLbl>
              <c:idx val="0"/>
              <c:layout>
                <c:manualLayout>
                  <c:x val="-1.7940686684481899E-17"/>
                  <c:y val="-5.86669869483801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DF-42E8-AD7F-0E3A81FD9301}"/>
                </c:ext>
              </c:extLst>
            </c:dLbl>
            <c:dLbl>
              <c:idx val="1"/>
              <c:layout>
                <c:manualLayout>
                  <c:x val="0"/>
                  <c:y val="-4.2666899598822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DF-42E8-AD7F-0E3A81FD9301}"/>
                </c:ext>
              </c:extLst>
            </c:dLbl>
            <c:dLbl>
              <c:idx val="2"/>
              <c:layout>
                <c:manualLayout>
                  <c:x val="0"/>
                  <c:y val="-3.7333537148969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DF-42E8-AD7F-0E3A81FD9301}"/>
                </c:ext>
              </c:extLst>
            </c:dLbl>
            <c:dLbl>
              <c:idx val="3"/>
              <c:layout>
                <c:manualLayout>
                  <c:x val="0"/>
                  <c:y val="-4.2666899598821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ADF-42E8-AD7F-0E3A81FD9301}"/>
                </c:ext>
              </c:extLst>
            </c:dLbl>
            <c:dLbl>
              <c:idx val="4"/>
              <c:layout>
                <c:manualLayout>
                  <c:x val="-7.1762746737928594E-17"/>
                  <c:y val="-5.333362449852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ADF-42E8-AD7F-0E3A81FD9301}"/>
                </c:ext>
              </c:extLst>
            </c:dLbl>
            <c:dLbl>
              <c:idx val="5"/>
              <c:layout>
                <c:manualLayout>
                  <c:x val="0"/>
                  <c:y val="-5.333362449852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ADF-42E8-AD7F-0E3A81FD9301}"/>
                </c:ext>
              </c:extLst>
            </c:dLbl>
            <c:dLbl>
              <c:idx val="6"/>
              <c:layout>
                <c:manualLayout>
                  <c:x val="-1.43525493475856E-16"/>
                  <c:y val="-5.333362449852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ADF-42E8-AD7F-0E3A81FD9301}"/>
                </c:ext>
              </c:extLst>
            </c:dLbl>
            <c:dLbl>
              <c:idx val="7"/>
              <c:layout>
                <c:manualLayout>
                  <c:x val="0"/>
                  <c:y val="-4.2666899598821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ADF-42E8-AD7F-0E3A81FD9301}"/>
                </c:ext>
              </c:extLst>
            </c:dLbl>
            <c:numFmt formatCode="#,##0.0" sourceLinked="0"/>
            <c:spPr>
              <a:noFill/>
              <a:ln>
                <a:noFill/>
              </a:ln>
              <a:effectLst/>
            </c:spPr>
            <c:txPr>
              <a:bodyPr wrap="square" lIns="38100" tIns="19050" rIns="38100" bIns="19050" anchor="ctr">
                <a:spAutoFit/>
              </a:bodyPr>
              <a:lstStyle/>
              <a:p>
                <a:pPr>
                  <a:defRPr sz="1000"/>
                </a:pPr>
                <a:endParaRPr lang="vi-V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Sheet1!$D$2:$D$9</c:f>
                <c:numCache>
                  <c:formatCode>General</c:formatCode>
                  <c:ptCount val="8"/>
                  <c:pt idx="0">
                    <c:v>0.3</c:v>
                  </c:pt>
                  <c:pt idx="1">
                    <c:v>0.3</c:v>
                  </c:pt>
                  <c:pt idx="2">
                    <c:v>0.3</c:v>
                  </c:pt>
                  <c:pt idx="3">
                    <c:v>0.3</c:v>
                  </c:pt>
                  <c:pt idx="4">
                    <c:v>0.3</c:v>
                  </c:pt>
                  <c:pt idx="5">
                    <c:v>0.3</c:v>
                  </c:pt>
                  <c:pt idx="6">
                    <c:v>0.3</c:v>
                  </c:pt>
                  <c:pt idx="7">
                    <c:v>0.3</c:v>
                  </c:pt>
                </c:numCache>
              </c:numRef>
            </c:plus>
            <c:minus>
              <c:numRef>
                <c:f>Sheet1!$D$2:$D$9</c:f>
                <c:numCache>
                  <c:formatCode>General</c:formatCode>
                  <c:ptCount val="8"/>
                  <c:pt idx="0">
                    <c:v>0.3</c:v>
                  </c:pt>
                  <c:pt idx="1">
                    <c:v>0.3</c:v>
                  </c:pt>
                  <c:pt idx="2">
                    <c:v>0.3</c:v>
                  </c:pt>
                  <c:pt idx="3">
                    <c:v>0.3</c:v>
                  </c:pt>
                  <c:pt idx="4">
                    <c:v>0.3</c:v>
                  </c:pt>
                  <c:pt idx="5">
                    <c:v>0.3</c:v>
                  </c:pt>
                  <c:pt idx="6">
                    <c:v>0.3</c:v>
                  </c:pt>
                  <c:pt idx="7">
                    <c:v>0.3</c:v>
                  </c:pt>
                </c:numCache>
              </c:numRef>
            </c:minus>
          </c:errBars>
          <c:cat>
            <c:strRef>
              <c:f>Sheet1!$A$2:$A$9</c:f>
              <c:strCache>
                <c:ptCount val="8"/>
                <c:pt idx="0">
                  <c:v>EMPA 
12.5 mg BID+
MET 1000 mg BID </c:v>
                </c:pt>
                <c:pt idx="1">
                  <c:v>EMPA 
12.5 mg BID+
MET 500 mg BID 
</c:v>
                </c:pt>
                <c:pt idx="2">
                  <c:v>EMPA 
5 mg BID+
MET 1000 mg BID
</c:v>
                </c:pt>
                <c:pt idx="3">
                  <c:v>EMPA 
5 mg BID+
MET 500 mg BID 
</c:v>
                </c:pt>
                <c:pt idx="4">
                  <c:v>EMPA 
25 mg QD </c:v>
                </c:pt>
                <c:pt idx="5">
                  <c:v>EMPA
10 mg QD</c:v>
                </c:pt>
                <c:pt idx="6">
                  <c:v>MET 1000 mg BID</c:v>
                </c:pt>
                <c:pt idx="7">
                  <c:v>MET 500 BID</c:v>
                </c:pt>
              </c:strCache>
            </c:strRef>
          </c:cat>
          <c:val>
            <c:numRef>
              <c:f>Sheet1!$B$2:$B$9</c:f>
              <c:numCache>
                <c:formatCode>General</c:formatCode>
                <c:ptCount val="8"/>
                <c:pt idx="0">
                  <c:v>-3.8</c:v>
                </c:pt>
                <c:pt idx="1">
                  <c:v>-3</c:v>
                </c:pt>
                <c:pt idx="2">
                  <c:v>-3.5</c:v>
                </c:pt>
                <c:pt idx="3">
                  <c:v>-2.8</c:v>
                </c:pt>
                <c:pt idx="4">
                  <c:v>-2.4</c:v>
                </c:pt>
                <c:pt idx="5">
                  <c:v>-2.4</c:v>
                </c:pt>
                <c:pt idx="6">
                  <c:v>-1.3</c:v>
                </c:pt>
                <c:pt idx="7">
                  <c:v>-0.5</c:v>
                </c:pt>
              </c:numCache>
            </c:numRef>
          </c:val>
          <c:extLst>
            <c:ext xmlns:c16="http://schemas.microsoft.com/office/drawing/2014/chart" uri="{C3380CC4-5D6E-409C-BE32-E72D297353CC}">
              <c16:uniqueId val="{00000010-2ADF-42E8-AD7F-0E3A81FD9301}"/>
            </c:ext>
          </c:extLst>
        </c:ser>
        <c:dLbls>
          <c:showLegendKey val="0"/>
          <c:showVal val="0"/>
          <c:showCatName val="0"/>
          <c:showSerName val="0"/>
          <c:showPercent val="0"/>
          <c:showBubbleSize val="0"/>
        </c:dLbls>
        <c:gapWidth val="80"/>
        <c:axId val="-2095513416"/>
        <c:axId val="-2095510440"/>
      </c:barChart>
      <c:catAx>
        <c:axId val="-2095513416"/>
        <c:scaling>
          <c:orientation val="minMax"/>
        </c:scaling>
        <c:delete val="0"/>
        <c:axPos val="b"/>
        <c:numFmt formatCode="General" sourceLinked="0"/>
        <c:majorTickMark val="none"/>
        <c:minorTickMark val="none"/>
        <c:tickLblPos val="none"/>
        <c:crossAx val="-2095510440"/>
        <c:crosses val="autoZero"/>
        <c:auto val="1"/>
        <c:lblAlgn val="ctr"/>
        <c:lblOffset val="100"/>
        <c:noMultiLvlLbl val="0"/>
      </c:catAx>
      <c:valAx>
        <c:axId val="-2095510440"/>
        <c:scaling>
          <c:orientation val="minMax"/>
        </c:scaling>
        <c:delete val="0"/>
        <c:axPos val="l"/>
        <c:numFmt formatCode="#,##0" sourceLinked="0"/>
        <c:majorTickMark val="out"/>
        <c:minorTickMark val="none"/>
        <c:tickLblPos val="nextTo"/>
        <c:txPr>
          <a:bodyPr/>
          <a:lstStyle/>
          <a:p>
            <a:pPr>
              <a:defRPr sz="1200"/>
            </a:pPr>
            <a:endParaRPr lang="vi-VN"/>
          </a:p>
        </c:txPr>
        <c:crossAx val="-2095513416"/>
        <c:crosses val="autoZero"/>
        <c:crossBetween val="between"/>
        <c:majorUnit val="1"/>
      </c:valAx>
    </c:plotArea>
    <c:plotVisOnly val="1"/>
    <c:dispBlanksAs val="gap"/>
    <c:showDLblsOverMax val="0"/>
  </c:chart>
  <c:txPr>
    <a:bodyPr/>
    <a:lstStyle/>
    <a:p>
      <a:pPr>
        <a:defRPr sz="1800"/>
      </a:pPr>
      <a:endParaRPr lang="vi-VN"/>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72322072923468"/>
          <c:y val="7.1802181267305032E-2"/>
          <c:w val="0.55796533672405701"/>
          <c:h val="0.82624359356868027"/>
        </c:manualLayout>
      </c:layout>
      <c:scatterChart>
        <c:scatterStyle val="lineMarker"/>
        <c:varyColors val="0"/>
        <c:ser>
          <c:idx val="0"/>
          <c:order val="0"/>
          <c:tx>
            <c:strRef>
              <c:f>Sheet1!$A$3:$A$12</c:f>
              <c:strCache>
                <c:ptCount val="10"/>
                <c:pt idx="0">
                  <c:v>MACE outcomes</c:v>
                </c:pt>
                <c:pt idx="1">
                  <c:v>3P-MACE</c:v>
                </c:pt>
                <c:pt idx="2">
                  <c:v>4P-MACE</c:v>
                </c:pt>
                <c:pt idx="3">
                  <c:v>Coronary outcomes</c:v>
                </c:pt>
                <c:pt idx="4">
                  <c:v>MI</c:v>
                </c:pt>
                <c:pt idx="5">
                  <c:v>MI + coronary revascularisation</c:v>
                </c:pt>
                <c:pt idx="6">
                  <c:v>MI + coronary revascularisation + HUA</c:v>
                </c:pt>
                <c:pt idx="7">
                  <c:v>Coronary revascularisation</c:v>
                </c:pt>
                <c:pt idx="8">
                  <c:v>HUA</c:v>
                </c:pt>
              </c:strCache>
            </c:strRef>
          </c:tx>
          <c:spPr>
            <a:ln w="28575">
              <a:noFill/>
            </a:ln>
          </c:spPr>
          <c:marker>
            <c:symbol val="circle"/>
            <c:size val="8"/>
            <c:spPr>
              <a:solidFill>
                <a:srgbClr val="498BC9"/>
              </a:solidFill>
              <a:ln>
                <a:noFill/>
              </a:ln>
            </c:spPr>
          </c:marker>
          <c:errBars>
            <c:errDir val="y"/>
            <c:errBarType val="plus"/>
            <c:errValType val="percentage"/>
            <c:noEndCap val="1"/>
            <c:val val="5"/>
            <c:spPr>
              <a:ln>
                <a:noFill/>
              </a:ln>
            </c:spPr>
          </c:errBars>
          <c:errBars>
            <c:errDir val="x"/>
            <c:errBarType val="both"/>
            <c:errValType val="cust"/>
            <c:noEndCap val="0"/>
            <c:plus>
              <c:numRef>
                <c:f>Sheet1!$G$3:$G$12</c:f>
                <c:numCache>
                  <c:formatCode>General</c:formatCode>
                  <c:ptCount val="10"/>
                  <c:pt idx="0">
                    <c:v>0</c:v>
                  </c:pt>
                  <c:pt idx="1">
                    <c:v>0.13</c:v>
                  </c:pt>
                  <c:pt idx="2">
                    <c:v>0.13</c:v>
                  </c:pt>
                  <c:pt idx="3">
                    <c:v>0</c:v>
                  </c:pt>
                  <c:pt idx="4">
                    <c:v>0.20799999999999996</c:v>
                  </c:pt>
                  <c:pt idx="5">
                    <c:v>0.14999999999999991</c:v>
                  </c:pt>
                  <c:pt idx="6">
                    <c:v>0.16000000000000003</c:v>
                  </c:pt>
                  <c:pt idx="7">
                    <c:v>0.18000000000000005</c:v>
                  </c:pt>
                  <c:pt idx="8">
                    <c:v>0.37999999999999989</c:v>
                  </c:pt>
                  <c:pt idx="9">
                    <c:v>0</c:v>
                  </c:pt>
                </c:numCache>
              </c:numRef>
            </c:plus>
            <c:minus>
              <c:numRef>
                <c:f>Sheet1!$F$3:$F$12</c:f>
                <c:numCache>
                  <c:formatCode>General</c:formatCode>
                  <c:ptCount val="10"/>
                  <c:pt idx="0">
                    <c:v>0</c:v>
                  </c:pt>
                  <c:pt idx="1">
                    <c:v>0.10999999999999999</c:v>
                  </c:pt>
                  <c:pt idx="2">
                    <c:v>0.10999999999999999</c:v>
                  </c:pt>
                  <c:pt idx="3">
                    <c:v>0</c:v>
                  </c:pt>
                  <c:pt idx="4">
                    <c:v>0.17000000000000004</c:v>
                  </c:pt>
                  <c:pt idx="5">
                    <c:v>0.13</c:v>
                  </c:pt>
                  <c:pt idx="6">
                    <c:v>0.13</c:v>
                  </c:pt>
                  <c:pt idx="7">
                    <c:v>0.14000000000000001</c:v>
                  </c:pt>
                  <c:pt idx="8">
                    <c:v>0.27</c:v>
                  </c:pt>
                  <c:pt idx="9">
                    <c:v>0</c:v>
                  </c:pt>
                </c:numCache>
              </c:numRef>
            </c:minus>
            <c:spPr>
              <a:ln w="12700">
                <a:solidFill>
                  <a:srgbClr val="498BC9"/>
                </a:solidFill>
              </a:ln>
            </c:spPr>
          </c:errBars>
          <c:xVal>
            <c:numRef>
              <c:f>Sheet1!$C$3:$C$12</c:f>
              <c:numCache>
                <c:formatCode>General</c:formatCode>
                <c:ptCount val="10"/>
                <c:pt idx="1">
                  <c:v>0.78</c:v>
                </c:pt>
                <c:pt idx="2">
                  <c:v>0.82</c:v>
                </c:pt>
                <c:pt idx="4">
                  <c:v>0.79</c:v>
                </c:pt>
                <c:pt idx="5">
                  <c:v>0.8</c:v>
                </c:pt>
                <c:pt idx="6">
                  <c:v>0.83</c:v>
                </c:pt>
                <c:pt idx="7">
                  <c:v>0.85</c:v>
                </c:pt>
                <c:pt idx="8">
                  <c:v>1.03</c:v>
                </c:pt>
              </c:numCache>
            </c:numRef>
          </c:xVal>
          <c:yVal>
            <c:numRef>
              <c:f>Sheet1!$B$3:$B$12</c:f>
              <c:numCache>
                <c:formatCode>General</c:formatCode>
                <c:ptCount val="10"/>
                <c:pt idx="0">
                  <c:v>10</c:v>
                </c:pt>
                <c:pt idx="1">
                  <c:v>9</c:v>
                </c:pt>
                <c:pt idx="2">
                  <c:v>8</c:v>
                </c:pt>
                <c:pt idx="3">
                  <c:v>7</c:v>
                </c:pt>
                <c:pt idx="4">
                  <c:v>6</c:v>
                </c:pt>
                <c:pt idx="5">
                  <c:v>5</c:v>
                </c:pt>
                <c:pt idx="6">
                  <c:v>4</c:v>
                </c:pt>
                <c:pt idx="7">
                  <c:v>3</c:v>
                </c:pt>
                <c:pt idx="8">
                  <c:v>2</c:v>
                </c:pt>
                <c:pt idx="9">
                  <c:v>1</c:v>
                </c:pt>
              </c:numCache>
            </c:numRef>
          </c:yVal>
          <c:smooth val="0"/>
          <c:extLst>
            <c:ext xmlns:c16="http://schemas.microsoft.com/office/drawing/2014/chart" uri="{C3380CC4-5D6E-409C-BE32-E72D297353CC}">
              <c16:uniqueId val="{00000000-8C1B-440B-8E17-DE628C3D90E9}"/>
            </c:ext>
          </c:extLst>
        </c:ser>
        <c:dLbls>
          <c:showLegendKey val="0"/>
          <c:showVal val="0"/>
          <c:showCatName val="0"/>
          <c:showSerName val="0"/>
          <c:showPercent val="0"/>
          <c:showBubbleSize val="0"/>
        </c:dLbls>
        <c:axId val="89354624"/>
        <c:axId val="89356160"/>
      </c:scatterChart>
      <c:valAx>
        <c:axId val="89354624"/>
        <c:scaling>
          <c:logBase val="2"/>
          <c:orientation val="minMax"/>
          <c:max val="2"/>
          <c:min val="0.25"/>
        </c:scaling>
        <c:delete val="0"/>
        <c:axPos val="b"/>
        <c:numFmt formatCode="General" sourceLinked="1"/>
        <c:majorTickMark val="out"/>
        <c:minorTickMark val="none"/>
        <c:tickLblPos val="nextTo"/>
        <c:spPr>
          <a:ln w="9525">
            <a:solidFill>
              <a:schemeClr val="tx1"/>
            </a:solidFill>
          </a:ln>
        </c:spPr>
        <c:txPr>
          <a:bodyPr/>
          <a:lstStyle/>
          <a:p>
            <a:pPr>
              <a:defRPr sz="1000">
                <a:solidFill>
                  <a:schemeClr val="tx1"/>
                </a:solidFill>
              </a:defRPr>
            </a:pPr>
            <a:endParaRPr lang="vi-VN"/>
          </a:p>
        </c:txPr>
        <c:crossAx val="89356160"/>
        <c:crosses val="autoZero"/>
        <c:crossBetween val="midCat"/>
        <c:majorUnit val="2"/>
      </c:valAx>
      <c:valAx>
        <c:axId val="89356160"/>
        <c:scaling>
          <c:orientation val="minMax"/>
          <c:max val="11"/>
          <c:min val="1.5"/>
        </c:scaling>
        <c:delete val="0"/>
        <c:axPos val="l"/>
        <c:numFmt formatCode="General" sourceLinked="1"/>
        <c:majorTickMark val="none"/>
        <c:minorTickMark val="none"/>
        <c:tickLblPos val="none"/>
        <c:spPr>
          <a:ln w="12700">
            <a:solidFill>
              <a:schemeClr val="tx1"/>
            </a:solidFill>
            <a:prstDash val="solid"/>
          </a:ln>
        </c:spPr>
        <c:crossAx val="89354624"/>
        <c:crosses val="autoZero"/>
        <c:crossBetween val="midCat"/>
      </c:valAx>
    </c:plotArea>
    <c:plotVisOnly val="1"/>
    <c:dispBlanksAs val="gap"/>
    <c:showDLblsOverMax val="0"/>
  </c:chart>
  <c:txPr>
    <a:bodyPr/>
    <a:lstStyle/>
    <a:p>
      <a:pPr>
        <a:defRPr sz="1800"/>
      </a:pPr>
      <a:endParaRPr lang="vi-V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99723930948402"/>
          <c:y val="7.2705462289601133E-2"/>
          <c:w val="0.55796533672405701"/>
          <c:h val="0.77025910623804938"/>
        </c:manualLayout>
      </c:layout>
      <c:scatterChart>
        <c:scatterStyle val="lineMarker"/>
        <c:varyColors val="0"/>
        <c:ser>
          <c:idx val="0"/>
          <c:order val="0"/>
          <c:tx>
            <c:strRef>
              <c:f>Sheet1!$A$3:$A$14</c:f>
              <c:strCache>
                <c:ptCount val="12"/>
                <c:pt idx="0">
                  <c:v>Cerebrovascular outcomes</c:v>
                </c:pt>
                <c:pt idx="1">
                  <c:v>Stroke</c:v>
                </c:pt>
                <c:pt idx="2">
                  <c:v>Transient ischaemic attack</c:v>
                </c:pt>
                <c:pt idx="3">
                  <c:v>Stroke or transient ischaemic attack</c:v>
                </c:pt>
                <c:pt idx="4">
                  <c:v>HF outcomes</c:v>
                </c:pt>
                <c:pt idx="5">
                  <c:v>HHF</c:v>
                </c:pt>
                <c:pt idx="6">
                  <c:v>HHF/CV death (excl. fatal stroke)</c:v>
                </c:pt>
                <c:pt idx="8">
                  <c:v>All-cause hospitalisation</c:v>
                </c:pt>
                <c:pt idx="9">
                  <c:v>Mortality outcomes</c:v>
                </c:pt>
                <c:pt idx="10">
                  <c:v>All-cause mortality</c:v>
                </c:pt>
                <c:pt idx="11">
                  <c:v>CV death</c:v>
                </c:pt>
              </c:strCache>
            </c:strRef>
          </c:tx>
          <c:spPr>
            <a:ln w="28575">
              <a:noFill/>
            </a:ln>
          </c:spPr>
          <c:marker>
            <c:symbol val="circle"/>
            <c:size val="8"/>
            <c:spPr>
              <a:solidFill>
                <a:srgbClr val="498BC9"/>
              </a:solidFill>
              <a:ln>
                <a:noFill/>
              </a:ln>
            </c:spPr>
          </c:marker>
          <c:dPt>
            <c:idx val="15"/>
            <c:bubble3D val="0"/>
            <c:extLst>
              <c:ext xmlns:c16="http://schemas.microsoft.com/office/drawing/2014/chart" uri="{C3380CC4-5D6E-409C-BE32-E72D297353CC}">
                <c16:uniqueId val="{00000000-8EF7-4E19-85E9-E5BC6D6570C3}"/>
              </c:ext>
            </c:extLst>
          </c:dPt>
          <c:dPt>
            <c:idx val="16"/>
            <c:marker>
              <c:spPr>
                <a:solidFill>
                  <a:srgbClr val="498BC9"/>
                </a:solidFill>
                <a:ln w="19050">
                  <a:noFill/>
                </a:ln>
              </c:spPr>
            </c:marker>
            <c:bubble3D val="0"/>
            <c:extLst>
              <c:ext xmlns:c16="http://schemas.microsoft.com/office/drawing/2014/chart" uri="{C3380CC4-5D6E-409C-BE32-E72D297353CC}">
                <c16:uniqueId val="{00000001-8EF7-4E19-85E9-E5BC6D6570C3}"/>
              </c:ext>
            </c:extLst>
          </c:dPt>
          <c:errBars>
            <c:errDir val="y"/>
            <c:errBarType val="plus"/>
            <c:errValType val="percentage"/>
            <c:noEndCap val="1"/>
            <c:val val="5"/>
            <c:spPr>
              <a:ln>
                <a:noFill/>
              </a:ln>
            </c:spPr>
          </c:errBars>
          <c:errBars>
            <c:errDir val="x"/>
            <c:errBarType val="both"/>
            <c:errValType val="cust"/>
            <c:noEndCap val="0"/>
            <c:plus>
              <c:numRef>
                <c:f>Sheet1!$G$3:$G$14</c:f>
                <c:numCache>
                  <c:formatCode>General</c:formatCode>
                  <c:ptCount val="12"/>
                  <c:pt idx="0">
                    <c:v>0</c:v>
                  </c:pt>
                  <c:pt idx="1">
                    <c:v>0.3899999999999999</c:v>
                  </c:pt>
                  <c:pt idx="2">
                    <c:v>0.6</c:v>
                  </c:pt>
                  <c:pt idx="3">
                    <c:v>0.32000000000000006</c:v>
                  </c:pt>
                  <c:pt idx="4">
                    <c:v>0</c:v>
                  </c:pt>
                  <c:pt idx="5">
                    <c:v>0.23000000000000009</c:v>
                  </c:pt>
                  <c:pt idx="6">
                    <c:v>0</c:v>
                  </c:pt>
                  <c:pt idx="7">
                    <c:v>0.12999999999999989</c:v>
                  </c:pt>
                  <c:pt idx="8">
                    <c:v>8.0000000000000071E-2</c:v>
                  </c:pt>
                  <c:pt idx="9">
                    <c:v>0</c:v>
                  </c:pt>
                  <c:pt idx="10">
                    <c:v>0.14000000000000001</c:v>
                  </c:pt>
                  <c:pt idx="11">
                    <c:v>0.16000000000000003</c:v>
                  </c:pt>
                </c:numCache>
              </c:numRef>
            </c:plus>
            <c:minus>
              <c:numRef>
                <c:f>Sheet1!$F$3:$F$14</c:f>
                <c:numCache>
                  <c:formatCode>General</c:formatCode>
                  <c:ptCount val="12"/>
                  <c:pt idx="0">
                    <c:v>0</c:v>
                  </c:pt>
                  <c:pt idx="1">
                    <c:v>0.28000000000000014</c:v>
                  </c:pt>
                  <c:pt idx="2">
                    <c:v>0.35</c:v>
                  </c:pt>
                  <c:pt idx="3">
                    <c:v>0.24</c:v>
                  </c:pt>
                  <c:pt idx="4">
                    <c:v>0</c:v>
                  </c:pt>
                  <c:pt idx="5">
                    <c:v>0.15999999999999998</c:v>
                  </c:pt>
                  <c:pt idx="6">
                    <c:v>0</c:v>
                  </c:pt>
                  <c:pt idx="7">
                    <c:v>0.11000000000000004</c:v>
                  </c:pt>
                  <c:pt idx="8">
                    <c:v>6.9999999999999951E-2</c:v>
                  </c:pt>
                  <c:pt idx="9">
                    <c:v>0</c:v>
                  </c:pt>
                  <c:pt idx="10">
                    <c:v>0.12</c:v>
                  </c:pt>
                  <c:pt idx="11">
                    <c:v>0.12</c:v>
                  </c:pt>
                </c:numCache>
              </c:numRef>
            </c:minus>
            <c:spPr>
              <a:ln w="12700">
                <a:solidFill>
                  <a:srgbClr val="498BC9"/>
                </a:solidFill>
              </a:ln>
            </c:spPr>
          </c:errBars>
          <c:xVal>
            <c:numRef>
              <c:f>Sheet1!$C$3:$C$14</c:f>
              <c:numCache>
                <c:formatCode>General</c:formatCode>
                <c:ptCount val="12"/>
                <c:pt idx="1">
                  <c:v>1.1000000000000001</c:v>
                </c:pt>
                <c:pt idx="2">
                  <c:v>0.84</c:v>
                </c:pt>
                <c:pt idx="3">
                  <c:v>1.04</c:v>
                </c:pt>
                <c:pt idx="5">
                  <c:v>0.57999999999999996</c:v>
                </c:pt>
                <c:pt idx="7">
                  <c:v>0.56000000000000005</c:v>
                </c:pt>
                <c:pt idx="8">
                  <c:v>0.83</c:v>
                </c:pt>
                <c:pt idx="10">
                  <c:v>0.69</c:v>
                </c:pt>
                <c:pt idx="11">
                  <c:v>0.62</c:v>
                </c:pt>
              </c:numCache>
            </c:numRef>
          </c:xVal>
          <c:yVal>
            <c:numRef>
              <c:f>Sheet1!$B$3:$B$14</c:f>
              <c:numCache>
                <c:formatCode>General</c:formatCode>
                <c:ptCount val="12"/>
                <c:pt idx="0">
                  <c:v>12</c:v>
                </c:pt>
                <c:pt idx="1">
                  <c:v>11</c:v>
                </c:pt>
                <c:pt idx="2">
                  <c:v>10</c:v>
                </c:pt>
                <c:pt idx="3">
                  <c:v>9</c:v>
                </c:pt>
                <c:pt idx="4">
                  <c:v>8</c:v>
                </c:pt>
                <c:pt idx="5">
                  <c:v>7</c:v>
                </c:pt>
                <c:pt idx="6">
                  <c:v>6</c:v>
                </c:pt>
                <c:pt idx="7">
                  <c:v>5</c:v>
                </c:pt>
                <c:pt idx="8">
                  <c:v>4</c:v>
                </c:pt>
                <c:pt idx="9">
                  <c:v>3</c:v>
                </c:pt>
                <c:pt idx="10">
                  <c:v>2</c:v>
                </c:pt>
                <c:pt idx="11">
                  <c:v>1</c:v>
                </c:pt>
              </c:numCache>
            </c:numRef>
          </c:yVal>
          <c:smooth val="0"/>
          <c:extLst>
            <c:ext xmlns:c16="http://schemas.microsoft.com/office/drawing/2014/chart" uri="{C3380CC4-5D6E-409C-BE32-E72D297353CC}">
              <c16:uniqueId val="{00000002-8EF7-4E19-85E9-E5BC6D6570C3}"/>
            </c:ext>
          </c:extLst>
        </c:ser>
        <c:dLbls>
          <c:showLegendKey val="0"/>
          <c:showVal val="0"/>
          <c:showCatName val="0"/>
          <c:showSerName val="0"/>
          <c:showPercent val="0"/>
          <c:showBubbleSize val="0"/>
        </c:dLbls>
        <c:axId val="89354624"/>
        <c:axId val="89356160"/>
      </c:scatterChart>
      <c:valAx>
        <c:axId val="89354624"/>
        <c:scaling>
          <c:logBase val="2"/>
          <c:orientation val="minMax"/>
          <c:max val="2"/>
          <c:min val="0.25"/>
        </c:scaling>
        <c:delete val="0"/>
        <c:axPos val="b"/>
        <c:numFmt formatCode="General" sourceLinked="1"/>
        <c:majorTickMark val="out"/>
        <c:minorTickMark val="none"/>
        <c:tickLblPos val="nextTo"/>
        <c:spPr>
          <a:ln w="9525">
            <a:solidFill>
              <a:schemeClr val="tx1"/>
            </a:solidFill>
          </a:ln>
        </c:spPr>
        <c:txPr>
          <a:bodyPr/>
          <a:lstStyle/>
          <a:p>
            <a:pPr>
              <a:defRPr sz="1000">
                <a:solidFill>
                  <a:schemeClr val="tx1"/>
                </a:solidFill>
              </a:defRPr>
            </a:pPr>
            <a:endParaRPr lang="vi-VN"/>
          </a:p>
        </c:txPr>
        <c:crossAx val="89356160"/>
        <c:crosses val="autoZero"/>
        <c:crossBetween val="midCat"/>
        <c:majorUnit val="2"/>
      </c:valAx>
      <c:valAx>
        <c:axId val="89356160"/>
        <c:scaling>
          <c:orientation val="minMax"/>
          <c:max val="12.5"/>
          <c:min val="0.35000000000000003"/>
        </c:scaling>
        <c:delete val="0"/>
        <c:axPos val="l"/>
        <c:numFmt formatCode="General" sourceLinked="1"/>
        <c:majorTickMark val="none"/>
        <c:minorTickMark val="none"/>
        <c:tickLblPos val="none"/>
        <c:spPr>
          <a:ln w="12700">
            <a:solidFill>
              <a:schemeClr val="tx1"/>
            </a:solidFill>
            <a:prstDash val="solid"/>
          </a:ln>
        </c:spPr>
        <c:crossAx val="89354624"/>
        <c:crosses val="autoZero"/>
        <c:crossBetween val="midCat"/>
      </c:valAx>
    </c:plotArea>
    <c:plotVisOnly val="1"/>
    <c:dispBlanksAs val="gap"/>
    <c:showDLblsOverMax val="0"/>
  </c:chart>
  <c:txPr>
    <a:bodyPr/>
    <a:lstStyle/>
    <a:p>
      <a:pPr>
        <a:defRPr sz="1800"/>
      </a:pPr>
      <a:endParaRPr lang="vi-V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99723930948402"/>
          <c:y val="3.8850367433825271E-2"/>
          <c:w val="0.55796533672405701"/>
          <c:h val="0.61595092519799943"/>
        </c:manualLayout>
      </c:layout>
      <c:scatterChart>
        <c:scatterStyle val="lineMarker"/>
        <c:varyColors val="0"/>
        <c:ser>
          <c:idx val="0"/>
          <c:order val="0"/>
          <c:tx>
            <c:strRef>
              <c:f>Sheet1!$A$3:$A$9</c:f>
              <c:strCache>
                <c:ptCount val="7"/>
                <c:pt idx="1">
                  <c:v>≥1 event</c:v>
                </c:pt>
                <c:pt idx="2">
                  <c:v>≥2 events</c:v>
                </c:pt>
                <c:pt idx="3">
                  <c:v>≥3 events</c:v>
                </c:pt>
                <c:pt idx="4">
                  <c:v>≥4 events</c:v>
                </c:pt>
                <c:pt idx="5">
                  <c:v>≥5 events</c:v>
                </c:pt>
                <c:pt idx="6">
                  <c:v>≥6 events</c:v>
                </c:pt>
              </c:strCache>
            </c:strRef>
          </c:tx>
          <c:spPr>
            <a:ln w="28575">
              <a:noFill/>
            </a:ln>
          </c:spPr>
          <c:marker>
            <c:symbol val="circle"/>
            <c:size val="12"/>
            <c:spPr>
              <a:solidFill>
                <a:srgbClr val="498BC9"/>
              </a:solidFill>
              <a:ln>
                <a:noFill/>
              </a:ln>
            </c:spPr>
          </c:marker>
          <c:dPt>
            <c:idx val="5"/>
            <c:bubble3D val="0"/>
            <c:extLst>
              <c:ext xmlns:c16="http://schemas.microsoft.com/office/drawing/2014/chart" uri="{C3380CC4-5D6E-409C-BE32-E72D297353CC}">
                <c16:uniqueId val="{00000000-6822-48E4-B37A-3ADE6ABA7987}"/>
              </c:ext>
            </c:extLst>
          </c:dPt>
          <c:dPt>
            <c:idx val="6"/>
            <c:marker>
              <c:spPr>
                <a:solidFill>
                  <a:srgbClr val="498BC9"/>
                </a:solidFill>
                <a:ln w="19050">
                  <a:noFill/>
                </a:ln>
              </c:spPr>
            </c:marker>
            <c:bubble3D val="0"/>
            <c:extLst>
              <c:ext xmlns:c16="http://schemas.microsoft.com/office/drawing/2014/chart" uri="{C3380CC4-5D6E-409C-BE32-E72D297353CC}">
                <c16:uniqueId val="{00000001-6822-48E4-B37A-3ADE6ABA7987}"/>
              </c:ext>
            </c:extLst>
          </c:dPt>
          <c:errBars>
            <c:errDir val="y"/>
            <c:errBarType val="plus"/>
            <c:errValType val="percentage"/>
            <c:noEndCap val="1"/>
            <c:val val="5"/>
            <c:spPr>
              <a:ln>
                <a:noFill/>
              </a:ln>
            </c:spPr>
          </c:errBars>
          <c:errBars>
            <c:errDir val="x"/>
            <c:errBarType val="both"/>
            <c:errValType val="cust"/>
            <c:noEndCap val="0"/>
            <c:plus>
              <c:numRef>
                <c:f>Sheet1!$G$3:$G$9</c:f>
                <c:numCache>
                  <c:formatCode>General</c:formatCode>
                  <c:ptCount val="7"/>
                  <c:pt idx="0">
                    <c:v>0</c:v>
                  </c:pt>
                  <c:pt idx="1">
                    <c:v>6.9999999999999951E-2</c:v>
                  </c:pt>
                  <c:pt idx="2">
                    <c:v>0.10999999999999999</c:v>
                  </c:pt>
                  <c:pt idx="3">
                    <c:v>0.14999999999999991</c:v>
                  </c:pt>
                  <c:pt idx="4">
                    <c:v>0.16999999999999993</c:v>
                  </c:pt>
                  <c:pt idx="5">
                    <c:v>0.21000000000000008</c:v>
                  </c:pt>
                  <c:pt idx="6">
                    <c:v>0.22999999999999998</c:v>
                  </c:pt>
                </c:numCache>
              </c:numRef>
            </c:plus>
            <c:minus>
              <c:numRef>
                <c:f>Sheet1!$F$3:$F$9</c:f>
                <c:numCache>
                  <c:formatCode>General</c:formatCode>
                  <c:ptCount val="7"/>
                  <c:pt idx="0">
                    <c:v>0</c:v>
                  </c:pt>
                  <c:pt idx="1">
                    <c:v>7.0000000000000062E-2</c:v>
                  </c:pt>
                  <c:pt idx="2">
                    <c:v>9.9999999999999978E-2</c:v>
                  </c:pt>
                  <c:pt idx="3">
                    <c:v>0.12</c:v>
                  </c:pt>
                  <c:pt idx="4">
                    <c:v>0.14000000000000001</c:v>
                  </c:pt>
                  <c:pt idx="5">
                    <c:v>0.14999999999999997</c:v>
                  </c:pt>
                  <c:pt idx="6">
                    <c:v>0.15999999999999998</c:v>
                  </c:pt>
                </c:numCache>
              </c:numRef>
            </c:minus>
            <c:spPr>
              <a:ln w="12700">
                <a:solidFill>
                  <a:srgbClr val="498BC9"/>
                </a:solidFill>
              </a:ln>
            </c:spPr>
          </c:errBars>
          <c:xVal>
            <c:numRef>
              <c:f>Sheet1!$C$3:$C$9</c:f>
              <c:numCache>
                <c:formatCode>General</c:formatCode>
                <c:ptCount val="7"/>
                <c:pt idx="1">
                  <c:v>0.89</c:v>
                </c:pt>
                <c:pt idx="2">
                  <c:v>0.89</c:v>
                </c:pt>
                <c:pt idx="3">
                  <c:v>0.79</c:v>
                </c:pt>
                <c:pt idx="4">
                  <c:v>0.66</c:v>
                </c:pt>
                <c:pt idx="5">
                  <c:v>0.56999999999999995</c:v>
                </c:pt>
                <c:pt idx="6">
                  <c:v>0.47</c:v>
                </c:pt>
              </c:numCache>
            </c:numRef>
          </c:xVal>
          <c:yVal>
            <c:numRef>
              <c:f>Sheet1!$B$3:$B$9</c:f>
              <c:numCache>
                <c:formatCode>General</c:formatCode>
                <c:ptCount val="7"/>
                <c:pt idx="0">
                  <c:v>7</c:v>
                </c:pt>
                <c:pt idx="1">
                  <c:v>6</c:v>
                </c:pt>
                <c:pt idx="2">
                  <c:v>5</c:v>
                </c:pt>
                <c:pt idx="3">
                  <c:v>4</c:v>
                </c:pt>
                <c:pt idx="4">
                  <c:v>3</c:v>
                </c:pt>
                <c:pt idx="5">
                  <c:v>2</c:v>
                </c:pt>
                <c:pt idx="6">
                  <c:v>1</c:v>
                </c:pt>
              </c:numCache>
            </c:numRef>
          </c:yVal>
          <c:smooth val="0"/>
          <c:extLst>
            <c:ext xmlns:c16="http://schemas.microsoft.com/office/drawing/2014/chart" uri="{C3380CC4-5D6E-409C-BE32-E72D297353CC}">
              <c16:uniqueId val="{00000002-6822-48E4-B37A-3ADE6ABA7987}"/>
            </c:ext>
          </c:extLst>
        </c:ser>
        <c:dLbls>
          <c:showLegendKey val="0"/>
          <c:showVal val="0"/>
          <c:showCatName val="0"/>
          <c:showSerName val="0"/>
          <c:showPercent val="0"/>
          <c:showBubbleSize val="0"/>
        </c:dLbls>
        <c:axId val="89311488"/>
        <c:axId val="89317376"/>
      </c:scatterChart>
      <c:valAx>
        <c:axId val="89311488"/>
        <c:scaling>
          <c:logBase val="2"/>
          <c:orientation val="minMax"/>
          <c:max val="2"/>
          <c:min val="0.25"/>
        </c:scaling>
        <c:delete val="0"/>
        <c:axPos val="b"/>
        <c:numFmt formatCode="General" sourceLinked="1"/>
        <c:majorTickMark val="out"/>
        <c:minorTickMark val="none"/>
        <c:tickLblPos val="nextTo"/>
        <c:spPr>
          <a:ln w="9525">
            <a:solidFill>
              <a:schemeClr val="tx1"/>
            </a:solidFill>
          </a:ln>
        </c:spPr>
        <c:txPr>
          <a:bodyPr/>
          <a:lstStyle/>
          <a:p>
            <a:pPr>
              <a:defRPr sz="1000">
                <a:solidFill>
                  <a:schemeClr val="tx1"/>
                </a:solidFill>
              </a:defRPr>
            </a:pPr>
            <a:endParaRPr lang="vi-VN"/>
          </a:p>
        </c:txPr>
        <c:crossAx val="89317376"/>
        <c:crosses val="autoZero"/>
        <c:crossBetween val="midCat"/>
        <c:majorUnit val="2"/>
      </c:valAx>
      <c:valAx>
        <c:axId val="89317376"/>
        <c:scaling>
          <c:orientation val="minMax"/>
          <c:max val="7.5"/>
          <c:min val="0.5"/>
        </c:scaling>
        <c:delete val="0"/>
        <c:axPos val="l"/>
        <c:numFmt formatCode="General" sourceLinked="1"/>
        <c:majorTickMark val="none"/>
        <c:minorTickMark val="none"/>
        <c:tickLblPos val="none"/>
        <c:spPr>
          <a:ln w="12700">
            <a:solidFill>
              <a:schemeClr val="tx1"/>
            </a:solidFill>
            <a:prstDash val="solid"/>
          </a:ln>
        </c:spPr>
        <c:crossAx val="89311488"/>
        <c:crosses val="autoZero"/>
        <c:crossBetween val="midCat"/>
      </c:valAx>
    </c:plotArea>
    <c:plotVisOnly val="1"/>
    <c:dispBlanksAs val="gap"/>
    <c:showDLblsOverMax val="0"/>
  </c:chart>
  <c:txPr>
    <a:bodyPr/>
    <a:lstStyle/>
    <a:p>
      <a:pPr>
        <a:defRPr sz="1800"/>
      </a:pPr>
      <a:endParaRPr lang="vi-V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99723930948402"/>
          <c:y val="0.13342427371600135"/>
          <c:w val="0.55796533672405701"/>
          <c:h val="0.74673248931564185"/>
        </c:manualLayout>
      </c:layout>
      <c:scatterChart>
        <c:scatterStyle val="lineMarker"/>
        <c:varyColors val="0"/>
        <c:ser>
          <c:idx val="0"/>
          <c:order val="0"/>
          <c:tx>
            <c:strRef>
              <c:f>Sheet1!$A$3:$A$7</c:f>
              <c:strCache>
                <c:ptCount val="5"/>
                <c:pt idx="0">
                  <c:v>EMPA REG OUTCOME</c:v>
                </c:pt>
                <c:pt idx="1">
                  <c:v>CANVAS</c:v>
                </c:pt>
                <c:pt idx="2">
                  <c:v>DECLARE</c:v>
                </c:pt>
                <c:pt idx="3">
                  <c:v>CREDENCE</c:v>
                </c:pt>
                <c:pt idx="4">
                  <c:v>VERTIS</c:v>
                </c:pt>
              </c:strCache>
            </c:strRef>
          </c:tx>
          <c:spPr>
            <a:ln w="28575">
              <a:noFill/>
            </a:ln>
          </c:spPr>
          <c:marker>
            <c:symbol val="circle"/>
            <c:size val="12"/>
            <c:spPr>
              <a:solidFill>
                <a:schemeClr val="accent1"/>
              </a:solidFill>
              <a:ln>
                <a:noFill/>
              </a:ln>
            </c:spPr>
          </c:marker>
          <c:dPt>
            <c:idx val="2"/>
            <c:bubble3D val="0"/>
            <c:extLst>
              <c:ext xmlns:c16="http://schemas.microsoft.com/office/drawing/2014/chart" uri="{C3380CC4-5D6E-409C-BE32-E72D297353CC}">
                <c16:uniqueId val="{00000000-BB0E-4E3B-9F10-EC736C767F85}"/>
              </c:ext>
            </c:extLst>
          </c:dPt>
          <c:dPt>
            <c:idx val="3"/>
            <c:marker>
              <c:spPr>
                <a:solidFill>
                  <a:schemeClr val="tx1"/>
                </a:solidFill>
                <a:ln>
                  <a:solidFill>
                    <a:schemeClr val="tx1"/>
                  </a:solidFill>
                </a:ln>
              </c:spPr>
            </c:marker>
            <c:bubble3D val="0"/>
            <c:spPr>
              <a:ln w="28575">
                <a:solidFill>
                  <a:schemeClr val="tx1"/>
                </a:solidFill>
              </a:ln>
            </c:spPr>
            <c:extLst>
              <c:ext xmlns:c16="http://schemas.microsoft.com/office/drawing/2014/chart" uri="{C3380CC4-5D6E-409C-BE32-E72D297353CC}">
                <c16:uniqueId val="{00000005-F86C-4F7A-8CA4-12A6361DA4F3}"/>
              </c:ext>
            </c:extLst>
          </c:dPt>
          <c:dPt>
            <c:idx val="4"/>
            <c:bubble3D val="0"/>
            <c:extLst>
              <c:ext xmlns:c16="http://schemas.microsoft.com/office/drawing/2014/chart" uri="{C3380CC4-5D6E-409C-BE32-E72D297353CC}">
                <c16:uniqueId val="{00000001-BB0E-4E3B-9F10-EC736C767F85}"/>
              </c:ext>
            </c:extLst>
          </c:dPt>
          <c:dPt>
            <c:idx val="5"/>
            <c:marker>
              <c:spPr>
                <a:solidFill>
                  <a:schemeClr val="accent1"/>
                </a:solidFill>
                <a:ln w="19050">
                  <a:noFill/>
                </a:ln>
              </c:spPr>
            </c:marker>
            <c:bubble3D val="0"/>
            <c:extLst>
              <c:ext xmlns:c16="http://schemas.microsoft.com/office/drawing/2014/chart" uri="{C3380CC4-5D6E-409C-BE32-E72D297353CC}">
                <c16:uniqueId val="{00000002-BB0E-4E3B-9F10-EC736C767F85}"/>
              </c:ext>
            </c:extLst>
          </c:dPt>
          <c:dPt>
            <c:idx val="6"/>
            <c:bubble3D val="0"/>
            <c:extLst>
              <c:ext xmlns:c16="http://schemas.microsoft.com/office/drawing/2014/chart" uri="{C3380CC4-5D6E-409C-BE32-E72D297353CC}">
                <c16:uniqueId val="{00000003-BB0E-4E3B-9F10-EC736C767F85}"/>
              </c:ext>
            </c:extLst>
          </c:dPt>
          <c:dPt>
            <c:idx val="7"/>
            <c:bubble3D val="0"/>
            <c:extLst>
              <c:ext xmlns:c16="http://schemas.microsoft.com/office/drawing/2014/chart" uri="{C3380CC4-5D6E-409C-BE32-E72D297353CC}">
                <c16:uniqueId val="{00000004-BB0E-4E3B-9F10-EC736C767F85}"/>
              </c:ext>
            </c:extLst>
          </c:dPt>
          <c:errBars>
            <c:errDir val="y"/>
            <c:errBarType val="plus"/>
            <c:errValType val="percentage"/>
            <c:noEndCap val="1"/>
            <c:val val="5"/>
            <c:spPr>
              <a:ln>
                <a:noFill/>
              </a:ln>
            </c:spPr>
          </c:errBars>
          <c:errBars>
            <c:errDir val="x"/>
            <c:errBarType val="both"/>
            <c:errValType val="cust"/>
            <c:noEndCap val="0"/>
            <c:plus>
              <c:numRef>
                <c:f>Sheet1!$G$3:$G$7</c:f>
                <c:numCache>
                  <c:formatCode>General</c:formatCode>
                  <c:ptCount val="5"/>
                  <c:pt idx="3">
                    <c:v>0.15000000000000002</c:v>
                  </c:pt>
                </c:numCache>
              </c:numRef>
            </c:plus>
            <c:minus>
              <c:numRef>
                <c:f>Sheet1!$F$3:$F$7</c:f>
                <c:numCache>
                  <c:formatCode>General</c:formatCode>
                  <c:ptCount val="5"/>
                  <c:pt idx="3">
                    <c:v>0.13</c:v>
                  </c:pt>
                </c:numCache>
              </c:numRef>
            </c:minus>
            <c:spPr>
              <a:ln w="12700">
                <a:solidFill>
                  <a:schemeClr val="tx1"/>
                </a:solidFill>
              </a:ln>
            </c:spPr>
          </c:errBars>
          <c:xVal>
            <c:numRef>
              <c:f>Sheet1!$C$3:$C$7</c:f>
              <c:numCache>
                <c:formatCode>General</c:formatCode>
                <c:ptCount val="5"/>
                <c:pt idx="3">
                  <c:v>0.66</c:v>
                </c:pt>
              </c:numCache>
            </c:numRef>
          </c:xVal>
          <c:yVal>
            <c:numRef>
              <c:f>Sheet1!$B$3:$B$7</c:f>
              <c:numCache>
                <c:formatCode>General</c:formatCode>
                <c:ptCount val="5"/>
                <c:pt idx="0">
                  <c:v>6</c:v>
                </c:pt>
                <c:pt idx="1">
                  <c:v>5</c:v>
                </c:pt>
                <c:pt idx="2">
                  <c:v>4</c:v>
                </c:pt>
                <c:pt idx="3">
                  <c:v>3</c:v>
                </c:pt>
                <c:pt idx="4">
                  <c:v>2</c:v>
                </c:pt>
              </c:numCache>
            </c:numRef>
          </c:yVal>
          <c:smooth val="0"/>
          <c:extLst>
            <c:ext xmlns:c16="http://schemas.microsoft.com/office/drawing/2014/chart" uri="{C3380CC4-5D6E-409C-BE32-E72D297353CC}">
              <c16:uniqueId val="{00000005-BB0E-4E3B-9F10-EC736C767F85}"/>
            </c:ext>
          </c:extLst>
        </c:ser>
        <c:dLbls>
          <c:showLegendKey val="0"/>
          <c:showVal val="0"/>
          <c:showCatName val="0"/>
          <c:showSerName val="0"/>
          <c:showPercent val="0"/>
          <c:showBubbleSize val="0"/>
        </c:dLbls>
        <c:axId val="200959104"/>
        <c:axId val="200961024"/>
      </c:scatterChart>
      <c:valAx>
        <c:axId val="200959104"/>
        <c:scaling>
          <c:logBase val="2"/>
          <c:orientation val="minMax"/>
          <c:max val="2"/>
          <c:min val="0.25"/>
        </c:scaling>
        <c:delete val="0"/>
        <c:axPos val="b"/>
        <c:numFmt formatCode="General" sourceLinked="1"/>
        <c:majorTickMark val="out"/>
        <c:minorTickMark val="none"/>
        <c:tickLblPos val="nextTo"/>
        <c:spPr>
          <a:ln w="9525">
            <a:solidFill>
              <a:schemeClr val="bg1"/>
            </a:solidFill>
          </a:ln>
        </c:spPr>
        <c:txPr>
          <a:bodyPr/>
          <a:lstStyle/>
          <a:p>
            <a:pPr>
              <a:defRPr sz="800">
                <a:solidFill>
                  <a:schemeClr val="bg1"/>
                </a:solidFill>
              </a:defRPr>
            </a:pPr>
            <a:endParaRPr lang="vi-VN"/>
          </a:p>
        </c:txPr>
        <c:crossAx val="200961024"/>
        <c:crosses val="autoZero"/>
        <c:crossBetween val="midCat"/>
        <c:majorUnit val="2"/>
      </c:valAx>
      <c:valAx>
        <c:axId val="200961024"/>
        <c:scaling>
          <c:orientation val="minMax"/>
          <c:max val="6.5"/>
          <c:min val="0.5"/>
        </c:scaling>
        <c:delete val="0"/>
        <c:axPos val="l"/>
        <c:numFmt formatCode="General" sourceLinked="1"/>
        <c:majorTickMark val="none"/>
        <c:minorTickMark val="none"/>
        <c:tickLblPos val="none"/>
        <c:spPr>
          <a:ln w="12700">
            <a:solidFill>
              <a:schemeClr val="tx1"/>
            </a:solidFill>
            <a:prstDash val="solid"/>
          </a:ln>
        </c:spPr>
        <c:crossAx val="200959104"/>
        <c:crosses val="autoZero"/>
        <c:crossBetween val="midCat"/>
      </c:valAx>
    </c:plotArea>
    <c:plotVisOnly val="1"/>
    <c:dispBlanksAs val="gap"/>
    <c:showDLblsOverMax val="0"/>
  </c:chart>
  <c:txPr>
    <a:bodyPr/>
    <a:lstStyle/>
    <a:p>
      <a:pPr>
        <a:defRPr sz="1800"/>
      </a:pPr>
      <a:endParaRPr lang="vi-V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99723930948402"/>
          <c:y val="0.13342427371600135"/>
          <c:w val="0.55796533672405701"/>
          <c:h val="0.74673248931564185"/>
        </c:manualLayout>
      </c:layout>
      <c:scatterChart>
        <c:scatterStyle val="lineMarker"/>
        <c:varyColors val="0"/>
        <c:ser>
          <c:idx val="0"/>
          <c:order val="0"/>
          <c:tx>
            <c:strRef>
              <c:f>Sheet1!$A$3:$A$7</c:f>
              <c:strCache>
                <c:ptCount val="5"/>
                <c:pt idx="0">
                  <c:v>EMPA REG OUTCOME</c:v>
                </c:pt>
                <c:pt idx="1">
                  <c:v>CANVAS</c:v>
                </c:pt>
                <c:pt idx="2">
                  <c:v>DECLARE</c:v>
                </c:pt>
                <c:pt idx="3">
                  <c:v>CREDENCE</c:v>
                </c:pt>
                <c:pt idx="4">
                  <c:v>VERTIS</c:v>
                </c:pt>
              </c:strCache>
            </c:strRef>
          </c:tx>
          <c:spPr>
            <a:ln w="28575">
              <a:noFill/>
            </a:ln>
          </c:spPr>
          <c:marker>
            <c:symbol val="circle"/>
            <c:size val="12"/>
            <c:spPr>
              <a:solidFill>
                <a:schemeClr val="accent1"/>
              </a:solidFill>
              <a:ln>
                <a:noFill/>
              </a:ln>
            </c:spPr>
          </c:marker>
          <c:dPt>
            <c:idx val="2"/>
            <c:bubble3D val="0"/>
            <c:extLst>
              <c:ext xmlns:c16="http://schemas.microsoft.com/office/drawing/2014/chart" uri="{C3380CC4-5D6E-409C-BE32-E72D297353CC}">
                <c16:uniqueId val="{00000000-BB0E-4E3B-9F10-EC736C767F85}"/>
              </c:ext>
            </c:extLst>
          </c:dPt>
          <c:dPt>
            <c:idx val="4"/>
            <c:bubble3D val="0"/>
            <c:extLst>
              <c:ext xmlns:c16="http://schemas.microsoft.com/office/drawing/2014/chart" uri="{C3380CC4-5D6E-409C-BE32-E72D297353CC}">
                <c16:uniqueId val="{00000001-BB0E-4E3B-9F10-EC736C767F85}"/>
              </c:ext>
            </c:extLst>
          </c:dPt>
          <c:dPt>
            <c:idx val="5"/>
            <c:marker>
              <c:spPr>
                <a:solidFill>
                  <a:schemeClr val="accent1"/>
                </a:solidFill>
                <a:ln w="19050">
                  <a:noFill/>
                </a:ln>
              </c:spPr>
            </c:marker>
            <c:bubble3D val="0"/>
            <c:extLst>
              <c:ext xmlns:c16="http://schemas.microsoft.com/office/drawing/2014/chart" uri="{C3380CC4-5D6E-409C-BE32-E72D297353CC}">
                <c16:uniqueId val="{00000002-BB0E-4E3B-9F10-EC736C767F85}"/>
              </c:ext>
            </c:extLst>
          </c:dPt>
          <c:dPt>
            <c:idx val="6"/>
            <c:bubble3D val="0"/>
            <c:extLst>
              <c:ext xmlns:c16="http://schemas.microsoft.com/office/drawing/2014/chart" uri="{C3380CC4-5D6E-409C-BE32-E72D297353CC}">
                <c16:uniqueId val="{00000003-BB0E-4E3B-9F10-EC736C767F85}"/>
              </c:ext>
            </c:extLst>
          </c:dPt>
          <c:dPt>
            <c:idx val="7"/>
            <c:bubble3D val="0"/>
            <c:extLst>
              <c:ext xmlns:c16="http://schemas.microsoft.com/office/drawing/2014/chart" uri="{C3380CC4-5D6E-409C-BE32-E72D297353CC}">
                <c16:uniqueId val="{00000004-BB0E-4E3B-9F10-EC736C767F85}"/>
              </c:ext>
            </c:extLst>
          </c:dPt>
          <c:errBars>
            <c:errDir val="y"/>
            <c:errBarType val="plus"/>
            <c:errValType val="percentage"/>
            <c:noEndCap val="1"/>
            <c:val val="5"/>
            <c:spPr>
              <a:ln>
                <a:noFill/>
              </a:ln>
            </c:spPr>
          </c:errBars>
          <c:errBars>
            <c:errDir val="x"/>
            <c:errBarType val="both"/>
            <c:errValType val="cust"/>
            <c:noEndCap val="0"/>
            <c:plus>
              <c:numRef>
                <c:f>Sheet1!$G$3:$G$7</c:f>
                <c:numCache>
                  <c:formatCode>General</c:formatCode>
                  <c:ptCount val="5"/>
                  <c:pt idx="0">
                    <c:v>0.20999999999999996</c:v>
                  </c:pt>
                  <c:pt idx="1">
                    <c:v>0.17000000000000004</c:v>
                  </c:pt>
                  <c:pt idx="2">
                    <c:v>0.13</c:v>
                  </c:pt>
                  <c:pt idx="4">
                    <c:v>0.21999999999999997</c:v>
                  </c:pt>
                </c:numCache>
              </c:numRef>
            </c:plus>
            <c:minus>
              <c:numRef>
                <c:f>Sheet1!$F$3:$F$7</c:f>
                <c:numCache>
                  <c:formatCode>General</c:formatCode>
                  <c:ptCount val="5"/>
                  <c:pt idx="0">
                    <c:v>0.14000000000000001</c:v>
                  </c:pt>
                  <c:pt idx="1">
                    <c:v>0.13</c:v>
                  </c:pt>
                  <c:pt idx="2">
                    <c:v>0.10000000000000003</c:v>
                  </c:pt>
                  <c:pt idx="4">
                    <c:v>0.17000000000000004</c:v>
                  </c:pt>
                </c:numCache>
              </c:numRef>
            </c:minus>
            <c:spPr>
              <a:ln w="12700">
                <a:solidFill>
                  <a:schemeClr val="accent1"/>
                </a:solidFill>
              </a:ln>
            </c:spPr>
          </c:errBars>
          <c:xVal>
            <c:numRef>
              <c:f>Sheet1!$C$3:$C$7</c:f>
              <c:numCache>
                <c:formatCode>General</c:formatCode>
                <c:ptCount val="5"/>
                <c:pt idx="0">
                  <c:v>0.54</c:v>
                </c:pt>
                <c:pt idx="1">
                  <c:v>0.6</c:v>
                </c:pt>
                <c:pt idx="2">
                  <c:v>0.53</c:v>
                </c:pt>
                <c:pt idx="4">
                  <c:v>0.81</c:v>
                </c:pt>
              </c:numCache>
            </c:numRef>
          </c:xVal>
          <c:yVal>
            <c:numRef>
              <c:f>Sheet1!$B$3:$B$7</c:f>
              <c:numCache>
                <c:formatCode>General</c:formatCode>
                <c:ptCount val="5"/>
                <c:pt idx="0">
                  <c:v>6</c:v>
                </c:pt>
                <c:pt idx="1">
                  <c:v>5</c:v>
                </c:pt>
                <c:pt idx="2">
                  <c:v>4</c:v>
                </c:pt>
                <c:pt idx="3">
                  <c:v>3</c:v>
                </c:pt>
                <c:pt idx="4">
                  <c:v>2</c:v>
                </c:pt>
              </c:numCache>
            </c:numRef>
          </c:yVal>
          <c:smooth val="0"/>
          <c:extLst>
            <c:ext xmlns:c16="http://schemas.microsoft.com/office/drawing/2014/chart" uri="{C3380CC4-5D6E-409C-BE32-E72D297353CC}">
              <c16:uniqueId val="{00000005-BB0E-4E3B-9F10-EC736C767F85}"/>
            </c:ext>
          </c:extLst>
        </c:ser>
        <c:dLbls>
          <c:showLegendKey val="0"/>
          <c:showVal val="0"/>
          <c:showCatName val="0"/>
          <c:showSerName val="0"/>
          <c:showPercent val="0"/>
          <c:showBubbleSize val="0"/>
        </c:dLbls>
        <c:axId val="200959104"/>
        <c:axId val="200961024"/>
      </c:scatterChart>
      <c:valAx>
        <c:axId val="200959104"/>
        <c:scaling>
          <c:logBase val="2"/>
          <c:orientation val="minMax"/>
          <c:max val="2"/>
        </c:scaling>
        <c:delete val="0"/>
        <c:axPos val="b"/>
        <c:numFmt formatCode="General" sourceLinked="1"/>
        <c:majorTickMark val="out"/>
        <c:minorTickMark val="none"/>
        <c:tickLblPos val="nextTo"/>
        <c:spPr>
          <a:ln w="9525">
            <a:solidFill>
              <a:schemeClr val="tx1"/>
            </a:solidFill>
          </a:ln>
        </c:spPr>
        <c:txPr>
          <a:bodyPr/>
          <a:lstStyle/>
          <a:p>
            <a:pPr>
              <a:defRPr sz="800">
                <a:solidFill>
                  <a:schemeClr val="tx1"/>
                </a:solidFill>
              </a:defRPr>
            </a:pPr>
            <a:endParaRPr lang="vi-VN"/>
          </a:p>
        </c:txPr>
        <c:crossAx val="200961024"/>
        <c:crosses val="autoZero"/>
        <c:crossBetween val="midCat"/>
        <c:majorUnit val="2"/>
      </c:valAx>
      <c:valAx>
        <c:axId val="200961024"/>
        <c:scaling>
          <c:orientation val="minMax"/>
          <c:max val="6.5"/>
          <c:min val="0.5"/>
        </c:scaling>
        <c:delete val="0"/>
        <c:axPos val="l"/>
        <c:numFmt formatCode="General" sourceLinked="1"/>
        <c:majorTickMark val="none"/>
        <c:minorTickMark val="none"/>
        <c:tickLblPos val="none"/>
        <c:spPr>
          <a:ln w="12700">
            <a:solidFill>
              <a:schemeClr val="tx1"/>
            </a:solidFill>
            <a:prstDash val="solid"/>
          </a:ln>
        </c:spPr>
        <c:crossAx val="200959104"/>
        <c:crosses val="autoZero"/>
        <c:crossBetween val="midCat"/>
      </c:valAx>
    </c:plotArea>
    <c:plotVisOnly val="1"/>
    <c:dispBlanksAs val="gap"/>
    <c:showDLblsOverMax val="0"/>
  </c:chart>
  <c:txPr>
    <a:bodyPr/>
    <a:lstStyle/>
    <a:p>
      <a:pPr>
        <a:defRPr sz="1800"/>
      </a:pPr>
      <a:endParaRPr lang="vi-V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49099216668823"/>
          <c:y val="0.12140912840252956"/>
          <c:w val="0.68379513634271116"/>
          <c:h val="0.70011410503161942"/>
        </c:manualLayout>
      </c:layout>
      <c:scatterChart>
        <c:scatterStyle val="lineMarker"/>
        <c:varyColors val="0"/>
        <c:ser>
          <c:idx val="0"/>
          <c:order val="0"/>
          <c:tx>
            <c:strRef>
              <c:f>Sheet1!$B$1</c:f>
              <c:strCache>
                <c:ptCount val="1"/>
                <c:pt idx="0">
                  <c:v>Placebo</c:v>
                </c:pt>
              </c:strCache>
            </c:strRef>
          </c:tx>
          <c:spPr>
            <a:ln w="19050" cap="rnd">
              <a:solidFill>
                <a:schemeClr val="tx2"/>
              </a:solidFill>
              <a:round/>
            </a:ln>
            <a:effectLst/>
          </c:spPr>
          <c:marker>
            <c:symbol val="circle"/>
            <c:size val="7"/>
            <c:spPr>
              <a:solidFill>
                <a:schemeClr val="tx1"/>
              </a:solidFill>
              <a:ln w="19050">
                <a:solidFill>
                  <a:schemeClr val="tx2"/>
                </a:solidFill>
              </a:ln>
              <a:effectLst/>
            </c:spPr>
          </c:marker>
          <c:errBars>
            <c:errDir val="y"/>
            <c:errBarType val="both"/>
            <c:errValType val="cust"/>
            <c:noEndCap val="0"/>
            <c:plus>
              <c:numRef>
                <c:f>Sheet1!$F$2:$F$16</c:f>
                <c:numCache>
                  <c:formatCode>General</c:formatCode>
                  <c:ptCount val="15"/>
                  <c:pt idx="0">
                    <c:v>0.41</c:v>
                  </c:pt>
                  <c:pt idx="1">
                    <c:v>0.17</c:v>
                  </c:pt>
                  <c:pt idx="2">
                    <c:v>0.18</c:v>
                  </c:pt>
                  <c:pt idx="3">
                    <c:v>0.2</c:v>
                  </c:pt>
                  <c:pt idx="4">
                    <c:v>0.21</c:v>
                  </c:pt>
                  <c:pt idx="5">
                    <c:v>0.22</c:v>
                  </c:pt>
                  <c:pt idx="6">
                    <c:v>0.23</c:v>
                  </c:pt>
                  <c:pt idx="7">
                    <c:v>0.23</c:v>
                  </c:pt>
                  <c:pt idx="8">
                    <c:v>0.25</c:v>
                  </c:pt>
                  <c:pt idx="9">
                    <c:v>0.27</c:v>
                  </c:pt>
                  <c:pt idx="10">
                    <c:v>0.28000000000000003</c:v>
                  </c:pt>
                  <c:pt idx="11">
                    <c:v>0.28999999999999998</c:v>
                  </c:pt>
                  <c:pt idx="12">
                    <c:v>0.31</c:v>
                  </c:pt>
                  <c:pt idx="13">
                    <c:v>0.36</c:v>
                  </c:pt>
                  <c:pt idx="14">
                    <c:v>0.41</c:v>
                  </c:pt>
                </c:numCache>
              </c:numRef>
            </c:plus>
            <c:minus>
              <c:numRef>
                <c:f>Sheet1!$F$2:$F$16</c:f>
                <c:numCache>
                  <c:formatCode>General</c:formatCode>
                  <c:ptCount val="15"/>
                  <c:pt idx="0">
                    <c:v>0.41</c:v>
                  </c:pt>
                  <c:pt idx="1">
                    <c:v>0.17</c:v>
                  </c:pt>
                  <c:pt idx="2">
                    <c:v>0.18</c:v>
                  </c:pt>
                  <c:pt idx="3">
                    <c:v>0.2</c:v>
                  </c:pt>
                  <c:pt idx="4">
                    <c:v>0.21</c:v>
                  </c:pt>
                  <c:pt idx="5">
                    <c:v>0.22</c:v>
                  </c:pt>
                  <c:pt idx="6">
                    <c:v>0.23</c:v>
                  </c:pt>
                  <c:pt idx="7">
                    <c:v>0.23</c:v>
                  </c:pt>
                  <c:pt idx="8">
                    <c:v>0.25</c:v>
                  </c:pt>
                  <c:pt idx="9">
                    <c:v>0.27</c:v>
                  </c:pt>
                  <c:pt idx="10">
                    <c:v>0.28000000000000003</c:v>
                  </c:pt>
                  <c:pt idx="11">
                    <c:v>0.28999999999999998</c:v>
                  </c:pt>
                  <c:pt idx="12">
                    <c:v>0.31</c:v>
                  </c:pt>
                  <c:pt idx="13">
                    <c:v>0.36</c:v>
                  </c:pt>
                  <c:pt idx="14">
                    <c:v>0.41</c:v>
                  </c:pt>
                </c:numCache>
              </c:numRef>
            </c:minus>
            <c:spPr>
              <a:ln w="12700">
                <a:solidFill>
                  <a:schemeClr val="tx1"/>
                </a:solidFill>
              </a:ln>
            </c:spPr>
          </c:errBars>
          <c:xVal>
            <c:numRef>
              <c:f>Sheet1!$A$2:$A$16</c:f>
              <c:numCache>
                <c:formatCode>0</c:formatCode>
                <c:ptCount val="15"/>
                <c:pt idx="0">
                  <c:v>0</c:v>
                </c:pt>
                <c:pt idx="1">
                  <c:v>4</c:v>
                </c:pt>
                <c:pt idx="2">
                  <c:v>12</c:v>
                </c:pt>
                <c:pt idx="3">
                  <c:v>28</c:v>
                </c:pt>
                <c:pt idx="4">
                  <c:v>52</c:v>
                </c:pt>
                <c:pt idx="5">
                  <c:v>66</c:v>
                </c:pt>
                <c:pt idx="6">
                  <c:v>80</c:v>
                </c:pt>
                <c:pt idx="7">
                  <c:v>94</c:v>
                </c:pt>
                <c:pt idx="8">
                  <c:v>108</c:v>
                </c:pt>
                <c:pt idx="9">
                  <c:v>122</c:v>
                </c:pt>
                <c:pt idx="10">
                  <c:v>136</c:v>
                </c:pt>
                <c:pt idx="11">
                  <c:v>150</c:v>
                </c:pt>
                <c:pt idx="12">
                  <c:v>164</c:v>
                </c:pt>
                <c:pt idx="13">
                  <c:v>178</c:v>
                </c:pt>
                <c:pt idx="14">
                  <c:v>192</c:v>
                </c:pt>
              </c:numCache>
            </c:numRef>
          </c:xVal>
          <c:yVal>
            <c:numRef>
              <c:f>Sheet1!$B$2:$B$17</c:f>
              <c:numCache>
                <c:formatCode>0.00</c:formatCode>
                <c:ptCount val="16"/>
                <c:pt idx="0">
                  <c:v>75.45</c:v>
                </c:pt>
                <c:pt idx="1">
                  <c:v>76.06</c:v>
                </c:pt>
                <c:pt idx="2">
                  <c:v>75.23</c:v>
                </c:pt>
                <c:pt idx="3">
                  <c:v>74.59</c:v>
                </c:pt>
                <c:pt idx="4">
                  <c:v>74.25</c:v>
                </c:pt>
                <c:pt idx="5">
                  <c:v>73.61</c:v>
                </c:pt>
                <c:pt idx="6">
                  <c:v>73.069999999999993</c:v>
                </c:pt>
                <c:pt idx="7">
                  <c:v>72.64</c:v>
                </c:pt>
                <c:pt idx="8">
                  <c:v>71.849999999999994</c:v>
                </c:pt>
                <c:pt idx="9">
                  <c:v>71.31</c:v>
                </c:pt>
                <c:pt idx="10">
                  <c:v>70.73</c:v>
                </c:pt>
                <c:pt idx="11">
                  <c:v>70.03</c:v>
                </c:pt>
                <c:pt idx="12">
                  <c:v>69.66</c:v>
                </c:pt>
                <c:pt idx="13">
                  <c:v>69.319999999999993</c:v>
                </c:pt>
                <c:pt idx="14">
                  <c:v>69.19</c:v>
                </c:pt>
              </c:numCache>
            </c:numRef>
          </c:yVal>
          <c:smooth val="0"/>
          <c:extLst>
            <c:ext xmlns:c16="http://schemas.microsoft.com/office/drawing/2014/chart" uri="{C3380CC4-5D6E-409C-BE32-E72D297353CC}">
              <c16:uniqueId val="{00000000-6157-473A-94C7-2C7F7B3B2ACE}"/>
            </c:ext>
          </c:extLst>
        </c:ser>
        <c:ser>
          <c:idx val="1"/>
          <c:order val="1"/>
          <c:tx>
            <c:strRef>
              <c:f>Sheet1!#REF!</c:f>
              <c:strCache>
                <c:ptCount val="1"/>
                <c:pt idx="0">
                  <c:v>#REF!</c:v>
                </c:pt>
              </c:strCache>
            </c:strRef>
          </c:tx>
          <c:spPr>
            <a:ln w="19050" cap="rnd">
              <a:solidFill>
                <a:schemeClr val="accent3"/>
              </a:solidFill>
              <a:round/>
            </a:ln>
            <a:effectLst/>
          </c:spPr>
          <c:marker>
            <c:symbol val="circle"/>
            <c:size val="7"/>
            <c:spPr>
              <a:solidFill>
                <a:schemeClr val="accent3"/>
              </a:solidFill>
              <a:ln w="19050">
                <a:noFill/>
              </a:ln>
              <a:effectLst/>
            </c:spPr>
          </c:marker>
          <c:errBars>
            <c:errDir val="y"/>
            <c:errBarType val="both"/>
            <c:errValType val="cust"/>
            <c:noEndCap val="0"/>
            <c:plus>
              <c:numRef>
                <c:f>Sheet1!#REF!</c:f>
                <c:numCache>
                  <c:formatCode>General</c:formatCode>
                  <c:ptCount val="1"/>
                  <c:pt idx="0">
                    <c:v>1</c:v>
                  </c:pt>
                </c:numCache>
              </c:numRef>
            </c:plus>
            <c:minus>
              <c:numRef>
                <c:f>Sheet1!#REF!</c:f>
                <c:numCache>
                  <c:formatCode>General</c:formatCode>
                  <c:ptCount val="1"/>
                  <c:pt idx="0">
                    <c:v>1</c:v>
                  </c:pt>
                </c:numCache>
              </c:numRef>
            </c:minus>
            <c:spPr>
              <a:ln w="12700">
                <a:solidFill>
                  <a:schemeClr val="accent3"/>
                </a:solidFill>
              </a:ln>
            </c:spPr>
          </c:errBars>
          <c:xVal>
            <c:numRef>
              <c:f>Sheet1!$A$2:$A$16</c:f>
              <c:numCache>
                <c:formatCode>0</c:formatCode>
                <c:ptCount val="15"/>
                <c:pt idx="0">
                  <c:v>0</c:v>
                </c:pt>
                <c:pt idx="1">
                  <c:v>4</c:v>
                </c:pt>
                <c:pt idx="2">
                  <c:v>12</c:v>
                </c:pt>
                <c:pt idx="3">
                  <c:v>28</c:v>
                </c:pt>
                <c:pt idx="4">
                  <c:v>52</c:v>
                </c:pt>
                <c:pt idx="5">
                  <c:v>66</c:v>
                </c:pt>
                <c:pt idx="6">
                  <c:v>80</c:v>
                </c:pt>
                <c:pt idx="7">
                  <c:v>94</c:v>
                </c:pt>
                <c:pt idx="8">
                  <c:v>108</c:v>
                </c:pt>
                <c:pt idx="9">
                  <c:v>122</c:v>
                </c:pt>
                <c:pt idx="10">
                  <c:v>136</c:v>
                </c:pt>
                <c:pt idx="11">
                  <c:v>150</c:v>
                </c:pt>
                <c:pt idx="12">
                  <c:v>164</c:v>
                </c:pt>
                <c:pt idx="13">
                  <c:v>178</c:v>
                </c:pt>
                <c:pt idx="14">
                  <c:v>192</c:v>
                </c:pt>
              </c:numCache>
            </c:numRef>
          </c:xVal>
          <c:yVal>
            <c:numRef>
              <c:f>Sheet1!#REF!</c:f>
              <c:numCache>
                <c:formatCode>General</c:formatCode>
                <c:ptCount val="1"/>
                <c:pt idx="0">
                  <c:v>1</c:v>
                </c:pt>
              </c:numCache>
            </c:numRef>
          </c:yVal>
          <c:smooth val="0"/>
          <c:extLst>
            <c:ext xmlns:c16="http://schemas.microsoft.com/office/drawing/2014/chart" uri="{C3380CC4-5D6E-409C-BE32-E72D297353CC}">
              <c16:uniqueId val="{00000001-6157-473A-94C7-2C7F7B3B2ACE}"/>
            </c:ext>
          </c:extLst>
        </c:ser>
        <c:ser>
          <c:idx val="2"/>
          <c:order val="2"/>
          <c:tx>
            <c:strRef>
              <c:f>Sheet1!$C$1</c:f>
              <c:strCache>
                <c:ptCount val="1"/>
                <c:pt idx="0">
                  <c:v>Empagliflozin 25 mg</c:v>
                </c:pt>
              </c:strCache>
            </c:strRef>
          </c:tx>
          <c:spPr>
            <a:ln w="19050" cap="rnd">
              <a:solidFill>
                <a:schemeClr val="accent1"/>
              </a:solidFill>
              <a:round/>
            </a:ln>
            <a:effectLst/>
          </c:spPr>
          <c:marker>
            <c:symbol val="circle"/>
            <c:size val="7"/>
            <c:spPr>
              <a:solidFill>
                <a:schemeClr val="accent1"/>
              </a:solidFill>
              <a:ln w="19050">
                <a:noFill/>
              </a:ln>
              <a:effectLst/>
            </c:spPr>
          </c:marker>
          <c:errBars>
            <c:errDir val="y"/>
            <c:errBarType val="both"/>
            <c:errValType val="cust"/>
            <c:noEndCap val="0"/>
            <c:plus>
              <c:numRef>
                <c:f>Sheet1!$G$2:$G$16</c:f>
                <c:numCache>
                  <c:formatCode>General</c:formatCode>
                  <c:ptCount val="15"/>
                  <c:pt idx="0">
                    <c:v>0.41</c:v>
                  </c:pt>
                  <c:pt idx="1">
                    <c:v>0.17</c:v>
                  </c:pt>
                  <c:pt idx="2">
                    <c:v>0.18</c:v>
                  </c:pt>
                  <c:pt idx="3">
                    <c:v>0.2</c:v>
                  </c:pt>
                  <c:pt idx="4">
                    <c:v>0.21</c:v>
                  </c:pt>
                  <c:pt idx="5">
                    <c:v>0.22</c:v>
                  </c:pt>
                  <c:pt idx="6">
                    <c:v>0.23</c:v>
                  </c:pt>
                  <c:pt idx="7">
                    <c:v>0.23</c:v>
                  </c:pt>
                  <c:pt idx="8">
                    <c:v>0.24</c:v>
                  </c:pt>
                  <c:pt idx="9">
                    <c:v>0.26</c:v>
                  </c:pt>
                  <c:pt idx="10">
                    <c:v>0.27</c:v>
                  </c:pt>
                  <c:pt idx="11">
                    <c:v>0.28999999999999998</c:v>
                  </c:pt>
                  <c:pt idx="12">
                    <c:v>0.3</c:v>
                  </c:pt>
                  <c:pt idx="13">
                    <c:v>0.34</c:v>
                  </c:pt>
                  <c:pt idx="14">
                    <c:v>0.39</c:v>
                  </c:pt>
                </c:numCache>
              </c:numRef>
            </c:plus>
            <c:minus>
              <c:numRef>
                <c:f>Sheet1!$G$2:$G$16</c:f>
                <c:numCache>
                  <c:formatCode>General</c:formatCode>
                  <c:ptCount val="15"/>
                  <c:pt idx="0">
                    <c:v>0.41</c:v>
                  </c:pt>
                  <c:pt idx="1">
                    <c:v>0.17</c:v>
                  </c:pt>
                  <c:pt idx="2">
                    <c:v>0.18</c:v>
                  </c:pt>
                  <c:pt idx="3">
                    <c:v>0.2</c:v>
                  </c:pt>
                  <c:pt idx="4">
                    <c:v>0.21</c:v>
                  </c:pt>
                  <c:pt idx="5">
                    <c:v>0.22</c:v>
                  </c:pt>
                  <c:pt idx="6">
                    <c:v>0.23</c:v>
                  </c:pt>
                  <c:pt idx="7">
                    <c:v>0.23</c:v>
                  </c:pt>
                  <c:pt idx="8">
                    <c:v>0.24</c:v>
                  </c:pt>
                  <c:pt idx="9">
                    <c:v>0.26</c:v>
                  </c:pt>
                  <c:pt idx="10">
                    <c:v>0.27</c:v>
                  </c:pt>
                  <c:pt idx="11">
                    <c:v>0.28999999999999998</c:v>
                  </c:pt>
                  <c:pt idx="12">
                    <c:v>0.3</c:v>
                  </c:pt>
                  <c:pt idx="13">
                    <c:v>0.34</c:v>
                  </c:pt>
                  <c:pt idx="14">
                    <c:v>0.39</c:v>
                  </c:pt>
                </c:numCache>
              </c:numRef>
            </c:minus>
            <c:spPr>
              <a:ln w="12700">
                <a:solidFill>
                  <a:schemeClr val="accent1"/>
                </a:solidFill>
              </a:ln>
            </c:spPr>
          </c:errBars>
          <c:xVal>
            <c:numRef>
              <c:f>Sheet1!$A$2:$A$16</c:f>
              <c:numCache>
                <c:formatCode>0</c:formatCode>
                <c:ptCount val="15"/>
                <c:pt idx="0">
                  <c:v>0</c:v>
                </c:pt>
                <c:pt idx="1">
                  <c:v>4</c:v>
                </c:pt>
                <c:pt idx="2">
                  <c:v>12</c:v>
                </c:pt>
                <c:pt idx="3">
                  <c:v>28</c:v>
                </c:pt>
                <c:pt idx="4">
                  <c:v>52</c:v>
                </c:pt>
                <c:pt idx="5">
                  <c:v>66</c:v>
                </c:pt>
                <c:pt idx="6">
                  <c:v>80</c:v>
                </c:pt>
                <c:pt idx="7">
                  <c:v>94</c:v>
                </c:pt>
                <c:pt idx="8">
                  <c:v>108</c:v>
                </c:pt>
                <c:pt idx="9">
                  <c:v>122</c:v>
                </c:pt>
                <c:pt idx="10">
                  <c:v>136</c:v>
                </c:pt>
                <c:pt idx="11">
                  <c:v>150</c:v>
                </c:pt>
                <c:pt idx="12">
                  <c:v>164</c:v>
                </c:pt>
                <c:pt idx="13">
                  <c:v>178</c:v>
                </c:pt>
                <c:pt idx="14">
                  <c:v>192</c:v>
                </c:pt>
              </c:numCache>
            </c:numRef>
          </c:xVal>
          <c:yVal>
            <c:numRef>
              <c:f>Sheet1!$C$2:$C$17</c:f>
              <c:numCache>
                <c:formatCode>0.00</c:formatCode>
                <c:ptCount val="16"/>
                <c:pt idx="0">
                  <c:v>75.680000000000007</c:v>
                </c:pt>
                <c:pt idx="1">
                  <c:v>72.36</c:v>
                </c:pt>
                <c:pt idx="2">
                  <c:v>73.27</c:v>
                </c:pt>
                <c:pt idx="3">
                  <c:v>73.56</c:v>
                </c:pt>
                <c:pt idx="4">
                  <c:v>73.73</c:v>
                </c:pt>
                <c:pt idx="5">
                  <c:v>73.650000000000006</c:v>
                </c:pt>
                <c:pt idx="6">
                  <c:v>73.38</c:v>
                </c:pt>
                <c:pt idx="7">
                  <c:v>73.45</c:v>
                </c:pt>
                <c:pt idx="8">
                  <c:v>73.040000000000006</c:v>
                </c:pt>
                <c:pt idx="9">
                  <c:v>72.27</c:v>
                </c:pt>
                <c:pt idx="10">
                  <c:v>71.88</c:v>
                </c:pt>
                <c:pt idx="11">
                  <c:v>72.27</c:v>
                </c:pt>
                <c:pt idx="12">
                  <c:v>72.040000000000006</c:v>
                </c:pt>
                <c:pt idx="13">
                  <c:v>72.040000000000006</c:v>
                </c:pt>
                <c:pt idx="14">
                  <c:v>72.16</c:v>
                </c:pt>
              </c:numCache>
            </c:numRef>
          </c:yVal>
          <c:smooth val="0"/>
          <c:extLst>
            <c:ext xmlns:c16="http://schemas.microsoft.com/office/drawing/2014/chart" uri="{C3380CC4-5D6E-409C-BE32-E72D297353CC}">
              <c16:uniqueId val="{00000002-6157-473A-94C7-2C7F7B3B2ACE}"/>
            </c:ext>
          </c:extLst>
        </c:ser>
        <c:dLbls>
          <c:showLegendKey val="0"/>
          <c:showVal val="0"/>
          <c:showCatName val="0"/>
          <c:showSerName val="0"/>
          <c:showPercent val="0"/>
          <c:showBubbleSize val="0"/>
        </c:dLbls>
        <c:axId val="193662912"/>
        <c:axId val="193663488"/>
      </c:scatterChart>
      <c:valAx>
        <c:axId val="193662912"/>
        <c:scaling>
          <c:orientation val="minMax"/>
          <c:max val="200"/>
          <c:min val="-10"/>
        </c:scaling>
        <c:delete val="0"/>
        <c:axPos val="b"/>
        <c:numFmt formatCode="0" sourceLinked="1"/>
        <c:majorTickMark val="none"/>
        <c:minorTickMark val="none"/>
        <c:tickLblPos val="none"/>
        <c:spPr>
          <a:noFill/>
          <a:ln w="19050" cap="flat" cmpd="sng" algn="ctr">
            <a:solidFill>
              <a:schemeClr val="tx1"/>
            </a:solidFill>
            <a:round/>
          </a:ln>
          <a:effectLst/>
        </c:spPr>
        <c:txPr>
          <a:bodyPr rot="-60000000" vert="horz"/>
          <a:lstStyle/>
          <a:p>
            <a:pPr>
              <a:defRPr/>
            </a:pPr>
            <a:endParaRPr lang="vi-VN"/>
          </a:p>
        </c:txPr>
        <c:crossAx val="193663488"/>
        <c:crosses val="autoZero"/>
        <c:crossBetween val="midCat"/>
        <c:majorUnit val="20"/>
      </c:valAx>
      <c:valAx>
        <c:axId val="193663488"/>
        <c:scaling>
          <c:orientation val="minMax"/>
          <c:max val="78"/>
          <c:min val="66"/>
        </c:scaling>
        <c:delete val="0"/>
        <c:axPos val="l"/>
        <c:numFmt formatCode="#,##0" sourceLinked="0"/>
        <c:majorTickMark val="out"/>
        <c:minorTickMark val="none"/>
        <c:tickLblPos val="nextTo"/>
        <c:spPr>
          <a:noFill/>
          <a:ln w="19050">
            <a:solidFill>
              <a:schemeClr val="tx1"/>
            </a:solidFill>
          </a:ln>
          <a:effectLst/>
        </c:spPr>
        <c:txPr>
          <a:bodyPr rot="-60000000" vert="horz"/>
          <a:lstStyle/>
          <a:p>
            <a:pPr>
              <a:defRPr sz="700">
                <a:latin typeface="+mn-lt"/>
              </a:defRPr>
            </a:pPr>
            <a:endParaRPr lang="vi-VN"/>
          </a:p>
        </c:txPr>
        <c:crossAx val="193662912"/>
        <c:crossesAt val="-10"/>
        <c:crossBetween val="midCat"/>
        <c:majorUnit val="2"/>
      </c:valAx>
      <c:spPr>
        <a:noFill/>
        <a:ln w="25400">
          <a:noFill/>
        </a:ln>
        <a:effectLst/>
      </c:spPr>
    </c:plotArea>
    <c:legend>
      <c:legendPos val="t"/>
      <c:legendEntry>
        <c:idx val="1"/>
        <c:delete val="1"/>
      </c:legendEntry>
      <c:layout>
        <c:manualLayout>
          <c:xMode val="edge"/>
          <c:yMode val="edge"/>
          <c:x val="0.37965303874993206"/>
          <c:y val="1.8778327726477164E-2"/>
          <c:w val="0.41436568820214137"/>
          <c:h val="8.0876741052070558E-2"/>
        </c:manualLayout>
      </c:layout>
      <c:overlay val="0"/>
      <c:txPr>
        <a:bodyPr/>
        <a:lstStyle/>
        <a:p>
          <a:pPr>
            <a:defRPr sz="1050">
              <a:latin typeface="+mn-lt"/>
            </a:defRPr>
          </a:pPr>
          <a:endParaRPr lang="vi-VN"/>
        </a:p>
      </c:txPr>
    </c:legend>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vi-V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83712345039222E-2"/>
          <c:y val="0.14733609475897086"/>
          <c:w val="0.92414833505329463"/>
          <c:h val="0.65466049228387779"/>
        </c:manualLayout>
      </c:layout>
      <c:barChart>
        <c:barDir val="col"/>
        <c:grouping val="clustered"/>
        <c:varyColors val="0"/>
        <c:ser>
          <c:idx val="0"/>
          <c:order val="0"/>
          <c:tx>
            <c:strRef>
              <c:f>Sheet1!$B$1</c:f>
              <c:strCache>
                <c:ptCount val="1"/>
                <c:pt idx="0">
                  <c:v>No CKD</c:v>
                </c:pt>
              </c:strCache>
            </c:strRef>
          </c:tx>
          <c:spPr>
            <a:solidFill>
              <a:schemeClr val="accent1"/>
            </a:solidFill>
            <a:ln>
              <a:noFill/>
            </a:ln>
            <a:effectLst/>
          </c:spPr>
          <c:invertIfNegative val="0"/>
          <c:cat>
            <c:strRef>
              <c:f>Sheet1!$A$2:$A$8</c:f>
              <c:strCache>
                <c:ptCount val="7"/>
                <c:pt idx="0">
                  <c:v>NHANES III 
(USA)</c:v>
                </c:pt>
                <c:pt idx="1">
                  <c:v>NEFRON 
(Indigenous 
Australia)</c:v>
                </c:pt>
                <c:pt idx="2">
                  <c:v>RIACE 
(Italy)</c:v>
                </c:pt>
                <c:pt idx="3">
                  <c:v>DEMAND 
(Global)</c:v>
                </c:pt>
                <c:pt idx="4">
                  <c:v>DEMAND 
(Asia)</c:v>
                </c:pt>
                <c:pt idx="5">
                  <c:v>DEMAND 
(Central/South America)</c:v>
                </c:pt>
                <c:pt idx="6">
                  <c:v>DEMAND 
(Europe)</c:v>
                </c:pt>
              </c:strCache>
            </c:strRef>
          </c:cat>
          <c:val>
            <c:numRef>
              <c:f>Sheet1!$B$2:$B$8</c:f>
              <c:numCache>
                <c:formatCode>General</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0-A5A9-7C4D-A633-B2557D1E3A70}"/>
            </c:ext>
          </c:extLst>
        </c:ser>
        <c:ser>
          <c:idx val="1"/>
          <c:order val="1"/>
          <c:tx>
            <c:strRef>
              <c:f>Sheet1!$C$1</c:f>
              <c:strCache>
                <c:ptCount val="1"/>
                <c:pt idx="0">
                  <c:v>eGFR &lt;60 ml/min/1.73 m²</c:v>
                </c:pt>
              </c:strCache>
            </c:strRef>
          </c:tx>
          <c:spPr>
            <a:solidFill>
              <a:schemeClr val="accent2"/>
            </a:solidFill>
            <a:ln>
              <a:noFill/>
            </a:ln>
            <a:effectLst/>
          </c:spPr>
          <c:invertIfNegative val="0"/>
          <c:cat>
            <c:strRef>
              <c:f>Sheet1!$A$2:$A$8</c:f>
              <c:strCache>
                <c:ptCount val="7"/>
                <c:pt idx="0">
                  <c:v>NHANES III 
(USA)</c:v>
                </c:pt>
                <c:pt idx="1">
                  <c:v>NEFRON 
(Indigenous 
Australia)</c:v>
                </c:pt>
                <c:pt idx="2">
                  <c:v>RIACE 
(Italy)</c:v>
                </c:pt>
                <c:pt idx="3">
                  <c:v>DEMAND 
(Global)</c:v>
                </c:pt>
                <c:pt idx="4">
                  <c:v>DEMAND 
(Asia)</c:v>
                </c:pt>
                <c:pt idx="5">
                  <c:v>DEMAND 
(Central/South America)</c:v>
                </c:pt>
                <c:pt idx="6">
                  <c:v>DEMAND 
(Europe)</c:v>
                </c:pt>
              </c:strCache>
            </c:strRef>
          </c:cat>
          <c:val>
            <c:numRef>
              <c:f>Sheet1!$C$2:$C$8</c:f>
              <c:numCache>
                <c:formatCode>General</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1-A5A9-7C4D-A633-B2557D1E3A70}"/>
            </c:ext>
          </c:extLst>
        </c:ser>
        <c:ser>
          <c:idx val="2"/>
          <c:order val="2"/>
          <c:tx>
            <c:strRef>
              <c:f>Sheet1!$D$1</c:f>
              <c:strCache>
                <c:ptCount val="1"/>
                <c:pt idx="0">
                  <c:v>ACR &gt;30 mg/g</c:v>
                </c:pt>
              </c:strCache>
            </c:strRef>
          </c:tx>
          <c:spPr>
            <a:solidFill>
              <a:schemeClr val="accent3"/>
            </a:solidFill>
            <a:ln>
              <a:noFill/>
            </a:ln>
            <a:effectLst/>
          </c:spPr>
          <c:invertIfNegative val="0"/>
          <c:cat>
            <c:strRef>
              <c:f>Sheet1!$A$2:$A$8</c:f>
              <c:strCache>
                <c:ptCount val="7"/>
                <c:pt idx="0">
                  <c:v>NHANES III 
(USA)</c:v>
                </c:pt>
                <c:pt idx="1">
                  <c:v>NEFRON 
(Indigenous 
Australia)</c:v>
                </c:pt>
                <c:pt idx="2">
                  <c:v>RIACE 
(Italy)</c:v>
                </c:pt>
                <c:pt idx="3">
                  <c:v>DEMAND 
(Global)</c:v>
                </c:pt>
                <c:pt idx="4">
                  <c:v>DEMAND 
(Asia)</c:v>
                </c:pt>
                <c:pt idx="5">
                  <c:v>DEMAND 
(Central/South America)</c:v>
                </c:pt>
                <c:pt idx="6">
                  <c:v>DEMAND 
(Europe)</c:v>
                </c:pt>
              </c:strCache>
            </c:strRef>
          </c:cat>
          <c:val>
            <c:numRef>
              <c:f>Sheet1!$D$2:$D$8</c:f>
              <c:numCache>
                <c:formatCode>General</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2-A5A9-7C4D-A633-B2557D1E3A70}"/>
            </c:ext>
          </c:extLst>
        </c:ser>
        <c:ser>
          <c:idx val="3"/>
          <c:order val="3"/>
          <c:tx>
            <c:strRef>
              <c:f>Sheet1!$E$1</c:f>
              <c:strCache>
                <c:ptCount val="1"/>
                <c:pt idx="0">
                  <c:v>eGFR &lt;60 ml/min/1.73 m² and ACR &gt;30 mg/g</c:v>
                </c:pt>
              </c:strCache>
            </c:strRef>
          </c:tx>
          <c:spPr>
            <a:solidFill>
              <a:schemeClr val="accent4"/>
            </a:solidFill>
            <a:ln>
              <a:noFill/>
            </a:ln>
            <a:effectLst/>
          </c:spPr>
          <c:invertIfNegative val="0"/>
          <c:cat>
            <c:strRef>
              <c:f>Sheet1!$A$2:$A$8</c:f>
              <c:strCache>
                <c:ptCount val="7"/>
                <c:pt idx="0">
                  <c:v>NHANES III 
(USA)</c:v>
                </c:pt>
                <c:pt idx="1">
                  <c:v>NEFRON 
(Indigenous 
Australia)</c:v>
                </c:pt>
                <c:pt idx="2">
                  <c:v>RIACE 
(Italy)</c:v>
                </c:pt>
                <c:pt idx="3">
                  <c:v>DEMAND 
(Global)</c:v>
                </c:pt>
                <c:pt idx="4">
                  <c:v>DEMAND 
(Asia)</c:v>
                </c:pt>
                <c:pt idx="5">
                  <c:v>DEMAND 
(Central/South America)</c:v>
                </c:pt>
                <c:pt idx="6">
                  <c:v>DEMAND 
(Europe)</c:v>
                </c:pt>
              </c:strCache>
            </c:strRef>
          </c:cat>
          <c:val>
            <c:numRef>
              <c:f>Sheet1!$E$2:$E$8</c:f>
              <c:numCache>
                <c:formatCode>General</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3-A5A9-7C4D-A633-B2557D1E3A70}"/>
            </c:ext>
          </c:extLst>
        </c:ser>
        <c:dLbls>
          <c:showLegendKey val="0"/>
          <c:showVal val="0"/>
          <c:showCatName val="0"/>
          <c:showSerName val="0"/>
          <c:showPercent val="0"/>
          <c:showBubbleSize val="0"/>
        </c:dLbls>
        <c:gapWidth val="150"/>
        <c:axId val="995010232"/>
        <c:axId val="995011544"/>
      </c:barChart>
      <c:catAx>
        <c:axId val="995010232"/>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Arial" panose="020B0604020202020204" pitchFamily="34" charset="0"/>
              </a:defRPr>
            </a:pPr>
            <a:endParaRPr lang="vi-VN"/>
          </a:p>
        </c:txPr>
        <c:crossAx val="995011544"/>
        <c:crosses val="autoZero"/>
        <c:auto val="1"/>
        <c:lblAlgn val="ctr"/>
        <c:lblOffset val="100"/>
        <c:noMultiLvlLbl val="0"/>
      </c:catAx>
      <c:valAx>
        <c:axId val="995011544"/>
        <c:scaling>
          <c:orientation val="minMax"/>
          <c:max val="7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Arial" panose="020B0604020202020204" pitchFamily="34" charset="0"/>
              </a:defRPr>
            </a:pPr>
            <a:endParaRPr lang="vi-VN"/>
          </a:p>
        </c:txPr>
        <c:crossAx val="995010232"/>
        <c:crosses val="autoZero"/>
        <c:crossBetween val="between"/>
      </c:valAx>
      <c:spPr>
        <a:noFill/>
        <a:ln>
          <a:noFill/>
        </a:ln>
        <a:effectLst/>
      </c:spPr>
    </c:plotArea>
    <c:legend>
      <c:legendPos val="b"/>
      <c:layout>
        <c:manualLayout>
          <c:xMode val="edge"/>
          <c:yMode val="edge"/>
          <c:x val="2.0205609000148388E-2"/>
          <c:y val="2.4076964766821942E-2"/>
          <c:w val="0.97979439099985166"/>
          <c:h val="6.962697454003365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Arial" panose="020B0604020202020204" pitchFamily="34" charset="0"/>
            </a:defRPr>
          </a:pPr>
          <a:endParaRPr lang="vi-V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cs typeface="Arial" panose="020B0604020202020204" pitchFamily="34" charset="0"/>
        </a:defRPr>
      </a:pPr>
      <a:endParaRPr lang="vi-V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0.2208</cdr:x>
      <cdr:y>0.82238</cdr:y>
    </cdr:from>
    <cdr:to>
      <cdr:x>0.28681</cdr:x>
      <cdr:y>0.8939</cdr:y>
    </cdr:to>
    <cdr:sp macro="" textlink="">
      <cdr:nvSpPr>
        <cdr:cNvPr id="3" name="TextBox 2"/>
        <cdr:cNvSpPr txBox="1"/>
      </cdr:nvSpPr>
      <cdr:spPr>
        <a:xfrm xmlns:a="http://schemas.openxmlformats.org/drawingml/2006/main">
          <a:off x="1338388" y="2660298"/>
          <a:ext cx="400110" cy="2313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0.2208</cdr:x>
      <cdr:y>0.82238</cdr:y>
    </cdr:from>
    <cdr:to>
      <cdr:x>0.28681</cdr:x>
      <cdr:y>0.8939</cdr:y>
    </cdr:to>
    <cdr:sp macro="" textlink="">
      <cdr:nvSpPr>
        <cdr:cNvPr id="3" name="TextBox 2"/>
        <cdr:cNvSpPr txBox="1"/>
      </cdr:nvSpPr>
      <cdr:spPr>
        <a:xfrm xmlns:a="http://schemas.openxmlformats.org/drawingml/2006/main">
          <a:off x="1338388" y="2660298"/>
          <a:ext cx="400110" cy="2313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0.2208</cdr:x>
      <cdr:y>0.82238</cdr:y>
    </cdr:from>
    <cdr:to>
      <cdr:x>0.28681</cdr:x>
      <cdr:y>0.8939</cdr:y>
    </cdr:to>
    <cdr:sp macro="" textlink="">
      <cdr:nvSpPr>
        <cdr:cNvPr id="3" name="TextBox 2"/>
        <cdr:cNvSpPr txBox="1"/>
      </cdr:nvSpPr>
      <cdr:spPr>
        <a:xfrm xmlns:a="http://schemas.openxmlformats.org/drawingml/2006/main">
          <a:off x="1338388" y="2660298"/>
          <a:ext cx="400110" cy="2313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0.2208</cdr:x>
      <cdr:y>0.82238</cdr:y>
    </cdr:from>
    <cdr:to>
      <cdr:x>0.28681</cdr:x>
      <cdr:y>0.8939</cdr:y>
    </cdr:to>
    <cdr:sp macro="" textlink="">
      <cdr:nvSpPr>
        <cdr:cNvPr id="3" name="TextBox 2"/>
        <cdr:cNvSpPr txBox="1"/>
      </cdr:nvSpPr>
      <cdr:spPr>
        <a:xfrm xmlns:a="http://schemas.openxmlformats.org/drawingml/2006/main">
          <a:off x="1338388" y="2660298"/>
          <a:ext cx="400110" cy="2313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3177" tIns="46589" rIns="93177" bIns="46589" rtlCol="0"/>
          <a:lstStyle>
            <a:lvl1pPr algn="l">
              <a:defRPr sz="1200"/>
            </a:lvl1pPr>
          </a:lstStyle>
          <a:p>
            <a:endParaRPr lang="en-US" sz="800" dirty="0">
              <a:solidFill>
                <a:schemeClr val="tx2"/>
              </a:solidFill>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4023093" y="0"/>
            <a:ext cx="3077739" cy="469424"/>
          </a:xfrm>
          <a:prstGeom prst="rect">
            <a:avLst/>
          </a:prstGeom>
        </p:spPr>
        <p:txBody>
          <a:bodyPr vert="horz" lIns="93177" tIns="46589" rIns="93177" bIns="46589" rtlCol="0"/>
          <a:lstStyle>
            <a:lvl1pPr algn="r">
              <a:defRPr sz="1200"/>
            </a:lvl1pPr>
          </a:lstStyle>
          <a:p>
            <a:fld id="{99E0F390-D4BE-3F41-A7D9-7FB0E96A718B}" type="datetimeFigureOut">
              <a:rPr lang="en-US" sz="800" smtClean="0">
                <a:solidFill>
                  <a:schemeClr val="tx2"/>
                </a:solidFill>
                <a:latin typeface="Arial" panose="020B0604020202020204" pitchFamily="34" charset="0"/>
                <a:cs typeface="Arial" panose="020B0604020202020204" pitchFamily="34" charset="0"/>
              </a:rPr>
              <a:t>3/1/2023</a:t>
            </a:fld>
            <a:endParaRPr lang="en-US" sz="800" dirty="0">
              <a:solidFill>
                <a:schemeClr val="tx2"/>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1" y="8917422"/>
            <a:ext cx="3077739" cy="469424"/>
          </a:xfrm>
          <a:prstGeom prst="rect">
            <a:avLst/>
          </a:prstGeom>
        </p:spPr>
        <p:txBody>
          <a:bodyPr vert="horz" lIns="93177" tIns="46589" rIns="93177" bIns="46589" rtlCol="0" anchor="b"/>
          <a:lstStyle>
            <a:lvl1pPr algn="l">
              <a:defRPr sz="1200"/>
            </a:lvl1pPr>
          </a:lstStyle>
          <a:p>
            <a:endParaRPr lang="en-GB" sz="800" dirty="0">
              <a:solidFill>
                <a:schemeClr val="tx2"/>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3177" tIns="46589" rIns="93177" bIns="46589" rtlCol="0" anchor="b"/>
          <a:lstStyle>
            <a:lvl1pPr algn="r">
              <a:defRPr sz="1200"/>
            </a:lvl1pPr>
          </a:lstStyle>
          <a:p>
            <a:fld id="{B4BB3A9D-D504-FC47-BF98-BE1878712D75}" type="slidenum">
              <a:rPr lang="en-US" sz="800" smtClean="0">
                <a:solidFill>
                  <a:schemeClr val="tx2"/>
                </a:solidFill>
                <a:latin typeface="Arial" panose="020B0604020202020204" pitchFamily="34" charset="0"/>
                <a:cs typeface="Arial" panose="020B0604020202020204" pitchFamily="34" charset="0"/>
              </a:rPr>
              <a:t>‹#›</a:t>
            </a:fld>
            <a:endParaRPr lang="en-US" sz="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70950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3177" tIns="46589" rIns="93177" bIns="46589" rtlCol="0"/>
          <a:lstStyle>
            <a:lvl1pPr algn="l">
              <a:defRPr sz="800">
                <a:solidFill>
                  <a:schemeClr val="tx2"/>
                </a:solidFill>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3177" tIns="46589" rIns="93177" bIns="46589" rtlCol="0"/>
          <a:lstStyle>
            <a:lvl1pPr algn="r">
              <a:defRPr sz="800">
                <a:solidFill>
                  <a:schemeClr val="tx2"/>
                </a:solidFill>
                <a:latin typeface="Arial" panose="020B0604020202020204" pitchFamily="34" charset="0"/>
                <a:cs typeface="Arial" panose="020B0604020202020204" pitchFamily="34" charset="0"/>
              </a:defRPr>
            </a:lvl1pPr>
          </a:lstStyle>
          <a:p>
            <a:fld id="{16180FFD-3096-5D46-A7C2-E20B1A2BF1AB}" type="datetimeFigureOut">
              <a:rPr lang="en-US" smtClean="0"/>
              <a:pPr/>
              <a:t>3/1/2023</a:t>
            </a:fld>
            <a:endParaRPr lang="en-US" dirty="0"/>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2"/>
            <a:ext cx="3077739" cy="469424"/>
          </a:xfrm>
          <a:prstGeom prst="rect">
            <a:avLst/>
          </a:prstGeom>
        </p:spPr>
        <p:txBody>
          <a:bodyPr vert="horz" lIns="93177" tIns="46589" rIns="93177" bIns="46589" rtlCol="0" anchor="b"/>
          <a:lstStyle>
            <a:lvl1pPr algn="l">
              <a:defRPr sz="800">
                <a:solidFill>
                  <a:schemeClr val="tx2"/>
                </a:solidFill>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3177" tIns="46589" rIns="93177" bIns="46589" rtlCol="0" anchor="b"/>
          <a:lstStyle>
            <a:lvl1pPr algn="r">
              <a:defRPr sz="800">
                <a:solidFill>
                  <a:schemeClr val="tx2"/>
                </a:solidFill>
                <a:latin typeface="Arial" panose="020B0604020202020204" pitchFamily="34" charset="0"/>
                <a:cs typeface="Arial" panose="020B0604020202020204" pitchFamily="34" charset="0"/>
              </a:defRPr>
            </a:lvl1pPr>
          </a:lstStyle>
          <a:p>
            <a:fld id="{15D4ADDD-46F7-2D46-9A66-5A4079C25469}" type="slidenum">
              <a:rPr lang="en-US" smtClean="0"/>
              <a:pPr/>
              <a:t>‹#›</a:t>
            </a:fld>
            <a:endParaRPr lang="en-US" dirty="0"/>
          </a:p>
        </p:txBody>
      </p:sp>
    </p:spTree>
    <p:extLst>
      <p:ext uri="{BB962C8B-B14F-4D97-AF65-F5344CB8AC3E}">
        <p14:creationId xmlns:p14="http://schemas.microsoft.com/office/powerpoint/2010/main" val="1816749852"/>
      </p:ext>
    </p:extLst>
  </p:cSld>
  <p:clrMap bg1="lt1" tx1="dk1" bg2="lt2" tx2="dk2" accent1="accent1" accent2="accent2" accent3="accent3" accent4="accent4" accent5="accent5" accent6="accent6" hlink="hlink" folHlink="folHlink"/>
  <p:hf hdr="0" dt="0"/>
  <p:notesStyle>
    <a:lvl1pPr marL="171450" indent="-171450" algn="l" defTabSz="457200" rtl="0" eaLnBrk="1" latinLnBrk="0" hangingPunct="1">
      <a:spcAft>
        <a:spcPts val="300"/>
      </a:spcAft>
      <a:buClr>
        <a:schemeClr val="tx2"/>
      </a:buClr>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1pPr>
    <a:lvl2pPr marL="345600" indent="-171450" algn="l" defTabSz="457200" rtl="0" eaLnBrk="1" latinLnBrk="0" hangingPunct="1">
      <a:spcAft>
        <a:spcPts val="300"/>
      </a:spcAft>
      <a:buClr>
        <a:schemeClr val="tx2"/>
      </a:buClr>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2pPr>
    <a:lvl3pPr marL="518400" indent="-171450" algn="l" defTabSz="457200" rtl="0" eaLnBrk="1" latinLnBrk="0" hangingPunct="1">
      <a:spcAft>
        <a:spcPts val="300"/>
      </a:spcAft>
      <a:buClr>
        <a:schemeClr val="tx2"/>
      </a:buClr>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3pPr>
    <a:lvl4pPr marL="691200" indent="-171450" algn="l" defTabSz="457200" rtl="0" eaLnBrk="1" latinLnBrk="0" hangingPunct="1">
      <a:spcAft>
        <a:spcPts val="300"/>
      </a:spcAft>
      <a:buClr>
        <a:schemeClr val="tx2"/>
      </a:buClr>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4pPr>
    <a:lvl5pPr marL="864000" indent="-171450" algn="l" defTabSz="457200" rtl="0" eaLnBrk="1" latinLnBrk="0" hangingPunct="1">
      <a:spcAft>
        <a:spcPts val="300"/>
      </a:spcAft>
      <a:buClr>
        <a:schemeClr val="tx2"/>
      </a:buClr>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a:extLst>
              <a:ext uri="{FF2B5EF4-FFF2-40B4-BE49-F238E27FC236}">
                <a16:creationId xmlns:a16="http://schemas.microsoft.com/office/drawing/2014/main" id="{8D7D5CC2-760C-413C-918D-F6AEDB1DBC89}"/>
              </a:ext>
            </a:extLst>
          </p:cNvPr>
          <p:cNvSpPr>
            <a:spLocks noGrp="1" noRot="1" noChangeAspect="1"/>
          </p:cNvSpPr>
          <p:nvPr>
            <p:ph type="sldImg"/>
          </p:nvPr>
        </p:nvSpPr>
        <p:spPr/>
      </p:sp>
      <p:sp>
        <p:nvSpPr>
          <p:cNvPr id="9" name="Notes Placeholder 8">
            <a:extLst>
              <a:ext uri="{FF2B5EF4-FFF2-40B4-BE49-F238E27FC236}">
                <a16:creationId xmlns:a16="http://schemas.microsoft.com/office/drawing/2014/main" id="{DAFBC5B6-21B5-4C4C-9719-660560B53266}"/>
              </a:ext>
            </a:extLst>
          </p:cNvPr>
          <p:cNvSpPr>
            <a:spLocks noGrp="1"/>
          </p:cNvSpPr>
          <p:nvPr>
            <p:ph type="body" idx="1"/>
          </p:nvPr>
        </p:nvSpPr>
        <p:spPr/>
        <p:txBody>
          <a:bodyPr/>
          <a:lstStyle/>
          <a:p>
            <a:endParaRPr lang="en-GB" dirty="0"/>
          </a:p>
        </p:txBody>
      </p:sp>
      <p:sp>
        <p:nvSpPr>
          <p:cNvPr id="4" name="Slide Number Placeholder 4">
            <a:extLst>
              <a:ext uri="{FF2B5EF4-FFF2-40B4-BE49-F238E27FC236}">
                <a16:creationId xmlns:a16="http://schemas.microsoft.com/office/drawing/2014/main" id="{4404FAA6-AAE7-498D-8BA6-60C17F854912}"/>
              </a:ext>
            </a:extLst>
          </p:cNvPr>
          <p:cNvSpPr>
            <a:spLocks noGrp="1"/>
          </p:cNvSpPr>
          <p:nvPr>
            <p:ph type="sldNum" sz="quarter" idx="5"/>
          </p:nvPr>
        </p:nvSpPr>
        <p:spPr>
          <a:xfrm>
            <a:off x="4023094" y="8917422"/>
            <a:ext cx="3077739" cy="469424"/>
          </a:xfrm>
          <a:prstGeom prst="rect">
            <a:avLst/>
          </a:prstGeom>
        </p:spPr>
        <p:txBody>
          <a:bodyPr/>
          <a:lstStyle/>
          <a:p>
            <a:fld id="{15D4ADDD-46F7-2D46-9A66-5A4079C25469}" type="slidenum">
              <a:rPr lang="en-US" smtClean="0"/>
              <a:pPr/>
              <a:t>1</a:t>
            </a:fld>
            <a:endParaRPr lang="en-US" dirty="0"/>
          </a:p>
        </p:txBody>
      </p:sp>
    </p:spTree>
    <p:extLst>
      <p:ext uri="{BB962C8B-B14F-4D97-AF65-F5344CB8AC3E}">
        <p14:creationId xmlns:p14="http://schemas.microsoft.com/office/powerpoint/2010/main" val="771605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i="0" u="none" strike="noStrike" kern="1200" baseline="0" dirty="0">
                <a:latin typeface="Arial" panose="020B0604020202020204" pitchFamily="34" charset="0"/>
                <a:ea typeface="+mn-ea"/>
                <a:cs typeface="Arial" panose="020B0604020202020204" pitchFamily="34" charset="0"/>
              </a:rPr>
              <a:t>Further information</a:t>
            </a:r>
          </a:p>
          <a:p>
            <a:pPr marL="0" indent="0">
              <a:buNone/>
            </a:pPr>
            <a:r>
              <a:rPr lang="en-GB" b="0" i="0" u="none" strike="noStrike" kern="1200" baseline="0" dirty="0">
                <a:latin typeface="Arial" panose="020B0604020202020204" pitchFamily="34" charset="0"/>
                <a:ea typeface="+mn-ea"/>
                <a:cs typeface="Arial" panose="020B0604020202020204" pitchFamily="34" charset="0"/>
              </a:rPr>
              <a:t>Analysis of total events data (i.e. first plus recurrent events) capture the effect on the total morbidity burden. The relative and absolute risk reductions captured in this study are of a clinically relevant magnitude and numerically larger when analysing total events as opposed to analyses restricted to first events only. </a:t>
            </a:r>
          </a:p>
          <a:p>
            <a:pPr marL="0" indent="0">
              <a:buNone/>
            </a:pPr>
            <a:endParaRPr lang="en-GB" b="0" i="0" u="none" strike="noStrike" kern="1200" baseline="0" dirty="0">
              <a:latin typeface="Arial" panose="020B0604020202020204" pitchFamily="34" charset="0"/>
              <a:ea typeface="+mn-ea"/>
              <a:cs typeface="Arial" panose="020B0604020202020204" pitchFamily="34" charset="0"/>
            </a:endParaRPr>
          </a:p>
          <a:p>
            <a:pPr marL="0" indent="0">
              <a:buNone/>
            </a:pPr>
            <a:r>
              <a:rPr lang="en-GB" b="0" i="0" u="none" strike="noStrike" kern="1200" baseline="0" dirty="0">
                <a:latin typeface="Arial" panose="020B0604020202020204" pitchFamily="34" charset="0"/>
                <a:ea typeface="+mn-ea"/>
                <a:cs typeface="Arial" panose="020B0604020202020204" pitchFamily="34" charset="0"/>
              </a:rPr>
              <a:t>These results add to previous evidence from EMPA-REG OUTCOME of the efficacy of empagliflozin to reduce cardiovascular and all-cause mortality and suggest relevant additional effects of empagliflozin on atherosclerotic cardiovascular and admission to hospital outcomes, including heart failure and beyond. </a:t>
            </a:r>
          </a:p>
          <a:p>
            <a:pPr marL="0" indent="0">
              <a:buNone/>
            </a:pPr>
            <a:endParaRPr lang="en-GB" b="0" i="0" u="none" strike="noStrike" kern="1200" baseline="0" dirty="0">
              <a:latin typeface="Arial" panose="020B0604020202020204" pitchFamily="34" charset="0"/>
              <a:ea typeface="+mn-ea"/>
              <a:cs typeface="Arial" panose="020B0604020202020204" pitchFamily="34" charset="0"/>
            </a:endParaRPr>
          </a:p>
          <a:p>
            <a:pPr marL="0" indent="0">
              <a:buNone/>
            </a:pPr>
            <a:r>
              <a:rPr lang="en-GB" b="1" i="0" u="none" strike="noStrike" kern="1200" baseline="0" dirty="0">
                <a:latin typeface="Arial" panose="020B0604020202020204" pitchFamily="34" charset="0"/>
                <a:ea typeface="+mn-ea"/>
                <a:cs typeface="Arial" panose="020B0604020202020204" pitchFamily="34" charset="0"/>
              </a:rPr>
              <a:t>Reference</a:t>
            </a:r>
          </a:p>
          <a:p>
            <a:pPr marL="0" marR="0" lvl="0" indent="0" algn="l" defTabSz="457200" rtl="0" eaLnBrk="1" fontAlgn="auto" latinLnBrk="0" hangingPunct="1">
              <a:lnSpc>
                <a:spcPct val="100000"/>
              </a:lnSpc>
              <a:spcBef>
                <a:spcPts val="0"/>
              </a:spcBef>
              <a:spcAft>
                <a:spcPts val="300"/>
              </a:spcAft>
              <a:buClr>
                <a:schemeClr val="tx2"/>
              </a:buClr>
              <a:buSzTx/>
              <a:buFont typeface="Arial" panose="020B0604020202020204" pitchFamily="34" charset="0"/>
              <a:buNone/>
              <a:tabLst/>
              <a:defRPr/>
            </a:pPr>
            <a:r>
              <a:rPr lang="en-GB" dirty="0"/>
              <a:t>McGuire DK </a:t>
            </a:r>
            <a:r>
              <a:rPr lang="en-GB" i="1" dirty="0"/>
              <a:t>et al</a:t>
            </a:r>
            <a:r>
              <a:rPr lang="en-GB" dirty="0"/>
              <a:t>. </a:t>
            </a:r>
            <a:r>
              <a:rPr lang="en-GB" i="1" dirty="0"/>
              <a:t>Lancet Diabetes Endocrinol </a:t>
            </a:r>
            <a:r>
              <a:rPr lang="en-GB" dirty="0"/>
              <a:t>2020;8:949</a:t>
            </a:r>
          </a:p>
          <a:p>
            <a:pPr marL="0" indent="0">
              <a:buNone/>
            </a:pPr>
            <a:endParaRPr lang="en-GB" dirty="0"/>
          </a:p>
          <a:p>
            <a:pPr marL="0" indent="0">
              <a:buNone/>
            </a:pPr>
            <a:endParaRPr lang="en-GB" dirty="0"/>
          </a:p>
        </p:txBody>
      </p:sp>
      <p:sp>
        <p:nvSpPr>
          <p:cNvPr id="5" name="Slide Number Placeholder 4"/>
          <p:cNvSpPr>
            <a:spLocks noGrp="1"/>
          </p:cNvSpPr>
          <p:nvPr>
            <p:ph type="sldNum" sz="quarter" idx="5"/>
          </p:nvPr>
        </p:nvSpPr>
        <p:spPr>
          <a:xfrm>
            <a:off x="4023094" y="8917422"/>
            <a:ext cx="3077739" cy="469424"/>
          </a:xfrm>
          <a:prstGeom prst="rect">
            <a:avLst/>
          </a:prstGeom>
        </p:spPr>
        <p:txBody>
          <a:bodyPr/>
          <a:lstStyle/>
          <a:p>
            <a:fld id="{15D4ADDD-46F7-2D46-9A66-5A4079C25469}" type="slidenum">
              <a:rPr lang="en-US" smtClean="0"/>
              <a:pPr/>
              <a:t>10</a:t>
            </a:fld>
            <a:endParaRPr lang="en-US" dirty="0"/>
          </a:p>
        </p:txBody>
      </p:sp>
    </p:spTree>
    <p:extLst>
      <p:ext uri="{BB962C8B-B14F-4D97-AF65-F5344CB8AC3E}">
        <p14:creationId xmlns:p14="http://schemas.microsoft.com/office/powerpoint/2010/main" val="906067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4023094" y="8917422"/>
            <a:ext cx="3077739" cy="469424"/>
          </a:xfrm>
          <a:prstGeom prst="rect">
            <a:avLst/>
          </a:prstGeom>
        </p:spPr>
        <p:txBody>
          <a:bodyPr/>
          <a:lstStyle/>
          <a:p>
            <a:pPr lvl="0"/>
            <a:fld id="{CD75ED0A-E718-BA45-A87A-A6ACBA5847C0}" type="slidenum">
              <a:rPr lang="en-US" noProof="0" smtClean="0"/>
              <a:pPr lvl="0"/>
              <a:t>11</a:t>
            </a:fld>
            <a:endParaRPr lang="en-US" noProof="0" dirty="0"/>
          </a:p>
        </p:txBody>
      </p:sp>
      <p:sp>
        <p:nvSpPr>
          <p:cNvPr id="6" name="Slide Image Placeholder 5">
            <a:extLst>
              <a:ext uri="{FF2B5EF4-FFF2-40B4-BE49-F238E27FC236}">
                <a16:creationId xmlns:a16="http://schemas.microsoft.com/office/drawing/2014/main" id="{315530DF-8057-44C1-BBBB-1EDF80B2170E}"/>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D7470E37-D0C6-4F38-AA61-DC34929BE3E2}"/>
              </a:ext>
            </a:extLst>
          </p:cNvPr>
          <p:cNvSpPr>
            <a:spLocks noGrp="1"/>
          </p:cNvSpPr>
          <p:nvPr>
            <p:ph type="body" idx="1"/>
          </p:nvPr>
        </p:nvSpPr>
        <p:spPr/>
        <p:txBody>
          <a:bodyPr/>
          <a:lstStyle/>
          <a:p>
            <a:pPr marL="0" lvl="0" indent="0" defTabSz="609585">
              <a:spcAft>
                <a:spcPts val="0"/>
              </a:spcAft>
              <a:buClrTx/>
              <a:buNone/>
              <a:defRPr/>
            </a:pPr>
            <a:r>
              <a:rPr lang="en-US" b="1" dirty="0">
                <a:solidFill>
                  <a:schemeClr val="tx1"/>
                </a:solidFill>
              </a:rPr>
              <a:t>Speaker notes</a:t>
            </a:r>
          </a:p>
          <a:p>
            <a:r>
              <a:rPr lang="en-GB" dirty="0">
                <a:solidFill>
                  <a:schemeClr val="tx1"/>
                </a:solidFill>
              </a:rPr>
              <a:t>The trials shown in this forest plot are all CVOTs, except CREDENCE (in grey) which was a composite kidney outcomes trial in a T2D and albuminuric CKD patient population</a:t>
            </a:r>
          </a:p>
          <a:p>
            <a:pPr marL="0" lvl="0" indent="0" defTabSz="609585">
              <a:spcAft>
                <a:spcPts val="0"/>
              </a:spcAft>
              <a:buClrTx/>
              <a:buNone/>
              <a:defRPr/>
            </a:pPr>
            <a:endParaRPr lang="en-US" b="1" dirty="0">
              <a:solidFill>
                <a:schemeClr val="tx1"/>
              </a:solidFill>
            </a:endParaRPr>
          </a:p>
          <a:p>
            <a:pPr marL="0" indent="0" defTabSz="609585">
              <a:spcAft>
                <a:spcPts val="0"/>
              </a:spcAft>
              <a:buClrTx/>
              <a:buNone/>
              <a:defRPr/>
            </a:pPr>
            <a:r>
              <a:rPr lang="en-GB" b="1" dirty="0"/>
              <a:t>Abbreviation</a:t>
            </a:r>
          </a:p>
          <a:p>
            <a:pPr marL="0" lvl="0" indent="0" defTabSz="609585">
              <a:spcAft>
                <a:spcPts val="0"/>
              </a:spcAft>
              <a:buClrTx/>
              <a:buNone/>
              <a:defRPr/>
            </a:pPr>
            <a:r>
              <a:rPr lang="en-US" dirty="0"/>
              <a:t>CKD, chronic kidney disease</a:t>
            </a:r>
          </a:p>
          <a:p>
            <a:pPr marL="0" lvl="0" indent="0" defTabSz="609585">
              <a:spcAft>
                <a:spcPts val="0"/>
              </a:spcAft>
              <a:buClrTx/>
              <a:buNone/>
              <a:defRPr/>
            </a:pPr>
            <a:endParaRPr lang="en-US" b="1" dirty="0">
              <a:solidFill>
                <a:schemeClr val="tx1"/>
              </a:solidFill>
            </a:endParaRPr>
          </a:p>
          <a:p>
            <a:pPr marL="0" lvl="0" indent="0" defTabSz="609585">
              <a:spcAft>
                <a:spcPts val="0"/>
              </a:spcAft>
              <a:buClrTx/>
              <a:buNone/>
              <a:defRPr/>
            </a:pPr>
            <a:r>
              <a:rPr lang="en-US" b="1" dirty="0">
                <a:solidFill>
                  <a:schemeClr val="tx1"/>
                </a:solidFill>
              </a:rPr>
              <a:t>Clinical trial abbreviations</a:t>
            </a:r>
          </a:p>
          <a:p>
            <a:pPr marL="0" lvl="0" indent="0" defTabSz="609585">
              <a:spcAft>
                <a:spcPts val="0"/>
              </a:spcAft>
              <a:buClrTx/>
              <a:buNone/>
              <a:defRPr/>
            </a:pPr>
            <a:r>
              <a:rPr lang="en-US" dirty="0">
                <a:solidFill>
                  <a:schemeClr val="tx1"/>
                </a:solidFill>
              </a:rPr>
              <a:t>CANVAS, CANagliflozin cardioVascular Assessment Study; CREDENCE, Canagliflozin and Renal Events in Diabetes with Established Nephropathy Clinical Evaluation;</a:t>
            </a:r>
            <a:r>
              <a:rPr lang="en-GB" dirty="0">
                <a:solidFill>
                  <a:schemeClr val="tx1"/>
                </a:solidFill>
              </a:rPr>
              <a:t> </a:t>
            </a:r>
            <a:r>
              <a:rPr lang="en-US" dirty="0">
                <a:solidFill>
                  <a:schemeClr val="tx1"/>
                </a:solidFill>
              </a:rPr>
              <a:t>DECLARE-TIMI 58, Dapagliflozin Effect on CardiovascuLAR Events;</a:t>
            </a:r>
            <a:r>
              <a:rPr lang="en-GB" dirty="0">
                <a:solidFill>
                  <a:schemeClr val="tx1"/>
                </a:solidFill>
              </a:rPr>
              <a:t> EMPA-REG OUTCOME; Empagliflozin Cardiovascular Outcome Event Trial in Type 2 Diabetes Mellitus Patients-Removing Excess Glucose; </a:t>
            </a:r>
            <a:r>
              <a:rPr lang="en-GB" dirty="0"/>
              <a:t>VERTIS CV, eValuation of ERTugliflozin effIcacy and Safety CardioVascular outcomes trial</a:t>
            </a:r>
            <a:endParaRPr lang="en-GB" dirty="0">
              <a:solidFill>
                <a:schemeClr val="tx1"/>
              </a:solidFill>
            </a:endParaRPr>
          </a:p>
          <a:p>
            <a:pPr marL="0" indent="0">
              <a:buNone/>
            </a:pPr>
            <a:endParaRPr lang="en-GB" b="1" dirty="0"/>
          </a:p>
          <a:p>
            <a:endParaRPr lang="en-GB" dirty="0"/>
          </a:p>
        </p:txBody>
      </p:sp>
    </p:spTree>
    <p:extLst>
      <p:ext uri="{BB962C8B-B14F-4D97-AF65-F5344CB8AC3E}">
        <p14:creationId xmlns:p14="http://schemas.microsoft.com/office/powerpoint/2010/main" val="3428433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4023094" y="8917422"/>
            <a:ext cx="3077739" cy="469424"/>
          </a:xfrm>
          <a:prstGeom prst="rect">
            <a:avLst/>
          </a:prstGeom>
        </p:spPr>
        <p:txBody>
          <a:bodyPr/>
          <a:lstStyle/>
          <a:p>
            <a:pPr lvl="0"/>
            <a:fld id="{F2132771-112F-4852-8F69-781120FDF4B8}" type="slidenum">
              <a:rPr lang="en-US" noProof="0" smtClean="0"/>
              <a:pPr lvl="0"/>
              <a:t>12</a:t>
            </a:fld>
            <a:endParaRPr lang="en-US" noProof="0" dirty="0"/>
          </a:p>
        </p:txBody>
      </p:sp>
      <p:sp>
        <p:nvSpPr>
          <p:cNvPr id="3" name="Slide Image Placeholder 2">
            <a:extLst>
              <a:ext uri="{FF2B5EF4-FFF2-40B4-BE49-F238E27FC236}">
                <a16:creationId xmlns:a16="http://schemas.microsoft.com/office/drawing/2014/main" id="{14F84D75-4864-4429-BD10-58FC9A2E3640}"/>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A243CD69-C2D4-4A49-9FE8-F6FFA109DB4F}"/>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27040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4478BE9B-B133-41CA-A147-35B27DDB0650}"/>
              </a:ext>
            </a:extLst>
          </p:cNvPr>
          <p:cNvCxnSpPr/>
          <p:nvPr/>
        </p:nvCxnSpPr>
        <p:spPr>
          <a:xfrm>
            <a:off x="556578" y="1501139"/>
            <a:ext cx="118078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Slide Image Placeholder 12">
            <a:extLst>
              <a:ext uri="{FF2B5EF4-FFF2-40B4-BE49-F238E27FC236}">
                <a16:creationId xmlns:a16="http://schemas.microsoft.com/office/drawing/2014/main" id="{A9CA7801-E672-448E-B869-E9A2DB79DA8F}"/>
              </a:ext>
            </a:extLst>
          </p:cNvPr>
          <p:cNvSpPr>
            <a:spLocks noGrp="1" noRot="1" noChangeAspect="1"/>
          </p:cNvSpPr>
          <p:nvPr>
            <p:ph type="sldImg"/>
          </p:nvPr>
        </p:nvSpPr>
        <p:spPr/>
      </p:sp>
      <p:sp>
        <p:nvSpPr>
          <p:cNvPr id="14" name="Notes Placeholder 13">
            <a:extLst>
              <a:ext uri="{FF2B5EF4-FFF2-40B4-BE49-F238E27FC236}">
                <a16:creationId xmlns:a16="http://schemas.microsoft.com/office/drawing/2014/main" id="{23CE69AE-1B22-413C-A4DD-77759ED73759}"/>
              </a:ext>
            </a:extLst>
          </p:cNvPr>
          <p:cNvSpPr>
            <a:spLocks noGrp="1"/>
          </p:cNvSpPr>
          <p:nvPr>
            <p:ph type="body" idx="1"/>
          </p:nvPr>
        </p:nvSpPr>
        <p:spPr>
          <a:xfrm>
            <a:off x="710248" y="4459527"/>
            <a:ext cx="5681980" cy="4557473"/>
          </a:xfrm>
        </p:spPr>
        <p:txBody>
          <a:bodyPr/>
          <a:lstStyle/>
          <a:p>
            <a:pPr marL="0" indent="0">
              <a:spcAft>
                <a:spcPts val="0"/>
              </a:spcAft>
              <a:buClrTx/>
              <a:buNone/>
              <a:defRPr/>
            </a:pPr>
            <a:r>
              <a:rPr lang="en-GB" b="1" dirty="0">
                <a:solidFill>
                  <a:schemeClr val="tx1"/>
                </a:solidFill>
              </a:rPr>
              <a:t>Speaker notes</a:t>
            </a:r>
          </a:p>
          <a:p>
            <a:pPr marL="171450" indent="-171450">
              <a:spcAft>
                <a:spcPts val="0"/>
              </a:spcAft>
              <a:buClrTx/>
              <a:defRPr/>
            </a:pPr>
            <a:r>
              <a:rPr lang="en-GB" b="0" dirty="0">
                <a:solidFill>
                  <a:schemeClr val="tx1"/>
                </a:solidFill>
              </a:rPr>
              <a:t>From 2015 to 2020, evidence from CVOTs have shown SGLT2 inhibitors generally improve CV and kidney outcomes in patients with T2D and CV disease or CV risk factors</a:t>
            </a:r>
            <a:r>
              <a:rPr lang="en-GB" b="0" baseline="30000" dirty="0">
                <a:solidFill>
                  <a:schemeClr val="tx1"/>
                </a:solidFill>
              </a:rPr>
              <a:t>1–5</a:t>
            </a:r>
          </a:p>
          <a:p>
            <a:pPr marL="0" indent="0">
              <a:spcAft>
                <a:spcPts val="0"/>
              </a:spcAft>
              <a:buClrTx/>
              <a:buNone/>
              <a:defRPr/>
            </a:pPr>
            <a:endParaRPr lang="en-GB" b="1" dirty="0">
              <a:solidFill>
                <a:schemeClr val="tx1"/>
              </a:solidFill>
            </a:endParaRPr>
          </a:p>
          <a:p>
            <a:pPr marL="0" indent="0">
              <a:spcAft>
                <a:spcPts val="0"/>
              </a:spcAft>
              <a:buClrTx/>
              <a:buNone/>
              <a:defRPr/>
            </a:pPr>
            <a:r>
              <a:rPr lang="en-GB" b="1" dirty="0">
                <a:solidFill>
                  <a:schemeClr val="tx1"/>
                </a:solidFill>
              </a:rPr>
              <a:t>Further information</a:t>
            </a:r>
          </a:p>
          <a:p>
            <a:pPr marL="241294" indent="-241294">
              <a:spcAft>
                <a:spcPts val="0"/>
              </a:spcAft>
              <a:buClrTx/>
              <a:defRPr/>
            </a:pPr>
            <a:r>
              <a:rPr lang="en-GB" dirty="0">
                <a:solidFill>
                  <a:schemeClr val="tx1"/>
                </a:solidFill>
              </a:rPr>
              <a:t>Kidney outcomes were defined differently across trials:</a:t>
            </a:r>
          </a:p>
          <a:p>
            <a:pPr marL="415444" lvl="1" indent="-241294">
              <a:spcAft>
                <a:spcPts val="0"/>
              </a:spcAft>
              <a:buClrTx/>
              <a:defRPr/>
            </a:pPr>
            <a:r>
              <a:rPr lang="en-GB" dirty="0">
                <a:solidFill>
                  <a:schemeClr val="tx1"/>
                </a:solidFill>
              </a:rPr>
              <a:t>EMPA-REG OUTCOME: </a:t>
            </a:r>
            <a:r>
              <a:rPr lang="en-US" dirty="0">
                <a:solidFill>
                  <a:schemeClr val="tx1"/>
                </a:solidFill>
              </a:rPr>
              <a:t>progression to macroalbuminuria (UACR &gt;300 mg/g), doubling of serum creatinine (</a:t>
            </a:r>
            <a:r>
              <a:rPr lang="en-GB" dirty="0">
                <a:solidFill>
                  <a:schemeClr val="tx1"/>
                </a:solidFill>
              </a:rPr>
              <a:t>accompanied by eGFR [MDRD] ≤45 ml/min/1.73 m</a:t>
            </a:r>
            <a:r>
              <a:rPr lang="en-GB" baseline="30000" dirty="0">
                <a:solidFill>
                  <a:schemeClr val="tx1"/>
                </a:solidFill>
              </a:rPr>
              <a:t>2</a:t>
            </a:r>
            <a:r>
              <a:rPr lang="en-GB" dirty="0">
                <a:solidFill>
                  <a:schemeClr val="tx1"/>
                </a:solidFill>
              </a:rPr>
              <a:t>)</a:t>
            </a:r>
            <a:r>
              <a:rPr lang="en-US" dirty="0">
                <a:solidFill>
                  <a:schemeClr val="tx1"/>
                </a:solidFill>
              </a:rPr>
              <a:t>, initiation of KRT or death from kidney disease</a:t>
            </a:r>
            <a:r>
              <a:rPr lang="en-US" baseline="30000" dirty="0">
                <a:solidFill>
                  <a:schemeClr val="tx1"/>
                </a:solidFill>
              </a:rPr>
              <a:t>1,2</a:t>
            </a:r>
            <a:endParaRPr lang="en-US" dirty="0">
              <a:solidFill>
                <a:schemeClr val="tx1"/>
              </a:solidFill>
            </a:endParaRPr>
          </a:p>
          <a:p>
            <a:pPr marL="415444" lvl="1" indent="-241294">
              <a:spcAft>
                <a:spcPts val="0"/>
              </a:spcAft>
              <a:buClrTx/>
              <a:defRPr/>
            </a:pPr>
            <a:r>
              <a:rPr lang="en-US" dirty="0">
                <a:solidFill>
                  <a:schemeClr val="tx1"/>
                </a:solidFill>
              </a:rPr>
              <a:t>CANVAS Program: 40% reduction in eGFR, KRT or </a:t>
            </a:r>
            <a:r>
              <a:rPr lang="en-GB" dirty="0">
                <a:solidFill>
                  <a:schemeClr val="tx1"/>
                </a:solidFill>
              </a:rPr>
              <a:t>death from kidney causes</a:t>
            </a:r>
            <a:r>
              <a:rPr lang="en-GB" baseline="30000" dirty="0">
                <a:solidFill>
                  <a:schemeClr val="tx1"/>
                </a:solidFill>
              </a:rPr>
              <a:t>3</a:t>
            </a:r>
            <a:endParaRPr lang="en-US" dirty="0">
              <a:solidFill>
                <a:schemeClr val="tx1"/>
              </a:solidFill>
            </a:endParaRPr>
          </a:p>
          <a:p>
            <a:pPr marL="415444" lvl="1" indent="-241294">
              <a:spcAft>
                <a:spcPts val="0"/>
              </a:spcAft>
              <a:buClrTx/>
              <a:defRPr/>
            </a:pPr>
            <a:r>
              <a:rPr lang="en-US" dirty="0">
                <a:solidFill>
                  <a:schemeClr val="tx1"/>
                </a:solidFill>
              </a:rPr>
              <a:t>DECLARE-TIMI 58</a:t>
            </a:r>
            <a:r>
              <a:rPr lang="en-GB" dirty="0">
                <a:solidFill>
                  <a:schemeClr val="tx1"/>
                </a:solidFill>
              </a:rPr>
              <a:t>: 40% decrease in eGFR to &lt;60 ml/min/1.73 m</a:t>
            </a:r>
            <a:r>
              <a:rPr lang="en-GB" baseline="30000" dirty="0">
                <a:solidFill>
                  <a:schemeClr val="tx1"/>
                </a:solidFill>
              </a:rPr>
              <a:t>2</a:t>
            </a:r>
            <a:r>
              <a:rPr lang="en-GB" dirty="0">
                <a:solidFill>
                  <a:schemeClr val="tx1"/>
                </a:solidFill>
              </a:rPr>
              <a:t>, ESKD or death from kidney causes</a:t>
            </a:r>
            <a:r>
              <a:rPr lang="en-GB" baseline="30000" dirty="0">
                <a:solidFill>
                  <a:schemeClr val="tx1"/>
                </a:solidFill>
              </a:rPr>
              <a:t>4</a:t>
            </a:r>
            <a:endParaRPr lang="en-GB" dirty="0">
              <a:solidFill>
                <a:schemeClr val="tx1"/>
              </a:solidFill>
            </a:endParaRPr>
          </a:p>
          <a:p>
            <a:pPr marL="415444" lvl="1" indent="-241294">
              <a:spcAft>
                <a:spcPts val="0"/>
              </a:spcAft>
              <a:buClrTx/>
              <a:defRPr/>
            </a:pPr>
            <a:r>
              <a:rPr lang="en-GB" dirty="0">
                <a:solidFill>
                  <a:schemeClr val="tx1"/>
                </a:solidFill>
              </a:rPr>
              <a:t>VERTIS CV: death from kidney causes, KRT, doubling of serum creatinine</a:t>
            </a:r>
            <a:r>
              <a:rPr lang="en-GB" baseline="30000" dirty="0">
                <a:solidFill>
                  <a:schemeClr val="tx1"/>
                </a:solidFill>
              </a:rPr>
              <a:t>5</a:t>
            </a:r>
            <a:endParaRPr lang="en-GB" dirty="0">
              <a:solidFill>
                <a:schemeClr val="tx1"/>
              </a:solidFill>
            </a:endParaRPr>
          </a:p>
          <a:p>
            <a:pPr marL="241294" indent="-241294">
              <a:spcAft>
                <a:spcPts val="0"/>
              </a:spcAft>
              <a:buClrTx/>
              <a:defRPr/>
            </a:pPr>
            <a:endParaRPr lang="en-GB" b="1" dirty="0">
              <a:solidFill>
                <a:schemeClr val="tx1"/>
              </a:solidFill>
            </a:endParaRPr>
          </a:p>
          <a:p>
            <a:pPr marL="0" indent="0">
              <a:spcAft>
                <a:spcPts val="0"/>
              </a:spcAft>
              <a:buClrTx/>
              <a:buNone/>
              <a:defRPr/>
            </a:pPr>
            <a:r>
              <a:rPr lang="en-GB" b="1" dirty="0">
                <a:solidFill>
                  <a:schemeClr val="tx1"/>
                </a:solidFill>
              </a:rPr>
              <a:t>Abbreviations</a:t>
            </a:r>
          </a:p>
          <a:p>
            <a:pPr marL="0" lvl="0" indent="0">
              <a:spcAft>
                <a:spcPts val="0"/>
              </a:spcAft>
              <a:buClrTx/>
              <a:buNone/>
              <a:defRPr/>
            </a:pPr>
            <a:r>
              <a:rPr lang="en-GB" dirty="0">
                <a:solidFill>
                  <a:schemeClr val="tx1"/>
                </a:solidFill>
              </a:rPr>
              <a:t>3/4P-MACE, 3/4-point major adverse cardiovascular events; ASCVD, atherosclerotic cardiovascular disease; CKD, chronic kidney disease; CV, </a:t>
            </a:r>
            <a:r>
              <a:rPr lang="en-US" dirty="0">
                <a:solidFill>
                  <a:schemeClr val="tx1"/>
                </a:solidFill>
              </a:rPr>
              <a:t>cardiovascular</a:t>
            </a:r>
            <a:r>
              <a:rPr lang="en-GB" dirty="0">
                <a:solidFill>
                  <a:schemeClr val="tx1"/>
                </a:solidFill>
              </a:rPr>
              <a:t>; CVD, cardiovascular disease; eGFR, estimated glomerular filtration rate; ESKD, end-stage kidney disease; HHF, hospitalisation for heart failure; KRT, kidney replacement therapy; MDRD, Modification of Diet in Renal Disease; NS, non-significant; SGLT2, sodium-glucose transport protein 2; T2D, type 2 diabetes; UACR, urine albumin-to-creatinine ratio</a:t>
            </a:r>
          </a:p>
          <a:p>
            <a:pPr marL="0" indent="0">
              <a:spcAft>
                <a:spcPts val="0"/>
              </a:spcAft>
              <a:buClrTx/>
              <a:buNone/>
              <a:defRPr/>
            </a:pPr>
            <a:endParaRPr lang="en-GB" dirty="0">
              <a:solidFill>
                <a:schemeClr val="tx1"/>
              </a:solidFill>
            </a:endParaRPr>
          </a:p>
          <a:p>
            <a:pPr marL="0" indent="0">
              <a:spcAft>
                <a:spcPts val="0"/>
              </a:spcAft>
              <a:buClrTx/>
              <a:buNone/>
              <a:defRPr/>
            </a:pPr>
            <a:r>
              <a:rPr lang="en-GB" b="1" dirty="0">
                <a:solidFill>
                  <a:schemeClr val="tx1"/>
                </a:solidFill>
              </a:rPr>
              <a:t>References</a:t>
            </a:r>
          </a:p>
          <a:p>
            <a:pPr marL="228600" lvl="0" indent="-228600">
              <a:spcAft>
                <a:spcPts val="0"/>
              </a:spcAft>
              <a:buClrTx/>
              <a:buFont typeface="Arial" panose="020B0604020202020204" pitchFamily="34" charset="0"/>
              <a:buAutoNum type="arabicPeriod"/>
              <a:defRPr/>
            </a:pPr>
            <a:r>
              <a:rPr lang="da-DK" dirty="0">
                <a:solidFill>
                  <a:schemeClr val="tx1"/>
                </a:solidFill>
              </a:rPr>
              <a:t>Zinman B </a:t>
            </a:r>
            <a:r>
              <a:rPr lang="da-DK" i="1" dirty="0">
                <a:solidFill>
                  <a:schemeClr val="tx1"/>
                </a:solidFill>
              </a:rPr>
              <a:t>et al. N Engl J Med </a:t>
            </a:r>
            <a:r>
              <a:rPr lang="da-DK" dirty="0">
                <a:solidFill>
                  <a:schemeClr val="tx1"/>
                </a:solidFill>
              </a:rPr>
              <a:t>2015;373:2117</a:t>
            </a:r>
            <a:endParaRPr lang="en-US" dirty="0">
              <a:solidFill>
                <a:schemeClr val="tx1"/>
              </a:solidFill>
            </a:endParaRPr>
          </a:p>
          <a:p>
            <a:pPr marL="228600" lvl="0" indent="-228600">
              <a:spcAft>
                <a:spcPts val="0"/>
              </a:spcAft>
              <a:buClrTx/>
              <a:buFont typeface="Arial" panose="020B0604020202020204" pitchFamily="34" charset="0"/>
              <a:buAutoNum type="arabicPeriod"/>
              <a:defRPr/>
            </a:pPr>
            <a:r>
              <a:rPr lang="en-GB" dirty="0">
                <a:solidFill>
                  <a:schemeClr val="tx1"/>
                </a:solidFill>
              </a:rPr>
              <a:t>Wanner C </a:t>
            </a:r>
            <a:r>
              <a:rPr lang="en-GB" i="1" dirty="0">
                <a:solidFill>
                  <a:schemeClr val="tx1"/>
                </a:solidFill>
              </a:rPr>
              <a:t>et al. N Engl J Med </a:t>
            </a:r>
            <a:r>
              <a:rPr lang="en-GB" dirty="0">
                <a:solidFill>
                  <a:schemeClr val="tx1"/>
                </a:solidFill>
              </a:rPr>
              <a:t>2016;375:323</a:t>
            </a:r>
          </a:p>
          <a:p>
            <a:pPr marL="228600" lvl="0" indent="-228600">
              <a:spcAft>
                <a:spcPts val="0"/>
              </a:spcAft>
              <a:buClrTx/>
              <a:buFont typeface="Arial" panose="020B0604020202020204" pitchFamily="34" charset="0"/>
              <a:buAutoNum type="arabicPeriod"/>
              <a:defRPr/>
            </a:pPr>
            <a:r>
              <a:rPr lang="en-US" dirty="0">
                <a:solidFill>
                  <a:schemeClr val="tx1"/>
                </a:solidFill>
              </a:rPr>
              <a:t>Neal B </a:t>
            </a:r>
            <a:r>
              <a:rPr lang="en-US" i="1" dirty="0">
                <a:solidFill>
                  <a:schemeClr val="tx1"/>
                </a:solidFill>
              </a:rPr>
              <a:t>et al. N Engl J Med </a:t>
            </a:r>
            <a:r>
              <a:rPr lang="en-US" dirty="0">
                <a:solidFill>
                  <a:schemeClr val="tx1"/>
                </a:solidFill>
              </a:rPr>
              <a:t>2017;377:644</a:t>
            </a:r>
          </a:p>
          <a:p>
            <a:pPr marL="228600" lvl="0" indent="-228600">
              <a:spcAft>
                <a:spcPts val="0"/>
              </a:spcAft>
              <a:buClrTx/>
              <a:buFont typeface="Arial" panose="020B0604020202020204" pitchFamily="34" charset="0"/>
              <a:buAutoNum type="arabicPeriod"/>
              <a:defRPr/>
            </a:pPr>
            <a:r>
              <a:rPr lang="da-DK" dirty="0">
                <a:solidFill>
                  <a:schemeClr val="tx1"/>
                </a:solidFill>
              </a:rPr>
              <a:t>Wiviott S </a:t>
            </a:r>
            <a:r>
              <a:rPr lang="da-DK" i="1" dirty="0">
                <a:solidFill>
                  <a:schemeClr val="tx1"/>
                </a:solidFill>
              </a:rPr>
              <a:t>et al. N Engl J Med </a:t>
            </a:r>
            <a:r>
              <a:rPr lang="da-DK" dirty="0">
                <a:solidFill>
                  <a:schemeClr val="tx1"/>
                </a:solidFill>
              </a:rPr>
              <a:t>2019;380:347</a:t>
            </a:r>
          </a:p>
          <a:p>
            <a:pPr marL="228600" lvl="0" indent="-228600">
              <a:buFont typeface="Arial" panose="020B0604020202020204" pitchFamily="34" charset="0"/>
              <a:buAutoNum type="arabicPeriod"/>
              <a:defRPr/>
            </a:pPr>
            <a:r>
              <a:rPr lang="da-DK" dirty="0">
                <a:solidFill>
                  <a:schemeClr val="tx1"/>
                </a:solidFill>
              </a:rPr>
              <a:t>Cannon CP </a:t>
            </a:r>
            <a:r>
              <a:rPr lang="da-DK" i="1" dirty="0">
                <a:solidFill>
                  <a:schemeClr val="tx1"/>
                </a:solidFill>
              </a:rPr>
              <a:t>et al</a:t>
            </a:r>
            <a:r>
              <a:rPr lang="da-DK" dirty="0">
                <a:solidFill>
                  <a:schemeClr val="tx1"/>
                </a:solidFill>
              </a:rPr>
              <a:t>. </a:t>
            </a:r>
            <a:r>
              <a:rPr lang="da-DK" i="1" dirty="0">
                <a:solidFill>
                  <a:schemeClr val="tx1"/>
                </a:solidFill>
              </a:rPr>
              <a:t>N Engl J Med</a:t>
            </a:r>
            <a:r>
              <a:rPr lang="en-GB" dirty="0">
                <a:solidFill>
                  <a:schemeClr val="tx1"/>
                </a:solidFill>
              </a:rPr>
              <a:t> 2020;383:1425</a:t>
            </a:r>
          </a:p>
        </p:txBody>
      </p:sp>
      <p:sp>
        <p:nvSpPr>
          <p:cNvPr id="7" name="Slide Number Placeholder 4">
            <a:extLst>
              <a:ext uri="{FF2B5EF4-FFF2-40B4-BE49-F238E27FC236}">
                <a16:creationId xmlns:a16="http://schemas.microsoft.com/office/drawing/2014/main" id="{A7166332-C2D8-4F11-A9A0-4D23F117CAF5}"/>
              </a:ext>
            </a:extLst>
          </p:cNvPr>
          <p:cNvSpPr>
            <a:spLocks noGrp="1"/>
          </p:cNvSpPr>
          <p:nvPr>
            <p:ph type="sldNum" sz="quarter" idx="5"/>
          </p:nvPr>
        </p:nvSpPr>
        <p:spPr>
          <a:xfrm>
            <a:off x="4023094" y="8917422"/>
            <a:ext cx="3077739" cy="469424"/>
          </a:xfrm>
          <a:prstGeom prst="rect">
            <a:avLst/>
          </a:prstGeom>
        </p:spPr>
        <p:txBody>
          <a:bodyPr/>
          <a:lstStyle/>
          <a:p>
            <a:fld id="{15D4ADDD-46F7-2D46-9A66-5A4079C25469}" type="slidenum">
              <a:rPr lang="en-US" smtClean="0"/>
              <a:pPr/>
              <a:t>13</a:t>
            </a:fld>
            <a:endParaRPr lang="en-US" dirty="0"/>
          </a:p>
        </p:txBody>
      </p:sp>
    </p:spTree>
    <p:extLst>
      <p:ext uri="{BB962C8B-B14F-4D97-AF65-F5344CB8AC3E}">
        <p14:creationId xmlns:p14="http://schemas.microsoft.com/office/powerpoint/2010/main" val="4239785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4023094" y="8917422"/>
            <a:ext cx="3077739" cy="469424"/>
          </a:xfrm>
          <a:prstGeom prst="rect">
            <a:avLst/>
          </a:prstGeom>
        </p:spPr>
        <p:txBody>
          <a:bodyPr/>
          <a:lstStyle/>
          <a:p>
            <a:fld id="{B35066D4-ACD8-3042-98C9-AE9588488226}" type="slidenum">
              <a:rPr lang="en-US" smtClean="0"/>
              <a:t>14</a:t>
            </a:fld>
            <a:endParaRPr lang="en-US" dirty="0"/>
          </a:p>
        </p:txBody>
      </p:sp>
    </p:spTree>
    <p:extLst>
      <p:ext uri="{BB962C8B-B14F-4D97-AF65-F5344CB8AC3E}">
        <p14:creationId xmlns:p14="http://schemas.microsoft.com/office/powerpoint/2010/main" val="3295417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300"/>
              </a:spcAft>
              <a:buClr>
                <a:schemeClr val="tx2"/>
              </a:buClr>
              <a:buSzTx/>
              <a:buFont typeface="Arial" panose="020B0604020202020204" pitchFamily="34" charset="0"/>
              <a:buNone/>
              <a:tabLst/>
              <a:defRPr/>
            </a:pPr>
            <a:r>
              <a:rPr lang="en-GB" sz="1000" b="1" kern="1200" dirty="0">
                <a:solidFill>
                  <a:schemeClr val="tx1"/>
                </a:solidFill>
                <a:latin typeface="Arial" panose="020B0604020202020204" pitchFamily="34" charset="0"/>
                <a:ea typeface="+mn-ea"/>
                <a:cs typeface="Arial" panose="020B0604020202020204" pitchFamily="34" charset="0"/>
              </a:rPr>
              <a:t>Speaker notes</a:t>
            </a:r>
            <a:endParaRPr lang="en-GB" b="0" dirty="0"/>
          </a:p>
          <a:p>
            <a:pPr marL="0" indent="0">
              <a:buNone/>
            </a:pPr>
            <a:r>
              <a:rPr lang="en-GB" dirty="0">
                <a:solidFill>
                  <a:schemeClr val="tx1"/>
                </a:solidFill>
              </a:rPr>
              <a:t>In EMPEROR-Reduced, baseline eGFR values were </a:t>
            </a:r>
            <a:r>
              <a:rPr lang="en-GB" b="0" i="0" u="none" strike="noStrike" kern="1200" baseline="0" dirty="0">
                <a:solidFill>
                  <a:schemeClr val="tx1"/>
                </a:solidFill>
                <a:latin typeface="Arial" panose="020B0604020202020204" pitchFamily="34" charset="0"/>
                <a:ea typeface="+mn-ea"/>
                <a:cs typeface="Arial" panose="020B0604020202020204" pitchFamily="34" charset="0"/>
              </a:rPr>
              <a:t>61.8±21.7 </a:t>
            </a:r>
            <a:r>
              <a:rPr lang="en-GB" sz="1000" dirty="0">
                <a:solidFill>
                  <a:srgbClr val="515151"/>
                </a:solidFill>
              </a:rPr>
              <a:t>ml/min/1.73 m</a:t>
            </a:r>
            <a:r>
              <a:rPr lang="en-GB" sz="1000" baseline="30000" dirty="0">
                <a:solidFill>
                  <a:srgbClr val="515151"/>
                </a:solidFill>
              </a:rPr>
              <a:t>2</a:t>
            </a:r>
            <a:r>
              <a:rPr lang="en-GB" sz="1000" dirty="0">
                <a:solidFill>
                  <a:srgbClr val="515151"/>
                </a:solidFill>
              </a:rPr>
              <a:t>/year </a:t>
            </a:r>
            <a:r>
              <a:rPr lang="en-GB" b="0" i="0" u="none" strike="noStrike" kern="1200" baseline="0" dirty="0">
                <a:solidFill>
                  <a:schemeClr val="tx1"/>
                </a:solidFill>
                <a:latin typeface="Arial" panose="020B0604020202020204" pitchFamily="34" charset="0"/>
                <a:ea typeface="+mn-ea"/>
                <a:cs typeface="Arial" panose="020B0604020202020204" pitchFamily="34" charset="0"/>
              </a:rPr>
              <a:t>for empagliflozin and 62.2±21.5 </a:t>
            </a:r>
            <a:r>
              <a:rPr lang="en-GB" sz="1000" dirty="0">
                <a:solidFill>
                  <a:srgbClr val="515151"/>
                </a:solidFill>
              </a:rPr>
              <a:t>ml/min/1.73 m</a:t>
            </a:r>
            <a:r>
              <a:rPr lang="en-GB" sz="1000" baseline="30000" dirty="0">
                <a:solidFill>
                  <a:srgbClr val="515151"/>
                </a:solidFill>
              </a:rPr>
              <a:t>2</a:t>
            </a:r>
            <a:r>
              <a:rPr lang="en-GB" sz="1000" dirty="0">
                <a:solidFill>
                  <a:srgbClr val="515151"/>
                </a:solidFill>
              </a:rPr>
              <a:t>/year </a:t>
            </a:r>
            <a:r>
              <a:rPr lang="en-GB" b="0" i="0" u="none" strike="noStrike" kern="1200" baseline="0" dirty="0">
                <a:solidFill>
                  <a:schemeClr val="tx1"/>
                </a:solidFill>
                <a:latin typeface="Arial" panose="020B0604020202020204" pitchFamily="34" charset="0"/>
                <a:ea typeface="+mn-ea"/>
                <a:cs typeface="Arial" panose="020B0604020202020204" pitchFamily="34" charset="0"/>
              </a:rPr>
              <a:t>for placebo. T</a:t>
            </a:r>
            <a:r>
              <a:rPr lang="en-GB" dirty="0">
                <a:solidFill>
                  <a:schemeClr val="tx1"/>
                </a:solidFill>
              </a:rPr>
              <a:t>he magnitude of the effect of empagliflozin to slow the rate of decline in eGFR was greater in patients with diabetes than without diabetes however, the treatment-by-diabetes interaction was not significant (</a:t>
            </a:r>
            <a:r>
              <a:rPr lang="en-GB" i="1" dirty="0">
                <a:solidFill>
                  <a:schemeClr val="tx1"/>
                </a:solidFill>
              </a:rPr>
              <a:t>p</a:t>
            </a:r>
            <a:r>
              <a:rPr lang="en-GB" dirty="0">
                <a:solidFill>
                  <a:schemeClr val="tx1"/>
                </a:solidFill>
              </a:rPr>
              <a:t>=0.15). </a:t>
            </a:r>
          </a:p>
          <a:p>
            <a:pPr marL="0" indent="0">
              <a:buNone/>
            </a:pPr>
            <a:endParaRPr lang="en-GB" dirty="0">
              <a:solidFill>
                <a:schemeClr val="tx1"/>
              </a:solidFill>
            </a:endParaRPr>
          </a:p>
          <a:p>
            <a:pPr marL="0" indent="0">
              <a:buNone/>
            </a:pPr>
            <a:r>
              <a:rPr lang="en-GB" b="1" dirty="0">
                <a:solidFill>
                  <a:schemeClr val="tx1"/>
                </a:solidFill>
              </a:rPr>
              <a:t>Reference</a:t>
            </a:r>
          </a:p>
          <a:p>
            <a:pPr marL="0" indent="0">
              <a:buNone/>
            </a:pPr>
            <a:r>
              <a:rPr lang="fr-FR" dirty="0">
                <a:solidFill>
                  <a:schemeClr val="tx1"/>
                </a:solidFill>
              </a:rPr>
              <a:t>Anker SD et al. </a:t>
            </a:r>
            <a:r>
              <a:rPr lang="fr-FR" i="1" dirty="0">
                <a:solidFill>
                  <a:schemeClr val="tx1"/>
                </a:solidFill>
              </a:rPr>
              <a:t>Circulation</a:t>
            </a:r>
            <a:r>
              <a:rPr lang="fr-FR" dirty="0">
                <a:solidFill>
                  <a:schemeClr val="tx1"/>
                </a:solidFill>
              </a:rPr>
              <a:t> 2021;143:337 (NCT03057977)</a:t>
            </a:r>
            <a:endParaRPr lang="en-GB" dirty="0">
              <a:solidFill>
                <a:schemeClr val="tx1"/>
              </a:solidFill>
            </a:endParaRPr>
          </a:p>
        </p:txBody>
      </p:sp>
      <p:sp>
        <p:nvSpPr>
          <p:cNvPr id="4" name="Slide Number Placeholder 3"/>
          <p:cNvSpPr>
            <a:spLocks noGrp="1"/>
          </p:cNvSpPr>
          <p:nvPr>
            <p:ph type="sldNum" sz="quarter" idx="5"/>
          </p:nvPr>
        </p:nvSpPr>
        <p:spPr>
          <a:xfrm>
            <a:off x="4023094" y="8917422"/>
            <a:ext cx="3077739" cy="469424"/>
          </a:xfrm>
          <a:prstGeom prst="rect">
            <a:avLst/>
          </a:prstGeom>
        </p:spPr>
        <p:txBody>
          <a:bodyPr/>
          <a:lstStyle/>
          <a:p>
            <a:fld id="{9F65D899-653B-4A41-A3B3-26B6B9BD1892}" type="slidenum">
              <a:rPr lang="es-AR" smtClean="0"/>
              <a:t>15</a:t>
            </a:fld>
            <a:endParaRPr lang="es-AR" dirty="0"/>
          </a:p>
        </p:txBody>
      </p:sp>
    </p:spTree>
    <p:extLst>
      <p:ext uri="{BB962C8B-B14F-4D97-AF65-F5344CB8AC3E}">
        <p14:creationId xmlns:p14="http://schemas.microsoft.com/office/powerpoint/2010/main" val="3180265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7"/>
            <a:ext cx="5681980" cy="5474546"/>
          </a:xfrm>
        </p:spPr>
        <p:txBody>
          <a:bodyPr/>
          <a:lstStyle/>
          <a:p>
            <a:pPr marL="0" marR="0" lvl="0" indent="0" algn="l" defTabSz="457200" rtl="0" eaLnBrk="1" fontAlgn="auto" latinLnBrk="0" hangingPunct="1">
              <a:lnSpc>
                <a:spcPct val="100000"/>
              </a:lnSpc>
              <a:spcBef>
                <a:spcPts val="0"/>
              </a:spcBef>
              <a:spcAft>
                <a:spcPts val="300"/>
              </a:spcAft>
              <a:buClr>
                <a:schemeClr val="tx2"/>
              </a:buClr>
              <a:buSzTx/>
              <a:buFont typeface="Arial" panose="020B0604020202020204" pitchFamily="34" charset="0"/>
              <a:buNone/>
              <a:tabLst/>
              <a:defRPr/>
            </a:pPr>
            <a:r>
              <a:rPr lang="en-GB" sz="900" b="1" kern="1200" dirty="0">
                <a:latin typeface="Arial" panose="020B0604020202020204" pitchFamily="34" charset="0"/>
                <a:ea typeface="+mn-ea"/>
                <a:cs typeface="Arial" panose="020B0604020202020204" pitchFamily="34" charset="0"/>
              </a:rPr>
              <a:t>Speaker notes</a:t>
            </a:r>
            <a:endParaRPr lang="en-GB" sz="900" kern="1200" dirty="0">
              <a:effectLst/>
              <a:latin typeface="Arial" panose="020B0604020202020204" pitchFamily="34" charset="0"/>
              <a:ea typeface="+mn-ea"/>
              <a:cs typeface="Arial" panose="020B0604020202020204" pitchFamily="34" charset="0"/>
            </a:endParaRPr>
          </a:p>
          <a:p>
            <a:pPr lvl="0"/>
            <a:r>
              <a:rPr lang="en-GB" sz="900" kern="1200" dirty="0">
                <a:effectLst/>
                <a:latin typeface="Arial" panose="020B0604020202020204" pitchFamily="34" charset="0"/>
                <a:ea typeface="+mn-ea"/>
                <a:cs typeface="Arial" panose="020B0604020202020204" pitchFamily="34" charset="0"/>
              </a:rPr>
              <a:t>Clinical benefits demonstrated by SGLT2 inhibitors may be mediated by their effects on risk factors and multiple mechanisms contributing to CV and kidney disease progression</a:t>
            </a:r>
            <a:r>
              <a:rPr lang="en-GB" sz="900" kern="1200" baseline="30000" dirty="0">
                <a:effectLst/>
                <a:latin typeface="Arial" panose="020B0604020202020204" pitchFamily="34" charset="0"/>
                <a:ea typeface="+mn-ea"/>
                <a:cs typeface="Arial" panose="020B0604020202020204" pitchFamily="34" charset="0"/>
              </a:rPr>
              <a:t>1–8</a:t>
            </a:r>
          </a:p>
          <a:p>
            <a:pPr lvl="0">
              <a:defRPr/>
            </a:pPr>
            <a:r>
              <a:rPr lang="en-GB" sz="900" kern="1200" dirty="0">
                <a:effectLst/>
                <a:latin typeface="Arial" panose="020B0604020202020204" pitchFamily="34" charset="0"/>
                <a:ea typeface="+mn-ea"/>
                <a:cs typeface="Arial" panose="020B0604020202020204" pitchFamily="34" charset="0"/>
              </a:rPr>
              <a:t>Potential mechanisms for beneficial effects of SGLT2 inhibitors may include natriuresis and reduction of interstitial oedema, reduced preload and afterload, reduction in left ventricular wall stress, changes in cardiac bioenergetics, improvement of kidney function and cardio–renal physiology, as well as effects on risk factors such as blood pressure, haemoglobin, body weight and HbA1c</a:t>
            </a:r>
            <a:r>
              <a:rPr lang="en-GB" sz="900" baseline="30000" dirty="0"/>
              <a:t>1–8</a:t>
            </a:r>
            <a:endParaRPr lang="en-GB" sz="900" kern="1200" dirty="0">
              <a:effectLst/>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300"/>
              </a:spcAft>
              <a:buClr>
                <a:schemeClr val="tx2"/>
              </a:buClr>
              <a:buSzTx/>
              <a:buFont typeface="Arial" panose="020B0604020202020204" pitchFamily="34" charset="0"/>
              <a:buChar char="•"/>
              <a:tabLst/>
              <a:defRPr/>
            </a:pPr>
            <a:r>
              <a:rPr lang="en-GB" sz="900" kern="1200" dirty="0">
                <a:effectLst/>
                <a:latin typeface="Arial" panose="020B0604020202020204" pitchFamily="34" charset="0"/>
                <a:ea typeface="+mn-ea"/>
                <a:cs typeface="Arial" panose="020B0604020202020204" pitchFamily="34" charset="0"/>
              </a:rPr>
              <a:t>In addition, potential mechanisms for beneficial kidney effects of SGLT2 inhibitors include direct renovascular and haemodynamic effects, such as activation of tubuloglomerular feedback, reduced intraglomerular pressure and enhanced natriuresis</a:t>
            </a:r>
            <a:r>
              <a:rPr lang="en-GB" sz="900" kern="1200" baseline="30000" dirty="0">
                <a:effectLst/>
                <a:latin typeface="Arial" panose="020B0604020202020204" pitchFamily="34" charset="0"/>
                <a:ea typeface="+mn-ea"/>
                <a:cs typeface="Arial" panose="020B0604020202020204" pitchFamily="34" charset="0"/>
              </a:rPr>
              <a:t>2,4</a:t>
            </a:r>
          </a:p>
          <a:p>
            <a:pPr marL="171450" marR="0" lvl="0" indent="-171450" algn="l" defTabSz="457200" rtl="0" eaLnBrk="1" fontAlgn="auto" latinLnBrk="0" hangingPunct="1">
              <a:lnSpc>
                <a:spcPct val="100000"/>
              </a:lnSpc>
              <a:spcBef>
                <a:spcPts val="0"/>
              </a:spcBef>
              <a:spcAft>
                <a:spcPts val="300"/>
              </a:spcAft>
              <a:buClr>
                <a:schemeClr val="tx2"/>
              </a:buClr>
              <a:buSzTx/>
              <a:buFont typeface="Arial" panose="020B0604020202020204" pitchFamily="34" charset="0"/>
              <a:buChar char="•"/>
              <a:tabLst/>
              <a:defRPr/>
            </a:pPr>
            <a:r>
              <a:rPr lang="en-GB" sz="900" kern="1200" dirty="0">
                <a:effectLst/>
                <a:latin typeface="Arial" panose="020B0604020202020204" pitchFamily="34" charset="0"/>
                <a:ea typeface="+mn-ea"/>
                <a:cs typeface="Arial" panose="020B0604020202020204" pitchFamily="34" charset="0"/>
              </a:rPr>
              <a:t>Use of SGLT2 inhibitors early in the treatment of patients with T2D, alongside standard-of-care glucose-lowering therapies such as metformin, may address many of the goals of multifactorial treatment, with reductions in fasting and postprandial plasma glucose levels and HbA1c, as well as reductions in blood pressure and weight</a:t>
            </a:r>
            <a:r>
              <a:rPr lang="en-GB" sz="900" kern="1200" baseline="30000" dirty="0">
                <a:effectLst/>
                <a:latin typeface="Arial" panose="020B0604020202020204" pitchFamily="34" charset="0"/>
                <a:ea typeface="+mn-ea"/>
                <a:cs typeface="Arial" panose="020B0604020202020204" pitchFamily="34" charset="0"/>
              </a:rPr>
              <a:t>9 </a:t>
            </a:r>
            <a:r>
              <a:rPr lang="en-GB" sz="900" kern="1200" dirty="0">
                <a:effectLst/>
                <a:latin typeface="Arial" panose="020B0604020202020204" pitchFamily="34" charset="0"/>
                <a:ea typeface="+mn-ea"/>
                <a:cs typeface="Arial" panose="020B0604020202020204" pitchFamily="34" charset="0"/>
              </a:rPr>
              <a:t>and downstream observed effects on CV events and kidney disease</a:t>
            </a:r>
            <a:r>
              <a:rPr lang="en-GB" sz="900" kern="1200" baseline="30000" dirty="0">
                <a:effectLst/>
                <a:latin typeface="Arial" panose="020B0604020202020204" pitchFamily="34" charset="0"/>
                <a:ea typeface="+mn-ea"/>
                <a:cs typeface="Arial" panose="020B0604020202020204" pitchFamily="34" charset="0"/>
              </a:rPr>
              <a:t>10,11</a:t>
            </a:r>
          </a:p>
          <a:p>
            <a:pPr lvl="0"/>
            <a:endParaRPr lang="en-GB" sz="900" kern="1200" dirty="0">
              <a:effectLst/>
              <a:latin typeface="Arial" panose="020B0604020202020204" pitchFamily="34" charset="0"/>
              <a:ea typeface="+mn-ea"/>
              <a:cs typeface="Arial" panose="020B0604020202020204" pitchFamily="34" charset="0"/>
            </a:endParaRPr>
          </a:p>
          <a:p>
            <a:pPr marL="0" lvl="0" indent="0">
              <a:buNone/>
            </a:pPr>
            <a:r>
              <a:rPr lang="en-GB" sz="900" b="1" kern="1200" dirty="0">
                <a:effectLst/>
                <a:latin typeface="Arial" panose="020B0604020202020204" pitchFamily="34" charset="0"/>
                <a:ea typeface="+mn-ea"/>
                <a:cs typeface="Arial" panose="020B0604020202020204" pitchFamily="34" charset="0"/>
              </a:rPr>
              <a:t>References</a:t>
            </a:r>
          </a:p>
          <a:p>
            <a:pPr marL="228600" lvl="0" indent="-228600">
              <a:buFont typeface="+mj-lt"/>
              <a:buAutoNum type="arabicPeriod"/>
            </a:pPr>
            <a:r>
              <a:rPr lang="en-GB" sz="900" kern="1200" dirty="0">
                <a:effectLst/>
                <a:latin typeface="Arial" panose="020B0604020202020204" pitchFamily="34" charset="0"/>
                <a:ea typeface="+mn-ea"/>
                <a:cs typeface="Arial" panose="020B0604020202020204" pitchFamily="34" charset="0"/>
              </a:rPr>
              <a:t>Heise T </a:t>
            </a:r>
            <a:r>
              <a:rPr lang="en-GB" sz="900" i="1" kern="1200" dirty="0">
                <a:effectLst/>
                <a:latin typeface="Arial" panose="020B0604020202020204" pitchFamily="34" charset="0"/>
                <a:ea typeface="+mn-ea"/>
                <a:cs typeface="Arial" panose="020B0604020202020204" pitchFamily="34" charset="0"/>
              </a:rPr>
              <a:t>et al.</a:t>
            </a:r>
            <a:r>
              <a:rPr lang="en-GB" sz="900" kern="1200" dirty="0">
                <a:effectLst/>
                <a:latin typeface="Arial" panose="020B0604020202020204" pitchFamily="34" charset="0"/>
                <a:ea typeface="+mn-ea"/>
                <a:cs typeface="Arial" panose="020B0604020202020204" pitchFamily="34" charset="0"/>
              </a:rPr>
              <a:t> </a:t>
            </a:r>
            <a:r>
              <a:rPr lang="en-GB" sz="900" i="1" kern="1200" dirty="0">
                <a:effectLst/>
                <a:latin typeface="Arial" panose="020B0604020202020204" pitchFamily="34" charset="0"/>
                <a:ea typeface="+mn-ea"/>
                <a:cs typeface="Arial" panose="020B0604020202020204" pitchFamily="34" charset="0"/>
              </a:rPr>
              <a:t>Clin Ther</a:t>
            </a:r>
            <a:r>
              <a:rPr lang="en-GB" sz="900" kern="1200" dirty="0">
                <a:effectLst/>
                <a:latin typeface="Arial" panose="020B0604020202020204" pitchFamily="34" charset="0"/>
                <a:ea typeface="+mn-ea"/>
                <a:cs typeface="Arial" panose="020B0604020202020204" pitchFamily="34" charset="0"/>
              </a:rPr>
              <a:t> 2016;38:2265</a:t>
            </a:r>
          </a:p>
          <a:p>
            <a:pPr marL="228600" lvl="0" indent="-228600">
              <a:buFont typeface="+mj-lt"/>
              <a:buAutoNum type="arabicPeriod"/>
            </a:pPr>
            <a:r>
              <a:rPr lang="en-GB" sz="900" kern="1200" dirty="0">
                <a:effectLst/>
                <a:latin typeface="Arial" panose="020B0604020202020204" pitchFamily="34" charset="0"/>
                <a:ea typeface="+mn-ea"/>
                <a:cs typeface="Arial" panose="020B0604020202020204" pitchFamily="34" charset="0"/>
              </a:rPr>
              <a:t>Rajasekeran H </a:t>
            </a:r>
            <a:r>
              <a:rPr lang="en-GB" sz="900" i="1" kern="1200" dirty="0">
                <a:effectLst/>
                <a:latin typeface="Arial" panose="020B0604020202020204" pitchFamily="34" charset="0"/>
                <a:ea typeface="+mn-ea"/>
                <a:cs typeface="Arial" panose="020B0604020202020204" pitchFamily="34" charset="0"/>
              </a:rPr>
              <a:t>et al.</a:t>
            </a:r>
            <a:r>
              <a:rPr lang="en-GB" sz="900" kern="1200" dirty="0">
                <a:effectLst/>
                <a:latin typeface="Arial" panose="020B0604020202020204" pitchFamily="34" charset="0"/>
                <a:ea typeface="+mn-ea"/>
                <a:cs typeface="Arial" panose="020B0604020202020204" pitchFamily="34" charset="0"/>
              </a:rPr>
              <a:t> </a:t>
            </a:r>
            <a:r>
              <a:rPr lang="en-GB" sz="900" i="1" kern="1200" dirty="0">
                <a:effectLst/>
                <a:latin typeface="Arial" panose="020B0604020202020204" pitchFamily="34" charset="0"/>
                <a:ea typeface="+mn-ea"/>
                <a:cs typeface="Arial" panose="020B0604020202020204" pitchFamily="34" charset="0"/>
              </a:rPr>
              <a:t>Kidney Int</a:t>
            </a:r>
            <a:r>
              <a:rPr lang="en-GB" sz="900" kern="1200" dirty="0">
                <a:effectLst/>
                <a:latin typeface="Arial" panose="020B0604020202020204" pitchFamily="34" charset="0"/>
                <a:ea typeface="+mn-ea"/>
                <a:cs typeface="Arial" panose="020B0604020202020204" pitchFamily="34" charset="0"/>
              </a:rPr>
              <a:t> 2016;89:524</a:t>
            </a:r>
          </a:p>
          <a:p>
            <a:pPr marL="228600" lvl="0" indent="-228600">
              <a:buFont typeface="+mj-lt"/>
              <a:buAutoNum type="arabicPeriod"/>
            </a:pPr>
            <a:r>
              <a:rPr lang="en-GB" sz="900" kern="1200" dirty="0">
                <a:effectLst/>
                <a:latin typeface="Arial" panose="020B0604020202020204" pitchFamily="34" charset="0"/>
                <a:ea typeface="+mn-ea"/>
                <a:cs typeface="Arial" panose="020B0604020202020204" pitchFamily="34" charset="0"/>
              </a:rPr>
              <a:t>Baartscheer A </a:t>
            </a:r>
            <a:r>
              <a:rPr lang="en-GB" sz="900" i="1" kern="1200" dirty="0">
                <a:effectLst/>
                <a:latin typeface="Arial" panose="020B0604020202020204" pitchFamily="34" charset="0"/>
                <a:ea typeface="+mn-ea"/>
                <a:cs typeface="Arial" panose="020B0604020202020204" pitchFamily="34" charset="0"/>
              </a:rPr>
              <a:t>et al.</a:t>
            </a:r>
            <a:r>
              <a:rPr lang="en-GB" sz="900" kern="1200" dirty="0">
                <a:effectLst/>
                <a:latin typeface="Arial" panose="020B0604020202020204" pitchFamily="34" charset="0"/>
                <a:ea typeface="+mn-ea"/>
                <a:cs typeface="Arial" panose="020B0604020202020204" pitchFamily="34" charset="0"/>
              </a:rPr>
              <a:t> </a:t>
            </a:r>
            <a:r>
              <a:rPr lang="en-GB" sz="900" i="1" kern="1200" dirty="0">
                <a:effectLst/>
                <a:latin typeface="Arial" panose="020B0604020202020204" pitchFamily="34" charset="0"/>
                <a:ea typeface="+mn-ea"/>
                <a:cs typeface="Arial" panose="020B0604020202020204" pitchFamily="34" charset="0"/>
              </a:rPr>
              <a:t>Diabetologia</a:t>
            </a:r>
            <a:r>
              <a:rPr lang="en-GB" sz="900" kern="1200" dirty="0">
                <a:effectLst/>
                <a:latin typeface="Arial" panose="020B0604020202020204" pitchFamily="34" charset="0"/>
                <a:ea typeface="+mn-ea"/>
                <a:cs typeface="Arial" panose="020B0604020202020204" pitchFamily="34" charset="0"/>
              </a:rPr>
              <a:t> 2017;60:568</a:t>
            </a:r>
          </a:p>
          <a:p>
            <a:pPr marL="228600" lvl="0" indent="-228600">
              <a:buFont typeface="+mj-lt"/>
              <a:buAutoNum type="arabicPeriod"/>
            </a:pPr>
            <a:r>
              <a:rPr lang="en-GB" sz="900" kern="1200" dirty="0">
                <a:effectLst/>
                <a:latin typeface="Arial" panose="020B0604020202020204" pitchFamily="34" charset="0"/>
                <a:ea typeface="+mn-ea"/>
                <a:cs typeface="Arial" panose="020B0604020202020204" pitchFamily="34" charset="0"/>
              </a:rPr>
              <a:t>Vallon V </a:t>
            </a:r>
            <a:r>
              <a:rPr lang="en-GB" sz="900" i="1" kern="1200" dirty="0">
                <a:effectLst/>
                <a:latin typeface="Arial" panose="020B0604020202020204" pitchFamily="34" charset="0"/>
                <a:ea typeface="+mn-ea"/>
                <a:cs typeface="Arial" panose="020B0604020202020204" pitchFamily="34" charset="0"/>
              </a:rPr>
              <a:t>et al</a:t>
            </a:r>
            <a:r>
              <a:rPr lang="en-GB" sz="900" kern="1200" dirty="0">
                <a:effectLst/>
                <a:latin typeface="Arial" panose="020B0604020202020204" pitchFamily="34" charset="0"/>
                <a:ea typeface="+mn-ea"/>
                <a:cs typeface="Arial" panose="020B0604020202020204" pitchFamily="34" charset="0"/>
              </a:rPr>
              <a:t>. </a:t>
            </a:r>
            <a:r>
              <a:rPr lang="en-GB" sz="900" i="1" kern="1200" dirty="0">
                <a:effectLst/>
                <a:latin typeface="Arial" panose="020B0604020202020204" pitchFamily="34" charset="0"/>
                <a:ea typeface="+mn-ea"/>
                <a:cs typeface="Arial" panose="020B0604020202020204" pitchFamily="34" charset="0"/>
              </a:rPr>
              <a:t>Diabetologia</a:t>
            </a:r>
            <a:r>
              <a:rPr lang="en-GB" sz="900" kern="1200" dirty="0">
                <a:effectLst/>
                <a:latin typeface="Arial" panose="020B0604020202020204" pitchFamily="34" charset="0"/>
                <a:ea typeface="+mn-ea"/>
                <a:cs typeface="Arial" panose="020B0604020202020204" pitchFamily="34" charset="0"/>
              </a:rPr>
              <a:t> 2017;60:215</a:t>
            </a:r>
          </a:p>
          <a:p>
            <a:pPr marL="228600" lvl="0" indent="-228600">
              <a:buFont typeface="+mj-lt"/>
              <a:buAutoNum type="arabicPeriod"/>
            </a:pPr>
            <a:r>
              <a:rPr lang="en-GB" sz="900" kern="1200" dirty="0">
                <a:effectLst/>
                <a:latin typeface="Arial" panose="020B0604020202020204" pitchFamily="34" charset="0"/>
                <a:ea typeface="+mn-ea"/>
                <a:cs typeface="Arial" panose="020B0604020202020204" pitchFamily="34" charset="0"/>
              </a:rPr>
              <a:t>Verma S </a:t>
            </a:r>
            <a:r>
              <a:rPr lang="en-GB" sz="900" i="1" kern="1200" dirty="0">
                <a:effectLst/>
                <a:latin typeface="Arial" panose="020B0604020202020204" pitchFamily="34" charset="0"/>
                <a:ea typeface="+mn-ea"/>
                <a:cs typeface="Arial" panose="020B0604020202020204" pitchFamily="34" charset="0"/>
              </a:rPr>
              <a:t>et al.</a:t>
            </a:r>
            <a:r>
              <a:rPr lang="en-GB" sz="900" kern="1200" dirty="0">
                <a:effectLst/>
                <a:latin typeface="Arial" panose="020B0604020202020204" pitchFamily="34" charset="0"/>
                <a:ea typeface="+mn-ea"/>
                <a:cs typeface="Arial" panose="020B0604020202020204" pitchFamily="34" charset="0"/>
              </a:rPr>
              <a:t> </a:t>
            </a:r>
            <a:r>
              <a:rPr lang="en-GB" sz="900" i="1" kern="1200" dirty="0">
                <a:effectLst/>
                <a:latin typeface="Arial" panose="020B0604020202020204" pitchFamily="34" charset="0"/>
                <a:ea typeface="+mn-ea"/>
                <a:cs typeface="Arial" panose="020B0604020202020204" pitchFamily="34" charset="0"/>
              </a:rPr>
              <a:t>JACC Basic Transl Sci</a:t>
            </a:r>
            <a:r>
              <a:rPr lang="en-GB" sz="900" kern="1200" dirty="0">
                <a:effectLst/>
                <a:latin typeface="Arial" panose="020B0604020202020204" pitchFamily="34" charset="0"/>
                <a:ea typeface="+mn-ea"/>
                <a:cs typeface="Arial" panose="020B0604020202020204" pitchFamily="34" charset="0"/>
              </a:rPr>
              <a:t> 2018;3:575</a:t>
            </a:r>
          </a:p>
          <a:p>
            <a:pPr marL="228600" lvl="0" indent="-228600">
              <a:buFont typeface="+mj-lt"/>
              <a:buAutoNum type="arabicPeriod"/>
            </a:pPr>
            <a:r>
              <a:rPr lang="en-GB" sz="900" kern="1200" dirty="0">
                <a:effectLst/>
                <a:latin typeface="Arial" panose="020B0604020202020204" pitchFamily="34" charset="0"/>
                <a:ea typeface="+mn-ea"/>
                <a:cs typeface="Arial" panose="020B0604020202020204" pitchFamily="34" charset="0"/>
              </a:rPr>
              <a:t>Abdelgadir E </a:t>
            </a:r>
            <a:r>
              <a:rPr lang="en-GB" sz="900" i="1" kern="1200" dirty="0">
                <a:effectLst/>
                <a:latin typeface="Arial" panose="020B0604020202020204" pitchFamily="34" charset="0"/>
                <a:ea typeface="+mn-ea"/>
                <a:cs typeface="Arial" panose="020B0604020202020204" pitchFamily="34" charset="0"/>
              </a:rPr>
              <a:t>et al.</a:t>
            </a:r>
            <a:r>
              <a:rPr lang="en-GB" sz="900" kern="1200" dirty="0">
                <a:effectLst/>
                <a:latin typeface="Arial" panose="020B0604020202020204" pitchFamily="34" charset="0"/>
                <a:ea typeface="+mn-ea"/>
                <a:cs typeface="Arial" panose="020B0604020202020204" pitchFamily="34" charset="0"/>
              </a:rPr>
              <a:t> </a:t>
            </a:r>
            <a:r>
              <a:rPr lang="en-GB" sz="900" i="1" kern="1200" dirty="0">
                <a:effectLst/>
                <a:latin typeface="Arial" panose="020B0604020202020204" pitchFamily="34" charset="0"/>
                <a:ea typeface="+mn-ea"/>
                <a:cs typeface="Arial" panose="020B0604020202020204" pitchFamily="34" charset="0"/>
              </a:rPr>
              <a:t>J Clin Med Res</a:t>
            </a:r>
            <a:r>
              <a:rPr lang="en-GB" sz="900" kern="1200" dirty="0">
                <a:effectLst/>
                <a:latin typeface="Arial" panose="020B0604020202020204" pitchFamily="34" charset="0"/>
                <a:ea typeface="+mn-ea"/>
                <a:cs typeface="Arial" panose="020B0604020202020204" pitchFamily="34" charset="0"/>
              </a:rPr>
              <a:t> 2018;10:615</a:t>
            </a:r>
          </a:p>
          <a:p>
            <a:pPr marL="228600" lvl="0" indent="-228600">
              <a:buFont typeface="+mj-lt"/>
              <a:buAutoNum type="arabicPeriod"/>
            </a:pPr>
            <a:r>
              <a:rPr lang="en-GB" sz="900" kern="1200" dirty="0">
                <a:effectLst/>
                <a:latin typeface="Arial" panose="020B0604020202020204" pitchFamily="34" charset="0"/>
                <a:ea typeface="+mn-ea"/>
                <a:cs typeface="Arial" panose="020B0604020202020204" pitchFamily="34" charset="0"/>
              </a:rPr>
              <a:t>Garg V </a:t>
            </a:r>
            <a:r>
              <a:rPr lang="en-GB" sz="900" i="1" kern="1200" dirty="0">
                <a:effectLst/>
                <a:latin typeface="Arial" panose="020B0604020202020204" pitchFamily="34" charset="0"/>
                <a:ea typeface="+mn-ea"/>
                <a:cs typeface="Arial" panose="020B0604020202020204" pitchFamily="34" charset="0"/>
              </a:rPr>
              <a:t>et al.</a:t>
            </a:r>
            <a:r>
              <a:rPr lang="en-GB" sz="900" kern="1200" dirty="0">
                <a:effectLst/>
                <a:latin typeface="Arial" panose="020B0604020202020204" pitchFamily="34" charset="0"/>
                <a:ea typeface="+mn-ea"/>
                <a:cs typeface="Arial" panose="020B0604020202020204" pitchFamily="34" charset="0"/>
              </a:rPr>
              <a:t> </a:t>
            </a:r>
            <a:r>
              <a:rPr lang="en-GB" sz="900" i="1" kern="1200" dirty="0">
                <a:effectLst/>
                <a:latin typeface="Arial" panose="020B0604020202020204" pitchFamily="34" charset="0"/>
                <a:ea typeface="+mn-ea"/>
                <a:cs typeface="Arial" panose="020B0604020202020204" pitchFamily="34" charset="0"/>
              </a:rPr>
              <a:t>Prog Cardiovasc Dis</a:t>
            </a:r>
            <a:r>
              <a:rPr lang="en-GB" sz="900" kern="1200" dirty="0">
                <a:effectLst/>
                <a:latin typeface="Arial" panose="020B0604020202020204" pitchFamily="34" charset="0"/>
                <a:ea typeface="+mn-ea"/>
                <a:cs typeface="Arial" panose="020B0604020202020204" pitchFamily="34" charset="0"/>
              </a:rPr>
              <a:t> 2019;62:349</a:t>
            </a:r>
          </a:p>
          <a:p>
            <a:pPr marL="228600" lvl="0" indent="-228600">
              <a:buFont typeface="+mj-lt"/>
              <a:buAutoNum type="arabicPeriod"/>
            </a:pPr>
            <a:r>
              <a:rPr lang="en-GB" sz="900" kern="1200" dirty="0">
                <a:effectLst/>
                <a:latin typeface="Arial" panose="020B0604020202020204" pitchFamily="34" charset="0"/>
                <a:ea typeface="+mn-ea"/>
                <a:cs typeface="Arial" panose="020B0604020202020204" pitchFamily="34" charset="0"/>
              </a:rPr>
              <a:t>Verma S </a:t>
            </a:r>
            <a:r>
              <a:rPr lang="en-GB" sz="900" i="1" kern="1200" dirty="0">
                <a:effectLst/>
                <a:latin typeface="Arial" panose="020B0604020202020204" pitchFamily="34" charset="0"/>
                <a:ea typeface="+mn-ea"/>
                <a:cs typeface="Arial" panose="020B0604020202020204" pitchFamily="34" charset="0"/>
              </a:rPr>
              <a:t>et al.</a:t>
            </a:r>
            <a:r>
              <a:rPr lang="en-GB" sz="900" kern="1200" dirty="0">
                <a:effectLst/>
                <a:latin typeface="Arial" panose="020B0604020202020204" pitchFamily="34" charset="0"/>
                <a:ea typeface="+mn-ea"/>
                <a:cs typeface="Arial" panose="020B0604020202020204" pitchFamily="34" charset="0"/>
              </a:rPr>
              <a:t> </a:t>
            </a:r>
            <a:r>
              <a:rPr lang="en-GB" sz="900" i="1" kern="1200" dirty="0">
                <a:effectLst/>
                <a:latin typeface="Arial" panose="020B0604020202020204" pitchFamily="34" charset="0"/>
                <a:ea typeface="+mn-ea"/>
                <a:cs typeface="Arial" panose="020B0604020202020204" pitchFamily="34" charset="0"/>
              </a:rPr>
              <a:t>Circulation</a:t>
            </a:r>
            <a:r>
              <a:rPr lang="en-GB" sz="900" kern="1200" dirty="0">
                <a:effectLst/>
                <a:latin typeface="Arial" panose="020B0604020202020204" pitchFamily="34" charset="0"/>
                <a:ea typeface="+mn-ea"/>
                <a:cs typeface="Arial" panose="020B0604020202020204" pitchFamily="34" charset="0"/>
              </a:rPr>
              <a:t> 2019;140:1693</a:t>
            </a:r>
          </a:p>
          <a:p>
            <a:pPr marL="228600" marR="0" lvl="0" indent="-228600" algn="l" defTabSz="457200" rtl="0" eaLnBrk="1" fontAlgn="auto" latinLnBrk="0" hangingPunct="1">
              <a:lnSpc>
                <a:spcPct val="100000"/>
              </a:lnSpc>
              <a:spcBef>
                <a:spcPts val="0"/>
              </a:spcBef>
              <a:spcAft>
                <a:spcPts val="300"/>
              </a:spcAft>
              <a:buClr>
                <a:schemeClr val="tx2"/>
              </a:buClr>
              <a:buSzTx/>
              <a:buFont typeface="+mj-lt"/>
              <a:buAutoNum type="arabicPeriod"/>
              <a:tabLst/>
              <a:defRPr/>
            </a:pPr>
            <a:r>
              <a:rPr lang="en-GB" sz="900" kern="1200" dirty="0">
                <a:effectLst/>
                <a:latin typeface="Arial" panose="020B0604020202020204" pitchFamily="34" charset="0"/>
                <a:ea typeface="+mn-ea"/>
                <a:cs typeface="Arial" panose="020B0604020202020204" pitchFamily="34" charset="0"/>
              </a:rPr>
              <a:t>Zhang J </a:t>
            </a:r>
            <a:r>
              <a:rPr lang="en-GB" sz="900" i="1" kern="1200" dirty="0">
                <a:effectLst/>
                <a:latin typeface="Arial" panose="020B0604020202020204" pitchFamily="34" charset="0"/>
                <a:ea typeface="+mn-ea"/>
                <a:cs typeface="Arial" panose="020B0604020202020204" pitchFamily="34" charset="0"/>
              </a:rPr>
              <a:t>et al.</a:t>
            </a:r>
            <a:r>
              <a:rPr lang="en-GB" sz="900" kern="1200" dirty="0">
                <a:effectLst/>
                <a:latin typeface="Arial" panose="020B0604020202020204" pitchFamily="34" charset="0"/>
                <a:ea typeface="+mn-ea"/>
                <a:cs typeface="Arial" panose="020B0604020202020204" pitchFamily="34" charset="0"/>
              </a:rPr>
              <a:t> </a:t>
            </a:r>
            <a:r>
              <a:rPr lang="en-GB" sz="900" i="1" kern="1200" dirty="0">
                <a:effectLst/>
                <a:latin typeface="Arial" panose="020B0604020202020204" pitchFamily="34" charset="0"/>
                <a:ea typeface="+mn-ea"/>
                <a:cs typeface="Arial" panose="020B0604020202020204" pitchFamily="34" charset="0"/>
              </a:rPr>
              <a:t>Arch Endocrinol Metab</a:t>
            </a:r>
            <a:r>
              <a:rPr lang="en-GB" sz="900" kern="1200" dirty="0">
                <a:effectLst/>
                <a:latin typeface="Arial" panose="020B0604020202020204" pitchFamily="34" charset="0"/>
                <a:ea typeface="+mn-ea"/>
                <a:cs typeface="Arial" panose="020B0604020202020204" pitchFamily="34" charset="0"/>
              </a:rPr>
              <a:t> 2019;63:478</a:t>
            </a:r>
          </a:p>
          <a:p>
            <a:pPr marL="228600" marR="0" lvl="0" indent="-228600" algn="l" defTabSz="457200" rtl="0" eaLnBrk="1" fontAlgn="auto" latinLnBrk="0" hangingPunct="1">
              <a:lnSpc>
                <a:spcPct val="100000"/>
              </a:lnSpc>
              <a:spcBef>
                <a:spcPts val="0"/>
              </a:spcBef>
              <a:spcAft>
                <a:spcPts val="300"/>
              </a:spcAft>
              <a:buClr>
                <a:schemeClr val="tx2"/>
              </a:buClr>
              <a:buSzTx/>
              <a:buFont typeface="+mj-lt"/>
              <a:buAutoNum type="arabicPeriod"/>
              <a:tabLst/>
              <a:defRPr/>
            </a:pPr>
            <a:r>
              <a:rPr lang="en-GB" sz="900" dirty="0"/>
              <a:t>Zinman B </a:t>
            </a:r>
            <a:r>
              <a:rPr lang="en-GB" sz="900" i="1" dirty="0"/>
              <a:t>et al. N Engl J Med </a:t>
            </a:r>
            <a:r>
              <a:rPr lang="en-GB" sz="900" dirty="0"/>
              <a:t>2015:373:2117; </a:t>
            </a:r>
          </a:p>
          <a:p>
            <a:pPr marL="228600" marR="0" lvl="0" indent="-228600" algn="l" defTabSz="457200" rtl="0" eaLnBrk="1" fontAlgn="auto" latinLnBrk="0" hangingPunct="1">
              <a:lnSpc>
                <a:spcPct val="100000"/>
              </a:lnSpc>
              <a:spcBef>
                <a:spcPts val="0"/>
              </a:spcBef>
              <a:spcAft>
                <a:spcPts val="300"/>
              </a:spcAft>
              <a:buClr>
                <a:schemeClr val="tx2"/>
              </a:buClr>
              <a:buSzTx/>
              <a:buFont typeface="+mj-lt"/>
              <a:buAutoNum type="arabicPeriod"/>
              <a:tabLst/>
              <a:defRPr/>
            </a:pPr>
            <a:r>
              <a:rPr lang="en-US" sz="900" dirty="0"/>
              <a:t>Wanner C </a:t>
            </a:r>
            <a:r>
              <a:rPr lang="en-US" sz="900" i="1" dirty="0"/>
              <a:t>et al. N Engl J Med </a:t>
            </a:r>
            <a:r>
              <a:rPr lang="en-US" sz="900" dirty="0"/>
              <a:t>2016;375:323</a:t>
            </a:r>
            <a:endParaRPr lang="en-GB" sz="900" kern="1200" dirty="0">
              <a:effectLst/>
            </a:endParaRPr>
          </a:p>
          <a:p>
            <a:pPr marL="228600" lvl="0" indent="-228600">
              <a:buFont typeface="+mj-lt"/>
              <a:buAutoNum type="arabicPeriod"/>
            </a:pPr>
            <a:endParaRPr lang="en-GB" sz="900" kern="1200" dirty="0">
              <a:effectLst/>
              <a:latin typeface="Arial" panose="020B0604020202020204" pitchFamily="34" charset="0"/>
              <a:ea typeface="+mn-ea"/>
              <a:cs typeface="Arial" panose="020B0604020202020204" pitchFamily="34" charset="0"/>
            </a:endParaRPr>
          </a:p>
          <a:p>
            <a:pPr marL="228600" lvl="0" indent="-228600">
              <a:buFont typeface="+mj-lt"/>
              <a:buAutoNum type="arabicPeriod"/>
            </a:pPr>
            <a:endParaRPr lang="en-GB" sz="900" kern="1200" dirty="0">
              <a:effectLst/>
              <a:latin typeface="Arial" panose="020B0604020202020204" pitchFamily="34" charset="0"/>
              <a:ea typeface="+mn-ea"/>
              <a:cs typeface="Arial" panose="020B0604020202020204" pitchFamily="34" charset="0"/>
            </a:endParaRPr>
          </a:p>
          <a:p>
            <a:pPr marL="0" indent="0">
              <a:buNone/>
            </a:pPr>
            <a:endParaRPr lang="en-GB" sz="900" dirty="0"/>
          </a:p>
        </p:txBody>
      </p:sp>
      <p:sp>
        <p:nvSpPr>
          <p:cNvPr id="5" name="Slide Number Placeholder 4">
            <a:extLst>
              <a:ext uri="{FF2B5EF4-FFF2-40B4-BE49-F238E27FC236}">
                <a16:creationId xmlns:a16="http://schemas.microsoft.com/office/drawing/2014/main" id="{DF78E5EC-E330-4970-9696-DBD894E8BF36}"/>
              </a:ext>
            </a:extLst>
          </p:cNvPr>
          <p:cNvSpPr>
            <a:spLocks noGrp="1"/>
          </p:cNvSpPr>
          <p:nvPr>
            <p:ph type="sldNum" sz="quarter" idx="5"/>
          </p:nvPr>
        </p:nvSpPr>
        <p:spPr>
          <a:xfrm>
            <a:off x="4023094" y="8917422"/>
            <a:ext cx="3077739" cy="469424"/>
          </a:xfrm>
          <a:prstGeom prst="rect">
            <a:avLst/>
          </a:prstGeom>
        </p:spPr>
        <p:txBody>
          <a:bodyPr/>
          <a:lstStyle/>
          <a:p>
            <a:fld id="{15D4ADDD-46F7-2D46-9A66-5A4079C25469}" type="slidenum">
              <a:rPr lang="en-US" smtClean="0"/>
              <a:pPr/>
              <a:t>16</a:t>
            </a:fld>
            <a:endParaRPr lang="en-US" dirty="0"/>
          </a:p>
        </p:txBody>
      </p:sp>
    </p:spTree>
    <p:extLst>
      <p:ext uri="{BB962C8B-B14F-4D97-AF65-F5344CB8AC3E}">
        <p14:creationId xmlns:p14="http://schemas.microsoft.com/office/powerpoint/2010/main" val="1548558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78385D-1136-4F42-985A-319609AFB130}"/>
              </a:ext>
            </a:extLst>
          </p:cNvPr>
          <p:cNvSpPr>
            <a:spLocks noGrp="1"/>
          </p:cNvSpPr>
          <p:nvPr>
            <p:ph type="sldNum" sz="quarter" idx="10"/>
          </p:nvPr>
        </p:nvSpPr>
        <p:spPr>
          <a:xfrm>
            <a:off x="4023094" y="8917422"/>
            <a:ext cx="3077739" cy="469424"/>
          </a:xfrm>
          <a:prstGeom prst="rect">
            <a:avLst/>
          </a:prstGeo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CD75ED0A-E718-BA45-A87A-A6ACBA5847C0}" type="slidenum">
              <a:rPr kumimoji="0" lang="en-US"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609585"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Image Placeholder 3">
            <a:extLst>
              <a:ext uri="{FF2B5EF4-FFF2-40B4-BE49-F238E27FC236}">
                <a16:creationId xmlns:a16="http://schemas.microsoft.com/office/drawing/2014/main" id="{4DE0B99D-0960-48CF-A099-9F6D16230FAD}"/>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67C05FA6-5E90-4415-AB36-36170B4A9B03}"/>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300"/>
              </a:spcAft>
              <a:buClr>
                <a:schemeClr val="tx2"/>
              </a:buClr>
              <a:buSzTx/>
              <a:buFont typeface="+mj-lt"/>
              <a:buNone/>
              <a:tabLst/>
              <a:defRPr/>
            </a:pPr>
            <a:r>
              <a:rPr lang="en-GB" sz="1000" b="1" kern="1200" dirty="0"/>
              <a:t>Speaker notes</a:t>
            </a:r>
            <a:endParaRPr lang="en-GB" b="0" dirty="0"/>
          </a:p>
          <a:p>
            <a:pPr marL="0" indent="0">
              <a:buFont typeface="+mj-lt"/>
              <a:buNone/>
              <a:defRPr/>
            </a:pPr>
            <a:r>
              <a:rPr lang="en-GB" sz="1000" dirty="0"/>
              <a:t>Safety considerations and practicalities will be discussed in section 4. </a:t>
            </a:r>
          </a:p>
          <a:p>
            <a:pPr marL="0" indent="0">
              <a:buFont typeface="+mj-lt"/>
              <a:buNone/>
              <a:defRPr/>
            </a:pPr>
            <a:endParaRPr lang="en-GB" sz="1000" dirty="0"/>
          </a:p>
        </p:txBody>
      </p:sp>
    </p:spTree>
    <p:extLst>
      <p:ext uri="{BB962C8B-B14F-4D97-AF65-F5344CB8AC3E}">
        <p14:creationId xmlns:p14="http://schemas.microsoft.com/office/powerpoint/2010/main" val="2233624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5"/>
          </p:nvPr>
        </p:nvSpPr>
        <p:spPr>
          <a:xfrm>
            <a:off x="4023094" y="8917422"/>
            <a:ext cx="3077739" cy="469424"/>
          </a:xfrm>
          <a:prstGeom prst="rect">
            <a:avLst/>
          </a:prstGeom>
        </p:spPr>
        <p:txBody>
          <a:bodyPr/>
          <a:lstStyle/>
          <a:p>
            <a:fld id="{15D4ADDD-46F7-2D46-9A66-5A4079C25469}" type="slidenum">
              <a:rPr lang="en-US" smtClean="0"/>
              <a:pPr/>
              <a:t>18</a:t>
            </a:fld>
            <a:endParaRPr lang="en-US" dirty="0"/>
          </a:p>
        </p:txBody>
      </p:sp>
    </p:spTree>
    <p:extLst>
      <p:ext uri="{BB962C8B-B14F-4D97-AF65-F5344CB8AC3E}">
        <p14:creationId xmlns:p14="http://schemas.microsoft.com/office/powerpoint/2010/main" val="3769970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a:xfrm>
            <a:off x="4023094" y="8917422"/>
            <a:ext cx="3077739" cy="469424"/>
          </a:xfrm>
          <a:prstGeom prst="rect">
            <a:avLst/>
          </a:prstGeom>
        </p:spPr>
        <p:txBody>
          <a:bodyPr/>
          <a:lstStyle/>
          <a:p>
            <a:pPr lvl="0"/>
            <a:fld id="{EEA589B0-829B-4D00-B55A-176CF6731DE3}" type="slidenum">
              <a:rPr lang="de-DE" noProof="0" smtClean="0"/>
              <a:pPr lvl="0"/>
              <a:t>19</a:t>
            </a:fld>
            <a:endParaRPr lang="de-DE" noProof="0" dirty="0"/>
          </a:p>
        </p:txBody>
      </p:sp>
      <p:sp>
        <p:nvSpPr>
          <p:cNvPr id="6" name="Slide Image Placeholder 5">
            <a:extLst>
              <a:ext uri="{FF2B5EF4-FFF2-40B4-BE49-F238E27FC236}">
                <a16:creationId xmlns:a16="http://schemas.microsoft.com/office/drawing/2014/main" id="{797B76D2-FA20-4E3A-833B-EAF3AE22718E}"/>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7573E7EE-D529-4632-B272-43903B4021BB}"/>
              </a:ext>
            </a:extLst>
          </p:cNvPr>
          <p:cNvSpPr>
            <a:spLocks noGrp="1"/>
          </p:cNvSpPr>
          <p:nvPr>
            <p:ph type="body" idx="1"/>
          </p:nvPr>
        </p:nvSpPr>
        <p:spPr/>
        <p:txBody>
          <a:bodyPr/>
          <a:lstStyle/>
          <a:p>
            <a:pPr marL="0" indent="0">
              <a:buNone/>
            </a:pPr>
            <a:r>
              <a:rPr lang="en-GB" b="1" dirty="0"/>
              <a:t>Speaker notes</a:t>
            </a:r>
          </a:p>
          <a:p>
            <a:pPr marL="0" indent="0">
              <a:buNone/>
            </a:pPr>
            <a:r>
              <a:rPr lang="en-GB" dirty="0"/>
              <a:t>We will be covering these in further detail later in this section.</a:t>
            </a:r>
          </a:p>
        </p:txBody>
      </p:sp>
    </p:spTree>
    <p:extLst>
      <p:ext uri="{BB962C8B-B14F-4D97-AF65-F5344CB8AC3E}">
        <p14:creationId xmlns:p14="http://schemas.microsoft.com/office/powerpoint/2010/main" val="33472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5"/>
          </p:nvPr>
        </p:nvSpPr>
        <p:spPr>
          <a:xfrm>
            <a:off x="4023094" y="8917422"/>
            <a:ext cx="3077739" cy="469424"/>
          </a:xfrm>
          <a:prstGeom prst="rect">
            <a:avLst/>
          </a:prstGeom>
        </p:spPr>
        <p:txBody>
          <a:bodyPr/>
          <a:lstStyle/>
          <a:p>
            <a:fld id="{15D4ADDD-46F7-2D46-9A66-5A4079C25469}" type="slidenum">
              <a:rPr lang="en-US" smtClean="0"/>
              <a:pPr/>
              <a:t>2</a:t>
            </a:fld>
            <a:endParaRPr lang="en-US" dirty="0"/>
          </a:p>
        </p:txBody>
      </p:sp>
      <p:sp>
        <p:nvSpPr>
          <p:cNvPr id="8" name="Slide Image Placeholder 7">
            <a:extLst>
              <a:ext uri="{FF2B5EF4-FFF2-40B4-BE49-F238E27FC236}">
                <a16:creationId xmlns:a16="http://schemas.microsoft.com/office/drawing/2014/main" id="{534CB2FC-A8F3-4E9C-A1B3-B659854FE5EE}"/>
              </a:ext>
            </a:extLst>
          </p:cNvPr>
          <p:cNvSpPr>
            <a:spLocks noGrp="1" noRot="1" noChangeAspect="1"/>
          </p:cNvSpPr>
          <p:nvPr>
            <p:ph type="sldImg"/>
          </p:nvPr>
        </p:nvSpPr>
        <p:spPr/>
      </p:sp>
      <p:sp>
        <p:nvSpPr>
          <p:cNvPr id="9" name="Notes Placeholder 8">
            <a:extLst>
              <a:ext uri="{FF2B5EF4-FFF2-40B4-BE49-F238E27FC236}">
                <a16:creationId xmlns:a16="http://schemas.microsoft.com/office/drawing/2014/main" id="{DF70C827-7118-4A30-9C7B-0E06B0C18D30}"/>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1832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F8396983-BE0A-4A16-B72B-8C899CD3D2F3}"/>
              </a:ext>
            </a:extLst>
          </p:cNvPr>
          <p:cNvSpPr>
            <a:spLocks noGrp="1"/>
          </p:cNvSpPr>
          <p:nvPr>
            <p:ph type="sldNum" sz="quarter" idx="5"/>
          </p:nvPr>
        </p:nvSpPr>
        <p:spPr>
          <a:xfrm>
            <a:off x="4023094" y="8917422"/>
            <a:ext cx="3077739" cy="469424"/>
          </a:xfrm>
          <a:prstGeom prst="rect">
            <a:avLst/>
          </a:prstGeom>
        </p:spPr>
        <p:txBody>
          <a:bodyPr/>
          <a:lstStyle/>
          <a:p>
            <a:pPr lvl="0"/>
            <a:fld id="{15D4ADDD-46F7-2D46-9A66-5A4079C25469}" type="slidenum">
              <a:rPr lang="en-US" noProof="0" smtClean="0"/>
              <a:pPr lvl="0"/>
              <a:t>20</a:t>
            </a:fld>
            <a:endParaRPr lang="en-US" noProof="0" dirty="0"/>
          </a:p>
        </p:txBody>
      </p:sp>
      <p:sp>
        <p:nvSpPr>
          <p:cNvPr id="6" name="Slide Image Placeholder 5">
            <a:extLst>
              <a:ext uri="{FF2B5EF4-FFF2-40B4-BE49-F238E27FC236}">
                <a16:creationId xmlns:a16="http://schemas.microsoft.com/office/drawing/2014/main" id="{FE481C5D-38EF-4C5F-8098-E1959E3566DC}"/>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E516B6C0-FED9-4BC8-8C82-C3BF5DD56F9A}"/>
              </a:ext>
            </a:extLst>
          </p:cNvPr>
          <p:cNvSpPr>
            <a:spLocks noGrp="1"/>
          </p:cNvSpPr>
          <p:nvPr>
            <p:ph type="body" idx="1"/>
          </p:nvPr>
        </p:nvSpPr>
        <p:spPr/>
        <p:txBody>
          <a:bodyPr/>
          <a:lstStyle/>
          <a:p>
            <a:pPr marL="0" indent="0">
              <a:buNone/>
            </a:pPr>
            <a:r>
              <a:rPr lang="en-GB" b="1" dirty="0">
                <a:solidFill>
                  <a:schemeClr val="tx1"/>
                </a:solidFill>
              </a:rPr>
              <a:t>Further information</a:t>
            </a:r>
          </a:p>
          <a:p>
            <a:r>
              <a:rPr lang="en-GB" dirty="0">
                <a:solidFill>
                  <a:schemeClr val="tx1"/>
                </a:solidFill>
              </a:rPr>
              <a:t>Patients with T2D are at increased risk of developing CV complications, including HF. The prevalence of HF among patients with T2D is greater compared with the general population</a:t>
            </a:r>
            <a:r>
              <a:rPr lang="en-GB" baseline="30000" dirty="0">
                <a:solidFill>
                  <a:schemeClr val="tx1"/>
                </a:solidFill>
              </a:rPr>
              <a:t>1</a:t>
            </a:r>
          </a:p>
          <a:p>
            <a:pPr marL="0" indent="0">
              <a:buNone/>
            </a:pPr>
            <a:endParaRPr lang="en-GB" dirty="0">
              <a:solidFill>
                <a:schemeClr val="tx1"/>
              </a:solidFill>
            </a:endParaRPr>
          </a:p>
          <a:p>
            <a:pPr marL="0" indent="0">
              <a:buNone/>
            </a:pPr>
            <a:r>
              <a:rPr lang="en-GB" b="1" dirty="0"/>
              <a:t>Abbreviation</a:t>
            </a:r>
          </a:p>
          <a:p>
            <a:pPr marL="0" indent="0">
              <a:buNone/>
            </a:pPr>
            <a:r>
              <a:rPr lang="en-GB" dirty="0">
                <a:solidFill>
                  <a:schemeClr val="tx1"/>
                </a:solidFill>
              </a:rPr>
              <a:t>HF, heart failure</a:t>
            </a:r>
          </a:p>
          <a:p>
            <a:pPr marL="0" indent="0">
              <a:buNone/>
            </a:pPr>
            <a:endParaRPr lang="en-GB" dirty="0">
              <a:solidFill>
                <a:schemeClr val="tx1"/>
              </a:solidFill>
            </a:endParaRPr>
          </a:p>
          <a:p>
            <a:pPr marL="0" indent="0">
              <a:buNone/>
            </a:pPr>
            <a:r>
              <a:rPr lang="en-GB" b="1" dirty="0">
                <a:solidFill>
                  <a:schemeClr val="tx1"/>
                </a:solidFill>
              </a:rPr>
              <a:t>Reference</a:t>
            </a:r>
          </a:p>
          <a:p>
            <a:pPr marL="0" indent="0">
              <a:buNone/>
            </a:pPr>
            <a:r>
              <a:rPr lang="en-GB" dirty="0">
                <a:solidFill>
                  <a:schemeClr val="tx1"/>
                </a:solidFill>
              </a:rPr>
              <a:t>1. Leon BM &amp; Maddox TM. </a:t>
            </a:r>
            <a:r>
              <a:rPr lang="en-GB" i="1" dirty="0">
                <a:solidFill>
                  <a:schemeClr val="tx1"/>
                </a:solidFill>
              </a:rPr>
              <a:t>World J Diabetes </a:t>
            </a:r>
            <a:r>
              <a:rPr lang="en-GB" dirty="0">
                <a:solidFill>
                  <a:schemeClr val="tx1"/>
                </a:solidFill>
              </a:rPr>
              <a:t>2015;6:1246</a:t>
            </a:r>
          </a:p>
          <a:p>
            <a:endParaRPr lang="en-GB" dirty="0"/>
          </a:p>
        </p:txBody>
      </p:sp>
    </p:spTree>
    <p:extLst>
      <p:ext uri="{BB962C8B-B14F-4D97-AF65-F5344CB8AC3E}">
        <p14:creationId xmlns:p14="http://schemas.microsoft.com/office/powerpoint/2010/main" val="3244257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Further information</a:t>
            </a:r>
          </a:p>
          <a:p>
            <a:r>
              <a:rPr lang="en-GB" b="0" dirty="0"/>
              <a:t>During 1977–1991, PCPs participating in UKPDS hospitals referred patients with newly diagnosed T2D to UKPDS clinics, where they were randomised to appropriate glucose strategy (SU or insulin) versus diet intervention</a:t>
            </a:r>
            <a:r>
              <a:rPr lang="en-GB" b="0" baseline="30000" dirty="0"/>
              <a:t>1</a:t>
            </a:r>
          </a:p>
          <a:p>
            <a:pPr marL="0" indent="0">
              <a:buNone/>
            </a:pPr>
            <a:endParaRPr lang="en-GB" b="0" dirty="0"/>
          </a:p>
          <a:p>
            <a:pPr marL="0" indent="0">
              <a:buNone/>
            </a:pPr>
            <a:r>
              <a:rPr lang="en-GB" b="1" dirty="0"/>
              <a:t>Abbreviations</a:t>
            </a:r>
          </a:p>
          <a:p>
            <a:pPr marL="0" indent="0">
              <a:buNone/>
            </a:pPr>
            <a:r>
              <a:rPr lang="en-GB" dirty="0"/>
              <a:t>PCP, primary care physician; SU, sulphonylurea; T2D, type 2 diabetes; UKPDS, UK Prospective Diabetes Study </a:t>
            </a:r>
          </a:p>
          <a:p>
            <a:pPr marL="0" indent="0">
              <a:buNone/>
            </a:pPr>
            <a:endParaRPr lang="en-GB" b="1" dirty="0"/>
          </a:p>
          <a:p>
            <a:pPr marL="0" indent="0">
              <a:buNone/>
            </a:pPr>
            <a:r>
              <a:rPr lang="en-GB" b="1" dirty="0"/>
              <a:t>Reference</a:t>
            </a:r>
          </a:p>
          <a:p>
            <a:pPr marL="0" indent="0">
              <a:buNone/>
            </a:pPr>
            <a:r>
              <a:rPr lang="en-GB" b="0" dirty="0"/>
              <a:t>1. UK Prospective Diabetes Study (UKPDS) Group. </a:t>
            </a:r>
            <a:r>
              <a:rPr lang="en-GB" b="0" i="1" dirty="0"/>
              <a:t>Lancet</a:t>
            </a:r>
            <a:r>
              <a:rPr lang="en-GB" b="0" dirty="0"/>
              <a:t> 1998;352:837</a:t>
            </a:r>
          </a:p>
        </p:txBody>
      </p:sp>
      <p:sp>
        <p:nvSpPr>
          <p:cNvPr id="4" name="Footer Placeholder 3"/>
          <p:cNvSpPr>
            <a:spLocks noGrp="1"/>
          </p:cNvSpPr>
          <p:nvPr>
            <p:ph type="ftr" sz="quarter" idx="4"/>
          </p:nvPr>
        </p:nvSpPr>
        <p:spPr>
          <a:xfrm>
            <a:off x="2" y="8917422"/>
            <a:ext cx="3077739" cy="469424"/>
          </a:xfrm>
          <a:prstGeom prst="rect">
            <a:avLst/>
          </a:prstGeom>
        </p:spPr>
        <p:txBody>
          <a:bodyPr/>
          <a:lstStyle/>
          <a:p>
            <a:endParaRPr lang="en-US" dirty="0"/>
          </a:p>
        </p:txBody>
      </p:sp>
      <p:sp>
        <p:nvSpPr>
          <p:cNvPr id="5" name="Slide Number Placeholder 4"/>
          <p:cNvSpPr>
            <a:spLocks noGrp="1"/>
          </p:cNvSpPr>
          <p:nvPr>
            <p:ph type="sldNum" sz="quarter" idx="5"/>
          </p:nvPr>
        </p:nvSpPr>
        <p:spPr>
          <a:xfrm>
            <a:off x="4023094" y="8917422"/>
            <a:ext cx="3077739" cy="469424"/>
          </a:xfrm>
          <a:prstGeom prst="rect">
            <a:avLst/>
          </a:prstGeom>
        </p:spPr>
        <p:txBody>
          <a:bodyPr/>
          <a:lstStyle/>
          <a:p>
            <a:fld id="{15D4ADDD-46F7-2D46-9A66-5A4079C25469}" type="slidenum">
              <a:rPr lang="en-US" smtClean="0"/>
              <a:pPr/>
              <a:t>21</a:t>
            </a:fld>
            <a:endParaRPr lang="en-US" dirty="0"/>
          </a:p>
        </p:txBody>
      </p:sp>
    </p:spTree>
    <p:extLst>
      <p:ext uri="{BB962C8B-B14F-4D97-AF65-F5344CB8AC3E}">
        <p14:creationId xmlns:p14="http://schemas.microsoft.com/office/powerpoint/2010/main" val="383291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F5227D-7287-497E-82E8-D32E79AF3E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76407F-B280-4CB4-B78C-184065DAE5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F844132-149D-463D-9D37-3033A3779A4F}"/>
              </a:ext>
            </a:extLst>
          </p:cNvPr>
          <p:cNvSpPr>
            <a:spLocks noGrp="1"/>
          </p:cNvSpPr>
          <p:nvPr>
            <p:ph type="sldNum" sz="quarter" idx="10"/>
          </p:nvPr>
        </p:nvSpPr>
        <p:spPr>
          <a:xfrm>
            <a:off x="4023094" y="8917422"/>
            <a:ext cx="3077739" cy="469424"/>
          </a:xfrm>
          <a:prstGeom prst="rect">
            <a:avLst/>
          </a:prstGeom>
        </p:spPr>
        <p:txBody>
          <a:bodyPr/>
          <a:lstStyle/>
          <a:p>
            <a:pPr marL="0" marR="0" lvl="0" indent="0" algn="r" defTabSz="455150" rtl="0" eaLnBrk="1" fontAlgn="auto" latinLnBrk="0" hangingPunct="1">
              <a:lnSpc>
                <a:spcPct val="100000"/>
              </a:lnSpc>
              <a:spcBef>
                <a:spcPts val="0"/>
              </a:spcBef>
              <a:spcAft>
                <a:spcPts val="0"/>
              </a:spcAft>
              <a:buClrTx/>
              <a:buSzTx/>
              <a:buFontTx/>
              <a:buNone/>
              <a:tabLst/>
              <a:defRPr/>
            </a:pPr>
            <a:fld id="{CD75ED0A-E718-BA45-A87A-A6ACBA5847C0}" type="slidenum">
              <a:rPr kumimoji="0" lang="en-US"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5150" rtl="0" eaLnBrk="1" fontAlgn="auto" latinLnBrk="0" hangingPunct="1">
                <a:lnSpc>
                  <a:spcPct val="100000"/>
                </a:lnSpc>
                <a:spcBef>
                  <a:spcPts val="0"/>
                </a:spcBef>
                <a:spcAft>
                  <a:spcPts val="0"/>
                </a:spcAft>
                <a:buClrTx/>
                <a:buSzTx/>
                <a:buFontTx/>
                <a:buNone/>
                <a:tabLst/>
                <a:defRPr/>
              </a:pPr>
              <a:t>22</a:t>
            </a:fld>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35146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a:xfrm>
            <a:off x="4023094" y="8917422"/>
            <a:ext cx="3077739" cy="469424"/>
          </a:xfrm>
          <a:prstGeom prst="rect">
            <a:avLst/>
          </a:prstGeo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CD75ED0A-E718-BA45-A87A-A6ACBA5847C0}" type="slidenum">
              <a:rPr kumimoji="0" lang="en-US"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609585" rtl="0" eaLnBrk="1" fontAlgn="auto" latinLnBrk="0" hangingPunct="1">
                <a:lnSpc>
                  <a:spcPct val="100000"/>
                </a:lnSpc>
                <a:spcBef>
                  <a:spcPts val="0"/>
                </a:spcBef>
                <a:spcAft>
                  <a:spcPts val="0"/>
                </a:spcAft>
                <a:buClrTx/>
                <a:buSzTx/>
                <a:buFontTx/>
                <a:buNone/>
                <a:tabLst/>
                <a:defRPr/>
              </a:pPr>
              <a:t>23</a:t>
            </a:fld>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7420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050" b="0" dirty="0">
              <a:solidFill>
                <a:schemeClr val="tx1"/>
              </a:solidFill>
              <a:latin typeface="+mn-lt"/>
            </a:endParaRPr>
          </a:p>
        </p:txBody>
      </p:sp>
      <p:sp>
        <p:nvSpPr>
          <p:cNvPr id="5" name="Slide Number Placeholder 4">
            <a:extLst>
              <a:ext uri="{FF2B5EF4-FFF2-40B4-BE49-F238E27FC236}">
                <a16:creationId xmlns:a16="http://schemas.microsoft.com/office/drawing/2014/main" id="{4C2F0F3D-A52A-4E4C-A21D-0D59E13C15C8}"/>
              </a:ext>
            </a:extLst>
          </p:cNvPr>
          <p:cNvSpPr>
            <a:spLocks noGrp="1"/>
          </p:cNvSpPr>
          <p:nvPr>
            <p:ph type="sldNum" sz="quarter" idx="5"/>
          </p:nvPr>
        </p:nvSpPr>
        <p:spPr>
          <a:xfrm>
            <a:off x="4023094" y="8917422"/>
            <a:ext cx="3077739" cy="469424"/>
          </a:xfrm>
          <a:prstGeom prst="rect">
            <a:avLst/>
          </a:prstGeom>
        </p:spPr>
        <p:txBody>
          <a:bodyPr/>
          <a:lstStyle/>
          <a:p>
            <a:fld id="{15D4ADDD-46F7-2D46-9A66-5A4079C25469}" type="slidenum">
              <a:rPr lang="en-US" smtClean="0"/>
              <a:pPr/>
              <a:t>24</a:t>
            </a:fld>
            <a:endParaRPr lang="en-US" dirty="0"/>
          </a:p>
        </p:txBody>
      </p:sp>
    </p:spTree>
    <p:extLst>
      <p:ext uri="{BB962C8B-B14F-4D97-AF65-F5344CB8AC3E}">
        <p14:creationId xmlns:p14="http://schemas.microsoft.com/office/powerpoint/2010/main" val="156990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670DAE2A-1BB6-408B-9FE4-F7324250E3AE}"/>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2442FE94-5707-4295-BF6C-2DBC254D6BDB}"/>
              </a:ext>
            </a:extLst>
          </p:cNvPr>
          <p:cNvSpPr>
            <a:spLocks noGrp="1"/>
          </p:cNvSpPr>
          <p:nvPr>
            <p:ph type="body" idx="1"/>
          </p:nvPr>
        </p:nvSpPr>
        <p:spPr/>
        <p:txBody>
          <a:bodyPr/>
          <a:lstStyle/>
          <a:p>
            <a:endParaRPr lang="en-GB" dirty="0"/>
          </a:p>
        </p:txBody>
      </p:sp>
      <p:sp>
        <p:nvSpPr>
          <p:cNvPr id="6" name="Slide Number Placeholder 4">
            <a:extLst>
              <a:ext uri="{FF2B5EF4-FFF2-40B4-BE49-F238E27FC236}">
                <a16:creationId xmlns:a16="http://schemas.microsoft.com/office/drawing/2014/main" id="{B16E7AD1-F732-46A0-BB92-BA7D1D3554F2}"/>
              </a:ext>
            </a:extLst>
          </p:cNvPr>
          <p:cNvSpPr>
            <a:spLocks noGrp="1"/>
          </p:cNvSpPr>
          <p:nvPr>
            <p:ph type="sldNum" sz="quarter" idx="5"/>
          </p:nvPr>
        </p:nvSpPr>
        <p:spPr>
          <a:xfrm>
            <a:off x="4023094" y="8917422"/>
            <a:ext cx="3077739" cy="469424"/>
          </a:xfrm>
          <a:prstGeom prst="rect">
            <a:avLst/>
          </a:prstGeom>
        </p:spPr>
        <p:txBody>
          <a:bodyPr/>
          <a:lstStyle/>
          <a:p>
            <a:fld id="{15D4ADDD-46F7-2D46-9A66-5A4079C25469}"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5" name="Slide Number Placeholder 4">
            <a:extLst>
              <a:ext uri="{FF2B5EF4-FFF2-40B4-BE49-F238E27FC236}">
                <a16:creationId xmlns:a16="http://schemas.microsoft.com/office/drawing/2014/main" id="{0651CAC6-5891-4436-812D-6EBD9A6626CA}"/>
              </a:ext>
            </a:extLst>
          </p:cNvPr>
          <p:cNvSpPr>
            <a:spLocks noGrp="1"/>
          </p:cNvSpPr>
          <p:nvPr>
            <p:ph type="sldNum" sz="quarter" idx="5"/>
          </p:nvPr>
        </p:nvSpPr>
        <p:spPr>
          <a:xfrm>
            <a:off x="4023094" y="8917422"/>
            <a:ext cx="3077739" cy="469424"/>
          </a:xfrm>
          <a:prstGeom prst="rect">
            <a:avLst/>
          </a:prstGeom>
        </p:spPr>
        <p:txBody>
          <a:bodyPr/>
          <a:lstStyle/>
          <a:p>
            <a:fld id="{15D4ADDD-46F7-2D46-9A66-5A4079C25469}" type="slidenum">
              <a:rPr lang="en-US" smtClean="0"/>
              <a:pPr/>
              <a:t>26</a:t>
            </a:fld>
            <a:endParaRPr lang="en-US" dirty="0"/>
          </a:p>
        </p:txBody>
      </p:sp>
    </p:spTree>
    <p:extLst>
      <p:ext uri="{BB962C8B-B14F-4D97-AF65-F5344CB8AC3E}">
        <p14:creationId xmlns:p14="http://schemas.microsoft.com/office/powerpoint/2010/main" val="1547209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5"/>
          </p:nvPr>
        </p:nvSpPr>
        <p:spPr>
          <a:xfrm>
            <a:off x="4023094" y="8917422"/>
            <a:ext cx="3077739" cy="469424"/>
          </a:xfrm>
          <a:prstGeom prst="rect">
            <a:avLst/>
          </a:prstGeom>
        </p:spPr>
        <p:txBody>
          <a:bodyPr/>
          <a:lstStyle/>
          <a:p>
            <a:fld id="{15D4ADDD-46F7-2D46-9A66-5A4079C25469}" type="slidenum">
              <a:rPr lang="en-US" smtClean="0"/>
              <a:pPr/>
              <a:t>27</a:t>
            </a:fld>
            <a:endParaRPr lang="en-US" dirty="0"/>
          </a:p>
        </p:txBody>
      </p:sp>
    </p:spTree>
    <p:extLst>
      <p:ext uri="{BB962C8B-B14F-4D97-AF65-F5344CB8AC3E}">
        <p14:creationId xmlns:p14="http://schemas.microsoft.com/office/powerpoint/2010/main" val="1066023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300"/>
              </a:spcAft>
              <a:buClr>
                <a:schemeClr val="tx2"/>
              </a:buClr>
              <a:buSzTx/>
              <a:buFont typeface="Arial" panose="020B0604020202020204" pitchFamily="34" charset="0"/>
              <a:buNone/>
              <a:tabLst/>
              <a:defRPr/>
            </a:pPr>
            <a:r>
              <a:rPr lang="en-GB" sz="1000" b="1" kern="1200" dirty="0"/>
              <a:t>Speaker notes</a:t>
            </a:r>
            <a:endParaRPr lang="en-GB" b="0" dirty="0"/>
          </a:p>
          <a:p>
            <a:pPr marL="0" indent="0">
              <a:buNone/>
            </a:pPr>
            <a:r>
              <a:rPr lang="en-GB" b="0" dirty="0"/>
              <a:t>As a recap and as previously discussed in Section 1, </a:t>
            </a:r>
            <a:r>
              <a:rPr lang="en-GB" sz="1000" dirty="0"/>
              <a:t>SGLT2 inhibitors have demonstrated consistent improvements in metabolic outcomes in patients with T2D, resulting in a positive impact on risk factors, and subsequently reducing the risk of developing CV and kidney complications.</a:t>
            </a:r>
          </a:p>
          <a:p>
            <a:pPr marL="0" indent="0">
              <a:buNone/>
            </a:pPr>
            <a:endParaRPr lang="en-GB" sz="1000" b="0" baseline="30000" dirty="0"/>
          </a:p>
          <a:p>
            <a:pPr marL="0" indent="0">
              <a:buNone/>
            </a:pPr>
            <a:r>
              <a:rPr lang="en-GB" sz="1000" b="1" baseline="0" dirty="0"/>
              <a:t>Reference</a:t>
            </a:r>
          </a:p>
          <a:p>
            <a:pPr marL="0" indent="0">
              <a:buNone/>
            </a:pPr>
            <a:r>
              <a:rPr lang="en-GB" sz="1000" dirty="0"/>
              <a:t>American Diabetes Association. </a:t>
            </a:r>
            <a:r>
              <a:rPr lang="en-GB" sz="1000" i="1" dirty="0"/>
              <a:t>Diabetes Care </a:t>
            </a:r>
            <a:r>
              <a:rPr lang="en-GB" sz="1000" dirty="0"/>
              <a:t>2021;44:S125</a:t>
            </a:r>
            <a:endParaRPr lang="en-GB" sz="1000" b="1" baseline="0" dirty="0"/>
          </a:p>
          <a:p>
            <a:pPr marL="0" indent="0">
              <a:buNone/>
            </a:pPr>
            <a:endParaRPr lang="en-GB" sz="1000" b="0" baseline="0" dirty="0"/>
          </a:p>
          <a:p>
            <a:pPr marL="0" indent="0">
              <a:buNone/>
            </a:pPr>
            <a:endParaRPr lang="en-GB" b="0" baseline="30000" dirty="0"/>
          </a:p>
          <a:p>
            <a:endParaRPr lang="en-GB" dirty="0"/>
          </a:p>
          <a:p>
            <a:endParaRPr lang="en-GB" dirty="0"/>
          </a:p>
        </p:txBody>
      </p:sp>
      <p:sp>
        <p:nvSpPr>
          <p:cNvPr id="4" name="Slide Number Placeholder 3"/>
          <p:cNvSpPr>
            <a:spLocks noGrp="1"/>
          </p:cNvSpPr>
          <p:nvPr>
            <p:ph type="sldNum" sz="quarter" idx="10"/>
          </p:nvPr>
        </p:nvSpPr>
        <p:spPr>
          <a:xfrm>
            <a:off x="4023094" y="8917422"/>
            <a:ext cx="3077739" cy="469424"/>
          </a:xfrm>
          <a:prstGeom prst="rect">
            <a:avLst/>
          </a:prstGeo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CD75ED0A-E718-BA45-A87A-A6ACBA5847C0}" type="slidenum">
              <a:rPr kumimoji="0" lang="en-US"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609585" rtl="0" eaLnBrk="1" fontAlgn="auto" latinLnBrk="0" hangingPunct="1">
                <a:lnSpc>
                  <a:spcPct val="100000"/>
                </a:lnSpc>
                <a:spcBef>
                  <a:spcPts val="0"/>
                </a:spcBef>
                <a:spcAft>
                  <a:spcPts val="0"/>
                </a:spcAft>
                <a:buClrTx/>
                <a:buSzTx/>
                <a:buFontTx/>
                <a:buNone/>
                <a:tabLst/>
                <a:defRPr/>
              </a:pPr>
              <a:t>28</a:t>
            </a:fld>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80388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a:xfrm>
            <a:off x="710248" y="4459525"/>
            <a:ext cx="5681980" cy="4928949"/>
          </a:xfrm>
        </p:spPr>
        <p:txBody>
          <a:bodyPr/>
          <a:lstStyle/>
          <a:p>
            <a:pPr marL="0" indent="0">
              <a:buNone/>
            </a:pPr>
            <a:r>
              <a:rPr lang="en-US" b="1" dirty="0"/>
              <a:t>Further information</a:t>
            </a:r>
          </a:p>
          <a:p>
            <a:r>
              <a:rPr lang="en-US" b="1" dirty="0">
                <a:solidFill>
                  <a:schemeClr val="tx1"/>
                </a:solidFill>
              </a:rPr>
              <a:t>At Week 24</a:t>
            </a:r>
            <a:r>
              <a:rPr lang="en-US" dirty="0">
                <a:solidFill>
                  <a:schemeClr val="tx1"/>
                </a:solidFill>
              </a:rPr>
              <a:t>, the adjusted mean [SE] difference from baseline in HbA1c with empagliflozin 10 mg and 25 mg versus placebo was greater in those with baseline HbA1c ≥8.5% (empagliflozin 10 mg vs placebo: −0.73% [0.14%], empagliflozin 25 mg vs placebo: −0.97% [0.15%], respectively) than with baseline HbA1c &lt;8.5% (empagliflozin 10 mg vs placebo: −0.51% [0.08%], empagliflozin 25 mg vs placebo: −0.52% [0.08%], respectively) (interaction </a:t>
            </a:r>
            <a:r>
              <a:rPr lang="en-US" i="1" dirty="0">
                <a:solidFill>
                  <a:schemeClr val="tx1"/>
                </a:solidFill>
              </a:rPr>
              <a:t>p</a:t>
            </a:r>
            <a:r>
              <a:rPr lang="en-US" dirty="0">
                <a:solidFill>
                  <a:schemeClr val="tx1"/>
                </a:solidFill>
              </a:rPr>
              <a:t>-value=0.0290)</a:t>
            </a:r>
          </a:p>
          <a:p>
            <a:r>
              <a:rPr lang="en-US" dirty="0">
                <a:solidFill>
                  <a:schemeClr val="tx1"/>
                </a:solidFill>
              </a:rPr>
              <a:t>Reduction in body weight with empagliflozin versus placebo was greater in patients with higher baseline body weight</a:t>
            </a:r>
          </a:p>
          <a:p>
            <a:pPr lvl="1"/>
            <a:r>
              <a:rPr lang="en-US" dirty="0">
                <a:solidFill>
                  <a:schemeClr val="tx1"/>
                </a:solidFill>
              </a:rPr>
              <a:t>At Week 24, the adjusted mean [SE] difference from baseline was greatest with baseline body weight &gt;90 kg (empagliflozin 10 mg vs placebo: −2.11 [0.46] kg, empagliflozin 25 mg vs placebo: −2.93 [0.47] kg, respectively), less with baseline body weight 80–90 kg (empagliflozin 10 mg vs placebo: −1.81 [0.59] kg, empagliflozin 25 mg vs placebo: −2.54 [0.54] kg, respectively), and least at baseline body weight &lt;80 kg (empagliflozin 10 mg vs placebo: −1.37 [0.33] kg, empagliflozin 25 mg vs placebo: −1.41 [0.34] kg, respectively) (interaction </a:t>
            </a:r>
            <a:r>
              <a:rPr lang="en-US" i="1" dirty="0">
                <a:solidFill>
                  <a:schemeClr val="tx1"/>
                </a:solidFill>
              </a:rPr>
              <a:t>p-</a:t>
            </a:r>
            <a:r>
              <a:rPr lang="en-US" dirty="0">
                <a:solidFill>
                  <a:schemeClr val="tx1"/>
                </a:solidFill>
              </a:rPr>
              <a:t>value=0.1340)</a:t>
            </a:r>
          </a:p>
          <a:p>
            <a:pPr lvl="0">
              <a:defRPr/>
            </a:pPr>
            <a:r>
              <a:rPr lang="en-GB" dirty="0">
                <a:solidFill>
                  <a:schemeClr val="tx1"/>
                </a:solidFill>
              </a:rPr>
              <a:t>Empagliflozin also significantly lowered SBP versus placebo at Week 24 (</a:t>
            </a:r>
            <a:r>
              <a:rPr lang="en-GB" i="1" dirty="0">
                <a:solidFill>
                  <a:schemeClr val="tx1"/>
                </a:solidFill>
              </a:rPr>
              <a:t>p</a:t>
            </a:r>
            <a:r>
              <a:rPr lang="en-GB" dirty="0">
                <a:solidFill>
                  <a:schemeClr val="tx1"/>
                </a:solidFill>
              </a:rPr>
              <a:t>&lt;0.05) but, in contrast to HbA1c and body weight, without significant differences across SBP subgroups at baseline (interaction </a:t>
            </a:r>
            <a:r>
              <a:rPr lang="en-GB" i="1" dirty="0">
                <a:solidFill>
                  <a:schemeClr val="tx1"/>
                </a:solidFill>
              </a:rPr>
              <a:t>p-</a:t>
            </a:r>
            <a:r>
              <a:rPr lang="en-GB" dirty="0">
                <a:solidFill>
                  <a:schemeClr val="tx1"/>
                </a:solidFill>
              </a:rPr>
              <a:t>value=0.6585)</a:t>
            </a:r>
          </a:p>
          <a:p>
            <a:endParaRPr lang="en-GB" sz="1000" b="0" i="0" u="none" strike="noStrike" baseline="0" dirty="0">
              <a:latin typeface="Arial" panose="020B0604020202020204" pitchFamily="34" charset="0"/>
            </a:endParaRPr>
          </a:p>
          <a:p>
            <a:r>
              <a:rPr lang="en-GB" sz="1000" b="1" i="0" u="none" strike="noStrike" baseline="0" dirty="0">
                <a:latin typeface="Arial" panose="020B0604020202020204" pitchFamily="34" charset="0"/>
              </a:rPr>
              <a:t>At both time points, </a:t>
            </a:r>
            <a:r>
              <a:rPr lang="en-GB" sz="1000" b="0" i="0" u="none" strike="noStrike" baseline="0" dirty="0">
                <a:latin typeface="Arial" panose="020B0604020202020204" pitchFamily="34" charset="0"/>
              </a:rPr>
              <a:t>empagliflozin 10/25 mg versus placebo significantly (</a:t>
            </a:r>
            <a:r>
              <a:rPr lang="en-GB" sz="1000" b="0" i="1" u="none" strike="noStrike" baseline="0" dirty="0">
                <a:latin typeface="Arial" panose="020B0604020202020204" pitchFamily="34" charset="0"/>
              </a:rPr>
              <a:t>p&lt;</a:t>
            </a:r>
            <a:r>
              <a:rPr lang="en-GB" sz="1000" b="0" i="0" u="none" strike="noStrike" baseline="0" dirty="0">
                <a:latin typeface="Arial" panose="020B0604020202020204" pitchFamily="34" charset="0"/>
              </a:rPr>
              <a:t>0.0001) reduced HbA1c and BW, with greater reductions in HbA1c at higher baseline HbA1c (</a:t>
            </a:r>
            <a:r>
              <a:rPr lang="en-GB" sz="1000" b="0" i="1" u="none" strike="noStrike" baseline="0" dirty="0">
                <a:latin typeface="Arial" panose="020B0604020202020204" pitchFamily="34" charset="0"/>
              </a:rPr>
              <a:t>p </a:t>
            </a:r>
            <a:r>
              <a:rPr lang="en-GB" sz="1000" b="0" i="0" u="none" strike="noStrike" baseline="0" dirty="0">
                <a:latin typeface="Arial" panose="020B0604020202020204" pitchFamily="34" charset="0"/>
              </a:rPr>
              <a:t>interaction week 24/76 categorical and continuous models: 0.0290/0.1431 and 0.0004/0.0042, respectively) and in BW (</a:t>
            </a:r>
            <a:r>
              <a:rPr lang="en-GB" sz="1000" b="0" i="1" u="none" strike="noStrike" baseline="0" dirty="0">
                <a:latin typeface="Arial" panose="020B0604020202020204" pitchFamily="34" charset="0"/>
              </a:rPr>
              <a:t>p </a:t>
            </a:r>
            <a:r>
              <a:rPr lang="en-GB" sz="1000" b="0" i="0" u="none" strike="noStrike" baseline="0" dirty="0">
                <a:latin typeface="Arial" panose="020B0604020202020204" pitchFamily="34" charset="0"/>
              </a:rPr>
              <a:t>interaction 0.1340/0.0012 and 0.0202/&lt;0.0001, respectively). Both empagliflozin doses also significantly lowered SBP versus placebo at both time points, with similar efficacy by subgroups of baseline SBP</a:t>
            </a:r>
            <a:endParaRPr lang="en-GB" b="0" i="0" u="none" strike="noStrike" baseline="0" dirty="0">
              <a:solidFill>
                <a:schemeClr val="tx1"/>
              </a:solidFill>
            </a:endParaRPr>
          </a:p>
          <a:p>
            <a:pPr marL="0" indent="0">
              <a:buNone/>
            </a:pPr>
            <a:endParaRPr lang="en-US" dirty="0">
              <a:solidFill>
                <a:schemeClr val="tx1"/>
              </a:solidFill>
            </a:endParaRPr>
          </a:p>
          <a:p>
            <a:pPr marL="0" indent="0">
              <a:buNone/>
            </a:pPr>
            <a:r>
              <a:rPr lang="en-US" b="1" dirty="0">
                <a:solidFill>
                  <a:schemeClr val="tx1"/>
                </a:solidFill>
              </a:rPr>
              <a:t>Reference</a:t>
            </a:r>
            <a:endParaRPr lang="en-US" dirty="0">
              <a:solidFill>
                <a:schemeClr val="tx1"/>
              </a:solidFill>
            </a:endParaRPr>
          </a:p>
          <a:p>
            <a:pPr marL="0" marR="0" lvl="0" indent="0" algn="l" defTabSz="457200" rtl="0" eaLnBrk="1" fontAlgn="auto" latinLnBrk="0" hangingPunct="1">
              <a:lnSpc>
                <a:spcPct val="100000"/>
              </a:lnSpc>
              <a:spcBef>
                <a:spcPts val="0"/>
              </a:spcBef>
              <a:spcAft>
                <a:spcPts val="300"/>
              </a:spcAft>
              <a:buClr>
                <a:schemeClr val="tx2"/>
              </a:buClr>
              <a:buSzTx/>
              <a:buFont typeface="Arial" panose="020B0604020202020204" pitchFamily="34" charset="0"/>
              <a:buNone/>
              <a:tabLst/>
              <a:defRPr/>
            </a:pPr>
            <a:r>
              <a:rPr kumimoji="0" lang="en-GB" b="0" i="0" u="none" strike="noStrike" kern="1200" cap="none" spc="0" normalizeH="0" baseline="0" noProof="0" dirty="0">
                <a:ln>
                  <a:noFill/>
                </a:ln>
                <a:solidFill>
                  <a:schemeClr val="tx1"/>
                </a:solidFill>
                <a:effectLst/>
                <a:uLnTx/>
                <a:uFillTx/>
              </a:rPr>
              <a:t>Inzucchi SE </a:t>
            </a:r>
            <a:r>
              <a:rPr kumimoji="0" lang="en-GB" b="0" i="1" u="none" strike="noStrike" kern="1200" cap="none" spc="0" normalizeH="0" baseline="0" noProof="0" dirty="0">
                <a:ln>
                  <a:noFill/>
                </a:ln>
                <a:solidFill>
                  <a:schemeClr val="tx1"/>
                </a:solidFill>
                <a:effectLst/>
                <a:uLnTx/>
                <a:uFillTx/>
              </a:rPr>
              <a:t>et al. Diabetes Obes Metab</a:t>
            </a:r>
            <a:r>
              <a:rPr kumimoji="0" lang="en-GB" b="0" i="0" u="none" strike="noStrike" kern="1200" cap="none" spc="0" normalizeH="0" baseline="0" noProof="0" dirty="0">
                <a:ln>
                  <a:noFill/>
                </a:ln>
                <a:solidFill>
                  <a:schemeClr val="tx1"/>
                </a:solidFill>
                <a:effectLst/>
                <a:uLnTx/>
                <a:uFillTx/>
              </a:rPr>
              <a:t> 2021;</a:t>
            </a:r>
            <a:r>
              <a:rPr lang="en-GB" dirty="0">
                <a:solidFill>
                  <a:schemeClr val="tx1"/>
                </a:solidFill>
              </a:rPr>
              <a:t>23:425</a:t>
            </a:r>
            <a:endParaRPr kumimoji="0" lang="en-GB" b="0" i="0" u="none" strike="noStrike" kern="1200" cap="none" spc="0" normalizeH="0" baseline="0" noProof="0" dirty="0">
              <a:ln>
                <a:noFill/>
              </a:ln>
              <a:solidFill>
                <a:schemeClr val="tx1"/>
              </a:solidFill>
              <a:effectLst/>
              <a:uLnTx/>
              <a:uFillTx/>
            </a:endParaRPr>
          </a:p>
          <a:p>
            <a:pPr marL="0" indent="0">
              <a:buNone/>
            </a:pPr>
            <a:endParaRPr lang="en-US" dirty="0"/>
          </a:p>
        </p:txBody>
      </p:sp>
      <p:sp>
        <p:nvSpPr>
          <p:cNvPr id="4" name="Slide Number Placeholder 3"/>
          <p:cNvSpPr>
            <a:spLocks noGrp="1"/>
          </p:cNvSpPr>
          <p:nvPr>
            <p:ph type="sldNum" sz="quarter" idx="5"/>
          </p:nvPr>
        </p:nvSpPr>
        <p:spPr>
          <a:xfrm>
            <a:off x="4023094" y="8917422"/>
            <a:ext cx="3077739" cy="469424"/>
          </a:xfrm>
          <a:prstGeom prst="rect">
            <a:avLst/>
          </a:prstGeo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CD75ED0A-E718-BA45-A87A-A6ACBA5847C0}" type="slidenum">
              <a:rPr kumimoji="0" lang="en-US"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609585" rtl="0" eaLnBrk="1" fontAlgn="auto" latinLnBrk="0" hangingPunct="1">
                <a:lnSpc>
                  <a:spcPct val="100000"/>
                </a:lnSpc>
                <a:spcBef>
                  <a:spcPts val="0"/>
                </a:spcBef>
                <a:spcAft>
                  <a:spcPts val="0"/>
                </a:spcAft>
                <a:buClrTx/>
                <a:buSzTx/>
                <a:buFontTx/>
                <a:buNone/>
                <a:tabLst/>
                <a:defRPr/>
              </a:pPr>
              <a:t>29</a:t>
            </a:fld>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0816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a:xfrm>
            <a:off x="4023094" y="8917422"/>
            <a:ext cx="3077739" cy="469424"/>
          </a:xfrm>
          <a:prstGeom prst="rect">
            <a:avLst/>
          </a:prstGeom>
        </p:spPr>
        <p:txBody>
          <a:bodyPr/>
          <a:lstStyle/>
          <a:p>
            <a:pPr lvl="0"/>
            <a:fld id="{CD75ED0A-E718-BA45-A87A-A6ACBA5847C0}" type="slidenum">
              <a:rPr lang="en-US" noProof="0" smtClean="0"/>
              <a:pPr lvl="0"/>
              <a:t>3</a:t>
            </a:fld>
            <a:endParaRPr lang="en-US" noProof="0" dirty="0"/>
          </a:p>
        </p:txBody>
      </p:sp>
      <p:sp>
        <p:nvSpPr>
          <p:cNvPr id="6" name="Slide Image Placeholder 5">
            <a:extLst>
              <a:ext uri="{FF2B5EF4-FFF2-40B4-BE49-F238E27FC236}">
                <a16:creationId xmlns:a16="http://schemas.microsoft.com/office/drawing/2014/main" id="{45787BDE-E1FD-4BD2-B0DB-C5EDAC738A35}"/>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B5BE03C9-8C18-44B3-90B6-399E5CD331E6}"/>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38152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1F97F9A2-6C04-4B09-A095-134736BB0504}"/>
              </a:ext>
            </a:extLst>
          </p:cNvPr>
          <p:cNvSpPr>
            <a:spLocks noGrp="1" noRot="1" noChangeAspect="1"/>
          </p:cNvSpPr>
          <p:nvPr>
            <p:ph type="sldImg"/>
          </p:nvPr>
        </p:nvSpPr>
        <p:spPr>
          <a:xfrm>
            <a:off x="423863" y="704850"/>
            <a:ext cx="6254750" cy="3519488"/>
          </a:xfrm>
        </p:spPr>
      </p:sp>
      <p:sp>
        <p:nvSpPr>
          <p:cNvPr id="7" name="Notes Placeholder 6">
            <a:extLst>
              <a:ext uri="{FF2B5EF4-FFF2-40B4-BE49-F238E27FC236}">
                <a16:creationId xmlns:a16="http://schemas.microsoft.com/office/drawing/2014/main" id="{A47150D7-48BE-41A3-B1D5-DB8DA347884C}"/>
              </a:ext>
            </a:extLst>
          </p:cNvPr>
          <p:cNvSpPr>
            <a:spLocks noGrp="1"/>
          </p:cNvSpPr>
          <p:nvPr>
            <p:ph type="body" idx="1"/>
          </p:nvPr>
        </p:nvSpPr>
        <p:spPr/>
        <p:txBody>
          <a:bodyPr/>
          <a:lstStyle/>
          <a:p>
            <a:pPr marL="0" indent="0">
              <a:buNone/>
            </a:pPr>
            <a:r>
              <a:rPr lang="en-GB" b="1" dirty="0"/>
              <a:t>Further information</a:t>
            </a:r>
          </a:p>
          <a:p>
            <a:pPr marL="0" indent="0">
              <a:buNone/>
            </a:pPr>
            <a:r>
              <a:rPr lang="en-GB" b="0" i="0" u="none" strike="noStrike" kern="1200" baseline="0" dirty="0">
                <a:latin typeface="Arial" panose="020B0604020202020204" pitchFamily="34" charset="0"/>
                <a:ea typeface="+mn-ea"/>
                <a:cs typeface="Arial" panose="020B0604020202020204" pitchFamily="34" charset="0"/>
              </a:rPr>
              <a:t>Individuals with a history of CV disease, including recent acute CV events, represented about 25% of study participants, and approximately 5% of the population had history of heart failure.</a:t>
            </a:r>
          </a:p>
          <a:p>
            <a:pPr marL="0" indent="0">
              <a:buNone/>
            </a:pPr>
            <a:endParaRPr lang="en-GB" b="0" i="0" u="none" strike="noStrike" kern="1200" baseline="0" dirty="0">
              <a:latin typeface="Arial" panose="020B0604020202020204" pitchFamily="34" charset="0"/>
              <a:ea typeface="+mn-ea"/>
              <a:cs typeface="Arial" panose="020B0604020202020204" pitchFamily="34" charset="0"/>
            </a:endParaRPr>
          </a:p>
          <a:p>
            <a:pPr marL="0" indent="0">
              <a:buNone/>
            </a:pPr>
            <a:r>
              <a:rPr lang="en-GB" b="0" i="0" u="none" strike="noStrike" kern="1200" baseline="0" dirty="0">
                <a:latin typeface="Arial" panose="020B0604020202020204" pitchFamily="34" charset="0"/>
                <a:ea typeface="+mn-ea"/>
                <a:cs typeface="Arial" panose="020B0604020202020204" pitchFamily="34" charset="0"/>
              </a:rPr>
              <a:t>A history of CV disease was defined as a history of myocardial infarction, unstable angina, coronary atherosclerosis and other forms of chronic ischaemic heart disease, coronary procedure, heart failure, ischaemic or haemorrhagic stroke, transient ischaemic attack, peripheral arterial disease or surgery or lower-extremity amputation.</a:t>
            </a:r>
          </a:p>
          <a:p>
            <a:pPr marL="0" indent="0">
              <a:buNone/>
            </a:pPr>
            <a:endParaRPr lang="en-GB" b="0" i="0" u="none" strike="noStrike" kern="1200" baseline="0" dirty="0">
              <a:latin typeface="Arial" panose="020B0604020202020204" pitchFamily="34" charset="0"/>
              <a:ea typeface="+mn-ea"/>
              <a:cs typeface="Arial" panose="020B0604020202020204" pitchFamily="34" charset="0"/>
            </a:endParaRPr>
          </a:p>
          <a:p>
            <a:pPr marL="0" indent="0">
              <a:buNone/>
            </a:pPr>
            <a:r>
              <a:rPr lang="en-GB" b="1" i="0" u="none" strike="noStrike" kern="1200" baseline="0" dirty="0">
                <a:latin typeface="Arial" panose="020B0604020202020204" pitchFamily="34" charset="0"/>
                <a:ea typeface="+mn-ea"/>
                <a:cs typeface="Arial" panose="020B0604020202020204" pitchFamily="34" charset="0"/>
              </a:rPr>
              <a:t>Reference</a:t>
            </a:r>
          </a:p>
          <a:p>
            <a:pPr marL="0" indent="0">
              <a:buNone/>
            </a:pPr>
            <a:r>
              <a:rPr kumimoji="0" lang="it-IT"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Patorno E </a:t>
            </a:r>
            <a:r>
              <a:rPr kumimoji="0" lang="it-IT"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et al. Circulation </a:t>
            </a:r>
            <a:r>
              <a:rPr kumimoji="0" lang="it-IT"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2019;</a:t>
            </a:r>
            <a:r>
              <a:rPr kumimoji="0" lang="en-GB"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139:2822</a:t>
            </a:r>
            <a:endParaRPr lang="en-GB" b="0" i="0" u="none" strike="noStrike" kern="1200" baseline="0" dirty="0">
              <a:latin typeface="Arial" panose="020B0604020202020204" pitchFamily="34" charset="0"/>
              <a:ea typeface="+mn-ea"/>
              <a:cs typeface="Arial" panose="020B0604020202020204" pitchFamily="34" charset="0"/>
            </a:endParaRPr>
          </a:p>
          <a:p>
            <a:pPr marL="0" indent="0">
              <a:buNone/>
            </a:pPr>
            <a:endParaRPr lang="en-GB" dirty="0"/>
          </a:p>
        </p:txBody>
      </p:sp>
      <p:sp>
        <p:nvSpPr>
          <p:cNvPr id="5" name="Slide Number Placeholder 4">
            <a:extLst>
              <a:ext uri="{FF2B5EF4-FFF2-40B4-BE49-F238E27FC236}">
                <a16:creationId xmlns:a16="http://schemas.microsoft.com/office/drawing/2014/main" id="{1FD81919-C8C3-41B1-ADB2-29406C581838}"/>
              </a:ext>
            </a:extLst>
          </p:cNvPr>
          <p:cNvSpPr>
            <a:spLocks noGrp="1"/>
          </p:cNvSpPr>
          <p:nvPr>
            <p:ph type="sldNum" sz="quarter" idx="5"/>
          </p:nvPr>
        </p:nvSpPr>
        <p:spPr>
          <a:xfrm>
            <a:off x="4023094" y="8917422"/>
            <a:ext cx="3077739" cy="469424"/>
          </a:xfrm>
          <a:prstGeom prst="rect">
            <a:avLst/>
          </a:prstGeom>
        </p:spPr>
        <p:txBody>
          <a:bodyPr/>
          <a:lstStyle/>
          <a:p>
            <a:fld id="{15D4ADDD-46F7-2D46-9A66-5A4079C25469}" type="slidenum">
              <a:rPr lang="en-US" smtClean="0"/>
              <a:pPr/>
              <a:t>30</a:t>
            </a:fld>
            <a:endParaRPr lang="en-US" dirty="0"/>
          </a:p>
        </p:txBody>
      </p:sp>
    </p:spTree>
    <p:extLst>
      <p:ext uri="{BB962C8B-B14F-4D97-AF65-F5344CB8AC3E}">
        <p14:creationId xmlns:p14="http://schemas.microsoft.com/office/powerpoint/2010/main" val="2647102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46591B89-0422-427E-A8E5-A2267F8F6354}"/>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FA69ABA8-CAA1-499B-A400-EF4862AC6677}"/>
              </a:ext>
            </a:extLst>
          </p:cNvPr>
          <p:cNvSpPr>
            <a:spLocks noGrp="1"/>
          </p:cNvSpPr>
          <p:nvPr>
            <p:ph type="body" idx="1"/>
          </p:nvPr>
        </p:nvSpPr>
        <p:spPr/>
        <p:txBody>
          <a:bodyPr/>
          <a:lstStyle/>
          <a:p>
            <a:pPr marL="0" indent="0">
              <a:buNone/>
            </a:pPr>
            <a:r>
              <a:rPr lang="en-GB" b="1" dirty="0"/>
              <a:t>Speaker notes</a:t>
            </a:r>
          </a:p>
          <a:p>
            <a:pPr marL="0" indent="0">
              <a:buNone/>
            </a:pPr>
            <a:r>
              <a:rPr lang="en-GB" b="0" i="0" kern="1200" dirty="0">
                <a:effectLst/>
              </a:rPr>
              <a:t>EMPRISE sought to compare the comparative effectiveness of empagliflozin with GLP-1 RAs, a class that has been shown to be highly effective at being cardioprotective.</a:t>
            </a:r>
          </a:p>
          <a:p>
            <a:pPr marL="0" indent="0">
              <a:buNone/>
            </a:pPr>
            <a:endParaRPr lang="en-GB" dirty="0"/>
          </a:p>
          <a:p>
            <a:pPr marL="0" indent="0">
              <a:buNone/>
            </a:pPr>
            <a:r>
              <a:rPr lang="en-GB" b="1" dirty="0"/>
              <a:t>Further information</a:t>
            </a:r>
          </a:p>
          <a:p>
            <a:pPr marL="0" indent="0">
              <a:buNone/>
            </a:pPr>
            <a:r>
              <a:rPr lang="en-GB" dirty="0"/>
              <a:t>The composite of a</a:t>
            </a:r>
            <a:r>
              <a:rPr lang="en-GB" altLang="en-US" dirty="0"/>
              <a:t>therosclerotic CV events </a:t>
            </a:r>
            <a:r>
              <a:rPr lang="en-GB" dirty="0"/>
              <a:t>does not include CV mortality; mortality data are only available from the Medicare database.</a:t>
            </a:r>
          </a:p>
          <a:p>
            <a:pPr marL="0" indent="0">
              <a:buNone/>
            </a:pPr>
            <a:endParaRPr lang="en-GB" dirty="0"/>
          </a:p>
          <a:p>
            <a:pPr marL="0" indent="0">
              <a:buNone/>
            </a:pPr>
            <a:r>
              <a:rPr lang="en-GB" b="1" dirty="0"/>
              <a:t>Reference</a:t>
            </a:r>
          </a:p>
          <a:p>
            <a:pPr marL="0" indent="0">
              <a:buNone/>
            </a:pPr>
            <a:r>
              <a:rPr kumimoji="0" lang="en-GB" b="0" i="0" u="none" strike="noStrike" kern="1200" cap="none" spc="0" normalizeH="0" baseline="0" noProof="0" dirty="0">
                <a:ln>
                  <a:noFill/>
                </a:ln>
                <a:effectLst/>
                <a:uLnTx/>
                <a:uFillTx/>
              </a:rPr>
              <a:t>Patorno E </a:t>
            </a:r>
            <a:r>
              <a:rPr kumimoji="0" lang="en-GB" b="0" i="1" u="none" strike="noStrike" kern="1200" cap="none" spc="0" normalizeH="0" baseline="0" noProof="0" dirty="0">
                <a:ln>
                  <a:noFill/>
                </a:ln>
                <a:effectLst/>
                <a:uLnTx/>
                <a:uFillTx/>
              </a:rPr>
              <a:t>et al. AHA </a:t>
            </a:r>
            <a:r>
              <a:rPr kumimoji="0" lang="en-GB" b="0" i="0" u="none" strike="noStrike" kern="1200" cap="none" spc="0" normalizeH="0" baseline="0" noProof="0" dirty="0">
                <a:ln>
                  <a:noFill/>
                </a:ln>
                <a:effectLst/>
                <a:uLnTx/>
                <a:uFillTx/>
              </a:rPr>
              <a:t>2019; oral presentation 11928</a:t>
            </a:r>
            <a:endParaRPr lang="en-GB" dirty="0"/>
          </a:p>
          <a:p>
            <a:pPr marL="0" indent="0">
              <a:buNone/>
            </a:pPr>
            <a:endParaRPr lang="en-GB" dirty="0"/>
          </a:p>
          <a:p>
            <a:endParaRPr lang="en-GB" dirty="0"/>
          </a:p>
        </p:txBody>
      </p:sp>
      <p:sp>
        <p:nvSpPr>
          <p:cNvPr id="5" name="Slide Number Placeholder 4">
            <a:extLst>
              <a:ext uri="{FF2B5EF4-FFF2-40B4-BE49-F238E27FC236}">
                <a16:creationId xmlns:a16="http://schemas.microsoft.com/office/drawing/2014/main" id="{5F3DBBCE-2416-4F93-B237-9A51029D4AF1}"/>
              </a:ext>
            </a:extLst>
          </p:cNvPr>
          <p:cNvSpPr>
            <a:spLocks noGrp="1"/>
          </p:cNvSpPr>
          <p:nvPr>
            <p:ph type="sldNum" sz="quarter" idx="5"/>
          </p:nvPr>
        </p:nvSpPr>
        <p:spPr>
          <a:xfrm>
            <a:off x="4023094" y="8917422"/>
            <a:ext cx="3077739" cy="469424"/>
          </a:xfrm>
          <a:prstGeom prst="rect">
            <a:avLst/>
          </a:prstGeom>
        </p:spPr>
        <p:txBody>
          <a:bodyPr/>
          <a:lstStyle/>
          <a:p>
            <a:fld id="{15D4ADDD-46F7-2D46-9A66-5A4079C25469}" type="slidenum">
              <a:rPr lang="en-US" smtClean="0"/>
              <a:pPr/>
              <a:t>31</a:t>
            </a:fld>
            <a:endParaRPr lang="en-US" dirty="0"/>
          </a:p>
        </p:txBody>
      </p:sp>
    </p:spTree>
    <p:extLst>
      <p:ext uri="{BB962C8B-B14F-4D97-AF65-F5344CB8AC3E}">
        <p14:creationId xmlns:p14="http://schemas.microsoft.com/office/powerpoint/2010/main" val="1419920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solidFill>
                  <a:schemeClr val="tx1"/>
                </a:solidFill>
              </a:rPr>
              <a:t>Speaker notes</a:t>
            </a:r>
          </a:p>
          <a:p>
            <a:r>
              <a:rPr lang="en-GB" dirty="0">
                <a:solidFill>
                  <a:schemeClr val="tx1"/>
                </a:solidFill>
              </a:rPr>
              <a:t>This was a systematic review and network meta-analysis of randomised controlled trials comparing SGLT2 inhibitor or GLP-1 RAs with placebo, standard care or other glucose-lowering treatment in adults with T2D with follow up of 24 weeks or longer</a:t>
            </a:r>
          </a:p>
          <a:p>
            <a:r>
              <a:rPr lang="en-GB" dirty="0">
                <a:solidFill>
                  <a:schemeClr val="tx1"/>
                </a:solidFill>
              </a:rPr>
              <a:t>764 trials including 421,346 patients proved eligible. All results refer to the addition of SGLT2 inhibitor and GLP-1 RAs to existing diabetes treatment. Both classes of drugs lowered all cause mortality, CV mortality, nonfatal myocardial infarction and kidney failure (high certainty evidence). Notable differences were found between the two agents: SGLT2 inhibitors reduced mortality and admission to HHF more than GLP-1 RAs</a:t>
            </a:r>
          </a:p>
          <a:p>
            <a:pPr marL="171450" marR="0" lvl="0" indent="-171450" algn="l" defTabSz="457200" rtl="0" eaLnBrk="1" fontAlgn="auto" latinLnBrk="0" hangingPunct="1">
              <a:lnSpc>
                <a:spcPct val="100000"/>
              </a:lnSpc>
              <a:spcBef>
                <a:spcPts val="0"/>
              </a:spcBef>
              <a:spcAft>
                <a:spcPts val="300"/>
              </a:spcAft>
              <a:buClr>
                <a:schemeClr val="tx2"/>
              </a:buClr>
              <a:buSzTx/>
              <a:buFont typeface="Arial" panose="020B0604020202020204" pitchFamily="34" charset="0"/>
              <a:buChar char="•"/>
              <a:tabLst/>
              <a:defRPr/>
            </a:pPr>
            <a:r>
              <a:rPr lang="en-GB" sz="1000" dirty="0">
                <a:solidFill>
                  <a:schemeClr val="tx1"/>
                </a:solidFill>
              </a:rPr>
              <a:t>SGLT2 inhibitors also reduced HHF compared with GLP-1 RAs regardless of baseline risk stage </a:t>
            </a:r>
            <a:endParaRPr lang="en-GB" dirty="0">
              <a:solidFill>
                <a:schemeClr val="tx1"/>
              </a:solidFill>
            </a:endParaRPr>
          </a:p>
          <a:p>
            <a:pPr marL="0" indent="0">
              <a:buNone/>
            </a:pPr>
            <a:endParaRPr lang="en-GB" dirty="0">
              <a:solidFill>
                <a:schemeClr val="tx1"/>
              </a:solidFill>
            </a:endParaRPr>
          </a:p>
          <a:p>
            <a:pPr marL="0" indent="0">
              <a:buNone/>
            </a:pPr>
            <a:r>
              <a:rPr lang="en-GB" b="1" dirty="0">
                <a:solidFill>
                  <a:schemeClr val="tx1"/>
                </a:solidFill>
              </a:rPr>
              <a:t>Reference</a:t>
            </a:r>
          </a:p>
          <a:p>
            <a:pPr marL="0" marR="0" lvl="0" indent="0" algn="l" defTabSz="457200" rtl="0" eaLnBrk="1" fontAlgn="auto" latinLnBrk="0" hangingPunct="1">
              <a:lnSpc>
                <a:spcPct val="100000"/>
              </a:lnSpc>
              <a:spcBef>
                <a:spcPts val="0"/>
              </a:spcBef>
              <a:spcAft>
                <a:spcPts val="300"/>
              </a:spcAft>
              <a:buClr>
                <a:schemeClr val="tx2"/>
              </a:buClr>
              <a:buSzTx/>
              <a:buFont typeface="Arial" panose="020B0604020202020204" pitchFamily="34" charset="0"/>
              <a:buNone/>
              <a:tabLst/>
              <a:defRPr/>
            </a:pPr>
            <a:r>
              <a:rPr lang="en-GB" dirty="0">
                <a:solidFill>
                  <a:schemeClr val="tx1"/>
                </a:solidFill>
              </a:rPr>
              <a:t>Palmer SC </a:t>
            </a:r>
            <a:r>
              <a:rPr lang="en-GB" i="1" dirty="0">
                <a:solidFill>
                  <a:schemeClr val="tx1"/>
                </a:solidFill>
              </a:rPr>
              <a:t>et al</a:t>
            </a:r>
            <a:r>
              <a:rPr lang="en-GB" dirty="0">
                <a:solidFill>
                  <a:schemeClr val="tx1"/>
                </a:solidFill>
              </a:rPr>
              <a:t>. </a:t>
            </a:r>
            <a:r>
              <a:rPr lang="en-GB" i="1" dirty="0">
                <a:solidFill>
                  <a:schemeClr val="tx1"/>
                </a:solidFill>
              </a:rPr>
              <a:t>BMJ</a:t>
            </a:r>
            <a:r>
              <a:rPr lang="en-GB" dirty="0">
                <a:solidFill>
                  <a:schemeClr val="tx1"/>
                </a:solidFill>
              </a:rPr>
              <a:t> 2021;372:m4573</a:t>
            </a:r>
            <a:endParaRPr lang="en-GB" noProof="0" dirty="0">
              <a:solidFill>
                <a:schemeClr val="tx1"/>
              </a:solidFill>
            </a:endParaRPr>
          </a:p>
          <a:p>
            <a:pPr marL="0" indent="0">
              <a:buNone/>
            </a:pPr>
            <a:endParaRPr lang="en-GB" dirty="0">
              <a:solidFill>
                <a:schemeClr val="tx1"/>
              </a:solidFill>
            </a:endParaRPr>
          </a:p>
        </p:txBody>
      </p:sp>
      <p:sp>
        <p:nvSpPr>
          <p:cNvPr id="5" name="Slide Number Placeholder 4"/>
          <p:cNvSpPr>
            <a:spLocks noGrp="1"/>
          </p:cNvSpPr>
          <p:nvPr>
            <p:ph type="sldNum" sz="quarter" idx="5"/>
          </p:nvPr>
        </p:nvSpPr>
        <p:spPr>
          <a:xfrm>
            <a:off x="4023094" y="8917422"/>
            <a:ext cx="3077739" cy="469424"/>
          </a:xfrm>
          <a:prstGeom prst="rect">
            <a:avLst/>
          </a:prstGeom>
        </p:spPr>
        <p:txBody>
          <a:bodyPr/>
          <a:lstStyle/>
          <a:p>
            <a:fld id="{15D4ADDD-46F7-2D46-9A66-5A4079C25469}" type="slidenum">
              <a:rPr lang="en-US" smtClean="0"/>
              <a:pPr/>
              <a:t>32</a:t>
            </a:fld>
            <a:endParaRPr lang="en-US" dirty="0"/>
          </a:p>
        </p:txBody>
      </p:sp>
    </p:spTree>
    <p:extLst>
      <p:ext uri="{BB962C8B-B14F-4D97-AF65-F5344CB8AC3E}">
        <p14:creationId xmlns:p14="http://schemas.microsoft.com/office/powerpoint/2010/main" val="307341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olidFill>
                  <a:schemeClr val="tx1"/>
                </a:solidFill>
              </a:rPr>
              <a:t>Abbreviations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solidFill>
                  <a:schemeClr val="tx1"/>
                </a:solidFill>
              </a:rPr>
              <a:t>CKD, chronic kidney disease; DPP-4i, dipeptidyl peptidase-4 inhibitor; eGFR, estimated glomerular filtration rate; ESRD, end-stage renal disease; HHF, hospitalisation for heart failure; </a:t>
            </a:r>
            <a:r>
              <a:rPr lang="en-US" dirty="0">
                <a:solidFill>
                  <a:schemeClr val="tx1"/>
                </a:solidFill>
              </a:rPr>
              <a:t>IR, incidence rate; PY, patient-years </a:t>
            </a:r>
          </a:p>
          <a:p>
            <a:pPr marL="0" indent="0">
              <a:buNone/>
            </a:pPr>
            <a:endParaRPr lang="en-US" dirty="0">
              <a:solidFill>
                <a:schemeClr val="tx1"/>
              </a:solidFill>
            </a:endParaRPr>
          </a:p>
          <a:p>
            <a:pPr marL="0" indent="0">
              <a:buNone/>
            </a:pPr>
            <a:endParaRPr lang="en-GB" dirty="0">
              <a:solidFill>
                <a:schemeClr val="tx1"/>
              </a:solidFill>
            </a:endParaRPr>
          </a:p>
        </p:txBody>
      </p:sp>
      <p:sp>
        <p:nvSpPr>
          <p:cNvPr id="5" name="Slide Number Placeholder 4">
            <a:extLst>
              <a:ext uri="{FF2B5EF4-FFF2-40B4-BE49-F238E27FC236}">
                <a16:creationId xmlns:a16="http://schemas.microsoft.com/office/drawing/2014/main" id="{37158E71-B484-43D0-9405-14B7C4C3739D}"/>
              </a:ext>
            </a:extLst>
          </p:cNvPr>
          <p:cNvSpPr>
            <a:spLocks noGrp="1"/>
          </p:cNvSpPr>
          <p:nvPr>
            <p:ph type="sldNum" sz="quarter" idx="5"/>
          </p:nvPr>
        </p:nvSpPr>
        <p:spPr>
          <a:xfrm>
            <a:off x="4023094" y="8917422"/>
            <a:ext cx="3077739" cy="469424"/>
          </a:xfrm>
          <a:prstGeom prst="rect">
            <a:avLst/>
          </a:prstGeom>
        </p:spPr>
        <p:txBody>
          <a:bodyPr/>
          <a:lstStyle/>
          <a:p>
            <a:fld id="{15D4ADDD-46F7-2D46-9A66-5A4079C25469}" type="slidenum">
              <a:rPr lang="en-US" smtClean="0"/>
              <a:pPr/>
              <a:t>33</a:t>
            </a:fld>
            <a:endParaRPr lang="en-US" dirty="0"/>
          </a:p>
        </p:txBody>
      </p:sp>
    </p:spTree>
    <p:extLst>
      <p:ext uri="{BB962C8B-B14F-4D97-AF65-F5344CB8AC3E}">
        <p14:creationId xmlns:p14="http://schemas.microsoft.com/office/powerpoint/2010/main" val="1440771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a:xfrm>
            <a:off x="4023094" y="8917422"/>
            <a:ext cx="3077739" cy="469424"/>
          </a:xfrm>
          <a:prstGeom prst="rect">
            <a:avLst/>
          </a:prstGeo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CD75ED0A-E718-BA45-A87A-A6ACBA5847C0}" type="slidenum">
              <a:rPr kumimoji="0" lang="en-US"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609585" rtl="0" eaLnBrk="1" fontAlgn="auto" latinLnBrk="0" hangingPunct="1">
                <a:lnSpc>
                  <a:spcPct val="100000"/>
                </a:lnSpc>
                <a:spcBef>
                  <a:spcPts val="0"/>
                </a:spcBef>
                <a:spcAft>
                  <a:spcPts val="0"/>
                </a:spcAft>
                <a:buClrTx/>
                <a:buSzTx/>
                <a:buFontTx/>
                <a:buNone/>
                <a:tabLst/>
                <a:defRPr/>
              </a:pPr>
              <a:t>34</a:t>
            </a:fld>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54911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6" name="Slide Number Placeholder 4">
            <a:extLst>
              <a:ext uri="{FF2B5EF4-FFF2-40B4-BE49-F238E27FC236}">
                <a16:creationId xmlns:a16="http://schemas.microsoft.com/office/drawing/2014/main" id="{EA6F0DBC-2844-41DE-9833-F943F0D43AD4}"/>
              </a:ext>
            </a:extLst>
          </p:cNvPr>
          <p:cNvSpPr>
            <a:spLocks noGrp="1"/>
          </p:cNvSpPr>
          <p:nvPr>
            <p:ph type="sldNum" sz="quarter" idx="5"/>
          </p:nvPr>
        </p:nvSpPr>
        <p:spPr>
          <a:xfrm>
            <a:off x="4023094" y="8917422"/>
            <a:ext cx="3077739" cy="469424"/>
          </a:xfrm>
          <a:prstGeom prst="rect">
            <a:avLst/>
          </a:prstGeom>
        </p:spPr>
        <p:txBody>
          <a:bodyPr/>
          <a:lstStyle/>
          <a:p>
            <a:fld id="{15D4ADDD-46F7-2D46-9A66-5A4079C25469}" type="slidenum">
              <a:rPr lang="en-US" smtClean="0"/>
              <a:pPr/>
              <a:t>35</a:t>
            </a:fld>
            <a:endParaRPr lang="en-US" dirty="0"/>
          </a:p>
        </p:txBody>
      </p:sp>
    </p:spTree>
    <p:extLst>
      <p:ext uri="{BB962C8B-B14F-4D97-AF65-F5344CB8AC3E}">
        <p14:creationId xmlns:p14="http://schemas.microsoft.com/office/powerpoint/2010/main" val="3957241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4023094" y="8917422"/>
            <a:ext cx="3077739" cy="469424"/>
          </a:xfrm>
          <a:prstGeom prst="rect">
            <a:avLst/>
          </a:prstGeo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951BB8B-1BBC-441B-887C-4793EA845657}" type="slidenum">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609585" rtl="0" eaLnBrk="1" fontAlgn="auto" latinLnBrk="0" hangingPunct="1">
                <a:lnSpc>
                  <a:spcPct val="100000"/>
                </a:lnSpc>
                <a:spcBef>
                  <a:spcPts val="0"/>
                </a:spcBef>
                <a:spcAft>
                  <a:spcPts val="0"/>
                </a:spcAft>
                <a:buClrTx/>
                <a:buSzTx/>
                <a:buFontTx/>
                <a:buNone/>
                <a:tabLst/>
                <a:defRPr/>
              </a:pPr>
              <a:t>36</a:t>
            </a:fld>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Slide Image Placeholder 4">
            <a:extLst>
              <a:ext uri="{FF2B5EF4-FFF2-40B4-BE49-F238E27FC236}">
                <a16:creationId xmlns:a16="http://schemas.microsoft.com/office/drawing/2014/main" id="{EE969CE2-2EBA-4F36-87D3-29B314B84878}"/>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2E3D7DD0-494F-4BAB-BA77-092D4050D4E6}"/>
              </a:ext>
            </a:extLst>
          </p:cNvPr>
          <p:cNvSpPr>
            <a:spLocks noGrp="1"/>
          </p:cNvSpPr>
          <p:nvPr>
            <p:ph type="body" idx="1"/>
          </p:nvPr>
        </p:nvSpPr>
        <p:spPr/>
        <p:txBody>
          <a:bodyPr/>
          <a:lstStyle/>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b="1" i="0" u="none" strike="noStrike" kern="1200" cap="none" spc="0" normalizeH="0" baseline="0" noProof="0" dirty="0">
                <a:ln>
                  <a:noFill/>
                </a:ln>
                <a:effectLst/>
                <a:uLnTx/>
                <a:uFillTx/>
              </a:rPr>
              <a:t>Abbreviations</a:t>
            </a:r>
          </a:p>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effectLst/>
                <a:uLnTx/>
                <a:uFillTx/>
              </a:rPr>
              <a:t>ASCVD, atherosclerotic cardiovascular disease; CVD, cardiovascular disease; CVOT, </a:t>
            </a:r>
            <a:r>
              <a:rPr lang="en-GB" kern="1200" dirty="0">
                <a:effectLst/>
              </a:rPr>
              <a:t>cardiovascular outcomes trial; </a:t>
            </a:r>
            <a:r>
              <a:rPr kumimoji="0" lang="en-GB" b="0" i="0" u="none" strike="noStrike" kern="1200" cap="none" spc="0" normalizeH="0" baseline="0" noProof="0" dirty="0">
                <a:ln>
                  <a:noFill/>
                </a:ln>
                <a:effectLst/>
                <a:uLnTx/>
                <a:uFillTx/>
              </a:rPr>
              <a:t>CVD, cardiovascular disease; NR, not reported; PY, </a:t>
            </a:r>
            <a:r>
              <a:rPr lang="en-GB" dirty="0"/>
              <a:t>patient-years; SGLT2, sodium-glucose co-transporter-2; T2D, </a:t>
            </a:r>
            <a:r>
              <a:rPr lang="en-GB" kern="1200" dirty="0">
                <a:effectLst/>
              </a:rPr>
              <a:t>type 2 diabetes</a:t>
            </a:r>
          </a:p>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b="0" i="0" u="none" strike="noStrike" cap="none" spc="0" normalizeH="0" baseline="0" noProof="0" dirty="0">
              <a:ln>
                <a:noFill/>
              </a:ln>
              <a:uLnTx/>
              <a:uFillTx/>
            </a:endParaRPr>
          </a:p>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kern="1200" dirty="0">
                <a:effectLst/>
              </a:rPr>
              <a:t>References</a:t>
            </a:r>
            <a:br>
              <a:rPr kumimoji="0" lang="en-GB" b="0" i="0" u="none" strike="noStrike" kern="1200" cap="none" spc="0" normalizeH="0" baseline="0" noProof="0" dirty="0">
                <a:ln>
                  <a:noFill/>
                </a:ln>
                <a:effectLst/>
                <a:uLnTx/>
                <a:uFillTx/>
              </a:rPr>
            </a:br>
            <a:r>
              <a:rPr kumimoji="0" lang="en-GB" b="0" i="0" u="none" strike="noStrike" kern="1200" cap="none" spc="0" normalizeH="0" baseline="0" noProof="0" dirty="0">
                <a:ln>
                  <a:noFill/>
                </a:ln>
                <a:effectLst/>
                <a:uLnTx/>
                <a:uFillTx/>
              </a:rPr>
              <a:t>1. Zinman B </a:t>
            </a:r>
            <a:r>
              <a:rPr kumimoji="0" lang="en-GB" b="0" i="1" u="none" strike="noStrike" kern="1200" cap="none" spc="0" normalizeH="0" baseline="0" noProof="0" dirty="0">
                <a:ln>
                  <a:noFill/>
                </a:ln>
                <a:effectLst/>
                <a:uLnTx/>
                <a:uFillTx/>
              </a:rPr>
              <a:t>et al. N Engl J Med </a:t>
            </a:r>
            <a:r>
              <a:rPr kumimoji="0" lang="en-GB" b="0" i="0" u="none" strike="noStrike" kern="1200" cap="none" spc="0" normalizeH="0" baseline="0" noProof="0" dirty="0">
                <a:ln>
                  <a:noFill/>
                </a:ln>
                <a:effectLst/>
                <a:uLnTx/>
                <a:uFillTx/>
              </a:rPr>
              <a:t>2015;373:2117</a:t>
            </a:r>
          </a:p>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effectLst/>
                <a:uLnTx/>
                <a:uFillTx/>
              </a:rPr>
              <a:t>2. Kohler S </a:t>
            </a:r>
            <a:r>
              <a:rPr kumimoji="0" lang="en-GB" b="0" i="1" u="none" strike="noStrike" kern="1200" cap="none" spc="0" normalizeH="0" baseline="0" noProof="0" dirty="0">
                <a:ln>
                  <a:noFill/>
                </a:ln>
                <a:effectLst/>
                <a:uLnTx/>
                <a:uFillTx/>
              </a:rPr>
              <a:t>et al. Adv Ther </a:t>
            </a:r>
            <a:r>
              <a:rPr kumimoji="0" lang="en-GB" b="0" i="0" u="none" strike="noStrike" kern="1200" cap="none" spc="0" normalizeH="0" baseline="0" noProof="0" dirty="0">
                <a:ln>
                  <a:noFill/>
                </a:ln>
                <a:effectLst/>
                <a:uLnTx/>
                <a:uFillTx/>
              </a:rPr>
              <a:t>2017;34:1707 </a:t>
            </a:r>
            <a:br>
              <a:rPr kumimoji="0" lang="en-GB" b="0" i="0" u="none" strike="noStrike" kern="1200" cap="none" spc="0" normalizeH="0" baseline="0" noProof="0" dirty="0">
                <a:ln>
                  <a:noFill/>
                </a:ln>
                <a:effectLst/>
                <a:uLnTx/>
                <a:uFillTx/>
              </a:rPr>
            </a:br>
            <a:r>
              <a:rPr kumimoji="0" lang="en-GB" b="0" i="0" u="none" strike="noStrike" kern="1200" cap="none" spc="0" normalizeH="0" baseline="0" noProof="0" dirty="0">
                <a:ln>
                  <a:noFill/>
                </a:ln>
                <a:effectLst/>
                <a:uLnTx/>
                <a:uFillTx/>
              </a:rPr>
              <a:t>3. </a:t>
            </a:r>
            <a:r>
              <a:rPr kumimoji="0" lang="da-DK" b="0" i="0" u="none" strike="noStrike" kern="1200" cap="none" spc="0" normalizeH="0" baseline="0" noProof="0" dirty="0">
                <a:ln>
                  <a:noFill/>
                </a:ln>
                <a:effectLst/>
                <a:uLnTx/>
                <a:uFillTx/>
              </a:rPr>
              <a:t>Wiviott</a:t>
            </a:r>
            <a:r>
              <a:rPr kumimoji="0" lang="en-GB" b="0" i="0" u="none" strike="noStrike" kern="1200" cap="none" spc="0" normalizeH="0" baseline="0" noProof="0" dirty="0">
                <a:ln>
                  <a:noFill/>
                </a:ln>
                <a:effectLst/>
                <a:uLnTx/>
                <a:uFillTx/>
              </a:rPr>
              <a:t> </a:t>
            </a:r>
            <a:r>
              <a:rPr kumimoji="0" lang="da-DK" b="0" i="0" u="none" strike="noStrike" kern="1200" cap="none" spc="0" normalizeH="0" baseline="0" noProof="0" dirty="0">
                <a:ln>
                  <a:noFill/>
                </a:ln>
                <a:effectLst/>
                <a:uLnTx/>
                <a:uFillTx/>
              </a:rPr>
              <a:t>S </a:t>
            </a:r>
            <a:r>
              <a:rPr kumimoji="0" lang="da-DK" b="0" i="1" u="none" strike="noStrike" kern="1200" cap="none" spc="0" normalizeH="0" baseline="0" noProof="0" dirty="0">
                <a:ln>
                  <a:noFill/>
                </a:ln>
                <a:effectLst/>
                <a:uLnTx/>
                <a:uFillTx/>
              </a:rPr>
              <a:t>et al. N Engl J Med </a:t>
            </a:r>
            <a:r>
              <a:rPr kumimoji="0" lang="da-DK" b="0" i="0" u="none" strike="noStrike" kern="1200" cap="none" spc="0" normalizeH="0" baseline="0" noProof="0" dirty="0">
                <a:ln>
                  <a:noFill/>
                </a:ln>
                <a:effectLst/>
                <a:uLnTx/>
                <a:uFillTx/>
              </a:rPr>
              <a:t>2019;380:347</a:t>
            </a:r>
          </a:p>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b="0" i="0" u="none" strike="noStrike" kern="1200" cap="none" spc="0" normalizeH="0" baseline="0" noProof="0" dirty="0">
                <a:ln>
                  <a:noFill/>
                </a:ln>
                <a:effectLst/>
                <a:uLnTx/>
                <a:uFillTx/>
              </a:rPr>
              <a:t>4. </a:t>
            </a:r>
            <a:r>
              <a:rPr kumimoji="0" lang="en-US" b="0" i="0" u="none" strike="noStrike" kern="1200" cap="none" spc="0" normalizeH="0" baseline="0" noProof="0" dirty="0">
                <a:ln>
                  <a:noFill/>
                </a:ln>
                <a:effectLst/>
                <a:uLnTx/>
                <a:uFillTx/>
              </a:rPr>
              <a:t>Neal B </a:t>
            </a:r>
            <a:r>
              <a:rPr kumimoji="0" lang="en-US" b="0" i="1" u="none" strike="noStrike" kern="1200" cap="none" spc="0" normalizeH="0" baseline="0" noProof="0" dirty="0">
                <a:ln>
                  <a:noFill/>
                </a:ln>
                <a:effectLst/>
                <a:uLnTx/>
                <a:uFillTx/>
              </a:rPr>
              <a:t>et al. N Engl J Med </a:t>
            </a:r>
            <a:r>
              <a:rPr kumimoji="0" lang="en-US" b="0" i="0" u="none" strike="noStrike" kern="1200" cap="none" spc="0" normalizeH="0" baseline="0" noProof="0" dirty="0">
                <a:ln>
                  <a:noFill/>
                </a:ln>
                <a:effectLst/>
                <a:uLnTx/>
                <a:uFillTx/>
              </a:rPr>
              <a:t>2017;377:644</a:t>
            </a:r>
          </a:p>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effectLst/>
                <a:uLnTx/>
                <a:uFillTx/>
              </a:rPr>
              <a:t>5. </a:t>
            </a:r>
            <a:r>
              <a:rPr lang="da-DK" dirty="0"/>
              <a:t>Cannon CP </a:t>
            </a:r>
            <a:r>
              <a:rPr lang="da-DK" i="1" dirty="0"/>
              <a:t>et al</a:t>
            </a:r>
            <a:r>
              <a:rPr lang="da-DK" dirty="0"/>
              <a:t>. </a:t>
            </a:r>
            <a:r>
              <a:rPr lang="en-GB" i="1" kern="1200" dirty="0">
                <a:effectLst/>
              </a:rPr>
              <a:t>N Engl J Med</a:t>
            </a:r>
            <a:r>
              <a:rPr lang="en-GB" kern="1200" dirty="0">
                <a:effectLst/>
              </a:rPr>
              <a:t> 2020;383:1425</a:t>
            </a:r>
          </a:p>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GB" kern="1200" dirty="0">
                <a:effectLst/>
              </a:rPr>
              <a:t>6. </a:t>
            </a:r>
            <a:r>
              <a:rPr kumimoji="0" lang="en-GB" b="0" i="0" u="none" strike="noStrike" kern="1200" cap="none" spc="0" normalizeH="0" baseline="0" noProof="0" dirty="0">
                <a:ln>
                  <a:noFill/>
                </a:ln>
                <a:effectLst/>
                <a:uLnTx/>
                <a:uFillTx/>
              </a:rPr>
              <a:t>Schorling OK </a:t>
            </a:r>
            <a:r>
              <a:rPr kumimoji="0" lang="en-GB" b="0" i="1" u="none" strike="noStrike" kern="1200" cap="none" spc="0" normalizeH="0" baseline="0" noProof="0" dirty="0">
                <a:ln>
                  <a:noFill/>
                </a:ln>
                <a:effectLst/>
                <a:uLnTx/>
                <a:uFillTx/>
              </a:rPr>
              <a:t>et al. Adv Ther</a:t>
            </a:r>
            <a:r>
              <a:rPr kumimoji="0" lang="en-GB" b="0" i="0" u="none" strike="noStrike" kern="1200" cap="none" spc="0" normalizeH="0" baseline="0" noProof="0" dirty="0">
                <a:ln>
                  <a:noFill/>
                </a:ln>
                <a:effectLst/>
                <a:uLnTx/>
                <a:uFillTx/>
              </a:rPr>
              <a:t> 2020;37:3463</a:t>
            </a:r>
          </a:p>
          <a:p>
            <a:pPr marL="0" indent="0">
              <a:buNone/>
            </a:pPr>
            <a:r>
              <a:rPr kumimoji="0" lang="en-GB" b="0" i="0" u="none" strike="noStrike" kern="1200" cap="none" spc="0" normalizeH="0" baseline="0" noProof="0" dirty="0">
                <a:ln>
                  <a:noFill/>
                </a:ln>
                <a:effectLst/>
                <a:uLnTx/>
                <a:uFillTx/>
              </a:rPr>
              <a:t>7. </a:t>
            </a:r>
            <a:r>
              <a:rPr lang="en-GB" dirty="0"/>
              <a:t>Donnan JR </a:t>
            </a:r>
            <a:r>
              <a:rPr lang="en-GB" i="1" dirty="0"/>
              <a:t>et al.</a:t>
            </a:r>
            <a:r>
              <a:rPr lang="en-GB" dirty="0"/>
              <a:t> </a:t>
            </a:r>
            <a:r>
              <a:rPr lang="en-GB" i="1" dirty="0"/>
              <a:t>BMJ Open </a:t>
            </a:r>
            <a:r>
              <a:rPr lang="en-GB" dirty="0"/>
              <a:t>2019;9:e022577</a:t>
            </a:r>
          </a:p>
          <a:p>
            <a:pPr marL="0" indent="0">
              <a:buNone/>
            </a:pPr>
            <a:r>
              <a:rPr lang="en-GB" dirty="0"/>
              <a:t>8. </a:t>
            </a:r>
            <a:r>
              <a:rPr lang="en-GB" spc="-8" dirty="0"/>
              <a:t>Boehringer Ingelheim International GmbH. Jardiance® (empagliflozin) summary of product characteristics. Oct 2020</a:t>
            </a:r>
          </a:p>
          <a:p>
            <a:pPr marL="0" indent="0">
              <a:buNone/>
            </a:pPr>
            <a:r>
              <a:rPr kumimoji="0" lang="en-GB"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9</a:t>
            </a:r>
            <a:r>
              <a:rPr lang="en-GB" dirty="0"/>
              <a:t>. </a:t>
            </a:r>
            <a:r>
              <a:rPr lang="en-GB" spc="-8" dirty="0"/>
              <a:t>Janssen International. Invokana</a:t>
            </a:r>
            <a:r>
              <a:rPr lang="en-GB" spc="-8" baseline="30000" dirty="0"/>
              <a:t>®</a:t>
            </a:r>
            <a:r>
              <a:rPr lang="en-GB" spc="-8" dirty="0"/>
              <a:t> (canagliflozin) summary of product characteristics. Aug 2020</a:t>
            </a:r>
          </a:p>
          <a:p>
            <a:pPr marL="0" indent="0">
              <a:buNone/>
            </a:pPr>
            <a:r>
              <a:rPr lang="en-GB" spc="-8" dirty="0"/>
              <a:t>10. AstraZeneca. Forxiga</a:t>
            </a:r>
            <a:r>
              <a:rPr lang="en-GB" spc="-8" baseline="30000" dirty="0"/>
              <a:t>®</a:t>
            </a:r>
            <a:r>
              <a:rPr lang="en-GB" spc="-8" dirty="0"/>
              <a:t> (dapagliflozin) summary of product characteristics. Nov 2020</a:t>
            </a:r>
          </a:p>
          <a:p>
            <a:pPr marL="0" indent="0">
              <a:buNone/>
            </a:pPr>
            <a:r>
              <a:rPr lang="en-GB" spc="-8" dirty="0"/>
              <a:t>11. </a:t>
            </a:r>
            <a:r>
              <a:rPr lang="en-GB" b="0" i="0" kern="1200" dirty="0">
                <a:effectLst/>
                <a:latin typeface="Arial" panose="020B0604020202020204" pitchFamily="34" charset="0"/>
                <a:ea typeface="+mn-ea"/>
                <a:cs typeface="Arial" panose="020B0604020202020204" pitchFamily="34" charset="0"/>
              </a:rPr>
              <a:t>Merck Sharp &amp; Dohme B.V. Steglatro</a:t>
            </a:r>
            <a:r>
              <a:rPr lang="en-GB" spc="-8" baseline="30000" dirty="0"/>
              <a:t>® </a:t>
            </a:r>
            <a:r>
              <a:rPr lang="en-GB" spc="-8" baseline="0" dirty="0"/>
              <a:t>(ertugliflozin) </a:t>
            </a:r>
            <a:r>
              <a:rPr lang="en-GB" spc="-8" dirty="0"/>
              <a:t>summary of product characteristics. Aug 2020</a:t>
            </a:r>
            <a:endParaRPr lang="en-GB" dirty="0"/>
          </a:p>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p:txBody>
      </p:sp>
    </p:spTree>
    <p:extLst>
      <p:ext uri="{BB962C8B-B14F-4D97-AF65-F5344CB8AC3E}">
        <p14:creationId xmlns:p14="http://schemas.microsoft.com/office/powerpoint/2010/main" val="2599817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754D9E10-E608-490A-9E6E-19A2C6F38762}"/>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E6F89FC4-F7F0-44AB-9A32-96C5C8BFA273}"/>
              </a:ext>
            </a:extLst>
          </p:cNvPr>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BB9CDF1A-6594-4ABD-A1D3-8D51B0516E87}"/>
              </a:ext>
            </a:extLst>
          </p:cNvPr>
          <p:cNvSpPr>
            <a:spLocks noGrp="1"/>
          </p:cNvSpPr>
          <p:nvPr>
            <p:ph type="sldNum" sz="quarter" idx="5"/>
          </p:nvPr>
        </p:nvSpPr>
        <p:spPr>
          <a:xfrm>
            <a:off x="4023094" y="8917422"/>
            <a:ext cx="3077739" cy="469424"/>
          </a:xfrm>
          <a:prstGeom prst="rect">
            <a:avLst/>
          </a:prstGeom>
        </p:spPr>
        <p:txBody>
          <a:bodyPr/>
          <a:lstStyle/>
          <a:p>
            <a:fld id="{15D4ADDD-46F7-2D46-9A66-5A4079C25469}" type="slidenum">
              <a:rPr lang="en-US" smtClean="0"/>
              <a:pPr/>
              <a:t>37</a:t>
            </a:fld>
            <a:endParaRPr lang="en-US" dirty="0"/>
          </a:p>
        </p:txBody>
      </p:sp>
    </p:spTree>
    <p:extLst>
      <p:ext uri="{BB962C8B-B14F-4D97-AF65-F5344CB8AC3E}">
        <p14:creationId xmlns:p14="http://schemas.microsoft.com/office/powerpoint/2010/main" val="35184486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a:xfrm>
            <a:off x="4023094" y="8917422"/>
            <a:ext cx="3077739" cy="469424"/>
          </a:xfrm>
          <a:prstGeom prst="rect">
            <a:avLst/>
          </a:prstGeo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2A55CF5D-EFED-4911-972C-905BD70294F8}" type="slidenum">
              <a:rPr kumimoji="0" lang="en-GB"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609585" rtl="0" eaLnBrk="1" fontAlgn="auto" latinLnBrk="0" hangingPunct="1">
                <a:lnSpc>
                  <a:spcPct val="100000"/>
                </a:lnSpc>
                <a:spcBef>
                  <a:spcPts val="0"/>
                </a:spcBef>
                <a:spcAft>
                  <a:spcPts val="0"/>
                </a:spcAft>
                <a:buClrTx/>
                <a:buSzTx/>
                <a:buFontTx/>
                <a:buNone/>
                <a:tabLst/>
                <a:defRPr/>
              </a:pPr>
              <a:t>38</a:t>
            </a:fld>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Slide Image Placeholder 5">
            <a:extLst>
              <a:ext uri="{FF2B5EF4-FFF2-40B4-BE49-F238E27FC236}">
                <a16:creationId xmlns:a16="http://schemas.microsoft.com/office/drawing/2014/main" id="{5F81149F-638E-4857-913A-70AA5D1459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3BFB91-0EB2-4A72-8387-371EFE00A728}"/>
              </a:ext>
            </a:extLst>
          </p:cNvPr>
          <p:cNvSpPr>
            <a:spLocks noGrp="1"/>
          </p:cNvSpPr>
          <p:nvPr>
            <p:ph type="body" sz="quarter" idx="3"/>
          </p:nvPr>
        </p:nvSpPr>
        <p:spPr/>
        <p:txBody>
          <a:bodyPr/>
          <a:lstStyle/>
          <a:p>
            <a:pPr marL="0" indent="0">
              <a:buNone/>
            </a:pPr>
            <a:r>
              <a:rPr lang="en-GB" b="1" dirty="0"/>
              <a:t>Further information</a:t>
            </a:r>
          </a:p>
          <a:p>
            <a:pPr marL="0" indent="0">
              <a:buNone/>
            </a:pPr>
            <a:r>
              <a:rPr lang="en-GB" dirty="0"/>
              <a:t>People with T2D should be aware that T2D might increase the risk of bacterial UTI and seek medical advice if symptoms occur, but they can be reassured that current evidence suggests it might be the disease that has increased their chances of infection not the drug. Overall, for most people with T2D, the benefits of the SGLT2 inhibitor class of drugs seem to outweigh these risks of infection.</a:t>
            </a:r>
          </a:p>
          <a:p>
            <a:pPr marL="0" indent="0">
              <a:buNone/>
            </a:pPr>
            <a:endParaRPr lang="en-GB" dirty="0"/>
          </a:p>
          <a:p>
            <a:pPr marL="0" indent="0">
              <a:buNone/>
            </a:pPr>
            <a:r>
              <a:rPr lang="en-GB" b="1" dirty="0"/>
              <a:t>Reference</a:t>
            </a:r>
          </a:p>
          <a:p>
            <a:pPr marL="0" indent="0">
              <a:buNone/>
            </a:pPr>
            <a:r>
              <a:rPr kumimoji="0" lang="en-GB" b="0" i="0" u="none" strike="noStrike" kern="1200" cap="none" spc="-8" normalizeH="0" baseline="0" noProof="0" dirty="0">
                <a:ln>
                  <a:noFill/>
                </a:ln>
                <a:effectLst/>
                <a:uLnTx/>
                <a:uFillTx/>
              </a:rPr>
              <a:t>Wilding J </a:t>
            </a:r>
            <a:r>
              <a:rPr kumimoji="0" lang="en-GB" b="0" i="1" u="none" strike="noStrike" kern="1200" cap="none" spc="-8" normalizeH="0" baseline="0" noProof="0" dirty="0">
                <a:ln>
                  <a:noFill/>
                </a:ln>
                <a:effectLst/>
                <a:uLnTx/>
                <a:uFillTx/>
              </a:rPr>
              <a:t>et al. Diabetes Ther </a:t>
            </a:r>
            <a:r>
              <a:rPr kumimoji="0" lang="en-GB" b="0" i="0" u="none" strike="noStrike" kern="1200" cap="none" spc="-8" normalizeH="0" baseline="0" noProof="0" dirty="0">
                <a:ln>
                  <a:noFill/>
                </a:ln>
                <a:effectLst/>
                <a:uLnTx/>
                <a:uFillTx/>
              </a:rPr>
              <a:t>2018;9:1757</a:t>
            </a:r>
            <a:endParaRPr lang="en-GB" dirty="0"/>
          </a:p>
        </p:txBody>
      </p:sp>
    </p:spTree>
    <p:extLst>
      <p:ext uri="{BB962C8B-B14F-4D97-AF65-F5344CB8AC3E}">
        <p14:creationId xmlns:p14="http://schemas.microsoft.com/office/powerpoint/2010/main" val="10220562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a:xfrm>
            <a:off x="4023094" y="8917422"/>
            <a:ext cx="3077739" cy="469424"/>
          </a:xfrm>
          <a:prstGeom prst="rect">
            <a:avLst/>
          </a:prstGeo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CD75ED0A-E718-BA45-A87A-A6ACBA5847C0}" type="slidenum">
              <a:rPr kumimoji="0" lang="en-US"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609585" rtl="0" eaLnBrk="1" fontAlgn="auto" latinLnBrk="0" hangingPunct="1">
                <a:lnSpc>
                  <a:spcPct val="100000"/>
                </a:lnSpc>
                <a:spcBef>
                  <a:spcPts val="0"/>
                </a:spcBef>
                <a:spcAft>
                  <a:spcPts val="0"/>
                </a:spcAft>
                <a:buClrTx/>
                <a:buSzTx/>
                <a:buFontTx/>
                <a:buNone/>
                <a:tabLst/>
                <a:defRPr/>
              </a:pPr>
              <a:t>39</a:t>
            </a:fld>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7713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7"/>
            <a:ext cx="5681980" cy="4379674"/>
          </a:xfrm>
        </p:spPr>
        <p:txBody>
          <a:bodyPr/>
          <a:lstStyle/>
          <a:p>
            <a:pPr marL="0" indent="0">
              <a:buNone/>
            </a:pPr>
            <a:r>
              <a:rPr lang="en-GB" sz="800" b="1" dirty="0"/>
              <a:t>Further information</a:t>
            </a:r>
          </a:p>
          <a:p>
            <a:pPr marL="0" indent="0">
              <a:buNone/>
            </a:pPr>
            <a:r>
              <a:rPr lang="en-GB" sz="800" b="0" u="sng" dirty="0"/>
              <a:t>Data for the additional doses:</a:t>
            </a:r>
          </a:p>
          <a:p>
            <a:pPr marL="0" indent="0">
              <a:buNone/>
            </a:pPr>
            <a:r>
              <a:rPr lang="en-GB" sz="800" b="1" dirty="0"/>
              <a:t>Empagliflozin, 25 mg</a:t>
            </a:r>
            <a:r>
              <a:rPr lang="en-GB" sz="800" b="1" baseline="30000" dirty="0"/>
              <a:t>1</a:t>
            </a:r>
            <a:r>
              <a:rPr lang="en-GB" sz="800" baseline="30000" dirty="0"/>
              <a:t>*</a:t>
            </a:r>
            <a:r>
              <a:rPr lang="en-GB" sz="800" dirty="0"/>
              <a:t>: </a:t>
            </a:r>
          </a:p>
          <a:p>
            <a:pPr marL="0" indent="0">
              <a:buNone/>
            </a:pPr>
            <a:r>
              <a:rPr lang="en-GB" sz="800" dirty="0"/>
              <a:t>HbA1c, %: -0.77</a:t>
            </a:r>
          </a:p>
          <a:p>
            <a:pPr marL="0" indent="0">
              <a:buNone/>
            </a:pPr>
            <a:r>
              <a:rPr lang="en-GB" sz="800" dirty="0"/>
              <a:t>Weight, kg: -2.46</a:t>
            </a:r>
          </a:p>
          <a:p>
            <a:pPr marL="0" indent="0">
              <a:buNone/>
            </a:pPr>
            <a:r>
              <a:rPr lang="en-GB" sz="800" dirty="0"/>
              <a:t>Systolic blood pressure, mmHg: -5.2</a:t>
            </a:r>
          </a:p>
          <a:p>
            <a:pPr marL="0" indent="0">
              <a:buNone/>
            </a:pPr>
            <a:r>
              <a:rPr lang="en-GB" sz="800" dirty="0"/>
              <a:t>Diastolic blood pressure, mmHg: -1.6</a:t>
            </a:r>
          </a:p>
          <a:p>
            <a:pPr marL="0" indent="0">
              <a:buNone/>
            </a:pPr>
            <a:endParaRPr lang="en-GB" sz="800" dirty="0"/>
          </a:p>
          <a:p>
            <a:pPr marL="0" indent="0">
              <a:buNone/>
            </a:pPr>
            <a:r>
              <a:rPr lang="en-GB" sz="800" b="1" dirty="0"/>
              <a:t>Canagliflozin 300 mg</a:t>
            </a:r>
            <a:r>
              <a:rPr lang="en-GB" sz="800" b="1" baseline="30000" dirty="0"/>
              <a:t>2†</a:t>
            </a:r>
            <a:r>
              <a:rPr lang="en-GB" sz="800" dirty="0"/>
              <a:t>: </a:t>
            </a:r>
          </a:p>
          <a:p>
            <a:pPr marL="0" indent="0">
              <a:buNone/>
            </a:pPr>
            <a:r>
              <a:rPr lang="en-GB" sz="800" dirty="0"/>
              <a:t>HbA1c, %: -0.88</a:t>
            </a:r>
          </a:p>
          <a:p>
            <a:pPr marL="0" indent="0">
              <a:buNone/>
            </a:pPr>
            <a:r>
              <a:rPr lang="en-GB" sz="800" dirty="0"/>
              <a:t>Weight, kg: -3.7</a:t>
            </a:r>
          </a:p>
          <a:p>
            <a:pPr marL="0" indent="0">
              <a:buNone/>
            </a:pPr>
            <a:r>
              <a:rPr lang="en-GB" sz="800" dirty="0"/>
              <a:t>Systolic blood pressure, mmHg: -4.7</a:t>
            </a:r>
          </a:p>
          <a:p>
            <a:pPr marL="0" indent="0">
              <a:buNone/>
            </a:pPr>
            <a:r>
              <a:rPr lang="en-GB" sz="800" dirty="0"/>
              <a:t>Diastolic blood pressure, mmHg: -1.8</a:t>
            </a:r>
          </a:p>
          <a:p>
            <a:pPr marL="0" indent="0">
              <a:buNone/>
            </a:pPr>
            <a:endParaRPr lang="en-GB" sz="800" dirty="0"/>
          </a:p>
          <a:p>
            <a:pPr marL="0" indent="0">
              <a:buNone/>
            </a:pPr>
            <a:r>
              <a:rPr lang="en-GB" sz="800" b="1" kern="1200" baseline="0" dirty="0">
                <a:latin typeface="Arial" panose="020B0604020202020204" pitchFamily="34" charset="0"/>
                <a:ea typeface="+mn-ea"/>
                <a:cs typeface="Arial" panose="020B0604020202020204" pitchFamily="34" charset="0"/>
              </a:rPr>
              <a:t>Ertugliflozin 15mg</a:t>
            </a:r>
            <a:r>
              <a:rPr lang="en-GB" sz="800" b="1" kern="1200" baseline="30000" dirty="0">
                <a:latin typeface="Arial" panose="020B0604020202020204" pitchFamily="34" charset="0"/>
                <a:ea typeface="+mn-ea"/>
                <a:cs typeface="Arial" panose="020B0604020202020204" pitchFamily="34" charset="0"/>
              </a:rPr>
              <a:t>3</a:t>
            </a:r>
            <a:r>
              <a:rPr lang="en-GB" sz="800" b="1" baseline="30000" dirty="0"/>
              <a:t>‡</a:t>
            </a:r>
            <a:r>
              <a:rPr lang="en-GB" sz="800" b="0" baseline="0" dirty="0"/>
              <a:t>:</a:t>
            </a:r>
          </a:p>
          <a:p>
            <a:pPr marL="0" indent="0">
              <a:buNone/>
            </a:pPr>
            <a:r>
              <a:rPr lang="en-GB" sz="800" dirty="0"/>
              <a:t>HbA1c, %: -0.9</a:t>
            </a:r>
          </a:p>
          <a:p>
            <a:pPr marL="0" indent="0">
              <a:buNone/>
            </a:pPr>
            <a:r>
              <a:rPr lang="en-GB" sz="800" dirty="0"/>
              <a:t>Weight, kg: -2.9</a:t>
            </a:r>
          </a:p>
          <a:p>
            <a:pPr marL="0" indent="0">
              <a:buNone/>
            </a:pPr>
            <a:r>
              <a:rPr lang="en-GB" sz="800" dirty="0"/>
              <a:t>Systolic blood pressure, mmHg: -5.2</a:t>
            </a:r>
          </a:p>
          <a:p>
            <a:pPr marL="0" indent="0">
              <a:buNone/>
            </a:pPr>
            <a:r>
              <a:rPr lang="en-GB" sz="800" dirty="0"/>
              <a:t>Diastolic blood pressure, mmHg: -2.2</a:t>
            </a:r>
          </a:p>
          <a:p>
            <a:pPr marL="0" indent="0">
              <a:buNone/>
            </a:pPr>
            <a:endParaRPr lang="en-GB" sz="800" dirty="0"/>
          </a:p>
          <a:p>
            <a:pPr marL="0" indent="0">
              <a:buNone/>
            </a:pPr>
            <a:r>
              <a:rPr lang="en-GB" sz="800" dirty="0"/>
              <a:t>*Adjusted mean change from baseline at Week 24; </a:t>
            </a:r>
            <a:r>
              <a:rPr lang="en-GB" sz="800" baseline="30000" dirty="0"/>
              <a:t>†</a:t>
            </a:r>
            <a:r>
              <a:rPr lang="en-GB" sz="800" dirty="0"/>
              <a:t>Least squares mean change from baseline at Week 52; </a:t>
            </a:r>
            <a:r>
              <a:rPr lang="en-GB" sz="800" baseline="30000" dirty="0"/>
              <a:t>‡</a:t>
            </a:r>
            <a:r>
              <a:rPr lang="en-GB" sz="800" dirty="0"/>
              <a:t>Least squares mean change from baseline at Week 26</a:t>
            </a:r>
          </a:p>
          <a:p>
            <a:pPr marL="0" indent="0">
              <a:buNone/>
            </a:pPr>
            <a:endParaRPr lang="en-GB" sz="800" dirty="0"/>
          </a:p>
          <a:p>
            <a:pPr marL="0" indent="0">
              <a:buNone/>
            </a:pPr>
            <a:r>
              <a:rPr lang="en-GB" sz="800" b="1" dirty="0"/>
              <a:t>References</a:t>
            </a:r>
          </a:p>
          <a:p>
            <a:pPr marL="228600" indent="-228600">
              <a:buAutoNum type="arabicPeriod"/>
            </a:pPr>
            <a:r>
              <a:rPr lang="en-GB" sz="800" dirty="0"/>
              <a:t>Häring H-U </a:t>
            </a:r>
            <a:r>
              <a:rPr lang="en-GB" sz="800" i="1" dirty="0"/>
              <a:t>et al. Diabetes Care </a:t>
            </a:r>
            <a:r>
              <a:rPr lang="en-GB" sz="800" dirty="0"/>
              <a:t>2014;37:1650</a:t>
            </a:r>
          </a:p>
          <a:p>
            <a:pPr marL="228600" indent="-228600">
              <a:buAutoNum type="arabicPeriod"/>
            </a:pPr>
            <a:r>
              <a:rPr lang="en-GB" sz="800" dirty="0"/>
              <a:t>Lavelle-Gonzalez FJ </a:t>
            </a:r>
            <a:r>
              <a:rPr lang="en-GB" sz="800" i="1" dirty="0"/>
              <a:t>et al. Diabetologia </a:t>
            </a:r>
            <a:r>
              <a:rPr lang="en-GB" sz="800" dirty="0"/>
              <a:t>2013;56:2582</a:t>
            </a:r>
          </a:p>
          <a:p>
            <a:pPr marL="228600" indent="-228600">
              <a:buAutoNum type="arabicPeriod"/>
            </a:pPr>
            <a:r>
              <a:rPr lang="en-GB" sz="800" dirty="0"/>
              <a:t>Rosenstock J </a:t>
            </a:r>
            <a:r>
              <a:rPr lang="en-GB" sz="800" i="1" dirty="0"/>
              <a:t>et al. Diabetes Obes Metab</a:t>
            </a:r>
            <a:r>
              <a:rPr lang="en-GB" sz="800" dirty="0"/>
              <a:t> 2018;20:520</a:t>
            </a:r>
            <a:endParaRPr lang="en-GB" sz="800" b="1" dirty="0"/>
          </a:p>
          <a:p>
            <a:pPr marL="0" indent="0">
              <a:buNone/>
            </a:pPr>
            <a:endParaRPr lang="en-GB" sz="800" dirty="0"/>
          </a:p>
          <a:p>
            <a:pPr marL="0" indent="0">
              <a:buNone/>
            </a:pPr>
            <a:endParaRPr lang="en-GB" sz="800" dirty="0"/>
          </a:p>
          <a:p>
            <a:pPr marL="0" indent="0">
              <a:buNone/>
            </a:pPr>
            <a:endParaRPr lang="en-GB" sz="800" dirty="0"/>
          </a:p>
          <a:p>
            <a:pPr marL="0" indent="0">
              <a:buNone/>
            </a:pPr>
            <a:endParaRPr lang="en-GB" sz="800" dirty="0"/>
          </a:p>
          <a:p>
            <a:pPr marL="0" indent="0">
              <a:buNone/>
            </a:pPr>
            <a:endParaRPr lang="en-GB" sz="800" dirty="0"/>
          </a:p>
        </p:txBody>
      </p:sp>
      <p:sp>
        <p:nvSpPr>
          <p:cNvPr id="4" name="Slide Number Placeholder 3"/>
          <p:cNvSpPr>
            <a:spLocks noGrp="1"/>
          </p:cNvSpPr>
          <p:nvPr>
            <p:ph type="sldNum" sz="quarter" idx="10"/>
          </p:nvPr>
        </p:nvSpPr>
        <p:spPr>
          <a:xfrm>
            <a:off x="4023094" y="8917422"/>
            <a:ext cx="3077739" cy="469424"/>
          </a:xfrm>
          <a:prstGeom prst="rect">
            <a:avLst/>
          </a:prstGeom>
        </p:spPr>
        <p:txBody>
          <a:bodyPr/>
          <a:lstStyle/>
          <a:p>
            <a:fld id="{CD75ED0A-E718-BA45-A87A-A6ACBA5847C0}" type="slidenum">
              <a:rPr lang="en-US" smtClean="0"/>
              <a:pPr/>
              <a:t>4</a:t>
            </a:fld>
            <a:endParaRPr lang="en-US" dirty="0"/>
          </a:p>
        </p:txBody>
      </p:sp>
    </p:spTree>
    <p:extLst>
      <p:ext uri="{BB962C8B-B14F-4D97-AF65-F5344CB8AC3E}">
        <p14:creationId xmlns:p14="http://schemas.microsoft.com/office/powerpoint/2010/main" val="42816461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a:xfrm>
            <a:off x="4023094" y="8917422"/>
            <a:ext cx="3077739" cy="469424"/>
          </a:xfrm>
          <a:prstGeom prst="rect">
            <a:avLst/>
          </a:prstGeo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CD75ED0A-E718-BA45-A87A-A6ACBA5847C0}" type="slidenum">
              <a:rPr kumimoji="0" lang="en-US"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609585" rtl="0" eaLnBrk="1" fontAlgn="auto" latinLnBrk="0" hangingPunct="1">
                <a:lnSpc>
                  <a:spcPct val="100000"/>
                </a:lnSpc>
                <a:spcBef>
                  <a:spcPts val="0"/>
                </a:spcBef>
                <a:spcAft>
                  <a:spcPts val="0"/>
                </a:spcAft>
                <a:buClrTx/>
                <a:buSzTx/>
                <a:buFontTx/>
                <a:buNone/>
                <a:tabLst/>
                <a:defRPr/>
              </a:pPr>
              <a:t>40</a:t>
            </a:fld>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424572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a:extLst>
              <a:ext uri="{FF2B5EF4-FFF2-40B4-BE49-F238E27FC236}">
                <a16:creationId xmlns:a16="http://schemas.microsoft.com/office/drawing/2014/main" id="{A60DB82A-4651-4B93-9306-C46DFC0290BA}"/>
              </a:ext>
            </a:extLst>
          </p:cNvPr>
          <p:cNvSpPr>
            <a:spLocks noGrp="1"/>
          </p:cNvSpPr>
          <p:nvPr>
            <p:ph type="sldNum" sz="quarter" idx="5"/>
          </p:nvPr>
        </p:nvSpPr>
        <p:spPr/>
        <p:txBody>
          <a:bodyPr/>
          <a:lstStyle/>
          <a:p>
            <a:fld id="{15D4ADDD-46F7-2D46-9A66-5A4079C25469}" type="slidenum">
              <a:rPr lang="en-US" smtClean="0"/>
              <a:pPr/>
              <a:t>41</a:t>
            </a:fld>
            <a:endParaRPr lang="en-US" dirty="0"/>
          </a:p>
        </p:txBody>
      </p:sp>
      <p:sp>
        <p:nvSpPr>
          <p:cNvPr id="12" name="Slide Image Placeholder 11">
            <a:extLst>
              <a:ext uri="{FF2B5EF4-FFF2-40B4-BE49-F238E27FC236}">
                <a16:creationId xmlns:a16="http://schemas.microsoft.com/office/drawing/2014/main" id="{0692447F-9A92-4AEB-89B1-509E8FD30680}"/>
              </a:ext>
            </a:extLst>
          </p:cNvPr>
          <p:cNvSpPr>
            <a:spLocks noGrp="1" noRot="1" noChangeAspect="1"/>
          </p:cNvSpPr>
          <p:nvPr>
            <p:ph type="sldImg"/>
          </p:nvPr>
        </p:nvSpPr>
        <p:spPr/>
      </p:sp>
      <p:sp>
        <p:nvSpPr>
          <p:cNvPr id="13" name="Notes Placeholder 12">
            <a:extLst>
              <a:ext uri="{FF2B5EF4-FFF2-40B4-BE49-F238E27FC236}">
                <a16:creationId xmlns:a16="http://schemas.microsoft.com/office/drawing/2014/main" id="{75F81669-8000-493D-9C40-FBDD3E87AA24}"/>
              </a:ext>
            </a:extLst>
          </p:cNvPr>
          <p:cNvSpPr>
            <a:spLocks noGrp="1"/>
          </p:cNvSpPr>
          <p:nvPr>
            <p:ph type="body" idx="1"/>
          </p:nvPr>
        </p:nvSpPr>
        <p:spPr/>
        <p:txBody>
          <a:bodyPr/>
          <a:lstStyle/>
          <a:p>
            <a:pPr marL="0" indent="0">
              <a:buNone/>
            </a:pPr>
            <a:r>
              <a:rPr lang="en-GB" b="1" dirty="0">
                <a:solidFill>
                  <a:schemeClr val="tx1"/>
                </a:solidFill>
              </a:rPr>
              <a:t>Further information</a:t>
            </a:r>
          </a:p>
          <a:p>
            <a:r>
              <a:rPr lang="en-GB" dirty="0">
                <a:solidFill>
                  <a:schemeClr val="tx1"/>
                </a:solidFill>
              </a:rPr>
              <a:t>In the real-world evidence study EMPRISE, empagliflozin reduced the risk of AKI requiring dialysis compared with DPP-4 inhibitors</a:t>
            </a:r>
            <a:r>
              <a:rPr lang="en-GB" baseline="30000" dirty="0">
                <a:solidFill>
                  <a:schemeClr val="tx1"/>
                </a:solidFill>
              </a:rPr>
              <a:t>4</a:t>
            </a:r>
            <a:endParaRPr lang="en-GB" dirty="0">
              <a:solidFill>
                <a:schemeClr val="tx1"/>
              </a:solidFill>
            </a:endParaRPr>
          </a:p>
          <a:p>
            <a:r>
              <a:rPr lang="en-GB" dirty="0">
                <a:solidFill>
                  <a:schemeClr val="tx1"/>
                </a:solidFill>
              </a:rPr>
              <a:t>Kidney function does not need to be checked within the first weeks of starting treatment but should be monitored at least once a year</a:t>
            </a:r>
            <a:r>
              <a:rPr lang="en-GB" baseline="30000" dirty="0">
                <a:solidFill>
                  <a:schemeClr val="tx1"/>
                </a:solidFill>
              </a:rPr>
              <a:t>5–8</a:t>
            </a:r>
            <a:endParaRPr lang="en-GB" dirty="0">
              <a:solidFill>
                <a:schemeClr val="tx1"/>
              </a:solidFill>
            </a:endParaRPr>
          </a:p>
          <a:p>
            <a:pPr lvl="1"/>
            <a:r>
              <a:rPr lang="en-GB" dirty="0">
                <a:solidFill>
                  <a:schemeClr val="tx1"/>
                </a:solidFill>
              </a:rPr>
              <a:t>In patients with an eGFR &lt;60 ml/min/1.73 m</a:t>
            </a:r>
            <a:r>
              <a:rPr lang="en-GB" baseline="30000" dirty="0">
                <a:solidFill>
                  <a:schemeClr val="tx1"/>
                </a:solidFill>
              </a:rPr>
              <a:t>2</a:t>
            </a:r>
            <a:r>
              <a:rPr lang="en-GB" dirty="0">
                <a:solidFill>
                  <a:schemeClr val="tx1"/>
                </a:solidFill>
              </a:rPr>
              <a:t>, kidney function may need to be monitored more frequently</a:t>
            </a:r>
            <a:r>
              <a:rPr lang="en-GB" baseline="30000" dirty="0">
                <a:solidFill>
                  <a:schemeClr val="tx1"/>
                </a:solidFill>
              </a:rPr>
              <a:t>7,8</a:t>
            </a:r>
          </a:p>
          <a:p>
            <a:pPr marL="0" indent="0">
              <a:buNone/>
            </a:pPr>
            <a:endParaRPr lang="en-GB" dirty="0">
              <a:solidFill>
                <a:schemeClr val="tx1"/>
              </a:solidFill>
            </a:endParaRPr>
          </a:p>
          <a:p>
            <a:pPr marL="0" indent="0">
              <a:buNone/>
            </a:pPr>
            <a:r>
              <a:rPr lang="en-GB" b="1" dirty="0">
                <a:solidFill>
                  <a:schemeClr val="tx1"/>
                </a:solidFill>
              </a:rPr>
              <a:t>Abbreviations</a:t>
            </a:r>
          </a:p>
          <a:p>
            <a:pPr marL="0" indent="0">
              <a:buNone/>
            </a:pPr>
            <a:r>
              <a:rPr lang="en-GB" dirty="0">
                <a:solidFill>
                  <a:schemeClr val="tx1"/>
                </a:solidFill>
              </a:rPr>
              <a:t>AKI, acute kidney injury; DPP-4, dipeptidyl peptidase-4 inhibitor; eGFR, estimated glomerular filtration rate</a:t>
            </a:r>
            <a:endParaRPr lang="en-GB" baseline="30000" dirty="0">
              <a:solidFill>
                <a:schemeClr val="tx1"/>
              </a:solidFill>
            </a:endParaRPr>
          </a:p>
          <a:p>
            <a:endParaRPr lang="en-GB" b="1" dirty="0">
              <a:solidFill>
                <a:schemeClr val="tx1"/>
              </a:solidFill>
            </a:endParaRPr>
          </a:p>
          <a:p>
            <a:pPr marL="0" indent="0">
              <a:buNone/>
            </a:pPr>
            <a:r>
              <a:rPr lang="en-GB" b="1" dirty="0">
                <a:solidFill>
                  <a:schemeClr val="tx1"/>
                </a:solidFill>
              </a:rPr>
              <a:t>References</a:t>
            </a:r>
          </a:p>
          <a:p>
            <a:pPr marL="228600" lvl="0" indent="-228600">
              <a:spcAft>
                <a:spcPts val="0"/>
              </a:spcAft>
              <a:buClrTx/>
              <a:buFont typeface="Arial" panose="020B0604020202020204" pitchFamily="34" charset="0"/>
              <a:buAutoNum type="arabicPeriod"/>
              <a:defRPr/>
            </a:pPr>
            <a:r>
              <a:rPr lang="en-GB" dirty="0">
                <a:solidFill>
                  <a:schemeClr val="tx1"/>
                </a:solidFill>
              </a:rPr>
              <a:t>Wanner C </a:t>
            </a:r>
            <a:r>
              <a:rPr lang="en-GB" i="1" dirty="0">
                <a:solidFill>
                  <a:schemeClr val="tx1"/>
                </a:solidFill>
              </a:rPr>
              <a:t>et al. N Engl J Med </a:t>
            </a:r>
            <a:r>
              <a:rPr lang="en-GB" dirty="0">
                <a:solidFill>
                  <a:schemeClr val="tx1"/>
                </a:solidFill>
              </a:rPr>
              <a:t>2016;375:323</a:t>
            </a:r>
          </a:p>
          <a:p>
            <a:pPr marL="228600" lvl="0" indent="-228600">
              <a:spcAft>
                <a:spcPts val="0"/>
              </a:spcAft>
              <a:buClrTx/>
              <a:buFont typeface="Arial" panose="020B0604020202020204" pitchFamily="34" charset="0"/>
              <a:buAutoNum type="arabicPeriod"/>
              <a:defRPr/>
            </a:pPr>
            <a:r>
              <a:rPr lang="en-GB" dirty="0">
                <a:solidFill>
                  <a:schemeClr val="tx1"/>
                </a:solidFill>
              </a:rPr>
              <a:t>Perkovic V </a:t>
            </a:r>
            <a:r>
              <a:rPr lang="en-GB" i="1" dirty="0">
                <a:solidFill>
                  <a:schemeClr val="tx1"/>
                </a:solidFill>
              </a:rPr>
              <a:t>et al. N Engl J Med </a:t>
            </a:r>
            <a:r>
              <a:rPr lang="en-GB" dirty="0">
                <a:solidFill>
                  <a:schemeClr val="tx1"/>
                </a:solidFill>
              </a:rPr>
              <a:t>2019;380:2295</a:t>
            </a:r>
            <a:endParaRPr lang="da-DK" dirty="0">
              <a:solidFill>
                <a:schemeClr val="tx1"/>
              </a:solidFill>
            </a:endParaRPr>
          </a:p>
          <a:p>
            <a:pPr marL="228600" indent="-228600">
              <a:spcAft>
                <a:spcPts val="0"/>
              </a:spcAft>
              <a:buFont typeface="+mj-lt"/>
              <a:buAutoNum type="arabicPeriod"/>
            </a:pPr>
            <a:r>
              <a:rPr lang="en-GB" dirty="0">
                <a:solidFill>
                  <a:schemeClr val="tx1"/>
                </a:solidFill>
              </a:rPr>
              <a:t>de Albuquerque Rocha N </a:t>
            </a:r>
            <a:r>
              <a:rPr lang="en-GB" i="1" dirty="0">
                <a:solidFill>
                  <a:schemeClr val="tx1"/>
                </a:solidFill>
              </a:rPr>
              <a:t>et al. Diab Vasc Dis Res </a:t>
            </a:r>
            <a:r>
              <a:rPr lang="en-GB" dirty="0">
                <a:solidFill>
                  <a:schemeClr val="tx1"/>
                </a:solidFill>
              </a:rPr>
              <a:t>2018;15:375</a:t>
            </a:r>
          </a:p>
          <a:p>
            <a:pPr marL="228600" indent="-228600">
              <a:spcAft>
                <a:spcPts val="0"/>
              </a:spcAft>
              <a:buFont typeface="+mj-lt"/>
              <a:buAutoNum type="arabicPeriod"/>
            </a:pPr>
            <a:r>
              <a:rPr lang="pt-BR" dirty="0">
                <a:solidFill>
                  <a:schemeClr val="tx1"/>
                </a:solidFill>
              </a:rPr>
              <a:t>Patorno E </a:t>
            </a:r>
            <a:r>
              <a:rPr lang="pt-BR" i="1" dirty="0">
                <a:solidFill>
                  <a:schemeClr val="tx1"/>
                </a:solidFill>
              </a:rPr>
              <a:t>et al. Diabetes </a:t>
            </a:r>
            <a:r>
              <a:rPr lang="pt-BR" dirty="0">
                <a:solidFill>
                  <a:schemeClr val="tx1"/>
                </a:solidFill>
              </a:rPr>
              <a:t>2020;69:134-LB</a:t>
            </a:r>
          </a:p>
          <a:p>
            <a:pPr marL="228600" indent="-228600">
              <a:spcAft>
                <a:spcPts val="0"/>
              </a:spcAft>
              <a:buFont typeface="+mj-lt"/>
              <a:buAutoNum type="arabicPeriod"/>
            </a:pPr>
            <a:r>
              <a:rPr lang="en-GB" dirty="0">
                <a:solidFill>
                  <a:schemeClr val="tx1"/>
                </a:solidFill>
              </a:rPr>
              <a:t>Boehringer Ingelheim International GmbH. Jardiance</a:t>
            </a:r>
            <a:r>
              <a:rPr lang="en-GB" baseline="30000" dirty="0">
                <a:solidFill>
                  <a:schemeClr val="tx1"/>
                </a:solidFill>
              </a:rPr>
              <a:t>®</a:t>
            </a:r>
            <a:r>
              <a:rPr lang="en-GB" dirty="0">
                <a:solidFill>
                  <a:schemeClr val="tx1"/>
                </a:solidFill>
              </a:rPr>
              <a:t> (empagliflozin) summary of product characteristics. Oct 2020</a:t>
            </a:r>
          </a:p>
          <a:p>
            <a:pPr marL="228600" indent="-228600">
              <a:spcAft>
                <a:spcPts val="0"/>
              </a:spcAft>
              <a:buFont typeface="+mj-lt"/>
              <a:buAutoNum type="arabicPeriod"/>
            </a:pPr>
            <a:r>
              <a:rPr lang="en-GB" dirty="0">
                <a:solidFill>
                  <a:schemeClr val="tx1"/>
                </a:solidFill>
              </a:rPr>
              <a:t>Janssen International. Invokana</a:t>
            </a:r>
            <a:r>
              <a:rPr lang="en-GB" baseline="30000" dirty="0">
                <a:solidFill>
                  <a:schemeClr val="tx1"/>
                </a:solidFill>
              </a:rPr>
              <a:t>®</a:t>
            </a:r>
            <a:r>
              <a:rPr lang="en-GB" dirty="0">
                <a:solidFill>
                  <a:schemeClr val="tx1"/>
                </a:solidFill>
              </a:rPr>
              <a:t> (canagliflozin) summary of product characteristics. Feb 2021</a:t>
            </a:r>
          </a:p>
          <a:p>
            <a:pPr marL="228600" indent="-228600">
              <a:spcAft>
                <a:spcPts val="0"/>
              </a:spcAft>
              <a:buFont typeface="+mj-lt"/>
              <a:buAutoNum type="arabicPeriod"/>
            </a:pPr>
            <a:r>
              <a:rPr lang="en-GB" dirty="0">
                <a:solidFill>
                  <a:schemeClr val="tx1"/>
                </a:solidFill>
              </a:rPr>
              <a:t>AstraZeneca. Forxiga</a:t>
            </a:r>
            <a:r>
              <a:rPr lang="en-GB" baseline="30000" dirty="0">
                <a:solidFill>
                  <a:schemeClr val="tx1"/>
                </a:solidFill>
              </a:rPr>
              <a:t>®</a:t>
            </a:r>
            <a:r>
              <a:rPr lang="en-GB" dirty="0">
                <a:solidFill>
                  <a:schemeClr val="tx1"/>
                </a:solidFill>
              </a:rPr>
              <a:t> (dapagliflozin) summary of product characteristics. Nov 2020 </a:t>
            </a:r>
          </a:p>
          <a:p>
            <a:pPr marL="228600" indent="-228600">
              <a:spcAft>
                <a:spcPts val="0"/>
              </a:spcAft>
              <a:buFont typeface="+mj-lt"/>
              <a:buAutoNum type="arabicPeriod"/>
            </a:pPr>
            <a:r>
              <a:rPr lang="en-GB" dirty="0">
                <a:solidFill>
                  <a:schemeClr val="tx1"/>
                </a:solidFill>
              </a:rPr>
              <a:t>Merck Sharp &amp; Dohme B.V. Steglatro™ (ertugliflozin) summary of product characteristics. Aug 2020</a:t>
            </a:r>
          </a:p>
          <a:p>
            <a:pPr marL="228600" indent="-228600">
              <a:spcAft>
                <a:spcPts val="0"/>
              </a:spcAft>
              <a:buFont typeface="+mj-lt"/>
              <a:buAutoNum type="arabicPeriod"/>
            </a:pPr>
            <a:endParaRPr lang="en-GB" dirty="0">
              <a:solidFill>
                <a:schemeClr val="tx1"/>
              </a:solidFill>
            </a:endParaRPr>
          </a:p>
          <a:p>
            <a:pPr marL="228600" indent="-228600">
              <a:buFont typeface="+mj-lt"/>
              <a:buAutoNum type="arabicPeriod"/>
            </a:pPr>
            <a:endParaRPr lang="en-GB"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1628013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893395FD-3628-4109-A12E-A6826F46E1ED}"/>
              </a:ext>
            </a:extLst>
          </p:cNvPr>
          <p:cNvSpPr>
            <a:spLocks noGrp="1"/>
          </p:cNvSpPr>
          <p:nvPr>
            <p:ph type="sldNum" sz="quarter" idx="5"/>
          </p:nvPr>
        </p:nvSpPr>
        <p:spPr>
          <a:xfrm>
            <a:off x="4023094" y="8917422"/>
            <a:ext cx="3077739" cy="469424"/>
          </a:xfrm>
          <a:prstGeom prst="rect">
            <a:avLst/>
          </a:prstGeom>
        </p:spPr>
        <p:txBody>
          <a:bodyPr/>
          <a:lstStyle/>
          <a:p>
            <a:fld id="{15D4ADDD-46F7-2D46-9A66-5A4079C25469}" type="slidenum">
              <a:rPr lang="en-US" smtClean="0"/>
              <a:pPr/>
              <a:t>42</a:t>
            </a:fld>
            <a:endParaRPr lang="en-US" dirty="0"/>
          </a:p>
        </p:txBody>
      </p:sp>
    </p:spTree>
    <p:extLst>
      <p:ext uri="{BB962C8B-B14F-4D97-AF65-F5344CB8AC3E}">
        <p14:creationId xmlns:p14="http://schemas.microsoft.com/office/powerpoint/2010/main" val="15649948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E9382DDE-2135-4E00-B9A5-67600EF33385}"/>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08EC3303-A3E2-4AD4-959D-8F120FE65F8A}"/>
              </a:ext>
            </a:extLst>
          </p:cNvPr>
          <p:cNvSpPr>
            <a:spLocks noGrp="1"/>
          </p:cNvSpPr>
          <p:nvPr>
            <p:ph type="body" idx="1"/>
          </p:nvPr>
        </p:nvSpPr>
        <p:spPr/>
        <p:txBody>
          <a:bodyPr/>
          <a:lstStyle/>
          <a:p>
            <a:pPr marL="0" lvl="0" indent="0">
              <a:spcAft>
                <a:spcPts val="0"/>
              </a:spcAft>
              <a:buClrTx/>
              <a:buNone/>
              <a:defRPr/>
            </a:pPr>
            <a:r>
              <a:rPr lang="en-GB" b="1" dirty="0">
                <a:sym typeface="Arial"/>
              </a:rPr>
              <a:t>References</a:t>
            </a:r>
          </a:p>
          <a:p>
            <a:pPr marL="228600" lvl="0" indent="-228600">
              <a:buAutoNum type="arabicPeriod"/>
              <a:defRPr/>
            </a:pPr>
            <a:r>
              <a:rPr lang="en-GB" dirty="0">
                <a:latin typeface="Arial"/>
              </a:rPr>
              <a:t>Inzucchi SE </a:t>
            </a:r>
            <a:r>
              <a:rPr lang="en-GB" i="1" dirty="0">
                <a:latin typeface="Arial"/>
              </a:rPr>
              <a:t>et al. </a:t>
            </a:r>
            <a:r>
              <a:rPr lang="en-US" i="1" dirty="0"/>
              <a:t>Diabetes Care </a:t>
            </a:r>
            <a:r>
              <a:rPr lang="en-US" dirty="0"/>
              <a:t>2015;38:140</a:t>
            </a:r>
            <a:endParaRPr lang="en-GB" dirty="0">
              <a:latin typeface="Arial"/>
            </a:endParaRPr>
          </a:p>
          <a:p>
            <a:pPr marL="228600" lvl="0" indent="-228600">
              <a:buAutoNum type="arabicPeriod"/>
              <a:defRPr/>
            </a:pPr>
            <a:r>
              <a:rPr lang="en-GB" dirty="0">
                <a:latin typeface="Arial"/>
              </a:rPr>
              <a:t>American Diabetes Association. </a:t>
            </a:r>
            <a:r>
              <a:rPr lang="en-GB" i="1" dirty="0">
                <a:latin typeface="Arial"/>
              </a:rPr>
              <a:t>Diabetes Care </a:t>
            </a:r>
            <a:r>
              <a:rPr lang="en-GB" dirty="0">
                <a:latin typeface="Arial"/>
              </a:rPr>
              <a:t>2016;39:S1</a:t>
            </a:r>
          </a:p>
          <a:p>
            <a:pPr marL="228600" indent="-228600">
              <a:buFont typeface="Arial" panose="020B0604020202020204" pitchFamily="34" charset="0"/>
              <a:buAutoNum type="arabicPeriod"/>
              <a:defRPr/>
            </a:pPr>
            <a:r>
              <a:rPr lang="en-GB" dirty="0"/>
              <a:t>Piepoli MF </a:t>
            </a:r>
            <a:r>
              <a:rPr lang="en-GB" i="1" dirty="0"/>
              <a:t>et al. Eur Heart J </a:t>
            </a:r>
            <a:r>
              <a:rPr lang="en-GB" dirty="0"/>
              <a:t>2016;37:2315</a:t>
            </a:r>
          </a:p>
          <a:p>
            <a:pPr marL="228600" lvl="0" indent="-228600">
              <a:spcAft>
                <a:spcPts val="0"/>
              </a:spcAft>
              <a:buClrTx/>
              <a:buFont typeface="Arial" panose="020B0604020202020204" pitchFamily="34" charset="0"/>
              <a:buAutoNum type="arabicPeriod"/>
              <a:defRPr/>
            </a:pPr>
            <a:r>
              <a:rPr lang="en-GB" dirty="0"/>
              <a:t>Ponikowski P </a:t>
            </a:r>
            <a:r>
              <a:rPr lang="en-GB" i="1" dirty="0"/>
              <a:t>et al. Eur Heart J </a:t>
            </a:r>
            <a:r>
              <a:rPr lang="en-GB" dirty="0"/>
              <a:t>2016;37:2129</a:t>
            </a:r>
          </a:p>
          <a:p>
            <a:pPr marL="228600" indent="-228600">
              <a:buFont typeface="Arial" panose="020B0604020202020204" pitchFamily="34" charset="0"/>
              <a:buAutoNum type="arabicPeriod"/>
              <a:defRPr/>
            </a:pPr>
            <a:r>
              <a:rPr lang="en-GB" dirty="0">
                <a:latin typeface="Arial"/>
              </a:rPr>
              <a:t>American Diabetes Association. </a:t>
            </a:r>
            <a:r>
              <a:rPr lang="en-GB" i="1" dirty="0">
                <a:latin typeface="Arial"/>
              </a:rPr>
              <a:t>Diabetes Care </a:t>
            </a:r>
            <a:r>
              <a:rPr lang="en-GB" dirty="0">
                <a:latin typeface="Arial"/>
              </a:rPr>
              <a:t>2018;41:S1</a:t>
            </a:r>
          </a:p>
          <a:p>
            <a:pPr marL="228600" indent="-228600">
              <a:buFont typeface="Arial" panose="020B0604020202020204" pitchFamily="34" charset="0"/>
              <a:buAutoNum type="arabicPeriod"/>
              <a:defRPr/>
            </a:pPr>
            <a:r>
              <a:rPr lang="pt-BR" dirty="0">
                <a:latin typeface="Arial"/>
              </a:rPr>
              <a:t>Davies MJ </a:t>
            </a:r>
            <a:r>
              <a:rPr lang="pt-BR" i="1" dirty="0">
                <a:latin typeface="Arial"/>
              </a:rPr>
              <a:t>et al. Diabetes Care </a:t>
            </a:r>
            <a:r>
              <a:rPr lang="pt-BR" dirty="0">
                <a:latin typeface="Arial"/>
              </a:rPr>
              <a:t>2018;41:2669</a:t>
            </a:r>
            <a:endParaRPr lang="en-GB" dirty="0">
              <a:latin typeface="Arial"/>
            </a:endParaRPr>
          </a:p>
          <a:p>
            <a:pPr marL="228600" lvl="0" indent="-228600">
              <a:spcAft>
                <a:spcPts val="0"/>
              </a:spcAft>
              <a:buClrTx/>
              <a:buFont typeface="Arial" panose="020B0604020202020204" pitchFamily="34" charset="0"/>
              <a:buAutoNum type="arabicPeriod"/>
              <a:defRPr/>
            </a:pPr>
            <a:r>
              <a:rPr lang="en-GB" dirty="0">
                <a:latin typeface="Arial"/>
              </a:rPr>
              <a:t>Cosentino F </a:t>
            </a:r>
            <a:r>
              <a:rPr lang="en-GB" i="1" dirty="0">
                <a:latin typeface="Arial"/>
              </a:rPr>
              <a:t>et al. Eur Heart J </a:t>
            </a:r>
            <a:r>
              <a:rPr lang="en-GB" dirty="0"/>
              <a:t>2020;41:255</a:t>
            </a:r>
          </a:p>
          <a:p>
            <a:pPr marL="228600" indent="-228600">
              <a:buFont typeface="Arial" panose="020B0604020202020204" pitchFamily="34" charset="0"/>
              <a:buAutoNum type="arabicPeriod"/>
              <a:defRPr/>
            </a:pPr>
            <a:r>
              <a:rPr lang="en-GB" dirty="0"/>
              <a:t>Sarafidis P </a:t>
            </a:r>
            <a:r>
              <a:rPr lang="en-GB" i="1" dirty="0"/>
              <a:t>et al.</a:t>
            </a:r>
            <a:r>
              <a:rPr lang="en-GB" dirty="0"/>
              <a:t> </a:t>
            </a:r>
            <a:r>
              <a:rPr lang="en-GB" i="1" dirty="0"/>
              <a:t>Nephrol Dial Transplant</a:t>
            </a:r>
            <a:r>
              <a:rPr lang="en-GB" dirty="0"/>
              <a:t> 2019;34:208</a:t>
            </a:r>
          </a:p>
          <a:p>
            <a:pPr marL="228600" indent="-228600">
              <a:buFont typeface="Arial" panose="020B0604020202020204" pitchFamily="34" charset="0"/>
              <a:buAutoNum type="arabicPeriod"/>
              <a:defRPr/>
            </a:pPr>
            <a:r>
              <a:rPr lang="en-GB" dirty="0">
                <a:latin typeface="Arial"/>
              </a:rPr>
              <a:t>American Diabetes Association. </a:t>
            </a:r>
            <a:r>
              <a:rPr lang="en-GB" i="1" dirty="0">
                <a:latin typeface="Arial"/>
              </a:rPr>
              <a:t>Diabetes Care </a:t>
            </a:r>
            <a:r>
              <a:rPr lang="en-GB" dirty="0">
                <a:latin typeface="Arial"/>
              </a:rPr>
              <a:t>2020;43:S1</a:t>
            </a:r>
          </a:p>
          <a:p>
            <a:pPr marL="228600" indent="-228600">
              <a:buFont typeface="Arial" panose="020B0604020202020204" pitchFamily="34" charset="0"/>
              <a:buAutoNum type="arabicPeriod"/>
              <a:defRPr/>
            </a:pPr>
            <a:r>
              <a:rPr lang="en-GB" dirty="0">
                <a:latin typeface="Arial"/>
              </a:rPr>
              <a:t>Buse JB </a:t>
            </a:r>
            <a:r>
              <a:rPr lang="en-GB" i="1" dirty="0">
                <a:latin typeface="Arial"/>
              </a:rPr>
              <a:t>et al. Diabetes Care</a:t>
            </a:r>
            <a:r>
              <a:rPr lang="en-GB" dirty="0">
                <a:latin typeface="Arial"/>
              </a:rPr>
              <a:t> 2020;43:487</a:t>
            </a:r>
          </a:p>
          <a:p>
            <a:pPr marL="228600" indent="-228600">
              <a:buFont typeface="Arial" panose="020B0604020202020204" pitchFamily="34" charset="0"/>
              <a:buAutoNum type="arabicPeriod"/>
              <a:defRPr/>
            </a:pPr>
            <a:r>
              <a:rPr lang="en-GB" dirty="0">
                <a:latin typeface="Arial"/>
              </a:rPr>
              <a:t>Kidney Disease: Improving Global Outcomes (KDIGO) CKD Work Group. </a:t>
            </a:r>
            <a:r>
              <a:rPr lang="en-GB" i="1" dirty="0">
                <a:latin typeface="Arial"/>
              </a:rPr>
              <a:t>Kidney Int </a:t>
            </a:r>
            <a:r>
              <a:rPr lang="en-GB" dirty="0">
                <a:latin typeface="Arial"/>
              </a:rPr>
              <a:t>2020;98:S1</a:t>
            </a:r>
          </a:p>
          <a:p>
            <a:pPr marL="228600" indent="-228600">
              <a:buFont typeface="Arial" panose="020B0604020202020204" pitchFamily="34" charset="0"/>
              <a:buAutoNum type="arabicPeriod"/>
              <a:defRPr/>
            </a:pPr>
            <a:r>
              <a:rPr lang="en-GB" dirty="0">
                <a:sym typeface="Arial"/>
              </a:rPr>
              <a:t>American Diabetes Association</a:t>
            </a:r>
            <a:r>
              <a:rPr lang="en-GB" dirty="0"/>
              <a:t>. </a:t>
            </a:r>
            <a:r>
              <a:rPr lang="en-GB" i="1" dirty="0"/>
              <a:t>Diabetes Care </a:t>
            </a:r>
            <a:r>
              <a:rPr lang="en-GB" dirty="0"/>
              <a:t>2021;44:S1</a:t>
            </a:r>
          </a:p>
          <a:p>
            <a:pPr marL="0" lvl="0" indent="0">
              <a:buNone/>
              <a:defRPr/>
            </a:pPr>
            <a:endParaRPr lang="en-GB" dirty="0">
              <a:latin typeface="Arial"/>
            </a:endParaRPr>
          </a:p>
          <a:p>
            <a:pPr marL="0" lvl="0" indent="0">
              <a:spcAft>
                <a:spcPts val="0"/>
              </a:spcAft>
              <a:buClrTx/>
              <a:buNone/>
              <a:defRPr/>
            </a:pPr>
            <a:endParaRPr lang="en-GB" dirty="0">
              <a:latin typeface="Arial"/>
            </a:endParaRPr>
          </a:p>
          <a:p>
            <a:pPr marL="0" lvl="0" indent="0">
              <a:spcAft>
                <a:spcPts val="0"/>
              </a:spcAft>
              <a:buClrTx/>
              <a:buNone/>
              <a:defRPr/>
            </a:pPr>
            <a:endParaRPr lang="en-GB" dirty="0"/>
          </a:p>
          <a:p>
            <a:endParaRPr lang="en-GB" dirty="0"/>
          </a:p>
        </p:txBody>
      </p:sp>
      <p:sp>
        <p:nvSpPr>
          <p:cNvPr id="5" name="Slide Number Placeholder 4">
            <a:extLst>
              <a:ext uri="{FF2B5EF4-FFF2-40B4-BE49-F238E27FC236}">
                <a16:creationId xmlns:a16="http://schemas.microsoft.com/office/drawing/2014/main" id="{06CB7FA5-74CF-434E-AD08-59E93A954003}"/>
              </a:ext>
            </a:extLst>
          </p:cNvPr>
          <p:cNvSpPr>
            <a:spLocks noGrp="1"/>
          </p:cNvSpPr>
          <p:nvPr>
            <p:ph type="sldNum" sz="quarter" idx="5"/>
          </p:nvPr>
        </p:nvSpPr>
        <p:spPr>
          <a:xfrm>
            <a:off x="4023094" y="8917422"/>
            <a:ext cx="3077739" cy="469424"/>
          </a:xfrm>
          <a:prstGeom prst="rect">
            <a:avLst/>
          </a:prstGeom>
        </p:spPr>
        <p:txBody>
          <a:bodyPr/>
          <a:lstStyle/>
          <a:p>
            <a:fld id="{15D4ADDD-46F7-2D46-9A66-5A4079C25469}" type="slidenum">
              <a:rPr lang="en-US" smtClean="0"/>
              <a:pPr/>
              <a:t>43</a:t>
            </a:fld>
            <a:endParaRPr lang="en-US" dirty="0"/>
          </a:p>
        </p:txBody>
      </p:sp>
    </p:spTree>
    <p:extLst>
      <p:ext uri="{BB962C8B-B14F-4D97-AF65-F5344CB8AC3E}">
        <p14:creationId xmlns:p14="http://schemas.microsoft.com/office/powerpoint/2010/main" val="18487185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4023094" y="8917422"/>
            <a:ext cx="3077739" cy="469424"/>
          </a:xfrm>
          <a:prstGeom prst="rect">
            <a:avLst/>
          </a:prstGeom>
        </p:spPr>
        <p:txBody>
          <a:bodyPr/>
          <a:lstStyle/>
          <a:p>
            <a:pPr lvl="0"/>
            <a:fld id="{CD75ED0A-E718-BA45-A87A-A6ACBA5847C0}" type="slidenum">
              <a:rPr lang="en-US" noProof="0" smtClean="0"/>
              <a:pPr lvl="0"/>
              <a:t>44</a:t>
            </a:fld>
            <a:endParaRPr lang="en-US" noProof="0" dirty="0"/>
          </a:p>
        </p:txBody>
      </p:sp>
      <p:sp>
        <p:nvSpPr>
          <p:cNvPr id="6" name="Slide Image Placeholder 5">
            <a:extLst>
              <a:ext uri="{FF2B5EF4-FFF2-40B4-BE49-F238E27FC236}">
                <a16:creationId xmlns:a16="http://schemas.microsoft.com/office/drawing/2014/main" id="{B6D5149C-AAC4-4207-9D0B-72AE15DD64DC}"/>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FD8530DC-12C4-4328-8660-019A20B00DE9}"/>
              </a:ext>
            </a:extLst>
          </p:cNvPr>
          <p:cNvSpPr>
            <a:spLocks noGrp="1"/>
          </p:cNvSpPr>
          <p:nvPr>
            <p:ph type="body" idx="1"/>
          </p:nvPr>
        </p:nvSpPr>
        <p:spPr/>
        <p:txBody>
          <a:bodyPr/>
          <a:lstStyle/>
          <a:p>
            <a:pPr marL="0" indent="0">
              <a:buNone/>
            </a:pPr>
            <a:r>
              <a:rPr lang="en-GB" b="1" dirty="0">
                <a:solidFill>
                  <a:schemeClr val="tx1"/>
                </a:solidFill>
              </a:rPr>
              <a:t>Speaker notes</a:t>
            </a:r>
          </a:p>
          <a:p>
            <a:r>
              <a:rPr lang="en-US" dirty="0">
                <a:solidFill>
                  <a:schemeClr val="tx1"/>
                </a:solidFill>
              </a:rPr>
              <a:t>Metformin is the preferred initial pharmacological agent for the treatment of T2D</a:t>
            </a:r>
          </a:p>
          <a:p>
            <a:r>
              <a:rPr lang="en-US" dirty="0">
                <a:solidFill>
                  <a:schemeClr val="tx1"/>
                </a:solidFill>
              </a:rPr>
              <a:t>The choice of medication added to metformin is based on the clinical characteristics of the patient and their preferences. Important clinical characteristics include the presence of established ASCVD or indicators of high ASCVD risk, HF, CKD and other comorbidities </a:t>
            </a:r>
          </a:p>
          <a:p>
            <a:pPr marL="0" indent="0">
              <a:buNone/>
            </a:pPr>
            <a:endParaRPr lang="en-GB" dirty="0">
              <a:solidFill>
                <a:schemeClr val="tx1"/>
              </a:solidFill>
            </a:endParaRPr>
          </a:p>
          <a:p>
            <a:pPr marL="0" indent="0">
              <a:buNone/>
            </a:pPr>
            <a:r>
              <a:rPr lang="en-GB" b="1" dirty="0">
                <a:solidFill>
                  <a:schemeClr val="tx1"/>
                </a:solidFill>
              </a:rPr>
              <a:t>Reference</a:t>
            </a:r>
            <a:endParaRPr lang="en-US" b="1" dirty="0">
              <a:solidFill>
                <a:schemeClr val="tx1"/>
              </a:solidFill>
            </a:endParaRPr>
          </a:p>
          <a:p>
            <a:pPr marL="0" indent="0">
              <a:buNone/>
            </a:pPr>
            <a:r>
              <a:rPr lang="en-GB" dirty="0">
                <a:solidFill>
                  <a:schemeClr val="tx1"/>
                </a:solidFill>
                <a:latin typeface="Arial"/>
              </a:rPr>
              <a:t>American Diabetes Association. </a:t>
            </a:r>
            <a:r>
              <a:rPr lang="en-GB" i="1" dirty="0">
                <a:solidFill>
                  <a:schemeClr val="tx1"/>
                </a:solidFill>
                <a:latin typeface="Arial"/>
              </a:rPr>
              <a:t>Diabetes Care </a:t>
            </a:r>
            <a:r>
              <a:rPr lang="en-GB" dirty="0">
                <a:solidFill>
                  <a:schemeClr val="tx1"/>
                </a:solidFill>
                <a:latin typeface="Arial"/>
              </a:rPr>
              <a:t>2021;44:S111</a:t>
            </a:r>
            <a:endParaRPr lang="en-GB"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13880360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85A3B15D-5928-42AF-A709-658AD55EAB94}"/>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7240A283-9017-4286-AC5B-9FC8621A0728}"/>
              </a:ext>
            </a:extLst>
          </p:cNvPr>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03D9D17D-78A8-478E-88E2-D035274F4968}"/>
              </a:ext>
            </a:extLst>
          </p:cNvPr>
          <p:cNvSpPr>
            <a:spLocks noGrp="1"/>
          </p:cNvSpPr>
          <p:nvPr>
            <p:ph type="sldNum" sz="quarter" idx="5"/>
          </p:nvPr>
        </p:nvSpPr>
        <p:spPr>
          <a:xfrm>
            <a:off x="4023094" y="8917422"/>
            <a:ext cx="3077739" cy="469424"/>
          </a:xfrm>
          <a:prstGeom prst="rect">
            <a:avLst/>
          </a:prstGeom>
        </p:spPr>
        <p:txBody>
          <a:bodyPr/>
          <a:lstStyle/>
          <a:p>
            <a:fld id="{15D4ADDD-46F7-2D46-9A66-5A4079C25469}" type="slidenum">
              <a:rPr lang="en-US" smtClean="0"/>
              <a:pPr/>
              <a:t>45</a:t>
            </a:fld>
            <a:endParaRPr lang="en-US" dirty="0"/>
          </a:p>
        </p:txBody>
      </p:sp>
    </p:spTree>
    <p:extLst>
      <p:ext uri="{BB962C8B-B14F-4D97-AF65-F5344CB8AC3E}">
        <p14:creationId xmlns:p14="http://schemas.microsoft.com/office/powerpoint/2010/main" val="9951447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3E6A06EC-7DDA-44D5-9629-87C1D0A51663}"/>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A4F57BDE-911F-4B50-AC9D-66858C3E7061}"/>
              </a:ext>
            </a:extLst>
          </p:cNvPr>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2DBC8F1A-D68A-47A6-B1AF-4D398200910F}"/>
              </a:ext>
            </a:extLst>
          </p:cNvPr>
          <p:cNvSpPr>
            <a:spLocks noGrp="1"/>
          </p:cNvSpPr>
          <p:nvPr>
            <p:ph type="sldNum" sz="quarter" idx="5"/>
          </p:nvPr>
        </p:nvSpPr>
        <p:spPr>
          <a:xfrm>
            <a:off x="4023094" y="8917422"/>
            <a:ext cx="3077739" cy="469424"/>
          </a:xfrm>
          <a:prstGeom prst="rect">
            <a:avLst/>
          </a:prstGeom>
        </p:spPr>
        <p:txBody>
          <a:bodyPr/>
          <a:lstStyle/>
          <a:p>
            <a:fld id="{15D4ADDD-46F7-2D46-9A66-5A4079C25469}" type="slidenum">
              <a:rPr lang="en-US" smtClean="0"/>
              <a:pPr/>
              <a:t>46</a:t>
            </a:fld>
            <a:endParaRPr lang="en-US" dirty="0"/>
          </a:p>
        </p:txBody>
      </p:sp>
    </p:spTree>
    <p:extLst>
      <p:ext uri="{BB962C8B-B14F-4D97-AF65-F5344CB8AC3E}">
        <p14:creationId xmlns:p14="http://schemas.microsoft.com/office/powerpoint/2010/main" val="6721283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Calibri" panose="020F0502020204030204" pitchFamily="34" charset="0"/>
                <a:cs typeface="Calibri" panose="020F0502020204030204" pitchFamily="34" charset="0"/>
              </a:rPr>
              <a:t>Trong các </a:t>
            </a: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SGLT2i, </a:t>
            </a:r>
            <a:r>
              <a:rPr lang="en-US" sz="1200" b="1">
                <a:solidFill>
                  <a:srgbClr val="DD462F"/>
                </a:solidFill>
                <a:latin typeface="Calibri" panose="020F0502020204030204" pitchFamily="34" charset="0"/>
                <a:cs typeface="Calibri" panose="020F0502020204030204" pitchFamily="34" charset="0"/>
              </a:rPr>
              <a:t>chỉ có </a:t>
            </a:r>
            <a:r>
              <a:rPr kumimoji="0" lang="en-US" sz="1200" b="1" i="0" u="none" strike="noStrike" kern="1200" cap="none" spc="0" normalizeH="0" baseline="0" noProof="0">
                <a:ln>
                  <a:noFill/>
                </a:ln>
                <a:solidFill>
                  <a:srgbClr val="DD462F"/>
                </a:solidFill>
                <a:effectLst/>
                <a:uLnTx/>
                <a:uFillTx/>
                <a:latin typeface="Calibri" panose="020F0502020204030204" pitchFamily="34" charset="0"/>
                <a:ea typeface="+mn-ea"/>
                <a:cs typeface="Calibri" panose="020F0502020204030204" pitchFamily="34" charset="0"/>
              </a:rPr>
              <a:t>Empagliflozin </a:t>
            </a:r>
            <a:r>
              <a:rPr lang="en-US" sz="1200">
                <a:solidFill>
                  <a:prstClr val="black"/>
                </a:solidFill>
                <a:latin typeface="Calibri" panose="020F0502020204030204" pitchFamily="34" charset="0"/>
                <a:cs typeface="Calibri" panose="020F0502020204030204" pitchFamily="34" charset="0"/>
              </a:rPr>
              <a:t>đ</a:t>
            </a:r>
            <a:r>
              <a:rPr lang="vi-VN" sz="1200">
                <a:solidFill>
                  <a:prstClr val="black"/>
                </a:solidFill>
                <a:latin typeface="Calibri" panose="020F0502020204030204" pitchFamily="34" charset="0"/>
                <a:cs typeface="Calibri" panose="020F0502020204030204" pitchFamily="34" charset="0"/>
              </a:rPr>
              <a:t>ược</a:t>
            </a:r>
            <a:r>
              <a:rPr lang="en-US" sz="1200">
                <a:solidFill>
                  <a:prstClr val="black"/>
                </a:solidFill>
                <a:latin typeface="Calibri" panose="020F0502020204030204" pitchFamily="34" charset="0"/>
                <a:cs typeface="Calibri" panose="020F0502020204030204" pitchFamily="34" charset="0"/>
              </a:rPr>
              <a:t> duyệt cho chỉ định </a:t>
            </a:r>
            <a:r>
              <a:rPr lang="en-US" sz="1200" b="1">
                <a:solidFill>
                  <a:srgbClr val="DD462F"/>
                </a:solidFill>
                <a:latin typeface="Calibri" panose="020F0502020204030204" pitchFamily="34" charset="0"/>
                <a:cs typeface="Calibri" panose="020F0502020204030204" pitchFamily="34" charset="0"/>
              </a:rPr>
              <a:t>giảm tử vong tim mạch </a:t>
            </a:r>
            <a:r>
              <a:rPr lang="en-US" sz="1200">
                <a:solidFill>
                  <a:prstClr val="black"/>
                </a:solidFill>
                <a:latin typeface="Calibri" panose="020F0502020204030204" pitchFamily="34" charset="0"/>
                <a:cs typeface="Calibri" panose="020F0502020204030204" pitchFamily="34" charset="0"/>
              </a:rPr>
              <a:t>ở BN ĐTĐ kèm bệnh tim mạch</a:t>
            </a:r>
            <a:endParaRPr kumimoji="0" lang="vi-VN"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CA405D-B716-4C7F-AD35-6750DDDACB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2501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5F81149F-638E-4857-913A-70AA5D1459DA}"/>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74AC3DDC-3962-4866-ACE7-B1D47EE0C6C6}"/>
              </a:ext>
            </a:extLst>
          </p:cNvPr>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CE2D482D-1037-4917-879F-531C1CB2939A}"/>
              </a:ext>
            </a:extLst>
          </p:cNvPr>
          <p:cNvSpPr>
            <a:spLocks noGrp="1"/>
          </p:cNvSpPr>
          <p:nvPr>
            <p:ph type="sldNum" sz="quarter" idx="5"/>
          </p:nvPr>
        </p:nvSpPr>
        <p:spPr>
          <a:xfrm>
            <a:off x="4023094" y="8917422"/>
            <a:ext cx="3077739" cy="469424"/>
          </a:xfrm>
          <a:prstGeom prst="rect">
            <a:avLst/>
          </a:prstGeom>
        </p:spPr>
        <p:txBody>
          <a:bodyPr/>
          <a:lstStyle/>
          <a:p>
            <a:fld id="{15D4ADDD-46F7-2D46-9A66-5A4079C25469}" type="slidenum">
              <a:rPr lang="en-US" smtClean="0"/>
              <a:pPr/>
              <a:t>48</a:t>
            </a:fld>
            <a:endParaRPr lang="en-US" dirty="0"/>
          </a:p>
        </p:txBody>
      </p:sp>
    </p:spTree>
    <p:extLst>
      <p:ext uri="{BB962C8B-B14F-4D97-AF65-F5344CB8AC3E}">
        <p14:creationId xmlns:p14="http://schemas.microsoft.com/office/powerpoint/2010/main" val="31308526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6" name="Slide Number Placeholder 4">
            <a:extLst>
              <a:ext uri="{FF2B5EF4-FFF2-40B4-BE49-F238E27FC236}">
                <a16:creationId xmlns:a16="http://schemas.microsoft.com/office/drawing/2014/main" id="{EA6F0DBC-2844-41DE-9833-F943F0D43AD4}"/>
              </a:ext>
            </a:extLst>
          </p:cNvPr>
          <p:cNvSpPr>
            <a:spLocks noGrp="1"/>
          </p:cNvSpPr>
          <p:nvPr>
            <p:ph type="sldNum" sz="quarter" idx="5"/>
          </p:nvPr>
        </p:nvSpPr>
        <p:spPr>
          <a:xfrm>
            <a:off x="4023094" y="8917422"/>
            <a:ext cx="3077739" cy="469424"/>
          </a:xfrm>
          <a:prstGeom prst="rect">
            <a:avLst/>
          </a:prstGeom>
        </p:spPr>
        <p:txBody>
          <a:bodyPr/>
          <a:lstStyle/>
          <a:p>
            <a:fld id="{15D4ADDD-46F7-2D46-9A66-5A4079C25469}" type="slidenum">
              <a:rPr lang="en-US" smtClean="0"/>
              <a:pPr/>
              <a:t>49</a:t>
            </a:fld>
            <a:endParaRPr lang="en-US" dirty="0"/>
          </a:p>
        </p:txBody>
      </p:sp>
    </p:spTree>
    <p:extLst>
      <p:ext uri="{BB962C8B-B14F-4D97-AF65-F5344CB8AC3E}">
        <p14:creationId xmlns:p14="http://schemas.microsoft.com/office/powerpoint/2010/main" val="583088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5"/>
          </p:nvPr>
        </p:nvSpPr>
        <p:spPr>
          <a:xfrm>
            <a:off x="4023094" y="8917422"/>
            <a:ext cx="3077739" cy="469424"/>
          </a:xfrm>
          <a:prstGeom prst="rect">
            <a:avLst/>
          </a:prstGeom>
        </p:spPr>
        <p:txBody>
          <a:bodyPr/>
          <a:lstStyle/>
          <a:p>
            <a:fld id="{15D4ADDD-46F7-2D46-9A66-5A4079C25469}" type="slidenum">
              <a:rPr lang="en-US" smtClean="0"/>
              <a:pPr/>
              <a:t>5</a:t>
            </a:fld>
            <a:endParaRPr lang="en-US" dirty="0"/>
          </a:p>
        </p:txBody>
      </p:sp>
    </p:spTree>
    <p:extLst>
      <p:ext uri="{BB962C8B-B14F-4D97-AF65-F5344CB8AC3E}">
        <p14:creationId xmlns:p14="http://schemas.microsoft.com/office/powerpoint/2010/main" val="20979836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a:t>
            </a:r>
            <a:r>
              <a:rPr lang="en-US" baseline="0" dirty="0"/>
              <a:t> on insulin alone, T2D patients failed to </a:t>
            </a:r>
            <a:r>
              <a:rPr lang="en-US" baseline="0" dirty="0" err="1"/>
              <a:t>maintan</a:t>
            </a:r>
            <a:r>
              <a:rPr lang="en-US" baseline="0" dirty="0"/>
              <a:t> glycemic targets over the long term</a:t>
            </a:r>
            <a:endParaRPr lang="en-MY" dirty="0"/>
          </a:p>
        </p:txBody>
      </p:sp>
      <p:sp>
        <p:nvSpPr>
          <p:cNvPr id="4" name="Slide Number Placeholder 3"/>
          <p:cNvSpPr>
            <a:spLocks noGrp="1"/>
          </p:cNvSpPr>
          <p:nvPr>
            <p:ph type="sldNum" sz="quarter" idx="10"/>
          </p:nvPr>
        </p:nvSpPr>
        <p:spPr/>
        <p:txBody>
          <a:bodyPr/>
          <a:lstStyle/>
          <a:p>
            <a:fld id="{CD75ED0A-E718-BA45-A87A-A6ACBA5847C0}" type="slidenum">
              <a:rPr lang="en-US" smtClean="0"/>
              <a:pPr/>
              <a:t>50</a:t>
            </a:fld>
            <a:endParaRPr lang="en-US" dirty="0"/>
          </a:p>
        </p:txBody>
      </p:sp>
    </p:spTree>
    <p:extLst>
      <p:ext uri="{BB962C8B-B14F-4D97-AF65-F5344CB8AC3E}">
        <p14:creationId xmlns:p14="http://schemas.microsoft.com/office/powerpoint/2010/main" val="37323099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2590E616-167F-4EC2-AB47-2CE887659EAE}"/>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EBF14E5D-6078-46C3-BB17-70C471186C31}"/>
              </a:ext>
            </a:extLst>
          </p:cNvPr>
          <p:cNvSpPr>
            <a:spLocks noGrp="1"/>
          </p:cNvSpPr>
          <p:nvPr>
            <p:ph type="body" idx="1"/>
          </p:nvPr>
        </p:nvSpPr>
        <p:spPr/>
        <p:txBody>
          <a:bodyPr/>
          <a:lstStyle/>
          <a:p>
            <a:pPr marL="171450" indent="-171450">
              <a:buFont typeface="Arial" panose="020B0604020202020204" pitchFamily="34" charset="0"/>
              <a:buChar char="•"/>
            </a:pPr>
            <a:r>
              <a:rPr lang="en-GB" sz="1200" dirty="0"/>
              <a:t>Early intervention with combination therapy allows proactive and rapid</a:t>
            </a:r>
            <a:r>
              <a:rPr lang="en-GB" sz="1200" baseline="0" dirty="0"/>
              <a:t> </a:t>
            </a:r>
            <a:r>
              <a:rPr lang="en-GB" sz="1200" dirty="0"/>
              <a:t>management of glycaemia</a:t>
            </a:r>
            <a:endParaRPr lang="en-GB" dirty="0"/>
          </a:p>
        </p:txBody>
      </p:sp>
      <p:sp>
        <p:nvSpPr>
          <p:cNvPr id="6" name="Slide Number Placeholder 3">
            <a:extLst>
              <a:ext uri="{FF2B5EF4-FFF2-40B4-BE49-F238E27FC236}">
                <a16:creationId xmlns:a16="http://schemas.microsoft.com/office/drawing/2014/main" id="{679EFCFC-BFDA-4B6F-8E6F-CE23517E6E98}"/>
              </a:ext>
            </a:extLst>
          </p:cNvPr>
          <p:cNvSpPr txBox="1">
            <a:spLocks/>
          </p:cNvSpPr>
          <p:nvPr/>
        </p:nvSpPr>
        <p:spPr>
          <a:xfrm>
            <a:off x="3850443" y="9428584"/>
            <a:ext cx="2945659" cy="496332"/>
          </a:xfrm>
          <a:prstGeom prst="rect">
            <a:avLst/>
          </a:prstGeom>
        </p:spPr>
        <p:txBody>
          <a:bodyPr vert="horz" lIns="93259" tIns="46630" rIns="93259" bIns="46630" rtlCol="0" anchor="b"/>
          <a:lstStyle>
            <a:defPPr>
              <a:defRPr lang="en-US"/>
            </a:defPPr>
            <a:lvl1pPr marL="0" algn="r" defTabSz="4572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D75ED0A-E718-BA45-A87A-A6ACBA5847C0}" type="slidenum">
              <a:rPr kumimoji="0" lang="en-US"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41050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Hypothetical representation of the natural history of diabetic patients recruited in the Veteran Administration Diabetes Trial (VADT)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upper dotted line represents the HbA1c levels over time estimated on the basis of the average glucose profile described in the UKPDS. The lower dotted line represents the ideal time course of glycemic control. The solid line represents the time course of HbA1c in the VADT.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Intensive therapy implemented in the trial resulted in a rapid lowering of plasma glucose levels and subsequent maintenance of HbA1c close to the ideal target. It is, however, readily apparent that this time course is far from the ideal.</a:t>
            </a:r>
            <a:r>
              <a:rPr lang="en-US" baseline="0" dirty="0"/>
              <a:t> </a:t>
            </a:r>
            <a:r>
              <a:rPr lang="en-US" b="1" dirty="0"/>
              <a:t>The difference between the ideal and the actual time course of </a:t>
            </a:r>
            <a:r>
              <a:rPr lang="en-US" b="1" dirty="0" err="1"/>
              <a:t>glycaemic</a:t>
            </a:r>
            <a:r>
              <a:rPr lang="en-US" b="1" dirty="0"/>
              <a:t> control represents a time period that may have had some impact on the effect of subsequent tight </a:t>
            </a:r>
            <a:r>
              <a:rPr lang="en-US" b="1" dirty="0" err="1"/>
              <a:t>glycaemic</a:t>
            </a:r>
            <a:r>
              <a:rPr lang="en-US" b="1" dirty="0"/>
              <a:t> control. </a:t>
            </a:r>
            <a:r>
              <a:rPr lang="en-US" sz="1200" b="0" i="0" kern="1200" dirty="0">
                <a:solidFill>
                  <a:schemeClr val="tx1"/>
                </a:solidFill>
                <a:effectLst/>
                <a:latin typeface="+mn-lt"/>
                <a:ea typeface="+mn-ea"/>
                <a:cs typeface="+mn-cs"/>
              </a:rPr>
              <a:t>It can easily be seen how this difference can </a:t>
            </a:r>
            <a:r>
              <a:rPr lang="en-US" sz="1200" b="0" i="1"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lead to the development of diabetic complications, or </a:t>
            </a:r>
            <a:r>
              <a:rPr lang="en-US" sz="1200" b="0" i="1" kern="1200" dirty="0">
                <a:solidFill>
                  <a:schemeClr val="tx1"/>
                </a:solidFill>
                <a:effectLst/>
                <a:latin typeface="+mn-lt"/>
                <a:ea typeface="+mn-ea"/>
                <a:cs typeface="+mn-cs"/>
              </a:rPr>
              <a:t>ii</a:t>
            </a:r>
            <a:r>
              <a:rPr lang="en-US" sz="1200" b="0" i="0" kern="1200" dirty="0">
                <a:solidFill>
                  <a:schemeClr val="tx1"/>
                </a:solidFill>
                <a:effectLst/>
                <a:latin typeface="+mn-lt"/>
                <a:ea typeface="+mn-ea"/>
                <a:cs typeface="+mn-cs"/>
              </a:rPr>
              <a:t>) generate a "bad glycemic legacy". The latter relates to the "legacy effect", which was proposed from the post-trial results of UKPDS; intensive treatment implemented at the time of diagnosis results in a sustained reduction in the risk of micro- and macrovascular complications. </a:t>
            </a:r>
            <a:endParaRPr lang="fil-PH"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a:t>
            </a:r>
            <a:r>
              <a:rPr lang="fil-PH" sz="1200" b="0" i="0" kern="1200" dirty="0">
                <a:solidFill>
                  <a:schemeClr val="tx1"/>
                </a:solidFill>
                <a:effectLst/>
                <a:latin typeface="+mn-lt"/>
                <a:ea typeface="+mn-ea"/>
                <a:cs typeface="+mn-cs"/>
              </a:rPr>
              <a:t>Bianchi C, Del Prato S. Metabolic memory and individual treatment aims in type 2 diabetes--outcome-lessons learned from large clinical trials. </a:t>
            </a:r>
            <a:r>
              <a:rPr lang="fil-PH" sz="1200" b="0" i="1" kern="1200" dirty="0">
                <a:solidFill>
                  <a:schemeClr val="tx1"/>
                </a:solidFill>
                <a:effectLst/>
                <a:latin typeface="+mn-lt"/>
                <a:ea typeface="+mn-ea"/>
                <a:cs typeface="+mn-cs"/>
              </a:rPr>
              <a:t>Rev Diabet Stud</a:t>
            </a:r>
            <a:r>
              <a:rPr lang="fil-PH" sz="1200" b="0" i="0" kern="1200" dirty="0">
                <a:solidFill>
                  <a:schemeClr val="tx1"/>
                </a:solidFill>
                <a:effectLst/>
                <a:latin typeface="+mn-lt"/>
                <a:ea typeface="+mn-ea"/>
                <a:cs typeface="+mn-cs"/>
              </a:rPr>
              <a:t>. 2011;8(3):432–440. doi:10.1900/RDS.2011.8.432</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0AAB6B3-A95A-46A6-B495-FEA7A8F2D55F}" type="slidenum">
              <a:rPr lang="en-GB" smtClean="0"/>
              <a:t>52</a:t>
            </a:fld>
            <a:endParaRPr lang="en-GB"/>
          </a:p>
        </p:txBody>
      </p:sp>
    </p:spTree>
    <p:extLst>
      <p:ext uri="{BB962C8B-B14F-4D97-AF65-F5344CB8AC3E}">
        <p14:creationId xmlns:p14="http://schemas.microsoft.com/office/powerpoint/2010/main" val="56749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AdvOT7b515deb"/>
              </a:rPr>
              <a:t>high ASCVD risk (such as patients </a:t>
            </a:r>
            <a:r>
              <a:rPr lang="en-US" sz="1200" b="0" i="0" u="none" strike="noStrike" baseline="0" dirty="0">
                <a:latin typeface="AdvOT8817665d"/>
              </a:rPr>
              <a:t>&gt;</a:t>
            </a:r>
            <a:r>
              <a:rPr lang="en-US" sz="1200" b="0" i="0" u="none" strike="noStrike" baseline="0" dirty="0">
                <a:latin typeface="AdvOT7b515deb"/>
              </a:rPr>
              <a:t>55 years of age with coronary, carotid, or lower-extremity artery stenosis </a:t>
            </a:r>
            <a:r>
              <a:rPr lang="en-US" sz="1200" b="0" i="0" u="none" strike="noStrike" baseline="0" dirty="0">
                <a:latin typeface="AdvP4C4E51"/>
              </a:rPr>
              <a:t>&gt;</a:t>
            </a:r>
            <a:r>
              <a:rPr lang="en-US" sz="1200" b="0" i="0" u="none" strike="noStrike" baseline="0" dirty="0">
                <a:latin typeface="AdvOT7b515deb"/>
              </a:rPr>
              <a:t>50% or LVH)</a:t>
            </a:r>
            <a:endParaRPr lang="he-IL" sz="1600" dirty="0"/>
          </a:p>
          <a:p>
            <a:endParaRPr lang="en-MY" dirty="0"/>
          </a:p>
        </p:txBody>
      </p:sp>
      <p:sp>
        <p:nvSpPr>
          <p:cNvPr id="4" name="Slide Number Placeholder 3"/>
          <p:cNvSpPr>
            <a:spLocks noGrp="1"/>
          </p:cNvSpPr>
          <p:nvPr>
            <p:ph type="sldNum" sz="quarter" idx="5"/>
          </p:nvPr>
        </p:nvSpPr>
        <p:spPr/>
        <p:txBody>
          <a:bodyPr/>
          <a:lstStyle/>
          <a:p>
            <a:fld id="{FA6CFFF3-26A6-4618-AD73-C7C1F5FA004D}" type="slidenum">
              <a:rPr lang="en-MY" smtClean="0"/>
              <a:t>54</a:t>
            </a:fld>
            <a:endParaRPr lang="en-MY"/>
          </a:p>
        </p:txBody>
      </p:sp>
    </p:spTree>
    <p:extLst>
      <p:ext uri="{BB962C8B-B14F-4D97-AF65-F5344CB8AC3E}">
        <p14:creationId xmlns:p14="http://schemas.microsoft.com/office/powerpoint/2010/main" val="31351612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14234">
              <a:defRPr/>
            </a:pPr>
            <a:r>
              <a:rPr lang="en-GB"/>
              <a:t>Với liệu</a:t>
            </a:r>
            <a:r>
              <a:rPr lang="en-GB" baseline="0"/>
              <a:t> pháp phối hợp giữa Metformin và Empagliflozin, chúng ta cùng xem liệu có thể giúp bệnh nhân ĐTĐ đạt các mục tiêu kể trên. </a:t>
            </a:r>
          </a:p>
          <a:p>
            <a:pPr defTabSz="914234">
              <a:defRPr/>
            </a:pPr>
            <a:r>
              <a:rPr lang="en-GB" baseline="0"/>
              <a:t>Đây là nghiên cứu ngẫu nhiên</a:t>
            </a:r>
            <a:endParaRPr lang="en-GB"/>
          </a:p>
          <a:p>
            <a:r>
              <a:rPr lang="en-US" sz="1200" b="1">
                <a:solidFill>
                  <a:srgbClr val="008080"/>
                </a:solidFill>
              </a:rPr>
              <a:t>Mục tiêu: </a:t>
            </a:r>
            <a:r>
              <a:rPr lang="en-US" sz="1200">
                <a:solidFill>
                  <a:schemeClr val="tx1"/>
                </a:solidFill>
              </a:rPr>
              <a:t>đánh giá hiệu quả, an toàn của việc phối hợp sử dụng empagliflozin  và metformin so với empagliflozin và metformin đơn lẻ ở BN đái tháo đường týp 2</a:t>
            </a:r>
          </a:p>
          <a:p>
            <a:r>
              <a:rPr lang="en-US" sz="1200" b="1">
                <a:solidFill>
                  <a:srgbClr val="008080"/>
                </a:solidFill>
              </a:rPr>
              <a:t>Tiêu chí chính: </a:t>
            </a:r>
            <a:r>
              <a:rPr lang="en-US" sz="1200">
                <a:solidFill>
                  <a:schemeClr val="tx1"/>
                </a:solidFill>
              </a:rPr>
              <a:t>Thay đổi HbA1c tại tuần 24. Tiêu</a:t>
            </a:r>
            <a:r>
              <a:rPr lang="en-US" sz="1200" baseline="0">
                <a:solidFill>
                  <a:schemeClr val="tx1"/>
                </a:solidFill>
              </a:rPr>
              <a:t> chí phụ bao gồm việc thay đổi về đường huyết đói và cân nặng</a:t>
            </a:r>
            <a:endParaRPr lang="en-US" sz="1200">
              <a:solidFill>
                <a:schemeClr val="tx1"/>
              </a:solidFill>
            </a:endParaRPr>
          </a:p>
          <a:p>
            <a:r>
              <a:rPr lang="en-US" sz="1200" b="1">
                <a:solidFill>
                  <a:srgbClr val="008080"/>
                </a:solidFill>
              </a:rPr>
              <a:t>Thiết kế: </a:t>
            </a:r>
            <a:r>
              <a:rPr lang="en-US" sz="1200">
                <a:solidFill>
                  <a:schemeClr val="tx1"/>
                </a:solidFill>
              </a:rPr>
              <a:t>1364 BN đái tháo đường týp 2 BMI &lt;=45 kg/m</a:t>
            </a:r>
            <a:r>
              <a:rPr lang="en-US" sz="1200" baseline="30000">
                <a:solidFill>
                  <a:schemeClr val="tx1"/>
                </a:solidFill>
              </a:rPr>
              <a:t>2</a:t>
            </a:r>
            <a:r>
              <a:rPr lang="en-US" sz="1200">
                <a:solidFill>
                  <a:schemeClr val="tx1"/>
                </a:solidFill>
              </a:rPr>
              <a:t>, chưa được sử dụng thuốc hạ đường huyết và được phân ngẫu nhiên vào 8 nhóm</a:t>
            </a:r>
          </a:p>
          <a:p>
            <a:pPr marL="285750" indent="-285750">
              <a:buFont typeface="Arial" panose="020B0604020202020204" pitchFamily="34" charset="0"/>
              <a:buChar char="•"/>
            </a:pPr>
            <a:r>
              <a:rPr lang="en-US" sz="1200">
                <a:solidFill>
                  <a:schemeClr val="tx1"/>
                </a:solidFill>
              </a:rPr>
              <a:t>Empagliflozin 12.5 mg bid + metformin 1.000 mg bid.</a:t>
            </a:r>
          </a:p>
          <a:p>
            <a:pPr marL="285750" indent="-285750">
              <a:buFont typeface="Arial" panose="020B0604020202020204" pitchFamily="34" charset="0"/>
              <a:buChar char="•"/>
            </a:pPr>
            <a:r>
              <a:rPr lang="en-US" sz="1200">
                <a:solidFill>
                  <a:schemeClr val="tx1"/>
                </a:solidFill>
              </a:rPr>
              <a:t>Empagliflozin 12.5 mg bid + metformin 500 mg bid.</a:t>
            </a:r>
          </a:p>
          <a:p>
            <a:pPr marL="285750" indent="-285750">
              <a:buFont typeface="Arial" panose="020B0604020202020204" pitchFamily="34" charset="0"/>
              <a:buChar char="•"/>
            </a:pPr>
            <a:r>
              <a:rPr lang="en-US" sz="1200">
                <a:solidFill>
                  <a:schemeClr val="tx1"/>
                </a:solidFill>
              </a:rPr>
              <a:t>Empagliflozin 5mg bid +metformin 1.000mg bid.</a:t>
            </a:r>
          </a:p>
          <a:p>
            <a:pPr marL="285750" indent="-285750">
              <a:buFont typeface="Arial" panose="020B0604020202020204" pitchFamily="34" charset="0"/>
              <a:buChar char="•"/>
            </a:pPr>
            <a:r>
              <a:rPr lang="en-US" sz="1200">
                <a:solidFill>
                  <a:schemeClr val="tx1"/>
                </a:solidFill>
              </a:rPr>
              <a:t>Empagliflozin 5mg bid + metformin 500 mg bid.</a:t>
            </a:r>
          </a:p>
          <a:p>
            <a:pPr marL="285750" indent="-285750">
              <a:buFont typeface="Arial" panose="020B0604020202020204" pitchFamily="34" charset="0"/>
              <a:buChar char="•"/>
            </a:pPr>
            <a:r>
              <a:rPr lang="en-US" sz="1200">
                <a:solidFill>
                  <a:schemeClr val="tx1"/>
                </a:solidFill>
              </a:rPr>
              <a:t>Empagliflozin 25 mg qd</a:t>
            </a:r>
          </a:p>
          <a:p>
            <a:pPr marL="285750" indent="-285750">
              <a:buFont typeface="Arial" panose="020B0604020202020204" pitchFamily="34" charset="0"/>
              <a:buChar char="•"/>
            </a:pPr>
            <a:r>
              <a:rPr lang="en-US" sz="1200">
                <a:solidFill>
                  <a:schemeClr val="tx1"/>
                </a:solidFill>
              </a:rPr>
              <a:t>Empagliflozin 10 mg qd</a:t>
            </a:r>
          </a:p>
          <a:p>
            <a:pPr marL="285750" indent="-285750">
              <a:buFont typeface="Arial" panose="020B0604020202020204" pitchFamily="34" charset="0"/>
              <a:buChar char="•"/>
            </a:pPr>
            <a:r>
              <a:rPr lang="en-US" sz="1200">
                <a:solidFill>
                  <a:schemeClr val="tx1"/>
                </a:solidFill>
              </a:rPr>
              <a:t>Metformin 1.000 mg bid</a:t>
            </a:r>
          </a:p>
          <a:p>
            <a:pPr marL="285750" indent="-285750">
              <a:buFont typeface="Arial" panose="020B0604020202020204" pitchFamily="34" charset="0"/>
              <a:buChar char="•"/>
            </a:pPr>
            <a:r>
              <a:rPr lang="en-US" sz="1200">
                <a:solidFill>
                  <a:schemeClr val="tx1"/>
                </a:solidFill>
              </a:rPr>
              <a:t>Metformin 500 mg bid</a:t>
            </a:r>
          </a:p>
          <a:p>
            <a:endParaRPr lang="en-US" sz="1200">
              <a:solidFill>
                <a:schemeClr val="tx1"/>
              </a:solidFill>
            </a:endParaRPr>
          </a:p>
          <a:p>
            <a:r>
              <a:rPr lang="en-US" sz="1200" b="1">
                <a:solidFill>
                  <a:schemeClr val="tx1"/>
                </a:solidFill>
              </a:rPr>
              <a:t>Ghi chú: </a:t>
            </a:r>
          </a:p>
          <a:p>
            <a:pPr marL="285750" indent="-285750">
              <a:buFont typeface="Arial" panose="020B0604020202020204" pitchFamily="34" charset="0"/>
              <a:buChar char="•"/>
            </a:pPr>
            <a:r>
              <a:rPr lang="en-US" sz="1200">
                <a:solidFill>
                  <a:schemeClr val="tx1"/>
                </a:solidFill>
              </a:rPr>
              <a:t>Trước khi điều chỉnh thiết kế nghiên cứu: BN với HbA1c ban đầu &gt;7% và &lt;= 10% được phân ngẫu nhiên vào 8 nhóm trên. BN với HbA1c ban đầu &gt;10%: xếp vào nhánh nhãn mở, theo dõi tới cuối nghiên cứu và sử dụng empagliflozin 12.5 mg bid + metformin 1.000mg bid</a:t>
            </a:r>
          </a:p>
          <a:p>
            <a:pPr marL="285750" indent="-285750">
              <a:buFont typeface="Arial" panose="020B0604020202020204" pitchFamily="34" charset="0"/>
              <a:buChar char="•"/>
            </a:pPr>
            <a:r>
              <a:rPr lang="en-US" sz="1200">
                <a:solidFill>
                  <a:schemeClr val="tx1"/>
                </a:solidFill>
              </a:rPr>
              <a:t>Sau khi điều chỉnh thiết kế nghiên cứu: BN với HbA1c ban đầu &gt;7.5% và &lt;= 12% được phân ngẫu nhiên. Không tuyển thêm cho nhánh nhãn mở.</a:t>
            </a:r>
          </a:p>
          <a:p>
            <a:r>
              <a:rPr lang="en-US" sz="1200">
                <a:solidFill>
                  <a:schemeClr val="tx1"/>
                </a:solidFill>
              </a:rPr>
              <a:t>Bid: 2 lần/ngày, qd: 1 lần/ngày </a:t>
            </a:r>
          </a:p>
          <a:p>
            <a:pPr defTabSz="914234">
              <a:defRPr/>
            </a:pPr>
            <a:endParaRPr lang="en-GB" baseline="0" dirty="0"/>
          </a:p>
        </p:txBody>
      </p:sp>
      <p:sp>
        <p:nvSpPr>
          <p:cNvPr id="4" name="Slide Number Placeholder 3"/>
          <p:cNvSpPr>
            <a:spLocks noGrp="1"/>
          </p:cNvSpPr>
          <p:nvPr>
            <p:ph type="sldNum" sz="quarter" idx="10"/>
          </p:nvPr>
        </p:nvSpPr>
        <p:spPr>
          <a:xfrm>
            <a:off x="3884138" y="8685937"/>
            <a:ext cx="2972757" cy="455904"/>
          </a:xfrm>
          <a:prstGeom prst="rect">
            <a:avLst/>
          </a:prstGeom>
        </p:spPr>
        <p:txBody>
          <a:bodyPr/>
          <a:lstStyle/>
          <a:p>
            <a:pPr marL="0" marR="0" lvl="0" indent="0" algn="r" defTabSz="456938" rtl="0" eaLnBrk="1" fontAlgn="auto" latinLnBrk="0" hangingPunct="1">
              <a:lnSpc>
                <a:spcPct val="100000"/>
              </a:lnSpc>
              <a:spcBef>
                <a:spcPts val="0"/>
              </a:spcBef>
              <a:spcAft>
                <a:spcPts val="0"/>
              </a:spcAft>
              <a:buClrTx/>
              <a:buSzTx/>
              <a:buFontTx/>
              <a:buNone/>
              <a:tabLst/>
              <a:defRPr/>
            </a:pPr>
            <a:fld id="{7347D438-70CD-4DD4-B445-F4296D7A520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938"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51770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9888" y="439738"/>
            <a:ext cx="6057900" cy="3408362"/>
          </a:xfrm>
        </p:spPr>
      </p:sp>
      <p:sp>
        <p:nvSpPr>
          <p:cNvPr id="3" name="Notizenplatzhalter 2"/>
          <p:cNvSpPr>
            <a:spLocks noGrp="1"/>
          </p:cNvSpPr>
          <p:nvPr>
            <p:ph type="body" idx="1"/>
          </p:nvPr>
        </p:nvSpPr>
        <p:spPr/>
        <p:txBody>
          <a:bodyPr>
            <a:normAutofit/>
          </a:bodyPr>
          <a:lstStyle/>
          <a:p>
            <a:pPr defTabSz="914234">
              <a:defRPr/>
            </a:pPr>
            <a:r>
              <a:rPr lang="en-GB" dirty="0" err="1"/>
              <a:t>Trong</a:t>
            </a:r>
            <a:r>
              <a:rPr lang="en-GB" dirty="0"/>
              <a:t> </a:t>
            </a:r>
            <a:r>
              <a:rPr lang="en-GB" dirty="0" err="1"/>
              <a:t>nghiên</a:t>
            </a:r>
            <a:r>
              <a:rPr lang="en-GB" baseline="0" dirty="0"/>
              <a:t> </a:t>
            </a:r>
            <a:r>
              <a:rPr lang="en-GB" baseline="0" dirty="0" err="1"/>
              <a:t>cứu</a:t>
            </a:r>
            <a:r>
              <a:rPr lang="en-GB" baseline="0" dirty="0"/>
              <a:t> </a:t>
            </a:r>
            <a:r>
              <a:rPr lang="en-GB" baseline="0" dirty="0" err="1"/>
              <a:t>phối</a:t>
            </a:r>
            <a:r>
              <a:rPr lang="en-GB" baseline="0" dirty="0"/>
              <a:t> </a:t>
            </a:r>
            <a:r>
              <a:rPr lang="en-GB" baseline="0" dirty="0" err="1"/>
              <a:t>hợp</a:t>
            </a:r>
            <a:r>
              <a:rPr lang="en-GB" baseline="0" dirty="0"/>
              <a:t> </a:t>
            </a:r>
            <a:r>
              <a:rPr lang="en-GB" baseline="0" dirty="0" err="1"/>
              <a:t>từ</a:t>
            </a:r>
            <a:r>
              <a:rPr lang="en-GB" baseline="0" dirty="0"/>
              <a:t> </a:t>
            </a:r>
            <a:r>
              <a:rPr lang="en-GB" baseline="0" dirty="0" err="1"/>
              <a:t>đầu</a:t>
            </a:r>
            <a:r>
              <a:rPr lang="en-GB" baseline="0" dirty="0"/>
              <a:t> </a:t>
            </a:r>
            <a:r>
              <a:rPr lang="en-GB" baseline="0" dirty="0" err="1"/>
              <a:t>empagliflozin</a:t>
            </a:r>
            <a:r>
              <a:rPr lang="en-GB" baseline="0" dirty="0"/>
              <a:t> </a:t>
            </a:r>
            <a:r>
              <a:rPr lang="en-GB" baseline="0" dirty="0" err="1"/>
              <a:t>và</a:t>
            </a:r>
            <a:r>
              <a:rPr lang="en-GB" baseline="0" dirty="0"/>
              <a:t> metformin ở </a:t>
            </a:r>
            <a:r>
              <a:rPr lang="en-GB" baseline="0" dirty="0" err="1"/>
              <a:t>những</a:t>
            </a:r>
            <a:r>
              <a:rPr lang="en-GB" baseline="0" dirty="0"/>
              <a:t> BN ĐTĐ </a:t>
            </a:r>
            <a:r>
              <a:rPr lang="en-GB" baseline="0" dirty="0" err="1"/>
              <a:t>típ</a:t>
            </a:r>
            <a:r>
              <a:rPr lang="en-GB" baseline="0" dirty="0"/>
              <a:t> 2 </a:t>
            </a:r>
            <a:r>
              <a:rPr lang="en-GB" baseline="0" dirty="0" err="1"/>
              <a:t>mới</a:t>
            </a:r>
            <a:r>
              <a:rPr lang="en-GB" baseline="0" dirty="0"/>
              <a:t> </a:t>
            </a:r>
            <a:r>
              <a:rPr lang="en-GB" baseline="0" dirty="0" err="1"/>
              <a:t>được</a:t>
            </a:r>
            <a:r>
              <a:rPr lang="en-GB" baseline="0" dirty="0"/>
              <a:t> </a:t>
            </a:r>
            <a:r>
              <a:rPr lang="en-GB" baseline="0" dirty="0" err="1"/>
              <a:t>chẩn</a:t>
            </a:r>
            <a:r>
              <a:rPr lang="en-GB" baseline="0" dirty="0"/>
              <a:t> </a:t>
            </a:r>
            <a:r>
              <a:rPr lang="en-GB" baseline="0" dirty="0" err="1"/>
              <a:t>đoán</a:t>
            </a:r>
            <a:r>
              <a:rPr lang="en-GB" baseline="0" dirty="0"/>
              <a:t> </a:t>
            </a:r>
            <a:r>
              <a:rPr lang="en-GB" baseline="0" dirty="0" err="1"/>
              <a:t>cho</a:t>
            </a:r>
            <a:r>
              <a:rPr lang="en-GB" baseline="0" dirty="0"/>
              <a:t> </a:t>
            </a:r>
            <a:r>
              <a:rPr lang="en-GB" baseline="0" dirty="0" err="1"/>
              <a:t>thấy</a:t>
            </a:r>
            <a:r>
              <a:rPr lang="en-GB" baseline="0" dirty="0"/>
              <a:t> </a:t>
            </a:r>
            <a:r>
              <a:rPr lang="en-GB" baseline="0" dirty="0" err="1"/>
              <a:t>việc</a:t>
            </a:r>
            <a:r>
              <a:rPr lang="en-GB" baseline="0" dirty="0"/>
              <a:t> </a:t>
            </a:r>
            <a:r>
              <a:rPr lang="en-GB" baseline="0" dirty="0" err="1"/>
              <a:t>phối</a:t>
            </a:r>
            <a:r>
              <a:rPr lang="en-GB" baseline="0" dirty="0"/>
              <a:t> </a:t>
            </a:r>
            <a:r>
              <a:rPr lang="en-GB" baseline="0" dirty="0" err="1"/>
              <a:t>hợp</a:t>
            </a:r>
            <a:r>
              <a:rPr lang="en-GB" baseline="0" dirty="0"/>
              <a:t> </a:t>
            </a:r>
            <a:r>
              <a:rPr lang="en-GB" baseline="0" dirty="0" err="1"/>
              <a:t>từ</a:t>
            </a:r>
            <a:r>
              <a:rPr lang="en-GB" baseline="0" dirty="0"/>
              <a:t> </a:t>
            </a:r>
            <a:r>
              <a:rPr lang="en-GB" baseline="0" dirty="0" err="1"/>
              <a:t>đầu</a:t>
            </a:r>
            <a:r>
              <a:rPr lang="en-GB" baseline="0" dirty="0"/>
              <a:t> </a:t>
            </a:r>
            <a:r>
              <a:rPr lang="en-GB" baseline="0" dirty="0" err="1"/>
              <a:t>empa</a:t>
            </a:r>
            <a:r>
              <a:rPr lang="en-GB" baseline="0" dirty="0"/>
              <a:t> </a:t>
            </a:r>
            <a:r>
              <a:rPr lang="en-GB" baseline="0" dirty="0" err="1"/>
              <a:t>và</a:t>
            </a:r>
            <a:r>
              <a:rPr lang="en-GB" baseline="0" dirty="0"/>
              <a:t> met </a:t>
            </a:r>
            <a:r>
              <a:rPr lang="en-GB" baseline="0" dirty="0" err="1"/>
              <a:t>làm</a:t>
            </a:r>
            <a:r>
              <a:rPr lang="en-GB" baseline="0" dirty="0"/>
              <a:t> </a:t>
            </a:r>
            <a:r>
              <a:rPr lang="en-GB" baseline="0" dirty="0" err="1"/>
              <a:t>giảm</a:t>
            </a:r>
            <a:r>
              <a:rPr lang="en-GB" baseline="0" dirty="0"/>
              <a:t> A1C </a:t>
            </a:r>
            <a:r>
              <a:rPr lang="en-GB" baseline="0" dirty="0" err="1"/>
              <a:t>nhiều</a:t>
            </a:r>
            <a:r>
              <a:rPr lang="en-GB" baseline="0" dirty="0"/>
              <a:t> </a:t>
            </a:r>
            <a:r>
              <a:rPr lang="en-GB" baseline="0" dirty="0" err="1"/>
              <a:t>hơn</a:t>
            </a:r>
            <a:r>
              <a:rPr lang="en-GB" baseline="0" dirty="0"/>
              <a:t> </a:t>
            </a:r>
            <a:r>
              <a:rPr lang="en-GB" baseline="0" dirty="0" err="1"/>
              <a:t>đáng</a:t>
            </a:r>
            <a:r>
              <a:rPr lang="en-GB" baseline="0" dirty="0"/>
              <a:t> </a:t>
            </a:r>
            <a:r>
              <a:rPr lang="en-GB" baseline="0" dirty="0" err="1"/>
              <a:t>kể</a:t>
            </a:r>
            <a:r>
              <a:rPr lang="en-GB" baseline="0" dirty="0"/>
              <a:t> so </a:t>
            </a:r>
            <a:r>
              <a:rPr lang="en-GB" baseline="0" dirty="0" err="1"/>
              <a:t>với</a:t>
            </a:r>
            <a:r>
              <a:rPr lang="en-GB" baseline="0" dirty="0"/>
              <a:t> </a:t>
            </a:r>
            <a:r>
              <a:rPr lang="en-GB" baseline="0" dirty="0" err="1"/>
              <a:t>đơn</a:t>
            </a:r>
            <a:r>
              <a:rPr lang="en-GB" baseline="0" dirty="0"/>
              <a:t> </a:t>
            </a:r>
            <a:r>
              <a:rPr lang="en-GB" baseline="0" dirty="0" err="1"/>
              <a:t>trị</a:t>
            </a:r>
            <a:r>
              <a:rPr lang="en-GB" baseline="0" dirty="0"/>
              <a:t> </a:t>
            </a:r>
            <a:r>
              <a:rPr lang="en-GB" baseline="0" dirty="0" err="1"/>
              <a:t>tương</a:t>
            </a:r>
            <a:r>
              <a:rPr lang="en-GB" baseline="0" dirty="0"/>
              <a:t> </a:t>
            </a:r>
            <a:r>
              <a:rPr lang="en-GB" baseline="0" dirty="0" err="1"/>
              <a:t>ứng</a:t>
            </a:r>
            <a:r>
              <a:rPr lang="en-GB" baseline="0" dirty="0"/>
              <a:t>. </a:t>
            </a:r>
            <a:r>
              <a:rPr lang="en-GB" baseline="0" dirty="0" err="1"/>
              <a:t>Phối</a:t>
            </a:r>
            <a:r>
              <a:rPr lang="en-GB" baseline="0" dirty="0"/>
              <a:t> </a:t>
            </a:r>
            <a:r>
              <a:rPr lang="en-GB" baseline="0" dirty="0" err="1"/>
              <a:t>hợp</a:t>
            </a:r>
            <a:r>
              <a:rPr lang="en-GB" baseline="0" dirty="0"/>
              <a:t> </a:t>
            </a:r>
            <a:r>
              <a:rPr lang="en-GB" baseline="0" dirty="0" err="1"/>
              <a:t>liều</a:t>
            </a:r>
            <a:r>
              <a:rPr lang="en-GB" baseline="0" dirty="0"/>
              <a:t> </a:t>
            </a:r>
            <a:r>
              <a:rPr lang="en-GB" baseline="0" dirty="0" err="1"/>
              <a:t>thấp</a:t>
            </a:r>
            <a:r>
              <a:rPr lang="en-GB" baseline="0" dirty="0"/>
              <a:t> Met </a:t>
            </a:r>
            <a:r>
              <a:rPr lang="en-GB" baseline="0" dirty="0" err="1"/>
              <a:t>và</a:t>
            </a:r>
            <a:r>
              <a:rPr lang="en-GB" baseline="0" dirty="0"/>
              <a:t> </a:t>
            </a:r>
            <a:r>
              <a:rPr lang="en-GB" baseline="0" dirty="0" err="1"/>
              <a:t>empa</a:t>
            </a:r>
            <a:r>
              <a:rPr lang="en-GB" baseline="0" dirty="0"/>
              <a:t> </a:t>
            </a:r>
            <a:r>
              <a:rPr lang="en-GB" baseline="0" dirty="0" err="1"/>
              <a:t>giúp</a:t>
            </a:r>
            <a:r>
              <a:rPr lang="en-GB" baseline="0" dirty="0"/>
              <a:t> </a:t>
            </a:r>
            <a:r>
              <a:rPr lang="en-GB" baseline="0" dirty="0" err="1"/>
              <a:t>kiểm</a:t>
            </a:r>
            <a:r>
              <a:rPr lang="en-GB" baseline="0" dirty="0"/>
              <a:t> </a:t>
            </a:r>
            <a:r>
              <a:rPr lang="en-GB" baseline="0" dirty="0" err="1"/>
              <a:t>soát</a:t>
            </a:r>
            <a:r>
              <a:rPr lang="en-GB" baseline="0" dirty="0"/>
              <a:t> </a:t>
            </a:r>
            <a:r>
              <a:rPr lang="en-GB" baseline="0" dirty="0" err="1"/>
              <a:t>đường</a:t>
            </a:r>
            <a:r>
              <a:rPr lang="en-GB" baseline="0" dirty="0"/>
              <a:t> </a:t>
            </a:r>
            <a:r>
              <a:rPr lang="en-GB" baseline="0" dirty="0" err="1"/>
              <a:t>huyết</a:t>
            </a:r>
            <a:r>
              <a:rPr lang="en-GB" baseline="0" dirty="0"/>
              <a:t> </a:t>
            </a:r>
            <a:r>
              <a:rPr lang="en-GB" baseline="0" dirty="0" err="1"/>
              <a:t>tương</a:t>
            </a:r>
            <a:r>
              <a:rPr lang="en-GB" baseline="0" dirty="0"/>
              <a:t> </a:t>
            </a:r>
            <a:r>
              <a:rPr lang="en-GB" baseline="0" dirty="0" err="1"/>
              <a:t>tự</a:t>
            </a:r>
            <a:r>
              <a:rPr lang="en-GB" baseline="0" dirty="0"/>
              <a:t> </a:t>
            </a:r>
            <a:r>
              <a:rPr lang="en-GB" baseline="0" dirty="0" err="1"/>
              <a:t>hoặc</a:t>
            </a:r>
            <a:r>
              <a:rPr lang="en-GB" baseline="0" dirty="0"/>
              <a:t> </a:t>
            </a:r>
            <a:r>
              <a:rPr lang="en-GB" baseline="0" dirty="0" err="1"/>
              <a:t>nhiều</a:t>
            </a:r>
            <a:r>
              <a:rPr lang="en-GB" baseline="0" dirty="0"/>
              <a:t> </a:t>
            </a:r>
            <a:r>
              <a:rPr lang="en-GB" baseline="0" dirty="0" err="1"/>
              <a:t>hơn</a:t>
            </a:r>
            <a:r>
              <a:rPr lang="en-GB" baseline="0" dirty="0"/>
              <a:t> </a:t>
            </a:r>
            <a:r>
              <a:rPr lang="en-GB" baseline="0" dirty="0" err="1"/>
              <a:t>về</a:t>
            </a:r>
            <a:r>
              <a:rPr lang="en-GB" baseline="0" dirty="0"/>
              <a:t> </a:t>
            </a:r>
            <a:r>
              <a:rPr lang="en-GB" baseline="0" dirty="0" err="1"/>
              <a:t>mặt</a:t>
            </a:r>
            <a:r>
              <a:rPr lang="en-GB" baseline="0" dirty="0"/>
              <a:t> </a:t>
            </a:r>
            <a:r>
              <a:rPr lang="en-GB" baseline="0" dirty="0" err="1"/>
              <a:t>số</a:t>
            </a:r>
            <a:r>
              <a:rPr lang="en-GB" baseline="0" dirty="0"/>
              <a:t> </a:t>
            </a:r>
            <a:r>
              <a:rPr lang="en-GB" baseline="0" dirty="0" err="1"/>
              <a:t>học</a:t>
            </a:r>
            <a:r>
              <a:rPr lang="en-GB" baseline="0" dirty="0"/>
              <a:t> </a:t>
            </a:r>
            <a:r>
              <a:rPr lang="en-GB" baseline="0" dirty="0" err="1"/>
              <a:t>với</a:t>
            </a:r>
            <a:r>
              <a:rPr lang="en-GB" baseline="0" dirty="0"/>
              <a:t> met </a:t>
            </a:r>
            <a:r>
              <a:rPr lang="en-GB" baseline="0" dirty="0" err="1"/>
              <a:t>liều</a:t>
            </a:r>
            <a:r>
              <a:rPr lang="en-GB" baseline="0" dirty="0"/>
              <a:t> </a:t>
            </a:r>
            <a:r>
              <a:rPr lang="en-GB" baseline="0" dirty="0" err="1"/>
              <a:t>cao</a:t>
            </a:r>
            <a:r>
              <a:rPr lang="en-GB" baseline="0" dirty="0"/>
              <a:t>. </a:t>
            </a:r>
            <a:r>
              <a:rPr lang="en-GB" baseline="0" dirty="0" err="1"/>
              <a:t>Phối</a:t>
            </a:r>
            <a:r>
              <a:rPr lang="en-GB" baseline="0" dirty="0"/>
              <a:t> </a:t>
            </a:r>
            <a:r>
              <a:rPr lang="en-GB" baseline="0" dirty="0" err="1"/>
              <a:t>hợp</a:t>
            </a:r>
            <a:r>
              <a:rPr lang="en-GB" baseline="0" dirty="0"/>
              <a:t> </a:t>
            </a:r>
            <a:r>
              <a:rPr lang="en-GB" baseline="0" dirty="0" err="1"/>
              <a:t>này</a:t>
            </a:r>
            <a:r>
              <a:rPr lang="en-GB" baseline="0" dirty="0"/>
              <a:t> </a:t>
            </a:r>
            <a:r>
              <a:rPr lang="en-GB" baseline="0" dirty="0" err="1"/>
              <a:t>có</a:t>
            </a:r>
            <a:r>
              <a:rPr lang="en-GB" baseline="0" dirty="0"/>
              <a:t> </a:t>
            </a:r>
            <a:r>
              <a:rPr lang="en-GB" baseline="0" dirty="0" err="1"/>
              <a:t>thể</a:t>
            </a:r>
            <a:r>
              <a:rPr lang="en-GB" baseline="0" dirty="0"/>
              <a:t> </a:t>
            </a:r>
            <a:r>
              <a:rPr lang="en-GB" baseline="0" dirty="0" err="1"/>
              <a:t>phù</a:t>
            </a:r>
            <a:r>
              <a:rPr lang="en-GB" baseline="0" dirty="0"/>
              <a:t> </a:t>
            </a:r>
            <a:r>
              <a:rPr lang="en-GB" baseline="0" dirty="0" err="1"/>
              <a:t>hợp</a:t>
            </a:r>
            <a:r>
              <a:rPr lang="en-GB" baseline="0" dirty="0"/>
              <a:t> </a:t>
            </a:r>
            <a:r>
              <a:rPr lang="en-GB" baseline="0" dirty="0" err="1"/>
              <a:t>để</a:t>
            </a:r>
            <a:r>
              <a:rPr lang="en-GB" baseline="0" dirty="0"/>
              <a:t> </a:t>
            </a:r>
            <a:r>
              <a:rPr lang="en-GB" baseline="0" dirty="0" err="1"/>
              <a:t>giúp</a:t>
            </a:r>
            <a:r>
              <a:rPr lang="en-GB" baseline="0" dirty="0"/>
              <a:t> </a:t>
            </a:r>
            <a:r>
              <a:rPr lang="en-GB" baseline="0" dirty="0" err="1"/>
              <a:t>kiểm</a:t>
            </a:r>
            <a:r>
              <a:rPr lang="en-GB" baseline="0" dirty="0"/>
              <a:t> </a:t>
            </a:r>
            <a:r>
              <a:rPr lang="en-GB" baseline="0" dirty="0" err="1"/>
              <a:t>soát</a:t>
            </a:r>
            <a:r>
              <a:rPr lang="en-GB" baseline="0" dirty="0"/>
              <a:t> </a:t>
            </a:r>
            <a:r>
              <a:rPr lang="en-GB" baseline="0" dirty="0" err="1"/>
              <a:t>đường</a:t>
            </a:r>
            <a:r>
              <a:rPr lang="en-GB" baseline="0" dirty="0"/>
              <a:t> </a:t>
            </a:r>
            <a:r>
              <a:rPr lang="en-GB" baseline="0" dirty="0" err="1"/>
              <a:t>huyết</a:t>
            </a:r>
            <a:r>
              <a:rPr lang="en-GB" baseline="0" dirty="0"/>
              <a:t> </a:t>
            </a:r>
            <a:r>
              <a:rPr lang="en-GB" baseline="0" dirty="0" err="1"/>
              <a:t>cho</a:t>
            </a:r>
            <a:r>
              <a:rPr lang="en-GB" baseline="0" dirty="0"/>
              <a:t> </a:t>
            </a:r>
            <a:r>
              <a:rPr lang="en-GB" baseline="0" dirty="0" err="1"/>
              <a:t>những</a:t>
            </a:r>
            <a:r>
              <a:rPr lang="en-GB" baseline="0" dirty="0"/>
              <a:t> </a:t>
            </a:r>
            <a:r>
              <a:rPr lang="en-GB" baseline="0" dirty="0" err="1"/>
              <a:t>bệnh</a:t>
            </a:r>
            <a:r>
              <a:rPr lang="en-GB" baseline="0" dirty="0"/>
              <a:t> </a:t>
            </a:r>
            <a:r>
              <a:rPr lang="en-GB" baseline="0" dirty="0" err="1"/>
              <a:t>nhân</a:t>
            </a:r>
            <a:r>
              <a:rPr lang="en-GB" baseline="0" dirty="0"/>
              <a:t> </a:t>
            </a:r>
            <a:r>
              <a:rPr lang="en-GB" baseline="0" dirty="0" err="1"/>
              <a:t>không</a:t>
            </a:r>
            <a:r>
              <a:rPr lang="en-GB" baseline="0" dirty="0"/>
              <a:t> dung </a:t>
            </a:r>
            <a:r>
              <a:rPr lang="en-GB" baseline="0" dirty="0" err="1"/>
              <a:t>nạp</a:t>
            </a:r>
            <a:r>
              <a:rPr lang="en-GB" baseline="0" dirty="0"/>
              <a:t> </a:t>
            </a:r>
            <a:r>
              <a:rPr lang="en-GB" baseline="0" dirty="0" err="1"/>
              <a:t>với</a:t>
            </a:r>
            <a:r>
              <a:rPr lang="en-GB" baseline="0" dirty="0"/>
              <a:t> </a:t>
            </a:r>
            <a:r>
              <a:rPr lang="en-GB" baseline="0" dirty="0" err="1"/>
              <a:t>liều</a:t>
            </a:r>
            <a:r>
              <a:rPr lang="en-GB" baseline="0" dirty="0"/>
              <a:t> </a:t>
            </a:r>
            <a:r>
              <a:rPr lang="en-GB" baseline="0" dirty="0" err="1"/>
              <a:t>cao</a:t>
            </a:r>
            <a:r>
              <a:rPr lang="en-GB" baseline="0" dirty="0"/>
              <a:t> Met</a:t>
            </a:r>
          </a:p>
          <a:p>
            <a:pPr defTabSz="914234">
              <a:defRPr/>
            </a:pPr>
            <a:r>
              <a:rPr lang="en-GB" baseline="0" dirty="0" err="1"/>
              <a:t>Ngoài</a:t>
            </a:r>
            <a:r>
              <a:rPr lang="en-GB" baseline="0" dirty="0"/>
              <a:t> </a:t>
            </a:r>
            <a:r>
              <a:rPr lang="en-GB" baseline="0" dirty="0" err="1"/>
              <a:t>ra</a:t>
            </a:r>
            <a:r>
              <a:rPr lang="en-GB" baseline="0" dirty="0"/>
              <a:t> </a:t>
            </a:r>
            <a:r>
              <a:rPr lang="en-GB" baseline="0" dirty="0" err="1"/>
              <a:t>trong</a:t>
            </a:r>
            <a:r>
              <a:rPr lang="en-GB" baseline="0" dirty="0"/>
              <a:t> </a:t>
            </a:r>
            <a:r>
              <a:rPr lang="en-GB" baseline="0" dirty="0" err="1"/>
              <a:t>nhánh</a:t>
            </a:r>
            <a:r>
              <a:rPr lang="en-GB" baseline="0" dirty="0"/>
              <a:t> </a:t>
            </a:r>
            <a:r>
              <a:rPr lang="en-GB" baseline="0" dirty="0" err="1"/>
              <a:t>nhãn</a:t>
            </a:r>
            <a:r>
              <a:rPr lang="en-GB" baseline="0" dirty="0"/>
              <a:t> </a:t>
            </a:r>
            <a:r>
              <a:rPr lang="en-GB" baseline="0" dirty="0" err="1"/>
              <a:t>mở</a:t>
            </a:r>
            <a:r>
              <a:rPr lang="en-GB" baseline="0" dirty="0"/>
              <a:t>, ở </a:t>
            </a:r>
            <a:r>
              <a:rPr lang="en-GB" baseline="0" dirty="0" err="1"/>
              <a:t>những</a:t>
            </a:r>
            <a:r>
              <a:rPr lang="en-GB" baseline="0" dirty="0"/>
              <a:t> </a:t>
            </a:r>
            <a:r>
              <a:rPr lang="en-GB" baseline="0" dirty="0" err="1"/>
              <a:t>bệnh</a:t>
            </a:r>
            <a:r>
              <a:rPr lang="en-GB" baseline="0" dirty="0"/>
              <a:t> </a:t>
            </a:r>
            <a:r>
              <a:rPr lang="en-GB" baseline="0" dirty="0" err="1"/>
              <a:t>nhân</a:t>
            </a:r>
            <a:r>
              <a:rPr lang="en-GB" baseline="0" dirty="0"/>
              <a:t> </a:t>
            </a:r>
            <a:r>
              <a:rPr lang="en-GB" baseline="0" dirty="0" err="1"/>
              <a:t>có</a:t>
            </a:r>
            <a:r>
              <a:rPr lang="en-GB" baseline="0" dirty="0"/>
              <a:t> A1C ban </a:t>
            </a:r>
            <a:r>
              <a:rPr lang="en-GB" baseline="0" dirty="0" err="1"/>
              <a:t>đầu</a:t>
            </a:r>
            <a:r>
              <a:rPr lang="en-GB" baseline="0" dirty="0"/>
              <a:t> </a:t>
            </a:r>
            <a:r>
              <a:rPr lang="en-GB" baseline="0" dirty="0" err="1"/>
              <a:t>cao</a:t>
            </a:r>
            <a:r>
              <a:rPr lang="en-GB" baseline="0" dirty="0"/>
              <a:t>, </a:t>
            </a:r>
            <a:r>
              <a:rPr lang="en-GB" baseline="0" dirty="0" err="1"/>
              <a:t>trung</a:t>
            </a:r>
            <a:r>
              <a:rPr lang="en-GB" baseline="0" dirty="0"/>
              <a:t> bình 11.5%, </a:t>
            </a:r>
            <a:r>
              <a:rPr lang="en-GB" baseline="0" dirty="0" err="1"/>
              <a:t>phối</a:t>
            </a:r>
            <a:r>
              <a:rPr lang="en-GB" baseline="0" dirty="0"/>
              <a:t> </a:t>
            </a:r>
            <a:r>
              <a:rPr lang="en-GB" baseline="0" dirty="0" err="1"/>
              <a:t>hợp</a:t>
            </a:r>
            <a:r>
              <a:rPr lang="en-GB" baseline="0" dirty="0"/>
              <a:t> </a:t>
            </a:r>
            <a:r>
              <a:rPr lang="en-GB" baseline="0" dirty="0" err="1"/>
              <a:t>empa</a:t>
            </a:r>
            <a:r>
              <a:rPr lang="en-GB" baseline="0" dirty="0"/>
              <a:t>/met 12.5/1000 </a:t>
            </a:r>
            <a:r>
              <a:rPr lang="en-GB" baseline="0" dirty="0" err="1"/>
              <a:t>ngày</a:t>
            </a:r>
            <a:r>
              <a:rPr lang="en-GB" baseline="0" dirty="0"/>
              <a:t> 2 </a:t>
            </a:r>
            <a:r>
              <a:rPr lang="en-GB" baseline="0" dirty="0" err="1"/>
              <a:t>lần</a:t>
            </a:r>
            <a:r>
              <a:rPr lang="en-GB" baseline="0" dirty="0"/>
              <a:t> </a:t>
            </a:r>
            <a:r>
              <a:rPr lang="en-GB" baseline="0" dirty="0" err="1"/>
              <a:t>làm</a:t>
            </a:r>
            <a:r>
              <a:rPr lang="en-GB" baseline="0" dirty="0"/>
              <a:t> </a:t>
            </a:r>
            <a:r>
              <a:rPr lang="en-GB" baseline="0" dirty="0" err="1"/>
              <a:t>giảm</a:t>
            </a:r>
            <a:r>
              <a:rPr lang="en-GB" baseline="0" dirty="0"/>
              <a:t> A1C </a:t>
            </a:r>
            <a:r>
              <a:rPr lang="en-GB" baseline="0" dirty="0" err="1"/>
              <a:t>đến</a:t>
            </a:r>
            <a:r>
              <a:rPr lang="en-GB" baseline="0" dirty="0"/>
              <a:t> 4.6%</a:t>
            </a:r>
            <a:endParaRPr lang="en-GB" dirty="0"/>
          </a:p>
        </p:txBody>
      </p:sp>
      <p:sp>
        <p:nvSpPr>
          <p:cNvPr id="4" name="Foliennummernplatzhalter 3"/>
          <p:cNvSpPr>
            <a:spLocks noGrp="1"/>
          </p:cNvSpPr>
          <p:nvPr>
            <p:ph type="sldNum" sz="quarter" idx="10"/>
          </p:nvPr>
        </p:nvSpPr>
        <p:spPr>
          <a:xfrm>
            <a:off x="3849972" y="9429369"/>
            <a:ext cx="2946608" cy="4949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DE8284D-EED3-4215-8CAF-C6FE2AA5FA1B}" type="slidenum">
              <a:rPr kumimoji="0" lang="de-DE" sz="1800" b="0" i="0" u="none" strike="noStrike" kern="1200" cap="none" spc="0" normalizeH="0" baseline="0" noProof="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57</a:t>
            </a:fld>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25206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9888" y="439738"/>
            <a:ext cx="6057900" cy="3408362"/>
          </a:xfrm>
        </p:spPr>
      </p:sp>
      <p:sp>
        <p:nvSpPr>
          <p:cNvPr id="3" name="Notizenplatzhalter 2"/>
          <p:cNvSpPr>
            <a:spLocks noGrp="1"/>
          </p:cNvSpPr>
          <p:nvPr>
            <p:ph type="body" idx="1"/>
          </p:nvPr>
        </p:nvSpPr>
        <p:spPr/>
        <p:txBody>
          <a:bodyPr>
            <a:normAutofit/>
          </a:bodyPr>
          <a:lstStyle/>
          <a:p>
            <a:pPr defTabSz="914234">
              <a:defRPr/>
            </a:pPr>
            <a:r>
              <a:rPr lang="en-GB" dirty="0" err="1"/>
              <a:t>Phối</a:t>
            </a:r>
            <a:r>
              <a:rPr lang="en-GB" dirty="0"/>
              <a:t> </a:t>
            </a:r>
            <a:r>
              <a:rPr lang="en-GB" dirty="0" err="1"/>
              <a:t>hợp</a:t>
            </a:r>
            <a:r>
              <a:rPr lang="en-GB" baseline="0" dirty="0"/>
              <a:t> </a:t>
            </a:r>
            <a:r>
              <a:rPr lang="en-GB" baseline="0" dirty="0" err="1"/>
              <a:t>empa</a:t>
            </a:r>
            <a:r>
              <a:rPr lang="en-GB" baseline="0" dirty="0"/>
              <a:t> </a:t>
            </a:r>
            <a:r>
              <a:rPr lang="en-GB" baseline="0" dirty="0" err="1"/>
              <a:t>và</a:t>
            </a:r>
            <a:r>
              <a:rPr lang="en-GB" baseline="0" dirty="0"/>
              <a:t> met </a:t>
            </a:r>
            <a:r>
              <a:rPr lang="en-GB" baseline="0" dirty="0" err="1"/>
              <a:t>từ</a:t>
            </a:r>
            <a:r>
              <a:rPr lang="en-GB" baseline="0" dirty="0"/>
              <a:t> </a:t>
            </a:r>
            <a:r>
              <a:rPr lang="en-GB" baseline="0" dirty="0" err="1"/>
              <a:t>đầu</a:t>
            </a:r>
            <a:r>
              <a:rPr lang="en-GB" baseline="0" dirty="0"/>
              <a:t> </a:t>
            </a:r>
            <a:r>
              <a:rPr lang="en-GB" baseline="0" dirty="0" err="1"/>
              <a:t>giúp</a:t>
            </a:r>
            <a:r>
              <a:rPr lang="en-GB" baseline="0" dirty="0"/>
              <a:t> </a:t>
            </a:r>
            <a:r>
              <a:rPr lang="en-GB" baseline="0" dirty="0" err="1"/>
              <a:t>tỉ</a:t>
            </a:r>
            <a:r>
              <a:rPr lang="en-GB" baseline="0" dirty="0"/>
              <a:t> </a:t>
            </a:r>
            <a:r>
              <a:rPr lang="en-GB" baseline="0" dirty="0" err="1"/>
              <a:t>lệ</a:t>
            </a:r>
            <a:r>
              <a:rPr lang="en-GB" baseline="0" dirty="0"/>
              <a:t> BN </a:t>
            </a:r>
            <a:r>
              <a:rPr lang="en-GB" baseline="0" dirty="0" err="1"/>
              <a:t>đạt</a:t>
            </a:r>
            <a:r>
              <a:rPr lang="en-GB" baseline="0" dirty="0"/>
              <a:t> A1C </a:t>
            </a:r>
            <a:r>
              <a:rPr lang="en-GB" baseline="0" dirty="0" err="1"/>
              <a:t>mục</a:t>
            </a:r>
            <a:r>
              <a:rPr lang="en-GB" baseline="0" dirty="0"/>
              <a:t> </a:t>
            </a:r>
            <a:r>
              <a:rPr lang="en-GB" baseline="0" dirty="0" err="1"/>
              <a:t>tiêu</a:t>
            </a:r>
            <a:r>
              <a:rPr lang="en-GB" baseline="0" dirty="0"/>
              <a:t> &lt; 7% </a:t>
            </a:r>
            <a:r>
              <a:rPr lang="en-GB" baseline="0" dirty="0" err="1"/>
              <a:t>lên</a:t>
            </a:r>
            <a:r>
              <a:rPr lang="en-GB" baseline="0" dirty="0"/>
              <a:t> </a:t>
            </a:r>
            <a:r>
              <a:rPr lang="en-GB" baseline="0" dirty="0" err="1"/>
              <a:t>đến</a:t>
            </a:r>
            <a:r>
              <a:rPr lang="en-GB" baseline="0" dirty="0"/>
              <a:t> 70%</a:t>
            </a:r>
            <a:endParaRPr lang="en-GB" dirty="0"/>
          </a:p>
        </p:txBody>
      </p:sp>
      <p:sp>
        <p:nvSpPr>
          <p:cNvPr id="4" name="Foliennummernplatzhalter 3"/>
          <p:cNvSpPr>
            <a:spLocks noGrp="1"/>
          </p:cNvSpPr>
          <p:nvPr>
            <p:ph type="sldNum" sz="quarter" idx="10"/>
          </p:nvPr>
        </p:nvSpPr>
        <p:spPr>
          <a:xfrm>
            <a:off x="3849972" y="9429369"/>
            <a:ext cx="2946608" cy="4949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DE8284D-EED3-4215-8CAF-C6FE2AA5FA1B}" type="slidenum">
              <a:rPr kumimoji="0" lang="de-DE" sz="1800" b="0" i="0" u="none" strike="noStrike" kern="1200" cap="none" spc="0" normalizeH="0" baseline="0" noProof="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58</a:t>
            </a:fld>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82798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pPr defTabSz="914234">
              <a:defRPr/>
            </a:pPr>
            <a:r>
              <a:rPr lang="en-GB"/>
              <a:t>Phối</a:t>
            </a:r>
            <a:r>
              <a:rPr lang="en-GB" baseline="0"/>
              <a:t> hợp cũng giúp giảm cân nặng nhiều hơn </a:t>
            </a:r>
            <a:endParaRPr lang="en-GB" dirty="0"/>
          </a:p>
        </p:txBody>
      </p:sp>
      <p:sp>
        <p:nvSpPr>
          <p:cNvPr id="4" name="Foliennummernplatzhalter 3"/>
          <p:cNvSpPr>
            <a:spLocks noGrp="1"/>
          </p:cNvSpPr>
          <p:nvPr>
            <p:ph type="sldNum" sz="quarter" idx="10"/>
          </p:nvPr>
        </p:nvSpPr>
        <p:spPr>
          <a:xfrm>
            <a:off x="3884138" y="8685937"/>
            <a:ext cx="2972757" cy="455904"/>
          </a:xfrm>
          <a:prstGeom prst="rect">
            <a:avLst/>
          </a:prstGeom>
        </p:spPr>
        <p:txBody>
          <a:bodyPr/>
          <a:lstStyle/>
          <a:p>
            <a:pPr marL="0" marR="0" lvl="0" indent="0" algn="r" defTabSz="456938" rtl="0" eaLnBrk="1" fontAlgn="auto" latinLnBrk="0" hangingPunct="1">
              <a:lnSpc>
                <a:spcPct val="100000"/>
              </a:lnSpc>
              <a:spcBef>
                <a:spcPts val="0"/>
              </a:spcBef>
              <a:spcAft>
                <a:spcPts val="0"/>
              </a:spcAft>
              <a:buClrTx/>
              <a:buSzTx/>
              <a:buFontTx/>
              <a:buNone/>
              <a:tabLst/>
              <a:defRPr/>
            </a:pPr>
            <a:fld id="{EDE8284D-EED3-4215-8CAF-C6FE2AA5FA1B}" type="slidenum">
              <a:rPr kumimoji="0" lang="de-DE" sz="1200" b="0" i="0" u="none" strike="noStrike" kern="1200" cap="none" spc="0" normalizeH="0" baseline="0" noProof="0">
                <a:ln>
                  <a:noFill/>
                </a:ln>
                <a:solidFill>
                  <a:prstClr val="black"/>
                </a:solidFill>
                <a:effectLst/>
                <a:uLnTx/>
                <a:uFillTx/>
                <a:latin typeface="Calibri"/>
                <a:ea typeface="+mn-ea"/>
                <a:cs typeface="+mn-cs"/>
              </a:rPr>
              <a:pPr marL="0" marR="0" lvl="0" indent="0" algn="r" defTabSz="456938" rtl="0" eaLnBrk="1" fontAlgn="auto" latinLnBrk="0" hangingPunct="1">
                <a:lnSpc>
                  <a:spcPct val="100000"/>
                </a:lnSpc>
                <a:spcBef>
                  <a:spcPts val="0"/>
                </a:spcBef>
                <a:spcAft>
                  <a:spcPts val="0"/>
                </a:spcAft>
                <a:buClrTx/>
                <a:buSzTx/>
                <a:buFontTx/>
                <a:buNone/>
                <a:tabLst/>
                <a:defRPr/>
              </a:pPr>
              <a:t>59</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08075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Để</a:t>
            </a:r>
            <a:r>
              <a:rPr lang="en-GB" dirty="0"/>
              <a:t> </a:t>
            </a:r>
            <a:r>
              <a:rPr lang="en-GB" dirty="0" err="1"/>
              <a:t>tổng</a:t>
            </a:r>
            <a:r>
              <a:rPr lang="en-GB" baseline="0" dirty="0"/>
              <a:t> </a:t>
            </a:r>
            <a:r>
              <a:rPr lang="en-GB" baseline="0" dirty="0" err="1"/>
              <a:t>kết</a:t>
            </a:r>
            <a:r>
              <a:rPr lang="en-GB" baseline="0" dirty="0"/>
              <a:t> </a:t>
            </a:r>
            <a:r>
              <a:rPr lang="en-GB" baseline="0" dirty="0" err="1"/>
              <a:t>lại</a:t>
            </a:r>
            <a:r>
              <a:rPr lang="en-GB" baseline="0" dirty="0"/>
              <a:t>, </a:t>
            </a:r>
            <a:r>
              <a:rPr lang="en-GB" baseline="0" dirty="0" err="1"/>
              <a:t>chúng</a:t>
            </a:r>
            <a:r>
              <a:rPr lang="en-GB" baseline="0" dirty="0"/>
              <a:t> ta </a:t>
            </a:r>
            <a:r>
              <a:rPr lang="en-GB" baseline="0" dirty="0" err="1"/>
              <a:t>có</a:t>
            </a:r>
            <a:r>
              <a:rPr lang="en-GB" baseline="0" dirty="0"/>
              <a:t> </a:t>
            </a:r>
            <a:r>
              <a:rPr lang="en-GB" baseline="0" dirty="0" err="1"/>
              <a:t>thể</a:t>
            </a:r>
            <a:r>
              <a:rPr lang="en-GB" baseline="0" dirty="0"/>
              <a:t> </a:t>
            </a:r>
            <a:r>
              <a:rPr lang="en-GB" baseline="0" dirty="0" err="1"/>
              <a:t>thấy</a:t>
            </a:r>
            <a:r>
              <a:rPr lang="en-GB" baseline="0" dirty="0"/>
              <a:t> </a:t>
            </a:r>
            <a:r>
              <a:rPr lang="en-GB" baseline="0" dirty="0" err="1"/>
              <a:t>empagliflozin</a:t>
            </a:r>
            <a:r>
              <a:rPr lang="en-GB" baseline="0" dirty="0"/>
              <a:t> </a:t>
            </a:r>
            <a:r>
              <a:rPr lang="en-GB" baseline="0" dirty="0" err="1"/>
              <a:t>cung</a:t>
            </a:r>
            <a:r>
              <a:rPr lang="en-GB" baseline="0" dirty="0"/>
              <a:t> </a:t>
            </a:r>
            <a:r>
              <a:rPr lang="en-GB" baseline="0" dirty="0" err="1"/>
              <a:t>cấp</a:t>
            </a:r>
            <a:r>
              <a:rPr lang="en-GB" baseline="0" dirty="0"/>
              <a:t> 1 </a:t>
            </a:r>
            <a:r>
              <a:rPr lang="en-GB" baseline="0" dirty="0" err="1"/>
              <a:t>giải</a:t>
            </a:r>
            <a:r>
              <a:rPr lang="en-GB" baseline="0" dirty="0"/>
              <a:t> </a:t>
            </a:r>
            <a:r>
              <a:rPr lang="en-GB" baseline="0" dirty="0" err="1"/>
              <a:t>pháp</a:t>
            </a:r>
            <a:r>
              <a:rPr lang="en-GB" baseline="0" dirty="0"/>
              <a:t> </a:t>
            </a:r>
            <a:r>
              <a:rPr lang="en-GB" baseline="0" dirty="0" err="1"/>
              <a:t>toàn</a:t>
            </a:r>
            <a:r>
              <a:rPr lang="en-GB" baseline="0" dirty="0"/>
              <a:t> </a:t>
            </a:r>
            <a:r>
              <a:rPr lang="en-GB" baseline="0" dirty="0" err="1"/>
              <a:t>diện</a:t>
            </a:r>
            <a:r>
              <a:rPr lang="en-GB" baseline="0" dirty="0"/>
              <a:t> </a:t>
            </a:r>
            <a:r>
              <a:rPr lang="en-GB" baseline="0" dirty="0" err="1"/>
              <a:t>cho</a:t>
            </a:r>
            <a:r>
              <a:rPr lang="en-GB" baseline="0" dirty="0"/>
              <a:t> BN ĐTĐ </a:t>
            </a:r>
            <a:r>
              <a:rPr lang="en-GB" baseline="0" dirty="0" err="1"/>
              <a:t>tren</a:t>
            </a:r>
            <a:r>
              <a:rPr lang="en-GB" baseline="0" dirty="0"/>
              <a:t> </a:t>
            </a:r>
            <a:r>
              <a:rPr lang="en-GB" baseline="0" dirty="0" err="1"/>
              <a:t>nhiều</a:t>
            </a:r>
            <a:r>
              <a:rPr lang="en-GB" baseline="0" dirty="0"/>
              <a:t> </a:t>
            </a:r>
            <a:r>
              <a:rPr lang="en-GB" baseline="0" dirty="0" err="1"/>
              <a:t>khía</a:t>
            </a:r>
            <a:r>
              <a:rPr lang="en-GB" baseline="0" dirty="0"/>
              <a:t> </a:t>
            </a:r>
            <a:r>
              <a:rPr lang="en-GB" baseline="0" dirty="0" err="1"/>
              <a:t>cạnh</a:t>
            </a:r>
            <a:r>
              <a:rPr lang="en-GB" baseline="0" dirty="0"/>
              <a:t> </a:t>
            </a:r>
            <a:r>
              <a:rPr lang="en-GB" baseline="0" dirty="0" err="1"/>
              <a:t>về</a:t>
            </a:r>
            <a:r>
              <a:rPr lang="en-GB" baseline="0" dirty="0"/>
              <a:t> KSĐH </a:t>
            </a:r>
            <a:r>
              <a:rPr lang="en-GB" baseline="0" dirty="0" err="1"/>
              <a:t>cũng</a:t>
            </a:r>
            <a:r>
              <a:rPr lang="en-GB" baseline="0" dirty="0"/>
              <a:t> </a:t>
            </a:r>
            <a:r>
              <a:rPr lang="en-GB" baseline="0" dirty="0" err="1"/>
              <a:t>như</a:t>
            </a:r>
            <a:r>
              <a:rPr lang="en-GB" baseline="0" dirty="0"/>
              <a:t> </a:t>
            </a:r>
            <a:r>
              <a:rPr lang="en-GB" baseline="0" dirty="0" err="1"/>
              <a:t>giảm</a:t>
            </a:r>
            <a:r>
              <a:rPr lang="en-GB" baseline="0" dirty="0"/>
              <a:t> </a:t>
            </a:r>
            <a:r>
              <a:rPr lang="en-GB" baseline="0" dirty="0" err="1"/>
              <a:t>biến</a:t>
            </a:r>
            <a:r>
              <a:rPr lang="en-GB" baseline="0" dirty="0"/>
              <a:t> </a:t>
            </a:r>
            <a:r>
              <a:rPr lang="en-GB" baseline="0" dirty="0" err="1"/>
              <a:t>cố</a:t>
            </a:r>
            <a:r>
              <a:rPr lang="en-GB" baseline="0" dirty="0"/>
              <a:t> </a:t>
            </a:r>
            <a:r>
              <a:rPr lang="en-GB" baseline="0" dirty="0" err="1"/>
              <a:t>tim</a:t>
            </a:r>
            <a:r>
              <a:rPr lang="en-GB" baseline="0" dirty="0"/>
              <a:t> </a:t>
            </a:r>
            <a:r>
              <a:rPr lang="en-GB" baseline="0" dirty="0" err="1"/>
              <a:t>mạch</a:t>
            </a:r>
            <a:r>
              <a:rPr lang="en-GB" baseline="0" dirty="0"/>
              <a:t> – </a:t>
            </a:r>
            <a:r>
              <a:rPr lang="en-GB" baseline="0" dirty="0" err="1"/>
              <a:t>thận</a:t>
            </a:r>
            <a:r>
              <a:rPr lang="en-GB" baseline="0" dirty="0"/>
              <a:t> </a:t>
            </a:r>
            <a:r>
              <a:rPr lang="en-GB" baseline="0" dirty="0" err="1"/>
              <a:t>của</a:t>
            </a:r>
            <a:r>
              <a:rPr lang="en-GB" baseline="0" dirty="0"/>
              <a:t> BN, </a:t>
            </a:r>
            <a:r>
              <a:rPr lang="en-GB" baseline="0" dirty="0" err="1"/>
              <a:t>đặc</a:t>
            </a:r>
            <a:r>
              <a:rPr lang="en-GB" baseline="0" dirty="0"/>
              <a:t> </a:t>
            </a:r>
            <a:r>
              <a:rPr lang="en-GB" baseline="0" dirty="0" err="1"/>
              <a:t>biệt</a:t>
            </a:r>
            <a:r>
              <a:rPr lang="en-GB" baseline="0" dirty="0"/>
              <a:t> </a:t>
            </a:r>
            <a:r>
              <a:rPr lang="en-GB" baseline="0" dirty="0" err="1"/>
              <a:t>empagliflozin</a:t>
            </a:r>
            <a:r>
              <a:rPr lang="en-GB" baseline="0" dirty="0"/>
              <a:t> </a:t>
            </a:r>
            <a:r>
              <a:rPr lang="en-GB" baseline="0" dirty="0" err="1"/>
              <a:t>giúp</a:t>
            </a:r>
            <a:r>
              <a:rPr lang="en-GB" baseline="0" dirty="0"/>
              <a:t> </a:t>
            </a:r>
            <a:r>
              <a:rPr lang="en-GB" baseline="0" dirty="0" err="1"/>
              <a:t>làm</a:t>
            </a:r>
            <a:r>
              <a:rPr lang="en-GB" baseline="0" dirty="0"/>
              <a:t> </a:t>
            </a:r>
            <a:r>
              <a:rPr lang="en-GB" baseline="0" dirty="0" err="1"/>
              <a:t>giảm</a:t>
            </a:r>
            <a:r>
              <a:rPr lang="en-GB" baseline="0" dirty="0"/>
              <a:t> </a:t>
            </a:r>
            <a:r>
              <a:rPr lang="en-GB" baseline="0" dirty="0" err="1"/>
              <a:t>tử</a:t>
            </a:r>
            <a:r>
              <a:rPr lang="en-GB" baseline="0" dirty="0"/>
              <a:t> </a:t>
            </a:r>
            <a:r>
              <a:rPr lang="en-GB" baseline="0" dirty="0" err="1"/>
              <a:t>vong</a:t>
            </a:r>
            <a:r>
              <a:rPr lang="en-GB" baseline="0" dirty="0"/>
              <a:t> </a:t>
            </a:r>
            <a:r>
              <a:rPr lang="en-GB" baseline="0" dirty="0" err="1"/>
              <a:t>tim</a:t>
            </a:r>
            <a:r>
              <a:rPr lang="en-GB" baseline="0" dirty="0"/>
              <a:t> </a:t>
            </a:r>
            <a:r>
              <a:rPr lang="en-GB" baseline="0" dirty="0" err="1"/>
              <a:t>mạch</a:t>
            </a:r>
            <a:r>
              <a:rPr lang="en-GB" baseline="0" dirty="0"/>
              <a:t> </a:t>
            </a:r>
            <a:r>
              <a:rPr lang="en-GB" baseline="0" dirty="0" err="1"/>
              <a:t>của</a:t>
            </a:r>
            <a:r>
              <a:rPr lang="en-GB" baseline="0" dirty="0"/>
              <a:t> BN </a:t>
            </a:r>
            <a:r>
              <a:rPr lang="en-GB" baseline="0" dirty="0" err="1"/>
              <a:t>bất</a:t>
            </a:r>
            <a:r>
              <a:rPr lang="en-GB" baseline="0" dirty="0"/>
              <a:t> </a:t>
            </a:r>
            <a:r>
              <a:rPr lang="en-GB" baseline="0" dirty="0" err="1"/>
              <a:t>kể</a:t>
            </a:r>
            <a:r>
              <a:rPr lang="en-GB" baseline="0" dirty="0"/>
              <a:t> </a:t>
            </a:r>
            <a:r>
              <a:rPr lang="en-GB" baseline="0" dirty="0" err="1"/>
              <a:t>chức</a:t>
            </a:r>
            <a:r>
              <a:rPr lang="en-GB" baseline="0" dirty="0"/>
              <a:t> </a:t>
            </a:r>
            <a:r>
              <a:rPr lang="en-GB" baseline="0" dirty="0" err="1"/>
              <a:t>năng</a:t>
            </a:r>
            <a:r>
              <a:rPr lang="en-GB" baseline="0" dirty="0"/>
              <a:t> </a:t>
            </a:r>
            <a:r>
              <a:rPr lang="en-GB" baseline="0" dirty="0" err="1"/>
              <a:t>thận</a:t>
            </a:r>
            <a:r>
              <a:rPr lang="en-GB" baseline="0" dirty="0"/>
              <a:t> </a:t>
            </a:r>
            <a:r>
              <a:rPr lang="en-GB" baseline="0" dirty="0" err="1"/>
              <a:t>và</a:t>
            </a:r>
            <a:r>
              <a:rPr lang="en-GB" baseline="0" dirty="0"/>
              <a:t> </a:t>
            </a:r>
            <a:r>
              <a:rPr lang="en-GB" baseline="0" dirty="0" err="1"/>
              <a:t>đã</a:t>
            </a:r>
            <a:r>
              <a:rPr lang="en-GB" baseline="0" dirty="0"/>
              <a:t> </a:t>
            </a:r>
            <a:r>
              <a:rPr lang="en-GB" baseline="0" dirty="0" err="1"/>
              <a:t>được</a:t>
            </a:r>
            <a:r>
              <a:rPr lang="en-GB" baseline="0" dirty="0"/>
              <a:t> FDA </a:t>
            </a:r>
            <a:r>
              <a:rPr lang="en-GB" baseline="0" dirty="0" err="1"/>
              <a:t>cũng</a:t>
            </a:r>
            <a:r>
              <a:rPr lang="en-GB" baseline="0" dirty="0"/>
              <a:t> </a:t>
            </a:r>
            <a:r>
              <a:rPr lang="en-GB" baseline="0" dirty="0" err="1"/>
              <a:t>như</a:t>
            </a:r>
            <a:r>
              <a:rPr lang="en-GB" baseline="0" dirty="0"/>
              <a:t> BYT </a:t>
            </a:r>
            <a:r>
              <a:rPr lang="en-GB" baseline="0" dirty="0" err="1"/>
              <a:t>Việt</a:t>
            </a:r>
            <a:r>
              <a:rPr lang="en-GB" baseline="0" dirty="0"/>
              <a:t> Nam </a:t>
            </a:r>
            <a:r>
              <a:rPr lang="en-GB" baseline="0" dirty="0" err="1"/>
              <a:t>cấp</a:t>
            </a:r>
            <a:r>
              <a:rPr lang="en-GB" baseline="0" dirty="0"/>
              <a:t> </a:t>
            </a:r>
            <a:r>
              <a:rPr lang="en-GB" baseline="0" dirty="0" err="1"/>
              <a:t>phép</a:t>
            </a:r>
            <a:r>
              <a:rPr lang="en-GB" baseline="0" dirty="0"/>
              <a:t> </a:t>
            </a:r>
            <a:r>
              <a:rPr lang="en-GB" baseline="0" dirty="0" err="1"/>
              <a:t>chỉ</a:t>
            </a:r>
            <a:r>
              <a:rPr lang="en-GB" baseline="0" dirty="0"/>
              <a:t> </a:t>
            </a:r>
            <a:r>
              <a:rPr lang="en-GB" baseline="0" dirty="0" err="1"/>
              <a:t>định</a:t>
            </a:r>
            <a:r>
              <a:rPr lang="en-GB" baseline="0" dirty="0"/>
              <a:t> </a:t>
            </a:r>
            <a:r>
              <a:rPr lang="en-GB" baseline="0" dirty="0" err="1"/>
              <a:t>này</a:t>
            </a:r>
            <a:endParaRPr lang="vi-VN" dirty="0"/>
          </a:p>
        </p:txBody>
      </p:sp>
      <p:sp>
        <p:nvSpPr>
          <p:cNvPr id="4" name="Slide Number Placeholder 3"/>
          <p:cNvSpPr>
            <a:spLocks noGrp="1"/>
          </p:cNvSpPr>
          <p:nvPr>
            <p:ph type="sldNum" sz="quarter" idx="10"/>
          </p:nvPr>
        </p:nvSpPr>
        <p:spPr/>
        <p:txBody>
          <a:bodyPr/>
          <a:lstStyle/>
          <a:p>
            <a:fld id="{88FB2022-C62B-B246-81DE-F7ABF93DA6A7}" type="slidenum">
              <a:rPr lang="en-US" smtClean="0"/>
              <a:t>62</a:t>
            </a:fld>
            <a:endParaRPr lang="en-US"/>
          </a:p>
        </p:txBody>
      </p:sp>
    </p:spTree>
    <p:extLst>
      <p:ext uri="{BB962C8B-B14F-4D97-AF65-F5344CB8AC3E}">
        <p14:creationId xmlns:p14="http://schemas.microsoft.com/office/powerpoint/2010/main" val="20990297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5"/>
          </p:nvPr>
        </p:nvSpPr>
        <p:spPr/>
        <p:txBody>
          <a:bodyPr/>
          <a:lstStyle/>
          <a:p>
            <a:fld id="{15D4ADDD-46F7-2D46-9A66-5A4079C25469}" type="slidenum">
              <a:rPr lang="en-US" smtClean="0"/>
              <a:pPr/>
              <a:t>66</a:t>
            </a:fld>
            <a:endParaRPr lang="en-US" dirty="0"/>
          </a:p>
        </p:txBody>
      </p:sp>
    </p:spTree>
    <p:extLst>
      <p:ext uri="{BB962C8B-B14F-4D97-AF65-F5344CB8AC3E}">
        <p14:creationId xmlns:p14="http://schemas.microsoft.com/office/powerpoint/2010/main" val="187972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id="{0F05D4C5-0623-4F69-A4CC-3DA371896FCA}"/>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E0C4B17B-0070-4AD4-8CB7-48C7C4F002AE}"/>
              </a:ext>
            </a:extLst>
          </p:cNvPr>
          <p:cNvSpPr>
            <a:spLocks noGrp="1"/>
          </p:cNvSpPr>
          <p:nvPr>
            <p:ph type="body" idx="1"/>
          </p:nvPr>
        </p:nvSpPr>
        <p:spPr/>
        <p:txBody>
          <a:bodyPr/>
          <a:lstStyle/>
          <a:p>
            <a:pPr marL="0" lvl="0" indent="0" defTabSz="609585">
              <a:spcAft>
                <a:spcPts val="0"/>
              </a:spcAft>
              <a:buClrTx/>
              <a:buNone/>
              <a:defRPr/>
            </a:pPr>
            <a:r>
              <a:rPr lang="en-US" b="1" dirty="0">
                <a:solidFill>
                  <a:schemeClr val="tx1"/>
                </a:solidFill>
              </a:rPr>
              <a:t>Speaker notes</a:t>
            </a:r>
          </a:p>
          <a:p>
            <a:pPr defTabSz="609585">
              <a:spcAft>
                <a:spcPts val="0"/>
              </a:spcAft>
              <a:buClrTx/>
              <a:defRPr/>
            </a:pPr>
            <a:r>
              <a:rPr lang="en-US" b="0" dirty="0">
                <a:solidFill>
                  <a:schemeClr val="tx1"/>
                </a:solidFill>
              </a:rPr>
              <a:t>All of these trials include patients who have comorbidities that are common to the T2D population</a:t>
            </a:r>
            <a:endParaRPr lang="en-US" b="1" dirty="0">
              <a:solidFill>
                <a:schemeClr val="tx1"/>
              </a:solidFill>
            </a:endParaRPr>
          </a:p>
          <a:p>
            <a:pPr marL="0" lvl="0" indent="0" defTabSz="609585">
              <a:spcAft>
                <a:spcPts val="0"/>
              </a:spcAft>
              <a:buClrTx/>
              <a:buNone/>
              <a:defRPr/>
            </a:pPr>
            <a:endParaRPr lang="en-US" b="1" dirty="0">
              <a:solidFill>
                <a:schemeClr val="tx1"/>
              </a:solidFill>
            </a:endParaRPr>
          </a:p>
          <a:p>
            <a:pPr marL="0" lvl="0" indent="0" defTabSz="609585">
              <a:spcAft>
                <a:spcPts val="0"/>
              </a:spcAft>
              <a:buClrTx/>
              <a:buNone/>
              <a:defRPr/>
            </a:pPr>
            <a:r>
              <a:rPr lang="en-US" b="1" dirty="0">
                <a:solidFill>
                  <a:schemeClr val="tx1"/>
                </a:solidFill>
              </a:rPr>
              <a:t>Clinical trial abbreviations</a:t>
            </a:r>
          </a:p>
          <a:p>
            <a:pPr marL="0" lvl="0" indent="0" defTabSz="609585">
              <a:spcAft>
                <a:spcPts val="0"/>
              </a:spcAft>
              <a:buClrTx/>
              <a:buNone/>
              <a:defRPr/>
            </a:pPr>
            <a:r>
              <a:rPr lang="en-US" dirty="0">
                <a:solidFill>
                  <a:schemeClr val="tx1"/>
                </a:solidFill>
              </a:rPr>
              <a:t>CANVAS, CANagliflozin cardioVascular Assessment Study; CREDENCE, Canagliflozin and Renal Events in Diabetes with Established Nephropathy Clinical Evaluation;</a:t>
            </a:r>
            <a:r>
              <a:rPr lang="en-GB" dirty="0">
                <a:solidFill>
                  <a:schemeClr val="tx1"/>
                </a:solidFill>
              </a:rPr>
              <a:t> </a:t>
            </a:r>
            <a:r>
              <a:rPr lang="en-US" dirty="0">
                <a:solidFill>
                  <a:schemeClr val="tx1"/>
                </a:solidFill>
              </a:rPr>
              <a:t>DECLARE-TIMI 58, Dapagliflozin Effect on CardiovascuLAR Events;</a:t>
            </a:r>
            <a:r>
              <a:rPr lang="en-GB" dirty="0">
                <a:solidFill>
                  <a:schemeClr val="tx1"/>
                </a:solidFill>
              </a:rPr>
              <a:t> EMPA-REG OUTCOME; Empagliflozin Cardiovascular Outcome Event Trial in Type 2 Diabetes Mellitus Patients-Removing Excess Glucose; </a:t>
            </a:r>
            <a:r>
              <a:rPr lang="en-GB" dirty="0"/>
              <a:t>VERTIS CV, eValuation of ERTugliflozin effIcacy and Safety CardioVascular outcomes trial</a:t>
            </a:r>
            <a:endParaRPr lang="en-GB" dirty="0">
              <a:solidFill>
                <a:schemeClr val="tx1"/>
              </a:solidFill>
            </a:endParaRPr>
          </a:p>
        </p:txBody>
      </p:sp>
      <p:sp>
        <p:nvSpPr>
          <p:cNvPr id="11" name="Slide Number Placeholder 4">
            <a:extLst>
              <a:ext uri="{FF2B5EF4-FFF2-40B4-BE49-F238E27FC236}">
                <a16:creationId xmlns:a16="http://schemas.microsoft.com/office/drawing/2014/main" id="{A91F4178-9B97-48DB-AA24-BB1968CC81C7}"/>
              </a:ext>
            </a:extLst>
          </p:cNvPr>
          <p:cNvSpPr>
            <a:spLocks noGrp="1"/>
          </p:cNvSpPr>
          <p:nvPr>
            <p:ph type="sldNum" sz="quarter" idx="5"/>
          </p:nvPr>
        </p:nvSpPr>
        <p:spPr>
          <a:xfrm>
            <a:off x="4023094" y="8917422"/>
            <a:ext cx="3077739" cy="469424"/>
          </a:xfrm>
          <a:prstGeom prst="rect">
            <a:avLst/>
          </a:prstGeom>
        </p:spPr>
        <p:txBody>
          <a:bodyPr/>
          <a:lstStyle/>
          <a:p>
            <a:fld id="{15D4ADDD-46F7-2D46-9A66-5A4079C25469}" type="slidenum">
              <a:rPr lang="en-US" smtClean="0"/>
              <a:pPr/>
              <a:t>6</a:t>
            </a:fld>
            <a:endParaRPr lang="en-US" dirty="0"/>
          </a:p>
        </p:txBody>
      </p:sp>
    </p:spTree>
    <p:extLst>
      <p:ext uri="{BB962C8B-B14F-4D97-AF65-F5344CB8AC3E}">
        <p14:creationId xmlns:p14="http://schemas.microsoft.com/office/powerpoint/2010/main" val="2098221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315530DF-8057-44C1-BBBB-1EDF80B2170E}"/>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D7470E37-D0C6-4F38-AA61-DC34929BE3E2}"/>
              </a:ext>
            </a:extLst>
          </p:cNvPr>
          <p:cNvSpPr>
            <a:spLocks noGrp="1"/>
          </p:cNvSpPr>
          <p:nvPr>
            <p:ph type="body" idx="1"/>
          </p:nvPr>
        </p:nvSpPr>
        <p:spPr/>
        <p:txBody>
          <a:bodyPr/>
          <a:lstStyle/>
          <a:p>
            <a:pPr marL="0" lvl="0" indent="0" defTabSz="609585">
              <a:spcAft>
                <a:spcPts val="0"/>
              </a:spcAft>
              <a:buClrTx/>
              <a:buNone/>
              <a:defRPr/>
            </a:pPr>
            <a:r>
              <a:rPr lang="en-US" b="1" dirty="0">
                <a:solidFill>
                  <a:schemeClr val="tx1"/>
                </a:solidFill>
              </a:rPr>
              <a:t>Speaker notes</a:t>
            </a:r>
          </a:p>
          <a:p>
            <a:r>
              <a:rPr lang="en-GB" dirty="0">
                <a:solidFill>
                  <a:schemeClr val="tx1"/>
                </a:solidFill>
              </a:rPr>
              <a:t>The trials shown in this forest plot are all CVOTs, except CREDENCE (in grey) which was a composite kidney outcomes trial in a T2D and albuminuric CKD patient population</a:t>
            </a:r>
          </a:p>
          <a:p>
            <a:pPr defTabSz="609585">
              <a:spcAft>
                <a:spcPts val="0"/>
              </a:spcAft>
              <a:buClrTx/>
              <a:defRPr/>
            </a:pPr>
            <a:r>
              <a:rPr lang="en-GB" kern="1200" dirty="0">
                <a:solidFill>
                  <a:schemeClr val="tx1"/>
                </a:solidFill>
                <a:effectLst/>
                <a:latin typeface="Arial" panose="020B0604020202020204" pitchFamily="34" charset="0"/>
                <a:ea typeface="+mn-ea"/>
                <a:cs typeface="Arial" panose="020B0604020202020204" pitchFamily="34" charset="0"/>
              </a:rPr>
              <a:t>EMPA-REG OUTCOME and VERTIS-CV included patients with T2D and </a:t>
            </a:r>
            <a:r>
              <a:rPr lang="en-GB" u="none" kern="1200" dirty="0">
                <a:solidFill>
                  <a:schemeClr val="tx1"/>
                </a:solidFill>
                <a:effectLst/>
                <a:latin typeface="Arial" panose="020B0604020202020204" pitchFamily="34" charset="0"/>
                <a:ea typeface="+mn-ea"/>
                <a:cs typeface="Arial" panose="020B0604020202020204" pitchFamily="34" charset="0"/>
              </a:rPr>
              <a:t>with established CV disease</a:t>
            </a:r>
            <a:r>
              <a:rPr lang="en-GB" kern="1200" dirty="0">
                <a:solidFill>
                  <a:schemeClr val="tx1"/>
                </a:solidFill>
                <a:effectLst/>
                <a:latin typeface="Arial" panose="020B0604020202020204" pitchFamily="34" charset="0"/>
                <a:ea typeface="+mn-ea"/>
                <a:cs typeface="Arial" panose="020B0604020202020204" pitchFamily="34" charset="0"/>
              </a:rPr>
              <a:t>. However, DETERMINE-TIMI and CANVAS included patients with T2D and established CV disease or multiple risk factors for CV disease (patients </a:t>
            </a:r>
            <a:r>
              <a:rPr lang="en-GB" u="none" kern="1200" dirty="0">
                <a:solidFill>
                  <a:schemeClr val="tx1"/>
                </a:solidFill>
                <a:effectLst/>
                <a:latin typeface="Arial" panose="020B0604020202020204" pitchFamily="34" charset="0"/>
                <a:ea typeface="+mn-ea"/>
                <a:cs typeface="Arial" panose="020B0604020202020204" pitchFamily="34" charset="0"/>
              </a:rPr>
              <a:t>with and without established CV disease </a:t>
            </a:r>
            <a:r>
              <a:rPr lang="en-GB" kern="1200" dirty="0">
                <a:solidFill>
                  <a:schemeClr val="tx1"/>
                </a:solidFill>
                <a:effectLst/>
                <a:latin typeface="Arial" panose="020B0604020202020204" pitchFamily="34" charset="0"/>
                <a:ea typeface="+mn-ea"/>
                <a:cs typeface="Arial" panose="020B0604020202020204" pitchFamily="34" charset="0"/>
              </a:rPr>
              <a:t>were included) </a:t>
            </a:r>
          </a:p>
          <a:p>
            <a:pPr defTabSz="609585">
              <a:spcAft>
                <a:spcPts val="0"/>
              </a:spcAft>
              <a:buClrTx/>
              <a:defRPr/>
            </a:pPr>
            <a:r>
              <a:rPr lang="en-GB" b="0" dirty="0">
                <a:solidFill>
                  <a:schemeClr val="tx1"/>
                </a:solidFill>
              </a:rPr>
              <a:t>In the CANVAS Program and DECLARE-TIMI, there was a trend driven by the secondary prevention population. VERTIS CV had a similar patient population to EMPA-REG however, it did not show any benefit</a:t>
            </a:r>
            <a:endParaRPr lang="en-US" b="0" dirty="0">
              <a:solidFill>
                <a:schemeClr val="tx1"/>
              </a:solidFill>
            </a:endParaRPr>
          </a:p>
          <a:p>
            <a:pPr marL="0" lvl="0" indent="0" defTabSz="609585">
              <a:spcAft>
                <a:spcPts val="0"/>
              </a:spcAft>
              <a:buClrTx/>
              <a:buNone/>
              <a:defRPr/>
            </a:pPr>
            <a:endParaRPr lang="en-US" b="1" dirty="0">
              <a:solidFill>
                <a:schemeClr val="tx1"/>
              </a:solidFill>
            </a:endParaRPr>
          </a:p>
          <a:p>
            <a:pPr marL="0" indent="0" defTabSz="609585">
              <a:spcAft>
                <a:spcPts val="0"/>
              </a:spcAft>
              <a:buClrTx/>
              <a:buNone/>
              <a:defRPr/>
            </a:pPr>
            <a:r>
              <a:rPr lang="en-GB" b="1" dirty="0"/>
              <a:t>Abbreviation</a:t>
            </a:r>
          </a:p>
          <a:p>
            <a:pPr marL="0" lvl="0" indent="0" defTabSz="609585">
              <a:spcAft>
                <a:spcPts val="0"/>
              </a:spcAft>
              <a:buClrTx/>
              <a:buNone/>
              <a:defRPr/>
            </a:pPr>
            <a:r>
              <a:rPr lang="en-US" dirty="0"/>
              <a:t>CKD, chronic kidney disease</a:t>
            </a:r>
          </a:p>
          <a:p>
            <a:pPr marL="0" lvl="0" indent="0" defTabSz="609585">
              <a:spcAft>
                <a:spcPts val="0"/>
              </a:spcAft>
              <a:buClrTx/>
              <a:buNone/>
              <a:defRPr/>
            </a:pPr>
            <a:endParaRPr lang="en-US" b="1" dirty="0">
              <a:solidFill>
                <a:schemeClr val="tx1"/>
              </a:solidFill>
            </a:endParaRPr>
          </a:p>
          <a:p>
            <a:pPr marL="0" lvl="0" indent="0" defTabSz="609585">
              <a:spcAft>
                <a:spcPts val="0"/>
              </a:spcAft>
              <a:buClrTx/>
              <a:buNone/>
              <a:defRPr/>
            </a:pPr>
            <a:r>
              <a:rPr lang="en-US" b="1" dirty="0">
                <a:solidFill>
                  <a:schemeClr val="tx1"/>
                </a:solidFill>
              </a:rPr>
              <a:t>Clinical trial abbreviations</a:t>
            </a:r>
          </a:p>
          <a:p>
            <a:pPr marL="0" lvl="0" indent="0" defTabSz="609585">
              <a:spcAft>
                <a:spcPts val="0"/>
              </a:spcAft>
              <a:buClrTx/>
              <a:buNone/>
              <a:defRPr/>
            </a:pPr>
            <a:r>
              <a:rPr lang="en-US" dirty="0">
                <a:solidFill>
                  <a:schemeClr val="tx1"/>
                </a:solidFill>
              </a:rPr>
              <a:t>CANVAS, CANagliflozin cardioVascular Assessment Study; DECLARE-TIMI 58, Dapagliflozin Effect on CardiovascuLAR Events;</a:t>
            </a:r>
            <a:r>
              <a:rPr lang="en-GB" dirty="0">
                <a:solidFill>
                  <a:schemeClr val="tx1"/>
                </a:solidFill>
              </a:rPr>
              <a:t> EMPA-REG OUTCOME; Empagliflozin Cardiovascular Outcome Event Trial in Type 2 Diabetes Mellitus Patients-Removing Excess Glucose; </a:t>
            </a:r>
            <a:r>
              <a:rPr lang="en-GB" dirty="0"/>
              <a:t>VERTIS CV, eValuation of ERTugliflozin effIcacy and Safety CardioVascular outcomes trial</a:t>
            </a:r>
            <a:endParaRPr lang="en-GB" dirty="0">
              <a:solidFill>
                <a:schemeClr val="tx1"/>
              </a:solidFill>
            </a:endParaRPr>
          </a:p>
          <a:p>
            <a:pPr marL="0" indent="0">
              <a:buNone/>
            </a:pPr>
            <a:endParaRPr lang="en-GB" b="1" dirty="0"/>
          </a:p>
          <a:p>
            <a:endParaRPr lang="en-GB" dirty="0"/>
          </a:p>
        </p:txBody>
      </p:sp>
      <p:sp>
        <p:nvSpPr>
          <p:cNvPr id="5" name="Slide Number Placeholder 4">
            <a:extLst>
              <a:ext uri="{FF2B5EF4-FFF2-40B4-BE49-F238E27FC236}">
                <a16:creationId xmlns:a16="http://schemas.microsoft.com/office/drawing/2014/main" id="{F4F5EDA6-4B17-416F-8041-CF0096001CC9}"/>
              </a:ext>
            </a:extLst>
          </p:cNvPr>
          <p:cNvSpPr>
            <a:spLocks noGrp="1"/>
          </p:cNvSpPr>
          <p:nvPr>
            <p:ph type="sldNum" sz="quarter" idx="5"/>
          </p:nvPr>
        </p:nvSpPr>
        <p:spPr>
          <a:xfrm>
            <a:off x="4023094" y="8917422"/>
            <a:ext cx="3077739" cy="469424"/>
          </a:xfrm>
          <a:prstGeom prst="rect">
            <a:avLst/>
          </a:prstGeom>
        </p:spPr>
        <p:txBody>
          <a:bodyPr/>
          <a:lstStyle/>
          <a:p>
            <a:fld id="{15D4ADDD-46F7-2D46-9A66-5A4079C25469}" type="slidenum">
              <a:rPr lang="en-US" smtClean="0"/>
              <a:pPr/>
              <a:t>7</a:t>
            </a:fld>
            <a:endParaRPr lang="en-US" dirty="0"/>
          </a:p>
        </p:txBody>
      </p:sp>
    </p:spTree>
    <p:extLst>
      <p:ext uri="{BB962C8B-B14F-4D97-AF65-F5344CB8AC3E}">
        <p14:creationId xmlns:p14="http://schemas.microsoft.com/office/powerpoint/2010/main" val="49897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300"/>
              </a:spcAft>
              <a:buClr>
                <a:schemeClr val="tx2"/>
              </a:buClr>
              <a:buSzTx/>
              <a:buFont typeface="Arial" panose="020B0604020202020204" pitchFamily="34" charset="0"/>
              <a:buNone/>
              <a:tabLst/>
              <a:defRPr/>
            </a:pPr>
            <a:r>
              <a:rPr lang="en-GB" b="1" i="0" u="none" strike="noStrike" kern="1200" baseline="0" dirty="0">
                <a:latin typeface="Arial" panose="020B0604020202020204" pitchFamily="34" charset="0"/>
                <a:ea typeface="+mn-ea"/>
                <a:cs typeface="Arial" panose="020B0604020202020204" pitchFamily="34" charset="0"/>
              </a:rPr>
              <a:t>Further information</a:t>
            </a:r>
          </a:p>
          <a:p>
            <a:pPr marL="0" indent="0">
              <a:buNone/>
            </a:pPr>
            <a:r>
              <a:rPr lang="en-GB" b="0" i="0" u="none" strike="noStrike" kern="1200" baseline="0" dirty="0">
                <a:latin typeface="Arial" panose="020B0604020202020204" pitchFamily="34" charset="0"/>
                <a:ea typeface="+mn-ea"/>
                <a:cs typeface="Arial" panose="020B0604020202020204" pitchFamily="34" charset="0"/>
              </a:rPr>
              <a:t>Analysis of total events data (i.e. first plus recurrent events) capture the effect on the total morbidity burden. The relative and absolute risk reductions captured in this study are of a clinically relevant magnitude and numerically larger when analysing total events as opposed to analyses restricted to first events only. </a:t>
            </a:r>
          </a:p>
          <a:p>
            <a:pPr marL="0" indent="0">
              <a:buNone/>
            </a:pPr>
            <a:endParaRPr lang="en-GB" b="0" i="0" u="none" strike="noStrike" kern="1200" baseline="0" dirty="0">
              <a:latin typeface="Arial" panose="020B0604020202020204" pitchFamily="34" charset="0"/>
              <a:ea typeface="+mn-ea"/>
              <a:cs typeface="Arial" panose="020B0604020202020204" pitchFamily="34" charset="0"/>
            </a:endParaRPr>
          </a:p>
          <a:p>
            <a:pPr marL="0" indent="0">
              <a:buNone/>
            </a:pPr>
            <a:r>
              <a:rPr lang="en-GB" b="0" i="0" u="none" strike="noStrike" kern="1200" baseline="0" dirty="0">
                <a:latin typeface="Arial" panose="020B0604020202020204" pitchFamily="34" charset="0"/>
                <a:ea typeface="+mn-ea"/>
                <a:cs typeface="Arial" panose="020B0604020202020204" pitchFamily="34" charset="0"/>
              </a:rPr>
              <a:t>These results add to previous evidence from EMPA-REG OUTCOME of the efficacy of empagliflozin to reduce cardiovascular and all-cause mortality and suggest relevant additional effects of empagliflozin on atherosclerotic cardiovascular and admission to hospital outcomes, including heart failure and beyond. </a:t>
            </a:r>
          </a:p>
          <a:p>
            <a:pPr marL="0" indent="0">
              <a:buNone/>
            </a:pPr>
            <a:endParaRPr lang="en-GB" b="0" i="0" u="none" strike="noStrike" kern="1200" baseline="0" dirty="0">
              <a:latin typeface="Arial" panose="020B0604020202020204" pitchFamily="34" charset="0"/>
              <a:ea typeface="+mn-ea"/>
              <a:cs typeface="Arial" panose="020B0604020202020204" pitchFamily="34" charset="0"/>
            </a:endParaRPr>
          </a:p>
          <a:p>
            <a:pPr marL="0" indent="0">
              <a:buNone/>
            </a:pPr>
            <a:r>
              <a:rPr lang="en-GB" b="1" i="0" u="none" strike="noStrike" kern="1200" baseline="0" dirty="0">
                <a:latin typeface="Arial" panose="020B0604020202020204" pitchFamily="34" charset="0"/>
                <a:ea typeface="+mn-ea"/>
                <a:cs typeface="Arial" panose="020B0604020202020204" pitchFamily="34" charset="0"/>
              </a:rPr>
              <a:t>Reference</a:t>
            </a:r>
          </a:p>
          <a:p>
            <a:pPr marL="0" marR="0" lvl="0" indent="0" algn="l" defTabSz="457200" rtl="0" eaLnBrk="1" fontAlgn="auto" latinLnBrk="0" hangingPunct="1">
              <a:lnSpc>
                <a:spcPct val="100000"/>
              </a:lnSpc>
              <a:spcBef>
                <a:spcPts val="0"/>
              </a:spcBef>
              <a:spcAft>
                <a:spcPts val="300"/>
              </a:spcAft>
              <a:buClr>
                <a:schemeClr val="tx2"/>
              </a:buClr>
              <a:buSzTx/>
              <a:buFont typeface="Arial" panose="020B0604020202020204" pitchFamily="34" charset="0"/>
              <a:buNone/>
              <a:tabLst/>
              <a:defRPr/>
            </a:pPr>
            <a:r>
              <a:rPr lang="en-GB" dirty="0"/>
              <a:t>McGuire DK </a:t>
            </a:r>
            <a:r>
              <a:rPr lang="en-GB" i="1" dirty="0"/>
              <a:t>et al</a:t>
            </a:r>
            <a:r>
              <a:rPr lang="en-GB" dirty="0"/>
              <a:t>. </a:t>
            </a:r>
            <a:r>
              <a:rPr lang="en-GB" i="1" dirty="0"/>
              <a:t>Lancet Diabetes Endocrinol </a:t>
            </a:r>
            <a:r>
              <a:rPr lang="en-GB" dirty="0"/>
              <a:t>2020;8:949</a:t>
            </a:r>
          </a:p>
          <a:p>
            <a:pPr marL="0" indent="0">
              <a:buNone/>
            </a:pPr>
            <a:endParaRPr lang="en-GB" dirty="0"/>
          </a:p>
        </p:txBody>
      </p:sp>
      <p:sp>
        <p:nvSpPr>
          <p:cNvPr id="5" name="Slide Number Placeholder 4"/>
          <p:cNvSpPr>
            <a:spLocks noGrp="1"/>
          </p:cNvSpPr>
          <p:nvPr>
            <p:ph type="sldNum" sz="quarter" idx="5"/>
          </p:nvPr>
        </p:nvSpPr>
        <p:spPr>
          <a:xfrm>
            <a:off x="4023094" y="8917422"/>
            <a:ext cx="3077739" cy="469424"/>
          </a:xfrm>
          <a:prstGeom prst="rect">
            <a:avLst/>
          </a:prstGeom>
        </p:spPr>
        <p:txBody>
          <a:bodyPr/>
          <a:lstStyle/>
          <a:p>
            <a:fld id="{15D4ADDD-46F7-2D46-9A66-5A4079C25469}" type="slidenum">
              <a:rPr lang="en-US" smtClean="0"/>
              <a:pPr/>
              <a:t>8</a:t>
            </a:fld>
            <a:endParaRPr lang="en-US" dirty="0"/>
          </a:p>
        </p:txBody>
      </p:sp>
    </p:spTree>
    <p:extLst>
      <p:ext uri="{BB962C8B-B14F-4D97-AF65-F5344CB8AC3E}">
        <p14:creationId xmlns:p14="http://schemas.microsoft.com/office/powerpoint/2010/main" val="691766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000" b="1" i="0" u="none" strike="noStrike" kern="1200" baseline="0" dirty="0">
                <a:latin typeface="Arial" panose="020B0604020202020204" pitchFamily="34" charset="0"/>
                <a:ea typeface="+mn-ea"/>
                <a:cs typeface="Arial" panose="020B0604020202020204" pitchFamily="34" charset="0"/>
              </a:rPr>
              <a:t>Further information</a:t>
            </a:r>
          </a:p>
          <a:p>
            <a:pPr marL="0" indent="0">
              <a:buNone/>
            </a:pPr>
            <a:r>
              <a:rPr lang="en-GB" sz="1000" b="0" i="0" u="none" strike="noStrike" kern="1200" baseline="0" dirty="0">
                <a:latin typeface="Arial" panose="020B0604020202020204" pitchFamily="34" charset="0"/>
                <a:ea typeface="+mn-ea"/>
                <a:cs typeface="Arial" panose="020B0604020202020204" pitchFamily="34" charset="0"/>
              </a:rPr>
              <a:t>Analysis of total events data (i.e. first plus recurrent events) capture the effect on the total morbidity burden. The relative and absolute risk reductions captured in this study are of a clinically relevant magnitude and numerically larger when analysing total events as opposed to analyses restricted to first events only. </a:t>
            </a:r>
          </a:p>
          <a:p>
            <a:pPr marL="0" indent="0">
              <a:buNone/>
            </a:pPr>
            <a:endParaRPr lang="en-GB" sz="1000" b="0" i="0" u="none" strike="noStrike" kern="1200" baseline="0" dirty="0">
              <a:latin typeface="Arial" panose="020B0604020202020204" pitchFamily="34" charset="0"/>
              <a:ea typeface="+mn-ea"/>
              <a:cs typeface="Arial" panose="020B0604020202020204" pitchFamily="34" charset="0"/>
            </a:endParaRPr>
          </a:p>
          <a:p>
            <a:pPr marL="0" indent="0">
              <a:buNone/>
            </a:pPr>
            <a:r>
              <a:rPr lang="en-GB" sz="1000" b="0" i="0" u="none" strike="noStrike" kern="1200" baseline="0" dirty="0">
                <a:latin typeface="Arial" panose="020B0604020202020204" pitchFamily="34" charset="0"/>
                <a:ea typeface="+mn-ea"/>
                <a:cs typeface="Arial" panose="020B0604020202020204" pitchFamily="34" charset="0"/>
              </a:rPr>
              <a:t>These results add to previous evidence from EMPA-REG OUTCOME of the efficacy of empagliflozin to reduce CV and all-cause mortality and suggest relevant additional effects of empagliflozin on atherosclerotic cardiovascular disease and admission to hospital outcomes, including HF and beyond. </a:t>
            </a:r>
          </a:p>
          <a:p>
            <a:pPr marL="0" indent="0">
              <a:buNone/>
            </a:pPr>
            <a:endParaRPr lang="en-GB" sz="1000" b="0" i="0" u="none" strike="noStrike" kern="1200" baseline="0" dirty="0">
              <a:latin typeface="Arial" panose="020B0604020202020204" pitchFamily="34" charset="0"/>
              <a:ea typeface="+mn-ea"/>
              <a:cs typeface="Arial" panose="020B0604020202020204" pitchFamily="34" charset="0"/>
            </a:endParaRPr>
          </a:p>
          <a:p>
            <a:pPr marL="0" indent="0">
              <a:buNone/>
            </a:pPr>
            <a:r>
              <a:rPr lang="en-GB" sz="1000" b="1" i="0" u="none" strike="noStrike" kern="1200" baseline="0" dirty="0">
                <a:latin typeface="Arial" panose="020B0604020202020204" pitchFamily="34" charset="0"/>
                <a:ea typeface="+mn-ea"/>
                <a:cs typeface="Arial" panose="020B0604020202020204" pitchFamily="34" charset="0"/>
              </a:rPr>
              <a:t>Reference</a:t>
            </a:r>
          </a:p>
          <a:p>
            <a:pPr marL="0" marR="0" lvl="0" indent="0" algn="l" defTabSz="457200" rtl="0" eaLnBrk="1" fontAlgn="auto" latinLnBrk="0" hangingPunct="1">
              <a:lnSpc>
                <a:spcPct val="100000"/>
              </a:lnSpc>
              <a:spcBef>
                <a:spcPts val="0"/>
              </a:spcBef>
              <a:spcAft>
                <a:spcPts val="300"/>
              </a:spcAft>
              <a:buClr>
                <a:schemeClr val="tx2"/>
              </a:buClr>
              <a:buSzTx/>
              <a:buFont typeface="Arial" panose="020B0604020202020204" pitchFamily="34" charset="0"/>
              <a:buNone/>
              <a:tabLst/>
              <a:defRPr/>
            </a:pPr>
            <a:r>
              <a:rPr lang="en-GB" sz="1000" dirty="0"/>
              <a:t>McGuire DK </a:t>
            </a:r>
            <a:r>
              <a:rPr lang="en-GB" sz="1000" i="1" dirty="0"/>
              <a:t>et al</a:t>
            </a:r>
            <a:r>
              <a:rPr lang="en-GB" sz="1000" dirty="0"/>
              <a:t>. </a:t>
            </a:r>
            <a:r>
              <a:rPr lang="en-GB" sz="1000" i="1" dirty="0"/>
              <a:t>Lancet Diabetes Endocrinol </a:t>
            </a:r>
            <a:r>
              <a:rPr lang="en-GB" sz="1000" dirty="0"/>
              <a:t>2020;8:949</a:t>
            </a:r>
          </a:p>
          <a:p>
            <a:pPr marL="0" indent="0">
              <a:buNone/>
            </a:pPr>
            <a:endParaRPr lang="en-GB" dirty="0"/>
          </a:p>
        </p:txBody>
      </p:sp>
      <p:sp>
        <p:nvSpPr>
          <p:cNvPr id="5" name="Slide Number Placeholder 4"/>
          <p:cNvSpPr>
            <a:spLocks noGrp="1"/>
          </p:cNvSpPr>
          <p:nvPr>
            <p:ph type="sldNum" sz="quarter" idx="5"/>
          </p:nvPr>
        </p:nvSpPr>
        <p:spPr>
          <a:xfrm>
            <a:off x="4023094" y="8917422"/>
            <a:ext cx="3077739" cy="469424"/>
          </a:xfrm>
          <a:prstGeom prst="rect">
            <a:avLst/>
          </a:prstGeom>
        </p:spPr>
        <p:txBody>
          <a:bodyPr/>
          <a:lstStyle/>
          <a:p>
            <a:fld id="{15D4ADDD-46F7-2D46-9A66-5A4079C25469}" type="slidenum">
              <a:rPr lang="en-US" smtClean="0"/>
              <a:pPr/>
              <a:t>9</a:t>
            </a:fld>
            <a:endParaRPr lang="en-US" dirty="0"/>
          </a:p>
        </p:txBody>
      </p:sp>
    </p:spTree>
    <p:extLst>
      <p:ext uri="{BB962C8B-B14F-4D97-AF65-F5344CB8AC3E}">
        <p14:creationId xmlns:p14="http://schemas.microsoft.com/office/powerpoint/2010/main" val="3959115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A78A-470B-8845-B276-CBD3D521F2D1}"/>
              </a:ext>
            </a:extLst>
          </p:cNvPr>
          <p:cNvSpPr>
            <a:spLocks noGrp="1"/>
          </p:cNvSpPr>
          <p:nvPr>
            <p:ph type="ctrTitle"/>
          </p:nvPr>
        </p:nvSpPr>
        <p:spPr>
          <a:xfrm>
            <a:off x="978408" y="1200150"/>
            <a:ext cx="5267778" cy="1432322"/>
          </a:xfrm>
          <a:prstGeom prst="rect">
            <a:avLst/>
          </a:prstGeom>
        </p:spPr>
        <p:txBody>
          <a:bodyPr anchor="b">
            <a:noAutofit/>
          </a:bodyPr>
          <a:lstStyle>
            <a:lvl1pPr algn="l">
              <a:defRPr sz="405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C4DBAB40-075F-8340-BBFA-CBE169E472DC}"/>
              </a:ext>
            </a:extLst>
          </p:cNvPr>
          <p:cNvSpPr>
            <a:spLocks noGrp="1"/>
          </p:cNvSpPr>
          <p:nvPr>
            <p:ph type="subTitle" idx="1"/>
          </p:nvPr>
        </p:nvSpPr>
        <p:spPr>
          <a:xfrm>
            <a:off x="978408" y="2701529"/>
            <a:ext cx="6858000" cy="901433"/>
          </a:xfrm>
        </p:spPr>
        <p:txBody>
          <a:bodyPr>
            <a:noAutofit/>
          </a:bodyPr>
          <a:lstStyle>
            <a:lvl1pPr marL="0" indent="0" algn="l">
              <a:buNone/>
              <a:defRPr sz="2400" b="1">
                <a:solidFill>
                  <a:srgbClr val="91278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6FE9EACC-ACF7-4FC7-93F2-9ED087C636BF}"/>
              </a:ext>
            </a:extLst>
          </p:cNvPr>
          <p:cNvSpPr/>
          <p:nvPr userDrawn="1"/>
        </p:nvSpPr>
        <p:spPr>
          <a:xfrm>
            <a:off x="992778" y="737558"/>
            <a:ext cx="1006394" cy="393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Text Placeholder 5">
            <a:extLst>
              <a:ext uri="{FF2B5EF4-FFF2-40B4-BE49-F238E27FC236}">
                <a16:creationId xmlns:a16="http://schemas.microsoft.com/office/drawing/2014/main" id="{DCB8784D-C391-4117-9826-A994EA0F2F54}"/>
              </a:ext>
            </a:extLst>
          </p:cNvPr>
          <p:cNvSpPr>
            <a:spLocks noGrp="1"/>
          </p:cNvSpPr>
          <p:nvPr>
            <p:ph type="body" sz="quarter" idx="10"/>
          </p:nvPr>
        </p:nvSpPr>
        <p:spPr>
          <a:xfrm>
            <a:off x="978409" y="3606440"/>
            <a:ext cx="6872573" cy="766763"/>
          </a:xfrm>
        </p:spPr>
        <p:txBody>
          <a:bodyPr>
            <a:noAutofit/>
          </a:bodyPr>
          <a:lstStyle>
            <a:lvl1pPr marL="0" indent="0">
              <a:buNone/>
              <a:defRPr sz="1800"/>
            </a:lvl1pPr>
          </a:lstStyle>
          <a:p>
            <a:pPr lvl="0"/>
            <a:r>
              <a:rPr lang="en-US"/>
              <a:t>Click to edit Master text styles</a:t>
            </a:r>
          </a:p>
        </p:txBody>
      </p:sp>
      <p:pic>
        <p:nvPicPr>
          <p:cNvPr id="12" name="Picture 11">
            <a:extLst>
              <a:ext uri="{FF2B5EF4-FFF2-40B4-BE49-F238E27FC236}">
                <a16:creationId xmlns:a16="http://schemas.microsoft.com/office/drawing/2014/main" id="{75FD4890-D132-4469-B1F7-903DED567B6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250" t="28500"/>
          <a:stretch/>
        </p:blipFill>
        <p:spPr>
          <a:xfrm>
            <a:off x="6443091" y="2017537"/>
            <a:ext cx="2700909" cy="3125963"/>
          </a:xfrm>
          <a:prstGeom prst="rect">
            <a:avLst/>
          </a:prstGeom>
        </p:spPr>
      </p:pic>
      <p:sp>
        <p:nvSpPr>
          <p:cNvPr id="13" name="Rectangle 12">
            <a:extLst>
              <a:ext uri="{FF2B5EF4-FFF2-40B4-BE49-F238E27FC236}">
                <a16:creationId xmlns:a16="http://schemas.microsoft.com/office/drawing/2014/main" id="{7404896E-53A5-4129-AF51-14D597C6505F}"/>
              </a:ext>
            </a:extLst>
          </p:cNvPr>
          <p:cNvSpPr/>
          <p:nvPr userDrawn="1"/>
        </p:nvSpPr>
        <p:spPr>
          <a:xfrm>
            <a:off x="0" y="4617720"/>
            <a:ext cx="9144000" cy="52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b="1" dirty="0">
              <a:solidFill>
                <a:srgbClr val="515151"/>
              </a:solidFill>
            </a:endParaRPr>
          </a:p>
        </p:txBody>
      </p:sp>
      <p:pic>
        <p:nvPicPr>
          <p:cNvPr id="15" name="Picture 14">
            <a:extLst>
              <a:ext uri="{FF2B5EF4-FFF2-40B4-BE49-F238E27FC236}">
                <a16:creationId xmlns:a16="http://schemas.microsoft.com/office/drawing/2014/main" id="{29D9EF56-5EB1-4C75-B47D-75FAF9C618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036" y="4706569"/>
            <a:ext cx="776743" cy="235298"/>
          </a:xfrm>
          <a:prstGeom prst="rect">
            <a:avLst/>
          </a:prstGeom>
        </p:spPr>
      </p:pic>
      <p:cxnSp>
        <p:nvCxnSpPr>
          <p:cNvPr id="16" name="Straight Connector 15">
            <a:extLst>
              <a:ext uri="{FF2B5EF4-FFF2-40B4-BE49-F238E27FC236}">
                <a16:creationId xmlns:a16="http://schemas.microsoft.com/office/drawing/2014/main" id="{DB4EBE51-5455-4109-94D3-6664683F7ED8}"/>
              </a:ext>
            </a:extLst>
          </p:cNvPr>
          <p:cNvCxnSpPr>
            <a:cxnSpLocks/>
          </p:cNvCxnSpPr>
          <p:nvPr userDrawn="1"/>
        </p:nvCxnSpPr>
        <p:spPr>
          <a:xfrm>
            <a:off x="0" y="4614241"/>
            <a:ext cx="9144000" cy="0"/>
          </a:xfrm>
          <a:prstGeom prst="line">
            <a:avLst/>
          </a:prstGeom>
          <a:ln>
            <a:solidFill>
              <a:srgbClr val="51515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EF7A20A-C757-4E98-91ED-17309AA8BBE8}"/>
              </a:ext>
            </a:extLst>
          </p:cNvPr>
          <p:cNvPicPr>
            <a:picLocks noChangeAspect="1"/>
          </p:cNvPicPr>
          <p:nvPr userDrawn="1"/>
        </p:nvPicPr>
        <p:blipFill>
          <a:blip r:embed="rId4"/>
          <a:stretch>
            <a:fillRect/>
          </a:stretch>
        </p:blipFill>
        <p:spPr>
          <a:xfrm>
            <a:off x="6466312" y="370318"/>
            <a:ext cx="1620180" cy="1612691"/>
          </a:xfrm>
          <a:prstGeom prst="rect">
            <a:avLst/>
          </a:prstGeom>
        </p:spPr>
      </p:pic>
    </p:spTree>
    <p:extLst>
      <p:ext uri="{BB962C8B-B14F-4D97-AF65-F5344CB8AC3E}">
        <p14:creationId xmlns:p14="http://schemas.microsoft.com/office/powerpoint/2010/main" val="274016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028700"/>
            <a:ext cx="8003286" cy="3153600"/>
          </a:xfrm>
        </p:spPr>
        <p:txBody>
          <a:bodyPr/>
          <a:lstStyle>
            <a:lvl1pPr marL="0" indent="0">
              <a:buNone/>
              <a:defRPr>
                <a:latin typeface="Arial" panose="020B0604020202020204" pitchFamily="34" charset="0"/>
                <a:cs typeface="Arial" panose="020B0604020202020204" pitchFamily="34" charset="0"/>
              </a:defRPr>
            </a:lvl1pPr>
          </a:lstStyle>
          <a:p>
            <a:r>
              <a:rPr lang="en-US" dirty="0"/>
              <a:t>Click icon to add table</a:t>
            </a:r>
            <a:endParaRPr lang="en-GB" dirty="0"/>
          </a:p>
        </p:txBody>
      </p:sp>
      <p:sp>
        <p:nvSpPr>
          <p:cNvPr id="15" name="Title 8"/>
          <p:cNvSpPr>
            <a:spLocks noGrp="1"/>
          </p:cNvSpPr>
          <p:nvPr>
            <p:ph type="title"/>
          </p:nvPr>
        </p:nvSpPr>
        <p:spPr>
          <a:xfrm>
            <a:off x="457199" y="122400"/>
            <a:ext cx="8003286" cy="768096"/>
          </a:xfrm>
          <a:prstGeom prst="rect">
            <a:avLst/>
          </a:prstGeom>
        </p:spPr>
        <p:txBody>
          <a:bodyPr anchor="b"/>
          <a:lstStyle>
            <a:lvl1pPr>
              <a:defRPr>
                <a:solidFill>
                  <a:schemeClr val="accent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5" name="Footer Placeholder 1">
            <a:extLst>
              <a:ext uri="{FF2B5EF4-FFF2-40B4-BE49-F238E27FC236}">
                <a16:creationId xmlns:a16="http://schemas.microsoft.com/office/drawing/2014/main" id="{75422E2F-F973-4CF4-ACF3-14DE74A038F7}"/>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sp>
        <p:nvSpPr>
          <p:cNvPr id="7" name="Slide Number Placeholder 5">
            <a:extLst>
              <a:ext uri="{FF2B5EF4-FFF2-40B4-BE49-F238E27FC236}">
                <a16:creationId xmlns:a16="http://schemas.microsoft.com/office/drawing/2014/main" id="{578CFD61-B563-47B7-B95B-84B732185A63}"/>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US" smtClean="0"/>
              <a:pPr/>
              <a:t>‹#›</a:t>
            </a:fld>
            <a:endParaRPr lang="en-US" dirty="0"/>
          </a:p>
        </p:txBody>
      </p:sp>
      <p:pic>
        <p:nvPicPr>
          <p:cNvPr id="8" name="Picture 7">
            <a:extLst>
              <a:ext uri="{FF2B5EF4-FFF2-40B4-BE49-F238E27FC236}">
                <a16:creationId xmlns:a16="http://schemas.microsoft.com/office/drawing/2014/main" id="{3AE6DD95-781B-4C17-9C33-4C9377733B96}"/>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169878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to be avoided)">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03FA6444-B07E-47FF-92CF-3A6D74A1E748}"/>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sp>
        <p:nvSpPr>
          <p:cNvPr id="5" name="Slide Number Placeholder 5">
            <a:extLst>
              <a:ext uri="{FF2B5EF4-FFF2-40B4-BE49-F238E27FC236}">
                <a16:creationId xmlns:a16="http://schemas.microsoft.com/office/drawing/2014/main" id="{C0756466-E970-43A9-9523-B5F815E77239}"/>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US" smtClean="0"/>
              <a:pPr/>
              <a:t>‹#›</a:t>
            </a:fld>
            <a:endParaRPr lang="en-US" dirty="0"/>
          </a:p>
        </p:txBody>
      </p:sp>
      <p:pic>
        <p:nvPicPr>
          <p:cNvPr id="6" name="Picture 5">
            <a:extLst>
              <a:ext uri="{FF2B5EF4-FFF2-40B4-BE49-F238E27FC236}">
                <a16:creationId xmlns:a16="http://schemas.microsoft.com/office/drawing/2014/main" id="{BA069394-1B9D-42D0-AB2E-AF76899106C1}"/>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1994845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A78A-470B-8845-B276-CBD3D521F2D1}"/>
              </a:ext>
            </a:extLst>
          </p:cNvPr>
          <p:cNvSpPr>
            <a:spLocks noGrp="1"/>
          </p:cNvSpPr>
          <p:nvPr>
            <p:ph type="ctrTitle"/>
          </p:nvPr>
        </p:nvSpPr>
        <p:spPr>
          <a:xfrm>
            <a:off x="978408" y="1200150"/>
            <a:ext cx="5267778" cy="1432322"/>
          </a:xfrm>
          <a:prstGeom prst="rect">
            <a:avLst/>
          </a:prstGeom>
        </p:spPr>
        <p:txBody>
          <a:bodyPr anchor="b">
            <a:noAutofit/>
          </a:bodyPr>
          <a:lstStyle>
            <a:lvl1pPr algn="l">
              <a:defRPr sz="4050">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C4DBAB40-075F-8340-BBFA-CBE169E472DC}"/>
              </a:ext>
            </a:extLst>
          </p:cNvPr>
          <p:cNvSpPr>
            <a:spLocks noGrp="1"/>
          </p:cNvSpPr>
          <p:nvPr>
            <p:ph type="subTitle" idx="1"/>
          </p:nvPr>
        </p:nvSpPr>
        <p:spPr>
          <a:xfrm>
            <a:off x="978408" y="2701529"/>
            <a:ext cx="6858000" cy="901433"/>
          </a:xfrm>
        </p:spPr>
        <p:txBody>
          <a:bodyPr>
            <a:noAutofit/>
          </a:bodyPr>
          <a:lstStyle>
            <a:lvl1pPr marL="0" indent="0" algn="l">
              <a:buNone/>
              <a:defRPr sz="2400" b="1">
                <a:solidFill>
                  <a:srgbClr val="91278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6FE9EACC-ACF7-4FC7-93F2-9ED087C636BF}"/>
              </a:ext>
            </a:extLst>
          </p:cNvPr>
          <p:cNvSpPr/>
          <p:nvPr userDrawn="1"/>
        </p:nvSpPr>
        <p:spPr>
          <a:xfrm>
            <a:off x="992778" y="737558"/>
            <a:ext cx="1006394" cy="393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Text Placeholder 5">
            <a:extLst>
              <a:ext uri="{FF2B5EF4-FFF2-40B4-BE49-F238E27FC236}">
                <a16:creationId xmlns:a16="http://schemas.microsoft.com/office/drawing/2014/main" id="{DCB8784D-C391-4117-9826-A994EA0F2F54}"/>
              </a:ext>
            </a:extLst>
          </p:cNvPr>
          <p:cNvSpPr>
            <a:spLocks noGrp="1"/>
          </p:cNvSpPr>
          <p:nvPr>
            <p:ph type="body" sz="quarter" idx="10"/>
          </p:nvPr>
        </p:nvSpPr>
        <p:spPr>
          <a:xfrm>
            <a:off x="978409" y="3606440"/>
            <a:ext cx="6872573" cy="766763"/>
          </a:xfrm>
        </p:spPr>
        <p:txBody>
          <a:bodyPr>
            <a:noAutofit/>
          </a:bodyPr>
          <a:lstStyle>
            <a:lvl1pPr marL="0" indent="0">
              <a:buNone/>
              <a:defRPr sz="1800"/>
            </a:lvl1pPr>
          </a:lstStyle>
          <a:p>
            <a:pPr lvl="0"/>
            <a:r>
              <a:rPr lang="en-US"/>
              <a:t>Click to edit Master text styles</a:t>
            </a:r>
          </a:p>
        </p:txBody>
      </p:sp>
      <p:pic>
        <p:nvPicPr>
          <p:cNvPr id="12" name="Picture 11">
            <a:extLst>
              <a:ext uri="{FF2B5EF4-FFF2-40B4-BE49-F238E27FC236}">
                <a16:creationId xmlns:a16="http://schemas.microsoft.com/office/drawing/2014/main" id="{75FD4890-D132-4469-B1F7-903DED567B6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250" t="28500"/>
          <a:stretch/>
        </p:blipFill>
        <p:spPr>
          <a:xfrm>
            <a:off x="6443091" y="2017537"/>
            <a:ext cx="2700909" cy="3125963"/>
          </a:xfrm>
          <a:prstGeom prst="rect">
            <a:avLst/>
          </a:prstGeom>
        </p:spPr>
      </p:pic>
      <p:sp>
        <p:nvSpPr>
          <p:cNvPr id="13" name="Rectangle 12">
            <a:extLst>
              <a:ext uri="{FF2B5EF4-FFF2-40B4-BE49-F238E27FC236}">
                <a16:creationId xmlns:a16="http://schemas.microsoft.com/office/drawing/2014/main" id="{7404896E-53A5-4129-AF51-14D597C6505F}"/>
              </a:ext>
            </a:extLst>
          </p:cNvPr>
          <p:cNvSpPr/>
          <p:nvPr userDrawn="1"/>
        </p:nvSpPr>
        <p:spPr>
          <a:xfrm>
            <a:off x="0" y="4617720"/>
            <a:ext cx="9144000" cy="52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b="1" dirty="0">
              <a:solidFill>
                <a:srgbClr val="515151"/>
              </a:solidFill>
            </a:endParaRPr>
          </a:p>
        </p:txBody>
      </p:sp>
      <p:pic>
        <p:nvPicPr>
          <p:cNvPr id="15" name="Picture 14">
            <a:extLst>
              <a:ext uri="{FF2B5EF4-FFF2-40B4-BE49-F238E27FC236}">
                <a16:creationId xmlns:a16="http://schemas.microsoft.com/office/drawing/2014/main" id="{29D9EF56-5EB1-4C75-B47D-75FAF9C618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036" y="4706569"/>
            <a:ext cx="776743" cy="235298"/>
          </a:xfrm>
          <a:prstGeom prst="rect">
            <a:avLst/>
          </a:prstGeom>
        </p:spPr>
      </p:pic>
      <p:cxnSp>
        <p:nvCxnSpPr>
          <p:cNvPr id="16" name="Straight Connector 15">
            <a:extLst>
              <a:ext uri="{FF2B5EF4-FFF2-40B4-BE49-F238E27FC236}">
                <a16:creationId xmlns:a16="http://schemas.microsoft.com/office/drawing/2014/main" id="{DB4EBE51-5455-4109-94D3-6664683F7ED8}"/>
              </a:ext>
            </a:extLst>
          </p:cNvPr>
          <p:cNvCxnSpPr>
            <a:cxnSpLocks/>
          </p:cNvCxnSpPr>
          <p:nvPr userDrawn="1"/>
        </p:nvCxnSpPr>
        <p:spPr>
          <a:xfrm>
            <a:off x="0" y="4614241"/>
            <a:ext cx="9144000" cy="0"/>
          </a:xfrm>
          <a:prstGeom prst="line">
            <a:avLst/>
          </a:prstGeom>
          <a:ln>
            <a:solidFill>
              <a:srgbClr val="51515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EF7A20A-C757-4E98-91ED-17309AA8BBE8}"/>
              </a:ext>
            </a:extLst>
          </p:cNvPr>
          <p:cNvPicPr>
            <a:picLocks noChangeAspect="1"/>
          </p:cNvPicPr>
          <p:nvPr userDrawn="1"/>
        </p:nvPicPr>
        <p:blipFill>
          <a:blip r:embed="rId4"/>
          <a:stretch>
            <a:fillRect/>
          </a:stretch>
        </p:blipFill>
        <p:spPr>
          <a:xfrm>
            <a:off x="6466312" y="370318"/>
            <a:ext cx="1620180" cy="1612691"/>
          </a:xfrm>
          <a:prstGeom prst="rect">
            <a:avLst/>
          </a:prstGeom>
        </p:spPr>
      </p:pic>
    </p:spTree>
    <p:extLst>
      <p:ext uri="{BB962C8B-B14F-4D97-AF65-F5344CB8AC3E}">
        <p14:creationId xmlns:p14="http://schemas.microsoft.com/office/powerpoint/2010/main" val="3940716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A78A-470B-8845-B276-CBD3D521F2D1}"/>
              </a:ext>
            </a:extLst>
          </p:cNvPr>
          <p:cNvSpPr>
            <a:spLocks noGrp="1"/>
          </p:cNvSpPr>
          <p:nvPr>
            <p:ph type="ctrTitle"/>
          </p:nvPr>
        </p:nvSpPr>
        <p:spPr>
          <a:xfrm>
            <a:off x="978408" y="1200150"/>
            <a:ext cx="5267778" cy="1432322"/>
          </a:xfrm>
          <a:prstGeom prst="rect">
            <a:avLst/>
          </a:prstGeom>
        </p:spPr>
        <p:txBody>
          <a:bodyPr anchor="b">
            <a:noAutofit/>
          </a:bodyPr>
          <a:lstStyle>
            <a:lvl1pPr algn="l">
              <a:defRPr sz="405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C4DBAB40-075F-8340-BBFA-CBE169E472DC}"/>
              </a:ext>
            </a:extLst>
          </p:cNvPr>
          <p:cNvSpPr>
            <a:spLocks noGrp="1"/>
          </p:cNvSpPr>
          <p:nvPr>
            <p:ph type="subTitle" idx="1"/>
          </p:nvPr>
        </p:nvSpPr>
        <p:spPr>
          <a:xfrm>
            <a:off x="978408" y="2701529"/>
            <a:ext cx="6858000" cy="901433"/>
          </a:xfrm>
        </p:spPr>
        <p:txBody>
          <a:bodyPr>
            <a:noAutofit/>
          </a:bodyPr>
          <a:lstStyle>
            <a:lvl1pPr marL="0" indent="0" algn="l">
              <a:buNone/>
              <a:defRPr sz="2400" b="1">
                <a:solidFill>
                  <a:srgbClr val="91278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6FE9EACC-ACF7-4FC7-93F2-9ED087C636BF}"/>
              </a:ext>
            </a:extLst>
          </p:cNvPr>
          <p:cNvSpPr/>
          <p:nvPr userDrawn="1"/>
        </p:nvSpPr>
        <p:spPr>
          <a:xfrm>
            <a:off x="992778" y="737558"/>
            <a:ext cx="1006394" cy="393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Text Placeholder 5">
            <a:extLst>
              <a:ext uri="{FF2B5EF4-FFF2-40B4-BE49-F238E27FC236}">
                <a16:creationId xmlns:a16="http://schemas.microsoft.com/office/drawing/2014/main" id="{DCB8784D-C391-4117-9826-A994EA0F2F54}"/>
              </a:ext>
            </a:extLst>
          </p:cNvPr>
          <p:cNvSpPr>
            <a:spLocks noGrp="1"/>
          </p:cNvSpPr>
          <p:nvPr>
            <p:ph type="body" sz="quarter" idx="10"/>
          </p:nvPr>
        </p:nvSpPr>
        <p:spPr>
          <a:xfrm>
            <a:off x="978409" y="3606440"/>
            <a:ext cx="6872573" cy="766763"/>
          </a:xfrm>
        </p:spPr>
        <p:txBody>
          <a:bodyPr>
            <a:noAutofit/>
          </a:bodyPr>
          <a:lstStyle>
            <a:lvl1pPr marL="0" indent="0">
              <a:buNone/>
              <a:defRPr sz="1800"/>
            </a:lvl1pPr>
          </a:lstStyle>
          <a:p>
            <a:pPr lvl="0"/>
            <a:r>
              <a:rPr lang="en-US"/>
              <a:t>Click to edit Master text styles</a:t>
            </a:r>
          </a:p>
        </p:txBody>
      </p:sp>
      <p:pic>
        <p:nvPicPr>
          <p:cNvPr id="12" name="Picture 11">
            <a:extLst>
              <a:ext uri="{FF2B5EF4-FFF2-40B4-BE49-F238E27FC236}">
                <a16:creationId xmlns:a16="http://schemas.microsoft.com/office/drawing/2014/main" id="{75FD4890-D132-4469-B1F7-903DED567B6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250" t="28500"/>
          <a:stretch/>
        </p:blipFill>
        <p:spPr>
          <a:xfrm>
            <a:off x="6443091" y="2017537"/>
            <a:ext cx="2700909" cy="3125963"/>
          </a:xfrm>
          <a:prstGeom prst="rect">
            <a:avLst/>
          </a:prstGeom>
        </p:spPr>
      </p:pic>
      <p:sp>
        <p:nvSpPr>
          <p:cNvPr id="13" name="Rectangle 12">
            <a:extLst>
              <a:ext uri="{FF2B5EF4-FFF2-40B4-BE49-F238E27FC236}">
                <a16:creationId xmlns:a16="http://schemas.microsoft.com/office/drawing/2014/main" id="{7404896E-53A5-4129-AF51-14D597C6505F}"/>
              </a:ext>
            </a:extLst>
          </p:cNvPr>
          <p:cNvSpPr/>
          <p:nvPr userDrawn="1"/>
        </p:nvSpPr>
        <p:spPr>
          <a:xfrm>
            <a:off x="0" y="4617720"/>
            <a:ext cx="9144000" cy="52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b="1" dirty="0">
              <a:solidFill>
                <a:srgbClr val="515151"/>
              </a:solidFill>
            </a:endParaRPr>
          </a:p>
        </p:txBody>
      </p:sp>
      <p:pic>
        <p:nvPicPr>
          <p:cNvPr id="15" name="Picture 14">
            <a:extLst>
              <a:ext uri="{FF2B5EF4-FFF2-40B4-BE49-F238E27FC236}">
                <a16:creationId xmlns:a16="http://schemas.microsoft.com/office/drawing/2014/main" id="{29D9EF56-5EB1-4C75-B47D-75FAF9C618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036" y="4706569"/>
            <a:ext cx="776743" cy="235298"/>
          </a:xfrm>
          <a:prstGeom prst="rect">
            <a:avLst/>
          </a:prstGeom>
        </p:spPr>
      </p:pic>
      <p:cxnSp>
        <p:nvCxnSpPr>
          <p:cNvPr id="16" name="Straight Connector 15">
            <a:extLst>
              <a:ext uri="{FF2B5EF4-FFF2-40B4-BE49-F238E27FC236}">
                <a16:creationId xmlns:a16="http://schemas.microsoft.com/office/drawing/2014/main" id="{DB4EBE51-5455-4109-94D3-6664683F7ED8}"/>
              </a:ext>
            </a:extLst>
          </p:cNvPr>
          <p:cNvCxnSpPr>
            <a:cxnSpLocks/>
          </p:cNvCxnSpPr>
          <p:nvPr userDrawn="1"/>
        </p:nvCxnSpPr>
        <p:spPr>
          <a:xfrm>
            <a:off x="0" y="4614241"/>
            <a:ext cx="9144000" cy="0"/>
          </a:xfrm>
          <a:prstGeom prst="line">
            <a:avLst/>
          </a:prstGeom>
          <a:ln>
            <a:solidFill>
              <a:srgbClr val="51515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59F012A-882E-4D25-A908-DCB7B451B20F}"/>
              </a:ext>
            </a:extLst>
          </p:cNvPr>
          <p:cNvPicPr>
            <a:picLocks noChangeAspect="1"/>
          </p:cNvPicPr>
          <p:nvPr userDrawn="1"/>
        </p:nvPicPr>
        <p:blipFill>
          <a:blip r:embed="rId4"/>
          <a:stretch>
            <a:fillRect/>
          </a:stretch>
        </p:blipFill>
        <p:spPr>
          <a:xfrm>
            <a:off x="8479990" y="147368"/>
            <a:ext cx="587459" cy="359706"/>
          </a:xfrm>
          <a:prstGeom prst="rect">
            <a:avLst/>
          </a:prstGeom>
        </p:spPr>
      </p:pic>
    </p:spTree>
    <p:extLst>
      <p:ext uri="{BB962C8B-B14F-4D97-AF65-F5344CB8AC3E}">
        <p14:creationId xmlns:p14="http://schemas.microsoft.com/office/powerpoint/2010/main" val="1166458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ection Hea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A78A-470B-8845-B276-CBD3D521F2D1}"/>
              </a:ext>
            </a:extLst>
          </p:cNvPr>
          <p:cNvSpPr>
            <a:spLocks noGrp="1"/>
          </p:cNvSpPr>
          <p:nvPr>
            <p:ph type="ctrTitle"/>
          </p:nvPr>
        </p:nvSpPr>
        <p:spPr>
          <a:xfrm>
            <a:off x="978408" y="1200150"/>
            <a:ext cx="6858000" cy="1432322"/>
          </a:xfrm>
          <a:prstGeom prst="rect">
            <a:avLst/>
          </a:prstGeom>
        </p:spPr>
        <p:txBody>
          <a:bodyPr anchor="b">
            <a:noAutofit/>
          </a:bodyPr>
          <a:lstStyle>
            <a:lvl1pPr algn="l">
              <a:defRPr sz="36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C4DBAB40-075F-8340-BBFA-CBE169E472DC}"/>
              </a:ext>
            </a:extLst>
          </p:cNvPr>
          <p:cNvSpPr>
            <a:spLocks noGrp="1"/>
          </p:cNvSpPr>
          <p:nvPr>
            <p:ph type="subTitle" idx="1"/>
          </p:nvPr>
        </p:nvSpPr>
        <p:spPr>
          <a:xfrm>
            <a:off x="978408" y="2701528"/>
            <a:ext cx="6858000" cy="1241822"/>
          </a:xfrm>
        </p:spPr>
        <p:txBody>
          <a:bodyPr>
            <a:noAutofit/>
          </a:bodyPr>
          <a:lstStyle>
            <a:lvl1pPr marL="0" indent="0" algn="l">
              <a:buNone/>
              <a:defRPr sz="2100" b="1">
                <a:solidFill>
                  <a:srgbClr val="91278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Rectangle 6">
            <a:extLst>
              <a:ext uri="{FF2B5EF4-FFF2-40B4-BE49-F238E27FC236}">
                <a16:creationId xmlns:a16="http://schemas.microsoft.com/office/drawing/2014/main" id="{404ABB2E-9AC1-432E-B37E-301BD69E0FCE}"/>
              </a:ext>
            </a:extLst>
          </p:cNvPr>
          <p:cNvSpPr/>
          <p:nvPr userDrawn="1"/>
        </p:nvSpPr>
        <p:spPr>
          <a:xfrm>
            <a:off x="992778" y="737558"/>
            <a:ext cx="1006394" cy="393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2" name="Picture 11">
            <a:extLst>
              <a:ext uri="{FF2B5EF4-FFF2-40B4-BE49-F238E27FC236}">
                <a16:creationId xmlns:a16="http://schemas.microsoft.com/office/drawing/2014/main" id="{C09B6AED-8C7A-4DE9-BB86-BD7150C2F5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250" t="28500"/>
          <a:stretch/>
        </p:blipFill>
        <p:spPr>
          <a:xfrm>
            <a:off x="6443091" y="2017537"/>
            <a:ext cx="2700909" cy="3125963"/>
          </a:xfrm>
          <a:prstGeom prst="rect">
            <a:avLst/>
          </a:prstGeom>
        </p:spPr>
      </p:pic>
      <p:pic>
        <p:nvPicPr>
          <p:cNvPr id="10" name="Picture 9">
            <a:extLst>
              <a:ext uri="{FF2B5EF4-FFF2-40B4-BE49-F238E27FC236}">
                <a16:creationId xmlns:a16="http://schemas.microsoft.com/office/drawing/2014/main" id="{CA9221F2-E132-43A9-85BC-920176652770}"/>
              </a:ext>
            </a:extLst>
          </p:cNvPr>
          <p:cNvPicPr>
            <a:picLocks noChangeAspect="1"/>
          </p:cNvPicPr>
          <p:nvPr userDrawn="1"/>
        </p:nvPicPr>
        <p:blipFill>
          <a:blip r:embed="rId3"/>
          <a:stretch>
            <a:fillRect/>
          </a:stretch>
        </p:blipFill>
        <p:spPr>
          <a:xfrm>
            <a:off x="8479990" y="147368"/>
            <a:ext cx="587459" cy="359706"/>
          </a:xfrm>
          <a:prstGeom prst="rect">
            <a:avLst/>
          </a:prstGeom>
        </p:spPr>
      </p:pic>
    </p:spTree>
    <p:extLst>
      <p:ext uri="{BB962C8B-B14F-4D97-AF65-F5344CB8AC3E}">
        <p14:creationId xmlns:p14="http://schemas.microsoft.com/office/powerpoint/2010/main" val="16458491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1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1204"/>
            <a:ext cx="8003286" cy="2828738"/>
          </a:xfrm>
        </p:spPr>
        <p:txBody>
          <a:bodyPr/>
          <a:lstStyle>
            <a:lvl1pPr marL="177796" indent="-177796">
              <a:defRPr>
                <a:solidFill>
                  <a:schemeClr val="tx2"/>
                </a:solidFill>
              </a:defRPr>
            </a:lvl1pPr>
            <a:lvl2pPr marL="450839" indent="-273044">
              <a:defRPr sz="1800">
                <a:solidFill>
                  <a:schemeClr val="tx2"/>
                </a:solidFill>
              </a:defRPr>
            </a:lvl2pPr>
            <a:lvl3pPr marL="628634" indent="-177796">
              <a:defRPr>
                <a:solidFill>
                  <a:schemeClr val="tx2"/>
                </a:solidFill>
              </a:defRPr>
            </a:lvl3pPr>
            <a:lvl4pPr marL="895328" indent="-266693">
              <a:defRPr>
                <a:solidFill>
                  <a:schemeClr val="tx2"/>
                </a:solidFill>
              </a:defRPr>
            </a:lvl4pPr>
            <a:lvl5pPr marL="1079473" indent="-184145">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457200" y="122400"/>
            <a:ext cx="8003286" cy="768096"/>
          </a:xfrm>
        </p:spPr>
        <p:txBody>
          <a:bodyPr anchor="b"/>
          <a:lstStyle>
            <a:lvl1pPr>
              <a:defRPr>
                <a:solidFill>
                  <a:schemeClr val="accent1"/>
                </a:solidFill>
              </a:defRPr>
            </a:lvl1pPr>
          </a:lstStyle>
          <a:p>
            <a:r>
              <a:rPr lang="en-US" dirty="0"/>
              <a:t>Click to edit Master title style</a:t>
            </a:r>
            <a:endParaRPr lang="en-GB" dirty="0"/>
          </a:p>
        </p:txBody>
      </p:sp>
      <p:sp>
        <p:nvSpPr>
          <p:cNvPr id="12" name="Text Placeholder 3">
            <a:extLst>
              <a:ext uri="{FF2B5EF4-FFF2-40B4-BE49-F238E27FC236}">
                <a16:creationId xmlns:a16="http://schemas.microsoft.com/office/drawing/2014/main" id="{4E954D74-3C07-4BE4-AB01-4BDA8823C4B1}"/>
              </a:ext>
            </a:extLst>
          </p:cNvPr>
          <p:cNvSpPr>
            <a:spLocks noGrp="1"/>
          </p:cNvSpPr>
          <p:nvPr>
            <p:ph type="body" sz="quarter" idx="13" hasCustomPrompt="1"/>
          </p:nvPr>
        </p:nvSpPr>
        <p:spPr>
          <a:xfrm>
            <a:off x="457200" y="1000545"/>
            <a:ext cx="8003286" cy="458605"/>
          </a:xfrm>
        </p:spPr>
        <p:txBody>
          <a:bodyPr/>
          <a:lstStyle>
            <a:lvl1pPr marL="0" indent="0">
              <a:buNone/>
              <a:defRPr b="1">
                <a:solidFill>
                  <a:srgbClr val="91278F"/>
                </a:solidFill>
              </a:defRPr>
            </a:lvl1pPr>
          </a:lstStyle>
          <a:p>
            <a:pPr lvl="0"/>
            <a:r>
              <a:rPr lang="en-US"/>
              <a:t>Click to edit subtitle</a:t>
            </a:r>
            <a:endParaRPr lang="en-GB"/>
          </a:p>
        </p:txBody>
      </p:sp>
      <p:sp>
        <p:nvSpPr>
          <p:cNvPr id="6" name="Footer Placeholder 1">
            <a:extLst>
              <a:ext uri="{FF2B5EF4-FFF2-40B4-BE49-F238E27FC236}">
                <a16:creationId xmlns:a16="http://schemas.microsoft.com/office/drawing/2014/main" id="{4B15E15C-4A02-4352-88D0-3B5297A6B3D7}"/>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800">
                <a:solidFill>
                  <a:schemeClr val="tx2"/>
                </a:solidFill>
              </a:defRPr>
            </a:lvl1pPr>
          </a:lstStyle>
          <a:p>
            <a:endParaRPr lang="en-GB" dirty="0"/>
          </a:p>
        </p:txBody>
      </p:sp>
      <p:sp>
        <p:nvSpPr>
          <p:cNvPr id="9" name="Slide Number Placeholder 5">
            <a:extLst>
              <a:ext uri="{FF2B5EF4-FFF2-40B4-BE49-F238E27FC236}">
                <a16:creationId xmlns:a16="http://schemas.microsoft.com/office/drawing/2014/main" id="{09E88590-BD06-402A-814E-A1B0C3C7C373}"/>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00">
                <a:solidFill>
                  <a:schemeClr val="tx1"/>
                </a:solidFill>
              </a:defRPr>
            </a:lvl1pPr>
          </a:lstStyle>
          <a:p>
            <a:fld id="{B687C26E-76E8-F74A-ABD7-29242BE2C250}" type="slidenum">
              <a:rPr lang="en-US" smtClean="0"/>
              <a:pPr/>
              <a:t>‹#›</a:t>
            </a:fld>
            <a:endParaRPr lang="en-US" dirty="0"/>
          </a:p>
        </p:txBody>
      </p:sp>
      <p:pic>
        <p:nvPicPr>
          <p:cNvPr id="8" name="Picture 7">
            <a:extLst>
              <a:ext uri="{FF2B5EF4-FFF2-40B4-BE49-F238E27FC236}">
                <a16:creationId xmlns:a16="http://schemas.microsoft.com/office/drawing/2014/main" id="{556150A1-9656-4B0C-85E2-CCEFE5E13B76}"/>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1166938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7CD7F-033B-D241-B61B-15A9AC703F7D}"/>
              </a:ext>
            </a:extLst>
          </p:cNvPr>
          <p:cNvSpPr>
            <a:spLocks noGrp="1"/>
          </p:cNvSpPr>
          <p:nvPr>
            <p:ph type="title"/>
          </p:nvPr>
        </p:nvSpPr>
        <p:spPr>
          <a:xfrm>
            <a:off x="459485" y="124689"/>
            <a:ext cx="8003286" cy="768096"/>
          </a:xfrm>
          <a:prstGeom prst="rect">
            <a:avLst/>
          </a:prstGeom>
        </p:spPr>
        <p:txBody>
          <a:bodyPr anchor="b">
            <a:normAutofit/>
          </a:bodyPr>
          <a:lstStyle>
            <a:lvl1pPr>
              <a:defRPr sz="270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8F50CA9-06F6-D64B-83F0-53FFB22B55DF}"/>
              </a:ext>
            </a:extLst>
          </p:cNvPr>
          <p:cNvSpPr>
            <a:spLocks noGrp="1"/>
          </p:cNvSpPr>
          <p:nvPr>
            <p:ph idx="1"/>
          </p:nvPr>
        </p:nvSpPr>
        <p:spPr>
          <a:xfrm>
            <a:off x="459486" y="1028700"/>
            <a:ext cx="8001004" cy="3271242"/>
          </a:xfrm>
        </p:spPr>
        <p:txBody>
          <a:bodyPr/>
          <a:lstStyle>
            <a:lvl1pPr>
              <a:buClr>
                <a:schemeClr val="accent2"/>
              </a:buClr>
              <a:defRPr/>
            </a:lvl1pPr>
            <a:lvl2pPr marL="450900" indent="-272700">
              <a:buClr>
                <a:schemeClr val="accent2"/>
              </a:buClr>
              <a:buFont typeface="Calibri" panose="020F0502020204030204" pitchFamily="34" charset="0"/>
              <a:buChar char="‒"/>
              <a:defRPr/>
            </a:lvl2pPr>
            <a:lvl3pPr>
              <a:buClr>
                <a:schemeClr val="accent2"/>
              </a:buClr>
              <a:defRPr/>
            </a:lvl3pPr>
            <a:lvl4pPr marL="896400" indent="-267300">
              <a:buClr>
                <a:schemeClr val="accent2"/>
              </a:buClr>
              <a:buFont typeface="Calibri" panose="020F0502020204030204" pitchFamily="34" charset="0"/>
              <a:buChar cha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
            <a:extLst>
              <a:ext uri="{FF2B5EF4-FFF2-40B4-BE49-F238E27FC236}">
                <a16:creationId xmlns:a16="http://schemas.microsoft.com/office/drawing/2014/main" id="{A9D9D13A-61A0-473E-AC92-D674805E4760}"/>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800">
                <a:solidFill>
                  <a:schemeClr val="tx2"/>
                </a:solidFill>
              </a:defRPr>
            </a:lvl1pPr>
          </a:lstStyle>
          <a:p>
            <a:endParaRPr lang="en-GB" dirty="0"/>
          </a:p>
        </p:txBody>
      </p:sp>
      <p:sp>
        <p:nvSpPr>
          <p:cNvPr id="7" name="Slide Number Placeholder 5">
            <a:extLst>
              <a:ext uri="{FF2B5EF4-FFF2-40B4-BE49-F238E27FC236}">
                <a16:creationId xmlns:a16="http://schemas.microsoft.com/office/drawing/2014/main" id="{3AA0BABF-2430-4951-ACCE-C28BCF9C2A9B}"/>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00">
                <a:solidFill>
                  <a:schemeClr val="tx1"/>
                </a:solidFill>
              </a:defRPr>
            </a:lvl1pPr>
          </a:lstStyle>
          <a:p>
            <a:fld id="{B687C26E-76E8-F74A-ABD7-29242BE2C250}" type="slidenum">
              <a:rPr lang="en-US" smtClean="0"/>
              <a:pPr/>
              <a:t>‹#›</a:t>
            </a:fld>
            <a:endParaRPr lang="en-US" dirty="0"/>
          </a:p>
        </p:txBody>
      </p:sp>
      <p:pic>
        <p:nvPicPr>
          <p:cNvPr id="8" name="Picture 7">
            <a:extLst>
              <a:ext uri="{FF2B5EF4-FFF2-40B4-BE49-F238E27FC236}">
                <a16:creationId xmlns:a16="http://schemas.microsoft.com/office/drawing/2014/main" id="{DEC3D0C5-39D0-4C07-B23D-19ACD1DF51B2}"/>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1194718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459486" y="129201"/>
            <a:ext cx="8003286" cy="764770"/>
          </a:xfrm>
          <a:prstGeom prst="rect">
            <a:avLst/>
          </a:prstGeom>
        </p:spPr>
        <p:txBody>
          <a:bodyPr anchor="b"/>
          <a:lstStyle/>
          <a:p>
            <a:r>
              <a:rPr lang="en-US"/>
              <a:t>Click to edit Master title style</a:t>
            </a:r>
          </a:p>
        </p:txBody>
      </p:sp>
      <p:sp>
        <p:nvSpPr>
          <p:cNvPr id="9" name="Text Placeholder 3">
            <a:extLst>
              <a:ext uri="{FF2B5EF4-FFF2-40B4-BE49-F238E27FC236}">
                <a16:creationId xmlns:a16="http://schemas.microsoft.com/office/drawing/2014/main" id="{4E954D74-3C07-4BE4-AB01-4BDA8823C4B1}"/>
              </a:ext>
            </a:extLst>
          </p:cNvPr>
          <p:cNvSpPr>
            <a:spLocks noGrp="1"/>
          </p:cNvSpPr>
          <p:nvPr>
            <p:ph type="body" sz="quarter" idx="13" hasCustomPrompt="1"/>
          </p:nvPr>
        </p:nvSpPr>
        <p:spPr>
          <a:xfrm>
            <a:off x="457200" y="1000545"/>
            <a:ext cx="8003286" cy="458605"/>
          </a:xfrm>
        </p:spPr>
        <p:txBody>
          <a:bodyPr/>
          <a:lstStyle>
            <a:lvl1pPr marL="0" indent="0">
              <a:buNone/>
              <a:defRPr b="1">
                <a:solidFill>
                  <a:srgbClr val="91278F"/>
                </a:solidFill>
              </a:defRPr>
            </a:lvl1pPr>
          </a:lstStyle>
          <a:p>
            <a:pPr lvl="0"/>
            <a:r>
              <a:rPr lang="en-US"/>
              <a:t>Click to edit subtitle</a:t>
            </a:r>
            <a:endParaRPr lang="en-GB"/>
          </a:p>
        </p:txBody>
      </p:sp>
      <p:sp>
        <p:nvSpPr>
          <p:cNvPr id="5" name="Footer Placeholder 1">
            <a:extLst>
              <a:ext uri="{FF2B5EF4-FFF2-40B4-BE49-F238E27FC236}">
                <a16:creationId xmlns:a16="http://schemas.microsoft.com/office/drawing/2014/main" id="{FA63B8F0-7442-49E7-ACD7-3206E333B2EF}"/>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800">
                <a:solidFill>
                  <a:schemeClr val="tx2"/>
                </a:solidFill>
              </a:defRPr>
            </a:lvl1pPr>
          </a:lstStyle>
          <a:p>
            <a:endParaRPr lang="en-GB" dirty="0"/>
          </a:p>
        </p:txBody>
      </p:sp>
      <p:sp>
        <p:nvSpPr>
          <p:cNvPr id="7" name="Slide Number Placeholder 5">
            <a:extLst>
              <a:ext uri="{FF2B5EF4-FFF2-40B4-BE49-F238E27FC236}">
                <a16:creationId xmlns:a16="http://schemas.microsoft.com/office/drawing/2014/main" id="{CD004AD1-1E40-4EA3-8728-D80541F95A78}"/>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00">
                <a:solidFill>
                  <a:schemeClr val="tx1"/>
                </a:solidFill>
              </a:defRPr>
            </a:lvl1pPr>
          </a:lstStyle>
          <a:p>
            <a:fld id="{B687C26E-76E8-F74A-ABD7-29242BE2C250}" type="slidenum">
              <a:rPr lang="en-US" smtClean="0"/>
              <a:pPr/>
              <a:t>‹#›</a:t>
            </a:fld>
            <a:endParaRPr lang="en-US" dirty="0"/>
          </a:p>
        </p:txBody>
      </p:sp>
      <p:pic>
        <p:nvPicPr>
          <p:cNvPr id="6" name="Picture 5">
            <a:extLst>
              <a:ext uri="{FF2B5EF4-FFF2-40B4-BE49-F238E27FC236}">
                <a16:creationId xmlns:a16="http://schemas.microsoft.com/office/drawing/2014/main" id="{AA59AC3A-0C8B-49B8-A2D8-C66A8828F449}"/>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3699055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49C91-ACFE-114C-8BD6-64D3D1F7D817}"/>
              </a:ext>
            </a:extLst>
          </p:cNvPr>
          <p:cNvSpPr>
            <a:spLocks noGrp="1"/>
          </p:cNvSpPr>
          <p:nvPr>
            <p:ph type="title"/>
          </p:nvPr>
        </p:nvSpPr>
        <p:spPr>
          <a:xfrm>
            <a:off x="459486" y="127956"/>
            <a:ext cx="8003286" cy="764770"/>
          </a:xfrm>
          <a:prstGeom prst="rect">
            <a:avLst/>
          </a:prstGeom>
        </p:spPr>
        <p:txBody>
          <a:bodyPr anchor="b"/>
          <a:lstStyle/>
          <a:p>
            <a:r>
              <a:rPr lang="en-US"/>
              <a:t>Click to edit Master title style</a:t>
            </a:r>
          </a:p>
        </p:txBody>
      </p:sp>
      <p:sp>
        <p:nvSpPr>
          <p:cNvPr id="6" name="Footer Placeholder 1">
            <a:extLst>
              <a:ext uri="{FF2B5EF4-FFF2-40B4-BE49-F238E27FC236}">
                <a16:creationId xmlns:a16="http://schemas.microsoft.com/office/drawing/2014/main" id="{86CCE5C1-F59D-4CB2-9068-B9547F1DC4E1}"/>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800">
                <a:solidFill>
                  <a:schemeClr val="tx2"/>
                </a:solidFill>
              </a:defRPr>
            </a:lvl1pPr>
          </a:lstStyle>
          <a:p>
            <a:endParaRPr lang="en-GB" dirty="0"/>
          </a:p>
        </p:txBody>
      </p:sp>
      <p:sp>
        <p:nvSpPr>
          <p:cNvPr id="7" name="Slide Number Placeholder 5">
            <a:extLst>
              <a:ext uri="{FF2B5EF4-FFF2-40B4-BE49-F238E27FC236}">
                <a16:creationId xmlns:a16="http://schemas.microsoft.com/office/drawing/2014/main" id="{297346C9-18C7-4811-A257-C83685F4B038}"/>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00">
                <a:solidFill>
                  <a:schemeClr val="tx1"/>
                </a:solidFill>
              </a:defRPr>
            </a:lvl1pPr>
          </a:lstStyle>
          <a:p>
            <a:fld id="{B687C26E-76E8-F74A-ABD7-29242BE2C250}" type="slidenum">
              <a:rPr lang="en-US" smtClean="0"/>
              <a:pPr/>
              <a:t>‹#›</a:t>
            </a:fld>
            <a:endParaRPr lang="en-US" dirty="0"/>
          </a:p>
        </p:txBody>
      </p:sp>
      <p:pic>
        <p:nvPicPr>
          <p:cNvPr id="5" name="Picture 4">
            <a:extLst>
              <a:ext uri="{FF2B5EF4-FFF2-40B4-BE49-F238E27FC236}">
                <a16:creationId xmlns:a16="http://schemas.microsoft.com/office/drawing/2014/main" id="{BD0B3596-F6C6-4295-9D81-33D10FB1370E}"/>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3396415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CAD4A6C9-F7CF-4952-A21C-F4277E866849}"/>
              </a:ext>
            </a:extLst>
          </p:cNvPr>
          <p:cNvSpPr>
            <a:spLocks noGrp="1"/>
          </p:cNvSpPr>
          <p:nvPr>
            <p:ph sz="quarter" idx="13"/>
          </p:nvPr>
        </p:nvSpPr>
        <p:spPr>
          <a:xfrm>
            <a:off x="4631242" y="1033222"/>
            <a:ext cx="3831530" cy="3212714"/>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2">
            <a:extLst>
              <a:ext uri="{FF2B5EF4-FFF2-40B4-BE49-F238E27FC236}">
                <a16:creationId xmlns:a16="http://schemas.microsoft.com/office/drawing/2014/main" id="{61FB7B71-EE75-4B69-B7BB-1D4DDC6897FA}"/>
              </a:ext>
            </a:extLst>
          </p:cNvPr>
          <p:cNvSpPr>
            <a:spLocks noGrp="1"/>
          </p:cNvSpPr>
          <p:nvPr>
            <p:ph sz="quarter" idx="14"/>
          </p:nvPr>
        </p:nvSpPr>
        <p:spPr>
          <a:xfrm>
            <a:off x="459487" y="1033222"/>
            <a:ext cx="3831530" cy="3212714"/>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itle 6"/>
          <p:cNvSpPr>
            <a:spLocks noGrp="1"/>
          </p:cNvSpPr>
          <p:nvPr>
            <p:ph type="title"/>
          </p:nvPr>
        </p:nvSpPr>
        <p:spPr>
          <a:xfrm>
            <a:off x="459486" y="123444"/>
            <a:ext cx="8003286" cy="768096"/>
          </a:xfrm>
          <a:prstGeom prst="rect">
            <a:avLst/>
          </a:prstGeom>
        </p:spPr>
        <p:txBody>
          <a:bodyPr anchor="b"/>
          <a:lstStyle>
            <a:lvl1pPr>
              <a:defRPr>
                <a:solidFill>
                  <a:schemeClr val="accent1"/>
                </a:solidFill>
              </a:defRPr>
            </a:lvl1pPr>
          </a:lstStyle>
          <a:p>
            <a:r>
              <a:rPr lang="en-US"/>
              <a:t>Click to edit Master title style</a:t>
            </a:r>
            <a:endParaRPr lang="en-GB"/>
          </a:p>
        </p:txBody>
      </p:sp>
      <p:sp>
        <p:nvSpPr>
          <p:cNvPr id="6" name="Footer Placeholder 1">
            <a:extLst>
              <a:ext uri="{FF2B5EF4-FFF2-40B4-BE49-F238E27FC236}">
                <a16:creationId xmlns:a16="http://schemas.microsoft.com/office/drawing/2014/main" id="{B83DC446-A822-403A-89CE-D64991D81EE0}"/>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800">
                <a:solidFill>
                  <a:schemeClr val="tx2"/>
                </a:solidFill>
              </a:defRPr>
            </a:lvl1pPr>
          </a:lstStyle>
          <a:p>
            <a:endParaRPr lang="en-GB" dirty="0"/>
          </a:p>
        </p:txBody>
      </p:sp>
      <p:sp>
        <p:nvSpPr>
          <p:cNvPr id="7" name="Slide Number Placeholder 5">
            <a:extLst>
              <a:ext uri="{FF2B5EF4-FFF2-40B4-BE49-F238E27FC236}">
                <a16:creationId xmlns:a16="http://schemas.microsoft.com/office/drawing/2014/main" id="{4F23A24B-2638-4B54-8D9F-0BF9857B35B2}"/>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00">
                <a:solidFill>
                  <a:schemeClr val="tx1"/>
                </a:solidFill>
              </a:defRPr>
            </a:lvl1pPr>
          </a:lstStyle>
          <a:p>
            <a:fld id="{B687C26E-76E8-F74A-ABD7-29242BE2C250}" type="slidenum">
              <a:rPr lang="en-US" smtClean="0"/>
              <a:pPr/>
              <a:t>‹#›</a:t>
            </a:fld>
            <a:endParaRPr lang="en-US" dirty="0"/>
          </a:p>
        </p:txBody>
      </p:sp>
      <p:pic>
        <p:nvPicPr>
          <p:cNvPr id="8" name="Picture 7">
            <a:extLst>
              <a:ext uri="{FF2B5EF4-FFF2-40B4-BE49-F238E27FC236}">
                <a16:creationId xmlns:a16="http://schemas.microsoft.com/office/drawing/2014/main" id="{479C3DB0-D5FB-4003-BC43-B679727AFA09}"/>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1610605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A78A-470B-8845-B276-CBD3D521F2D1}"/>
              </a:ext>
            </a:extLst>
          </p:cNvPr>
          <p:cNvSpPr>
            <a:spLocks noGrp="1"/>
          </p:cNvSpPr>
          <p:nvPr>
            <p:ph type="ctrTitle"/>
          </p:nvPr>
        </p:nvSpPr>
        <p:spPr>
          <a:xfrm>
            <a:off x="978408" y="1200150"/>
            <a:ext cx="5267778" cy="1432322"/>
          </a:xfrm>
          <a:prstGeom prst="rect">
            <a:avLst/>
          </a:prstGeom>
        </p:spPr>
        <p:txBody>
          <a:bodyPr anchor="b">
            <a:noAutofit/>
          </a:bodyPr>
          <a:lstStyle>
            <a:lvl1pPr algn="l">
              <a:defRPr sz="405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C4DBAB40-075F-8340-BBFA-CBE169E472DC}"/>
              </a:ext>
            </a:extLst>
          </p:cNvPr>
          <p:cNvSpPr>
            <a:spLocks noGrp="1"/>
          </p:cNvSpPr>
          <p:nvPr>
            <p:ph type="subTitle" idx="1"/>
          </p:nvPr>
        </p:nvSpPr>
        <p:spPr>
          <a:xfrm>
            <a:off x="978408" y="2701529"/>
            <a:ext cx="6858000" cy="901433"/>
          </a:xfrm>
        </p:spPr>
        <p:txBody>
          <a:bodyPr>
            <a:noAutofit/>
          </a:bodyPr>
          <a:lstStyle>
            <a:lvl1pPr marL="0" indent="0" algn="l">
              <a:buNone/>
              <a:defRPr sz="2400" b="1">
                <a:solidFill>
                  <a:srgbClr val="91278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6FE9EACC-ACF7-4FC7-93F2-9ED087C636BF}"/>
              </a:ext>
            </a:extLst>
          </p:cNvPr>
          <p:cNvSpPr/>
          <p:nvPr userDrawn="1"/>
        </p:nvSpPr>
        <p:spPr>
          <a:xfrm>
            <a:off x="992778" y="737558"/>
            <a:ext cx="1006394" cy="393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Text Placeholder 5">
            <a:extLst>
              <a:ext uri="{FF2B5EF4-FFF2-40B4-BE49-F238E27FC236}">
                <a16:creationId xmlns:a16="http://schemas.microsoft.com/office/drawing/2014/main" id="{DCB8784D-C391-4117-9826-A994EA0F2F54}"/>
              </a:ext>
            </a:extLst>
          </p:cNvPr>
          <p:cNvSpPr>
            <a:spLocks noGrp="1"/>
          </p:cNvSpPr>
          <p:nvPr>
            <p:ph type="body" sz="quarter" idx="10"/>
          </p:nvPr>
        </p:nvSpPr>
        <p:spPr>
          <a:xfrm>
            <a:off x="978409" y="3606440"/>
            <a:ext cx="6872573" cy="766763"/>
          </a:xfrm>
        </p:spPr>
        <p:txBody>
          <a:bodyPr>
            <a:noAutofit/>
          </a:bodyPr>
          <a:lstStyle>
            <a:lvl1pPr marL="0" indent="0">
              <a:buNone/>
              <a:defRPr sz="1800"/>
            </a:lvl1pPr>
          </a:lstStyle>
          <a:p>
            <a:pPr lvl="0"/>
            <a:r>
              <a:rPr lang="en-US"/>
              <a:t>Click to edit Master text styles</a:t>
            </a:r>
          </a:p>
        </p:txBody>
      </p:sp>
      <p:pic>
        <p:nvPicPr>
          <p:cNvPr id="12" name="Picture 11">
            <a:extLst>
              <a:ext uri="{FF2B5EF4-FFF2-40B4-BE49-F238E27FC236}">
                <a16:creationId xmlns:a16="http://schemas.microsoft.com/office/drawing/2014/main" id="{75FD4890-D132-4469-B1F7-903DED567B6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250" t="28500"/>
          <a:stretch/>
        </p:blipFill>
        <p:spPr>
          <a:xfrm>
            <a:off x="6443091" y="2017537"/>
            <a:ext cx="2700909" cy="3125963"/>
          </a:xfrm>
          <a:prstGeom prst="rect">
            <a:avLst/>
          </a:prstGeom>
        </p:spPr>
      </p:pic>
      <p:sp>
        <p:nvSpPr>
          <p:cNvPr id="13" name="Rectangle 12">
            <a:extLst>
              <a:ext uri="{FF2B5EF4-FFF2-40B4-BE49-F238E27FC236}">
                <a16:creationId xmlns:a16="http://schemas.microsoft.com/office/drawing/2014/main" id="{7404896E-53A5-4129-AF51-14D597C6505F}"/>
              </a:ext>
            </a:extLst>
          </p:cNvPr>
          <p:cNvSpPr/>
          <p:nvPr userDrawn="1"/>
        </p:nvSpPr>
        <p:spPr>
          <a:xfrm>
            <a:off x="0" y="4617720"/>
            <a:ext cx="9144000" cy="52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b="1" dirty="0">
              <a:solidFill>
                <a:srgbClr val="515151"/>
              </a:solidFill>
            </a:endParaRPr>
          </a:p>
        </p:txBody>
      </p:sp>
      <p:pic>
        <p:nvPicPr>
          <p:cNvPr id="15" name="Picture 14">
            <a:extLst>
              <a:ext uri="{FF2B5EF4-FFF2-40B4-BE49-F238E27FC236}">
                <a16:creationId xmlns:a16="http://schemas.microsoft.com/office/drawing/2014/main" id="{29D9EF56-5EB1-4C75-B47D-75FAF9C618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036" y="4706569"/>
            <a:ext cx="776743" cy="235298"/>
          </a:xfrm>
          <a:prstGeom prst="rect">
            <a:avLst/>
          </a:prstGeom>
        </p:spPr>
      </p:pic>
      <p:cxnSp>
        <p:nvCxnSpPr>
          <p:cNvPr id="16" name="Straight Connector 15">
            <a:extLst>
              <a:ext uri="{FF2B5EF4-FFF2-40B4-BE49-F238E27FC236}">
                <a16:creationId xmlns:a16="http://schemas.microsoft.com/office/drawing/2014/main" id="{DB4EBE51-5455-4109-94D3-6664683F7ED8}"/>
              </a:ext>
            </a:extLst>
          </p:cNvPr>
          <p:cNvCxnSpPr>
            <a:cxnSpLocks/>
          </p:cNvCxnSpPr>
          <p:nvPr userDrawn="1"/>
        </p:nvCxnSpPr>
        <p:spPr>
          <a:xfrm>
            <a:off x="0" y="4614241"/>
            <a:ext cx="9144000" cy="0"/>
          </a:xfrm>
          <a:prstGeom prst="line">
            <a:avLst/>
          </a:prstGeom>
          <a:ln>
            <a:solidFill>
              <a:srgbClr val="51515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59F012A-882E-4D25-A908-DCB7B451B20F}"/>
              </a:ext>
            </a:extLst>
          </p:cNvPr>
          <p:cNvPicPr>
            <a:picLocks noChangeAspect="1"/>
          </p:cNvPicPr>
          <p:nvPr userDrawn="1"/>
        </p:nvPicPr>
        <p:blipFill>
          <a:blip r:embed="rId4"/>
          <a:stretch>
            <a:fillRect/>
          </a:stretch>
        </p:blipFill>
        <p:spPr>
          <a:xfrm>
            <a:off x="8479990" y="147368"/>
            <a:ext cx="587459" cy="359706"/>
          </a:xfrm>
          <a:prstGeom prst="rect">
            <a:avLst/>
          </a:prstGeom>
        </p:spPr>
      </p:pic>
    </p:spTree>
    <p:extLst>
      <p:ext uri="{BB962C8B-B14F-4D97-AF65-F5344CB8AC3E}">
        <p14:creationId xmlns:p14="http://schemas.microsoft.com/office/powerpoint/2010/main" val="3921837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E8616513-6C02-46AC-BAC3-4160547A1CEE}"/>
              </a:ext>
            </a:extLst>
          </p:cNvPr>
          <p:cNvSpPr>
            <a:spLocks noGrp="1"/>
          </p:cNvSpPr>
          <p:nvPr>
            <p:ph type="body" sz="quarter" idx="13" hasCustomPrompt="1"/>
          </p:nvPr>
        </p:nvSpPr>
        <p:spPr>
          <a:xfrm>
            <a:off x="459487" y="1000545"/>
            <a:ext cx="3830436" cy="458605"/>
          </a:xfrm>
        </p:spPr>
        <p:txBody>
          <a:bodyPr/>
          <a:lstStyle>
            <a:lvl1pPr marL="0" indent="0">
              <a:buNone/>
              <a:defRPr b="1">
                <a:solidFill>
                  <a:srgbClr val="91278F"/>
                </a:solidFill>
              </a:defRPr>
            </a:lvl1pPr>
          </a:lstStyle>
          <a:p>
            <a:pPr lvl="0"/>
            <a:r>
              <a:rPr lang="en-US"/>
              <a:t>Click to edit subtitle</a:t>
            </a:r>
            <a:endParaRPr lang="en-GB"/>
          </a:p>
        </p:txBody>
      </p:sp>
      <p:sp>
        <p:nvSpPr>
          <p:cNvPr id="9" name="Title 8"/>
          <p:cNvSpPr>
            <a:spLocks noGrp="1"/>
          </p:cNvSpPr>
          <p:nvPr>
            <p:ph type="title"/>
          </p:nvPr>
        </p:nvSpPr>
        <p:spPr>
          <a:xfrm>
            <a:off x="457199" y="122400"/>
            <a:ext cx="8003286" cy="768096"/>
          </a:xfrm>
          <a:prstGeom prst="rect">
            <a:avLst/>
          </a:prstGeom>
        </p:spPr>
        <p:txBody>
          <a:bodyPr anchor="b"/>
          <a:lstStyle>
            <a:lvl1pPr>
              <a:defRPr>
                <a:solidFill>
                  <a:schemeClr val="accent1"/>
                </a:solidFill>
              </a:defRPr>
            </a:lvl1pPr>
          </a:lstStyle>
          <a:p>
            <a:r>
              <a:rPr lang="en-US"/>
              <a:t>Click to edit Master title style</a:t>
            </a:r>
            <a:endParaRPr lang="en-GB"/>
          </a:p>
        </p:txBody>
      </p:sp>
      <p:sp>
        <p:nvSpPr>
          <p:cNvPr id="14" name="Text Placeholder 3">
            <a:extLst>
              <a:ext uri="{FF2B5EF4-FFF2-40B4-BE49-F238E27FC236}">
                <a16:creationId xmlns:a16="http://schemas.microsoft.com/office/drawing/2014/main" id="{0572D1CA-4F1E-4F49-B3B0-50CD7425119F}"/>
              </a:ext>
            </a:extLst>
          </p:cNvPr>
          <p:cNvSpPr>
            <a:spLocks noGrp="1"/>
          </p:cNvSpPr>
          <p:nvPr>
            <p:ph type="body" sz="quarter" idx="14" hasCustomPrompt="1"/>
          </p:nvPr>
        </p:nvSpPr>
        <p:spPr>
          <a:xfrm>
            <a:off x="4628056" y="1000545"/>
            <a:ext cx="3833622" cy="458605"/>
          </a:xfrm>
        </p:spPr>
        <p:txBody>
          <a:bodyPr/>
          <a:lstStyle>
            <a:lvl1pPr marL="0" indent="0">
              <a:buNone/>
              <a:defRPr b="1">
                <a:solidFill>
                  <a:srgbClr val="91278F"/>
                </a:solidFill>
              </a:defRPr>
            </a:lvl1pPr>
          </a:lstStyle>
          <a:p>
            <a:pPr lvl="0"/>
            <a:r>
              <a:rPr lang="en-US"/>
              <a:t>Click to edit subtitle</a:t>
            </a:r>
            <a:endParaRPr lang="en-GB"/>
          </a:p>
        </p:txBody>
      </p:sp>
      <p:sp>
        <p:nvSpPr>
          <p:cNvPr id="12" name="Content Placeholder 12">
            <a:extLst>
              <a:ext uri="{FF2B5EF4-FFF2-40B4-BE49-F238E27FC236}">
                <a16:creationId xmlns:a16="http://schemas.microsoft.com/office/drawing/2014/main" id="{AD640246-5EFC-41F2-B4C9-9291006652FF}"/>
              </a:ext>
            </a:extLst>
          </p:cNvPr>
          <p:cNvSpPr>
            <a:spLocks noGrp="1"/>
          </p:cNvSpPr>
          <p:nvPr>
            <p:ph sz="quarter" idx="17"/>
          </p:nvPr>
        </p:nvSpPr>
        <p:spPr>
          <a:xfrm>
            <a:off x="456300" y="1468675"/>
            <a:ext cx="3833622" cy="2831267"/>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2">
            <a:extLst>
              <a:ext uri="{FF2B5EF4-FFF2-40B4-BE49-F238E27FC236}">
                <a16:creationId xmlns:a16="http://schemas.microsoft.com/office/drawing/2014/main" id="{7EF73570-F19A-404D-864A-1CB504092A6A}"/>
              </a:ext>
            </a:extLst>
          </p:cNvPr>
          <p:cNvSpPr>
            <a:spLocks noGrp="1"/>
          </p:cNvSpPr>
          <p:nvPr>
            <p:ph sz="quarter" idx="18"/>
          </p:nvPr>
        </p:nvSpPr>
        <p:spPr>
          <a:xfrm>
            <a:off x="4637581" y="1468675"/>
            <a:ext cx="3833622" cy="2831268"/>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1">
            <a:extLst>
              <a:ext uri="{FF2B5EF4-FFF2-40B4-BE49-F238E27FC236}">
                <a16:creationId xmlns:a16="http://schemas.microsoft.com/office/drawing/2014/main" id="{095FCD02-1E95-4657-816E-B229AB82E4BC}"/>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800">
                <a:solidFill>
                  <a:schemeClr val="tx2"/>
                </a:solidFill>
              </a:defRPr>
            </a:lvl1pPr>
          </a:lstStyle>
          <a:p>
            <a:endParaRPr lang="en-GB" dirty="0"/>
          </a:p>
        </p:txBody>
      </p:sp>
      <p:sp>
        <p:nvSpPr>
          <p:cNvPr id="10" name="Slide Number Placeholder 5">
            <a:extLst>
              <a:ext uri="{FF2B5EF4-FFF2-40B4-BE49-F238E27FC236}">
                <a16:creationId xmlns:a16="http://schemas.microsoft.com/office/drawing/2014/main" id="{F47815E3-863C-4A92-B29B-D99CDAB578AD}"/>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00">
                <a:solidFill>
                  <a:schemeClr val="tx1"/>
                </a:solidFill>
              </a:defRPr>
            </a:lvl1pPr>
          </a:lstStyle>
          <a:p>
            <a:fld id="{B687C26E-76E8-F74A-ABD7-29242BE2C250}" type="slidenum">
              <a:rPr lang="en-US" smtClean="0"/>
              <a:pPr/>
              <a:t>‹#›</a:t>
            </a:fld>
            <a:endParaRPr lang="en-US" dirty="0"/>
          </a:p>
        </p:txBody>
      </p:sp>
      <p:pic>
        <p:nvPicPr>
          <p:cNvPr id="11" name="Picture 10">
            <a:extLst>
              <a:ext uri="{FF2B5EF4-FFF2-40B4-BE49-F238E27FC236}">
                <a16:creationId xmlns:a16="http://schemas.microsoft.com/office/drawing/2014/main" id="{753C54FF-E032-42AD-AA6A-1242B6E6B7FD}"/>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216560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028700"/>
            <a:ext cx="8003286" cy="3153600"/>
          </a:xfrm>
        </p:spPr>
        <p:txBody>
          <a:bodyPr/>
          <a:lstStyle>
            <a:lvl1pPr marL="0" indent="0">
              <a:buNone/>
              <a:defRPr/>
            </a:lvl1pPr>
          </a:lstStyle>
          <a:p>
            <a:r>
              <a:rPr lang="en-US" dirty="0"/>
              <a:t>Click icon to add table</a:t>
            </a:r>
            <a:endParaRPr lang="en-GB" dirty="0"/>
          </a:p>
        </p:txBody>
      </p:sp>
      <p:sp>
        <p:nvSpPr>
          <p:cNvPr id="15" name="Title 8"/>
          <p:cNvSpPr>
            <a:spLocks noGrp="1"/>
          </p:cNvSpPr>
          <p:nvPr>
            <p:ph type="title"/>
          </p:nvPr>
        </p:nvSpPr>
        <p:spPr>
          <a:xfrm>
            <a:off x="457199" y="122400"/>
            <a:ext cx="8003286" cy="768096"/>
          </a:xfrm>
          <a:prstGeom prst="rect">
            <a:avLst/>
          </a:prstGeom>
        </p:spPr>
        <p:txBody>
          <a:bodyPr anchor="b"/>
          <a:lstStyle>
            <a:lvl1pPr>
              <a:defRPr>
                <a:solidFill>
                  <a:schemeClr val="accent1"/>
                </a:solidFill>
              </a:defRPr>
            </a:lvl1pPr>
          </a:lstStyle>
          <a:p>
            <a:r>
              <a:rPr lang="en-US"/>
              <a:t>Click to edit Master title style</a:t>
            </a:r>
            <a:endParaRPr lang="en-GB"/>
          </a:p>
        </p:txBody>
      </p:sp>
      <p:sp>
        <p:nvSpPr>
          <p:cNvPr id="5" name="Footer Placeholder 1">
            <a:extLst>
              <a:ext uri="{FF2B5EF4-FFF2-40B4-BE49-F238E27FC236}">
                <a16:creationId xmlns:a16="http://schemas.microsoft.com/office/drawing/2014/main" id="{75422E2F-F973-4CF4-ACF3-14DE74A038F7}"/>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800">
                <a:solidFill>
                  <a:schemeClr val="tx2"/>
                </a:solidFill>
              </a:defRPr>
            </a:lvl1pPr>
          </a:lstStyle>
          <a:p>
            <a:endParaRPr lang="en-GB" dirty="0"/>
          </a:p>
        </p:txBody>
      </p:sp>
      <p:sp>
        <p:nvSpPr>
          <p:cNvPr id="7" name="Slide Number Placeholder 5">
            <a:extLst>
              <a:ext uri="{FF2B5EF4-FFF2-40B4-BE49-F238E27FC236}">
                <a16:creationId xmlns:a16="http://schemas.microsoft.com/office/drawing/2014/main" id="{578CFD61-B563-47B7-B95B-84B732185A63}"/>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00">
                <a:solidFill>
                  <a:schemeClr val="tx1"/>
                </a:solidFill>
              </a:defRPr>
            </a:lvl1pPr>
          </a:lstStyle>
          <a:p>
            <a:fld id="{B687C26E-76E8-F74A-ABD7-29242BE2C250}" type="slidenum">
              <a:rPr lang="en-US" smtClean="0"/>
              <a:pPr/>
              <a:t>‹#›</a:t>
            </a:fld>
            <a:endParaRPr lang="en-US" dirty="0"/>
          </a:p>
        </p:txBody>
      </p:sp>
      <p:pic>
        <p:nvPicPr>
          <p:cNvPr id="8" name="Picture 7">
            <a:extLst>
              <a:ext uri="{FF2B5EF4-FFF2-40B4-BE49-F238E27FC236}">
                <a16:creationId xmlns:a16="http://schemas.microsoft.com/office/drawing/2014/main" id="{3AE6DD95-781B-4C17-9C33-4C9377733B96}"/>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3152866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to be avoided)">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03FA6444-B07E-47FF-92CF-3A6D74A1E748}"/>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800">
                <a:solidFill>
                  <a:schemeClr val="tx2"/>
                </a:solidFill>
              </a:defRPr>
            </a:lvl1pPr>
          </a:lstStyle>
          <a:p>
            <a:endParaRPr lang="en-GB" dirty="0"/>
          </a:p>
        </p:txBody>
      </p:sp>
      <p:sp>
        <p:nvSpPr>
          <p:cNvPr id="5" name="Slide Number Placeholder 5">
            <a:extLst>
              <a:ext uri="{FF2B5EF4-FFF2-40B4-BE49-F238E27FC236}">
                <a16:creationId xmlns:a16="http://schemas.microsoft.com/office/drawing/2014/main" id="{C0756466-E970-43A9-9523-B5F815E77239}"/>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00">
                <a:solidFill>
                  <a:schemeClr val="tx1"/>
                </a:solidFill>
              </a:defRPr>
            </a:lvl1pPr>
          </a:lstStyle>
          <a:p>
            <a:fld id="{B687C26E-76E8-F74A-ABD7-29242BE2C250}" type="slidenum">
              <a:rPr lang="en-US" smtClean="0"/>
              <a:pPr/>
              <a:t>‹#›</a:t>
            </a:fld>
            <a:endParaRPr lang="en-US" dirty="0"/>
          </a:p>
        </p:txBody>
      </p:sp>
      <p:pic>
        <p:nvPicPr>
          <p:cNvPr id="6" name="Picture 5">
            <a:extLst>
              <a:ext uri="{FF2B5EF4-FFF2-40B4-BE49-F238E27FC236}">
                <a16:creationId xmlns:a16="http://schemas.microsoft.com/office/drawing/2014/main" id="{BA069394-1B9D-42D0-AB2E-AF76899106C1}"/>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2504671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B8A21C-3BC9-4333-B3C8-84263AEC0565}"/>
              </a:ext>
            </a:extLst>
          </p:cNvPr>
          <p:cNvSpPr/>
          <p:nvPr userDrawn="1"/>
        </p:nvSpPr>
        <p:spPr>
          <a:xfrm>
            <a:off x="992981" y="736997"/>
            <a:ext cx="1006079" cy="394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a:p>
        </p:txBody>
      </p:sp>
      <p:pic>
        <p:nvPicPr>
          <p:cNvPr id="7" name="Picture 8">
            <a:extLst>
              <a:ext uri="{FF2B5EF4-FFF2-40B4-BE49-F238E27FC236}">
                <a16:creationId xmlns:a16="http://schemas.microsoft.com/office/drawing/2014/main" id="{2520346C-884C-4110-8CB1-C30D30A9409F}"/>
              </a:ext>
            </a:extLst>
          </p:cNvPr>
          <p:cNvPicPr>
            <a:picLocks noChangeAspect="1"/>
          </p:cNvPicPr>
          <p:nvPr userDrawn="1"/>
        </p:nvPicPr>
        <p:blipFill>
          <a:blip r:embed="rId2">
            <a:extLst>
              <a:ext uri="{28A0092B-C50C-407E-A947-70E740481C1C}">
                <a14:useLocalDpi xmlns:a14="http://schemas.microsoft.com/office/drawing/2010/main" val="0"/>
              </a:ext>
            </a:extLst>
          </a:blip>
          <a:srcRect l="65250" t="28500"/>
          <a:stretch>
            <a:fillRect/>
          </a:stretch>
        </p:blipFill>
        <p:spPr bwMode="auto">
          <a:xfrm>
            <a:off x="6443662" y="2018110"/>
            <a:ext cx="2700338" cy="312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B59FF55B-3E1C-4A18-88E3-F9379BC56725}"/>
              </a:ext>
            </a:extLst>
          </p:cNvPr>
          <p:cNvSpPr/>
          <p:nvPr userDrawn="1"/>
        </p:nvSpPr>
        <p:spPr>
          <a:xfrm>
            <a:off x="0" y="4617244"/>
            <a:ext cx="9144000" cy="526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25" b="1">
                <a:solidFill>
                  <a:schemeClr val="bg1"/>
                </a:solidFill>
              </a:rPr>
              <a:t>FOR INTERNAL USE ONLY. STRICTLY CONFIDENTIAL. DO NOT COPY, DETAIL OR DISTRIBUTE EXTERNALLY.</a:t>
            </a:r>
          </a:p>
        </p:txBody>
      </p:sp>
      <p:pic>
        <p:nvPicPr>
          <p:cNvPr id="9" name="Picture 11">
            <a:extLst>
              <a:ext uri="{FF2B5EF4-FFF2-40B4-BE49-F238E27FC236}">
                <a16:creationId xmlns:a16="http://schemas.microsoft.com/office/drawing/2014/main" id="{1F76774E-82CA-488D-B0DC-1C3AD2D0A49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73679" y="4702969"/>
            <a:ext cx="444103" cy="24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a:extLst>
              <a:ext uri="{FF2B5EF4-FFF2-40B4-BE49-F238E27FC236}">
                <a16:creationId xmlns:a16="http://schemas.microsoft.com/office/drawing/2014/main" id="{DA9F0755-07FA-4C0F-B286-109368D92C7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5504" y="4706541"/>
            <a:ext cx="777478" cy="23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D7696FDE-A5F5-41DC-9362-A0271E8ED6B1}"/>
              </a:ext>
            </a:extLst>
          </p:cNvPr>
          <p:cNvCxnSpPr>
            <a:cxnSpLocks/>
          </p:cNvCxnSpPr>
          <p:nvPr userDrawn="1"/>
        </p:nvCxnSpPr>
        <p:spPr>
          <a:xfrm>
            <a:off x="0" y="4613672"/>
            <a:ext cx="9144000" cy="0"/>
          </a:xfrm>
          <a:prstGeom prst="line">
            <a:avLst/>
          </a:prstGeom>
          <a:ln>
            <a:solidFill>
              <a:srgbClr val="51515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78408" y="1200150"/>
            <a:ext cx="6858000" cy="1432322"/>
          </a:xfrm>
          <a:prstGeom prst="rect">
            <a:avLst/>
          </a:prstGeom>
        </p:spPr>
        <p:txBody>
          <a:bodyPr>
            <a:noAutofit/>
          </a:bodyPr>
          <a:lstStyle>
            <a:lvl1pPr algn="l">
              <a:defRPr sz="405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978408" y="2701529"/>
            <a:ext cx="6858000" cy="901433"/>
          </a:xfrm>
          <a:prstGeom prst="rect">
            <a:avLst/>
          </a:prstGeom>
        </p:spPr>
        <p:txBody>
          <a:bodyPr>
            <a:noAutofit/>
          </a:bodyPr>
          <a:lstStyle>
            <a:lvl1pPr marL="0" indent="0" algn="l">
              <a:buNone/>
              <a:defRPr sz="2400" b="1">
                <a:solidFill>
                  <a:srgbClr val="91278F"/>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Text Placeholder 5"/>
          <p:cNvSpPr>
            <a:spLocks noGrp="1"/>
          </p:cNvSpPr>
          <p:nvPr>
            <p:ph type="body" sz="quarter" idx="10"/>
          </p:nvPr>
        </p:nvSpPr>
        <p:spPr>
          <a:xfrm>
            <a:off x="978409" y="3606440"/>
            <a:ext cx="6872573" cy="766763"/>
          </a:xfrm>
          <a:prstGeom prst="rect">
            <a:avLst/>
          </a:prstGeo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16004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Section Head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BF139D-EAC8-46B3-9B02-1C479C20B899}"/>
              </a:ext>
            </a:extLst>
          </p:cNvPr>
          <p:cNvSpPr/>
          <p:nvPr userDrawn="1"/>
        </p:nvSpPr>
        <p:spPr>
          <a:xfrm>
            <a:off x="992981" y="736997"/>
            <a:ext cx="1006079" cy="394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a:p>
        </p:txBody>
      </p:sp>
      <p:pic>
        <p:nvPicPr>
          <p:cNvPr id="5" name="Picture 8">
            <a:extLst>
              <a:ext uri="{FF2B5EF4-FFF2-40B4-BE49-F238E27FC236}">
                <a16:creationId xmlns:a16="http://schemas.microsoft.com/office/drawing/2014/main" id="{C4FD97D7-0837-4E99-81EB-5AEA571894AC}"/>
              </a:ext>
            </a:extLst>
          </p:cNvPr>
          <p:cNvPicPr>
            <a:picLocks noChangeAspect="1"/>
          </p:cNvPicPr>
          <p:nvPr userDrawn="1"/>
        </p:nvPicPr>
        <p:blipFill>
          <a:blip r:embed="rId2">
            <a:extLst>
              <a:ext uri="{28A0092B-C50C-407E-A947-70E740481C1C}">
                <a14:useLocalDpi xmlns:a14="http://schemas.microsoft.com/office/drawing/2010/main" val="0"/>
              </a:ext>
            </a:extLst>
          </a:blip>
          <a:srcRect l="65250" t="28500"/>
          <a:stretch>
            <a:fillRect/>
          </a:stretch>
        </p:blipFill>
        <p:spPr bwMode="auto">
          <a:xfrm>
            <a:off x="6443662" y="2018110"/>
            <a:ext cx="2700338" cy="312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DF52BD2-C809-4C9F-8659-A5C50B36F2E2}"/>
              </a:ext>
            </a:extLst>
          </p:cNvPr>
          <p:cNvSpPr/>
          <p:nvPr userDrawn="1"/>
        </p:nvSpPr>
        <p:spPr>
          <a:xfrm>
            <a:off x="652462" y="4617244"/>
            <a:ext cx="5829300" cy="526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825" b="1">
                <a:solidFill>
                  <a:schemeClr val="bg1"/>
                </a:solidFill>
              </a:rPr>
              <a:t>FOR INTERNAL USE ONLY. STRICTLY CONFIDENTIAL. DO NOT COPY, DETAIL OR DISTRIBUTE EXTERNALLY.</a:t>
            </a:r>
          </a:p>
        </p:txBody>
      </p:sp>
      <p:sp>
        <p:nvSpPr>
          <p:cNvPr id="2" name="Title 1"/>
          <p:cNvSpPr>
            <a:spLocks noGrp="1"/>
          </p:cNvSpPr>
          <p:nvPr>
            <p:ph type="ctrTitle"/>
          </p:nvPr>
        </p:nvSpPr>
        <p:spPr>
          <a:xfrm>
            <a:off x="978408" y="1200150"/>
            <a:ext cx="6858000" cy="1432322"/>
          </a:xfrm>
          <a:prstGeom prst="rect">
            <a:avLst/>
          </a:prstGeom>
        </p:spPr>
        <p:txBody>
          <a:bodyPr>
            <a:noAutofit/>
          </a:bodyPr>
          <a:lstStyle>
            <a:lvl1pPr algn="l">
              <a:defRPr sz="360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978408" y="2701528"/>
            <a:ext cx="6858000" cy="1241822"/>
          </a:xfrm>
          <a:prstGeom prst="rect">
            <a:avLst/>
          </a:prstGeom>
        </p:spPr>
        <p:txBody>
          <a:bodyPr>
            <a:noAutofit/>
          </a:bodyPr>
          <a:lstStyle>
            <a:lvl1pPr marL="0" indent="0" algn="l">
              <a:buNone/>
              <a:defRPr sz="2100" b="1">
                <a:solidFill>
                  <a:srgbClr val="91278F"/>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373031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1204"/>
            <a:ext cx="8003286" cy="2964824"/>
          </a:xfrm>
          <a:prstGeom prst="rect">
            <a:avLst/>
          </a:prstGeom>
        </p:spPr>
        <p:txBody>
          <a:bodyPr/>
          <a:lstStyle>
            <a:lvl1pPr marL="177796" indent="-177796">
              <a:defRPr sz="1500">
                <a:solidFill>
                  <a:schemeClr val="tx2"/>
                </a:solidFill>
                <a:latin typeface="Arial" panose="020B0604020202020204" pitchFamily="34" charset="0"/>
                <a:cs typeface="Arial" panose="020B0604020202020204" pitchFamily="34" charset="0"/>
              </a:defRPr>
            </a:lvl1pPr>
            <a:lvl2pPr marL="432197" indent="-171450">
              <a:spcBef>
                <a:spcPts val="300"/>
              </a:spcBef>
              <a:defRPr sz="1350">
                <a:solidFill>
                  <a:schemeClr val="tx2"/>
                </a:solidFill>
                <a:latin typeface="Arial" panose="020B0604020202020204" pitchFamily="34" charset="0"/>
                <a:cs typeface="Arial" panose="020B0604020202020204" pitchFamily="34" charset="0"/>
              </a:defRPr>
            </a:lvl2pPr>
            <a:lvl3pPr marL="685800" indent="-177404">
              <a:spcBef>
                <a:spcPts val="300"/>
              </a:spcBef>
              <a:buFont typeface="Wingdings" panose="05000000000000000000" pitchFamily="2" charset="2"/>
              <a:buChar char="§"/>
              <a:defRPr sz="1200">
                <a:solidFill>
                  <a:schemeClr val="tx2"/>
                </a:solidFill>
                <a:latin typeface="Arial" panose="020B0604020202020204" pitchFamily="34" charset="0"/>
                <a:cs typeface="Arial" panose="020B0604020202020204" pitchFamily="34" charset="0"/>
              </a:defRPr>
            </a:lvl3pPr>
            <a:lvl4pPr marL="946547" indent="-171450">
              <a:spcBef>
                <a:spcPts val="300"/>
              </a:spcBef>
              <a:buFont typeface="Century Gothic" panose="020B0502020202020204" pitchFamily="34" charset="0"/>
              <a:buChar char="»"/>
              <a:defRPr sz="1050">
                <a:solidFill>
                  <a:schemeClr val="tx2"/>
                </a:solidFill>
                <a:latin typeface="Arial" panose="020B0604020202020204" pitchFamily="34" charset="0"/>
                <a:cs typeface="Arial" panose="020B0604020202020204" pitchFamily="34" charset="0"/>
              </a:defRPr>
            </a:lvl4pPr>
            <a:lvl5pPr marL="1200150" indent="-171450">
              <a:spcBef>
                <a:spcPts val="300"/>
              </a:spcBef>
              <a:buFont typeface="Wingdings" panose="05000000000000000000" pitchFamily="2" charset="2"/>
              <a:buChar char="Ø"/>
              <a:defRPr sz="900">
                <a:solidFill>
                  <a:schemeClr val="tx2"/>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457200" y="122400"/>
            <a:ext cx="8003286" cy="768096"/>
          </a:xfrm>
        </p:spPr>
        <p:txBody>
          <a:bodyPr/>
          <a:lstStyle>
            <a:lvl1pPr>
              <a:defRPr>
                <a:solidFill>
                  <a:schemeClr val="accent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2" name="Text Placeholder 3"/>
          <p:cNvSpPr>
            <a:spLocks noGrp="1"/>
          </p:cNvSpPr>
          <p:nvPr>
            <p:ph type="body" sz="quarter" idx="13"/>
          </p:nvPr>
        </p:nvSpPr>
        <p:spPr>
          <a:xfrm>
            <a:off x="457200" y="1000545"/>
            <a:ext cx="8003286" cy="458605"/>
          </a:xfrm>
          <a:prstGeom prst="rect">
            <a:avLst/>
          </a:prstGeom>
        </p:spPr>
        <p:txBody>
          <a:bodyPr tIns="0" bIns="0"/>
          <a:lstStyle>
            <a:lvl1pPr marL="0" indent="0">
              <a:buNone/>
              <a:defRPr b="1">
                <a:solidFill>
                  <a:srgbClr val="91278F"/>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Footer Placeholder 1">
            <a:extLst>
              <a:ext uri="{FF2B5EF4-FFF2-40B4-BE49-F238E27FC236}">
                <a16:creationId xmlns:a16="http://schemas.microsoft.com/office/drawing/2014/main" id="{E7F6468C-90DD-4B9A-AB38-AFEB4AE3FC28}"/>
              </a:ext>
            </a:extLst>
          </p:cNvPr>
          <p:cNvSpPr>
            <a:spLocks noGrp="1"/>
          </p:cNvSpPr>
          <p:nvPr>
            <p:ph type="ftr" sz="quarter" idx="14"/>
          </p:nvPr>
        </p:nvSpPr>
        <p:spPr/>
        <p:txBody>
          <a:bodyPr/>
          <a:lstStyle>
            <a:lvl1pPr>
              <a:defRPr/>
            </a:lvl1pPr>
          </a:lstStyle>
          <a:p>
            <a:pPr>
              <a:defRPr/>
            </a:pPr>
            <a:endParaRPr lang="en-GB"/>
          </a:p>
        </p:txBody>
      </p:sp>
    </p:spTree>
    <p:extLst>
      <p:ext uri="{BB962C8B-B14F-4D97-AF65-F5344CB8AC3E}">
        <p14:creationId xmlns:p14="http://schemas.microsoft.com/office/powerpoint/2010/main" val="1044243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7" name="Title 6"/>
          <p:cNvSpPr>
            <a:spLocks noGrp="1"/>
          </p:cNvSpPr>
          <p:nvPr>
            <p:ph type="title"/>
          </p:nvPr>
        </p:nvSpPr>
        <p:spPr>
          <a:xfrm>
            <a:off x="457200" y="122400"/>
            <a:ext cx="8003286" cy="768096"/>
          </a:xfrm>
        </p:spPr>
        <p:txBody>
          <a:bodyPr/>
          <a:lstStyle>
            <a:lvl1pPr>
              <a:defRPr>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2" name="Text Placeholder 3"/>
          <p:cNvSpPr>
            <a:spLocks noGrp="1"/>
          </p:cNvSpPr>
          <p:nvPr>
            <p:ph type="body" sz="quarter" idx="13"/>
          </p:nvPr>
        </p:nvSpPr>
        <p:spPr>
          <a:xfrm>
            <a:off x="457200" y="1000545"/>
            <a:ext cx="8003286" cy="458605"/>
          </a:xfrm>
          <a:prstGeom prst="rect">
            <a:avLst/>
          </a:prstGeom>
        </p:spPr>
        <p:txBody>
          <a:bodyPr tIns="0" bIns="0"/>
          <a:lstStyle>
            <a:lvl1pPr marL="0" indent="0">
              <a:buNone/>
              <a:defRPr sz="1800" b="1">
                <a:solidFill>
                  <a:srgbClr val="91278F"/>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4" name="Footer Placeholder 1">
            <a:extLst>
              <a:ext uri="{FF2B5EF4-FFF2-40B4-BE49-F238E27FC236}">
                <a16:creationId xmlns:a16="http://schemas.microsoft.com/office/drawing/2014/main" id="{130C6980-C6F0-401F-9994-81B65F1CF9C1}"/>
              </a:ext>
            </a:extLst>
          </p:cNvPr>
          <p:cNvSpPr>
            <a:spLocks noGrp="1"/>
          </p:cNvSpPr>
          <p:nvPr>
            <p:ph type="ftr" sz="quarter" idx="14"/>
          </p:nvPr>
        </p:nvSpPr>
        <p:spPr/>
        <p:txBody>
          <a:bodyPr/>
          <a:lstStyle>
            <a:lvl1pPr>
              <a:defRPr/>
            </a:lvl1pPr>
          </a:lstStyle>
          <a:p>
            <a:pPr>
              <a:defRPr/>
            </a:pPr>
            <a:endParaRPr lang="en-GB"/>
          </a:p>
        </p:txBody>
      </p:sp>
    </p:spTree>
    <p:extLst>
      <p:ext uri="{BB962C8B-B14F-4D97-AF65-F5344CB8AC3E}">
        <p14:creationId xmlns:p14="http://schemas.microsoft.com/office/powerpoint/2010/main" val="2706394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486" y="1028700"/>
            <a:ext cx="8001004" cy="3438251"/>
          </a:xfrm>
          <a:prstGeom prst="rect">
            <a:avLst/>
          </a:prstGeom>
        </p:spPr>
        <p:txBody>
          <a:bodyPr/>
          <a:lstStyle>
            <a:lvl1pPr>
              <a:buClr>
                <a:schemeClr val="accent2"/>
              </a:buClr>
              <a:defRPr sz="1500">
                <a:latin typeface="Arial" panose="020B0604020202020204" pitchFamily="34" charset="0"/>
                <a:cs typeface="Arial" panose="020B0604020202020204" pitchFamily="34" charset="0"/>
              </a:defRPr>
            </a:lvl1pPr>
            <a:lvl2pPr marL="432197" indent="-171450">
              <a:spcBef>
                <a:spcPts val="300"/>
              </a:spcBef>
              <a:buClr>
                <a:schemeClr val="accent2"/>
              </a:buClr>
              <a:buFont typeface="Calibri" panose="020F0502020204030204" pitchFamily="34" charset="0"/>
              <a:buChar char="‒"/>
              <a:defRPr sz="1350">
                <a:latin typeface="Arial" panose="020B0604020202020204" pitchFamily="34" charset="0"/>
                <a:cs typeface="Arial" panose="020B0604020202020204" pitchFamily="34" charset="0"/>
              </a:defRPr>
            </a:lvl2pPr>
            <a:lvl3pPr marL="685800" indent="-171450">
              <a:spcBef>
                <a:spcPts val="300"/>
              </a:spcBef>
              <a:buClr>
                <a:schemeClr val="accent2"/>
              </a:buClr>
              <a:buFont typeface="Wingdings" panose="05000000000000000000" pitchFamily="2" charset="2"/>
              <a:buChar char="§"/>
              <a:defRPr sz="1200">
                <a:latin typeface="Arial" panose="020B0604020202020204" pitchFamily="34" charset="0"/>
                <a:cs typeface="Arial" panose="020B0604020202020204" pitchFamily="34" charset="0"/>
              </a:defRPr>
            </a:lvl3pPr>
            <a:lvl4pPr marL="946547" indent="-171450">
              <a:spcBef>
                <a:spcPts val="300"/>
              </a:spcBef>
              <a:buClr>
                <a:schemeClr val="accent2"/>
              </a:buClr>
              <a:buFont typeface="Century Gothic" panose="020B0502020202020204" pitchFamily="34" charset="0"/>
              <a:buChar char="»"/>
              <a:defRPr sz="1050">
                <a:latin typeface="Arial" panose="020B0604020202020204" pitchFamily="34" charset="0"/>
                <a:cs typeface="Arial" panose="020B0604020202020204" pitchFamily="34" charset="0"/>
              </a:defRPr>
            </a:lvl4pPr>
            <a:lvl5pPr marL="1200150" indent="-171450">
              <a:spcBef>
                <a:spcPts val="300"/>
              </a:spcBef>
              <a:buClr>
                <a:schemeClr val="accent2"/>
              </a:buClr>
              <a:buFont typeface="Wingdings" panose="05000000000000000000" pitchFamily="2" charset="2"/>
              <a:buChar char="Ø"/>
              <a:defRPr sz="9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F2093C7E-3E04-4A9B-B401-9C215BFC1C15}"/>
              </a:ext>
            </a:extLst>
          </p:cNvPr>
          <p:cNvSpPr>
            <a:spLocks noGrp="1"/>
          </p:cNvSpPr>
          <p:nvPr>
            <p:ph type="ftr" sz="quarter" idx="10"/>
          </p:nvPr>
        </p:nvSpPr>
        <p:spPr>
          <a:xfrm>
            <a:off x="759619" y="4812507"/>
            <a:ext cx="7904560" cy="251222"/>
          </a:xfrm>
        </p:spPr>
        <p:txBody>
          <a:bodyPr/>
          <a:lstStyle>
            <a:lvl1pPr>
              <a:defRPr/>
            </a:lvl1pPr>
          </a:lstStyle>
          <a:p>
            <a:pPr>
              <a:defRPr/>
            </a:pPr>
            <a:endParaRPr lang="en-GB"/>
          </a:p>
        </p:txBody>
      </p:sp>
    </p:spTree>
    <p:extLst>
      <p:ext uri="{BB962C8B-B14F-4D97-AF65-F5344CB8AC3E}">
        <p14:creationId xmlns:p14="http://schemas.microsoft.com/office/powerpoint/2010/main" val="1422376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9486" y="123444"/>
            <a:ext cx="8003286" cy="76477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Footer Placeholder 1">
            <a:extLst>
              <a:ext uri="{FF2B5EF4-FFF2-40B4-BE49-F238E27FC236}">
                <a16:creationId xmlns:a16="http://schemas.microsoft.com/office/drawing/2014/main" id="{FB7ABCB5-5AC5-43AD-B23E-4A989AC525EE}"/>
              </a:ext>
            </a:extLst>
          </p:cNvPr>
          <p:cNvSpPr>
            <a:spLocks noGrp="1"/>
          </p:cNvSpPr>
          <p:nvPr>
            <p:ph type="ftr" sz="quarter" idx="10"/>
          </p:nvPr>
        </p:nvSpPr>
        <p:spPr/>
        <p:txBody>
          <a:bodyPr/>
          <a:lstStyle>
            <a:lvl1pPr>
              <a:defRPr/>
            </a:lvl1pPr>
          </a:lstStyle>
          <a:p>
            <a:pPr>
              <a:defRPr/>
            </a:pPr>
            <a:endParaRPr lang="en-GB"/>
          </a:p>
        </p:txBody>
      </p:sp>
    </p:spTree>
    <p:extLst>
      <p:ext uri="{BB962C8B-B14F-4D97-AF65-F5344CB8AC3E}">
        <p14:creationId xmlns:p14="http://schemas.microsoft.com/office/powerpoint/2010/main" val="1925486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C4B90-5D10-9E4D-A560-92381FA391C6}" type="datetimeFigureOut">
              <a:rPr lang="en-US" smtClean="0"/>
              <a:t>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B9E32D-022F-A14E-A486-51958E6C5BD1}" type="slidenum">
              <a:rPr lang="en-US" smtClean="0"/>
              <a:t>‹#›</a:t>
            </a:fld>
            <a:endParaRPr lang="en-US"/>
          </a:p>
        </p:txBody>
      </p:sp>
    </p:spTree>
    <p:extLst>
      <p:ext uri="{BB962C8B-B14F-4D97-AF65-F5344CB8AC3E}">
        <p14:creationId xmlns:p14="http://schemas.microsoft.com/office/powerpoint/2010/main" val="1087651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ection Hea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A78A-470B-8845-B276-CBD3D521F2D1}"/>
              </a:ext>
            </a:extLst>
          </p:cNvPr>
          <p:cNvSpPr>
            <a:spLocks noGrp="1"/>
          </p:cNvSpPr>
          <p:nvPr>
            <p:ph type="ctrTitle"/>
          </p:nvPr>
        </p:nvSpPr>
        <p:spPr>
          <a:xfrm>
            <a:off x="978408" y="1200150"/>
            <a:ext cx="6858000" cy="1432322"/>
          </a:xfrm>
          <a:prstGeom prst="rect">
            <a:avLst/>
          </a:prstGeom>
        </p:spPr>
        <p:txBody>
          <a:bodyPr anchor="b">
            <a:noAutofit/>
          </a:bodyPr>
          <a:lstStyle>
            <a:lvl1pPr algn="l">
              <a:defRPr sz="36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C4DBAB40-075F-8340-BBFA-CBE169E472DC}"/>
              </a:ext>
            </a:extLst>
          </p:cNvPr>
          <p:cNvSpPr>
            <a:spLocks noGrp="1"/>
          </p:cNvSpPr>
          <p:nvPr>
            <p:ph type="subTitle" idx="1"/>
          </p:nvPr>
        </p:nvSpPr>
        <p:spPr>
          <a:xfrm>
            <a:off x="978408" y="2701528"/>
            <a:ext cx="6858000" cy="1241822"/>
          </a:xfrm>
        </p:spPr>
        <p:txBody>
          <a:bodyPr>
            <a:noAutofit/>
          </a:bodyPr>
          <a:lstStyle>
            <a:lvl1pPr marL="0" indent="0" algn="l">
              <a:buNone/>
              <a:defRPr sz="2100" b="1">
                <a:solidFill>
                  <a:srgbClr val="91278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Rectangle 6">
            <a:extLst>
              <a:ext uri="{FF2B5EF4-FFF2-40B4-BE49-F238E27FC236}">
                <a16:creationId xmlns:a16="http://schemas.microsoft.com/office/drawing/2014/main" id="{404ABB2E-9AC1-432E-B37E-301BD69E0FCE}"/>
              </a:ext>
            </a:extLst>
          </p:cNvPr>
          <p:cNvSpPr/>
          <p:nvPr userDrawn="1"/>
        </p:nvSpPr>
        <p:spPr>
          <a:xfrm>
            <a:off x="992778" y="737558"/>
            <a:ext cx="1006394" cy="393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2" name="Picture 11">
            <a:extLst>
              <a:ext uri="{FF2B5EF4-FFF2-40B4-BE49-F238E27FC236}">
                <a16:creationId xmlns:a16="http://schemas.microsoft.com/office/drawing/2014/main" id="{C09B6AED-8C7A-4DE9-BB86-BD7150C2F5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250" t="28500"/>
          <a:stretch/>
        </p:blipFill>
        <p:spPr>
          <a:xfrm>
            <a:off x="6443091" y="2017537"/>
            <a:ext cx="2700909" cy="3125963"/>
          </a:xfrm>
          <a:prstGeom prst="rect">
            <a:avLst/>
          </a:prstGeom>
        </p:spPr>
      </p:pic>
      <p:pic>
        <p:nvPicPr>
          <p:cNvPr id="10" name="Picture 9">
            <a:extLst>
              <a:ext uri="{FF2B5EF4-FFF2-40B4-BE49-F238E27FC236}">
                <a16:creationId xmlns:a16="http://schemas.microsoft.com/office/drawing/2014/main" id="{CA9221F2-E132-43A9-85BC-920176652770}"/>
              </a:ext>
            </a:extLst>
          </p:cNvPr>
          <p:cNvPicPr>
            <a:picLocks noChangeAspect="1"/>
          </p:cNvPicPr>
          <p:nvPr userDrawn="1"/>
        </p:nvPicPr>
        <p:blipFill>
          <a:blip r:embed="rId3"/>
          <a:stretch>
            <a:fillRect/>
          </a:stretch>
        </p:blipFill>
        <p:spPr>
          <a:xfrm>
            <a:off x="8479990" y="147368"/>
            <a:ext cx="587459" cy="359706"/>
          </a:xfrm>
          <a:prstGeom prst="rect">
            <a:avLst/>
          </a:prstGeom>
        </p:spPr>
      </p:pic>
    </p:spTree>
    <p:extLst>
      <p:ext uri="{BB962C8B-B14F-4D97-AF65-F5344CB8AC3E}">
        <p14:creationId xmlns:p14="http://schemas.microsoft.com/office/powerpoint/2010/main" val="11879967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1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611188" y="4733967"/>
            <a:ext cx="8208962" cy="322618"/>
          </a:xfrm>
        </p:spPr>
        <p:txBody>
          <a:bodyPr anchor="b"/>
          <a:lstStyle>
            <a:lvl1pPr marL="0" indent="0">
              <a:spcBef>
                <a:spcPts val="0"/>
              </a:spcBef>
              <a:buNone/>
              <a:defRPr sz="1000"/>
            </a:lvl1pPr>
            <a:lvl2pPr marL="457189" indent="0">
              <a:buNone/>
              <a:defRPr sz="1200"/>
            </a:lvl2pPr>
            <a:lvl3pPr marL="914378" indent="0">
              <a:buNone/>
              <a:defRPr sz="1200"/>
            </a:lvl3pPr>
            <a:lvl4pPr marL="1371566" indent="0">
              <a:buNone/>
              <a:defRPr sz="1200"/>
            </a:lvl4pPr>
            <a:lvl5pPr marL="1828754" indent="0">
              <a:buNone/>
              <a:defRPr sz="1200"/>
            </a:lvl5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4D4D4F">
                    <a:tint val="75000"/>
                  </a:srgbClr>
                </a:solidFill>
                <a:latin typeface="Calibri"/>
              </a:rPr>
              <a:pPr/>
              <a:t>‹#›</a:t>
            </a:fld>
            <a:endParaRPr lang="en-GB" dirty="0">
              <a:solidFill>
                <a:srgbClr val="4D4D4F">
                  <a:tint val="75000"/>
                </a:srgbClr>
              </a:solidFill>
              <a:latin typeface="Calibri"/>
            </a:endParaRPr>
          </a:p>
        </p:txBody>
      </p:sp>
      <p:sp>
        <p:nvSpPr>
          <p:cNvPr id="8" name="Text Placeholder 9"/>
          <p:cNvSpPr>
            <a:spLocks noGrp="1"/>
          </p:cNvSpPr>
          <p:nvPr>
            <p:ph type="body" sz="quarter" idx="14"/>
          </p:nvPr>
        </p:nvSpPr>
        <p:spPr>
          <a:xfrm rot="5400000">
            <a:off x="6653915" y="2335252"/>
            <a:ext cx="4424535" cy="323851"/>
          </a:xfrm>
        </p:spPr>
        <p:txBody>
          <a:bodyPr/>
          <a:lstStyle>
            <a:lvl1pPr marL="0" indent="0">
              <a:buFontTx/>
              <a:buNone/>
              <a:defRPr sz="1400" b="1">
                <a:solidFill>
                  <a:schemeClr val="accent4"/>
                </a:solidFill>
              </a:defRPr>
            </a:lvl1pPr>
            <a:lvl2pPr marL="457189" indent="0">
              <a:buFontTx/>
              <a:buNone/>
              <a:defRPr/>
            </a:lvl2pPr>
            <a:lvl3pPr marL="914378" indent="0">
              <a:buFontTx/>
              <a:buNone/>
              <a:defRPr/>
            </a:lvl3pPr>
            <a:lvl4pPr marL="1371566" indent="0">
              <a:buFontTx/>
              <a:buNone/>
              <a:defRPr/>
            </a:lvl4pPr>
            <a:lvl5pPr marL="1828754" indent="0">
              <a:buFontTx/>
              <a:buNone/>
              <a:defRPr/>
            </a:lvl5pPr>
          </a:lstStyle>
          <a:p>
            <a:pPr lvl="0"/>
            <a:r>
              <a:rPr lang="en-US" dirty="0"/>
              <a:t>Click to edit Master text styles</a:t>
            </a:r>
          </a:p>
        </p:txBody>
      </p:sp>
    </p:spTree>
    <p:extLst>
      <p:ext uri="{BB962C8B-B14F-4D97-AF65-F5344CB8AC3E}">
        <p14:creationId xmlns:p14="http://schemas.microsoft.com/office/powerpoint/2010/main" val="42153792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4"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3" name="Footer Placeholder 2"/>
          <p:cNvSpPr>
            <a:spLocks noGrp="1"/>
          </p:cNvSpPr>
          <p:nvPr>
            <p:ph type="ftr" sz="quarter" idx="10"/>
          </p:nvPr>
        </p:nvSpPr>
        <p:spPr/>
        <p:txBody>
          <a:bodyPr/>
          <a:lstStyle/>
          <a:p>
            <a:pPr algn="ctr" defTabSz="685800">
              <a:defRPr/>
            </a:pPr>
            <a:endParaRPr lang="en-GB" sz="1200" dirty="0">
              <a:solidFill>
                <a:srgbClr val="5A5A5A"/>
              </a:solidFill>
              <a:latin typeface="Calibri"/>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65" tIns="34283" rIns="68565" bIns="34283"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6482C3"/>
              </a:solidFill>
              <a:effectLst/>
              <a:uLnTx/>
              <a:uFillTx/>
              <a:latin typeface="Calibri"/>
              <a:ea typeface="+mn-ea"/>
              <a:cs typeface="+mn-cs"/>
            </a:endParaRPr>
          </a:p>
        </p:txBody>
      </p:sp>
      <p:sp>
        <p:nvSpPr>
          <p:cNvPr id="10" name="Rectangle 9"/>
          <p:cNvSpPr/>
          <p:nvPr userDrawn="1"/>
        </p:nvSpPr>
        <p:spPr>
          <a:xfrm>
            <a:off x="8964000" y="860403"/>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65" tIns="34283" rIns="68565" bIns="34283"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414B"/>
              </a:solidFill>
              <a:effectLst/>
              <a:uLnTx/>
              <a:uFillTx/>
              <a:latin typeface="Calibri"/>
              <a:ea typeface="+mn-ea"/>
              <a:cs typeface="+mn-cs"/>
            </a:endParaRPr>
          </a:p>
        </p:txBody>
      </p:sp>
      <p:cxnSp>
        <p:nvCxnSpPr>
          <p:cNvPr id="11" name="Straight Connector 10"/>
          <p:cNvCxnSpPr/>
          <p:nvPr userDrawn="1"/>
        </p:nvCxnSpPr>
        <p:spPr>
          <a:xfrm>
            <a:off x="0" y="860415"/>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3359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4"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3" name="Footer Placeholder 2"/>
          <p:cNvSpPr>
            <a:spLocks noGrp="1"/>
          </p:cNvSpPr>
          <p:nvPr>
            <p:ph type="ftr" sz="quarter" idx="10"/>
          </p:nvPr>
        </p:nvSpPr>
        <p:spPr/>
        <p:txBody>
          <a:bodyPr/>
          <a:lstStyle/>
          <a:p>
            <a:endParaRPr lang="en-GB" dirty="0">
              <a:solidFill>
                <a:srgbClr val="5A5A5A"/>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65" tIns="34283" rIns="68565" bIns="34283" rtlCol="0" anchor="ctr"/>
          <a:lstStyle/>
          <a:p>
            <a:pPr algn="ctr"/>
            <a:endParaRPr lang="en-US" sz="1350" dirty="0">
              <a:solidFill>
                <a:srgbClr val="6482C3"/>
              </a:solidFill>
            </a:endParaRPr>
          </a:p>
        </p:txBody>
      </p:sp>
      <p:sp>
        <p:nvSpPr>
          <p:cNvPr id="10" name="Rectangle 9"/>
          <p:cNvSpPr/>
          <p:nvPr userDrawn="1"/>
        </p:nvSpPr>
        <p:spPr>
          <a:xfrm>
            <a:off x="8964000" y="860403"/>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65" tIns="34283" rIns="68565" bIns="34283" rtlCol="0" anchor="ctr"/>
          <a:lstStyle/>
          <a:p>
            <a:pPr algn="ctr"/>
            <a:endParaRPr lang="en-US" sz="1350" dirty="0">
              <a:solidFill>
                <a:srgbClr val="F0414B"/>
              </a:solidFill>
            </a:endParaRPr>
          </a:p>
        </p:txBody>
      </p:sp>
      <p:cxnSp>
        <p:nvCxnSpPr>
          <p:cNvPr id="11" name="Straight Connector 10"/>
          <p:cNvCxnSpPr/>
          <p:nvPr userDrawn="1"/>
        </p:nvCxnSpPr>
        <p:spPr>
          <a:xfrm>
            <a:off x="0" y="860415"/>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87822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611188" y="4733967"/>
            <a:ext cx="8208962" cy="322618"/>
          </a:xfrm>
        </p:spPr>
        <p:txBody>
          <a:bodyPr anchor="b"/>
          <a:lstStyle>
            <a:lvl1pPr marL="0" indent="0">
              <a:spcBef>
                <a:spcPts val="0"/>
              </a:spcBef>
              <a:buNone/>
              <a:defRPr sz="1000"/>
            </a:lvl1pPr>
            <a:lvl2pPr marL="457189" indent="0">
              <a:buNone/>
              <a:defRPr sz="1200"/>
            </a:lvl2pPr>
            <a:lvl3pPr marL="914378" indent="0">
              <a:buNone/>
              <a:defRPr sz="1200"/>
            </a:lvl3pPr>
            <a:lvl4pPr marL="1371566" indent="0">
              <a:buNone/>
              <a:defRPr sz="1200"/>
            </a:lvl4pPr>
            <a:lvl5pPr marL="1828754" indent="0">
              <a:buNone/>
              <a:defRPr sz="1200"/>
            </a:lvl5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4D4D4F">
                    <a:tint val="75000"/>
                  </a:srgbClr>
                </a:solidFill>
                <a:latin typeface="Calibri"/>
              </a:rPr>
              <a:pPr/>
              <a:t>‹#›</a:t>
            </a:fld>
            <a:endParaRPr lang="en-GB" dirty="0">
              <a:solidFill>
                <a:srgbClr val="4D4D4F">
                  <a:tint val="75000"/>
                </a:srgbClr>
              </a:solidFill>
              <a:latin typeface="Calibri"/>
            </a:endParaRPr>
          </a:p>
        </p:txBody>
      </p:sp>
      <p:sp>
        <p:nvSpPr>
          <p:cNvPr id="8" name="Text Placeholder 9"/>
          <p:cNvSpPr>
            <a:spLocks noGrp="1"/>
          </p:cNvSpPr>
          <p:nvPr>
            <p:ph type="body" sz="quarter" idx="14"/>
          </p:nvPr>
        </p:nvSpPr>
        <p:spPr>
          <a:xfrm rot="5400000">
            <a:off x="6653915" y="2335252"/>
            <a:ext cx="4424535" cy="323851"/>
          </a:xfrm>
        </p:spPr>
        <p:txBody>
          <a:bodyPr/>
          <a:lstStyle>
            <a:lvl1pPr marL="0" indent="0">
              <a:buFontTx/>
              <a:buNone/>
              <a:defRPr sz="1400" b="1">
                <a:solidFill>
                  <a:schemeClr val="accent4"/>
                </a:solidFill>
              </a:defRPr>
            </a:lvl1pPr>
            <a:lvl2pPr marL="457189" indent="0">
              <a:buFontTx/>
              <a:buNone/>
              <a:defRPr/>
            </a:lvl2pPr>
            <a:lvl3pPr marL="914378" indent="0">
              <a:buFontTx/>
              <a:buNone/>
              <a:defRPr/>
            </a:lvl3pPr>
            <a:lvl4pPr marL="1371566" indent="0">
              <a:buFontTx/>
              <a:buNone/>
              <a:defRPr/>
            </a:lvl4pPr>
            <a:lvl5pPr marL="1828754" indent="0">
              <a:buFontTx/>
              <a:buNone/>
              <a:defRPr/>
            </a:lvl5pPr>
          </a:lstStyle>
          <a:p>
            <a:pPr lvl="0"/>
            <a:r>
              <a:rPr lang="en-US" dirty="0"/>
              <a:t>Click to edit Master text styles</a:t>
            </a:r>
          </a:p>
        </p:txBody>
      </p:sp>
    </p:spTree>
    <p:extLst>
      <p:ext uri="{BB962C8B-B14F-4D97-AF65-F5344CB8AC3E}">
        <p14:creationId xmlns:p14="http://schemas.microsoft.com/office/powerpoint/2010/main" val="33232564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85800"/>
          </a:xfrm>
        </p:spPr>
        <p:txBody>
          <a:bodyPr/>
          <a:lstStyle>
            <a:lvl1pPr>
              <a:defRPr>
                <a:solidFill>
                  <a:srgbClr val="6482C3"/>
                </a:solidFill>
              </a:defRPr>
            </a:lvl1pPr>
          </a:lstStyle>
          <a:p>
            <a:r>
              <a:rPr lang="en-US" dirty="0"/>
              <a:t>Click to edit Master title style</a:t>
            </a:r>
          </a:p>
        </p:txBody>
      </p:sp>
      <p:sp>
        <p:nvSpPr>
          <p:cNvPr id="3" name="Content Placeholder 2"/>
          <p:cNvSpPr>
            <a:spLocks noGrp="1"/>
          </p:cNvSpPr>
          <p:nvPr>
            <p:ph idx="1"/>
          </p:nvPr>
        </p:nvSpPr>
        <p:spPr>
          <a:xfrm>
            <a:off x="457199" y="1028702"/>
            <a:ext cx="8229600" cy="3586406"/>
          </a:xfrm>
        </p:spPr>
        <p:txBody>
          <a:bodyPr/>
          <a:lstStyle>
            <a:lvl1pPr>
              <a:defRPr>
                <a:solidFill>
                  <a:srgbClr val="5A5A5A"/>
                </a:solidFill>
              </a:defRPr>
            </a:lvl1pPr>
            <a:lvl2pPr>
              <a:defRPr sz="1238">
                <a:solidFill>
                  <a:srgbClr val="5A5A5A"/>
                </a:solidFill>
              </a:defRPr>
            </a:lvl2pPr>
            <a:lvl3pPr>
              <a:defRPr>
                <a:solidFill>
                  <a:srgbClr val="5A5A5A"/>
                </a:solidFill>
              </a:defRPr>
            </a:lvl3pPr>
            <a:lvl4pPr>
              <a:defRPr>
                <a:solidFill>
                  <a:srgbClr val="5A5A5A"/>
                </a:solidFill>
              </a:defRPr>
            </a:lvl4pPr>
            <a:lvl5pPr>
              <a:defRPr>
                <a:solidFill>
                  <a:srgbClr val="5A5A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0" hasCustomPrompt="1"/>
          </p:nvPr>
        </p:nvSpPr>
        <p:spPr>
          <a:xfrm>
            <a:off x="58438" y="4619414"/>
            <a:ext cx="7086600" cy="361950"/>
          </a:xfrm>
        </p:spPr>
        <p:txBody>
          <a:bodyPr anchor="t" anchorCtr="0"/>
          <a:lstStyle>
            <a:lvl1pPr marL="0" indent="0">
              <a:buNone/>
              <a:defRPr sz="563" baseline="0">
                <a:solidFill>
                  <a:schemeClr val="bg1"/>
                </a:solidFill>
              </a:defRPr>
            </a:lvl1pPr>
          </a:lstStyle>
          <a:p>
            <a:r>
              <a:rPr lang="en-US" dirty="0"/>
              <a:t>*Reference copy goes here in Arial Regular 10pts</a:t>
            </a:r>
          </a:p>
        </p:txBody>
      </p:sp>
    </p:spTree>
    <p:extLst>
      <p:ext uri="{BB962C8B-B14F-4D97-AF65-F5344CB8AC3E}">
        <p14:creationId xmlns:p14="http://schemas.microsoft.com/office/powerpoint/2010/main" val="429381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1204"/>
            <a:ext cx="8003286" cy="2828738"/>
          </a:xfrm>
        </p:spPr>
        <p:txBody>
          <a:bodyPr/>
          <a:lstStyle>
            <a:lvl1pPr marL="177796" indent="-177796">
              <a:defRPr>
                <a:solidFill>
                  <a:schemeClr val="tx2"/>
                </a:solidFill>
                <a:latin typeface="+mn-lt"/>
              </a:defRPr>
            </a:lvl1pPr>
            <a:lvl2pPr marL="450839" indent="-273044">
              <a:defRPr sz="1800">
                <a:solidFill>
                  <a:schemeClr val="tx2"/>
                </a:solidFill>
                <a:latin typeface="+mn-lt"/>
              </a:defRPr>
            </a:lvl2pPr>
            <a:lvl3pPr marL="628634" indent="-177796">
              <a:defRPr>
                <a:solidFill>
                  <a:schemeClr val="tx2"/>
                </a:solidFill>
                <a:latin typeface="+mn-lt"/>
              </a:defRPr>
            </a:lvl3pPr>
            <a:lvl4pPr marL="895328" indent="-266693">
              <a:defRPr>
                <a:solidFill>
                  <a:schemeClr val="tx2"/>
                </a:solidFill>
                <a:latin typeface="+mn-lt"/>
              </a:defRPr>
            </a:lvl4pPr>
            <a:lvl5pPr marL="1079473" indent="-184145">
              <a:defRPr>
                <a:solidFill>
                  <a:schemeClr val="tx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457200" y="122400"/>
            <a:ext cx="8003286" cy="768096"/>
          </a:xfrm>
        </p:spPr>
        <p:txBody>
          <a:bodyPr anchor="b"/>
          <a:lstStyle>
            <a:lvl1pPr>
              <a:defRPr>
                <a:solidFill>
                  <a:schemeClr val="accent1"/>
                </a:solidFill>
                <a:latin typeface="+mn-lt"/>
              </a:defRPr>
            </a:lvl1pPr>
          </a:lstStyle>
          <a:p>
            <a:r>
              <a:rPr lang="en-US" dirty="0"/>
              <a:t>Click to edit Master title style</a:t>
            </a:r>
            <a:endParaRPr lang="en-GB" dirty="0"/>
          </a:p>
        </p:txBody>
      </p:sp>
      <p:sp>
        <p:nvSpPr>
          <p:cNvPr id="12" name="Text Placeholder 3">
            <a:extLst>
              <a:ext uri="{FF2B5EF4-FFF2-40B4-BE49-F238E27FC236}">
                <a16:creationId xmlns:a16="http://schemas.microsoft.com/office/drawing/2014/main" id="{4E954D74-3C07-4BE4-AB01-4BDA8823C4B1}"/>
              </a:ext>
            </a:extLst>
          </p:cNvPr>
          <p:cNvSpPr>
            <a:spLocks noGrp="1"/>
          </p:cNvSpPr>
          <p:nvPr>
            <p:ph type="body" sz="quarter" idx="13" hasCustomPrompt="1"/>
          </p:nvPr>
        </p:nvSpPr>
        <p:spPr>
          <a:xfrm>
            <a:off x="457200" y="1000545"/>
            <a:ext cx="8003286" cy="458605"/>
          </a:xfrm>
        </p:spPr>
        <p:txBody>
          <a:bodyPr/>
          <a:lstStyle>
            <a:lvl1pPr marL="0" indent="0">
              <a:buNone/>
              <a:defRPr b="1">
                <a:solidFill>
                  <a:srgbClr val="91278F"/>
                </a:solidFill>
                <a:latin typeface="+mn-lt"/>
              </a:defRPr>
            </a:lvl1pPr>
          </a:lstStyle>
          <a:p>
            <a:pPr lvl="0"/>
            <a:r>
              <a:rPr lang="en-US" dirty="0"/>
              <a:t>Click to edit subtitle</a:t>
            </a:r>
            <a:endParaRPr lang="en-GB" dirty="0"/>
          </a:p>
        </p:txBody>
      </p:sp>
      <p:sp>
        <p:nvSpPr>
          <p:cNvPr id="6" name="Footer Placeholder 1">
            <a:extLst>
              <a:ext uri="{FF2B5EF4-FFF2-40B4-BE49-F238E27FC236}">
                <a16:creationId xmlns:a16="http://schemas.microsoft.com/office/drawing/2014/main" id="{4B15E15C-4A02-4352-88D0-3B5297A6B3D7}"/>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sp>
        <p:nvSpPr>
          <p:cNvPr id="9" name="Slide Number Placeholder 5">
            <a:extLst>
              <a:ext uri="{FF2B5EF4-FFF2-40B4-BE49-F238E27FC236}">
                <a16:creationId xmlns:a16="http://schemas.microsoft.com/office/drawing/2014/main" id="{09E88590-BD06-402A-814E-A1B0C3C7C373}"/>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US" smtClean="0"/>
              <a:pPr/>
              <a:t>‹#›</a:t>
            </a:fld>
            <a:endParaRPr lang="en-US" dirty="0"/>
          </a:p>
        </p:txBody>
      </p:sp>
      <p:pic>
        <p:nvPicPr>
          <p:cNvPr id="8" name="Picture 7">
            <a:extLst>
              <a:ext uri="{FF2B5EF4-FFF2-40B4-BE49-F238E27FC236}">
                <a16:creationId xmlns:a16="http://schemas.microsoft.com/office/drawing/2014/main" id="{556150A1-9656-4B0C-85E2-CCEFE5E13B76}"/>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427871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7CD7F-033B-D241-B61B-15A9AC703F7D}"/>
              </a:ext>
            </a:extLst>
          </p:cNvPr>
          <p:cNvSpPr>
            <a:spLocks noGrp="1"/>
          </p:cNvSpPr>
          <p:nvPr>
            <p:ph type="title"/>
          </p:nvPr>
        </p:nvSpPr>
        <p:spPr>
          <a:xfrm>
            <a:off x="459485" y="124689"/>
            <a:ext cx="8003286" cy="768096"/>
          </a:xfrm>
          <a:prstGeom prst="rect">
            <a:avLst/>
          </a:prstGeom>
        </p:spPr>
        <p:txBody>
          <a:bodyPr anchor="b">
            <a:normAutofit/>
          </a:bodyPr>
          <a:lstStyle>
            <a:lvl1pPr>
              <a:defRPr sz="270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8F50CA9-06F6-D64B-83F0-53FFB22B55DF}"/>
              </a:ext>
            </a:extLst>
          </p:cNvPr>
          <p:cNvSpPr>
            <a:spLocks noGrp="1"/>
          </p:cNvSpPr>
          <p:nvPr>
            <p:ph idx="1"/>
          </p:nvPr>
        </p:nvSpPr>
        <p:spPr>
          <a:xfrm>
            <a:off x="459486" y="1028700"/>
            <a:ext cx="8001004" cy="3271242"/>
          </a:xfrm>
        </p:spPr>
        <p:txBody>
          <a:bodyPr/>
          <a:lstStyle>
            <a:lvl1pPr>
              <a:buClr>
                <a:schemeClr val="accent2"/>
              </a:buClr>
              <a:defRPr>
                <a:latin typeface="Arial" panose="020B0604020202020204" pitchFamily="34" charset="0"/>
                <a:cs typeface="Arial" panose="020B0604020202020204" pitchFamily="34" charset="0"/>
              </a:defRPr>
            </a:lvl1pPr>
            <a:lvl2pPr marL="450900" indent="-272700">
              <a:buClr>
                <a:schemeClr val="accent2"/>
              </a:buClr>
              <a:buFont typeface="Calibri" panose="020F0502020204030204" pitchFamily="34" charset="0"/>
              <a:buChar cha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marL="896400" indent="-267300">
              <a:buClr>
                <a:schemeClr val="accent2"/>
              </a:buClr>
              <a:buFont typeface="Calibri" panose="020F0502020204030204" pitchFamily="34" charset="0"/>
              <a:buChar cha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
            <a:extLst>
              <a:ext uri="{FF2B5EF4-FFF2-40B4-BE49-F238E27FC236}">
                <a16:creationId xmlns:a16="http://schemas.microsoft.com/office/drawing/2014/main" id="{A9D9D13A-61A0-473E-AC92-D674805E4760}"/>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sp>
        <p:nvSpPr>
          <p:cNvPr id="7" name="Slide Number Placeholder 5">
            <a:extLst>
              <a:ext uri="{FF2B5EF4-FFF2-40B4-BE49-F238E27FC236}">
                <a16:creationId xmlns:a16="http://schemas.microsoft.com/office/drawing/2014/main" id="{3AA0BABF-2430-4951-ACCE-C28BCF9C2A9B}"/>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US" smtClean="0"/>
              <a:pPr/>
              <a:t>‹#›</a:t>
            </a:fld>
            <a:endParaRPr lang="en-US" dirty="0"/>
          </a:p>
        </p:txBody>
      </p:sp>
      <p:pic>
        <p:nvPicPr>
          <p:cNvPr id="8" name="Picture 7">
            <a:extLst>
              <a:ext uri="{FF2B5EF4-FFF2-40B4-BE49-F238E27FC236}">
                <a16:creationId xmlns:a16="http://schemas.microsoft.com/office/drawing/2014/main" id="{DEC3D0C5-39D0-4C07-B23D-19ACD1DF51B2}"/>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2833611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459486" y="129201"/>
            <a:ext cx="8003286" cy="764770"/>
          </a:xfrm>
          <a:prstGeom prst="rect">
            <a:avLst/>
          </a:prstGeom>
        </p:spPr>
        <p:txBody>
          <a:bodyPr anchor="b"/>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3">
            <a:extLst>
              <a:ext uri="{FF2B5EF4-FFF2-40B4-BE49-F238E27FC236}">
                <a16:creationId xmlns:a16="http://schemas.microsoft.com/office/drawing/2014/main" id="{4E954D74-3C07-4BE4-AB01-4BDA8823C4B1}"/>
              </a:ext>
            </a:extLst>
          </p:cNvPr>
          <p:cNvSpPr>
            <a:spLocks noGrp="1"/>
          </p:cNvSpPr>
          <p:nvPr>
            <p:ph type="body" sz="quarter" idx="13" hasCustomPrompt="1"/>
          </p:nvPr>
        </p:nvSpPr>
        <p:spPr>
          <a:xfrm>
            <a:off x="457200" y="1000545"/>
            <a:ext cx="8003286" cy="458605"/>
          </a:xfrm>
        </p:spPr>
        <p:txBody>
          <a:bodyPr/>
          <a:lstStyle>
            <a:lvl1pPr marL="0" indent="0">
              <a:buNone/>
              <a:defRPr b="1">
                <a:solidFill>
                  <a:srgbClr val="91278F"/>
                </a:solidFill>
                <a:latin typeface="Arial" panose="020B0604020202020204" pitchFamily="34" charset="0"/>
                <a:cs typeface="Arial" panose="020B0604020202020204" pitchFamily="34" charset="0"/>
              </a:defRPr>
            </a:lvl1pPr>
          </a:lstStyle>
          <a:p>
            <a:pPr lvl="0"/>
            <a:r>
              <a:rPr lang="en-US"/>
              <a:t>Click to edit subtitle</a:t>
            </a:r>
            <a:endParaRPr lang="en-GB"/>
          </a:p>
        </p:txBody>
      </p:sp>
      <p:sp>
        <p:nvSpPr>
          <p:cNvPr id="5" name="Footer Placeholder 1">
            <a:extLst>
              <a:ext uri="{FF2B5EF4-FFF2-40B4-BE49-F238E27FC236}">
                <a16:creationId xmlns:a16="http://schemas.microsoft.com/office/drawing/2014/main" id="{FA63B8F0-7442-49E7-ACD7-3206E333B2EF}"/>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sp>
        <p:nvSpPr>
          <p:cNvPr id="7" name="Slide Number Placeholder 5">
            <a:extLst>
              <a:ext uri="{FF2B5EF4-FFF2-40B4-BE49-F238E27FC236}">
                <a16:creationId xmlns:a16="http://schemas.microsoft.com/office/drawing/2014/main" id="{CD004AD1-1E40-4EA3-8728-D80541F95A78}"/>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US" smtClean="0"/>
              <a:pPr/>
              <a:t>‹#›</a:t>
            </a:fld>
            <a:endParaRPr lang="en-US" dirty="0"/>
          </a:p>
        </p:txBody>
      </p:sp>
      <p:pic>
        <p:nvPicPr>
          <p:cNvPr id="6" name="Picture 5">
            <a:extLst>
              <a:ext uri="{FF2B5EF4-FFF2-40B4-BE49-F238E27FC236}">
                <a16:creationId xmlns:a16="http://schemas.microsoft.com/office/drawing/2014/main" id="{AA59AC3A-0C8B-49B8-A2D8-C66A8828F449}"/>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85843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49C91-ACFE-114C-8BD6-64D3D1F7D817}"/>
              </a:ext>
            </a:extLst>
          </p:cNvPr>
          <p:cNvSpPr>
            <a:spLocks noGrp="1"/>
          </p:cNvSpPr>
          <p:nvPr>
            <p:ph type="title"/>
          </p:nvPr>
        </p:nvSpPr>
        <p:spPr>
          <a:xfrm>
            <a:off x="459486" y="127956"/>
            <a:ext cx="8003286" cy="764770"/>
          </a:xfrm>
          <a:prstGeom prst="rect">
            <a:avLst/>
          </a:prstGeom>
        </p:spPr>
        <p:txBody>
          <a:bodyPr anchor="b"/>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6" name="Footer Placeholder 1">
            <a:extLst>
              <a:ext uri="{FF2B5EF4-FFF2-40B4-BE49-F238E27FC236}">
                <a16:creationId xmlns:a16="http://schemas.microsoft.com/office/drawing/2014/main" id="{86CCE5C1-F59D-4CB2-9068-B9547F1DC4E1}"/>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sp>
        <p:nvSpPr>
          <p:cNvPr id="7" name="Slide Number Placeholder 5">
            <a:extLst>
              <a:ext uri="{FF2B5EF4-FFF2-40B4-BE49-F238E27FC236}">
                <a16:creationId xmlns:a16="http://schemas.microsoft.com/office/drawing/2014/main" id="{297346C9-18C7-4811-A257-C83685F4B038}"/>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US" smtClean="0"/>
              <a:pPr/>
              <a:t>‹#›</a:t>
            </a:fld>
            <a:endParaRPr lang="en-US" dirty="0"/>
          </a:p>
        </p:txBody>
      </p:sp>
      <p:pic>
        <p:nvPicPr>
          <p:cNvPr id="5" name="Picture 4">
            <a:extLst>
              <a:ext uri="{FF2B5EF4-FFF2-40B4-BE49-F238E27FC236}">
                <a16:creationId xmlns:a16="http://schemas.microsoft.com/office/drawing/2014/main" id="{BD0B3596-F6C6-4295-9D81-33D10FB1370E}"/>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597889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CAD4A6C9-F7CF-4952-A21C-F4277E866849}"/>
              </a:ext>
            </a:extLst>
          </p:cNvPr>
          <p:cNvSpPr>
            <a:spLocks noGrp="1"/>
          </p:cNvSpPr>
          <p:nvPr>
            <p:ph sz="quarter" idx="13"/>
          </p:nvPr>
        </p:nvSpPr>
        <p:spPr>
          <a:xfrm>
            <a:off x="4631242" y="1033222"/>
            <a:ext cx="3831530" cy="3212714"/>
          </a:xfrm>
        </p:spPr>
        <p:txBody>
          <a:bodyPr/>
          <a:lstStyle>
            <a:lvl1pPr>
              <a:buClr>
                <a:schemeClr val="accent2"/>
              </a:buClr>
              <a:defRPr>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2">
            <a:extLst>
              <a:ext uri="{FF2B5EF4-FFF2-40B4-BE49-F238E27FC236}">
                <a16:creationId xmlns:a16="http://schemas.microsoft.com/office/drawing/2014/main" id="{61FB7B71-EE75-4B69-B7BB-1D4DDC6897FA}"/>
              </a:ext>
            </a:extLst>
          </p:cNvPr>
          <p:cNvSpPr>
            <a:spLocks noGrp="1"/>
          </p:cNvSpPr>
          <p:nvPr>
            <p:ph sz="quarter" idx="14"/>
          </p:nvPr>
        </p:nvSpPr>
        <p:spPr>
          <a:xfrm>
            <a:off x="459487" y="1033222"/>
            <a:ext cx="3831530" cy="3212714"/>
          </a:xfrm>
        </p:spPr>
        <p:txBody>
          <a:bodyPr/>
          <a:lstStyle>
            <a:lvl1pPr>
              <a:buClr>
                <a:schemeClr val="accent2"/>
              </a:buClr>
              <a:defRPr>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itle 6"/>
          <p:cNvSpPr>
            <a:spLocks noGrp="1"/>
          </p:cNvSpPr>
          <p:nvPr>
            <p:ph type="title"/>
          </p:nvPr>
        </p:nvSpPr>
        <p:spPr>
          <a:xfrm>
            <a:off x="459486" y="123444"/>
            <a:ext cx="8003286" cy="768096"/>
          </a:xfrm>
          <a:prstGeom prst="rect">
            <a:avLst/>
          </a:prstGeom>
        </p:spPr>
        <p:txBody>
          <a:bodyPr anchor="b"/>
          <a:lstStyle>
            <a:lvl1pPr>
              <a:defRPr>
                <a:solidFill>
                  <a:schemeClr val="accent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6" name="Footer Placeholder 1">
            <a:extLst>
              <a:ext uri="{FF2B5EF4-FFF2-40B4-BE49-F238E27FC236}">
                <a16:creationId xmlns:a16="http://schemas.microsoft.com/office/drawing/2014/main" id="{B83DC446-A822-403A-89CE-D64991D81EE0}"/>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sp>
        <p:nvSpPr>
          <p:cNvPr id="7" name="Slide Number Placeholder 5">
            <a:extLst>
              <a:ext uri="{FF2B5EF4-FFF2-40B4-BE49-F238E27FC236}">
                <a16:creationId xmlns:a16="http://schemas.microsoft.com/office/drawing/2014/main" id="{4F23A24B-2638-4B54-8D9F-0BF9857B35B2}"/>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US" smtClean="0"/>
              <a:pPr/>
              <a:t>‹#›</a:t>
            </a:fld>
            <a:endParaRPr lang="en-US" dirty="0"/>
          </a:p>
        </p:txBody>
      </p:sp>
      <p:pic>
        <p:nvPicPr>
          <p:cNvPr id="8" name="Picture 7">
            <a:extLst>
              <a:ext uri="{FF2B5EF4-FFF2-40B4-BE49-F238E27FC236}">
                <a16:creationId xmlns:a16="http://schemas.microsoft.com/office/drawing/2014/main" id="{479C3DB0-D5FB-4003-BC43-B679727AFA09}"/>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37851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E8616513-6C02-46AC-BAC3-4160547A1CEE}"/>
              </a:ext>
            </a:extLst>
          </p:cNvPr>
          <p:cNvSpPr>
            <a:spLocks noGrp="1"/>
          </p:cNvSpPr>
          <p:nvPr>
            <p:ph type="body" sz="quarter" idx="13" hasCustomPrompt="1"/>
          </p:nvPr>
        </p:nvSpPr>
        <p:spPr>
          <a:xfrm>
            <a:off x="459487" y="1000545"/>
            <a:ext cx="3830436" cy="458605"/>
          </a:xfrm>
        </p:spPr>
        <p:txBody>
          <a:bodyPr/>
          <a:lstStyle>
            <a:lvl1pPr marL="0" indent="0">
              <a:buNone/>
              <a:defRPr b="1">
                <a:solidFill>
                  <a:srgbClr val="91278F"/>
                </a:solidFill>
                <a:latin typeface="Arial" panose="020B0604020202020204" pitchFamily="34" charset="0"/>
                <a:cs typeface="Arial" panose="020B0604020202020204" pitchFamily="34" charset="0"/>
              </a:defRPr>
            </a:lvl1pPr>
          </a:lstStyle>
          <a:p>
            <a:pPr lvl="0"/>
            <a:r>
              <a:rPr lang="en-US"/>
              <a:t>Click to edit subtitle</a:t>
            </a:r>
            <a:endParaRPr lang="en-GB"/>
          </a:p>
        </p:txBody>
      </p:sp>
      <p:sp>
        <p:nvSpPr>
          <p:cNvPr id="9" name="Title 8"/>
          <p:cNvSpPr>
            <a:spLocks noGrp="1"/>
          </p:cNvSpPr>
          <p:nvPr>
            <p:ph type="title"/>
          </p:nvPr>
        </p:nvSpPr>
        <p:spPr>
          <a:xfrm>
            <a:off x="457199" y="122400"/>
            <a:ext cx="8003286" cy="768096"/>
          </a:xfrm>
          <a:prstGeom prst="rect">
            <a:avLst/>
          </a:prstGeom>
        </p:spPr>
        <p:txBody>
          <a:bodyPr anchor="b"/>
          <a:lstStyle>
            <a:lvl1pPr>
              <a:defRPr>
                <a:solidFill>
                  <a:schemeClr val="accent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4" name="Text Placeholder 3">
            <a:extLst>
              <a:ext uri="{FF2B5EF4-FFF2-40B4-BE49-F238E27FC236}">
                <a16:creationId xmlns:a16="http://schemas.microsoft.com/office/drawing/2014/main" id="{0572D1CA-4F1E-4F49-B3B0-50CD7425119F}"/>
              </a:ext>
            </a:extLst>
          </p:cNvPr>
          <p:cNvSpPr>
            <a:spLocks noGrp="1"/>
          </p:cNvSpPr>
          <p:nvPr>
            <p:ph type="body" sz="quarter" idx="14" hasCustomPrompt="1"/>
          </p:nvPr>
        </p:nvSpPr>
        <p:spPr>
          <a:xfrm>
            <a:off x="4628056" y="1000545"/>
            <a:ext cx="3833622" cy="458605"/>
          </a:xfrm>
        </p:spPr>
        <p:txBody>
          <a:bodyPr/>
          <a:lstStyle>
            <a:lvl1pPr marL="0" indent="0">
              <a:buNone/>
              <a:defRPr b="1">
                <a:solidFill>
                  <a:srgbClr val="91278F"/>
                </a:solidFill>
                <a:latin typeface="Arial" panose="020B0604020202020204" pitchFamily="34" charset="0"/>
                <a:cs typeface="Arial" panose="020B0604020202020204" pitchFamily="34" charset="0"/>
              </a:defRPr>
            </a:lvl1pPr>
          </a:lstStyle>
          <a:p>
            <a:pPr lvl="0"/>
            <a:r>
              <a:rPr lang="en-US"/>
              <a:t>Click to edit subtitle</a:t>
            </a:r>
            <a:endParaRPr lang="en-GB"/>
          </a:p>
        </p:txBody>
      </p:sp>
      <p:sp>
        <p:nvSpPr>
          <p:cNvPr id="12" name="Content Placeholder 12">
            <a:extLst>
              <a:ext uri="{FF2B5EF4-FFF2-40B4-BE49-F238E27FC236}">
                <a16:creationId xmlns:a16="http://schemas.microsoft.com/office/drawing/2014/main" id="{AD640246-5EFC-41F2-B4C9-9291006652FF}"/>
              </a:ext>
            </a:extLst>
          </p:cNvPr>
          <p:cNvSpPr>
            <a:spLocks noGrp="1"/>
          </p:cNvSpPr>
          <p:nvPr>
            <p:ph sz="quarter" idx="17"/>
          </p:nvPr>
        </p:nvSpPr>
        <p:spPr>
          <a:xfrm>
            <a:off x="456300" y="1468675"/>
            <a:ext cx="3833622" cy="2831267"/>
          </a:xfrm>
        </p:spPr>
        <p:txBody>
          <a:bodyPr/>
          <a:lstStyle>
            <a:lvl1pPr>
              <a:buClr>
                <a:schemeClr val="accent2"/>
              </a:buClr>
              <a:defRPr>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2">
            <a:extLst>
              <a:ext uri="{FF2B5EF4-FFF2-40B4-BE49-F238E27FC236}">
                <a16:creationId xmlns:a16="http://schemas.microsoft.com/office/drawing/2014/main" id="{7EF73570-F19A-404D-864A-1CB504092A6A}"/>
              </a:ext>
            </a:extLst>
          </p:cNvPr>
          <p:cNvSpPr>
            <a:spLocks noGrp="1"/>
          </p:cNvSpPr>
          <p:nvPr>
            <p:ph sz="quarter" idx="18"/>
          </p:nvPr>
        </p:nvSpPr>
        <p:spPr>
          <a:xfrm>
            <a:off x="4637581" y="1468675"/>
            <a:ext cx="3833622" cy="2831268"/>
          </a:xfrm>
        </p:spPr>
        <p:txBody>
          <a:bodyPr/>
          <a:lstStyle>
            <a:lvl1pPr>
              <a:buClr>
                <a:schemeClr val="accent2"/>
              </a:buClr>
              <a:defRPr>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1">
            <a:extLst>
              <a:ext uri="{FF2B5EF4-FFF2-40B4-BE49-F238E27FC236}">
                <a16:creationId xmlns:a16="http://schemas.microsoft.com/office/drawing/2014/main" id="{095FCD02-1E95-4657-816E-B229AB82E4BC}"/>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sp>
        <p:nvSpPr>
          <p:cNvPr id="10" name="Slide Number Placeholder 5">
            <a:extLst>
              <a:ext uri="{FF2B5EF4-FFF2-40B4-BE49-F238E27FC236}">
                <a16:creationId xmlns:a16="http://schemas.microsoft.com/office/drawing/2014/main" id="{F47815E3-863C-4A92-B29B-D99CDAB578AD}"/>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US" smtClean="0"/>
              <a:pPr/>
              <a:t>‹#›</a:t>
            </a:fld>
            <a:endParaRPr lang="en-US" dirty="0"/>
          </a:p>
        </p:txBody>
      </p:sp>
      <p:pic>
        <p:nvPicPr>
          <p:cNvPr id="11" name="Picture 10">
            <a:extLst>
              <a:ext uri="{FF2B5EF4-FFF2-40B4-BE49-F238E27FC236}">
                <a16:creationId xmlns:a16="http://schemas.microsoft.com/office/drawing/2014/main" id="{753C54FF-E032-42AD-AA6A-1242B6E6B7FD}"/>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385700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9D42C0-8672-7240-B3E9-38923A193925}"/>
              </a:ext>
            </a:extLst>
          </p:cNvPr>
          <p:cNvSpPr>
            <a:spLocks noGrp="1"/>
          </p:cNvSpPr>
          <p:nvPr>
            <p:ph type="body" idx="1"/>
          </p:nvPr>
        </p:nvSpPr>
        <p:spPr>
          <a:xfrm>
            <a:off x="459486" y="1037226"/>
            <a:ext cx="8001004" cy="364290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C81231B8-417D-224B-A601-BE0A0C04ECFB}"/>
              </a:ext>
            </a:extLst>
          </p:cNvPr>
          <p:cNvSpPr>
            <a:spLocks noGrp="1"/>
          </p:cNvSpPr>
          <p:nvPr>
            <p:ph type="sldNum" sz="quarter" idx="4"/>
          </p:nvPr>
        </p:nvSpPr>
        <p:spPr>
          <a:xfrm>
            <a:off x="35496" y="4840002"/>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US" smtClean="0"/>
              <a:pPr/>
              <a:t>‹#›</a:t>
            </a:fld>
            <a:endParaRPr lang="en-US" dirty="0"/>
          </a:p>
        </p:txBody>
      </p:sp>
      <p:sp>
        <p:nvSpPr>
          <p:cNvPr id="16" name="Title Placeholder 1">
            <a:extLst>
              <a:ext uri="{FF2B5EF4-FFF2-40B4-BE49-F238E27FC236}">
                <a16:creationId xmlns:a16="http://schemas.microsoft.com/office/drawing/2014/main" id="{4CA8B776-8AD0-CE49-AE1B-EF3D608FF8A0}"/>
              </a:ext>
            </a:extLst>
          </p:cNvPr>
          <p:cNvSpPr>
            <a:spLocks noGrp="1"/>
          </p:cNvSpPr>
          <p:nvPr>
            <p:ph type="title"/>
          </p:nvPr>
        </p:nvSpPr>
        <p:spPr>
          <a:xfrm>
            <a:off x="459486" y="124689"/>
            <a:ext cx="8001004" cy="764770"/>
          </a:xfrm>
          <a:prstGeom prst="rect">
            <a:avLst/>
          </a:prstGeom>
        </p:spPr>
        <p:txBody>
          <a:bodyPr vert="horz" lIns="91440" tIns="45720" rIns="91440" bIns="45720" rtlCol="0" anchor="b" anchorCtr="0">
            <a:noAutofit/>
          </a:bodyPr>
          <a:lstStyle/>
          <a:p>
            <a:r>
              <a:rPr lang="en-US"/>
              <a:t>Click to edit Master title style</a:t>
            </a:r>
          </a:p>
        </p:txBody>
      </p:sp>
      <p:sp>
        <p:nvSpPr>
          <p:cNvPr id="2" name="Footer Placeholder 1">
            <a:extLst>
              <a:ext uri="{FF2B5EF4-FFF2-40B4-BE49-F238E27FC236}">
                <a16:creationId xmlns:a16="http://schemas.microsoft.com/office/drawing/2014/main" id="{D1C45AD3-073A-468C-A520-2853ABA8A4F9}"/>
              </a:ext>
            </a:extLst>
          </p:cNvPr>
          <p:cNvSpPr>
            <a:spLocks noGrp="1"/>
          </p:cNvSpPr>
          <p:nvPr>
            <p:ph type="ftr" sz="quarter" idx="3"/>
          </p:nvPr>
        </p:nvSpPr>
        <p:spPr>
          <a:xfrm>
            <a:off x="419345" y="4776801"/>
            <a:ext cx="8041145" cy="270030"/>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pic>
        <p:nvPicPr>
          <p:cNvPr id="10" name="Picture 9">
            <a:extLst>
              <a:ext uri="{FF2B5EF4-FFF2-40B4-BE49-F238E27FC236}">
                <a16:creationId xmlns:a16="http://schemas.microsoft.com/office/drawing/2014/main" id="{42694B16-7A92-47A8-9C2B-E0C114130859}"/>
              </a:ext>
            </a:extLst>
          </p:cNvPr>
          <p:cNvPicPr>
            <a:picLocks noChangeAspect="1"/>
          </p:cNvPicPr>
          <p:nvPr userDrawn="1"/>
        </p:nvPicPr>
        <p:blipFill>
          <a:blip r:embed="rId13"/>
          <a:stretch>
            <a:fillRect/>
          </a:stretch>
        </p:blipFill>
        <p:spPr>
          <a:xfrm>
            <a:off x="5435125" y="3057257"/>
            <a:ext cx="3708875" cy="2086242"/>
          </a:xfrm>
          <a:prstGeom prst="rect">
            <a:avLst/>
          </a:prstGeom>
        </p:spPr>
      </p:pic>
    </p:spTree>
    <p:extLst>
      <p:ext uri="{BB962C8B-B14F-4D97-AF65-F5344CB8AC3E}">
        <p14:creationId xmlns:p14="http://schemas.microsoft.com/office/powerpoint/2010/main" val="649963186"/>
      </p:ext>
    </p:extLst>
  </p:cSld>
  <p:clrMap bg1="lt1" tx1="dk1" bg2="lt2" tx2="dk2" accent1="accent1" accent2="accent2" accent3="accent3" accent4="accent4" accent5="accent5" accent6="accent6" hlink="hlink" folHlink="folHlink"/>
  <p:sldLayoutIdLst>
    <p:sldLayoutId id="2147494194" r:id="rId1"/>
    <p:sldLayoutId id="2147494195" r:id="rId2"/>
    <p:sldLayoutId id="2147494196" r:id="rId3"/>
    <p:sldLayoutId id="2147494197" r:id="rId4"/>
    <p:sldLayoutId id="2147494198" r:id="rId5"/>
    <p:sldLayoutId id="2147494199" r:id="rId6"/>
    <p:sldLayoutId id="2147494200" r:id="rId7"/>
    <p:sldLayoutId id="2147494201" r:id="rId8"/>
    <p:sldLayoutId id="2147494202" r:id="rId9"/>
    <p:sldLayoutId id="2147494203" r:id="rId10"/>
    <p:sldLayoutId id="2147494204" r:id="rId11"/>
  </p:sldLayoutIdLst>
  <p:hf hdr="0" dt="0"/>
  <p:txStyles>
    <p:titleStyle>
      <a:lvl1pPr algn="l" defTabSz="685800" rtl="0" eaLnBrk="1" latinLnBrk="0" hangingPunct="1">
        <a:lnSpc>
          <a:spcPct val="90000"/>
        </a:lnSpc>
        <a:spcBef>
          <a:spcPct val="0"/>
        </a:spcBef>
        <a:buNone/>
        <a:defRPr sz="2700" b="1" kern="1200">
          <a:solidFill>
            <a:srgbClr val="498BCA"/>
          </a:solidFill>
          <a:latin typeface="Century Gothic" panose="020B0502020202020204" pitchFamily="34" charset="0"/>
          <a:ea typeface="+mj-ea"/>
          <a:cs typeface="+mj-cs"/>
        </a:defRPr>
      </a:lvl1pPr>
    </p:titleStyle>
    <p:bodyStyle>
      <a:lvl1pPr marL="178200" indent="-178200" algn="l" defTabSz="685800" rtl="0" eaLnBrk="1" latinLnBrk="0" hangingPunct="1">
        <a:lnSpc>
          <a:spcPct val="100000"/>
        </a:lnSpc>
        <a:spcBef>
          <a:spcPts val="750"/>
        </a:spcBef>
        <a:buClr>
          <a:schemeClr val="accent2"/>
        </a:buClr>
        <a:buFont typeface="Arial" panose="020B0604020202020204" pitchFamily="34" charset="0"/>
        <a:buChar char="•"/>
        <a:defRPr sz="2100" kern="1200">
          <a:solidFill>
            <a:srgbClr val="515151"/>
          </a:solidFill>
          <a:latin typeface="Century Gothic" panose="020B0502020202020204" pitchFamily="34" charset="0"/>
          <a:ea typeface="+mn-ea"/>
          <a:cs typeface="+mn-cs"/>
        </a:defRPr>
      </a:lvl1pPr>
      <a:lvl2pPr marL="450900" indent="-272700" algn="l" defTabSz="685800" rtl="0" eaLnBrk="1" latinLnBrk="0" hangingPunct="1">
        <a:lnSpc>
          <a:spcPct val="100000"/>
        </a:lnSpc>
        <a:spcBef>
          <a:spcPts val="375"/>
        </a:spcBef>
        <a:buClr>
          <a:schemeClr val="accent2"/>
        </a:buClr>
        <a:buFont typeface="Calibri" panose="020F0502020204030204" pitchFamily="34" charset="0"/>
        <a:buChar char="‒"/>
        <a:defRPr sz="1800" kern="1200">
          <a:solidFill>
            <a:srgbClr val="515151"/>
          </a:solidFill>
          <a:latin typeface="Century Gothic" panose="020B0502020202020204" pitchFamily="34" charset="0"/>
          <a:ea typeface="+mn-ea"/>
          <a:cs typeface="+mn-cs"/>
        </a:defRPr>
      </a:lvl2pPr>
      <a:lvl3pPr marL="629100" indent="-178200" algn="l" defTabSz="685800" rtl="0" eaLnBrk="1" latinLnBrk="0" hangingPunct="1">
        <a:lnSpc>
          <a:spcPct val="100000"/>
        </a:lnSpc>
        <a:spcBef>
          <a:spcPts val="375"/>
        </a:spcBef>
        <a:buClr>
          <a:schemeClr val="accent2"/>
        </a:buClr>
        <a:buFont typeface="Arial" panose="020B0604020202020204" pitchFamily="34" charset="0"/>
        <a:buChar char="•"/>
        <a:defRPr sz="1500" kern="1200">
          <a:solidFill>
            <a:srgbClr val="515151"/>
          </a:solidFill>
          <a:latin typeface="Century Gothic" panose="020B0502020202020204" pitchFamily="34" charset="0"/>
          <a:ea typeface="+mn-ea"/>
          <a:cs typeface="+mn-cs"/>
        </a:defRPr>
      </a:lvl3pPr>
      <a:lvl4pPr marL="896400" indent="-267300" algn="l" defTabSz="685800" rtl="0" eaLnBrk="1" latinLnBrk="0" hangingPunct="1">
        <a:lnSpc>
          <a:spcPct val="100000"/>
        </a:lnSpc>
        <a:spcBef>
          <a:spcPts val="375"/>
        </a:spcBef>
        <a:buClr>
          <a:schemeClr val="accent2"/>
        </a:buClr>
        <a:buFont typeface="Calibri" panose="020F0502020204030204" pitchFamily="34" charset="0"/>
        <a:buChar char="‒"/>
        <a:defRPr sz="1350" kern="1200">
          <a:solidFill>
            <a:srgbClr val="515151"/>
          </a:solidFill>
          <a:latin typeface="Century Gothic" panose="020B0502020202020204" pitchFamily="34" charset="0"/>
          <a:ea typeface="+mn-ea"/>
          <a:cs typeface="+mn-cs"/>
        </a:defRPr>
      </a:lvl4pPr>
      <a:lvl5pPr marL="1080000" indent="-183600" algn="l" defTabSz="685800" rtl="0" eaLnBrk="1" latinLnBrk="0" hangingPunct="1">
        <a:lnSpc>
          <a:spcPct val="100000"/>
        </a:lnSpc>
        <a:spcBef>
          <a:spcPts val="375"/>
        </a:spcBef>
        <a:buClr>
          <a:schemeClr val="accent2"/>
        </a:buClr>
        <a:buFont typeface="Arial" panose="020B0604020202020204" pitchFamily="34" charset="0"/>
        <a:buChar char="•"/>
        <a:defRPr sz="1350" kern="1200">
          <a:solidFill>
            <a:srgbClr val="51515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9D42C0-8672-7240-B3E9-38923A193925}"/>
              </a:ext>
            </a:extLst>
          </p:cNvPr>
          <p:cNvSpPr>
            <a:spLocks noGrp="1"/>
          </p:cNvSpPr>
          <p:nvPr>
            <p:ph type="body" idx="1"/>
          </p:nvPr>
        </p:nvSpPr>
        <p:spPr>
          <a:xfrm>
            <a:off x="459486" y="1037226"/>
            <a:ext cx="8001004" cy="364290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C81231B8-417D-224B-A601-BE0A0C04ECFB}"/>
              </a:ext>
            </a:extLst>
          </p:cNvPr>
          <p:cNvSpPr>
            <a:spLocks noGrp="1"/>
          </p:cNvSpPr>
          <p:nvPr>
            <p:ph type="sldNum" sz="quarter" idx="4"/>
          </p:nvPr>
        </p:nvSpPr>
        <p:spPr>
          <a:xfrm>
            <a:off x="35496" y="4840002"/>
            <a:ext cx="311743" cy="206829"/>
          </a:xfrm>
          <a:prstGeom prst="rect">
            <a:avLst/>
          </a:prstGeom>
        </p:spPr>
        <p:txBody>
          <a:bodyPr rIns="0" anchor="b" anchorCtr="0"/>
          <a:lstStyle>
            <a:lvl1pPr algn="l">
              <a:defRPr sz="800">
                <a:solidFill>
                  <a:schemeClr val="tx1"/>
                </a:solidFill>
              </a:defRPr>
            </a:lvl1pPr>
          </a:lstStyle>
          <a:p>
            <a:fld id="{B687C26E-76E8-F74A-ABD7-29242BE2C250}" type="slidenum">
              <a:rPr lang="en-US" smtClean="0"/>
              <a:pPr/>
              <a:t>‹#›</a:t>
            </a:fld>
            <a:endParaRPr lang="en-US" dirty="0"/>
          </a:p>
        </p:txBody>
      </p:sp>
      <p:sp>
        <p:nvSpPr>
          <p:cNvPr id="16" name="Title Placeholder 1">
            <a:extLst>
              <a:ext uri="{FF2B5EF4-FFF2-40B4-BE49-F238E27FC236}">
                <a16:creationId xmlns:a16="http://schemas.microsoft.com/office/drawing/2014/main" id="{4CA8B776-8AD0-CE49-AE1B-EF3D608FF8A0}"/>
              </a:ext>
            </a:extLst>
          </p:cNvPr>
          <p:cNvSpPr>
            <a:spLocks noGrp="1"/>
          </p:cNvSpPr>
          <p:nvPr>
            <p:ph type="title"/>
          </p:nvPr>
        </p:nvSpPr>
        <p:spPr>
          <a:xfrm>
            <a:off x="459486" y="124689"/>
            <a:ext cx="8001004" cy="764770"/>
          </a:xfrm>
          <a:prstGeom prst="rect">
            <a:avLst/>
          </a:prstGeom>
        </p:spPr>
        <p:txBody>
          <a:bodyPr vert="horz" lIns="91440" tIns="45720" rIns="91440" bIns="45720" rtlCol="0" anchor="b" anchorCtr="0">
            <a:noAutofit/>
          </a:bodyPr>
          <a:lstStyle/>
          <a:p>
            <a:r>
              <a:rPr lang="en-US" dirty="0"/>
              <a:t>Click to edit Master title style</a:t>
            </a:r>
          </a:p>
        </p:txBody>
      </p:sp>
      <p:sp>
        <p:nvSpPr>
          <p:cNvPr id="2" name="Footer Placeholder 1">
            <a:extLst>
              <a:ext uri="{FF2B5EF4-FFF2-40B4-BE49-F238E27FC236}">
                <a16:creationId xmlns:a16="http://schemas.microsoft.com/office/drawing/2014/main" id="{D1C45AD3-073A-468C-A520-2853ABA8A4F9}"/>
              </a:ext>
            </a:extLst>
          </p:cNvPr>
          <p:cNvSpPr>
            <a:spLocks noGrp="1"/>
          </p:cNvSpPr>
          <p:nvPr>
            <p:ph type="ftr" sz="quarter" idx="3"/>
          </p:nvPr>
        </p:nvSpPr>
        <p:spPr>
          <a:xfrm>
            <a:off x="419345" y="4776801"/>
            <a:ext cx="8041145" cy="270030"/>
          </a:xfrm>
          <a:prstGeom prst="rect">
            <a:avLst/>
          </a:prstGeom>
        </p:spPr>
        <p:txBody>
          <a:bodyPr vert="horz" lIns="91440" tIns="45720" rIns="91440" bIns="45720" rtlCol="0" anchor="b" anchorCtr="0"/>
          <a:lstStyle>
            <a:lvl1pPr algn="l">
              <a:defRPr sz="800">
                <a:solidFill>
                  <a:schemeClr val="tx2"/>
                </a:solidFill>
              </a:defRPr>
            </a:lvl1pPr>
          </a:lstStyle>
          <a:p>
            <a:endParaRPr lang="en-GB" dirty="0"/>
          </a:p>
        </p:txBody>
      </p:sp>
      <p:pic>
        <p:nvPicPr>
          <p:cNvPr id="10" name="Picture 9">
            <a:extLst>
              <a:ext uri="{FF2B5EF4-FFF2-40B4-BE49-F238E27FC236}">
                <a16:creationId xmlns:a16="http://schemas.microsoft.com/office/drawing/2014/main" id="{42694B16-7A92-47A8-9C2B-E0C114130859}"/>
              </a:ext>
            </a:extLst>
          </p:cNvPr>
          <p:cNvPicPr>
            <a:picLocks noChangeAspect="1"/>
          </p:cNvPicPr>
          <p:nvPr userDrawn="1"/>
        </p:nvPicPr>
        <p:blipFill>
          <a:blip r:embed="rId13"/>
          <a:stretch>
            <a:fillRect/>
          </a:stretch>
        </p:blipFill>
        <p:spPr>
          <a:xfrm>
            <a:off x="5435125" y="3057257"/>
            <a:ext cx="3708875" cy="2086242"/>
          </a:xfrm>
          <a:prstGeom prst="rect">
            <a:avLst/>
          </a:prstGeom>
        </p:spPr>
      </p:pic>
    </p:spTree>
    <p:extLst>
      <p:ext uri="{BB962C8B-B14F-4D97-AF65-F5344CB8AC3E}">
        <p14:creationId xmlns:p14="http://schemas.microsoft.com/office/powerpoint/2010/main" val="2077313348"/>
      </p:ext>
    </p:extLst>
  </p:cSld>
  <p:clrMap bg1="lt1" tx1="dk1" bg2="lt2" tx2="dk2" accent1="accent1" accent2="accent2" accent3="accent3" accent4="accent4" accent5="accent5" accent6="accent6" hlink="hlink" folHlink="folHlink"/>
  <p:sldLayoutIdLst>
    <p:sldLayoutId id="2147494206" r:id="rId1"/>
    <p:sldLayoutId id="2147494207" r:id="rId2"/>
    <p:sldLayoutId id="2147494208" r:id="rId3"/>
    <p:sldLayoutId id="2147494209" r:id="rId4"/>
    <p:sldLayoutId id="2147494210" r:id="rId5"/>
    <p:sldLayoutId id="2147494211" r:id="rId6"/>
    <p:sldLayoutId id="2147494212" r:id="rId7"/>
    <p:sldLayoutId id="2147494213" r:id="rId8"/>
    <p:sldLayoutId id="2147494214" r:id="rId9"/>
    <p:sldLayoutId id="2147494215" r:id="rId10"/>
    <p:sldLayoutId id="2147494216" r:id="rId11"/>
  </p:sldLayoutIdLst>
  <p:hf hdr="0" dt="0"/>
  <p:txStyles>
    <p:titleStyle>
      <a:lvl1pPr algn="l" defTabSz="685800" rtl="0" eaLnBrk="1" latinLnBrk="0" hangingPunct="1">
        <a:lnSpc>
          <a:spcPct val="90000"/>
        </a:lnSpc>
        <a:spcBef>
          <a:spcPct val="0"/>
        </a:spcBef>
        <a:buNone/>
        <a:defRPr sz="2700" b="1" kern="1200">
          <a:solidFill>
            <a:srgbClr val="498BCA"/>
          </a:solidFill>
          <a:latin typeface="Arial" panose="020B0604020202020204" pitchFamily="34" charset="0"/>
          <a:ea typeface="+mj-ea"/>
          <a:cs typeface="Arial" panose="020B0604020202020204" pitchFamily="34" charset="0"/>
        </a:defRPr>
      </a:lvl1pPr>
    </p:titleStyle>
    <p:bodyStyle>
      <a:lvl1pPr marL="178200" indent="-178200" algn="l" defTabSz="685800" rtl="0" eaLnBrk="1" latinLnBrk="0" hangingPunct="1">
        <a:lnSpc>
          <a:spcPct val="100000"/>
        </a:lnSpc>
        <a:spcBef>
          <a:spcPts val="750"/>
        </a:spcBef>
        <a:buClr>
          <a:schemeClr val="accent2"/>
        </a:buClr>
        <a:buFont typeface="Arial" panose="020B0604020202020204" pitchFamily="34" charset="0"/>
        <a:buChar char="•"/>
        <a:defRPr sz="2100" kern="1200">
          <a:solidFill>
            <a:srgbClr val="515151"/>
          </a:solidFill>
          <a:latin typeface="Arial" panose="020B0604020202020204" pitchFamily="34" charset="0"/>
          <a:ea typeface="+mn-ea"/>
          <a:cs typeface="Arial" panose="020B0604020202020204" pitchFamily="34" charset="0"/>
        </a:defRPr>
      </a:lvl1pPr>
      <a:lvl2pPr marL="450900" indent="-272700" algn="l" defTabSz="685800" rtl="0" eaLnBrk="1" latinLnBrk="0" hangingPunct="1">
        <a:lnSpc>
          <a:spcPct val="100000"/>
        </a:lnSpc>
        <a:spcBef>
          <a:spcPts val="375"/>
        </a:spcBef>
        <a:buClr>
          <a:schemeClr val="accent2"/>
        </a:buClr>
        <a:buFont typeface="Calibri" panose="020F0502020204030204" pitchFamily="34" charset="0"/>
        <a:buChar char="‒"/>
        <a:defRPr sz="1800" kern="1200">
          <a:solidFill>
            <a:srgbClr val="515151"/>
          </a:solidFill>
          <a:latin typeface="Arial" panose="020B0604020202020204" pitchFamily="34" charset="0"/>
          <a:ea typeface="+mn-ea"/>
          <a:cs typeface="Arial" panose="020B0604020202020204" pitchFamily="34" charset="0"/>
        </a:defRPr>
      </a:lvl2pPr>
      <a:lvl3pPr marL="629100" indent="-178200" algn="l" defTabSz="685800" rtl="0" eaLnBrk="1" latinLnBrk="0" hangingPunct="1">
        <a:lnSpc>
          <a:spcPct val="100000"/>
        </a:lnSpc>
        <a:spcBef>
          <a:spcPts val="375"/>
        </a:spcBef>
        <a:buClr>
          <a:schemeClr val="accent2"/>
        </a:buClr>
        <a:buFont typeface="Arial" panose="020B0604020202020204" pitchFamily="34" charset="0"/>
        <a:buChar char="•"/>
        <a:defRPr sz="1500" kern="1200">
          <a:solidFill>
            <a:srgbClr val="515151"/>
          </a:solidFill>
          <a:latin typeface="Arial" panose="020B0604020202020204" pitchFamily="34" charset="0"/>
          <a:ea typeface="+mn-ea"/>
          <a:cs typeface="Arial" panose="020B0604020202020204" pitchFamily="34" charset="0"/>
        </a:defRPr>
      </a:lvl3pPr>
      <a:lvl4pPr marL="896400" indent="-267300" algn="l" defTabSz="685800" rtl="0" eaLnBrk="1" latinLnBrk="0" hangingPunct="1">
        <a:lnSpc>
          <a:spcPct val="100000"/>
        </a:lnSpc>
        <a:spcBef>
          <a:spcPts val="375"/>
        </a:spcBef>
        <a:buClr>
          <a:schemeClr val="accent2"/>
        </a:buClr>
        <a:buFont typeface="Calibri" panose="020F0502020204030204" pitchFamily="34" charset="0"/>
        <a:buChar char="‒"/>
        <a:defRPr sz="1350" kern="1200">
          <a:solidFill>
            <a:srgbClr val="515151"/>
          </a:solidFill>
          <a:latin typeface="Arial" panose="020B0604020202020204" pitchFamily="34" charset="0"/>
          <a:ea typeface="+mn-ea"/>
          <a:cs typeface="Arial" panose="020B0604020202020204" pitchFamily="34" charset="0"/>
        </a:defRPr>
      </a:lvl4pPr>
      <a:lvl5pPr marL="1080000" indent="-183600" algn="l" defTabSz="685800" rtl="0" eaLnBrk="1" latinLnBrk="0" hangingPunct="1">
        <a:lnSpc>
          <a:spcPct val="100000"/>
        </a:lnSpc>
        <a:spcBef>
          <a:spcPts val="375"/>
        </a:spcBef>
        <a:buClr>
          <a:schemeClr val="accent2"/>
        </a:buClr>
        <a:buFont typeface="Arial" panose="020B0604020202020204" pitchFamily="34" charset="0"/>
        <a:buChar char="•"/>
        <a:defRPr sz="1350" kern="1200">
          <a:solidFill>
            <a:srgbClr val="51515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C82244-A195-4598-8F79-D8A492FE25C7}"/>
              </a:ext>
            </a:extLst>
          </p:cNvPr>
          <p:cNvSpPr/>
          <p:nvPr userDrawn="1"/>
        </p:nvSpPr>
        <p:spPr>
          <a:xfrm>
            <a:off x="652462" y="4617244"/>
            <a:ext cx="5829300" cy="526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825" b="1">
                <a:solidFill>
                  <a:schemeClr val="bg1"/>
                </a:solidFill>
              </a:rPr>
              <a:t>FOR INTERNAL USE ONLY. STRICTLY CONFIDENTIAL. DO NOT COPY, DETAIL OR DISTRIBUTE EXTERNALLY.</a:t>
            </a:r>
          </a:p>
        </p:txBody>
      </p:sp>
      <p:sp>
        <p:nvSpPr>
          <p:cNvPr id="2051" name="Title Placeholder 1">
            <a:extLst>
              <a:ext uri="{FF2B5EF4-FFF2-40B4-BE49-F238E27FC236}">
                <a16:creationId xmlns:a16="http://schemas.microsoft.com/office/drawing/2014/main" id="{67AC55A4-BBA9-4FE1-A040-20001B40F78F}"/>
              </a:ext>
            </a:extLst>
          </p:cNvPr>
          <p:cNvSpPr>
            <a:spLocks noGrp="1"/>
          </p:cNvSpPr>
          <p:nvPr>
            <p:ph type="title"/>
          </p:nvPr>
        </p:nvSpPr>
        <p:spPr bwMode="auto">
          <a:xfrm>
            <a:off x="459581" y="125017"/>
            <a:ext cx="8341519" cy="76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vi-VN"/>
              <a:t>Click to edit Master title style</a:t>
            </a:r>
          </a:p>
        </p:txBody>
      </p:sp>
      <p:sp>
        <p:nvSpPr>
          <p:cNvPr id="2" name="Footer Placeholder 1">
            <a:extLst>
              <a:ext uri="{FF2B5EF4-FFF2-40B4-BE49-F238E27FC236}">
                <a16:creationId xmlns:a16="http://schemas.microsoft.com/office/drawing/2014/main" id="{5D481729-22FB-4C22-A49D-A55B80ED85CF}"/>
              </a:ext>
            </a:extLst>
          </p:cNvPr>
          <p:cNvSpPr>
            <a:spLocks noGrp="1"/>
          </p:cNvSpPr>
          <p:nvPr>
            <p:ph type="ftr" sz="quarter" idx="3"/>
          </p:nvPr>
        </p:nvSpPr>
        <p:spPr>
          <a:xfrm>
            <a:off x="459582" y="4812507"/>
            <a:ext cx="8204597" cy="251222"/>
          </a:xfrm>
          <a:prstGeom prst="rect">
            <a:avLst/>
          </a:prstGeom>
        </p:spPr>
        <p:txBody>
          <a:bodyPr vert="horz" lIns="0" tIns="0" rIns="0" bIns="0" rtlCol="0" anchor="b" anchorCtr="0"/>
          <a:lstStyle>
            <a:lvl1pPr algn="l" eaLnBrk="1" fontAlgn="auto" hangingPunct="1">
              <a:spcBef>
                <a:spcPts val="0"/>
              </a:spcBef>
              <a:spcAft>
                <a:spcPts val="0"/>
              </a:spcAft>
              <a:defRPr sz="675">
                <a:solidFill>
                  <a:schemeClr val="tx2"/>
                </a:solidFill>
                <a:latin typeface="+mn-lt"/>
                <a:cs typeface="+mn-cs"/>
              </a:defRPr>
            </a:lvl1pPr>
          </a:lstStyle>
          <a:p>
            <a:pPr>
              <a:defRPr/>
            </a:pPr>
            <a:endParaRPr lang="en-GB"/>
          </a:p>
        </p:txBody>
      </p:sp>
      <p:pic>
        <p:nvPicPr>
          <p:cNvPr id="2053" name="Picture 9">
            <a:extLst>
              <a:ext uri="{FF2B5EF4-FFF2-40B4-BE49-F238E27FC236}">
                <a16:creationId xmlns:a16="http://schemas.microsoft.com/office/drawing/2014/main" id="{95F7491B-17B8-426F-B8F0-1B1232CE845C}"/>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435203" y="3057525"/>
            <a:ext cx="3708797"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E08F0E4-2B93-4311-9FE1-2C39AAF414FA}"/>
              </a:ext>
            </a:extLst>
          </p:cNvPr>
          <p:cNvSpPr txBox="1"/>
          <p:nvPr userDrawn="1"/>
        </p:nvSpPr>
        <p:spPr>
          <a:xfrm>
            <a:off x="104776" y="4947047"/>
            <a:ext cx="136922" cy="115416"/>
          </a:xfrm>
          <a:prstGeom prst="rect">
            <a:avLst/>
          </a:prstGeom>
          <a:noFill/>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BA15D388-C3B8-4423-9F67-55BD41C0AAF7}" type="slidenum">
              <a:rPr lang="en-US" altLang="vi-VN" sz="750" smtClean="0">
                <a:latin typeface="Century Gothic" panose="020B0502020202020204" pitchFamily="34" charset="0"/>
              </a:rPr>
              <a:pPr eaLnBrk="1" hangingPunct="1">
                <a:defRPr/>
              </a:pPr>
              <a:t>‹#›</a:t>
            </a:fld>
            <a:endParaRPr lang="en-US" altLang="vi-VN" sz="750">
              <a:latin typeface="Century Gothic" panose="020B0502020202020204" pitchFamily="34" charset="0"/>
            </a:endParaRPr>
          </a:p>
        </p:txBody>
      </p:sp>
    </p:spTree>
    <p:extLst>
      <p:ext uri="{BB962C8B-B14F-4D97-AF65-F5344CB8AC3E}">
        <p14:creationId xmlns:p14="http://schemas.microsoft.com/office/powerpoint/2010/main" val="2518426309"/>
      </p:ext>
    </p:extLst>
  </p:cSld>
  <p:clrMap bg1="lt1" tx1="dk1" bg2="lt2" tx2="dk2" accent1="accent1" accent2="accent2" accent3="accent3" accent4="accent4" accent5="accent5" accent6="accent6" hlink="hlink" folHlink="folHlink"/>
  <p:sldLayoutIdLst>
    <p:sldLayoutId id="2147494218" r:id="rId1"/>
    <p:sldLayoutId id="2147494219" r:id="rId2"/>
    <p:sldLayoutId id="2147494220" r:id="rId3"/>
    <p:sldLayoutId id="2147494221" r:id="rId4"/>
    <p:sldLayoutId id="2147494222" r:id="rId5"/>
    <p:sldLayoutId id="2147494223" r:id="rId6"/>
    <p:sldLayoutId id="2147494224" r:id="rId7"/>
    <p:sldLayoutId id="2147494225" r:id="rId8"/>
    <p:sldLayoutId id="2147494226" r:id="rId9"/>
    <p:sldLayoutId id="2147494227" r:id="rId10"/>
    <p:sldLayoutId id="2147494228" r:id="rId11"/>
    <p:sldLayoutId id="2147494229" r:id="rId12"/>
  </p:sldLayoutIdLst>
  <p:hf hdr="0" dt="0"/>
  <p:txStyles>
    <p:titleStyle>
      <a:lvl1pPr algn="l" rtl="0" eaLnBrk="0" fontAlgn="base" hangingPunct="0">
        <a:lnSpc>
          <a:spcPct val="90000"/>
        </a:lnSpc>
        <a:spcBef>
          <a:spcPct val="0"/>
        </a:spcBef>
        <a:spcAft>
          <a:spcPct val="0"/>
        </a:spcAft>
        <a:defRPr sz="2400" b="1" kern="1200">
          <a:solidFill>
            <a:srgbClr val="498BCA"/>
          </a:solidFill>
          <a:latin typeface="Century Gothic" panose="020B0502020202020204" pitchFamily="34" charset="0"/>
          <a:ea typeface="+mj-ea"/>
          <a:cs typeface="+mj-cs"/>
        </a:defRPr>
      </a:lvl1pPr>
      <a:lvl2pPr algn="l" rtl="0" eaLnBrk="0" fontAlgn="base" hangingPunct="0">
        <a:lnSpc>
          <a:spcPct val="90000"/>
        </a:lnSpc>
        <a:spcBef>
          <a:spcPct val="0"/>
        </a:spcBef>
        <a:spcAft>
          <a:spcPct val="0"/>
        </a:spcAft>
        <a:defRPr sz="2400" b="1">
          <a:solidFill>
            <a:srgbClr val="498BCA"/>
          </a:solidFill>
          <a:latin typeface="Century Gothic" pitchFamily="34" charset="0"/>
        </a:defRPr>
      </a:lvl2pPr>
      <a:lvl3pPr algn="l" rtl="0" eaLnBrk="0" fontAlgn="base" hangingPunct="0">
        <a:lnSpc>
          <a:spcPct val="90000"/>
        </a:lnSpc>
        <a:spcBef>
          <a:spcPct val="0"/>
        </a:spcBef>
        <a:spcAft>
          <a:spcPct val="0"/>
        </a:spcAft>
        <a:defRPr sz="2400" b="1">
          <a:solidFill>
            <a:srgbClr val="498BCA"/>
          </a:solidFill>
          <a:latin typeface="Century Gothic" pitchFamily="34" charset="0"/>
        </a:defRPr>
      </a:lvl3pPr>
      <a:lvl4pPr algn="l" rtl="0" eaLnBrk="0" fontAlgn="base" hangingPunct="0">
        <a:lnSpc>
          <a:spcPct val="90000"/>
        </a:lnSpc>
        <a:spcBef>
          <a:spcPct val="0"/>
        </a:spcBef>
        <a:spcAft>
          <a:spcPct val="0"/>
        </a:spcAft>
        <a:defRPr sz="2400" b="1">
          <a:solidFill>
            <a:srgbClr val="498BCA"/>
          </a:solidFill>
          <a:latin typeface="Century Gothic" pitchFamily="34" charset="0"/>
        </a:defRPr>
      </a:lvl4pPr>
      <a:lvl5pPr algn="l" rtl="0" eaLnBrk="0" fontAlgn="base" hangingPunct="0">
        <a:lnSpc>
          <a:spcPct val="90000"/>
        </a:lnSpc>
        <a:spcBef>
          <a:spcPct val="0"/>
        </a:spcBef>
        <a:spcAft>
          <a:spcPct val="0"/>
        </a:spcAft>
        <a:defRPr sz="2400" b="1">
          <a:solidFill>
            <a:srgbClr val="498BCA"/>
          </a:solidFill>
          <a:latin typeface="Century Gothic" pitchFamily="34" charset="0"/>
        </a:defRPr>
      </a:lvl5pPr>
      <a:lvl6pPr marL="342900" algn="l" rtl="0" fontAlgn="base">
        <a:lnSpc>
          <a:spcPct val="90000"/>
        </a:lnSpc>
        <a:spcBef>
          <a:spcPct val="0"/>
        </a:spcBef>
        <a:spcAft>
          <a:spcPct val="0"/>
        </a:spcAft>
        <a:defRPr sz="2400" b="1">
          <a:solidFill>
            <a:srgbClr val="498BCA"/>
          </a:solidFill>
          <a:latin typeface="Century Gothic" pitchFamily="34" charset="0"/>
        </a:defRPr>
      </a:lvl6pPr>
      <a:lvl7pPr marL="685800" algn="l" rtl="0" fontAlgn="base">
        <a:lnSpc>
          <a:spcPct val="90000"/>
        </a:lnSpc>
        <a:spcBef>
          <a:spcPct val="0"/>
        </a:spcBef>
        <a:spcAft>
          <a:spcPct val="0"/>
        </a:spcAft>
        <a:defRPr sz="2400" b="1">
          <a:solidFill>
            <a:srgbClr val="498BCA"/>
          </a:solidFill>
          <a:latin typeface="Century Gothic" pitchFamily="34" charset="0"/>
        </a:defRPr>
      </a:lvl7pPr>
      <a:lvl8pPr marL="1028700" algn="l" rtl="0" fontAlgn="base">
        <a:lnSpc>
          <a:spcPct val="90000"/>
        </a:lnSpc>
        <a:spcBef>
          <a:spcPct val="0"/>
        </a:spcBef>
        <a:spcAft>
          <a:spcPct val="0"/>
        </a:spcAft>
        <a:defRPr sz="2400" b="1">
          <a:solidFill>
            <a:srgbClr val="498BCA"/>
          </a:solidFill>
          <a:latin typeface="Century Gothic" pitchFamily="34" charset="0"/>
        </a:defRPr>
      </a:lvl8pPr>
      <a:lvl9pPr marL="1371600" algn="l" rtl="0" fontAlgn="base">
        <a:lnSpc>
          <a:spcPct val="90000"/>
        </a:lnSpc>
        <a:spcBef>
          <a:spcPct val="0"/>
        </a:spcBef>
        <a:spcAft>
          <a:spcPct val="0"/>
        </a:spcAft>
        <a:defRPr sz="2400" b="1">
          <a:solidFill>
            <a:srgbClr val="498BCA"/>
          </a:solidFill>
          <a:latin typeface="Century Gothic" pitchFamily="34" charset="0"/>
        </a:defRPr>
      </a:lvl9pPr>
    </p:titleStyle>
    <p:bodyStyle>
      <a:lvl1pPr marL="177404" indent="-177404" algn="l" rtl="0" eaLnBrk="0" fontAlgn="base" hangingPunct="0">
        <a:spcBef>
          <a:spcPts val="750"/>
        </a:spcBef>
        <a:spcAft>
          <a:spcPct val="0"/>
        </a:spcAft>
        <a:buClr>
          <a:schemeClr val="accent2"/>
        </a:buClr>
        <a:buFont typeface="Arial" panose="020B0604020202020204" pitchFamily="34" charset="0"/>
        <a:buChar char="•"/>
        <a:defRPr sz="2100" kern="1200">
          <a:solidFill>
            <a:srgbClr val="515151"/>
          </a:solidFill>
          <a:latin typeface="Century Gothic" panose="020B0502020202020204" pitchFamily="34" charset="0"/>
          <a:ea typeface="+mn-ea"/>
          <a:cs typeface="+mn-cs"/>
        </a:defRPr>
      </a:lvl1pPr>
      <a:lvl2pPr marL="450056" indent="-272654" algn="l" rtl="0" eaLnBrk="0" fontAlgn="base" hangingPunct="0">
        <a:spcBef>
          <a:spcPts val="375"/>
        </a:spcBef>
        <a:spcAft>
          <a:spcPct val="0"/>
        </a:spcAft>
        <a:buClr>
          <a:schemeClr val="accent2"/>
        </a:buClr>
        <a:buFont typeface="Calibri" panose="020F0502020204030204" pitchFamily="34" charset="0"/>
        <a:buChar char="‒"/>
        <a:defRPr sz="1800" kern="1200">
          <a:solidFill>
            <a:srgbClr val="515151"/>
          </a:solidFill>
          <a:latin typeface="Century Gothic" panose="020B0502020202020204" pitchFamily="34" charset="0"/>
          <a:ea typeface="+mn-ea"/>
          <a:cs typeface="+mn-cs"/>
        </a:defRPr>
      </a:lvl2pPr>
      <a:lvl3pPr marL="628650" indent="-177404" algn="l" rtl="0" eaLnBrk="0" fontAlgn="base" hangingPunct="0">
        <a:spcBef>
          <a:spcPts val="375"/>
        </a:spcBef>
        <a:spcAft>
          <a:spcPct val="0"/>
        </a:spcAft>
        <a:buClr>
          <a:schemeClr val="accent2"/>
        </a:buClr>
        <a:buFont typeface="Arial" panose="020B0604020202020204" pitchFamily="34" charset="0"/>
        <a:buChar char="•"/>
        <a:defRPr sz="1500" kern="1200">
          <a:solidFill>
            <a:srgbClr val="515151"/>
          </a:solidFill>
          <a:latin typeface="Century Gothic" panose="020B0502020202020204" pitchFamily="34" charset="0"/>
          <a:ea typeface="+mn-ea"/>
          <a:cs typeface="+mn-cs"/>
        </a:defRPr>
      </a:lvl3pPr>
      <a:lvl4pPr marL="895350" indent="-266700" algn="l" rtl="0" eaLnBrk="0" fontAlgn="base" hangingPunct="0">
        <a:spcBef>
          <a:spcPts val="375"/>
        </a:spcBef>
        <a:spcAft>
          <a:spcPct val="0"/>
        </a:spcAft>
        <a:buClr>
          <a:schemeClr val="accent2"/>
        </a:buClr>
        <a:buFont typeface="Calibri" panose="020F0502020204030204" pitchFamily="34" charset="0"/>
        <a:buChar char="‒"/>
        <a:defRPr sz="1500" kern="1200">
          <a:solidFill>
            <a:srgbClr val="515151"/>
          </a:solidFill>
          <a:latin typeface="Century Gothic" panose="020B0502020202020204" pitchFamily="34" charset="0"/>
          <a:ea typeface="+mn-ea"/>
          <a:cs typeface="+mn-cs"/>
        </a:defRPr>
      </a:lvl4pPr>
      <a:lvl5pPr marL="1079897" indent="-183356" algn="l" rtl="0" eaLnBrk="0" fontAlgn="base" hangingPunct="0">
        <a:spcBef>
          <a:spcPts val="375"/>
        </a:spcBef>
        <a:spcAft>
          <a:spcPct val="0"/>
        </a:spcAft>
        <a:buClr>
          <a:schemeClr val="accent2"/>
        </a:buClr>
        <a:buFont typeface="Arial" panose="020B0604020202020204" pitchFamily="34" charset="0"/>
        <a:buChar char="•"/>
        <a:defRPr sz="1500" kern="1200">
          <a:solidFill>
            <a:srgbClr val="51515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18" Type="http://schemas.openxmlformats.org/officeDocument/2006/relationships/image" Target="../media/image22.png"/><Relationship Id="rId26" Type="http://schemas.openxmlformats.org/officeDocument/2006/relationships/image" Target="../media/image43.svg"/><Relationship Id="rId3" Type="http://schemas.openxmlformats.org/officeDocument/2006/relationships/image" Target="../media/image24.png"/><Relationship Id="rId21" Type="http://schemas.openxmlformats.org/officeDocument/2006/relationships/image" Target="../media/image40.svg"/><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38.svg"/><Relationship Id="rId25" Type="http://schemas.openxmlformats.org/officeDocument/2006/relationships/image" Target="../media/image42.png"/><Relationship Id="rId2" Type="http://schemas.openxmlformats.org/officeDocument/2006/relationships/notesSlide" Target="../notesSlides/notesSlide16.xml"/><Relationship Id="rId16" Type="http://schemas.openxmlformats.org/officeDocument/2006/relationships/image" Target="../media/image37.png"/><Relationship Id="rId20"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svg"/><Relationship Id="rId24" Type="http://schemas.openxmlformats.org/officeDocument/2006/relationships/image" Target="../media/image15.png"/><Relationship Id="rId5" Type="http://schemas.openxmlformats.org/officeDocument/2006/relationships/image" Target="../media/image26.png"/><Relationship Id="rId15" Type="http://schemas.openxmlformats.org/officeDocument/2006/relationships/image" Target="../media/image36.svg"/><Relationship Id="rId23" Type="http://schemas.openxmlformats.org/officeDocument/2006/relationships/image" Target="../media/image41.svg"/><Relationship Id="rId10" Type="http://schemas.openxmlformats.org/officeDocument/2006/relationships/image" Target="../media/image31.png"/><Relationship Id="rId19" Type="http://schemas.openxmlformats.org/officeDocument/2006/relationships/image" Target="../media/image39.sv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 Id="rId22"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50.sv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2.png"/><Relationship Id="rId7"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5.png"/></Relationships>
</file>

<file path=ppt/slides/_rels/slide21.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sv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2.png"/><Relationship Id="rId7"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63.sv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5.sv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65.svg"/><Relationship Id="rId5" Type="http://schemas.openxmlformats.org/officeDocument/2006/relationships/image" Target="../media/image13.png"/><Relationship Id="rId4" Type="http://schemas.openxmlformats.org/officeDocument/2006/relationships/image" Target="../media/image17.svg"/></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chart" Target="../charts/chart12.xml"/><Relationship Id="rId4" Type="http://schemas.openxmlformats.org/officeDocument/2006/relationships/chart" Target="../charts/char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70.svg"/><Relationship Id="rId5" Type="http://schemas.openxmlformats.org/officeDocument/2006/relationships/image" Target="../media/image22.png"/><Relationship Id="rId4" Type="http://schemas.openxmlformats.org/officeDocument/2006/relationships/image" Target="../media/image69.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74.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3" Type="http://schemas.openxmlformats.org/officeDocument/2006/relationships/hyperlink" Target="https://www.idf.org/component/attachments/?task=download&amp;id=2155:IDFE-Sick-day-management"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image" Target="../media/image77.svg"/><Relationship Id="rId4" Type="http://schemas.openxmlformats.org/officeDocument/2006/relationships/image" Target="../media/image76.png"/></Relationships>
</file>

<file path=ppt/slides/_rels/slide43.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83.svg"/></Relationships>
</file>

<file path=ppt/slides/_rels/slide4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7.xml"/><Relationship Id="rId1" Type="http://schemas.openxmlformats.org/officeDocument/2006/relationships/slideLayout" Target="../slideLayouts/slideLayout11.xml"/><Relationship Id="rId5" Type="http://schemas.openxmlformats.org/officeDocument/2006/relationships/hyperlink" Target="https://www.fda.gov/news-events/press-announcements/fda-approves-jardiance-reduce-cardiovascular-death-adults-type-2-diabetes" TargetMode="External"/><Relationship Id="rId4" Type="http://schemas.openxmlformats.org/officeDocument/2006/relationships/image" Target="../media/image85.pn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5.xml"/><Relationship Id="rId5" Type="http://schemas.openxmlformats.org/officeDocument/2006/relationships/image" Target="../media/image87.svg"/><Relationship Id="rId4" Type="http://schemas.openxmlformats.org/officeDocument/2006/relationships/image" Target="../media/image8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8.sv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3.xml"/><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notesSlide" Target="../notesSlides/notesSlide5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slideLayout" Target="../slideLayouts/slideLayout30.xml"/><Relationship Id="rId5" Type="http://schemas.openxmlformats.org/officeDocument/2006/relationships/tags" Target="../tags/tag7.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8.xml"/><Relationship Id="rId1" Type="http://schemas.openxmlformats.org/officeDocument/2006/relationships/tags" Target="../tags/tag13.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oleObject" Target="../embeddings/oleObject1.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9.xml"/><Relationship Id="rId1" Type="http://schemas.openxmlformats.org/officeDocument/2006/relationships/tags" Target="../tags/tag14.xml"/><Relationship Id="rId5" Type="http://schemas.openxmlformats.org/officeDocument/2006/relationships/chart" Target="../charts/chart19.xml"/><Relationship Id="rId4" Type="http://schemas.openxmlformats.org/officeDocument/2006/relationships/oleObject" Target="../embeddings/oleObject1.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3.xml"/><Relationship Id="rId1" Type="http://schemas.openxmlformats.org/officeDocument/2006/relationships/tags" Target="../tags/tag15.xml"/><Relationship Id="rId5" Type="http://schemas.openxmlformats.org/officeDocument/2006/relationships/chart" Target="../charts/chart20.x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hyperlink" Target="https://clinicaltrials.gov/ct2/show/NCT03594110" TargetMode="External"/><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2" Type="http://schemas.openxmlformats.org/officeDocument/2006/relationships/hyperlink" Target="https://www.ncbi.nlm.nih.gov/pubmed/27493136" TargetMode="Externa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hyperlink" Target="https://www.ncbi.nlm.nih.gov/pubmed/27493136" TargetMode="External"/><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8.xml"/><Relationship Id="rId1" Type="http://schemas.openxmlformats.org/officeDocument/2006/relationships/slideLayout" Target="../slideLayouts/slideLayout34.xml"/><Relationship Id="rId4" Type="http://schemas.openxmlformats.org/officeDocument/2006/relationships/image" Target="../media/image94.png"/></Relationships>
</file>

<file path=ppt/slides/_rels/slide6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B5489-C2A9-4F49-9ACA-661E9A1D649C}"/>
              </a:ext>
            </a:extLst>
          </p:cNvPr>
          <p:cNvSpPr>
            <a:spLocks noGrp="1"/>
          </p:cNvSpPr>
          <p:nvPr>
            <p:ph type="ctrTitle"/>
          </p:nvPr>
        </p:nvSpPr>
        <p:spPr/>
        <p:txBody>
          <a:bodyPr/>
          <a:lstStyle/>
          <a:p>
            <a:r>
              <a:rPr lang="en-GB" sz="3200" dirty="0" err="1">
                <a:latin typeface="Arial" panose="020B0604020202020204" pitchFamily="34" charset="0"/>
                <a:cs typeface="Arial" panose="020B0604020202020204" pitchFamily="34" charset="0"/>
              </a:rPr>
              <a:t>Thuốc</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ức</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chế</a:t>
            </a:r>
            <a:r>
              <a:rPr lang="en-GB" sz="3200" dirty="0">
                <a:latin typeface="Arial" panose="020B0604020202020204" pitchFamily="34" charset="0"/>
                <a:cs typeface="Arial" panose="020B0604020202020204" pitchFamily="34" charset="0"/>
              </a:rPr>
              <a:t> SGLT2 </a:t>
            </a:r>
            <a:r>
              <a:rPr lang="en-GB" sz="3200" dirty="0" err="1">
                <a:latin typeface="Arial" panose="020B0604020202020204" pitchFamily="34" charset="0"/>
                <a:cs typeface="Arial" panose="020B0604020202020204" pitchFamily="34" charset="0"/>
              </a:rPr>
              <a:t>trên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bệnh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nhân</a:t>
            </a:r>
            <a:r>
              <a:rPr lang="en-GB" sz="3200" dirty="0">
                <a:latin typeface="Arial" panose="020B0604020202020204" pitchFamily="34" charset="0"/>
                <a:cs typeface="Arial" panose="020B0604020202020204" pitchFamily="34" charset="0"/>
              </a:rPr>
              <a:t> ĐTĐ </a:t>
            </a:r>
            <a:r>
              <a:rPr lang="en-GB" sz="3200" dirty="0" err="1">
                <a:latin typeface="Arial" panose="020B0604020202020204" pitchFamily="34" charset="0"/>
                <a:cs typeface="Arial" panose="020B0604020202020204" pitchFamily="34" charset="0"/>
              </a:rPr>
              <a:t>típ</a:t>
            </a:r>
            <a:r>
              <a:rPr lang="en-GB" sz="3200" dirty="0">
                <a:latin typeface="Arial" panose="020B0604020202020204" pitchFamily="34" charset="0"/>
                <a:cs typeface="Arial" panose="020B0604020202020204" pitchFamily="34" charset="0"/>
              </a:rPr>
              <a:t> 2 </a:t>
            </a:r>
            <a:r>
              <a:rPr lang="en-GB" sz="3200" dirty="0" err="1">
                <a:latin typeface="Arial" panose="020B0604020202020204" pitchFamily="34" charset="0"/>
                <a:cs typeface="Arial" panose="020B0604020202020204" pitchFamily="34" charset="0"/>
              </a:rPr>
              <a:t>mới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mắc</a:t>
            </a:r>
            <a:r>
              <a:rPr lang="en-GB" sz="3200" dirty="0">
                <a:latin typeface="Arial" panose="020B0604020202020204" pitchFamily="34" charset="0"/>
                <a:cs typeface="Arial" panose="020B0604020202020204" pitchFamily="34" charset="0"/>
              </a:rPr>
              <a:t>: </a:t>
            </a:r>
            <a:br>
              <a:rPr lang="en-GB" sz="3200" dirty="0">
                <a:latin typeface="Arial" panose="020B0604020202020204" pitchFamily="34" charset="0"/>
                <a:cs typeface="Arial" panose="020B0604020202020204" pitchFamily="34" charset="0"/>
              </a:rPr>
            </a:br>
            <a:r>
              <a:rPr lang="en-GB" sz="3200" dirty="0" err="1">
                <a:latin typeface="Arial" panose="020B0604020202020204" pitchFamily="34" charset="0"/>
                <a:cs typeface="Arial" panose="020B0604020202020204" pitchFamily="34" charset="0"/>
              </a:rPr>
              <a:t>một</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liệu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pháp</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nền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tảng</a:t>
            </a:r>
            <a:r>
              <a:rPr lang="en-GB" sz="3200" dirty="0">
                <a:latin typeface="Arial" panose="020B0604020202020204" pitchFamily="34" charset="0"/>
                <a:cs typeface="Arial" panose="020B0604020202020204" pitchFamily="34" charset="0"/>
              </a:rPr>
              <a:t>? </a:t>
            </a:r>
          </a:p>
        </p:txBody>
      </p:sp>
      <p:sp>
        <p:nvSpPr>
          <p:cNvPr id="4" name="Subtitle 3">
            <a:extLst>
              <a:ext uri="{FF2B5EF4-FFF2-40B4-BE49-F238E27FC236}">
                <a16:creationId xmlns:a16="http://schemas.microsoft.com/office/drawing/2014/main" id="{FABE7A1A-55E7-4820-80B8-5E0113D00965}"/>
              </a:ext>
            </a:extLst>
          </p:cNvPr>
          <p:cNvSpPr>
            <a:spLocks noGrp="1"/>
          </p:cNvSpPr>
          <p:nvPr>
            <p:ph type="subTitle" idx="1"/>
          </p:nvPr>
        </p:nvSpPr>
        <p:spPr>
          <a:xfrm>
            <a:off x="978407" y="2701528"/>
            <a:ext cx="7456797" cy="1241822"/>
          </a:xfrm>
        </p:spPr>
        <p:txBody>
          <a:bodyPr/>
          <a:lstStyle/>
          <a:p>
            <a:r>
              <a:rPr lang="vi-VN" dirty="0">
                <a:latin typeface="+mn-lt"/>
              </a:rPr>
              <a:t>T</a:t>
            </a:r>
            <a:r>
              <a:rPr lang="en-GB" dirty="0" err="1">
                <a:latin typeface="+mn-lt"/>
              </a:rPr>
              <a:t>iếp</a:t>
            </a:r>
            <a:r>
              <a:rPr lang="en-GB" dirty="0">
                <a:latin typeface="+mn-lt"/>
              </a:rPr>
              <a:t> </a:t>
            </a:r>
            <a:r>
              <a:rPr lang="en-GB" dirty="0" err="1">
                <a:latin typeface="+mn-lt"/>
              </a:rPr>
              <a:t>cận</a:t>
            </a:r>
            <a:r>
              <a:rPr lang="en-GB" dirty="0">
                <a:latin typeface="+mn-lt"/>
              </a:rPr>
              <a:t> </a:t>
            </a:r>
            <a:r>
              <a:rPr lang="en-GB" dirty="0" err="1">
                <a:latin typeface="+mn-lt"/>
              </a:rPr>
              <a:t>dựa</a:t>
            </a:r>
            <a:r>
              <a:rPr lang="en-GB" dirty="0">
                <a:latin typeface="+mn-lt"/>
              </a:rPr>
              <a:t> </a:t>
            </a:r>
            <a:r>
              <a:rPr lang="en-GB" dirty="0" err="1">
                <a:latin typeface="+mn-lt"/>
              </a:rPr>
              <a:t>trên</a:t>
            </a:r>
            <a:r>
              <a:rPr lang="en-GB" dirty="0">
                <a:latin typeface="+mn-lt"/>
              </a:rPr>
              <a:t> </a:t>
            </a:r>
            <a:r>
              <a:rPr lang="en-GB" dirty="0" err="1">
                <a:latin typeface="+mn-lt"/>
              </a:rPr>
              <a:t>bằng</a:t>
            </a:r>
            <a:r>
              <a:rPr lang="en-GB" dirty="0">
                <a:latin typeface="+mn-lt"/>
              </a:rPr>
              <a:t> </a:t>
            </a:r>
            <a:r>
              <a:rPr lang="en-GB" dirty="0" err="1">
                <a:latin typeface="+mn-lt"/>
              </a:rPr>
              <a:t>chứng</a:t>
            </a:r>
            <a:r>
              <a:rPr lang="en-GB" dirty="0">
                <a:latin typeface="+mn-lt"/>
              </a:rPr>
              <a:t> </a:t>
            </a:r>
            <a:r>
              <a:rPr lang="en-GB" dirty="0" err="1">
                <a:latin typeface="+mn-lt"/>
              </a:rPr>
              <a:t>trong</a:t>
            </a:r>
            <a:r>
              <a:rPr lang="en-GB" dirty="0">
                <a:latin typeface="+mn-lt"/>
              </a:rPr>
              <a:t> </a:t>
            </a:r>
            <a:r>
              <a:rPr lang="en-GB" dirty="0" err="1">
                <a:latin typeface="+mn-lt"/>
              </a:rPr>
              <a:t>điều</a:t>
            </a:r>
            <a:r>
              <a:rPr lang="en-GB" dirty="0">
                <a:latin typeface="+mn-lt"/>
              </a:rPr>
              <a:t> </a:t>
            </a:r>
            <a:r>
              <a:rPr lang="en-GB" dirty="0" err="1">
                <a:latin typeface="+mn-lt"/>
              </a:rPr>
              <a:t>trị</a:t>
            </a:r>
            <a:r>
              <a:rPr lang="en-GB" dirty="0">
                <a:latin typeface="+mn-lt"/>
              </a:rPr>
              <a:t> ĐTĐ </a:t>
            </a:r>
            <a:r>
              <a:rPr lang="en-GB" dirty="0" err="1">
                <a:latin typeface="+mn-lt"/>
              </a:rPr>
              <a:t>típ</a:t>
            </a:r>
            <a:r>
              <a:rPr lang="en-GB" dirty="0">
                <a:latin typeface="+mn-lt"/>
              </a:rPr>
              <a:t> 2</a:t>
            </a:r>
          </a:p>
        </p:txBody>
      </p:sp>
      <p:sp>
        <p:nvSpPr>
          <p:cNvPr id="5" name="TextBox 4">
            <a:extLst>
              <a:ext uri="{FF2B5EF4-FFF2-40B4-BE49-F238E27FC236}">
                <a16:creationId xmlns:a16="http://schemas.microsoft.com/office/drawing/2014/main" id="{D143A6B3-3245-4E91-B992-138339B2EA88}"/>
              </a:ext>
            </a:extLst>
          </p:cNvPr>
          <p:cNvSpPr txBox="1"/>
          <p:nvPr/>
        </p:nvSpPr>
        <p:spPr>
          <a:xfrm>
            <a:off x="839337" y="4571579"/>
            <a:ext cx="4572000" cy="369332"/>
          </a:xfrm>
          <a:prstGeom prst="rect">
            <a:avLst/>
          </a:prstGeom>
          <a:noFill/>
        </p:spPr>
        <p:txBody>
          <a:bodyPr wrap="square">
            <a:spAutoFit/>
          </a:bodyPr>
          <a:lstStyle/>
          <a:p>
            <a:r>
              <a:rPr lang="vi-VN" b="0" i="0" dirty="0">
                <a:solidFill>
                  <a:srgbClr val="303030"/>
                </a:solidFill>
                <a:effectLst/>
                <a:latin typeface="Arial" panose="020B0604020202020204" pitchFamily="34" charset="0"/>
              </a:rPr>
              <a:t>SC-VN-02759</a:t>
            </a:r>
            <a:endParaRPr lang="vi-VN" dirty="0"/>
          </a:p>
        </p:txBody>
      </p:sp>
    </p:spTree>
    <p:extLst>
      <p:ext uri="{BB962C8B-B14F-4D97-AF65-F5344CB8AC3E}">
        <p14:creationId xmlns:p14="http://schemas.microsoft.com/office/powerpoint/2010/main" val="149134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032E9068-5DB2-49BB-B161-C2C33E14F3C9}"/>
              </a:ext>
            </a:extLst>
          </p:cNvPr>
          <p:cNvGraphicFramePr/>
          <p:nvPr/>
        </p:nvGraphicFramePr>
        <p:xfrm>
          <a:off x="5167647" y="1868766"/>
          <a:ext cx="2618910" cy="32207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oup 132">
            <a:extLst>
              <a:ext uri="{FF2B5EF4-FFF2-40B4-BE49-F238E27FC236}">
                <a16:creationId xmlns:a16="http://schemas.microsoft.com/office/drawing/2014/main" id="{296E8A0C-3888-4AA4-8C9B-008B6573CAB7}"/>
              </a:ext>
            </a:extLst>
          </p:cNvPr>
          <p:cNvGraphicFramePr>
            <a:graphicFrameLocks/>
          </p:cNvGraphicFramePr>
          <p:nvPr>
            <p:extLst>
              <p:ext uri="{D42A27DB-BD31-4B8C-83A1-F6EECF244321}">
                <p14:modId xmlns:p14="http://schemas.microsoft.com/office/powerpoint/2010/main" val="2906144308"/>
              </p:ext>
            </p:extLst>
          </p:nvPr>
        </p:nvGraphicFramePr>
        <p:xfrm>
          <a:off x="575733" y="1386984"/>
          <a:ext cx="8003287" cy="2861162"/>
        </p:xfrm>
        <a:graphic>
          <a:graphicData uri="http://schemas.openxmlformats.org/drawingml/2006/table">
            <a:tbl>
              <a:tblPr/>
              <a:tblGrid>
                <a:gridCol w="1417619">
                  <a:extLst>
                    <a:ext uri="{9D8B030D-6E8A-4147-A177-3AD203B41FA5}">
                      <a16:colId xmlns:a16="http://schemas.microsoft.com/office/drawing/2014/main" val="20000"/>
                    </a:ext>
                  </a:extLst>
                </a:gridCol>
                <a:gridCol w="1219448">
                  <a:extLst>
                    <a:ext uri="{9D8B030D-6E8A-4147-A177-3AD203B41FA5}">
                      <a16:colId xmlns:a16="http://schemas.microsoft.com/office/drawing/2014/main" val="20003"/>
                    </a:ext>
                  </a:extLst>
                </a:gridCol>
                <a:gridCol w="1045241">
                  <a:extLst>
                    <a:ext uri="{9D8B030D-6E8A-4147-A177-3AD203B41FA5}">
                      <a16:colId xmlns:a16="http://schemas.microsoft.com/office/drawing/2014/main" val="2649393924"/>
                    </a:ext>
                  </a:extLst>
                </a:gridCol>
                <a:gridCol w="1673036">
                  <a:extLst>
                    <a:ext uri="{9D8B030D-6E8A-4147-A177-3AD203B41FA5}">
                      <a16:colId xmlns:a16="http://schemas.microsoft.com/office/drawing/2014/main" val="20005"/>
                    </a:ext>
                  </a:extLst>
                </a:gridCol>
                <a:gridCol w="1915621">
                  <a:extLst>
                    <a:ext uri="{9D8B030D-6E8A-4147-A177-3AD203B41FA5}">
                      <a16:colId xmlns:a16="http://schemas.microsoft.com/office/drawing/2014/main" val="20007"/>
                    </a:ext>
                  </a:extLst>
                </a:gridCol>
                <a:gridCol w="732322">
                  <a:extLst>
                    <a:ext uri="{9D8B030D-6E8A-4147-A177-3AD203B41FA5}">
                      <a16:colId xmlns:a16="http://schemas.microsoft.com/office/drawing/2014/main" val="2365806133"/>
                    </a:ext>
                  </a:extLst>
                </a:gridCol>
              </a:tblGrid>
              <a:tr h="332972">
                <a:tc rowSpan="2">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lang="en-GB" sz="1050" kern="1200" baseline="30000" dirty="0">
                        <a:solidFill>
                          <a:schemeClr val="accent2"/>
                        </a:solidFill>
                        <a:latin typeface="+mn-lt"/>
                        <a:ea typeface="+mn-ea"/>
                        <a:cs typeface="+mn-cs"/>
                      </a:endParaRPr>
                    </a:p>
                  </a:txBody>
                  <a:tcPr marL="25547" marR="25547" marT="25718" marB="25718"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50" b="1" noProof="0" dirty="0">
                          <a:solidFill>
                            <a:schemeClr val="accent2"/>
                          </a:solidFill>
                          <a:latin typeface="+mn-lt"/>
                        </a:rPr>
                        <a:t>Empagliflozin</a:t>
                      </a:r>
                      <a:br>
                        <a:rPr lang="en-GB" sz="1050" b="1" noProof="0" dirty="0">
                          <a:solidFill>
                            <a:schemeClr val="accent2"/>
                          </a:solidFill>
                          <a:latin typeface="+mn-lt"/>
                        </a:rPr>
                      </a:br>
                      <a:r>
                        <a:rPr lang="en-GB" sz="1050" b="1" noProof="0" dirty="0">
                          <a:solidFill>
                            <a:schemeClr val="accent2"/>
                          </a:solidFill>
                          <a:latin typeface="+mn-lt"/>
                        </a:rPr>
                        <a:t>(n=4687)</a:t>
                      </a:r>
                    </a:p>
                  </a:txBody>
                  <a:tcPr marL="0" marR="0" marT="0" marB="0" anchor="ctr">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1" dirty="0" err="1">
                          <a:solidFill>
                            <a:schemeClr val="accent2"/>
                          </a:solidFill>
                          <a:latin typeface="Arial" panose="020B0604020202020204" pitchFamily="34" charset="0"/>
                          <a:cs typeface="Arial" panose="020B0604020202020204" pitchFamily="34" charset="0"/>
                        </a:rPr>
                        <a:t>Giả</a:t>
                      </a:r>
                      <a:r>
                        <a:rPr lang="en-US" sz="1050" b="1" baseline="0" dirty="0">
                          <a:solidFill>
                            <a:schemeClr val="accent2"/>
                          </a:solidFill>
                          <a:latin typeface="Arial" panose="020B0604020202020204" pitchFamily="34" charset="0"/>
                          <a:cs typeface="Arial" panose="020B0604020202020204" pitchFamily="34" charset="0"/>
                        </a:rPr>
                        <a:t> </a:t>
                      </a:r>
                      <a:r>
                        <a:rPr lang="en-US" sz="1050" b="1" baseline="0" dirty="0" err="1">
                          <a:solidFill>
                            <a:schemeClr val="accent2"/>
                          </a:solidFill>
                          <a:latin typeface="Arial" panose="020B0604020202020204" pitchFamily="34" charset="0"/>
                          <a:cs typeface="Arial" panose="020B0604020202020204" pitchFamily="34" charset="0"/>
                        </a:rPr>
                        <a:t>dược</a:t>
                      </a:r>
                      <a:endParaRPr lang="en-US" sz="1050" b="1" baseline="0" dirty="0">
                        <a:solidFill>
                          <a:schemeClr val="accent2"/>
                        </a:solidFill>
                        <a:latin typeface="Arial" panose="020B0604020202020204" pitchFamily="34" charset="0"/>
                        <a:cs typeface="Arial" panose="020B0604020202020204" pitchFamily="34" charset="0"/>
                      </a:endParaRPr>
                    </a:p>
                    <a:p>
                      <a:pPr algn="ctr"/>
                      <a:r>
                        <a:rPr lang="en-US" sz="1050" b="1" dirty="0">
                          <a:solidFill>
                            <a:schemeClr val="accent2"/>
                          </a:solidFill>
                          <a:latin typeface="Arial" panose="020B0604020202020204" pitchFamily="34" charset="0"/>
                          <a:cs typeface="Arial" panose="020B0604020202020204" pitchFamily="34" charset="0"/>
                        </a:rPr>
                        <a:t>(n=2333)</a:t>
                      </a:r>
                      <a:endParaRPr lang="en-GB" sz="1050" b="1" noProof="0" dirty="0">
                        <a:solidFill>
                          <a:schemeClr val="accent2"/>
                        </a:solidFill>
                        <a:latin typeface="Arial" panose="020B0604020202020204" pitchFamily="34" charset="0"/>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1050" b="1" dirty="0">
                          <a:solidFill>
                            <a:schemeClr val="accent2"/>
                          </a:solidFill>
                          <a:latin typeface="+mn-lt"/>
                          <a:cs typeface="Arial" panose="020B0604020202020204" pitchFamily="34" charset="0"/>
                        </a:rPr>
                        <a:t>Hazard ratio </a:t>
                      </a:r>
                    </a:p>
                    <a:p>
                      <a:pPr algn="ctr"/>
                      <a:r>
                        <a:rPr lang="en-US" sz="1050" b="1" dirty="0">
                          <a:solidFill>
                            <a:schemeClr val="accent2"/>
                          </a:solidFill>
                          <a:latin typeface="+mn-lt"/>
                          <a:cs typeface="Arial" panose="020B0604020202020204" pitchFamily="34" charset="0"/>
                        </a:rPr>
                        <a:t>(95% CI)</a:t>
                      </a:r>
                      <a:r>
                        <a:rPr lang="en-US" sz="1050" b="1" baseline="30000" dirty="0">
                          <a:solidFill>
                            <a:schemeClr val="accent2"/>
                          </a:solidFill>
                          <a:latin typeface="+mn-lt"/>
                          <a:cs typeface="Arial" panose="020B0604020202020204" pitchFamily="34" charset="0"/>
                        </a:rPr>
                        <a:t>†</a:t>
                      </a:r>
                    </a:p>
                  </a:txBody>
                  <a:tcPr marL="0" marR="0" marT="0" marB="0" anchor="ctr">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1" i="0" u="none" strike="noStrike" cap="none" normalizeH="0" baseline="0" dirty="0">
                        <a:ln>
                          <a:noFill/>
                        </a:ln>
                        <a:solidFill>
                          <a:schemeClr val="accent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1" i="1" u="none" strike="noStrike" cap="none" normalizeH="0" baseline="0">
                          <a:ln>
                            <a:noFill/>
                          </a:ln>
                          <a:solidFill>
                            <a:schemeClr val="accent2"/>
                          </a:solidFill>
                          <a:effectLst/>
                          <a:latin typeface="+mn-lt"/>
                          <a:cs typeface="Arial" panose="020B0604020202020204" pitchFamily="34" charset="0"/>
                        </a:rPr>
                        <a:t>Giá trị p</a:t>
                      </a:r>
                      <a:endParaRPr kumimoji="0" lang="en-GB" altLang="en-US" sz="1050" b="1" i="0" u="none" strike="noStrike" cap="none" normalizeH="0" baseline="0" dirty="0">
                        <a:ln>
                          <a:noFill/>
                        </a:ln>
                        <a:solidFill>
                          <a:schemeClr val="accent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9372801"/>
                  </a:ext>
                </a:extLst>
              </a:tr>
              <a:tr h="280910">
                <a:tc vMerge="1">
                  <a:txBody>
                    <a:bodyPr/>
                    <a:lstStyle/>
                    <a:p>
                      <a:endParaRPr lang="en-GB"/>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50" b="1" noProof="0" dirty="0" err="1">
                          <a:solidFill>
                            <a:schemeClr val="accent2"/>
                          </a:solidFill>
                          <a:latin typeface="Arial" panose="020B0604020202020204" pitchFamily="34" charset="0"/>
                          <a:cs typeface="Arial" panose="020B0604020202020204" pitchFamily="34" charset="0"/>
                        </a:rPr>
                        <a:t>Số</a:t>
                      </a:r>
                      <a:r>
                        <a:rPr lang="en-GB" sz="1050" b="1" noProof="0" dirty="0">
                          <a:solidFill>
                            <a:schemeClr val="accent2"/>
                          </a:solidFill>
                          <a:latin typeface="Arial" panose="020B0604020202020204" pitchFamily="34" charset="0"/>
                          <a:cs typeface="Arial" panose="020B0604020202020204" pitchFamily="34" charset="0"/>
                        </a:rPr>
                        <a:t> </a:t>
                      </a:r>
                      <a:r>
                        <a:rPr lang="en-GB" sz="1050" b="1" noProof="0" dirty="0" err="1">
                          <a:solidFill>
                            <a:schemeClr val="accent2"/>
                          </a:solidFill>
                          <a:latin typeface="Arial" panose="020B0604020202020204" pitchFamily="34" charset="0"/>
                          <a:cs typeface="Arial" panose="020B0604020202020204" pitchFamily="34" charset="0"/>
                        </a:rPr>
                        <a:t>bệnh</a:t>
                      </a:r>
                      <a:r>
                        <a:rPr lang="en-GB" sz="1050" b="1" baseline="0" noProof="0" dirty="0">
                          <a:solidFill>
                            <a:schemeClr val="accent2"/>
                          </a:solidFill>
                          <a:latin typeface="Arial" panose="020B0604020202020204" pitchFamily="34" charset="0"/>
                          <a:cs typeface="Arial" panose="020B0604020202020204" pitchFamily="34" charset="0"/>
                        </a:rPr>
                        <a:t> </a:t>
                      </a:r>
                      <a:r>
                        <a:rPr lang="en-GB" sz="1050" b="1" baseline="0" noProof="0" dirty="0" err="1">
                          <a:solidFill>
                            <a:schemeClr val="accent2"/>
                          </a:solidFill>
                          <a:latin typeface="Arial" panose="020B0604020202020204" pitchFamily="34" charset="0"/>
                          <a:cs typeface="Arial" panose="020B0604020202020204" pitchFamily="34" charset="0"/>
                        </a:rPr>
                        <a:t>nhân</a:t>
                      </a:r>
                      <a:r>
                        <a:rPr lang="en-GB" sz="1050" b="1" noProof="0" dirty="0">
                          <a:solidFill>
                            <a:schemeClr val="accent2"/>
                          </a:solidFill>
                          <a:latin typeface="Arial" panose="020B0604020202020204" pitchFamily="34" charset="0"/>
                          <a:cs typeface="Arial" panose="020B0604020202020204" pitchFamily="34" charset="0"/>
                        </a:rPr>
                        <a:t> (%)</a:t>
                      </a:r>
                    </a:p>
                  </a:txBody>
                  <a:tcPr marL="0" marR="0" marT="0" marB="0" anchor="ctr">
                    <a:lnL w="12700" cmpd="sng">
                      <a:noFill/>
                      <a:prstDash val="solid"/>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11774394"/>
                  </a:ext>
                </a:extLst>
              </a:tr>
              <a:tr h="280910">
                <a:tc gridSpan="2">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050" b="1" i="0" u="none" strike="noStrike" kern="1200" cap="none" normalizeH="0" baseline="0">
                          <a:ln>
                            <a:noFill/>
                          </a:ln>
                          <a:solidFill>
                            <a:schemeClr val="accent2"/>
                          </a:solidFill>
                          <a:effectLst/>
                          <a:latin typeface="Arial" panose="020B0604020202020204" pitchFamily="34" charset="0"/>
                          <a:ea typeface="+mn-ea"/>
                          <a:cs typeface="Arial" panose="020B0604020202020204" pitchFamily="34" charset="0"/>
                        </a:rPr>
                        <a:t>Nhập viện do mọi nguyên nhân</a:t>
                      </a:r>
                      <a:endParaRPr kumimoji="0" lang="en-GB" altLang="en-US" sz="1050" b="1" i="0" u="none" strike="noStrike" kern="1200" cap="none" normalizeH="0" baseline="0" dirty="0">
                        <a:ln>
                          <a:noFill/>
                        </a:ln>
                        <a:solidFill>
                          <a:schemeClr val="accent2"/>
                        </a:solidFill>
                        <a:effectLst/>
                        <a:latin typeface="Arial" panose="020B0604020202020204" pitchFamily="34" charset="0"/>
                        <a:ea typeface="+mn-ea"/>
                        <a:cs typeface="Arial" panose="020B0604020202020204" pitchFamily="34" charset="0"/>
                      </a:endParaRPr>
                    </a:p>
                  </a:txBody>
                  <a:tcPr marL="25547" marR="25547" marT="25718" marB="25718" anchor="ctr" horzOverflow="overflow">
                    <a:lnL w="12700" cap="flat" cmpd="sng" algn="ctr">
                      <a:noFill/>
                      <a:prstDash val="solid"/>
                      <a:round/>
                      <a:headEnd type="none" w="med" len="med"/>
                      <a:tailEnd type="none" w="med" len="med"/>
                    </a:lnL>
                    <a:lnR>
                      <a:noFill/>
                    </a:lnR>
                    <a:lnT w="28575" cap="flat" cmpd="sng" algn="ctr">
                      <a:solidFill>
                        <a:schemeClr val="accent2"/>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lang="en-GB" sz="1200" noProof="0">
                        <a:solidFill>
                          <a:schemeClr val="tx2"/>
                        </a:solidFill>
                        <a:latin typeface="+mn-lt"/>
                      </a:endParaRPr>
                    </a:p>
                  </a:txBody>
                  <a:tcPr marL="34062" marR="34062" marT="34290" marB="34290" anchor="ctr" horzOverflow="overflow">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lang="en-GB" sz="1050" noProof="0" dirty="0">
                        <a:solidFill>
                          <a:schemeClr val="tx2"/>
                        </a:solidFill>
                        <a:latin typeface="+mn-lt"/>
                      </a:endParaRPr>
                    </a:p>
                  </a:txBody>
                  <a:tcPr marL="7099" marR="7099" marT="7144" marB="0" anchor="ctr">
                    <a:lnL>
                      <a:noFill/>
                    </a:lnL>
                    <a:lnR>
                      <a:noFill/>
                    </a:lnR>
                    <a:lnT w="28575" cap="flat" cmpd="sng" algn="ctr">
                      <a:solidFill>
                        <a:schemeClr val="accent2"/>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lang="en-GB" sz="1050" noProof="0" dirty="0">
                        <a:solidFill>
                          <a:schemeClr val="tx2"/>
                        </a:solidFill>
                        <a:latin typeface="+mn-lt"/>
                      </a:endParaRPr>
                    </a:p>
                  </a:txBody>
                  <a:tcPr marL="25547" marR="25547" marT="25718" marB="25718" anchor="ctr" horzOverflow="overflow">
                    <a:lnL>
                      <a:noFill/>
                    </a:lnL>
                    <a:lnR>
                      <a:noFill/>
                    </a:lnR>
                    <a:lnT w="28575" cap="flat" cmpd="sng" algn="ctr">
                      <a:solidFill>
                        <a:schemeClr val="accent2"/>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28575" cap="flat" cmpd="sng" algn="ctr">
                      <a:solidFill>
                        <a:schemeClr val="accent2"/>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28575" cap="flat" cmpd="sng" algn="ctr">
                      <a:solidFill>
                        <a:schemeClr val="accent2"/>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0910">
                <a:tc>
                  <a:txBody>
                    <a:bodyPr/>
                    <a:lstStyle/>
                    <a:p>
                      <a:pPr marL="180975"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lang="en-GB" altLang="en-US" sz="1050" b="0" kern="1200" baseline="0" dirty="0">
                          <a:solidFill>
                            <a:schemeClr val="tx2"/>
                          </a:solidFill>
                          <a:latin typeface="Arial" panose="020B0604020202020204" pitchFamily="34" charset="0"/>
                          <a:ea typeface="+mn-ea"/>
                          <a:cs typeface="Arial" panose="020B0604020202020204" pitchFamily="34" charset="0"/>
                        </a:rPr>
                        <a:t> ≥</a:t>
                      </a:r>
                      <a:r>
                        <a:rPr lang="en-GB" altLang="en-US" sz="1050" b="0" kern="1200" baseline="0">
                          <a:solidFill>
                            <a:schemeClr val="tx2"/>
                          </a:solidFill>
                          <a:latin typeface="Arial" panose="020B0604020202020204" pitchFamily="34" charset="0"/>
                          <a:ea typeface="+mn-ea"/>
                          <a:cs typeface="Arial" panose="020B0604020202020204" pitchFamily="34" charset="0"/>
                        </a:rPr>
                        <a:t>1 biến cố</a:t>
                      </a:r>
                      <a:endParaRPr lang="en-GB" altLang="en-US" sz="1050" b="0" kern="1200" baseline="0" dirty="0">
                        <a:solidFill>
                          <a:schemeClr val="tx2"/>
                        </a:solidFill>
                        <a:latin typeface="Arial" panose="020B0604020202020204" pitchFamily="34" charset="0"/>
                        <a:ea typeface="+mn-ea"/>
                        <a:cs typeface="Arial" panose="020B0604020202020204" pitchFamily="34" charset="0"/>
                      </a:endParaRPr>
                    </a:p>
                  </a:txBody>
                  <a:tcPr marL="25547" marR="25547" marT="25718" marB="25718"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1725 (36.8)</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925 (39.6)</a:t>
                      </a:r>
                    </a:p>
                  </a:txBody>
                  <a:tcPr marL="7099" marR="7099" marT="7144"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0.89 (0.82, 0.96)</a:t>
                      </a:r>
                      <a:r>
                        <a:rPr lang="en-US" sz="1050" baseline="30000" dirty="0"/>
                        <a:t>‡</a:t>
                      </a:r>
                      <a:endParaRPr lang="en-GB" sz="1050" noProof="0" dirty="0">
                        <a:solidFill>
                          <a:schemeClr val="tx2"/>
                        </a:solidFill>
                        <a:latin typeface="+mn-lt"/>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0" i="0" u="none" strike="noStrike" cap="none" normalizeH="0" baseline="0" dirty="0">
                          <a:ln>
                            <a:noFill/>
                          </a:ln>
                          <a:solidFill>
                            <a:schemeClr val="tx2"/>
                          </a:solidFill>
                          <a:effectLst/>
                          <a:latin typeface="+mn-lt"/>
                          <a:cs typeface="Arial" panose="020B0604020202020204" pitchFamily="34" charset="0"/>
                        </a:rPr>
                        <a:t>0.0035</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50645231"/>
                  </a:ext>
                </a:extLst>
              </a:tr>
              <a:tr h="280910">
                <a:tc>
                  <a:txBody>
                    <a:bodyPr/>
                    <a:lstStyle/>
                    <a:p>
                      <a:pPr marL="180975"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lang="en-GB" altLang="en-US" sz="1050" b="0" kern="1200" baseline="0" dirty="0">
                          <a:solidFill>
                            <a:schemeClr val="tx2"/>
                          </a:solidFill>
                          <a:latin typeface="Arial" panose="020B0604020202020204" pitchFamily="34" charset="0"/>
                          <a:ea typeface="+mn-ea"/>
                          <a:cs typeface="Arial" panose="020B0604020202020204" pitchFamily="34" charset="0"/>
                        </a:rPr>
                        <a:t> ≥</a:t>
                      </a:r>
                      <a:r>
                        <a:rPr lang="en-GB" altLang="en-US" sz="1050" b="0" kern="1200" baseline="0">
                          <a:solidFill>
                            <a:schemeClr val="tx2"/>
                          </a:solidFill>
                          <a:latin typeface="Arial" panose="020B0604020202020204" pitchFamily="34" charset="0"/>
                          <a:ea typeface="+mn-ea"/>
                          <a:cs typeface="Arial" panose="020B0604020202020204" pitchFamily="34" charset="0"/>
                        </a:rPr>
                        <a:t>2 biến cố</a:t>
                      </a:r>
                      <a:endParaRPr lang="en-GB" altLang="en-US" sz="1050" b="0" kern="1200" baseline="0" dirty="0">
                        <a:solidFill>
                          <a:schemeClr val="tx2"/>
                        </a:solidFill>
                        <a:latin typeface="Arial" panose="020B0604020202020204" pitchFamily="34" charset="0"/>
                        <a:ea typeface="+mn-ea"/>
                        <a:cs typeface="Arial" panose="020B0604020202020204" pitchFamily="34" charset="0"/>
                      </a:endParaRPr>
                    </a:p>
                  </a:txBody>
                  <a:tcPr marL="25547" marR="25547" marT="25718" marB="25718"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738 (15.7)</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404 (17.3)</a:t>
                      </a:r>
                    </a:p>
                  </a:txBody>
                  <a:tcPr marL="7099" marR="7099" marT="7144"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0.89 (0.79, 1.00)</a:t>
                      </a:r>
                      <a:r>
                        <a:rPr lang="en-US" sz="1050" baseline="30000" dirty="0"/>
                        <a:t>‡</a:t>
                      </a:r>
                      <a:endParaRPr lang="en-GB" sz="1050" noProof="0" dirty="0">
                        <a:solidFill>
                          <a:schemeClr val="tx2"/>
                        </a:solidFill>
                        <a:latin typeface="+mn-lt"/>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0" i="0" u="none" strike="noStrike" cap="none" normalizeH="0" baseline="0" dirty="0">
                          <a:ln>
                            <a:noFill/>
                          </a:ln>
                          <a:solidFill>
                            <a:schemeClr val="tx2"/>
                          </a:solidFill>
                          <a:effectLst/>
                          <a:latin typeface="+mn-lt"/>
                          <a:cs typeface="Arial" panose="020B0604020202020204" pitchFamily="34" charset="0"/>
                        </a:rPr>
                        <a:t>0.056</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29423694"/>
                  </a:ext>
                </a:extLst>
              </a:tr>
              <a:tr h="280910">
                <a:tc>
                  <a:txBody>
                    <a:bodyPr/>
                    <a:lstStyle/>
                    <a:p>
                      <a:pPr marL="180975"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altLang="en-US" sz="1050" b="0" kern="1200" baseline="0" dirty="0">
                          <a:solidFill>
                            <a:schemeClr val="tx2"/>
                          </a:solidFill>
                          <a:latin typeface="Arial" panose="020B0604020202020204" pitchFamily="34" charset="0"/>
                          <a:ea typeface="+mn-ea"/>
                          <a:cs typeface="Arial" panose="020B0604020202020204" pitchFamily="34" charset="0"/>
                        </a:rPr>
                        <a:t> ≥</a:t>
                      </a:r>
                      <a:r>
                        <a:rPr lang="en-GB" altLang="en-US" sz="1050" b="0" kern="1200" baseline="0">
                          <a:solidFill>
                            <a:schemeClr val="tx2"/>
                          </a:solidFill>
                          <a:latin typeface="Arial" panose="020B0604020202020204" pitchFamily="34" charset="0"/>
                          <a:ea typeface="+mn-ea"/>
                          <a:cs typeface="Arial" panose="020B0604020202020204" pitchFamily="34" charset="0"/>
                        </a:rPr>
                        <a:t>3 biến cố</a:t>
                      </a:r>
                    </a:p>
                  </a:txBody>
                  <a:tcPr marL="25547" marR="25547" marT="25718" marB="25718"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343 (7.3)</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210 (9.0)</a:t>
                      </a:r>
                    </a:p>
                  </a:txBody>
                  <a:tcPr marL="7099" marR="7099" marT="7144"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0.79 (0.67, 0.94)</a:t>
                      </a:r>
                      <a:r>
                        <a:rPr lang="en-US" sz="1050" baseline="30000" dirty="0"/>
                        <a:t>‡</a:t>
                      </a:r>
                      <a:endParaRPr lang="en-GB" sz="1050" noProof="0" dirty="0">
                        <a:solidFill>
                          <a:schemeClr val="tx2"/>
                        </a:solidFill>
                        <a:latin typeface="+mn-lt"/>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0" i="0" u="none" strike="noStrike" cap="none" normalizeH="0" baseline="0" dirty="0">
                          <a:ln>
                            <a:noFill/>
                          </a:ln>
                          <a:solidFill>
                            <a:schemeClr val="tx2"/>
                          </a:solidFill>
                          <a:effectLst/>
                          <a:latin typeface="+mn-lt"/>
                          <a:cs typeface="Arial" panose="020B0604020202020204" pitchFamily="34" charset="0"/>
                        </a:rPr>
                        <a:t>0.0085</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05349830"/>
                  </a:ext>
                </a:extLst>
              </a:tr>
              <a:tr h="280910">
                <a:tc>
                  <a:txBody>
                    <a:bodyPr/>
                    <a:lstStyle/>
                    <a:p>
                      <a:pPr marL="180975"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lang="en-GB" altLang="en-US" sz="1050" b="0" kern="1200" baseline="0" dirty="0">
                          <a:solidFill>
                            <a:schemeClr val="tx2"/>
                          </a:solidFill>
                          <a:latin typeface="Arial" panose="020B0604020202020204" pitchFamily="34" charset="0"/>
                          <a:ea typeface="+mn-ea"/>
                          <a:cs typeface="Arial" panose="020B0604020202020204" pitchFamily="34" charset="0"/>
                        </a:rPr>
                        <a:t> ≥</a:t>
                      </a:r>
                      <a:r>
                        <a:rPr lang="en-GB" altLang="en-US" sz="1050" b="0" kern="1200" baseline="0">
                          <a:solidFill>
                            <a:schemeClr val="tx2"/>
                          </a:solidFill>
                          <a:latin typeface="Arial" panose="020B0604020202020204" pitchFamily="34" charset="0"/>
                          <a:ea typeface="+mn-ea"/>
                          <a:cs typeface="Arial" panose="020B0604020202020204" pitchFamily="34" charset="0"/>
                        </a:rPr>
                        <a:t>4 biến cố</a:t>
                      </a:r>
                      <a:endParaRPr lang="en-GB" altLang="en-US" sz="1050" b="0" kern="1200" baseline="0" dirty="0">
                        <a:solidFill>
                          <a:schemeClr val="tx2"/>
                        </a:solidFill>
                        <a:latin typeface="Arial" panose="020B0604020202020204" pitchFamily="34" charset="0"/>
                        <a:ea typeface="+mn-ea"/>
                        <a:cs typeface="Arial" panose="020B0604020202020204" pitchFamily="34" charset="0"/>
                      </a:endParaRPr>
                    </a:p>
                  </a:txBody>
                  <a:tcPr marL="25547" marR="25547" marT="25718" marB="25718"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167 (3.6)</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125 (5.4)</a:t>
                      </a:r>
                    </a:p>
                  </a:txBody>
                  <a:tcPr marL="7099" marR="7099" marT="7144"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0.66 (0.52, 0.83)</a:t>
                      </a:r>
                      <a:r>
                        <a:rPr lang="en-US" sz="1050" baseline="30000" dirty="0"/>
                        <a:t>‡</a:t>
                      </a:r>
                      <a:endParaRPr lang="en-GB" sz="1050" noProof="0" dirty="0">
                        <a:solidFill>
                          <a:schemeClr val="tx2"/>
                        </a:solidFill>
                        <a:latin typeface="+mn-lt"/>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0" i="0" u="none" strike="noStrike" cap="none" normalizeH="0" baseline="0" dirty="0">
                          <a:ln>
                            <a:noFill/>
                          </a:ln>
                          <a:solidFill>
                            <a:schemeClr val="tx2"/>
                          </a:solidFill>
                          <a:effectLst/>
                          <a:latin typeface="+mn-lt"/>
                          <a:cs typeface="Arial" panose="020B0604020202020204" pitchFamily="34" charset="0"/>
                        </a:rPr>
                        <a:t>0.0004</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99756148"/>
                  </a:ext>
                </a:extLst>
              </a:tr>
              <a:tr h="280910">
                <a:tc>
                  <a:txBody>
                    <a:bodyPr/>
                    <a:lstStyle/>
                    <a:p>
                      <a:pPr marL="180975"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altLang="en-US" sz="1050" b="0" kern="1200" baseline="0" dirty="0">
                          <a:solidFill>
                            <a:schemeClr val="tx2"/>
                          </a:solidFill>
                          <a:latin typeface="Arial" panose="020B0604020202020204" pitchFamily="34" charset="0"/>
                          <a:ea typeface="+mn-ea"/>
                          <a:cs typeface="Arial" panose="020B0604020202020204" pitchFamily="34" charset="0"/>
                        </a:rPr>
                        <a:t> ≥</a:t>
                      </a:r>
                      <a:r>
                        <a:rPr lang="en-GB" altLang="en-US" sz="1050" b="0" kern="1200" baseline="0">
                          <a:solidFill>
                            <a:schemeClr val="tx2"/>
                          </a:solidFill>
                          <a:latin typeface="Arial" panose="020B0604020202020204" pitchFamily="34" charset="0"/>
                          <a:ea typeface="+mn-ea"/>
                          <a:cs typeface="Arial" panose="020B0604020202020204" pitchFamily="34" charset="0"/>
                        </a:rPr>
                        <a:t>5 biến cố</a:t>
                      </a:r>
                    </a:p>
                  </a:txBody>
                  <a:tcPr marL="25547" marR="25547" marT="25718" marB="25718"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83 (1.8)</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72 (3.1)</a:t>
                      </a:r>
                    </a:p>
                  </a:txBody>
                  <a:tcPr marL="7099" marR="7099" marT="7144"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0.57 (0.42, 0.78)</a:t>
                      </a:r>
                      <a:r>
                        <a:rPr lang="en-US" sz="1050" baseline="30000" dirty="0"/>
                        <a:t>‡</a:t>
                      </a:r>
                      <a:endParaRPr lang="en-GB" sz="1050" noProof="0" dirty="0">
                        <a:solidFill>
                          <a:schemeClr val="tx2"/>
                        </a:solidFill>
                        <a:latin typeface="+mn-lt"/>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0" i="0" u="none" strike="noStrike" cap="none" normalizeH="0" baseline="0" dirty="0">
                          <a:ln>
                            <a:noFill/>
                          </a:ln>
                          <a:solidFill>
                            <a:schemeClr val="tx2"/>
                          </a:solidFill>
                          <a:effectLst/>
                          <a:latin typeface="+mn-lt"/>
                          <a:cs typeface="Arial" panose="020B0604020202020204" pitchFamily="34" charset="0"/>
                        </a:rPr>
                        <a:t>0.0005</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15316471"/>
                  </a:ext>
                </a:extLst>
              </a:tr>
              <a:tr h="280910">
                <a:tc>
                  <a:txBody>
                    <a:bodyPr/>
                    <a:lstStyle/>
                    <a:p>
                      <a:pPr marL="180975"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altLang="en-US" sz="1050" b="0" kern="1200" baseline="0" dirty="0">
                          <a:solidFill>
                            <a:schemeClr val="tx2"/>
                          </a:solidFill>
                          <a:latin typeface="Arial" panose="020B0604020202020204" pitchFamily="34" charset="0"/>
                          <a:ea typeface="+mn-ea"/>
                          <a:cs typeface="Arial" panose="020B0604020202020204" pitchFamily="34" charset="0"/>
                        </a:rPr>
                        <a:t> ≥6 </a:t>
                      </a:r>
                      <a:r>
                        <a:rPr lang="en-GB" altLang="en-US" sz="1050" b="0" kern="1200" baseline="0" dirty="0" err="1">
                          <a:solidFill>
                            <a:schemeClr val="tx2"/>
                          </a:solidFill>
                          <a:latin typeface="Arial" panose="020B0604020202020204" pitchFamily="34" charset="0"/>
                          <a:ea typeface="+mn-ea"/>
                          <a:cs typeface="Arial" panose="020B0604020202020204" pitchFamily="34" charset="0"/>
                        </a:rPr>
                        <a:t>biến</a:t>
                      </a:r>
                      <a:r>
                        <a:rPr lang="en-GB" altLang="en-US" sz="1050" b="0" kern="1200" baseline="0" dirty="0">
                          <a:solidFill>
                            <a:schemeClr val="tx2"/>
                          </a:solidFill>
                          <a:latin typeface="Arial" panose="020B0604020202020204" pitchFamily="34" charset="0"/>
                          <a:ea typeface="+mn-ea"/>
                          <a:cs typeface="Arial" panose="020B0604020202020204" pitchFamily="34" charset="0"/>
                        </a:rPr>
                        <a:t> </a:t>
                      </a:r>
                      <a:r>
                        <a:rPr lang="en-GB" altLang="en-US" sz="1050" b="0" kern="1200" baseline="0" dirty="0" err="1">
                          <a:solidFill>
                            <a:schemeClr val="tx2"/>
                          </a:solidFill>
                          <a:latin typeface="Arial" panose="020B0604020202020204" pitchFamily="34" charset="0"/>
                          <a:ea typeface="+mn-ea"/>
                          <a:cs typeface="Arial" panose="020B0604020202020204" pitchFamily="34" charset="0"/>
                        </a:rPr>
                        <a:t>cố</a:t>
                      </a:r>
                      <a:endParaRPr lang="en-GB" altLang="en-US" sz="1050" b="0" kern="1200" baseline="0" dirty="0">
                        <a:solidFill>
                          <a:schemeClr val="tx2"/>
                        </a:solidFill>
                        <a:latin typeface="Arial" panose="020B0604020202020204" pitchFamily="34" charset="0"/>
                        <a:ea typeface="+mn-ea"/>
                        <a:cs typeface="Arial" panose="020B0604020202020204" pitchFamily="34" charset="0"/>
                      </a:endParaRPr>
                    </a:p>
                  </a:txBody>
                  <a:tcPr marL="25547" marR="25547" marT="25718" marB="25718"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45 (1.0)</a:t>
                      </a: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48 (2.1)</a:t>
                      </a:r>
                    </a:p>
                  </a:txBody>
                  <a:tcPr marL="7099" marR="7099" marT="7144" marB="0" anchor="ctr">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0.47 (0.31, 0.70)</a:t>
                      </a:r>
                      <a:r>
                        <a:rPr lang="en-US" sz="1050" baseline="30000" dirty="0"/>
                        <a:t>‡</a:t>
                      </a:r>
                      <a:endParaRPr lang="en-GB" sz="1050" noProof="0" dirty="0">
                        <a:solidFill>
                          <a:schemeClr val="tx2"/>
                        </a:solidFill>
                        <a:latin typeface="+mn-lt"/>
                      </a:endParaRP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0" i="0" u="none" strike="noStrike" cap="none" normalizeH="0" baseline="0" dirty="0">
                          <a:ln>
                            <a:noFill/>
                          </a:ln>
                          <a:solidFill>
                            <a:schemeClr val="tx2"/>
                          </a:solidFill>
                          <a:effectLst/>
                          <a:latin typeface="+mn-lt"/>
                          <a:cs typeface="Arial" panose="020B0604020202020204" pitchFamily="34" charset="0"/>
                        </a:rPr>
                        <a:t>0.0003</a:t>
                      </a: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1008831"/>
                  </a:ext>
                </a:extLst>
              </a:tr>
              <a:tr h="280910">
                <a:tc gridSpan="2">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lang="en-GB" altLang="en-US" sz="1050" b="0" kern="1200" baseline="0" dirty="0">
                          <a:solidFill>
                            <a:schemeClr val="tx2"/>
                          </a:solidFill>
                          <a:latin typeface="+mn-lt"/>
                          <a:ea typeface="+mn-ea"/>
                          <a:cs typeface="+mn-cs"/>
                        </a:rPr>
                        <a:t>Test for consistency:</a:t>
                      </a:r>
                      <a:r>
                        <a:rPr lang="en-US" sz="1050" baseline="30000" dirty="0"/>
                        <a:t>‡</a:t>
                      </a:r>
                      <a:r>
                        <a:rPr lang="en-US" sz="1050" baseline="0" dirty="0"/>
                        <a:t> </a:t>
                      </a:r>
                      <a:r>
                        <a:rPr lang="en-US" sz="1050" b="0" i="1" baseline="0" dirty="0"/>
                        <a:t>p</a:t>
                      </a:r>
                      <a:r>
                        <a:rPr lang="en-US" sz="1050" baseline="0" dirty="0"/>
                        <a:t>=0.026</a:t>
                      </a:r>
                      <a:endParaRPr lang="en-GB" altLang="en-US" sz="1050" b="0" kern="1200" baseline="0" dirty="0">
                        <a:solidFill>
                          <a:schemeClr val="tx2"/>
                        </a:solidFill>
                        <a:latin typeface="+mn-lt"/>
                        <a:ea typeface="+mn-ea"/>
                        <a:cs typeface="+mn-cs"/>
                      </a:endParaRPr>
                    </a:p>
                  </a:txBody>
                  <a:tcPr marL="25547" marR="25547" marT="25718" marB="25718" anchor="ctr" horzOverflow="overflow">
                    <a:lnL w="12700" cap="flat" cmpd="sng" algn="ctr">
                      <a:noFill/>
                      <a:prstDash val="solid"/>
                      <a:round/>
                      <a:headEnd type="none" w="med" len="med"/>
                      <a:tailEnd type="none" w="med" len="med"/>
                    </a:lnL>
                    <a:lnR>
                      <a:noFill/>
                    </a:lnR>
                    <a:lnT w="28575" cap="flat" cmpd="sng" algn="ctr">
                      <a:solidFill>
                        <a:schemeClr val="accent2"/>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lang="en-GB" sz="1200" noProof="0">
                        <a:solidFill>
                          <a:schemeClr val="tx2"/>
                        </a:solidFill>
                        <a:latin typeface="+mn-lt"/>
                      </a:endParaRPr>
                    </a:p>
                  </a:txBody>
                  <a:tcPr marL="34062" marR="34062" marT="34290" marB="34290" anchor="ctr" horzOverflow="overflow">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lang="en-GB" altLang="en-US" sz="1050" b="0" kern="1200" baseline="0" dirty="0">
                        <a:solidFill>
                          <a:schemeClr val="tx2"/>
                        </a:solidFill>
                        <a:latin typeface="+mn-lt"/>
                        <a:ea typeface="+mn-ea"/>
                        <a:cs typeface="+mn-cs"/>
                      </a:endParaRPr>
                    </a:p>
                  </a:txBody>
                  <a:tcPr marL="7099" marR="7099" marT="7144" marB="0" anchor="ctr">
                    <a:lnL>
                      <a:noFill/>
                    </a:lnL>
                    <a:lnR>
                      <a:noFill/>
                    </a:lnR>
                    <a:lnT w="28575" cap="flat" cmpd="sng" algn="ctr">
                      <a:solidFill>
                        <a:schemeClr val="accent2"/>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lang="en-GB" sz="1050" noProof="0" dirty="0">
                        <a:solidFill>
                          <a:schemeClr val="tx2"/>
                        </a:solidFill>
                        <a:latin typeface="+mn-lt"/>
                      </a:endParaRPr>
                    </a:p>
                  </a:txBody>
                  <a:tcPr marL="25547" marR="25547" marT="25718" marB="25718" anchor="ctr" horzOverflow="overflow">
                    <a:lnL>
                      <a:noFill/>
                    </a:lnL>
                    <a:lnR>
                      <a:noFill/>
                    </a:lnR>
                    <a:lnT w="28575" cap="flat" cmpd="sng" algn="ctr">
                      <a:solidFill>
                        <a:schemeClr val="accent2"/>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28575" cap="flat" cmpd="sng" algn="ctr">
                      <a:solidFill>
                        <a:schemeClr val="accent2"/>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28575" cap="flat" cmpd="sng" algn="ctr">
                      <a:solidFill>
                        <a:schemeClr val="accent2"/>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974723"/>
                  </a:ext>
                </a:extLst>
              </a:tr>
            </a:tbl>
          </a:graphicData>
        </a:graphic>
      </p:graphicFrame>
      <p:sp>
        <p:nvSpPr>
          <p:cNvPr id="2" name="Title 1">
            <a:extLst>
              <a:ext uri="{FF2B5EF4-FFF2-40B4-BE49-F238E27FC236}">
                <a16:creationId xmlns:a16="http://schemas.microsoft.com/office/drawing/2014/main" id="{6DB64809-EEF3-48C9-B544-C23DC19EF130}"/>
              </a:ext>
            </a:extLst>
          </p:cNvPr>
          <p:cNvSpPr>
            <a:spLocks noGrp="1"/>
          </p:cNvSpPr>
          <p:nvPr>
            <p:ph type="title"/>
          </p:nvPr>
        </p:nvSpPr>
        <p:spPr/>
        <p:txBody>
          <a:bodyPr>
            <a:noAutofit/>
          </a:bodyPr>
          <a:lstStyle/>
          <a:p>
            <a:r>
              <a:rPr lang="en-GB" sz="2000" dirty="0" err="1">
                <a:latin typeface="Arial" panose="020B0604020202020204" pitchFamily="34" charset="0"/>
                <a:cs typeface="Arial" panose="020B0604020202020204" pitchFamily="34" charset="0"/>
              </a:rPr>
              <a:t>Empagliflozin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giảm</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nhập</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viện</a:t>
            </a:r>
            <a:r>
              <a:rPr lang="en-GB" sz="2000" dirty="0">
                <a:latin typeface="Arial" panose="020B0604020202020204" pitchFamily="34" charset="0"/>
                <a:cs typeface="Arial" panose="020B0604020202020204" pitchFamily="34" charset="0"/>
              </a:rPr>
              <a:t> do </a:t>
            </a:r>
            <a:r>
              <a:rPr lang="en-GB" sz="2000" dirty="0" err="1">
                <a:latin typeface="Arial" panose="020B0604020202020204" pitchFamily="34" charset="0"/>
                <a:cs typeface="Arial" panose="020B0604020202020204" pitchFamily="34" charset="0"/>
              </a:rPr>
              <a:t>mọi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nguyên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nhân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trên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bệnh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nhân</a:t>
            </a:r>
            <a:r>
              <a:rPr lang="en-GB" sz="2000" dirty="0">
                <a:latin typeface="Arial" panose="020B0604020202020204" pitchFamily="34" charset="0"/>
                <a:cs typeface="Arial" panose="020B0604020202020204" pitchFamily="34" charset="0"/>
              </a:rPr>
              <a:t> ĐTĐ </a:t>
            </a:r>
            <a:r>
              <a:rPr lang="en-GB" sz="2000" dirty="0" err="1">
                <a:latin typeface="Arial" panose="020B0604020202020204" pitchFamily="34" charset="0"/>
                <a:cs typeface="Arial" panose="020B0604020202020204" pitchFamily="34" charset="0"/>
              </a:rPr>
              <a:t>típ</a:t>
            </a:r>
            <a:r>
              <a:rPr lang="en-GB" sz="2000" dirty="0">
                <a:latin typeface="Arial" panose="020B0604020202020204" pitchFamily="34" charset="0"/>
                <a:cs typeface="Arial" panose="020B0604020202020204" pitchFamily="34" charset="0"/>
              </a:rPr>
              <a:t> 2 </a:t>
            </a:r>
            <a:r>
              <a:rPr lang="en-GB" sz="2000" dirty="0" err="1">
                <a:latin typeface="Arial" panose="020B0604020202020204" pitchFamily="34" charset="0"/>
                <a:cs typeface="Arial" panose="020B0604020202020204" pitchFamily="34" charset="0"/>
              </a:rPr>
              <a:t>và</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bệnh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tim</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mạch</a:t>
            </a:r>
            <a:endParaRPr lang="en-GB" sz="2000" dirty="0">
              <a:latin typeface="Arial" panose="020B0604020202020204" pitchFamily="34" charset="0"/>
              <a:cs typeface="Arial" panose="020B0604020202020204" pitchFamily="34" charset="0"/>
            </a:endParaRPr>
          </a:p>
        </p:txBody>
      </p:sp>
      <p:sp>
        <p:nvSpPr>
          <p:cNvPr id="12" name="Text Placeholder 11">
            <a:extLst>
              <a:ext uri="{FF2B5EF4-FFF2-40B4-BE49-F238E27FC236}">
                <a16:creationId xmlns:a16="http://schemas.microsoft.com/office/drawing/2014/main" id="{A5D0194A-0183-441C-B52F-9AB11D8B94D3}"/>
              </a:ext>
            </a:extLst>
          </p:cNvPr>
          <p:cNvSpPr>
            <a:spLocks noGrp="1"/>
          </p:cNvSpPr>
          <p:nvPr>
            <p:ph type="body" sz="quarter" idx="13"/>
          </p:nvPr>
        </p:nvSpPr>
        <p:spPr>
          <a:xfrm>
            <a:off x="457200" y="915875"/>
            <a:ext cx="8003286" cy="458605"/>
          </a:xfrm>
        </p:spPr>
        <p:txBody>
          <a:bodyPr/>
          <a:lstStyle/>
          <a:p>
            <a:r>
              <a:rPr lang="en-GB" sz="1600" dirty="0" err="1">
                <a:latin typeface="Arial" panose="020B0604020202020204" pitchFamily="34" charset="0"/>
                <a:cs typeface="Arial" panose="020B0604020202020204" pitchFamily="34" charset="0"/>
              </a:rPr>
              <a:t>Phân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tích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thời</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gian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đến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biến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cố</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theo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số</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biến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cố</a:t>
            </a:r>
            <a:r>
              <a:rPr lang="en-GB" sz="1600" dirty="0">
                <a:latin typeface="Arial" panose="020B0604020202020204" pitchFamily="34" charset="0"/>
                <a:cs typeface="Arial" panose="020B0604020202020204" pitchFamily="34" charset="0"/>
              </a:rPr>
              <a:t>*</a:t>
            </a:r>
          </a:p>
        </p:txBody>
      </p:sp>
      <p:sp>
        <p:nvSpPr>
          <p:cNvPr id="4" name="Footer Placeholder 3">
            <a:extLst>
              <a:ext uri="{FF2B5EF4-FFF2-40B4-BE49-F238E27FC236}">
                <a16:creationId xmlns:a16="http://schemas.microsoft.com/office/drawing/2014/main" id="{B7E9B8B7-5C3C-47B0-BEEF-0804B06DB453}"/>
              </a:ext>
            </a:extLst>
          </p:cNvPr>
          <p:cNvSpPr>
            <a:spLocks noGrp="1"/>
          </p:cNvSpPr>
          <p:nvPr>
            <p:ph type="ftr" sz="quarter" idx="3"/>
          </p:nvPr>
        </p:nvSpPr>
        <p:spPr>
          <a:xfrm>
            <a:off x="419345" y="4459504"/>
            <a:ext cx="8041145" cy="590640"/>
          </a:xfrm>
        </p:spPr>
        <p:txBody>
          <a:bodyPr/>
          <a:lstStyle/>
          <a:p>
            <a:r>
              <a:rPr lang="en-GB" sz="700"/>
              <a:t>Dân số đưa vào phân tích bao gồm các đối tượng được dùng ≥1 liều thuốc nghiên cứu. *Tổng số biến cố (biến cố ban đầu kèm biến cố tái phát) từ </a:t>
            </a:r>
            <a:r>
              <a:rPr lang="en-GB" sz="700" dirty="0"/>
              <a:t>EMPA-REG OUTCOME;</a:t>
            </a:r>
          </a:p>
          <a:p>
            <a:r>
              <a:rPr lang="en-GB" sz="700" baseline="30000"/>
              <a:t>†</a:t>
            </a:r>
            <a:r>
              <a:rPr lang="en-GB" sz="700"/>
              <a:t>Phân tích hazard ratio thời gian đến lúc gặp biến cố; </a:t>
            </a:r>
            <a:r>
              <a:rPr lang="en-US" sz="700" baseline="30000"/>
              <a:t>‡</a:t>
            </a:r>
            <a:r>
              <a:rPr lang="en-GB" sz="700">
                <a:solidFill>
                  <a:schemeClr val="tx1"/>
                </a:solidFill>
              </a:rPr>
              <a:t>Hiệu chỉnh bằng mô hình Wei–Lin–Weissfeld; kiểm định tính đồng nhất (giá trị </a:t>
            </a:r>
            <a:r>
              <a:rPr lang="en-GB" sz="700" i="1">
                <a:solidFill>
                  <a:schemeClr val="tx1"/>
                </a:solidFill>
              </a:rPr>
              <a:t>p</a:t>
            </a:r>
            <a:r>
              <a:rPr lang="en-GB" sz="700">
                <a:solidFill>
                  <a:schemeClr val="tx1"/>
                </a:solidFill>
              </a:rPr>
              <a:t>) là kiểm định cân bằng tỉ số của empagliflozin so với g</a:t>
            </a:r>
            <a:r>
              <a:rPr lang="vi-VN" sz="700">
                <a:solidFill>
                  <a:schemeClr val="tx1"/>
                </a:solidFill>
              </a:rPr>
              <a:t>iả dược</a:t>
            </a:r>
            <a:r>
              <a:rPr lang="en-GB" sz="700">
                <a:solidFill>
                  <a:schemeClr val="tx1"/>
                </a:solidFill>
              </a:rPr>
              <a:t> </a:t>
            </a:r>
            <a:r>
              <a:rPr lang="vi-VN" sz="700">
                <a:solidFill>
                  <a:schemeClr val="tx1"/>
                </a:solidFill>
              </a:rPr>
              <a:t>trên các biến cố đếm được trong suốt các biến cố</a:t>
            </a:r>
            <a:r>
              <a:rPr lang="en-GB" sz="700">
                <a:solidFill>
                  <a:schemeClr val="tx1"/>
                </a:solidFill>
              </a:rPr>
              <a:t> </a:t>
            </a:r>
            <a:endParaRPr lang="en-GB" sz="700" dirty="0">
              <a:solidFill>
                <a:schemeClr val="tx1"/>
              </a:solidFill>
            </a:endParaRPr>
          </a:p>
          <a:p>
            <a:r>
              <a:rPr lang="en-GB" sz="700"/>
              <a:t>CVD, bệnh tim mạch; </a:t>
            </a:r>
            <a:r>
              <a:rPr lang="vi-VN" sz="700"/>
              <a:t>ĐTĐ, Đái tháo đường</a:t>
            </a:r>
            <a:endParaRPr lang="en-GB" sz="700" dirty="0"/>
          </a:p>
          <a:p>
            <a:r>
              <a:rPr lang="en-GB" sz="700" dirty="0"/>
              <a:t>McGuire DK </a:t>
            </a:r>
            <a:r>
              <a:rPr lang="en-GB" sz="700" i="1" dirty="0"/>
              <a:t>et al</a:t>
            </a:r>
            <a:r>
              <a:rPr lang="en-GB" sz="700" dirty="0"/>
              <a:t>. </a:t>
            </a:r>
            <a:r>
              <a:rPr lang="en-GB" sz="700" i="1" dirty="0"/>
              <a:t>Lancet Diabetes Endocrinol </a:t>
            </a:r>
            <a:r>
              <a:rPr lang="en-GB" sz="700" dirty="0"/>
              <a:t>2020;8:949</a:t>
            </a:r>
          </a:p>
        </p:txBody>
      </p:sp>
      <p:grpSp>
        <p:nvGrpSpPr>
          <p:cNvPr id="14" name="Group 13">
            <a:extLst>
              <a:ext uri="{FF2B5EF4-FFF2-40B4-BE49-F238E27FC236}">
                <a16:creationId xmlns:a16="http://schemas.microsoft.com/office/drawing/2014/main" id="{732CADE0-4565-4FD4-B5A4-E23F4E8D8187}"/>
              </a:ext>
            </a:extLst>
          </p:cNvPr>
          <p:cNvGrpSpPr/>
          <p:nvPr/>
        </p:nvGrpSpPr>
        <p:grpSpPr>
          <a:xfrm>
            <a:off x="5387779" y="4240213"/>
            <a:ext cx="2795009" cy="221166"/>
            <a:chOff x="5167647" y="4360813"/>
            <a:chExt cx="2795009" cy="221166"/>
          </a:xfrm>
        </p:grpSpPr>
        <p:sp>
          <p:nvSpPr>
            <p:cNvPr id="7" name="TextBox 6">
              <a:extLst>
                <a:ext uri="{FF2B5EF4-FFF2-40B4-BE49-F238E27FC236}">
                  <a16:creationId xmlns:a16="http://schemas.microsoft.com/office/drawing/2014/main" id="{2CB7747B-9A58-49E1-AC4F-0C535D9C5762}"/>
                </a:ext>
              </a:extLst>
            </p:cNvPr>
            <p:cNvSpPr txBox="1"/>
            <p:nvPr/>
          </p:nvSpPr>
          <p:spPr>
            <a:xfrm>
              <a:off x="5167647" y="4360813"/>
              <a:ext cx="1546511" cy="219291"/>
            </a:xfrm>
            <a:prstGeom prst="rect">
              <a:avLst/>
            </a:prstGeom>
            <a:noFill/>
          </p:spPr>
          <p:txBody>
            <a:bodyPr wrap="square" rtlCol="0">
              <a:spAutoFit/>
            </a:bodyPr>
            <a:lstStyle/>
            <a:p>
              <a:pPr algn="r"/>
              <a:r>
                <a:rPr lang="en-GB" sz="825" dirty="0">
                  <a:solidFill>
                    <a:schemeClr val="tx2"/>
                  </a:solidFill>
                  <a:cs typeface="Arial" panose="020B0604020202020204" pitchFamily="34" charset="0"/>
                </a:rPr>
                <a:t>Favours empagliflozin</a:t>
              </a:r>
            </a:p>
          </p:txBody>
        </p:sp>
        <p:sp>
          <p:nvSpPr>
            <p:cNvPr id="8" name="TextBox 7">
              <a:extLst>
                <a:ext uri="{FF2B5EF4-FFF2-40B4-BE49-F238E27FC236}">
                  <a16:creationId xmlns:a16="http://schemas.microsoft.com/office/drawing/2014/main" id="{F33C6F3A-7D5D-4D71-8670-2DBB2D9656A7}"/>
                </a:ext>
              </a:extLst>
            </p:cNvPr>
            <p:cNvSpPr txBox="1"/>
            <p:nvPr/>
          </p:nvSpPr>
          <p:spPr>
            <a:xfrm>
              <a:off x="6716328" y="4362688"/>
              <a:ext cx="1246328" cy="219291"/>
            </a:xfrm>
            <a:prstGeom prst="rect">
              <a:avLst/>
            </a:prstGeom>
            <a:noFill/>
          </p:spPr>
          <p:txBody>
            <a:bodyPr wrap="square" rtlCol="0">
              <a:spAutoFit/>
            </a:bodyPr>
            <a:lstStyle/>
            <a:p>
              <a:r>
                <a:rPr lang="en-GB" sz="825" dirty="0">
                  <a:solidFill>
                    <a:schemeClr val="tx2"/>
                  </a:solidFill>
                  <a:cs typeface="Arial" panose="020B0604020202020204" pitchFamily="34" charset="0"/>
                </a:rPr>
                <a:t>Favours placebo</a:t>
              </a:r>
            </a:p>
          </p:txBody>
        </p:sp>
        <p:cxnSp>
          <p:nvCxnSpPr>
            <p:cNvPr id="9" name="Straight Arrow Connector 8">
              <a:extLst>
                <a:ext uri="{FF2B5EF4-FFF2-40B4-BE49-F238E27FC236}">
                  <a16:creationId xmlns:a16="http://schemas.microsoft.com/office/drawing/2014/main" id="{7D682153-7F69-49C2-A1F1-7B22978F6DDC}"/>
                </a:ext>
              </a:extLst>
            </p:cNvPr>
            <p:cNvCxnSpPr>
              <a:cxnSpLocks/>
            </p:cNvCxnSpPr>
            <p:nvPr/>
          </p:nvCxnSpPr>
          <p:spPr>
            <a:xfrm>
              <a:off x="6816301" y="4373729"/>
              <a:ext cx="53589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33010F9-24BC-431E-93DA-0F2E51BFBBEC}"/>
                </a:ext>
              </a:extLst>
            </p:cNvPr>
            <p:cNvCxnSpPr>
              <a:cxnSpLocks/>
            </p:cNvCxnSpPr>
            <p:nvPr/>
          </p:nvCxnSpPr>
          <p:spPr>
            <a:xfrm>
              <a:off x="5771092" y="4373729"/>
              <a:ext cx="895107" cy="0"/>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15" name="Slide Number Placeholder 4">
            <a:extLst>
              <a:ext uri="{FF2B5EF4-FFF2-40B4-BE49-F238E27FC236}">
                <a16:creationId xmlns:a16="http://schemas.microsoft.com/office/drawing/2014/main" id="{CB023F59-B08F-4E3C-98DD-2DF92BE48B86}"/>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441729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7DE469D8-6DC4-4482-8BA0-55F098A70CB4}"/>
              </a:ext>
            </a:extLst>
          </p:cNvPr>
          <p:cNvGraphicFramePr/>
          <p:nvPr/>
        </p:nvGraphicFramePr>
        <p:xfrm>
          <a:off x="6036470" y="1443813"/>
          <a:ext cx="3047583" cy="28498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Group 132">
            <a:extLst>
              <a:ext uri="{FF2B5EF4-FFF2-40B4-BE49-F238E27FC236}">
                <a16:creationId xmlns:a16="http://schemas.microsoft.com/office/drawing/2014/main" id="{8B16C3E2-70F8-451B-9053-5C66795D7194}"/>
              </a:ext>
            </a:extLst>
          </p:cNvPr>
          <p:cNvGraphicFramePr>
            <a:graphicFrameLocks/>
          </p:cNvGraphicFramePr>
          <p:nvPr>
            <p:extLst>
              <p:ext uri="{D42A27DB-BD31-4B8C-83A1-F6EECF244321}">
                <p14:modId xmlns:p14="http://schemas.microsoft.com/office/powerpoint/2010/main" val="1278035709"/>
              </p:ext>
            </p:extLst>
          </p:nvPr>
        </p:nvGraphicFramePr>
        <p:xfrm>
          <a:off x="611560" y="1261446"/>
          <a:ext cx="8106882" cy="2704609"/>
        </p:xfrm>
        <a:graphic>
          <a:graphicData uri="http://schemas.openxmlformats.org/drawingml/2006/table">
            <a:tbl>
              <a:tblPr/>
              <a:tblGrid>
                <a:gridCol w="1753952">
                  <a:extLst>
                    <a:ext uri="{9D8B030D-6E8A-4147-A177-3AD203B41FA5}">
                      <a16:colId xmlns:a16="http://schemas.microsoft.com/office/drawing/2014/main" val="20000"/>
                    </a:ext>
                  </a:extLst>
                </a:gridCol>
                <a:gridCol w="703909">
                  <a:extLst>
                    <a:ext uri="{9D8B030D-6E8A-4147-A177-3AD203B41FA5}">
                      <a16:colId xmlns:a16="http://schemas.microsoft.com/office/drawing/2014/main" val="20001"/>
                    </a:ext>
                  </a:extLst>
                </a:gridCol>
                <a:gridCol w="59462">
                  <a:extLst>
                    <a:ext uri="{9D8B030D-6E8A-4147-A177-3AD203B41FA5}">
                      <a16:colId xmlns:a16="http://schemas.microsoft.com/office/drawing/2014/main" val="3608714936"/>
                    </a:ext>
                  </a:extLst>
                </a:gridCol>
                <a:gridCol w="723037">
                  <a:extLst>
                    <a:ext uri="{9D8B030D-6E8A-4147-A177-3AD203B41FA5}">
                      <a16:colId xmlns:a16="http://schemas.microsoft.com/office/drawing/2014/main" val="2367665718"/>
                    </a:ext>
                  </a:extLst>
                </a:gridCol>
                <a:gridCol w="842520">
                  <a:extLst>
                    <a:ext uri="{9D8B030D-6E8A-4147-A177-3AD203B41FA5}">
                      <a16:colId xmlns:a16="http://schemas.microsoft.com/office/drawing/2014/main" val="20003"/>
                    </a:ext>
                  </a:extLst>
                </a:gridCol>
                <a:gridCol w="741656">
                  <a:extLst>
                    <a:ext uri="{9D8B030D-6E8A-4147-A177-3AD203B41FA5}">
                      <a16:colId xmlns:a16="http://schemas.microsoft.com/office/drawing/2014/main" val="2121681062"/>
                    </a:ext>
                  </a:extLst>
                </a:gridCol>
                <a:gridCol w="1596244">
                  <a:extLst>
                    <a:ext uri="{9D8B030D-6E8A-4147-A177-3AD203B41FA5}">
                      <a16:colId xmlns:a16="http://schemas.microsoft.com/office/drawing/2014/main" val="20007"/>
                    </a:ext>
                  </a:extLst>
                </a:gridCol>
                <a:gridCol w="239960">
                  <a:extLst>
                    <a:ext uri="{9D8B030D-6E8A-4147-A177-3AD203B41FA5}">
                      <a16:colId xmlns:a16="http://schemas.microsoft.com/office/drawing/2014/main" val="20008"/>
                    </a:ext>
                  </a:extLst>
                </a:gridCol>
                <a:gridCol w="1446142">
                  <a:extLst>
                    <a:ext uri="{9D8B030D-6E8A-4147-A177-3AD203B41FA5}">
                      <a16:colId xmlns:a16="http://schemas.microsoft.com/office/drawing/2014/main" val="2365806133"/>
                    </a:ext>
                  </a:extLst>
                </a:gridCol>
              </a:tblGrid>
              <a:tr h="176211">
                <a:tc rowSpan="2">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lang="en-GB" sz="900" kern="1200" baseline="30000" dirty="0">
                        <a:solidFill>
                          <a:schemeClr val="tx2"/>
                        </a:solidFill>
                        <a:latin typeface="+mn-lt"/>
                        <a:ea typeface="+mn-ea"/>
                        <a:cs typeface="+mn-cs"/>
                      </a:endParaRPr>
                    </a:p>
                  </a:txBody>
                  <a:tcPr marL="34062" marR="34062" marT="34290" marB="3429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b="1" noProof="0">
                          <a:solidFill>
                            <a:schemeClr val="accent2"/>
                          </a:solidFill>
                          <a:latin typeface="+mn-lt"/>
                        </a:rPr>
                        <a:t>Thuốc</a:t>
                      </a:r>
                      <a:r>
                        <a:rPr lang="en-GB" sz="900" b="1" baseline="0" noProof="0">
                          <a:solidFill>
                            <a:schemeClr val="accent2"/>
                          </a:solidFill>
                          <a:latin typeface="+mn-lt"/>
                        </a:rPr>
                        <a:t> nghiên cứu</a:t>
                      </a:r>
                      <a:endParaRPr lang="en-GB" sz="900" b="1" noProof="0" dirty="0">
                        <a:solidFill>
                          <a:schemeClr val="accent2"/>
                        </a:solidFill>
                        <a:latin typeface="+mn-lt"/>
                      </a:endParaRPr>
                    </a:p>
                  </a:txBody>
                  <a:tcPr marL="0" marR="0" marT="0" marB="0" anchor="ctr">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1" dirty="0">
                        <a:solidFill>
                          <a:schemeClr val="accent2"/>
                        </a:solidFill>
                        <a:latin typeface="+mn-lt"/>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100" b="1" noProof="0" dirty="0">
                        <a:solidFill>
                          <a:schemeClr val="accent2"/>
                        </a:solidFill>
                        <a:latin typeface="+mn-lt"/>
                      </a:endParaRPr>
                    </a:p>
                  </a:txBody>
                  <a:tcPr marL="0" marR="0" marT="0" marB="0" anchor="ctr">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b="1" noProof="0">
                          <a:solidFill>
                            <a:schemeClr val="accent2"/>
                          </a:solidFill>
                          <a:latin typeface="+mn-lt"/>
                        </a:rPr>
                        <a:t>Giả</a:t>
                      </a:r>
                      <a:r>
                        <a:rPr lang="en-GB" sz="900" b="1" baseline="0" noProof="0">
                          <a:solidFill>
                            <a:schemeClr val="accent2"/>
                          </a:solidFill>
                          <a:latin typeface="+mn-lt"/>
                        </a:rPr>
                        <a:t> dược</a:t>
                      </a:r>
                      <a:endParaRPr lang="en-GB" sz="900" b="1" noProof="0" dirty="0">
                        <a:solidFill>
                          <a:schemeClr val="accent2"/>
                        </a:solidFill>
                        <a:latin typeface="+mn-lt"/>
                      </a:endParaRPr>
                    </a:p>
                  </a:txBody>
                  <a:tcPr marL="0" marR="0" marT="0" marB="0" anchor="ctr">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1" dirty="0">
                        <a:solidFill>
                          <a:schemeClr val="accent2"/>
                        </a:solidFill>
                        <a:latin typeface="+mn-lt"/>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900" b="1" i="0" u="none" strike="noStrike" cap="none" normalizeH="0" baseline="0" dirty="0">
                          <a:ln>
                            <a:noFill/>
                          </a:ln>
                          <a:solidFill>
                            <a:schemeClr val="accent2"/>
                          </a:solidFill>
                          <a:effectLst/>
                          <a:latin typeface="+mn-lt"/>
                          <a:cs typeface="Arial" panose="020B0604020202020204" pitchFamily="34" charset="0"/>
                        </a:rPr>
                        <a:t>HR (95% CI)</a:t>
                      </a:r>
                    </a:p>
                  </a:txBody>
                  <a:tcPr marL="34062" marR="34062" marT="34290" marB="34290"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lang="en-GB" sz="900" b="1" dirty="0">
                        <a:solidFill>
                          <a:schemeClr val="accent2"/>
                        </a:solidFill>
                        <a:latin typeface="+mn-lt"/>
                      </a:endParaRPr>
                    </a:p>
                  </a:txBody>
                  <a:tcPr marL="34062" marR="34062" marT="34290" marB="34290"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900" b="1" i="0" u="none" strike="noStrike" cap="none" normalizeH="0" baseline="0" dirty="0">
                        <a:ln>
                          <a:noFill/>
                        </a:ln>
                        <a:solidFill>
                          <a:schemeClr val="accent2"/>
                        </a:solidFill>
                        <a:effectLst/>
                        <a:latin typeface="+mn-lt"/>
                        <a:cs typeface="Arial" panose="020B0604020202020204" pitchFamily="34" charset="0"/>
                      </a:endParaRPr>
                    </a:p>
                  </a:txBody>
                  <a:tcPr marL="34062" marR="34062" marT="34290" marB="34290"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9372801"/>
                  </a:ext>
                </a:extLst>
              </a:tr>
              <a:tr h="263231">
                <a:tc vMerge="1">
                  <a:txBody>
                    <a:bodyPr/>
                    <a:lstStyle/>
                    <a:p>
                      <a:endParaRPr lang="en-GB"/>
                    </a:p>
                  </a:txBody>
                  <a:tcPr/>
                </a:tc>
                <a:tc gridSpan="2">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GB" sz="900" b="1" kern="1200" noProof="0">
                          <a:solidFill>
                            <a:schemeClr val="accent2"/>
                          </a:solidFill>
                          <a:latin typeface="+mn-lt"/>
                          <a:ea typeface="+mn-ea"/>
                          <a:cs typeface="+mn-cs"/>
                        </a:rPr>
                        <a:t>n số</a:t>
                      </a:r>
                      <a:r>
                        <a:rPr lang="en-GB" sz="900" b="1" kern="1200" baseline="0" noProof="0">
                          <a:solidFill>
                            <a:schemeClr val="accent2"/>
                          </a:solidFill>
                          <a:latin typeface="+mn-lt"/>
                          <a:ea typeface="+mn-ea"/>
                          <a:cs typeface="+mn-cs"/>
                        </a:rPr>
                        <a:t> biến cố</a:t>
                      </a:r>
                      <a:r>
                        <a:rPr lang="en-GB" sz="900" b="1" kern="1200" noProof="0">
                          <a:solidFill>
                            <a:schemeClr val="accent2"/>
                          </a:solidFill>
                          <a:latin typeface="+mn-lt"/>
                          <a:ea typeface="+mn-ea"/>
                          <a:cs typeface="+mn-cs"/>
                        </a:rPr>
                        <a:t>/</a:t>
                      </a:r>
                      <a:br>
                        <a:rPr lang="en-GB" sz="900" b="1" kern="1200" noProof="0" dirty="0">
                          <a:solidFill>
                            <a:schemeClr val="accent2"/>
                          </a:solidFill>
                          <a:latin typeface="+mn-lt"/>
                          <a:ea typeface="+mn-ea"/>
                          <a:cs typeface="+mn-cs"/>
                        </a:rPr>
                      </a:br>
                      <a:r>
                        <a:rPr lang="en-GB" sz="900" b="1" kern="1200" noProof="0">
                          <a:solidFill>
                            <a:schemeClr val="accent2"/>
                          </a:solidFill>
                          <a:latin typeface="+mn-lt"/>
                          <a:ea typeface="+mn-ea"/>
                          <a:cs typeface="+mn-cs"/>
                        </a:rPr>
                        <a:t>N </a:t>
                      </a:r>
                      <a:r>
                        <a:rPr lang="vi-VN" sz="900" b="1" kern="1200" noProof="0">
                          <a:solidFill>
                            <a:schemeClr val="accent2"/>
                          </a:solidFill>
                          <a:latin typeface="+mn-lt"/>
                          <a:ea typeface="+mn-ea"/>
                          <a:cs typeface="+mn-cs"/>
                        </a:rPr>
                        <a:t>số được phân tích</a:t>
                      </a:r>
                      <a:endParaRPr lang="en-GB" sz="900" b="1" dirty="0">
                        <a:solidFill>
                          <a:schemeClr val="accent2"/>
                        </a:solidFill>
                        <a:latin typeface="+mn-lt"/>
                      </a:endParaRPr>
                    </a:p>
                  </a:txBody>
                  <a:tcPr marL="0" marR="0" marT="0" marB="0" anchor="ctr">
                    <a:lnL>
                      <a:noFill/>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lnSpc>
                          <a:spcPct val="100000"/>
                        </a:lnSpc>
                        <a:spcBef>
                          <a:spcPts val="0"/>
                        </a:spcBef>
                        <a:spcAft>
                          <a:spcPts val="0"/>
                        </a:spcAft>
                      </a:pPr>
                      <a:r>
                        <a:rPr lang="en-GB" sz="900" b="1" dirty="0">
                          <a:solidFill>
                            <a:schemeClr val="accent2"/>
                          </a:solidFill>
                          <a:latin typeface="+mn-lt"/>
                        </a:rPr>
                        <a:t>IR</a:t>
                      </a:r>
                      <a:br>
                        <a:rPr lang="en-GB" sz="900" b="1">
                          <a:solidFill>
                            <a:schemeClr val="accent2"/>
                          </a:solidFill>
                          <a:latin typeface="+mn-lt"/>
                        </a:rPr>
                      </a:br>
                      <a:r>
                        <a:rPr lang="en-GB" sz="900" b="1">
                          <a:solidFill>
                            <a:schemeClr val="accent2"/>
                          </a:solidFill>
                          <a:latin typeface="+mn-lt"/>
                        </a:rPr>
                        <a:t>(biến</a:t>
                      </a:r>
                      <a:r>
                        <a:rPr lang="en-GB" sz="900" b="1" baseline="0">
                          <a:solidFill>
                            <a:schemeClr val="accent2"/>
                          </a:solidFill>
                          <a:latin typeface="+mn-lt"/>
                        </a:rPr>
                        <a:t> cố</a:t>
                      </a:r>
                      <a:r>
                        <a:rPr lang="en-GB" sz="900" b="1">
                          <a:solidFill>
                            <a:schemeClr val="accent2"/>
                          </a:solidFill>
                          <a:latin typeface="+mn-lt"/>
                        </a:rPr>
                        <a:t>/</a:t>
                      </a:r>
                      <a:br>
                        <a:rPr lang="en-GB" sz="900" b="1" dirty="0">
                          <a:solidFill>
                            <a:schemeClr val="accent2"/>
                          </a:solidFill>
                          <a:latin typeface="+mn-lt"/>
                        </a:rPr>
                      </a:br>
                      <a:r>
                        <a:rPr lang="en-GB" sz="900" b="1" dirty="0">
                          <a:solidFill>
                            <a:schemeClr val="accent2"/>
                          </a:solidFill>
                          <a:latin typeface="+mn-lt"/>
                        </a:rPr>
                        <a:t>1000 PY)</a:t>
                      </a:r>
                    </a:p>
                  </a:txBody>
                  <a:tcPr marL="0" marR="0" marT="0" marB="0" anchor="ctr">
                    <a:lnL>
                      <a:noFill/>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GB" sz="900" b="1" kern="1200" noProof="0">
                          <a:solidFill>
                            <a:schemeClr val="accent2"/>
                          </a:solidFill>
                          <a:latin typeface="+mn-lt"/>
                          <a:ea typeface="+mn-ea"/>
                          <a:cs typeface="+mn-cs"/>
                        </a:rPr>
                        <a:t>n số</a:t>
                      </a:r>
                      <a:r>
                        <a:rPr lang="en-GB" sz="900" b="1" kern="1200" baseline="0" noProof="0">
                          <a:solidFill>
                            <a:schemeClr val="accent2"/>
                          </a:solidFill>
                          <a:latin typeface="+mn-lt"/>
                          <a:ea typeface="+mn-ea"/>
                          <a:cs typeface="+mn-cs"/>
                        </a:rPr>
                        <a:t> biến cố</a:t>
                      </a:r>
                      <a:r>
                        <a:rPr lang="en-GB" sz="900" b="1" kern="1200" noProof="0">
                          <a:solidFill>
                            <a:schemeClr val="accent2"/>
                          </a:solidFill>
                          <a:latin typeface="+mn-lt"/>
                          <a:ea typeface="+mn-ea"/>
                          <a:cs typeface="+mn-cs"/>
                        </a:rPr>
                        <a:t>/</a:t>
                      </a:r>
                      <a:br>
                        <a:rPr lang="en-GB" sz="900" b="1" kern="1200" noProof="0" dirty="0">
                          <a:solidFill>
                            <a:schemeClr val="accent2"/>
                          </a:solidFill>
                          <a:latin typeface="+mn-lt"/>
                          <a:ea typeface="+mn-ea"/>
                          <a:cs typeface="+mn-cs"/>
                        </a:rPr>
                      </a:br>
                      <a:r>
                        <a:rPr lang="en-GB" sz="900" b="1" kern="1200" noProof="0">
                          <a:solidFill>
                            <a:schemeClr val="accent2"/>
                          </a:solidFill>
                          <a:latin typeface="+mn-lt"/>
                          <a:ea typeface="+mn-ea"/>
                          <a:cs typeface="+mn-cs"/>
                        </a:rPr>
                        <a:t>N </a:t>
                      </a:r>
                      <a:r>
                        <a:rPr lang="vi-VN" sz="900" b="1" kern="1200" noProof="0">
                          <a:solidFill>
                            <a:schemeClr val="accent2"/>
                          </a:solidFill>
                          <a:latin typeface="+mn-lt"/>
                          <a:ea typeface="+mn-ea"/>
                          <a:cs typeface="+mn-cs"/>
                        </a:rPr>
                        <a:t>số được phân tích</a:t>
                      </a:r>
                      <a:endParaRPr lang="en-GB" sz="900" b="1" dirty="0">
                        <a:solidFill>
                          <a:schemeClr val="accent2"/>
                        </a:solidFill>
                        <a:latin typeface="+mn-lt"/>
                      </a:endParaRPr>
                    </a:p>
                  </a:txBody>
                  <a:tcPr marL="0" marR="0" marT="0" marB="0" anchor="ctr">
                    <a:lnL>
                      <a:noFill/>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en-GB" sz="900" b="1" dirty="0">
                          <a:solidFill>
                            <a:schemeClr val="accent2"/>
                          </a:solidFill>
                          <a:latin typeface="+mn-lt"/>
                        </a:rPr>
                        <a:t>IR</a:t>
                      </a:r>
                      <a:br>
                        <a:rPr lang="en-GB" sz="900" b="1">
                          <a:solidFill>
                            <a:schemeClr val="accent2"/>
                          </a:solidFill>
                          <a:latin typeface="+mn-lt"/>
                        </a:rPr>
                      </a:br>
                      <a:r>
                        <a:rPr lang="en-GB" sz="900" b="1">
                          <a:solidFill>
                            <a:schemeClr val="accent2"/>
                          </a:solidFill>
                          <a:latin typeface="+mn-lt"/>
                        </a:rPr>
                        <a:t>(biến</a:t>
                      </a:r>
                      <a:r>
                        <a:rPr lang="en-GB" sz="900" b="1" baseline="0">
                          <a:solidFill>
                            <a:schemeClr val="accent2"/>
                          </a:solidFill>
                          <a:latin typeface="+mn-lt"/>
                        </a:rPr>
                        <a:t> cố</a:t>
                      </a:r>
                      <a:r>
                        <a:rPr lang="en-GB" sz="900" b="1">
                          <a:solidFill>
                            <a:schemeClr val="accent2"/>
                          </a:solidFill>
                          <a:latin typeface="+mn-lt"/>
                        </a:rPr>
                        <a:t>/</a:t>
                      </a:r>
                      <a:br>
                        <a:rPr lang="en-GB" sz="900" b="1" dirty="0">
                          <a:solidFill>
                            <a:schemeClr val="accent2"/>
                          </a:solidFill>
                          <a:latin typeface="+mn-lt"/>
                        </a:rPr>
                      </a:br>
                      <a:r>
                        <a:rPr lang="en-GB" sz="900" b="1" dirty="0">
                          <a:solidFill>
                            <a:schemeClr val="accent2"/>
                          </a:solidFill>
                          <a:latin typeface="+mn-lt"/>
                        </a:rPr>
                        <a:t>1000 PY)</a:t>
                      </a:r>
                    </a:p>
                  </a:txBody>
                  <a:tcPr marL="0" marR="0" marT="0" marB="0" anchor="ctr">
                    <a:lnL>
                      <a:noFill/>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11774394"/>
                  </a:ext>
                </a:extLst>
              </a:tr>
              <a:tr h="352421">
                <a:tc>
                  <a:txBody>
                    <a:bodyPr/>
                    <a:lstStyle>
                      <a:lvl1pPr marL="0" algn="l" defTabSz="457200" rtl="0" eaLnBrk="1" fontAlgn="b" latinLnBrk="0" hangingPunct="1">
                        <a:spcBef>
                          <a:spcPct val="20000"/>
                        </a:spcBef>
                        <a:spcAft>
                          <a:spcPct val="20000"/>
                        </a:spcAft>
                        <a:buClr>
                          <a:schemeClr val="bg2"/>
                        </a:buClr>
                        <a:buFont typeface="Wingdings 2" pitchFamily="18" charset="2"/>
                        <a:defRPr sz="1800" kern="1200">
                          <a:solidFill>
                            <a:schemeClr val="tx1"/>
                          </a:solidFill>
                          <a:latin typeface="Arial"/>
                        </a:defRPr>
                      </a:lvl1pPr>
                      <a:lvl2pPr marL="457200" indent="-285750" algn="l" defTabSz="457200" rtl="0" eaLnBrk="1" fontAlgn="b" latinLnBrk="0" hangingPunct="1">
                        <a:spcBef>
                          <a:spcPct val="10000"/>
                        </a:spcBef>
                        <a:spcAft>
                          <a:spcPct val="10000"/>
                        </a:spcAft>
                        <a:buClr>
                          <a:schemeClr val="bg2"/>
                        </a:buClr>
                        <a:buFont typeface="Symbol" pitchFamily="18" charset="2"/>
                        <a:defRPr sz="1800" kern="1200">
                          <a:solidFill>
                            <a:schemeClr val="tx1"/>
                          </a:solidFill>
                          <a:latin typeface="Arial"/>
                        </a:defRPr>
                      </a:lvl2pPr>
                      <a:lvl3pPr marL="914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3pPr>
                      <a:lvl4pPr marL="1371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4pPr>
                      <a:lvl5pPr marL="18288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5pPr>
                      <a:lvl6pPr marL="22860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6pPr>
                      <a:lvl7pPr marL="27432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7pPr>
                      <a:lvl8pPr marL="3200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8pPr>
                      <a:lvl9pPr marL="3657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9p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900" b="1" kern="1200" dirty="0">
                          <a:solidFill>
                            <a:srgbClr val="8F3089"/>
                          </a:solidFill>
                          <a:latin typeface="+mn-lt"/>
                          <a:ea typeface="+mn-ea"/>
                          <a:cs typeface="+mn-cs"/>
                        </a:rPr>
                        <a:t>EMPA-REG OUTCOME</a:t>
                      </a:r>
                      <a:r>
                        <a:rPr lang="en-GB" sz="900" b="1" kern="1200" baseline="30000" dirty="0">
                          <a:solidFill>
                            <a:srgbClr val="8F3089"/>
                          </a:solidFill>
                          <a:latin typeface="+mn-lt"/>
                          <a:ea typeface="+mn-ea"/>
                          <a:cs typeface="+mn-cs"/>
                        </a:rPr>
                        <a:t>†</a:t>
                      </a:r>
                      <a:br>
                        <a:rPr lang="en-GB" sz="900" baseline="30000" dirty="0">
                          <a:solidFill>
                            <a:schemeClr val="tx1"/>
                          </a:solidFill>
                          <a:latin typeface="+mn-lt"/>
                        </a:rPr>
                      </a:br>
                      <a:r>
                        <a:rPr lang="en-GB" sz="900" b="0" kern="1200" dirty="0">
                          <a:solidFill>
                            <a:schemeClr val="tx2"/>
                          </a:solidFill>
                          <a:latin typeface="+mn-lt"/>
                          <a:ea typeface="+mn-ea"/>
                          <a:cs typeface="+mn-cs"/>
                        </a:rPr>
                        <a:t>(empagliflozin)</a:t>
                      </a:r>
                    </a:p>
                  </a:txBody>
                  <a:tcPr marL="34062" marR="0" marT="34290" marB="34290" anchor="ctr" horzOverflow="overflow">
                    <a:lnL w="12700" cap="flat" cmpd="sng" algn="ctr">
                      <a:noFill/>
                      <a:prstDash val="solid"/>
                      <a:round/>
                      <a:headEnd type="none" w="med" len="med"/>
                      <a:tailEnd type="none" w="med" len="med"/>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noProof="0" dirty="0">
                          <a:solidFill>
                            <a:schemeClr val="tx1"/>
                          </a:solidFill>
                          <a:latin typeface="+mn-lt"/>
                        </a:rPr>
                        <a:t>81/4645</a:t>
                      </a:r>
                    </a:p>
                  </a:txBody>
                  <a:tcPr marL="0" marR="0" marT="0" marB="0" anchor="ctr">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solidFill>
                            <a:schemeClr val="tx2"/>
                          </a:solidFill>
                          <a:latin typeface="+mn-lt"/>
                          <a:cs typeface="Arial" panose="020B0604020202020204" pitchFamily="34" charset="0"/>
                        </a:rPr>
                        <a:t>6.3</a:t>
                      </a:r>
                    </a:p>
                  </a:txBody>
                  <a:tcPr marL="0" marR="0" marT="0" marB="0" anchor="ctr">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noProof="0" dirty="0">
                          <a:solidFill>
                            <a:schemeClr val="tx1"/>
                          </a:solidFill>
                          <a:latin typeface="+mn-lt"/>
                        </a:rPr>
                        <a:t>71/2323</a:t>
                      </a:r>
                    </a:p>
                  </a:txBody>
                  <a:tcPr marL="0" marR="0" marT="0" marB="0" anchor="ctr">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2"/>
                          </a:solidFill>
                          <a:latin typeface="+mn-lt"/>
                          <a:cs typeface="Arial" panose="020B0604020202020204" pitchFamily="34" charset="0"/>
                        </a:rPr>
                        <a:t>11.5</a:t>
                      </a:r>
                    </a:p>
                  </a:txBody>
                  <a:tcPr marL="0" marR="0" marT="0" marB="0" anchor="ctr">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900" b="0" i="0" u="none" strike="noStrike" cap="none" normalizeH="0" baseline="0" dirty="0">
                          <a:ln>
                            <a:noFill/>
                          </a:ln>
                          <a:solidFill>
                            <a:schemeClr val="tx2"/>
                          </a:solidFill>
                          <a:effectLst/>
                          <a:latin typeface="+mn-lt"/>
                          <a:cs typeface="Arial" panose="020B0604020202020204" pitchFamily="34" charset="0"/>
                        </a:rPr>
                        <a:t>0.54 (0.40, 0.75)</a:t>
                      </a:r>
                    </a:p>
                  </a:txBody>
                  <a:tcPr marL="34062" marR="34062" marT="34290" marB="34290" anchor="ctr" horzOverflow="overflow">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lang="en-GB" sz="900" dirty="0">
                        <a:solidFill>
                          <a:schemeClr val="tx2"/>
                        </a:solidFill>
                        <a:latin typeface="+mn-lt"/>
                      </a:endParaRPr>
                    </a:p>
                  </a:txBody>
                  <a:tcPr marL="34062" marR="34062" marT="34290" marB="34290" anchor="ctr" horzOverflow="overflow">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900" b="0" i="0" u="none" strike="noStrike" cap="none" normalizeH="0" baseline="0" dirty="0">
                        <a:ln>
                          <a:noFill/>
                        </a:ln>
                        <a:solidFill>
                          <a:schemeClr val="tx2"/>
                        </a:solidFill>
                        <a:effectLst/>
                        <a:latin typeface="+mn-lt"/>
                        <a:cs typeface="Arial" panose="020B0604020202020204" pitchFamily="34" charset="0"/>
                      </a:endParaRPr>
                    </a:p>
                  </a:txBody>
                  <a:tcPr marL="34062" marR="34062" marT="34290" marB="34290" anchor="ctr" horzOverflow="overflow">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0697370"/>
                  </a:ext>
                </a:extLst>
              </a:tr>
              <a:tr h="354813">
                <a:tc>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altLang="en-US" sz="900" b="1" kern="1200" dirty="0">
                          <a:solidFill>
                            <a:srgbClr val="8F3089"/>
                          </a:solidFill>
                          <a:latin typeface="+mn-lt"/>
                          <a:ea typeface="+mn-ea"/>
                          <a:cs typeface="+mn-cs"/>
                        </a:rPr>
                        <a:t>CANVAS Program</a:t>
                      </a:r>
                      <a:r>
                        <a:rPr lang="en-GB" sz="900" b="1" kern="1200" baseline="30000" dirty="0">
                          <a:solidFill>
                            <a:srgbClr val="8F3089"/>
                          </a:solidFill>
                          <a:latin typeface="+mn-lt"/>
                          <a:ea typeface="+mn-ea"/>
                          <a:cs typeface="+mn-cs"/>
                        </a:rPr>
                        <a:t>‡</a:t>
                      </a:r>
                      <a:br>
                        <a:rPr lang="en-GB" altLang="en-US" sz="900" b="0" kern="1200" baseline="0" dirty="0">
                          <a:solidFill>
                            <a:schemeClr val="tx2"/>
                          </a:solidFill>
                          <a:latin typeface="+mn-lt"/>
                          <a:ea typeface="+mn-ea"/>
                          <a:cs typeface="+mn-cs"/>
                        </a:rPr>
                      </a:br>
                      <a:r>
                        <a:rPr lang="en-GB" altLang="en-US" sz="900" b="0" kern="1200" baseline="0" dirty="0">
                          <a:solidFill>
                            <a:schemeClr val="tx2"/>
                          </a:solidFill>
                          <a:latin typeface="+mn-lt"/>
                          <a:ea typeface="+mn-ea"/>
                          <a:cs typeface="+mn-cs"/>
                        </a:rPr>
                        <a:t>(canagliflozin)</a:t>
                      </a:r>
                    </a:p>
                  </a:txBody>
                  <a:tcPr marL="34062" marR="34062" marT="34290" marB="3429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900" dirty="0">
                          <a:solidFill>
                            <a:schemeClr val="tx2"/>
                          </a:solidFill>
                          <a:latin typeface="+mn-lt"/>
                        </a:rPr>
                        <a:t>NA/5795</a:t>
                      </a:r>
                    </a:p>
                  </a:txBody>
                  <a:tcPr marL="34062" marR="34062" marT="34290" marB="34290"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900" b="0" i="0" u="none" strike="noStrike" cap="none" normalizeH="0" baseline="0" dirty="0">
                          <a:ln>
                            <a:noFill/>
                          </a:ln>
                          <a:solidFill>
                            <a:schemeClr val="tx2"/>
                          </a:solidFill>
                          <a:effectLst/>
                          <a:latin typeface="+mn-lt"/>
                          <a:cs typeface="Arial" panose="020B0604020202020204" pitchFamily="34" charset="0"/>
                        </a:rPr>
                        <a:t>5.5</a:t>
                      </a:r>
                    </a:p>
                  </a:txBody>
                  <a:tcPr marL="34062" marR="34062" marT="34290" marB="34290"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n-GB"/>
                    </a:p>
                  </a:txBody>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900" noProof="0" dirty="0">
                          <a:solidFill>
                            <a:schemeClr val="tx2"/>
                          </a:solidFill>
                          <a:latin typeface="+mn-lt"/>
                        </a:rPr>
                        <a:t>NA/4347</a:t>
                      </a:r>
                    </a:p>
                  </a:txBody>
                  <a:tcPr marL="34062" marR="34062" marT="34290" marB="34290"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kumimoji="0" lang="en-GB" sz="900" b="0" i="0" u="none" strike="noStrike" kern="1200" cap="none" normalizeH="0" baseline="0" dirty="0">
                          <a:ln>
                            <a:noFill/>
                          </a:ln>
                          <a:solidFill>
                            <a:schemeClr val="tx2"/>
                          </a:solidFill>
                          <a:effectLst/>
                          <a:latin typeface="+mn-lt"/>
                          <a:ea typeface="+mn-ea"/>
                          <a:cs typeface="Arial" panose="020B0604020202020204" pitchFamily="34" charset="0"/>
                        </a:rPr>
                        <a:t>9.0</a:t>
                      </a:r>
                    </a:p>
                  </a:txBody>
                  <a:tcPr marL="9465" marR="946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900" b="0" i="0" u="none" strike="noStrike" cap="none" normalizeH="0" baseline="0" dirty="0">
                          <a:ln>
                            <a:noFill/>
                          </a:ln>
                          <a:solidFill>
                            <a:schemeClr val="tx2"/>
                          </a:solidFill>
                          <a:effectLst/>
                          <a:latin typeface="+mn-lt"/>
                          <a:cs typeface="Arial" panose="020B0604020202020204" pitchFamily="34" charset="0"/>
                        </a:rPr>
                        <a:t>0.60 (0.47, 0.77)</a:t>
                      </a:r>
                    </a:p>
                  </a:txBody>
                  <a:tcPr marL="34062" marR="34062" marT="34290" marB="34290"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900" b="0" i="0" u="none" strike="noStrike" kern="1200" cap="none" normalizeH="0" baseline="0" dirty="0">
                        <a:ln>
                          <a:noFill/>
                        </a:ln>
                        <a:solidFill>
                          <a:schemeClr val="tx2"/>
                        </a:solidFill>
                        <a:effectLst/>
                        <a:latin typeface="+mn-lt"/>
                        <a:ea typeface="+mn-ea"/>
                        <a:cs typeface="Arial" panose="020B0604020202020204" pitchFamily="34" charset="0"/>
                      </a:endParaRPr>
                    </a:p>
                  </a:txBody>
                  <a:tcPr marL="34062" marR="34062" marT="34290" marB="34290"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900" b="0" i="0" u="none" strike="noStrike" cap="none" normalizeH="0" baseline="0" dirty="0">
                        <a:ln>
                          <a:noFill/>
                        </a:ln>
                        <a:solidFill>
                          <a:schemeClr val="tx2"/>
                        </a:solidFill>
                        <a:effectLst/>
                        <a:latin typeface="+mn-lt"/>
                        <a:cs typeface="Arial" panose="020B0604020202020204" pitchFamily="34" charset="0"/>
                      </a:endParaRPr>
                    </a:p>
                  </a:txBody>
                  <a:tcPr marL="34062" marR="34062" marT="34290" marB="34290"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2421">
                <a:tc>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altLang="en-US" sz="900" b="1" kern="1200" dirty="0">
                          <a:solidFill>
                            <a:srgbClr val="8F3089"/>
                          </a:solidFill>
                          <a:latin typeface="+mn-lt"/>
                          <a:ea typeface="+mn-ea"/>
                          <a:cs typeface="+mn-cs"/>
                        </a:rPr>
                        <a:t>DECLARE-TIMI 58</a:t>
                      </a:r>
                      <a:r>
                        <a:rPr lang="en-GB" sz="900" b="1" kern="1200" baseline="30000" dirty="0">
                          <a:solidFill>
                            <a:srgbClr val="8F3089"/>
                          </a:solidFill>
                          <a:latin typeface="+mn-lt"/>
                          <a:ea typeface="+mn-ea"/>
                          <a:cs typeface="+mn-cs"/>
                        </a:rPr>
                        <a:t>‡</a:t>
                      </a:r>
                      <a:br>
                        <a:rPr kumimoji="0" lang="en-GB" altLang="en-US" sz="900" b="0" i="0" u="none" strike="noStrike" kern="1200" cap="none" normalizeH="0" baseline="0" dirty="0">
                          <a:ln>
                            <a:noFill/>
                          </a:ln>
                          <a:solidFill>
                            <a:schemeClr val="tx2"/>
                          </a:solidFill>
                          <a:effectLst/>
                          <a:latin typeface="+mn-lt"/>
                          <a:ea typeface="+mn-ea"/>
                          <a:cs typeface="Arial" panose="020B0604020202020204" pitchFamily="34" charset="0"/>
                        </a:rPr>
                      </a:br>
                      <a:r>
                        <a:rPr kumimoji="0" lang="en-GB" altLang="en-US" sz="900" b="0" i="0" u="none" strike="noStrike" kern="1200" cap="none" normalizeH="0" baseline="0" dirty="0">
                          <a:ln>
                            <a:noFill/>
                          </a:ln>
                          <a:solidFill>
                            <a:schemeClr val="tx2"/>
                          </a:solidFill>
                          <a:effectLst/>
                          <a:latin typeface="+mn-lt"/>
                          <a:ea typeface="+mn-ea"/>
                          <a:cs typeface="Arial" panose="020B0604020202020204" pitchFamily="34" charset="0"/>
                        </a:rPr>
                        <a:t>(dapagliflozin)</a:t>
                      </a:r>
                    </a:p>
                  </a:txBody>
                  <a:tcPr marL="34062" marR="34062" marT="34290" marB="34290" anchor="ctr" horzOverflow="overflow">
                    <a:lnL w="12700"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900" b="0" i="0" u="none" strike="noStrike" kern="1200" cap="none" normalizeH="0" baseline="0" dirty="0">
                          <a:ln>
                            <a:noFill/>
                          </a:ln>
                          <a:solidFill>
                            <a:schemeClr val="tx2"/>
                          </a:solidFill>
                          <a:effectLst/>
                          <a:latin typeface="+mn-lt"/>
                          <a:ea typeface="+mn-ea"/>
                          <a:cs typeface="Arial" charset="0"/>
                        </a:rPr>
                        <a:t>127/8582</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900" b="0" i="0" u="none" strike="noStrike" cap="none" normalizeH="0" baseline="0" dirty="0">
                          <a:ln>
                            <a:noFill/>
                          </a:ln>
                          <a:solidFill>
                            <a:schemeClr val="tx2"/>
                          </a:solidFill>
                          <a:effectLst/>
                          <a:latin typeface="+mn-lt"/>
                          <a:cs typeface="Arial" panose="020B0604020202020204" pitchFamily="34" charset="0"/>
                        </a:rPr>
                        <a:t>3.7</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900" b="0" i="0" u="none" strike="noStrike" kern="1200" cap="none" normalizeH="0" baseline="0" dirty="0">
                          <a:ln>
                            <a:noFill/>
                          </a:ln>
                          <a:solidFill>
                            <a:schemeClr val="tx2"/>
                          </a:solidFill>
                          <a:effectLst/>
                          <a:latin typeface="+mn-lt"/>
                          <a:ea typeface="+mn-ea"/>
                          <a:cs typeface="Arial" charset="0"/>
                        </a:rPr>
                        <a:t>238/8578</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900" b="0" i="0" u="none" strike="noStrike" kern="1200" cap="none" normalizeH="0" baseline="0" dirty="0">
                          <a:ln>
                            <a:noFill/>
                          </a:ln>
                          <a:solidFill>
                            <a:schemeClr val="tx2"/>
                          </a:solidFill>
                          <a:effectLst/>
                          <a:latin typeface="+mn-lt"/>
                          <a:ea typeface="+mn-ea"/>
                          <a:cs typeface="Arial" panose="020B0604020202020204" pitchFamily="34" charset="0"/>
                        </a:rPr>
                        <a:t>7.0</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900" b="0" i="0" u="none" strike="noStrike" cap="none" normalizeH="0" baseline="0" dirty="0">
                          <a:ln>
                            <a:noFill/>
                          </a:ln>
                          <a:solidFill>
                            <a:schemeClr val="tx2"/>
                          </a:solidFill>
                          <a:effectLst/>
                          <a:latin typeface="+mn-lt"/>
                          <a:cs typeface="Arial" panose="020B0604020202020204" pitchFamily="34" charset="0"/>
                        </a:rPr>
                        <a:t>0.53 (0.43, 0.66)</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900" b="0" i="0" u="none" strike="noStrike" cap="none" normalizeH="0" baseline="0" dirty="0">
                        <a:ln>
                          <a:noFill/>
                        </a:ln>
                        <a:solidFill>
                          <a:schemeClr val="tx2"/>
                        </a:solidFill>
                        <a:effectLst/>
                        <a:latin typeface="+mn-lt"/>
                        <a:cs typeface="Arial" panose="020B0604020202020204" pitchFamily="34" charset="0"/>
                      </a:endParaRP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900" b="0" i="0" u="none" strike="noStrike" cap="none" normalizeH="0" baseline="0" dirty="0">
                        <a:ln>
                          <a:noFill/>
                        </a:ln>
                        <a:solidFill>
                          <a:schemeClr val="tx2"/>
                        </a:solidFill>
                        <a:effectLst/>
                        <a:latin typeface="+mn-lt"/>
                        <a:cs typeface="Arial" panose="020B0604020202020204" pitchFamily="34" charset="0"/>
                      </a:endParaRP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69754"/>
                  </a:ext>
                </a:extLst>
              </a:tr>
              <a:tr h="352421">
                <a:tc>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lang="en-GB" altLang="en-US" sz="900" b="1" kern="1200" dirty="0">
                          <a:solidFill>
                            <a:schemeClr val="tx1"/>
                          </a:solidFill>
                          <a:latin typeface="+mn-lt"/>
                          <a:ea typeface="+mn-ea"/>
                          <a:cs typeface="+mn-cs"/>
                        </a:rPr>
                        <a:t>CREDENCE</a:t>
                      </a:r>
                      <a:r>
                        <a:rPr kumimoji="0" lang="en-GB" altLang="en-US" sz="900" b="1" i="0" u="none" strike="noStrike" kern="1200" cap="none" normalizeH="0" baseline="30000" dirty="0">
                          <a:ln>
                            <a:noFill/>
                          </a:ln>
                          <a:solidFill>
                            <a:schemeClr val="tx1"/>
                          </a:solidFill>
                          <a:effectLst/>
                          <a:latin typeface="+mn-lt"/>
                          <a:ea typeface="+mn-ea"/>
                          <a:cs typeface="Arial" panose="020B0604020202020204" pitchFamily="34" charset="0"/>
                        </a:rPr>
                        <a:t>§</a:t>
                      </a:r>
                      <a:br>
                        <a:rPr kumimoji="0" lang="en-GB" altLang="en-US" sz="900" b="0" i="0" u="none" strike="noStrike" kern="1200" cap="none" normalizeH="0" baseline="0" dirty="0">
                          <a:ln>
                            <a:noFill/>
                          </a:ln>
                          <a:solidFill>
                            <a:schemeClr val="tx1"/>
                          </a:solidFill>
                          <a:effectLst/>
                          <a:latin typeface="+mn-lt"/>
                          <a:ea typeface="+mn-ea"/>
                          <a:cs typeface="Arial" panose="020B0604020202020204" pitchFamily="34" charset="0"/>
                        </a:rPr>
                      </a:br>
                      <a:r>
                        <a:rPr lang="en-GB" altLang="en-US" sz="900" b="0" kern="1200" baseline="0" dirty="0">
                          <a:solidFill>
                            <a:schemeClr val="tx1"/>
                          </a:solidFill>
                          <a:latin typeface="+mn-lt"/>
                          <a:ea typeface="+mn-ea"/>
                          <a:cs typeface="+mn-cs"/>
                        </a:rPr>
                        <a:t>(canagliflozin)</a:t>
                      </a:r>
                      <a:endParaRPr kumimoji="0" lang="en-GB" altLang="en-US" sz="9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34062" marR="34062" marT="34290" marB="34290" anchor="ctr" horzOverflow="overflow">
                    <a:lnL w="12700"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900" b="0" i="0" u="none" strike="noStrike" kern="1200" cap="none" normalizeH="0" baseline="0" dirty="0">
                          <a:ln>
                            <a:noFill/>
                          </a:ln>
                          <a:solidFill>
                            <a:schemeClr val="tx1"/>
                          </a:solidFill>
                          <a:effectLst/>
                          <a:latin typeface="+mn-lt"/>
                          <a:ea typeface="+mn-ea"/>
                          <a:cs typeface="Arial" charset="0"/>
                        </a:rPr>
                        <a:t>153/2202</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900" b="0" i="0" u="none" strike="noStrike" cap="none" normalizeH="0" baseline="0" dirty="0">
                          <a:ln>
                            <a:noFill/>
                          </a:ln>
                          <a:solidFill>
                            <a:schemeClr val="tx1"/>
                          </a:solidFill>
                          <a:effectLst/>
                          <a:latin typeface="+mn-lt"/>
                          <a:cs typeface="Arial" panose="020B0604020202020204" pitchFamily="34" charset="0"/>
                        </a:rPr>
                        <a:t>27.0</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900" b="0" i="0" u="none" strike="noStrike" kern="1200" cap="none" normalizeH="0" baseline="0" dirty="0">
                          <a:ln>
                            <a:noFill/>
                          </a:ln>
                          <a:solidFill>
                            <a:schemeClr val="tx1"/>
                          </a:solidFill>
                          <a:effectLst/>
                          <a:latin typeface="+mn-lt"/>
                          <a:ea typeface="+mn-ea"/>
                          <a:cs typeface="Arial" charset="0"/>
                        </a:rPr>
                        <a:t>224/2199</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900" b="0" i="0" u="none" strike="noStrike" kern="1200" cap="none" normalizeH="0" baseline="0" dirty="0">
                          <a:ln>
                            <a:noFill/>
                          </a:ln>
                          <a:solidFill>
                            <a:schemeClr val="tx1"/>
                          </a:solidFill>
                          <a:effectLst/>
                          <a:latin typeface="+mn-lt"/>
                          <a:ea typeface="+mn-ea"/>
                          <a:cs typeface="Arial" panose="020B0604020202020204" pitchFamily="34" charset="0"/>
                        </a:rPr>
                        <a:t>40.4</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900" b="0" i="0" u="none" strike="noStrike" cap="none" normalizeH="0" baseline="0" dirty="0">
                          <a:ln>
                            <a:noFill/>
                          </a:ln>
                          <a:solidFill>
                            <a:schemeClr val="tx1"/>
                          </a:solidFill>
                          <a:effectLst/>
                          <a:latin typeface="+mn-lt"/>
                          <a:cs typeface="Arial" panose="020B0604020202020204" pitchFamily="34" charset="0"/>
                        </a:rPr>
                        <a:t>0.66 (0.53, 0.81)</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900" b="0" i="0" u="none" strike="noStrike" cap="none" normalizeH="0" baseline="0" dirty="0">
                        <a:ln>
                          <a:noFill/>
                        </a:ln>
                        <a:solidFill>
                          <a:schemeClr val="tx1"/>
                        </a:solidFill>
                        <a:effectLst/>
                        <a:latin typeface="+mn-lt"/>
                        <a:cs typeface="Arial" panose="020B0604020202020204" pitchFamily="34" charset="0"/>
                      </a:endParaRP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900" b="0" i="0" u="none" strike="noStrike" cap="none" normalizeH="0" baseline="0" dirty="0">
                        <a:ln>
                          <a:noFill/>
                        </a:ln>
                        <a:solidFill>
                          <a:schemeClr val="tx1"/>
                        </a:solidFill>
                        <a:effectLst/>
                        <a:latin typeface="+mn-lt"/>
                        <a:cs typeface="Arial" panose="020B0604020202020204" pitchFamily="34" charset="0"/>
                      </a:endParaRP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710793"/>
                  </a:ext>
                </a:extLst>
              </a:tr>
              <a:tr h="352421">
                <a:tc>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altLang="en-US" sz="900" b="1" kern="1200" dirty="0">
                          <a:solidFill>
                            <a:srgbClr val="8F3089"/>
                          </a:solidFill>
                          <a:latin typeface="+mn-lt"/>
                          <a:ea typeface="+mn-ea"/>
                          <a:cs typeface="+mn-cs"/>
                        </a:rPr>
                        <a:t>VERTIS CV</a:t>
                      </a:r>
                      <a:r>
                        <a:rPr lang="en-GB" sz="900" b="1" kern="1200" baseline="30000" dirty="0">
                          <a:solidFill>
                            <a:srgbClr val="8F3089"/>
                          </a:solidFill>
                          <a:latin typeface="+mn-lt"/>
                          <a:ea typeface="+mn-ea"/>
                          <a:cs typeface="+mn-cs"/>
                        </a:rPr>
                        <a:t>†</a:t>
                      </a:r>
                      <a:br>
                        <a:rPr kumimoji="0" lang="en-GB" altLang="en-US" sz="900" u="none" strike="noStrike" kern="1200" cap="none" normalizeH="0" baseline="30000" dirty="0">
                          <a:ln>
                            <a:noFill/>
                          </a:ln>
                          <a:solidFill>
                            <a:schemeClr val="tx1"/>
                          </a:solidFill>
                          <a:effectLst/>
                          <a:latin typeface="+mn-lt"/>
                          <a:ea typeface="+mn-ea"/>
                          <a:cs typeface="+mn-cs"/>
                        </a:rPr>
                      </a:br>
                      <a:r>
                        <a:rPr kumimoji="0" lang="en-GB" altLang="en-US" sz="900" u="none" strike="noStrike" kern="1200" cap="none" normalizeH="0" baseline="0" dirty="0">
                          <a:ln>
                            <a:noFill/>
                          </a:ln>
                          <a:solidFill>
                            <a:schemeClr val="tx1"/>
                          </a:solidFill>
                          <a:effectLst/>
                          <a:latin typeface="+mn-lt"/>
                          <a:ea typeface="+mn-ea"/>
                          <a:cs typeface="+mn-cs"/>
                        </a:rPr>
                        <a:t>(ertugliflozin)</a:t>
                      </a:r>
                    </a:p>
                  </a:txBody>
                  <a:tcPr marL="34062" marR="34062" marT="34290" marB="34290" anchor="ctr" horzOverflow="overflow">
                    <a:lnL w="12700"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900" b="0" i="0" u="none" strike="noStrike" kern="1200" cap="none" normalizeH="0" baseline="0" dirty="0">
                          <a:ln>
                            <a:noFill/>
                          </a:ln>
                          <a:solidFill>
                            <a:schemeClr val="tx2"/>
                          </a:solidFill>
                          <a:effectLst/>
                          <a:latin typeface="+mn-lt"/>
                          <a:ea typeface="+mn-ea"/>
                          <a:cs typeface="Arial" charset="0"/>
                        </a:rPr>
                        <a:t>175/5499</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900" b="0" i="0" u="none" strike="noStrike" cap="none" normalizeH="0" baseline="0" dirty="0">
                          <a:ln>
                            <a:noFill/>
                          </a:ln>
                          <a:solidFill>
                            <a:schemeClr val="tx2"/>
                          </a:solidFill>
                          <a:effectLst/>
                          <a:latin typeface="+mn-lt"/>
                          <a:cs typeface="Arial" panose="020B0604020202020204" pitchFamily="34" charset="0"/>
                        </a:rPr>
                        <a:t>9.3</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900" b="0" i="0" u="none" strike="noStrike" kern="1200" cap="none" normalizeH="0" baseline="0" dirty="0">
                          <a:ln>
                            <a:noFill/>
                          </a:ln>
                          <a:solidFill>
                            <a:schemeClr val="tx2"/>
                          </a:solidFill>
                          <a:effectLst/>
                          <a:latin typeface="+mn-lt"/>
                          <a:ea typeface="+mn-ea"/>
                          <a:cs typeface="Arial" charset="0"/>
                        </a:rPr>
                        <a:t>108/2747</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900" b="0" i="0" u="none" strike="noStrike" kern="1200" cap="none" normalizeH="0" baseline="0" dirty="0">
                          <a:ln>
                            <a:noFill/>
                          </a:ln>
                          <a:solidFill>
                            <a:schemeClr val="tx2"/>
                          </a:solidFill>
                          <a:effectLst/>
                          <a:latin typeface="+mn-lt"/>
                          <a:ea typeface="+mn-ea"/>
                          <a:cs typeface="Arial" panose="020B0604020202020204" pitchFamily="34" charset="0"/>
                        </a:rPr>
                        <a:t>11.5</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900" b="0" i="0" u="none" strike="noStrike" cap="none" normalizeH="0" baseline="0" dirty="0">
                          <a:ln>
                            <a:noFill/>
                          </a:ln>
                          <a:solidFill>
                            <a:schemeClr val="tx2"/>
                          </a:solidFill>
                          <a:effectLst/>
                          <a:latin typeface="+mn-lt"/>
                          <a:cs typeface="Arial" panose="020B0604020202020204" pitchFamily="34" charset="0"/>
                        </a:rPr>
                        <a:t>0.81 (0.64, 1.03)</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900" b="0" i="0" u="none" strike="noStrike" cap="none" normalizeH="0" baseline="0" dirty="0">
                        <a:ln>
                          <a:noFill/>
                        </a:ln>
                        <a:solidFill>
                          <a:schemeClr val="tx2"/>
                        </a:solidFill>
                        <a:effectLst/>
                        <a:latin typeface="+mn-lt"/>
                        <a:cs typeface="Arial" panose="020B0604020202020204" pitchFamily="34" charset="0"/>
                      </a:endParaRP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900" b="0" i="0" u="none" strike="noStrike" cap="none" normalizeH="0" baseline="0" dirty="0">
                        <a:ln>
                          <a:noFill/>
                        </a:ln>
                        <a:solidFill>
                          <a:schemeClr val="tx2"/>
                        </a:solidFill>
                        <a:effectLst/>
                        <a:latin typeface="+mn-lt"/>
                        <a:cs typeface="Arial" panose="020B0604020202020204" pitchFamily="34" charset="0"/>
                      </a:endParaRP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5526993"/>
                  </a:ext>
                </a:extLst>
              </a:tr>
              <a:tr h="352421">
                <a:tc gridSpan="6">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900" b="1" kern="1200" spc="-5">
                          <a:solidFill>
                            <a:schemeClr val="tx1"/>
                          </a:solidFill>
                          <a:latin typeface="+mn-lt"/>
                          <a:ea typeface="+mn-ea"/>
                          <a:cs typeface="Calibri"/>
                        </a:rPr>
                        <a:t>Mô</a:t>
                      </a:r>
                      <a:r>
                        <a:rPr lang="en-GB" sz="900" b="1" kern="1200" spc="-5" baseline="0">
                          <a:solidFill>
                            <a:schemeClr val="tx1"/>
                          </a:solidFill>
                          <a:latin typeface="+mn-lt"/>
                          <a:ea typeface="+mn-ea"/>
                          <a:cs typeface="Calibri"/>
                        </a:rPr>
                        <a:t> hình f</a:t>
                      </a:r>
                      <a:r>
                        <a:rPr lang="en-GB" sz="900" b="1" kern="1200" spc="-5">
                          <a:solidFill>
                            <a:schemeClr val="tx1"/>
                          </a:solidFill>
                          <a:latin typeface="+mn-lt"/>
                          <a:ea typeface="+mn-ea"/>
                          <a:cs typeface="Calibri"/>
                        </a:rPr>
                        <a:t>ixed effects cho</a:t>
                      </a:r>
                      <a:r>
                        <a:rPr lang="en-GB" sz="900" b="1" kern="1200" spc="-5" baseline="0">
                          <a:solidFill>
                            <a:schemeClr val="tx1"/>
                          </a:solidFill>
                          <a:latin typeface="+mn-lt"/>
                          <a:ea typeface="+mn-ea"/>
                          <a:cs typeface="Calibri"/>
                        </a:rPr>
                        <a:t> đa yếu tố nguy cơ</a:t>
                      </a:r>
                      <a:r>
                        <a:rPr lang="en-GB" sz="900" b="1" kern="1200" spc="-5">
                          <a:solidFill>
                            <a:schemeClr val="tx1"/>
                          </a:solidFill>
                          <a:latin typeface="+mn-lt"/>
                          <a:ea typeface="+mn-ea"/>
                          <a:cs typeface="Calibri"/>
                        </a:rPr>
                        <a:t> </a:t>
                      </a:r>
                      <a:r>
                        <a:rPr lang="en-GB" sz="900" b="1" kern="1200" spc="-5" dirty="0">
                          <a:solidFill>
                            <a:schemeClr val="tx1"/>
                          </a:solidFill>
                          <a:latin typeface="+mn-lt"/>
                          <a:ea typeface="+mn-ea"/>
                          <a:cs typeface="Calibri"/>
                        </a:rPr>
                        <a:t>(</a:t>
                      </a:r>
                      <a:r>
                        <a:rPr lang="en-GB" sz="900" b="1" i="1" kern="1200" spc="-5" dirty="0">
                          <a:solidFill>
                            <a:schemeClr val="tx1"/>
                          </a:solidFill>
                          <a:latin typeface="+mn-lt"/>
                          <a:ea typeface="+mn-ea"/>
                          <a:cs typeface="Calibri"/>
                        </a:rPr>
                        <a:t>p=</a:t>
                      </a:r>
                      <a:r>
                        <a:rPr lang="en-GB" sz="900" b="1" kern="1200" spc="-5" dirty="0">
                          <a:solidFill>
                            <a:schemeClr val="tx1"/>
                          </a:solidFill>
                          <a:latin typeface="+mn-lt"/>
                          <a:ea typeface="+mn-ea"/>
                          <a:cs typeface="Calibri"/>
                        </a:rPr>
                        <a:t>0.09)</a:t>
                      </a:r>
                    </a:p>
                  </a:txBody>
                  <a:tcPr marL="34062" marR="34062" marT="34290" marB="34290" anchor="ctr" horzOverflow="overflow">
                    <a:lnL w="12700" cap="flat" cmpd="sng" algn="ctr">
                      <a:noFill/>
                      <a:prstDash val="solid"/>
                      <a:round/>
                      <a:headEnd type="none" w="med" len="med"/>
                      <a:tailEnd type="none" w="med" len="med"/>
                    </a:lnL>
                    <a:lnR>
                      <a:noFill/>
                    </a:lnR>
                    <a:lnT>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200" b="0" i="0" u="none" strike="noStrike" kern="1200" cap="none" normalizeH="0" baseline="0" dirty="0">
                        <a:ln>
                          <a:noFill/>
                        </a:ln>
                        <a:solidFill>
                          <a:schemeClr val="tx2"/>
                        </a:solidFill>
                        <a:effectLst/>
                        <a:latin typeface="+mn-lt"/>
                        <a:ea typeface="+mn-ea"/>
                        <a:cs typeface="Arial" charset="0"/>
                      </a:endParaRPr>
                    </a:p>
                  </a:txBody>
                  <a:tcPr marL="34062" marR="34062" marT="34290" marB="34290" anchor="ctr" horzOverflow="overflow">
                    <a:lnL>
                      <a:noFill/>
                    </a:lnL>
                    <a:lnR>
                      <a:noFill/>
                    </a:lnR>
                    <a:lnT>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200" b="0" i="0" u="none" strike="noStrike" cap="none" normalizeH="0" baseline="0" dirty="0">
                        <a:ln>
                          <a:noFill/>
                        </a:ln>
                        <a:solidFill>
                          <a:schemeClr val="tx2"/>
                        </a:solidFill>
                        <a:effectLst/>
                        <a:latin typeface="+mn-lt"/>
                        <a:cs typeface="Arial" panose="020B0604020202020204" pitchFamily="34" charset="0"/>
                      </a:endParaRPr>
                    </a:p>
                  </a:txBody>
                  <a:tcPr marL="34062" marR="34062" marT="34290" marB="34290" anchor="ctr" horzOverflow="overflow">
                    <a:lnL>
                      <a:noFill/>
                    </a:lnL>
                    <a:lnR>
                      <a:noFill/>
                    </a:lnR>
                    <a:lnT>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200" b="0" i="0" u="none" strike="noStrike" kern="1200" cap="none" normalizeH="0" baseline="0" dirty="0">
                        <a:ln>
                          <a:noFill/>
                        </a:ln>
                        <a:solidFill>
                          <a:schemeClr val="tx2"/>
                        </a:solidFill>
                        <a:effectLst/>
                        <a:latin typeface="+mn-lt"/>
                        <a:ea typeface="+mn-ea"/>
                        <a:cs typeface="Arial" charset="0"/>
                      </a:endParaRPr>
                    </a:p>
                  </a:txBody>
                  <a:tcPr marL="34062" marR="34062" marT="34290" marB="34290" anchor="ctr" horzOverflow="overflow">
                    <a:lnL>
                      <a:noFill/>
                    </a:lnL>
                    <a:lnR>
                      <a:noFill/>
                    </a:lnR>
                    <a:lnT>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200" b="0" i="0" u="none" strike="noStrike" kern="1200" cap="none" normalizeH="0" baseline="0" dirty="0">
                        <a:ln>
                          <a:noFill/>
                        </a:ln>
                        <a:solidFill>
                          <a:schemeClr val="tx2"/>
                        </a:solidFill>
                        <a:effectLst/>
                        <a:latin typeface="+mn-lt"/>
                        <a:ea typeface="+mn-ea"/>
                        <a:cs typeface="Arial" panose="020B0604020202020204" pitchFamily="34" charset="0"/>
                      </a:endParaRPr>
                    </a:p>
                  </a:txBody>
                  <a:tcPr marL="34062" marR="34062" marT="34290" marB="34290" anchor="ctr" horzOverflow="overflow">
                    <a:lnL>
                      <a:noFill/>
                    </a:lnL>
                    <a:lnR>
                      <a:noFill/>
                    </a:lnR>
                    <a:lnT>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900" b="1" i="0" u="none" strike="noStrike" cap="none" normalizeH="0" baseline="0" dirty="0">
                          <a:ln>
                            <a:noFill/>
                          </a:ln>
                          <a:solidFill>
                            <a:schemeClr val="tx2"/>
                          </a:solidFill>
                          <a:effectLst/>
                          <a:latin typeface="+mn-lt"/>
                          <a:cs typeface="Arial" panose="020B0604020202020204" pitchFamily="34" charset="0"/>
                        </a:rPr>
                        <a:t>0.62 (0.56, 0.70)</a:t>
                      </a:r>
                    </a:p>
                  </a:txBody>
                  <a:tcPr marL="34062" marR="34062" marT="34290" marB="34290" anchor="ctr" horzOverflow="overflow">
                    <a:lnL>
                      <a:noFill/>
                    </a:lnL>
                    <a:lnR>
                      <a:noFill/>
                    </a:lnR>
                    <a:lnT>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900" b="0" i="0" u="none" strike="noStrike" cap="none" normalizeH="0" baseline="0" dirty="0">
                        <a:ln>
                          <a:noFill/>
                        </a:ln>
                        <a:solidFill>
                          <a:schemeClr val="tx2"/>
                        </a:solidFill>
                        <a:effectLst/>
                        <a:latin typeface="+mn-lt"/>
                        <a:cs typeface="Arial" panose="020B0604020202020204" pitchFamily="34" charset="0"/>
                      </a:endParaRPr>
                    </a:p>
                  </a:txBody>
                  <a:tcPr marL="34062" marR="34062" marT="34290" marB="34290" anchor="ctr" horzOverflow="overflow">
                    <a:lnL>
                      <a:noFill/>
                    </a:lnL>
                    <a:lnR>
                      <a:noFill/>
                    </a:lnR>
                    <a:lnT>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900" b="1" i="0" u="none" strike="noStrike" cap="none" normalizeH="0" baseline="0" dirty="0">
                        <a:ln>
                          <a:noFill/>
                        </a:ln>
                        <a:solidFill>
                          <a:schemeClr val="tx2"/>
                        </a:solidFill>
                        <a:effectLst/>
                        <a:latin typeface="+mn-lt"/>
                        <a:cs typeface="Arial" panose="020B0604020202020204" pitchFamily="34" charset="0"/>
                      </a:endParaRPr>
                    </a:p>
                  </a:txBody>
                  <a:tcPr marL="34062" marR="34062" marT="34290" marB="34290" anchor="ctr" horzOverflow="overflow">
                    <a:lnL>
                      <a:noFill/>
                    </a:lnL>
                    <a:lnR>
                      <a:noFill/>
                    </a:lnR>
                    <a:lnT>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0161469"/>
                  </a:ext>
                </a:extLst>
              </a:tr>
            </a:tbl>
          </a:graphicData>
        </a:graphic>
      </p:graphicFrame>
      <p:sp>
        <p:nvSpPr>
          <p:cNvPr id="2" name="Title 1"/>
          <p:cNvSpPr>
            <a:spLocks noGrp="1"/>
          </p:cNvSpPr>
          <p:nvPr>
            <p:ph type="title"/>
          </p:nvPr>
        </p:nvSpPr>
        <p:spPr>
          <a:xfrm>
            <a:off x="457200" y="164580"/>
            <a:ext cx="8003286" cy="768096"/>
          </a:xfrm>
        </p:spPr>
        <p:txBody>
          <a:bodyPr>
            <a:noAutofit/>
          </a:bodyPr>
          <a:lstStyle/>
          <a:p>
            <a:r>
              <a:rPr lang="en-GB" sz="2000" dirty="0" err="1">
                <a:latin typeface="Arial" panose="020B0604020202020204" pitchFamily="34" charset="0"/>
                <a:cs typeface="Arial" panose="020B0604020202020204" pitchFamily="34" charset="0"/>
              </a:rPr>
              <a:t>Trong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các</a:t>
            </a:r>
            <a:r>
              <a:rPr lang="en-GB" sz="2000" dirty="0">
                <a:latin typeface="Arial" panose="020B0604020202020204" pitchFamily="34" charset="0"/>
                <a:cs typeface="Arial" panose="020B0604020202020204" pitchFamily="34" charset="0"/>
              </a:rPr>
              <a:t> CVOT, </a:t>
            </a:r>
            <a:r>
              <a:rPr lang="en-GB" sz="2000" dirty="0" err="1">
                <a:latin typeface="Arial" panose="020B0604020202020204" pitchFamily="34" charset="0"/>
                <a:cs typeface="Arial" panose="020B0604020202020204" pitchFamily="34" charset="0"/>
              </a:rPr>
              <a:t>ức</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chế</a:t>
            </a:r>
            <a:r>
              <a:rPr lang="en-GB" sz="2000" dirty="0">
                <a:latin typeface="Arial" panose="020B0604020202020204" pitchFamily="34" charset="0"/>
                <a:cs typeface="Arial" panose="020B0604020202020204" pitchFamily="34" charset="0"/>
              </a:rPr>
              <a:t> SGLT2 </a:t>
            </a:r>
            <a:r>
              <a:rPr lang="en-GB" sz="2000" dirty="0" err="1">
                <a:latin typeface="Arial" panose="020B0604020202020204" pitchFamily="34" charset="0"/>
                <a:cs typeface="Arial" panose="020B0604020202020204" pitchFamily="34" charset="0"/>
              </a:rPr>
              <a:t>giảm</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nguy</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cơ</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các</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kết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cục</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gộp</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về</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thận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trên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bệnh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nhân</a:t>
            </a:r>
            <a:r>
              <a:rPr lang="en-GB" sz="2000" dirty="0">
                <a:latin typeface="Arial" panose="020B0604020202020204" pitchFamily="34" charset="0"/>
                <a:cs typeface="Arial" panose="020B0604020202020204" pitchFamily="34" charset="0"/>
              </a:rPr>
              <a:t> ĐTĐ </a:t>
            </a:r>
            <a:r>
              <a:rPr lang="en-GB" sz="2000" dirty="0" err="1">
                <a:latin typeface="Arial" panose="020B0604020202020204" pitchFamily="34" charset="0"/>
                <a:cs typeface="Arial" panose="020B0604020202020204" pitchFamily="34" charset="0"/>
              </a:rPr>
              <a:t>típ</a:t>
            </a:r>
            <a:r>
              <a:rPr lang="en-GB" sz="2000" dirty="0">
                <a:latin typeface="Arial" panose="020B0604020202020204" pitchFamily="34" charset="0"/>
                <a:cs typeface="Arial" panose="020B0604020202020204" pitchFamily="34" charset="0"/>
              </a:rPr>
              <a:t> 2 </a:t>
            </a:r>
            <a:r>
              <a:rPr lang="en-GB" sz="2000" dirty="0" err="1">
                <a:latin typeface="Arial" panose="020B0604020202020204" pitchFamily="34" charset="0"/>
                <a:cs typeface="Arial" panose="020B0604020202020204" pitchFamily="34" charset="0"/>
              </a:rPr>
              <a:t>kèm</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bệnh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tim</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mạch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hoặc</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nguy</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cơ</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tim</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mạch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cao</a:t>
            </a:r>
            <a:endParaRPr lang="en-GB" sz="2000" dirty="0">
              <a:latin typeface="Arial" panose="020B0604020202020204" pitchFamily="34" charset="0"/>
              <a:cs typeface="Arial" panose="020B0604020202020204" pitchFamily="34" charset="0"/>
            </a:endParaRPr>
          </a:p>
        </p:txBody>
      </p:sp>
      <p:sp>
        <p:nvSpPr>
          <p:cNvPr id="18" name="Text Placeholder 4">
            <a:extLst>
              <a:ext uri="{FF2B5EF4-FFF2-40B4-BE49-F238E27FC236}">
                <a16:creationId xmlns:a16="http://schemas.microsoft.com/office/drawing/2014/main" id="{E15D499A-D1B4-4C2F-B3E3-BA0F1B27B5BC}"/>
              </a:ext>
            </a:extLst>
          </p:cNvPr>
          <p:cNvSpPr>
            <a:spLocks noGrp="1"/>
          </p:cNvSpPr>
          <p:nvPr>
            <p:ph type="body" sz="quarter" idx="13"/>
          </p:nvPr>
        </p:nvSpPr>
        <p:spPr>
          <a:xfrm>
            <a:off x="457200" y="860395"/>
            <a:ext cx="8003286" cy="458605"/>
          </a:xfrm>
        </p:spPr>
        <p:txBody>
          <a:bodyPr/>
          <a:lstStyle/>
          <a:p>
            <a:r>
              <a:rPr lang="en-GB" sz="1600" dirty="0" err="1">
                <a:solidFill>
                  <a:srgbClr val="8F3089"/>
                </a:solidFill>
                <a:latin typeface="Arial" panose="020B0604020202020204" pitchFamily="34" charset="0"/>
                <a:cs typeface="Arial" panose="020B0604020202020204" pitchFamily="34" charset="0"/>
              </a:rPr>
              <a:t>Phân</a:t>
            </a:r>
            <a:r>
              <a:rPr lang="en-GB" sz="1600" dirty="0">
                <a:solidFill>
                  <a:srgbClr val="8F3089"/>
                </a:solidFill>
                <a:latin typeface="Arial" panose="020B0604020202020204" pitchFamily="34" charset="0"/>
                <a:cs typeface="Arial" panose="020B0604020202020204" pitchFamily="34" charset="0"/>
              </a:rPr>
              <a:t> </a:t>
            </a:r>
            <a:r>
              <a:rPr lang="en-GB" sz="1600" dirty="0" err="1">
                <a:solidFill>
                  <a:srgbClr val="8F3089"/>
                </a:solidFill>
                <a:latin typeface="Arial" panose="020B0604020202020204" pitchFamily="34" charset="0"/>
                <a:cs typeface="Arial" panose="020B0604020202020204" pitchFamily="34" charset="0"/>
              </a:rPr>
              <a:t>tích</a:t>
            </a:r>
            <a:r>
              <a:rPr lang="en-GB" sz="1600" dirty="0">
                <a:solidFill>
                  <a:srgbClr val="8F3089"/>
                </a:solidFill>
                <a:latin typeface="Arial" panose="020B0604020202020204" pitchFamily="34" charset="0"/>
                <a:cs typeface="Arial" panose="020B0604020202020204" pitchFamily="34" charset="0"/>
              </a:rPr>
              <a:t> </a:t>
            </a:r>
            <a:r>
              <a:rPr lang="en-GB" sz="1600" dirty="0" err="1">
                <a:solidFill>
                  <a:srgbClr val="8F3089"/>
                </a:solidFill>
                <a:latin typeface="Arial" panose="020B0604020202020204" pitchFamily="34" charset="0"/>
                <a:cs typeface="Arial" panose="020B0604020202020204" pitchFamily="34" charset="0"/>
              </a:rPr>
              <a:t>gộp</a:t>
            </a:r>
            <a:r>
              <a:rPr lang="en-GB" sz="1600" dirty="0">
                <a:solidFill>
                  <a:srgbClr val="8F3089"/>
                </a:solidFill>
                <a:latin typeface="Arial" panose="020B0604020202020204" pitchFamily="34" charset="0"/>
                <a:cs typeface="Arial" panose="020B0604020202020204" pitchFamily="34" charset="0"/>
              </a:rPr>
              <a:t> </a:t>
            </a:r>
            <a:r>
              <a:rPr lang="en-GB" sz="1600" dirty="0" err="1">
                <a:solidFill>
                  <a:srgbClr val="8F3089"/>
                </a:solidFill>
                <a:latin typeface="Arial" panose="020B0604020202020204" pitchFamily="34" charset="0"/>
                <a:cs typeface="Arial" panose="020B0604020202020204" pitchFamily="34" charset="0"/>
              </a:rPr>
              <a:t>về</a:t>
            </a:r>
            <a:r>
              <a:rPr lang="en-GB" sz="1600" dirty="0">
                <a:solidFill>
                  <a:srgbClr val="8F3089"/>
                </a:solidFill>
                <a:latin typeface="Arial" panose="020B0604020202020204" pitchFamily="34" charset="0"/>
                <a:cs typeface="Arial" panose="020B0604020202020204" pitchFamily="34" charset="0"/>
              </a:rPr>
              <a:t> </a:t>
            </a:r>
            <a:r>
              <a:rPr lang="en-GB" sz="1600" dirty="0" err="1">
                <a:solidFill>
                  <a:srgbClr val="8F3089"/>
                </a:solidFill>
                <a:latin typeface="Arial" panose="020B0604020202020204" pitchFamily="34" charset="0"/>
                <a:cs typeface="Arial" panose="020B0604020202020204" pitchFamily="34" charset="0"/>
              </a:rPr>
              <a:t>các</a:t>
            </a:r>
            <a:r>
              <a:rPr lang="en-GB" sz="1600" dirty="0">
                <a:solidFill>
                  <a:srgbClr val="8F3089"/>
                </a:solidFill>
                <a:latin typeface="Arial" panose="020B0604020202020204" pitchFamily="34" charset="0"/>
                <a:cs typeface="Arial" panose="020B0604020202020204" pitchFamily="34" charset="0"/>
              </a:rPr>
              <a:t> CVOT </a:t>
            </a:r>
            <a:r>
              <a:rPr lang="en-GB" sz="1600" dirty="0" err="1">
                <a:solidFill>
                  <a:srgbClr val="8F3089"/>
                </a:solidFill>
                <a:latin typeface="Arial" panose="020B0604020202020204" pitchFamily="34" charset="0"/>
                <a:cs typeface="Arial" panose="020B0604020202020204" pitchFamily="34" charset="0"/>
              </a:rPr>
              <a:t>của</a:t>
            </a:r>
            <a:r>
              <a:rPr lang="en-GB" sz="1600" dirty="0">
                <a:solidFill>
                  <a:srgbClr val="8F3089"/>
                </a:solidFill>
                <a:latin typeface="Arial" panose="020B0604020202020204" pitchFamily="34" charset="0"/>
                <a:cs typeface="Arial" panose="020B0604020202020204" pitchFamily="34" charset="0"/>
              </a:rPr>
              <a:t> </a:t>
            </a:r>
            <a:r>
              <a:rPr lang="en-GB" sz="1600" dirty="0" err="1">
                <a:solidFill>
                  <a:srgbClr val="8F3089"/>
                </a:solidFill>
                <a:latin typeface="Arial" panose="020B0604020202020204" pitchFamily="34" charset="0"/>
                <a:cs typeface="Arial" panose="020B0604020202020204" pitchFamily="34" charset="0"/>
              </a:rPr>
              <a:t>ức</a:t>
            </a:r>
            <a:r>
              <a:rPr lang="en-GB" sz="1600" dirty="0">
                <a:solidFill>
                  <a:srgbClr val="8F3089"/>
                </a:solidFill>
                <a:latin typeface="Arial" panose="020B0604020202020204" pitchFamily="34" charset="0"/>
                <a:cs typeface="Arial" panose="020B0604020202020204" pitchFamily="34" charset="0"/>
              </a:rPr>
              <a:t> </a:t>
            </a:r>
            <a:r>
              <a:rPr lang="en-GB" sz="1600" dirty="0" err="1">
                <a:solidFill>
                  <a:srgbClr val="8F3089"/>
                </a:solidFill>
                <a:latin typeface="Arial" panose="020B0604020202020204" pitchFamily="34" charset="0"/>
                <a:cs typeface="Arial" panose="020B0604020202020204" pitchFamily="34" charset="0"/>
              </a:rPr>
              <a:t>chế</a:t>
            </a:r>
            <a:r>
              <a:rPr lang="en-GB" sz="1600" dirty="0">
                <a:solidFill>
                  <a:srgbClr val="8F3089"/>
                </a:solidFill>
                <a:latin typeface="Arial" panose="020B0604020202020204" pitchFamily="34" charset="0"/>
                <a:cs typeface="Arial" panose="020B0604020202020204" pitchFamily="34" charset="0"/>
              </a:rPr>
              <a:t> SGLT2</a:t>
            </a:r>
          </a:p>
        </p:txBody>
      </p:sp>
      <p:sp>
        <p:nvSpPr>
          <p:cNvPr id="8" name="Footer Placeholder 7"/>
          <p:cNvSpPr>
            <a:spLocks noGrp="1"/>
          </p:cNvSpPr>
          <p:nvPr>
            <p:ph type="ftr" sz="quarter" idx="3"/>
          </p:nvPr>
        </p:nvSpPr>
        <p:spPr/>
        <p:txBody>
          <a:bodyPr/>
          <a:lstStyle/>
          <a:p>
            <a:r>
              <a:rPr lang="vi-VN" sz="650">
                <a:solidFill>
                  <a:schemeClr val="accent3"/>
                </a:solidFill>
              </a:rPr>
              <a:t>So sánh kết quả giữa các nghiên cứu nên được giải thích một cách thận trọng do sự khác biệt trong thiết kế, đối tượng và phương</a:t>
            </a:r>
            <a:endParaRPr lang="en-GB" sz="650" dirty="0">
              <a:solidFill>
                <a:schemeClr val="accent3"/>
              </a:solidFill>
            </a:endParaRPr>
          </a:p>
          <a:p>
            <a:r>
              <a:rPr lang="vi-VN" sz="700">
                <a:solidFill>
                  <a:schemeClr val="tx1"/>
                </a:solidFill>
              </a:rPr>
              <a:t>Thử nghiệm trong biểu đồ forest cho thấy tất cả các </a:t>
            </a:r>
            <a:r>
              <a:rPr lang="en-GB" sz="700">
                <a:solidFill>
                  <a:schemeClr val="tx1"/>
                </a:solidFill>
              </a:rPr>
              <a:t>CVOT</a:t>
            </a:r>
            <a:r>
              <a:rPr lang="vi-VN" sz="700">
                <a:solidFill>
                  <a:schemeClr val="tx1"/>
                </a:solidFill>
              </a:rPr>
              <a:t>, ngoại trừ</a:t>
            </a:r>
            <a:r>
              <a:rPr lang="en-GB" sz="700">
                <a:solidFill>
                  <a:schemeClr val="tx1"/>
                </a:solidFill>
              </a:rPr>
              <a:t> CREDENCE (</a:t>
            </a:r>
            <a:r>
              <a:rPr lang="vi-VN" sz="700">
                <a:solidFill>
                  <a:schemeClr val="tx1"/>
                </a:solidFill>
              </a:rPr>
              <a:t>màu xám</a:t>
            </a:r>
            <a:r>
              <a:rPr lang="en-GB" sz="700">
                <a:solidFill>
                  <a:schemeClr val="tx1"/>
                </a:solidFill>
              </a:rPr>
              <a:t>) </a:t>
            </a:r>
            <a:r>
              <a:rPr lang="vi-VN" sz="700">
                <a:solidFill>
                  <a:schemeClr val="tx1"/>
                </a:solidFill>
              </a:rPr>
              <a:t>là thử nghiệm đánh giá kết cục gộp trên thận ở </a:t>
            </a:r>
            <a:r>
              <a:rPr lang="en-GB" sz="700">
                <a:solidFill>
                  <a:schemeClr val="tx1"/>
                </a:solidFill>
              </a:rPr>
              <a:t>ĐTĐ típ 2 </a:t>
            </a:r>
            <a:r>
              <a:rPr lang="vi-VN" sz="700">
                <a:solidFill>
                  <a:schemeClr val="tx1"/>
                </a:solidFill>
              </a:rPr>
              <a:t>và CKD tiểu albumin</a:t>
            </a:r>
            <a:endParaRPr lang="en-GB" sz="700">
              <a:solidFill>
                <a:schemeClr val="tx1"/>
              </a:solidFill>
            </a:endParaRPr>
          </a:p>
          <a:p>
            <a:r>
              <a:rPr lang="en-GB" sz="700"/>
              <a:t>*</a:t>
            </a:r>
            <a:r>
              <a:rPr lang="vi-VN" sz="700"/>
              <a:t>Gộp nhồi máu cơ tim, đột qui hoặc tử vong tim mạch</a:t>
            </a:r>
            <a:r>
              <a:rPr lang="en-GB" sz="700"/>
              <a:t>; </a:t>
            </a:r>
            <a:r>
              <a:rPr lang="en-GB" sz="700" b="1" baseline="30000">
                <a:solidFill>
                  <a:srgbClr val="5A5A5A"/>
                </a:solidFill>
              </a:rPr>
              <a:t>†</a:t>
            </a:r>
            <a:r>
              <a:rPr lang="vi-VN" sz="700"/>
              <a:t>Bệnh nhân </a:t>
            </a:r>
            <a:r>
              <a:rPr lang="en-GB" sz="700"/>
              <a:t>ĐTĐ típ 2 </a:t>
            </a:r>
            <a:r>
              <a:rPr lang="vi-VN" sz="700"/>
              <a:t>và </a:t>
            </a:r>
            <a:r>
              <a:rPr lang="en-GB" sz="700"/>
              <a:t>CVD</a:t>
            </a:r>
            <a:r>
              <a:rPr lang="vi-VN" sz="700"/>
              <a:t> đã được chẩn đoán</a:t>
            </a:r>
            <a:r>
              <a:rPr lang="en-GB" sz="700"/>
              <a:t>; </a:t>
            </a:r>
            <a:r>
              <a:rPr lang="en-GB" sz="700" baseline="30000"/>
              <a:t>‡</a:t>
            </a:r>
            <a:r>
              <a:rPr lang="vi-VN" sz="700"/>
              <a:t>Bệnh nhân A</a:t>
            </a:r>
            <a:r>
              <a:rPr lang="en-GB" sz="700"/>
              <a:t>SCVD</a:t>
            </a:r>
            <a:r>
              <a:rPr lang="vi-VN" sz="700"/>
              <a:t> đã được chẩn đoán hoặc đa yếu tố nguy cơ tim mạch</a:t>
            </a:r>
            <a:r>
              <a:rPr lang="en-GB" sz="700"/>
              <a:t>; </a:t>
            </a:r>
            <a:r>
              <a:rPr lang="en-GB" sz="700" baseline="30000"/>
              <a:t>§</a:t>
            </a:r>
            <a:r>
              <a:rPr lang="vi-VN" sz="700"/>
              <a:t>Bệnh nhân </a:t>
            </a:r>
            <a:r>
              <a:rPr lang="en-GB" sz="700"/>
              <a:t>ĐTĐ típ 2 </a:t>
            </a:r>
            <a:r>
              <a:rPr lang="vi-VN" sz="700"/>
              <a:t>và CKD tiểu </a:t>
            </a:r>
            <a:r>
              <a:rPr lang="en-GB" sz="700"/>
              <a:t>albumin</a:t>
            </a:r>
            <a:r>
              <a:rPr lang="vi-VN" sz="700"/>
              <a:t>.</a:t>
            </a:r>
            <a:r>
              <a:rPr lang="en-GB" sz="700"/>
              <a:t> </a:t>
            </a:r>
            <a:r>
              <a:rPr lang="vi-VN" sz="700">
                <a:solidFill>
                  <a:srgbClr val="515151"/>
                </a:solidFill>
              </a:rPr>
              <a:t>Kết cục chính của tất cả các thử nghiệm trừ</a:t>
            </a:r>
            <a:r>
              <a:rPr lang="en-GB" sz="700"/>
              <a:t> CREDENCE </a:t>
            </a:r>
            <a:r>
              <a:rPr lang="vi-VN" sz="700"/>
              <a:t>là thời gian đến lúc gặp MACE đầu tiên. Kết cục chính của CREDENCE là kết cục gộp trên thận với</a:t>
            </a:r>
            <a:r>
              <a:rPr lang="en-GB" sz="700"/>
              <a:t> MACE </a:t>
            </a:r>
            <a:r>
              <a:rPr lang="vi-VN" sz="700"/>
              <a:t>là kết cục phụ ưu tiên</a:t>
            </a:r>
            <a:endParaRPr lang="en-GB" sz="700"/>
          </a:p>
          <a:p>
            <a:r>
              <a:rPr lang="it-IT" sz="650"/>
              <a:t>3P-MACE, 3 biến cố tim mạch chính</a:t>
            </a:r>
            <a:r>
              <a:rPr lang="en-GB" sz="650"/>
              <a:t>; </a:t>
            </a:r>
            <a:r>
              <a:rPr lang="en-GB" sz="650" dirty="0"/>
              <a:t>ASCVD</a:t>
            </a:r>
            <a:r>
              <a:rPr lang="en-GB" sz="650"/>
              <a:t>, </a:t>
            </a:r>
            <a:r>
              <a:rPr lang="vi-VN" sz="650"/>
              <a:t>bệnh tim mạch xơ vữa</a:t>
            </a:r>
            <a:r>
              <a:rPr lang="en-GB" sz="650"/>
              <a:t>; CV, tim mạch; CVD, bệnh tim mạch; CVOT, thử nghiệm đánh giá kết cục tim mạch; </a:t>
            </a:r>
            <a:br>
              <a:rPr lang="en-GB" sz="650" dirty="0"/>
            </a:br>
            <a:r>
              <a:rPr lang="en-GB" sz="650" dirty="0"/>
              <a:t>IR</a:t>
            </a:r>
            <a:r>
              <a:rPr lang="en-GB" sz="650"/>
              <a:t>, </a:t>
            </a:r>
            <a:r>
              <a:rPr lang="vi-VN" sz="650"/>
              <a:t>tỉ suất mới mắc</a:t>
            </a:r>
            <a:r>
              <a:rPr lang="en-GB" sz="650"/>
              <a:t>; </a:t>
            </a:r>
            <a:r>
              <a:rPr lang="en-GB" sz="650" dirty="0"/>
              <a:t>MACE</a:t>
            </a:r>
            <a:r>
              <a:rPr lang="en-GB" sz="650"/>
              <a:t>, </a:t>
            </a:r>
            <a:r>
              <a:rPr lang="vi-VN" sz="650"/>
              <a:t>biến cố tim mạch chính</a:t>
            </a:r>
            <a:r>
              <a:rPr lang="en-GB" sz="650"/>
              <a:t>; </a:t>
            </a:r>
            <a:r>
              <a:rPr lang="it-IT" sz="650" dirty="0"/>
              <a:t>PY</a:t>
            </a:r>
            <a:r>
              <a:rPr lang="it-IT" sz="650"/>
              <a:t>, </a:t>
            </a:r>
            <a:r>
              <a:rPr lang="vi-VN" sz="650"/>
              <a:t>bệnh nhân-năm</a:t>
            </a:r>
            <a:r>
              <a:rPr lang="it-IT" sz="650"/>
              <a:t>; </a:t>
            </a:r>
            <a:r>
              <a:rPr lang="it-IT" sz="650" dirty="0"/>
              <a:t>SGLT2, sodium-glucose co-transporter-2</a:t>
            </a:r>
            <a:r>
              <a:rPr lang="it-IT" sz="650"/>
              <a:t>; </a:t>
            </a:r>
            <a:r>
              <a:rPr lang="vi-VN" sz="650"/>
              <a:t>ĐTĐ, Đái tháo đường</a:t>
            </a:r>
            <a:r>
              <a:rPr lang="it-IT" sz="650"/>
              <a:t>. </a:t>
            </a:r>
            <a:r>
              <a:rPr lang="vi-VN" sz="700"/>
              <a:t>Tên viết tắt của các thử nghiệm lâm sàng trình bày ở phần ghi chú dưới slide</a:t>
            </a:r>
            <a:br>
              <a:rPr lang="en-GB" sz="650" dirty="0"/>
            </a:br>
            <a:r>
              <a:rPr lang="en-GB" sz="650" dirty="0">
                <a:solidFill>
                  <a:srgbClr val="515151"/>
                </a:solidFill>
              </a:rPr>
              <a:t>McGuire </a:t>
            </a:r>
            <a:r>
              <a:rPr lang="en-GB" sz="650" i="1" dirty="0">
                <a:solidFill>
                  <a:srgbClr val="515151"/>
                </a:solidFill>
              </a:rPr>
              <a:t>D et al. JAMA </a:t>
            </a:r>
            <a:r>
              <a:rPr lang="en-GB" sz="650" i="1">
                <a:solidFill>
                  <a:srgbClr val="515151"/>
                </a:solidFill>
              </a:rPr>
              <a:t>Cardiol </a:t>
            </a:r>
            <a:r>
              <a:rPr lang="en-GB" sz="650">
                <a:solidFill>
                  <a:srgbClr val="515151"/>
                </a:solidFill>
              </a:rPr>
              <a:t>2021;6:148</a:t>
            </a:r>
            <a:endParaRPr lang="en-GB" sz="650" dirty="0">
              <a:solidFill>
                <a:srgbClr val="515151"/>
              </a:solidFill>
            </a:endParaRPr>
          </a:p>
        </p:txBody>
      </p:sp>
      <p:sp>
        <p:nvSpPr>
          <p:cNvPr id="16" name="Slide Number Placeholder 4">
            <a:extLst>
              <a:ext uri="{FF2B5EF4-FFF2-40B4-BE49-F238E27FC236}">
                <a16:creationId xmlns:a16="http://schemas.microsoft.com/office/drawing/2014/main" id="{DE43B4D3-6296-49B0-BE4C-B7BBB9F3146C}"/>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cxnSp>
        <p:nvCxnSpPr>
          <p:cNvPr id="20" name="Straight Arrow Connector 19">
            <a:extLst>
              <a:ext uri="{FF2B5EF4-FFF2-40B4-BE49-F238E27FC236}">
                <a16:creationId xmlns:a16="http://schemas.microsoft.com/office/drawing/2014/main" id="{3C3E16BD-FCB6-4439-9E04-C8535C034B0C}"/>
              </a:ext>
            </a:extLst>
          </p:cNvPr>
          <p:cNvCxnSpPr>
            <a:cxnSpLocks/>
          </p:cNvCxnSpPr>
          <p:nvPr/>
        </p:nvCxnSpPr>
        <p:spPr>
          <a:xfrm flipH="1">
            <a:off x="7276543" y="4157564"/>
            <a:ext cx="729000" cy="0"/>
          </a:xfrm>
          <a:prstGeom prst="straightConnector1">
            <a:avLst/>
          </a:prstGeom>
          <a:ln w="1905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AEFDDEA3-F10F-4A99-9CD1-E94FADB73139}"/>
              </a:ext>
            </a:extLst>
          </p:cNvPr>
          <p:cNvCxnSpPr>
            <a:cxnSpLocks/>
          </p:cNvCxnSpPr>
          <p:nvPr/>
        </p:nvCxnSpPr>
        <p:spPr>
          <a:xfrm>
            <a:off x="8158468" y="4157505"/>
            <a:ext cx="729000" cy="0"/>
          </a:xfrm>
          <a:prstGeom prst="straightConnector1">
            <a:avLst/>
          </a:prstGeom>
          <a:ln w="1905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15">
            <a:extLst>
              <a:ext uri="{FF2B5EF4-FFF2-40B4-BE49-F238E27FC236}">
                <a16:creationId xmlns:a16="http://schemas.microsoft.com/office/drawing/2014/main" id="{71ADAED4-698A-421E-B14E-3ADD064B6458}"/>
              </a:ext>
            </a:extLst>
          </p:cNvPr>
          <p:cNvSpPr txBox="1"/>
          <p:nvPr/>
        </p:nvSpPr>
        <p:spPr>
          <a:xfrm>
            <a:off x="7116812" y="4196467"/>
            <a:ext cx="1428589" cy="12311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33">
              <a:defRPr/>
            </a:pPr>
            <a:r>
              <a:rPr lang="en-GB" sz="800" kern="0" dirty="0">
                <a:solidFill>
                  <a:srgbClr val="5A5A5A"/>
                </a:solidFill>
              </a:rPr>
              <a:t>Favours study drug</a:t>
            </a:r>
          </a:p>
        </p:txBody>
      </p:sp>
      <p:sp>
        <p:nvSpPr>
          <p:cNvPr id="25" name="TextBox 16">
            <a:extLst>
              <a:ext uri="{FF2B5EF4-FFF2-40B4-BE49-F238E27FC236}">
                <a16:creationId xmlns:a16="http://schemas.microsoft.com/office/drawing/2014/main" id="{1F758BE4-095B-4E2C-BE67-723A8DA17683}"/>
              </a:ext>
            </a:extLst>
          </p:cNvPr>
          <p:cNvSpPr txBox="1"/>
          <p:nvPr/>
        </p:nvSpPr>
        <p:spPr>
          <a:xfrm>
            <a:off x="8153735" y="4177030"/>
            <a:ext cx="136810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33">
              <a:defRPr/>
            </a:pPr>
            <a:r>
              <a:rPr lang="en-GB" sz="800" kern="0" dirty="0">
                <a:solidFill>
                  <a:srgbClr val="5A5A5A"/>
                </a:solidFill>
              </a:rPr>
              <a:t>Favours</a:t>
            </a:r>
            <a:r>
              <a:rPr lang="en-GB" sz="900" kern="0" dirty="0">
                <a:solidFill>
                  <a:srgbClr val="5A5A5A"/>
                </a:solidFill>
              </a:rPr>
              <a:t> </a:t>
            </a:r>
            <a:r>
              <a:rPr lang="en-GB" sz="800" kern="0" dirty="0">
                <a:solidFill>
                  <a:srgbClr val="5A5A5A"/>
                </a:solidFill>
              </a:rPr>
              <a:t>placebo</a:t>
            </a:r>
            <a:endParaRPr lang="en-GB" sz="900" kern="0" dirty="0">
              <a:solidFill>
                <a:srgbClr val="5A5A5A"/>
              </a:solidFill>
            </a:endParaRPr>
          </a:p>
        </p:txBody>
      </p:sp>
      <p:graphicFrame>
        <p:nvGraphicFramePr>
          <p:cNvPr id="27" name="Chart 26">
            <a:extLst>
              <a:ext uri="{FF2B5EF4-FFF2-40B4-BE49-F238E27FC236}">
                <a16:creationId xmlns:a16="http://schemas.microsoft.com/office/drawing/2014/main" id="{8BA33BBE-98CE-408C-B0B9-CCCEFE4431BE}"/>
              </a:ext>
            </a:extLst>
          </p:cNvPr>
          <p:cNvGraphicFramePr/>
          <p:nvPr/>
        </p:nvGraphicFramePr>
        <p:xfrm>
          <a:off x="6036470" y="1457508"/>
          <a:ext cx="3047583" cy="2849835"/>
        </p:xfrm>
        <a:graphic>
          <a:graphicData uri="http://schemas.openxmlformats.org/drawingml/2006/chart">
            <c:chart xmlns:c="http://schemas.openxmlformats.org/drawingml/2006/chart" xmlns:r="http://schemas.openxmlformats.org/officeDocument/2006/relationships" r:id="rId4"/>
          </a:graphicData>
        </a:graphic>
      </p:graphicFrame>
      <p:sp>
        <p:nvSpPr>
          <p:cNvPr id="28" name="Diamond 27">
            <a:extLst>
              <a:ext uri="{FF2B5EF4-FFF2-40B4-BE49-F238E27FC236}">
                <a16:creationId xmlns:a16="http://schemas.microsoft.com/office/drawing/2014/main" id="{532871ED-18B6-458E-A6E0-80CF1820C760}"/>
              </a:ext>
            </a:extLst>
          </p:cNvPr>
          <p:cNvSpPr/>
          <p:nvPr/>
        </p:nvSpPr>
        <p:spPr>
          <a:xfrm>
            <a:off x="7601248" y="3755299"/>
            <a:ext cx="284353" cy="144016"/>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900" dirty="0">
              <a:solidFill>
                <a:srgbClr val="5A5A5A"/>
              </a:solidFill>
            </a:endParaRPr>
          </a:p>
        </p:txBody>
      </p:sp>
    </p:spTree>
    <p:extLst>
      <p:ext uri="{BB962C8B-B14F-4D97-AF65-F5344CB8AC3E}">
        <p14:creationId xmlns:p14="http://schemas.microsoft.com/office/powerpoint/2010/main" val="2927019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6306" y="278858"/>
            <a:ext cx="8003286" cy="768096"/>
          </a:xfrm>
        </p:spPr>
        <p:txBody>
          <a:bodyPr/>
          <a:lstStyle/>
          <a:p>
            <a:br>
              <a:rPr lang="en-GB" sz="2000" dirty="0">
                <a:latin typeface="Arial" panose="020B0604020202020204" pitchFamily="34" charset="0"/>
                <a:cs typeface="Arial" panose="020B0604020202020204" pitchFamily="34" charset="0"/>
              </a:rPr>
            </a:br>
            <a:r>
              <a:rPr lang="en-GB" sz="2000" dirty="0" err="1">
                <a:latin typeface="Arial" panose="020B0604020202020204" pitchFamily="34" charset="0"/>
                <a:cs typeface="Arial" panose="020B0604020202020204" pitchFamily="34" charset="0"/>
              </a:rPr>
              <a:t>Trong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nghiên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cứu</a:t>
            </a:r>
            <a:r>
              <a:rPr lang="en-GB" sz="2000" dirty="0">
                <a:latin typeface="Arial" panose="020B0604020202020204" pitchFamily="34" charset="0"/>
                <a:cs typeface="Arial" panose="020B0604020202020204" pitchFamily="34" charset="0"/>
              </a:rPr>
              <a:t> EMPA-REG OUTCOME, </a:t>
            </a:r>
            <a:r>
              <a:rPr lang="en-GB" sz="2000" dirty="0" err="1">
                <a:latin typeface="Arial" panose="020B0604020202020204" pitchFamily="34" charset="0"/>
                <a:cs typeface="Arial" panose="020B0604020202020204" pitchFamily="34" charset="0"/>
              </a:rPr>
              <a:t>ức</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chế</a:t>
            </a:r>
            <a:r>
              <a:rPr lang="en-GB" sz="2000" dirty="0">
                <a:latin typeface="Arial" panose="020B0604020202020204" pitchFamily="34" charset="0"/>
                <a:cs typeface="Arial" panose="020B0604020202020204" pitchFamily="34" charset="0"/>
              </a:rPr>
              <a:t> SGLT2 (</a:t>
            </a:r>
            <a:r>
              <a:rPr lang="en-GB" sz="2000" dirty="0" err="1">
                <a:latin typeface="Arial" panose="020B0604020202020204" pitchFamily="34" charset="0"/>
                <a:cs typeface="Arial" panose="020B0604020202020204" pitchFamily="34" charset="0"/>
              </a:rPr>
              <a:t>empagliflozin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ổn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định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eGFR</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theo</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thời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gian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trên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bệnh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nhân</a:t>
            </a:r>
            <a:r>
              <a:rPr lang="en-GB" sz="2000" dirty="0">
                <a:latin typeface="Arial" panose="020B0604020202020204" pitchFamily="34" charset="0"/>
                <a:cs typeface="Arial" panose="020B0604020202020204" pitchFamily="34" charset="0"/>
              </a:rPr>
              <a:t> ĐTĐ </a:t>
            </a:r>
            <a:r>
              <a:rPr lang="en-GB" sz="2000" dirty="0" err="1">
                <a:latin typeface="Arial" panose="020B0604020202020204" pitchFamily="34" charset="0"/>
                <a:cs typeface="Arial" panose="020B0604020202020204" pitchFamily="34" charset="0"/>
              </a:rPr>
              <a:t>típ</a:t>
            </a:r>
            <a:r>
              <a:rPr lang="en-GB" sz="2000" dirty="0">
                <a:latin typeface="Arial" panose="020B0604020202020204" pitchFamily="34" charset="0"/>
                <a:cs typeface="Arial" panose="020B0604020202020204" pitchFamily="34" charset="0"/>
              </a:rPr>
              <a:t> 2 </a:t>
            </a:r>
            <a:r>
              <a:rPr lang="en-GB" sz="2000" dirty="0" err="1">
                <a:latin typeface="Arial" panose="020B0604020202020204" pitchFamily="34" charset="0"/>
                <a:cs typeface="Arial" panose="020B0604020202020204" pitchFamily="34" charset="0"/>
              </a:rPr>
              <a:t>và</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bệnh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tim</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mạch</a:t>
            </a:r>
            <a:endParaRPr lang="en-GB" sz="2000" dirty="0">
              <a:latin typeface="Arial" panose="020B0604020202020204" pitchFamily="34" charset="0"/>
              <a:cs typeface="Arial" panose="020B0604020202020204" pitchFamily="34" charset="0"/>
            </a:endParaRPr>
          </a:p>
        </p:txBody>
      </p:sp>
      <p:sp>
        <p:nvSpPr>
          <p:cNvPr id="15" name="Footer Placeholder 14">
            <a:extLst>
              <a:ext uri="{FF2B5EF4-FFF2-40B4-BE49-F238E27FC236}">
                <a16:creationId xmlns:a16="http://schemas.microsoft.com/office/drawing/2014/main" id="{99B4AFA0-D656-4D6F-894A-827C0548663F}"/>
              </a:ext>
            </a:extLst>
          </p:cNvPr>
          <p:cNvSpPr>
            <a:spLocks noGrp="1"/>
          </p:cNvSpPr>
          <p:nvPr>
            <p:ph type="ftr" sz="quarter" idx="3"/>
          </p:nvPr>
        </p:nvSpPr>
        <p:spPr/>
        <p:txBody>
          <a:bodyPr/>
          <a:lstStyle/>
          <a:p>
            <a:r>
              <a:rPr lang="en-GB"/>
              <a:t>Mô hình tiền kiểm cố định lặp lại kiểm tra phân tích trên bệnh nhân được điều trị </a:t>
            </a:r>
            <a:r>
              <a:rPr lang="en-US"/>
              <a:t>≥1 liều thuốc nghiên cứu có các thông số ban đầu và sau đó</a:t>
            </a:r>
            <a:endParaRPr lang="en-US" dirty="0"/>
          </a:p>
          <a:p>
            <a:r>
              <a:rPr lang="en-US" sz="600">
                <a:solidFill>
                  <a:srgbClr val="515151"/>
                </a:solidFill>
              </a:rPr>
              <a:t>*Biểu đồ từ lúc đầu đến tuần thứ 192 dựa trên phân tích </a:t>
            </a:r>
            <a:r>
              <a:rPr lang="en-GB" sz="600">
                <a:solidFill>
                  <a:srgbClr val="515151"/>
                </a:solidFill>
              </a:rPr>
              <a:t>MMRM trên bệnh nhân được điều trị ≥1 liều thuốc nghiên cứu cps thông số ban đầu và sau đó. Biểu đồ từ ban đầu đến theo dõi dựa trên phân tích tiền kiểm mô hình phương sai trên bệnh nhân được đo các thông số ở cả 3 mốc thời gian </a:t>
            </a:r>
            <a:endParaRPr lang="en-US" dirty="0"/>
          </a:p>
          <a:p>
            <a:r>
              <a:rPr lang="vi-VN"/>
              <a:t>eGFR, độ lọc cầu thận ước tính</a:t>
            </a:r>
            <a:r>
              <a:rPr lang="en-GB"/>
              <a:t>; </a:t>
            </a:r>
            <a:r>
              <a:rPr lang="en-GB" dirty="0"/>
              <a:t>SE</a:t>
            </a:r>
            <a:r>
              <a:rPr lang="en-GB"/>
              <a:t>, sai số chuẩn; </a:t>
            </a:r>
            <a:r>
              <a:rPr lang="en-GB" dirty="0"/>
              <a:t>SGLT2, sodium-glucose co-transporter-2</a:t>
            </a:r>
            <a:br>
              <a:rPr lang="en-GB" dirty="0"/>
            </a:br>
            <a:r>
              <a:rPr lang="en-GB" dirty="0"/>
              <a:t>Wanner C </a:t>
            </a:r>
            <a:r>
              <a:rPr lang="en-GB" i="1" dirty="0"/>
              <a:t>et al. J Am Soc Nephrol </a:t>
            </a:r>
            <a:r>
              <a:rPr lang="en-GB" dirty="0"/>
              <a:t>2018</a:t>
            </a:r>
            <a:r>
              <a:rPr lang="en-US" dirty="0"/>
              <a:t>;</a:t>
            </a:r>
            <a:r>
              <a:rPr lang="en-GB" dirty="0"/>
              <a:t>29:2755</a:t>
            </a:r>
            <a:endParaRPr lang="en-US" dirty="0"/>
          </a:p>
        </p:txBody>
      </p:sp>
      <p:sp>
        <p:nvSpPr>
          <p:cNvPr id="78" name="Slide Number Placeholder 4">
            <a:extLst>
              <a:ext uri="{FF2B5EF4-FFF2-40B4-BE49-F238E27FC236}">
                <a16:creationId xmlns:a16="http://schemas.microsoft.com/office/drawing/2014/main" id="{A84D3AD0-6504-4DEC-B8FF-6D5BB81C8C26}"/>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cxnSp>
        <p:nvCxnSpPr>
          <p:cNvPr id="98" name="Straight Connector 97">
            <a:extLst>
              <a:ext uri="{FF2B5EF4-FFF2-40B4-BE49-F238E27FC236}">
                <a16:creationId xmlns:a16="http://schemas.microsoft.com/office/drawing/2014/main" id="{BD64E8CE-8A9B-4310-BEBC-82D72DE0017C}"/>
              </a:ext>
            </a:extLst>
          </p:cNvPr>
          <p:cNvCxnSpPr>
            <a:cxnSpLocks/>
            <a:endCxn id="100" idx="0"/>
          </p:cNvCxnSpPr>
          <p:nvPr/>
        </p:nvCxnSpPr>
        <p:spPr>
          <a:xfrm>
            <a:off x="7176908" y="1665246"/>
            <a:ext cx="1" cy="92932"/>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DA46E5D6-709C-49B7-8FF4-9FBCFB87F3C6}"/>
              </a:ext>
            </a:extLst>
          </p:cNvPr>
          <p:cNvSpPr/>
          <p:nvPr/>
        </p:nvSpPr>
        <p:spPr>
          <a:xfrm>
            <a:off x="7146573" y="1706174"/>
            <a:ext cx="60671" cy="606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Oval 99">
            <a:extLst>
              <a:ext uri="{FF2B5EF4-FFF2-40B4-BE49-F238E27FC236}">
                <a16:creationId xmlns:a16="http://schemas.microsoft.com/office/drawing/2014/main" id="{9BBD64DD-7F95-4699-AAD7-EE8E6D9AEBB8}"/>
              </a:ext>
            </a:extLst>
          </p:cNvPr>
          <p:cNvSpPr/>
          <p:nvPr/>
        </p:nvSpPr>
        <p:spPr>
          <a:xfrm>
            <a:off x="7146573" y="1758178"/>
            <a:ext cx="60671" cy="606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1" name="Straight Connector 100">
            <a:extLst>
              <a:ext uri="{FF2B5EF4-FFF2-40B4-BE49-F238E27FC236}">
                <a16:creationId xmlns:a16="http://schemas.microsoft.com/office/drawing/2014/main" id="{E0136CBD-6344-4ED2-881E-4CDEC0422937}"/>
              </a:ext>
            </a:extLst>
          </p:cNvPr>
          <p:cNvCxnSpPr>
            <a:cxnSpLocks/>
          </p:cNvCxnSpPr>
          <p:nvPr/>
        </p:nvCxnSpPr>
        <p:spPr>
          <a:xfrm>
            <a:off x="7146201" y="1665246"/>
            <a:ext cx="6141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ACE188C-05CD-49E9-BE18-A0FB93C0703F}"/>
              </a:ext>
            </a:extLst>
          </p:cNvPr>
          <p:cNvCxnSpPr>
            <a:cxnSpLocks/>
          </p:cNvCxnSpPr>
          <p:nvPr/>
        </p:nvCxnSpPr>
        <p:spPr>
          <a:xfrm>
            <a:off x="7146201" y="1863139"/>
            <a:ext cx="614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458378D-A047-4BDB-A985-9882106DA34A}"/>
              </a:ext>
            </a:extLst>
          </p:cNvPr>
          <p:cNvCxnSpPr>
            <a:cxnSpLocks/>
          </p:cNvCxnSpPr>
          <p:nvPr/>
        </p:nvCxnSpPr>
        <p:spPr>
          <a:xfrm>
            <a:off x="7146201" y="1829019"/>
            <a:ext cx="6141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05D9689-5FFE-4B89-ADF0-A437481DEB58}"/>
              </a:ext>
            </a:extLst>
          </p:cNvPr>
          <p:cNvCxnSpPr>
            <a:cxnSpLocks/>
          </p:cNvCxnSpPr>
          <p:nvPr/>
        </p:nvCxnSpPr>
        <p:spPr>
          <a:xfrm>
            <a:off x="7176908" y="1775451"/>
            <a:ext cx="1" cy="9293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66D3E32F-57C7-48EA-8A35-ED541C177035}"/>
              </a:ext>
            </a:extLst>
          </p:cNvPr>
          <p:cNvGrpSpPr/>
          <p:nvPr/>
        </p:nvGrpSpPr>
        <p:grpSpPr>
          <a:xfrm>
            <a:off x="7681199" y="2537499"/>
            <a:ext cx="61415" cy="99680"/>
            <a:chOff x="7370957" y="2872865"/>
            <a:chExt cx="61415" cy="99680"/>
          </a:xfrm>
        </p:grpSpPr>
        <p:sp>
          <p:nvSpPr>
            <p:cNvPr id="109" name="Oval 108">
              <a:extLst>
                <a:ext uri="{FF2B5EF4-FFF2-40B4-BE49-F238E27FC236}">
                  <a16:creationId xmlns:a16="http://schemas.microsoft.com/office/drawing/2014/main" id="{45F38529-AF12-4E71-82B4-6AC373F62218}"/>
                </a:ext>
              </a:extLst>
            </p:cNvPr>
            <p:cNvSpPr/>
            <p:nvPr/>
          </p:nvSpPr>
          <p:spPr>
            <a:xfrm>
              <a:off x="7371649" y="2890023"/>
              <a:ext cx="60671" cy="606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0" name="Straight Connector 109">
              <a:extLst>
                <a:ext uri="{FF2B5EF4-FFF2-40B4-BE49-F238E27FC236}">
                  <a16:creationId xmlns:a16="http://schemas.microsoft.com/office/drawing/2014/main" id="{1881BB40-199C-451F-9E9C-D73E5EB59C26}"/>
                </a:ext>
              </a:extLst>
            </p:cNvPr>
            <p:cNvCxnSpPr>
              <a:cxnSpLocks/>
            </p:cNvCxnSpPr>
            <p:nvPr/>
          </p:nvCxnSpPr>
          <p:spPr>
            <a:xfrm>
              <a:off x="7370957" y="2968177"/>
              <a:ext cx="614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6F71A2C9-C9FF-4CB0-B8B8-FAA30772A5B6}"/>
                </a:ext>
              </a:extLst>
            </p:cNvPr>
            <p:cNvCxnSpPr>
              <a:cxnSpLocks/>
            </p:cNvCxnSpPr>
            <p:nvPr/>
          </p:nvCxnSpPr>
          <p:spPr>
            <a:xfrm>
              <a:off x="7370957" y="2872865"/>
              <a:ext cx="614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18B32A62-2753-46BB-A34D-EE81033CC6FA}"/>
                </a:ext>
              </a:extLst>
            </p:cNvPr>
            <p:cNvCxnSpPr>
              <a:cxnSpLocks/>
            </p:cNvCxnSpPr>
            <p:nvPr/>
          </p:nvCxnSpPr>
          <p:spPr>
            <a:xfrm flipH="1">
              <a:off x="7398598" y="2874254"/>
              <a:ext cx="2978" cy="9829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8" name="Straight Connector 157">
            <a:extLst>
              <a:ext uri="{FF2B5EF4-FFF2-40B4-BE49-F238E27FC236}">
                <a16:creationId xmlns:a16="http://schemas.microsoft.com/office/drawing/2014/main" id="{2DCDB0F9-7B5E-41AB-AEED-95BC93DF29F4}"/>
              </a:ext>
            </a:extLst>
          </p:cNvPr>
          <p:cNvCxnSpPr>
            <a:cxnSpLocks/>
          </p:cNvCxnSpPr>
          <p:nvPr/>
        </p:nvCxnSpPr>
        <p:spPr>
          <a:xfrm>
            <a:off x="7684177" y="2290872"/>
            <a:ext cx="6141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4D90080-5D65-4E35-8BC3-D8B6BC004B1C}"/>
              </a:ext>
            </a:extLst>
          </p:cNvPr>
          <p:cNvCxnSpPr>
            <a:cxnSpLocks/>
          </p:cNvCxnSpPr>
          <p:nvPr/>
        </p:nvCxnSpPr>
        <p:spPr>
          <a:xfrm>
            <a:off x="7681199" y="2382947"/>
            <a:ext cx="6141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8A910E68-7D50-422D-AD00-EE341E58E5FE}"/>
              </a:ext>
            </a:extLst>
          </p:cNvPr>
          <p:cNvCxnSpPr>
            <a:cxnSpLocks/>
          </p:cNvCxnSpPr>
          <p:nvPr/>
        </p:nvCxnSpPr>
        <p:spPr>
          <a:xfrm>
            <a:off x="7711818" y="2292260"/>
            <a:ext cx="0" cy="8612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1" name="Oval 160">
            <a:extLst>
              <a:ext uri="{FF2B5EF4-FFF2-40B4-BE49-F238E27FC236}">
                <a16:creationId xmlns:a16="http://schemas.microsoft.com/office/drawing/2014/main" id="{C06F1311-95C1-4BB6-8EF0-16385AC48997}"/>
              </a:ext>
            </a:extLst>
          </p:cNvPr>
          <p:cNvSpPr/>
          <p:nvPr/>
        </p:nvSpPr>
        <p:spPr>
          <a:xfrm>
            <a:off x="7681778" y="2309018"/>
            <a:ext cx="60671" cy="606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2" name="Straight Connector 161">
            <a:extLst>
              <a:ext uri="{FF2B5EF4-FFF2-40B4-BE49-F238E27FC236}">
                <a16:creationId xmlns:a16="http://schemas.microsoft.com/office/drawing/2014/main" id="{13640296-ECF3-474C-9024-16A63AC2FC3C}"/>
              </a:ext>
            </a:extLst>
          </p:cNvPr>
          <p:cNvCxnSpPr>
            <a:cxnSpLocks/>
          </p:cNvCxnSpPr>
          <p:nvPr/>
        </p:nvCxnSpPr>
        <p:spPr>
          <a:xfrm>
            <a:off x="8237053" y="1818732"/>
            <a:ext cx="0" cy="8612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FA5570A7-56FC-476C-9267-CBE3E67D98BA}"/>
              </a:ext>
            </a:extLst>
          </p:cNvPr>
          <p:cNvCxnSpPr>
            <a:cxnSpLocks/>
          </p:cNvCxnSpPr>
          <p:nvPr/>
        </p:nvCxnSpPr>
        <p:spPr>
          <a:xfrm>
            <a:off x="8209156" y="1814169"/>
            <a:ext cx="6141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86EE3C6A-3F7C-4EB5-9F96-D8C7D46D015E}"/>
              </a:ext>
            </a:extLst>
          </p:cNvPr>
          <p:cNvCxnSpPr>
            <a:cxnSpLocks/>
          </p:cNvCxnSpPr>
          <p:nvPr/>
        </p:nvCxnSpPr>
        <p:spPr>
          <a:xfrm>
            <a:off x="8209156" y="1903976"/>
            <a:ext cx="6141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5" name="Oval 164">
            <a:extLst>
              <a:ext uri="{FF2B5EF4-FFF2-40B4-BE49-F238E27FC236}">
                <a16:creationId xmlns:a16="http://schemas.microsoft.com/office/drawing/2014/main" id="{992CCF5C-EF61-4FE8-948C-AA8403DA12A4}"/>
              </a:ext>
            </a:extLst>
          </p:cNvPr>
          <p:cNvSpPr/>
          <p:nvPr/>
        </p:nvSpPr>
        <p:spPr>
          <a:xfrm>
            <a:off x="8210484" y="1831415"/>
            <a:ext cx="60671" cy="606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6" name="Group 165">
            <a:extLst>
              <a:ext uri="{FF2B5EF4-FFF2-40B4-BE49-F238E27FC236}">
                <a16:creationId xmlns:a16="http://schemas.microsoft.com/office/drawing/2014/main" id="{B3B74B96-7E84-4FB9-9140-49DB9BC6C12E}"/>
              </a:ext>
            </a:extLst>
          </p:cNvPr>
          <p:cNvGrpSpPr/>
          <p:nvPr/>
        </p:nvGrpSpPr>
        <p:grpSpPr>
          <a:xfrm>
            <a:off x="8209156" y="2570156"/>
            <a:ext cx="61415" cy="92591"/>
            <a:chOff x="7370957" y="2872865"/>
            <a:chExt cx="61415" cy="92591"/>
          </a:xfrm>
        </p:grpSpPr>
        <p:sp>
          <p:nvSpPr>
            <p:cNvPr id="167" name="Oval 166">
              <a:extLst>
                <a:ext uri="{FF2B5EF4-FFF2-40B4-BE49-F238E27FC236}">
                  <a16:creationId xmlns:a16="http://schemas.microsoft.com/office/drawing/2014/main" id="{2E37D18F-08C1-4C55-BA37-DEF9440F3513}"/>
                </a:ext>
              </a:extLst>
            </p:cNvPr>
            <p:cNvSpPr/>
            <p:nvPr/>
          </p:nvSpPr>
          <p:spPr>
            <a:xfrm>
              <a:off x="7371649" y="2890023"/>
              <a:ext cx="60671" cy="606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8" name="Straight Connector 167">
              <a:extLst>
                <a:ext uri="{FF2B5EF4-FFF2-40B4-BE49-F238E27FC236}">
                  <a16:creationId xmlns:a16="http://schemas.microsoft.com/office/drawing/2014/main" id="{4648311F-3558-4E9F-8DB7-468711E8756A}"/>
                </a:ext>
              </a:extLst>
            </p:cNvPr>
            <p:cNvCxnSpPr>
              <a:cxnSpLocks/>
            </p:cNvCxnSpPr>
            <p:nvPr/>
          </p:nvCxnSpPr>
          <p:spPr>
            <a:xfrm>
              <a:off x="7370957" y="2965456"/>
              <a:ext cx="614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73F0026D-9B5B-4C75-8504-75084CDBCB47}"/>
                </a:ext>
              </a:extLst>
            </p:cNvPr>
            <p:cNvCxnSpPr>
              <a:cxnSpLocks/>
            </p:cNvCxnSpPr>
            <p:nvPr/>
          </p:nvCxnSpPr>
          <p:spPr>
            <a:xfrm>
              <a:off x="7370957" y="2872865"/>
              <a:ext cx="614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9E856C0-1FE6-4245-8447-14B538056471}"/>
                </a:ext>
              </a:extLst>
            </p:cNvPr>
            <p:cNvCxnSpPr>
              <a:cxnSpLocks/>
            </p:cNvCxnSpPr>
            <p:nvPr/>
          </p:nvCxnSpPr>
          <p:spPr>
            <a:xfrm>
              <a:off x="7401576" y="2874254"/>
              <a:ext cx="1787" cy="905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3" name="Straight Connector 172">
            <a:extLst>
              <a:ext uri="{FF2B5EF4-FFF2-40B4-BE49-F238E27FC236}">
                <a16:creationId xmlns:a16="http://schemas.microsoft.com/office/drawing/2014/main" id="{E74F179A-3EA9-4772-8B10-E84B5FB2B009}"/>
              </a:ext>
            </a:extLst>
          </p:cNvPr>
          <p:cNvCxnSpPr>
            <a:cxnSpLocks/>
          </p:cNvCxnSpPr>
          <p:nvPr/>
        </p:nvCxnSpPr>
        <p:spPr>
          <a:xfrm flipH="1">
            <a:off x="6700558" y="3473051"/>
            <a:ext cx="1919959" cy="2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C88E6386-CE4B-46A9-8ED2-1A96B0EC1343}"/>
              </a:ext>
            </a:extLst>
          </p:cNvPr>
          <p:cNvSpPr txBox="1"/>
          <p:nvPr/>
        </p:nvSpPr>
        <p:spPr>
          <a:xfrm>
            <a:off x="6829504" y="3473055"/>
            <a:ext cx="537327" cy="200055"/>
          </a:xfrm>
          <a:prstGeom prst="rect">
            <a:avLst/>
          </a:prstGeom>
          <a:noFill/>
        </p:spPr>
        <p:txBody>
          <a:bodyPr wrap="none" rtlCol="0">
            <a:spAutoFit/>
          </a:bodyPr>
          <a:lstStyle/>
          <a:p>
            <a:r>
              <a:rPr lang="en-GB" sz="700" dirty="0"/>
              <a:t>Baseline</a:t>
            </a:r>
          </a:p>
        </p:txBody>
      </p:sp>
      <p:sp>
        <p:nvSpPr>
          <p:cNvPr id="175" name="TextBox 174">
            <a:extLst>
              <a:ext uri="{FF2B5EF4-FFF2-40B4-BE49-F238E27FC236}">
                <a16:creationId xmlns:a16="http://schemas.microsoft.com/office/drawing/2014/main" id="{B6559142-F9E0-4630-AA55-5F0B52541D9A}"/>
              </a:ext>
            </a:extLst>
          </p:cNvPr>
          <p:cNvSpPr txBox="1"/>
          <p:nvPr/>
        </p:nvSpPr>
        <p:spPr>
          <a:xfrm>
            <a:off x="7237342" y="3473055"/>
            <a:ext cx="1010213" cy="307777"/>
          </a:xfrm>
          <a:prstGeom prst="rect">
            <a:avLst/>
          </a:prstGeom>
          <a:noFill/>
        </p:spPr>
        <p:txBody>
          <a:bodyPr wrap="none" rtlCol="0">
            <a:spAutoFit/>
          </a:bodyPr>
          <a:lstStyle/>
          <a:p>
            <a:r>
              <a:rPr lang="en-GB" sz="700" dirty="0"/>
              <a:t>Last measurement </a:t>
            </a:r>
            <a:br>
              <a:rPr lang="en-GB" sz="700" dirty="0"/>
            </a:br>
            <a:r>
              <a:rPr lang="en-GB" sz="700" dirty="0"/>
              <a:t>during treatment</a:t>
            </a:r>
          </a:p>
        </p:txBody>
      </p:sp>
      <p:sp>
        <p:nvSpPr>
          <p:cNvPr id="176" name="TextBox 175">
            <a:extLst>
              <a:ext uri="{FF2B5EF4-FFF2-40B4-BE49-F238E27FC236}">
                <a16:creationId xmlns:a16="http://schemas.microsoft.com/office/drawing/2014/main" id="{972897F9-DAA9-44BB-87E8-549A9F36D97B}"/>
              </a:ext>
            </a:extLst>
          </p:cNvPr>
          <p:cNvSpPr txBox="1"/>
          <p:nvPr/>
        </p:nvSpPr>
        <p:spPr>
          <a:xfrm>
            <a:off x="8070540" y="3473055"/>
            <a:ext cx="603050" cy="200055"/>
          </a:xfrm>
          <a:prstGeom prst="rect">
            <a:avLst/>
          </a:prstGeom>
          <a:noFill/>
        </p:spPr>
        <p:txBody>
          <a:bodyPr wrap="none" rtlCol="0">
            <a:spAutoFit/>
          </a:bodyPr>
          <a:lstStyle/>
          <a:p>
            <a:r>
              <a:rPr lang="en-GB" sz="700" dirty="0"/>
              <a:t>Follow-up</a:t>
            </a:r>
          </a:p>
        </p:txBody>
      </p:sp>
      <p:sp>
        <p:nvSpPr>
          <p:cNvPr id="177" name="Freeform: Shape 176">
            <a:extLst>
              <a:ext uri="{FF2B5EF4-FFF2-40B4-BE49-F238E27FC236}">
                <a16:creationId xmlns:a16="http://schemas.microsoft.com/office/drawing/2014/main" id="{407B68BE-E398-4F66-AA19-221EB2BBC4B1}"/>
              </a:ext>
            </a:extLst>
          </p:cNvPr>
          <p:cNvSpPr/>
          <p:nvPr/>
        </p:nvSpPr>
        <p:spPr>
          <a:xfrm>
            <a:off x="7060562" y="3642851"/>
            <a:ext cx="691978" cy="134159"/>
          </a:xfrm>
          <a:custGeom>
            <a:avLst/>
            <a:gdLst>
              <a:gd name="connsiteX0" fmla="*/ 0 w 691978"/>
              <a:gd name="connsiteY0" fmla="*/ 0 h 169464"/>
              <a:gd name="connsiteX1" fmla="*/ 0 w 691978"/>
              <a:gd name="connsiteY1" fmla="*/ 169464 h 169464"/>
              <a:gd name="connsiteX2" fmla="*/ 691978 w 691978"/>
              <a:gd name="connsiteY2" fmla="*/ 169464 h 169464"/>
              <a:gd name="connsiteX3" fmla="*/ 691978 w 691978"/>
              <a:gd name="connsiteY3" fmla="*/ 134159 h 169464"/>
            </a:gdLst>
            <a:ahLst/>
            <a:cxnLst>
              <a:cxn ang="0">
                <a:pos x="connsiteX0" y="connsiteY0"/>
              </a:cxn>
              <a:cxn ang="0">
                <a:pos x="connsiteX1" y="connsiteY1"/>
              </a:cxn>
              <a:cxn ang="0">
                <a:pos x="connsiteX2" y="connsiteY2"/>
              </a:cxn>
              <a:cxn ang="0">
                <a:pos x="connsiteX3" y="connsiteY3"/>
              </a:cxn>
            </a:cxnLst>
            <a:rect l="l" t="t" r="r" b="b"/>
            <a:pathLst>
              <a:path w="691978" h="169464">
                <a:moveTo>
                  <a:pt x="0" y="0"/>
                </a:moveTo>
                <a:lnTo>
                  <a:pt x="0" y="169464"/>
                </a:lnTo>
                <a:lnTo>
                  <a:pt x="691978" y="169464"/>
                </a:lnTo>
                <a:lnTo>
                  <a:pt x="691978" y="134159"/>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8" name="Freeform: Shape 177">
            <a:extLst>
              <a:ext uri="{FF2B5EF4-FFF2-40B4-BE49-F238E27FC236}">
                <a16:creationId xmlns:a16="http://schemas.microsoft.com/office/drawing/2014/main" id="{F6028FC9-512C-48C9-A342-775E05A44EE6}"/>
              </a:ext>
            </a:extLst>
          </p:cNvPr>
          <p:cNvSpPr/>
          <p:nvPr/>
        </p:nvSpPr>
        <p:spPr>
          <a:xfrm flipH="1">
            <a:off x="7794906" y="3642851"/>
            <a:ext cx="518984" cy="134159"/>
          </a:xfrm>
          <a:custGeom>
            <a:avLst/>
            <a:gdLst>
              <a:gd name="connsiteX0" fmla="*/ 0 w 691978"/>
              <a:gd name="connsiteY0" fmla="*/ 0 h 169464"/>
              <a:gd name="connsiteX1" fmla="*/ 0 w 691978"/>
              <a:gd name="connsiteY1" fmla="*/ 169464 h 169464"/>
              <a:gd name="connsiteX2" fmla="*/ 691978 w 691978"/>
              <a:gd name="connsiteY2" fmla="*/ 169464 h 169464"/>
              <a:gd name="connsiteX3" fmla="*/ 691978 w 691978"/>
              <a:gd name="connsiteY3" fmla="*/ 134159 h 169464"/>
            </a:gdLst>
            <a:ahLst/>
            <a:cxnLst>
              <a:cxn ang="0">
                <a:pos x="connsiteX0" y="connsiteY0"/>
              </a:cxn>
              <a:cxn ang="0">
                <a:pos x="connsiteX1" y="connsiteY1"/>
              </a:cxn>
              <a:cxn ang="0">
                <a:pos x="connsiteX2" y="connsiteY2"/>
              </a:cxn>
              <a:cxn ang="0">
                <a:pos x="connsiteX3" y="connsiteY3"/>
              </a:cxn>
            </a:cxnLst>
            <a:rect l="l" t="t" r="r" b="b"/>
            <a:pathLst>
              <a:path w="691978" h="169464">
                <a:moveTo>
                  <a:pt x="0" y="0"/>
                </a:moveTo>
                <a:lnTo>
                  <a:pt x="0" y="169464"/>
                </a:lnTo>
                <a:lnTo>
                  <a:pt x="691978" y="169464"/>
                </a:lnTo>
                <a:lnTo>
                  <a:pt x="691978" y="134159"/>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9" name="TextBox 178">
            <a:extLst>
              <a:ext uri="{FF2B5EF4-FFF2-40B4-BE49-F238E27FC236}">
                <a16:creationId xmlns:a16="http://schemas.microsoft.com/office/drawing/2014/main" id="{C2A563B0-3C3D-4943-B62C-2FB40417916A}"/>
              </a:ext>
            </a:extLst>
          </p:cNvPr>
          <p:cNvSpPr txBox="1"/>
          <p:nvPr/>
        </p:nvSpPr>
        <p:spPr>
          <a:xfrm>
            <a:off x="6982729" y="3749723"/>
            <a:ext cx="840295" cy="184666"/>
          </a:xfrm>
          <a:prstGeom prst="rect">
            <a:avLst/>
          </a:prstGeom>
          <a:noFill/>
        </p:spPr>
        <p:txBody>
          <a:bodyPr wrap="none" rtlCol="0">
            <a:spAutoFit/>
          </a:bodyPr>
          <a:lstStyle/>
          <a:p>
            <a:r>
              <a:rPr lang="en-GB" sz="600" dirty="0"/>
              <a:t>Median, 3.0 years</a:t>
            </a:r>
          </a:p>
        </p:txBody>
      </p:sp>
      <p:sp>
        <p:nvSpPr>
          <p:cNvPr id="180" name="TextBox 179">
            <a:extLst>
              <a:ext uri="{FF2B5EF4-FFF2-40B4-BE49-F238E27FC236}">
                <a16:creationId xmlns:a16="http://schemas.microsoft.com/office/drawing/2014/main" id="{8707BC66-7706-4259-933D-52C6EE27A723}"/>
              </a:ext>
            </a:extLst>
          </p:cNvPr>
          <p:cNvSpPr txBox="1"/>
          <p:nvPr/>
        </p:nvSpPr>
        <p:spPr>
          <a:xfrm>
            <a:off x="7720912" y="3749723"/>
            <a:ext cx="800219" cy="184666"/>
          </a:xfrm>
          <a:prstGeom prst="rect">
            <a:avLst/>
          </a:prstGeom>
          <a:noFill/>
        </p:spPr>
        <p:txBody>
          <a:bodyPr wrap="none" rtlCol="0">
            <a:spAutoFit/>
          </a:bodyPr>
          <a:lstStyle/>
          <a:p>
            <a:r>
              <a:rPr lang="en-GB" sz="600" dirty="0"/>
              <a:t>Median, 34 days</a:t>
            </a:r>
          </a:p>
        </p:txBody>
      </p:sp>
      <p:sp>
        <p:nvSpPr>
          <p:cNvPr id="181" name="TextBox 180">
            <a:extLst>
              <a:ext uri="{FF2B5EF4-FFF2-40B4-BE49-F238E27FC236}">
                <a16:creationId xmlns:a16="http://schemas.microsoft.com/office/drawing/2014/main" id="{DE5A7C7C-6EE3-4390-B23A-A2FCE2AE162B}"/>
              </a:ext>
            </a:extLst>
          </p:cNvPr>
          <p:cNvSpPr txBox="1"/>
          <p:nvPr/>
        </p:nvSpPr>
        <p:spPr>
          <a:xfrm>
            <a:off x="7011346" y="3871926"/>
            <a:ext cx="357790" cy="184666"/>
          </a:xfrm>
          <a:prstGeom prst="rect">
            <a:avLst/>
          </a:prstGeom>
          <a:noFill/>
        </p:spPr>
        <p:txBody>
          <a:bodyPr wrap="none" rtlCol="0">
            <a:spAutoFit/>
          </a:bodyPr>
          <a:lstStyle/>
          <a:p>
            <a:r>
              <a:rPr lang="en-GB" sz="600" dirty="0"/>
              <a:t>1555</a:t>
            </a:r>
          </a:p>
        </p:txBody>
      </p:sp>
      <p:sp>
        <p:nvSpPr>
          <p:cNvPr id="182" name="TextBox 181">
            <a:extLst>
              <a:ext uri="{FF2B5EF4-FFF2-40B4-BE49-F238E27FC236}">
                <a16:creationId xmlns:a16="http://schemas.microsoft.com/office/drawing/2014/main" id="{06E332FB-9B4B-474C-9833-4A65737FFEB3}"/>
              </a:ext>
            </a:extLst>
          </p:cNvPr>
          <p:cNvSpPr txBox="1"/>
          <p:nvPr/>
        </p:nvSpPr>
        <p:spPr>
          <a:xfrm>
            <a:off x="7521666" y="3871926"/>
            <a:ext cx="357790" cy="184666"/>
          </a:xfrm>
          <a:prstGeom prst="rect">
            <a:avLst/>
          </a:prstGeom>
          <a:noFill/>
        </p:spPr>
        <p:txBody>
          <a:bodyPr wrap="none" rtlCol="0">
            <a:spAutoFit/>
          </a:bodyPr>
          <a:lstStyle/>
          <a:p>
            <a:r>
              <a:rPr lang="en-GB" sz="600" dirty="0"/>
              <a:t>1555</a:t>
            </a:r>
          </a:p>
        </p:txBody>
      </p:sp>
      <p:sp>
        <p:nvSpPr>
          <p:cNvPr id="183" name="TextBox 182">
            <a:extLst>
              <a:ext uri="{FF2B5EF4-FFF2-40B4-BE49-F238E27FC236}">
                <a16:creationId xmlns:a16="http://schemas.microsoft.com/office/drawing/2014/main" id="{FD418178-A8D9-45C7-AE47-F207BCBA8AA5}"/>
              </a:ext>
            </a:extLst>
          </p:cNvPr>
          <p:cNvSpPr txBox="1"/>
          <p:nvPr/>
        </p:nvSpPr>
        <p:spPr>
          <a:xfrm>
            <a:off x="8068622" y="3871926"/>
            <a:ext cx="357790" cy="184666"/>
          </a:xfrm>
          <a:prstGeom prst="rect">
            <a:avLst/>
          </a:prstGeom>
          <a:noFill/>
        </p:spPr>
        <p:txBody>
          <a:bodyPr wrap="none" rtlCol="0">
            <a:spAutoFit/>
          </a:bodyPr>
          <a:lstStyle/>
          <a:p>
            <a:r>
              <a:rPr lang="en-GB" sz="600" dirty="0"/>
              <a:t>1555</a:t>
            </a:r>
          </a:p>
        </p:txBody>
      </p:sp>
      <p:sp>
        <p:nvSpPr>
          <p:cNvPr id="184" name="TextBox 183">
            <a:extLst>
              <a:ext uri="{FF2B5EF4-FFF2-40B4-BE49-F238E27FC236}">
                <a16:creationId xmlns:a16="http://schemas.microsoft.com/office/drawing/2014/main" id="{24F76121-119D-4CA4-A4D6-46612E1EBCB2}"/>
              </a:ext>
            </a:extLst>
          </p:cNvPr>
          <p:cNvSpPr txBox="1"/>
          <p:nvPr/>
        </p:nvSpPr>
        <p:spPr>
          <a:xfrm>
            <a:off x="7011346" y="3976701"/>
            <a:ext cx="357790" cy="184666"/>
          </a:xfrm>
          <a:prstGeom prst="rect">
            <a:avLst/>
          </a:prstGeom>
          <a:noFill/>
        </p:spPr>
        <p:txBody>
          <a:bodyPr wrap="none" rtlCol="0">
            <a:spAutoFit/>
          </a:bodyPr>
          <a:lstStyle/>
          <a:p>
            <a:r>
              <a:rPr lang="en-GB" sz="600" dirty="0"/>
              <a:t>1686</a:t>
            </a:r>
          </a:p>
        </p:txBody>
      </p:sp>
      <p:sp>
        <p:nvSpPr>
          <p:cNvPr id="185" name="TextBox 184">
            <a:extLst>
              <a:ext uri="{FF2B5EF4-FFF2-40B4-BE49-F238E27FC236}">
                <a16:creationId xmlns:a16="http://schemas.microsoft.com/office/drawing/2014/main" id="{B7C73913-C6F6-40D3-9180-66DAC402D077}"/>
              </a:ext>
            </a:extLst>
          </p:cNvPr>
          <p:cNvSpPr txBox="1"/>
          <p:nvPr/>
        </p:nvSpPr>
        <p:spPr>
          <a:xfrm>
            <a:off x="7525696" y="3976701"/>
            <a:ext cx="357790" cy="184666"/>
          </a:xfrm>
          <a:prstGeom prst="rect">
            <a:avLst/>
          </a:prstGeom>
          <a:noFill/>
        </p:spPr>
        <p:txBody>
          <a:bodyPr wrap="none" rtlCol="0">
            <a:spAutoFit/>
          </a:bodyPr>
          <a:lstStyle/>
          <a:p>
            <a:r>
              <a:rPr lang="en-GB" sz="600" dirty="0"/>
              <a:t>1686</a:t>
            </a:r>
          </a:p>
        </p:txBody>
      </p:sp>
      <p:sp>
        <p:nvSpPr>
          <p:cNvPr id="186" name="TextBox 185">
            <a:extLst>
              <a:ext uri="{FF2B5EF4-FFF2-40B4-BE49-F238E27FC236}">
                <a16:creationId xmlns:a16="http://schemas.microsoft.com/office/drawing/2014/main" id="{7A36A838-BD16-4F85-B85D-AB5B082DD096}"/>
              </a:ext>
            </a:extLst>
          </p:cNvPr>
          <p:cNvSpPr txBox="1"/>
          <p:nvPr/>
        </p:nvSpPr>
        <p:spPr>
          <a:xfrm>
            <a:off x="8068621" y="3976701"/>
            <a:ext cx="357790" cy="184666"/>
          </a:xfrm>
          <a:prstGeom prst="rect">
            <a:avLst/>
          </a:prstGeom>
          <a:noFill/>
        </p:spPr>
        <p:txBody>
          <a:bodyPr wrap="none" rtlCol="0">
            <a:spAutoFit/>
          </a:bodyPr>
          <a:lstStyle/>
          <a:p>
            <a:r>
              <a:rPr lang="en-GB" sz="600" dirty="0"/>
              <a:t>1686</a:t>
            </a:r>
          </a:p>
        </p:txBody>
      </p:sp>
      <p:sp>
        <p:nvSpPr>
          <p:cNvPr id="187" name="Rectangle 186">
            <a:extLst>
              <a:ext uri="{FF2B5EF4-FFF2-40B4-BE49-F238E27FC236}">
                <a16:creationId xmlns:a16="http://schemas.microsoft.com/office/drawing/2014/main" id="{167C1FBD-F7E3-4F3F-ACD4-1B9EA7FF9A29}"/>
              </a:ext>
            </a:extLst>
          </p:cNvPr>
          <p:cNvSpPr/>
          <p:nvPr/>
        </p:nvSpPr>
        <p:spPr>
          <a:xfrm rot="16200000">
            <a:off x="91913" y="2196837"/>
            <a:ext cx="1720343" cy="415498"/>
          </a:xfrm>
          <a:prstGeom prst="rect">
            <a:avLst/>
          </a:prstGeom>
        </p:spPr>
        <p:txBody>
          <a:bodyPr wrap="none">
            <a:spAutoFit/>
          </a:bodyPr>
          <a:lstStyle/>
          <a:p>
            <a:pPr algn="ctr" defTabSz="457189">
              <a:defRPr sz="1400" b="1" i="0" u="none" strike="noStrike" kern="1200" baseline="0">
                <a:solidFill>
                  <a:srgbClr val="5A5A5A"/>
                </a:solidFill>
                <a:latin typeface="Arial" panose="020B0604020202020204" pitchFamily="34" charset="0"/>
                <a:ea typeface="+mn-ea"/>
                <a:cs typeface="Arial" panose="020B0604020202020204" pitchFamily="34" charset="0"/>
              </a:defRPr>
            </a:pPr>
            <a:r>
              <a:rPr lang="en-GB" sz="1050" b="1" dirty="0">
                <a:solidFill>
                  <a:schemeClr val="accent2"/>
                </a:solidFill>
                <a:latin typeface="Century Gothic" panose="020B0502020202020204" pitchFamily="34" charset="0"/>
                <a:cs typeface="Arial" panose="020B0604020202020204" pitchFamily="34" charset="0"/>
              </a:rPr>
              <a:t>Adjusted mean ± SE </a:t>
            </a:r>
            <a:br>
              <a:rPr lang="en-GB" sz="1050" b="1" dirty="0">
                <a:solidFill>
                  <a:schemeClr val="accent2"/>
                </a:solidFill>
                <a:latin typeface="Century Gothic" panose="020B0502020202020204" pitchFamily="34" charset="0"/>
                <a:cs typeface="Arial" panose="020B0604020202020204" pitchFamily="34" charset="0"/>
              </a:rPr>
            </a:br>
            <a:r>
              <a:rPr lang="en-GB" sz="1050" b="1" dirty="0">
                <a:solidFill>
                  <a:schemeClr val="accent2"/>
                </a:solidFill>
                <a:latin typeface="Century Gothic" panose="020B0502020202020204" pitchFamily="34" charset="0"/>
                <a:cs typeface="Arial" panose="020B0604020202020204" pitchFamily="34" charset="0"/>
              </a:rPr>
              <a:t>eGFR </a:t>
            </a:r>
            <a:r>
              <a:rPr lang="en-GB" sz="1050" b="1">
                <a:solidFill>
                  <a:schemeClr val="accent2"/>
                </a:solidFill>
                <a:latin typeface="Century Gothic" panose="020B0502020202020204" pitchFamily="34" charset="0"/>
                <a:cs typeface="Arial" panose="020B0604020202020204" pitchFamily="34" charset="0"/>
              </a:rPr>
              <a:t>(ml/phút/1.73 </a:t>
            </a:r>
            <a:r>
              <a:rPr lang="en-GB" sz="1050" b="1" dirty="0">
                <a:solidFill>
                  <a:schemeClr val="accent2"/>
                </a:solidFill>
                <a:latin typeface="Century Gothic" panose="020B0502020202020204" pitchFamily="34" charset="0"/>
                <a:cs typeface="Arial" panose="020B0604020202020204" pitchFamily="34" charset="0"/>
              </a:rPr>
              <a:t>m</a:t>
            </a:r>
            <a:r>
              <a:rPr lang="en-GB" sz="1050" b="1" baseline="30000" dirty="0">
                <a:solidFill>
                  <a:schemeClr val="accent2"/>
                </a:solidFill>
                <a:latin typeface="Century Gothic" panose="020B0502020202020204" pitchFamily="34" charset="0"/>
                <a:cs typeface="Arial" panose="020B0604020202020204" pitchFamily="34" charset="0"/>
              </a:rPr>
              <a:t>2</a:t>
            </a:r>
            <a:r>
              <a:rPr lang="en-GB" sz="1050" b="1" dirty="0">
                <a:solidFill>
                  <a:schemeClr val="accent2"/>
                </a:solidFill>
                <a:latin typeface="Century Gothic" panose="020B0502020202020204" pitchFamily="34" charset="0"/>
                <a:cs typeface="Arial" panose="020B0604020202020204" pitchFamily="34" charset="0"/>
              </a:rPr>
              <a:t>)</a:t>
            </a:r>
          </a:p>
        </p:txBody>
      </p:sp>
      <p:sp>
        <p:nvSpPr>
          <p:cNvPr id="188" name="Rectangle 187">
            <a:extLst>
              <a:ext uri="{FF2B5EF4-FFF2-40B4-BE49-F238E27FC236}">
                <a16:creationId xmlns:a16="http://schemas.microsoft.com/office/drawing/2014/main" id="{2A53A2FE-8A1B-476E-8A81-E8989049E43B}"/>
              </a:ext>
            </a:extLst>
          </p:cNvPr>
          <p:cNvSpPr/>
          <p:nvPr/>
        </p:nvSpPr>
        <p:spPr>
          <a:xfrm>
            <a:off x="3267755" y="1038252"/>
            <a:ext cx="4679212" cy="2025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err="1">
                <a:solidFill>
                  <a:schemeClr val="tx1"/>
                </a:solidFill>
                <a:latin typeface="Arial" panose="020B0604020202020204" pitchFamily="34" charset="0"/>
                <a:cs typeface="Arial" panose="020B0604020202020204" pitchFamily="34" charset="0"/>
              </a:rPr>
              <a:t>Thay</a:t>
            </a:r>
            <a:r>
              <a:rPr lang="en-GB" sz="1100" b="1" dirty="0">
                <a:solidFill>
                  <a:schemeClr val="tx1"/>
                </a:solidFill>
                <a:latin typeface="Arial" panose="020B0604020202020204" pitchFamily="34" charset="0"/>
                <a:cs typeface="Arial" panose="020B0604020202020204" pitchFamily="34" charset="0"/>
              </a:rPr>
              <a:t> </a:t>
            </a:r>
            <a:r>
              <a:rPr lang="en-GB" sz="1100" b="1" dirty="0" err="1">
                <a:solidFill>
                  <a:schemeClr val="tx1"/>
                </a:solidFill>
                <a:latin typeface="Arial" panose="020B0604020202020204" pitchFamily="34" charset="0"/>
                <a:cs typeface="Arial" panose="020B0604020202020204" pitchFamily="34" charset="0"/>
              </a:rPr>
              <a:t>đổi</a:t>
            </a:r>
            <a:r>
              <a:rPr lang="en-GB" sz="1100" b="1" dirty="0">
                <a:solidFill>
                  <a:schemeClr val="tx1"/>
                </a:solidFill>
                <a:latin typeface="Arial" panose="020B0604020202020204" pitchFamily="34" charset="0"/>
                <a:cs typeface="Arial" panose="020B0604020202020204" pitchFamily="34" charset="0"/>
              </a:rPr>
              <a:t> eGFR </a:t>
            </a:r>
            <a:r>
              <a:rPr lang="en-GB" sz="1100" b="1" dirty="0" err="1">
                <a:solidFill>
                  <a:schemeClr val="tx1"/>
                </a:solidFill>
                <a:latin typeface="Arial" panose="020B0604020202020204" pitchFamily="34" charset="0"/>
                <a:cs typeface="Arial" panose="020B0604020202020204" pitchFamily="34" charset="0"/>
              </a:rPr>
              <a:t>trong</a:t>
            </a:r>
            <a:r>
              <a:rPr lang="en-GB" sz="1100" b="1" dirty="0">
                <a:solidFill>
                  <a:schemeClr val="tx1"/>
                </a:solidFill>
                <a:latin typeface="Arial" panose="020B0604020202020204" pitchFamily="34" charset="0"/>
                <a:cs typeface="Arial" panose="020B0604020202020204" pitchFamily="34" charset="0"/>
              </a:rPr>
              <a:t> </a:t>
            </a:r>
            <a:r>
              <a:rPr lang="en-GB" sz="1100" b="1" dirty="0" err="1">
                <a:solidFill>
                  <a:schemeClr val="tx1"/>
                </a:solidFill>
                <a:latin typeface="Arial" panose="020B0604020202020204" pitchFamily="34" charset="0"/>
                <a:cs typeface="Arial" panose="020B0604020202020204" pitchFamily="34" charset="0"/>
              </a:rPr>
              <a:t>thời</a:t>
            </a:r>
            <a:r>
              <a:rPr lang="en-GB" sz="1100" b="1" dirty="0">
                <a:solidFill>
                  <a:schemeClr val="tx1"/>
                </a:solidFill>
                <a:latin typeface="Arial" panose="020B0604020202020204" pitchFamily="34" charset="0"/>
                <a:cs typeface="Arial" panose="020B0604020202020204" pitchFamily="34" charset="0"/>
              </a:rPr>
              <a:t> </a:t>
            </a:r>
            <a:r>
              <a:rPr lang="en-GB" sz="1100" b="1" dirty="0" err="1">
                <a:solidFill>
                  <a:schemeClr val="tx1"/>
                </a:solidFill>
                <a:latin typeface="Arial" panose="020B0604020202020204" pitchFamily="34" charset="0"/>
                <a:cs typeface="Arial" panose="020B0604020202020204" pitchFamily="34" charset="0"/>
              </a:rPr>
              <a:t>gian</a:t>
            </a:r>
            <a:r>
              <a:rPr lang="en-GB" sz="1100" b="1" dirty="0">
                <a:solidFill>
                  <a:schemeClr val="tx1"/>
                </a:solidFill>
                <a:latin typeface="Arial" panose="020B0604020202020204" pitchFamily="34" charset="0"/>
                <a:cs typeface="Arial" panose="020B0604020202020204" pitchFamily="34" charset="0"/>
              </a:rPr>
              <a:t> </a:t>
            </a:r>
            <a:r>
              <a:rPr lang="en-GB" sz="1100" b="1" dirty="0" err="1">
                <a:solidFill>
                  <a:schemeClr val="tx1"/>
                </a:solidFill>
                <a:latin typeface="Arial" panose="020B0604020202020204" pitchFamily="34" charset="0"/>
                <a:cs typeface="Arial" panose="020B0604020202020204" pitchFamily="34" charset="0"/>
              </a:rPr>
              <a:t>nghiên</a:t>
            </a:r>
            <a:r>
              <a:rPr lang="en-GB" sz="1100" b="1" dirty="0">
                <a:solidFill>
                  <a:schemeClr val="tx1"/>
                </a:solidFill>
                <a:latin typeface="Arial" panose="020B0604020202020204" pitchFamily="34" charset="0"/>
                <a:cs typeface="Arial" panose="020B0604020202020204" pitchFamily="34" charset="0"/>
              </a:rPr>
              <a:t> </a:t>
            </a:r>
            <a:r>
              <a:rPr lang="en-GB" sz="1100" b="1" dirty="0" err="1">
                <a:solidFill>
                  <a:schemeClr val="tx1"/>
                </a:solidFill>
                <a:latin typeface="Arial" panose="020B0604020202020204" pitchFamily="34" charset="0"/>
                <a:cs typeface="Arial" panose="020B0604020202020204" pitchFamily="34" charset="0"/>
              </a:rPr>
              <a:t>cứu</a:t>
            </a:r>
            <a:r>
              <a:rPr lang="en-GB" sz="1100" b="1" dirty="0">
                <a:solidFill>
                  <a:schemeClr val="tx1"/>
                </a:solidFill>
                <a:latin typeface="Arial" panose="020B0604020202020204" pitchFamily="34" charset="0"/>
                <a:cs typeface="Arial" panose="020B0604020202020204" pitchFamily="34" charset="0"/>
              </a:rPr>
              <a:t> EMPA-REG OUTCOME* </a:t>
            </a:r>
          </a:p>
        </p:txBody>
      </p:sp>
      <p:sp>
        <p:nvSpPr>
          <p:cNvPr id="189" name="TextBox 188">
            <a:extLst>
              <a:ext uri="{FF2B5EF4-FFF2-40B4-BE49-F238E27FC236}">
                <a16:creationId xmlns:a16="http://schemas.microsoft.com/office/drawing/2014/main" id="{35A50BAE-A539-4C74-A662-70FE87249ED9}"/>
              </a:ext>
            </a:extLst>
          </p:cNvPr>
          <p:cNvSpPr txBox="1"/>
          <p:nvPr/>
        </p:nvSpPr>
        <p:spPr>
          <a:xfrm>
            <a:off x="1347903" y="3868399"/>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2323</a:t>
            </a:r>
          </a:p>
        </p:txBody>
      </p:sp>
      <p:sp>
        <p:nvSpPr>
          <p:cNvPr id="190" name="TextBox 189">
            <a:extLst>
              <a:ext uri="{FF2B5EF4-FFF2-40B4-BE49-F238E27FC236}">
                <a16:creationId xmlns:a16="http://schemas.microsoft.com/office/drawing/2014/main" id="{3E219C58-D7E4-41D9-AD7A-F52C6269C0EE}"/>
              </a:ext>
            </a:extLst>
          </p:cNvPr>
          <p:cNvSpPr txBox="1"/>
          <p:nvPr/>
        </p:nvSpPr>
        <p:spPr>
          <a:xfrm>
            <a:off x="1361615" y="4003723"/>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2322</a:t>
            </a:r>
          </a:p>
        </p:txBody>
      </p:sp>
      <p:sp>
        <p:nvSpPr>
          <p:cNvPr id="191" name="TextBox 190">
            <a:extLst>
              <a:ext uri="{FF2B5EF4-FFF2-40B4-BE49-F238E27FC236}">
                <a16:creationId xmlns:a16="http://schemas.microsoft.com/office/drawing/2014/main" id="{D38527B4-7505-490F-BDDC-088DF2BBFC6C}"/>
              </a:ext>
            </a:extLst>
          </p:cNvPr>
          <p:cNvSpPr txBox="1"/>
          <p:nvPr/>
        </p:nvSpPr>
        <p:spPr>
          <a:xfrm>
            <a:off x="1783498" y="3868399"/>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2267</a:t>
            </a:r>
          </a:p>
        </p:txBody>
      </p:sp>
      <p:sp>
        <p:nvSpPr>
          <p:cNvPr id="192" name="TextBox 191">
            <a:extLst>
              <a:ext uri="{FF2B5EF4-FFF2-40B4-BE49-F238E27FC236}">
                <a16:creationId xmlns:a16="http://schemas.microsoft.com/office/drawing/2014/main" id="{A6F49B6D-AB4F-45D6-A84B-AF75C471792B}"/>
              </a:ext>
            </a:extLst>
          </p:cNvPr>
          <p:cNvSpPr txBox="1"/>
          <p:nvPr/>
        </p:nvSpPr>
        <p:spPr>
          <a:xfrm>
            <a:off x="1783498" y="4003723"/>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2269</a:t>
            </a:r>
          </a:p>
        </p:txBody>
      </p:sp>
      <p:sp>
        <p:nvSpPr>
          <p:cNvPr id="193" name="TextBox 192">
            <a:extLst>
              <a:ext uri="{FF2B5EF4-FFF2-40B4-BE49-F238E27FC236}">
                <a16:creationId xmlns:a16="http://schemas.microsoft.com/office/drawing/2014/main" id="{7482B292-4ABB-4384-9FBB-AFBE18AB8AF9}"/>
              </a:ext>
            </a:extLst>
          </p:cNvPr>
          <p:cNvSpPr txBox="1"/>
          <p:nvPr/>
        </p:nvSpPr>
        <p:spPr>
          <a:xfrm>
            <a:off x="2195878" y="3868399"/>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2205</a:t>
            </a:r>
          </a:p>
        </p:txBody>
      </p:sp>
      <p:sp>
        <p:nvSpPr>
          <p:cNvPr id="194" name="TextBox 193">
            <a:extLst>
              <a:ext uri="{FF2B5EF4-FFF2-40B4-BE49-F238E27FC236}">
                <a16:creationId xmlns:a16="http://schemas.microsoft.com/office/drawing/2014/main" id="{5BC56A94-2CEA-45CC-93DD-1CD97FFFE8C4}"/>
              </a:ext>
            </a:extLst>
          </p:cNvPr>
          <p:cNvSpPr txBox="1"/>
          <p:nvPr/>
        </p:nvSpPr>
        <p:spPr>
          <a:xfrm>
            <a:off x="2195878" y="4003723"/>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2216</a:t>
            </a:r>
          </a:p>
        </p:txBody>
      </p:sp>
      <p:sp>
        <p:nvSpPr>
          <p:cNvPr id="195" name="TextBox 194">
            <a:extLst>
              <a:ext uri="{FF2B5EF4-FFF2-40B4-BE49-F238E27FC236}">
                <a16:creationId xmlns:a16="http://schemas.microsoft.com/office/drawing/2014/main" id="{44E98AC2-082A-4587-86B2-BA2C63776733}"/>
              </a:ext>
            </a:extLst>
          </p:cNvPr>
          <p:cNvSpPr txBox="1"/>
          <p:nvPr/>
        </p:nvSpPr>
        <p:spPr>
          <a:xfrm>
            <a:off x="2800095" y="3868399"/>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2121</a:t>
            </a:r>
          </a:p>
        </p:txBody>
      </p:sp>
      <p:sp>
        <p:nvSpPr>
          <p:cNvPr id="196" name="TextBox 195">
            <a:extLst>
              <a:ext uri="{FF2B5EF4-FFF2-40B4-BE49-F238E27FC236}">
                <a16:creationId xmlns:a16="http://schemas.microsoft.com/office/drawing/2014/main" id="{6C0595D0-63F7-4042-8691-74200D1786C1}"/>
              </a:ext>
            </a:extLst>
          </p:cNvPr>
          <p:cNvSpPr txBox="1"/>
          <p:nvPr/>
        </p:nvSpPr>
        <p:spPr>
          <a:xfrm>
            <a:off x="2800095" y="4003723"/>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2156</a:t>
            </a:r>
          </a:p>
        </p:txBody>
      </p:sp>
      <p:sp>
        <p:nvSpPr>
          <p:cNvPr id="197" name="TextBox 196">
            <a:extLst>
              <a:ext uri="{FF2B5EF4-FFF2-40B4-BE49-F238E27FC236}">
                <a16:creationId xmlns:a16="http://schemas.microsoft.com/office/drawing/2014/main" id="{AD17D935-088F-426E-A6F3-318979AD96C1}"/>
              </a:ext>
            </a:extLst>
          </p:cNvPr>
          <p:cNvSpPr txBox="1"/>
          <p:nvPr/>
        </p:nvSpPr>
        <p:spPr>
          <a:xfrm>
            <a:off x="3141319" y="3868399"/>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2064</a:t>
            </a:r>
          </a:p>
        </p:txBody>
      </p:sp>
      <p:sp>
        <p:nvSpPr>
          <p:cNvPr id="198" name="TextBox 197">
            <a:extLst>
              <a:ext uri="{FF2B5EF4-FFF2-40B4-BE49-F238E27FC236}">
                <a16:creationId xmlns:a16="http://schemas.microsoft.com/office/drawing/2014/main" id="{25E04F57-0257-4CCB-BA4D-660B250C0E94}"/>
              </a:ext>
            </a:extLst>
          </p:cNvPr>
          <p:cNvSpPr txBox="1"/>
          <p:nvPr/>
        </p:nvSpPr>
        <p:spPr>
          <a:xfrm>
            <a:off x="3135388" y="4003723"/>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2111</a:t>
            </a:r>
          </a:p>
        </p:txBody>
      </p:sp>
      <p:sp>
        <p:nvSpPr>
          <p:cNvPr id="199" name="TextBox 198">
            <a:extLst>
              <a:ext uri="{FF2B5EF4-FFF2-40B4-BE49-F238E27FC236}">
                <a16:creationId xmlns:a16="http://schemas.microsoft.com/office/drawing/2014/main" id="{F23FA665-0997-4938-8190-D6BDF6614E24}"/>
              </a:ext>
            </a:extLst>
          </p:cNvPr>
          <p:cNvSpPr txBox="1"/>
          <p:nvPr/>
        </p:nvSpPr>
        <p:spPr>
          <a:xfrm>
            <a:off x="3466023" y="3868399"/>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1927</a:t>
            </a:r>
          </a:p>
        </p:txBody>
      </p:sp>
      <p:sp>
        <p:nvSpPr>
          <p:cNvPr id="200" name="TextBox 199">
            <a:extLst>
              <a:ext uri="{FF2B5EF4-FFF2-40B4-BE49-F238E27FC236}">
                <a16:creationId xmlns:a16="http://schemas.microsoft.com/office/drawing/2014/main" id="{4F2ED247-196C-4B59-AE73-BB286D6ECA47}"/>
              </a:ext>
            </a:extLst>
          </p:cNvPr>
          <p:cNvSpPr txBox="1"/>
          <p:nvPr/>
        </p:nvSpPr>
        <p:spPr>
          <a:xfrm>
            <a:off x="3466023" y="4003723"/>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2006</a:t>
            </a:r>
          </a:p>
        </p:txBody>
      </p:sp>
      <p:sp>
        <p:nvSpPr>
          <p:cNvPr id="201" name="TextBox 200">
            <a:extLst>
              <a:ext uri="{FF2B5EF4-FFF2-40B4-BE49-F238E27FC236}">
                <a16:creationId xmlns:a16="http://schemas.microsoft.com/office/drawing/2014/main" id="{144AED06-4575-41E2-A29C-0F8E91C4592E}"/>
              </a:ext>
            </a:extLst>
          </p:cNvPr>
          <p:cNvSpPr txBox="1"/>
          <p:nvPr/>
        </p:nvSpPr>
        <p:spPr>
          <a:xfrm>
            <a:off x="3828739" y="3868399"/>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1981</a:t>
            </a:r>
          </a:p>
        </p:txBody>
      </p:sp>
      <p:sp>
        <p:nvSpPr>
          <p:cNvPr id="202" name="TextBox 201">
            <a:extLst>
              <a:ext uri="{FF2B5EF4-FFF2-40B4-BE49-F238E27FC236}">
                <a16:creationId xmlns:a16="http://schemas.microsoft.com/office/drawing/2014/main" id="{E75AF86F-DF45-471E-8E23-1CB9D5889074}"/>
              </a:ext>
            </a:extLst>
          </p:cNvPr>
          <p:cNvSpPr txBox="1"/>
          <p:nvPr/>
        </p:nvSpPr>
        <p:spPr>
          <a:xfrm>
            <a:off x="3828739" y="4003723"/>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2067</a:t>
            </a:r>
          </a:p>
        </p:txBody>
      </p:sp>
      <p:sp>
        <p:nvSpPr>
          <p:cNvPr id="203" name="TextBox 202">
            <a:extLst>
              <a:ext uri="{FF2B5EF4-FFF2-40B4-BE49-F238E27FC236}">
                <a16:creationId xmlns:a16="http://schemas.microsoft.com/office/drawing/2014/main" id="{BFCEED66-FA23-4BFA-9A40-BE640029A1D7}"/>
              </a:ext>
            </a:extLst>
          </p:cNvPr>
          <p:cNvSpPr txBox="1"/>
          <p:nvPr/>
        </p:nvSpPr>
        <p:spPr>
          <a:xfrm>
            <a:off x="4176049" y="3868399"/>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1763</a:t>
            </a:r>
          </a:p>
        </p:txBody>
      </p:sp>
      <p:sp>
        <p:nvSpPr>
          <p:cNvPr id="204" name="TextBox 203">
            <a:extLst>
              <a:ext uri="{FF2B5EF4-FFF2-40B4-BE49-F238E27FC236}">
                <a16:creationId xmlns:a16="http://schemas.microsoft.com/office/drawing/2014/main" id="{02FDB01A-84AA-409A-BEDA-406405265D13}"/>
              </a:ext>
            </a:extLst>
          </p:cNvPr>
          <p:cNvSpPr txBox="1"/>
          <p:nvPr/>
        </p:nvSpPr>
        <p:spPr>
          <a:xfrm>
            <a:off x="4176049" y="4003723"/>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1871</a:t>
            </a:r>
          </a:p>
        </p:txBody>
      </p:sp>
      <p:sp>
        <p:nvSpPr>
          <p:cNvPr id="205" name="TextBox 204">
            <a:extLst>
              <a:ext uri="{FF2B5EF4-FFF2-40B4-BE49-F238E27FC236}">
                <a16:creationId xmlns:a16="http://schemas.microsoft.com/office/drawing/2014/main" id="{90D6CCE6-2FBF-4077-BF9B-C4672156CEF7}"/>
              </a:ext>
            </a:extLst>
          </p:cNvPr>
          <p:cNvSpPr txBox="1"/>
          <p:nvPr/>
        </p:nvSpPr>
        <p:spPr>
          <a:xfrm>
            <a:off x="4507949" y="3868399"/>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1479</a:t>
            </a:r>
          </a:p>
        </p:txBody>
      </p:sp>
      <p:sp>
        <p:nvSpPr>
          <p:cNvPr id="206" name="TextBox 205">
            <a:extLst>
              <a:ext uri="{FF2B5EF4-FFF2-40B4-BE49-F238E27FC236}">
                <a16:creationId xmlns:a16="http://schemas.microsoft.com/office/drawing/2014/main" id="{D728E8F5-53ED-4939-8ADF-5B3D0FB25C58}"/>
              </a:ext>
            </a:extLst>
          </p:cNvPr>
          <p:cNvSpPr txBox="1"/>
          <p:nvPr/>
        </p:nvSpPr>
        <p:spPr>
          <a:xfrm>
            <a:off x="4507949" y="4003723"/>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1563</a:t>
            </a:r>
          </a:p>
        </p:txBody>
      </p:sp>
      <p:sp>
        <p:nvSpPr>
          <p:cNvPr id="207" name="TextBox 206">
            <a:extLst>
              <a:ext uri="{FF2B5EF4-FFF2-40B4-BE49-F238E27FC236}">
                <a16:creationId xmlns:a16="http://schemas.microsoft.com/office/drawing/2014/main" id="{5722DD19-AB30-4D4A-8848-44673DFF615F}"/>
              </a:ext>
            </a:extLst>
          </p:cNvPr>
          <p:cNvSpPr txBox="1"/>
          <p:nvPr/>
        </p:nvSpPr>
        <p:spPr>
          <a:xfrm>
            <a:off x="4860665" y="3868399"/>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1262</a:t>
            </a:r>
          </a:p>
        </p:txBody>
      </p:sp>
      <p:sp>
        <p:nvSpPr>
          <p:cNvPr id="208" name="TextBox 207">
            <a:extLst>
              <a:ext uri="{FF2B5EF4-FFF2-40B4-BE49-F238E27FC236}">
                <a16:creationId xmlns:a16="http://schemas.microsoft.com/office/drawing/2014/main" id="{B308ECB7-4D60-4934-A0A0-467CD958EA4D}"/>
              </a:ext>
            </a:extLst>
          </p:cNvPr>
          <p:cNvSpPr txBox="1"/>
          <p:nvPr/>
        </p:nvSpPr>
        <p:spPr>
          <a:xfrm>
            <a:off x="4860665" y="4003723"/>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1340</a:t>
            </a:r>
          </a:p>
        </p:txBody>
      </p:sp>
      <p:sp>
        <p:nvSpPr>
          <p:cNvPr id="209" name="TextBox 208">
            <a:extLst>
              <a:ext uri="{FF2B5EF4-FFF2-40B4-BE49-F238E27FC236}">
                <a16:creationId xmlns:a16="http://schemas.microsoft.com/office/drawing/2014/main" id="{AB4FF519-816B-4D65-997A-77E9F8E70C35}"/>
              </a:ext>
            </a:extLst>
          </p:cNvPr>
          <p:cNvSpPr txBox="1"/>
          <p:nvPr/>
        </p:nvSpPr>
        <p:spPr>
          <a:xfrm>
            <a:off x="5215852" y="3868399"/>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1123</a:t>
            </a:r>
          </a:p>
        </p:txBody>
      </p:sp>
      <p:sp>
        <p:nvSpPr>
          <p:cNvPr id="210" name="TextBox 209">
            <a:extLst>
              <a:ext uri="{FF2B5EF4-FFF2-40B4-BE49-F238E27FC236}">
                <a16:creationId xmlns:a16="http://schemas.microsoft.com/office/drawing/2014/main" id="{F5AF9E91-CE47-4A1D-906E-982A29492262}"/>
              </a:ext>
            </a:extLst>
          </p:cNvPr>
          <p:cNvSpPr txBox="1"/>
          <p:nvPr/>
        </p:nvSpPr>
        <p:spPr>
          <a:xfrm>
            <a:off x="5215852" y="4003723"/>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1207</a:t>
            </a:r>
          </a:p>
        </p:txBody>
      </p:sp>
      <p:sp>
        <p:nvSpPr>
          <p:cNvPr id="211" name="TextBox 210">
            <a:extLst>
              <a:ext uri="{FF2B5EF4-FFF2-40B4-BE49-F238E27FC236}">
                <a16:creationId xmlns:a16="http://schemas.microsoft.com/office/drawing/2014/main" id="{B4D20E53-FB6F-4DC2-A6A2-890CB1981F3B}"/>
              </a:ext>
            </a:extLst>
          </p:cNvPr>
          <p:cNvSpPr txBox="1"/>
          <p:nvPr/>
        </p:nvSpPr>
        <p:spPr>
          <a:xfrm>
            <a:off x="5576485" y="3868399"/>
            <a:ext cx="31451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977</a:t>
            </a:r>
          </a:p>
        </p:txBody>
      </p:sp>
      <p:sp>
        <p:nvSpPr>
          <p:cNvPr id="212" name="TextBox 211">
            <a:extLst>
              <a:ext uri="{FF2B5EF4-FFF2-40B4-BE49-F238E27FC236}">
                <a16:creationId xmlns:a16="http://schemas.microsoft.com/office/drawing/2014/main" id="{93521BA5-0F6D-4D7A-9410-A701349E2FC9}"/>
              </a:ext>
            </a:extLst>
          </p:cNvPr>
          <p:cNvSpPr txBox="1"/>
          <p:nvPr/>
        </p:nvSpPr>
        <p:spPr>
          <a:xfrm>
            <a:off x="5554844" y="4003723"/>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1063</a:t>
            </a:r>
          </a:p>
        </p:txBody>
      </p:sp>
      <p:sp>
        <p:nvSpPr>
          <p:cNvPr id="213" name="TextBox 212">
            <a:extLst>
              <a:ext uri="{FF2B5EF4-FFF2-40B4-BE49-F238E27FC236}">
                <a16:creationId xmlns:a16="http://schemas.microsoft.com/office/drawing/2014/main" id="{6BE55FCF-93AD-4996-B2D3-6EBB2263F8B5}"/>
              </a:ext>
            </a:extLst>
          </p:cNvPr>
          <p:cNvSpPr txBox="1"/>
          <p:nvPr/>
        </p:nvSpPr>
        <p:spPr>
          <a:xfrm>
            <a:off x="5924423" y="3868399"/>
            <a:ext cx="31451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731</a:t>
            </a:r>
          </a:p>
        </p:txBody>
      </p:sp>
      <p:sp>
        <p:nvSpPr>
          <p:cNvPr id="214" name="TextBox 213">
            <a:extLst>
              <a:ext uri="{FF2B5EF4-FFF2-40B4-BE49-F238E27FC236}">
                <a16:creationId xmlns:a16="http://schemas.microsoft.com/office/drawing/2014/main" id="{55A939B8-7362-4C60-B69E-DD1A50C8D153}"/>
              </a:ext>
            </a:extLst>
          </p:cNvPr>
          <p:cNvSpPr txBox="1"/>
          <p:nvPr/>
        </p:nvSpPr>
        <p:spPr>
          <a:xfrm>
            <a:off x="5924423" y="4003723"/>
            <a:ext cx="31451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838</a:t>
            </a:r>
          </a:p>
        </p:txBody>
      </p:sp>
      <p:sp>
        <p:nvSpPr>
          <p:cNvPr id="215" name="TextBox 214">
            <a:extLst>
              <a:ext uri="{FF2B5EF4-FFF2-40B4-BE49-F238E27FC236}">
                <a16:creationId xmlns:a16="http://schemas.microsoft.com/office/drawing/2014/main" id="{54D5EE69-3DDD-4519-A091-316B66E740AD}"/>
              </a:ext>
            </a:extLst>
          </p:cNvPr>
          <p:cNvSpPr txBox="1"/>
          <p:nvPr/>
        </p:nvSpPr>
        <p:spPr>
          <a:xfrm>
            <a:off x="6310832" y="3868399"/>
            <a:ext cx="31451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448</a:t>
            </a:r>
          </a:p>
        </p:txBody>
      </p:sp>
      <p:sp>
        <p:nvSpPr>
          <p:cNvPr id="216" name="TextBox 215">
            <a:extLst>
              <a:ext uri="{FF2B5EF4-FFF2-40B4-BE49-F238E27FC236}">
                <a16:creationId xmlns:a16="http://schemas.microsoft.com/office/drawing/2014/main" id="{BFD216D2-0268-4189-A6D9-94996B7D068D}"/>
              </a:ext>
            </a:extLst>
          </p:cNvPr>
          <p:cNvSpPr txBox="1"/>
          <p:nvPr/>
        </p:nvSpPr>
        <p:spPr>
          <a:xfrm>
            <a:off x="6310832" y="4003723"/>
            <a:ext cx="31451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524</a:t>
            </a:r>
          </a:p>
        </p:txBody>
      </p:sp>
      <p:sp>
        <p:nvSpPr>
          <p:cNvPr id="217" name="TextBox 216">
            <a:extLst>
              <a:ext uri="{FF2B5EF4-FFF2-40B4-BE49-F238E27FC236}">
                <a16:creationId xmlns:a16="http://schemas.microsoft.com/office/drawing/2014/main" id="{CF4D2BA6-4F8F-4823-9B54-6F5DBB23FDC2}"/>
              </a:ext>
            </a:extLst>
          </p:cNvPr>
          <p:cNvSpPr txBox="1"/>
          <p:nvPr/>
        </p:nvSpPr>
        <p:spPr>
          <a:xfrm>
            <a:off x="1573435" y="3868399"/>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2295</a:t>
            </a:r>
          </a:p>
        </p:txBody>
      </p:sp>
      <p:sp>
        <p:nvSpPr>
          <p:cNvPr id="218" name="TextBox 217">
            <a:extLst>
              <a:ext uri="{FF2B5EF4-FFF2-40B4-BE49-F238E27FC236}">
                <a16:creationId xmlns:a16="http://schemas.microsoft.com/office/drawing/2014/main" id="{2FC62F47-4600-4A1F-9A3A-B235BFCFAEFE}"/>
              </a:ext>
            </a:extLst>
          </p:cNvPr>
          <p:cNvSpPr txBox="1"/>
          <p:nvPr/>
        </p:nvSpPr>
        <p:spPr>
          <a:xfrm>
            <a:off x="1573435" y="4003723"/>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2288</a:t>
            </a:r>
          </a:p>
        </p:txBody>
      </p:sp>
      <p:sp>
        <p:nvSpPr>
          <p:cNvPr id="219" name="TextBox 218">
            <a:extLst>
              <a:ext uri="{FF2B5EF4-FFF2-40B4-BE49-F238E27FC236}">
                <a16:creationId xmlns:a16="http://schemas.microsoft.com/office/drawing/2014/main" id="{2F8DC909-EF47-4FFF-8A4B-5C92E490EF0D}"/>
              </a:ext>
            </a:extLst>
          </p:cNvPr>
          <p:cNvSpPr txBox="1"/>
          <p:nvPr/>
        </p:nvSpPr>
        <p:spPr>
          <a:xfrm>
            <a:off x="562209" y="4003722"/>
            <a:ext cx="1073687" cy="184666"/>
          </a:xfrm>
          <a:prstGeom prst="rect">
            <a:avLst/>
          </a:prstGeom>
          <a:noFill/>
        </p:spPr>
        <p:txBody>
          <a:bodyPr wrap="square" lIns="0" rtlCol="0">
            <a:spAutoFit/>
          </a:bodyPr>
          <a:lstStyle/>
          <a:p>
            <a:pPr defTabSz="457189">
              <a:buClr>
                <a:srgbClr val="003366"/>
              </a:buClr>
              <a:defRPr/>
            </a:pPr>
            <a:r>
              <a:rPr lang="en-GB" sz="600" dirty="0">
                <a:solidFill>
                  <a:srgbClr val="5A5A5A"/>
                </a:solidFill>
                <a:cs typeface="Arial" panose="020B0604020202020204" pitchFamily="34" charset="0"/>
              </a:rPr>
              <a:t>Empagliflozin 25 mg</a:t>
            </a:r>
          </a:p>
        </p:txBody>
      </p:sp>
      <p:sp>
        <p:nvSpPr>
          <p:cNvPr id="220" name="TextBox 219">
            <a:extLst>
              <a:ext uri="{FF2B5EF4-FFF2-40B4-BE49-F238E27FC236}">
                <a16:creationId xmlns:a16="http://schemas.microsoft.com/office/drawing/2014/main" id="{525B4D30-EC93-45DB-AC3C-3CC4CD2B6D06}"/>
              </a:ext>
            </a:extLst>
          </p:cNvPr>
          <p:cNvSpPr txBox="1"/>
          <p:nvPr/>
        </p:nvSpPr>
        <p:spPr>
          <a:xfrm>
            <a:off x="562209" y="3868399"/>
            <a:ext cx="416140" cy="184666"/>
          </a:xfrm>
          <a:prstGeom prst="rect">
            <a:avLst/>
          </a:prstGeom>
          <a:noFill/>
        </p:spPr>
        <p:txBody>
          <a:bodyPr wrap="none" lIns="0" rtlCol="0">
            <a:spAutoFit/>
          </a:bodyPr>
          <a:lstStyle/>
          <a:p>
            <a:pPr defTabSz="457189">
              <a:buClr>
                <a:srgbClr val="003366"/>
              </a:buClr>
              <a:defRPr/>
            </a:pPr>
            <a:r>
              <a:rPr lang="vi-VN" sz="600">
                <a:solidFill>
                  <a:srgbClr val="5A5A5A"/>
                </a:solidFill>
                <a:cs typeface="Arial" panose="020B0604020202020204" pitchFamily="34" charset="0"/>
              </a:rPr>
              <a:t>Giả dược</a:t>
            </a:r>
            <a:endParaRPr lang="en-GB" sz="600" dirty="0">
              <a:solidFill>
                <a:srgbClr val="5A5A5A"/>
              </a:solidFill>
              <a:cs typeface="Arial" panose="020B0604020202020204" pitchFamily="34" charset="0"/>
            </a:endParaRPr>
          </a:p>
        </p:txBody>
      </p:sp>
      <p:sp>
        <p:nvSpPr>
          <p:cNvPr id="221" name="TextBox 220">
            <a:extLst>
              <a:ext uri="{FF2B5EF4-FFF2-40B4-BE49-F238E27FC236}">
                <a16:creationId xmlns:a16="http://schemas.microsoft.com/office/drawing/2014/main" id="{F18D9875-1880-4263-9738-8A89A0830EEE}"/>
              </a:ext>
            </a:extLst>
          </p:cNvPr>
          <p:cNvSpPr txBox="1"/>
          <p:nvPr/>
        </p:nvSpPr>
        <p:spPr>
          <a:xfrm>
            <a:off x="562208" y="3723566"/>
            <a:ext cx="1243770" cy="215444"/>
          </a:xfrm>
          <a:prstGeom prst="rect">
            <a:avLst/>
          </a:prstGeom>
          <a:noFill/>
        </p:spPr>
        <p:txBody>
          <a:bodyPr wrap="square" lIns="0" rtlCol="0">
            <a:spAutoFit/>
          </a:bodyPr>
          <a:lstStyle/>
          <a:p>
            <a:pPr defTabSz="457189">
              <a:defRPr/>
            </a:pPr>
            <a:r>
              <a:rPr lang="en-GB" sz="800" b="1" dirty="0">
                <a:solidFill>
                  <a:srgbClr val="5A5A5A"/>
                </a:solidFill>
                <a:cs typeface="Arial" panose="020B0604020202020204" pitchFamily="34" charset="0"/>
              </a:rPr>
              <a:t>No. of patients</a:t>
            </a:r>
          </a:p>
        </p:txBody>
      </p:sp>
      <p:grpSp>
        <p:nvGrpSpPr>
          <p:cNvPr id="222" name="Group 221">
            <a:extLst>
              <a:ext uri="{FF2B5EF4-FFF2-40B4-BE49-F238E27FC236}">
                <a16:creationId xmlns:a16="http://schemas.microsoft.com/office/drawing/2014/main" id="{4668EDB3-93AA-4166-B1A3-092E99161796}"/>
              </a:ext>
            </a:extLst>
          </p:cNvPr>
          <p:cNvGrpSpPr/>
          <p:nvPr/>
        </p:nvGrpSpPr>
        <p:grpSpPr>
          <a:xfrm>
            <a:off x="587179" y="1224527"/>
            <a:ext cx="7599523" cy="2747529"/>
            <a:chOff x="276937" y="1574993"/>
            <a:chExt cx="8041145" cy="2834555"/>
          </a:xfrm>
        </p:grpSpPr>
        <p:graphicFrame>
          <p:nvGraphicFramePr>
            <p:cNvPr id="223" name="Chart 222">
              <a:extLst>
                <a:ext uri="{FF2B5EF4-FFF2-40B4-BE49-F238E27FC236}">
                  <a16:creationId xmlns:a16="http://schemas.microsoft.com/office/drawing/2014/main" id="{45392ABF-5FC1-4108-A419-4101AFC0D414}"/>
                </a:ext>
              </a:extLst>
            </p:cNvPr>
            <p:cNvGraphicFramePr/>
            <p:nvPr/>
          </p:nvGraphicFramePr>
          <p:xfrm>
            <a:off x="276937" y="1574993"/>
            <a:ext cx="8041145" cy="2834555"/>
          </p:xfrm>
          <a:graphic>
            <a:graphicData uri="http://schemas.openxmlformats.org/drawingml/2006/chart">
              <c:chart xmlns:c="http://schemas.openxmlformats.org/drawingml/2006/chart" xmlns:r="http://schemas.openxmlformats.org/officeDocument/2006/relationships" r:id="rId3"/>
            </a:graphicData>
          </a:graphic>
        </p:graphicFrame>
        <p:cxnSp>
          <p:nvCxnSpPr>
            <p:cNvPr id="224" name="Straight Connector 223">
              <a:extLst>
                <a:ext uri="{FF2B5EF4-FFF2-40B4-BE49-F238E27FC236}">
                  <a16:creationId xmlns:a16="http://schemas.microsoft.com/office/drawing/2014/main" id="{0D5FA4C4-5FAE-452E-A236-1BB3EECCFEC1}"/>
                </a:ext>
              </a:extLst>
            </p:cNvPr>
            <p:cNvCxnSpPr/>
            <p:nvPr/>
          </p:nvCxnSpPr>
          <p:spPr>
            <a:xfrm flipV="1">
              <a:off x="1740134" y="3890365"/>
              <a:ext cx="0" cy="3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TextBox 2">
              <a:extLst>
                <a:ext uri="{FF2B5EF4-FFF2-40B4-BE49-F238E27FC236}">
                  <a16:creationId xmlns:a16="http://schemas.microsoft.com/office/drawing/2014/main" id="{980BB046-D670-4165-BC0B-631C364D61AE}"/>
                </a:ext>
              </a:extLst>
            </p:cNvPr>
            <p:cNvSpPr txBox="1"/>
            <p:nvPr/>
          </p:nvSpPr>
          <p:spPr>
            <a:xfrm>
              <a:off x="1420225" y="3924508"/>
              <a:ext cx="627164" cy="10811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700" dirty="0">
                  <a:solidFill>
                    <a:srgbClr val="5A5A5A"/>
                  </a:solidFill>
                  <a:latin typeface="Century Gothic" panose="020F0302020204030204"/>
                  <a:cs typeface="Arial" panose="020B0604020202020204" pitchFamily="34" charset="0"/>
                </a:rPr>
                <a:t>12</a:t>
              </a:r>
            </a:p>
          </p:txBody>
        </p:sp>
        <p:cxnSp>
          <p:nvCxnSpPr>
            <p:cNvPr id="226" name="Straight Connector 225">
              <a:extLst>
                <a:ext uri="{FF2B5EF4-FFF2-40B4-BE49-F238E27FC236}">
                  <a16:creationId xmlns:a16="http://schemas.microsoft.com/office/drawing/2014/main" id="{704DACE9-E23F-49CA-A978-E19F153783E8}"/>
                </a:ext>
              </a:extLst>
            </p:cNvPr>
            <p:cNvCxnSpPr>
              <a:cxnSpLocks/>
            </p:cNvCxnSpPr>
            <p:nvPr/>
          </p:nvCxnSpPr>
          <p:spPr>
            <a:xfrm flipV="1">
              <a:off x="1414725" y="3890365"/>
              <a:ext cx="0" cy="1744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7" name="TextBox 2">
              <a:extLst>
                <a:ext uri="{FF2B5EF4-FFF2-40B4-BE49-F238E27FC236}">
                  <a16:creationId xmlns:a16="http://schemas.microsoft.com/office/drawing/2014/main" id="{79450218-7944-41D1-9801-F25929591749}"/>
                </a:ext>
              </a:extLst>
            </p:cNvPr>
            <p:cNvSpPr txBox="1"/>
            <p:nvPr/>
          </p:nvSpPr>
          <p:spPr>
            <a:xfrm>
              <a:off x="813827" y="4064151"/>
              <a:ext cx="634924" cy="108110"/>
            </a:xfrm>
            <a:prstGeom prst="rect">
              <a:avLst/>
            </a:prstGeom>
          </p:spPr>
          <p:txBody>
            <a:bodyPr wrap="square" lIns="0" r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defTabSz="457189">
                <a:defRPr/>
              </a:pPr>
              <a:r>
                <a:rPr lang="en-GB" sz="700" dirty="0">
                  <a:solidFill>
                    <a:srgbClr val="5A5A5A"/>
                  </a:solidFill>
                  <a:latin typeface="Century Gothic" panose="020F0302020204030204"/>
                  <a:cs typeface="Arial" panose="020B0604020202020204" pitchFamily="34" charset="0"/>
                </a:rPr>
                <a:t>Baseline</a:t>
              </a:r>
            </a:p>
          </p:txBody>
        </p:sp>
        <p:cxnSp>
          <p:nvCxnSpPr>
            <p:cNvPr id="228" name="Straight Connector 227">
              <a:extLst>
                <a:ext uri="{FF2B5EF4-FFF2-40B4-BE49-F238E27FC236}">
                  <a16:creationId xmlns:a16="http://schemas.microsoft.com/office/drawing/2014/main" id="{BE00824E-5BC2-482F-BBF7-6579A70A31B9}"/>
                </a:ext>
              </a:extLst>
            </p:cNvPr>
            <p:cNvCxnSpPr/>
            <p:nvPr/>
          </p:nvCxnSpPr>
          <p:spPr>
            <a:xfrm flipV="1">
              <a:off x="1517589" y="3890367"/>
              <a:ext cx="0" cy="3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9" name="TextBox 2">
              <a:extLst>
                <a:ext uri="{FF2B5EF4-FFF2-40B4-BE49-F238E27FC236}">
                  <a16:creationId xmlns:a16="http://schemas.microsoft.com/office/drawing/2014/main" id="{36751E4B-12D3-4834-BD04-26F0C80ECFEE}"/>
                </a:ext>
              </a:extLst>
            </p:cNvPr>
            <p:cNvSpPr txBox="1"/>
            <p:nvPr/>
          </p:nvSpPr>
          <p:spPr>
            <a:xfrm>
              <a:off x="1199600" y="3924509"/>
              <a:ext cx="627164" cy="10811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700" dirty="0">
                  <a:solidFill>
                    <a:srgbClr val="5A5A5A"/>
                  </a:solidFill>
                  <a:latin typeface="Century Gothic" panose="020F0302020204030204"/>
                  <a:cs typeface="Arial" panose="020B0604020202020204" pitchFamily="34" charset="0"/>
                </a:rPr>
                <a:t>4</a:t>
              </a:r>
            </a:p>
          </p:txBody>
        </p:sp>
        <p:cxnSp>
          <p:nvCxnSpPr>
            <p:cNvPr id="230" name="Straight Connector 229">
              <a:extLst>
                <a:ext uri="{FF2B5EF4-FFF2-40B4-BE49-F238E27FC236}">
                  <a16:creationId xmlns:a16="http://schemas.microsoft.com/office/drawing/2014/main" id="{FA98219B-2B37-4458-9911-51E36BCBDE19}"/>
                </a:ext>
              </a:extLst>
            </p:cNvPr>
            <p:cNvCxnSpPr/>
            <p:nvPr/>
          </p:nvCxnSpPr>
          <p:spPr>
            <a:xfrm flipV="1">
              <a:off x="2152757" y="3890367"/>
              <a:ext cx="0" cy="3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1" name="TextBox 2">
              <a:extLst>
                <a:ext uri="{FF2B5EF4-FFF2-40B4-BE49-F238E27FC236}">
                  <a16:creationId xmlns:a16="http://schemas.microsoft.com/office/drawing/2014/main" id="{AB86CFC0-07E1-43FE-BB23-15731A018628}"/>
                </a:ext>
              </a:extLst>
            </p:cNvPr>
            <p:cNvSpPr txBox="1"/>
            <p:nvPr/>
          </p:nvSpPr>
          <p:spPr>
            <a:xfrm>
              <a:off x="1983808" y="3924509"/>
              <a:ext cx="343914" cy="10811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700" dirty="0">
                  <a:solidFill>
                    <a:srgbClr val="5A5A5A"/>
                  </a:solidFill>
                  <a:latin typeface="Century Gothic" panose="020F0302020204030204"/>
                  <a:cs typeface="Arial" panose="020B0604020202020204" pitchFamily="34" charset="0"/>
                </a:rPr>
                <a:t>28</a:t>
              </a:r>
            </a:p>
          </p:txBody>
        </p:sp>
        <p:cxnSp>
          <p:nvCxnSpPr>
            <p:cNvPr id="232" name="Straight Connector 231">
              <a:extLst>
                <a:ext uri="{FF2B5EF4-FFF2-40B4-BE49-F238E27FC236}">
                  <a16:creationId xmlns:a16="http://schemas.microsoft.com/office/drawing/2014/main" id="{A97C8462-B4C1-4B54-9B21-8F94FD01A55D}"/>
                </a:ext>
              </a:extLst>
            </p:cNvPr>
            <p:cNvCxnSpPr/>
            <p:nvPr/>
          </p:nvCxnSpPr>
          <p:spPr>
            <a:xfrm flipV="1">
              <a:off x="2792157" y="3890367"/>
              <a:ext cx="0" cy="3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3" name="TextBox 2">
              <a:extLst>
                <a:ext uri="{FF2B5EF4-FFF2-40B4-BE49-F238E27FC236}">
                  <a16:creationId xmlns:a16="http://schemas.microsoft.com/office/drawing/2014/main" id="{50621DB6-BCEF-47FC-A92D-877E2C2D08DB}"/>
                </a:ext>
              </a:extLst>
            </p:cNvPr>
            <p:cNvSpPr txBox="1"/>
            <p:nvPr/>
          </p:nvSpPr>
          <p:spPr>
            <a:xfrm>
              <a:off x="2620218" y="3924509"/>
              <a:ext cx="343914" cy="10811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700" dirty="0">
                  <a:solidFill>
                    <a:srgbClr val="5A5A5A"/>
                  </a:solidFill>
                  <a:latin typeface="Century Gothic" panose="020F0302020204030204"/>
                  <a:cs typeface="Arial" panose="020B0604020202020204" pitchFamily="34" charset="0"/>
                </a:rPr>
                <a:t>52</a:t>
              </a:r>
            </a:p>
          </p:txBody>
        </p:sp>
        <p:cxnSp>
          <p:nvCxnSpPr>
            <p:cNvPr id="234" name="Straight Connector 233">
              <a:extLst>
                <a:ext uri="{FF2B5EF4-FFF2-40B4-BE49-F238E27FC236}">
                  <a16:creationId xmlns:a16="http://schemas.microsoft.com/office/drawing/2014/main" id="{7A10709B-2D49-4F3C-ACE7-91E23AC63CCF}"/>
                </a:ext>
              </a:extLst>
            </p:cNvPr>
            <p:cNvCxnSpPr/>
            <p:nvPr/>
          </p:nvCxnSpPr>
          <p:spPr>
            <a:xfrm flipV="1">
              <a:off x="3877358" y="3890367"/>
              <a:ext cx="0" cy="3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TextBox 2">
              <a:extLst>
                <a:ext uri="{FF2B5EF4-FFF2-40B4-BE49-F238E27FC236}">
                  <a16:creationId xmlns:a16="http://schemas.microsoft.com/office/drawing/2014/main" id="{72A35728-DE37-4C70-A2E9-A0FB2D11F103}"/>
                </a:ext>
              </a:extLst>
            </p:cNvPr>
            <p:cNvSpPr txBox="1"/>
            <p:nvPr/>
          </p:nvSpPr>
          <p:spPr>
            <a:xfrm>
              <a:off x="3705422" y="3924509"/>
              <a:ext cx="343914" cy="10811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700" dirty="0">
                  <a:solidFill>
                    <a:srgbClr val="5A5A5A"/>
                  </a:solidFill>
                  <a:latin typeface="Century Gothic" panose="020F0302020204030204"/>
                  <a:cs typeface="Arial" panose="020B0604020202020204" pitchFamily="34" charset="0"/>
                </a:rPr>
                <a:t>94</a:t>
              </a:r>
            </a:p>
          </p:txBody>
        </p:sp>
        <p:cxnSp>
          <p:nvCxnSpPr>
            <p:cNvPr id="236" name="Straight Connector 235">
              <a:extLst>
                <a:ext uri="{FF2B5EF4-FFF2-40B4-BE49-F238E27FC236}">
                  <a16:creationId xmlns:a16="http://schemas.microsoft.com/office/drawing/2014/main" id="{7F8BDFA0-A98C-4A98-B19D-5DBCD7FC6634}"/>
                </a:ext>
              </a:extLst>
            </p:cNvPr>
            <p:cNvCxnSpPr/>
            <p:nvPr/>
          </p:nvCxnSpPr>
          <p:spPr>
            <a:xfrm flipV="1">
              <a:off x="4248407" y="3890367"/>
              <a:ext cx="0" cy="3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TextBox 2">
              <a:extLst>
                <a:ext uri="{FF2B5EF4-FFF2-40B4-BE49-F238E27FC236}">
                  <a16:creationId xmlns:a16="http://schemas.microsoft.com/office/drawing/2014/main" id="{39FB92D4-B050-47BE-BDBE-40319C2C940C}"/>
                </a:ext>
              </a:extLst>
            </p:cNvPr>
            <p:cNvSpPr txBox="1"/>
            <p:nvPr/>
          </p:nvSpPr>
          <p:spPr>
            <a:xfrm>
              <a:off x="4024419" y="3924509"/>
              <a:ext cx="447974" cy="10811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700" dirty="0">
                  <a:solidFill>
                    <a:srgbClr val="5A5A5A"/>
                  </a:solidFill>
                  <a:latin typeface="Century Gothic" panose="020F0302020204030204"/>
                  <a:cs typeface="Arial" panose="020B0604020202020204" pitchFamily="34" charset="0"/>
                </a:rPr>
                <a:t>108</a:t>
              </a:r>
            </a:p>
          </p:txBody>
        </p:sp>
        <p:sp>
          <p:nvSpPr>
            <p:cNvPr id="238" name="TextBox 2">
              <a:extLst>
                <a:ext uri="{FF2B5EF4-FFF2-40B4-BE49-F238E27FC236}">
                  <a16:creationId xmlns:a16="http://schemas.microsoft.com/office/drawing/2014/main" id="{63FEF92F-BC2F-4DDC-BC00-9F88C44C39DD}"/>
                </a:ext>
              </a:extLst>
            </p:cNvPr>
            <p:cNvSpPr txBox="1"/>
            <p:nvPr/>
          </p:nvSpPr>
          <p:spPr>
            <a:xfrm>
              <a:off x="3335854" y="3924509"/>
              <a:ext cx="343914" cy="10811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700" dirty="0">
                  <a:solidFill>
                    <a:srgbClr val="5A5A5A"/>
                  </a:solidFill>
                  <a:latin typeface="Century Gothic" panose="020F0302020204030204"/>
                  <a:cs typeface="Arial" panose="020B0604020202020204" pitchFamily="34" charset="0"/>
                </a:rPr>
                <a:t>80</a:t>
              </a:r>
            </a:p>
          </p:txBody>
        </p:sp>
        <p:sp>
          <p:nvSpPr>
            <p:cNvPr id="239" name="TextBox 2">
              <a:extLst>
                <a:ext uri="{FF2B5EF4-FFF2-40B4-BE49-F238E27FC236}">
                  <a16:creationId xmlns:a16="http://schemas.microsoft.com/office/drawing/2014/main" id="{4C31D8B3-0A4A-40A3-AA05-636273755227}"/>
                </a:ext>
              </a:extLst>
            </p:cNvPr>
            <p:cNvSpPr txBox="1"/>
            <p:nvPr/>
          </p:nvSpPr>
          <p:spPr>
            <a:xfrm>
              <a:off x="4386895" y="3924509"/>
              <a:ext cx="447974" cy="10811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700" dirty="0">
                  <a:solidFill>
                    <a:srgbClr val="5A5A5A"/>
                  </a:solidFill>
                  <a:latin typeface="Century Gothic" panose="020F0302020204030204"/>
                  <a:cs typeface="Arial" panose="020B0604020202020204" pitchFamily="34" charset="0"/>
                </a:rPr>
                <a:t>122</a:t>
              </a:r>
            </a:p>
          </p:txBody>
        </p:sp>
        <p:cxnSp>
          <p:nvCxnSpPr>
            <p:cNvPr id="240" name="Straight Connector 239">
              <a:extLst>
                <a:ext uri="{FF2B5EF4-FFF2-40B4-BE49-F238E27FC236}">
                  <a16:creationId xmlns:a16="http://schemas.microsoft.com/office/drawing/2014/main" id="{58D48817-83FF-4914-BFDB-E114094F08D5}"/>
                </a:ext>
              </a:extLst>
            </p:cNvPr>
            <p:cNvCxnSpPr/>
            <p:nvPr/>
          </p:nvCxnSpPr>
          <p:spPr>
            <a:xfrm flipV="1">
              <a:off x="3153891" y="3890367"/>
              <a:ext cx="0" cy="3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TextBox 2">
              <a:extLst>
                <a:ext uri="{FF2B5EF4-FFF2-40B4-BE49-F238E27FC236}">
                  <a16:creationId xmlns:a16="http://schemas.microsoft.com/office/drawing/2014/main" id="{5E7084B9-EB37-4954-95FD-F9908BB9DC6D}"/>
                </a:ext>
              </a:extLst>
            </p:cNvPr>
            <p:cNvSpPr txBox="1"/>
            <p:nvPr/>
          </p:nvSpPr>
          <p:spPr>
            <a:xfrm>
              <a:off x="2981958" y="3924509"/>
              <a:ext cx="343914" cy="10811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700" dirty="0">
                  <a:solidFill>
                    <a:srgbClr val="5A5A5A"/>
                  </a:solidFill>
                  <a:latin typeface="Century Gothic" panose="020F0302020204030204"/>
                  <a:cs typeface="Arial" panose="020B0604020202020204" pitchFamily="34" charset="0"/>
                </a:rPr>
                <a:t>66</a:t>
              </a:r>
            </a:p>
          </p:txBody>
        </p:sp>
        <p:cxnSp>
          <p:nvCxnSpPr>
            <p:cNvPr id="242" name="Straight Connector 241">
              <a:extLst>
                <a:ext uri="{FF2B5EF4-FFF2-40B4-BE49-F238E27FC236}">
                  <a16:creationId xmlns:a16="http://schemas.microsoft.com/office/drawing/2014/main" id="{ADF63E27-993C-4CAE-B6C4-0749BBE067C0}"/>
                </a:ext>
              </a:extLst>
            </p:cNvPr>
            <p:cNvCxnSpPr/>
            <p:nvPr/>
          </p:nvCxnSpPr>
          <p:spPr>
            <a:xfrm flipV="1">
              <a:off x="4981576" y="3890367"/>
              <a:ext cx="0" cy="3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3" name="TextBox 2">
              <a:extLst>
                <a:ext uri="{FF2B5EF4-FFF2-40B4-BE49-F238E27FC236}">
                  <a16:creationId xmlns:a16="http://schemas.microsoft.com/office/drawing/2014/main" id="{54AB6B02-F182-4332-90D6-7D53BF3EE908}"/>
                </a:ext>
              </a:extLst>
            </p:cNvPr>
            <p:cNvSpPr txBox="1"/>
            <p:nvPr/>
          </p:nvSpPr>
          <p:spPr>
            <a:xfrm>
              <a:off x="4757591" y="3924509"/>
              <a:ext cx="447974" cy="10811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700" dirty="0">
                  <a:solidFill>
                    <a:srgbClr val="5A5A5A"/>
                  </a:solidFill>
                  <a:latin typeface="Century Gothic" panose="020F0302020204030204"/>
                  <a:cs typeface="Arial" panose="020B0604020202020204" pitchFamily="34" charset="0"/>
                </a:rPr>
                <a:t>136</a:t>
              </a:r>
            </a:p>
          </p:txBody>
        </p:sp>
        <p:cxnSp>
          <p:nvCxnSpPr>
            <p:cNvPr id="244" name="Straight Connector 243">
              <a:extLst>
                <a:ext uri="{FF2B5EF4-FFF2-40B4-BE49-F238E27FC236}">
                  <a16:creationId xmlns:a16="http://schemas.microsoft.com/office/drawing/2014/main" id="{46DE3FC1-2B6B-492D-8702-C5454DA2899D}"/>
                </a:ext>
              </a:extLst>
            </p:cNvPr>
            <p:cNvCxnSpPr/>
            <p:nvPr/>
          </p:nvCxnSpPr>
          <p:spPr>
            <a:xfrm flipV="1">
              <a:off x="4610881" y="3890367"/>
              <a:ext cx="0" cy="3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24B07492-3862-4A1D-9409-9C6C14893827}"/>
                </a:ext>
              </a:extLst>
            </p:cNvPr>
            <p:cNvCxnSpPr/>
            <p:nvPr/>
          </p:nvCxnSpPr>
          <p:spPr>
            <a:xfrm flipV="1">
              <a:off x="5341464" y="3890367"/>
              <a:ext cx="0" cy="3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6" name="TextBox 2">
              <a:extLst>
                <a:ext uri="{FF2B5EF4-FFF2-40B4-BE49-F238E27FC236}">
                  <a16:creationId xmlns:a16="http://schemas.microsoft.com/office/drawing/2014/main" id="{82834E09-E08C-4DC1-BB7F-A51BCB77DF63}"/>
                </a:ext>
              </a:extLst>
            </p:cNvPr>
            <p:cNvSpPr txBox="1"/>
            <p:nvPr/>
          </p:nvSpPr>
          <p:spPr>
            <a:xfrm>
              <a:off x="5117477" y="3924509"/>
              <a:ext cx="447974" cy="10811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700" dirty="0">
                  <a:solidFill>
                    <a:srgbClr val="5A5A5A"/>
                  </a:solidFill>
                  <a:latin typeface="Century Gothic" panose="020F0302020204030204"/>
                  <a:cs typeface="Arial" panose="020B0604020202020204" pitchFamily="34" charset="0"/>
                </a:rPr>
                <a:t>150</a:t>
              </a:r>
            </a:p>
          </p:txBody>
        </p:sp>
        <p:cxnSp>
          <p:nvCxnSpPr>
            <p:cNvPr id="247" name="Straight Connector 246">
              <a:extLst>
                <a:ext uri="{FF2B5EF4-FFF2-40B4-BE49-F238E27FC236}">
                  <a16:creationId xmlns:a16="http://schemas.microsoft.com/office/drawing/2014/main" id="{4F9B0AAB-0750-4009-97D7-0E330194D5A2}"/>
                </a:ext>
              </a:extLst>
            </p:cNvPr>
            <p:cNvCxnSpPr/>
            <p:nvPr/>
          </p:nvCxnSpPr>
          <p:spPr>
            <a:xfrm flipV="1">
              <a:off x="5704717" y="3890367"/>
              <a:ext cx="0" cy="3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8" name="TextBox 2">
              <a:extLst>
                <a:ext uri="{FF2B5EF4-FFF2-40B4-BE49-F238E27FC236}">
                  <a16:creationId xmlns:a16="http://schemas.microsoft.com/office/drawing/2014/main" id="{86402769-8AA8-4387-B7D5-FDED3641A87A}"/>
                </a:ext>
              </a:extLst>
            </p:cNvPr>
            <p:cNvSpPr txBox="1"/>
            <p:nvPr/>
          </p:nvSpPr>
          <p:spPr>
            <a:xfrm>
              <a:off x="5480730" y="3924509"/>
              <a:ext cx="447974" cy="10811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700" dirty="0">
                  <a:solidFill>
                    <a:srgbClr val="5A5A5A"/>
                  </a:solidFill>
                  <a:latin typeface="Century Gothic" panose="020F0302020204030204"/>
                  <a:cs typeface="Arial" panose="020B0604020202020204" pitchFamily="34" charset="0"/>
                </a:rPr>
                <a:t>164</a:t>
              </a:r>
            </a:p>
          </p:txBody>
        </p:sp>
        <p:cxnSp>
          <p:nvCxnSpPr>
            <p:cNvPr id="249" name="Straight Connector 248">
              <a:extLst>
                <a:ext uri="{FF2B5EF4-FFF2-40B4-BE49-F238E27FC236}">
                  <a16:creationId xmlns:a16="http://schemas.microsoft.com/office/drawing/2014/main" id="{76ACB020-DD35-4DCD-A05F-35EF3BF0093F}"/>
                </a:ext>
              </a:extLst>
            </p:cNvPr>
            <p:cNvCxnSpPr/>
            <p:nvPr/>
          </p:nvCxnSpPr>
          <p:spPr>
            <a:xfrm flipV="1">
              <a:off x="6078028" y="3890367"/>
              <a:ext cx="0" cy="3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0" name="TextBox 2">
              <a:extLst>
                <a:ext uri="{FF2B5EF4-FFF2-40B4-BE49-F238E27FC236}">
                  <a16:creationId xmlns:a16="http://schemas.microsoft.com/office/drawing/2014/main" id="{977D2960-7E1A-4AEE-A66E-C29B5164B28D}"/>
                </a:ext>
              </a:extLst>
            </p:cNvPr>
            <p:cNvSpPr txBox="1"/>
            <p:nvPr/>
          </p:nvSpPr>
          <p:spPr>
            <a:xfrm>
              <a:off x="5854040" y="3924509"/>
              <a:ext cx="447974" cy="10811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700" dirty="0">
                  <a:solidFill>
                    <a:srgbClr val="5A5A5A"/>
                  </a:solidFill>
                  <a:latin typeface="Century Gothic" panose="020F0302020204030204"/>
                  <a:cs typeface="Arial" panose="020B0604020202020204" pitchFamily="34" charset="0"/>
                </a:rPr>
                <a:t>178</a:t>
              </a:r>
            </a:p>
          </p:txBody>
        </p:sp>
        <p:cxnSp>
          <p:nvCxnSpPr>
            <p:cNvPr id="251" name="Straight Connector 250">
              <a:extLst>
                <a:ext uri="{FF2B5EF4-FFF2-40B4-BE49-F238E27FC236}">
                  <a16:creationId xmlns:a16="http://schemas.microsoft.com/office/drawing/2014/main" id="{EB26CA54-E674-4FE2-BC1E-1E27BD64D5CC}"/>
                </a:ext>
              </a:extLst>
            </p:cNvPr>
            <p:cNvCxnSpPr/>
            <p:nvPr/>
          </p:nvCxnSpPr>
          <p:spPr>
            <a:xfrm flipV="1">
              <a:off x="6452681" y="3890367"/>
              <a:ext cx="0" cy="3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TextBox 2">
              <a:extLst>
                <a:ext uri="{FF2B5EF4-FFF2-40B4-BE49-F238E27FC236}">
                  <a16:creationId xmlns:a16="http://schemas.microsoft.com/office/drawing/2014/main" id="{3EAE14DF-31FA-4CE0-9F16-0565C0C10CA8}"/>
                </a:ext>
              </a:extLst>
            </p:cNvPr>
            <p:cNvSpPr txBox="1"/>
            <p:nvPr/>
          </p:nvSpPr>
          <p:spPr>
            <a:xfrm>
              <a:off x="6231247" y="3924509"/>
              <a:ext cx="447974" cy="10811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700" dirty="0">
                  <a:solidFill>
                    <a:srgbClr val="5A5A5A"/>
                  </a:solidFill>
                  <a:latin typeface="Century Gothic" panose="020F0302020204030204"/>
                  <a:cs typeface="Arial" panose="020B0604020202020204" pitchFamily="34" charset="0"/>
                </a:rPr>
                <a:t>192</a:t>
              </a:r>
            </a:p>
          </p:txBody>
        </p:sp>
        <p:cxnSp>
          <p:nvCxnSpPr>
            <p:cNvPr id="253" name="Straight Connector 252">
              <a:extLst>
                <a:ext uri="{FF2B5EF4-FFF2-40B4-BE49-F238E27FC236}">
                  <a16:creationId xmlns:a16="http://schemas.microsoft.com/office/drawing/2014/main" id="{9CE8C195-CA3E-4976-BFDE-B7CA9521998F}"/>
                </a:ext>
              </a:extLst>
            </p:cNvPr>
            <p:cNvCxnSpPr/>
            <p:nvPr/>
          </p:nvCxnSpPr>
          <p:spPr>
            <a:xfrm flipV="1">
              <a:off x="3510955" y="3890367"/>
              <a:ext cx="0" cy="3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4" name="Group 253">
              <a:extLst>
                <a:ext uri="{FF2B5EF4-FFF2-40B4-BE49-F238E27FC236}">
                  <a16:creationId xmlns:a16="http://schemas.microsoft.com/office/drawing/2014/main" id="{412C9948-02A7-4A79-A684-4F8EB1C3FC09}"/>
                </a:ext>
              </a:extLst>
            </p:cNvPr>
            <p:cNvGrpSpPr/>
            <p:nvPr/>
          </p:nvGrpSpPr>
          <p:grpSpPr>
            <a:xfrm>
              <a:off x="1080433" y="3628121"/>
              <a:ext cx="193651" cy="126144"/>
              <a:chOff x="1649059" y="4332610"/>
              <a:chExt cx="175117" cy="152038"/>
            </a:xfrm>
          </p:grpSpPr>
          <p:sp>
            <p:nvSpPr>
              <p:cNvPr id="256" name="Rectangle 255">
                <a:extLst>
                  <a:ext uri="{FF2B5EF4-FFF2-40B4-BE49-F238E27FC236}">
                    <a16:creationId xmlns:a16="http://schemas.microsoft.com/office/drawing/2014/main" id="{66F33EF8-B508-4D80-9088-4B5DB86F4A8C}"/>
                  </a:ext>
                </a:extLst>
              </p:cNvPr>
              <p:cNvSpPr/>
              <p:nvPr/>
            </p:nvSpPr>
            <p:spPr>
              <a:xfrm>
                <a:off x="1649059" y="4387140"/>
                <a:ext cx="175117"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b="1" dirty="0">
                  <a:solidFill>
                    <a:srgbClr val="FFFFFF"/>
                  </a:solidFill>
                  <a:latin typeface="Century Gothic" panose="020F0302020204030204"/>
                </a:endParaRPr>
              </a:p>
            </p:txBody>
          </p:sp>
          <p:grpSp>
            <p:nvGrpSpPr>
              <p:cNvPr id="257" name="Group 27">
                <a:extLst>
                  <a:ext uri="{FF2B5EF4-FFF2-40B4-BE49-F238E27FC236}">
                    <a16:creationId xmlns:a16="http://schemas.microsoft.com/office/drawing/2014/main" id="{75BC7B9D-C21E-4D58-B4CE-74990818180A}"/>
                  </a:ext>
                </a:extLst>
              </p:cNvPr>
              <p:cNvGrpSpPr/>
              <p:nvPr/>
            </p:nvGrpSpPr>
            <p:grpSpPr>
              <a:xfrm>
                <a:off x="1687054" y="4332610"/>
                <a:ext cx="122120" cy="152038"/>
                <a:chOff x="325555" y="4573575"/>
                <a:chExt cx="122120" cy="152038"/>
              </a:xfrm>
              <a:solidFill>
                <a:srgbClr val="EAEAEA"/>
              </a:solidFill>
            </p:grpSpPr>
            <p:cxnSp>
              <p:nvCxnSpPr>
                <p:cNvPr id="258" name="Straight Connector 257">
                  <a:extLst>
                    <a:ext uri="{FF2B5EF4-FFF2-40B4-BE49-F238E27FC236}">
                      <a16:creationId xmlns:a16="http://schemas.microsoft.com/office/drawing/2014/main" id="{F456066C-202D-4B30-BEBC-6C5C196AE172}"/>
                    </a:ext>
                  </a:extLst>
                </p:cNvPr>
                <p:cNvCxnSpPr/>
                <p:nvPr/>
              </p:nvCxnSpPr>
              <p:spPr bwMode="auto">
                <a:xfrm flipH="1">
                  <a:off x="325555" y="4573575"/>
                  <a:ext cx="108039" cy="108000"/>
                </a:xfrm>
                <a:prstGeom prst="line">
                  <a:avLst/>
                </a:prstGeom>
                <a:grpFill/>
                <a:ln w="19050" cap="flat" cmpd="sng" algn="ctr">
                  <a:solidFill>
                    <a:schemeClr val="tx1"/>
                  </a:solidFill>
                  <a:prstDash val="solid"/>
                  <a:round/>
                  <a:headEnd type="none" w="med" len="med"/>
                  <a:tailEnd type="none" w="med" len="med"/>
                </a:ln>
                <a:effectLst/>
              </p:spPr>
            </p:cxnSp>
            <p:cxnSp>
              <p:nvCxnSpPr>
                <p:cNvPr id="259" name="Straight Connector 258">
                  <a:extLst>
                    <a:ext uri="{FF2B5EF4-FFF2-40B4-BE49-F238E27FC236}">
                      <a16:creationId xmlns:a16="http://schemas.microsoft.com/office/drawing/2014/main" id="{3947644F-EDC9-48FD-838F-E38C9534F7A2}"/>
                    </a:ext>
                  </a:extLst>
                </p:cNvPr>
                <p:cNvCxnSpPr/>
                <p:nvPr/>
              </p:nvCxnSpPr>
              <p:spPr bwMode="auto">
                <a:xfrm flipH="1">
                  <a:off x="339636" y="4617613"/>
                  <a:ext cx="108039" cy="108000"/>
                </a:xfrm>
                <a:prstGeom prst="line">
                  <a:avLst/>
                </a:prstGeom>
                <a:grpFill/>
                <a:ln w="19050" cap="flat" cmpd="sng" algn="ctr">
                  <a:solidFill>
                    <a:schemeClr val="tx1"/>
                  </a:solidFill>
                  <a:prstDash val="solid"/>
                  <a:round/>
                  <a:headEnd type="none" w="med" len="med"/>
                  <a:tailEnd type="none" w="med" len="med"/>
                </a:ln>
                <a:effectLst/>
              </p:spPr>
            </p:cxnSp>
          </p:grpSp>
        </p:grpSp>
        <p:sp>
          <p:nvSpPr>
            <p:cNvPr id="255" name="TextBox 254">
              <a:extLst>
                <a:ext uri="{FF2B5EF4-FFF2-40B4-BE49-F238E27FC236}">
                  <a16:creationId xmlns:a16="http://schemas.microsoft.com/office/drawing/2014/main" id="{CE97CD8D-3E6E-4ADD-9E61-E99DB6265B8B}"/>
                </a:ext>
              </a:extLst>
            </p:cNvPr>
            <p:cNvSpPr txBox="1"/>
            <p:nvPr/>
          </p:nvSpPr>
          <p:spPr>
            <a:xfrm>
              <a:off x="681490" y="3845580"/>
              <a:ext cx="423038" cy="107722"/>
            </a:xfrm>
            <a:prstGeom prst="rect">
              <a:avLst/>
            </a:prstGeom>
            <a:solidFill>
              <a:schemeClr val="bg1"/>
            </a:solidFill>
          </p:spPr>
          <p:txBody>
            <a:bodyPr wrap="square" lIns="0" tIns="0" rIns="0" bIns="0" rtlCol="0">
              <a:spAutoFit/>
            </a:bodyPr>
            <a:lstStyle/>
            <a:p>
              <a:pPr algn="r" defTabSz="457189"/>
              <a:r>
                <a:rPr lang="en-GB" sz="700" dirty="0">
                  <a:solidFill>
                    <a:srgbClr val="515151"/>
                  </a:solidFill>
                  <a:latin typeface="Century Gothic" panose="020F0302020204030204"/>
                </a:rPr>
                <a:t>0</a:t>
              </a:r>
            </a:p>
          </p:txBody>
        </p:sp>
      </p:grpSp>
    </p:spTree>
    <p:extLst>
      <p:ext uri="{BB962C8B-B14F-4D97-AF65-F5344CB8AC3E}">
        <p14:creationId xmlns:p14="http://schemas.microsoft.com/office/powerpoint/2010/main" val="3806617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F47FA0-8398-448C-831C-FC6483E269CD}"/>
              </a:ext>
            </a:extLst>
          </p:cNvPr>
          <p:cNvSpPr>
            <a:spLocks noGrp="1"/>
          </p:cNvSpPr>
          <p:nvPr>
            <p:ph type="title"/>
          </p:nvPr>
        </p:nvSpPr>
        <p:spPr>
          <a:xfrm>
            <a:off x="503799" y="0"/>
            <a:ext cx="8003286" cy="768096"/>
          </a:xfrm>
        </p:spPr>
        <p:txBody>
          <a:bodyPr>
            <a:normAutofit/>
          </a:bodyPr>
          <a:lstStyle/>
          <a:p>
            <a:r>
              <a:rPr lang="en-GB" sz="1800" dirty="0" err="1">
                <a:latin typeface="Arial" panose="020B0604020202020204" pitchFamily="34" charset="0"/>
                <a:cs typeface="Arial" panose="020B0604020202020204" pitchFamily="34" charset="0"/>
              </a:rPr>
              <a:t>Các</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kết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cục</a:t>
            </a:r>
            <a:r>
              <a:rPr lang="en-GB" sz="1800" dirty="0">
                <a:latin typeface="Arial" panose="020B0604020202020204" pitchFamily="34" charset="0"/>
                <a:cs typeface="Arial" panose="020B0604020202020204" pitchFamily="34" charset="0"/>
              </a:rPr>
              <a:t> tim </a:t>
            </a:r>
            <a:r>
              <a:rPr lang="en-GB" sz="1800" dirty="0" err="1">
                <a:latin typeface="Arial" panose="020B0604020202020204" pitchFamily="34" charset="0"/>
                <a:cs typeface="Arial" panose="020B0604020202020204" pitchFamily="34" charset="0"/>
              </a:rPr>
              <a:t>mạch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suy</a:t>
            </a:r>
            <a:r>
              <a:rPr lang="en-GB" sz="1800" dirty="0">
                <a:latin typeface="Arial" panose="020B0604020202020204" pitchFamily="34" charset="0"/>
                <a:cs typeface="Arial" panose="020B0604020202020204" pitchFamily="34" charset="0"/>
              </a:rPr>
              <a:t> tim </a:t>
            </a:r>
            <a:r>
              <a:rPr lang="en-GB" sz="1800" dirty="0" err="1">
                <a:latin typeface="Arial" panose="020B0604020202020204" pitchFamily="34" charset="0"/>
                <a:cs typeface="Arial" panose="020B0604020202020204" pitchFamily="34" charset="0"/>
              </a:rPr>
              <a:t>và</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thận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đều</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giảm</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với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ức</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chế</a:t>
            </a:r>
            <a:r>
              <a:rPr lang="en-GB" sz="1800" dirty="0">
                <a:latin typeface="Arial" panose="020B0604020202020204" pitchFamily="34" charset="0"/>
                <a:cs typeface="Arial" panose="020B0604020202020204" pitchFamily="34" charset="0"/>
              </a:rPr>
              <a:t> SGLT2 </a:t>
            </a:r>
            <a:r>
              <a:rPr lang="en-GB" sz="1800" dirty="0" err="1">
                <a:latin typeface="Arial" panose="020B0604020202020204" pitchFamily="34" charset="0"/>
                <a:cs typeface="Arial" panose="020B0604020202020204" pitchFamily="34" charset="0"/>
              </a:rPr>
              <a:t>trên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bệnh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nhân</a:t>
            </a:r>
            <a:r>
              <a:rPr lang="en-GB" sz="1800" dirty="0">
                <a:latin typeface="Arial" panose="020B0604020202020204" pitchFamily="34" charset="0"/>
                <a:cs typeface="Arial" panose="020B0604020202020204" pitchFamily="34" charset="0"/>
              </a:rPr>
              <a:t> ĐTĐ </a:t>
            </a:r>
            <a:r>
              <a:rPr lang="en-GB" sz="1800" dirty="0" err="1">
                <a:latin typeface="Arial" panose="020B0604020202020204" pitchFamily="34" charset="0"/>
                <a:cs typeface="Arial" panose="020B0604020202020204" pitchFamily="34" charset="0"/>
              </a:rPr>
              <a:t>típ</a:t>
            </a:r>
            <a:r>
              <a:rPr lang="en-GB" sz="1800" dirty="0">
                <a:latin typeface="Arial" panose="020B0604020202020204" pitchFamily="34" charset="0"/>
                <a:cs typeface="Arial" panose="020B0604020202020204" pitchFamily="34" charset="0"/>
              </a:rPr>
              <a:t> 2 </a:t>
            </a:r>
            <a:r>
              <a:rPr lang="en-GB" sz="1800" dirty="0" err="1">
                <a:latin typeface="Arial" panose="020B0604020202020204" pitchFamily="34" charset="0"/>
                <a:cs typeface="Arial" panose="020B0604020202020204" pitchFamily="34" charset="0"/>
              </a:rPr>
              <a:t>kèm</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bệnh</a:t>
            </a:r>
            <a:r>
              <a:rPr lang="en-GB" sz="1800" dirty="0">
                <a:latin typeface="Arial" panose="020B0604020202020204" pitchFamily="34" charset="0"/>
                <a:cs typeface="Arial" panose="020B0604020202020204" pitchFamily="34" charset="0"/>
              </a:rPr>
              <a:t> tim </a:t>
            </a:r>
            <a:r>
              <a:rPr lang="en-GB" sz="1800" dirty="0" err="1">
                <a:latin typeface="Arial" panose="020B0604020202020204" pitchFamily="34" charset="0"/>
                <a:cs typeface="Arial" panose="020B0604020202020204" pitchFamily="34" charset="0"/>
              </a:rPr>
              <a:t>mạch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hoặc</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nguy</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cơ</a:t>
            </a:r>
            <a:r>
              <a:rPr lang="en-GB" sz="1800" dirty="0">
                <a:latin typeface="Arial" panose="020B0604020202020204" pitchFamily="34" charset="0"/>
                <a:cs typeface="Arial" panose="020B0604020202020204" pitchFamily="34" charset="0"/>
              </a:rPr>
              <a:t> tim </a:t>
            </a:r>
            <a:r>
              <a:rPr lang="en-GB" sz="1800" dirty="0" err="1">
                <a:latin typeface="Arial" panose="020B0604020202020204" pitchFamily="34" charset="0"/>
                <a:cs typeface="Arial" panose="020B0604020202020204" pitchFamily="34" charset="0"/>
              </a:rPr>
              <a:t>mạch</a:t>
            </a:r>
            <a:r>
              <a:rPr lang="en-GB" sz="1800" dirty="0">
                <a:latin typeface="Arial" panose="020B0604020202020204" pitchFamily="34" charset="0"/>
                <a:cs typeface="Arial" panose="020B0604020202020204" pitchFamily="34" charset="0"/>
              </a:rPr>
              <a:t> cao</a:t>
            </a:r>
            <a:endParaRPr lang="en-GB" sz="1800" noProof="0" dirty="0">
              <a:latin typeface="Arial" panose="020B0604020202020204" pitchFamily="34" charset="0"/>
              <a:cs typeface="Arial" panose="020B0604020202020204" pitchFamily="34" charset="0"/>
            </a:endParaRPr>
          </a:p>
        </p:txBody>
      </p:sp>
      <p:graphicFrame>
        <p:nvGraphicFramePr>
          <p:cNvPr id="9" name="Table Placeholder 8">
            <a:extLst>
              <a:ext uri="{FF2B5EF4-FFF2-40B4-BE49-F238E27FC236}">
                <a16:creationId xmlns:a16="http://schemas.microsoft.com/office/drawing/2014/main" id="{60D1C032-8AA5-4904-B6BD-8403D55383D4}"/>
              </a:ext>
            </a:extLst>
          </p:cNvPr>
          <p:cNvGraphicFramePr>
            <a:graphicFrameLocks noGrp="1"/>
          </p:cNvGraphicFramePr>
          <p:nvPr>
            <p:ph idx="1"/>
            <p:extLst>
              <p:ext uri="{D42A27DB-BD31-4B8C-83A1-F6EECF244321}">
                <p14:modId xmlns:p14="http://schemas.microsoft.com/office/powerpoint/2010/main" val="3652724903"/>
              </p:ext>
            </p:extLst>
          </p:nvPr>
        </p:nvGraphicFramePr>
        <p:xfrm>
          <a:off x="460827" y="829049"/>
          <a:ext cx="8000602" cy="3475136"/>
        </p:xfrm>
        <a:graphic>
          <a:graphicData uri="http://schemas.openxmlformats.org/drawingml/2006/table">
            <a:tbl>
              <a:tblPr firstRow="1" bandRow="1">
                <a:tableStyleId>{69012ECD-51FC-41F1-AA8D-1B2483CD663E}</a:tableStyleId>
              </a:tblPr>
              <a:tblGrid>
                <a:gridCol w="1475550">
                  <a:extLst>
                    <a:ext uri="{9D8B030D-6E8A-4147-A177-3AD203B41FA5}">
                      <a16:colId xmlns:a16="http://schemas.microsoft.com/office/drawing/2014/main" val="3673131"/>
                    </a:ext>
                  </a:extLst>
                </a:gridCol>
                <a:gridCol w="1631263">
                  <a:extLst>
                    <a:ext uri="{9D8B030D-6E8A-4147-A177-3AD203B41FA5}">
                      <a16:colId xmlns:a16="http://schemas.microsoft.com/office/drawing/2014/main" val="1137200773"/>
                    </a:ext>
                  </a:extLst>
                </a:gridCol>
                <a:gridCol w="1631263">
                  <a:extLst>
                    <a:ext uri="{9D8B030D-6E8A-4147-A177-3AD203B41FA5}">
                      <a16:colId xmlns:a16="http://schemas.microsoft.com/office/drawing/2014/main" val="279172187"/>
                    </a:ext>
                  </a:extLst>
                </a:gridCol>
                <a:gridCol w="1631263">
                  <a:extLst>
                    <a:ext uri="{9D8B030D-6E8A-4147-A177-3AD203B41FA5}">
                      <a16:colId xmlns:a16="http://schemas.microsoft.com/office/drawing/2014/main" val="4233932611"/>
                    </a:ext>
                  </a:extLst>
                </a:gridCol>
                <a:gridCol w="1631263">
                  <a:extLst>
                    <a:ext uri="{9D8B030D-6E8A-4147-A177-3AD203B41FA5}">
                      <a16:colId xmlns:a16="http://schemas.microsoft.com/office/drawing/2014/main" val="153404951"/>
                    </a:ext>
                  </a:extLst>
                </a:gridCol>
              </a:tblGrid>
              <a:tr h="434340">
                <a:tc>
                  <a:txBody>
                    <a:bodyPr/>
                    <a:lstStyle/>
                    <a:p>
                      <a:endParaRPr lang="en-GB" sz="1400" dirty="0"/>
                    </a:p>
                  </a:txBody>
                  <a:tcPr marL="66033" marR="66033" marT="34290" marB="3429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dirty="0">
                          <a:latin typeface="+mn-lt"/>
                        </a:rPr>
                        <a:t>EMPA-REG OUTCOME</a:t>
                      </a:r>
                      <a:r>
                        <a:rPr lang="en-GB" sz="1100" baseline="30000" dirty="0">
                          <a:latin typeface="+mn-lt"/>
                        </a:rPr>
                        <a:t>1,2</a:t>
                      </a:r>
                    </a:p>
                    <a:p>
                      <a:pPr algn="ctr"/>
                      <a:r>
                        <a:rPr lang="en-GB" sz="1100" baseline="0" dirty="0">
                          <a:latin typeface="+mn-lt"/>
                        </a:rPr>
                        <a:t>(empagliflozin)</a:t>
                      </a:r>
                    </a:p>
                  </a:txBody>
                  <a:tcPr marL="66033" marR="66033" marT="34290" marB="34290">
                    <a:lnB w="12700" cap="flat" cmpd="sng" algn="ctr">
                      <a:solidFill>
                        <a:schemeClr val="accent1"/>
                      </a:solidFill>
                      <a:prstDash val="solid"/>
                      <a:round/>
                      <a:headEnd type="none" w="med" len="med"/>
                      <a:tailEnd type="none" w="med" len="med"/>
                    </a:lnB>
                  </a:tcPr>
                </a:tc>
                <a:tc>
                  <a:txBody>
                    <a:bodyPr/>
                    <a:lstStyle/>
                    <a:p>
                      <a:pPr algn="ctr"/>
                      <a:r>
                        <a:rPr lang="en-GB" sz="1100" dirty="0">
                          <a:latin typeface="+mn-lt"/>
                        </a:rPr>
                        <a:t>CANVAS Program</a:t>
                      </a:r>
                      <a:r>
                        <a:rPr lang="en-GB" sz="1100" baseline="30000" dirty="0">
                          <a:latin typeface="+mn-lt"/>
                        </a:rPr>
                        <a:t>3</a:t>
                      </a:r>
                    </a:p>
                    <a:p>
                      <a:pPr algn="ctr"/>
                      <a:br>
                        <a:rPr lang="en-GB" sz="1100" baseline="0" dirty="0">
                          <a:latin typeface="+mn-lt"/>
                        </a:rPr>
                      </a:br>
                      <a:r>
                        <a:rPr lang="en-GB" sz="1100" baseline="0" dirty="0">
                          <a:latin typeface="+mn-lt"/>
                        </a:rPr>
                        <a:t>(canagliflozin)</a:t>
                      </a:r>
                    </a:p>
                  </a:txBody>
                  <a:tcPr marL="64993" marR="64993" marT="34290" marB="34290">
                    <a:lnB w="12700" cap="flat" cmpd="sng" algn="ctr">
                      <a:solidFill>
                        <a:schemeClr val="accent1"/>
                      </a:solidFill>
                      <a:prstDash val="solid"/>
                      <a:round/>
                      <a:headEnd type="none" w="med" len="med"/>
                      <a:tailEnd type="none" w="med" len="med"/>
                    </a:lnB>
                  </a:tcPr>
                </a:tc>
                <a:tc>
                  <a:txBody>
                    <a:bodyPr/>
                    <a:lstStyle/>
                    <a:p>
                      <a:pPr algn="ctr"/>
                      <a:r>
                        <a:rPr lang="en-GB" sz="1100" dirty="0">
                          <a:latin typeface="+mn-lt"/>
                        </a:rPr>
                        <a:t>DECLARE-TIMI 58</a:t>
                      </a:r>
                      <a:r>
                        <a:rPr lang="en-GB" sz="1100" baseline="30000" dirty="0">
                          <a:latin typeface="+mn-lt"/>
                        </a:rPr>
                        <a:t>4</a:t>
                      </a:r>
                      <a:br>
                        <a:rPr lang="en-GB" sz="1100" baseline="30000" dirty="0">
                          <a:latin typeface="+mn-lt"/>
                        </a:rPr>
                      </a:br>
                      <a:br>
                        <a:rPr lang="en-GB" sz="1100" baseline="0" dirty="0">
                          <a:latin typeface="+mn-lt"/>
                        </a:rPr>
                      </a:br>
                      <a:r>
                        <a:rPr lang="en-GB" sz="1100" baseline="0" dirty="0">
                          <a:latin typeface="+mn-lt"/>
                        </a:rPr>
                        <a:t>(dapagliflozin)</a:t>
                      </a:r>
                      <a:endParaRPr lang="en-GB" sz="1100" dirty="0">
                        <a:latin typeface="+mn-lt"/>
                      </a:endParaRPr>
                    </a:p>
                  </a:txBody>
                  <a:tcPr marL="51994" marR="51994" marT="34290" marB="34290">
                    <a:lnB w="12700" cap="flat" cmpd="sng" algn="ctr">
                      <a:solidFill>
                        <a:schemeClr val="accent1"/>
                      </a:solidFill>
                      <a:prstDash val="solid"/>
                      <a:round/>
                      <a:headEnd type="none" w="med" len="med"/>
                      <a:tailEnd type="none" w="med" len="med"/>
                    </a:lnB>
                  </a:tcPr>
                </a:tc>
                <a:tc>
                  <a:txBody>
                    <a:bodyPr/>
                    <a:lstStyle/>
                    <a:p>
                      <a:pPr algn="ctr"/>
                      <a:r>
                        <a:rPr lang="en-GB" sz="1100" dirty="0">
                          <a:latin typeface="+mn-lt"/>
                        </a:rPr>
                        <a:t>VERTIS CV</a:t>
                      </a:r>
                      <a:r>
                        <a:rPr lang="en-GB" sz="1100" baseline="30000" dirty="0">
                          <a:latin typeface="+mn-lt"/>
                        </a:rPr>
                        <a:t>5</a:t>
                      </a:r>
                      <a:br>
                        <a:rPr lang="en-GB" sz="1100" baseline="30000" dirty="0">
                          <a:latin typeface="+mn-lt"/>
                        </a:rPr>
                      </a:br>
                      <a:br>
                        <a:rPr lang="en-GB" sz="1100" baseline="0" dirty="0">
                          <a:latin typeface="+mn-lt"/>
                        </a:rPr>
                      </a:br>
                      <a:r>
                        <a:rPr lang="en-GB" sz="1100" baseline="0" dirty="0">
                          <a:latin typeface="+mn-lt"/>
                        </a:rPr>
                        <a:t>(ertugliflozin)</a:t>
                      </a:r>
                      <a:endParaRPr lang="en-GB" sz="1100" baseline="30000" dirty="0">
                        <a:latin typeface="+mn-lt"/>
                      </a:endParaRPr>
                    </a:p>
                  </a:txBody>
                  <a:tcPr marL="64993" marR="64993" marT="34290" marB="34290">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21941786"/>
                  </a:ext>
                </a:extLst>
              </a:tr>
              <a:tr h="0">
                <a:tc>
                  <a:txBody>
                    <a:bodyPr/>
                    <a:lstStyle/>
                    <a:p>
                      <a:endParaRPr lang="en-GB" sz="800" dirty="0"/>
                    </a:p>
                  </a:txBody>
                  <a:tcPr marL="66033" marR="66033" marT="34290" marB="34290">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800" baseline="0">
                          <a:latin typeface="+mn-lt"/>
                        </a:rPr>
                        <a:t>ĐTĐ típ 2 </a:t>
                      </a:r>
                      <a:r>
                        <a:rPr lang="en-GB" sz="800" baseline="0" dirty="0">
                          <a:latin typeface="+mn-lt"/>
                        </a:rPr>
                        <a:t>+ CVD</a:t>
                      </a:r>
                    </a:p>
                  </a:txBody>
                  <a:tcPr marL="66033" marR="66033"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mn-lt"/>
                        </a:rPr>
                        <a:t>ĐTĐ típ 2 </a:t>
                      </a:r>
                      <a:r>
                        <a:rPr lang="en-GB" sz="800" dirty="0">
                          <a:solidFill>
                            <a:schemeClr val="tx1"/>
                          </a:solidFill>
                          <a:latin typeface="+mn-lt"/>
                        </a:rPr>
                        <a:t>+ </a:t>
                      </a:r>
                      <a:r>
                        <a:rPr lang="en-GB" sz="800">
                          <a:solidFill>
                            <a:schemeClr val="tx1"/>
                          </a:solidFill>
                          <a:latin typeface="+mn-lt"/>
                        </a:rPr>
                        <a:t>ASCVD hoặc </a:t>
                      </a:r>
                      <a:br>
                        <a:rPr lang="en-GB" sz="800" dirty="0">
                          <a:solidFill>
                            <a:schemeClr val="tx1"/>
                          </a:solidFill>
                          <a:latin typeface="+mn-lt"/>
                        </a:rPr>
                      </a:br>
                      <a:r>
                        <a:rPr lang="en-GB" sz="800">
                          <a:solidFill>
                            <a:schemeClr val="tx1"/>
                          </a:solidFill>
                          <a:latin typeface="+mn-lt"/>
                        </a:rPr>
                        <a:t>≥2 yếu</a:t>
                      </a:r>
                      <a:r>
                        <a:rPr lang="en-GB" sz="800" baseline="0">
                          <a:solidFill>
                            <a:schemeClr val="tx1"/>
                          </a:solidFill>
                          <a:latin typeface="+mn-lt"/>
                        </a:rPr>
                        <a:t> tố nguy cơ tim mạch</a:t>
                      </a:r>
                      <a:endParaRPr lang="en-GB" sz="800" dirty="0">
                        <a:solidFill>
                          <a:schemeClr val="tx1"/>
                        </a:solidFill>
                        <a:latin typeface="+mn-lt"/>
                      </a:endParaRPr>
                    </a:p>
                  </a:txBody>
                  <a:tcPr marL="64993" marR="64993"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800" baseline="0">
                          <a:latin typeface="+mn-lt"/>
                        </a:rPr>
                        <a:t>ĐTĐ típ 2 + ASCVD đã được chẩn đoán hoặc đa yếu tố nguy cơ</a:t>
                      </a:r>
                      <a:endParaRPr lang="en-GB" sz="800" baseline="0" dirty="0">
                        <a:latin typeface="+mn-lt"/>
                      </a:endParaRPr>
                    </a:p>
                  </a:txBody>
                  <a:tcPr marL="51994" marR="51994"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mn-lt"/>
                        </a:rPr>
                        <a:t>ĐTĐ típ 2 + </a:t>
                      </a:r>
                      <a:r>
                        <a:rPr lang="en-GB" sz="800" baseline="0">
                          <a:latin typeface="+mn-lt"/>
                        </a:rPr>
                        <a:t>ASCVD đã được chẩn đoán </a:t>
                      </a:r>
                      <a:endParaRPr lang="en-GB" sz="800" dirty="0">
                        <a:solidFill>
                          <a:schemeClr val="tx1"/>
                        </a:solidFill>
                        <a:latin typeface="+mn-lt"/>
                      </a:endParaRPr>
                    </a:p>
                  </a:txBody>
                  <a:tcPr marL="64993" marR="64993"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31176702"/>
                  </a:ext>
                </a:extLst>
              </a:tr>
              <a:tr h="617324">
                <a:tc>
                  <a:txBody>
                    <a:bodyPr/>
                    <a:lstStyle/>
                    <a:p>
                      <a:pPr marL="0" indent="0"/>
                      <a:r>
                        <a:rPr lang="en-GB" sz="1200" b="1" kern="1200" dirty="0" err="1">
                          <a:solidFill>
                            <a:schemeClr val="tx1"/>
                          </a:solidFill>
                          <a:latin typeface="Arial" panose="020B0604020202020204" pitchFamily="34" charset="0"/>
                          <a:ea typeface="+mn-ea"/>
                          <a:cs typeface="Arial" panose="020B0604020202020204" pitchFamily="34" charset="0"/>
                        </a:rPr>
                        <a:t>Kết</a:t>
                      </a:r>
                      <a:r>
                        <a:rPr lang="en-GB" sz="1200" b="1" kern="1200" baseline="0" dirty="0">
                          <a:solidFill>
                            <a:schemeClr val="tx1"/>
                          </a:solidFill>
                          <a:latin typeface="Arial" panose="020B0604020202020204" pitchFamily="34" charset="0"/>
                          <a:ea typeface="+mn-ea"/>
                          <a:cs typeface="Arial" panose="020B0604020202020204" pitchFamily="34" charset="0"/>
                        </a:rPr>
                        <a:t> </a:t>
                      </a:r>
                      <a:r>
                        <a:rPr lang="en-GB" sz="1200" b="1" kern="1200" baseline="0" dirty="0" err="1">
                          <a:solidFill>
                            <a:schemeClr val="tx1"/>
                          </a:solidFill>
                          <a:latin typeface="Arial" panose="020B0604020202020204" pitchFamily="34" charset="0"/>
                          <a:ea typeface="+mn-ea"/>
                          <a:cs typeface="Arial" panose="020B0604020202020204" pitchFamily="34" charset="0"/>
                        </a:rPr>
                        <a:t>cục</a:t>
                      </a:r>
                      <a:r>
                        <a:rPr lang="en-GB" sz="1200" b="1" kern="1200" baseline="0" dirty="0">
                          <a:solidFill>
                            <a:schemeClr val="tx1"/>
                          </a:solidFill>
                          <a:latin typeface="Arial" panose="020B0604020202020204" pitchFamily="34" charset="0"/>
                          <a:ea typeface="+mn-ea"/>
                          <a:cs typeface="Arial" panose="020B0604020202020204" pitchFamily="34" charset="0"/>
                        </a:rPr>
                        <a:t> chính</a:t>
                      </a:r>
                      <a:r>
                        <a:rPr lang="en-GB" sz="1200" b="1" kern="1200" dirty="0">
                          <a:solidFill>
                            <a:schemeClr val="tx1"/>
                          </a:solidFill>
                          <a:latin typeface="Arial" panose="020B0604020202020204" pitchFamily="34" charset="0"/>
                          <a:ea typeface="+mn-ea"/>
                          <a:cs typeface="Arial" panose="020B0604020202020204" pitchFamily="34" charset="0"/>
                        </a:rPr>
                        <a:t>:3P-MACE*</a:t>
                      </a:r>
                    </a:p>
                  </a:txBody>
                  <a:tcPr marL="623934" marR="64993" marT="34290" marB="3429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1219110" rtl="0" eaLnBrk="1" fontAlgn="auto" latinLnBrk="0" hangingPunct="1">
                        <a:lnSpc>
                          <a:spcPct val="100000"/>
                        </a:lnSpc>
                        <a:spcBef>
                          <a:spcPts val="0"/>
                        </a:spcBef>
                        <a:spcAft>
                          <a:spcPts val="0"/>
                        </a:spcAft>
                        <a:buClrTx/>
                        <a:buSzTx/>
                        <a:buFontTx/>
                        <a:buNone/>
                        <a:tabLst/>
                        <a:defRPr/>
                      </a:pPr>
                      <a:r>
                        <a:rPr lang="en-GB" sz="1500" b="1" i="0" kern="1200" baseline="0" dirty="0">
                          <a:solidFill>
                            <a:schemeClr val="tx1"/>
                          </a:solidFill>
                          <a:latin typeface="+mn-lt"/>
                          <a:ea typeface="+mn-ea"/>
                          <a:cs typeface="Arial" panose="020B0604020202020204" pitchFamily="34" charset="0"/>
                        </a:rPr>
                        <a:t>14%</a:t>
                      </a:r>
                    </a:p>
                  </a:txBody>
                  <a:tcPr marL="66033" marR="66033"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lvl="0" algn="ctr"/>
                      <a:r>
                        <a:rPr lang="en-GB" sz="1500" b="1" i="0" kern="1200" baseline="0" dirty="0">
                          <a:solidFill>
                            <a:schemeClr val="tx1"/>
                          </a:solidFill>
                          <a:latin typeface="+mn-lt"/>
                          <a:ea typeface="+mn-ea"/>
                          <a:cs typeface="Arial" panose="020B0604020202020204" pitchFamily="34" charset="0"/>
                        </a:rPr>
                        <a:t>14%</a:t>
                      </a:r>
                      <a:endParaRPr lang="en-GB" sz="1500" b="1" i="0" kern="1200" baseline="30000" dirty="0">
                        <a:solidFill>
                          <a:schemeClr val="tx1"/>
                        </a:solidFill>
                        <a:latin typeface="+mn-lt"/>
                        <a:ea typeface="+mn-ea"/>
                        <a:cs typeface="Arial" panose="020B0604020202020204" pitchFamily="34" charset="0"/>
                      </a:endParaRPr>
                    </a:p>
                  </a:txBody>
                  <a:tcPr marL="64993" marR="64993"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GB" sz="1500" b="1" baseline="0" dirty="0">
                          <a:solidFill>
                            <a:schemeClr val="tx1"/>
                          </a:solidFill>
                          <a:latin typeface="+mn-lt"/>
                        </a:rPr>
                        <a:t>NS</a:t>
                      </a:r>
                    </a:p>
                  </a:txBody>
                  <a:tcPr marL="64993" marR="64993"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GB" sz="1500" b="1" baseline="0" dirty="0">
                          <a:solidFill>
                            <a:schemeClr val="tx1"/>
                          </a:solidFill>
                          <a:latin typeface="+mn-lt"/>
                        </a:rPr>
                        <a:t>NS</a:t>
                      </a:r>
                      <a:endParaRPr lang="en-GB" sz="1500" b="1" baseline="30000" dirty="0">
                        <a:solidFill>
                          <a:schemeClr val="tx1"/>
                        </a:solidFill>
                        <a:latin typeface="+mn-lt"/>
                      </a:endParaRPr>
                    </a:p>
                  </a:txBody>
                  <a:tcPr marL="64993" marR="64993"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567593467"/>
                  </a:ext>
                </a:extLst>
              </a:tr>
              <a:tr h="617324">
                <a:tc>
                  <a:txBody>
                    <a:bodyPr/>
                    <a:lstStyle/>
                    <a:p>
                      <a:pPr marL="0" indent="0">
                        <a:tabLst>
                          <a:tab pos="1341438" algn="l"/>
                        </a:tabLst>
                      </a:pPr>
                      <a:r>
                        <a:rPr lang="en-GB" sz="1200" b="0" kern="1200" dirty="0" err="1">
                          <a:solidFill>
                            <a:schemeClr val="tx1"/>
                          </a:solidFill>
                          <a:latin typeface="Arial" panose="020B0604020202020204" pitchFamily="34" charset="0"/>
                          <a:ea typeface="+mn-ea"/>
                          <a:cs typeface="Arial" panose="020B0604020202020204" pitchFamily="34" charset="0"/>
                        </a:rPr>
                        <a:t>Tử</a:t>
                      </a:r>
                      <a:r>
                        <a:rPr lang="en-GB" sz="1200" b="0" kern="1200" baseline="0" dirty="0">
                          <a:solidFill>
                            <a:schemeClr val="tx1"/>
                          </a:solidFill>
                          <a:latin typeface="Arial" panose="020B0604020202020204" pitchFamily="34" charset="0"/>
                          <a:ea typeface="+mn-ea"/>
                          <a:cs typeface="Arial" panose="020B0604020202020204" pitchFamily="34" charset="0"/>
                        </a:rPr>
                        <a:t> </a:t>
                      </a:r>
                      <a:r>
                        <a:rPr lang="en-GB" sz="1200" b="0" kern="1200" baseline="0" dirty="0" err="1">
                          <a:solidFill>
                            <a:schemeClr val="tx1"/>
                          </a:solidFill>
                          <a:latin typeface="Arial" panose="020B0604020202020204" pitchFamily="34" charset="0"/>
                          <a:ea typeface="+mn-ea"/>
                          <a:cs typeface="Arial" panose="020B0604020202020204" pitchFamily="34" charset="0"/>
                        </a:rPr>
                        <a:t>vong</a:t>
                      </a:r>
                      <a:r>
                        <a:rPr lang="en-GB" sz="1200" b="0" kern="1200" baseline="0" dirty="0">
                          <a:solidFill>
                            <a:schemeClr val="tx1"/>
                          </a:solidFill>
                          <a:latin typeface="Arial" panose="020B0604020202020204" pitchFamily="34" charset="0"/>
                          <a:ea typeface="+mn-ea"/>
                          <a:cs typeface="Arial" panose="020B0604020202020204" pitchFamily="34" charset="0"/>
                        </a:rPr>
                        <a:t> tim </a:t>
                      </a:r>
                      <a:r>
                        <a:rPr lang="en-GB" sz="1200" b="0" kern="1200" baseline="0" dirty="0" err="1">
                          <a:solidFill>
                            <a:schemeClr val="tx1"/>
                          </a:solidFill>
                          <a:latin typeface="Arial" panose="020B0604020202020204" pitchFamily="34" charset="0"/>
                          <a:ea typeface="+mn-ea"/>
                          <a:cs typeface="Arial" panose="020B0604020202020204" pitchFamily="34" charset="0"/>
                        </a:rPr>
                        <a:t>mạc</a:t>
                      </a:r>
                      <a:r>
                        <a:rPr lang="en-GB" sz="1200" b="0" kern="1200" dirty="0" err="1">
                          <a:solidFill>
                            <a:schemeClr val="tx1"/>
                          </a:solidFill>
                          <a:latin typeface="Arial" panose="020B0604020202020204" pitchFamily="34" charset="0"/>
                          <a:ea typeface="+mn-ea"/>
                          <a:cs typeface="Arial" panose="020B0604020202020204" pitchFamily="34" charset="0"/>
                        </a:rPr>
                        <a:t>h</a:t>
                      </a:r>
                      <a:r>
                        <a:rPr lang="en-GB" sz="1200" b="0" i="0" kern="1200" baseline="30000" dirty="0">
                          <a:solidFill>
                            <a:schemeClr val="tx1"/>
                          </a:solidFill>
                          <a:latin typeface="Arial" panose="020B0604020202020204" pitchFamily="34" charset="0"/>
                          <a:ea typeface="+mn-ea"/>
                          <a:cs typeface="Arial" panose="020B0604020202020204" pitchFamily="34" charset="0"/>
                        </a:rPr>
                        <a:t>†</a:t>
                      </a:r>
                      <a:endParaRPr lang="en-GB" sz="1200" b="0" kern="1200" dirty="0">
                        <a:solidFill>
                          <a:schemeClr val="tx1"/>
                        </a:solidFill>
                        <a:latin typeface="Arial" panose="020B0604020202020204" pitchFamily="34" charset="0"/>
                        <a:ea typeface="+mn-ea"/>
                        <a:cs typeface="Arial" panose="020B0604020202020204" pitchFamily="34" charset="0"/>
                      </a:endParaRPr>
                    </a:p>
                  </a:txBody>
                  <a:tcPr marL="623934" marR="64993" marT="34290" marB="3429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1219110" rtl="0" eaLnBrk="1" fontAlgn="auto" latinLnBrk="0" hangingPunct="1">
                        <a:lnSpc>
                          <a:spcPct val="100000"/>
                        </a:lnSpc>
                        <a:spcBef>
                          <a:spcPts val="0"/>
                        </a:spcBef>
                        <a:spcAft>
                          <a:spcPts val="0"/>
                        </a:spcAft>
                        <a:buClrTx/>
                        <a:buSzTx/>
                        <a:buFontTx/>
                        <a:buNone/>
                        <a:tabLst/>
                        <a:defRPr/>
                      </a:pPr>
                      <a:r>
                        <a:rPr lang="en-GB" sz="1500" b="0" i="0" kern="1200" baseline="0" dirty="0">
                          <a:solidFill>
                            <a:schemeClr val="tx1"/>
                          </a:solidFill>
                          <a:latin typeface="+mn-lt"/>
                          <a:ea typeface="+mn-ea"/>
                          <a:cs typeface="Arial" panose="020B0604020202020204" pitchFamily="34" charset="0"/>
                        </a:rPr>
                        <a:t>38%</a:t>
                      </a:r>
                      <a:r>
                        <a:rPr lang="en-GB" sz="1500" kern="1200" baseline="30000" dirty="0">
                          <a:solidFill>
                            <a:schemeClr val="tx1"/>
                          </a:solidFill>
                          <a:effectLst/>
                          <a:latin typeface="+mn-lt"/>
                          <a:ea typeface="+mn-ea"/>
                          <a:cs typeface="+mn-cs"/>
                        </a:rPr>
                        <a:t>‡</a:t>
                      </a:r>
                      <a:endParaRPr lang="en-GB" sz="1500" b="0" i="0" kern="1200" baseline="30000" dirty="0">
                        <a:solidFill>
                          <a:schemeClr val="tx1"/>
                        </a:solidFill>
                        <a:latin typeface="+mn-lt"/>
                        <a:ea typeface="+mn-ea"/>
                        <a:cs typeface="Arial" panose="020B0604020202020204" pitchFamily="34" charset="0"/>
                      </a:endParaRPr>
                    </a:p>
                  </a:txBody>
                  <a:tcPr marL="66033" marR="66033"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500" b="0" baseline="0" dirty="0">
                          <a:solidFill>
                            <a:schemeClr val="tx1"/>
                          </a:solidFill>
                          <a:latin typeface="+mn-lt"/>
                        </a:rPr>
                        <a:t>NS</a:t>
                      </a:r>
                      <a:r>
                        <a:rPr lang="en-GB" sz="1500" baseline="30000" dirty="0">
                          <a:latin typeface="+mn-lt"/>
                        </a:rPr>
                        <a:t>§</a:t>
                      </a:r>
                      <a:endParaRPr lang="en-GB" sz="1500" b="0" baseline="0" dirty="0">
                        <a:solidFill>
                          <a:schemeClr val="tx1"/>
                        </a:solidFill>
                        <a:latin typeface="+mn-lt"/>
                      </a:endParaRPr>
                    </a:p>
                  </a:txBody>
                  <a:tcPr marL="64993" marR="64993"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GB" sz="1500" b="0" baseline="0" dirty="0">
                          <a:solidFill>
                            <a:schemeClr val="tx1"/>
                          </a:solidFill>
                          <a:latin typeface="+mn-lt"/>
                        </a:rPr>
                        <a:t>NS</a:t>
                      </a:r>
                      <a:r>
                        <a:rPr lang="en-GB" sz="1500" baseline="30000" dirty="0">
                          <a:latin typeface="+mn-lt"/>
                        </a:rPr>
                        <a:t>§</a:t>
                      </a:r>
                      <a:endParaRPr lang="en-GB" sz="1500" b="0" baseline="0" dirty="0">
                        <a:solidFill>
                          <a:schemeClr val="tx1"/>
                        </a:solidFill>
                        <a:latin typeface="+mn-lt"/>
                      </a:endParaRPr>
                    </a:p>
                  </a:txBody>
                  <a:tcPr marL="64993" marR="64993"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GB" sz="1500" b="0" baseline="0" dirty="0">
                          <a:solidFill>
                            <a:schemeClr val="tx1"/>
                          </a:solidFill>
                          <a:latin typeface="+mn-lt"/>
                        </a:rPr>
                        <a:t>NS</a:t>
                      </a:r>
                      <a:r>
                        <a:rPr lang="en-GB" sz="1500" baseline="30000" dirty="0">
                          <a:latin typeface="+mn-lt"/>
                        </a:rPr>
                        <a:t>§</a:t>
                      </a:r>
                      <a:endParaRPr lang="en-GB" sz="1500" b="0" baseline="0" dirty="0">
                        <a:solidFill>
                          <a:schemeClr val="tx1"/>
                        </a:solidFill>
                        <a:latin typeface="+mn-lt"/>
                      </a:endParaRPr>
                    </a:p>
                  </a:txBody>
                  <a:tcPr marL="64993" marR="64993"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228726517"/>
                  </a:ext>
                </a:extLst>
              </a:tr>
              <a:tr h="617324">
                <a:tc>
                  <a:txBody>
                    <a:bodyPr/>
                    <a:lstStyle/>
                    <a:p>
                      <a:pPr marL="0" indent="0"/>
                      <a:r>
                        <a:rPr lang="en-GB" sz="1200" b="0" kern="1200" dirty="0" err="1">
                          <a:solidFill>
                            <a:schemeClr val="tx1"/>
                          </a:solidFill>
                          <a:latin typeface="Arial" panose="020B0604020202020204" pitchFamily="34" charset="0"/>
                          <a:ea typeface="+mn-ea"/>
                          <a:cs typeface="Arial" panose="020B0604020202020204" pitchFamily="34" charset="0"/>
                        </a:rPr>
                        <a:t>Nhập</a:t>
                      </a:r>
                      <a:r>
                        <a:rPr lang="en-GB" sz="1200" b="0" kern="1200" baseline="0" dirty="0">
                          <a:solidFill>
                            <a:schemeClr val="tx1"/>
                          </a:solidFill>
                          <a:latin typeface="Arial" panose="020B0604020202020204" pitchFamily="34" charset="0"/>
                          <a:ea typeface="+mn-ea"/>
                          <a:cs typeface="Arial" panose="020B0604020202020204" pitchFamily="34" charset="0"/>
                        </a:rPr>
                        <a:t> </a:t>
                      </a:r>
                      <a:r>
                        <a:rPr lang="en-GB" sz="1200" b="0" kern="1200" baseline="0" dirty="0" err="1">
                          <a:solidFill>
                            <a:schemeClr val="tx1"/>
                          </a:solidFill>
                          <a:latin typeface="Arial" panose="020B0604020202020204" pitchFamily="34" charset="0"/>
                          <a:ea typeface="+mn-ea"/>
                          <a:cs typeface="Arial" panose="020B0604020202020204" pitchFamily="34" charset="0"/>
                        </a:rPr>
                        <a:t>viện</a:t>
                      </a:r>
                      <a:r>
                        <a:rPr lang="en-GB" sz="1200" b="0" kern="1200" baseline="0" dirty="0">
                          <a:solidFill>
                            <a:schemeClr val="tx1"/>
                          </a:solidFill>
                          <a:latin typeface="Arial" panose="020B0604020202020204" pitchFamily="34" charset="0"/>
                          <a:ea typeface="+mn-ea"/>
                          <a:cs typeface="Arial" panose="020B0604020202020204" pitchFamily="34" charset="0"/>
                        </a:rPr>
                        <a:t> </a:t>
                      </a:r>
                      <a:r>
                        <a:rPr lang="en-GB" sz="1200" b="0" kern="1200" baseline="0" dirty="0" err="1">
                          <a:solidFill>
                            <a:schemeClr val="tx1"/>
                          </a:solidFill>
                          <a:latin typeface="Arial" panose="020B0604020202020204" pitchFamily="34" charset="0"/>
                          <a:ea typeface="+mn-ea"/>
                          <a:cs typeface="Arial" panose="020B0604020202020204" pitchFamily="34" charset="0"/>
                        </a:rPr>
                        <a:t>vì</a:t>
                      </a:r>
                      <a:r>
                        <a:rPr lang="en-GB" sz="1200" b="0" kern="1200" baseline="0" dirty="0">
                          <a:solidFill>
                            <a:schemeClr val="tx1"/>
                          </a:solidFill>
                          <a:latin typeface="Arial" panose="020B0604020202020204" pitchFamily="34" charset="0"/>
                          <a:ea typeface="+mn-ea"/>
                          <a:cs typeface="Arial" panose="020B0604020202020204" pitchFamily="34" charset="0"/>
                        </a:rPr>
                        <a:t> </a:t>
                      </a:r>
                      <a:r>
                        <a:rPr lang="en-GB" sz="1200" b="0" kern="1200" baseline="0" dirty="0" err="1">
                          <a:solidFill>
                            <a:schemeClr val="tx1"/>
                          </a:solidFill>
                          <a:latin typeface="Arial" panose="020B0604020202020204" pitchFamily="34" charset="0"/>
                          <a:ea typeface="+mn-ea"/>
                          <a:cs typeface="Arial" panose="020B0604020202020204" pitchFamily="34" charset="0"/>
                        </a:rPr>
                        <a:t>suy</a:t>
                      </a:r>
                      <a:r>
                        <a:rPr lang="en-GB" sz="1200" b="0" kern="1200" baseline="0" dirty="0">
                          <a:solidFill>
                            <a:schemeClr val="tx1"/>
                          </a:solidFill>
                          <a:latin typeface="Arial" panose="020B0604020202020204" pitchFamily="34" charset="0"/>
                          <a:ea typeface="+mn-ea"/>
                          <a:cs typeface="Arial" panose="020B0604020202020204" pitchFamily="34" charset="0"/>
                        </a:rPr>
                        <a:t> tim</a:t>
                      </a:r>
                      <a:r>
                        <a:rPr lang="en-GB" sz="1200" b="0" i="0" kern="1200" baseline="30000" dirty="0">
                          <a:solidFill>
                            <a:schemeClr val="tx1"/>
                          </a:solidFill>
                          <a:latin typeface="Arial" panose="020B0604020202020204" pitchFamily="34" charset="0"/>
                          <a:ea typeface="+mn-ea"/>
                          <a:cs typeface="Arial" panose="020B0604020202020204" pitchFamily="34" charset="0"/>
                        </a:rPr>
                        <a:t>†</a:t>
                      </a:r>
                      <a:endParaRPr lang="en-GB" sz="1200" b="0" kern="1200" dirty="0">
                        <a:solidFill>
                          <a:schemeClr val="tx1"/>
                        </a:solidFill>
                        <a:latin typeface="Arial" panose="020B0604020202020204" pitchFamily="34" charset="0"/>
                        <a:ea typeface="+mn-ea"/>
                        <a:cs typeface="Arial" panose="020B0604020202020204" pitchFamily="34" charset="0"/>
                      </a:endParaRPr>
                    </a:p>
                  </a:txBody>
                  <a:tcPr marL="623934" marR="64993" marT="34290" marB="3429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lang="en-GB" sz="1500" b="0" dirty="0">
                          <a:solidFill>
                            <a:schemeClr val="tx1"/>
                          </a:solidFill>
                        </a:rPr>
                        <a:t>35%</a:t>
                      </a:r>
                      <a:r>
                        <a:rPr lang="en-GB" sz="1500" kern="1200" baseline="30000" dirty="0">
                          <a:solidFill>
                            <a:schemeClr val="tx1"/>
                          </a:solidFill>
                          <a:effectLst/>
                          <a:latin typeface="+mn-lt"/>
                          <a:ea typeface="+mn-ea"/>
                          <a:cs typeface="+mn-cs"/>
                        </a:rPr>
                        <a:t>‡</a:t>
                      </a:r>
                      <a:endParaRPr lang="en-GB" sz="1500" b="0" dirty="0">
                        <a:solidFill>
                          <a:schemeClr val="tx1"/>
                        </a:solidFill>
                      </a:endParaRPr>
                    </a:p>
                  </a:txBody>
                  <a:tcPr marL="66033" marR="66033"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GB" sz="1500" b="0" baseline="0" dirty="0">
                          <a:solidFill>
                            <a:schemeClr val="tx1"/>
                          </a:solidFill>
                          <a:latin typeface="+mn-lt"/>
                          <a:cs typeface="Arial" panose="020B0604020202020204" pitchFamily="34" charset="0"/>
                        </a:rPr>
                        <a:t>33%</a:t>
                      </a:r>
                      <a:r>
                        <a:rPr lang="en-GB" sz="1500" baseline="30000" dirty="0">
                          <a:latin typeface="+mn-lt"/>
                        </a:rPr>
                        <a:t>§</a:t>
                      </a:r>
                      <a:endParaRPr lang="en-GB" sz="1500" b="0" baseline="30000" dirty="0">
                        <a:solidFill>
                          <a:schemeClr val="tx1"/>
                        </a:solidFill>
                        <a:latin typeface="+mn-lt"/>
                        <a:cs typeface="Arial" charset="0"/>
                      </a:endParaRPr>
                    </a:p>
                  </a:txBody>
                  <a:tcPr marL="64993" marR="64993"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GB" sz="1500" b="0" i="0" baseline="0" dirty="0">
                          <a:solidFill>
                            <a:schemeClr val="tx1"/>
                          </a:solidFill>
                          <a:latin typeface="+mn-lt"/>
                          <a:cs typeface="Arial" charset="0"/>
                        </a:rPr>
                        <a:t>27%</a:t>
                      </a:r>
                      <a:r>
                        <a:rPr lang="en-GB" sz="1500" baseline="30000" dirty="0">
                          <a:latin typeface="+mn-lt"/>
                        </a:rPr>
                        <a:t>§</a:t>
                      </a:r>
                      <a:endParaRPr lang="en-GB" sz="1500" b="0" i="0" baseline="30000" dirty="0">
                        <a:solidFill>
                          <a:schemeClr val="tx1"/>
                        </a:solidFill>
                        <a:latin typeface="+mn-lt"/>
                      </a:endParaRPr>
                    </a:p>
                  </a:txBody>
                  <a:tcPr marL="64993" marR="64993"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GB" sz="1500" b="0" i="0" baseline="0" dirty="0">
                          <a:solidFill>
                            <a:schemeClr val="tx1"/>
                          </a:solidFill>
                          <a:latin typeface="+mn-lt"/>
                        </a:rPr>
                        <a:t>30%</a:t>
                      </a:r>
                      <a:r>
                        <a:rPr lang="en-GB" sz="1500" baseline="30000" dirty="0">
                          <a:latin typeface="+mn-lt"/>
                        </a:rPr>
                        <a:t>§</a:t>
                      </a:r>
                      <a:endParaRPr lang="en-GB" sz="1500" b="0" i="0" baseline="30000" dirty="0">
                        <a:solidFill>
                          <a:schemeClr val="tx1"/>
                        </a:solidFill>
                        <a:latin typeface="+mn-lt"/>
                      </a:endParaRPr>
                    </a:p>
                  </a:txBody>
                  <a:tcPr marL="64993" marR="64993"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8067792"/>
                  </a:ext>
                </a:extLst>
              </a:tr>
              <a:tr h="617324">
                <a:tc>
                  <a:txBody>
                    <a:bodyPr/>
                    <a:lstStyle/>
                    <a:p>
                      <a:pPr marL="0" indent="0"/>
                      <a:r>
                        <a:rPr lang="en-GB" sz="1200" b="0" dirty="0" err="1">
                          <a:latin typeface="Arial" panose="020B0604020202020204" pitchFamily="34" charset="0"/>
                          <a:cs typeface="Arial" panose="020B0604020202020204" pitchFamily="34" charset="0"/>
                        </a:rPr>
                        <a:t>Kết</a:t>
                      </a:r>
                      <a:r>
                        <a:rPr lang="en-GB" sz="1200" b="0" baseline="0" dirty="0">
                          <a:latin typeface="Arial" panose="020B0604020202020204" pitchFamily="34" charset="0"/>
                          <a:cs typeface="Arial" panose="020B0604020202020204" pitchFamily="34" charset="0"/>
                        </a:rPr>
                        <a:t> </a:t>
                      </a:r>
                      <a:r>
                        <a:rPr lang="en-GB" sz="1200" b="0" baseline="0" dirty="0" err="1">
                          <a:latin typeface="Arial" panose="020B0604020202020204" pitchFamily="34" charset="0"/>
                          <a:cs typeface="Arial" panose="020B0604020202020204" pitchFamily="34" charset="0"/>
                        </a:rPr>
                        <a:t>cục</a:t>
                      </a:r>
                      <a:r>
                        <a:rPr lang="en-GB" sz="1200" b="0" baseline="0" dirty="0">
                          <a:latin typeface="Arial" panose="020B0604020202020204" pitchFamily="34" charset="0"/>
                          <a:cs typeface="Arial" panose="020B0604020202020204" pitchFamily="34" charset="0"/>
                        </a:rPr>
                        <a:t> </a:t>
                      </a:r>
                      <a:r>
                        <a:rPr lang="en-GB" sz="1200" b="0" baseline="0" dirty="0" err="1">
                          <a:latin typeface="Arial" panose="020B0604020202020204" pitchFamily="34" charset="0"/>
                          <a:cs typeface="Arial" panose="020B0604020202020204" pitchFamily="34" charset="0"/>
                        </a:rPr>
                        <a:t>thận</a:t>
                      </a:r>
                      <a:r>
                        <a:rPr lang="en-GB" sz="1200" b="0" i="0" kern="1200" baseline="30000" dirty="0">
                          <a:solidFill>
                            <a:schemeClr val="tx1"/>
                          </a:solidFill>
                          <a:latin typeface="Arial" panose="020B0604020202020204" pitchFamily="34" charset="0"/>
                          <a:ea typeface="+mn-ea"/>
                          <a:cs typeface="Arial" panose="020B0604020202020204" pitchFamily="34" charset="0"/>
                        </a:rPr>
                        <a:t>†</a:t>
                      </a:r>
                      <a:endParaRPr lang="en-GB" sz="1200" b="0" baseline="30000" dirty="0">
                        <a:latin typeface="Arial" panose="020B0604020202020204" pitchFamily="34" charset="0"/>
                        <a:cs typeface="Arial" panose="020B0604020202020204" pitchFamily="34" charset="0"/>
                      </a:endParaRPr>
                    </a:p>
                  </a:txBody>
                  <a:tcPr marL="623934" marR="35653" marT="34290" marB="3429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GB" sz="1500" baseline="0" dirty="0">
                          <a:latin typeface="+mn-lt"/>
                        </a:rPr>
                        <a:t>39%</a:t>
                      </a:r>
                      <a:r>
                        <a:rPr lang="en-GB" sz="1500" kern="1200" baseline="30000" dirty="0">
                          <a:solidFill>
                            <a:schemeClr val="tx1"/>
                          </a:solidFill>
                          <a:effectLst/>
                          <a:latin typeface="+mn-lt"/>
                          <a:ea typeface="+mn-ea"/>
                          <a:cs typeface="+mn-cs"/>
                        </a:rPr>
                        <a:t>‡</a:t>
                      </a:r>
                      <a:endParaRPr lang="en-GB" sz="1500" baseline="30000" dirty="0">
                        <a:latin typeface="+mn-lt"/>
                      </a:endParaRPr>
                    </a:p>
                  </a:txBody>
                  <a:tcPr marL="66033" marR="66033"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GB" sz="1500" baseline="0" dirty="0">
                          <a:latin typeface="+mn-lt"/>
                        </a:rPr>
                        <a:t>40%</a:t>
                      </a:r>
                      <a:r>
                        <a:rPr lang="en-GB" sz="1500" baseline="30000" dirty="0">
                          <a:latin typeface="+mn-lt"/>
                        </a:rPr>
                        <a:t>§</a:t>
                      </a:r>
                      <a:endParaRPr lang="en-GB" sz="1500" baseline="0" dirty="0">
                        <a:latin typeface="+mn-lt"/>
                      </a:endParaRPr>
                    </a:p>
                  </a:txBody>
                  <a:tcPr marL="64993" marR="64993"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GB" sz="1500" dirty="0">
                          <a:latin typeface="+mn-lt"/>
                        </a:rPr>
                        <a:t>47%</a:t>
                      </a:r>
                      <a:r>
                        <a:rPr lang="en-GB" sz="1500" baseline="30000" dirty="0">
                          <a:latin typeface="+mn-lt"/>
                        </a:rPr>
                        <a:t>§</a:t>
                      </a:r>
                      <a:endParaRPr lang="en-GB" sz="1500" dirty="0">
                        <a:latin typeface="+mn-lt"/>
                      </a:endParaRPr>
                    </a:p>
                  </a:txBody>
                  <a:tcPr marL="64993" marR="64993"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GB" sz="1500" b="0" baseline="0" dirty="0">
                          <a:solidFill>
                            <a:schemeClr val="tx1"/>
                          </a:solidFill>
                          <a:latin typeface="+mn-lt"/>
                        </a:rPr>
                        <a:t>NS</a:t>
                      </a:r>
                      <a:r>
                        <a:rPr lang="en-GB" sz="1500" baseline="30000" dirty="0">
                          <a:latin typeface="+mn-lt"/>
                        </a:rPr>
                        <a:t>§</a:t>
                      </a:r>
                      <a:endParaRPr lang="en-GB" sz="1500" b="0" baseline="0" dirty="0">
                        <a:solidFill>
                          <a:schemeClr val="tx1"/>
                        </a:solidFill>
                        <a:latin typeface="+mn-lt"/>
                      </a:endParaRPr>
                    </a:p>
                  </a:txBody>
                  <a:tcPr marL="64993" marR="64993"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215824196"/>
                  </a:ext>
                </a:extLst>
              </a:tr>
            </a:tbl>
          </a:graphicData>
        </a:graphic>
      </p:graphicFrame>
      <p:sp>
        <p:nvSpPr>
          <p:cNvPr id="39" name="Slide Number Placeholder 4">
            <a:extLst>
              <a:ext uri="{FF2B5EF4-FFF2-40B4-BE49-F238E27FC236}">
                <a16:creationId xmlns:a16="http://schemas.microsoft.com/office/drawing/2014/main" id="{9BF62209-C55F-49C1-9AB2-5F2CF9E8FA9D}"/>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sz="825"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825"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
        <p:nvSpPr>
          <p:cNvPr id="23" name="Isosceles Triangle 22">
            <a:extLst>
              <a:ext uri="{FF2B5EF4-FFF2-40B4-BE49-F238E27FC236}">
                <a16:creationId xmlns:a16="http://schemas.microsoft.com/office/drawing/2014/main" id="{358E748B-4E85-47D3-BDC0-0438C99EB593}"/>
              </a:ext>
            </a:extLst>
          </p:cNvPr>
          <p:cNvSpPr/>
          <p:nvPr/>
        </p:nvSpPr>
        <p:spPr>
          <a:xfrm rot="10800000">
            <a:off x="2196741" y="3266466"/>
            <a:ext cx="324036" cy="248863"/>
          </a:xfrm>
          <a:prstGeom prst="triangl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5" name="Isosceles Triangle 24">
            <a:extLst>
              <a:ext uri="{FF2B5EF4-FFF2-40B4-BE49-F238E27FC236}">
                <a16:creationId xmlns:a16="http://schemas.microsoft.com/office/drawing/2014/main" id="{7DF9F0DF-88CA-4FFF-ACFE-8E5D357E706B}"/>
              </a:ext>
            </a:extLst>
          </p:cNvPr>
          <p:cNvSpPr/>
          <p:nvPr/>
        </p:nvSpPr>
        <p:spPr>
          <a:xfrm rot="10800000">
            <a:off x="2196741" y="2672375"/>
            <a:ext cx="324036" cy="248863"/>
          </a:xfrm>
          <a:prstGeom prst="triangl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6" name="Isosceles Triangle 25">
            <a:extLst>
              <a:ext uri="{FF2B5EF4-FFF2-40B4-BE49-F238E27FC236}">
                <a16:creationId xmlns:a16="http://schemas.microsoft.com/office/drawing/2014/main" id="{8260822F-5BA9-4421-9130-B4550FEE4267}"/>
              </a:ext>
            </a:extLst>
          </p:cNvPr>
          <p:cNvSpPr/>
          <p:nvPr/>
        </p:nvSpPr>
        <p:spPr>
          <a:xfrm rot="10800000">
            <a:off x="2196741" y="3890808"/>
            <a:ext cx="324036" cy="248863"/>
          </a:xfrm>
          <a:prstGeom prst="triangl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9" name="Isosceles Triangle 18">
            <a:extLst>
              <a:ext uri="{FF2B5EF4-FFF2-40B4-BE49-F238E27FC236}">
                <a16:creationId xmlns:a16="http://schemas.microsoft.com/office/drawing/2014/main" id="{10FA6815-35E8-4DB9-B101-3960299F234D}"/>
              </a:ext>
            </a:extLst>
          </p:cNvPr>
          <p:cNvSpPr/>
          <p:nvPr/>
        </p:nvSpPr>
        <p:spPr>
          <a:xfrm rot="10800000">
            <a:off x="2196741" y="2036226"/>
            <a:ext cx="324036" cy="248863"/>
          </a:xfrm>
          <a:prstGeom prst="triangl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0" name="Isosceles Triangle 19">
            <a:extLst>
              <a:ext uri="{FF2B5EF4-FFF2-40B4-BE49-F238E27FC236}">
                <a16:creationId xmlns:a16="http://schemas.microsoft.com/office/drawing/2014/main" id="{734B4664-F4D8-4142-BC64-F6AD0E656C2A}"/>
              </a:ext>
            </a:extLst>
          </p:cNvPr>
          <p:cNvSpPr/>
          <p:nvPr/>
        </p:nvSpPr>
        <p:spPr>
          <a:xfrm rot="10800000">
            <a:off x="3835515" y="2036226"/>
            <a:ext cx="324036" cy="248863"/>
          </a:xfrm>
          <a:prstGeom prst="triangl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30" name="Isosceles Triangle 29">
            <a:extLst>
              <a:ext uri="{FF2B5EF4-FFF2-40B4-BE49-F238E27FC236}">
                <a16:creationId xmlns:a16="http://schemas.microsoft.com/office/drawing/2014/main" id="{0677CAE1-9FD3-4E2A-91C4-85AA8A3BB235}"/>
              </a:ext>
            </a:extLst>
          </p:cNvPr>
          <p:cNvSpPr/>
          <p:nvPr/>
        </p:nvSpPr>
        <p:spPr>
          <a:xfrm rot="10800000">
            <a:off x="3835516" y="3266466"/>
            <a:ext cx="324036" cy="248863"/>
          </a:xfrm>
          <a:prstGeom prst="triangl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31" name="Isosceles Triangle 30">
            <a:extLst>
              <a:ext uri="{FF2B5EF4-FFF2-40B4-BE49-F238E27FC236}">
                <a16:creationId xmlns:a16="http://schemas.microsoft.com/office/drawing/2014/main" id="{4809C752-8155-483C-883B-E10C22199E32}"/>
              </a:ext>
            </a:extLst>
          </p:cNvPr>
          <p:cNvSpPr/>
          <p:nvPr/>
        </p:nvSpPr>
        <p:spPr>
          <a:xfrm rot="10800000">
            <a:off x="3835516" y="3890808"/>
            <a:ext cx="324036" cy="248863"/>
          </a:xfrm>
          <a:prstGeom prst="triangl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32" name="Isosceles Triangle 31">
            <a:extLst>
              <a:ext uri="{FF2B5EF4-FFF2-40B4-BE49-F238E27FC236}">
                <a16:creationId xmlns:a16="http://schemas.microsoft.com/office/drawing/2014/main" id="{4CE67C4C-2F5A-4BB1-8F8C-499B0151964E}"/>
              </a:ext>
            </a:extLst>
          </p:cNvPr>
          <p:cNvSpPr/>
          <p:nvPr/>
        </p:nvSpPr>
        <p:spPr>
          <a:xfrm rot="10800000">
            <a:off x="5478010" y="3893597"/>
            <a:ext cx="324036" cy="248863"/>
          </a:xfrm>
          <a:prstGeom prst="triangl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33" name="Isosceles Triangle 32">
            <a:extLst>
              <a:ext uri="{FF2B5EF4-FFF2-40B4-BE49-F238E27FC236}">
                <a16:creationId xmlns:a16="http://schemas.microsoft.com/office/drawing/2014/main" id="{142AE131-FA5D-4CE9-B175-6740D64DAD8E}"/>
              </a:ext>
            </a:extLst>
          </p:cNvPr>
          <p:cNvSpPr/>
          <p:nvPr/>
        </p:nvSpPr>
        <p:spPr>
          <a:xfrm rot="10800000">
            <a:off x="5478010" y="3266466"/>
            <a:ext cx="324036" cy="248863"/>
          </a:xfrm>
          <a:prstGeom prst="triangl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9" name="Isosceles Triangle 19">
            <a:extLst>
              <a:ext uri="{FF2B5EF4-FFF2-40B4-BE49-F238E27FC236}">
                <a16:creationId xmlns:a16="http://schemas.microsoft.com/office/drawing/2014/main" id="{C092AD4E-3A7D-3142-B601-C0F4A1D8498A}"/>
              </a:ext>
            </a:extLst>
          </p:cNvPr>
          <p:cNvSpPr>
            <a:spLocks noChangeAspect="1"/>
          </p:cNvSpPr>
          <p:nvPr/>
        </p:nvSpPr>
        <p:spPr>
          <a:xfrm rot="10800000">
            <a:off x="7168968" y="3266466"/>
            <a:ext cx="324036" cy="248863"/>
          </a:xfrm>
          <a:prstGeom prst="triangl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37" name="Isosceles Triangle 36">
            <a:extLst>
              <a:ext uri="{FF2B5EF4-FFF2-40B4-BE49-F238E27FC236}">
                <a16:creationId xmlns:a16="http://schemas.microsoft.com/office/drawing/2014/main" id="{84EC9636-819E-40E2-B086-2ECE848DC616}"/>
              </a:ext>
            </a:extLst>
          </p:cNvPr>
          <p:cNvSpPr/>
          <p:nvPr/>
        </p:nvSpPr>
        <p:spPr>
          <a:xfrm rot="10800000">
            <a:off x="6565845" y="4415836"/>
            <a:ext cx="185166" cy="137160"/>
          </a:xfrm>
          <a:prstGeom prst="triangl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40" name="TextBox 39">
            <a:extLst>
              <a:ext uri="{FF2B5EF4-FFF2-40B4-BE49-F238E27FC236}">
                <a16:creationId xmlns:a16="http://schemas.microsoft.com/office/drawing/2014/main" id="{AF778142-3279-42E9-AF0D-C002C2E51764}"/>
              </a:ext>
            </a:extLst>
          </p:cNvPr>
          <p:cNvSpPr txBox="1"/>
          <p:nvPr/>
        </p:nvSpPr>
        <p:spPr>
          <a:xfrm>
            <a:off x="6709343" y="4362972"/>
            <a:ext cx="1994647"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srgbClr val="515151"/>
                </a:solidFill>
                <a:effectLst/>
                <a:uLnTx/>
                <a:uFillTx/>
                <a:latin typeface="Century Gothic" panose="020F0302020204030204"/>
                <a:ea typeface="+mn-ea"/>
                <a:cs typeface="+mn-cs"/>
              </a:rPr>
              <a:t>p</a:t>
            </a:r>
            <a:r>
              <a:rPr kumimoji="0" lang="en-GB" sz="900" b="0" i="0" u="none" strike="noStrike" kern="1200" cap="none" spc="0" normalizeH="0" baseline="0" noProof="0" dirty="0">
                <a:ln>
                  <a:noFill/>
                </a:ln>
                <a:solidFill>
                  <a:srgbClr val="515151"/>
                </a:solidFill>
                <a:effectLst/>
                <a:uLnTx/>
                <a:uFillTx/>
                <a:latin typeface="Century Gothic" panose="020F0302020204030204"/>
                <a:ea typeface="+mn-ea"/>
                <a:cs typeface="+mn-cs"/>
              </a:rPr>
              <a:t>&lt;0.05 and/or upper 95% CI&lt;1</a:t>
            </a:r>
          </a:p>
        </p:txBody>
      </p:sp>
      <p:sp>
        <p:nvSpPr>
          <p:cNvPr id="42" name="Footer Placeholder 2">
            <a:extLst>
              <a:ext uri="{FF2B5EF4-FFF2-40B4-BE49-F238E27FC236}">
                <a16:creationId xmlns:a16="http://schemas.microsoft.com/office/drawing/2014/main" id="{3066D6A1-CD19-4BC6-933E-3218DA35B46F}"/>
              </a:ext>
            </a:extLst>
          </p:cNvPr>
          <p:cNvSpPr txBox="1">
            <a:spLocks/>
          </p:cNvSpPr>
          <p:nvPr/>
        </p:nvSpPr>
        <p:spPr>
          <a:xfrm>
            <a:off x="420284" y="4841100"/>
            <a:ext cx="8041145" cy="273844"/>
          </a:xfrm>
          <a:prstGeom prst="rect">
            <a:avLst/>
          </a:prstGeom>
        </p:spPr>
        <p:txBody>
          <a:bodyPr vert="horz" lIns="91440" tIns="45720" rIns="0" bIns="45720" rtlCol="0" anchor="b" anchorCtr="0"/>
          <a:lstStyle>
            <a:defPPr>
              <a:defRPr lang="en-US"/>
            </a:defPPr>
            <a:lvl1pPr marL="0" algn="l" defTabSz="1219170" rtl="0" eaLnBrk="1" latinLnBrk="0" hangingPunct="1">
              <a:defRPr sz="1100" kern="1200">
                <a:solidFill>
                  <a:schemeClr val="tx2">
                    <a:lumMod val="60000"/>
                    <a:lumOff val="40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vi-VN" sz="800" dirty="0">
                <a:solidFill>
                  <a:schemeClr val="accent3"/>
                </a:solidFill>
              </a:rPr>
              <a:t>So sánh kết quả giữa các nghiên cứu nên được giải thích một cách thận trọng do sự khác biệt trong thiết kế, đối tượng và phương pháp nghiên cứu</a:t>
            </a:r>
            <a:r>
              <a:rPr lang="en-GB" sz="800" dirty="0">
                <a:solidFill>
                  <a:schemeClr val="accent3"/>
                </a:solidFill>
              </a:rPr>
              <a:t> </a:t>
            </a:r>
            <a:endParaRPr lang="vi-VN" sz="800" dirty="0">
              <a:solidFill>
                <a:schemeClr val="accent3"/>
              </a:solidFill>
            </a:endParaRPr>
          </a:p>
          <a:p>
            <a:pPr>
              <a:defRPr/>
            </a:pPr>
            <a:r>
              <a:rPr lang="en-GB" sz="800" dirty="0">
                <a:solidFill>
                  <a:srgbClr val="515151"/>
                </a:solidFill>
              </a:rPr>
              <a:t>% </a:t>
            </a:r>
            <a:r>
              <a:rPr lang="vi-VN" sz="800" dirty="0">
                <a:solidFill>
                  <a:srgbClr val="515151"/>
                </a:solidFill>
              </a:rPr>
              <a:t>giá trị biểu thị giảm nguy cơ tương đối</a:t>
            </a:r>
            <a:r>
              <a:rPr lang="en-GB" sz="800" dirty="0">
                <a:solidFill>
                  <a:srgbClr val="515151"/>
                </a:solidFill>
              </a:rPr>
              <a:t>. </a:t>
            </a:r>
            <a:endParaRPr lang="vi-VN" sz="800" dirty="0">
              <a:solidFill>
                <a:srgbClr val="515151"/>
              </a:solidFill>
            </a:endParaRPr>
          </a:p>
          <a:p>
            <a:pPr>
              <a:defRPr/>
            </a:pPr>
            <a:r>
              <a:rPr lang="en-GB" sz="800" dirty="0">
                <a:solidFill>
                  <a:schemeClr val="tx2"/>
                </a:solidFill>
              </a:rPr>
              <a:t>*</a:t>
            </a:r>
            <a:r>
              <a:rPr lang="vi-VN" sz="800" dirty="0">
                <a:solidFill>
                  <a:schemeClr val="tx2"/>
                </a:solidFill>
              </a:rPr>
              <a:t>Kiểm tra tính vượt trội cho </a:t>
            </a:r>
            <a:r>
              <a:rPr lang="en-GB" sz="800" dirty="0">
                <a:solidFill>
                  <a:schemeClr val="tx2"/>
                </a:solidFill>
              </a:rPr>
              <a:t>3P-MACE </a:t>
            </a:r>
            <a:r>
              <a:rPr lang="vi-VN" sz="800" dirty="0">
                <a:solidFill>
                  <a:schemeClr val="tx2"/>
                </a:solidFill>
              </a:rPr>
              <a:t>là tiêu chí chính trong </a:t>
            </a:r>
            <a:r>
              <a:rPr lang="en-GB" sz="800" dirty="0">
                <a:solidFill>
                  <a:schemeClr val="tx2"/>
                </a:solidFill>
              </a:rPr>
              <a:t>EMPA-REG OUTCOME </a:t>
            </a:r>
            <a:r>
              <a:rPr lang="vi-VN" sz="800" dirty="0">
                <a:solidFill>
                  <a:schemeClr val="tx2"/>
                </a:solidFill>
              </a:rPr>
              <a:t>và </a:t>
            </a:r>
            <a:r>
              <a:rPr lang="en-GB" sz="800" dirty="0">
                <a:solidFill>
                  <a:schemeClr val="tx2"/>
                </a:solidFill>
              </a:rPr>
              <a:t>CANVAS </a:t>
            </a:r>
            <a:r>
              <a:rPr lang="vi-VN" sz="800" dirty="0">
                <a:solidFill>
                  <a:schemeClr val="tx2"/>
                </a:solidFill>
              </a:rPr>
              <a:t>(đồng tiêu chí chính trong</a:t>
            </a:r>
            <a:r>
              <a:rPr lang="en-GB" sz="800" dirty="0">
                <a:solidFill>
                  <a:schemeClr val="tx2"/>
                </a:solidFill>
              </a:rPr>
              <a:t> DECLARE-TIMI 58), </a:t>
            </a:r>
            <a:r>
              <a:rPr lang="vi-VN" sz="800" dirty="0">
                <a:solidFill>
                  <a:schemeClr val="tx2"/>
                </a:solidFill>
              </a:rPr>
              <a:t>trong khi đó kiểm tra tính không thua kém cho</a:t>
            </a:r>
            <a:r>
              <a:rPr lang="en-GB" sz="800" dirty="0">
                <a:solidFill>
                  <a:schemeClr val="tx2"/>
                </a:solidFill>
              </a:rPr>
              <a:t> 3P-MACE </a:t>
            </a:r>
            <a:r>
              <a:rPr lang="vi-VN" sz="800" dirty="0">
                <a:solidFill>
                  <a:schemeClr val="tx2"/>
                </a:solidFill>
              </a:rPr>
              <a:t>là tiêu chí chính trong</a:t>
            </a:r>
            <a:r>
              <a:rPr lang="en-GB" sz="800" dirty="0">
                <a:solidFill>
                  <a:schemeClr val="tx2"/>
                </a:solidFill>
              </a:rPr>
              <a:t> VERTIS CV; </a:t>
            </a:r>
            <a:r>
              <a:rPr lang="en-GB" sz="800" baseline="30000" dirty="0">
                <a:solidFill>
                  <a:schemeClr val="tx2"/>
                </a:solidFill>
              </a:rPr>
              <a:t>†</a:t>
            </a:r>
            <a:r>
              <a:rPr lang="en-US" sz="800" dirty="0" err="1">
                <a:solidFill>
                  <a:schemeClr val="tx2"/>
                </a:solidFill>
              </a:rPr>
              <a:t>Tiêu</a:t>
            </a:r>
            <a:r>
              <a:rPr lang="en-US" sz="800" dirty="0">
                <a:solidFill>
                  <a:schemeClr val="tx2"/>
                </a:solidFill>
              </a:rPr>
              <a:t> </a:t>
            </a:r>
            <a:r>
              <a:rPr lang="en-US" sz="800" dirty="0" err="1">
                <a:solidFill>
                  <a:schemeClr val="tx2"/>
                </a:solidFill>
              </a:rPr>
              <a:t>chí</a:t>
            </a:r>
            <a:r>
              <a:rPr lang="en-US" sz="800" dirty="0">
                <a:solidFill>
                  <a:schemeClr val="tx2"/>
                </a:solidFill>
              </a:rPr>
              <a:t> </a:t>
            </a:r>
            <a:r>
              <a:rPr lang="en-US" sz="800" dirty="0" err="1">
                <a:solidFill>
                  <a:schemeClr val="tx2"/>
                </a:solidFill>
              </a:rPr>
              <a:t>phụ</a:t>
            </a:r>
            <a:r>
              <a:rPr lang="en-US" sz="800" dirty="0">
                <a:solidFill>
                  <a:schemeClr val="tx2"/>
                </a:solidFill>
              </a:rPr>
              <a:t> </a:t>
            </a:r>
            <a:r>
              <a:rPr lang="en-US" sz="800" dirty="0" err="1">
                <a:solidFill>
                  <a:schemeClr val="tx2"/>
                </a:solidFill>
              </a:rPr>
              <a:t>được</a:t>
            </a:r>
            <a:r>
              <a:rPr lang="en-US" sz="800" dirty="0">
                <a:solidFill>
                  <a:schemeClr val="tx2"/>
                </a:solidFill>
              </a:rPr>
              <a:t> </a:t>
            </a:r>
            <a:r>
              <a:rPr lang="en-US" sz="800" dirty="0" err="1">
                <a:solidFill>
                  <a:schemeClr val="tx2"/>
                </a:solidFill>
              </a:rPr>
              <a:t>định</a:t>
            </a:r>
            <a:r>
              <a:rPr lang="en-US" sz="800" dirty="0">
                <a:solidFill>
                  <a:schemeClr val="tx2"/>
                </a:solidFill>
              </a:rPr>
              <a:t> </a:t>
            </a:r>
            <a:r>
              <a:rPr lang="en-US" sz="800" dirty="0" err="1">
                <a:solidFill>
                  <a:schemeClr val="tx2"/>
                </a:solidFill>
              </a:rPr>
              <a:t>nghĩa</a:t>
            </a:r>
            <a:r>
              <a:rPr lang="en-US" sz="800" dirty="0">
                <a:solidFill>
                  <a:schemeClr val="tx2"/>
                </a:solidFill>
              </a:rPr>
              <a:t> </a:t>
            </a:r>
            <a:r>
              <a:rPr lang="en-US" sz="800" dirty="0" err="1">
                <a:solidFill>
                  <a:schemeClr val="tx2"/>
                </a:solidFill>
              </a:rPr>
              <a:t>trong</a:t>
            </a:r>
            <a:r>
              <a:rPr lang="en-US" sz="800" dirty="0">
                <a:solidFill>
                  <a:schemeClr val="tx2"/>
                </a:solidFill>
              </a:rPr>
              <a:t> </a:t>
            </a:r>
            <a:r>
              <a:rPr lang="en-US" sz="800" dirty="0" err="1">
                <a:solidFill>
                  <a:schemeClr val="tx2"/>
                </a:solidFill>
              </a:rPr>
              <a:t>lưu</a:t>
            </a:r>
            <a:r>
              <a:rPr lang="en-US" sz="800" dirty="0">
                <a:solidFill>
                  <a:schemeClr val="tx2"/>
                </a:solidFill>
              </a:rPr>
              <a:t> </a:t>
            </a:r>
            <a:r>
              <a:rPr lang="en-US" sz="800" dirty="0" err="1">
                <a:solidFill>
                  <a:schemeClr val="tx2"/>
                </a:solidFill>
              </a:rPr>
              <a:t>đồ</a:t>
            </a:r>
            <a:r>
              <a:rPr lang="en-US" sz="800" dirty="0">
                <a:solidFill>
                  <a:schemeClr val="tx2"/>
                </a:solidFill>
              </a:rPr>
              <a:t> </a:t>
            </a:r>
            <a:r>
              <a:rPr lang="en-US" sz="800" dirty="0" err="1">
                <a:solidFill>
                  <a:schemeClr val="tx2"/>
                </a:solidFill>
              </a:rPr>
              <a:t>nghiên</a:t>
            </a:r>
            <a:r>
              <a:rPr lang="en-US" sz="800" dirty="0">
                <a:solidFill>
                  <a:schemeClr val="tx2"/>
                </a:solidFill>
              </a:rPr>
              <a:t> </a:t>
            </a:r>
            <a:r>
              <a:rPr lang="en-US" sz="800" dirty="0" err="1">
                <a:solidFill>
                  <a:schemeClr val="tx2"/>
                </a:solidFill>
              </a:rPr>
              <a:t>cứu</a:t>
            </a:r>
            <a:r>
              <a:rPr lang="en-GB" sz="800" dirty="0">
                <a:solidFill>
                  <a:schemeClr val="tx2"/>
                </a:solidFill>
              </a:rPr>
              <a:t>; </a:t>
            </a:r>
            <a:r>
              <a:rPr lang="en-GB" sz="800" baseline="30000" dirty="0">
                <a:solidFill>
                  <a:schemeClr val="tx1"/>
                </a:solidFill>
              </a:rPr>
              <a:t>‡</a:t>
            </a:r>
            <a:r>
              <a:rPr lang="en-GB" sz="800" dirty="0" err="1">
                <a:solidFill>
                  <a:schemeClr val="tx2"/>
                </a:solidFill>
              </a:rPr>
              <a:t>Giá</a:t>
            </a:r>
            <a:r>
              <a:rPr lang="en-GB" sz="800" dirty="0">
                <a:solidFill>
                  <a:schemeClr val="tx2"/>
                </a:solidFill>
              </a:rPr>
              <a:t> </a:t>
            </a:r>
            <a:r>
              <a:rPr lang="en-GB" sz="800" dirty="0" err="1">
                <a:solidFill>
                  <a:schemeClr val="tx2"/>
                </a:solidFill>
              </a:rPr>
              <a:t>trị</a:t>
            </a:r>
            <a:r>
              <a:rPr lang="en-GB" sz="800" dirty="0">
                <a:solidFill>
                  <a:schemeClr val="tx2"/>
                </a:solidFill>
              </a:rPr>
              <a:t> p </a:t>
            </a:r>
            <a:r>
              <a:rPr lang="en-GB" sz="800" dirty="0" err="1">
                <a:solidFill>
                  <a:schemeClr val="tx2"/>
                </a:solidFill>
              </a:rPr>
              <a:t>biểu</a:t>
            </a:r>
            <a:r>
              <a:rPr lang="en-GB" sz="800" dirty="0">
                <a:solidFill>
                  <a:schemeClr val="tx2"/>
                </a:solidFill>
              </a:rPr>
              <a:t> </a:t>
            </a:r>
            <a:r>
              <a:rPr lang="en-GB" sz="800" dirty="0" err="1">
                <a:solidFill>
                  <a:schemeClr val="tx2"/>
                </a:solidFill>
              </a:rPr>
              <a:t>danh</a:t>
            </a:r>
            <a:r>
              <a:rPr lang="en-GB" sz="800" dirty="0">
                <a:solidFill>
                  <a:schemeClr val="tx2"/>
                </a:solidFill>
              </a:rPr>
              <a:t>; </a:t>
            </a:r>
            <a:r>
              <a:rPr lang="en-GB" sz="800" baseline="30000" dirty="0">
                <a:solidFill>
                  <a:schemeClr val="tx2"/>
                </a:solidFill>
              </a:rPr>
              <a:t>§</a:t>
            </a:r>
            <a:r>
              <a:rPr lang="en-GB" sz="800" i="1" dirty="0" err="1">
                <a:solidFill>
                  <a:schemeClr val="tx1"/>
                </a:solidFill>
              </a:rPr>
              <a:t>Giá</a:t>
            </a:r>
            <a:r>
              <a:rPr lang="en-GB" sz="800" i="1" dirty="0">
                <a:solidFill>
                  <a:schemeClr val="tx1"/>
                </a:solidFill>
              </a:rPr>
              <a:t> </a:t>
            </a:r>
            <a:r>
              <a:rPr lang="en-GB" sz="800" i="1" dirty="0" err="1">
                <a:solidFill>
                  <a:schemeClr val="tx1"/>
                </a:solidFill>
              </a:rPr>
              <a:t>trị</a:t>
            </a:r>
            <a:r>
              <a:rPr lang="en-GB" sz="800" i="1" dirty="0">
                <a:solidFill>
                  <a:schemeClr val="tx1"/>
                </a:solidFill>
              </a:rPr>
              <a:t> p </a:t>
            </a:r>
            <a:r>
              <a:rPr lang="en-GB" sz="800" i="1" dirty="0" err="1">
                <a:solidFill>
                  <a:schemeClr val="tx1"/>
                </a:solidFill>
              </a:rPr>
              <a:t>không</a:t>
            </a:r>
            <a:r>
              <a:rPr lang="en-GB" sz="800" i="1" dirty="0">
                <a:solidFill>
                  <a:schemeClr val="tx1"/>
                </a:solidFill>
              </a:rPr>
              <a:t> </a:t>
            </a:r>
            <a:r>
              <a:rPr lang="en-GB" sz="800" i="1" dirty="0" err="1">
                <a:solidFill>
                  <a:schemeClr val="tx1"/>
                </a:solidFill>
              </a:rPr>
              <a:t>được</a:t>
            </a:r>
            <a:r>
              <a:rPr lang="en-GB" sz="800" i="1" dirty="0">
                <a:solidFill>
                  <a:schemeClr val="tx1"/>
                </a:solidFill>
              </a:rPr>
              <a:t> </a:t>
            </a:r>
            <a:r>
              <a:rPr lang="en-GB" sz="800" i="1" dirty="0" err="1">
                <a:solidFill>
                  <a:schemeClr val="tx1"/>
                </a:solidFill>
              </a:rPr>
              <a:t>báo</a:t>
            </a:r>
            <a:r>
              <a:rPr lang="en-GB" sz="800" i="1" dirty="0">
                <a:solidFill>
                  <a:schemeClr val="tx1"/>
                </a:solidFill>
              </a:rPr>
              <a:t> </a:t>
            </a:r>
            <a:r>
              <a:rPr lang="en-GB" sz="800" i="1" dirty="0" err="1">
                <a:solidFill>
                  <a:schemeClr val="tx1"/>
                </a:solidFill>
              </a:rPr>
              <a:t>cáo</a:t>
            </a:r>
            <a:r>
              <a:rPr lang="en-GB" sz="800" i="1" dirty="0">
                <a:solidFill>
                  <a:schemeClr val="tx1"/>
                </a:solidFill>
              </a:rPr>
              <a:t> </a:t>
            </a:r>
            <a:r>
              <a:rPr lang="en-GB" sz="800" i="1" dirty="0" err="1">
                <a:solidFill>
                  <a:schemeClr val="tx1"/>
                </a:solidFill>
              </a:rPr>
              <a:t>rộng</a:t>
            </a:r>
            <a:r>
              <a:rPr lang="en-GB" sz="800" i="1" dirty="0">
                <a:solidFill>
                  <a:schemeClr val="tx1"/>
                </a:solidFill>
              </a:rPr>
              <a:t> </a:t>
            </a:r>
            <a:r>
              <a:rPr lang="en-GB" sz="800" i="1" dirty="0" err="1">
                <a:solidFill>
                  <a:schemeClr val="tx1"/>
                </a:solidFill>
              </a:rPr>
              <a:t>rãi</a:t>
            </a:r>
            <a:b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br>
            <a:r>
              <a:rPr lang="vi-VN" sz="700" dirty="0">
                <a:solidFill>
                  <a:srgbClr val="515151"/>
                </a:solidFill>
                <a:latin typeface="Century Gothic" panose="020F0302020204030204"/>
              </a:rPr>
              <a:t>Định nghịa kết cục thận, tử viết tắt và tài liệu tham khảo trình bày ở phần ghi chú dưới slide</a:t>
            </a:r>
            <a:endPar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grpSp>
        <p:nvGrpSpPr>
          <p:cNvPr id="28" name="Group 27">
            <a:extLst>
              <a:ext uri="{FF2B5EF4-FFF2-40B4-BE49-F238E27FC236}">
                <a16:creationId xmlns:a16="http://schemas.microsoft.com/office/drawing/2014/main" id="{A3E3621E-3197-4F84-88D8-70A348D54A55}"/>
              </a:ext>
            </a:extLst>
          </p:cNvPr>
          <p:cNvGrpSpPr/>
          <p:nvPr/>
        </p:nvGrpSpPr>
        <p:grpSpPr>
          <a:xfrm>
            <a:off x="496799" y="1949004"/>
            <a:ext cx="429992" cy="440614"/>
            <a:chOff x="10521341" y="1650109"/>
            <a:chExt cx="1212487" cy="1212487"/>
          </a:xfrm>
        </p:grpSpPr>
        <p:sp>
          <p:nvSpPr>
            <p:cNvPr id="34" name="Oval 33">
              <a:extLst>
                <a:ext uri="{FF2B5EF4-FFF2-40B4-BE49-F238E27FC236}">
                  <a16:creationId xmlns:a16="http://schemas.microsoft.com/office/drawing/2014/main" id="{F680E195-BADF-4C5C-8BAA-636634A1CDBB}"/>
                </a:ext>
              </a:extLst>
            </p:cNvPr>
            <p:cNvSpPr/>
            <p:nvPr/>
          </p:nvSpPr>
          <p:spPr>
            <a:xfrm>
              <a:off x="10521341" y="1650109"/>
              <a:ext cx="1212487" cy="1212487"/>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35" name="Freeform: Shape 34">
              <a:extLst>
                <a:ext uri="{FF2B5EF4-FFF2-40B4-BE49-F238E27FC236}">
                  <a16:creationId xmlns:a16="http://schemas.microsoft.com/office/drawing/2014/main" id="{F5E8DA3C-4C70-4E1F-A484-9454DD47D366}"/>
                </a:ext>
              </a:extLst>
            </p:cNvPr>
            <p:cNvSpPr/>
            <p:nvPr/>
          </p:nvSpPr>
          <p:spPr>
            <a:xfrm>
              <a:off x="10760830" y="1973731"/>
              <a:ext cx="770868" cy="658968"/>
            </a:xfrm>
            <a:custGeom>
              <a:avLst/>
              <a:gdLst>
                <a:gd name="connsiteX0" fmla="*/ 55950 w 770868"/>
                <a:gd name="connsiteY0" fmla="*/ 56883 h 658968"/>
                <a:gd name="connsiteX1" fmla="*/ 55950 w 770868"/>
                <a:gd name="connsiteY1" fmla="*/ 329173 h 658968"/>
                <a:gd name="connsiteX2" fmla="*/ 386677 w 770868"/>
                <a:gd name="connsiteY2" fmla="*/ 663631 h 658968"/>
                <a:gd name="connsiteX3" fmla="*/ 718648 w 770868"/>
                <a:gd name="connsiteY3" fmla="*/ 330417 h 658968"/>
                <a:gd name="connsiteX4" fmla="*/ 718648 w 770868"/>
                <a:gd name="connsiteY4" fmla="*/ 58126 h 658968"/>
                <a:gd name="connsiteX5" fmla="*/ 448844 w 770868"/>
                <a:gd name="connsiteY5" fmla="*/ 58126 h 658968"/>
                <a:gd name="connsiteX6" fmla="*/ 387921 w 770868"/>
                <a:gd name="connsiteY6" fmla="*/ 119050 h 658968"/>
                <a:gd name="connsiteX7" fmla="*/ 326997 w 770868"/>
                <a:gd name="connsiteY7" fmla="*/ 56883 h 658968"/>
                <a:gd name="connsiteX8" fmla="*/ 55950 w 770868"/>
                <a:gd name="connsiteY8" fmla="*/ 56883 h 658968"/>
                <a:gd name="connsiteX9" fmla="*/ 55950 w 770868"/>
                <a:gd name="connsiteY9" fmla="*/ 56883 h 65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868" h="658968">
                  <a:moveTo>
                    <a:pt x="55950" y="56883"/>
                  </a:moveTo>
                  <a:cubicBezTo>
                    <a:pt x="-18650" y="132726"/>
                    <a:pt x="-18650" y="253330"/>
                    <a:pt x="55950" y="329173"/>
                  </a:cubicBezTo>
                  <a:lnTo>
                    <a:pt x="386677" y="663631"/>
                  </a:lnTo>
                  <a:cubicBezTo>
                    <a:pt x="497334" y="552974"/>
                    <a:pt x="607991" y="441073"/>
                    <a:pt x="718648" y="330417"/>
                  </a:cubicBezTo>
                  <a:cubicBezTo>
                    <a:pt x="793248" y="254573"/>
                    <a:pt x="793248" y="133969"/>
                    <a:pt x="718648" y="58126"/>
                  </a:cubicBezTo>
                  <a:cubicBezTo>
                    <a:pt x="644048" y="-17717"/>
                    <a:pt x="523444" y="-17717"/>
                    <a:pt x="448844" y="58126"/>
                  </a:cubicBezTo>
                  <a:lnTo>
                    <a:pt x="387921" y="119050"/>
                  </a:lnTo>
                  <a:lnTo>
                    <a:pt x="326997" y="56883"/>
                  </a:lnTo>
                  <a:cubicBezTo>
                    <a:pt x="251154" y="-18961"/>
                    <a:pt x="130550" y="-18961"/>
                    <a:pt x="55950" y="56883"/>
                  </a:cubicBezTo>
                  <a:lnTo>
                    <a:pt x="55950" y="56883"/>
                  </a:lnTo>
                  <a:close/>
                </a:path>
              </a:pathLst>
            </a:custGeom>
            <a:solidFill>
              <a:srgbClr val="EE245C"/>
            </a:solidFill>
            <a:ln w="1229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grpSp>
      <p:pic>
        <p:nvPicPr>
          <p:cNvPr id="36" name="Graphic 21">
            <a:extLst>
              <a:ext uri="{FF2B5EF4-FFF2-40B4-BE49-F238E27FC236}">
                <a16:creationId xmlns:a16="http://schemas.microsoft.com/office/drawing/2014/main" id="{BAFBC988-8B89-4C9F-BC5E-5CF5B0A836CE}"/>
              </a:ext>
            </a:extLst>
          </p:cNvPr>
          <p:cNvPicPr>
            <a:picLocks noChangeAspect="1"/>
          </p:cNvPicPr>
          <p:nvPr/>
        </p:nvPicPr>
        <p:blipFill>
          <a:blip r:embed="rId3"/>
          <a:srcRect/>
          <a:stretch/>
        </p:blipFill>
        <p:spPr>
          <a:xfrm>
            <a:off x="474268" y="2548627"/>
            <a:ext cx="488304" cy="497016"/>
          </a:xfrm>
          <a:prstGeom prst="rect">
            <a:avLst/>
          </a:prstGeom>
        </p:spPr>
      </p:pic>
      <p:pic>
        <p:nvPicPr>
          <p:cNvPr id="38" name="Graphic 31">
            <a:extLst>
              <a:ext uri="{FF2B5EF4-FFF2-40B4-BE49-F238E27FC236}">
                <a16:creationId xmlns:a16="http://schemas.microsoft.com/office/drawing/2014/main" id="{E49E9030-D566-4487-8260-477A12FEABF0}"/>
              </a:ext>
            </a:extLst>
          </p:cNvPr>
          <p:cNvPicPr>
            <a:picLocks noChangeAspect="1"/>
          </p:cNvPicPr>
          <p:nvPr/>
        </p:nvPicPr>
        <p:blipFill>
          <a:blip r:embed="rId4"/>
          <a:srcRect/>
          <a:stretch/>
        </p:blipFill>
        <p:spPr>
          <a:xfrm>
            <a:off x="474268" y="3178066"/>
            <a:ext cx="500541" cy="497016"/>
          </a:xfrm>
          <a:prstGeom prst="rect">
            <a:avLst/>
          </a:prstGeom>
        </p:spPr>
      </p:pic>
      <p:grpSp>
        <p:nvGrpSpPr>
          <p:cNvPr id="41" name="Group 40">
            <a:extLst>
              <a:ext uri="{FF2B5EF4-FFF2-40B4-BE49-F238E27FC236}">
                <a16:creationId xmlns:a16="http://schemas.microsoft.com/office/drawing/2014/main" id="{5B22ADE6-1104-427F-A9CE-FD3DF41B3749}"/>
              </a:ext>
            </a:extLst>
          </p:cNvPr>
          <p:cNvGrpSpPr/>
          <p:nvPr/>
        </p:nvGrpSpPr>
        <p:grpSpPr>
          <a:xfrm>
            <a:off x="503799" y="3804014"/>
            <a:ext cx="429242" cy="430841"/>
            <a:chOff x="3206605" y="2300133"/>
            <a:chExt cx="1576641" cy="1576641"/>
          </a:xfrm>
        </p:grpSpPr>
        <p:sp>
          <p:nvSpPr>
            <p:cNvPr id="43" name="Oval 42">
              <a:extLst>
                <a:ext uri="{FF2B5EF4-FFF2-40B4-BE49-F238E27FC236}">
                  <a16:creationId xmlns:a16="http://schemas.microsoft.com/office/drawing/2014/main" id="{C8BB9BBD-BA73-4C98-AD26-1E987A2468E6}"/>
                </a:ext>
              </a:extLst>
            </p:cNvPr>
            <p:cNvSpPr/>
            <p:nvPr/>
          </p:nvSpPr>
          <p:spPr>
            <a:xfrm>
              <a:off x="3206605" y="2300133"/>
              <a:ext cx="1576641" cy="1576641"/>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pic>
          <p:nvPicPr>
            <p:cNvPr id="45" name="Graphic 44">
              <a:extLst>
                <a:ext uri="{FF2B5EF4-FFF2-40B4-BE49-F238E27FC236}">
                  <a16:creationId xmlns:a16="http://schemas.microsoft.com/office/drawing/2014/main" id="{6370AF42-71C5-42C5-97C3-44F90FCFD9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29508" y="2673304"/>
              <a:ext cx="1112264" cy="936064"/>
            </a:xfrm>
            <a:prstGeom prst="rect">
              <a:avLst/>
            </a:prstGeom>
          </p:spPr>
        </p:pic>
      </p:grpSp>
    </p:spTree>
    <p:extLst>
      <p:ext uri="{BB962C8B-B14F-4D97-AF65-F5344CB8AC3E}">
        <p14:creationId xmlns:p14="http://schemas.microsoft.com/office/powerpoint/2010/main" val="3855899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037985645"/>
              </p:ext>
            </p:extLst>
          </p:nvPr>
        </p:nvGraphicFramePr>
        <p:xfrm>
          <a:off x="514345" y="939406"/>
          <a:ext cx="7886703" cy="3346840"/>
        </p:xfrm>
        <a:graphic>
          <a:graphicData uri="http://schemas.openxmlformats.org/drawingml/2006/table">
            <a:tbl>
              <a:tblPr firstRow="1">
                <a:tableStyleId>{85BE263C-DBD7-4A20-BB59-AAB30ACAA65A}</a:tableStyleId>
              </a:tblPr>
              <a:tblGrid>
                <a:gridCol w="2253343">
                  <a:extLst>
                    <a:ext uri="{9D8B030D-6E8A-4147-A177-3AD203B41FA5}">
                      <a16:colId xmlns:a16="http://schemas.microsoft.com/office/drawing/2014/main" val="20000"/>
                    </a:ext>
                  </a:extLst>
                </a:gridCol>
                <a:gridCol w="1126672">
                  <a:extLst>
                    <a:ext uri="{9D8B030D-6E8A-4147-A177-3AD203B41FA5}">
                      <a16:colId xmlns:a16="http://schemas.microsoft.com/office/drawing/2014/main" val="20001"/>
                    </a:ext>
                  </a:extLst>
                </a:gridCol>
                <a:gridCol w="1126672">
                  <a:extLst>
                    <a:ext uri="{9D8B030D-6E8A-4147-A177-3AD203B41FA5}">
                      <a16:colId xmlns:a16="http://schemas.microsoft.com/office/drawing/2014/main" val="20002"/>
                    </a:ext>
                  </a:extLst>
                </a:gridCol>
                <a:gridCol w="1126672">
                  <a:extLst>
                    <a:ext uri="{9D8B030D-6E8A-4147-A177-3AD203B41FA5}">
                      <a16:colId xmlns:a16="http://schemas.microsoft.com/office/drawing/2014/main" val="20003"/>
                    </a:ext>
                  </a:extLst>
                </a:gridCol>
                <a:gridCol w="563336">
                  <a:extLst>
                    <a:ext uri="{9D8B030D-6E8A-4147-A177-3AD203B41FA5}">
                      <a16:colId xmlns:a16="http://schemas.microsoft.com/office/drawing/2014/main" val="20004"/>
                    </a:ext>
                  </a:extLst>
                </a:gridCol>
                <a:gridCol w="563336">
                  <a:extLst>
                    <a:ext uri="{9D8B030D-6E8A-4147-A177-3AD203B41FA5}">
                      <a16:colId xmlns:a16="http://schemas.microsoft.com/office/drawing/2014/main" val="20005"/>
                    </a:ext>
                  </a:extLst>
                </a:gridCol>
                <a:gridCol w="1126672">
                  <a:extLst>
                    <a:ext uri="{9D8B030D-6E8A-4147-A177-3AD203B41FA5}">
                      <a16:colId xmlns:a16="http://schemas.microsoft.com/office/drawing/2014/main" val="20006"/>
                    </a:ext>
                  </a:extLst>
                </a:gridCol>
              </a:tblGrid>
              <a:tr h="251013">
                <a:tc rowSpan="2">
                  <a:txBody>
                    <a:bodyPr/>
                    <a:lstStyle/>
                    <a:p>
                      <a:pPr algn="ctr"/>
                      <a:endParaRPr lang="en-GB" sz="900" b="0" dirty="0">
                        <a:solidFill>
                          <a:schemeClr val="tx1"/>
                        </a:solidFill>
                        <a:latin typeface="+mn-lt"/>
                      </a:endParaRPr>
                    </a:p>
                  </a:txBody>
                  <a:tcPr marL="68580" marR="68580" marT="34290" marB="34290" anchor="ctr">
                    <a:lnL>
                      <a:noFill/>
                    </a:lnL>
                    <a:lnR>
                      <a:noFill/>
                    </a:lnR>
                    <a:lnT w="254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900" b="1" u="none" strike="noStrike" kern="1200" cap="none" normalizeH="0" baseline="0">
                          <a:ln>
                            <a:noFill/>
                          </a:ln>
                          <a:solidFill>
                            <a:schemeClr val="accent2"/>
                          </a:solidFill>
                          <a:effectLst/>
                          <a:latin typeface="+mn-lt"/>
                          <a:ea typeface="+mn-ea"/>
                          <a:cs typeface="+mn-cs"/>
                        </a:rPr>
                        <a:t>Ức chế SGLT2</a:t>
                      </a:r>
                      <a:endParaRPr kumimoji="0" lang="en-GB" altLang="en-US" sz="900" b="1" i="0" u="none" strike="noStrike" kern="1200" cap="none" normalizeH="0" baseline="0" dirty="0">
                        <a:ln>
                          <a:noFill/>
                        </a:ln>
                        <a:solidFill>
                          <a:schemeClr val="accent2"/>
                        </a:solidFill>
                        <a:effectLst/>
                        <a:latin typeface="+mn-lt"/>
                        <a:ea typeface="+mn-ea"/>
                        <a:cs typeface="Arial" charset="0"/>
                      </a:endParaRPr>
                    </a:p>
                  </a:txBody>
                  <a:tcPr marL="68580" marR="68580" marT="34290" marB="34290" anchor="ctr">
                    <a:lnL>
                      <a:noFill/>
                    </a:lnL>
                    <a:lnR>
                      <a:noFill/>
                    </a:lnR>
                    <a:lnT w="254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1">
                          <a:solidFill>
                            <a:schemeClr val="accent2"/>
                          </a:solidFill>
                          <a:latin typeface="+mn-lt"/>
                        </a:rPr>
                        <a:t>Giả</a:t>
                      </a:r>
                      <a:r>
                        <a:rPr lang="en-GB" sz="900" b="1" baseline="0">
                          <a:solidFill>
                            <a:schemeClr val="accent2"/>
                          </a:solidFill>
                          <a:latin typeface="+mn-lt"/>
                        </a:rPr>
                        <a:t> dược</a:t>
                      </a:r>
                      <a:endParaRPr lang="en-GB" sz="900" b="1" dirty="0">
                        <a:solidFill>
                          <a:schemeClr val="accent2"/>
                        </a:solidFill>
                        <a:latin typeface="+mn-lt"/>
                      </a:endParaRPr>
                    </a:p>
                  </a:txBody>
                  <a:tcPr marL="68580" marR="68580" marT="34290" marB="34290" anchor="ctr">
                    <a:lnL>
                      <a:noFill/>
                    </a:lnL>
                    <a:lnR>
                      <a:noFill/>
                    </a:lnR>
                    <a:lnT w="254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en-GB" sz="900" b="1" dirty="0">
                        <a:solidFill>
                          <a:schemeClr val="accent2"/>
                        </a:solidFill>
                        <a:latin typeface="+mn-lt"/>
                      </a:endParaRPr>
                    </a:p>
                  </a:txBody>
                  <a:tcPr marL="68580" marR="68580" marT="34290" marB="34290" anchor="ctr">
                    <a:lnL>
                      <a:noFill/>
                    </a:lnL>
                    <a:lnR>
                      <a:noFill/>
                    </a:lnR>
                    <a:lnT w="254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1" dirty="0">
                        <a:solidFill>
                          <a:schemeClr val="tx1"/>
                        </a:solidFill>
                        <a:latin typeface="+mn-lt"/>
                      </a:endParaRPr>
                    </a:p>
                  </a:txBody>
                  <a:tcPr marL="68580" marR="68580" marT="34290" marB="34290" anchor="ctr">
                    <a:lnL>
                      <a:noFill/>
                    </a:lnL>
                    <a:lnR>
                      <a:noFill/>
                    </a:lnR>
                    <a:lnT w="254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1013">
                <a:tc v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900" b="1" u="none" strike="noStrike" kern="1200" cap="none" normalizeH="0" baseline="0">
                          <a:ln>
                            <a:noFill/>
                          </a:ln>
                          <a:solidFill>
                            <a:schemeClr val="accent2"/>
                          </a:solidFill>
                          <a:effectLst/>
                          <a:latin typeface="+mn-lt"/>
                          <a:ea typeface="+mn-ea"/>
                          <a:cs typeface="+mn-cs"/>
                        </a:rPr>
                        <a:t>n số biến cố/N </a:t>
                      </a:r>
                      <a:r>
                        <a:rPr kumimoji="0" lang="vi-VN" altLang="en-US" sz="900" b="1" u="none" strike="noStrike" kern="1200" cap="none" normalizeH="0" baseline="0">
                          <a:ln>
                            <a:noFill/>
                          </a:ln>
                          <a:solidFill>
                            <a:schemeClr val="accent2"/>
                          </a:solidFill>
                          <a:effectLst/>
                          <a:latin typeface="+mn-lt"/>
                          <a:ea typeface="+mn-ea"/>
                          <a:cs typeface="+mn-cs"/>
                        </a:rPr>
                        <a:t>số được phân tích</a:t>
                      </a:r>
                      <a:r>
                        <a:rPr kumimoji="0" lang="en-GB" altLang="en-US" sz="900" b="1" u="none" strike="noStrike" kern="1200" cap="none" normalizeH="0" baseline="0">
                          <a:ln>
                            <a:noFill/>
                          </a:ln>
                          <a:solidFill>
                            <a:schemeClr val="accent2"/>
                          </a:solidFill>
                          <a:effectLst/>
                          <a:latin typeface="+mn-lt"/>
                          <a:ea typeface="+mn-ea"/>
                          <a:cs typeface="+mn-cs"/>
                        </a:rPr>
                        <a:t> </a:t>
                      </a:r>
                      <a:r>
                        <a:rPr kumimoji="0" lang="en-GB" altLang="en-US" sz="900" b="1" u="none" strike="noStrike" kern="1200" cap="none" normalizeH="0" baseline="0" dirty="0">
                          <a:ln>
                            <a:noFill/>
                          </a:ln>
                          <a:solidFill>
                            <a:schemeClr val="accent2"/>
                          </a:solidFill>
                          <a:effectLst/>
                          <a:latin typeface="+mn-lt"/>
                          <a:ea typeface="+mn-ea"/>
                          <a:cs typeface="+mn-cs"/>
                        </a:rPr>
                        <a:t>(%)</a:t>
                      </a:r>
                      <a:endParaRPr lang="en-GB" sz="900" b="1" kern="1200" dirty="0">
                        <a:solidFill>
                          <a:schemeClr val="accent2"/>
                        </a:solidFill>
                        <a:latin typeface="+mn-lt"/>
                        <a:ea typeface="+mn-ea"/>
                        <a:cs typeface="+mn-cs"/>
                      </a:endParaRPr>
                    </a:p>
                  </a:txBody>
                  <a:tcPr marL="68580" marR="68580" marT="34290" marB="34290" anchor="ctr">
                    <a:lnL>
                      <a:noFill/>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900" b="1" u="none" strike="noStrike" cap="none" normalizeH="0" baseline="0" dirty="0">
                          <a:ln>
                            <a:noFill/>
                          </a:ln>
                          <a:solidFill>
                            <a:schemeClr val="accent2"/>
                          </a:solidFill>
                          <a:effectLst/>
                          <a:latin typeface="+mn-lt"/>
                        </a:rPr>
                        <a:t>HR</a:t>
                      </a:r>
                      <a:r>
                        <a:rPr kumimoji="0" lang="en-GB" altLang="en-US" sz="900" b="1" i="0" u="none" strike="noStrike" cap="none" normalizeH="0" baseline="0" dirty="0">
                          <a:ln>
                            <a:noFill/>
                          </a:ln>
                          <a:solidFill>
                            <a:schemeClr val="accent2"/>
                          </a:solidFill>
                          <a:effectLst/>
                          <a:latin typeface="+mn-lt"/>
                          <a:cs typeface="Arial" charset="0"/>
                        </a:rPr>
                        <a:t> </a:t>
                      </a:r>
                      <a:r>
                        <a:rPr kumimoji="0" lang="en-GB" altLang="en-US" sz="900" b="1" u="none" strike="noStrike" cap="none" normalizeH="0" baseline="0" dirty="0">
                          <a:ln>
                            <a:noFill/>
                          </a:ln>
                          <a:solidFill>
                            <a:schemeClr val="accent2"/>
                          </a:solidFill>
                          <a:effectLst/>
                          <a:latin typeface="+mn-lt"/>
                        </a:rPr>
                        <a:t>(95% CI)</a:t>
                      </a:r>
                      <a:endParaRPr kumimoji="0" lang="en-GB" altLang="en-US" sz="900" b="1" i="0" u="none" strike="noStrike" cap="none" normalizeH="0" baseline="0" dirty="0">
                        <a:ln>
                          <a:noFill/>
                        </a:ln>
                        <a:solidFill>
                          <a:schemeClr val="accent2"/>
                        </a:solidFill>
                        <a:effectLst/>
                        <a:latin typeface="+mn-lt"/>
                        <a:cs typeface="Arial" charset="0"/>
                      </a:endParaRPr>
                    </a:p>
                  </a:txBody>
                  <a:tcPr marL="68580" marR="68580" marT="34290" marB="34290" anchor="ctr">
                    <a:lnL>
                      <a:noFill/>
                    </a:lnL>
                    <a:lnR>
                      <a:noFill/>
                    </a:lnR>
                    <a:lnT w="254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en-GB" sz="900" b="1" dirty="0">
                        <a:solidFill>
                          <a:schemeClr val="tx1"/>
                        </a:solidFill>
                        <a:latin typeface="+mn-lt"/>
                      </a:endParaRPr>
                    </a:p>
                  </a:txBody>
                  <a:tcPr marL="68580" marR="68580" marT="34290" marB="34290" anchor="ctr">
                    <a:lnL>
                      <a:noFill/>
                    </a:lnL>
                    <a:lnR>
                      <a:noFill/>
                    </a:lnR>
                    <a:lnT w="254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51013">
                <a:tc>
                  <a:txBody>
                    <a:bodyPr/>
                    <a:lstStyle/>
                    <a:p>
                      <a:r>
                        <a:rPr kumimoji="0" lang="en-US" sz="900" b="1" u="none" strike="noStrike" kern="1200" cap="none" normalizeH="0" baseline="0">
                          <a:ln>
                            <a:noFill/>
                          </a:ln>
                          <a:solidFill>
                            <a:schemeClr val="accent2"/>
                          </a:solidFill>
                          <a:effectLst/>
                          <a:latin typeface="+mn-lt"/>
                          <a:ea typeface="+mn-ea"/>
                          <a:cs typeface="+mn-cs"/>
                        </a:rPr>
                        <a:t>Mắc ĐTĐ </a:t>
                      </a:r>
                      <a:r>
                        <a:rPr kumimoji="0" lang="en-US" sz="900" b="1" u="none" strike="noStrike" kern="1200" cap="none" normalizeH="0" baseline="0" dirty="0">
                          <a:ln>
                            <a:noFill/>
                          </a:ln>
                          <a:solidFill>
                            <a:schemeClr val="accent2"/>
                          </a:solidFill>
                          <a:effectLst/>
                          <a:latin typeface="+mn-lt"/>
                          <a:ea typeface="+mn-ea"/>
                          <a:cs typeface="+mn-cs"/>
                        </a:rPr>
                        <a:t>(%)</a:t>
                      </a:r>
                    </a:p>
                  </a:txBody>
                  <a:tcPr marL="68580" marR="68580" marT="34290" marB="3429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kumimoji="0" lang="en-GB" altLang="en-US" sz="900" b="0" i="0" u="none" strike="noStrike" kern="1200" cap="none" spc="0" normalizeH="0" baseline="0" noProof="0" dirty="0">
                        <a:ln>
                          <a:noFill/>
                        </a:ln>
                        <a:solidFill>
                          <a:schemeClr val="tx1"/>
                        </a:solidFill>
                        <a:effectLst/>
                        <a:uLnTx/>
                        <a:uFillTx/>
                        <a:latin typeface="+mn-lt"/>
                        <a:ea typeface="+mn-ea"/>
                        <a:cs typeface="Arial" charset="0"/>
                      </a:endParaRPr>
                    </a:p>
                  </a:txBody>
                  <a:tcPr marL="45379" marR="45379" marT="13500" marB="13500" anchor="ctr" horzOverflow="overflow">
                    <a:lnL w="3175"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kumimoji="0" lang="en-GB" altLang="en-US" sz="900" b="0" i="0" u="none" strike="noStrike" kern="1200" cap="none" spc="0" normalizeH="0" baseline="0" noProof="0" dirty="0">
                        <a:ln>
                          <a:noFill/>
                        </a:ln>
                        <a:solidFill>
                          <a:schemeClr val="tx1"/>
                        </a:solidFill>
                        <a:effectLst/>
                        <a:uLnTx/>
                        <a:uFillTx/>
                        <a:latin typeface="+mn-lt"/>
                        <a:ea typeface="+mn-ea"/>
                        <a:cs typeface="Arial" charset="0"/>
                      </a:endParaRPr>
                    </a:p>
                  </a:txBody>
                  <a:tcPr marL="45379" marR="45379" marT="13500" marB="135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kumimoji="0" lang="en-GB" altLang="en-US" sz="900" b="0" i="0" u="none" strike="noStrike" kern="1200" cap="none" spc="0" normalizeH="0" baseline="0" noProof="0" dirty="0">
                        <a:ln>
                          <a:noFill/>
                        </a:ln>
                        <a:solidFill>
                          <a:schemeClr val="tx1"/>
                        </a:solidFill>
                        <a:effectLst/>
                        <a:uLnTx/>
                        <a:uFillTx/>
                        <a:latin typeface="+mn-lt"/>
                        <a:ea typeface="+mn-ea"/>
                        <a:cs typeface="Arial" charset="0"/>
                      </a:endParaRPr>
                    </a:p>
                  </a:txBody>
                  <a:tcPr marL="45379" marR="45379" marT="13500" marB="13500" anchor="ctr" horzOverflow="overflow">
                    <a:lnL w="19050"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900" b="0" i="0" u="none" strike="noStrike" cap="none" normalizeH="0" baseline="0" dirty="0">
                        <a:ln>
                          <a:noFill/>
                        </a:ln>
                        <a:solidFill>
                          <a:schemeClr val="tx1"/>
                        </a:solidFill>
                        <a:effectLst/>
                        <a:latin typeface="+mn-lt"/>
                        <a:cs typeface="Arial" charset="0"/>
                      </a:endParaRPr>
                    </a:p>
                  </a:txBody>
                  <a:tcPr marL="45379" marR="45379" marT="13500" marB="13500" anchor="ctr" horzOverflow="overflow">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900" b="0" i="0" u="none" strike="noStrike" cap="none" normalizeH="0" baseline="0" dirty="0">
                        <a:ln>
                          <a:noFill/>
                        </a:ln>
                        <a:solidFill>
                          <a:schemeClr val="tx1"/>
                        </a:solidFill>
                        <a:effectLst/>
                        <a:latin typeface="+mn-lt"/>
                        <a:cs typeface="Arial" charset="0"/>
                      </a:endParaRPr>
                    </a:p>
                  </a:txBody>
                  <a:tcPr marL="45379" marR="45379" marT="13500" marB="13500" anchor="ctr"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kumimoji="0" lang="en-GB" altLang="en-US" sz="900" b="0" i="0" u="none" strike="noStrike" kern="1200" cap="none" normalizeH="0" baseline="0" dirty="0">
                        <a:ln>
                          <a:noFill/>
                        </a:ln>
                        <a:solidFill>
                          <a:schemeClr val="tx1"/>
                        </a:solidFill>
                        <a:effectLst/>
                        <a:latin typeface="Arial" charset="0"/>
                        <a:ea typeface="+mn-ea"/>
                        <a:cs typeface="Arial" charset="0"/>
                      </a:endParaRPr>
                    </a:p>
                  </a:txBody>
                  <a:tcPr marL="45379" marR="45379" marT="13500" marB="135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9196708"/>
                  </a:ext>
                </a:extLst>
              </a:tr>
              <a:tr h="251013">
                <a:tc>
                  <a:txBody>
                    <a:bodyPr/>
                    <a:lstStyle/>
                    <a:p>
                      <a:pPr marL="0" indent="176213"/>
                      <a:r>
                        <a:rPr lang="en-GB" sz="900" dirty="0">
                          <a:solidFill>
                            <a:schemeClr val="tx1"/>
                          </a:solidFill>
                          <a:latin typeface="+mn-lt"/>
                        </a:rPr>
                        <a:t>EMPEROR-Reduced (49.8%)</a:t>
                      </a:r>
                      <a:r>
                        <a:rPr lang="en-GB" sz="900" baseline="30000" dirty="0">
                          <a:solidFill>
                            <a:schemeClr val="tx1"/>
                          </a:solidFill>
                          <a:latin typeface="+mn-lt"/>
                        </a:rPr>
                        <a:t>2</a:t>
                      </a:r>
                      <a:endParaRPr lang="en-US" sz="900" baseline="30000" dirty="0">
                        <a:solidFill>
                          <a:schemeClr val="tx1"/>
                        </a:solidFill>
                      </a:endParaRPr>
                    </a:p>
                  </a:txBody>
                  <a:tcPr marL="68580" marR="68580" marT="34290" marB="3429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r>
                        <a:rPr lang="en-US" sz="900" kern="1200" dirty="0">
                          <a:solidFill>
                            <a:schemeClr val="tx1"/>
                          </a:solidFill>
                          <a:latin typeface="+mn-lt"/>
                          <a:ea typeface="+mn-ea"/>
                          <a:cs typeface="+mn-cs"/>
                        </a:rPr>
                        <a:t>200/927 (21.6)</a:t>
                      </a:r>
                      <a:endParaRPr lang="en-GB" altLang="en-US" sz="900" kern="1200" noProof="0" dirty="0">
                        <a:solidFill>
                          <a:schemeClr val="tx1"/>
                        </a:solidFill>
                        <a:latin typeface="+mn-lt"/>
                        <a:ea typeface="+mn-ea"/>
                        <a:cs typeface="+mn-cs"/>
                      </a:endParaRPr>
                    </a:p>
                  </a:txBody>
                  <a:tcPr marL="45379" marR="45379" marT="13500" marB="13500" anchor="ctr" horzOverflow="overflow">
                    <a:lnL w="3175"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r>
                        <a:rPr lang="en-US" sz="900" kern="1200" dirty="0">
                          <a:solidFill>
                            <a:schemeClr val="tx1"/>
                          </a:solidFill>
                          <a:latin typeface="+mn-lt"/>
                          <a:ea typeface="+mn-ea"/>
                          <a:cs typeface="+mn-cs"/>
                        </a:rPr>
                        <a:t>265/929 (28.5)</a:t>
                      </a:r>
                      <a:endParaRPr lang="en-GB" altLang="en-US" sz="900" kern="1200" noProof="0" dirty="0">
                        <a:solidFill>
                          <a:schemeClr val="tx1"/>
                        </a:solidFill>
                        <a:latin typeface="+mn-lt"/>
                        <a:ea typeface="+mn-ea"/>
                        <a:cs typeface="+mn-cs"/>
                      </a:endParaRPr>
                    </a:p>
                  </a:txBody>
                  <a:tcPr marL="45379" marR="45379" marT="13500" marB="135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r>
                        <a:rPr lang="en-US" sz="900" kern="1200" dirty="0">
                          <a:solidFill>
                            <a:schemeClr val="tx1"/>
                          </a:solidFill>
                          <a:latin typeface="+mn-lt"/>
                          <a:ea typeface="+mn-ea"/>
                          <a:cs typeface="+mn-cs"/>
                        </a:rPr>
                        <a:t>0.72 (0.60, 0.87)</a:t>
                      </a:r>
                      <a:endParaRPr lang="en-GB" altLang="en-US" sz="900" kern="1200" noProof="0" dirty="0">
                        <a:solidFill>
                          <a:schemeClr val="tx1"/>
                        </a:solidFill>
                        <a:latin typeface="+mn-lt"/>
                        <a:ea typeface="+mn-ea"/>
                        <a:cs typeface="+mn-cs"/>
                      </a:endParaRPr>
                    </a:p>
                  </a:txBody>
                  <a:tcPr marL="45379" marR="45379" marT="13500" marB="13500" anchor="ctr" horzOverflow="overflow">
                    <a:lnL w="19050"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900" b="0" i="0" u="none" strike="noStrike" cap="none" normalizeH="0" baseline="0" dirty="0">
                        <a:ln>
                          <a:noFill/>
                        </a:ln>
                        <a:solidFill>
                          <a:schemeClr val="tx1"/>
                        </a:solidFill>
                        <a:effectLst/>
                        <a:latin typeface="+mn-lt"/>
                        <a:cs typeface="Arial" charset="0"/>
                      </a:endParaRPr>
                    </a:p>
                  </a:txBody>
                  <a:tcPr marL="45379" marR="45379" marT="13500" marB="13500" anchor="ctr" horzOverflow="overflow">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900" b="0" i="0" u="none" strike="noStrike" cap="none" normalizeH="0" baseline="0" dirty="0">
                        <a:ln>
                          <a:noFill/>
                        </a:ln>
                        <a:solidFill>
                          <a:schemeClr val="tx1"/>
                        </a:solidFill>
                        <a:effectLst/>
                        <a:latin typeface="+mn-lt"/>
                        <a:cs typeface="Arial" charset="0"/>
                      </a:endParaRPr>
                    </a:p>
                  </a:txBody>
                  <a:tcPr marL="45379" marR="45379" marT="13500" marB="13500" anchor="ctr"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kumimoji="0" lang="en-GB" altLang="en-US" sz="900" b="0" i="0" u="none" strike="noStrike" kern="1200" cap="none" normalizeH="0" baseline="0" dirty="0">
                        <a:ln>
                          <a:noFill/>
                        </a:ln>
                        <a:solidFill>
                          <a:schemeClr val="tx1"/>
                        </a:solidFill>
                        <a:effectLst/>
                        <a:latin typeface="Arial" charset="0"/>
                        <a:ea typeface="+mn-ea"/>
                        <a:cs typeface="Arial" charset="0"/>
                      </a:endParaRPr>
                    </a:p>
                  </a:txBody>
                  <a:tcPr marL="45379" marR="45379" marT="13500" marB="135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1013">
                <a:tc>
                  <a:txBody>
                    <a:bodyPr/>
                    <a:lstStyle/>
                    <a:p>
                      <a:pPr marL="0" indent="176213"/>
                      <a:r>
                        <a:rPr lang="en-GB" sz="900" dirty="0">
                          <a:solidFill>
                            <a:schemeClr val="tx1"/>
                          </a:solidFill>
                          <a:latin typeface="+mn-lt"/>
                        </a:rPr>
                        <a:t>DAPA-HF (45%)</a:t>
                      </a:r>
                      <a:r>
                        <a:rPr lang="en-GB" sz="900" baseline="30000" dirty="0">
                          <a:solidFill>
                            <a:schemeClr val="tx1"/>
                          </a:solidFill>
                          <a:latin typeface="+mn-lt"/>
                        </a:rPr>
                        <a:t>3</a:t>
                      </a:r>
                      <a:endParaRPr lang="en-US" sz="900" baseline="30000" dirty="0">
                        <a:solidFill>
                          <a:schemeClr val="tx1"/>
                        </a:solidFill>
                      </a:endParaRPr>
                    </a:p>
                  </a:txBody>
                  <a:tcPr marL="68580" marR="68580" marT="34290" marB="3429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r>
                        <a:rPr lang="en-US" sz="900" kern="1200" dirty="0">
                          <a:solidFill>
                            <a:schemeClr val="tx1"/>
                          </a:solidFill>
                          <a:latin typeface="+mn-lt"/>
                          <a:ea typeface="+mn-ea"/>
                          <a:cs typeface="+mn-cs"/>
                        </a:rPr>
                        <a:t>215/1075 (20.0)</a:t>
                      </a:r>
                      <a:endParaRPr lang="en-GB" altLang="en-US" sz="900" kern="1200" noProof="0" dirty="0">
                        <a:solidFill>
                          <a:schemeClr val="tx1"/>
                        </a:solidFill>
                        <a:latin typeface="+mn-lt"/>
                        <a:ea typeface="+mn-ea"/>
                        <a:cs typeface="+mn-cs"/>
                      </a:endParaRPr>
                    </a:p>
                  </a:txBody>
                  <a:tcPr marL="45379" marR="45379" marT="13500" marB="13500" anchor="ctr" horzOverflow="overflow">
                    <a:lnL w="3175"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r>
                        <a:rPr lang="en-US" sz="900" kern="1200" dirty="0">
                          <a:solidFill>
                            <a:schemeClr val="tx1"/>
                          </a:solidFill>
                          <a:latin typeface="+mn-lt"/>
                          <a:ea typeface="+mn-ea"/>
                          <a:cs typeface="+mn-cs"/>
                        </a:rPr>
                        <a:t>271/1064 (25.5)</a:t>
                      </a:r>
                      <a:endParaRPr lang="en-GB" altLang="en-US" sz="900" kern="1200" noProof="0" dirty="0">
                        <a:solidFill>
                          <a:schemeClr val="tx1"/>
                        </a:solidFill>
                        <a:latin typeface="+mn-lt"/>
                        <a:ea typeface="+mn-ea"/>
                        <a:cs typeface="+mn-cs"/>
                      </a:endParaRPr>
                    </a:p>
                  </a:txBody>
                  <a:tcPr marL="45379" marR="45379" marT="13500" marB="135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r>
                        <a:rPr lang="en-US" sz="900" kern="1200" dirty="0">
                          <a:solidFill>
                            <a:schemeClr val="tx1"/>
                          </a:solidFill>
                          <a:latin typeface="+mn-lt"/>
                          <a:ea typeface="+mn-ea"/>
                          <a:cs typeface="+mn-cs"/>
                        </a:rPr>
                        <a:t>0.75 (0.63, 0.90)</a:t>
                      </a:r>
                      <a:endParaRPr lang="en-GB" altLang="en-US" sz="900" kern="1200" noProof="0" dirty="0">
                        <a:solidFill>
                          <a:schemeClr val="tx1"/>
                        </a:solidFill>
                        <a:latin typeface="+mn-lt"/>
                        <a:ea typeface="+mn-ea"/>
                        <a:cs typeface="+mn-cs"/>
                      </a:endParaRPr>
                    </a:p>
                  </a:txBody>
                  <a:tcPr marL="45379" marR="45379" marT="13500" marB="13500" anchor="ctr" horzOverflow="overflow">
                    <a:lnL w="190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900" b="0" i="0" u="none" strike="noStrike" cap="none" normalizeH="0" baseline="0" dirty="0">
                        <a:ln>
                          <a:noFill/>
                        </a:ln>
                        <a:solidFill>
                          <a:schemeClr val="tx1"/>
                        </a:solidFill>
                        <a:effectLst/>
                        <a:latin typeface="+mn-lt"/>
                        <a:cs typeface="Arial" charset="0"/>
                      </a:endParaRPr>
                    </a:p>
                  </a:txBody>
                  <a:tcPr marL="45379" marR="45379" marT="13500" marB="13500" anchor="ctr" horzOverflow="overflow">
                    <a:lnL w="3175"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900" b="0" i="0" u="none" strike="noStrike" cap="none" normalizeH="0" baseline="0" dirty="0">
                        <a:ln>
                          <a:noFill/>
                        </a:ln>
                        <a:solidFill>
                          <a:schemeClr val="tx1"/>
                        </a:solidFill>
                        <a:effectLst/>
                        <a:latin typeface="+mn-lt"/>
                        <a:cs typeface="Arial" charset="0"/>
                      </a:endParaRPr>
                    </a:p>
                  </a:txBody>
                  <a:tcPr marL="45379" marR="45379" marT="13500" marB="13500" anchor="ctr"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kumimoji="0" lang="en-GB" altLang="en-US" sz="900" b="0" i="0" u="none" strike="noStrike" kern="1200" cap="none" spc="0" normalizeH="0" baseline="0" noProof="0" dirty="0">
                        <a:ln>
                          <a:noFill/>
                        </a:ln>
                        <a:solidFill>
                          <a:schemeClr val="tx1"/>
                        </a:solidFill>
                        <a:effectLst/>
                        <a:uLnTx/>
                        <a:uFillTx/>
                        <a:latin typeface="+mn-lt"/>
                        <a:ea typeface="+mn-ea"/>
                        <a:cs typeface="Arial" charset="0"/>
                      </a:endParaRPr>
                    </a:p>
                  </a:txBody>
                  <a:tcPr marL="45379" marR="45379" marT="13500" marB="135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1013">
                <a:tc>
                  <a:txBody>
                    <a:bodyPr/>
                    <a:lstStyle/>
                    <a:p>
                      <a:pPr marL="169863" indent="0"/>
                      <a:r>
                        <a:rPr lang="en-US" sz="900" dirty="0">
                          <a:solidFill>
                            <a:schemeClr val="tx1"/>
                          </a:solidFill>
                        </a:rPr>
                        <a:t>Subtotal</a:t>
                      </a:r>
                    </a:p>
                  </a:txBody>
                  <a:tcPr marL="68580" marR="68580" marT="34290" marB="3429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lang="en-GB" altLang="en-US" sz="900" kern="1200" noProof="0" dirty="0">
                        <a:solidFill>
                          <a:schemeClr val="tx1"/>
                        </a:solidFill>
                        <a:latin typeface="+mn-lt"/>
                        <a:ea typeface="+mn-ea"/>
                        <a:cs typeface="+mn-cs"/>
                      </a:endParaRPr>
                    </a:p>
                  </a:txBody>
                  <a:tcPr marL="45379" marR="45379" marT="13500" marB="13500" anchor="ctr" horzOverflow="overflow">
                    <a:lnL w="3175"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lang="en-GB" altLang="en-US" sz="900" kern="1200" noProof="0" dirty="0">
                        <a:solidFill>
                          <a:schemeClr val="tx1"/>
                        </a:solidFill>
                        <a:latin typeface="+mn-lt"/>
                        <a:ea typeface="+mn-ea"/>
                        <a:cs typeface="+mn-cs"/>
                      </a:endParaRPr>
                    </a:p>
                  </a:txBody>
                  <a:tcPr marL="45379" marR="45379" marT="13500" marB="135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r>
                        <a:rPr lang="en-US" sz="900" kern="1200" dirty="0">
                          <a:solidFill>
                            <a:schemeClr val="tx1"/>
                          </a:solidFill>
                          <a:latin typeface="+mn-lt"/>
                          <a:ea typeface="+mn-ea"/>
                          <a:cs typeface="+mn-cs"/>
                        </a:rPr>
                        <a:t>0.74 (0.65, 0.84)</a:t>
                      </a:r>
                      <a:endParaRPr lang="en-GB" altLang="en-US" sz="900" kern="1200" noProof="0" dirty="0">
                        <a:solidFill>
                          <a:schemeClr val="tx1"/>
                        </a:solidFill>
                        <a:latin typeface="+mn-lt"/>
                        <a:ea typeface="+mn-ea"/>
                        <a:cs typeface="+mn-cs"/>
                      </a:endParaRPr>
                    </a:p>
                  </a:txBody>
                  <a:tcPr marL="45379" marR="45379" marT="13500" marB="13500" anchor="ctr" horzOverflow="overflow">
                    <a:lnL w="190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900" b="0" i="0" u="none" strike="noStrike" cap="none" normalizeH="0" baseline="0" dirty="0">
                        <a:ln>
                          <a:noFill/>
                        </a:ln>
                        <a:solidFill>
                          <a:schemeClr val="tx1"/>
                        </a:solidFill>
                        <a:effectLst/>
                        <a:latin typeface="+mn-lt"/>
                        <a:cs typeface="Arial" charset="0"/>
                      </a:endParaRPr>
                    </a:p>
                  </a:txBody>
                  <a:tcPr marL="45379" marR="45379" marT="13500" marB="13500" anchor="ctr" horzOverflow="overflow">
                    <a:lnL w="3175"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900" b="0" i="0" u="none" strike="noStrike" cap="none" normalizeH="0" baseline="0" dirty="0">
                        <a:ln>
                          <a:noFill/>
                        </a:ln>
                        <a:solidFill>
                          <a:schemeClr val="tx1"/>
                        </a:solidFill>
                        <a:effectLst/>
                        <a:latin typeface="+mn-lt"/>
                        <a:cs typeface="Arial" charset="0"/>
                      </a:endParaRPr>
                    </a:p>
                  </a:txBody>
                  <a:tcPr marL="45379" marR="45379" marT="13500" marB="13500" anchor="ctr"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kumimoji="0" lang="en-GB" altLang="en-US" sz="900" b="0" i="0" u="none" strike="noStrike" kern="1200" cap="none" spc="0" normalizeH="0" baseline="0" noProof="0" dirty="0">
                        <a:ln>
                          <a:noFill/>
                        </a:ln>
                        <a:solidFill>
                          <a:schemeClr val="tx1"/>
                        </a:solidFill>
                        <a:effectLst/>
                        <a:uLnTx/>
                        <a:uFillTx/>
                        <a:latin typeface="+mn-lt"/>
                        <a:ea typeface="+mn-ea"/>
                        <a:cs typeface="Arial" charset="0"/>
                      </a:endParaRPr>
                    </a:p>
                  </a:txBody>
                  <a:tcPr marL="45379" marR="45379" marT="13500" marB="135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8584326"/>
                  </a:ext>
                </a:extLst>
              </a:tr>
              <a:tr h="418355">
                <a:tc gridSpan="7">
                  <a:txBody>
                    <a:bodyPr/>
                    <a:lstStyle/>
                    <a:p>
                      <a:pPr marL="169863"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Test for overall treatment effect, </a:t>
                      </a:r>
                      <a:r>
                        <a:rPr lang="en-US" sz="900" i="1" dirty="0">
                          <a:solidFill>
                            <a:schemeClr val="tx1"/>
                          </a:solidFill>
                        </a:rPr>
                        <a:t>p</a:t>
                      </a:r>
                      <a:r>
                        <a:rPr lang="en-US" sz="900" dirty="0">
                          <a:solidFill>
                            <a:schemeClr val="tx1"/>
                          </a:solidFill>
                        </a:rPr>
                        <a:t>&lt;0.0001</a:t>
                      </a:r>
                      <a:br>
                        <a:rPr lang="en-US" sz="900" dirty="0">
                          <a:solidFill>
                            <a:schemeClr val="tx1"/>
                          </a:solidFill>
                        </a:rPr>
                      </a:br>
                      <a:r>
                        <a:rPr lang="en-US" sz="900" dirty="0">
                          <a:solidFill>
                            <a:schemeClr val="tx1"/>
                          </a:solidFill>
                        </a:rPr>
                        <a:t>Test for heterogeneity of effect, </a:t>
                      </a:r>
                      <a:r>
                        <a:rPr lang="en-US" sz="900" i="1" dirty="0">
                          <a:solidFill>
                            <a:schemeClr val="tx1"/>
                          </a:solidFill>
                        </a:rPr>
                        <a:t>p</a:t>
                      </a:r>
                      <a:r>
                        <a:rPr lang="en-US" sz="900" dirty="0">
                          <a:solidFill>
                            <a:schemeClr val="tx1"/>
                          </a:solidFill>
                        </a:rPr>
                        <a:t>=0.76</a:t>
                      </a:r>
                    </a:p>
                  </a:txBody>
                  <a:tcPr marL="68580" marR="68580" marT="34290" marB="3429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kumimoji="0" lang="en-GB" altLang="en-US" sz="1200" b="0" i="0" u="none" strike="noStrike" kern="1200" cap="none" spc="0" normalizeH="0" baseline="0" noProof="0">
                        <a:ln>
                          <a:noFill/>
                        </a:ln>
                        <a:solidFill>
                          <a:srgbClr val="5A5A5A"/>
                        </a:solidFill>
                        <a:effectLst/>
                        <a:uLnTx/>
                        <a:uFillTx/>
                        <a:latin typeface="+mn-lt"/>
                        <a:ea typeface="+mn-ea"/>
                        <a:cs typeface="Arial" charset="0"/>
                      </a:endParaRPr>
                    </a:p>
                  </a:txBody>
                  <a:tcPr marL="60505" marR="60505" marT="18000" marB="18000" anchor="ctr" horzOverflow="overflow">
                    <a:lnL w="3175"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kumimoji="0" lang="en-GB" altLang="en-US" sz="1200" b="0" i="0" u="none" strike="noStrike" kern="1200" cap="none" spc="0" normalizeH="0" baseline="0" noProof="0">
                        <a:ln>
                          <a:noFill/>
                        </a:ln>
                        <a:solidFill>
                          <a:srgbClr val="5A5A5A"/>
                        </a:solidFill>
                        <a:effectLst/>
                        <a:uLnTx/>
                        <a:uFillTx/>
                        <a:latin typeface="+mn-lt"/>
                        <a:ea typeface="+mn-ea"/>
                        <a:cs typeface="Arial" charset="0"/>
                      </a:endParaRPr>
                    </a:p>
                  </a:txBody>
                  <a:tcPr marL="60505" marR="60505" marT="18000" marB="18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kumimoji="0" lang="en-GB" altLang="en-US" sz="1200" b="0" i="0" u="none" strike="noStrike" kern="1200" cap="none" spc="0" normalizeH="0" baseline="0" noProof="0">
                        <a:ln>
                          <a:noFill/>
                        </a:ln>
                        <a:solidFill>
                          <a:srgbClr val="5A5A5A"/>
                        </a:solidFill>
                        <a:effectLst/>
                        <a:uLnTx/>
                        <a:uFillTx/>
                        <a:latin typeface="+mn-lt"/>
                        <a:ea typeface="+mn-ea"/>
                        <a:cs typeface="Arial" charset="0"/>
                      </a:endParaRPr>
                    </a:p>
                  </a:txBody>
                  <a:tcPr marL="60505" marR="60505" marT="18000" marB="18000" anchor="ctr" horzOverflow="overflow">
                    <a:lnL w="190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200" b="0" i="0" u="none" strike="noStrike" cap="none" normalizeH="0" baseline="0">
                        <a:ln>
                          <a:noFill/>
                        </a:ln>
                        <a:solidFill>
                          <a:schemeClr val="tx1"/>
                        </a:solidFill>
                        <a:effectLst/>
                        <a:latin typeface="+mn-lt"/>
                        <a:cs typeface="Arial" charset="0"/>
                      </a:endParaRPr>
                    </a:p>
                  </a:txBody>
                  <a:tcPr marL="60505" marR="60505" marT="18000" marB="18000" anchor="ctr" horzOverflow="overflow">
                    <a:lnL w="3175"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200" b="0" i="0" u="none" strike="noStrike" cap="none" normalizeH="0" baseline="0">
                        <a:ln>
                          <a:noFill/>
                        </a:ln>
                        <a:solidFill>
                          <a:schemeClr val="tx1"/>
                        </a:solidFill>
                        <a:effectLst/>
                        <a:latin typeface="+mn-lt"/>
                        <a:cs typeface="Arial" charset="0"/>
                      </a:endParaRPr>
                    </a:p>
                  </a:txBody>
                  <a:tcPr marL="60505" marR="60505" marT="18000" marB="18000" anchor="ctr"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kumimoji="0" lang="en-GB" altLang="en-US" sz="1200" b="0" i="0" u="none" strike="noStrike" kern="1200" cap="none" spc="0" normalizeH="0" baseline="0" noProof="0">
                        <a:ln>
                          <a:noFill/>
                        </a:ln>
                        <a:solidFill>
                          <a:srgbClr val="5A5A5A"/>
                        </a:solidFill>
                        <a:effectLst/>
                        <a:uLnTx/>
                        <a:uFillTx/>
                        <a:latin typeface="+mn-lt"/>
                        <a:ea typeface="+mn-ea"/>
                        <a:cs typeface="Arial" charset="0"/>
                      </a:endParaRPr>
                    </a:p>
                  </a:txBody>
                  <a:tcPr marL="60505" marR="60505" marT="18000" marB="180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3832390"/>
                  </a:ext>
                </a:extLst>
              </a:tr>
              <a:tr h="2510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u="none" strike="noStrike" kern="1200" cap="none" normalizeH="0" baseline="0">
                          <a:ln>
                            <a:noFill/>
                          </a:ln>
                          <a:solidFill>
                            <a:schemeClr val="accent2"/>
                          </a:solidFill>
                          <a:effectLst/>
                          <a:latin typeface="+mn-lt"/>
                          <a:ea typeface="+mn-ea"/>
                          <a:cs typeface="+mn-cs"/>
                        </a:rPr>
                        <a:t>Không mắc ĐTĐ </a:t>
                      </a:r>
                      <a:r>
                        <a:rPr kumimoji="0" lang="en-US" sz="900" b="1" u="none" strike="noStrike" kern="1200" cap="none" normalizeH="0" baseline="0" dirty="0">
                          <a:ln>
                            <a:noFill/>
                          </a:ln>
                          <a:solidFill>
                            <a:schemeClr val="accent2"/>
                          </a:solidFill>
                          <a:effectLst/>
                          <a:latin typeface="+mn-lt"/>
                          <a:ea typeface="+mn-ea"/>
                          <a:cs typeface="+mn-cs"/>
                        </a:rPr>
                        <a:t>(%)</a:t>
                      </a:r>
                    </a:p>
                  </a:txBody>
                  <a:tcPr marL="68580" marR="68580" marT="34290" marB="3429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kumimoji="0" lang="en-GB" altLang="en-US" sz="900" b="0" i="0" u="none" strike="noStrike" kern="1200" cap="none" spc="0" normalizeH="0" baseline="0" noProof="0" dirty="0">
                        <a:ln>
                          <a:noFill/>
                        </a:ln>
                        <a:solidFill>
                          <a:schemeClr val="tx1"/>
                        </a:solidFill>
                        <a:effectLst/>
                        <a:uLnTx/>
                        <a:uFillTx/>
                        <a:latin typeface="+mn-lt"/>
                        <a:ea typeface="+mn-ea"/>
                        <a:cs typeface="Arial" charset="0"/>
                      </a:endParaRPr>
                    </a:p>
                  </a:txBody>
                  <a:tcPr marL="45379" marR="45379" marT="13500" marB="13500" anchor="ctr" horzOverflow="overflow">
                    <a:lnL w="3175"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kumimoji="0" lang="en-GB" altLang="en-US" sz="900" b="0" i="0" u="none" strike="noStrike" kern="1200" cap="none" spc="0" normalizeH="0" baseline="0" noProof="0" dirty="0">
                        <a:ln>
                          <a:noFill/>
                        </a:ln>
                        <a:solidFill>
                          <a:schemeClr val="tx1"/>
                        </a:solidFill>
                        <a:effectLst/>
                        <a:uLnTx/>
                        <a:uFillTx/>
                        <a:latin typeface="+mn-lt"/>
                        <a:ea typeface="+mn-ea"/>
                        <a:cs typeface="Arial" charset="0"/>
                      </a:endParaRPr>
                    </a:p>
                  </a:txBody>
                  <a:tcPr marL="45379" marR="45379" marT="13500" marB="135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kumimoji="0" lang="en-GB" altLang="en-US" sz="900" b="0" i="0" u="none" strike="noStrike" kern="1200" cap="none" spc="0" normalizeH="0" baseline="0" noProof="0" dirty="0">
                        <a:ln>
                          <a:noFill/>
                        </a:ln>
                        <a:solidFill>
                          <a:schemeClr val="tx1"/>
                        </a:solidFill>
                        <a:effectLst/>
                        <a:uLnTx/>
                        <a:uFillTx/>
                        <a:latin typeface="+mn-lt"/>
                        <a:ea typeface="+mn-ea"/>
                        <a:cs typeface="Arial" charset="0"/>
                      </a:endParaRPr>
                    </a:p>
                  </a:txBody>
                  <a:tcPr marL="45379" marR="45379" marT="13500" marB="13500" anchor="ctr" horzOverflow="overflow">
                    <a:lnL w="190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900" b="0" i="0" u="none" strike="noStrike" cap="none" normalizeH="0" baseline="0" dirty="0">
                        <a:ln>
                          <a:noFill/>
                        </a:ln>
                        <a:solidFill>
                          <a:schemeClr val="tx1"/>
                        </a:solidFill>
                        <a:effectLst/>
                        <a:latin typeface="+mn-lt"/>
                        <a:cs typeface="Arial" charset="0"/>
                      </a:endParaRPr>
                    </a:p>
                  </a:txBody>
                  <a:tcPr marL="45379" marR="45379" marT="13500" marB="13500" anchor="ctr" horzOverflow="overflow">
                    <a:lnL w="3175"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900" b="0" i="0" u="none" strike="noStrike" cap="none" normalizeH="0" baseline="0" dirty="0">
                        <a:ln>
                          <a:noFill/>
                        </a:ln>
                        <a:solidFill>
                          <a:schemeClr val="tx1"/>
                        </a:solidFill>
                        <a:effectLst/>
                        <a:latin typeface="+mn-lt"/>
                        <a:cs typeface="Arial" charset="0"/>
                      </a:endParaRPr>
                    </a:p>
                  </a:txBody>
                  <a:tcPr marL="45379" marR="45379" marT="13500" marB="13500" anchor="ctr"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kumimoji="0" lang="en-GB" altLang="en-US" sz="900" b="0" i="0" u="none" strike="noStrike" kern="1200" cap="none" spc="0" normalizeH="0" baseline="0" noProof="0" dirty="0">
                        <a:ln>
                          <a:noFill/>
                        </a:ln>
                        <a:solidFill>
                          <a:schemeClr val="tx1"/>
                        </a:solidFill>
                        <a:effectLst/>
                        <a:uLnTx/>
                        <a:uFillTx/>
                        <a:latin typeface="+mn-lt"/>
                        <a:ea typeface="+mn-ea"/>
                        <a:cs typeface="Arial" charset="0"/>
                      </a:endParaRPr>
                    </a:p>
                  </a:txBody>
                  <a:tcPr marL="45379" marR="45379" marT="13500" marB="135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4418538"/>
                  </a:ext>
                </a:extLst>
              </a:tr>
              <a:tr h="251013">
                <a:tc>
                  <a:txBody>
                    <a:bodyPr/>
                    <a:lstStyle/>
                    <a:p>
                      <a:pPr marL="0" indent="176213"/>
                      <a:r>
                        <a:rPr lang="en-GB" sz="900" dirty="0">
                          <a:solidFill>
                            <a:schemeClr val="tx1"/>
                          </a:solidFill>
                          <a:latin typeface="+mn-lt"/>
                        </a:rPr>
                        <a:t>EMPEROR-Reduced (50.2%)</a:t>
                      </a:r>
                      <a:r>
                        <a:rPr lang="en-GB" sz="900" baseline="30000" dirty="0">
                          <a:solidFill>
                            <a:schemeClr val="tx1"/>
                          </a:solidFill>
                          <a:latin typeface="+mn-lt"/>
                        </a:rPr>
                        <a:t>2</a:t>
                      </a:r>
                      <a:endParaRPr lang="en-US" sz="900" dirty="0">
                        <a:solidFill>
                          <a:schemeClr val="tx1"/>
                        </a:solidFill>
                      </a:endParaRPr>
                    </a:p>
                  </a:txBody>
                  <a:tcPr marL="68580" marR="68580" marT="34290" marB="3429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r>
                        <a:rPr lang="en-US" sz="900" kern="1200" dirty="0">
                          <a:solidFill>
                            <a:schemeClr val="tx1"/>
                          </a:solidFill>
                          <a:latin typeface="+mn-lt"/>
                          <a:ea typeface="+mn-ea"/>
                          <a:cs typeface="+mn-cs"/>
                        </a:rPr>
                        <a:t>161/936 (17.2)</a:t>
                      </a:r>
                      <a:endParaRPr lang="en-GB" altLang="en-US" sz="900" kern="1200" noProof="0" dirty="0">
                        <a:solidFill>
                          <a:schemeClr val="tx1"/>
                        </a:solidFill>
                        <a:latin typeface="+mn-lt"/>
                        <a:ea typeface="+mn-ea"/>
                        <a:cs typeface="+mn-cs"/>
                      </a:endParaRPr>
                    </a:p>
                  </a:txBody>
                  <a:tcPr marL="45379" marR="45379" marT="13500" marB="13500" anchor="ctr" horzOverflow="overflow">
                    <a:lnL w="3175"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r>
                        <a:rPr lang="en-US" sz="900" kern="1200" dirty="0">
                          <a:solidFill>
                            <a:schemeClr val="tx1"/>
                          </a:solidFill>
                          <a:latin typeface="+mn-lt"/>
                          <a:ea typeface="+mn-ea"/>
                          <a:cs typeface="+mn-cs"/>
                        </a:rPr>
                        <a:t>197/938 (21.0)</a:t>
                      </a:r>
                      <a:endParaRPr lang="en-GB" altLang="en-US" sz="900" kern="1200" noProof="0" dirty="0">
                        <a:solidFill>
                          <a:schemeClr val="tx1"/>
                        </a:solidFill>
                        <a:latin typeface="+mn-lt"/>
                        <a:ea typeface="+mn-ea"/>
                        <a:cs typeface="+mn-cs"/>
                      </a:endParaRPr>
                    </a:p>
                  </a:txBody>
                  <a:tcPr marL="45379" marR="45379" marT="13500" marB="135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r>
                        <a:rPr lang="en-US" sz="900" kern="1200" dirty="0">
                          <a:solidFill>
                            <a:schemeClr val="tx1"/>
                          </a:solidFill>
                          <a:latin typeface="+mn-lt"/>
                          <a:ea typeface="+mn-ea"/>
                          <a:cs typeface="+mn-cs"/>
                        </a:rPr>
                        <a:t>0.78 (0.64, 0.97)</a:t>
                      </a:r>
                      <a:endParaRPr lang="en-GB" altLang="en-US" sz="900" kern="1200" noProof="0" dirty="0">
                        <a:solidFill>
                          <a:schemeClr val="tx1"/>
                        </a:solidFill>
                        <a:latin typeface="+mn-lt"/>
                        <a:ea typeface="+mn-ea"/>
                        <a:cs typeface="+mn-cs"/>
                      </a:endParaRPr>
                    </a:p>
                  </a:txBody>
                  <a:tcPr marL="45379" marR="45379" marT="13500" marB="13500" anchor="ctr" horzOverflow="overflow">
                    <a:lnL w="190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solidFill>
                          <a:schemeClr val="tx1"/>
                        </a:solidFill>
                      </a:endParaRPr>
                    </a:p>
                  </a:txBody>
                  <a:tcPr marL="68580" marR="68580" marT="34290" marB="3429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kumimoji="0" lang="en-GB" altLang="en-US" sz="900" b="0" i="0" u="none" strike="noStrike" kern="1200" cap="none" spc="0" normalizeH="0" baseline="0" noProof="0" dirty="0">
                        <a:ln>
                          <a:noFill/>
                        </a:ln>
                        <a:solidFill>
                          <a:schemeClr val="tx1"/>
                        </a:solidFill>
                        <a:effectLst/>
                        <a:uLnTx/>
                        <a:uFillTx/>
                        <a:latin typeface="+mn-lt"/>
                        <a:ea typeface="+mn-ea"/>
                        <a:cs typeface="Arial" charset="0"/>
                      </a:endParaRPr>
                    </a:p>
                  </a:txBody>
                  <a:tcPr marL="45379" marR="45379" marT="13500" marB="13500" anchor="ctr"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kumimoji="0" lang="en-GB" altLang="en-US" sz="900" b="0" i="0" u="none" strike="noStrike" kern="1200" cap="none" spc="0" normalizeH="0" baseline="0" noProof="0" dirty="0">
                        <a:ln>
                          <a:noFill/>
                        </a:ln>
                        <a:solidFill>
                          <a:schemeClr val="tx1"/>
                        </a:solidFill>
                        <a:effectLst/>
                        <a:uLnTx/>
                        <a:uFillTx/>
                        <a:latin typeface="+mn-lt"/>
                        <a:ea typeface="+mn-ea"/>
                        <a:cs typeface="Arial" charset="0"/>
                      </a:endParaRPr>
                    </a:p>
                  </a:txBody>
                  <a:tcPr marL="45379" marR="45379" marT="13500" marB="135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7718472"/>
                  </a:ext>
                </a:extLst>
              </a:tr>
              <a:tr h="251013">
                <a:tc>
                  <a:txBody>
                    <a:bodyPr/>
                    <a:lstStyle/>
                    <a:p>
                      <a:pPr marL="0" indent="176213"/>
                      <a:r>
                        <a:rPr lang="en-GB" sz="900" dirty="0">
                          <a:solidFill>
                            <a:schemeClr val="tx1"/>
                          </a:solidFill>
                          <a:latin typeface="+mn-lt"/>
                        </a:rPr>
                        <a:t>DAPA-HF (55%)</a:t>
                      </a:r>
                      <a:r>
                        <a:rPr lang="en-GB" sz="900" baseline="30000" dirty="0">
                          <a:solidFill>
                            <a:schemeClr val="tx1"/>
                          </a:solidFill>
                          <a:latin typeface="+mn-lt"/>
                        </a:rPr>
                        <a:t>3</a:t>
                      </a:r>
                      <a:endParaRPr lang="en-US" sz="900" dirty="0">
                        <a:solidFill>
                          <a:schemeClr val="tx1"/>
                        </a:solidFill>
                      </a:endParaRPr>
                    </a:p>
                  </a:txBody>
                  <a:tcPr marL="68580" marR="68580" marT="34290" marB="3429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r>
                        <a:rPr lang="en-US" sz="900" kern="1200" dirty="0">
                          <a:solidFill>
                            <a:schemeClr val="tx1"/>
                          </a:solidFill>
                          <a:latin typeface="+mn-lt"/>
                          <a:ea typeface="+mn-ea"/>
                          <a:cs typeface="+mn-cs"/>
                        </a:rPr>
                        <a:t>171/1298 (13.2)</a:t>
                      </a:r>
                      <a:endParaRPr lang="en-GB" altLang="en-US" sz="900" kern="1200" noProof="0" dirty="0">
                        <a:solidFill>
                          <a:schemeClr val="tx1"/>
                        </a:solidFill>
                        <a:latin typeface="+mn-lt"/>
                        <a:ea typeface="+mn-ea"/>
                        <a:cs typeface="+mn-cs"/>
                      </a:endParaRPr>
                    </a:p>
                  </a:txBody>
                  <a:tcPr marL="45379" marR="45379" marT="13500" marB="13500" anchor="ctr" horzOverflow="overflow">
                    <a:lnL w="3175"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r>
                        <a:rPr lang="en-US" sz="900" kern="1200" dirty="0">
                          <a:solidFill>
                            <a:schemeClr val="tx1"/>
                          </a:solidFill>
                          <a:latin typeface="+mn-lt"/>
                          <a:ea typeface="+mn-ea"/>
                          <a:cs typeface="+mn-cs"/>
                        </a:rPr>
                        <a:t>231/1307 (17.7)</a:t>
                      </a:r>
                      <a:endParaRPr lang="en-GB" altLang="en-US" sz="900" kern="1200" noProof="0" dirty="0">
                        <a:solidFill>
                          <a:schemeClr val="tx1"/>
                        </a:solidFill>
                        <a:latin typeface="+mn-lt"/>
                        <a:ea typeface="+mn-ea"/>
                        <a:cs typeface="+mn-cs"/>
                      </a:endParaRPr>
                    </a:p>
                  </a:txBody>
                  <a:tcPr marL="45379" marR="45379" marT="13500" marB="135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r>
                        <a:rPr lang="en-US" sz="900" kern="1200" dirty="0">
                          <a:solidFill>
                            <a:schemeClr val="tx1"/>
                          </a:solidFill>
                          <a:latin typeface="+mn-lt"/>
                          <a:ea typeface="+mn-ea"/>
                          <a:cs typeface="+mn-cs"/>
                        </a:rPr>
                        <a:t>0.73 (0.60, 0.88)</a:t>
                      </a:r>
                      <a:endParaRPr lang="en-GB" altLang="en-US" sz="900" kern="1200" noProof="0" dirty="0">
                        <a:solidFill>
                          <a:schemeClr val="tx1"/>
                        </a:solidFill>
                        <a:latin typeface="+mn-lt"/>
                        <a:ea typeface="+mn-ea"/>
                        <a:cs typeface="+mn-cs"/>
                      </a:endParaRPr>
                    </a:p>
                  </a:txBody>
                  <a:tcPr marL="45379" marR="45379" marT="13500" marB="13500" anchor="ctr" horzOverflow="overflow">
                    <a:lnL w="190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solidFill>
                          <a:schemeClr val="tx1"/>
                        </a:solidFill>
                      </a:endParaRPr>
                    </a:p>
                  </a:txBody>
                  <a:tcPr marL="68580" marR="68580" marT="34290" marB="3429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kumimoji="0" lang="en-GB" altLang="en-US" sz="900" b="0" i="0" u="none" strike="noStrike" kern="1200" cap="none" spc="0" normalizeH="0" baseline="0" noProof="0" dirty="0">
                        <a:ln>
                          <a:noFill/>
                        </a:ln>
                        <a:solidFill>
                          <a:schemeClr val="tx1"/>
                        </a:solidFill>
                        <a:effectLst/>
                        <a:uLnTx/>
                        <a:uFillTx/>
                        <a:latin typeface="+mn-lt"/>
                        <a:ea typeface="+mn-ea"/>
                        <a:cs typeface="Arial" charset="0"/>
                      </a:endParaRPr>
                    </a:p>
                  </a:txBody>
                  <a:tcPr marL="45379" marR="45379" marT="13500" marB="13500" anchor="ctr"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kumimoji="0" lang="en-GB" altLang="en-US" sz="900" b="0" i="0" u="none" strike="noStrike" kern="1200" cap="none" spc="0" normalizeH="0" baseline="0" noProof="0" dirty="0">
                        <a:ln>
                          <a:noFill/>
                        </a:ln>
                        <a:solidFill>
                          <a:schemeClr val="tx1"/>
                        </a:solidFill>
                        <a:effectLst/>
                        <a:uLnTx/>
                        <a:uFillTx/>
                        <a:latin typeface="+mn-lt"/>
                        <a:ea typeface="+mn-ea"/>
                        <a:cs typeface="Arial" charset="0"/>
                      </a:endParaRPr>
                    </a:p>
                  </a:txBody>
                  <a:tcPr marL="45379" marR="45379" marT="13500" marB="135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1871747"/>
                  </a:ext>
                </a:extLst>
              </a:tr>
              <a:tr h="251013">
                <a:tc>
                  <a:txBody>
                    <a:bodyPr/>
                    <a:lstStyle/>
                    <a:p>
                      <a:pPr marL="169863" indent="0"/>
                      <a:r>
                        <a:rPr lang="en-US" sz="900" b="1" dirty="0">
                          <a:solidFill>
                            <a:schemeClr val="tx1"/>
                          </a:solidFill>
                        </a:rPr>
                        <a:t>Subtotal</a:t>
                      </a:r>
                    </a:p>
                  </a:txBody>
                  <a:tcPr marL="68580" marR="68580" marT="34290" marB="3429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lang="en-GB" altLang="en-US" sz="900" kern="1200" noProof="0" dirty="0">
                        <a:solidFill>
                          <a:schemeClr val="tx1"/>
                        </a:solidFill>
                        <a:latin typeface="+mn-lt"/>
                        <a:ea typeface="+mn-ea"/>
                        <a:cs typeface="+mn-cs"/>
                      </a:endParaRPr>
                    </a:p>
                  </a:txBody>
                  <a:tcPr marL="45379" marR="45379" marT="13500" marB="13500" anchor="ctr" horzOverflow="overflow">
                    <a:lnL w="3175"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lang="en-GB" altLang="en-US" sz="900" kern="1200" noProof="0" dirty="0">
                        <a:solidFill>
                          <a:schemeClr val="tx1"/>
                        </a:solidFill>
                        <a:latin typeface="+mn-lt"/>
                        <a:ea typeface="+mn-ea"/>
                        <a:cs typeface="+mn-cs"/>
                      </a:endParaRPr>
                    </a:p>
                  </a:txBody>
                  <a:tcPr marL="45379" marR="45379" marT="13500" marB="135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r>
                        <a:rPr lang="en-US" sz="900" kern="1200" dirty="0">
                          <a:solidFill>
                            <a:schemeClr val="tx1"/>
                          </a:solidFill>
                          <a:latin typeface="+mn-lt"/>
                          <a:ea typeface="+mn-ea"/>
                          <a:cs typeface="+mn-cs"/>
                        </a:rPr>
                        <a:t>0.75 (0.65, 0.87)</a:t>
                      </a:r>
                      <a:endParaRPr lang="en-GB" altLang="en-US" sz="900" kern="1200" noProof="0" dirty="0">
                        <a:solidFill>
                          <a:schemeClr val="tx1"/>
                        </a:solidFill>
                        <a:latin typeface="+mn-lt"/>
                        <a:ea typeface="+mn-ea"/>
                        <a:cs typeface="+mn-cs"/>
                      </a:endParaRPr>
                    </a:p>
                  </a:txBody>
                  <a:tcPr marL="45379" marR="45379" marT="13500" marB="13500" anchor="ctr" horzOverflow="overflow">
                    <a:lnL w="190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69863" indent="0"/>
                      <a:endParaRPr lang="en-US" sz="900" dirty="0">
                        <a:solidFill>
                          <a:schemeClr val="tx1"/>
                        </a:solidFill>
                      </a:endParaRPr>
                    </a:p>
                  </a:txBody>
                  <a:tcPr marL="68580" marR="68580" marT="34290" marB="3429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kumimoji="0" lang="en-GB" altLang="en-US" sz="900" b="0" i="0" u="none" strike="noStrike" kern="1200" cap="none" spc="0" normalizeH="0" baseline="0" noProof="0" dirty="0">
                        <a:ln>
                          <a:noFill/>
                        </a:ln>
                        <a:solidFill>
                          <a:schemeClr val="tx1"/>
                        </a:solidFill>
                        <a:effectLst/>
                        <a:uLnTx/>
                        <a:uFillTx/>
                        <a:latin typeface="+mn-lt"/>
                        <a:ea typeface="+mn-ea"/>
                        <a:cs typeface="Arial" charset="0"/>
                      </a:endParaRPr>
                    </a:p>
                  </a:txBody>
                  <a:tcPr marL="45379" marR="45379" marT="13500" marB="13500" anchor="ctr"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kumimoji="0" lang="en-GB" altLang="en-US" sz="900" b="0" i="0" u="none" strike="noStrike" kern="1200" cap="none" spc="0" normalizeH="0" baseline="0" noProof="0" dirty="0">
                        <a:ln>
                          <a:noFill/>
                        </a:ln>
                        <a:solidFill>
                          <a:schemeClr val="tx1"/>
                        </a:solidFill>
                        <a:effectLst/>
                        <a:uLnTx/>
                        <a:uFillTx/>
                        <a:latin typeface="+mn-lt"/>
                        <a:ea typeface="+mn-ea"/>
                        <a:cs typeface="Arial" charset="0"/>
                      </a:endParaRPr>
                    </a:p>
                  </a:txBody>
                  <a:tcPr marL="45379" marR="45379" marT="13500" marB="135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7611094"/>
                  </a:ext>
                </a:extLst>
              </a:tr>
              <a:tr h="418355">
                <a:tc gridSpan="7">
                  <a:txBody>
                    <a:bodyPr/>
                    <a:lstStyle/>
                    <a:p>
                      <a:pPr marL="169863" indent="0"/>
                      <a:r>
                        <a:rPr lang="en-US" sz="900" dirty="0">
                          <a:solidFill>
                            <a:schemeClr val="tx1"/>
                          </a:solidFill>
                        </a:rPr>
                        <a:t>Test for overall treatment effect, </a:t>
                      </a:r>
                      <a:r>
                        <a:rPr lang="en-US" sz="900" i="1" dirty="0">
                          <a:solidFill>
                            <a:schemeClr val="tx1"/>
                          </a:solidFill>
                        </a:rPr>
                        <a:t>p</a:t>
                      </a:r>
                      <a:r>
                        <a:rPr lang="en-US" sz="900" dirty="0">
                          <a:solidFill>
                            <a:schemeClr val="tx1"/>
                          </a:solidFill>
                        </a:rPr>
                        <a:t>&lt;0.0001</a:t>
                      </a:r>
                      <a:br>
                        <a:rPr lang="en-US" sz="900" dirty="0">
                          <a:solidFill>
                            <a:schemeClr val="tx1"/>
                          </a:solidFill>
                        </a:rPr>
                      </a:br>
                      <a:r>
                        <a:rPr lang="en-US" sz="900" dirty="0">
                          <a:solidFill>
                            <a:schemeClr val="tx1"/>
                          </a:solidFill>
                        </a:rPr>
                        <a:t>Test for heterogeneity of effect, </a:t>
                      </a:r>
                      <a:r>
                        <a:rPr lang="en-US" sz="900" i="1" dirty="0">
                          <a:solidFill>
                            <a:schemeClr val="tx1"/>
                          </a:solidFill>
                        </a:rPr>
                        <a:t>p</a:t>
                      </a:r>
                      <a:r>
                        <a:rPr lang="en-US" sz="900" dirty="0">
                          <a:solidFill>
                            <a:schemeClr val="tx1"/>
                          </a:solidFill>
                        </a:rPr>
                        <a:t>=0.65</a:t>
                      </a:r>
                    </a:p>
                  </a:txBody>
                  <a:tcPr marL="68580" marR="68580" marT="34290" marB="3429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kumimoji="0" lang="en-GB" altLang="en-US" sz="1200" b="0" i="0" u="none" strike="noStrike" kern="1200" cap="none" spc="0" normalizeH="0" baseline="0" noProof="0">
                        <a:ln>
                          <a:noFill/>
                        </a:ln>
                        <a:solidFill>
                          <a:srgbClr val="5A5A5A"/>
                        </a:solidFill>
                        <a:effectLst/>
                        <a:uLnTx/>
                        <a:uFillTx/>
                        <a:latin typeface="+mn-lt"/>
                        <a:ea typeface="+mn-ea"/>
                        <a:cs typeface="Arial" charset="0"/>
                      </a:endParaRPr>
                    </a:p>
                  </a:txBody>
                  <a:tcPr marL="60505" marR="60505" marT="18000" marB="18000" anchor="ctr" horzOverflow="overflow">
                    <a:lnL w="3175"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kumimoji="0" lang="en-GB" altLang="en-US" sz="1200" b="0" i="0" u="none" strike="noStrike" kern="1200" cap="none" spc="0" normalizeH="0" baseline="0" noProof="0">
                        <a:ln>
                          <a:noFill/>
                        </a:ln>
                        <a:solidFill>
                          <a:srgbClr val="5A5A5A"/>
                        </a:solidFill>
                        <a:effectLst/>
                        <a:uLnTx/>
                        <a:uFillTx/>
                        <a:latin typeface="+mn-lt"/>
                        <a:ea typeface="+mn-ea"/>
                        <a:cs typeface="Arial" charset="0"/>
                      </a:endParaRPr>
                    </a:p>
                  </a:txBody>
                  <a:tcPr marL="60505" marR="60505" marT="18000" marB="18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kumimoji="0" lang="en-GB" altLang="en-US" sz="1200" b="0" i="0" u="none" strike="noStrike" kern="1200" cap="none" spc="0" normalizeH="0" baseline="0" noProof="0">
                        <a:ln>
                          <a:noFill/>
                        </a:ln>
                        <a:solidFill>
                          <a:srgbClr val="5A5A5A"/>
                        </a:solidFill>
                        <a:effectLst/>
                        <a:uLnTx/>
                        <a:uFillTx/>
                        <a:latin typeface="+mn-lt"/>
                        <a:ea typeface="+mn-ea"/>
                        <a:cs typeface="Arial" charset="0"/>
                      </a:endParaRPr>
                    </a:p>
                  </a:txBody>
                  <a:tcPr marL="60505" marR="60505" marT="18000" marB="18000" anchor="ctr" horzOverflow="overflow">
                    <a:lnL w="190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200" b="0" i="0" u="none" strike="noStrike" cap="none" normalizeH="0" baseline="0">
                        <a:ln>
                          <a:noFill/>
                        </a:ln>
                        <a:solidFill>
                          <a:schemeClr val="tx1"/>
                        </a:solidFill>
                        <a:effectLst/>
                        <a:latin typeface="+mn-lt"/>
                        <a:cs typeface="Arial" charset="0"/>
                      </a:endParaRPr>
                    </a:p>
                  </a:txBody>
                  <a:tcPr marL="60505" marR="60505" marT="18000" marB="18000" anchor="ctr" horzOverflow="overflow">
                    <a:lnL w="3175" cap="flat" cmpd="sng" algn="ctr">
                      <a:noFill/>
                      <a:prstDash val="solid"/>
                      <a:round/>
                      <a:headEnd type="none" w="med" len="med"/>
                      <a:tailEnd type="none" w="med" len="med"/>
                    </a:lnL>
                    <a:lnR w="3175" cap="flat" cmpd="sng" algn="ctr">
                      <a:solidFill>
                        <a:srgbClr val="91278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200" b="0" i="0" u="none" strike="noStrike" cap="none" normalizeH="0" baseline="0">
                        <a:ln>
                          <a:noFill/>
                        </a:ln>
                        <a:solidFill>
                          <a:schemeClr val="tx1"/>
                        </a:solidFill>
                        <a:effectLst/>
                        <a:latin typeface="+mn-lt"/>
                        <a:cs typeface="Arial" charset="0"/>
                      </a:endParaRPr>
                    </a:p>
                  </a:txBody>
                  <a:tcPr marL="60505" marR="60505" marT="18000" marB="18000" anchor="ctr" horzOverflow="overflow">
                    <a:lnL w="3175" cap="flat" cmpd="sng" algn="ctr">
                      <a:solidFill>
                        <a:srgbClr val="91278F"/>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endParaRPr kumimoji="0" lang="en-GB" altLang="en-US" sz="1200" b="0" i="0" u="none" strike="noStrike" kern="1200" cap="none" spc="0" normalizeH="0" baseline="0" noProof="0">
                        <a:ln>
                          <a:noFill/>
                        </a:ln>
                        <a:solidFill>
                          <a:srgbClr val="5A5A5A"/>
                        </a:solidFill>
                        <a:effectLst/>
                        <a:uLnTx/>
                        <a:uFillTx/>
                        <a:latin typeface="+mn-lt"/>
                        <a:ea typeface="+mn-ea"/>
                        <a:cs typeface="Arial" charset="0"/>
                      </a:endParaRPr>
                    </a:p>
                  </a:txBody>
                  <a:tcPr marL="60505" marR="60505" marT="18000" marB="180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5511031"/>
                  </a:ext>
                </a:extLst>
              </a:tr>
            </a:tbl>
          </a:graphicData>
        </a:graphic>
      </p:graphicFrame>
      <p:sp>
        <p:nvSpPr>
          <p:cNvPr id="2" name="Title 1">
            <a:extLst>
              <a:ext uri="{FF2B5EF4-FFF2-40B4-BE49-F238E27FC236}">
                <a16:creationId xmlns:a16="http://schemas.microsoft.com/office/drawing/2014/main" id="{95FC3FB0-2921-1441-BF2F-D6DE3BF0715F}"/>
              </a:ext>
            </a:extLst>
          </p:cNvPr>
          <p:cNvSpPr>
            <a:spLocks noGrp="1"/>
          </p:cNvSpPr>
          <p:nvPr>
            <p:ph type="title"/>
          </p:nvPr>
        </p:nvSpPr>
        <p:spPr>
          <a:xfrm>
            <a:off x="190971" y="395391"/>
            <a:ext cx="8269519" cy="768096"/>
          </a:xfrm>
        </p:spPr>
        <p:txBody>
          <a:bodyPr>
            <a:noAutofit/>
          </a:bodyPr>
          <a:lstStyle/>
          <a:p>
            <a:r>
              <a:rPr lang="en-GB" sz="1800" dirty="0" err="1">
                <a:latin typeface="Arial" panose="020B0604020202020204" pitchFamily="34" charset="0"/>
                <a:cs typeface="Arial" panose="020B0604020202020204" pitchFamily="34" charset="0"/>
              </a:rPr>
              <a:t>Hiệu</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quả</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của</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empagliflozin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và</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dapagliflozin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đồng</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nhất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trên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các</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kết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cục</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chính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của</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nhập</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viện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vì</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suy</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tim</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hoặc</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tử</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vong</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tim</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mạch</a:t>
            </a:r>
            <a:r>
              <a:rPr lang="en-GB" sz="1800" dirty="0">
                <a:latin typeface="Arial" panose="020B0604020202020204" pitchFamily="34" charset="0"/>
                <a:cs typeface="Arial" panose="020B0604020202020204" pitchFamily="34" charset="0"/>
              </a:rPr>
              <a:t> ở </a:t>
            </a:r>
            <a:r>
              <a:rPr lang="en-GB" sz="1800" dirty="0" err="1">
                <a:latin typeface="Arial" panose="020B0604020202020204" pitchFamily="34" charset="0"/>
                <a:cs typeface="Arial" panose="020B0604020202020204" pitchFamily="34" charset="0"/>
              </a:rPr>
              <a:t>bệnh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nhân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suy</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tim</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có</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phân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suất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tống</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máu</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giảm</a:t>
            </a:r>
            <a:r>
              <a:rPr lang="en-US"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HFrEF</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bất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kể</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tình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trạng</a:t>
            </a:r>
            <a:r>
              <a:rPr lang="en-GB" sz="1800" dirty="0">
                <a:latin typeface="Arial" panose="020B0604020202020204" pitchFamily="34" charset="0"/>
                <a:cs typeface="Arial" panose="020B0604020202020204" pitchFamily="34" charset="0"/>
              </a:rPr>
              <a:t> ĐTĐ </a:t>
            </a:r>
            <a:r>
              <a:rPr lang="en-GB" sz="1800" dirty="0" err="1">
                <a:latin typeface="Arial" panose="020B0604020202020204" pitchFamily="34" charset="0"/>
                <a:cs typeface="Arial" panose="020B0604020202020204" pitchFamily="34" charset="0"/>
              </a:rPr>
              <a:t>típ</a:t>
            </a:r>
            <a:r>
              <a:rPr lang="en-GB" sz="1800" dirty="0">
                <a:latin typeface="Arial" panose="020B0604020202020204" pitchFamily="34" charset="0"/>
                <a:cs typeface="Arial" panose="020B0604020202020204" pitchFamily="34" charset="0"/>
              </a:rPr>
              <a:t> 2 </a:t>
            </a:r>
            <a:r>
              <a:rPr lang="en-GB" sz="1800" dirty="0" err="1">
                <a:latin typeface="Arial" panose="020B0604020202020204" pitchFamily="34" charset="0"/>
                <a:cs typeface="Arial" panose="020B0604020202020204" pitchFamily="34" charset="0"/>
              </a:rPr>
              <a:t>lúc</a:t>
            </a:r>
            <a:r>
              <a:rPr lang="en-GB" sz="1800" dirty="0">
                <a:latin typeface="Arial" panose="020B0604020202020204" pitchFamily="34" charset="0"/>
                <a:cs typeface="Arial" panose="020B0604020202020204" pitchFamily="34" charset="0"/>
              </a:rPr>
              <a:t> ban đầu</a:t>
            </a:r>
            <a:r>
              <a:rPr lang="en-GB" sz="1800" baseline="30000" dirty="0">
                <a:latin typeface="Arial" panose="020B0604020202020204" pitchFamily="34" charset="0"/>
                <a:cs typeface="Arial" panose="020B0604020202020204" pitchFamily="34" charset="0"/>
              </a:rPr>
              <a:t>1</a:t>
            </a:r>
            <a:endParaRPr lang="en-GB" sz="1800" dirty="0">
              <a:latin typeface="Arial" panose="020B0604020202020204" pitchFamily="34" charset="0"/>
              <a:cs typeface="Arial" panose="020B0604020202020204" pitchFamily="34" charset="0"/>
            </a:endParaRPr>
          </a:p>
        </p:txBody>
      </p:sp>
      <p:sp>
        <p:nvSpPr>
          <p:cNvPr id="55" name="Footer Placeholder 1">
            <a:extLst>
              <a:ext uri="{FF2B5EF4-FFF2-40B4-BE49-F238E27FC236}">
                <a16:creationId xmlns:a16="http://schemas.microsoft.com/office/drawing/2014/main" id="{56FADCB1-7299-4E5F-8C74-1D1A46F78A6D}"/>
              </a:ext>
            </a:extLst>
          </p:cNvPr>
          <p:cNvSpPr>
            <a:spLocks noGrp="1"/>
          </p:cNvSpPr>
          <p:nvPr>
            <p:ph type="ftr" sz="quarter" idx="3"/>
          </p:nvPr>
        </p:nvSpPr>
        <p:spPr/>
        <p:txBody>
          <a:bodyPr/>
          <a:lstStyle/>
          <a:p>
            <a:br>
              <a:rPr lang="en-GB"/>
            </a:br>
            <a:r>
              <a:rPr lang="en-GB" sz="650"/>
              <a:t>CV, tim mạch; HFrEF, suy tim phân suất tống máu giảm; HHF, nhập viện vì suy tim; </a:t>
            </a:r>
            <a:r>
              <a:rPr lang="vi-VN" sz="650"/>
              <a:t>ĐTĐ, Đái tháo đường</a:t>
            </a:r>
            <a:endParaRPr lang="en-GB" sz="650" dirty="0"/>
          </a:p>
          <a:p>
            <a:r>
              <a:rPr lang="fr-FR" sz="650" dirty="0"/>
              <a:t>1. Zannad F </a:t>
            </a:r>
            <a:r>
              <a:rPr lang="fr-FR" sz="650" i="1" dirty="0"/>
              <a:t>et al Lancet</a:t>
            </a:r>
            <a:r>
              <a:rPr lang="fr-FR" sz="650" dirty="0"/>
              <a:t> 2020;396:819; 2. </a:t>
            </a:r>
            <a:r>
              <a:rPr lang="en-GB" sz="650" dirty="0"/>
              <a:t>Packer M </a:t>
            </a:r>
            <a:r>
              <a:rPr lang="en-GB" sz="650" i="1" dirty="0"/>
              <a:t>et al. </a:t>
            </a:r>
            <a:r>
              <a:rPr lang="sv-SE" sz="650" i="1" dirty="0"/>
              <a:t>N Engl J Med </a:t>
            </a:r>
            <a:r>
              <a:rPr lang="sv-SE" sz="650" dirty="0"/>
              <a:t>2020;383:1413</a:t>
            </a:r>
            <a:r>
              <a:rPr lang="fr-FR" sz="650" dirty="0"/>
              <a:t>; 3. </a:t>
            </a:r>
            <a:r>
              <a:rPr lang="en-GB" sz="650" dirty="0"/>
              <a:t>McMurray JJV </a:t>
            </a:r>
            <a:r>
              <a:rPr lang="en-GB" sz="650" i="1" dirty="0"/>
              <a:t>et al. N Engl J Med </a:t>
            </a:r>
            <a:r>
              <a:rPr lang="en-GB" sz="650" dirty="0"/>
              <a:t>2019;381:1995 </a:t>
            </a:r>
          </a:p>
        </p:txBody>
      </p:sp>
      <p:sp>
        <p:nvSpPr>
          <p:cNvPr id="9" name="TextBox 8">
            <a:extLst>
              <a:ext uri="{FF2B5EF4-FFF2-40B4-BE49-F238E27FC236}">
                <a16:creationId xmlns:a16="http://schemas.microsoft.com/office/drawing/2014/main" id="{2263D191-F977-4617-970F-2E28BDA1D1E4}"/>
              </a:ext>
            </a:extLst>
          </p:cNvPr>
          <p:cNvSpPr txBox="1"/>
          <p:nvPr/>
        </p:nvSpPr>
        <p:spPr>
          <a:xfrm>
            <a:off x="641460" y="4375409"/>
            <a:ext cx="2972289" cy="230832"/>
          </a:xfrm>
          <a:prstGeom prst="rect">
            <a:avLst/>
          </a:prstGeom>
          <a:noFill/>
        </p:spPr>
        <p:txBody>
          <a:bodyPr wrap="none" rtlCol="0">
            <a:spAutoFit/>
          </a:bodyPr>
          <a:lstStyle/>
          <a:p>
            <a:r>
              <a:rPr lang="en-US" sz="900" dirty="0"/>
              <a:t>Test for treatment by subgroup interaction, </a:t>
            </a:r>
            <a:r>
              <a:rPr lang="en-US" sz="900" i="1" dirty="0"/>
              <a:t>p</a:t>
            </a:r>
            <a:r>
              <a:rPr lang="en-US" sz="900" dirty="0"/>
              <a:t>=0.81</a:t>
            </a:r>
          </a:p>
        </p:txBody>
      </p:sp>
      <p:grpSp>
        <p:nvGrpSpPr>
          <p:cNvPr id="3" name="Group 2">
            <a:extLst>
              <a:ext uri="{FF2B5EF4-FFF2-40B4-BE49-F238E27FC236}">
                <a16:creationId xmlns:a16="http://schemas.microsoft.com/office/drawing/2014/main" id="{76DFD1AC-F8C7-4EC0-A573-7499AE19D975}"/>
              </a:ext>
            </a:extLst>
          </p:cNvPr>
          <p:cNvGrpSpPr/>
          <p:nvPr/>
        </p:nvGrpSpPr>
        <p:grpSpPr>
          <a:xfrm>
            <a:off x="5884334" y="1450181"/>
            <a:ext cx="2726267" cy="3369257"/>
            <a:chOff x="7845776" y="1933575"/>
            <a:chExt cx="3635022" cy="4492341"/>
          </a:xfrm>
        </p:grpSpPr>
        <p:grpSp>
          <p:nvGrpSpPr>
            <p:cNvPr id="25" name="Group 24">
              <a:extLst>
                <a:ext uri="{FF2B5EF4-FFF2-40B4-BE49-F238E27FC236}">
                  <a16:creationId xmlns:a16="http://schemas.microsoft.com/office/drawing/2014/main" id="{AC3F8B2F-8587-4BAB-A3BA-D1822EE849B4}"/>
                </a:ext>
              </a:extLst>
            </p:cNvPr>
            <p:cNvGrpSpPr/>
            <p:nvPr/>
          </p:nvGrpSpPr>
          <p:grpSpPr>
            <a:xfrm>
              <a:off x="8694720" y="1933575"/>
              <a:ext cx="2181329" cy="4208080"/>
              <a:chOff x="8510944" y="442711"/>
              <a:chExt cx="3744943" cy="4208080"/>
            </a:xfrm>
          </p:grpSpPr>
          <p:sp>
            <p:nvSpPr>
              <p:cNvPr id="16" name="Freeform: Shape 15">
                <a:extLst>
                  <a:ext uri="{FF2B5EF4-FFF2-40B4-BE49-F238E27FC236}">
                    <a16:creationId xmlns:a16="http://schemas.microsoft.com/office/drawing/2014/main" id="{46556255-9EA0-4173-B100-5F4C9DAE2AFD}"/>
                  </a:ext>
                </a:extLst>
              </p:cNvPr>
              <p:cNvSpPr/>
              <p:nvPr/>
            </p:nvSpPr>
            <p:spPr>
              <a:xfrm>
                <a:off x="8980970" y="4226589"/>
                <a:ext cx="2806700" cy="63500"/>
              </a:xfrm>
              <a:custGeom>
                <a:avLst/>
                <a:gdLst>
                  <a:gd name="connsiteX0" fmla="*/ 0 w 2806700"/>
                  <a:gd name="connsiteY0" fmla="*/ 63500 h 63500"/>
                  <a:gd name="connsiteX1" fmla="*/ 0 w 2806700"/>
                  <a:gd name="connsiteY1" fmla="*/ 0 h 63500"/>
                  <a:gd name="connsiteX2" fmla="*/ 2806700 w 2806700"/>
                  <a:gd name="connsiteY2" fmla="*/ 0 h 63500"/>
                  <a:gd name="connsiteX3" fmla="*/ 2806700 w 2806700"/>
                  <a:gd name="connsiteY3" fmla="*/ 60325 h 63500"/>
                </a:gdLst>
                <a:ahLst/>
                <a:cxnLst>
                  <a:cxn ang="0">
                    <a:pos x="connsiteX0" y="connsiteY0"/>
                  </a:cxn>
                  <a:cxn ang="0">
                    <a:pos x="connsiteX1" y="connsiteY1"/>
                  </a:cxn>
                  <a:cxn ang="0">
                    <a:pos x="connsiteX2" y="connsiteY2"/>
                  </a:cxn>
                  <a:cxn ang="0">
                    <a:pos x="connsiteX3" y="connsiteY3"/>
                  </a:cxn>
                </a:cxnLst>
                <a:rect l="l" t="t" r="r" b="b"/>
                <a:pathLst>
                  <a:path w="2806700" h="63500">
                    <a:moveTo>
                      <a:pt x="0" y="63500"/>
                    </a:moveTo>
                    <a:lnTo>
                      <a:pt x="0" y="0"/>
                    </a:lnTo>
                    <a:lnTo>
                      <a:pt x="2806700" y="0"/>
                    </a:lnTo>
                    <a:lnTo>
                      <a:pt x="2806700" y="6032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dirty="0"/>
              </a:p>
            </p:txBody>
          </p:sp>
          <p:sp>
            <p:nvSpPr>
              <p:cNvPr id="17" name="TextBox 16">
                <a:extLst>
                  <a:ext uri="{FF2B5EF4-FFF2-40B4-BE49-F238E27FC236}">
                    <a16:creationId xmlns:a16="http://schemas.microsoft.com/office/drawing/2014/main" id="{7B21A989-82BA-4EFE-A63F-D6FE351AF120}"/>
                  </a:ext>
                </a:extLst>
              </p:cNvPr>
              <p:cNvSpPr txBox="1"/>
              <p:nvPr/>
            </p:nvSpPr>
            <p:spPr>
              <a:xfrm>
                <a:off x="8510944" y="4343015"/>
                <a:ext cx="936437" cy="307776"/>
              </a:xfrm>
              <a:prstGeom prst="rect">
                <a:avLst/>
              </a:prstGeom>
              <a:noFill/>
              <a:ln>
                <a:noFill/>
              </a:ln>
            </p:spPr>
            <p:txBody>
              <a:bodyPr wrap="none" rtlCol="0">
                <a:spAutoFit/>
              </a:bodyPr>
              <a:lstStyle/>
              <a:p>
                <a:pPr algn="ctr"/>
                <a:r>
                  <a:rPr lang="en-US" sz="900" dirty="0"/>
                  <a:t>0.50</a:t>
                </a:r>
              </a:p>
            </p:txBody>
          </p:sp>
          <p:sp>
            <p:nvSpPr>
              <p:cNvPr id="18" name="TextBox 17">
                <a:extLst>
                  <a:ext uri="{FF2B5EF4-FFF2-40B4-BE49-F238E27FC236}">
                    <a16:creationId xmlns:a16="http://schemas.microsoft.com/office/drawing/2014/main" id="{3266F265-BEEE-414E-9493-A5BF36D22BDB}"/>
                  </a:ext>
                </a:extLst>
              </p:cNvPr>
              <p:cNvSpPr txBox="1"/>
              <p:nvPr/>
            </p:nvSpPr>
            <p:spPr>
              <a:xfrm>
                <a:off x="11319450" y="4343015"/>
                <a:ext cx="936437" cy="307776"/>
              </a:xfrm>
              <a:prstGeom prst="rect">
                <a:avLst/>
              </a:prstGeom>
              <a:noFill/>
              <a:ln>
                <a:noFill/>
              </a:ln>
            </p:spPr>
            <p:txBody>
              <a:bodyPr wrap="none" rtlCol="0">
                <a:spAutoFit/>
              </a:bodyPr>
              <a:lstStyle/>
              <a:p>
                <a:pPr algn="ctr"/>
                <a:r>
                  <a:rPr lang="en-US" sz="900" dirty="0"/>
                  <a:t>1.25</a:t>
                </a:r>
              </a:p>
            </p:txBody>
          </p:sp>
          <p:sp>
            <p:nvSpPr>
              <p:cNvPr id="19" name="TextBox 18">
                <a:extLst>
                  <a:ext uri="{FF2B5EF4-FFF2-40B4-BE49-F238E27FC236}">
                    <a16:creationId xmlns:a16="http://schemas.microsoft.com/office/drawing/2014/main" id="{190C2888-DF9D-460A-B872-2CE00E3A5E69}"/>
                  </a:ext>
                </a:extLst>
              </p:cNvPr>
              <p:cNvSpPr txBox="1"/>
              <p:nvPr/>
            </p:nvSpPr>
            <p:spPr>
              <a:xfrm>
                <a:off x="10383282" y="4343015"/>
                <a:ext cx="936437" cy="307776"/>
              </a:xfrm>
              <a:prstGeom prst="rect">
                <a:avLst/>
              </a:prstGeom>
              <a:noFill/>
              <a:ln>
                <a:noFill/>
              </a:ln>
            </p:spPr>
            <p:txBody>
              <a:bodyPr wrap="none" rtlCol="0">
                <a:spAutoFit/>
              </a:bodyPr>
              <a:lstStyle/>
              <a:p>
                <a:pPr algn="ctr"/>
                <a:r>
                  <a:rPr lang="en-US" sz="900" dirty="0"/>
                  <a:t>1.00</a:t>
                </a:r>
              </a:p>
            </p:txBody>
          </p:sp>
          <p:sp>
            <p:nvSpPr>
              <p:cNvPr id="20" name="TextBox 19">
                <a:extLst>
                  <a:ext uri="{FF2B5EF4-FFF2-40B4-BE49-F238E27FC236}">
                    <a16:creationId xmlns:a16="http://schemas.microsoft.com/office/drawing/2014/main" id="{4A8D848D-9CDB-4C94-96D5-24C335EC377A}"/>
                  </a:ext>
                </a:extLst>
              </p:cNvPr>
              <p:cNvSpPr txBox="1"/>
              <p:nvPr/>
            </p:nvSpPr>
            <p:spPr>
              <a:xfrm>
                <a:off x="9447115" y="4343015"/>
                <a:ext cx="936437" cy="307776"/>
              </a:xfrm>
              <a:prstGeom prst="rect">
                <a:avLst/>
              </a:prstGeom>
              <a:noFill/>
              <a:ln>
                <a:noFill/>
              </a:ln>
            </p:spPr>
            <p:txBody>
              <a:bodyPr wrap="none" rtlCol="0">
                <a:spAutoFit/>
              </a:bodyPr>
              <a:lstStyle/>
              <a:p>
                <a:pPr algn="ctr"/>
                <a:r>
                  <a:rPr lang="en-US" sz="900" dirty="0"/>
                  <a:t>0.75</a:t>
                </a:r>
              </a:p>
            </p:txBody>
          </p:sp>
          <p:cxnSp>
            <p:nvCxnSpPr>
              <p:cNvPr id="22" name="Straight Connector 21">
                <a:extLst>
                  <a:ext uri="{FF2B5EF4-FFF2-40B4-BE49-F238E27FC236}">
                    <a16:creationId xmlns:a16="http://schemas.microsoft.com/office/drawing/2014/main" id="{1B4745F7-C57B-4AE3-961E-3EF097BD5E95}"/>
                  </a:ext>
                </a:extLst>
              </p:cNvPr>
              <p:cNvCxnSpPr>
                <a:cxnSpLocks/>
              </p:cNvCxnSpPr>
              <p:nvPr/>
            </p:nvCxnSpPr>
            <p:spPr>
              <a:xfrm>
                <a:off x="10848045" y="442711"/>
                <a:ext cx="0" cy="3847378"/>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a:extLst>
                  <a:ext uri="{FF2B5EF4-FFF2-40B4-BE49-F238E27FC236}">
                    <a16:creationId xmlns:a16="http://schemas.microsoft.com/office/drawing/2014/main" id="{ADE292D8-0C99-4A77-A24B-2E41E31DF540}"/>
                  </a:ext>
                </a:extLst>
              </p:cNvPr>
              <p:cNvCxnSpPr>
                <a:cxnSpLocks/>
              </p:cNvCxnSpPr>
              <p:nvPr/>
            </p:nvCxnSpPr>
            <p:spPr>
              <a:xfrm>
                <a:off x="9925050" y="4226589"/>
                <a:ext cx="0" cy="6350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sp>
          <p:nvSpPr>
            <p:cNvPr id="27" name="Diamond 26">
              <a:extLst>
                <a:ext uri="{FF2B5EF4-FFF2-40B4-BE49-F238E27FC236}">
                  <a16:creationId xmlns:a16="http://schemas.microsoft.com/office/drawing/2014/main" id="{FB1A2AE6-CE68-4F7A-8FDE-55B60EEB81F3}"/>
                </a:ext>
              </a:extLst>
            </p:cNvPr>
            <p:cNvSpPr/>
            <p:nvPr/>
          </p:nvSpPr>
          <p:spPr>
            <a:xfrm>
              <a:off x="9296248" y="4901428"/>
              <a:ext cx="480130" cy="184144"/>
            </a:xfrm>
            <a:custGeom>
              <a:avLst/>
              <a:gdLst>
                <a:gd name="connsiteX0" fmla="*/ 0 w 457905"/>
                <a:gd name="connsiteY0" fmla="*/ 92072 h 184144"/>
                <a:gd name="connsiteX1" fmla="*/ 228953 w 457905"/>
                <a:gd name="connsiteY1" fmla="*/ 0 h 184144"/>
                <a:gd name="connsiteX2" fmla="*/ 457905 w 457905"/>
                <a:gd name="connsiteY2" fmla="*/ 92072 h 184144"/>
                <a:gd name="connsiteX3" fmla="*/ 228953 w 457905"/>
                <a:gd name="connsiteY3" fmla="*/ 184144 h 184144"/>
                <a:gd name="connsiteX4" fmla="*/ 0 w 457905"/>
                <a:gd name="connsiteY4" fmla="*/ 92072 h 184144"/>
                <a:gd name="connsiteX0" fmla="*/ 0 w 480130"/>
                <a:gd name="connsiteY0" fmla="*/ 92072 h 184144"/>
                <a:gd name="connsiteX1" fmla="*/ 228953 w 480130"/>
                <a:gd name="connsiteY1" fmla="*/ 0 h 184144"/>
                <a:gd name="connsiteX2" fmla="*/ 480130 w 480130"/>
                <a:gd name="connsiteY2" fmla="*/ 92072 h 184144"/>
                <a:gd name="connsiteX3" fmla="*/ 228953 w 480130"/>
                <a:gd name="connsiteY3" fmla="*/ 184144 h 184144"/>
                <a:gd name="connsiteX4" fmla="*/ 0 w 480130"/>
                <a:gd name="connsiteY4" fmla="*/ 92072 h 184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130" h="184144">
                  <a:moveTo>
                    <a:pt x="0" y="92072"/>
                  </a:moveTo>
                  <a:lnTo>
                    <a:pt x="228953" y="0"/>
                  </a:lnTo>
                  <a:lnTo>
                    <a:pt x="480130" y="92072"/>
                  </a:lnTo>
                  <a:lnTo>
                    <a:pt x="228953" y="184144"/>
                  </a:lnTo>
                  <a:lnTo>
                    <a:pt x="0" y="9207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27">
              <a:extLst>
                <a:ext uri="{FF2B5EF4-FFF2-40B4-BE49-F238E27FC236}">
                  <a16:creationId xmlns:a16="http://schemas.microsoft.com/office/drawing/2014/main" id="{3DBF3CDB-DBAA-44A2-80A0-DABA70B2F29C}"/>
                </a:ext>
              </a:extLst>
            </p:cNvPr>
            <p:cNvSpPr/>
            <p:nvPr/>
          </p:nvSpPr>
          <p:spPr>
            <a:xfrm>
              <a:off x="9447540" y="2719033"/>
              <a:ext cx="136195" cy="1015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4" name="Group 33">
              <a:extLst>
                <a:ext uri="{FF2B5EF4-FFF2-40B4-BE49-F238E27FC236}">
                  <a16:creationId xmlns:a16="http://schemas.microsoft.com/office/drawing/2014/main" id="{966E1139-9469-4AAA-BD67-B0D595B7D8DB}"/>
                </a:ext>
              </a:extLst>
            </p:cNvPr>
            <p:cNvGrpSpPr/>
            <p:nvPr/>
          </p:nvGrpSpPr>
          <p:grpSpPr>
            <a:xfrm>
              <a:off x="9247681" y="2676461"/>
              <a:ext cx="590051" cy="185431"/>
              <a:chOff x="9547226" y="3387725"/>
              <a:chExt cx="733424" cy="185431"/>
            </a:xfrm>
          </p:grpSpPr>
          <p:cxnSp>
            <p:nvCxnSpPr>
              <p:cNvPr id="30" name="Straight Connector 29">
                <a:extLst>
                  <a:ext uri="{FF2B5EF4-FFF2-40B4-BE49-F238E27FC236}">
                    <a16:creationId xmlns:a16="http://schemas.microsoft.com/office/drawing/2014/main" id="{3F06FE33-DBE6-4974-8CE3-A9C20D35DE49}"/>
                  </a:ext>
                </a:extLst>
              </p:cNvPr>
              <p:cNvCxnSpPr/>
              <p:nvPr/>
            </p:nvCxnSpPr>
            <p:spPr>
              <a:xfrm>
                <a:off x="9547226" y="3481081"/>
                <a:ext cx="73342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8BFCA61-825D-4B49-AD23-E81D013E5F12}"/>
                  </a:ext>
                </a:extLst>
              </p:cNvPr>
              <p:cNvCxnSpPr>
                <a:cxnSpLocks/>
              </p:cNvCxnSpPr>
              <p:nvPr/>
            </p:nvCxnSpPr>
            <p:spPr>
              <a:xfrm>
                <a:off x="10280650" y="3387725"/>
                <a:ext cx="0" cy="18543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DAF75EE-678A-42CA-B0CF-E46FAB84F576}"/>
                  </a:ext>
                </a:extLst>
              </p:cNvPr>
              <p:cNvCxnSpPr>
                <a:cxnSpLocks/>
              </p:cNvCxnSpPr>
              <p:nvPr/>
            </p:nvCxnSpPr>
            <p:spPr>
              <a:xfrm>
                <a:off x="9547226" y="3387725"/>
                <a:ext cx="0" cy="185431"/>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47DE0FDF-B73D-4F94-8258-212F18350EFE}"/>
                </a:ext>
              </a:extLst>
            </p:cNvPr>
            <p:cNvSpPr/>
            <p:nvPr/>
          </p:nvSpPr>
          <p:spPr>
            <a:xfrm>
              <a:off x="9412628" y="4611914"/>
              <a:ext cx="120168" cy="928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6" name="Group 35">
              <a:extLst>
                <a:ext uri="{FF2B5EF4-FFF2-40B4-BE49-F238E27FC236}">
                  <a16:creationId xmlns:a16="http://schemas.microsoft.com/office/drawing/2014/main" id="{2A881208-1555-4081-9C9D-8FAA3998DB1B}"/>
                </a:ext>
              </a:extLst>
            </p:cNvPr>
            <p:cNvGrpSpPr/>
            <p:nvPr/>
          </p:nvGrpSpPr>
          <p:grpSpPr>
            <a:xfrm>
              <a:off x="9198470" y="4566395"/>
              <a:ext cx="614362" cy="185431"/>
              <a:chOff x="9547226" y="3387725"/>
              <a:chExt cx="733424" cy="185431"/>
            </a:xfrm>
          </p:grpSpPr>
          <p:cxnSp>
            <p:nvCxnSpPr>
              <p:cNvPr id="37" name="Straight Connector 36">
                <a:extLst>
                  <a:ext uri="{FF2B5EF4-FFF2-40B4-BE49-F238E27FC236}">
                    <a16:creationId xmlns:a16="http://schemas.microsoft.com/office/drawing/2014/main" id="{8937C00D-84A9-4D22-A6A5-31CA4CCDBCEE}"/>
                  </a:ext>
                </a:extLst>
              </p:cNvPr>
              <p:cNvCxnSpPr/>
              <p:nvPr/>
            </p:nvCxnSpPr>
            <p:spPr>
              <a:xfrm>
                <a:off x="9547226" y="3481081"/>
                <a:ext cx="73342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77C329-F7ED-414D-B840-A1704119B3AA}"/>
                  </a:ext>
                </a:extLst>
              </p:cNvPr>
              <p:cNvCxnSpPr>
                <a:cxnSpLocks/>
              </p:cNvCxnSpPr>
              <p:nvPr/>
            </p:nvCxnSpPr>
            <p:spPr>
              <a:xfrm>
                <a:off x="10280650" y="3387725"/>
                <a:ext cx="0" cy="18543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78F1DB0-DAC8-4E65-8F22-F0529E5BB8AD}"/>
                  </a:ext>
                </a:extLst>
              </p:cNvPr>
              <p:cNvCxnSpPr>
                <a:cxnSpLocks/>
              </p:cNvCxnSpPr>
              <p:nvPr/>
            </p:nvCxnSpPr>
            <p:spPr>
              <a:xfrm>
                <a:off x="9547226" y="3387725"/>
                <a:ext cx="0" cy="185431"/>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7399D711-5BD6-4A90-8DB8-BAF85AAAC80B}"/>
                </a:ext>
              </a:extLst>
            </p:cNvPr>
            <p:cNvSpPr/>
            <p:nvPr/>
          </p:nvSpPr>
          <p:spPr>
            <a:xfrm>
              <a:off x="9523851" y="4283667"/>
              <a:ext cx="120186" cy="92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40" name="Group 39">
              <a:extLst>
                <a:ext uri="{FF2B5EF4-FFF2-40B4-BE49-F238E27FC236}">
                  <a16:creationId xmlns:a16="http://schemas.microsoft.com/office/drawing/2014/main" id="{6774E24E-FEB4-43B7-89FB-A748BBA2BC00}"/>
                </a:ext>
              </a:extLst>
            </p:cNvPr>
            <p:cNvGrpSpPr/>
            <p:nvPr/>
          </p:nvGrpSpPr>
          <p:grpSpPr>
            <a:xfrm>
              <a:off x="9263554" y="4236139"/>
              <a:ext cx="707600" cy="185431"/>
              <a:chOff x="9547226" y="3387725"/>
              <a:chExt cx="733424" cy="185431"/>
            </a:xfrm>
          </p:grpSpPr>
          <p:cxnSp>
            <p:nvCxnSpPr>
              <p:cNvPr id="41" name="Straight Connector 40">
                <a:extLst>
                  <a:ext uri="{FF2B5EF4-FFF2-40B4-BE49-F238E27FC236}">
                    <a16:creationId xmlns:a16="http://schemas.microsoft.com/office/drawing/2014/main" id="{3EFC8EA7-92EC-4E82-9432-248579266C8E}"/>
                  </a:ext>
                </a:extLst>
              </p:cNvPr>
              <p:cNvCxnSpPr/>
              <p:nvPr/>
            </p:nvCxnSpPr>
            <p:spPr>
              <a:xfrm>
                <a:off x="9547226" y="3481081"/>
                <a:ext cx="73342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1364C2-9A75-4971-B729-C2D3E271A77F}"/>
                  </a:ext>
                </a:extLst>
              </p:cNvPr>
              <p:cNvCxnSpPr>
                <a:cxnSpLocks/>
              </p:cNvCxnSpPr>
              <p:nvPr/>
            </p:nvCxnSpPr>
            <p:spPr>
              <a:xfrm>
                <a:off x="10280650" y="3387725"/>
                <a:ext cx="0" cy="18543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BB8328E-6EF2-49BD-94AA-A761C4A029AD}"/>
                  </a:ext>
                </a:extLst>
              </p:cNvPr>
              <p:cNvCxnSpPr>
                <a:cxnSpLocks/>
              </p:cNvCxnSpPr>
              <p:nvPr/>
            </p:nvCxnSpPr>
            <p:spPr>
              <a:xfrm>
                <a:off x="9547226" y="3387725"/>
                <a:ext cx="0" cy="185431"/>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4" name="Diamond 43">
              <a:extLst>
                <a:ext uri="{FF2B5EF4-FFF2-40B4-BE49-F238E27FC236}">
                  <a16:creationId xmlns:a16="http://schemas.microsoft.com/office/drawing/2014/main" id="{8DAC5075-ED0A-432C-BFF5-F96A87173EE9}"/>
                </a:ext>
              </a:extLst>
            </p:cNvPr>
            <p:cNvSpPr/>
            <p:nvPr/>
          </p:nvSpPr>
          <p:spPr>
            <a:xfrm>
              <a:off x="9281950" y="2998802"/>
              <a:ext cx="424020" cy="18414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5" name="Rectangle 44">
              <a:extLst>
                <a:ext uri="{FF2B5EF4-FFF2-40B4-BE49-F238E27FC236}">
                  <a16:creationId xmlns:a16="http://schemas.microsoft.com/office/drawing/2014/main" id="{91E3202E-F52B-4D82-BDFE-5B17F34D59D0}"/>
                </a:ext>
              </a:extLst>
            </p:cNvPr>
            <p:cNvSpPr/>
            <p:nvPr/>
          </p:nvSpPr>
          <p:spPr>
            <a:xfrm>
              <a:off x="9391449" y="2380839"/>
              <a:ext cx="124548" cy="1015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46" name="Group 45">
              <a:extLst>
                <a:ext uri="{FF2B5EF4-FFF2-40B4-BE49-F238E27FC236}">
                  <a16:creationId xmlns:a16="http://schemas.microsoft.com/office/drawing/2014/main" id="{21BB09FD-BD55-4A16-92D6-3134F56BE6BC}"/>
                </a:ext>
              </a:extLst>
            </p:cNvPr>
            <p:cNvGrpSpPr/>
            <p:nvPr/>
          </p:nvGrpSpPr>
          <p:grpSpPr>
            <a:xfrm>
              <a:off x="9181004" y="2337487"/>
              <a:ext cx="590056" cy="185431"/>
              <a:chOff x="9547226" y="3387725"/>
              <a:chExt cx="733424" cy="185431"/>
            </a:xfrm>
          </p:grpSpPr>
          <p:cxnSp>
            <p:nvCxnSpPr>
              <p:cNvPr id="47" name="Straight Connector 46">
                <a:extLst>
                  <a:ext uri="{FF2B5EF4-FFF2-40B4-BE49-F238E27FC236}">
                    <a16:creationId xmlns:a16="http://schemas.microsoft.com/office/drawing/2014/main" id="{A3B9797A-B626-4090-86C4-45FF1E0AC5B9}"/>
                  </a:ext>
                </a:extLst>
              </p:cNvPr>
              <p:cNvCxnSpPr/>
              <p:nvPr/>
            </p:nvCxnSpPr>
            <p:spPr>
              <a:xfrm>
                <a:off x="9547226" y="3481081"/>
                <a:ext cx="73342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E6EB1D1-69ED-4B2B-92EB-2D4DA63F0C0F}"/>
                  </a:ext>
                </a:extLst>
              </p:cNvPr>
              <p:cNvCxnSpPr>
                <a:cxnSpLocks/>
              </p:cNvCxnSpPr>
              <p:nvPr/>
            </p:nvCxnSpPr>
            <p:spPr>
              <a:xfrm>
                <a:off x="10280650" y="3387725"/>
                <a:ext cx="0" cy="18543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2ECB010-B23A-469E-9421-A0025696D5F5}"/>
                  </a:ext>
                </a:extLst>
              </p:cNvPr>
              <p:cNvCxnSpPr>
                <a:cxnSpLocks/>
              </p:cNvCxnSpPr>
              <p:nvPr/>
            </p:nvCxnSpPr>
            <p:spPr>
              <a:xfrm>
                <a:off x="9547226" y="3387725"/>
                <a:ext cx="0" cy="185431"/>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3333300D-B536-40B1-B72B-2F73C935F60F}"/>
                </a:ext>
              </a:extLst>
            </p:cNvPr>
            <p:cNvGrpSpPr/>
            <p:nvPr/>
          </p:nvGrpSpPr>
          <p:grpSpPr>
            <a:xfrm>
              <a:off x="7845776" y="6154799"/>
              <a:ext cx="3635022" cy="271117"/>
              <a:chOff x="6248502" y="5078215"/>
              <a:chExt cx="2675236" cy="216595"/>
            </a:xfrm>
          </p:grpSpPr>
          <p:sp>
            <p:nvSpPr>
              <p:cNvPr id="51" name="TextBox 50">
                <a:extLst>
                  <a:ext uri="{FF2B5EF4-FFF2-40B4-BE49-F238E27FC236}">
                    <a16:creationId xmlns:a16="http://schemas.microsoft.com/office/drawing/2014/main" id="{2DD3F131-DD1A-428E-83BF-08AEE4CBEACD}"/>
                  </a:ext>
                </a:extLst>
              </p:cNvPr>
              <p:cNvSpPr txBox="1"/>
              <p:nvPr/>
            </p:nvSpPr>
            <p:spPr>
              <a:xfrm>
                <a:off x="6248502" y="5147279"/>
                <a:ext cx="1573747" cy="147529"/>
              </a:xfrm>
              <a:prstGeom prst="rect">
                <a:avLst/>
              </a:prstGeom>
              <a:noFill/>
            </p:spPr>
            <p:txBody>
              <a:bodyPr wrap="square" lIns="0" tIns="0" rIns="0" bIns="0" rtlCol="0">
                <a:spAutoFit/>
              </a:bodyPr>
              <a:lstStyle/>
              <a:p>
                <a:pPr algn="r"/>
                <a:r>
                  <a:rPr lang="en-GB" sz="900">
                    <a:solidFill>
                      <a:schemeClr val="tx2"/>
                    </a:solidFill>
                  </a:rPr>
                  <a:t>Ức chế SGLT2 ưu thế</a:t>
                </a:r>
                <a:endParaRPr lang="en-GB" sz="1050" dirty="0">
                  <a:solidFill>
                    <a:srgbClr val="5A5A5A"/>
                  </a:solidFill>
                </a:endParaRPr>
              </a:p>
            </p:txBody>
          </p:sp>
          <p:sp>
            <p:nvSpPr>
              <p:cNvPr id="52" name="TextBox 51">
                <a:extLst>
                  <a:ext uri="{FF2B5EF4-FFF2-40B4-BE49-F238E27FC236}">
                    <a16:creationId xmlns:a16="http://schemas.microsoft.com/office/drawing/2014/main" id="{4829CD94-1145-4924-B162-4FB34292ABC9}"/>
                  </a:ext>
                </a:extLst>
              </p:cNvPr>
              <p:cNvSpPr txBox="1"/>
              <p:nvPr/>
            </p:nvSpPr>
            <p:spPr>
              <a:xfrm>
                <a:off x="7952403" y="5147281"/>
                <a:ext cx="971335" cy="147529"/>
              </a:xfrm>
              <a:prstGeom prst="rect">
                <a:avLst/>
              </a:prstGeom>
              <a:noFill/>
            </p:spPr>
            <p:txBody>
              <a:bodyPr wrap="square" lIns="0" tIns="0" rIns="0" bIns="0" rtlCol="0">
                <a:spAutoFit/>
              </a:bodyPr>
              <a:lstStyle/>
              <a:p>
                <a:pPr defTabSz="457189"/>
                <a:r>
                  <a:rPr lang="en-GB" sz="900">
                    <a:solidFill>
                      <a:srgbClr val="5A5A5A"/>
                    </a:solidFill>
                  </a:rPr>
                  <a:t>Giả dược ưu thế</a:t>
                </a:r>
                <a:endParaRPr lang="en-GB" sz="900" dirty="0">
                  <a:solidFill>
                    <a:srgbClr val="FF0000"/>
                  </a:solidFill>
                </a:endParaRPr>
              </a:p>
            </p:txBody>
          </p:sp>
          <p:cxnSp>
            <p:nvCxnSpPr>
              <p:cNvPr id="53" name="Straight Arrow Connector 52">
                <a:extLst>
                  <a:ext uri="{FF2B5EF4-FFF2-40B4-BE49-F238E27FC236}">
                    <a16:creationId xmlns:a16="http://schemas.microsoft.com/office/drawing/2014/main" id="{66BF6543-44B7-48A2-9F3D-5B3486F0747A}"/>
                  </a:ext>
                </a:extLst>
              </p:cNvPr>
              <p:cNvCxnSpPr>
                <a:cxnSpLocks/>
              </p:cNvCxnSpPr>
              <p:nvPr/>
            </p:nvCxnSpPr>
            <p:spPr>
              <a:xfrm>
                <a:off x="7945602" y="5078215"/>
                <a:ext cx="379945"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D50647E4-8792-4D4F-9C3E-129801622EC8}"/>
                  </a:ext>
                </a:extLst>
              </p:cNvPr>
              <p:cNvCxnSpPr>
                <a:cxnSpLocks/>
              </p:cNvCxnSpPr>
              <p:nvPr/>
            </p:nvCxnSpPr>
            <p:spPr>
              <a:xfrm flipH="1">
                <a:off x="7074006" y="5078215"/>
                <a:ext cx="738692"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sp>
        <p:nvSpPr>
          <p:cNvPr id="56" name="Slide Number Placeholder 4">
            <a:extLst>
              <a:ext uri="{FF2B5EF4-FFF2-40B4-BE49-F238E27FC236}">
                <a16:creationId xmlns:a16="http://schemas.microsoft.com/office/drawing/2014/main" id="{DBB22C2A-D40C-4067-8DCB-2B85FB681B45}"/>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
        <p:nvSpPr>
          <p:cNvPr id="60" name="TextBox 59">
            <a:extLst>
              <a:ext uri="{FF2B5EF4-FFF2-40B4-BE49-F238E27FC236}">
                <a16:creationId xmlns:a16="http://schemas.microsoft.com/office/drawing/2014/main" id="{D36AD9F4-8A19-4946-83E1-09022773362F}"/>
              </a:ext>
            </a:extLst>
          </p:cNvPr>
          <p:cNvSpPr txBox="1"/>
          <p:nvPr/>
        </p:nvSpPr>
        <p:spPr>
          <a:xfrm rot="5400000">
            <a:off x="7103253" y="2473502"/>
            <a:ext cx="3914016" cy="169277"/>
          </a:xfrm>
          <a:prstGeom prst="rect">
            <a:avLst/>
          </a:prstGeom>
          <a:solidFill>
            <a:srgbClr val="EE245C"/>
          </a:solidFill>
        </p:spPr>
        <p:txBody>
          <a:bodyPr wrap="square" rtlCol="0">
            <a:spAutoFit/>
          </a:bodyPr>
          <a:lstStyle/>
          <a:p>
            <a:pPr algn="ctr"/>
            <a:r>
              <a:rPr lang="en-GB" sz="500" b="1" dirty="0">
                <a:solidFill>
                  <a:schemeClr val="bg1"/>
                </a:solidFill>
              </a:rPr>
              <a:t>Content to be used for Regional Expertise Exchange only until empagliflozin label update to include indication for HF</a:t>
            </a:r>
          </a:p>
        </p:txBody>
      </p:sp>
    </p:spTree>
    <p:extLst>
      <p:ext uri="{BB962C8B-B14F-4D97-AF65-F5344CB8AC3E}">
        <p14:creationId xmlns:p14="http://schemas.microsoft.com/office/powerpoint/2010/main" val="2783747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102" y="228097"/>
            <a:ext cx="8003286" cy="764770"/>
          </a:xfrm>
        </p:spPr>
        <p:txBody>
          <a:bodyPr/>
          <a:lstStyle/>
          <a:p>
            <a:r>
              <a:rPr lang="en-GB" sz="2000" dirty="0" err="1">
                <a:latin typeface="Arial" panose="020B0604020202020204" pitchFamily="34" charset="0"/>
                <a:cs typeface="Arial" panose="020B0604020202020204" pitchFamily="34" charset="0"/>
              </a:rPr>
              <a:t>Trong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nghiên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cứu</a:t>
            </a:r>
            <a:r>
              <a:rPr lang="en-GB" sz="2000" dirty="0">
                <a:latin typeface="Arial" panose="020B0604020202020204" pitchFamily="34" charset="0"/>
                <a:cs typeface="Arial" panose="020B0604020202020204" pitchFamily="34" charset="0"/>
              </a:rPr>
              <a:t> EMPEROR-Reduced, </a:t>
            </a:r>
            <a:r>
              <a:rPr lang="en-GB" sz="2000" dirty="0" err="1">
                <a:latin typeface="Arial" panose="020B0604020202020204" pitchFamily="34" charset="0"/>
                <a:cs typeface="Arial" panose="020B0604020202020204" pitchFamily="34" charset="0"/>
              </a:rPr>
              <a:t>empagliflozin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làm</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chậm</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suy</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giảm</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eGFR</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trên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bệnh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nhân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suy</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tim</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có</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phân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suất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tống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máu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giảm</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có</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hoặc</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không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có</a:t>
            </a:r>
            <a:r>
              <a:rPr lang="en-GB" sz="2000" dirty="0">
                <a:latin typeface="Arial" panose="020B0604020202020204" pitchFamily="34" charset="0"/>
                <a:cs typeface="Arial" panose="020B0604020202020204" pitchFamily="34" charset="0"/>
              </a:rPr>
              <a:t> ĐTĐ </a:t>
            </a:r>
            <a:r>
              <a:rPr lang="en-GB" sz="2000" dirty="0" err="1">
                <a:latin typeface="Arial" panose="020B0604020202020204" pitchFamily="34" charset="0"/>
                <a:cs typeface="Arial" panose="020B0604020202020204" pitchFamily="34" charset="0"/>
              </a:rPr>
              <a:t>típ</a:t>
            </a:r>
            <a:r>
              <a:rPr lang="en-GB" sz="2000" dirty="0">
                <a:latin typeface="Arial" panose="020B0604020202020204" pitchFamily="34" charset="0"/>
                <a:cs typeface="Arial" panose="020B0604020202020204" pitchFamily="34" charset="0"/>
              </a:rPr>
              <a:t> 2</a:t>
            </a:r>
            <a:r>
              <a:rPr lang="en-GB" sz="2000" baseline="30000" dirty="0">
                <a:latin typeface="Arial" panose="020B0604020202020204" pitchFamily="34" charset="0"/>
                <a:cs typeface="Arial" panose="020B0604020202020204" pitchFamily="34" charset="0"/>
              </a:rPr>
              <a:t>1,2</a:t>
            </a:r>
            <a:endParaRPr lang="nb-NO" sz="2000" baseline="30000" dirty="0">
              <a:latin typeface="Arial" panose="020B0604020202020204" pitchFamily="34" charset="0"/>
              <a:cs typeface="Arial" panose="020B0604020202020204" pitchFamily="34" charset="0"/>
            </a:endParaRPr>
          </a:p>
        </p:txBody>
      </p:sp>
      <p:sp>
        <p:nvSpPr>
          <p:cNvPr id="288" name="Footer Placeholder 4">
            <a:extLst>
              <a:ext uri="{FF2B5EF4-FFF2-40B4-BE49-F238E27FC236}">
                <a16:creationId xmlns:a16="http://schemas.microsoft.com/office/drawing/2014/main" id="{32A83A53-194D-4586-9654-D0EE2B769F0F}"/>
              </a:ext>
            </a:extLst>
          </p:cNvPr>
          <p:cNvSpPr>
            <a:spLocks noGrp="1"/>
          </p:cNvSpPr>
          <p:nvPr>
            <p:ph type="ftr" sz="quarter" idx="3"/>
          </p:nvPr>
        </p:nvSpPr>
        <p:spPr>
          <a:xfrm>
            <a:off x="419345" y="4477044"/>
            <a:ext cx="8503675" cy="573100"/>
          </a:xfrm>
        </p:spPr>
        <p:txBody>
          <a:bodyPr/>
          <a:lstStyle/>
          <a:p>
            <a:pPr defTabSz="685800">
              <a:defRPr/>
            </a:pPr>
            <a:r>
              <a:rPr lang="fr-FR" sz="600">
                <a:solidFill>
                  <a:srgbClr val="5A5A5A"/>
                </a:solidFill>
              </a:rPr>
              <a:t>*</a:t>
            </a:r>
            <a:r>
              <a:rPr lang="vi-VN" sz="600">
                <a:solidFill>
                  <a:srgbClr val="5A5A5A"/>
                </a:solidFill>
              </a:rPr>
              <a:t>Độ giảm trung bình của sự thay đổi</a:t>
            </a:r>
            <a:r>
              <a:rPr lang="en-GB" sz="600">
                <a:solidFill>
                  <a:srgbClr val="5A5A5A"/>
                </a:solidFill>
              </a:rPr>
              <a:t> </a:t>
            </a:r>
            <a:r>
              <a:rPr lang="en-GB" sz="600" dirty="0">
                <a:solidFill>
                  <a:srgbClr val="5A5A5A"/>
                </a:solidFill>
              </a:rPr>
              <a:t>eGFR </a:t>
            </a:r>
            <a:r>
              <a:rPr lang="en-GB" sz="600">
                <a:solidFill>
                  <a:srgbClr val="5A5A5A"/>
                </a:solidFill>
              </a:rPr>
              <a:t>– ml/phút/1.73 m</a:t>
            </a:r>
            <a:r>
              <a:rPr lang="en-GB" sz="600" baseline="30000">
                <a:solidFill>
                  <a:srgbClr val="5A5A5A"/>
                </a:solidFill>
              </a:rPr>
              <a:t>2</a:t>
            </a:r>
            <a:r>
              <a:rPr lang="en-GB" sz="600">
                <a:solidFill>
                  <a:srgbClr val="5A5A5A"/>
                </a:solidFill>
              </a:rPr>
              <a:t>/</a:t>
            </a:r>
            <a:r>
              <a:rPr lang="vi-VN" sz="600">
                <a:solidFill>
                  <a:srgbClr val="5A5A5A"/>
                </a:solidFill>
              </a:rPr>
              <a:t>năm là tiêu chí phụ quan trọng</a:t>
            </a:r>
            <a:r>
              <a:rPr lang="en-GB" sz="600">
                <a:solidFill>
                  <a:srgbClr val="5A5A5A"/>
                </a:solidFill>
              </a:rPr>
              <a:t>; </a:t>
            </a:r>
            <a:r>
              <a:rPr lang="en-GB" sz="600" baseline="30000"/>
              <a:t>†</a:t>
            </a:r>
            <a:r>
              <a:rPr lang="vi-VN" sz="600">
                <a:solidFill>
                  <a:srgbClr val="5A5A5A"/>
                </a:solidFill>
              </a:rPr>
              <a:t>Trong</a:t>
            </a:r>
            <a:r>
              <a:rPr lang="en-GB" sz="600">
                <a:solidFill>
                  <a:srgbClr val="5A5A5A"/>
                </a:solidFill>
              </a:rPr>
              <a:t> </a:t>
            </a:r>
            <a:r>
              <a:rPr lang="en-GB" sz="600" dirty="0">
                <a:solidFill>
                  <a:srgbClr val="5A5A5A"/>
                </a:solidFill>
              </a:rPr>
              <a:t>EMPEROR-Reduced</a:t>
            </a:r>
            <a:r>
              <a:rPr lang="en-GB" sz="600" baseline="30000" dirty="0">
                <a:solidFill>
                  <a:srgbClr val="5A5A5A"/>
                </a:solidFill>
              </a:rPr>
              <a:t>1</a:t>
            </a:r>
            <a:r>
              <a:rPr lang="en-GB" sz="600">
                <a:solidFill>
                  <a:srgbClr val="5A5A5A"/>
                </a:solidFill>
              </a:rPr>
              <a:t>, </a:t>
            </a:r>
            <a:r>
              <a:rPr lang="vi-VN" sz="600">
                <a:solidFill>
                  <a:srgbClr val="5A5A5A"/>
                </a:solidFill>
              </a:rPr>
              <a:t>giá trị </a:t>
            </a:r>
            <a:r>
              <a:rPr lang="en-GB" sz="600">
                <a:solidFill>
                  <a:srgbClr val="5A5A5A"/>
                </a:solidFill>
              </a:rPr>
              <a:t>eGFR</a:t>
            </a:r>
            <a:r>
              <a:rPr lang="vi-VN" sz="600">
                <a:solidFill>
                  <a:srgbClr val="5A5A5A"/>
                </a:solidFill>
              </a:rPr>
              <a:t> ban đầu là</a:t>
            </a:r>
            <a:r>
              <a:rPr lang="en-GB" sz="600">
                <a:solidFill>
                  <a:srgbClr val="5A5A5A"/>
                </a:solidFill>
              </a:rPr>
              <a:t> 61.8 ml/phút/1.73 m</a:t>
            </a:r>
            <a:r>
              <a:rPr lang="en-GB" sz="600" baseline="30000">
                <a:solidFill>
                  <a:srgbClr val="5A5A5A"/>
                </a:solidFill>
              </a:rPr>
              <a:t>2 </a:t>
            </a:r>
            <a:r>
              <a:rPr lang="vi-VN" sz="600">
                <a:solidFill>
                  <a:srgbClr val="5A5A5A"/>
                </a:solidFill>
              </a:rPr>
              <a:t>đối với</a:t>
            </a:r>
            <a:r>
              <a:rPr lang="en-GB" sz="600">
                <a:solidFill>
                  <a:srgbClr val="5A5A5A"/>
                </a:solidFill>
              </a:rPr>
              <a:t> empagliflozin </a:t>
            </a:r>
            <a:r>
              <a:rPr lang="vi-VN" sz="600">
                <a:solidFill>
                  <a:srgbClr val="5A5A5A"/>
                </a:solidFill>
              </a:rPr>
              <a:t>và</a:t>
            </a:r>
            <a:r>
              <a:rPr lang="en-GB" sz="600">
                <a:solidFill>
                  <a:srgbClr val="5A5A5A"/>
                </a:solidFill>
              </a:rPr>
              <a:t> 62.2 ml/phút/1.73 m</a:t>
            </a:r>
            <a:r>
              <a:rPr lang="en-GB" sz="600" baseline="30000">
                <a:solidFill>
                  <a:srgbClr val="5A5A5A"/>
                </a:solidFill>
              </a:rPr>
              <a:t>2</a:t>
            </a:r>
            <a:r>
              <a:rPr lang="en-GB" sz="600">
                <a:solidFill>
                  <a:srgbClr val="5A5A5A"/>
                </a:solidFill>
              </a:rPr>
              <a:t> </a:t>
            </a:r>
            <a:r>
              <a:rPr lang="vi-VN" sz="600">
                <a:solidFill>
                  <a:srgbClr val="5A5A5A"/>
                </a:solidFill>
              </a:rPr>
              <a:t>đối với giả dược</a:t>
            </a:r>
            <a:r>
              <a:rPr lang="en-GB" sz="600">
                <a:solidFill>
                  <a:srgbClr val="5A5A5A"/>
                </a:solidFill>
              </a:rPr>
              <a:t>. </a:t>
            </a:r>
            <a:r>
              <a:rPr lang="vi-VN" sz="600">
                <a:solidFill>
                  <a:srgbClr val="5A5A5A"/>
                </a:solidFill>
              </a:rPr>
              <a:t>Tỉ lệ suy giảm</a:t>
            </a:r>
            <a:r>
              <a:rPr lang="en-GB" sz="600">
                <a:solidFill>
                  <a:srgbClr val="5A5A5A"/>
                </a:solidFill>
              </a:rPr>
              <a:t> eGFR </a:t>
            </a:r>
            <a:r>
              <a:rPr lang="vi-VN" sz="600">
                <a:solidFill>
                  <a:srgbClr val="5A5A5A"/>
                </a:solidFill>
              </a:rPr>
              <a:t>trong suốt thời gian điều trị mù đôi chậm hơn ở nhóm </a:t>
            </a:r>
            <a:r>
              <a:rPr lang="en-GB" sz="600">
                <a:solidFill>
                  <a:srgbClr val="5A5A5A"/>
                </a:solidFill>
              </a:rPr>
              <a:t>empagliflozin</a:t>
            </a:r>
            <a:r>
              <a:rPr lang="vi-VN" sz="600">
                <a:solidFill>
                  <a:srgbClr val="5A5A5A"/>
                </a:solidFill>
              </a:rPr>
              <a:t> so với nhóm giả dược</a:t>
            </a:r>
            <a:r>
              <a:rPr lang="en-GB" sz="600">
                <a:solidFill>
                  <a:srgbClr val="5A5A5A"/>
                </a:solidFill>
              </a:rPr>
              <a:t> –0.55 ml/phút/1.73 m</a:t>
            </a:r>
            <a:r>
              <a:rPr lang="en-GB" sz="600" baseline="30000">
                <a:solidFill>
                  <a:srgbClr val="5A5A5A"/>
                </a:solidFill>
              </a:rPr>
              <a:t>2</a:t>
            </a:r>
            <a:r>
              <a:rPr lang="en-GB" sz="600">
                <a:solidFill>
                  <a:srgbClr val="5A5A5A"/>
                </a:solidFill>
              </a:rPr>
              <a:t>/</a:t>
            </a:r>
            <a:r>
              <a:rPr lang="vi-VN" sz="600">
                <a:solidFill>
                  <a:srgbClr val="5A5A5A"/>
                </a:solidFill>
              </a:rPr>
              <a:t>năm</a:t>
            </a:r>
            <a:r>
              <a:rPr lang="en-GB" sz="600">
                <a:solidFill>
                  <a:srgbClr val="5A5A5A"/>
                </a:solidFill>
              </a:rPr>
              <a:t> </a:t>
            </a:r>
            <a:r>
              <a:rPr lang="en-GB" sz="600" dirty="0">
                <a:solidFill>
                  <a:srgbClr val="5A5A5A"/>
                </a:solidFill>
              </a:rPr>
              <a:t>vs –</a:t>
            </a:r>
            <a:r>
              <a:rPr lang="en-GB" sz="600">
                <a:solidFill>
                  <a:srgbClr val="5A5A5A"/>
                </a:solidFill>
              </a:rPr>
              <a:t>2.28 ml/phút/1.73 m</a:t>
            </a:r>
            <a:r>
              <a:rPr lang="en-GB" sz="600" baseline="30000">
                <a:solidFill>
                  <a:srgbClr val="5A5A5A"/>
                </a:solidFill>
              </a:rPr>
              <a:t>2</a:t>
            </a:r>
            <a:r>
              <a:rPr lang="en-GB" sz="600">
                <a:solidFill>
                  <a:srgbClr val="5A5A5A"/>
                </a:solidFill>
              </a:rPr>
              <a:t>/</a:t>
            </a:r>
            <a:r>
              <a:rPr lang="vi-VN" sz="600">
                <a:solidFill>
                  <a:srgbClr val="5A5A5A"/>
                </a:solidFill>
              </a:rPr>
              <a:t>năm</a:t>
            </a:r>
            <a:r>
              <a:rPr lang="en-GB" sz="600">
                <a:solidFill>
                  <a:srgbClr val="5A5A5A"/>
                </a:solidFill>
              </a:rPr>
              <a:t>), </a:t>
            </a:r>
            <a:r>
              <a:rPr lang="vi-VN" sz="600">
                <a:solidFill>
                  <a:srgbClr val="5A5A5A"/>
                </a:solidFill>
              </a:rPr>
              <a:t>với khác biệt giữa hai nhóm là</a:t>
            </a:r>
            <a:r>
              <a:rPr lang="en-GB" sz="600">
                <a:solidFill>
                  <a:srgbClr val="5A5A5A"/>
                </a:solidFill>
              </a:rPr>
              <a:t> 1.73 ml/phút/1.73 m</a:t>
            </a:r>
            <a:r>
              <a:rPr lang="en-GB" sz="600" baseline="30000">
                <a:solidFill>
                  <a:srgbClr val="5A5A5A"/>
                </a:solidFill>
              </a:rPr>
              <a:t>2</a:t>
            </a:r>
            <a:r>
              <a:rPr lang="en-GB" sz="600">
                <a:solidFill>
                  <a:srgbClr val="5A5A5A"/>
                </a:solidFill>
              </a:rPr>
              <a:t>/</a:t>
            </a:r>
            <a:r>
              <a:rPr lang="vi-VN" sz="600">
                <a:solidFill>
                  <a:srgbClr val="5A5A5A"/>
                </a:solidFill>
              </a:rPr>
              <a:t>năm</a:t>
            </a:r>
            <a:r>
              <a:rPr lang="en-GB" sz="600">
                <a:solidFill>
                  <a:srgbClr val="5A5A5A"/>
                </a:solidFill>
              </a:rPr>
              <a:t> </a:t>
            </a:r>
            <a:r>
              <a:rPr lang="en-GB" sz="600" dirty="0">
                <a:solidFill>
                  <a:srgbClr val="5A5A5A"/>
                </a:solidFill>
              </a:rPr>
              <a:t>(95% CI 1.10, 2.37; </a:t>
            </a:r>
            <a:r>
              <a:rPr lang="en-GB" sz="600" i="1" dirty="0">
                <a:solidFill>
                  <a:srgbClr val="5A5A5A"/>
                </a:solidFill>
              </a:rPr>
              <a:t>p</a:t>
            </a:r>
            <a:r>
              <a:rPr lang="en-GB" sz="600" dirty="0">
                <a:solidFill>
                  <a:srgbClr val="5A5A5A"/>
                </a:solidFill>
              </a:rPr>
              <a:t>&lt;0.001)</a:t>
            </a:r>
          </a:p>
          <a:p>
            <a:pPr defTabSz="685800">
              <a:defRPr/>
            </a:pPr>
            <a:r>
              <a:rPr lang="vi-VN" sz="600">
                <a:solidFill>
                  <a:srgbClr val="5A5A5A"/>
                </a:solidFill>
              </a:rPr>
              <a:t>eGFR, độ lọc cầu thận ước tính</a:t>
            </a:r>
            <a:r>
              <a:rPr lang="en-GB" sz="600">
                <a:solidFill>
                  <a:srgbClr val="5A5A5A"/>
                </a:solidFill>
              </a:rPr>
              <a:t>; HFrEF, suy tim phân suất tống máu giảm; </a:t>
            </a:r>
            <a:r>
              <a:rPr lang="en-GB" sz="600" dirty="0">
                <a:solidFill>
                  <a:srgbClr val="5A5A5A"/>
                </a:solidFill>
              </a:rPr>
              <a:t>SE</a:t>
            </a:r>
            <a:r>
              <a:rPr lang="en-GB" sz="600">
                <a:solidFill>
                  <a:srgbClr val="5A5A5A"/>
                </a:solidFill>
              </a:rPr>
              <a:t>, sai số chuẩn; </a:t>
            </a:r>
            <a:r>
              <a:rPr lang="vi-VN" sz="600">
                <a:solidFill>
                  <a:srgbClr val="5A5A5A"/>
                </a:solidFill>
              </a:rPr>
              <a:t>ĐTĐ, Đái tháo đường</a:t>
            </a:r>
            <a:br>
              <a:rPr lang="fr-FR" sz="600" dirty="0">
                <a:solidFill>
                  <a:srgbClr val="5A5A5A"/>
                </a:solidFill>
              </a:rPr>
            </a:br>
            <a:r>
              <a:rPr lang="fr-FR" sz="600" dirty="0">
                <a:solidFill>
                  <a:srgbClr val="5A5A5A"/>
                </a:solidFill>
              </a:rPr>
              <a:t>1. </a:t>
            </a:r>
            <a:r>
              <a:rPr lang="en-GB" sz="600" dirty="0"/>
              <a:t>Packer M </a:t>
            </a:r>
            <a:r>
              <a:rPr lang="en-GB" sz="600" i="1" dirty="0"/>
              <a:t>et al. </a:t>
            </a:r>
            <a:r>
              <a:rPr lang="sv-SE" sz="600" i="1" dirty="0"/>
              <a:t>N Engl J Med </a:t>
            </a:r>
            <a:r>
              <a:rPr lang="sv-SE" sz="600" dirty="0"/>
              <a:t>2020;383:1413; 2. </a:t>
            </a:r>
            <a:r>
              <a:rPr lang="da-DK" sz="600" dirty="0">
                <a:solidFill>
                  <a:srgbClr val="5A5A5A"/>
                </a:solidFill>
              </a:rPr>
              <a:t>Anker SD et al.</a:t>
            </a:r>
            <a:r>
              <a:rPr lang="da-DK" sz="600" i="1" dirty="0">
                <a:solidFill>
                  <a:srgbClr val="5A5A5A"/>
                </a:solidFill>
              </a:rPr>
              <a:t> Circulation </a:t>
            </a:r>
            <a:r>
              <a:rPr lang="da-DK" sz="600" dirty="0">
                <a:solidFill>
                  <a:srgbClr val="5A5A5A"/>
                </a:solidFill>
              </a:rPr>
              <a:t>2021;143:337</a:t>
            </a:r>
            <a:r>
              <a:rPr lang="fr-FR" sz="600" dirty="0">
                <a:solidFill>
                  <a:srgbClr val="5A5A5A"/>
                </a:solidFill>
              </a:rPr>
              <a:t>; 3. Petrie MC </a:t>
            </a:r>
            <a:r>
              <a:rPr lang="fr-FR" sz="600" i="1" dirty="0">
                <a:solidFill>
                  <a:srgbClr val="5A5A5A"/>
                </a:solidFill>
              </a:rPr>
              <a:t>et al</a:t>
            </a:r>
            <a:r>
              <a:rPr lang="fr-FR" sz="600" dirty="0">
                <a:solidFill>
                  <a:srgbClr val="5A5A5A"/>
                </a:solidFill>
              </a:rPr>
              <a:t>. </a:t>
            </a:r>
            <a:r>
              <a:rPr lang="fr-FR" sz="600" i="1" dirty="0">
                <a:solidFill>
                  <a:srgbClr val="5A5A5A"/>
                </a:solidFill>
              </a:rPr>
              <a:t>JAMA</a:t>
            </a:r>
            <a:r>
              <a:rPr lang="fr-FR" sz="600" dirty="0">
                <a:solidFill>
                  <a:srgbClr val="5A5A5A"/>
                </a:solidFill>
              </a:rPr>
              <a:t> 2020;323:1353 </a:t>
            </a:r>
          </a:p>
        </p:txBody>
      </p:sp>
      <p:sp>
        <p:nvSpPr>
          <p:cNvPr id="287" name="Rectangle 286">
            <a:extLst>
              <a:ext uri="{FF2B5EF4-FFF2-40B4-BE49-F238E27FC236}">
                <a16:creationId xmlns:a16="http://schemas.microsoft.com/office/drawing/2014/main" id="{F89399D1-CC60-4C5F-A1B1-A1F549EBF211}"/>
              </a:ext>
            </a:extLst>
          </p:cNvPr>
          <p:cNvSpPr/>
          <p:nvPr/>
        </p:nvSpPr>
        <p:spPr>
          <a:xfrm>
            <a:off x="364084" y="4039873"/>
            <a:ext cx="4073572" cy="117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85" name="Rectangle 284">
            <a:extLst>
              <a:ext uri="{FF2B5EF4-FFF2-40B4-BE49-F238E27FC236}">
                <a16:creationId xmlns:a16="http://schemas.microsoft.com/office/drawing/2014/main" id="{3D8A9B67-CE61-403A-9A78-9B1DAD4AB2A7}"/>
              </a:ext>
            </a:extLst>
          </p:cNvPr>
          <p:cNvSpPr/>
          <p:nvPr/>
        </p:nvSpPr>
        <p:spPr>
          <a:xfrm>
            <a:off x="4680335" y="4039873"/>
            <a:ext cx="4100317" cy="117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Rectangle 2">
            <a:extLst>
              <a:ext uri="{FF2B5EF4-FFF2-40B4-BE49-F238E27FC236}">
                <a16:creationId xmlns:a16="http://schemas.microsoft.com/office/drawing/2014/main" id="{43EE14C8-64B9-4088-BB61-D24E6A63C81A}"/>
              </a:ext>
            </a:extLst>
          </p:cNvPr>
          <p:cNvSpPr/>
          <p:nvPr/>
        </p:nvSpPr>
        <p:spPr>
          <a:xfrm>
            <a:off x="1831985" y="2569582"/>
            <a:ext cx="1635384" cy="577081"/>
          </a:xfrm>
          <a:prstGeom prst="rect">
            <a:avLst/>
          </a:prstGeom>
        </p:spPr>
        <p:txBody>
          <a:bodyPr wrap="none">
            <a:spAutoFit/>
          </a:bodyPr>
          <a:lstStyle/>
          <a:p>
            <a:pPr lvl="0" algn="ctr">
              <a:defRPr/>
            </a:pPr>
            <a:r>
              <a:rPr lang="en-GB" sz="1050" b="1" dirty="0">
                <a:solidFill>
                  <a:srgbClr val="515151"/>
                </a:solidFill>
              </a:rPr>
              <a:t>+ 2.21</a:t>
            </a:r>
            <a:r>
              <a:rPr lang="en-GB" sz="1050" baseline="30000" dirty="0"/>
              <a:t>†</a:t>
            </a:r>
            <a:endParaRPr lang="en-GB" sz="1050" b="1" baseline="30000" dirty="0">
              <a:solidFill>
                <a:srgbClr val="515151"/>
              </a:solidFill>
            </a:endParaRPr>
          </a:p>
          <a:p>
            <a:pPr algn="ctr">
              <a:defRPr/>
            </a:pPr>
            <a:r>
              <a:rPr lang="en-GB" sz="1050">
                <a:solidFill>
                  <a:srgbClr val="515151"/>
                </a:solidFill>
              </a:rPr>
              <a:t>ml/phút/1.73 </a:t>
            </a:r>
            <a:r>
              <a:rPr lang="en-GB" sz="1050" dirty="0">
                <a:solidFill>
                  <a:srgbClr val="515151"/>
                </a:solidFill>
              </a:rPr>
              <a:t>m</a:t>
            </a:r>
            <a:r>
              <a:rPr lang="en-GB" sz="1050" baseline="30000" dirty="0">
                <a:solidFill>
                  <a:srgbClr val="515151"/>
                </a:solidFill>
              </a:rPr>
              <a:t>2</a:t>
            </a:r>
            <a:r>
              <a:rPr lang="en-GB" sz="1050" dirty="0">
                <a:solidFill>
                  <a:srgbClr val="515151"/>
                </a:solidFill>
              </a:rPr>
              <a:t>/year</a:t>
            </a:r>
          </a:p>
          <a:p>
            <a:pPr lvl="0" algn="ctr">
              <a:defRPr/>
            </a:pPr>
            <a:r>
              <a:rPr lang="en-GB" sz="1050" dirty="0">
                <a:solidFill>
                  <a:srgbClr val="515151"/>
                </a:solidFill>
              </a:rPr>
              <a:t>eGFR slope difference</a:t>
            </a:r>
          </a:p>
        </p:txBody>
      </p:sp>
      <p:sp>
        <p:nvSpPr>
          <p:cNvPr id="12" name="Rectangle 11">
            <a:extLst>
              <a:ext uri="{FF2B5EF4-FFF2-40B4-BE49-F238E27FC236}">
                <a16:creationId xmlns:a16="http://schemas.microsoft.com/office/drawing/2014/main" id="{CDA42E53-CC01-4C72-8A12-F8003C48F647}"/>
              </a:ext>
            </a:extLst>
          </p:cNvPr>
          <p:cNvSpPr/>
          <p:nvPr/>
        </p:nvSpPr>
        <p:spPr>
          <a:xfrm>
            <a:off x="6110508" y="2569582"/>
            <a:ext cx="1635384" cy="577081"/>
          </a:xfrm>
          <a:prstGeom prst="rect">
            <a:avLst/>
          </a:prstGeom>
        </p:spPr>
        <p:txBody>
          <a:bodyPr wrap="none">
            <a:spAutoFit/>
          </a:bodyPr>
          <a:lstStyle/>
          <a:p>
            <a:pPr algn="ctr">
              <a:defRPr/>
            </a:pPr>
            <a:r>
              <a:rPr lang="en-GB" sz="1050" b="1" dirty="0">
                <a:solidFill>
                  <a:srgbClr val="515151"/>
                </a:solidFill>
              </a:rPr>
              <a:t>+1.27</a:t>
            </a:r>
            <a:r>
              <a:rPr lang="en-GB" sz="1050" baseline="30000" dirty="0"/>
              <a:t>†</a:t>
            </a:r>
            <a:endParaRPr lang="en-GB" sz="1050" b="1" dirty="0">
              <a:solidFill>
                <a:srgbClr val="515151"/>
              </a:solidFill>
            </a:endParaRPr>
          </a:p>
          <a:p>
            <a:pPr algn="ctr">
              <a:defRPr/>
            </a:pPr>
            <a:r>
              <a:rPr lang="en-GB" sz="1050">
                <a:solidFill>
                  <a:srgbClr val="515151"/>
                </a:solidFill>
              </a:rPr>
              <a:t>ml/phút/1.73 </a:t>
            </a:r>
            <a:r>
              <a:rPr lang="en-GB" sz="1050" dirty="0">
                <a:solidFill>
                  <a:srgbClr val="515151"/>
                </a:solidFill>
              </a:rPr>
              <a:t>m</a:t>
            </a:r>
            <a:r>
              <a:rPr lang="en-GB" sz="1050" baseline="30000" dirty="0">
                <a:solidFill>
                  <a:srgbClr val="515151"/>
                </a:solidFill>
              </a:rPr>
              <a:t>2</a:t>
            </a:r>
            <a:r>
              <a:rPr lang="en-GB" sz="1050" dirty="0">
                <a:solidFill>
                  <a:srgbClr val="515151"/>
                </a:solidFill>
              </a:rPr>
              <a:t>/year</a:t>
            </a:r>
          </a:p>
          <a:p>
            <a:pPr lvl="0" algn="ctr">
              <a:defRPr/>
            </a:pPr>
            <a:r>
              <a:rPr lang="en-GB" sz="1050" dirty="0">
                <a:solidFill>
                  <a:srgbClr val="515151"/>
                </a:solidFill>
              </a:rPr>
              <a:t>eGFR slope difference</a:t>
            </a:r>
          </a:p>
        </p:txBody>
      </p:sp>
      <p:sp>
        <p:nvSpPr>
          <p:cNvPr id="18" name="TextBox 17">
            <a:extLst>
              <a:ext uri="{FF2B5EF4-FFF2-40B4-BE49-F238E27FC236}">
                <a16:creationId xmlns:a16="http://schemas.microsoft.com/office/drawing/2014/main" id="{A79144B5-1B30-403F-BE82-07706ED01080}"/>
              </a:ext>
            </a:extLst>
          </p:cNvPr>
          <p:cNvSpPr txBox="1"/>
          <p:nvPr/>
        </p:nvSpPr>
        <p:spPr>
          <a:xfrm>
            <a:off x="364084" y="3810309"/>
            <a:ext cx="921544" cy="346249"/>
          </a:xfrm>
          <a:prstGeom prst="rect">
            <a:avLst/>
          </a:prstGeom>
          <a:noFill/>
        </p:spPr>
        <p:txBody>
          <a:bodyPr wrap="square" lIns="0" tIns="0" rIns="0" bIns="0" rtlCol="0">
            <a:spAutoFit/>
          </a:bodyPr>
          <a:lstStyle/>
          <a:p>
            <a:pPr algn="r"/>
            <a:r>
              <a:rPr lang="en-GB" sz="750" b="1" dirty="0">
                <a:latin typeface="Century Gothic" panose="020B0502020202020204" pitchFamily="34" charset="0"/>
                <a:cs typeface="Arial" panose="020B0604020202020204" pitchFamily="34" charset="0"/>
              </a:rPr>
              <a:t>N with data at visit</a:t>
            </a:r>
          </a:p>
          <a:p>
            <a:pPr algn="r"/>
            <a:r>
              <a:rPr lang="vi-VN" sz="750" b="1">
                <a:latin typeface="Century Gothic" panose="020B0502020202020204" pitchFamily="34" charset="0"/>
                <a:cs typeface="Arial" panose="020B0604020202020204" pitchFamily="34" charset="0"/>
              </a:rPr>
              <a:t>Giả dược</a:t>
            </a:r>
            <a:endParaRPr lang="en-GB" sz="750" b="1" dirty="0">
              <a:latin typeface="Century Gothic" panose="020B0502020202020204" pitchFamily="34" charset="0"/>
              <a:cs typeface="Arial" panose="020B0604020202020204" pitchFamily="34" charset="0"/>
            </a:endParaRPr>
          </a:p>
          <a:p>
            <a:pPr algn="r"/>
            <a:r>
              <a:rPr lang="en-GB" sz="750" b="1" dirty="0">
                <a:solidFill>
                  <a:schemeClr val="accent2"/>
                </a:solidFill>
                <a:latin typeface="Century Gothic" panose="020B0502020202020204" pitchFamily="34" charset="0"/>
                <a:cs typeface="Arial" panose="020B0604020202020204" pitchFamily="34" charset="0"/>
              </a:rPr>
              <a:t>Empagliflozin</a:t>
            </a:r>
          </a:p>
        </p:txBody>
      </p:sp>
      <p:sp>
        <p:nvSpPr>
          <p:cNvPr id="19" name="TextBox 18">
            <a:extLst>
              <a:ext uri="{FF2B5EF4-FFF2-40B4-BE49-F238E27FC236}">
                <a16:creationId xmlns:a16="http://schemas.microsoft.com/office/drawing/2014/main" id="{DA4B7A16-5D2A-4DCC-BC92-70397F8650E8}"/>
              </a:ext>
            </a:extLst>
          </p:cNvPr>
          <p:cNvSpPr txBox="1"/>
          <p:nvPr/>
        </p:nvSpPr>
        <p:spPr>
          <a:xfrm>
            <a:off x="1305215" y="3925725"/>
            <a:ext cx="205740" cy="230832"/>
          </a:xfrm>
          <a:prstGeom prst="rect">
            <a:avLst/>
          </a:prstGeom>
          <a:noFill/>
        </p:spPr>
        <p:txBody>
          <a:bodyPr wrap="square" lIns="0" tIns="0" rIns="0" bIns="0" rtlCol="0">
            <a:spAutoFit/>
          </a:bodyPr>
          <a:lstStyle/>
          <a:p>
            <a:pPr algn="ctr"/>
            <a:r>
              <a:rPr lang="en-GB" sz="750" dirty="0">
                <a:latin typeface="Century Gothic" panose="020B0502020202020204" pitchFamily="34" charset="0"/>
                <a:cs typeface="Arial" panose="020B0604020202020204" pitchFamily="34" charset="0"/>
              </a:rPr>
              <a:t>882</a:t>
            </a:r>
          </a:p>
          <a:p>
            <a:pPr algn="ctr"/>
            <a:r>
              <a:rPr lang="en-GB" sz="750" dirty="0">
                <a:latin typeface="Century Gothic" panose="020B0502020202020204" pitchFamily="34" charset="0"/>
                <a:cs typeface="Arial" panose="020B0604020202020204" pitchFamily="34" charset="0"/>
              </a:rPr>
              <a:t>883</a:t>
            </a:r>
          </a:p>
        </p:txBody>
      </p:sp>
      <p:sp>
        <p:nvSpPr>
          <p:cNvPr id="20" name="TextBox 19">
            <a:extLst>
              <a:ext uri="{FF2B5EF4-FFF2-40B4-BE49-F238E27FC236}">
                <a16:creationId xmlns:a16="http://schemas.microsoft.com/office/drawing/2014/main" id="{08D6FD49-0657-4482-82A6-4878C384918F}"/>
              </a:ext>
            </a:extLst>
          </p:cNvPr>
          <p:cNvSpPr txBox="1"/>
          <p:nvPr/>
        </p:nvSpPr>
        <p:spPr>
          <a:xfrm>
            <a:off x="1522232" y="3925725"/>
            <a:ext cx="205740" cy="230832"/>
          </a:xfrm>
          <a:prstGeom prst="rect">
            <a:avLst/>
          </a:prstGeom>
          <a:noFill/>
        </p:spPr>
        <p:txBody>
          <a:bodyPr wrap="square" lIns="0" tIns="0" rIns="0" bIns="0" rtlCol="0">
            <a:spAutoFit/>
          </a:bodyPr>
          <a:lstStyle/>
          <a:p>
            <a:pPr algn="ctr"/>
            <a:r>
              <a:rPr lang="en-GB" sz="750" dirty="0">
                <a:latin typeface="Century Gothic" panose="020B0502020202020204" pitchFamily="34" charset="0"/>
                <a:cs typeface="Arial" panose="020B0604020202020204" pitchFamily="34" charset="0"/>
              </a:rPr>
              <a:t>836</a:t>
            </a:r>
          </a:p>
          <a:p>
            <a:pPr algn="ctr"/>
            <a:r>
              <a:rPr lang="en-GB" sz="750" dirty="0">
                <a:latin typeface="Century Gothic" panose="020B0502020202020204" pitchFamily="34" charset="0"/>
                <a:cs typeface="Arial" panose="020B0604020202020204" pitchFamily="34" charset="0"/>
              </a:rPr>
              <a:t>854</a:t>
            </a:r>
          </a:p>
        </p:txBody>
      </p:sp>
      <p:sp>
        <p:nvSpPr>
          <p:cNvPr id="21" name="TextBox 20">
            <a:extLst>
              <a:ext uri="{FF2B5EF4-FFF2-40B4-BE49-F238E27FC236}">
                <a16:creationId xmlns:a16="http://schemas.microsoft.com/office/drawing/2014/main" id="{FD4B6A8C-3C74-4F09-98E1-27E6ABA2CF78}"/>
              </a:ext>
            </a:extLst>
          </p:cNvPr>
          <p:cNvSpPr txBox="1"/>
          <p:nvPr/>
        </p:nvSpPr>
        <p:spPr>
          <a:xfrm>
            <a:off x="2046290" y="3925725"/>
            <a:ext cx="205740" cy="230832"/>
          </a:xfrm>
          <a:prstGeom prst="rect">
            <a:avLst/>
          </a:prstGeom>
          <a:noFill/>
        </p:spPr>
        <p:txBody>
          <a:bodyPr wrap="square" lIns="0" tIns="0" rIns="0" bIns="0" rtlCol="0">
            <a:spAutoFit/>
          </a:bodyPr>
          <a:lstStyle/>
          <a:p>
            <a:pPr algn="ctr"/>
            <a:r>
              <a:rPr lang="en-GB" sz="750" dirty="0">
                <a:latin typeface="Century Gothic" panose="020B0502020202020204" pitchFamily="34" charset="0"/>
                <a:cs typeface="Arial" panose="020B0604020202020204" pitchFamily="34" charset="0"/>
              </a:rPr>
              <a:t>738</a:t>
            </a:r>
          </a:p>
          <a:p>
            <a:pPr algn="ctr"/>
            <a:r>
              <a:rPr lang="en-GB" sz="750" dirty="0">
                <a:latin typeface="Century Gothic" panose="020B0502020202020204" pitchFamily="34" charset="0"/>
                <a:cs typeface="Arial" panose="020B0604020202020204" pitchFamily="34" charset="0"/>
              </a:rPr>
              <a:t>775</a:t>
            </a:r>
          </a:p>
        </p:txBody>
      </p:sp>
      <p:sp>
        <p:nvSpPr>
          <p:cNvPr id="23" name="TextBox 22">
            <a:extLst>
              <a:ext uri="{FF2B5EF4-FFF2-40B4-BE49-F238E27FC236}">
                <a16:creationId xmlns:a16="http://schemas.microsoft.com/office/drawing/2014/main" id="{75901DAD-0110-4B77-A624-597B606EE120}"/>
              </a:ext>
            </a:extLst>
          </p:cNvPr>
          <p:cNvSpPr txBox="1"/>
          <p:nvPr/>
        </p:nvSpPr>
        <p:spPr>
          <a:xfrm>
            <a:off x="2584832" y="3925725"/>
            <a:ext cx="205740" cy="230832"/>
          </a:xfrm>
          <a:prstGeom prst="rect">
            <a:avLst/>
          </a:prstGeom>
          <a:noFill/>
        </p:spPr>
        <p:txBody>
          <a:bodyPr wrap="square" lIns="0" tIns="0" rIns="0" bIns="0" rtlCol="0">
            <a:spAutoFit/>
          </a:bodyPr>
          <a:lstStyle/>
          <a:p>
            <a:pPr algn="ctr"/>
            <a:r>
              <a:rPr lang="en-GB" sz="750" dirty="0">
                <a:latin typeface="Century Gothic" panose="020B0502020202020204" pitchFamily="34" charset="0"/>
                <a:cs typeface="Arial" panose="020B0604020202020204" pitchFamily="34" charset="0"/>
              </a:rPr>
              <a:t>571</a:t>
            </a:r>
          </a:p>
          <a:p>
            <a:pPr algn="ctr"/>
            <a:r>
              <a:rPr lang="en-GB" sz="750" dirty="0">
                <a:latin typeface="Century Gothic" panose="020B0502020202020204" pitchFamily="34" charset="0"/>
                <a:cs typeface="Arial" panose="020B0604020202020204" pitchFamily="34" charset="0"/>
              </a:rPr>
              <a:t>571</a:t>
            </a:r>
          </a:p>
        </p:txBody>
      </p:sp>
      <p:sp>
        <p:nvSpPr>
          <p:cNvPr id="25" name="TextBox 24">
            <a:extLst>
              <a:ext uri="{FF2B5EF4-FFF2-40B4-BE49-F238E27FC236}">
                <a16:creationId xmlns:a16="http://schemas.microsoft.com/office/drawing/2014/main" id="{1B1BE19C-87F0-4DE1-B808-D2F5480B9DEE}"/>
              </a:ext>
            </a:extLst>
          </p:cNvPr>
          <p:cNvSpPr txBox="1"/>
          <p:nvPr/>
        </p:nvSpPr>
        <p:spPr>
          <a:xfrm>
            <a:off x="3091244" y="3925725"/>
            <a:ext cx="205740" cy="230832"/>
          </a:xfrm>
          <a:prstGeom prst="rect">
            <a:avLst/>
          </a:prstGeom>
          <a:noFill/>
        </p:spPr>
        <p:txBody>
          <a:bodyPr wrap="square" lIns="0" tIns="0" rIns="0" bIns="0" rtlCol="0">
            <a:spAutoFit/>
          </a:bodyPr>
          <a:lstStyle/>
          <a:p>
            <a:pPr algn="ctr"/>
            <a:r>
              <a:rPr lang="en-GB" sz="750" dirty="0">
                <a:latin typeface="Century Gothic" panose="020B0502020202020204" pitchFamily="34" charset="0"/>
                <a:cs typeface="Arial" panose="020B0604020202020204" pitchFamily="34" charset="0"/>
              </a:rPr>
              <a:t>367</a:t>
            </a:r>
          </a:p>
          <a:p>
            <a:pPr algn="ctr"/>
            <a:r>
              <a:rPr lang="en-GB" sz="750" dirty="0">
                <a:latin typeface="Century Gothic" panose="020B0502020202020204" pitchFamily="34" charset="0"/>
                <a:cs typeface="Arial" panose="020B0604020202020204" pitchFamily="34" charset="0"/>
              </a:rPr>
              <a:t>372</a:t>
            </a:r>
          </a:p>
        </p:txBody>
      </p:sp>
      <p:sp>
        <p:nvSpPr>
          <p:cNvPr id="27" name="TextBox 26">
            <a:extLst>
              <a:ext uri="{FF2B5EF4-FFF2-40B4-BE49-F238E27FC236}">
                <a16:creationId xmlns:a16="http://schemas.microsoft.com/office/drawing/2014/main" id="{326AED88-F226-47AA-9310-694F00572A83}"/>
              </a:ext>
            </a:extLst>
          </p:cNvPr>
          <p:cNvSpPr txBox="1"/>
          <p:nvPr/>
        </p:nvSpPr>
        <p:spPr>
          <a:xfrm>
            <a:off x="3640518" y="3925725"/>
            <a:ext cx="205740" cy="230832"/>
          </a:xfrm>
          <a:prstGeom prst="rect">
            <a:avLst/>
          </a:prstGeom>
          <a:noFill/>
        </p:spPr>
        <p:txBody>
          <a:bodyPr wrap="square" lIns="0" tIns="0" rIns="0" bIns="0" rtlCol="0">
            <a:spAutoFit/>
          </a:bodyPr>
          <a:lstStyle/>
          <a:p>
            <a:pPr algn="ctr"/>
            <a:r>
              <a:rPr lang="en-GB" sz="750" dirty="0">
                <a:latin typeface="Century Gothic" panose="020B0502020202020204" pitchFamily="34" charset="0"/>
                <a:cs typeface="Arial" panose="020B0604020202020204" pitchFamily="34" charset="0"/>
              </a:rPr>
              <a:t>171</a:t>
            </a:r>
          </a:p>
          <a:p>
            <a:pPr algn="ctr"/>
            <a:r>
              <a:rPr lang="en-GB" sz="750" dirty="0">
                <a:latin typeface="Century Gothic" panose="020B0502020202020204" pitchFamily="34" charset="0"/>
                <a:cs typeface="Arial" panose="020B0604020202020204" pitchFamily="34" charset="0"/>
              </a:rPr>
              <a:t>186</a:t>
            </a:r>
          </a:p>
        </p:txBody>
      </p:sp>
      <p:sp>
        <p:nvSpPr>
          <p:cNvPr id="28" name="TextBox 27">
            <a:extLst>
              <a:ext uri="{FF2B5EF4-FFF2-40B4-BE49-F238E27FC236}">
                <a16:creationId xmlns:a16="http://schemas.microsoft.com/office/drawing/2014/main" id="{C4D32517-5D5F-429B-9E64-085D8022A73A}"/>
              </a:ext>
            </a:extLst>
          </p:cNvPr>
          <p:cNvSpPr txBox="1"/>
          <p:nvPr/>
        </p:nvSpPr>
        <p:spPr>
          <a:xfrm>
            <a:off x="4160426" y="3925725"/>
            <a:ext cx="205740" cy="230832"/>
          </a:xfrm>
          <a:prstGeom prst="rect">
            <a:avLst/>
          </a:prstGeom>
          <a:noFill/>
        </p:spPr>
        <p:txBody>
          <a:bodyPr wrap="square" lIns="0" tIns="0" rIns="0" bIns="0" rtlCol="0">
            <a:spAutoFit/>
          </a:bodyPr>
          <a:lstStyle/>
          <a:p>
            <a:pPr algn="ctr"/>
            <a:r>
              <a:rPr lang="en-GB" sz="750" dirty="0">
                <a:latin typeface="Century Gothic" panose="020B0502020202020204" pitchFamily="34" charset="0"/>
                <a:cs typeface="Arial" panose="020B0604020202020204" pitchFamily="34" charset="0"/>
              </a:rPr>
              <a:t>43</a:t>
            </a:r>
          </a:p>
          <a:p>
            <a:pPr algn="ctr"/>
            <a:r>
              <a:rPr lang="en-GB" sz="750" dirty="0">
                <a:latin typeface="Century Gothic" panose="020B0502020202020204" pitchFamily="34" charset="0"/>
                <a:cs typeface="Arial" panose="020B0604020202020204" pitchFamily="34" charset="0"/>
              </a:rPr>
              <a:t>43</a:t>
            </a:r>
          </a:p>
        </p:txBody>
      </p:sp>
      <p:sp>
        <p:nvSpPr>
          <p:cNvPr id="47" name="TextBox 46">
            <a:extLst>
              <a:ext uri="{FF2B5EF4-FFF2-40B4-BE49-F238E27FC236}">
                <a16:creationId xmlns:a16="http://schemas.microsoft.com/office/drawing/2014/main" id="{49C07848-128F-4C7C-9E7F-D81B4F507B63}"/>
              </a:ext>
            </a:extLst>
          </p:cNvPr>
          <p:cNvSpPr txBox="1"/>
          <p:nvPr/>
        </p:nvSpPr>
        <p:spPr>
          <a:xfrm rot="16200000">
            <a:off x="-72562" y="2299271"/>
            <a:ext cx="1540143" cy="161583"/>
          </a:xfrm>
          <a:prstGeom prst="rect">
            <a:avLst/>
          </a:prstGeom>
          <a:noFill/>
        </p:spPr>
        <p:txBody>
          <a:bodyPr wrap="square" lIns="0" tIns="0" rIns="0" bIns="0" rtlCol="0">
            <a:spAutoFit/>
          </a:bodyPr>
          <a:lstStyle/>
          <a:p>
            <a:pPr algn="ctr"/>
            <a:r>
              <a:rPr lang="en-GB" sz="1050" b="1" dirty="0">
                <a:solidFill>
                  <a:schemeClr val="accent2"/>
                </a:solidFill>
                <a:latin typeface="Century Gothic" panose="020B0502020202020204" pitchFamily="34" charset="0"/>
                <a:cs typeface="Arial" panose="020B0604020202020204" pitchFamily="34" charset="0"/>
              </a:rPr>
              <a:t>Adjusted mean (SE)</a:t>
            </a:r>
          </a:p>
        </p:txBody>
      </p:sp>
      <p:sp>
        <p:nvSpPr>
          <p:cNvPr id="68" name="TextBox 67">
            <a:extLst>
              <a:ext uri="{FF2B5EF4-FFF2-40B4-BE49-F238E27FC236}">
                <a16:creationId xmlns:a16="http://schemas.microsoft.com/office/drawing/2014/main" id="{DE6E0B7C-1D0D-49BE-BD3C-170816FD949A}"/>
              </a:ext>
            </a:extLst>
          </p:cNvPr>
          <p:cNvSpPr txBox="1"/>
          <p:nvPr/>
        </p:nvSpPr>
        <p:spPr>
          <a:xfrm>
            <a:off x="1201783" y="954616"/>
            <a:ext cx="3037115" cy="207749"/>
          </a:xfrm>
          <a:prstGeom prst="rect">
            <a:avLst/>
          </a:prstGeom>
          <a:noFill/>
        </p:spPr>
        <p:txBody>
          <a:bodyPr wrap="square" lIns="0" tIns="0" rIns="0" bIns="0" rtlCol="0" anchor="ctr" anchorCtr="0">
            <a:spAutoFit/>
          </a:bodyPr>
          <a:lstStyle/>
          <a:p>
            <a:pPr algn="ctr"/>
            <a:r>
              <a:rPr lang="nb-NO" sz="1350" b="1" dirty="0">
                <a:latin typeface="Arial" panose="020B0604020202020204" pitchFamily="34" charset="0"/>
                <a:cs typeface="Arial" panose="020B0604020202020204" pitchFamily="34" charset="0"/>
              </a:rPr>
              <a:t>Đái tháo đường</a:t>
            </a:r>
          </a:p>
        </p:txBody>
      </p:sp>
      <p:sp>
        <p:nvSpPr>
          <p:cNvPr id="69" name="TextBox 68">
            <a:extLst>
              <a:ext uri="{FF2B5EF4-FFF2-40B4-BE49-F238E27FC236}">
                <a16:creationId xmlns:a16="http://schemas.microsoft.com/office/drawing/2014/main" id="{32F1D278-DE01-414A-8C9E-0B93BC8A34B1}"/>
              </a:ext>
            </a:extLst>
          </p:cNvPr>
          <p:cNvSpPr txBox="1"/>
          <p:nvPr/>
        </p:nvSpPr>
        <p:spPr>
          <a:xfrm>
            <a:off x="5506375" y="954616"/>
            <a:ext cx="3209000" cy="207749"/>
          </a:xfrm>
          <a:prstGeom prst="rect">
            <a:avLst/>
          </a:prstGeom>
          <a:noFill/>
        </p:spPr>
        <p:txBody>
          <a:bodyPr wrap="square" lIns="0" tIns="0" rIns="0" bIns="0" rtlCol="0" anchor="ctr" anchorCtr="0">
            <a:spAutoFit/>
          </a:bodyPr>
          <a:lstStyle/>
          <a:p>
            <a:pPr lvl="0" algn="ctr">
              <a:defRPr/>
            </a:pPr>
            <a:r>
              <a:rPr lang="en-GB" sz="1350" b="1">
                <a:latin typeface="Arial" panose="020B0604020202020204" pitchFamily="34" charset="0"/>
                <a:cs typeface="Arial" panose="020B0604020202020204" pitchFamily="34" charset="0"/>
              </a:rPr>
              <a:t>Không đái tháo đường</a:t>
            </a:r>
            <a:endParaRPr lang="en-GB" sz="1350" b="1"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B3178321-3EAD-4C92-BD62-DC734A868E36}"/>
              </a:ext>
            </a:extLst>
          </p:cNvPr>
          <p:cNvGrpSpPr/>
          <p:nvPr/>
        </p:nvGrpSpPr>
        <p:grpSpPr>
          <a:xfrm>
            <a:off x="539661" y="1384682"/>
            <a:ext cx="3820067" cy="2242845"/>
            <a:chOff x="719548" y="1836184"/>
            <a:chExt cx="5093422" cy="2990461"/>
          </a:xfrm>
        </p:grpSpPr>
        <p:sp>
          <p:nvSpPr>
            <p:cNvPr id="30" name="Freeform: Shape 29">
              <a:extLst>
                <a:ext uri="{FF2B5EF4-FFF2-40B4-BE49-F238E27FC236}">
                  <a16:creationId xmlns:a16="http://schemas.microsoft.com/office/drawing/2014/main" id="{BE85F983-0DF4-4786-A9DA-0A80BEA30D41}"/>
                </a:ext>
              </a:extLst>
            </p:cNvPr>
            <p:cNvSpPr/>
            <p:nvPr/>
          </p:nvSpPr>
          <p:spPr>
            <a:xfrm>
              <a:off x="1623406" y="1945108"/>
              <a:ext cx="4028792" cy="2581275"/>
            </a:xfrm>
            <a:custGeom>
              <a:avLst/>
              <a:gdLst>
                <a:gd name="connsiteX0" fmla="*/ 0 w 4019550"/>
                <a:gd name="connsiteY0" fmla="*/ 0 h 2581275"/>
                <a:gd name="connsiteX1" fmla="*/ 0 w 4019550"/>
                <a:gd name="connsiteY1" fmla="*/ 2581275 h 2581275"/>
                <a:gd name="connsiteX2" fmla="*/ 4019550 w 4019550"/>
                <a:gd name="connsiteY2" fmla="*/ 2581275 h 2581275"/>
              </a:gdLst>
              <a:ahLst/>
              <a:cxnLst>
                <a:cxn ang="0">
                  <a:pos x="connsiteX0" y="connsiteY0"/>
                </a:cxn>
                <a:cxn ang="0">
                  <a:pos x="connsiteX1" y="connsiteY1"/>
                </a:cxn>
                <a:cxn ang="0">
                  <a:pos x="connsiteX2" y="connsiteY2"/>
                </a:cxn>
              </a:cxnLst>
              <a:rect l="l" t="t" r="r" b="b"/>
              <a:pathLst>
                <a:path w="4019550" h="2581275">
                  <a:moveTo>
                    <a:pt x="0" y="0"/>
                  </a:moveTo>
                  <a:lnTo>
                    <a:pt x="0" y="2581275"/>
                  </a:lnTo>
                  <a:lnTo>
                    <a:pt x="4019550" y="2581275"/>
                  </a:lnTo>
                </a:path>
              </a:pathLst>
            </a:custGeom>
            <a:noFill/>
            <a:ln w="19050">
              <a:solidFill>
                <a:srgbClr val="5151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cxnSp>
          <p:nvCxnSpPr>
            <p:cNvPr id="31" name="Straight Connector 30">
              <a:extLst>
                <a:ext uri="{FF2B5EF4-FFF2-40B4-BE49-F238E27FC236}">
                  <a16:creationId xmlns:a16="http://schemas.microsoft.com/office/drawing/2014/main" id="{AE9848E8-4F38-4C00-B963-A3D247367E15}"/>
                </a:ext>
              </a:extLst>
            </p:cNvPr>
            <p:cNvCxnSpPr/>
            <p:nvPr/>
          </p:nvCxnSpPr>
          <p:spPr>
            <a:xfrm>
              <a:off x="1569649" y="1943907"/>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29B97F3-2434-418C-BACB-004B7B8B1FFD}"/>
                </a:ext>
              </a:extLst>
            </p:cNvPr>
            <p:cNvCxnSpPr/>
            <p:nvPr/>
          </p:nvCxnSpPr>
          <p:spPr>
            <a:xfrm>
              <a:off x="1569649" y="2317897"/>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09E688-E409-4569-B835-6E298DCCB3CD}"/>
                </a:ext>
              </a:extLst>
            </p:cNvPr>
            <p:cNvCxnSpPr/>
            <p:nvPr/>
          </p:nvCxnSpPr>
          <p:spPr>
            <a:xfrm>
              <a:off x="1569649" y="3058695"/>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503ABC-C36B-4550-A042-105B8A0A5855}"/>
                </a:ext>
              </a:extLst>
            </p:cNvPr>
            <p:cNvCxnSpPr/>
            <p:nvPr/>
          </p:nvCxnSpPr>
          <p:spPr>
            <a:xfrm>
              <a:off x="1569649" y="3789923"/>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E625AEE-1F9F-4416-8FBC-D44CA8B15863}"/>
                </a:ext>
              </a:extLst>
            </p:cNvPr>
            <p:cNvCxnSpPr>
              <a:cxnSpLocks/>
            </p:cNvCxnSpPr>
            <p:nvPr/>
          </p:nvCxnSpPr>
          <p:spPr>
            <a:xfrm rot="5400000">
              <a:off x="1812657" y="4557565"/>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7794034-2CB4-4DBC-A068-C25EACE70CFB}"/>
                </a:ext>
              </a:extLst>
            </p:cNvPr>
            <p:cNvCxnSpPr>
              <a:cxnSpLocks/>
            </p:cNvCxnSpPr>
            <p:nvPr/>
          </p:nvCxnSpPr>
          <p:spPr>
            <a:xfrm rot="5400000">
              <a:off x="2093660" y="4557565"/>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F04839A-56E6-478A-985D-6C569B7833A7}"/>
                </a:ext>
              </a:extLst>
            </p:cNvPr>
            <p:cNvCxnSpPr>
              <a:cxnSpLocks/>
            </p:cNvCxnSpPr>
            <p:nvPr/>
          </p:nvCxnSpPr>
          <p:spPr>
            <a:xfrm rot="5400000">
              <a:off x="2796134" y="4557565"/>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EA6F229-7DA3-4067-BA16-2F4820ABAF04}"/>
                </a:ext>
              </a:extLst>
            </p:cNvPr>
            <p:cNvCxnSpPr>
              <a:cxnSpLocks/>
            </p:cNvCxnSpPr>
            <p:nvPr/>
          </p:nvCxnSpPr>
          <p:spPr>
            <a:xfrm rot="5400000">
              <a:off x="3496146" y="4557565"/>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B7418E1-E2F3-4AD1-8B1E-8F07388CA913}"/>
                </a:ext>
              </a:extLst>
            </p:cNvPr>
            <p:cNvCxnSpPr>
              <a:cxnSpLocks/>
            </p:cNvCxnSpPr>
            <p:nvPr/>
          </p:nvCxnSpPr>
          <p:spPr>
            <a:xfrm rot="5400000">
              <a:off x="4202675" y="4557565"/>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437A19D-383F-40A7-BB02-A0B25ADACEF3}"/>
                </a:ext>
              </a:extLst>
            </p:cNvPr>
            <p:cNvCxnSpPr>
              <a:cxnSpLocks/>
            </p:cNvCxnSpPr>
            <p:nvPr/>
          </p:nvCxnSpPr>
          <p:spPr>
            <a:xfrm rot="5400000">
              <a:off x="4910734" y="4557565"/>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6D7A0EC-97E9-49DF-9B54-139A8AE1E6F3}"/>
                </a:ext>
              </a:extLst>
            </p:cNvPr>
            <p:cNvCxnSpPr>
              <a:cxnSpLocks/>
            </p:cNvCxnSpPr>
            <p:nvPr/>
          </p:nvCxnSpPr>
          <p:spPr>
            <a:xfrm rot="5400000">
              <a:off x="5614820" y="4557565"/>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E1726B4-8071-4FE3-8F3D-7552F4899989}"/>
                </a:ext>
              </a:extLst>
            </p:cNvPr>
            <p:cNvSpPr txBox="1"/>
            <p:nvPr/>
          </p:nvSpPr>
          <p:spPr>
            <a:xfrm>
              <a:off x="1270375" y="1836184"/>
              <a:ext cx="274320" cy="215444"/>
            </a:xfrm>
            <a:prstGeom prst="rect">
              <a:avLst/>
            </a:prstGeom>
            <a:noFill/>
          </p:spPr>
          <p:txBody>
            <a:bodyPr wrap="square" lIns="0" tIns="0" rIns="0" bIns="0" rtlCol="0" anchor="ctr" anchorCtr="0">
              <a:spAutoFit/>
            </a:bodyPr>
            <a:lstStyle/>
            <a:p>
              <a:pPr algn="r"/>
              <a:r>
                <a:rPr lang="en-US" sz="1050" dirty="0">
                  <a:solidFill>
                    <a:srgbClr val="515151"/>
                  </a:solidFill>
                </a:rPr>
                <a:t>0</a:t>
              </a:r>
            </a:p>
          </p:txBody>
        </p:sp>
        <p:sp>
          <p:nvSpPr>
            <p:cNvPr id="50" name="TextBox 49">
              <a:extLst>
                <a:ext uri="{FF2B5EF4-FFF2-40B4-BE49-F238E27FC236}">
                  <a16:creationId xmlns:a16="http://schemas.microsoft.com/office/drawing/2014/main" id="{62A78D0C-C8A0-40B9-BE59-8EAC4E05B53F}"/>
                </a:ext>
              </a:extLst>
            </p:cNvPr>
            <p:cNvSpPr txBox="1"/>
            <p:nvPr/>
          </p:nvSpPr>
          <p:spPr>
            <a:xfrm>
              <a:off x="1143555" y="2210175"/>
              <a:ext cx="401139" cy="215444"/>
            </a:xfrm>
            <a:prstGeom prst="rect">
              <a:avLst/>
            </a:prstGeom>
            <a:noFill/>
            <a:ln>
              <a:noFill/>
            </a:ln>
          </p:spPr>
          <p:txBody>
            <a:bodyPr wrap="square" lIns="0" tIns="0" rIns="0" bIns="0" rtlCol="0" anchor="ctr" anchorCtr="0">
              <a:spAutoFit/>
            </a:bodyPr>
            <a:lstStyle/>
            <a:p>
              <a:pPr algn="r"/>
              <a:r>
                <a:rPr lang="en-US" sz="1050" dirty="0">
                  <a:solidFill>
                    <a:srgbClr val="515151"/>
                  </a:solidFill>
                </a:rPr>
                <a:t>-2.0</a:t>
              </a:r>
            </a:p>
          </p:txBody>
        </p:sp>
        <p:sp>
          <p:nvSpPr>
            <p:cNvPr id="51" name="TextBox 50">
              <a:extLst>
                <a:ext uri="{FF2B5EF4-FFF2-40B4-BE49-F238E27FC236}">
                  <a16:creationId xmlns:a16="http://schemas.microsoft.com/office/drawing/2014/main" id="{B6EBDAC6-8662-4DD6-933A-228D5B9D5811}"/>
                </a:ext>
              </a:extLst>
            </p:cNvPr>
            <p:cNvSpPr txBox="1"/>
            <p:nvPr/>
          </p:nvSpPr>
          <p:spPr>
            <a:xfrm>
              <a:off x="1208675" y="2945948"/>
              <a:ext cx="336019" cy="215444"/>
            </a:xfrm>
            <a:prstGeom prst="rect">
              <a:avLst/>
            </a:prstGeom>
            <a:noFill/>
            <a:ln>
              <a:noFill/>
            </a:ln>
          </p:spPr>
          <p:txBody>
            <a:bodyPr wrap="square" lIns="0" tIns="0" rIns="0" bIns="0" rtlCol="0" anchor="ctr" anchorCtr="0">
              <a:spAutoFit/>
            </a:bodyPr>
            <a:lstStyle/>
            <a:p>
              <a:pPr algn="r"/>
              <a:r>
                <a:rPr lang="en-US" sz="1050" dirty="0">
                  <a:solidFill>
                    <a:srgbClr val="515151"/>
                  </a:solidFill>
                </a:rPr>
                <a:t>-6.0</a:t>
              </a:r>
            </a:p>
          </p:txBody>
        </p:sp>
        <p:sp>
          <p:nvSpPr>
            <p:cNvPr id="52" name="TextBox 51">
              <a:extLst>
                <a:ext uri="{FF2B5EF4-FFF2-40B4-BE49-F238E27FC236}">
                  <a16:creationId xmlns:a16="http://schemas.microsoft.com/office/drawing/2014/main" id="{0F635F24-25B2-469E-8FC8-6C640ECF61F5}"/>
                </a:ext>
              </a:extLst>
            </p:cNvPr>
            <p:cNvSpPr txBox="1"/>
            <p:nvPr/>
          </p:nvSpPr>
          <p:spPr>
            <a:xfrm>
              <a:off x="1076747" y="3682200"/>
              <a:ext cx="467948" cy="215444"/>
            </a:xfrm>
            <a:prstGeom prst="rect">
              <a:avLst/>
            </a:prstGeom>
            <a:noFill/>
            <a:ln>
              <a:noFill/>
            </a:ln>
          </p:spPr>
          <p:txBody>
            <a:bodyPr wrap="square" lIns="0" tIns="0" rIns="0" bIns="0" rtlCol="0" anchor="ctr" anchorCtr="0">
              <a:spAutoFit/>
            </a:bodyPr>
            <a:lstStyle/>
            <a:p>
              <a:pPr algn="r"/>
              <a:r>
                <a:rPr lang="en-US" sz="1050" dirty="0">
                  <a:solidFill>
                    <a:srgbClr val="515151"/>
                  </a:solidFill>
                </a:rPr>
                <a:t>-10.0</a:t>
              </a:r>
            </a:p>
          </p:txBody>
        </p:sp>
        <p:sp>
          <p:nvSpPr>
            <p:cNvPr id="54" name="TextBox 53">
              <a:extLst>
                <a:ext uri="{FF2B5EF4-FFF2-40B4-BE49-F238E27FC236}">
                  <a16:creationId xmlns:a16="http://schemas.microsoft.com/office/drawing/2014/main" id="{67F877BE-DDD9-43F2-995C-9683B9457E4F}"/>
                </a:ext>
              </a:extLst>
            </p:cNvPr>
            <p:cNvSpPr txBox="1"/>
            <p:nvPr/>
          </p:nvSpPr>
          <p:spPr>
            <a:xfrm>
              <a:off x="1698503" y="4611201"/>
              <a:ext cx="274320" cy="215444"/>
            </a:xfrm>
            <a:prstGeom prst="rect">
              <a:avLst/>
            </a:prstGeom>
            <a:noFill/>
            <a:ln>
              <a:noFill/>
            </a:ln>
          </p:spPr>
          <p:txBody>
            <a:bodyPr wrap="square" lIns="0" tIns="0" rIns="0" bIns="0" rtlCol="0" anchor="ctr" anchorCtr="0">
              <a:spAutoFit/>
            </a:bodyPr>
            <a:lstStyle/>
            <a:p>
              <a:pPr algn="ctr"/>
              <a:r>
                <a:rPr lang="en-US" sz="1050" dirty="0">
                  <a:solidFill>
                    <a:srgbClr val="515151"/>
                  </a:solidFill>
                </a:rPr>
                <a:t>4</a:t>
              </a:r>
            </a:p>
          </p:txBody>
        </p:sp>
        <p:sp>
          <p:nvSpPr>
            <p:cNvPr id="55" name="TextBox 54">
              <a:extLst>
                <a:ext uri="{FF2B5EF4-FFF2-40B4-BE49-F238E27FC236}">
                  <a16:creationId xmlns:a16="http://schemas.microsoft.com/office/drawing/2014/main" id="{98FB9E3F-5AE8-45B1-BB61-1188B43CBAB6}"/>
                </a:ext>
              </a:extLst>
            </p:cNvPr>
            <p:cNvSpPr txBox="1"/>
            <p:nvPr/>
          </p:nvSpPr>
          <p:spPr>
            <a:xfrm>
              <a:off x="1987857" y="4611201"/>
              <a:ext cx="274320" cy="215444"/>
            </a:xfrm>
            <a:prstGeom prst="rect">
              <a:avLst/>
            </a:prstGeom>
            <a:noFill/>
            <a:ln>
              <a:noFill/>
            </a:ln>
          </p:spPr>
          <p:txBody>
            <a:bodyPr wrap="square" lIns="0" tIns="0" rIns="0" bIns="0" rtlCol="0" anchor="ctr" anchorCtr="0">
              <a:spAutoFit/>
            </a:bodyPr>
            <a:lstStyle/>
            <a:p>
              <a:pPr algn="ctr"/>
              <a:r>
                <a:rPr lang="en-US" sz="1050" dirty="0">
                  <a:solidFill>
                    <a:srgbClr val="515151"/>
                  </a:solidFill>
                </a:rPr>
                <a:t>12</a:t>
              </a:r>
            </a:p>
          </p:txBody>
        </p:sp>
        <p:sp>
          <p:nvSpPr>
            <p:cNvPr id="56" name="TextBox 55">
              <a:extLst>
                <a:ext uri="{FF2B5EF4-FFF2-40B4-BE49-F238E27FC236}">
                  <a16:creationId xmlns:a16="http://schemas.microsoft.com/office/drawing/2014/main" id="{FD6C1FAA-508C-482A-AD6C-B2A01D469455}"/>
                </a:ext>
              </a:extLst>
            </p:cNvPr>
            <p:cNvSpPr txBox="1"/>
            <p:nvPr/>
          </p:nvSpPr>
          <p:spPr>
            <a:xfrm>
              <a:off x="2653045" y="4611201"/>
              <a:ext cx="341435" cy="215444"/>
            </a:xfrm>
            <a:prstGeom prst="rect">
              <a:avLst/>
            </a:prstGeom>
            <a:noFill/>
            <a:ln>
              <a:noFill/>
            </a:ln>
          </p:spPr>
          <p:txBody>
            <a:bodyPr wrap="square" lIns="0" tIns="0" rIns="0" bIns="0" rtlCol="0" anchor="ctr" anchorCtr="0">
              <a:spAutoFit/>
            </a:bodyPr>
            <a:lstStyle/>
            <a:p>
              <a:pPr algn="ctr"/>
              <a:r>
                <a:rPr lang="en-US" sz="1050" dirty="0">
                  <a:solidFill>
                    <a:srgbClr val="515151"/>
                  </a:solidFill>
                </a:rPr>
                <a:t>32</a:t>
              </a:r>
            </a:p>
          </p:txBody>
        </p:sp>
        <p:sp>
          <p:nvSpPr>
            <p:cNvPr id="57" name="TextBox 56">
              <a:extLst>
                <a:ext uri="{FF2B5EF4-FFF2-40B4-BE49-F238E27FC236}">
                  <a16:creationId xmlns:a16="http://schemas.microsoft.com/office/drawing/2014/main" id="{DB7C4C78-E511-48D2-BE69-C7D22E080115}"/>
                </a:ext>
              </a:extLst>
            </p:cNvPr>
            <p:cNvSpPr txBox="1"/>
            <p:nvPr/>
          </p:nvSpPr>
          <p:spPr>
            <a:xfrm>
              <a:off x="3352861" y="4611201"/>
              <a:ext cx="341435" cy="215444"/>
            </a:xfrm>
            <a:prstGeom prst="rect">
              <a:avLst/>
            </a:prstGeom>
            <a:noFill/>
            <a:ln>
              <a:noFill/>
            </a:ln>
          </p:spPr>
          <p:txBody>
            <a:bodyPr wrap="square" lIns="0" tIns="0" rIns="0" bIns="0" rtlCol="0" anchor="ctr" anchorCtr="0">
              <a:spAutoFit/>
            </a:bodyPr>
            <a:lstStyle/>
            <a:p>
              <a:pPr algn="ctr"/>
              <a:r>
                <a:rPr lang="en-US" sz="1050" dirty="0">
                  <a:solidFill>
                    <a:srgbClr val="515151"/>
                  </a:solidFill>
                </a:rPr>
                <a:t>52</a:t>
              </a:r>
            </a:p>
          </p:txBody>
        </p:sp>
        <p:sp>
          <p:nvSpPr>
            <p:cNvPr id="60" name="TextBox 59">
              <a:extLst>
                <a:ext uri="{FF2B5EF4-FFF2-40B4-BE49-F238E27FC236}">
                  <a16:creationId xmlns:a16="http://schemas.microsoft.com/office/drawing/2014/main" id="{A0907157-C5C3-4F4B-87B6-498C5C0EC961}"/>
                </a:ext>
              </a:extLst>
            </p:cNvPr>
            <p:cNvSpPr txBox="1"/>
            <p:nvPr/>
          </p:nvSpPr>
          <p:spPr>
            <a:xfrm>
              <a:off x="4059390" y="4611201"/>
              <a:ext cx="341435" cy="215444"/>
            </a:xfrm>
            <a:prstGeom prst="rect">
              <a:avLst/>
            </a:prstGeom>
            <a:noFill/>
            <a:ln>
              <a:noFill/>
            </a:ln>
          </p:spPr>
          <p:txBody>
            <a:bodyPr wrap="square" lIns="0" tIns="0" rIns="0" bIns="0" rtlCol="0" anchor="ctr" anchorCtr="0">
              <a:spAutoFit/>
            </a:bodyPr>
            <a:lstStyle/>
            <a:p>
              <a:pPr algn="ctr"/>
              <a:r>
                <a:rPr lang="en-US" sz="1050" dirty="0">
                  <a:solidFill>
                    <a:srgbClr val="515151"/>
                  </a:solidFill>
                </a:rPr>
                <a:t>76</a:t>
              </a:r>
            </a:p>
          </p:txBody>
        </p:sp>
        <p:sp>
          <p:nvSpPr>
            <p:cNvPr id="62" name="TextBox 61">
              <a:extLst>
                <a:ext uri="{FF2B5EF4-FFF2-40B4-BE49-F238E27FC236}">
                  <a16:creationId xmlns:a16="http://schemas.microsoft.com/office/drawing/2014/main" id="{5E5A1C6C-845A-4BA2-9C50-B9DF0D08077F}"/>
                </a:ext>
              </a:extLst>
            </p:cNvPr>
            <p:cNvSpPr txBox="1"/>
            <p:nvPr/>
          </p:nvSpPr>
          <p:spPr>
            <a:xfrm>
              <a:off x="4767449" y="4611201"/>
              <a:ext cx="341435" cy="215444"/>
            </a:xfrm>
            <a:prstGeom prst="rect">
              <a:avLst/>
            </a:prstGeom>
            <a:noFill/>
            <a:ln>
              <a:noFill/>
            </a:ln>
          </p:spPr>
          <p:txBody>
            <a:bodyPr wrap="square" lIns="0" tIns="0" rIns="0" bIns="0" rtlCol="0" anchor="ctr" anchorCtr="0">
              <a:spAutoFit/>
            </a:bodyPr>
            <a:lstStyle/>
            <a:p>
              <a:pPr algn="ctr"/>
              <a:r>
                <a:rPr lang="en-US" sz="1050" dirty="0">
                  <a:solidFill>
                    <a:srgbClr val="515151"/>
                  </a:solidFill>
                </a:rPr>
                <a:t>100</a:t>
              </a:r>
            </a:p>
          </p:txBody>
        </p:sp>
        <p:sp>
          <p:nvSpPr>
            <p:cNvPr id="63" name="TextBox 62">
              <a:extLst>
                <a:ext uri="{FF2B5EF4-FFF2-40B4-BE49-F238E27FC236}">
                  <a16:creationId xmlns:a16="http://schemas.microsoft.com/office/drawing/2014/main" id="{8715F86B-6758-440D-B01A-3713810788AC}"/>
                </a:ext>
              </a:extLst>
            </p:cNvPr>
            <p:cNvSpPr txBox="1"/>
            <p:nvPr/>
          </p:nvSpPr>
          <p:spPr>
            <a:xfrm>
              <a:off x="5471535" y="4611201"/>
              <a:ext cx="341435" cy="215444"/>
            </a:xfrm>
            <a:prstGeom prst="rect">
              <a:avLst/>
            </a:prstGeom>
            <a:noFill/>
            <a:ln>
              <a:noFill/>
            </a:ln>
          </p:spPr>
          <p:txBody>
            <a:bodyPr wrap="square" lIns="0" tIns="0" rIns="0" bIns="0" rtlCol="0" anchor="ctr" anchorCtr="0">
              <a:spAutoFit/>
            </a:bodyPr>
            <a:lstStyle/>
            <a:p>
              <a:pPr algn="ctr"/>
              <a:r>
                <a:rPr lang="en-US" sz="1050" dirty="0">
                  <a:solidFill>
                    <a:srgbClr val="515151"/>
                  </a:solidFill>
                </a:rPr>
                <a:t>124</a:t>
              </a:r>
            </a:p>
          </p:txBody>
        </p:sp>
        <p:sp>
          <p:nvSpPr>
            <p:cNvPr id="73" name="TextBox 72">
              <a:extLst>
                <a:ext uri="{FF2B5EF4-FFF2-40B4-BE49-F238E27FC236}">
                  <a16:creationId xmlns:a16="http://schemas.microsoft.com/office/drawing/2014/main" id="{F384DFAE-1F87-4CBD-8B30-EDDC929ED1D3}"/>
                </a:ext>
              </a:extLst>
            </p:cNvPr>
            <p:cNvSpPr txBox="1"/>
            <p:nvPr/>
          </p:nvSpPr>
          <p:spPr>
            <a:xfrm>
              <a:off x="719548" y="4611201"/>
              <a:ext cx="978627" cy="215444"/>
            </a:xfrm>
            <a:prstGeom prst="rect">
              <a:avLst/>
            </a:prstGeom>
            <a:noFill/>
            <a:ln>
              <a:noFill/>
            </a:ln>
          </p:spPr>
          <p:txBody>
            <a:bodyPr wrap="square" lIns="0" tIns="0" rIns="0" bIns="0" rtlCol="0" anchor="ctr" anchorCtr="0">
              <a:spAutoFit/>
            </a:bodyPr>
            <a:lstStyle/>
            <a:p>
              <a:pPr algn="r"/>
              <a:r>
                <a:rPr lang="en-US" sz="1050" dirty="0">
                  <a:solidFill>
                    <a:srgbClr val="515151"/>
                  </a:solidFill>
                </a:rPr>
                <a:t>Baseline</a:t>
              </a:r>
            </a:p>
          </p:txBody>
        </p:sp>
        <p:cxnSp>
          <p:nvCxnSpPr>
            <p:cNvPr id="53" name="Straight Connector 52">
              <a:extLst>
                <a:ext uri="{FF2B5EF4-FFF2-40B4-BE49-F238E27FC236}">
                  <a16:creationId xmlns:a16="http://schemas.microsoft.com/office/drawing/2014/main" id="{810ED782-0945-4868-882A-D18C470BE954}"/>
                </a:ext>
              </a:extLst>
            </p:cNvPr>
            <p:cNvCxnSpPr/>
            <p:nvPr/>
          </p:nvCxnSpPr>
          <p:spPr>
            <a:xfrm>
              <a:off x="1569649" y="2690934"/>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98F9316E-A577-4EA5-A262-624B82CB63FC}"/>
                </a:ext>
              </a:extLst>
            </p:cNvPr>
            <p:cNvSpPr txBox="1"/>
            <p:nvPr/>
          </p:nvSpPr>
          <p:spPr>
            <a:xfrm>
              <a:off x="1143555" y="2583211"/>
              <a:ext cx="401139" cy="215444"/>
            </a:xfrm>
            <a:prstGeom prst="rect">
              <a:avLst/>
            </a:prstGeom>
            <a:noFill/>
            <a:ln>
              <a:noFill/>
            </a:ln>
          </p:spPr>
          <p:txBody>
            <a:bodyPr wrap="square" lIns="0" tIns="0" rIns="0" bIns="0" rtlCol="0" anchor="ctr" anchorCtr="0">
              <a:spAutoFit/>
            </a:bodyPr>
            <a:lstStyle/>
            <a:p>
              <a:pPr algn="r"/>
              <a:r>
                <a:rPr lang="en-US" sz="1050" dirty="0">
                  <a:solidFill>
                    <a:srgbClr val="515151"/>
                  </a:solidFill>
                </a:rPr>
                <a:t>-4.0</a:t>
              </a:r>
            </a:p>
          </p:txBody>
        </p:sp>
        <p:cxnSp>
          <p:nvCxnSpPr>
            <p:cNvPr id="59" name="Straight Connector 58">
              <a:extLst>
                <a:ext uri="{FF2B5EF4-FFF2-40B4-BE49-F238E27FC236}">
                  <a16:creationId xmlns:a16="http://schemas.microsoft.com/office/drawing/2014/main" id="{CB6F9027-4E8B-4777-86D5-9AE9AAC164C5}"/>
                </a:ext>
              </a:extLst>
            </p:cNvPr>
            <p:cNvCxnSpPr/>
            <p:nvPr/>
          </p:nvCxnSpPr>
          <p:spPr>
            <a:xfrm>
              <a:off x="1569649" y="3422160"/>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15EB18D-DF01-46B7-8159-6EBBE81A8F85}"/>
                </a:ext>
              </a:extLst>
            </p:cNvPr>
            <p:cNvSpPr txBox="1"/>
            <p:nvPr/>
          </p:nvSpPr>
          <p:spPr>
            <a:xfrm>
              <a:off x="1181379" y="3314438"/>
              <a:ext cx="363315" cy="215444"/>
            </a:xfrm>
            <a:prstGeom prst="rect">
              <a:avLst/>
            </a:prstGeom>
            <a:noFill/>
            <a:ln>
              <a:noFill/>
            </a:ln>
          </p:spPr>
          <p:txBody>
            <a:bodyPr wrap="square" lIns="0" tIns="0" rIns="0" bIns="0" rtlCol="0" anchor="ctr" anchorCtr="0">
              <a:spAutoFit/>
            </a:bodyPr>
            <a:lstStyle/>
            <a:p>
              <a:pPr algn="r"/>
              <a:r>
                <a:rPr lang="en-US" sz="1050" dirty="0">
                  <a:solidFill>
                    <a:srgbClr val="515151"/>
                  </a:solidFill>
                </a:rPr>
                <a:t>-8.0</a:t>
              </a:r>
            </a:p>
          </p:txBody>
        </p:sp>
        <p:cxnSp>
          <p:nvCxnSpPr>
            <p:cNvPr id="64" name="Straight Connector 63">
              <a:extLst>
                <a:ext uri="{FF2B5EF4-FFF2-40B4-BE49-F238E27FC236}">
                  <a16:creationId xmlns:a16="http://schemas.microsoft.com/office/drawing/2014/main" id="{49E2A393-C004-449C-A2C4-355E64C2F699}"/>
                </a:ext>
              </a:extLst>
            </p:cNvPr>
            <p:cNvCxnSpPr/>
            <p:nvPr/>
          </p:nvCxnSpPr>
          <p:spPr>
            <a:xfrm>
              <a:off x="1569649" y="4162961"/>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7AA4858B-5DD2-448F-8DCF-9FBDA8519437}"/>
                </a:ext>
              </a:extLst>
            </p:cNvPr>
            <p:cNvSpPr txBox="1"/>
            <p:nvPr/>
          </p:nvSpPr>
          <p:spPr>
            <a:xfrm>
              <a:off x="1076747" y="4055238"/>
              <a:ext cx="467948" cy="215444"/>
            </a:xfrm>
            <a:prstGeom prst="rect">
              <a:avLst/>
            </a:prstGeom>
            <a:noFill/>
            <a:ln>
              <a:noFill/>
            </a:ln>
          </p:spPr>
          <p:txBody>
            <a:bodyPr wrap="square" lIns="0" tIns="0" rIns="0" bIns="0" rtlCol="0" anchor="ctr" anchorCtr="0">
              <a:spAutoFit/>
            </a:bodyPr>
            <a:lstStyle/>
            <a:p>
              <a:pPr algn="r"/>
              <a:r>
                <a:rPr lang="en-US" sz="1050" dirty="0">
                  <a:solidFill>
                    <a:srgbClr val="515151"/>
                  </a:solidFill>
                </a:rPr>
                <a:t>-12.0</a:t>
              </a:r>
            </a:p>
          </p:txBody>
        </p:sp>
        <p:cxnSp>
          <p:nvCxnSpPr>
            <p:cNvPr id="72" name="Straight Connector 71">
              <a:extLst>
                <a:ext uri="{FF2B5EF4-FFF2-40B4-BE49-F238E27FC236}">
                  <a16:creationId xmlns:a16="http://schemas.microsoft.com/office/drawing/2014/main" id="{76279DAC-48A3-4EFB-B1EE-F0A38C62FC92}"/>
                </a:ext>
              </a:extLst>
            </p:cNvPr>
            <p:cNvCxnSpPr>
              <a:cxnSpLocks/>
            </p:cNvCxnSpPr>
            <p:nvPr/>
          </p:nvCxnSpPr>
          <p:spPr>
            <a:xfrm rot="5400000">
              <a:off x="1671630" y="4557565"/>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EB8DBB28-42E0-4864-BD52-4169C9A13A12}"/>
              </a:ext>
            </a:extLst>
          </p:cNvPr>
          <p:cNvGrpSpPr/>
          <p:nvPr/>
        </p:nvGrpSpPr>
        <p:grpSpPr>
          <a:xfrm>
            <a:off x="1682977" y="1257776"/>
            <a:ext cx="2705750" cy="115416"/>
            <a:chOff x="2177832" y="1841154"/>
            <a:chExt cx="3607666" cy="153888"/>
          </a:xfrm>
        </p:grpSpPr>
        <p:sp>
          <p:nvSpPr>
            <p:cNvPr id="71" name="TextBox 70">
              <a:extLst>
                <a:ext uri="{FF2B5EF4-FFF2-40B4-BE49-F238E27FC236}">
                  <a16:creationId xmlns:a16="http://schemas.microsoft.com/office/drawing/2014/main" id="{3DE7A04A-8117-417D-8852-16DB3E91267A}"/>
                </a:ext>
              </a:extLst>
            </p:cNvPr>
            <p:cNvSpPr txBox="1"/>
            <p:nvPr/>
          </p:nvSpPr>
          <p:spPr>
            <a:xfrm>
              <a:off x="4048138" y="1841154"/>
              <a:ext cx="1737360" cy="153888"/>
            </a:xfrm>
            <a:prstGeom prst="rect">
              <a:avLst/>
            </a:prstGeom>
            <a:noFill/>
          </p:spPr>
          <p:txBody>
            <a:bodyPr wrap="square" lIns="0" tIns="0" rIns="0" bIns="0" rtlCol="0" anchor="ctr" anchorCtr="0">
              <a:spAutoFit/>
            </a:bodyPr>
            <a:lstStyle/>
            <a:p>
              <a:r>
                <a:rPr lang="en-US" sz="750" dirty="0">
                  <a:solidFill>
                    <a:srgbClr val="515151"/>
                  </a:solidFill>
                </a:rPr>
                <a:t>Empagliflozin (n=927)</a:t>
              </a:r>
            </a:p>
          </p:txBody>
        </p:sp>
        <p:grpSp>
          <p:nvGrpSpPr>
            <p:cNvPr id="10" name="Group 9">
              <a:extLst>
                <a:ext uri="{FF2B5EF4-FFF2-40B4-BE49-F238E27FC236}">
                  <a16:creationId xmlns:a16="http://schemas.microsoft.com/office/drawing/2014/main" id="{3EC722F0-311C-489B-A273-CCFB19B73428}"/>
                </a:ext>
              </a:extLst>
            </p:cNvPr>
            <p:cNvGrpSpPr/>
            <p:nvPr/>
          </p:nvGrpSpPr>
          <p:grpSpPr>
            <a:xfrm>
              <a:off x="2177832" y="1841154"/>
              <a:ext cx="1419204" cy="153888"/>
              <a:chOff x="2177832" y="1841154"/>
              <a:chExt cx="1419204" cy="153888"/>
            </a:xfrm>
          </p:grpSpPr>
          <p:sp>
            <p:nvSpPr>
              <p:cNvPr id="65" name="TextBox 64">
                <a:extLst>
                  <a:ext uri="{FF2B5EF4-FFF2-40B4-BE49-F238E27FC236}">
                    <a16:creationId xmlns:a16="http://schemas.microsoft.com/office/drawing/2014/main" id="{9B06DC78-7C9A-45FD-A40F-9F0D0EA4D723}"/>
                  </a:ext>
                </a:extLst>
              </p:cNvPr>
              <p:cNvSpPr txBox="1"/>
              <p:nvPr/>
            </p:nvSpPr>
            <p:spPr>
              <a:xfrm>
                <a:off x="2373928" y="1841154"/>
                <a:ext cx="1223108" cy="153888"/>
              </a:xfrm>
              <a:prstGeom prst="rect">
                <a:avLst/>
              </a:prstGeom>
              <a:noFill/>
            </p:spPr>
            <p:txBody>
              <a:bodyPr wrap="square" lIns="0" tIns="0" rIns="0" bIns="0" rtlCol="0" anchor="ctr" anchorCtr="0">
                <a:spAutoFit/>
              </a:bodyPr>
              <a:lstStyle/>
              <a:p>
                <a:r>
                  <a:rPr lang="vi-VN" sz="750">
                    <a:solidFill>
                      <a:srgbClr val="515151"/>
                    </a:solidFill>
                  </a:rPr>
                  <a:t>Giả dược</a:t>
                </a:r>
                <a:r>
                  <a:rPr lang="en-US" sz="750">
                    <a:solidFill>
                      <a:srgbClr val="515151"/>
                    </a:solidFill>
                  </a:rPr>
                  <a:t> </a:t>
                </a:r>
                <a:r>
                  <a:rPr lang="en-US" sz="750" dirty="0">
                    <a:solidFill>
                      <a:srgbClr val="515151"/>
                    </a:solidFill>
                  </a:rPr>
                  <a:t>(n=926)</a:t>
                </a:r>
              </a:p>
            </p:txBody>
          </p:sp>
          <p:sp>
            <p:nvSpPr>
              <p:cNvPr id="8" name="Isosceles Triangle 7">
                <a:extLst>
                  <a:ext uri="{FF2B5EF4-FFF2-40B4-BE49-F238E27FC236}">
                    <a16:creationId xmlns:a16="http://schemas.microsoft.com/office/drawing/2014/main" id="{DDCB0DD2-D367-4EC7-ACA7-54616EDB7976}"/>
                  </a:ext>
                </a:extLst>
              </p:cNvPr>
              <p:cNvSpPr/>
              <p:nvPr/>
            </p:nvSpPr>
            <p:spPr>
              <a:xfrm>
                <a:off x="2177832" y="1868056"/>
                <a:ext cx="100084" cy="100084"/>
              </a:xfrm>
              <a:prstGeom prst="triangle">
                <a:avLst/>
              </a:prstGeom>
              <a:solidFill>
                <a:srgbClr val="515151"/>
              </a:solidFill>
              <a:ln>
                <a:solidFill>
                  <a:srgbClr val="5151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grpSp>
        <p:sp>
          <p:nvSpPr>
            <p:cNvPr id="74" name="Oval 73">
              <a:extLst>
                <a:ext uri="{FF2B5EF4-FFF2-40B4-BE49-F238E27FC236}">
                  <a16:creationId xmlns:a16="http://schemas.microsoft.com/office/drawing/2014/main" id="{FF0483A4-A74B-4DBD-9F41-A8DD3F6CEF0F}"/>
                </a:ext>
              </a:extLst>
            </p:cNvPr>
            <p:cNvSpPr/>
            <p:nvPr/>
          </p:nvSpPr>
          <p:spPr>
            <a:xfrm>
              <a:off x="3849760" y="1868056"/>
              <a:ext cx="100084" cy="1000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grpSp>
      <p:sp>
        <p:nvSpPr>
          <p:cNvPr id="76" name="TextBox 75">
            <a:extLst>
              <a:ext uri="{FF2B5EF4-FFF2-40B4-BE49-F238E27FC236}">
                <a16:creationId xmlns:a16="http://schemas.microsoft.com/office/drawing/2014/main" id="{C55E73AC-0370-4601-9DF1-38DD9AFC7FBB}"/>
              </a:ext>
            </a:extLst>
          </p:cNvPr>
          <p:cNvSpPr txBox="1"/>
          <p:nvPr/>
        </p:nvSpPr>
        <p:spPr>
          <a:xfrm>
            <a:off x="4611804" y="3810309"/>
            <a:ext cx="921544" cy="346249"/>
          </a:xfrm>
          <a:prstGeom prst="rect">
            <a:avLst/>
          </a:prstGeom>
          <a:noFill/>
        </p:spPr>
        <p:txBody>
          <a:bodyPr wrap="square" lIns="0" tIns="0" rIns="0" bIns="0" rtlCol="0">
            <a:spAutoFit/>
          </a:bodyPr>
          <a:lstStyle/>
          <a:p>
            <a:pPr algn="r"/>
            <a:r>
              <a:rPr lang="en-GB" sz="750" b="1" dirty="0">
                <a:latin typeface="Century Gothic" panose="020B0502020202020204" pitchFamily="34" charset="0"/>
                <a:cs typeface="Arial" panose="020B0604020202020204" pitchFamily="34" charset="0"/>
              </a:rPr>
              <a:t>N with data at visit</a:t>
            </a:r>
          </a:p>
          <a:p>
            <a:pPr algn="r"/>
            <a:r>
              <a:rPr lang="vi-VN" sz="750" b="1">
                <a:latin typeface="Century Gothic" panose="020B0502020202020204" pitchFamily="34" charset="0"/>
                <a:cs typeface="Arial" panose="020B0604020202020204" pitchFamily="34" charset="0"/>
              </a:rPr>
              <a:t>Giả dược</a:t>
            </a:r>
            <a:endParaRPr lang="en-GB" sz="750" b="1" dirty="0">
              <a:latin typeface="Century Gothic" panose="020B0502020202020204" pitchFamily="34" charset="0"/>
              <a:cs typeface="Arial" panose="020B0604020202020204" pitchFamily="34" charset="0"/>
            </a:endParaRPr>
          </a:p>
          <a:p>
            <a:pPr algn="r"/>
            <a:r>
              <a:rPr lang="en-GB" sz="750" b="1" dirty="0">
                <a:solidFill>
                  <a:schemeClr val="accent2"/>
                </a:solidFill>
                <a:latin typeface="Century Gothic" panose="020B0502020202020204" pitchFamily="34" charset="0"/>
                <a:cs typeface="Arial" panose="020B0604020202020204" pitchFamily="34" charset="0"/>
              </a:rPr>
              <a:t>Empagliflozin</a:t>
            </a:r>
          </a:p>
        </p:txBody>
      </p:sp>
      <p:sp>
        <p:nvSpPr>
          <p:cNvPr id="77" name="TextBox 76">
            <a:extLst>
              <a:ext uri="{FF2B5EF4-FFF2-40B4-BE49-F238E27FC236}">
                <a16:creationId xmlns:a16="http://schemas.microsoft.com/office/drawing/2014/main" id="{3A2537BC-FDDC-4777-ACE4-6CFA9BA47439}"/>
              </a:ext>
            </a:extLst>
          </p:cNvPr>
          <p:cNvSpPr txBox="1"/>
          <p:nvPr/>
        </p:nvSpPr>
        <p:spPr>
          <a:xfrm>
            <a:off x="5595798" y="3925725"/>
            <a:ext cx="205740" cy="230832"/>
          </a:xfrm>
          <a:prstGeom prst="rect">
            <a:avLst/>
          </a:prstGeom>
          <a:noFill/>
        </p:spPr>
        <p:txBody>
          <a:bodyPr wrap="square" lIns="0" tIns="0" rIns="0" bIns="0" rtlCol="0">
            <a:spAutoFit/>
          </a:bodyPr>
          <a:lstStyle/>
          <a:p>
            <a:pPr algn="ctr"/>
            <a:r>
              <a:rPr lang="en-GB" sz="750" dirty="0">
                <a:latin typeface="Century Gothic" panose="020B0502020202020204" pitchFamily="34" charset="0"/>
                <a:cs typeface="Arial" panose="020B0604020202020204" pitchFamily="34" charset="0"/>
              </a:rPr>
              <a:t>883</a:t>
            </a:r>
          </a:p>
          <a:p>
            <a:pPr algn="ctr"/>
            <a:r>
              <a:rPr lang="en-GB" sz="750" dirty="0">
                <a:latin typeface="Century Gothic" panose="020B0502020202020204" pitchFamily="34" charset="0"/>
                <a:cs typeface="Arial" panose="020B0604020202020204" pitchFamily="34" charset="0"/>
              </a:rPr>
              <a:t>899</a:t>
            </a:r>
          </a:p>
        </p:txBody>
      </p:sp>
      <p:sp>
        <p:nvSpPr>
          <p:cNvPr id="78" name="TextBox 77">
            <a:extLst>
              <a:ext uri="{FF2B5EF4-FFF2-40B4-BE49-F238E27FC236}">
                <a16:creationId xmlns:a16="http://schemas.microsoft.com/office/drawing/2014/main" id="{5EE58F63-CCCA-468A-89BA-E234642AE3AD}"/>
              </a:ext>
            </a:extLst>
          </p:cNvPr>
          <p:cNvSpPr txBox="1"/>
          <p:nvPr/>
        </p:nvSpPr>
        <p:spPr>
          <a:xfrm>
            <a:off x="5808052" y="3925725"/>
            <a:ext cx="205740" cy="230832"/>
          </a:xfrm>
          <a:prstGeom prst="rect">
            <a:avLst/>
          </a:prstGeom>
          <a:noFill/>
        </p:spPr>
        <p:txBody>
          <a:bodyPr wrap="square" lIns="0" tIns="0" rIns="0" bIns="0" rtlCol="0">
            <a:spAutoFit/>
          </a:bodyPr>
          <a:lstStyle/>
          <a:p>
            <a:pPr algn="ctr"/>
            <a:r>
              <a:rPr lang="en-GB" sz="750" dirty="0">
                <a:latin typeface="Century Gothic" panose="020B0502020202020204" pitchFamily="34" charset="0"/>
                <a:cs typeface="Arial" panose="020B0604020202020204" pitchFamily="34" charset="0"/>
              </a:rPr>
              <a:t>847</a:t>
            </a:r>
          </a:p>
          <a:p>
            <a:pPr algn="ctr"/>
            <a:r>
              <a:rPr lang="en-GB" sz="750" dirty="0">
                <a:latin typeface="Century Gothic" panose="020B0502020202020204" pitchFamily="34" charset="0"/>
                <a:cs typeface="Arial" panose="020B0604020202020204" pitchFamily="34" charset="0"/>
              </a:rPr>
              <a:t>866</a:t>
            </a:r>
          </a:p>
        </p:txBody>
      </p:sp>
      <p:sp>
        <p:nvSpPr>
          <p:cNvPr id="79" name="TextBox 78">
            <a:extLst>
              <a:ext uri="{FF2B5EF4-FFF2-40B4-BE49-F238E27FC236}">
                <a16:creationId xmlns:a16="http://schemas.microsoft.com/office/drawing/2014/main" id="{A657C1D4-165B-483E-912B-E2752B95F08C}"/>
              </a:ext>
            </a:extLst>
          </p:cNvPr>
          <p:cNvSpPr txBox="1"/>
          <p:nvPr/>
        </p:nvSpPr>
        <p:spPr>
          <a:xfrm>
            <a:off x="6336873" y="3925725"/>
            <a:ext cx="205740" cy="230832"/>
          </a:xfrm>
          <a:prstGeom prst="rect">
            <a:avLst/>
          </a:prstGeom>
          <a:noFill/>
        </p:spPr>
        <p:txBody>
          <a:bodyPr wrap="square" lIns="0" tIns="0" rIns="0" bIns="0" rtlCol="0">
            <a:spAutoFit/>
          </a:bodyPr>
          <a:lstStyle/>
          <a:p>
            <a:pPr algn="ctr"/>
            <a:r>
              <a:rPr lang="en-GB" sz="750" dirty="0">
                <a:latin typeface="Century Gothic" panose="020B0502020202020204" pitchFamily="34" charset="0"/>
                <a:cs typeface="Arial" panose="020B0604020202020204" pitchFamily="34" charset="0"/>
              </a:rPr>
              <a:t>762</a:t>
            </a:r>
          </a:p>
          <a:p>
            <a:pPr algn="ctr"/>
            <a:r>
              <a:rPr lang="en-GB" sz="750" dirty="0">
                <a:latin typeface="Century Gothic" panose="020B0502020202020204" pitchFamily="34" charset="0"/>
                <a:cs typeface="Arial" panose="020B0604020202020204" pitchFamily="34" charset="0"/>
              </a:rPr>
              <a:t>779</a:t>
            </a:r>
          </a:p>
        </p:txBody>
      </p:sp>
      <p:sp>
        <p:nvSpPr>
          <p:cNvPr id="80" name="TextBox 79">
            <a:extLst>
              <a:ext uri="{FF2B5EF4-FFF2-40B4-BE49-F238E27FC236}">
                <a16:creationId xmlns:a16="http://schemas.microsoft.com/office/drawing/2014/main" id="{C1931CA3-670C-4057-9EBC-213F3DF6EE1E}"/>
              </a:ext>
            </a:extLst>
          </p:cNvPr>
          <p:cNvSpPr txBox="1"/>
          <p:nvPr/>
        </p:nvSpPr>
        <p:spPr>
          <a:xfrm>
            <a:off x="6856973" y="3925725"/>
            <a:ext cx="205740" cy="230832"/>
          </a:xfrm>
          <a:prstGeom prst="rect">
            <a:avLst/>
          </a:prstGeom>
          <a:noFill/>
        </p:spPr>
        <p:txBody>
          <a:bodyPr wrap="square" lIns="0" tIns="0" rIns="0" bIns="0" rtlCol="0">
            <a:spAutoFit/>
          </a:bodyPr>
          <a:lstStyle/>
          <a:p>
            <a:pPr algn="ctr"/>
            <a:r>
              <a:rPr lang="en-GB" sz="750" dirty="0">
                <a:latin typeface="Century Gothic" panose="020B0502020202020204" pitchFamily="34" charset="0"/>
                <a:cs typeface="Arial" panose="020B0604020202020204" pitchFamily="34" charset="0"/>
              </a:rPr>
              <a:t>575</a:t>
            </a:r>
          </a:p>
          <a:p>
            <a:pPr algn="ctr"/>
            <a:r>
              <a:rPr lang="en-GB" sz="750" dirty="0">
                <a:latin typeface="Century Gothic" panose="020B0502020202020204" pitchFamily="34" charset="0"/>
                <a:cs typeface="Arial" panose="020B0604020202020204" pitchFamily="34" charset="0"/>
              </a:rPr>
              <a:t>595</a:t>
            </a:r>
          </a:p>
        </p:txBody>
      </p:sp>
      <p:sp>
        <p:nvSpPr>
          <p:cNvPr id="81" name="TextBox 80">
            <a:extLst>
              <a:ext uri="{FF2B5EF4-FFF2-40B4-BE49-F238E27FC236}">
                <a16:creationId xmlns:a16="http://schemas.microsoft.com/office/drawing/2014/main" id="{F24D16B6-72F9-47BD-B836-4A5BD35F5B87}"/>
              </a:ext>
            </a:extLst>
          </p:cNvPr>
          <p:cNvSpPr txBox="1"/>
          <p:nvPr/>
        </p:nvSpPr>
        <p:spPr>
          <a:xfrm>
            <a:off x="7381826" y="3925725"/>
            <a:ext cx="205740" cy="230832"/>
          </a:xfrm>
          <a:prstGeom prst="rect">
            <a:avLst/>
          </a:prstGeom>
          <a:noFill/>
        </p:spPr>
        <p:txBody>
          <a:bodyPr wrap="square" lIns="0" tIns="0" rIns="0" bIns="0" rtlCol="0">
            <a:spAutoFit/>
          </a:bodyPr>
          <a:lstStyle/>
          <a:p>
            <a:pPr algn="ctr"/>
            <a:r>
              <a:rPr lang="en-GB" sz="750" dirty="0">
                <a:latin typeface="Century Gothic" panose="020B0502020202020204" pitchFamily="34" charset="0"/>
                <a:cs typeface="Arial" panose="020B0604020202020204" pitchFamily="34" charset="0"/>
              </a:rPr>
              <a:t>378</a:t>
            </a:r>
          </a:p>
          <a:p>
            <a:pPr algn="ctr"/>
            <a:r>
              <a:rPr lang="en-GB" sz="750" dirty="0">
                <a:latin typeface="Century Gothic" panose="020B0502020202020204" pitchFamily="34" charset="0"/>
                <a:cs typeface="Arial" panose="020B0604020202020204" pitchFamily="34" charset="0"/>
              </a:rPr>
              <a:t>381</a:t>
            </a:r>
          </a:p>
        </p:txBody>
      </p:sp>
      <p:sp>
        <p:nvSpPr>
          <p:cNvPr id="82" name="TextBox 81">
            <a:extLst>
              <a:ext uri="{FF2B5EF4-FFF2-40B4-BE49-F238E27FC236}">
                <a16:creationId xmlns:a16="http://schemas.microsoft.com/office/drawing/2014/main" id="{3A975951-0A3F-421C-88D3-D4ADE5F5CE7B}"/>
              </a:ext>
            </a:extLst>
          </p:cNvPr>
          <p:cNvSpPr txBox="1"/>
          <p:nvPr/>
        </p:nvSpPr>
        <p:spPr>
          <a:xfrm>
            <a:off x="7935863" y="3925725"/>
            <a:ext cx="205740" cy="230832"/>
          </a:xfrm>
          <a:prstGeom prst="rect">
            <a:avLst/>
          </a:prstGeom>
          <a:noFill/>
        </p:spPr>
        <p:txBody>
          <a:bodyPr wrap="square" lIns="0" tIns="0" rIns="0" bIns="0" rtlCol="0">
            <a:spAutoFit/>
          </a:bodyPr>
          <a:lstStyle/>
          <a:p>
            <a:pPr algn="ctr"/>
            <a:r>
              <a:rPr lang="en-GB" sz="750" dirty="0">
                <a:latin typeface="Century Gothic" panose="020B0502020202020204" pitchFamily="34" charset="0"/>
                <a:cs typeface="Arial" panose="020B0604020202020204" pitchFamily="34" charset="0"/>
              </a:rPr>
              <a:t>172</a:t>
            </a:r>
          </a:p>
          <a:p>
            <a:pPr algn="ctr"/>
            <a:r>
              <a:rPr lang="en-GB" sz="750" dirty="0">
                <a:latin typeface="Century Gothic" panose="020B0502020202020204" pitchFamily="34" charset="0"/>
                <a:cs typeface="Arial" panose="020B0604020202020204" pitchFamily="34" charset="0"/>
              </a:rPr>
              <a:t>170</a:t>
            </a:r>
          </a:p>
        </p:txBody>
      </p:sp>
      <p:sp>
        <p:nvSpPr>
          <p:cNvPr id="83" name="TextBox 82">
            <a:extLst>
              <a:ext uri="{FF2B5EF4-FFF2-40B4-BE49-F238E27FC236}">
                <a16:creationId xmlns:a16="http://schemas.microsoft.com/office/drawing/2014/main" id="{FA7B6219-016F-4806-A80D-F2BB1F0A57B1}"/>
              </a:ext>
            </a:extLst>
          </p:cNvPr>
          <p:cNvSpPr txBox="1"/>
          <p:nvPr/>
        </p:nvSpPr>
        <p:spPr>
          <a:xfrm>
            <a:off x="8446247" y="3925725"/>
            <a:ext cx="205740" cy="230832"/>
          </a:xfrm>
          <a:prstGeom prst="rect">
            <a:avLst/>
          </a:prstGeom>
          <a:noFill/>
        </p:spPr>
        <p:txBody>
          <a:bodyPr wrap="square" lIns="0" tIns="0" rIns="0" bIns="0" rtlCol="0">
            <a:spAutoFit/>
          </a:bodyPr>
          <a:lstStyle/>
          <a:p>
            <a:pPr algn="ctr"/>
            <a:r>
              <a:rPr lang="en-GB" sz="750" dirty="0">
                <a:latin typeface="Century Gothic" panose="020B0502020202020204" pitchFamily="34" charset="0"/>
                <a:cs typeface="Arial" panose="020B0604020202020204" pitchFamily="34" charset="0"/>
              </a:rPr>
              <a:t>33</a:t>
            </a:r>
          </a:p>
          <a:p>
            <a:pPr algn="ctr"/>
            <a:r>
              <a:rPr lang="en-GB" sz="750" dirty="0">
                <a:latin typeface="Century Gothic" panose="020B0502020202020204" pitchFamily="34" charset="0"/>
                <a:cs typeface="Arial" panose="020B0604020202020204" pitchFamily="34" charset="0"/>
              </a:rPr>
              <a:t>37</a:t>
            </a:r>
          </a:p>
        </p:txBody>
      </p:sp>
      <p:grpSp>
        <p:nvGrpSpPr>
          <p:cNvPr id="5" name="Group 4">
            <a:extLst>
              <a:ext uri="{FF2B5EF4-FFF2-40B4-BE49-F238E27FC236}">
                <a16:creationId xmlns:a16="http://schemas.microsoft.com/office/drawing/2014/main" id="{76E32CD6-B4A3-4CE4-9380-1B7B381596A3}"/>
              </a:ext>
            </a:extLst>
          </p:cNvPr>
          <p:cNvGrpSpPr/>
          <p:nvPr/>
        </p:nvGrpSpPr>
        <p:grpSpPr>
          <a:xfrm>
            <a:off x="4825481" y="1384682"/>
            <a:ext cx="3820067" cy="2242845"/>
            <a:chOff x="6433975" y="1836184"/>
            <a:chExt cx="5093422" cy="2990461"/>
          </a:xfrm>
        </p:grpSpPr>
        <p:sp>
          <p:nvSpPr>
            <p:cNvPr id="84" name="Freeform: Shape 83">
              <a:extLst>
                <a:ext uri="{FF2B5EF4-FFF2-40B4-BE49-F238E27FC236}">
                  <a16:creationId xmlns:a16="http://schemas.microsoft.com/office/drawing/2014/main" id="{7C0E1A82-C390-4793-90B8-3AED479E0E82}"/>
                </a:ext>
              </a:extLst>
            </p:cNvPr>
            <p:cNvSpPr/>
            <p:nvPr/>
          </p:nvSpPr>
          <p:spPr>
            <a:xfrm>
              <a:off x="7337833" y="1945108"/>
              <a:ext cx="4028792" cy="2581275"/>
            </a:xfrm>
            <a:custGeom>
              <a:avLst/>
              <a:gdLst>
                <a:gd name="connsiteX0" fmla="*/ 0 w 4019550"/>
                <a:gd name="connsiteY0" fmla="*/ 0 h 2581275"/>
                <a:gd name="connsiteX1" fmla="*/ 0 w 4019550"/>
                <a:gd name="connsiteY1" fmla="*/ 2581275 h 2581275"/>
                <a:gd name="connsiteX2" fmla="*/ 4019550 w 4019550"/>
                <a:gd name="connsiteY2" fmla="*/ 2581275 h 2581275"/>
              </a:gdLst>
              <a:ahLst/>
              <a:cxnLst>
                <a:cxn ang="0">
                  <a:pos x="connsiteX0" y="connsiteY0"/>
                </a:cxn>
                <a:cxn ang="0">
                  <a:pos x="connsiteX1" y="connsiteY1"/>
                </a:cxn>
                <a:cxn ang="0">
                  <a:pos x="connsiteX2" y="connsiteY2"/>
                </a:cxn>
              </a:cxnLst>
              <a:rect l="l" t="t" r="r" b="b"/>
              <a:pathLst>
                <a:path w="4019550" h="2581275">
                  <a:moveTo>
                    <a:pt x="0" y="0"/>
                  </a:moveTo>
                  <a:lnTo>
                    <a:pt x="0" y="2581275"/>
                  </a:lnTo>
                  <a:lnTo>
                    <a:pt x="4019550" y="2581275"/>
                  </a:lnTo>
                </a:path>
              </a:pathLst>
            </a:custGeom>
            <a:noFill/>
            <a:ln w="19050">
              <a:solidFill>
                <a:srgbClr val="5151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cxnSp>
          <p:nvCxnSpPr>
            <p:cNvPr id="85" name="Straight Connector 84">
              <a:extLst>
                <a:ext uri="{FF2B5EF4-FFF2-40B4-BE49-F238E27FC236}">
                  <a16:creationId xmlns:a16="http://schemas.microsoft.com/office/drawing/2014/main" id="{B553D5A7-9DE7-4228-AD50-DE62CA75738B}"/>
                </a:ext>
              </a:extLst>
            </p:cNvPr>
            <p:cNvCxnSpPr/>
            <p:nvPr/>
          </p:nvCxnSpPr>
          <p:spPr>
            <a:xfrm>
              <a:off x="7284076" y="1943907"/>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7569A38-89F1-4A8E-AA4D-3F76C645F729}"/>
                </a:ext>
              </a:extLst>
            </p:cNvPr>
            <p:cNvCxnSpPr/>
            <p:nvPr/>
          </p:nvCxnSpPr>
          <p:spPr>
            <a:xfrm>
              <a:off x="7284076" y="2317897"/>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FFB1FC5-99C9-49C2-938E-661DB84DB2E4}"/>
                </a:ext>
              </a:extLst>
            </p:cNvPr>
            <p:cNvCxnSpPr/>
            <p:nvPr/>
          </p:nvCxnSpPr>
          <p:spPr>
            <a:xfrm>
              <a:off x="7284076" y="3058695"/>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8C650E4-5CAF-4AB9-962A-503A1C6FBF4A}"/>
                </a:ext>
              </a:extLst>
            </p:cNvPr>
            <p:cNvCxnSpPr/>
            <p:nvPr/>
          </p:nvCxnSpPr>
          <p:spPr>
            <a:xfrm>
              <a:off x="7284076" y="3789923"/>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796BB92-E3F1-4498-94C1-3E105293A2A4}"/>
                </a:ext>
              </a:extLst>
            </p:cNvPr>
            <p:cNvCxnSpPr>
              <a:cxnSpLocks/>
            </p:cNvCxnSpPr>
            <p:nvPr/>
          </p:nvCxnSpPr>
          <p:spPr>
            <a:xfrm rot="5400000">
              <a:off x="7527084" y="4557565"/>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594F0C6-45E2-44F9-A477-50B9256CC555}"/>
                </a:ext>
              </a:extLst>
            </p:cNvPr>
            <p:cNvCxnSpPr>
              <a:cxnSpLocks/>
            </p:cNvCxnSpPr>
            <p:nvPr/>
          </p:nvCxnSpPr>
          <p:spPr>
            <a:xfrm rot="5400000">
              <a:off x="7808087" y="4557565"/>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1179063-CBB9-49A6-A947-44D123B92D20}"/>
                </a:ext>
              </a:extLst>
            </p:cNvPr>
            <p:cNvCxnSpPr>
              <a:cxnSpLocks/>
            </p:cNvCxnSpPr>
            <p:nvPr/>
          </p:nvCxnSpPr>
          <p:spPr>
            <a:xfrm rot="5400000">
              <a:off x="8510561" y="4557565"/>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9A142E9-0040-433F-9E9E-9ABF7D59F3E3}"/>
                </a:ext>
              </a:extLst>
            </p:cNvPr>
            <p:cNvCxnSpPr>
              <a:cxnSpLocks/>
            </p:cNvCxnSpPr>
            <p:nvPr/>
          </p:nvCxnSpPr>
          <p:spPr>
            <a:xfrm rot="5400000">
              <a:off x="9210573" y="4557565"/>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10F8090-B9B7-4D47-8705-378767C091E1}"/>
                </a:ext>
              </a:extLst>
            </p:cNvPr>
            <p:cNvCxnSpPr>
              <a:cxnSpLocks/>
            </p:cNvCxnSpPr>
            <p:nvPr/>
          </p:nvCxnSpPr>
          <p:spPr>
            <a:xfrm rot="5400000">
              <a:off x="9917102" y="4557565"/>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E2F9252-7915-4F60-B627-0A5D43D2432F}"/>
                </a:ext>
              </a:extLst>
            </p:cNvPr>
            <p:cNvCxnSpPr>
              <a:cxnSpLocks/>
            </p:cNvCxnSpPr>
            <p:nvPr/>
          </p:nvCxnSpPr>
          <p:spPr>
            <a:xfrm rot="5400000">
              <a:off x="10625161" y="4557565"/>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CB50E20-663A-4770-B8FF-550DA64C13AD}"/>
                </a:ext>
              </a:extLst>
            </p:cNvPr>
            <p:cNvCxnSpPr>
              <a:cxnSpLocks/>
            </p:cNvCxnSpPr>
            <p:nvPr/>
          </p:nvCxnSpPr>
          <p:spPr>
            <a:xfrm rot="5400000">
              <a:off x="11335597" y="4557565"/>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E70AEB56-0CBB-4BC2-A09E-A5A265850F44}"/>
                </a:ext>
              </a:extLst>
            </p:cNvPr>
            <p:cNvSpPr txBox="1"/>
            <p:nvPr/>
          </p:nvSpPr>
          <p:spPr>
            <a:xfrm rot="16200000">
              <a:off x="5596412" y="3081762"/>
              <a:ext cx="2053524" cy="215444"/>
            </a:xfrm>
            <a:prstGeom prst="rect">
              <a:avLst/>
            </a:prstGeom>
            <a:noFill/>
          </p:spPr>
          <p:txBody>
            <a:bodyPr wrap="square" lIns="0" tIns="0" rIns="0" bIns="0" rtlCol="0">
              <a:spAutoFit/>
            </a:bodyPr>
            <a:lstStyle/>
            <a:p>
              <a:pPr algn="ctr"/>
              <a:r>
                <a:rPr lang="en-GB" sz="1050" b="1" dirty="0">
                  <a:solidFill>
                    <a:schemeClr val="accent2"/>
                  </a:solidFill>
                  <a:latin typeface="Century Gothic" panose="020B0502020202020204" pitchFamily="34" charset="0"/>
                  <a:cs typeface="Arial" panose="020B0604020202020204" pitchFamily="34" charset="0"/>
                </a:rPr>
                <a:t>Adjusted mean (SE)</a:t>
              </a:r>
            </a:p>
          </p:txBody>
        </p:sp>
        <p:sp>
          <p:nvSpPr>
            <p:cNvPr id="98" name="TextBox 97">
              <a:extLst>
                <a:ext uri="{FF2B5EF4-FFF2-40B4-BE49-F238E27FC236}">
                  <a16:creationId xmlns:a16="http://schemas.microsoft.com/office/drawing/2014/main" id="{709C51F5-1632-4251-A4B6-EE8E444A5787}"/>
                </a:ext>
              </a:extLst>
            </p:cNvPr>
            <p:cNvSpPr txBox="1"/>
            <p:nvPr/>
          </p:nvSpPr>
          <p:spPr>
            <a:xfrm>
              <a:off x="6984802" y="1836184"/>
              <a:ext cx="274320" cy="215444"/>
            </a:xfrm>
            <a:prstGeom prst="rect">
              <a:avLst/>
            </a:prstGeom>
            <a:noFill/>
          </p:spPr>
          <p:txBody>
            <a:bodyPr wrap="square" lIns="0" tIns="0" rIns="0" bIns="0" rtlCol="0" anchor="ctr" anchorCtr="0">
              <a:spAutoFit/>
            </a:bodyPr>
            <a:lstStyle/>
            <a:p>
              <a:pPr algn="r"/>
              <a:r>
                <a:rPr lang="en-US" sz="1050" dirty="0">
                  <a:solidFill>
                    <a:srgbClr val="515151"/>
                  </a:solidFill>
                </a:rPr>
                <a:t>0</a:t>
              </a:r>
            </a:p>
          </p:txBody>
        </p:sp>
        <p:sp>
          <p:nvSpPr>
            <p:cNvPr id="99" name="TextBox 98">
              <a:extLst>
                <a:ext uri="{FF2B5EF4-FFF2-40B4-BE49-F238E27FC236}">
                  <a16:creationId xmlns:a16="http://schemas.microsoft.com/office/drawing/2014/main" id="{345E1BEA-48CD-4D09-8E62-6F6E5935599B}"/>
                </a:ext>
              </a:extLst>
            </p:cNvPr>
            <p:cNvSpPr txBox="1"/>
            <p:nvPr/>
          </p:nvSpPr>
          <p:spPr>
            <a:xfrm>
              <a:off x="6857982" y="2210175"/>
              <a:ext cx="401139" cy="215444"/>
            </a:xfrm>
            <a:prstGeom prst="rect">
              <a:avLst/>
            </a:prstGeom>
            <a:noFill/>
            <a:ln>
              <a:noFill/>
            </a:ln>
          </p:spPr>
          <p:txBody>
            <a:bodyPr wrap="square" lIns="0" tIns="0" rIns="0" bIns="0" rtlCol="0" anchor="ctr" anchorCtr="0">
              <a:spAutoFit/>
            </a:bodyPr>
            <a:lstStyle/>
            <a:p>
              <a:pPr algn="r"/>
              <a:r>
                <a:rPr lang="en-US" sz="1050" dirty="0">
                  <a:solidFill>
                    <a:srgbClr val="515151"/>
                  </a:solidFill>
                </a:rPr>
                <a:t>-2.0</a:t>
              </a:r>
            </a:p>
          </p:txBody>
        </p:sp>
        <p:sp>
          <p:nvSpPr>
            <p:cNvPr id="100" name="TextBox 99">
              <a:extLst>
                <a:ext uri="{FF2B5EF4-FFF2-40B4-BE49-F238E27FC236}">
                  <a16:creationId xmlns:a16="http://schemas.microsoft.com/office/drawing/2014/main" id="{423BD8DB-1785-42EC-95DC-59E47413B70A}"/>
                </a:ext>
              </a:extLst>
            </p:cNvPr>
            <p:cNvSpPr txBox="1"/>
            <p:nvPr/>
          </p:nvSpPr>
          <p:spPr>
            <a:xfrm>
              <a:off x="6923102" y="2945948"/>
              <a:ext cx="336019" cy="215444"/>
            </a:xfrm>
            <a:prstGeom prst="rect">
              <a:avLst/>
            </a:prstGeom>
            <a:noFill/>
            <a:ln>
              <a:noFill/>
            </a:ln>
          </p:spPr>
          <p:txBody>
            <a:bodyPr wrap="square" lIns="0" tIns="0" rIns="0" bIns="0" rtlCol="0" anchor="ctr" anchorCtr="0">
              <a:spAutoFit/>
            </a:bodyPr>
            <a:lstStyle/>
            <a:p>
              <a:pPr algn="r"/>
              <a:r>
                <a:rPr lang="en-US" sz="1050" dirty="0">
                  <a:solidFill>
                    <a:srgbClr val="515151"/>
                  </a:solidFill>
                </a:rPr>
                <a:t>-6.0</a:t>
              </a:r>
            </a:p>
          </p:txBody>
        </p:sp>
        <p:sp>
          <p:nvSpPr>
            <p:cNvPr id="101" name="TextBox 100">
              <a:extLst>
                <a:ext uri="{FF2B5EF4-FFF2-40B4-BE49-F238E27FC236}">
                  <a16:creationId xmlns:a16="http://schemas.microsoft.com/office/drawing/2014/main" id="{07152A22-5C2D-4F50-87AA-CAADE28C94A3}"/>
                </a:ext>
              </a:extLst>
            </p:cNvPr>
            <p:cNvSpPr txBox="1"/>
            <p:nvPr/>
          </p:nvSpPr>
          <p:spPr>
            <a:xfrm>
              <a:off x="6791174" y="3682200"/>
              <a:ext cx="467948" cy="215444"/>
            </a:xfrm>
            <a:prstGeom prst="rect">
              <a:avLst/>
            </a:prstGeom>
            <a:noFill/>
            <a:ln>
              <a:noFill/>
            </a:ln>
          </p:spPr>
          <p:txBody>
            <a:bodyPr wrap="square" lIns="0" tIns="0" rIns="0" bIns="0" rtlCol="0" anchor="ctr" anchorCtr="0">
              <a:spAutoFit/>
            </a:bodyPr>
            <a:lstStyle/>
            <a:p>
              <a:pPr algn="r"/>
              <a:r>
                <a:rPr lang="en-US" sz="1050" dirty="0">
                  <a:solidFill>
                    <a:srgbClr val="515151"/>
                  </a:solidFill>
                </a:rPr>
                <a:t>-10.0</a:t>
              </a:r>
            </a:p>
          </p:txBody>
        </p:sp>
        <p:sp>
          <p:nvSpPr>
            <p:cNvPr id="102" name="TextBox 101">
              <a:extLst>
                <a:ext uri="{FF2B5EF4-FFF2-40B4-BE49-F238E27FC236}">
                  <a16:creationId xmlns:a16="http://schemas.microsoft.com/office/drawing/2014/main" id="{C31CCBD1-0A20-4D03-9A50-E3385EAAAE5C}"/>
                </a:ext>
              </a:extLst>
            </p:cNvPr>
            <p:cNvSpPr txBox="1"/>
            <p:nvPr/>
          </p:nvSpPr>
          <p:spPr>
            <a:xfrm>
              <a:off x="7419279" y="4611201"/>
              <a:ext cx="274320" cy="215444"/>
            </a:xfrm>
            <a:prstGeom prst="rect">
              <a:avLst/>
            </a:prstGeom>
            <a:noFill/>
            <a:ln>
              <a:noFill/>
            </a:ln>
          </p:spPr>
          <p:txBody>
            <a:bodyPr wrap="square" lIns="0" tIns="0" rIns="0" bIns="0" rtlCol="0" anchor="ctr" anchorCtr="0">
              <a:spAutoFit/>
            </a:bodyPr>
            <a:lstStyle/>
            <a:p>
              <a:pPr algn="ctr"/>
              <a:r>
                <a:rPr lang="en-US" sz="1050" dirty="0">
                  <a:solidFill>
                    <a:srgbClr val="515151"/>
                  </a:solidFill>
                </a:rPr>
                <a:t>4</a:t>
              </a:r>
            </a:p>
          </p:txBody>
        </p:sp>
        <p:sp>
          <p:nvSpPr>
            <p:cNvPr id="103" name="TextBox 102">
              <a:extLst>
                <a:ext uri="{FF2B5EF4-FFF2-40B4-BE49-F238E27FC236}">
                  <a16:creationId xmlns:a16="http://schemas.microsoft.com/office/drawing/2014/main" id="{07D7B41B-A6BF-4EA8-B2FB-0458B1C5FB15}"/>
                </a:ext>
              </a:extLst>
            </p:cNvPr>
            <p:cNvSpPr txBox="1"/>
            <p:nvPr/>
          </p:nvSpPr>
          <p:spPr>
            <a:xfrm>
              <a:off x="7702284" y="4611201"/>
              <a:ext cx="274320" cy="215444"/>
            </a:xfrm>
            <a:prstGeom prst="rect">
              <a:avLst/>
            </a:prstGeom>
            <a:noFill/>
            <a:ln>
              <a:noFill/>
            </a:ln>
          </p:spPr>
          <p:txBody>
            <a:bodyPr wrap="square" lIns="0" tIns="0" rIns="0" bIns="0" rtlCol="0" anchor="ctr" anchorCtr="0">
              <a:spAutoFit/>
            </a:bodyPr>
            <a:lstStyle/>
            <a:p>
              <a:pPr algn="ctr"/>
              <a:r>
                <a:rPr lang="en-US" sz="1050" dirty="0">
                  <a:solidFill>
                    <a:srgbClr val="515151"/>
                  </a:solidFill>
                </a:rPr>
                <a:t>12</a:t>
              </a:r>
            </a:p>
          </p:txBody>
        </p:sp>
        <p:sp>
          <p:nvSpPr>
            <p:cNvPr id="104" name="TextBox 103">
              <a:extLst>
                <a:ext uri="{FF2B5EF4-FFF2-40B4-BE49-F238E27FC236}">
                  <a16:creationId xmlns:a16="http://schemas.microsoft.com/office/drawing/2014/main" id="{EA9B1CF7-BC8E-445C-8ECD-3F2887CF037A}"/>
                </a:ext>
              </a:extLst>
            </p:cNvPr>
            <p:cNvSpPr txBox="1"/>
            <p:nvPr/>
          </p:nvSpPr>
          <p:spPr>
            <a:xfrm>
              <a:off x="8373821" y="4611201"/>
              <a:ext cx="341435" cy="215444"/>
            </a:xfrm>
            <a:prstGeom prst="rect">
              <a:avLst/>
            </a:prstGeom>
            <a:noFill/>
            <a:ln>
              <a:noFill/>
            </a:ln>
          </p:spPr>
          <p:txBody>
            <a:bodyPr wrap="square" lIns="0" tIns="0" rIns="0" bIns="0" rtlCol="0" anchor="ctr" anchorCtr="0">
              <a:spAutoFit/>
            </a:bodyPr>
            <a:lstStyle/>
            <a:p>
              <a:pPr algn="ctr"/>
              <a:r>
                <a:rPr lang="en-US" sz="1050" dirty="0">
                  <a:solidFill>
                    <a:srgbClr val="515151"/>
                  </a:solidFill>
                </a:rPr>
                <a:t>32</a:t>
              </a:r>
            </a:p>
          </p:txBody>
        </p:sp>
        <p:sp>
          <p:nvSpPr>
            <p:cNvPr id="105" name="TextBox 104">
              <a:extLst>
                <a:ext uri="{FF2B5EF4-FFF2-40B4-BE49-F238E27FC236}">
                  <a16:creationId xmlns:a16="http://schemas.microsoft.com/office/drawing/2014/main" id="{7E6BF6C1-8A86-4FA8-8A03-3BA64052D8AB}"/>
                </a:ext>
              </a:extLst>
            </p:cNvPr>
            <p:cNvSpPr txBox="1"/>
            <p:nvPr/>
          </p:nvSpPr>
          <p:spPr>
            <a:xfrm>
              <a:off x="9067288" y="4611201"/>
              <a:ext cx="341435" cy="215444"/>
            </a:xfrm>
            <a:prstGeom prst="rect">
              <a:avLst/>
            </a:prstGeom>
            <a:noFill/>
            <a:ln>
              <a:noFill/>
            </a:ln>
          </p:spPr>
          <p:txBody>
            <a:bodyPr wrap="square" lIns="0" tIns="0" rIns="0" bIns="0" rtlCol="0" anchor="ctr" anchorCtr="0">
              <a:spAutoFit/>
            </a:bodyPr>
            <a:lstStyle/>
            <a:p>
              <a:pPr algn="ctr"/>
              <a:r>
                <a:rPr lang="en-US" sz="1050" dirty="0">
                  <a:solidFill>
                    <a:srgbClr val="515151"/>
                  </a:solidFill>
                </a:rPr>
                <a:t>52</a:t>
              </a:r>
            </a:p>
          </p:txBody>
        </p:sp>
        <p:sp>
          <p:nvSpPr>
            <p:cNvPr id="106" name="TextBox 105">
              <a:extLst>
                <a:ext uri="{FF2B5EF4-FFF2-40B4-BE49-F238E27FC236}">
                  <a16:creationId xmlns:a16="http://schemas.microsoft.com/office/drawing/2014/main" id="{2A9750B2-5A84-4A1E-8065-FC0EF47BA585}"/>
                </a:ext>
              </a:extLst>
            </p:cNvPr>
            <p:cNvSpPr txBox="1"/>
            <p:nvPr/>
          </p:nvSpPr>
          <p:spPr>
            <a:xfrm>
              <a:off x="9773817" y="4611201"/>
              <a:ext cx="341435" cy="215444"/>
            </a:xfrm>
            <a:prstGeom prst="rect">
              <a:avLst/>
            </a:prstGeom>
            <a:noFill/>
            <a:ln>
              <a:noFill/>
            </a:ln>
          </p:spPr>
          <p:txBody>
            <a:bodyPr wrap="square" lIns="0" tIns="0" rIns="0" bIns="0" rtlCol="0" anchor="ctr" anchorCtr="0">
              <a:spAutoFit/>
            </a:bodyPr>
            <a:lstStyle/>
            <a:p>
              <a:pPr algn="ctr"/>
              <a:r>
                <a:rPr lang="en-US" sz="1050" dirty="0">
                  <a:solidFill>
                    <a:srgbClr val="515151"/>
                  </a:solidFill>
                </a:rPr>
                <a:t>76</a:t>
              </a:r>
            </a:p>
          </p:txBody>
        </p:sp>
        <p:sp>
          <p:nvSpPr>
            <p:cNvPr id="107" name="TextBox 106">
              <a:extLst>
                <a:ext uri="{FF2B5EF4-FFF2-40B4-BE49-F238E27FC236}">
                  <a16:creationId xmlns:a16="http://schemas.microsoft.com/office/drawing/2014/main" id="{D5CF1E79-0EC3-4069-A24C-CC2471C91E94}"/>
                </a:ext>
              </a:extLst>
            </p:cNvPr>
            <p:cNvSpPr txBox="1"/>
            <p:nvPr/>
          </p:nvSpPr>
          <p:spPr>
            <a:xfrm>
              <a:off x="10481876" y="4611201"/>
              <a:ext cx="341435" cy="215444"/>
            </a:xfrm>
            <a:prstGeom prst="rect">
              <a:avLst/>
            </a:prstGeom>
            <a:noFill/>
            <a:ln>
              <a:noFill/>
            </a:ln>
          </p:spPr>
          <p:txBody>
            <a:bodyPr wrap="square" lIns="0" tIns="0" rIns="0" bIns="0" rtlCol="0" anchor="ctr" anchorCtr="0">
              <a:spAutoFit/>
            </a:bodyPr>
            <a:lstStyle/>
            <a:p>
              <a:pPr algn="ctr"/>
              <a:r>
                <a:rPr lang="en-US" sz="1050" dirty="0">
                  <a:solidFill>
                    <a:srgbClr val="515151"/>
                  </a:solidFill>
                </a:rPr>
                <a:t>100</a:t>
              </a:r>
            </a:p>
          </p:txBody>
        </p:sp>
        <p:sp>
          <p:nvSpPr>
            <p:cNvPr id="108" name="TextBox 107">
              <a:extLst>
                <a:ext uri="{FF2B5EF4-FFF2-40B4-BE49-F238E27FC236}">
                  <a16:creationId xmlns:a16="http://schemas.microsoft.com/office/drawing/2014/main" id="{03CDF410-F402-495E-9B7A-E8B05826E9EC}"/>
                </a:ext>
              </a:extLst>
            </p:cNvPr>
            <p:cNvSpPr txBox="1"/>
            <p:nvPr/>
          </p:nvSpPr>
          <p:spPr>
            <a:xfrm>
              <a:off x="11185962" y="4611201"/>
              <a:ext cx="341435" cy="215444"/>
            </a:xfrm>
            <a:prstGeom prst="rect">
              <a:avLst/>
            </a:prstGeom>
            <a:noFill/>
            <a:ln>
              <a:noFill/>
            </a:ln>
          </p:spPr>
          <p:txBody>
            <a:bodyPr wrap="square" lIns="0" tIns="0" rIns="0" bIns="0" rtlCol="0" anchor="ctr" anchorCtr="0">
              <a:spAutoFit/>
            </a:bodyPr>
            <a:lstStyle/>
            <a:p>
              <a:pPr algn="ctr"/>
              <a:r>
                <a:rPr lang="en-US" sz="1050" dirty="0">
                  <a:solidFill>
                    <a:srgbClr val="515151"/>
                  </a:solidFill>
                </a:rPr>
                <a:t>124</a:t>
              </a:r>
            </a:p>
          </p:txBody>
        </p:sp>
        <p:sp>
          <p:nvSpPr>
            <p:cNvPr id="113" name="TextBox 112">
              <a:extLst>
                <a:ext uri="{FF2B5EF4-FFF2-40B4-BE49-F238E27FC236}">
                  <a16:creationId xmlns:a16="http://schemas.microsoft.com/office/drawing/2014/main" id="{1F344364-5632-4717-A188-8610AA3FB2B1}"/>
                </a:ext>
              </a:extLst>
            </p:cNvPr>
            <p:cNvSpPr txBox="1"/>
            <p:nvPr/>
          </p:nvSpPr>
          <p:spPr>
            <a:xfrm>
              <a:off x="6433975" y="4611201"/>
              <a:ext cx="978627" cy="215444"/>
            </a:xfrm>
            <a:prstGeom prst="rect">
              <a:avLst/>
            </a:prstGeom>
            <a:noFill/>
            <a:ln>
              <a:noFill/>
            </a:ln>
          </p:spPr>
          <p:txBody>
            <a:bodyPr wrap="square" lIns="0" tIns="0" rIns="0" bIns="0" rtlCol="0" anchor="ctr" anchorCtr="0">
              <a:spAutoFit/>
            </a:bodyPr>
            <a:lstStyle/>
            <a:p>
              <a:pPr algn="r"/>
              <a:r>
                <a:rPr lang="en-US" sz="1050" dirty="0">
                  <a:solidFill>
                    <a:srgbClr val="515151"/>
                  </a:solidFill>
                </a:rPr>
                <a:t>Baseline</a:t>
              </a:r>
            </a:p>
          </p:txBody>
        </p:sp>
        <p:cxnSp>
          <p:nvCxnSpPr>
            <p:cNvPr id="114" name="Straight Connector 113">
              <a:extLst>
                <a:ext uri="{FF2B5EF4-FFF2-40B4-BE49-F238E27FC236}">
                  <a16:creationId xmlns:a16="http://schemas.microsoft.com/office/drawing/2014/main" id="{8C9C9EC2-C867-487F-A241-19AA8C268599}"/>
                </a:ext>
              </a:extLst>
            </p:cNvPr>
            <p:cNvCxnSpPr/>
            <p:nvPr/>
          </p:nvCxnSpPr>
          <p:spPr>
            <a:xfrm>
              <a:off x="7284076" y="2690934"/>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10091462-F683-4BB5-A32B-D8BBED3A7975}"/>
                </a:ext>
              </a:extLst>
            </p:cNvPr>
            <p:cNvSpPr txBox="1"/>
            <p:nvPr/>
          </p:nvSpPr>
          <p:spPr>
            <a:xfrm>
              <a:off x="6857982" y="2583211"/>
              <a:ext cx="401139" cy="215444"/>
            </a:xfrm>
            <a:prstGeom prst="rect">
              <a:avLst/>
            </a:prstGeom>
            <a:noFill/>
            <a:ln>
              <a:noFill/>
            </a:ln>
          </p:spPr>
          <p:txBody>
            <a:bodyPr wrap="square" lIns="0" tIns="0" rIns="0" bIns="0" rtlCol="0" anchor="ctr" anchorCtr="0">
              <a:spAutoFit/>
            </a:bodyPr>
            <a:lstStyle/>
            <a:p>
              <a:pPr algn="r"/>
              <a:r>
                <a:rPr lang="en-US" sz="1050" dirty="0">
                  <a:solidFill>
                    <a:srgbClr val="515151"/>
                  </a:solidFill>
                </a:rPr>
                <a:t>-4.0</a:t>
              </a:r>
            </a:p>
          </p:txBody>
        </p:sp>
        <p:cxnSp>
          <p:nvCxnSpPr>
            <p:cNvPr id="116" name="Straight Connector 115">
              <a:extLst>
                <a:ext uri="{FF2B5EF4-FFF2-40B4-BE49-F238E27FC236}">
                  <a16:creationId xmlns:a16="http://schemas.microsoft.com/office/drawing/2014/main" id="{2E030FA2-4FE5-42EF-8A91-68A90CDC14DE}"/>
                </a:ext>
              </a:extLst>
            </p:cNvPr>
            <p:cNvCxnSpPr/>
            <p:nvPr/>
          </p:nvCxnSpPr>
          <p:spPr>
            <a:xfrm>
              <a:off x="7284076" y="3422160"/>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ECEFC9D7-36CE-44CF-BA6F-BD1DE1F9B11F}"/>
                </a:ext>
              </a:extLst>
            </p:cNvPr>
            <p:cNvSpPr txBox="1"/>
            <p:nvPr/>
          </p:nvSpPr>
          <p:spPr>
            <a:xfrm>
              <a:off x="6895806" y="3314438"/>
              <a:ext cx="363315" cy="215444"/>
            </a:xfrm>
            <a:prstGeom prst="rect">
              <a:avLst/>
            </a:prstGeom>
            <a:noFill/>
            <a:ln>
              <a:noFill/>
            </a:ln>
          </p:spPr>
          <p:txBody>
            <a:bodyPr wrap="square" lIns="0" tIns="0" rIns="0" bIns="0" rtlCol="0" anchor="ctr" anchorCtr="0">
              <a:spAutoFit/>
            </a:bodyPr>
            <a:lstStyle/>
            <a:p>
              <a:pPr algn="r"/>
              <a:r>
                <a:rPr lang="en-US" sz="1050" dirty="0">
                  <a:solidFill>
                    <a:srgbClr val="515151"/>
                  </a:solidFill>
                </a:rPr>
                <a:t>-8.0</a:t>
              </a:r>
            </a:p>
          </p:txBody>
        </p:sp>
        <p:cxnSp>
          <p:nvCxnSpPr>
            <p:cNvPr id="118" name="Straight Connector 117">
              <a:extLst>
                <a:ext uri="{FF2B5EF4-FFF2-40B4-BE49-F238E27FC236}">
                  <a16:creationId xmlns:a16="http://schemas.microsoft.com/office/drawing/2014/main" id="{EE0A4ADA-9F7C-47A4-866A-282FC3D6514E}"/>
                </a:ext>
              </a:extLst>
            </p:cNvPr>
            <p:cNvCxnSpPr/>
            <p:nvPr/>
          </p:nvCxnSpPr>
          <p:spPr>
            <a:xfrm>
              <a:off x="7284076" y="4162961"/>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ADD74D53-3CE3-4225-B6C4-238227FB16B5}"/>
                </a:ext>
              </a:extLst>
            </p:cNvPr>
            <p:cNvSpPr txBox="1"/>
            <p:nvPr/>
          </p:nvSpPr>
          <p:spPr>
            <a:xfrm>
              <a:off x="6791174" y="4055238"/>
              <a:ext cx="467948" cy="215444"/>
            </a:xfrm>
            <a:prstGeom prst="rect">
              <a:avLst/>
            </a:prstGeom>
            <a:noFill/>
            <a:ln>
              <a:noFill/>
            </a:ln>
          </p:spPr>
          <p:txBody>
            <a:bodyPr wrap="square" lIns="0" tIns="0" rIns="0" bIns="0" rtlCol="0" anchor="ctr" anchorCtr="0">
              <a:spAutoFit/>
            </a:bodyPr>
            <a:lstStyle/>
            <a:p>
              <a:pPr algn="r"/>
              <a:r>
                <a:rPr lang="en-US" sz="1050" dirty="0">
                  <a:solidFill>
                    <a:srgbClr val="515151"/>
                  </a:solidFill>
                </a:rPr>
                <a:t>-12.0</a:t>
              </a:r>
            </a:p>
          </p:txBody>
        </p:sp>
        <p:cxnSp>
          <p:nvCxnSpPr>
            <p:cNvPr id="120" name="Straight Connector 119">
              <a:extLst>
                <a:ext uri="{FF2B5EF4-FFF2-40B4-BE49-F238E27FC236}">
                  <a16:creationId xmlns:a16="http://schemas.microsoft.com/office/drawing/2014/main" id="{CB3AF9B0-E13F-4205-9759-758A9F2016BD}"/>
                </a:ext>
              </a:extLst>
            </p:cNvPr>
            <p:cNvCxnSpPr>
              <a:cxnSpLocks/>
            </p:cNvCxnSpPr>
            <p:nvPr/>
          </p:nvCxnSpPr>
          <p:spPr>
            <a:xfrm rot="5400000">
              <a:off x="7386057" y="4557565"/>
              <a:ext cx="54864" cy="0"/>
            </a:xfrm>
            <a:prstGeom prst="line">
              <a:avLst/>
            </a:prstGeom>
            <a:ln w="19050">
              <a:solidFill>
                <a:srgbClr val="515151"/>
              </a:solidFill>
            </a:ln>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a16="http://schemas.microsoft.com/office/drawing/2014/main" id="{5A0CC247-5A73-466E-9658-963874865B3A}"/>
              </a:ext>
            </a:extLst>
          </p:cNvPr>
          <p:cNvGrpSpPr/>
          <p:nvPr/>
        </p:nvGrpSpPr>
        <p:grpSpPr>
          <a:xfrm>
            <a:off x="1344178" y="1583147"/>
            <a:ext cx="2922464" cy="1347727"/>
            <a:chOff x="1792237" y="2100805"/>
            <a:chExt cx="3896618" cy="1796969"/>
          </a:xfrm>
        </p:grpSpPr>
        <p:grpSp>
          <p:nvGrpSpPr>
            <p:cNvPr id="124" name="Group 123">
              <a:extLst>
                <a:ext uri="{FF2B5EF4-FFF2-40B4-BE49-F238E27FC236}">
                  <a16:creationId xmlns:a16="http://schemas.microsoft.com/office/drawing/2014/main" id="{897E8291-5BC4-45A8-8496-89C609879906}"/>
                </a:ext>
              </a:extLst>
            </p:cNvPr>
            <p:cNvGrpSpPr/>
            <p:nvPr/>
          </p:nvGrpSpPr>
          <p:grpSpPr>
            <a:xfrm>
              <a:off x="5597415" y="3349519"/>
              <a:ext cx="91440" cy="548255"/>
              <a:chOff x="9904862" y="2531660"/>
              <a:chExt cx="91440" cy="191068"/>
            </a:xfrm>
          </p:grpSpPr>
          <p:cxnSp>
            <p:nvCxnSpPr>
              <p:cNvPr id="149" name="Straight Connector 148">
                <a:extLst>
                  <a:ext uri="{FF2B5EF4-FFF2-40B4-BE49-F238E27FC236}">
                    <a16:creationId xmlns:a16="http://schemas.microsoft.com/office/drawing/2014/main" id="{A9134313-F0CC-4741-853C-4623B81212C5}"/>
                  </a:ext>
                </a:extLst>
              </p:cNvPr>
              <p:cNvCxnSpPr/>
              <p:nvPr/>
            </p:nvCxnSpPr>
            <p:spPr>
              <a:xfrm>
                <a:off x="9904862" y="2531660"/>
                <a:ext cx="91440" cy="0"/>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C20BEED3-2FE6-4ED6-99E3-7B7DC87C8D9D}"/>
                  </a:ext>
                </a:extLst>
              </p:cNvPr>
              <p:cNvCxnSpPr/>
              <p:nvPr/>
            </p:nvCxnSpPr>
            <p:spPr>
              <a:xfrm>
                <a:off x="9904862" y="2722728"/>
                <a:ext cx="91440" cy="0"/>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AA533496-5AB1-4567-B646-83161636FD7A}"/>
                  </a:ext>
                </a:extLst>
              </p:cNvPr>
              <p:cNvCxnSpPr>
                <a:cxnSpLocks/>
              </p:cNvCxnSpPr>
              <p:nvPr/>
            </p:nvCxnSpPr>
            <p:spPr>
              <a:xfrm>
                <a:off x="9950582" y="2533650"/>
                <a:ext cx="0" cy="189078"/>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AC8F31CA-7003-4BE5-A8BB-A7736DF45953}"/>
                </a:ext>
              </a:extLst>
            </p:cNvPr>
            <p:cNvGrpSpPr/>
            <p:nvPr/>
          </p:nvGrpSpPr>
          <p:grpSpPr>
            <a:xfrm>
              <a:off x="4894253" y="2999384"/>
              <a:ext cx="91440" cy="258889"/>
              <a:chOff x="9904862" y="2531660"/>
              <a:chExt cx="91440" cy="191068"/>
            </a:xfrm>
          </p:grpSpPr>
          <p:cxnSp>
            <p:nvCxnSpPr>
              <p:cNvPr id="146" name="Straight Connector 145">
                <a:extLst>
                  <a:ext uri="{FF2B5EF4-FFF2-40B4-BE49-F238E27FC236}">
                    <a16:creationId xmlns:a16="http://schemas.microsoft.com/office/drawing/2014/main" id="{E23701EE-ABB3-437D-BEBE-29C274F08ED4}"/>
                  </a:ext>
                </a:extLst>
              </p:cNvPr>
              <p:cNvCxnSpPr/>
              <p:nvPr/>
            </p:nvCxnSpPr>
            <p:spPr>
              <a:xfrm>
                <a:off x="9904862" y="2531660"/>
                <a:ext cx="91440" cy="0"/>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19EA080-7F17-4CF7-91EA-3BF3973051C8}"/>
                  </a:ext>
                </a:extLst>
              </p:cNvPr>
              <p:cNvCxnSpPr/>
              <p:nvPr/>
            </p:nvCxnSpPr>
            <p:spPr>
              <a:xfrm>
                <a:off x="9904862" y="2722728"/>
                <a:ext cx="91440" cy="0"/>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049F21A7-AB65-4BC8-ACFF-4CB3B26CBA48}"/>
                  </a:ext>
                </a:extLst>
              </p:cNvPr>
              <p:cNvCxnSpPr>
                <a:cxnSpLocks/>
              </p:cNvCxnSpPr>
              <p:nvPr/>
            </p:nvCxnSpPr>
            <p:spPr>
              <a:xfrm>
                <a:off x="9950582" y="2533650"/>
                <a:ext cx="0" cy="189078"/>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grpSp>
        <p:grpSp>
          <p:nvGrpSpPr>
            <p:cNvPr id="126" name="Group 125">
              <a:extLst>
                <a:ext uri="{FF2B5EF4-FFF2-40B4-BE49-F238E27FC236}">
                  <a16:creationId xmlns:a16="http://schemas.microsoft.com/office/drawing/2014/main" id="{B7A4B168-B6CC-4239-835A-3D01D5E3E853}"/>
                </a:ext>
              </a:extLst>
            </p:cNvPr>
            <p:cNvGrpSpPr/>
            <p:nvPr/>
          </p:nvGrpSpPr>
          <p:grpSpPr>
            <a:xfrm>
              <a:off x="4188197" y="2652145"/>
              <a:ext cx="91440" cy="180760"/>
              <a:chOff x="9904862" y="2531660"/>
              <a:chExt cx="91440" cy="191068"/>
            </a:xfrm>
          </p:grpSpPr>
          <p:cxnSp>
            <p:nvCxnSpPr>
              <p:cNvPr id="143" name="Straight Connector 142">
                <a:extLst>
                  <a:ext uri="{FF2B5EF4-FFF2-40B4-BE49-F238E27FC236}">
                    <a16:creationId xmlns:a16="http://schemas.microsoft.com/office/drawing/2014/main" id="{685544DF-4838-4623-9564-2A587930BF00}"/>
                  </a:ext>
                </a:extLst>
              </p:cNvPr>
              <p:cNvCxnSpPr/>
              <p:nvPr/>
            </p:nvCxnSpPr>
            <p:spPr>
              <a:xfrm>
                <a:off x="9904862" y="2531660"/>
                <a:ext cx="91440" cy="0"/>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B7DC62A-2E0E-4717-9A28-4F6C274ABBA0}"/>
                  </a:ext>
                </a:extLst>
              </p:cNvPr>
              <p:cNvCxnSpPr/>
              <p:nvPr/>
            </p:nvCxnSpPr>
            <p:spPr>
              <a:xfrm>
                <a:off x="9904862" y="2722728"/>
                <a:ext cx="91440" cy="0"/>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3FA4721-238D-4B2E-BF43-0026215B88CC}"/>
                  </a:ext>
                </a:extLst>
              </p:cNvPr>
              <p:cNvCxnSpPr>
                <a:cxnSpLocks/>
              </p:cNvCxnSpPr>
              <p:nvPr/>
            </p:nvCxnSpPr>
            <p:spPr>
              <a:xfrm>
                <a:off x="9950582" y="2533650"/>
                <a:ext cx="0" cy="189078"/>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grpSp>
        <p:grpSp>
          <p:nvGrpSpPr>
            <p:cNvPr id="127" name="Group 126">
              <a:extLst>
                <a:ext uri="{FF2B5EF4-FFF2-40B4-BE49-F238E27FC236}">
                  <a16:creationId xmlns:a16="http://schemas.microsoft.com/office/drawing/2014/main" id="{3D6B8137-DCDE-4B22-9FD1-6A0D6E4B9381}"/>
                </a:ext>
              </a:extLst>
            </p:cNvPr>
            <p:cNvGrpSpPr/>
            <p:nvPr/>
          </p:nvGrpSpPr>
          <p:grpSpPr>
            <a:xfrm>
              <a:off x="3482141" y="2607197"/>
              <a:ext cx="91440" cy="156260"/>
              <a:chOff x="9904862" y="2531660"/>
              <a:chExt cx="91440" cy="191068"/>
            </a:xfrm>
          </p:grpSpPr>
          <p:cxnSp>
            <p:nvCxnSpPr>
              <p:cNvPr id="140" name="Straight Connector 139">
                <a:extLst>
                  <a:ext uri="{FF2B5EF4-FFF2-40B4-BE49-F238E27FC236}">
                    <a16:creationId xmlns:a16="http://schemas.microsoft.com/office/drawing/2014/main" id="{6FB6BAE4-D89E-4C92-A227-51A25BD8A6CD}"/>
                  </a:ext>
                </a:extLst>
              </p:cNvPr>
              <p:cNvCxnSpPr/>
              <p:nvPr/>
            </p:nvCxnSpPr>
            <p:spPr>
              <a:xfrm>
                <a:off x="9904862" y="2531660"/>
                <a:ext cx="91440" cy="0"/>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597AE53-C882-4BC3-AB9E-0CEF87FF6537}"/>
                  </a:ext>
                </a:extLst>
              </p:cNvPr>
              <p:cNvCxnSpPr/>
              <p:nvPr/>
            </p:nvCxnSpPr>
            <p:spPr>
              <a:xfrm>
                <a:off x="9904862" y="2722728"/>
                <a:ext cx="91440" cy="0"/>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7D08565-B25D-4F23-A1AF-C55DACCC848A}"/>
                  </a:ext>
                </a:extLst>
              </p:cNvPr>
              <p:cNvCxnSpPr>
                <a:cxnSpLocks/>
              </p:cNvCxnSpPr>
              <p:nvPr/>
            </p:nvCxnSpPr>
            <p:spPr>
              <a:xfrm>
                <a:off x="9950582" y="2533650"/>
                <a:ext cx="0" cy="189078"/>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grpSp>
        <p:grpSp>
          <p:nvGrpSpPr>
            <p:cNvPr id="128" name="Group 127">
              <a:extLst>
                <a:ext uri="{FF2B5EF4-FFF2-40B4-BE49-F238E27FC236}">
                  <a16:creationId xmlns:a16="http://schemas.microsoft.com/office/drawing/2014/main" id="{549E6E43-47A2-431D-9A69-47B6A6C50973}"/>
                </a:ext>
              </a:extLst>
            </p:cNvPr>
            <p:cNvGrpSpPr/>
            <p:nvPr/>
          </p:nvGrpSpPr>
          <p:grpSpPr>
            <a:xfrm>
              <a:off x="2776085" y="2390172"/>
              <a:ext cx="91440" cy="156260"/>
              <a:chOff x="9904862" y="2531660"/>
              <a:chExt cx="91440" cy="191068"/>
            </a:xfrm>
          </p:grpSpPr>
          <p:cxnSp>
            <p:nvCxnSpPr>
              <p:cNvPr id="137" name="Straight Connector 136">
                <a:extLst>
                  <a:ext uri="{FF2B5EF4-FFF2-40B4-BE49-F238E27FC236}">
                    <a16:creationId xmlns:a16="http://schemas.microsoft.com/office/drawing/2014/main" id="{7793D8F6-7F89-4E23-90EF-C2FDB7A28EF6}"/>
                  </a:ext>
                </a:extLst>
              </p:cNvPr>
              <p:cNvCxnSpPr/>
              <p:nvPr/>
            </p:nvCxnSpPr>
            <p:spPr>
              <a:xfrm>
                <a:off x="9904862" y="2531660"/>
                <a:ext cx="91440" cy="0"/>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457BDAC-BD44-4B03-93D6-E3B275DDEF53}"/>
                  </a:ext>
                </a:extLst>
              </p:cNvPr>
              <p:cNvCxnSpPr/>
              <p:nvPr/>
            </p:nvCxnSpPr>
            <p:spPr>
              <a:xfrm>
                <a:off x="9904862" y="2722728"/>
                <a:ext cx="91440" cy="0"/>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69190AF-2FF0-448F-9053-B004DC3C6A6E}"/>
                  </a:ext>
                </a:extLst>
              </p:cNvPr>
              <p:cNvCxnSpPr>
                <a:cxnSpLocks/>
              </p:cNvCxnSpPr>
              <p:nvPr/>
            </p:nvCxnSpPr>
            <p:spPr>
              <a:xfrm>
                <a:off x="9950582" y="2533650"/>
                <a:ext cx="0" cy="189078"/>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766D4EF6-4ED5-42C6-81D3-52C7477707D9}"/>
                </a:ext>
              </a:extLst>
            </p:cNvPr>
            <p:cNvGrpSpPr/>
            <p:nvPr/>
          </p:nvGrpSpPr>
          <p:grpSpPr>
            <a:xfrm>
              <a:off x="2075816" y="2190509"/>
              <a:ext cx="91440" cy="109959"/>
              <a:chOff x="9904862" y="2531660"/>
              <a:chExt cx="91440" cy="191068"/>
            </a:xfrm>
          </p:grpSpPr>
          <p:cxnSp>
            <p:nvCxnSpPr>
              <p:cNvPr id="134" name="Straight Connector 133">
                <a:extLst>
                  <a:ext uri="{FF2B5EF4-FFF2-40B4-BE49-F238E27FC236}">
                    <a16:creationId xmlns:a16="http://schemas.microsoft.com/office/drawing/2014/main" id="{D8BF430D-DC4E-4EE3-A22C-09D21DDC9CFB}"/>
                  </a:ext>
                </a:extLst>
              </p:cNvPr>
              <p:cNvCxnSpPr/>
              <p:nvPr/>
            </p:nvCxnSpPr>
            <p:spPr>
              <a:xfrm>
                <a:off x="9904862" y="2531660"/>
                <a:ext cx="91440" cy="0"/>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E250D5CC-E886-4A0B-82C5-AE02E1BEE789}"/>
                  </a:ext>
                </a:extLst>
              </p:cNvPr>
              <p:cNvCxnSpPr/>
              <p:nvPr/>
            </p:nvCxnSpPr>
            <p:spPr>
              <a:xfrm>
                <a:off x="9904862" y="2722728"/>
                <a:ext cx="91440" cy="0"/>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A8A688BC-6E76-4757-8C3B-022F5AE28279}"/>
                  </a:ext>
                </a:extLst>
              </p:cNvPr>
              <p:cNvCxnSpPr>
                <a:cxnSpLocks/>
              </p:cNvCxnSpPr>
              <p:nvPr/>
            </p:nvCxnSpPr>
            <p:spPr>
              <a:xfrm>
                <a:off x="9950582" y="2533650"/>
                <a:ext cx="0" cy="189078"/>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F41A2508-45D5-4323-A03A-1C6641C06580}"/>
                </a:ext>
              </a:extLst>
            </p:cNvPr>
            <p:cNvGrpSpPr/>
            <p:nvPr/>
          </p:nvGrpSpPr>
          <p:grpSpPr>
            <a:xfrm>
              <a:off x="1792237" y="2100805"/>
              <a:ext cx="91440" cy="109959"/>
              <a:chOff x="9904862" y="2531660"/>
              <a:chExt cx="91440" cy="191068"/>
            </a:xfrm>
          </p:grpSpPr>
          <p:cxnSp>
            <p:nvCxnSpPr>
              <p:cNvPr id="131" name="Straight Connector 130">
                <a:extLst>
                  <a:ext uri="{FF2B5EF4-FFF2-40B4-BE49-F238E27FC236}">
                    <a16:creationId xmlns:a16="http://schemas.microsoft.com/office/drawing/2014/main" id="{37A3A3CD-A875-46C1-9869-EE9B900BEC48}"/>
                  </a:ext>
                </a:extLst>
              </p:cNvPr>
              <p:cNvCxnSpPr/>
              <p:nvPr/>
            </p:nvCxnSpPr>
            <p:spPr>
              <a:xfrm>
                <a:off x="9904862" y="2531660"/>
                <a:ext cx="91440" cy="0"/>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234535B-C79D-4FAC-916F-647EF5899976}"/>
                  </a:ext>
                </a:extLst>
              </p:cNvPr>
              <p:cNvCxnSpPr/>
              <p:nvPr/>
            </p:nvCxnSpPr>
            <p:spPr>
              <a:xfrm>
                <a:off x="9904862" y="2722728"/>
                <a:ext cx="91440" cy="0"/>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01C2BC0-CB29-4D9F-9380-D89566614FD1}"/>
                  </a:ext>
                </a:extLst>
              </p:cNvPr>
              <p:cNvCxnSpPr>
                <a:cxnSpLocks/>
              </p:cNvCxnSpPr>
              <p:nvPr/>
            </p:nvCxnSpPr>
            <p:spPr>
              <a:xfrm>
                <a:off x="9950582" y="2533650"/>
                <a:ext cx="0" cy="189078"/>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grpSp>
      </p:grpSp>
      <p:grpSp>
        <p:nvGrpSpPr>
          <p:cNvPr id="152" name="Group 151">
            <a:extLst>
              <a:ext uri="{FF2B5EF4-FFF2-40B4-BE49-F238E27FC236}">
                <a16:creationId xmlns:a16="http://schemas.microsoft.com/office/drawing/2014/main" id="{2A42B862-2075-4186-B117-968606AD3ED7}"/>
              </a:ext>
            </a:extLst>
          </p:cNvPr>
          <p:cNvGrpSpPr/>
          <p:nvPr/>
        </p:nvGrpSpPr>
        <p:grpSpPr>
          <a:xfrm>
            <a:off x="1342464" y="1789898"/>
            <a:ext cx="2924633" cy="607094"/>
            <a:chOff x="1789951" y="2376474"/>
            <a:chExt cx="3899511" cy="809458"/>
          </a:xfrm>
        </p:grpSpPr>
        <p:grpSp>
          <p:nvGrpSpPr>
            <p:cNvPr id="153" name="Group 152">
              <a:extLst>
                <a:ext uri="{FF2B5EF4-FFF2-40B4-BE49-F238E27FC236}">
                  <a16:creationId xmlns:a16="http://schemas.microsoft.com/office/drawing/2014/main" id="{A701BC9B-5EA1-44E5-9882-69EC9377EC74}"/>
                </a:ext>
              </a:extLst>
            </p:cNvPr>
            <p:cNvGrpSpPr/>
            <p:nvPr/>
          </p:nvGrpSpPr>
          <p:grpSpPr>
            <a:xfrm>
              <a:off x="5598022" y="2636902"/>
              <a:ext cx="91440" cy="549030"/>
              <a:chOff x="9904862" y="2531660"/>
              <a:chExt cx="91440" cy="191068"/>
            </a:xfrm>
          </p:grpSpPr>
          <p:cxnSp>
            <p:nvCxnSpPr>
              <p:cNvPr id="178" name="Straight Connector 177">
                <a:extLst>
                  <a:ext uri="{FF2B5EF4-FFF2-40B4-BE49-F238E27FC236}">
                    <a16:creationId xmlns:a16="http://schemas.microsoft.com/office/drawing/2014/main" id="{BA4C3324-A61F-4B0A-9BDD-BE4DDD53B656}"/>
                  </a:ext>
                </a:extLst>
              </p:cNvPr>
              <p:cNvCxnSpPr/>
              <p:nvPr/>
            </p:nvCxnSpPr>
            <p:spPr>
              <a:xfrm>
                <a:off x="9904862" y="2531660"/>
                <a:ext cx="91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FCD6B64C-E555-4A42-B3A4-8A85DD148409}"/>
                  </a:ext>
                </a:extLst>
              </p:cNvPr>
              <p:cNvCxnSpPr/>
              <p:nvPr/>
            </p:nvCxnSpPr>
            <p:spPr>
              <a:xfrm>
                <a:off x="9904862" y="2722728"/>
                <a:ext cx="91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6E5752E5-1E8F-4B35-A30B-F5540A59F33B}"/>
                  </a:ext>
                </a:extLst>
              </p:cNvPr>
              <p:cNvCxnSpPr>
                <a:cxnSpLocks/>
              </p:cNvCxnSpPr>
              <p:nvPr/>
            </p:nvCxnSpPr>
            <p:spPr>
              <a:xfrm>
                <a:off x="9950582" y="2533650"/>
                <a:ext cx="0" cy="18907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54" name="Group 153">
              <a:extLst>
                <a:ext uri="{FF2B5EF4-FFF2-40B4-BE49-F238E27FC236}">
                  <a16:creationId xmlns:a16="http://schemas.microsoft.com/office/drawing/2014/main" id="{7D15894B-F271-4236-A49C-B3A58B789C7E}"/>
                </a:ext>
              </a:extLst>
            </p:cNvPr>
            <p:cNvGrpSpPr/>
            <p:nvPr/>
          </p:nvGrpSpPr>
          <p:grpSpPr>
            <a:xfrm>
              <a:off x="4889073" y="2674520"/>
              <a:ext cx="91440" cy="253875"/>
              <a:chOff x="9904862" y="2531660"/>
              <a:chExt cx="91440" cy="191068"/>
            </a:xfrm>
          </p:grpSpPr>
          <p:cxnSp>
            <p:nvCxnSpPr>
              <p:cNvPr id="175" name="Straight Connector 174">
                <a:extLst>
                  <a:ext uri="{FF2B5EF4-FFF2-40B4-BE49-F238E27FC236}">
                    <a16:creationId xmlns:a16="http://schemas.microsoft.com/office/drawing/2014/main" id="{F5A65AD3-D594-43A6-B3CD-881438698783}"/>
                  </a:ext>
                </a:extLst>
              </p:cNvPr>
              <p:cNvCxnSpPr/>
              <p:nvPr/>
            </p:nvCxnSpPr>
            <p:spPr>
              <a:xfrm>
                <a:off x="9904862" y="2531660"/>
                <a:ext cx="91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CDC65F38-6168-41E3-B899-5EF4F4171E01}"/>
                  </a:ext>
                </a:extLst>
              </p:cNvPr>
              <p:cNvCxnSpPr/>
              <p:nvPr/>
            </p:nvCxnSpPr>
            <p:spPr>
              <a:xfrm>
                <a:off x="9904862" y="2722728"/>
                <a:ext cx="91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F3022CF-8261-4D81-A6A3-B6D7684EBFE9}"/>
                  </a:ext>
                </a:extLst>
              </p:cNvPr>
              <p:cNvCxnSpPr>
                <a:cxnSpLocks/>
              </p:cNvCxnSpPr>
              <p:nvPr/>
            </p:nvCxnSpPr>
            <p:spPr>
              <a:xfrm>
                <a:off x="9950582" y="2533650"/>
                <a:ext cx="0" cy="18907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55" name="Group 154">
              <a:extLst>
                <a:ext uri="{FF2B5EF4-FFF2-40B4-BE49-F238E27FC236}">
                  <a16:creationId xmlns:a16="http://schemas.microsoft.com/office/drawing/2014/main" id="{854F6663-7F17-4BBA-8B33-69201BF7FEF8}"/>
                </a:ext>
              </a:extLst>
            </p:cNvPr>
            <p:cNvGrpSpPr/>
            <p:nvPr/>
          </p:nvGrpSpPr>
          <p:grpSpPr>
            <a:xfrm>
              <a:off x="4185911" y="2712138"/>
              <a:ext cx="91440" cy="181534"/>
              <a:chOff x="9904862" y="2531660"/>
              <a:chExt cx="91440" cy="191068"/>
            </a:xfrm>
          </p:grpSpPr>
          <p:cxnSp>
            <p:nvCxnSpPr>
              <p:cNvPr id="172" name="Straight Connector 171">
                <a:extLst>
                  <a:ext uri="{FF2B5EF4-FFF2-40B4-BE49-F238E27FC236}">
                    <a16:creationId xmlns:a16="http://schemas.microsoft.com/office/drawing/2014/main" id="{CFC27D97-B0DE-410C-A99E-AC44C038F5AF}"/>
                  </a:ext>
                </a:extLst>
              </p:cNvPr>
              <p:cNvCxnSpPr/>
              <p:nvPr/>
            </p:nvCxnSpPr>
            <p:spPr>
              <a:xfrm>
                <a:off x="9904862" y="2531660"/>
                <a:ext cx="91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67A6F8BF-B29F-4474-81BB-151A5465CBBE}"/>
                  </a:ext>
                </a:extLst>
              </p:cNvPr>
              <p:cNvCxnSpPr/>
              <p:nvPr/>
            </p:nvCxnSpPr>
            <p:spPr>
              <a:xfrm>
                <a:off x="9904862" y="2722728"/>
                <a:ext cx="91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81A26FD3-8DA3-41EF-8E93-8F01CFD5C9CE}"/>
                  </a:ext>
                </a:extLst>
              </p:cNvPr>
              <p:cNvCxnSpPr>
                <a:cxnSpLocks/>
              </p:cNvCxnSpPr>
              <p:nvPr/>
            </p:nvCxnSpPr>
            <p:spPr>
              <a:xfrm>
                <a:off x="9950582" y="2533650"/>
                <a:ext cx="0" cy="18907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56" name="Group 155">
              <a:extLst>
                <a:ext uri="{FF2B5EF4-FFF2-40B4-BE49-F238E27FC236}">
                  <a16:creationId xmlns:a16="http://schemas.microsoft.com/office/drawing/2014/main" id="{A807CD0A-6E2A-4753-BA19-6CB53B39926E}"/>
                </a:ext>
              </a:extLst>
            </p:cNvPr>
            <p:cNvGrpSpPr/>
            <p:nvPr/>
          </p:nvGrpSpPr>
          <p:grpSpPr>
            <a:xfrm>
              <a:off x="3485643" y="2564561"/>
              <a:ext cx="91440" cy="146809"/>
              <a:chOff x="9904862" y="2531660"/>
              <a:chExt cx="91440" cy="191068"/>
            </a:xfrm>
          </p:grpSpPr>
          <p:cxnSp>
            <p:nvCxnSpPr>
              <p:cNvPr id="169" name="Straight Connector 168">
                <a:extLst>
                  <a:ext uri="{FF2B5EF4-FFF2-40B4-BE49-F238E27FC236}">
                    <a16:creationId xmlns:a16="http://schemas.microsoft.com/office/drawing/2014/main" id="{9E5A4CB6-B876-4D09-B902-A8B31AC33934}"/>
                  </a:ext>
                </a:extLst>
              </p:cNvPr>
              <p:cNvCxnSpPr/>
              <p:nvPr/>
            </p:nvCxnSpPr>
            <p:spPr>
              <a:xfrm>
                <a:off x="9904862" y="2531660"/>
                <a:ext cx="91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419D62A-7DBC-444B-83E3-FD744F7A94E7}"/>
                  </a:ext>
                </a:extLst>
              </p:cNvPr>
              <p:cNvCxnSpPr/>
              <p:nvPr/>
            </p:nvCxnSpPr>
            <p:spPr>
              <a:xfrm>
                <a:off x="9904862" y="2722728"/>
                <a:ext cx="91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F6FE31A-C8AB-40C3-A36D-8D5B0BD38196}"/>
                  </a:ext>
                </a:extLst>
              </p:cNvPr>
              <p:cNvCxnSpPr>
                <a:cxnSpLocks/>
              </p:cNvCxnSpPr>
              <p:nvPr/>
            </p:nvCxnSpPr>
            <p:spPr>
              <a:xfrm>
                <a:off x="9950582" y="2533650"/>
                <a:ext cx="0" cy="18907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57" name="Group 156">
              <a:extLst>
                <a:ext uri="{FF2B5EF4-FFF2-40B4-BE49-F238E27FC236}">
                  <a16:creationId xmlns:a16="http://schemas.microsoft.com/office/drawing/2014/main" id="{64B52191-117A-43AE-B278-F5842D12931B}"/>
                </a:ext>
              </a:extLst>
            </p:cNvPr>
            <p:cNvGrpSpPr/>
            <p:nvPr/>
          </p:nvGrpSpPr>
          <p:grpSpPr>
            <a:xfrm>
              <a:off x="2776694" y="2512475"/>
              <a:ext cx="91440" cy="146809"/>
              <a:chOff x="9904862" y="2531660"/>
              <a:chExt cx="91440" cy="191068"/>
            </a:xfrm>
          </p:grpSpPr>
          <p:cxnSp>
            <p:nvCxnSpPr>
              <p:cNvPr id="166" name="Straight Connector 165">
                <a:extLst>
                  <a:ext uri="{FF2B5EF4-FFF2-40B4-BE49-F238E27FC236}">
                    <a16:creationId xmlns:a16="http://schemas.microsoft.com/office/drawing/2014/main" id="{9603102E-234A-4929-AE18-AA3C5F140134}"/>
                  </a:ext>
                </a:extLst>
              </p:cNvPr>
              <p:cNvCxnSpPr/>
              <p:nvPr/>
            </p:nvCxnSpPr>
            <p:spPr>
              <a:xfrm>
                <a:off x="9904862" y="2531660"/>
                <a:ext cx="91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B13EF903-015F-441C-848E-DC7A6D9AE06B}"/>
                  </a:ext>
                </a:extLst>
              </p:cNvPr>
              <p:cNvCxnSpPr/>
              <p:nvPr/>
            </p:nvCxnSpPr>
            <p:spPr>
              <a:xfrm>
                <a:off x="9904862" y="2722728"/>
                <a:ext cx="91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86D3A551-7FB7-4407-9818-DFEE3C1862ED}"/>
                  </a:ext>
                </a:extLst>
              </p:cNvPr>
              <p:cNvCxnSpPr>
                <a:cxnSpLocks/>
              </p:cNvCxnSpPr>
              <p:nvPr/>
            </p:nvCxnSpPr>
            <p:spPr>
              <a:xfrm>
                <a:off x="9950582" y="2533650"/>
                <a:ext cx="0" cy="18907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D32DC80F-6996-46BF-A32B-3284E0718801}"/>
                </a:ext>
              </a:extLst>
            </p:cNvPr>
            <p:cNvGrpSpPr/>
            <p:nvPr/>
          </p:nvGrpSpPr>
          <p:grpSpPr>
            <a:xfrm>
              <a:off x="2076425" y="2376474"/>
              <a:ext cx="91440" cy="112084"/>
              <a:chOff x="9904862" y="2531660"/>
              <a:chExt cx="91440" cy="191068"/>
            </a:xfrm>
          </p:grpSpPr>
          <p:cxnSp>
            <p:nvCxnSpPr>
              <p:cNvPr id="163" name="Straight Connector 162">
                <a:extLst>
                  <a:ext uri="{FF2B5EF4-FFF2-40B4-BE49-F238E27FC236}">
                    <a16:creationId xmlns:a16="http://schemas.microsoft.com/office/drawing/2014/main" id="{749D1E98-28F2-4860-A3F1-57A92B671A4B}"/>
                  </a:ext>
                </a:extLst>
              </p:cNvPr>
              <p:cNvCxnSpPr/>
              <p:nvPr/>
            </p:nvCxnSpPr>
            <p:spPr>
              <a:xfrm>
                <a:off x="9904862" y="2531660"/>
                <a:ext cx="91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B632F48-D5AD-4031-951A-5D01B7127B02}"/>
                  </a:ext>
                </a:extLst>
              </p:cNvPr>
              <p:cNvCxnSpPr/>
              <p:nvPr/>
            </p:nvCxnSpPr>
            <p:spPr>
              <a:xfrm>
                <a:off x="9904862" y="2722728"/>
                <a:ext cx="91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6232A03-9237-46D9-A978-10AC49E66525}"/>
                  </a:ext>
                </a:extLst>
              </p:cNvPr>
              <p:cNvCxnSpPr>
                <a:cxnSpLocks/>
              </p:cNvCxnSpPr>
              <p:nvPr/>
            </p:nvCxnSpPr>
            <p:spPr>
              <a:xfrm>
                <a:off x="9950582" y="2533650"/>
                <a:ext cx="0" cy="18907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59" name="Group 158">
              <a:extLst>
                <a:ext uri="{FF2B5EF4-FFF2-40B4-BE49-F238E27FC236}">
                  <a16:creationId xmlns:a16="http://schemas.microsoft.com/office/drawing/2014/main" id="{951F7B84-8F2B-467F-98CF-41225D0BE37D}"/>
                </a:ext>
              </a:extLst>
            </p:cNvPr>
            <p:cNvGrpSpPr/>
            <p:nvPr/>
          </p:nvGrpSpPr>
          <p:grpSpPr>
            <a:xfrm>
              <a:off x="1789951" y="2610862"/>
              <a:ext cx="91440" cy="112084"/>
              <a:chOff x="9904862" y="2531660"/>
              <a:chExt cx="91440" cy="191068"/>
            </a:xfrm>
          </p:grpSpPr>
          <p:cxnSp>
            <p:nvCxnSpPr>
              <p:cNvPr id="160" name="Straight Connector 159">
                <a:extLst>
                  <a:ext uri="{FF2B5EF4-FFF2-40B4-BE49-F238E27FC236}">
                    <a16:creationId xmlns:a16="http://schemas.microsoft.com/office/drawing/2014/main" id="{298F0328-7671-44B5-B77F-58BA5749A191}"/>
                  </a:ext>
                </a:extLst>
              </p:cNvPr>
              <p:cNvCxnSpPr/>
              <p:nvPr/>
            </p:nvCxnSpPr>
            <p:spPr>
              <a:xfrm>
                <a:off x="9904862" y="2531660"/>
                <a:ext cx="91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F483675-5704-4A08-8C5C-78B0FD762845}"/>
                  </a:ext>
                </a:extLst>
              </p:cNvPr>
              <p:cNvCxnSpPr/>
              <p:nvPr/>
            </p:nvCxnSpPr>
            <p:spPr>
              <a:xfrm>
                <a:off x="9904862" y="2722728"/>
                <a:ext cx="91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0661782-B9AB-457F-99AE-510B960CA3A3}"/>
                  </a:ext>
                </a:extLst>
              </p:cNvPr>
              <p:cNvCxnSpPr>
                <a:cxnSpLocks/>
              </p:cNvCxnSpPr>
              <p:nvPr/>
            </p:nvCxnSpPr>
            <p:spPr>
              <a:xfrm>
                <a:off x="9950582" y="2533650"/>
                <a:ext cx="0" cy="18907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181" name="Group 180">
            <a:extLst>
              <a:ext uri="{FF2B5EF4-FFF2-40B4-BE49-F238E27FC236}">
                <a16:creationId xmlns:a16="http://schemas.microsoft.com/office/drawing/2014/main" id="{AD3C7EA6-423E-4BB2-8571-FEA38D342224}"/>
              </a:ext>
            </a:extLst>
          </p:cNvPr>
          <p:cNvGrpSpPr/>
          <p:nvPr/>
        </p:nvGrpSpPr>
        <p:grpSpPr>
          <a:xfrm>
            <a:off x="5626635" y="1741982"/>
            <a:ext cx="2930479" cy="699794"/>
            <a:chOff x="7502180" y="2312585"/>
            <a:chExt cx="3907305" cy="933059"/>
          </a:xfrm>
        </p:grpSpPr>
        <p:grpSp>
          <p:nvGrpSpPr>
            <p:cNvPr id="182" name="Group 181">
              <a:extLst>
                <a:ext uri="{FF2B5EF4-FFF2-40B4-BE49-F238E27FC236}">
                  <a16:creationId xmlns:a16="http://schemas.microsoft.com/office/drawing/2014/main" id="{DA088B35-F0BC-4D37-9F60-129A31F22F05}"/>
                </a:ext>
              </a:extLst>
            </p:cNvPr>
            <p:cNvGrpSpPr/>
            <p:nvPr/>
          </p:nvGrpSpPr>
          <p:grpSpPr>
            <a:xfrm>
              <a:off x="9904862" y="2531660"/>
              <a:ext cx="91440" cy="191068"/>
              <a:chOff x="9904862" y="2531660"/>
              <a:chExt cx="91440" cy="191068"/>
            </a:xfrm>
          </p:grpSpPr>
          <p:cxnSp>
            <p:nvCxnSpPr>
              <p:cNvPr id="207" name="Straight Connector 206">
                <a:extLst>
                  <a:ext uri="{FF2B5EF4-FFF2-40B4-BE49-F238E27FC236}">
                    <a16:creationId xmlns:a16="http://schemas.microsoft.com/office/drawing/2014/main" id="{1B94BEFE-D703-4B59-9E68-F82540B8F8C8}"/>
                  </a:ext>
                </a:extLst>
              </p:cNvPr>
              <p:cNvCxnSpPr/>
              <p:nvPr/>
            </p:nvCxnSpPr>
            <p:spPr>
              <a:xfrm>
                <a:off x="9904862" y="2531660"/>
                <a:ext cx="91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978E7DA3-A4B0-4F56-9486-44BFE6AF0BF5}"/>
                  </a:ext>
                </a:extLst>
              </p:cNvPr>
              <p:cNvCxnSpPr/>
              <p:nvPr/>
            </p:nvCxnSpPr>
            <p:spPr>
              <a:xfrm>
                <a:off x="9904862" y="2722728"/>
                <a:ext cx="91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15770184-F045-422D-A350-6D6863777AA4}"/>
                  </a:ext>
                </a:extLst>
              </p:cNvPr>
              <p:cNvCxnSpPr>
                <a:cxnSpLocks/>
              </p:cNvCxnSpPr>
              <p:nvPr/>
            </p:nvCxnSpPr>
            <p:spPr>
              <a:xfrm>
                <a:off x="9950582" y="2533650"/>
                <a:ext cx="0" cy="18907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83" name="Group 182">
              <a:extLst>
                <a:ext uri="{FF2B5EF4-FFF2-40B4-BE49-F238E27FC236}">
                  <a16:creationId xmlns:a16="http://schemas.microsoft.com/office/drawing/2014/main" id="{119DC8AC-0795-4D82-B358-75C409815837}"/>
                </a:ext>
              </a:extLst>
            </p:cNvPr>
            <p:cNvGrpSpPr/>
            <p:nvPr/>
          </p:nvGrpSpPr>
          <p:grpSpPr>
            <a:xfrm>
              <a:off x="10617957" y="2550529"/>
              <a:ext cx="91440" cy="267283"/>
              <a:chOff x="9904862" y="2525839"/>
              <a:chExt cx="91440" cy="199256"/>
            </a:xfrm>
          </p:grpSpPr>
          <p:cxnSp>
            <p:nvCxnSpPr>
              <p:cNvPr id="204" name="Straight Connector 203">
                <a:extLst>
                  <a:ext uri="{FF2B5EF4-FFF2-40B4-BE49-F238E27FC236}">
                    <a16:creationId xmlns:a16="http://schemas.microsoft.com/office/drawing/2014/main" id="{E4887DEE-F094-430B-9942-9F84E9C0F286}"/>
                  </a:ext>
                </a:extLst>
              </p:cNvPr>
              <p:cNvCxnSpPr/>
              <p:nvPr/>
            </p:nvCxnSpPr>
            <p:spPr>
              <a:xfrm>
                <a:off x="9904862" y="2529885"/>
                <a:ext cx="91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86D50ACF-DABA-4E2D-A2CE-AC106A811880}"/>
                  </a:ext>
                </a:extLst>
              </p:cNvPr>
              <p:cNvCxnSpPr/>
              <p:nvPr/>
            </p:nvCxnSpPr>
            <p:spPr>
              <a:xfrm>
                <a:off x="9904862" y="2722728"/>
                <a:ext cx="91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C48EDA57-8633-4893-9BFE-431ABBB91CF3}"/>
                  </a:ext>
                </a:extLst>
              </p:cNvPr>
              <p:cNvCxnSpPr>
                <a:cxnSpLocks/>
              </p:cNvCxnSpPr>
              <p:nvPr/>
            </p:nvCxnSpPr>
            <p:spPr>
              <a:xfrm>
                <a:off x="9950582" y="2525839"/>
                <a:ext cx="0" cy="19925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84" name="Group 183">
              <a:extLst>
                <a:ext uri="{FF2B5EF4-FFF2-40B4-BE49-F238E27FC236}">
                  <a16:creationId xmlns:a16="http://schemas.microsoft.com/office/drawing/2014/main" id="{358EE35B-EF34-40C0-B95F-44997D00D182}"/>
                </a:ext>
              </a:extLst>
            </p:cNvPr>
            <p:cNvGrpSpPr/>
            <p:nvPr/>
          </p:nvGrpSpPr>
          <p:grpSpPr>
            <a:xfrm>
              <a:off x="11315664" y="2635460"/>
              <a:ext cx="93821" cy="610184"/>
              <a:chOff x="9904862" y="2525247"/>
              <a:chExt cx="93821" cy="199256"/>
            </a:xfrm>
          </p:grpSpPr>
          <p:cxnSp>
            <p:nvCxnSpPr>
              <p:cNvPr id="201" name="Straight Connector 200">
                <a:extLst>
                  <a:ext uri="{FF2B5EF4-FFF2-40B4-BE49-F238E27FC236}">
                    <a16:creationId xmlns:a16="http://schemas.microsoft.com/office/drawing/2014/main" id="{455B447A-A621-4EB7-B6DF-C86027810606}"/>
                  </a:ext>
                </a:extLst>
              </p:cNvPr>
              <p:cNvCxnSpPr/>
              <p:nvPr/>
            </p:nvCxnSpPr>
            <p:spPr>
              <a:xfrm>
                <a:off x="9907243" y="2527773"/>
                <a:ext cx="91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7D19D2B0-AA83-4750-A03D-A8440DB23045}"/>
                  </a:ext>
                </a:extLst>
              </p:cNvPr>
              <p:cNvCxnSpPr/>
              <p:nvPr/>
            </p:nvCxnSpPr>
            <p:spPr>
              <a:xfrm>
                <a:off x="9904862" y="2722728"/>
                <a:ext cx="91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6E7F05A-F0BA-4CE6-A618-277E72E636E3}"/>
                  </a:ext>
                </a:extLst>
              </p:cNvPr>
              <p:cNvCxnSpPr>
                <a:cxnSpLocks/>
              </p:cNvCxnSpPr>
              <p:nvPr/>
            </p:nvCxnSpPr>
            <p:spPr>
              <a:xfrm>
                <a:off x="9950582" y="2525247"/>
                <a:ext cx="0" cy="19925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85" name="Group 184">
              <a:extLst>
                <a:ext uri="{FF2B5EF4-FFF2-40B4-BE49-F238E27FC236}">
                  <a16:creationId xmlns:a16="http://schemas.microsoft.com/office/drawing/2014/main" id="{02D84EC2-9FC9-4657-94D3-CDBC931B9C43}"/>
                </a:ext>
              </a:extLst>
            </p:cNvPr>
            <p:cNvGrpSpPr/>
            <p:nvPr/>
          </p:nvGrpSpPr>
          <p:grpSpPr>
            <a:xfrm>
              <a:off x="9195249" y="2557854"/>
              <a:ext cx="91440" cy="142484"/>
              <a:chOff x="9904862" y="2531660"/>
              <a:chExt cx="91440" cy="191068"/>
            </a:xfrm>
          </p:grpSpPr>
          <p:cxnSp>
            <p:nvCxnSpPr>
              <p:cNvPr id="198" name="Straight Connector 197">
                <a:extLst>
                  <a:ext uri="{FF2B5EF4-FFF2-40B4-BE49-F238E27FC236}">
                    <a16:creationId xmlns:a16="http://schemas.microsoft.com/office/drawing/2014/main" id="{F8FDFACF-2180-45C2-9FF3-9E4A49BF3F01}"/>
                  </a:ext>
                </a:extLst>
              </p:cNvPr>
              <p:cNvCxnSpPr/>
              <p:nvPr/>
            </p:nvCxnSpPr>
            <p:spPr>
              <a:xfrm>
                <a:off x="9904862" y="2531660"/>
                <a:ext cx="91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4B9B7DFB-B512-423C-8C60-42895342DF84}"/>
                  </a:ext>
                </a:extLst>
              </p:cNvPr>
              <p:cNvCxnSpPr/>
              <p:nvPr/>
            </p:nvCxnSpPr>
            <p:spPr>
              <a:xfrm>
                <a:off x="9904862" y="2722728"/>
                <a:ext cx="91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1B6DEAE4-D914-4A09-BFED-3016AEDA2E18}"/>
                  </a:ext>
                </a:extLst>
              </p:cNvPr>
              <p:cNvCxnSpPr>
                <a:cxnSpLocks/>
              </p:cNvCxnSpPr>
              <p:nvPr/>
            </p:nvCxnSpPr>
            <p:spPr>
              <a:xfrm>
                <a:off x="9950582" y="2533650"/>
                <a:ext cx="0" cy="18907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86" name="Group 185">
              <a:extLst>
                <a:ext uri="{FF2B5EF4-FFF2-40B4-BE49-F238E27FC236}">
                  <a16:creationId xmlns:a16="http://schemas.microsoft.com/office/drawing/2014/main" id="{3977FCDC-305A-4AC0-8C80-4B5AE57A241C}"/>
                </a:ext>
              </a:extLst>
            </p:cNvPr>
            <p:cNvGrpSpPr/>
            <p:nvPr/>
          </p:nvGrpSpPr>
          <p:grpSpPr>
            <a:xfrm>
              <a:off x="8490399" y="2407835"/>
              <a:ext cx="91440" cy="142484"/>
              <a:chOff x="9904862" y="2531660"/>
              <a:chExt cx="91440" cy="191068"/>
            </a:xfrm>
          </p:grpSpPr>
          <p:cxnSp>
            <p:nvCxnSpPr>
              <p:cNvPr id="195" name="Straight Connector 194">
                <a:extLst>
                  <a:ext uri="{FF2B5EF4-FFF2-40B4-BE49-F238E27FC236}">
                    <a16:creationId xmlns:a16="http://schemas.microsoft.com/office/drawing/2014/main" id="{717FEB0A-523A-445F-928B-745E3A995323}"/>
                  </a:ext>
                </a:extLst>
              </p:cNvPr>
              <p:cNvCxnSpPr/>
              <p:nvPr/>
            </p:nvCxnSpPr>
            <p:spPr>
              <a:xfrm>
                <a:off x="9904862" y="2531660"/>
                <a:ext cx="91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7AA5B868-CAD5-4D1B-99DB-B43D1E6E7087}"/>
                  </a:ext>
                </a:extLst>
              </p:cNvPr>
              <p:cNvCxnSpPr/>
              <p:nvPr/>
            </p:nvCxnSpPr>
            <p:spPr>
              <a:xfrm>
                <a:off x="9904862" y="2722728"/>
                <a:ext cx="91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7B900816-16BB-4FA1-9BFD-8868D1F2A62A}"/>
                  </a:ext>
                </a:extLst>
              </p:cNvPr>
              <p:cNvCxnSpPr>
                <a:cxnSpLocks/>
              </p:cNvCxnSpPr>
              <p:nvPr/>
            </p:nvCxnSpPr>
            <p:spPr>
              <a:xfrm>
                <a:off x="9950582" y="2533650"/>
                <a:ext cx="0" cy="18907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87" name="Group 186">
              <a:extLst>
                <a:ext uri="{FF2B5EF4-FFF2-40B4-BE49-F238E27FC236}">
                  <a16:creationId xmlns:a16="http://schemas.microsoft.com/office/drawing/2014/main" id="{D7266CE8-A16C-4B01-A955-7EF7158E9FE1}"/>
                </a:ext>
              </a:extLst>
            </p:cNvPr>
            <p:cNvGrpSpPr/>
            <p:nvPr/>
          </p:nvGrpSpPr>
          <p:grpSpPr>
            <a:xfrm>
              <a:off x="7785549" y="2312585"/>
              <a:ext cx="91440" cy="113909"/>
              <a:chOff x="9904862" y="2531660"/>
              <a:chExt cx="91440" cy="191068"/>
            </a:xfrm>
          </p:grpSpPr>
          <p:cxnSp>
            <p:nvCxnSpPr>
              <p:cNvPr id="192" name="Straight Connector 191">
                <a:extLst>
                  <a:ext uri="{FF2B5EF4-FFF2-40B4-BE49-F238E27FC236}">
                    <a16:creationId xmlns:a16="http://schemas.microsoft.com/office/drawing/2014/main" id="{9C7828AA-FDE1-44BA-A991-E7CBBFB6DA0F}"/>
                  </a:ext>
                </a:extLst>
              </p:cNvPr>
              <p:cNvCxnSpPr/>
              <p:nvPr/>
            </p:nvCxnSpPr>
            <p:spPr>
              <a:xfrm>
                <a:off x="9904862" y="2531660"/>
                <a:ext cx="91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8B1AFF6-12C2-4944-8336-6629D809AD40}"/>
                  </a:ext>
                </a:extLst>
              </p:cNvPr>
              <p:cNvCxnSpPr/>
              <p:nvPr/>
            </p:nvCxnSpPr>
            <p:spPr>
              <a:xfrm>
                <a:off x="9904862" y="2722728"/>
                <a:ext cx="91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815B85FB-F6B1-4AEA-A7A0-0EAC9B511FFC}"/>
                  </a:ext>
                </a:extLst>
              </p:cNvPr>
              <p:cNvCxnSpPr>
                <a:cxnSpLocks/>
              </p:cNvCxnSpPr>
              <p:nvPr/>
            </p:nvCxnSpPr>
            <p:spPr>
              <a:xfrm>
                <a:off x="9950582" y="2533650"/>
                <a:ext cx="0" cy="18907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88" name="Group 187">
              <a:extLst>
                <a:ext uri="{FF2B5EF4-FFF2-40B4-BE49-F238E27FC236}">
                  <a16:creationId xmlns:a16="http://schemas.microsoft.com/office/drawing/2014/main" id="{62285267-902A-4E48-A4AA-603166CEF9EF}"/>
                </a:ext>
              </a:extLst>
            </p:cNvPr>
            <p:cNvGrpSpPr/>
            <p:nvPr/>
          </p:nvGrpSpPr>
          <p:grpSpPr>
            <a:xfrm>
              <a:off x="7502180" y="2536423"/>
              <a:ext cx="91440" cy="113908"/>
              <a:chOff x="9904862" y="2531660"/>
              <a:chExt cx="91440" cy="191068"/>
            </a:xfrm>
          </p:grpSpPr>
          <p:cxnSp>
            <p:nvCxnSpPr>
              <p:cNvPr id="189" name="Straight Connector 188">
                <a:extLst>
                  <a:ext uri="{FF2B5EF4-FFF2-40B4-BE49-F238E27FC236}">
                    <a16:creationId xmlns:a16="http://schemas.microsoft.com/office/drawing/2014/main" id="{1A594CE2-8AA2-4699-805F-87D10E7AEBC8}"/>
                  </a:ext>
                </a:extLst>
              </p:cNvPr>
              <p:cNvCxnSpPr/>
              <p:nvPr/>
            </p:nvCxnSpPr>
            <p:spPr>
              <a:xfrm>
                <a:off x="9904862" y="2531660"/>
                <a:ext cx="91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35E6375F-9650-4BD4-A417-FBEDBA83A768}"/>
                  </a:ext>
                </a:extLst>
              </p:cNvPr>
              <p:cNvCxnSpPr/>
              <p:nvPr/>
            </p:nvCxnSpPr>
            <p:spPr>
              <a:xfrm>
                <a:off x="9904862" y="2722728"/>
                <a:ext cx="91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ACAA36B3-CD25-4BF5-802E-0137A4110F7B}"/>
                  </a:ext>
                </a:extLst>
              </p:cNvPr>
              <p:cNvCxnSpPr>
                <a:cxnSpLocks/>
              </p:cNvCxnSpPr>
              <p:nvPr/>
            </p:nvCxnSpPr>
            <p:spPr>
              <a:xfrm>
                <a:off x="9950582" y="2533650"/>
                <a:ext cx="0" cy="18907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210" name="Group 209">
            <a:extLst>
              <a:ext uri="{FF2B5EF4-FFF2-40B4-BE49-F238E27FC236}">
                <a16:creationId xmlns:a16="http://schemas.microsoft.com/office/drawing/2014/main" id="{28CC2A3D-55BD-4854-BB47-04E59A881F1F}"/>
              </a:ext>
            </a:extLst>
          </p:cNvPr>
          <p:cNvGrpSpPr/>
          <p:nvPr/>
        </p:nvGrpSpPr>
        <p:grpSpPr>
          <a:xfrm>
            <a:off x="5628128" y="1563149"/>
            <a:ext cx="2928560" cy="816546"/>
            <a:chOff x="7504171" y="2074141"/>
            <a:chExt cx="3904746" cy="1088728"/>
          </a:xfrm>
        </p:grpSpPr>
        <p:grpSp>
          <p:nvGrpSpPr>
            <p:cNvPr id="211" name="Group 210">
              <a:extLst>
                <a:ext uri="{FF2B5EF4-FFF2-40B4-BE49-F238E27FC236}">
                  <a16:creationId xmlns:a16="http://schemas.microsoft.com/office/drawing/2014/main" id="{EE0C7A21-8F41-42CC-94D9-D2F42DCA7471}"/>
                </a:ext>
              </a:extLst>
            </p:cNvPr>
            <p:cNvGrpSpPr/>
            <p:nvPr/>
          </p:nvGrpSpPr>
          <p:grpSpPr>
            <a:xfrm>
              <a:off x="9195249" y="2238767"/>
              <a:ext cx="91440" cy="152008"/>
              <a:chOff x="9904862" y="2531660"/>
              <a:chExt cx="91440" cy="191068"/>
            </a:xfrm>
          </p:grpSpPr>
          <p:cxnSp>
            <p:nvCxnSpPr>
              <p:cNvPr id="236" name="Straight Connector 235">
                <a:extLst>
                  <a:ext uri="{FF2B5EF4-FFF2-40B4-BE49-F238E27FC236}">
                    <a16:creationId xmlns:a16="http://schemas.microsoft.com/office/drawing/2014/main" id="{48ED9C04-D639-4AAF-9F95-2DCCB11ED934}"/>
                  </a:ext>
                </a:extLst>
              </p:cNvPr>
              <p:cNvCxnSpPr/>
              <p:nvPr/>
            </p:nvCxnSpPr>
            <p:spPr>
              <a:xfrm>
                <a:off x="9904862" y="2531660"/>
                <a:ext cx="91440" cy="0"/>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8A7B4189-5C61-450A-A58B-A1E8220C007E}"/>
                  </a:ext>
                </a:extLst>
              </p:cNvPr>
              <p:cNvCxnSpPr/>
              <p:nvPr/>
            </p:nvCxnSpPr>
            <p:spPr>
              <a:xfrm>
                <a:off x="9904862" y="2722728"/>
                <a:ext cx="91440" cy="0"/>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6D41A068-D879-45B4-A338-52003ACE8D87}"/>
                  </a:ext>
                </a:extLst>
              </p:cNvPr>
              <p:cNvCxnSpPr>
                <a:cxnSpLocks/>
              </p:cNvCxnSpPr>
              <p:nvPr/>
            </p:nvCxnSpPr>
            <p:spPr>
              <a:xfrm>
                <a:off x="9950582" y="2533650"/>
                <a:ext cx="0" cy="189078"/>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grpSp>
        <p:grpSp>
          <p:nvGrpSpPr>
            <p:cNvPr id="212" name="Group 211">
              <a:extLst>
                <a:ext uri="{FF2B5EF4-FFF2-40B4-BE49-F238E27FC236}">
                  <a16:creationId xmlns:a16="http://schemas.microsoft.com/office/drawing/2014/main" id="{5F3C47E9-F4F6-4EED-A268-266186350E78}"/>
                </a:ext>
              </a:extLst>
            </p:cNvPr>
            <p:cNvGrpSpPr/>
            <p:nvPr/>
          </p:nvGrpSpPr>
          <p:grpSpPr>
            <a:xfrm>
              <a:off x="9908345" y="2590195"/>
              <a:ext cx="91440" cy="183711"/>
              <a:chOff x="9904862" y="2531660"/>
              <a:chExt cx="91440" cy="191068"/>
            </a:xfrm>
          </p:grpSpPr>
          <p:cxnSp>
            <p:nvCxnSpPr>
              <p:cNvPr id="233" name="Straight Connector 232">
                <a:extLst>
                  <a:ext uri="{FF2B5EF4-FFF2-40B4-BE49-F238E27FC236}">
                    <a16:creationId xmlns:a16="http://schemas.microsoft.com/office/drawing/2014/main" id="{58F01A0F-1F7E-49D9-833B-13835A7CE712}"/>
                  </a:ext>
                </a:extLst>
              </p:cNvPr>
              <p:cNvCxnSpPr/>
              <p:nvPr/>
            </p:nvCxnSpPr>
            <p:spPr>
              <a:xfrm>
                <a:off x="9904862" y="2531660"/>
                <a:ext cx="91440" cy="0"/>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EDBC718B-0E30-4DDB-B366-C242A9FD4172}"/>
                  </a:ext>
                </a:extLst>
              </p:cNvPr>
              <p:cNvCxnSpPr/>
              <p:nvPr/>
            </p:nvCxnSpPr>
            <p:spPr>
              <a:xfrm>
                <a:off x="9904862" y="2722728"/>
                <a:ext cx="91440" cy="0"/>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86EFA490-3F03-46E7-B6DF-ABFC9E9FF4F6}"/>
                  </a:ext>
                </a:extLst>
              </p:cNvPr>
              <p:cNvCxnSpPr>
                <a:cxnSpLocks/>
              </p:cNvCxnSpPr>
              <p:nvPr/>
            </p:nvCxnSpPr>
            <p:spPr>
              <a:xfrm>
                <a:off x="9950582" y="2533650"/>
                <a:ext cx="0" cy="189078"/>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grpSp>
        <p:grpSp>
          <p:nvGrpSpPr>
            <p:cNvPr id="213" name="Group 212">
              <a:extLst>
                <a:ext uri="{FF2B5EF4-FFF2-40B4-BE49-F238E27FC236}">
                  <a16:creationId xmlns:a16="http://schemas.microsoft.com/office/drawing/2014/main" id="{C9383344-775F-4F25-885A-DE217F12517B}"/>
                </a:ext>
              </a:extLst>
            </p:cNvPr>
            <p:cNvGrpSpPr/>
            <p:nvPr/>
          </p:nvGrpSpPr>
          <p:grpSpPr>
            <a:xfrm>
              <a:off x="10611205" y="2661313"/>
              <a:ext cx="91440" cy="266131"/>
              <a:chOff x="9904862" y="2531660"/>
              <a:chExt cx="91440" cy="191068"/>
            </a:xfrm>
          </p:grpSpPr>
          <p:cxnSp>
            <p:nvCxnSpPr>
              <p:cNvPr id="230" name="Straight Connector 229">
                <a:extLst>
                  <a:ext uri="{FF2B5EF4-FFF2-40B4-BE49-F238E27FC236}">
                    <a16:creationId xmlns:a16="http://schemas.microsoft.com/office/drawing/2014/main" id="{13D67E13-5AED-435F-9960-6905C11A012C}"/>
                  </a:ext>
                </a:extLst>
              </p:cNvPr>
              <p:cNvCxnSpPr/>
              <p:nvPr/>
            </p:nvCxnSpPr>
            <p:spPr>
              <a:xfrm>
                <a:off x="9904862" y="2531660"/>
                <a:ext cx="91440" cy="0"/>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007CF361-71C3-4A0A-A7D5-05F750EE6890}"/>
                  </a:ext>
                </a:extLst>
              </p:cNvPr>
              <p:cNvCxnSpPr/>
              <p:nvPr/>
            </p:nvCxnSpPr>
            <p:spPr>
              <a:xfrm>
                <a:off x="9904862" y="2722728"/>
                <a:ext cx="91440" cy="0"/>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56162953-13BB-4645-A968-46952209F98D}"/>
                  </a:ext>
                </a:extLst>
              </p:cNvPr>
              <p:cNvCxnSpPr>
                <a:cxnSpLocks/>
              </p:cNvCxnSpPr>
              <p:nvPr/>
            </p:nvCxnSpPr>
            <p:spPr>
              <a:xfrm>
                <a:off x="9950582" y="2533650"/>
                <a:ext cx="0" cy="189078"/>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grpSp>
        <p:grpSp>
          <p:nvGrpSpPr>
            <p:cNvPr id="214" name="Group 213">
              <a:extLst>
                <a:ext uri="{FF2B5EF4-FFF2-40B4-BE49-F238E27FC236}">
                  <a16:creationId xmlns:a16="http://schemas.microsoft.com/office/drawing/2014/main" id="{6E3E5111-1A9A-46BA-804B-335C61443CDE}"/>
                </a:ext>
              </a:extLst>
            </p:cNvPr>
            <p:cNvGrpSpPr/>
            <p:nvPr/>
          </p:nvGrpSpPr>
          <p:grpSpPr>
            <a:xfrm>
              <a:off x="11317477" y="2538483"/>
              <a:ext cx="91440" cy="624386"/>
              <a:chOff x="9904862" y="2531660"/>
              <a:chExt cx="91440" cy="191068"/>
            </a:xfrm>
          </p:grpSpPr>
          <p:cxnSp>
            <p:nvCxnSpPr>
              <p:cNvPr id="227" name="Straight Connector 226">
                <a:extLst>
                  <a:ext uri="{FF2B5EF4-FFF2-40B4-BE49-F238E27FC236}">
                    <a16:creationId xmlns:a16="http://schemas.microsoft.com/office/drawing/2014/main" id="{84D91591-D374-4C13-9382-4520CC18286D}"/>
                  </a:ext>
                </a:extLst>
              </p:cNvPr>
              <p:cNvCxnSpPr/>
              <p:nvPr/>
            </p:nvCxnSpPr>
            <p:spPr>
              <a:xfrm>
                <a:off x="9904862" y="2531660"/>
                <a:ext cx="91440" cy="0"/>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6EBC955E-0D51-46AE-BB61-687F00A2ADAE}"/>
                  </a:ext>
                </a:extLst>
              </p:cNvPr>
              <p:cNvCxnSpPr/>
              <p:nvPr/>
            </p:nvCxnSpPr>
            <p:spPr>
              <a:xfrm>
                <a:off x="9904862" y="2722728"/>
                <a:ext cx="91440" cy="0"/>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6F469770-699A-4227-89D2-912D6A034607}"/>
                  </a:ext>
                </a:extLst>
              </p:cNvPr>
              <p:cNvCxnSpPr>
                <a:cxnSpLocks/>
              </p:cNvCxnSpPr>
              <p:nvPr/>
            </p:nvCxnSpPr>
            <p:spPr>
              <a:xfrm>
                <a:off x="9950582" y="2533650"/>
                <a:ext cx="0" cy="189078"/>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grpSp>
        <p:grpSp>
          <p:nvGrpSpPr>
            <p:cNvPr id="215" name="Group 214">
              <a:extLst>
                <a:ext uri="{FF2B5EF4-FFF2-40B4-BE49-F238E27FC236}">
                  <a16:creationId xmlns:a16="http://schemas.microsoft.com/office/drawing/2014/main" id="{4DE0E22A-C881-4673-9CD1-D6F8536B0018}"/>
                </a:ext>
              </a:extLst>
            </p:cNvPr>
            <p:cNvGrpSpPr/>
            <p:nvPr/>
          </p:nvGrpSpPr>
          <p:grpSpPr>
            <a:xfrm>
              <a:off x="8492390" y="2238446"/>
              <a:ext cx="91440" cy="147567"/>
              <a:chOff x="9904862" y="2531660"/>
              <a:chExt cx="91440" cy="191068"/>
            </a:xfrm>
          </p:grpSpPr>
          <p:cxnSp>
            <p:nvCxnSpPr>
              <p:cNvPr id="224" name="Straight Connector 223">
                <a:extLst>
                  <a:ext uri="{FF2B5EF4-FFF2-40B4-BE49-F238E27FC236}">
                    <a16:creationId xmlns:a16="http://schemas.microsoft.com/office/drawing/2014/main" id="{EF22FFBA-E676-42E4-9E96-C10E8996DD62}"/>
                  </a:ext>
                </a:extLst>
              </p:cNvPr>
              <p:cNvCxnSpPr/>
              <p:nvPr/>
            </p:nvCxnSpPr>
            <p:spPr>
              <a:xfrm>
                <a:off x="9904862" y="2531660"/>
                <a:ext cx="91440" cy="0"/>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D38DA7F0-D87F-4B21-99AD-1EDDF657C38B}"/>
                  </a:ext>
                </a:extLst>
              </p:cNvPr>
              <p:cNvCxnSpPr/>
              <p:nvPr/>
            </p:nvCxnSpPr>
            <p:spPr>
              <a:xfrm>
                <a:off x="9904862" y="2722728"/>
                <a:ext cx="91440" cy="0"/>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A03751E2-FEAE-46A0-85E5-0E93B4CD7DC0}"/>
                  </a:ext>
                </a:extLst>
              </p:cNvPr>
              <p:cNvCxnSpPr>
                <a:cxnSpLocks/>
              </p:cNvCxnSpPr>
              <p:nvPr/>
            </p:nvCxnSpPr>
            <p:spPr>
              <a:xfrm>
                <a:off x="9950582" y="2533650"/>
                <a:ext cx="0" cy="189078"/>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grpSp>
        <p:grpSp>
          <p:nvGrpSpPr>
            <p:cNvPr id="216" name="Group 215">
              <a:extLst>
                <a:ext uri="{FF2B5EF4-FFF2-40B4-BE49-F238E27FC236}">
                  <a16:creationId xmlns:a16="http://schemas.microsoft.com/office/drawing/2014/main" id="{53ACD90A-C628-4C9C-9FF6-7C3784515135}"/>
                </a:ext>
              </a:extLst>
            </p:cNvPr>
            <p:cNvGrpSpPr/>
            <p:nvPr/>
          </p:nvGrpSpPr>
          <p:grpSpPr>
            <a:xfrm>
              <a:off x="7782777" y="2074141"/>
              <a:ext cx="91440" cy="109466"/>
              <a:chOff x="9904862" y="2531660"/>
              <a:chExt cx="91440" cy="191068"/>
            </a:xfrm>
          </p:grpSpPr>
          <p:cxnSp>
            <p:nvCxnSpPr>
              <p:cNvPr id="221" name="Straight Connector 220">
                <a:extLst>
                  <a:ext uri="{FF2B5EF4-FFF2-40B4-BE49-F238E27FC236}">
                    <a16:creationId xmlns:a16="http://schemas.microsoft.com/office/drawing/2014/main" id="{D6C10988-5A9A-4377-95B5-8114C66B3092}"/>
                  </a:ext>
                </a:extLst>
              </p:cNvPr>
              <p:cNvCxnSpPr/>
              <p:nvPr/>
            </p:nvCxnSpPr>
            <p:spPr>
              <a:xfrm>
                <a:off x="9904862" y="2531660"/>
                <a:ext cx="91440" cy="0"/>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3F497AE-1B0E-4D7C-86BF-D9F732C63C2A}"/>
                  </a:ext>
                </a:extLst>
              </p:cNvPr>
              <p:cNvCxnSpPr/>
              <p:nvPr/>
            </p:nvCxnSpPr>
            <p:spPr>
              <a:xfrm>
                <a:off x="9904862" y="2722728"/>
                <a:ext cx="91440" cy="0"/>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F92FBB11-F87D-4903-817E-23BCE7ABC246}"/>
                  </a:ext>
                </a:extLst>
              </p:cNvPr>
              <p:cNvCxnSpPr>
                <a:cxnSpLocks/>
              </p:cNvCxnSpPr>
              <p:nvPr/>
            </p:nvCxnSpPr>
            <p:spPr>
              <a:xfrm>
                <a:off x="9950582" y="2533650"/>
                <a:ext cx="0" cy="189078"/>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grpSp>
        <p:grpSp>
          <p:nvGrpSpPr>
            <p:cNvPr id="217" name="Group 216">
              <a:extLst>
                <a:ext uri="{FF2B5EF4-FFF2-40B4-BE49-F238E27FC236}">
                  <a16:creationId xmlns:a16="http://schemas.microsoft.com/office/drawing/2014/main" id="{EE09CA0F-FCE2-44E9-9874-BCC7BE72D59D}"/>
                </a:ext>
              </a:extLst>
            </p:cNvPr>
            <p:cNvGrpSpPr/>
            <p:nvPr/>
          </p:nvGrpSpPr>
          <p:grpSpPr>
            <a:xfrm>
              <a:off x="7504171" y="2090811"/>
              <a:ext cx="91440" cy="109466"/>
              <a:chOff x="9904862" y="2531660"/>
              <a:chExt cx="91440" cy="191068"/>
            </a:xfrm>
          </p:grpSpPr>
          <p:cxnSp>
            <p:nvCxnSpPr>
              <p:cNvPr id="218" name="Straight Connector 217">
                <a:extLst>
                  <a:ext uri="{FF2B5EF4-FFF2-40B4-BE49-F238E27FC236}">
                    <a16:creationId xmlns:a16="http://schemas.microsoft.com/office/drawing/2014/main" id="{E1B48BE6-77A8-4E6B-8A53-EA3696AE998B}"/>
                  </a:ext>
                </a:extLst>
              </p:cNvPr>
              <p:cNvCxnSpPr/>
              <p:nvPr/>
            </p:nvCxnSpPr>
            <p:spPr>
              <a:xfrm>
                <a:off x="9904862" y="2531660"/>
                <a:ext cx="91440" cy="0"/>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C5BCA852-A4F8-42F0-84A9-47FE6AD58756}"/>
                  </a:ext>
                </a:extLst>
              </p:cNvPr>
              <p:cNvCxnSpPr/>
              <p:nvPr/>
            </p:nvCxnSpPr>
            <p:spPr>
              <a:xfrm>
                <a:off x="9904862" y="2722728"/>
                <a:ext cx="91440" cy="0"/>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6C19EB6F-FC14-408F-A90C-489AFD3C97C5}"/>
                  </a:ext>
                </a:extLst>
              </p:cNvPr>
              <p:cNvCxnSpPr>
                <a:cxnSpLocks/>
              </p:cNvCxnSpPr>
              <p:nvPr/>
            </p:nvCxnSpPr>
            <p:spPr>
              <a:xfrm>
                <a:off x="9950582" y="2533650"/>
                <a:ext cx="0" cy="189078"/>
              </a:xfrm>
              <a:prstGeom prst="line">
                <a:avLst/>
              </a:prstGeom>
              <a:ln w="12700">
                <a:solidFill>
                  <a:srgbClr val="515151"/>
                </a:solidFill>
              </a:ln>
            </p:spPr>
            <p:style>
              <a:lnRef idx="1">
                <a:schemeClr val="accent1"/>
              </a:lnRef>
              <a:fillRef idx="0">
                <a:schemeClr val="accent1"/>
              </a:fillRef>
              <a:effectRef idx="0">
                <a:schemeClr val="accent1"/>
              </a:effectRef>
              <a:fontRef idx="minor">
                <a:schemeClr val="tx1"/>
              </a:fontRef>
            </p:style>
          </p:cxnSp>
        </p:grpSp>
      </p:grpSp>
      <p:sp>
        <p:nvSpPr>
          <p:cNvPr id="239" name="Freeform: Shape 238">
            <a:extLst>
              <a:ext uri="{FF2B5EF4-FFF2-40B4-BE49-F238E27FC236}">
                <a16:creationId xmlns:a16="http://schemas.microsoft.com/office/drawing/2014/main" id="{04E6CE6A-0821-4786-B335-69172A9D17BE}"/>
              </a:ext>
            </a:extLst>
          </p:cNvPr>
          <p:cNvSpPr/>
          <p:nvPr/>
        </p:nvSpPr>
        <p:spPr>
          <a:xfrm>
            <a:off x="5553075" y="1462487"/>
            <a:ext cx="2962275" cy="683419"/>
          </a:xfrm>
          <a:custGeom>
            <a:avLst/>
            <a:gdLst>
              <a:gd name="connsiteX0" fmla="*/ 0 w 3952875"/>
              <a:gd name="connsiteY0" fmla="*/ 0 h 917575"/>
              <a:gd name="connsiteX1" fmla="*/ 149225 w 3952875"/>
              <a:gd name="connsiteY1" fmla="*/ 222250 h 917575"/>
              <a:gd name="connsiteX2" fmla="*/ 419100 w 3952875"/>
              <a:gd name="connsiteY2" fmla="*/ 184150 h 917575"/>
              <a:gd name="connsiteX3" fmla="*/ 1146175 w 3952875"/>
              <a:gd name="connsiteY3" fmla="*/ 374650 h 917575"/>
              <a:gd name="connsiteX4" fmla="*/ 1851025 w 3952875"/>
              <a:gd name="connsiteY4" fmla="*/ 371475 h 917575"/>
              <a:gd name="connsiteX5" fmla="*/ 2562225 w 3952875"/>
              <a:gd name="connsiteY5" fmla="*/ 746125 h 917575"/>
              <a:gd name="connsiteX6" fmla="*/ 3267075 w 3952875"/>
              <a:gd name="connsiteY6" fmla="*/ 850900 h 917575"/>
              <a:gd name="connsiteX7" fmla="*/ 3952875 w 3952875"/>
              <a:gd name="connsiteY7" fmla="*/ 917575 h 917575"/>
              <a:gd name="connsiteX0" fmla="*/ 0 w 3943350"/>
              <a:gd name="connsiteY0" fmla="*/ 0 h 904875"/>
              <a:gd name="connsiteX1" fmla="*/ 149225 w 3943350"/>
              <a:gd name="connsiteY1" fmla="*/ 222250 h 904875"/>
              <a:gd name="connsiteX2" fmla="*/ 419100 w 3943350"/>
              <a:gd name="connsiteY2" fmla="*/ 184150 h 904875"/>
              <a:gd name="connsiteX3" fmla="*/ 1146175 w 3943350"/>
              <a:gd name="connsiteY3" fmla="*/ 374650 h 904875"/>
              <a:gd name="connsiteX4" fmla="*/ 1851025 w 3943350"/>
              <a:gd name="connsiteY4" fmla="*/ 371475 h 904875"/>
              <a:gd name="connsiteX5" fmla="*/ 2562225 w 3943350"/>
              <a:gd name="connsiteY5" fmla="*/ 746125 h 904875"/>
              <a:gd name="connsiteX6" fmla="*/ 3267075 w 3943350"/>
              <a:gd name="connsiteY6" fmla="*/ 850900 h 904875"/>
              <a:gd name="connsiteX7" fmla="*/ 3943350 w 3943350"/>
              <a:gd name="connsiteY7" fmla="*/ 904875 h 904875"/>
              <a:gd name="connsiteX0" fmla="*/ 0 w 3952875"/>
              <a:gd name="connsiteY0" fmla="*/ 0 h 917575"/>
              <a:gd name="connsiteX1" fmla="*/ 149225 w 3952875"/>
              <a:gd name="connsiteY1" fmla="*/ 222250 h 917575"/>
              <a:gd name="connsiteX2" fmla="*/ 419100 w 3952875"/>
              <a:gd name="connsiteY2" fmla="*/ 184150 h 917575"/>
              <a:gd name="connsiteX3" fmla="*/ 1146175 w 3952875"/>
              <a:gd name="connsiteY3" fmla="*/ 374650 h 917575"/>
              <a:gd name="connsiteX4" fmla="*/ 1851025 w 3952875"/>
              <a:gd name="connsiteY4" fmla="*/ 371475 h 917575"/>
              <a:gd name="connsiteX5" fmla="*/ 2562225 w 3952875"/>
              <a:gd name="connsiteY5" fmla="*/ 746125 h 917575"/>
              <a:gd name="connsiteX6" fmla="*/ 3267075 w 3952875"/>
              <a:gd name="connsiteY6" fmla="*/ 850900 h 917575"/>
              <a:gd name="connsiteX7" fmla="*/ 3952875 w 3952875"/>
              <a:gd name="connsiteY7" fmla="*/ 917575 h 917575"/>
              <a:gd name="connsiteX0" fmla="*/ 0 w 3949700"/>
              <a:gd name="connsiteY0" fmla="*/ 0 h 911225"/>
              <a:gd name="connsiteX1" fmla="*/ 149225 w 3949700"/>
              <a:gd name="connsiteY1" fmla="*/ 222250 h 911225"/>
              <a:gd name="connsiteX2" fmla="*/ 419100 w 3949700"/>
              <a:gd name="connsiteY2" fmla="*/ 184150 h 911225"/>
              <a:gd name="connsiteX3" fmla="*/ 1146175 w 3949700"/>
              <a:gd name="connsiteY3" fmla="*/ 374650 h 911225"/>
              <a:gd name="connsiteX4" fmla="*/ 1851025 w 3949700"/>
              <a:gd name="connsiteY4" fmla="*/ 371475 h 911225"/>
              <a:gd name="connsiteX5" fmla="*/ 2562225 w 3949700"/>
              <a:gd name="connsiteY5" fmla="*/ 746125 h 911225"/>
              <a:gd name="connsiteX6" fmla="*/ 3267075 w 3949700"/>
              <a:gd name="connsiteY6" fmla="*/ 850900 h 911225"/>
              <a:gd name="connsiteX7" fmla="*/ 3949700 w 3949700"/>
              <a:gd name="connsiteY7" fmla="*/ 911225 h 911225"/>
              <a:gd name="connsiteX0" fmla="*/ 0 w 3949700"/>
              <a:gd name="connsiteY0" fmla="*/ 0 h 911225"/>
              <a:gd name="connsiteX1" fmla="*/ 143615 w 3949700"/>
              <a:gd name="connsiteY1" fmla="*/ 202616 h 911225"/>
              <a:gd name="connsiteX2" fmla="*/ 419100 w 3949700"/>
              <a:gd name="connsiteY2" fmla="*/ 184150 h 911225"/>
              <a:gd name="connsiteX3" fmla="*/ 1146175 w 3949700"/>
              <a:gd name="connsiteY3" fmla="*/ 374650 h 911225"/>
              <a:gd name="connsiteX4" fmla="*/ 1851025 w 3949700"/>
              <a:gd name="connsiteY4" fmla="*/ 371475 h 911225"/>
              <a:gd name="connsiteX5" fmla="*/ 2562225 w 3949700"/>
              <a:gd name="connsiteY5" fmla="*/ 746125 h 911225"/>
              <a:gd name="connsiteX6" fmla="*/ 3267075 w 3949700"/>
              <a:gd name="connsiteY6" fmla="*/ 850900 h 911225"/>
              <a:gd name="connsiteX7" fmla="*/ 3949700 w 3949700"/>
              <a:gd name="connsiteY7" fmla="*/ 911225 h 911225"/>
              <a:gd name="connsiteX0" fmla="*/ 0 w 3949700"/>
              <a:gd name="connsiteY0" fmla="*/ 0 h 911225"/>
              <a:gd name="connsiteX1" fmla="*/ 152030 w 3949700"/>
              <a:gd name="connsiteY1" fmla="*/ 205420 h 911225"/>
              <a:gd name="connsiteX2" fmla="*/ 419100 w 3949700"/>
              <a:gd name="connsiteY2" fmla="*/ 184150 h 911225"/>
              <a:gd name="connsiteX3" fmla="*/ 1146175 w 3949700"/>
              <a:gd name="connsiteY3" fmla="*/ 374650 h 911225"/>
              <a:gd name="connsiteX4" fmla="*/ 1851025 w 3949700"/>
              <a:gd name="connsiteY4" fmla="*/ 371475 h 911225"/>
              <a:gd name="connsiteX5" fmla="*/ 2562225 w 3949700"/>
              <a:gd name="connsiteY5" fmla="*/ 746125 h 911225"/>
              <a:gd name="connsiteX6" fmla="*/ 3267075 w 3949700"/>
              <a:gd name="connsiteY6" fmla="*/ 850900 h 911225"/>
              <a:gd name="connsiteX7" fmla="*/ 3949700 w 3949700"/>
              <a:gd name="connsiteY7" fmla="*/ 911225 h 911225"/>
              <a:gd name="connsiteX0" fmla="*/ 0 w 3949700"/>
              <a:gd name="connsiteY0" fmla="*/ 0 h 911225"/>
              <a:gd name="connsiteX1" fmla="*/ 146420 w 3949700"/>
              <a:gd name="connsiteY1" fmla="*/ 211030 h 911225"/>
              <a:gd name="connsiteX2" fmla="*/ 419100 w 3949700"/>
              <a:gd name="connsiteY2" fmla="*/ 184150 h 911225"/>
              <a:gd name="connsiteX3" fmla="*/ 1146175 w 3949700"/>
              <a:gd name="connsiteY3" fmla="*/ 374650 h 911225"/>
              <a:gd name="connsiteX4" fmla="*/ 1851025 w 3949700"/>
              <a:gd name="connsiteY4" fmla="*/ 371475 h 911225"/>
              <a:gd name="connsiteX5" fmla="*/ 2562225 w 3949700"/>
              <a:gd name="connsiteY5" fmla="*/ 746125 h 911225"/>
              <a:gd name="connsiteX6" fmla="*/ 3267075 w 3949700"/>
              <a:gd name="connsiteY6" fmla="*/ 850900 h 911225"/>
              <a:gd name="connsiteX7" fmla="*/ 3949700 w 3949700"/>
              <a:gd name="connsiteY7" fmla="*/ 911225 h 911225"/>
              <a:gd name="connsiteX0" fmla="*/ 0 w 3949700"/>
              <a:gd name="connsiteY0" fmla="*/ 0 h 911225"/>
              <a:gd name="connsiteX1" fmla="*/ 138005 w 3949700"/>
              <a:gd name="connsiteY1" fmla="*/ 202616 h 911225"/>
              <a:gd name="connsiteX2" fmla="*/ 419100 w 3949700"/>
              <a:gd name="connsiteY2" fmla="*/ 184150 h 911225"/>
              <a:gd name="connsiteX3" fmla="*/ 1146175 w 3949700"/>
              <a:gd name="connsiteY3" fmla="*/ 374650 h 911225"/>
              <a:gd name="connsiteX4" fmla="*/ 1851025 w 3949700"/>
              <a:gd name="connsiteY4" fmla="*/ 371475 h 911225"/>
              <a:gd name="connsiteX5" fmla="*/ 2562225 w 3949700"/>
              <a:gd name="connsiteY5" fmla="*/ 746125 h 911225"/>
              <a:gd name="connsiteX6" fmla="*/ 3267075 w 3949700"/>
              <a:gd name="connsiteY6" fmla="*/ 850900 h 911225"/>
              <a:gd name="connsiteX7" fmla="*/ 3949700 w 3949700"/>
              <a:gd name="connsiteY7" fmla="*/ 911225 h 911225"/>
              <a:gd name="connsiteX0" fmla="*/ 0 w 3949700"/>
              <a:gd name="connsiteY0" fmla="*/ 0 h 911225"/>
              <a:gd name="connsiteX1" fmla="*/ 138005 w 3949700"/>
              <a:gd name="connsiteY1" fmla="*/ 197006 h 911225"/>
              <a:gd name="connsiteX2" fmla="*/ 419100 w 3949700"/>
              <a:gd name="connsiteY2" fmla="*/ 184150 h 911225"/>
              <a:gd name="connsiteX3" fmla="*/ 1146175 w 3949700"/>
              <a:gd name="connsiteY3" fmla="*/ 374650 h 911225"/>
              <a:gd name="connsiteX4" fmla="*/ 1851025 w 3949700"/>
              <a:gd name="connsiteY4" fmla="*/ 371475 h 911225"/>
              <a:gd name="connsiteX5" fmla="*/ 2562225 w 3949700"/>
              <a:gd name="connsiteY5" fmla="*/ 746125 h 911225"/>
              <a:gd name="connsiteX6" fmla="*/ 3267075 w 3949700"/>
              <a:gd name="connsiteY6" fmla="*/ 850900 h 911225"/>
              <a:gd name="connsiteX7" fmla="*/ 3949700 w 3949700"/>
              <a:gd name="connsiteY7" fmla="*/ 911225 h 911225"/>
              <a:gd name="connsiteX0" fmla="*/ 0 w 3949700"/>
              <a:gd name="connsiteY0" fmla="*/ 0 h 911225"/>
              <a:gd name="connsiteX1" fmla="*/ 146420 w 3949700"/>
              <a:gd name="connsiteY1" fmla="*/ 202616 h 911225"/>
              <a:gd name="connsiteX2" fmla="*/ 419100 w 3949700"/>
              <a:gd name="connsiteY2" fmla="*/ 184150 h 911225"/>
              <a:gd name="connsiteX3" fmla="*/ 1146175 w 3949700"/>
              <a:gd name="connsiteY3" fmla="*/ 374650 h 911225"/>
              <a:gd name="connsiteX4" fmla="*/ 1851025 w 3949700"/>
              <a:gd name="connsiteY4" fmla="*/ 371475 h 911225"/>
              <a:gd name="connsiteX5" fmla="*/ 2562225 w 3949700"/>
              <a:gd name="connsiteY5" fmla="*/ 746125 h 911225"/>
              <a:gd name="connsiteX6" fmla="*/ 3267075 w 3949700"/>
              <a:gd name="connsiteY6" fmla="*/ 850900 h 911225"/>
              <a:gd name="connsiteX7" fmla="*/ 3949700 w 3949700"/>
              <a:gd name="connsiteY7" fmla="*/ 911225 h 911225"/>
              <a:gd name="connsiteX0" fmla="*/ 0 w 3949700"/>
              <a:gd name="connsiteY0" fmla="*/ 0 h 911225"/>
              <a:gd name="connsiteX1" fmla="*/ 146420 w 3949700"/>
              <a:gd name="connsiteY1" fmla="*/ 202616 h 911225"/>
              <a:gd name="connsiteX2" fmla="*/ 419100 w 3949700"/>
              <a:gd name="connsiteY2" fmla="*/ 184150 h 911225"/>
              <a:gd name="connsiteX3" fmla="*/ 1146175 w 3949700"/>
              <a:gd name="connsiteY3" fmla="*/ 374650 h 911225"/>
              <a:gd name="connsiteX4" fmla="*/ 1842610 w 3949700"/>
              <a:gd name="connsiteY4" fmla="*/ 377085 h 911225"/>
              <a:gd name="connsiteX5" fmla="*/ 2562225 w 3949700"/>
              <a:gd name="connsiteY5" fmla="*/ 746125 h 911225"/>
              <a:gd name="connsiteX6" fmla="*/ 3267075 w 3949700"/>
              <a:gd name="connsiteY6" fmla="*/ 850900 h 911225"/>
              <a:gd name="connsiteX7" fmla="*/ 3949700 w 3949700"/>
              <a:gd name="connsiteY7" fmla="*/ 911225 h 911225"/>
              <a:gd name="connsiteX0" fmla="*/ 0 w 3949700"/>
              <a:gd name="connsiteY0" fmla="*/ 0 h 911225"/>
              <a:gd name="connsiteX1" fmla="*/ 146420 w 3949700"/>
              <a:gd name="connsiteY1" fmla="*/ 202616 h 911225"/>
              <a:gd name="connsiteX2" fmla="*/ 419100 w 3949700"/>
              <a:gd name="connsiteY2" fmla="*/ 184150 h 911225"/>
              <a:gd name="connsiteX3" fmla="*/ 1146175 w 3949700"/>
              <a:gd name="connsiteY3" fmla="*/ 374650 h 911225"/>
              <a:gd name="connsiteX4" fmla="*/ 1848220 w 3949700"/>
              <a:gd name="connsiteY4" fmla="*/ 368671 h 911225"/>
              <a:gd name="connsiteX5" fmla="*/ 2562225 w 3949700"/>
              <a:gd name="connsiteY5" fmla="*/ 746125 h 911225"/>
              <a:gd name="connsiteX6" fmla="*/ 3267075 w 3949700"/>
              <a:gd name="connsiteY6" fmla="*/ 850900 h 911225"/>
              <a:gd name="connsiteX7" fmla="*/ 3949700 w 3949700"/>
              <a:gd name="connsiteY7" fmla="*/ 911225 h 911225"/>
              <a:gd name="connsiteX0" fmla="*/ 0 w 3949700"/>
              <a:gd name="connsiteY0" fmla="*/ 0 h 911225"/>
              <a:gd name="connsiteX1" fmla="*/ 146420 w 3949700"/>
              <a:gd name="connsiteY1" fmla="*/ 202616 h 911225"/>
              <a:gd name="connsiteX2" fmla="*/ 419100 w 3949700"/>
              <a:gd name="connsiteY2" fmla="*/ 184150 h 911225"/>
              <a:gd name="connsiteX3" fmla="*/ 1146175 w 3949700"/>
              <a:gd name="connsiteY3" fmla="*/ 374650 h 911225"/>
              <a:gd name="connsiteX4" fmla="*/ 1834196 w 3949700"/>
              <a:gd name="connsiteY4" fmla="*/ 368671 h 911225"/>
              <a:gd name="connsiteX5" fmla="*/ 2562225 w 3949700"/>
              <a:gd name="connsiteY5" fmla="*/ 746125 h 911225"/>
              <a:gd name="connsiteX6" fmla="*/ 3267075 w 3949700"/>
              <a:gd name="connsiteY6" fmla="*/ 850900 h 911225"/>
              <a:gd name="connsiteX7" fmla="*/ 3949700 w 3949700"/>
              <a:gd name="connsiteY7" fmla="*/ 911225 h 911225"/>
              <a:gd name="connsiteX0" fmla="*/ 0 w 3949700"/>
              <a:gd name="connsiteY0" fmla="*/ 0 h 911225"/>
              <a:gd name="connsiteX1" fmla="*/ 146420 w 3949700"/>
              <a:gd name="connsiteY1" fmla="*/ 202616 h 911225"/>
              <a:gd name="connsiteX2" fmla="*/ 419100 w 3949700"/>
              <a:gd name="connsiteY2" fmla="*/ 184150 h 911225"/>
              <a:gd name="connsiteX3" fmla="*/ 1146175 w 3949700"/>
              <a:gd name="connsiteY3" fmla="*/ 374650 h 911225"/>
              <a:gd name="connsiteX4" fmla="*/ 1834196 w 3949700"/>
              <a:gd name="connsiteY4" fmla="*/ 368671 h 911225"/>
              <a:gd name="connsiteX5" fmla="*/ 2562225 w 3949700"/>
              <a:gd name="connsiteY5" fmla="*/ 746125 h 911225"/>
              <a:gd name="connsiteX6" fmla="*/ 3258660 w 3949700"/>
              <a:gd name="connsiteY6" fmla="*/ 853705 h 911225"/>
              <a:gd name="connsiteX7" fmla="*/ 3949700 w 3949700"/>
              <a:gd name="connsiteY7" fmla="*/ 911225 h 9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9700" h="911225">
                <a:moveTo>
                  <a:pt x="0" y="0"/>
                </a:moveTo>
                <a:lnTo>
                  <a:pt x="146420" y="202616"/>
                </a:lnTo>
                <a:lnTo>
                  <a:pt x="419100" y="184150"/>
                </a:lnTo>
                <a:lnTo>
                  <a:pt x="1146175" y="374650"/>
                </a:lnTo>
                <a:lnTo>
                  <a:pt x="1834196" y="368671"/>
                </a:lnTo>
                <a:lnTo>
                  <a:pt x="2562225" y="746125"/>
                </a:lnTo>
                <a:lnTo>
                  <a:pt x="3258660" y="853705"/>
                </a:lnTo>
                <a:lnTo>
                  <a:pt x="3949700" y="911225"/>
                </a:lnTo>
              </a:path>
            </a:pathLst>
          </a:custGeom>
          <a:noFill/>
          <a:ln w="19050">
            <a:solidFill>
              <a:srgbClr val="5151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sp>
        <p:nvSpPr>
          <p:cNvPr id="240" name="Freeform: Shape 239">
            <a:extLst>
              <a:ext uri="{FF2B5EF4-FFF2-40B4-BE49-F238E27FC236}">
                <a16:creationId xmlns:a16="http://schemas.microsoft.com/office/drawing/2014/main" id="{D5D5F775-6AC3-41CF-AB11-4CA4C1CBDFA6}"/>
              </a:ext>
            </a:extLst>
          </p:cNvPr>
          <p:cNvSpPr/>
          <p:nvPr/>
        </p:nvSpPr>
        <p:spPr>
          <a:xfrm>
            <a:off x="5557837" y="1462486"/>
            <a:ext cx="2957513" cy="747713"/>
          </a:xfrm>
          <a:custGeom>
            <a:avLst/>
            <a:gdLst>
              <a:gd name="connsiteX0" fmla="*/ 0 w 3943350"/>
              <a:gd name="connsiteY0" fmla="*/ 0 h 996950"/>
              <a:gd name="connsiteX1" fmla="*/ 146050 w 3943350"/>
              <a:gd name="connsiteY1" fmla="*/ 660400 h 996950"/>
              <a:gd name="connsiteX2" fmla="*/ 422275 w 3943350"/>
              <a:gd name="connsiteY2" fmla="*/ 419100 h 996950"/>
              <a:gd name="connsiteX3" fmla="*/ 1123950 w 3943350"/>
              <a:gd name="connsiteY3" fmla="*/ 546100 h 996950"/>
              <a:gd name="connsiteX4" fmla="*/ 1857375 w 3943350"/>
              <a:gd name="connsiteY4" fmla="*/ 688975 h 996950"/>
              <a:gd name="connsiteX5" fmla="*/ 2546350 w 3943350"/>
              <a:gd name="connsiteY5" fmla="*/ 682625 h 996950"/>
              <a:gd name="connsiteX6" fmla="*/ 3270250 w 3943350"/>
              <a:gd name="connsiteY6" fmla="*/ 742950 h 996950"/>
              <a:gd name="connsiteX7" fmla="*/ 3943350 w 3943350"/>
              <a:gd name="connsiteY7" fmla="*/ 996950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3350" h="996950">
                <a:moveTo>
                  <a:pt x="0" y="0"/>
                </a:moveTo>
                <a:lnTo>
                  <a:pt x="146050" y="660400"/>
                </a:lnTo>
                <a:lnTo>
                  <a:pt x="422275" y="419100"/>
                </a:lnTo>
                <a:lnTo>
                  <a:pt x="1123950" y="546100"/>
                </a:lnTo>
                <a:lnTo>
                  <a:pt x="1857375" y="688975"/>
                </a:lnTo>
                <a:lnTo>
                  <a:pt x="2546350" y="682625"/>
                </a:lnTo>
                <a:lnTo>
                  <a:pt x="3270250" y="742950"/>
                </a:lnTo>
                <a:lnTo>
                  <a:pt x="3943350" y="996950"/>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grpSp>
        <p:nvGrpSpPr>
          <p:cNvPr id="241" name="Group 240">
            <a:extLst>
              <a:ext uri="{FF2B5EF4-FFF2-40B4-BE49-F238E27FC236}">
                <a16:creationId xmlns:a16="http://schemas.microsoft.com/office/drawing/2014/main" id="{EE95E146-2C22-424E-9FD1-4DB01C3E5618}"/>
              </a:ext>
            </a:extLst>
          </p:cNvPr>
          <p:cNvGrpSpPr/>
          <p:nvPr/>
        </p:nvGrpSpPr>
        <p:grpSpPr>
          <a:xfrm>
            <a:off x="5625595" y="1572950"/>
            <a:ext cx="2937326" cy="601319"/>
            <a:chOff x="7500794" y="2087209"/>
            <a:chExt cx="3916434" cy="801759"/>
          </a:xfrm>
          <a:solidFill>
            <a:srgbClr val="515151"/>
          </a:solidFill>
        </p:grpSpPr>
        <p:sp>
          <p:nvSpPr>
            <p:cNvPr id="242" name="Isosceles Triangle 241">
              <a:extLst>
                <a:ext uri="{FF2B5EF4-FFF2-40B4-BE49-F238E27FC236}">
                  <a16:creationId xmlns:a16="http://schemas.microsoft.com/office/drawing/2014/main" id="{2B80872B-8681-4E97-AFC4-A461D5864F96}"/>
                </a:ext>
              </a:extLst>
            </p:cNvPr>
            <p:cNvSpPr/>
            <p:nvPr/>
          </p:nvSpPr>
          <p:spPr>
            <a:xfrm>
              <a:off x="7500794" y="2103084"/>
              <a:ext cx="100084" cy="10008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sp>
          <p:nvSpPr>
            <p:cNvPr id="243" name="Isosceles Triangle 242">
              <a:extLst>
                <a:ext uri="{FF2B5EF4-FFF2-40B4-BE49-F238E27FC236}">
                  <a16:creationId xmlns:a16="http://schemas.microsoft.com/office/drawing/2014/main" id="{8C92AC15-BFD8-4AA8-BD6E-7676412C60C8}"/>
                </a:ext>
              </a:extLst>
            </p:cNvPr>
            <p:cNvSpPr/>
            <p:nvPr/>
          </p:nvSpPr>
          <p:spPr>
            <a:xfrm>
              <a:off x="7780194" y="2087209"/>
              <a:ext cx="100084" cy="10008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sp>
          <p:nvSpPr>
            <p:cNvPr id="244" name="Isosceles Triangle 243">
              <a:extLst>
                <a:ext uri="{FF2B5EF4-FFF2-40B4-BE49-F238E27FC236}">
                  <a16:creationId xmlns:a16="http://schemas.microsoft.com/office/drawing/2014/main" id="{47EB3105-3CEB-4A6D-AF08-7532E1F28EDA}"/>
                </a:ext>
              </a:extLst>
            </p:cNvPr>
            <p:cNvSpPr/>
            <p:nvPr/>
          </p:nvSpPr>
          <p:spPr>
            <a:xfrm>
              <a:off x="8488219" y="2258659"/>
              <a:ext cx="100084" cy="10008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sp>
          <p:nvSpPr>
            <p:cNvPr id="245" name="Isosceles Triangle 244">
              <a:extLst>
                <a:ext uri="{FF2B5EF4-FFF2-40B4-BE49-F238E27FC236}">
                  <a16:creationId xmlns:a16="http://schemas.microsoft.com/office/drawing/2014/main" id="{3E92C94C-1E96-4BCC-870C-D87599AF34CB}"/>
                </a:ext>
              </a:extLst>
            </p:cNvPr>
            <p:cNvSpPr/>
            <p:nvPr/>
          </p:nvSpPr>
          <p:spPr>
            <a:xfrm>
              <a:off x="9196244" y="2261834"/>
              <a:ext cx="100084" cy="10008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sp>
          <p:nvSpPr>
            <p:cNvPr id="246" name="Isosceles Triangle 245">
              <a:extLst>
                <a:ext uri="{FF2B5EF4-FFF2-40B4-BE49-F238E27FC236}">
                  <a16:creationId xmlns:a16="http://schemas.microsoft.com/office/drawing/2014/main" id="{A8672D91-8BD5-4F65-B884-6F6A9568FC08}"/>
                </a:ext>
              </a:extLst>
            </p:cNvPr>
            <p:cNvSpPr/>
            <p:nvPr/>
          </p:nvSpPr>
          <p:spPr>
            <a:xfrm>
              <a:off x="9904269" y="2630134"/>
              <a:ext cx="100084" cy="10008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sp>
          <p:nvSpPr>
            <p:cNvPr id="247" name="Isosceles Triangle 246">
              <a:extLst>
                <a:ext uri="{FF2B5EF4-FFF2-40B4-BE49-F238E27FC236}">
                  <a16:creationId xmlns:a16="http://schemas.microsoft.com/office/drawing/2014/main" id="{3AF14C52-5CA9-492C-B270-D45C685D293B}"/>
                </a:ext>
              </a:extLst>
            </p:cNvPr>
            <p:cNvSpPr/>
            <p:nvPr/>
          </p:nvSpPr>
          <p:spPr>
            <a:xfrm>
              <a:off x="10615469" y="2741259"/>
              <a:ext cx="100084" cy="10008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sp>
          <p:nvSpPr>
            <p:cNvPr id="248" name="Isosceles Triangle 247">
              <a:extLst>
                <a:ext uri="{FF2B5EF4-FFF2-40B4-BE49-F238E27FC236}">
                  <a16:creationId xmlns:a16="http://schemas.microsoft.com/office/drawing/2014/main" id="{0DAD56BC-38ED-4AE7-8499-FA2A99BCAB60}"/>
                </a:ext>
              </a:extLst>
            </p:cNvPr>
            <p:cNvSpPr/>
            <p:nvPr/>
          </p:nvSpPr>
          <p:spPr>
            <a:xfrm>
              <a:off x="11317144" y="2788884"/>
              <a:ext cx="100084" cy="10008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grpSp>
      <p:sp>
        <p:nvSpPr>
          <p:cNvPr id="258" name="Freeform: Shape 257">
            <a:extLst>
              <a:ext uri="{FF2B5EF4-FFF2-40B4-BE49-F238E27FC236}">
                <a16:creationId xmlns:a16="http://schemas.microsoft.com/office/drawing/2014/main" id="{5D1BC208-DE6C-4E86-B5D3-09ECEE969E5D}"/>
              </a:ext>
            </a:extLst>
          </p:cNvPr>
          <p:cNvSpPr/>
          <p:nvPr/>
        </p:nvSpPr>
        <p:spPr>
          <a:xfrm>
            <a:off x="1273969" y="1467249"/>
            <a:ext cx="2971800" cy="723900"/>
          </a:xfrm>
          <a:custGeom>
            <a:avLst/>
            <a:gdLst>
              <a:gd name="connsiteX0" fmla="*/ 0 w 3962400"/>
              <a:gd name="connsiteY0" fmla="*/ 0 h 965200"/>
              <a:gd name="connsiteX1" fmla="*/ 133350 w 3962400"/>
              <a:gd name="connsiteY1" fmla="*/ 720725 h 965200"/>
              <a:gd name="connsiteX2" fmla="*/ 422275 w 3962400"/>
              <a:gd name="connsiteY2" fmla="*/ 479425 h 965200"/>
              <a:gd name="connsiteX3" fmla="*/ 1114425 w 3962400"/>
              <a:gd name="connsiteY3" fmla="*/ 628650 h 965200"/>
              <a:gd name="connsiteX4" fmla="*/ 1838325 w 3962400"/>
              <a:gd name="connsiteY4" fmla="*/ 685800 h 965200"/>
              <a:gd name="connsiteX5" fmla="*/ 2552700 w 3962400"/>
              <a:gd name="connsiteY5" fmla="*/ 847725 h 965200"/>
              <a:gd name="connsiteX6" fmla="*/ 3260725 w 3962400"/>
              <a:gd name="connsiteY6" fmla="*/ 838200 h 965200"/>
              <a:gd name="connsiteX7" fmla="*/ 3962400 w 3962400"/>
              <a:gd name="connsiteY7" fmla="*/ 965200 h 965200"/>
              <a:gd name="connsiteX0" fmla="*/ 0 w 3962400"/>
              <a:gd name="connsiteY0" fmla="*/ 0 h 965200"/>
              <a:gd name="connsiteX1" fmla="*/ 133350 w 3962400"/>
              <a:gd name="connsiteY1" fmla="*/ 720725 h 965200"/>
              <a:gd name="connsiteX2" fmla="*/ 422275 w 3962400"/>
              <a:gd name="connsiteY2" fmla="*/ 479425 h 965200"/>
              <a:gd name="connsiteX3" fmla="*/ 1114425 w 3962400"/>
              <a:gd name="connsiteY3" fmla="*/ 628650 h 965200"/>
              <a:gd name="connsiteX4" fmla="*/ 1838325 w 3962400"/>
              <a:gd name="connsiteY4" fmla="*/ 685800 h 965200"/>
              <a:gd name="connsiteX5" fmla="*/ 2552700 w 3962400"/>
              <a:gd name="connsiteY5" fmla="*/ 847725 h 965200"/>
              <a:gd name="connsiteX6" fmla="*/ 3228975 w 3962400"/>
              <a:gd name="connsiteY6" fmla="*/ 850900 h 965200"/>
              <a:gd name="connsiteX7" fmla="*/ 3962400 w 3962400"/>
              <a:gd name="connsiteY7" fmla="*/ 965200 h 965200"/>
              <a:gd name="connsiteX0" fmla="*/ 0 w 3962400"/>
              <a:gd name="connsiteY0" fmla="*/ 0 h 965200"/>
              <a:gd name="connsiteX1" fmla="*/ 133350 w 3962400"/>
              <a:gd name="connsiteY1" fmla="*/ 720725 h 965200"/>
              <a:gd name="connsiteX2" fmla="*/ 422275 w 3962400"/>
              <a:gd name="connsiteY2" fmla="*/ 479425 h 965200"/>
              <a:gd name="connsiteX3" fmla="*/ 1114425 w 3962400"/>
              <a:gd name="connsiteY3" fmla="*/ 628650 h 965200"/>
              <a:gd name="connsiteX4" fmla="*/ 1838325 w 3962400"/>
              <a:gd name="connsiteY4" fmla="*/ 685800 h 965200"/>
              <a:gd name="connsiteX5" fmla="*/ 2533650 w 3962400"/>
              <a:gd name="connsiteY5" fmla="*/ 857250 h 965200"/>
              <a:gd name="connsiteX6" fmla="*/ 3228975 w 3962400"/>
              <a:gd name="connsiteY6" fmla="*/ 850900 h 965200"/>
              <a:gd name="connsiteX7" fmla="*/ 3962400 w 3962400"/>
              <a:gd name="connsiteY7" fmla="*/ 965200 h 96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2400" h="965200">
                <a:moveTo>
                  <a:pt x="0" y="0"/>
                </a:moveTo>
                <a:lnTo>
                  <a:pt x="133350" y="720725"/>
                </a:lnTo>
                <a:lnTo>
                  <a:pt x="422275" y="479425"/>
                </a:lnTo>
                <a:lnTo>
                  <a:pt x="1114425" y="628650"/>
                </a:lnTo>
                <a:lnTo>
                  <a:pt x="1838325" y="685800"/>
                </a:lnTo>
                <a:lnTo>
                  <a:pt x="2533650" y="857250"/>
                </a:lnTo>
                <a:lnTo>
                  <a:pt x="3228975" y="850900"/>
                </a:lnTo>
                <a:cubicBezTo>
                  <a:pt x="3462867" y="893233"/>
                  <a:pt x="3728508" y="922867"/>
                  <a:pt x="3962400" y="965200"/>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sp>
        <p:nvSpPr>
          <p:cNvPr id="259" name="Freeform: Shape 258">
            <a:extLst>
              <a:ext uri="{FF2B5EF4-FFF2-40B4-BE49-F238E27FC236}">
                <a16:creationId xmlns:a16="http://schemas.microsoft.com/office/drawing/2014/main" id="{10BFD5E7-1FF4-4F9D-BE86-323FDFB6E6C2}"/>
              </a:ext>
            </a:extLst>
          </p:cNvPr>
          <p:cNvSpPr/>
          <p:nvPr/>
        </p:nvSpPr>
        <p:spPr>
          <a:xfrm>
            <a:off x="1262209" y="1459083"/>
            <a:ext cx="2978812" cy="1270623"/>
          </a:xfrm>
          <a:custGeom>
            <a:avLst/>
            <a:gdLst>
              <a:gd name="connsiteX0" fmla="*/ 0 w 3971749"/>
              <a:gd name="connsiteY0" fmla="*/ 0 h 1694164"/>
              <a:gd name="connsiteX1" fmla="*/ 168294 w 3971749"/>
              <a:gd name="connsiteY1" fmla="*/ 230002 h 1694164"/>
              <a:gd name="connsiteX2" fmla="*/ 448785 w 3971749"/>
              <a:gd name="connsiteY2" fmla="*/ 319759 h 1694164"/>
              <a:gd name="connsiteX3" fmla="*/ 1138792 w 3971749"/>
              <a:gd name="connsiteY3" fmla="*/ 532932 h 1694164"/>
              <a:gd name="connsiteX4" fmla="*/ 1851239 w 3971749"/>
              <a:gd name="connsiteY4" fmla="*/ 746105 h 1694164"/>
              <a:gd name="connsiteX5" fmla="*/ 2563686 w 3971749"/>
              <a:gd name="connsiteY5" fmla="*/ 802203 h 1694164"/>
              <a:gd name="connsiteX6" fmla="*/ 3264913 w 3971749"/>
              <a:gd name="connsiteY6" fmla="*/ 1217330 h 1694164"/>
              <a:gd name="connsiteX7" fmla="*/ 3971749 w 3971749"/>
              <a:gd name="connsiteY7" fmla="*/ 1694164 h 1694164"/>
              <a:gd name="connsiteX0" fmla="*/ 0 w 3971749"/>
              <a:gd name="connsiteY0" fmla="*/ 0 h 1694164"/>
              <a:gd name="connsiteX1" fmla="*/ 168294 w 3971749"/>
              <a:gd name="connsiteY1" fmla="*/ 230002 h 1694164"/>
              <a:gd name="connsiteX2" fmla="*/ 448785 w 3971749"/>
              <a:gd name="connsiteY2" fmla="*/ 319759 h 1694164"/>
              <a:gd name="connsiteX3" fmla="*/ 1138792 w 3971749"/>
              <a:gd name="connsiteY3" fmla="*/ 532932 h 1694164"/>
              <a:gd name="connsiteX4" fmla="*/ 1851239 w 3971749"/>
              <a:gd name="connsiteY4" fmla="*/ 746105 h 1694164"/>
              <a:gd name="connsiteX5" fmla="*/ 2563686 w 3971749"/>
              <a:gd name="connsiteY5" fmla="*/ 802203 h 1694164"/>
              <a:gd name="connsiteX6" fmla="*/ 3260364 w 3971749"/>
              <a:gd name="connsiteY6" fmla="*/ 1194584 h 1694164"/>
              <a:gd name="connsiteX7" fmla="*/ 3971749 w 3971749"/>
              <a:gd name="connsiteY7" fmla="*/ 1694164 h 1694164"/>
              <a:gd name="connsiteX0" fmla="*/ 0 w 3971749"/>
              <a:gd name="connsiteY0" fmla="*/ 0 h 1694164"/>
              <a:gd name="connsiteX1" fmla="*/ 168294 w 3971749"/>
              <a:gd name="connsiteY1" fmla="*/ 230002 h 1694164"/>
              <a:gd name="connsiteX2" fmla="*/ 448785 w 3971749"/>
              <a:gd name="connsiteY2" fmla="*/ 319759 h 1694164"/>
              <a:gd name="connsiteX3" fmla="*/ 1138792 w 3971749"/>
              <a:gd name="connsiteY3" fmla="*/ 532932 h 1694164"/>
              <a:gd name="connsiteX4" fmla="*/ 1851239 w 3971749"/>
              <a:gd name="connsiteY4" fmla="*/ 746105 h 1694164"/>
              <a:gd name="connsiteX5" fmla="*/ 2563686 w 3971749"/>
              <a:gd name="connsiteY5" fmla="*/ 802203 h 1694164"/>
              <a:gd name="connsiteX6" fmla="*/ 3260364 w 3971749"/>
              <a:gd name="connsiteY6" fmla="*/ 1203683 h 1694164"/>
              <a:gd name="connsiteX7" fmla="*/ 3971749 w 3971749"/>
              <a:gd name="connsiteY7" fmla="*/ 1694164 h 1694164"/>
              <a:gd name="connsiteX0" fmla="*/ 0 w 3971749"/>
              <a:gd name="connsiteY0" fmla="*/ 0 h 1694164"/>
              <a:gd name="connsiteX1" fmla="*/ 168294 w 3971749"/>
              <a:gd name="connsiteY1" fmla="*/ 230002 h 1694164"/>
              <a:gd name="connsiteX2" fmla="*/ 448785 w 3971749"/>
              <a:gd name="connsiteY2" fmla="*/ 319759 h 1694164"/>
              <a:gd name="connsiteX3" fmla="*/ 1138792 w 3971749"/>
              <a:gd name="connsiteY3" fmla="*/ 532932 h 1694164"/>
              <a:gd name="connsiteX4" fmla="*/ 1851239 w 3971749"/>
              <a:gd name="connsiteY4" fmla="*/ 746105 h 1694164"/>
              <a:gd name="connsiteX5" fmla="*/ 2563686 w 3971749"/>
              <a:gd name="connsiteY5" fmla="*/ 802203 h 1694164"/>
              <a:gd name="connsiteX6" fmla="*/ 3255815 w 3971749"/>
              <a:gd name="connsiteY6" fmla="*/ 1190035 h 1694164"/>
              <a:gd name="connsiteX7" fmla="*/ 3971749 w 3971749"/>
              <a:gd name="connsiteY7" fmla="*/ 1694164 h 169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1749" h="1694164">
                <a:moveTo>
                  <a:pt x="0" y="0"/>
                </a:moveTo>
                <a:lnTo>
                  <a:pt x="168294" y="230002"/>
                </a:lnTo>
                <a:lnTo>
                  <a:pt x="448785" y="319759"/>
                </a:lnTo>
                <a:lnTo>
                  <a:pt x="1138792" y="532932"/>
                </a:lnTo>
                <a:lnTo>
                  <a:pt x="1851239" y="746105"/>
                </a:lnTo>
                <a:lnTo>
                  <a:pt x="2563686" y="802203"/>
                </a:lnTo>
                <a:lnTo>
                  <a:pt x="3255815" y="1190035"/>
                </a:lnTo>
                <a:cubicBezTo>
                  <a:pt x="3491427" y="1348980"/>
                  <a:pt x="3736137" y="1535219"/>
                  <a:pt x="3971749" y="1694164"/>
                </a:cubicBezTo>
              </a:path>
            </a:pathLst>
          </a:custGeom>
          <a:noFill/>
          <a:ln w="19050">
            <a:solidFill>
              <a:srgbClr val="5151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grpSp>
        <p:nvGrpSpPr>
          <p:cNvPr id="260" name="Group 259">
            <a:extLst>
              <a:ext uri="{FF2B5EF4-FFF2-40B4-BE49-F238E27FC236}">
                <a16:creationId xmlns:a16="http://schemas.microsoft.com/office/drawing/2014/main" id="{F944BC6A-19DE-4F09-831A-A18B9A11764A}"/>
              </a:ext>
            </a:extLst>
          </p:cNvPr>
          <p:cNvGrpSpPr/>
          <p:nvPr/>
        </p:nvGrpSpPr>
        <p:grpSpPr>
          <a:xfrm>
            <a:off x="1340422" y="1595668"/>
            <a:ext cx="2929274" cy="1172837"/>
            <a:chOff x="1787230" y="2117500"/>
            <a:chExt cx="3905698" cy="1563782"/>
          </a:xfrm>
          <a:solidFill>
            <a:srgbClr val="515151"/>
          </a:solidFill>
        </p:grpSpPr>
        <p:sp>
          <p:nvSpPr>
            <p:cNvPr id="261" name="Isosceles Triangle 260">
              <a:extLst>
                <a:ext uri="{FF2B5EF4-FFF2-40B4-BE49-F238E27FC236}">
                  <a16:creationId xmlns:a16="http://schemas.microsoft.com/office/drawing/2014/main" id="{CCF7A69D-E060-451D-AADD-BD5D497B62EC}"/>
                </a:ext>
              </a:extLst>
            </p:cNvPr>
            <p:cNvSpPr/>
            <p:nvPr/>
          </p:nvSpPr>
          <p:spPr>
            <a:xfrm>
              <a:off x="5592844" y="3581198"/>
              <a:ext cx="100084" cy="10008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sp>
          <p:nvSpPr>
            <p:cNvPr id="262" name="Isosceles Triangle 261">
              <a:extLst>
                <a:ext uri="{FF2B5EF4-FFF2-40B4-BE49-F238E27FC236}">
                  <a16:creationId xmlns:a16="http://schemas.microsoft.com/office/drawing/2014/main" id="{D20F7323-67C3-4E63-AAB4-AD661DE728D3}"/>
                </a:ext>
              </a:extLst>
            </p:cNvPr>
            <p:cNvSpPr/>
            <p:nvPr/>
          </p:nvSpPr>
          <p:spPr>
            <a:xfrm>
              <a:off x="4885664" y="3077949"/>
              <a:ext cx="100084" cy="10008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sp>
          <p:nvSpPr>
            <p:cNvPr id="263" name="Isosceles Triangle 262">
              <a:extLst>
                <a:ext uri="{FF2B5EF4-FFF2-40B4-BE49-F238E27FC236}">
                  <a16:creationId xmlns:a16="http://schemas.microsoft.com/office/drawing/2014/main" id="{32BB7C06-7719-47AC-B1BB-8B2D01EA6F1A}"/>
                </a:ext>
              </a:extLst>
            </p:cNvPr>
            <p:cNvSpPr/>
            <p:nvPr/>
          </p:nvSpPr>
          <p:spPr>
            <a:xfrm>
              <a:off x="4185063" y="2702979"/>
              <a:ext cx="100084" cy="10008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sp>
          <p:nvSpPr>
            <p:cNvPr id="264" name="Isosceles Triangle 263">
              <a:extLst>
                <a:ext uri="{FF2B5EF4-FFF2-40B4-BE49-F238E27FC236}">
                  <a16:creationId xmlns:a16="http://schemas.microsoft.com/office/drawing/2014/main" id="{B64DBA18-2BC7-48CF-9C35-1341362EDAED}"/>
                </a:ext>
              </a:extLst>
            </p:cNvPr>
            <p:cNvSpPr/>
            <p:nvPr/>
          </p:nvSpPr>
          <p:spPr>
            <a:xfrm>
              <a:off x="3477883" y="2640484"/>
              <a:ext cx="100084" cy="10008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sp>
          <p:nvSpPr>
            <p:cNvPr id="265" name="Isosceles Triangle 264">
              <a:extLst>
                <a:ext uri="{FF2B5EF4-FFF2-40B4-BE49-F238E27FC236}">
                  <a16:creationId xmlns:a16="http://schemas.microsoft.com/office/drawing/2014/main" id="{59AB590D-0785-4542-8B31-2D8C4C2634F0}"/>
                </a:ext>
              </a:extLst>
            </p:cNvPr>
            <p:cNvSpPr/>
            <p:nvPr/>
          </p:nvSpPr>
          <p:spPr>
            <a:xfrm>
              <a:off x="2773992" y="2420107"/>
              <a:ext cx="100084" cy="10008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sp>
          <p:nvSpPr>
            <p:cNvPr id="266" name="Isosceles Triangle 265">
              <a:extLst>
                <a:ext uri="{FF2B5EF4-FFF2-40B4-BE49-F238E27FC236}">
                  <a16:creationId xmlns:a16="http://schemas.microsoft.com/office/drawing/2014/main" id="{90250ECA-3C09-441A-BA7B-ACC54492CE38}"/>
                </a:ext>
              </a:extLst>
            </p:cNvPr>
            <p:cNvSpPr/>
            <p:nvPr/>
          </p:nvSpPr>
          <p:spPr>
            <a:xfrm>
              <a:off x="2073390" y="2203019"/>
              <a:ext cx="100084" cy="10008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sp>
          <p:nvSpPr>
            <p:cNvPr id="267" name="Isosceles Triangle 266">
              <a:extLst>
                <a:ext uri="{FF2B5EF4-FFF2-40B4-BE49-F238E27FC236}">
                  <a16:creationId xmlns:a16="http://schemas.microsoft.com/office/drawing/2014/main" id="{3149B07E-9E35-4FB9-8020-9563FE0921D7}"/>
                </a:ext>
              </a:extLst>
            </p:cNvPr>
            <p:cNvSpPr/>
            <p:nvPr/>
          </p:nvSpPr>
          <p:spPr>
            <a:xfrm>
              <a:off x="1787230" y="2117500"/>
              <a:ext cx="100084" cy="10008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grpSp>
      <p:grpSp>
        <p:nvGrpSpPr>
          <p:cNvPr id="268" name="Group 267">
            <a:extLst>
              <a:ext uri="{FF2B5EF4-FFF2-40B4-BE49-F238E27FC236}">
                <a16:creationId xmlns:a16="http://schemas.microsoft.com/office/drawing/2014/main" id="{372D8C7B-827D-4914-944D-B3B1A6BDDD15}"/>
              </a:ext>
            </a:extLst>
          </p:cNvPr>
          <p:cNvGrpSpPr/>
          <p:nvPr/>
        </p:nvGrpSpPr>
        <p:grpSpPr>
          <a:xfrm>
            <a:off x="1244249" y="1438393"/>
            <a:ext cx="3019542" cy="782060"/>
            <a:chOff x="1658999" y="1907801"/>
            <a:chExt cx="4026056" cy="1042746"/>
          </a:xfrm>
          <a:solidFill>
            <a:schemeClr val="accent2"/>
          </a:solidFill>
        </p:grpSpPr>
        <p:sp>
          <p:nvSpPr>
            <p:cNvPr id="269" name="Oval 268">
              <a:extLst>
                <a:ext uri="{FF2B5EF4-FFF2-40B4-BE49-F238E27FC236}">
                  <a16:creationId xmlns:a16="http://schemas.microsoft.com/office/drawing/2014/main" id="{CFE23123-B423-44A9-A192-9548D44512B5}"/>
                </a:ext>
              </a:extLst>
            </p:cNvPr>
            <p:cNvSpPr>
              <a:spLocks noChangeAspect="1"/>
            </p:cNvSpPr>
            <p:nvPr/>
          </p:nvSpPr>
          <p:spPr>
            <a:xfrm>
              <a:off x="5602759" y="2868251"/>
              <a:ext cx="82296" cy="8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sp>
          <p:nvSpPr>
            <p:cNvPr id="270" name="Oval 269">
              <a:extLst>
                <a:ext uri="{FF2B5EF4-FFF2-40B4-BE49-F238E27FC236}">
                  <a16:creationId xmlns:a16="http://schemas.microsoft.com/office/drawing/2014/main" id="{2508054F-B9F4-4696-B0F7-DFAF4D95F19C}"/>
                </a:ext>
              </a:extLst>
            </p:cNvPr>
            <p:cNvSpPr>
              <a:spLocks noChangeAspect="1"/>
            </p:cNvSpPr>
            <p:nvPr/>
          </p:nvSpPr>
          <p:spPr>
            <a:xfrm>
              <a:off x="4898868" y="2756418"/>
              <a:ext cx="82296" cy="8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sp>
          <p:nvSpPr>
            <p:cNvPr id="271" name="Oval 270">
              <a:extLst>
                <a:ext uri="{FF2B5EF4-FFF2-40B4-BE49-F238E27FC236}">
                  <a16:creationId xmlns:a16="http://schemas.microsoft.com/office/drawing/2014/main" id="{212EF888-748B-409E-93B3-540A604249D0}"/>
                </a:ext>
              </a:extLst>
            </p:cNvPr>
            <p:cNvSpPr>
              <a:spLocks noChangeAspect="1"/>
            </p:cNvSpPr>
            <p:nvPr/>
          </p:nvSpPr>
          <p:spPr>
            <a:xfrm>
              <a:off x="4198267" y="2753129"/>
              <a:ext cx="82296" cy="8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sp>
          <p:nvSpPr>
            <p:cNvPr id="272" name="Oval 271">
              <a:extLst>
                <a:ext uri="{FF2B5EF4-FFF2-40B4-BE49-F238E27FC236}">
                  <a16:creationId xmlns:a16="http://schemas.microsoft.com/office/drawing/2014/main" id="{705D6293-F2E5-4D05-9C06-50BABB8BBD41}"/>
                </a:ext>
              </a:extLst>
            </p:cNvPr>
            <p:cNvSpPr>
              <a:spLocks noChangeAspect="1"/>
            </p:cNvSpPr>
            <p:nvPr/>
          </p:nvSpPr>
          <p:spPr>
            <a:xfrm>
              <a:off x="3487798" y="2585379"/>
              <a:ext cx="82296" cy="8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sp>
          <p:nvSpPr>
            <p:cNvPr id="273" name="Oval 272">
              <a:extLst>
                <a:ext uri="{FF2B5EF4-FFF2-40B4-BE49-F238E27FC236}">
                  <a16:creationId xmlns:a16="http://schemas.microsoft.com/office/drawing/2014/main" id="{714F978C-498E-430E-8A25-A4CA94F4D3A4}"/>
                </a:ext>
              </a:extLst>
            </p:cNvPr>
            <p:cNvSpPr>
              <a:spLocks noChangeAspect="1"/>
            </p:cNvSpPr>
            <p:nvPr/>
          </p:nvSpPr>
          <p:spPr>
            <a:xfrm>
              <a:off x="2783908" y="2536041"/>
              <a:ext cx="82296" cy="8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sp>
          <p:nvSpPr>
            <p:cNvPr id="274" name="Oval 273">
              <a:extLst>
                <a:ext uri="{FF2B5EF4-FFF2-40B4-BE49-F238E27FC236}">
                  <a16:creationId xmlns:a16="http://schemas.microsoft.com/office/drawing/2014/main" id="{89A501A3-3680-4B1A-8C06-34407B011CC9}"/>
                </a:ext>
              </a:extLst>
            </p:cNvPr>
            <p:cNvSpPr>
              <a:spLocks noChangeAspect="1"/>
            </p:cNvSpPr>
            <p:nvPr/>
          </p:nvSpPr>
          <p:spPr>
            <a:xfrm>
              <a:off x="2080018" y="2388026"/>
              <a:ext cx="82296" cy="8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sp>
          <p:nvSpPr>
            <p:cNvPr id="275" name="Oval 274">
              <a:extLst>
                <a:ext uri="{FF2B5EF4-FFF2-40B4-BE49-F238E27FC236}">
                  <a16:creationId xmlns:a16="http://schemas.microsoft.com/office/drawing/2014/main" id="{AF8748C4-31EC-4180-933F-5EF41C882291}"/>
                </a:ext>
              </a:extLst>
            </p:cNvPr>
            <p:cNvSpPr>
              <a:spLocks noChangeAspect="1"/>
            </p:cNvSpPr>
            <p:nvPr/>
          </p:nvSpPr>
          <p:spPr>
            <a:xfrm>
              <a:off x="1797146" y="2628138"/>
              <a:ext cx="82296" cy="8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sp>
          <p:nvSpPr>
            <p:cNvPr id="276" name="Oval 275">
              <a:extLst>
                <a:ext uri="{FF2B5EF4-FFF2-40B4-BE49-F238E27FC236}">
                  <a16:creationId xmlns:a16="http://schemas.microsoft.com/office/drawing/2014/main" id="{25F002F8-F51A-4D4C-842E-572214364F54}"/>
                </a:ext>
              </a:extLst>
            </p:cNvPr>
            <p:cNvSpPr>
              <a:spLocks noChangeAspect="1"/>
            </p:cNvSpPr>
            <p:nvPr/>
          </p:nvSpPr>
          <p:spPr>
            <a:xfrm>
              <a:off x="1658999" y="1907801"/>
              <a:ext cx="82296" cy="8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grpSp>
      <p:grpSp>
        <p:nvGrpSpPr>
          <p:cNvPr id="249" name="Group 248">
            <a:extLst>
              <a:ext uri="{FF2B5EF4-FFF2-40B4-BE49-F238E27FC236}">
                <a16:creationId xmlns:a16="http://schemas.microsoft.com/office/drawing/2014/main" id="{1F97623E-99F2-46E9-AF3E-EEAD34874F7C}"/>
              </a:ext>
            </a:extLst>
          </p:cNvPr>
          <p:cNvGrpSpPr/>
          <p:nvPr/>
        </p:nvGrpSpPr>
        <p:grpSpPr>
          <a:xfrm>
            <a:off x="5527964" y="1430075"/>
            <a:ext cx="3028760" cy="814197"/>
            <a:chOff x="7370619" y="1896709"/>
            <a:chExt cx="4038346" cy="1085596"/>
          </a:xfrm>
          <a:solidFill>
            <a:schemeClr val="accent2"/>
          </a:solidFill>
        </p:grpSpPr>
        <p:sp>
          <p:nvSpPr>
            <p:cNvPr id="250" name="Oval 249">
              <a:extLst>
                <a:ext uri="{FF2B5EF4-FFF2-40B4-BE49-F238E27FC236}">
                  <a16:creationId xmlns:a16="http://schemas.microsoft.com/office/drawing/2014/main" id="{86BE1AAC-AC46-4520-A533-8D71B1420F0F}"/>
                </a:ext>
              </a:extLst>
            </p:cNvPr>
            <p:cNvSpPr>
              <a:spLocks noChangeAspect="1"/>
            </p:cNvSpPr>
            <p:nvPr/>
          </p:nvSpPr>
          <p:spPr>
            <a:xfrm>
              <a:off x="7792894" y="2328509"/>
              <a:ext cx="82296" cy="8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sp>
          <p:nvSpPr>
            <p:cNvPr id="251" name="Oval 250">
              <a:extLst>
                <a:ext uri="{FF2B5EF4-FFF2-40B4-BE49-F238E27FC236}">
                  <a16:creationId xmlns:a16="http://schemas.microsoft.com/office/drawing/2014/main" id="{37912EE4-A501-4255-A37A-A740B6D504BF}"/>
                </a:ext>
              </a:extLst>
            </p:cNvPr>
            <p:cNvSpPr>
              <a:spLocks noChangeAspect="1"/>
            </p:cNvSpPr>
            <p:nvPr/>
          </p:nvSpPr>
          <p:spPr>
            <a:xfrm>
              <a:off x="7507144" y="2550759"/>
              <a:ext cx="82296" cy="8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sp>
          <p:nvSpPr>
            <p:cNvPr id="252" name="Oval 251">
              <a:extLst>
                <a:ext uri="{FF2B5EF4-FFF2-40B4-BE49-F238E27FC236}">
                  <a16:creationId xmlns:a16="http://schemas.microsoft.com/office/drawing/2014/main" id="{0BD8B76D-FE19-4869-8877-868628D2455E}"/>
                </a:ext>
              </a:extLst>
            </p:cNvPr>
            <p:cNvSpPr>
              <a:spLocks noChangeAspect="1"/>
            </p:cNvSpPr>
            <p:nvPr/>
          </p:nvSpPr>
          <p:spPr>
            <a:xfrm>
              <a:off x="7370619" y="1896709"/>
              <a:ext cx="82296" cy="8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sp>
          <p:nvSpPr>
            <p:cNvPr id="253" name="Oval 252">
              <a:extLst>
                <a:ext uri="{FF2B5EF4-FFF2-40B4-BE49-F238E27FC236}">
                  <a16:creationId xmlns:a16="http://schemas.microsoft.com/office/drawing/2014/main" id="{5194B4BF-F258-460A-B0A1-06DE1048F705}"/>
                </a:ext>
              </a:extLst>
            </p:cNvPr>
            <p:cNvSpPr>
              <a:spLocks noChangeAspect="1"/>
            </p:cNvSpPr>
            <p:nvPr/>
          </p:nvSpPr>
          <p:spPr>
            <a:xfrm>
              <a:off x="8500919" y="2436459"/>
              <a:ext cx="82296" cy="8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sp>
          <p:nvSpPr>
            <p:cNvPr id="254" name="Oval 253">
              <a:extLst>
                <a:ext uri="{FF2B5EF4-FFF2-40B4-BE49-F238E27FC236}">
                  <a16:creationId xmlns:a16="http://schemas.microsoft.com/office/drawing/2014/main" id="{EBF3B517-DE80-47D5-84FA-544635172032}"/>
                </a:ext>
              </a:extLst>
            </p:cNvPr>
            <p:cNvSpPr>
              <a:spLocks noChangeAspect="1"/>
            </p:cNvSpPr>
            <p:nvPr/>
          </p:nvSpPr>
          <p:spPr>
            <a:xfrm>
              <a:off x="9205769" y="2592034"/>
              <a:ext cx="82296" cy="8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sp>
          <p:nvSpPr>
            <p:cNvPr id="255" name="Oval 254">
              <a:extLst>
                <a:ext uri="{FF2B5EF4-FFF2-40B4-BE49-F238E27FC236}">
                  <a16:creationId xmlns:a16="http://schemas.microsoft.com/office/drawing/2014/main" id="{3F909DEF-177C-470D-A7C3-EC1800B2FFD0}"/>
                </a:ext>
              </a:extLst>
            </p:cNvPr>
            <p:cNvSpPr>
              <a:spLocks noChangeAspect="1"/>
            </p:cNvSpPr>
            <p:nvPr/>
          </p:nvSpPr>
          <p:spPr>
            <a:xfrm>
              <a:off x="10618644" y="2642834"/>
              <a:ext cx="82296" cy="8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sp>
          <p:nvSpPr>
            <p:cNvPr id="256" name="Oval 255">
              <a:extLst>
                <a:ext uri="{FF2B5EF4-FFF2-40B4-BE49-F238E27FC236}">
                  <a16:creationId xmlns:a16="http://schemas.microsoft.com/office/drawing/2014/main" id="{D8465371-1A26-46D5-B924-EDC01C2B3F88}"/>
                </a:ext>
              </a:extLst>
            </p:cNvPr>
            <p:cNvSpPr>
              <a:spLocks noChangeAspect="1"/>
            </p:cNvSpPr>
            <p:nvPr/>
          </p:nvSpPr>
          <p:spPr>
            <a:xfrm>
              <a:off x="11326669" y="2900009"/>
              <a:ext cx="82296" cy="8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sp>
          <p:nvSpPr>
            <p:cNvPr id="257" name="Oval 256">
              <a:extLst>
                <a:ext uri="{FF2B5EF4-FFF2-40B4-BE49-F238E27FC236}">
                  <a16:creationId xmlns:a16="http://schemas.microsoft.com/office/drawing/2014/main" id="{C9A7A95D-16C3-4770-A980-DFF40E4A3395}"/>
                </a:ext>
              </a:extLst>
            </p:cNvPr>
            <p:cNvSpPr>
              <a:spLocks noChangeAspect="1"/>
            </p:cNvSpPr>
            <p:nvPr/>
          </p:nvSpPr>
          <p:spPr>
            <a:xfrm>
              <a:off x="9913794" y="2588859"/>
              <a:ext cx="82296" cy="8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grpSp>
      <p:grpSp>
        <p:nvGrpSpPr>
          <p:cNvPr id="278" name="Group 277">
            <a:extLst>
              <a:ext uri="{FF2B5EF4-FFF2-40B4-BE49-F238E27FC236}">
                <a16:creationId xmlns:a16="http://schemas.microsoft.com/office/drawing/2014/main" id="{9BBC51E8-9D43-4215-B0C4-1C5C9A0561CA}"/>
              </a:ext>
            </a:extLst>
          </p:cNvPr>
          <p:cNvGrpSpPr/>
          <p:nvPr/>
        </p:nvGrpSpPr>
        <p:grpSpPr>
          <a:xfrm>
            <a:off x="5934937" y="1257776"/>
            <a:ext cx="2692169" cy="115416"/>
            <a:chOff x="2177832" y="1841154"/>
            <a:chExt cx="3589558" cy="153888"/>
          </a:xfrm>
        </p:grpSpPr>
        <p:sp>
          <p:nvSpPr>
            <p:cNvPr id="279" name="TextBox 278">
              <a:extLst>
                <a:ext uri="{FF2B5EF4-FFF2-40B4-BE49-F238E27FC236}">
                  <a16:creationId xmlns:a16="http://schemas.microsoft.com/office/drawing/2014/main" id="{3AD6F9E7-3C25-4EEC-8F41-A323762A96E2}"/>
                </a:ext>
              </a:extLst>
            </p:cNvPr>
            <p:cNvSpPr txBox="1"/>
            <p:nvPr/>
          </p:nvSpPr>
          <p:spPr>
            <a:xfrm>
              <a:off x="4030030" y="1841154"/>
              <a:ext cx="1737360" cy="153888"/>
            </a:xfrm>
            <a:prstGeom prst="rect">
              <a:avLst/>
            </a:prstGeom>
            <a:noFill/>
          </p:spPr>
          <p:txBody>
            <a:bodyPr wrap="square" lIns="0" tIns="0" rIns="0" bIns="0" rtlCol="0" anchor="ctr" anchorCtr="0">
              <a:spAutoFit/>
            </a:bodyPr>
            <a:lstStyle/>
            <a:p>
              <a:r>
                <a:rPr lang="en-US" sz="750" dirty="0">
                  <a:solidFill>
                    <a:srgbClr val="515151"/>
                  </a:solidFill>
                </a:rPr>
                <a:t>Empagliflozin (n=927)</a:t>
              </a:r>
            </a:p>
          </p:txBody>
        </p:sp>
        <p:grpSp>
          <p:nvGrpSpPr>
            <p:cNvPr id="280" name="Group 279">
              <a:extLst>
                <a:ext uri="{FF2B5EF4-FFF2-40B4-BE49-F238E27FC236}">
                  <a16:creationId xmlns:a16="http://schemas.microsoft.com/office/drawing/2014/main" id="{7D3F640F-4B20-4BED-A808-0B7941242152}"/>
                </a:ext>
              </a:extLst>
            </p:cNvPr>
            <p:cNvGrpSpPr/>
            <p:nvPr/>
          </p:nvGrpSpPr>
          <p:grpSpPr>
            <a:xfrm>
              <a:off x="2177832" y="1841154"/>
              <a:ext cx="1401096" cy="153888"/>
              <a:chOff x="2177832" y="1841154"/>
              <a:chExt cx="1401096" cy="153888"/>
            </a:xfrm>
          </p:grpSpPr>
          <p:sp>
            <p:nvSpPr>
              <p:cNvPr id="284" name="TextBox 283">
                <a:extLst>
                  <a:ext uri="{FF2B5EF4-FFF2-40B4-BE49-F238E27FC236}">
                    <a16:creationId xmlns:a16="http://schemas.microsoft.com/office/drawing/2014/main" id="{5CB361DB-D826-4446-A911-E2654B3220CC}"/>
                  </a:ext>
                </a:extLst>
              </p:cNvPr>
              <p:cNvSpPr txBox="1"/>
              <p:nvPr/>
            </p:nvSpPr>
            <p:spPr>
              <a:xfrm>
                <a:off x="2355820" y="1841154"/>
                <a:ext cx="1223108" cy="153888"/>
              </a:xfrm>
              <a:prstGeom prst="rect">
                <a:avLst/>
              </a:prstGeom>
              <a:noFill/>
            </p:spPr>
            <p:txBody>
              <a:bodyPr wrap="square" lIns="0" tIns="0" rIns="0" bIns="0" rtlCol="0" anchor="ctr" anchorCtr="0">
                <a:spAutoFit/>
              </a:bodyPr>
              <a:lstStyle/>
              <a:p>
                <a:r>
                  <a:rPr lang="vi-VN" sz="750">
                    <a:solidFill>
                      <a:srgbClr val="515151"/>
                    </a:solidFill>
                  </a:rPr>
                  <a:t>Giả dược</a:t>
                </a:r>
                <a:r>
                  <a:rPr lang="en-US" sz="750">
                    <a:solidFill>
                      <a:srgbClr val="515151"/>
                    </a:solidFill>
                  </a:rPr>
                  <a:t> </a:t>
                </a:r>
                <a:r>
                  <a:rPr lang="en-US" sz="750" dirty="0">
                    <a:solidFill>
                      <a:srgbClr val="515151"/>
                    </a:solidFill>
                  </a:rPr>
                  <a:t>(n=926)</a:t>
                </a:r>
              </a:p>
            </p:txBody>
          </p:sp>
          <p:sp>
            <p:nvSpPr>
              <p:cNvPr id="286" name="Isosceles Triangle 285">
                <a:extLst>
                  <a:ext uri="{FF2B5EF4-FFF2-40B4-BE49-F238E27FC236}">
                    <a16:creationId xmlns:a16="http://schemas.microsoft.com/office/drawing/2014/main" id="{DC2A7BA7-DC3C-4AE6-852C-EF07094B80F4}"/>
                  </a:ext>
                </a:extLst>
              </p:cNvPr>
              <p:cNvSpPr/>
              <p:nvPr/>
            </p:nvSpPr>
            <p:spPr>
              <a:xfrm>
                <a:off x="2177832" y="1868056"/>
                <a:ext cx="100084" cy="100084"/>
              </a:xfrm>
              <a:prstGeom prst="triangle">
                <a:avLst/>
              </a:prstGeom>
              <a:solidFill>
                <a:srgbClr val="515151"/>
              </a:solidFill>
              <a:ln>
                <a:solidFill>
                  <a:srgbClr val="5151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grpSp>
        <p:sp>
          <p:nvSpPr>
            <p:cNvPr id="283" name="Oval 282">
              <a:extLst>
                <a:ext uri="{FF2B5EF4-FFF2-40B4-BE49-F238E27FC236}">
                  <a16:creationId xmlns:a16="http://schemas.microsoft.com/office/drawing/2014/main" id="{6BD6464D-617F-4376-9FEB-336C5609C215}"/>
                </a:ext>
              </a:extLst>
            </p:cNvPr>
            <p:cNvSpPr/>
            <p:nvPr/>
          </p:nvSpPr>
          <p:spPr>
            <a:xfrm>
              <a:off x="3849760" y="1868056"/>
              <a:ext cx="100084" cy="1000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5151"/>
                </a:solidFill>
              </a:endParaRPr>
            </a:p>
          </p:txBody>
        </p:sp>
      </p:grpSp>
      <p:sp>
        <p:nvSpPr>
          <p:cNvPr id="277" name="TextBox 276">
            <a:extLst>
              <a:ext uri="{FF2B5EF4-FFF2-40B4-BE49-F238E27FC236}">
                <a16:creationId xmlns:a16="http://schemas.microsoft.com/office/drawing/2014/main" id="{3C3FDF5C-458F-4A22-8896-87619D4F028B}"/>
              </a:ext>
            </a:extLst>
          </p:cNvPr>
          <p:cNvSpPr txBox="1"/>
          <p:nvPr/>
        </p:nvSpPr>
        <p:spPr>
          <a:xfrm rot="10800000" flipV="1">
            <a:off x="1922866" y="3630526"/>
            <a:ext cx="1806329" cy="161583"/>
          </a:xfrm>
          <a:prstGeom prst="rect">
            <a:avLst/>
          </a:prstGeom>
          <a:noFill/>
        </p:spPr>
        <p:txBody>
          <a:bodyPr wrap="square" lIns="0" tIns="0" rIns="0" bIns="0" rtlCol="0">
            <a:spAutoFit/>
          </a:bodyPr>
          <a:lstStyle/>
          <a:p>
            <a:pPr algn="ctr" defTabSz="685800">
              <a:defRPr/>
            </a:pPr>
            <a:r>
              <a:rPr lang="en-GB" sz="1050" b="1">
                <a:solidFill>
                  <a:srgbClr val="8F3089"/>
                </a:solidFill>
                <a:latin typeface="Century Gothic" panose="020B0502020202020204" pitchFamily="34" charset="0"/>
                <a:cs typeface="Arial" panose="020B0604020202020204" pitchFamily="34" charset="0"/>
              </a:rPr>
              <a:t>Số tuần</a:t>
            </a:r>
            <a:endParaRPr lang="en-GB" sz="1050" b="1" dirty="0">
              <a:solidFill>
                <a:srgbClr val="8F3089"/>
              </a:solidFill>
              <a:latin typeface="Century Gothic" panose="020B0502020202020204" pitchFamily="34" charset="0"/>
              <a:cs typeface="Arial" panose="020B0604020202020204" pitchFamily="34" charset="0"/>
            </a:endParaRPr>
          </a:p>
        </p:txBody>
      </p:sp>
      <p:sp>
        <p:nvSpPr>
          <p:cNvPr id="281" name="TextBox 280">
            <a:extLst>
              <a:ext uri="{FF2B5EF4-FFF2-40B4-BE49-F238E27FC236}">
                <a16:creationId xmlns:a16="http://schemas.microsoft.com/office/drawing/2014/main" id="{F1206C92-D08B-407C-9982-DAC8A0BEBFD9}"/>
              </a:ext>
            </a:extLst>
          </p:cNvPr>
          <p:cNvSpPr txBox="1"/>
          <p:nvPr/>
        </p:nvSpPr>
        <p:spPr>
          <a:xfrm rot="10800000" flipV="1">
            <a:off x="6068428" y="3630526"/>
            <a:ext cx="1806329" cy="161583"/>
          </a:xfrm>
          <a:prstGeom prst="rect">
            <a:avLst/>
          </a:prstGeom>
          <a:noFill/>
        </p:spPr>
        <p:txBody>
          <a:bodyPr wrap="square" lIns="0" tIns="0" rIns="0" bIns="0" rtlCol="0">
            <a:spAutoFit/>
          </a:bodyPr>
          <a:lstStyle/>
          <a:p>
            <a:pPr algn="ctr" defTabSz="685800">
              <a:defRPr/>
            </a:pPr>
            <a:r>
              <a:rPr lang="en-GB" sz="1050" b="1">
                <a:solidFill>
                  <a:srgbClr val="8F3089"/>
                </a:solidFill>
                <a:latin typeface="Century Gothic" panose="020B0502020202020204" pitchFamily="34" charset="0"/>
                <a:cs typeface="Arial" panose="020B0604020202020204" pitchFamily="34" charset="0"/>
              </a:rPr>
              <a:t>Số tuần</a:t>
            </a:r>
            <a:endParaRPr lang="en-GB" sz="1050" b="1" dirty="0">
              <a:solidFill>
                <a:srgbClr val="8F3089"/>
              </a:solidFill>
              <a:latin typeface="Century Gothic" panose="020B0502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5586D9D5-98A0-4189-8F22-E17397521359}"/>
              </a:ext>
            </a:extLst>
          </p:cNvPr>
          <p:cNvSpPr/>
          <p:nvPr/>
        </p:nvSpPr>
        <p:spPr>
          <a:xfrm>
            <a:off x="282549" y="4197438"/>
            <a:ext cx="8562949" cy="476726"/>
          </a:xfrm>
          <a:prstGeom prst="roundRect">
            <a:avLst/>
          </a:prstGeom>
          <a:solidFill>
            <a:schemeClr val="bg1">
              <a:lumMod val="95000"/>
            </a:schemeClr>
          </a:solidFill>
        </p:spPr>
        <p:txBody>
          <a:bodyPr wrap="square" lIns="91440" tIns="45720" rIns="91440" bIns="45720" anchor="t">
            <a:spAutoFit/>
          </a:bodyPr>
          <a:lstStyle/>
          <a:p>
            <a:pPr algn="ctr"/>
            <a:r>
              <a:rPr lang="en-GB" sz="1100"/>
              <a:t>Trong nghiên cứu </a:t>
            </a:r>
            <a:r>
              <a:rPr lang="en-GB" sz="1100" dirty="0"/>
              <a:t>DAPA-HF</a:t>
            </a:r>
            <a:r>
              <a:rPr lang="en-GB" sz="1100"/>
              <a:t>, điều trị dapagliflozin cho các kết cục tương tự ở nhóm bệnh nhân HFrEF, có hoặc không có ĐTĐ típ 2</a:t>
            </a:r>
            <a:r>
              <a:rPr lang="en-GB" sz="1100" baseline="30000"/>
              <a:t>3</a:t>
            </a:r>
            <a:endParaRPr lang="en-GB" sz="1100" baseline="30000" dirty="0"/>
          </a:p>
        </p:txBody>
      </p:sp>
      <p:sp>
        <p:nvSpPr>
          <p:cNvPr id="289" name="Slide Number Placeholder 4">
            <a:extLst>
              <a:ext uri="{FF2B5EF4-FFF2-40B4-BE49-F238E27FC236}">
                <a16:creationId xmlns:a16="http://schemas.microsoft.com/office/drawing/2014/main" id="{5A0CA125-0A6F-430F-B49F-70B830BD2054}"/>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
        <p:nvSpPr>
          <p:cNvPr id="282" name="TextBox 281">
            <a:extLst>
              <a:ext uri="{FF2B5EF4-FFF2-40B4-BE49-F238E27FC236}">
                <a16:creationId xmlns:a16="http://schemas.microsoft.com/office/drawing/2014/main" id="{02FC9716-7F26-40E0-9FA7-1320A6DE7357}"/>
              </a:ext>
            </a:extLst>
          </p:cNvPr>
          <p:cNvSpPr txBox="1"/>
          <p:nvPr/>
        </p:nvSpPr>
        <p:spPr>
          <a:xfrm rot="5400000">
            <a:off x="7103253" y="2473502"/>
            <a:ext cx="3914016" cy="169277"/>
          </a:xfrm>
          <a:prstGeom prst="rect">
            <a:avLst/>
          </a:prstGeom>
          <a:solidFill>
            <a:srgbClr val="EE245C"/>
          </a:solidFill>
        </p:spPr>
        <p:txBody>
          <a:bodyPr wrap="square" rtlCol="0">
            <a:spAutoFit/>
          </a:bodyPr>
          <a:lstStyle/>
          <a:p>
            <a:pPr algn="ctr"/>
            <a:r>
              <a:rPr lang="en-GB" sz="500" b="1" dirty="0">
                <a:solidFill>
                  <a:schemeClr val="bg1"/>
                </a:solidFill>
              </a:rPr>
              <a:t>Content to be used for Regional Expertise Exchange only until empagliflozin label update to include indication for HF</a:t>
            </a:r>
          </a:p>
        </p:txBody>
      </p:sp>
    </p:spTree>
    <p:extLst>
      <p:ext uri="{BB962C8B-B14F-4D97-AF65-F5344CB8AC3E}">
        <p14:creationId xmlns:p14="http://schemas.microsoft.com/office/powerpoint/2010/main" val="2408475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 name="Picture 328">
            <a:extLst>
              <a:ext uri="{FF2B5EF4-FFF2-40B4-BE49-F238E27FC236}">
                <a16:creationId xmlns:a16="http://schemas.microsoft.com/office/drawing/2014/main" id="{1BFC9B39-C3F9-4FE2-A8D3-99FF37A6DB5E}"/>
              </a:ext>
            </a:extLst>
          </p:cNvPr>
          <p:cNvPicPr>
            <a:picLocks/>
          </p:cNvPicPr>
          <p:nvPr/>
        </p:nvPicPr>
        <p:blipFill>
          <a:blip r:embed="rId3">
            <a:duotone>
              <a:srgbClr val="6482C3">
                <a:shade val="45000"/>
                <a:satMod val="135000"/>
              </a:srgbClr>
              <a:prstClr val="white"/>
            </a:duotone>
            <a:extLst>
              <a:ext uri="{28A0092B-C50C-407E-A947-70E740481C1C}">
                <a14:useLocalDpi xmlns:a14="http://schemas.microsoft.com/office/drawing/2010/main" val="0"/>
              </a:ext>
            </a:extLst>
          </a:blip>
          <a:stretch>
            <a:fillRect/>
          </a:stretch>
        </p:blipFill>
        <p:spPr>
          <a:xfrm flipV="1">
            <a:off x="6111201" y="2715955"/>
            <a:ext cx="270000" cy="26348"/>
          </a:xfrm>
          <a:prstGeom prst="rect">
            <a:avLst/>
          </a:prstGeom>
        </p:spPr>
      </p:pic>
      <p:sp>
        <p:nvSpPr>
          <p:cNvPr id="308" name="Rounded Rectangle 254">
            <a:extLst>
              <a:ext uri="{FF2B5EF4-FFF2-40B4-BE49-F238E27FC236}">
                <a16:creationId xmlns:a16="http://schemas.microsoft.com/office/drawing/2014/main" id="{521744FD-6B2F-4C26-B76C-5F513FD61A7B}"/>
              </a:ext>
            </a:extLst>
          </p:cNvPr>
          <p:cNvSpPr/>
          <p:nvPr/>
        </p:nvSpPr>
        <p:spPr>
          <a:xfrm>
            <a:off x="6327583" y="1475647"/>
            <a:ext cx="2047033" cy="2450951"/>
          </a:xfrm>
          <a:prstGeom prst="roundRect">
            <a:avLst>
              <a:gd name="adj" fmla="val 13474"/>
            </a:avLst>
          </a:prstGeom>
          <a:gradFill rotWithShape="1">
            <a:gsLst>
              <a:gs pos="100000">
                <a:sysClr val="window" lastClr="FFFFFF"/>
              </a:gs>
              <a:gs pos="0">
                <a:srgbClr val="6482C3">
                  <a:lumMod val="20000"/>
                  <a:lumOff val="80000"/>
                </a:srgbClr>
              </a:gs>
            </a:gsLst>
            <a:lin ang="10800000" scaled="0"/>
          </a:gradFill>
          <a:ln w="9525" cap="flat" cmpd="sng" algn="ctr">
            <a:solidFill>
              <a:srgbClr val="6482C3"/>
            </a:solidFill>
            <a:prstDash val="sysDot"/>
          </a:ln>
          <a:effectLst/>
        </p:spPr>
        <p:txBody>
          <a:bodyPr rtlCol="0" anchor="ctr"/>
          <a:lstStyle/>
          <a:p>
            <a:pPr algn="ctr" defTabSz="192867">
              <a:defRPr/>
            </a:pPr>
            <a:endParaRPr lang="en-US" sz="788" kern="0" dirty="0">
              <a:solidFill>
                <a:srgbClr val="6482C3"/>
              </a:solidFill>
              <a:latin typeface="Century Gothic" panose="020F0302020204030204"/>
            </a:endParaRPr>
          </a:p>
        </p:txBody>
      </p:sp>
      <p:grpSp>
        <p:nvGrpSpPr>
          <p:cNvPr id="311" name="Group 310">
            <a:extLst>
              <a:ext uri="{FF2B5EF4-FFF2-40B4-BE49-F238E27FC236}">
                <a16:creationId xmlns:a16="http://schemas.microsoft.com/office/drawing/2014/main" id="{FEC83982-780D-4519-B819-41FA4DF26616}"/>
              </a:ext>
            </a:extLst>
          </p:cNvPr>
          <p:cNvGrpSpPr/>
          <p:nvPr/>
        </p:nvGrpSpPr>
        <p:grpSpPr>
          <a:xfrm>
            <a:off x="7019755" y="3502881"/>
            <a:ext cx="1270438" cy="263250"/>
            <a:chOff x="9494419" y="3722645"/>
            <a:chExt cx="1584409" cy="263240"/>
          </a:xfrm>
        </p:grpSpPr>
        <p:sp>
          <p:nvSpPr>
            <p:cNvPr id="327" name="TextBox 326">
              <a:extLst>
                <a:ext uri="{FF2B5EF4-FFF2-40B4-BE49-F238E27FC236}">
                  <a16:creationId xmlns:a16="http://schemas.microsoft.com/office/drawing/2014/main" id="{D1B03196-775C-48A8-8221-3BD9786690BD}"/>
                </a:ext>
              </a:extLst>
            </p:cNvPr>
            <p:cNvSpPr txBox="1"/>
            <p:nvPr/>
          </p:nvSpPr>
          <p:spPr>
            <a:xfrm>
              <a:off x="9807823" y="3752214"/>
              <a:ext cx="1271005" cy="202471"/>
            </a:xfrm>
            <a:prstGeom prst="rect">
              <a:avLst/>
            </a:prstGeom>
            <a:noFill/>
          </p:spPr>
          <p:txBody>
            <a:bodyPr wrap="square" lIns="20250" tIns="20250" rIns="20250" bIns="20250" rtlCol="0" anchor="t">
              <a:spAutoFit/>
            </a:bodyPr>
            <a:lstStyle/>
            <a:p>
              <a:pPr defTabSz="342892">
                <a:defRPr/>
              </a:pPr>
              <a:r>
                <a:rPr lang="en-US" sz="1050" b="1" kern="0">
                  <a:solidFill>
                    <a:srgbClr val="498BC9"/>
                  </a:solidFill>
                  <a:latin typeface="Century Gothic" panose="020F0302020204030204"/>
                </a:rPr>
                <a:t>Bệnh thận</a:t>
              </a:r>
              <a:endParaRPr lang="en-US" sz="1050" b="1" kern="0" dirty="0">
                <a:solidFill>
                  <a:srgbClr val="498BC9"/>
                </a:solidFill>
                <a:latin typeface="Century Gothic" panose="020F0302020204030204"/>
              </a:endParaRPr>
            </a:p>
          </p:txBody>
        </p:sp>
        <p:sp>
          <p:nvSpPr>
            <p:cNvPr id="328" name="Up Arrow 175">
              <a:extLst>
                <a:ext uri="{FF2B5EF4-FFF2-40B4-BE49-F238E27FC236}">
                  <a16:creationId xmlns:a16="http://schemas.microsoft.com/office/drawing/2014/main" id="{C024C0C8-7C5B-473F-978E-096C5C496343}"/>
                </a:ext>
              </a:extLst>
            </p:cNvPr>
            <p:cNvSpPr/>
            <p:nvPr/>
          </p:nvSpPr>
          <p:spPr>
            <a:xfrm rot="10800000">
              <a:off x="9494419" y="3722645"/>
              <a:ext cx="237351" cy="263240"/>
            </a:xfrm>
            <a:prstGeom prst="upArrow">
              <a:avLst>
                <a:gd name="adj1" fmla="val 40864"/>
                <a:gd name="adj2" fmla="val 50000"/>
              </a:avLst>
            </a:prstGeom>
            <a:solidFill>
              <a:srgbClr val="498BC9"/>
            </a:solidFill>
            <a:ln w="9525" cap="flat" cmpd="sng" algn="ctr">
              <a:noFill/>
              <a:prstDash val="solid"/>
            </a:ln>
            <a:effectLst/>
          </p:spPr>
          <p:txBody>
            <a:bodyPr rtlCol="0" anchor="ctr"/>
            <a:lstStyle/>
            <a:p>
              <a:pPr algn="ctr" defTabSz="342892">
                <a:defRPr/>
              </a:pPr>
              <a:endParaRPr lang="en-US" sz="675" b="1" kern="0" dirty="0">
                <a:solidFill>
                  <a:srgbClr val="5A5A5A"/>
                </a:solidFill>
                <a:latin typeface="Century Gothic" panose="020F0302020204030204"/>
              </a:endParaRPr>
            </a:p>
          </p:txBody>
        </p:sp>
      </p:grpSp>
      <p:grpSp>
        <p:nvGrpSpPr>
          <p:cNvPr id="315" name="Group 314">
            <a:extLst>
              <a:ext uri="{FF2B5EF4-FFF2-40B4-BE49-F238E27FC236}">
                <a16:creationId xmlns:a16="http://schemas.microsoft.com/office/drawing/2014/main" id="{D78B2A5A-D028-488F-8170-D7AF5E68DBA0}"/>
              </a:ext>
            </a:extLst>
          </p:cNvPr>
          <p:cNvGrpSpPr/>
          <p:nvPr/>
        </p:nvGrpSpPr>
        <p:grpSpPr>
          <a:xfrm>
            <a:off x="7019753" y="3041198"/>
            <a:ext cx="1270438" cy="380306"/>
            <a:chOff x="9494420" y="3680830"/>
            <a:chExt cx="1584409" cy="380292"/>
          </a:xfrm>
        </p:grpSpPr>
        <p:sp>
          <p:nvSpPr>
            <p:cNvPr id="325" name="TextBox 324">
              <a:extLst>
                <a:ext uri="{FF2B5EF4-FFF2-40B4-BE49-F238E27FC236}">
                  <a16:creationId xmlns:a16="http://schemas.microsoft.com/office/drawing/2014/main" id="{3076C3E6-1E5F-4328-9DBA-4D8D1DAF7AAF}"/>
                </a:ext>
              </a:extLst>
            </p:cNvPr>
            <p:cNvSpPr txBox="1"/>
            <p:nvPr/>
          </p:nvSpPr>
          <p:spPr>
            <a:xfrm>
              <a:off x="9807824" y="3697075"/>
              <a:ext cx="1271005" cy="364047"/>
            </a:xfrm>
            <a:prstGeom prst="rect">
              <a:avLst/>
            </a:prstGeom>
            <a:noFill/>
          </p:spPr>
          <p:txBody>
            <a:bodyPr wrap="square" lIns="20250" tIns="20250" rIns="20250" bIns="20250" rtlCol="0" anchor="t">
              <a:spAutoFit/>
            </a:bodyPr>
            <a:lstStyle/>
            <a:p>
              <a:pPr defTabSz="342892">
                <a:defRPr/>
              </a:pPr>
              <a:r>
                <a:rPr lang="en-US" sz="1050" b="1" kern="0">
                  <a:solidFill>
                    <a:schemeClr val="accent3"/>
                  </a:solidFill>
                  <a:latin typeface="Century Gothic" panose="020F0302020204030204"/>
                </a:rPr>
                <a:t>Biến cố tim mạch</a:t>
              </a:r>
              <a:endParaRPr lang="en-US" sz="1050" b="1" kern="0" dirty="0">
                <a:solidFill>
                  <a:schemeClr val="accent3"/>
                </a:solidFill>
                <a:latin typeface="Century Gothic" panose="020F0302020204030204"/>
              </a:endParaRPr>
            </a:p>
          </p:txBody>
        </p:sp>
        <p:sp>
          <p:nvSpPr>
            <p:cNvPr id="326" name="Up Arrow 175">
              <a:extLst>
                <a:ext uri="{FF2B5EF4-FFF2-40B4-BE49-F238E27FC236}">
                  <a16:creationId xmlns:a16="http://schemas.microsoft.com/office/drawing/2014/main" id="{605BC241-5848-42E0-8B05-3A2294D0C8B3}"/>
                </a:ext>
              </a:extLst>
            </p:cNvPr>
            <p:cNvSpPr/>
            <p:nvPr/>
          </p:nvSpPr>
          <p:spPr>
            <a:xfrm rot="10800000">
              <a:off x="9494420" y="3680830"/>
              <a:ext cx="237351" cy="263240"/>
            </a:xfrm>
            <a:prstGeom prst="upArrow">
              <a:avLst>
                <a:gd name="adj1" fmla="val 40864"/>
                <a:gd name="adj2" fmla="val 50000"/>
              </a:avLst>
            </a:prstGeom>
            <a:solidFill>
              <a:schemeClr val="accent3"/>
            </a:solidFill>
            <a:ln w="9525" cap="flat" cmpd="sng" algn="ctr">
              <a:noFill/>
              <a:prstDash val="solid"/>
            </a:ln>
            <a:effectLst/>
          </p:spPr>
          <p:txBody>
            <a:bodyPr rtlCol="0" anchor="ctr"/>
            <a:lstStyle/>
            <a:p>
              <a:pPr algn="ctr" defTabSz="342892">
                <a:defRPr/>
              </a:pPr>
              <a:endParaRPr lang="en-US" sz="675" b="1" kern="0" dirty="0">
                <a:solidFill>
                  <a:srgbClr val="5A5A5A"/>
                </a:solidFill>
                <a:latin typeface="Century Gothic" panose="020F0302020204030204"/>
              </a:endParaRPr>
            </a:p>
          </p:txBody>
        </p:sp>
      </p:grpSp>
      <p:grpSp>
        <p:nvGrpSpPr>
          <p:cNvPr id="316" name="Group 315">
            <a:extLst>
              <a:ext uri="{FF2B5EF4-FFF2-40B4-BE49-F238E27FC236}">
                <a16:creationId xmlns:a16="http://schemas.microsoft.com/office/drawing/2014/main" id="{D47D87A9-BF1F-4636-B177-9363F3E4343F}"/>
              </a:ext>
            </a:extLst>
          </p:cNvPr>
          <p:cNvGrpSpPr/>
          <p:nvPr/>
        </p:nvGrpSpPr>
        <p:grpSpPr>
          <a:xfrm>
            <a:off x="6988129" y="1615302"/>
            <a:ext cx="1270436" cy="263249"/>
            <a:chOff x="9483811" y="3804507"/>
            <a:chExt cx="1584407" cy="263240"/>
          </a:xfrm>
        </p:grpSpPr>
        <p:sp>
          <p:nvSpPr>
            <p:cNvPr id="323" name="TextBox 322">
              <a:extLst>
                <a:ext uri="{FF2B5EF4-FFF2-40B4-BE49-F238E27FC236}">
                  <a16:creationId xmlns:a16="http://schemas.microsoft.com/office/drawing/2014/main" id="{4CEEDF65-1C94-4A90-B475-A503612581B3}"/>
                </a:ext>
              </a:extLst>
            </p:cNvPr>
            <p:cNvSpPr txBox="1"/>
            <p:nvPr/>
          </p:nvSpPr>
          <p:spPr>
            <a:xfrm>
              <a:off x="9797213" y="3812685"/>
              <a:ext cx="1271005" cy="202471"/>
            </a:xfrm>
            <a:prstGeom prst="rect">
              <a:avLst/>
            </a:prstGeom>
            <a:noFill/>
          </p:spPr>
          <p:txBody>
            <a:bodyPr wrap="square" lIns="20250" tIns="20250" rIns="20250" bIns="20250" rtlCol="0" anchor="t">
              <a:spAutoFit/>
            </a:bodyPr>
            <a:lstStyle/>
            <a:p>
              <a:pPr defTabSz="342892">
                <a:defRPr/>
              </a:pPr>
              <a:r>
                <a:rPr lang="en-US" sz="1050" b="1" kern="0">
                  <a:solidFill>
                    <a:srgbClr val="8F3089"/>
                  </a:solidFill>
                  <a:latin typeface="Century Gothic" panose="020F0302020204030204"/>
                </a:rPr>
                <a:t>Huyết áp</a:t>
              </a:r>
              <a:endParaRPr lang="en-US" sz="1050" b="1" kern="0" dirty="0">
                <a:solidFill>
                  <a:srgbClr val="8F3089"/>
                </a:solidFill>
                <a:latin typeface="Century Gothic" panose="020F0302020204030204"/>
              </a:endParaRPr>
            </a:p>
          </p:txBody>
        </p:sp>
        <p:sp>
          <p:nvSpPr>
            <p:cNvPr id="324" name="Up Arrow 175">
              <a:extLst>
                <a:ext uri="{FF2B5EF4-FFF2-40B4-BE49-F238E27FC236}">
                  <a16:creationId xmlns:a16="http://schemas.microsoft.com/office/drawing/2014/main" id="{25084FA4-FB44-468C-B5F5-DCA7EA9E2707}"/>
                </a:ext>
              </a:extLst>
            </p:cNvPr>
            <p:cNvSpPr/>
            <p:nvPr/>
          </p:nvSpPr>
          <p:spPr>
            <a:xfrm rot="10800000">
              <a:off x="9483811" y="3804507"/>
              <a:ext cx="237351" cy="263240"/>
            </a:xfrm>
            <a:prstGeom prst="upArrow">
              <a:avLst>
                <a:gd name="adj1" fmla="val 40864"/>
                <a:gd name="adj2" fmla="val 50000"/>
              </a:avLst>
            </a:prstGeom>
            <a:solidFill>
              <a:srgbClr val="8F3089"/>
            </a:solidFill>
            <a:ln w="9525" cap="flat" cmpd="sng" algn="ctr">
              <a:noFill/>
              <a:prstDash val="solid"/>
            </a:ln>
            <a:effectLst/>
          </p:spPr>
          <p:txBody>
            <a:bodyPr rtlCol="0" anchor="ctr"/>
            <a:lstStyle/>
            <a:p>
              <a:pPr algn="ctr" defTabSz="342892">
                <a:defRPr/>
              </a:pPr>
              <a:endParaRPr lang="en-US" sz="675" b="1" kern="0" dirty="0">
                <a:solidFill>
                  <a:srgbClr val="7030A0"/>
                </a:solidFill>
                <a:latin typeface="Century Gothic" panose="020F0302020204030204"/>
              </a:endParaRPr>
            </a:p>
          </p:txBody>
        </p:sp>
      </p:grpSp>
      <p:grpSp>
        <p:nvGrpSpPr>
          <p:cNvPr id="317" name="Group 316">
            <a:extLst>
              <a:ext uri="{FF2B5EF4-FFF2-40B4-BE49-F238E27FC236}">
                <a16:creationId xmlns:a16="http://schemas.microsoft.com/office/drawing/2014/main" id="{942F9075-6538-4F18-B9C0-222BB86A6100}"/>
              </a:ext>
            </a:extLst>
          </p:cNvPr>
          <p:cNvGrpSpPr/>
          <p:nvPr/>
        </p:nvGrpSpPr>
        <p:grpSpPr>
          <a:xfrm>
            <a:off x="6988131" y="2067255"/>
            <a:ext cx="1270439" cy="263250"/>
            <a:chOff x="9483810" y="3848103"/>
            <a:chExt cx="1584411" cy="263240"/>
          </a:xfrm>
        </p:grpSpPr>
        <p:sp>
          <p:nvSpPr>
            <p:cNvPr id="321" name="TextBox 320">
              <a:extLst>
                <a:ext uri="{FF2B5EF4-FFF2-40B4-BE49-F238E27FC236}">
                  <a16:creationId xmlns:a16="http://schemas.microsoft.com/office/drawing/2014/main" id="{6E04B331-6C51-4AD4-AB6C-06BC1BB6FAB7}"/>
                </a:ext>
              </a:extLst>
            </p:cNvPr>
            <p:cNvSpPr txBox="1"/>
            <p:nvPr/>
          </p:nvSpPr>
          <p:spPr>
            <a:xfrm>
              <a:off x="9797215" y="3857049"/>
              <a:ext cx="1271006" cy="202470"/>
            </a:xfrm>
            <a:prstGeom prst="rect">
              <a:avLst/>
            </a:prstGeom>
            <a:noFill/>
          </p:spPr>
          <p:txBody>
            <a:bodyPr wrap="square" lIns="20250" tIns="20250" rIns="20250" bIns="20250" rtlCol="0" anchor="t">
              <a:spAutoFit/>
            </a:bodyPr>
            <a:lstStyle/>
            <a:p>
              <a:pPr defTabSz="342892">
                <a:defRPr/>
              </a:pPr>
              <a:r>
                <a:rPr lang="en-US" sz="1050" b="1" kern="0">
                  <a:solidFill>
                    <a:srgbClr val="8F3089"/>
                  </a:solidFill>
                  <a:latin typeface="Century Gothic" panose="020F0302020204030204"/>
                </a:rPr>
                <a:t>Cân nặng</a:t>
              </a:r>
              <a:endParaRPr lang="en-US" sz="1050" b="1" kern="0" dirty="0">
                <a:solidFill>
                  <a:srgbClr val="8F3089"/>
                </a:solidFill>
                <a:latin typeface="Century Gothic" panose="020F0302020204030204"/>
              </a:endParaRPr>
            </a:p>
          </p:txBody>
        </p:sp>
        <p:sp>
          <p:nvSpPr>
            <p:cNvPr id="322" name="Up Arrow 175">
              <a:extLst>
                <a:ext uri="{FF2B5EF4-FFF2-40B4-BE49-F238E27FC236}">
                  <a16:creationId xmlns:a16="http://schemas.microsoft.com/office/drawing/2014/main" id="{D62DDE19-7E4D-4651-8CCA-895CB8055B8B}"/>
                </a:ext>
              </a:extLst>
            </p:cNvPr>
            <p:cNvSpPr/>
            <p:nvPr/>
          </p:nvSpPr>
          <p:spPr>
            <a:xfrm rot="10800000">
              <a:off x="9483810" y="3848103"/>
              <a:ext cx="237351" cy="263240"/>
            </a:xfrm>
            <a:prstGeom prst="upArrow">
              <a:avLst>
                <a:gd name="adj1" fmla="val 40864"/>
                <a:gd name="adj2" fmla="val 50000"/>
              </a:avLst>
            </a:prstGeom>
            <a:solidFill>
              <a:srgbClr val="8F3089"/>
            </a:solidFill>
            <a:ln w="9525" cap="flat" cmpd="sng" algn="ctr">
              <a:noFill/>
              <a:prstDash val="solid"/>
            </a:ln>
            <a:effectLst/>
          </p:spPr>
          <p:txBody>
            <a:bodyPr rtlCol="0" anchor="ctr"/>
            <a:lstStyle/>
            <a:p>
              <a:pPr algn="ctr" defTabSz="342892">
                <a:defRPr/>
              </a:pPr>
              <a:endParaRPr lang="en-US" sz="675" b="1" kern="0" dirty="0">
                <a:solidFill>
                  <a:srgbClr val="5A5A5A"/>
                </a:solidFill>
                <a:latin typeface="Century Gothic" panose="020F0302020204030204"/>
              </a:endParaRPr>
            </a:p>
          </p:txBody>
        </p:sp>
      </p:grpSp>
      <p:grpSp>
        <p:nvGrpSpPr>
          <p:cNvPr id="318" name="Group 317">
            <a:extLst>
              <a:ext uri="{FF2B5EF4-FFF2-40B4-BE49-F238E27FC236}">
                <a16:creationId xmlns:a16="http://schemas.microsoft.com/office/drawing/2014/main" id="{0E6F84AC-3951-466C-9CC1-B13AD54B93EA}"/>
              </a:ext>
            </a:extLst>
          </p:cNvPr>
          <p:cNvGrpSpPr/>
          <p:nvPr/>
        </p:nvGrpSpPr>
        <p:grpSpPr>
          <a:xfrm>
            <a:off x="6988125" y="2561997"/>
            <a:ext cx="1270441" cy="263250"/>
            <a:chOff x="9483803" y="3943479"/>
            <a:chExt cx="1584413" cy="263240"/>
          </a:xfrm>
        </p:grpSpPr>
        <p:sp>
          <p:nvSpPr>
            <p:cNvPr id="319" name="TextBox 318">
              <a:extLst>
                <a:ext uri="{FF2B5EF4-FFF2-40B4-BE49-F238E27FC236}">
                  <a16:creationId xmlns:a16="http://schemas.microsoft.com/office/drawing/2014/main" id="{6EF2E524-55A1-4B8A-815E-C488C56947B2}"/>
                </a:ext>
              </a:extLst>
            </p:cNvPr>
            <p:cNvSpPr txBox="1"/>
            <p:nvPr/>
          </p:nvSpPr>
          <p:spPr>
            <a:xfrm>
              <a:off x="9797211" y="3953435"/>
              <a:ext cx="1271005" cy="202470"/>
            </a:xfrm>
            <a:prstGeom prst="rect">
              <a:avLst/>
            </a:prstGeom>
            <a:noFill/>
          </p:spPr>
          <p:txBody>
            <a:bodyPr wrap="square" lIns="20250" tIns="20250" rIns="20250" bIns="20250" rtlCol="0" anchor="t">
              <a:spAutoFit/>
            </a:bodyPr>
            <a:lstStyle/>
            <a:p>
              <a:pPr defTabSz="342892">
                <a:defRPr/>
              </a:pPr>
              <a:r>
                <a:rPr lang="en-US" sz="1050" b="1" kern="0" dirty="0">
                  <a:solidFill>
                    <a:srgbClr val="8F3089"/>
                  </a:solidFill>
                  <a:latin typeface="Century Gothic" panose="020F0302020204030204"/>
                </a:rPr>
                <a:t>HbA1c</a:t>
              </a:r>
            </a:p>
          </p:txBody>
        </p:sp>
        <p:sp>
          <p:nvSpPr>
            <p:cNvPr id="320" name="Up Arrow 175">
              <a:extLst>
                <a:ext uri="{FF2B5EF4-FFF2-40B4-BE49-F238E27FC236}">
                  <a16:creationId xmlns:a16="http://schemas.microsoft.com/office/drawing/2014/main" id="{937BD976-6FE5-458C-9B16-2746EE770AD6}"/>
                </a:ext>
              </a:extLst>
            </p:cNvPr>
            <p:cNvSpPr/>
            <p:nvPr/>
          </p:nvSpPr>
          <p:spPr>
            <a:xfrm rot="10800000">
              <a:off x="9483803" y="3943479"/>
              <a:ext cx="237351" cy="263240"/>
            </a:xfrm>
            <a:prstGeom prst="upArrow">
              <a:avLst>
                <a:gd name="adj1" fmla="val 40864"/>
                <a:gd name="adj2" fmla="val 50000"/>
              </a:avLst>
            </a:prstGeom>
            <a:solidFill>
              <a:srgbClr val="8F3089"/>
            </a:solidFill>
            <a:ln w="9525" cap="flat" cmpd="sng" algn="ctr">
              <a:noFill/>
              <a:prstDash val="solid"/>
            </a:ln>
            <a:effectLst/>
          </p:spPr>
          <p:txBody>
            <a:bodyPr rtlCol="0" anchor="ctr"/>
            <a:lstStyle/>
            <a:p>
              <a:pPr algn="ctr" defTabSz="342892">
                <a:defRPr/>
              </a:pPr>
              <a:endParaRPr lang="en-US" sz="675" b="1" kern="0" dirty="0">
                <a:solidFill>
                  <a:srgbClr val="5A5A5A"/>
                </a:solidFill>
                <a:latin typeface="Century Gothic" panose="020F0302020204030204"/>
              </a:endParaRPr>
            </a:p>
          </p:txBody>
        </p:sp>
      </p:grpSp>
      <p:sp>
        <p:nvSpPr>
          <p:cNvPr id="3" name="Title 2"/>
          <p:cNvSpPr>
            <a:spLocks noGrp="1"/>
          </p:cNvSpPr>
          <p:nvPr>
            <p:ph type="title"/>
          </p:nvPr>
        </p:nvSpPr>
        <p:spPr/>
        <p:txBody>
          <a:bodyPr>
            <a:noAutofit/>
          </a:bodyPr>
          <a:lstStyle/>
          <a:p>
            <a:r>
              <a:rPr lang="en-GB" sz="2000" dirty="0" err="1">
                <a:latin typeface="Arial" panose="020B0604020202020204" pitchFamily="34" charset="0"/>
                <a:cs typeface="Arial" panose="020B0604020202020204" pitchFamily="34" charset="0"/>
              </a:rPr>
              <a:t>Lợi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ích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của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ức</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chế</a:t>
            </a:r>
            <a:r>
              <a:rPr lang="en-GB" sz="2000" dirty="0">
                <a:latin typeface="Arial" panose="020B0604020202020204" pitchFamily="34" charset="0"/>
                <a:cs typeface="Arial" panose="020B0604020202020204" pitchFamily="34" charset="0"/>
              </a:rPr>
              <a:t> SGLT2 </a:t>
            </a:r>
            <a:r>
              <a:rPr lang="en-GB" sz="2000" dirty="0" err="1">
                <a:latin typeface="Arial" panose="020B0604020202020204" pitchFamily="34" charset="0"/>
                <a:cs typeface="Arial" panose="020B0604020202020204" pitchFamily="34" charset="0"/>
              </a:rPr>
              <a:t>trên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chuỗi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tim-thận-chuyển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hóa</a:t>
            </a:r>
            <a:r>
              <a:rPr lang="en-GB" sz="2000" dirty="0">
                <a:latin typeface="Arial" panose="020B0604020202020204" pitchFamily="34" charset="0"/>
                <a:cs typeface="Arial" panose="020B0604020202020204" pitchFamily="34" charset="0"/>
              </a:rPr>
              <a:t> ở </a:t>
            </a:r>
            <a:r>
              <a:rPr lang="en-GB" sz="2000" dirty="0" err="1">
                <a:latin typeface="Arial" panose="020B0604020202020204" pitchFamily="34" charset="0"/>
                <a:cs typeface="Arial" panose="020B0604020202020204" pitchFamily="34" charset="0"/>
              </a:rPr>
              <a:t>bệnh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nhân</a:t>
            </a:r>
            <a:r>
              <a:rPr lang="en-GB" sz="2000" dirty="0">
                <a:latin typeface="Arial" panose="020B0604020202020204" pitchFamily="34" charset="0"/>
                <a:cs typeface="Arial" panose="020B0604020202020204" pitchFamily="34" charset="0"/>
              </a:rPr>
              <a:t> ĐTĐ </a:t>
            </a:r>
            <a:r>
              <a:rPr lang="en-GB" sz="2000" dirty="0" err="1">
                <a:latin typeface="Arial" panose="020B0604020202020204" pitchFamily="34" charset="0"/>
                <a:cs typeface="Arial" panose="020B0604020202020204" pitchFamily="34" charset="0"/>
              </a:rPr>
              <a:t>típ</a:t>
            </a:r>
            <a:r>
              <a:rPr lang="en-GB" sz="2000" dirty="0">
                <a:latin typeface="Arial" panose="020B0604020202020204" pitchFamily="34" charset="0"/>
                <a:cs typeface="Arial" panose="020B0604020202020204" pitchFamily="34" charset="0"/>
              </a:rPr>
              <a:t> 2 </a:t>
            </a:r>
            <a:r>
              <a:rPr lang="en-GB" sz="2000" dirty="0" err="1">
                <a:latin typeface="Arial" panose="020B0604020202020204" pitchFamily="34" charset="0"/>
                <a:cs typeface="Arial" panose="020B0604020202020204" pitchFamily="34" charset="0"/>
              </a:rPr>
              <a:t>thông</a:t>
            </a:r>
            <a:r>
              <a:rPr lang="en-GB" sz="2000" dirty="0">
                <a:latin typeface="Arial" panose="020B0604020202020204" pitchFamily="34" charset="0"/>
                <a:cs typeface="Arial" panose="020B0604020202020204" pitchFamily="34" charset="0"/>
              </a:rPr>
              <a:t> qua </a:t>
            </a:r>
            <a:r>
              <a:rPr lang="en-GB" sz="2000" dirty="0" err="1">
                <a:latin typeface="Arial" panose="020B0604020202020204" pitchFamily="34" charset="0"/>
                <a:cs typeface="Arial" panose="020B0604020202020204" pitchFamily="34" charset="0"/>
              </a:rPr>
              <a:t>trung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gian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nhiều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cơ</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chế</a:t>
            </a:r>
            <a:endParaRPr lang="en-GB" sz="2000"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9F082DFA-FEC5-405D-8582-729CF97B253B}"/>
              </a:ext>
            </a:extLst>
          </p:cNvPr>
          <p:cNvSpPr>
            <a:spLocks noGrp="1"/>
          </p:cNvSpPr>
          <p:nvPr>
            <p:ph type="ftr" sz="quarter" idx="3"/>
          </p:nvPr>
        </p:nvSpPr>
        <p:spPr/>
        <p:txBody>
          <a:bodyPr/>
          <a:lstStyle/>
          <a:p>
            <a:r>
              <a:rPr lang="en-US"/>
              <a:t>CV, tim mạch; </a:t>
            </a:r>
            <a:r>
              <a:rPr lang="en-US" dirty="0"/>
              <a:t>CRM</a:t>
            </a:r>
            <a:r>
              <a:rPr lang="en-US"/>
              <a:t>, tim-thận-chuyển hóa; </a:t>
            </a:r>
            <a:r>
              <a:rPr lang="en-GB" dirty="0"/>
              <a:t>HbA1c</a:t>
            </a:r>
            <a:r>
              <a:rPr lang="en-GB"/>
              <a:t>, haemoglobin glycate hóa; </a:t>
            </a:r>
            <a:r>
              <a:rPr lang="en-GB" dirty="0"/>
              <a:t>LV</a:t>
            </a:r>
            <a:r>
              <a:rPr lang="en-GB"/>
              <a:t>, thất trái; </a:t>
            </a:r>
            <a:r>
              <a:rPr lang="en-GB" dirty="0"/>
              <a:t>SGLT2, sodium-glucose co-transporter-2; </a:t>
            </a:r>
            <a:br>
              <a:rPr lang="en-GB"/>
            </a:br>
            <a:r>
              <a:rPr lang="vi-VN"/>
              <a:t>ĐTĐ, Đái tháo đường</a:t>
            </a:r>
            <a:endParaRPr lang="en-GB" dirty="0"/>
          </a:p>
          <a:p>
            <a:r>
              <a:rPr lang="en-GB" dirty="0"/>
              <a:t>1. Vallon V &amp; Thomson SC. </a:t>
            </a:r>
            <a:r>
              <a:rPr lang="en-GB" i="1" dirty="0"/>
              <a:t>Diabetologia</a:t>
            </a:r>
            <a:r>
              <a:rPr lang="en-GB" dirty="0"/>
              <a:t> 2017;60:215; 2. Heise T </a:t>
            </a:r>
            <a:r>
              <a:rPr lang="en-GB" i="1" dirty="0"/>
              <a:t>et al. Clin Ther </a:t>
            </a:r>
            <a:r>
              <a:rPr lang="en-GB" dirty="0"/>
              <a:t>2016;38:2265; 3. Verma S </a:t>
            </a:r>
            <a:r>
              <a:rPr lang="en-GB" i="1" dirty="0"/>
              <a:t>et al. Circulation </a:t>
            </a:r>
            <a:r>
              <a:rPr lang="en-GB" dirty="0"/>
              <a:t>2019;140:1693; 4. Verma S </a:t>
            </a:r>
            <a:r>
              <a:rPr lang="en-GB" i="1" dirty="0"/>
              <a:t>et al. JAMA Cardiol </a:t>
            </a:r>
            <a:r>
              <a:rPr lang="en-GB" dirty="0"/>
              <a:t>2017;2:939; 5. Abdelgadir E </a:t>
            </a:r>
            <a:r>
              <a:rPr lang="en-GB" i="1" dirty="0"/>
              <a:t>et al. J Clin Med Res </a:t>
            </a:r>
            <a:r>
              <a:rPr lang="en-GB" dirty="0"/>
              <a:t>2018;10:615; 6. Rajasekeran H </a:t>
            </a:r>
            <a:r>
              <a:rPr lang="en-GB" i="1" dirty="0"/>
              <a:t>et al. Kidney Int </a:t>
            </a:r>
            <a:r>
              <a:rPr lang="en-GB" dirty="0"/>
              <a:t>2016;89:524; 7. </a:t>
            </a:r>
            <a:r>
              <a:rPr lang="nl-NL" dirty="0"/>
              <a:t>Baartscheer A </a:t>
            </a:r>
            <a:r>
              <a:rPr lang="nl-NL" i="1" dirty="0"/>
              <a:t>et al. Diabetologia </a:t>
            </a:r>
            <a:r>
              <a:rPr lang="nl-NL" dirty="0"/>
              <a:t>2017;60:568; 8. Garg V </a:t>
            </a:r>
            <a:r>
              <a:rPr lang="nl-NL" i="1" dirty="0"/>
              <a:t>et al. Prog Cardiovasc Dis </a:t>
            </a:r>
            <a:r>
              <a:rPr lang="nl-NL" dirty="0"/>
              <a:t>2019;62:349; </a:t>
            </a:r>
            <a:r>
              <a:rPr lang="en-GB" dirty="0"/>
              <a:t>9. Zinman B </a:t>
            </a:r>
            <a:r>
              <a:rPr lang="en-GB" i="1" dirty="0"/>
              <a:t>et al. N Engl J Med </a:t>
            </a:r>
            <a:r>
              <a:rPr lang="en-GB" dirty="0"/>
              <a:t>2015:373:2117; </a:t>
            </a:r>
            <a:r>
              <a:rPr lang="en-US" dirty="0"/>
              <a:t>10. Wanner C </a:t>
            </a:r>
            <a:r>
              <a:rPr lang="en-US" i="1" dirty="0"/>
              <a:t>et al. N Engl J Med </a:t>
            </a:r>
            <a:r>
              <a:rPr lang="en-US" dirty="0"/>
              <a:t>2016;375:323</a:t>
            </a:r>
            <a:endParaRPr lang="en-GB" dirty="0"/>
          </a:p>
        </p:txBody>
      </p:sp>
      <p:sp>
        <p:nvSpPr>
          <p:cNvPr id="179" name="Rounded Rectangle 254">
            <a:extLst>
              <a:ext uri="{FF2B5EF4-FFF2-40B4-BE49-F238E27FC236}">
                <a16:creationId xmlns:a16="http://schemas.microsoft.com/office/drawing/2014/main" id="{521744FD-6B2F-4C26-B76C-5F513FD61A7B}"/>
              </a:ext>
            </a:extLst>
          </p:cNvPr>
          <p:cNvSpPr/>
          <p:nvPr/>
        </p:nvSpPr>
        <p:spPr>
          <a:xfrm>
            <a:off x="2521444" y="1365777"/>
            <a:ext cx="3627260" cy="2772147"/>
          </a:xfrm>
          <a:prstGeom prst="roundRect">
            <a:avLst>
              <a:gd name="adj" fmla="val 13474"/>
            </a:avLst>
          </a:prstGeom>
          <a:gradFill rotWithShape="1">
            <a:gsLst>
              <a:gs pos="100000">
                <a:sysClr val="window" lastClr="FFFFFF"/>
              </a:gs>
              <a:gs pos="0">
                <a:srgbClr val="6482C3">
                  <a:lumMod val="20000"/>
                  <a:lumOff val="80000"/>
                </a:srgbClr>
              </a:gs>
            </a:gsLst>
            <a:lin ang="10800000" scaled="0"/>
          </a:gradFill>
          <a:ln w="9525" cap="flat" cmpd="sng" algn="ctr">
            <a:solidFill>
              <a:srgbClr val="6482C3"/>
            </a:solidFill>
            <a:prstDash val="sysDot"/>
          </a:ln>
          <a:effectLst/>
        </p:spPr>
        <p:txBody>
          <a:bodyPr rtlCol="0" anchor="ctr"/>
          <a:lstStyle/>
          <a:p>
            <a:pPr algn="ctr" defTabSz="192867">
              <a:defRPr/>
            </a:pPr>
            <a:endParaRPr lang="en-US" sz="788" kern="0" dirty="0">
              <a:solidFill>
                <a:srgbClr val="6482C3"/>
              </a:solidFill>
              <a:latin typeface="Arial"/>
            </a:endParaRPr>
          </a:p>
        </p:txBody>
      </p:sp>
      <p:sp>
        <p:nvSpPr>
          <p:cNvPr id="284" name="TextBox 166">
            <a:extLst>
              <a:ext uri="{FF2B5EF4-FFF2-40B4-BE49-F238E27FC236}">
                <a16:creationId xmlns:a16="http://schemas.microsoft.com/office/drawing/2014/main" id="{F24804FF-10C9-405F-B571-97BFEEF6859A}"/>
              </a:ext>
            </a:extLst>
          </p:cNvPr>
          <p:cNvSpPr txBox="1"/>
          <p:nvPr/>
        </p:nvSpPr>
        <p:spPr>
          <a:xfrm>
            <a:off x="3337204" y="1082230"/>
            <a:ext cx="1976906" cy="276999"/>
          </a:xfrm>
          <a:prstGeom prst="rect">
            <a:avLst/>
          </a:prstGeom>
          <a:noFill/>
          <a:ln w="38100">
            <a:noFill/>
          </a:ln>
        </p:spPr>
        <p:txBody>
          <a:bodyPr wrap="square" rtlCol="0" anchor="t">
            <a:spAutoFit/>
          </a:bodyPr>
          <a:lstStyle/>
          <a:p>
            <a:pPr algn="ctr" defTabSz="192867">
              <a:defRPr/>
            </a:pPr>
            <a:r>
              <a:rPr lang="da-DK" sz="1200" b="1">
                <a:solidFill>
                  <a:srgbClr val="5A5A5A"/>
                </a:solidFill>
                <a:latin typeface="Century Gothic" panose="020F0302020204030204"/>
              </a:rPr>
              <a:t>Hiệu quả trung gian</a:t>
            </a:r>
            <a:r>
              <a:rPr lang="da-DK" sz="1200" b="1" baseline="30000">
                <a:solidFill>
                  <a:srgbClr val="5A5A5A"/>
                </a:solidFill>
                <a:latin typeface="Century Gothic" panose="020F0302020204030204"/>
              </a:rPr>
              <a:t>3–8</a:t>
            </a:r>
            <a:endParaRPr lang="en-GB" sz="1200" b="1" baseline="30000" dirty="0">
              <a:solidFill>
                <a:srgbClr val="5A5A5A"/>
              </a:solidFill>
              <a:latin typeface="Century Gothic" panose="020F0302020204030204"/>
            </a:endParaRPr>
          </a:p>
        </p:txBody>
      </p:sp>
      <p:pic>
        <p:nvPicPr>
          <p:cNvPr id="285" name="Picture 104">
            <a:extLst>
              <a:ext uri="{FF2B5EF4-FFF2-40B4-BE49-F238E27FC236}">
                <a16:creationId xmlns:a16="http://schemas.microsoft.com/office/drawing/2014/main" id="{BB677691-A9E5-478E-807F-724607D6D38F}"/>
              </a:ext>
            </a:extLst>
          </p:cNvPr>
          <p:cNvPicPr>
            <a:picLocks noChangeAspect="1"/>
          </p:cNvPicPr>
          <p:nvPr/>
        </p:nvPicPr>
        <p:blipFill>
          <a:blip r:embed="rId4" cstate="print">
            <a:duotone>
              <a:srgbClr val="6482C3">
                <a:shade val="45000"/>
                <a:satMod val="135000"/>
              </a:srgbClr>
              <a:prstClr val="white"/>
            </a:duotone>
            <a:extLst>
              <a:ext uri="{28A0092B-C50C-407E-A947-70E740481C1C}">
                <a14:useLocalDpi xmlns:a14="http://schemas.microsoft.com/office/drawing/2010/main" val="0"/>
              </a:ext>
            </a:extLst>
          </a:blip>
          <a:stretch>
            <a:fillRect/>
          </a:stretch>
        </p:blipFill>
        <p:spPr>
          <a:xfrm>
            <a:off x="2249743" y="2012386"/>
            <a:ext cx="259683" cy="1209926"/>
          </a:xfrm>
          <a:prstGeom prst="rect">
            <a:avLst/>
          </a:prstGeom>
        </p:spPr>
      </p:pic>
      <p:grpSp>
        <p:nvGrpSpPr>
          <p:cNvPr id="286" name="Group 210">
            <a:extLst>
              <a:ext uri="{FF2B5EF4-FFF2-40B4-BE49-F238E27FC236}">
                <a16:creationId xmlns:a16="http://schemas.microsoft.com/office/drawing/2014/main" id="{62284947-58AB-4B92-B436-2086B23999F9}"/>
              </a:ext>
            </a:extLst>
          </p:cNvPr>
          <p:cNvGrpSpPr/>
          <p:nvPr/>
        </p:nvGrpSpPr>
        <p:grpSpPr>
          <a:xfrm>
            <a:off x="729098" y="2372389"/>
            <a:ext cx="1525892" cy="430450"/>
            <a:chOff x="1772149" y="3508321"/>
            <a:chExt cx="2601544" cy="651685"/>
          </a:xfrm>
        </p:grpSpPr>
        <p:sp>
          <p:nvSpPr>
            <p:cNvPr id="287" name="Rounded Rectangle 334">
              <a:extLst>
                <a:ext uri="{FF2B5EF4-FFF2-40B4-BE49-F238E27FC236}">
                  <a16:creationId xmlns:a16="http://schemas.microsoft.com/office/drawing/2014/main" id="{D40F4DAE-634F-4C00-AB18-557D5AE2713C}"/>
                </a:ext>
              </a:extLst>
            </p:cNvPr>
            <p:cNvSpPr/>
            <p:nvPr/>
          </p:nvSpPr>
          <p:spPr>
            <a:xfrm>
              <a:off x="1772149" y="3508321"/>
              <a:ext cx="2601544" cy="647367"/>
            </a:xfrm>
            <a:prstGeom prst="roundRect">
              <a:avLst>
                <a:gd name="adj" fmla="val 21719"/>
              </a:avLst>
            </a:prstGeom>
            <a:gradFill rotWithShape="1">
              <a:gsLst>
                <a:gs pos="100000">
                  <a:sysClr val="window" lastClr="FFFFFF"/>
                </a:gs>
                <a:gs pos="0">
                  <a:srgbClr val="6482C3">
                    <a:lumMod val="20000"/>
                    <a:lumOff val="80000"/>
                  </a:srgbClr>
                </a:gs>
              </a:gsLst>
              <a:lin ang="10800000" scaled="0"/>
            </a:gradFill>
            <a:ln w="9525" cap="flat" cmpd="sng" algn="ctr">
              <a:solidFill>
                <a:srgbClr val="6482C3"/>
              </a:solidFill>
              <a:prstDash val="sysDot"/>
            </a:ln>
            <a:effectLst/>
          </p:spPr>
          <p:txBody>
            <a:bodyPr rtlCol="0" anchor="ctr"/>
            <a:lstStyle/>
            <a:p>
              <a:pPr algn="ctr" defTabSz="192867">
                <a:defRPr/>
              </a:pPr>
              <a:endParaRPr lang="en-US" sz="900" kern="0" dirty="0">
                <a:solidFill>
                  <a:srgbClr val="5A5A5A"/>
                </a:solidFill>
                <a:latin typeface="Century Gothic" panose="020F0302020204030204"/>
              </a:endParaRPr>
            </a:p>
          </p:txBody>
        </p:sp>
        <p:sp>
          <p:nvSpPr>
            <p:cNvPr id="288" name="TextBox 212">
              <a:extLst>
                <a:ext uri="{FF2B5EF4-FFF2-40B4-BE49-F238E27FC236}">
                  <a16:creationId xmlns:a16="http://schemas.microsoft.com/office/drawing/2014/main" id="{3D0C8099-3198-4053-AA28-9A028822B598}"/>
                </a:ext>
              </a:extLst>
            </p:cNvPr>
            <p:cNvSpPr txBox="1"/>
            <p:nvPr/>
          </p:nvSpPr>
          <p:spPr>
            <a:xfrm>
              <a:off x="2799445" y="3530958"/>
              <a:ext cx="1417794" cy="629048"/>
            </a:xfrm>
            <a:prstGeom prst="rect">
              <a:avLst/>
            </a:prstGeom>
            <a:noFill/>
          </p:spPr>
          <p:txBody>
            <a:bodyPr wrap="square" rtlCol="0" anchor="ctr">
              <a:spAutoFit/>
            </a:bodyPr>
            <a:lstStyle/>
            <a:p>
              <a:pPr defTabSz="192867">
                <a:defRPr/>
              </a:pPr>
              <a:r>
                <a:rPr lang="en-US" sz="1050" b="1" kern="0">
                  <a:solidFill>
                    <a:srgbClr val="5A5A5A"/>
                  </a:solidFill>
                  <a:latin typeface="Century Gothic" panose="020F0302020204030204"/>
                </a:rPr>
                <a:t>Bài tiết glucose</a:t>
              </a:r>
              <a:endParaRPr lang="en-US" sz="1050" b="1" kern="0" dirty="0">
                <a:solidFill>
                  <a:srgbClr val="5A5A5A"/>
                </a:solidFill>
                <a:latin typeface="Century Gothic" panose="020F0302020204030204"/>
              </a:endParaRPr>
            </a:p>
          </p:txBody>
        </p:sp>
      </p:grpSp>
      <p:grpSp>
        <p:nvGrpSpPr>
          <p:cNvPr id="290" name="Group 215">
            <a:extLst>
              <a:ext uri="{FF2B5EF4-FFF2-40B4-BE49-F238E27FC236}">
                <a16:creationId xmlns:a16="http://schemas.microsoft.com/office/drawing/2014/main" id="{17AD770C-039D-41B8-BD46-99B3C9F0C856}"/>
              </a:ext>
            </a:extLst>
          </p:cNvPr>
          <p:cNvGrpSpPr/>
          <p:nvPr/>
        </p:nvGrpSpPr>
        <p:grpSpPr>
          <a:xfrm>
            <a:off x="730093" y="2943607"/>
            <a:ext cx="1523901" cy="427598"/>
            <a:chOff x="1781068" y="1983059"/>
            <a:chExt cx="2564863" cy="647367"/>
          </a:xfrm>
        </p:grpSpPr>
        <p:sp>
          <p:nvSpPr>
            <p:cNvPr id="291" name="Rounded Rectangle 340">
              <a:extLst>
                <a:ext uri="{FF2B5EF4-FFF2-40B4-BE49-F238E27FC236}">
                  <a16:creationId xmlns:a16="http://schemas.microsoft.com/office/drawing/2014/main" id="{7D05ED7E-C32A-467B-AB17-AC8825496158}"/>
                </a:ext>
              </a:extLst>
            </p:cNvPr>
            <p:cNvSpPr/>
            <p:nvPr/>
          </p:nvSpPr>
          <p:spPr>
            <a:xfrm>
              <a:off x="1781068" y="1983059"/>
              <a:ext cx="2564863" cy="647367"/>
            </a:xfrm>
            <a:prstGeom prst="roundRect">
              <a:avLst>
                <a:gd name="adj" fmla="val 23389"/>
              </a:avLst>
            </a:prstGeom>
            <a:gradFill rotWithShape="1">
              <a:gsLst>
                <a:gs pos="100000">
                  <a:sysClr val="window" lastClr="FFFFFF"/>
                </a:gs>
                <a:gs pos="0">
                  <a:srgbClr val="6482C3">
                    <a:lumMod val="20000"/>
                    <a:lumOff val="80000"/>
                  </a:srgbClr>
                </a:gs>
              </a:gsLst>
              <a:lin ang="10800000" scaled="0"/>
            </a:gradFill>
            <a:ln w="9525" cap="flat" cmpd="sng" algn="ctr">
              <a:solidFill>
                <a:srgbClr val="6482C3"/>
              </a:solidFill>
              <a:prstDash val="sysDot"/>
            </a:ln>
            <a:effectLst/>
          </p:spPr>
          <p:txBody>
            <a:bodyPr rtlCol="0" anchor="ctr"/>
            <a:lstStyle/>
            <a:p>
              <a:pPr algn="ctr" defTabSz="192867">
                <a:defRPr/>
              </a:pPr>
              <a:endParaRPr lang="en-US" sz="900" kern="0" dirty="0">
                <a:solidFill>
                  <a:srgbClr val="5A5A5A"/>
                </a:solidFill>
                <a:latin typeface="Century Gothic" panose="020F0302020204030204"/>
              </a:endParaRPr>
            </a:p>
          </p:txBody>
        </p:sp>
        <p:sp>
          <p:nvSpPr>
            <p:cNvPr id="292" name="TextBox 218">
              <a:extLst>
                <a:ext uri="{FF2B5EF4-FFF2-40B4-BE49-F238E27FC236}">
                  <a16:creationId xmlns:a16="http://schemas.microsoft.com/office/drawing/2014/main" id="{C2FF7D20-46E1-4655-BB62-7B93FEF46B3A}"/>
                </a:ext>
              </a:extLst>
            </p:cNvPr>
            <p:cNvSpPr txBox="1"/>
            <p:nvPr/>
          </p:nvSpPr>
          <p:spPr>
            <a:xfrm>
              <a:off x="2748077" y="2000460"/>
              <a:ext cx="1422676" cy="629048"/>
            </a:xfrm>
            <a:prstGeom prst="rect">
              <a:avLst/>
            </a:prstGeom>
            <a:noFill/>
          </p:spPr>
          <p:txBody>
            <a:bodyPr wrap="square" rtlCol="0" anchor="ctr">
              <a:spAutoFit/>
            </a:bodyPr>
            <a:lstStyle/>
            <a:p>
              <a:pPr defTabSz="192867">
                <a:defRPr/>
              </a:pPr>
              <a:r>
                <a:rPr lang="en-US" sz="1050" b="1" kern="0">
                  <a:solidFill>
                    <a:srgbClr val="5A5A5A"/>
                  </a:solidFill>
                  <a:latin typeface="Century Gothic" panose="020F0302020204030204"/>
                </a:rPr>
                <a:t>Bài tiết natri</a:t>
              </a:r>
              <a:endParaRPr lang="en-US" sz="1050" b="1" kern="0" dirty="0">
                <a:solidFill>
                  <a:srgbClr val="5A5A5A"/>
                </a:solidFill>
                <a:latin typeface="Century Gothic" panose="020F0302020204030204"/>
              </a:endParaRPr>
            </a:p>
          </p:txBody>
        </p:sp>
      </p:grpSp>
      <p:grpSp>
        <p:nvGrpSpPr>
          <p:cNvPr id="294" name="Group 219">
            <a:extLst>
              <a:ext uri="{FF2B5EF4-FFF2-40B4-BE49-F238E27FC236}">
                <a16:creationId xmlns:a16="http://schemas.microsoft.com/office/drawing/2014/main" id="{A70D76AB-A6D9-404C-B107-8BC0CD8DB6C1}"/>
              </a:ext>
            </a:extLst>
          </p:cNvPr>
          <p:cNvGrpSpPr/>
          <p:nvPr/>
        </p:nvGrpSpPr>
        <p:grpSpPr>
          <a:xfrm>
            <a:off x="729097" y="1818974"/>
            <a:ext cx="1525892" cy="427598"/>
            <a:chOff x="1772150" y="2745688"/>
            <a:chExt cx="2601543" cy="647367"/>
          </a:xfrm>
        </p:grpSpPr>
        <p:sp>
          <p:nvSpPr>
            <p:cNvPr id="295" name="Rounded Rectangle 330">
              <a:extLst>
                <a:ext uri="{FF2B5EF4-FFF2-40B4-BE49-F238E27FC236}">
                  <a16:creationId xmlns:a16="http://schemas.microsoft.com/office/drawing/2014/main" id="{6FD24DDA-D162-4F99-9F09-99A37B81F763}"/>
                </a:ext>
              </a:extLst>
            </p:cNvPr>
            <p:cNvSpPr/>
            <p:nvPr/>
          </p:nvSpPr>
          <p:spPr>
            <a:xfrm>
              <a:off x="1772150" y="2745688"/>
              <a:ext cx="2601543" cy="647367"/>
            </a:xfrm>
            <a:prstGeom prst="roundRect">
              <a:avLst>
                <a:gd name="adj" fmla="val 26731"/>
              </a:avLst>
            </a:prstGeom>
            <a:gradFill rotWithShape="1">
              <a:gsLst>
                <a:gs pos="100000">
                  <a:sysClr val="window" lastClr="FFFFFF"/>
                </a:gs>
                <a:gs pos="0">
                  <a:srgbClr val="6482C3">
                    <a:lumMod val="20000"/>
                    <a:lumOff val="80000"/>
                  </a:srgbClr>
                </a:gs>
              </a:gsLst>
              <a:lin ang="10800000" scaled="0"/>
            </a:gradFill>
            <a:ln w="9525" cap="flat" cmpd="sng" algn="ctr">
              <a:solidFill>
                <a:srgbClr val="6482C3"/>
              </a:solidFill>
              <a:prstDash val="sysDot"/>
            </a:ln>
            <a:effectLst/>
          </p:spPr>
          <p:txBody>
            <a:bodyPr rtlCol="0" anchor="ctr"/>
            <a:lstStyle/>
            <a:p>
              <a:pPr algn="ctr" defTabSz="192867">
                <a:defRPr/>
              </a:pPr>
              <a:endParaRPr lang="en-US" sz="900" kern="0" dirty="0">
                <a:solidFill>
                  <a:srgbClr val="5A5A5A"/>
                </a:solidFill>
                <a:latin typeface="Century Gothic" panose="020F0302020204030204"/>
              </a:endParaRPr>
            </a:p>
          </p:txBody>
        </p:sp>
        <p:sp>
          <p:nvSpPr>
            <p:cNvPr id="296" name="TextBox 221">
              <a:extLst>
                <a:ext uri="{FF2B5EF4-FFF2-40B4-BE49-F238E27FC236}">
                  <a16:creationId xmlns:a16="http://schemas.microsoft.com/office/drawing/2014/main" id="{F13AD509-1380-46D9-AF95-30C4AE9CD364}"/>
                </a:ext>
              </a:extLst>
            </p:cNvPr>
            <p:cNvSpPr txBox="1"/>
            <p:nvPr/>
          </p:nvSpPr>
          <p:spPr>
            <a:xfrm>
              <a:off x="2799445" y="2873598"/>
              <a:ext cx="1204890" cy="384419"/>
            </a:xfrm>
            <a:prstGeom prst="rect">
              <a:avLst/>
            </a:prstGeom>
            <a:noFill/>
          </p:spPr>
          <p:txBody>
            <a:bodyPr wrap="square" rtlCol="0" anchor="ctr">
              <a:spAutoFit/>
            </a:bodyPr>
            <a:lstStyle/>
            <a:p>
              <a:pPr defTabSz="192867">
                <a:defRPr/>
              </a:pPr>
              <a:r>
                <a:rPr lang="en-US" sz="1050" b="1" kern="0">
                  <a:solidFill>
                    <a:srgbClr val="5A5A5A"/>
                  </a:solidFill>
                  <a:latin typeface="Century Gothic" panose="020F0302020204030204"/>
                </a:rPr>
                <a:t>Lợi niệu</a:t>
              </a:r>
              <a:endParaRPr lang="en-US" sz="1050" b="1" kern="0" dirty="0">
                <a:solidFill>
                  <a:srgbClr val="5A5A5A"/>
                </a:solidFill>
                <a:latin typeface="Century Gothic" panose="020F0302020204030204"/>
              </a:endParaRPr>
            </a:p>
          </p:txBody>
        </p:sp>
      </p:grpSp>
      <p:sp>
        <p:nvSpPr>
          <p:cNvPr id="298" name="TextBox 167">
            <a:extLst>
              <a:ext uri="{FF2B5EF4-FFF2-40B4-BE49-F238E27FC236}">
                <a16:creationId xmlns:a16="http://schemas.microsoft.com/office/drawing/2014/main" id="{08880230-CBEF-4829-A2C3-CBFA80CB6331}"/>
              </a:ext>
            </a:extLst>
          </p:cNvPr>
          <p:cNvSpPr txBox="1"/>
          <p:nvPr/>
        </p:nvSpPr>
        <p:spPr>
          <a:xfrm>
            <a:off x="6527794" y="897564"/>
            <a:ext cx="1646611" cy="461665"/>
          </a:xfrm>
          <a:prstGeom prst="rect">
            <a:avLst/>
          </a:prstGeom>
          <a:noFill/>
          <a:ln w="38100">
            <a:noFill/>
          </a:ln>
        </p:spPr>
        <p:txBody>
          <a:bodyPr wrap="square" rtlCol="0" anchor="t">
            <a:spAutoFit/>
          </a:bodyPr>
          <a:lstStyle/>
          <a:p>
            <a:pPr algn="ctr" defTabSz="192867">
              <a:defRPr/>
            </a:pPr>
            <a:r>
              <a:rPr lang="da-DK" sz="1200" b="1">
                <a:solidFill>
                  <a:srgbClr val="5A5A5A"/>
                </a:solidFill>
                <a:latin typeface="Century Gothic" panose="020F0302020204030204"/>
              </a:rPr>
              <a:t>Hệ quả quan sát được</a:t>
            </a:r>
            <a:r>
              <a:rPr lang="da-DK" sz="1200" b="1" baseline="30000">
                <a:solidFill>
                  <a:srgbClr val="5A5A5A"/>
                </a:solidFill>
                <a:latin typeface="Century Gothic" panose="020F0302020204030204"/>
              </a:rPr>
              <a:t>9,10</a:t>
            </a:r>
            <a:endParaRPr lang="en-GB" sz="1200" b="1" baseline="30000" dirty="0">
              <a:solidFill>
                <a:srgbClr val="5A5A5A"/>
              </a:solidFill>
              <a:latin typeface="Century Gothic" panose="020F0302020204030204"/>
            </a:endParaRPr>
          </a:p>
        </p:txBody>
      </p:sp>
      <p:sp>
        <p:nvSpPr>
          <p:cNvPr id="299" name="TextBox 166">
            <a:extLst>
              <a:ext uri="{FF2B5EF4-FFF2-40B4-BE49-F238E27FC236}">
                <a16:creationId xmlns:a16="http://schemas.microsoft.com/office/drawing/2014/main" id="{A9C62AC7-8F1F-4F84-AD7F-9124975FF90C}"/>
              </a:ext>
            </a:extLst>
          </p:cNvPr>
          <p:cNvSpPr txBox="1"/>
          <p:nvPr/>
        </p:nvSpPr>
        <p:spPr>
          <a:xfrm>
            <a:off x="781435" y="1082230"/>
            <a:ext cx="1421217" cy="276999"/>
          </a:xfrm>
          <a:prstGeom prst="rect">
            <a:avLst/>
          </a:prstGeom>
          <a:noFill/>
          <a:ln w="38100">
            <a:noFill/>
          </a:ln>
        </p:spPr>
        <p:txBody>
          <a:bodyPr wrap="square" rtlCol="0" anchor="t">
            <a:spAutoFit/>
          </a:bodyPr>
          <a:lstStyle/>
          <a:p>
            <a:pPr algn="ctr" defTabSz="192867">
              <a:defRPr/>
            </a:pPr>
            <a:r>
              <a:rPr lang="da-DK" sz="1200" b="1">
                <a:solidFill>
                  <a:srgbClr val="5A5A5A"/>
                </a:solidFill>
                <a:latin typeface="Century Gothic" panose="020F0302020204030204"/>
              </a:rPr>
              <a:t>Ức chế SGLT2</a:t>
            </a:r>
            <a:r>
              <a:rPr lang="da-DK" sz="1200" b="1" baseline="30000">
                <a:solidFill>
                  <a:srgbClr val="5A5A5A"/>
                </a:solidFill>
                <a:latin typeface="Century Gothic" panose="020F0302020204030204"/>
              </a:rPr>
              <a:t>1,2</a:t>
            </a:r>
            <a:endParaRPr lang="en-GB" sz="1200" b="1" baseline="30000" dirty="0">
              <a:solidFill>
                <a:srgbClr val="5A5A5A"/>
              </a:solidFill>
              <a:latin typeface="Century Gothic" panose="020F0302020204030204"/>
            </a:endParaRPr>
          </a:p>
        </p:txBody>
      </p:sp>
      <p:sp>
        <p:nvSpPr>
          <p:cNvPr id="300" name="TextBox 299">
            <a:extLst>
              <a:ext uri="{FF2B5EF4-FFF2-40B4-BE49-F238E27FC236}">
                <a16:creationId xmlns:a16="http://schemas.microsoft.com/office/drawing/2014/main" id="{4D3C91D5-2C54-47D2-A6A4-669DBEB38B47}"/>
              </a:ext>
            </a:extLst>
          </p:cNvPr>
          <p:cNvSpPr txBox="1"/>
          <p:nvPr/>
        </p:nvSpPr>
        <p:spPr>
          <a:xfrm>
            <a:off x="3739562" y="2000635"/>
            <a:ext cx="1073501" cy="294811"/>
          </a:xfrm>
          <a:prstGeom prst="rect">
            <a:avLst/>
          </a:prstGeom>
          <a:noFill/>
        </p:spPr>
        <p:txBody>
          <a:bodyPr wrap="square" lIns="20250" tIns="20250" rIns="20250" bIns="20250" rtlCol="0" anchor="t">
            <a:spAutoFit/>
          </a:bodyPr>
          <a:lstStyle/>
          <a:p>
            <a:pPr algn="ctr" defTabSz="342892">
              <a:defRPr/>
            </a:pPr>
            <a:r>
              <a:rPr lang="en-US" sz="825">
                <a:solidFill>
                  <a:srgbClr val="5A5A5A"/>
                </a:solidFill>
                <a:latin typeface="Century Gothic" panose="020F0302020204030204"/>
              </a:rPr>
              <a:t>Áp lực trong cầu thận</a:t>
            </a:r>
            <a:endParaRPr lang="en-US" sz="825" dirty="0">
              <a:solidFill>
                <a:srgbClr val="5A5A5A"/>
              </a:solidFill>
              <a:latin typeface="Century Gothic" panose="020F0302020204030204"/>
            </a:endParaRPr>
          </a:p>
        </p:txBody>
      </p:sp>
      <p:sp>
        <p:nvSpPr>
          <p:cNvPr id="301" name="TextBox 300">
            <a:extLst>
              <a:ext uri="{FF2B5EF4-FFF2-40B4-BE49-F238E27FC236}">
                <a16:creationId xmlns:a16="http://schemas.microsoft.com/office/drawing/2014/main" id="{DAB4E2BA-54B7-49ED-80E8-A23A78F77CC8}"/>
              </a:ext>
            </a:extLst>
          </p:cNvPr>
          <p:cNvSpPr txBox="1"/>
          <p:nvPr/>
        </p:nvSpPr>
        <p:spPr>
          <a:xfrm>
            <a:off x="3895088" y="3003799"/>
            <a:ext cx="820256" cy="421769"/>
          </a:xfrm>
          <a:prstGeom prst="rect">
            <a:avLst/>
          </a:prstGeom>
          <a:noFill/>
        </p:spPr>
        <p:txBody>
          <a:bodyPr wrap="square" lIns="20250" tIns="20250" rIns="20250" bIns="20250" rtlCol="0" anchor="t">
            <a:spAutoFit/>
          </a:bodyPr>
          <a:lstStyle/>
          <a:p>
            <a:pPr algn="ctr" defTabSz="342892">
              <a:defRPr/>
            </a:pPr>
            <a:r>
              <a:rPr lang="en-US" sz="825">
                <a:solidFill>
                  <a:srgbClr val="5A5A5A"/>
                </a:solidFill>
                <a:latin typeface="Century Gothic" panose="020F0302020204030204"/>
              </a:rPr>
              <a:t>Sức căng thành LV/Khối lượng LV</a:t>
            </a:r>
            <a:endParaRPr lang="en-US" sz="825" dirty="0">
              <a:solidFill>
                <a:srgbClr val="5A5A5A"/>
              </a:solidFill>
              <a:latin typeface="Century Gothic" panose="020F0302020204030204"/>
            </a:endParaRPr>
          </a:p>
        </p:txBody>
      </p:sp>
      <p:sp>
        <p:nvSpPr>
          <p:cNvPr id="303" name="TextBox 302">
            <a:extLst>
              <a:ext uri="{FF2B5EF4-FFF2-40B4-BE49-F238E27FC236}">
                <a16:creationId xmlns:a16="http://schemas.microsoft.com/office/drawing/2014/main" id="{0CCF2E91-C727-46DF-9861-11470109DC78}"/>
              </a:ext>
            </a:extLst>
          </p:cNvPr>
          <p:cNvSpPr txBox="1"/>
          <p:nvPr/>
        </p:nvSpPr>
        <p:spPr>
          <a:xfrm>
            <a:off x="4426132" y="3771603"/>
            <a:ext cx="820943" cy="294811"/>
          </a:xfrm>
          <a:prstGeom prst="rect">
            <a:avLst/>
          </a:prstGeom>
          <a:noFill/>
        </p:spPr>
        <p:txBody>
          <a:bodyPr wrap="square" lIns="20250" tIns="20250" rIns="20250" bIns="20250" rtlCol="0" anchor="t">
            <a:spAutoFit/>
          </a:bodyPr>
          <a:lstStyle/>
          <a:p>
            <a:pPr algn="ctr" defTabSz="342892">
              <a:defRPr/>
            </a:pPr>
            <a:r>
              <a:rPr lang="en-US" sz="825">
                <a:solidFill>
                  <a:srgbClr val="5A5A5A"/>
                </a:solidFill>
                <a:latin typeface="Century Gothic" panose="020F0302020204030204"/>
              </a:rPr>
              <a:t>Dung tích hồng cầu</a:t>
            </a:r>
            <a:endParaRPr lang="en-US" sz="825" dirty="0">
              <a:solidFill>
                <a:srgbClr val="5A5A5A"/>
              </a:solidFill>
              <a:latin typeface="Century Gothic" panose="020F0302020204030204"/>
            </a:endParaRPr>
          </a:p>
        </p:txBody>
      </p:sp>
      <p:sp>
        <p:nvSpPr>
          <p:cNvPr id="304" name="TextBox 303">
            <a:extLst>
              <a:ext uri="{FF2B5EF4-FFF2-40B4-BE49-F238E27FC236}">
                <a16:creationId xmlns:a16="http://schemas.microsoft.com/office/drawing/2014/main" id="{DB61620B-D9C8-40B0-953A-BFBEF830CFD1}"/>
              </a:ext>
            </a:extLst>
          </p:cNvPr>
          <p:cNvSpPr txBox="1"/>
          <p:nvPr/>
        </p:nvSpPr>
        <p:spPr>
          <a:xfrm>
            <a:off x="3059832" y="3771603"/>
            <a:ext cx="1362501" cy="294811"/>
          </a:xfrm>
          <a:prstGeom prst="rect">
            <a:avLst/>
          </a:prstGeom>
          <a:noFill/>
        </p:spPr>
        <p:txBody>
          <a:bodyPr wrap="square" lIns="20250" tIns="20250" rIns="20250" bIns="20250" rtlCol="0" anchor="t">
            <a:spAutoFit/>
          </a:bodyPr>
          <a:lstStyle/>
          <a:p>
            <a:pPr algn="ctr" defTabSz="342892">
              <a:defRPr/>
            </a:pPr>
            <a:r>
              <a:rPr lang="en-GB" sz="825">
                <a:solidFill>
                  <a:srgbClr val="5A5A5A"/>
                </a:solidFill>
                <a:latin typeface="Century Gothic" panose="020F0302020204030204"/>
              </a:rPr>
              <a:t>Viêm và stress oxy hóa </a:t>
            </a:r>
          </a:p>
          <a:p>
            <a:pPr algn="ctr" defTabSz="342892">
              <a:defRPr/>
            </a:pPr>
            <a:r>
              <a:rPr lang="en-GB" sz="825">
                <a:solidFill>
                  <a:srgbClr val="5A5A5A"/>
                </a:solidFill>
                <a:latin typeface="Century Gothic" panose="020F0302020204030204"/>
              </a:rPr>
              <a:t>(xơ hóa)</a:t>
            </a:r>
            <a:endParaRPr lang="en-GB" sz="825" dirty="0">
              <a:solidFill>
                <a:srgbClr val="5A5A5A"/>
              </a:solidFill>
              <a:latin typeface="Century Gothic" panose="020F0302020204030204"/>
            </a:endParaRPr>
          </a:p>
        </p:txBody>
      </p:sp>
      <p:sp>
        <p:nvSpPr>
          <p:cNvPr id="306" name="TextBox 305">
            <a:extLst>
              <a:ext uri="{FF2B5EF4-FFF2-40B4-BE49-F238E27FC236}">
                <a16:creationId xmlns:a16="http://schemas.microsoft.com/office/drawing/2014/main" id="{F7ED8F91-7700-4291-9FF5-6CAF276F61D7}"/>
              </a:ext>
            </a:extLst>
          </p:cNvPr>
          <p:cNvSpPr txBox="1"/>
          <p:nvPr/>
        </p:nvSpPr>
        <p:spPr>
          <a:xfrm>
            <a:off x="4814226" y="3003799"/>
            <a:ext cx="1188934" cy="294811"/>
          </a:xfrm>
          <a:prstGeom prst="rect">
            <a:avLst/>
          </a:prstGeom>
          <a:noFill/>
        </p:spPr>
        <p:txBody>
          <a:bodyPr wrap="square" lIns="20250" tIns="20250" rIns="20250" bIns="20250" rtlCol="0" anchor="t">
            <a:spAutoFit/>
          </a:bodyPr>
          <a:lstStyle/>
          <a:p>
            <a:pPr algn="ctr" defTabSz="342892">
              <a:defRPr/>
            </a:pPr>
            <a:r>
              <a:rPr lang="en-US" sz="825">
                <a:solidFill>
                  <a:srgbClr val="5A5A5A"/>
                </a:solidFill>
                <a:latin typeface="Century Gothic" panose="020F0302020204030204"/>
              </a:rPr>
              <a:t>Tiền tải (giảm thể tích mô kẽ)</a:t>
            </a:r>
            <a:endParaRPr lang="en-US" sz="825" dirty="0">
              <a:solidFill>
                <a:srgbClr val="5A5A5A"/>
              </a:solidFill>
              <a:latin typeface="Century Gothic" panose="020F0302020204030204"/>
            </a:endParaRPr>
          </a:p>
        </p:txBody>
      </p:sp>
      <p:sp>
        <p:nvSpPr>
          <p:cNvPr id="330" name="TextBox 329">
            <a:extLst>
              <a:ext uri="{FF2B5EF4-FFF2-40B4-BE49-F238E27FC236}">
                <a16:creationId xmlns:a16="http://schemas.microsoft.com/office/drawing/2014/main" id="{D800E232-4922-4A87-9ED5-F97B089B78E5}"/>
              </a:ext>
            </a:extLst>
          </p:cNvPr>
          <p:cNvSpPr txBox="1"/>
          <p:nvPr/>
        </p:nvSpPr>
        <p:spPr>
          <a:xfrm>
            <a:off x="2821842" y="3003798"/>
            <a:ext cx="810090" cy="294811"/>
          </a:xfrm>
          <a:prstGeom prst="rect">
            <a:avLst/>
          </a:prstGeom>
          <a:noFill/>
        </p:spPr>
        <p:txBody>
          <a:bodyPr wrap="square" lIns="20250" tIns="20250" rIns="20250" bIns="20250" rtlCol="0" anchor="t">
            <a:spAutoFit/>
          </a:bodyPr>
          <a:lstStyle/>
          <a:p>
            <a:pPr algn="ctr" defTabSz="342892">
              <a:defRPr/>
            </a:pPr>
            <a:r>
              <a:rPr lang="en-US" sz="825">
                <a:solidFill>
                  <a:srgbClr val="5A5A5A"/>
                </a:solidFill>
                <a:latin typeface="Century Gothic" panose="020F0302020204030204"/>
              </a:rPr>
              <a:t>Năng lượng sinh học</a:t>
            </a:r>
            <a:endParaRPr lang="en-US" sz="825" dirty="0">
              <a:solidFill>
                <a:srgbClr val="5A5A5A"/>
              </a:solidFill>
              <a:latin typeface="Century Gothic" panose="020F0302020204030204"/>
            </a:endParaRPr>
          </a:p>
        </p:txBody>
      </p:sp>
      <p:sp>
        <p:nvSpPr>
          <p:cNvPr id="332" name="TextBox 331">
            <a:extLst>
              <a:ext uri="{FF2B5EF4-FFF2-40B4-BE49-F238E27FC236}">
                <a16:creationId xmlns:a16="http://schemas.microsoft.com/office/drawing/2014/main" id="{9EF1F560-EBDC-4F5E-B734-C624D6C8566F}"/>
              </a:ext>
            </a:extLst>
          </p:cNvPr>
          <p:cNvSpPr txBox="1"/>
          <p:nvPr/>
        </p:nvSpPr>
        <p:spPr>
          <a:xfrm>
            <a:off x="4910247" y="2000635"/>
            <a:ext cx="957898" cy="421769"/>
          </a:xfrm>
          <a:prstGeom prst="rect">
            <a:avLst/>
          </a:prstGeom>
          <a:noFill/>
        </p:spPr>
        <p:txBody>
          <a:bodyPr wrap="square" lIns="20250" tIns="20250" rIns="20250" bIns="20250" rtlCol="0" anchor="t">
            <a:spAutoFit/>
          </a:bodyPr>
          <a:lstStyle/>
          <a:p>
            <a:pPr algn="ctr" defTabSz="342892">
              <a:defRPr/>
            </a:pPr>
            <a:r>
              <a:rPr lang="en-US" sz="825">
                <a:solidFill>
                  <a:srgbClr val="5A5A5A"/>
                </a:solidFill>
                <a:latin typeface="Century Gothic" panose="020F0302020204030204"/>
              </a:rPr>
              <a:t>Hậu tải (cải thiện chức năng mạch máu)</a:t>
            </a:r>
            <a:endParaRPr lang="en-US" sz="825" dirty="0">
              <a:solidFill>
                <a:srgbClr val="5A5A5A"/>
              </a:solidFill>
              <a:latin typeface="Century Gothic" panose="020F0302020204030204"/>
            </a:endParaRPr>
          </a:p>
        </p:txBody>
      </p:sp>
      <p:cxnSp>
        <p:nvCxnSpPr>
          <p:cNvPr id="334" name="Straight Arrow Connector 333">
            <a:extLst>
              <a:ext uri="{FF2B5EF4-FFF2-40B4-BE49-F238E27FC236}">
                <a16:creationId xmlns:a16="http://schemas.microsoft.com/office/drawing/2014/main" id="{BEBFF43D-3DCB-43F0-B96E-F72FB62ED78E}"/>
              </a:ext>
            </a:extLst>
          </p:cNvPr>
          <p:cNvCxnSpPr>
            <a:cxnSpLocks/>
          </p:cNvCxnSpPr>
          <p:nvPr/>
        </p:nvCxnSpPr>
        <p:spPr>
          <a:xfrm>
            <a:off x="3510541" y="1616597"/>
            <a:ext cx="0" cy="333103"/>
          </a:xfrm>
          <a:prstGeom prst="straightConnector1">
            <a:avLst/>
          </a:prstGeom>
          <a:noFill/>
          <a:ln w="28575" cap="flat" cmpd="sng" algn="ctr">
            <a:solidFill>
              <a:srgbClr val="5A5A5A"/>
            </a:solidFill>
            <a:prstDash val="solid"/>
            <a:tailEnd type="triangle"/>
          </a:ln>
          <a:effectLst/>
        </p:spPr>
      </p:cxnSp>
      <p:cxnSp>
        <p:nvCxnSpPr>
          <p:cNvPr id="335" name="Straight Arrow Connector 334">
            <a:extLst>
              <a:ext uri="{FF2B5EF4-FFF2-40B4-BE49-F238E27FC236}">
                <a16:creationId xmlns:a16="http://schemas.microsoft.com/office/drawing/2014/main" id="{3D35BA09-A7F5-4857-9887-D5D0833A579F}"/>
              </a:ext>
            </a:extLst>
          </p:cNvPr>
          <p:cNvCxnSpPr>
            <a:cxnSpLocks/>
          </p:cNvCxnSpPr>
          <p:nvPr/>
        </p:nvCxnSpPr>
        <p:spPr>
          <a:xfrm>
            <a:off x="4574036" y="2594247"/>
            <a:ext cx="0" cy="333103"/>
          </a:xfrm>
          <a:prstGeom prst="straightConnector1">
            <a:avLst/>
          </a:prstGeom>
          <a:noFill/>
          <a:ln w="28575" cap="flat" cmpd="sng" algn="ctr">
            <a:solidFill>
              <a:srgbClr val="5A5A5A"/>
            </a:solidFill>
            <a:prstDash val="solid"/>
            <a:tailEnd type="triangle"/>
          </a:ln>
          <a:effectLst/>
        </p:spPr>
      </p:cxnSp>
      <p:cxnSp>
        <p:nvCxnSpPr>
          <p:cNvPr id="336" name="Straight Arrow Connector 335">
            <a:extLst>
              <a:ext uri="{FF2B5EF4-FFF2-40B4-BE49-F238E27FC236}">
                <a16:creationId xmlns:a16="http://schemas.microsoft.com/office/drawing/2014/main" id="{A1EB5E75-3DC9-4A62-AEC9-D3CD96565268}"/>
              </a:ext>
            </a:extLst>
          </p:cNvPr>
          <p:cNvCxnSpPr>
            <a:cxnSpLocks/>
          </p:cNvCxnSpPr>
          <p:nvPr/>
        </p:nvCxnSpPr>
        <p:spPr>
          <a:xfrm flipV="1">
            <a:off x="3510541" y="2594247"/>
            <a:ext cx="0" cy="333103"/>
          </a:xfrm>
          <a:prstGeom prst="straightConnector1">
            <a:avLst/>
          </a:prstGeom>
          <a:noFill/>
          <a:ln w="28575" cap="flat" cmpd="sng" algn="ctr">
            <a:solidFill>
              <a:srgbClr val="5A5A5A"/>
            </a:solidFill>
            <a:prstDash val="solid"/>
            <a:tailEnd type="triangle"/>
          </a:ln>
          <a:effectLst/>
        </p:spPr>
      </p:cxnSp>
      <p:cxnSp>
        <p:nvCxnSpPr>
          <p:cNvPr id="337" name="Straight Arrow Connector 336">
            <a:extLst>
              <a:ext uri="{FF2B5EF4-FFF2-40B4-BE49-F238E27FC236}">
                <a16:creationId xmlns:a16="http://schemas.microsoft.com/office/drawing/2014/main" id="{EB4BAB2E-C01E-43A6-B568-DD014198B8D6}"/>
              </a:ext>
            </a:extLst>
          </p:cNvPr>
          <p:cNvCxnSpPr>
            <a:cxnSpLocks/>
          </p:cNvCxnSpPr>
          <p:nvPr/>
        </p:nvCxnSpPr>
        <p:spPr>
          <a:xfrm>
            <a:off x="4058943" y="3369711"/>
            <a:ext cx="0" cy="333103"/>
          </a:xfrm>
          <a:prstGeom prst="straightConnector1">
            <a:avLst/>
          </a:prstGeom>
          <a:noFill/>
          <a:ln w="28575" cap="flat" cmpd="sng" algn="ctr">
            <a:solidFill>
              <a:srgbClr val="5A5A5A"/>
            </a:solidFill>
            <a:prstDash val="solid"/>
            <a:tailEnd type="triangle"/>
          </a:ln>
          <a:effectLst/>
        </p:spPr>
      </p:cxnSp>
      <p:cxnSp>
        <p:nvCxnSpPr>
          <p:cNvPr id="338" name="Straight Arrow Connector 337">
            <a:extLst>
              <a:ext uri="{FF2B5EF4-FFF2-40B4-BE49-F238E27FC236}">
                <a16:creationId xmlns:a16="http://schemas.microsoft.com/office/drawing/2014/main" id="{2122BBFA-417E-4D5F-BA2E-941311036F88}"/>
              </a:ext>
            </a:extLst>
          </p:cNvPr>
          <p:cNvCxnSpPr>
            <a:cxnSpLocks/>
          </p:cNvCxnSpPr>
          <p:nvPr/>
        </p:nvCxnSpPr>
        <p:spPr>
          <a:xfrm>
            <a:off x="4574036" y="1624899"/>
            <a:ext cx="0" cy="333103"/>
          </a:xfrm>
          <a:prstGeom prst="straightConnector1">
            <a:avLst/>
          </a:prstGeom>
          <a:noFill/>
          <a:ln w="28575" cap="flat" cmpd="sng" algn="ctr">
            <a:solidFill>
              <a:srgbClr val="5A5A5A"/>
            </a:solidFill>
            <a:prstDash val="solid"/>
            <a:tailEnd type="triangle"/>
          </a:ln>
          <a:effectLst/>
        </p:spPr>
      </p:cxnSp>
      <p:cxnSp>
        <p:nvCxnSpPr>
          <p:cNvPr id="339" name="Straight Arrow Connector 338">
            <a:extLst>
              <a:ext uri="{FF2B5EF4-FFF2-40B4-BE49-F238E27FC236}">
                <a16:creationId xmlns:a16="http://schemas.microsoft.com/office/drawing/2014/main" id="{E3DDB13D-FC5B-4B46-ABA0-9A81516267DD}"/>
              </a:ext>
            </a:extLst>
          </p:cNvPr>
          <p:cNvCxnSpPr>
            <a:cxnSpLocks/>
          </p:cNvCxnSpPr>
          <p:nvPr/>
        </p:nvCxnSpPr>
        <p:spPr>
          <a:xfrm>
            <a:off x="5696018" y="2594247"/>
            <a:ext cx="0" cy="333103"/>
          </a:xfrm>
          <a:prstGeom prst="straightConnector1">
            <a:avLst/>
          </a:prstGeom>
          <a:noFill/>
          <a:ln w="28575" cap="flat" cmpd="sng" algn="ctr">
            <a:solidFill>
              <a:srgbClr val="5A5A5A"/>
            </a:solidFill>
            <a:prstDash val="solid"/>
            <a:tailEnd type="triangle"/>
          </a:ln>
          <a:effectLst/>
        </p:spPr>
      </p:cxnSp>
      <p:cxnSp>
        <p:nvCxnSpPr>
          <p:cNvPr id="340" name="Straight Arrow Connector 339">
            <a:extLst>
              <a:ext uri="{FF2B5EF4-FFF2-40B4-BE49-F238E27FC236}">
                <a16:creationId xmlns:a16="http://schemas.microsoft.com/office/drawing/2014/main" id="{E2A07AFE-9D5F-4ED6-967D-8B6915DB9231}"/>
              </a:ext>
            </a:extLst>
          </p:cNvPr>
          <p:cNvCxnSpPr>
            <a:cxnSpLocks/>
          </p:cNvCxnSpPr>
          <p:nvPr/>
        </p:nvCxnSpPr>
        <p:spPr>
          <a:xfrm rot="10800000" flipV="1">
            <a:off x="5696018" y="1622905"/>
            <a:ext cx="0" cy="333103"/>
          </a:xfrm>
          <a:prstGeom prst="straightConnector1">
            <a:avLst/>
          </a:prstGeom>
          <a:noFill/>
          <a:ln w="28575" cap="flat" cmpd="sng" algn="ctr">
            <a:solidFill>
              <a:srgbClr val="5A5A5A"/>
            </a:solidFill>
            <a:prstDash val="solid"/>
            <a:tailEnd type="triangle"/>
          </a:ln>
          <a:effectLst/>
        </p:spPr>
      </p:cxnSp>
      <p:cxnSp>
        <p:nvCxnSpPr>
          <p:cNvPr id="341" name="Straight Arrow Connector 340">
            <a:extLst>
              <a:ext uri="{FF2B5EF4-FFF2-40B4-BE49-F238E27FC236}">
                <a16:creationId xmlns:a16="http://schemas.microsoft.com/office/drawing/2014/main" id="{E59A8C6F-A65D-498A-AC1F-8188FCC9E015}"/>
              </a:ext>
            </a:extLst>
          </p:cNvPr>
          <p:cNvCxnSpPr>
            <a:cxnSpLocks/>
          </p:cNvCxnSpPr>
          <p:nvPr/>
        </p:nvCxnSpPr>
        <p:spPr>
          <a:xfrm flipV="1">
            <a:off x="5129502" y="3369711"/>
            <a:ext cx="0" cy="333103"/>
          </a:xfrm>
          <a:prstGeom prst="straightConnector1">
            <a:avLst/>
          </a:prstGeom>
          <a:noFill/>
          <a:ln w="28575" cap="flat" cmpd="sng" algn="ctr">
            <a:solidFill>
              <a:srgbClr val="5A5A5A"/>
            </a:solidFill>
            <a:prstDash val="solid"/>
            <a:tailEnd type="triangle"/>
          </a:ln>
          <a:effectLst/>
        </p:spPr>
      </p:cxnSp>
      <p:sp>
        <p:nvSpPr>
          <p:cNvPr id="342" name="TextBox 341">
            <a:extLst>
              <a:ext uri="{FF2B5EF4-FFF2-40B4-BE49-F238E27FC236}">
                <a16:creationId xmlns:a16="http://schemas.microsoft.com/office/drawing/2014/main" id="{E406D963-8B72-408F-B1BC-DE20F437434B}"/>
              </a:ext>
            </a:extLst>
          </p:cNvPr>
          <p:cNvSpPr txBox="1"/>
          <p:nvPr/>
        </p:nvSpPr>
        <p:spPr>
          <a:xfrm>
            <a:off x="2625402" y="2000635"/>
            <a:ext cx="1183895" cy="548727"/>
          </a:xfrm>
          <a:prstGeom prst="rect">
            <a:avLst/>
          </a:prstGeom>
          <a:noFill/>
        </p:spPr>
        <p:txBody>
          <a:bodyPr wrap="square" lIns="20250" tIns="20250" rIns="20250" bIns="20250" rtlCol="0" anchor="t">
            <a:spAutoFit/>
          </a:bodyPr>
          <a:lstStyle/>
          <a:p>
            <a:pPr algn="ctr" defTabSz="342892">
              <a:defRPr/>
            </a:pPr>
            <a:r>
              <a:rPr lang="en-US" sz="825">
                <a:solidFill>
                  <a:srgbClr val="5A5A5A"/>
                </a:solidFill>
                <a:latin typeface="Century Gothic" panose="020F0302020204030204"/>
              </a:rPr>
              <a:t>Hàm lượng natri trong tế bào cơ tim do ức chế thụ thể trao đổi Na</a:t>
            </a:r>
            <a:r>
              <a:rPr lang="en-US" sz="825" baseline="30000">
                <a:solidFill>
                  <a:srgbClr val="5A5A5A"/>
                </a:solidFill>
                <a:latin typeface="Century Gothic" panose="020F0302020204030204"/>
              </a:rPr>
              <a:t>+</a:t>
            </a:r>
            <a:r>
              <a:rPr lang="en-US" sz="825">
                <a:solidFill>
                  <a:srgbClr val="5A5A5A"/>
                </a:solidFill>
                <a:latin typeface="Century Gothic" panose="020F0302020204030204"/>
              </a:rPr>
              <a:t>/H</a:t>
            </a:r>
            <a:r>
              <a:rPr lang="en-US" sz="825" baseline="30000">
                <a:solidFill>
                  <a:srgbClr val="5A5A5A"/>
                </a:solidFill>
                <a:latin typeface="Century Gothic" panose="020F0302020204030204"/>
              </a:rPr>
              <a:t>+</a:t>
            </a:r>
            <a:endParaRPr lang="en-US" sz="825" dirty="0">
              <a:solidFill>
                <a:srgbClr val="5A5A5A"/>
              </a:solidFill>
              <a:latin typeface="Century Gothic" panose="020F0302020204030204"/>
            </a:endParaRPr>
          </a:p>
        </p:txBody>
      </p:sp>
      <p:pic>
        <p:nvPicPr>
          <p:cNvPr id="109" name="Graphic 17">
            <a:extLst>
              <a:ext uri="{FF2B5EF4-FFF2-40B4-BE49-F238E27FC236}">
                <a16:creationId xmlns:a16="http://schemas.microsoft.com/office/drawing/2014/main" id="{53B3652D-195B-4C03-B852-330CCB60CCDB}"/>
              </a:ext>
            </a:extLst>
          </p:cNvPr>
          <p:cNvPicPr>
            <a:picLocks noChangeAspect="1"/>
          </p:cNvPicPr>
          <p:nvPr/>
        </p:nvPicPr>
        <p:blipFill>
          <a:blip r:embed="rId5"/>
          <a:srcRect/>
          <a:stretch/>
        </p:blipFill>
        <p:spPr>
          <a:xfrm>
            <a:off x="4036965" y="2517798"/>
            <a:ext cx="486000" cy="486000"/>
          </a:xfrm>
          <a:prstGeom prst="rect">
            <a:avLst/>
          </a:prstGeom>
        </p:spPr>
      </p:pic>
      <p:grpSp>
        <p:nvGrpSpPr>
          <p:cNvPr id="106" name="Group 105">
            <a:extLst>
              <a:ext uri="{FF2B5EF4-FFF2-40B4-BE49-F238E27FC236}">
                <a16:creationId xmlns:a16="http://schemas.microsoft.com/office/drawing/2014/main" id="{C62DBF80-A2FC-5540-8945-FE05A6811FBA}"/>
              </a:ext>
            </a:extLst>
          </p:cNvPr>
          <p:cNvGrpSpPr>
            <a:grpSpLocks noChangeAspect="1"/>
          </p:cNvGrpSpPr>
          <p:nvPr/>
        </p:nvGrpSpPr>
        <p:grpSpPr>
          <a:xfrm>
            <a:off x="854869" y="1860122"/>
            <a:ext cx="351000" cy="351000"/>
            <a:chOff x="2854528" y="1605084"/>
            <a:chExt cx="1212487" cy="1212487"/>
          </a:xfrm>
        </p:grpSpPr>
        <p:sp>
          <p:nvSpPr>
            <p:cNvPr id="107" name="Oval 106">
              <a:extLst>
                <a:ext uri="{FF2B5EF4-FFF2-40B4-BE49-F238E27FC236}">
                  <a16:creationId xmlns:a16="http://schemas.microsoft.com/office/drawing/2014/main" id="{EDD514F1-B2F3-3B42-9DD2-332A4629A5CB}"/>
                </a:ext>
              </a:extLst>
            </p:cNvPr>
            <p:cNvSpPr/>
            <p:nvPr/>
          </p:nvSpPr>
          <p:spPr>
            <a:xfrm>
              <a:off x="2854528" y="1605084"/>
              <a:ext cx="1212487" cy="1212487"/>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GB" dirty="0">
                <a:solidFill>
                  <a:srgbClr val="FFFFFF"/>
                </a:solidFill>
                <a:latin typeface="Century Gothic" panose="020F0302020204030204"/>
              </a:endParaRPr>
            </a:p>
          </p:txBody>
        </p:sp>
        <p:pic>
          <p:nvPicPr>
            <p:cNvPr id="108" name="Graphic 107">
              <a:extLst>
                <a:ext uri="{FF2B5EF4-FFF2-40B4-BE49-F238E27FC236}">
                  <a16:creationId xmlns:a16="http://schemas.microsoft.com/office/drawing/2014/main" id="{4BC11455-44DA-0E43-BF84-B5EFD6B249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60097" y="1874439"/>
              <a:ext cx="796991" cy="803220"/>
            </a:xfrm>
            <a:prstGeom prst="rect">
              <a:avLst/>
            </a:prstGeom>
          </p:spPr>
        </p:pic>
      </p:grpSp>
      <p:grpSp>
        <p:nvGrpSpPr>
          <p:cNvPr id="113" name="Group 112">
            <a:extLst>
              <a:ext uri="{FF2B5EF4-FFF2-40B4-BE49-F238E27FC236}">
                <a16:creationId xmlns:a16="http://schemas.microsoft.com/office/drawing/2014/main" id="{CC5625D4-133D-804A-B090-8B2834A4D3F6}"/>
              </a:ext>
            </a:extLst>
          </p:cNvPr>
          <p:cNvGrpSpPr>
            <a:grpSpLocks noChangeAspect="1"/>
          </p:cNvGrpSpPr>
          <p:nvPr/>
        </p:nvGrpSpPr>
        <p:grpSpPr>
          <a:xfrm>
            <a:off x="853807" y="2981906"/>
            <a:ext cx="351000" cy="351000"/>
            <a:chOff x="2854528" y="1605084"/>
            <a:chExt cx="1212487" cy="1212487"/>
          </a:xfrm>
        </p:grpSpPr>
        <p:sp>
          <p:nvSpPr>
            <p:cNvPr id="114" name="Oval 113">
              <a:extLst>
                <a:ext uri="{FF2B5EF4-FFF2-40B4-BE49-F238E27FC236}">
                  <a16:creationId xmlns:a16="http://schemas.microsoft.com/office/drawing/2014/main" id="{3D40D71A-C9AD-2144-B3D8-C01EDD452B13}"/>
                </a:ext>
              </a:extLst>
            </p:cNvPr>
            <p:cNvSpPr/>
            <p:nvPr/>
          </p:nvSpPr>
          <p:spPr>
            <a:xfrm>
              <a:off x="2854528" y="1605084"/>
              <a:ext cx="1212487" cy="1212487"/>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GB" dirty="0">
                <a:solidFill>
                  <a:srgbClr val="FFFFFF"/>
                </a:solidFill>
                <a:latin typeface="Century Gothic" panose="020F0302020204030204"/>
              </a:endParaRPr>
            </a:p>
          </p:txBody>
        </p:sp>
        <p:pic>
          <p:nvPicPr>
            <p:cNvPr id="115" name="Graphic 114">
              <a:extLst>
                <a:ext uri="{FF2B5EF4-FFF2-40B4-BE49-F238E27FC236}">
                  <a16:creationId xmlns:a16="http://schemas.microsoft.com/office/drawing/2014/main" id="{F4905716-EEB0-0B49-A70A-FB737D04AE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60097" y="1874439"/>
              <a:ext cx="796991" cy="803220"/>
            </a:xfrm>
            <a:prstGeom prst="rect">
              <a:avLst/>
            </a:prstGeom>
          </p:spPr>
        </p:pic>
      </p:grpSp>
      <p:grpSp>
        <p:nvGrpSpPr>
          <p:cNvPr id="116" name="Group 115">
            <a:extLst>
              <a:ext uri="{FF2B5EF4-FFF2-40B4-BE49-F238E27FC236}">
                <a16:creationId xmlns:a16="http://schemas.microsoft.com/office/drawing/2014/main" id="{683C1911-06EA-774C-93C9-6795B1B8D416}"/>
              </a:ext>
            </a:extLst>
          </p:cNvPr>
          <p:cNvGrpSpPr>
            <a:grpSpLocks noChangeAspect="1"/>
          </p:cNvGrpSpPr>
          <p:nvPr/>
        </p:nvGrpSpPr>
        <p:grpSpPr>
          <a:xfrm>
            <a:off x="853175" y="2402169"/>
            <a:ext cx="351000" cy="351000"/>
            <a:chOff x="2854528" y="1605084"/>
            <a:chExt cx="1212487" cy="1212487"/>
          </a:xfrm>
        </p:grpSpPr>
        <p:sp>
          <p:nvSpPr>
            <p:cNvPr id="117" name="Oval 116">
              <a:extLst>
                <a:ext uri="{FF2B5EF4-FFF2-40B4-BE49-F238E27FC236}">
                  <a16:creationId xmlns:a16="http://schemas.microsoft.com/office/drawing/2014/main" id="{23065BBC-9672-E54D-BEF0-CEC92E46E89D}"/>
                </a:ext>
              </a:extLst>
            </p:cNvPr>
            <p:cNvSpPr/>
            <p:nvPr/>
          </p:nvSpPr>
          <p:spPr>
            <a:xfrm>
              <a:off x="2854528" y="1605084"/>
              <a:ext cx="1212487" cy="1212487"/>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GB" dirty="0">
                <a:solidFill>
                  <a:srgbClr val="FFFFFF"/>
                </a:solidFill>
                <a:latin typeface="Century Gothic" panose="020F0302020204030204"/>
              </a:endParaRPr>
            </a:p>
          </p:txBody>
        </p:sp>
        <p:pic>
          <p:nvPicPr>
            <p:cNvPr id="118" name="Graphic 117">
              <a:extLst>
                <a:ext uri="{FF2B5EF4-FFF2-40B4-BE49-F238E27FC236}">
                  <a16:creationId xmlns:a16="http://schemas.microsoft.com/office/drawing/2014/main" id="{793B740F-822C-F541-8E12-B80F20529E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60097" y="1874439"/>
              <a:ext cx="796991" cy="803220"/>
            </a:xfrm>
            <a:prstGeom prst="rect">
              <a:avLst/>
            </a:prstGeom>
          </p:spPr>
        </p:pic>
      </p:grpSp>
      <p:grpSp>
        <p:nvGrpSpPr>
          <p:cNvPr id="119" name="Group 118">
            <a:extLst>
              <a:ext uri="{FF2B5EF4-FFF2-40B4-BE49-F238E27FC236}">
                <a16:creationId xmlns:a16="http://schemas.microsoft.com/office/drawing/2014/main" id="{F9B54CF2-842C-724E-8660-C60832201C9F}"/>
              </a:ext>
            </a:extLst>
          </p:cNvPr>
          <p:cNvGrpSpPr>
            <a:grpSpLocks noChangeAspect="1"/>
          </p:cNvGrpSpPr>
          <p:nvPr/>
        </p:nvGrpSpPr>
        <p:grpSpPr>
          <a:xfrm>
            <a:off x="2981798" y="1595295"/>
            <a:ext cx="405000" cy="405000"/>
            <a:chOff x="8555871" y="4162654"/>
            <a:chExt cx="1212487" cy="1212487"/>
          </a:xfrm>
        </p:grpSpPr>
        <p:sp>
          <p:nvSpPr>
            <p:cNvPr id="120" name="Oval 119">
              <a:extLst>
                <a:ext uri="{FF2B5EF4-FFF2-40B4-BE49-F238E27FC236}">
                  <a16:creationId xmlns:a16="http://schemas.microsoft.com/office/drawing/2014/main" id="{F352D9EB-879C-9748-B350-F175BDF1454C}"/>
                </a:ext>
              </a:extLst>
            </p:cNvPr>
            <p:cNvSpPr/>
            <p:nvPr/>
          </p:nvSpPr>
          <p:spPr>
            <a:xfrm>
              <a:off x="8555871" y="4162654"/>
              <a:ext cx="1212487" cy="1212487"/>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GB" dirty="0">
                <a:solidFill>
                  <a:srgbClr val="FFFFFF"/>
                </a:solidFill>
                <a:latin typeface="Century Gothic" panose="020F0302020204030204"/>
              </a:endParaRPr>
            </a:p>
          </p:txBody>
        </p:sp>
        <p:pic>
          <p:nvPicPr>
            <p:cNvPr id="121" name="Graphic 120">
              <a:extLst>
                <a:ext uri="{FF2B5EF4-FFF2-40B4-BE49-F238E27FC236}">
                  <a16:creationId xmlns:a16="http://schemas.microsoft.com/office/drawing/2014/main" id="{32A40866-48A7-7B4B-96B5-1C22EC5DC87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24798" y="4341467"/>
              <a:ext cx="464709" cy="801223"/>
            </a:xfrm>
            <a:prstGeom prst="rect">
              <a:avLst/>
            </a:prstGeom>
          </p:spPr>
        </p:pic>
      </p:grpSp>
      <p:grpSp>
        <p:nvGrpSpPr>
          <p:cNvPr id="122" name="Group 121">
            <a:extLst>
              <a:ext uri="{FF2B5EF4-FFF2-40B4-BE49-F238E27FC236}">
                <a16:creationId xmlns:a16="http://schemas.microsoft.com/office/drawing/2014/main" id="{BE769509-7A09-314E-8E5A-3396D35F134E}"/>
              </a:ext>
            </a:extLst>
          </p:cNvPr>
          <p:cNvGrpSpPr>
            <a:grpSpLocks noChangeAspect="1"/>
          </p:cNvGrpSpPr>
          <p:nvPr/>
        </p:nvGrpSpPr>
        <p:grpSpPr>
          <a:xfrm>
            <a:off x="2985843" y="2598732"/>
            <a:ext cx="405000" cy="405000"/>
            <a:chOff x="6414297" y="2532641"/>
            <a:chExt cx="1576641" cy="1576641"/>
          </a:xfrm>
        </p:grpSpPr>
        <p:sp>
          <p:nvSpPr>
            <p:cNvPr id="123" name="Oval 122">
              <a:extLst>
                <a:ext uri="{FF2B5EF4-FFF2-40B4-BE49-F238E27FC236}">
                  <a16:creationId xmlns:a16="http://schemas.microsoft.com/office/drawing/2014/main" id="{CEAD382B-7A72-624B-8975-4969B4D47ED8}"/>
                </a:ext>
              </a:extLst>
            </p:cNvPr>
            <p:cNvSpPr/>
            <p:nvPr/>
          </p:nvSpPr>
          <p:spPr>
            <a:xfrm>
              <a:off x="6414297" y="2532641"/>
              <a:ext cx="1576641" cy="1576641"/>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GB" dirty="0">
                <a:solidFill>
                  <a:srgbClr val="FFFFFF"/>
                </a:solidFill>
                <a:latin typeface="Century Gothic" panose="020F0302020204030204"/>
              </a:endParaRPr>
            </a:p>
          </p:txBody>
        </p:sp>
        <p:pic>
          <p:nvPicPr>
            <p:cNvPr id="124" name="Graphic 123">
              <a:extLst>
                <a:ext uri="{FF2B5EF4-FFF2-40B4-BE49-F238E27FC236}">
                  <a16:creationId xmlns:a16="http://schemas.microsoft.com/office/drawing/2014/main" id="{4D3B8DFE-FCAF-6C42-83C3-202C7A6023F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19653" y="2728181"/>
              <a:ext cx="1182457" cy="1195310"/>
            </a:xfrm>
            <a:prstGeom prst="rect">
              <a:avLst/>
            </a:prstGeom>
          </p:spPr>
        </p:pic>
      </p:grpSp>
      <p:grpSp>
        <p:nvGrpSpPr>
          <p:cNvPr id="125" name="Group 124">
            <a:extLst>
              <a:ext uri="{FF2B5EF4-FFF2-40B4-BE49-F238E27FC236}">
                <a16:creationId xmlns:a16="http://schemas.microsoft.com/office/drawing/2014/main" id="{FD6DEC6D-96BE-7249-A82A-8B941B710E8E}"/>
              </a:ext>
            </a:extLst>
          </p:cNvPr>
          <p:cNvGrpSpPr>
            <a:grpSpLocks noChangeAspect="1"/>
          </p:cNvGrpSpPr>
          <p:nvPr/>
        </p:nvGrpSpPr>
        <p:grpSpPr>
          <a:xfrm>
            <a:off x="3481962" y="3329981"/>
            <a:ext cx="405000" cy="405000"/>
            <a:chOff x="976611" y="3947930"/>
            <a:chExt cx="1576641" cy="1576641"/>
          </a:xfrm>
        </p:grpSpPr>
        <p:sp>
          <p:nvSpPr>
            <p:cNvPr id="126" name="Oval 125">
              <a:extLst>
                <a:ext uri="{FF2B5EF4-FFF2-40B4-BE49-F238E27FC236}">
                  <a16:creationId xmlns:a16="http://schemas.microsoft.com/office/drawing/2014/main" id="{63D92FE5-8387-CF4B-BC58-C8317F4705E2}"/>
                </a:ext>
              </a:extLst>
            </p:cNvPr>
            <p:cNvSpPr/>
            <p:nvPr/>
          </p:nvSpPr>
          <p:spPr>
            <a:xfrm>
              <a:off x="976611" y="3947930"/>
              <a:ext cx="1576641" cy="1576641"/>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GB" dirty="0">
                <a:solidFill>
                  <a:srgbClr val="FFFFFF"/>
                </a:solidFill>
                <a:latin typeface="Century Gothic" panose="020F0302020204030204"/>
              </a:endParaRPr>
            </a:p>
          </p:txBody>
        </p:sp>
        <p:pic>
          <p:nvPicPr>
            <p:cNvPr id="127" name="Graphic 126">
              <a:extLst>
                <a:ext uri="{FF2B5EF4-FFF2-40B4-BE49-F238E27FC236}">
                  <a16:creationId xmlns:a16="http://schemas.microsoft.com/office/drawing/2014/main" id="{4B3962F8-28AA-BB42-8FD1-50C8F828FD8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25714" y="4362652"/>
              <a:ext cx="1082984" cy="926408"/>
            </a:xfrm>
            <a:prstGeom prst="rect">
              <a:avLst/>
            </a:prstGeom>
          </p:spPr>
        </p:pic>
      </p:grpSp>
      <p:grpSp>
        <p:nvGrpSpPr>
          <p:cNvPr id="128" name="Group 127">
            <a:extLst>
              <a:ext uri="{FF2B5EF4-FFF2-40B4-BE49-F238E27FC236}">
                <a16:creationId xmlns:a16="http://schemas.microsoft.com/office/drawing/2014/main" id="{DC7462A7-A5FD-DA40-A902-6D700891FDA8}"/>
              </a:ext>
            </a:extLst>
          </p:cNvPr>
          <p:cNvGrpSpPr>
            <a:grpSpLocks noChangeAspect="1"/>
          </p:cNvGrpSpPr>
          <p:nvPr/>
        </p:nvGrpSpPr>
        <p:grpSpPr>
          <a:xfrm>
            <a:off x="4042490" y="1585325"/>
            <a:ext cx="405000" cy="405000"/>
            <a:chOff x="5437536" y="2277681"/>
            <a:chExt cx="1576641" cy="1576641"/>
          </a:xfrm>
        </p:grpSpPr>
        <p:sp>
          <p:nvSpPr>
            <p:cNvPr id="129" name="Oval 128">
              <a:extLst>
                <a:ext uri="{FF2B5EF4-FFF2-40B4-BE49-F238E27FC236}">
                  <a16:creationId xmlns:a16="http://schemas.microsoft.com/office/drawing/2014/main" id="{9FDF8E54-0F8D-AC49-9FC8-49ABF5AC8D2B}"/>
                </a:ext>
              </a:extLst>
            </p:cNvPr>
            <p:cNvSpPr/>
            <p:nvPr/>
          </p:nvSpPr>
          <p:spPr>
            <a:xfrm>
              <a:off x="5437536" y="2277681"/>
              <a:ext cx="1576641" cy="1576641"/>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GB" dirty="0">
                <a:solidFill>
                  <a:srgbClr val="FFFFFF"/>
                </a:solidFill>
                <a:latin typeface="Century Gothic" panose="020F0302020204030204"/>
              </a:endParaRPr>
            </a:p>
          </p:txBody>
        </p:sp>
        <p:pic>
          <p:nvPicPr>
            <p:cNvPr id="130" name="Graphic 129">
              <a:extLst>
                <a:ext uri="{FF2B5EF4-FFF2-40B4-BE49-F238E27FC236}">
                  <a16:creationId xmlns:a16="http://schemas.microsoft.com/office/drawing/2014/main" id="{A0EA8270-154B-CC4E-8479-0D9761F02EB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685512" y="2567677"/>
              <a:ext cx="1058998" cy="1058998"/>
            </a:xfrm>
            <a:prstGeom prst="rect">
              <a:avLst/>
            </a:prstGeom>
          </p:spPr>
        </p:pic>
      </p:grpSp>
      <p:grpSp>
        <p:nvGrpSpPr>
          <p:cNvPr id="131" name="Group 130">
            <a:extLst>
              <a:ext uri="{FF2B5EF4-FFF2-40B4-BE49-F238E27FC236}">
                <a16:creationId xmlns:a16="http://schemas.microsoft.com/office/drawing/2014/main" id="{011CDFBC-3667-F24F-A0E5-AA4872192A4F}"/>
              </a:ext>
            </a:extLst>
          </p:cNvPr>
          <p:cNvGrpSpPr>
            <a:grpSpLocks noChangeAspect="1"/>
          </p:cNvGrpSpPr>
          <p:nvPr/>
        </p:nvGrpSpPr>
        <p:grpSpPr>
          <a:xfrm>
            <a:off x="4632262" y="3329981"/>
            <a:ext cx="405000" cy="405000"/>
            <a:chOff x="5437536" y="1428132"/>
            <a:chExt cx="1576641" cy="1576641"/>
          </a:xfrm>
        </p:grpSpPr>
        <p:sp>
          <p:nvSpPr>
            <p:cNvPr id="132" name="Oval 131">
              <a:extLst>
                <a:ext uri="{FF2B5EF4-FFF2-40B4-BE49-F238E27FC236}">
                  <a16:creationId xmlns:a16="http://schemas.microsoft.com/office/drawing/2014/main" id="{9927EBFA-58C2-6948-81F4-6D4034E401AB}"/>
                </a:ext>
              </a:extLst>
            </p:cNvPr>
            <p:cNvSpPr/>
            <p:nvPr/>
          </p:nvSpPr>
          <p:spPr>
            <a:xfrm>
              <a:off x="5437536" y="1428132"/>
              <a:ext cx="1576641" cy="1576641"/>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GB" dirty="0">
                <a:solidFill>
                  <a:srgbClr val="FFFFFF"/>
                </a:solidFill>
                <a:latin typeface="Century Gothic" panose="020F0302020204030204"/>
              </a:endParaRPr>
            </a:p>
          </p:txBody>
        </p:sp>
        <p:pic>
          <p:nvPicPr>
            <p:cNvPr id="133" name="Graphic 132">
              <a:extLst>
                <a:ext uri="{FF2B5EF4-FFF2-40B4-BE49-F238E27FC236}">
                  <a16:creationId xmlns:a16="http://schemas.microsoft.com/office/drawing/2014/main" id="{C6719620-85D8-CE4F-8954-E6D2C5CB35E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697724" y="1802075"/>
              <a:ext cx="1123987" cy="921669"/>
            </a:xfrm>
            <a:prstGeom prst="rect">
              <a:avLst/>
            </a:prstGeom>
          </p:spPr>
        </p:pic>
      </p:grpSp>
      <p:grpSp>
        <p:nvGrpSpPr>
          <p:cNvPr id="5" name="Group 4">
            <a:extLst>
              <a:ext uri="{FF2B5EF4-FFF2-40B4-BE49-F238E27FC236}">
                <a16:creationId xmlns:a16="http://schemas.microsoft.com/office/drawing/2014/main" id="{A4FF01E0-9842-5F48-8674-B3525B78FEA1}"/>
              </a:ext>
            </a:extLst>
          </p:cNvPr>
          <p:cNvGrpSpPr/>
          <p:nvPr/>
        </p:nvGrpSpPr>
        <p:grpSpPr>
          <a:xfrm>
            <a:off x="6521858" y="3431032"/>
            <a:ext cx="386685" cy="386685"/>
            <a:chOff x="8656101" y="2881606"/>
            <a:chExt cx="520707" cy="520707"/>
          </a:xfrm>
        </p:grpSpPr>
        <p:sp>
          <p:nvSpPr>
            <p:cNvPr id="141" name="Oval 140">
              <a:extLst>
                <a:ext uri="{FF2B5EF4-FFF2-40B4-BE49-F238E27FC236}">
                  <a16:creationId xmlns:a16="http://schemas.microsoft.com/office/drawing/2014/main" id="{2AC3A776-BE60-E341-8DC7-CCC65C5BB840}"/>
                </a:ext>
              </a:extLst>
            </p:cNvPr>
            <p:cNvSpPr>
              <a:spLocks noChangeAspect="1"/>
            </p:cNvSpPr>
            <p:nvPr/>
          </p:nvSpPr>
          <p:spPr>
            <a:xfrm>
              <a:off x="8656101" y="2881606"/>
              <a:ext cx="520707" cy="520707"/>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GB" dirty="0">
                <a:solidFill>
                  <a:srgbClr val="FFFFFF"/>
                </a:solidFill>
                <a:latin typeface="Century Gothic" panose="020F0302020204030204"/>
              </a:endParaRPr>
            </a:p>
          </p:txBody>
        </p:sp>
        <p:pic>
          <p:nvPicPr>
            <p:cNvPr id="142" name="Graphic 141">
              <a:extLst>
                <a:ext uri="{FF2B5EF4-FFF2-40B4-BE49-F238E27FC236}">
                  <a16:creationId xmlns:a16="http://schemas.microsoft.com/office/drawing/2014/main" id="{5C6C2B5D-7B42-6842-B6FA-73D0C546E6B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721319" y="2977737"/>
              <a:ext cx="390270" cy="328445"/>
            </a:xfrm>
            <a:prstGeom prst="rect">
              <a:avLst/>
            </a:prstGeom>
          </p:spPr>
        </p:pic>
      </p:grpSp>
      <p:grpSp>
        <p:nvGrpSpPr>
          <p:cNvPr id="143" name="Group 142">
            <a:extLst>
              <a:ext uri="{FF2B5EF4-FFF2-40B4-BE49-F238E27FC236}">
                <a16:creationId xmlns:a16="http://schemas.microsoft.com/office/drawing/2014/main" id="{F7429AA1-2800-A744-A722-3FE95DB3AC9B}"/>
              </a:ext>
            </a:extLst>
          </p:cNvPr>
          <p:cNvGrpSpPr>
            <a:grpSpLocks noChangeAspect="1"/>
          </p:cNvGrpSpPr>
          <p:nvPr/>
        </p:nvGrpSpPr>
        <p:grpSpPr>
          <a:xfrm>
            <a:off x="6497983" y="1557477"/>
            <a:ext cx="386685" cy="386685"/>
            <a:chOff x="3206605" y="3958666"/>
            <a:chExt cx="1576641" cy="1576641"/>
          </a:xfrm>
        </p:grpSpPr>
        <p:sp>
          <p:nvSpPr>
            <p:cNvPr id="144" name="Oval 143">
              <a:extLst>
                <a:ext uri="{FF2B5EF4-FFF2-40B4-BE49-F238E27FC236}">
                  <a16:creationId xmlns:a16="http://schemas.microsoft.com/office/drawing/2014/main" id="{47971E0D-9D02-AA49-9A6A-C9BC3902A160}"/>
                </a:ext>
              </a:extLst>
            </p:cNvPr>
            <p:cNvSpPr/>
            <p:nvPr/>
          </p:nvSpPr>
          <p:spPr>
            <a:xfrm>
              <a:off x="3206605" y="3958666"/>
              <a:ext cx="1576641" cy="1576641"/>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GB" dirty="0">
                <a:solidFill>
                  <a:srgbClr val="FFFFFF"/>
                </a:solidFill>
                <a:latin typeface="Century Gothic" panose="020F0302020204030204"/>
              </a:endParaRPr>
            </a:p>
          </p:txBody>
        </p:sp>
        <p:pic>
          <p:nvPicPr>
            <p:cNvPr id="145" name="Graphic 144">
              <a:extLst>
                <a:ext uri="{FF2B5EF4-FFF2-40B4-BE49-F238E27FC236}">
                  <a16:creationId xmlns:a16="http://schemas.microsoft.com/office/drawing/2014/main" id="{1591F73F-2661-DA44-92A4-5011F1E4551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442636" y="4327364"/>
              <a:ext cx="1064513" cy="939942"/>
            </a:xfrm>
            <a:prstGeom prst="rect">
              <a:avLst/>
            </a:prstGeom>
          </p:spPr>
        </p:pic>
      </p:grpSp>
      <p:grpSp>
        <p:nvGrpSpPr>
          <p:cNvPr id="146" name="Group 145">
            <a:extLst>
              <a:ext uri="{FF2B5EF4-FFF2-40B4-BE49-F238E27FC236}">
                <a16:creationId xmlns:a16="http://schemas.microsoft.com/office/drawing/2014/main" id="{44952F20-6A17-AD44-8D8E-7BFF05A143F2}"/>
              </a:ext>
            </a:extLst>
          </p:cNvPr>
          <p:cNvGrpSpPr>
            <a:grpSpLocks noChangeAspect="1"/>
          </p:cNvGrpSpPr>
          <p:nvPr/>
        </p:nvGrpSpPr>
        <p:grpSpPr>
          <a:xfrm>
            <a:off x="6502325" y="2019723"/>
            <a:ext cx="378000" cy="378000"/>
            <a:chOff x="2854528" y="4162654"/>
            <a:chExt cx="1212487" cy="1212487"/>
          </a:xfrm>
        </p:grpSpPr>
        <p:sp>
          <p:nvSpPr>
            <p:cNvPr id="147" name="Oval 146">
              <a:extLst>
                <a:ext uri="{FF2B5EF4-FFF2-40B4-BE49-F238E27FC236}">
                  <a16:creationId xmlns:a16="http://schemas.microsoft.com/office/drawing/2014/main" id="{768DB9BB-750A-6842-86D7-EAB67C3088DC}"/>
                </a:ext>
              </a:extLst>
            </p:cNvPr>
            <p:cNvSpPr/>
            <p:nvPr/>
          </p:nvSpPr>
          <p:spPr>
            <a:xfrm>
              <a:off x="2854528" y="4162654"/>
              <a:ext cx="1212487" cy="1212487"/>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GB" dirty="0">
                <a:solidFill>
                  <a:srgbClr val="FFFFFF"/>
                </a:solidFill>
                <a:latin typeface="Century Gothic" panose="020F0302020204030204"/>
              </a:endParaRPr>
            </a:p>
          </p:txBody>
        </p:sp>
        <p:pic>
          <p:nvPicPr>
            <p:cNvPr id="148" name="Graphic 147">
              <a:extLst>
                <a:ext uri="{FF2B5EF4-FFF2-40B4-BE49-F238E27FC236}">
                  <a16:creationId xmlns:a16="http://schemas.microsoft.com/office/drawing/2014/main" id="{D3B54FEB-255C-9646-8E46-C6E150F75FF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121830" y="4436739"/>
              <a:ext cx="686496" cy="686496"/>
            </a:xfrm>
            <a:prstGeom prst="rect">
              <a:avLst/>
            </a:prstGeom>
          </p:spPr>
        </p:pic>
      </p:grpSp>
      <p:pic>
        <p:nvPicPr>
          <p:cNvPr id="149" name="Graphic 28">
            <a:extLst>
              <a:ext uri="{FF2B5EF4-FFF2-40B4-BE49-F238E27FC236}">
                <a16:creationId xmlns:a16="http://schemas.microsoft.com/office/drawing/2014/main" id="{CF02FF77-538D-714C-9596-FBFA4ADC96B6}"/>
              </a:ext>
            </a:extLst>
          </p:cNvPr>
          <p:cNvPicPr>
            <a:picLocks noChangeAspect="1"/>
          </p:cNvPicPr>
          <p:nvPr/>
        </p:nvPicPr>
        <p:blipFill>
          <a:blip r:embed="rId24"/>
          <a:srcRect/>
          <a:stretch/>
        </p:blipFill>
        <p:spPr>
          <a:xfrm>
            <a:off x="6474683" y="2453473"/>
            <a:ext cx="447588" cy="447588"/>
          </a:xfrm>
          <a:prstGeom prst="rect">
            <a:avLst/>
          </a:prstGeom>
        </p:spPr>
      </p:pic>
      <p:grpSp>
        <p:nvGrpSpPr>
          <p:cNvPr id="96" name="Group 95">
            <a:extLst>
              <a:ext uri="{FF2B5EF4-FFF2-40B4-BE49-F238E27FC236}">
                <a16:creationId xmlns:a16="http://schemas.microsoft.com/office/drawing/2014/main" id="{173FA10B-D2A4-480A-9F79-543B47D4CF83}"/>
              </a:ext>
            </a:extLst>
          </p:cNvPr>
          <p:cNvGrpSpPr/>
          <p:nvPr/>
        </p:nvGrpSpPr>
        <p:grpSpPr>
          <a:xfrm>
            <a:off x="5129503" y="1525590"/>
            <a:ext cx="643130" cy="443673"/>
            <a:chOff x="7651548" y="1256966"/>
            <a:chExt cx="2549111" cy="1758543"/>
          </a:xfrm>
        </p:grpSpPr>
        <p:sp>
          <p:nvSpPr>
            <p:cNvPr id="97" name="Oval 96">
              <a:extLst>
                <a:ext uri="{FF2B5EF4-FFF2-40B4-BE49-F238E27FC236}">
                  <a16:creationId xmlns:a16="http://schemas.microsoft.com/office/drawing/2014/main" id="{7B2B8433-D3ED-46FA-8CE2-B13FCB40BA24}"/>
                </a:ext>
              </a:extLst>
            </p:cNvPr>
            <p:cNvSpPr/>
            <p:nvPr/>
          </p:nvSpPr>
          <p:spPr>
            <a:xfrm>
              <a:off x="7667530" y="1438868"/>
              <a:ext cx="1576641" cy="1576641"/>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GB" dirty="0">
                <a:solidFill>
                  <a:srgbClr val="FFFFFF"/>
                </a:solidFill>
                <a:latin typeface="Century Gothic" panose="020F0302020204030204"/>
              </a:endParaRPr>
            </a:p>
          </p:txBody>
        </p:sp>
        <p:pic>
          <p:nvPicPr>
            <p:cNvPr id="98" name="Graphic 97">
              <a:extLst>
                <a:ext uri="{FF2B5EF4-FFF2-40B4-BE49-F238E27FC236}">
                  <a16:creationId xmlns:a16="http://schemas.microsoft.com/office/drawing/2014/main" id="{D03C0041-B07E-4F4E-9F05-294B9D4E266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7651548" y="1256966"/>
              <a:ext cx="2549111" cy="1699407"/>
            </a:xfrm>
            <a:prstGeom prst="rect">
              <a:avLst/>
            </a:prstGeom>
          </p:spPr>
        </p:pic>
      </p:grpSp>
      <p:grpSp>
        <p:nvGrpSpPr>
          <p:cNvPr id="102" name="Group 101">
            <a:extLst>
              <a:ext uri="{FF2B5EF4-FFF2-40B4-BE49-F238E27FC236}">
                <a16:creationId xmlns:a16="http://schemas.microsoft.com/office/drawing/2014/main" id="{59FF3584-19C8-49F8-BE5F-B2AD828D32F0}"/>
              </a:ext>
            </a:extLst>
          </p:cNvPr>
          <p:cNvGrpSpPr/>
          <p:nvPr/>
        </p:nvGrpSpPr>
        <p:grpSpPr>
          <a:xfrm>
            <a:off x="5129503" y="2525731"/>
            <a:ext cx="643130" cy="443673"/>
            <a:chOff x="7651548" y="1256966"/>
            <a:chExt cx="2549111" cy="1758543"/>
          </a:xfrm>
        </p:grpSpPr>
        <p:sp>
          <p:nvSpPr>
            <p:cNvPr id="103" name="Oval 102">
              <a:extLst>
                <a:ext uri="{FF2B5EF4-FFF2-40B4-BE49-F238E27FC236}">
                  <a16:creationId xmlns:a16="http://schemas.microsoft.com/office/drawing/2014/main" id="{8F7AED0F-A22D-472F-8C51-86EC256E81FE}"/>
                </a:ext>
              </a:extLst>
            </p:cNvPr>
            <p:cNvSpPr/>
            <p:nvPr/>
          </p:nvSpPr>
          <p:spPr>
            <a:xfrm>
              <a:off x="7667530" y="1438868"/>
              <a:ext cx="1576641" cy="1576641"/>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GB" dirty="0">
                <a:solidFill>
                  <a:srgbClr val="FFFFFF"/>
                </a:solidFill>
                <a:latin typeface="Century Gothic" panose="020F0302020204030204"/>
              </a:endParaRPr>
            </a:p>
          </p:txBody>
        </p:sp>
        <p:pic>
          <p:nvPicPr>
            <p:cNvPr id="110" name="Graphic 109">
              <a:extLst>
                <a:ext uri="{FF2B5EF4-FFF2-40B4-BE49-F238E27FC236}">
                  <a16:creationId xmlns:a16="http://schemas.microsoft.com/office/drawing/2014/main" id="{49B2F8BC-9BE2-40B1-ADA3-EE8C06D61148}"/>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7651548" y="1256966"/>
              <a:ext cx="2549111" cy="1699407"/>
            </a:xfrm>
            <a:prstGeom prst="rect">
              <a:avLst/>
            </a:prstGeom>
          </p:spPr>
        </p:pic>
      </p:grpSp>
      <p:grpSp>
        <p:nvGrpSpPr>
          <p:cNvPr id="111" name="Group 110">
            <a:extLst>
              <a:ext uri="{FF2B5EF4-FFF2-40B4-BE49-F238E27FC236}">
                <a16:creationId xmlns:a16="http://schemas.microsoft.com/office/drawing/2014/main" id="{72BF8931-752C-4F49-947B-ACE8B8BA6909}"/>
              </a:ext>
            </a:extLst>
          </p:cNvPr>
          <p:cNvGrpSpPr/>
          <p:nvPr/>
        </p:nvGrpSpPr>
        <p:grpSpPr>
          <a:xfrm>
            <a:off x="6508723" y="2946640"/>
            <a:ext cx="398159" cy="398159"/>
            <a:chOff x="10521341" y="1650109"/>
            <a:chExt cx="1212487" cy="1212487"/>
          </a:xfrm>
        </p:grpSpPr>
        <p:sp>
          <p:nvSpPr>
            <p:cNvPr id="112" name="Oval 111">
              <a:extLst>
                <a:ext uri="{FF2B5EF4-FFF2-40B4-BE49-F238E27FC236}">
                  <a16:creationId xmlns:a16="http://schemas.microsoft.com/office/drawing/2014/main" id="{E629FBEC-C2C4-4375-85C1-7653E2F1012A}"/>
                </a:ext>
              </a:extLst>
            </p:cNvPr>
            <p:cNvSpPr/>
            <p:nvPr/>
          </p:nvSpPr>
          <p:spPr>
            <a:xfrm>
              <a:off x="10521341" y="1650109"/>
              <a:ext cx="1212487" cy="1212487"/>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GB" dirty="0">
                <a:solidFill>
                  <a:srgbClr val="FFFFFF"/>
                </a:solidFill>
                <a:latin typeface="Century Gothic" panose="020F0302020204030204"/>
              </a:endParaRPr>
            </a:p>
          </p:txBody>
        </p:sp>
        <p:sp>
          <p:nvSpPr>
            <p:cNvPr id="150" name="Freeform: Shape 149">
              <a:extLst>
                <a:ext uri="{FF2B5EF4-FFF2-40B4-BE49-F238E27FC236}">
                  <a16:creationId xmlns:a16="http://schemas.microsoft.com/office/drawing/2014/main" id="{503F42F8-B3B9-4CA4-AB7D-797A4FDFD2A1}"/>
                </a:ext>
              </a:extLst>
            </p:cNvPr>
            <p:cNvSpPr/>
            <p:nvPr/>
          </p:nvSpPr>
          <p:spPr>
            <a:xfrm>
              <a:off x="10760830" y="1973731"/>
              <a:ext cx="770868" cy="658968"/>
            </a:xfrm>
            <a:custGeom>
              <a:avLst/>
              <a:gdLst>
                <a:gd name="connsiteX0" fmla="*/ 55950 w 770868"/>
                <a:gd name="connsiteY0" fmla="*/ 56883 h 658968"/>
                <a:gd name="connsiteX1" fmla="*/ 55950 w 770868"/>
                <a:gd name="connsiteY1" fmla="*/ 329173 h 658968"/>
                <a:gd name="connsiteX2" fmla="*/ 386677 w 770868"/>
                <a:gd name="connsiteY2" fmla="*/ 663631 h 658968"/>
                <a:gd name="connsiteX3" fmla="*/ 718648 w 770868"/>
                <a:gd name="connsiteY3" fmla="*/ 330417 h 658968"/>
                <a:gd name="connsiteX4" fmla="*/ 718648 w 770868"/>
                <a:gd name="connsiteY4" fmla="*/ 58126 h 658968"/>
                <a:gd name="connsiteX5" fmla="*/ 448844 w 770868"/>
                <a:gd name="connsiteY5" fmla="*/ 58126 h 658968"/>
                <a:gd name="connsiteX6" fmla="*/ 387921 w 770868"/>
                <a:gd name="connsiteY6" fmla="*/ 119050 h 658968"/>
                <a:gd name="connsiteX7" fmla="*/ 326997 w 770868"/>
                <a:gd name="connsiteY7" fmla="*/ 56883 h 658968"/>
                <a:gd name="connsiteX8" fmla="*/ 55950 w 770868"/>
                <a:gd name="connsiteY8" fmla="*/ 56883 h 658968"/>
                <a:gd name="connsiteX9" fmla="*/ 55950 w 770868"/>
                <a:gd name="connsiteY9" fmla="*/ 56883 h 65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868" h="658968">
                  <a:moveTo>
                    <a:pt x="55950" y="56883"/>
                  </a:moveTo>
                  <a:cubicBezTo>
                    <a:pt x="-18650" y="132726"/>
                    <a:pt x="-18650" y="253330"/>
                    <a:pt x="55950" y="329173"/>
                  </a:cubicBezTo>
                  <a:lnTo>
                    <a:pt x="386677" y="663631"/>
                  </a:lnTo>
                  <a:cubicBezTo>
                    <a:pt x="497334" y="552974"/>
                    <a:pt x="607991" y="441073"/>
                    <a:pt x="718648" y="330417"/>
                  </a:cubicBezTo>
                  <a:cubicBezTo>
                    <a:pt x="793248" y="254573"/>
                    <a:pt x="793248" y="133969"/>
                    <a:pt x="718648" y="58126"/>
                  </a:cubicBezTo>
                  <a:cubicBezTo>
                    <a:pt x="644048" y="-17717"/>
                    <a:pt x="523444" y="-17717"/>
                    <a:pt x="448844" y="58126"/>
                  </a:cubicBezTo>
                  <a:lnTo>
                    <a:pt x="387921" y="119050"/>
                  </a:lnTo>
                  <a:lnTo>
                    <a:pt x="326997" y="56883"/>
                  </a:lnTo>
                  <a:cubicBezTo>
                    <a:pt x="251154" y="-18961"/>
                    <a:pt x="130550" y="-18961"/>
                    <a:pt x="55950" y="56883"/>
                  </a:cubicBezTo>
                  <a:lnTo>
                    <a:pt x="55950" y="56883"/>
                  </a:lnTo>
                  <a:close/>
                </a:path>
              </a:pathLst>
            </a:custGeom>
            <a:solidFill>
              <a:srgbClr val="EE245C"/>
            </a:solidFill>
            <a:ln w="12290" cap="flat">
              <a:noFill/>
              <a:prstDash val="solid"/>
              <a:miter/>
            </a:ln>
          </p:spPr>
          <p:txBody>
            <a:bodyPr rtlCol="0" anchor="ctr"/>
            <a:lstStyle/>
            <a:p>
              <a:pPr defTabSz="457189">
                <a:defRPr/>
              </a:pPr>
              <a:endParaRPr lang="en-GB" dirty="0">
                <a:solidFill>
                  <a:srgbClr val="515151"/>
                </a:solidFill>
                <a:latin typeface="Century Gothic" panose="020F0302020204030204"/>
              </a:endParaRPr>
            </a:p>
          </p:txBody>
        </p:sp>
      </p:grpSp>
      <p:sp>
        <p:nvSpPr>
          <p:cNvPr id="100" name="Slide Number Placeholder 4">
            <a:extLst>
              <a:ext uri="{FF2B5EF4-FFF2-40B4-BE49-F238E27FC236}">
                <a16:creationId xmlns:a16="http://schemas.microsoft.com/office/drawing/2014/main" id="{57E184E6-9548-46D3-9B2B-A0111591B00A}"/>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043486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6" name="Title 4"/>
          <p:cNvSpPr txBox="1">
            <a:spLocks noGrp="1"/>
          </p:cNvSpPr>
          <p:nvPr>
            <p:ph type="title"/>
          </p:nvPr>
        </p:nvSpPr>
        <p:spPr/>
        <p:txBody>
          <a:bodyPr>
            <a:noAutofit/>
          </a:bodyPr>
          <a:lstStyle/>
          <a:p>
            <a:r>
              <a:rPr lang="en-GB" sz="2000" dirty="0" err="1">
                <a:latin typeface="Arial" panose="020B0604020202020204" pitchFamily="34" charset="0"/>
                <a:cs typeface="Arial" panose="020B0604020202020204" pitchFamily="34" charset="0"/>
              </a:rPr>
              <a:t>Ức</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chế</a:t>
            </a:r>
            <a:r>
              <a:rPr lang="en-GB" sz="2000" dirty="0">
                <a:latin typeface="Arial" panose="020B0604020202020204" pitchFamily="34" charset="0"/>
                <a:cs typeface="Arial" panose="020B0604020202020204" pitchFamily="34" charset="0"/>
              </a:rPr>
              <a:t> SGLT2 mang </a:t>
            </a:r>
            <a:r>
              <a:rPr lang="en-GB" sz="2000" dirty="0" err="1">
                <a:latin typeface="Arial" panose="020B0604020202020204" pitchFamily="34" charset="0"/>
                <a:cs typeface="Arial" panose="020B0604020202020204" pitchFamily="34" charset="0"/>
              </a:rPr>
              <a:t>lại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lợi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tích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trên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bệnh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nhân</a:t>
            </a:r>
            <a:r>
              <a:rPr lang="en-GB" sz="2000" dirty="0">
                <a:latin typeface="Arial" panose="020B0604020202020204" pitchFamily="34" charset="0"/>
                <a:cs typeface="Arial" panose="020B0604020202020204" pitchFamily="34" charset="0"/>
              </a:rPr>
              <a:t> ĐTĐ </a:t>
            </a:r>
            <a:r>
              <a:rPr lang="en-GB" sz="2000" dirty="0" err="1">
                <a:latin typeface="Arial" panose="020B0604020202020204" pitchFamily="34" charset="0"/>
                <a:cs typeface="Arial" panose="020B0604020202020204" pitchFamily="34" charset="0"/>
              </a:rPr>
              <a:t>típ</a:t>
            </a:r>
            <a:r>
              <a:rPr lang="en-GB" sz="2000" dirty="0">
                <a:latin typeface="Arial" panose="020B0604020202020204" pitchFamily="34" charset="0"/>
                <a:cs typeface="Arial" panose="020B0604020202020204" pitchFamily="34" charset="0"/>
              </a:rPr>
              <a:t> 2 </a:t>
            </a:r>
            <a:r>
              <a:rPr lang="en-GB" sz="2000" dirty="0" err="1">
                <a:latin typeface="Arial" panose="020B0604020202020204" pitchFamily="34" charset="0"/>
                <a:cs typeface="Arial" panose="020B0604020202020204" pitchFamily="34" charset="0"/>
              </a:rPr>
              <a:t>có</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tổn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thương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cơ</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quan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đích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hoặc</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có</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đa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yếu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tố</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nguy</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cơ</a:t>
            </a:r>
            <a:r>
              <a:rPr lang="en-GB" sz="2000" dirty="0">
                <a:latin typeface="Arial" panose="020B0604020202020204" pitchFamily="34" charset="0"/>
                <a:cs typeface="Arial" panose="020B0604020202020204" pitchFamily="34" charset="0"/>
              </a:rPr>
              <a:t> tim </a:t>
            </a:r>
            <a:r>
              <a:rPr lang="en-GB" sz="2000" dirty="0" err="1">
                <a:latin typeface="Arial" panose="020B0604020202020204" pitchFamily="34" charset="0"/>
                <a:cs typeface="Arial" panose="020B0604020202020204" pitchFamily="34" charset="0"/>
              </a:rPr>
              <a:t>mạch</a:t>
            </a:r>
            <a:endParaRPr lang="en-GB" sz="20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33E0CAF6-2D7E-430C-BE46-F783D7691A87}"/>
              </a:ext>
            </a:extLst>
          </p:cNvPr>
          <p:cNvSpPr>
            <a:spLocks noGrp="1"/>
          </p:cNvSpPr>
          <p:nvPr>
            <p:ph type="ftr" sz="quarter" idx="3"/>
          </p:nvPr>
        </p:nvSpPr>
        <p:spPr/>
        <p:txBody>
          <a:bodyPr/>
          <a:lstStyle/>
          <a:p>
            <a:r>
              <a:rPr lang="en-GB">
                <a:sym typeface="Arial"/>
              </a:rPr>
              <a:t>Xem thông tin kê toa các chỉ định đầy đủ của từng loại ức chế SGLT2</a:t>
            </a:r>
            <a:br>
              <a:rPr lang="en-GB">
                <a:sym typeface="Arial"/>
              </a:rPr>
            </a:br>
            <a:r>
              <a:rPr lang="en-GB">
                <a:sym typeface="Arial"/>
              </a:rPr>
              <a:t>CV, tim mạch; </a:t>
            </a:r>
            <a:r>
              <a:rPr lang="en-GB" dirty="0"/>
              <a:t>SGLT2, sodium-glucose co-transporter-2</a:t>
            </a:r>
            <a:r>
              <a:rPr lang="en-GB"/>
              <a:t>; </a:t>
            </a:r>
            <a:r>
              <a:rPr lang="vi-VN"/>
              <a:t>ĐTĐ, Đái tháo đường</a:t>
            </a:r>
            <a:endParaRPr lang="en-GB" dirty="0"/>
          </a:p>
          <a:p>
            <a:r>
              <a:rPr lang="en-GB" dirty="0"/>
              <a:t>1. American Diabetes Association. </a:t>
            </a:r>
            <a:r>
              <a:rPr lang="en-GB" i="1" dirty="0"/>
              <a:t>Diabetes Care </a:t>
            </a:r>
            <a:r>
              <a:rPr lang="en-GB" dirty="0"/>
              <a:t>2021;44:S1; 2. </a:t>
            </a:r>
            <a:r>
              <a:rPr lang="da-DK" dirty="0"/>
              <a:t>Rajasekeran H </a:t>
            </a:r>
            <a:r>
              <a:rPr lang="da-DK" i="1" dirty="0"/>
              <a:t>et al</a:t>
            </a:r>
            <a:r>
              <a:rPr lang="da-DK" dirty="0"/>
              <a:t>. </a:t>
            </a:r>
            <a:r>
              <a:rPr lang="da-DK" i="1" dirty="0"/>
              <a:t>Kidney Int </a:t>
            </a:r>
            <a:r>
              <a:rPr lang="da-DK" dirty="0"/>
              <a:t>2016;89:524; 3. Vallon V </a:t>
            </a:r>
            <a:r>
              <a:rPr lang="da-DK" i="1" dirty="0"/>
              <a:t>et al</a:t>
            </a:r>
            <a:r>
              <a:rPr lang="da-DK" dirty="0"/>
              <a:t>. </a:t>
            </a:r>
            <a:r>
              <a:rPr lang="da-DK" i="1" dirty="0"/>
              <a:t>Diabetologia</a:t>
            </a:r>
            <a:r>
              <a:rPr lang="da-DK" dirty="0"/>
              <a:t> 2017;60:215; </a:t>
            </a:r>
            <a:br>
              <a:rPr lang="da-DK" dirty="0"/>
            </a:br>
            <a:r>
              <a:rPr lang="da-DK" dirty="0"/>
              <a:t>4. Abdelgadir E </a:t>
            </a:r>
            <a:r>
              <a:rPr lang="da-DK" i="1" dirty="0"/>
              <a:t>et al. J Clin Med Res</a:t>
            </a:r>
            <a:r>
              <a:rPr lang="da-DK" dirty="0"/>
              <a:t> 2018;10:615; 5. Garg V </a:t>
            </a:r>
            <a:r>
              <a:rPr lang="da-DK" i="1" dirty="0"/>
              <a:t>et al. Prog Cardiovasc Dis </a:t>
            </a:r>
            <a:r>
              <a:rPr lang="da-DK" dirty="0"/>
              <a:t>2019;62:349: P352A-B; 6. Verma S </a:t>
            </a:r>
            <a:r>
              <a:rPr lang="da-DK" i="1" dirty="0"/>
              <a:t>et al. Circulation </a:t>
            </a:r>
            <a:r>
              <a:rPr lang="da-DK" dirty="0"/>
              <a:t>2019;140:1693</a:t>
            </a:r>
            <a:endParaRPr lang="en-GB" dirty="0"/>
          </a:p>
        </p:txBody>
      </p:sp>
      <p:grpSp>
        <p:nvGrpSpPr>
          <p:cNvPr id="2198" name="Rectangle 44"/>
          <p:cNvGrpSpPr/>
          <p:nvPr/>
        </p:nvGrpSpPr>
        <p:grpSpPr>
          <a:xfrm>
            <a:off x="961984" y="1188832"/>
            <a:ext cx="7848875" cy="756003"/>
            <a:chOff x="0" y="7296"/>
            <a:chExt cx="7848873" cy="756001"/>
          </a:xfrm>
        </p:grpSpPr>
        <p:sp>
          <p:nvSpPr>
            <p:cNvPr id="2196" name="Rectangle"/>
            <p:cNvSpPr/>
            <p:nvPr/>
          </p:nvSpPr>
          <p:spPr>
            <a:xfrm>
              <a:off x="0" y="7296"/>
              <a:ext cx="7848873" cy="756001"/>
            </a:xfrm>
            <a:prstGeom prst="roundRect">
              <a:avLst/>
            </a:prstGeom>
            <a:solidFill>
              <a:schemeClr val="bg1">
                <a:lumMod val="95000"/>
              </a:schemeClr>
            </a:solidFill>
            <a:ln w="12700" cap="flat">
              <a:noFill/>
              <a:miter lim="400000"/>
            </a:ln>
            <a:effectLst/>
          </p:spPr>
          <p:txBody>
            <a:bodyPr wrap="square" lIns="45719" tIns="45719" rIns="45719" bIns="45719" numCol="1" anchor="ctr">
              <a:noAutofit/>
            </a:bodyPr>
            <a:lstStyle/>
            <a:p>
              <a:pPr defTabSz="538148">
                <a:defRPr>
                  <a:solidFill>
                    <a:srgbClr val="FFFFFF"/>
                  </a:solidFill>
                </a:defRPr>
              </a:pPr>
              <a:endParaRPr lang="en-GB" sz="1200" dirty="0">
                <a:solidFill>
                  <a:srgbClr val="5A5A5A"/>
                </a:solidFill>
              </a:endParaRPr>
            </a:p>
          </p:txBody>
        </p:sp>
        <p:sp>
          <p:nvSpPr>
            <p:cNvPr id="2197" name="Ongoing CVOTs will continue to add to the evidence base, and specific trials will investigate effects on heart failure and kidney disease outcomes in patients with and without T2D13–17"/>
            <p:cNvSpPr txBox="1"/>
            <p:nvPr/>
          </p:nvSpPr>
          <p:spPr>
            <a:xfrm>
              <a:off x="0" y="145827"/>
              <a:ext cx="7732215" cy="461662"/>
            </a:xfrm>
            <a:prstGeom prst="rect">
              <a:avLst/>
            </a:prstGeom>
            <a:solidFill>
              <a:schemeClr val="bg1">
                <a:lumMod val="95000"/>
              </a:schemeClr>
            </a:solid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ctr">
              <a:spAutoFit/>
            </a:bodyPr>
            <a:lstStyle/>
            <a:p>
              <a:pPr marL="538150" indent="-1588" defTabSz="538148">
                <a:defRPr sz="1600"/>
              </a:pPr>
              <a:r>
                <a:rPr lang="en-GB" sz="1200">
                  <a:solidFill>
                    <a:srgbClr val="5A5A5A"/>
                  </a:solidFill>
                </a:rPr>
                <a:t>Thử nghiệm lâm sàng đã chứng minh </a:t>
              </a:r>
              <a:r>
                <a:rPr lang="en-GB" sz="1200" b="1">
                  <a:solidFill>
                    <a:srgbClr val="8F3089"/>
                  </a:solidFill>
                </a:rPr>
                <a:t>ức chế SGLT2 có lợi trên chuyển hóa, tim mạch và thận </a:t>
              </a:r>
              <a:r>
                <a:rPr lang="en-GB" sz="1200">
                  <a:solidFill>
                    <a:srgbClr val="5A5A5A"/>
                  </a:solidFill>
                </a:rPr>
                <a:t>cho bệnh nhân </a:t>
              </a:r>
              <a:r>
                <a:rPr lang="en-GB" sz="1200" b="1">
                  <a:solidFill>
                    <a:srgbClr val="8F3089"/>
                  </a:solidFill>
                </a:rPr>
                <a:t>ĐTĐ típ 2 có tổn thương cơ quan đích hoặc có đa yếu tố nguy cơ tim mạch</a:t>
              </a:r>
              <a:r>
                <a:rPr lang="en-GB" sz="1200" b="1" baseline="30000">
                  <a:solidFill>
                    <a:srgbClr val="8F3089"/>
                  </a:solidFill>
                </a:rPr>
                <a:t>1</a:t>
              </a:r>
              <a:endParaRPr lang="en-GB" sz="1200" b="1" dirty="0">
                <a:solidFill>
                  <a:srgbClr val="8F3089"/>
                </a:solidFill>
              </a:endParaRPr>
            </a:p>
          </p:txBody>
        </p:sp>
      </p:grpSp>
      <p:sp>
        <p:nvSpPr>
          <p:cNvPr id="48" name="The 2008 FDA guidance mandated that new diabetes drugs demonstrate CV safety in CVOTs1">
            <a:extLst>
              <a:ext uri="{FF2B5EF4-FFF2-40B4-BE49-F238E27FC236}">
                <a16:creationId xmlns:a16="http://schemas.microsoft.com/office/drawing/2014/main" id="{00EC21FF-FF5E-4981-A216-108A1FA93AD5}"/>
              </a:ext>
            </a:extLst>
          </p:cNvPr>
          <p:cNvSpPr txBox="1"/>
          <p:nvPr/>
        </p:nvSpPr>
        <p:spPr>
          <a:xfrm>
            <a:off x="1044998" y="3436461"/>
            <a:ext cx="7732217" cy="510776"/>
          </a:xfrm>
          <a:prstGeom prst="roundRect">
            <a:avLst/>
          </a:prstGeom>
          <a:solidFill>
            <a:schemeClr val="bg1">
              <a:lumMod val="95000"/>
            </a:schemeClr>
          </a:solid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ctr">
            <a:spAutoFit/>
          </a:bodyPr>
          <a:lstStyle/>
          <a:p>
            <a:pPr marL="449263" defTabSz="538148">
              <a:defRPr sz="1600"/>
            </a:pPr>
            <a:r>
              <a:rPr lang="en-GB" sz="1200">
                <a:solidFill>
                  <a:srgbClr val="5A5A5A"/>
                </a:solidFill>
              </a:rPr>
              <a:t>Khi cân nhắc lợi tích tim mạch và thận, ức chế SGLT2 </a:t>
            </a:r>
            <a:r>
              <a:rPr lang="en-GB" sz="1200" b="1" u="sng">
                <a:solidFill>
                  <a:srgbClr val="8F3089"/>
                </a:solidFill>
              </a:rPr>
              <a:t>được ưu tiên hàng thứ 2 thêm vào với metformin trên bệnh nhân ĐTĐ típ 2 có yếu tố nguy cơ tim mạch cao hoặc bệnh tim mạch có sẵn</a:t>
            </a:r>
            <a:r>
              <a:rPr lang="en-GB" sz="1200" b="1" u="sng" baseline="30000">
                <a:solidFill>
                  <a:srgbClr val="8F3089"/>
                </a:solidFill>
              </a:rPr>
              <a:t>1</a:t>
            </a:r>
            <a:endParaRPr lang="en-GB" sz="1200" b="1" u="sng" baseline="30000" dirty="0">
              <a:solidFill>
                <a:srgbClr val="8F3089"/>
              </a:solidFill>
            </a:endParaRPr>
          </a:p>
        </p:txBody>
      </p:sp>
      <p:sp>
        <p:nvSpPr>
          <p:cNvPr id="42" name="Ongoing CVOTs will continue to add to the evidence base, and specific trials will investigate effects on heart failure and kidney disease outcomes in patients with and without T2D13–17">
            <a:extLst>
              <a:ext uri="{FF2B5EF4-FFF2-40B4-BE49-F238E27FC236}">
                <a16:creationId xmlns:a16="http://schemas.microsoft.com/office/drawing/2014/main" id="{494AA9EE-1E32-4C3C-8A26-5F1628A8B697}"/>
              </a:ext>
            </a:extLst>
          </p:cNvPr>
          <p:cNvSpPr txBox="1"/>
          <p:nvPr/>
        </p:nvSpPr>
        <p:spPr>
          <a:xfrm>
            <a:off x="950863" y="2216161"/>
            <a:ext cx="7859996" cy="715087"/>
          </a:xfrm>
          <a:prstGeom prst="roundRect">
            <a:avLst/>
          </a:prstGeom>
          <a:solidFill>
            <a:schemeClr val="bg1">
              <a:lumMod val="95000"/>
            </a:schemeClr>
          </a:solid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ctr">
            <a:spAutoFit/>
          </a:bodyPr>
          <a:lstStyle/>
          <a:p>
            <a:pPr marL="537845" indent="-1270" defTabSz="538148">
              <a:defRPr sz="1600"/>
            </a:pPr>
            <a:r>
              <a:rPr lang="en-GB" sz="1200">
                <a:solidFill>
                  <a:srgbClr val="5A5A5A"/>
                </a:solidFill>
              </a:rPr>
              <a:t>Lợi tích tim mạch-thận đã được chứng minh thông qua ức chế SGLT2 có thể </a:t>
            </a:r>
            <a:r>
              <a:rPr lang="en-GB" sz="1200" b="1">
                <a:solidFill>
                  <a:srgbClr val="8F3089"/>
                </a:solidFill>
              </a:rPr>
              <a:t>qua trung gian bằng những hiệu quả trên các yếu tố nguy cơ </a:t>
            </a:r>
            <a:r>
              <a:rPr lang="en-GB" sz="1200">
                <a:solidFill>
                  <a:srgbClr val="5A5A5A"/>
                </a:solidFill>
              </a:rPr>
              <a:t>và nhiều cơ chế thay đổi tiến triển của bệnh tim mạch và bệnh thận trên bệnh nhân ĐTĐ típ 2</a:t>
            </a:r>
            <a:r>
              <a:rPr lang="en-GB" sz="1100" baseline="30000">
                <a:solidFill>
                  <a:srgbClr val="5A5A5A"/>
                </a:solidFill>
              </a:rPr>
              <a:t>2–6</a:t>
            </a:r>
            <a:endParaRPr lang="en-GB" sz="1200" baseline="30000" dirty="0">
              <a:solidFill>
                <a:srgbClr val="5A5A5A"/>
              </a:solidFill>
            </a:endParaRPr>
          </a:p>
        </p:txBody>
      </p:sp>
      <p:grpSp>
        <p:nvGrpSpPr>
          <p:cNvPr id="5" name="Group 4">
            <a:extLst>
              <a:ext uri="{FF2B5EF4-FFF2-40B4-BE49-F238E27FC236}">
                <a16:creationId xmlns:a16="http://schemas.microsoft.com/office/drawing/2014/main" id="{48D69BFA-BB9B-46B8-A49D-C1140F135072}"/>
              </a:ext>
            </a:extLst>
          </p:cNvPr>
          <p:cNvGrpSpPr/>
          <p:nvPr/>
        </p:nvGrpSpPr>
        <p:grpSpPr>
          <a:xfrm>
            <a:off x="431715" y="1099700"/>
            <a:ext cx="863686" cy="846877"/>
            <a:chOff x="-712269" y="93357"/>
            <a:chExt cx="1465375" cy="1458900"/>
          </a:xfrm>
        </p:grpSpPr>
        <p:grpSp>
          <p:nvGrpSpPr>
            <p:cNvPr id="45" name="Group 44">
              <a:extLst>
                <a:ext uri="{FF2B5EF4-FFF2-40B4-BE49-F238E27FC236}">
                  <a16:creationId xmlns:a16="http://schemas.microsoft.com/office/drawing/2014/main" id="{48CFA0B1-D79A-48FE-8792-B34BBA489DF6}"/>
                </a:ext>
              </a:extLst>
            </p:cNvPr>
            <p:cNvGrpSpPr/>
            <p:nvPr/>
          </p:nvGrpSpPr>
          <p:grpSpPr>
            <a:xfrm>
              <a:off x="-712269" y="93357"/>
              <a:ext cx="1465375" cy="1458900"/>
              <a:chOff x="976611" y="2289397"/>
              <a:chExt cx="1576641" cy="1576641"/>
            </a:xfrm>
          </p:grpSpPr>
          <p:sp>
            <p:nvSpPr>
              <p:cNvPr id="47" name="Oval 46">
                <a:extLst>
                  <a:ext uri="{FF2B5EF4-FFF2-40B4-BE49-F238E27FC236}">
                    <a16:creationId xmlns:a16="http://schemas.microsoft.com/office/drawing/2014/main" id="{582C3953-EB04-4772-9AA9-D162698A1796}"/>
                  </a:ext>
                </a:extLst>
              </p:cNvPr>
              <p:cNvSpPr/>
              <p:nvPr/>
            </p:nvSpPr>
            <p:spPr>
              <a:xfrm>
                <a:off x="976611" y="2289397"/>
                <a:ext cx="1576641" cy="1576641"/>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0" name="Graphic 49">
                <a:extLst>
                  <a:ext uri="{FF2B5EF4-FFF2-40B4-BE49-F238E27FC236}">
                    <a16:creationId xmlns:a16="http://schemas.microsoft.com/office/drawing/2014/main" id="{44AC3160-5F7B-4EA6-8BCF-1BDAFFE0F2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57839" y="3051603"/>
                <a:ext cx="662755" cy="557764"/>
              </a:xfrm>
              <a:prstGeom prst="rect">
                <a:avLst/>
              </a:prstGeom>
            </p:spPr>
          </p:pic>
        </p:grpSp>
        <p:sp>
          <p:nvSpPr>
            <p:cNvPr id="55" name="Freeform: Shape 54">
              <a:extLst>
                <a:ext uri="{FF2B5EF4-FFF2-40B4-BE49-F238E27FC236}">
                  <a16:creationId xmlns:a16="http://schemas.microsoft.com/office/drawing/2014/main" id="{36CEE493-3EF3-4B0B-8CA7-DE53FB21C678}"/>
                </a:ext>
              </a:extLst>
            </p:cNvPr>
            <p:cNvSpPr/>
            <p:nvPr/>
          </p:nvSpPr>
          <p:spPr>
            <a:xfrm>
              <a:off x="-471465" y="392586"/>
              <a:ext cx="592960" cy="557764"/>
            </a:xfrm>
            <a:custGeom>
              <a:avLst/>
              <a:gdLst>
                <a:gd name="connsiteX0" fmla="*/ 55950 w 770868"/>
                <a:gd name="connsiteY0" fmla="*/ 56883 h 658968"/>
                <a:gd name="connsiteX1" fmla="*/ 55950 w 770868"/>
                <a:gd name="connsiteY1" fmla="*/ 329173 h 658968"/>
                <a:gd name="connsiteX2" fmla="*/ 386677 w 770868"/>
                <a:gd name="connsiteY2" fmla="*/ 663631 h 658968"/>
                <a:gd name="connsiteX3" fmla="*/ 718648 w 770868"/>
                <a:gd name="connsiteY3" fmla="*/ 330417 h 658968"/>
                <a:gd name="connsiteX4" fmla="*/ 718648 w 770868"/>
                <a:gd name="connsiteY4" fmla="*/ 58126 h 658968"/>
                <a:gd name="connsiteX5" fmla="*/ 448844 w 770868"/>
                <a:gd name="connsiteY5" fmla="*/ 58126 h 658968"/>
                <a:gd name="connsiteX6" fmla="*/ 387921 w 770868"/>
                <a:gd name="connsiteY6" fmla="*/ 119050 h 658968"/>
                <a:gd name="connsiteX7" fmla="*/ 326997 w 770868"/>
                <a:gd name="connsiteY7" fmla="*/ 56883 h 658968"/>
                <a:gd name="connsiteX8" fmla="*/ 55950 w 770868"/>
                <a:gd name="connsiteY8" fmla="*/ 56883 h 658968"/>
                <a:gd name="connsiteX9" fmla="*/ 55950 w 770868"/>
                <a:gd name="connsiteY9" fmla="*/ 56883 h 65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868" h="658968">
                  <a:moveTo>
                    <a:pt x="55950" y="56883"/>
                  </a:moveTo>
                  <a:cubicBezTo>
                    <a:pt x="-18650" y="132726"/>
                    <a:pt x="-18650" y="253330"/>
                    <a:pt x="55950" y="329173"/>
                  </a:cubicBezTo>
                  <a:lnTo>
                    <a:pt x="386677" y="663631"/>
                  </a:lnTo>
                  <a:cubicBezTo>
                    <a:pt x="497334" y="552974"/>
                    <a:pt x="607991" y="441073"/>
                    <a:pt x="718648" y="330417"/>
                  </a:cubicBezTo>
                  <a:cubicBezTo>
                    <a:pt x="793248" y="254573"/>
                    <a:pt x="793248" y="133969"/>
                    <a:pt x="718648" y="58126"/>
                  </a:cubicBezTo>
                  <a:cubicBezTo>
                    <a:pt x="644048" y="-17717"/>
                    <a:pt x="523444" y="-17717"/>
                    <a:pt x="448844" y="58126"/>
                  </a:cubicBezTo>
                  <a:lnTo>
                    <a:pt x="387921" y="119050"/>
                  </a:lnTo>
                  <a:lnTo>
                    <a:pt x="326997" y="56883"/>
                  </a:lnTo>
                  <a:cubicBezTo>
                    <a:pt x="251154" y="-18961"/>
                    <a:pt x="130550" y="-18961"/>
                    <a:pt x="55950" y="56883"/>
                  </a:cubicBezTo>
                  <a:lnTo>
                    <a:pt x="55950" y="56883"/>
                  </a:lnTo>
                  <a:close/>
                </a:path>
              </a:pathLst>
            </a:custGeom>
            <a:solidFill>
              <a:srgbClr val="EE245C"/>
            </a:solidFill>
            <a:ln w="57150" cap="flat">
              <a:noFill/>
              <a:prstDash val="solid"/>
              <a:miter/>
            </a:ln>
          </p:spPr>
          <p:txBody>
            <a:bodyPr rtlCol="0" anchor="ctr"/>
            <a:lstStyle/>
            <a:p>
              <a:endParaRPr lang="en-GB" dirty="0"/>
            </a:p>
          </p:txBody>
        </p:sp>
      </p:grpSp>
      <p:grpSp>
        <p:nvGrpSpPr>
          <p:cNvPr id="56" name="Group 55">
            <a:extLst>
              <a:ext uri="{FF2B5EF4-FFF2-40B4-BE49-F238E27FC236}">
                <a16:creationId xmlns:a16="http://schemas.microsoft.com/office/drawing/2014/main" id="{ED5CD02E-92DC-4DC1-8984-1F751B96B360}"/>
              </a:ext>
            </a:extLst>
          </p:cNvPr>
          <p:cNvGrpSpPr/>
          <p:nvPr/>
        </p:nvGrpSpPr>
        <p:grpSpPr>
          <a:xfrm>
            <a:off x="431715" y="2178328"/>
            <a:ext cx="863685" cy="836214"/>
            <a:chOff x="8553309" y="2532640"/>
            <a:chExt cx="1576641" cy="1576641"/>
          </a:xfrm>
        </p:grpSpPr>
        <p:sp>
          <p:nvSpPr>
            <p:cNvPr id="57" name="Oval 56">
              <a:extLst>
                <a:ext uri="{FF2B5EF4-FFF2-40B4-BE49-F238E27FC236}">
                  <a16:creationId xmlns:a16="http://schemas.microsoft.com/office/drawing/2014/main" id="{852A274A-9931-4A64-B21F-C5D07E187C70}"/>
                </a:ext>
              </a:extLst>
            </p:cNvPr>
            <p:cNvSpPr/>
            <p:nvPr/>
          </p:nvSpPr>
          <p:spPr>
            <a:xfrm>
              <a:off x="8553309" y="2532640"/>
              <a:ext cx="1576641" cy="1576641"/>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8" name="Graphic 57">
              <a:extLst>
                <a:ext uri="{FF2B5EF4-FFF2-40B4-BE49-F238E27FC236}">
                  <a16:creationId xmlns:a16="http://schemas.microsoft.com/office/drawing/2014/main" id="{9E1DE4FF-112E-41F4-BD5B-EC81ACCD3B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89468" y="2767091"/>
              <a:ext cx="1092994" cy="1046151"/>
            </a:xfrm>
            <a:prstGeom prst="rect">
              <a:avLst/>
            </a:prstGeom>
          </p:spPr>
        </p:pic>
      </p:grpSp>
      <p:pic>
        <p:nvPicPr>
          <p:cNvPr id="59" name="Picture 58" descr="A close up of a sign&#10;&#10;Description automatically generated">
            <a:extLst>
              <a:ext uri="{FF2B5EF4-FFF2-40B4-BE49-F238E27FC236}">
                <a16:creationId xmlns:a16="http://schemas.microsoft.com/office/drawing/2014/main" id="{DD37F7DE-47F5-4785-8B51-223F17DD4AC1}"/>
              </a:ext>
            </a:extLst>
          </p:cNvPr>
          <p:cNvPicPr>
            <a:picLocks noChangeAspect="1"/>
          </p:cNvPicPr>
          <p:nvPr/>
        </p:nvPicPr>
        <p:blipFill>
          <a:blip r:embed="rId7"/>
          <a:stretch>
            <a:fillRect/>
          </a:stretch>
        </p:blipFill>
        <p:spPr>
          <a:xfrm>
            <a:off x="431715" y="3211900"/>
            <a:ext cx="910068" cy="910068"/>
          </a:xfrm>
          <a:prstGeom prst="rect">
            <a:avLst/>
          </a:prstGeom>
        </p:spPr>
      </p:pic>
      <p:sp>
        <p:nvSpPr>
          <p:cNvPr id="20" name="Slide Number Placeholder 4">
            <a:extLst>
              <a:ext uri="{FF2B5EF4-FFF2-40B4-BE49-F238E27FC236}">
                <a16:creationId xmlns:a16="http://schemas.microsoft.com/office/drawing/2014/main" id="{FCC99DE3-9570-4F7D-86B0-D1F3459F5C45}"/>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074521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B5489-C2A9-4F49-9ACA-661E9A1D649C}"/>
              </a:ext>
            </a:extLst>
          </p:cNvPr>
          <p:cNvSpPr>
            <a:spLocks noGrp="1"/>
          </p:cNvSpPr>
          <p:nvPr>
            <p:ph type="ctrTitle"/>
          </p:nvPr>
        </p:nvSpPr>
        <p:spPr/>
        <p:txBody>
          <a:bodyPr/>
          <a:lstStyle/>
          <a:p>
            <a:r>
              <a:rPr lang="en-GB" sz="3200" dirty="0" err="1">
                <a:latin typeface="Arial" panose="020B0604020202020204" pitchFamily="34" charset="0"/>
                <a:cs typeface="Arial" panose="020B0604020202020204" pitchFamily="34" charset="0"/>
              </a:rPr>
              <a:t>Ức</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chế</a:t>
            </a:r>
            <a:r>
              <a:rPr lang="en-GB" sz="3200" dirty="0">
                <a:latin typeface="Arial" panose="020B0604020202020204" pitchFamily="34" charset="0"/>
                <a:cs typeface="Arial" panose="020B0604020202020204" pitchFamily="34" charset="0"/>
              </a:rPr>
              <a:t> SGLT2: </a:t>
            </a:r>
            <a:br>
              <a:rPr lang="en-GB" sz="3200" dirty="0">
                <a:latin typeface="Arial" panose="020B0604020202020204" pitchFamily="34" charset="0"/>
                <a:cs typeface="Arial" panose="020B0604020202020204" pitchFamily="34" charset="0"/>
              </a:rPr>
            </a:br>
            <a:r>
              <a:rPr lang="en-GB" sz="3200" dirty="0" err="1">
                <a:latin typeface="Arial" panose="020B0604020202020204" pitchFamily="34" charset="0"/>
                <a:cs typeface="Arial" panose="020B0604020202020204" pitchFamily="34" charset="0"/>
              </a:rPr>
              <a:t>Càng</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sớm</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càng</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tốt</a:t>
            </a:r>
            <a:r>
              <a:rPr lang="en-GB" sz="3200" dirty="0">
                <a:latin typeface="Arial" panose="020B0604020202020204" pitchFamily="34" charset="0"/>
                <a:cs typeface="Arial" panose="020B0604020202020204" pitchFamily="34" charset="0"/>
              </a:rPr>
              <a:t>?</a:t>
            </a:r>
          </a:p>
        </p:txBody>
      </p:sp>
      <p:sp>
        <p:nvSpPr>
          <p:cNvPr id="4" name="Subtitle 3">
            <a:extLst>
              <a:ext uri="{FF2B5EF4-FFF2-40B4-BE49-F238E27FC236}">
                <a16:creationId xmlns:a16="http://schemas.microsoft.com/office/drawing/2014/main" id="{FABE7A1A-55E7-4820-80B8-5E0113D00965}"/>
              </a:ext>
            </a:extLst>
          </p:cNvPr>
          <p:cNvSpPr>
            <a:spLocks noGrp="1"/>
          </p:cNvSpPr>
          <p:nvPr>
            <p:ph type="subTitle" idx="1"/>
          </p:nvPr>
        </p:nvSpPr>
        <p:spPr>
          <a:xfrm>
            <a:off x="978408" y="2701528"/>
            <a:ext cx="6435646" cy="1241822"/>
          </a:xfrm>
          <a:prstGeom prst="rect">
            <a:avLst/>
          </a:prstGeom>
        </p:spPr>
        <p:txBody>
          <a:bodyPr/>
          <a:lstStyle/>
          <a:p>
            <a:r>
              <a:rPr lang="en-GB" dirty="0" err="1">
                <a:latin typeface="Arial" panose="020B0604020202020204" pitchFamily="34" charset="0"/>
                <a:cs typeface="Arial" panose="020B0604020202020204" pitchFamily="34" charset="0"/>
              </a:rPr>
              <a:t>Cơ</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hội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điều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trị</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cho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bệnh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nhân</a:t>
            </a:r>
            <a:r>
              <a:rPr lang="en-GB" dirty="0">
                <a:latin typeface="Arial" panose="020B0604020202020204" pitchFamily="34" charset="0"/>
                <a:cs typeface="Arial" panose="020B0604020202020204" pitchFamily="34" charset="0"/>
              </a:rPr>
              <a:t> ĐTĐ </a:t>
            </a:r>
            <a:r>
              <a:rPr lang="en-GB" dirty="0" err="1">
                <a:latin typeface="Arial" panose="020B0604020202020204" pitchFamily="34" charset="0"/>
                <a:cs typeface="Arial" panose="020B0604020202020204" pitchFamily="34" charset="0"/>
              </a:rPr>
              <a:t>típ</a:t>
            </a:r>
            <a:r>
              <a:rPr lang="en-GB" dirty="0">
                <a:latin typeface="Arial" panose="020B0604020202020204" pitchFamily="34" charset="0"/>
                <a:cs typeface="Arial" panose="020B0604020202020204" pitchFamily="34" charset="0"/>
              </a:rPr>
              <a:t> 2 </a:t>
            </a:r>
            <a:r>
              <a:rPr lang="en-GB" dirty="0" err="1">
                <a:latin typeface="Arial" panose="020B0604020202020204" pitchFamily="34" charset="0"/>
                <a:cs typeface="Arial" panose="020B0604020202020204" pitchFamily="34" charset="0"/>
              </a:rPr>
              <a:t>trước</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khi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tổn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thương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cơ</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quan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đích</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7202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88B0209-6F84-49FE-9056-8296DE1A7661}"/>
              </a:ext>
            </a:extLst>
          </p:cNvPr>
          <p:cNvGrpSpPr/>
          <p:nvPr/>
        </p:nvGrpSpPr>
        <p:grpSpPr>
          <a:xfrm>
            <a:off x="2855292" y="936898"/>
            <a:ext cx="3250553" cy="3068044"/>
            <a:chOff x="10566275" y="1249197"/>
            <a:chExt cx="4334071" cy="4090725"/>
          </a:xfrm>
        </p:grpSpPr>
        <p:sp>
          <p:nvSpPr>
            <p:cNvPr id="29" name="Freeform: Shape 28">
              <a:extLst>
                <a:ext uri="{FF2B5EF4-FFF2-40B4-BE49-F238E27FC236}">
                  <a16:creationId xmlns:a16="http://schemas.microsoft.com/office/drawing/2014/main" id="{583DDB08-64C5-48A4-8692-D0499C8916DA}"/>
                </a:ext>
              </a:extLst>
            </p:cNvPr>
            <p:cNvSpPr/>
            <p:nvPr/>
          </p:nvSpPr>
          <p:spPr>
            <a:xfrm>
              <a:off x="10566275" y="2822553"/>
              <a:ext cx="2517369" cy="2517369"/>
            </a:xfrm>
            <a:custGeom>
              <a:avLst/>
              <a:gdLst>
                <a:gd name="connsiteX0" fmla="*/ 0 w 2517369"/>
                <a:gd name="connsiteY0" fmla="*/ 1258685 h 2517369"/>
                <a:gd name="connsiteX1" fmla="*/ 1258685 w 2517369"/>
                <a:gd name="connsiteY1" fmla="*/ 0 h 2517369"/>
                <a:gd name="connsiteX2" fmla="*/ 2517370 w 2517369"/>
                <a:gd name="connsiteY2" fmla="*/ 1258685 h 2517369"/>
                <a:gd name="connsiteX3" fmla="*/ 1258685 w 2517369"/>
                <a:gd name="connsiteY3" fmla="*/ 2517370 h 2517369"/>
                <a:gd name="connsiteX4" fmla="*/ 0 w 2517369"/>
                <a:gd name="connsiteY4" fmla="*/ 1258685 h 2517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369" h="2517369">
                  <a:moveTo>
                    <a:pt x="0" y="1258685"/>
                  </a:moveTo>
                  <a:cubicBezTo>
                    <a:pt x="0" y="563532"/>
                    <a:pt x="563532" y="0"/>
                    <a:pt x="1258685" y="0"/>
                  </a:cubicBezTo>
                  <a:cubicBezTo>
                    <a:pt x="1953838" y="0"/>
                    <a:pt x="2517370" y="563532"/>
                    <a:pt x="2517370" y="1258685"/>
                  </a:cubicBezTo>
                  <a:cubicBezTo>
                    <a:pt x="2517370" y="1953838"/>
                    <a:pt x="1953838" y="2517370"/>
                    <a:pt x="1258685" y="2517370"/>
                  </a:cubicBezTo>
                  <a:cubicBezTo>
                    <a:pt x="563532" y="2517370"/>
                    <a:pt x="0" y="1953838"/>
                    <a:pt x="0" y="1258685"/>
                  </a:cubicBezTo>
                  <a:close/>
                </a:path>
              </a:pathLst>
            </a:custGeom>
            <a:noFill/>
            <a:ln>
              <a:solidFill>
                <a:srgbClr val="8F3089"/>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77789" tIns="487740" rIns="577422" bIns="361872"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lang="en-GB" sz="1500" b="1">
                  <a:solidFill>
                    <a:schemeClr val="accent2"/>
                  </a:solidFill>
                  <a:latin typeface="Arial" panose="020B0604020202020204" pitchFamily="34" charset="0"/>
                  <a:cs typeface="Arial" panose="020B0604020202020204" pitchFamily="34" charset="0"/>
                </a:rPr>
                <a:t>ĐTĐ típ 2</a:t>
              </a:r>
              <a:endParaRPr kumimoji="0" lang="en-GB" sz="15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sp>
          <p:nvSpPr>
            <p:cNvPr id="32" name="Freeform: Shape 31">
              <a:extLst>
                <a:ext uri="{FF2B5EF4-FFF2-40B4-BE49-F238E27FC236}">
                  <a16:creationId xmlns:a16="http://schemas.microsoft.com/office/drawing/2014/main" id="{9F52F80A-F565-4082-AB3D-A4A57CCCA8E4}"/>
                </a:ext>
              </a:extLst>
            </p:cNvPr>
            <p:cNvSpPr/>
            <p:nvPr/>
          </p:nvSpPr>
          <p:spPr>
            <a:xfrm>
              <a:off x="11474626" y="1249197"/>
              <a:ext cx="2517369" cy="2517369"/>
            </a:xfrm>
            <a:custGeom>
              <a:avLst/>
              <a:gdLst>
                <a:gd name="connsiteX0" fmla="*/ 0 w 2517369"/>
                <a:gd name="connsiteY0" fmla="*/ 1258685 h 2517369"/>
                <a:gd name="connsiteX1" fmla="*/ 1258685 w 2517369"/>
                <a:gd name="connsiteY1" fmla="*/ 0 h 2517369"/>
                <a:gd name="connsiteX2" fmla="*/ 2517370 w 2517369"/>
                <a:gd name="connsiteY2" fmla="*/ 1258685 h 2517369"/>
                <a:gd name="connsiteX3" fmla="*/ 1258685 w 2517369"/>
                <a:gd name="connsiteY3" fmla="*/ 2517370 h 2517369"/>
                <a:gd name="connsiteX4" fmla="*/ 0 w 2517369"/>
                <a:gd name="connsiteY4" fmla="*/ 1258685 h 2517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369" h="2517369">
                  <a:moveTo>
                    <a:pt x="0" y="1258685"/>
                  </a:moveTo>
                  <a:cubicBezTo>
                    <a:pt x="0" y="563532"/>
                    <a:pt x="563532" y="0"/>
                    <a:pt x="1258685" y="0"/>
                  </a:cubicBezTo>
                  <a:cubicBezTo>
                    <a:pt x="1953838" y="0"/>
                    <a:pt x="2517370" y="563532"/>
                    <a:pt x="2517370" y="1258685"/>
                  </a:cubicBezTo>
                  <a:cubicBezTo>
                    <a:pt x="2517370" y="1953838"/>
                    <a:pt x="1953838" y="2517370"/>
                    <a:pt x="1258685" y="2517370"/>
                  </a:cubicBezTo>
                  <a:cubicBezTo>
                    <a:pt x="563532" y="2517370"/>
                    <a:pt x="0" y="1953838"/>
                    <a:pt x="0" y="1258685"/>
                  </a:cubicBezTo>
                  <a:close/>
                </a:path>
              </a:pathLst>
            </a:custGeom>
            <a:solidFill>
              <a:srgbClr val="FFFFFF">
                <a:alpha val="40000"/>
              </a:srgbClr>
            </a:solidFill>
            <a:ln>
              <a:solidFill>
                <a:schemeClr val="accent3"/>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1737" tIns="330404" rIns="251737" bIns="708011"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endParaRPr kumimoji="0" lang="en-GB" sz="1500" b="1" i="0" u="none" strike="noStrike" kern="1200" cap="none" spc="0" normalizeH="0" baseline="0" noProof="0" dirty="0">
                <a:ln>
                  <a:noFill/>
                </a:ln>
                <a:solidFill>
                  <a:srgbClr val="F0414B"/>
                </a:solidFill>
                <a:effectLst/>
                <a:uLnTx/>
                <a:uFillTx/>
                <a:latin typeface="Arial" panose="020B0604020202020204" pitchFamily="34" charset="0"/>
                <a:cs typeface="Arial" panose="020B0604020202020204" pitchFamily="34" charset="0"/>
              </a:endParaRPr>
            </a:p>
            <a:p>
              <a:pPr marL="0" marR="0" lvl="0" indent="0" algn="ctr" defTabSz="666750" rtl="0" eaLnBrk="1" fontAlgn="auto" latinLnBrk="0" hangingPunct="1">
                <a:lnSpc>
                  <a:spcPct val="90000"/>
                </a:lnSpc>
                <a:spcBef>
                  <a:spcPct val="0"/>
                </a:spcBef>
                <a:spcAft>
                  <a:spcPct val="35000"/>
                </a:spcAft>
                <a:buClrTx/>
                <a:buSzTx/>
                <a:buFontTx/>
                <a:buNone/>
                <a:tabLst/>
                <a:defRPr/>
              </a:pPr>
              <a:r>
                <a:rPr lang="en-GB" sz="1500" b="1">
                  <a:solidFill>
                    <a:schemeClr val="accent3"/>
                  </a:solidFill>
                  <a:latin typeface="Arial" panose="020B0604020202020204" pitchFamily="34" charset="0"/>
                  <a:cs typeface="Arial" panose="020B0604020202020204" pitchFamily="34" charset="0"/>
                </a:rPr>
                <a:t>Bệnh tim mạch</a:t>
              </a:r>
              <a:r>
                <a:rPr kumimoji="0" lang="en-GB" sz="1500" b="1" i="0" u="none" strike="noStrike" kern="1200" cap="none" spc="0" normalizeH="0" baseline="0" noProof="0">
                  <a:ln>
                    <a:noFill/>
                  </a:ln>
                  <a:solidFill>
                    <a:schemeClr val="accent3"/>
                  </a:solidFill>
                  <a:effectLst/>
                  <a:uLnTx/>
                  <a:uFillTx/>
                  <a:latin typeface="Arial" panose="020B0604020202020204" pitchFamily="34" charset="0"/>
                  <a:cs typeface="Arial" panose="020B0604020202020204" pitchFamily="34" charset="0"/>
                </a:rPr>
                <a:t>/</a:t>
              </a:r>
              <a:br>
                <a:rPr kumimoji="0" lang="en-GB" sz="1500" b="1" i="0" u="none" strike="noStrike" kern="1200" cap="none" spc="0" normalizeH="0" baseline="0" noProof="0">
                  <a:ln>
                    <a:noFill/>
                  </a:ln>
                  <a:solidFill>
                    <a:schemeClr val="accent3"/>
                  </a:solidFill>
                  <a:effectLst/>
                  <a:uLnTx/>
                  <a:uFillTx/>
                  <a:latin typeface="Arial" panose="020B0604020202020204" pitchFamily="34" charset="0"/>
                  <a:cs typeface="Arial" panose="020B0604020202020204" pitchFamily="34" charset="0"/>
                </a:rPr>
              </a:br>
              <a:r>
                <a:rPr kumimoji="0" lang="en-GB" sz="1500" b="1" i="0" u="none" strike="noStrike" kern="1200" cap="none" spc="0" normalizeH="0" baseline="0" noProof="0">
                  <a:ln>
                    <a:noFill/>
                  </a:ln>
                  <a:solidFill>
                    <a:schemeClr val="accent3"/>
                  </a:solidFill>
                  <a:effectLst/>
                  <a:uLnTx/>
                  <a:uFillTx/>
                  <a:latin typeface="Arial" panose="020B0604020202020204" pitchFamily="34" charset="0"/>
                  <a:cs typeface="Arial" panose="020B0604020202020204" pitchFamily="34" charset="0"/>
                </a:rPr>
                <a:t>Suy tim</a:t>
              </a:r>
              <a:endParaRPr kumimoji="0" lang="en-GB" sz="1500" b="1" i="0"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endParaRPr>
            </a:p>
          </p:txBody>
        </p:sp>
        <p:sp>
          <p:nvSpPr>
            <p:cNvPr id="33" name="Freeform: Shape 32">
              <a:extLst>
                <a:ext uri="{FF2B5EF4-FFF2-40B4-BE49-F238E27FC236}">
                  <a16:creationId xmlns:a16="http://schemas.microsoft.com/office/drawing/2014/main" id="{62E8884D-3ACE-4D7D-8E3C-FB5F610E04ED}"/>
                </a:ext>
              </a:extLst>
            </p:cNvPr>
            <p:cNvSpPr/>
            <p:nvPr/>
          </p:nvSpPr>
          <p:spPr>
            <a:xfrm>
              <a:off x="12382977" y="2820172"/>
              <a:ext cx="2517369" cy="2517369"/>
            </a:xfrm>
            <a:custGeom>
              <a:avLst/>
              <a:gdLst>
                <a:gd name="connsiteX0" fmla="*/ 0 w 2517369"/>
                <a:gd name="connsiteY0" fmla="*/ 1258685 h 2517369"/>
                <a:gd name="connsiteX1" fmla="*/ 1258685 w 2517369"/>
                <a:gd name="connsiteY1" fmla="*/ 0 h 2517369"/>
                <a:gd name="connsiteX2" fmla="*/ 2517370 w 2517369"/>
                <a:gd name="connsiteY2" fmla="*/ 1258685 h 2517369"/>
                <a:gd name="connsiteX3" fmla="*/ 1258685 w 2517369"/>
                <a:gd name="connsiteY3" fmla="*/ 2517370 h 2517369"/>
                <a:gd name="connsiteX4" fmla="*/ 0 w 2517369"/>
                <a:gd name="connsiteY4" fmla="*/ 1258685 h 2517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369" h="2517369">
                  <a:moveTo>
                    <a:pt x="0" y="1258685"/>
                  </a:moveTo>
                  <a:cubicBezTo>
                    <a:pt x="0" y="563532"/>
                    <a:pt x="563532" y="0"/>
                    <a:pt x="1258685" y="0"/>
                  </a:cubicBezTo>
                  <a:cubicBezTo>
                    <a:pt x="1953838" y="0"/>
                    <a:pt x="2517370" y="563532"/>
                    <a:pt x="2517370" y="1258685"/>
                  </a:cubicBezTo>
                  <a:cubicBezTo>
                    <a:pt x="2517370" y="1953838"/>
                    <a:pt x="1953838" y="2517370"/>
                    <a:pt x="1258685" y="2517370"/>
                  </a:cubicBezTo>
                  <a:cubicBezTo>
                    <a:pt x="563532" y="2517370"/>
                    <a:pt x="0" y="1953838"/>
                    <a:pt x="0" y="1258685"/>
                  </a:cubicBezTo>
                  <a:close/>
                </a:path>
              </a:pathLst>
            </a:custGeom>
            <a:noFill/>
            <a:ln>
              <a:solidFill>
                <a:schemeClr val="accent1"/>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77421" tIns="487740" rIns="177790" bIns="361872"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1500" b="1" i="0"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rPr>
                <a:t>Bệnh</a:t>
              </a:r>
              <a:r>
                <a:rPr kumimoji="0" lang="en-GB" sz="1500" b="1" i="0" u="none" strike="noStrike" kern="1200" cap="none" spc="0" normalizeH="0" noProof="0">
                  <a:ln>
                    <a:noFill/>
                  </a:ln>
                  <a:solidFill>
                    <a:schemeClr val="accent1"/>
                  </a:solidFill>
                  <a:effectLst/>
                  <a:uLnTx/>
                  <a:uFillTx/>
                  <a:latin typeface="Arial" panose="020B0604020202020204" pitchFamily="34" charset="0"/>
                  <a:cs typeface="Arial" panose="020B0604020202020204" pitchFamily="34" charset="0"/>
                </a:rPr>
                <a:t> thận mạn</a:t>
              </a:r>
              <a:endParaRPr kumimoji="0" lang="en-GB" sz="15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grpSp>
      <p:sp>
        <p:nvSpPr>
          <p:cNvPr id="4" name="Title 3">
            <a:extLst>
              <a:ext uri="{FF2B5EF4-FFF2-40B4-BE49-F238E27FC236}">
                <a16:creationId xmlns:a16="http://schemas.microsoft.com/office/drawing/2014/main" id="{861BF75B-F52F-D14F-9A1B-13E92B74A409}"/>
              </a:ext>
            </a:extLst>
          </p:cNvPr>
          <p:cNvSpPr>
            <a:spLocks noGrp="1"/>
          </p:cNvSpPr>
          <p:nvPr>
            <p:ph type="title"/>
          </p:nvPr>
        </p:nvSpPr>
        <p:spPr>
          <a:xfrm>
            <a:off x="457204" y="203504"/>
            <a:ext cx="8003286" cy="768096"/>
          </a:xfrm>
        </p:spPr>
        <p:txBody>
          <a:bodyPr>
            <a:noAutofit/>
          </a:bodyPr>
          <a:lstStyle/>
          <a:p>
            <a:r>
              <a:rPr lang="en-GB" sz="2000" dirty="0" err="1">
                <a:latin typeface="Arial" panose="020B0604020202020204" pitchFamily="34" charset="0"/>
                <a:cs typeface="Arial" panose="020B0604020202020204" pitchFamily="34" charset="0"/>
              </a:rPr>
              <a:t>Bệnh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nhân</a:t>
            </a:r>
            <a:r>
              <a:rPr lang="en-GB" sz="2000" dirty="0">
                <a:latin typeface="Arial" panose="020B0604020202020204" pitchFamily="34" charset="0"/>
                <a:cs typeface="Arial" panose="020B0604020202020204" pitchFamily="34" charset="0"/>
              </a:rPr>
              <a:t> ĐTĐ </a:t>
            </a:r>
            <a:r>
              <a:rPr lang="en-GB" sz="2000" dirty="0" err="1">
                <a:latin typeface="Arial" panose="020B0604020202020204" pitchFamily="34" charset="0"/>
                <a:cs typeface="Arial" panose="020B0604020202020204" pitchFamily="34" charset="0"/>
              </a:rPr>
              <a:t>típ</a:t>
            </a:r>
            <a:r>
              <a:rPr lang="en-GB" sz="2000" dirty="0">
                <a:latin typeface="Arial" panose="020B0604020202020204" pitchFamily="34" charset="0"/>
                <a:cs typeface="Arial" panose="020B0604020202020204" pitchFamily="34" charset="0"/>
              </a:rPr>
              <a:t> 2 </a:t>
            </a:r>
            <a:r>
              <a:rPr lang="en-GB" sz="2000" dirty="0" err="1">
                <a:latin typeface="Arial" panose="020B0604020202020204" pitchFamily="34" charset="0"/>
                <a:cs typeface="Arial" panose="020B0604020202020204" pitchFamily="34" charset="0"/>
              </a:rPr>
              <a:t>mới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mắc</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có</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những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rối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loạn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về</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chuyển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hóa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góp</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phần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dẫn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đến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biến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chứng</a:t>
            </a:r>
            <a:r>
              <a:rPr lang="en-GB" sz="2000" dirty="0">
                <a:latin typeface="Arial" panose="020B0604020202020204" pitchFamily="34" charset="0"/>
                <a:cs typeface="Arial" panose="020B0604020202020204" pitchFamily="34" charset="0"/>
              </a:rPr>
              <a:t> tim-</a:t>
            </a:r>
            <a:r>
              <a:rPr lang="en-GB" sz="2000" dirty="0" err="1">
                <a:latin typeface="Arial" panose="020B0604020202020204" pitchFamily="34" charset="0"/>
                <a:cs typeface="Arial" panose="020B0604020202020204" pitchFamily="34" charset="0"/>
              </a:rPr>
              <a:t>thận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ngay</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thời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điểm</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mới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chẩn</a:t>
            </a:r>
            <a:r>
              <a:rPr lang="en-GB" sz="2000" dirty="0">
                <a:latin typeface="Arial" panose="020B0604020202020204" pitchFamily="34" charset="0"/>
                <a:cs typeface="Arial" panose="020B0604020202020204" pitchFamily="34" charset="0"/>
              </a:rPr>
              <a:t> đoán</a:t>
            </a:r>
            <a:r>
              <a:rPr lang="en-GB" sz="2000" baseline="30000" dirty="0">
                <a:latin typeface="Arial" panose="020B0604020202020204" pitchFamily="34" charset="0"/>
                <a:cs typeface="Arial" panose="020B0604020202020204" pitchFamily="34" charset="0"/>
              </a:rPr>
              <a:t>1</a:t>
            </a:r>
          </a:p>
        </p:txBody>
      </p:sp>
      <p:sp>
        <p:nvSpPr>
          <p:cNvPr id="18" name="Footer Placeholder 17">
            <a:extLst>
              <a:ext uri="{FF2B5EF4-FFF2-40B4-BE49-F238E27FC236}">
                <a16:creationId xmlns:a16="http://schemas.microsoft.com/office/drawing/2014/main" id="{9132B898-FF40-4C0D-BA89-EAD952704E08}"/>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675" b="0" i="0" u="none" strike="noStrike" kern="1200" cap="none" spc="0" normalizeH="0" baseline="0" noProof="0">
                <a:ln>
                  <a:noFill/>
                </a:ln>
                <a:solidFill>
                  <a:srgbClr val="515151"/>
                </a:solidFill>
                <a:effectLst/>
                <a:uLnTx/>
                <a:uFillTx/>
                <a:latin typeface="Arial" panose="020B0604020202020204" pitchFamily="34" charset="0"/>
                <a:cs typeface="Arial" panose="020B0604020202020204" pitchFamily="34" charset="0"/>
              </a:rPr>
              <a:t>*</a:t>
            </a:r>
            <a:r>
              <a:rPr lang="en-GB">
                <a:solidFill>
                  <a:srgbClr val="515151"/>
                </a:solidFill>
                <a:latin typeface="Arial" panose="020B0604020202020204" pitchFamily="34" charset="0"/>
                <a:cs typeface="Arial" panose="020B0604020202020204" pitchFamily="34" charset="0"/>
              </a:rPr>
              <a:t>Tuổi trung bình của nam và nữ là 60 tuổi</a:t>
            </a:r>
            <a:endParaRPr kumimoji="0" lang="en-GB" b="0" i="0" u="none" strike="noStrike" kern="1200" cap="none" spc="0" normalizeH="0" baseline="0" noProof="0" dirty="0">
              <a:ln>
                <a:noFill/>
              </a:ln>
              <a:solidFill>
                <a:srgbClr val="515151"/>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515151"/>
                </a:solidFill>
                <a:effectLst/>
                <a:uLnTx/>
                <a:uFillTx/>
                <a:latin typeface="Arial" panose="020B0604020202020204" pitchFamily="34" charset="0"/>
                <a:cs typeface="Arial" panose="020B0604020202020204" pitchFamily="34" charset="0"/>
              </a:rPr>
              <a:t>CKD</a:t>
            </a:r>
            <a:r>
              <a:rPr kumimoji="0" lang="en-GB" b="0" i="0" u="none" strike="noStrike" kern="1200" cap="none" spc="0" normalizeH="0" baseline="0" noProof="0">
                <a:ln>
                  <a:noFill/>
                </a:ln>
                <a:solidFill>
                  <a:srgbClr val="515151"/>
                </a:solidFill>
                <a:effectLst/>
                <a:uLnTx/>
                <a:uFillTx/>
                <a:latin typeface="Arial" panose="020B0604020202020204" pitchFamily="34" charset="0"/>
                <a:cs typeface="Arial" panose="020B0604020202020204" pitchFamily="34" charset="0"/>
              </a:rPr>
              <a:t>, bệnh thận mạn; CV, tim mạch; HF, suy tim; </a:t>
            </a:r>
            <a:r>
              <a:rPr kumimoji="0" lang="vi-VN" b="0" i="0" u="none" strike="noStrike" kern="1200" cap="none" spc="0" normalizeH="0" baseline="0" noProof="0">
                <a:ln>
                  <a:noFill/>
                </a:ln>
                <a:solidFill>
                  <a:srgbClr val="515151"/>
                </a:solidFill>
                <a:effectLst/>
                <a:uLnTx/>
                <a:uFillTx/>
                <a:latin typeface="Arial" panose="020B0604020202020204" pitchFamily="34" charset="0"/>
                <a:cs typeface="Arial" panose="020B0604020202020204" pitchFamily="34" charset="0"/>
              </a:rPr>
              <a:t>ĐTĐ, Đái tháo đường</a:t>
            </a:r>
            <a:endParaRPr kumimoji="0" lang="en-GB" b="0" i="0" u="none" strike="noStrike" kern="1200" cap="none" spc="0" normalizeH="0" baseline="0" noProof="0" dirty="0">
              <a:ln>
                <a:noFill/>
              </a:ln>
              <a:solidFill>
                <a:srgbClr val="515151"/>
              </a:solidFill>
              <a:effectLst/>
              <a:uLnTx/>
              <a:uFillTx/>
              <a:latin typeface="Arial" panose="020B0604020202020204" pitchFamily="34" charset="0"/>
              <a:cs typeface="Arial" panose="020B0604020202020204" pitchFamily="34" charset="0"/>
            </a:endParaRPr>
          </a:p>
          <a:p>
            <a:pPr lvl="0">
              <a:defRPr/>
            </a:pPr>
            <a:r>
              <a:rPr kumimoji="0" lang="en-GB" b="0" i="0" u="none" strike="noStrike" kern="1200" cap="none" spc="0" normalizeH="0" baseline="0" noProof="0" dirty="0">
                <a:ln>
                  <a:noFill/>
                </a:ln>
                <a:solidFill>
                  <a:srgbClr val="515151"/>
                </a:solidFill>
                <a:effectLst/>
                <a:uLnTx/>
                <a:uFillTx/>
                <a:latin typeface="Arial" panose="020B0604020202020204" pitchFamily="34" charset="0"/>
                <a:cs typeface="Arial" panose="020B0604020202020204" pitchFamily="34" charset="0"/>
              </a:rPr>
              <a:t>1. </a:t>
            </a:r>
            <a:r>
              <a:rPr lang="en-GB" dirty="0">
                <a:solidFill>
                  <a:srgbClr val="515151"/>
                </a:solidFill>
                <a:latin typeface="Arial" panose="020B0604020202020204" pitchFamily="34" charset="0"/>
                <a:cs typeface="Arial" panose="020B0604020202020204" pitchFamily="34" charset="0"/>
              </a:rPr>
              <a:t>International Diabetes Federation. </a:t>
            </a:r>
            <a:r>
              <a:rPr lang="en-GB" i="1" dirty="0">
                <a:solidFill>
                  <a:srgbClr val="515151"/>
                </a:solidFill>
                <a:latin typeface="Arial" panose="020B0604020202020204" pitchFamily="34" charset="0"/>
                <a:cs typeface="Arial" panose="020B0604020202020204" pitchFamily="34" charset="0"/>
              </a:rPr>
              <a:t>IDF Diabetes Atlas</a:t>
            </a:r>
            <a:r>
              <a:rPr lang="en-GB" dirty="0">
                <a:solidFill>
                  <a:srgbClr val="515151"/>
                </a:solidFill>
                <a:latin typeface="Arial" panose="020B0604020202020204" pitchFamily="34" charset="0"/>
                <a:cs typeface="Arial" panose="020B0604020202020204" pitchFamily="34" charset="0"/>
              </a:rPr>
              <a:t>. 9th edn. 2019. https://www.diabetesatlas.org/ (accessed August 2020); 2. Masmiquel </a:t>
            </a:r>
            <a:r>
              <a:rPr kumimoji="0" lang="en-GB" b="0" i="1" u="none" strike="noStrike" kern="1200" cap="none" spc="0" normalizeH="0" baseline="0" noProof="0" dirty="0">
                <a:ln>
                  <a:noFill/>
                </a:ln>
                <a:solidFill>
                  <a:srgbClr val="515151"/>
                </a:solidFill>
                <a:effectLst/>
                <a:uLnTx/>
                <a:uFillTx/>
                <a:latin typeface="Arial" panose="020B0604020202020204" pitchFamily="34" charset="0"/>
                <a:cs typeface="Arial" panose="020B0604020202020204" pitchFamily="34" charset="0"/>
              </a:rPr>
              <a:t>L et al. Cardiovasc Diabetol </a:t>
            </a:r>
            <a:r>
              <a:rPr kumimoji="0" lang="en-GB" b="0" i="0" u="none" strike="noStrike" kern="1200" cap="none" spc="0" normalizeH="0" baseline="0" noProof="0" dirty="0">
                <a:ln>
                  <a:noFill/>
                </a:ln>
                <a:solidFill>
                  <a:srgbClr val="515151"/>
                </a:solidFill>
                <a:effectLst/>
                <a:uLnTx/>
                <a:uFillTx/>
                <a:latin typeface="Arial" panose="020B0604020202020204" pitchFamily="34" charset="0"/>
                <a:cs typeface="Arial" panose="020B0604020202020204" pitchFamily="34" charset="0"/>
              </a:rPr>
              <a:t>2016;15:29; 3. The Emerging Risk Factors Collaboration. </a:t>
            </a:r>
            <a:r>
              <a:rPr kumimoji="0" lang="en-GB" b="0" i="1" u="none" strike="noStrike" kern="1200" cap="none" spc="0" normalizeH="0" baseline="0" noProof="0" dirty="0">
                <a:ln>
                  <a:noFill/>
                </a:ln>
                <a:solidFill>
                  <a:srgbClr val="515151"/>
                </a:solidFill>
                <a:effectLst/>
                <a:uLnTx/>
                <a:uFillTx/>
                <a:latin typeface="Arial" panose="020B0604020202020204" pitchFamily="34" charset="0"/>
                <a:cs typeface="Arial" panose="020B0604020202020204" pitchFamily="34" charset="0"/>
              </a:rPr>
              <a:t>JAMA</a:t>
            </a:r>
            <a:r>
              <a:rPr kumimoji="0" lang="en-GB" b="0" i="0" u="none" strike="noStrike" kern="1200" cap="none" spc="0" normalizeH="0" baseline="0" noProof="0" dirty="0">
                <a:ln>
                  <a:noFill/>
                </a:ln>
                <a:solidFill>
                  <a:srgbClr val="515151"/>
                </a:solidFill>
                <a:effectLst/>
                <a:uLnTx/>
                <a:uFillTx/>
                <a:latin typeface="Arial" panose="020B0604020202020204" pitchFamily="34" charset="0"/>
                <a:cs typeface="Arial" panose="020B0604020202020204" pitchFamily="34" charset="0"/>
              </a:rPr>
              <a:t> 2015;314:52; 4. Wen C </a:t>
            </a:r>
            <a:r>
              <a:rPr kumimoji="0" lang="en-GB" b="0" i="1" u="none" strike="noStrike" kern="1200" cap="none" spc="0" normalizeH="0" baseline="0" noProof="0" dirty="0">
                <a:ln>
                  <a:noFill/>
                </a:ln>
                <a:solidFill>
                  <a:srgbClr val="515151"/>
                </a:solidFill>
                <a:effectLst/>
                <a:uLnTx/>
                <a:uFillTx/>
                <a:latin typeface="Arial" panose="020B0604020202020204" pitchFamily="34" charset="0"/>
                <a:cs typeface="Arial" panose="020B0604020202020204" pitchFamily="34" charset="0"/>
              </a:rPr>
              <a:t>et al. Kidney Int </a:t>
            </a:r>
            <a:r>
              <a:rPr kumimoji="0" lang="en-GB" b="0" i="0" u="none" strike="noStrike" kern="1200" cap="none" spc="0" normalizeH="0" baseline="0" noProof="0" dirty="0">
                <a:ln>
                  <a:noFill/>
                </a:ln>
                <a:solidFill>
                  <a:srgbClr val="515151"/>
                </a:solidFill>
                <a:effectLst/>
                <a:uLnTx/>
                <a:uFillTx/>
                <a:latin typeface="Arial" panose="020B0604020202020204" pitchFamily="34" charset="0"/>
                <a:cs typeface="Arial" panose="020B0604020202020204" pitchFamily="34" charset="0"/>
              </a:rPr>
              <a:t>2017;92:388; 5</a:t>
            </a:r>
            <a:r>
              <a:rPr lang="en-GB" dirty="0">
                <a:solidFill>
                  <a:srgbClr val="515151"/>
                </a:solidFill>
                <a:latin typeface="Arial" panose="020B0604020202020204" pitchFamily="34" charset="0"/>
                <a:cs typeface="Arial" panose="020B0604020202020204" pitchFamily="34" charset="0"/>
              </a:rPr>
              <a:t>. Leon BM &amp; Maddox TM. </a:t>
            </a:r>
            <a:r>
              <a:rPr lang="en-GB" i="1" dirty="0">
                <a:solidFill>
                  <a:srgbClr val="515151"/>
                </a:solidFill>
                <a:latin typeface="Arial" panose="020B0604020202020204" pitchFamily="34" charset="0"/>
                <a:cs typeface="Arial" panose="020B0604020202020204" pitchFamily="34" charset="0"/>
              </a:rPr>
              <a:t>World J Diabetes</a:t>
            </a:r>
            <a:r>
              <a:rPr lang="en-GB" dirty="0">
                <a:solidFill>
                  <a:srgbClr val="515151"/>
                </a:solidFill>
                <a:latin typeface="Arial" panose="020B0604020202020204" pitchFamily="34" charset="0"/>
                <a:cs typeface="Arial" panose="020B0604020202020204" pitchFamily="34" charset="0"/>
              </a:rPr>
              <a:t> 2015;6:1246; 6. Sposito AC </a:t>
            </a:r>
            <a:r>
              <a:rPr lang="en-GB" i="1" dirty="0">
                <a:solidFill>
                  <a:srgbClr val="515151"/>
                </a:solidFill>
                <a:latin typeface="Arial" panose="020B0604020202020204" pitchFamily="34" charset="0"/>
                <a:cs typeface="Arial" panose="020B0604020202020204" pitchFamily="34" charset="0"/>
              </a:rPr>
              <a:t>et al. Cardiovasc Diabetol</a:t>
            </a:r>
            <a:r>
              <a:rPr lang="en-GB" dirty="0">
                <a:solidFill>
                  <a:srgbClr val="515151"/>
                </a:solidFill>
                <a:latin typeface="Arial" panose="020B0604020202020204" pitchFamily="34" charset="0"/>
                <a:cs typeface="Arial" panose="020B0604020202020204" pitchFamily="34" charset="0"/>
              </a:rPr>
              <a:t> 2018;17:2; 7. Cade WT. </a:t>
            </a:r>
            <a:r>
              <a:rPr lang="en-GB" i="1" dirty="0">
                <a:solidFill>
                  <a:srgbClr val="515151"/>
                </a:solidFill>
                <a:latin typeface="Arial" panose="020B0604020202020204" pitchFamily="34" charset="0"/>
                <a:cs typeface="Arial" panose="020B0604020202020204" pitchFamily="34" charset="0"/>
              </a:rPr>
              <a:t>Phys Ther</a:t>
            </a:r>
            <a:r>
              <a:rPr lang="en-GB" dirty="0">
                <a:solidFill>
                  <a:srgbClr val="515151"/>
                </a:solidFill>
                <a:latin typeface="Arial" panose="020B0604020202020204" pitchFamily="34" charset="0"/>
                <a:cs typeface="Arial" panose="020B0604020202020204" pitchFamily="34" charset="0"/>
              </a:rPr>
              <a:t> 2008;88:1322</a:t>
            </a:r>
            <a:endParaRPr kumimoji="0" lang="en-GB" b="0" i="0" u="none" strike="noStrike" kern="1200" cap="none" spc="0" normalizeH="0" baseline="0" noProof="0" dirty="0">
              <a:ln>
                <a:noFill/>
              </a:ln>
              <a:solidFill>
                <a:srgbClr val="515151"/>
              </a:solidFill>
              <a:effectLst/>
              <a:uLnTx/>
              <a:uFillTx/>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EFE4523-1646-6D41-B0A5-9D4A06214D83}"/>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E978CD-8200-452B-A882-54D258D61118}" type="slidenum">
              <a:rPr kumimoji="0" lang="en-GB" sz="825" b="0" i="0" u="none" strike="noStrike" kern="1200" cap="none" spc="0" normalizeH="0" baseline="0" noProof="0">
                <a:ln>
                  <a:noFill/>
                </a:ln>
                <a:solidFill>
                  <a:srgbClr val="515151"/>
                </a:solidFill>
                <a:effectLst/>
                <a:uLnTx/>
                <a:uFillTx/>
                <a:latin typeface="Arial" panose="020B0604020202020204" pitchFamily="34" charset="0"/>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en-GB" sz="825" b="0" i="0" u="none" strike="noStrike" kern="1200" cap="none" spc="0" normalizeH="0" baseline="0" noProof="0" dirty="0">
              <a:ln>
                <a:noFill/>
              </a:ln>
              <a:solidFill>
                <a:srgbClr val="515151"/>
              </a:solidFill>
              <a:effectLst/>
              <a:uLnTx/>
              <a:uFillTx/>
              <a:latin typeface="Arial" panose="020B0604020202020204" pitchFamily="34" charset="0"/>
              <a:cs typeface="Arial" panose="020B0604020202020204" pitchFamily="34" charset="0"/>
            </a:endParaRPr>
          </a:p>
        </p:txBody>
      </p:sp>
      <p:cxnSp>
        <p:nvCxnSpPr>
          <p:cNvPr id="62" name="Straight Connector 61">
            <a:extLst>
              <a:ext uri="{FF2B5EF4-FFF2-40B4-BE49-F238E27FC236}">
                <a16:creationId xmlns:a16="http://schemas.microsoft.com/office/drawing/2014/main" id="{4C564929-4F4F-412C-B73E-9B0E11BFB70E}"/>
              </a:ext>
            </a:extLst>
          </p:cNvPr>
          <p:cNvCxnSpPr>
            <a:cxnSpLocks/>
          </p:cNvCxnSpPr>
          <p:nvPr/>
        </p:nvCxnSpPr>
        <p:spPr>
          <a:xfrm>
            <a:off x="2701035" y="2824925"/>
            <a:ext cx="1006869" cy="0"/>
          </a:xfrm>
          <a:prstGeom prst="line">
            <a:avLst/>
          </a:prstGeom>
          <a:ln w="19050">
            <a:solidFill>
              <a:schemeClr val="tx2"/>
            </a:solidFill>
            <a:tailEnd type="oval" w="lg" len="lg"/>
          </a:ln>
          <a:effectLst/>
        </p:spPr>
        <p:style>
          <a:lnRef idx="2">
            <a:schemeClr val="accent1"/>
          </a:lnRef>
          <a:fillRef idx="0">
            <a:schemeClr val="accent1"/>
          </a:fillRef>
          <a:effectRef idx="1">
            <a:schemeClr val="accent1"/>
          </a:effectRef>
          <a:fontRef idx="minor">
            <a:schemeClr val="tx1"/>
          </a:fontRef>
        </p:style>
      </p:cxnSp>
      <p:sp>
        <p:nvSpPr>
          <p:cNvPr id="63" name="Rectangle: Rounded Corners 62">
            <a:extLst>
              <a:ext uri="{FF2B5EF4-FFF2-40B4-BE49-F238E27FC236}">
                <a16:creationId xmlns:a16="http://schemas.microsoft.com/office/drawing/2014/main" id="{A0D35B67-45AC-4792-99C9-F0BCF85A3CAE}"/>
              </a:ext>
            </a:extLst>
          </p:cNvPr>
          <p:cNvSpPr/>
          <p:nvPr/>
        </p:nvSpPr>
        <p:spPr>
          <a:xfrm>
            <a:off x="346843" y="1673756"/>
            <a:ext cx="2275253" cy="1277599"/>
          </a:xfrm>
          <a:prstGeom prst="roundRect">
            <a:avLst/>
          </a:prstGeom>
          <a:solidFill>
            <a:schemeClr val="bg1"/>
          </a:solidFill>
          <a:ln w="19050">
            <a:solidFill>
              <a:srgbClr val="8F30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7800" marR="0" lvl="0" indent="-177800" algn="l" defTabSz="6858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en-US" sz="1200" kern="0">
                <a:solidFill>
                  <a:srgbClr val="5A5A5A"/>
                </a:solidFill>
                <a:latin typeface="Arial" panose="020B0604020202020204" pitchFamily="34" charset="0"/>
                <a:ea typeface="DengXian" panose="02010600030101010101" pitchFamily="2" charset="-122"/>
                <a:cs typeface="Arial" panose="020B0604020202020204" pitchFamily="34" charset="0"/>
              </a:rPr>
              <a:t>Hơn ½ bệnh nhân ĐTĐ típ 2 có béo phì</a:t>
            </a:r>
            <a:r>
              <a:rPr lang="en-US" sz="1200" kern="0" baseline="30000">
                <a:solidFill>
                  <a:srgbClr val="5A5A5A"/>
                </a:solidFill>
                <a:latin typeface="Arial" panose="020B0604020202020204" pitchFamily="34" charset="0"/>
                <a:ea typeface="DengXian" panose="02010600030101010101" pitchFamily="2" charset="-122"/>
                <a:cs typeface="Arial" panose="020B0604020202020204" pitchFamily="34" charset="0"/>
              </a:rPr>
              <a:t>2</a:t>
            </a:r>
            <a:endParaRPr kumimoji="0" lang="en-US" sz="1200" b="0" i="0" u="none" strike="noStrike" kern="0" cap="none" spc="0" normalizeH="0" baseline="30000" noProof="0" dirty="0">
              <a:ln>
                <a:noFill/>
              </a:ln>
              <a:solidFill>
                <a:srgbClr val="5A5A5A"/>
              </a:solidFill>
              <a:effectLst/>
              <a:uLnTx/>
              <a:uFillTx/>
              <a:latin typeface="Arial" panose="020B0604020202020204" pitchFamily="34" charset="0"/>
              <a:ea typeface="DengXian" panose="02010600030101010101" pitchFamily="2" charset="-122"/>
              <a:cs typeface="Arial" panose="020B0604020202020204" pitchFamily="34" charset="0"/>
            </a:endParaRPr>
          </a:p>
          <a:p>
            <a:pPr marL="177800" marR="0" lvl="0" indent="-177800" algn="l" defTabSz="6858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en-US" sz="1200" kern="0">
                <a:solidFill>
                  <a:srgbClr val="5A5A5A"/>
                </a:solidFill>
                <a:latin typeface="Arial" panose="020B0604020202020204" pitchFamily="34" charset="0"/>
                <a:ea typeface="DengXian" panose="02010600030101010101" pitchFamily="2" charset="-122"/>
                <a:cs typeface="Arial" panose="020B0604020202020204" pitchFamily="34" charset="0"/>
              </a:rPr>
              <a:t>ĐTĐ típ 2 giảm kỳ vọng sống </a:t>
            </a:r>
            <a:r>
              <a:rPr kumimoji="0" lang="en-US" sz="1200" b="0" i="0" u="none" strike="noStrike" kern="0" cap="none" spc="0" normalizeH="0" baseline="0" noProof="0">
                <a:ln>
                  <a:noFill/>
                </a:ln>
                <a:solidFill>
                  <a:srgbClr val="5A5A5A"/>
                </a:solidFill>
                <a:effectLst/>
                <a:uLnTx/>
                <a:uFillTx/>
                <a:latin typeface="Arial" panose="020B0604020202020204" pitchFamily="34" charset="0"/>
                <a:ea typeface="DengXian" panose="02010600030101010101" pitchFamily="2" charset="-122"/>
                <a:cs typeface="Arial" panose="020B0604020202020204" pitchFamily="34" charset="0"/>
              </a:rPr>
              <a:t>~6 năm*</a:t>
            </a:r>
            <a:r>
              <a:rPr lang="en-US" sz="1200" kern="0" baseline="30000">
                <a:solidFill>
                  <a:srgbClr val="5A5A5A"/>
                </a:solidFill>
                <a:latin typeface="Arial" panose="020B0604020202020204" pitchFamily="34" charset="0"/>
                <a:ea typeface="DengXian" panose="02010600030101010101" pitchFamily="2" charset="-122"/>
                <a:cs typeface="Arial" panose="020B0604020202020204" pitchFamily="34" charset="0"/>
              </a:rPr>
              <a:t>3</a:t>
            </a:r>
            <a:endParaRPr kumimoji="0" lang="en-GB" sz="1200" b="0" i="0" u="none" strike="noStrike" kern="0" cap="none" spc="0" normalizeH="0" baseline="30000" noProof="0" dirty="0">
              <a:ln>
                <a:noFill/>
              </a:ln>
              <a:solidFill>
                <a:srgbClr val="5A5A5A"/>
              </a:solidFill>
              <a:effectLst/>
              <a:uLnTx/>
              <a:uFillTx/>
              <a:latin typeface="Arial" panose="020B0604020202020204" pitchFamily="34" charset="0"/>
              <a:ea typeface="DengXian" panose="02010600030101010101" pitchFamily="2" charset="-122"/>
              <a:cs typeface="Arial" panose="020B0604020202020204" pitchFamily="34" charset="0"/>
            </a:endParaRPr>
          </a:p>
        </p:txBody>
      </p:sp>
      <p:sp>
        <p:nvSpPr>
          <p:cNvPr id="64" name="Rectangle: Rounded Corners 63">
            <a:extLst>
              <a:ext uri="{FF2B5EF4-FFF2-40B4-BE49-F238E27FC236}">
                <a16:creationId xmlns:a16="http://schemas.microsoft.com/office/drawing/2014/main" id="{C16292B8-E926-4A4D-971E-FA49DCB8783E}"/>
              </a:ext>
            </a:extLst>
          </p:cNvPr>
          <p:cNvSpPr/>
          <p:nvPr/>
        </p:nvSpPr>
        <p:spPr>
          <a:xfrm>
            <a:off x="2657700" y="1712442"/>
            <a:ext cx="54002" cy="1222644"/>
          </a:xfrm>
          <a:prstGeom prst="roundRect">
            <a:avLst/>
          </a:prstGeom>
          <a:solidFill>
            <a:srgbClr val="8F3089"/>
          </a:solidFill>
          <a:ln w="19050">
            <a:solidFill>
              <a:srgbClr val="8F30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A63BCC51-AFBA-433F-B166-67D822DA172E}"/>
              </a:ext>
            </a:extLst>
          </p:cNvPr>
          <p:cNvSpPr/>
          <p:nvPr/>
        </p:nvSpPr>
        <p:spPr>
          <a:xfrm>
            <a:off x="6230814" y="1368418"/>
            <a:ext cx="2461460" cy="943618"/>
          </a:xfrm>
          <a:prstGeom prst="roundRect">
            <a:avLst/>
          </a:prstGeom>
          <a:solidFill>
            <a:schemeClr val="bg1"/>
          </a:solidFill>
          <a:ln w="19050">
            <a:solidFill>
              <a:srgbClr val="8F30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7800" marR="0" lvl="0" indent="-177800" algn="l" defTabSz="6858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en-US" altLang="zh-CN" sz="1200" kern="0" noProof="0">
                <a:solidFill>
                  <a:srgbClr val="5A5A5A"/>
                </a:solidFill>
                <a:latin typeface="Arial" panose="020B0604020202020204" pitchFamily="34" charset="0"/>
                <a:ea typeface="DengXian" panose="02010600030101010101" pitchFamily="2" charset="-122"/>
                <a:cs typeface="Arial" panose="020B0604020202020204" pitchFamily="34" charset="0"/>
              </a:rPr>
              <a:t>ĐTĐ típ 2 giảm kỳ vọng sống nhiều hơn khi đồng mắc bệnh tim-thận</a:t>
            </a:r>
            <a:r>
              <a:rPr lang="en-US" altLang="zh-CN" sz="1200" kern="0" baseline="30000">
                <a:solidFill>
                  <a:srgbClr val="5A5A5A"/>
                </a:solidFill>
                <a:latin typeface="Arial" panose="020B0604020202020204" pitchFamily="34" charset="0"/>
                <a:ea typeface="DengXian" panose="02010600030101010101" pitchFamily="2" charset="-122"/>
                <a:cs typeface="Arial" panose="020B0604020202020204" pitchFamily="34" charset="0"/>
              </a:rPr>
              <a:t>3</a:t>
            </a:r>
            <a:r>
              <a:rPr kumimoji="0" lang="en-US" sz="1200" b="0" i="0" u="none" strike="noStrike" kern="0" cap="none" spc="0" normalizeH="0" baseline="30000" noProof="0">
                <a:ln>
                  <a:noFill/>
                </a:ln>
                <a:solidFill>
                  <a:srgbClr val="5A5A5A"/>
                </a:solidFill>
                <a:effectLst/>
                <a:uLnTx/>
                <a:uFillTx/>
                <a:latin typeface="Arial" panose="020B0604020202020204" pitchFamily="34" charset="0"/>
                <a:ea typeface="DengXian" panose="02010600030101010101" pitchFamily="2" charset="-122"/>
                <a:cs typeface="Arial" panose="020B0604020202020204" pitchFamily="34" charset="0"/>
              </a:rPr>
              <a:t>,4</a:t>
            </a:r>
            <a:endParaRPr kumimoji="0" lang="en-GB" sz="1200" b="0" i="0" u="none" strike="noStrike" kern="0" cap="none" spc="0" normalizeH="0" baseline="30000" noProof="0" dirty="0">
              <a:ln>
                <a:noFill/>
              </a:ln>
              <a:solidFill>
                <a:srgbClr val="5A5A5A"/>
              </a:solidFill>
              <a:effectLst/>
              <a:uLnTx/>
              <a:uFillTx/>
              <a:latin typeface="Arial" panose="020B0604020202020204" pitchFamily="34" charset="0"/>
              <a:ea typeface="DengXian" panose="02010600030101010101" pitchFamily="2" charset="-122"/>
              <a:cs typeface="Arial" panose="020B0604020202020204" pitchFamily="34" charset="0"/>
            </a:endParaRPr>
          </a:p>
        </p:txBody>
      </p:sp>
      <p:sp>
        <p:nvSpPr>
          <p:cNvPr id="27" name="Rectangle: Rounded Corners 26">
            <a:extLst>
              <a:ext uri="{FF2B5EF4-FFF2-40B4-BE49-F238E27FC236}">
                <a16:creationId xmlns:a16="http://schemas.microsoft.com/office/drawing/2014/main" id="{5629424D-EF67-40A9-9542-42E6412DD46B}"/>
              </a:ext>
            </a:extLst>
          </p:cNvPr>
          <p:cNvSpPr/>
          <p:nvPr/>
        </p:nvSpPr>
        <p:spPr>
          <a:xfrm>
            <a:off x="6145969" y="1415016"/>
            <a:ext cx="47614" cy="889213"/>
          </a:xfrm>
          <a:prstGeom prst="roundRect">
            <a:avLst/>
          </a:prstGeom>
          <a:solidFill>
            <a:srgbClr val="8F3089"/>
          </a:solidFill>
          <a:ln w="19050">
            <a:solidFill>
              <a:srgbClr val="8F30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EB20BFCA-FBB9-4D08-8C2C-6DDD41E9F27A}"/>
              </a:ext>
            </a:extLst>
          </p:cNvPr>
          <p:cNvSpPr/>
          <p:nvPr/>
        </p:nvSpPr>
        <p:spPr>
          <a:xfrm>
            <a:off x="4267148" y="2417650"/>
            <a:ext cx="432197" cy="398264"/>
          </a:xfrm>
          <a:custGeom>
            <a:avLst/>
            <a:gdLst>
              <a:gd name="connsiteX0" fmla="*/ 280988 w 559594"/>
              <a:gd name="connsiteY0" fmla="*/ 0 h 521493"/>
              <a:gd name="connsiteX1" fmla="*/ 342900 w 559594"/>
              <a:gd name="connsiteY1" fmla="*/ 80962 h 521493"/>
              <a:gd name="connsiteX2" fmla="*/ 392906 w 559594"/>
              <a:gd name="connsiteY2" fmla="*/ 150018 h 521493"/>
              <a:gd name="connsiteX3" fmla="*/ 428625 w 559594"/>
              <a:gd name="connsiteY3" fmla="*/ 214312 h 521493"/>
              <a:gd name="connsiteX4" fmla="*/ 461963 w 559594"/>
              <a:gd name="connsiteY4" fmla="*/ 269081 h 521493"/>
              <a:gd name="connsiteX5" fmla="*/ 507206 w 559594"/>
              <a:gd name="connsiteY5" fmla="*/ 357187 h 521493"/>
              <a:gd name="connsiteX6" fmla="*/ 535781 w 559594"/>
              <a:gd name="connsiteY6" fmla="*/ 423862 h 521493"/>
              <a:gd name="connsiteX7" fmla="*/ 559594 w 559594"/>
              <a:gd name="connsiteY7" fmla="*/ 488156 h 521493"/>
              <a:gd name="connsiteX8" fmla="*/ 464344 w 559594"/>
              <a:gd name="connsiteY8" fmla="*/ 507206 h 521493"/>
              <a:gd name="connsiteX9" fmla="*/ 392906 w 559594"/>
              <a:gd name="connsiteY9" fmla="*/ 516731 h 521493"/>
              <a:gd name="connsiteX10" fmla="*/ 302419 w 559594"/>
              <a:gd name="connsiteY10" fmla="*/ 521493 h 521493"/>
              <a:gd name="connsiteX11" fmla="*/ 223838 w 559594"/>
              <a:gd name="connsiteY11" fmla="*/ 516731 h 521493"/>
              <a:gd name="connsiteX12" fmla="*/ 150019 w 559594"/>
              <a:gd name="connsiteY12" fmla="*/ 511968 h 521493"/>
              <a:gd name="connsiteX13" fmla="*/ 78581 w 559594"/>
              <a:gd name="connsiteY13" fmla="*/ 502443 h 521493"/>
              <a:gd name="connsiteX14" fmla="*/ 21431 w 559594"/>
              <a:gd name="connsiteY14" fmla="*/ 488156 h 521493"/>
              <a:gd name="connsiteX15" fmla="*/ 0 w 559594"/>
              <a:gd name="connsiteY15" fmla="*/ 485775 h 521493"/>
              <a:gd name="connsiteX16" fmla="*/ 40481 w 559594"/>
              <a:gd name="connsiteY16" fmla="*/ 381000 h 521493"/>
              <a:gd name="connsiteX17" fmla="*/ 73819 w 559594"/>
              <a:gd name="connsiteY17" fmla="*/ 309562 h 521493"/>
              <a:gd name="connsiteX18" fmla="*/ 119063 w 559594"/>
              <a:gd name="connsiteY18" fmla="*/ 221456 h 521493"/>
              <a:gd name="connsiteX19" fmla="*/ 166688 w 559594"/>
              <a:gd name="connsiteY19" fmla="*/ 145256 h 521493"/>
              <a:gd name="connsiteX20" fmla="*/ 211931 w 559594"/>
              <a:gd name="connsiteY20" fmla="*/ 83343 h 521493"/>
              <a:gd name="connsiteX21" fmla="*/ 280988 w 559594"/>
              <a:gd name="connsiteY21" fmla="*/ 0 h 521493"/>
              <a:gd name="connsiteX0" fmla="*/ 280988 w 559594"/>
              <a:gd name="connsiteY0" fmla="*/ 0 h 521493"/>
              <a:gd name="connsiteX1" fmla="*/ 342900 w 559594"/>
              <a:gd name="connsiteY1" fmla="*/ 80962 h 521493"/>
              <a:gd name="connsiteX2" fmla="*/ 392906 w 559594"/>
              <a:gd name="connsiteY2" fmla="*/ 150018 h 521493"/>
              <a:gd name="connsiteX3" fmla="*/ 428625 w 559594"/>
              <a:gd name="connsiteY3" fmla="*/ 214312 h 521493"/>
              <a:gd name="connsiteX4" fmla="*/ 461963 w 559594"/>
              <a:gd name="connsiteY4" fmla="*/ 269081 h 521493"/>
              <a:gd name="connsiteX5" fmla="*/ 507206 w 559594"/>
              <a:gd name="connsiteY5" fmla="*/ 357187 h 521493"/>
              <a:gd name="connsiteX6" fmla="*/ 535781 w 559594"/>
              <a:gd name="connsiteY6" fmla="*/ 423862 h 521493"/>
              <a:gd name="connsiteX7" fmla="*/ 559594 w 559594"/>
              <a:gd name="connsiteY7" fmla="*/ 488156 h 521493"/>
              <a:gd name="connsiteX8" fmla="*/ 464344 w 559594"/>
              <a:gd name="connsiteY8" fmla="*/ 507206 h 521493"/>
              <a:gd name="connsiteX9" fmla="*/ 392906 w 559594"/>
              <a:gd name="connsiteY9" fmla="*/ 516731 h 521493"/>
              <a:gd name="connsiteX10" fmla="*/ 302419 w 559594"/>
              <a:gd name="connsiteY10" fmla="*/ 521493 h 521493"/>
              <a:gd name="connsiteX11" fmla="*/ 223838 w 559594"/>
              <a:gd name="connsiteY11" fmla="*/ 516731 h 521493"/>
              <a:gd name="connsiteX12" fmla="*/ 150019 w 559594"/>
              <a:gd name="connsiteY12" fmla="*/ 511968 h 521493"/>
              <a:gd name="connsiteX13" fmla="*/ 78581 w 559594"/>
              <a:gd name="connsiteY13" fmla="*/ 502443 h 521493"/>
              <a:gd name="connsiteX14" fmla="*/ 21431 w 559594"/>
              <a:gd name="connsiteY14" fmla="*/ 488156 h 521493"/>
              <a:gd name="connsiteX15" fmla="*/ 0 w 559594"/>
              <a:gd name="connsiteY15" fmla="*/ 485775 h 521493"/>
              <a:gd name="connsiteX16" fmla="*/ 40481 w 559594"/>
              <a:gd name="connsiteY16" fmla="*/ 381000 h 521493"/>
              <a:gd name="connsiteX17" fmla="*/ 69057 w 559594"/>
              <a:gd name="connsiteY17" fmla="*/ 309562 h 521493"/>
              <a:gd name="connsiteX18" fmla="*/ 119063 w 559594"/>
              <a:gd name="connsiteY18" fmla="*/ 221456 h 521493"/>
              <a:gd name="connsiteX19" fmla="*/ 166688 w 559594"/>
              <a:gd name="connsiteY19" fmla="*/ 145256 h 521493"/>
              <a:gd name="connsiteX20" fmla="*/ 211931 w 559594"/>
              <a:gd name="connsiteY20" fmla="*/ 83343 h 521493"/>
              <a:gd name="connsiteX21" fmla="*/ 280988 w 559594"/>
              <a:gd name="connsiteY21" fmla="*/ 0 h 521493"/>
              <a:gd name="connsiteX0" fmla="*/ 280988 w 559594"/>
              <a:gd name="connsiteY0" fmla="*/ 0 h 521493"/>
              <a:gd name="connsiteX1" fmla="*/ 342900 w 559594"/>
              <a:gd name="connsiteY1" fmla="*/ 80962 h 521493"/>
              <a:gd name="connsiteX2" fmla="*/ 392906 w 559594"/>
              <a:gd name="connsiteY2" fmla="*/ 150018 h 521493"/>
              <a:gd name="connsiteX3" fmla="*/ 428625 w 559594"/>
              <a:gd name="connsiteY3" fmla="*/ 214312 h 521493"/>
              <a:gd name="connsiteX4" fmla="*/ 461963 w 559594"/>
              <a:gd name="connsiteY4" fmla="*/ 269081 h 521493"/>
              <a:gd name="connsiteX5" fmla="*/ 507206 w 559594"/>
              <a:gd name="connsiteY5" fmla="*/ 357187 h 521493"/>
              <a:gd name="connsiteX6" fmla="*/ 535781 w 559594"/>
              <a:gd name="connsiteY6" fmla="*/ 423862 h 521493"/>
              <a:gd name="connsiteX7" fmla="*/ 559594 w 559594"/>
              <a:gd name="connsiteY7" fmla="*/ 488156 h 521493"/>
              <a:gd name="connsiteX8" fmla="*/ 464344 w 559594"/>
              <a:gd name="connsiteY8" fmla="*/ 507206 h 521493"/>
              <a:gd name="connsiteX9" fmla="*/ 392906 w 559594"/>
              <a:gd name="connsiteY9" fmla="*/ 516731 h 521493"/>
              <a:gd name="connsiteX10" fmla="*/ 302419 w 559594"/>
              <a:gd name="connsiteY10" fmla="*/ 521493 h 521493"/>
              <a:gd name="connsiteX11" fmla="*/ 223838 w 559594"/>
              <a:gd name="connsiteY11" fmla="*/ 516731 h 521493"/>
              <a:gd name="connsiteX12" fmla="*/ 150019 w 559594"/>
              <a:gd name="connsiteY12" fmla="*/ 511968 h 521493"/>
              <a:gd name="connsiteX13" fmla="*/ 78581 w 559594"/>
              <a:gd name="connsiteY13" fmla="*/ 502443 h 521493"/>
              <a:gd name="connsiteX14" fmla="*/ 21431 w 559594"/>
              <a:gd name="connsiteY14" fmla="*/ 488156 h 521493"/>
              <a:gd name="connsiteX15" fmla="*/ 0 w 559594"/>
              <a:gd name="connsiteY15" fmla="*/ 485775 h 521493"/>
              <a:gd name="connsiteX16" fmla="*/ 35719 w 559594"/>
              <a:gd name="connsiteY16" fmla="*/ 378619 h 521493"/>
              <a:gd name="connsiteX17" fmla="*/ 69057 w 559594"/>
              <a:gd name="connsiteY17" fmla="*/ 309562 h 521493"/>
              <a:gd name="connsiteX18" fmla="*/ 119063 w 559594"/>
              <a:gd name="connsiteY18" fmla="*/ 221456 h 521493"/>
              <a:gd name="connsiteX19" fmla="*/ 166688 w 559594"/>
              <a:gd name="connsiteY19" fmla="*/ 145256 h 521493"/>
              <a:gd name="connsiteX20" fmla="*/ 211931 w 559594"/>
              <a:gd name="connsiteY20" fmla="*/ 83343 h 521493"/>
              <a:gd name="connsiteX21" fmla="*/ 280988 w 559594"/>
              <a:gd name="connsiteY21" fmla="*/ 0 h 521493"/>
              <a:gd name="connsiteX0" fmla="*/ 280988 w 559594"/>
              <a:gd name="connsiteY0" fmla="*/ 0 h 521493"/>
              <a:gd name="connsiteX1" fmla="*/ 342900 w 559594"/>
              <a:gd name="connsiteY1" fmla="*/ 80962 h 521493"/>
              <a:gd name="connsiteX2" fmla="*/ 392906 w 559594"/>
              <a:gd name="connsiteY2" fmla="*/ 150018 h 521493"/>
              <a:gd name="connsiteX3" fmla="*/ 428625 w 559594"/>
              <a:gd name="connsiteY3" fmla="*/ 214312 h 521493"/>
              <a:gd name="connsiteX4" fmla="*/ 461963 w 559594"/>
              <a:gd name="connsiteY4" fmla="*/ 269081 h 521493"/>
              <a:gd name="connsiteX5" fmla="*/ 507206 w 559594"/>
              <a:gd name="connsiteY5" fmla="*/ 357187 h 521493"/>
              <a:gd name="connsiteX6" fmla="*/ 535781 w 559594"/>
              <a:gd name="connsiteY6" fmla="*/ 423862 h 521493"/>
              <a:gd name="connsiteX7" fmla="*/ 559594 w 559594"/>
              <a:gd name="connsiteY7" fmla="*/ 488156 h 521493"/>
              <a:gd name="connsiteX8" fmla="*/ 464344 w 559594"/>
              <a:gd name="connsiteY8" fmla="*/ 507206 h 521493"/>
              <a:gd name="connsiteX9" fmla="*/ 392906 w 559594"/>
              <a:gd name="connsiteY9" fmla="*/ 516731 h 521493"/>
              <a:gd name="connsiteX10" fmla="*/ 302419 w 559594"/>
              <a:gd name="connsiteY10" fmla="*/ 521493 h 521493"/>
              <a:gd name="connsiteX11" fmla="*/ 223838 w 559594"/>
              <a:gd name="connsiteY11" fmla="*/ 516731 h 521493"/>
              <a:gd name="connsiteX12" fmla="*/ 150019 w 559594"/>
              <a:gd name="connsiteY12" fmla="*/ 511968 h 521493"/>
              <a:gd name="connsiteX13" fmla="*/ 78581 w 559594"/>
              <a:gd name="connsiteY13" fmla="*/ 502443 h 521493"/>
              <a:gd name="connsiteX14" fmla="*/ 21431 w 559594"/>
              <a:gd name="connsiteY14" fmla="*/ 488156 h 521493"/>
              <a:gd name="connsiteX15" fmla="*/ 0 w 559594"/>
              <a:gd name="connsiteY15" fmla="*/ 485775 h 521493"/>
              <a:gd name="connsiteX16" fmla="*/ 35719 w 559594"/>
              <a:gd name="connsiteY16" fmla="*/ 378619 h 521493"/>
              <a:gd name="connsiteX17" fmla="*/ 69057 w 559594"/>
              <a:gd name="connsiteY17" fmla="*/ 309562 h 521493"/>
              <a:gd name="connsiteX18" fmla="*/ 119063 w 559594"/>
              <a:gd name="connsiteY18" fmla="*/ 221456 h 521493"/>
              <a:gd name="connsiteX19" fmla="*/ 166688 w 559594"/>
              <a:gd name="connsiteY19" fmla="*/ 145256 h 521493"/>
              <a:gd name="connsiteX20" fmla="*/ 211931 w 559594"/>
              <a:gd name="connsiteY20" fmla="*/ 83343 h 521493"/>
              <a:gd name="connsiteX21" fmla="*/ 280988 w 559594"/>
              <a:gd name="connsiteY21" fmla="*/ 0 h 521493"/>
              <a:gd name="connsiteX0" fmla="*/ 280988 w 559594"/>
              <a:gd name="connsiteY0" fmla="*/ 0 h 521493"/>
              <a:gd name="connsiteX1" fmla="*/ 342900 w 559594"/>
              <a:gd name="connsiteY1" fmla="*/ 80962 h 521493"/>
              <a:gd name="connsiteX2" fmla="*/ 392906 w 559594"/>
              <a:gd name="connsiteY2" fmla="*/ 150018 h 521493"/>
              <a:gd name="connsiteX3" fmla="*/ 428625 w 559594"/>
              <a:gd name="connsiteY3" fmla="*/ 214312 h 521493"/>
              <a:gd name="connsiteX4" fmla="*/ 461963 w 559594"/>
              <a:gd name="connsiteY4" fmla="*/ 269081 h 521493"/>
              <a:gd name="connsiteX5" fmla="*/ 507206 w 559594"/>
              <a:gd name="connsiteY5" fmla="*/ 357187 h 521493"/>
              <a:gd name="connsiteX6" fmla="*/ 535781 w 559594"/>
              <a:gd name="connsiteY6" fmla="*/ 423862 h 521493"/>
              <a:gd name="connsiteX7" fmla="*/ 559594 w 559594"/>
              <a:gd name="connsiteY7" fmla="*/ 488156 h 521493"/>
              <a:gd name="connsiteX8" fmla="*/ 464344 w 559594"/>
              <a:gd name="connsiteY8" fmla="*/ 507206 h 521493"/>
              <a:gd name="connsiteX9" fmla="*/ 392906 w 559594"/>
              <a:gd name="connsiteY9" fmla="*/ 516731 h 521493"/>
              <a:gd name="connsiteX10" fmla="*/ 302419 w 559594"/>
              <a:gd name="connsiteY10" fmla="*/ 521493 h 521493"/>
              <a:gd name="connsiteX11" fmla="*/ 223838 w 559594"/>
              <a:gd name="connsiteY11" fmla="*/ 516731 h 521493"/>
              <a:gd name="connsiteX12" fmla="*/ 150019 w 559594"/>
              <a:gd name="connsiteY12" fmla="*/ 511968 h 521493"/>
              <a:gd name="connsiteX13" fmla="*/ 78581 w 559594"/>
              <a:gd name="connsiteY13" fmla="*/ 502443 h 521493"/>
              <a:gd name="connsiteX14" fmla="*/ 21431 w 559594"/>
              <a:gd name="connsiteY14" fmla="*/ 488156 h 521493"/>
              <a:gd name="connsiteX15" fmla="*/ 0 w 559594"/>
              <a:gd name="connsiteY15" fmla="*/ 485775 h 521493"/>
              <a:gd name="connsiteX16" fmla="*/ 35719 w 559594"/>
              <a:gd name="connsiteY16" fmla="*/ 378619 h 521493"/>
              <a:gd name="connsiteX17" fmla="*/ 69057 w 559594"/>
              <a:gd name="connsiteY17" fmla="*/ 309562 h 521493"/>
              <a:gd name="connsiteX18" fmla="*/ 111919 w 559594"/>
              <a:gd name="connsiteY18" fmla="*/ 216694 h 521493"/>
              <a:gd name="connsiteX19" fmla="*/ 166688 w 559594"/>
              <a:gd name="connsiteY19" fmla="*/ 145256 h 521493"/>
              <a:gd name="connsiteX20" fmla="*/ 211931 w 559594"/>
              <a:gd name="connsiteY20" fmla="*/ 83343 h 521493"/>
              <a:gd name="connsiteX21" fmla="*/ 280988 w 559594"/>
              <a:gd name="connsiteY21" fmla="*/ 0 h 521493"/>
              <a:gd name="connsiteX0" fmla="*/ 280988 w 559594"/>
              <a:gd name="connsiteY0" fmla="*/ 0 h 521493"/>
              <a:gd name="connsiteX1" fmla="*/ 342900 w 559594"/>
              <a:gd name="connsiteY1" fmla="*/ 80962 h 521493"/>
              <a:gd name="connsiteX2" fmla="*/ 392906 w 559594"/>
              <a:gd name="connsiteY2" fmla="*/ 150018 h 521493"/>
              <a:gd name="connsiteX3" fmla="*/ 428625 w 559594"/>
              <a:gd name="connsiteY3" fmla="*/ 214312 h 521493"/>
              <a:gd name="connsiteX4" fmla="*/ 461963 w 559594"/>
              <a:gd name="connsiteY4" fmla="*/ 269081 h 521493"/>
              <a:gd name="connsiteX5" fmla="*/ 507206 w 559594"/>
              <a:gd name="connsiteY5" fmla="*/ 357187 h 521493"/>
              <a:gd name="connsiteX6" fmla="*/ 535781 w 559594"/>
              <a:gd name="connsiteY6" fmla="*/ 423862 h 521493"/>
              <a:gd name="connsiteX7" fmla="*/ 559594 w 559594"/>
              <a:gd name="connsiteY7" fmla="*/ 488156 h 521493"/>
              <a:gd name="connsiteX8" fmla="*/ 464344 w 559594"/>
              <a:gd name="connsiteY8" fmla="*/ 507206 h 521493"/>
              <a:gd name="connsiteX9" fmla="*/ 392906 w 559594"/>
              <a:gd name="connsiteY9" fmla="*/ 516731 h 521493"/>
              <a:gd name="connsiteX10" fmla="*/ 302419 w 559594"/>
              <a:gd name="connsiteY10" fmla="*/ 521493 h 521493"/>
              <a:gd name="connsiteX11" fmla="*/ 223838 w 559594"/>
              <a:gd name="connsiteY11" fmla="*/ 516731 h 521493"/>
              <a:gd name="connsiteX12" fmla="*/ 150019 w 559594"/>
              <a:gd name="connsiteY12" fmla="*/ 511968 h 521493"/>
              <a:gd name="connsiteX13" fmla="*/ 78581 w 559594"/>
              <a:gd name="connsiteY13" fmla="*/ 502443 h 521493"/>
              <a:gd name="connsiteX14" fmla="*/ 21431 w 559594"/>
              <a:gd name="connsiteY14" fmla="*/ 488156 h 521493"/>
              <a:gd name="connsiteX15" fmla="*/ 0 w 559594"/>
              <a:gd name="connsiteY15" fmla="*/ 485775 h 521493"/>
              <a:gd name="connsiteX16" fmla="*/ 35719 w 559594"/>
              <a:gd name="connsiteY16" fmla="*/ 378619 h 521493"/>
              <a:gd name="connsiteX17" fmla="*/ 69057 w 559594"/>
              <a:gd name="connsiteY17" fmla="*/ 309562 h 521493"/>
              <a:gd name="connsiteX18" fmla="*/ 111919 w 559594"/>
              <a:gd name="connsiteY18" fmla="*/ 216694 h 521493"/>
              <a:gd name="connsiteX19" fmla="*/ 161926 w 559594"/>
              <a:gd name="connsiteY19" fmla="*/ 140494 h 521493"/>
              <a:gd name="connsiteX20" fmla="*/ 211931 w 559594"/>
              <a:gd name="connsiteY20" fmla="*/ 83343 h 521493"/>
              <a:gd name="connsiteX21" fmla="*/ 280988 w 559594"/>
              <a:gd name="connsiteY21" fmla="*/ 0 h 521493"/>
              <a:gd name="connsiteX0" fmla="*/ 280988 w 559594"/>
              <a:gd name="connsiteY0" fmla="*/ 0 h 521493"/>
              <a:gd name="connsiteX1" fmla="*/ 342900 w 559594"/>
              <a:gd name="connsiteY1" fmla="*/ 80962 h 521493"/>
              <a:gd name="connsiteX2" fmla="*/ 392906 w 559594"/>
              <a:gd name="connsiteY2" fmla="*/ 150018 h 521493"/>
              <a:gd name="connsiteX3" fmla="*/ 428625 w 559594"/>
              <a:gd name="connsiteY3" fmla="*/ 214312 h 521493"/>
              <a:gd name="connsiteX4" fmla="*/ 461963 w 559594"/>
              <a:gd name="connsiteY4" fmla="*/ 269081 h 521493"/>
              <a:gd name="connsiteX5" fmla="*/ 507206 w 559594"/>
              <a:gd name="connsiteY5" fmla="*/ 357187 h 521493"/>
              <a:gd name="connsiteX6" fmla="*/ 535781 w 559594"/>
              <a:gd name="connsiteY6" fmla="*/ 423862 h 521493"/>
              <a:gd name="connsiteX7" fmla="*/ 559594 w 559594"/>
              <a:gd name="connsiteY7" fmla="*/ 488156 h 521493"/>
              <a:gd name="connsiteX8" fmla="*/ 464344 w 559594"/>
              <a:gd name="connsiteY8" fmla="*/ 507206 h 521493"/>
              <a:gd name="connsiteX9" fmla="*/ 392906 w 559594"/>
              <a:gd name="connsiteY9" fmla="*/ 516731 h 521493"/>
              <a:gd name="connsiteX10" fmla="*/ 302419 w 559594"/>
              <a:gd name="connsiteY10" fmla="*/ 521493 h 521493"/>
              <a:gd name="connsiteX11" fmla="*/ 223838 w 559594"/>
              <a:gd name="connsiteY11" fmla="*/ 516731 h 521493"/>
              <a:gd name="connsiteX12" fmla="*/ 150019 w 559594"/>
              <a:gd name="connsiteY12" fmla="*/ 511968 h 521493"/>
              <a:gd name="connsiteX13" fmla="*/ 78581 w 559594"/>
              <a:gd name="connsiteY13" fmla="*/ 502443 h 521493"/>
              <a:gd name="connsiteX14" fmla="*/ 21431 w 559594"/>
              <a:gd name="connsiteY14" fmla="*/ 488156 h 521493"/>
              <a:gd name="connsiteX15" fmla="*/ 0 w 559594"/>
              <a:gd name="connsiteY15" fmla="*/ 485775 h 521493"/>
              <a:gd name="connsiteX16" fmla="*/ 35719 w 559594"/>
              <a:gd name="connsiteY16" fmla="*/ 378619 h 521493"/>
              <a:gd name="connsiteX17" fmla="*/ 69057 w 559594"/>
              <a:gd name="connsiteY17" fmla="*/ 309562 h 521493"/>
              <a:gd name="connsiteX18" fmla="*/ 111919 w 559594"/>
              <a:gd name="connsiteY18" fmla="*/ 216694 h 521493"/>
              <a:gd name="connsiteX19" fmla="*/ 161926 w 559594"/>
              <a:gd name="connsiteY19" fmla="*/ 140494 h 521493"/>
              <a:gd name="connsiteX20" fmla="*/ 209549 w 559594"/>
              <a:gd name="connsiteY20" fmla="*/ 76199 h 521493"/>
              <a:gd name="connsiteX21" fmla="*/ 280988 w 559594"/>
              <a:gd name="connsiteY21" fmla="*/ 0 h 521493"/>
              <a:gd name="connsiteX0" fmla="*/ 273844 w 559594"/>
              <a:gd name="connsiteY0" fmla="*/ 0 h 528637"/>
              <a:gd name="connsiteX1" fmla="*/ 342900 w 559594"/>
              <a:gd name="connsiteY1" fmla="*/ 88106 h 528637"/>
              <a:gd name="connsiteX2" fmla="*/ 392906 w 559594"/>
              <a:gd name="connsiteY2" fmla="*/ 157162 h 528637"/>
              <a:gd name="connsiteX3" fmla="*/ 428625 w 559594"/>
              <a:gd name="connsiteY3" fmla="*/ 221456 h 528637"/>
              <a:gd name="connsiteX4" fmla="*/ 461963 w 559594"/>
              <a:gd name="connsiteY4" fmla="*/ 276225 h 528637"/>
              <a:gd name="connsiteX5" fmla="*/ 507206 w 559594"/>
              <a:gd name="connsiteY5" fmla="*/ 364331 h 528637"/>
              <a:gd name="connsiteX6" fmla="*/ 535781 w 559594"/>
              <a:gd name="connsiteY6" fmla="*/ 431006 h 528637"/>
              <a:gd name="connsiteX7" fmla="*/ 559594 w 559594"/>
              <a:gd name="connsiteY7" fmla="*/ 495300 h 528637"/>
              <a:gd name="connsiteX8" fmla="*/ 464344 w 559594"/>
              <a:gd name="connsiteY8" fmla="*/ 514350 h 528637"/>
              <a:gd name="connsiteX9" fmla="*/ 392906 w 559594"/>
              <a:gd name="connsiteY9" fmla="*/ 523875 h 528637"/>
              <a:gd name="connsiteX10" fmla="*/ 302419 w 559594"/>
              <a:gd name="connsiteY10" fmla="*/ 528637 h 528637"/>
              <a:gd name="connsiteX11" fmla="*/ 223838 w 559594"/>
              <a:gd name="connsiteY11" fmla="*/ 523875 h 528637"/>
              <a:gd name="connsiteX12" fmla="*/ 150019 w 559594"/>
              <a:gd name="connsiteY12" fmla="*/ 519112 h 528637"/>
              <a:gd name="connsiteX13" fmla="*/ 78581 w 559594"/>
              <a:gd name="connsiteY13" fmla="*/ 509587 h 528637"/>
              <a:gd name="connsiteX14" fmla="*/ 21431 w 559594"/>
              <a:gd name="connsiteY14" fmla="*/ 495300 h 528637"/>
              <a:gd name="connsiteX15" fmla="*/ 0 w 559594"/>
              <a:gd name="connsiteY15" fmla="*/ 492919 h 528637"/>
              <a:gd name="connsiteX16" fmla="*/ 35719 w 559594"/>
              <a:gd name="connsiteY16" fmla="*/ 385763 h 528637"/>
              <a:gd name="connsiteX17" fmla="*/ 69057 w 559594"/>
              <a:gd name="connsiteY17" fmla="*/ 316706 h 528637"/>
              <a:gd name="connsiteX18" fmla="*/ 111919 w 559594"/>
              <a:gd name="connsiteY18" fmla="*/ 223838 h 528637"/>
              <a:gd name="connsiteX19" fmla="*/ 161926 w 559594"/>
              <a:gd name="connsiteY19" fmla="*/ 147638 h 528637"/>
              <a:gd name="connsiteX20" fmla="*/ 209549 w 559594"/>
              <a:gd name="connsiteY20" fmla="*/ 83343 h 528637"/>
              <a:gd name="connsiteX21" fmla="*/ 273844 w 559594"/>
              <a:gd name="connsiteY21" fmla="*/ 0 h 528637"/>
              <a:gd name="connsiteX0" fmla="*/ 273844 w 559594"/>
              <a:gd name="connsiteY0" fmla="*/ 0 h 528637"/>
              <a:gd name="connsiteX1" fmla="*/ 347663 w 559594"/>
              <a:gd name="connsiteY1" fmla="*/ 88106 h 528637"/>
              <a:gd name="connsiteX2" fmla="*/ 392906 w 559594"/>
              <a:gd name="connsiteY2" fmla="*/ 157162 h 528637"/>
              <a:gd name="connsiteX3" fmla="*/ 428625 w 559594"/>
              <a:gd name="connsiteY3" fmla="*/ 221456 h 528637"/>
              <a:gd name="connsiteX4" fmla="*/ 461963 w 559594"/>
              <a:gd name="connsiteY4" fmla="*/ 276225 h 528637"/>
              <a:gd name="connsiteX5" fmla="*/ 507206 w 559594"/>
              <a:gd name="connsiteY5" fmla="*/ 364331 h 528637"/>
              <a:gd name="connsiteX6" fmla="*/ 535781 w 559594"/>
              <a:gd name="connsiteY6" fmla="*/ 431006 h 528637"/>
              <a:gd name="connsiteX7" fmla="*/ 559594 w 559594"/>
              <a:gd name="connsiteY7" fmla="*/ 495300 h 528637"/>
              <a:gd name="connsiteX8" fmla="*/ 464344 w 559594"/>
              <a:gd name="connsiteY8" fmla="*/ 514350 h 528637"/>
              <a:gd name="connsiteX9" fmla="*/ 392906 w 559594"/>
              <a:gd name="connsiteY9" fmla="*/ 523875 h 528637"/>
              <a:gd name="connsiteX10" fmla="*/ 302419 w 559594"/>
              <a:gd name="connsiteY10" fmla="*/ 528637 h 528637"/>
              <a:gd name="connsiteX11" fmla="*/ 223838 w 559594"/>
              <a:gd name="connsiteY11" fmla="*/ 523875 h 528637"/>
              <a:gd name="connsiteX12" fmla="*/ 150019 w 559594"/>
              <a:gd name="connsiteY12" fmla="*/ 519112 h 528637"/>
              <a:gd name="connsiteX13" fmla="*/ 78581 w 559594"/>
              <a:gd name="connsiteY13" fmla="*/ 509587 h 528637"/>
              <a:gd name="connsiteX14" fmla="*/ 21431 w 559594"/>
              <a:gd name="connsiteY14" fmla="*/ 495300 h 528637"/>
              <a:gd name="connsiteX15" fmla="*/ 0 w 559594"/>
              <a:gd name="connsiteY15" fmla="*/ 492919 h 528637"/>
              <a:gd name="connsiteX16" fmla="*/ 35719 w 559594"/>
              <a:gd name="connsiteY16" fmla="*/ 385763 h 528637"/>
              <a:gd name="connsiteX17" fmla="*/ 69057 w 559594"/>
              <a:gd name="connsiteY17" fmla="*/ 316706 h 528637"/>
              <a:gd name="connsiteX18" fmla="*/ 111919 w 559594"/>
              <a:gd name="connsiteY18" fmla="*/ 223838 h 528637"/>
              <a:gd name="connsiteX19" fmla="*/ 161926 w 559594"/>
              <a:gd name="connsiteY19" fmla="*/ 147638 h 528637"/>
              <a:gd name="connsiteX20" fmla="*/ 209549 w 559594"/>
              <a:gd name="connsiteY20" fmla="*/ 83343 h 528637"/>
              <a:gd name="connsiteX21" fmla="*/ 273844 w 559594"/>
              <a:gd name="connsiteY21" fmla="*/ 0 h 528637"/>
              <a:gd name="connsiteX0" fmla="*/ 273844 w 559594"/>
              <a:gd name="connsiteY0" fmla="*/ 0 h 528637"/>
              <a:gd name="connsiteX1" fmla="*/ 347663 w 559594"/>
              <a:gd name="connsiteY1" fmla="*/ 88106 h 528637"/>
              <a:gd name="connsiteX2" fmla="*/ 400050 w 559594"/>
              <a:gd name="connsiteY2" fmla="*/ 159543 h 528637"/>
              <a:gd name="connsiteX3" fmla="*/ 428625 w 559594"/>
              <a:gd name="connsiteY3" fmla="*/ 221456 h 528637"/>
              <a:gd name="connsiteX4" fmla="*/ 461963 w 559594"/>
              <a:gd name="connsiteY4" fmla="*/ 276225 h 528637"/>
              <a:gd name="connsiteX5" fmla="*/ 507206 w 559594"/>
              <a:gd name="connsiteY5" fmla="*/ 364331 h 528637"/>
              <a:gd name="connsiteX6" fmla="*/ 535781 w 559594"/>
              <a:gd name="connsiteY6" fmla="*/ 431006 h 528637"/>
              <a:gd name="connsiteX7" fmla="*/ 559594 w 559594"/>
              <a:gd name="connsiteY7" fmla="*/ 495300 h 528637"/>
              <a:gd name="connsiteX8" fmla="*/ 464344 w 559594"/>
              <a:gd name="connsiteY8" fmla="*/ 514350 h 528637"/>
              <a:gd name="connsiteX9" fmla="*/ 392906 w 559594"/>
              <a:gd name="connsiteY9" fmla="*/ 523875 h 528637"/>
              <a:gd name="connsiteX10" fmla="*/ 302419 w 559594"/>
              <a:gd name="connsiteY10" fmla="*/ 528637 h 528637"/>
              <a:gd name="connsiteX11" fmla="*/ 223838 w 559594"/>
              <a:gd name="connsiteY11" fmla="*/ 523875 h 528637"/>
              <a:gd name="connsiteX12" fmla="*/ 150019 w 559594"/>
              <a:gd name="connsiteY12" fmla="*/ 519112 h 528637"/>
              <a:gd name="connsiteX13" fmla="*/ 78581 w 559594"/>
              <a:gd name="connsiteY13" fmla="*/ 509587 h 528637"/>
              <a:gd name="connsiteX14" fmla="*/ 21431 w 559594"/>
              <a:gd name="connsiteY14" fmla="*/ 495300 h 528637"/>
              <a:gd name="connsiteX15" fmla="*/ 0 w 559594"/>
              <a:gd name="connsiteY15" fmla="*/ 492919 h 528637"/>
              <a:gd name="connsiteX16" fmla="*/ 35719 w 559594"/>
              <a:gd name="connsiteY16" fmla="*/ 385763 h 528637"/>
              <a:gd name="connsiteX17" fmla="*/ 69057 w 559594"/>
              <a:gd name="connsiteY17" fmla="*/ 316706 h 528637"/>
              <a:gd name="connsiteX18" fmla="*/ 111919 w 559594"/>
              <a:gd name="connsiteY18" fmla="*/ 223838 h 528637"/>
              <a:gd name="connsiteX19" fmla="*/ 161926 w 559594"/>
              <a:gd name="connsiteY19" fmla="*/ 147638 h 528637"/>
              <a:gd name="connsiteX20" fmla="*/ 209549 w 559594"/>
              <a:gd name="connsiteY20" fmla="*/ 83343 h 528637"/>
              <a:gd name="connsiteX21" fmla="*/ 273844 w 559594"/>
              <a:gd name="connsiteY21" fmla="*/ 0 h 528637"/>
              <a:gd name="connsiteX0" fmla="*/ 273844 w 559594"/>
              <a:gd name="connsiteY0" fmla="*/ 0 h 528637"/>
              <a:gd name="connsiteX1" fmla="*/ 347663 w 559594"/>
              <a:gd name="connsiteY1" fmla="*/ 88106 h 528637"/>
              <a:gd name="connsiteX2" fmla="*/ 400050 w 559594"/>
              <a:gd name="connsiteY2" fmla="*/ 159543 h 528637"/>
              <a:gd name="connsiteX3" fmla="*/ 433388 w 559594"/>
              <a:gd name="connsiteY3" fmla="*/ 221456 h 528637"/>
              <a:gd name="connsiteX4" fmla="*/ 461963 w 559594"/>
              <a:gd name="connsiteY4" fmla="*/ 276225 h 528637"/>
              <a:gd name="connsiteX5" fmla="*/ 507206 w 559594"/>
              <a:gd name="connsiteY5" fmla="*/ 364331 h 528637"/>
              <a:gd name="connsiteX6" fmla="*/ 535781 w 559594"/>
              <a:gd name="connsiteY6" fmla="*/ 431006 h 528637"/>
              <a:gd name="connsiteX7" fmla="*/ 559594 w 559594"/>
              <a:gd name="connsiteY7" fmla="*/ 495300 h 528637"/>
              <a:gd name="connsiteX8" fmla="*/ 464344 w 559594"/>
              <a:gd name="connsiteY8" fmla="*/ 514350 h 528637"/>
              <a:gd name="connsiteX9" fmla="*/ 392906 w 559594"/>
              <a:gd name="connsiteY9" fmla="*/ 523875 h 528637"/>
              <a:gd name="connsiteX10" fmla="*/ 302419 w 559594"/>
              <a:gd name="connsiteY10" fmla="*/ 528637 h 528637"/>
              <a:gd name="connsiteX11" fmla="*/ 223838 w 559594"/>
              <a:gd name="connsiteY11" fmla="*/ 523875 h 528637"/>
              <a:gd name="connsiteX12" fmla="*/ 150019 w 559594"/>
              <a:gd name="connsiteY12" fmla="*/ 519112 h 528637"/>
              <a:gd name="connsiteX13" fmla="*/ 78581 w 559594"/>
              <a:gd name="connsiteY13" fmla="*/ 509587 h 528637"/>
              <a:gd name="connsiteX14" fmla="*/ 21431 w 559594"/>
              <a:gd name="connsiteY14" fmla="*/ 495300 h 528637"/>
              <a:gd name="connsiteX15" fmla="*/ 0 w 559594"/>
              <a:gd name="connsiteY15" fmla="*/ 492919 h 528637"/>
              <a:gd name="connsiteX16" fmla="*/ 35719 w 559594"/>
              <a:gd name="connsiteY16" fmla="*/ 385763 h 528637"/>
              <a:gd name="connsiteX17" fmla="*/ 69057 w 559594"/>
              <a:gd name="connsiteY17" fmla="*/ 316706 h 528637"/>
              <a:gd name="connsiteX18" fmla="*/ 111919 w 559594"/>
              <a:gd name="connsiteY18" fmla="*/ 223838 h 528637"/>
              <a:gd name="connsiteX19" fmla="*/ 161926 w 559594"/>
              <a:gd name="connsiteY19" fmla="*/ 147638 h 528637"/>
              <a:gd name="connsiteX20" fmla="*/ 209549 w 559594"/>
              <a:gd name="connsiteY20" fmla="*/ 83343 h 528637"/>
              <a:gd name="connsiteX21" fmla="*/ 273844 w 559594"/>
              <a:gd name="connsiteY21" fmla="*/ 0 h 528637"/>
              <a:gd name="connsiteX0" fmla="*/ 273844 w 559594"/>
              <a:gd name="connsiteY0" fmla="*/ 0 h 528637"/>
              <a:gd name="connsiteX1" fmla="*/ 347663 w 559594"/>
              <a:gd name="connsiteY1" fmla="*/ 88106 h 528637"/>
              <a:gd name="connsiteX2" fmla="*/ 400050 w 559594"/>
              <a:gd name="connsiteY2" fmla="*/ 159543 h 528637"/>
              <a:gd name="connsiteX3" fmla="*/ 433388 w 559594"/>
              <a:gd name="connsiteY3" fmla="*/ 221456 h 528637"/>
              <a:gd name="connsiteX4" fmla="*/ 469107 w 559594"/>
              <a:gd name="connsiteY4" fmla="*/ 276225 h 528637"/>
              <a:gd name="connsiteX5" fmla="*/ 507206 w 559594"/>
              <a:gd name="connsiteY5" fmla="*/ 364331 h 528637"/>
              <a:gd name="connsiteX6" fmla="*/ 535781 w 559594"/>
              <a:gd name="connsiteY6" fmla="*/ 431006 h 528637"/>
              <a:gd name="connsiteX7" fmla="*/ 559594 w 559594"/>
              <a:gd name="connsiteY7" fmla="*/ 495300 h 528637"/>
              <a:gd name="connsiteX8" fmla="*/ 464344 w 559594"/>
              <a:gd name="connsiteY8" fmla="*/ 514350 h 528637"/>
              <a:gd name="connsiteX9" fmla="*/ 392906 w 559594"/>
              <a:gd name="connsiteY9" fmla="*/ 523875 h 528637"/>
              <a:gd name="connsiteX10" fmla="*/ 302419 w 559594"/>
              <a:gd name="connsiteY10" fmla="*/ 528637 h 528637"/>
              <a:gd name="connsiteX11" fmla="*/ 223838 w 559594"/>
              <a:gd name="connsiteY11" fmla="*/ 523875 h 528637"/>
              <a:gd name="connsiteX12" fmla="*/ 150019 w 559594"/>
              <a:gd name="connsiteY12" fmla="*/ 519112 h 528637"/>
              <a:gd name="connsiteX13" fmla="*/ 78581 w 559594"/>
              <a:gd name="connsiteY13" fmla="*/ 509587 h 528637"/>
              <a:gd name="connsiteX14" fmla="*/ 21431 w 559594"/>
              <a:gd name="connsiteY14" fmla="*/ 495300 h 528637"/>
              <a:gd name="connsiteX15" fmla="*/ 0 w 559594"/>
              <a:gd name="connsiteY15" fmla="*/ 492919 h 528637"/>
              <a:gd name="connsiteX16" fmla="*/ 35719 w 559594"/>
              <a:gd name="connsiteY16" fmla="*/ 385763 h 528637"/>
              <a:gd name="connsiteX17" fmla="*/ 69057 w 559594"/>
              <a:gd name="connsiteY17" fmla="*/ 316706 h 528637"/>
              <a:gd name="connsiteX18" fmla="*/ 111919 w 559594"/>
              <a:gd name="connsiteY18" fmla="*/ 223838 h 528637"/>
              <a:gd name="connsiteX19" fmla="*/ 161926 w 559594"/>
              <a:gd name="connsiteY19" fmla="*/ 147638 h 528637"/>
              <a:gd name="connsiteX20" fmla="*/ 209549 w 559594"/>
              <a:gd name="connsiteY20" fmla="*/ 83343 h 528637"/>
              <a:gd name="connsiteX21" fmla="*/ 273844 w 559594"/>
              <a:gd name="connsiteY21" fmla="*/ 0 h 528637"/>
              <a:gd name="connsiteX0" fmla="*/ 273844 w 559594"/>
              <a:gd name="connsiteY0" fmla="*/ 0 h 528637"/>
              <a:gd name="connsiteX1" fmla="*/ 347663 w 559594"/>
              <a:gd name="connsiteY1" fmla="*/ 88106 h 528637"/>
              <a:gd name="connsiteX2" fmla="*/ 400050 w 559594"/>
              <a:gd name="connsiteY2" fmla="*/ 159543 h 528637"/>
              <a:gd name="connsiteX3" fmla="*/ 433388 w 559594"/>
              <a:gd name="connsiteY3" fmla="*/ 221456 h 528637"/>
              <a:gd name="connsiteX4" fmla="*/ 469107 w 559594"/>
              <a:gd name="connsiteY4" fmla="*/ 276225 h 528637"/>
              <a:gd name="connsiteX5" fmla="*/ 511969 w 559594"/>
              <a:gd name="connsiteY5" fmla="*/ 366712 h 528637"/>
              <a:gd name="connsiteX6" fmla="*/ 535781 w 559594"/>
              <a:gd name="connsiteY6" fmla="*/ 431006 h 528637"/>
              <a:gd name="connsiteX7" fmla="*/ 559594 w 559594"/>
              <a:gd name="connsiteY7" fmla="*/ 495300 h 528637"/>
              <a:gd name="connsiteX8" fmla="*/ 464344 w 559594"/>
              <a:gd name="connsiteY8" fmla="*/ 514350 h 528637"/>
              <a:gd name="connsiteX9" fmla="*/ 392906 w 559594"/>
              <a:gd name="connsiteY9" fmla="*/ 523875 h 528637"/>
              <a:gd name="connsiteX10" fmla="*/ 302419 w 559594"/>
              <a:gd name="connsiteY10" fmla="*/ 528637 h 528637"/>
              <a:gd name="connsiteX11" fmla="*/ 223838 w 559594"/>
              <a:gd name="connsiteY11" fmla="*/ 523875 h 528637"/>
              <a:gd name="connsiteX12" fmla="*/ 150019 w 559594"/>
              <a:gd name="connsiteY12" fmla="*/ 519112 h 528637"/>
              <a:gd name="connsiteX13" fmla="*/ 78581 w 559594"/>
              <a:gd name="connsiteY13" fmla="*/ 509587 h 528637"/>
              <a:gd name="connsiteX14" fmla="*/ 21431 w 559594"/>
              <a:gd name="connsiteY14" fmla="*/ 495300 h 528637"/>
              <a:gd name="connsiteX15" fmla="*/ 0 w 559594"/>
              <a:gd name="connsiteY15" fmla="*/ 492919 h 528637"/>
              <a:gd name="connsiteX16" fmla="*/ 35719 w 559594"/>
              <a:gd name="connsiteY16" fmla="*/ 385763 h 528637"/>
              <a:gd name="connsiteX17" fmla="*/ 69057 w 559594"/>
              <a:gd name="connsiteY17" fmla="*/ 316706 h 528637"/>
              <a:gd name="connsiteX18" fmla="*/ 111919 w 559594"/>
              <a:gd name="connsiteY18" fmla="*/ 223838 h 528637"/>
              <a:gd name="connsiteX19" fmla="*/ 161926 w 559594"/>
              <a:gd name="connsiteY19" fmla="*/ 147638 h 528637"/>
              <a:gd name="connsiteX20" fmla="*/ 209549 w 559594"/>
              <a:gd name="connsiteY20" fmla="*/ 83343 h 528637"/>
              <a:gd name="connsiteX21" fmla="*/ 273844 w 559594"/>
              <a:gd name="connsiteY21" fmla="*/ 0 h 528637"/>
              <a:gd name="connsiteX0" fmla="*/ 273844 w 559594"/>
              <a:gd name="connsiteY0" fmla="*/ 0 h 528637"/>
              <a:gd name="connsiteX1" fmla="*/ 347663 w 559594"/>
              <a:gd name="connsiteY1" fmla="*/ 88106 h 528637"/>
              <a:gd name="connsiteX2" fmla="*/ 400050 w 559594"/>
              <a:gd name="connsiteY2" fmla="*/ 159543 h 528637"/>
              <a:gd name="connsiteX3" fmla="*/ 433388 w 559594"/>
              <a:gd name="connsiteY3" fmla="*/ 221456 h 528637"/>
              <a:gd name="connsiteX4" fmla="*/ 469107 w 559594"/>
              <a:gd name="connsiteY4" fmla="*/ 276225 h 528637"/>
              <a:gd name="connsiteX5" fmla="*/ 511969 w 559594"/>
              <a:gd name="connsiteY5" fmla="*/ 366712 h 528637"/>
              <a:gd name="connsiteX6" fmla="*/ 542925 w 559594"/>
              <a:gd name="connsiteY6" fmla="*/ 428624 h 528637"/>
              <a:gd name="connsiteX7" fmla="*/ 559594 w 559594"/>
              <a:gd name="connsiteY7" fmla="*/ 495300 h 528637"/>
              <a:gd name="connsiteX8" fmla="*/ 464344 w 559594"/>
              <a:gd name="connsiteY8" fmla="*/ 514350 h 528637"/>
              <a:gd name="connsiteX9" fmla="*/ 392906 w 559594"/>
              <a:gd name="connsiteY9" fmla="*/ 523875 h 528637"/>
              <a:gd name="connsiteX10" fmla="*/ 302419 w 559594"/>
              <a:gd name="connsiteY10" fmla="*/ 528637 h 528637"/>
              <a:gd name="connsiteX11" fmla="*/ 223838 w 559594"/>
              <a:gd name="connsiteY11" fmla="*/ 523875 h 528637"/>
              <a:gd name="connsiteX12" fmla="*/ 150019 w 559594"/>
              <a:gd name="connsiteY12" fmla="*/ 519112 h 528637"/>
              <a:gd name="connsiteX13" fmla="*/ 78581 w 559594"/>
              <a:gd name="connsiteY13" fmla="*/ 509587 h 528637"/>
              <a:gd name="connsiteX14" fmla="*/ 21431 w 559594"/>
              <a:gd name="connsiteY14" fmla="*/ 495300 h 528637"/>
              <a:gd name="connsiteX15" fmla="*/ 0 w 559594"/>
              <a:gd name="connsiteY15" fmla="*/ 492919 h 528637"/>
              <a:gd name="connsiteX16" fmla="*/ 35719 w 559594"/>
              <a:gd name="connsiteY16" fmla="*/ 385763 h 528637"/>
              <a:gd name="connsiteX17" fmla="*/ 69057 w 559594"/>
              <a:gd name="connsiteY17" fmla="*/ 316706 h 528637"/>
              <a:gd name="connsiteX18" fmla="*/ 111919 w 559594"/>
              <a:gd name="connsiteY18" fmla="*/ 223838 h 528637"/>
              <a:gd name="connsiteX19" fmla="*/ 161926 w 559594"/>
              <a:gd name="connsiteY19" fmla="*/ 147638 h 528637"/>
              <a:gd name="connsiteX20" fmla="*/ 209549 w 559594"/>
              <a:gd name="connsiteY20" fmla="*/ 83343 h 528637"/>
              <a:gd name="connsiteX21" fmla="*/ 273844 w 559594"/>
              <a:gd name="connsiteY21" fmla="*/ 0 h 528637"/>
              <a:gd name="connsiteX0" fmla="*/ 273844 w 559594"/>
              <a:gd name="connsiteY0" fmla="*/ 0 h 528637"/>
              <a:gd name="connsiteX1" fmla="*/ 347663 w 559594"/>
              <a:gd name="connsiteY1" fmla="*/ 88106 h 528637"/>
              <a:gd name="connsiteX2" fmla="*/ 400050 w 559594"/>
              <a:gd name="connsiteY2" fmla="*/ 159543 h 528637"/>
              <a:gd name="connsiteX3" fmla="*/ 440532 w 559594"/>
              <a:gd name="connsiteY3" fmla="*/ 219075 h 528637"/>
              <a:gd name="connsiteX4" fmla="*/ 469107 w 559594"/>
              <a:gd name="connsiteY4" fmla="*/ 276225 h 528637"/>
              <a:gd name="connsiteX5" fmla="*/ 511969 w 559594"/>
              <a:gd name="connsiteY5" fmla="*/ 366712 h 528637"/>
              <a:gd name="connsiteX6" fmla="*/ 542925 w 559594"/>
              <a:gd name="connsiteY6" fmla="*/ 428624 h 528637"/>
              <a:gd name="connsiteX7" fmla="*/ 559594 w 559594"/>
              <a:gd name="connsiteY7" fmla="*/ 495300 h 528637"/>
              <a:gd name="connsiteX8" fmla="*/ 464344 w 559594"/>
              <a:gd name="connsiteY8" fmla="*/ 514350 h 528637"/>
              <a:gd name="connsiteX9" fmla="*/ 392906 w 559594"/>
              <a:gd name="connsiteY9" fmla="*/ 523875 h 528637"/>
              <a:gd name="connsiteX10" fmla="*/ 302419 w 559594"/>
              <a:gd name="connsiteY10" fmla="*/ 528637 h 528637"/>
              <a:gd name="connsiteX11" fmla="*/ 223838 w 559594"/>
              <a:gd name="connsiteY11" fmla="*/ 523875 h 528637"/>
              <a:gd name="connsiteX12" fmla="*/ 150019 w 559594"/>
              <a:gd name="connsiteY12" fmla="*/ 519112 h 528637"/>
              <a:gd name="connsiteX13" fmla="*/ 78581 w 559594"/>
              <a:gd name="connsiteY13" fmla="*/ 509587 h 528637"/>
              <a:gd name="connsiteX14" fmla="*/ 21431 w 559594"/>
              <a:gd name="connsiteY14" fmla="*/ 495300 h 528637"/>
              <a:gd name="connsiteX15" fmla="*/ 0 w 559594"/>
              <a:gd name="connsiteY15" fmla="*/ 492919 h 528637"/>
              <a:gd name="connsiteX16" fmla="*/ 35719 w 559594"/>
              <a:gd name="connsiteY16" fmla="*/ 385763 h 528637"/>
              <a:gd name="connsiteX17" fmla="*/ 69057 w 559594"/>
              <a:gd name="connsiteY17" fmla="*/ 316706 h 528637"/>
              <a:gd name="connsiteX18" fmla="*/ 111919 w 559594"/>
              <a:gd name="connsiteY18" fmla="*/ 223838 h 528637"/>
              <a:gd name="connsiteX19" fmla="*/ 161926 w 559594"/>
              <a:gd name="connsiteY19" fmla="*/ 147638 h 528637"/>
              <a:gd name="connsiteX20" fmla="*/ 209549 w 559594"/>
              <a:gd name="connsiteY20" fmla="*/ 83343 h 528637"/>
              <a:gd name="connsiteX21" fmla="*/ 273844 w 559594"/>
              <a:gd name="connsiteY21" fmla="*/ 0 h 528637"/>
              <a:gd name="connsiteX0" fmla="*/ 273844 w 559594"/>
              <a:gd name="connsiteY0" fmla="*/ 0 h 528637"/>
              <a:gd name="connsiteX1" fmla="*/ 347663 w 559594"/>
              <a:gd name="connsiteY1" fmla="*/ 88106 h 528637"/>
              <a:gd name="connsiteX2" fmla="*/ 400050 w 559594"/>
              <a:gd name="connsiteY2" fmla="*/ 159543 h 528637"/>
              <a:gd name="connsiteX3" fmla="*/ 440532 w 559594"/>
              <a:gd name="connsiteY3" fmla="*/ 219075 h 528637"/>
              <a:gd name="connsiteX4" fmla="*/ 469107 w 559594"/>
              <a:gd name="connsiteY4" fmla="*/ 276225 h 528637"/>
              <a:gd name="connsiteX5" fmla="*/ 516731 w 559594"/>
              <a:gd name="connsiteY5" fmla="*/ 366712 h 528637"/>
              <a:gd name="connsiteX6" fmla="*/ 542925 w 559594"/>
              <a:gd name="connsiteY6" fmla="*/ 428624 h 528637"/>
              <a:gd name="connsiteX7" fmla="*/ 559594 w 559594"/>
              <a:gd name="connsiteY7" fmla="*/ 495300 h 528637"/>
              <a:gd name="connsiteX8" fmla="*/ 464344 w 559594"/>
              <a:gd name="connsiteY8" fmla="*/ 514350 h 528637"/>
              <a:gd name="connsiteX9" fmla="*/ 392906 w 559594"/>
              <a:gd name="connsiteY9" fmla="*/ 523875 h 528637"/>
              <a:gd name="connsiteX10" fmla="*/ 302419 w 559594"/>
              <a:gd name="connsiteY10" fmla="*/ 528637 h 528637"/>
              <a:gd name="connsiteX11" fmla="*/ 223838 w 559594"/>
              <a:gd name="connsiteY11" fmla="*/ 523875 h 528637"/>
              <a:gd name="connsiteX12" fmla="*/ 150019 w 559594"/>
              <a:gd name="connsiteY12" fmla="*/ 519112 h 528637"/>
              <a:gd name="connsiteX13" fmla="*/ 78581 w 559594"/>
              <a:gd name="connsiteY13" fmla="*/ 509587 h 528637"/>
              <a:gd name="connsiteX14" fmla="*/ 21431 w 559594"/>
              <a:gd name="connsiteY14" fmla="*/ 495300 h 528637"/>
              <a:gd name="connsiteX15" fmla="*/ 0 w 559594"/>
              <a:gd name="connsiteY15" fmla="*/ 492919 h 528637"/>
              <a:gd name="connsiteX16" fmla="*/ 35719 w 559594"/>
              <a:gd name="connsiteY16" fmla="*/ 385763 h 528637"/>
              <a:gd name="connsiteX17" fmla="*/ 69057 w 559594"/>
              <a:gd name="connsiteY17" fmla="*/ 316706 h 528637"/>
              <a:gd name="connsiteX18" fmla="*/ 111919 w 559594"/>
              <a:gd name="connsiteY18" fmla="*/ 223838 h 528637"/>
              <a:gd name="connsiteX19" fmla="*/ 161926 w 559594"/>
              <a:gd name="connsiteY19" fmla="*/ 147638 h 528637"/>
              <a:gd name="connsiteX20" fmla="*/ 209549 w 559594"/>
              <a:gd name="connsiteY20" fmla="*/ 83343 h 528637"/>
              <a:gd name="connsiteX21" fmla="*/ 273844 w 559594"/>
              <a:gd name="connsiteY21" fmla="*/ 0 h 528637"/>
              <a:gd name="connsiteX0" fmla="*/ 273844 w 559594"/>
              <a:gd name="connsiteY0" fmla="*/ 0 h 528637"/>
              <a:gd name="connsiteX1" fmla="*/ 347663 w 559594"/>
              <a:gd name="connsiteY1" fmla="*/ 88106 h 528637"/>
              <a:gd name="connsiteX2" fmla="*/ 400050 w 559594"/>
              <a:gd name="connsiteY2" fmla="*/ 159543 h 528637"/>
              <a:gd name="connsiteX3" fmla="*/ 440532 w 559594"/>
              <a:gd name="connsiteY3" fmla="*/ 219075 h 528637"/>
              <a:gd name="connsiteX4" fmla="*/ 473870 w 559594"/>
              <a:gd name="connsiteY4" fmla="*/ 273844 h 528637"/>
              <a:gd name="connsiteX5" fmla="*/ 516731 w 559594"/>
              <a:gd name="connsiteY5" fmla="*/ 366712 h 528637"/>
              <a:gd name="connsiteX6" fmla="*/ 542925 w 559594"/>
              <a:gd name="connsiteY6" fmla="*/ 428624 h 528637"/>
              <a:gd name="connsiteX7" fmla="*/ 559594 w 559594"/>
              <a:gd name="connsiteY7" fmla="*/ 495300 h 528637"/>
              <a:gd name="connsiteX8" fmla="*/ 464344 w 559594"/>
              <a:gd name="connsiteY8" fmla="*/ 514350 h 528637"/>
              <a:gd name="connsiteX9" fmla="*/ 392906 w 559594"/>
              <a:gd name="connsiteY9" fmla="*/ 523875 h 528637"/>
              <a:gd name="connsiteX10" fmla="*/ 302419 w 559594"/>
              <a:gd name="connsiteY10" fmla="*/ 528637 h 528637"/>
              <a:gd name="connsiteX11" fmla="*/ 223838 w 559594"/>
              <a:gd name="connsiteY11" fmla="*/ 523875 h 528637"/>
              <a:gd name="connsiteX12" fmla="*/ 150019 w 559594"/>
              <a:gd name="connsiteY12" fmla="*/ 519112 h 528637"/>
              <a:gd name="connsiteX13" fmla="*/ 78581 w 559594"/>
              <a:gd name="connsiteY13" fmla="*/ 509587 h 528637"/>
              <a:gd name="connsiteX14" fmla="*/ 21431 w 559594"/>
              <a:gd name="connsiteY14" fmla="*/ 495300 h 528637"/>
              <a:gd name="connsiteX15" fmla="*/ 0 w 559594"/>
              <a:gd name="connsiteY15" fmla="*/ 492919 h 528637"/>
              <a:gd name="connsiteX16" fmla="*/ 35719 w 559594"/>
              <a:gd name="connsiteY16" fmla="*/ 385763 h 528637"/>
              <a:gd name="connsiteX17" fmla="*/ 69057 w 559594"/>
              <a:gd name="connsiteY17" fmla="*/ 316706 h 528637"/>
              <a:gd name="connsiteX18" fmla="*/ 111919 w 559594"/>
              <a:gd name="connsiteY18" fmla="*/ 223838 h 528637"/>
              <a:gd name="connsiteX19" fmla="*/ 161926 w 559594"/>
              <a:gd name="connsiteY19" fmla="*/ 147638 h 528637"/>
              <a:gd name="connsiteX20" fmla="*/ 209549 w 559594"/>
              <a:gd name="connsiteY20" fmla="*/ 83343 h 528637"/>
              <a:gd name="connsiteX21" fmla="*/ 273844 w 559594"/>
              <a:gd name="connsiteY21" fmla="*/ 0 h 528637"/>
              <a:gd name="connsiteX0" fmla="*/ 273844 w 559594"/>
              <a:gd name="connsiteY0" fmla="*/ 0 h 528637"/>
              <a:gd name="connsiteX1" fmla="*/ 354807 w 559594"/>
              <a:gd name="connsiteY1" fmla="*/ 83344 h 528637"/>
              <a:gd name="connsiteX2" fmla="*/ 400050 w 559594"/>
              <a:gd name="connsiteY2" fmla="*/ 159543 h 528637"/>
              <a:gd name="connsiteX3" fmla="*/ 440532 w 559594"/>
              <a:gd name="connsiteY3" fmla="*/ 219075 h 528637"/>
              <a:gd name="connsiteX4" fmla="*/ 473870 w 559594"/>
              <a:gd name="connsiteY4" fmla="*/ 273844 h 528637"/>
              <a:gd name="connsiteX5" fmla="*/ 516731 w 559594"/>
              <a:gd name="connsiteY5" fmla="*/ 366712 h 528637"/>
              <a:gd name="connsiteX6" fmla="*/ 542925 w 559594"/>
              <a:gd name="connsiteY6" fmla="*/ 428624 h 528637"/>
              <a:gd name="connsiteX7" fmla="*/ 559594 w 559594"/>
              <a:gd name="connsiteY7" fmla="*/ 495300 h 528637"/>
              <a:gd name="connsiteX8" fmla="*/ 464344 w 559594"/>
              <a:gd name="connsiteY8" fmla="*/ 514350 h 528637"/>
              <a:gd name="connsiteX9" fmla="*/ 392906 w 559594"/>
              <a:gd name="connsiteY9" fmla="*/ 523875 h 528637"/>
              <a:gd name="connsiteX10" fmla="*/ 302419 w 559594"/>
              <a:gd name="connsiteY10" fmla="*/ 528637 h 528637"/>
              <a:gd name="connsiteX11" fmla="*/ 223838 w 559594"/>
              <a:gd name="connsiteY11" fmla="*/ 523875 h 528637"/>
              <a:gd name="connsiteX12" fmla="*/ 150019 w 559594"/>
              <a:gd name="connsiteY12" fmla="*/ 519112 h 528637"/>
              <a:gd name="connsiteX13" fmla="*/ 78581 w 559594"/>
              <a:gd name="connsiteY13" fmla="*/ 509587 h 528637"/>
              <a:gd name="connsiteX14" fmla="*/ 21431 w 559594"/>
              <a:gd name="connsiteY14" fmla="*/ 495300 h 528637"/>
              <a:gd name="connsiteX15" fmla="*/ 0 w 559594"/>
              <a:gd name="connsiteY15" fmla="*/ 492919 h 528637"/>
              <a:gd name="connsiteX16" fmla="*/ 35719 w 559594"/>
              <a:gd name="connsiteY16" fmla="*/ 385763 h 528637"/>
              <a:gd name="connsiteX17" fmla="*/ 69057 w 559594"/>
              <a:gd name="connsiteY17" fmla="*/ 316706 h 528637"/>
              <a:gd name="connsiteX18" fmla="*/ 111919 w 559594"/>
              <a:gd name="connsiteY18" fmla="*/ 223838 h 528637"/>
              <a:gd name="connsiteX19" fmla="*/ 161926 w 559594"/>
              <a:gd name="connsiteY19" fmla="*/ 147638 h 528637"/>
              <a:gd name="connsiteX20" fmla="*/ 209549 w 559594"/>
              <a:gd name="connsiteY20" fmla="*/ 83343 h 528637"/>
              <a:gd name="connsiteX21" fmla="*/ 273844 w 559594"/>
              <a:gd name="connsiteY21" fmla="*/ 0 h 528637"/>
              <a:gd name="connsiteX0" fmla="*/ 280988 w 559594"/>
              <a:gd name="connsiteY0" fmla="*/ 0 h 531018"/>
              <a:gd name="connsiteX1" fmla="*/ 354807 w 559594"/>
              <a:gd name="connsiteY1" fmla="*/ 85725 h 531018"/>
              <a:gd name="connsiteX2" fmla="*/ 400050 w 559594"/>
              <a:gd name="connsiteY2" fmla="*/ 161924 h 531018"/>
              <a:gd name="connsiteX3" fmla="*/ 440532 w 559594"/>
              <a:gd name="connsiteY3" fmla="*/ 221456 h 531018"/>
              <a:gd name="connsiteX4" fmla="*/ 473870 w 559594"/>
              <a:gd name="connsiteY4" fmla="*/ 276225 h 531018"/>
              <a:gd name="connsiteX5" fmla="*/ 516731 w 559594"/>
              <a:gd name="connsiteY5" fmla="*/ 369093 h 531018"/>
              <a:gd name="connsiteX6" fmla="*/ 542925 w 559594"/>
              <a:gd name="connsiteY6" fmla="*/ 431005 h 531018"/>
              <a:gd name="connsiteX7" fmla="*/ 559594 w 559594"/>
              <a:gd name="connsiteY7" fmla="*/ 497681 h 531018"/>
              <a:gd name="connsiteX8" fmla="*/ 464344 w 559594"/>
              <a:gd name="connsiteY8" fmla="*/ 516731 h 531018"/>
              <a:gd name="connsiteX9" fmla="*/ 392906 w 559594"/>
              <a:gd name="connsiteY9" fmla="*/ 526256 h 531018"/>
              <a:gd name="connsiteX10" fmla="*/ 302419 w 559594"/>
              <a:gd name="connsiteY10" fmla="*/ 531018 h 531018"/>
              <a:gd name="connsiteX11" fmla="*/ 223838 w 559594"/>
              <a:gd name="connsiteY11" fmla="*/ 526256 h 531018"/>
              <a:gd name="connsiteX12" fmla="*/ 150019 w 559594"/>
              <a:gd name="connsiteY12" fmla="*/ 521493 h 531018"/>
              <a:gd name="connsiteX13" fmla="*/ 78581 w 559594"/>
              <a:gd name="connsiteY13" fmla="*/ 511968 h 531018"/>
              <a:gd name="connsiteX14" fmla="*/ 21431 w 559594"/>
              <a:gd name="connsiteY14" fmla="*/ 497681 h 531018"/>
              <a:gd name="connsiteX15" fmla="*/ 0 w 559594"/>
              <a:gd name="connsiteY15" fmla="*/ 495300 h 531018"/>
              <a:gd name="connsiteX16" fmla="*/ 35719 w 559594"/>
              <a:gd name="connsiteY16" fmla="*/ 388144 h 531018"/>
              <a:gd name="connsiteX17" fmla="*/ 69057 w 559594"/>
              <a:gd name="connsiteY17" fmla="*/ 319087 h 531018"/>
              <a:gd name="connsiteX18" fmla="*/ 111919 w 559594"/>
              <a:gd name="connsiteY18" fmla="*/ 226219 h 531018"/>
              <a:gd name="connsiteX19" fmla="*/ 161926 w 559594"/>
              <a:gd name="connsiteY19" fmla="*/ 150019 h 531018"/>
              <a:gd name="connsiteX20" fmla="*/ 209549 w 559594"/>
              <a:gd name="connsiteY20" fmla="*/ 85724 h 531018"/>
              <a:gd name="connsiteX21" fmla="*/ 280988 w 559594"/>
              <a:gd name="connsiteY21" fmla="*/ 0 h 531018"/>
              <a:gd name="connsiteX0" fmla="*/ 280988 w 559594"/>
              <a:gd name="connsiteY0" fmla="*/ 0 h 531018"/>
              <a:gd name="connsiteX1" fmla="*/ 354807 w 559594"/>
              <a:gd name="connsiteY1" fmla="*/ 85725 h 531018"/>
              <a:gd name="connsiteX2" fmla="*/ 404813 w 559594"/>
              <a:gd name="connsiteY2" fmla="*/ 159543 h 531018"/>
              <a:gd name="connsiteX3" fmla="*/ 440532 w 559594"/>
              <a:gd name="connsiteY3" fmla="*/ 221456 h 531018"/>
              <a:gd name="connsiteX4" fmla="*/ 473870 w 559594"/>
              <a:gd name="connsiteY4" fmla="*/ 276225 h 531018"/>
              <a:gd name="connsiteX5" fmla="*/ 516731 w 559594"/>
              <a:gd name="connsiteY5" fmla="*/ 369093 h 531018"/>
              <a:gd name="connsiteX6" fmla="*/ 542925 w 559594"/>
              <a:gd name="connsiteY6" fmla="*/ 431005 h 531018"/>
              <a:gd name="connsiteX7" fmla="*/ 559594 w 559594"/>
              <a:gd name="connsiteY7" fmla="*/ 497681 h 531018"/>
              <a:gd name="connsiteX8" fmla="*/ 464344 w 559594"/>
              <a:gd name="connsiteY8" fmla="*/ 516731 h 531018"/>
              <a:gd name="connsiteX9" fmla="*/ 392906 w 559594"/>
              <a:gd name="connsiteY9" fmla="*/ 526256 h 531018"/>
              <a:gd name="connsiteX10" fmla="*/ 302419 w 559594"/>
              <a:gd name="connsiteY10" fmla="*/ 531018 h 531018"/>
              <a:gd name="connsiteX11" fmla="*/ 223838 w 559594"/>
              <a:gd name="connsiteY11" fmla="*/ 526256 h 531018"/>
              <a:gd name="connsiteX12" fmla="*/ 150019 w 559594"/>
              <a:gd name="connsiteY12" fmla="*/ 521493 h 531018"/>
              <a:gd name="connsiteX13" fmla="*/ 78581 w 559594"/>
              <a:gd name="connsiteY13" fmla="*/ 511968 h 531018"/>
              <a:gd name="connsiteX14" fmla="*/ 21431 w 559594"/>
              <a:gd name="connsiteY14" fmla="*/ 497681 h 531018"/>
              <a:gd name="connsiteX15" fmla="*/ 0 w 559594"/>
              <a:gd name="connsiteY15" fmla="*/ 495300 h 531018"/>
              <a:gd name="connsiteX16" fmla="*/ 35719 w 559594"/>
              <a:gd name="connsiteY16" fmla="*/ 388144 h 531018"/>
              <a:gd name="connsiteX17" fmla="*/ 69057 w 559594"/>
              <a:gd name="connsiteY17" fmla="*/ 319087 h 531018"/>
              <a:gd name="connsiteX18" fmla="*/ 111919 w 559594"/>
              <a:gd name="connsiteY18" fmla="*/ 226219 h 531018"/>
              <a:gd name="connsiteX19" fmla="*/ 161926 w 559594"/>
              <a:gd name="connsiteY19" fmla="*/ 150019 h 531018"/>
              <a:gd name="connsiteX20" fmla="*/ 209549 w 559594"/>
              <a:gd name="connsiteY20" fmla="*/ 85724 h 531018"/>
              <a:gd name="connsiteX21" fmla="*/ 280988 w 559594"/>
              <a:gd name="connsiteY21" fmla="*/ 0 h 531018"/>
              <a:gd name="connsiteX0" fmla="*/ 280988 w 559594"/>
              <a:gd name="connsiteY0" fmla="*/ 0 h 531018"/>
              <a:gd name="connsiteX1" fmla="*/ 354807 w 559594"/>
              <a:gd name="connsiteY1" fmla="*/ 85725 h 531018"/>
              <a:gd name="connsiteX2" fmla="*/ 404813 w 559594"/>
              <a:gd name="connsiteY2" fmla="*/ 159543 h 531018"/>
              <a:gd name="connsiteX3" fmla="*/ 447676 w 559594"/>
              <a:gd name="connsiteY3" fmla="*/ 221456 h 531018"/>
              <a:gd name="connsiteX4" fmla="*/ 473870 w 559594"/>
              <a:gd name="connsiteY4" fmla="*/ 276225 h 531018"/>
              <a:gd name="connsiteX5" fmla="*/ 516731 w 559594"/>
              <a:gd name="connsiteY5" fmla="*/ 369093 h 531018"/>
              <a:gd name="connsiteX6" fmla="*/ 542925 w 559594"/>
              <a:gd name="connsiteY6" fmla="*/ 431005 h 531018"/>
              <a:gd name="connsiteX7" fmla="*/ 559594 w 559594"/>
              <a:gd name="connsiteY7" fmla="*/ 497681 h 531018"/>
              <a:gd name="connsiteX8" fmla="*/ 464344 w 559594"/>
              <a:gd name="connsiteY8" fmla="*/ 516731 h 531018"/>
              <a:gd name="connsiteX9" fmla="*/ 392906 w 559594"/>
              <a:gd name="connsiteY9" fmla="*/ 526256 h 531018"/>
              <a:gd name="connsiteX10" fmla="*/ 302419 w 559594"/>
              <a:gd name="connsiteY10" fmla="*/ 531018 h 531018"/>
              <a:gd name="connsiteX11" fmla="*/ 223838 w 559594"/>
              <a:gd name="connsiteY11" fmla="*/ 526256 h 531018"/>
              <a:gd name="connsiteX12" fmla="*/ 150019 w 559594"/>
              <a:gd name="connsiteY12" fmla="*/ 521493 h 531018"/>
              <a:gd name="connsiteX13" fmla="*/ 78581 w 559594"/>
              <a:gd name="connsiteY13" fmla="*/ 511968 h 531018"/>
              <a:gd name="connsiteX14" fmla="*/ 21431 w 559594"/>
              <a:gd name="connsiteY14" fmla="*/ 497681 h 531018"/>
              <a:gd name="connsiteX15" fmla="*/ 0 w 559594"/>
              <a:gd name="connsiteY15" fmla="*/ 495300 h 531018"/>
              <a:gd name="connsiteX16" fmla="*/ 35719 w 559594"/>
              <a:gd name="connsiteY16" fmla="*/ 388144 h 531018"/>
              <a:gd name="connsiteX17" fmla="*/ 69057 w 559594"/>
              <a:gd name="connsiteY17" fmla="*/ 319087 h 531018"/>
              <a:gd name="connsiteX18" fmla="*/ 111919 w 559594"/>
              <a:gd name="connsiteY18" fmla="*/ 226219 h 531018"/>
              <a:gd name="connsiteX19" fmla="*/ 161926 w 559594"/>
              <a:gd name="connsiteY19" fmla="*/ 150019 h 531018"/>
              <a:gd name="connsiteX20" fmla="*/ 209549 w 559594"/>
              <a:gd name="connsiteY20" fmla="*/ 85724 h 531018"/>
              <a:gd name="connsiteX21" fmla="*/ 280988 w 559594"/>
              <a:gd name="connsiteY21" fmla="*/ 0 h 531018"/>
              <a:gd name="connsiteX0" fmla="*/ 280988 w 559594"/>
              <a:gd name="connsiteY0" fmla="*/ 0 h 531018"/>
              <a:gd name="connsiteX1" fmla="*/ 354807 w 559594"/>
              <a:gd name="connsiteY1" fmla="*/ 85725 h 531018"/>
              <a:gd name="connsiteX2" fmla="*/ 404813 w 559594"/>
              <a:gd name="connsiteY2" fmla="*/ 159543 h 531018"/>
              <a:gd name="connsiteX3" fmla="*/ 447676 w 559594"/>
              <a:gd name="connsiteY3" fmla="*/ 221456 h 531018"/>
              <a:gd name="connsiteX4" fmla="*/ 478632 w 559594"/>
              <a:gd name="connsiteY4" fmla="*/ 273844 h 531018"/>
              <a:gd name="connsiteX5" fmla="*/ 516731 w 559594"/>
              <a:gd name="connsiteY5" fmla="*/ 369093 h 531018"/>
              <a:gd name="connsiteX6" fmla="*/ 542925 w 559594"/>
              <a:gd name="connsiteY6" fmla="*/ 431005 h 531018"/>
              <a:gd name="connsiteX7" fmla="*/ 559594 w 559594"/>
              <a:gd name="connsiteY7" fmla="*/ 497681 h 531018"/>
              <a:gd name="connsiteX8" fmla="*/ 464344 w 559594"/>
              <a:gd name="connsiteY8" fmla="*/ 516731 h 531018"/>
              <a:gd name="connsiteX9" fmla="*/ 392906 w 559594"/>
              <a:gd name="connsiteY9" fmla="*/ 526256 h 531018"/>
              <a:gd name="connsiteX10" fmla="*/ 302419 w 559594"/>
              <a:gd name="connsiteY10" fmla="*/ 531018 h 531018"/>
              <a:gd name="connsiteX11" fmla="*/ 223838 w 559594"/>
              <a:gd name="connsiteY11" fmla="*/ 526256 h 531018"/>
              <a:gd name="connsiteX12" fmla="*/ 150019 w 559594"/>
              <a:gd name="connsiteY12" fmla="*/ 521493 h 531018"/>
              <a:gd name="connsiteX13" fmla="*/ 78581 w 559594"/>
              <a:gd name="connsiteY13" fmla="*/ 511968 h 531018"/>
              <a:gd name="connsiteX14" fmla="*/ 21431 w 559594"/>
              <a:gd name="connsiteY14" fmla="*/ 497681 h 531018"/>
              <a:gd name="connsiteX15" fmla="*/ 0 w 559594"/>
              <a:gd name="connsiteY15" fmla="*/ 495300 h 531018"/>
              <a:gd name="connsiteX16" fmla="*/ 35719 w 559594"/>
              <a:gd name="connsiteY16" fmla="*/ 388144 h 531018"/>
              <a:gd name="connsiteX17" fmla="*/ 69057 w 559594"/>
              <a:gd name="connsiteY17" fmla="*/ 319087 h 531018"/>
              <a:gd name="connsiteX18" fmla="*/ 111919 w 559594"/>
              <a:gd name="connsiteY18" fmla="*/ 226219 h 531018"/>
              <a:gd name="connsiteX19" fmla="*/ 161926 w 559594"/>
              <a:gd name="connsiteY19" fmla="*/ 150019 h 531018"/>
              <a:gd name="connsiteX20" fmla="*/ 209549 w 559594"/>
              <a:gd name="connsiteY20" fmla="*/ 85724 h 531018"/>
              <a:gd name="connsiteX21" fmla="*/ 280988 w 559594"/>
              <a:gd name="connsiteY21" fmla="*/ 0 h 531018"/>
              <a:gd name="connsiteX0" fmla="*/ 280988 w 559594"/>
              <a:gd name="connsiteY0" fmla="*/ 0 h 531018"/>
              <a:gd name="connsiteX1" fmla="*/ 354807 w 559594"/>
              <a:gd name="connsiteY1" fmla="*/ 85725 h 531018"/>
              <a:gd name="connsiteX2" fmla="*/ 404813 w 559594"/>
              <a:gd name="connsiteY2" fmla="*/ 159543 h 531018"/>
              <a:gd name="connsiteX3" fmla="*/ 447676 w 559594"/>
              <a:gd name="connsiteY3" fmla="*/ 221456 h 531018"/>
              <a:gd name="connsiteX4" fmla="*/ 478632 w 559594"/>
              <a:gd name="connsiteY4" fmla="*/ 273844 h 531018"/>
              <a:gd name="connsiteX5" fmla="*/ 519112 w 559594"/>
              <a:gd name="connsiteY5" fmla="*/ 366712 h 531018"/>
              <a:gd name="connsiteX6" fmla="*/ 542925 w 559594"/>
              <a:gd name="connsiteY6" fmla="*/ 431005 h 531018"/>
              <a:gd name="connsiteX7" fmla="*/ 559594 w 559594"/>
              <a:gd name="connsiteY7" fmla="*/ 497681 h 531018"/>
              <a:gd name="connsiteX8" fmla="*/ 464344 w 559594"/>
              <a:gd name="connsiteY8" fmla="*/ 516731 h 531018"/>
              <a:gd name="connsiteX9" fmla="*/ 392906 w 559594"/>
              <a:gd name="connsiteY9" fmla="*/ 526256 h 531018"/>
              <a:gd name="connsiteX10" fmla="*/ 302419 w 559594"/>
              <a:gd name="connsiteY10" fmla="*/ 531018 h 531018"/>
              <a:gd name="connsiteX11" fmla="*/ 223838 w 559594"/>
              <a:gd name="connsiteY11" fmla="*/ 526256 h 531018"/>
              <a:gd name="connsiteX12" fmla="*/ 150019 w 559594"/>
              <a:gd name="connsiteY12" fmla="*/ 521493 h 531018"/>
              <a:gd name="connsiteX13" fmla="*/ 78581 w 559594"/>
              <a:gd name="connsiteY13" fmla="*/ 511968 h 531018"/>
              <a:gd name="connsiteX14" fmla="*/ 21431 w 559594"/>
              <a:gd name="connsiteY14" fmla="*/ 497681 h 531018"/>
              <a:gd name="connsiteX15" fmla="*/ 0 w 559594"/>
              <a:gd name="connsiteY15" fmla="*/ 495300 h 531018"/>
              <a:gd name="connsiteX16" fmla="*/ 35719 w 559594"/>
              <a:gd name="connsiteY16" fmla="*/ 388144 h 531018"/>
              <a:gd name="connsiteX17" fmla="*/ 69057 w 559594"/>
              <a:gd name="connsiteY17" fmla="*/ 319087 h 531018"/>
              <a:gd name="connsiteX18" fmla="*/ 111919 w 559594"/>
              <a:gd name="connsiteY18" fmla="*/ 226219 h 531018"/>
              <a:gd name="connsiteX19" fmla="*/ 161926 w 559594"/>
              <a:gd name="connsiteY19" fmla="*/ 150019 h 531018"/>
              <a:gd name="connsiteX20" fmla="*/ 209549 w 559594"/>
              <a:gd name="connsiteY20" fmla="*/ 85724 h 531018"/>
              <a:gd name="connsiteX21" fmla="*/ 280988 w 559594"/>
              <a:gd name="connsiteY21" fmla="*/ 0 h 531018"/>
              <a:gd name="connsiteX0" fmla="*/ 280988 w 559594"/>
              <a:gd name="connsiteY0" fmla="*/ 0 h 531018"/>
              <a:gd name="connsiteX1" fmla="*/ 354807 w 559594"/>
              <a:gd name="connsiteY1" fmla="*/ 85725 h 531018"/>
              <a:gd name="connsiteX2" fmla="*/ 404813 w 559594"/>
              <a:gd name="connsiteY2" fmla="*/ 159543 h 531018"/>
              <a:gd name="connsiteX3" fmla="*/ 447676 w 559594"/>
              <a:gd name="connsiteY3" fmla="*/ 221456 h 531018"/>
              <a:gd name="connsiteX4" fmla="*/ 478632 w 559594"/>
              <a:gd name="connsiteY4" fmla="*/ 273844 h 531018"/>
              <a:gd name="connsiteX5" fmla="*/ 519112 w 559594"/>
              <a:gd name="connsiteY5" fmla="*/ 366712 h 531018"/>
              <a:gd name="connsiteX6" fmla="*/ 545306 w 559594"/>
              <a:gd name="connsiteY6" fmla="*/ 428623 h 531018"/>
              <a:gd name="connsiteX7" fmla="*/ 559594 w 559594"/>
              <a:gd name="connsiteY7" fmla="*/ 497681 h 531018"/>
              <a:gd name="connsiteX8" fmla="*/ 464344 w 559594"/>
              <a:gd name="connsiteY8" fmla="*/ 516731 h 531018"/>
              <a:gd name="connsiteX9" fmla="*/ 392906 w 559594"/>
              <a:gd name="connsiteY9" fmla="*/ 526256 h 531018"/>
              <a:gd name="connsiteX10" fmla="*/ 302419 w 559594"/>
              <a:gd name="connsiteY10" fmla="*/ 531018 h 531018"/>
              <a:gd name="connsiteX11" fmla="*/ 223838 w 559594"/>
              <a:gd name="connsiteY11" fmla="*/ 526256 h 531018"/>
              <a:gd name="connsiteX12" fmla="*/ 150019 w 559594"/>
              <a:gd name="connsiteY12" fmla="*/ 521493 h 531018"/>
              <a:gd name="connsiteX13" fmla="*/ 78581 w 559594"/>
              <a:gd name="connsiteY13" fmla="*/ 511968 h 531018"/>
              <a:gd name="connsiteX14" fmla="*/ 21431 w 559594"/>
              <a:gd name="connsiteY14" fmla="*/ 497681 h 531018"/>
              <a:gd name="connsiteX15" fmla="*/ 0 w 559594"/>
              <a:gd name="connsiteY15" fmla="*/ 495300 h 531018"/>
              <a:gd name="connsiteX16" fmla="*/ 35719 w 559594"/>
              <a:gd name="connsiteY16" fmla="*/ 388144 h 531018"/>
              <a:gd name="connsiteX17" fmla="*/ 69057 w 559594"/>
              <a:gd name="connsiteY17" fmla="*/ 319087 h 531018"/>
              <a:gd name="connsiteX18" fmla="*/ 111919 w 559594"/>
              <a:gd name="connsiteY18" fmla="*/ 226219 h 531018"/>
              <a:gd name="connsiteX19" fmla="*/ 161926 w 559594"/>
              <a:gd name="connsiteY19" fmla="*/ 150019 h 531018"/>
              <a:gd name="connsiteX20" fmla="*/ 209549 w 559594"/>
              <a:gd name="connsiteY20" fmla="*/ 85724 h 531018"/>
              <a:gd name="connsiteX21" fmla="*/ 280988 w 559594"/>
              <a:gd name="connsiteY21" fmla="*/ 0 h 531018"/>
              <a:gd name="connsiteX0" fmla="*/ 280988 w 571500"/>
              <a:gd name="connsiteY0" fmla="*/ 0 h 531018"/>
              <a:gd name="connsiteX1" fmla="*/ 354807 w 571500"/>
              <a:gd name="connsiteY1" fmla="*/ 85725 h 531018"/>
              <a:gd name="connsiteX2" fmla="*/ 404813 w 571500"/>
              <a:gd name="connsiteY2" fmla="*/ 159543 h 531018"/>
              <a:gd name="connsiteX3" fmla="*/ 447676 w 571500"/>
              <a:gd name="connsiteY3" fmla="*/ 221456 h 531018"/>
              <a:gd name="connsiteX4" fmla="*/ 478632 w 571500"/>
              <a:gd name="connsiteY4" fmla="*/ 273844 h 531018"/>
              <a:gd name="connsiteX5" fmla="*/ 519112 w 571500"/>
              <a:gd name="connsiteY5" fmla="*/ 366712 h 531018"/>
              <a:gd name="connsiteX6" fmla="*/ 545306 w 571500"/>
              <a:gd name="connsiteY6" fmla="*/ 428623 h 531018"/>
              <a:gd name="connsiteX7" fmla="*/ 571500 w 571500"/>
              <a:gd name="connsiteY7" fmla="*/ 490537 h 531018"/>
              <a:gd name="connsiteX8" fmla="*/ 464344 w 571500"/>
              <a:gd name="connsiteY8" fmla="*/ 516731 h 531018"/>
              <a:gd name="connsiteX9" fmla="*/ 392906 w 571500"/>
              <a:gd name="connsiteY9" fmla="*/ 526256 h 531018"/>
              <a:gd name="connsiteX10" fmla="*/ 302419 w 571500"/>
              <a:gd name="connsiteY10" fmla="*/ 531018 h 531018"/>
              <a:gd name="connsiteX11" fmla="*/ 223838 w 571500"/>
              <a:gd name="connsiteY11" fmla="*/ 526256 h 531018"/>
              <a:gd name="connsiteX12" fmla="*/ 150019 w 571500"/>
              <a:gd name="connsiteY12" fmla="*/ 521493 h 531018"/>
              <a:gd name="connsiteX13" fmla="*/ 78581 w 571500"/>
              <a:gd name="connsiteY13" fmla="*/ 511968 h 531018"/>
              <a:gd name="connsiteX14" fmla="*/ 21431 w 571500"/>
              <a:gd name="connsiteY14" fmla="*/ 497681 h 531018"/>
              <a:gd name="connsiteX15" fmla="*/ 0 w 571500"/>
              <a:gd name="connsiteY15" fmla="*/ 495300 h 531018"/>
              <a:gd name="connsiteX16" fmla="*/ 35719 w 571500"/>
              <a:gd name="connsiteY16" fmla="*/ 388144 h 531018"/>
              <a:gd name="connsiteX17" fmla="*/ 69057 w 571500"/>
              <a:gd name="connsiteY17" fmla="*/ 319087 h 531018"/>
              <a:gd name="connsiteX18" fmla="*/ 111919 w 571500"/>
              <a:gd name="connsiteY18" fmla="*/ 226219 h 531018"/>
              <a:gd name="connsiteX19" fmla="*/ 161926 w 571500"/>
              <a:gd name="connsiteY19" fmla="*/ 150019 h 531018"/>
              <a:gd name="connsiteX20" fmla="*/ 209549 w 571500"/>
              <a:gd name="connsiteY20" fmla="*/ 85724 h 531018"/>
              <a:gd name="connsiteX21" fmla="*/ 280988 w 571500"/>
              <a:gd name="connsiteY21" fmla="*/ 0 h 531018"/>
              <a:gd name="connsiteX0" fmla="*/ 285750 w 576262"/>
              <a:gd name="connsiteY0" fmla="*/ 0 h 531018"/>
              <a:gd name="connsiteX1" fmla="*/ 359569 w 576262"/>
              <a:gd name="connsiteY1" fmla="*/ 85725 h 531018"/>
              <a:gd name="connsiteX2" fmla="*/ 409575 w 576262"/>
              <a:gd name="connsiteY2" fmla="*/ 159543 h 531018"/>
              <a:gd name="connsiteX3" fmla="*/ 452438 w 576262"/>
              <a:gd name="connsiteY3" fmla="*/ 221456 h 531018"/>
              <a:gd name="connsiteX4" fmla="*/ 483394 w 576262"/>
              <a:gd name="connsiteY4" fmla="*/ 273844 h 531018"/>
              <a:gd name="connsiteX5" fmla="*/ 523874 w 576262"/>
              <a:gd name="connsiteY5" fmla="*/ 366712 h 531018"/>
              <a:gd name="connsiteX6" fmla="*/ 550068 w 576262"/>
              <a:gd name="connsiteY6" fmla="*/ 428623 h 531018"/>
              <a:gd name="connsiteX7" fmla="*/ 576262 w 576262"/>
              <a:gd name="connsiteY7" fmla="*/ 490537 h 531018"/>
              <a:gd name="connsiteX8" fmla="*/ 469106 w 576262"/>
              <a:gd name="connsiteY8" fmla="*/ 516731 h 531018"/>
              <a:gd name="connsiteX9" fmla="*/ 397668 w 576262"/>
              <a:gd name="connsiteY9" fmla="*/ 526256 h 531018"/>
              <a:gd name="connsiteX10" fmla="*/ 307181 w 576262"/>
              <a:gd name="connsiteY10" fmla="*/ 531018 h 531018"/>
              <a:gd name="connsiteX11" fmla="*/ 228600 w 576262"/>
              <a:gd name="connsiteY11" fmla="*/ 526256 h 531018"/>
              <a:gd name="connsiteX12" fmla="*/ 154781 w 576262"/>
              <a:gd name="connsiteY12" fmla="*/ 521493 h 531018"/>
              <a:gd name="connsiteX13" fmla="*/ 83343 w 576262"/>
              <a:gd name="connsiteY13" fmla="*/ 511968 h 531018"/>
              <a:gd name="connsiteX14" fmla="*/ 26193 w 576262"/>
              <a:gd name="connsiteY14" fmla="*/ 497681 h 531018"/>
              <a:gd name="connsiteX15" fmla="*/ 0 w 576262"/>
              <a:gd name="connsiteY15" fmla="*/ 492918 h 531018"/>
              <a:gd name="connsiteX16" fmla="*/ 40481 w 576262"/>
              <a:gd name="connsiteY16" fmla="*/ 388144 h 531018"/>
              <a:gd name="connsiteX17" fmla="*/ 73819 w 576262"/>
              <a:gd name="connsiteY17" fmla="*/ 319087 h 531018"/>
              <a:gd name="connsiteX18" fmla="*/ 116681 w 576262"/>
              <a:gd name="connsiteY18" fmla="*/ 226219 h 531018"/>
              <a:gd name="connsiteX19" fmla="*/ 166688 w 576262"/>
              <a:gd name="connsiteY19" fmla="*/ 150019 h 531018"/>
              <a:gd name="connsiteX20" fmla="*/ 214311 w 576262"/>
              <a:gd name="connsiteY20" fmla="*/ 85724 h 531018"/>
              <a:gd name="connsiteX21" fmla="*/ 285750 w 576262"/>
              <a:gd name="connsiteY21" fmla="*/ 0 h 531018"/>
              <a:gd name="connsiteX0" fmla="*/ 285750 w 576262"/>
              <a:gd name="connsiteY0" fmla="*/ 0 h 531018"/>
              <a:gd name="connsiteX1" fmla="*/ 359569 w 576262"/>
              <a:gd name="connsiteY1" fmla="*/ 85725 h 531018"/>
              <a:gd name="connsiteX2" fmla="*/ 409575 w 576262"/>
              <a:gd name="connsiteY2" fmla="*/ 159543 h 531018"/>
              <a:gd name="connsiteX3" fmla="*/ 452438 w 576262"/>
              <a:gd name="connsiteY3" fmla="*/ 221456 h 531018"/>
              <a:gd name="connsiteX4" fmla="*/ 483394 w 576262"/>
              <a:gd name="connsiteY4" fmla="*/ 273844 h 531018"/>
              <a:gd name="connsiteX5" fmla="*/ 523874 w 576262"/>
              <a:gd name="connsiteY5" fmla="*/ 366712 h 531018"/>
              <a:gd name="connsiteX6" fmla="*/ 550068 w 576262"/>
              <a:gd name="connsiteY6" fmla="*/ 428623 h 531018"/>
              <a:gd name="connsiteX7" fmla="*/ 576262 w 576262"/>
              <a:gd name="connsiteY7" fmla="*/ 490537 h 531018"/>
              <a:gd name="connsiteX8" fmla="*/ 469106 w 576262"/>
              <a:gd name="connsiteY8" fmla="*/ 516731 h 531018"/>
              <a:gd name="connsiteX9" fmla="*/ 397668 w 576262"/>
              <a:gd name="connsiteY9" fmla="*/ 526256 h 531018"/>
              <a:gd name="connsiteX10" fmla="*/ 307181 w 576262"/>
              <a:gd name="connsiteY10" fmla="*/ 531018 h 531018"/>
              <a:gd name="connsiteX11" fmla="*/ 228600 w 576262"/>
              <a:gd name="connsiteY11" fmla="*/ 526256 h 531018"/>
              <a:gd name="connsiteX12" fmla="*/ 154781 w 576262"/>
              <a:gd name="connsiteY12" fmla="*/ 521493 h 531018"/>
              <a:gd name="connsiteX13" fmla="*/ 83343 w 576262"/>
              <a:gd name="connsiteY13" fmla="*/ 511968 h 531018"/>
              <a:gd name="connsiteX14" fmla="*/ 26193 w 576262"/>
              <a:gd name="connsiteY14" fmla="*/ 497681 h 531018"/>
              <a:gd name="connsiteX15" fmla="*/ 0 w 576262"/>
              <a:gd name="connsiteY15" fmla="*/ 492918 h 531018"/>
              <a:gd name="connsiteX16" fmla="*/ 38099 w 576262"/>
              <a:gd name="connsiteY16" fmla="*/ 385763 h 531018"/>
              <a:gd name="connsiteX17" fmla="*/ 73819 w 576262"/>
              <a:gd name="connsiteY17" fmla="*/ 319087 h 531018"/>
              <a:gd name="connsiteX18" fmla="*/ 116681 w 576262"/>
              <a:gd name="connsiteY18" fmla="*/ 226219 h 531018"/>
              <a:gd name="connsiteX19" fmla="*/ 166688 w 576262"/>
              <a:gd name="connsiteY19" fmla="*/ 150019 h 531018"/>
              <a:gd name="connsiteX20" fmla="*/ 214311 w 576262"/>
              <a:gd name="connsiteY20" fmla="*/ 85724 h 531018"/>
              <a:gd name="connsiteX21" fmla="*/ 285750 w 576262"/>
              <a:gd name="connsiteY21" fmla="*/ 0 h 531018"/>
              <a:gd name="connsiteX0" fmla="*/ 285750 w 576262"/>
              <a:gd name="connsiteY0" fmla="*/ 0 h 531018"/>
              <a:gd name="connsiteX1" fmla="*/ 359569 w 576262"/>
              <a:gd name="connsiteY1" fmla="*/ 85725 h 531018"/>
              <a:gd name="connsiteX2" fmla="*/ 409575 w 576262"/>
              <a:gd name="connsiteY2" fmla="*/ 159543 h 531018"/>
              <a:gd name="connsiteX3" fmla="*/ 452438 w 576262"/>
              <a:gd name="connsiteY3" fmla="*/ 221456 h 531018"/>
              <a:gd name="connsiteX4" fmla="*/ 483394 w 576262"/>
              <a:gd name="connsiteY4" fmla="*/ 273844 h 531018"/>
              <a:gd name="connsiteX5" fmla="*/ 523874 w 576262"/>
              <a:gd name="connsiteY5" fmla="*/ 366712 h 531018"/>
              <a:gd name="connsiteX6" fmla="*/ 550068 w 576262"/>
              <a:gd name="connsiteY6" fmla="*/ 428623 h 531018"/>
              <a:gd name="connsiteX7" fmla="*/ 576262 w 576262"/>
              <a:gd name="connsiteY7" fmla="*/ 490537 h 531018"/>
              <a:gd name="connsiteX8" fmla="*/ 469106 w 576262"/>
              <a:gd name="connsiteY8" fmla="*/ 516731 h 531018"/>
              <a:gd name="connsiteX9" fmla="*/ 397668 w 576262"/>
              <a:gd name="connsiteY9" fmla="*/ 526256 h 531018"/>
              <a:gd name="connsiteX10" fmla="*/ 307181 w 576262"/>
              <a:gd name="connsiteY10" fmla="*/ 531018 h 531018"/>
              <a:gd name="connsiteX11" fmla="*/ 228600 w 576262"/>
              <a:gd name="connsiteY11" fmla="*/ 526256 h 531018"/>
              <a:gd name="connsiteX12" fmla="*/ 154781 w 576262"/>
              <a:gd name="connsiteY12" fmla="*/ 521493 h 531018"/>
              <a:gd name="connsiteX13" fmla="*/ 83343 w 576262"/>
              <a:gd name="connsiteY13" fmla="*/ 511968 h 531018"/>
              <a:gd name="connsiteX14" fmla="*/ 26193 w 576262"/>
              <a:gd name="connsiteY14" fmla="*/ 497681 h 531018"/>
              <a:gd name="connsiteX15" fmla="*/ 0 w 576262"/>
              <a:gd name="connsiteY15" fmla="*/ 492918 h 531018"/>
              <a:gd name="connsiteX16" fmla="*/ 38099 w 576262"/>
              <a:gd name="connsiteY16" fmla="*/ 385763 h 531018"/>
              <a:gd name="connsiteX17" fmla="*/ 69056 w 576262"/>
              <a:gd name="connsiteY17" fmla="*/ 311943 h 531018"/>
              <a:gd name="connsiteX18" fmla="*/ 116681 w 576262"/>
              <a:gd name="connsiteY18" fmla="*/ 226219 h 531018"/>
              <a:gd name="connsiteX19" fmla="*/ 166688 w 576262"/>
              <a:gd name="connsiteY19" fmla="*/ 150019 h 531018"/>
              <a:gd name="connsiteX20" fmla="*/ 214311 w 576262"/>
              <a:gd name="connsiteY20" fmla="*/ 85724 h 531018"/>
              <a:gd name="connsiteX21" fmla="*/ 285750 w 576262"/>
              <a:gd name="connsiteY21" fmla="*/ 0 h 531018"/>
              <a:gd name="connsiteX0" fmla="*/ 285750 w 576262"/>
              <a:gd name="connsiteY0" fmla="*/ 0 h 531018"/>
              <a:gd name="connsiteX1" fmla="*/ 359569 w 576262"/>
              <a:gd name="connsiteY1" fmla="*/ 85725 h 531018"/>
              <a:gd name="connsiteX2" fmla="*/ 409575 w 576262"/>
              <a:gd name="connsiteY2" fmla="*/ 159543 h 531018"/>
              <a:gd name="connsiteX3" fmla="*/ 452438 w 576262"/>
              <a:gd name="connsiteY3" fmla="*/ 221456 h 531018"/>
              <a:gd name="connsiteX4" fmla="*/ 483394 w 576262"/>
              <a:gd name="connsiteY4" fmla="*/ 278607 h 531018"/>
              <a:gd name="connsiteX5" fmla="*/ 523874 w 576262"/>
              <a:gd name="connsiteY5" fmla="*/ 366712 h 531018"/>
              <a:gd name="connsiteX6" fmla="*/ 550068 w 576262"/>
              <a:gd name="connsiteY6" fmla="*/ 428623 h 531018"/>
              <a:gd name="connsiteX7" fmla="*/ 576262 w 576262"/>
              <a:gd name="connsiteY7" fmla="*/ 490537 h 531018"/>
              <a:gd name="connsiteX8" fmla="*/ 469106 w 576262"/>
              <a:gd name="connsiteY8" fmla="*/ 516731 h 531018"/>
              <a:gd name="connsiteX9" fmla="*/ 397668 w 576262"/>
              <a:gd name="connsiteY9" fmla="*/ 526256 h 531018"/>
              <a:gd name="connsiteX10" fmla="*/ 307181 w 576262"/>
              <a:gd name="connsiteY10" fmla="*/ 531018 h 531018"/>
              <a:gd name="connsiteX11" fmla="*/ 228600 w 576262"/>
              <a:gd name="connsiteY11" fmla="*/ 526256 h 531018"/>
              <a:gd name="connsiteX12" fmla="*/ 154781 w 576262"/>
              <a:gd name="connsiteY12" fmla="*/ 521493 h 531018"/>
              <a:gd name="connsiteX13" fmla="*/ 83343 w 576262"/>
              <a:gd name="connsiteY13" fmla="*/ 511968 h 531018"/>
              <a:gd name="connsiteX14" fmla="*/ 26193 w 576262"/>
              <a:gd name="connsiteY14" fmla="*/ 497681 h 531018"/>
              <a:gd name="connsiteX15" fmla="*/ 0 w 576262"/>
              <a:gd name="connsiteY15" fmla="*/ 492918 h 531018"/>
              <a:gd name="connsiteX16" fmla="*/ 38099 w 576262"/>
              <a:gd name="connsiteY16" fmla="*/ 385763 h 531018"/>
              <a:gd name="connsiteX17" fmla="*/ 69056 w 576262"/>
              <a:gd name="connsiteY17" fmla="*/ 311943 h 531018"/>
              <a:gd name="connsiteX18" fmla="*/ 116681 w 576262"/>
              <a:gd name="connsiteY18" fmla="*/ 226219 h 531018"/>
              <a:gd name="connsiteX19" fmla="*/ 166688 w 576262"/>
              <a:gd name="connsiteY19" fmla="*/ 150019 h 531018"/>
              <a:gd name="connsiteX20" fmla="*/ 214311 w 576262"/>
              <a:gd name="connsiteY20" fmla="*/ 85724 h 531018"/>
              <a:gd name="connsiteX21" fmla="*/ 285750 w 576262"/>
              <a:gd name="connsiteY21" fmla="*/ 0 h 531018"/>
              <a:gd name="connsiteX0" fmla="*/ 285750 w 576262"/>
              <a:gd name="connsiteY0" fmla="*/ 0 h 531018"/>
              <a:gd name="connsiteX1" fmla="*/ 359569 w 576262"/>
              <a:gd name="connsiteY1" fmla="*/ 85725 h 531018"/>
              <a:gd name="connsiteX2" fmla="*/ 409575 w 576262"/>
              <a:gd name="connsiteY2" fmla="*/ 159543 h 531018"/>
              <a:gd name="connsiteX3" fmla="*/ 452438 w 576262"/>
              <a:gd name="connsiteY3" fmla="*/ 221456 h 531018"/>
              <a:gd name="connsiteX4" fmla="*/ 483394 w 576262"/>
              <a:gd name="connsiteY4" fmla="*/ 278607 h 531018"/>
              <a:gd name="connsiteX5" fmla="*/ 523874 w 576262"/>
              <a:gd name="connsiteY5" fmla="*/ 366712 h 531018"/>
              <a:gd name="connsiteX6" fmla="*/ 550068 w 576262"/>
              <a:gd name="connsiteY6" fmla="*/ 428623 h 531018"/>
              <a:gd name="connsiteX7" fmla="*/ 576262 w 576262"/>
              <a:gd name="connsiteY7" fmla="*/ 490537 h 531018"/>
              <a:gd name="connsiteX8" fmla="*/ 469106 w 576262"/>
              <a:gd name="connsiteY8" fmla="*/ 516731 h 531018"/>
              <a:gd name="connsiteX9" fmla="*/ 397668 w 576262"/>
              <a:gd name="connsiteY9" fmla="*/ 526256 h 531018"/>
              <a:gd name="connsiteX10" fmla="*/ 307181 w 576262"/>
              <a:gd name="connsiteY10" fmla="*/ 531018 h 531018"/>
              <a:gd name="connsiteX11" fmla="*/ 228600 w 576262"/>
              <a:gd name="connsiteY11" fmla="*/ 526256 h 531018"/>
              <a:gd name="connsiteX12" fmla="*/ 154781 w 576262"/>
              <a:gd name="connsiteY12" fmla="*/ 521493 h 531018"/>
              <a:gd name="connsiteX13" fmla="*/ 80962 w 576262"/>
              <a:gd name="connsiteY13" fmla="*/ 511968 h 531018"/>
              <a:gd name="connsiteX14" fmla="*/ 26193 w 576262"/>
              <a:gd name="connsiteY14" fmla="*/ 497681 h 531018"/>
              <a:gd name="connsiteX15" fmla="*/ 0 w 576262"/>
              <a:gd name="connsiteY15" fmla="*/ 492918 h 531018"/>
              <a:gd name="connsiteX16" fmla="*/ 38099 w 576262"/>
              <a:gd name="connsiteY16" fmla="*/ 385763 h 531018"/>
              <a:gd name="connsiteX17" fmla="*/ 69056 w 576262"/>
              <a:gd name="connsiteY17" fmla="*/ 311943 h 531018"/>
              <a:gd name="connsiteX18" fmla="*/ 116681 w 576262"/>
              <a:gd name="connsiteY18" fmla="*/ 226219 h 531018"/>
              <a:gd name="connsiteX19" fmla="*/ 166688 w 576262"/>
              <a:gd name="connsiteY19" fmla="*/ 150019 h 531018"/>
              <a:gd name="connsiteX20" fmla="*/ 214311 w 576262"/>
              <a:gd name="connsiteY20" fmla="*/ 85724 h 531018"/>
              <a:gd name="connsiteX21" fmla="*/ 285750 w 576262"/>
              <a:gd name="connsiteY21" fmla="*/ 0 h 531018"/>
              <a:gd name="connsiteX0" fmla="*/ 285750 w 576262"/>
              <a:gd name="connsiteY0" fmla="*/ 0 h 531018"/>
              <a:gd name="connsiteX1" fmla="*/ 359569 w 576262"/>
              <a:gd name="connsiteY1" fmla="*/ 85725 h 531018"/>
              <a:gd name="connsiteX2" fmla="*/ 409575 w 576262"/>
              <a:gd name="connsiteY2" fmla="*/ 159543 h 531018"/>
              <a:gd name="connsiteX3" fmla="*/ 452438 w 576262"/>
              <a:gd name="connsiteY3" fmla="*/ 221456 h 531018"/>
              <a:gd name="connsiteX4" fmla="*/ 483394 w 576262"/>
              <a:gd name="connsiteY4" fmla="*/ 278607 h 531018"/>
              <a:gd name="connsiteX5" fmla="*/ 523874 w 576262"/>
              <a:gd name="connsiteY5" fmla="*/ 366712 h 531018"/>
              <a:gd name="connsiteX6" fmla="*/ 550068 w 576262"/>
              <a:gd name="connsiteY6" fmla="*/ 428623 h 531018"/>
              <a:gd name="connsiteX7" fmla="*/ 576262 w 576262"/>
              <a:gd name="connsiteY7" fmla="*/ 490537 h 531018"/>
              <a:gd name="connsiteX8" fmla="*/ 469106 w 576262"/>
              <a:gd name="connsiteY8" fmla="*/ 516731 h 531018"/>
              <a:gd name="connsiteX9" fmla="*/ 397668 w 576262"/>
              <a:gd name="connsiteY9" fmla="*/ 526256 h 531018"/>
              <a:gd name="connsiteX10" fmla="*/ 307181 w 576262"/>
              <a:gd name="connsiteY10" fmla="*/ 531018 h 531018"/>
              <a:gd name="connsiteX11" fmla="*/ 228600 w 576262"/>
              <a:gd name="connsiteY11" fmla="*/ 526256 h 531018"/>
              <a:gd name="connsiteX12" fmla="*/ 154781 w 576262"/>
              <a:gd name="connsiteY12" fmla="*/ 521493 h 531018"/>
              <a:gd name="connsiteX13" fmla="*/ 80962 w 576262"/>
              <a:gd name="connsiteY13" fmla="*/ 511968 h 531018"/>
              <a:gd name="connsiteX14" fmla="*/ 23812 w 576262"/>
              <a:gd name="connsiteY14" fmla="*/ 502443 h 531018"/>
              <a:gd name="connsiteX15" fmla="*/ 0 w 576262"/>
              <a:gd name="connsiteY15" fmla="*/ 492918 h 531018"/>
              <a:gd name="connsiteX16" fmla="*/ 38099 w 576262"/>
              <a:gd name="connsiteY16" fmla="*/ 385763 h 531018"/>
              <a:gd name="connsiteX17" fmla="*/ 69056 w 576262"/>
              <a:gd name="connsiteY17" fmla="*/ 311943 h 531018"/>
              <a:gd name="connsiteX18" fmla="*/ 116681 w 576262"/>
              <a:gd name="connsiteY18" fmla="*/ 226219 h 531018"/>
              <a:gd name="connsiteX19" fmla="*/ 166688 w 576262"/>
              <a:gd name="connsiteY19" fmla="*/ 150019 h 531018"/>
              <a:gd name="connsiteX20" fmla="*/ 214311 w 576262"/>
              <a:gd name="connsiteY20" fmla="*/ 85724 h 531018"/>
              <a:gd name="connsiteX21" fmla="*/ 285750 w 576262"/>
              <a:gd name="connsiteY21" fmla="*/ 0 h 531018"/>
              <a:gd name="connsiteX0" fmla="*/ 285750 w 576262"/>
              <a:gd name="connsiteY0" fmla="*/ 0 h 531018"/>
              <a:gd name="connsiteX1" fmla="*/ 359569 w 576262"/>
              <a:gd name="connsiteY1" fmla="*/ 85725 h 531018"/>
              <a:gd name="connsiteX2" fmla="*/ 409575 w 576262"/>
              <a:gd name="connsiteY2" fmla="*/ 159543 h 531018"/>
              <a:gd name="connsiteX3" fmla="*/ 452438 w 576262"/>
              <a:gd name="connsiteY3" fmla="*/ 221456 h 531018"/>
              <a:gd name="connsiteX4" fmla="*/ 483394 w 576262"/>
              <a:gd name="connsiteY4" fmla="*/ 278607 h 531018"/>
              <a:gd name="connsiteX5" fmla="*/ 523874 w 576262"/>
              <a:gd name="connsiteY5" fmla="*/ 366712 h 531018"/>
              <a:gd name="connsiteX6" fmla="*/ 550068 w 576262"/>
              <a:gd name="connsiteY6" fmla="*/ 428623 h 531018"/>
              <a:gd name="connsiteX7" fmla="*/ 576262 w 576262"/>
              <a:gd name="connsiteY7" fmla="*/ 490537 h 531018"/>
              <a:gd name="connsiteX8" fmla="*/ 469106 w 576262"/>
              <a:gd name="connsiteY8" fmla="*/ 516731 h 531018"/>
              <a:gd name="connsiteX9" fmla="*/ 397668 w 576262"/>
              <a:gd name="connsiteY9" fmla="*/ 526256 h 531018"/>
              <a:gd name="connsiteX10" fmla="*/ 307181 w 576262"/>
              <a:gd name="connsiteY10" fmla="*/ 531018 h 531018"/>
              <a:gd name="connsiteX11" fmla="*/ 228600 w 576262"/>
              <a:gd name="connsiteY11" fmla="*/ 528637 h 531018"/>
              <a:gd name="connsiteX12" fmla="*/ 154781 w 576262"/>
              <a:gd name="connsiteY12" fmla="*/ 521493 h 531018"/>
              <a:gd name="connsiteX13" fmla="*/ 80962 w 576262"/>
              <a:gd name="connsiteY13" fmla="*/ 511968 h 531018"/>
              <a:gd name="connsiteX14" fmla="*/ 23812 w 576262"/>
              <a:gd name="connsiteY14" fmla="*/ 502443 h 531018"/>
              <a:gd name="connsiteX15" fmla="*/ 0 w 576262"/>
              <a:gd name="connsiteY15" fmla="*/ 492918 h 531018"/>
              <a:gd name="connsiteX16" fmla="*/ 38099 w 576262"/>
              <a:gd name="connsiteY16" fmla="*/ 385763 h 531018"/>
              <a:gd name="connsiteX17" fmla="*/ 69056 w 576262"/>
              <a:gd name="connsiteY17" fmla="*/ 311943 h 531018"/>
              <a:gd name="connsiteX18" fmla="*/ 116681 w 576262"/>
              <a:gd name="connsiteY18" fmla="*/ 226219 h 531018"/>
              <a:gd name="connsiteX19" fmla="*/ 166688 w 576262"/>
              <a:gd name="connsiteY19" fmla="*/ 150019 h 531018"/>
              <a:gd name="connsiteX20" fmla="*/ 214311 w 576262"/>
              <a:gd name="connsiteY20" fmla="*/ 85724 h 531018"/>
              <a:gd name="connsiteX21" fmla="*/ 285750 w 576262"/>
              <a:gd name="connsiteY21" fmla="*/ 0 h 53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262" h="531018">
                <a:moveTo>
                  <a:pt x="285750" y="0"/>
                </a:moveTo>
                <a:lnTo>
                  <a:pt x="359569" y="85725"/>
                </a:lnTo>
                <a:lnTo>
                  <a:pt x="409575" y="159543"/>
                </a:lnTo>
                <a:lnTo>
                  <a:pt x="452438" y="221456"/>
                </a:lnTo>
                <a:lnTo>
                  <a:pt x="483394" y="278607"/>
                </a:lnTo>
                <a:lnTo>
                  <a:pt x="523874" y="366712"/>
                </a:lnTo>
                <a:lnTo>
                  <a:pt x="550068" y="428623"/>
                </a:lnTo>
                <a:lnTo>
                  <a:pt x="576262" y="490537"/>
                </a:lnTo>
                <a:lnTo>
                  <a:pt x="469106" y="516731"/>
                </a:lnTo>
                <a:lnTo>
                  <a:pt x="397668" y="526256"/>
                </a:lnTo>
                <a:lnTo>
                  <a:pt x="307181" y="531018"/>
                </a:lnTo>
                <a:lnTo>
                  <a:pt x="228600" y="528637"/>
                </a:lnTo>
                <a:lnTo>
                  <a:pt x="154781" y="521493"/>
                </a:lnTo>
                <a:lnTo>
                  <a:pt x="80962" y="511968"/>
                </a:lnTo>
                <a:lnTo>
                  <a:pt x="23812" y="502443"/>
                </a:lnTo>
                <a:lnTo>
                  <a:pt x="0" y="492918"/>
                </a:lnTo>
                <a:lnTo>
                  <a:pt x="38099" y="385763"/>
                </a:lnTo>
                <a:lnTo>
                  <a:pt x="69056" y="311943"/>
                </a:lnTo>
                <a:lnTo>
                  <a:pt x="116681" y="226219"/>
                </a:lnTo>
                <a:lnTo>
                  <a:pt x="166688" y="150019"/>
                </a:lnTo>
                <a:lnTo>
                  <a:pt x="214311" y="85724"/>
                </a:lnTo>
                <a:lnTo>
                  <a:pt x="285750" y="0"/>
                </a:lnTo>
                <a:close/>
              </a:path>
            </a:pathLst>
          </a:custGeom>
          <a:solidFill>
            <a:srgbClr val="8A8A8A"/>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id="{33C018BF-3940-4474-B72D-727F1C6B6F92}"/>
              </a:ext>
            </a:extLst>
          </p:cNvPr>
          <p:cNvSpPr/>
          <p:nvPr/>
        </p:nvSpPr>
        <p:spPr>
          <a:xfrm>
            <a:off x="4495015" y="1950103"/>
            <a:ext cx="1647734" cy="684372"/>
          </a:xfrm>
          <a:custGeom>
            <a:avLst/>
            <a:gdLst>
              <a:gd name="connsiteX0" fmla="*/ 0 w 1930400"/>
              <a:gd name="connsiteY0" fmla="*/ 812800 h 812800"/>
              <a:gd name="connsiteX1" fmla="*/ 522514 w 1930400"/>
              <a:gd name="connsiteY1" fmla="*/ 0 h 812800"/>
              <a:gd name="connsiteX2" fmla="*/ 1930400 w 1930400"/>
              <a:gd name="connsiteY2" fmla="*/ 0 h 812800"/>
            </a:gdLst>
            <a:ahLst/>
            <a:cxnLst>
              <a:cxn ang="0">
                <a:pos x="connsiteX0" y="connsiteY0"/>
              </a:cxn>
              <a:cxn ang="0">
                <a:pos x="connsiteX1" y="connsiteY1"/>
              </a:cxn>
              <a:cxn ang="0">
                <a:pos x="connsiteX2" y="connsiteY2"/>
              </a:cxn>
            </a:cxnLst>
            <a:rect l="l" t="t" r="r" b="b"/>
            <a:pathLst>
              <a:path w="1930400" h="812800">
                <a:moveTo>
                  <a:pt x="0" y="812800"/>
                </a:moveTo>
                <a:lnTo>
                  <a:pt x="522514" y="0"/>
                </a:lnTo>
                <a:lnTo>
                  <a:pt x="1930400" y="0"/>
                </a:lnTo>
              </a:path>
            </a:pathLst>
          </a:custGeom>
          <a:noFill/>
          <a:ln w="19050">
            <a:solidFill>
              <a:srgbClr val="5A5A5A"/>
            </a:solidFill>
            <a:headEnd type="oval" w="lg" len="lg"/>
            <a:tailEnd type="none" w="med" len="sm"/>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34" name="Graphic 28">
            <a:extLst>
              <a:ext uri="{FF2B5EF4-FFF2-40B4-BE49-F238E27FC236}">
                <a16:creationId xmlns:a16="http://schemas.microsoft.com/office/drawing/2014/main" id="{BB676F9F-7C4C-4CF0-89B8-371DA985DB35}"/>
              </a:ext>
            </a:extLst>
          </p:cNvPr>
          <p:cNvPicPr>
            <a:picLocks/>
          </p:cNvPicPr>
          <p:nvPr/>
        </p:nvPicPr>
        <p:blipFill>
          <a:blip r:embed="rId3"/>
          <a:srcRect/>
          <a:stretch/>
        </p:blipFill>
        <p:spPr>
          <a:xfrm>
            <a:off x="3439159" y="3249493"/>
            <a:ext cx="573341" cy="587613"/>
          </a:xfrm>
          <a:prstGeom prst="rect">
            <a:avLst/>
          </a:prstGeom>
        </p:spPr>
      </p:pic>
      <p:grpSp>
        <p:nvGrpSpPr>
          <p:cNvPr id="2" name="Group 1">
            <a:extLst>
              <a:ext uri="{FF2B5EF4-FFF2-40B4-BE49-F238E27FC236}">
                <a16:creationId xmlns:a16="http://schemas.microsoft.com/office/drawing/2014/main" id="{CB6FAEAC-AF92-47FE-A9DC-FBD0CCDFB157}"/>
              </a:ext>
            </a:extLst>
          </p:cNvPr>
          <p:cNvGrpSpPr/>
          <p:nvPr/>
        </p:nvGrpSpPr>
        <p:grpSpPr>
          <a:xfrm>
            <a:off x="4234317" y="1068793"/>
            <a:ext cx="492502" cy="495624"/>
            <a:chOff x="3492500" y="1053571"/>
            <a:chExt cx="492502" cy="495624"/>
          </a:xfrm>
        </p:grpSpPr>
        <p:sp>
          <p:nvSpPr>
            <p:cNvPr id="37" name="Oval 36">
              <a:extLst>
                <a:ext uri="{FF2B5EF4-FFF2-40B4-BE49-F238E27FC236}">
                  <a16:creationId xmlns:a16="http://schemas.microsoft.com/office/drawing/2014/main" id="{4647B329-98BD-464E-916C-7D37106C9E5F}"/>
                </a:ext>
              </a:extLst>
            </p:cNvPr>
            <p:cNvSpPr/>
            <p:nvPr/>
          </p:nvSpPr>
          <p:spPr>
            <a:xfrm>
              <a:off x="3492500" y="1053571"/>
              <a:ext cx="492502" cy="495624"/>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9" name="Freeform: Shape 38">
              <a:extLst>
                <a:ext uri="{FF2B5EF4-FFF2-40B4-BE49-F238E27FC236}">
                  <a16:creationId xmlns:a16="http://schemas.microsoft.com/office/drawing/2014/main" id="{94A69506-DE42-4E03-8EB1-C63B0D6D89D9}"/>
                </a:ext>
              </a:extLst>
            </p:cNvPr>
            <p:cNvSpPr/>
            <p:nvPr/>
          </p:nvSpPr>
          <p:spPr>
            <a:xfrm>
              <a:off x="3561233" y="1180757"/>
              <a:ext cx="355035" cy="279748"/>
            </a:xfrm>
            <a:custGeom>
              <a:avLst/>
              <a:gdLst>
                <a:gd name="connsiteX0" fmla="*/ 55950 w 770868"/>
                <a:gd name="connsiteY0" fmla="*/ 56883 h 658968"/>
                <a:gd name="connsiteX1" fmla="*/ 55950 w 770868"/>
                <a:gd name="connsiteY1" fmla="*/ 329173 h 658968"/>
                <a:gd name="connsiteX2" fmla="*/ 386677 w 770868"/>
                <a:gd name="connsiteY2" fmla="*/ 663631 h 658968"/>
                <a:gd name="connsiteX3" fmla="*/ 718648 w 770868"/>
                <a:gd name="connsiteY3" fmla="*/ 330417 h 658968"/>
                <a:gd name="connsiteX4" fmla="*/ 718648 w 770868"/>
                <a:gd name="connsiteY4" fmla="*/ 58126 h 658968"/>
                <a:gd name="connsiteX5" fmla="*/ 448844 w 770868"/>
                <a:gd name="connsiteY5" fmla="*/ 58126 h 658968"/>
                <a:gd name="connsiteX6" fmla="*/ 387921 w 770868"/>
                <a:gd name="connsiteY6" fmla="*/ 119050 h 658968"/>
                <a:gd name="connsiteX7" fmla="*/ 326997 w 770868"/>
                <a:gd name="connsiteY7" fmla="*/ 56883 h 658968"/>
                <a:gd name="connsiteX8" fmla="*/ 55950 w 770868"/>
                <a:gd name="connsiteY8" fmla="*/ 56883 h 658968"/>
                <a:gd name="connsiteX9" fmla="*/ 55950 w 770868"/>
                <a:gd name="connsiteY9" fmla="*/ 56883 h 65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868" h="658968">
                  <a:moveTo>
                    <a:pt x="55950" y="56883"/>
                  </a:moveTo>
                  <a:cubicBezTo>
                    <a:pt x="-18650" y="132726"/>
                    <a:pt x="-18650" y="253330"/>
                    <a:pt x="55950" y="329173"/>
                  </a:cubicBezTo>
                  <a:lnTo>
                    <a:pt x="386677" y="663631"/>
                  </a:lnTo>
                  <a:cubicBezTo>
                    <a:pt x="497334" y="552974"/>
                    <a:pt x="607991" y="441073"/>
                    <a:pt x="718648" y="330417"/>
                  </a:cubicBezTo>
                  <a:cubicBezTo>
                    <a:pt x="793248" y="254573"/>
                    <a:pt x="793248" y="133969"/>
                    <a:pt x="718648" y="58126"/>
                  </a:cubicBezTo>
                  <a:cubicBezTo>
                    <a:pt x="644048" y="-17717"/>
                    <a:pt x="523444" y="-17717"/>
                    <a:pt x="448844" y="58126"/>
                  </a:cubicBezTo>
                  <a:lnTo>
                    <a:pt x="387921" y="119050"/>
                  </a:lnTo>
                  <a:lnTo>
                    <a:pt x="326997" y="56883"/>
                  </a:lnTo>
                  <a:cubicBezTo>
                    <a:pt x="251154" y="-18961"/>
                    <a:pt x="130550" y="-18961"/>
                    <a:pt x="55950" y="56883"/>
                  </a:cubicBezTo>
                  <a:lnTo>
                    <a:pt x="55950" y="56883"/>
                  </a:lnTo>
                  <a:close/>
                </a:path>
              </a:pathLst>
            </a:custGeom>
            <a:solidFill>
              <a:srgbClr val="EE245C"/>
            </a:solidFill>
            <a:ln w="12290" cap="flat">
              <a:no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E465BF18-A106-456C-8B97-9C25DDDE3F95}"/>
              </a:ext>
            </a:extLst>
          </p:cNvPr>
          <p:cNvGrpSpPr/>
          <p:nvPr/>
        </p:nvGrpSpPr>
        <p:grpSpPr>
          <a:xfrm>
            <a:off x="4974070" y="3292472"/>
            <a:ext cx="494567" cy="501656"/>
            <a:chOff x="3206605" y="2300133"/>
            <a:chExt cx="1576641" cy="1576641"/>
          </a:xfrm>
        </p:grpSpPr>
        <p:sp>
          <p:nvSpPr>
            <p:cNvPr id="41" name="Oval 40">
              <a:extLst>
                <a:ext uri="{FF2B5EF4-FFF2-40B4-BE49-F238E27FC236}">
                  <a16:creationId xmlns:a16="http://schemas.microsoft.com/office/drawing/2014/main" id="{7BF4AAB1-CC85-4F07-9639-2352C6428A77}"/>
                </a:ext>
              </a:extLst>
            </p:cNvPr>
            <p:cNvSpPr/>
            <p:nvPr/>
          </p:nvSpPr>
          <p:spPr>
            <a:xfrm>
              <a:off x="3206605" y="2300133"/>
              <a:ext cx="1576641" cy="1576641"/>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42" name="Graphic 41">
              <a:extLst>
                <a:ext uri="{FF2B5EF4-FFF2-40B4-BE49-F238E27FC236}">
                  <a16:creationId xmlns:a16="http://schemas.microsoft.com/office/drawing/2014/main" id="{3F529074-8353-42A7-BDF9-75E2333E7C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9508" y="2673304"/>
              <a:ext cx="1112264" cy="936064"/>
            </a:xfrm>
            <a:prstGeom prst="rect">
              <a:avLst/>
            </a:prstGeom>
          </p:spPr>
        </p:pic>
      </p:grpSp>
      <p:sp>
        <p:nvSpPr>
          <p:cNvPr id="43" name="Rectangle: Rounded Corners 42">
            <a:extLst>
              <a:ext uri="{FF2B5EF4-FFF2-40B4-BE49-F238E27FC236}">
                <a16:creationId xmlns:a16="http://schemas.microsoft.com/office/drawing/2014/main" id="{B222B047-3E9D-43EB-9AD3-40A2FB786C38}"/>
              </a:ext>
            </a:extLst>
          </p:cNvPr>
          <p:cNvSpPr/>
          <p:nvPr/>
        </p:nvSpPr>
        <p:spPr>
          <a:xfrm>
            <a:off x="6259102" y="2815914"/>
            <a:ext cx="2500885" cy="1730234"/>
          </a:xfrm>
          <a:prstGeom prst="roundRect">
            <a:avLst/>
          </a:prstGeom>
          <a:solidFill>
            <a:schemeClr val="bg1"/>
          </a:solidFill>
          <a:ln w="19050">
            <a:solidFill>
              <a:srgbClr val="8F30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7800" marR="0" lvl="0" indent="-177800" algn="l" defTabSz="6858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en-US" altLang="zh-CN" sz="1200" kern="0">
                <a:solidFill>
                  <a:srgbClr val="5A5A5A"/>
                </a:solidFill>
                <a:latin typeface="Arial" panose="020B0604020202020204" pitchFamily="34" charset="0"/>
                <a:ea typeface="DengXian" panose="02010600030101010101" pitchFamily="2" charset="-122"/>
                <a:cs typeface="Arial" panose="020B0604020202020204" pitchFamily="34" charset="0"/>
              </a:rPr>
              <a:t>Các yếu tố nguy cơ sớm thường gặp góp phần vào biến chứng tim-thận gồm</a:t>
            </a:r>
            <a:r>
              <a:rPr kumimoji="0" lang="en-US" altLang="zh-CN" sz="1200" b="0" i="0" u="none" strike="noStrike" kern="0" cap="none" spc="0" normalizeH="0" baseline="0" noProof="0">
                <a:ln>
                  <a:noFill/>
                </a:ln>
                <a:solidFill>
                  <a:srgbClr val="5A5A5A"/>
                </a:solidFill>
                <a:effectLst/>
                <a:uLnTx/>
                <a:uFillTx/>
                <a:latin typeface="Arial" panose="020B0604020202020204" pitchFamily="34" charset="0"/>
                <a:ea typeface="DengXian" panose="02010600030101010101" pitchFamily="2" charset="-122"/>
                <a:cs typeface="Arial" panose="020B0604020202020204" pitchFamily="34" charset="0"/>
              </a:rPr>
              <a:t>:</a:t>
            </a:r>
            <a:r>
              <a:rPr kumimoji="0" lang="en-US" altLang="zh-CN" sz="1200" b="0" i="0" u="none" strike="noStrike" kern="0" cap="none" spc="0" normalizeH="0" baseline="30000" noProof="0">
                <a:ln>
                  <a:noFill/>
                </a:ln>
                <a:solidFill>
                  <a:srgbClr val="5A5A5A"/>
                </a:solidFill>
                <a:effectLst/>
                <a:uLnTx/>
                <a:uFillTx/>
                <a:latin typeface="Arial" panose="020B0604020202020204" pitchFamily="34" charset="0"/>
                <a:ea typeface="DengXian" panose="02010600030101010101" pitchFamily="2" charset="-122"/>
                <a:cs typeface="Arial" panose="020B0604020202020204" pitchFamily="34" charset="0"/>
              </a:rPr>
              <a:t>5–7</a:t>
            </a:r>
            <a:r>
              <a:rPr kumimoji="0" lang="en-US" altLang="zh-CN" sz="1200" b="0" i="0" u="none" strike="noStrike" kern="0" cap="none" spc="0" normalizeH="0" baseline="0" noProof="0">
                <a:ln>
                  <a:noFill/>
                </a:ln>
                <a:solidFill>
                  <a:srgbClr val="5A5A5A"/>
                </a:solidFill>
                <a:effectLst/>
                <a:uLnTx/>
                <a:uFillTx/>
                <a:latin typeface="Arial" panose="020B0604020202020204" pitchFamily="34" charset="0"/>
                <a:ea typeface="DengXian" panose="02010600030101010101" pitchFamily="2" charset="-122"/>
                <a:cs typeface="Arial" panose="020B0604020202020204" pitchFamily="34" charset="0"/>
              </a:rPr>
              <a:t> </a:t>
            </a:r>
            <a:endParaRPr kumimoji="0" lang="en-US" altLang="zh-CN" sz="1200" b="0" i="0" u="none" strike="noStrike" kern="0" cap="none" spc="0" normalizeH="0" baseline="0" noProof="0" dirty="0">
              <a:ln>
                <a:noFill/>
              </a:ln>
              <a:solidFill>
                <a:srgbClr val="5A5A5A"/>
              </a:solidFill>
              <a:effectLst/>
              <a:uLnTx/>
              <a:uFillTx/>
              <a:latin typeface="Arial" panose="020B0604020202020204" pitchFamily="34" charset="0"/>
              <a:ea typeface="DengXian" panose="02010600030101010101" pitchFamily="2" charset="-122"/>
              <a:cs typeface="Arial" panose="020B0604020202020204" pitchFamily="34" charset="0"/>
            </a:endParaRPr>
          </a:p>
          <a:p>
            <a:pPr marL="361950" marR="0" lvl="0" indent="-177800" algn="l" defTabSz="685800" rtl="0" eaLnBrk="1" fontAlgn="auto" latinLnBrk="0" hangingPunct="1">
              <a:lnSpc>
                <a:spcPct val="100000"/>
              </a:lnSpc>
              <a:spcBef>
                <a:spcPts val="0"/>
              </a:spcBef>
              <a:spcAft>
                <a:spcPts val="0"/>
              </a:spcAft>
              <a:buClr>
                <a:schemeClr val="accent2"/>
              </a:buClr>
              <a:buSzTx/>
              <a:buFont typeface="Calibri" panose="020F0502020204030204" pitchFamily="34" charset="0"/>
              <a:buChar char="‒"/>
              <a:tabLst/>
              <a:defRPr/>
            </a:pPr>
            <a:r>
              <a:rPr lang="en-US" sz="1050" kern="0">
                <a:solidFill>
                  <a:srgbClr val="5A5A5A"/>
                </a:solidFill>
                <a:latin typeface="Arial" panose="020B0604020202020204" pitchFamily="34" charset="0"/>
                <a:ea typeface="DengXian" panose="02010600030101010101" pitchFamily="2" charset="-122"/>
                <a:cs typeface="Arial" panose="020B0604020202020204" pitchFamily="34" charset="0"/>
              </a:rPr>
              <a:t>Tăng huyết áp</a:t>
            </a:r>
            <a:endParaRPr lang="en-US" sz="1050" kern="0" dirty="0">
              <a:solidFill>
                <a:srgbClr val="5A5A5A"/>
              </a:solidFill>
              <a:latin typeface="Arial" panose="020B0604020202020204" pitchFamily="34" charset="0"/>
              <a:ea typeface="DengXian" panose="02010600030101010101" pitchFamily="2" charset="-122"/>
              <a:cs typeface="Arial" panose="020B0604020202020204" pitchFamily="34" charset="0"/>
            </a:endParaRPr>
          </a:p>
          <a:p>
            <a:pPr marL="361950" marR="0" lvl="0" indent="-177800" algn="l" defTabSz="685800" rtl="0" eaLnBrk="1" fontAlgn="auto" latinLnBrk="0" hangingPunct="1">
              <a:lnSpc>
                <a:spcPct val="100000"/>
              </a:lnSpc>
              <a:spcBef>
                <a:spcPts val="0"/>
              </a:spcBef>
              <a:spcAft>
                <a:spcPts val="0"/>
              </a:spcAft>
              <a:buClr>
                <a:schemeClr val="accent2"/>
              </a:buClr>
              <a:buSzTx/>
              <a:buFont typeface="Calibri" panose="020F0502020204030204" pitchFamily="34" charset="0"/>
              <a:buChar char="‒"/>
              <a:tabLst/>
              <a:defRPr/>
            </a:pPr>
            <a:r>
              <a:rPr kumimoji="0" lang="en-US" sz="1050" b="0" i="0" u="none" strike="noStrike" kern="0" cap="none" spc="0" normalizeH="0" noProof="0">
                <a:ln>
                  <a:noFill/>
                </a:ln>
                <a:solidFill>
                  <a:srgbClr val="5A5A5A"/>
                </a:solidFill>
                <a:effectLst/>
                <a:uLnTx/>
                <a:uFillTx/>
                <a:latin typeface="Arial" panose="020B0604020202020204" pitchFamily="34" charset="0"/>
                <a:ea typeface="DengXian" panose="02010600030101010101" pitchFamily="2" charset="-122"/>
                <a:cs typeface="Arial" panose="020B0604020202020204" pitchFamily="34" charset="0"/>
              </a:rPr>
              <a:t>Rối loạn lipid máu </a:t>
            </a:r>
            <a:endParaRPr kumimoji="0" lang="en-US" sz="1050" b="0" i="0" u="none" strike="noStrike" kern="0" cap="none" spc="0" normalizeH="0" noProof="0" dirty="0">
              <a:ln>
                <a:noFill/>
              </a:ln>
              <a:solidFill>
                <a:srgbClr val="5A5A5A"/>
              </a:solidFill>
              <a:effectLst/>
              <a:uLnTx/>
              <a:uFillTx/>
              <a:latin typeface="Arial" panose="020B0604020202020204" pitchFamily="34" charset="0"/>
              <a:ea typeface="DengXian" panose="02010600030101010101" pitchFamily="2" charset="-122"/>
              <a:cs typeface="Arial" panose="020B0604020202020204" pitchFamily="34" charset="0"/>
            </a:endParaRPr>
          </a:p>
          <a:p>
            <a:pPr marL="361950" marR="0" lvl="0" indent="-177800" algn="l" defTabSz="685800" rtl="0" eaLnBrk="1" fontAlgn="auto" latinLnBrk="0" hangingPunct="1">
              <a:lnSpc>
                <a:spcPct val="100000"/>
              </a:lnSpc>
              <a:spcBef>
                <a:spcPts val="0"/>
              </a:spcBef>
              <a:spcAft>
                <a:spcPts val="0"/>
              </a:spcAft>
              <a:buClr>
                <a:schemeClr val="accent2"/>
              </a:buClr>
              <a:buSzTx/>
              <a:buFont typeface="Calibri" panose="020F0502020204030204" pitchFamily="34" charset="0"/>
              <a:buChar char="‒"/>
              <a:tabLst/>
              <a:defRPr/>
            </a:pPr>
            <a:r>
              <a:rPr lang="en-US" sz="1050" kern="0">
                <a:solidFill>
                  <a:srgbClr val="5A5A5A"/>
                </a:solidFill>
                <a:latin typeface="Arial" panose="020B0604020202020204" pitchFamily="34" charset="0"/>
                <a:ea typeface="DengXian" panose="02010600030101010101" pitchFamily="2" charset="-122"/>
                <a:cs typeface="Arial" panose="020B0604020202020204" pitchFamily="34" charset="0"/>
              </a:rPr>
              <a:t>Hút thuốc lá</a:t>
            </a:r>
            <a:endParaRPr lang="en-US" sz="1050" kern="0" dirty="0">
              <a:solidFill>
                <a:srgbClr val="5A5A5A"/>
              </a:solidFill>
              <a:latin typeface="Arial" panose="020B0604020202020204" pitchFamily="34" charset="0"/>
              <a:ea typeface="DengXian" panose="02010600030101010101" pitchFamily="2" charset="-122"/>
              <a:cs typeface="Arial" panose="020B0604020202020204" pitchFamily="34" charset="0"/>
            </a:endParaRPr>
          </a:p>
          <a:p>
            <a:pPr marL="361950" marR="0" lvl="0" indent="-177800" algn="l" defTabSz="685800" rtl="0" eaLnBrk="1" fontAlgn="auto" latinLnBrk="0" hangingPunct="1">
              <a:lnSpc>
                <a:spcPct val="100000"/>
              </a:lnSpc>
              <a:spcBef>
                <a:spcPts val="0"/>
              </a:spcBef>
              <a:spcAft>
                <a:spcPts val="0"/>
              </a:spcAft>
              <a:buClr>
                <a:schemeClr val="accent2"/>
              </a:buClr>
              <a:buSzTx/>
              <a:buFont typeface="Calibri" panose="020F0502020204030204" pitchFamily="34" charset="0"/>
              <a:buChar char="‒"/>
              <a:tabLst/>
              <a:defRPr/>
            </a:pPr>
            <a:r>
              <a:rPr lang="en-US" sz="1050" kern="0">
                <a:solidFill>
                  <a:srgbClr val="5A5A5A"/>
                </a:solidFill>
                <a:latin typeface="Arial" panose="020B0604020202020204" pitchFamily="34" charset="0"/>
                <a:ea typeface="DengXian" panose="02010600030101010101" pitchFamily="2" charset="-122"/>
                <a:cs typeface="Arial" panose="020B0604020202020204" pitchFamily="34" charset="0"/>
              </a:rPr>
              <a:t>Thừa cân</a:t>
            </a:r>
            <a:endParaRPr lang="en-US" sz="1050" kern="0" dirty="0">
              <a:solidFill>
                <a:srgbClr val="5A5A5A"/>
              </a:solidFill>
              <a:latin typeface="Arial" panose="020B0604020202020204" pitchFamily="34" charset="0"/>
              <a:ea typeface="DengXian" panose="02010600030101010101" pitchFamily="2" charset="-122"/>
              <a:cs typeface="Arial" panose="020B0604020202020204" pitchFamily="34" charset="0"/>
            </a:endParaRPr>
          </a:p>
        </p:txBody>
      </p:sp>
      <p:sp>
        <p:nvSpPr>
          <p:cNvPr id="44" name="Rectangle: Rounded Corners 43">
            <a:extLst>
              <a:ext uri="{FF2B5EF4-FFF2-40B4-BE49-F238E27FC236}">
                <a16:creationId xmlns:a16="http://schemas.microsoft.com/office/drawing/2014/main" id="{1930486E-9FEF-4823-898D-651AAB063F46}"/>
              </a:ext>
            </a:extLst>
          </p:cNvPr>
          <p:cNvSpPr/>
          <p:nvPr/>
        </p:nvSpPr>
        <p:spPr>
          <a:xfrm>
            <a:off x="6175766" y="2928722"/>
            <a:ext cx="47614" cy="1575294"/>
          </a:xfrm>
          <a:prstGeom prst="roundRect">
            <a:avLst/>
          </a:prstGeom>
          <a:solidFill>
            <a:srgbClr val="8F3089"/>
          </a:solidFill>
          <a:ln w="19050">
            <a:solidFill>
              <a:srgbClr val="8F30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endParaRPr>
          </a:p>
        </p:txBody>
      </p:sp>
      <p:sp>
        <p:nvSpPr>
          <p:cNvPr id="45" name="Freeform: Shape 44">
            <a:extLst>
              <a:ext uri="{FF2B5EF4-FFF2-40B4-BE49-F238E27FC236}">
                <a16:creationId xmlns:a16="http://schemas.microsoft.com/office/drawing/2014/main" id="{922A3F3F-0EF1-48AD-A0D6-FA3E1C536DA2}"/>
              </a:ext>
            </a:extLst>
          </p:cNvPr>
          <p:cNvSpPr/>
          <p:nvPr/>
        </p:nvSpPr>
        <p:spPr>
          <a:xfrm rot="10800000" flipH="1">
            <a:off x="4486506" y="2623461"/>
            <a:ext cx="1668669" cy="1421346"/>
          </a:xfrm>
          <a:custGeom>
            <a:avLst/>
            <a:gdLst>
              <a:gd name="connsiteX0" fmla="*/ 0 w 1930400"/>
              <a:gd name="connsiteY0" fmla="*/ 812800 h 812800"/>
              <a:gd name="connsiteX1" fmla="*/ 522514 w 1930400"/>
              <a:gd name="connsiteY1" fmla="*/ 0 h 812800"/>
              <a:gd name="connsiteX2" fmla="*/ 1930400 w 1930400"/>
              <a:gd name="connsiteY2" fmla="*/ 0 h 812800"/>
            </a:gdLst>
            <a:ahLst/>
            <a:cxnLst>
              <a:cxn ang="0">
                <a:pos x="connsiteX0" y="connsiteY0"/>
              </a:cxn>
              <a:cxn ang="0">
                <a:pos x="connsiteX1" y="connsiteY1"/>
              </a:cxn>
              <a:cxn ang="0">
                <a:pos x="connsiteX2" y="connsiteY2"/>
              </a:cxn>
            </a:cxnLst>
            <a:rect l="l" t="t" r="r" b="b"/>
            <a:pathLst>
              <a:path w="1930400" h="812800">
                <a:moveTo>
                  <a:pt x="0" y="812800"/>
                </a:moveTo>
                <a:lnTo>
                  <a:pt x="522514" y="0"/>
                </a:lnTo>
                <a:lnTo>
                  <a:pt x="1930400" y="0"/>
                </a:lnTo>
              </a:path>
            </a:pathLst>
          </a:custGeom>
          <a:noFill/>
          <a:ln w="19050">
            <a:solidFill>
              <a:srgbClr val="5A5A5A"/>
            </a:solidFill>
            <a:headEnd type="oval" w="lg" len="lg"/>
            <a:tailEnd type="none" w="med" len="sm"/>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818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B5489-C2A9-4F49-9ACA-661E9A1D649C}"/>
              </a:ext>
            </a:extLst>
          </p:cNvPr>
          <p:cNvSpPr>
            <a:spLocks noGrp="1"/>
          </p:cNvSpPr>
          <p:nvPr>
            <p:ph type="ctrTitle"/>
          </p:nvPr>
        </p:nvSpPr>
        <p:spPr>
          <a:xfrm>
            <a:off x="978407" y="1200150"/>
            <a:ext cx="6670168" cy="1432322"/>
          </a:xfrm>
        </p:spPr>
        <p:txBody>
          <a:bodyPr/>
          <a:lstStyle/>
          <a:p>
            <a:r>
              <a:rPr lang="en-GB" sz="3200" dirty="0" err="1">
                <a:latin typeface="Arial" panose="020B0604020202020204" pitchFamily="34" charset="0"/>
                <a:cs typeface="Arial" panose="020B0604020202020204" pitchFamily="34" charset="0"/>
              </a:rPr>
              <a:t>Chúng</a:t>
            </a:r>
            <a:r>
              <a:rPr lang="en-GB" sz="3200" dirty="0">
                <a:latin typeface="Arial" panose="020B0604020202020204" pitchFamily="34" charset="0"/>
                <a:cs typeface="Arial" panose="020B0604020202020204" pitchFamily="34" charset="0"/>
              </a:rPr>
              <a:t> ta </a:t>
            </a:r>
            <a:r>
              <a:rPr lang="en-GB" sz="3200" dirty="0" err="1">
                <a:latin typeface="Arial" panose="020B0604020202020204" pitchFamily="34" charset="0"/>
                <a:cs typeface="Arial" panose="020B0604020202020204" pitchFamily="34" charset="0"/>
              </a:rPr>
              <a:t>biết</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gì</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về</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hiệu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quả</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của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ức</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chế</a:t>
            </a:r>
            <a:r>
              <a:rPr lang="en-GB" sz="3200" dirty="0">
                <a:latin typeface="Arial" panose="020B0604020202020204" pitchFamily="34" charset="0"/>
                <a:cs typeface="Arial" panose="020B0604020202020204" pitchFamily="34" charset="0"/>
              </a:rPr>
              <a:t> SGLT2 </a:t>
            </a:r>
            <a:r>
              <a:rPr lang="en-GB" sz="3200" dirty="0" err="1">
                <a:latin typeface="Arial" panose="020B0604020202020204" pitchFamily="34" charset="0"/>
                <a:cs typeface="Arial" panose="020B0604020202020204" pitchFamily="34" charset="0"/>
              </a:rPr>
              <a:t>trên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bệnh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nhân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đa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yếu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tố</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nguy</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cơ</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hoặc</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đồng</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mắc</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bệnh</a:t>
            </a:r>
            <a:r>
              <a:rPr lang="en-GB" sz="3200" dirty="0">
                <a:latin typeface="Arial" panose="020B0604020202020204" pitchFamily="34" charset="0"/>
                <a:cs typeface="Arial" panose="020B0604020202020204" pitchFamily="34" charset="0"/>
              </a:rPr>
              <a:t> tim-</a:t>
            </a:r>
            <a:r>
              <a:rPr lang="en-GB" sz="3200" dirty="0" err="1">
                <a:latin typeface="Arial" panose="020B0604020202020204" pitchFamily="34" charset="0"/>
                <a:cs typeface="Arial" panose="020B0604020202020204" pitchFamily="34" charset="0"/>
              </a:rPr>
              <a:t>thận</a:t>
            </a:r>
            <a:r>
              <a:rPr lang="en-GB" sz="3200" dirty="0">
                <a:latin typeface="Arial" panose="020B0604020202020204" pitchFamily="34" charset="0"/>
                <a:cs typeface="Arial" panose="020B0604020202020204" pitchFamily="34" charset="0"/>
              </a:rPr>
              <a:t>?</a:t>
            </a:r>
          </a:p>
        </p:txBody>
      </p:sp>
      <p:sp>
        <p:nvSpPr>
          <p:cNvPr id="4" name="Subtitle 3">
            <a:extLst>
              <a:ext uri="{FF2B5EF4-FFF2-40B4-BE49-F238E27FC236}">
                <a16:creationId xmlns:a16="http://schemas.microsoft.com/office/drawing/2014/main" id="{FABE7A1A-55E7-4820-80B8-5E0113D00965}"/>
              </a:ext>
            </a:extLst>
          </p:cNvPr>
          <p:cNvSpPr>
            <a:spLocks noGrp="1"/>
          </p:cNvSpPr>
          <p:nvPr>
            <p:ph type="subTitle" idx="1"/>
          </p:nvPr>
        </p:nvSpPr>
        <p:spPr/>
        <p:txBody>
          <a:bodyPr/>
          <a:lstStyle/>
          <a:p>
            <a:r>
              <a:rPr lang="en-GB">
                <a:latin typeface="Arial" panose="020B0604020202020204" pitchFamily="34" charset="0"/>
                <a:cs typeface="Arial" panose="020B0604020202020204" pitchFamily="34" charset="0"/>
              </a:rPr>
              <a:t>Cơ sở bằng chứng của ức chế SGLT2 trên bệnh nhân ĐTĐ típ 2</a:t>
            </a:r>
            <a:endParaRPr lang="en-GB"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D2F5839-A710-4075-A380-03AABFEFEC7A}"/>
              </a:ext>
            </a:extLst>
          </p:cNvPr>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4234917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3E14A7-A105-4C00-A8B1-95A29D949002}"/>
              </a:ext>
            </a:extLst>
          </p:cNvPr>
          <p:cNvSpPr>
            <a:spLocks noGrp="1"/>
          </p:cNvSpPr>
          <p:nvPr>
            <p:ph type="title"/>
          </p:nvPr>
        </p:nvSpPr>
        <p:spPr>
          <a:xfrm>
            <a:off x="384758" y="365836"/>
            <a:ext cx="8252595" cy="768096"/>
          </a:xfrm>
        </p:spPr>
        <p:txBody>
          <a:bodyPr>
            <a:normAutofit fontScale="90000"/>
          </a:bodyPr>
          <a:lstStyle/>
          <a:p>
            <a:r>
              <a:rPr lang="en-GB" sz="2400" dirty="0" err="1">
                <a:latin typeface="Arial" panose="020B0604020202020204" pitchFamily="34" charset="0"/>
                <a:cs typeface="Arial" panose="020B0604020202020204" pitchFamily="34" charset="0"/>
              </a:rPr>
              <a:t>Bệnh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mắc</a:t>
            </a:r>
            <a:r>
              <a:rPr lang="en-GB" sz="2400" dirty="0">
                <a:latin typeface="Arial" panose="020B0604020202020204" pitchFamily="34" charset="0"/>
                <a:cs typeface="Arial" panose="020B0604020202020204" pitchFamily="34" charset="0"/>
              </a:rPr>
              <a:t> ĐTĐ </a:t>
            </a:r>
            <a:r>
              <a:rPr lang="en-GB" sz="2400" dirty="0" err="1">
                <a:latin typeface="Arial" panose="020B0604020202020204" pitchFamily="34" charset="0"/>
                <a:cs typeface="Arial" panose="020B0604020202020204" pitchFamily="34" charset="0"/>
              </a:rPr>
              <a:t>típ</a:t>
            </a:r>
            <a:r>
              <a:rPr lang="en-GB" sz="2400" dirty="0">
                <a:latin typeface="Arial" panose="020B0604020202020204" pitchFamily="34" charset="0"/>
                <a:cs typeface="Arial" panose="020B0604020202020204" pitchFamily="34" charset="0"/>
              </a:rPr>
              <a:t> 2 </a:t>
            </a:r>
            <a:r>
              <a:rPr lang="en-GB" sz="2400" dirty="0" err="1">
                <a:latin typeface="Arial" panose="020B0604020202020204" pitchFamily="34" charset="0"/>
                <a:cs typeface="Arial" panose="020B0604020202020204" pitchFamily="34" charset="0"/>
              </a:rPr>
              <a:t>tăng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chứng</a:t>
            </a:r>
            <a:r>
              <a:rPr lang="en-GB" sz="2400" dirty="0">
                <a:latin typeface="Arial" panose="020B0604020202020204" pitchFamily="34" charset="0"/>
                <a:cs typeface="Arial" panose="020B0604020202020204" pitchFamily="34" charset="0"/>
              </a:rPr>
              <a:t> do </a:t>
            </a:r>
            <a:r>
              <a:rPr lang="en-GB" sz="2400" dirty="0" err="1">
                <a:latin typeface="Arial" panose="020B0604020202020204" pitchFamily="34" charset="0"/>
                <a:cs typeface="Arial" panose="020B0604020202020204" pitchFamily="34" charset="0"/>
              </a:rPr>
              <a:t>thay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chuyển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hóa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giữa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yếu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tố</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nguy</a:t>
            </a:r>
            <a:r>
              <a:rPr lang="en-GB" sz="2400" dirty="0">
                <a:latin typeface="Arial" panose="020B0604020202020204" pitchFamily="34" charset="0"/>
                <a:cs typeface="Arial" panose="020B0604020202020204" pitchFamily="34" charset="0"/>
              </a:rPr>
              <a:t> cơ</a:t>
            </a:r>
            <a:r>
              <a:rPr lang="en-GB" sz="2400" baseline="30000" dirty="0">
                <a:latin typeface="Arial" panose="020B0604020202020204" pitchFamily="34" charset="0"/>
                <a:cs typeface="Arial" panose="020B0604020202020204" pitchFamily="34" charset="0"/>
              </a:rPr>
              <a:t>1–8</a:t>
            </a:r>
          </a:p>
        </p:txBody>
      </p:sp>
      <p:sp>
        <p:nvSpPr>
          <p:cNvPr id="2" name="Footer Placeholder 1">
            <a:extLst>
              <a:ext uri="{FF2B5EF4-FFF2-40B4-BE49-F238E27FC236}">
                <a16:creationId xmlns:a16="http://schemas.microsoft.com/office/drawing/2014/main" id="{11AD552F-B28E-294C-B983-D5921820A0F1}"/>
              </a:ext>
            </a:extLst>
          </p:cNvPr>
          <p:cNvSpPr>
            <a:spLocks noGrp="1"/>
          </p:cNvSpPr>
          <p:nvPr>
            <p:ph type="ftr" sz="quarter" idx="3"/>
          </p:nvPr>
        </p:nvSpPr>
        <p:spPr>
          <a:xfrm>
            <a:off x="419345" y="4776300"/>
            <a:ext cx="8003287" cy="273844"/>
          </a:xfrm>
        </p:spPr>
        <p:txBody>
          <a:bodyPr/>
          <a:lstStyle/>
          <a:p>
            <a:pPr defTabSz="457178"/>
            <a:r>
              <a:rPr lang="en-US">
                <a:solidFill>
                  <a:srgbClr val="515151"/>
                </a:solidFill>
              </a:rPr>
              <a:t>Các giả thuyết hàng đầu, các yếu tố khác có thể dẫn đến tiến triển các biến chứng</a:t>
            </a:r>
          </a:p>
          <a:p>
            <a:pPr defTabSz="457178"/>
            <a:r>
              <a:rPr lang="en-US">
                <a:solidFill>
                  <a:srgbClr val="515151"/>
                </a:solidFill>
                <a:latin typeface="Century Gothic" panose="020F0302020204030204"/>
              </a:rPr>
              <a:t>CV, tim mạch; </a:t>
            </a:r>
            <a:r>
              <a:rPr lang="vi-VN">
                <a:solidFill>
                  <a:srgbClr val="515151"/>
                </a:solidFill>
                <a:latin typeface="Century Gothic" panose="020F0302020204030204"/>
              </a:rPr>
              <a:t>ĐTĐ, Đái tháo đường</a:t>
            </a:r>
            <a:br>
              <a:rPr lang="en-US" dirty="0">
                <a:solidFill>
                  <a:srgbClr val="515151"/>
                </a:solidFill>
                <a:latin typeface="Century Gothic" panose="020F0302020204030204"/>
              </a:rPr>
            </a:br>
            <a:r>
              <a:rPr lang="en-GB" dirty="0">
                <a:solidFill>
                  <a:srgbClr val="515151"/>
                </a:solidFill>
                <a:latin typeface="Century Gothic" panose="020F0302020204030204"/>
              </a:rPr>
              <a:t>1. Leon BM &amp; Maddox TM. </a:t>
            </a:r>
            <a:r>
              <a:rPr lang="en-GB" i="1" dirty="0">
                <a:solidFill>
                  <a:srgbClr val="515151"/>
                </a:solidFill>
                <a:latin typeface="Century Gothic" panose="020F0302020204030204"/>
              </a:rPr>
              <a:t>World J Diabetes</a:t>
            </a:r>
            <a:r>
              <a:rPr lang="en-GB" dirty="0">
                <a:solidFill>
                  <a:srgbClr val="515151"/>
                </a:solidFill>
                <a:latin typeface="Century Gothic" panose="020F0302020204030204"/>
              </a:rPr>
              <a:t> 2015;6:1246; 2. Sposito AC </a:t>
            </a:r>
            <a:r>
              <a:rPr lang="en-GB" i="1" dirty="0">
                <a:solidFill>
                  <a:srgbClr val="515151"/>
                </a:solidFill>
                <a:latin typeface="Century Gothic" panose="020F0302020204030204"/>
              </a:rPr>
              <a:t>et al. Cardiovasc Diabetol</a:t>
            </a:r>
            <a:r>
              <a:rPr lang="en-GB" dirty="0">
                <a:solidFill>
                  <a:srgbClr val="515151"/>
                </a:solidFill>
                <a:latin typeface="Century Gothic" panose="020F0302020204030204"/>
              </a:rPr>
              <a:t> 2018;17:2; 3. Cade WT. </a:t>
            </a:r>
            <a:r>
              <a:rPr lang="en-GB" i="1" dirty="0">
                <a:solidFill>
                  <a:srgbClr val="515151"/>
                </a:solidFill>
                <a:latin typeface="Century Gothic" panose="020F0302020204030204"/>
              </a:rPr>
              <a:t>Phys Ther.</a:t>
            </a:r>
            <a:r>
              <a:rPr lang="en-GB" dirty="0">
                <a:solidFill>
                  <a:srgbClr val="515151"/>
                </a:solidFill>
                <a:latin typeface="Century Gothic" panose="020F0302020204030204"/>
              </a:rPr>
              <a:t> 2008;88:1322; </a:t>
            </a:r>
            <a:r>
              <a:rPr lang="en-US" dirty="0">
                <a:solidFill>
                  <a:srgbClr val="515151"/>
                </a:solidFill>
                <a:latin typeface="Century Gothic" panose="020F0302020204030204"/>
              </a:rPr>
              <a:t>4. </a:t>
            </a:r>
            <a:r>
              <a:rPr lang="en-GB" dirty="0">
                <a:solidFill>
                  <a:srgbClr val="515151"/>
                </a:solidFill>
                <a:latin typeface="Century Gothic" panose="020F0302020204030204"/>
              </a:rPr>
              <a:t>Marwick T </a:t>
            </a:r>
            <a:r>
              <a:rPr lang="en-GB" i="1" dirty="0">
                <a:solidFill>
                  <a:srgbClr val="515151"/>
                </a:solidFill>
                <a:latin typeface="Century Gothic" panose="020F0302020204030204"/>
              </a:rPr>
              <a:t>et al</a:t>
            </a:r>
            <a:r>
              <a:rPr lang="en-GB" dirty="0">
                <a:solidFill>
                  <a:srgbClr val="515151"/>
                </a:solidFill>
                <a:latin typeface="Century Gothic" panose="020F0302020204030204"/>
              </a:rPr>
              <a:t>. </a:t>
            </a:r>
            <a:r>
              <a:rPr lang="en-GB" i="1" dirty="0">
                <a:solidFill>
                  <a:srgbClr val="515151"/>
                </a:solidFill>
                <a:latin typeface="Century Gothic" panose="020F0302020204030204"/>
              </a:rPr>
              <a:t>J Am Coll Cardiol </a:t>
            </a:r>
            <a:r>
              <a:rPr lang="en-GB" dirty="0">
                <a:solidFill>
                  <a:srgbClr val="515151"/>
                </a:solidFill>
                <a:latin typeface="Century Gothic" panose="020F0302020204030204"/>
              </a:rPr>
              <a:t>2018;71:339; </a:t>
            </a:r>
            <a:r>
              <a:rPr lang="en-US" dirty="0">
                <a:solidFill>
                  <a:srgbClr val="515151"/>
                </a:solidFill>
                <a:latin typeface="Century Gothic" panose="020F0302020204030204"/>
              </a:rPr>
              <a:t>5. </a:t>
            </a:r>
            <a:r>
              <a:rPr lang="en-GB" dirty="0">
                <a:solidFill>
                  <a:srgbClr val="515151"/>
                </a:solidFill>
                <a:latin typeface="Century Gothic" panose="020F0302020204030204"/>
              </a:rPr>
              <a:t>DeFronzo RA </a:t>
            </a:r>
            <a:r>
              <a:rPr lang="en-GB" i="1" dirty="0">
                <a:solidFill>
                  <a:srgbClr val="515151"/>
                </a:solidFill>
                <a:latin typeface="Century Gothic" panose="020F0302020204030204"/>
              </a:rPr>
              <a:t>et al</a:t>
            </a:r>
            <a:r>
              <a:rPr lang="en-GB" dirty="0">
                <a:solidFill>
                  <a:srgbClr val="515151"/>
                </a:solidFill>
                <a:latin typeface="Century Gothic" panose="020F0302020204030204"/>
              </a:rPr>
              <a:t>. </a:t>
            </a:r>
            <a:r>
              <a:rPr lang="en-GB" i="1" dirty="0">
                <a:solidFill>
                  <a:srgbClr val="515151"/>
                </a:solidFill>
                <a:latin typeface="Century Gothic" panose="020F0302020204030204"/>
              </a:rPr>
              <a:t>Diabetes</a:t>
            </a:r>
            <a:r>
              <a:rPr lang="en-GB" dirty="0">
                <a:solidFill>
                  <a:srgbClr val="515151"/>
                </a:solidFill>
                <a:latin typeface="Century Gothic" panose="020F0302020204030204"/>
              </a:rPr>
              <a:t> 2009;58:773; 6. Fowler MJ. </a:t>
            </a:r>
            <a:r>
              <a:rPr lang="pt-BR" i="1" dirty="0">
                <a:solidFill>
                  <a:srgbClr val="515151"/>
                </a:solidFill>
                <a:latin typeface="Century Gothic" panose="020F0302020204030204"/>
              </a:rPr>
              <a:t>Clinical Diabetes</a:t>
            </a:r>
            <a:r>
              <a:rPr lang="pt-BR" dirty="0">
                <a:solidFill>
                  <a:srgbClr val="515151"/>
                </a:solidFill>
                <a:latin typeface="Century Gothic" panose="020F0302020204030204"/>
              </a:rPr>
              <a:t> 2011;29:116; </a:t>
            </a:r>
            <a:r>
              <a:rPr lang="en-GB" dirty="0">
                <a:solidFill>
                  <a:srgbClr val="515151"/>
                </a:solidFill>
                <a:latin typeface="Century Gothic" panose="020F0302020204030204"/>
              </a:rPr>
              <a:t>7. Ronco C </a:t>
            </a:r>
            <a:r>
              <a:rPr lang="en-GB" i="1" dirty="0">
                <a:solidFill>
                  <a:srgbClr val="515151"/>
                </a:solidFill>
                <a:latin typeface="Century Gothic" panose="020F0302020204030204"/>
              </a:rPr>
              <a:t>et al</a:t>
            </a:r>
            <a:r>
              <a:rPr lang="en-GB" dirty="0">
                <a:solidFill>
                  <a:srgbClr val="515151"/>
                </a:solidFill>
                <a:latin typeface="Century Gothic" panose="020F0302020204030204"/>
              </a:rPr>
              <a:t>. </a:t>
            </a:r>
            <a:r>
              <a:rPr lang="en-US" i="1" dirty="0">
                <a:solidFill>
                  <a:srgbClr val="515151"/>
                </a:solidFill>
                <a:latin typeface="Century Gothic" panose="020F0302020204030204"/>
              </a:rPr>
              <a:t>J Am Coll Cardiol </a:t>
            </a:r>
            <a:r>
              <a:rPr lang="en-US" dirty="0">
                <a:solidFill>
                  <a:srgbClr val="515151"/>
                </a:solidFill>
                <a:latin typeface="Century Gothic" panose="020F0302020204030204"/>
              </a:rPr>
              <a:t>2008;52:1527; 8. McCullough PA </a:t>
            </a:r>
            <a:r>
              <a:rPr lang="en-US" i="1" dirty="0">
                <a:solidFill>
                  <a:srgbClr val="515151"/>
                </a:solidFill>
                <a:latin typeface="Century Gothic" panose="020F0302020204030204"/>
              </a:rPr>
              <a:t>et al</a:t>
            </a:r>
            <a:r>
              <a:rPr lang="en-US" dirty="0">
                <a:solidFill>
                  <a:srgbClr val="515151"/>
                </a:solidFill>
                <a:latin typeface="Century Gothic" panose="020F0302020204030204"/>
              </a:rPr>
              <a:t>. </a:t>
            </a:r>
            <a:r>
              <a:rPr lang="en-US" i="1" dirty="0">
                <a:solidFill>
                  <a:srgbClr val="515151"/>
                </a:solidFill>
                <a:latin typeface="Century Gothic" panose="020F0302020204030204"/>
              </a:rPr>
              <a:t>Contrib Nephrol </a:t>
            </a:r>
            <a:r>
              <a:rPr lang="en-US" dirty="0">
                <a:solidFill>
                  <a:srgbClr val="515151"/>
                </a:solidFill>
                <a:latin typeface="Century Gothic" panose="020F0302020204030204"/>
              </a:rPr>
              <a:t>2013;182:82</a:t>
            </a:r>
          </a:p>
        </p:txBody>
      </p:sp>
      <p:sp>
        <p:nvSpPr>
          <p:cNvPr id="26" name="Slide Number Placeholder 4">
            <a:extLst>
              <a:ext uri="{FF2B5EF4-FFF2-40B4-BE49-F238E27FC236}">
                <a16:creationId xmlns:a16="http://schemas.microsoft.com/office/drawing/2014/main" id="{9B5BBAA0-ADDE-4936-9500-C24401368C9A}"/>
              </a:ext>
            </a:extLst>
          </p:cNvPr>
          <p:cNvSpPr>
            <a:spLocks noGrp="1"/>
          </p:cNvSpPr>
          <p:nvPr>
            <p:ph type="sldNum" sz="quarter" idx="4"/>
          </p:nvPr>
        </p:nvSpPr>
        <p:spPr/>
        <p:txBody>
          <a:bodyPr/>
          <a:lstStyle/>
          <a:p>
            <a:pPr defTabSz="457189"/>
            <a:fld id="{B687C26E-76E8-F74A-ABD7-29242BE2C250}" type="slidenum">
              <a:rPr lang="en-US">
                <a:solidFill>
                  <a:srgbClr val="515151"/>
                </a:solidFill>
                <a:latin typeface="Century Gothic" panose="020F0302020204030204"/>
              </a:rPr>
              <a:pPr defTabSz="457189"/>
              <a:t>20</a:t>
            </a:fld>
            <a:endParaRPr lang="en-US" dirty="0">
              <a:solidFill>
                <a:srgbClr val="515151"/>
              </a:solidFill>
              <a:latin typeface="Century Gothic" panose="020F0302020204030204"/>
            </a:endParaRPr>
          </a:p>
        </p:txBody>
      </p:sp>
      <p:grpSp>
        <p:nvGrpSpPr>
          <p:cNvPr id="13" name="Group 12">
            <a:extLst>
              <a:ext uri="{FF2B5EF4-FFF2-40B4-BE49-F238E27FC236}">
                <a16:creationId xmlns:a16="http://schemas.microsoft.com/office/drawing/2014/main" id="{D425C5FB-557A-4006-8A76-8B6EA40C3AB1}"/>
              </a:ext>
            </a:extLst>
          </p:cNvPr>
          <p:cNvGrpSpPr/>
          <p:nvPr/>
        </p:nvGrpSpPr>
        <p:grpSpPr>
          <a:xfrm>
            <a:off x="459485" y="1300309"/>
            <a:ext cx="3561290" cy="2885080"/>
            <a:chOff x="365815" y="1623677"/>
            <a:chExt cx="4748386" cy="3846774"/>
          </a:xfrm>
        </p:grpSpPr>
        <p:sp>
          <p:nvSpPr>
            <p:cNvPr id="83" name="Rectangle: Rounded Corners 82">
              <a:extLst>
                <a:ext uri="{FF2B5EF4-FFF2-40B4-BE49-F238E27FC236}">
                  <a16:creationId xmlns:a16="http://schemas.microsoft.com/office/drawing/2014/main" id="{FDE7781B-1415-4862-BA89-2F9C8824CAE9}"/>
                </a:ext>
              </a:extLst>
            </p:cNvPr>
            <p:cNvSpPr/>
            <p:nvPr/>
          </p:nvSpPr>
          <p:spPr>
            <a:xfrm>
              <a:off x="365815" y="1623677"/>
              <a:ext cx="4748386" cy="3846774"/>
            </a:xfrm>
            <a:prstGeom prst="roundRect">
              <a:avLst>
                <a:gd name="adj" fmla="val 6186"/>
              </a:avLst>
            </a:prstGeom>
            <a:solidFill>
              <a:schemeClr val="bg1">
                <a:lumMod val="95000"/>
                <a:alpha val="55000"/>
              </a:schemeClr>
            </a:solidFill>
            <a:ln w="12700" cap="flat" cmpd="sng" algn="ctr">
              <a:noFill/>
              <a:prstDash val="solid"/>
            </a:ln>
            <a:effectLst/>
          </p:spPr>
          <p:txBody>
            <a:bodyPr lIns="51432" tIns="25717" rIns="51432" bIns="25717" rtlCol="0" anchor="ctr"/>
            <a:lstStyle/>
            <a:p>
              <a:pPr algn="ctr" defTabSz="685783">
                <a:defRPr/>
              </a:pPr>
              <a:endParaRPr lang="en-GB" sz="1050" dirty="0">
                <a:solidFill>
                  <a:srgbClr val="515151"/>
                </a:solidFill>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4BD05E0E-DFBB-4D5A-9482-E00F948AE033}"/>
                </a:ext>
              </a:extLst>
            </p:cNvPr>
            <p:cNvSpPr/>
            <p:nvPr/>
          </p:nvSpPr>
          <p:spPr>
            <a:xfrm>
              <a:off x="2710269" y="2068078"/>
              <a:ext cx="2256000" cy="1104000"/>
            </a:xfrm>
            <a:prstGeom prst="rect">
              <a:avLst/>
            </a:prstGeom>
            <a:solidFill>
              <a:schemeClr val="accent1">
                <a:lumMod val="20000"/>
                <a:lumOff val="80000"/>
              </a:schemeClr>
            </a:solidFill>
            <a:ln w="12700" cap="flat" cmpd="sng" algn="ctr">
              <a:solidFill>
                <a:schemeClr val="accent1">
                  <a:lumMod val="20000"/>
                  <a:lumOff val="80000"/>
                </a:schemeClr>
              </a:solidFill>
              <a:prstDash val="solid"/>
            </a:ln>
            <a:effectLst/>
          </p:spPr>
          <p:txBody>
            <a:bodyPr lIns="72000" tIns="72000" rIns="36000" bIns="72000" rtlCol="0" anchor="ctr"/>
            <a:lstStyle/>
            <a:p>
              <a:pPr marL="171446" indent="-171446" defTabSz="685783">
                <a:buFont typeface="Arial" panose="020B0604020202020204" pitchFamily="34" charset="0"/>
                <a:buChar char="•"/>
                <a:defRPr/>
              </a:pPr>
              <a:r>
                <a:rPr lang="en-GB" sz="1200" dirty="0" err="1">
                  <a:solidFill>
                    <a:schemeClr val="tx2"/>
                  </a:solidFill>
                  <a:latin typeface="Arial" panose="020B0604020202020204" pitchFamily="34" charset="0"/>
                  <a:cs typeface="Arial" panose="020B0604020202020204" pitchFamily="34" charset="0"/>
                </a:rPr>
                <a:t>Thừa</a:t>
              </a:r>
              <a:r>
                <a:rPr lang="en-GB" sz="1200" dirty="0">
                  <a:solidFill>
                    <a:schemeClr val="tx2"/>
                  </a:solidFill>
                  <a:latin typeface="Arial" panose="020B0604020202020204" pitchFamily="34" charset="0"/>
                  <a:cs typeface="Arial" panose="020B0604020202020204" pitchFamily="34" charset="0"/>
                </a:rPr>
                <a:t> </a:t>
              </a:r>
              <a:r>
                <a:rPr lang="en-GB" sz="1200" dirty="0" err="1">
                  <a:solidFill>
                    <a:schemeClr val="tx2"/>
                  </a:solidFill>
                  <a:latin typeface="Arial" panose="020B0604020202020204" pitchFamily="34" charset="0"/>
                  <a:cs typeface="Arial" panose="020B0604020202020204" pitchFamily="34" charset="0"/>
                </a:rPr>
                <a:t>cân</a:t>
              </a:r>
              <a:r>
                <a:rPr lang="en-GB" sz="1200" dirty="0">
                  <a:solidFill>
                    <a:schemeClr val="tx2"/>
                  </a:solidFill>
                  <a:latin typeface="Arial" panose="020B0604020202020204" pitchFamily="34" charset="0"/>
                  <a:cs typeface="Arial" panose="020B0604020202020204" pitchFamily="34" charset="0"/>
                </a:rPr>
                <a:t>/</a:t>
              </a:r>
              <a:r>
                <a:rPr lang="en-GB" sz="1200" dirty="0" err="1">
                  <a:solidFill>
                    <a:schemeClr val="tx2"/>
                  </a:solidFill>
                  <a:latin typeface="Arial" panose="020B0604020202020204" pitchFamily="34" charset="0"/>
                  <a:cs typeface="Arial" panose="020B0604020202020204" pitchFamily="34" charset="0"/>
                </a:rPr>
                <a:t>Béo</a:t>
              </a:r>
              <a:r>
                <a:rPr lang="en-GB" sz="1200" dirty="0">
                  <a:solidFill>
                    <a:schemeClr val="tx2"/>
                  </a:solidFill>
                  <a:latin typeface="Arial" panose="020B0604020202020204" pitchFamily="34" charset="0"/>
                  <a:cs typeface="Arial" panose="020B0604020202020204" pitchFamily="34" charset="0"/>
                </a:rPr>
                <a:t> </a:t>
              </a:r>
              <a:r>
                <a:rPr lang="en-GB" sz="1200" dirty="0" err="1">
                  <a:solidFill>
                    <a:schemeClr val="tx2"/>
                  </a:solidFill>
                  <a:latin typeface="Arial" panose="020B0604020202020204" pitchFamily="34" charset="0"/>
                  <a:cs typeface="Arial" panose="020B0604020202020204" pitchFamily="34" charset="0"/>
                </a:rPr>
                <a:t>phì</a:t>
              </a:r>
              <a:endParaRPr lang="en-GB" sz="1200" dirty="0">
                <a:solidFill>
                  <a:schemeClr val="tx2"/>
                </a:solidFill>
                <a:latin typeface="Arial" panose="020B0604020202020204" pitchFamily="34" charset="0"/>
                <a:cs typeface="Arial" panose="020B0604020202020204" pitchFamily="34" charset="0"/>
              </a:endParaRPr>
            </a:p>
            <a:p>
              <a:pPr marL="171446" indent="-171446" defTabSz="685783">
                <a:buFont typeface="Arial" panose="020B0604020202020204" pitchFamily="34" charset="0"/>
                <a:buChar char="•"/>
                <a:defRPr/>
              </a:pPr>
              <a:r>
                <a:rPr lang="en-GB" sz="1200" dirty="0" err="1">
                  <a:solidFill>
                    <a:schemeClr val="tx2"/>
                  </a:solidFill>
                  <a:latin typeface="Arial" panose="020B0604020202020204" pitchFamily="34" charset="0"/>
                  <a:cs typeface="Arial" panose="020B0604020202020204" pitchFamily="34" charset="0"/>
                </a:rPr>
                <a:t>Tăng</a:t>
              </a:r>
              <a:r>
                <a:rPr lang="en-GB" sz="1200" dirty="0">
                  <a:solidFill>
                    <a:schemeClr val="tx2"/>
                  </a:solidFill>
                  <a:latin typeface="Arial" panose="020B0604020202020204" pitchFamily="34" charset="0"/>
                  <a:cs typeface="Arial" panose="020B0604020202020204" pitchFamily="34" charset="0"/>
                </a:rPr>
                <a:t> </a:t>
              </a:r>
              <a:r>
                <a:rPr lang="en-GB" sz="1200" dirty="0" err="1">
                  <a:solidFill>
                    <a:schemeClr val="tx2"/>
                  </a:solidFill>
                  <a:latin typeface="Arial" panose="020B0604020202020204" pitchFamily="34" charset="0"/>
                  <a:cs typeface="Arial" panose="020B0604020202020204" pitchFamily="34" charset="0"/>
                </a:rPr>
                <a:t>huyết</a:t>
              </a:r>
              <a:r>
                <a:rPr lang="en-GB" sz="1200" dirty="0">
                  <a:solidFill>
                    <a:schemeClr val="tx2"/>
                  </a:solidFill>
                  <a:latin typeface="Arial" panose="020B0604020202020204" pitchFamily="34" charset="0"/>
                  <a:cs typeface="Arial" panose="020B0604020202020204" pitchFamily="34" charset="0"/>
                </a:rPr>
                <a:t> </a:t>
              </a:r>
              <a:r>
                <a:rPr lang="en-GB" sz="1200" dirty="0" err="1">
                  <a:solidFill>
                    <a:schemeClr val="tx2"/>
                  </a:solidFill>
                  <a:latin typeface="Arial" panose="020B0604020202020204" pitchFamily="34" charset="0"/>
                  <a:cs typeface="Arial" panose="020B0604020202020204" pitchFamily="34" charset="0"/>
                </a:rPr>
                <a:t>áp</a:t>
              </a:r>
              <a:endParaRPr lang="en-GB" sz="1200" dirty="0">
                <a:solidFill>
                  <a:schemeClr val="tx2"/>
                </a:solidFill>
                <a:latin typeface="Arial" panose="020B0604020202020204" pitchFamily="34" charset="0"/>
                <a:cs typeface="Arial" panose="020B0604020202020204" pitchFamily="34" charset="0"/>
              </a:endParaRPr>
            </a:p>
            <a:p>
              <a:pPr marL="171446" indent="-171446" defTabSz="685783">
                <a:buFont typeface="Arial" panose="020B0604020202020204" pitchFamily="34" charset="0"/>
                <a:buChar char="•"/>
                <a:defRPr/>
              </a:pPr>
              <a:r>
                <a:rPr lang="en-GB" sz="1200" dirty="0" err="1">
                  <a:solidFill>
                    <a:schemeClr val="tx2"/>
                  </a:solidFill>
                  <a:latin typeface="Arial" panose="020B0604020202020204" pitchFamily="34" charset="0"/>
                  <a:cs typeface="Arial" panose="020B0604020202020204" pitchFamily="34" charset="0"/>
                </a:rPr>
                <a:t>Rối</a:t>
              </a:r>
              <a:r>
                <a:rPr lang="en-GB" sz="1200" dirty="0">
                  <a:solidFill>
                    <a:schemeClr val="tx2"/>
                  </a:solidFill>
                  <a:latin typeface="Arial" panose="020B0604020202020204" pitchFamily="34" charset="0"/>
                  <a:cs typeface="Arial" panose="020B0604020202020204" pitchFamily="34" charset="0"/>
                </a:rPr>
                <a:t> </a:t>
              </a:r>
              <a:r>
                <a:rPr lang="en-GB" sz="1200" dirty="0" err="1">
                  <a:solidFill>
                    <a:schemeClr val="tx2"/>
                  </a:solidFill>
                  <a:latin typeface="Arial" panose="020B0604020202020204" pitchFamily="34" charset="0"/>
                  <a:cs typeface="Arial" panose="020B0604020202020204" pitchFamily="34" charset="0"/>
                </a:rPr>
                <a:t>loạn</a:t>
              </a:r>
              <a:r>
                <a:rPr lang="en-GB" sz="1200" dirty="0">
                  <a:solidFill>
                    <a:schemeClr val="tx2"/>
                  </a:solidFill>
                  <a:latin typeface="Arial" panose="020B0604020202020204" pitchFamily="34" charset="0"/>
                  <a:cs typeface="Arial" panose="020B0604020202020204" pitchFamily="34" charset="0"/>
                </a:rPr>
                <a:t> lipid </a:t>
              </a:r>
              <a:r>
                <a:rPr lang="en-GB" sz="1200" dirty="0" err="1">
                  <a:solidFill>
                    <a:schemeClr val="tx2"/>
                  </a:solidFill>
                  <a:latin typeface="Arial" panose="020B0604020202020204" pitchFamily="34" charset="0"/>
                  <a:cs typeface="Arial" panose="020B0604020202020204" pitchFamily="34" charset="0"/>
                </a:rPr>
                <a:t>máu</a:t>
              </a:r>
              <a:endParaRPr lang="en-GB" sz="1200" dirty="0">
                <a:solidFill>
                  <a:schemeClr val="tx2"/>
                </a:solidFill>
                <a:latin typeface="Arial" panose="020B0604020202020204" pitchFamily="34" charset="0"/>
                <a:cs typeface="Arial" panose="020B0604020202020204" pitchFamily="34" charset="0"/>
              </a:endParaRPr>
            </a:p>
            <a:p>
              <a:pPr marL="171446" indent="-171446" defTabSz="685783">
                <a:buFont typeface="Arial" panose="020B0604020202020204" pitchFamily="34" charset="0"/>
                <a:buChar char="•"/>
                <a:defRPr/>
              </a:pPr>
              <a:r>
                <a:rPr lang="en-GB" sz="1200" dirty="0" err="1">
                  <a:solidFill>
                    <a:schemeClr val="tx2"/>
                  </a:solidFill>
                  <a:latin typeface="Arial" panose="020B0604020202020204" pitchFamily="34" charset="0"/>
                  <a:cs typeface="Arial" panose="020B0604020202020204" pitchFamily="34" charset="0"/>
                </a:rPr>
                <a:t>Hút</a:t>
              </a:r>
              <a:r>
                <a:rPr lang="en-GB" sz="1200" dirty="0">
                  <a:solidFill>
                    <a:schemeClr val="tx2"/>
                  </a:solidFill>
                  <a:latin typeface="Arial" panose="020B0604020202020204" pitchFamily="34" charset="0"/>
                  <a:cs typeface="Arial" panose="020B0604020202020204" pitchFamily="34" charset="0"/>
                </a:rPr>
                <a:t> </a:t>
              </a:r>
              <a:r>
                <a:rPr lang="en-GB" sz="1200" dirty="0" err="1">
                  <a:solidFill>
                    <a:schemeClr val="tx2"/>
                  </a:solidFill>
                  <a:latin typeface="Arial" panose="020B0604020202020204" pitchFamily="34" charset="0"/>
                  <a:cs typeface="Arial" panose="020B0604020202020204" pitchFamily="34" charset="0"/>
                </a:rPr>
                <a:t>thuốc</a:t>
              </a:r>
              <a:r>
                <a:rPr lang="en-GB" sz="1200" dirty="0">
                  <a:solidFill>
                    <a:schemeClr val="tx2"/>
                  </a:solidFill>
                  <a:latin typeface="Arial" panose="020B0604020202020204" pitchFamily="34" charset="0"/>
                  <a:cs typeface="Arial" panose="020B0604020202020204" pitchFamily="34" charset="0"/>
                </a:rPr>
                <a:t> lá</a:t>
              </a:r>
              <a:r>
                <a:rPr lang="en-GB" sz="1200" baseline="30000" dirty="0">
                  <a:solidFill>
                    <a:schemeClr val="tx2"/>
                  </a:solidFill>
                  <a:latin typeface="Arial" panose="020B0604020202020204" pitchFamily="34" charset="0"/>
                  <a:cs typeface="Arial" panose="020B0604020202020204" pitchFamily="34" charset="0"/>
                </a:rPr>
                <a:t>1–3</a:t>
              </a:r>
            </a:p>
          </p:txBody>
        </p:sp>
        <p:pic>
          <p:nvPicPr>
            <p:cNvPr id="91" name="Picture 90">
              <a:extLst>
                <a:ext uri="{FF2B5EF4-FFF2-40B4-BE49-F238E27FC236}">
                  <a16:creationId xmlns:a16="http://schemas.microsoft.com/office/drawing/2014/main" id="{E2207E80-6348-4CDD-8E84-AEDCE62DAA13}"/>
                </a:ext>
              </a:extLst>
            </p:cNvPr>
            <p:cNvPicPr>
              <a:picLocks noChangeAspect="1"/>
            </p:cNvPicPr>
            <p:nvPr/>
          </p:nvPicPr>
          <p:blipFill>
            <a:blip r:embed="rId3"/>
            <a:stretch>
              <a:fillRect/>
            </a:stretch>
          </p:blipFill>
          <p:spPr>
            <a:xfrm>
              <a:off x="852252" y="3968034"/>
              <a:ext cx="1493180" cy="1354710"/>
            </a:xfrm>
            <a:prstGeom prst="rect">
              <a:avLst/>
            </a:prstGeom>
          </p:spPr>
        </p:pic>
        <p:sp>
          <p:nvSpPr>
            <p:cNvPr id="93" name="Rectangle 92">
              <a:extLst>
                <a:ext uri="{FF2B5EF4-FFF2-40B4-BE49-F238E27FC236}">
                  <a16:creationId xmlns:a16="http://schemas.microsoft.com/office/drawing/2014/main" id="{8F5E8522-EBC8-4142-AA96-FC88334D0251}"/>
                </a:ext>
              </a:extLst>
            </p:cNvPr>
            <p:cNvSpPr/>
            <p:nvPr/>
          </p:nvSpPr>
          <p:spPr>
            <a:xfrm>
              <a:off x="2710269" y="4087645"/>
              <a:ext cx="2256000" cy="1104000"/>
            </a:xfrm>
            <a:prstGeom prst="rect">
              <a:avLst/>
            </a:prstGeom>
            <a:solidFill>
              <a:schemeClr val="accent1">
                <a:lumMod val="20000"/>
                <a:lumOff val="80000"/>
              </a:schemeClr>
            </a:solidFill>
            <a:ln w="12700" cap="flat" cmpd="sng" algn="ctr">
              <a:solidFill>
                <a:schemeClr val="accent1">
                  <a:lumMod val="20000"/>
                  <a:lumOff val="80000"/>
                </a:schemeClr>
              </a:solidFill>
              <a:prstDash val="solid"/>
            </a:ln>
            <a:effectLst/>
          </p:spPr>
          <p:txBody>
            <a:bodyPr lIns="72000" tIns="72000" rIns="72000" bIns="72000" rtlCol="0" anchor="ctr"/>
            <a:lstStyle/>
            <a:p>
              <a:pPr marL="171446" indent="-171446" defTabSz="609555">
                <a:buFont typeface="Arial" panose="020B0604020202020204" pitchFamily="34" charset="0"/>
                <a:buChar char="•"/>
                <a:defRPr/>
              </a:pPr>
              <a:r>
                <a:rPr lang="en-US" sz="1200" kern="0">
                  <a:solidFill>
                    <a:schemeClr val="tx2"/>
                  </a:solidFill>
                  <a:latin typeface="Arial" panose="020B0604020202020204" pitchFamily="34" charset="0"/>
                  <a:cs typeface="Arial" panose="020B0604020202020204" pitchFamily="34" charset="0"/>
                </a:rPr>
                <a:t>Rối loạn chức năng tế bào </a:t>
              </a:r>
              <a:r>
                <a:rPr lang="el-GR" sz="1200" kern="0">
                  <a:solidFill>
                    <a:schemeClr val="tx2"/>
                  </a:solidFill>
                  <a:latin typeface="Arial" panose="020B0604020202020204" pitchFamily="34" charset="0"/>
                  <a:cs typeface="Arial" panose="020B0604020202020204" pitchFamily="34" charset="0"/>
                </a:rPr>
                <a:t>β</a:t>
              </a:r>
              <a:endParaRPr lang="en-GB" sz="1200">
                <a:solidFill>
                  <a:schemeClr val="tx2"/>
                </a:solidFill>
                <a:latin typeface="Arial" panose="020B0604020202020204" pitchFamily="34" charset="0"/>
                <a:cs typeface="Arial" panose="020B0604020202020204" pitchFamily="34" charset="0"/>
              </a:endParaRPr>
            </a:p>
            <a:p>
              <a:pPr marL="171446" indent="-171446" defTabSz="609555">
                <a:buFont typeface="Arial" panose="020B0604020202020204" pitchFamily="34" charset="0"/>
                <a:buChar char="•"/>
                <a:defRPr/>
              </a:pPr>
              <a:r>
                <a:rPr lang="en-GB" sz="1200">
                  <a:solidFill>
                    <a:schemeClr val="tx2"/>
                  </a:solidFill>
                  <a:latin typeface="Arial" panose="020B0604020202020204" pitchFamily="34" charset="0"/>
                  <a:cs typeface="Arial" panose="020B0604020202020204" pitchFamily="34" charset="0"/>
                </a:rPr>
                <a:t>Đề kháng insulin</a:t>
              </a:r>
            </a:p>
            <a:p>
              <a:pPr marL="171446" indent="-171446" defTabSz="609555">
                <a:buFont typeface="Arial" panose="020B0604020202020204" pitchFamily="34" charset="0"/>
                <a:buChar char="•"/>
                <a:defRPr/>
              </a:pPr>
              <a:r>
                <a:rPr lang="en-GB" sz="1200">
                  <a:solidFill>
                    <a:schemeClr val="tx2"/>
                  </a:solidFill>
                  <a:latin typeface="Arial" panose="020B0604020202020204" pitchFamily="34" charset="0"/>
                  <a:cs typeface="Arial" panose="020B0604020202020204" pitchFamily="34" charset="0"/>
                </a:rPr>
                <a:t>Tăng đường huyết</a:t>
              </a:r>
              <a:r>
                <a:rPr lang="en-GB" sz="1200" baseline="30000">
                  <a:solidFill>
                    <a:schemeClr val="tx2"/>
                  </a:solidFill>
                  <a:latin typeface="Arial" panose="020B0604020202020204" pitchFamily="34" charset="0"/>
                  <a:cs typeface="Arial" panose="020B0604020202020204" pitchFamily="34" charset="0"/>
                </a:rPr>
                <a:t>4,5</a:t>
              </a:r>
              <a:endParaRPr lang="en-GB" sz="1200" baseline="30000" dirty="0">
                <a:solidFill>
                  <a:schemeClr val="tx2"/>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C107E456-25DA-449F-939A-96117553DFCE}"/>
                </a:ext>
              </a:extLst>
            </p:cNvPr>
            <p:cNvGrpSpPr/>
            <p:nvPr/>
          </p:nvGrpSpPr>
          <p:grpSpPr>
            <a:xfrm>
              <a:off x="507641" y="1674300"/>
              <a:ext cx="2037226" cy="1838679"/>
              <a:chOff x="507641" y="2169893"/>
              <a:chExt cx="2037226" cy="1838679"/>
            </a:xfrm>
          </p:grpSpPr>
          <p:grpSp>
            <p:nvGrpSpPr>
              <p:cNvPr id="84" name="Group 83">
                <a:extLst>
                  <a:ext uri="{FF2B5EF4-FFF2-40B4-BE49-F238E27FC236}">
                    <a16:creationId xmlns:a16="http://schemas.microsoft.com/office/drawing/2014/main" id="{23D1E24F-AC8B-4E02-A5B0-7CD8685E4B23}"/>
                  </a:ext>
                </a:extLst>
              </p:cNvPr>
              <p:cNvGrpSpPr/>
              <p:nvPr/>
            </p:nvGrpSpPr>
            <p:grpSpPr>
              <a:xfrm>
                <a:off x="1313499" y="2169893"/>
                <a:ext cx="587461" cy="1838679"/>
                <a:chOff x="1623963" y="1867401"/>
                <a:chExt cx="1278066" cy="4000184"/>
              </a:xfrm>
              <a:solidFill>
                <a:schemeClr val="accent1">
                  <a:lumMod val="60000"/>
                  <a:lumOff val="40000"/>
                </a:schemeClr>
              </a:solidFill>
            </p:grpSpPr>
            <p:sp>
              <p:nvSpPr>
                <p:cNvPr id="98" name="Graphic 148">
                  <a:extLst>
                    <a:ext uri="{FF2B5EF4-FFF2-40B4-BE49-F238E27FC236}">
                      <a16:creationId xmlns:a16="http://schemas.microsoft.com/office/drawing/2014/main" id="{002EF8C2-9635-4564-895B-CF4E7F142B36}"/>
                    </a:ext>
                  </a:extLst>
                </p:cNvPr>
                <p:cNvSpPr/>
                <p:nvPr/>
              </p:nvSpPr>
              <p:spPr>
                <a:xfrm>
                  <a:off x="1623963" y="1867401"/>
                  <a:ext cx="1278066" cy="4000184"/>
                </a:xfrm>
                <a:custGeom>
                  <a:avLst/>
                  <a:gdLst>
                    <a:gd name="connsiteX0" fmla="*/ 270548 w 1278066"/>
                    <a:gd name="connsiteY0" fmla="*/ 1377302 h 4000183"/>
                    <a:gd name="connsiteX1" fmla="*/ 236245 w 1278066"/>
                    <a:gd name="connsiteY1" fmla="*/ 1583121 h 4000183"/>
                    <a:gd name="connsiteX2" fmla="*/ 144401 w 1278066"/>
                    <a:gd name="connsiteY2" fmla="*/ 1968754 h 4000183"/>
                    <a:gd name="connsiteX3" fmla="*/ 162659 w 1278066"/>
                    <a:gd name="connsiteY3" fmla="*/ 2120905 h 4000183"/>
                    <a:gd name="connsiteX4" fmla="*/ 185343 w 1278066"/>
                    <a:gd name="connsiteY4" fmla="*/ 2201683 h 4000183"/>
                    <a:gd name="connsiteX5" fmla="*/ 190323 w 1278066"/>
                    <a:gd name="connsiteY5" fmla="*/ 2311785 h 4000183"/>
                    <a:gd name="connsiteX6" fmla="*/ 182577 w 1278066"/>
                    <a:gd name="connsiteY6" fmla="*/ 2333916 h 4000183"/>
                    <a:gd name="connsiteX7" fmla="*/ 159893 w 1278066"/>
                    <a:gd name="connsiteY7" fmla="*/ 2323404 h 4000183"/>
                    <a:gd name="connsiteX8" fmla="*/ 142741 w 1278066"/>
                    <a:gd name="connsiteY8" fmla="*/ 2257564 h 4000183"/>
                    <a:gd name="connsiteX9" fmla="*/ 133889 w 1278066"/>
                    <a:gd name="connsiteY9" fmla="*/ 2220495 h 4000183"/>
                    <a:gd name="connsiteX10" fmla="*/ 125589 w 1278066"/>
                    <a:gd name="connsiteY10" fmla="*/ 2219941 h 4000183"/>
                    <a:gd name="connsiteX11" fmla="*/ 112864 w 1278066"/>
                    <a:gd name="connsiteY11" fmla="*/ 2242626 h 4000183"/>
                    <a:gd name="connsiteX12" fmla="*/ 144401 w 1278066"/>
                    <a:gd name="connsiteY12" fmla="*/ 2354941 h 4000183"/>
                    <a:gd name="connsiteX13" fmla="*/ 164872 w 1278066"/>
                    <a:gd name="connsiteY13" fmla="*/ 2409162 h 4000183"/>
                    <a:gd name="connsiteX14" fmla="*/ 48131 w 1278066"/>
                    <a:gd name="connsiteY14" fmla="*/ 2323957 h 4000183"/>
                    <a:gd name="connsiteX15" fmla="*/ 20467 w 1278066"/>
                    <a:gd name="connsiteY15" fmla="*/ 2155761 h 4000183"/>
                    <a:gd name="connsiteX16" fmla="*/ 25447 w 1278066"/>
                    <a:gd name="connsiteY16" fmla="*/ 2048979 h 4000183"/>
                    <a:gd name="connsiteX17" fmla="*/ 32639 w 1278066"/>
                    <a:gd name="connsiteY17" fmla="*/ 1560990 h 4000183"/>
                    <a:gd name="connsiteX18" fmla="*/ 58643 w 1278066"/>
                    <a:gd name="connsiteY18" fmla="*/ 1439823 h 4000183"/>
                    <a:gd name="connsiteX19" fmla="*/ 87413 w 1278066"/>
                    <a:gd name="connsiteY19" fmla="*/ 1165398 h 4000183"/>
                    <a:gd name="connsiteX20" fmla="*/ 132229 w 1278066"/>
                    <a:gd name="connsiteY20" fmla="*/ 884887 h 4000183"/>
                    <a:gd name="connsiteX21" fmla="*/ 352432 w 1278066"/>
                    <a:gd name="connsiteY21" fmla="*/ 664683 h 4000183"/>
                    <a:gd name="connsiteX22" fmla="*/ 452022 w 1278066"/>
                    <a:gd name="connsiteY22" fmla="*/ 632040 h 4000183"/>
                    <a:gd name="connsiteX23" fmla="*/ 522288 w 1278066"/>
                    <a:gd name="connsiteY23" fmla="*/ 503127 h 4000183"/>
                    <a:gd name="connsiteX24" fmla="*/ 475260 w 1278066"/>
                    <a:gd name="connsiteY24" fmla="*/ 398557 h 4000183"/>
                    <a:gd name="connsiteX25" fmla="*/ 454788 w 1278066"/>
                    <a:gd name="connsiteY25" fmla="*/ 273517 h 4000183"/>
                    <a:gd name="connsiteX26" fmla="*/ 454235 w 1278066"/>
                    <a:gd name="connsiteY26" fmla="*/ 254706 h 4000183"/>
                    <a:gd name="connsiteX27" fmla="*/ 460321 w 1278066"/>
                    <a:gd name="connsiteY27" fmla="*/ 152903 h 4000183"/>
                    <a:gd name="connsiteX28" fmla="*/ 666140 w 1278066"/>
                    <a:gd name="connsiteY28" fmla="*/ 17350 h 4000183"/>
                    <a:gd name="connsiteX29" fmla="*/ 827696 w 1278066"/>
                    <a:gd name="connsiteY29" fmla="*/ 187206 h 4000183"/>
                    <a:gd name="connsiteX30" fmla="*/ 829356 w 1278066"/>
                    <a:gd name="connsiteY30" fmla="*/ 264111 h 4000183"/>
                    <a:gd name="connsiteX31" fmla="*/ 823270 w 1278066"/>
                    <a:gd name="connsiteY31" fmla="*/ 349869 h 4000183"/>
                    <a:gd name="connsiteX32" fmla="*/ 772922 w 1278066"/>
                    <a:gd name="connsiteY32" fmla="*/ 474909 h 4000183"/>
                    <a:gd name="connsiteX33" fmla="*/ 819397 w 1278066"/>
                    <a:gd name="connsiteY33" fmla="*/ 627060 h 4000183"/>
                    <a:gd name="connsiteX34" fmla="*/ 905155 w 1278066"/>
                    <a:gd name="connsiteY34" fmla="*/ 657491 h 4000183"/>
                    <a:gd name="connsiteX35" fmla="*/ 1165194 w 1278066"/>
                    <a:gd name="connsiteY35" fmla="*/ 939108 h 4000183"/>
                    <a:gd name="connsiteX36" fmla="*/ 1205030 w 1278066"/>
                    <a:gd name="connsiteY36" fmla="*/ 1281586 h 4000183"/>
                    <a:gd name="connsiteX37" fmla="*/ 1239333 w 1278066"/>
                    <a:gd name="connsiteY37" fmla="*/ 1499023 h 4000183"/>
                    <a:gd name="connsiteX38" fmla="*/ 1254272 w 1278066"/>
                    <a:gd name="connsiteY38" fmla="*/ 1594186 h 4000183"/>
                    <a:gd name="connsiteX39" fmla="*/ 1255378 w 1278066"/>
                    <a:gd name="connsiteY39" fmla="*/ 1868058 h 4000183"/>
                    <a:gd name="connsiteX40" fmla="*/ 1265337 w 1278066"/>
                    <a:gd name="connsiteY40" fmla="*/ 2184532 h 4000183"/>
                    <a:gd name="connsiteX41" fmla="*/ 1118166 w 1278066"/>
                    <a:gd name="connsiteY41" fmla="*/ 2406949 h 4000183"/>
                    <a:gd name="connsiteX42" fmla="*/ 1133104 w 1278066"/>
                    <a:gd name="connsiteY42" fmla="*/ 2359367 h 4000183"/>
                    <a:gd name="connsiteX43" fmla="*/ 1170727 w 1278066"/>
                    <a:gd name="connsiteY43" fmla="*/ 2248158 h 4000183"/>
                    <a:gd name="connsiteX44" fmla="*/ 1158002 w 1278066"/>
                    <a:gd name="connsiteY44" fmla="*/ 2219941 h 4000183"/>
                    <a:gd name="connsiteX45" fmla="*/ 1148043 w 1278066"/>
                    <a:gd name="connsiteY45" fmla="*/ 2219941 h 4000183"/>
                    <a:gd name="connsiteX46" fmla="*/ 1138637 w 1278066"/>
                    <a:gd name="connsiteY46" fmla="*/ 2261990 h 4000183"/>
                    <a:gd name="connsiteX47" fmla="*/ 1123145 w 1278066"/>
                    <a:gd name="connsiteY47" fmla="*/ 2322297 h 4000183"/>
                    <a:gd name="connsiteX48" fmla="*/ 1103228 w 1278066"/>
                    <a:gd name="connsiteY48" fmla="*/ 2333916 h 4000183"/>
                    <a:gd name="connsiteX49" fmla="*/ 1093822 w 1278066"/>
                    <a:gd name="connsiteY49" fmla="*/ 2313998 h 4000183"/>
                    <a:gd name="connsiteX50" fmla="*/ 1097142 w 1278066"/>
                    <a:gd name="connsiteY50" fmla="*/ 2192831 h 4000183"/>
                    <a:gd name="connsiteX51" fmla="*/ 1123145 w 1278066"/>
                    <a:gd name="connsiteY51" fmla="*/ 2115372 h 4000183"/>
                    <a:gd name="connsiteX52" fmla="*/ 1141404 w 1278066"/>
                    <a:gd name="connsiteY52" fmla="*/ 1978160 h 4000183"/>
                    <a:gd name="connsiteX53" fmla="*/ 1072797 w 1278066"/>
                    <a:gd name="connsiteY53" fmla="*/ 1719780 h 4000183"/>
                    <a:gd name="connsiteX54" fmla="*/ 1012490 w 1278066"/>
                    <a:gd name="connsiteY54" fmla="*/ 1385601 h 4000183"/>
                    <a:gd name="connsiteX55" fmla="*/ 990913 w 1278066"/>
                    <a:gd name="connsiteY55" fmla="*/ 1541625 h 4000183"/>
                    <a:gd name="connsiteX56" fmla="*/ 1045687 w 1278066"/>
                    <a:gd name="connsiteY56" fmla="*/ 1782853 h 4000183"/>
                    <a:gd name="connsiteX57" fmla="*/ 1076117 w 1278066"/>
                    <a:gd name="connsiteY57" fmla="*/ 2055618 h 4000183"/>
                    <a:gd name="connsiteX58" fmla="*/ 1031855 w 1278066"/>
                    <a:gd name="connsiteY58" fmla="*/ 2604468 h 4000183"/>
                    <a:gd name="connsiteX59" fmla="*/ 1018576 w 1278066"/>
                    <a:gd name="connsiteY59" fmla="*/ 3063133 h 4000183"/>
                    <a:gd name="connsiteX60" fmla="*/ 1013597 w 1278066"/>
                    <a:gd name="connsiteY60" fmla="*/ 3275038 h 4000183"/>
                    <a:gd name="connsiteX61" fmla="*/ 948310 w 1278066"/>
                    <a:gd name="connsiteY61" fmla="*/ 3661225 h 4000183"/>
                    <a:gd name="connsiteX62" fmla="*/ 948864 w 1278066"/>
                    <a:gd name="connsiteY62" fmla="*/ 3693868 h 4000183"/>
                    <a:gd name="connsiteX63" fmla="*/ 1047900 w 1278066"/>
                    <a:gd name="connsiteY63" fmla="*/ 3834953 h 4000183"/>
                    <a:gd name="connsiteX64" fmla="*/ 1109867 w 1278066"/>
                    <a:gd name="connsiteY64" fmla="*/ 3880875 h 4000183"/>
                    <a:gd name="connsiteX65" fmla="*/ 1124805 w 1278066"/>
                    <a:gd name="connsiteY65" fmla="*/ 3934543 h 4000183"/>
                    <a:gd name="connsiteX66" fmla="*/ 1078883 w 1278066"/>
                    <a:gd name="connsiteY66" fmla="*/ 3971612 h 4000183"/>
                    <a:gd name="connsiteX67" fmla="*/ 1053433 w 1278066"/>
                    <a:gd name="connsiteY67" fmla="*/ 3979911 h 4000183"/>
                    <a:gd name="connsiteX68" fmla="*/ 960482 w 1278066"/>
                    <a:gd name="connsiteY68" fmla="*/ 3960547 h 4000183"/>
                    <a:gd name="connsiteX69" fmla="*/ 925073 w 1278066"/>
                    <a:gd name="connsiteY69" fmla="*/ 3930670 h 4000183"/>
                    <a:gd name="connsiteX70" fmla="*/ 894643 w 1278066"/>
                    <a:gd name="connsiteY70" fmla="*/ 3896920 h 4000183"/>
                    <a:gd name="connsiteX71" fmla="*/ 842635 w 1278066"/>
                    <a:gd name="connsiteY71" fmla="*/ 3855978 h 4000183"/>
                    <a:gd name="connsiteX72" fmla="*/ 794500 w 1278066"/>
                    <a:gd name="connsiteY72" fmla="*/ 3792351 h 4000183"/>
                    <a:gd name="connsiteX73" fmla="*/ 814418 w 1278066"/>
                    <a:gd name="connsiteY73" fmla="*/ 3654585 h 4000183"/>
                    <a:gd name="connsiteX74" fmla="*/ 803352 w 1278066"/>
                    <a:gd name="connsiteY74" fmla="*/ 3542824 h 4000183"/>
                    <a:gd name="connsiteX75" fmla="*/ 755770 w 1278066"/>
                    <a:gd name="connsiteY75" fmla="*/ 3245714 h 4000183"/>
                    <a:gd name="connsiteX76" fmla="*/ 757430 w 1278066"/>
                    <a:gd name="connsiteY76" fmla="*/ 3080285 h 4000183"/>
                    <a:gd name="connsiteX77" fmla="*/ 749131 w 1278066"/>
                    <a:gd name="connsiteY77" fmla="*/ 2969630 h 4000183"/>
                    <a:gd name="connsiteX78" fmla="*/ 695463 w 1278066"/>
                    <a:gd name="connsiteY78" fmla="*/ 2655369 h 4000183"/>
                    <a:gd name="connsiteX79" fmla="*/ 660054 w 1278066"/>
                    <a:gd name="connsiteY79" fmla="*/ 2317871 h 4000183"/>
                    <a:gd name="connsiteX80" fmla="*/ 651201 w 1278066"/>
                    <a:gd name="connsiteY80" fmla="*/ 2232667 h 4000183"/>
                    <a:gd name="connsiteX81" fmla="*/ 645669 w 1278066"/>
                    <a:gd name="connsiteY81" fmla="*/ 2202237 h 4000183"/>
                    <a:gd name="connsiteX82" fmla="*/ 636816 w 1278066"/>
                    <a:gd name="connsiteY82" fmla="*/ 2202237 h 4000183"/>
                    <a:gd name="connsiteX83" fmla="*/ 624091 w 1278066"/>
                    <a:gd name="connsiteY83" fmla="*/ 2306252 h 4000183"/>
                    <a:gd name="connsiteX84" fmla="*/ 588128 w 1278066"/>
                    <a:gd name="connsiteY84" fmla="*/ 2632685 h 4000183"/>
                    <a:gd name="connsiteX85" fmla="*/ 573743 w 1278066"/>
                    <a:gd name="connsiteY85" fmla="*/ 2822459 h 4000183"/>
                    <a:gd name="connsiteX86" fmla="*/ 539440 w 1278066"/>
                    <a:gd name="connsiteY86" fmla="*/ 2946946 h 4000183"/>
                    <a:gd name="connsiteX87" fmla="*/ 523948 w 1278066"/>
                    <a:gd name="connsiteY87" fmla="*/ 3076965 h 4000183"/>
                    <a:gd name="connsiteX88" fmla="*/ 500157 w 1278066"/>
                    <a:gd name="connsiteY88" fmla="*/ 3433275 h 4000183"/>
                    <a:gd name="connsiteX89" fmla="*/ 468067 w 1278066"/>
                    <a:gd name="connsiteY89" fmla="*/ 3626368 h 4000183"/>
                    <a:gd name="connsiteX90" fmla="*/ 466961 w 1278066"/>
                    <a:gd name="connsiteY90" fmla="*/ 3645733 h 4000183"/>
                    <a:gd name="connsiteX91" fmla="*/ 489092 w 1278066"/>
                    <a:gd name="connsiteY91" fmla="*/ 3774646 h 4000183"/>
                    <a:gd name="connsiteX92" fmla="*/ 438190 w 1278066"/>
                    <a:gd name="connsiteY92" fmla="*/ 3858191 h 4000183"/>
                    <a:gd name="connsiteX93" fmla="*/ 392268 w 1278066"/>
                    <a:gd name="connsiteY93" fmla="*/ 3893601 h 4000183"/>
                    <a:gd name="connsiteX94" fmla="*/ 352986 w 1278066"/>
                    <a:gd name="connsiteY94" fmla="*/ 3933437 h 4000183"/>
                    <a:gd name="connsiteX95" fmla="*/ 328088 w 1278066"/>
                    <a:gd name="connsiteY95" fmla="*/ 3955014 h 4000183"/>
                    <a:gd name="connsiteX96" fmla="*/ 224626 w 1278066"/>
                    <a:gd name="connsiteY96" fmla="*/ 3972166 h 4000183"/>
                    <a:gd name="connsiteX97" fmla="*/ 179810 w 1278066"/>
                    <a:gd name="connsiteY97" fmla="*/ 3959440 h 4000183"/>
                    <a:gd name="connsiteX98" fmla="*/ 177044 w 1278066"/>
                    <a:gd name="connsiteY98" fmla="*/ 3877555 h 4000183"/>
                    <a:gd name="connsiteX99" fmla="*/ 255609 w 1278066"/>
                    <a:gd name="connsiteY99" fmla="*/ 3821675 h 4000183"/>
                    <a:gd name="connsiteX100" fmla="*/ 330301 w 1278066"/>
                    <a:gd name="connsiteY100" fmla="*/ 3623602 h 4000183"/>
                    <a:gd name="connsiteX101" fmla="*/ 261142 w 1278066"/>
                    <a:gd name="connsiteY101" fmla="*/ 3190387 h 4000183"/>
                    <a:gd name="connsiteX102" fmla="*/ 274421 w 1278066"/>
                    <a:gd name="connsiteY102" fmla="*/ 3009466 h 4000183"/>
                    <a:gd name="connsiteX103" fmla="*/ 256716 w 1278066"/>
                    <a:gd name="connsiteY103" fmla="*/ 2618300 h 4000183"/>
                    <a:gd name="connsiteX104" fmla="*/ 195855 w 1278066"/>
                    <a:gd name="connsiteY104" fmla="*/ 2252031 h 4000183"/>
                    <a:gd name="connsiteX105" fmla="*/ 228499 w 1278066"/>
                    <a:gd name="connsiteY105" fmla="*/ 1953816 h 4000183"/>
                    <a:gd name="connsiteX106" fmla="*/ 235691 w 1278066"/>
                    <a:gd name="connsiteY106" fmla="*/ 1899595 h 4000183"/>
                    <a:gd name="connsiteX107" fmla="*/ 273867 w 1278066"/>
                    <a:gd name="connsiteY107" fmla="*/ 1600272 h 4000183"/>
                    <a:gd name="connsiteX108" fmla="*/ 293232 w 1278066"/>
                    <a:gd name="connsiteY108" fmla="*/ 1531113 h 4000183"/>
                    <a:gd name="connsiteX109" fmla="*/ 283273 w 1278066"/>
                    <a:gd name="connsiteY109" fmla="*/ 1412159 h 4000183"/>
                    <a:gd name="connsiteX110" fmla="*/ 270548 w 1278066"/>
                    <a:gd name="connsiteY110" fmla="*/ 1377302 h 400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278066" h="4000183">
                      <a:moveTo>
                        <a:pt x="270548" y="1377302"/>
                      </a:moveTo>
                      <a:cubicBezTo>
                        <a:pt x="258929" y="1449228"/>
                        <a:pt x="247310" y="1516175"/>
                        <a:pt x="236245" y="1583121"/>
                      </a:cubicBezTo>
                      <a:cubicBezTo>
                        <a:pt x="214667" y="1713694"/>
                        <a:pt x="188110" y="1843714"/>
                        <a:pt x="144401" y="1968754"/>
                      </a:cubicBezTo>
                      <a:cubicBezTo>
                        <a:pt x="125589" y="2022975"/>
                        <a:pt x="131122" y="2071663"/>
                        <a:pt x="162659" y="2120905"/>
                      </a:cubicBezTo>
                      <a:cubicBezTo>
                        <a:pt x="177044" y="2143589"/>
                        <a:pt x="182024" y="2174019"/>
                        <a:pt x="185343" y="2201683"/>
                      </a:cubicBezTo>
                      <a:cubicBezTo>
                        <a:pt x="189769" y="2238199"/>
                        <a:pt x="189769" y="2274716"/>
                        <a:pt x="190323" y="2311785"/>
                      </a:cubicBezTo>
                      <a:cubicBezTo>
                        <a:pt x="190323" y="2318978"/>
                        <a:pt x="185343" y="2326170"/>
                        <a:pt x="182577" y="2333916"/>
                      </a:cubicBezTo>
                      <a:cubicBezTo>
                        <a:pt x="174831" y="2330597"/>
                        <a:pt x="162106" y="2328937"/>
                        <a:pt x="159893" y="2323404"/>
                      </a:cubicBezTo>
                      <a:cubicBezTo>
                        <a:pt x="152147" y="2302379"/>
                        <a:pt x="148274" y="2279695"/>
                        <a:pt x="142741" y="2257564"/>
                      </a:cubicBezTo>
                      <a:cubicBezTo>
                        <a:pt x="139975" y="2245392"/>
                        <a:pt x="136655" y="2232667"/>
                        <a:pt x="133889" y="2220495"/>
                      </a:cubicBezTo>
                      <a:cubicBezTo>
                        <a:pt x="131122" y="2220495"/>
                        <a:pt x="128356" y="2220495"/>
                        <a:pt x="125589" y="2219941"/>
                      </a:cubicBezTo>
                      <a:cubicBezTo>
                        <a:pt x="121163" y="2227687"/>
                        <a:pt x="115630" y="2234880"/>
                        <a:pt x="112864" y="2242626"/>
                      </a:cubicBezTo>
                      <a:cubicBezTo>
                        <a:pt x="100692" y="2276375"/>
                        <a:pt x="116184" y="2332810"/>
                        <a:pt x="144401" y="2354941"/>
                      </a:cubicBezTo>
                      <a:cubicBezTo>
                        <a:pt x="160999" y="2367666"/>
                        <a:pt x="176491" y="2380945"/>
                        <a:pt x="164872" y="2409162"/>
                      </a:cubicBezTo>
                      <a:cubicBezTo>
                        <a:pt x="117290" y="2391457"/>
                        <a:pt x="74688" y="2369879"/>
                        <a:pt x="48131" y="2323957"/>
                      </a:cubicBezTo>
                      <a:cubicBezTo>
                        <a:pt x="18254" y="2271396"/>
                        <a:pt x="11061" y="2215515"/>
                        <a:pt x="20467" y="2155761"/>
                      </a:cubicBezTo>
                      <a:cubicBezTo>
                        <a:pt x="26000" y="2120905"/>
                        <a:pt x="25447" y="2084389"/>
                        <a:pt x="25447" y="2048979"/>
                      </a:cubicBezTo>
                      <a:cubicBezTo>
                        <a:pt x="28213" y="1886869"/>
                        <a:pt x="27660" y="1723653"/>
                        <a:pt x="32639" y="1560990"/>
                      </a:cubicBezTo>
                      <a:cubicBezTo>
                        <a:pt x="33746" y="1520601"/>
                        <a:pt x="53664" y="1480765"/>
                        <a:pt x="58643" y="1439823"/>
                      </a:cubicBezTo>
                      <a:cubicBezTo>
                        <a:pt x="70262" y="1348532"/>
                        <a:pt x="75795" y="1256688"/>
                        <a:pt x="87413" y="1165398"/>
                      </a:cubicBezTo>
                      <a:cubicBezTo>
                        <a:pt x="99585" y="1071341"/>
                        <a:pt x="110651" y="977284"/>
                        <a:pt x="132229" y="884887"/>
                      </a:cubicBezTo>
                      <a:cubicBezTo>
                        <a:pt x="159339" y="768699"/>
                        <a:pt x="236798" y="695666"/>
                        <a:pt x="352432" y="664683"/>
                      </a:cubicBezTo>
                      <a:cubicBezTo>
                        <a:pt x="386182" y="655831"/>
                        <a:pt x="419932" y="645318"/>
                        <a:pt x="452022" y="632040"/>
                      </a:cubicBezTo>
                      <a:cubicBezTo>
                        <a:pt x="505137" y="610462"/>
                        <a:pt x="536120" y="557348"/>
                        <a:pt x="522288" y="503127"/>
                      </a:cubicBezTo>
                      <a:cubicBezTo>
                        <a:pt x="512882" y="466610"/>
                        <a:pt x="489645" y="433967"/>
                        <a:pt x="475260" y="398557"/>
                      </a:cubicBezTo>
                      <a:cubicBezTo>
                        <a:pt x="459768" y="358722"/>
                        <a:pt x="435977" y="319439"/>
                        <a:pt x="454788" y="273517"/>
                      </a:cubicBezTo>
                      <a:cubicBezTo>
                        <a:pt x="457002" y="267984"/>
                        <a:pt x="454235" y="260792"/>
                        <a:pt x="454235" y="254706"/>
                      </a:cubicBezTo>
                      <a:cubicBezTo>
                        <a:pt x="455895" y="220956"/>
                        <a:pt x="453682" y="186100"/>
                        <a:pt x="460321" y="152903"/>
                      </a:cubicBezTo>
                      <a:cubicBezTo>
                        <a:pt x="479133" y="62166"/>
                        <a:pt x="561571" y="9605"/>
                        <a:pt x="666140" y="17350"/>
                      </a:cubicBezTo>
                      <a:cubicBezTo>
                        <a:pt x="755217" y="23990"/>
                        <a:pt x="822717" y="94809"/>
                        <a:pt x="827696" y="187206"/>
                      </a:cubicBezTo>
                      <a:cubicBezTo>
                        <a:pt x="828803" y="213210"/>
                        <a:pt x="821057" y="241427"/>
                        <a:pt x="829356" y="264111"/>
                      </a:cubicBezTo>
                      <a:cubicBezTo>
                        <a:pt x="840975" y="295648"/>
                        <a:pt x="833229" y="322205"/>
                        <a:pt x="823270" y="349869"/>
                      </a:cubicBezTo>
                      <a:cubicBezTo>
                        <a:pt x="807778" y="392471"/>
                        <a:pt x="793393" y="435074"/>
                        <a:pt x="772922" y="474909"/>
                      </a:cubicBezTo>
                      <a:cubicBezTo>
                        <a:pt x="744705" y="529684"/>
                        <a:pt x="762963" y="601056"/>
                        <a:pt x="819397" y="627060"/>
                      </a:cubicBezTo>
                      <a:cubicBezTo>
                        <a:pt x="846508" y="639786"/>
                        <a:pt x="875278" y="651404"/>
                        <a:pt x="905155" y="657491"/>
                      </a:cubicBezTo>
                      <a:cubicBezTo>
                        <a:pt x="1058966" y="690134"/>
                        <a:pt x="1141957" y="789723"/>
                        <a:pt x="1165194" y="939108"/>
                      </a:cubicBezTo>
                      <a:cubicBezTo>
                        <a:pt x="1182899" y="1052529"/>
                        <a:pt x="1190645" y="1167611"/>
                        <a:pt x="1205030" y="1281586"/>
                      </a:cubicBezTo>
                      <a:cubicBezTo>
                        <a:pt x="1214436" y="1354618"/>
                        <a:pt x="1227715" y="1426544"/>
                        <a:pt x="1239333" y="1499023"/>
                      </a:cubicBezTo>
                      <a:cubicBezTo>
                        <a:pt x="1244313" y="1530560"/>
                        <a:pt x="1253165" y="1562096"/>
                        <a:pt x="1254272" y="1594186"/>
                      </a:cubicBezTo>
                      <a:cubicBezTo>
                        <a:pt x="1256485" y="1685477"/>
                        <a:pt x="1253719" y="1776767"/>
                        <a:pt x="1255378" y="1868058"/>
                      </a:cubicBezTo>
                      <a:cubicBezTo>
                        <a:pt x="1257038" y="1973734"/>
                        <a:pt x="1259251" y="2079409"/>
                        <a:pt x="1265337" y="2184532"/>
                      </a:cubicBezTo>
                      <a:cubicBezTo>
                        <a:pt x="1271977" y="2291314"/>
                        <a:pt x="1213329" y="2384818"/>
                        <a:pt x="1118166" y="2406949"/>
                      </a:cubicBezTo>
                      <a:cubicBezTo>
                        <a:pt x="1103228" y="2384818"/>
                        <a:pt x="1117059" y="2369879"/>
                        <a:pt x="1133104" y="2359367"/>
                      </a:cubicBezTo>
                      <a:cubicBezTo>
                        <a:pt x="1175707" y="2331703"/>
                        <a:pt x="1172387" y="2289654"/>
                        <a:pt x="1170727" y="2248158"/>
                      </a:cubicBezTo>
                      <a:cubicBezTo>
                        <a:pt x="1170174" y="2238753"/>
                        <a:pt x="1162428" y="2229347"/>
                        <a:pt x="1158002" y="2219941"/>
                      </a:cubicBezTo>
                      <a:cubicBezTo>
                        <a:pt x="1154682" y="2219941"/>
                        <a:pt x="1151363" y="2219941"/>
                        <a:pt x="1148043" y="2219941"/>
                      </a:cubicBezTo>
                      <a:cubicBezTo>
                        <a:pt x="1144723" y="2233773"/>
                        <a:pt x="1141957" y="2248158"/>
                        <a:pt x="1138637" y="2261990"/>
                      </a:cubicBezTo>
                      <a:cubicBezTo>
                        <a:pt x="1133658" y="2282462"/>
                        <a:pt x="1130338" y="2302933"/>
                        <a:pt x="1123145" y="2322297"/>
                      </a:cubicBezTo>
                      <a:cubicBezTo>
                        <a:pt x="1121486" y="2327830"/>
                        <a:pt x="1109867" y="2330043"/>
                        <a:pt x="1103228" y="2333916"/>
                      </a:cubicBezTo>
                      <a:cubicBezTo>
                        <a:pt x="1099908" y="2327277"/>
                        <a:pt x="1093822" y="2320637"/>
                        <a:pt x="1093822" y="2313998"/>
                      </a:cubicBezTo>
                      <a:cubicBezTo>
                        <a:pt x="1093822" y="2273609"/>
                        <a:pt x="1092162" y="2232667"/>
                        <a:pt x="1097142" y="2192831"/>
                      </a:cubicBezTo>
                      <a:cubicBezTo>
                        <a:pt x="1100461" y="2166274"/>
                        <a:pt x="1109314" y="2138056"/>
                        <a:pt x="1123145" y="2115372"/>
                      </a:cubicBezTo>
                      <a:cubicBezTo>
                        <a:pt x="1150256" y="2071110"/>
                        <a:pt x="1155235" y="2027401"/>
                        <a:pt x="1141404" y="1978160"/>
                      </a:cubicBezTo>
                      <a:cubicBezTo>
                        <a:pt x="1117059" y="1892402"/>
                        <a:pt x="1091056" y="1807198"/>
                        <a:pt x="1072797" y="1719780"/>
                      </a:cubicBezTo>
                      <a:cubicBezTo>
                        <a:pt x="1049007" y="1608572"/>
                        <a:pt x="1032408" y="1496257"/>
                        <a:pt x="1012490" y="1385601"/>
                      </a:cubicBezTo>
                      <a:cubicBezTo>
                        <a:pt x="984273" y="1433183"/>
                        <a:pt x="972654" y="1482425"/>
                        <a:pt x="990913" y="1541625"/>
                      </a:cubicBezTo>
                      <a:cubicBezTo>
                        <a:pt x="1015257" y="1620190"/>
                        <a:pt x="1037941" y="1701522"/>
                        <a:pt x="1045687" y="1782853"/>
                      </a:cubicBezTo>
                      <a:cubicBezTo>
                        <a:pt x="1054539" y="1874144"/>
                        <a:pt x="1060625" y="1964881"/>
                        <a:pt x="1076117" y="2055618"/>
                      </a:cubicBezTo>
                      <a:cubicBezTo>
                        <a:pt x="1107100" y="2240966"/>
                        <a:pt x="1084416" y="2424653"/>
                        <a:pt x="1031855" y="2604468"/>
                      </a:cubicBezTo>
                      <a:cubicBezTo>
                        <a:pt x="987040" y="2756619"/>
                        <a:pt x="989806" y="2909323"/>
                        <a:pt x="1018576" y="3063133"/>
                      </a:cubicBezTo>
                      <a:cubicBezTo>
                        <a:pt x="1031855" y="3133953"/>
                        <a:pt x="1024662" y="3204772"/>
                        <a:pt x="1013597" y="3275038"/>
                      </a:cubicBezTo>
                      <a:cubicBezTo>
                        <a:pt x="993679" y="3403952"/>
                        <a:pt x="969888" y="3532312"/>
                        <a:pt x="948310" y="3661225"/>
                      </a:cubicBezTo>
                      <a:cubicBezTo>
                        <a:pt x="946651" y="3671737"/>
                        <a:pt x="944991" y="3684462"/>
                        <a:pt x="948864" y="3693868"/>
                      </a:cubicBezTo>
                      <a:cubicBezTo>
                        <a:pt x="970995" y="3748089"/>
                        <a:pt x="993126" y="3802863"/>
                        <a:pt x="1047900" y="3834953"/>
                      </a:cubicBezTo>
                      <a:cubicBezTo>
                        <a:pt x="1070031" y="3847679"/>
                        <a:pt x="1088842" y="3866490"/>
                        <a:pt x="1109867" y="3880875"/>
                      </a:cubicBezTo>
                      <a:cubicBezTo>
                        <a:pt x="1130891" y="3895260"/>
                        <a:pt x="1131998" y="3915732"/>
                        <a:pt x="1124805" y="3934543"/>
                      </a:cubicBezTo>
                      <a:cubicBezTo>
                        <a:pt x="1117613" y="3954461"/>
                        <a:pt x="1102674" y="3969399"/>
                        <a:pt x="1078883" y="3971612"/>
                      </a:cubicBezTo>
                      <a:cubicBezTo>
                        <a:pt x="1070031" y="3972166"/>
                        <a:pt x="1060625" y="3975485"/>
                        <a:pt x="1053433" y="3979911"/>
                      </a:cubicBezTo>
                      <a:cubicBezTo>
                        <a:pt x="1029642" y="3995403"/>
                        <a:pt x="983720" y="3985444"/>
                        <a:pt x="960482" y="3960547"/>
                      </a:cubicBezTo>
                      <a:cubicBezTo>
                        <a:pt x="949970" y="3949481"/>
                        <a:pt x="936692" y="3941182"/>
                        <a:pt x="925073" y="3930670"/>
                      </a:cubicBezTo>
                      <a:cubicBezTo>
                        <a:pt x="914007" y="3920158"/>
                        <a:pt x="901835" y="3909645"/>
                        <a:pt x="894643" y="3896920"/>
                      </a:cubicBezTo>
                      <a:cubicBezTo>
                        <a:pt x="882471" y="3874789"/>
                        <a:pt x="866426" y="3861511"/>
                        <a:pt x="842635" y="3855978"/>
                      </a:cubicBezTo>
                      <a:cubicBezTo>
                        <a:pt x="802246" y="3846572"/>
                        <a:pt x="790073" y="3832187"/>
                        <a:pt x="794500" y="3792351"/>
                      </a:cubicBezTo>
                      <a:cubicBezTo>
                        <a:pt x="799479" y="3746429"/>
                        <a:pt x="812205" y="3700507"/>
                        <a:pt x="814418" y="3654585"/>
                      </a:cubicBezTo>
                      <a:cubicBezTo>
                        <a:pt x="816077" y="3617516"/>
                        <a:pt x="809438" y="3579893"/>
                        <a:pt x="803352" y="3542824"/>
                      </a:cubicBezTo>
                      <a:cubicBezTo>
                        <a:pt x="787860" y="3443787"/>
                        <a:pt x="767389" y="3345304"/>
                        <a:pt x="755770" y="3245714"/>
                      </a:cubicBezTo>
                      <a:cubicBezTo>
                        <a:pt x="749684" y="3191494"/>
                        <a:pt x="757983" y="3135613"/>
                        <a:pt x="757430" y="3080285"/>
                      </a:cubicBezTo>
                      <a:cubicBezTo>
                        <a:pt x="757430" y="3043216"/>
                        <a:pt x="762410" y="3002273"/>
                        <a:pt x="749131" y="2969630"/>
                      </a:cubicBezTo>
                      <a:cubicBezTo>
                        <a:pt x="708189" y="2867827"/>
                        <a:pt x="703763" y="2762152"/>
                        <a:pt x="695463" y="2655369"/>
                      </a:cubicBezTo>
                      <a:cubicBezTo>
                        <a:pt x="687164" y="2542501"/>
                        <a:pt x="671673" y="2430186"/>
                        <a:pt x="660054" y="2317871"/>
                      </a:cubicBezTo>
                      <a:cubicBezTo>
                        <a:pt x="656734" y="2289654"/>
                        <a:pt x="654521" y="2260884"/>
                        <a:pt x="651201" y="2232667"/>
                      </a:cubicBezTo>
                      <a:cubicBezTo>
                        <a:pt x="650095" y="2222708"/>
                        <a:pt x="647328" y="2212195"/>
                        <a:pt x="645669" y="2202237"/>
                      </a:cubicBezTo>
                      <a:cubicBezTo>
                        <a:pt x="642902" y="2202237"/>
                        <a:pt x="640136" y="2202237"/>
                        <a:pt x="636816" y="2202237"/>
                      </a:cubicBezTo>
                      <a:cubicBezTo>
                        <a:pt x="632390" y="2237093"/>
                        <a:pt x="627964" y="2271396"/>
                        <a:pt x="624091" y="2306252"/>
                      </a:cubicBezTo>
                      <a:cubicBezTo>
                        <a:pt x="611919" y="2415248"/>
                        <a:pt x="598640" y="2523690"/>
                        <a:pt x="588128" y="2632685"/>
                      </a:cubicBezTo>
                      <a:cubicBezTo>
                        <a:pt x="582042" y="2695759"/>
                        <a:pt x="582595" y="2759938"/>
                        <a:pt x="573743" y="2822459"/>
                      </a:cubicBezTo>
                      <a:cubicBezTo>
                        <a:pt x="567657" y="2864508"/>
                        <a:pt x="552718" y="2906003"/>
                        <a:pt x="539440" y="2946946"/>
                      </a:cubicBezTo>
                      <a:cubicBezTo>
                        <a:pt x="525608" y="2989548"/>
                        <a:pt x="516755" y="3031044"/>
                        <a:pt x="523948" y="3076965"/>
                      </a:cubicBezTo>
                      <a:cubicBezTo>
                        <a:pt x="542759" y="3197026"/>
                        <a:pt x="523395" y="3315427"/>
                        <a:pt x="500157" y="3433275"/>
                      </a:cubicBezTo>
                      <a:cubicBezTo>
                        <a:pt x="487432" y="3497455"/>
                        <a:pt x="478579" y="3562188"/>
                        <a:pt x="468067" y="3626368"/>
                      </a:cubicBezTo>
                      <a:cubicBezTo>
                        <a:pt x="466961" y="3632454"/>
                        <a:pt x="465854" y="3639647"/>
                        <a:pt x="466961" y="3645733"/>
                      </a:cubicBezTo>
                      <a:cubicBezTo>
                        <a:pt x="474153" y="3688889"/>
                        <a:pt x="480792" y="3732044"/>
                        <a:pt x="489092" y="3774646"/>
                      </a:cubicBezTo>
                      <a:cubicBezTo>
                        <a:pt x="498497" y="3823888"/>
                        <a:pt x="485219" y="3842146"/>
                        <a:pt x="438190" y="3858191"/>
                      </a:cubicBezTo>
                      <a:cubicBezTo>
                        <a:pt x="421039" y="3864277"/>
                        <a:pt x="406653" y="3880875"/>
                        <a:pt x="392268" y="3893601"/>
                      </a:cubicBezTo>
                      <a:cubicBezTo>
                        <a:pt x="378436" y="3906326"/>
                        <a:pt x="366264" y="3920711"/>
                        <a:pt x="352986" y="3933437"/>
                      </a:cubicBezTo>
                      <a:cubicBezTo>
                        <a:pt x="345240" y="3941182"/>
                        <a:pt x="335281" y="3946715"/>
                        <a:pt x="328088" y="3955014"/>
                      </a:cubicBezTo>
                      <a:cubicBezTo>
                        <a:pt x="297658" y="3989317"/>
                        <a:pt x="264462" y="3994297"/>
                        <a:pt x="224626" y="3972166"/>
                      </a:cubicBezTo>
                      <a:cubicBezTo>
                        <a:pt x="211347" y="3964973"/>
                        <a:pt x="194196" y="3966080"/>
                        <a:pt x="179810" y="3959440"/>
                      </a:cubicBezTo>
                      <a:cubicBezTo>
                        <a:pt x="150487" y="3946715"/>
                        <a:pt x="147720" y="3894707"/>
                        <a:pt x="177044" y="3877555"/>
                      </a:cubicBezTo>
                      <a:cubicBezTo>
                        <a:pt x="204708" y="3861511"/>
                        <a:pt x="229605" y="3840486"/>
                        <a:pt x="255609" y="3821675"/>
                      </a:cubicBezTo>
                      <a:cubicBezTo>
                        <a:pt x="310383" y="3782945"/>
                        <a:pt x="341920" y="3691655"/>
                        <a:pt x="330301" y="3623602"/>
                      </a:cubicBezTo>
                      <a:cubicBezTo>
                        <a:pt x="305404" y="3479750"/>
                        <a:pt x="282166" y="3335345"/>
                        <a:pt x="261142" y="3190387"/>
                      </a:cubicBezTo>
                      <a:cubicBezTo>
                        <a:pt x="252290" y="3129527"/>
                        <a:pt x="265015" y="3069773"/>
                        <a:pt x="274421" y="3009466"/>
                      </a:cubicBezTo>
                      <a:cubicBezTo>
                        <a:pt x="294338" y="2878340"/>
                        <a:pt x="292679" y="2748320"/>
                        <a:pt x="256716" y="2618300"/>
                      </a:cubicBezTo>
                      <a:cubicBezTo>
                        <a:pt x="223519" y="2498792"/>
                        <a:pt x="193642" y="2377625"/>
                        <a:pt x="195855" y="2252031"/>
                      </a:cubicBezTo>
                      <a:cubicBezTo>
                        <a:pt x="198069" y="2151888"/>
                        <a:pt x="195302" y="2051192"/>
                        <a:pt x="228499" y="1953816"/>
                      </a:cubicBezTo>
                      <a:cubicBezTo>
                        <a:pt x="234031" y="1936664"/>
                        <a:pt x="237351" y="1917299"/>
                        <a:pt x="235691" y="1899595"/>
                      </a:cubicBezTo>
                      <a:cubicBezTo>
                        <a:pt x="224626" y="1796685"/>
                        <a:pt x="245097" y="1698202"/>
                        <a:pt x="273867" y="1600272"/>
                      </a:cubicBezTo>
                      <a:cubicBezTo>
                        <a:pt x="280507" y="1577588"/>
                        <a:pt x="286039" y="1553797"/>
                        <a:pt x="293232" y="1531113"/>
                      </a:cubicBezTo>
                      <a:cubicBezTo>
                        <a:pt x="306511" y="1490170"/>
                        <a:pt x="309277" y="1450335"/>
                        <a:pt x="283273" y="1412159"/>
                      </a:cubicBezTo>
                      <a:cubicBezTo>
                        <a:pt x="276634" y="1406073"/>
                        <a:pt x="275527" y="1392794"/>
                        <a:pt x="270548" y="1377302"/>
                      </a:cubicBezTo>
                      <a:close/>
                    </a:path>
                  </a:pathLst>
                </a:custGeom>
                <a:grpFill/>
                <a:ln w="38100" cap="flat">
                  <a:noFill/>
                  <a:prstDash val="solid"/>
                  <a:miter/>
                </a:ln>
              </p:spPr>
              <p:txBody>
                <a:bodyPr rtlCol="0" anchor="ctr"/>
                <a:lstStyle/>
                <a:p>
                  <a:pPr defTabSz="457189"/>
                  <a:endParaRPr lang="en-US" dirty="0">
                    <a:solidFill>
                      <a:srgbClr val="515151"/>
                    </a:solidFill>
                    <a:latin typeface="Arial" panose="020B0604020202020204" pitchFamily="34" charset="0"/>
                    <a:cs typeface="Arial" panose="020B0604020202020204" pitchFamily="34" charset="0"/>
                  </a:endParaRPr>
                </a:p>
              </p:txBody>
            </p:sp>
            <p:grpSp>
              <p:nvGrpSpPr>
                <p:cNvPr id="99" name="Graphic 151">
                  <a:extLst>
                    <a:ext uri="{FF2B5EF4-FFF2-40B4-BE49-F238E27FC236}">
                      <a16:creationId xmlns:a16="http://schemas.microsoft.com/office/drawing/2014/main" id="{761EB3CB-A001-4001-9205-93FE1FDE0D2D}"/>
                    </a:ext>
                  </a:extLst>
                </p:cNvPr>
                <p:cNvGrpSpPr/>
                <p:nvPr/>
              </p:nvGrpSpPr>
              <p:grpSpPr>
                <a:xfrm>
                  <a:off x="2120682" y="2078012"/>
                  <a:ext cx="280699" cy="242639"/>
                  <a:chOff x="406410" y="2357787"/>
                  <a:chExt cx="660440" cy="522512"/>
                </a:xfrm>
                <a:grpFill/>
              </p:grpSpPr>
              <p:sp>
                <p:nvSpPr>
                  <p:cNvPr id="100" name="Freeform: Shape 99">
                    <a:extLst>
                      <a:ext uri="{FF2B5EF4-FFF2-40B4-BE49-F238E27FC236}">
                        <a16:creationId xmlns:a16="http://schemas.microsoft.com/office/drawing/2014/main" id="{6510BC64-1E66-472C-9E67-EBAEB0E2E2EC}"/>
                      </a:ext>
                    </a:extLst>
                  </p:cNvPr>
                  <p:cNvSpPr/>
                  <p:nvPr/>
                </p:nvSpPr>
                <p:spPr>
                  <a:xfrm>
                    <a:off x="411007" y="2423660"/>
                    <a:ext cx="245175" cy="153234"/>
                  </a:xfrm>
                  <a:custGeom>
                    <a:avLst/>
                    <a:gdLst>
                      <a:gd name="connsiteX0" fmla="*/ 78115 w 245175"/>
                      <a:gd name="connsiteY0" fmla="*/ 19886 h 153234"/>
                      <a:gd name="connsiteX1" fmla="*/ 242076 w 245175"/>
                      <a:gd name="connsiteY1" fmla="*/ 90374 h 153234"/>
                      <a:gd name="connsiteX2" fmla="*/ 208365 w 245175"/>
                      <a:gd name="connsiteY2" fmla="*/ 84245 h 153234"/>
                      <a:gd name="connsiteX3" fmla="*/ 133280 w 245175"/>
                      <a:gd name="connsiteY3" fmla="*/ 142474 h 153234"/>
                      <a:gd name="connsiteX4" fmla="*/ 121021 w 245175"/>
                      <a:gd name="connsiteY4" fmla="*/ 78115 h 153234"/>
                      <a:gd name="connsiteX5" fmla="*/ 18354 w 245175"/>
                      <a:gd name="connsiteY5" fmla="*/ 127150 h 153234"/>
                      <a:gd name="connsiteX6" fmla="*/ 81180 w 245175"/>
                      <a:gd name="connsiteY6" fmla="*/ 18354 h 153234"/>
                      <a:gd name="connsiteX7" fmla="*/ 78115 w 245175"/>
                      <a:gd name="connsiteY7" fmla="*/ 19886 h 15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175" h="153234">
                        <a:moveTo>
                          <a:pt x="78115" y="19886"/>
                        </a:moveTo>
                        <a:cubicBezTo>
                          <a:pt x="133280" y="36742"/>
                          <a:pt x="203768" y="9160"/>
                          <a:pt x="242076" y="90374"/>
                        </a:cubicBezTo>
                        <a:cubicBezTo>
                          <a:pt x="220623" y="87309"/>
                          <a:pt x="205300" y="84245"/>
                          <a:pt x="208365" y="84245"/>
                        </a:cubicBezTo>
                        <a:cubicBezTo>
                          <a:pt x="176185" y="108762"/>
                          <a:pt x="154733" y="125618"/>
                          <a:pt x="133280" y="142474"/>
                        </a:cubicBezTo>
                        <a:cubicBezTo>
                          <a:pt x="130215" y="125618"/>
                          <a:pt x="127150" y="108762"/>
                          <a:pt x="121021" y="78115"/>
                        </a:cubicBezTo>
                        <a:cubicBezTo>
                          <a:pt x="96503" y="90374"/>
                          <a:pt x="65857" y="104165"/>
                          <a:pt x="18354" y="127150"/>
                        </a:cubicBezTo>
                        <a:cubicBezTo>
                          <a:pt x="44404" y="82712"/>
                          <a:pt x="62792" y="50533"/>
                          <a:pt x="81180" y="18354"/>
                        </a:cubicBezTo>
                        <a:lnTo>
                          <a:pt x="78115" y="19886"/>
                        </a:lnTo>
                        <a:close/>
                      </a:path>
                    </a:pathLst>
                  </a:custGeom>
                  <a:grpFill/>
                  <a:ln w="15212" cap="flat">
                    <a:noFill/>
                    <a:prstDash val="solid"/>
                    <a:miter/>
                  </a:ln>
                </p:spPr>
                <p:txBody>
                  <a:bodyPr rtlCol="0" anchor="ctr"/>
                  <a:lstStyle/>
                  <a:p>
                    <a:pPr defTabSz="457189"/>
                    <a:endParaRPr lang="en-US" dirty="0">
                      <a:solidFill>
                        <a:srgbClr val="515151"/>
                      </a:solidFill>
                      <a:latin typeface="Arial" panose="020B0604020202020204" pitchFamily="34" charset="0"/>
                      <a:cs typeface="Arial" panose="020B0604020202020204" pitchFamily="34" charset="0"/>
                    </a:endParaRPr>
                  </a:p>
                </p:txBody>
              </p:sp>
              <p:sp>
                <p:nvSpPr>
                  <p:cNvPr id="102" name="Freeform: Shape 101">
                    <a:extLst>
                      <a:ext uri="{FF2B5EF4-FFF2-40B4-BE49-F238E27FC236}">
                        <a16:creationId xmlns:a16="http://schemas.microsoft.com/office/drawing/2014/main" id="{48BC8957-1BBC-4E5C-BB09-AE07BAFA07A8}"/>
                      </a:ext>
                    </a:extLst>
                  </p:cNvPr>
                  <p:cNvSpPr/>
                  <p:nvPr/>
                </p:nvSpPr>
                <p:spPr>
                  <a:xfrm>
                    <a:off x="810949" y="2440065"/>
                    <a:ext cx="245175" cy="122588"/>
                  </a:xfrm>
                  <a:custGeom>
                    <a:avLst/>
                    <a:gdLst>
                      <a:gd name="connsiteX0" fmla="*/ 166991 w 245175"/>
                      <a:gd name="connsiteY0" fmla="*/ 69373 h 122587"/>
                      <a:gd name="connsiteX1" fmla="*/ 140941 w 245175"/>
                      <a:gd name="connsiteY1" fmla="*/ 115343 h 122587"/>
                      <a:gd name="connsiteX2" fmla="*/ 90374 w 245175"/>
                      <a:gd name="connsiteY2" fmla="*/ 103084 h 122587"/>
                      <a:gd name="connsiteX3" fmla="*/ 18354 w 245175"/>
                      <a:gd name="connsiteY3" fmla="*/ 69373 h 122587"/>
                      <a:gd name="connsiteX4" fmla="*/ 91906 w 245175"/>
                      <a:gd name="connsiteY4" fmla="*/ 18805 h 122587"/>
                      <a:gd name="connsiteX5" fmla="*/ 239011 w 245175"/>
                      <a:gd name="connsiteY5" fmla="*/ 107681 h 122587"/>
                      <a:gd name="connsiteX6" fmla="*/ 166991 w 245175"/>
                      <a:gd name="connsiteY6" fmla="*/ 69373 h 12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175" h="122587">
                        <a:moveTo>
                          <a:pt x="166991" y="69373"/>
                        </a:moveTo>
                        <a:cubicBezTo>
                          <a:pt x="157797" y="87761"/>
                          <a:pt x="153200" y="112278"/>
                          <a:pt x="140941" y="115343"/>
                        </a:cubicBezTo>
                        <a:cubicBezTo>
                          <a:pt x="125618" y="119940"/>
                          <a:pt x="93439" y="112278"/>
                          <a:pt x="90374" y="103084"/>
                        </a:cubicBezTo>
                        <a:cubicBezTo>
                          <a:pt x="76583" y="58646"/>
                          <a:pt x="79648" y="58646"/>
                          <a:pt x="18354" y="69373"/>
                        </a:cubicBezTo>
                        <a:cubicBezTo>
                          <a:pt x="42871" y="50985"/>
                          <a:pt x="67389" y="18805"/>
                          <a:pt x="91906" y="18805"/>
                        </a:cubicBezTo>
                        <a:cubicBezTo>
                          <a:pt x="150135" y="15741"/>
                          <a:pt x="209897" y="26467"/>
                          <a:pt x="239011" y="107681"/>
                        </a:cubicBezTo>
                        <a:cubicBezTo>
                          <a:pt x="211429" y="92358"/>
                          <a:pt x="193041" y="81632"/>
                          <a:pt x="166991" y="69373"/>
                        </a:cubicBezTo>
                        <a:close/>
                      </a:path>
                    </a:pathLst>
                  </a:custGeom>
                  <a:grpFill/>
                  <a:ln w="15212" cap="flat">
                    <a:noFill/>
                    <a:prstDash val="solid"/>
                    <a:miter/>
                  </a:ln>
                </p:spPr>
                <p:txBody>
                  <a:bodyPr rtlCol="0" anchor="ctr"/>
                  <a:lstStyle/>
                  <a:p>
                    <a:pPr defTabSz="457189"/>
                    <a:endParaRPr lang="en-US" dirty="0">
                      <a:solidFill>
                        <a:srgbClr val="515151"/>
                      </a:solidFill>
                      <a:latin typeface="Arial" panose="020B0604020202020204" pitchFamily="34" charset="0"/>
                      <a:cs typeface="Arial" panose="020B0604020202020204" pitchFamily="34" charset="0"/>
                    </a:endParaRPr>
                  </a:p>
                </p:txBody>
              </p:sp>
              <p:sp>
                <p:nvSpPr>
                  <p:cNvPr id="103" name="Freeform: Shape 102">
                    <a:extLst>
                      <a:ext uri="{FF2B5EF4-FFF2-40B4-BE49-F238E27FC236}">
                        <a16:creationId xmlns:a16="http://schemas.microsoft.com/office/drawing/2014/main" id="{C7764D4D-DA05-4E14-A5E6-23DFAEE96B2A}"/>
                      </a:ext>
                    </a:extLst>
                  </p:cNvPr>
                  <p:cNvSpPr/>
                  <p:nvPr/>
                </p:nvSpPr>
                <p:spPr>
                  <a:xfrm>
                    <a:off x="406410" y="2358079"/>
                    <a:ext cx="275822" cy="91941"/>
                  </a:xfrm>
                  <a:custGeom>
                    <a:avLst/>
                    <a:gdLst>
                      <a:gd name="connsiteX0" fmla="*/ 84245 w 275822"/>
                      <a:gd name="connsiteY0" fmla="*/ 83935 h 91940"/>
                      <a:gd name="connsiteX1" fmla="*/ 18354 w 275822"/>
                      <a:gd name="connsiteY1" fmla="*/ 83935 h 91940"/>
                      <a:gd name="connsiteX2" fmla="*/ 199171 w 275822"/>
                      <a:gd name="connsiteY2" fmla="*/ 21109 h 91940"/>
                      <a:gd name="connsiteX3" fmla="*/ 271191 w 275822"/>
                      <a:gd name="connsiteY3" fmla="*/ 64015 h 91940"/>
                      <a:gd name="connsiteX4" fmla="*/ 261997 w 275822"/>
                      <a:gd name="connsiteY4" fmla="*/ 85467 h 91940"/>
                      <a:gd name="connsiteX5" fmla="*/ 82712 w 275822"/>
                      <a:gd name="connsiteY5" fmla="*/ 85467 h 91940"/>
                      <a:gd name="connsiteX6" fmla="*/ 84245 w 275822"/>
                      <a:gd name="connsiteY6" fmla="*/ 83935 h 9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822" h="91940">
                        <a:moveTo>
                          <a:pt x="84245" y="83935"/>
                        </a:moveTo>
                        <a:cubicBezTo>
                          <a:pt x="67389" y="83935"/>
                          <a:pt x="50533" y="83935"/>
                          <a:pt x="18354" y="83935"/>
                        </a:cubicBezTo>
                        <a:cubicBezTo>
                          <a:pt x="75051" y="18044"/>
                          <a:pt x="137877" y="13447"/>
                          <a:pt x="199171" y="21109"/>
                        </a:cubicBezTo>
                        <a:cubicBezTo>
                          <a:pt x="225220" y="24174"/>
                          <a:pt x="248206" y="48691"/>
                          <a:pt x="271191" y="64015"/>
                        </a:cubicBezTo>
                        <a:cubicBezTo>
                          <a:pt x="268126" y="71676"/>
                          <a:pt x="265061" y="79338"/>
                          <a:pt x="261997" y="85467"/>
                        </a:cubicBezTo>
                        <a:cubicBezTo>
                          <a:pt x="202235" y="85467"/>
                          <a:pt x="142474" y="85467"/>
                          <a:pt x="82712" y="85467"/>
                        </a:cubicBezTo>
                        <a:cubicBezTo>
                          <a:pt x="82712" y="85467"/>
                          <a:pt x="84245" y="83935"/>
                          <a:pt x="84245" y="83935"/>
                        </a:cubicBezTo>
                        <a:close/>
                      </a:path>
                    </a:pathLst>
                  </a:custGeom>
                  <a:grpFill/>
                  <a:ln w="15212" cap="flat">
                    <a:noFill/>
                    <a:prstDash val="solid"/>
                    <a:miter/>
                  </a:ln>
                </p:spPr>
                <p:txBody>
                  <a:bodyPr rtlCol="0" anchor="ctr"/>
                  <a:lstStyle/>
                  <a:p>
                    <a:pPr defTabSz="457189"/>
                    <a:endParaRPr lang="en-US" dirty="0">
                      <a:solidFill>
                        <a:srgbClr val="515151"/>
                      </a:solidFill>
                      <a:latin typeface="Arial" panose="020B0604020202020204" pitchFamily="34" charset="0"/>
                      <a:cs typeface="Arial" panose="020B0604020202020204" pitchFamily="34" charset="0"/>
                    </a:endParaRPr>
                  </a:p>
                </p:txBody>
              </p:sp>
              <p:sp>
                <p:nvSpPr>
                  <p:cNvPr id="104" name="Freeform: Shape 103">
                    <a:extLst>
                      <a:ext uri="{FF2B5EF4-FFF2-40B4-BE49-F238E27FC236}">
                        <a16:creationId xmlns:a16="http://schemas.microsoft.com/office/drawing/2014/main" id="{C627B845-BAE1-4C0D-BEBC-CB9790CE7481}"/>
                      </a:ext>
                    </a:extLst>
                  </p:cNvPr>
                  <p:cNvSpPr/>
                  <p:nvPr/>
                </p:nvSpPr>
                <p:spPr>
                  <a:xfrm>
                    <a:off x="791028" y="2357787"/>
                    <a:ext cx="275822" cy="91941"/>
                  </a:xfrm>
                  <a:custGeom>
                    <a:avLst/>
                    <a:gdLst>
                      <a:gd name="connsiteX0" fmla="*/ 18354 w 275822"/>
                      <a:gd name="connsiteY0" fmla="*/ 65839 h 91940"/>
                      <a:gd name="connsiteX1" fmla="*/ 94971 w 275822"/>
                      <a:gd name="connsiteY1" fmla="*/ 21401 h 91940"/>
                      <a:gd name="connsiteX2" fmla="*/ 271191 w 275822"/>
                      <a:gd name="connsiteY2" fmla="*/ 82695 h 91940"/>
                      <a:gd name="connsiteX3" fmla="*/ 29080 w 275822"/>
                      <a:gd name="connsiteY3" fmla="*/ 82695 h 91940"/>
                      <a:gd name="connsiteX4" fmla="*/ 18354 w 275822"/>
                      <a:gd name="connsiteY4" fmla="*/ 65839 h 91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22" h="91940">
                        <a:moveTo>
                          <a:pt x="18354" y="65839"/>
                        </a:moveTo>
                        <a:cubicBezTo>
                          <a:pt x="44404" y="50516"/>
                          <a:pt x="67389" y="24466"/>
                          <a:pt x="94971" y="21401"/>
                        </a:cubicBezTo>
                        <a:cubicBezTo>
                          <a:pt x="156265" y="12207"/>
                          <a:pt x="216026" y="21401"/>
                          <a:pt x="271191" y="82695"/>
                        </a:cubicBezTo>
                        <a:cubicBezTo>
                          <a:pt x="179250" y="82695"/>
                          <a:pt x="104165" y="82695"/>
                          <a:pt x="29080" y="82695"/>
                        </a:cubicBezTo>
                        <a:cubicBezTo>
                          <a:pt x="26016" y="76566"/>
                          <a:pt x="21418" y="71969"/>
                          <a:pt x="18354" y="65839"/>
                        </a:cubicBezTo>
                        <a:close/>
                      </a:path>
                    </a:pathLst>
                  </a:custGeom>
                  <a:grpFill/>
                  <a:ln w="15212" cap="flat">
                    <a:noFill/>
                    <a:prstDash val="solid"/>
                    <a:miter/>
                  </a:ln>
                </p:spPr>
                <p:txBody>
                  <a:bodyPr rtlCol="0" anchor="ctr"/>
                  <a:lstStyle/>
                  <a:p>
                    <a:pPr defTabSz="457189"/>
                    <a:endParaRPr lang="en-US" dirty="0">
                      <a:solidFill>
                        <a:srgbClr val="515151"/>
                      </a:solidFill>
                      <a:latin typeface="Arial" panose="020B0604020202020204" pitchFamily="34" charset="0"/>
                      <a:cs typeface="Arial" panose="020B0604020202020204" pitchFamily="34" charset="0"/>
                    </a:endParaRPr>
                  </a:p>
                </p:txBody>
              </p:sp>
              <p:sp>
                <p:nvSpPr>
                  <p:cNvPr id="105" name="Freeform: Shape 104">
                    <a:extLst>
                      <a:ext uri="{FF2B5EF4-FFF2-40B4-BE49-F238E27FC236}">
                        <a16:creationId xmlns:a16="http://schemas.microsoft.com/office/drawing/2014/main" id="{52EB2552-1CF9-4F24-8195-2499ECBBDB3F}"/>
                      </a:ext>
                    </a:extLst>
                  </p:cNvPr>
                  <p:cNvSpPr/>
                  <p:nvPr/>
                </p:nvSpPr>
                <p:spPr>
                  <a:xfrm>
                    <a:off x="627067" y="2819005"/>
                    <a:ext cx="229852" cy="61294"/>
                  </a:xfrm>
                  <a:custGeom>
                    <a:avLst/>
                    <a:gdLst>
                      <a:gd name="connsiteX0" fmla="*/ 38274 w 229851"/>
                      <a:gd name="connsiteY0" fmla="*/ 19886 h 61293"/>
                      <a:gd name="connsiteX1" fmla="*/ 214494 w 229851"/>
                      <a:gd name="connsiteY1" fmla="*/ 33677 h 61293"/>
                      <a:gd name="connsiteX2" fmla="*/ 212962 w 229851"/>
                      <a:gd name="connsiteY2" fmla="*/ 58195 h 61293"/>
                      <a:gd name="connsiteX3" fmla="*/ 18354 w 229851"/>
                      <a:gd name="connsiteY3" fmla="*/ 58195 h 61293"/>
                      <a:gd name="connsiteX4" fmla="*/ 39807 w 229851"/>
                      <a:gd name="connsiteY4" fmla="*/ 18354 h 61293"/>
                      <a:gd name="connsiteX5" fmla="*/ 38274 w 229851"/>
                      <a:gd name="connsiteY5" fmla="*/ 19886 h 6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851" h="61293">
                        <a:moveTo>
                          <a:pt x="38274" y="19886"/>
                        </a:moveTo>
                        <a:cubicBezTo>
                          <a:pt x="96503" y="24483"/>
                          <a:pt x="154732" y="29080"/>
                          <a:pt x="214494" y="33677"/>
                        </a:cubicBezTo>
                        <a:cubicBezTo>
                          <a:pt x="214494" y="41339"/>
                          <a:pt x="214494" y="49001"/>
                          <a:pt x="212962" y="58195"/>
                        </a:cubicBezTo>
                        <a:cubicBezTo>
                          <a:pt x="150135" y="58195"/>
                          <a:pt x="87309" y="58195"/>
                          <a:pt x="18354" y="58195"/>
                        </a:cubicBezTo>
                        <a:cubicBezTo>
                          <a:pt x="26016" y="42871"/>
                          <a:pt x="33677" y="30613"/>
                          <a:pt x="39807" y="18354"/>
                        </a:cubicBezTo>
                        <a:cubicBezTo>
                          <a:pt x="41339" y="18354"/>
                          <a:pt x="38274" y="19886"/>
                          <a:pt x="38274" y="19886"/>
                        </a:cubicBezTo>
                        <a:close/>
                      </a:path>
                    </a:pathLst>
                  </a:custGeom>
                  <a:grpFill/>
                  <a:ln w="15212" cap="flat">
                    <a:noFill/>
                    <a:prstDash val="solid"/>
                    <a:miter/>
                  </a:ln>
                </p:spPr>
                <p:txBody>
                  <a:bodyPr rtlCol="0" anchor="ctr"/>
                  <a:lstStyle/>
                  <a:p>
                    <a:pPr defTabSz="457189"/>
                    <a:endParaRPr lang="en-US" dirty="0">
                      <a:solidFill>
                        <a:srgbClr val="515151"/>
                      </a:solidFill>
                      <a:latin typeface="Arial" panose="020B0604020202020204" pitchFamily="34" charset="0"/>
                      <a:cs typeface="Arial" panose="020B0604020202020204" pitchFamily="34" charset="0"/>
                    </a:endParaRPr>
                  </a:p>
                </p:txBody>
              </p:sp>
            </p:grpSp>
          </p:grpSp>
          <p:pic>
            <p:nvPicPr>
              <p:cNvPr id="87" name="Grafik 44">
                <a:extLst>
                  <a:ext uri="{FF2B5EF4-FFF2-40B4-BE49-F238E27FC236}">
                    <a16:creationId xmlns:a16="http://schemas.microsoft.com/office/drawing/2014/main" id="{61D70E2B-3437-4262-B462-B3D4A30A83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85814" y="3224235"/>
                <a:ext cx="659053" cy="705495"/>
              </a:xfrm>
              <a:prstGeom prst="rect">
                <a:avLst/>
              </a:prstGeom>
            </p:spPr>
          </p:pic>
          <p:pic>
            <p:nvPicPr>
              <p:cNvPr id="89" name="Picture 88">
                <a:extLst>
                  <a:ext uri="{FF2B5EF4-FFF2-40B4-BE49-F238E27FC236}">
                    <a16:creationId xmlns:a16="http://schemas.microsoft.com/office/drawing/2014/main" id="{C912F9B2-BA77-4FA8-A919-FEBB2DE08293}"/>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17048" t="9309" b="17213"/>
              <a:stretch/>
            </p:blipFill>
            <p:spPr>
              <a:xfrm>
                <a:off x="630597" y="3184263"/>
                <a:ext cx="825605" cy="731314"/>
              </a:xfrm>
              <a:prstGeom prst="rect">
                <a:avLst/>
              </a:prstGeom>
            </p:spPr>
          </p:pic>
          <p:pic>
            <p:nvPicPr>
              <p:cNvPr id="90" name="Picture 89">
                <a:extLst>
                  <a:ext uri="{FF2B5EF4-FFF2-40B4-BE49-F238E27FC236}">
                    <a16:creationId xmlns:a16="http://schemas.microsoft.com/office/drawing/2014/main" id="{6A45BE9F-1727-40E0-9AA0-1924EB0BCCCE}"/>
                  </a:ext>
                </a:extLst>
              </p:cNvPr>
              <p:cNvPicPr>
                <a:picLocks noChangeAspect="1"/>
              </p:cNvPicPr>
              <p:nvPr/>
            </p:nvPicPr>
            <p:blipFill>
              <a:blip r:embed="rId7">
                <a:duotone>
                  <a:schemeClr val="accent5">
                    <a:shade val="45000"/>
                    <a:satMod val="135000"/>
                  </a:schemeClr>
                  <a:prstClr val="white"/>
                </a:duotone>
                <a:alphaModFix amt="70000"/>
              </a:blip>
              <a:stretch>
                <a:fillRect/>
              </a:stretch>
            </p:blipFill>
            <p:spPr>
              <a:xfrm>
                <a:off x="507641" y="2422444"/>
                <a:ext cx="834941" cy="687221"/>
              </a:xfrm>
              <a:prstGeom prst="rect">
                <a:avLst/>
              </a:prstGeom>
            </p:spPr>
          </p:pic>
          <p:grpSp>
            <p:nvGrpSpPr>
              <p:cNvPr id="11" name="Group 10">
                <a:extLst>
                  <a:ext uri="{FF2B5EF4-FFF2-40B4-BE49-F238E27FC236}">
                    <a16:creationId xmlns:a16="http://schemas.microsoft.com/office/drawing/2014/main" id="{4B85E0ED-86B2-4F05-A0B2-BB608C87D0B2}"/>
                  </a:ext>
                </a:extLst>
              </p:cNvPr>
              <p:cNvGrpSpPr/>
              <p:nvPr/>
            </p:nvGrpSpPr>
            <p:grpSpPr>
              <a:xfrm>
                <a:off x="1981340" y="2507634"/>
                <a:ext cx="551222" cy="352229"/>
                <a:chOff x="1981340" y="2507634"/>
                <a:chExt cx="551222" cy="352229"/>
              </a:xfrm>
            </p:grpSpPr>
            <p:sp>
              <p:nvSpPr>
                <p:cNvPr id="81" name="Freeform: Shape 80">
                  <a:extLst>
                    <a:ext uri="{FF2B5EF4-FFF2-40B4-BE49-F238E27FC236}">
                      <a16:creationId xmlns:a16="http://schemas.microsoft.com/office/drawing/2014/main" id="{AB6FF237-EAEA-442C-9354-3F17469A1F08}"/>
                    </a:ext>
                  </a:extLst>
                </p:cNvPr>
                <p:cNvSpPr/>
                <p:nvPr/>
              </p:nvSpPr>
              <p:spPr>
                <a:xfrm>
                  <a:off x="2266390" y="2507634"/>
                  <a:ext cx="252590" cy="204870"/>
                </a:xfrm>
                <a:custGeom>
                  <a:avLst/>
                  <a:gdLst>
                    <a:gd name="connsiteX0" fmla="*/ 443478 w 458174"/>
                    <a:gd name="connsiteY0" fmla="*/ 371565 h 371615"/>
                    <a:gd name="connsiteX1" fmla="*/ 433382 w 458174"/>
                    <a:gd name="connsiteY1" fmla="*/ 367374 h 371615"/>
                    <a:gd name="connsiteX2" fmla="*/ 347657 w 458174"/>
                    <a:gd name="connsiteY2" fmla="*/ 338799 h 371615"/>
                    <a:gd name="connsiteX3" fmla="*/ 254121 w 458174"/>
                    <a:gd name="connsiteY3" fmla="*/ 312224 h 371615"/>
                    <a:gd name="connsiteX4" fmla="*/ 193638 w 458174"/>
                    <a:gd name="connsiteY4" fmla="*/ 165253 h 371615"/>
                    <a:gd name="connsiteX5" fmla="*/ 183255 w 458174"/>
                    <a:gd name="connsiteY5" fmla="*/ 98578 h 371615"/>
                    <a:gd name="connsiteX6" fmla="*/ 90958 w 458174"/>
                    <a:gd name="connsiteY6" fmla="*/ 55239 h 371615"/>
                    <a:gd name="connsiteX7" fmla="*/ 4281 w 458174"/>
                    <a:gd name="connsiteY7" fmla="*/ 24950 h 371615"/>
                    <a:gd name="connsiteX8" fmla="*/ 4281 w 458174"/>
                    <a:gd name="connsiteY8" fmla="*/ 4281 h 371615"/>
                    <a:gd name="connsiteX9" fmla="*/ 24950 w 458174"/>
                    <a:gd name="connsiteY9" fmla="*/ 4281 h 371615"/>
                    <a:gd name="connsiteX10" fmla="*/ 94101 w 458174"/>
                    <a:gd name="connsiteY10" fmla="*/ 26283 h 371615"/>
                    <a:gd name="connsiteX11" fmla="*/ 208401 w 458174"/>
                    <a:gd name="connsiteY11" fmla="*/ 83433 h 371615"/>
                    <a:gd name="connsiteX12" fmla="*/ 223165 w 458174"/>
                    <a:gd name="connsiteY12" fmla="*/ 165253 h 371615"/>
                    <a:gd name="connsiteX13" fmla="*/ 270790 w 458174"/>
                    <a:gd name="connsiteY13" fmla="*/ 289078 h 371615"/>
                    <a:gd name="connsiteX14" fmla="*/ 351562 w 458174"/>
                    <a:gd name="connsiteY14" fmla="*/ 310986 h 371615"/>
                    <a:gd name="connsiteX15" fmla="*/ 453956 w 458174"/>
                    <a:gd name="connsiteY15" fmla="*/ 348038 h 371615"/>
                    <a:gd name="connsiteX16" fmla="*/ 454079 w 458174"/>
                    <a:gd name="connsiteY16" fmla="*/ 368108 h 371615"/>
                    <a:gd name="connsiteX17" fmla="*/ 453956 w 458174"/>
                    <a:gd name="connsiteY17" fmla="*/ 368231 h 371615"/>
                    <a:gd name="connsiteX18" fmla="*/ 443478 w 458174"/>
                    <a:gd name="connsiteY18" fmla="*/ 371565 h 37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8174" h="371615">
                      <a:moveTo>
                        <a:pt x="443478" y="371565"/>
                      </a:moveTo>
                      <a:cubicBezTo>
                        <a:pt x="439692" y="371551"/>
                        <a:pt x="436064" y="370046"/>
                        <a:pt x="433382" y="367374"/>
                      </a:cubicBezTo>
                      <a:cubicBezTo>
                        <a:pt x="411379" y="345466"/>
                        <a:pt x="382137" y="342228"/>
                        <a:pt x="347657" y="338799"/>
                      </a:cubicBezTo>
                      <a:cubicBezTo>
                        <a:pt x="316129" y="335370"/>
                        <a:pt x="283554" y="331846"/>
                        <a:pt x="254121" y="312224"/>
                      </a:cubicBezTo>
                      <a:cubicBezTo>
                        <a:pt x="194495" y="272505"/>
                        <a:pt x="194019" y="212974"/>
                        <a:pt x="193638" y="165253"/>
                      </a:cubicBezTo>
                      <a:cubicBezTo>
                        <a:pt x="193638" y="139060"/>
                        <a:pt x="193638" y="114199"/>
                        <a:pt x="183255" y="98578"/>
                      </a:cubicBezTo>
                      <a:cubicBezTo>
                        <a:pt x="160205" y="61716"/>
                        <a:pt x="126105" y="58573"/>
                        <a:pt x="90958" y="55239"/>
                      </a:cubicBezTo>
                      <a:cubicBezTo>
                        <a:pt x="60383" y="52382"/>
                        <a:pt x="28760" y="49429"/>
                        <a:pt x="4281" y="24950"/>
                      </a:cubicBezTo>
                      <a:cubicBezTo>
                        <a:pt x="-1427" y="19242"/>
                        <a:pt x="-1427" y="9988"/>
                        <a:pt x="4281" y="4281"/>
                      </a:cubicBezTo>
                      <a:cubicBezTo>
                        <a:pt x="9988" y="-1427"/>
                        <a:pt x="19242" y="-1427"/>
                        <a:pt x="24950" y="4281"/>
                      </a:cubicBezTo>
                      <a:cubicBezTo>
                        <a:pt x="42095" y="21426"/>
                        <a:pt x="66193" y="23331"/>
                        <a:pt x="94101" y="26283"/>
                      </a:cubicBezTo>
                      <a:cubicBezTo>
                        <a:pt x="133154" y="29998"/>
                        <a:pt x="177350" y="34094"/>
                        <a:pt x="208401" y="83433"/>
                      </a:cubicBezTo>
                      <a:cubicBezTo>
                        <a:pt x="222594" y="106103"/>
                        <a:pt x="222879" y="134868"/>
                        <a:pt x="223165" y="165253"/>
                      </a:cubicBezTo>
                      <a:cubicBezTo>
                        <a:pt x="223165" y="210497"/>
                        <a:pt x="223927" y="257265"/>
                        <a:pt x="270790" y="289078"/>
                      </a:cubicBezTo>
                      <a:cubicBezTo>
                        <a:pt x="294412" y="304890"/>
                        <a:pt x="322225" y="308128"/>
                        <a:pt x="351562" y="310986"/>
                      </a:cubicBezTo>
                      <a:cubicBezTo>
                        <a:pt x="387662" y="314891"/>
                        <a:pt x="424905" y="318987"/>
                        <a:pt x="453956" y="348038"/>
                      </a:cubicBezTo>
                      <a:cubicBezTo>
                        <a:pt x="459532" y="353546"/>
                        <a:pt x="459587" y="362532"/>
                        <a:pt x="454079" y="368108"/>
                      </a:cubicBezTo>
                      <a:cubicBezTo>
                        <a:pt x="454038" y="368150"/>
                        <a:pt x="453997" y="368190"/>
                        <a:pt x="453956" y="368231"/>
                      </a:cubicBezTo>
                      <a:cubicBezTo>
                        <a:pt x="451043" y="370686"/>
                        <a:pt x="447275" y="371885"/>
                        <a:pt x="443478" y="371565"/>
                      </a:cubicBezTo>
                      <a:close/>
                    </a:path>
                  </a:pathLst>
                </a:custGeom>
                <a:solidFill>
                  <a:schemeClr val="tx1"/>
                </a:solidFill>
                <a:ln w="9525" cap="flat">
                  <a:noFill/>
                  <a:prstDash val="solid"/>
                  <a:miter/>
                </a:ln>
              </p:spPr>
              <p:txBody>
                <a:bodyPr rtlCol="0" anchor="ctr"/>
                <a:lstStyle/>
                <a:p>
                  <a:endParaRPr lang="en-GB" sz="1350" dirty="0">
                    <a:latin typeface="Arial" panose="020B0604020202020204" pitchFamily="34" charset="0"/>
                    <a:cs typeface="Arial" panose="020B0604020202020204" pitchFamily="34" charset="0"/>
                  </a:endParaRPr>
                </a:p>
              </p:txBody>
            </p:sp>
            <p:sp>
              <p:nvSpPr>
                <p:cNvPr id="82" name="Freeform: Shape 81">
                  <a:extLst>
                    <a:ext uri="{FF2B5EF4-FFF2-40B4-BE49-F238E27FC236}">
                      <a16:creationId xmlns:a16="http://schemas.microsoft.com/office/drawing/2014/main" id="{655E09AF-3853-464C-8557-17ADFAAF9FEF}"/>
                    </a:ext>
                  </a:extLst>
                </p:cNvPr>
                <p:cNvSpPr/>
                <p:nvPr/>
              </p:nvSpPr>
              <p:spPr>
                <a:xfrm>
                  <a:off x="2245667" y="2570666"/>
                  <a:ext cx="99764" cy="110304"/>
                </a:xfrm>
                <a:custGeom>
                  <a:avLst/>
                  <a:gdLst>
                    <a:gd name="connsiteX0" fmla="*/ 166743 w 180962"/>
                    <a:gd name="connsiteY0" fmla="*/ 200081 h 200080"/>
                    <a:gd name="connsiteX1" fmla="*/ 156647 w 180962"/>
                    <a:gd name="connsiteY1" fmla="*/ 195890 h 200080"/>
                    <a:gd name="connsiteX2" fmla="*/ 123404 w 180962"/>
                    <a:gd name="connsiteY2" fmla="*/ 119023 h 200080"/>
                    <a:gd name="connsiteX3" fmla="*/ 115118 w 180962"/>
                    <a:gd name="connsiteY3" fmla="*/ 76256 h 200080"/>
                    <a:gd name="connsiteX4" fmla="*/ 53586 w 180962"/>
                    <a:gd name="connsiteY4" fmla="*/ 45109 h 200080"/>
                    <a:gd name="connsiteX5" fmla="*/ 818 w 180962"/>
                    <a:gd name="connsiteY5" fmla="*/ 19106 h 200080"/>
                    <a:gd name="connsiteX6" fmla="*/ 9581 w 180962"/>
                    <a:gd name="connsiteY6" fmla="*/ 818 h 200080"/>
                    <a:gd name="connsiteX7" fmla="*/ 27869 w 180962"/>
                    <a:gd name="connsiteY7" fmla="*/ 9581 h 200080"/>
                    <a:gd name="connsiteX8" fmla="*/ 27869 w 180962"/>
                    <a:gd name="connsiteY8" fmla="*/ 9581 h 200080"/>
                    <a:gd name="connsiteX9" fmla="*/ 56444 w 180962"/>
                    <a:gd name="connsiteY9" fmla="*/ 16153 h 200080"/>
                    <a:gd name="connsiteX10" fmla="*/ 142169 w 180962"/>
                    <a:gd name="connsiteY10" fmla="*/ 66731 h 200080"/>
                    <a:gd name="connsiteX11" fmla="*/ 151694 w 180962"/>
                    <a:gd name="connsiteY11" fmla="*/ 115689 h 200080"/>
                    <a:gd name="connsiteX12" fmla="*/ 176744 w 180962"/>
                    <a:gd name="connsiteY12" fmla="*/ 175411 h 200080"/>
                    <a:gd name="connsiteX13" fmla="*/ 176867 w 180962"/>
                    <a:gd name="connsiteY13" fmla="*/ 195481 h 200080"/>
                    <a:gd name="connsiteX14" fmla="*/ 176744 w 180962"/>
                    <a:gd name="connsiteY14" fmla="*/ 195604 h 200080"/>
                    <a:gd name="connsiteX15" fmla="*/ 166743 w 180962"/>
                    <a:gd name="connsiteY15" fmla="*/ 200081 h 20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962" h="200080">
                      <a:moveTo>
                        <a:pt x="166743" y="200081"/>
                      </a:moveTo>
                      <a:cubicBezTo>
                        <a:pt x="162957" y="200067"/>
                        <a:pt x="159330" y="198561"/>
                        <a:pt x="156647" y="195890"/>
                      </a:cubicBezTo>
                      <a:cubicBezTo>
                        <a:pt x="128738" y="167981"/>
                        <a:pt x="126167" y="144264"/>
                        <a:pt x="123404" y="119023"/>
                      </a:cubicBezTo>
                      <a:cubicBezTo>
                        <a:pt x="122237" y="104504"/>
                        <a:pt x="119457" y="90160"/>
                        <a:pt x="115118" y="76256"/>
                      </a:cubicBezTo>
                      <a:cubicBezTo>
                        <a:pt x="107402" y="53205"/>
                        <a:pt x="84733" y="48824"/>
                        <a:pt x="53586" y="45109"/>
                      </a:cubicBezTo>
                      <a:cubicBezTo>
                        <a:pt x="31012" y="42347"/>
                        <a:pt x="7580" y="39584"/>
                        <a:pt x="818" y="19106"/>
                      </a:cubicBezTo>
                      <a:cubicBezTo>
                        <a:pt x="-1812" y="11636"/>
                        <a:pt x="2111" y="3448"/>
                        <a:pt x="9581" y="818"/>
                      </a:cubicBezTo>
                      <a:cubicBezTo>
                        <a:pt x="17050" y="-1812"/>
                        <a:pt x="25239" y="2111"/>
                        <a:pt x="27869" y="9581"/>
                      </a:cubicBezTo>
                      <a:lnTo>
                        <a:pt x="27869" y="9581"/>
                      </a:lnTo>
                      <a:cubicBezTo>
                        <a:pt x="30155" y="12914"/>
                        <a:pt x="47585" y="15010"/>
                        <a:pt x="56444" y="16153"/>
                      </a:cubicBezTo>
                      <a:cubicBezTo>
                        <a:pt x="86543" y="19677"/>
                        <a:pt x="127691" y="24630"/>
                        <a:pt x="142169" y="66731"/>
                      </a:cubicBezTo>
                      <a:cubicBezTo>
                        <a:pt x="147208" y="82632"/>
                        <a:pt x="150404" y="99059"/>
                        <a:pt x="151694" y="115689"/>
                      </a:cubicBezTo>
                      <a:cubicBezTo>
                        <a:pt x="154265" y="139121"/>
                        <a:pt x="155980" y="154646"/>
                        <a:pt x="176744" y="175411"/>
                      </a:cubicBezTo>
                      <a:cubicBezTo>
                        <a:pt x="182320" y="180919"/>
                        <a:pt x="182376" y="189905"/>
                        <a:pt x="176867" y="195481"/>
                      </a:cubicBezTo>
                      <a:cubicBezTo>
                        <a:pt x="176826" y="195523"/>
                        <a:pt x="176785" y="195563"/>
                        <a:pt x="176744" y="195604"/>
                      </a:cubicBezTo>
                      <a:cubicBezTo>
                        <a:pt x="174132" y="198358"/>
                        <a:pt x="170537" y="199966"/>
                        <a:pt x="166743" y="200081"/>
                      </a:cubicBezTo>
                      <a:close/>
                    </a:path>
                  </a:pathLst>
                </a:custGeom>
                <a:solidFill>
                  <a:schemeClr val="tx1"/>
                </a:solidFill>
                <a:ln w="9525" cap="flat">
                  <a:noFill/>
                  <a:prstDash val="solid"/>
                  <a:miter/>
                </a:ln>
              </p:spPr>
              <p:txBody>
                <a:bodyPr rtlCol="0" anchor="ctr"/>
                <a:lstStyle/>
                <a:p>
                  <a:endParaRPr lang="en-GB" sz="1350" dirty="0">
                    <a:latin typeface="Arial" panose="020B0604020202020204" pitchFamily="34" charset="0"/>
                    <a:cs typeface="Arial" panose="020B0604020202020204" pitchFamily="34" charset="0"/>
                  </a:endParaRPr>
                </a:p>
              </p:txBody>
            </p:sp>
            <p:sp>
              <p:nvSpPr>
                <p:cNvPr id="69" name="Rectangle: Rounded Corners 68">
                  <a:extLst>
                    <a:ext uri="{FF2B5EF4-FFF2-40B4-BE49-F238E27FC236}">
                      <a16:creationId xmlns:a16="http://schemas.microsoft.com/office/drawing/2014/main" id="{8CE56AE9-A8FE-4287-9E47-E08F46240512}"/>
                    </a:ext>
                  </a:extLst>
                </p:cNvPr>
                <p:cNvSpPr/>
                <p:nvPr/>
              </p:nvSpPr>
              <p:spPr>
                <a:xfrm>
                  <a:off x="2014051" y="2745435"/>
                  <a:ext cx="518511" cy="114427"/>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sp>
              <p:nvSpPr>
                <p:cNvPr id="70" name="Rectangle: Rounded Corners 69">
                  <a:extLst>
                    <a:ext uri="{FF2B5EF4-FFF2-40B4-BE49-F238E27FC236}">
                      <a16:creationId xmlns:a16="http://schemas.microsoft.com/office/drawing/2014/main" id="{99243684-6C8C-4B29-8F3E-D4D45A1A52AB}"/>
                    </a:ext>
                  </a:extLst>
                </p:cNvPr>
                <p:cNvSpPr/>
                <p:nvPr/>
              </p:nvSpPr>
              <p:spPr>
                <a:xfrm>
                  <a:off x="1981340" y="2745437"/>
                  <a:ext cx="147921" cy="114426"/>
                </a:xfrm>
                <a:prstGeom prst="roundRect">
                  <a:avLst>
                    <a:gd name="adj" fmla="val 1872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sp>
              <p:nvSpPr>
                <p:cNvPr id="76" name="Rectangle: Rounded Corners 75">
                  <a:extLst>
                    <a:ext uri="{FF2B5EF4-FFF2-40B4-BE49-F238E27FC236}">
                      <a16:creationId xmlns:a16="http://schemas.microsoft.com/office/drawing/2014/main" id="{929253C1-44FC-4CF5-A36A-48C2DF09B139}"/>
                    </a:ext>
                  </a:extLst>
                </p:cNvPr>
                <p:cNvSpPr/>
                <p:nvPr/>
              </p:nvSpPr>
              <p:spPr>
                <a:xfrm>
                  <a:off x="2422236" y="2745433"/>
                  <a:ext cx="110022" cy="114427"/>
                </a:xfrm>
                <a:prstGeom prst="roundRect">
                  <a:avLst>
                    <a:gd name="adj" fmla="val 1298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sp>
              <p:nvSpPr>
                <p:cNvPr id="77" name="Rectangle: Rounded Corners 76">
                  <a:extLst>
                    <a:ext uri="{FF2B5EF4-FFF2-40B4-BE49-F238E27FC236}">
                      <a16:creationId xmlns:a16="http://schemas.microsoft.com/office/drawing/2014/main" id="{90A2F735-D876-4DFB-81F5-D716B018E0D7}"/>
                    </a:ext>
                  </a:extLst>
                </p:cNvPr>
                <p:cNvSpPr/>
                <p:nvPr/>
              </p:nvSpPr>
              <p:spPr>
                <a:xfrm>
                  <a:off x="2083226" y="2745437"/>
                  <a:ext cx="45719" cy="114426"/>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sp>
              <p:nvSpPr>
                <p:cNvPr id="79" name="Rectangle: Rounded Corners 78">
                  <a:extLst>
                    <a:ext uri="{FF2B5EF4-FFF2-40B4-BE49-F238E27FC236}">
                      <a16:creationId xmlns:a16="http://schemas.microsoft.com/office/drawing/2014/main" id="{4C3EA7F7-DA1C-47E8-BCBB-CB7533DAA1BF}"/>
                    </a:ext>
                  </a:extLst>
                </p:cNvPr>
                <p:cNvSpPr/>
                <p:nvPr/>
              </p:nvSpPr>
              <p:spPr>
                <a:xfrm>
                  <a:off x="2408958" y="2745433"/>
                  <a:ext cx="110022" cy="114427"/>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grpSp>
        </p:grpSp>
        <p:cxnSp>
          <p:nvCxnSpPr>
            <p:cNvPr id="6" name="Straight Connector 5">
              <a:extLst>
                <a:ext uri="{FF2B5EF4-FFF2-40B4-BE49-F238E27FC236}">
                  <a16:creationId xmlns:a16="http://schemas.microsoft.com/office/drawing/2014/main" id="{B5FEEB8B-F64F-4C31-A2F6-14F3CC672C85}"/>
                </a:ext>
              </a:extLst>
            </p:cNvPr>
            <p:cNvCxnSpPr>
              <a:cxnSpLocks/>
            </p:cNvCxnSpPr>
            <p:nvPr/>
          </p:nvCxnSpPr>
          <p:spPr>
            <a:xfrm rot="5400000">
              <a:off x="2865422" y="2549790"/>
              <a:ext cx="0" cy="231941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82F1876B-094B-4CCA-902C-792EAE1208A3}"/>
              </a:ext>
            </a:extLst>
          </p:cNvPr>
          <p:cNvGrpSpPr/>
          <p:nvPr/>
        </p:nvGrpSpPr>
        <p:grpSpPr>
          <a:xfrm>
            <a:off x="3009441" y="130957"/>
            <a:ext cx="5332811" cy="4938669"/>
            <a:chOff x="3009441" y="130957"/>
            <a:chExt cx="5332811" cy="4938669"/>
          </a:xfrm>
        </p:grpSpPr>
        <p:sp>
          <p:nvSpPr>
            <p:cNvPr id="187" name="Arc 186">
              <a:extLst>
                <a:ext uri="{FF2B5EF4-FFF2-40B4-BE49-F238E27FC236}">
                  <a16:creationId xmlns:a16="http://schemas.microsoft.com/office/drawing/2014/main" id="{5F89B26B-7C3C-4B7E-8982-A6E33ECA61AE}"/>
                </a:ext>
              </a:extLst>
            </p:cNvPr>
            <p:cNvSpPr/>
            <p:nvPr/>
          </p:nvSpPr>
          <p:spPr>
            <a:xfrm rot="7319712">
              <a:off x="3765294" y="2966253"/>
              <a:ext cx="1672752" cy="1672752"/>
            </a:xfrm>
            <a:prstGeom prst="arc">
              <a:avLst>
                <a:gd name="adj1" fmla="val 9116287"/>
                <a:gd name="adj2" fmla="val 11030142"/>
              </a:avLst>
            </a:prstGeom>
            <a:ln w="25400">
              <a:gradFill flip="none" rotWithShape="1">
                <a:gsLst>
                  <a:gs pos="14000">
                    <a:schemeClr val="accent2"/>
                  </a:gs>
                  <a:gs pos="62000">
                    <a:schemeClr val="bg1">
                      <a:alpha val="0"/>
                    </a:schemeClr>
                  </a:gs>
                </a:gsLst>
                <a:lin ang="3600000" scaled="0"/>
                <a:tileRect/>
              </a:gradFill>
              <a:headEnd type="none" w="med"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sp>
          <p:nvSpPr>
            <p:cNvPr id="184" name="Arc 183">
              <a:extLst>
                <a:ext uri="{FF2B5EF4-FFF2-40B4-BE49-F238E27FC236}">
                  <a16:creationId xmlns:a16="http://schemas.microsoft.com/office/drawing/2014/main" id="{2EB1DE83-BCB1-447D-A139-957C8EAEF54C}"/>
                </a:ext>
              </a:extLst>
            </p:cNvPr>
            <p:cNvSpPr/>
            <p:nvPr/>
          </p:nvSpPr>
          <p:spPr>
            <a:xfrm rot="9069001">
              <a:off x="4130323" y="2903765"/>
              <a:ext cx="1843381" cy="1843381"/>
            </a:xfrm>
            <a:prstGeom prst="arc">
              <a:avLst>
                <a:gd name="adj1" fmla="val 7817424"/>
                <a:gd name="adj2" fmla="val 11030142"/>
              </a:avLst>
            </a:prstGeom>
            <a:ln w="28575">
              <a:gradFill flip="none" rotWithShape="1">
                <a:gsLst>
                  <a:gs pos="0">
                    <a:schemeClr val="accent2">
                      <a:alpha val="80000"/>
                    </a:schemeClr>
                  </a:gs>
                  <a:gs pos="34000">
                    <a:schemeClr val="bg1">
                      <a:alpha val="0"/>
                    </a:schemeClr>
                  </a:gs>
                </a:gsLst>
                <a:lin ang="0" scaled="0"/>
                <a:tileRect/>
              </a:gradFill>
              <a:headEnd type="none" w="med"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5DCF55CE-01B4-4CF7-A101-40CA5AC42D93}"/>
                </a:ext>
              </a:extLst>
            </p:cNvPr>
            <p:cNvGrpSpPr/>
            <p:nvPr/>
          </p:nvGrpSpPr>
          <p:grpSpPr>
            <a:xfrm>
              <a:off x="3009441" y="130957"/>
              <a:ext cx="5332811" cy="4938669"/>
              <a:chOff x="3009441" y="130957"/>
              <a:chExt cx="5332811" cy="4938669"/>
            </a:xfrm>
          </p:grpSpPr>
          <p:sp>
            <p:nvSpPr>
              <p:cNvPr id="183" name="Arc 182">
                <a:extLst>
                  <a:ext uri="{FF2B5EF4-FFF2-40B4-BE49-F238E27FC236}">
                    <a16:creationId xmlns:a16="http://schemas.microsoft.com/office/drawing/2014/main" id="{1420F10B-0D3A-4E37-A905-26499F597B9A}"/>
                  </a:ext>
                </a:extLst>
              </p:cNvPr>
              <p:cNvSpPr/>
              <p:nvPr/>
            </p:nvSpPr>
            <p:spPr>
              <a:xfrm rot="9785586">
                <a:off x="3714907" y="3052946"/>
                <a:ext cx="2016679" cy="2016680"/>
              </a:xfrm>
              <a:prstGeom prst="arc">
                <a:avLst>
                  <a:gd name="adj1" fmla="val 7234403"/>
                  <a:gd name="adj2" fmla="val 11030142"/>
                </a:avLst>
              </a:prstGeom>
              <a:ln w="28575">
                <a:gradFill flip="none" rotWithShape="1">
                  <a:gsLst>
                    <a:gs pos="0">
                      <a:schemeClr val="accent2">
                        <a:alpha val="80000"/>
                      </a:schemeClr>
                    </a:gs>
                    <a:gs pos="44000">
                      <a:schemeClr val="bg1">
                        <a:alpha val="0"/>
                      </a:schemeClr>
                    </a:gs>
                  </a:gsLst>
                  <a:lin ang="0" scaled="0"/>
                  <a:tileRect/>
                </a:gradFill>
                <a:headEnd type="none" w="med"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345BB364-7D45-4F05-9674-6533D033437D}"/>
                  </a:ext>
                </a:extLst>
              </p:cNvPr>
              <p:cNvGrpSpPr/>
              <p:nvPr/>
            </p:nvGrpSpPr>
            <p:grpSpPr>
              <a:xfrm>
                <a:off x="3009441" y="130957"/>
                <a:ext cx="5332811" cy="4396971"/>
                <a:chOff x="3009441" y="130957"/>
                <a:chExt cx="5332811" cy="4396971"/>
              </a:xfrm>
            </p:grpSpPr>
            <p:grpSp>
              <p:nvGrpSpPr>
                <p:cNvPr id="35" name="Group 34">
                  <a:extLst>
                    <a:ext uri="{FF2B5EF4-FFF2-40B4-BE49-F238E27FC236}">
                      <a16:creationId xmlns:a16="http://schemas.microsoft.com/office/drawing/2014/main" id="{32C0B12A-549F-45AB-BC95-EE1CAE391791}"/>
                    </a:ext>
                  </a:extLst>
                </p:cNvPr>
                <p:cNvGrpSpPr/>
                <p:nvPr/>
              </p:nvGrpSpPr>
              <p:grpSpPr>
                <a:xfrm>
                  <a:off x="3009441" y="130957"/>
                  <a:ext cx="5120381" cy="3383824"/>
                  <a:chOff x="3862316" y="64541"/>
                  <a:chExt cx="6827176" cy="4511765"/>
                </a:xfrm>
              </p:grpSpPr>
              <p:sp>
                <p:nvSpPr>
                  <p:cNvPr id="179" name="Arc 178">
                    <a:extLst>
                      <a:ext uri="{FF2B5EF4-FFF2-40B4-BE49-F238E27FC236}">
                        <a16:creationId xmlns:a16="http://schemas.microsoft.com/office/drawing/2014/main" id="{D9F012C9-A0C0-4D2A-ADD9-D3A0B01A4E1A}"/>
                      </a:ext>
                    </a:extLst>
                  </p:cNvPr>
                  <p:cNvSpPr/>
                  <p:nvPr/>
                </p:nvSpPr>
                <p:spPr>
                  <a:xfrm rot="8946003" flipH="1">
                    <a:off x="7197664" y="1084478"/>
                    <a:ext cx="3491828" cy="3491828"/>
                  </a:xfrm>
                  <a:prstGeom prst="arc">
                    <a:avLst>
                      <a:gd name="adj1" fmla="val 6117794"/>
                      <a:gd name="adj2" fmla="val 8099561"/>
                    </a:avLst>
                  </a:prstGeom>
                  <a:ln w="76200">
                    <a:gradFill flip="none" rotWithShape="1">
                      <a:gsLst>
                        <a:gs pos="12000">
                          <a:schemeClr val="accent2"/>
                        </a:gs>
                        <a:gs pos="39000">
                          <a:schemeClr val="bg1">
                            <a:alpha val="0"/>
                          </a:schemeClr>
                        </a:gs>
                      </a:gsLst>
                      <a:lin ang="16200000" scaled="0"/>
                      <a:tileRect/>
                    </a:gradFill>
                    <a:headEnd type="triangle" w="med"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id="{AD2A1215-2FE0-4EEF-BD7E-D9FE0C07CA3C}"/>
                      </a:ext>
                    </a:extLst>
                  </p:cNvPr>
                  <p:cNvGrpSpPr/>
                  <p:nvPr/>
                </p:nvGrpSpPr>
                <p:grpSpPr>
                  <a:xfrm>
                    <a:off x="3862316" y="64541"/>
                    <a:ext cx="3488122" cy="3531053"/>
                    <a:chOff x="3837932" y="64541"/>
                    <a:chExt cx="3488122" cy="3531053"/>
                  </a:xfrm>
                </p:grpSpPr>
                <p:sp>
                  <p:nvSpPr>
                    <p:cNvPr id="182" name="Arc 181">
                      <a:extLst>
                        <a:ext uri="{FF2B5EF4-FFF2-40B4-BE49-F238E27FC236}">
                          <a16:creationId xmlns:a16="http://schemas.microsoft.com/office/drawing/2014/main" id="{B56E7CA7-CC1B-4DC9-A3D8-08DA0EE3DA8E}"/>
                        </a:ext>
                      </a:extLst>
                    </p:cNvPr>
                    <p:cNvSpPr/>
                    <p:nvPr/>
                  </p:nvSpPr>
                  <p:spPr>
                    <a:xfrm rot="11814414" flipV="1">
                      <a:off x="3837932" y="64541"/>
                      <a:ext cx="3488122" cy="3488122"/>
                    </a:xfrm>
                    <a:prstGeom prst="arc">
                      <a:avLst>
                        <a:gd name="adj1" fmla="val 7973055"/>
                        <a:gd name="adj2" fmla="val 10462381"/>
                      </a:avLst>
                    </a:prstGeom>
                    <a:ln w="63500">
                      <a:gradFill flip="none" rotWithShape="1">
                        <a:gsLst>
                          <a:gs pos="11000">
                            <a:schemeClr val="accent2"/>
                          </a:gs>
                          <a:gs pos="27000">
                            <a:schemeClr val="bg1">
                              <a:alpha val="0"/>
                            </a:schemeClr>
                          </a:gs>
                        </a:gsLst>
                        <a:lin ang="0" scaled="0"/>
                        <a:tileRect/>
                      </a:gradFill>
                      <a:headEnd type="none" w="med"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sp>
                  <p:nvSpPr>
                    <p:cNvPr id="185" name="Arc 184">
                      <a:extLst>
                        <a:ext uri="{FF2B5EF4-FFF2-40B4-BE49-F238E27FC236}">
                          <a16:creationId xmlns:a16="http://schemas.microsoft.com/office/drawing/2014/main" id="{8942163C-E823-4518-AC83-07EA1F702EF6}"/>
                        </a:ext>
                      </a:extLst>
                    </p:cNvPr>
                    <p:cNvSpPr/>
                    <p:nvPr/>
                  </p:nvSpPr>
                  <p:spPr>
                    <a:xfrm rot="14192500" flipV="1">
                      <a:off x="4686207" y="1365258"/>
                      <a:ext cx="2230336" cy="2230336"/>
                    </a:xfrm>
                    <a:prstGeom prst="arc">
                      <a:avLst>
                        <a:gd name="adj1" fmla="val 9665196"/>
                        <a:gd name="adj2" fmla="val 12065143"/>
                      </a:avLst>
                    </a:prstGeom>
                    <a:ln w="63500">
                      <a:gradFill flip="none" rotWithShape="1">
                        <a:gsLst>
                          <a:gs pos="24000">
                            <a:schemeClr val="accent2"/>
                          </a:gs>
                          <a:gs pos="62000">
                            <a:schemeClr val="bg1">
                              <a:alpha val="0"/>
                            </a:schemeClr>
                          </a:gs>
                        </a:gsLst>
                        <a:lin ang="3600000" scaled="0"/>
                        <a:tileRect/>
                      </a:gradFill>
                      <a:headEnd type="none" w="med"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grpSp>
            </p:grpSp>
            <p:grpSp>
              <p:nvGrpSpPr>
                <p:cNvPr id="4" name="Group 3">
                  <a:extLst>
                    <a:ext uri="{FF2B5EF4-FFF2-40B4-BE49-F238E27FC236}">
                      <a16:creationId xmlns:a16="http://schemas.microsoft.com/office/drawing/2014/main" id="{5264CF3B-D9CE-432A-A753-B52BA40F15C0}"/>
                    </a:ext>
                  </a:extLst>
                </p:cNvPr>
                <p:cNvGrpSpPr/>
                <p:nvPr/>
              </p:nvGrpSpPr>
              <p:grpSpPr>
                <a:xfrm>
                  <a:off x="3537586" y="855518"/>
                  <a:ext cx="4804666" cy="3672410"/>
                  <a:chOff x="3537586" y="855518"/>
                  <a:chExt cx="4804666" cy="3672410"/>
                </a:xfrm>
              </p:grpSpPr>
              <p:grpSp>
                <p:nvGrpSpPr>
                  <p:cNvPr id="115" name="Group 114">
                    <a:extLst>
                      <a:ext uri="{FF2B5EF4-FFF2-40B4-BE49-F238E27FC236}">
                        <a16:creationId xmlns:a16="http://schemas.microsoft.com/office/drawing/2014/main" id="{6A4C6A33-3322-441B-BD62-E068C687E8DB}"/>
                      </a:ext>
                    </a:extLst>
                  </p:cNvPr>
                  <p:cNvGrpSpPr/>
                  <p:nvPr/>
                </p:nvGrpSpPr>
                <p:grpSpPr>
                  <a:xfrm>
                    <a:off x="5716148" y="917026"/>
                    <a:ext cx="2626104" cy="2626104"/>
                    <a:chOff x="7628138" y="1185397"/>
                    <a:chExt cx="3442392" cy="3442391"/>
                  </a:xfrm>
                </p:grpSpPr>
                <p:sp>
                  <p:nvSpPr>
                    <p:cNvPr id="116" name="Arc 115">
                      <a:extLst>
                        <a:ext uri="{FF2B5EF4-FFF2-40B4-BE49-F238E27FC236}">
                          <a16:creationId xmlns:a16="http://schemas.microsoft.com/office/drawing/2014/main" id="{E34012C3-8DA4-4E75-90B7-2E42F3070223}"/>
                        </a:ext>
                      </a:extLst>
                    </p:cNvPr>
                    <p:cNvSpPr/>
                    <p:nvPr/>
                  </p:nvSpPr>
                  <p:spPr>
                    <a:xfrm rot="4500000" flipH="1">
                      <a:off x="7628138" y="1185397"/>
                      <a:ext cx="3442391" cy="3442392"/>
                    </a:xfrm>
                    <a:prstGeom prst="arc">
                      <a:avLst>
                        <a:gd name="adj1" fmla="val 5001945"/>
                        <a:gd name="adj2" fmla="val 8494639"/>
                      </a:avLst>
                    </a:prstGeom>
                    <a:ln w="47625">
                      <a:gradFill flip="none" rotWithShape="1">
                        <a:gsLst>
                          <a:gs pos="5000">
                            <a:schemeClr val="accent2"/>
                          </a:gs>
                          <a:gs pos="39000">
                            <a:schemeClr val="bg1">
                              <a:alpha val="0"/>
                            </a:schemeClr>
                          </a:gs>
                        </a:gsLst>
                        <a:lin ang="15600000" scaled="0"/>
                        <a:tileRect/>
                      </a:gradFill>
                      <a:headEnd type="triangle" w="med"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GB" dirty="0">
                        <a:solidFill>
                          <a:srgbClr val="515151"/>
                        </a:solidFill>
                        <a:latin typeface="Arial" panose="020B0604020202020204" pitchFamily="34" charset="0"/>
                        <a:cs typeface="Arial" panose="020B0604020202020204" pitchFamily="34" charset="0"/>
                      </a:endParaRPr>
                    </a:p>
                  </p:txBody>
                </p:sp>
                <p:sp>
                  <p:nvSpPr>
                    <p:cNvPr id="117" name="Arc 116">
                      <a:extLst>
                        <a:ext uri="{FF2B5EF4-FFF2-40B4-BE49-F238E27FC236}">
                          <a16:creationId xmlns:a16="http://schemas.microsoft.com/office/drawing/2014/main" id="{A268AAED-CD41-43E1-9C31-E90B964B8721}"/>
                        </a:ext>
                      </a:extLst>
                    </p:cNvPr>
                    <p:cNvSpPr/>
                    <p:nvPr/>
                  </p:nvSpPr>
                  <p:spPr>
                    <a:xfrm rot="17412453" flipH="1">
                      <a:off x="7844979" y="1436111"/>
                      <a:ext cx="3008703" cy="3008702"/>
                    </a:xfrm>
                    <a:prstGeom prst="arc">
                      <a:avLst>
                        <a:gd name="adj1" fmla="val 54911"/>
                        <a:gd name="adj2" fmla="val 9892354"/>
                      </a:avLst>
                    </a:prstGeom>
                    <a:ln w="25400">
                      <a:gradFill>
                        <a:gsLst>
                          <a:gs pos="100000">
                            <a:schemeClr val="accent2"/>
                          </a:gs>
                          <a:gs pos="0">
                            <a:schemeClr val="bg1"/>
                          </a:gs>
                        </a:gsLst>
                        <a:lin ang="0" scaled="0"/>
                      </a:gra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GB" dirty="0">
                        <a:solidFill>
                          <a:srgbClr val="515151"/>
                        </a:solidFill>
                        <a:latin typeface="Arial" panose="020B0604020202020204" pitchFamily="34" charset="0"/>
                        <a:cs typeface="Arial" panose="020B0604020202020204" pitchFamily="34" charset="0"/>
                      </a:endParaRPr>
                    </a:p>
                  </p:txBody>
                </p:sp>
                <p:sp>
                  <p:nvSpPr>
                    <p:cNvPr id="119" name="Arc 118">
                      <a:extLst>
                        <a:ext uri="{FF2B5EF4-FFF2-40B4-BE49-F238E27FC236}">
                          <a16:creationId xmlns:a16="http://schemas.microsoft.com/office/drawing/2014/main" id="{F7ECBB40-3504-4DC3-8686-54BE9641D0A7}"/>
                        </a:ext>
                      </a:extLst>
                    </p:cNvPr>
                    <p:cNvSpPr/>
                    <p:nvPr/>
                  </p:nvSpPr>
                  <p:spPr>
                    <a:xfrm rot="9900000" flipH="1">
                      <a:off x="7797482" y="1388613"/>
                      <a:ext cx="3103696" cy="3103697"/>
                    </a:xfrm>
                    <a:prstGeom prst="arc">
                      <a:avLst>
                        <a:gd name="adj1" fmla="val 4020517"/>
                        <a:gd name="adj2" fmla="val 13053212"/>
                      </a:avLst>
                    </a:prstGeom>
                    <a:ln w="44450">
                      <a:gradFill>
                        <a:gsLst>
                          <a:gs pos="63000">
                            <a:schemeClr val="accent2"/>
                          </a:gs>
                          <a:gs pos="0">
                            <a:schemeClr val="bg1"/>
                          </a:gs>
                        </a:gsLst>
                        <a:lin ang="0" scaled="0"/>
                      </a:gra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GB" dirty="0">
                        <a:solidFill>
                          <a:srgbClr val="515151"/>
                        </a:solidFill>
                        <a:latin typeface="Arial" panose="020B0604020202020204" pitchFamily="34" charset="0"/>
                        <a:cs typeface="Arial" panose="020B0604020202020204" pitchFamily="34" charset="0"/>
                      </a:endParaRPr>
                    </a:p>
                  </p:txBody>
                </p:sp>
                <p:sp>
                  <p:nvSpPr>
                    <p:cNvPr id="120" name="Arc 119">
                      <a:extLst>
                        <a:ext uri="{FF2B5EF4-FFF2-40B4-BE49-F238E27FC236}">
                          <a16:creationId xmlns:a16="http://schemas.microsoft.com/office/drawing/2014/main" id="{B68505E8-D661-495E-81CC-A732251DB179}"/>
                        </a:ext>
                      </a:extLst>
                    </p:cNvPr>
                    <p:cNvSpPr/>
                    <p:nvPr/>
                  </p:nvSpPr>
                  <p:spPr>
                    <a:xfrm rot="6364077" flipH="1" flipV="1">
                      <a:off x="7989626" y="1580758"/>
                      <a:ext cx="2719410" cy="2719408"/>
                    </a:xfrm>
                    <a:prstGeom prst="arc">
                      <a:avLst>
                        <a:gd name="adj1" fmla="val 18681220"/>
                        <a:gd name="adj2" fmla="val 3372494"/>
                      </a:avLst>
                    </a:prstGeom>
                    <a:ln w="57150">
                      <a:gradFill>
                        <a:gsLst>
                          <a:gs pos="100000">
                            <a:schemeClr val="accent2"/>
                          </a:gs>
                          <a:gs pos="0">
                            <a:schemeClr val="bg1"/>
                          </a:gs>
                        </a:gsLst>
                        <a:lin ang="0" scaled="0"/>
                      </a:gra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GB" dirty="0">
                        <a:solidFill>
                          <a:srgbClr val="515151"/>
                        </a:solidFill>
                        <a:latin typeface="Arial" panose="020B0604020202020204" pitchFamily="34" charset="0"/>
                        <a:cs typeface="Arial" panose="020B0604020202020204" pitchFamily="34" charset="0"/>
                      </a:endParaRPr>
                    </a:p>
                  </p:txBody>
                </p:sp>
                <p:sp>
                  <p:nvSpPr>
                    <p:cNvPr id="121" name="Arc 120">
                      <a:extLst>
                        <a:ext uri="{FF2B5EF4-FFF2-40B4-BE49-F238E27FC236}">
                          <a16:creationId xmlns:a16="http://schemas.microsoft.com/office/drawing/2014/main" id="{DF908C5E-0987-4AF5-990A-4F2089893DEA}"/>
                        </a:ext>
                      </a:extLst>
                    </p:cNvPr>
                    <p:cNvSpPr/>
                    <p:nvPr/>
                  </p:nvSpPr>
                  <p:spPr>
                    <a:xfrm rot="14670686" flipH="1">
                      <a:off x="8143733" y="1734866"/>
                      <a:ext cx="2411194" cy="2411194"/>
                    </a:xfrm>
                    <a:prstGeom prst="arc">
                      <a:avLst>
                        <a:gd name="adj1" fmla="val 21160845"/>
                        <a:gd name="adj2" fmla="val 5482043"/>
                      </a:avLst>
                    </a:prstGeom>
                    <a:ln w="34925">
                      <a:gradFill>
                        <a:gsLst>
                          <a:gs pos="100000">
                            <a:schemeClr val="accent2"/>
                          </a:gs>
                          <a:gs pos="0">
                            <a:schemeClr val="bg1"/>
                          </a:gs>
                        </a:gsLst>
                        <a:lin ang="21594000" scaled="0"/>
                      </a:gra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GB" dirty="0">
                        <a:solidFill>
                          <a:srgbClr val="515151"/>
                        </a:solidFill>
                        <a:latin typeface="Arial" panose="020B0604020202020204" pitchFamily="34" charset="0"/>
                        <a:cs typeface="Arial" panose="020B0604020202020204" pitchFamily="34" charset="0"/>
                      </a:endParaRPr>
                    </a:p>
                  </p:txBody>
                </p:sp>
                <p:sp>
                  <p:nvSpPr>
                    <p:cNvPr id="122" name="Arc 121">
                      <a:extLst>
                        <a:ext uri="{FF2B5EF4-FFF2-40B4-BE49-F238E27FC236}">
                          <a16:creationId xmlns:a16="http://schemas.microsoft.com/office/drawing/2014/main" id="{1FFE032A-5B12-4036-9ED7-AB93C78B3461}"/>
                        </a:ext>
                      </a:extLst>
                    </p:cNvPr>
                    <p:cNvSpPr/>
                    <p:nvPr/>
                  </p:nvSpPr>
                  <p:spPr>
                    <a:xfrm rot="5400000" flipH="1">
                      <a:off x="8349708" y="1940840"/>
                      <a:ext cx="1999243" cy="1999240"/>
                    </a:xfrm>
                    <a:prstGeom prst="arc">
                      <a:avLst>
                        <a:gd name="adj1" fmla="val 514733"/>
                        <a:gd name="adj2" fmla="val 8072563"/>
                      </a:avLst>
                    </a:prstGeom>
                    <a:ln w="25400">
                      <a:gradFill>
                        <a:gsLst>
                          <a:gs pos="100000">
                            <a:schemeClr val="accent2"/>
                          </a:gs>
                          <a:gs pos="0">
                            <a:schemeClr val="bg1"/>
                          </a:gs>
                        </a:gsLst>
                        <a:lin ang="0" scaled="0"/>
                      </a:gra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GB" dirty="0">
                        <a:solidFill>
                          <a:srgbClr val="515151"/>
                        </a:solidFill>
                        <a:latin typeface="Arial" panose="020B0604020202020204" pitchFamily="34" charset="0"/>
                        <a:cs typeface="Arial" panose="020B0604020202020204" pitchFamily="34" charset="0"/>
                      </a:endParaRPr>
                    </a:p>
                  </p:txBody>
                </p:sp>
                <p:sp>
                  <p:nvSpPr>
                    <p:cNvPr id="123" name="Arc 122">
                      <a:extLst>
                        <a:ext uri="{FF2B5EF4-FFF2-40B4-BE49-F238E27FC236}">
                          <a16:creationId xmlns:a16="http://schemas.microsoft.com/office/drawing/2014/main" id="{68DA00B9-9354-4B4C-B130-BE5F24F16A5F}"/>
                        </a:ext>
                      </a:extLst>
                    </p:cNvPr>
                    <p:cNvSpPr/>
                    <p:nvPr/>
                  </p:nvSpPr>
                  <p:spPr>
                    <a:xfrm rot="10800000" flipH="1">
                      <a:off x="8134537" y="1725668"/>
                      <a:ext cx="2429585" cy="2429586"/>
                    </a:xfrm>
                    <a:prstGeom prst="arc">
                      <a:avLst>
                        <a:gd name="adj1" fmla="val 3805238"/>
                        <a:gd name="adj2" fmla="val 13372756"/>
                      </a:avLst>
                    </a:prstGeom>
                    <a:ln w="25400">
                      <a:gradFill>
                        <a:gsLst>
                          <a:gs pos="100000">
                            <a:schemeClr val="accent2"/>
                          </a:gs>
                          <a:gs pos="0">
                            <a:schemeClr val="bg1"/>
                          </a:gs>
                        </a:gsLst>
                        <a:lin ang="0" scaled="0"/>
                      </a:gra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GB" dirty="0">
                        <a:solidFill>
                          <a:srgbClr val="515151"/>
                        </a:solidFill>
                        <a:latin typeface="Arial" panose="020B0604020202020204" pitchFamily="34" charset="0"/>
                        <a:cs typeface="Arial" panose="020B0604020202020204" pitchFamily="34" charset="0"/>
                      </a:endParaRPr>
                    </a:p>
                  </p:txBody>
                </p:sp>
                <p:sp>
                  <p:nvSpPr>
                    <p:cNvPr id="124" name="Arc 123">
                      <a:extLst>
                        <a:ext uri="{FF2B5EF4-FFF2-40B4-BE49-F238E27FC236}">
                          <a16:creationId xmlns:a16="http://schemas.microsoft.com/office/drawing/2014/main" id="{2F9C567A-D357-4416-995B-E272FC8E67A1}"/>
                        </a:ext>
                      </a:extLst>
                    </p:cNvPr>
                    <p:cNvSpPr/>
                    <p:nvPr/>
                  </p:nvSpPr>
                  <p:spPr>
                    <a:xfrm rot="8409880" flipH="1" flipV="1">
                      <a:off x="8305125" y="1896256"/>
                      <a:ext cx="2088410" cy="2088412"/>
                    </a:xfrm>
                    <a:prstGeom prst="arc">
                      <a:avLst>
                        <a:gd name="adj1" fmla="val 4010596"/>
                        <a:gd name="adj2" fmla="val 8427307"/>
                      </a:avLst>
                    </a:prstGeom>
                    <a:ln w="25400">
                      <a:gradFill>
                        <a:gsLst>
                          <a:gs pos="100000">
                            <a:schemeClr val="accent2"/>
                          </a:gs>
                          <a:gs pos="0">
                            <a:schemeClr val="bg1"/>
                          </a:gs>
                        </a:gsLst>
                        <a:lin ang="21594000" scaled="0"/>
                      </a:gra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GB" dirty="0">
                        <a:solidFill>
                          <a:srgbClr val="515151"/>
                        </a:solidFill>
                        <a:latin typeface="Arial" panose="020B0604020202020204" pitchFamily="34" charset="0"/>
                        <a:cs typeface="Arial" panose="020B0604020202020204" pitchFamily="34" charset="0"/>
                      </a:endParaRPr>
                    </a:p>
                  </p:txBody>
                </p:sp>
                <p:sp>
                  <p:nvSpPr>
                    <p:cNvPr id="125" name="Arc 124">
                      <a:extLst>
                        <a:ext uri="{FF2B5EF4-FFF2-40B4-BE49-F238E27FC236}">
                          <a16:creationId xmlns:a16="http://schemas.microsoft.com/office/drawing/2014/main" id="{D4B2B943-998D-4F5E-9D12-CBB86713C07D}"/>
                        </a:ext>
                      </a:extLst>
                    </p:cNvPr>
                    <p:cNvSpPr/>
                    <p:nvPr/>
                  </p:nvSpPr>
                  <p:spPr>
                    <a:xfrm rot="18288080" flipH="1">
                      <a:off x="8447956" y="2039088"/>
                      <a:ext cx="1802748" cy="1802748"/>
                    </a:xfrm>
                    <a:prstGeom prst="arc">
                      <a:avLst>
                        <a:gd name="adj1" fmla="val 1787901"/>
                        <a:gd name="adj2" fmla="val 9092832"/>
                      </a:avLst>
                    </a:prstGeom>
                    <a:ln w="15875">
                      <a:gradFill>
                        <a:gsLst>
                          <a:gs pos="100000">
                            <a:schemeClr val="accent2"/>
                          </a:gs>
                          <a:gs pos="0">
                            <a:schemeClr val="bg1"/>
                          </a:gs>
                        </a:gsLst>
                        <a:lin ang="0" scaled="0"/>
                      </a:gra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GB" dirty="0">
                        <a:solidFill>
                          <a:srgbClr val="515151"/>
                        </a:solidFill>
                        <a:latin typeface="Arial" panose="020B0604020202020204" pitchFamily="34" charset="0"/>
                        <a:cs typeface="Arial" panose="020B0604020202020204" pitchFamily="34" charset="0"/>
                      </a:endParaRPr>
                    </a:p>
                  </p:txBody>
                </p:sp>
                <p:sp>
                  <p:nvSpPr>
                    <p:cNvPr id="126" name="Arc 125">
                      <a:extLst>
                        <a:ext uri="{FF2B5EF4-FFF2-40B4-BE49-F238E27FC236}">
                          <a16:creationId xmlns:a16="http://schemas.microsoft.com/office/drawing/2014/main" id="{932B24C8-D915-4D57-8333-79664FB3992E}"/>
                        </a:ext>
                      </a:extLst>
                    </p:cNvPr>
                    <p:cNvSpPr/>
                    <p:nvPr/>
                  </p:nvSpPr>
                  <p:spPr>
                    <a:xfrm flipH="1">
                      <a:off x="8026178" y="1617309"/>
                      <a:ext cx="2646304" cy="2646305"/>
                    </a:xfrm>
                    <a:prstGeom prst="arc">
                      <a:avLst>
                        <a:gd name="adj1" fmla="val 19402271"/>
                        <a:gd name="adj2" fmla="val 4199722"/>
                      </a:avLst>
                    </a:prstGeom>
                    <a:ln w="22225">
                      <a:gradFill>
                        <a:gsLst>
                          <a:gs pos="100000">
                            <a:schemeClr val="accent2"/>
                          </a:gs>
                          <a:gs pos="0">
                            <a:schemeClr val="bg1"/>
                          </a:gs>
                        </a:gsLst>
                        <a:lin ang="16200000" scaled="0"/>
                      </a:gra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GB" dirty="0">
                        <a:solidFill>
                          <a:srgbClr val="515151"/>
                        </a:solidFill>
                        <a:latin typeface="Arial" panose="020B0604020202020204" pitchFamily="34" charset="0"/>
                        <a:cs typeface="Arial" panose="020B0604020202020204" pitchFamily="34" charset="0"/>
                      </a:endParaRPr>
                    </a:p>
                  </p:txBody>
                </p:sp>
                <p:sp>
                  <p:nvSpPr>
                    <p:cNvPr id="127" name="Arc 126">
                      <a:extLst>
                        <a:ext uri="{FF2B5EF4-FFF2-40B4-BE49-F238E27FC236}">
                          <a16:creationId xmlns:a16="http://schemas.microsoft.com/office/drawing/2014/main" id="{24FB9AE4-70DB-4D8A-AC1E-BFEF2A17BC0D}"/>
                        </a:ext>
                      </a:extLst>
                    </p:cNvPr>
                    <p:cNvSpPr/>
                    <p:nvPr/>
                  </p:nvSpPr>
                  <p:spPr>
                    <a:xfrm rot="19381409" flipH="1" flipV="1">
                      <a:off x="8231894" y="1823026"/>
                      <a:ext cx="2234872" cy="2234872"/>
                    </a:xfrm>
                    <a:prstGeom prst="arc">
                      <a:avLst>
                        <a:gd name="adj1" fmla="val 1965438"/>
                        <a:gd name="adj2" fmla="val 8641272"/>
                      </a:avLst>
                    </a:prstGeom>
                    <a:ln w="15875">
                      <a:gradFill>
                        <a:gsLst>
                          <a:gs pos="100000">
                            <a:schemeClr val="accent2"/>
                          </a:gs>
                          <a:gs pos="0">
                            <a:schemeClr val="bg1"/>
                          </a:gs>
                        </a:gsLst>
                        <a:lin ang="0" scaled="0"/>
                      </a:gra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GB" dirty="0">
                        <a:solidFill>
                          <a:srgbClr val="515151"/>
                        </a:solidFill>
                        <a:latin typeface="Arial" panose="020B0604020202020204" pitchFamily="34" charset="0"/>
                        <a:cs typeface="Arial" panose="020B0604020202020204" pitchFamily="34" charset="0"/>
                      </a:endParaRPr>
                    </a:p>
                  </p:txBody>
                </p:sp>
                <p:sp>
                  <p:nvSpPr>
                    <p:cNvPr id="128" name="Arc 127">
                      <a:extLst>
                        <a:ext uri="{FF2B5EF4-FFF2-40B4-BE49-F238E27FC236}">
                          <a16:creationId xmlns:a16="http://schemas.microsoft.com/office/drawing/2014/main" id="{5D6A59A5-8549-46F9-9E5D-F94428E6A4EC}"/>
                        </a:ext>
                      </a:extLst>
                    </p:cNvPr>
                    <p:cNvSpPr/>
                    <p:nvPr/>
                  </p:nvSpPr>
                  <p:spPr>
                    <a:xfrm rot="14708525" flipH="1" flipV="1">
                      <a:off x="7990296" y="1581427"/>
                      <a:ext cx="2718072" cy="2718070"/>
                    </a:xfrm>
                    <a:prstGeom prst="arc">
                      <a:avLst>
                        <a:gd name="adj1" fmla="val 18114821"/>
                        <a:gd name="adj2" fmla="val 4144525"/>
                      </a:avLst>
                    </a:prstGeom>
                    <a:ln w="57150">
                      <a:gradFill>
                        <a:gsLst>
                          <a:gs pos="100000">
                            <a:schemeClr val="accent2"/>
                          </a:gs>
                          <a:gs pos="0">
                            <a:schemeClr val="bg1"/>
                          </a:gs>
                        </a:gsLst>
                        <a:lin ang="0" scaled="0"/>
                      </a:gra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GB" dirty="0">
                        <a:solidFill>
                          <a:srgbClr val="515151"/>
                        </a:solidFill>
                        <a:latin typeface="Arial" panose="020B0604020202020204" pitchFamily="34" charset="0"/>
                        <a:cs typeface="Arial" panose="020B0604020202020204" pitchFamily="34" charset="0"/>
                      </a:endParaRPr>
                    </a:p>
                  </p:txBody>
                </p:sp>
              </p:grpSp>
              <p:sp>
                <p:nvSpPr>
                  <p:cNvPr id="186" name="Arc 185">
                    <a:extLst>
                      <a:ext uri="{FF2B5EF4-FFF2-40B4-BE49-F238E27FC236}">
                        <a16:creationId xmlns:a16="http://schemas.microsoft.com/office/drawing/2014/main" id="{7350D1D2-D67D-449C-BAA0-B12D17D5A1F3}"/>
                      </a:ext>
                    </a:extLst>
                  </p:cNvPr>
                  <p:cNvSpPr/>
                  <p:nvPr/>
                </p:nvSpPr>
                <p:spPr>
                  <a:xfrm rot="6690915">
                    <a:off x="4120537" y="2855176"/>
                    <a:ext cx="1672752" cy="1672752"/>
                  </a:xfrm>
                  <a:prstGeom prst="arc">
                    <a:avLst>
                      <a:gd name="adj1" fmla="val 9039631"/>
                      <a:gd name="adj2" fmla="val 11030142"/>
                    </a:avLst>
                  </a:prstGeom>
                  <a:ln w="28575">
                    <a:gradFill flip="none" rotWithShape="1">
                      <a:gsLst>
                        <a:gs pos="18000">
                          <a:schemeClr val="accent2"/>
                        </a:gs>
                        <a:gs pos="62000">
                          <a:schemeClr val="bg1">
                            <a:alpha val="0"/>
                          </a:schemeClr>
                        </a:gs>
                      </a:gsLst>
                      <a:lin ang="3600000" scaled="0"/>
                      <a:tileRect/>
                    </a:gradFill>
                    <a:headEnd type="none" w="med"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sp>
                <p:nvSpPr>
                  <p:cNvPr id="190" name="Arc 189">
                    <a:extLst>
                      <a:ext uri="{FF2B5EF4-FFF2-40B4-BE49-F238E27FC236}">
                        <a16:creationId xmlns:a16="http://schemas.microsoft.com/office/drawing/2014/main" id="{77A4CD02-46AB-4C88-B056-AFB9A83CD127}"/>
                      </a:ext>
                    </a:extLst>
                  </p:cNvPr>
                  <p:cNvSpPr/>
                  <p:nvPr/>
                </p:nvSpPr>
                <p:spPr>
                  <a:xfrm rot="8349678" flipH="1">
                    <a:off x="5687572" y="855518"/>
                    <a:ext cx="2648853" cy="2648854"/>
                  </a:xfrm>
                  <a:prstGeom prst="arc">
                    <a:avLst>
                      <a:gd name="adj1" fmla="val 5001945"/>
                      <a:gd name="adj2" fmla="val 14436077"/>
                    </a:avLst>
                  </a:prstGeom>
                  <a:ln w="47625">
                    <a:gradFill flip="none" rotWithShape="1">
                      <a:gsLst>
                        <a:gs pos="13000">
                          <a:schemeClr val="accent2"/>
                        </a:gs>
                        <a:gs pos="53000">
                          <a:schemeClr val="bg1">
                            <a:alpha val="0"/>
                          </a:schemeClr>
                        </a:gs>
                      </a:gsLst>
                      <a:lin ang="16200000" scaled="0"/>
                      <a:tileRect/>
                    </a:gradFill>
                    <a:headEnd type="triangle" w="med"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cxnSp>
                <p:nvCxnSpPr>
                  <p:cNvPr id="46" name="Straight Connector 45">
                    <a:extLst>
                      <a:ext uri="{FF2B5EF4-FFF2-40B4-BE49-F238E27FC236}">
                        <a16:creationId xmlns:a16="http://schemas.microsoft.com/office/drawing/2014/main" id="{C8D69F05-38BA-4618-B905-F4E9D04B54B5}"/>
                      </a:ext>
                    </a:extLst>
                  </p:cNvPr>
                  <p:cNvCxnSpPr>
                    <a:cxnSpLocks/>
                  </p:cNvCxnSpPr>
                  <p:nvPr/>
                </p:nvCxnSpPr>
                <p:spPr>
                  <a:xfrm>
                    <a:off x="3537586" y="2870619"/>
                    <a:ext cx="1090014" cy="0"/>
                  </a:xfrm>
                  <a:prstGeom prst="line">
                    <a:avLst/>
                  </a:prstGeom>
                  <a:ln w="85725">
                    <a:gradFill flip="none" rotWithShape="1">
                      <a:gsLst>
                        <a:gs pos="38000">
                          <a:schemeClr val="accent2"/>
                        </a:gs>
                        <a:gs pos="100000">
                          <a:schemeClr val="bg1">
                            <a:alpha val="0"/>
                          </a:schemeClr>
                        </a:gs>
                      </a:gsLst>
                      <a:lin ang="10800000" scaled="1"/>
                      <a:tileRect/>
                    </a:gra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DECE32C6-6F2E-4DB0-90E5-EB920C07F77D}"/>
                      </a:ext>
                    </a:extLst>
                  </p:cNvPr>
                  <p:cNvGrpSpPr/>
                  <p:nvPr/>
                </p:nvGrpSpPr>
                <p:grpSpPr>
                  <a:xfrm>
                    <a:off x="6157339" y="3436445"/>
                    <a:ext cx="1844179" cy="642231"/>
                    <a:chOff x="10947468" y="5091554"/>
                    <a:chExt cx="2458905" cy="856308"/>
                  </a:xfrm>
                </p:grpSpPr>
                <p:sp>
                  <p:nvSpPr>
                    <p:cNvPr id="21" name="Freeform: Shape 20">
                      <a:extLst>
                        <a:ext uri="{FF2B5EF4-FFF2-40B4-BE49-F238E27FC236}">
                          <a16:creationId xmlns:a16="http://schemas.microsoft.com/office/drawing/2014/main" id="{8F5FF807-01D3-4CAB-9A77-3C6045406AB2}"/>
                        </a:ext>
                      </a:extLst>
                    </p:cNvPr>
                    <p:cNvSpPr/>
                    <p:nvPr/>
                  </p:nvSpPr>
                  <p:spPr>
                    <a:xfrm flipH="1">
                      <a:off x="12550068" y="5091554"/>
                      <a:ext cx="856305" cy="856308"/>
                    </a:xfrm>
                    <a:custGeom>
                      <a:avLst/>
                      <a:gdLst>
                        <a:gd name="connsiteX0" fmla="*/ 7035 w 679896"/>
                        <a:gd name="connsiteY0" fmla="*/ 615549 h 679896"/>
                        <a:gd name="connsiteX1" fmla="*/ 64502 w 679896"/>
                        <a:gd name="connsiteY1" fmla="*/ 670588 h 679896"/>
                        <a:gd name="connsiteX2" fmla="*/ 70168 w 679896"/>
                        <a:gd name="connsiteY2" fmla="*/ 671397 h 679896"/>
                        <a:gd name="connsiteX3" fmla="*/ 127636 w 679896"/>
                        <a:gd name="connsiteY3" fmla="*/ 665732 h 679896"/>
                        <a:gd name="connsiteX4" fmla="*/ 177818 w 679896"/>
                        <a:gd name="connsiteY4" fmla="*/ 666541 h 679896"/>
                        <a:gd name="connsiteX5" fmla="*/ 241761 w 679896"/>
                        <a:gd name="connsiteY5" fmla="*/ 674635 h 679896"/>
                        <a:gd name="connsiteX6" fmla="*/ 371265 w 679896"/>
                        <a:gd name="connsiteY6" fmla="*/ 653591 h 679896"/>
                        <a:gd name="connsiteX7" fmla="*/ 452205 w 679896"/>
                        <a:gd name="connsiteY7" fmla="*/ 652781 h 679896"/>
                        <a:gd name="connsiteX8" fmla="*/ 640795 w 679896"/>
                        <a:gd name="connsiteY8" fmla="*/ 644687 h 679896"/>
                        <a:gd name="connsiteX9" fmla="*/ 672362 w 679896"/>
                        <a:gd name="connsiteY9" fmla="*/ 561319 h 679896"/>
                        <a:gd name="connsiteX10" fmla="*/ 652936 w 679896"/>
                        <a:gd name="connsiteY10" fmla="*/ 479570 h 679896"/>
                        <a:gd name="connsiteX11" fmla="*/ 638367 w 679896"/>
                        <a:gd name="connsiteY11" fmla="*/ 278029 h 679896"/>
                        <a:gd name="connsiteX12" fmla="*/ 638367 w 679896"/>
                        <a:gd name="connsiteY12" fmla="*/ 277220 h 679896"/>
                        <a:gd name="connsiteX13" fmla="*/ 677218 w 679896"/>
                        <a:gd name="connsiteY13" fmla="*/ 30353 h 679896"/>
                        <a:gd name="connsiteX14" fmla="*/ 672362 w 679896"/>
                        <a:gd name="connsiteY14" fmla="*/ 13355 h 679896"/>
                        <a:gd name="connsiteX15" fmla="*/ 656174 w 679896"/>
                        <a:gd name="connsiteY15" fmla="*/ 6071 h 679896"/>
                        <a:gd name="connsiteX16" fmla="*/ 404450 w 679896"/>
                        <a:gd name="connsiteY16" fmla="*/ 6071 h 679896"/>
                        <a:gd name="connsiteX17" fmla="*/ 388262 w 679896"/>
                        <a:gd name="connsiteY17" fmla="*/ 13355 h 679896"/>
                        <a:gd name="connsiteX18" fmla="*/ 383406 w 679896"/>
                        <a:gd name="connsiteY18" fmla="*/ 30353 h 679896"/>
                        <a:gd name="connsiteX19" fmla="*/ 396356 w 679896"/>
                        <a:gd name="connsiteY19" fmla="*/ 367872 h 679896"/>
                        <a:gd name="connsiteX20" fmla="*/ 312179 w 679896"/>
                        <a:gd name="connsiteY20" fmla="*/ 439909 h 679896"/>
                        <a:gd name="connsiteX21" fmla="*/ 213432 w 679896"/>
                        <a:gd name="connsiteY21" fmla="*/ 499805 h 679896"/>
                        <a:gd name="connsiteX22" fmla="*/ 160821 w 679896"/>
                        <a:gd name="connsiteY22" fmla="*/ 516802 h 679896"/>
                        <a:gd name="connsiteX23" fmla="*/ 86356 w 679896"/>
                        <a:gd name="connsiteY23" fmla="*/ 544322 h 679896"/>
                        <a:gd name="connsiteX24" fmla="*/ 29698 w 679896"/>
                        <a:gd name="connsiteY24" fmla="*/ 554844 h 679896"/>
                        <a:gd name="connsiteX25" fmla="*/ 7035 w 679896"/>
                        <a:gd name="connsiteY25" fmla="*/ 615549 h 679896"/>
                        <a:gd name="connsiteX26" fmla="*/ 460299 w 679896"/>
                        <a:gd name="connsiteY26" fmla="*/ 467429 h 679896"/>
                        <a:gd name="connsiteX27" fmla="*/ 490247 w 679896"/>
                        <a:gd name="connsiteY27" fmla="*/ 468238 h 679896"/>
                        <a:gd name="connsiteX28" fmla="*/ 512910 w 679896"/>
                        <a:gd name="connsiteY28" fmla="*/ 477951 h 679896"/>
                        <a:gd name="connsiteX29" fmla="*/ 512910 w 679896"/>
                        <a:gd name="connsiteY29" fmla="*/ 477951 h 679896"/>
                        <a:gd name="connsiteX30" fmla="*/ 535573 w 679896"/>
                        <a:gd name="connsiteY30" fmla="*/ 468238 h 679896"/>
                        <a:gd name="connsiteX31" fmla="*/ 565521 w 679896"/>
                        <a:gd name="connsiteY31" fmla="*/ 467429 h 679896"/>
                        <a:gd name="connsiteX32" fmla="*/ 566330 w 679896"/>
                        <a:gd name="connsiteY32" fmla="*/ 497376 h 679896"/>
                        <a:gd name="connsiteX33" fmla="*/ 512910 w 679896"/>
                        <a:gd name="connsiteY33" fmla="*/ 520040 h 679896"/>
                        <a:gd name="connsiteX34" fmla="*/ 512910 w 679896"/>
                        <a:gd name="connsiteY34" fmla="*/ 520040 h 679896"/>
                        <a:gd name="connsiteX35" fmla="*/ 459490 w 679896"/>
                        <a:gd name="connsiteY35" fmla="*/ 497376 h 679896"/>
                        <a:gd name="connsiteX36" fmla="*/ 460299 w 679896"/>
                        <a:gd name="connsiteY36" fmla="*/ 467429 h 67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79896" h="679896">
                          <a:moveTo>
                            <a:pt x="7035" y="615549"/>
                          </a:moveTo>
                          <a:cubicBezTo>
                            <a:pt x="11891" y="641450"/>
                            <a:pt x="32936" y="661685"/>
                            <a:pt x="64502" y="670588"/>
                          </a:cubicBezTo>
                          <a:cubicBezTo>
                            <a:pt x="66121" y="671397"/>
                            <a:pt x="68549" y="671397"/>
                            <a:pt x="70168" y="671397"/>
                          </a:cubicBezTo>
                          <a:cubicBezTo>
                            <a:pt x="87166" y="671397"/>
                            <a:pt x="109019" y="670588"/>
                            <a:pt x="127636" y="665732"/>
                          </a:cubicBezTo>
                          <a:cubicBezTo>
                            <a:pt x="143014" y="661685"/>
                            <a:pt x="160012" y="662494"/>
                            <a:pt x="177818" y="666541"/>
                          </a:cubicBezTo>
                          <a:cubicBezTo>
                            <a:pt x="197244" y="671397"/>
                            <a:pt x="218288" y="674635"/>
                            <a:pt x="241761" y="674635"/>
                          </a:cubicBezTo>
                          <a:cubicBezTo>
                            <a:pt x="279803" y="674635"/>
                            <a:pt x="322701" y="668160"/>
                            <a:pt x="371265" y="653591"/>
                          </a:cubicBezTo>
                          <a:cubicBezTo>
                            <a:pt x="397975" y="646306"/>
                            <a:pt x="425495" y="645497"/>
                            <a:pt x="452205" y="652781"/>
                          </a:cubicBezTo>
                          <a:cubicBezTo>
                            <a:pt x="543667" y="676254"/>
                            <a:pt x="605182" y="673826"/>
                            <a:pt x="640795" y="644687"/>
                          </a:cubicBezTo>
                          <a:cubicBezTo>
                            <a:pt x="663458" y="626071"/>
                            <a:pt x="673981" y="597742"/>
                            <a:pt x="672362" y="561319"/>
                          </a:cubicBezTo>
                          <a:cubicBezTo>
                            <a:pt x="671552" y="529752"/>
                            <a:pt x="662649" y="505470"/>
                            <a:pt x="652936" y="479570"/>
                          </a:cubicBezTo>
                          <a:cubicBezTo>
                            <a:pt x="636748" y="435053"/>
                            <a:pt x="618132" y="384870"/>
                            <a:pt x="638367" y="278029"/>
                          </a:cubicBezTo>
                          <a:cubicBezTo>
                            <a:pt x="638367" y="278029"/>
                            <a:pt x="638367" y="277220"/>
                            <a:pt x="638367" y="277220"/>
                          </a:cubicBezTo>
                          <a:lnTo>
                            <a:pt x="677218" y="30353"/>
                          </a:lnTo>
                          <a:cubicBezTo>
                            <a:pt x="678028" y="24687"/>
                            <a:pt x="676409" y="18212"/>
                            <a:pt x="672362" y="13355"/>
                          </a:cubicBezTo>
                          <a:cubicBezTo>
                            <a:pt x="668315" y="8499"/>
                            <a:pt x="662649" y="6071"/>
                            <a:pt x="656174" y="6071"/>
                          </a:cubicBezTo>
                          <a:lnTo>
                            <a:pt x="404450" y="6071"/>
                          </a:lnTo>
                          <a:cubicBezTo>
                            <a:pt x="397975" y="6071"/>
                            <a:pt x="392309" y="8499"/>
                            <a:pt x="388262" y="13355"/>
                          </a:cubicBezTo>
                          <a:cubicBezTo>
                            <a:pt x="384215" y="18212"/>
                            <a:pt x="382597" y="23877"/>
                            <a:pt x="383406" y="30353"/>
                          </a:cubicBezTo>
                          <a:cubicBezTo>
                            <a:pt x="396356" y="115340"/>
                            <a:pt x="400403" y="222990"/>
                            <a:pt x="396356" y="367872"/>
                          </a:cubicBezTo>
                          <a:cubicBezTo>
                            <a:pt x="393928" y="395392"/>
                            <a:pt x="363980" y="412389"/>
                            <a:pt x="312179" y="439909"/>
                          </a:cubicBezTo>
                          <a:cubicBezTo>
                            <a:pt x="281422" y="456097"/>
                            <a:pt x="246617" y="473904"/>
                            <a:pt x="213432" y="499805"/>
                          </a:cubicBezTo>
                          <a:cubicBezTo>
                            <a:pt x="196435" y="509517"/>
                            <a:pt x="179437" y="512755"/>
                            <a:pt x="160821" y="516802"/>
                          </a:cubicBezTo>
                          <a:cubicBezTo>
                            <a:pt x="138158" y="520849"/>
                            <a:pt x="113066" y="526515"/>
                            <a:pt x="86356" y="544322"/>
                          </a:cubicBezTo>
                          <a:cubicBezTo>
                            <a:pt x="66121" y="538656"/>
                            <a:pt x="45886" y="541893"/>
                            <a:pt x="29698" y="554844"/>
                          </a:cubicBezTo>
                          <a:cubicBezTo>
                            <a:pt x="11891" y="568604"/>
                            <a:pt x="2988" y="592886"/>
                            <a:pt x="7035" y="615549"/>
                          </a:cubicBezTo>
                          <a:close/>
                          <a:moveTo>
                            <a:pt x="460299" y="467429"/>
                          </a:moveTo>
                          <a:cubicBezTo>
                            <a:pt x="468393" y="459335"/>
                            <a:pt x="482153" y="460144"/>
                            <a:pt x="490247" y="468238"/>
                          </a:cubicBezTo>
                          <a:cubicBezTo>
                            <a:pt x="495913" y="473904"/>
                            <a:pt x="504007" y="477951"/>
                            <a:pt x="512910" y="477951"/>
                          </a:cubicBezTo>
                          <a:cubicBezTo>
                            <a:pt x="512910" y="477951"/>
                            <a:pt x="512910" y="477951"/>
                            <a:pt x="512910" y="477951"/>
                          </a:cubicBezTo>
                          <a:cubicBezTo>
                            <a:pt x="521813" y="477951"/>
                            <a:pt x="530717" y="474713"/>
                            <a:pt x="535573" y="468238"/>
                          </a:cubicBezTo>
                          <a:cubicBezTo>
                            <a:pt x="543667" y="460144"/>
                            <a:pt x="556618" y="459335"/>
                            <a:pt x="565521" y="467429"/>
                          </a:cubicBezTo>
                          <a:cubicBezTo>
                            <a:pt x="573615" y="475523"/>
                            <a:pt x="574424" y="488473"/>
                            <a:pt x="566330" y="497376"/>
                          </a:cubicBezTo>
                          <a:cubicBezTo>
                            <a:pt x="552571" y="511946"/>
                            <a:pt x="533145" y="520040"/>
                            <a:pt x="512910" y="520040"/>
                          </a:cubicBezTo>
                          <a:cubicBezTo>
                            <a:pt x="512910" y="520040"/>
                            <a:pt x="512910" y="520040"/>
                            <a:pt x="512910" y="520040"/>
                          </a:cubicBezTo>
                          <a:cubicBezTo>
                            <a:pt x="492675" y="520040"/>
                            <a:pt x="473249" y="511946"/>
                            <a:pt x="459490" y="497376"/>
                          </a:cubicBezTo>
                          <a:cubicBezTo>
                            <a:pt x="451396" y="488473"/>
                            <a:pt x="452205" y="475523"/>
                            <a:pt x="460299" y="467429"/>
                          </a:cubicBezTo>
                          <a:close/>
                        </a:path>
                      </a:pathLst>
                    </a:custGeom>
                    <a:solidFill>
                      <a:srgbClr val="F8C000"/>
                    </a:solidFill>
                    <a:ln w="9525" cap="flat">
                      <a:noFill/>
                      <a:prstDash val="solid"/>
                      <a:miter/>
                    </a:ln>
                  </p:spPr>
                  <p:txBody>
                    <a:bodyPr rtlCol="0" anchor="ctr"/>
                    <a:lstStyle/>
                    <a:p>
                      <a:pPr defTabSz="457189"/>
                      <a:endParaRPr lang="en-US" dirty="0">
                        <a:solidFill>
                          <a:srgbClr val="515151"/>
                        </a:solidFill>
                        <a:latin typeface="Arial" panose="020B0604020202020204" pitchFamily="34" charset="0"/>
                        <a:cs typeface="Arial" panose="020B0604020202020204" pitchFamily="34" charset="0"/>
                      </a:endParaRPr>
                    </a:p>
                  </p:txBody>
                </p:sp>
                <p:sp>
                  <p:nvSpPr>
                    <p:cNvPr id="118" name="Rectangle 117">
                      <a:extLst>
                        <a:ext uri="{FF2B5EF4-FFF2-40B4-BE49-F238E27FC236}">
                          <a16:creationId xmlns:a16="http://schemas.microsoft.com/office/drawing/2014/main" id="{12DB79EF-4EC8-4179-A885-77765208065D}"/>
                        </a:ext>
                      </a:extLst>
                    </p:cNvPr>
                    <p:cNvSpPr/>
                    <p:nvPr/>
                  </p:nvSpPr>
                  <p:spPr>
                    <a:xfrm>
                      <a:off x="10947468" y="5379517"/>
                      <a:ext cx="1768737" cy="553997"/>
                    </a:xfrm>
                    <a:prstGeom prst="rect">
                      <a:avLst/>
                    </a:prstGeom>
                  </p:spPr>
                  <p:txBody>
                    <a:bodyPr wrap="square">
                      <a:spAutoFit/>
                    </a:bodyPr>
                    <a:lstStyle/>
                    <a:p>
                      <a:pPr algn="ctr" defTabSz="609555">
                        <a:defRPr/>
                      </a:pPr>
                      <a:r>
                        <a:rPr lang="en-GB" sz="1050" b="1" dirty="0" err="1">
                          <a:solidFill>
                            <a:srgbClr val="515151"/>
                          </a:solidFill>
                          <a:latin typeface="Arial" panose="020B0604020202020204" pitchFamily="34" charset="0"/>
                          <a:cs typeface="Arial" panose="020B0604020202020204" pitchFamily="34" charset="0"/>
                        </a:rPr>
                        <a:t>Biến</a:t>
                      </a:r>
                      <a:r>
                        <a:rPr lang="en-GB" sz="1050" b="1" dirty="0">
                          <a:solidFill>
                            <a:srgbClr val="515151"/>
                          </a:solidFill>
                          <a:latin typeface="Arial" panose="020B0604020202020204" pitchFamily="34" charset="0"/>
                          <a:cs typeface="Arial" panose="020B0604020202020204" pitchFamily="34" charset="0"/>
                        </a:rPr>
                        <a:t> </a:t>
                      </a:r>
                      <a:r>
                        <a:rPr lang="en-GB" sz="1050" b="1" dirty="0" err="1">
                          <a:solidFill>
                            <a:srgbClr val="515151"/>
                          </a:solidFill>
                          <a:latin typeface="Arial" panose="020B0604020202020204" pitchFamily="34" charset="0"/>
                          <a:cs typeface="Arial" panose="020B0604020202020204" pitchFamily="34" charset="0"/>
                        </a:rPr>
                        <a:t>chứng</a:t>
                      </a:r>
                      <a:r>
                        <a:rPr lang="en-GB" sz="1050" b="1" dirty="0">
                          <a:solidFill>
                            <a:srgbClr val="515151"/>
                          </a:solidFill>
                          <a:latin typeface="Arial" panose="020B0604020202020204" pitchFamily="34" charset="0"/>
                          <a:cs typeface="Arial" panose="020B0604020202020204" pitchFamily="34" charset="0"/>
                        </a:rPr>
                        <a:t> </a:t>
                      </a:r>
                      <a:r>
                        <a:rPr lang="en-GB" sz="1050" b="1" dirty="0" err="1">
                          <a:solidFill>
                            <a:srgbClr val="515151"/>
                          </a:solidFill>
                          <a:latin typeface="Arial" panose="020B0604020202020204" pitchFamily="34" charset="0"/>
                          <a:cs typeface="Arial" panose="020B0604020202020204" pitchFamily="34" charset="0"/>
                        </a:rPr>
                        <a:t>thần</a:t>
                      </a:r>
                      <a:r>
                        <a:rPr lang="en-GB" sz="1050" b="1" dirty="0">
                          <a:solidFill>
                            <a:srgbClr val="515151"/>
                          </a:solidFill>
                          <a:latin typeface="Arial" panose="020B0604020202020204" pitchFamily="34" charset="0"/>
                          <a:cs typeface="Arial" panose="020B0604020202020204" pitchFamily="34" charset="0"/>
                        </a:rPr>
                        <a:t> </a:t>
                      </a:r>
                      <a:r>
                        <a:rPr lang="en-GB" sz="1050" b="1" dirty="0" err="1">
                          <a:solidFill>
                            <a:srgbClr val="515151"/>
                          </a:solidFill>
                          <a:latin typeface="Arial" panose="020B0604020202020204" pitchFamily="34" charset="0"/>
                          <a:cs typeface="Arial" panose="020B0604020202020204" pitchFamily="34" charset="0"/>
                        </a:rPr>
                        <a:t>kinh</a:t>
                      </a:r>
                      <a:r>
                        <a:rPr lang="en-GB" sz="1050" b="1" dirty="0">
                          <a:solidFill>
                            <a:srgbClr val="515151"/>
                          </a:solidFill>
                          <a:latin typeface="Arial" panose="020B0604020202020204" pitchFamily="34" charset="0"/>
                          <a:cs typeface="Arial" panose="020B0604020202020204" pitchFamily="34" charset="0"/>
                        </a:rPr>
                        <a:t> </a:t>
                      </a:r>
                      <a:r>
                        <a:rPr lang="en-GB" sz="1050" b="1" dirty="0" err="1">
                          <a:solidFill>
                            <a:srgbClr val="515151"/>
                          </a:solidFill>
                          <a:latin typeface="Arial" panose="020B0604020202020204" pitchFamily="34" charset="0"/>
                          <a:cs typeface="Arial" panose="020B0604020202020204" pitchFamily="34" charset="0"/>
                        </a:rPr>
                        <a:t>ngoại</a:t>
                      </a:r>
                      <a:r>
                        <a:rPr lang="en-GB" sz="1050" b="1" dirty="0">
                          <a:solidFill>
                            <a:srgbClr val="515151"/>
                          </a:solidFill>
                          <a:latin typeface="Arial" panose="020B0604020202020204" pitchFamily="34" charset="0"/>
                          <a:cs typeface="Arial" panose="020B0604020202020204" pitchFamily="34" charset="0"/>
                        </a:rPr>
                        <a:t> biên</a:t>
                      </a:r>
                      <a:r>
                        <a:rPr lang="en-GB" sz="1050" b="1" baseline="30000" dirty="0">
                          <a:solidFill>
                            <a:srgbClr val="515151"/>
                          </a:solidFill>
                          <a:latin typeface="Arial" panose="020B0604020202020204" pitchFamily="34" charset="0"/>
                          <a:cs typeface="Arial" panose="020B0604020202020204" pitchFamily="34" charset="0"/>
                        </a:rPr>
                        <a:t>6</a:t>
                      </a:r>
                      <a:endParaRPr lang="en-GB" sz="1050" baseline="30000" dirty="0">
                        <a:solidFill>
                          <a:srgbClr val="515151"/>
                        </a:solidFill>
                        <a:latin typeface="Arial" panose="020B0604020202020204" pitchFamily="34" charset="0"/>
                        <a:cs typeface="Arial" panose="020B0604020202020204" pitchFamily="34" charset="0"/>
                      </a:endParaRPr>
                    </a:p>
                  </p:txBody>
                </p:sp>
              </p:grpSp>
              <p:grpSp>
                <p:nvGrpSpPr>
                  <p:cNvPr id="97" name="Group 96">
                    <a:extLst>
                      <a:ext uri="{FF2B5EF4-FFF2-40B4-BE49-F238E27FC236}">
                        <a16:creationId xmlns:a16="http://schemas.microsoft.com/office/drawing/2014/main" id="{0BA0F37F-58A5-4804-9C48-9361B520F881}"/>
                      </a:ext>
                    </a:extLst>
                  </p:cNvPr>
                  <p:cNvGrpSpPr/>
                  <p:nvPr/>
                </p:nvGrpSpPr>
                <p:grpSpPr>
                  <a:xfrm>
                    <a:off x="6330973" y="4065185"/>
                    <a:ext cx="1830472" cy="452162"/>
                    <a:chOff x="7140836" y="5472045"/>
                    <a:chExt cx="2440630" cy="602882"/>
                  </a:xfrm>
                </p:grpSpPr>
                <p:sp>
                  <p:nvSpPr>
                    <p:cNvPr id="17" name="Rectangle 16">
                      <a:extLst>
                        <a:ext uri="{FF2B5EF4-FFF2-40B4-BE49-F238E27FC236}">
                          <a16:creationId xmlns:a16="http://schemas.microsoft.com/office/drawing/2014/main" id="{203EE8F7-15FD-417A-A6AF-1D414317A3A6}"/>
                        </a:ext>
                      </a:extLst>
                    </p:cNvPr>
                    <p:cNvSpPr/>
                    <p:nvPr/>
                  </p:nvSpPr>
                  <p:spPr>
                    <a:xfrm>
                      <a:off x="7812730" y="5487166"/>
                      <a:ext cx="1768736" cy="553997"/>
                    </a:xfrm>
                    <a:prstGeom prst="rect">
                      <a:avLst/>
                    </a:prstGeom>
                  </p:spPr>
                  <p:txBody>
                    <a:bodyPr wrap="square" anchor="ctr">
                      <a:spAutoFit/>
                    </a:bodyPr>
                    <a:lstStyle/>
                    <a:p>
                      <a:pPr algn="ctr" defTabSz="609555">
                        <a:defRPr/>
                      </a:pPr>
                      <a:r>
                        <a:rPr lang="en-GB" sz="1050" b="1">
                          <a:solidFill>
                            <a:srgbClr val="515151"/>
                          </a:solidFill>
                          <a:latin typeface="Arial" panose="020B0604020202020204" pitchFamily="34" charset="0"/>
                          <a:cs typeface="Arial" panose="020B0604020202020204" pitchFamily="34" charset="0"/>
                        </a:rPr>
                        <a:t>Biến chứng võng mạc</a:t>
                      </a:r>
                      <a:r>
                        <a:rPr lang="en-GB" sz="1050" b="1" baseline="30000">
                          <a:solidFill>
                            <a:srgbClr val="515151"/>
                          </a:solidFill>
                          <a:latin typeface="Arial" panose="020B0604020202020204" pitchFamily="34" charset="0"/>
                          <a:cs typeface="Arial" panose="020B0604020202020204" pitchFamily="34" charset="0"/>
                        </a:rPr>
                        <a:t>6</a:t>
                      </a:r>
                      <a:endParaRPr lang="en-GB" sz="1050" baseline="30000" dirty="0">
                        <a:solidFill>
                          <a:srgbClr val="515151"/>
                        </a:solidFill>
                        <a:latin typeface="Arial" panose="020B0604020202020204" pitchFamily="34" charset="0"/>
                        <a:cs typeface="Arial" panose="020B0604020202020204" pitchFamily="34" charset="0"/>
                      </a:endParaRPr>
                    </a:p>
                  </p:txBody>
                </p:sp>
                <p:grpSp>
                  <p:nvGrpSpPr>
                    <p:cNvPr id="75" name="Group 74" descr="altered from: https://elements.envato.com/simple-set-eye-lens-flat-icons-HYMQDS&#10;JN 20824 Jardiance E3 Phase 1">
                      <a:extLst>
                        <a:ext uri="{FF2B5EF4-FFF2-40B4-BE49-F238E27FC236}">
                          <a16:creationId xmlns:a16="http://schemas.microsoft.com/office/drawing/2014/main" id="{2F320C92-558D-4D46-A17F-FE2479CE7239}"/>
                        </a:ext>
                      </a:extLst>
                    </p:cNvPr>
                    <p:cNvGrpSpPr/>
                    <p:nvPr/>
                  </p:nvGrpSpPr>
                  <p:grpSpPr>
                    <a:xfrm>
                      <a:off x="7140836" y="5472045"/>
                      <a:ext cx="854264" cy="602882"/>
                      <a:chOff x="5867399" y="2600448"/>
                      <a:chExt cx="1403455" cy="990462"/>
                    </a:xfrm>
                  </p:grpSpPr>
                  <p:sp>
                    <p:nvSpPr>
                      <p:cNvPr id="71" name="Freeform: Shape 70" descr="altered from: https://elements.envato.com/simple-set-eye-lens-flat-icons-HYMQDS&#10;JN 20824 Jardiance E3 Phase 1">
                        <a:extLst>
                          <a:ext uri="{FF2B5EF4-FFF2-40B4-BE49-F238E27FC236}">
                            <a16:creationId xmlns:a16="http://schemas.microsoft.com/office/drawing/2014/main" id="{C963D2D7-F6D9-45C2-A760-C836258DFA91}"/>
                          </a:ext>
                        </a:extLst>
                      </p:cNvPr>
                      <p:cNvSpPr/>
                      <p:nvPr/>
                    </p:nvSpPr>
                    <p:spPr>
                      <a:xfrm>
                        <a:off x="5867399" y="2600448"/>
                        <a:ext cx="1403455" cy="701726"/>
                      </a:xfrm>
                      <a:custGeom>
                        <a:avLst/>
                        <a:gdLst>
                          <a:gd name="connsiteX0" fmla="*/ 1403455 w 1403455"/>
                          <a:gd name="connsiteY0" fmla="*/ 497057 h 701727"/>
                          <a:gd name="connsiteX1" fmla="*/ 701728 w 1403455"/>
                          <a:gd name="connsiteY1" fmla="*/ 0 h 701727"/>
                          <a:gd name="connsiteX2" fmla="*/ 0 w 1403455"/>
                          <a:gd name="connsiteY2" fmla="*/ 497057 h 701727"/>
                          <a:gd name="connsiteX3" fmla="*/ 701728 w 1403455"/>
                          <a:gd name="connsiteY3" fmla="*/ 701728 h 701727"/>
                          <a:gd name="connsiteX4" fmla="*/ 1403455 w 1403455"/>
                          <a:gd name="connsiteY4" fmla="*/ 497057 h 701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455" h="701727">
                            <a:moveTo>
                              <a:pt x="1403455" y="497057"/>
                            </a:moveTo>
                            <a:cubicBezTo>
                              <a:pt x="1403455" y="497057"/>
                              <a:pt x="1089140" y="0"/>
                              <a:pt x="701728" y="0"/>
                            </a:cubicBezTo>
                            <a:cubicBezTo>
                              <a:pt x="314315" y="0"/>
                              <a:pt x="0" y="497057"/>
                              <a:pt x="0" y="497057"/>
                            </a:cubicBezTo>
                            <a:cubicBezTo>
                              <a:pt x="0" y="497057"/>
                              <a:pt x="314315" y="701728"/>
                              <a:pt x="701728" y="701728"/>
                            </a:cubicBezTo>
                            <a:cubicBezTo>
                              <a:pt x="1089140" y="701728"/>
                              <a:pt x="1403455" y="497057"/>
                              <a:pt x="1403455" y="497057"/>
                            </a:cubicBezTo>
                            <a:close/>
                          </a:path>
                        </a:pathLst>
                      </a:custGeom>
                      <a:solidFill>
                        <a:srgbClr val="E6E6E6"/>
                      </a:solidFill>
                      <a:ln w="29170" cap="flat">
                        <a:noFill/>
                        <a:prstDash val="solid"/>
                        <a:round/>
                      </a:ln>
                    </p:spPr>
                    <p:txBody>
                      <a:bodyPr rtlCol="0" anchor="ctr"/>
                      <a:lstStyle/>
                      <a:p>
                        <a:endParaRPr lang="en-GB" sz="1350" dirty="0">
                          <a:latin typeface="Arial" panose="020B0604020202020204" pitchFamily="34" charset="0"/>
                          <a:cs typeface="Arial" panose="020B0604020202020204" pitchFamily="34" charset="0"/>
                        </a:endParaRPr>
                      </a:p>
                    </p:txBody>
                  </p:sp>
                  <p:sp>
                    <p:nvSpPr>
                      <p:cNvPr id="72" name="Freeform: Shape 71" descr="altered from: https://elements.envato.com/simple-set-eye-lens-flat-icons-HYMQDS&#10;JN 20824 Jardiance E3 Phase 1">
                        <a:extLst>
                          <a:ext uri="{FF2B5EF4-FFF2-40B4-BE49-F238E27FC236}">
                            <a16:creationId xmlns:a16="http://schemas.microsoft.com/office/drawing/2014/main" id="{64DE9980-5ECF-4FC2-B2C6-F5256F6FAF74}"/>
                          </a:ext>
                        </a:extLst>
                      </p:cNvPr>
                      <p:cNvSpPr/>
                      <p:nvPr/>
                    </p:nvSpPr>
                    <p:spPr>
                      <a:xfrm>
                        <a:off x="6203642" y="2735035"/>
                        <a:ext cx="731050" cy="570784"/>
                      </a:xfrm>
                      <a:custGeom>
                        <a:avLst/>
                        <a:gdLst>
                          <a:gd name="connsiteX0" fmla="*/ 694419 w 731050"/>
                          <a:gd name="connsiteY0" fmla="*/ 524877 h 570781"/>
                          <a:gd name="connsiteX1" fmla="*/ 524794 w 731050"/>
                          <a:gd name="connsiteY1" fmla="*/ 36632 h 570781"/>
                          <a:gd name="connsiteX2" fmla="*/ 36549 w 731050"/>
                          <a:gd name="connsiteY2" fmla="*/ 206258 h 570781"/>
                          <a:gd name="connsiteX3" fmla="*/ 36549 w 731050"/>
                          <a:gd name="connsiteY3" fmla="*/ 524877 h 570781"/>
                          <a:gd name="connsiteX4" fmla="*/ 365484 w 731050"/>
                          <a:gd name="connsiteY4" fmla="*/ 570782 h 570781"/>
                          <a:gd name="connsiteX5" fmla="*/ 694419 w 731050"/>
                          <a:gd name="connsiteY5" fmla="*/ 524877 h 57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50" h="570781">
                            <a:moveTo>
                              <a:pt x="694419" y="524877"/>
                            </a:moveTo>
                            <a:cubicBezTo>
                              <a:pt x="782404" y="343211"/>
                              <a:pt x="706459" y="124617"/>
                              <a:pt x="524794" y="36632"/>
                            </a:cubicBezTo>
                            <a:cubicBezTo>
                              <a:pt x="343128" y="-51353"/>
                              <a:pt x="124534" y="24591"/>
                              <a:pt x="36549" y="206258"/>
                            </a:cubicBezTo>
                            <a:cubicBezTo>
                              <a:pt x="-12183" y="306874"/>
                              <a:pt x="-12183" y="424261"/>
                              <a:pt x="36549" y="524877"/>
                            </a:cubicBezTo>
                            <a:cubicBezTo>
                              <a:pt x="143694" y="554604"/>
                              <a:pt x="254295" y="570039"/>
                              <a:pt x="365484" y="570782"/>
                            </a:cubicBezTo>
                            <a:cubicBezTo>
                              <a:pt x="476670" y="570019"/>
                              <a:pt x="587271" y="554583"/>
                              <a:pt x="694419" y="524877"/>
                            </a:cubicBezTo>
                            <a:close/>
                          </a:path>
                        </a:pathLst>
                      </a:custGeom>
                      <a:solidFill>
                        <a:schemeClr val="accent1">
                          <a:lumMod val="60000"/>
                          <a:lumOff val="40000"/>
                        </a:schemeClr>
                      </a:solidFill>
                      <a:ln w="29170" cap="flat">
                        <a:noFill/>
                        <a:prstDash val="solid"/>
                        <a:miter/>
                      </a:ln>
                    </p:spPr>
                    <p:txBody>
                      <a:bodyPr rtlCol="0" anchor="ctr"/>
                      <a:lstStyle/>
                      <a:p>
                        <a:endParaRPr lang="en-GB" sz="1350" dirty="0">
                          <a:latin typeface="Arial" panose="020B0604020202020204" pitchFamily="34" charset="0"/>
                          <a:cs typeface="Arial" panose="020B0604020202020204" pitchFamily="34" charset="0"/>
                        </a:endParaRPr>
                      </a:p>
                    </p:txBody>
                  </p:sp>
                  <p:sp>
                    <p:nvSpPr>
                      <p:cNvPr id="74" name="Freeform: Shape 73" descr="altered from: https://elements.envato.com/simple-set-eye-lens-flat-icons-HYMQDS&#10;JN 20824 Jardiance E3 Phase 1">
                        <a:extLst>
                          <a:ext uri="{FF2B5EF4-FFF2-40B4-BE49-F238E27FC236}">
                            <a16:creationId xmlns:a16="http://schemas.microsoft.com/office/drawing/2014/main" id="{50D53DED-1B5B-4555-BF77-B9352C34EABA}"/>
                          </a:ext>
                        </a:extLst>
                      </p:cNvPr>
                      <p:cNvSpPr/>
                      <p:nvPr/>
                    </p:nvSpPr>
                    <p:spPr>
                      <a:xfrm>
                        <a:off x="6437554" y="2962282"/>
                        <a:ext cx="263146" cy="263145"/>
                      </a:xfrm>
                      <a:custGeom>
                        <a:avLst/>
                        <a:gdLst>
                          <a:gd name="connsiteX0" fmla="*/ 263148 w 263147"/>
                          <a:gd name="connsiteY0" fmla="*/ 131574 h 263147"/>
                          <a:gd name="connsiteX1" fmla="*/ 131574 w 263147"/>
                          <a:gd name="connsiteY1" fmla="*/ 263148 h 263147"/>
                          <a:gd name="connsiteX2" fmla="*/ 0 w 263147"/>
                          <a:gd name="connsiteY2" fmla="*/ 131574 h 263147"/>
                          <a:gd name="connsiteX3" fmla="*/ 131574 w 263147"/>
                          <a:gd name="connsiteY3" fmla="*/ 0 h 263147"/>
                          <a:gd name="connsiteX4" fmla="*/ 263148 w 263147"/>
                          <a:gd name="connsiteY4" fmla="*/ 131574 h 263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147" h="263147">
                            <a:moveTo>
                              <a:pt x="263148" y="131574"/>
                            </a:moveTo>
                            <a:cubicBezTo>
                              <a:pt x="263148" y="204240"/>
                              <a:pt x="204240" y="263148"/>
                              <a:pt x="131574" y="263148"/>
                            </a:cubicBezTo>
                            <a:cubicBezTo>
                              <a:pt x="58908" y="263148"/>
                              <a:pt x="0" y="204240"/>
                              <a:pt x="0" y="131574"/>
                            </a:cubicBezTo>
                            <a:cubicBezTo>
                              <a:pt x="0" y="58908"/>
                              <a:pt x="58908" y="0"/>
                              <a:pt x="131574" y="0"/>
                            </a:cubicBezTo>
                            <a:cubicBezTo>
                              <a:pt x="204240" y="0"/>
                              <a:pt x="263148" y="58908"/>
                              <a:pt x="263148" y="131574"/>
                            </a:cubicBezTo>
                            <a:close/>
                          </a:path>
                        </a:pathLst>
                      </a:custGeom>
                      <a:solidFill>
                        <a:srgbClr val="525C6B"/>
                      </a:solidFill>
                      <a:ln w="29170" cap="flat">
                        <a:noFill/>
                        <a:prstDash val="solid"/>
                        <a:miter/>
                      </a:ln>
                    </p:spPr>
                    <p:txBody>
                      <a:bodyPr rtlCol="0" anchor="ctr"/>
                      <a:lstStyle/>
                      <a:p>
                        <a:endParaRPr lang="en-GB" sz="1350" dirty="0">
                          <a:latin typeface="Arial" panose="020B0604020202020204" pitchFamily="34" charset="0"/>
                          <a:cs typeface="Arial" panose="020B0604020202020204" pitchFamily="34" charset="0"/>
                        </a:endParaRPr>
                      </a:p>
                    </p:txBody>
                  </p:sp>
                  <p:sp>
                    <p:nvSpPr>
                      <p:cNvPr id="68" name="Freeform: Shape 67" descr="altered from: https://elements.envato.com/simple-set-eye-lens-flat-icons-HYMQDS&#10;JN 20824 Jardiance E3 Phase 1">
                        <a:extLst>
                          <a:ext uri="{FF2B5EF4-FFF2-40B4-BE49-F238E27FC236}">
                            <a16:creationId xmlns:a16="http://schemas.microsoft.com/office/drawing/2014/main" id="{2736AF7E-DF97-4874-9227-B389EB88886A}"/>
                          </a:ext>
                        </a:extLst>
                      </p:cNvPr>
                      <p:cNvSpPr/>
                      <p:nvPr/>
                    </p:nvSpPr>
                    <p:spPr>
                      <a:xfrm>
                        <a:off x="5867399" y="3093854"/>
                        <a:ext cx="1403455" cy="497056"/>
                      </a:xfrm>
                      <a:custGeom>
                        <a:avLst/>
                        <a:gdLst>
                          <a:gd name="connsiteX0" fmla="*/ 701728 w 1403455"/>
                          <a:gd name="connsiteY0" fmla="*/ 204671 h 497057"/>
                          <a:gd name="connsiteX1" fmla="*/ 0 w 1403455"/>
                          <a:gd name="connsiteY1" fmla="*/ 0 h 497057"/>
                          <a:gd name="connsiteX2" fmla="*/ 701728 w 1403455"/>
                          <a:gd name="connsiteY2" fmla="*/ 497057 h 497057"/>
                          <a:gd name="connsiteX3" fmla="*/ 1403455 w 1403455"/>
                          <a:gd name="connsiteY3" fmla="*/ 0 h 497057"/>
                          <a:gd name="connsiteX4" fmla="*/ 701728 w 1403455"/>
                          <a:gd name="connsiteY4" fmla="*/ 204671 h 49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455" h="497057">
                            <a:moveTo>
                              <a:pt x="701728" y="204671"/>
                            </a:moveTo>
                            <a:cubicBezTo>
                              <a:pt x="314315" y="204671"/>
                              <a:pt x="0" y="0"/>
                              <a:pt x="0" y="0"/>
                            </a:cubicBezTo>
                            <a:cubicBezTo>
                              <a:pt x="0" y="0"/>
                              <a:pt x="314315" y="497057"/>
                              <a:pt x="701728" y="497057"/>
                            </a:cubicBezTo>
                            <a:cubicBezTo>
                              <a:pt x="1089140" y="497057"/>
                              <a:pt x="1403455" y="0"/>
                              <a:pt x="1403455" y="0"/>
                            </a:cubicBezTo>
                            <a:cubicBezTo>
                              <a:pt x="1403455" y="0"/>
                              <a:pt x="1089140" y="204671"/>
                              <a:pt x="701728" y="204671"/>
                            </a:cubicBezTo>
                            <a:close/>
                          </a:path>
                        </a:pathLst>
                      </a:custGeom>
                      <a:solidFill>
                        <a:schemeClr val="tx1">
                          <a:lumMod val="20000"/>
                          <a:lumOff val="80000"/>
                        </a:schemeClr>
                      </a:solidFill>
                      <a:ln w="29170" cap="flat">
                        <a:noFill/>
                        <a:prstDash val="solid"/>
                        <a:round/>
                      </a:ln>
                    </p:spPr>
                    <p:txBody>
                      <a:bodyPr rtlCol="0" anchor="ctr"/>
                      <a:lstStyle/>
                      <a:p>
                        <a:endParaRPr lang="en-GB" sz="1350" dirty="0">
                          <a:latin typeface="Arial" panose="020B0604020202020204" pitchFamily="34" charset="0"/>
                          <a:cs typeface="Arial" panose="020B0604020202020204" pitchFamily="34" charset="0"/>
                        </a:endParaRPr>
                      </a:p>
                    </p:txBody>
                  </p:sp>
                  <p:sp>
                    <p:nvSpPr>
                      <p:cNvPr id="73" name="Freeform: Shape 72" descr="altered from: https://elements.envato.com/simple-set-eye-lens-flat-icons-HYMQDS&#10;JN 20824 Jardiance E3 Phase 1">
                        <a:extLst>
                          <a:ext uri="{FF2B5EF4-FFF2-40B4-BE49-F238E27FC236}">
                            <a16:creationId xmlns:a16="http://schemas.microsoft.com/office/drawing/2014/main" id="{EC85E0D0-4AAF-4B08-929B-1C9270E49039}"/>
                          </a:ext>
                        </a:extLst>
                      </p:cNvPr>
                      <p:cNvSpPr/>
                      <p:nvPr/>
                    </p:nvSpPr>
                    <p:spPr>
                      <a:xfrm>
                        <a:off x="6240191" y="3248989"/>
                        <a:ext cx="657869" cy="206636"/>
                      </a:xfrm>
                      <a:custGeom>
                        <a:avLst/>
                        <a:gdLst>
                          <a:gd name="connsiteX0" fmla="*/ 328935 w 657869"/>
                          <a:gd name="connsiteY0" fmla="*/ 45905 h 206637"/>
                          <a:gd name="connsiteX1" fmla="*/ 0 w 657869"/>
                          <a:gd name="connsiteY1" fmla="*/ 0 h 206637"/>
                          <a:gd name="connsiteX2" fmla="*/ 487572 w 657869"/>
                          <a:gd name="connsiteY2" fmla="*/ 170298 h 206637"/>
                          <a:gd name="connsiteX3" fmla="*/ 657870 w 657869"/>
                          <a:gd name="connsiteY3" fmla="*/ 0 h 206637"/>
                          <a:gd name="connsiteX4" fmla="*/ 328935 w 657869"/>
                          <a:gd name="connsiteY4" fmla="*/ 45905 h 206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69" h="206637">
                            <a:moveTo>
                              <a:pt x="328935" y="45905"/>
                            </a:moveTo>
                            <a:cubicBezTo>
                              <a:pt x="217746" y="45162"/>
                              <a:pt x="107145" y="29727"/>
                              <a:pt x="0" y="0"/>
                            </a:cubicBezTo>
                            <a:cubicBezTo>
                              <a:pt x="87614" y="181666"/>
                              <a:pt x="305906" y="257911"/>
                              <a:pt x="487572" y="170298"/>
                            </a:cubicBezTo>
                            <a:cubicBezTo>
                              <a:pt x="561961" y="134419"/>
                              <a:pt x="621994" y="74389"/>
                              <a:pt x="657870" y="0"/>
                            </a:cubicBezTo>
                            <a:cubicBezTo>
                              <a:pt x="550722" y="29706"/>
                              <a:pt x="440121" y="45142"/>
                              <a:pt x="328935" y="45905"/>
                            </a:cubicBezTo>
                            <a:close/>
                          </a:path>
                        </a:pathLst>
                      </a:custGeom>
                      <a:solidFill>
                        <a:schemeClr val="accent1"/>
                      </a:solidFill>
                      <a:ln w="29170" cap="flat">
                        <a:noFill/>
                        <a:prstDash val="solid"/>
                        <a:miter/>
                      </a:ln>
                    </p:spPr>
                    <p:txBody>
                      <a:bodyPr rtlCol="0" anchor="ctr"/>
                      <a:lstStyle/>
                      <a:p>
                        <a:endParaRPr lang="en-GB" sz="1350" dirty="0">
                          <a:latin typeface="Arial" panose="020B0604020202020204" pitchFamily="34" charset="0"/>
                          <a:cs typeface="Arial" panose="020B0604020202020204" pitchFamily="34" charset="0"/>
                        </a:endParaRPr>
                      </a:p>
                    </p:txBody>
                  </p:sp>
                </p:grpSp>
              </p:grpSp>
              <p:pic>
                <p:nvPicPr>
                  <p:cNvPr id="27" name="Picture 26">
                    <a:extLst>
                      <a:ext uri="{FF2B5EF4-FFF2-40B4-BE49-F238E27FC236}">
                        <a16:creationId xmlns:a16="http://schemas.microsoft.com/office/drawing/2014/main" id="{2CD91A14-A7D8-406E-ABFA-12A1CD647B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5004" y="2491969"/>
                    <a:ext cx="801513" cy="1011983"/>
                  </a:xfrm>
                  <a:prstGeom prst="rect">
                    <a:avLst/>
                  </a:prstGeom>
                </p:spPr>
              </p:pic>
              <p:pic>
                <p:nvPicPr>
                  <p:cNvPr id="25" name="Picture 24">
                    <a:extLst>
                      <a:ext uri="{FF2B5EF4-FFF2-40B4-BE49-F238E27FC236}">
                        <a16:creationId xmlns:a16="http://schemas.microsoft.com/office/drawing/2014/main" id="{37DBDCFC-28FD-4636-B644-38B4D7B6A3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83337" y="1245744"/>
                    <a:ext cx="661257" cy="917567"/>
                  </a:xfrm>
                  <a:prstGeom prst="rect">
                    <a:avLst/>
                  </a:prstGeom>
                </p:spPr>
              </p:pic>
              <p:sp>
                <p:nvSpPr>
                  <p:cNvPr id="188" name="Arc 187">
                    <a:extLst>
                      <a:ext uri="{FF2B5EF4-FFF2-40B4-BE49-F238E27FC236}">
                        <a16:creationId xmlns:a16="http://schemas.microsoft.com/office/drawing/2014/main" id="{00134741-93A0-4ED5-8CA6-C07BC7EEAB4B}"/>
                      </a:ext>
                    </a:extLst>
                  </p:cNvPr>
                  <p:cNvSpPr/>
                  <p:nvPr/>
                </p:nvSpPr>
                <p:spPr>
                  <a:xfrm rot="18072817" flipV="1">
                    <a:off x="5768226" y="2155923"/>
                    <a:ext cx="1672753" cy="1672752"/>
                  </a:xfrm>
                  <a:prstGeom prst="arc">
                    <a:avLst>
                      <a:gd name="adj1" fmla="val 9185746"/>
                      <a:gd name="adj2" fmla="val 11500585"/>
                    </a:avLst>
                  </a:prstGeom>
                  <a:ln w="25400">
                    <a:gradFill flip="none" rotWithShape="1">
                      <a:gsLst>
                        <a:gs pos="0">
                          <a:schemeClr val="accent2">
                            <a:alpha val="72000"/>
                          </a:schemeClr>
                        </a:gs>
                        <a:gs pos="62000">
                          <a:schemeClr val="bg1">
                            <a:alpha val="0"/>
                          </a:schemeClr>
                        </a:gs>
                      </a:gsLst>
                      <a:lin ang="3600000" scaled="0"/>
                      <a:tileRect/>
                    </a:gradFill>
                    <a:headEnd type="none" w="med"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sp>
                <p:nvSpPr>
                  <p:cNvPr id="189" name="Arc 188">
                    <a:extLst>
                      <a:ext uri="{FF2B5EF4-FFF2-40B4-BE49-F238E27FC236}">
                        <a16:creationId xmlns:a16="http://schemas.microsoft.com/office/drawing/2014/main" id="{3DDB7D7D-60EB-4087-87FC-09CE37A16292}"/>
                      </a:ext>
                    </a:extLst>
                  </p:cNvPr>
                  <p:cNvSpPr/>
                  <p:nvPr/>
                </p:nvSpPr>
                <p:spPr>
                  <a:xfrm rot="18072817" flipV="1">
                    <a:off x="5534261" y="2176992"/>
                    <a:ext cx="2146560" cy="2146558"/>
                  </a:xfrm>
                  <a:prstGeom prst="arc">
                    <a:avLst>
                      <a:gd name="adj1" fmla="val 9185746"/>
                      <a:gd name="adj2" fmla="val 11500585"/>
                    </a:avLst>
                  </a:prstGeom>
                  <a:ln w="25400">
                    <a:gradFill flip="none" rotWithShape="1">
                      <a:gsLst>
                        <a:gs pos="0">
                          <a:schemeClr val="accent2">
                            <a:alpha val="75000"/>
                          </a:schemeClr>
                        </a:gs>
                        <a:gs pos="62000">
                          <a:schemeClr val="bg1">
                            <a:alpha val="0"/>
                          </a:schemeClr>
                        </a:gs>
                      </a:gsLst>
                      <a:lin ang="3600000" scaled="0"/>
                      <a:tileRect/>
                    </a:gradFill>
                    <a:headEnd type="none" w="med"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BD1815D7-3983-452E-B442-7D4C58457F16}"/>
                      </a:ext>
                    </a:extLst>
                  </p:cNvPr>
                  <p:cNvSpPr txBox="1"/>
                  <p:nvPr/>
                </p:nvSpPr>
                <p:spPr>
                  <a:xfrm flipH="1">
                    <a:off x="6219281" y="2022666"/>
                    <a:ext cx="1588908" cy="461665"/>
                  </a:xfrm>
                  <a:prstGeom prst="rect">
                    <a:avLst/>
                  </a:prstGeom>
                  <a:noFill/>
                  <a:ln>
                    <a:noFill/>
                  </a:ln>
                </p:spPr>
                <p:txBody>
                  <a:bodyPr wrap="square" rtlCol="0">
                    <a:spAutoFit/>
                  </a:bodyPr>
                  <a:lstStyle/>
                  <a:p>
                    <a:pPr algn="ctr" defTabSz="609555">
                      <a:defRPr/>
                    </a:pPr>
                    <a:r>
                      <a:rPr lang="en-GB" sz="1200" b="1">
                        <a:solidFill>
                          <a:srgbClr val="5A5A5A"/>
                        </a:solidFill>
                        <a:latin typeface="Arial" panose="020B0604020202020204" pitchFamily="34" charset="0"/>
                        <a:cs typeface="Arial" panose="020B0604020202020204" pitchFamily="34" charset="0"/>
                      </a:rPr>
                      <a:t>Biến chứng tim mạch và thận</a:t>
                    </a:r>
                    <a:r>
                      <a:rPr lang="en-GB" sz="1200" b="1" baseline="30000">
                        <a:solidFill>
                          <a:srgbClr val="5A5A5A"/>
                        </a:solidFill>
                        <a:latin typeface="Arial" panose="020B0604020202020204" pitchFamily="34" charset="0"/>
                        <a:cs typeface="Arial" panose="020B0604020202020204" pitchFamily="34" charset="0"/>
                      </a:rPr>
                      <a:t>7,8</a:t>
                    </a:r>
                    <a:endParaRPr lang="en-GB" sz="1200" baseline="30000" dirty="0">
                      <a:solidFill>
                        <a:srgbClr val="5A5A5A"/>
                      </a:solidFill>
                      <a:latin typeface="Arial" panose="020B0604020202020204" pitchFamily="34" charset="0"/>
                      <a:cs typeface="Arial" panose="020B0604020202020204" pitchFamily="34" charset="0"/>
                    </a:endParaRPr>
                  </a:p>
                </p:txBody>
              </p:sp>
            </p:grpSp>
          </p:grpSp>
        </p:grpSp>
      </p:grpSp>
    </p:spTree>
    <p:extLst>
      <p:ext uri="{BB962C8B-B14F-4D97-AF65-F5344CB8AC3E}">
        <p14:creationId xmlns:p14="http://schemas.microsoft.com/office/powerpoint/2010/main" val="2371616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30A35-A970-4E66-B125-61A62A7E0652}"/>
              </a:ext>
            </a:extLst>
          </p:cNvPr>
          <p:cNvSpPr>
            <a:spLocks noGrp="1"/>
          </p:cNvSpPr>
          <p:nvPr>
            <p:ph type="title"/>
          </p:nvPr>
        </p:nvSpPr>
        <p:spPr>
          <a:xfrm>
            <a:off x="457200" y="122400"/>
            <a:ext cx="8185150" cy="768096"/>
          </a:xfrm>
        </p:spPr>
        <p:txBody>
          <a:bodyPr>
            <a:noAutofit/>
          </a:bodyPr>
          <a:lstStyle/>
          <a:p>
            <a:r>
              <a:rPr lang="en-GB" sz="1800" dirty="0" err="1">
                <a:latin typeface="Arial" panose="020B0604020202020204" pitchFamily="34" charset="0"/>
                <a:cs typeface="Arial" panose="020B0604020202020204" pitchFamily="34" charset="0"/>
              </a:rPr>
              <a:t>Kiểm</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soát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đường</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huyết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thích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hợp</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trên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bệnh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nhân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mới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chẩn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đoán</a:t>
            </a:r>
            <a:r>
              <a:rPr lang="en-GB" sz="1800" dirty="0">
                <a:latin typeface="Arial" panose="020B0604020202020204" pitchFamily="34" charset="0"/>
                <a:cs typeface="Arial" panose="020B0604020202020204" pitchFamily="34" charset="0"/>
              </a:rPr>
              <a:t> ĐTĐ </a:t>
            </a:r>
            <a:r>
              <a:rPr lang="en-GB" sz="1800" dirty="0" err="1">
                <a:latin typeface="Arial" panose="020B0604020202020204" pitchFamily="34" charset="0"/>
                <a:cs typeface="Arial" panose="020B0604020202020204" pitchFamily="34" charset="0"/>
              </a:rPr>
              <a:t>típ</a:t>
            </a:r>
            <a:r>
              <a:rPr lang="en-GB" sz="1800" dirty="0">
                <a:latin typeface="Arial" panose="020B0604020202020204" pitchFamily="34" charset="0"/>
                <a:cs typeface="Arial" panose="020B0604020202020204" pitchFamily="34" charset="0"/>
              </a:rPr>
              <a:t> 2 </a:t>
            </a:r>
            <a:r>
              <a:rPr lang="en-GB" sz="1800" dirty="0" err="1">
                <a:latin typeface="Arial" panose="020B0604020202020204" pitchFamily="34" charset="0"/>
                <a:cs typeface="Arial" panose="020B0604020202020204" pitchFamily="34" charset="0"/>
              </a:rPr>
              <a:t>có</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liên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quan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đến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cải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thiện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các</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kết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cục</a:t>
            </a:r>
            <a:r>
              <a:rPr lang="en-GB" sz="1800" dirty="0">
                <a:latin typeface="Arial" panose="020B0604020202020204" pitchFamily="34" charset="0"/>
                <a:cs typeface="Arial" panose="020B0604020202020204" pitchFamily="34" charset="0"/>
              </a:rPr>
              <a:t> so </a:t>
            </a:r>
            <a:r>
              <a:rPr lang="en-GB" sz="1800" dirty="0" err="1">
                <a:latin typeface="Arial" panose="020B0604020202020204" pitchFamily="34" charset="0"/>
                <a:cs typeface="Arial" panose="020B0604020202020204" pitchFamily="34" charset="0"/>
              </a:rPr>
              <a:t>với</a:t>
            </a:r>
            <a:r>
              <a:rPr lang="en-GB" sz="1800" dirty="0">
                <a:latin typeface="Arial" panose="020B0604020202020204" pitchFamily="34" charset="0"/>
                <a:cs typeface="Arial" panose="020B0604020202020204" pitchFamily="34" charset="0"/>
              </a:rPr>
              <a:t> can </a:t>
            </a:r>
            <a:r>
              <a:rPr lang="en-GB" sz="1800" dirty="0" err="1">
                <a:latin typeface="Arial" panose="020B0604020202020204" pitchFamily="34" charset="0"/>
                <a:cs typeface="Arial" panose="020B0604020202020204" pitchFamily="34" charset="0"/>
              </a:rPr>
              <a:t>thiệp</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chế</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độ</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ăn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đơn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thuần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với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lợi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ích</a:t>
            </a:r>
            <a:r>
              <a:rPr lang="en-GB" sz="1800" dirty="0">
                <a:latin typeface="Arial" panose="020B0604020202020204" pitchFamily="34" charset="0"/>
                <a:cs typeface="Arial" panose="020B0604020202020204" pitchFamily="34" charset="0"/>
              </a:rPr>
              <a:t> tim </a:t>
            </a:r>
            <a:r>
              <a:rPr lang="en-GB" sz="1800" dirty="0" err="1">
                <a:latin typeface="Arial" panose="020B0604020202020204" pitchFamily="34" charset="0"/>
                <a:cs typeface="Arial" panose="020B0604020202020204" pitchFamily="34" charset="0"/>
              </a:rPr>
              <a:t>mạch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xuất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hiện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theo</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thời</a:t>
            </a:r>
            <a:r>
              <a:rPr lang="en-GB" sz="1800" dirty="0">
                <a:latin typeface="Arial" panose="020B0604020202020204" pitchFamily="34" charset="0"/>
                <a:cs typeface="Arial" panose="020B0604020202020204" pitchFamily="34" charset="0"/>
              </a:rPr>
              <a:t> gian</a:t>
            </a:r>
            <a:r>
              <a:rPr lang="en-GB" sz="1800" baseline="30000" dirty="0">
                <a:latin typeface="Arial" panose="020B0604020202020204" pitchFamily="34" charset="0"/>
                <a:cs typeface="Arial" panose="020B0604020202020204" pitchFamily="34" charset="0"/>
              </a:rPr>
              <a:t>1,2</a:t>
            </a:r>
            <a:endParaRPr lang="en-GB" sz="1800" baseline="30000" dirty="0">
              <a:highlight>
                <a:srgbClr val="FFFFFF"/>
              </a:highlight>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02278943-3D12-449A-AC88-1D7B9D62B82A}"/>
              </a:ext>
            </a:extLst>
          </p:cNvPr>
          <p:cNvSpPr>
            <a:spLocks noGrp="1"/>
          </p:cNvSpPr>
          <p:nvPr>
            <p:ph type="body" sz="quarter" idx="13"/>
          </p:nvPr>
        </p:nvSpPr>
        <p:spPr/>
        <p:txBody>
          <a:bodyPr/>
          <a:lstStyle/>
          <a:p>
            <a:r>
              <a:rPr lang="en-GB" dirty="0"/>
              <a:t>UKPDS</a:t>
            </a:r>
          </a:p>
        </p:txBody>
      </p:sp>
      <p:sp>
        <p:nvSpPr>
          <p:cNvPr id="4" name="Footer Placeholder 3">
            <a:extLst>
              <a:ext uri="{FF2B5EF4-FFF2-40B4-BE49-F238E27FC236}">
                <a16:creationId xmlns:a16="http://schemas.microsoft.com/office/drawing/2014/main" id="{60283A0F-3502-4D66-855A-6CDB4CCB7DD3}"/>
              </a:ext>
            </a:extLst>
          </p:cNvPr>
          <p:cNvSpPr>
            <a:spLocks noGrp="1"/>
          </p:cNvSpPr>
          <p:nvPr>
            <p:ph type="ftr" sz="quarter" idx="3"/>
          </p:nvPr>
        </p:nvSpPr>
        <p:spPr/>
        <p:txBody>
          <a:bodyPr/>
          <a:lstStyle/>
          <a:p>
            <a:r>
              <a:rPr lang="en-GB">
                <a:solidFill>
                  <a:srgbClr val="515151"/>
                </a:solidFill>
                <a:highlight>
                  <a:srgbClr val="FFFFFF"/>
                </a:highlight>
              </a:rPr>
              <a:t>*</a:t>
            </a:r>
            <a:r>
              <a:rPr lang="en-GB" sz="600">
                <a:solidFill>
                  <a:srgbClr val="515151"/>
                </a:solidFill>
                <a:highlight>
                  <a:srgbClr val="FFFFFF"/>
                </a:highlight>
              </a:rPr>
              <a:t> Bằng sulphonylurea hoặc insulin; </a:t>
            </a:r>
            <a:r>
              <a:rPr lang="en-GB" sz="600" baseline="30000">
                <a:solidFill>
                  <a:srgbClr val="515151"/>
                </a:solidFill>
              </a:rPr>
              <a:t>†</a:t>
            </a:r>
            <a:r>
              <a:rPr lang="en-GB" sz="600">
                <a:solidFill>
                  <a:srgbClr val="515151"/>
                </a:solidFill>
              </a:rPr>
              <a:t>Cần điều trị quang đông. </a:t>
            </a:r>
            <a:r>
              <a:rPr lang="en-GB">
                <a:solidFill>
                  <a:srgbClr val="515151"/>
                </a:solidFill>
                <a:highlight>
                  <a:srgbClr val="FFFFFF"/>
                </a:highlight>
              </a:rPr>
              <a:t>CV, tim mạch; </a:t>
            </a:r>
            <a:r>
              <a:rPr lang="en-GB" dirty="0">
                <a:highlight>
                  <a:srgbClr val="FFFFFF"/>
                </a:highlight>
              </a:rPr>
              <a:t>UKPDS, UK Prospective Diabetes Study </a:t>
            </a:r>
            <a:br>
              <a:rPr lang="en-GB" dirty="0">
                <a:solidFill>
                  <a:srgbClr val="515151"/>
                </a:solidFill>
                <a:highlight>
                  <a:srgbClr val="FFFFFF"/>
                </a:highlight>
              </a:rPr>
            </a:br>
            <a:r>
              <a:rPr lang="en-GB" dirty="0">
                <a:solidFill>
                  <a:srgbClr val="515151"/>
                </a:solidFill>
                <a:highlight>
                  <a:srgbClr val="FFFFFF"/>
                </a:highlight>
              </a:rPr>
              <a:t>1. </a:t>
            </a:r>
            <a:r>
              <a:rPr lang="en-GB" dirty="0">
                <a:highlight>
                  <a:srgbClr val="FFFFFF"/>
                </a:highlight>
              </a:rPr>
              <a:t>UK Prospective Diabetes Study (UKPDS) Group. </a:t>
            </a:r>
            <a:r>
              <a:rPr lang="en-GB" i="1" dirty="0">
                <a:highlight>
                  <a:srgbClr val="FFFFFF"/>
                </a:highlight>
              </a:rPr>
              <a:t>Lancet </a:t>
            </a:r>
            <a:r>
              <a:rPr lang="en-GB" dirty="0">
                <a:highlight>
                  <a:srgbClr val="FFFFFF"/>
                </a:highlight>
              </a:rPr>
              <a:t>1998;352:837; 2. Holman RR </a:t>
            </a:r>
            <a:r>
              <a:rPr lang="en-GB" i="1" dirty="0">
                <a:highlight>
                  <a:srgbClr val="FFFFFF"/>
                </a:highlight>
              </a:rPr>
              <a:t>et al. </a:t>
            </a:r>
            <a:r>
              <a:rPr lang="en-GB" i="1" dirty="0"/>
              <a:t>N Engl J Med </a:t>
            </a:r>
            <a:r>
              <a:rPr lang="en-GB" dirty="0"/>
              <a:t>2008;359:1577</a:t>
            </a:r>
          </a:p>
        </p:txBody>
      </p:sp>
      <p:sp>
        <p:nvSpPr>
          <p:cNvPr id="5" name="Slide Number Placeholder 4">
            <a:extLst>
              <a:ext uri="{FF2B5EF4-FFF2-40B4-BE49-F238E27FC236}">
                <a16:creationId xmlns:a16="http://schemas.microsoft.com/office/drawing/2014/main" id="{92607285-8090-4A92-9052-6E3BDEB5E7F8}"/>
              </a:ext>
            </a:extLst>
          </p:cNvPr>
          <p:cNvSpPr>
            <a:spLocks noGrp="1"/>
          </p:cNvSpPr>
          <p:nvPr>
            <p:ph type="sldNum" sz="quarter" idx="4"/>
          </p:nvPr>
        </p:nvSpPr>
        <p:spPr/>
        <p:txBody>
          <a:bodyPr/>
          <a:lstStyle/>
          <a:p>
            <a:fld id="{B687C26E-76E8-F74A-ABD7-29242BE2C250}" type="slidenum">
              <a:rPr lang="en-US" smtClean="0"/>
              <a:pPr/>
              <a:t>21</a:t>
            </a:fld>
            <a:endParaRPr lang="en-US" dirty="0"/>
          </a:p>
        </p:txBody>
      </p:sp>
      <p:sp>
        <p:nvSpPr>
          <p:cNvPr id="39" name="Rectangle 38">
            <a:extLst>
              <a:ext uri="{FF2B5EF4-FFF2-40B4-BE49-F238E27FC236}">
                <a16:creationId xmlns:a16="http://schemas.microsoft.com/office/drawing/2014/main" id="{61EAC710-5298-4191-B473-C0DDC74C81E6}"/>
              </a:ext>
            </a:extLst>
          </p:cNvPr>
          <p:cNvSpPr/>
          <p:nvPr/>
        </p:nvSpPr>
        <p:spPr>
          <a:xfrm>
            <a:off x="516294" y="4300284"/>
            <a:ext cx="2293125" cy="206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200">
                <a:solidFill>
                  <a:srgbClr val="515151"/>
                </a:solidFill>
                <a:latin typeface="Arial" panose="020B0604020202020204" pitchFamily="34" charset="0"/>
                <a:cs typeface="Arial" panose="020B0604020202020204" pitchFamily="34" charset="0"/>
              </a:rPr>
              <a:t>Suy thận, bệnh võng mạc</a:t>
            </a:r>
            <a:r>
              <a:rPr lang="en-GB" sz="1200" baseline="30000">
                <a:solidFill>
                  <a:srgbClr val="515151"/>
                </a:solidFill>
                <a:latin typeface="Arial" panose="020B0604020202020204" pitchFamily="34" charset="0"/>
                <a:cs typeface="Arial" panose="020B0604020202020204" pitchFamily="34" charset="0"/>
              </a:rPr>
              <a:t>†</a:t>
            </a:r>
            <a:r>
              <a:rPr lang="en-GB" sz="1200">
                <a:solidFill>
                  <a:srgbClr val="515151"/>
                </a:solidFill>
                <a:latin typeface="Arial" panose="020B0604020202020204" pitchFamily="34" charset="0"/>
                <a:cs typeface="Arial" panose="020B0604020202020204" pitchFamily="34" charset="0"/>
              </a:rPr>
              <a:t>, </a:t>
            </a:r>
            <a:br>
              <a:rPr lang="en-GB" sz="1200">
                <a:solidFill>
                  <a:srgbClr val="515151"/>
                </a:solidFill>
                <a:latin typeface="Arial" panose="020B0604020202020204" pitchFamily="34" charset="0"/>
                <a:cs typeface="Arial" panose="020B0604020202020204" pitchFamily="34" charset="0"/>
              </a:rPr>
            </a:br>
            <a:r>
              <a:rPr lang="en-GB" sz="1200">
                <a:solidFill>
                  <a:srgbClr val="515151"/>
                </a:solidFill>
                <a:latin typeface="Arial" panose="020B0604020202020204" pitchFamily="34" charset="0"/>
                <a:cs typeface="Arial" panose="020B0604020202020204" pitchFamily="34" charset="0"/>
              </a:rPr>
              <a:t>xuất huyết dịch kính</a:t>
            </a:r>
            <a:endParaRPr lang="en-GB" sz="1200" dirty="0">
              <a:solidFill>
                <a:srgbClr val="515151"/>
              </a:solidFill>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id="{BEFF2689-88C1-4504-B4A8-94B837F48B2B}"/>
              </a:ext>
            </a:extLst>
          </p:cNvPr>
          <p:cNvSpPr/>
          <p:nvPr/>
        </p:nvSpPr>
        <p:spPr>
          <a:xfrm>
            <a:off x="350740" y="3946053"/>
            <a:ext cx="165554" cy="165554"/>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Oval 60">
            <a:extLst>
              <a:ext uri="{FF2B5EF4-FFF2-40B4-BE49-F238E27FC236}">
                <a16:creationId xmlns:a16="http://schemas.microsoft.com/office/drawing/2014/main" id="{20707180-A20F-4270-939D-E5CD959A7C56}"/>
              </a:ext>
            </a:extLst>
          </p:cNvPr>
          <p:cNvSpPr/>
          <p:nvPr/>
        </p:nvSpPr>
        <p:spPr>
          <a:xfrm>
            <a:off x="350740" y="4292047"/>
            <a:ext cx="165554" cy="165554"/>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ectangle 63">
            <a:extLst>
              <a:ext uri="{FF2B5EF4-FFF2-40B4-BE49-F238E27FC236}">
                <a16:creationId xmlns:a16="http://schemas.microsoft.com/office/drawing/2014/main" id="{FA1A16C9-B7EC-4261-8AD4-998D4E2C7789}"/>
              </a:ext>
            </a:extLst>
          </p:cNvPr>
          <p:cNvSpPr/>
          <p:nvPr/>
        </p:nvSpPr>
        <p:spPr>
          <a:xfrm>
            <a:off x="561195" y="3919938"/>
            <a:ext cx="2161305" cy="206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200" dirty="0" err="1">
                <a:solidFill>
                  <a:srgbClr val="515151"/>
                </a:solidFill>
                <a:latin typeface="Arial" panose="020B0604020202020204" pitchFamily="34" charset="0"/>
                <a:cs typeface="Arial" panose="020B0604020202020204" pitchFamily="34" charset="0"/>
              </a:rPr>
              <a:t>Nhồi</a:t>
            </a:r>
            <a:r>
              <a:rPr lang="en-GB" sz="1200" dirty="0">
                <a:solidFill>
                  <a:srgbClr val="515151"/>
                </a:solidFill>
                <a:latin typeface="Arial" panose="020B0604020202020204" pitchFamily="34" charset="0"/>
                <a:cs typeface="Arial" panose="020B0604020202020204" pitchFamily="34" charset="0"/>
              </a:rPr>
              <a:t> </a:t>
            </a:r>
            <a:r>
              <a:rPr lang="en-GB" sz="1200" dirty="0" err="1">
                <a:solidFill>
                  <a:srgbClr val="515151"/>
                </a:solidFill>
                <a:latin typeface="Arial" panose="020B0604020202020204" pitchFamily="34" charset="0"/>
                <a:cs typeface="Arial" panose="020B0604020202020204" pitchFamily="34" charset="0"/>
              </a:rPr>
              <a:t>máu</a:t>
            </a:r>
            <a:r>
              <a:rPr lang="en-GB" sz="1200" dirty="0">
                <a:solidFill>
                  <a:srgbClr val="515151"/>
                </a:solidFill>
                <a:latin typeface="Arial" panose="020B0604020202020204" pitchFamily="34" charset="0"/>
                <a:cs typeface="Arial" panose="020B0604020202020204" pitchFamily="34" charset="0"/>
              </a:rPr>
              <a:t> </a:t>
            </a:r>
            <a:r>
              <a:rPr lang="en-GB" sz="1200" dirty="0" err="1">
                <a:solidFill>
                  <a:srgbClr val="515151"/>
                </a:solidFill>
                <a:latin typeface="Arial" panose="020B0604020202020204" pitchFamily="34" charset="0"/>
                <a:cs typeface="Arial" panose="020B0604020202020204" pitchFamily="34" charset="0"/>
              </a:rPr>
              <a:t>cơ</a:t>
            </a:r>
            <a:r>
              <a:rPr lang="en-GB" sz="1200" dirty="0">
                <a:solidFill>
                  <a:srgbClr val="515151"/>
                </a:solidFill>
                <a:latin typeface="Arial" panose="020B0604020202020204" pitchFamily="34" charset="0"/>
                <a:cs typeface="Arial" panose="020B0604020202020204" pitchFamily="34" charset="0"/>
              </a:rPr>
              <a:t> tim</a:t>
            </a:r>
          </a:p>
        </p:txBody>
      </p:sp>
      <p:cxnSp>
        <p:nvCxnSpPr>
          <p:cNvPr id="11" name="Straight Connector 10">
            <a:extLst>
              <a:ext uri="{FF2B5EF4-FFF2-40B4-BE49-F238E27FC236}">
                <a16:creationId xmlns:a16="http://schemas.microsoft.com/office/drawing/2014/main" id="{0B760EA8-076B-48B4-A361-20B5321F7768}"/>
              </a:ext>
            </a:extLst>
          </p:cNvPr>
          <p:cNvCxnSpPr>
            <a:cxnSpLocks/>
          </p:cNvCxnSpPr>
          <p:nvPr/>
        </p:nvCxnSpPr>
        <p:spPr>
          <a:xfrm flipV="1">
            <a:off x="2200224" y="1868542"/>
            <a:ext cx="5014451"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20E4CEF0-41CD-48CF-94BE-C047DBC6ED9E}"/>
              </a:ext>
            </a:extLst>
          </p:cNvPr>
          <p:cNvSpPr/>
          <p:nvPr/>
        </p:nvSpPr>
        <p:spPr>
          <a:xfrm>
            <a:off x="1673743" y="816650"/>
            <a:ext cx="2522868" cy="850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ctr">
              <a:defRPr/>
            </a:pPr>
            <a:r>
              <a:rPr lang="en-GB" sz="1100">
                <a:solidFill>
                  <a:srgbClr val="8F3089"/>
                </a:solidFill>
                <a:latin typeface="Arial" panose="020B0604020202020204" pitchFamily="34" charset="0"/>
                <a:cs typeface="Arial" panose="020B0604020202020204" pitchFamily="34" charset="0"/>
              </a:rPr>
              <a:t>Giai đoạn can thiệp</a:t>
            </a:r>
          </a:p>
          <a:p>
            <a:pPr lvl="0" algn="ctr">
              <a:defRPr/>
            </a:pPr>
            <a:r>
              <a:rPr lang="en-GB" sz="1200" b="1">
                <a:solidFill>
                  <a:srgbClr val="8F3089"/>
                </a:solidFill>
                <a:latin typeface="Arial" panose="020B0604020202020204" pitchFamily="34" charset="0"/>
                <a:cs typeface="Arial" panose="020B0604020202020204" pitchFamily="34" charset="0"/>
              </a:rPr>
              <a:t>(1977–1991) đến 1997</a:t>
            </a:r>
            <a:endParaRPr lang="en-GB" sz="1200" b="1" dirty="0">
              <a:solidFill>
                <a:srgbClr val="8F3089"/>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57B22A6F-2B23-4B8F-B1DB-D2F1DF485B98}"/>
              </a:ext>
            </a:extLst>
          </p:cNvPr>
          <p:cNvSpPr/>
          <p:nvPr/>
        </p:nvSpPr>
        <p:spPr>
          <a:xfrm>
            <a:off x="5403662" y="1265260"/>
            <a:ext cx="2168440" cy="376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ctr">
              <a:defRPr/>
            </a:pPr>
            <a:r>
              <a:rPr lang="en-GB" sz="1200">
                <a:solidFill>
                  <a:srgbClr val="8F3089"/>
                </a:solidFill>
                <a:latin typeface="Arial" panose="020B0604020202020204" pitchFamily="34" charset="0"/>
                <a:cs typeface="Arial" panose="020B0604020202020204" pitchFamily="34" charset="0"/>
              </a:rPr>
              <a:t>Giai đoạn theo dõi sau nghiên cứu (không can thiệp)</a:t>
            </a:r>
          </a:p>
          <a:p>
            <a:pPr lvl="0" algn="ctr">
              <a:defRPr/>
            </a:pPr>
            <a:r>
              <a:rPr lang="en-GB" sz="1400" b="1">
                <a:solidFill>
                  <a:srgbClr val="8F3089"/>
                </a:solidFill>
                <a:latin typeface="Arial" panose="020B0604020202020204" pitchFamily="34" charset="0"/>
                <a:cs typeface="Arial" panose="020B0604020202020204" pitchFamily="34" charset="0"/>
              </a:rPr>
              <a:t>1997 đến 2007</a:t>
            </a:r>
            <a:endParaRPr lang="en-GB" sz="1400" dirty="0">
              <a:solidFill>
                <a:srgbClr val="8F3089"/>
              </a:solidFill>
              <a:latin typeface="Arial" panose="020B0604020202020204" pitchFamily="34" charset="0"/>
              <a:cs typeface="Arial" panose="020B0604020202020204" pitchFamily="34" charset="0"/>
            </a:endParaRPr>
          </a:p>
        </p:txBody>
      </p:sp>
      <p:sp>
        <p:nvSpPr>
          <p:cNvPr id="28" name="Arrow: Pentagon 27">
            <a:extLst>
              <a:ext uri="{FF2B5EF4-FFF2-40B4-BE49-F238E27FC236}">
                <a16:creationId xmlns:a16="http://schemas.microsoft.com/office/drawing/2014/main" id="{030615AB-AF79-4333-A5F5-6AFE8BC6D796}"/>
              </a:ext>
            </a:extLst>
          </p:cNvPr>
          <p:cNvSpPr/>
          <p:nvPr/>
        </p:nvSpPr>
        <p:spPr>
          <a:xfrm rot="5400000">
            <a:off x="2434757" y="2689243"/>
            <a:ext cx="1980000" cy="985520"/>
          </a:xfrm>
          <a:prstGeom prst="homePlat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845E2856-04BC-429D-A1D6-A7FE6528FAC2}"/>
              </a:ext>
            </a:extLst>
          </p:cNvPr>
          <p:cNvSpPr/>
          <p:nvPr/>
        </p:nvSpPr>
        <p:spPr>
          <a:xfrm>
            <a:off x="2858759" y="2276544"/>
            <a:ext cx="1132803" cy="448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rPr>
              <a:t>25%</a:t>
            </a:r>
            <a:endParaRPr lang="en-GB" sz="1400" dirty="0">
              <a:solidFill>
                <a:schemeClr val="bg2"/>
              </a:solidFill>
            </a:endParaRPr>
          </a:p>
        </p:txBody>
      </p:sp>
      <p:sp>
        <p:nvSpPr>
          <p:cNvPr id="49" name="Oval 48">
            <a:extLst>
              <a:ext uri="{FF2B5EF4-FFF2-40B4-BE49-F238E27FC236}">
                <a16:creationId xmlns:a16="http://schemas.microsoft.com/office/drawing/2014/main" id="{DF47295E-4230-420C-B86B-7B027AB251F1}"/>
              </a:ext>
            </a:extLst>
          </p:cNvPr>
          <p:cNvSpPr/>
          <p:nvPr/>
        </p:nvSpPr>
        <p:spPr>
          <a:xfrm>
            <a:off x="3148395" y="1691347"/>
            <a:ext cx="552725" cy="552725"/>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1" name="Graphic 50">
            <a:extLst>
              <a:ext uri="{FF2B5EF4-FFF2-40B4-BE49-F238E27FC236}">
                <a16:creationId xmlns:a16="http://schemas.microsoft.com/office/drawing/2014/main" id="{45CCCE85-E581-4963-B1B1-2ABB0E0E63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05098" y="1761497"/>
            <a:ext cx="279677" cy="235372"/>
          </a:xfrm>
          <a:prstGeom prst="rect">
            <a:avLst/>
          </a:prstGeom>
        </p:spPr>
      </p:pic>
      <p:pic>
        <p:nvPicPr>
          <p:cNvPr id="56" name="Graphic 55">
            <a:extLst>
              <a:ext uri="{FF2B5EF4-FFF2-40B4-BE49-F238E27FC236}">
                <a16:creationId xmlns:a16="http://schemas.microsoft.com/office/drawing/2014/main" id="{973801B8-243C-4094-A750-356BE885FA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50802" y="2036095"/>
            <a:ext cx="268460" cy="134230"/>
          </a:xfrm>
          <a:prstGeom prst="rect">
            <a:avLst/>
          </a:prstGeom>
        </p:spPr>
      </p:pic>
      <p:sp>
        <p:nvSpPr>
          <p:cNvPr id="50" name="Rectangle 49">
            <a:extLst>
              <a:ext uri="{FF2B5EF4-FFF2-40B4-BE49-F238E27FC236}">
                <a16:creationId xmlns:a16="http://schemas.microsoft.com/office/drawing/2014/main" id="{14405720-1CD2-4955-AA14-B765F48E081F}"/>
              </a:ext>
            </a:extLst>
          </p:cNvPr>
          <p:cNvSpPr/>
          <p:nvPr/>
        </p:nvSpPr>
        <p:spPr>
          <a:xfrm>
            <a:off x="2818630" y="4114234"/>
            <a:ext cx="1132803" cy="448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2"/>
                </a:solidFill>
              </a:rPr>
              <a:t>95% CI 0.60, 0.93</a:t>
            </a:r>
          </a:p>
          <a:p>
            <a:pPr algn="ctr"/>
            <a:r>
              <a:rPr lang="en-GB" sz="900" b="1" i="1" dirty="0">
                <a:solidFill>
                  <a:schemeClr val="tx2"/>
                </a:solidFill>
              </a:rPr>
              <a:t>p</a:t>
            </a:r>
            <a:r>
              <a:rPr lang="en-GB" sz="900" b="1" dirty="0">
                <a:solidFill>
                  <a:schemeClr val="tx2"/>
                </a:solidFill>
              </a:rPr>
              <a:t>=0.0099</a:t>
            </a:r>
          </a:p>
        </p:txBody>
      </p:sp>
      <p:cxnSp>
        <p:nvCxnSpPr>
          <p:cNvPr id="55" name="Straight Connector 54">
            <a:extLst>
              <a:ext uri="{FF2B5EF4-FFF2-40B4-BE49-F238E27FC236}">
                <a16:creationId xmlns:a16="http://schemas.microsoft.com/office/drawing/2014/main" id="{18C05BD4-F78A-45DD-9C20-604794563E05}"/>
              </a:ext>
            </a:extLst>
          </p:cNvPr>
          <p:cNvCxnSpPr>
            <a:cxnSpLocks/>
          </p:cNvCxnSpPr>
          <p:nvPr/>
        </p:nvCxnSpPr>
        <p:spPr>
          <a:xfrm flipV="1">
            <a:off x="6478744" y="1743573"/>
            <a:ext cx="0" cy="14902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Arrow: Pentagon 30">
            <a:extLst>
              <a:ext uri="{FF2B5EF4-FFF2-40B4-BE49-F238E27FC236}">
                <a16:creationId xmlns:a16="http://schemas.microsoft.com/office/drawing/2014/main" id="{B1D946A3-0A91-4A6D-BDA6-661EA0755D00}"/>
              </a:ext>
            </a:extLst>
          </p:cNvPr>
          <p:cNvSpPr/>
          <p:nvPr/>
        </p:nvSpPr>
        <p:spPr>
          <a:xfrm rot="5400000">
            <a:off x="5376043" y="2294551"/>
            <a:ext cx="1188038" cy="982938"/>
          </a:xfrm>
          <a:prstGeom prst="homePlate">
            <a:avLst/>
          </a:prstGeom>
          <a:solidFill>
            <a:srgbClr val="EE245C"/>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64F17A01-88C2-4B05-A3BD-68C2AA2AA772}"/>
              </a:ext>
            </a:extLst>
          </p:cNvPr>
          <p:cNvSpPr/>
          <p:nvPr/>
        </p:nvSpPr>
        <p:spPr>
          <a:xfrm>
            <a:off x="5403661" y="2276544"/>
            <a:ext cx="1132803" cy="448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rPr>
              <a:t>15%</a:t>
            </a:r>
            <a:endParaRPr lang="en-GB" sz="1400" dirty="0">
              <a:solidFill>
                <a:schemeClr val="bg2"/>
              </a:solidFill>
            </a:endParaRPr>
          </a:p>
        </p:txBody>
      </p:sp>
      <p:grpSp>
        <p:nvGrpSpPr>
          <p:cNvPr id="27" name="Group 26">
            <a:extLst>
              <a:ext uri="{FF2B5EF4-FFF2-40B4-BE49-F238E27FC236}">
                <a16:creationId xmlns:a16="http://schemas.microsoft.com/office/drawing/2014/main" id="{C36F7530-FA99-44B5-BB3F-CDDC5ABB13E0}"/>
              </a:ext>
            </a:extLst>
          </p:cNvPr>
          <p:cNvGrpSpPr/>
          <p:nvPr/>
        </p:nvGrpSpPr>
        <p:grpSpPr>
          <a:xfrm>
            <a:off x="5693700" y="1691347"/>
            <a:ext cx="552725" cy="552725"/>
            <a:chOff x="10521341" y="1650109"/>
            <a:chExt cx="766800" cy="766800"/>
          </a:xfrm>
        </p:grpSpPr>
        <p:sp>
          <p:nvSpPr>
            <p:cNvPr id="29" name="Oval 28">
              <a:extLst>
                <a:ext uri="{FF2B5EF4-FFF2-40B4-BE49-F238E27FC236}">
                  <a16:creationId xmlns:a16="http://schemas.microsoft.com/office/drawing/2014/main" id="{5C105D51-CCF8-4FC5-B0D0-A2446917ED2B}"/>
                </a:ext>
              </a:extLst>
            </p:cNvPr>
            <p:cNvSpPr/>
            <p:nvPr/>
          </p:nvSpPr>
          <p:spPr>
            <a:xfrm>
              <a:off x="10521341" y="1650109"/>
              <a:ext cx="766800" cy="766800"/>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Freeform: Shape 29">
              <a:extLst>
                <a:ext uri="{FF2B5EF4-FFF2-40B4-BE49-F238E27FC236}">
                  <a16:creationId xmlns:a16="http://schemas.microsoft.com/office/drawing/2014/main" id="{B536F329-346D-4FFD-AB2D-957329BC8F66}"/>
                </a:ext>
              </a:extLst>
            </p:cNvPr>
            <p:cNvSpPr/>
            <p:nvPr/>
          </p:nvSpPr>
          <p:spPr>
            <a:xfrm>
              <a:off x="10641250" y="1842316"/>
              <a:ext cx="518434" cy="443178"/>
            </a:xfrm>
            <a:custGeom>
              <a:avLst/>
              <a:gdLst>
                <a:gd name="connsiteX0" fmla="*/ 55950 w 770868"/>
                <a:gd name="connsiteY0" fmla="*/ 56883 h 658968"/>
                <a:gd name="connsiteX1" fmla="*/ 55950 w 770868"/>
                <a:gd name="connsiteY1" fmla="*/ 329173 h 658968"/>
                <a:gd name="connsiteX2" fmla="*/ 386677 w 770868"/>
                <a:gd name="connsiteY2" fmla="*/ 663631 h 658968"/>
                <a:gd name="connsiteX3" fmla="*/ 718648 w 770868"/>
                <a:gd name="connsiteY3" fmla="*/ 330417 h 658968"/>
                <a:gd name="connsiteX4" fmla="*/ 718648 w 770868"/>
                <a:gd name="connsiteY4" fmla="*/ 58126 h 658968"/>
                <a:gd name="connsiteX5" fmla="*/ 448844 w 770868"/>
                <a:gd name="connsiteY5" fmla="*/ 58126 h 658968"/>
                <a:gd name="connsiteX6" fmla="*/ 387921 w 770868"/>
                <a:gd name="connsiteY6" fmla="*/ 119050 h 658968"/>
                <a:gd name="connsiteX7" fmla="*/ 326997 w 770868"/>
                <a:gd name="connsiteY7" fmla="*/ 56883 h 658968"/>
                <a:gd name="connsiteX8" fmla="*/ 55950 w 770868"/>
                <a:gd name="connsiteY8" fmla="*/ 56883 h 658968"/>
                <a:gd name="connsiteX9" fmla="*/ 55950 w 770868"/>
                <a:gd name="connsiteY9" fmla="*/ 56883 h 65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868" h="658968">
                  <a:moveTo>
                    <a:pt x="55950" y="56883"/>
                  </a:moveTo>
                  <a:cubicBezTo>
                    <a:pt x="-18650" y="132726"/>
                    <a:pt x="-18650" y="253330"/>
                    <a:pt x="55950" y="329173"/>
                  </a:cubicBezTo>
                  <a:lnTo>
                    <a:pt x="386677" y="663631"/>
                  </a:lnTo>
                  <a:cubicBezTo>
                    <a:pt x="497334" y="552974"/>
                    <a:pt x="607991" y="441073"/>
                    <a:pt x="718648" y="330417"/>
                  </a:cubicBezTo>
                  <a:cubicBezTo>
                    <a:pt x="793248" y="254573"/>
                    <a:pt x="793248" y="133969"/>
                    <a:pt x="718648" y="58126"/>
                  </a:cubicBezTo>
                  <a:cubicBezTo>
                    <a:pt x="644048" y="-17717"/>
                    <a:pt x="523444" y="-17717"/>
                    <a:pt x="448844" y="58126"/>
                  </a:cubicBezTo>
                  <a:lnTo>
                    <a:pt x="387921" y="119050"/>
                  </a:lnTo>
                  <a:lnTo>
                    <a:pt x="326997" y="56883"/>
                  </a:lnTo>
                  <a:cubicBezTo>
                    <a:pt x="251154" y="-18961"/>
                    <a:pt x="130550" y="-18961"/>
                    <a:pt x="55950" y="56883"/>
                  </a:cubicBezTo>
                  <a:lnTo>
                    <a:pt x="55950" y="56883"/>
                  </a:lnTo>
                  <a:close/>
                </a:path>
              </a:pathLst>
            </a:custGeom>
            <a:solidFill>
              <a:srgbClr val="EE245C"/>
            </a:solidFill>
            <a:ln w="12290" cap="flat">
              <a:solidFill>
                <a:schemeClr val="accent3"/>
              </a:solidFill>
              <a:prstDash val="solid"/>
              <a:miter/>
            </a:ln>
          </p:spPr>
          <p:txBody>
            <a:bodyPr rtlCol="0" anchor="ctr"/>
            <a:lstStyle/>
            <a:p>
              <a:endParaRPr lang="en-GB" dirty="0"/>
            </a:p>
          </p:txBody>
        </p:sp>
      </p:grpSp>
      <p:sp>
        <p:nvSpPr>
          <p:cNvPr id="52" name="Rectangle 51">
            <a:extLst>
              <a:ext uri="{FF2B5EF4-FFF2-40B4-BE49-F238E27FC236}">
                <a16:creationId xmlns:a16="http://schemas.microsoft.com/office/drawing/2014/main" id="{F1302486-A7A4-4EBF-B2C0-CF58F0598D9E}"/>
              </a:ext>
            </a:extLst>
          </p:cNvPr>
          <p:cNvSpPr/>
          <p:nvPr/>
        </p:nvSpPr>
        <p:spPr>
          <a:xfrm>
            <a:off x="5345941" y="3376358"/>
            <a:ext cx="1132803" cy="448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2"/>
                </a:solidFill>
              </a:rPr>
              <a:t>95% CI 0.74, 0.97</a:t>
            </a:r>
          </a:p>
          <a:p>
            <a:pPr algn="ctr"/>
            <a:r>
              <a:rPr lang="en-GB" sz="900" b="1" i="1" dirty="0">
                <a:solidFill>
                  <a:schemeClr val="tx2"/>
                </a:solidFill>
              </a:rPr>
              <a:t>p</a:t>
            </a:r>
            <a:r>
              <a:rPr lang="en-GB" sz="900" b="1" dirty="0">
                <a:solidFill>
                  <a:schemeClr val="tx2"/>
                </a:solidFill>
              </a:rPr>
              <a:t>=0.01</a:t>
            </a:r>
          </a:p>
        </p:txBody>
      </p:sp>
      <p:sp>
        <p:nvSpPr>
          <p:cNvPr id="32" name="Arrow: Pentagon 31">
            <a:extLst>
              <a:ext uri="{FF2B5EF4-FFF2-40B4-BE49-F238E27FC236}">
                <a16:creationId xmlns:a16="http://schemas.microsoft.com/office/drawing/2014/main" id="{618D132A-D238-459C-9934-24E9730D6CB6}"/>
              </a:ext>
            </a:extLst>
          </p:cNvPr>
          <p:cNvSpPr/>
          <p:nvPr/>
        </p:nvSpPr>
        <p:spPr>
          <a:xfrm rot="5400000">
            <a:off x="6068857" y="2649644"/>
            <a:ext cx="1900800" cy="985520"/>
          </a:xfrm>
          <a:prstGeom prst="homePlat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45E6C9E5-21D4-4734-9B58-ED7338D140C9}"/>
              </a:ext>
            </a:extLst>
          </p:cNvPr>
          <p:cNvSpPr/>
          <p:nvPr/>
        </p:nvSpPr>
        <p:spPr>
          <a:xfrm>
            <a:off x="6453260" y="2276544"/>
            <a:ext cx="1132803" cy="448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rPr>
              <a:t>24%</a:t>
            </a:r>
            <a:endParaRPr lang="en-GB" sz="1400" dirty="0">
              <a:solidFill>
                <a:schemeClr val="bg2"/>
              </a:solidFill>
            </a:endParaRPr>
          </a:p>
        </p:txBody>
      </p:sp>
      <p:grpSp>
        <p:nvGrpSpPr>
          <p:cNvPr id="16" name="Group 15">
            <a:extLst>
              <a:ext uri="{FF2B5EF4-FFF2-40B4-BE49-F238E27FC236}">
                <a16:creationId xmlns:a16="http://schemas.microsoft.com/office/drawing/2014/main" id="{E771CF4D-CFC9-4F37-845C-127838BF1396}"/>
              </a:ext>
            </a:extLst>
          </p:cNvPr>
          <p:cNvGrpSpPr/>
          <p:nvPr/>
        </p:nvGrpSpPr>
        <p:grpSpPr>
          <a:xfrm>
            <a:off x="6742895" y="1691347"/>
            <a:ext cx="552725" cy="552725"/>
            <a:chOff x="7305385" y="1928723"/>
            <a:chExt cx="552725" cy="552725"/>
          </a:xfrm>
        </p:grpSpPr>
        <p:sp>
          <p:nvSpPr>
            <p:cNvPr id="57" name="Oval 56">
              <a:extLst>
                <a:ext uri="{FF2B5EF4-FFF2-40B4-BE49-F238E27FC236}">
                  <a16:creationId xmlns:a16="http://schemas.microsoft.com/office/drawing/2014/main" id="{8D14AED4-A0E5-46FC-9C9B-128612A72B08}"/>
                </a:ext>
              </a:extLst>
            </p:cNvPr>
            <p:cNvSpPr/>
            <p:nvPr/>
          </p:nvSpPr>
          <p:spPr>
            <a:xfrm>
              <a:off x="7305385" y="1928723"/>
              <a:ext cx="552725" cy="552725"/>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8" name="Graphic 57">
              <a:extLst>
                <a:ext uri="{FF2B5EF4-FFF2-40B4-BE49-F238E27FC236}">
                  <a16:creationId xmlns:a16="http://schemas.microsoft.com/office/drawing/2014/main" id="{51ECCC8B-0FFD-41E2-B225-DC8AFD3EF435}"/>
                </a:ext>
              </a:extLst>
            </p:cNvPr>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7467564" y="1998873"/>
              <a:ext cx="279677" cy="235372"/>
            </a:xfrm>
            <a:prstGeom prst="rect">
              <a:avLst/>
            </a:prstGeom>
          </p:spPr>
        </p:pic>
        <p:pic>
          <p:nvPicPr>
            <p:cNvPr id="59" name="Graphic 58">
              <a:extLst>
                <a:ext uri="{FF2B5EF4-FFF2-40B4-BE49-F238E27FC236}">
                  <a16:creationId xmlns:a16="http://schemas.microsoft.com/office/drawing/2014/main" id="{53EA082A-A086-49DC-82D5-AB65F240A9AA}"/>
                </a:ext>
              </a:extLst>
            </p:cNvPr>
            <p:cNvPicPr>
              <a:picLocks noChangeAspect="1"/>
            </p:cNvPicPr>
            <p:nvPr/>
          </p:nvPicPr>
          <p:blipFill>
            <a:blip r:embed="rId5">
              <a:extLst>
                <a:ext uri="{96DAC541-7B7A-43D3-8B79-37D633B846F1}">
                  <asvg:svgBlip xmlns:asvg="http://schemas.microsoft.com/office/drawing/2016/SVG/main" r:embed="rId8"/>
                </a:ext>
              </a:extLst>
            </a:blip>
            <a:stretch>
              <a:fillRect/>
            </a:stretch>
          </p:blipFill>
          <p:spPr>
            <a:xfrm>
              <a:off x="7413268" y="2254221"/>
              <a:ext cx="268460" cy="134230"/>
            </a:xfrm>
            <a:prstGeom prst="rect">
              <a:avLst/>
            </a:prstGeom>
          </p:spPr>
        </p:pic>
      </p:grpSp>
      <p:sp>
        <p:nvSpPr>
          <p:cNvPr id="65" name="Rectangle 64">
            <a:extLst>
              <a:ext uri="{FF2B5EF4-FFF2-40B4-BE49-F238E27FC236}">
                <a16:creationId xmlns:a16="http://schemas.microsoft.com/office/drawing/2014/main" id="{9D302CB0-59FE-4F6B-A9B3-9C57B6689537}"/>
              </a:ext>
            </a:extLst>
          </p:cNvPr>
          <p:cNvSpPr/>
          <p:nvPr/>
        </p:nvSpPr>
        <p:spPr>
          <a:xfrm>
            <a:off x="6470375" y="4114234"/>
            <a:ext cx="1132803" cy="448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2"/>
                </a:solidFill>
              </a:rPr>
              <a:t>95% CI 0.64, 0.89</a:t>
            </a:r>
            <a:br>
              <a:rPr lang="en-GB" sz="900" dirty="0">
                <a:solidFill>
                  <a:schemeClr val="tx2"/>
                </a:solidFill>
              </a:rPr>
            </a:br>
            <a:r>
              <a:rPr lang="en-GB" sz="900" b="1" i="1" dirty="0">
                <a:solidFill>
                  <a:schemeClr val="tx2"/>
                </a:solidFill>
              </a:rPr>
              <a:t>p</a:t>
            </a:r>
            <a:r>
              <a:rPr lang="en-GB" sz="900" b="1" dirty="0">
                <a:solidFill>
                  <a:schemeClr val="tx2"/>
                </a:solidFill>
              </a:rPr>
              <a:t>=0.001</a:t>
            </a:r>
          </a:p>
        </p:txBody>
      </p:sp>
      <p:cxnSp>
        <p:nvCxnSpPr>
          <p:cNvPr id="54" name="Straight Connector 53">
            <a:extLst>
              <a:ext uri="{FF2B5EF4-FFF2-40B4-BE49-F238E27FC236}">
                <a16:creationId xmlns:a16="http://schemas.microsoft.com/office/drawing/2014/main" id="{5F0ABA55-493C-4F61-9401-FDA4C70109D9}"/>
              </a:ext>
            </a:extLst>
          </p:cNvPr>
          <p:cNvCxnSpPr>
            <a:cxnSpLocks/>
          </p:cNvCxnSpPr>
          <p:nvPr/>
        </p:nvCxnSpPr>
        <p:spPr>
          <a:xfrm flipV="1">
            <a:off x="2931997" y="1743573"/>
            <a:ext cx="0" cy="14902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Arrow: Pentagon 14">
            <a:extLst>
              <a:ext uri="{FF2B5EF4-FFF2-40B4-BE49-F238E27FC236}">
                <a16:creationId xmlns:a16="http://schemas.microsoft.com/office/drawing/2014/main" id="{84DAB723-E7FF-4E16-8F3D-058A75FB29DA}"/>
              </a:ext>
            </a:extLst>
          </p:cNvPr>
          <p:cNvSpPr/>
          <p:nvPr/>
        </p:nvSpPr>
        <p:spPr>
          <a:xfrm rot="5400000">
            <a:off x="1770864" y="2280168"/>
            <a:ext cx="1184332" cy="1008000"/>
          </a:xfrm>
          <a:prstGeom prst="homePlate">
            <a:avLst/>
          </a:prstGeom>
          <a:solidFill>
            <a:srgbClr val="EE245C"/>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sp>
        <p:nvSpPr>
          <p:cNvPr id="24" name="Rectangle 23">
            <a:extLst>
              <a:ext uri="{FF2B5EF4-FFF2-40B4-BE49-F238E27FC236}">
                <a16:creationId xmlns:a16="http://schemas.microsoft.com/office/drawing/2014/main" id="{7B088DDB-EAF7-4AFB-9341-24DAA544B162}"/>
              </a:ext>
            </a:extLst>
          </p:cNvPr>
          <p:cNvSpPr/>
          <p:nvPr/>
        </p:nvSpPr>
        <p:spPr>
          <a:xfrm>
            <a:off x="1809160" y="2370814"/>
            <a:ext cx="1132803" cy="448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16%</a:t>
            </a:r>
          </a:p>
          <a:p>
            <a:pPr algn="ctr"/>
            <a:r>
              <a:rPr lang="en-GB" sz="1000" b="1" dirty="0">
                <a:solidFill>
                  <a:schemeClr val="bg1"/>
                </a:solidFill>
              </a:rPr>
              <a:t>Not significant</a:t>
            </a:r>
          </a:p>
        </p:txBody>
      </p:sp>
      <p:grpSp>
        <p:nvGrpSpPr>
          <p:cNvPr id="67" name="Group 66">
            <a:extLst>
              <a:ext uri="{FF2B5EF4-FFF2-40B4-BE49-F238E27FC236}">
                <a16:creationId xmlns:a16="http://schemas.microsoft.com/office/drawing/2014/main" id="{8E59A72E-8C5D-41D9-9D44-D675B683493C}"/>
              </a:ext>
            </a:extLst>
          </p:cNvPr>
          <p:cNvGrpSpPr/>
          <p:nvPr/>
        </p:nvGrpSpPr>
        <p:grpSpPr>
          <a:xfrm>
            <a:off x="2086668" y="1691347"/>
            <a:ext cx="552725" cy="552725"/>
            <a:chOff x="10521341" y="1650109"/>
            <a:chExt cx="766800" cy="766800"/>
          </a:xfrm>
        </p:grpSpPr>
        <p:sp>
          <p:nvSpPr>
            <p:cNvPr id="68" name="Oval 67">
              <a:extLst>
                <a:ext uri="{FF2B5EF4-FFF2-40B4-BE49-F238E27FC236}">
                  <a16:creationId xmlns:a16="http://schemas.microsoft.com/office/drawing/2014/main" id="{EF582776-1E56-40BC-A68F-C98F6BA69A50}"/>
                </a:ext>
              </a:extLst>
            </p:cNvPr>
            <p:cNvSpPr/>
            <p:nvPr/>
          </p:nvSpPr>
          <p:spPr>
            <a:xfrm>
              <a:off x="10521341" y="1650109"/>
              <a:ext cx="766800" cy="766800"/>
            </a:xfrm>
            <a:prstGeom prst="ellipse">
              <a:avLst/>
            </a:prstGeom>
            <a:solidFill>
              <a:schemeClr val="bg1"/>
            </a:solidFill>
            <a:ln w="57150">
              <a:solidFill>
                <a:srgbClr val="EE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Freeform: Shape 68">
              <a:extLst>
                <a:ext uri="{FF2B5EF4-FFF2-40B4-BE49-F238E27FC236}">
                  <a16:creationId xmlns:a16="http://schemas.microsoft.com/office/drawing/2014/main" id="{E65EA297-9517-4CB6-A1EE-41228EF78BBE}"/>
                </a:ext>
              </a:extLst>
            </p:cNvPr>
            <p:cNvSpPr/>
            <p:nvPr/>
          </p:nvSpPr>
          <p:spPr>
            <a:xfrm>
              <a:off x="10641250" y="1842316"/>
              <a:ext cx="518434" cy="443178"/>
            </a:xfrm>
            <a:custGeom>
              <a:avLst/>
              <a:gdLst>
                <a:gd name="connsiteX0" fmla="*/ 55950 w 770868"/>
                <a:gd name="connsiteY0" fmla="*/ 56883 h 658968"/>
                <a:gd name="connsiteX1" fmla="*/ 55950 w 770868"/>
                <a:gd name="connsiteY1" fmla="*/ 329173 h 658968"/>
                <a:gd name="connsiteX2" fmla="*/ 386677 w 770868"/>
                <a:gd name="connsiteY2" fmla="*/ 663631 h 658968"/>
                <a:gd name="connsiteX3" fmla="*/ 718648 w 770868"/>
                <a:gd name="connsiteY3" fmla="*/ 330417 h 658968"/>
                <a:gd name="connsiteX4" fmla="*/ 718648 w 770868"/>
                <a:gd name="connsiteY4" fmla="*/ 58126 h 658968"/>
                <a:gd name="connsiteX5" fmla="*/ 448844 w 770868"/>
                <a:gd name="connsiteY5" fmla="*/ 58126 h 658968"/>
                <a:gd name="connsiteX6" fmla="*/ 387921 w 770868"/>
                <a:gd name="connsiteY6" fmla="*/ 119050 h 658968"/>
                <a:gd name="connsiteX7" fmla="*/ 326997 w 770868"/>
                <a:gd name="connsiteY7" fmla="*/ 56883 h 658968"/>
                <a:gd name="connsiteX8" fmla="*/ 55950 w 770868"/>
                <a:gd name="connsiteY8" fmla="*/ 56883 h 658968"/>
                <a:gd name="connsiteX9" fmla="*/ 55950 w 770868"/>
                <a:gd name="connsiteY9" fmla="*/ 56883 h 65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868" h="658968">
                  <a:moveTo>
                    <a:pt x="55950" y="56883"/>
                  </a:moveTo>
                  <a:cubicBezTo>
                    <a:pt x="-18650" y="132726"/>
                    <a:pt x="-18650" y="253330"/>
                    <a:pt x="55950" y="329173"/>
                  </a:cubicBezTo>
                  <a:lnTo>
                    <a:pt x="386677" y="663631"/>
                  </a:lnTo>
                  <a:cubicBezTo>
                    <a:pt x="497334" y="552974"/>
                    <a:pt x="607991" y="441073"/>
                    <a:pt x="718648" y="330417"/>
                  </a:cubicBezTo>
                  <a:cubicBezTo>
                    <a:pt x="793248" y="254573"/>
                    <a:pt x="793248" y="133969"/>
                    <a:pt x="718648" y="58126"/>
                  </a:cubicBezTo>
                  <a:cubicBezTo>
                    <a:pt x="644048" y="-17717"/>
                    <a:pt x="523444" y="-17717"/>
                    <a:pt x="448844" y="58126"/>
                  </a:cubicBezTo>
                  <a:lnTo>
                    <a:pt x="387921" y="119050"/>
                  </a:lnTo>
                  <a:lnTo>
                    <a:pt x="326997" y="56883"/>
                  </a:lnTo>
                  <a:cubicBezTo>
                    <a:pt x="251154" y="-18961"/>
                    <a:pt x="130550" y="-18961"/>
                    <a:pt x="55950" y="56883"/>
                  </a:cubicBezTo>
                  <a:lnTo>
                    <a:pt x="55950" y="56883"/>
                  </a:lnTo>
                  <a:close/>
                </a:path>
              </a:pathLst>
            </a:custGeom>
            <a:solidFill>
              <a:srgbClr val="EE245C"/>
            </a:solidFill>
            <a:ln w="12290" cap="flat">
              <a:noFill/>
              <a:prstDash val="solid"/>
              <a:miter/>
            </a:ln>
          </p:spPr>
          <p:txBody>
            <a:bodyPr rtlCol="0" anchor="ctr"/>
            <a:lstStyle/>
            <a:p>
              <a:endParaRPr lang="en-GB" dirty="0"/>
            </a:p>
          </p:txBody>
        </p:sp>
      </p:grpSp>
      <p:sp>
        <p:nvSpPr>
          <p:cNvPr id="48" name="Rectangle 47">
            <a:extLst>
              <a:ext uri="{FF2B5EF4-FFF2-40B4-BE49-F238E27FC236}">
                <a16:creationId xmlns:a16="http://schemas.microsoft.com/office/drawing/2014/main" id="{32D333C0-AC44-47C5-98D0-4FD47A686EF9}"/>
              </a:ext>
            </a:extLst>
          </p:cNvPr>
          <p:cNvSpPr/>
          <p:nvPr/>
        </p:nvSpPr>
        <p:spPr>
          <a:xfrm>
            <a:off x="1809160" y="3376358"/>
            <a:ext cx="1132803" cy="448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2"/>
                </a:solidFill>
              </a:rPr>
              <a:t>95% CI 0.71, 1.00</a:t>
            </a:r>
          </a:p>
          <a:p>
            <a:pPr algn="ctr"/>
            <a:r>
              <a:rPr lang="en-GB" sz="900" b="1" i="1" dirty="0">
                <a:solidFill>
                  <a:schemeClr val="tx2"/>
                </a:solidFill>
              </a:rPr>
              <a:t>p</a:t>
            </a:r>
            <a:r>
              <a:rPr lang="en-GB" sz="900" b="1" dirty="0">
                <a:solidFill>
                  <a:schemeClr val="tx2"/>
                </a:solidFill>
              </a:rPr>
              <a:t>=0.052</a:t>
            </a:r>
          </a:p>
        </p:txBody>
      </p:sp>
    </p:spTree>
    <p:extLst>
      <p:ext uri="{BB962C8B-B14F-4D97-AF65-F5344CB8AC3E}">
        <p14:creationId xmlns:p14="http://schemas.microsoft.com/office/powerpoint/2010/main" val="2686894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1"/>
          <p:cNvSpPr>
            <a:spLocks noGrp="1"/>
          </p:cNvSpPr>
          <p:nvPr>
            <p:ph type="title"/>
          </p:nvPr>
        </p:nvSpPr>
        <p:spPr/>
        <p:txBody>
          <a:bodyPr>
            <a:normAutofit/>
          </a:bodyPr>
          <a:lstStyle/>
          <a:p>
            <a:r>
              <a:rPr lang="en-GB" sz="2400" dirty="0" err="1">
                <a:latin typeface="Arial" panose="020B0604020202020204" pitchFamily="34" charset="0"/>
                <a:cs typeface="Arial" panose="020B0604020202020204" pitchFamily="34" charset="0"/>
              </a:rPr>
              <a:t>Đái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tăng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gấp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cố</a:t>
            </a:r>
            <a:r>
              <a:rPr lang="en-GB" sz="2400" dirty="0">
                <a:latin typeface="Arial" panose="020B0604020202020204" pitchFamily="34" charset="0"/>
                <a:cs typeface="Arial" panose="020B0604020202020204" pitchFamily="34" charset="0"/>
              </a:rPr>
              <a:t> tim </a:t>
            </a:r>
            <a:r>
              <a:rPr lang="en-GB" sz="2400" dirty="0" err="1">
                <a:latin typeface="Arial" panose="020B0604020202020204" pitchFamily="34" charset="0"/>
                <a:cs typeface="Arial" panose="020B0604020202020204" pitchFamily="34" charset="0"/>
              </a:rPr>
              <a:t>mạch</a:t>
            </a:r>
            <a:endParaRPr lang="en-GB" sz="24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p:txBody>
          <a:bodyPr/>
          <a:lstStyle/>
          <a:p>
            <a:r>
              <a:rPr lang="en-AU">
                <a:latin typeface="Arial" panose="020B0604020202020204" pitchFamily="34" charset="0"/>
                <a:cs typeface="Arial" panose="020B0604020202020204" pitchFamily="34" charset="0"/>
              </a:rPr>
              <a:t>*Độc lập với tuổi, tình trạng hút thuốc lá, chi số khối cơ theerr và huyết áp tâm thu</a:t>
            </a:r>
            <a:endParaRPr lang="en-AU" dirty="0">
              <a:latin typeface="Arial" panose="020B0604020202020204" pitchFamily="34" charset="0"/>
              <a:cs typeface="Arial" panose="020B0604020202020204" pitchFamily="34" charset="0"/>
            </a:endParaRPr>
          </a:p>
          <a:p>
            <a:r>
              <a:rPr lang="de-DE">
                <a:latin typeface="Arial" panose="020B0604020202020204" pitchFamily="34" charset="0"/>
                <a:cs typeface="Arial" panose="020B0604020202020204" pitchFamily="34" charset="0"/>
              </a:rPr>
              <a:t>CV, tim mạch; </a:t>
            </a:r>
            <a:r>
              <a:rPr lang="en-AU" dirty="0">
                <a:latin typeface="Arial" panose="020B0604020202020204" pitchFamily="34" charset="0"/>
                <a:cs typeface="Arial" panose="020B0604020202020204" pitchFamily="34" charset="0"/>
              </a:rPr>
              <a:t>MI</a:t>
            </a:r>
            <a:r>
              <a:rPr lang="en-AU">
                <a:latin typeface="Arial" panose="020B0604020202020204" pitchFamily="34" charset="0"/>
                <a:cs typeface="Arial" panose="020B0604020202020204" pitchFamily="34" charset="0"/>
              </a:rPr>
              <a:t>, </a:t>
            </a:r>
            <a:r>
              <a:rPr lang="vi-VN">
                <a:latin typeface="Arial" panose="020B0604020202020204" pitchFamily="34" charset="0"/>
                <a:cs typeface="Arial" panose="020B0604020202020204" pitchFamily="34" charset="0"/>
              </a:rPr>
              <a:t>nhồi máu cơ tim</a:t>
            </a:r>
            <a:endParaRPr lang="en-AU"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Sarwar N </a:t>
            </a:r>
            <a:r>
              <a:rPr lang="en-GB" altLang="en-US" i="1" dirty="0">
                <a:latin typeface="Arial" panose="020B0604020202020204" pitchFamily="34" charset="0"/>
                <a:cs typeface="Arial" panose="020B0604020202020204" pitchFamily="34" charset="0"/>
              </a:rPr>
              <a:t>et al. Lancet </a:t>
            </a:r>
            <a:r>
              <a:rPr lang="en-GB" altLang="en-US" dirty="0">
                <a:latin typeface="Arial" panose="020B0604020202020204" pitchFamily="34" charset="0"/>
                <a:cs typeface="Arial" panose="020B0604020202020204" pitchFamily="34" charset="0"/>
              </a:rPr>
              <a:t>2010;375:2215 </a:t>
            </a:r>
            <a:endParaRPr lang="en-GB" dirty="0">
              <a:latin typeface="Arial" panose="020B0604020202020204" pitchFamily="34" charset="0"/>
              <a:cs typeface="Arial" panose="020B0604020202020204" pitchFamily="34" charset="0"/>
            </a:endParaRPr>
          </a:p>
        </p:txBody>
      </p:sp>
      <p:sp>
        <p:nvSpPr>
          <p:cNvPr id="60" name="Line 5"/>
          <p:cNvSpPr>
            <a:spLocks noChangeShapeType="1"/>
          </p:cNvSpPr>
          <p:nvPr/>
        </p:nvSpPr>
        <p:spPr bwMode="auto">
          <a:xfrm>
            <a:off x="466725" y="1295771"/>
            <a:ext cx="8264267"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lIns="91374" tIns="45687" rIns="91374" bIns="45687"/>
          <a:lstStyle/>
          <a:p>
            <a:pPr defTabSz="913635">
              <a:defRPr/>
            </a:pPr>
            <a:endParaRPr lang="en-GB" kern="0" dirty="0">
              <a:solidFill>
                <a:srgbClr val="5A5A5A"/>
              </a:solidFill>
              <a:latin typeface="Arial" panose="020B0604020202020204" pitchFamily="34" charset="0"/>
              <a:cs typeface="Arial" panose="020B0604020202020204" pitchFamily="34" charset="0"/>
            </a:endParaRPr>
          </a:p>
        </p:txBody>
      </p:sp>
      <p:sp>
        <p:nvSpPr>
          <p:cNvPr id="61" name="Line 6"/>
          <p:cNvSpPr>
            <a:spLocks noChangeShapeType="1"/>
          </p:cNvSpPr>
          <p:nvPr/>
        </p:nvSpPr>
        <p:spPr bwMode="auto">
          <a:xfrm flipV="1">
            <a:off x="4254299" y="1295772"/>
            <a:ext cx="0" cy="30400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1374" tIns="45687" rIns="91374" bIns="45687"/>
          <a:lstStyle/>
          <a:p>
            <a:pPr defTabSz="913635">
              <a:defRPr/>
            </a:pPr>
            <a:endParaRPr lang="en-GB" b="1" kern="0" dirty="0">
              <a:solidFill>
                <a:srgbClr val="5A5A5A"/>
              </a:solidFill>
              <a:latin typeface="Arial" panose="020B0604020202020204" pitchFamily="34" charset="0"/>
              <a:cs typeface="Arial" panose="020B0604020202020204" pitchFamily="34" charset="0"/>
            </a:endParaRPr>
          </a:p>
        </p:txBody>
      </p:sp>
      <p:sp>
        <p:nvSpPr>
          <p:cNvPr id="62" name="Line 15"/>
          <p:cNvSpPr>
            <a:spLocks noChangeShapeType="1"/>
          </p:cNvSpPr>
          <p:nvPr/>
        </p:nvSpPr>
        <p:spPr bwMode="auto">
          <a:xfrm>
            <a:off x="5781505" y="1518741"/>
            <a:ext cx="446087"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lIns="91374" tIns="45687" rIns="91374" bIns="45687"/>
          <a:lstStyle/>
          <a:p>
            <a:pPr defTabSz="913635">
              <a:defRPr/>
            </a:pPr>
            <a:endParaRPr lang="en-GB" kern="0" dirty="0">
              <a:solidFill>
                <a:srgbClr val="5A5A5A"/>
              </a:solidFill>
              <a:latin typeface="Arial" panose="020B0604020202020204" pitchFamily="34" charset="0"/>
              <a:cs typeface="Arial" panose="020B0604020202020204" pitchFamily="34" charset="0"/>
            </a:endParaRPr>
          </a:p>
        </p:txBody>
      </p:sp>
      <p:sp>
        <p:nvSpPr>
          <p:cNvPr id="63" name="Line 16"/>
          <p:cNvSpPr>
            <a:spLocks noChangeShapeType="1"/>
          </p:cNvSpPr>
          <p:nvPr/>
        </p:nvSpPr>
        <p:spPr bwMode="auto">
          <a:xfrm>
            <a:off x="6068846" y="1871012"/>
            <a:ext cx="598487"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lIns="91374" tIns="45687" rIns="91374" bIns="45687"/>
          <a:lstStyle/>
          <a:p>
            <a:pPr defTabSz="913635">
              <a:defRPr/>
            </a:pPr>
            <a:endParaRPr lang="en-GB" kern="0" dirty="0">
              <a:solidFill>
                <a:srgbClr val="5A5A5A"/>
              </a:solidFill>
              <a:latin typeface="Arial" panose="020B0604020202020204" pitchFamily="34" charset="0"/>
              <a:cs typeface="Arial" panose="020B0604020202020204" pitchFamily="34" charset="0"/>
            </a:endParaRPr>
          </a:p>
        </p:txBody>
      </p:sp>
      <p:sp>
        <p:nvSpPr>
          <p:cNvPr id="64" name="Line 17"/>
          <p:cNvSpPr>
            <a:spLocks noChangeShapeType="1"/>
          </p:cNvSpPr>
          <p:nvPr/>
        </p:nvSpPr>
        <p:spPr bwMode="auto">
          <a:xfrm>
            <a:off x="5500487" y="2248410"/>
            <a:ext cx="534987"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lIns="91374" tIns="45687" rIns="91374" bIns="45687"/>
          <a:lstStyle/>
          <a:p>
            <a:pPr defTabSz="913635">
              <a:defRPr/>
            </a:pPr>
            <a:endParaRPr lang="en-GB" kern="0" dirty="0">
              <a:solidFill>
                <a:srgbClr val="5A5A5A"/>
              </a:solidFill>
              <a:latin typeface="Arial" panose="020B0604020202020204" pitchFamily="34" charset="0"/>
              <a:cs typeface="Arial" panose="020B0604020202020204" pitchFamily="34" charset="0"/>
            </a:endParaRPr>
          </a:p>
        </p:txBody>
      </p:sp>
      <p:sp>
        <p:nvSpPr>
          <p:cNvPr id="65" name="Line 19"/>
          <p:cNvSpPr>
            <a:spLocks noChangeShapeType="1"/>
          </p:cNvSpPr>
          <p:nvPr/>
        </p:nvSpPr>
        <p:spPr bwMode="auto">
          <a:xfrm>
            <a:off x="5938637" y="2952531"/>
            <a:ext cx="773112"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lIns="91374" tIns="45687" rIns="91374" bIns="45687"/>
          <a:lstStyle/>
          <a:p>
            <a:pPr defTabSz="913635">
              <a:defRPr/>
            </a:pPr>
            <a:endParaRPr lang="en-GB" kern="0" dirty="0">
              <a:solidFill>
                <a:srgbClr val="5A5A5A"/>
              </a:solidFill>
              <a:latin typeface="Arial" panose="020B0604020202020204" pitchFamily="34" charset="0"/>
              <a:cs typeface="Arial" panose="020B0604020202020204" pitchFamily="34" charset="0"/>
            </a:endParaRPr>
          </a:p>
        </p:txBody>
      </p:sp>
      <p:sp>
        <p:nvSpPr>
          <p:cNvPr id="66" name="Line 20"/>
          <p:cNvSpPr>
            <a:spLocks noChangeShapeType="1"/>
          </p:cNvSpPr>
          <p:nvPr/>
        </p:nvSpPr>
        <p:spPr bwMode="auto">
          <a:xfrm>
            <a:off x="4698801" y="3301125"/>
            <a:ext cx="1365250"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lIns="91374" tIns="45687" rIns="91374" bIns="45687"/>
          <a:lstStyle/>
          <a:p>
            <a:pPr defTabSz="913635">
              <a:defRPr/>
            </a:pPr>
            <a:endParaRPr lang="en-GB" kern="0" dirty="0">
              <a:solidFill>
                <a:srgbClr val="5A5A5A"/>
              </a:solidFill>
              <a:latin typeface="Arial" panose="020B0604020202020204" pitchFamily="34" charset="0"/>
              <a:cs typeface="Arial" panose="020B0604020202020204" pitchFamily="34" charset="0"/>
            </a:endParaRPr>
          </a:p>
        </p:txBody>
      </p:sp>
      <p:sp>
        <p:nvSpPr>
          <p:cNvPr id="67" name="Line 21"/>
          <p:cNvSpPr>
            <a:spLocks noChangeShapeType="1"/>
          </p:cNvSpPr>
          <p:nvPr/>
        </p:nvSpPr>
        <p:spPr bwMode="auto">
          <a:xfrm>
            <a:off x="5425875" y="3674691"/>
            <a:ext cx="735012"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lIns="91374" tIns="45687" rIns="91374" bIns="45687"/>
          <a:lstStyle/>
          <a:p>
            <a:pPr defTabSz="913635">
              <a:defRPr/>
            </a:pPr>
            <a:endParaRPr lang="en-GB" kern="0" dirty="0">
              <a:solidFill>
                <a:srgbClr val="5A5A5A"/>
              </a:solidFill>
              <a:latin typeface="Arial" panose="020B0604020202020204" pitchFamily="34" charset="0"/>
              <a:cs typeface="Arial" panose="020B0604020202020204" pitchFamily="34" charset="0"/>
            </a:endParaRPr>
          </a:p>
        </p:txBody>
      </p:sp>
      <p:sp>
        <p:nvSpPr>
          <p:cNvPr id="68" name="Line 22"/>
          <p:cNvSpPr>
            <a:spLocks noChangeShapeType="1"/>
          </p:cNvSpPr>
          <p:nvPr/>
        </p:nvSpPr>
        <p:spPr bwMode="auto">
          <a:xfrm>
            <a:off x="5300462" y="4029675"/>
            <a:ext cx="677862" cy="1588"/>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lIns="91374" tIns="45687" rIns="91374" bIns="45687"/>
          <a:lstStyle/>
          <a:p>
            <a:pPr defTabSz="913635">
              <a:defRPr/>
            </a:pPr>
            <a:endParaRPr lang="en-GB" kern="0" dirty="0">
              <a:solidFill>
                <a:srgbClr val="5A5A5A"/>
              </a:solidFill>
              <a:latin typeface="Arial" panose="020B0604020202020204" pitchFamily="34" charset="0"/>
              <a:cs typeface="Arial" panose="020B0604020202020204" pitchFamily="34" charset="0"/>
            </a:endParaRPr>
          </a:p>
        </p:txBody>
      </p:sp>
      <p:sp>
        <p:nvSpPr>
          <p:cNvPr id="69" name="Rectangle 23"/>
          <p:cNvSpPr>
            <a:spLocks noChangeArrowheads="1"/>
          </p:cNvSpPr>
          <p:nvPr/>
        </p:nvSpPr>
        <p:spPr bwMode="auto">
          <a:xfrm>
            <a:off x="627184" y="1416506"/>
            <a:ext cx="17827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defTabSz="456794" eaLnBrk="1" hangingPunct="1">
              <a:spcBef>
                <a:spcPct val="0"/>
              </a:spcBef>
              <a:spcAft>
                <a:spcPct val="0"/>
              </a:spcAft>
              <a:buClrTx/>
              <a:buNone/>
            </a:pPr>
            <a:r>
              <a:rPr lang="en-US" altLang="en-US" sz="1200" b="1">
                <a:solidFill>
                  <a:schemeClr val="accent2"/>
                </a:solidFill>
                <a:latin typeface="Arial" panose="020B0604020202020204" pitchFamily="34" charset="0"/>
                <a:cs typeface="Arial" panose="020B0604020202020204" pitchFamily="34" charset="0"/>
              </a:rPr>
              <a:t>Bệnh mạch vành</a:t>
            </a:r>
            <a:endParaRPr lang="en-GB" altLang="en-US" sz="1200" b="1" dirty="0">
              <a:solidFill>
                <a:schemeClr val="accent2"/>
              </a:solidFill>
              <a:latin typeface="Arial" panose="020B0604020202020204" pitchFamily="34" charset="0"/>
              <a:cs typeface="Arial" panose="020B0604020202020204" pitchFamily="34" charset="0"/>
            </a:endParaRPr>
          </a:p>
        </p:txBody>
      </p:sp>
      <p:sp>
        <p:nvSpPr>
          <p:cNvPr id="70" name="Rectangle 24"/>
          <p:cNvSpPr>
            <a:spLocks noChangeArrowheads="1"/>
          </p:cNvSpPr>
          <p:nvPr/>
        </p:nvSpPr>
        <p:spPr bwMode="auto">
          <a:xfrm>
            <a:off x="879597" y="1777031"/>
            <a:ext cx="17843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defTabSz="456794" eaLnBrk="1" hangingPunct="1">
              <a:spcBef>
                <a:spcPct val="0"/>
              </a:spcBef>
              <a:spcAft>
                <a:spcPct val="0"/>
              </a:spcAft>
              <a:buClrTx/>
              <a:buNone/>
            </a:pPr>
            <a:r>
              <a:rPr lang="en-US" altLang="en-US" sz="1200">
                <a:solidFill>
                  <a:srgbClr val="5A5A5A"/>
                </a:solidFill>
                <a:latin typeface="Arial" panose="020B0604020202020204" pitchFamily="34" charset="0"/>
                <a:cs typeface="Arial" panose="020B0604020202020204" pitchFamily="34" charset="0"/>
              </a:rPr>
              <a:t>Tử vong do bệnh mạch vành</a:t>
            </a:r>
            <a:endParaRPr lang="en-GB" altLang="en-US" sz="1200" dirty="0">
              <a:solidFill>
                <a:srgbClr val="5A5A5A"/>
              </a:solidFill>
              <a:latin typeface="Arial" panose="020B0604020202020204" pitchFamily="34" charset="0"/>
              <a:cs typeface="Arial" panose="020B0604020202020204" pitchFamily="34" charset="0"/>
            </a:endParaRPr>
          </a:p>
        </p:txBody>
      </p:sp>
      <p:sp>
        <p:nvSpPr>
          <p:cNvPr id="71" name="Rectangle 25"/>
          <p:cNvSpPr>
            <a:spLocks noChangeArrowheads="1"/>
          </p:cNvSpPr>
          <p:nvPr/>
        </p:nvSpPr>
        <p:spPr bwMode="auto">
          <a:xfrm>
            <a:off x="879596" y="2139143"/>
            <a:ext cx="2116137" cy="198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defTabSz="456794" eaLnBrk="1" hangingPunct="1">
              <a:spcBef>
                <a:spcPct val="0"/>
              </a:spcBef>
              <a:spcAft>
                <a:spcPct val="0"/>
              </a:spcAft>
              <a:buClrTx/>
              <a:buNone/>
            </a:pPr>
            <a:r>
              <a:rPr lang="en-US" altLang="en-US" sz="1200">
                <a:solidFill>
                  <a:srgbClr val="5A5A5A"/>
                </a:solidFill>
                <a:latin typeface="Arial" panose="020B0604020202020204" pitchFamily="34" charset="0"/>
                <a:cs typeface="Arial" panose="020B0604020202020204" pitchFamily="34" charset="0"/>
              </a:rPr>
              <a:t>Nhồi máu cơ tim không tử vong</a:t>
            </a:r>
            <a:endParaRPr lang="en-GB" altLang="en-US" sz="1200" dirty="0">
              <a:solidFill>
                <a:srgbClr val="5A5A5A"/>
              </a:solidFill>
              <a:latin typeface="Arial" panose="020B0604020202020204" pitchFamily="34" charset="0"/>
              <a:cs typeface="Arial" panose="020B0604020202020204" pitchFamily="34" charset="0"/>
            </a:endParaRPr>
          </a:p>
        </p:txBody>
      </p:sp>
      <p:sp>
        <p:nvSpPr>
          <p:cNvPr id="73" name="Rectangle 26"/>
          <p:cNvSpPr>
            <a:spLocks noChangeArrowheads="1"/>
          </p:cNvSpPr>
          <p:nvPr/>
        </p:nvSpPr>
        <p:spPr bwMode="auto">
          <a:xfrm>
            <a:off x="627186" y="2498081"/>
            <a:ext cx="2005012"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defTabSz="456794" eaLnBrk="1" hangingPunct="1">
              <a:spcBef>
                <a:spcPct val="0"/>
              </a:spcBef>
              <a:spcAft>
                <a:spcPct val="0"/>
              </a:spcAft>
              <a:buClrTx/>
              <a:buNone/>
            </a:pPr>
            <a:r>
              <a:rPr lang="en-US" altLang="en-US" sz="1200" b="1">
                <a:solidFill>
                  <a:schemeClr val="accent2"/>
                </a:solidFill>
                <a:latin typeface="Arial" panose="020B0604020202020204" pitchFamily="34" charset="0"/>
                <a:cs typeface="Arial" panose="020B0604020202020204" pitchFamily="34" charset="0"/>
              </a:rPr>
              <a:t>Bệnh mạch máu não</a:t>
            </a:r>
            <a:endParaRPr lang="en-GB" altLang="en-US" sz="1200" b="1" dirty="0">
              <a:solidFill>
                <a:schemeClr val="accent2"/>
              </a:solidFill>
              <a:latin typeface="Arial" panose="020B0604020202020204" pitchFamily="34" charset="0"/>
              <a:cs typeface="Arial" panose="020B0604020202020204" pitchFamily="34" charset="0"/>
            </a:endParaRPr>
          </a:p>
        </p:txBody>
      </p:sp>
      <p:sp>
        <p:nvSpPr>
          <p:cNvPr id="74" name="Rectangle 27"/>
          <p:cNvSpPr>
            <a:spLocks noChangeArrowheads="1"/>
          </p:cNvSpPr>
          <p:nvPr/>
        </p:nvSpPr>
        <p:spPr bwMode="auto">
          <a:xfrm>
            <a:off x="879596" y="2847492"/>
            <a:ext cx="1782762"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defTabSz="456794" eaLnBrk="1" hangingPunct="1">
              <a:spcBef>
                <a:spcPct val="0"/>
              </a:spcBef>
              <a:spcAft>
                <a:spcPct val="0"/>
              </a:spcAft>
              <a:buClrTx/>
              <a:buNone/>
            </a:pPr>
            <a:r>
              <a:rPr lang="en-US" altLang="en-US" sz="1200">
                <a:solidFill>
                  <a:srgbClr val="5A5A5A"/>
                </a:solidFill>
                <a:latin typeface="Arial" panose="020B0604020202020204" pitchFamily="34" charset="0"/>
                <a:cs typeface="Arial" panose="020B0604020202020204" pitchFamily="34" charset="0"/>
              </a:rPr>
              <a:t>Nhồi máu não</a:t>
            </a:r>
            <a:endParaRPr lang="en-GB" altLang="en-US" sz="1200" dirty="0">
              <a:solidFill>
                <a:srgbClr val="5A5A5A"/>
              </a:solidFill>
              <a:latin typeface="Arial" panose="020B0604020202020204" pitchFamily="34" charset="0"/>
              <a:cs typeface="Arial" panose="020B0604020202020204" pitchFamily="34" charset="0"/>
            </a:endParaRPr>
          </a:p>
        </p:txBody>
      </p:sp>
      <p:sp>
        <p:nvSpPr>
          <p:cNvPr id="75" name="Rectangle 28"/>
          <p:cNvSpPr>
            <a:spLocks noChangeArrowheads="1"/>
          </p:cNvSpPr>
          <p:nvPr/>
        </p:nvSpPr>
        <p:spPr bwMode="auto">
          <a:xfrm>
            <a:off x="879596" y="3211192"/>
            <a:ext cx="1782762"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defTabSz="456794" eaLnBrk="1" hangingPunct="1">
              <a:spcBef>
                <a:spcPct val="0"/>
              </a:spcBef>
              <a:spcAft>
                <a:spcPct val="0"/>
              </a:spcAft>
              <a:buClrTx/>
              <a:buNone/>
            </a:pPr>
            <a:r>
              <a:rPr lang="en-US" altLang="en-US" sz="1200">
                <a:solidFill>
                  <a:srgbClr val="5A5A5A"/>
                </a:solidFill>
                <a:latin typeface="Arial" panose="020B0604020202020204" pitchFamily="34" charset="0"/>
                <a:cs typeface="Arial" panose="020B0604020202020204" pitchFamily="34" charset="0"/>
              </a:rPr>
              <a:t>Xuất huyết não</a:t>
            </a:r>
            <a:endParaRPr lang="en-GB" altLang="en-US" sz="1200" dirty="0">
              <a:solidFill>
                <a:srgbClr val="5A5A5A"/>
              </a:solidFill>
              <a:latin typeface="Arial" panose="020B0604020202020204" pitchFamily="34" charset="0"/>
              <a:cs typeface="Arial" panose="020B0604020202020204" pitchFamily="34" charset="0"/>
            </a:endParaRPr>
          </a:p>
        </p:txBody>
      </p:sp>
      <p:sp>
        <p:nvSpPr>
          <p:cNvPr id="76" name="Rectangle 29"/>
          <p:cNvSpPr>
            <a:spLocks noChangeArrowheads="1"/>
          </p:cNvSpPr>
          <p:nvPr/>
        </p:nvSpPr>
        <p:spPr bwMode="auto">
          <a:xfrm>
            <a:off x="879596" y="3573304"/>
            <a:ext cx="17827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defTabSz="456794" eaLnBrk="1" hangingPunct="1">
              <a:spcBef>
                <a:spcPct val="0"/>
              </a:spcBef>
              <a:spcAft>
                <a:spcPct val="0"/>
              </a:spcAft>
              <a:buClrTx/>
              <a:buNone/>
            </a:pPr>
            <a:r>
              <a:rPr lang="en-US" altLang="en-US" sz="1200">
                <a:solidFill>
                  <a:srgbClr val="5A5A5A"/>
                </a:solidFill>
                <a:latin typeface="Arial" panose="020B0604020202020204" pitchFamily="34" charset="0"/>
                <a:cs typeface="Arial" panose="020B0604020202020204" pitchFamily="34" charset="0"/>
              </a:rPr>
              <a:t>Đột quị không phân loại</a:t>
            </a:r>
            <a:endParaRPr lang="en-GB" altLang="en-US" sz="1200" dirty="0">
              <a:solidFill>
                <a:srgbClr val="5A5A5A"/>
              </a:solidFill>
              <a:latin typeface="Arial" panose="020B0604020202020204" pitchFamily="34" charset="0"/>
              <a:cs typeface="Arial" panose="020B0604020202020204" pitchFamily="34" charset="0"/>
            </a:endParaRPr>
          </a:p>
        </p:txBody>
      </p:sp>
      <p:sp>
        <p:nvSpPr>
          <p:cNvPr id="77" name="Rectangle 30"/>
          <p:cNvSpPr>
            <a:spLocks noChangeArrowheads="1"/>
          </p:cNvSpPr>
          <p:nvPr/>
        </p:nvSpPr>
        <p:spPr bwMode="auto">
          <a:xfrm>
            <a:off x="627184" y="3933826"/>
            <a:ext cx="17827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defTabSz="456794" eaLnBrk="1" hangingPunct="1">
              <a:spcBef>
                <a:spcPct val="0"/>
              </a:spcBef>
              <a:spcAft>
                <a:spcPct val="0"/>
              </a:spcAft>
              <a:buClrTx/>
              <a:buNone/>
            </a:pPr>
            <a:r>
              <a:rPr lang="en-US" altLang="en-US" sz="1200" b="1">
                <a:solidFill>
                  <a:schemeClr val="accent2"/>
                </a:solidFill>
                <a:latin typeface="Arial" panose="020B0604020202020204" pitchFamily="34" charset="0"/>
                <a:cs typeface="Arial" panose="020B0604020202020204" pitchFamily="34" charset="0"/>
              </a:rPr>
              <a:t>Tử vong do biến cố mạch máu khác</a:t>
            </a:r>
            <a:endParaRPr lang="en-GB" altLang="en-US" sz="1200" b="1" dirty="0">
              <a:solidFill>
                <a:schemeClr val="accent2"/>
              </a:solidFill>
              <a:latin typeface="Arial" panose="020B0604020202020204" pitchFamily="34" charset="0"/>
              <a:cs typeface="Arial" panose="020B0604020202020204" pitchFamily="34" charset="0"/>
            </a:endParaRPr>
          </a:p>
        </p:txBody>
      </p:sp>
      <p:sp>
        <p:nvSpPr>
          <p:cNvPr id="78" name="Rectangle 31"/>
          <p:cNvSpPr>
            <a:spLocks noChangeArrowheads="1"/>
          </p:cNvSpPr>
          <p:nvPr/>
        </p:nvSpPr>
        <p:spPr bwMode="auto">
          <a:xfrm>
            <a:off x="7538369" y="1416506"/>
            <a:ext cx="11365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defTabSz="456794" eaLnBrk="1" hangingPunct="1">
              <a:spcBef>
                <a:spcPct val="0"/>
              </a:spcBef>
              <a:spcAft>
                <a:spcPct val="0"/>
              </a:spcAft>
              <a:buClrTx/>
              <a:buNone/>
            </a:pPr>
            <a:r>
              <a:rPr lang="en-US" altLang="en-US" sz="1200" dirty="0">
                <a:solidFill>
                  <a:srgbClr val="5A5A5A"/>
                </a:solidFill>
                <a:latin typeface="Arial" panose="020B0604020202020204" pitchFamily="34" charset="0"/>
                <a:cs typeface="Arial" panose="020B0604020202020204" pitchFamily="34" charset="0"/>
              </a:rPr>
              <a:t>2.00 (1.83, 2.19)</a:t>
            </a:r>
            <a:endParaRPr lang="en-GB" altLang="en-US" sz="1200" dirty="0">
              <a:solidFill>
                <a:srgbClr val="5A5A5A"/>
              </a:solidFill>
              <a:latin typeface="Arial" panose="020B0604020202020204" pitchFamily="34" charset="0"/>
              <a:cs typeface="Arial" panose="020B0604020202020204" pitchFamily="34" charset="0"/>
            </a:endParaRPr>
          </a:p>
        </p:txBody>
      </p:sp>
      <p:sp>
        <p:nvSpPr>
          <p:cNvPr id="79" name="Rectangle 32"/>
          <p:cNvSpPr>
            <a:spLocks noChangeArrowheads="1"/>
          </p:cNvSpPr>
          <p:nvPr/>
        </p:nvSpPr>
        <p:spPr bwMode="auto">
          <a:xfrm>
            <a:off x="7538369" y="1777030"/>
            <a:ext cx="11365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defTabSz="456794" eaLnBrk="1" hangingPunct="1">
              <a:spcBef>
                <a:spcPct val="0"/>
              </a:spcBef>
              <a:spcAft>
                <a:spcPct val="0"/>
              </a:spcAft>
              <a:buClrTx/>
              <a:buNone/>
            </a:pPr>
            <a:r>
              <a:rPr lang="en-US" altLang="en-US" sz="1200" dirty="0">
                <a:solidFill>
                  <a:srgbClr val="5A5A5A"/>
                </a:solidFill>
                <a:latin typeface="Arial" panose="020B0604020202020204" pitchFamily="34" charset="0"/>
                <a:cs typeface="Arial" panose="020B0604020202020204" pitchFamily="34" charset="0"/>
              </a:rPr>
              <a:t>2.31 (2.05, 2.60)</a:t>
            </a:r>
            <a:endParaRPr lang="en-GB" altLang="en-US" sz="1200" dirty="0">
              <a:solidFill>
                <a:srgbClr val="5A5A5A"/>
              </a:solidFill>
              <a:latin typeface="Arial" panose="020B0604020202020204" pitchFamily="34" charset="0"/>
              <a:cs typeface="Arial" panose="020B0604020202020204" pitchFamily="34" charset="0"/>
            </a:endParaRPr>
          </a:p>
        </p:txBody>
      </p:sp>
      <p:sp>
        <p:nvSpPr>
          <p:cNvPr id="80" name="Rectangle 33"/>
          <p:cNvSpPr>
            <a:spLocks noChangeArrowheads="1"/>
          </p:cNvSpPr>
          <p:nvPr/>
        </p:nvSpPr>
        <p:spPr bwMode="auto">
          <a:xfrm>
            <a:off x="7538369" y="2139142"/>
            <a:ext cx="11365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defTabSz="456794" eaLnBrk="1" hangingPunct="1">
              <a:spcBef>
                <a:spcPct val="0"/>
              </a:spcBef>
              <a:spcAft>
                <a:spcPct val="0"/>
              </a:spcAft>
              <a:buClrTx/>
              <a:buNone/>
            </a:pPr>
            <a:r>
              <a:rPr lang="en-US" altLang="en-US" sz="1200" dirty="0">
                <a:solidFill>
                  <a:srgbClr val="5A5A5A"/>
                </a:solidFill>
                <a:latin typeface="Arial" panose="020B0604020202020204" pitchFamily="34" charset="0"/>
                <a:cs typeface="Arial" panose="020B0604020202020204" pitchFamily="34" charset="0"/>
              </a:rPr>
              <a:t>1.82 (1.64, 2.03)</a:t>
            </a:r>
            <a:endParaRPr lang="en-GB" altLang="en-US" sz="1200" dirty="0">
              <a:solidFill>
                <a:srgbClr val="5A5A5A"/>
              </a:solidFill>
              <a:latin typeface="Arial" panose="020B0604020202020204" pitchFamily="34" charset="0"/>
              <a:cs typeface="Arial" panose="020B0604020202020204" pitchFamily="34" charset="0"/>
            </a:endParaRPr>
          </a:p>
        </p:txBody>
      </p:sp>
      <p:sp>
        <p:nvSpPr>
          <p:cNvPr id="81" name="Rectangle 35"/>
          <p:cNvSpPr>
            <a:spLocks noChangeArrowheads="1"/>
          </p:cNvSpPr>
          <p:nvPr/>
        </p:nvSpPr>
        <p:spPr bwMode="auto">
          <a:xfrm>
            <a:off x="7538369" y="2847493"/>
            <a:ext cx="11365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defTabSz="456794" eaLnBrk="1" hangingPunct="1">
              <a:spcBef>
                <a:spcPct val="0"/>
              </a:spcBef>
              <a:spcAft>
                <a:spcPct val="0"/>
              </a:spcAft>
              <a:buClrTx/>
              <a:buNone/>
            </a:pPr>
            <a:r>
              <a:rPr lang="en-US" altLang="en-US" sz="1200" dirty="0">
                <a:solidFill>
                  <a:srgbClr val="5A5A5A"/>
                </a:solidFill>
                <a:latin typeface="Arial" panose="020B0604020202020204" pitchFamily="34" charset="0"/>
                <a:cs typeface="Arial" panose="020B0604020202020204" pitchFamily="34" charset="0"/>
              </a:rPr>
              <a:t>2.27 (1.95, 2.65)</a:t>
            </a:r>
            <a:endParaRPr lang="en-GB" altLang="en-US" sz="1200" dirty="0">
              <a:solidFill>
                <a:srgbClr val="5A5A5A"/>
              </a:solidFill>
              <a:latin typeface="Arial" panose="020B0604020202020204" pitchFamily="34" charset="0"/>
              <a:cs typeface="Arial" panose="020B0604020202020204" pitchFamily="34" charset="0"/>
            </a:endParaRPr>
          </a:p>
        </p:txBody>
      </p:sp>
      <p:sp>
        <p:nvSpPr>
          <p:cNvPr id="82" name="Rectangle 36"/>
          <p:cNvSpPr>
            <a:spLocks noChangeArrowheads="1"/>
          </p:cNvSpPr>
          <p:nvPr/>
        </p:nvSpPr>
        <p:spPr bwMode="auto">
          <a:xfrm>
            <a:off x="7538369" y="3211192"/>
            <a:ext cx="11365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defTabSz="456794" eaLnBrk="1" hangingPunct="1">
              <a:spcBef>
                <a:spcPct val="0"/>
              </a:spcBef>
              <a:spcAft>
                <a:spcPct val="0"/>
              </a:spcAft>
              <a:buClrTx/>
              <a:buNone/>
            </a:pPr>
            <a:r>
              <a:rPr lang="en-US" altLang="en-US" sz="1200" dirty="0">
                <a:solidFill>
                  <a:srgbClr val="5A5A5A"/>
                </a:solidFill>
                <a:latin typeface="Arial" panose="020B0604020202020204" pitchFamily="34" charset="0"/>
                <a:cs typeface="Arial" panose="020B0604020202020204" pitchFamily="34" charset="0"/>
              </a:rPr>
              <a:t>1.56 (1.19, 2.05)</a:t>
            </a:r>
            <a:endParaRPr lang="en-GB" altLang="en-US" sz="1200" dirty="0">
              <a:solidFill>
                <a:srgbClr val="5A5A5A"/>
              </a:solidFill>
              <a:latin typeface="Arial" panose="020B0604020202020204" pitchFamily="34" charset="0"/>
              <a:cs typeface="Arial" panose="020B0604020202020204" pitchFamily="34" charset="0"/>
            </a:endParaRPr>
          </a:p>
        </p:txBody>
      </p:sp>
      <p:sp>
        <p:nvSpPr>
          <p:cNvPr id="83" name="Rectangle 37"/>
          <p:cNvSpPr>
            <a:spLocks noChangeArrowheads="1"/>
          </p:cNvSpPr>
          <p:nvPr/>
        </p:nvSpPr>
        <p:spPr bwMode="auto">
          <a:xfrm>
            <a:off x="7538369" y="3573304"/>
            <a:ext cx="11365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defTabSz="456794" eaLnBrk="1" hangingPunct="1">
              <a:spcBef>
                <a:spcPct val="0"/>
              </a:spcBef>
              <a:spcAft>
                <a:spcPct val="0"/>
              </a:spcAft>
              <a:buClrTx/>
              <a:buNone/>
            </a:pPr>
            <a:r>
              <a:rPr lang="en-US" altLang="en-US" sz="1200" dirty="0">
                <a:solidFill>
                  <a:srgbClr val="5A5A5A"/>
                </a:solidFill>
                <a:latin typeface="Arial" panose="020B0604020202020204" pitchFamily="34" charset="0"/>
                <a:cs typeface="Arial" panose="020B0604020202020204" pitchFamily="34" charset="0"/>
              </a:rPr>
              <a:t>1.84 (1.59, 2.13)</a:t>
            </a:r>
            <a:endParaRPr lang="en-GB" altLang="en-US" sz="1200" dirty="0">
              <a:solidFill>
                <a:srgbClr val="5A5A5A"/>
              </a:solidFill>
              <a:latin typeface="Arial" panose="020B0604020202020204" pitchFamily="34" charset="0"/>
              <a:cs typeface="Arial" panose="020B0604020202020204" pitchFamily="34" charset="0"/>
            </a:endParaRPr>
          </a:p>
        </p:txBody>
      </p:sp>
      <p:sp>
        <p:nvSpPr>
          <p:cNvPr id="84" name="Rectangle 38"/>
          <p:cNvSpPr>
            <a:spLocks noChangeArrowheads="1"/>
          </p:cNvSpPr>
          <p:nvPr/>
        </p:nvSpPr>
        <p:spPr bwMode="auto">
          <a:xfrm>
            <a:off x="7538369" y="3933826"/>
            <a:ext cx="11365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defTabSz="456794" eaLnBrk="1" hangingPunct="1">
              <a:spcBef>
                <a:spcPct val="0"/>
              </a:spcBef>
              <a:spcAft>
                <a:spcPct val="0"/>
              </a:spcAft>
              <a:buClrTx/>
              <a:buNone/>
            </a:pPr>
            <a:r>
              <a:rPr lang="en-US" altLang="en-US" sz="1200" dirty="0">
                <a:solidFill>
                  <a:srgbClr val="5A5A5A"/>
                </a:solidFill>
                <a:latin typeface="Arial" panose="020B0604020202020204" pitchFamily="34" charset="0"/>
                <a:cs typeface="Arial" panose="020B0604020202020204" pitchFamily="34" charset="0"/>
              </a:rPr>
              <a:t>1.73 (1.51, 1.98)</a:t>
            </a:r>
            <a:endParaRPr lang="en-GB" altLang="en-US" sz="1200" dirty="0">
              <a:solidFill>
                <a:srgbClr val="5A5A5A"/>
              </a:solidFill>
              <a:latin typeface="Arial" panose="020B0604020202020204" pitchFamily="34" charset="0"/>
              <a:cs typeface="Arial" panose="020B0604020202020204" pitchFamily="34" charset="0"/>
            </a:endParaRPr>
          </a:p>
        </p:txBody>
      </p:sp>
      <p:sp>
        <p:nvSpPr>
          <p:cNvPr id="85" name="Rectangle 39"/>
          <p:cNvSpPr>
            <a:spLocks noChangeArrowheads="1"/>
          </p:cNvSpPr>
          <p:nvPr/>
        </p:nvSpPr>
        <p:spPr bwMode="auto">
          <a:xfrm>
            <a:off x="7666850" y="1068127"/>
            <a:ext cx="8656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defTabSz="456794" eaLnBrk="1" hangingPunct="1">
              <a:spcBef>
                <a:spcPct val="0"/>
              </a:spcBef>
              <a:spcAft>
                <a:spcPct val="0"/>
              </a:spcAft>
              <a:buClrTx/>
              <a:buNone/>
            </a:pPr>
            <a:r>
              <a:rPr lang="en-US" altLang="en-US" sz="1200" b="1" dirty="0">
                <a:solidFill>
                  <a:srgbClr val="8F3089"/>
                </a:solidFill>
                <a:latin typeface="Arial" panose="020B0604020202020204" pitchFamily="34" charset="0"/>
                <a:cs typeface="Arial" panose="020B0604020202020204" pitchFamily="34" charset="0"/>
              </a:rPr>
              <a:t>HR (95% CI)</a:t>
            </a:r>
            <a:endParaRPr lang="en-GB" altLang="en-US" sz="1200" b="1" dirty="0">
              <a:solidFill>
                <a:srgbClr val="8F3089"/>
              </a:solidFill>
              <a:latin typeface="Arial" panose="020B0604020202020204" pitchFamily="34" charset="0"/>
              <a:cs typeface="Arial" panose="020B0604020202020204" pitchFamily="34" charset="0"/>
            </a:endParaRPr>
          </a:p>
        </p:txBody>
      </p:sp>
      <p:sp>
        <p:nvSpPr>
          <p:cNvPr id="86" name="Rectangle 40"/>
          <p:cNvSpPr>
            <a:spLocks noChangeArrowheads="1"/>
          </p:cNvSpPr>
          <p:nvPr/>
        </p:nvSpPr>
        <p:spPr bwMode="auto">
          <a:xfrm>
            <a:off x="3049332" y="1416507"/>
            <a:ext cx="5715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algn="ctr" defTabSz="456794" eaLnBrk="1" hangingPunct="1">
              <a:spcBef>
                <a:spcPct val="0"/>
              </a:spcBef>
              <a:spcAft>
                <a:spcPct val="0"/>
              </a:spcAft>
              <a:buClrTx/>
              <a:buNone/>
            </a:pPr>
            <a:r>
              <a:rPr lang="en-US" altLang="en-US" sz="1200" dirty="0">
                <a:solidFill>
                  <a:srgbClr val="5A5A5A"/>
                </a:solidFill>
                <a:latin typeface="Arial" panose="020B0604020202020204" pitchFamily="34" charset="0"/>
                <a:cs typeface="Arial" panose="020B0604020202020204" pitchFamily="34" charset="0"/>
              </a:rPr>
              <a:t>26,505</a:t>
            </a:r>
            <a:endParaRPr lang="en-GB" altLang="en-US" sz="1200" dirty="0">
              <a:solidFill>
                <a:srgbClr val="5A5A5A"/>
              </a:solidFill>
              <a:latin typeface="Arial" panose="020B0604020202020204" pitchFamily="34" charset="0"/>
              <a:cs typeface="Arial" panose="020B0604020202020204" pitchFamily="34" charset="0"/>
            </a:endParaRPr>
          </a:p>
        </p:txBody>
      </p:sp>
      <p:sp>
        <p:nvSpPr>
          <p:cNvPr id="87" name="Rectangle 41"/>
          <p:cNvSpPr>
            <a:spLocks noChangeArrowheads="1"/>
          </p:cNvSpPr>
          <p:nvPr/>
        </p:nvSpPr>
        <p:spPr bwMode="auto">
          <a:xfrm>
            <a:off x="3027108" y="1777030"/>
            <a:ext cx="6159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algn="ctr" defTabSz="456794" eaLnBrk="1" hangingPunct="1">
              <a:spcBef>
                <a:spcPct val="0"/>
              </a:spcBef>
              <a:spcAft>
                <a:spcPct val="0"/>
              </a:spcAft>
              <a:buClrTx/>
              <a:buNone/>
            </a:pPr>
            <a:r>
              <a:rPr lang="en-US" altLang="en-US" sz="1200" dirty="0">
                <a:solidFill>
                  <a:srgbClr val="5A5A5A"/>
                </a:solidFill>
                <a:latin typeface="Arial" panose="020B0604020202020204" pitchFamily="34" charset="0"/>
                <a:cs typeface="Arial" panose="020B0604020202020204" pitchFamily="34" charset="0"/>
              </a:rPr>
              <a:t>11,556</a:t>
            </a:r>
            <a:endParaRPr lang="en-GB" altLang="en-US" sz="1200" dirty="0">
              <a:solidFill>
                <a:srgbClr val="5A5A5A"/>
              </a:solidFill>
              <a:latin typeface="Arial" panose="020B0604020202020204" pitchFamily="34" charset="0"/>
              <a:cs typeface="Arial" panose="020B0604020202020204" pitchFamily="34" charset="0"/>
            </a:endParaRPr>
          </a:p>
        </p:txBody>
      </p:sp>
      <p:sp>
        <p:nvSpPr>
          <p:cNvPr id="88" name="Rectangle 42"/>
          <p:cNvSpPr>
            <a:spLocks noChangeArrowheads="1"/>
          </p:cNvSpPr>
          <p:nvPr/>
        </p:nvSpPr>
        <p:spPr bwMode="auto">
          <a:xfrm>
            <a:off x="2999327" y="2139142"/>
            <a:ext cx="67151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algn="ctr" defTabSz="456794" eaLnBrk="1" hangingPunct="1">
              <a:spcBef>
                <a:spcPct val="0"/>
              </a:spcBef>
              <a:spcAft>
                <a:spcPct val="0"/>
              </a:spcAft>
              <a:buClrTx/>
              <a:buNone/>
            </a:pPr>
            <a:r>
              <a:rPr lang="en-US" altLang="en-US" sz="1200" dirty="0">
                <a:solidFill>
                  <a:srgbClr val="5A5A5A"/>
                </a:solidFill>
                <a:latin typeface="Arial" panose="020B0604020202020204" pitchFamily="34" charset="0"/>
                <a:cs typeface="Arial" panose="020B0604020202020204" pitchFamily="34" charset="0"/>
              </a:rPr>
              <a:t>14,741</a:t>
            </a:r>
            <a:endParaRPr lang="en-GB" altLang="en-US" sz="1200" dirty="0">
              <a:solidFill>
                <a:srgbClr val="5A5A5A"/>
              </a:solidFill>
              <a:latin typeface="Arial" panose="020B0604020202020204" pitchFamily="34" charset="0"/>
              <a:cs typeface="Arial" panose="020B0604020202020204" pitchFamily="34" charset="0"/>
            </a:endParaRPr>
          </a:p>
        </p:txBody>
      </p:sp>
      <p:sp>
        <p:nvSpPr>
          <p:cNvPr id="89" name="Rectangle 44"/>
          <p:cNvSpPr>
            <a:spLocks noChangeArrowheads="1"/>
          </p:cNvSpPr>
          <p:nvPr/>
        </p:nvSpPr>
        <p:spPr bwMode="auto">
          <a:xfrm>
            <a:off x="3111245" y="2847492"/>
            <a:ext cx="447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algn="ctr" defTabSz="456794" eaLnBrk="1" hangingPunct="1">
              <a:spcBef>
                <a:spcPct val="0"/>
              </a:spcBef>
              <a:spcAft>
                <a:spcPct val="0"/>
              </a:spcAft>
              <a:buClrTx/>
              <a:buNone/>
            </a:pPr>
            <a:r>
              <a:rPr lang="en-US" altLang="en-US" sz="1200" dirty="0">
                <a:solidFill>
                  <a:srgbClr val="5A5A5A"/>
                </a:solidFill>
                <a:latin typeface="Arial" panose="020B0604020202020204" pitchFamily="34" charset="0"/>
                <a:cs typeface="Arial" panose="020B0604020202020204" pitchFamily="34" charset="0"/>
              </a:rPr>
              <a:t>3799</a:t>
            </a:r>
            <a:endParaRPr lang="en-GB" altLang="en-US" sz="1200" dirty="0">
              <a:solidFill>
                <a:srgbClr val="5A5A5A"/>
              </a:solidFill>
              <a:latin typeface="Arial" panose="020B0604020202020204" pitchFamily="34" charset="0"/>
              <a:cs typeface="Arial" panose="020B0604020202020204" pitchFamily="34" charset="0"/>
            </a:endParaRPr>
          </a:p>
        </p:txBody>
      </p:sp>
      <p:sp>
        <p:nvSpPr>
          <p:cNvPr id="90" name="Rectangle 45"/>
          <p:cNvSpPr>
            <a:spLocks noChangeArrowheads="1"/>
          </p:cNvSpPr>
          <p:nvPr/>
        </p:nvSpPr>
        <p:spPr bwMode="auto">
          <a:xfrm>
            <a:off x="3111245" y="3211192"/>
            <a:ext cx="4476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algn="ctr" defTabSz="456794" eaLnBrk="1" hangingPunct="1">
              <a:spcBef>
                <a:spcPct val="0"/>
              </a:spcBef>
              <a:spcAft>
                <a:spcPct val="0"/>
              </a:spcAft>
              <a:buClrTx/>
              <a:buNone/>
            </a:pPr>
            <a:r>
              <a:rPr lang="en-US" altLang="en-US" sz="1200" dirty="0">
                <a:solidFill>
                  <a:srgbClr val="5A5A5A"/>
                </a:solidFill>
                <a:latin typeface="Arial" panose="020B0604020202020204" pitchFamily="34" charset="0"/>
                <a:cs typeface="Arial" panose="020B0604020202020204" pitchFamily="34" charset="0"/>
              </a:rPr>
              <a:t>1183</a:t>
            </a:r>
            <a:endParaRPr lang="en-GB" altLang="en-US" sz="1200" dirty="0">
              <a:solidFill>
                <a:srgbClr val="5A5A5A"/>
              </a:solidFill>
              <a:latin typeface="Arial" panose="020B0604020202020204" pitchFamily="34" charset="0"/>
              <a:cs typeface="Arial" panose="020B0604020202020204" pitchFamily="34" charset="0"/>
            </a:endParaRPr>
          </a:p>
        </p:txBody>
      </p:sp>
      <p:sp>
        <p:nvSpPr>
          <p:cNvPr id="91" name="Rectangle 46"/>
          <p:cNvSpPr>
            <a:spLocks noChangeArrowheads="1"/>
          </p:cNvSpPr>
          <p:nvPr/>
        </p:nvSpPr>
        <p:spPr bwMode="auto">
          <a:xfrm>
            <a:off x="3111245" y="3573304"/>
            <a:ext cx="4476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algn="ctr" defTabSz="456794" eaLnBrk="1" hangingPunct="1">
              <a:spcBef>
                <a:spcPct val="0"/>
              </a:spcBef>
              <a:spcAft>
                <a:spcPct val="0"/>
              </a:spcAft>
              <a:buClrTx/>
              <a:buNone/>
            </a:pPr>
            <a:r>
              <a:rPr lang="en-US" altLang="en-US" sz="1200" dirty="0">
                <a:solidFill>
                  <a:srgbClr val="5A5A5A"/>
                </a:solidFill>
                <a:latin typeface="Arial" panose="020B0604020202020204" pitchFamily="34" charset="0"/>
                <a:cs typeface="Arial" panose="020B0604020202020204" pitchFamily="34" charset="0"/>
              </a:rPr>
              <a:t>4973</a:t>
            </a:r>
            <a:endParaRPr lang="en-GB" altLang="en-US" sz="1200" dirty="0">
              <a:solidFill>
                <a:srgbClr val="5A5A5A"/>
              </a:solidFill>
              <a:latin typeface="Arial" panose="020B0604020202020204" pitchFamily="34" charset="0"/>
              <a:cs typeface="Arial" panose="020B0604020202020204" pitchFamily="34" charset="0"/>
            </a:endParaRPr>
          </a:p>
        </p:txBody>
      </p:sp>
      <p:sp>
        <p:nvSpPr>
          <p:cNvPr id="92" name="Rectangle 47"/>
          <p:cNvSpPr>
            <a:spLocks noChangeArrowheads="1"/>
          </p:cNvSpPr>
          <p:nvPr/>
        </p:nvSpPr>
        <p:spPr bwMode="auto">
          <a:xfrm>
            <a:off x="3111245" y="3933826"/>
            <a:ext cx="44767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algn="ctr" defTabSz="456794" eaLnBrk="1" hangingPunct="1">
              <a:spcBef>
                <a:spcPct val="0"/>
              </a:spcBef>
              <a:spcAft>
                <a:spcPct val="0"/>
              </a:spcAft>
              <a:buClrTx/>
              <a:buNone/>
            </a:pPr>
            <a:r>
              <a:rPr lang="en-US" altLang="en-US" sz="1200" dirty="0">
                <a:solidFill>
                  <a:srgbClr val="5A5A5A"/>
                </a:solidFill>
                <a:latin typeface="Arial" panose="020B0604020202020204" pitchFamily="34" charset="0"/>
                <a:cs typeface="Arial" panose="020B0604020202020204" pitchFamily="34" charset="0"/>
              </a:rPr>
              <a:t>3826</a:t>
            </a:r>
            <a:endParaRPr lang="en-GB" altLang="en-US" sz="1200" dirty="0">
              <a:solidFill>
                <a:srgbClr val="5A5A5A"/>
              </a:solidFill>
              <a:latin typeface="Arial" panose="020B0604020202020204" pitchFamily="34" charset="0"/>
              <a:cs typeface="Arial" panose="020B0604020202020204" pitchFamily="34" charset="0"/>
            </a:endParaRPr>
          </a:p>
        </p:txBody>
      </p:sp>
      <p:sp>
        <p:nvSpPr>
          <p:cNvPr id="93" name="Rectangle 48"/>
          <p:cNvSpPr>
            <a:spLocks noChangeArrowheads="1"/>
          </p:cNvSpPr>
          <p:nvPr/>
        </p:nvSpPr>
        <p:spPr bwMode="auto">
          <a:xfrm>
            <a:off x="2444848" y="1068127"/>
            <a:ext cx="17804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algn="ctr" defTabSz="456794" eaLnBrk="1" hangingPunct="1">
              <a:spcBef>
                <a:spcPct val="0"/>
              </a:spcBef>
              <a:spcAft>
                <a:spcPct val="0"/>
              </a:spcAft>
              <a:buClrTx/>
              <a:buNone/>
            </a:pPr>
            <a:r>
              <a:rPr lang="en-US" altLang="en-US" sz="1200" b="1">
                <a:solidFill>
                  <a:srgbClr val="8F3089"/>
                </a:solidFill>
                <a:latin typeface="Arial" panose="020B0604020202020204" pitchFamily="34" charset="0"/>
                <a:cs typeface="Arial" panose="020B0604020202020204" pitchFamily="34" charset="0"/>
              </a:rPr>
              <a:t>Số trường hợp</a:t>
            </a:r>
            <a:endParaRPr lang="en-GB" altLang="en-US" sz="1200" b="1" dirty="0">
              <a:solidFill>
                <a:srgbClr val="8F3089"/>
              </a:solidFill>
              <a:latin typeface="Arial" panose="020B0604020202020204" pitchFamily="34" charset="0"/>
              <a:cs typeface="Arial" panose="020B0604020202020204" pitchFamily="34" charset="0"/>
            </a:endParaRPr>
          </a:p>
        </p:txBody>
      </p:sp>
      <p:sp>
        <p:nvSpPr>
          <p:cNvPr id="94" name="Line 58"/>
          <p:cNvSpPr>
            <a:spLocks noChangeShapeType="1"/>
          </p:cNvSpPr>
          <p:nvPr/>
        </p:nvSpPr>
        <p:spPr bwMode="auto">
          <a:xfrm>
            <a:off x="466725" y="4260566"/>
            <a:ext cx="8264267"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lIns="91374" tIns="45687" rIns="91374" bIns="45687"/>
          <a:lstStyle/>
          <a:p>
            <a:pPr defTabSz="913635">
              <a:defRPr/>
            </a:pPr>
            <a:endParaRPr lang="en-GB" b="1" kern="0" dirty="0">
              <a:solidFill>
                <a:srgbClr val="5A5A5A"/>
              </a:solidFill>
              <a:latin typeface="Arial" panose="020B0604020202020204" pitchFamily="34" charset="0"/>
              <a:cs typeface="Arial" panose="020B0604020202020204" pitchFamily="34" charset="0"/>
            </a:endParaRPr>
          </a:p>
        </p:txBody>
      </p:sp>
      <p:sp>
        <p:nvSpPr>
          <p:cNvPr id="95" name="Rectangle 59"/>
          <p:cNvSpPr>
            <a:spLocks noChangeArrowheads="1"/>
          </p:cNvSpPr>
          <p:nvPr/>
        </p:nvSpPr>
        <p:spPr bwMode="auto">
          <a:xfrm>
            <a:off x="4225319" y="4388521"/>
            <a:ext cx="432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defTabSz="456794" eaLnBrk="1" hangingPunct="1">
              <a:spcBef>
                <a:spcPct val="0"/>
              </a:spcBef>
              <a:spcAft>
                <a:spcPct val="0"/>
              </a:spcAft>
              <a:buClrTx/>
              <a:buNone/>
            </a:pPr>
            <a:r>
              <a:rPr lang="en-US" altLang="en-US" sz="1200" b="1" dirty="0">
                <a:solidFill>
                  <a:srgbClr val="5A5A5A"/>
                </a:solidFill>
                <a:latin typeface="Arial" panose="020B0604020202020204" pitchFamily="34" charset="0"/>
                <a:cs typeface="Arial" panose="020B0604020202020204" pitchFamily="34" charset="0"/>
              </a:rPr>
              <a:t> </a:t>
            </a:r>
            <a:endParaRPr lang="en-GB" altLang="en-US" sz="1200" b="1" dirty="0">
              <a:solidFill>
                <a:srgbClr val="5A5A5A"/>
              </a:solidFill>
              <a:latin typeface="Arial" panose="020B0604020202020204" pitchFamily="34" charset="0"/>
              <a:cs typeface="Arial" panose="020B0604020202020204" pitchFamily="34" charset="0"/>
            </a:endParaRPr>
          </a:p>
        </p:txBody>
      </p:sp>
      <p:sp>
        <p:nvSpPr>
          <p:cNvPr id="96" name="Rectangle 60"/>
          <p:cNvSpPr>
            <a:spLocks noChangeArrowheads="1"/>
          </p:cNvSpPr>
          <p:nvPr/>
        </p:nvSpPr>
        <p:spPr bwMode="auto">
          <a:xfrm>
            <a:off x="5992613" y="4388521"/>
            <a:ext cx="432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defTabSz="456794" eaLnBrk="1" hangingPunct="1">
              <a:spcBef>
                <a:spcPct val="0"/>
              </a:spcBef>
              <a:spcAft>
                <a:spcPct val="0"/>
              </a:spcAft>
              <a:buClrTx/>
              <a:buNone/>
            </a:pPr>
            <a:r>
              <a:rPr lang="en-US" altLang="en-US" sz="1200" b="1" dirty="0">
                <a:solidFill>
                  <a:srgbClr val="5A5A5A"/>
                </a:solidFill>
                <a:latin typeface="Arial" panose="020B0604020202020204" pitchFamily="34" charset="0"/>
                <a:cs typeface="Arial" panose="020B0604020202020204" pitchFamily="34" charset="0"/>
              </a:rPr>
              <a:t> </a:t>
            </a:r>
            <a:endParaRPr lang="en-GB" altLang="en-US" sz="1200" b="1" dirty="0">
              <a:solidFill>
                <a:srgbClr val="5A5A5A"/>
              </a:solidFill>
              <a:latin typeface="Arial" panose="020B0604020202020204" pitchFamily="34" charset="0"/>
              <a:cs typeface="Arial" panose="020B0604020202020204" pitchFamily="34" charset="0"/>
            </a:endParaRPr>
          </a:p>
        </p:txBody>
      </p:sp>
      <p:sp>
        <p:nvSpPr>
          <p:cNvPr id="97" name="Rectangle 62"/>
          <p:cNvSpPr>
            <a:spLocks noChangeArrowheads="1"/>
          </p:cNvSpPr>
          <p:nvPr/>
        </p:nvSpPr>
        <p:spPr bwMode="auto">
          <a:xfrm>
            <a:off x="4208647" y="439010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algn="ctr" defTabSz="456794" eaLnBrk="1" hangingPunct="1">
              <a:spcBef>
                <a:spcPct val="0"/>
              </a:spcBef>
              <a:spcAft>
                <a:spcPct val="0"/>
              </a:spcAft>
              <a:buClrTx/>
              <a:buNone/>
            </a:pPr>
            <a:r>
              <a:rPr lang="en-US" altLang="en-US" sz="1200" dirty="0">
                <a:solidFill>
                  <a:srgbClr val="5A5A5A"/>
                </a:solidFill>
                <a:latin typeface="Arial" panose="020B0604020202020204" pitchFamily="34" charset="0"/>
                <a:cs typeface="Arial" panose="020B0604020202020204" pitchFamily="34" charset="0"/>
              </a:rPr>
              <a:t>1</a:t>
            </a:r>
            <a:endParaRPr lang="en-GB" altLang="en-US" sz="1200" dirty="0">
              <a:solidFill>
                <a:srgbClr val="5A5A5A"/>
              </a:solidFill>
              <a:latin typeface="Arial" panose="020B0604020202020204" pitchFamily="34" charset="0"/>
              <a:cs typeface="Arial" panose="020B0604020202020204" pitchFamily="34" charset="0"/>
            </a:endParaRPr>
          </a:p>
        </p:txBody>
      </p:sp>
      <p:sp>
        <p:nvSpPr>
          <p:cNvPr id="99" name="Line 65"/>
          <p:cNvSpPr>
            <a:spLocks noChangeShapeType="1"/>
          </p:cNvSpPr>
          <p:nvPr/>
        </p:nvSpPr>
        <p:spPr bwMode="auto">
          <a:xfrm>
            <a:off x="6000550" y="4266278"/>
            <a:ext cx="0" cy="746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1374" tIns="45687" rIns="91374" bIns="45687"/>
          <a:lstStyle/>
          <a:p>
            <a:pPr defTabSz="913635">
              <a:defRPr/>
            </a:pPr>
            <a:endParaRPr lang="en-GB" b="1" kern="0" dirty="0">
              <a:solidFill>
                <a:srgbClr val="5A5A5A"/>
              </a:solidFill>
              <a:latin typeface="Arial" panose="020B0604020202020204" pitchFamily="34" charset="0"/>
              <a:cs typeface="Arial" panose="020B0604020202020204" pitchFamily="34" charset="0"/>
            </a:endParaRPr>
          </a:p>
        </p:txBody>
      </p:sp>
      <p:sp>
        <p:nvSpPr>
          <p:cNvPr id="100" name="Rectangle 66"/>
          <p:cNvSpPr>
            <a:spLocks noChangeArrowheads="1"/>
          </p:cNvSpPr>
          <p:nvPr/>
        </p:nvSpPr>
        <p:spPr bwMode="auto">
          <a:xfrm>
            <a:off x="5959660" y="439010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algn="ctr" defTabSz="456794" eaLnBrk="1" hangingPunct="1">
              <a:spcBef>
                <a:spcPct val="0"/>
              </a:spcBef>
              <a:spcAft>
                <a:spcPct val="0"/>
              </a:spcAft>
              <a:buClrTx/>
              <a:buNone/>
            </a:pPr>
            <a:r>
              <a:rPr lang="en-US" altLang="en-US" sz="1200" dirty="0">
                <a:solidFill>
                  <a:srgbClr val="5A5A5A"/>
                </a:solidFill>
                <a:latin typeface="Arial" panose="020B0604020202020204" pitchFamily="34" charset="0"/>
                <a:cs typeface="Arial" panose="020B0604020202020204" pitchFamily="34" charset="0"/>
              </a:rPr>
              <a:t>2</a:t>
            </a:r>
            <a:endParaRPr lang="en-GB" altLang="en-US" sz="1200" dirty="0">
              <a:solidFill>
                <a:srgbClr val="5A5A5A"/>
              </a:solidFill>
              <a:latin typeface="Arial" panose="020B0604020202020204" pitchFamily="34" charset="0"/>
              <a:cs typeface="Arial" panose="020B0604020202020204" pitchFamily="34" charset="0"/>
            </a:endParaRPr>
          </a:p>
        </p:txBody>
      </p:sp>
      <p:sp>
        <p:nvSpPr>
          <p:cNvPr id="101" name="Line 67"/>
          <p:cNvSpPr>
            <a:spLocks noChangeShapeType="1"/>
          </p:cNvSpPr>
          <p:nvPr/>
        </p:nvSpPr>
        <p:spPr bwMode="auto">
          <a:xfrm>
            <a:off x="7573762" y="4266278"/>
            <a:ext cx="0" cy="746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1374" tIns="45687" rIns="91374" bIns="45687"/>
          <a:lstStyle/>
          <a:p>
            <a:pPr defTabSz="913635">
              <a:defRPr/>
            </a:pPr>
            <a:endParaRPr lang="en-GB" b="1" kern="0" dirty="0">
              <a:solidFill>
                <a:srgbClr val="5A5A5A"/>
              </a:solidFill>
              <a:latin typeface="Arial" panose="020B0604020202020204" pitchFamily="34" charset="0"/>
              <a:cs typeface="Arial" panose="020B0604020202020204" pitchFamily="34" charset="0"/>
            </a:endParaRPr>
          </a:p>
        </p:txBody>
      </p:sp>
      <p:sp>
        <p:nvSpPr>
          <p:cNvPr id="102" name="Rectangle 68"/>
          <p:cNvSpPr>
            <a:spLocks noChangeArrowheads="1"/>
          </p:cNvSpPr>
          <p:nvPr/>
        </p:nvSpPr>
        <p:spPr bwMode="auto">
          <a:xfrm>
            <a:off x="7527298" y="439010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algn="ctr" defTabSz="456794" eaLnBrk="1" hangingPunct="1">
              <a:spcBef>
                <a:spcPct val="0"/>
              </a:spcBef>
              <a:spcAft>
                <a:spcPct val="0"/>
              </a:spcAft>
              <a:buClrTx/>
              <a:buNone/>
            </a:pPr>
            <a:r>
              <a:rPr lang="en-US" altLang="en-US" sz="1200" dirty="0">
                <a:solidFill>
                  <a:srgbClr val="5A5A5A"/>
                </a:solidFill>
                <a:latin typeface="Arial" panose="020B0604020202020204" pitchFamily="34" charset="0"/>
                <a:cs typeface="Arial" panose="020B0604020202020204" pitchFamily="34" charset="0"/>
              </a:rPr>
              <a:t>4</a:t>
            </a:r>
            <a:endParaRPr lang="en-GB" altLang="en-US" sz="1200" dirty="0">
              <a:solidFill>
                <a:srgbClr val="5A5A5A"/>
              </a:solidFill>
              <a:latin typeface="Arial" panose="020B0604020202020204" pitchFamily="34" charset="0"/>
              <a:cs typeface="Arial" panose="020B0604020202020204" pitchFamily="34" charset="0"/>
            </a:endParaRPr>
          </a:p>
        </p:txBody>
      </p:sp>
      <p:sp>
        <p:nvSpPr>
          <p:cNvPr id="103" name="Text Box 69"/>
          <p:cNvSpPr txBox="1">
            <a:spLocks noChangeArrowheads="1"/>
          </p:cNvSpPr>
          <p:nvPr/>
        </p:nvSpPr>
        <p:spPr bwMode="auto">
          <a:xfrm>
            <a:off x="4276523" y="1068127"/>
            <a:ext cx="33138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algn="ctr" defTabSz="456794" eaLnBrk="1" hangingPunct="1">
              <a:spcBef>
                <a:spcPct val="50000"/>
              </a:spcBef>
              <a:spcAft>
                <a:spcPct val="0"/>
              </a:spcAft>
              <a:buClrTx/>
              <a:buNone/>
            </a:pPr>
            <a:r>
              <a:rPr lang="en-GB" altLang="en-US" sz="1200" b="1">
                <a:solidFill>
                  <a:srgbClr val="8F3089"/>
                </a:solidFill>
                <a:latin typeface="Arial" panose="020B0604020202020204" pitchFamily="34" charset="0"/>
                <a:cs typeface="Arial" panose="020B0604020202020204" pitchFamily="34" charset="0"/>
              </a:rPr>
              <a:t>HR (ĐTĐ so với Không ĐTĐ)</a:t>
            </a:r>
            <a:endParaRPr lang="en-GB" altLang="en-US" sz="1200" b="1" dirty="0">
              <a:solidFill>
                <a:srgbClr val="8F3089"/>
              </a:solidFill>
              <a:latin typeface="Arial" panose="020B0604020202020204" pitchFamily="34" charset="0"/>
              <a:cs typeface="Arial" panose="020B0604020202020204" pitchFamily="34" charset="0"/>
            </a:endParaRPr>
          </a:p>
        </p:txBody>
      </p:sp>
      <p:sp>
        <p:nvSpPr>
          <p:cNvPr id="104" name="Text Box 71"/>
          <p:cNvSpPr txBox="1">
            <a:spLocks noChangeArrowheads="1"/>
          </p:cNvSpPr>
          <p:nvPr/>
        </p:nvSpPr>
        <p:spPr bwMode="auto">
          <a:xfrm>
            <a:off x="683241" y="1068127"/>
            <a:ext cx="5546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algn="ctr" defTabSz="456794" eaLnBrk="1" hangingPunct="1">
              <a:spcBef>
                <a:spcPct val="50000"/>
              </a:spcBef>
              <a:spcAft>
                <a:spcPct val="0"/>
              </a:spcAft>
              <a:buClrTx/>
              <a:buNone/>
            </a:pPr>
            <a:r>
              <a:rPr lang="en-GB" altLang="en-US" sz="1200" b="1" dirty="0" err="1">
                <a:solidFill>
                  <a:srgbClr val="8F3089"/>
                </a:solidFill>
                <a:latin typeface="Arial" panose="020B0604020202020204" pitchFamily="34" charset="0"/>
                <a:cs typeface="Arial" panose="020B0604020202020204" pitchFamily="34" charset="0"/>
              </a:rPr>
              <a:t>Kết</a:t>
            </a:r>
            <a:r>
              <a:rPr lang="en-GB" altLang="en-US" sz="1200" b="1" dirty="0">
                <a:solidFill>
                  <a:srgbClr val="8F3089"/>
                </a:solidFill>
                <a:latin typeface="Arial" panose="020B0604020202020204" pitchFamily="34" charset="0"/>
                <a:cs typeface="Arial" panose="020B0604020202020204" pitchFamily="34" charset="0"/>
              </a:rPr>
              <a:t> </a:t>
            </a:r>
            <a:r>
              <a:rPr lang="en-GB" altLang="en-US" sz="1200" b="1" dirty="0" err="1">
                <a:solidFill>
                  <a:srgbClr val="8F3089"/>
                </a:solidFill>
                <a:latin typeface="Arial" panose="020B0604020202020204" pitchFamily="34" charset="0"/>
                <a:cs typeface="Arial" panose="020B0604020202020204" pitchFamily="34" charset="0"/>
              </a:rPr>
              <a:t>cục</a:t>
            </a:r>
            <a:endParaRPr lang="en-GB" altLang="en-US" sz="1200" b="1" dirty="0">
              <a:solidFill>
                <a:srgbClr val="8F3089"/>
              </a:solidFill>
              <a:latin typeface="Arial" panose="020B0604020202020204" pitchFamily="34" charset="0"/>
              <a:cs typeface="Arial" panose="020B0604020202020204" pitchFamily="34" charset="0"/>
            </a:endParaRPr>
          </a:p>
        </p:txBody>
      </p:sp>
      <p:sp>
        <p:nvSpPr>
          <p:cNvPr id="105" name="Rectangle 7"/>
          <p:cNvSpPr>
            <a:spLocks noChangeArrowheads="1"/>
          </p:cNvSpPr>
          <p:nvPr/>
        </p:nvSpPr>
        <p:spPr bwMode="auto">
          <a:xfrm>
            <a:off x="5930730" y="1437780"/>
            <a:ext cx="147637" cy="165100"/>
          </a:xfrm>
          <a:prstGeom prst="rect">
            <a:avLst/>
          </a:prstGeom>
          <a:solidFill>
            <a:schemeClr val="accent2"/>
          </a:solidFill>
          <a:ln w="3175">
            <a:noFill/>
            <a:miter lim="800000"/>
            <a:headEnd/>
            <a:tailEnd/>
          </a:ln>
        </p:spPr>
        <p:txBody>
          <a:bodyPr lIns="91374" tIns="45687" rIns="91374" bIns="45687"/>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algn="ctr" defTabSz="913635" eaLnBrk="1" hangingPunct="1">
              <a:spcBef>
                <a:spcPct val="50000"/>
              </a:spcBef>
              <a:spcAft>
                <a:spcPct val="0"/>
              </a:spcAft>
              <a:buClrTx/>
              <a:buNone/>
              <a:defRPr/>
            </a:pPr>
            <a:endParaRPr lang="en-US" altLang="en-US" sz="800" kern="0" dirty="0">
              <a:solidFill>
                <a:srgbClr val="5A5A5A"/>
              </a:solidFill>
              <a:latin typeface="Arial" panose="020B0604020202020204" pitchFamily="34" charset="0"/>
              <a:cs typeface="Arial" panose="020B0604020202020204" pitchFamily="34" charset="0"/>
            </a:endParaRPr>
          </a:p>
        </p:txBody>
      </p:sp>
      <p:sp>
        <p:nvSpPr>
          <p:cNvPr id="106" name="Rectangle 8"/>
          <p:cNvSpPr>
            <a:spLocks noChangeArrowheads="1"/>
          </p:cNvSpPr>
          <p:nvPr/>
        </p:nvSpPr>
        <p:spPr bwMode="auto">
          <a:xfrm>
            <a:off x="6311734" y="1809101"/>
            <a:ext cx="111125" cy="123825"/>
          </a:xfrm>
          <a:prstGeom prst="rect">
            <a:avLst/>
          </a:prstGeom>
          <a:solidFill>
            <a:schemeClr val="accent2"/>
          </a:solidFill>
          <a:ln w="3175">
            <a:noFill/>
            <a:miter lim="800000"/>
            <a:headEnd/>
            <a:tailEnd/>
          </a:ln>
        </p:spPr>
        <p:txBody>
          <a:bodyPr lIns="91374" tIns="45687" rIns="91374" bIns="45687"/>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algn="ctr" defTabSz="913635" eaLnBrk="1" hangingPunct="1">
              <a:spcBef>
                <a:spcPct val="50000"/>
              </a:spcBef>
              <a:spcAft>
                <a:spcPct val="0"/>
              </a:spcAft>
              <a:buClrTx/>
              <a:buNone/>
              <a:defRPr/>
            </a:pPr>
            <a:endParaRPr lang="en-US" altLang="en-US" sz="800" kern="0" dirty="0">
              <a:solidFill>
                <a:srgbClr val="5A5A5A"/>
              </a:solidFill>
              <a:latin typeface="Arial" panose="020B0604020202020204" pitchFamily="34" charset="0"/>
              <a:cs typeface="Arial" panose="020B0604020202020204" pitchFamily="34" charset="0"/>
            </a:endParaRPr>
          </a:p>
        </p:txBody>
      </p:sp>
      <p:sp>
        <p:nvSpPr>
          <p:cNvPr id="107" name="Rectangle 9"/>
          <p:cNvSpPr>
            <a:spLocks noChangeArrowheads="1"/>
          </p:cNvSpPr>
          <p:nvPr/>
        </p:nvSpPr>
        <p:spPr bwMode="auto">
          <a:xfrm>
            <a:off x="5706896" y="2183323"/>
            <a:ext cx="122237" cy="133350"/>
          </a:xfrm>
          <a:prstGeom prst="rect">
            <a:avLst/>
          </a:prstGeom>
          <a:solidFill>
            <a:schemeClr val="accent2"/>
          </a:solidFill>
          <a:ln w="3175">
            <a:noFill/>
            <a:miter lim="800000"/>
            <a:headEnd/>
            <a:tailEnd/>
          </a:ln>
        </p:spPr>
        <p:txBody>
          <a:bodyPr lIns="91374" tIns="45687" rIns="91374" bIns="45687"/>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algn="ctr" defTabSz="913635" eaLnBrk="1" hangingPunct="1">
              <a:spcBef>
                <a:spcPct val="50000"/>
              </a:spcBef>
              <a:spcAft>
                <a:spcPct val="0"/>
              </a:spcAft>
              <a:buClrTx/>
              <a:buNone/>
              <a:defRPr/>
            </a:pPr>
            <a:endParaRPr lang="en-US" altLang="en-US" sz="800" kern="0" dirty="0">
              <a:solidFill>
                <a:srgbClr val="5A5A5A"/>
              </a:solidFill>
              <a:latin typeface="Arial" panose="020B0604020202020204" pitchFamily="34" charset="0"/>
              <a:cs typeface="Arial" panose="020B0604020202020204" pitchFamily="34" charset="0"/>
            </a:endParaRPr>
          </a:p>
        </p:txBody>
      </p:sp>
      <p:sp>
        <p:nvSpPr>
          <p:cNvPr id="108" name="Rectangle 11"/>
          <p:cNvSpPr>
            <a:spLocks noChangeArrowheads="1"/>
          </p:cNvSpPr>
          <p:nvPr/>
        </p:nvSpPr>
        <p:spPr bwMode="auto">
          <a:xfrm>
            <a:off x="6284713" y="2906495"/>
            <a:ext cx="82550" cy="93663"/>
          </a:xfrm>
          <a:prstGeom prst="rect">
            <a:avLst/>
          </a:prstGeom>
          <a:solidFill>
            <a:schemeClr val="accent2"/>
          </a:solidFill>
          <a:ln w="3175">
            <a:noFill/>
            <a:miter lim="800000"/>
            <a:headEnd/>
            <a:tailEnd/>
          </a:ln>
        </p:spPr>
        <p:txBody>
          <a:bodyPr lIns="91374" tIns="45687" rIns="91374" bIns="45687"/>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algn="ctr" defTabSz="913635" eaLnBrk="1" hangingPunct="1">
              <a:spcBef>
                <a:spcPct val="50000"/>
              </a:spcBef>
              <a:spcAft>
                <a:spcPct val="0"/>
              </a:spcAft>
              <a:buClrTx/>
              <a:buNone/>
              <a:defRPr/>
            </a:pPr>
            <a:endParaRPr lang="en-US" altLang="en-US" sz="800" kern="0" dirty="0">
              <a:solidFill>
                <a:srgbClr val="5A5A5A"/>
              </a:solidFill>
              <a:latin typeface="Arial" panose="020B0604020202020204" pitchFamily="34" charset="0"/>
              <a:cs typeface="Arial" panose="020B0604020202020204" pitchFamily="34" charset="0"/>
            </a:endParaRPr>
          </a:p>
        </p:txBody>
      </p:sp>
      <p:sp>
        <p:nvSpPr>
          <p:cNvPr id="109" name="Rectangle 12"/>
          <p:cNvSpPr>
            <a:spLocks noChangeArrowheads="1"/>
          </p:cNvSpPr>
          <p:nvPr/>
        </p:nvSpPr>
        <p:spPr bwMode="auto">
          <a:xfrm>
            <a:off x="5359201" y="3277314"/>
            <a:ext cx="44450" cy="50800"/>
          </a:xfrm>
          <a:prstGeom prst="rect">
            <a:avLst/>
          </a:prstGeom>
          <a:solidFill>
            <a:schemeClr val="accent2"/>
          </a:solidFill>
          <a:ln w="3175">
            <a:noFill/>
            <a:miter lim="800000"/>
            <a:headEnd/>
            <a:tailEnd/>
          </a:ln>
        </p:spPr>
        <p:txBody>
          <a:bodyPr lIns="91374" tIns="45687" rIns="91374" bIns="45687"/>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algn="ctr" defTabSz="913635" eaLnBrk="1" hangingPunct="1">
              <a:spcBef>
                <a:spcPct val="50000"/>
              </a:spcBef>
              <a:spcAft>
                <a:spcPct val="0"/>
              </a:spcAft>
              <a:buClrTx/>
              <a:buNone/>
              <a:defRPr/>
            </a:pPr>
            <a:endParaRPr lang="en-US" altLang="en-US" sz="800" kern="0" dirty="0">
              <a:solidFill>
                <a:srgbClr val="5A5A5A"/>
              </a:solidFill>
              <a:latin typeface="Arial" panose="020B0604020202020204" pitchFamily="34" charset="0"/>
              <a:cs typeface="Arial" panose="020B0604020202020204" pitchFamily="34" charset="0"/>
            </a:endParaRPr>
          </a:p>
        </p:txBody>
      </p:sp>
      <p:sp>
        <p:nvSpPr>
          <p:cNvPr id="110" name="Rectangle 13"/>
          <p:cNvSpPr>
            <a:spLocks noChangeArrowheads="1"/>
          </p:cNvSpPr>
          <p:nvPr/>
        </p:nvSpPr>
        <p:spPr bwMode="auto">
          <a:xfrm>
            <a:off x="5749727" y="3625478"/>
            <a:ext cx="85725" cy="95250"/>
          </a:xfrm>
          <a:prstGeom prst="rect">
            <a:avLst/>
          </a:prstGeom>
          <a:solidFill>
            <a:schemeClr val="accent2"/>
          </a:solidFill>
          <a:ln w="3175">
            <a:noFill/>
            <a:miter lim="800000"/>
            <a:headEnd/>
            <a:tailEnd/>
          </a:ln>
        </p:spPr>
        <p:txBody>
          <a:bodyPr lIns="91374" tIns="45687" rIns="91374" bIns="45687"/>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algn="ctr" defTabSz="913635" eaLnBrk="1" hangingPunct="1">
              <a:spcBef>
                <a:spcPct val="50000"/>
              </a:spcBef>
              <a:spcAft>
                <a:spcPct val="0"/>
              </a:spcAft>
              <a:buClrTx/>
              <a:buNone/>
              <a:defRPr/>
            </a:pPr>
            <a:endParaRPr lang="en-US" altLang="en-US" sz="800" kern="0" dirty="0">
              <a:solidFill>
                <a:srgbClr val="5A5A5A"/>
              </a:solidFill>
              <a:latin typeface="Arial" panose="020B0604020202020204" pitchFamily="34" charset="0"/>
              <a:cs typeface="Arial" panose="020B0604020202020204" pitchFamily="34" charset="0"/>
            </a:endParaRPr>
          </a:p>
        </p:txBody>
      </p:sp>
      <p:sp>
        <p:nvSpPr>
          <p:cNvPr id="111" name="Rectangle 14"/>
          <p:cNvSpPr>
            <a:spLocks noChangeArrowheads="1"/>
          </p:cNvSpPr>
          <p:nvPr/>
        </p:nvSpPr>
        <p:spPr bwMode="auto">
          <a:xfrm>
            <a:off x="5589389" y="3977286"/>
            <a:ext cx="96837" cy="107950"/>
          </a:xfrm>
          <a:prstGeom prst="rect">
            <a:avLst/>
          </a:prstGeom>
          <a:solidFill>
            <a:schemeClr val="accent2"/>
          </a:solidFill>
          <a:ln w="3175">
            <a:noFill/>
            <a:miter lim="800000"/>
            <a:headEnd/>
            <a:tailEnd/>
          </a:ln>
        </p:spPr>
        <p:txBody>
          <a:bodyPr lIns="91374" tIns="45687" rIns="91374" bIns="45687"/>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algn="ctr" defTabSz="913635" eaLnBrk="1" hangingPunct="1">
              <a:spcBef>
                <a:spcPct val="50000"/>
              </a:spcBef>
              <a:spcAft>
                <a:spcPct val="0"/>
              </a:spcAft>
              <a:buClrTx/>
              <a:buNone/>
              <a:defRPr/>
            </a:pPr>
            <a:endParaRPr lang="en-US" altLang="en-US" sz="800" kern="0" dirty="0">
              <a:solidFill>
                <a:srgbClr val="5A5A5A"/>
              </a:solidFill>
              <a:latin typeface="Arial" panose="020B0604020202020204" pitchFamily="34" charset="0"/>
              <a:cs typeface="Arial" panose="020B0604020202020204" pitchFamily="34" charset="0"/>
            </a:endParaRPr>
          </a:p>
        </p:txBody>
      </p:sp>
      <p:sp>
        <p:nvSpPr>
          <p:cNvPr id="112" name="Rectangle 60"/>
          <p:cNvSpPr>
            <a:spLocks noChangeArrowheads="1"/>
          </p:cNvSpPr>
          <p:nvPr/>
        </p:nvSpPr>
        <p:spPr bwMode="auto">
          <a:xfrm>
            <a:off x="3075545" y="4608937"/>
            <a:ext cx="432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eaLnBrk="0" hangingPunct="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eaLnBrk="0" hangingPunct="0">
              <a:spcBef>
                <a:spcPct val="20000"/>
              </a:spcBef>
              <a:spcAft>
                <a:spcPct val="20000"/>
              </a:spcAft>
              <a:buClr>
                <a:srgbClr val="F49100"/>
              </a:buClr>
              <a:buChar char="•"/>
              <a:defRPr sz="2400">
                <a:solidFill>
                  <a:schemeClr val="tx1"/>
                </a:solidFill>
                <a:latin typeface="Verdana" pitchFamily="34" charset="0"/>
              </a:defRPr>
            </a:lvl3pPr>
            <a:lvl4pPr marL="1600200" indent="-228600" eaLnBrk="0" hangingPunct="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eaLnBrk="0"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defTabSz="456794" eaLnBrk="1" hangingPunct="1">
              <a:spcBef>
                <a:spcPct val="0"/>
              </a:spcBef>
              <a:spcAft>
                <a:spcPct val="0"/>
              </a:spcAft>
              <a:buClrTx/>
              <a:buNone/>
            </a:pPr>
            <a:r>
              <a:rPr lang="en-US" altLang="en-US" sz="1200" b="1" dirty="0">
                <a:solidFill>
                  <a:srgbClr val="5A5A5A"/>
                </a:solidFill>
                <a:latin typeface="Arial" panose="020B0604020202020204" pitchFamily="34" charset="0"/>
                <a:cs typeface="Arial" panose="020B0604020202020204" pitchFamily="34" charset="0"/>
              </a:rPr>
              <a:t> </a:t>
            </a:r>
            <a:endParaRPr lang="en-GB" altLang="en-US" sz="1200" b="1" dirty="0">
              <a:solidFill>
                <a:srgbClr val="5A5A5A"/>
              </a:solidFill>
              <a:latin typeface="Arial" panose="020B0604020202020204" pitchFamily="34" charset="0"/>
              <a:cs typeface="Arial" panose="020B0604020202020204" pitchFamily="34" charset="0"/>
            </a:endParaRPr>
          </a:p>
        </p:txBody>
      </p:sp>
      <p:grpSp>
        <p:nvGrpSpPr>
          <p:cNvPr id="113" name="Group 112">
            <a:extLst>
              <a:ext uri="{FF2B5EF4-FFF2-40B4-BE49-F238E27FC236}">
                <a16:creationId xmlns:a16="http://schemas.microsoft.com/office/drawing/2014/main" id="{CA7CAF18-FF56-4809-BECB-B531561C9CC7}"/>
              </a:ext>
            </a:extLst>
          </p:cNvPr>
          <p:cNvGrpSpPr/>
          <p:nvPr/>
        </p:nvGrpSpPr>
        <p:grpSpPr>
          <a:xfrm>
            <a:off x="2757106" y="4418759"/>
            <a:ext cx="3073001" cy="277007"/>
            <a:chOff x="5430370" y="5640073"/>
            <a:chExt cx="4097336" cy="492462"/>
          </a:xfrm>
        </p:grpSpPr>
        <p:sp>
          <p:nvSpPr>
            <p:cNvPr id="114" name="TextBox 113">
              <a:extLst>
                <a:ext uri="{FF2B5EF4-FFF2-40B4-BE49-F238E27FC236}">
                  <a16:creationId xmlns:a16="http://schemas.microsoft.com/office/drawing/2014/main" id="{1182F0A6-EEEC-49D6-854E-1EC65008D1EC}"/>
                </a:ext>
              </a:extLst>
            </p:cNvPr>
            <p:cNvSpPr txBox="1"/>
            <p:nvPr/>
          </p:nvSpPr>
          <p:spPr>
            <a:xfrm>
              <a:off x="5430370" y="5640073"/>
              <a:ext cx="1927754" cy="492449"/>
            </a:xfrm>
            <a:prstGeom prst="rect">
              <a:avLst/>
            </a:prstGeom>
            <a:noFill/>
          </p:spPr>
          <p:txBody>
            <a:bodyPr wrap="square" rtlCol="0">
              <a:spAutoFit/>
            </a:bodyPr>
            <a:lstStyle/>
            <a:p>
              <a:pPr algn="r" defTabSz="682707"/>
              <a:r>
                <a:rPr lang="en-GB" sz="1200">
                  <a:solidFill>
                    <a:srgbClr val="57585A"/>
                  </a:solidFill>
                  <a:latin typeface="Arial" panose="020B0604020202020204" pitchFamily="34" charset="0"/>
                  <a:cs typeface="Arial" panose="020B0604020202020204" pitchFamily="34" charset="0"/>
                </a:rPr>
                <a:t>Giảm nguy cơ</a:t>
              </a:r>
              <a:endParaRPr lang="en-GB" sz="1200" dirty="0">
                <a:solidFill>
                  <a:srgbClr val="57585A"/>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B46C8649-69AC-4609-B05F-E374AFE8E41C}"/>
                </a:ext>
              </a:extLst>
            </p:cNvPr>
            <p:cNvSpPr txBox="1"/>
            <p:nvPr/>
          </p:nvSpPr>
          <p:spPr>
            <a:xfrm>
              <a:off x="7459635" y="5640087"/>
              <a:ext cx="2008529" cy="492448"/>
            </a:xfrm>
            <a:prstGeom prst="rect">
              <a:avLst/>
            </a:prstGeom>
            <a:noFill/>
          </p:spPr>
          <p:txBody>
            <a:bodyPr wrap="square" rtlCol="0">
              <a:spAutoFit/>
            </a:bodyPr>
            <a:lstStyle/>
            <a:p>
              <a:pPr defTabSz="682707"/>
              <a:r>
                <a:rPr lang="en-GB" sz="1200">
                  <a:solidFill>
                    <a:srgbClr val="57585A"/>
                  </a:solidFill>
                  <a:latin typeface="Arial" panose="020B0604020202020204" pitchFamily="34" charset="0"/>
                  <a:cs typeface="Arial" panose="020B0604020202020204" pitchFamily="34" charset="0"/>
                </a:rPr>
                <a:t>Tăng nguy cơ</a:t>
              </a:r>
              <a:endParaRPr lang="en-GB" sz="1200" dirty="0">
                <a:solidFill>
                  <a:srgbClr val="57585A"/>
                </a:solidFill>
                <a:latin typeface="Arial" panose="020B0604020202020204" pitchFamily="34" charset="0"/>
                <a:cs typeface="Arial" panose="020B0604020202020204" pitchFamily="34" charset="0"/>
              </a:endParaRPr>
            </a:p>
          </p:txBody>
        </p:sp>
        <p:cxnSp>
          <p:nvCxnSpPr>
            <p:cNvPr id="116" name="Straight Arrow Connector 115">
              <a:extLst>
                <a:ext uri="{FF2B5EF4-FFF2-40B4-BE49-F238E27FC236}">
                  <a16:creationId xmlns:a16="http://schemas.microsoft.com/office/drawing/2014/main" id="{4603E0D6-9FE6-4398-8F3B-10124A08E7C1}"/>
                </a:ext>
              </a:extLst>
            </p:cNvPr>
            <p:cNvCxnSpPr>
              <a:cxnSpLocks/>
            </p:cNvCxnSpPr>
            <p:nvPr/>
          </p:nvCxnSpPr>
          <p:spPr>
            <a:xfrm>
              <a:off x="7559705" y="5649307"/>
              <a:ext cx="1968001" cy="0"/>
            </a:xfrm>
            <a:prstGeom prst="straightConnector1">
              <a:avLst/>
            </a:prstGeom>
            <a:noFill/>
            <a:ln w="19050" cap="flat" cmpd="sng" algn="ctr">
              <a:solidFill>
                <a:schemeClr val="tx1"/>
              </a:solidFill>
              <a:prstDash val="solid"/>
              <a:headEnd type="none" w="med" len="med"/>
              <a:tailEnd type="arrow" w="med" len="med"/>
            </a:ln>
            <a:effectLst/>
          </p:spPr>
        </p:cxnSp>
        <p:cxnSp>
          <p:nvCxnSpPr>
            <p:cNvPr id="117" name="Straight Arrow Connector 116">
              <a:extLst>
                <a:ext uri="{FF2B5EF4-FFF2-40B4-BE49-F238E27FC236}">
                  <a16:creationId xmlns:a16="http://schemas.microsoft.com/office/drawing/2014/main" id="{9E3580DB-08F8-4E30-8707-59E6E4A96BCD}"/>
                </a:ext>
              </a:extLst>
            </p:cNvPr>
            <p:cNvCxnSpPr>
              <a:cxnSpLocks/>
            </p:cNvCxnSpPr>
            <p:nvPr/>
          </p:nvCxnSpPr>
          <p:spPr>
            <a:xfrm flipH="1">
              <a:off x="6073212" y="5649307"/>
              <a:ext cx="1192198" cy="0"/>
            </a:xfrm>
            <a:prstGeom prst="straightConnector1">
              <a:avLst/>
            </a:prstGeom>
            <a:noFill/>
            <a:ln w="19050" cap="flat" cmpd="sng" algn="ctr">
              <a:solidFill>
                <a:schemeClr val="tx1"/>
              </a:solidFill>
              <a:prstDash val="solid"/>
              <a:headEnd type="none" w="med" len="med"/>
              <a:tailEnd type="arrow" w="med" len="med"/>
            </a:ln>
            <a:effectLst/>
          </p:spPr>
        </p:cxnSp>
      </p:grpSp>
      <p:sp>
        <p:nvSpPr>
          <p:cNvPr id="98" name="Slide Number Placeholder 4">
            <a:extLst>
              <a:ext uri="{FF2B5EF4-FFF2-40B4-BE49-F238E27FC236}">
                <a16:creationId xmlns:a16="http://schemas.microsoft.com/office/drawing/2014/main" id="{612102A5-D596-4C6E-9465-A0DF3D15B4AB}"/>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Arial" panose="020B0604020202020204" pitchFamily="34" charset="0"/>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en-US" b="0" i="0" u="none" strike="noStrike" kern="1200" cap="none" spc="0" normalizeH="0" baseline="0" noProof="0" dirty="0">
              <a:ln>
                <a:noFill/>
              </a:ln>
              <a:solidFill>
                <a:srgbClr val="51515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7858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Chart 63">
            <a:extLst>
              <a:ext uri="{FF2B5EF4-FFF2-40B4-BE49-F238E27FC236}">
                <a16:creationId xmlns:a16="http://schemas.microsoft.com/office/drawing/2014/main" id="{08B7C1AB-50DB-ED4B-B7B0-973EBADECBB5}"/>
              </a:ext>
            </a:extLst>
          </p:cNvPr>
          <p:cNvGraphicFramePr/>
          <p:nvPr/>
        </p:nvGraphicFramePr>
        <p:xfrm>
          <a:off x="1035334" y="1036858"/>
          <a:ext cx="7655696" cy="3164851"/>
        </p:xfrm>
        <a:graphic>
          <a:graphicData uri="http://schemas.openxmlformats.org/drawingml/2006/chart">
            <c:chart xmlns:c="http://schemas.openxmlformats.org/drawingml/2006/chart" xmlns:r="http://schemas.openxmlformats.org/officeDocument/2006/relationships" r:id="rId3"/>
          </a:graphicData>
        </a:graphic>
      </p:graphicFrame>
      <p:grpSp>
        <p:nvGrpSpPr>
          <p:cNvPr id="77" name="Dark Red Bars">
            <a:extLst>
              <a:ext uri="{FF2B5EF4-FFF2-40B4-BE49-F238E27FC236}">
                <a16:creationId xmlns:a16="http://schemas.microsoft.com/office/drawing/2014/main" id="{68037ACD-C80C-C049-9151-6E2D57481FF1}"/>
              </a:ext>
            </a:extLst>
          </p:cNvPr>
          <p:cNvGrpSpPr/>
          <p:nvPr/>
        </p:nvGrpSpPr>
        <p:grpSpPr>
          <a:xfrm>
            <a:off x="2111735" y="3077953"/>
            <a:ext cx="6244923" cy="501266"/>
            <a:chOff x="2815646" y="3869855"/>
            <a:chExt cx="8326564" cy="668354"/>
          </a:xfrm>
          <a:solidFill>
            <a:schemeClr val="accent4"/>
          </a:solidFill>
        </p:grpSpPr>
        <p:sp>
          <p:nvSpPr>
            <p:cNvPr id="78" name="Freeform 77">
              <a:extLst>
                <a:ext uri="{FF2B5EF4-FFF2-40B4-BE49-F238E27FC236}">
                  <a16:creationId xmlns:a16="http://schemas.microsoft.com/office/drawing/2014/main" id="{9382A19F-EBB6-734B-B1B6-E64D194D98AD}"/>
                </a:ext>
              </a:extLst>
            </p:cNvPr>
            <p:cNvSpPr/>
            <p:nvPr/>
          </p:nvSpPr>
          <p:spPr>
            <a:xfrm>
              <a:off x="10895580" y="3988246"/>
              <a:ext cx="246630" cy="549963"/>
            </a:xfrm>
            <a:custGeom>
              <a:avLst/>
              <a:gdLst>
                <a:gd name="connsiteX0" fmla="*/ 0 w 246630"/>
                <a:gd name="connsiteY0" fmla="*/ 0 h 549963"/>
                <a:gd name="connsiteX1" fmla="*/ 246631 w 246630"/>
                <a:gd name="connsiteY1" fmla="*/ 0 h 549963"/>
                <a:gd name="connsiteX2" fmla="*/ 246631 w 246630"/>
                <a:gd name="connsiteY2" fmla="*/ 549963 h 549963"/>
                <a:gd name="connsiteX3" fmla="*/ 0 w 246630"/>
                <a:gd name="connsiteY3" fmla="*/ 549963 h 549963"/>
              </a:gdLst>
              <a:ahLst/>
              <a:cxnLst>
                <a:cxn ang="0">
                  <a:pos x="connsiteX0" y="connsiteY0"/>
                </a:cxn>
                <a:cxn ang="0">
                  <a:pos x="connsiteX1" y="connsiteY1"/>
                </a:cxn>
                <a:cxn ang="0">
                  <a:pos x="connsiteX2" y="connsiteY2"/>
                </a:cxn>
                <a:cxn ang="0">
                  <a:pos x="connsiteX3" y="connsiteY3"/>
                </a:cxn>
              </a:cxnLst>
              <a:rect l="l" t="t" r="r" b="b"/>
              <a:pathLst>
                <a:path w="246630" h="549963">
                  <a:moveTo>
                    <a:pt x="0" y="0"/>
                  </a:moveTo>
                  <a:lnTo>
                    <a:pt x="246631" y="0"/>
                  </a:lnTo>
                  <a:lnTo>
                    <a:pt x="246631" y="549963"/>
                  </a:lnTo>
                  <a:lnTo>
                    <a:pt x="0" y="549963"/>
                  </a:lnTo>
                  <a:close/>
                </a:path>
              </a:pathLst>
            </a:custGeom>
            <a:grpFill/>
            <a:ln w="12683" cap="flat">
              <a:noFill/>
              <a:prstDash val="solid"/>
              <a:miter/>
            </a:ln>
          </p:spPr>
          <p:txBody>
            <a:bodyPr rtlCol="0" anchor="ctr"/>
            <a:lstStyle/>
            <a:p>
              <a:pPr defTabSz="457189">
                <a:defRPr/>
              </a:pPr>
              <a:endParaRPr lang="en-US" dirty="0">
                <a:solidFill>
                  <a:srgbClr val="515151"/>
                </a:solidFill>
                <a:latin typeface="Century Gothic" panose="020F0302020204030204"/>
              </a:endParaRPr>
            </a:p>
          </p:txBody>
        </p:sp>
        <p:sp>
          <p:nvSpPr>
            <p:cNvPr id="79" name="Freeform 78">
              <a:extLst>
                <a:ext uri="{FF2B5EF4-FFF2-40B4-BE49-F238E27FC236}">
                  <a16:creationId xmlns:a16="http://schemas.microsoft.com/office/drawing/2014/main" id="{2B7CF3C5-82F7-244B-9FAF-BE8A06EAE0A3}"/>
                </a:ext>
              </a:extLst>
            </p:cNvPr>
            <p:cNvSpPr/>
            <p:nvPr/>
          </p:nvSpPr>
          <p:spPr>
            <a:xfrm>
              <a:off x="9551293" y="4027710"/>
              <a:ext cx="243585" cy="510372"/>
            </a:xfrm>
            <a:custGeom>
              <a:avLst/>
              <a:gdLst>
                <a:gd name="connsiteX0" fmla="*/ 0 w 243585"/>
                <a:gd name="connsiteY0" fmla="*/ 0 h 510372"/>
                <a:gd name="connsiteX1" fmla="*/ 243586 w 243585"/>
                <a:gd name="connsiteY1" fmla="*/ 0 h 510372"/>
                <a:gd name="connsiteX2" fmla="*/ 243586 w 243585"/>
                <a:gd name="connsiteY2" fmla="*/ 510373 h 510372"/>
                <a:gd name="connsiteX3" fmla="*/ 0 w 243585"/>
                <a:gd name="connsiteY3" fmla="*/ 510373 h 510372"/>
              </a:gdLst>
              <a:ahLst/>
              <a:cxnLst>
                <a:cxn ang="0">
                  <a:pos x="connsiteX0" y="connsiteY0"/>
                </a:cxn>
                <a:cxn ang="0">
                  <a:pos x="connsiteX1" y="connsiteY1"/>
                </a:cxn>
                <a:cxn ang="0">
                  <a:pos x="connsiteX2" y="connsiteY2"/>
                </a:cxn>
                <a:cxn ang="0">
                  <a:pos x="connsiteX3" y="connsiteY3"/>
                </a:cxn>
              </a:cxnLst>
              <a:rect l="l" t="t" r="r" b="b"/>
              <a:pathLst>
                <a:path w="243585" h="510372">
                  <a:moveTo>
                    <a:pt x="0" y="0"/>
                  </a:moveTo>
                  <a:lnTo>
                    <a:pt x="243586" y="0"/>
                  </a:lnTo>
                  <a:lnTo>
                    <a:pt x="243586" y="510373"/>
                  </a:lnTo>
                  <a:lnTo>
                    <a:pt x="0" y="510373"/>
                  </a:lnTo>
                  <a:close/>
                </a:path>
              </a:pathLst>
            </a:custGeom>
            <a:grpFill/>
            <a:ln w="12683" cap="flat">
              <a:noFill/>
              <a:prstDash val="solid"/>
              <a:miter/>
            </a:ln>
          </p:spPr>
          <p:txBody>
            <a:bodyPr rtlCol="0" anchor="ctr"/>
            <a:lstStyle/>
            <a:p>
              <a:pPr defTabSz="457189">
                <a:defRPr/>
              </a:pPr>
              <a:endParaRPr lang="en-US" dirty="0">
                <a:solidFill>
                  <a:srgbClr val="515151"/>
                </a:solidFill>
                <a:latin typeface="Century Gothic" panose="020F0302020204030204"/>
              </a:endParaRPr>
            </a:p>
          </p:txBody>
        </p:sp>
        <p:sp>
          <p:nvSpPr>
            <p:cNvPr id="80" name="Freeform 79">
              <a:extLst>
                <a:ext uri="{FF2B5EF4-FFF2-40B4-BE49-F238E27FC236}">
                  <a16:creationId xmlns:a16="http://schemas.microsoft.com/office/drawing/2014/main" id="{EFA5D214-D04E-0641-9BA6-E7D7E041EEE3}"/>
                </a:ext>
              </a:extLst>
            </p:cNvPr>
            <p:cNvSpPr/>
            <p:nvPr/>
          </p:nvSpPr>
          <p:spPr>
            <a:xfrm>
              <a:off x="8205483" y="3869855"/>
              <a:ext cx="243585" cy="668354"/>
            </a:xfrm>
            <a:custGeom>
              <a:avLst/>
              <a:gdLst>
                <a:gd name="connsiteX0" fmla="*/ 0 w 243585"/>
                <a:gd name="connsiteY0" fmla="*/ 0 h 668354"/>
                <a:gd name="connsiteX1" fmla="*/ 243586 w 243585"/>
                <a:gd name="connsiteY1" fmla="*/ 0 h 668354"/>
                <a:gd name="connsiteX2" fmla="*/ 243586 w 243585"/>
                <a:gd name="connsiteY2" fmla="*/ 668355 h 668354"/>
                <a:gd name="connsiteX3" fmla="*/ 0 w 243585"/>
                <a:gd name="connsiteY3" fmla="*/ 668355 h 668354"/>
              </a:gdLst>
              <a:ahLst/>
              <a:cxnLst>
                <a:cxn ang="0">
                  <a:pos x="connsiteX0" y="connsiteY0"/>
                </a:cxn>
                <a:cxn ang="0">
                  <a:pos x="connsiteX1" y="connsiteY1"/>
                </a:cxn>
                <a:cxn ang="0">
                  <a:pos x="connsiteX2" y="connsiteY2"/>
                </a:cxn>
                <a:cxn ang="0">
                  <a:pos x="connsiteX3" y="connsiteY3"/>
                </a:cxn>
              </a:cxnLst>
              <a:rect l="l" t="t" r="r" b="b"/>
              <a:pathLst>
                <a:path w="243585" h="668354">
                  <a:moveTo>
                    <a:pt x="0" y="0"/>
                  </a:moveTo>
                  <a:lnTo>
                    <a:pt x="243586" y="0"/>
                  </a:lnTo>
                  <a:lnTo>
                    <a:pt x="243586" y="668355"/>
                  </a:lnTo>
                  <a:lnTo>
                    <a:pt x="0" y="668355"/>
                  </a:lnTo>
                  <a:close/>
                </a:path>
              </a:pathLst>
            </a:custGeom>
            <a:grpFill/>
            <a:ln w="12683" cap="flat">
              <a:noFill/>
              <a:prstDash val="solid"/>
              <a:miter/>
            </a:ln>
          </p:spPr>
          <p:txBody>
            <a:bodyPr rtlCol="0" anchor="ctr"/>
            <a:lstStyle/>
            <a:p>
              <a:pPr defTabSz="457189">
                <a:defRPr/>
              </a:pPr>
              <a:endParaRPr lang="en-US" dirty="0">
                <a:solidFill>
                  <a:srgbClr val="515151"/>
                </a:solidFill>
                <a:latin typeface="Century Gothic" panose="020F0302020204030204"/>
              </a:endParaRPr>
            </a:p>
          </p:txBody>
        </p:sp>
        <p:sp>
          <p:nvSpPr>
            <p:cNvPr id="81" name="Freeform 80">
              <a:extLst>
                <a:ext uri="{FF2B5EF4-FFF2-40B4-BE49-F238E27FC236}">
                  <a16:creationId xmlns:a16="http://schemas.microsoft.com/office/drawing/2014/main" id="{B8063715-A1A0-1848-B374-3AE7B5FE9D6B}"/>
                </a:ext>
              </a:extLst>
            </p:cNvPr>
            <p:cNvSpPr/>
            <p:nvPr/>
          </p:nvSpPr>
          <p:spPr>
            <a:xfrm>
              <a:off x="6855359" y="4027710"/>
              <a:ext cx="243585" cy="510372"/>
            </a:xfrm>
            <a:custGeom>
              <a:avLst/>
              <a:gdLst>
                <a:gd name="connsiteX0" fmla="*/ 0 w 243585"/>
                <a:gd name="connsiteY0" fmla="*/ 0 h 510372"/>
                <a:gd name="connsiteX1" fmla="*/ 243586 w 243585"/>
                <a:gd name="connsiteY1" fmla="*/ 0 h 510372"/>
                <a:gd name="connsiteX2" fmla="*/ 243586 w 243585"/>
                <a:gd name="connsiteY2" fmla="*/ 510373 h 510372"/>
                <a:gd name="connsiteX3" fmla="*/ 0 w 243585"/>
                <a:gd name="connsiteY3" fmla="*/ 510373 h 510372"/>
              </a:gdLst>
              <a:ahLst/>
              <a:cxnLst>
                <a:cxn ang="0">
                  <a:pos x="connsiteX0" y="connsiteY0"/>
                </a:cxn>
                <a:cxn ang="0">
                  <a:pos x="connsiteX1" y="connsiteY1"/>
                </a:cxn>
                <a:cxn ang="0">
                  <a:pos x="connsiteX2" y="connsiteY2"/>
                </a:cxn>
                <a:cxn ang="0">
                  <a:pos x="connsiteX3" y="connsiteY3"/>
                </a:cxn>
              </a:cxnLst>
              <a:rect l="l" t="t" r="r" b="b"/>
              <a:pathLst>
                <a:path w="243585" h="510372">
                  <a:moveTo>
                    <a:pt x="0" y="0"/>
                  </a:moveTo>
                  <a:lnTo>
                    <a:pt x="243586" y="0"/>
                  </a:lnTo>
                  <a:lnTo>
                    <a:pt x="243586" y="510373"/>
                  </a:lnTo>
                  <a:lnTo>
                    <a:pt x="0" y="510373"/>
                  </a:lnTo>
                  <a:close/>
                </a:path>
              </a:pathLst>
            </a:custGeom>
            <a:grpFill/>
            <a:ln w="12683" cap="flat">
              <a:noFill/>
              <a:prstDash val="solid"/>
              <a:miter/>
            </a:ln>
          </p:spPr>
          <p:txBody>
            <a:bodyPr rtlCol="0" anchor="ctr"/>
            <a:lstStyle/>
            <a:p>
              <a:pPr defTabSz="457189">
                <a:defRPr/>
              </a:pPr>
              <a:endParaRPr lang="en-US" dirty="0">
                <a:solidFill>
                  <a:srgbClr val="515151"/>
                </a:solidFill>
                <a:latin typeface="Century Gothic" panose="020F0302020204030204"/>
              </a:endParaRPr>
            </a:p>
          </p:txBody>
        </p:sp>
        <p:sp>
          <p:nvSpPr>
            <p:cNvPr id="82" name="Freeform 81">
              <a:extLst>
                <a:ext uri="{FF2B5EF4-FFF2-40B4-BE49-F238E27FC236}">
                  <a16:creationId xmlns:a16="http://schemas.microsoft.com/office/drawing/2014/main" id="{DDB9235E-D22E-2D44-B231-1FDB3A02D65B}"/>
                </a:ext>
              </a:extLst>
            </p:cNvPr>
            <p:cNvSpPr/>
            <p:nvPr/>
          </p:nvSpPr>
          <p:spPr>
            <a:xfrm>
              <a:off x="5510818" y="4225029"/>
              <a:ext cx="243585" cy="313180"/>
            </a:xfrm>
            <a:custGeom>
              <a:avLst/>
              <a:gdLst>
                <a:gd name="connsiteX0" fmla="*/ 0 w 243585"/>
                <a:gd name="connsiteY0" fmla="*/ 0 h 313180"/>
                <a:gd name="connsiteX1" fmla="*/ 243586 w 243585"/>
                <a:gd name="connsiteY1" fmla="*/ 0 h 313180"/>
                <a:gd name="connsiteX2" fmla="*/ 243586 w 243585"/>
                <a:gd name="connsiteY2" fmla="*/ 313181 h 313180"/>
                <a:gd name="connsiteX3" fmla="*/ 0 w 243585"/>
                <a:gd name="connsiteY3" fmla="*/ 313181 h 313180"/>
              </a:gdLst>
              <a:ahLst/>
              <a:cxnLst>
                <a:cxn ang="0">
                  <a:pos x="connsiteX0" y="connsiteY0"/>
                </a:cxn>
                <a:cxn ang="0">
                  <a:pos x="connsiteX1" y="connsiteY1"/>
                </a:cxn>
                <a:cxn ang="0">
                  <a:pos x="connsiteX2" y="connsiteY2"/>
                </a:cxn>
                <a:cxn ang="0">
                  <a:pos x="connsiteX3" y="connsiteY3"/>
                </a:cxn>
              </a:cxnLst>
              <a:rect l="l" t="t" r="r" b="b"/>
              <a:pathLst>
                <a:path w="243585" h="313180">
                  <a:moveTo>
                    <a:pt x="0" y="0"/>
                  </a:moveTo>
                  <a:lnTo>
                    <a:pt x="243586" y="0"/>
                  </a:lnTo>
                  <a:lnTo>
                    <a:pt x="243586" y="313181"/>
                  </a:lnTo>
                  <a:lnTo>
                    <a:pt x="0" y="313181"/>
                  </a:lnTo>
                  <a:close/>
                </a:path>
              </a:pathLst>
            </a:custGeom>
            <a:grpFill/>
            <a:ln w="12683" cap="flat">
              <a:noFill/>
              <a:prstDash val="solid"/>
              <a:miter/>
            </a:ln>
          </p:spPr>
          <p:txBody>
            <a:bodyPr rtlCol="0" anchor="ctr"/>
            <a:lstStyle/>
            <a:p>
              <a:pPr defTabSz="457189">
                <a:defRPr/>
              </a:pPr>
              <a:endParaRPr lang="en-US" dirty="0">
                <a:solidFill>
                  <a:srgbClr val="515151"/>
                </a:solidFill>
                <a:latin typeface="Century Gothic" panose="020F0302020204030204"/>
              </a:endParaRPr>
            </a:p>
          </p:txBody>
        </p:sp>
        <p:sp>
          <p:nvSpPr>
            <p:cNvPr id="83" name="Freeform 82">
              <a:extLst>
                <a:ext uri="{FF2B5EF4-FFF2-40B4-BE49-F238E27FC236}">
                  <a16:creationId xmlns:a16="http://schemas.microsoft.com/office/drawing/2014/main" id="{033AB563-11D8-9E47-A083-CC03F954C626}"/>
                </a:ext>
              </a:extLst>
            </p:cNvPr>
            <p:cNvSpPr/>
            <p:nvPr/>
          </p:nvSpPr>
          <p:spPr>
            <a:xfrm>
              <a:off x="4160822" y="3869855"/>
              <a:ext cx="246630" cy="668354"/>
            </a:xfrm>
            <a:custGeom>
              <a:avLst/>
              <a:gdLst>
                <a:gd name="connsiteX0" fmla="*/ 0 w 246630"/>
                <a:gd name="connsiteY0" fmla="*/ 0 h 668354"/>
                <a:gd name="connsiteX1" fmla="*/ 246630 w 246630"/>
                <a:gd name="connsiteY1" fmla="*/ 0 h 668354"/>
                <a:gd name="connsiteX2" fmla="*/ 246630 w 246630"/>
                <a:gd name="connsiteY2" fmla="*/ 668355 h 668354"/>
                <a:gd name="connsiteX3" fmla="*/ 0 w 246630"/>
                <a:gd name="connsiteY3" fmla="*/ 668355 h 668354"/>
              </a:gdLst>
              <a:ahLst/>
              <a:cxnLst>
                <a:cxn ang="0">
                  <a:pos x="connsiteX0" y="connsiteY0"/>
                </a:cxn>
                <a:cxn ang="0">
                  <a:pos x="connsiteX1" y="connsiteY1"/>
                </a:cxn>
                <a:cxn ang="0">
                  <a:pos x="connsiteX2" y="connsiteY2"/>
                </a:cxn>
                <a:cxn ang="0">
                  <a:pos x="connsiteX3" y="connsiteY3"/>
                </a:cxn>
              </a:cxnLst>
              <a:rect l="l" t="t" r="r" b="b"/>
              <a:pathLst>
                <a:path w="246630" h="668354">
                  <a:moveTo>
                    <a:pt x="0" y="0"/>
                  </a:moveTo>
                  <a:lnTo>
                    <a:pt x="246630" y="0"/>
                  </a:lnTo>
                  <a:lnTo>
                    <a:pt x="246630" y="668355"/>
                  </a:lnTo>
                  <a:lnTo>
                    <a:pt x="0" y="668355"/>
                  </a:lnTo>
                  <a:close/>
                </a:path>
              </a:pathLst>
            </a:custGeom>
            <a:grpFill/>
            <a:ln w="12683" cap="flat">
              <a:noFill/>
              <a:prstDash val="solid"/>
              <a:miter/>
            </a:ln>
          </p:spPr>
          <p:txBody>
            <a:bodyPr rtlCol="0" anchor="ctr"/>
            <a:lstStyle/>
            <a:p>
              <a:pPr defTabSz="457189">
                <a:defRPr/>
              </a:pPr>
              <a:endParaRPr lang="en-US" dirty="0">
                <a:solidFill>
                  <a:srgbClr val="515151"/>
                </a:solidFill>
                <a:latin typeface="Century Gothic" panose="020F0302020204030204"/>
              </a:endParaRPr>
            </a:p>
          </p:txBody>
        </p:sp>
        <p:sp>
          <p:nvSpPr>
            <p:cNvPr id="84" name="Freeform 83">
              <a:extLst>
                <a:ext uri="{FF2B5EF4-FFF2-40B4-BE49-F238E27FC236}">
                  <a16:creationId xmlns:a16="http://schemas.microsoft.com/office/drawing/2014/main" id="{C9F8029A-86D4-7A40-AB53-9045E564B841}"/>
                </a:ext>
              </a:extLst>
            </p:cNvPr>
            <p:cNvSpPr/>
            <p:nvPr/>
          </p:nvSpPr>
          <p:spPr>
            <a:xfrm>
              <a:off x="2815646" y="4146101"/>
              <a:ext cx="246630" cy="392108"/>
            </a:xfrm>
            <a:custGeom>
              <a:avLst/>
              <a:gdLst>
                <a:gd name="connsiteX0" fmla="*/ 0 w 246630"/>
                <a:gd name="connsiteY0" fmla="*/ 0 h 392108"/>
                <a:gd name="connsiteX1" fmla="*/ 246630 w 246630"/>
                <a:gd name="connsiteY1" fmla="*/ 0 h 392108"/>
                <a:gd name="connsiteX2" fmla="*/ 246630 w 246630"/>
                <a:gd name="connsiteY2" fmla="*/ 392108 h 392108"/>
                <a:gd name="connsiteX3" fmla="*/ 0 w 246630"/>
                <a:gd name="connsiteY3" fmla="*/ 392108 h 392108"/>
              </a:gdLst>
              <a:ahLst/>
              <a:cxnLst>
                <a:cxn ang="0">
                  <a:pos x="connsiteX0" y="connsiteY0"/>
                </a:cxn>
                <a:cxn ang="0">
                  <a:pos x="connsiteX1" y="connsiteY1"/>
                </a:cxn>
                <a:cxn ang="0">
                  <a:pos x="connsiteX2" y="connsiteY2"/>
                </a:cxn>
                <a:cxn ang="0">
                  <a:pos x="connsiteX3" y="connsiteY3"/>
                </a:cxn>
              </a:cxnLst>
              <a:rect l="l" t="t" r="r" b="b"/>
              <a:pathLst>
                <a:path w="246630" h="392108">
                  <a:moveTo>
                    <a:pt x="0" y="0"/>
                  </a:moveTo>
                  <a:lnTo>
                    <a:pt x="246630" y="0"/>
                  </a:lnTo>
                  <a:lnTo>
                    <a:pt x="246630" y="392108"/>
                  </a:lnTo>
                  <a:lnTo>
                    <a:pt x="0" y="392108"/>
                  </a:lnTo>
                  <a:close/>
                </a:path>
              </a:pathLst>
            </a:custGeom>
            <a:grpFill/>
            <a:ln w="12683" cap="flat">
              <a:noFill/>
              <a:prstDash val="solid"/>
              <a:miter/>
            </a:ln>
          </p:spPr>
          <p:txBody>
            <a:bodyPr rtlCol="0" anchor="ctr"/>
            <a:lstStyle/>
            <a:p>
              <a:pPr defTabSz="457189">
                <a:defRPr/>
              </a:pPr>
              <a:endParaRPr lang="en-US" dirty="0">
                <a:solidFill>
                  <a:srgbClr val="515151"/>
                </a:solidFill>
                <a:latin typeface="Century Gothic" panose="020F0302020204030204"/>
              </a:endParaRPr>
            </a:p>
          </p:txBody>
        </p:sp>
      </p:grpSp>
      <p:grpSp>
        <p:nvGrpSpPr>
          <p:cNvPr id="69" name="Red Bars">
            <a:extLst>
              <a:ext uri="{FF2B5EF4-FFF2-40B4-BE49-F238E27FC236}">
                <a16:creationId xmlns:a16="http://schemas.microsoft.com/office/drawing/2014/main" id="{68037ACD-C80C-C049-9151-6E2D57481FF1}"/>
              </a:ext>
            </a:extLst>
          </p:cNvPr>
          <p:cNvGrpSpPr/>
          <p:nvPr/>
        </p:nvGrpSpPr>
        <p:grpSpPr>
          <a:xfrm>
            <a:off x="1929046" y="2251491"/>
            <a:ext cx="6242639" cy="1327634"/>
            <a:chOff x="2572061" y="2767905"/>
            <a:chExt cx="8323519" cy="1770178"/>
          </a:xfrm>
          <a:solidFill>
            <a:schemeClr val="accent3"/>
          </a:solidFill>
        </p:grpSpPr>
        <p:sp>
          <p:nvSpPr>
            <p:cNvPr id="70" name="Freeform 69">
              <a:extLst>
                <a:ext uri="{FF2B5EF4-FFF2-40B4-BE49-F238E27FC236}">
                  <a16:creationId xmlns:a16="http://schemas.microsoft.com/office/drawing/2014/main" id="{5239883B-F73D-8B44-BDB5-229CC3216AF4}"/>
                </a:ext>
              </a:extLst>
            </p:cNvPr>
            <p:cNvSpPr/>
            <p:nvPr/>
          </p:nvSpPr>
          <p:spPr>
            <a:xfrm>
              <a:off x="10651994" y="3280934"/>
              <a:ext cx="243585" cy="1257149"/>
            </a:xfrm>
            <a:custGeom>
              <a:avLst/>
              <a:gdLst>
                <a:gd name="connsiteX0" fmla="*/ 0 w 243585"/>
                <a:gd name="connsiteY0" fmla="*/ 0 h 1257149"/>
                <a:gd name="connsiteX1" fmla="*/ 243586 w 243585"/>
                <a:gd name="connsiteY1" fmla="*/ 0 h 1257149"/>
                <a:gd name="connsiteX2" fmla="*/ 243586 w 243585"/>
                <a:gd name="connsiteY2" fmla="*/ 1257149 h 1257149"/>
                <a:gd name="connsiteX3" fmla="*/ 0 w 243585"/>
                <a:gd name="connsiteY3" fmla="*/ 1257149 h 1257149"/>
              </a:gdLst>
              <a:ahLst/>
              <a:cxnLst>
                <a:cxn ang="0">
                  <a:pos x="connsiteX0" y="connsiteY0"/>
                </a:cxn>
                <a:cxn ang="0">
                  <a:pos x="connsiteX1" y="connsiteY1"/>
                </a:cxn>
                <a:cxn ang="0">
                  <a:pos x="connsiteX2" y="connsiteY2"/>
                </a:cxn>
                <a:cxn ang="0">
                  <a:pos x="connsiteX3" y="connsiteY3"/>
                </a:cxn>
              </a:cxnLst>
              <a:rect l="l" t="t" r="r" b="b"/>
              <a:pathLst>
                <a:path w="243585" h="1257149">
                  <a:moveTo>
                    <a:pt x="0" y="0"/>
                  </a:moveTo>
                  <a:lnTo>
                    <a:pt x="243586" y="0"/>
                  </a:lnTo>
                  <a:lnTo>
                    <a:pt x="243586" y="1257149"/>
                  </a:lnTo>
                  <a:lnTo>
                    <a:pt x="0" y="1257149"/>
                  </a:lnTo>
                  <a:close/>
                </a:path>
              </a:pathLst>
            </a:custGeom>
            <a:grpFill/>
            <a:ln w="12683" cap="flat">
              <a:noFill/>
              <a:prstDash val="solid"/>
              <a:miter/>
            </a:ln>
          </p:spPr>
          <p:txBody>
            <a:bodyPr rtlCol="0" anchor="ctr"/>
            <a:lstStyle/>
            <a:p>
              <a:pPr defTabSz="457189">
                <a:defRPr/>
              </a:pPr>
              <a:endParaRPr lang="en-US" dirty="0">
                <a:solidFill>
                  <a:srgbClr val="515151"/>
                </a:solidFill>
                <a:latin typeface="Century Gothic" panose="020F0302020204030204"/>
              </a:endParaRPr>
            </a:p>
          </p:txBody>
        </p:sp>
        <p:sp>
          <p:nvSpPr>
            <p:cNvPr id="71" name="Freeform 70">
              <a:extLst>
                <a:ext uri="{FF2B5EF4-FFF2-40B4-BE49-F238E27FC236}">
                  <a16:creationId xmlns:a16="http://schemas.microsoft.com/office/drawing/2014/main" id="{2CFF4ACA-06A1-1148-BF8B-BAAABF3DE8D3}"/>
                </a:ext>
              </a:extLst>
            </p:cNvPr>
            <p:cNvSpPr/>
            <p:nvPr/>
          </p:nvSpPr>
          <p:spPr>
            <a:xfrm>
              <a:off x="9307707" y="2925760"/>
              <a:ext cx="243585" cy="1612323"/>
            </a:xfrm>
            <a:custGeom>
              <a:avLst/>
              <a:gdLst>
                <a:gd name="connsiteX0" fmla="*/ 0 w 243585"/>
                <a:gd name="connsiteY0" fmla="*/ 0 h 1612323"/>
                <a:gd name="connsiteX1" fmla="*/ 243586 w 243585"/>
                <a:gd name="connsiteY1" fmla="*/ 0 h 1612323"/>
                <a:gd name="connsiteX2" fmla="*/ 243586 w 243585"/>
                <a:gd name="connsiteY2" fmla="*/ 1612323 h 1612323"/>
                <a:gd name="connsiteX3" fmla="*/ 0 w 243585"/>
                <a:gd name="connsiteY3" fmla="*/ 1612323 h 1612323"/>
              </a:gdLst>
              <a:ahLst/>
              <a:cxnLst>
                <a:cxn ang="0">
                  <a:pos x="connsiteX0" y="connsiteY0"/>
                </a:cxn>
                <a:cxn ang="0">
                  <a:pos x="connsiteX1" y="connsiteY1"/>
                </a:cxn>
                <a:cxn ang="0">
                  <a:pos x="connsiteX2" y="connsiteY2"/>
                </a:cxn>
                <a:cxn ang="0">
                  <a:pos x="connsiteX3" y="connsiteY3"/>
                </a:cxn>
              </a:cxnLst>
              <a:rect l="l" t="t" r="r" b="b"/>
              <a:pathLst>
                <a:path w="243585" h="1612323">
                  <a:moveTo>
                    <a:pt x="0" y="0"/>
                  </a:moveTo>
                  <a:lnTo>
                    <a:pt x="243586" y="0"/>
                  </a:lnTo>
                  <a:lnTo>
                    <a:pt x="243586" y="1612323"/>
                  </a:lnTo>
                  <a:lnTo>
                    <a:pt x="0" y="1612323"/>
                  </a:lnTo>
                  <a:close/>
                </a:path>
              </a:pathLst>
            </a:custGeom>
            <a:grpFill/>
            <a:ln w="12683" cap="flat">
              <a:noFill/>
              <a:prstDash val="solid"/>
              <a:miter/>
            </a:ln>
          </p:spPr>
          <p:txBody>
            <a:bodyPr rtlCol="0" anchor="ctr"/>
            <a:lstStyle/>
            <a:p>
              <a:pPr defTabSz="457189">
                <a:defRPr/>
              </a:pPr>
              <a:endParaRPr lang="en-US" dirty="0">
                <a:solidFill>
                  <a:srgbClr val="515151"/>
                </a:solidFill>
                <a:latin typeface="Century Gothic" panose="020F0302020204030204"/>
              </a:endParaRPr>
            </a:p>
          </p:txBody>
        </p:sp>
        <p:sp>
          <p:nvSpPr>
            <p:cNvPr id="72" name="Freeform 71">
              <a:extLst>
                <a:ext uri="{FF2B5EF4-FFF2-40B4-BE49-F238E27FC236}">
                  <a16:creationId xmlns:a16="http://schemas.microsoft.com/office/drawing/2014/main" id="{E84BAAD4-B1CC-CC41-99DD-B15DACDA9F0D}"/>
                </a:ext>
              </a:extLst>
            </p:cNvPr>
            <p:cNvSpPr/>
            <p:nvPr/>
          </p:nvSpPr>
          <p:spPr>
            <a:xfrm>
              <a:off x="7961897" y="2767905"/>
              <a:ext cx="243585" cy="1770178"/>
            </a:xfrm>
            <a:custGeom>
              <a:avLst/>
              <a:gdLst>
                <a:gd name="connsiteX0" fmla="*/ 0 w 243585"/>
                <a:gd name="connsiteY0" fmla="*/ 0 h 1770178"/>
                <a:gd name="connsiteX1" fmla="*/ 243586 w 243585"/>
                <a:gd name="connsiteY1" fmla="*/ 0 h 1770178"/>
                <a:gd name="connsiteX2" fmla="*/ 243586 w 243585"/>
                <a:gd name="connsiteY2" fmla="*/ 1770178 h 1770178"/>
                <a:gd name="connsiteX3" fmla="*/ 0 w 243585"/>
                <a:gd name="connsiteY3" fmla="*/ 1770178 h 1770178"/>
              </a:gdLst>
              <a:ahLst/>
              <a:cxnLst>
                <a:cxn ang="0">
                  <a:pos x="connsiteX0" y="connsiteY0"/>
                </a:cxn>
                <a:cxn ang="0">
                  <a:pos x="connsiteX1" y="connsiteY1"/>
                </a:cxn>
                <a:cxn ang="0">
                  <a:pos x="connsiteX2" y="connsiteY2"/>
                </a:cxn>
                <a:cxn ang="0">
                  <a:pos x="connsiteX3" y="connsiteY3"/>
                </a:cxn>
              </a:cxnLst>
              <a:rect l="l" t="t" r="r" b="b"/>
              <a:pathLst>
                <a:path w="243585" h="1770178">
                  <a:moveTo>
                    <a:pt x="0" y="0"/>
                  </a:moveTo>
                  <a:lnTo>
                    <a:pt x="243586" y="0"/>
                  </a:lnTo>
                  <a:lnTo>
                    <a:pt x="243586" y="1770178"/>
                  </a:lnTo>
                  <a:lnTo>
                    <a:pt x="0" y="1770178"/>
                  </a:lnTo>
                  <a:close/>
                </a:path>
              </a:pathLst>
            </a:custGeom>
            <a:grpFill/>
            <a:ln w="12683" cap="flat">
              <a:noFill/>
              <a:prstDash val="solid"/>
              <a:miter/>
            </a:ln>
          </p:spPr>
          <p:txBody>
            <a:bodyPr rtlCol="0" anchor="ctr"/>
            <a:lstStyle/>
            <a:p>
              <a:pPr defTabSz="457189">
                <a:defRPr/>
              </a:pPr>
              <a:endParaRPr lang="en-US" dirty="0">
                <a:solidFill>
                  <a:srgbClr val="515151"/>
                </a:solidFill>
                <a:latin typeface="Century Gothic" panose="020F0302020204030204"/>
              </a:endParaRPr>
            </a:p>
          </p:txBody>
        </p:sp>
        <p:sp>
          <p:nvSpPr>
            <p:cNvPr id="73" name="Freeform 72">
              <a:extLst>
                <a:ext uri="{FF2B5EF4-FFF2-40B4-BE49-F238E27FC236}">
                  <a16:creationId xmlns:a16="http://schemas.microsoft.com/office/drawing/2014/main" id="{183EA467-A16F-CA40-8E29-E7F3618C26FF}"/>
                </a:ext>
              </a:extLst>
            </p:cNvPr>
            <p:cNvSpPr/>
            <p:nvPr/>
          </p:nvSpPr>
          <p:spPr>
            <a:xfrm>
              <a:off x="6608729" y="3202006"/>
              <a:ext cx="246630" cy="1336076"/>
            </a:xfrm>
            <a:custGeom>
              <a:avLst/>
              <a:gdLst>
                <a:gd name="connsiteX0" fmla="*/ 0 w 246630"/>
                <a:gd name="connsiteY0" fmla="*/ 0 h 1336076"/>
                <a:gd name="connsiteX1" fmla="*/ 246630 w 246630"/>
                <a:gd name="connsiteY1" fmla="*/ 0 h 1336076"/>
                <a:gd name="connsiteX2" fmla="*/ 246630 w 246630"/>
                <a:gd name="connsiteY2" fmla="*/ 1336077 h 1336076"/>
                <a:gd name="connsiteX3" fmla="*/ 0 w 246630"/>
                <a:gd name="connsiteY3" fmla="*/ 1336077 h 1336076"/>
              </a:gdLst>
              <a:ahLst/>
              <a:cxnLst>
                <a:cxn ang="0">
                  <a:pos x="connsiteX0" y="connsiteY0"/>
                </a:cxn>
                <a:cxn ang="0">
                  <a:pos x="connsiteX1" y="connsiteY1"/>
                </a:cxn>
                <a:cxn ang="0">
                  <a:pos x="connsiteX2" y="connsiteY2"/>
                </a:cxn>
                <a:cxn ang="0">
                  <a:pos x="connsiteX3" y="connsiteY3"/>
                </a:cxn>
              </a:cxnLst>
              <a:rect l="l" t="t" r="r" b="b"/>
              <a:pathLst>
                <a:path w="246630" h="1336076">
                  <a:moveTo>
                    <a:pt x="0" y="0"/>
                  </a:moveTo>
                  <a:lnTo>
                    <a:pt x="246630" y="0"/>
                  </a:lnTo>
                  <a:lnTo>
                    <a:pt x="246630" y="1336077"/>
                  </a:lnTo>
                  <a:lnTo>
                    <a:pt x="0" y="1336077"/>
                  </a:lnTo>
                  <a:close/>
                </a:path>
              </a:pathLst>
            </a:custGeom>
            <a:grpFill/>
            <a:ln w="12683" cap="flat">
              <a:noFill/>
              <a:prstDash val="solid"/>
              <a:miter/>
            </a:ln>
          </p:spPr>
          <p:txBody>
            <a:bodyPr rtlCol="0" anchor="ctr"/>
            <a:lstStyle/>
            <a:p>
              <a:pPr defTabSz="457189">
                <a:defRPr/>
              </a:pPr>
              <a:endParaRPr lang="en-US" dirty="0">
                <a:solidFill>
                  <a:srgbClr val="515151"/>
                </a:solidFill>
                <a:latin typeface="Century Gothic" panose="020F0302020204030204"/>
              </a:endParaRPr>
            </a:p>
          </p:txBody>
        </p:sp>
        <p:sp>
          <p:nvSpPr>
            <p:cNvPr id="74" name="Freeform 73">
              <a:extLst>
                <a:ext uri="{FF2B5EF4-FFF2-40B4-BE49-F238E27FC236}">
                  <a16:creationId xmlns:a16="http://schemas.microsoft.com/office/drawing/2014/main" id="{716FABA4-BEED-1248-8942-974A6AE2DEEF}"/>
                </a:ext>
              </a:extLst>
            </p:cNvPr>
            <p:cNvSpPr/>
            <p:nvPr/>
          </p:nvSpPr>
          <p:spPr>
            <a:xfrm>
              <a:off x="5264188" y="3790927"/>
              <a:ext cx="246630" cy="747155"/>
            </a:xfrm>
            <a:custGeom>
              <a:avLst/>
              <a:gdLst>
                <a:gd name="connsiteX0" fmla="*/ 0 w 246630"/>
                <a:gd name="connsiteY0" fmla="*/ 0 h 747155"/>
                <a:gd name="connsiteX1" fmla="*/ 246630 w 246630"/>
                <a:gd name="connsiteY1" fmla="*/ 0 h 747155"/>
                <a:gd name="connsiteX2" fmla="*/ 246630 w 246630"/>
                <a:gd name="connsiteY2" fmla="*/ 747156 h 747155"/>
                <a:gd name="connsiteX3" fmla="*/ 0 w 246630"/>
                <a:gd name="connsiteY3" fmla="*/ 747156 h 747155"/>
              </a:gdLst>
              <a:ahLst/>
              <a:cxnLst>
                <a:cxn ang="0">
                  <a:pos x="connsiteX0" y="connsiteY0"/>
                </a:cxn>
                <a:cxn ang="0">
                  <a:pos x="connsiteX1" y="connsiteY1"/>
                </a:cxn>
                <a:cxn ang="0">
                  <a:pos x="connsiteX2" y="connsiteY2"/>
                </a:cxn>
                <a:cxn ang="0">
                  <a:pos x="connsiteX3" y="connsiteY3"/>
                </a:cxn>
              </a:cxnLst>
              <a:rect l="l" t="t" r="r" b="b"/>
              <a:pathLst>
                <a:path w="246630" h="747155">
                  <a:moveTo>
                    <a:pt x="0" y="0"/>
                  </a:moveTo>
                  <a:lnTo>
                    <a:pt x="246630" y="0"/>
                  </a:lnTo>
                  <a:lnTo>
                    <a:pt x="246630" y="747156"/>
                  </a:lnTo>
                  <a:lnTo>
                    <a:pt x="0" y="747156"/>
                  </a:lnTo>
                  <a:close/>
                </a:path>
              </a:pathLst>
            </a:custGeom>
            <a:grpFill/>
            <a:ln w="12683" cap="flat">
              <a:noFill/>
              <a:prstDash val="solid"/>
              <a:miter/>
            </a:ln>
          </p:spPr>
          <p:txBody>
            <a:bodyPr rtlCol="0" anchor="ctr"/>
            <a:lstStyle/>
            <a:p>
              <a:pPr defTabSz="457189">
                <a:defRPr/>
              </a:pPr>
              <a:endParaRPr lang="en-US" dirty="0">
                <a:solidFill>
                  <a:srgbClr val="515151"/>
                </a:solidFill>
                <a:latin typeface="Century Gothic" panose="020F0302020204030204"/>
              </a:endParaRPr>
            </a:p>
          </p:txBody>
        </p:sp>
        <p:sp>
          <p:nvSpPr>
            <p:cNvPr id="75" name="Freeform 74">
              <a:extLst>
                <a:ext uri="{FF2B5EF4-FFF2-40B4-BE49-F238E27FC236}">
                  <a16:creationId xmlns:a16="http://schemas.microsoft.com/office/drawing/2014/main" id="{9F3B12F7-0AAF-1840-AC57-F11769042768}"/>
                </a:ext>
              </a:extLst>
            </p:cNvPr>
            <p:cNvSpPr/>
            <p:nvPr/>
          </p:nvSpPr>
          <p:spPr>
            <a:xfrm>
              <a:off x="3917236" y="2886296"/>
              <a:ext cx="243585" cy="1651787"/>
            </a:xfrm>
            <a:custGeom>
              <a:avLst/>
              <a:gdLst>
                <a:gd name="connsiteX0" fmla="*/ 0 w 243585"/>
                <a:gd name="connsiteY0" fmla="*/ 0 h 1651787"/>
                <a:gd name="connsiteX1" fmla="*/ 243585 w 243585"/>
                <a:gd name="connsiteY1" fmla="*/ 0 h 1651787"/>
                <a:gd name="connsiteX2" fmla="*/ 243585 w 243585"/>
                <a:gd name="connsiteY2" fmla="*/ 1651787 h 1651787"/>
                <a:gd name="connsiteX3" fmla="*/ 0 w 243585"/>
                <a:gd name="connsiteY3" fmla="*/ 1651787 h 1651787"/>
              </a:gdLst>
              <a:ahLst/>
              <a:cxnLst>
                <a:cxn ang="0">
                  <a:pos x="connsiteX0" y="connsiteY0"/>
                </a:cxn>
                <a:cxn ang="0">
                  <a:pos x="connsiteX1" y="connsiteY1"/>
                </a:cxn>
                <a:cxn ang="0">
                  <a:pos x="connsiteX2" y="connsiteY2"/>
                </a:cxn>
                <a:cxn ang="0">
                  <a:pos x="connsiteX3" y="connsiteY3"/>
                </a:cxn>
              </a:cxnLst>
              <a:rect l="l" t="t" r="r" b="b"/>
              <a:pathLst>
                <a:path w="243585" h="1651787">
                  <a:moveTo>
                    <a:pt x="0" y="0"/>
                  </a:moveTo>
                  <a:lnTo>
                    <a:pt x="243585" y="0"/>
                  </a:lnTo>
                  <a:lnTo>
                    <a:pt x="243585" y="1651787"/>
                  </a:lnTo>
                  <a:lnTo>
                    <a:pt x="0" y="1651787"/>
                  </a:lnTo>
                  <a:close/>
                </a:path>
              </a:pathLst>
            </a:custGeom>
            <a:grpFill/>
            <a:ln w="12683" cap="flat">
              <a:noFill/>
              <a:prstDash val="solid"/>
              <a:miter/>
            </a:ln>
          </p:spPr>
          <p:txBody>
            <a:bodyPr rtlCol="0" anchor="ctr"/>
            <a:lstStyle/>
            <a:p>
              <a:pPr defTabSz="457189">
                <a:defRPr/>
              </a:pPr>
              <a:endParaRPr lang="en-US" dirty="0">
                <a:solidFill>
                  <a:srgbClr val="515151"/>
                </a:solidFill>
                <a:latin typeface="Century Gothic" panose="020F0302020204030204"/>
              </a:endParaRPr>
            </a:p>
          </p:txBody>
        </p:sp>
        <p:sp>
          <p:nvSpPr>
            <p:cNvPr id="76" name="Freeform 75">
              <a:extLst>
                <a:ext uri="{FF2B5EF4-FFF2-40B4-BE49-F238E27FC236}">
                  <a16:creationId xmlns:a16="http://schemas.microsoft.com/office/drawing/2014/main" id="{15596498-C73B-8E4C-899E-B144BD20B2EB}"/>
                </a:ext>
              </a:extLst>
            </p:cNvPr>
            <p:cNvSpPr/>
            <p:nvPr/>
          </p:nvSpPr>
          <p:spPr>
            <a:xfrm>
              <a:off x="2572061" y="3478253"/>
              <a:ext cx="243585" cy="1059830"/>
            </a:xfrm>
            <a:custGeom>
              <a:avLst/>
              <a:gdLst>
                <a:gd name="connsiteX0" fmla="*/ 0 w 243585"/>
                <a:gd name="connsiteY0" fmla="*/ 0 h 1059830"/>
                <a:gd name="connsiteX1" fmla="*/ 243585 w 243585"/>
                <a:gd name="connsiteY1" fmla="*/ 0 h 1059830"/>
                <a:gd name="connsiteX2" fmla="*/ 243585 w 243585"/>
                <a:gd name="connsiteY2" fmla="*/ 1059830 h 1059830"/>
                <a:gd name="connsiteX3" fmla="*/ 0 w 243585"/>
                <a:gd name="connsiteY3" fmla="*/ 1059830 h 1059830"/>
              </a:gdLst>
              <a:ahLst/>
              <a:cxnLst>
                <a:cxn ang="0">
                  <a:pos x="connsiteX0" y="connsiteY0"/>
                </a:cxn>
                <a:cxn ang="0">
                  <a:pos x="connsiteX1" y="connsiteY1"/>
                </a:cxn>
                <a:cxn ang="0">
                  <a:pos x="connsiteX2" y="connsiteY2"/>
                </a:cxn>
                <a:cxn ang="0">
                  <a:pos x="connsiteX3" y="connsiteY3"/>
                </a:cxn>
              </a:cxnLst>
              <a:rect l="l" t="t" r="r" b="b"/>
              <a:pathLst>
                <a:path w="243585" h="1059830">
                  <a:moveTo>
                    <a:pt x="0" y="0"/>
                  </a:moveTo>
                  <a:lnTo>
                    <a:pt x="243585" y="0"/>
                  </a:lnTo>
                  <a:lnTo>
                    <a:pt x="243585" y="1059830"/>
                  </a:lnTo>
                  <a:lnTo>
                    <a:pt x="0" y="1059830"/>
                  </a:lnTo>
                  <a:close/>
                </a:path>
              </a:pathLst>
            </a:custGeom>
            <a:grpFill/>
            <a:ln w="12683" cap="flat">
              <a:noFill/>
              <a:prstDash val="solid"/>
              <a:miter/>
            </a:ln>
          </p:spPr>
          <p:txBody>
            <a:bodyPr rtlCol="0" anchor="ctr"/>
            <a:lstStyle/>
            <a:p>
              <a:pPr defTabSz="457189">
                <a:defRPr/>
              </a:pPr>
              <a:endParaRPr lang="en-US" dirty="0">
                <a:solidFill>
                  <a:srgbClr val="515151"/>
                </a:solidFill>
                <a:latin typeface="Century Gothic" panose="020F0302020204030204"/>
              </a:endParaRPr>
            </a:p>
          </p:txBody>
        </p:sp>
      </p:grpSp>
      <p:grpSp>
        <p:nvGrpSpPr>
          <p:cNvPr id="25" name="Pink Bars">
            <a:extLst>
              <a:ext uri="{FF2B5EF4-FFF2-40B4-BE49-F238E27FC236}">
                <a16:creationId xmlns:a16="http://schemas.microsoft.com/office/drawing/2014/main" id="{68037ACD-C80C-C049-9151-6E2D57481FF1}"/>
              </a:ext>
            </a:extLst>
          </p:cNvPr>
          <p:cNvGrpSpPr/>
          <p:nvPr/>
        </p:nvGrpSpPr>
        <p:grpSpPr>
          <a:xfrm>
            <a:off x="1746357" y="3285138"/>
            <a:ext cx="6242639" cy="294081"/>
            <a:chOff x="2328475" y="4146101"/>
            <a:chExt cx="8323519" cy="392108"/>
          </a:xfrm>
          <a:solidFill>
            <a:schemeClr val="accent2"/>
          </a:solidFill>
        </p:grpSpPr>
        <p:sp>
          <p:nvSpPr>
            <p:cNvPr id="26" name="Freeform 25">
              <a:extLst>
                <a:ext uri="{FF2B5EF4-FFF2-40B4-BE49-F238E27FC236}">
                  <a16:creationId xmlns:a16="http://schemas.microsoft.com/office/drawing/2014/main" id="{6D05BBF0-D387-AA4A-B145-C89E339E10EB}"/>
                </a:ext>
              </a:extLst>
            </p:cNvPr>
            <p:cNvSpPr/>
            <p:nvPr/>
          </p:nvSpPr>
          <p:spPr>
            <a:xfrm>
              <a:off x="10405364" y="4146101"/>
              <a:ext cx="246630" cy="391981"/>
            </a:xfrm>
            <a:custGeom>
              <a:avLst/>
              <a:gdLst>
                <a:gd name="connsiteX0" fmla="*/ 0 w 246630"/>
                <a:gd name="connsiteY0" fmla="*/ 0 h 391981"/>
                <a:gd name="connsiteX1" fmla="*/ 246631 w 246630"/>
                <a:gd name="connsiteY1" fmla="*/ 0 h 391981"/>
                <a:gd name="connsiteX2" fmla="*/ 246631 w 246630"/>
                <a:gd name="connsiteY2" fmla="*/ 391982 h 391981"/>
                <a:gd name="connsiteX3" fmla="*/ 0 w 246630"/>
                <a:gd name="connsiteY3" fmla="*/ 391982 h 391981"/>
              </a:gdLst>
              <a:ahLst/>
              <a:cxnLst>
                <a:cxn ang="0">
                  <a:pos x="connsiteX0" y="connsiteY0"/>
                </a:cxn>
                <a:cxn ang="0">
                  <a:pos x="connsiteX1" y="connsiteY1"/>
                </a:cxn>
                <a:cxn ang="0">
                  <a:pos x="connsiteX2" y="connsiteY2"/>
                </a:cxn>
                <a:cxn ang="0">
                  <a:pos x="connsiteX3" y="connsiteY3"/>
                </a:cxn>
              </a:cxnLst>
              <a:rect l="l" t="t" r="r" b="b"/>
              <a:pathLst>
                <a:path w="246630" h="391981">
                  <a:moveTo>
                    <a:pt x="0" y="0"/>
                  </a:moveTo>
                  <a:lnTo>
                    <a:pt x="246631" y="0"/>
                  </a:lnTo>
                  <a:lnTo>
                    <a:pt x="246631" y="391982"/>
                  </a:lnTo>
                  <a:lnTo>
                    <a:pt x="0" y="391982"/>
                  </a:lnTo>
                  <a:close/>
                </a:path>
              </a:pathLst>
            </a:custGeom>
            <a:grpFill/>
            <a:ln w="12683" cap="flat">
              <a:noFill/>
              <a:prstDash val="solid"/>
              <a:miter/>
            </a:ln>
          </p:spPr>
          <p:txBody>
            <a:bodyPr rtlCol="0" anchor="ctr"/>
            <a:lstStyle/>
            <a:p>
              <a:pPr defTabSz="457189">
                <a:defRPr/>
              </a:pPr>
              <a:endParaRPr lang="en-US" dirty="0">
                <a:solidFill>
                  <a:srgbClr val="515151"/>
                </a:solidFill>
                <a:latin typeface="Century Gothic" panose="020F0302020204030204"/>
              </a:endParaRPr>
            </a:p>
          </p:txBody>
        </p:sp>
        <p:sp>
          <p:nvSpPr>
            <p:cNvPr id="27" name="Freeform 26">
              <a:extLst>
                <a:ext uri="{FF2B5EF4-FFF2-40B4-BE49-F238E27FC236}">
                  <a16:creationId xmlns:a16="http://schemas.microsoft.com/office/drawing/2014/main" id="{03F78BFB-34AD-C240-B8DA-DCC5586A2CAC}"/>
                </a:ext>
              </a:extLst>
            </p:cNvPr>
            <p:cNvSpPr/>
            <p:nvPr/>
          </p:nvSpPr>
          <p:spPr>
            <a:xfrm>
              <a:off x="9061077" y="4264493"/>
              <a:ext cx="246630" cy="273590"/>
            </a:xfrm>
            <a:custGeom>
              <a:avLst/>
              <a:gdLst>
                <a:gd name="connsiteX0" fmla="*/ 0 w 246630"/>
                <a:gd name="connsiteY0" fmla="*/ 0 h 273590"/>
                <a:gd name="connsiteX1" fmla="*/ 246630 w 246630"/>
                <a:gd name="connsiteY1" fmla="*/ 0 h 273590"/>
                <a:gd name="connsiteX2" fmla="*/ 246630 w 246630"/>
                <a:gd name="connsiteY2" fmla="*/ 273590 h 273590"/>
                <a:gd name="connsiteX3" fmla="*/ 0 w 246630"/>
                <a:gd name="connsiteY3" fmla="*/ 273590 h 273590"/>
              </a:gdLst>
              <a:ahLst/>
              <a:cxnLst>
                <a:cxn ang="0">
                  <a:pos x="connsiteX0" y="connsiteY0"/>
                </a:cxn>
                <a:cxn ang="0">
                  <a:pos x="connsiteX1" y="connsiteY1"/>
                </a:cxn>
                <a:cxn ang="0">
                  <a:pos x="connsiteX2" y="connsiteY2"/>
                </a:cxn>
                <a:cxn ang="0">
                  <a:pos x="connsiteX3" y="connsiteY3"/>
                </a:cxn>
              </a:cxnLst>
              <a:rect l="l" t="t" r="r" b="b"/>
              <a:pathLst>
                <a:path w="246630" h="273590">
                  <a:moveTo>
                    <a:pt x="0" y="0"/>
                  </a:moveTo>
                  <a:lnTo>
                    <a:pt x="246630" y="0"/>
                  </a:lnTo>
                  <a:lnTo>
                    <a:pt x="246630" y="273590"/>
                  </a:lnTo>
                  <a:lnTo>
                    <a:pt x="0" y="273590"/>
                  </a:lnTo>
                  <a:close/>
                </a:path>
              </a:pathLst>
            </a:custGeom>
            <a:grpFill/>
            <a:ln w="12683" cap="flat">
              <a:noFill/>
              <a:prstDash val="solid"/>
              <a:miter/>
            </a:ln>
          </p:spPr>
          <p:txBody>
            <a:bodyPr rtlCol="0" anchor="ctr"/>
            <a:lstStyle/>
            <a:p>
              <a:pPr defTabSz="457189">
                <a:defRPr/>
              </a:pPr>
              <a:endParaRPr lang="en-US" dirty="0">
                <a:solidFill>
                  <a:srgbClr val="515151"/>
                </a:solidFill>
                <a:latin typeface="Century Gothic" panose="020F0302020204030204"/>
              </a:endParaRPr>
            </a:p>
          </p:txBody>
        </p:sp>
        <p:sp>
          <p:nvSpPr>
            <p:cNvPr id="28" name="Freeform 27">
              <a:extLst>
                <a:ext uri="{FF2B5EF4-FFF2-40B4-BE49-F238E27FC236}">
                  <a16:creationId xmlns:a16="http://schemas.microsoft.com/office/drawing/2014/main" id="{FCD6FC00-6F16-9744-8739-B51E68A55303}"/>
                </a:ext>
              </a:extLst>
            </p:cNvPr>
            <p:cNvSpPr/>
            <p:nvPr/>
          </p:nvSpPr>
          <p:spPr>
            <a:xfrm>
              <a:off x="7715267" y="4300921"/>
              <a:ext cx="246630" cy="237162"/>
            </a:xfrm>
            <a:custGeom>
              <a:avLst/>
              <a:gdLst>
                <a:gd name="connsiteX0" fmla="*/ 0 w 246630"/>
                <a:gd name="connsiteY0" fmla="*/ 0 h 237162"/>
                <a:gd name="connsiteX1" fmla="*/ 246630 w 246630"/>
                <a:gd name="connsiteY1" fmla="*/ 0 h 237162"/>
                <a:gd name="connsiteX2" fmla="*/ 246630 w 246630"/>
                <a:gd name="connsiteY2" fmla="*/ 237162 h 237162"/>
                <a:gd name="connsiteX3" fmla="*/ 0 w 246630"/>
                <a:gd name="connsiteY3" fmla="*/ 237162 h 237162"/>
              </a:gdLst>
              <a:ahLst/>
              <a:cxnLst>
                <a:cxn ang="0">
                  <a:pos x="connsiteX0" y="connsiteY0"/>
                </a:cxn>
                <a:cxn ang="0">
                  <a:pos x="connsiteX1" y="connsiteY1"/>
                </a:cxn>
                <a:cxn ang="0">
                  <a:pos x="connsiteX2" y="connsiteY2"/>
                </a:cxn>
                <a:cxn ang="0">
                  <a:pos x="connsiteX3" y="connsiteY3"/>
                </a:cxn>
              </a:cxnLst>
              <a:rect l="l" t="t" r="r" b="b"/>
              <a:pathLst>
                <a:path w="246630" h="237162">
                  <a:moveTo>
                    <a:pt x="0" y="0"/>
                  </a:moveTo>
                  <a:lnTo>
                    <a:pt x="246630" y="0"/>
                  </a:lnTo>
                  <a:lnTo>
                    <a:pt x="246630" y="237162"/>
                  </a:lnTo>
                  <a:lnTo>
                    <a:pt x="0" y="237162"/>
                  </a:lnTo>
                  <a:close/>
                </a:path>
              </a:pathLst>
            </a:custGeom>
            <a:grpFill/>
            <a:ln w="12683" cap="flat">
              <a:noFill/>
              <a:prstDash val="solid"/>
              <a:miter/>
            </a:ln>
          </p:spPr>
          <p:txBody>
            <a:bodyPr rtlCol="0" anchor="ctr"/>
            <a:lstStyle/>
            <a:p>
              <a:pPr defTabSz="457189">
                <a:defRPr/>
              </a:pPr>
              <a:endParaRPr lang="en-US" dirty="0">
                <a:solidFill>
                  <a:srgbClr val="515151"/>
                </a:solidFill>
                <a:latin typeface="Century Gothic" panose="020F0302020204030204"/>
              </a:endParaRPr>
            </a:p>
          </p:txBody>
        </p:sp>
        <p:sp>
          <p:nvSpPr>
            <p:cNvPr id="65" name="Freeform 64">
              <a:extLst>
                <a:ext uri="{FF2B5EF4-FFF2-40B4-BE49-F238E27FC236}">
                  <a16:creationId xmlns:a16="http://schemas.microsoft.com/office/drawing/2014/main" id="{2839E9C6-64B7-4740-B795-2054F40CE160}"/>
                </a:ext>
              </a:extLst>
            </p:cNvPr>
            <p:cNvSpPr/>
            <p:nvPr/>
          </p:nvSpPr>
          <p:spPr>
            <a:xfrm>
              <a:off x="6365143" y="4185565"/>
              <a:ext cx="243585" cy="352644"/>
            </a:xfrm>
            <a:custGeom>
              <a:avLst/>
              <a:gdLst>
                <a:gd name="connsiteX0" fmla="*/ 0 w 243585"/>
                <a:gd name="connsiteY0" fmla="*/ 0 h 352644"/>
                <a:gd name="connsiteX1" fmla="*/ 243586 w 243585"/>
                <a:gd name="connsiteY1" fmla="*/ 0 h 352644"/>
                <a:gd name="connsiteX2" fmla="*/ 243586 w 243585"/>
                <a:gd name="connsiteY2" fmla="*/ 352644 h 352644"/>
                <a:gd name="connsiteX3" fmla="*/ 0 w 243585"/>
                <a:gd name="connsiteY3" fmla="*/ 352644 h 352644"/>
              </a:gdLst>
              <a:ahLst/>
              <a:cxnLst>
                <a:cxn ang="0">
                  <a:pos x="connsiteX0" y="connsiteY0"/>
                </a:cxn>
                <a:cxn ang="0">
                  <a:pos x="connsiteX1" y="connsiteY1"/>
                </a:cxn>
                <a:cxn ang="0">
                  <a:pos x="connsiteX2" y="connsiteY2"/>
                </a:cxn>
                <a:cxn ang="0">
                  <a:pos x="connsiteX3" y="connsiteY3"/>
                </a:cxn>
              </a:cxnLst>
              <a:rect l="l" t="t" r="r" b="b"/>
              <a:pathLst>
                <a:path w="243585" h="352644">
                  <a:moveTo>
                    <a:pt x="0" y="0"/>
                  </a:moveTo>
                  <a:lnTo>
                    <a:pt x="243586" y="0"/>
                  </a:lnTo>
                  <a:lnTo>
                    <a:pt x="243586" y="352644"/>
                  </a:lnTo>
                  <a:lnTo>
                    <a:pt x="0" y="352644"/>
                  </a:lnTo>
                  <a:close/>
                </a:path>
              </a:pathLst>
            </a:custGeom>
            <a:grpFill/>
            <a:ln w="12683" cap="flat">
              <a:noFill/>
              <a:prstDash val="solid"/>
              <a:miter/>
            </a:ln>
          </p:spPr>
          <p:txBody>
            <a:bodyPr rtlCol="0" anchor="ctr"/>
            <a:lstStyle/>
            <a:p>
              <a:pPr defTabSz="457189">
                <a:defRPr/>
              </a:pPr>
              <a:endParaRPr lang="en-US" dirty="0">
                <a:solidFill>
                  <a:srgbClr val="515151"/>
                </a:solidFill>
                <a:latin typeface="Century Gothic" panose="020F0302020204030204"/>
              </a:endParaRPr>
            </a:p>
          </p:txBody>
        </p:sp>
        <p:sp>
          <p:nvSpPr>
            <p:cNvPr id="66" name="Freeform 65">
              <a:extLst>
                <a:ext uri="{FF2B5EF4-FFF2-40B4-BE49-F238E27FC236}">
                  <a16:creationId xmlns:a16="http://schemas.microsoft.com/office/drawing/2014/main" id="{2E1EE470-72FE-8C4F-8B6A-93EFCEF95459}"/>
                </a:ext>
              </a:extLst>
            </p:cNvPr>
            <p:cNvSpPr/>
            <p:nvPr/>
          </p:nvSpPr>
          <p:spPr>
            <a:xfrm>
              <a:off x="5020602" y="4146101"/>
              <a:ext cx="243585" cy="391981"/>
            </a:xfrm>
            <a:custGeom>
              <a:avLst/>
              <a:gdLst>
                <a:gd name="connsiteX0" fmla="*/ 0 w 243585"/>
                <a:gd name="connsiteY0" fmla="*/ 0 h 391981"/>
                <a:gd name="connsiteX1" fmla="*/ 243585 w 243585"/>
                <a:gd name="connsiteY1" fmla="*/ 0 h 391981"/>
                <a:gd name="connsiteX2" fmla="*/ 243585 w 243585"/>
                <a:gd name="connsiteY2" fmla="*/ 391982 h 391981"/>
                <a:gd name="connsiteX3" fmla="*/ 0 w 243585"/>
                <a:gd name="connsiteY3" fmla="*/ 391982 h 391981"/>
              </a:gdLst>
              <a:ahLst/>
              <a:cxnLst>
                <a:cxn ang="0">
                  <a:pos x="connsiteX0" y="connsiteY0"/>
                </a:cxn>
                <a:cxn ang="0">
                  <a:pos x="connsiteX1" y="connsiteY1"/>
                </a:cxn>
                <a:cxn ang="0">
                  <a:pos x="connsiteX2" y="connsiteY2"/>
                </a:cxn>
                <a:cxn ang="0">
                  <a:pos x="connsiteX3" y="connsiteY3"/>
                </a:cxn>
              </a:cxnLst>
              <a:rect l="l" t="t" r="r" b="b"/>
              <a:pathLst>
                <a:path w="243585" h="391981">
                  <a:moveTo>
                    <a:pt x="0" y="0"/>
                  </a:moveTo>
                  <a:lnTo>
                    <a:pt x="243585" y="0"/>
                  </a:lnTo>
                  <a:lnTo>
                    <a:pt x="243585" y="391982"/>
                  </a:lnTo>
                  <a:lnTo>
                    <a:pt x="0" y="391982"/>
                  </a:lnTo>
                  <a:close/>
                </a:path>
              </a:pathLst>
            </a:custGeom>
            <a:grpFill/>
            <a:ln w="12683" cap="flat">
              <a:noFill/>
              <a:prstDash val="solid"/>
              <a:miter/>
            </a:ln>
          </p:spPr>
          <p:txBody>
            <a:bodyPr rtlCol="0" anchor="ctr"/>
            <a:lstStyle/>
            <a:p>
              <a:pPr defTabSz="457189">
                <a:defRPr/>
              </a:pPr>
              <a:endParaRPr lang="en-US" dirty="0">
                <a:solidFill>
                  <a:srgbClr val="515151"/>
                </a:solidFill>
                <a:latin typeface="Century Gothic" panose="020F0302020204030204"/>
              </a:endParaRPr>
            </a:p>
          </p:txBody>
        </p:sp>
        <p:sp>
          <p:nvSpPr>
            <p:cNvPr id="67" name="Freeform 66">
              <a:extLst>
                <a:ext uri="{FF2B5EF4-FFF2-40B4-BE49-F238E27FC236}">
                  <a16:creationId xmlns:a16="http://schemas.microsoft.com/office/drawing/2014/main" id="{5930577D-9588-DC42-B1F5-F3811527608D}"/>
                </a:ext>
              </a:extLst>
            </p:cNvPr>
            <p:cNvSpPr/>
            <p:nvPr/>
          </p:nvSpPr>
          <p:spPr>
            <a:xfrm>
              <a:off x="3673651" y="4379848"/>
              <a:ext cx="243585" cy="158234"/>
            </a:xfrm>
            <a:custGeom>
              <a:avLst/>
              <a:gdLst>
                <a:gd name="connsiteX0" fmla="*/ 0 w 243585"/>
                <a:gd name="connsiteY0" fmla="*/ 0 h 158234"/>
                <a:gd name="connsiteX1" fmla="*/ 243585 w 243585"/>
                <a:gd name="connsiteY1" fmla="*/ 0 h 158234"/>
                <a:gd name="connsiteX2" fmla="*/ 243585 w 243585"/>
                <a:gd name="connsiteY2" fmla="*/ 158234 h 158234"/>
                <a:gd name="connsiteX3" fmla="*/ 0 w 243585"/>
                <a:gd name="connsiteY3" fmla="*/ 158234 h 158234"/>
              </a:gdLst>
              <a:ahLst/>
              <a:cxnLst>
                <a:cxn ang="0">
                  <a:pos x="connsiteX0" y="connsiteY0"/>
                </a:cxn>
                <a:cxn ang="0">
                  <a:pos x="connsiteX1" y="connsiteY1"/>
                </a:cxn>
                <a:cxn ang="0">
                  <a:pos x="connsiteX2" y="connsiteY2"/>
                </a:cxn>
                <a:cxn ang="0">
                  <a:pos x="connsiteX3" y="connsiteY3"/>
                </a:cxn>
              </a:cxnLst>
              <a:rect l="l" t="t" r="r" b="b"/>
              <a:pathLst>
                <a:path w="243585" h="158234">
                  <a:moveTo>
                    <a:pt x="0" y="0"/>
                  </a:moveTo>
                  <a:lnTo>
                    <a:pt x="243585" y="0"/>
                  </a:lnTo>
                  <a:lnTo>
                    <a:pt x="243585" y="158234"/>
                  </a:lnTo>
                  <a:lnTo>
                    <a:pt x="0" y="158234"/>
                  </a:lnTo>
                  <a:close/>
                </a:path>
              </a:pathLst>
            </a:custGeom>
            <a:grpFill/>
            <a:ln w="12683" cap="flat">
              <a:noFill/>
              <a:prstDash val="solid"/>
              <a:miter/>
            </a:ln>
          </p:spPr>
          <p:txBody>
            <a:bodyPr rtlCol="0" anchor="ctr"/>
            <a:lstStyle/>
            <a:p>
              <a:pPr defTabSz="457189">
                <a:defRPr/>
              </a:pPr>
              <a:endParaRPr lang="en-US" dirty="0">
                <a:solidFill>
                  <a:srgbClr val="515151"/>
                </a:solidFill>
                <a:latin typeface="Century Gothic" panose="020F0302020204030204"/>
              </a:endParaRPr>
            </a:p>
          </p:txBody>
        </p:sp>
        <p:sp>
          <p:nvSpPr>
            <p:cNvPr id="68" name="Freeform 67">
              <a:extLst>
                <a:ext uri="{FF2B5EF4-FFF2-40B4-BE49-F238E27FC236}">
                  <a16:creationId xmlns:a16="http://schemas.microsoft.com/office/drawing/2014/main" id="{9981B764-AC59-A24F-9108-A6794FDD6B05}"/>
                </a:ext>
              </a:extLst>
            </p:cNvPr>
            <p:cNvSpPr/>
            <p:nvPr/>
          </p:nvSpPr>
          <p:spPr>
            <a:xfrm>
              <a:off x="2328475" y="4185565"/>
              <a:ext cx="243585" cy="352644"/>
            </a:xfrm>
            <a:custGeom>
              <a:avLst/>
              <a:gdLst>
                <a:gd name="connsiteX0" fmla="*/ 0 w 243585"/>
                <a:gd name="connsiteY0" fmla="*/ 0 h 352644"/>
                <a:gd name="connsiteX1" fmla="*/ 243586 w 243585"/>
                <a:gd name="connsiteY1" fmla="*/ 0 h 352644"/>
                <a:gd name="connsiteX2" fmla="*/ 243586 w 243585"/>
                <a:gd name="connsiteY2" fmla="*/ 352644 h 352644"/>
                <a:gd name="connsiteX3" fmla="*/ 0 w 243585"/>
                <a:gd name="connsiteY3" fmla="*/ 352644 h 352644"/>
              </a:gdLst>
              <a:ahLst/>
              <a:cxnLst>
                <a:cxn ang="0">
                  <a:pos x="connsiteX0" y="connsiteY0"/>
                </a:cxn>
                <a:cxn ang="0">
                  <a:pos x="connsiteX1" y="connsiteY1"/>
                </a:cxn>
                <a:cxn ang="0">
                  <a:pos x="connsiteX2" y="connsiteY2"/>
                </a:cxn>
                <a:cxn ang="0">
                  <a:pos x="connsiteX3" y="connsiteY3"/>
                </a:cxn>
              </a:cxnLst>
              <a:rect l="l" t="t" r="r" b="b"/>
              <a:pathLst>
                <a:path w="243585" h="352644">
                  <a:moveTo>
                    <a:pt x="0" y="0"/>
                  </a:moveTo>
                  <a:lnTo>
                    <a:pt x="243586" y="0"/>
                  </a:lnTo>
                  <a:lnTo>
                    <a:pt x="243586" y="352644"/>
                  </a:lnTo>
                  <a:lnTo>
                    <a:pt x="0" y="352644"/>
                  </a:lnTo>
                  <a:close/>
                </a:path>
              </a:pathLst>
            </a:custGeom>
            <a:grpFill/>
            <a:ln w="12683" cap="flat">
              <a:noFill/>
              <a:prstDash val="solid"/>
              <a:miter/>
            </a:ln>
          </p:spPr>
          <p:txBody>
            <a:bodyPr rtlCol="0" anchor="ctr"/>
            <a:lstStyle/>
            <a:p>
              <a:pPr defTabSz="457189">
                <a:defRPr/>
              </a:pPr>
              <a:endParaRPr lang="en-US" dirty="0">
                <a:solidFill>
                  <a:srgbClr val="515151"/>
                </a:solidFill>
                <a:latin typeface="Century Gothic" panose="020F0302020204030204"/>
              </a:endParaRPr>
            </a:p>
          </p:txBody>
        </p:sp>
      </p:grpSp>
      <p:grpSp>
        <p:nvGrpSpPr>
          <p:cNvPr id="17" name="Blue bars">
            <a:extLst>
              <a:ext uri="{FF2B5EF4-FFF2-40B4-BE49-F238E27FC236}">
                <a16:creationId xmlns:a16="http://schemas.microsoft.com/office/drawing/2014/main" id="{68037ACD-C80C-C049-9151-6E2D57481FF1}"/>
              </a:ext>
            </a:extLst>
          </p:cNvPr>
          <p:cNvGrpSpPr/>
          <p:nvPr/>
        </p:nvGrpSpPr>
        <p:grpSpPr>
          <a:xfrm>
            <a:off x="1476604" y="1750605"/>
            <a:ext cx="6327419" cy="1828520"/>
            <a:chOff x="1968806" y="2100056"/>
            <a:chExt cx="8436558" cy="2438027"/>
          </a:xfrm>
          <a:solidFill>
            <a:schemeClr val="accent1"/>
          </a:solidFill>
        </p:grpSpPr>
        <p:sp>
          <p:nvSpPr>
            <p:cNvPr id="18" name="Freeform 17">
              <a:extLst>
                <a:ext uri="{FF2B5EF4-FFF2-40B4-BE49-F238E27FC236}">
                  <a16:creationId xmlns:a16="http://schemas.microsoft.com/office/drawing/2014/main" id="{EDFF829F-AB14-BF41-A0E5-4AAC5B1BEC56}"/>
                </a:ext>
              </a:extLst>
            </p:cNvPr>
            <p:cNvSpPr/>
            <p:nvPr/>
          </p:nvSpPr>
          <p:spPr>
            <a:xfrm>
              <a:off x="10045695" y="2846832"/>
              <a:ext cx="359669" cy="1691250"/>
            </a:xfrm>
            <a:custGeom>
              <a:avLst/>
              <a:gdLst>
                <a:gd name="connsiteX0" fmla="*/ 0 w 359669"/>
                <a:gd name="connsiteY0" fmla="*/ 0 h 1691250"/>
                <a:gd name="connsiteX1" fmla="*/ 359669 w 359669"/>
                <a:gd name="connsiteY1" fmla="*/ 0 h 1691250"/>
                <a:gd name="connsiteX2" fmla="*/ 359669 w 359669"/>
                <a:gd name="connsiteY2" fmla="*/ 1691251 h 1691250"/>
                <a:gd name="connsiteX3" fmla="*/ 0 w 359669"/>
                <a:gd name="connsiteY3" fmla="*/ 1691251 h 1691250"/>
              </a:gdLst>
              <a:ahLst/>
              <a:cxnLst>
                <a:cxn ang="0">
                  <a:pos x="connsiteX0" y="connsiteY0"/>
                </a:cxn>
                <a:cxn ang="0">
                  <a:pos x="connsiteX1" y="connsiteY1"/>
                </a:cxn>
                <a:cxn ang="0">
                  <a:pos x="connsiteX2" y="connsiteY2"/>
                </a:cxn>
                <a:cxn ang="0">
                  <a:pos x="connsiteX3" y="connsiteY3"/>
                </a:cxn>
              </a:cxnLst>
              <a:rect l="l" t="t" r="r" b="b"/>
              <a:pathLst>
                <a:path w="359669" h="1691250">
                  <a:moveTo>
                    <a:pt x="0" y="0"/>
                  </a:moveTo>
                  <a:lnTo>
                    <a:pt x="359669" y="0"/>
                  </a:lnTo>
                  <a:lnTo>
                    <a:pt x="359669" y="1691251"/>
                  </a:lnTo>
                  <a:lnTo>
                    <a:pt x="0" y="1691251"/>
                  </a:lnTo>
                  <a:close/>
                </a:path>
              </a:pathLst>
            </a:custGeom>
            <a:grpFill/>
            <a:ln w="12683" cap="flat">
              <a:noFill/>
              <a:prstDash val="solid"/>
              <a:miter/>
            </a:ln>
          </p:spPr>
          <p:txBody>
            <a:bodyPr rtlCol="0" anchor="ctr"/>
            <a:lstStyle/>
            <a:p>
              <a:pPr defTabSz="457189">
                <a:defRPr/>
              </a:pPr>
              <a:endParaRPr lang="en-US" dirty="0">
                <a:solidFill>
                  <a:srgbClr val="515151"/>
                </a:solidFill>
                <a:latin typeface="Century Gothic" panose="020F0302020204030204"/>
              </a:endParaRPr>
            </a:p>
          </p:txBody>
        </p:sp>
        <p:sp>
          <p:nvSpPr>
            <p:cNvPr id="19" name="Freeform 18">
              <a:extLst>
                <a:ext uri="{FF2B5EF4-FFF2-40B4-BE49-F238E27FC236}">
                  <a16:creationId xmlns:a16="http://schemas.microsoft.com/office/drawing/2014/main" id="{EE5F52F7-60CA-914F-99FA-DDE1E8C25ABD}"/>
                </a:ext>
              </a:extLst>
            </p:cNvPr>
            <p:cNvSpPr/>
            <p:nvPr/>
          </p:nvSpPr>
          <p:spPr>
            <a:xfrm>
              <a:off x="8701407" y="3004687"/>
              <a:ext cx="359669" cy="1533395"/>
            </a:xfrm>
            <a:custGeom>
              <a:avLst/>
              <a:gdLst>
                <a:gd name="connsiteX0" fmla="*/ 0 w 359669"/>
                <a:gd name="connsiteY0" fmla="*/ 0 h 1533395"/>
                <a:gd name="connsiteX1" fmla="*/ 359669 w 359669"/>
                <a:gd name="connsiteY1" fmla="*/ 0 h 1533395"/>
                <a:gd name="connsiteX2" fmla="*/ 359669 w 359669"/>
                <a:gd name="connsiteY2" fmla="*/ 1533396 h 1533395"/>
                <a:gd name="connsiteX3" fmla="*/ 0 w 359669"/>
                <a:gd name="connsiteY3" fmla="*/ 1533396 h 1533395"/>
              </a:gdLst>
              <a:ahLst/>
              <a:cxnLst>
                <a:cxn ang="0">
                  <a:pos x="connsiteX0" y="connsiteY0"/>
                </a:cxn>
                <a:cxn ang="0">
                  <a:pos x="connsiteX1" y="connsiteY1"/>
                </a:cxn>
                <a:cxn ang="0">
                  <a:pos x="connsiteX2" y="connsiteY2"/>
                </a:cxn>
                <a:cxn ang="0">
                  <a:pos x="connsiteX3" y="connsiteY3"/>
                </a:cxn>
              </a:cxnLst>
              <a:rect l="l" t="t" r="r" b="b"/>
              <a:pathLst>
                <a:path w="359669" h="1533395">
                  <a:moveTo>
                    <a:pt x="0" y="0"/>
                  </a:moveTo>
                  <a:lnTo>
                    <a:pt x="359669" y="0"/>
                  </a:lnTo>
                  <a:lnTo>
                    <a:pt x="359669" y="1533396"/>
                  </a:lnTo>
                  <a:lnTo>
                    <a:pt x="0" y="1533396"/>
                  </a:lnTo>
                  <a:close/>
                </a:path>
              </a:pathLst>
            </a:custGeom>
            <a:grpFill/>
            <a:ln w="12683" cap="flat">
              <a:noFill/>
              <a:prstDash val="solid"/>
              <a:miter/>
            </a:ln>
          </p:spPr>
          <p:txBody>
            <a:bodyPr rtlCol="0" anchor="ctr"/>
            <a:lstStyle/>
            <a:p>
              <a:pPr defTabSz="457189">
                <a:defRPr/>
              </a:pPr>
              <a:endParaRPr lang="en-US" dirty="0">
                <a:solidFill>
                  <a:srgbClr val="515151"/>
                </a:solidFill>
                <a:latin typeface="Century Gothic" panose="020F0302020204030204"/>
              </a:endParaRPr>
            </a:p>
          </p:txBody>
        </p:sp>
        <p:sp>
          <p:nvSpPr>
            <p:cNvPr id="20" name="Freeform 19">
              <a:extLst>
                <a:ext uri="{FF2B5EF4-FFF2-40B4-BE49-F238E27FC236}">
                  <a16:creationId xmlns:a16="http://schemas.microsoft.com/office/drawing/2014/main" id="{493CF980-00F1-3E4E-A994-D8B2B3D531A0}"/>
                </a:ext>
              </a:extLst>
            </p:cNvPr>
            <p:cNvSpPr/>
            <p:nvPr/>
          </p:nvSpPr>
          <p:spPr>
            <a:xfrm>
              <a:off x="7355598" y="3280934"/>
              <a:ext cx="359669" cy="1257149"/>
            </a:xfrm>
            <a:custGeom>
              <a:avLst/>
              <a:gdLst>
                <a:gd name="connsiteX0" fmla="*/ 0 w 359669"/>
                <a:gd name="connsiteY0" fmla="*/ 0 h 1257149"/>
                <a:gd name="connsiteX1" fmla="*/ 359669 w 359669"/>
                <a:gd name="connsiteY1" fmla="*/ 0 h 1257149"/>
                <a:gd name="connsiteX2" fmla="*/ 359669 w 359669"/>
                <a:gd name="connsiteY2" fmla="*/ 1257149 h 1257149"/>
                <a:gd name="connsiteX3" fmla="*/ 0 w 359669"/>
                <a:gd name="connsiteY3" fmla="*/ 1257149 h 1257149"/>
              </a:gdLst>
              <a:ahLst/>
              <a:cxnLst>
                <a:cxn ang="0">
                  <a:pos x="connsiteX0" y="connsiteY0"/>
                </a:cxn>
                <a:cxn ang="0">
                  <a:pos x="connsiteX1" y="connsiteY1"/>
                </a:cxn>
                <a:cxn ang="0">
                  <a:pos x="connsiteX2" y="connsiteY2"/>
                </a:cxn>
                <a:cxn ang="0">
                  <a:pos x="connsiteX3" y="connsiteY3"/>
                </a:cxn>
              </a:cxnLst>
              <a:rect l="l" t="t" r="r" b="b"/>
              <a:pathLst>
                <a:path w="359669" h="1257149">
                  <a:moveTo>
                    <a:pt x="0" y="0"/>
                  </a:moveTo>
                  <a:lnTo>
                    <a:pt x="359669" y="0"/>
                  </a:lnTo>
                  <a:lnTo>
                    <a:pt x="359669" y="1257149"/>
                  </a:lnTo>
                  <a:lnTo>
                    <a:pt x="0" y="1257149"/>
                  </a:lnTo>
                  <a:close/>
                </a:path>
              </a:pathLst>
            </a:custGeom>
            <a:grpFill/>
            <a:ln w="12683" cap="flat">
              <a:noFill/>
              <a:prstDash val="solid"/>
              <a:miter/>
            </a:ln>
          </p:spPr>
          <p:txBody>
            <a:bodyPr rtlCol="0" anchor="ctr"/>
            <a:lstStyle/>
            <a:p>
              <a:pPr defTabSz="457189">
                <a:defRPr/>
              </a:pPr>
              <a:endParaRPr lang="en-US" dirty="0">
                <a:solidFill>
                  <a:srgbClr val="515151"/>
                </a:solidFill>
                <a:latin typeface="Century Gothic" panose="020F0302020204030204"/>
              </a:endParaRPr>
            </a:p>
          </p:txBody>
        </p:sp>
        <p:sp>
          <p:nvSpPr>
            <p:cNvPr id="21" name="Freeform 20">
              <a:extLst>
                <a:ext uri="{FF2B5EF4-FFF2-40B4-BE49-F238E27FC236}">
                  <a16:creationId xmlns:a16="http://schemas.microsoft.com/office/drawing/2014/main" id="{42D889B6-6028-8D4F-A19B-CF951A8B5954}"/>
                </a:ext>
              </a:extLst>
            </p:cNvPr>
            <p:cNvSpPr/>
            <p:nvPr/>
          </p:nvSpPr>
          <p:spPr>
            <a:xfrm>
              <a:off x="6005474" y="2846832"/>
              <a:ext cx="359669" cy="1691250"/>
            </a:xfrm>
            <a:custGeom>
              <a:avLst/>
              <a:gdLst>
                <a:gd name="connsiteX0" fmla="*/ 0 w 359669"/>
                <a:gd name="connsiteY0" fmla="*/ 0 h 1691250"/>
                <a:gd name="connsiteX1" fmla="*/ 359669 w 359669"/>
                <a:gd name="connsiteY1" fmla="*/ 0 h 1691250"/>
                <a:gd name="connsiteX2" fmla="*/ 359669 w 359669"/>
                <a:gd name="connsiteY2" fmla="*/ 1691251 h 1691250"/>
                <a:gd name="connsiteX3" fmla="*/ 0 w 359669"/>
                <a:gd name="connsiteY3" fmla="*/ 1691251 h 1691250"/>
              </a:gdLst>
              <a:ahLst/>
              <a:cxnLst>
                <a:cxn ang="0">
                  <a:pos x="connsiteX0" y="connsiteY0"/>
                </a:cxn>
                <a:cxn ang="0">
                  <a:pos x="connsiteX1" y="connsiteY1"/>
                </a:cxn>
                <a:cxn ang="0">
                  <a:pos x="connsiteX2" y="connsiteY2"/>
                </a:cxn>
                <a:cxn ang="0">
                  <a:pos x="connsiteX3" y="connsiteY3"/>
                </a:cxn>
              </a:cxnLst>
              <a:rect l="l" t="t" r="r" b="b"/>
              <a:pathLst>
                <a:path w="359669" h="1691250">
                  <a:moveTo>
                    <a:pt x="0" y="0"/>
                  </a:moveTo>
                  <a:lnTo>
                    <a:pt x="359669" y="0"/>
                  </a:lnTo>
                  <a:lnTo>
                    <a:pt x="359669" y="1691251"/>
                  </a:lnTo>
                  <a:lnTo>
                    <a:pt x="0" y="1691251"/>
                  </a:lnTo>
                  <a:close/>
                </a:path>
              </a:pathLst>
            </a:custGeom>
            <a:grpFill/>
            <a:ln w="12683" cap="flat">
              <a:noFill/>
              <a:prstDash val="solid"/>
              <a:miter/>
            </a:ln>
          </p:spPr>
          <p:txBody>
            <a:bodyPr rtlCol="0" anchor="ctr"/>
            <a:lstStyle/>
            <a:p>
              <a:pPr defTabSz="457189">
                <a:defRPr/>
              </a:pPr>
              <a:endParaRPr lang="en-US" dirty="0">
                <a:solidFill>
                  <a:srgbClr val="515151"/>
                </a:solidFill>
                <a:latin typeface="Century Gothic" panose="020F0302020204030204"/>
              </a:endParaRPr>
            </a:p>
          </p:txBody>
        </p:sp>
        <p:sp>
          <p:nvSpPr>
            <p:cNvPr id="22" name="Freeform 21">
              <a:extLst>
                <a:ext uri="{FF2B5EF4-FFF2-40B4-BE49-F238E27FC236}">
                  <a16:creationId xmlns:a16="http://schemas.microsoft.com/office/drawing/2014/main" id="{BECC29E1-735D-9E4A-A8A1-350E25145A9E}"/>
                </a:ext>
              </a:extLst>
            </p:cNvPr>
            <p:cNvSpPr/>
            <p:nvPr/>
          </p:nvSpPr>
          <p:spPr>
            <a:xfrm>
              <a:off x="4660933" y="2100056"/>
              <a:ext cx="359669" cy="2438027"/>
            </a:xfrm>
            <a:custGeom>
              <a:avLst/>
              <a:gdLst>
                <a:gd name="connsiteX0" fmla="*/ 0 w 359669"/>
                <a:gd name="connsiteY0" fmla="*/ 0 h 2438027"/>
                <a:gd name="connsiteX1" fmla="*/ 359669 w 359669"/>
                <a:gd name="connsiteY1" fmla="*/ 0 h 2438027"/>
                <a:gd name="connsiteX2" fmla="*/ 359669 w 359669"/>
                <a:gd name="connsiteY2" fmla="*/ 2438027 h 2438027"/>
                <a:gd name="connsiteX3" fmla="*/ 0 w 359669"/>
                <a:gd name="connsiteY3" fmla="*/ 2438027 h 2438027"/>
              </a:gdLst>
              <a:ahLst/>
              <a:cxnLst>
                <a:cxn ang="0">
                  <a:pos x="connsiteX0" y="connsiteY0"/>
                </a:cxn>
                <a:cxn ang="0">
                  <a:pos x="connsiteX1" y="connsiteY1"/>
                </a:cxn>
                <a:cxn ang="0">
                  <a:pos x="connsiteX2" y="connsiteY2"/>
                </a:cxn>
                <a:cxn ang="0">
                  <a:pos x="connsiteX3" y="connsiteY3"/>
                </a:cxn>
              </a:cxnLst>
              <a:rect l="l" t="t" r="r" b="b"/>
              <a:pathLst>
                <a:path w="359669" h="2438027">
                  <a:moveTo>
                    <a:pt x="0" y="0"/>
                  </a:moveTo>
                  <a:lnTo>
                    <a:pt x="359669" y="0"/>
                  </a:lnTo>
                  <a:lnTo>
                    <a:pt x="359669" y="2438027"/>
                  </a:lnTo>
                  <a:lnTo>
                    <a:pt x="0" y="2438027"/>
                  </a:lnTo>
                  <a:close/>
                </a:path>
              </a:pathLst>
            </a:custGeom>
            <a:grpFill/>
            <a:ln w="12683" cap="flat">
              <a:noFill/>
              <a:prstDash val="solid"/>
              <a:miter/>
            </a:ln>
          </p:spPr>
          <p:txBody>
            <a:bodyPr rtlCol="0" anchor="ctr"/>
            <a:lstStyle/>
            <a:p>
              <a:pPr defTabSz="457189">
                <a:defRPr/>
              </a:pPr>
              <a:endParaRPr lang="en-US" dirty="0">
                <a:solidFill>
                  <a:srgbClr val="515151"/>
                </a:solidFill>
                <a:latin typeface="Century Gothic" panose="020F0302020204030204"/>
              </a:endParaRPr>
            </a:p>
          </p:txBody>
        </p:sp>
        <p:sp>
          <p:nvSpPr>
            <p:cNvPr id="23" name="Freeform 22">
              <a:extLst>
                <a:ext uri="{FF2B5EF4-FFF2-40B4-BE49-F238E27FC236}">
                  <a16:creationId xmlns:a16="http://schemas.microsoft.com/office/drawing/2014/main" id="{9544F062-8F86-824D-BFBE-A5483207DE77}"/>
                </a:ext>
              </a:extLst>
            </p:cNvPr>
            <p:cNvSpPr/>
            <p:nvPr/>
          </p:nvSpPr>
          <p:spPr>
            <a:xfrm>
              <a:off x="3314108" y="3044151"/>
              <a:ext cx="359669" cy="1493931"/>
            </a:xfrm>
            <a:custGeom>
              <a:avLst/>
              <a:gdLst>
                <a:gd name="connsiteX0" fmla="*/ 0 w 359669"/>
                <a:gd name="connsiteY0" fmla="*/ 0 h 1493931"/>
                <a:gd name="connsiteX1" fmla="*/ 359669 w 359669"/>
                <a:gd name="connsiteY1" fmla="*/ 0 h 1493931"/>
                <a:gd name="connsiteX2" fmla="*/ 359669 w 359669"/>
                <a:gd name="connsiteY2" fmla="*/ 1493932 h 1493931"/>
                <a:gd name="connsiteX3" fmla="*/ 0 w 359669"/>
                <a:gd name="connsiteY3" fmla="*/ 1493932 h 1493931"/>
              </a:gdLst>
              <a:ahLst/>
              <a:cxnLst>
                <a:cxn ang="0">
                  <a:pos x="connsiteX0" y="connsiteY0"/>
                </a:cxn>
                <a:cxn ang="0">
                  <a:pos x="connsiteX1" y="connsiteY1"/>
                </a:cxn>
                <a:cxn ang="0">
                  <a:pos x="connsiteX2" y="connsiteY2"/>
                </a:cxn>
                <a:cxn ang="0">
                  <a:pos x="connsiteX3" y="connsiteY3"/>
                </a:cxn>
              </a:cxnLst>
              <a:rect l="l" t="t" r="r" b="b"/>
              <a:pathLst>
                <a:path w="359669" h="1493931">
                  <a:moveTo>
                    <a:pt x="0" y="0"/>
                  </a:moveTo>
                  <a:lnTo>
                    <a:pt x="359669" y="0"/>
                  </a:lnTo>
                  <a:lnTo>
                    <a:pt x="359669" y="1493932"/>
                  </a:lnTo>
                  <a:lnTo>
                    <a:pt x="0" y="1493932"/>
                  </a:lnTo>
                  <a:close/>
                </a:path>
              </a:pathLst>
            </a:custGeom>
            <a:grpFill/>
            <a:ln w="12683" cap="flat">
              <a:noFill/>
              <a:prstDash val="solid"/>
              <a:miter/>
            </a:ln>
          </p:spPr>
          <p:txBody>
            <a:bodyPr rtlCol="0" anchor="ctr"/>
            <a:lstStyle/>
            <a:p>
              <a:pPr defTabSz="457189">
                <a:defRPr/>
              </a:pPr>
              <a:endParaRPr lang="en-US" dirty="0">
                <a:solidFill>
                  <a:srgbClr val="515151"/>
                </a:solidFill>
                <a:latin typeface="Century Gothic" panose="020F0302020204030204"/>
              </a:endParaRPr>
            </a:p>
          </p:txBody>
        </p:sp>
        <p:sp>
          <p:nvSpPr>
            <p:cNvPr id="24" name="Freeform 23">
              <a:extLst>
                <a:ext uri="{FF2B5EF4-FFF2-40B4-BE49-F238E27FC236}">
                  <a16:creationId xmlns:a16="http://schemas.microsoft.com/office/drawing/2014/main" id="{B4C72F68-BB10-B74A-B07E-90D192784A59}"/>
                </a:ext>
              </a:extLst>
            </p:cNvPr>
            <p:cNvSpPr/>
            <p:nvPr/>
          </p:nvSpPr>
          <p:spPr>
            <a:xfrm>
              <a:off x="1968806" y="2415766"/>
              <a:ext cx="359669" cy="2122316"/>
            </a:xfrm>
            <a:custGeom>
              <a:avLst/>
              <a:gdLst>
                <a:gd name="connsiteX0" fmla="*/ 0 w 359669"/>
                <a:gd name="connsiteY0" fmla="*/ 0 h 2122316"/>
                <a:gd name="connsiteX1" fmla="*/ 359669 w 359669"/>
                <a:gd name="connsiteY1" fmla="*/ 0 h 2122316"/>
                <a:gd name="connsiteX2" fmla="*/ 359669 w 359669"/>
                <a:gd name="connsiteY2" fmla="*/ 2122317 h 2122316"/>
                <a:gd name="connsiteX3" fmla="*/ 0 w 359669"/>
                <a:gd name="connsiteY3" fmla="*/ 2122317 h 2122316"/>
              </a:gdLst>
              <a:ahLst/>
              <a:cxnLst>
                <a:cxn ang="0">
                  <a:pos x="connsiteX0" y="connsiteY0"/>
                </a:cxn>
                <a:cxn ang="0">
                  <a:pos x="connsiteX1" y="connsiteY1"/>
                </a:cxn>
                <a:cxn ang="0">
                  <a:pos x="connsiteX2" y="connsiteY2"/>
                </a:cxn>
                <a:cxn ang="0">
                  <a:pos x="connsiteX3" y="connsiteY3"/>
                </a:cxn>
              </a:cxnLst>
              <a:rect l="l" t="t" r="r" b="b"/>
              <a:pathLst>
                <a:path w="359669" h="2122316">
                  <a:moveTo>
                    <a:pt x="0" y="0"/>
                  </a:moveTo>
                  <a:lnTo>
                    <a:pt x="359669" y="0"/>
                  </a:lnTo>
                  <a:lnTo>
                    <a:pt x="359669" y="2122317"/>
                  </a:lnTo>
                  <a:lnTo>
                    <a:pt x="0" y="2122317"/>
                  </a:lnTo>
                  <a:close/>
                </a:path>
              </a:pathLst>
            </a:custGeom>
            <a:grpFill/>
            <a:ln w="12683" cap="flat">
              <a:noFill/>
              <a:prstDash val="solid"/>
              <a:miter/>
            </a:ln>
          </p:spPr>
          <p:txBody>
            <a:bodyPr rtlCol="0" anchor="ctr"/>
            <a:lstStyle/>
            <a:p>
              <a:pPr defTabSz="457189">
                <a:defRPr/>
              </a:pPr>
              <a:endParaRPr lang="en-US" dirty="0">
                <a:solidFill>
                  <a:srgbClr val="515151"/>
                </a:solidFill>
                <a:latin typeface="Century Gothic" panose="020F0302020204030204"/>
              </a:endParaRPr>
            </a:p>
          </p:txBody>
        </p:sp>
      </p:grpSp>
      <p:sp>
        <p:nvSpPr>
          <p:cNvPr id="9" name="Title 8">
            <a:extLst>
              <a:ext uri="{FF2B5EF4-FFF2-40B4-BE49-F238E27FC236}">
                <a16:creationId xmlns:a16="http://schemas.microsoft.com/office/drawing/2014/main" id="{53744C55-0026-4B1E-ABAA-49AE10506695}"/>
              </a:ext>
            </a:extLst>
          </p:cNvPr>
          <p:cNvSpPr>
            <a:spLocks noGrp="1"/>
          </p:cNvSpPr>
          <p:nvPr>
            <p:ph type="title"/>
          </p:nvPr>
        </p:nvSpPr>
        <p:spPr/>
        <p:txBody>
          <a:bodyPr>
            <a:normAutofit fontScale="90000"/>
          </a:bodyPr>
          <a:lstStyle/>
          <a:p>
            <a:r>
              <a:rPr lang="en-AU" sz="2800" dirty="0" err="1">
                <a:latin typeface="Arial" panose="020B0604020202020204" pitchFamily="34" charset="0"/>
                <a:cs typeface="Arial" panose="020B0604020202020204" pitchFamily="34" charset="0"/>
              </a:rPr>
              <a:t>Xấp</a:t>
            </a:r>
            <a:r>
              <a:rPr lang="en-AU" sz="2800" dirty="0">
                <a:latin typeface="Arial" panose="020B0604020202020204" pitchFamily="34" charset="0"/>
                <a:cs typeface="Arial" panose="020B0604020202020204" pitchFamily="34" charset="0"/>
              </a:rPr>
              <a:t> </a:t>
            </a:r>
            <a:r>
              <a:rPr lang="en-AU" sz="2800" dirty="0" err="1">
                <a:latin typeface="Arial" panose="020B0604020202020204" pitchFamily="34" charset="0"/>
                <a:cs typeface="Arial" panose="020B0604020202020204" pitchFamily="34" charset="0"/>
              </a:rPr>
              <a:t>xỉ</a:t>
            </a:r>
            <a:r>
              <a:rPr lang="en-AU" sz="2800" dirty="0">
                <a:latin typeface="Arial" panose="020B0604020202020204" pitchFamily="34" charset="0"/>
                <a:cs typeface="Arial" panose="020B0604020202020204" pitchFamily="34" charset="0"/>
              </a:rPr>
              <a:t> ½ </a:t>
            </a:r>
            <a:r>
              <a:rPr lang="en-AU" sz="2800" dirty="0" err="1">
                <a:latin typeface="Arial" panose="020B0604020202020204" pitchFamily="34" charset="0"/>
                <a:cs typeface="Arial" panose="020B0604020202020204" pitchFamily="34" charset="0"/>
              </a:rPr>
              <a:t>bệnh</a:t>
            </a:r>
            <a:r>
              <a:rPr lang="en-AU" sz="2800" dirty="0">
                <a:latin typeface="Arial" panose="020B0604020202020204" pitchFamily="34" charset="0"/>
                <a:cs typeface="Arial" panose="020B0604020202020204" pitchFamily="34" charset="0"/>
              </a:rPr>
              <a:t> </a:t>
            </a:r>
            <a:r>
              <a:rPr lang="en-AU" sz="2800" dirty="0" err="1">
                <a:latin typeface="Arial" panose="020B0604020202020204" pitchFamily="34" charset="0"/>
                <a:cs typeface="Arial" panose="020B0604020202020204" pitchFamily="34" charset="0"/>
              </a:rPr>
              <a:t>nhân</a:t>
            </a:r>
            <a:r>
              <a:rPr lang="en-AU" sz="2800" dirty="0">
                <a:latin typeface="Arial" panose="020B0604020202020204" pitchFamily="34" charset="0"/>
                <a:cs typeface="Arial" panose="020B0604020202020204" pitchFamily="34" charset="0"/>
              </a:rPr>
              <a:t> ĐTĐ </a:t>
            </a:r>
            <a:r>
              <a:rPr lang="en-AU" sz="2800" dirty="0" err="1">
                <a:latin typeface="Arial" panose="020B0604020202020204" pitchFamily="34" charset="0"/>
                <a:cs typeface="Arial" panose="020B0604020202020204" pitchFamily="34" charset="0"/>
              </a:rPr>
              <a:t>típ</a:t>
            </a:r>
            <a:r>
              <a:rPr lang="en-AU" sz="2800" dirty="0">
                <a:latin typeface="Arial" panose="020B0604020202020204" pitchFamily="34" charset="0"/>
                <a:cs typeface="Arial" panose="020B0604020202020204" pitchFamily="34" charset="0"/>
              </a:rPr>
              <a:t> 2 </a:t>
            </a:r>
            <a:r>
              <a:rPr lang="en-AU" sz="2800" dirty="0" err="1">
                <a:latin typeface="Arial" panose="020B0604020202020204" pitchFamily="34" charset="0"/>
                <a:cs typeface="Arial" panose="020B0604020202020204" pitchFamily="34" charset="0"/>
              </a:rPr>
              <a:t>có</a:t>
            </a:r>
            <a:r>
              <a:rPr lang="en-AU" sz="2800" dirty="0">
                <a:latin typeface="Arial" panose="020B0604020202020204" pitchFamily="34" charset="0"/>
                <a:cs typeface="Arial" panose="020B0604020202020204" pitchFamily="34" charset="0"/>
              </a:rPr>
              <a:t> </a:t>
            </a:r>
            <a:r>
              <a:rPr lang="en-AU" sz="2800" dirty="0" err="1">
                <a:latin typeface="Arial" panose="020B0604020202020204" pitchFamily="34" charset="0"/>
                <a:cs typeface="Arial" panose="020B0604020202020204" pitchFamily="34" charset="0"/>
              </a:rPr>
              <a:t>bệnh</a:t>
            </a:r>
            <a:r>
              <a:rPr lang="en-AU" sz="2800" dirty="0">
                <a:latin typeface="Arial" panose="020B0604020202020204" pitchFamily="34" charset="0"/>
                <a:cs typeface="Arial" panose="020B0604020202020204" pitchFamily="34" charset="0"/>
              </a:rPr>
              <a:t> </a:t>
            </a:r>
            <a:r>
              <a:rPr lang="en-AU" sz="2800" dirty="0" err="1">
                <a:latin typeface="Arial" panose="020B0604020202020204" pitchFamily="34" charset="0"/>
                <a:cs typeface="Arial" panose="020B0604020202020204" pitchFamily="34" charset="0"/>
              </a:rPr>
              <a:t>thận</a:t>
            </a:r>
            <a:r>
              <a:rPr lang="en-AU" sz="2800" dirty="0">
                <a:latin typeface="Arial" panose="020B0604020202020204" pitchFamily="34" charset="0"/>
                <a:cs typeface="Arial" panose="020B0604020202020204" pitchFamily="34" charset="0"/>
              </a:rPr>
              <a:t> </a:t>
            </a:r>
            <a:r>
              <a:rPr lang="en-AU" sz="2800" dirty="0" err="1">
                <a:latin typeface="Arial" panose="020B0604020202020204" pitchFamily="34" charset="0"/>
                <a:cs typeface="Arial" panose="020B0604020202020204" pitchFamily="34" charset="0"/>
              </a:rPr>
              <a:t>mạn</a:t>
            </a:r>
            <a:endParaRPr lang="en-GB" sz="2800" dirty="0">
              <a:latin typeface="Arial" panose="020B0604020202020204" pitchFamily="34" charset="0"/>
              <a:cs typeface="Arial" panose="020B0604020202020204" pitchFamily="34" charset="0"/>
            </a:endParaRPr>
          </a:p>
        </p:txBody>
      </p:sp>
      <p:sp>
        <p:nvSpPr>
          <p:cNvPr id="10" name="Footer Placeholder 9">
            <a:extLst>
              <a:ext uri="{FF2B5EF4-FFF2-40B4-BE49-F238E27FC236}">
                <a16:creationId xmlns:a16="http://schemas.microsoft.com/office/drawing/2014/main" id="{4F7B9006-83D3-4C2A-928D-67B487B74FBB}"/>
              </a:ext>
            </a:extLst>
          </p:cNvPr>
          <p:cNvSpPr>
            <a:spLocks noGrp="1"/>
          </p:cNvSpPr>
          <p:nvPr>
            <p:ph type="ftr" sz="quarter" idx="3"/>
          </p:nvPr>
        </p:nvSpPr>
        <p:spPr/>
        <p:txBody>
          <a:bodyPr/>
          <a:lstStyle/>
          <a:p>
            <a:r>
              <a:rPr lang="en-GB" sz="700"/>
              <a:t>Chữ màu trắng trong cột đỏ biểu thị các bệnh nhân có </a:t>
            </a:r>
            <a:r>
              <a:rPr lang="en-GB" sz="700" dirty="0"/>
              <a:t>eGFR &lt;</a:t>
            </a:r>
            <a:r>
              <a:rPr lang="en-GB" sz="700"/>
              <a:t>60 ml/phút/1.73</a:t>
            </a:r>
            <a:r>
              <a:rPr lang="en-GB" sz="700" baseline="30000"/>
              <a:t>2</a:t>
            </a:r>
            <a:r>
              <a:rPr lang="en-GB" sz="700"/>
              <a:t> và tiểu albumin</a:t>
            </a:r>
            <a:br>
              <a:rPr lang="en-GB" sz="700" dirty="0"/>
            </a:br>
            <a:r>
              <a:rPr lang="en-GB" sz="700" dirty="0"/>
              <a:t>ACR</a:t>
            </a:r>
            <a:r>
              <a:rPr lang="en-GB" sz="700"/>
              <a:t>, </a:t>
            </a:r>
            <a:r>
              <a:rPr lang="vi-VN" sz="700"/>
              <a:t>tỉ số </a:t>
            </a:r>
            <a:r>
              <a:rPr lang="en-GB" sz="700"/>
              <a:t>albumin/creatinin; </a:t>
            </a:r>
            <a:r>
              <a:rPr lang="en-GB" sz="700" dirty="0"/>
              <a:t>CKD</a:t>
            </a:r>
            <a:r>
              <a:rPr lang="en-GB" sz="700"/>
              <a:t>, bệnh thận mạn; </a:t>
            </a:r>
            <a:r>
              <a:rPr lang="de-DE" sz="700" dirty="0"/>
              <a:t>CRM</a:t>
            </a:r>
            <a:r>
              <a:rPr lang="de-DE" sz="700"/>
              <a:t>, </a:t>
            </a:r>
            <a:r>
              <a:rPr lang="vi-VN" sz="700"/>
              <a:t>tim-thận-chuyển hóa</a:t>
            </a:r>
            <a:r>
              <a:rPr lang="de-DE" sz="700"/>
              <a:t>; </a:t>
            </a:r>
            <a:r>
              <a:rPr lang="en-GB" sz="700" dirty="0"/>
              <a:t>DEMAND, Developing Education on Microalbuminuria for Awareness of Renal and Cardiovascular Risk in Diabetes</a:t>
            </a:r>
            <a:r>
              <a:rPr lang="en-GB" sz="700"/>
              <a:t>; </a:t>
            </a:r>
            <a:r>
              <a:rPr lang="vi-VN" sz="700"/>
              <a:t>eGFR, độ lọc cầu thận ước tính</a:t>
            </a:r>
            <a:r>
              <a:rPr lang="en-GB" sz="700"/>
              <a:t>; </a:t>
            </a:r>
            <a:r>
              <a:rPr lang="en-GB" sz="700" dirty="0"/>
              <a:t>NEFRON, National Evaluation of the Frequency of Renal impairment cO-existing with Non-insulin dependent diabetes mellitus; NHANES, National Health and Nutrition Examination Survey; RIACE, Renal Insufficiency And Cardiovascular Events</a:t>
            </a:r>
            <a:r>
              <a:rPr lang="en-GB" sz="700"/>
              <a:t>; </a:t>
            </a:r>
            <a:r>
              <a:rPr lang="vi-VN" sz="700"/>
              <a:t>ĐTĐ, Đái tháo đường</a:t>
            </a:r>
            <a:endParaRPr lang="en-GB" sz="700" dirty="0"/>
          </a:p>
          <a:p>
            <a:r>
              <a:rPr lang="en-GB" sz="700" dirty="0"/>
              <a:t>Thomas MC </a:t>
            </a:r>
            <a:r>
              <a:rPr lang="en-GB" sz="700" i="1" dirty="0"/>
              <a:t>et al. Nat Rev Dis Primers </a:t>
            </a:r>
            <a:r>
              <a:rPr lang="en-GB" sz="700" dirty="0"/>
              <a:t>2015;1:15018</a:t>
            </a:r>
          </a:p>
        </p:txBody>
      </p:sp>
      <p:sp>
        <p:nvSpPr>
          <p:cNvPr id="51" name="TextBox 50">
            <a:extLst>
              <a:ext uri="{FF2B5EF4-FFF2-40B4-BE49-F238E27FC236}">
                <a16:creationId xmlns:a16="http://schemas.microsoft.com/office/drawing/2014/main" id="{6C0D3B84-D867-4D0D-8963-6A2B37F05675}"/>
              </a:ext>
            </a:extLst>
          </p:cNvPr>
          <p:cNvSpPr txBox="1"/>
          <p:nvPr/>
        </p:nvSpPr>
        <p:spPr>
          <a:xfrm>
            <a:off x="1491270" y="4129909"/>
            <a:ext cx="758473" cy="242374"/>
          </a:xfrm>
          <a:prstGeom prst="rect">
            <a:avLst/>
          </a:prstGeom>
          <a:noFill/>
        </p:spPr>
        <p:txBody>
          <a:bodyPr wrap="square" rtlCol="0">
            <a:spAutoFit/>
          </a:bodyPr>
          <a:lstStyle/>
          <a:p>
            <a:pPr algn="ctr" defTabSz="685800">
              <a:defRPr/>
            </a:pPr>
            <a:r>
              <a:rPr lang="en-GB" sz="975" dirty="0">
                <a:solidFill>
                  <a:schemeClr val="tx2"/>
                </a:solidFill>
                <a:latin typeface="Century Gothic" panose="020F0302020204030204"/>
                <a:cs typeface="Arial" panose="020B0604020202020204" pitchFamily="34" charset="0"/>
              </a:rPr>
              <a:t>n=1430</a:t>
            </a:r>
          </a:p>
        </p:txBody>
      </p:sp>
      <p:sp>
        <p:nvSpPr>
          <p:cNvPr id="57" name="TextBox 56">
            <a:extLst>
              <a:ext uri="{FF2B5EF4-FFF2-40B4-BE49-F238E27FC236}">
                <a16:creationId xmlns:a16="http://schemas.microsoft.com/office/drawing/2014/main" id="{50D46751-0D04-47CE-916A-3EB8A9990CB5}"/>
              </a:ext>
            </a:extLst>
          </p:cNvPr>
          <p:cNvSpPr txBox="1"/>
          <p:nvPr/>
        </p:nvSpPr>
        <p:spPr>
          <a:xfrm>
            <a:off x="2519772" y="4129909"/>
            <a:ext cx="758473" cy="242374"/>
          </a:xfrm>
          <a:prstGeom prst="rect">
            <a:avLst/>
          </a:prstGeom>
          <a:noFill/>
        </p:spPr>
        <p:txBody>
          <a:bodyPr wrap="square" rtlCol="0">
            <a:spAutoFit/>
          </a:bodyPr>
          <a:lstStyle/>
          <a:p>
            <a:pPr algn="ctr" defTabSz="685800">
              <a:defRPr/>
            </a:pPr>
            <a:r>
              <a:rPr lang="en-GB" sz="975" dirty="0">
                <a:solidFill>
                  <a:schemeClr val="tx2"/>
                </a:solidFill>
                <a:latin typeface="Century Gothic" panose="020F0302020204030204"/>
                <a:cs typeface="Arial" panose="020B0604020202020204" pitchFamily="34" charset="0"/>
              </a:rPr>
              <a:t>n=143</a:t>
            </a:r>
          </a:p>
        </p:txBody>
      </p:sp>
      <p:sp>
        <p:nvSpPr>
          <p:cNvPr id="91" name="TextBox 90">
            <a:extLst>
              <a:ext uri="{FF2B5EF4-FFF2-40B4-BE49-F238E27FC236}">
                <a16:creationId xmlns:a16="http://schemas.microsoft.com/office/drawing/2014/main" id="{196CC463-E202-4B90-BE06-4BADD523DCDB}"/>
              </a:ext>
            </a:extLst>
          </p:cNvPr>
          <p:cNvSpPr txBox="1"/>
          <p:nvPr/>
        </p:nvSpPr>
        <p:spPr>
          <a:xfrm>
            <a:off x="3545886" y="4129909"/>
            <a:ext cx="758473" cy="242374"/>
          </a:xfrm>
          <a:prstGeom prst="rect">
            <a:avLst/>
          </a:prstGeom>
          <a:noFill/>
        </p:spPr>
        <p:txBody>
          <a:bodyPr wrap="square" rtlCol="0">
            <a:spAutoFit/>
          </a:bodyPr>
          <a:lstStyle/>
          <a:p>
            <a:pPr algn="ctr" defTabSz="685800">
              <a:defRPr/>
            </a:pPr>
            <a:r>
              <a:rPr lang="en-GB" sz="975" dirty="0">
                <a:solidFill>
                  <a:schemeClr val="tx2"/>
                </a:solidFill>
                <a:latin typeface="Century Gothic" panose="020F0302020204030204"/>
                <a:cs typeface="Arial" panose="020B0604020202020204" pitchFamily="34" charset="0"/>
              </a:rPr>
              <a:t>n=15,773</a:t>
            </a:r>
          </a:p>
        </p:txBody>
      </p:sp>
      <p:sp>
        <p:nvSpPr>
          <p:cNvPr id="92" name="TextBox 91">
            <a:extLst>
              <a:ext uri="{FF2B5EF4-FFF2-40B4-BE49-F238E27FC236}">
                <a16:creationId xmlns:a16="http://schemas.microsoft.com/office/drawing/2014/main" id="{7738E26C-507E-4D2E-9D6F-1298F4FE704E}"/>
              </a:ext>
            </a:extLst>
          </p:cNvPr>
          <p:cNvSpPr txBox="1"/>
          <p:nvPr/>
        </p:nvSpPr>
        <p:spPr>
          <a:xfrm>
            <a:off x="4553823" y="4129909"/>
            <a:ext cx="758473" cy="242374"/>
          </a:xfrm>
          <a:prstGeom prst="rect">
            <a:avLst/>
          </a:prstGeom>
          <a:noFill/>
        </p:spPr>
        <p:txBody>
          <a:bodyPr wrap="square" rtlCol="0">
            <a:spAutoFit/>
          </a:bodyPr>
          <a:lstStyle/>
          <a:p>
            <a:pPr algn="ctr" defTabSz="685800">
              <a:defRPr/>
            </a:pPr>
            <a:r>
              <a:rPr lang="en-GB" sz="975" dirty="0">
                <a:solidFill>
                  <a:schemeClr val="tx2"/>
                </a:solidFill>
                <a:latin typeface="Century Gothic" panose="020F0302020204030204"/>
                <a:cs typeface="Arial" panose="020B0604020202020204" pitchFamily="34" charset="0"/>
              </a:rPr>
              <a:t>n=11,473</a:t>
            </a:r>
          </a:p>
        </p:txBody>
      </p:sp>
      <p:sp>
        <p:nvSpPr>
          <p:cNvPr id="93" name="TextBox 92">
            <a:extLst>
              <a:ext uri="{FF2B5EF4-FFF2-40B4-BE49-F238E27FC236}">
                <a16:creationId xmlns:a16="http://schemas.microsoft.com/office/drawing/2014/main" id="{BF417DBE-BADC-421C-909C-80F59836A5CC}"/>
              </a:ext>
            </a:extLst>
          </p:cNvPr>
          <p:cNvSpPr txBox="1"/>
          <p:nvPr/>
        </p:nvSpPr>
        <p:spPr>
          <a:xfrm>
            <a:off x="5598114" y="4133882"/>
            <a:ext cx="758473" cy="242374"/>
          </a:xfrm>
          <a:prstGeom prst="rect">
            <a:avLst/>
          </a:prstGeom>
          <a:noFill/>
        </p:spPr>
        <p:txBody>
          <a:bodyPr wrap="square" rtlCol="0">
            <a:spAutoFit/>
          </a:bodyPr>
          <a:lstStyle/>
          <a:p>
            <a:pPr algn="ctr" defTabSz="685800">
              <a:defRPr/>
            </a:pPr>
            <a:r>
              <a:rPr lang="en-GB" sz="975" dirty="0">
                <a:solidFill>
                  <a:schemeClr val="tx2"/>
                </a:solidFill>
                <a:latin typeface="Century Gothic" panose="020F0302020204030204"/>
                <a:cs typeface="Arial" panose="020B0604020202020204" pitchFamily="34" charset="0"/>
              </a:rPr>
              <a:t>n=2862</a:t>
            </a:r>
          </a:p>
        </p:txBody>
      </p:sp>
      <p:sp>
        <p:nvSpPr>
          <p:cNvPr id="94" name="TextBox 93">
            <a:extLst>
              <a:ext uri="{FF2B5EF4-FFF2-40B4-BE49-F238E27FC236}">
                <a16:creationId xmlns:a16="http://schemas.microsoft.com/office/drawing/2014/main" id="{EB6A88D6-ECEC-4C0C-8926-EE3D9D8C7D3E}"/>
              </a:ext>
            </a:extLst>
          </p:cNvPr>
          <p:cNvSpPr txBox="1"/>
          <p:nvPr/>
        </p:nvSpPr>
        <p:spPr>
          <a:xfrm>
            <a:off x="6650477" y="4129909"/>
            <a:ext cx="628299" cy="242374"/>
          </a:xfrm>
          <a:prstGeom prst="rect">
            <a:avLst/>
          </a:prstGeom>
          <a:noFill/>
        </p:spPr>
        <p:txBody>
          <a:bodyPr wrap="square" rtlCol="0">
            <a:spAutoFit/>
          </a:bodyPr>
          <a:lstStyle/>
          <a:p>
            <a:pPr algn="ctr" defTabSz="685800">
              <a:defRPr/>
            </a:pPr>
            <a:r>
              <a:rPr lang="en-GB" sz="975" dirty="0">
                <a:solidFill>
                  <a:schemeClr val="tx2"/>
                </a:solidFill>
                <a:latin typeface="Century Gothic" panose="020F0302020204030204"/>
                <a:cs typeface="Arial" panose="020B0604020202020204" pitchFamily="34" charset="0"/>
              </a:rPr>
              <a:t>n=483</a:t>
            </a:r>
          </a:p>
        </p:txBody>
      </p:sp>
      <p:sp>
        <p:nvSpPr>
          <p:cNvPr id="95" name="TextBox 94">
            <a:extLst>
              <a:ext uri="{FF2B5EF4-FFF2-40B4-BE49-F238E27FC236}">
                <a16:creationId xmlns:a16="http://schemas.microsoft.com/office/drawing/2014/main" id="{E5982034-D929-4E16-9234-5C92356301C3}"/>
              </a:ext>
            </a:extLst>
          </p:cNvPr>
          <p:cNvSpPr txBox="1"/>
          <p:nvPr/>
        </p:nvSpPr>
        <p:spPr>
          <a:xfrm>
            <a:off x="7685241" y="4129909"/>
            <a:ext cx="628300" cy="242374"/>
          </a:xfrm>
          <a:prstGeom prst="rect">
            <a:avLst/>
          </a:prstGeom>
          <a:noFill/>
        </p:spPr>
        <p:txBody>
          <a:bodyPr wrap="square" rtlCol="0">
            <a:spAutoFit/>
          </a:bodyPr>
          <a:lstStyle/>
          <a:p>
            <a:pPr algn="ctr" defTabSz="685800">
              <a:defRPr/>
            </a:pPr>
            <a:r>
              <a:rPr lang="en-GB" sz="975" dirty="0">
                <a:solidFill>
                  <a:schemeClr val="tx2"/>
                </a:solidFill>
                <a:latin typeface="Century Gothic" panose="020F0302020204030204"/>
                <a:cs typeface="Arial" panose="020B0604020202020204" pitchFamily="34" charset="0"/>
              </a:rPr>
              <a:t>n=4497</a:t>
            </a:r>
          </a:p>
        </p:txBody>
      </p:sp>
      <p:sp>
        <p:nvSpPr>
          <p:cNvPr id="4" name="Rectangle: Rounded Corners 3">
            <a:extLst>
              <a:ext uri="{FF2B5EF4-FFF2-40B4-BE49-F238E27FC236}">
                <a16:creationId xmlns:a16="http://schemas.microsoft.com/office/drawing/2014/main" id="{111D93B4-A0AA-4293-B01F-C1BE1AEAB7C2}"/>
              </a:ext>
            </a:extLst>
          </p:cNvPr>
          <p:cNvSpPr/>
          <p:nvPr/>
        </p:nvSpPr>
        <p:spPr>
          <a:xfrm>
            <a:off x="1805989" y="3326755"/>
            <a:ext cx="443753" cy="21929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b="1" dirty="0">
                <a:solidFill>
                  <a:srgbClr val="FFFFFF"/>
                </a:solidFill>
                <a:latin typeface="Century Gothic" panose="020F0302020204030204"/>
              </a:rPr>
              <a:t>46</a:t>
            </a:r>
          </a:p>
        </p:txBody>
      </p:sp>
      <p:sp>
        <p:nvSpPr>
          <p:cNvPr id="6" name="TextBox 5">
            <a:extLst>
              <a:ext uri="{FF2B5EF4-FFF2-40B4-BE49-F238E27FC236}">
                <a16:creationId xmlns:a16="http://schemas.microsoft.com/office/drawing/2014/main" id="{90F615C6-DB5A-4556-A41F-69E6DB526E9D}"/>
              </a:ext>
            </a:extLst>
          </p:cNvPr>
          <p:cNvSpPr txBox="1"/>
          <p:nvPr/>
        </p:nvSpPr>
        <p:spPr>
          <a:xfrm rot="16200000">
            <a:off x="-390131" y="2260952"/>
            <a:ext cx="2424062" cy="276999"/>
          </a:xfrm>
          <a:prstGeom prst="rect">
            <a:avLst/>
          </a:prstGeom>
          <a:noFill/>
        </p:spPr>
        <p:txBody>
          <a:bodyPr wrap="none" rtlCol="0">
            <a:spAutoFit/>
          </a:bodyPr>
          <a:lstStyle/>
          <a:p>
            <a:pPr defTabSz="685800">
              <a:defRPr/>
            </a:pPr>
            <a:r>
              <a:rPr lang="en-GB" sz="1200" b="1">
                <a:solidFill>
                  <a:srgbClr val="8F3089"/>
                </a:solidFill>
                <a:latin typeface="Century Gothic" panose="020F0302020204030204"/>
              </a:rPr>
              <a:t>Tỉ lệ phần trăm bệnh nhân </a:t>
            </a:r>
            <a:r>
              <a:rPr lang="en-GB" sz="1200" b="1" dirty="0">
                <a:solidFill>
                  <a:srgbClr val="8F3089"/>
                </a:solidFill>
                <a:latin typeface="Century Gothic" panose="020F0302020204030204"/>
              </a:rPr>
              <a:t>(%)</a:t>
            </a:r>
          </a:p>
        </p:txBody>
      </p:sp>
      <p:sp>
        <p:nvSpPr>
          <p:cNvPr id="7" name="TextBox 6">
            <a:extLst>
              <a:ext uri="{FF2B5EF4-FFF2-40B4-BE49-F238E27FC236}">
                <a16:creationId xmlns:a16="http://schemas.microsoft.com/office/drawing/2014/main" id="{8FA64F56-5492-4AFB-B104-6E823B359B06}"/>
              </a:ext>
            </a:extLst>
          </p:cNvPr>
          <p:cNvSpPr txBox="1"/>
          <p:nvPr/>
        </p:nvSpPr>
        <p:spPr>
          <a:xfrm>
            <a:off x="1427765" y="1761052"/>
            <a:ext cx="366141" cy="230832"/>
          </a:xfrm>
          <a:prstGeom prst="rect">
            <a:avLst/>
          </a:prstGeom>
          <a:noFill/>
        </p:spPr>
        <p:txBody>
          <a:bodyPr wrap="square" rtlCol="0">
            <a:spAutoFit/>
          </a:bodyPr>
          <a:lstStyle/>
          <a:p>
            <a:pPr defTabSz="457189">
              <a:defRPr/>
            </a:pPr>
            <a:r>
              <a:rPr lang="en-US" sz="900" dirty="0">
                <a:latin typeface="Century Gothic" panose="020F0302020204030204"/>
              </a:rPr>
              <a:t>54</a:t>
            </a:r>
            <a:endParaRPr lang="de-DE" sz="900" dirty="0">
              <a:latin typeface="Century Gothic" panose="020F0302020204030204"/>
            </a:endParaRPr>
          </a:p>
        </p:txBody>
      </p:sp>
      <p:sp>
        <p:nvSpPr>
          <p:cNvPr id="29" name="Rectangle: Rounded Corners 28">
            <a:extLst>
              <a:ext uri="{FF2B5EF4-FFF2-40B4-BE49-F238E27FC236}">
                <a16:creationId xmlns:a16="http://schemas.microsoft.com/office/drawing/2014/main" id="{FE4EA8D3-9A07-4AB6-8257-6B9C6FD15D90}"/>
              </a:ext>
            </a:extLst>
          </p:cNvPr>
          <p:cNvSpPr/>
          <p:nvPr/>
        </p:nvSpPr>
        <p:spPr>
          <a:xfrm>
            <a:off x="2814451" y="3326755"/>
            <a:ext cx="443753" cy="21929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b="1" dirty="0">
                <a:solidFill>
                  <a:srgbClr val="FFFFFF"/>
                </a:solidFill>
                <a:latin typeface="Century Gothic" panose="020F0302020204030204"/>
              </a:rPr>
              <a:t>63</a:t>
            </a:r>
          </a:p>
        </p:txBody>
      </p:sp>
      <p:sp>
        <p:nvSpPr>
          <p:cNvPr id="30" name="Rectangle: Rounded Corners 29">
            <a:extLst>
              <a:ext uri="{FF2B5EF4-FFF2-40B4-BE49-F238E27FC236}">
                <a16:creationId xmlns:a16="http://schemas.microsoft.com/office/drawing/2014/main" id="{48E59500-4D63-4F9E-BCC4-62BD029C2F1A}"/>
              </a:ext>
            </a:extLst>
          </p:cNvPr>
          <p:cNvSpPr/>
          <p:nvPr/>
        </p:nvSpPr>
        <p:spPr>
          <a:xfrm>
            <a:off x="3826264" y="3326755"/>
            <a:ext cx="443753" cy="21929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b="1" dirty="0">
                <a:solidFill>
                  <a:srgbClr val="FFFFFF"/>
                </a:solidFill>
                <a:latin typeface="Century Gothic" panose="020F0302020204030204"/>
              </a:rPr>
              <a:t>37</a:t>
            </a:r>
          </a:p>
        </p:txBody>
      </p:sp>
      <p:sp>
        <p:nvSpPr>
          <p:cNvPr id="31" name="Rectangle: Rounded Corners 30">
            <a:extLst>
              <a:ext uri="{FF2B5EF4-FFF2-40B4-BE49-F238E27FC236}">
                <a16:creationId xmlns:a16="http://schemas.microsoft.com/office/drawing/2014/main" id="{C8B820D9-4607-4231-823A-618E3ED70CD8}"/>
              </a:ext>
            </a:extLst>
          </p:cNvPr>
          <p:cNvSpPr/>
          <p:nvPr/>
        </p:nvSpPr>
        <p:spPr>
          <a:xfrm>
            <a:off x="4820544" y="3326755"/>
            <a:ext cx="443753" cy="21929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b="1" dirty="0">
                <a:solidFill>
                  <a:srgbClr val="FFFFFF"/>
                </a:solidFill>
                <a:latin typeface="Century Gothic" panose="020F0302020204030204"/>
              </a:rPr>
              <a:t>56</a:t>
            </a:r>
          </a:p>
        </p:txBody>
      </p:sp>
      <p:sp>
        <p:nvSpPr>
          <p:cNvPr id="32" name="Rectangle: Rounded Corners 31">
            <a:extLst>
              <a:ext uri="{FF2B5EF4-FFF2-40B4-BE49-F238E27FC236}">
                <a16:creationId xmlns:a16="http://schemas.microsoft.com/office/drawing/2014/main" id="{7523F044-0A6E-4391-BECE-7F0C4718F754}"/>
              </a:ext>
            </a:extLst>
          </p:cNvPr>
          <p:cNvSpPr/>
          <p:nvPr/>
        </p:nvSpPr>
        <p:spPr>
          <a:xfrm>
            <a:off x="5840890" y="3326755"/>
            <a:ext cx="443753" cy="21929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b="1" dirty="0">
                <a:solidFill>
                  <a:srgbClr val="FFFFFF"/>
                </a:solidFill>
                <a:latin typeface="Century Gothic" panose="020F0302020204030204"/>
              </a:rPr>
              <a:t>68</a:t>
            </a:r>
          </a:p>
        </p:txBody>
      </p:sp>
      <p:sp>
        <p:nvSpPr>
          <p:cNvPr id="33" name="Rectangle: Rounded Corners 32">
            <a:extLst>
              <a:ext uri="{FF2B5EF4-FFF2-40B4-BE49-F238E27FC236}">
                <a16:creationId xmlns:a16="http://schemas.microsoft.com/office/drawing/2014/main" id="{0EE72393-6350-4747-88CB-F195BA805C95}"/>
              </a:ext>
            </a:extLst>
          </p:cNvPr>
          <p:cNvSpPr/>
          <p:nvPr/>
        </p:nvSpPr>
        <p:spPr>
          <a:xfrm>
            <a:off x="6856545" y="3326755"/>
            <a:ext cx="443753" cy="21929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b="1" dirty="0">
                <a:solidFill>
                  <a:srgbClr val="FFFFFF"/>
                </a:solidFill>
                <a:latin typeface="Century Gothic" panose="020F0302020204030204"/>
              </a:rPr>
              <a:t>61</a:t>
            </a:r>
          </a:p>
        </p:txBody>
      </p:sp>
      <p:sp>
        <p:nvSpPr>
          <p:cNvPr id="34" name="Rectangle: Rounded Corners 33">
            <a:extLst>
              <a:ext uri="{FF2B5EF4-FFF2-40B4-BE49-F238E27FC236}">
                <a16:creationId xmlns:a16="http://schemas.microsoft.com/office/drawing/2014/main" id="{A4096D04-EE78-4121-91BF-174FDBFCFAC2}"/>
              </a:ext>
            </a:extLst>
          </p:cNvPr>
          <p:cNvSpPr/>
          <p:nvPr/>
        </p:nvSpPr>
        <p:spPr>
          <a:xfrm>
            <a:off x="7858464" y="3326755"/>
            <a:ext cx="443753" cy="21929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b="1" dirty="0">
                <a:solidFill>
                  <a:srgbClr val="FFFFFF"/>
                </a:solidFill>
                <a:latin typeface="Century Gothic" panose="020F0302020204030204"/>
              </a:rPr>
              <a:t>56</a:t>
            </a:r>
          </a:p>
        </p:txBody>
      </p:sp>
      <p:sp>
        <p:nvSpPr>
          <p:cNvPr id="36" name="TextBox 35">
            <a:extLst>
              <a:ext uri="{FF2B5EF4-FFF2-40B4-BE49-F238E27FC236}">
                <a16:creationId xmlns:a16="http://schemas.microsoft.com/office/drawing/2014/main" id="{9E2CCA7A-0038-45DD-A198-C6811B4D1E4D}"/>
              </a:ext>
            </a:extLst>
          </p:cNvPr>
          <p:cNvSpPr txBox="1"/>
          <p:nvPr/>
        </p:nvSpPr>
        <p:spPr>
          <a:xfrm>
            <a:off x="3460123" y="1522014"/>
            <a:ext cx="366141" cy="230832"/>
          </a:xfrm>
          <a:prstGeom prst="rect">
            <a:avLst/>
          </a:prstGeom>
          <a:noFill/>
        </p:spPr>
        <p:txBody>
          <a:bodyPr wrap="square" rtlCol="0">
            <a:spAutoFit/>
          </a:bodyPr>
          <a:lstStyle>
            <a:defPPr>
              <a:defRPr lang="en-US"/>
            </a:defPPr>
            <a:lvl1pPr defTabSz="457189">
              <a:defRPr sz="900">
                <a:latin typeface="Century Gothic" panose="020F0302020204030204"/>
              </a:defRPr>
            </a:lvl1pPr>
          </a:lstStyle>
          <a:p>
            <a:r>
              <a:rPr lang="en-US" dirty="0"/>
              <a:t>62</a:t>
            </a:r>
            <a:endParaRPr lang="de-DE" dirty="0"/>
          </a:p>
        </p:txBody>
      </p:sp>
      <p:sp>
        <p:nvSpPr>
          <p:cNvPr id="39" name="TextBox 38">
            <a:extLst>
              <a:ext uri="{FF2B5EF4-FFF2-40B4-BE49-F238E27FC236}">
                <a16:creationId xmlns:a16="http://schemas.microsoft.com/office/drawing/2014/main" id="{B6D17954-33EF-4F34-B765-65CC8D8A6A3D}"/>
              </a:ext>
            </a:extLst>
          </p:cNvPr>
          <p:cNvSpPr txBox="1"/>
          <p:nvPr/>
        </p:nvSpPr>
        <p:spPr>
          <a:xfrm>
            <a:off x="4461380" y="2090818"/>
            <a:ext cx="366141" cy="230832"/>
          </a:xfrm>
          <a:prstGeom prst="rect">
            <a:avLst/>
          </a:prstGeom>
          <a:noFill/>
        </p:spPr>
        <p:txBody>
          <a:bodyPr wrap="square" rtlCol="0">
            <a:spAutoFit/>
          </a:bodyPr>
          <a:lstStyle/>
          <a:p>
            <a:pPr defTabSz="457189">
              <a:defRPr/>
            </a:pPr>
            <a:r>
              <a:rPr lang="en-US" sz="900" dirty="0">
                <a:latin typeface="Century Gothic" panose="020F0302020204030204"/>
              </a:rPr>
              <a:t>43</a:t>
            </a:r>
            <a:endParaRPr lang="de-DE" sz="900" dirty="0">
              <a:latin typeface="Century Gothic" panose="020F0302020204030204"/>
            </a:endParaRPr>
          </a:p>
        </p:txBody>
      </p:sp>
      <p:sp>
        <p:nvSpPr>
          <p:cNvPr id="40" name="TextBox 39">
            <a:extLst>
              <a:ext uri="{FF2B5EF4-FFF2-40B4-BE49-F238E27FC236}">
                <a16:creationId xmlns:a16="http://schemas.microsoft.com/office/drawing/2014/main" id="{9954744D-6E07-4339-8357-441550A49C5D}"/>
              </a:ext>
            </a:extLst>
          </p:cNvPr>
          <p:cNvSpPr txBox="1"/>
          <p:nvPr/>
        </p:nvSpPr>
        <p:spPr>
          <a:xfrm>
            <a:off x="5465190" y="2422051"/>
            <a:ext cx="366141" cy="215444"/>
          </a:xfrm>
          <a:prstGeom prst="rect">
            <a:avLst/>
          </a:prstGeom>
          <a:noFill/>
        </p:spPr>
        <p:txBody>
          <a:bodyPr wrap="square" rtlCol="0">
            <a:spAutoFit/>
          </a:bodyPr>
          <a:lstStyle/>
          <a:p>
            <a:pPr defTabSz="457189">
              <a:defRPr/>
            </a:pPr>
            <a:r>
              <a:rPr lang="en-US" sz="800" dirty="0">
                <a:latin typeface="Century Gothic" panose="020F0302020204030204"/>
              </a:rPr>
              <a:t>32</a:t>
            </a:r>
            <a:endParaRPr lang="de-DE" sz="800" dirty="0">
              <a:latin typeface="Century Gothic" panose="020F0302020204030204"/>
            </a:endParaRPr>
          </a:p>
        </p:txBody>
      </p:sp>
      <p:sp>
        <p:nvSpPr>
          <p:cNvPr id="41" name="TextBox 40">
            <a:extLst>
              <a:ext uri="{FF2B5EF4-FFF2-40B4-BE49-F238E27FC236}">
                <a16:creationId xmlns:a16="http://schemas.microsoft.com/office/drawing/2014/main" id="{23B5CB85-01A8-4901-AED5-1A50F255E940}"/>
              </a:ext>
            </a:extLst>
          </p:cNvPr>
          <p:cNvSpPr txBox="1"/>
          <p:nvPr/>
        </p:nvSpPr>
        <p:spPr>
          <a:xfrm>
            <a:off x="6507540" y="2215147"/>
            <a:ext cx="366141" cy="230832"/>
          </a:xfrm>
          <a:prstGeom prst="rect">
            <a:avLst/>
          </a:prstGeom>
          <a:noFill/>
        </p:spPr>
        <p:txBody>
          <a:bodyPr wrap="square" rtlCol="0">
            <a:spAutoFit/>
          </a:bodyPr>
          <a:lstStyle/>
          <a:p>
            <a:pPr defTabSz="457189">
              <a:defRPr/>
            </a:pPr>
            <a:r>
              <a:rPr lang="en-US" sz="900" dirty="0">
                <a:solidFill>
                  <a:srgbClr val="515151"/>
                </a:solidFill>
                <a:latin typeface="Century Gothic" panose="020F0302020204030204"/>
              </a:rPr>
              <a:t>39</a:t>
            </a:r>
            <a:endParaRPr lang="de-DE" sz="900" dirty="0">
              <a:solidFill>
                <a:srgbClr val="515151"/>
              </a:solidFill>
              <a:latin typeface="Century Gothic" panose="020F0302020204030204"/>
            </a:endParaRPr>
          </a:p>
        </p:txBody>
      </p:sp>
      <p:sp>
        <p:nvSpPr>
          <p:cNvPr id="42" name="TextBox 41">
            <a:extLst>
              <a:ext uri="{FF2B5EF4-FFF2-40B4-BE49-F238E27FC236}">
                <a16:creationId xmlns:a16="http://schemas.microsoft.com/office/drawing/2014/main" id="{6ED277FB-2DAA-4E09-97E3-F8334EDF4D2D}"/>
              </a:ext>
            </a:extLst>
          </p:cNvPr>
          <p:cNvSpPr txBox="1"/>
          <p:nvPr/>
        </p:nvSpPr>
        <p:spPr>
          <a:xfrm>
            <a:off x="7524837" y="2099731"/>
            <a:ext cx="366141" cy="230832"/>
          </a:xfrm>
          <a:prstGeom prst="rect">
            <a:avLst/>
          </a:prstGeom>
          <a:noFill/>
        </p:spPr>
        <p:txBody>
          <a:bodyPr wrap="square" rtlCol="0">
            <a:spAutoFit/>
          </a:bodyPr>
          <a:lstStyle/>
          <a:p>
            <a:pPr defTabSz="457189">
              <a:defRPr/>
            </a:pPr>
            <a:r>
              <a:rPr lang="en-US" sz="900" dirty="0">
                <a:solidFill>
                  <a:srgbClr val="515151"/>
                </a:solidFill>
                <a:latin typeface="Century Gothic" panose="020F0302020204030204"/>
              </a:rPr>
              <a:t>43</a:t>
            </a:r>
            <a:endParaRPr lang="de-DE" sz="900" dirty="0">
              <a:solidFill>
                <a:srgbClr val="515151"/>
              </a:solidFill>
              <a:latin typeface="Century Gothic" panose="020F0302020204030204"/>
            </a:endParaRPr>
          </a:p>
        </p:txBody>
      </p:sp>
      <p:sp>
        <p:nvSpPr>
          <p:cNvPr id="43" name="TextBox 42">
            <a:extLst>
              <a:ext uri="{FF2B5EF4-FFF2-40B4-BE49-F238E27FC236}">
                <a16:creationId xmlns:a16="http://schemas.microsoft.com/office/drawing/2014/main" id="{AD8F50D1-7F7C-4AF0-B512-77762CBFCA08}"/>
              </a:ext>
            </a:extLst>
          </p:cNvPr>
          <p:cNvSpPr txBox="1"/>
          <p:nvPr/>
        </p:nvSpPr>
        <p:spPr>
          <a:xfrm>
            <a:off x="2454742" y="2231328"/>
            <a:ext cx="366141" cy="276999"/>
          </a:xfrm>
          <a:prstGeom prst="rect">
            <a:avLst/>
          </a:prstGeom>
          <a:noFill/>
        </p:spPr>
        <p:txBody>
          <a:bodyPr wrap="square" rtlCol="0">
            <a:spAutoFit/>
          </a:bodyPr>
          <a:lstStyle>
            <a:defPPr>
              <a:defRPr lang="en-US"/>
            </a:defPPr>
            <a:lvl1pPr defTabSz="457189">
              <a:defRPr sz="900">
                <a:latin typeface="Century Gothic" panose="020F0302020204030204"/>
              </a:defRPr>
            </a:lvl1pPr>
          </a:lstStyle>
          <a:p>
            <a:r>
              <a:rPr lang="en-US" dirty="0"/>
              <a:t>38</a:t>
            </a:r>
            <a:endParaRPr lang="de-DE" dirty="0"/>
          </a:p>
        </p:txBody>
      </p:sp>
      <p:sp>
        <p:nvSpPr>
          <p:cNvPr id="8" name="TextBox 7">
            <a:extLst>
              <a:ext uri="{FF2B5EF4-FFF2-40B4-BE49-F238E27FC236}">
                <a16:creationId xmlns:a16="http://schemas.microsoft.com/office/drawing/2014/main" id="{0F12F8BE-9FD9-704D-8DC0-6F130E471801}"/>
              </a:ext>
            </a:extLst>
          </p:cNvPr>
          <p:cNvSpPr txBox="1"/>
          <p:nvPr/>
        </p:nvSpPr>
        <p:spPr>
          <a:xfrm>
            <a:off x="1763706" y="3144900"/>
            <a:ext cx="162000" cy="161583"/>
          </a:xfrm>
          <a:prstGeom prst="rect">
            <a:avLst/>
          </a:prstGeom>
          <a:noFill/>
        </p:spPr>
        <p:txBody>
          <a:bodyPr wrap="square" lIns="0" tIns="0" rIns="0" bIns="0" rtlCol="0">
            <a:noAutofit/>
          </a:bodyPr>
          <a:lstStyle/>
          <a:p>
            <a:pPr algn="ctr" defTabSz="457189">
              <a:defRPr/>
            </a:pPr>
            <a:r>
              <a:rPr lang="en-US" sz="900" dirty="0">
                <a:solidFill>
                  <a:srgbClr val="515151"/>
                </a:solidFill>
                <a:latin typeface="Century Gothic" panose="020F0302020204030204"/>
              </a:rPr>
              <a:t>9</a:t>
            </a:r>
          </a:p>
        </p:txBody>
      </p:sp>
      <p:sp>
        <p:nvSpPr>
          <p:cNvPr id="37" name="TextBox 36">
            <a:extLst>
              <a:ext uri="{FF2B5EF4-FFF2-40B4-BE49-F238E27FC236}">
                <a16:creationId xmlns:a16="http://schemas.microsoft.com/office/drawing/2014/main" id="{91806E5F-B394-5D41-AF2F-59C09A4E60C7}"/>
              </a:ext>
            </a:extLst>
          </p:cNvPr>
          <p:cNvSpPr txBox="1"/>
          <p:nvPr/>
        </p:nvSpPr>
        <p:spPr>
          <a:xfrm>
            <a:off x="1955033" y="2613055"/>
            <a:ext cx="162000" cy="161583"/>
          </a:xfrm>
          <a:prstGeom prst="rect">
            <a:avLst/>
          </a:prstGeom>
          <a:noFill/>
        </p:spPr>
        <p:txBody>
          <a:bodyPr wrap="square" lIns="0" tIns="0" rIns="0" bIns="0" rtlCol="0">
            <a:noAutofit/>
          </a:bodyPr>
          <a:lstStyle/>
          <a:p>
            <a:pPr algn="ctr" defTabSz="457189">
              <a:defRPr/>
            </a:pPr>
            <a:r>
              <a:rPr lang="en-US" sz="900" dirty="0">
                <a:solidFill>
                  <a:srgbClr val="515151"/>
                </a:solidFill>
                <a:latin typeface="Century Gothic" panose="020F0302020204030204"/>
              </a:rPr>
              <a:t>27</a:t>
            </a:r>
          </a:p>
        </p:txBody>
      </p:sp>
      <p:sp>
        <p:nvSpPr>
          <p:cNvPr id="38" name="TextBox 37">
            <a:extLst>
              <a:ext uri="{FF2B5EF4-FFF2-40B4-BE49-F238E27FC236}">
                <a16:creationId xmlns:a16="http://schemas.microsoft.com/office/drawing/2014/main" id="{76B63E39-4994-2A4C-8290-E7D754B72D1F}"/>
              </a:ext>
            </a:extLst>
          </p:cNvPr>
          <p:cNvSpPr txBox="1"/>
          <p:nvPr/>
        </p:nvSpPr>
        <p:spPr>
          <a:xfrm>
            <a:off x="2117033" y="3124627"/>
            <a:ext cx="162000" cy="161583"/>
          </a:xfrm>
          <a:prstGeom prst="rect">
            <a:avLst/>
          </a:prstGeom>
          <a:noFill/>
        </p:spPr>
        <p:txBody>
          <a:bodyPr wrap="square" lIns="0" tIns="0" rIns="0" bIns="0" rtlCol="0">
            <a:noAutofit/>
          </a:bodyPr>
          <a:lstStyle/>
          <a:p>
            <a:pPr algn="ctr" defTabSz="457189">
              <a:defRPr/>
            </a:pPr>
            <a:r>
              <a:rPr lang="en-US" sz="900" dirty="0">
                <a:solidFill>
                  <a:srgbClr val="515151"/>
                </a:solidFill>
                <a:latin typeface="Century Gothic" panose="020F0302020204030204"/>
              </a:rPr>
              <a:t>10</a:t>
            </a:r>
          </a:p>
        </p:txBody>
      </p:sp>
      <p:sp>
        <p:nvSpPr>
          <p:cNvPr id="44" name="TextBox 43">
            <a:extLst>
              <a:ext uri="{FF2B5EF4-FFF2-40B4-BE49-F238E27FC236}">
                <a16:creationId xmlns:a16="http://schemas.microsoft.com/office/drawing/2014/main" id="{22F247CE-9E70-1A49-B598-86EBCD63E3D6}"/>
              </a:ext>
            </a:extLst>
          </p:cNvPr>
          <p:cNvSpPr txBox="1"/>
          <p:nvPr/>
        </p:nvSpPr>
        <p:spPr>
          <a:xfrm>
            <a:off x="2765123" y="3287372"/>
            <a:ext cx="162000" cy="161583"/>
          </a:xfrm>
          <a:prstGeom prst="rect">
            <a:avLst/>
          </a:prstGeom>
          <a:noFill/>
        </p:spPr>
        <p:txBody>
          <a:bodyPr wrap="square" lIns="0" tIns="0" rIns="0" bIns="0" rtlCol="0">
            <a:noAutofit/>
          </a:bodyPr>
          <a:lstStyle/>
          <a:p>
            <a:pPr algn="ctr" defTabSz="457189">
              <a:defRPr/>
            </a:pPr>
            <a:r>
              <a:rPr lang="en-US" sz="900" dirty="0">
                <a:solidFill>
                  <a:srgbClr val="515151"/>
                </a:solidFill>
                <a:latin typeface="Century Gothic" panose="020F0302020204030204"/>
              </a:rPr>
              <a:t>4</a:t>
            </a:r>
          </a:p>
        </p:txBody>
      </p:sp>
      <p:sp>
        <p:nvSpPr>
          <p:cNvPr id="45" name="TextBox 44">
            <a:extLst>
              <a:ext uri="{FF2B5EF4-FFF2-40B4-BE49-F238E27FC236}">
                <a16:creationId xmlns:a16="http://schemas.microsoft.com/office/drawing/2014/main" id="{2E85692A-1028-A241-8E1F-E8027F9D5A49}"/>
              </a:ext>
            </a:extLst>
          </p:cNvPr>
          <p:cNvSpPr txBox="1"/>
          <p:nvPr/>
        </p:nvSpPr>
        <p:spPr>
          <a:xfrm>
            <a:off x="2946659" y="2167905"/>
            <a:ext cx="162000" cy="161583"/>
          </a:xfrm>
          <a:prstGeom prst="rect">
            <a:avLst/>
          </a:prstGeom>
          <a:noFill/>
        </p:spPr>
        <p:txBody>
          <a:bodyPr wrap="square" lIns="0" tIns="0" rIns="0" bIns="0" rtlCol="0">
            <a:noAutofit/>
          </a:bodyPr>
          <a:lstStyle/>
          <a:p>
            <a:pPr algn="ctr" defTabSz="457189">
              <a:defRPr/>
            </a:pPr>
            <a:r>
              <a:rPr lang="en-US" sz="900" dirty="0">
                <a:solidFill>
                  <a:srgbClr val="515151"/>
                </a:solidFill>
                <a:latin typeface="Century Gothic" panose="020F0302020204030204"/>
              </a:rPr>
              <a:t>42</a:t>
            </a:r>
          </a:p>
        </p:txBody>
      </p:sp>
      <p:sp>
        <p:nvSpPr>
          <p:cNvPr id="46" name="TextBox 45">
            <a:extLst>
              <a:ext uri="{FF2B5EF4-FFF2-40B4-BE49-F238E27FC236}">
                <a16:creationId xmlns:a16="http://schemas.microsoft.com/office/drawing/2014/main" id="{4035FE5F-04DB-0547-B5B4-A3700F14FA57}"/>
              </a:ext>
            </a:extLst>
          </p:cNvPr>
          <p:cNvSpPr txBox="1"/>
          <p:nvPr/>
        </p:nvSpPr>
        <p:spPr>
          <a:xfrm>
            <a:off x="3123151" y="2919259"/>
            <a:ext cx="162000" cy="161583"/>
          </a:xfrm>
          <a:prstGeom prst="rect">
            <a:avLst/>
          </a:prstGeom>
          <a:noFill/>
        </p:spPr>
        <p:txBody>
          <a:bodyPr wrap="square" lIns="0" tIns="0" rIns="0" bIns="0" rtlCol="0">
            <a:noAutofit/>
          </a:bodyPr>
          <a:lstStyle/>
          <a:p>
            <a:pPr algn="ctr" defTabSz="457189">
              <a:defRPr/>
            </a:pPr>
            <a:r>
              <a:rPr lang="en-US" sz="900" dirty="0">
                <a:solidFill>
                  <a:srgbClr val="515151"/>
                </a:solidFill>
                <a:latin typeface="Century Gothic" panose="020F0302020204030204"/>
              </a:rPr>
              <a:t>17</a:t>
            </a:r>
          </a:p>
        </p:txBody>
      </p:sp>
      <p:sp>
        <p:nvSpPr>
          <p:cNvPr id="47" name="TextBox 46">
            <a:extLst>
              <a:ext uri="{FF2B5EF4-FFF2-40B4-BE49-F238E27FC236}">
                <a16:creationId xmlns:a16="http://schemas.microsoft.com/office/drawing/2014/main" id="{8AFE3FBA-9364-0D4F-BBFB-56F12DFCE725}"/>
              </a:ext>
            </a:extLst>
          </p:cNvPr>
          <p:cNvSpPr txBox="1"/>
          <p:nvPr/>
        </p:nvSpPr>
        <p:spPr>
          <a:xfrm>
            <a:off x="3768610" y="3120965"/>
            <a:ext cx="162000" cy="161583"/>
          </a:xfrm>
          <a:prstGeom prst="rect">
            <a:avLst/>
          </a:prstGeom>
          <a:noFill/>
        </p:spPr>
        <p:txBody>
          <a:bodyPr wrap="square" lIns="0" tIns="0" rIns="0" bIns="0" rtlCol="0">
            <a:noAutofit/>
          </a:bodyPr>
          <a:lstStyle/>
          <a:p>
            <a:pPr algn="ctr" defTabSz="457189">
              <a:defRPr/>
            </a:pPr>
            <a:r>
              <a:rPr lang="en-US" sz="900" dirty="0">
                <a:solidFill>
                  <a:srgbClr val="515151"/>
                </a:solidFill>
                <a:latin typeface="Century Gothic" panose="020F0302020204030204"/>
              </a:rPr>
              <a:t>10</a:t>
            </a:r>
          </a:p>
        </p:txBody>
      </p:sp>
      <p:sp>
        <p:nvSpPr>
          <p:cNvPr id="48" name="TextBox 47">
            <a:extLst>
              <a:ext uri="{FF2B5EF4-FFF2-40B4-BE49-F238E27FC236}">
                <a16:creationId xmlns:a16="http://schemas.microsoft.com/office/drawing/2014/main" id="{1EE888AD-C7FF-4848-BC3A-88EDDCC02198}"/>
              </a:ext>
            </a:extLst>
          </p:cNvPr>
          <p:cNvSpPr txBox="1"/>
          <p:nvPr/>
        </p:nvSpPr>
        <p:spPr>
          <a:xfrm>
            <a:off x="3955188" y="2853705"/>
            <a:ext cx="162000" cy="161583"/>
          </a:xfrm>
          <a:prstGeom prst="rect">
            <a:avLst/>
          </a:prstGeom>
          <a:noFill/>
        </p:spPr>
        <p:txBody>
          <a:bodyPr wrap="square" lIns="0" tIns="0" rIns="0" bIns="0" rtlCol="0">
            <a:noAutofit/>
          </a:bodyPr>
          <a:lstStyle/>
          <a:p>
            <a:pPr algn="ctr" defTabSz="457189">
              <a:defRPr/>
            </a:pPr>
            <a:r>
              <a:rPr lang="en-US" sz="900" dirty="0">
                <a:solidFill>
                  <a:srgbClr val="515151"/>
                </a:solidFill>
                <a:latin typeface="Century Gothic" panose="020F0302020204030204"/>
              </a:rPr>
              <a:t>19</a:t>
            </a:r>
          </a:p>
        </p:txBody>
      </p:sp>
      <p:sp>
        <p:nvSpPr>
          <p:cNvPr id="49" name="TextBox 48">
            <a:extLst>
              <a:ext uri="{FF2B5EF4-FFF2-40B4-BE49-F238E27FC236}">
                <a16:creationId xmlns:a16="http://schemas.microsoft.com/office/drawing/2014/main" id="{9E0DF9EC-BFBF-2D47-94B2-85919C6BF662}"/>
              </a:ext>
            </a:extLst>
          </p:cNvPr>
          <p:cNvSpPr txBox="1"/>
          <p:nvPr/>
        </p:nvSpPr>
        <p:spPr>
          <a:xfrm>
            <a:off x="4141766" y="3181477"/>
            <a:ext cx="162000" cy="161583"/>
          </a:xfrm>
          <a:prstGeom prst="rect">
            <a:avLst/>
          </a:prstGeom>
          <a:noFill/>
        </p:spPr>
        <p:txBody>
          <a:bodyPr wrap="square" lIns="0" tIns="0" rIns="0" bIns="0" rtlCol="0">
            <a:noAutofit/>
          </a:bodyPr>
          <a:lstStyle/>
          <a:p>
            <a:pPr algn="ctr" defTabSz="457189">
              <a:defRPr/>
            </a:pPr>
            <a:r>
              <a:rPr lang="en-US" sz="900" dirty="0">
                <a:solidFill>
                  <a:srgbClr val="515151"/>
                </a:solidFill>
                <a:latin typeface="Century Gothic" panose="020F0302020204030204"/>
              </a:rPr>
              <a:t>8</a:t>
            </a:r>
          </a:p>
        </p:txBody>
      </p:sp>
      <p:sp>
        <p:nvSpPr>
          <p:cNvPr id="50" name="TextBox 49">
            <a:extLst>
              <a:ext uri="{FF2B5EF4-FFF2-40B4-BE49-F238E27FC236}">
                <a16:creationId xmlns:a16="http://schemas.microsoft.com/office/drawing/2014/main" id="{66652999-A286-5C45-A935-058F44EF191E}"/>
              </a:ext>
            </a:extLst>
          </p:cNvPr>
          <p:cNvSpPr txBox="1"/>
          <p:nvPr/>
        </p:nvSpPr>
        <p:spPr>
          <a:xfrm>
            <a:off x="4782182" y="3151220"/>
            <a:ext cx="162000" cy="161583"/>
          </a:xfrm>
          <a:prstGeom prst="rect">
            <a:avLst/>
          </a:prstGeom>
          <a:noFill/>
        </p:spPr>
        <p:txBody>
          <a:bodyPr wrap="square" lIns="0" tIns="0" rIns="0" bIns="0" rtlCol="0">
            <a:noAutofit/>
          </a:bodyPr>
          <a:lstStyle/>
          <a:p>
            <a:pPr algn="ctr" defTabSz="457189">
              <a:defRPr/>
            </a:pPr>
            <a:r>
              <a:rPr lang="en-US" sz="900" dirty="0">
                <a:solidFill>
                  <a:srgbClr val="515151"/>
                </a:solidFill>
                <a:latin typeface="Century Gothic" panose="020F0302020204030204"/>
              </a:rPr>
              <a:t>9</a:t>
            </a:r>
          </a:p>
        </p:txBody>
      </p:sp>
      <p:sp>
        <p:nvSpPr>
          <p:cNvPr id="52" name="TextBox 51">
            <a:extLst>
              <a:ext uri="{FF2B5EF4-FFF2-40B4-BE49-F238E27FC236}">
                <a16:creationId xmlns:a16="http://schemas.microsoft.com/office/drawing/2014/main" id="{8D337555-C585-9149-837A-8A0C75A0CA37}"/>
              </a:ext>
            </a:extLst>
          </p:cNvPr>
          <p:cNvSpPr txBox="1"/>
          <p:nvPr/>
        </p:nvSpPr>
        <p:spPr>
          <a:xfrm>
            <a:off x="4963718" y="2414994"/>
            <a:ext cx="162000" cy="161583"/>
          </a:xfrm>
          <a:prstGeom prst="rect">
            <a:avLst/>
          </a:prstGeom>
          <a:noFill/>
        </p:spPr>
        <p:txBody>
          <a:bodyPr wrap="square" lIns="0" tIns="0" rIns="0" bIns="0" rtlCol="0">
            <a:noAutofit/>
          </a:bodyPr>
          <a:lstStyle/>
          <a:p>
            <a:pPr algn="ctr" defTabSz="457189">
              <a:defRPr/>
            </a:pPr>
            <a:r>
              <a:rPr lang="en-US" sz="900" dirty="0">
                <a:solidFill>
                  <a:srgbClr val="515151"/>
                </a:solidFill>
                <a:latin typeface="Century Gothic" panose="020F0302020204030204"/>
              </a:rPr>
              <a:t>34</a:t>
            </a:r>
          </a:p>
        </p:txBody>
      </p:sp>
      <p:sp>
        <p:nvSpPr>
          <p:cNvPr id="53" name="TextBox 52">
            <a:extLst>
              <a:ext uri="{FF2B5EF4-FFF2-40B4-BE49-F238E27FC236}">
                <a16:creationId xmlns:a16="http://schemas.microsoft.com/office/drawing/2014/main" id="{C8B15483-F7AC-8B44-81C3-3B31DF842CE9}"/>
              </a:ext>
            </a:extLst>
          </p:cNvPr>
          <p:cNvSpPr txBox="1"/>
          <p:nvPr/>
        </p:nvSpPr>
        <p:spPr>
          <a:xfrm>
            <a:off x="5150296" y="3040282"/>
            <a:ext cx="162000" cy="161583"/>
          </a:xfrm>
          <a:prstGeom prst="rect">
            <a:avLst/>
          </a:prstGeom>
          <a:noFill/>
        </p:spPr>
        <p:txBody>
          <a:bodyPr wrap="square" lIns="0" tIns="0" rIns="0" bIns="0" rtlCol="0">
            <a:noAutofit/>
          </a:bodyPr>
          <a:lstStyle/>
          <a:p>
            <a:pPr algn="ctr" defTabSz="457189">
              <a:defRPr/>
            </a:pPr>
            <a:r>
              <a:rPr lang="en-US" sz="900" dirty="0">
                <a:solidFill>
                  <a:srgbClr val="515151"/>
                </a:solidFill>
                <a:latin typeface="Century Gothic" panose="020F0302020204030204"/>
              </a:rPr>
              <a:t>13</a:t>
            </a:r>
          </a:p>
        </p:txBody>
      </p:sp>
      <p:sp>
        <p:nvSpPr>
          <p:cNvPr id="54" name="TextBox 53">
            <a:extLst>
              <a:ext uri="{FF2B5EF4-FFF2-40B4-BE49-F238E27FC236}">
                <a16:creationId xmlns:a16="http://schemas.microsoft.com/office/drawing/2014/main" id="{1B917235-9E59-3A4A-97F9-2BDEF5ECCE09}"/>
              </a:ext>
            </a:extLst>
          </p:cNvPr>
          <p:cNvSpPr txBox="1"/>
          <p:nvPr/>
        </p:nvSpPr>
        <p:spPr>
          <a:xfrm>
            <a:off x="5790712" y="3241987"/>
            <a:ext cx="162000" cy="161583"/>
          </a:xfrm>
          <a:prstGeom prst="rect">
            <a:avLst/>
          </a:prstGeom>
          <a:noFill/>
        </p:spPr>
        <p:txBody>
          <a:bodyPr wrap="square" lIns="0" tIns="0" rIns="0" bIns="0" rtlCol="0">
            <a:noAutofit/>
          </a:bodyPr>
          <a:lstStyle/>
          <a:p>
            <a:pPr algn="ctr" defTabSz="457189">
              <a:defRPr/>
            </a:pPr>
            <a:r>
              <a:rPr lang="en-US" sz="900" dirty="0">
                <a:solidFill>
                  <a:srgbClr val="515151"/>
                </a:solidFill>
                <a:latin typeface="Century Gothic" panose="020F0302020204030204"/>
              </a:rPr>
              <a:t>6</a:t>
            </a:r>
          </a:p>
        </p:txBody>
      </p:sp>
      <p:sp>
        <p:nvSpPr>
          <p:cNvPr id="55" name="TextBox 54">
            <a:extLst>
              <a:ext uri="{FF2B5EF4-FFF2-40B4-BE49-F238E27FC236}">
                <a16:creationId xmlns:a16="http://schemas.microsoft.com/office/drawing/2014/main" id="{0FAE2EB2-A523-F74D-A564-AAE10C90C565}"/>
              </a:ext>
            </a:extLst>
          </p:cNvPr>
          <p:cNvSpPr txBox="1"/>
          <p:nvPr/>
        </p:nvSpPr>
        <p:spPr>
          <a:xfrm>
            <a:off x="5972247" y="2092264"/>
            <a:ext cx="162000" cy="161583"/>
          </a:xfrm>
          <a:prstGeom prst="rect">
            <a:avLst/>
          </a:prstGeom>
          <a:noFill/>
        </p:spPr>
        <p:txBody>
          <a:bodyPr wrap="square" lIns="0" tIns="0" rIns="0" bIns="0" rtlCol="0">
            <a:noAutofit/>
          </a:bodyPr>
          <a:lstStyle/>
          <a:p>
            <a:pPr algn="ctr" defTabSz="457189">
              <a:defRPr/>
            </a:pPr>
            <a:r>
              <a:rPr lang="en-US" sz="900" dirty="0">
                <a:solidFill>
                  <a:srgbClr val="515151"/>
                </a:solidFill>
                <a:latin typeface="Century Gothic" panose="020F0302020204030204"/>
              </a:rPr>
              <a:t>45</a:t>
            </a:r>
          </a:p>
        </p:txBody>
      </p:sp>
      <p:sp>
        <p:nvSpPr>
          <p:cNvPr id="56" name="TextBox 55">
            <a:extLst>
              <a:ext uri="{FF2B5EF4-FFF2-40B4-BE49-F238E27FC236}">
                <a16:creationId xmlns:a16="http://schemas.microsoft.com/office/drawing/2014/main" id="{0DA3A211-B992-5C43-9234-E6826DBB4531}"/>
              </a:ext>
            </a:extLst>
          </p:cNvPr>
          <p:cNvSpPr txBox="1"/>
          <p:nvPr/>
        </p:nvSpPr>
        <p:spPr>
          <a:xfrm>
            <a:off x="6153782" y="2919258"/>
            <a:ext cx="162000" cy="161583"/>
          </a:xfrm>
          <a:prstGeom prst="rect">
            <a:avLst/>
          </a:prstGeom>
          <a:noFill/>
        </p:spPr>
        <p:txBody>
          <a:bodyPr wrap="square" lIns="0" tIns="0" rIns="0" bIns="0" rtlCol="0">
            <a:noAutofit/>
          </a:bodyPr>
          <a:lstStyle/>
          <a:p>
            <a:pPr algn="ctr" defTabSz="457189">
              <a:defRPr/>
            </a:pPr>
            <a:r>
              <a:rPr lang="en-US" sz="900" dirty="0">
                <a:solidFill>
                  <a:srgbClr val="515151"/>
                </a:solidFill>
                <a:latin typeface="Century Gothic" panose="020F0302020204030204"/>
              </a:rPr>
              <a:t>17</a:t>
            </a:r>
          </a:p>
        </p:txBody>
      </p:sp>
      <p:sp>
        <p:nvSpPr>
          <p:cNvPr id="58" name="TextBox 57">
            <a:extLst>
              <a:ext uri="{FF2B5EF4-FFF2-40B4-BE49-F238E27FC236}">
                <a16:creationId xmlns:a16="http://schemas.microsoft.com/office/drawing/2014/main" id="{14953A8B-59C1-104B-ABDE-7C8B2233C6E6}"/>
              </a:ext>
            </a:extLst>
          </p:cNvPr>
          <p:cNvSpPr txBox="1"/>
          <p:nvPr/>
        </p:nvSpPr>
        <p:spPr>
          <a:xfrm>
            <a:off x="6804284" y="3216775"/>
            <a:ext cx="162000" cy="161583"/>
          </a:xfrm>
          <a:prstGeom prst="rect">
            <a:avLst/>
          </a:prstGeom>
          <a:noFill/>
        </p:spPr>
        <p:txBody>
          <a:bodyPr wrap="square" lIns="0" tIns="0" rIns="0" bIns="0" rtlCol="0">
            <a:noAutofit/>
          </a:bodyPr>
          <a:lstStyle/>
          <a:p>
            <a:pPr algn="ctr" defTabSz="457189">
              <a:defRPr/>
            </a:pPr>
            <a:r>
              <a:rPr lang="en-US" sz="900" dirty="0">
                <a:solidFill>
                  <a:srgbClr val="515151"/>
                </a:solidFill>
                <a:latin typeface="Century Gothic" panose="020F0302020204030204"/>
              </a:rPr>
              <a:t>7</a:t>
            </a:r>
          </a:p>
        </p:txBody>
      </p:sp>
      <p:sp>
        <p:nvSpPr>
          <p:cNvPr id="59" name="TextBox 58">
            <a:extLst>
              <a:ext uri="{FF2B5EF4-FFF2-40B4-BE49-F238E27FC236}">
                <a16:creationId xmlns:a16="http://schemas.microsoft.com/office/drawing/2014/main" id="{8C280B56-1D3A-A84C-AD77-E314FE1AE0A9}"/>
              </a:ext>
            </a:extLst>
          </p:cNvPr>
          <p:cNvSpPr txBox="1"/>
          <p:nvPr/>
        </p:nvSpPr>
        <p:spPr>
          <a:xfrm>
            <a:off x="6980777" y="2208245"/>
            <a:ext cx="162000" cy="161583"/>
          </a:xfrm>
          <a:prstGeom prst="rect">
            <a:avLst/>
          </a:prstGeom>
          <a:noFill/>
        </p:spPr>
        <p:txBody>
          <a:bodyPr wrap="square" lIns="0" tIns="0" rIns="0" bIns="0" rtlCol="0">
            <a:noAutofit/>
          </a:bodyPr>
          <a:lstStyle/>
          <a:p>
            <a:pPr algn="ctr" defTabSz="457189">
              <a:defRPr/>
            </a:pPr>
            <a:r>
              <a:rPr lang="en-US" sz="900" dirty="0">
                <a:solidFill>
                  <a:srgbClr val="515151"/>
                </a:solidFill>
                <a:latin typeface="Century Gothic" panose="020F0302020204030204"/>
              </a:rPr>
              <a:t>41</a:t>
            </a:r>
          </a:p>
        </p:txBody>
      </p:sp>
      <p:sp>
        <p:nvSpPr>
          <p:cNvPr id="60" name="TextBox 59">
            <a:extLst>
              <a:ext uri="{FF2B5EF4-FFF2-40B4-BE49-F238E27FC236}">
                <a16:creationId xmlns:a16="http://schemas.microsoft.com/office/drawing/2014/main" id="{AA52D89C-71D5-B84D-93EF-E20AC53368EE}"/>
              </a:ext>
            </a:extLst>
          </p:cNvPr>
          <p:cNvSpPr txBox="1"/>
          <p:nvPr/>
        </p:nvSpPr>
        <p:spPr>
          <a:xfrm>
            <a:off x="7167355" y="3040282"/>
            <a:ext cx="162000" cy="161583"/>
          </a:xfrm>
          <a:prstGeom prst="rect">
            <a:avLst/>
          </a:prstGeom>
          <a:noFill/>
        </p:spPr>
        <p:txBody>
          <a:bodyPr wrap="square" lIns="0" tIns="0" rIns="0" bIns="0" rtlCol="0">
            <a:noAutofit/>
          </a:bodyPr>
          <a:lstStyle/>
          <a:p>
            <a:pPr algn="ctr" defTabSz="457189">
              <a:defRPr/>
            </a:pPr>
            <a:r>
              <a:rPr lang="en-US" sz="900" dirty="0">
                <a:solidFill>
                  <a:srgbClr val="515151"/>
                </a:solidFill>
                <a:latin typeface="Century Gothic" panose="020F0302020204030204"/>
              </a:rPr>
              <a:t>13</a:t>
            </a:r>
          </a:p>
        </p:txBody>
      </p:sp>
      <p:sp>
        <p:nvSpPr>
          <p:cNvPr id="61" name="TextBox 60">
            <a:extLst>
              <a:ext uri="{FF2B5EF4-FFF2-40B4-BE49-F238E27FC236}">
                <a16:creationId xmlns:a16="http://schemas.microsoft.com/office/drawing/2014/main" id="{873A914B-64AE-184D-8579-96108BFD3541}"/>
              </a:ext>
            </a:extLst>
          </p:cNvPr>
          <p:cNvSpPr txBox="1"/>
          <p:nvPr/>
        </p:nvSpPr>
        <p:spPr>
          <a:xfrm>
            <a:off x="7812814" y="3126007"/>
            <a:ext cx="162000" cy="161583"/>
          </a:xfrm>
          <a:prstGeom prst="rect">
            <a:avLst/>
          </a:prstGeom>
          <a:noFill/>
        </p:spPr>
        <p:txBody>
          <a:bodyPr wrap="square" lIns="0" tIns="0" rIns="0" bIns="0" rtlCol="0">
            <a:noAutofit/>
          </a:bodyPr>
          <a:lstStyle/>
          <a:p>
            <a:pPr algn="ctr" defTabSz="457189">
              <a:defRPr/>
            </a:pPr>
            <a:r>
              <a:rPr lang="en-US" sz="900" dirty="0">
                <a:solidFill>
                  <a:srgbClr val="515151"/>
                </a:solidFill>
                <a:latin typeface="Century Gothic" panose="020F0302020204030204"/>
              </a:rPr>
              <a:t>10</a:t>
            </a:r>
          </a:p>
        </p:txBody>
      </p:sp>
      <p:sp>
        <p:nvSpPr>
          <p:cNvPr id="62" name="TextBox 61">
            <a:extLst>
              <a:ext uri="{FF2B5EF4-FFF2-40B4-BE49-F238E27FC236}">
                <a16:creationId xmlns:a16="http://schemas.microsoft.com/office/drawing/2014/main" id="{6F0B9E0E-3B78-A74B-8C26-E37668EC1F23}"/>
              </a:ext>
            </a:extLst>
          </p:cNvPr>
          <p:cNvSpPr txBox="1"/>
          <p:nvPr/>
        </p:nvSpPr>
        <p:spPr>
          <a:xfrm>
            <a:off x="7999391" y="2475506"/>
            <a:ext cx="162000" cy="161583"/>
          </a:xfrm>
          <a:prstGeom prst="rect">
            <a:avLst/>
          </a:prstGeom>
          <a:noFill/>
        </p:spPr>
        <p:txBody>
          <a:bodyPr wrap="square" lIns="0" tIns="0" rIns="0" bIns="0" rtlCol="0">
            <a:noAutofit/>
          </a:bodyPr>
          <a:lstStyle/>
          <a:p>
            <a:pPr algn="ctr" defTabSz="457189">
              <a:defRPr/>
            </a:pPr>
            <a:r>
              <a:rPr lang="en-US" sz="900" dirty="0">
                <a:solidFill>
                  <a:srgbClr val="515151"/>
                </a:solidFill>
                <a:latin typeface="Century Gothic" panose="020F0302020204030204"/>
              </a:rPr>
              <a:t>32</a:t>
            </a:r>
          </a:p>
        </p:txBody>
      </p:sp>
      <p:sp>
        <p:nvSpPr>
          <p:cNvPr id="63" name="TextBox 62">
            <a:extLst>
              <a:ext uri="{FF2B5EF4-FFF2-40B4-BE49-F238E27FC236}">
                <a16:creationId xmlns:a16="http://schemas.microsoft.com/office/drawing/2014/main" id="{A4CD619F-62AA-4646-9C05-C045F4CEC9EF}"/>
              </a:ext>
            </a:extLst>
          </p:cNvPr>
          <p:cNvSpPr txBox="1"/>
          <p:nvPr/>
        </p:nvSpPr>
        <p:spPr>
          <a:xfrm>
            <a:off x="8180927" y="3010027"/>
            <a:ext cx="162000" cy="161583"/>
          </a:xfrm>
          <a:prstGeom prst="rect">
            <a:avLst/>
          </a:prstGeom>
          <a:noFill/>
        </p:spPr>
        <p:txBody>
          <a:bodyPr wrap="square" lIns="0" tIns="0" rIns="0" bIns="0" rtlCol="0">
            <a:noAutofit/>
          </a:bodyPr>
          <a:lstStyle/>
          <a:p>
            <a:pPr algn="ctr" defTabSz="457189">
              <a:defRPr/>
            </a:pPr>
            <a:r>
              <a:rPr lang="en-US" sz="900" dirty="0">
                <a:solidFill>
                  <a:srgbClr val="515151"/>
                </a:solidFill>
                <a:latin typeface="Century Gothic" panose="020F0302020204030204"/>
              </a:rPr>
              <a:t>14</a:t>
            </a:r>
          </a:p>
        </p:txBody>
      </p:sp>
      <p:sp>
        <p:nvSpPr>
          <p:cNvPr id="85" name="Slide Number Placeholder 4">
            <a:extLst>
              <a:ext uri="{FF2B5EF4-FFF2-40B4-BE49-F238E27FC236}">
                <a16:creationId xmlns:a16="http://schemas.microsoft.com/office/drawing/2014/main" id="{0D30B609-2CB8-4965-8269-6EF38565065C}"/>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165428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3E14A7-A105-4C00-A8B1-95A29D949002}"/>
              </a:ext>
            </a:extLst>
          </p:cNvPr>
          <p:cNvSpPr>
            <a:spLocks noGrp="1"/>
          </p:cNvSpPr>
          <p:nvPr>
            <p:ph type="title"/>
          </p:nvPr>
        </p:nvSpPr>
        <p:spPr>
          <a:xfrm>
            <a:off x="459484" y="124689"/>
            <a:ext cx="8272817" cy="768096"/>
          </a:xfrm>
        </p:spPr>
        <p:txBody>
          <a:bodyPr>
            <a:normAutofit/>
          </a:bodyPr>
          <a:lstStyle/>
          <a:p>
            <a:r>
              <a:rPr lang="en-GB" sz="1700" dirty="0" err="1">
                <a:latin typeface="Arial" panose="020B0604020202020204" pitchFamily="34" charset="0"/>
                <a:cs typeface="Arial" panose="020B0604020202020204" pitchFamily="34" charset="0"/>
              </a:rPr>
              <a:t>Các</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hướng</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dẫn</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khuyến</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cáo</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cách</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tiếp</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cận</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đa</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yếu</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tố</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trên</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bệnh</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nhân</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mới</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mắc</a:t>
            </a:r>
            <a:r>
              <a:rPr lang="en-GB" sz="1700" dirty="0">
                <a:latin typeface="Arial" panose="020B0604020202020204" pitchFamily="34" charset="0"/>
                <a:cs typeface="Arial" panose="020B0604020202020204" pitchFamily="34" charset="0"/>
              </a:rPr>
              <a:t> ĐTĐ </a:t>
            </a:r>
            <a:r>
              <a:rPr lang="en-GB" sz="1700" dirty="0" err="1">
                <a:latin typeface="Arial" panose="020B0604020202020204" pitchFamily="34" charset="0"/>
                <a:cs typeface="Arial" panose="020B0604020202020204" pitchFamily="34" charset="0"/>
              </a:rPr>
              <a:t>típ</a:t>
            </a:r>
            <a:r>
              <a:rPr lang="en-GB" sz="1700" dirty="0">
                <a:latin typeface="Arial" panose="020B0604020202020204" pitchFamily="34" charset="0"/>
                <a:cs typeface="Arial" panose="020B0604020202020204" pitchFamily="34" charset="0"/>
              </a:rPr>
              <a:t> 2 </a:t>
            </a:r>
            <a:r>
              <a:rPr lang="en-GB" sz="1700" dirty="0" err="1">
                <a:latin typeface="Arial" panose="020B0604020202020204" pitchFamily="34" charset="0"/>
                <a:cs typeface="Arial" panose="020B0604020202020204" pitchFamily="34" charset="0"/>
              </a:rPr>
              <a:t>nhằm</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kiểm</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soát</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các</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yếu</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tố</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nguy</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cơ</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và</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giảm</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nguy</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cơ</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biến</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chứng</a:t>
            </a:r>
            <a:r>
              <a:rPr lang="en-US" sz="1700" baseline="30000" dirty="0">
                <a:latin typeface="Arial" panose="020B0604020202020204" pitchFamily="34" charset="0"/>
                <a:cs typeface="Arial" panose="020B0604020202020204" pitchFamily="34" charset="0"/>
              </a:rPr>
              <a:t>1–3</a:t>
            </a:r>
            <a:endParaRPr lang="en-GB" sz="1700" baseline="30000"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11AD552F-B28E-294C-B983-D5921820A0F1}"/>
              </a:ext>
            </a:extLst>
          </p:cNvPr>
          <p:cNvSpPr>
            <a:spLocks noGrp="1"/>
          </p:cNvSpPr>
          <p:nvPr>
            <p:ph type="ftr" sz="quarter" idx="3"/>
          </p:nvPr>
        </p:nvSpPr>
        <p:spPr/>
        <p:txBody>
          <a:bodyPr/>
          <a:lstStyle/>
          <a:p>
            <a:pPr defTabSz="457178"/>
            <a:r>
              <a:rPr lang="en-US">
                <a:solidFill>
                  <a:srgbClr val="515151"/>
                </a:solidFill>
                <a:latin typeface="Arial" panose="020B0604020202020204" pitchFamily="34" charset="0"/>
                <a:cs typeface="Arial" panose="020B0604020202020204" pitchFamily="34" charset="0"/>
              </a:rPr>
              <a:t>Các giả thuyết hàng đầu, các yếu tố khác có thể dẫn đến tiến triển các biến chứng</a:t>
            </a:r>
          </a:p>
          <a:p>
            <a:pPr defTabSz="457178"/>
            <a:r>
              <a:rPr lang="en-US">
                <a:solidFill>
                  <a:srgbClr val="515151"/>
                </a:solidFill>
                <a:latin typeface="Arial" panose="020B0604020202020204" pitchFamily="34" charset="0"/>
                <a:cs typeface="Arial" panose="020B0604020202020204" pitchFamily="34" charset="0"/>
              </a:rPr>
              <a:t>CV, tim mạch; </a:t>
            </a:r>
            <a:r>
              <a:rPr lang="vi-VN">
                <a:solidFill>
                  <a:srgbClr val="515151"/>
                </a:solidFill>
                <a:latin typeface="Arial" panose="020B0604020202020204" pitchFamily="34" charset="0"/>
                <a:cs typeface="Arial" panose="020B0604020202020204" pitchFamily="34" charset="0"/>
              </a:rPr>
              <a:t>ĐTĐ, Đái tháo đường</a:t>
            </a:r>
            <a:r>
              <a:rPr lang="en-GB">
                <a:solidFill>
                  <a:srgbClr val="515151"/>
                </a:solidFill>
                <a:latin typeface="Arial" panose="020B0604020202020204" pitchFamily="34" charset="0"/>
                <a:cs typeface="Arial" panose="020B0604020202020204" pitchFamily="34" charset="0"/>
              </a:rPr>
              <a:t>. </a:t>
            </a:r>
            <a:r>
              <a:rPr lang="en-US" dirty="0">
                <a:solidFill>
                  <a:srgbClr val="515151"/>
                </a:solidFill>
                <a:latin typeface="Arial" panose="020B0604020202020204" pitchFamily="34" charset="0"/>
                <a:cs typeface="Arial" panose="020B0604020202020204" pitchFamily="34" charset="0"/>
              </a:rPr>
              <a:t>1. American Diabetes Association. </a:t>
            </a:r>
            <a:r>
              <a:rPr lang="en-US" i="1" dirty="0">
                <a:solidFill>
                  <a:srgbClr val="515151"/>
                </a:solidFill>
                <a:latin typeface="Arial" panose="020B0604020202020204" pitchFamily="34" charset="0"/>
                <a:cs typeface="Arial" panose="020B0604020202020204" pitchFamily="34" charset="0"/>
              </a:rPr>
              <a:t>Diabetes Care </a:t>
            </a:r>
            <a:r>
              <a:rPr lang="en-US" dirty="0">
                <a:solidFill>
                  <a:srgbClr val="515151"/>
                </a:solidFill>
                <a:latin typeface="Arial" panose="020B0604020202020204" pitchFamily="34" charset="0"/>
                <a:cs typeface="Arial" panose="020B0604020202020204" pitchFamily="34" charset="0"/>
              </a:rPr>
              <a:t>2021;44:S1; 2. Cosentino F </a:t>
            </a:r>
            <a:r>
              <a:rPr lang="en-US" i="1" dirty="0">
                <a:solidFill>
                  <a:srgbClr val="515151"/>
                </a:solidFill>
                <a:latin typeface="Arial" panose="020B0604020202020204" pitchFamily="34" charset="0"/>
                <a:cs typeface="Arial" panose="020B0604020202020204" pitchFamily="34" charset="0"/>
              </a:rPr>
              <a:t>et al. Eur Heart J </a:t>
            </a:r>
            <a:r>
              <a:rPr lang="en-US" dirty="0">
                <a:solidFill>
                  <a:srgbClr val="515151"/>
                </a:solidFill>
                <a:latin typeface="Arial" panose="020B0604020202020204" pitchFamily="34" charset="0"/>
                <a:cs typeface="Arial" panose="020B0604020202020204" pitchFamily="34" charset="0"/>
              </a:rPr>
              <a:t>2020;7:255; 3. Diabetes Canada Clinical Practice Guidelines Expert Committee. </a:t>
            </a:r>
            <a:r>
              <a:rPr lang="en-US" i="1" dirty="0">
                <a:solidFill>
                  <a:srgbClr val="515151"/>
                </a:solidFill>
                <a:latin typeface="Arial" panose="020B0604020202020204" pitchFamily="34" charset="0"/>
                <a:cs typeface="Arial" panose="020B0604020202020204" pitchFamily="34" charset="0"/>
              </a:rPr>
              <a:t>Can J Diabetes</a:t>
            </a:r>
            <a:r>
              <a:rPr lang="en-US" dirty="0">
                <a:solidFill>
                  <a:srgbClr val="515151"/>
                </a:solidFill>
                <a:latin typeface="Arial" panose="020B0604020202020204" pitchFamily="34" charset="0"/>
                <a:cs typeface="Arial" panose="020B0604020202020204" pitchFamily="34" charset="0"/>
              </a:rPr>
              <a:t> 2018;42:S1; </a:t>
            </a:r>
            <a:r>
              <a:rPr lang="en-GB" dirty="0">
                <a:solidFill>
                  <a:srgbClr val="515151"/>
                </a:solidFill>
                <a:latin typeface="Arial" panose="020B0604020202020204" pitchFamily="34" charset="0"/>
                <a:cs typeface="Arial" panose="020B0604020202020204" pitchFamily="34" charset="0"/>
              </a:rPr>
              <a:t>4. Leon BM &amp; Maddox TM. </a:t>
            </a:r>
            <a:r>
              <a:rPr lang="en-GB" i="1" dirty="0">
                <a:solidFill>
                  <a:srgbClr val="515151"/>
                </a:solidFill>
                <a:latin typeface="Arial" panose="020B0604020202020204" pitchFamily="34" charset="0"/>
                <a:cs typeface="Arial" panose="020B0604020202020204" pitchFamily="34" charset="0"/>
              </a:rPr>
              <a:t>World J Diabetes</a:t>
            </a:r>
            <a:r>
              <a:rPr lang="en-GB" dirty="0">
                <a:solidFill>
                  <a:srgbClr val="515151"/>
                </a:solidFill>
                <a:latin typeface="Arial" panose="020B0604020202020204" pitchFamily="34" charset="0"/>
                <a:cs typeface="Arial" panose="020B0604020202020204" pitchFamily="34" charset="0"/>
              </a:rPr>
              <a:t> 2015;6:1246; 5. Sposito AC </a:t>
            </a:r>
            <a:r>
              <a:rPr lang="en-GB" i="1" dirty="0">
                <a:solidFill>
                  <a:srgbClr val="515151"/>
                </a:solidFill>
                <a:latin typeface="Arial" panose="020B0604020202020204" pitchFamily="34" charset="0"/>
                <a:cs typeface="Arial" panose="020B0604020202020204" pitchFamily="34" charset="0"/>
              </a:rPr>
              <a:t>et al. Cardiovasc Diabetol</a:t>
            </a:r>
            <a:r>
              <a:rPr lang="en-GB" dirty="0">
                <a:solidFill>
                  <a:srgbClr val="515151"/>
                </a:solidFill>
                <a:latin typeface="Arial" panose="020B0604020202020204" pitchFamily="34" charset="0"/>
                <a:cs typeface="Arial" panose="020B0604020202020204" pitchFamily="34" charset="0"/>
              </a:rPr>
              <a:t> 2018;17:2; 6. Cade WT. </a:t>
            </a:r>
            <a:r>
              <a:rPr lang="en-GB" i="1" dirty="0">
                <a:solidFill>
                  <a:srgbClr val="515151"/>
                </a:solidFill>
                <a:latin typeface="Arial" panose="020B0604020202020204" pitchFamily="34" charset="0"/>
                <a:cs typeface="Arial" panose="020B0604020202020204" pitchFamily="34" charset="0"/>
              </a:rPr>
              <a:t>Phys Ther.</a:t>
            </a:r>
            <a:r>
              <a:rPr lang="en-GB" dirty="0">
                <a:solidFill>
                  <a:srgbClr val="515151"/>
                </a:solidFill>
                <a:latin typeface="Arial" panose="020B0604020202020204" pitchFamily="34" charset="0"/>
                <a:cs typeface="Arial" panose="020B0604020202020204" pitchFamily="34" charset="0"/>
              </a:rPr>
              <a:t> 2008;88:1322; </a:t>
            </a:r>
            <a:r>
              <a:rPr lang="en-US" dirty="0">
                <a:solidFill>
                  <a:srgbClr val="515151"/>
                </a:solidFill>
                <a:latin typeface="Arial" panose="020B0604020202020204" pitchFamily="34" charset="0"/>
                <a:cs typeface="Arial" panose="020B0604020202020204" pitchFamily="34" charset="0"/>
              </a:rPr>
              <a:t>7. </a:t>
            </a:r>
            <a:r>
              <a:rPr lang="en-GB" dirty="0">
                <a:solidFill>
                  <a:srgbClr val="515151"/>
                </a:solidFill>
                <a:latin typeface="Arial" panose="020B0604020202020204" pitchFamily="34" charset="0"/>
                <a:cs typeface="Arial" panose="020B0604020202020204" pitchFamily="34" charset="0"/>
              </a:rPr>
              <a:t>Marwick T </a:t>
            </a:r>
            <a:r>
              <a:rPr lang="en-GB" i="1" dirty="0">
                <a:solidFill>
                  <a:srgbClr val="515151"/>
                </a:solidFill>
                <a:latin typeface="Arial" panose="020B0604020202020204" pitchFamily="34" charset="0"/>
                <a:cs typeface="Arial" panose="020B0604020202020204" pitchFamily="34" charset="0"/>
              </a:rPr>
              <a:t>et al</a:t>
            </a:r>
            <a:r>
              <a:rPr lang="en-GB" dirty="0">
                <a:solidFill>
                  <a:srgbClr val="515151"/>
                </a:solidFill>
                <a:latin typeface="Arial" panose="020B0604020202020204" pitchFamily="34" charset="0"/>
                <a:cs typeface="Arial" panose="020B0604020202020204" pitchFamily="34" charset="0"/>
              </a:rPr>
              <a:t>. </a:t>
            </a:r>
            <a:r>
              <a:rPr lang="en-GB" i="1" dirty="0">
                <a:solidFill>
                  <a:srgbClr val="515151"/>
                </a:solidFill>
                <a:latin typeface="Arial" panose="020B0604020202020204" pitchFamily="34" charset="0"/>
                <a:cs typeface="Arial" panose="020B0604020202020204" pitchFamily="34" charset="0"/>
              </a:rPr>
              <a:t>J Am Coll Cardiol </a:t>
            </a:r>
            <a:r>
              <a:rPr lang="en-GB" dirty="0">
                <a:solidFill>
                  <a:srgbClr val="515151"/>
                </a:solidFill>
                <a:latin typeface="Arial" panose="020B0604020202020204" pitchFamily="34" charset="0"/>
                <a:cs typeface="Arial" panose="020B0604020202020204" pitchFamily="34" charset="0"/>
              </a:rPr>
              <a:t>2018;71:339; </a:t>
            </a:r>
            <a:r>
              <a:rPr lang="en-US" dirty="0">
                <a:solidFill>
                  <a:srgbClr val="515151"/>
                </a:solidFill>
                <a:latin typeface="Arial" panose="020B0604020202020204" pitchFamily="34" charset="0"/>
                <a:cs typeface="Arial" panose="020B0604020202020204" pitchFamily="34" charset="0"/>
              </a:rPr>
              <a:t>8. </a:t>
            </a:r>
            <a:r>
              <a:rPr lang="en-GB" dirty="0">
                <a:solidFill>
                  <a:srgbClr val="515151"/>
                </a:solidFill>
                <a:latin typeface="Arial" panose="020B0604020202020204" pitchFamily="34" charset="0"/>
                <a:cs typeface="Arial" panose="020B0604020202020204" pitchFamily="34" charset="0"/>
              </a:rPr>
              <a:t>DeFronzo RA </a:t>
            </a:r>
            <a:r>
              <a:rPr lang="en-GB" i="1" dirty="0">
                <a:solidFill>
                  <a:srgbClr val="515151"/>
                </a:solidFill>
                <a:latin typeface="Arial" panose="020B0604020202020204" pitchFamily="34" charset="0"/>
                <a:cs typeface="Arial" panose="020B0604020202020204" pitchFamily="34" charset="0"/>
              </a:rPr>
              <a:t>et al</a:t>
            </a:r>
            <a:r>
              <a:rPr lang="en-GB" dirty="0">
                <a:solidFill>
                  <a:srgbClr val="515151"/>
                </a:solidFill>
                <a:latin typeface="Arial" panose="020B0604020202020204" pitchFamily="34" charset="0"/>
                <a:cs typeface="Arial" panose="020B0604020202020204" pitchFamily="34" charset="0"/>
              </a:rPr>
              <a:t>. </a:t>
            </a:r>
            <a:r>
              <a:rPr lang="en-GB" i="1" dirty="0">
                <a:solidFill>
                  <a:srgbClr val="515151"/>
                </a:solidFill>
                <a:latin typeface="Arial" panose="020B0604020202020204" pitchFamily="34" charset="0"/>
                <a:cs typeface="Arial" panose="020B0604020202020204" pitchFamily="34" charset="0"/>
              </a:rPr>
              <a:t>Diabetes</a:t>
            </a:r>
            <a:r>
              <a:rPr lang="en-GB" dirty="0">
                <a:solidFill>
                  <a:srgbClr val="515151"/>
                </a:solidFill>
                <a:latin typeface="Arial" panose="020B0604020202020204" pitchFamily="34" charset="0"/>
                <a:cs typeface="Arial" panose="020B0604020202020204" pitchFamily="34" charset="0"/>
              </a:rPr>
              <a:t> 2009;58:773; 9. Fowler MJ. </a:t>
            </a:r>
            <a:r>
              <a:rPr lang="pt-BR" i="1" dirty="0">
                <a:solidFill>
                  <a:srgbClr val="515151"/>
                </a:solidFill>
                <a:latin typeface="Arial" panose="020B0604020202020204" pitchFamily="34" charset="0"/>
                <a:cs typeface="Arial" panose="020B0604020202020204" pitchFamily="34" charset="0"/>
              </a:rPr>
              <a:t>Clinical Diabetes</a:t>
            </a:r>
            <a:r>
              <a:rPr lang="pt-BR" dirty="0">
                <a:solidFill>
                  <a:srgbClr val="515151"/>
                </a:solidFill>
                <a:latin typeface="Arial" panose="020B0604020202020204" pitchFamily="34" charset="0"/>
                <a:cs typeface="Arial" panose="020B0604020202020204" pitchFamily="34" charset="0"/>
              </a:rPr>
              <a:t> 2011;29:116; </a:t>
            </a:r>
            <a:r>
              <a:rPr lang="en-GB" dirty="0">
                <a:solidFill>
                  <a:srgbClr val="515151"/>
                </a:solidFill>
                <a:latin typeface="Arial" panose="020B0604020202020204" pitchFamily="34" charset="0"/>
                <a:cs typeface="Arial" panose="020B0604020202020204" pitchFamily="34" charset="0"/>
              </a:rPr>
              <a:t>10. Ronco C </a:t>
            </a:r>
            <a:r>
              <a:rPr lang="en-GB" i="1" dirty="0">
                <a:solidFill>
                  <a:srgbClr val="515151"/>
                </a:solidFill>
                <a:latin typeface="Arial" panose="020B0604020202020204" pitchFamily="34" charset="0"/>
                <a:cs typeface="Arial" panose="020B0604020202020204" pitchFamily="34" charset="0"/>
              </a:rPr>
              <a:t>et al</a:t>
            </a:r>
            <a:r>
              <a:rPr lang="en-GB" dirty="0">
                <a:solidFill>
                  <a:srgbClr val="515151"/>
                </a:solidFill>
                <a:latin typeface="Arial" panose="020B0604020202020204" pitchFamily="34" charset="0"/>
                <a:cs typeface="Arial" panose="020B0604020202020204" pitchFamily="34" charset="0"/>
              </a:rPr>
              <a:t>. </a:t>
            </a:r>
            <a:r>
              <a:rPr lang="en-US" i="1" dirty="0">
                <a:solidFill>
                  <a:srgbClr val="515151"/>
                </a:solidFill>
                <a:latin typeface="Arial" panose="020B0604020202020204" pitchFamily="34" charset="0"/>
                <a:cs typeface="Arial" panose="020B0604020202020204" pitchFamily="34" charset="0"/>
              </a:rPr>
              <a:t>J Am Coll Cardiol </a:t>
            </a:r>
            <a:r>
              <a:rPr lang="en-US" dirty="0">
                <a:solidFill>
                  <a:srgbClr val="515151"/>
                </a:solidFill>
                <a:latin typeface="Arial" panose="020B0604020202020204" pitchFamily="34" charset="0"/>
                <a:cs typeface="Arial" panose="020B0604020202020204" pitchFamily="34" charset="0"/>
              </a:rPr>
              <a:t>2008;52:1527; 11. McCullough PA </a:t>
            </a:r>
            <a:r>
              <a:rPr lang="en-US" i="1" dirty="0">
                <a:solidFill>
                  <a:srgbClr val="515151"/>
                </a:solidFill>
                <a:latin typeface="Arial" panose="020B0604020202020204" pitchFamily="34" charset="0"/>
                <a:cs typeface="Arial" panose="020B0604020202020204" pitchFamily="34" charset="0"/>
              </a:rPr>
              <a:t>et al</a:t>
            </a:r>
            <a:r>
              <a:rPr lang="en-US" dirty="0">
                <a:solidFill>
                  <a:srgbClr val="515151"/>
                </a:solidFill>
                <a:latin typeface="Arial" panose="020B0604020202020204" pitchFamily="34" charset="0"/>
                <a:cs typeface="Arial" panose="020B0604020202020204" pitchFamily="34" charset="0"/>
              </a:rPr>
              <a:t>. </a:t>
            </a:r>
            <a:r>
              <a:rPr lang="en-US" i="1" dirty="0">
                <a:solidFill>
                  <a:srgbClr val="515151"/>
                </a:solidFill>
                <a:latin typeface="Arial" panose="020B0604020202020204" pitchFamily="34" charset="0"/>
                <a:cs typeface="Arial" panose="020B0604020202020204" pitchFamily="34" charset="0"/>
              </a:rPr>
              <a:t>Contrib Nephrol </a:t>
            </a:r>
            <a:r>
              <a:rPr lang="en-US" dirty="0">
                <a:solidFill>
                  <a:srgbClr val="515151"/>
                </a:solidFill>
                <a:latin typeface="Arial" panose="020B0604020202020204" pitchFamily="34" charset="0"/>
                <a:cs typeface="Arial" panose="020B0604020202020204" pitchFamily="34" charset="0"/>
              </a:rPr>
              <a:t>2013;182:82</a:t>
            </a:r>
          </a:p>
        </p:txBody>
      </p:sp>
      <p:sp>
        <p:nvSpPr>
          <p:cNvPr id="26" name="Slide Number Placeholder 4">
            <a:extLst>
              <a:ext uri="{FF2B5EF4-FFF2-40B4-BE49-F238E27FC236}">
                <a16:creationId xmlns:a16="http://schemas.microsoft.com/office/drawing/2014/main" id="{9B5BBAA0-ADDE-4936-9500-C24401368C9A}"/>
              </a:ext>
            </a:extLst>
          </p:cNvPr>
          <p:cNvSpPr>
            <a:spLocks noGrp="1"/>
          </p:cNvSpPr>
          <p:nvPr>
            <p:ph type="sldNum" sz="quarter" idx="4"/>
          </p:nvPr>
        </p:nvSpPr>
        <p:spPr/>
        <p:txBody>
          <a:bodyPr/>
          <a:lstStyle/>
          <a:p>
            <a:pPr defTabSz="457189"/>
            <a:fld id="{B687C26E-76E8-F74A-ABD7-29242BE2C250}" type="slidenum">
              <a:rPr lang="en-US">
                <a:solidFill>
                  <a:srgbClr val="515151"/>
                </a:solidFill>
                <a:latin typeface="Arial" panose="020B0604020202020204" pitchFamily="34" charset="0"/>
                <a:cs typeface="Arial" panose="020B0604020202020204" pitchFamily="34" charset="0"/>
              </a:rPr>
              <a:pPr defTabSz="457189"/>
              <a:t>24</a:t>
            </a:fld>
            <a:endParaRPr lang="en-US" dirty="0">
              <a:solidFill>
                <a:srgbClr val="515151"/>
              </a:solidFill>
              <a:latin typeface="Arial" panose="020B0604020202020204" pitchFamily="34" charset="0"/>
              <a:cs typeface="Arial" panose="020B0604020202020204" pitchFamily="34" charset="0"/>
            </a:endParaRPr>
          </a:p>
        </p:txBody>
      </p:sp>
      <p:sp>
        <p:nvSpPr>
          <p:cNvPr id="83" name="Rectangle: Rounded Corners 82">
            <a:extLst>
              <a:ext uri="{FF2B5EF4-FFF2-40B4-BE49-F238E27FC236}">
                <a16:creationId xmlns:a16="http://schemas.microsoft.com/office/drawing/2014/main" id="{FDE7781B-1415-4862-BA89-2F9C8824CAE9}"/>
              </a:ext>
            </a:extLst>
          </p:cNvPr>
          <p:cNvSpPr/>
          <p:nvPr/>
        </p:nvSpPr>
        <p:spPr>
          <a:xfrm>
            <a:off x="2831162" y="1300309"/>
            <a:ext cx="2664651" cy="2885080"/>
          </a:xfrm>
          <a:prstGeom prst="roundRect">
            <a:avLst>
              <a:gd name="adj" fmla="val 6186"/>
            </a:avLst>
          </a:prstGeom>
          <a:solidFill>
            <a:schemeClr val="bg1">
              <a:lumMod val="95000"/>
              <a:alpha val="55000"/>
            </a:schemeClr>
          </a:solidFill>
          <a:ln w="12700" cap="flat" cmpd="sng" algn="ctr">
            <a:noFill/>
            <a:prstDash val="solid"/>
          </a:ln>
          <a:effectLst/>
        </p:spPr>
        <p:txBody>
          <a:bodyPr lIns="51432" tIns="25717" rIns="51432" bIns="25717" rtlCol="0" anchor="ctr"/>
          <a:lstStyle/>
          <a:p>
            <a:pPr algn="ctr" defTabSz="685783">
              <a:defRPr/>
            </a:pPr>
            <a:endParaRPr lang="en-GB" sz="1050" dirty="0">
              <a:solidFill>
                <a:srgbClr val="515151"/>
              </a:solidFill>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4BD05E0E-DFBB-4D5A-9482-E00F948AE033}"/>
              </a:ext>
            </a:extLst>
          </p:cNvPr>
          <p:cNvSpPr/>
          <p:nvPr/>
        </p:nvSpPr>
        <p:spPr>
          <a:xfrm>
            <a:off x="3865393" y="1633610"/>
            <a:ext cx="1529098" cy="828000"/>
          </a:xfrm>
          <a:prstGeom prst="rect">
            <a:avLst/>
          </a:prstGeom>
          <a:solidFill>
            <a:schemeClr val="accent1">
              <a:lumMod val="20000"/>
              <a:lumOff val="80000"/>
            </a:schemeClr>
          </a:solidFill>
          <a:ln w="12700" cap="flat" cmpd="sng" algn="ctr">
            <a:solidFill>
              <a:schemeClr val="accent1">
                <a:lumMod val="20000"/>
                <a:lumOff val="80000"/>
              </a:schemeClr>
            </a:solidFill>
            <a:prstDash val="solid"/>
          </a:ln>
          <a:effectLst/>
        </p:spPr>
        <p:txBody>
          <a:bodyPr lIns="72000" tIns="72000" rIns="36000" bIns="72000" rtlCol="0" anchor="ctr"/>
          <a:lstStyle/>
          <a:p>
            <a:pPr marL="171446" indent="-171446" defTabSz="685783">
              <a:buFont typeface="Arial" panose="020B0604020202020204" pitchFamily="34" charset="0"/>
              <a:buChar char="•"/>
              <a:defRPr/>
            </a:pPr>
            <a:r>
              <a:rPr lang="en-GB" sz="1050">
                <a:solidFill>
                  <a:schemeClr val="tx2"/>
                </a:solidFill>
                <a:latin typeface="Arial" panose="020B0604020202020204" pitchFamily="34" charset="0"/>
                <a:cs typeface="Arial" panose="020B0604020202020204" pitchFamily="34" charset="0"/>
              </a:rPr>
              <a:t>Thừa cân/Béo phì</a:t>
            </a:r>
          </a:p>
          <a:p>
            <a:pPr marL="171446" indent="-171446" defTabSz="685783">
              <a:buFont typeface="Arial" panose="020B0604020202020204" pitchFamily="34" charset="0"/>
              <a:buChar char="•"/>
              <a:defRPr/>
            </a:pPr>
            <a:r>
              <a:rPr lang="en-GB" sz="1050">
                <a:solidFill>
                  <a:schemeClr val="tx2"/>
                </a:solidFill>
                <a:latin typeface="Arial" panose="020B0604020202020204" pitchFamily="34" charset="0"/>
                <a:cs typeface="Arial" panose="020B0604020202020204" pitchFamily="34" charset="0"/>
              </a:rPr>
              <a:t>Tăng huyết áp</a:t>
            </a:r>
          </a:p>
          <a:p>
            <a:pPr marL="171446" indent="-171446" defTabSz="685783">
              <a:buFont typeface="Arial" panose="020B0604020202020204" pitchFamily="34" charset="0"/>
              <a:buChar char="•"/>
              <a:defRPr/>
            </a:pPr>
            <a:r>
              <a:rPr lang="en-GB" sz="1050">
                <a:solidFill>
                  <a:schemeClr val="tx2"/>
                </a:solidFill>
                <a:latin typeface="Arial" panose="020B0604020202020204" pitchFamily="34" charset="0"/>
                <a:cs typeface="Arial" panose="020B0604020202020204" pitchFamily="34" charset="0"/>
              </a:rPr>
              <a:t>Rối loạn lipid máu</a:t>
            </a:r>
          </a:p>
          <a:p>
            <a:pPr marL="171446" indent="-171446" defTabSz="685783">
              <a:buFont typeface="Arial" panose="020B0604020202020204" pitchFamily="34" charset="0"/>
              <a:buChar char="•"/>
              <a:defRPr/>
            </a:pPr>
            <a:r>
              <a:rPr lang="en-GB" sz="1050">
                <a:solidFill>
                  <a:schemeClr val="tx2"/>
                </a:solidFill>
                <a:latin typeface="Arial" panose="020B0604020202020204" pitchFamily="34" charset="0"/>
                <a:cs typeface="Arial" panose="020B0604020202020204" pitchFamily="34" charset="0"/>
              </a:rPr>
              <a:t>Hút thuốc lá</a:t>
            </a:r>
            <a:r>
              <a:rPr lang="en-GB" sz="1050" baseline="30000">
                <a:solidFill>
                  <a:schemeClr val="tx2"/>
                </a:solidFill>
                <a:latin typeface="Arial" panose="020B0604020202020204" pitchFamily="34" charset="0"/>
                <a:cs typeface="Arial" panose="020B0604020202020204" pitchFamily="34" charset="0"/>
              </a:rPr>
              <a:t>4–6</a:t>
            </a:r>
            <a:endParaRPr lang="en-GB" sz="1050" baseline="30000" dirty="0">
              <a:solidFill>
                <a:schemeClr val="tx2"/>
              </a:solidFill>
              <a:latin typeface="Arial" panose="020B0604020202020204" pitchFamily="34" charset="0"/>
              <a:cs typeface="Arial" panose="020B0604020202020204" pitchFamily="34" charset="0"/>
            </a:endParaRPr>
          </a:p>
        </p:txBody>
      </p:sp>
      <p:pic>
        <p:nvPicPr>
          <p:cNvPr id="91" name="Picture 90">
            <a:extLst>
              <a:ext uri="{FF2B5EF4-FFF2-40B4-BE49-F238E27FC236}">
                <a16:creationId xmlns:a16="http://schemas.microsoft.com/office/drawing/2014/main" id="{E2207E80-6348-4CDD-8E84-AEDCE62DAA13}"/>
              </a:ext>
            </a:extLst>
          </p:cNvPr>
          <p:cNvPicPr>
            <a:picLocks noChangeAspect="1"/>
          </p:cNvPicPr>
          <p:nvPr/>
        </p:nvPicPr>
        <p:blipFill>
          <a:blip r:embed="rId3"/>
          <a:stretch>
            <a:fillRect/>
          </a:stretch>
        </p:blipFill>
        <p:spPr>
          <a:xfrm>
            <a:off x="2946418" y="3252600"/>
            <a:ext cx="756856" cy="686668"/>
          </a:xfrm>
          <a:prstGeom prst="rect">
            <a:avLst/>
          </a:prstGeom>
        </p:spPr>
      </p:pic>
      <p:sp>
        <p:nvSpPr>
          <p:cNvPr id="93" name="Rectangle 92">
            <a:extLst>
              <a:ext uri="{FF2B5EF4-FFF2-40B4-BE49-F238E27FC236}">
                <a16:creationId xmlns:a16="http://schemas.microsoft.com/office/drawing/2014/main" id="{8F5E8522-EBC8-4142-AA96-FC88334D0251}"/>
              </a:ext>
            </a:extLst>
          </p:cNvPr>
          <p:cNvSpPr/>
          <p:nvPr/>
        </p:nvSpPr>
        <p:spPr>
          <a:xfrm>
            <a:off x="3865393" y="3148285"/>
            <a:ext cx="1529098" cy="828000"/>
          </a:xfrm>
          <a:prstGeom prst="rect">
            <a:avLst/>
          </a:prstGeom>
          <a:solidFill>
            <a:schemeClr val="accent1">
              <a:lumMod val="20000"/>
              <a:lumOff val="80000"/>
            </a:schemeClr>
          </a:solidFill>
          <a:ln w="12700" cap="flat" cmpd="sng" algn="ctr">
            <a:solidFill>
              <a:schemeClr val="accent1">
                <a:lumMod val="20000"/>
                <a:lumOff val="80000"/>
              </a:schemeClr>
            </a:solidFill>
            <a:prstDash val="solid"/>
          </a:ln>
          <a:effectLst/>
        </p:spPr>
        <p:txBody>
          <a:bodyPr lIns="72000" tIns="72000" rIns="72000" bIns="72000" rtlCol="0" anchor="ctr"/>
          <a:lstStyle/>
          <a:p>
            <a:pPr marL="171446" indent="-171446" defTabSz="609555">
              <a:buFont typeface="Arial" panose="020B0604020202020204" pitchFamily="34" charset="0"/>
              <a:buChar char="•"/>
              <a:defRPr/>
            </a:pPr>
            <a:r>
              <a:rPr lang="en-US" sz="1050" kern="0">
                <a:solidFill>
                  <a:schemeClr val="tx2"/>
                </a:solidFill>
                <a:latin typeface="Arial" panose="020B0604020202020204" pitchFamily="34" charset="0"/>
                <a:cs typeface="Arial" panose="020B0604020202020204" pitchFamily="34" charset="0"/>
              </a:rPr>
              <a:t>Rối loạn chức năng tế bào </a:t>
            </a:r>
            <a:r>
              <a:rPr lang="el-GR" sz="1050" kern="0">
                <a:solidFill>
                  <a:schemeClr val="tx2"/>
                </a:solidFill>
                <a:latin typeface="Arial" panose="020B0604020202020204" pitchFamily="34" charset="0"/>
                <a:cs typeface="Arial" panose="020B0604020202020204" pitchFamily="34" charset="0"/>
              </a:rPr>
              <a:t>β</a:t>
            </a:r>
            <a:endParaRPr lang="en-GB" sz="1050">
              <a:solidFill>
                <a:schemeClr val="tx2"/>
              </a:solidFill>
              <a:latin typeface="Arial" panose="020B0604020202020204" pitchFamily="34" charset="0"/>
              <a:cs typeface="Arial" panose="020B0604020202020204" pitchFamily="34" charset="0"/>
            </a:endParaRPr>
          </a:p>
          <a:p>
            <a:pPr marL="171446" indent="-171446" defTabSz="609555">
              <a:buFont typeface="Arial" panose="020B0604020202020204" pitchFamily="34" charset="0"/>
              <a:buChar char="•"/>
              <a:defRPr/>
            </a:pPr>
            <a:r>
              <a:rPr lang="en-GB" sz="1050">
                <a:solidFill>
                  <a:schemeClr val="tx2"/>
                </a:solidFill>
                <a:latin typeface="Arial" panose="020B0604020202020204" pitchFamily="34" charset="0"/>
                <a:cs typeface="Arial" panose="020B0604020202020204" pitchFamily="34" charset="0"/>
              </a:rPr>
              <a:t>Đề kháng insulin</a:t>
            </a:r>
          </a:p>
          <a:p>
            <a:pPr marL="171446" indent="-171446" defTabSz="609555">
              <a:buFont typeface="Arial" panose="020B0604020202020204" pitchFamily="34" charset="0"/>
              <a:buChar char="•"/>
              <a:defRPr/>
            </a:pPr>
            <a:r>
              <a:rPr lang="en-GB" sz="1050">
                <a:solidFill>
                  <a:schemeClr val="tx2"/>
                </a:solidFill>
                <a:latin typeface="Arial" panose="020B0604020202020204" pitchFamily="34" charset="0"/>
                <a:cs typeface="Arial" panose="020B0604020202020204" pitchFamily="34" charset="0"/>
              </a:rPr>
              <a:t>Tăng đường huyết</a:t>
            </a:r>
            <a:r>
              <a:rPr lang="en-GB" sz="1050" baseline="30000">
                <a:solidFill>
                  <a:schemeClr val="tx2"/>
                </a:solidFill>
                <a:latin typeface="Arial" panose="020B0604020202020204" pitchFamily="34" charset="0"/>
                <a:cs typeface="Arial" panose="020B0604020202020204" pitchFamily="34" charset="0"/>
              </a:rPr>
              <a:t>7,8</a:t>
            </a:r>
            <a:endParaRPr lang="en-GB" sz="1050" baseline="30000" dirty="0">
              <a:solidFill>
                <a:schemeClr val="tx2"/>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C107E456-25DA-449F-939A-96117553DFCE}"/>
              </a:ext>
            </a:extLst>
          </p:cNvPr>
          <p:cNvGrpSpPr/>
          <p:nvPr/>
        </p:nvGrpSpPr>
        <p:grpSpPr>
          <a:xfrm>
            <a:off x="2908803" y="1668507"/>
            <a:ext cx="880874" cy="795024"/>
            <a:chOff x="507641" y="2169893"/>
            <a:chExt cx="2037226" cy="1838679"/>
          </a:xfrm>
        </p:grpSpPr>
        <p:grpSp>
          <p:nvGrpSpPr>
            <p:cNvPr id="84" name="Group 83">
              <a:extLst>
                <a:ext uri="{FF2B5EF4-FFF2-40B4-BE49-F238E27FC236}">
                  <a16:creationId xmlns:a16="http://schemas.microsoft.com/office/drawing/2014/main" id="{23D1E24F-AC8B-4E02-A5B0-7CD8685E4B23}"/>
                </a:ext>
              </a:extLst>
            </p:cNvPr>
            <p:cNvGrpSpPr/>
            <p:nvPr/>
          </p:nvGrpSpPr>
          <p:grpSpPr>
            <a:xfrm>
              <a:off x="1313499" y="2169893"/>
              <a:ext cx="587461" cy="1838679"/>
              <a:chOff x="1623963" y="1867401"/>
              <a:chExt cx="1278066" cy="4000184"/>
            </a:xfrm>
            <a:solidFill>
              <a:schemeClr val="accent1">
                <a:lumMod val="60000"/>
                <a:lumOff val="40000"/>
              </a:schemeClr>
            </a:solidFill>
          </p:grpSpPr>
          <p:sp>
            <p:nvSpPr>
              <p:cNvPr id="98" name="Graphic 148">
                <a:extLst>
                  <a:ext uri="{FF2B5EF4-FFF2-40B4-BE49-F238E27FC236}">
                    <a16:creationId xmlns:a16="http://schemas.microsoft.com/office/drawing/2014/main" id="{002EF8C2-9635-4564-895B-CF4E7F142B36}"/>
                  </a:ext>
                </a:extLst>
              </p:cNvPr>
              <p:cNvSpPr/>
              <p:nvPr/>
            </p:nvSpPr>
            <p:spPr>
              <a:xfrm>
                <a:off x="1623963" y="1867401"/>
                <a:ext cx="1278066" cy="4000184"/>
              </a:xfrm>
              <a:custGeom>
                <a:avLst/>
                <a:gdLst>
                  <a:gd name="connsiteX0" fmla="*/ 270548 w 1278066"/>
                  <a:gd name="connsiteY0" fmla="*/ 1377302 h 4000183"/>
                  <a:gd name="connsiteX1" fmla="*/ 236245 w 1278066"/>
                  <a:gd name="connsiteY1" fmla="*/ 1583121 h 4000183"/>
                  <a:gd name="connsiteX2" fmla="*/ 144401 w 1278066"/>
                  <a:gd name="connsiteY2" fmla="*/ 1968754 h 4000183"/>
                  <a:gd name="connsiteX3" fmla="*/ 162659 w 1278066"/>
                  <a:gd name="connsiteY3" fmla="*/ 2120905 h 4000183"/>
                  <a:gd name="connsiteX4" fmla="*/ 185343 w 1278066"/>
                  <a:gd name="connsiteY4" fmla="*/ 2201683 h 4000183"/>
                  <a:gd name="connsiteX5" fmla="*/ 190323 w 1278066"/>
                  <a:gd name="connsiteY5" fmla="*/ 2311785 h 4000183"/>
                  <a:gd name="connsiteX6" fmla="*/ 182577 w 1278066"/>
                  <a:gd name="connsiteY6" fmla="*/ 2333916 h 4000183"/>
                  <a:gd name="connsiteX7" fmla="*/ 159893 w 1278066"/>
                  <a:gd name="connsiteY7" fmla="*/ 2323404 h 4000183"/>
                  <a:gd name="connsiteX8" fmla="*/ 142741 w 1278066"/>
                  <a:gd name="connsiteY8" fmla="*/ 2257564 h 4000183"/>
                  <a:gd name="connsiteX9" fmla="*/ 133889 w 1278066"/>
                  <a:gd name="connsiteY9" fmla="*/ 2220495 h 4000183"/>
                  <a:gd name="connsiteX10" fmla="*/ 125589 w 1278066"/>
                  <a:gd name="connsiteY10" fmla="*/ 2219941 h 4000183"/>
                  <a:gd name="connsiteX11" fmla="*/ 112864 w 1278066"/>
                  <a:gd name="connsiteY11" fmla="*/ 2242626 h 4000183"/>
                  <a:gd name="connsiteX12" fmla="*/ 144401 w 1278066"/>
                  <a:gd name="connsiteY12" fmla="*/ 2354941 h 4000183"/>
                  <a:gd name="connsiteX13" fmla="*/ 164872 w 1278066"/>
                  <a:gd name="connsiteY13" fmla="*/ 2409162 h 4000183"/>
                  <a:gd name="connsiteX14" fmla="*/ 48131 w 1278066"/>
                  <a:gd name="connsiteY14" fmla="*/ 2323957 h 4000183"/>
                  <a:gd name="connsiteX15" fmla="*/ 20467 w 1278066"/>
                  <a:gd name="connsiteY15" fmla="*/ 2155761 h 4000183"/>
                  <a:gd name="connsiteX16" fmla="*/ 25447 w 1278066"/>
                  <a:gd name="connsiteY16" fmla="*/ 2048979 h 4000183"/>
                  <a:gd name="connsiteX17" fmla="*/ 32639 w 1278066"/>
                  <a:gd name="connsiteY17" fmla="*/ 1560990 h 4000183"/>
                  <a:gd name="connsiteX18" fmla="*/ 58643 w 1278066"/>
                  <a:gd name="connsiteY18" fmla="*/ 1439823 h 4000183"/>
                  <a:gd name="connsiteX19" fmla="*/ 87413 w 1278066"/>
                  <a:gd name="connsiteY19" fmla="*/ 1165398 h 4000183"/>
                  <a:gd name="connsiteX20" fmla="*/ 132229 w 1278066"/>
                  <a:gd name="connsiteY20" fmla="*/ 884887 h 4000183"/>
                  <a:gd name="connsiteX21" fmla="*/ 352432 w 1278066"/>
                  <a:gd name="connsiteY21" fmla="*/ 664683 h 4000183"/>
                  <a:gd name="connsiteX22" fmla="*/ 452022 w 1278066"/>
                  <a:gd name="connsiteY22" fmla="*/ 632040 h 4000183"/>
                  <a:gd name="connsiteX23" fmla="*/ 522288 w 1278066"/>
                  <a:gd name="connsiteY23" fmla="*/ 503127 h 4000183"/>
                  <a:gd name="connsiteX24" fmla="*/ 475260 w 1278066"/>
                  <a:gd name="connsiteY24" fmla="*/ 398557 h 4000183"/>
                  <a:gd name="connsiteX25" fmla="*/ 454788 w 1278066"/>
                  <a:gd name="connsiteY25" fmla="*/ 273517 h 4000183"/>
                  <a:gd name="connsiteX26" fmla="*/ 454235 w 1278066"/>
                  <a:gd name="connsiteY26" fmla="*/ 254706 h 4000183"/>
                  <a:gd name="connsiteX27" fmla="*/ 460321 w 1278066"/>
                  <a:gd name="connsiteY27" fmla="*/ 152903 h 4000183"/>
                  <a:gd name="connsiteX28" fmla="*/ 666140 w 1278066"/>
                  <a:gd name="connsiteY28" fmla="*/ 17350 h 4000183"/>
                  <a:gd name="connsiteX29" fmla="*/ 827696 w 1278066"/>
                  <a:gd name="connsiteY29" fmla="*/ 187206 h 4000183"/>
                  <a:gd name="connsiteX30" fmla="*/ 829356 w 1278066"/>
                  <a:gd name="connsiteY30" fmla="*/ 264111 h 4000183"/>
                  <a:gd name="connsiteX31" fmla="*/ 823270 w 1278066"/>
                  <a:gd name="connsiteY31" fmla="*/ 349869 h 4000183"/>
                  <a:gd name="connsiteX32" fmla="*/ 772922 w 1278066"/>
                  <a:gd name="connsiteY32" fmla="*/ 474909 h 4000183"/>
                  <a:gd name="connsiteX33" fmla="*/ 819397 w 1278066"/>
                  <a:gd name="connsiteY33" fmla="*/ 627060 h 4000183"/>
                  <a:gd name="connsiteX34" fmla="*/ 905155 w 1278066"/>
                  <a:gd name="connsiteY34" fmla="*/ 657491 h 4000183"/>
                  <a:gd name="connsiteX35" fmla="*/ 1165194 w 1278066"/>
                  <a:gd name="connsiteY35" fmla="*/ 939108 h 4000183"/>
                  <a:gd name="connsiteX36" fmla="*/ 1205030 w 1278066"/>
                  <a:gd name="connsiteY36" fmla="*/ 1281586 h 4000183"/>
                  <a:gd name="connsiteX37" fmla="*/ 1239333 w 1278066"/>
                  <a:gd name="connsiteY37" fmla="*/ 1499023 h 4000183"/>
                  <a:gd name="connsiteX38" fmla="*/ 1254272 w 1278066"/>
                  <a:gd name="connsiteY38" fmla="*/ 1594186 h 4000183"/>
                  <a:gd name="connsiteX39" fmla="*/ 1255378 w 1278066"/>
                  <a:gd name="connsiteY39" fmla="*/ 1868058 h 4000183"/>
                  <a:gd name="connsiteX40" fmla="*/ 1265337 w 1278066"/>
                  <a:gd name="connsiteY40" fmla="*/ 2184532 h 4000183"/>
                  <a:gd name="connsiteX41" fmla="*/ 1118166 w 1278066"/>
                  <a:gd name="connsiteY41" fmla="*/ 2406949 h 4000183"/>
                  <a:gd name="connsiteX42" fmla="*/ 1133104 w 1278066"/>
                  <a:gd name="connsiteY42" fmla="*/ 2359367 h 4000183"/>
                  <a:gd name="connsiteX43" fmla="*/ 1170727 w 1278066"/>
                  <a:gd name="connsiteY43" fmla="*/ 2248158 h 4000183"/>
                  <a:gd name="connsiteX44" fmla="*/ 1158002 w 1278066"/>
                  <a:gd name="connsiteY44" fmla="*/ 2219941 h 4000183"/>
                  <a:gd name="connsiteX45" fmla="*/ 1148043 w 1278066"/>
                  <a:gd name="connsiteY45" fmla="*/ 2219941 h 4000183"/>
                  <a:gd name="connsiteX46" fmla="*/ 1138637 w 1278066"/>
                  <a:gd name="connsiteY46" fmla="*/ 2261990 h 4000183"/>
                  <a:gd name="connsiteX47" fmla="*/ 1123145 w 1278066"/>
                  <a:gd name="connsiteY47" fmla="*/ 2322297 h 4000183"/>
                  <a:gd name="connsiteX48" fmla="*/ 1103228 w 1278066"/>
                  <a:gd name="connsiteY48" fmla="*/ 2333916 h 4000183"/>
                  <a:gd name="connsiteX49" fmla="*/ 1093822 w 1278066"/>
                  <a:gd name="connsiteY49" fmla="*/ 2313998 h 4000183"/>
                  <a:gd name="connsiteX50" fmla="*/ 1097142 w 1278066"/>
                  <a:gd name="connsiteY50" fmla="*/ 2192831 h 4000183"/>
                  <a:gd name="connsiteX51" fmla="*/ 1123145 w 1278066"/>
                  <a:gd name="connsiteY51" fmla="*/ 2115372 h 4000183"/>
                  <a:gd name="connsiteX52" fmla="*/ 1141404 w 1278066"/>
                  <a:gd name="connsiteY52" fmla="*/ 1978160 h 4000183"/>
                  <a:gd name="connsiteX53" fmla="*/ 1072797 w 1278066"/>
                  <a:gd name="connsiteY53" fmla="*/ 1719780 h 4000183"/>
                  <a:gd name="connsiteX54" fmla="*/ 1012490 w 1278066"/>
                  <a:gd name="connsiteY54" fmla="*/ 1385601 h 4000183"/>
                  <a:gd name="connsiteX55" fmla="*/ 990913 w 1278066"/>
                  <a:gd name="connsiteY55" fmla="*/ 1541625 h 4000183"/>
                  <a:gd name="connsiteX56" fmla="*/ 1045687 w 1278066"/>
                  <a:gd name="connsiteY56" fmla="*/ 1782853 h 4000183"/>
                  <a:gd name="connsiteX57" fmla="*/ 1076117 w 1278066"/>
                  <a:gd name="connsiteY57" fmla="*/ 2055618 h 4000183"/>
                  <a:gd name="connsiteX58" fmla="*/ 1031855 w 1278066"/>
                  <a:gd name="connsiteY58" fmla="*/ 2604468 h 4000183"/>
                  <a:gd name="connsiteX59" fmla="*/ 1018576 w 1278066"/>
                  <a:gd name="connsiteY59" fmla="*/ 3063133 h 4000183"/>
                  <a:gd name="connsiteX60" fmla="*/ 1013597 w 1278066"/>
                  <a:gd name="connsiteY60" fmla="*/ 3275038 h 4000183"/>
                  <a:gd name="connsiteX61" fmla="*/ 948310 w 1278066"/>
                  <a:gd name="connsiteY61" fmla="*/ 3661225 h 4000183"/>
                  <a:gd name="connsiteX62" fmla="*/ 948864 w 1278066"/>
                  <a:gd name="connsiteY62" fmla="*/ 3693868 h 4000183"/>
                  <a:gd name="connsiteX63" fmla="*/ 1047900 w 1278066"/>
                  <a:gd name="connsiteY63" fmla="*/ 3834953 h 4000183"/>
                  <a:gd name="connsiteX64" fmla="*/ 1109867 w 1278066"/>
                  <a:gd name="connsiteY64" fmla="*/ 3880875 h 4000183"/>
                  <a:gd name="connsiteX65" fmla="*/ 1124805 w 1278066"/>
                  <a:gd name="connsiteY65" fmla="*/ 3934543 h 4000183"/>
                  <a:gd name="connsiteX66" fmla="*/ 1078883 w 1278066"/>
                  <a:gd name="connsiteY66" fmla="*/ 3971612 h 4000183"/>
                  <a:gd name="connsiteX67" fmla="*/ 1053433 w 1278066"/>
                  <a:gd name="connsiteY67" fmla="*/ 3979911 h 4000183"/>
                  <a:gd name="connsiteX68" fmla="*/ 960482 w 1278066"/>
                  <a:gd name="connsiteY68" fmla="*/ 3960547 h 4000183"/>
                  <a:gd name="connsiteX69" fmla="*/ 925073 w 1278066"/>
                  <a:gd name="connsiteY69" fmla="*/ 3930670 h 4000183"/>
                  <a:gd name="connsiteX70" fmla="*/ 894643 w 1278066"/>
                  <a:gd name="connsiteY70" fmla="*/ 3896920 h 4000183"/>
                  <a:gd name="connsiteX71" fmla="*/ 842635 w 1278066"/>
                  <a:gd name="connsiteY71" fmla="*/ 3855978 h 4000183"/>
                  <a:gd name="connsiteX72" fmla="*/ 794500 w 1278066"/>
                  <a:gd name="connsiteY72" fmla="*/ 3792351 h 4000183"/>
                  <a:gd name="connsiteX73" fmla="*/ 814418 w 1278066"/>
                  <a:gd name="connsiteY73" fmla="*/ 3654585 h 4000183"/>
                  <a:gd name="connsiteX74" fmla="*/ 803352 w 1278066"/>
                  <a:gd name="connsiteY74" fmla="*/ 3542824 h 4000183"/>
                  <a:gd name="connsiteX75" fmla="*/ 755770 w 1278066"/>
                  <a:gd name="connsiteY75" fmla="*/ 3245714 h 4000183"/>
                  <a:gd name="connsiteX76" fmla="*/ 757430 w 1278066"/>
                  <a:gd name="connsiteY76" fmla="*/ 3080285 h 4000183"/>
                  <a:gd name="connsiteX77" fmla="*/ 749131 w 1278066"/>
                  <a:gd name="connsiteY77" fmla="*/ 2969630 h 4000183"/>
                  <a:gd name="connsiteX78" fmla="*/ 695463 w 1278066"/>
                  <a:gd name="connsiteY78" fmla="*/ 2655369 h 4000183"/>
                  <a:gd name="connsiteX79" fmla="*/ 660054 w 1278066"/>
                  <a:gd name="connsiteY79" fmla="*/ 2317871 h 4000183"/>
                  <a:gd name="connsiteX80" fmla="*/ 651201 w 1278066"/>
                  <a:gd name="connsiteY80" fmla="*/ 2232667 h 4000183"/>
                  <a:gd name="connsiteX81" fmla="*/ 645669 w 1278066"/>
                  <a:gd name="connsiteY81" fmla="*/ 2202237 h 4000183"/>
                  <a:gd name="connsiteX82" fmla="*/ 636816 w 1278066"/>
                  <a:gd name="connsiteY82" fmla="*/ 2202237 h 4000183"/>
                  <a:gd name="connsiteX83" fmla="*/ 624091 w 1278066"/>
                  <a:gd name="connsiteY83" fmla="*/ 2306252 h 4000183"/>
                  <a:gd name="connsiteX84" fmla="*/ 588128 w 1278066"/>
                  <a:gd name="connsiteY84" fmla="*/ 2632685 h 4000183"/>
                  <a:gd name="connsiteX85" fmla="*/ 573743 w 1278066"/>
                  <a:gd name="connsiteY85" fmla="*/ 2822459 h 4000183"/>
                  <a:gd name="connsiteX86" fmla="*/ 539440 w 1278066"/>
                  <a:gd name="connsiteY86" fmla="*/ 2946946 h 4000183"/>
                  <a:gd name="connsiteX87" fmla="*/ 523948 w 1278066"/>
                  <a:gd name="connsiteY87" fmla="*/ 3076965 h 4000183"/>
                  <a:gd name="connsiteX88" fmla="*/ 500157 w 1278066"/>
                  <a:gd name="connsiteY88" fmla="*/ 3433275 h 4000183"/>
                  <a:gd name="connsiteX89" fmla="*/ 468067 w 1278066"/>
                  <a:gd name="connsiteY89" fmla="*/ 3626368 h 4000183"/>
                  <a:gd name="connsiteX90" fmla="*/ 466961 w 1278066"/>
                  <a:gd name="connsiteY90" fmla="*/ 3645733 h 4000183"/>
                  <a:gd name="connsiteX91" fmla="*/ 489092 w 1278066"/>
                  <a:gd name="connsiteY91" fmla="*/ 3774646 h 4000183"/>
                  <a:gd name="connsiteX92" fmla="*/ 438190 w 1278066"/>
                  <a:gd name="connsiteY92" fmla="*/ 3858191 h 4000183"/>
                  <a:gd name="connsiteX93" fmla="*/ 392268 w 1278066"/>
                  <a:gd name="connsiteY93" fmla="*/ 3893601 h 4000183"/>
                  <a:gd name="connsiteX94" fmla="*/ 352986 w 1278066"/>
                  <a:gd name="connsiteY94" fmla="*/ 3933437 h 4000183"/>
                  <a:gd name="connsiteX95" fmla="*/ 328088 w 1278066"/>
                  <a:gd name="connsiteY95" fmla="*/ 3955014 h 4000183"/>
                  <a:gd name="connsiteX96" fmla="*/ 224626 w 1278066"/>
                  <a:gd name="connsiteY96" fmla="*/ 3972166 h 4000183"/>
                  <a:gd name="connsiteX97" fmla="*/ 179810 w 1278066"/>
                  <a:gd name="connsiteY97" fmla="*/ 3959440 h 4000183"/>
                  <a:gd name="connsiteX98" fmla="*/ 177044 w 1278066"/>
                  <a:gd name="connsiteY98" fmla="*/ 3877555 h 4000183"/>
                  <a:gd name="connsiteX99" fmla="*/ 255609 w 1278066"/>
                  <a:gd name="connsiteY99" fmla="*/ 3821675 h 4000183"/>
                  <a:gd name="connsiteX100" fmla="*/ 330301 w 1278066"/>
                  <a:gd name="connsiteY100" fmla="*/ 3623602 h 4000183"/>
                  <a:gd name="connsiteX101" fmla="*/ 261142 w 1278066"/>
                  <a:gd name="connsiteY101" fmla="*/ 3190387 h 4000183"/>
                  <a:gd name="connsiteX102" fmla="*/ 274421 w 1278066"/>
                  <a:gd name="connsiteY102" fmla="*/ 3009466 h 4000183"/>
                  <a:gd name="connsiteX103" fmla="*/ 256716 w 1278066"/>
                  <a:gd name="connsiteY103" fmla="*/ 2618300 h 4000183"/>
                  <a:gd name="connsiteX104" fmla="*/ 195855 w 1278066"/>
                  <a:gd name="connsiteY104" fmla="*/ 2252031 h 4000183"/>
                  <a:gd name="connsiteX105" fmla="*/ 228499 w 1278066"/>
                  <a:gd name="connsiteY105" fmla="*/ 1953816 h 4000183"/>
                  <a:gd name="connsiteX106" fmla="*/ 235691 w 1278066"/>
                  <a:gd name="connsiteY106" fmla="*/ 1899595 h 4000183"/>
                  <a:gd name="connsiteX107" fmla="*/ 273867 w 1278066"/>
                  <a:gd name="connsiteY107" fmla="*/ 1600272 h 4000183"/>
                  <a:gd name="connsiteX108" fmla="*/ 293232 w 1278066"/>
                  <a:gd name="connsiteY108" fmla="*/ 1531113 h 4000183"/>
                  <a:gd name="connsiteX109" fmla="*/ 283273 w 1278066"/>
                  <a:gd name="connsiteY109" fmla="*/ 1412159 h 4000183"/>
                  <a:gd name="connsiteX110" fmla="*/ 270548 w 1278066"/>
                  <a:gd name="connsiteY110" fmla="*/ 1377302 h 400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278066" h="4000183">
                    <a:moveTo>
                      <a:pt x="270548" y="1377302"/>
                    </a:moveTo>
                    <a:cubicBezTo>
                      <a:pt x="258929" y="1449228"/>
                      <a:pt x="247310" y="1516175"/>
                      <a:pt x="236245" y="1583121"/>
                    </a:cubicBezTo>
                    <a:cubicBezTo>
                      <a:pt x="214667" y="1713694"/>
                      <a:pt x="188110" y="1843714"/>
                      <a:pt x="144401" y="1968754"/>
                    </a:cubicBezTo>
                    <a:cubicBezTo>
                      <a:pt x="125589" y="2022975"/>
                      <a:pt x="131122" y="2071663"/>
                      <a:pt x="162659" y="2120905"/>
                    </a:cubicBezTo>
                    <a:cubicBezTo>
                      <a:pt x="177044" y="2143589"/>
                      <a:pt x="182024" y="2174019"/>
                      <a:pt x="185343" y="2201683"/>
                    </a:cubicBezTo>
                    <a:cubicBezTo>
                      <a:pt x="189769" y="2238199"/>
                      <a:pt x="189769" y="2274716"/>
                      <a:pt x="190323" y="2311785"/>
                    </a:cubicBezTo>
                    <a:cubicBezTo>
                      <a:pt x="190323" y="2318978"/>
                      <a:pt x="185343" y="2326170"/>
                      <a:pt x="182577" y="2333916"/>
                    </a:cubicBezTo>
                    <a:cubicBezTo>
                      <a:pt x="174831" y="2330597"/>
                      <a:pt x="162106" y="2328937"/>
                      <a:pt x="159893" y="2323404"/>
                    </a:cubicBezTo>
                    <a:cubicBezTo>
                      <a:pt x="152147" y="2302379"/>
                      <a:pt x="148274" y="2279695"/>
                      <a:pt x="142741" y="2257564"/>
                    </a:cubicBezTo>
                    <a:cubicBezTo>
                      <a:pt x="139975" y="2245392"/>
                      <a:pt x="136655" y="2232667"/>
                      <a:pt x="133889" y="2220495"/>
                    </a:cubicBezTo>
                    <a:cubicBezTo>
                      <a:pt x="131122" y="2220495"/>
                      <a:pt x="128356" y="2220495"/>
                      <a:pt x="125589" y="2219941"/>
                    </a:cubicBezTo>
                    <a:cubicBezTo>
                      <a:pt x="121163" y="2227687"/>
                      <a:pt x="115630" y="2234880"/>
                      <a:pt x="112864" y="2242626"/>
                    </a:cubicBezTo>
                    <a:cubicBezTo>
                      <a:pt x="100692" y="2276375"/>
                      <a:pt x="116184" y="2332810"/>
                      <a:pt x="144401" y="2354941"/>
                    </a:cubicBezTo>
                    <a:cubicBezTo>
                      <a:pt x="160999" y="2367666"/>
                      <a:pt x="176491" y="2380945"/>
                      <a:pt x="164872" y="2409162"/>
                    </a:cubicBezTo>
                    <a:cubicBezTo>
                      <a:pt x="117290" y="2391457"/>
                      <a:pt x="74688" y="2369879"/>
                      <a:pt x="48131" y="2323957"/>
                    </a:cubicBezTo>
                    <a:cubicBezTo>
                      <a:pt x="18254" y="2271396"/>
                      <a:pt x="11061" y="2215515"/>
                      <a:pt x="20467" y="2155761"/>
                    </a:cubicBezTo>
                    <a:cubicBezTo>
                      <a:pt x="26000" y="2120905"/>
                      <a:pt x="25447" y="2084389"/>
                      <a:pt x="25447" y="2048979"/>
                    </a:cubicBezTo>
                    <a:cubicBezTo>
                      <a:pt x="28213" y="1886869"/>
                      <a:pt x="27660" y="1723653"/>
                      <a:pt x="32639" y="1560990"/>
                    </a:cubicBezTo>
                    <a:cubicBezTo>
                      <a:pt x="33746" y="1520601"/>
                      <a:pt x="53664" y="1480765"/>
                      <a:pt x="58643" y="1439823"/>
                    </a:cubicBezTo>
                    <a:cubicBezTo>
                      <a:pt x="70262" y="1348532"/>
                      <a:pt x="75795" y="1256688"/>
                      <a:pt x="87413" y="1165398"/>
                    </a:cubicBezTo>
                    <a:cubicBezTo>
                      <a:pt x="99585" y="1071341"/>
                      <a:pt x="110651" y="977284"/>
                      <a:pt x="132229" y="884887"/>
                    </a:cubicBezTo>
                    <a:cubicBezTo>
                      <a:pt x="159339" y="768699"/>
                      <a:pt x="236798" y="695666"/>
                      <a:pt x="352432" y="664683"/>
                    </a:cubicBezTo>
                    <a:cubicBezTo>
                      <a:pt x="386182" y="655831"/>
                      <a:pt x="419932" y="645318"/>
                      <a:pt x="452022" y="632040"/>
                    </a:cubicBezTo>
                    <a:cubicBezTo>
                      <a:pt x="505137" y="610462"/>
                      <a:pt x="536120" y="557348"/>
                      <a:pt x="522288" y="503127"/>
                    </a:cubicBezTo>
                    <a:cubicBezTo>
                      <a:pt x="512882" y="466610"/>
                      <a:pt x="489645" y="433967"/>
                      <a:pt x="475260" y="398557"/>
                    </a:cubicBezTo>
                    <a:cubicBezTo>
                      <a:pt x="459768" y="358722"/>
                      <a:pt x="435977" y="319439"/>
                      <a:pt x="454788" y="273517"/>
                    </a:cubicBezTo>
                    <a:cubicBezTo>
                      <a:pt x="457002" y="267984"/>
                      <a:pt x="454235" y="260792"/>
                      <a:pt x="454235" y="254706"/>
                    </a:cubicBezTo>
                    <a:cubicBezTo>
                      <a:pt x="455895" y="220956"/>
                      <a:pt x="453682" y="186100"/>
                      <a:pt x="460321" y="152903"/>
                    </a:cubicBezTo>
                    <a:cubicBezTo>
                      <a:pt x="479133" y="62166"/>
                      <a:pt x="561571" y="9605"/>
                      <a:pt x="666140" y="17350"/>
                    </a:cubicBezTo>
                    <a:cubicBezTo>
                      <a:pt x="755217" y="23990"/>
                      <a:pt x="822717" y="94809"/>
                      <a:pt x="827696" y="187206"/>
                    </a:cubicBezTo>
                    <a:cubicBezTo>
                      <a:pt x="828803" y="213210"/>
                      <a:pt x="821057" y="241427"/>
                      <a:pt x="829356" y="264111"/>
                    </a:cubicBezTo>
                    <a:cubicBezTo>
                      <a:pt x="840975" y="295648"/>
                      <a:pt x="833229" y="322205"/>
                      <a:pt x="823270" y="349869"/>
                    </a:cubicBezTo>
                    <a:cubicBezTo>
                      <a:pt x="807778" y="392471"/>
                      <a:pt x="793393" y="435074"/>
                      <a:pt x="772922" y="474909"/>
                    </a:cubicBezTo>
                    <a:cubicBezTo>
                      <a:pt x="744705" y="529684"/>
                      <a:pt x="762963" y="601056"/>
                      <a:pt x="819397" y="627060"/>
                    </a:cubicBezTo>
                    <a:cubicBezTo>
                      <a:pt x="846508" y="639786"/>
                      <a:pt x="875278" y="651404"/>
                      <a:pt x="905155" y="657491"/>
                    </a:cubicBezTo>
                    <a:cubicBezTo>
                      <a:pt x="1058966" y="690134"/>
                      <a:pt x="1141957" y="789723"/>
                      <a:pt x="1165194" y="939108"/>
                    </a:cubicBezTo>
                    <a:cubicBezTo>
                      <a:pt x="1182899" y="1052529"/>
                      <a:pt x="1190645" y="1167611"/>
                      <a:pt x="1205030" y="1281586"/>
                    </a:cubicBezTo>
                    <a:cubicBezTo>
                      <a:pt x="1214436" y="1354618"/>
                      <a:pt x="1227715" y="1426544"/>
                      <a:pt x="1239333" y="1499023"/>
                    </a:cubicBezTo>
                    <a:cubicBezTo>
                      <a:pt x="1244313" y="1530560"/>
                      <a:pt x="1253165" y="1562096"/>
                      <a:pt x="1254272" y="1594186"/>
                    </a:cubicBezTo>
                    <a:cubicBezTo>
                      <a:pt x="1256485" y="1685477"/>
                      <a:pt x="1253719" y="1776767"/>
                      <a:pt x="1255378" y="1868058"/>
                    </a:cubicBezTo>
                    <a:cubicBezTo>
                      <a:pt x="1257038" y="1973734"/>
                      <a:pt x="1259251" y="2079409"/>
                      <a:pt x="1265337" y="2184532"/>
                    </a:cubicBezTo>
                    <a:cubicBezTo>
                      <a:pt x="1271977" y="2291314"/>
                      <a:pt x="1213329" y="2384818"/>
                      <a:pt x="1118166" y="2406949"/>
                    </a:cubicBezTo>
                    <a:cubicBezTo>
                      <a:pt x="1103228" y="2384818"/>
                      <a:pt x="1117059" y="2369879"/>
                      <a:pt x="1133104" y="2359367"/>
                    </a:cubicBezTo>
                    <a:cubicBezTo>
                      <a:pt x="1175707" y="2331703"/>
                      <a:pt x="1172387" y="2289654"/>
                      <a:pt x="1170727" y="2248158"/>
                    </a:cubicBezTo>
                    <a:cubicBezTo>
                      <a:pt x="1170174" y="2238753"/>
                      <a:pt x="1162428" y="2229347"/>
                      <a:pt x="1158002" y="2219941"/>
                    </a:cubicBezTo>
                    <a:cubicBezTo>
                      <a:pt x="1154682" y="2219941"/>
                      <a:pt x="1151363" y="2219941"/>
                      <a:pt x="1148043" y="2219941"/>
                    </a:cubicBezTo>
                    <a:cubicBezTo>
                      <a:pt x="1144723" y="2233773"/>
                      <a:pt x="1141957" y="2248158"/>
                      <a:pt x="1138637" y="2261990"/>
                    </a:cubicBezTo>
                    <a:cubicBezTo>
                      <a:pt x="1133658" y="2282462"/>
                      <a:pt x="1130338" y="2302933"/>
                      <a:pt x="1123145" y="2322297"/>
                    </a:cubicBezTo>
                    <a:cubicBezTo>
                      <a:pt x="1121486" y="2327830"/>
                      <a:pt x="1109867" y="2330043"/>
                      <a:pt x="1103228" y="2333916"/>
                    </a:cubicBezTo>
                    <a:cubicBezTo>
                      <a:pt x="1099908" y="2327277"/>
                      <a:pt x="1093822" y="2320637"/>
                      <a:pt x="1093822" y="2313998"/>
                    </a:cubicBezTo>
                    <a:cubicBezTo>
                      <a:pt x="1093822" y="2273609"/>
                      <a:pt x="1092162" y="2232667"/>
                      <a:pt x="1097142" y="2192831"/>
                    </a:cubicBezTo>
                    <a:cubicBezTo>
                      <a:pt x="1100461" y="2166274"/>
                      <a:pt x="1109314" y="2138056"/>
                      <a:pt x="1123145" y="2115372"/>
                    </a:cubicBezTo>
                    <a:cubicBezTo>
                      <a:pt x="1150256" y="2071110"/>
                      <a:pt x="1155235" y="2027401"/>
                      <a:pt x="1141404" y="1978160"/>
                    </a:cubicBezTo>
                    <a:cubicBezTo>
                      <a:pt x="1117059" y="1892402"/>
                      <a:pt x="1091056" y="1807198"/>
                      <a:pt x="1072797" y="1719780"/>
                    </a:cubicBezTo>
                    <a:cubicBezTo>
                      <a:pt x="1049007" y="1608572"/>
                      <a:pt x="1032408" y="1496257"/>
                      <a:pt x="1012490" y="1385601"/>
                    </a:cubicBezTo>
                    <a:cubicBezTo>
                      <a:pt x="984273" y="1433183"/>
                      <a:pt x="972654" y="1482425"/>
                      <a:pt x="990913" y="1541625"/>
                    </a:cubicBezTo>
                    <a:cubicBezTo>
                      <a:pt x="1015257" y="1620190"/>
                      <a:pt x="1037941" y="1701522"/>
                      <a:pt x="1045687" y="1782853"/>
                    </a:cubicBezTo>
                    <a:cubicBezTo>
                      <a:pt x="1054539" y="1874144"/>
                      <a:pt x="1060625" y="1964881"/>
                      <a:pt x="1076117" y="2055618"/>
                    </a:cubicBezTo>
                    <a:cubicBezTo>
                      <a:pt x="1107100" y="2240966"/>
                      <a:pt x="1084416" y="2424653"/>
                      <a:pt x="1031855" y="2604468"/>
                    </a:cubicBezTo>
                    <a:cubicBezTo>
                      <a:pt x="987040" y="2756619"/>
                      <a:pt x="989806" y="2909323"/>
                      <a:pt x="1018576" y="3063133"/>
                    </a:cubicBezTo>
                    <a:cubicBezTo>
                      <a:pt x="1031855" y="3133953"/>
                      <a:pt x="1024662" y="3204772"/>
                      <a:pt x="1013597" y="3275038"/>
                    </a:cubicBezTo>
                    <a:cubicBezTo>
                      <a:pt x="993679" y="3403952"/>
                      <a:pt x="969888" y="3532312"/>
                      <a:pt x="948310" y="3661225"/>
                    </a:cubicBezTo>
                    <a:cubicBezTo>
                      <a:pt x="946651" y="3671737"/>
                      <a:pt x="944991" y="3684462"/>
                      <a:pt x="948864" y="3693868"/>
                    </a:cubicBezTo>
                    <a:cubicBezTo>
                      <a:pt x="970995" y="3748089"/>
                      <a:pt x="993126" y="3802863"/>
                      <a:pt x="1047900" y="3834953"/>
                    </a:cubicBezTo>
                    <a:cubicBezTo>
                      <a:pt x="1070031" y="3847679"/>
                      <a:pt x="1088842" y="3866490"/>
                      <a:pt x="1109867" y="3880875"/>
                    </a:cubicBezTo>
                    <a:cubicBezTo>
                      <a:pt x="1130891" y="3895260"/>
                      <a:pt x="1131998" y="3915732"/>
                      <a:pt x="1124805" y="3934543"/>
                    </a:cubicBezTo>
                    <a:cubicBezTo>
                      <a:pt x="1117613" y="3954461"/>
                      <a:pt x="1102674" y="3969399"/>
                      <a:pt x="1078883" y="3971612"/>
                    </a:cubicBezTo>
                    <a:cubicBezTo>
                      <a:pt x="1070031" y="3972166"/>
                      <a:pt x="1060625" y="3975485"/>
                      <a:pt x="1053433" y="3979911"/>
                    </a:cubicBezTo>
                    <a:cubicBezTo>
                      <a:pt x="1029642" y="3995403"/>
                      <a:pt x="983720" y="3985444"/>
                      <a:pt x="960482" y="3960547"/>
                    </a:cubicBezTo>
                    <a:cubicBezTo>
                      <a:pt x="949970" y="3949481"/>
                      <a:pt x="936692" y="3941182"/>
                      <a:pt x="925073" y="3930670"/>
                    </a:cubicBezTo>
                    <a:cubicBezTo>
                      <a:pt x="914007" y="3920158"/>
                      <a:pt x="901835" y="3909645"/>
                      <a:pt x="894643" y="3896920"/>
                    </a:cubicBezTo>
                    <a:cubicBezTo>
                      <a:pt x="882471" y="3874789"/>
                      <a:pt x="866426" y="3861511"/>
                      <a:pt x="842635" y="3855978"/>
                    </a:cubicBezTo>
                    <a:cubicBezTo>
                      <a:pt x="802246" y="3846572"/>
                      <a:pt x="790073" y="3832187"/>
                      <a:pt x="794500" y="3792351"/>
                    </a:cubicBezTo>
                    <a:cubicBezTo>
                      <a:pt x="799479" y="3746429"/>
                      <a:pt x="812205" y="3700507"/>
                      <a:pt x="814418" y="3654585"/>
                    </a:cubicBezTo>
                    <a:cubicBezTo>
                      <a:pt x="816077" y="3617516"/>
                      <a:pt x="809438" y="3579893"/>
                      <a:pt x="803352" y="3542824"/>
                    </a:cubicBezTo>
                    <a:cubicBezTo>
                      <a:pt x="787860" y="3443787"/>
                      <a:pt x="767389" y="3345304"/>
                      <a:pt x="755770" y="3245714"/>
                    </a:cubicBezTo>
                    <a:cubicBezTo>
                      <a:pt x="749684" y="3191494"/>
                      <a:pt x="757983" y="3135613"/>
                      <a:pt x="757430" y="3080285"/>
                    </a:cubicBezTo>
                    <a:cubicBezTo>
                      <a:pt x="757430" y="3043216"/>
                      <a:pt x="762410" y="3002273"/>
                      <a:pt x="749131" y="2969630"/>
                    </a:cubicBezTo>
                    <a:cubicBezTo>
                      <a:pt x="708189" y="2867827"/>
                      <a:pt x="703763" y="2762152"/>
                      <a:pt x="695463" y="2655369"/>
                    </a:cubicBezTo>
                    <a:cubicBezTo>
                      <a:pt x="687164" y="2542501"/>
                      <a:pt x="671673" y="2430186"/>
                      <a:pt x="660054" y="2317871"/>
                    </a:cubicBezTo>
                    <a:cubicBezTo>
                      <a:pt x="656734" y="2289654"/>
                      <a:pt x="654521" y="2260884"/>
                      <a:pt x="651201" y="2232667"/>
                    </a:cubicBezTo>
                    <a:cubicBezTo>
                      <a:pt x="650095" y="2222708"/>
                      <a:pt x="647328" y="2212195"/>
                      <a:pt x="645669" y="2202237"/>
                    </a:cubicBezTo>
                    <a:cubicBezTo>
                      <a:pt x="642902" y="2202237"/>
                      <a:pt x="640136" y="2202237"/>
                      <a:pt x="636816" y="2202237"/>
                    </a:cubicBezTo>
                    <a:cubicBezTo>
                      <a:pt x="632390" y="2237093"/>
                      <a:pt x="627964" y="2271396"/>
                      <a:pt x="624091" y="2306252"/>
                    </a:cubicBezTo>
                    <a:cubicBezTo>
                      <a:pt x="611919" y="2415248"/>
                      <a:pt x="598640" y="2523690"/>
                      <a:pt x="588128" y="2632685"/>
                    </a:cubicBezTo>
                    <a:cubicBezTo>
                      <a:pt x="582042" y="2695759"/>
                      <a:pt x="582595" y="2759938"/>
                      <a:pt x="573743" y="2822459"/>
                    </a:cubicBezTo>
                    <a:cubicBezTo>
                      <a:pt x="567657" y="2864508"/>
                      <a:pt x="552718" y="2906003"/>
                      <a:pt x="539440" y="2946946"/>
                    </a:cubicBezTo>
                    <a:cubicBezTo>
                      <a:pt x="525608" y="2989548"/>
                      <a:pt x="516755" y="3031044"/>
                      <a:pt x="523948" y="3076965"/>
                    </a:cubicBezTo>
                    <a:cubicBezTo>
                      <a:pt x="542759" y="3197026"/>
                      <a:pt x="523395" y="3315427"/>
                      <a:pt x="500157" y="3433275"/>
                    </a:cubicBezTo>
                    <a:cubicBezTo>
                      <a:pt x="487432" y="3497455"/>
                      <a:pt x="478579" y="3562188"/>
                      <a:pt x="468067" y="3626368"/>
                    </a:cubicBezTo>
                    <a:cubicBezTo>
                      <a:pt x="466961" y="3632454"/>
                      <a:pt x="465854" y="3639647"/>
                      <a:pt x="466961" y="3645733"/>
                    </a:cubicBezTo>
                    <a:cubicBezTo>
                      <a:pt x="474153" y="3688889"/>
                      <a:pt x="480792" y="3732044"/>
                      <a:pt x="489092" y="3774646"/>
                    </a:cubicBezTo>
                    <a:cubicBezTo>
                      <a:pt x="498497" y="3823888"/>
                      <a:pt x="485219" y="3842146"/>
                      <a:pt x="438190" y="3858191"/>
                    </a:cubicBezTo>
                    <a:cubicBezTo>
                      <a:pt x="421039" y="3864277"/>
                      <a:pt x="406653" y="3880875"/>
                      <a:pt x="392268" y="3893601"/>
                    </a:cubicBezTo>
                    <a:cubicBezTo>
                      <a:pt x="378436" y="3906326"/>
                      <a:pt x="366264" y="3920711"/>
                      <a:pt x="352986" y="3933437"/>
                    </a:cubicBezTo>
                    <a:cubicBezTo>
                      <a:pt x="345240" y="3941182"/>
                      <a:pt x="335281" y="3946715"/>
                      <a:pt x="328088" y="3955014"/>
                    </a:cubicBezTo>
                    <a:cubicBezTo>
                      <a:pt x="297658" y="3989317"/>
                      <a:pt x="264462" y="3994297"/>
                      <a:pt x="224626" y="3972166"/>
                    </a:cubicBezTo>
                    <a:cubicBezTo>
                      <a:pt x="211347" y="3964973"/>
                      <a:pt x="194196" y="3966080"/>
                      <a:pt x="179810" y="3959440"/>
                    </a:cubicBezTo>
                    <a:cubicBezTo>
                      <a:pt x="150487" y="3946715"/>
                      <a:pt x="147720" y="3894707"/>
                      <a:pt x="177044" y="3877555"/>
                    </a:cubicBezTo>
                    <a:cubicBezTo>
                      <a:pt x="204708" y="3861511"/>
                      <a:pt x="229605" y="3840486"/>
                      <a:pt x="255609" y="3821675"/>
                    </a:cubicBezTo>
                    <a:cubicBezTo>
                      <a:pt x="310383" y="3782945"/>
                      <a:pt x="341920" y="3691655"/>
                      <a:pt x="330301" y="3623602"/>
                    </a:cubicBezTo>
                    <a:cubicBezTo>
                      <a:pt x="305404" y="3479750"/>
                      <a:pt x="282166" y="3335345"/>
                      <a:pt x="261142" y="3190387"/>
                    </a:cubicBezTo>
                    <a:cubicBezTo>
                      <a:pt x="252290" y="3129527"/>
                      <a:pt x="265015" y="3069773"/>
                      <a:pt x="274421" y="3009466"/>
                    </a:cubicBezTo>
                    <a:cubicBezTo>
                      <a:pt x="294338" y="2878340"/>
                      <a:pt x="292679" y="2748320"/>
                      <a:pt x="256716" y="2618300"/>
                    </a:cubicBezTo>
                    <a:cubicBezTo>
                      <a:pt x="223519" y="2498792"/>
                      <a:pt x="193642" y="2377625"/>
                      <a:pt x="195855" y="2252031"/>
                    </a:cubicBezTo>
                    <a:cubicBezTo>
                      <a:pt x="198069" y="2151888"/>
                      <a:pt x="195302" y="2051192"/>
                      <a:pt x="228499" y="1953816"/>
                    </a:cubicBezTo>
                    <a:cubicBezTo>
                      <a:pt x="234031" y="1936664"/>
                      <a:pt x="237351" y="1917299"/>
                      <a:pt x="235691" y="1899595"/>
                    </a:cubicBezTo>
                    <a:cubicBezTo>
                      <a:pt x="224626" y="1796685"/>
                      <a:pt x="245097" y="1698202"/>
                      <a:pt x="273867" y="1600272"/>
                    </a:cubicBezTo>
                    <a:cubicBezTo>
                      <a:pt x="280507" y="1577588"/>
                      <a:pt x="286039" y="1553797"/>
                      <a:pt x="293232" y="1531113"/>
                    </a:cubicBezTo>
                    <a:cubicBezTo>
                      <a:pt x="306511" y="1490170"/>
                      <a:pt x="309277" y="1450335"/>
                      <a:pt x="283273" y="1412159"/>
                    </a:cubicBezTo>
                    <a:cubicBezTo>
                      <a:pt x="276634" y="1406073"/>
                      <a:pt x="275527" y="1392794"/>
                      <a:pt x="270548" y="1377302"/>
                    </a:cubicBezTo>
                    <a:close/>
                  </a:path>
                </a:pathLst>
              </a:custGeom>
              <a:grpFill/>
              <a:ln w="38100" cap="flat">
                <a:noFill/>
                <a:prstDash val="solid"/>
                <a:miter/>
              </a:ln>
            </p:spPr>
            <p:txBody>
              <a:bodyPr rtlCol="0" anchor="ctr"/>
              <a:lstStyle/>
              <a:p>
                <a:pPr defTabSz="457189"/>
                <a:endParaRPr lang="en-US" dirty="0">
                  <a:solidFill>
                    <a:srgbClr val="515151"/>
                  </a:solidFill>
                  <a:latin typeface="Arial" panose="020B0604020202020204" pitchFamily="34" charset="0"/>
                  <a:cs typeface="Arial" panose="020B0604020202020204" pitchFamily="34" charset="0"/>
                </a:endParaRPr>
              </a:p>
            </p:txBody>
          </p:sp>
          <p:grpSp>
            <p:nvGrpSpPr>
              <p:cNvPr id="99" name="Graphic 151">
                <a:extLst>
                  <a:ext uri="{FF2B5EF4-FFF2-40B4-BE49-F238E27FC236}">
                    <a16:creationId xmlns:a16="http://schemas.microsoft.com/office/drawing/2014/main" id="{761EB3CB-A001-4001-9205-93FE1FDE0D2D}"/>
                  </a:ext>
                </a:extLst>
              </p:cNvPr>
              <p:cNvGrpSpPr/>
              <p:nvPr/>
            </p:nvGrpSpPr>
            <p:grpSpPr>
              <a:xfrm>
                <a:off x="2120682" y="2078012"/>
                <a:ext cx="280699" cy="242639"/>
                <a:chOff x="406410" y="2357787"/>
                <a:chExt cx="660440" cy="522512"/>
              </a:xfrm>
              <a:grpFill/>
            </p:grpSpPr>
            <p:sp>
              <p:nvSpPr>
                <p:cNvPr id="100" name="Freeform: Shape 99">
                  <a:extLst>
                    <a:ext uri="{FF2B5EF4-FFF2-40B4-BE49-F238E27FC236}">
                      <a16:creationId xmlns:a16="http://schemas.microsoft.com/office/drawing/2014/main" id="{6510BC64-1E66-472C-9E67-EBAEB0E2E2EC}"/>
                    </a:ext>
                  </a:extLst>
                </p:cNvPr>
                <p:cNvSpPr/>
                <p:nvPr/>
              </p:nvSpPr>
              <p:spPr>
                <a:xfrm>
                  <a:off x="411007" y="2423660"/>
                  <a:ext cx="245175" cy="153234"/>
                </a:xfrm>
                <a:custGeom>
                  <a:avLst/>
                  <a:gdLst>
                    <a:gd name="connsiteX0" fmla="*/ 78115 w 245175"/>
                    <a:gd name="connsiteY0" fmla="*/ 19886 h 153234"/>
                    <a:gd name="connsiteX1" fmla="*/ 242076 w 245175"/>
                    <a:gd name="connsiteY1" fmla="*/ 90374 h 153234"/>
                    <a:gd name="connsiteX2" fmla="*/ 208365 w 245175"/>
                    <a:gd name="connsiteY2" fmla="*/ 84245 h 153234"/>
                    <a:gd name="connsiteX3" fmla="*/ 133280 w 245175"/>
                    <a:gd name="connsiteY3" fmla="*/ 142474 h 153234"/>
                    <a:gd name="connsiteX4" fmla="*/ 121021 w 245175"/>
                    <a:gd name="connsiteY4" fmla="*/ 78115 h 153234"/>
                    <a:gd name="connsiteX5" fmla="*/ 18354 w 245175"/>
                    <a:gd name="connsiteY5" fmla="*/ 127150 h 153234"/>
                    <a:gd name="connsiteX6" fmla="*/ 81180 w 245175"/>
                    <a:gd name="connsiteY6" fmla="*/ 18354 h 153234"/>
                    <a:gd name="connsiteX7" fmla="*/ 78115 w 245175"/>
                    <a:gd name="connsiteY7" fmla="*/ 19886 h 15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175" h="153234">
                      <a:moveTo>
                        <a:pt x="78115" y="19886"/>
                      </a:moveTo>
                      <a:cubicBezTo>
                        <a:pt x="133280" y="36742"/>
                        <a:pt x="203768" y="9160"/>
                        <a:pt x="242076" y="90374"/>
                      </a:cubicBezTo>
                      <a:cubicBezTo>
                        <a:pt x="220623" y="87309"/>
                        <a:pt x="205300" y="84245"/>
                        <a:pt x="208365" y="84245"/>
                      </a:cubicBezTo>
                      <a:cubicBezTo>
                        <a:pt x="176185" y="108762"/>
                        <a:pt x="154733" y="125618"/>
                        <a:pt x="133280" y="142474"/>
                      </a:cubicBezTo>
                      <a:cubicBezTo>
                        <a:pt x="130215" y="125618"/>
                        <a:pt x="127150" y="108762"/>
                        <a:pt x="121021" y="78115"/>
                      </a:cubicBezTo>
                      <a:cubicBezTo>
                        <a:pt x="96503" y="90374"/>
                        <a:pt x="65857" y="104165"/>
                        <a:pt x="18354" y="127150"/>
                      </a:cubicBezTo>
                      <a:cubicBezTo>
                        <a:pt x="44404" y="82712"/>
                        <a:pt x="62792" y="50533"/>
                        <a:pt x="81180" y="18354"/>
                      </a:cubicBezTo>
                      <a:lnTo>
                        <a:pt x="78115" y="19886"/>
                      </a:lnTo>
                      <a:close/>
                    </a:path>
                  </a:pathLst>
                </a:custGeom>
                <a:grpFill/>
                <a:ln w="15212" cap="flat">
                  <a:noFill/>
                  <a:prstDash val="solid"/>
                  <a:miter/>
                </a:ln>
              </p:spPr>
              <p:txBody>
                <a:bodyPr rtlCol="0" anchor="ctr"/>
                <a:lstStyle/>
                <a:p>
                  <a:pPr defTabSz="457189"/>
                  <a:endParaRPr lang="en-US" dirty="0">
                    <a:solidFill>
                      <a:srgbClr val="515151"/>
                    </a:solidFill>
                    <a:latin typeface="Arial" panose="020B0604020202020204" pitchFamily="34" charset="0"/>
                    <a:cs typeface="Arial" panose="020B0604020202020204" pitchFamily="34" charset="0"/>
                  </a:endParaRPr>
                </a:p>
              </p:txBody>
            </p:sp>
            <p:sp>
              <p:nvSpPr>
                <p:cNvPr id="102" name="Freeform: Shape 101">
                  <a:extLst>
                    <a:ext uri="{FF2B5EF4-FFF2-40B4-BE49-F238E27FC236}">
                      <a16:creationId xmlns:a16="http://schemas.microsoft.com/office/drawing/2014/main" id="{48BC8957-1BBC-4E5C-BB09-AE07BAFA07A8}"/>
                    </a:ext>
                  </a:extLst>
                </p:cNvPr>
                <p:cNvSpPr/>
                <p:nvPr/>
              </p:nvSpPr>
              <p:spPr>
                <a:xfrm>
                  <a:off x="810949" y="2440065"/>
                  <a:ext cx="245175" cy="122588"/>
                </a:xfrm>
                <a:custGeom>
                  <a:avLst/>
                  <a:gdLst>
                    <a:gd name="connsiteX0" fmla="*/ 166991 w 245175"/>
                    <a:gd name="connsiteY0" fmla="*/ 69373 h 122587"/>
                    <a:gd name="connsiteX1" fmla="*/ 140941 w 245175"/>
                    <a:gd name="connsiteY1" fmla="*/ 115343 h 122587"/>
                    <a:gd name="connsiteX2" fmla="*/ 90374 w 245175"/>
                    <a:gd name="connsiteY2" fmla="*/ 103084 h 122587"/>
                    <a:gd name="connsiteX3" fmla="*/ 18354 w 245175"/>
                    <a:gd name="connsiteY3" fmla="*/ 69373 h 122587"/>
                    <a:gd name="connsiteX4" fmla="*/ 91906 w 245175"/>
                    <a:gd name="connsiteY4" fmla="*/ 18805 h 122587"/>
                    <a:gd name="connsiteX5" fmla="*/ 239011 w 245175"/>
                    <a:gd name="connsiteY5" fmla="*/ 107681 h 122587"/>
                    <a:gd name="connsiteX6" fmla="*/ 166991 w 245175"/>
                    <a:gd name="connsiteY6" fmla="*/ 69373 h 12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175" h="122587">
                      <a:moveTo>
                        <a:pt x="166991" y="69373"/>
                      </a:moveTo>
                      <a:cubicBezTo>
                        <a:pt x="157797" y="87761"/>
                        <a:pt x="153200" y="112278"/>
                        <a:pt x="140941" y="115343"/>
                      </a:cubicBezTo>
                      <a:cubicBezTo>
                        <a:pt x="125618" y="119940"/>
                        <a:pt x="93439" y="112278"/>
                        <a:pt x="90374" y="103084"/>
                      </a:cubicBezTo>
                      <a:cubicBezTo>
                        <a:pt x="76583" y="58646"/>
                        <a:pt x="79648" y="58646"/>
                        <a:pt x="18354" y="69373"/>
                      </a:cubicBezTo>
                      <a:cubicBezTo>
                        <a:pt x="42871" y="50985"/>
                        <a:pt x="67389" y="18805"/>
                        <a:pt x="91906" y="18805"/>
                      </a:cubicBezTo>
                      <a:cubicBezTo>
                        <a:pt x="150135" y="15741"/>
                        <a:pt x="209897" y="26467"/>
                        <a:pt x="239011" y="107681"/>
                      </a:cubicBezTo>
                      <a:cubicBezTo>
                        <a:pt x="211429" y="92358"/>
                        <a:pt x="193041" y="81632"/>
                        <a:pt x="166991" y="69373"/>
                      </a:cubicBezTo>
                      <a:close/>
                    </a:path>
                  </a:pathLst>
                </a:custGeom>
                <a:grpFill/>
                <a:ln w="15212" cap="flat">
                  <a:noFill/>
                  <a:prstDash val="solid"/>
                  <a:miter/>
                </a:ln>
              </p:spPr>
              <p:txBody>
                <a:bodyPr rtlCol="0" anchor="ctr"/>
                <a:lstStyle/>
                <a:p>
                  <a:pPr defTabSz="457189"/>
                  <a:endParaRPr lang="en-US" dirty="0">
                    <a:solidFill>
                      <a:srgbClr val="515151"/>
                    </a:solidFill>
                    <a:latin typeface="Arial" panose="020B0604020202020204" pitchFamily="34" charset="0"/>
                    <a:cs typeface="Arial" panose="020B0604020202020204" pitchFamily="34" charset="0"/>
                  </a:endParaRPr>
                </a:p>
              </p:txBody>
            </p:sp>
            <p:sp>
              <p:nvSpPr>
                <p:cNvPr id="103" name="Freeform: Shape 102">
                  <a:extLst>
                    <a:ext uri="{FF2B5EF4-FFF2-40B4-BE49-F238E27FC236}">
                      <a16:creationId xmlns:a16="http://schemas.microsoft.com/office/drawing/2014/main" id="{C7764D4D-DA05-4E14-A5E6-23DFAEE96B2A}"/>
                    </a:ext>
                  </a:extLst>
                </p:cNvPr>
                <p:cNvSpPr/>
                <p:nvPr/>
              </p:nvSpPr>
              <p:spPr>
                <a:xfrm>
                  <a:off x="406410" y="2358079"/>
                  <a:ext cx="275822" cy="91941"/>
                </a:xfrm>
                <a:custGeom>
                  <a:avLst/>
                  <a:gdLst>
                    <a:gd name="connsiteX0" fmla="*/ 84245 w 275822"/>
                    <a:gd name="connsiteY0" fmla="*/ 83935 h 91940"/>
                    <a:gd name="connsiteX1" fmla="*/ 18354 w 275822"/>
                    <a:gd name="connsiteY1" fmla="*/ 83935 h 91940"/>
                    <a:gd name="connsiteX2" fmla="*/ 199171 w 275822"/>
                    <a:gd name="connsiteY2" fmla="*/ 21109 h 91940"/>
                    <a:gd name="connsiteX3" fmla="*/ 271191 w 275822"/>
                    <a:gd name="connsiteY3" fmla="*/ 64015 h 91940"/>
                    <a:gd name="connsiteX4" fmla="*/ 261997 w 275822"/>
                    <a:gd name="connsiteY4" fmla="*/ 85467 h 91940"/>
                    <a:gd name="connsiteX5" fmla="*/ 82712 w 275822"/>
                    <a:gd name="connsiteY5" fmla="*/ 85467 h 91940"/>
                    <a:gd name="connsiteX6" fmla="*/ 84245 w 275822"/>
                    <a:gd name="connsiteY6" fmla="*/ 83935 h 9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822" h="91940">
                      <a:moveTo>
                        <a:pt x="84245" y="83935"/>
                      </a:moveTo>
                      <a:cubicBezTo>
                        <a:pt x="67389" y="83935"/>
                        <a:pt x="50533" y="83935"/>
                        <a:pt x="18354" y="83935"/>
                      </a:cubicBezTo>
                      <a:cubicBezTo>
                        <a:pt x="75051" y="18044"/>
                        <a:pt x="137877" y="13447"/>
                        <a:pt x="199171" y="21109"/>
                      </a:cubicBezTo>
                      <a:cubicBezTo>
                        <a:pt x="225220" y="24174"/>
                        <a:pt x="248206" y="48691"/>
                        <a:pt x="271191" y="64015"/>
                      </a:cubicBezTo>
                      <a:cubicBezTo>
                        <a:pt x="268126" y="71676"/>
                        <a:pt x="265061" y="79338"/>
                        <a:pt x="261997" y="85467"/>
                      </a:cubicBezTo>
                      <a:cubicBezTo>
                        <a:pt x="202235" y="85467"/>
                        <a:pt x="142474" y="85467"/>
                        <a:pt x="82712" y="85467"/>
                      </a:cubicBezTo>
                      <a:cubicBezTo>
                        <a:pt x="82712" y="85467"/>
                        <a:pt x="84245" y="83935"/>
                        <a:pt x="84245" y="83935"/>
                      </a:cubicBezTo>
                      <a:close/>
                    </a:path>
                  </a:pathLst>
                </a:custGeom>
                <a:grpFill/>
                <a:ln w="15212" cap="flat">
                  <a:noFill/>
                  <a:prstDash val="solid"/>
                  <a:miter/>
                </a:ln>
              </p:spPr>
              <p:txBody>
                <a:bodyPr rtlCol="0" anchor="ctr"/>
                <a:lstStyle/>
                <a:p>
                  <a:pPr defTabSz="457189"/>
                  <a:endParaRPr lang="en-US" dirty="0">
                    <a:solidFill>
                      <a:srgbClr val="515151"/>
                    </a:solidFill>
                    <a:latin typeface="Arial" panose="020B0604020202020204" pitchFamily="34" charset="0"/>
                    <a:cs typeface="Arial" panose="020B0604020202020204" pitchFamily="34" charset="0"/>
                  </a:endParaRPr>
                </a:p>
              </p:txBody>
            </p:sp>
            <p:sp>
              <p:nvSpPr>
                <p:cNvPr id="104" name="Freeform: Shape 103">
                  <a:extLst>
                    <a:ext uri="{FF2B5EF4-FFF2-40B4-BE49-F238E27FC236}">
                      <a16:creationId xmlns:a16="http://schemas.microsoft.com/office/drawing/2014/main" id="{C627B845-BAE1-4C0D-BEBC-CB9790CE7481}"/>
                    </a:ext>
                  </a:extLst>
                </p:cNvPr>
                <p:cNvSpPr/>
                <p:nvPr/>
              </p:nvSpPr>
              <p:spPr>
                <a:xfrm>
                  <a:off x="791028" y="2357787"/>
                  <a:ext cx="275822" cy="91941"/>
                </a:xfrm>
                <a:custGeom>
                  <a:avLst/>
                  <a:gdLst>
                    <a:gd name="connsiteX0" fmla="*/ 18354 w 275822"/>
                    <a:gd name="connsiteY0" fmla="*/ 65839 h 91940"/>
                    <a:gd name="connsiteX1" fmla="*/ 94971 w 275822"/>
                    <a:gd name="connsiteY1" fmla="*/ 21401 h 91940"/>
                    <a:gd name="connsiteX2" fmla="*/ 271191 w 275822"/>
                    <a:gd name="connsiteY2" fmla="*/ 82695 h 91940"/>
                    <a:gd name="connsiteX3" fmla="*/ 29080 w 275822"/>
                    <a:gd name="connsiteY3" fmla="*/ 82695 h 91940"/>
                    <a:gd name="connsiteX4" fmla="*/ 18354 w 275822"/>
                    <a:gd name="connsiteY4" fmla="*/ 65839 h 91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22" h="91940">
                      <a:moveTo>
                        <a:pt x="18354" y="65839"/>
                      </a:moveTo>
                      <a:cubicBezTo>
                        <a:pt x="44404" y="50516"/>
                        <a:pt x="67389" y="24466"/>
                        <a:pt x="94971" y="21401"/>
                      </a:cubicBezTo>
                      <a:cubicBezTo>
                        <a:pt x="156265" y="12207"/>
                        <a:pt x="216026" y="21401"/>
                        <a:pt x="271191" y="82695"/>
                      </a:cubicBezTo>
                      <a:cubicBezTo>
                        <a:pt x="179250" y="82695"/>
                        <a:pt x="104165" y="82695"/>
                        <a:pt x="29080" y="82695"/>
                      </a:cubicBezTo>
                      <a:cubicBezTo>
                        <a:pt x="26016" y="76566"/>
                        <a:pt x="21418" y="71969"/>
                        <a:pt x="18354" y="65839"/>
                      </a:cubicBezTo>
                      <a:close/>
                    </a:path>
                  </a:pathLst>
                </a:custGeom>
                <a:grpFill/>
                <a:ln w="15212" cap="flat">
                  <a:noFill/>
                  <a:prstDash val="solid"/>
                  <a:miter/>
                </a:ln>
              </p:spPr>
              <p:txBody>
                <a:bodyPr rtlCol="0" anchor="ctr"/>
                <a:lstStyle/>
                <a:p>
                  <a:pPr defTabSz="457189"/>
                  <a:endParaRPr lang="en-US" dirty="0">
                    <a:solidFill>
                      <a:srgbClr val="515151"/>
                    </a:solidFill>
                    <a:latin typeface="Arial" panose="020B0604020202020204" pitchFamily="34" charset="0"/>
                    <a:cs typeface="Arial" panose="020B0604020202020204" pitchFamily="34" charset="0"/>
                  </a:endParaRPr>
                </a:p>
              </p:txBody>
            </p:sp>
            <p:sp>
              <p:nvSpPr>
                <p:cNvPr id="105" name="Freeform: Shape 104">
                  <a:extLst>
                    <a:ext uri="{FF2B5EF4-FFF2-40B4-BE49-F238E27FC236}">
                      <a16:creationId xmlns:a16="http://schemas.microsoft.com/office/drawing/2014/main" id="{52EB2552-1CF9-4F24-8195-2499ECBBDB3F}"/>
                    </a:ext>
                  </a:extLst>
                </p:cNvPr>
                <p:cNvSpPr/>
                <p:nvPr/>
              </p:nvSpPr>
              <p:spPr>
                <a:xfrm>
                  <a:off x="627067" y="2819005"/>
                  <a:ext cx="229852" cy="61294"/>
                </a:xfrm>
                <a:custGeom>
                  <a:avLst/>
                  <a:gdLst>
                    <a:gd name="connsiteX0" fmla="*/ 38274 w 229851"/>
                    <a:gd name="connsiteY0" fmla="*/ 19886 h 61293"/>
                    <a:gd name="connsiteX1" fmla="*/ 214494 w 229851"/>
                    <a:gd name="connsiteY1" fmla="*/ 33677 h 61293"/>
                    <a:gd name="connsiteX2" fmla="*/ 212962 w 229851"/>
                    <a:gd name="connsiteY2" fmla="*/ 58195 h 61293"/>
                    <a:gd name="connsiteX3" fmla="*/ 18354 w 229851"/>
                    <a:gd name="connsiteY3" fmla="*/ 58195 h 61293"/>
                    <a:gd name="connsiteX4" fmla="*/ 39807 w 229851"/>
                    <a:gd name="connsiteY4" fmla="*/ 18354 h 61293"/>
                    <a:gd name="connsiteX5" fmla="*/ 38274 w 229851"/>
                    <a:gd name="connsiteY5" fmla="*/ 19886 h 6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851" h="61293">
                      <a:moveTo>
                        <a:pt x="38274" y="19886"/>
                      </a:moveTo>
                      <a:cubicBezTo>
                        <a:pt x="96503" y="24483"/>
                        <a:pt x="154732" y="29080"/>
                        <a:pt x="214494" y="33677"/>
                      </a:cubicBezTo>
                      <a:cubicBezTo>
                        <a:pt x="214494" y="41339"/>
                        <a:pt x="214494" y="49001"/>
                        <a:pt x="212962" y="58195"/>
                      </a:cubicBezTo>
                      <a:cubicBezTo>
                        <a:pt x="150135" y="58195"/>
                        <a:pt x="87309" y="58195"/>
                        <a:pt x="18354" y="58195"/>
                      </a:cubicBezTo>
                      <a:cubicBezTo>
                        <a:pt x="26016" y="42871"/>
                        <a:pt x="33677" y="30613"/>
                        <a:pt x="39807" y="18354"/>
                      </a:cubicBezTo>
                      <a:cubicBezTo>
                        <a:pt x="41339" y="18354"/>
                        <a:pt x="38274" y="19886"/>
                        <a:pt x="38274" y="19886"/>
                      </a:cubicBezTo>
                      <a:close/>
                    </a:path>
                  </a:pathLst>
                </a:custGeom>
                <a:grpFill/>
                <a:ln w="15212" cap="flat">
                  <a:noFill/>
                  <a:prstDash val="solid"/>
                  <a:miter/>
                </a:ln>
              </p:spPr>
              <p:txBody>
                <a:bodyPr rtlCol="0" anchor="ctr"/>
                <a:lstStyle/>
                <a:p>
                  <a:pPr defTabSz="457189"/>
                  <a:endParaRPr lang="en-US" dirty="0">
                    <a:solidFill>
                      <a:srgbClr val="515151"/>
                    </a:solidFill>
                    <a:latin typeface="Arial" panose="020B0604020202020204" pitchFamily="34" charset="0"/>
                    <a:cs typeface="Arial" panose="020B0604020202020204" pitchFamily="34" charset="0"/>
                  </a:endParaRPr>
                </a:p>
              </p:txBody>
            </p:sp>
          </p:grpSp>
        </p:grpSp>
        <p:pic>
          <p:nvPicPr>
            <p:cNvPr id="87" name="Grafik 44">
              <a:extLst>
                <a:ext uri="{FF2B5EF4-FFF2-40B4-BE49-F238E27FC236}">
                  <a16:creationId xmlns:a16="http://schemas.microsoft.com/office/drawing/2014/main" id="{61D70E2B-3437-4262-B462-B3D4A30A83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85814" y="3224235"/>
              <a:ext cx="659053" cy="705495"/>
            </a:xfrm>
            <a:prstGeom prst="rect">
              <a:avLst/>
            </a:prstGeom>
          </p:spPr>
        </p:pic>
        <p:pic>
          <p:nvPicPr>
            <p:cNvPr id="89" name="Picture 88">
              <a:extLst>
                <a:ext uri="{FF2B5EF4-FFF2-40B4-BE49-F238E27FC236}">
                  <a16:creationId xmlns:a16="http://schemas.microsoft.com/office/drawing/2014/main" id="{C912F9B2-BA77-4FA8-A919-FEBB2DE08293}"/>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17048" t="9309" b="17213"/>
            <a:stretch/>
          </p:blipFill>
          <p:spPr>
            <a:xfrm>
              <a:off x="630597" y="3184263"/>
              <a:ext cx="825605" cy="731314"/>
            </a:xfrm>
            <a:prstGeom prst="rect">
              <a:avLst/>
            </a:prstGeom>
          </p:spPr>
        </p:pic>
        <p:pic>
          <p:nvPicPr>
            <p:cNvPr id="90" name="Picture 89">
              <a:extLst>
                <a:ext uri="{FF2B5EF4-FFF2-40B4-BE49-F238E27FC236}">
                  <a16:creationId xmlns:a16="http://schemas.microsoft.com/office/drawing/2014/main" id="{6A45BE9F-1727-40E0-9AA0-1924EB0BCCCE}"/>
                </a:ext>
              </a:extLst>
            </p:cNvPr>
            <p:cNvPicPr>
              <a:picLocks noChangeAspect="1"/>
            </p:cNvPicPr>
            <p:nvPr/>
          </p:nvPicPr>
          <p:blipFill>
            <a:blip r:embed="rId7">
              <a:duotone>
                <a:schemeClr val="accent5">
                  <a:shade val="45000"/>
                  <a:satMod val="135000"/>
                </a:schemeClr>
                <a:prstClr val="white"/>
              </a:duotone>
              <a:alphaModFix amt="70000"/>
            </a:blip>
            <a:stretch>
              <a:fillRect/>
            </a:stretch>
          </p:blipFill>
          <p:spPr>
            <a:xfrm>
              <a:off x="507641" y="2422444"/>
              <a:ext cx="834941" cy="687221"/>
            </a:xfrm>
            <a:prstGeom prst="rect">
              <a:avLst/>
            </a:prstGeom>
          </p:spPr>
        </p:pic>
        <p:grpSp>
          <p:nvGrpSpPr>
            <p:cNvPr id="11" name="Group 10">
              <a:extLst>
                <a:ext uri="{FF2B5EF4-FFF2-40B4-BE49-F238E27FC236}">
                  <a16:creationId xmlns:a16="http://schemas.microsoft.com/office/drawing/2014/main" id="{4B85E0ED-86B2-4F05-A0B2-BB608C87D0B2}"/>
                </a:ext>
              </a:extLst>
            </p:cNvPr>
            <p:cNvGrpSpPr/>
            <p:nvPr/>
          </p:nvGrpSpPr>
          <p:grpSpPr>
            <a:xfrm>
              <a:off x="1981340" y="2507634"/>
              <a:ext cx="551222" cy="352229"/>
              <a:chOff x="1981340" y="2507634"/>
              <a:chExt cx="551222" cy="352229"/>
            </a:xfrm>
          </p:grpSpPr>
          <p:sp>
            <p:nvSpPr>
              <p:cNvPr id="81" name="Freeform: Shape 80">
                <a:extLst>
                  <a:ext uri="{FF2B5EF4-FFF2-40B4-BE49-F238E27FC236}">
                    <a16:creationId xmlns:a16="http://schemas.microsoft.com/office/drawing/2014/main" id="{AB6FF237-EAEA-442C-9354-3F17469A1F08}"/>
                  </a:ext>
                </a:extLst>
              </p:cNvPr>
              <p:cNvSpPr/>
              <p:nvPr/>
            </p:nvSpPr>
            <p:spPr>
              <a:xfrm>
                <a:off x="2266390" y="2507634"/>
                <a:ext cx="252590" cy="204870"/>
              </a:xfrm>
              <a:custGeom>
                <a:avLst/>
                <a:gdLst>
                  <a:gd name="connsiteX0" fmla="*/ 443478 w 458174"/>
                  <a:gd name="connsiteY0" fmla="*/ 371565 h 371615"/>
                  <a:gd name="connsiteX1" fmla="*/ 433382 w 458174"/>
                  <a:gd name="connsiteY1" fmla="*/ 367374 h 371615"/>
                  <a:gd name="connsiteX2" fmla="*/ 347657 w 458174"/>
                  <a:gd name="connsiteY2" fmla="*/ 338799 h 371615"/>
                  <a:gd name="connsiteX3" fmla="*/ 254121 w 458174"/>
                  <a:gd name="connsiteY3" fmla="*/ 312224 h 371615"/>
                  <a:gd name="connsiteX4" fmla="*/ 193638 w 458174"/>
                  <a:gd name="connsiteY4" fmla="*/ 165253 h 371615"/>
                  <a:gd name="connsiteX5" fmla="*/ 183255 w 458174"/>
                  <a:gd name="connsiteY5" fmla="*/ 98578 h 371615"/>
                  <a:gd name="connsiteX6" fmla="*/ 90958 w 458174"/>
                  <a:gd name="connsiteY6" fmla="*/ 55239 h 371615"/>
                  <a:gd name="connsiteX7" fmla="*/ 4281 w 458174"/>
                  <a:gd name="connsiteY7" fmla="*/ 24950 h 371615"/>
                  <a:gd name="connsiteX8" fmla="*/ 4281 w 458174"/>
                  <a:gd name="connsiteY8" fmla="*/ 4281 h 371615"/>
                  <a:gd name="connsiteX9" fmla="*/ 24950 w 458174"/>
                  <a:gd name="connsiteY9" fmla="*/ 4281 h 371615"/>
                  <a:gd name="connsiteX10" fmla="*/ 94101 w 458174"/>
                  <a:gd name="connsiteY10" fmla="*/ 26283 h 371615"/>
                  <a:gd name="connsiteX11" fmla="*/ 208401 w 458174"/>
                  <a:gd name="connsiteY11" fmla="*/ 83433 h 371615"/>
                  <a:gd name="connsiteX12" fmla="*/ 223165 w 458174"/>
                  <a:gd name="connsiteY12" fmla="*/ 165253 h 371615"/>
                  <a:gd name="connsiteX13" fmla="*/ 270790 w 458174"/>
                  <a:gd name="connsiteY13" fmla="*/ 289078 h 371615"/>
                  <a:gd name="connsiteX14" fmla="*/ 351562 w 458174"/>
                  <a:gd name="connsiteY14" fmla="*/ 310986 h 371615"/>
                  <a:gd name="connsiteX15" fmla="*/ 453956 w 458174"/>
                  <a:gd name="connsiteY15" fmla="*/ 348038 h 371615"/>
                  <a:gd name="connsiteX16" fmla="*/ 454079 w 458174"/>
                  <a:gd name="connsiteY16" fmla="*/ 368108 h 371615"/>
                  <a:gd name="connsiteX17" fmla="*/ 453956 w 458174"/>
                  <a:gd name="connsiteY17" fmla="*/ 368231 h 371615"/>
                  <a:gd name="connsiteX18" fmla="*/ 443478 w 458174"/>
                  <a:gd name="connsiteY18" fmla="*/ 371565 h 37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8174" h="371615">
                    <a:moveTo>
                      <a:pt x="443478" y="371565"/>
                    </a:moveTo>
                    <a:cubicBezTo>
                      <a:pt x="439692" y="371551"/>
                      <a:pt x="436064" y="370046"/>
                      <a:pt x="433382" y="367374"/>
                    </a:cubicBezTo>
                    <a:cubicBezTo>
                      <a:pt x="411379" y="345466"/>
                      <a:pt x="382137" y="342228"/>
                      <a:pt x="347657" y="338799"/>
                    </a:cubicBezTo>
                    <a:cubicBezTo>
                      <a:pt x="316129" y="335370"/>
                      <a:pt x="283554" y="331846"/>
                      <a:pt x="254121" y="312224"/>
                    </a:cubicBezTo>
                    <a:cubicBezTo>
                      <a:pt x="194495" y="272505"/>
                      <a:pt x="194019" y="212974"/>
                      <a:pt x="193638" y="165253"/>
                    </a:cubicBezTo>
                    <a:cubicBezTo>
                      <a:pt x="193638" y="139060"/>
                      <a:pt x="193638" y="114199"/>
                      <a:pt x="183255" y="98578"/>
                    </a:cubicBezTo>
                    <a:cubicBezTo>
                      <a:pt x="160205" y="61716"/>
                      <a:pt x="126105" y="58573"/>
                      <a:pt x="90958" y="55239"/>
                    </a:cubicBezTo>
                    <a:cubicBezTo>
                      <a:pt x="60383" y="52382"/>
                      <a:pt x="28760" y="49429"/>
                      <a:pt x="4281" y="24950"/>
                    </a:cubicBezTo>
                    <a:cubicBezTo>
                      <a:pt x="-1427" y="19242"/>
                      <a:pt x="-1427" y="9988"/>
                      <a:pt x="4281" y="4281"/>
                    </a:cubicBezTo>
                    <a:cubicBezTo>
                      <a:pt x="9988" y="-1427"/>
                      <a:pt x="19242" y="-1427"/>
                      <a:pt x="24950" y="4281"/>
                    </a:cubicBezTo>
                    <a:cubicBezTo>
                      <a:pt x="42095" y="21426"/>
                      <a:pt x="66193" y="23331"/>
                      <a:pt x="94101" y="26283"/>
                    </a:cubicBezTo>
                    <a:cubicBezTo>
                      <a:pt x="133154" y="29998"/>
                      <a:pt x="177350" y="34094"/>
                      <a:pt x="208401" y="83433"/>
                    </a:cubicBezTo>
                    <a:cubicBezTo>
                      <a:pt x="222594" y="106103"/>
                      <a:pt x="222879" y="134868"/>
                      <a:pt x="223165" y="165253"/>
                    </a:cubicBezTo>
                    <a:cubicBezTo>
                      <a:pt x="223165" y="210497"/>
                      <a:pt x="223927" y="257265"/>
                      <a:pt x="270790" y="289078"/>
                    </a:cubicBezTo>
                    <a:cubicBezTo>
                      <a:pt x="294412" y="304890"/>
                      <a:pt x="322225" y="308128"/>
                      <a:pt x="351562" y="310986"/>
                    </a:cubicBezTo>
                    <a:cubicBezTo>
                      <a:pt x="387662" y="314891"/>
                      <a:pt x="424905" y="318987"/>
                      <a:pt x="453956" y="348038"/>
                    </a:cubicBezTo>
                    <a:cubicBezTo>
                      <a:pt x="459532" y="353546"/>
                      <a:pt x="459587" y="362532"/>
                      <a:pt x="454079" y="368108"/>
                    </a:cubicBezTo>
                    <a:cubicBezTo>
                      <a:pt x="454038" y="368150"/>
                      <a:pt x="453997" y="368190"/>
                      <a:pt x="453956" y="368231"/>
                    </a:cubicBezTo>
                    <a:cubicBezTo>
                      <a:pt x="451043" y="370686"/>
                      <a:pt x="447275" y="371885"/>
                      <a:pt x="443478" y="371565"/>
                    </a:cubicBezTo>
                    <a:close/>
                  </a:path>
                </a:pathLst>
              </a:custGeom>
              <a:solidFill>
                <a:schemeClr val="tx1"/>
              </a:solidFill>
              <a:ln w="9525" cap="flat">
                <a:noFill/>
                <a:prstDash val="solid"/>
                <a:miter/>
              </a:ln>
            </p:spPr>
            <p:txBody>
              <a:bodyPr rtlCol="0" anchor="ctr"/>
              <a:lstStyle/>
              <a:p>
                <a:endParaRPr lang="en-GB" sz="1350" dirty="0">
                  <a:latin typeface="Arial" panose="020B0604020202020204" pitchFamily="34" charset="0"/>
                  <a:cs typeface="Arial" panose="020B0604020202020204" pitchFamily="34" charset="0"/>
                </a:endParaRPr>
              </a:p>
            </p:txBody>
          </p:sp>
          <p:sp>
            <p:nvSpPr>
              <p:cNvPr id="82" name="Freeform: Shape 81">
                <a:extLst>
                  <a:ext uri="{FF2B5EF4-FFF2-40B4-BE49-F238E27FC236}">
                    <a16:creationId xmlns:a16="http://schemas.microsoft.com/office/drawing/2014/main" id="{655E09AF-3853-464C-8557-17ADFAAF9FEF}"/>
                  </a:ext>
                </a:extLst>
              </p:cNvPr>
              <p:cNvSpPr/>
              <p:nvPr/>
            </p:nvSpPr>
            <p:spPr>
              <a:xfrm>
                <a:off x="2245667" y="2570666"/>
                <a:ext cx="99764" cy="110304"/>
              </a:xfrm>
              <a:custGeom>
                <a:avLst/>
                <a:gdLst>
                  <a:gd name="connsiteX0" fmla="*/ 166743 w 180962"/>
                  <a:gd name="connsiteY0" fmla="*/ 200081 h 200080"/>
                  <a:gd name="connsiteX1" fmla="*/ 156647 w 180962"/>
                  <a:gd name="connsiteY1" fmla="*/ 195890 h 200080"/>
                  <a:gd name="connsiteX2" fmla="*/ 123404 w 180962"/>
                  <a:gd name="connsiteY2" fmla="*/ 119023 h 200080"/>
                  <a:gd name="connsiteX3" fmla="*/ 115118 w 180962"/>
                  <a:gd name="connsiteY3" fmla="*/ 76256 h 200080"/>
                  <a:gd name="connsiteX4" fmla="*/ 53586 w 180962"/>
                  <a:gd name="connsiteY4" fmla="*/ 45109 h 200080"/>
                  <a:gd name="connsiteX5" fmla="*/ 818 w 180962"/>
                  <a:gd name="connsiteY5" fmla="*/ 19106 h 200080"/>
                  <a:gd name="connsiteX6" fmla="*/ 9581 w 180962"/>
                  <a:gd name="connsiteY6" fmla="*/ 818 h 200080"/>
                  <a:gd name="connsiteX7" fmla="*/ 27869 w 180962"/>
                  <a:gd name="connsiteY7" fmla="*/ 9581 h 200080"/>
                  <a:gd name="connsiteX8" fmla="*/ 27869 w 180962"/>
                  <a:gd name="connsiteY8" fmla="*/ 9581 h 200080"/>
                  <a:gd name="connsiteX9" fmla="*/ 56444 w 180962"/>
                  <a:gd name="connsiteY9" fmla="*/ 16153 h 200080"/>
                  <a:gd name="connsiteX10" fmla="*/ 142169 w 180962"/>
                  <a:gd name="connsiteY10" fmla="*/ 66731 h 200080"/>
                  <a:gd name="connsiteX11" fmla="*/ 151694 w 180962"/>
                  <a:gd name="connsiteY11" fmla="*/ 115689 h 200080"/>
                  <a:gd name="connsiteX12" fmla="*/ 176744 w 180962"/>
                  <a:gd name="connsiteY12" fmla="*/ 175411 h 200080"/>
                  <a:gd name="connsiteX13" fmla="*/ 176867 w 180962"/>
                  <a:gd name="connsiteY13" fmla="*/ 195481 h 200080"/>
                  <a:gd name="connsiteX14" fmla="*/ 176744 w 180962"/>
                  <a:gd name="connsiteY14" fmla="*/ 195604 h 200080"/>
                  <a:gd name="connsiteX15" fmla="*/ 166743 w 180962"/>
                  <a:gd name="connsiteY15" fmla="*/ 200081 h 20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962" h="200080">
                    <a:moveTo>
                      <a:pt x="166743" y="200081"/>
                    </a:moveTo>
                    <a:cubicBezTo>
                      <a:pt x="162957" y="200067"/>
                      <a:pt x="159330" y="198561"/>
                      <a:pt x="156647" y="195890"/>
                    </a:cubicBezTo>
                    <a:cubicBezTo>
                      <a:pt x="128738" y="167981"/>
                      <a:pt x="126167" y="144264"/>
                      <a:pt x="123404" y="119023"/>
                    </a:cubicBezTo>
                    <a:cubicBezTo>
                      <a:pt x="122237" y="104504"/>
                      <a:pt x="119457" y="90160"/>
                      <a:pt x="115118" y="76256"/>
                    </a:cubicBezTo>
                    <a:cubicBezTo>
                      <a:pt x="107402" y="53205"/>
                      <a:pt x="84733" y="48824"/>
                      <a:pt x="53586" y="45109"/>
                    </a:cubicBezTo>
                    <a:cubicBezTo>
                      <a:pt x="31012" y="42347"/>
                      <a:pt x="7580" y="39584"/>
                      <a:pt x="818" y="19106"/>
                    </a:cubicBezTo>
                    <a:cubicBezTo>
                      <a:pt x="-1812" y="11636"/>
                      <a:pt x="2111" y="3448"/>
                      <a:pt x="9581" y="818"/>
                    </a:cubicBezTo>
                    <a:cubicBezTo>
                      <a:pt x="17050" y="-1812"/>
                      <a:pt x="25239" y="2111"/>
                      <a:pt x="27869" y="9581"/>
                    </a:cubicBezTo>
                    <a:lnTo>
                      <a:pt x="27869" y="9581"/>
                    </a:lnTo>
                    <a:cubicBezTo>
                      <a:pt x="30155" y="12914"/>
                      <a:pt x="47585" y="15010"/>
                      <a:pt x="56444" y="16153"/>
                    </a:cubicBezTo>
                    <a:cubicBezTo>
                      <a:pt x="86543" y="19677"/>
                      <a:pt x="127691" y="24630"/>
                      <a:pt x="142169" y="66731"/>
                    </a:cubicBezTo>
                    <a:cubicBezTo>
                      <a:pt x="147208" y="82632"/>
                      <a:pt x="150404" y="99059"/>
                      <a:pt x="151694" y="115689"/>
                    </a:cubicBezTo>
                    <a:cubicBezTo>
                      <a:pt x="154265" y="139121"/>
                      <a:pt x="155980" y="154646"/>
                      <a:pt x="176744" y="175411"/>
                    </a:cubicBezTo>
                    <a:cubicBezTo>
                      <a:pt x="182320" y="180919"/>
                      <a:pt x="182376" y="189905"/>
                      <a:pt x="176867" y="195481"/>
                    </a:cubicBezTo>
                    <a:cubicBezTo>
                      <a:pt x="176826" y="195523"/>
                      <a:pt x="176785" y="195563"/>
                      <a:pt x="176744" y="195604"/>
                    </a:cubicBezTo>
                    <a:cubicBezTo>
                      <a:pt x="174132" y="198358"/>
                      <a:pt x="170537" y="199966"/>
                      <a:pt x="166743" y="200081"/>
                    </a:cubicBezTo>
                    <a:close/>
                  </a:path>
                </a:pathLst>
              </a:custGeom>
              <a:solidFill>
                <a:schemeClr val="tx1"/>
              </a:solidFill>
              <a:ln w="9525" cap="flat">
                <a:noFill/>
                <a:prstDash val="solid"/>
                <a:miter/>
              </a:ln>
            </p:spPr>
            <p:txBody>
              <a:bodyPr rtlCol="0" anchor="ctr"/>
              <a:lstStyle/>
              <a:p>
                <a:endParaRPr lang="en-GB" sz="1350" dirty="0">
                  <a:latin typeface="Arial" panose="020B0604020202020204" pitchFamily="34" charset="0"/>
                  <a:cs typeface="Arial" panose="020B0604020202020204" pitchFamily="34" charset="0"/>
                </a:endParaRPr>
              </a:p>
            </p:txBody>
          </p:sp>
          <p:sp>
            <p:nvSpPr>
              <p:cNvPr id="69" name="Rectangle: Rounded Corners 68">
                <a:extLst>
                  <a:ext uri="{FF2B5EF4-FFF2-40B4-BE49-F238E27FC236}">
                    <a16:creationId xmlns:a16="http://schemas.microsoft.com/office/drawing/2014/main" id="{8CE56AE9-A8FE-4287-9E47-E08F46240512}"/>
                  </a:ext>
                </a:extLst>
              </p:cNvPr>
              <p:cNvSpPr/>
              <p:nvPr/>
            </p:nvSpPr>
            <p:spPr>
              <a:xfrm>
                <a:off x="2014051" y="2745435"/>
                <a:ext cx="518511" cy="114427"/>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sp>
            <p:nvSpPr>
              <p:cNvPr id="70" name="Rectangle: Rounded Corners 69">
                <a:extLst>
                  <a:ext uri="{FF2B5EF4-FFF2-40B4-BE49-F238E27FC236}">
                    <a16:creationId xmlns:a16="http://schemas.microsoft.com/office/drawing/2014/main" id="{99243684-6C8C-4B29-8F3E-D4D45A1A52AB}"/>
                  </a:ext>
                </a:extLst>
              </p:cNvPr>
              <p:cNvSpPr/>
              <p:nvPr/>
            </p:nvSpPr>
            <p:spPr>
              <a:xfrm>
                <a:off x="1981340" y="2745437"/>
                <a:ext cx="147921" cy="114426"/>
              </a:xfrm>
              <a:prstGeom prst="roundRect">
                <a:avLst>
                  <a:gd name="adj" fmla="val 1872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sp>
            <p:nvSpPr>
              <p:cNvPr id="76" name="Rectangle: Rounded Corners 75">
                <a:extLst>
                  <a:ext uri="{FF2B5EF4-FFF2-40B4-BE49-F238E27FC236}">
                    <a16:creationId xmlns:a16="http://schemas.microsoft.com/office/drawing/2014/main" id="{929253C1-44FC-4CF5-A36A-48C2DF09B139}"/>
                  </a:ext>
                </a:extLst>
              </p:cNvPr>
              <p:cNvSpPr/>
              <p:nvPr/>
            </p:nvSpPr>
            <p:spPr>
              <a:xfrm>
                <a:off x="2422236" y="2745433"/>
                <a:ext cx="110022" cy="114427"/>
              </a:xfrm>
              <a:prstGeom prst="roundRect">
                <a:avLst>
                  <a:gd name="adj" fmla="val 1298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sp>
            <p:nvSpPr>
              <p:cNvPr id="77" name="Rectangle: Rounded Corners 76">
                <a:extLst>
                  <a:ext uri="{FF2B5EF4-FFF2-40B4-BE49-F238E27FC236}">
                    <a16:creationId xmlns:a16="http://schemas.microsoft.com/office/drawing/2014/main" id="{90A2F735-D876-4DFB-81F5-D716B018E0D7}"/>
                  </a:ext>
                </a:extLst>
              </p:cNvPr>
              <p:cNvSpPr/>
              <p:nvPr/>
            </p:nvSpPr>
            <p:spPr>
              <a:xfrm>
                <a:off x="2083226" y="2745437"/>
                <a:ext cx="45719" cy="114426"/>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sp>
            <p:nvSpPr>
              <p:cNvPr id="79" name="Rectangle: Rounded Corners 78">
                <a:extLst>
                  <a:ext uri="{FF2B5EF4-FFF2-40B4-BE49-F238E27FC236}">
                    <a16:creationId xmlns:a16="http://schemas.microsoft.com/office/drawing/2014/main" id="{4C3EA7F7-DA1C-47E8-BCBB-CB7533DAA1BF}"/>
                  </a:ext>
                </a:extLst>
              </p:cNvPr>
              <p:cNvSpPr/>
              <p:nvPr/>
            </p:nvSpPr>
            <p:spPr>
              <a:xfrm>
                <a:off x="2408958" y="2745433"/>
                <a:ext cx="110022" cy="114427"/>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grpSp>
      </p:grpSp>
      <p:cxnSp>
        <p:nvCxnSpPr>
          <p:cNvPr id="6" name="Straight Connector 5">
            <a:extLst>
              <a:ext uri="{FF2B5EF4-FFF2-40B4-BE49-F238E27FC236}">
                <a16:creationId xmlns:a16="http://schemas.microsoft.com/office/drawing/2014/main" id="{B5FEEB8B-F64F-4C31-A2F6-14F3CC672C85}"/>
              </a:ext>
            </a:extLst>
          </p:cNvPr>
          <p:cNvCxnSpPr>
            <a:cxnSpLocks/>
          </p:cNvCxnSpPr>
          <p:nvPr/>
        </p:nvCxnSpPr>
        <p:spPr>
          <a:xfrm rot="5400000">
            <a:off x="3931598" y="1994893"/>
            <a:ext cx="0" cy="1739558"/>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Arrow: Pentagon 4">
            <a:extLst>
              <a:ext uri="{FF2B5EF4-FFF2-40B4-BE49-F238E27FC236}">
                <a16:creationId xmlns:a16="http://schemas.microsoft.com/office/drawing/2014/main" id="{150F1A6E-03D9-43A5-84E9-7CD24BEE27BE}"/>
              </a:ext>
            </a:extLst>
          </p:cNvPr>
          <p:cNvSpPr/>
          <p:nvPr/>
        </p:nvSpPr>
        <p:spPr>
          <a:xfrm>
            <a:off x="260149" y="960106"/>
            <a:ext cx="2497630" cy="504000"/>
          </a:xfrm>
          <a:prstGeom prst="homePlate">
            <a:avLst/>
          </a:prstGeom>
          <a:gradFill>
            <a:gsLst>
              <a:gs pos="0">
                <a:schemeClr val="bg2"/>
              </a:gs>
              <a:gs pos="68000">
                <a:schemeClr val="accent2">
                  <a:lumMod val="20000"/>
                  <a:lumOff val="80000"/>
                </a:schemeClr>
              </a:gs>
              <a:gs pos="100000">
                <a:schemeClr val="accent2">
                  <a:lumMod val="40000"/>
                  <a:lumOff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a:r>
              <a:rPr lang="en-GB" sz="1100" b="1">
                <a:solidFill>
                  <a:schemeClr val="tx1"/>
                </a:solidFill>
                <a:latin typeface="Arial" panose="020B0604020202020204" pitchFamily="34" charset="0"/>
                <a:cs typeface="Arial" panose="020B0604020202020204" pitchFamily="34" charset="0"/>
              </a:rPr>
              <a:t>A1C: kiểm soát đường huyết</a:t>
            </a:r>
            <a:endParaRPr lang="en-GB" sz="1050" b="1" dirty="0">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81A2B666-D11B-4396-9ABE-BD6B9A38FA17}"/>
              </a:ext>
            </a:extLst>
          </p:cNvPr>
          <p:cNvSpPr/>
          <p:nvPr/>
        </p:nvSpPr>
        <p:spPr>
          <a:xfrm>
            <a:off x="235401" y="960106"/>
            <a:ext cx="376459"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A</a:t>
            </a:r>
          </a:p>
        </p:txBody>
      </p:sp>
      <p:sp>
        <p:nvSpPr>
          <p:cNvPr id="108" name="Arrow: Pentagon 107">
            <a:extLst>
              <a:ext uri="{FF2B5EF4-FFF2-40B4-BE49-F238E27FC236}">
                <a16:creationId xmlns:a16="http://schemas.microsoft.com/office/drawing/2014/main" id="{CE7FBC3C-2CC2-46A6-8A92-FBE6C68BF713}"/>
              </a:ext>
            </a:extLst>
          </p:cNvPr>
          <p:cNvSpPr/>
          <p:nvPr/>
        </p:nvSpPr>
        <p:spPr>
          <a:xfrm>
            <a:off x="260149" y="1545125"/>
            <a:ext cx="2497630" cy="504000"/>
          </a:xfrm>
          <a:prstGeom prst="homePlate">
            <a:avLst/>
          </a:prstGeom>
          <a:gradFill>
            <a:gsLst>
              <a:gs pos="0">
                <a:schemeClr val="bg2"/>
              </a:gs>
              <a:gs pos="68000">
                <a:schemeClr val="accent2">
                  <a:lumMod val="20000"/>
                  <a:lumOff val="80000"/>
                </a:schemeClr>
              </a:gs>
              <a:gs pos="100000">
                <a:schemeClr val="accent2">
                  <a:lumMod val="40000"/>
                  <a:lumOff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a:r>
              <a:rPr lang="en-GB" sz="1100" b="1">
                <a:solidFill>
                  <a:schemeClr val="tx1"/>
                </a:solidFill>
                <a:latin typeface="Arial" panose="020B0604020202020204" pitchFamily="34" charset="0"/>
                <a:cs typeface="Arial" panose="020B0604020202020204" pitchFamily="34" charset="0"/>
              </a:rPr>
              <a:t>HA: kiểm soát huyết áp</a:t>
            </a:r>
            <a:endParaRPr lang="en-GB" sz="1100" b="1" dirty="0">
              <a:solidFill>
                <a:schemeClr val="tx1"/>
              </a:solidFill>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B1817EBB-BA00-41DC-9107-1F4929D3ABA6}"/>
              </a:ext>
            </a:extLst>
          </p:cNvPr>
          <p:cNvSpPr/>
          <p:nvPr/>
        </p:nvSpPr>
        <p:spPr>
          <a:xfrm>
            <a:off x="235401" y="1545125"/>
            <a:ext cx="376459"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B</a:t>
            </a:r>
          </a:p>
        </p:txBody>
      </p:sp>
      <p:sp>
        <p:nvSpPr>
          <p:cNvPr id="111" name="Arrow: Pentagon 110">
            <a:extLst>
              <a:ext uri="{FF2B5EF4-FFF2-40B4-BE49-F238E27FC236}">
                <a16:creationId xmlns:a16="http://schemas.microsoft.com/office/drawing/2014/main" id="{1A26E23A-1B31-469A-86BE-9AAE561FE63E}"/>
              </a:ext>
            </a:extLst>
          </p:cNvPr>
          <p:cNvSpPr/>
          <p:nvPr/>
        </p:nvSpPr>
        <p:spPr>
          <a:xfrm>
            <a:off x="260149" y="2130144"/>
            <a:ext cx="2497630" cy="504000"/>
          </a:xfrm>
          <a:prstGeom prst="homePlate">
            <a:avLst/>
          </a:prstGeom>
          <a:gradFill>
            <a:gsLst>
              <a:gs pos="0">
                <a:schemeClr val="bg2"/>
              </a:gs>
              <a:gs pos="68000">
                <a:schemeClr val="accent2">
                  <a:lumMod val="20000"/>
                  <a:lumOff val="80000"/>
                </a:schemeClr>
              </a:gs>
              <a:gs pos="100000">
                <a:schemeClr val="accent2">
                  <a:lumMod val="40000"/>
                  <a:lumOff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a:r>
              <a:rPr lang="nl-NL" sz="1100" b="1">
                <a:solidFill>
                  <a:schemeClr val="tx1"/>
                </a:solidFill>
                <a:latin typeface="Arial" panose="020B0604020202020204" pitchFamily="34" charset="0"/>
                <a:cs typeface="Arial" panose="020B0604020202020204" pitchFamily="34" charset="0"/>
              </a:rPr>
              <a:t>Kiểm soát Cholesterol</a:t>
            </a:r>
            <a:endParaRPr lang="nl-NL" sz="1100" b="1" dirty="0">
              <a:solidFill>
                <a:schemeClr val="tx1"/>
              </a:solidFill>
              <a:latin typeface="Arial" panose="020B0604020202020204" pitchFamily="34" charset="0"/>
              <a:cs typeface="Arial" panose="020B0604020202020204" pitchFamily="34" charset="0"/>
            </a:endParaRPr>
          </a:p>
        </p:txBody>
      </p:sp>
      <p:sp>
        <p:nvSpPr>
          <p:cNvPr id="112" name="Rectangle 111">
            <a:extLst>
              <a:ext uri="{FF2B5EF4-FFF2-40B4-BE49-F238E27FC236}">
                <a16:creationId xmlns:a16="http://schemas.microsoft.com/office/drawing/2014/main" id="{71F88B33-F442-44B2-A63D-614BF594E7FD}"/>
              </a:ext>
            </a:extLst>
          </p:cNvPr>
          <p:cNvSpPr/>
          <p:nvPr/>
        </p:nvSpPr>
        <p:spPr>
          <a:xfrm>
            <a:off x="235401" y="2130144"/>
            <a:ext cx="376459"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C</a:t>
            </a:r>
          </a:p>
        </p:txBody>
      </p:sp>
      <p:sp>
        <p:nvSpPr>
          <p:cNvPr id="114" name="Arrow: Pentagon 113">
            <a:extLst>
              <a:ext uri="{FF2B5EF4-FFF2-40B4-BE49-F238E27FC236}">
                <a16:creationId xmlns:a16="http://schemas.microsoft.com/office/drawing/2014/main" id="{B95C3493-789A-44EF-916D-49ECBB9E947B}"/>
              </a:ext>
            </a:extLst>
          </p:cNvPr>
          <p:cNvSpPr/>
          <p:nvPr/>
        </p:nvSpPr>
        <p:spPr>
          <a:xfrm>
            <a:off x="260149" y="2715163"/>
            <a:ext cx="2497630" cy="504000"/>
          </a:xfrm>
          <a:prstGeom prst="homePlate">
            <a:avLst/>
          </a:prstGeom>
          <a:gradFill>
            <a:gsLst>
              <a:gs pos="0">
                <a:schemeClr val="bg2"/>
              </a:gs>
              <a:gs pos="68000">
                <a:schemeClr val="accent2">
                  <a:lumMod val="20000"/>
                  <a:lumOff val="80000"/>
                </a:schemeClr>
              </a:gs>
              <a:gs pos="100000">
                <a:schemeClr val="accent2">
                  <a:lumMod val="40000"/>
                  <a:lumOff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a:r>
              <a:rPr lang="en-GB" sz="1100" b="1">
                <a:solidFill>
                  <a:schemeClr val="tx1"/>
                </a:solidFill>
                <a:latin typeface="Arial" panose="020B0604020202020204" pitchFamily="34" charset="0"/>
                <a:cs typeface="Arial" panose="020B0604020202020204" pitchFamily="34" charset="0"/>
              </a:rPr>
              <a:t>Dùng thuốc bảo vệ tim mạch/thận</a:t>
            </a:r>
            <a:endParaRPr lang="en-GB" sz="1100" dirty="0">
              <a:solidFill>
                <a:schemeClr val="tx1"/>
              </a:solidFill>
              <a:latin typeface="Arial" panose="020B0604020202020204" pitchFamily="34" charset="0"/>
              <a:cs typeface="Arial" panose="020B0604020202020204" pitchFamily="34" charset="0"/>
            </a:endParaRPr>
          </a:p>
        </p:txBody>
      </p:sp>
      <p:sp>
        <p:nvSpPr>
          <p:cNvPr id="115" name="Rectangle 114">
            <a:extLst>
              <a:ext uri="{FF2B5EF4-FFF2-40B4-BE49-F238E27FC236}">
                <a16:creationId xmlns:a16="http://schemas.microsoft.com/office/drawing/2014/main" id="{ABEEC16A-B646-4025-B5FE-F56BF9FE104A}"/>
              </a:ext>
            </a:extLst>
          </p:cNvPr>
          <p:cNvSpPr/>
          <p:nvPr/>
        </p:nvSpPr>
        <p:spPr>
          <a:xfrm>
            <a:off x="235401" y="2715163"/>
            <a:ext cx="376459"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D</a:t>
            </a:r>
          </a:p>
        </p:txBody>
      </p:sp>
      <p:sp>
        <p:nvSpPr>
          <p:cNvPr id="117" name="Arrow: Pentagon 116">
            <a:extLst>
              <a:ext uri="{FF2B5EF4-FFF2-40B4-BE49-F238E27FC236}">
                <a16:creationId xmlns:a16="http://schemas.microsoft.com/office/drawing/2014/main" id="{599D8ED7-EA36-448A-A625-6228AFFC788F}"/>
              </a:ext>
            </a:extLst>
          </p:cNvPr>
          <p:cNvSpPr/>
          <p:nvPr/>
        </p:nvSpPr>
        <p:spPr>
          <a:xfrm>
            <a:off x="260149" y="3300182"/>
            <a:ext cx="2497630" cy="504000"/>
          </a:xfrm>
          <a:prstGeom prst="homePlate">
            <a:avLst/>
          </a:prstGeom>
          <a:gradFill>
            <a:gsLst>
              <a:gs pos="0">
                <a:schemeClr val="bg2"/>
              </a:gs>
              <a:gs pos="68000">
                <a:schemeClr val="accent2">
                  <a:lumMod val="20000"/>
                  <a:lumOff val="80000"/>
                </a:schemeClr>
              </a:gs>
              <a:gs pos="100000">
                <a:schemeClr val="accent2">
                  <a:lumMod val="40000"/>
                  <a:lumOff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a:r>
              <a:rPr lang="en-GB" sz="1100" b="1">
                <a:solidFill>
                  <a:schemeClr val="tx1"/>
                </a:solidFill>
                <a:latin typeface="Arial" panose="020B0604020202020204" pitchFamily="34" charset="0"/>
                <a:cs typeface="Arial" panose="020B0604020202020204" pitchFamily="34" charset="0"/>
              </a:rPr>
              <a:t>Vận động thể lực/Chế độ ăn/Giảm cân</a:t>
            </a:r>
            <a:endParaRPr lang="en-GB" sz="1100" dirty="0">
              <a:solidFill>
                <a:schemeClr val="tx1"/>
              </a:solidFill>
              <a:latin typeface="Arial" panose="020B0604020202020204" pitchFamily="34" charset="0"/>
              <a:cs typeface="Arial" panose="020B0604020202020204" pitchFamily="34" charset="0"/>
            </a:endParaRPr>
          </a:p>
        </p:txBody>
      </p:sp>
      <p:sp>
        <p:nvSpPr>
          <p:cNvPr id="119" name="Rectangle 118">
            <a:extLst>
              <a:ext uri="{FF2B5EF4-FFF2-40B4-BE49-F238E27FC236}">
                <a16:creationId xmlns:a16="http://schemas.microsoft.com/office/drawing/2014/main" id="{1A8B6AC2-A7DB-487B-BCC6-8313C43B8912}"/>
              </a:ext>
            </a:extLst>
          </p:cNvPr>
          <p:cNvSpPr/>
          <p:nvPr/>
        </p:nvSpPr>
        <p:spPr>
          <a:xfrm>
            <a:off x="235401" y="3300182"/>
            <a:ext cx="376459"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E</a:t>
            </a:r>
          </a:p>
        </p:txBody>
      </p:sp>
      <p:sp>
        <p:nvSpPr>
          <p:cNvPr id="121" name="Arrow: Pentagon 120">
            <a:extLst>
              <a:ext uri="{FF2B5EF4-FFF2-40B4-BE49-F238E27FC236}">
                <a16:creationId xmlns:a16="http://schemas.microsoft.com/office/drawing/2014/main" id="{78BE1E61-7903-43E7-BB23-27AD006055E4}"/>
              </a:ext>
            </a:extLst>
          </p:cNvPr>
          <p:cNvSpPr/>
          <p:nvPr/>
        </p:nvSpPr>
        <p:spPr>
          <a:xfrm>
            <a:off x="260149" y="3885201"/>
            <a:ext cx="2497630" cy="504000"/>
          </a:xfrm>
          <a:prstGeom prst="homePlate">
            <a:avLst/>
          </a:prstGeom>
          <a:gradFill>
            <a:gsLst>
              <a:gs pos="0">
                <a:schemeClr val="bg2"/>
              </a:gs>
              <a:gs pos="68000">
                <a:schemeClr val="accent2">
                  <a:lumMod val="20000"/>
                  <a:lumOff val="80000"/>
                </a:schemeClr>
              </a:gs>
              <a:gs pos="100000">
                <a:schemeClr val="accent2">
                  <a:lumMod val="40000"/>
                  <a:lumOff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a:r>
              <a:rPr lang="en-GB" sz="1000" b="1">
                <a:solidFill>
                  <a:schemeClr val="tx1"/>
                </a:solidFill>
                <a:latin typeface="Arial" panose="020B0604020202020204" pitchFamily="34" charset="0"/>
                <a:cs typeface="Arial" panose="020B0604020202020204" pitchFamily="34" charset="0"/>
              </a:rPr>
              <a:t>Tầm soát biến chứng, ngưng thuốc lá và kiểm soát stress</a:t>
            </a:r>
            <a:endParaRPr lang="en-GB" sz="1000" dirty="0">
              <a:solidFill>
                <a:schemeClr val="tx1"/>
              </a:solidFill>
              <a:latin typeface="Arial" panose="020B0604020202020204" pitchFamily="34" charset="0"/>
              <a:cs typeface="Arial" panose="020B0604020202020204" pitchFamily="34" charset="0"/>
            </a:endParaRPr>
          </a:p>
        </p:txBody>
      </p:sp>
      <p:sp>
        <p:nvSpPr>
          <p:cNvPr id="122" name="Rectangle 121">
            <a:extLst>
              <a:ext uri="{FF2B5EF4-FFF2-40B4-BE49-F238E27FC236}">
                <a16:creationId xmlns:a16="http://schemas.microsoft.com/office/drawing/2014/main" id="{1DE8DB97-50E7-4DB0-8625-F5CB6DD9ABF3}"/>
              </a:ext>
            </a:extLst>
          </p:cNvPr>
          <p:cNvSpPr/>
          <p:nvPr/>
        </p:nvSpPr>
        <p:spPr>
          <a:xfrm>
            <a:off x="235401" y="3885201"/>
            <a:ext cx="376459"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S</a:t>
            </a:r>
          </a:p>
        </p:txBody>
      </p:sp>
      <p:grpSp>
        <p:nvGrpSpPr>
          <p:cNvPr id="88" name="Group 87">
            <a:extLst>
              <a:ext uri="{FF2B5EF4-FFF2-40B4-BE49-F238E27FC236}">
                <a16:creationId xmlns:a16="http://schemas.microsoft.com/office/drawing/2014/main" id="{8B532B43-FD00-4883-80DD-4E9D52CB3E83}"/>
              </a:ext>
            </a:extLst>
          </p:cNvPr>
          <p:cNvGrpSpPr/>
          <p:nvPr/>
        </p:nvGrpSpPr>
        <p:grpSpPr>
          <a:xfrm>
            <a:off x="3737666" y="130957"/>
            <a:ext cx="5332811" cy="4938669"/>
            <a:chOff x="3009441" y="130957"/>
            <a:chExt cx="5332811" cy="4938669"/>
          </a:xfrm>
        </p:grpSpPr>
        <p:sp>
          <p:nvSpPr>
            <p:cNvPr id="92" name="Arc 91">
              <a:extLst>
                <a:ext uri="{FF2B5EF4-FFF2-40B4-BE49-F238E27FC236}">
                  <a16:creationId xmlns:a16="http://schemas.microsoft.com/office/drawing/2014/main" id="{836B26DB-C9BC-43FE-9E32-D98042D74B7E}"/>
                </a:ext>
              </a:extLst>
            </p:cNvPr>
            <p:cNvSpPr/>
            <p:nvPr/>
          </p:nvSpPr>
          <p:spPr>
            <a:xfrm rot="7319712">
              <a:off x="3765294" y="2966253"/>
              <a:ext cx="1672752" cy="1672752"/>
            </a:xfrm>
            <a:prstGeom prst="arc">
              <a:avLst>
                <a:gd name="adj1" fmla="val 9116287"/>
                <a:gd name="adj2" fmla="val 11030142"/>
              </a:avLst>
            </a:prstGeom>
            <a:ln w="25400">
              <a:gradFill flip="none" rotWithShape="1">
                <a:gsLst>
                  <a:gs pos="14000">
                    <a:schemeClr val="accent2"/>
                  </a:gs>
                  <a:gs pos="62000">
                    <a:schemeClr val="bg1">
                      <a:alpha val="0"/>
                    </a:schemeClr>
                  </a:gs>
                </a:gsLst>
                <a:lin ang="3600000" scaled="0"/>
                <a:tileRect/>
              </a:gradFill>
              <a:headEnd type="none" w="med"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sp>
          <p:nvSpPr>
            <p:cNvPr id="94" name="Arc 93">
              <a:extLst>
                <a:ext uri="{FF2B5EF4-FFF2-40B4-BE49-F238E27FC236}">
                  <a16:creationId xmlns:a16="http://schemas.microsoft.com/office/drawing/2014/main" id="{E4B7E56D-63A9-4045-BBCD-AF1E1CB50AF8}"/>
                </a:ext>
              </a:extLst>
            </p:cNvPr>
            <p:cNvSpPr/>
            <p:nvPr/>
          </p:nvSpPr>
          <p:spPr>
            <a:xfrm rot="9069001">
              <a:off x="4130323" y="2903765"/>
              <a:ext cx="1843381" cy="1843381"/>
            </a:xfrm>
            <a:prstGeom prst="arc">
              <a:avLst>
                <a:gd name="adj1" fmla="val 7817424"/>
                <a:gd name="adj2" fmla="val 11030142"/>
              </a:avLst>
            </a:prstGeom>
            <a:ln w="28575">
              <a:gradFill flip="none" rotWithShape="1">
                <a:gsLst>
                  <a:gs pos="0">
                    <a:schemeClr val="accent2">
                      <a:alpha val="80000"/>
                    </a:schemeClr>
                  </a:gs>
                  <a:gs pos="34000">
                    <a:schemeClr val="bg1">
                      <a:alpha val="0"/>
                    </a:schemeClr>
                  </a:gs>
                </a:gsLst>
                <a:lin ang="0" scaled="0"/>
                <a:tileRect/>
              </a:gradFill>
              <a:headEnd type="none" w="med"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grpSp>
          <p:nvGrpSpPr>
            <p:cNvPr id="95" name="Group 94">
              <a:extLst>
                <a:ext uri="{FF2B5EF4-FFF2-40B4-BE49-F238E27FC236}">
                  <a16:creationId xmlns:a16="http://schemas.microsoft.com/office/drawing/2014/main" id="{0198B698-79B1-4596-ADDD-B3323F087190}"/>
                </a:ext>
              </a:extLst>
            </p:cNvPr>
            <p:cNvGrpSpPr/>
            <p:nvPr/>
          </p:nvGrpSpPr>
          <p:grpSpPr>
            <a:xfrm>
              <a:off x="3009441" y="130957"/>
              <a:ext cx="5332811" cy="4938669"/>
              <a:chOff x="3009441" y="130957"/>
              <a:chExt cx="5332811" cy="4938669"/>
            </a:xfrm>
          </p:grpSpPr>
          <p:sp>
            <p:nvSpPr>
              <p:cNvPr id="96" name="Arc 95">
                <a:extLst>
                  <a:ext uri="{FF2B5EF4-FFF2-40B4-BE49-F238E27FC236}">
                    <a16:creationId xmlns:a16="http://schemas.microsoft.com/office/drawing/2014/main" id="{9F427E9F-D4A1-4CFF-8618-4D02FA8793D0}"/>
                  </a:ext>
                </a:extLst>
              </p:cNvPr>
              <p:cNvSpPr/>
              <p:nvPr/>
            </p:nvSpPr>
            <p:spPr>
              <a:xfrm rot="9785586">
                <a:off x="3714907" y="3052946"/>
                <a:ext cx="2016679" cy="2016680"/>
              </a:xfrm>
              <a:prstGeom prst="arc">
                <a:avLst>
                  <a:gd name="adj1" fmla="val 7234403"/>
                  <a:gd name="adj2" fmla="val 11030142"/>
                </a:avLst>
              </a:prstGeom>
              <a:ln w="28575">
                <a:gradFill flip="none" rotWithShape="1">
                  <a:gsLst>
                    <a:gs pos="0">
                      <a:schemeClr val="accent2">
                        <a:alpha val="80000"/>
                      </a:schemeClr>
                    </a:gs>
                    <a:gs pos="44000">
                      <a:schemeClr val="bg1">
                        <a:alpha val="0"/>
                      </a:schemeClr>
                    </a:gs>
                  </a:gsLst>
                  <a:lin ang="0" scaled="0"/>
                  <a:tileRect/>
                </a:gradFill>
                <a:headEnd type="none" w="med"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grpSp>
            <p:nvGrpSpPr>
              <p:cNvPr id="101" name="Group 100">
                <a:extLst>
                  <a:ext uri="{FF2B5EF4-FFF2-40B4-BE49-F238E27FC236}">
                    <a16:creationId xmlns:a16="http://schemas.microsoft.com/office/drawing/2014/main" id="{18FEDF26-80C2-4105-B458-4F3A29BF9978}"/>
                  </a:ext>
                </a:extLst>
              </p:cNvPr>
              <p:cNvGrpSpPr/>
              <p:nvPr/>
            </p:nvGrpSpPr>
            <p:grpSpPr>
              <a:xfrm>
                <a:off x="3009441" y="130957"/>
                <a:ext cx="5332811" cy="4396971"/>
                <a:chOff x="3009441" y="130957"/>
                <a:chExt cx="5332811" cy="4396971"/>
              </a:xfrm>
            </p:grpSpPr>
            <p:grpSp>
              <p:nvGrpSpPr>
                <p:cNvPr id="106" name="Group 105">
                  <a:extLst>
                    <a:ext uri="{FF2B5EF4-FFF2-40B4-BE49-F238E27FC236}">
                      <a16:creationId xmlns:a16="http://schemas.microsoft.com/office/drawing/2014/main" id="{77359FA1-F824-4018-BF7E-CDA8648606BC}"/>
                    </a:ext>
                  </a:extLst>
                </p:cNvPr>
                <p:cNvGrpSpPr/>
                <p:nvPr/>
              </p:nvGrpSpPr>
              <p:grpSpPr>
                <a:xfrm>
                  <a:off x="3009441" y="130957"/>
                  <a:ext cx="5120381" cy="3383824"/>
                  <a:chOff x="3862316" y="64541"/>
                  <a:chExt cx="6827176" cy="4511765"/>
                </a:xfrm>
              </p:grpSpPr>
              <p:sp>
                <p:nvSpPr>
                  <p:cNvPr id="152" name="Arc 151">
                    <a:extLst>
                      <a:ext uri="{FF2B5EF4-FFF2-40B4-BE49-F238E27FC236}">
                        <a16:creationId xmlns:a16="http://schemas.microsoft.com/office/drawing/2014/main" id="{D74A5178-DAEA-4102-9C39-B4AAD8440EA1}"/>
                      </a:ext>
                    </a:extLst>
                  </p:cNvPr>
                  <p:cNvSpPr/>
                  <p:nvPr/>
                </p:nvSpPr>
                <p:spPr>
                  <a:xfrm rot="8946003" flipH="1">
                    <a:off x="7197664" y="1084478"/>
                    <a:ext cx="3491828" cy="3491828"/>
                  </a:xfrm>
                  <a:prstGeom prst="arc">
                    <a:avLst>
                      <a:gd name="adj1" fmla="val 6117794"/>
                      <a:gd name="adj2" fmla="val 8099561"/>
                    </a:avLst>
                  </a:prstGeom>
                  <a:ln w="76200">
                    <a:gradFill flip="none" rotWithShape="1">
                      <a:gsLst>
                        <a:gs pos="12000">
                          <a:schemeClr val="accent2"/>
                        </a:gs>
                        <a:gs pos="39000">
                          <a:schemeClr val="bg1">
                            <a:alpha val="0"/>
                          </a:schemeClr>
                        </a:gs>
                      </a:gsLst>
                      <a:lin ang="16200000" scaled="0"/>
                      <a:tileRect/>
                    </a:gradFill>
                    <a:headEnd type="triangle" w="med"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grpSp>
                <p:nvGrpSpPr>
                  <p:cNvPr id="153" name="Group 152">
                    <a:extLst>
                      <a:ext uri="{FF2B5EF4-FFF2-40B4-BE49-F238E27FC236}">
                        <a16:creationId xmlns:a16="http://schemas.microsoft.com/office/drawing/2014/main" id="{2D3662D3-82D5-4B01-B830-B1CDB48816C2}"/>
                      </a:ext>
                    </a:extLst>
                  </p:cNvPr>
                  <p:cNvGrpSpPr/>
                  <p:nvPr/>
                </p:nvGrpSpPr>
                <p:grpSpPr>
                  <a:xfrm>
                    <a:off x="3862316" y="64541"/>
                    <a:ext cx="3488122" cy="3531053"/>
                    <a:chOff x="3837932" y="64541"/>
                    <a:chExt cx="3488122" cy="3531053"/>
                  </a:xfrm>
                </p:grpSpPr>
                <p:sp>
                  <p:nvSpPr>
                    <p:cNvPr id="154" name="Arc 153">
                      <a:extLst>
                        <a:ext uri="{FF2B5EF4-FFF2-40B4-BE49-F238E27FC236}">
                          <a16:creationId xmlns:a16="http://schemas.microsoft.com/office/drawing/2014/main" id="{BCB8DA2E-24ED-4AF8-B1FC-0E08894EFF1A}"/>
                        </a:ext>
                      </a:extLst>
                    </p:cNvPr>
                    <p:cNvSpPr/>
                    <p:nvPr/>
                  </p:nvSpPr>
                  <p:spPr>
                    <a:xfrm rot="11814414" flipV="1">
                      <a:off x="3837932" y="64541"/>
                      <a:ext cx="3488122" cy="3488122"/>
                    </a:xfrm>
                    <a:prstGeom prst="arc">
                      <a:avLst>
                        <a:gd name="adj1" fmla="val 7973055"/>
                        <a:gd name="adj2" fmla="val 10462381"/>
                      </a:avLst>
                    </a:prstGeom>
                    <a:ln w="63500">
                      <a:gradFill flip="none" rotWithShape="1">
                        <a:gsLst>
                          <a:gs pos="11000">
                            <a:schemeClr val="accent2"/>
                          </a:gs>
                          <a:gs pos="27000">
                            <a:schemeClr val="bg1">
                              <a:alpha val="0"/>
                            </a:schemeClr>
                          </a:gs>
                        </a:gsLst>
                        <a:lin ang="0" scaled="0"/>
                        <a:tileRect/>
                      </a:gradFill>
                      <a:headEnd type="none" w="med"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sp>
                  <p:nvSpPr>
                    <p:cNvPr id="155" name="Arc 154">
                      <a:extLst>
                        <a:ext uri="{FF2B5EF4-FFF2-40B4-BE49-F238E27FC236}">
                          <a16:creationId xmlns:a16="http://schemas.microsoft.com/office/drawing/2014/main" id="{28883AFE-6B90-4CCB-BCDC-AC2F2C0285F6}"/>
                        </a:ext>
                      </a:extLst>
                    </p:cNvPr>
                    <p:cNvSpPr/>
                    <p:nvPr/>
                  </p:nvSpPr>
                  <p:spPr>
                    <a:xfrm rot="14192500" flipV="1">
                      <a:off x="4686207" y="1365258"/>
                      <a:ext cx="2230336" cy="2230336"/>
                    </a:xfrm>
                    <a:prstGeom prst="arc">
                      <a:avLst>
                        <a:gd name="adj1" fmla="val 9665196"/>
                        <a:gd name="adj2" fmla="val 12065143"/>
                      </a:avLst>
                    </a:prstGeom>
                    <a:ln w="63500">
                      <a:gradFill flip="none" rotWithShape="1">
                        <a:gsLst>
                          <a:gs pos="24000">
                            <a:schemeClr val="accent2"/>
                          </a:gs>
                          <a:gs pos="62000">
                            <a:schemeClr val="bg1">
                              <a:alpha val="0"/>
                            </a:schemeClr>
                          </a:gs>
                        </a:gsLst>
                        <a:lin ang="3600000" scaled="0"/>
                        <a:tileRect/>
                      </a:gradFill>
                      <a:headEnd type="none" w="med"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grpSp>
            </p:grpSp>
            <p:grpSp>
              <p:nvGrpSpPr>
                <p:cNvPr id="107" name="Group 106">
                  <a:extLst>
                    <a:ext uri="{FF2B5EF4-FFF2-40B4-BE49-F238E27FC236}">
                      <a16:creationId xmlns:a16="http://schemas.microsoft.com/office/drawing/2014/main" id="{E060F66F-98F3-4B14-BFEA-6953D5476BF4}"/>
                    </a:ext>
                  </a:extLst>
                </p:cNvPr>
                <p:cNvGrpSpPr/>
                <p:nvPr/>
              </p:nvGrpSpPr>
              <p:grpSpPr>
                <a:xfrm>
                  <a:off x="4043408" y="855518"/>
                  <a:ext cx="4298844" cy="3672410"/>
                  <a:chOff x="4043408" y="855518"/>
                  <a:chExt cx="4298844" cy="3672410"/>
                </a:xfrm>
              </p:grpSpPr>
              <p:grpSp>
                <p:nvGrpSpPr>
                  <p:cNvPr id="110" name="Group 109">
                    <a:extLst>
                      <a:ext uri="{FF2B5EF4-FFF2-40B4-BE49-F238E27FC236}">
                        <a16:creationId xmlns:a16="http://schemas.microsoft.com/office/drawing/2014/main" id="{F4F805C3-1DD6-4A10-AB09-D2CFFADB0622}"/>
                      </a:ext>
                    </a:extLst>
                  </p:cNvPr>
                  <p:cNvGrpSpPr/>
                  <p:nvPr/>
                </p:nvGrpSpPr>
                <p:grpSpPr>
                  <a:xfrm>
                    <a:off x="5716148" y="917026"/>
                    <a:ext cx="2626104" cy="2626104"/>
                    <a:chOff x="7628138" y="1185397"/>
                    <a:chExt cx="3442392" cy="3442391"/>
                  </a:xfrm>
                </p:grpSpPr>
                <p:sp>
                  <p:nvSpPr>
                    <p:cNvPr id="140" name="Arc 139">
                      <a:extLst>
                        <a:ext uri="{FF2B5EF4-FFF2-40B4-BE49-F238E27FC236}">
                          <a16:creationId xmlns:a16="http://schemas.microsoft.com/office/drawing/2014/main" id="{C7F4426A-7069-4A55-A003-7F477609881E}"/>
                        </a:ext>
                      </a:extLst>
                    </p:cNvPr>
                    <p:cNvSpPr/>
                    <p:nvPr/>
                  </p:nvSpPr>
                  <p:spPr>
                    <a:xfrm rot="4500000" flipH="1">
                      <a:off x="7628138" y="1185397"/>
                      <a:ext cx="3442391" cy="3442392"/>
                    </a:xfrm>
                    <a:prstGeom prst="arc">
                      <a:avLst>
                        <a:gd name="adj1" fmla="val 5001945"/>
                        <a:gd name="adj2" fmla="val 8494639"/>
                      </a:avLst>
                    </a:prstGeom>
                    <a:ln w="47625">
                      <a:gradFill flip="none" rotWithShape="1">
                        <a:gsLst>
                          <a:gs pos="5000">
                            <a:schemeClr val="accent2"/>
                          </a:gs>
                          <a:gs pos="39000">
                            <a:schemeClr val="bg1">
                              <a:alpha val="0"/>
                            </a:schemeClr>
                          </a:gs>
                        </a:gsLst>
                        <a:lin ang="15600000" scaled="0"/>
                        <a:tileRect/>
                      </a:gradFill>
                      <a:headEnd type="triangle" w="med"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GB" dirty="0">
                        <a:solidFill>
                          <a:srgbClr val="515151"/>
                        </a:solidFill>
                        <a:latin typeface="Arial" panose="020B0604020202020204" pitchFamily="34" charset="0"/>
                        <a:cs typeface="Arial" panose="020B0604020202020204" pitchFamily="34" charset="0"/>
                      </a:endParaRPr>
                    </a:p>
                  </p:txBody>
                </p:sp>
                <p:sp>
                  <p:nvSpPr>
                    <p:cNvPr id="141" name="Arc 140">
                      <a:extLst>
                        <a:ext uri="{FF2B5EF4-FFF2-40B4-BE49-F238E27FC236}">
                          <a16:creationId xmlns:a16="http://schemas.microsoft.com/office/drawing/2014/main" id="{EE132D34-711A-4928-9CAB-F804A2524D1C}"/>
                        </a:ext>
                      </a:extLst>
                    </p:cNvPr>
                    <p:cNvSpPr/>
                    <p:nvPr/>
                  </p:nvSpPr>
                  <p:spPr>
                    <a:xfrm rot="17412453" flipH="1">
                      <a:off x="7844979" y="1436111"/>
                      <a:ext cx="3008703" cy="3008702"/>
                    </a:xfrm>
                    <a:prstGeom prst="arc">
                      <a:avLst>
                        <a:gd name="adj1" fmla="val 54911"/>
                        <a:gd name="adj2" fmla="val 9892354"/>
                      </a:avLst>
                    </a:prstGeom>
                    <a:ln w="25400">
                      <a:gradFill>
                        <a:gsLst>
                          <a:gs pos="100000">
                            <a:schemeClr val="accent2"/>
                          </a:gs>
                          <a:gs pos="0">
                            <a:schemeClr val="bg1"/>
                          </a:gs>
                        </a:gsLst>
                        <a:lin ang="0" scaled="0"/>
                      </a:gra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GB" dirty="0">
                        <a:solidFill>
                          <a:srgbClr val="515151"/>
                        </a:solidFill>
                        <a:latin typeface="Arial" panose="020B0604020202020204" pitchFamily="34" charset="0"/>
                        <a:cs typeface="Arial" panose="020B0604020202020204" pitchFamily="34" charset="0"/>
                      </a:endParaRPr>
                    </a:p>
                  </p:txBody>
                </p:sp>
                <p:sp>
                  <p:nvSpPr>
                    <p:cNvPr id="142" name="Arc 141">
                      <a:extLst>
                        <a:ext uri="{FF2B5EF4-FFF2-40B4-BE49-F238E27FC236}">
                          <a16:creationId xmlns:a16="http://schemas.microsoft.com/office/drawing/2014/main" id="{EAE6F308-8AEC-4583-AECD-6B9D22F12F71}"/>
                        </a:ext>
                      </a:extLst>
                    </p:cNvPr>
                    <p:cNvSpPr/>
                    <p:nvPr/>
                  </p:nvSpPr>
                  <p:spPr>
                    <a:xfrm rot="9900000" flipH="1">
                      <a:off x="7797482" y="1388613"/>
                      <a:ext cx="3103696" cy="3103697"/>
                    </a:xfrm>
                    <a:prstGeom prst="arc">
                      <a:avLst>
                        <a:gd name="adj1" fmla="val 4020517"/>
                        <a:gd name="adj2" fmla="val 13053212"/>
                      </a:avLst>
                    </a:prstGeom>
                    <a:ln w="44450">
                      <a:gradFill>
                        <a:gsLst>
                          <a:gs pos="63000">
                            <a:schemeClr val="accent2"/>
                          </a:gs>
                          <a:gs pos="0">
                            <a:schemeClr val="bg1"/>
                          </a:gs>
                        </a:gsLst>
                        <a:lin ang="0" scaled="0"/>
                      </a:gra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GB" dirty="0">
                        <a:solidFill>
                          <a:srgbClr val="515151"/>
                        </a:solidFill>
                        <a:latin typeface="Arial" panose="020B0604020202020204" pitchFamily="34" charset="0"/>
                        <a:cs typeface="Arial" panose="020B0604020202020204" pitchFamily="34" charset="0"/>
                      </a:endParaRPr>
                    </a:p>
                  </p:txBody>
                </p:sp>
                <p:sp>
                  <p:nvSpPr>
                    <p:cNvPr id="143" name="Arc 142">
                      <a:extLst>
                        <a:ext uri="{FF2B5EF4-FFF2-40B4-BE49-F238E27FC236}">
                          <a16:creationId xmlns:a16="http://schemas.microsoft.com/office/drawing/2014/main" id="{8BAB640C-036D-4498-B201-C0114AE292CC}"/>
                        </a:ext>
                      </a:extLst>
                    </p:cNvPr>
                    <p:cNvSpPr/>
                    <p:nvPr/>
                  </p:nvSpPr>
                  <p:spPr>
                    <a:xfrm rot="6364077" flipH="1" flipV="1">
                      <a:off x="7989626" y="1580758"/>
                      <a:ext cx="2719410" cy="2719408"/>
                    </a:xfrm>
                    <a:prstGeom prst="arc">
                      <a:avLst>
                        <a:gd name="adj1" fmla="val 18681220"/>
                        <a:gd name="adj2" fmla="val 3372494"/>
                      </a:avLst>
                    </a:prstGeom>
                    <a:ln w="57150">
                      <a:gradFill>
                        <a:gsLst>
                          <a:gs pos="100000">
                            <a:schemeClr val="accent2"/>
                          </a:gs>
                          <a:gs pos="0">
                            <a:schemeClr val="bg1"/>
                          </a:gs>
                        </a:gsLst>
                        <a:lin ang="0" scaled="0"/>
                      </a:gra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GB" dirty="0">
                        <a:solidFill>
                          <a:srgbClr val="515151"/>
                        </a:solidFill>
                        <a:latin typeface="Arial" panose="020B0604020202020204" pitchFamily="34" charset="0"/>
                        <a:cs typeface="Arial" panose="020B0604020202020204" pitchFamily="34" charset="0"/>
                      </a:endParaRPr>
                    </a:p>
                  </p:txBody>
                </p:sp>
                <p:sp>
                  <p:nvSpPr>
                    <p:cNvPr id="144" name="Arc 143">
                      <a:extLst>
                        <a:ext uri="{FF2B5EF4-FFF2-40B4-BE49-F238E27FC236}">
                          <a16:creationId xmlns:a16="http://schemas.microsoft.com/office/drawing/2014/main" id="{93ADF254-DDC4-4696-9729-5E2ADC9C3137}"/>
                        </a:ext>
                      </a:extLst>
                    </p:cNvPr>
                    <p:cNvSpPr/>
                    <p:nvPr/>
                  </p:nvSpPr>
                  <p:spPr>
                    <a:xfrm rot="14670686" flipH="1">
                      <a:off x="8143733" y="1734866"/>
                      <a:ext cx="2411194" cy="2411194"/>
                    </a:xfrm>
                    <a:prstGeom prst="arc">
                      <a:avLst>
                        <a:gd name="adj1" fmla="val 21160845"/>
                        <a:gd name="adj2" fmla="val 5482043"/>
                      </a:avLst>
                    </a:prstGeom>
                    <a:ln w="34925">
                      <a:gradFill>
                        <a:gsLst>
                          <a:gs pos="100000">
                            <a:schemeClr val="accent2"/>
                          </a:gs>
                          <a:gs pos="0">
                            <a:schemeClr val="bg1"/>
                          </a:gs>
                        </a:gsLst>
                        <a:lin ang="21594000" scaled="0"/>
                      </a:gra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GB" dirty="0">
                        <a:solidFill>
                          <a:srgbClr val="515151"/>
                        </a:solidFill>
                        <a:latin typeface="Arial" panose="020B0604020202020204" pitchFamily="34" charset="0"/>
                        <a:cs typeface="Arial" panose="020B0604020202020204" pitchFamily="34" charset="0"/>
                      </a:endParaRPr>
                    </a:p>
                  </p:txBody>
                </p:sp>
                <p:sp>
                  <p:nvSpPr>
                    <p:cNvPr id="145" name="Arc 144">
                      <a:extLst>
                        <a:ext uri="{FF2B5EF4-FFF2-40B4-BE49-F238E27FC236}">
                          <a16:creationId xmlns:a16="http://schemas.microsoft.com/office/drawing/2014/main" id="{4446C538-5772-4AA8-82BC-3B9A178CB681}"/>
                        </a:ext>
                      </a:extLst>
                    </p:cNvPr>
                    <p:cNvSpPr/>
                    <p:nvPr/>
                  </p:nvSpPr>
                  <p:spPr>
                    <a:xfrm rot="5400000" flipH="1">
                      <a:off x="8349708" y="1940840"/>
                      <a:ext cx="1999243" cy="1999240"/>
                    </a:xfrm>
                    <a:prstGeom prst="arc">
                      <a:avLst>
                        <a:gd name="adj1" fmla="val 514733"/>
                        <a:gd name="adj2" fmla="val 8072563"/>
                      </a:avLst>
                    </a:prstGeom>
                    <a:ln w="25400">
                      <a:gradFill>
                        <a:gsLst>
                          <a:gs pos="100000">
                            <a:schemeClr val="accent2"/>
                          </a:gs>
                          <a:gs pos="0">
                            <a:schemeClr val="bg1"/>
                          </a:gs>
                        </a:gsLst>
                        <a:lin ang="0" scaled="0"/>
                      </a:gra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GB" dirty="0">
                        <a:solidFill>
                          <a:srgbClr val="515151"/>
                        </a:solidFill>
                        <a:latin typeface="Arial" panose="020B0604020202020204" pitchFamily="34" charset="0"/>
                        <a:cs typeface="Arial" panose="020B0604020202020204" pitchFamily="34" charset="0"/>
                      </a:endParaRPr>
                    </a:p>
                  </p:txBody>
                </p:sp>
                <p:sp>
                  <p:nvSpPr>
                    <p:cNvPr id="146" name="Arc 145">
                      <a:extLst>
                        <a:ext uri="{FF2B5EF4-FFF2-40B4-BE49-F238E27FC236}">
                          <a16:creationId xmlns:a16="http://schemas.microsoft.com/office/drawing/2014/main" id="{A185F405-19AE-4C50-80E3-F3A9D21860DE}"/>
                        </a:ext>
                      </a:extLst>
                    </p:cNvPr>
                    <p:cNvSpPr/>
                    <p:nvPr/>
                  </p:nvSpPr>
                  <p:spPr>
                    <a:xfrm rot="10800000" flipH="1">
                      <a:off x="8134537" y="1725668"/>
                      <a:ext cx="2429585" cy="2429586"/>
                    </a:xfrm>
                    <a:prstGeom prst="arc">
                      <a:avLst>
                        <a:gd name="adj1" fmla="val 3805238"/>
                        <a:gd name="adj2" fmla="val 13372756"/>
                      </a:avLst>
                    </a:prstGeom>
                    <a:ln w="25400">
                      <a:gradFill>
                        <a:gsLst>
                          <a:gs pos="100000">
                            <a:schemeClr val="accent2"/>
                          </a:gs>
                          <a:gs pos="0">
                            <a:schemeClr val="bg1"/>
                          </a:gs>
                        </a:gsLst>
                        <a:lin ang="0" scaled="0"/>
                      </a:gra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GB" dirty="0">
                        <a:solidFill>
                          <a:srgbClr val="515151"/>
                        </a:solidFill>
                        <a:latin typeface="Arial" panose="020B0604020202020204" pitchFamily="34" charset="0"/>
                        <a:cs typeface="Arial" panose="020B0604020202020204" pitchFamily="34" charset="0"/>
                      </a:endParaRPr>
                    </a:p>
                  </p:txBody>
                </p:sp>
                <p:sp>
                  <p:nvSpPr>
                    <p:cNvPr id="147" name="Arc 146">
                      <a:extLst>
                        <a:ext uri="{FF2B5EF4-FFF2-40B4-BE49-F238E27FC236}">
                          <a16:creationId xmlns:a16="http://schemas.microsoft.com/office/drawing/2014/main" id="{DC1A8C09-728F-433B-9B2A-6048730F66C8}"/>
                        </a:ext>
                      </a:extLst>
                    </p:cNvPr>
                    <p:cNvSpPr/>
                    <p:nvPr/>
                  </p:nvSpPr>
                  <p:spPr>
                    <a:xfrm rot="8409880" flipH="1" flipV="1">
                      <a:off x="8305125" y="1896256"/>
                      <a:ext cx="2088410" cy="2088412"/>
                    </a:xfrm>
                    <a:prstGeom prst="arc">
                      <a:avLst>
                        <a:gd name="adj1" fmla="val 4010596"/>
                        <a:gd name="adj2" fmla="val 8427307"/>
                      </a:avLst>
                    </a:prstGeom>
                    <a:ln w="25400">
                      <a:gradFill>
                        <a:gsLst>
                          <a:gs pos="100000">
                            <a:schemeClr val="accent2"/>
                          </a:gs>
                          <a:gs pos="0">
                            <a:schemeClr val="bg1"/>
                          </a:gs>
                        </a:gsLst>
                        <a:lin ang="21594000" scaled="0"/>
                      </a:gra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GB" dirty="0">
                        <a:solidFill>
                          <a:srgbClr val="515151"/>
                        </a:solidFill>
                        <a:latin typeface="Arial" panose="020B0604020202020204" pitchFamily="34" charset="0"/>
                        <a:cs typeface="Arial" panose="020B0604020202020204" pitchFamily="34" charset="0"/>
                      </a:endParaRPr>
                    </a:p>
                  </p:txBody>
                </p:sp>
                <p:sp>
                  <p:nvSpPr>
                    <p:cNvPr id="148" name="Arc 147">
                      <a:extLst>
                        <a:ext uri="{FF2B5EF4-FFF2-40B4-BE49-F238E27FC236}">
                          <a16:creationId xmlns:a16="http://schemas.microsoft.com/office/drawing/2014/main" id="{857BA852-7E94-4746-B334-2095947E27EE}"/>
                        </a:ext>
                      </a:extLst>
                    </p:cNvPr>
                    <p:cNvSpPr/>
                    <p:nvPr/>
                  </p:nvSpPr>
                  <p:spPr>
                    <a:xfrm rot="18288080" flipH="1">
                      <a:off x="8447956" y="2039088"/>
                      <a:ext cx="1802748" cy="1802748"/>
                    </a:xfrm>
                    <a:prstGeom prst="arc">
                      <a:avLst>
                        <a:gd name="adj1" fmla="val 1787901"/>
                        <a:gd name="adj2" fmla="val 9092832"/>
                      </a:avLst>
                    </a:prstGeom>
                    <a:ln w="15875">
                      <a:gradFill>
                        <a:gsLst>
                          <a:gs pos="100000">
                            <a:schemeClr val="accent2"/>
                          </a:gs>
                          <a:gs pos="0">
                            <a:schemeClr val="bg1"/>
                          </a:gs>
                        </a:gsLst>
                        <a:lin ang="0" scaled="0"/>
                      </a:gra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GB" dirty="0">
                        <a:solidFill>
                          <a:srgbClr val="515151"/>
                        </a:solidFill>
                        <a:latin typeface="Arial" panose="020B0604020202020204" pitchFamily="34" charset="0"/>
                        <a:cs typeface="Arial" panose="020B0604020202020204" pitchFamily="34" charset="0"/>
                      </a:endParaRPr>
                    </a:p>
                  </p:txBody>
                </p:sp>
                <p:sp>
                  <p:nvSpPr>
                    <p:cNvPr id="149" name="Arc 148">
                      <a:extLst>
                        <a:ext uri="{FF2B5EF4-FFF2-40B4-BE49-F238E27FC236}">
                          <a16:creationId xmlns:a16="http://schemas.microsoft.com/office/drawing/2014/main" id="{ABDB7B9B-3511-4296-A9C5-C780687C8C14}"/>
                        </a:ext>
                      </a:extLst>
                    </p:cNvPr>
                    <p:cNvSpPr/>
                    <p:nvPr/>
                  </p:nvSpPr>
                  <p:spPr>
                    <a:xfrm flipH="1">
                      <a:off x="8026178" y="1617309"/>
                      <a:ext cx="2646304" cy="2646305"/>
                    </a:xfrm>
                    <a:prstGeom prst="arc">
                      <a:avLst>
                        <a:gd name="adj1" fmla="val 19402271"/>
                        <a:gd name="adj2" fmla="val 4199722"/>
                      </a:avLst>
                    </a:prstGeom>
                    <a:ln w="22225">
                      <a:gradFill>
                        <a:gsLst>
                          <a:gs pos="100000">
                            <a:schemeClr val="accent2"/>
                          </a:gs>
                          <a:gs pos="0">
                            <a:schemeClr val="bg1"/>
                          </a:gs>
                        </a:gsLst>
                        <a:lin ang="16200000" scaled="0"/>
                      </a:gra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GB" dirty="0">
                        <a:solidFill>
                          <a:srgbClr val="515151"/>
                        </a:solidFill>
                        <a:latin typeface="Arial" panose="020B0604020202020204" pitchFamily="34" charset="0"/>
                        <a:cs typeface="Arial" panose="020B0604020202020204" pitchFamily="34" charset="0"/>
                      </a:endParaRPr>
                    </a:p>
                  </p:txBody>
                </p:sp>
                <p:sp>
                  <p:nvSpPr>
                    <p:cNvPr id="150" name="Arc 149">
                      <a:extLst>
                        <a:ext uri="{FF2B5EF4-FFF2-40B4-BE49-F238E27FC236}">
                          <a16:creationId xmlns:a16="http://schemas.microsoft.com/office/drawing/2014/main" id="{F5952B61-C315-475E-8431-F4E72D74B0C4}"/>
                        </a:ext>
                      </a:extLst>
                    </p:cNvPr>
                    <p:cNvSpPr/>
                    <p:nvPr/>
                  </p:nvSpPr>
                  <p:spPr>
                    <a:xfrm rot="19381409" flipH="1" flipV="1">
                      <a:off x="8231894" y="1823026"/>
                      <a:ext cx="2234872" cy="2234872"/>
                    </a:xfrm>
                    <a:prstGeom prst="arc">
                      <a:avLst>
                        <a:gd name="adj1" fmla="val 1965438"/>
                        <a:gd name="adj2" fmla="val 8641272"/>
                      </a:avLst>
                    </a:prstGeom>
                    <a:ln w="15875">
                      <a:gradFill>
                        <a:gsLst>
                          <a:gs pos="100000">
                            <a:schemeClr val="accent2"/>
                          </a:gs>
                          <a:gs pos="0">
                            <a:schemeClr val="bg1"/>
                          </a:gs>
                        </a:gsLst>
                        <a:lin ang="0" scaled="0"/>
                      </a:gra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GB" dirty="0">
                        <a:solidFill>
                          <a:srgbClr val="515151"/>
                        </a:solidFill>
                        <a:latin typeface="Arial" panose="020B0604020202020204" pitchFamily="34" charset="0"/>
                        <a:cs typeface="Arial" panose="020B0604020202020204" pitchFamily="34" charset="0"/>
                      </a:endParaRPr>
                    </a:p>
                  </p:txBody>
                </p:sp>
                <p:sp>
                  <p:nvSpPr>
                    <p:cNvPr id="151" name="Arc 150">
                      <a:extLst>
                        <a:ext uri="{FF2B5EF4-FFF2-40B4-BE49-F238E27FC236}">
                          <a16:creationId xmlns:a16="http://schemas.microsoft.com/office/drawing/2014/main" id="{1C9D8C21-143A-43D1-A926-A97E9F82B850}"/>
                        </a:ext>
                      </a:extLst>
                    </p:cNvPr>
                    <p:cNvSpPr/>
                    <p:nvPr/>
                  </p:nvSpPr>
                  <p:spPr>
                    <a:xfrm rot="14708525" flipH="1" flipV="1">
                      <a:off x="7990296" y="1581427"/>
                      <a:ext cx="2718072" cy="2718070"/>
                    </a:xfrm>
                    <a:prstGeom prst="arc">
                      <a:avLst>
                        <a:gd name="adj1" fmla="val 18114821"/>
                        <a:gd name="adj2" fmla="val 4144525"/>
                      </a:avLst>
                    </a:prstGeom>
                    <a:ln w="57150">
                      <a:gradFill>
                        <a:gsLst>
                          <a:gs pos="100000">
                            <a:schemeClr val="accent2"/>
                          </a:gs>
                          <a:gs pos="0">
                            <a:schemeClr val="bg1"/>
                          </a:gs>
                        </a:gsLst>
                        <a:lin ang="0" scaled="0"/>
                      </a:gra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GB" dirty="0">
                        <a:solidFill>
                          <a:srgbClr val="515151"/>
                        </a:solidFill>
                        <a:latin typeface="Arial" panose="020B0604020202020204" pitchFamily="34" charset="0"/>
                        <a:cs typeface="Arial" panose="020B0604020202020204" pitchFamily="34" charset="0"/>
                      </a:endParaRPr>
                    </a:p>
                  </p:txBody>
                </p:sp>
              </p:grpSp>
              <p:sp>
                <p:nvSpPr>
                  <p:cNvPr id="113" name="Arc 112">
                    <a:extLst>
                      <a:ext uri="{FF2B5EF4-FFF2-40B4-BE49-F238E27FC236}">
                        <a16:creationId xmlns:a16="http://schemas.microsoft.com/office/drawing/2014/main" id="{DD24F26F-A671-4F30-92F6-9C0FC42B4FC6}"/>
                      </a:ext>
                    </a:extLst>
                  </p:cNvPr>
                  <p:cNvSpPr/>
                  <p:nvPr/>
                </p:nvSpPr>
                <p:spPr>
                  <a:xfrm rot="6690915">
                    <a:off x="4120537" y="2855176"/>
                    <a:ext cx="1672752" cy="1672752"/>
                  </a:xfrm>
                  <a:prstGeom prst="arc">
                    <a:avLst>
                      <a:gd name="adj1" fmla="val 9039631"/>
                      <a:gd name="adj2" fmla="val 11030142"/>
                    </a:avLst>
                  </a:prstGeom>
                  <a:ln w="28575">
                    <a:gradFill flip="none" rotWithShape="1">
                      <a:gsLst>
                        <a:gs pos="18000">
                          <a:schemeClr val="accent2"/>
                        </a:gs>
                        <a:gs pos="62000">
                          <a:schemeClr val="bg1">
                            <a:alpha val="0"/>
                          </a:schemeClr>
                        </a:gs>
                      </a:gsLst>
                      <a:lin ang="3600000" scaled="0"/>
                      <a:tileRect/>
                    </a:gradFill>
                    <a:headEnd type="none" w="med"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sp>
                <p:nvSpPr>
                  <p:cNvPr id="116" name="Arc 115">
                    <a:extLst>
                      <a:ext uri="{FF2B5EF4-FFF2-40B4-BE49-F238E27FC236}">
                        <a16:creationId xmlns:a16="http://schemas.microsoft.com/office/drawing/2014/main" id="{679BD044-2007-4BE3-A88C-A06969A3B24F}"/>
                      </a:ext>
                    </a:extLst>
                  </p:cNvPr>
                  <p:cNvSpPr/>
                  <p:nvPr/>
                </p:nvSpPr>
                <p:spPr>
                  <a:xfrm rot="8349678" flipH="1">
                    <a:off x="5687572" y="855518"/>
                    <a:ext cx="2648853" cy="2648854"/>
                  </a:xfrm>
                  <a:prstGeom prst="arc">
                    <a:avLst>
                      <a:gd name="adj1" fmla="val 5001945"/>
                      <a:gd name="adj2" fmla="val 14436077"/>
                    </a:avLst>
                  </a:prstGeom>
                  <a:ln w="47625">
                    <a:gradFill flip="none" rotWithShape="1">
                      <a:gsLst>
                        <a:gs pos="13000">
                          <a:schemeClr val="accent2"/>
                        </a:gs>
                        <a:gs pos="53000">
                          <a:schemeClr val="bg1">
                            <a:alpha val="0"/>
                          </a:schemeClr>
                        </a:gs>
                      </a:gsLst>
                      <a:lin ang="16200000" scaled="0"/>
                      <a:tileRect/>
                    </a:gradFill>
                    <a:headEnd type="triangle" w="med"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cxnSp>
                <p:nvCxnSpPr>
                  <p:cNvPr id="120" name="Straight Connector 119">
                    <a:extLst>
                      <a:ext uri="{FF2B5EF4-FFF2-40B4-BE49-F238E27FC236}">
                        <a16:creationId xmlns:a16="http://schemas.microsoft.com/office/drawing/2014/main" id="{9F57AED6-7FB1-4C75-AB42-9C09D6CF0676}"/>
                      </a:ext>
                    </a:extLst>
                  </p:cNvPr>
                  <p:cNvCxnSpPr>
                    <a:cxnSpLocks/>
                  </p:cNvCxnSpPr>
                  <p:nvPr/>
                </p:nvCxnSpPr>
                <p:spPr>
                  <a:xfrm>
                    <a:off x="4043408" y="2870619"/>
                    <a:ext cx="1090014" cy="0"/>
                  </a:xfrm>
                  <a:prstGeom prst="line">
                    <a:avLst/>
                  </a:prstGeom>
                  <a:ln w="85725">
                    <a:gradFill flip="none" rotWithShape="1">
                      <a:gsLst>
                        <a:gs pos="38000">
                          <a:schemeClr val="accent2"/>
                        </a:gs>
                        <a:gs pos="100000">
                          <a:schemeClr val="bg1">
                            <a:alpha val="0"/>
                          </a:schemeClr>
                        </a:gs>
                      </a:gsLst>
                      <a:lin ang="10800000" scaled="1"/>
                      <a:tileRect/>
                    </a:gra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C21E21F6-DF12-4403-A42D-D0EEA75DA17E}"/>
                      </a:ext>
                    </a:extLst>
                  </p:cNvPr>
                  <p:cNvGrpSpPr/>
                  <p:nvPr/>
                </p:nvGrpSpPr>
                <p:grpSpPr>
                  <a:xfrm>
                    <a:off x="6157339" y="3436445"/>
                    <a:ext cx="1844179" cy="642231"/>
                    <a:chOff x="10947468" y="5091554"/>
                    <a:chExt cx="2458905" cy="856308"/>
                  </a:xfrm>
                </p:grpSpPr>
                <p:sp>
                  <p:nvSpPr>
                    <p:cNvPr id="138" name="Freeform: Shape 137">
                      <a:extLst>
                        <a:ext uri="{FF2B5EF4-FFF2-40B4-BE49-F238E27FC236}">
                          <a16:creationId xmlns:a16="http://schemas.microsoft.com/office/drawing/2014/main" id="{EF417956-C59F-4193-BE00-77D4B0289F7F}"/>
                        </a:ext>
                      </a:extLst>
                    </p:cNvPr>
                    <p:cNvSpPr/>
                    <p:nvPr/>
                  </p:nvSpPr>
                  <p:spPr>
                    <a:xfrm flipH="1">
                      <a:off x="12550068" y="5091554"/>
                      <a:ext cx="856305" cy="856308"/>
                    </a:xfrm>
                    <a:custGeom>
                      <a:avLst/>
                      <a:gdLst>
                        <a:gd name="connsiteX0" fmla="*/ 7035 w 679896"/>
                        <a:gd name="connsiteY0" fmla="*/ 615549 h 679896"/>
                        <a:gd name="connsiteX1" fmla="*/ 64502 w 679896"/>
                        <a:gd name="connsiteY1" fmla="*/ 670588 h 679896"/>
                        <a:gd name="connsiteX2" fmla="*/ 70168 w 679896"/>
                        <a:gd name="connsiteY2" fmla="*/ 671397 h 679896"/>
                        <a:gd name="connsiteX3" fmla="*/ 127636 w 679896"/>
                        <a:gd name="connsiteY3" fmla="*/ 665732 h 679896"/>
                        <a:gd name="connsiteX4" fmla="*/ 177818 w 679896"/>
                        <a:gd name="connsiteY4" fmla="*/ 666541 h 679896"/>
                        <a:gd name="connsiteX5" fmla="*/ 241761 w 679896"/>
                        <a:gd name="connsiteY5" fmla="*/ 674635 h 679896"/>
                        <a:gd name="connsiteX6" fmla="*/ 371265 w 679896"/>
                        <a:gd name="connsiteY6" fmla="*/ 653591 h 679896"/>
                        <a:gd name="connsiteX7" fmla="*/ 452205 w 679896"/>
                        <a:gd name="connsiteY7" fmla="*/ 652781 h 679896"/>
                        <a:gd name="connsiteX8" fmla="*/ 640795 w 679896"/>
                        <a:gd name="connsiteY8" fmla="*/ 644687 h 679896"/>
                        <a:gd name="connsiteX9" fmla="*/ 672362 w 679896"/>
                        <a:gd name="connsiteY9" fmla="*/ 561319 h 679896"/>
                        <a:gd name="connsiteX10" fmla="*/ 652936 w 679896"/>
                        <a:gd name="connsiteY10" fmla="*/ 479570 h 679896"/>
                        <a:gd name="connsiteX11" fmla="*/ 638367 w 679896"/>
                        <a:gd name="connsiteY11" fmla="*/ 278029 h 679896"/>
                        <a:gd name="connsiteX12" fmla="*/ 638367 w 679896"/>
                        <a:gd name="connsiteY12" fmla="*/ 277220 h 679896"/>
                        <a:gd name="connsiteX13" fmla="*/ 677218 w 679896"/>
                        <a:gd name="connsiteY13" fmla="*/ 30353 h 679896"/>
                        <a:gd name="connsiteX14" fmla="*/ 672362 w 679896"/>
                        <a:gd name="connsiteY14" fmla="*/ 13355 h 679896"/>
                        <a:gd name="connsiteX15" fmla="*/ 656174 w 679896"/>
                        <a:gd name="connsiteY15" fmla="*/ 6071 h 679896"/>
                        <a:gd name="connsiteX16" fmla="*/ 404450 w 679896"/>
                        <a:gd name="connsiteY16" fmla="*/ 6071 h 679896"/>
                        <a:gd name="connsiteX17" fmla="*/ 388262 w 679896"/>
                        <a:gd name="connsiteY17" fmla="*/ 13355 h 679896"/>
                        <a:gd name="connsiteX18" fmla="*/ 383406 w 679896"/>
                        <a:gd name="connsiteY18" fmla="*/ 30353 h 679896"/>
                        <a:gd name="connsiteX19" fmla="*/ 396356 w 679896"/>
                        <a:gd name="connsiteY19" fmla="*/ 367872 h 679896"/>
                        <a:gd name="connsiteX20" fmla="*/ 312179 w 679896"/>
                        <a:gd name="connsiteY20" fmla="*/ 439909 h 679896"/>
                        <a:gd name="connsiteX21" fmla="*/ 213432 w 679896"/>
                        <a:gd name="connsiteY21" fmla="*/ 499805 h 679896"/>
                        <a:gd name="connsiteX22" fmla="*/ 160821 w 679896"/>
                        <a:gd name="connsiteY22" fmla="*/ 516802 h 679896"/>
                        <a:gd name="connsiteX23" fmla="*/ 86356 w 679896"/>
                        <a:gd name="connsiteY23" fmla="*/ 544322 h 679896"/>
                        <a:gd name="connsiteX24" fmla="*/ 29698 w 679896"/>
                        <a:gd name="connsiteY24" fmla="*/ 554844 h 679896"/>
                        <a:gd name="connsiteX25" fmla="*/ 7035 w 679896"/>
                        <a:gd name="connsiteY25" fmla="*/ 615549 h 679896"/>
                        <a:gd name="connsiteX26" fmla="*/ 460299 w 679896"/>
                        <a:gd name="connsiteY26" fmla="*/ 467429 h 679896"/>
                        <a:gd name="connsiteX27" fmla="*/ 490247 w 679896"/>
                        <a:gd name="connsiteY27" fmla="*/ 468238 h 679896"/>
                        <a:gd name="connsiteX28" fmla="*/ 512910 w 679896"/>
                        <a:gd name="connsiteY28" fmla="*/ 477951 h 679896"/>
                        <a:gd name="connsiteX29" fmla="*/ 512910 w 679896"/>
                        <a:gd name="connsiteY29" fmla="*/ 477951 h 679896"/>
                        <a:gd name="connsiteX30" fmla="*/ 535573 w 679896"/>
                        <a:gd name="connsiteY30" fmla="*/ 468238 h 679896"/>
                        <a:gd name="connsiteX31" fmla="*/ 565521 w 679896"/>
                        <a:gd name="connsiteY31" fmla="*/ 467429 h 679896"/>
                        <a:gd name="connsiteX32" fmla="*/ 566330 w 679896"/>
                        <a:gd name="connsiteY32" fmla="*/ 497376 h 679896"/>
                        <a:gd name="connsiteX33" fmla="*/ 512910 w 679896"/>
                        <a:gd name="connsiteY33" fmla="*/ 520040 h 679896"/>
                        <a:gd name="connsiteX34" fmla="*/ 512910 w 679896"/>
                        <a:gd name="connsiteY34" fmla="*/ 520040 h 679896"/>
                        <a:gd name="connsiteX35" fmla="*/ 459490 w 679896"/>
                        <a:gd name="connsiteY35" fmla="*/ 497376 h 679896"/>
                        <a:gd name="connsiteX36" fmla="*/ 460299 w 679896"/>
                        <a:gd name="connsiteY36" fmla="*/ 467429 h 67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79896" h="679896">
                          <a:moveTo>
                            <a:pt x="7035" y="615549"/>
                          </a:moveTo>
                          <a:cubicBezTo>
                            <a:pt x="11891" y="641450"/>
                            <a:pt x="32936" y="661685"/>
                            <a:pt x="64502" y="670588"/>
                          </a:cubicBezTo>
                          <a:cubicBezTo>
                            <a:pt x="66121" y="671397"/>
                            <a:pt x="68549" y="671397"/>
                            <a:pt x="70168" y="671397"/>
                          </a:cubicBezTo>
                          <a:cubicBezTo>
                            <a:pt x="87166" y="671397"/>
                            <a:pt x="109019" y="670588"/>
                            <a:pt x="127636" y="665732"/>
                          </a:cubicBezTo>
                          <a:cubicBezTo>
                            <a:pt x="143014" y="661685"/>
                            <a:pt x="160012" y="662494"/>
                            <a:pt x="177818" y="666541"/>
                          </a:cubicBezTo>
                          <a:cubicBezTo>
                            <a:pt x="197244" y="671397"/>
                            <a:pt x="218288" y="674635"/>
                            <a:pt x="241761" y="674635"/>
                          </a:cubicBezTo>
                          <a:cubicBezTo>
                            <a:pt x="279803" y="674635"/>
                            <a:pt x="322701" y="668160"/>
                            <a:pt x="371265" y="653591"/>
                          </a:cubicBezTo>
                          <a:cubicBezTo>
                            <a:pt x="397975" y="646306"/>
                            <a:pt x="425495" y="645497"/>
                            <a:pt x="452205" y="652781"/>
                          </a:cubicBezTo>
                          <a:cubicBezTo>
                            <a:pt x="543667" y="676254"/>
                            <a:pt x="605182" y="673826"/>
                            <a:pt x="640795" y="644687"/>
                          </a:cubicBezTo>
                          <a:cubicBezTo>
                            <a:pt x="663458" y="626071"/>
                            <a:pt x="673981" y="597742"/>
                            <a:pt x="672362" y="561319"/>
                          </a:cubicBezTo>
                          <a:cubicBezTo>
                            <a:pt x="671552" y="529752"/>
                            <a:pt x="662649" y="505470"/>
                            <a:pt x="652936" y="479570"/>
                          </a:cubicBezTo>
                          <a:cubicBezTo>
                            <a:pt x="636748" y="435053"/>
                            <a:pt x="618132" y="384870"/>
                            <a:pt x="638367" y="278029"/>
                          </a:cubicBezTo>
                          <a:cubicBezTo>
                            <a:pt x="638367" y="278029"/>
                            <a:pt x="638367" y="277220"/>
                            <a:pt x="638367" y="277220"/>
                          </a:cubicBezTo>
                          <a:lnTo>
                            <a:pt x="677218" y="30353"/>
                          </a:lnTo>
                          <a:cubicBezTo>
                            <a:pt x="678028" y="24687"/>
                            <a:pt x="676409" y="18212"/>
                            <a:pt x="672362" y="13355"/>
                          </a:cubicBezTo>
                          <a:cubicBezTo>
                            <a:pt x="668315" y="8499"/>
                            <a:pt x="662649" y="6071"/>
                            <a:pt x="656174" y="6071"/>
                          </a:cubicBezTo>
                          <a:lnTo>
                            <a:pt x="404450" y="6071"/>
                          </a:lnTo>
                          <a:cubicBezTo>
                            <a:pt x="397975" y="6071"/>
                            <a:pt x="392309" y="8499"/>
                            <a:pt x="388262" y="13355"/>
                          </a:cubicBezTo>
                          <a:cubicBezTo>
                            <a:pt x="384215" y="18212"/>
                            <a:pt x="382597" y="23877"/>
                            <a:pt x="383406" y="30353"/>
                          </a:cubicBezTo>
                          <a:cubicBezTo>
                            <a:pt x="396356" y="115340"/>
                            <a:pt x="400403" y="222990"/>
                            <a:pt x="396356" y="367872"/>
                          </a:cubicBezTo>
                          <a:cubicBezTo>
                            <a:pt x="393928" y="395392"/>
                            <a:pt x="363980" y="412389"/>
                            <a:pt x="312179" y="439909"/>
                          </a:cubicBezTo>
                          <a:cubicBezTo>
                            <a:pt x="281422" y="456097"/>
                            <a:pt x="246617" y="473904"/>
                            <a:pt x="213432" y="499805"/>
                          </a:cubicBezTo>
                          <a:cubicBezTo>
                            <a:pt x="196435" y="509517"/>
                            <a:pt x="179437" y="512755"/>
                            <a:pt x="160821" y="516802"/>
                          </a:cubicBezTo>
                          <a:cubicBezTo>
                            <a:pt x="138158" y="520849"/>
                            <a:pt x="113066" y="526515"/>
                            <a:pt x="86356" y="544322"/>
                          </a:cubicBezTo>
                          <a:cubicBezTo>
                            <a:pt x="66121" y="538656"/>
                            <a:pt x="45886" y="541893"/>
                            <a:pt x="29698" y="554844"/>
                          </a:cubicBezTo>
                          <a:cubicBezTo>
                            <a:pt x="11891" y="568604"/>
                            <a:pt x="2988" y="592886"/>
                            <a:pt x="7035" y="615549"/>
                          </a:cubicBezTo>
                          <a:close/>
                          <a:moveTo>
                            <a:pt x="460299" y="467429"/>
                          </a:moveTo>
                          <a:cubicBezTo>
                            <a:pt x="468393" y="459335"/>
                            <a:pt x="482153" y="460144"/>
                            <a:pt x="490247" y="468238"/>
                          </a:cubicBezTo>
                          <a:cubicBezTo>
                            <a:pt x="495913" y="473904"/>
                            <a:pt x="504007" y="477951"/>
                            <a:pt x="512910" y="477951"/>
                          </a:cubicBezTo>
                          <a:cubicBezTo>
                            <a:pt x="512910" y="477951"/>
                            <a:pt x="512910" y="477951"/>
                            <a:pt x="512910" y="477951"/>
                          </a:cubicBezTo>
                          <a:cubicBezTo>
                            <a:pt x="521813" y="477951"/>
                            <a:pt x="530717" y="474713"/>
                            <a:pt x="535573" y="468238"/>
                          </a:cubicBezTo>
                          <a:cubicBezTo>
                            <a:pt x="543667" y="460144"/>
                            <a:pt x="556618" y="459335"/>
                            <a:pt x="565521" y="467429"/>
                          </a:cubicBezTo>
                          <a:cubicBezTo>
                            <a:pt x="573615" y="475523"/>
                            <a:pt x="574424" y="488473"/>
                            <a:pt x="566330" y="497376"/>
                          </a:cubicBezTo>
                          <a:cubicBezTo>
                            <a:pt x="552571" y="511946"/>
                            <a:pt x="533145" y="520040"/>
                            <a:pt x="512910" y="520040"/>
                          </a:cubicBezTo>
                          <a:cubicBezTo>
                            <a:pt x="512910" y="520040"/>
                            <a:pt x="512910" y="520040"/>
                            <a:pt x="512910" y="520040"/>
                          </a:cubicBezTo>
                          <a:cubicBezTo>
                            <a:pt x="492675" y="520040"/>
                            <a:pt x="473249" y="511946"/>
                            <a:pt x="459490" y="497376"/>
                          </a:cubicBezTo>
                          <a:cubicBezTo>
                            <a:pt x="451396" y="488473"/>
                            <a:pt x="452205" y="475523"/>
                            <a:pt x="460299" y="467429"/>
                          </a:cubicBezTo>
                          <a:close/>
                        </a:path>
                      </a:pathLst>
                    </a:custGeom>
                    <a:solidFill>
                      <a:srgbClr val="F8C000"/>
                    </a:solidFill>
                    <a:ln w="9525" cap="flat">
                      <a:noFill/>
                      <a:prstDash val="solid"/>
                      <a:miter/>
                    </a:ln>
                  </p:spPr>
                  <p:txBody>
                    <a:bodyPr rtlCol="0" anchor="ctr"/>
                    <a:lstStyle/>
                    <a:p>
                      <a:pPr defTabSz="457189"/>
                      <a:endParaRPr lang="en-US" dirty="0">
                        <a:solidFill>
                          <a:srgbClr val="515151"/>
                        </a:solidFill>
                        <a:latin typeface="Arial" panose="020B0604020202020204" pitchFamily="34" charset="0"/>
                        <a:cs typeface="Arial" panose="020B0604020202020204" pitchFamily="34" charset="0"/>
                      </a:endParaRPr>
                    </a:p>
                  </p:txBody>
                </p:sp>
                <p:sp>
                  <p:nvSpPr>
                    <p:cNvPr id="139" name="Rectangle 138">
                      <a:extLst>
                        <a:ext uri="{FF2B5EF4-FFF2-40B4-BE49-F238E27FC236}">
                          <a16:creationId xmlns:a16="http://schemas.microsoft.com/office/drawing/2014/main" id="{F9FE38D4-952C-4E27-9F69-42E7FDC5016B}"/>
                        </a:ext>
                      </a:extLst>
                    </p:cNvPr>
                    <p:cNvSpPr/>
                    <p:nvPr/>
                  </p:nvSpPr>
                  <p:spPr>
                    <a:xfrm>
                      <a:off x="10947468" y="5379517"/>
                      <a:ext cx="1768737" cy="553997"/>
                    </a:xfrm>
                    <a:prstGeom prst="rect">
                      <a:avLst/>
                    </a:prstGeom>
                  </p:spPr>
                  <p:txBody>
                    <a:bodyPr wrap="square">
                      <a:spAutoFit/>
                    </a:bodyPr>
                    <a:lstStyle/>
                    <a:p>
                      <a:pPr algn="ctr" defTabSz="609555">
                        <a:defRPr/>
                      </a:pPr>
                      <a:r>
                        <a:rPr lang="en-GB" sz="1050" b="1">
                          <a:solidFill>
                            <a:srgbClr val="515151"/>
                          </a:solidFill>
                          <a:latin typeface="Arial" panose="020B0604020202020204" pitchFamily="34" charset="0"/>
                          <a:cs typeface="Arial" panose="020B0604020202020204" pitchFamily="34" charset="0"/>
                        </a:rPr>
                        <a:t>Biến chứng thần kinh ngoại biên</a:t>
                      </a:r>
                      <a:r>
                        <a:rPr lang="en-GB" sz="1050" b="1" baseline="30000">
                          <a:solidFill>
                            <a:srgbClr val="515151"/>
                          </a:solidFill>
                          <a:latin typeface="Arial" panose="020B0604020202020204" pitchFamily="34" charset="0"/>
                          <a:cs typeface="Arial" panose="020B0604020202020204" pitchFamily="34" charset="0"/>
                        </a:rPr>
                        <a:t>9</a:t>
                      </a:r>
                      <a:endParaRPr lang="en-GB" sz="1050" baseline="30000" dirty="0">
                        <a:solidFill>
                          <a:srgbClr val="515151"/>
                        </a:solidFill>
                        <a:latin typeface="Arial" panose="020B0604020202020204" pitchFamily="34" charset="0"/>
                        <a:cs typeface="Arial" panose="020B0604020202020204" pitchFamily="34" charset="0"/>
                      </a:endParaRPr>
                    </a:p>
                  </p:txBody>
                </p:sp>
              </p:grpSp>
              <p:grpSp>
                <p:nvGrpSpPr>
                  <p:cNvPr id="124" name="Group 123">
                    <a:extLst>
                      <a:ext uri="{FF2B5EF4-FFF2-40B4-BE49-F238E27FC236}">
                        <a16:creationId xmlns:a16="http://schemas.microsoft.com/office/drawing/2014/main" id="{11C9F238-F5DE-4B8E-BB20-95C5A28991E6}"/>
                      </a:ext>
                    </a:extLst>
                  </p:cNvPr>
                  <p:cNvGrpSpPr/>
                  <p:nvPr/>
                </p:nvGrpSpPr>
                <p:grpSpPr>
                  <a:xfrm>
                    <a:off x="6330973" y="4065185"/>
                    <a:ext cx="1830472" cy="452162"/>
                    <a:chOff x="7140836" y="5472045"/>
                    <a:chExt cx="2440630" cy="602882"/>
                  </a:xfrm>
                </p:grpSpPr>
                <p:sp>
                  <p:nvSpPr>
                    <p:cNvPr id="131" name="Rectangle 130">
                      <a:extLst>
                        <a:ext uri="{FF2B5EF4-FFF2-40B4-BE49-F238E27FC236}">
                          <a16:creationId xmlns:a16="http://schemas.microsoft.com/office/drawing/2014/main" id="{6D3F6C89-950D-4F1F-88B2-697E98CFB712}"/>
                        </a:ext>
                      </a:extLst>
                    </p:cNvPr>
                    <p:cNvSpPr/>
                    <p:nvPr/>
                  </p:nvSpPr>
                  <p:spPr>
                    <a:xfrm>
                      <a:off x="7812730" y="5487166"/>
                      <a:ext cx="1768736" cy="553997"/>
                    </a:xfrm>
                    <a:prstGeom prst="rect">
                      <a:avLst/>
                    </a:prstGeom>
                  </p:spPr>
                  <p:txBody>
                    <a:bodyPr wrap="square" anchor="ctr">
                      <a:spAutoFit/>
                    </a:bodyPr>
                    <a:lstStyle/>
                    <a:p>
                      <a:pPr algn="ctr" defTabSz="609555">
                        <a:defRPr/>
                      </a:pPr>
                      <a:r>
                        <a:rPr lang="en-GB" sz="1050" b="1">
                          <a:solidFill>
                            <a:srgbClr val="515151"/>
                          </a:solidFill>
                          <a:latin typeface="Arial" panose="020B0604020202020204" pitchFamily="34" charset="0"/>
                          <a:cs typeface="Arial" panose="020B0604020202020204" pitchFamily="34" charset="0"/>
                        </a:rPr>
                        <a:t>Biến chứng võng mạc</a:t>
                      </a:r>
                      <a:r>
                        <a:rPr lang="en-GB" sz="1050" b="1" baseline="30000">
                          <a:solidFill>
                            <a:srgbClr val="515151"/>
                          </a:solidFill>
                          <a:latin typeface="Arial" panose="020B0604020202020204" pitchFamily="34" charset="0"/>
                          <a:cs typeface="Arial" panose="020B0604020202020204" pitchFamily="34" charset="0"/>
                        </a:rPr>
                        <a:t>9</a:t>
                      </a:r>
                      <a:endParaRPr lang="en-GB" sz="1050" baseline="30000" dirty="0">
                        <a:solidFill>
                          <a:srgbClr val="515151"/>
                        </a:solidFill>
                        <a:latin typeface="Arial" panose="020B0604020202020204" pitchFamily="34" charset="0"/>
                        <a:cs typeface="Arial" panose="020B0604020202020204" pitchFamily="34" charset="0"/>
                      </a:endParaRPr>
                    </a:p>
                  </p:txBody>
                </p:sp>
                <p:grpSp>
                  <p:nvGrpSpPr>
                    <p:cNvPr id="132" name="Group 131" descr="altered from: https://elements.envato.com/simple-set-eye-lens-flat-icons-HYMQDS&#10;JN 20824 Jardiance E3 Phase 1">
                      <a:extLst>
                        <a:ext uri="{FF2B5EF4-FFF2-40B4-BE49-F238E27FC236}">
                          <a16:creationId xmlns:a16="http://schemas.microsoft.com/office/drawing/2014/main" id="{4B4E0AAC-5B1B-456A-9ECA-D6CD8F6CF281}"/>
                        </a:ext>
                      </a:extLst>
                    </p:cNvPr>
                    <p:cNvGrpSpPr/>
                    <p:nvPr/>
                  </p:nvGrpSpPr>
                  <p:grpSpPr>
                    <a:xfrm>
                      <a:off x="7140836" y="5472045"/>
                      <a:ext cx="854264" cy="602882"/>
                      <a:chOff x="5867399" y="2600448"/>
                      <a:chExt cx="1403455" cy="990462"/>
                    </a:xfrm>
                  </p:grpSpPr>
                  <p:sp>
                    <p:nvSpPr>
                      <p:cNvPr id="133" name="Freeform: Shape 132" descr="altered from: https://elements.envato.com/simple-set-eye-lens-flat-icons-HYMQDS&#10;JN 20824 Jardiance E3 Phase 1">
                        <a:extLst>
                          <a:ext uri="{FF2B5EF4-FFF2-40B4-BE49-F238E27FC236}">
                            <a16:creationId xmlns:a16="http://schemas.microsoft.com/office/drawing/2014/main" id="{8F4FF4D0-9889-4474-8A61-5628D5E768D1}"/>
                          </a:ext>
                        </a:extLst>
                      </p:cNvPr>
                      <p:cNvSpPr/>
                      <p:nvPr/>
                    </p:nvSpPr>
                    <p:spPr>
                      <a:xfrm>
                        <a:off x="5867399" y="2600448"/>
                        <a:ext cx="1403455" cy="701726"/>
                      </a:xfrm>
                      <a:custGeom>
                        <a:avLst/>
                        <a:gdLst>
                          <a:gd name="connsiteX0" fmla="*/ 1403455 w 1403455"/>
                          <a:gd name="connsiteY0" fmla="*/ 497057 h 701727"/>
                          <a:gd name="connsiteX1" fmla="*/ 701728 w 1403455"/>
                          <a:gd name="connsiteY1" fmla="*/ 0 h 701727"/>
                          <a:gd name="connsiteX2" fmla="*/ 0 w 1403455"/>
                          <a:gd name="connsiteY2" fmla="*/ 497057 h 701727"/>
                          <a:gd name="connsiteX3" fmla="*/ 701728 w 1403455"/>
                          <a:gd name="connsiteY3" fmla="*/ 701728 h 701727"/>
                          <a:gd name="connsiteX4" fmla="*/ 1403455 w 1403455"/>
                          <a:gd name="connsiteY4" fmla="*/ 497057 h 701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455" h="701727">
                            <a:moveTo>
                              <a:pt x="1403455" y="497057"/>
                            </a:moveTo>
                            <a:cubicBezTo>
                              <a:pt x="1403455" y="497057"/>
                              <a:pt x="1089140" y="0"/>
                              <a:pt x="701728" y="0"/>
                            </a:cubicBezTo>
                            <a:cubicBezTo>
                              <a:pt x="314315" y="0"/>
                              <a:pt x="0" y="497057"/>
                              <a:pt x="0" y="497057"/>
                            </a:cubicBezTo>
                            <a:cubicBezTo>
                              <a:pt x="0" y="497057"/>
                              <a:pt x="314315" y="701728"/>
                              <a:pt x="701728" y="701728"/>
                            </a:cubicBezTo>
                            <a:cubicBezTo>
                              <a:pt x="1089140" y="701728"/>
                              <a:pt x="1403455" y="497057"/>
                              <a:pt x="1403455" y="497057"/>
                            </a:cubicBezTo>
                            <a:close/>
                          </a:path>
                        </a:pathLst>
                      </a:custGeom>
                      <a:solidFill>
                        <a:srgbClr val="E6E6E6"/>
                      </a:solidFill>
                      <a:ln w="29170" cap="flat">
                        <a:noFill/>
                        <a:prstDash val="solid"/>
                        <a:round/>
                      </a:ln>
                    </p:spPr>
                    <p:txBody>
                      <a:bodyPr rtlCol="0" anchor="ctr"/>
                      <a:lstStyle/>
                      <a:p>
                        <a:endParaRPr lang="en-GB" sz="1350" dirty="0">
                          <a:latin typeface="Arial" panose="020B0604020202020204" pitchFamily="34" charset="0"/>
                          <a:cs typeface="Arial" panose="020B0604020202020204" pitchFamily="34" charset="0"/>
                        </a:endParaRPr>
                      </a:p>
                    </p:txBody>
                  </p:sp>
                  <p:sp>
                    <p:nvSpPr>
                      <p:cNvPr id="134" name="Freeform: Shape 133" descr="altered from: https://elements.envato.com/simple-set-eye-lens-flat-icons-HYMQDS&#10;JN 20824 Jardiance E3 Phase 1">
                        <a:extLst>
                          <a:ext uri="{FF2B5EF4-FFF2-40B4-BE49-F238E27FC236}">
                            <a16:creationId xmlns:a16="http://schemas.microsoft.com/office/drawing/2014/main" id="{97938183-FE23-494F-8773-1E622AEA77E8}"/>
                          </a:ext>
                        </a:extLst>
                      </p:cNvPr>
                      <p:cNvSpPr/>
                      <p:nvPr/>
                    </p:nvSpPr>
                    <p:spPr>
                      <a:xfrm>
                        <a:off x="6203642" y="2735035"/>
                        <a:ext cx="731050" cy="570784"/>
                      </a:xfrm>
                      <a:custGeom>
                        <a:avLst/>
                        <a:gdLst>
                          <a:gd name="connsiteX0" fmla="*/ 694419 w 731050"/>
                          <a:gd name="connsiteY0" fmla="*/ 524877 h 570781"/>
                          <a:gd name="connsiteX1" fmla="*/ 524794 w 731050"/>
                          <a:gd name="connsiteY1" fmla="*/ 36632 h 570781"/>
                          <a:gd name="connsiteX2" fmla="*/ 36549 w 731050"/>
                          <a:gd name="connsiteY2" fmla="*/ 206258 h 570781"/>
                          <a:gd name="connsiteX3" fmla="*/ 36549 w 731050"/>
                          <a:gd name="connsiteY3" fmla="*/ 524877 h 570781"/>
                          <a:gd name="connsiteX4" fmla="*/ 365484 w 731050"/>
                          <a:gd name="connsiteY4" fmla="*/ 570782 h 570781"/>
                          <a:gd name="connsiteX5" fmla="*/ 694419 w 731050"/>
                          <a:gd name="connsiteY5" fmla="*/ 524877 h 57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50" h="570781">
                            <a:moveTo>
                              <a:pt x="694419" y="524877"/>
                            </a:moveTo>
                            <a:cubicBezTo>
                              <a:pt x="782404" y="343211"/>
                              <a:pt x="706459" y="124617"/>
                              <a:pt x="524794" y="36632"/>
                            </a:cubicBezTo>
                            <a:cubicBezTo>
                              <a:pt x="343128" y="-51353"/>
                              <a:pt x="124534" y="24591"/>
                              <a:pt x="36549" y="206258"/>
                            </a:cubicBezTo>
                            <a:cubicBezTo>
                              <a:pt x="-12183" y="306874"/>
                              <a:pt x="-12183" y="424261"/>
                              <a:pt x="36549" y="524877"/>
                            </a:cubicBezTo>
                            <a:cubicBezTo>
                              <a:pt x="143694" y="554604"/>
                              <a:pt x="254295" y="570039"/>
                              <a:pt x="365484" y="570782"/>
                            </a:cubicBezTo>
                            <a:cubicBezTo>
                              <a:pt x="476670" y="570019"/>
                              <a:pt x="587271" y="554583"/>
                              <a:pt x="694419" y="524877"/>
                            </a:cubicBezTo>
                            <a:close/>
                          </a:path>
                        </a:pathLst>
                      </a:custGeom>
                      <a:solidFill>
                        <a:schemeClr val="accent1">
                          <a:lumMod val="60000"/>
                          <a:lumOff val="40000"/>
                        </a:schemeClr>
                      </a:solidFill>
                      <a:ln w="29170" cap="flat">
                        <a:noFill/>
                        <a:prstDash val="solid"/>
                        <a:miter/>
                      </a:ln>
                    </p:spPr>
                    <p:txBody>
                      <a:bodyPr rtlCol="0" anchor="ctr"/>
                      <a:lstStyle/>
                      <a:p>
                        <a:endParaRPr lang="en-GB" sz="1350" dirty="0">
                          <a:latin typeface="Arial" panose="020B0604020202020204" pitchFamily="34" charset="0"/>
                          <a:cs typeface="Arial" panose="020B0604020202020204" pitchFamily="34" charset="0"/>
                        </a:endParaRPr>
                      </a:p>
                    </p:txBody>
                  </p:sp>
                  <p:sp>
                    <p:nvSpPr>
                      <p:cNvPr id="135" name="Freeform: Shape 134" descr="altered from: https://elements.envato.com/simple-set-eye-lens-flat-icons-HYMQDS&#10;JN 20824 Jardiance E3 Phase 1">
                        <a:extLst>
                          <a:ext uri="{FF2B5EF4-FFF2-40B4-BE49-F238E27FC236}">
                            <a16:creationId xmlns:a16="http://schemas.microsoft.com/office/drawing/2014/main" id="{837F42F7-D322-4D58-92A4-93BC887C0937}"/>
                          </a:ext>
                        </a:extLst>
                      </p:cNvPr>
                      <p:cNvSpPr/>
                      <p:nvPr/>
                    </p:nvSpPr>
                    <p:spPr>
                      <a:xfrm>
                        <a:off x="6437554" y="2962282"/>
                        <a:ext cx="263146" cy="263145"/>
                      </a:xfrm>
                      <a:custGeom>
                        <a:avLst/>
                        <a:gdLst>
                          <a:gd name="connsiteX0" fmla="*/ 263148 w 263147"/>
                          <a:gd name="connsiteY0" fmla="*/ 131574 h 263147"/>
                          <a:gd name="connsiteX1" fmla="*/ 131574 w 263147"/>
                          <a:gd name="connsiteY1" fmla="*/ 263148 h 263147"/>
                          <a:gd name="connsiteX2" fmla="*/ 0 w 263147"/>
                          <a:gd name="connsiteY2" fmla="*/ 131574 h 263147"/>
                          <a:gd name="connsiteX3" fmla="*/ 131574 w 263147"/>
                          <a:gd name="connsiteY3" fmla="*/ 0 h 263147"/>
                          <a:gd name="connsiteX4" fmla="*/ 263148 w 263147"/>
                          <a:gd name="connsiteY4" fmla="*/ 131574 h 263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147" h="263147">
                            <a:moveTo>
                              <a:pt x="263148" y="131574"/>
                            </a:moveTo>
                            <a:cubicBezTo>
                              <a:pt x="263148" y="204240"/>
                              <a:pt x="204240" y="263148"/>
                              <a:pt x="131574" y="263148"/>
                            </a:cubicBezTo>
                            <a:cubicBezTo>
                              <a:pt x="58908" y="263148"/>
                              <a:pt x="0" y="204240"/>
                              <a:pt x="0" y="131574"/>
                            </a:cubicBezTo>
                            <a:cubicBezTo>
                              <a:pt x="0" y="58908"/>
                              <a:pt x="58908" y="0"/>
                              <a:pt x="131574" y="0"/>
                            </a:cubicBezTo>
                            <a:cubicBezTo>
                              <a:pt x="204240" y="0"/>
                              <a:pt x="263148" y="58908"/>
                              <a:pt x="263148" y="131574"/>
                            </a:cubicBezTo>
                            <a:close/>
                          </a:path>
                        </a:pathLst>
                      </a:custGeom>
                      <a:solidFill>
                        <a:srgbClr val="525C6B"/>
                      </a:solidFill>
                      <a:ln w="29170" cap="flat">
                        <a:noFill/>
                        <a:prstDash val="solid"/>
                        <a:miter/>
                      </a:ln>
                    </p:spPr>
                    <p:txBody>
                      <a:bodyPr rtlCol="0" anchor="ctr"/>
                      <a:lstStyle/>
                      <a:p>
                        <a:endParaRPr lang="en-GB" sz="1350" dirty="0">
                          <a:latin typeface="Arial" panose="020B0604020202020204" pitchFamily="34" charset="0"/>
                          <a:cs typeface="Arial" panose="020B0604020202020204" pitchFamily="34" charset="0"/>
                        </a:endParaRPr>
                      </a:p>
                    </p:txBody>
                  </p:sp>
                  <p:sp>
                    <p:nvSpPr>
                      <p:cNvPr id="136" name="Freeform: Shape 135" descr="altered from: https://elements.envato.com/simple-set-eye-lens-flat-icons-HYMQDS&#10;JN 20824 Jardiance E3 Phase 1">
                        <a:extLst>
                          <a:ext uri="{FF2B5EF4-FFF2-40B4-BE49-F238E27FC236}">
                            <a16:creationId xmlns:a16="http://schemas.microsoft.com/office/drawing/2014/main" id="{3BD1E97E-4F87-45BD-9F19-4781584DBDFB}"/>
                          </a:ext>
                        </a:extLst>
                      </p:cNvPr>
                      <p:cNvSpPr/>
                      <p:nvPr/>
                    </p:nvSpPr>
                    <p:spPr>
                      <a:xfrm>
                        <a:off x="5867399" y="3093854"/>
                        <a:ext cx="1403455" cy="497056"/>
                      </a:xfrm>
                      <a:custGeom>
                        <a:avLst/>
                        <a:gdLst>
                          <a:gd name="connsiteX0" fmla="*/ 701728 w 1403455"/>
                          <a:gd name="connsiteY0" fmla="*/ 204671 h 497057"/>
                          <a:gd name="connsiteX1" fmla="*/ 0 w 1403455"/>
                          <a:gd name="connsiteY1" fmla="*/ 0 h 497057"/>
                          <a:gd name="connsiteX2" fmla="*/ 701728 w 1403455"/>
                          <a:gd name="connsiteY2" fmla="*/ 497057 h 497057"/>
                          <a:gd name="connsiteX3" fmla="*/ 1403455 w 1403455"/>
                          <a:gd name="connsiteY3" fmla="*/ 0 h 497057"/>
                          <a:gd name="connsiteX4" fmla="*/ 701728 w 1403455"/>
                          <a:gd name="connsiteY4" fmla="*/ 204671 h 49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455" h="497057">
                            <a:moveTo>
                              <a:pt x="701728" y="204671"/>
                            </a:moveTo>
                            <a:cubicBezTo>
                              <a:pt x="314315" y="204671"/>
                              <a:pt x="0" y="0"/>
                              <a:pt x="0" y="0"/>
                            </a:cubicBezTo>
                            <a:cubicBezTo>
                              <a:pt x="0" y="0"/>
                              <a:pt x="314315" y="497057"/>
                              <a:pt x="701728" y="497057"/>
                            </a:cubicBezTo>
                            <a:cubicBezTo>
                              <a:pt x="1089140" y="497057"/>
                              <a:pt x="1403455" y="0"/>
                              <a:pt x="1403455" y="0"/>
                            </a:cubicBezTo>
                            <a:cubicBezTo>
                              <a:pt x="1403455" y="0"/>
                              <a:pt x="1089140" y="204671"/>
                              <a:pt x="701728" y="204671"/>
                            </a:cubicBezTo>
                            <a:close/>
                          </a:path>
                        </a:pathLst>
                      </a:custGeom>
                      <a:solidFill>
                        <a:schemeClr val="tx1">
                          <a:lumMod val="20000"/>
                          <a:lumOff val="80000"/>
                        </a:schemeClr>
                      </a:solidFill>
                      <a:ln w="29170" cap="flat">
                        <a:noFill/>
                        <a:prstDash val="solid"/>
                        <a:round/>
                      </a:ln>
                    </p:spPr>
                    <p:txBody>
                      <a:bodyPr rtlCol="0" anchor="ctr"/>
                      <a:lstStyle/>
                      <a:p>
                        <a:endParaRPr lang="en-GB" sz="1350" dirty="0">
                          <a:latin typeface="Arial" panose="020B0604020202020204" pitchFamily="34" charset="0"/>
                          <a:cs typeface="Arial" panose="020B0604020202020204" pitchFamily="34" charset="0"/>
                        </a:endParaRPr>
                      </a:p>
                    </p:txBody>
                  </p:sp>
                  <p:sp>
                    <p:nvSpPr>
                      <p:cNvPr id="137" name="Freeform: Shape 136" descr="altered from: https://elements.envato.com/simple-set-eye-lens-flat-icons-HYMQDS&#10;JN 20824 Jardiance E3 Phase 1">
                        <a:extLst>
                          <a:ext uri="{FF2B5EF4-FFF2-40B4-BE49-F238E27FC236}">
                            <a16:creationId xmlns:a16="http://schemas.microsoft.com/office/drawing/2014/main" id="{0730573A-87B4-48DD-A7CE-CDF52589AD48}"/>
                          </a:ext>
                        </a:extLst>
                      </p:cNvPr>
                      <p:cNvSpPr/>
                      <p:nvPr/>
                    </p:nvSpPr>
                    <p:spPr>
                      <a:xfrm>
                        <a:off x="6240191" y="3248989"/>
                        <a:ext cx="657869" cy="206636"/>
                      </a:xfrm>
                      <a:custGeom>
                        <a:avLst/>
                        <a:gdLst>
                          <a:gd name="connsiteX0" fmla="*/ 328935 w 657869"/>
                          <a:gd name="connsiteY0" fmla="*/ 45905 h 206637"/>
                          <a:gd name="connsiteX1" fmla="*/ 0 w 657869"/>
                          <a:gd name="connsiteY1" fmla="*/ 0 h 206637"/>
                          <a:gd name="connsiteX2" fmla="*/ 487572 w 657869"/>
                          <a:gd name="connsiteY2" fmla="*/ 170298 h 206637"/>
                          <a:gd name="connsiteX3" fmla="*/ 657870 w 657869"/>
                          <a:gd name="connsiteY3" fmla="*/ 0 h 206637"/>
                          <a:gd name="connsiteX4" fmla="*/ 328935 w 657869"/>
                          <a:gd name="connsiteY4" fmla="*/ 45905 h 206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69" h="206637">
                            <a:moveTo>
                              <a:pt x="328935" y="45905"/>
                            </a:moveTo>
                            <a:cubicBezTo>
                              <a:pt x="217746" y="45162"/>
                              <a:pt x="107145" y="29727"/>
                              <a:pt x="0" y="0"/>
                            </a:cubicBezTo>
                            <a:cubicBezTo>
                              <a:pt x="87614" y="181666"/>
                              <a:pt x="305906" y="257911"/>
                              <a:pt x="487572" y="170298"/>
                            </a:cubicBezTo>
                            <a:cubicBezTo>
                              <a:pt x="561961" y="134419"/>
                              <a:pt x="621994" y="74389"/>
                              <a:pt x="657870" y="0"/>
                            </a:cubicBezTo>
                            <a:cubicBezTo>
                              <a:pt x="550722" y="29706"/>
                              <a:pt x="440121" y="45142"/>
                              <a:pt x="328935" y="45905"/>
                            </a:cubicBezTo>
                            <a:close/>
                          </a:path>
                        </a:pathLst>
                      </a:custGeom>
                      <a:solidFill>
                        <a:schemeClr val="accent1"/>
                      </a:solidFill>
                      <a:ln w="29170" cap="flat">
                        <a:noFill/>
                        <a:prstDash val="solid"/>
                        <a:miter/>
                      </a:ln>
                    </p:spPr>
                    <p:txBody>
                      <a:bodyPr rtlCol="0" anchor="ctr"/>
                      <a:lstStyle/>
                      <a:p>
                        <a:endParaRPr lang="en-GB" sz="1350" dirty="0">
                          <a:latin typeface="Arial" panose="020B0604020202020204" pitchFamily="34" charset="0"/>
                          <a:cs typeface="Arial" panose="020B0604020202020204" pitchFamily="34" charset="0"/>
                        </a:endParaRPr>
                      </a:p>
                    </p:txBody>
                  </p:sp>
                </p:grpSp>
              </p:grpSp>
              <p:pic>
                <p:nvPicPr>
                  <p:cNvPr id="125" name="Picture 124">
                    <a:extLst>
                      <a:ext uri="{FF2B5EF4-FFF2-40B4-BE49-F238E27FC236}">
                        <a16:creationId xmlns:a16="http://schemas.microsoft.com/office/drawing/2014/main" id="{4F63E737-0D86-4FB1-BE6C-501F1B6679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5004" y="2491969"/>
                    <a:ext cx="801513" cy="1011983"/>
                  </a:xfrm>
                  <a:prstGeom prst="rect">
                    <a:avLst/>
                  </a:prstGeom>
                </p:spPr>
              </p:pic>
              <p:pic>
                <p:nvPicPr>
                  <p:cNvPr id="126" name="Picture 125">
                    <a:extLst>
                      <a:ext uri="{FF2B5EF4-FFF2-40B4-BE49-F238E27FC236}">
                        <a16:creationId xmlns:a16="http://schemas.microsoft.com/office/drawing/2014/main" id="{622FD89E-A258-4CE9-A662-8962D3D18C2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83337" y="1245744"/>
                    <a:ext cx="661257" cy="917567"/>
                  </a:xfrm>
                  <a:prstGeom prst="rect">
                    <a:avLst/>
                  </a:prstGeom>
                </p:spPr>
              </p:pic>
              <p:sp>
                <p:nvSpPr>
                  <p:cNvPr id="127" name="Arc 126">
                    <a:extLst>
                      <a:ext uri="{FF2B5EF4-FFF2-40B4-BE49-F238E27FC236}">
                        <a16:creationId xmlns:a16="http://schemas.microsoft.com/office/drawing/2014/main" id="{4ABB68E9-A3E0-48EE-B6EF-492F579458F0}"/>
                      </a:ext>
                    </a:extLst>
                  </p:cNvPr>
                  <p:cNvSpPr/>
                  <p:nvPr/>
                </p:nvSpPr>
                <p:spPr>
                  <a:xfrm rot="18072817" flipV="1">
                    <a:off x="5768226" y="2155923"/>
                    <a:ext cx="1672753" cy="1672752"/>
                  </a:xfrm>
                  <a:prstGeom prst="arc">
                    <a:avLst>
                      <a:gd name="adj1" fmla="val 9185746"/>
                      <a:gd name="adj2" fmla="val 11500585"/>
                    </a:avLst>
                  </a:prstGeom>
                  <a:ln w="25400">
                    <a:gradFill flip="none" rotWithShape="1">
                      <a:gsLst>
                        <a:gs pos="0">
                          <a:schemeClr val="accent2">
                            <a:alpha val="72000"/>
                          </a:schemeClr>
                        </a:gs>
                        <a:gs pos="62000">
                          <a:schemeClr val="bg1">
                            <a:alpha val="0"/>
                          </a:schemeClr>
                        </a:gs>
                      </a:gsLst>
                      <a:lin ang="3600000" scaled="0"/>
                      <a:tileRect/>
                    </a:gradFill>
                    <a:headEnd type="none" w="med"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sp>
                <p:nvSpPr>
                  <p:cNvPr id="128" name="Arc 127">
                    <a:extLst>
                      <a:ext uri="{FF2B5EF4-FFF2-40B4-BE49-F238E27FC236}">
                        <a16:creationId xmlns:a16="http://schemas.microsoft.com/office/drawing/2014/main" id="{0DC113DD-EEA8-475E-8E92-C61CB7B9C51B}"/>
                      </a:ext>
                    </a:extLst>
                  </p:cNvPr>
                  <p:cNvSpPr/>
                  <p:nvPr/>
                </p:nvSpPr>
                <p:spPr>
                  <a:xfrm rot="18072817" flipV="1">
                    <a:off x="5534261" y="2176992"/>
                    <a:ext cx="2146560" cy="2146558"/>
                  </a:xfrm>
                  <a:prstGeom prst="arc">
                    <a:avLst>
                      <a:gd name="adj1" fmla="val 9185746"/>
                      <a:gd name="adj2" fmla="val 11500585"/>
                    </a:avLst>
                  </a:prstGeom>
                  <a:ln w="25400">
                    <a:gradFill flip="none" rotWithShape="1">
                      <a:gsLst>
                        <a:gs pos="0">
                          <a:schemeClr val="accent2">
                            <a:alpha val="75000"/>
                          </a:schemeClr>
                        </a:gs>
                        <a:gs pos="62000">
                          <a:schemeClr val="bg1">
                            <a:alpha val="0"/>
                          </a:schemeClr>
                        </a:gs>
                      </a:gsLst>
                      <a:lin ang="3600000" scaled="0"/>
                      <a:tileRect/>
                    </a:gradFill>
                    <a:headEnd type="none" w="med"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id="{6BA471F1-78DD-4429-B4FD-EC11275FA60E}"/>
                      </a:ext>
                    </a:extLst>
                  </p:cNvPr>
                  <p:cNvSpPr txBox="1"/>
                  <p:nvPr/>
                </p:nvSpPr>
                <p:spPr>
                  <a:xfrm flipH="1">
                    <a:off x="6219278" y="2022666"/>
                    <a:ext cx="1588908" cy="461665"/>
                  </a:xfrm>
                  <a:prstGeom prst="rect">
                    <a:avLst/>
                  </a:prstGeom>
                  <a:noFill/>
                  <a:ln>
                    <a:noFill/>
                  </a:ln>
                </p:spPr>
                <p:txBody>
                  <a:bodyPr wrap="square" rtlCol="0">
                    <a:spAutoFit/>
                  </a:bodyPr>
                  <a:lstStyle/>
                  <a:p>
                    <a:pPr algn="ctr" defTabSz="609555">
                      <a:defRPr/>
                    </a:pPr>
                    <a:r>
                      <a:rPr lang="en-GB" sz="1200" b="1">
                        <a:solidFill>
                          <a:srgbClr val="5A5A5A"/>
                        </a:solidFill>
                        <a:latin typeface="Arial" panose="020B0604020202020204" pitchFamily="34" charset="0"/>
                        <a:cs typeface="Arial" panose="020B0604020202020204" pitchFamily="34" charset="0"/>
                      </a:rPr>
                      <a:t>Biến chứng tim mạch và thận</a:t>
                    </a:r>
                    <a:r>
                      <a:rPr lang="en-GB" sz="1200" b="1" baseline="30000">
                        <a:solidFill>
                          <a:srgbClr val="5A5A5A"/>
                        </a:solidFill>
                        <a:latin typeface="Arial" panose="020B0604020202020204" pitchFamily="34" charset="0"/>
                        <a:cs typeface="Arial" panose="020B0604020202020204" pitchFamily="34" charset="0"/>
                      </a:rPr>
                      <a:t>10,11</a:t>
                    </a:r>
                    <a:endParaRPr lang="en-GB" sz="1200" baseline="30000" dirty="0">
                      <a:solidFill>
                        <a:srgbClr val="5A5A5A"/>
                      </a:solidFill>
                      <a:latin typeface="Arial" panose="020B0604020202020204" pitchFamily="34" charset="0"/>
                      <a:cs typeface="Arial" panose="020B0604020202020204" pitchFamily="34" charset="0"/>
                    </a:endParaRPr>
                  </a:p>
                </p:txBody>
              </p:sp>
            </p:grpSp>
          </p:grpSp>
        </p:grpSp>
      </p:grpSp>
    </p:spTree>
    <p:extLst>
      <p:ext uri="{BB962C8B-B14F-4D97-AF65-F5344CB8AC3E}">
        <p14:creationId xmlns:p14="http://schemas.microsoft.com/office/powerpoint/2010/main" val="2535747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406718-8BEA-4D34-B64E-494A70A1A7F0}"/>
              </a:ext>
            </a:extLst>
          </p:cNvPr>
          <p:cNvSpPr/>
          <p:nvPr/>
        </p:nvSpPr>
        <p:spPr>
          <a:xfrm>
            <a:off x="2470150" y="1415675"/>
            <a:ext cx="6673851" cy="242585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558800" lvl="0" indent="-285750" defTabSz="1219170">
              <a:spcBef>
                <a:spcPts val="600"/>
              </a:spcBef>
              <a:buClr>
                <a:srgbClr val="8F3089"/>
              </a:buClr>
              <a:buFont typeface="Arial" panose="020B0604020202020204" pitchFamily="34" charset="0"/>
              <a:buChar char="•"/>
              <a:defRPr/>
            </a:pPr>
            <a:r>
              <a:rPr lang="en-GB" sz="1600" kern="0" dirty="0" err="1">
                <a:solidFill>
                  <a:srgbClr val="8F3089"/>
                </a:solidFill>
                <a:latin typeface="Arial" panose="020B0604020202020204" pitchFamily="34" charset="0"/>
                <a:cs typeface="Arial" panose="020B0604020202020204" pitchFamily="34" charset="0"/>
              </a:rPr>
              <a:t>Ngoài</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việc</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quản</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lý</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sớm</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các</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yếu</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tố</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nguy</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cơ</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bệnh</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nhân</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sẽ</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được</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hưởng</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lợi</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từ</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việc</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kiểm</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soát</a:t>
            </a:r>
            <a:r>
              <a:rPr lang="en-GB" sz="1600" kern="0" dirty="0">
                <a:solidFill>
                  <a:srgbClr val="8F3089"/>
                </a:solidFill>
                <a:latin typeface="Arial" panose="020B0604020202020204" pitchFamily="34" charset="0"/>
                <a:cs typeface="Arial" panose="020B0604020202020204" pitchFamily="34" charset="0"/>
              </a:rPr>
              <a:t> HbA1c </a:t>
            </a:r>
            <a:r>
              <a:rPr lang="en-GB" sz="1600" kern="0" dirty="0" err="1">
                <a:solidFill>
                  <a:srgbClr val="8F3089"/>
                </a:solidFill>
                <a:latin typeface="Arial" panose="020B0604020202020204" pitchFamily="34" charset="0"/>
                <a:cs typeface="Arial" panose="020B0604020202020204" pitchFamily="34" charset="0"/>
              </a:rPr>
              <a:t>và</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ảnh</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hưởng</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trên</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các</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thông</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số</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chuyển</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hóa</a:t>
            </a:r>
            <a:r>
              <a:rPr lang="en-GB" sz="1600" kern="0" dirty="0">
                <a:solidFill>
                  <a:srgbClr val="8F3089"/>
                </a:solidFill>
                <a:latin typeface="Arial" panose="020B0604020202020204" pitchFamily="34" charset="0"/>
                <a:cs typeface="Arial" panose="020B0604020202020204" pitchFamily="34" charset="0"/>
              </a:rPr>
              <a:t>, bao </a:t>
            </a:r>
            <a:r>
              <a:rPr lang="en-GB" sz="1600" kern="0" dirty="0" err="1">
                <a:solidFill>
                  <a:srgbClr val="8F3089"/>
                </a:solidFill>
                <a:latin typeface="Arial" panose="020B0604020202020204" pitchFamily="34" charset="0"/>
                <a:cs typeface="Arial" panose="020B0604020202020204" pitchFamily="34" charset="0"/>
              </a:rPr>
              <a:t>gồm</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giảm</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huyết</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áp</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và</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cân</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nặng</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với</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ức</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chế</a:t>
            </a:r>
            <a:r>
              <a:rPr lang="en-GB" sz="1600" kern="0" dirty="0">
                <a:solidFill>
                  <a:srgbClr val="8F3089"/>
                </a:solidFill>
                <a:latin typeface="Arial" panose="020B0604020202020204" pitchFamily="34" charset="0"/>
                <a:cs typeface="Arial" panose="020B0604020202020204" pitchFamily="34" charset="0"/>
              </a:rPr>
              <a:t> SGLT2</a:t>
            </a:r>
            <a:r>
              <a:rPr kumimoji="0" lang="en-GB" sz="1600" b="0" i="0" u="none" strike="noStrike" kern="0" cap="none" spc="0" normalizeH="0" baseline="30000" noProof="0" dirty="0">
                <a:ln>
                  <a:noFill/>
                </a:ln>
                <a:solidFill>
                  <a:srgbClr val="8F3089"/>
                </a:solidFill>
                <a:effectLst/>
                <a:uLnTx/>
                <a:uFillTx/>
                <a:latin typeface="Arial" panose="020B0604020202020204" pitchFamily="34" charset="0"/>
                <a:cs typeface="Arial" panose="020B0604020202020204" pitchFamily="34" charset="0"/>
              </a:rPr>
              <a:t>1–8</a:t>
            </a:r>
          </a:p>
          <a:p>
            <a:pPr marL="560070" marR="0" lvl="0" indent="-285750" algn="l" defTabSz="1219170" rtl="0" eaLnBrk="1" fontAlgn="auto" latinLnBrk="0" hangingPunct="1">
              <a:lnSpc>
                <a:spcPct val="100000"/>
              </a:lnSpc>
              <a:spcBef>
                <a:spcPts val="600"/>
              </a:spcBef>
              <a:spcAft>
                <a:spcPts val="0"/>
              </a:spcAft>
              <a:buClr>
                <a:srgbClr val="8F3089"/>
              </a:buClr>
              <a:buSzTx/>
              <a:buFont typeface="Arial" panose="020B0604020202020204" pitchFamily="34" charset="0"/>
              <a:buChar char="•"/>
              <a:tabLst/>
              <a:defRPr/>
            </a:pPr>
            <a:r>
              <a:rPr lang="en-GB" sz="1600" kern="0" dirty="0" err="1">
                <a:solidFill>
                  <a:srgbClr val="8F3089"/>
                </a:solidFill>
                <a:latin typeface="Arial" panose="020B0604020202020204" pitchFamily="34" charset="0"/>
                <a:cs typeface="Arial" panose="020B0604020202020204" pitchFamily="34" charset="0"/>
              </a:rPr>
              <a:t>Ức</a:t>
            </a:r>
            <a:r>
              <a:rPr lang="en-GB" sz="1600" kern="0" dirty="0">
                <a:solidFill>
                  <a:srgbClr val="8F3089"/>
                </a:solidFill>
                <a:latin typeface="Arial" panose="020B0604020202020204" pitchFamily="34" charset="0"/>
                <a:cs typeface="Arial" panose="020B0604020202020204" pitchFamily="34" charset="0"/>
              </a:rPr>
              <a:t> </a:t>
            </a:r>
            <a:r>
              <a:rPr lang="en-GB" sz="1600" kern="0" dirty="0" err="1">
                <a:solidFill>
                  <a:srgbClr val="8F3089"/>
                </a:solidFill>
                <a:latin typeface="Arial" panose="020B0604020202020204" pitchFamily="34" charset="0"/>
                <a:cs typeface="Arial" panose="020B0604020202020204" pitchFamily="34" charset="0"/>
              </a:rPr>
              <a:t>chế</a:t>
            </a:r>
            <a:r>
              <a:rPr lang="en-GB" sz="1600" kern="0" dirty="0">
                <a:solidFill>
                  <a:srgbClr val="8F3089"/>
                </a:solidFill>
                <a:latin typeface="Arial" panose="020B0604020202020204" pitchFamily="34" charset="0"/>
                <a:cs typeface="Arial" panose="020B0604020202020204" pitchFamily="34" charset="0"/>
              </a:rPr>
              <a:t> </a:t>
            </a:r>
            <a:r>
              <a:rPr kumimoji="0" lang="en-GB" sz="1600" b="0" i="0" u="none" strike="noStrike" kern="0" cap="none" spc="0" normalizeH="0" baseline="0" noProof="0" dirty="0">
                <a:ln>
                  <a:noFill/>
                </a:ln>
                <a:solidFill>
                  <a:srgbClr val="8F3089"/>
                </a:solidFill>
                <a:effectLst/>
                <a:uLnTx/>
                <a:uFillTx/>
                <a:latin typeface="Arial" panose="020B0604020202020204" pitchFamily="34" charset="0"/>
                <a:cs typeface="Arial" panose="020B0604020202020204" pitchFamily="34" charset="0"/>
              </a:rPr>
              <a:t>SGLT2</a:t>
            </a:r>
            <a:r>
              <a:rPr kumimoji="0" lang="en-GB" sz="1600" b="0" i="0" u="none" strike="noStrike" kern="0" cap="none" spc="0" normalizeH="0" noProof="0" dirty="0">
                <a:ln>
                  <a:noFill/>
                </a:ln>
                <a:solidFill>
                  <a:srgbClr val="8F3089"/>
                </a:solidFill>
                <a:effectLst/>
                <a:uLnTx/>
                <a:uFillTx/>
                <a:latin typeface="Arial" panose="020B0604020202020204" pitchFamily="34" charset="0"/>
                <a:cs typeface="Arial" panose="020B0604020202020204" pitchFamily="34" charset="0"/>
              </a:rPr>
              <a:t> </a:t>
            </a:r>
            <a:r>
              <a:rPr kumimoji="0" lang="en-GB" sz="1600" b="0" i="0" u="none" strike="noStrike" kern="0" cap="none" spc="0" normalizeH="0" noProof="0" dirty="0" err="1">
                <a:ln>
                  <a:noFill/>
                </a:ln>
                <a:solidFill>
                  <a:srgbClr val="8F3089"/>
                </a:solidFill>
                <a:effectLst/>
                <a:uLnTx/>
                <a:uFillTx/>
                <a:latin typeface="Arial" panose="020B0604020202020204" pitchFamily="34" charset="0"/>
                <a:cs typeface="Arial" panose="020B0604020202020204" pitchFamily="34" charset="0"/>
              </a:rPr>
              <a:t>đã</a:t>
            </a:r>
            <a:r>
              <a:rPr kumimoji="0" lang="en-GB" sz="1600" b="0" i="0" u="none" strike="noStrike" kern="0" cap="none" spc="0" normalizeH="0" noProof="0" dirty="0">
                <a:ln>
                  <a:noFill/>
                </a:ln>
                <a:solidFill>
                  <a:srgbClr val="8F3089"/>
                </a:solidFill>
                <a:effectLst/>
                <a:uLnTx/>
                <a:uFillTx/>
                <a:latin typeface="Arial" panose="020B0604020202020204" pitchFamily="34" charset="0"/>
                <a:cs typeface="Arial" panose="020B0604020202020204" pitchFamily="34" charset="0"/>
              </a:rPr>
              <a:t> </a:t>
            </a:r>
            <a:r>
              <a:rPr kumimoji="0" lang="en-GB" sz="1600" b="0" i="0" u="none" strike="noStrike" kern="0" cap="none" spc="0" normalizeH="0" noProof="0" dirty="0" err="1">
                <a:ln>
                  <a:noFill/>
                </a:ln>
                <a:solidFill>
                  <a:srgbClr val="8F3089"/>
                </a:solidFill>
                <a:effectLst/>
                <a:uLnTx/>
                <a:uFillTx/>
                <a:latin typeface="Arial" panose="020B0604020202020204" pitchFamily="34" charset="0"/>
                <a:cs typeface="Arial" panose="020B0604020202020204" pitchFamily="34" charset="0"/>
              </a:rPr>
              <a:t>được</a:t>
            </a:r>
            <a:r>
              <a:rPr kumimoji="0" lang="en-GB" sz="1600" b="0" i="0" u="none" strike="noStrike" kern="0" cap="none" spc="0" normalizeH="0" noProof="0" dirty="0">
                <a:ln>
                  <a:noFill/>
                </a:ln>
                <a:solidFill>
                  <a:srgbClr val="8F3089"/>
                </a:solidFill>
                <a:effectLst/>
                <a:uLnTx/>
                <a:uFillTx/>
                <a:latin typeface="Arial" panose="020B0604020202020204" pitchFamily="34" charset="0"/>
                <a:cs typeface="Arial" panose="020B0604020202020204" pitchFamily="34" charset="0"/>
              </a:rPr>
              <a:t> </a:t>
            </a:r>
            <a:r>
              <a:rPr kumimoji="0" lang="en-GB" sz="1600" b="0" i="0" u="none" strike="noStrike" kern="0" cap="none" spc="0" normalizeH="0" noProof="0" dirty="0" err="1">
                <a:ln>
                  <a:noFill/>
                </a:ln>
                <a:solidFill>
                  <a:srgbClr val="8F3089"/>
                </a:solidFill>
                <a:effectLst/>
                <a:uLnTx/>
                <a:uFillTx/>
                <a:latin typeface="Arial" panose="020B0604020202020204" pitchFamily="34" charset="0"/>
                <a:cs typeface="Arial" panose="020B0604020202020204" pitchFamily="34" charset="0"/>
              </a:rPr>
              <a:t>chứng</a:t>
            </a:r>
            <a:r>
              <a:rPr kumimoji="0" lang="en-GB" sz="1600" b="0" i="0" u="none" strike="noStrike" kern="0" cap="none" spc="0" normalizeH="0" noProof="0" dirty="0">
                <a:ln>
                  <a:noFill/>
                </a:ln>
                <a:solidFill>
                  <a:srgbClr val="8F3089"/>
                </a:solidFill>
                <a:effectLst/>
                <a:uLnTx/>
                <a:uFillTx/>
                <a:latin typeface="Arial" panose="020B0604020202020204" pitchFamily="34" charset="0"/>
                <a:cs typeface="Arial" panose="020B0604020202020204" pitchFamily="34" charset="0"/>
              </a:rPr>
              <a:t> </a:t>
            </a:r>
            <a:r>
              <a:rPr kumimoji="0" lang="en-GB" sz="1600" b="0" i="0" u="none" strike="noStrike" kern="0" cap="none" spc="0" normalizeH="0" noProof="0" dirty="0" err="1">
                <a:ln>
                  <a:noFill/>
                </a:ln>
                <a:solidFill>
                  <a:srgbClr val="8F3089"/>
                </a:solidFill>
                <a:effectLst/>
                <a:uLnTx/>
                <a:uFillTx/>
                <a:latin typeface="Arial" panose="020B0604020202020204" pitchFamily="34" charset="0"/>
                <a:cs typeface="Arial" panose="020B0604020202020204" pitchFamily="34" charset="0"/>
              </a:rPr>
              <a:t>minh</a:t>
            </a:r>
            <a:r>
              <a:rPr kumimoji="0" lang="en-GB" sz="1600" b="0" i="0" u="none" strike="noStrike" kern="0" cap="none" spc="0" normalizeH="0" noProof="0" dirty="0">
                <a:ln>
                  <a:noFill/>
                </a:ln>
                <a:solidFill>
                  <a:srgbClr val="8F3089"/>
                </a:solidFill>
                <a:effectLst/>
                <a:uLnTx/>
                <a:uFillTx/>
                <a:latin typeface="Arial" panose="020B0604020202020204" pitchFamily="34" charset="0"/>
                <a:cs typeface="Arial" panose="020B0604020202020204" pitchFamily="34" charset="0"/>
              </a:rPr>
              <a:t> </a:t>
            </a:r>
            <a:r>
              <a:rPr kumimoji="0" lang="en-GB" sz="1600" b="0" i="0" u="none" strike="noStrike" kern="0" cap="none" spc="0" normalizeH="0" noProof="0" dirty="0" err="1">
                <a:ln>
                  <a:noFill/>
                </a:ln>
                <a:solidFill>
                  <a:srgbClr val="8F3089"/>
                </a:solidFill>
                <a:effectLst/>
                <a:uLnTx/>
                <a:uFillTx/>
                <a:latin typeface="Arial" panose="020B0604020202020204" pitchFamily="34" charset="0"/>
                <a:cs typeface="Arial" panose="020B0604020202020204" pitchFamily="34" charset="0"/>
              </a:rPr>
              <a:t>lợi</a:t>
            </a:r>
            <a:r>
              <a:rPr kumimoji="0" lang="en-GB" sz="1600" b="0" i="0" u="none" strike="noStrike" kern="0" cap="none" spc="0" normalizeH="0" noProof="0" dirty="0">
                <a:ln>
                  <a:noFill/>
                </a:ln>
                <a:solidFill>
                  <a:srgbClr val="8F3089"/>
                </a:solidFill>
                <a:effectLst/>
                <a:uLnTx/>
                <a:uFillTx/>
                <a:latin typeface="Arial" panose="020B0604020202020204" pitchFamily="34" charset="0"/>
                <a:cs typeface="Arial" panose="020B0604020202020204" pitchFamily="34" charset="0"/>
              </a:rPr>
              <a:t> </a:t>
            </a:r>
            <a:r>
              <a:rPr kumimoji="0" lang="en-GB" sz="1600" b="0" i="0" u="none" strike="noStrike" kern="0" cap="none" spc="0" normalizeH="0" noProof="0" dirty="0" err="1">
                <a:ln>
                  <a:noFill/>
                </a:ln>
                <a:solidFill>
                  <a:srgbClr val="8F3089"/>
                </a:solidFill>
                <a:effectLst/>
                <a:uLnTx/>
                <a:uFillTx/>
                <a:latin typeface="Arial" panose="020B0604020202020204" pitchFamily="34" charset="0"/>
                <a:cs typeface="Arial" panose="020B0604020202020204" pitchFamily="34" charset="0"/>
              </a:rPr>
              <a:t>tích</a:t>
            </a:r>
            <a:r>
              <a:rPr kumimoji="0" lang="en-GB" sz="1600" b="0" i="0" u="none" strike="noStrike" kern="0" cap="none" spc="0" normalizeH="0" noProof="0" dirty="0">
                <a:ln>
                  <a:noFill/>
                </a:ln>
                <a:solidFill>
                  <a:srgbClr val="8F3089"/>
                </a:solidFill>
                <a:effectLst/>
                <a:uLnTx/>
                <a:uFillTx/>
                <a:latin typeface="Arial" panose="020B0604020202020204" pitchFamily="34" charset="0"/>
                <a:cs typeface="Arial" panose="020B0604020202020204" pitchFamily="34" charset="0"/>
              </a:rPr>
              <a:t> tim </a:t>
            </a:r>
            <a:r>
              <a:rPr kumimoji="0" lang="en-GB" sz="1600" b="0" i="0" u="none" strike="noStrike" kern="0" cap="none" spc="0" normalizeH="0" noProof="0" dirty="0" err="1">
                <a:ln>
                  <a:noFill/>
                </a:ln>
                <a:solidFill>
                  <a:srgbClr val="8F3089"/>
                </a:solidFill>
                <a:effectLst/>
                <a:uLnTx/>
                <a:uFillTx/>
                <a:latin typeface="Arial" panose="020B0604020202020204" pitchFamily="34" charset="0"/>
                <a:cs typeface="Arial" panose="020B0604020202020204" pitchFamily="34" charset="0"/>
              </a:rPr>
              <a:t>mạch</a:t>
            </a:r>
            <a:r>
              <a:rPr kumimoji="0" lang="en-GB" sz="1600" b="0" i="0" u="none" strike="noStrike" kern="0" cap="none" spc="0" normalizeH="0" noProof="0" dirty="0">
                <a:ln>
                  <a:noFill/>
                </a:ln>
                <a:solidFill>
                  <a:srgbClr val="8F3089"/>
                </a:solidFill>
                <a:effectLst/>
                <a:uLnTx/>
                <a:uFillTx/>
                <a:latin typeface="Arial" panose="020B0604020202020204" pitchFamily="34" charset="0"/>
                <a:cs typeface="Arial" panose="020B0604020202020204" pitchFamily="34" charset="0"/>
              </a:rPr>
              <a:t> </a:t>
            </a:r>
            <a:r>
              <a:rPr kumimoji="0" lang="en-GB" sz="1600" b="0" i="0" u="none" strike="noStrike" kern="0" cap="none" spc="0" normalizeH="0" noProof="0" dirty="0" err="1">
                <a:ln>
                  <a:noFill/>
                </a:ln>
                <a:solidFill>
                  <a:srgbClr val="8F3089"/>
                </a:solidFill>
                <a:effectLst/>
                <a:uLnTx/>
                <a:uFillTx/>
                <a:latin typeface="Arial" panose="020B0604020202020204" pitchFamily="34" charset="0"/>
                <a:cs typeface="Arial" panose="020B0604020202020204" pitchFamily="34" charset="0"/>
              </a:rPr>
              <a:t>và</a:t>
            </a:r>
            <a:r>
              <a:rPr kumimoji="0" lang="en-GB" sz="1600" b="0" i="0" u="none" strike="noStrike" kern="0" cap="none" spc="0" normalizeH="0" noProof="0" dirty="0">
                <a:ln>
                  <a:noFill/>
                </a:ln>
                <a:solidFill>
                  <a:srgbClr val="8F3089"/>
                </a:solidFill>
                <a:effectLst/>
                <a:uLnTx/>
                <a:uFillTx/>
                <a:latin typeface="Arial" panose="020B0604020202020204" pitchFamily="34" charset="0"/>
                <a:cs typeface="Arial" panose="020B0604020202020204" pitchFamily="34" charset="0"/>
              </a:rPr>
              <a:t> </a:t>
            </a:r>
            <a:r>
              <a:rPr kumimoji="0" lang="en-GB" sz="1600" b="0" i="0" u="none" strike="noStrike" kern="0" cap="none" spc="0" normalizeH="0" noProof="0" dirty="0" err="1">
                <a:ln>
                  <a:noFill/>
                </a:ln>
                <a:solidFill>
                  <a:srgbClr val="8F3089"/>
                </a:solidFill>
                <a:effectLst/>
                <a:uLnTx/>
                <a:uFillTx/>
                <a:latin typeface="Arial" panose="020B0604020202020204" pitchFamily="34" charset="0"/>
                <a:cs typeface="Arial" panose="020B0604020202020204" pitchFamily="34" charset="0"/>
              </a:rPr>
              <a:t>thận</a:t>
            </a:r>
            <a:r>
              <a:rPr kumimoji="0" lang="en-GB" sz="1600" b="0" i="0" u="none" strike="noStrike" kern="0" cap="none" spc="0" normalizeH="0" noProof="0" dirty="0">
                <a:ln>
                  <a:noFill/>
                </a:ln>
                <a:solidFill>
                  <a:srgbClr val="8F3089"/>
                </a:solidFill>
                <a:effectLst/>
                <a:uLnTx/>
                <a:uFillTx/>
                <a:latin typeface="Arial" panose="020B0604020202020204" pitchFamily="34" charset="0"/>
                <a:cs typeface="Arial" panose="020B0604020202020204" pitchFamily="34" charset="0"/>
              </a:rPr>
              <a:t> </a:t>
            </a:r>
            <a:r>
              <a:rPr kumimoji="0" lang="en-GB" sz="1600" b="0" i="0" u="none" strike="noStrike" kern="0" cap="none" spc="0" normalizeH="0" noProof="0" dirty="0" err="1">
                <a:ln>
                  <a:noFill/>
                </a:ln>
                <a:solidFill>
                  <a:srgbClr val="8F3089"/>
                </a:solidFill>
                <a:effectLst/>
                <a:uLnTx/>
                <a:uFillTx/>
                <a:latin typeface="Arial" panose="020B0604020202020204" pitchFamily="34" charset="0"/>
                <a:cs typeface="Arial" panose="020B0604020202020204" pitchFamily="34" charset="0"/>
              </a:rPr>
              <a:t>có</a:t>
            </a:r>
            <a:r>
              <a:rPr kumimoji="0" lang="en-GB" sz="1600" b="0" i="0" u="none" strike="noStrike" kern="0" cap="none" spc="0" normalizeH="0" noProof="0" dirty="0">
                <a:ln>
                  <a:noFill/>
                </a:ln>
                <a:solidFill>
                  <a:srgbClr val="8F3089"/>
                </a:solidFill>
                <a:effectLst/>
                <a:uLnTx/>
                <a:uFillTx/>
                <a:latin typeface="Arial" panose="020B0604020202020204" pitchFamily="34" charset="0"/>
                <a:cs typeface="Arial" panose="020B0604020202020204" pitchFamily="34" charset="0"/>
              </a:rPr>
              <a:t> </a:t>
            </a:r>
            <a:r>
              <a:rPr kumimoji="0" lang="en-GB" sz="1600" b="0" i="0" u="none" strike="noStrike" kern="0" cap="none" spc="0" normalizeH="0" noProof="0" dirty="0" err="1">
                <a:ln>
                  <a:noFill/>
                </a:ln>
                <a:solidFill>
                  <a:srgbClr val="8F3089"/>
                </a:solidFill>
                <a:effectLst/>
                <a:uLnTx/>
                <a:uFillTx/>
                <a:latin typeface="Arial" panose="020B0604020202020204" pitchFamily="34" charset="0"/>
                <a:cs typeface="Arial" panose="020B0604020202020204" pitchFamily="34" charset="0"/>
              </a:rPr>
              <a:t>thể</a:t>
            </a:r>
            <a:r>
              <a:rPr kumimoji="0" lang="en-GB" sz="1600" b="0" i="0" u="none" strike="noStrike" kern="0" cap="none" spc="0" normalizeH="0" noProof="0" dirty="0">
                <a:ln>
                  <a:noFill/>
                </a:ln>
                <a:solidFill>
                  <a:srgbClr val="8F3089"/>
                </a:solidFill>
                <a:effectLst/>
                <a:uLnTx/>
                <a:uFillTx/>
                <a:latin typeface="Arial" panose="020B0604020202020204" pitchFamily="34" charset="0"/>
                <a:cs typeface="Arial" panose="020B0604020202020204" pitchFamily="34" charset="0"/>
              </a:rPr>
              <a:t> </a:t>
            </a:r>
            <a:r>
              <a:rPr kumimoji="0" lang="en-GB" sz="1600" b="0" i="0" u="none" strike="noStrike" kern="0" cap="none" spc="0" normalizeH="0" noProof="0" dirty="0" err="1">
                <a:ln>
                  <a:noFill/>
                </a:ln>
                <a:solidFill>
                  <a:srgbClr val="8F3089"/>
                </a:solidFill>
                <a:effectLst/>
                <a:uLnTx/>
                <a:uFillTx/>
                <a:latin typeface="Arial" panose="020B0604020202020204" pitchFamily="34" charset="0"/>
                <a:cs typeface="Arial" panose="020B0604020202020204" pitchFamily="34" charset="0"/>
              </a:rPr>
              <a:t>làm</a:t>
            </a:r>
            <a:r>
              <a:rPr kumimoji="0" lang="en-GB" sz="1600" b="0" i="0" u="none" strike="noStrike" kern="0" cap="none" spc="0" normalizeH="0" noProof="0" dirty="0">
                <a:ln>
                  <a:noFill/>
                </a:ln>
                <a:solidFill>
                  <a:srgbClr val="8F3089"/>
                </a:solidFill>
                <a:effectLst/>
                <a:uLnTx/>
                <a:uFillTx/>
                <a:latin typeface="Arial" panose="020B0604020202020204" pitchFamily="34" charset="0"/>
                <a:cs typeface="Arial" panose="020B0604020202020204" pitchFamily="34" charset="0"/>
              </a:rPr>
              <a:t> </a:t>
            </a:r>
            <a:r>
              <a:rPr kumimoji="0" lang="en-GB" sz="1600" b="0" i="0" u="none" strike="noStrike" kern="0" cap="none" spc="0" normalizeH="0" noProof="0" dirty="0" err="1">
                <a:ln>
                  <a:noFill/>
                </a:ln>
                <a:solidFill>
                  <a:srgbClr val="8F3089"/>
                </a:solidFill>
                <a:effectLst/>
                <a:uLnTx/>
                <a:uFillTx/>
                <a:latin typeface="Arial" panose="020B0604020202020204" pitchFamily="34" charset="0"/>
                <a:cs typeface="Arial" panose="020B0604020202020204" pitchFamily="34" charset="0"/>
              </a:rPr>
              <a:t>chậm</a:t>
            </a:r>
            <a:r>
              <a:rPr kumimoji="0" lang="en-GB" sz="1600" b="0" i="0" u="none" strike="noStrike" kern="0" cap="none" spc="0" normalizeH="0" noProof="0" dirty="0">
                <a:ln>
                  <a:noFill/>
                </a:ln>
                <a:solidFill>
                  <a:srgbClr val="8F3089"/>
                </a:solidFill>
                <a:effectLst/>
                <a:uLnTx/>
                <a:uFillTx/>
                <a:latin typeface="Arial" panose="020B0604020202020204" pitchFamily="34" charset="0"/>
                <a:cs typeface="Arial" panose="020B0604020202020204" pitchFamily="34" charset="0"/>
              </a:rPr>
              <a:t> </a:t>
            </a:r>
            <a:r>
              <a:rPr kumimoji="0" lang="en-GB" sz="1600" b="0" i="0" u="none" strike="noStrike" kern="0" cap="none" spc="0" normalizeH="0" noProof="0" dirty="0" err="1">
                <a:ln>
                  <a:noFill/>
                </a:ln>
                <a:solidFill>
                  <a:srgbClr val="8F3089"/>
                </a:solidFill>
                <a:effectLst/>
                <a:uLnTx/>
                <a:uFillTx/>
                <a:latin typeface="Arial" panose="020B0604020202020204" pitchFamily="34" charset="0"/>
                <a:cs typeface="Arial" panose="020B0604020202020204" pitchFamily="34" charset="0"/>
              </a:rPr>
              <a:t>tiến</a:t>
            </a:r>
            <a:r>
              <a:rPr kumimoji="0" lang="en-GB" sz="1600" b="0" i="0" u="none" strike="noStrike" kern="0" cap="none" spc="0" normalizeH="0" noProof="0" dirty="0">
                <a:ln>
                  <a:noFill/>
                </a:ln>
                <a:solidFill>
                  <a:srgbClr val="8F3089"/>
                </a:solidFill>
                <a:effectLst/>
                <a:uLnTx/>
                <a:uFillTx/>
                <a:latin typeface="Arial" panose="020B0604020202020204" pitchFamily="34" charset="0"/>
                <a:cs typeface="Arial" panose="020B0604020202020204" pitchFamily="34" charset="0"/>
              </a:rPr>
              <a:t> </a:t>
            </a:r>
            <a:r>
              <a:rPr kumimoji="0" lang="en-GB" sz="1600" b="0" i="0" u="none" strike="noStrike" kern="0" cap="none" spc="0" normalizeH="0" noProof="0" dirty="0" err="1">
                <a:ln>
                  <a:noFill/>
                </a:ln>
                <a:solidFill>
                  <a:srgbClr val="8F3089"/>
                </a:solidFill>
                <a:effectLst/>
                <a:uLnTx/>
                <a:uFillTx/>
                <a:latin typeface="Arial" panose="020B0604020202020204" pitchFamily="34" charset="0"/>
                <a:cs typeface="Arial" panose="020B0604020202020204" pitchFamily="34" charset="0"/>
              </a:rPr>
              <a:t>triển</a:t>
            </a:r>
            <a:r>
              <a:rPr kumimoji="0" lang="en-GB" sz="1600" b="0" i="0" u="none" strike="noStrike" kern="0" cap="none" spc="0" normalizeH="0" noProof="0" dirty="0">
                <a:ln>
                  <a:noFill/>
                </a:ln>
                <a:solidFill>
                  <a:srgbClr val="8F3089"/>
                </a:solidFill>
                <a:effectLst/>
                <a:uLnTx/>
                <a:uFillTx/>
                <a:latin typeface="Arial" panose="020B0604020202020204" pitchFamily="34" charset="0"/>
                <a:cs typeface="Arial" panose="020B0604020202020204" pitchFamily="34" charset="0"/>
              </a:rPr>
              <a:t> </a:t>
            </a:r>
            <a:r>
              <a:rPr kumimoji="0" lang="en-GB" sz="1600" b="0" i="0" u="none" strike="noStrike" kern="0" cap="none" spc="0" normalizeH="0" noProof="0" dirty="0" err="1">
                <a:ln>
                  <a:noFill/>
                </a:ln>
                <a:solidFill>
                  <a:srgbClr val="8F3089"/>
                </a:solidFill>
                <a:effectLst/>
                <a:uLnTx/>
                <a:uFillTx/>
                <a:latin typeface="Arial" panose="020B0604020202020204" pitchFamily="34" charset="0"/>
                <a:cs typeface="Arial" panose="020B0604020202020204" pitchFamily="34" charset="0"/>
              </a:rPr>
              <a:t>các</a:t>
            </a:r>
            <a:r>
              <a:rPr kumimoji="0" lang="en-GB" sz="1600" b="0" i="0" u="none" strike="noStrike" kern="0" cap="none" spc="0" normalizeH="0" noProof="0" dirty="0">
                <a:ln>
                  <a:noFill/>
                </a:ln>
                <a:solidFill>
                  <a:srgbClr val="8F3089"/>
                </a:solidFill>
                <a:effectLst/>
                <a:uLnTx/>
                <a:uFillTx/>
                <a:latin typeface="Arial" panose="020B0604020202020204" pitchFamily="34" charset="0"/>
                <a:cs typeface="Arial" panose="020B0604020202020204" pitchFamily="34" charset="0"/>
              </a:rPr>
              <a:t> </a:t>
            </a:r>
            <a:r>
              <a:rPr kumimoji="0" lang="en-GB" sz="1600" b="0" i="0" u="none" strike="noStrike" kern="0" cap="none" spc="0" normalizeH="0" noProof="0" dirty="0" err="1">
                <a:ln>
                  <a:noFill/>
                </a:ln>
                <a:solidFill>
                  <a:srgbClr val="8F3089"/>
                </a:solidFill>
                <a:effectLst/>
                <a:uLnTx/>
                <a:uFillTx/>
                <a:latin typeface="Arial" panose="020B0604020202020204" pitchFamily="34" charset="0"/>
                <a:cs typeface="Arial" panose="020B0604020202020204" pitchFamily="34" charset="0"/>
              </a:rPr>
              <a:t>biến</a:t>
            </a:r>
            <a:r>
              <a:rPr kumimoji="0" lang="en-GB" sz="1600" b="0" i="0" u="none" strike="noStrike" kern="0" cap="none" spc="0" normalizeH="0" noProof="0" dirty="0">
                <a:ln>
                  <a:noFill/>
                </a:ln>
                <a:solidFill>
                  <a:srgbClr val="8F3089"/>
                </a:solidFill>
                <a:effectLst/>
                <a:uLnTx/>
                <a:uFillTx/>
                <a:latin typeface="Arial" panose="020B0604020202020204" pitchFamily="34" charset="0"/>
                <a:cs typeface="Arial" panose="020B0604020202020204" pitchFamily="34" charset="0"/>
              </a:rPr>
              <a:t> </a:t>
            </a:r>
            <a:r>
              <a:rPr kumimoji="0" lang="en-GB" sz="1600" b="0" i="0" u="none" strike="noStrike" kern="0" cap="none" spc="0" normalizeH="0" noProof="0" dirty="0" err="1">
                <a:ln>
                  <a:noFill/>
                </a:ln>
                <a:solidFill>
                  <a:srgbClr val="8F3089"/>
                </a:solidFill>
                <a:effectLst/>
                <a:uLnTx/>
                <a:uFillTx/>
                <a:latin typeface="Arial" panose="020B0604020202020204" pitchFamily="34" charset="0"/>
                <a:cs typeface="Arial" panose="020B0604020202020204" pitchFamily="34" charset="0"/>
              </a:rPr>
              <a:t>chứng</a:t>
            </a:r>
            <a:r>
              <a:rPr kumimoji="0" lang="en-GB" sz="1600" b="0" i="0" u="none" strike="noStrike" kern="0" cap="none" spc="0" normalizeH="0" noProof="0" dirty="0">
                <a:ln>
                  <a:noFill/>
                </a:ln>
                <a:solidFill>
                  <a:srgbClr val="8F3089"/>
                </a:solidFill>
                <a:effectLst/>
                <a:uLnTx/>
                <a:uFillTx/>
                <a:latin typeface="Arial" panose="020B0604020202020204" pitchFamily="34" charset="0"/>
                <a:cs typeface="Arial" panose="020B0604020202020204" pitchFamily="34" charset="0"/>
              </a:rPr>
              <a:t> </a:t>
            </a:r>
            <a:r>
              <a:rPr kumimoji="0" lang="en-GB" sz="1600" b="0" i="0" u="none" strike="noStrike" kern="0" cap="none" spc="0" normalizeH="0" noProof="0" dirty="0" err="1">
                <a:ln>
                  <a:noFill/>
                </a:ln>
                <a:solidFill>
                  <a:srgbClr val="8F3089"/>
                </a:solidFill>
                <a:effectLst/>
                <a:uLnTx/>
                <a:uFillTx/>
                <a:latin typeface="Arial" panose="020B0604020202020204" pitchFamily="34" charset="0"/>
                <a:cs typeface="Arial" panose="020B0604020202020204" pitchFamily="34" charset="0"/>
              </a:rPr>
              <a:t>mạn</a:t>
            </a:r>
            <a:r>
              <a:rPr kumimoji="0" lang="en-GB" sz="1600" b="0" i="0" u="none" strike="noStrike" kern="0" cap="none" spc="0" normalizeH="0" noProof="0" dirty="0">
                <a:ln>
                  <a:noFill/>
                </a:ln>
                <a:solidFill>
                  <a:srgbClr val="8F3089"/>
                </a:solidFill>
                <a:effectLst/>
                <a:uLnTx/>
                <a:uFillTx/>
                <a:latin typeface="Arial" panose="020B0604020202020204" pitchFamily="34" charset="0"/>
                <a:cs typeface="Arial" panose="020B0604020202020204" pitchFamily="34" charset="0"/>
              </a:rPr>
              <a:t> </a:t>
            </a:r>
            <a:r>
              <a:rPr kumimoji="0" lang="en-GB" sz="1600" b="0" i="0" u="none" strike="noStrike" kern="0" cap="none" spc="0" normalizeH="0" noProof="0" dirty="0" err="1">
                <a:ln>
                  <a:noFill/>
                </a:ln>
                <a:solidFill>
                  <a:srgbClr val="8F3089"/>
                </a:solidFill>
                <a:effectLst/>
                <a:uLnTx/>
                <a:uFillTx/>
                <a:latin typeface="Arial" panose="020B0604020202020204" pitchFamily="34" charset="0"/>
                <a:cs typeface="Arial" panose="020B0604020202020204" pitchFamily="34" charset="0"/>
              </a:rPr>
              <a:t>tính</a:t>
            </a:r>
            <a:r>
              <a:rPr kumimoji="0" lang="en-GB" sz="1600" b="0" i="0" u="none" strike="noStrike" kern="0" cap="none" spc="0" normalizeH="0" noProof="0" dirty="0">
                <a:ln>
                  <a:noFill/>
                </a:ln>
                <a:solidFill>
                  <a:srgbClr val="8F3089"/>
                </a:solidFill>
                <a:effectLst/>
                <a:uLnTx/>
                <a:uFillTx/>
                <a:latin typeface="Arial" panose="020B0604020202020204" pitchFamily="34" charset="0"/>
                <a:cs typeface="Arial" panose="020B0604020202020204" pitchFamily="34" charset="0"/>
              </a:rPr>
              <a:t> </a:t>
            </a:r>
            <a:r>
              <a:rPr kumimoji="0" lang="en-GB" sz="1600" b="0" i="0" u="none" strike="noStrike" kern="0" cap="none" spc="0" normalizeH="0" noProof="0" dirty="0" err="1">
                <a:ln>
                  <a:noFill/>
                </a:ln>
                <a:solidFill>
                  <a:srgbClr val="8F3089"/>
                </a:solidFill>
                <a:effectLst/>
                <a:uLnTx/>
                <a:uFillTx/>
                <a:latin typeface="Arial" panose="020B0604020202020204" pitchFamily="34" charset="0"/>
                <a:cs typeface="Arial" panose="020B0604020202020204" pitchFamily="34" charset="0"/>
              </a:rPr>
              <a:t>liên</a:t>
            </a:r>
            <a:r>
              <a:rPr kumimoji="0" lang="en-GB" sz="1600" b="0" i="0" u="none" strike="noStrike" kern="0" cap="none" spc="0" normalizeH="0" noProof="0" dirty="0">
                <a:ln>
                  <a:noFill/>
                </a:ln>
                <a:solidFill>
                  <a:srgbClr val="8F3089"/>
                </a:solidFill>
                <a:effectLst/>
                <a:uLnTx/>
                <a:uFillTx/>
                <a:latin typeface="Arial" panose="020B0604020202020204" pitchFamily="34" charset="0"/>
                <a:cs typeface="Arial" panose="020B0604020202020204" pitchFamily="34" charset="0"/>
              </a:rPr>
              <a:t> </a:t>
            </a:r>
            <a:r>
              <a:rPr kumimoji="0" lang="en-GB" sz="1600" b="0" i="0" u="none" strike="noStrike" kern="0" cap="none" spc="0" normalizeH="0" noProof="0" dirty="0" err="1">
                <a:ln>
                  <a:noFill/>
                </a:ln>
                <a:solidFill>
                  <a:srgbClr val="8F3089"/>
                </a:solidFill>
                <a:effectLst/>
                <a:uLnTx/>
                <a:uFillTx/>
                <a:latin typeface="Arial" panose="020B0604020202020204" pitchFamily="34" charset="0"/>
                <a:cs typeface="Arial" panose="020B0604020202020204" pitchFamily="34" charset="0"/>
              </a:rPr>
              <a:t>quan</a:t>
            </a:r>
            <a:r>
              <a:rPr kumimoji="0" lang="en-GB" sz="1600" b="0" i="0" u="none" strike="noStrike" kern="0" cap="none" spc="0" normalizeH="0" noProof="0" dirty="0">
                <a:ln>
                  <a:noFill/>
                </a:ln>
                <a:solidFill>
                  <a:srgbClr val="8F3089"/>
                </a:solidFill>
                <a:effectLst/>
                <a:uLnTx/>
                <a:uFillTx/>
                <a:latin typeface="Arial" panose="020B0604020202020204" pitchFamily="34" charset="0"/>
                <a:cs typeface="Arial" panose="020B0604020202020204" pitchFamily="34" charset="0"/>
              </a:rPr>
              <a:t> </a:t>
            </a:r>
            <a:r>
              <a:rPr kumimoji="0" lang="en-GB" sz="1600" b="0" i="0" u="none" strike="noStrike" kern="0" cap="none" spc="0" normalizeH="0" noProof="0" dirty="0" err="1">
                <a:ln>
                  <a:noFill/>
                </a:ln>
                <a:solidFill>
                  <a:srgbClr val="8F3089"/>
                </a:solidFill>
                <a:effectLst/>
                <a:uLnTx/>
                <a:uFillTx/>
                <a:latin typeface="Arial" panose="020B0604020202020204" pitchFamily="34" charset="0"/>
                <a:cs typeface="Arial" panose="020B0604020202020204" pitchFamily="34" charset="0"/>
              </a:rPr>
              <a:t>với</a:t>
            </a:r>
            <a:r>
              <a:rPr kumimoji="0" lang="en-GB" sz="1600" b="0" i="0" u="none" strike="noStrike" kern="0" cap="none" spc="0" normalizeH="0" noProof="0" dirty="0">
                <a:ln>
                  <a:noFill/>
                </a:ln>
                <a:solidFill>
                  <a:srgbClr val="8F3089"/>
                </a:solidFill>
                <a:effectLst/>
                <a:uLnTx/>
                <a:uFillTx/>
                <a:latin typeface="Arial" panose="020B0604020202020204" pitchFamily="34" charset="0"/>
                <a:cs typeface="Arial" panose="020B0604020202020204" pitchFamily="34" charset="0"/>
              </a:rPr>
              <a:t> ĐTĐ </a:t>
            </a:r>
            <a:r>
              <a:rPr kumimoji="0" lang="en-GB" sz="1600" b="0" i="0" u="none" strike="noStrike" kern="0" cap="none" spc="0" normalizeH="0" noProof="0" dirty="0" err="1">
                <a:ln>
                  <a:noFill/>
                </a:ln>
                <a:solidFill>
                  <a:srgbClr val="8F3089"/>
                </a:solidFill>
                <a:effectLst/>
                <a:uLnTx/>
                <a:uFillTx/>
                <a:latin typeface="Arial" panose="020B0604020202020204" pitchFamily="34" charset="0"/>
                <a:cs typeface="Arial" panose="020B0604020202020204" pitchFamily="34" charset="0"/>
              </a:rPr>
              <a:t>típ</a:t>
            </a:r>
            <a:r>
              <a:rPr kumimoji="0" lang="en-GB" sz="1600" b="0" i="0" u="none" strike="noStrike" kern="0" cap="none" spc="0" normalizeH="0" noProof="0" dirty="0">
                <a:ln>
                  <a:noFill/>
                </a:ln>
                <a:solidFill>
                  <a:srgbClr val="8F3089"/>
                </a:solidFill>
                <a:effectLst/>
                <a:uLnTx/>
                <a:uFillTx/>
                <a:latin typeface="Arial" panose="020B0604020202020204" pitchFamily="34" charset="0"/>
                <a:cs typeface="Arial" panose="020B0604020202020204" pitchFamily="34" charset="0"/>
              </a:rPr>
              <a:t> 2</a:t>
            </a:r>
            <a:r>
              <a:rPr kumimoji="0" lang="en-GB" sz="1600" b="0" i="0" u="none" strike="noStrike" kern="0" cap="none" spc="0" normalizeH="0" baseline="30000" noProof="0" dirty="0">
                <a:ln>
                  <a:noFill/>
                </a:ln>
                <a:solidFill>
                  <a:srgbClr val="8F3089"/>
                </a:solidFill>
                <a:effectLst/>
                <a:uLnTx/>
                <a:uFillTx/>
                <a:latin typeface="Arial" panose="020B0604020202020204" pitchFamily="34" charset="0"/>
                <a:cs typeface="Arial" panose="020B0604020202020204" pitchFamily="34" charset="0"/>
              </a:rPr>
              <a:t>1,9–11</a:t>
            </a:r>
          </a:p>
        </p:txBody>
      </p:sp>
      <p:sp>
        <p:nvSpPr>
          <p:cNvPr id="7" name="Title 6">
            <a:extLst>
              <a:ext uri="{FF2B5EF4-FFF2-40B4-BE49-F238E27FC236}">
                <a16:creationId xmlns:a16="http://schemas.microsoft.com/office/drawing/2014/main" id="{515AF1F3-8CD2-4932-BA6C-4FF44953E34C}"/>
              </a:ext>
            </a:extLst>
          </p:cNvPr>
          <p:cNvSpPr>
            <a:spLocks noGrp="1"/>
          </p:cNvSpPr>
          <p:nvPr>
            <p:ph type="title"/>
          </p:nvPr>
        </p:nvSpPr>
        <p:spPr>
          <a:xfrm>
            <a:off x="419345" y="412998"/>
            <a:ext cx="8003286" cy="768096"/>
          </a:xfrm>
        </p:spPr>
        <p:txBody>
          <a:bodyPr>
            <a:noAutofit/>
          </a:bodyPr>
          <a:lstStyle/>
          <a:p>
            <a:r>
              <a:rPr lang="en-GB" sz="2400" dirty="0" err="1">
                <a:latin typeface="Arial" panose="020B0604020202020204" pitchFamily="34" charset="0"/>
                <a:cs typeface="Arial" panose="020B0604020202020204" pitchFamily="34" charset="0"/>
              </a:rPr>
              <a:t>Dựa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bằng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chứng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chế</a:t>
            </a:r>
            <a:r>
              <a:rPr lang="en-GB" sz="2400" dirty="0">
                <a:latin typeface="Arial" panose="020B0604020202020204" pitchFamily="34" charset="0"/>
                <a:cs typeface="Arial" panose="020B0604020202020204" pitchFamily="34" charset="0"/>
              </a:rPr>
              <a:t> SGLT2 </a:t>
            </a:r>
            <a:r>
              <a:rPr lang="en-GB" sz="2400" dirty="0" err="1">
                <a:latin typeface="Arial" panose="020B0604020202020204" pitchFamily="34" charset="0"/>
                <a:cs typeface="Arial" panose="020B0604020202020204" pitchFamily="34" charset="0"/>
              </a:rPr>
              <a:t>sớm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điều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ĐTĐ </a:t>
            </a:r>
            <a:r>
              <a:rPr lang="en-GB" sz="2400" dirty="0" err="1">
                <a:latin typeface="Arial" panose="020B0604020202020204" pitchFamily="34" charset="0"/>
                <a:cs typeface="Arial" panose="020B0604020202020204" pitchFamily="34" charset="0"/>
              </a:rPr>
              <a:t>típ</a:t>
            </a:r>
            <a:r>
              <a:rPr lang="en-GB" sz="2400" dirty="0">
                <a:latin typeface="Arial" panose="020B0604020202020204" pitchFamily="34" charset="0"/>
                <a:cs typeface="Arial" panose="020B0604020202020204" pitchFamily="34" charset="0"/>
              </a:rPr>
              <a:t> 2 </a:t>
            </a:r>
            <a:r>
              <a:rPr lang="en-GB" sz="2400" dirty="0" err="1">
                <a:latin typeface="Arial" panose="020B0604020202020204" pitchFamily="34" charset="0"/>
                <a:cs typeface="Arial" panose="020B0604020202020204" pitchFamily="34" charset="0"/>
              </a:rPr>
              <a:t>có</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có</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bệnh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nào</a:t>
            </a:r>
            <a:r>
              <a:rPr lang="en-GB" sz="2400" dirty="0">
                <a:latin typeface="Arial" panose="020B0604020202020204" pitchFamily="34" charset="0"/>
                <a:cs typeface="Arial" panose="020B0604020202020204" pitchFamily="34" charset="0"/>
              </a:rPr>
              <a:t>? </a:t>
            </a:r>
          </a:p>
        </p:txBody>
      </p:sp>
      <p:sp>
        <p:nvSpPr>
          <p:cNvPr id="5" name="Footer Placeholder 4">
            <a:extLst>
              <a:ext uri="{FF2B5EF4-FFF2-40B4-BE49-F238E27FC236}">
                <a16:creationId xmlns:a16="http://schemas.microsoft.com/office/drawing/2014/main" id="{5E265AA7-1B33-40D8-A3D2-B5E8AA9178DA}"/>
              </a:ext>
            </a:extLst>
          </p:cNvPr>
          <p:cNvSpPr>
            <a:spLocks noGrp="1"/>
          </p:cNvSpPr>
          <p:nvPr>
            <p:ph type="ftr" sz="quarter" idx="3"/>
          </p:nvPr>
        </p:nvSpPr>
        <p:spPr>
          <a:xfrm>
            <a:off x="419345" y="4776300"/>
            <a:ext cx="8197605" cy="273844"/>
          </a:xfrm>
        </p:spPr>
        <p:txBody>
          <a:bodyPr/>
          <a:lstStyle/>
          <a:p>
            <a:pPr lvl="0">
              <a:defRPr/>
            </a:pPr>
            <a:r>
              <a:rPr lang="en-GB">
                <a:solidFill>
                  <a:srgbClr val="EE245C"/>
                </a:solidFill>
              </a:rPr>
              <a:t>Empagliflozin không chỉ định để giảm cân hoặc giảm huyết áp</a:t>
            </a:r>
            <a:br>
              <a:rPr lang="en-GB">
                <a:solidFill>
                  <a:srgbClr val="5A5A5A"/>
                </a:solidFill>
              </a:rPr>
            </a:br>
            <a: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t>CV, tim mạch, </a:t>
            </a: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HbA1c</a:t>
            </a:r>
            <a: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t>, haemoglobin glycate hóa; </a:t>
            </a: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SGLT2, sodium-glucose co-transporter-2</a:t>
            </a:r>
            <a:b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b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1. American Diabetes Association. </a:t>
            </a:r>
            <a:r>
              <a:rPr kumimoji="0" lang="en-GB" b="0" i="1" u="none" strike="noStrike" kern="1200" cap="none" spc="0" normalizeH="0" baseline="0" noProof="0" dirty="0">
                <a:ln>
                  <a:noFill/>
                </a:ln>
                <a:solidFill>
                  <a:srgbClr val="515151"/>
                </a:solidFill>
                <a:effectLst/>
                <a:uLnTx/>
                <a:uFillTx/>
                <a:latin typeface="Century Gothic" panose="020F0302020204030204"/>
                <a:ea typeface="+mn-ea"/>
                <a:cs typeface="+mn-cs"/>
              </a:rPr>
              <a:t>Diabetes Care</a:t>
            </a: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 2021;44:S1; 2. Inzucchi S </a:t>
            </a:r>
            <a:r>
              <a:rPr kumimoji="0" lang="en-GB" b="0" i="1" u="none" strike="noStrike" kern="1200" cap="none" spc="0" normalizeH="0" baseline="0" noProof="0" dirty="0">
                <a:ln>
                  <a:noFill/>
                </a:ln>
                <a:solidFill>
                  <a:srgbClr val="515151"/>
                </a:solidFill>
                <a:effectLst/>
                <a:uLnTx/>
                <a:uFillTx/>
                <a:latin typeface="Century Gothic" panose="020F0302020204030204"/>
                <a:ea typeface="+mn-ea"/>
                <a:cs typeface="+mn-cs"/>
              </a:rPr>
              <a:t>et al. Diabetes Care </a:t>
            </a: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2015;38:140; 3. Chaudhury A </a:t>
            </a:r>
            <a:r>
              <a:rPr kumimoji="0" lang="en-GB" b="0" i="1" u="none" strike="noStrike" kern="1200" cap="none" spc="0" normalizeH="0" baseline="0" noProof="0" dirty="0">
                <a:ln>
                  <a:noFill/>
                </a:ln>
                <a:solidFill>
                  <a:srgbClr val="515151"/>
                </a:solidFill>
                <a:effectLst/>
                <a:uLnTx/>
                <a:uFillTx/>
                <a:latin typeface="Century Gothic" panose="020F0302020204030204"/>
                <a:ea typeface="+mn-ea"/>
                <a:cs typeface="+mn-cs"/>
              </a:rPr>
              <a:t>et al. Front Endocrinol </a:t>
            </a: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2017;8:6; </a:t>
            </a:r>
            <a:b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b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4. Inzucchi S </a:t>
            </a:r>
            <a:r>
              <a:rPr kumimoji="0" lang="en-GB" b="0" i="1" u="none" strike="noStrike" kern="1200" cap="none" spc="0" normalizeH="0" baseline="0" noProof="0" dirty="0">
                <a:ln>
                  <a:noFill/>
                </a:ln>
                <a:solidFill>
                  <a:srgbClr val="515151"/>
                </a:solidFill>
                <a:effectLst/>
                <a:uLnTx/>
                <a:uFillTx/>
                <a:latin typeface="Century Gothic" panose="020F0302020204030204"/>
                <a:ea typeface="+mn-ea"/>
                <a:cs typeface="+mn-cs"/>
              </a:rPr>
              <a:t>et al. Diab Vasc Dis Res </a:t>
            </a: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2015;12:90; 5. Heerspink HJ </a:t>
            </a:r>
            <a:r>
              <a:rPr kumimoji="0" lang="en-GB" b="0" i="1" u="none" strike="noStrike" kern="1200" cap="none" spc="0" normalizeH="0" baseline="0" noProof="0" dirty="0">
                <a:ln>
                  <a:noFill/>
                </a:ln>
                <a:solidFill>
                  <a:srgbClr val="515151"/>
                </a:solidFill>
                <a:effectLst/>
                <a:uLnTx/>
                <a:uFillTx/>
                <a:latin typeface="Century Gothic" panose="020F0302020204030204"/>
                <a:ea typeface="+mn-ea"/>
                <a:cs typeface="+mn-cs"/>
              </a:rPr>
              <a:t>et al. Circulation </a:t>
            </a: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2016;134:752; 6. Tikkanen I </a:t>
            </a:r>
            <a:r>
              <a:rPr kumimoji="0" lang="en-GB" b="0" i="1" u="none" strike="noStrike" kern="1200" cap="none" spc="0" normalizeH="0" baseline="0" noProof="0" dirty="0">
                <a:ln>
                  <a:noFill/>
                </a:ln>
                <a:solidFill>
                  <a:srgbClr val="515151"/>
                </a:solidFill>
                <a:effectLst/>
                <a:uLnTx/>
                <a:uFillTx/>
                <a:latin typeface="Century Gothic" panose="020F0302020204030204"/>
                <a:ea typeface="+mn-ea"/>
                <a:cs typeface="+mn-cs"/>
              </a:rPr>
              <a:t>et al. Diabetes Care </a:t>
            </a: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2015;38:420; 7. NIH National Institute of Diabetes and Digestive and Kidney Diseases. Health Risks of Being Overweight. https://www.niddk.nih.gov/health-information/weight-management/health-risks-overweight#risk (accessed December 2020); 8. Lingvay I &amp; Leiter LA. </a:t>
            </a:r>
            <a:r>
              <a:rPr kumimoji="0" lang="en-GB" b="0" i="1" u="none" strike="noStrike" kern="1200" cap="none" spc="0" normalizeH="0" baseline="0" noProof="0" dirty="0">
                <a:ln>
                  <a:noFill/>
                </a:ln>
                <a:solidFill>
                  <a:srgbClr val="515151"/>
                </a:solidFill>
                <a:effectLst/>
                <a:uLnTx/>
                <a:uFillTx/>
                <a:latin typeface="Century Gothic" panose="020F0302020204030204"/>
                <a:ea typeface="+mn-ea"/>
                <a:cs typeface="+mn-cs"/>
              </a:rPr>
              <a:t>Circulation</a:t>
            </a: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 2018;137:2200; </a:t>
            </a:r>
            <a:r>
              <a:rPr lang="en-GB" dirty="0">
                <a:solidFill>
                  <a:srgbClr val="515151"/>
                </a:solidFill>
                <a:latin typeface="Century Gothic" panose="020F0302020204030204"/>
              </a:rPr>
              <a:t>9</a:t>
            </a: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 Zelniker TA </a:t>
            </a:r>
            <a:r>
              <a:rPr kumimoji="0" lang="en-GB" b="0" i="1" u="none" strike="noStrike" kern="1200" cap="none" spc="0" normalizeH="0" baseline="0" noProof="0" dirty="0">
                <a:ln>
                  <a:noFill/>
                </a:ln>
                <a:solidFill>
                  <a:srgbClr val="515151"/>
                </a:solidFill>
                <a:effectLst/>
                <a:uLnTx/>
                <a:uFillTx/>
                <a:latin typeface="Century Gothic" panose="020F0302020204030204"/>
                <a:ea typeface="+mn-ea"/>
                <a:cs typeface="+mn-cs"/>
              </a:rPr>
              <a:t>et al.</a:t>
            </a: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 </a:t>
            </a:r>
            <a:r>
              <a:rPr kumimoji="0" lang="en-GB" b="0" i="1" u="none" strike="noStrike" kern="1200" cap="none" spc="0" normalizeH="0" baseline="0" noProof="0" dirty="0">
                <a:ln>
                  <a:noFill/>
                </a:ln>
                <a:solidFill>
                  <a:srgbClr val="515151"/>
                </a:solidFill>
                <a:effectLst/>
                <a:uLnTx/>
                <a:uFillTx/>
                <a:latin typeface="Century Gothic" panose="020F0302020204030204"/>
                <a:ea typeface="+mn-ea"/>
                <a:cs typeface="+mn-cs"/>
              </a:rPr>
              <a:t>Circulation</a:t>
            </a: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 2019;139:2022; 10. Buse JB </a:t>
            </a:r>
            <a:r>
              <a:rPr kumimoji="0" lang="en-GB" b="0" i="1" u="none" strike="noStrike" kern="1200" cap="none" spc="0" normalizeH="0" baseline="0" noProof="0" dirty="0">
                <a:ln>
                  <a:noFill/>
                </a:ln>
                <a:solidFill>
                  <a:srgbClr val="515151"/>
                </a:solidFill>
                <a:effectLst/>
                <a:uLnTx/>
                <a:uFillTx/>
                <a:latin typeface="Century Gothic" panose="020F0302020204030204"/>
                <a:ea typeface="+mn-ea"/>
                <a:cs typeface="+mn-cs"/>
              </a:rPr>
              <a:t>et al</a:t>
            </a: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 </a:t>
            </a:r>
            <a:r>
              <a:rPr kumimoji="0" lang="en-GB" b="0" i="1" u="none" strike="noStrike" kern="1200" cap="none" spc="0" normalizeH="0" baseline="0" noProof="0" dirty="0">
                <a:ln>
                  <a:noFill/>
                </a:ln>
                <a:solidFill>
                  <a:srgbClr val="515151"/>
                </a:solidFill>
                <a:effectLst/>
                <a:uLnTx/>
                <a:uFillTx/>
                <a:latin typeface="Century Gothic" panose="020F0302020204030204"/>
                <a:ea typeface="+mn-ea"/>
                <a:cs typeface="+mn-cs"/>
              </a:rPr>
              <a:t>Diabetes Care</a:t>
            </a: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 2020;43:487; 11. </a:t>
            </a:r>
            <a:r>
              <a:rPr kumimoji="0" lang="pt-BR" b="0" i="0" u="none" strike="noStrike" kern="1200" cap="none" spc="0" normalizeH="0" baseline="0" noProof="0" dirty="0">
                <a:ln>
                  <a:noFill/>
                </a:ln>
                <a:solidFill>
                  <a:srgbClr val="515151"/>
                </a:solidFill>
                <a:effectLst/>
                <a:uLnTx/>
                <a:uFillTx/>
                <a:latin typeface="Century Gothic" panose="020F0302020204030204"/>
                <a:ea typeface="+mn-ea"/>
                <a:cs typeface="+mn-cs"/>
              </a:rPr>
              <a:t>Patorno E </a:t>
            </a:r>
            <a:r>
              <a:rPr kumimoji="0" lang="pt-BR" b="0" i="1" u="none" strike="noStrike" kern="1200" cap="none" spc="0" normalizeH="0" baseline="0" noProof="0" dirty="0">
                <a:ln>
                  <a:noFill/>
                </a:ln>
                <a:solidFill>
                  <a:srgbClr val="515151"/>
                </a:solidFill>
                <a:effectLst/>
                <a:uLnTx/>
                <a:uFillTx/>
                <a:latin typeface="Century Gothic" panose="020F0302020204030204"/>
                <a:ea typeface="+mn-ea"/>
                <a:cs typeface="+mn-cs"/>
              </a:rPr>
              <a:t>et al. Diabetes </a:t>
            </a:r>
            <a:r>
              <a:rPr kumimoji="0" lang="pt-BR" b="0" i="0" u="none" strike="noStrike" kern="1200" cap="none" spc="0" normalizeH="0" baseline="0" noProof="0" dirty="0">
                <a:ln>
                  <a:noFill/>
                </a:ln>
                <a:solidFill>
                  <a:srgbClr val="515151"/>
                </a:solidFill>
                <a:effectLst/>
                <a:uLnTx/>
                <a:uFillTx/>
                <a:latin typeface="Century Gothic" panose="020F0302020204030204"/>
                <a:ea typeface="+mn-ea"/>
                <a:cs typeface="+mn-cs"/>
              </a:rPr>
              <a:t>2020;69:134-LB</a:t>
            </a:r>
            <a:endParaRPr kumimoji="0" lang="en-GB" b="0" i="0" u="none" strike="noStrike" kern="1200" cap="none" spc="0" normalizeH="0" baseline="0" noProof="0" dirty="0">
              <a:ln>
                <a:noFill/>
              </a:ln>
              <a:solidFill>
                <a:srgbClr val="515151"/>
              </a:solidFill>
              <a:effectLst/>
              <a:highlight>
                <a:srgbClr val="FFFF00"/>
              </a:highlight>
              <a:uLnTx/>
              <a:uFillTx/>
              <a:latin typeface="Century Gothic" panose="020F0302020204030204"/>
              <a:ea typeface="+mn-ea"/>
              <a:cs typeface="+mn-cs"/>
            </a:endParaRPr>
          </a:p>
        </p:txBody>
      </p:sp>
      <p:sp>
        <p:nvSpPr>
          <p:cNvPr id="9" name="Rectangle 8">
            <a:extLst>
              <a:ext uri="{FF2B5EF4-FFF2-40B4-BE49-F238E27FC236}">
                <a16:creationId xmlns:a16="http://schemas.microsoft.com/office/drawing/2014/main" id="{25864A2E-DA25-4B7A-A03F-A164B89A10C4}"/>
              </a:ext>
            </a:extLst>
          </p:cNvPr>
          <p:cNvSpPr/>
          <p:nvPr/>
        </p:nvSpPr>
        <p:spPr>
          <a:xfrm>
            <a:off x="1" y="1415676"/>
            <a:ext cx="2591718" cy="242585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4" name="TextBox 13">
            <a:extLst>
              <a:ext uri="{FF2B5EF4-FFF2-40B4-BE49-F238E27FC236}">
                <a16:creationId xmlns:a16="http://schemas.microsoft.com/office/drawing/2014/main" id="{D6E39CFD-23BB-49D9-A96F-C99A4F771106}"/>
              </a:ext>
            </a:extLst>
          </p:cNvPr>
          <p:cNvSpPr txBox="1"/>
          <p:nvPr/>
        </p:nvSpPr>
        <p:spPr>
          <a:xfrm>
            <a:off x="2530474" y="1412563"/>
            <a:ext cx="6613525" cy="45719"/>
          </a:xfrm>
          <a:prstGeom prst="rect">
            <a:avLst/>
          </a:prstGeom>
          <a:solidFill>
            <a:schemeClr val="accent2"/>
          </a:solidFill>
        </p:spPr>
        <p:txBody>
          <a:bodyPr wrap="square" lIns="243840" tIns="121920" rIns="243840" bIns="12192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5" name="TextBox 14">
            <a:extLst>
              <a:ext uri="{FF2B5EF4-FFF2-40B4-BE49-F238E27FC236}">
                <a16:creationId xmlns:a16="http://schemas.microsoft.com/office/drawing/2014/main" id="{FABB6D36-47DD-4571-B37D-4DF14D03BF6E}"/>
              </a:ext>
            </a:extLst>
          </p:cNvPr>
          <p:cNvSpPr txBox="1"/>
          <p:nvPr/>
        </p:nvSpPr>
        <p:spPr>
          <a:xfrm>
            <a:off x="2449267" y="3799192"/>
            <a:ext cx="6673851" cy="45719"/>
          </a:xfrm>
          <a:prstGeom prst="rect">
            <a:avLst/>
          </a:prstGeom>
          <a:solidFill>
            <a:schemeClr val="accent2"/>
          </a:solidFill>
        </p:spPr>
        <p:txBody>
          <a:bodyPr wrap="square" lIns="243840" tIns="121920" rIns="243840" bIns="12192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6" name="TextBox 15">
            <a:extLst>
              <a:ext uri="{FF2B5EF4-FFF2-40B4-BE49-F238E27FC236}">
                <a16:creationId xmlns:a16="http://schemas.microsoft.com/office/drawing/2014/main" id="{669AA577-26A1-46CB-B5B2-A103D581C983}"/>
              </a:ext>
            </a:extLst>
          </p:cNvPr>
          <p:cNvSpPr txBox="1"/>
          <p:nvPr/>
        </p:nvSpPr>
        <p:spPr>
          <a:xfrm>
            <a:off x="-1" y="3441425"/>
            <a:ext cx="2547094" cy="246221"/>
          </a:xfrm>
          <a:prstGeom prst="rect">
            <a:avLst/>
          </a:prstGeom>
          <a:noFill/>
        </p:spPr>
        <p:txBody>
          <a:bodyPr wrap="square" rtlCol="0">
            <a:spAutoFit/>
          </a:bodyPr>
          <a:lstStyle/>
          <a:p>
            <a:pPr lvl="0">
              <a:defRPr/>
            </a:pPr>
            <a:r>
              <a:rPr kumimoji="0" lang="en-GB" sz="1000" b="1" i="0" u="none" strike="noStrike" kern="1200" cap="none" spc="0" normalizeH="0" baseline="0" noProof="0">
                <a:ln>
                  <a:noFill/>
                </a:ln>
                <a:solidFill>
                  <a:srgbClr val="FFFFFF"/>
                </a:solidFill>
                <a:effectLst/>
                <a:uLnTx/>
                <a:uFillTx/>
                <a:latin typeface="Century Gothic" panose="020F0302020204030204"/>
                <a:ea typeface="+mn-ea"/>
                <a:cs typeface="+mn-cs"/>
              </a:rPr>
              <a:t>Không</a:t>
            </a:r>
            <a:r>
              <a:rPr kumimoji="0" lang="en-GB" sz="1000" b="1" i="0" u="none" strike="noStrike" kern="1200" cap="none" spc="0" normalizeH="0" noProof="0">
                <a:ln>
                  <a:noFill/>
                </a:ln>
                <a:solidFill>
                  <a:srgbClr val="FFFFFF"/>
                </a:solidFill>
                <a:effectLst/>
                <a:uLnTx/>
                <a:uFillTx/>
                <a:latin typeface="Century Gothic" panose="020F0302020204030204"/>
                <a:ea typeface="+mn-ea"/>
                <a:cs typeface="+mn-cs"/>
              </a:rPr>
              <a:t> phải bệnh nhân thực tế</a:t>
            </a:r>
            <a:endParaRPr kumimoji="0" lang="en-US" sz="10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8" name="Slide Number Placeholder 4">
            <a:extLst>
              <a:ext uri="{FF2B5EF4-FFF2-40B4-BE49-F238E27FC236}">
                <a16:creationId xmlns:a16="http://schemas.microsoft.com/office/drawing/2014/main" id="{F05ECEE6-BC0E-49CD-A993-A086B18EF4DA}"/>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25</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
        <p:nvSpPr>
          <p:cNvPr id="17" name="Oval 16">
            <a:extLst>
              <a:ext uri="{FF2B5EF4-FFF2-40B4-BE49-F238E27FC236}">
                <a16:creationId xmlns:a16="http://schemas.microsoft.com/office/drawing/2014/main" id="{1CEA76F1-3515-44A2-AC67-C5EA9DC042CB}"/>
              </a:ext>
            </a:extLst>
          </p:cNvPr>
          <p:cNvSpPr/>
          <p:nvPr/>
        </p:nvSpPr>
        <p:spPr>
          <a:xfrm>
            <a:off x="318010" y="1455490"/>
            <a:ext cx="1932224" cy="193222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pic>
        <p:nvPicPr>
          <p:cNvPr id="19" name="Graphic 18">
            <a:extLst>
              <a:ext uri="{FF2B5EF4-FFF2-40B4-BE49-F238E27FC236}">
                <a16:creationId xmlns:a16="http://schemas.microsoft.com/office/drawing/2014/main" id="{A9B86F64-DC41-478B-A1C8-B24FC685CE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0646" y="1592869"/>
            <a:ext cx="1610428" cy="1384077"/>
          </a:xfrm>
          <a:prstGeom prst="rect">
            <a:avLst/>
          </a:prstGeom>
        </p:spPr>
      </p:pic>
    </p:spTree>
    <p:extLst>
      <p:ext uri="{BB962C8B-B14F-4D97-AF65-F5344CB8AC3E}">
        <p14:creationId xmlns:p14="http://schemas.microsoft.com/office/powerpoint/2010/main" val="1297000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1DEB0D-0965-45A8-AB12-4AA34969AA01}"/>
              </a:ext>
            </a:extLst>
          </p:cNvPr>
          <p:cNvSpPr>
            <a:spLocks noGrp="1"/>
          </p:cNvSpPr>
          <p:nvPr>
            <p:ph type="title"/>
          </p:nvPr>
        </p:nvSpPr>
        <p:spPr>
          <a:xfrm>
            <a:off x="813093" y="442306"/>
            <a:ext cx="7253648" cy="768096"/>
          </a:xfrm>
        </p:spPr>
        <p:txBody>
          <a:bodyPr>
            <a:noAutofit/>
          </a:bodyPr>
          <a:lstStyle/>
          <a:p>
            <a:r>
              <a:rPr lang="en-GB" sz="2400" dirty="0" err="1">
                <a:latin typeface="Arial" panose="020B0604020202020204" pitchFamily="34" charset="0"/>
                <a:cs typeface="Arial" panose="020B0604020202020204" pitchFamily="34" charset="0"/>
              </a:rPr>
              <a:t>Mục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tiêu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cốt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lõi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điều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ĐTĐ </a:t>
            </a:r>
            <a:r>
              <a:rPr lang="en-GB" sz="2400" dirty="0" err="1">
                <a:latin typeface="Arial" panose="020B0604020202020204" pitchFamily="34" charset="0"/>
                <a:cs typeface="Arial" panose="020B0604020202020204" pitchFamily="34" charset="0"/>
              </a:rPr>
              <a:t>típ</a:t>
            </a:r>
            <a:r>
              <a:rPr lang="en-GB" sz="2400" dirty="0">
                <a:latin typeface="Arial" panose="020B0604020202020204" pitchFamily="34" charset="0"/>
                <a:cs typeface="Arial" panose="020B0604020202020204" pitchFamily="34" charset="0"/>
              </a:rPr>
              <a:t> 2 </a:t>
            </a:r>
            <a:r>
              <a:rPr lang="en-GB" sz="2400" dirty="0" err="1">
                <a:latin typeface="Arial" panose="020B0604020202020204" pitchFamily="34" charset="0"/>
                <a:cs typeface="Arial" panose="020B0604020202020204" pitchFamily="34" charset="0"/>
              </a:rPr>
              <a:t>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giảm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thiểu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chứng</a:t>
            </a:r>
            <a:r>
              <a:rPr lang="en-GB" sz="2400" dirty="0">
                <a:latin typeface="Arial" panose="020B0604020202020204" pitchFamily="34" charset="0"/>
                <a:cs typeface="Arial" panose="020B0604020202020204" pitchFamily="34" charset="0"/>
              </a:rPr>
              <a:t> tim </a:t>
            </a:r>
            <a:r>
              <a:rPr lang="en-GB" sz="2400" dirty="0" err="1">
                <a:latin typeface="Arial" panose="020B0604020202020204" pitchFamily="34" charset="0"/>
                <a:cs typeface="Arial" panose="020B0604020202020204" pitchFamily="34" charset="0"/>
              </a:rPr>
              <a:t>mạch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thận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sớm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suốt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bệnh</a:t>
            </a:r>
            <a:r>
              <a:rPr lang="en-GB" sz="2400" baseline="30000" dirty="0">
                <a:latin typeface="Arial" panose="020B0604020202020204" pitchFamily="34" charset="0"/>
                <a:cs typeface="Arial" panose="020B0604020202020204" pitchFamily="34" charset="0"/>
              </a:rPr>
              <a:t>1</a:t>
            </a:r>
          </a:p>
        </p:txBody>
      </p:sp>
      <p:sp>
        <p:nvSpPr>
          <p:cNvPr id="6" name="Rectangle: Rounded Corners 5">
            <a:extLst>
              <a:ext uri="{FF2B5EF4-FFF2-40B4-BE49-F238E27FC236}">
                <a16:creationId xmlns:a16="http://schemas.microsoft.com/office/drawing/2014/main" id="{12593B12-F160-4D4D-AC2D-3BB5EB283187}"/>
              </a:ext>
            </a:extLst>
          </p:cNvPr>
          <p:cNvSpPr/>
          <p:nvPr/>
        </p:nvSpPr>
        <p:spPr>
          <a:xfrm>
            <a:off x="1008277" y="1622673"/>
            <a:ext cx="7404034" cy="768096"/>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297000" rIns="108000" rtlCol="0" anchor="ctr"/>
          <a:lstStyle/>
          <a:p>
            <a:pPr marL="535781" marR="0" lvl="0" indent="0" algn="l" defTabSz="457189" rtl="0" eaLnBrk="1" fontAlgn="auto" latinLnBrk="0" hangingPunct="1">
              <a:lnSpc>
                <a:spcPct val="100000"/>
              </a:lnSpc>
              <a:spcBef>
                <a:spcPts val="0"/>
              </a:spcBef>
              <a:spcAft>
                <a:spcPts val="0"/>
              </a:spcAft>
              <a:buClrTx/>
              <a:buSzTx/>
              <a:buFontTx/>
              <a:buNone/>
              <a:tabLst/>
              <a:defRPr/>
            </a:pPr>
            <a:r>
              <a:rPr lang="en-GB" sz="1500" dirty="0" err="1">
                <a:solidFill>
                  <a:srgbClr val="5A5A5A"/>
                </a:solidFill>
                <a:latin typeface="Arial" panose="020B0604020202020204" pitchFamily="34" charset="0"/>
                <a:cs typeface="Arial" panose="020B0604020202020204" pitchFamily="34" charset="0"/>
              </a:rPr>
              <a:t>Các</a:t>
            </a:r>
            <a:r>
              <a:rPr lang="en-GB" sz="1500" dirty="0">
                <a:solidFill>
                  <a:srgbClr val="5A5A5A"/>
                </a:solidFill>
                <a:latin typeface="Arial" panose="020B0604020202020204" pitchFamily="34" charset="0"/>
                <a:cs typeface="Arial" panose="020B0604020202020204" pitchFamily="34" charset="0"/>
              </a:rPr>
              <a:t> </a:t>
            </a:r>
            <a:r>
              <a:rPr lang="en-GB" sz="1500" dirty="0" err="1">
                <a:solidFill>
                  <a:srgbClr val="5A5A5A"/>
                </a:solidFill>
                <a:latin typeface="Arial" panose="020B0604020202020204" pitchFamily="34" charset="0"/>
                <a:cs typeface="Arial" panose="020B0604020202020204" pitchFamily="34" charset="0"/>
              </a:rPr>
              <a:t>nghiên</a:t>
            </a:r>
            <a:r>
              <a:rPr lang="en-GB" sz="1500" dirty="0">
                <a:solidFill>
                  <a:srgbClr val="5A5A5A"/>
                </a:solidFill>
                <a:latin typeface="Arial" panose="020B0604020202020204" pitchFamily="34" charset="0"/>
                <a:cs typeface="Arial" panose="020B0604020202020204" pitchFamily="34" charset="0"/>
              </a:rPr>
              <a:t> </a:t>
            </a:r>
            <a:r>
              <a:rPr lang="en-GB" sz="1500" dirty="0" err="1">
                <a:solidFill>
                  <a:srgbClr val="5A5A5A"/>
                </a:solidFill>
                <a:latin typeface="Arial" panose="020B0604020202020204" pitchFamily="34" charset="0"/>
                <a:cs typeface="Arial" panose="020B0604020202020204" pitchFamily="34" charset="0"/>
              </a:rPr>
              <a:t>cứu</a:t>
            </a:r>
            <a:r>
              <a:rPr lang="en-GB" sz="1500" dirty="0">
                <a:solidFill>
                  <a:srgbClr val="5A5A5A"/>
                </a:solidFill>
                <a:latin typeface="Arial" panose="020B0604020202020204" pitchFamily="34" charset="0"/>
                <a:cs typeface="Arial" panose="020B0604020202020204" pitchFamily="34" charset="0"/>
              </a:rPr>
              <a:t> </a:t>
            </a:r>
            <a:r>
              <a:rPr lang="en-GB" sz="1500" dirty="0" err="1">
                <a:solidFill>
                  <a:srgbClr val="5A5A5A"/>
                </a:solidFill>
                <a:latin typeface="Arial" panose="020B0604020202020204" pitchFamily="34" charset="0"/>
                <a:cs typeface="Arial" panose="020B0604020202020204" pitchFamily="34" charset="0"/>
              </a:rPr>
              <a:t>đã</a:t>
            </a:r>
            <a:r>
              <a:rPr lang="en-GB" sz="1500" dirty="0">
                <a:solidFill>
                  <a:srgbClr val="5A5A5A"/>
                </a:solidFill>
                <a:latin typeface="Arial" panose="020B0604020202020204" pitchFamily="34" charset="0"/>
                <a:cs typeface="Arial" panose="020B0604020202020204" pitchFamily="34" charset="0"/>
              </a:rPr>
              <a:t> </a:t>
            </a:r>
            <a:r>
              <a:rPr lang="en-GB" sz="1500" dirty="0" err="1">
                <a:solidFill>
                  <a:srgbClr val="5A5A5A"/>
                </a:solidFill>
                <a:latin typeface="Arial" panose="020B0604020202020204" pitchFamily="34" charset="0"/>
                <a:cs typeface="Arial" panose="020B0604020202020204" pitchFamily="34" charset="0"/>
              </a:rPr>
              <a:t>cho</a:t>
            </a:r>
            <a:r>
              <a:rPr lang="en-GB" sz="1500" dirty="0">
                <a:solidFill>
                  <a:srgbClr val="5A5A5A"/>
                </a:solidFill>
                <a:latin typeface="Arial" panose="020B0604020202020204" pitchFamily="34" charset="0"/>
                <a:cs typeface="Arial" panose="020B0604020202020204" pitchFamily="34" charset="0"/>
              </a:rPr>
              <a:t> </a:t>
            </a:r>
            <a:r>
              <a:rPr lang="en-GB" sz="1500" dirty="0" err="1">
                <a:solidFill>
                  <a:srgbClr val="5A5A5A"/>
                </a:solidFill>
                <a:latin typeface="Arial" panose="020B0604020202020204" pitchFamily="34" charset="0"/>
                <a:cs typeface="Arial" panose="020B0604020202020204" pitchFamily="34" charset="0"/>
              </a:rPr>
              <a:t>thấy</a:t>
            </a:r>
            <a:r>
              <a:rPr lang="en-GB" sz="1500" dirty="0">
                <a:solidFill>
                  <a:srgbClr val="5A5A5A"/>
                </a:solidFill>
                <a:latin typeface="Arial" panose="020B0604020202020204" pitchFamily="34" charset="0"/>
                <a:cs typeface="Arial" panose="020B0604020202020204" pitchFamily="34" charset="0"/>
              </a:rPr>
              <a:t> </a:t>
            </a:r>
            <a:r>
              <a:rPr lang="en-GB" sz="1500" dirty="0" err="1">
                <a:solidFill>
                  <a:srgbClr val="5A5A5A"/>
                </a:solidFill>
                <a:latin typeface="Arial" panose="020B0604020202020204" pitchFamily="34" charset="0"/>
                <a:cs typeface="Arial" panose="020B0604020202020204" pitchFamily="34" charset="0"/>
              </a:rPr>
              <a:t>sự</a:t>
            </a:r>
            <a:r>
              <a:rPr lang="en-GB" sz="1500" dirty="0">
                <a:solidFill>
                  <a:srgbClr val="5A5A5A"/>
                </a:solidFill>
                <a:latin typeface="Arial" panose="020B0604020202020204" pitchFamily="34" charset="0"/>
                <a:cs typeface="Arial" panose="020B0604020202020204" pitchFamily="34" charset="0"/>
              </a:rPr>
              <a:t> </a:t>
            </a:r>
            <a:r>
              <a:rPr lang="en-GB" sz="1500" dirty="0" err="1">
                <a:solidFill>
                  <a:srgbClr val="5A5A5A"/>
                </a:solidFill>
                <a:latin typeface="Arial" panose="020B0604020202020204" pitchFamily="34" charset="0"/>
                <a:cs typeface="Arial" panose="020B0604020202020204" pitchFamily="34" charset="0"/>
              </a:rPr>
              <a:t>tiến</a:t>
            </a:r>
            <a:r>
              <a:rPr lang="en-GB" sz="1500" dirty="0">
                <a:solidFill>
                  <a:srgbClr val="5A5A5A"/>
                </a:solidFill>
                <a:latin typeface="Arial" panose="020B0604020202020204" pitchFamily="34" charset="0"/>
                <a:cs typeface="Arial" panose="020B0604020202020204" pitchFamily="34" charset="0"/>
              </a:rPr>
              <a:t> </a:t>
            </a:r>
            <a:r>
              <a:rPr lang="en-GB" sz="1500" dirty="0" err="1">
                <a:solidFill>
                  <a:srgbClr val="5A5A5A"/>
                </a:solidFill>
                <a:latin typeface="Arial" panose="020B0604020202020204" pitchFamily="34" charset="0"/>
                <a:cs typeface="Arial" panose="020B0604020202020204" pitchFamily="34" charset="0"/>
              </a:rPr>
              <a:t>triển</a:t>
            </a:r>
            <a:r>
              <a:rPr lang="en-GB" sz="1500" dirty="0">
                <a:solidFill>
                  <a:srgbClr val="5A5A5A"/>
                </a:solidFill>
                <a:latin typeface="Arial" panose="020B0604020202020204" pitchFamily="34" charset="0"/>
                <a:cs typeface="Arial" panose="020B0604020202020204" pitchFamily="34" charset="0"/>
              </a:rPr>
              <a:t> </a:t>
            </a:r>
            <a:r>
              <a:rPr lang="en-GB" sz="1500" dirty="0" err="1">
                <a:solidFill>
                  <a:srgbClr val="5A5A5A"/>
                </a:solidFill>
                <a:latin typeface="Arial" panose="020B0604020202020204" pitchFamily="34" charset="0"/>
                <a:cs typeface="Arial" panose="020B0604020202020204" pitchFamily="34" charset="0"/>
              </a:rPr>
              <a:t>của</a:t>
            </a:r>
            <a:r>
              <a:rPr kumimoji="0" lang="en-GB" sz="15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 </a:t>
            </a:r>
            <a:r>
              <a:rPr lang="en-GB" sz="1500" b="1" dirty="0" err="1">
                <a:solidFill>
                  <a:srgbClr val="8F3089"/>
                </a:solidFill>
                <a:latin typeface="Arial" panose="020B0604020202020204" pitchFamily="34" charset="0"/>
                <a:cs typeface="Arial" panose="020B0604020202020204" pitchFamily="34" charset="0"/>
              </a:rPr>
              <a:t>bệnh</a:t>
            </a:r>
            <a:r>
              <a:rPr lang="en-GB" sz="1500" b="1" dirty="0">
                <a:solidFill>
                  <a:srgbClr val="8F3089"/>
                </a:solidFill>
                <a:latin typeface="Arial" panose="020B0604020202020204" pitchFamily="34" charset="0"/>
                <a:cs typeface="Arial" panose="020B0604020202020204" pitchFamily="34" charset="0"/>
              </a:rPr>
              <a:t> </a:t>
            </a:r>
            <a:r>
              <a:rPr lang="en-GB" sz="1500" b="1" dirty="0" err="1">
                <a:solidFill>
                  <a:srgbClr val="8F3089"/>
                </a:solidFill>
                <a:latin typeface="Arial" panose="020B0604020202020204" pitchFamily="34" charset="0"/>
                <a:cs typeface="Arial" panose="020B0604020202020204" pitchFamily="34" charset="0"/>
              </a:rPr>
              <a:t>lý</a:t>
            </a:r>
            <a:r>
              <a:rPr lang="en-GB" sz="1500" b="1" dirty="0">
                <a:solidFill>
                  <a:srgbClr val="8F3089"/>
                </a:solidFill>
                <a:latin typeface="Arial" panose="020B0604020202020204" pitchFamily="34" charset="0"/>
                <a:cs typeface="Arial" panose="020B0604020202020204" pitchFamily="34" charset="0"/>
              </a:rPr>
              <a:t> tim </a:t>
            </a:r>
            <a:r>
              <a:rPr lang="en-GB" sz="1500" b="1" dirty="0" err="1">
                <a:solidFill>
                  <a:srgbClr val="8F3089"/>
                </a:solidFill>
                <a:latin typeface="Arial" panose="020B0604020202020204" pitchFamily="34" charset="0"/>
                <a:cs typeface="Arial" panose="020B0604020202020204" pitchFamily="34" charset="0"/>
              </a:rPr>
              <a:t>mạch</a:t>
            </a:r>
            <a:r>
              <a:rPr lang="en-GB" sz="1500" b="1" dirty="0">
                <a:solidFill>
                  <a:srgbClr val="8F3089"/>
                </a:solidFill>
                <a:latin typeface="Arial" panose="020B0604020202020204" pitchFamily="34" charset="0"/>
                <a:cs typeface="Arial" panose="020B0604020202020204" pitchFamily="34" charset="0"/>
              </a:rPr>
              <a:t> </a:t>
            </a:r>
            <a:r>
              <a:rPr lang="en-GB" sz="1500" b="1" dirty="0" err="1">
                <a:solidFill>
                  <a:srgbClr val="8F3089"/>
                </a:solidFill>
                <a:latin typeface="Arial" panose="020B0604020202020204" pitchFamily="34" charset="0"/>
                <a:cs typeface="Arial" panose="020B0604020202020204" pitchFamily="34" charset="0"/>
              </a:rPr>
              <a:t>hoặc</a:t>
            </a:r>
            <a:r>
              <a:rPr lang="en-GB" sz="1500" b="1" dirty="0">
                <a:solidFill>
                  <a:srgbClr val="8F3089"/>
                </a:solidFill>
                <a:latin typeface="Arial" panose="020B0604020202020204" pitchFamily="34" charset="0"/>
                <a:cs typeface="Arial" panose="020B0604020202020204" pitchFamily="34" charset="0"/>
              </a:rPr>
              <a:t> </a:t>
            </a:r>
            <a:r>
              <a:rPr lang="en-GB" sz="1500" b="1" dirty="0" err="1">
                <a:solidFill>
                  <a:srgbClr val="8F3089"/>
                </a:solidFill>
                <a:latin typeface="Arial" panose="020B0604020202020204" pitchFamily="34" charset="0"/>
                <a:cs typeface="Arial" panose="020B0604020202020204" pitchFamily="34" charset="0"/>
              </a:rPr>
              <a:t>thận</a:t>
            </a:r>
            <a:r>
              <a:rPr lang="en-GB" sz="1500" b="1" dirty="0">
                <a:solidFill>
                  <a:srgbClr val="8F3089"/>
                </a:solidFill>
                <a:latin typeface="Arial" panose="020B0604020202020204" pitchFamily="34" charset="0"/>
                <a:cs typeface="Arial" panose="020B0604020202020204" pitchFamily="34" charset="0"/>
              </a:rPr>
              <a:t> </a:t>
            </a:r>
            <a:r>
              <a:rPr lang="en-GB" sz="1500" b="1" dirty="0" err="1">
                <a:solidFill>
                  <a:srgbClr val="8F3089"/>
                </a:solidFill>
                <a:latin typeface="Arial" panose="020B0604020202020204" pitchFamily="34" charset="0"/>
                <a:cs typeface="Arial" panose="020B0604020202020204" pitchFamily="34" charset="0"/>
              </a:rPr>
              <a:t>có</a:t>
            </a:r>
            <a:r>
              <a:rPr lang="en-GB" sz="1500" b="1" dirty="0">
                <a:solidFill>
                  <a:srgbClr val="8F3089"/>
                </a:solidFill>
                <a:latin typeface="Arial" panose="020B0604020202020204" pitchFamily="34" charset="0"/>
                <a:cs typeface="Arial" panose="020B0604020202020204" pitchFamily="34" charset="0"/>
              </a:rPr>
              <a:t> </a:t>
            </a:r>
            <a:r>
              <a:rPr lang="en-GB" sz="1500" b="1" dirty="0" err="1">
                <a:solidFill>
                  <a:srgbClr val="8F3089"/>
                </a:solidFill>
                <a:latin typeface="Arial" panose="020B0604020202020204" pitchFamily="34" charset="0"/>
                <a:cs typeface="Arial" panose="020B0604020202020204" pitchFamily="34" charset="0"/>
              </a:rPr>
              <a:t>liên</a:t>
            </a:r>
            <a:r>
              <a:rPr lang="en-GB" sz="1500" b="1" dirty="0">
                <a:solidFill>
                  <a:srgbClr val="8F3089"/>
                </a:solidFill>
                <a:latin typeface="Arial" panose="020B0604020202020204" pitchFamily="34" charset="0"/>
                <a:cs typeface="Arial" panose="020B0604020202020204" pitchFamily="34" charset="0"/>
              </a:rPr>
              <a:t> </a:t>
            </a:r>
            <a:r>
              <a:rPr lang="en-GB" sz="1500" b="1" dirty="0" err="1">
                <a:solidFill>
                  <a:srgbClr val="8F3089"/>
                </a:solidFill>
                <a:latin typeface="Arial" panose="020B0604020202020204" pitchFamily="34" charset="0"/>
                <a:cs typeface="Arial" panose="020B0604020202020204" pitchFamily="34" charset="0"/>
              </a:rPr>
              <a:t>quan</a:t>
            </a:r>
            <a:r>
              <a:rPr lang="en-GB" sz="1500" b="1" dirty="0">
                <a:solidFill>
                  <a:srgbClr val="8F3089"/>
                </a:solidFill>
                <a:latin typeface="Arial" panose="020B0604020202020204" pitchFamily="34" charset="0"/>
                <a:cs typeface="Arial" panose="020B0604020202020204" pitchFamily="34" charset="0"/>
              </a:rPr>
              <a:t> </a:t>
            </a:r>
            <a:r>
              <a:rPr lang="en-GB" sz="1500" b="1" dirty="0" err="1">
                <a:solidFill>
                  <a:srgbClr val="8F3089"/>
                </a:solidFill>
                <a:latin typeface="Arial" panose="020B0604020202020204" pitchFamily="34" charset="0"/>
                <a:cs typeface="Arial" panose="020B0604020202020204" pitchFamily="34" charset="0"/>
              </a:rPr>
              <a:t>với</a:t>
            </a:r>
            <a:r>
              <a:rPr lang="en-GB" sz="1500" b="1" dirty="0">
                <a:solidFill>
                  <a:srgbClr val="8F3089"/>
                </a:solidFill>
                <a:latin typeface="Arial" panose="020B0604020202020204" pitchFamily="34" charset="0"/>
                <a:cs typeface="Arial" panose="020B0604020202020204" pitchFamily="34" charset="0"/>
              </a:rPr>
              <a:t> </a:t>
            </a:r>
            <a:r>
              <a:rPr lang="en-GB" sz="1500" b="1" dirty="0" err="1">
                <a:solidFill>
                  <a:srgbClr val="8F3089"/>
                </a:solidFill>
                <a:latin typeface="Arial" panose="020B0604020202020204" pitchFamily="34" charset="0"/>
                <a:cs typeface="Arial" panose="020B0604020202020204" pitchFamily="34" charset="0"/>
              </a:rPr>
              <a:t>tăng</a:t>
            </a:r>
            <a:r>
              <a:rPr lang="en-GB" sz="1500" b="1" dirty="0">
                <a:solidFill>
                  <a:srgbClr val="8F3089"/>
                </a:solidFill>
                <a:latin typeface="Arial" panose="020B0604020202020204" pitchFamily="34" charset="0"/>
                <a:cs typeface="Arial" panose="020B0604020202020204" pitchFamily="34" charset="0"/>
              </a:rPr>
              <a:t> </a:t>
            </a:r>
            <a:r>
              <a:rPr lang="en-GB" sz="1500" b="1" dirty="0" err="1">
                <a:solidFill>
                  <a:srgbClr val="8F3089"/>
                </a:solidFill>
                <a:latin typeface="Arial" panose="020B0604020202020204" pitchFamily="34" charset="0"/>
                <a:cs typeface="Arial" panose="020B0604020202020204" pitchFamily="34" charset="0"/>
              </a:rPr>
              <a:t>tử</a:t>
            </a:r>
            <a:r>
              <a:rPr lang="en-GB" sz="1500" b="1" dirty="0">
                <a:solidFill>
                  <a:srgbClr val="8F3089"/>
                </a:solidFill>
                <a:latin typeface="Arial" panose="020B0604020202020204" pitchFamily="34" charset="0"/>
                <a:cs typeface="Arial" panose="020B0604020202020204" pitchFamily="34" charset="0"/>
              </a:rPr>
              <a:t> </a:t>
            </a:r>
            <a:r>
              <a:rPr lang="en-GB" sz="1500" b="1" dirty="0" err="1">
                <a:solidFill>
                  <a:srgbClr val="8F3089"/>
                </a:solidFill>
                <a:latin typeface="Arial" panose="020B0604020202020204" pitchFamily="34" charset="0"/>
                <a:cs typeface="Arial" panose="020B0604020202020204" pitchFamily="34" charset="0"/>
              </a:rPr>
              <a:t>vong</a:t>
            </a:r>
            <a:r>
              <a:rPr kumimoji="0" lang="en-GB" sz="1500" b="0" i="0" u="none" strike="noStrike" kern="1200" cap="none" spc="0" normalizeH="0" baseline="0" noProof="0" dirty="0">
                <a:ln>
                  <a:noFill/>
                </a:ln>
                <a:solidFill>
                  <a:srgbClr val="8F3089"/>
                </a:solidFill>
                <a:effectLst/>
                <a:uLnTx/>
                <a:uFillTx/>
                <a:latin typeface="Arial" panose="020B0604020202020204" pitchFamily="34" charset="0"/>
                <a:cs typeface="Arial" panose="020B0604020202020204" pitchFamily="34" charset="0"/>
              </a:rPr>
              <a:t> </a:t>
            </a:r>
            <a:r>
              <a:rPr lang="en-GB" sz="1500" dirty="0" err="1">
                <a:solidFill>
                  <a:srgbClr val="5A5A5A"/>
                </a:solidFill>
                <a:latin typeface="Arial" panose="020B0604020202020204" pitchFamily="34" charset="0"/>
                <a:cs typeface="Arial" panose="020B0604020202020204" pitchFamily="34" charset="0"/>
              </a:rPr>
              <a:t>trên</a:t>
            </a:r>
            <a:r>
              <a:rPr lang="en-GB" sz="1500" dirty="0">
                <a:solidFill>
                  <a:srgbClr val="5A5A5A"/>
                </a:solidFill>
                <a:latin typeface="Arial" panose="020B0604020202020204" pitchFamily="34" charset="0"/>
                <a:cs typeface="Arial" panose="020B0604020202020204" pitchFamily="34" charset="0"/>
              </a:rPr>
              <a:t> </a:t>
            </a:r>
            <a:r>
              <a:rPr lang="en-GB" sz="1500" dirty="0" err="1">
                <a:solidFill>
                  <a:srgbClr val="5A5A5A"/>
                </a:solidFill>
                <a:latin typeface="Arial" panose="020B0604020202020204" pitchFamily="34" charset="0"/>
                <a:cs typeface="Arial" panose="020B0604020202020204" pitchFamily="34" charset="0"/>
              </a:rPr>
              <a:t>bệnh</a:t>
            </a:r>
            <a:r>
              <a:rPr lang="en-GB" sz="1500" dirty="0">
                <a:solidFill>
                  <a:srgbClr val="5A5A5A"/>
                </a:solidFill>
                <a:latin typeface="Arial" panose="020B0604020202020204" pitchFamily="34" charset="0"/>
                <a:cs typeface="Arial" panose="020B0604020202020204" pitchFamily="34" charset="0"/>
              </a:rPr>
              <a:t> </a:t>
            </a:r>
            <a:r>
              <a:rPr lang="en-GB" sz="1500" dirty="0" err="1">
                <a:solidFill>
                  <a:srgbClr val="5A5A5A"/>
                </a:solidFill>
                <a:latin typeface="Arial" panose="020B0604020202020204" pitchFamily="34" charset="0"/>
                <a:cs typeface="Arial" panose="020B0604020202020204" pitchFamily="34" charset="0"/>
              </a:rPr>
              <a:t>nhân</a:t>
            </a:r>
            <a:r>
              <a:rPr lang="en-GB" sz="1500" dirty="0">
                <a:solidFill>
                  <a:srgbClr val="5A5A5A"/>
                </a:solidFill>
                <a:latin typeface="Arial" panose="020B0604020202020204" pitchFamily="34" charset="0"/>
                <a:cs typeface="Arial" panose="020B0604020202020204" pitchFamily="34" charset="0"/>
              </a:rPr>
              <a:t> ĐTĐ</a:t>
            </a:r>
            <a:r>
              <a:rPr kumimoji="0" lang="en-GB" sz="1500" b="0" i="0" u="none" strike="noStrike" kern="1200" cap="none" spc="0" normalizeH="0" baseline="30000" noProof="0" dirty="0">
                <a:ln>
                  <a:noFill/>
                </a:ln>
                <a:solidFill>
                  <a:srgbClr val="5A5A5A"/>
                </a:solidFill>
                <a:effectLst/>
                <a:uLnTx/>
                <a:uFillTx/>
                <a:latin typeface="Arial" panose="020B0604020202020204" pitchFamily="34" charset="0"/>
                <a:cs typeface="Arial" panose="020B0604020202020204" pitchFamily="34" charset="0"/>
              </a:rPr>
              <a:t>2,3</a:t>
            </a:r>
          </a:p>
        </p:txBody>
      </p:sp>
      <p:sp>
        <p:nvSpPr>
          <p:cNvPr id="9" name="Rectangle: Rounded Corners 8">
            <a:extLst>
              <a:ext uri="{FF2B5EF4-FFF2-40B4-BE49-F238E27FC236}">
                <a16:creationId xmlns:a16="http://schemas.microsoft.com/office/drawing/2014/main" id="{3193AF55-66CC-4879-94C2-DEF98E44FD2C}"/>
              </a:ext>
            </a:extLst>
          </p:cNvPr>
          <p:cNvSpPr/>
          <p:nvPr/>
        </p:nvSpPr>
        <p:spPr>
          <a:xfrm>
            <a:off x="1007152" y="2741597"/>
            <a:ext cx="7404033" cy="776012"/>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297000" rIns="108000" rtlCol="0" anchor="ctr"/>
          <a:lstStyle/>
          <a:p>
            <a:pPr marL="535781" marR="0" lvl="0" indent="0" algn="l" defTabSz="457189" rtl="0" eaLnBrk="1" fontAlgn="auto" latinLnBrk="0" hangingPunct="1">
              <a:lnSpc>
                <a:spcPct val="100000"/>
              </a:lnSpc>
              <a:spcBef>
                <a:spcPts val="0"/>
              </a:spcBef>
              <a:spcAft>
                <a:spcPts val="0"/>
              </a:spcAft>
              <a:buClrTx/>
              <a:buSzTx/>
              <a:buFontTx/>
              <a:buNone/>
              <a:tabLst/>
              <a:defRPr/>
            </a:pPr>
            <a:r>
              <a:rPr lang="en-GB" sz="1500" noProof="0">
                <a:solidFill>
                  <a:srgbClr val="5A5A5A"/>
                </a:solidFill>
                <a:latin typeface="Arial" panose="020B0604020202020204" pitchFamily="34" charset="0"/>
                <a:cs typeface="Arial" panose="020B0604020202020204" pitchFamily="34" charset="0"/>
              </a:rPr>
              <a:t>Bệnh nhân ĐTĐ típ 2 cần phải được </a:t>
            </a:r>
            <a:r>
              <a:rPr lang="en-GB" sz="1500" b="1">
                <a:solidFill>
                  <a:srgbClr val="8F3089"/>
                </a:solidFill>
                <a:latin typeface="Arial" panose="020B0604020202020204" pitchFamily="34" charset="0"/>
                <a:cs typeface="Arial" panose="020B0604020202020204" pitchFamily="34" charset="0"/>
              </a:rPr>
              <a:t>tiếp cận sớm, lấy bệnh nhân làm trung tâm và đa yếu tố,</a:t>
            </a:r>
            <a:r>
              <a:rPr kumimoji="0" lang="en-GB" sz="1500" b="0" i="0" u="none" strike="noStrike" kern="1200" cap="none" spc="0" normalizeH="0" baseline="0" noProof="0">
                <a:ln>
                  <a:noFill/>
                </a:ln>
                <a:solidFill>
                  <a:srgbClr val="515151"/>
                </a:solidFill>
                <a:effectLst/>
                <a:uLnTx/>
                <a:uFillTx/>
                <a:latin typeface="Arial" panose="020B0604020202020204" pitchFamily="34" charset="0"/>
                <a:cs typeface="Arial" panose="020B0604020202020204" pitchFamily="34" charset="0"/>
              </a:rPr>
              <a:t> </a:t>
            </a:r>
            <a:r>
              <a:rPr lang="en-GB" sz="1500">
                <a:solidFill>
                  <a:srgbClr val="515151"/>
                </a:solidFill>
                <a:latin typeface="Arial" panose="020B0604020202020204" pitchFamily="34" charset="0"/>
                <a:cs typeface="Arial" panose="020B0604020202020204" pitchFamily="34" charset="0"/>
              </a:rPr>
              <a:t>nhằm cải thiện kiểm soát đường huyết, các yếu tố nguy cơ và giảm tiến triển biến chứng tim mạch và thận</a:t>
            </a:r>
            <a:r>
              <a:rPr kumimoji="0" lang="en-GB" sz="1500" b="0" i="0" u="none" strike="noStrike" kern="1200" cap="none" spc="0" normalizeH="0" baseline="30000" noProof="0">
                <a:ln>
                  <a:noFill/>
                </a:ln>
                <a:solidFill>
                  <a:srgbClr val="515151"/>
                </a:solidFill>
                <a:effectLst/>
                <a:uLnTx/>
                <a:uFillTx/>
                <a:latin typeface="Arial" panose="020B0604020202020204" pitchFamily="34" charset="0"/>
                <a:cs typeface="Arial" panose="020B0604020202020204" pitchFamily="34" charset="0"/>
              </a:rPr>
              <a:t>1</a:t>
            </a:r>
            <a:endParaRPr kumimoji="0" lang="en-GB" sz="1500" b="0" i="0" u="none" strike="noStrike" kern="1200" cap="none" spc="0" normalizeH="0" baseline="30000" noProof="0" dirty="0">
              <a:ln>
                <a:noFill/>
              </a:ln>
              <a:solidFill>
                <a:srgbClr val="5A5A5A"/>
              </a:solidFill>
              <a:effectLst/>
              <a:uLnTx/>
              <a:uFillTx/>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0AD26F00-360C-4799-AEFA-5AB1EFF55C58}"/>
              </a:ext>
            </a:extLst>
          </p:cNvPr>
          <p:cNvPicPr>
            <a:picLocks noChangeAspect="1"/>
          </p:cNvPicPr>
          <p:nvPr/>
        </p:nvPicPr>
        <p:blipFill>
          <a:blip r:embed="rId3">
            <a:biLevel thresh="25000"/>
          </a:blip>
          <a:stretch>
            <a:fillRect/>
          </a:stretch>
        </p:blipFill>
        <p:spPr>
          <a:xfrm>
            <a:off x="609600" y="1716837"/>
            <a:ext cx="426659" cy="436823"/>
          </a:xfrm>
          <a:prstGeom prst="rect">
            <a:avLst/>
          </a:prstGeom>
        </p:spPr>
      </p:pic>
      <p:sp>
        <p:nvSpPr>
          <p:cNvPr id="14" name="Shape 2617">
            <a:extLst>
              <a:ext uri="{FF2B5EF4-FFF2-40B4-BE49-F238E27FC236}">
                <a16:creationId xmlns:a16="http://schemas.microsoft.com/office/drawing/2014/main" id="{CE4F02A8-8E05-4738-916E-29E5D3DEE8B6}"/>
              </a:ext>
            </a:extLst>
          </p:cNvPr>
          <p:cNvSpPr>
            <a:spLocks noChangeAspect="1"/>
          </p:cNvSpPr>
          <p:nvPr/>
        </p:nvSpPr>
        <p:spPr>
          <a:xfrm>
            <a:off x="825315" y="2948894"/>
            <a:ext cx="389652" cy="318841"/>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14284" tIns="14284" rIns="14284" bIns="14284" anchor="ctr"/>
          <a:lstStyle/>
          <a:p>
            <a:pPr marL="0" marR="0" lvl="0" indent="0" algn="l" defTabSz="171399"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25"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Source Sans Pro Light" charset="0"/>
              <a:ea typeface="Source Sans Pro Light" charset="0"/>
              <a:cs typeface="Source Sans Pro Light" charset="0"/>
              <a:sym typeface="Gill Sans"/>
            </a:endParaRPr>
          </a:p>
        </p:txBody>
      </p:sp>
      <p:sp>
        <p:nvSpPr>
          <p:cNvPr id="22" name="Footer Placeholder 1">
            <a:extLst>
              <a:ext uri="{FF2B5EF4-FFF2-40B4-BE49-F238E27FC236}">
                <a16:creationId xmlns:a16="http://schemas.microsoft.com/office/drawing/2014/main" id="{CDCA6E15-C401-44B2-8A7F-F6F137A52EA6}"/>
              </a:ext>
            </a:extLst>
          </p:cNvPr>
          <p:cNvSpPr txBox="1">
            <a:spLocks/>
          </p:cNvSpPr>
          <p:nvPr/>
        </p:nvSpPr>
        <p:spPr>
          <a:xfrm>
            <a:off x="419345" y="4776300"/>
            <a:ext cx="8041145" cy="273844"/>
          </a:xfrm>
          <a:prstGeom prst="rect">
            <a:avLst/>
          </a:prstGeom>
        </p:spPr>
        <p:txBody>
          <a:bodyPr vert="horz" lIns="91440" tIns="45720" rIns="91440" bIns="45720" rtlCol="0" anchor="b" anchorCtr="0"/>
          <a:lstStyle>
            <a:defPPr>
              <a:defRPr lang="en-US"/>
            </a:defPPr>
            <a:lvl1pPr marL="0" algn="l" defTabSz="457200" rtl="0" eaLnBrk="1" latinLnBrk="0" hangingPunct="1">
              <a:defRPr sz="675"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457189">
              <a:defRPr/>
            </a:pPr>
            <a:r>
              <a:rPr kumimoji="0" lang="en-GB" sz="800" b="0" i="0" u="none" strike="noStrike" kern="1200" cap="none" spc="0" normalizeH="0" baseline="0" noProof="0">
                <a:ln>
                  <a:noFill/>
                </a:ln>
                <a:solidFill>
                  <a:srgbClr val="5A5A5A"/>
                </a:solidFill>
                <a:effectLst/>
                <a:uLnTx/>
                <a:uFillTx/>
                <a:latin typeface="Century Gothic" panose="020F0302020204030204"/>
                <a:ea typeface="+mn-ea"/>
                <a:cs typeface="+mn-cs"/>
              </a:rPr>
              <a:t>CV, tim mạch; </a:t>
            </a:r>
            <a:r>
              <a:rPr kumimoji="0" lang="vi-VN" sz="800" b="0" i="0" u="none" strike="noStrike" kern="1200" cap="none" spc="0" normalizeH="0" baseline="0" noProof="0">
                <a:ln>
                  <a:noFill/>
                </a:ln>
                <a:solidFill>
                  <a:srgbClr val="5A5A5A"/>
                </a:solidFill>
                <a:effectLst/>
                <a:uLnTx/>
                <a:uFillTx/>
                <a:latin typeface="Century Gothic" panose="020F0302020204030204"/>
                <a:ea typeface="+mn-ea"/>
                <a:cs typeface="+mn-cs"/>
              </a:rPr>
              <a:t>ĐTĐ, Đái tháo đường</a:t>
            </a:r>
            <a:br>
              <a:rPr kumimoji="0" lang="en-GB" sz="800" b="0" i="0" u="none" strike="noStrike" kern="1200" cap="none" spc="0" normalizeH="0" baseline="0" noProof="0" dirty="0">
                <a:ln>
                  <a:noFill/>
                </a:ln>
                <a:solidFill>
                  <a:srgbClr val="5A5A5A"/>
                </a:solidFill>
                <a:effectLst/>
                <a:uLnTx/>
                <a:uFillTx/>
                <a:latin typeface="Century Gothic" panose="020F0302020204030204"/>
                <a:ea typeface="+mn-ea"/>
                <a:cs typeface="+mn-cs"/>
              </a:rPr>
            </a:br>
            <a:r>
              <a:rPr kumimoji="0" lang="en-GB" sz="800" b="0" i="0" u="none" strike="noStrike" kern="1200" cap="none" spc="0" normalizeH="0" baseline="0" noProof="0" dirty="0">
                <a:ln>
                  <a:noFill/>
                </a:ln>
                <a:solidFill>
                  <a:srgbClr val="515151"/>
                </a:solidFill>
                <a:effectLst/>
                <a:uLnTx/>
                <a:uFillTx/>
                <a:latin typeface="Century Gothic" panose="020F0302020204030204"/>
                <a:ea typeface="+mn-ea"/>
                <a:cs typeface="+mn-cs"/>
              </a:rPr>
              <a:t>1. </a:t>
            </a:r>
            <a:r>
              <a:rPr lang="en-GB" sz="800" dirty="0">
                <a:solidFill>
                  <a:srgbClr val="515151"/>
                </a:solidFill>
              </a:rPr>
              <a:t>American Diabetes Association. </a:t>
            </a:r>
            <a:r>
              <a:rPr lang="en-GB" sz="800" i="1" dirty="0">
                <a:solidFill>
                  <a:srgbClr val="515151"/>
                </a:solidFill>
              </a:rPr>
              <a:t>Diabetes Care </a:t>
            </a:r>
            <a:r>
              <a:rPr lang="en-GB" sz="800" dirty="0">
                <a:solidFill>
                  <a:srgbClr val="515151"/>
                </a:solidFill>
              </a:rPr>
              <a:t>2021;44:S125</a:t>
            </a:r>
            <a:r>
              <a:rPr kumimoji="0" lang="en-GB" sz="800" b="0" i="0" u="none" strike="noStrike" kern="1200" cap="none" spc="0" normalizeH="0" baseline="0" noProof="0" dirty="0">
                <a:ln>
                  <a:noFill/>
                </a:ln>
                <a:solidFill>
                  <a:srgbClr val="515151"/>
                </a:solidFill>
                <a:effectLst/>
                <a:uLnTx/>
                <a:uFillTx/>
                <a:latin typeface="Century Gothic" panose="020F0302020204030204"/>
                <a:ea typeface="+mn-ea"/>
                <a:cs typeface="+mn-cs"/>
              </a:rPr>
              <a:t>; </a:t>
            </a:r>
            <a:r>
              <a:rPr kumimoji="0" lang="en-GB" sz="800" b="0" i="0" u="none" strike="noStrike" kern="1200" cap="none" spc="0" normalizeH="0" baseline="0" noProof="0" dirty="0">
                <a:ln>
                  <a:noFill/>
                </a:ln>
                <a:solidFill>
                  <a:srgbClr val="5A5A5A"/>
                </a:solidFill>
                <a:effectLst/>
                <a:uLnTx/>
                <a:uFillTx/>
                <a:latin typeface="Century Gothic" panose="020F0302020204030204"/>
                <a:ea typeface="+mn-ea"/>
                <a:cs typeface="+mn-cs"/>
              </a:rPr>
              <a:t>2. </a:t>
            </a:r>
            <a:r>
              <a:rPr kumimoji="0" lang="en-GB" sz="800" b="0" i="0" u="none" strike="noStrike" kern="1200" cap="none" spc="0" normalizeH="0" baseline="0" noProof="0" dirty="0">
                <a:ln>
                  <a:noFill/>
                </a:ln>
                <a:solidFill>
                  <a:srgbClr val="515151"/>
                </a:solidFill>
                <a:effectLst/>
                <a:uLnTx/>
                <a:uFillTx/>
                <a:latin typeface="Century Gothic" panose="020F0302020204030204"/>
                <a:ea typeface="+mn-ea"/>
                <a:cs typeface="+mn-cs"/>
              </a:rPr>
              <a:t>The Emerging Risk Factors Collaboration. </a:t>
            </a:r>
            <a:r>
              <a:rPr kumimoji="0" lang="en-GB" sz="800" b="0" i="1" u="none" strike="noStrike" kern="1200" cap="none" spc="0" normalizeH="0" baseline="0" noProof="0" dirty="0">
                <a:ln>
                  <a:noFill/>
                </a:ln>
                <a:solidFill>
                  <a:srgbClr val="515151"/>
                </a:solidFill>
                <a:effectLst/>
                <a:uLnTx/>
                <a:uFillTx/>
                <a:latin typeface="Century Gothic" panose="020F0302020204030204"/>
                <a:ea typeface="+mn-ea"/>
                <a:cs typeface="+mn-cs"/>
              </a:rPr>
              <a:t>JAMA</a:t>
            </a:r>
            <a:r>
              <a:rPr kumimoji="0" lang="en-GB" sz="800" b="0" i="0" u="none" strike="noStrike" kern="1200" cap="none" spc="0" normalizeH="0" baseline="0" noProof="0" dirty="0">
                <a:ln>
                  <a:noFill/>
                </a:ln>
                <a:solidFill>
                  <a:srgbClr val="515151"/>
                </a:solidFill>
                <a:effectLst/>
                <a:uLnTx/>
                <a:uFillTx/>
                <a:latin typeface="Century Gothic" panose="020F0302020204030204"/>
                <a:ea typeface="+mn-ea"/>
                <a:cs typeface="+mn-cs"/>
              </a:rPr>
              <a:t> 2015;314:52; 3. Afkarian M </a:t>
            </a:r>
            <a:r>
              <a:rPr kumimoji="0" lang="en-GB" sz="800" b="0" i="1" u="none" strike="noStrike" kern="1200" cap="none" spc="0" normalizeH="0" baseline="0" noProof="0" dirty="0">
                <a:ln>
                  <a:noFill/>
                </a:ln>
                <a:solidFill>
                  <a:srgbClr val="515151"/>
                </a:solidFill>
                <a:effectLst/>
                <a:uLnTx/>
                <a:uFillTx/>
                <a:latin typeface="Century Gothic" panose="020F0302020204030204"/>
                <a:ea typeface="+mn-ea"/>
                <a:cs typeface="+mn-cs"/>
              </a:rPr>
              <a:t>et al. J Am Soc Nephrol </a:t>
            </a:r>
            <a:r>
              <a:rPr kumimoji="0" lang="en-GB" sz="800" b="0" i="0" u="none" strike="noStrike" kern="1200" cap="none" spc="0" normalizeH="0" baseline="0" noProof="0" dirty="0">
                <a:ln>
                  <a:noFill/>
                </a:ln>
                <a:solidFill>
                  <a:srgbClr val="515151"/>
                </a:solidFill>
                <a:effectLst/>
                <a:uLnTx/>
                <a:uFillTx/>
                <a:latin typeface="Century Gothic" panose="020F0302020204030204"/>
                <a:ea typeface="+mn-ea"/>
                <a:cs typeface="+mn-cs"/>
              </a:rPr>
              <a:t>2013;24:302</a:t>
            </a:r>
          </a:p>
        </p:txBody>
      </p:sp>
      <p:grpSp>
        <p:nvGrpSpPr>
          <p:cNvPr id="20" name="Group 19">
            <a:extLst>
              <a:ext uri="{FF2B5EF4-FFF2-40B4-BE49-F238E27FC236}">
                <a16:creationId xmlns:a16="http://schemas.microsoft.com/office/drawing/2014/main" id="{BA404A65-5A00-4ADA-818A-0497AABAF4EC}"/>
              </a:ext>
            </a:extLst>
          </p:cNvPr>
          <p:cNvGrpSpPr/>
          <p:nvPr/>
        </p:nvGrpSpPr>
        <p:grpSpPr>
          <a:xfrm>
            <a:off x="709355" y="1566226"/>
            <a:ext cx="863686" cy="846877"/>
            <a:chOff x="-712269" y="93357"/>
            <a:chExt cx="1465375" cy="1458900"/>
          </a:xfrm>
        </p:grpSpPr>
        <p:grpSp>
          <p:nvGrpSpPr>
            <p:cNvPr id="23" name="Group 22">
              <a:extLst>
                <a:ext uri="{FF2B5EF4-FFF2-40B4-BE49-F238E27FC236}">
                  <a16:creationId xmlns:a16="http://schemas.microsoft.com/office/drawing/2014/main" id="{4E7A1BAA-98CE-4981-83D1-9FE861195533}"/>
                </a:ext>
              </a:extLst>
            </p:cNvPr>
            <p:cNvGrpSpPr/>
            <p:nvPr/>
          </p:nvGrpSpPr>
          <p:grpSpPr>
            <a:xfrm>
              <a:off x="-712269" y="93357"/>
              <a:ext cx="1465375" cy="1458900"/>
              <a:chOff x="976611" y="2289397"/>
              <a:chExt cx="1576641" cy="1576641"/>
            </a:xfrm>
          </p:grpSpPr>
          <p:sp>
            <p:nvSpPr>
              <p:cNvPr id="25" name="Oval 24">
                <a:extLst>
                  <a:ext uri="{FF2B5EF4-FFF2-40B4-BE49-F238E27FC236}">
                    <a16:creationId xmlns:a16="http://schemas.microsoft.com/office/drawing/2014/main" id="{B2EE4DDC-E29E-4844-BD96-10E33732CE5F}"/>
                  </a:ext>
                </a:extLst>
              </p:cNvPr>
              <p:cNvSpPr/>
              <p:nvPr/>
            </p:nvSpPr>
            <p:spPr>
              <a:xfrm>
                <a:off x="976611" y="2289397"/>
                <a:ext cx="1576641" cy="1576641"/>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Graphic 25">
                <a:extLst>
                  <a:ext uri="{FF2B5EF4-FFF2-40B4-BE49-F238E27FC236}">
                    <a16:creationId xmlns:a16="http://schemas.microsoft.com/office/drawing/2014/main" id="{CCA34D2A-CC95-42F0-AB91-5B10F03128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57839" y="3051603"/>
                <a:ext cx="662755" cy="557764"/>
              </a:xfrm>
              <a:prstGeom prst="rect">
                <a:avLst/>
              </a:prstGeom>
            </p:spPr>
          </p:pic>
        </p:grpSp>
        <p:sp>
          <p:nvSpPr>
            <p:cNvPr id="24" name="Freeform: Shape 23">
              <a:extLst>
                <a:ext uri="{FF2B5EF4-FFF2-40B4-BE49-F238E27FC236}">
                  <a16:creationId xmlns:a16="http://schemas.microsoft.com/office/drawing/2014/main" id="{73394AB0-026D-4201-A60B-EACCF20F2DD9}"/>
                </a:ext>
              </a:extLst>
            </p:cNvPr>
            <p:cNvSpPr/>
            <p:nvPr/>
          </p:nvSpPr>
          <p:spPr>
            <a:xfrm>
              <a:off x="-471465" y="392586"/>
              <a:ext cx="592960" cy="557764"/>
            </a:xfrm>
            <a:custGeom>
              <a:avLst/>
              <a:gdLst>
                <a:gd name="connsiteX0" fmla="*/ 55950 w 770868"/>
                <a:gd name="connsiteY0" fmla="*/ 56883 h 658968"/>
                <a:gd name="connsiteX1" fmla="*/ 55950 w 770868"/>
                <a:gd name="connsiteY1" fmla="*/ 329173 h 658968"/>
                <a:gd name="connsiteX2" fmla="*/ 386677 w 770868"/>
                <a:gd name="connsiteY2" fmla="*/ 663631 h 658968"/>
                <a:gd name="connsiteX3" fmla="*/ 718648 w 770868"/>
                <a:gd name="connsiteY3" fmla="*/ 330417 h 658968"/>
                <a:gd name="connsiteX4" fmla="*/ 718648 w 770868"/>
                <a:gd name="connsiteY4" fmla="*/ 58126 h 658968"/>
                <a:gd name="connsiteX5" fmla="*/ 448844 w 770868"/>
                <a:gd name="connsiteY5" fmla="*/ 58126 h 658968"/>
                <a:gd name="connsiteX6" fmla="*/ 387921 w 770868"/>
                <a:gd name="connsiteY6" fmla="*/ 119050 h 658968"/>
                <a:gd name="connsiteX7" fmla="*/ 326997 w 770868"/>
                <a:gd name="connsiteY7" fmla="*/ 56883 h 658968"/>
                <a:gd name="connsiteX8" fmla="*/ 55950 w 770868"/>
                <a:gd name="connsiteY8" fmla="*/ 56883 h 658968"/>
                <a:gd name="connsiteX9" fmla="*/ 55950 w 770868"/>
                <a:gd name="connsiteY9" fmla="*/ 56883 h 65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868" h="658968">
                  <a:moveTo>
                    <a:pt x="55950" y="56883"/>
                  </a:moveTo>
                  <a:cubicBezTo>
                    <a:pt x="-18650" y="132726"/>
                    <a:pt x="-18650" y="253330"/>
                    <a:pt x="55950" y="329173"/>
                  </a:cubicBezTo>
                  <a:lnTo>
                    <a:pt x="386677" y="663631"/>
                  </a:lnTo>
                  <a:cubicBezTo>
                    <a:pt x="497334" y="552974"/>
                    <a:pt x="607991" y="441073"/>
                    <a:pt x="718648" y="330417"/>
                  </a:cubicBezTo>
                  <a:cubicBezTo>
                    <a:pt x="793248" y="254573"/>
                    <a:pt x="793248" y="133969"/>
                    <a:pt x="718648" y="58126"/>
                  </a:cubicBezTo>
                  <a:cubicBezTo>
                    <a:pt x="644048" y="-17717"/>
                    <a:pt x="523444" y="-17717"/>
                    <a:pt x="448844" y="58126"/>
                  </a:cubicBezTo>
                  <a:lnTo>
                    <a:pt x="387921" y="119050"/>
                  </a:lnTo>
                  <a:lnTo>
                    <a:pt x="326997" y="56883"/>
                  </a:lnTo>
                  <a:cubicBezTo>
                    <a:pt x="251154" y="-18961"/>
                    <a:pt x="130550" y="-18961"/>
                    <a:pt x="55950" y="56883"/>
                  </a:cubicBezTo>
                  <a:lnTo>
                    <a:pt x="55950" y="56883"/>
                  </a:lnTo>
                  <a:close/>
                </a:path>
              </a:pathLst>
            </a:custGeom>
            <a:solidFill>
              <a:srgbClr val="EE245C"/>
            </a:solidFill>
            <a:ln w="57150" cap="flat">
              <a:noFill/>
              <a:prstDash val="solid"/>
              <a:miter/>
            </a:ln>
          </p:spPr>
          <p:txBody>
            <a:bodyPr rtlCol="0" anchor="ctr"/>
            <a:lstStyle/>
            <a:p>
              <a:endParaRPr lang="en-GB" dirty="0"/>
            </a:p>
          </p:txBody>
        </p:sp>
      </p:grpSp>
      <p:pic>
        <p:nvPicPr>
          <p:cNvPr id="28" name="Picture 27" descr="A close up of a sign&#10;&#10;Description automatically generated">
            <a:extLst>
              <a:ext uri="{FF2B5EF4-FFF2-40B4-BE49-F238E27FC236}">
                <a16:creationId xmlns:a16="http://schemas.microsoft.com/office/drawing/2014/main" id="{773CD078-5228-4384-82B9-6836EFD81A84}"/>
              </a:ext>
            </a:extLst>
          </p:cNvPr>
          <p:cNvPicPr>
            <a:picLocks noChangeAspect="1"/>
          </p:cNvPicPr>
          <p:nvPr/>
        </p:nvPicPr>
        <p:blipFill>
          <a:blip r:embed="rId6"/>
          <a:stretch>
            <a:fillRect/>
          </a:stretch>
        </p:blipFill>
        <p:spPr>
          <a:xfrm>
            <a:off x="637877" y="2670604"/>
            <a:ext cx="996274" cy="1001427"/>
          </a:xfrm>
          <a:prstGeom prst="rect">
            <a:avLst/>
          </a:prstGeom>
        </p:spPr>
      </p:pic>
      <p:sp>
        <p:nvSpPr>
          <p:cNvPr id="15" name="Slide Number Placeholder 4">
            <a:extLst>
              <a:ext uri="{FF2B5EF4-FFF2-40B4-BE49-F238E27FC236}">
                <a16:creationId xmlns:a16="http://schemas.microsoft.com/office/drawing/2014/main" id="{F8515E43-A0C1-4D5E-A566-B44B43008BA3}"/>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779391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B5489-C2A9-4F49-9ACA-661E9A1D649C}"/>
              </a:ext>
            </a:extLst>
          </p:cNvPr>
          <p:cNvSpPr>
            <a:spLocks noGrp="1"/>
          </p:cNvSpPr>
          <p:nvPr>
            <p:ph type="ctrTitle"/>
          </p:nvPr>
        </p:nvSpPr>
        <p:spPr/>
        <p:txBody>
          <a:bodyPr/>
          <a:lstStyle/>
          <a:p>
            <a:r>
              <a:rPr lang="en-GB" sz="3200" dirty="0" err="1">
                <a:latin typeface="Arial" panose="020B0604020202020204" pitchFamily="34" charset="0"/>
                <a:cs typeface="Arial" panose="020B0604020202020204" pitchFamily="34" charset="0"/>
              </a:rPr>
              <a:t>Ức</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chế</a:t>
            </a:r>
            <a:r>
              <a:rPr lang="en-GB" sz="3200" dirty="0">
                <a:latin typeface="Arial" panose="020B0604020202020204" pitchFamily="34" charset="0"/>
                <a:cs typeface="Arial" panose="020B0604020202020204" pitchFamily="34" charset="0"/>
              </a:rPr>
              <a:t> SGLT2 </a:t>
            </a:r>
            <a:r>
              <a:rPr lang="en-GB" sz="3200" dirty="0" err="1">
                <a:latin typeface="Arial" panose="020B0604020202020204" pitchFamily="34" charset="0"/>
                <a:cs typeface="Arial" panose="020B0604020202020204" pitchFamily="34" charset="0"/>
              </a:rPr>
              <a:t>trên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bệnh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nhân</a:t>
            </a:r>
            <a:r>
              <a:rPr lang="en-GB" sz="3200" dirty="0">
                <a:latin typeface="Arial" panose="020B0604020202020204" pitchFamily="34" charset="0"/>
                <a:cs typeface="Arial" panose="020B0604020202020204" pitchFamily="34" charset="0"/>
              </a:rPr>
              <a:t> ĐTĐ </a:t>
            </a:r>
            <a:r>
              <a:rPr lang="en-GB" sz="3200" dirty="0" err="1">
                <a:latin typeface="Arial" panose="020B0604020202020204" pitchFamily="34" charset="0"/>
                <a:cs typeface="Arial" panose="020B0604020202020204" pitchFamily="34" charset="0"/>
              </a:rPr>
              <a:t>típ</a:t>
            </a:r>
            <a:r>
              <a:rPr lang="en-GB" sz="3200" dirty="0">
                <a:latin typeface="Arial" panose="020B0604020202020204" pitchFamily="34" charset="0"/>
                <a:cs typeface="Arial" panose="020B0604020202020204" pitchFamily="34" charset="0"/>
              </a:rPr>
              <a:t> 2 </a:t>
            </a:r>
            <a:r>
              <a:rPr lang="en-GB" sz="3200" dirty="0" err="1">
                <a:latin typeface="Arial" panose="020B0604020202020204" pitchFamily="34" charset="0"/>
                <a:cs typeface="Arial" panose="020B0604020202020204" pitchFamily="34" charset="0"/>
              </a:rPr>
              <a:t>mới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mắc</a:t>
            </a:r>
            <a:r>
              <a:rPr lang="en-GB" sz="3200" dirty="0">
                <a:latin typeface="Arial" panose="020B0604020202020204" pitchFamily="34" charset="0"/>
                <a:cs typeface="Arial" panose="020B0604020202020204" pitchFamily="34" charset="0"/>
              </a:rPr>
              <a:t>: </a:t>
            </a:r>
            <a:br>
              <a:rPr lang="en-GB" sz="3200" dirty="0">
                <a:latin typeface="Arial" panose="020B0604020202020204" pitchFamily="34" charset="0"/>
                <a:cs typeface="Arial" panose="020B0604020202020204" pitchFamily="34" charset="0"/>
              </a:rPr>
            </a:br>
            <a:r>
              <a:rPr lang="en-GB" sz="3200" dirty="0" err="1">
                <a:latin typeface="Arial" panose="020B0604020202020204" pitchFamily="34" charset="0"/>
                <a:cs typeface="Arial" panose="020B0604020202020204" pitchFamily="34" charset="0"/>
              </a:rPr>
              <a:t>Các</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lợi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ích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trên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chuyển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hóa</a:t>
            </a:r>
            <a:r>
              <a:rPr lang="en-GB" sz="3200" dirty="0">
                <a:latin typeface="Arial" panose="020B0604020202020204" pitchFamily="34" charset="0"/>
                <a:cs typeface="Arial" panose="020B0604020202020204" pitchFamily="34" charset="0"/>
              </a:rPr>
              <a:t>, tim </a:t>
            </a:r>
            <a:r>
              <a:rPr lang="en-GB" sz="3200" dirty="0" err="1">
                <a:latin typeface="Arial" panose="020B0604020202020204" pitchFamily="34" charset="0"/>
                <a:cs typeface="Arial" panose="020B0604020202020204" pitchFamily="34" charset="0"/>
              </a:rPr>
              <a:t>mạch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và</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thận</a:t>
            </a:r>
            <a:r>
              <a:rPr lang="en-GB" sz="3200" dirty="0">
                <a:latin typeface="Arial" panose="020B0604020202020204" pitchFamily="34" charset="0"/>
                <a:cs typeface="Arial" panose="020B0604020202020204" pitchFamily="34" charset="0"/>
              </a:rPr>
              <a:t>?</a:t>
            </a:r>
          </a:p>
        </p:txBody>
      </p:sp>
      <p:sp>
        <p:nvSpPr>
          <p:cNvPr id="4" name="Subtitle 3">
            <a:extLst>
              <a:ext uri="{FF2B5EF4-FFF2-40B4-BE49-F238E27FC236}">
                <a16:creationId xmlns:a16="http://schemas.microsoft.com/office/drawing/2014/main" id="{FABE7A1A-55E7-4820-80B8-5E0113D00965}"/>
              </a:ext>
            </a:extLst>
          </p:cNvPr>
          <p:cNvSpPr>
            <a:spLocks noGrp="1"/>
          </p:cNvSpPr>
          <p:nvPr>
            <p:ph type="subTitle" idx="1"/>
          </p:nvPr>
        </p:nvSpPr>
        <p:spPr/>
        <p:txBody>
          <a:bodyPr/>
          <a:lstStyle/>
          <a:p>
            <a:r>
              <a:rPr lang="en-GB">
                <a:latin typeface="Arial" panose="020B0604020202020204" pitchFamily="34" charset="0"/>
                <a:cs typeface="Arial" panose="020B0604020202020204" pitchFamily="34" charset="0"/>
              </a:rPr>
              <a:t>Làm chậm tiến triển biến chứng tim-thận</a:t>
            </a:r>
            <a:endParaRPr lang="en-GB"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E2DEBC5-31FA-4164-A90F-831354867000}"/>
              </a:ext>
            </a:extLst>
          </p:cNvPr>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3890403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F43612-853F-48ED-8F00-BAD2EA1F78E8}"/>
              </a:ext>
            </a:extLst>
          </p:cNvPr>
          <p:cNvSpPr>
            <a:spLocks noGrp="1"/>
          </p:cNvSpPr>
          <p:nvPr>
            <p:ph type="title"/>
          </p:nvPr>
        </p:nvSpPr>
        <p:spPr/>
        <p:txBody>
          <a:bodyPr>
            <a:normAutofit fontScale="90000"/>
          </a:bodyPr>
          <a:lstStyle/>
          <a:p>
            <a:r>
              <a:rPr lang="en-GB"/>
              <a:t>Ức chế SGLT2 đã được chứng minh cải thiện các yếu tố nguy cơ chuyển hóa trên bệnh nhân ĐTĐ típ 2</a:t>
            </a:r>
            <a:endParaRPr lang="en-GB" dirty="0"/>
          </a:p>
        </p:txBody>
      </p:sp>
      <p:graphicFrame>
        <p:nvGraphicFramePr>
          <p:cNvPr id="73" name="Table Placeholder 8">
            <a:extLst>
              <a:ext uri="{FF2B5EF4-FFF2-40B4-BE49-F238E27FC236}">
                <a16:creationId xmlns:a16="http://schemas.microsoft.com/office/drawing/2014/main" id="{EE6E2E4B-8E7C-4BD9-8F91-E0050F113F89}"/>
              </a:ext>
            </a:extLst>
          </p:cNvPr>
          <p:cNvGraphicFramePr>
            <a:graphicFrameLocks noGrp="1"/>
          </p:cNvGraphicFramePr>
          <p:nvPr>
            <p:ph idx="1"/>
            <p:extLst>
              <p:ext uri="{D42A27DB-BD31-4B8C-83A1-F6EECF244321}">
                <p14:modId xmlns:p14="http://schemas.microsoft.com/office/powerpoint/2010/main" val="3303442891"/>
              </p:ext>
            </p:extLst>
          </p:nvPr>
        </p:nvGraphicFramePr>
        <p:xfrm>
          <a:off x="458788" y="1028700"/>
          <a:ext cx="8000205" cy="3273300"/>
        </p:xfrm>
        <a:graphic>
          <a:graphicData uri="http://schemas.openxmlformats.org/drawingml/2006/table">
            <a:tbl>
              <a:tblPr firstRow="1" bandRow="1">
                <a:tableStyleId>{69012ECD-51FC-41F1-AA8D-1B2483CD663E}</a:tableStyleId>
              </a:tblPr>
              <a:tblGrid>
                <a:gridCol w="1762153">
                  <a:extLst>
                    <a:ext uri="{9D8B030D-6E8A-4147-A177-3AD203B41FA5}">
                      <a16:colId xmlns:a16="http://schemas.microsoft.com/office/drawing/2014/main" val="3673131"/>
                    </a:ext>
                  </a:extLst>
                </a:gridCol>
                <a:gridCol w="1559513">
                  <a:extLst>
                    <a:ext uri="{9D8B030D-6E8A-4147-A177-3AD203B41FA5}">
                      <a16:colId xmlns:a16="http://schemas.microsoft.com/office/drawing/2014/main" val="1137200773"/>
                    </a:ext>
                  </a:extLst>
                </a:gridCol>
                <a:gridCol w="1559513">
                  <a:extLst>
                    <a:ext uri="{9D8B030D-6E8A-4147-A177-3AD203B41FA5}">
                      <a16:colId xmlns:a16="http://schemas.microsoft.com/office/drawing/2014/main" val="279172187"/>
                    </a:ext>
                  </a:extLst>
                </a:gridCol>
                <a:gridCol w="1559513">
                  <a:extLst>
                    <a:ext uri="{9D8B030D-6E8A-4147-A177-3AD203B41FA5}">
                      <a16:colId xmlns:a16="http://schemas.microsoft.com/office/drawing/2014/main" val="4233932611"/>
                    </a:ext>
                  </a:extLst>
                </a:gridCol>
                <a:gridCol w="1559513">
                  <a:extLst>
                    <a:ext uri="{9D8B030D-6E8A-4147-A177-3AD203B41FA5}">
                      <a16:colId xmlns:a16="http://schemas.microsoft.com/office/drawing/2014/main" val="440199039"/>
                    </a:ext>
                  </a:extLst>
                </a:gridCol>
              </a:tblGrid>
              <a:tr h="526500">
                <a:tc>
                  <a:txBody>
                    <a:bodyPr/>
                    <a:lstStyle/>
                    <a:p>
                      <a:pPr algn="l"/>
                      <a:r>
                        <a:rPr lang="en-GB" sz="1200">
                          <a:solidFill>
                            <a:schemeClr val="accent4"/>
                          </a:solidFill>
                        </a:rPr>
                        <a:t>Ức</a:t>
                      </a:r>
                      <a:r>
                        <a:rPr lang="en-GB" sz="1200" baseline="0">
                          <a:solidFill>
                            <a:schemeClr val="accent4"/>
                          </a:solidFill>
                        </a:rPr>
                        <a:t> chế </a:t>
                      </a:r>
                      <a:r>
                        <a:rPr lang="en-GB" sz="1200">
                          <a:solidFill>
                            <a:schemeClr val="accent4"/>
                          </a:solidFill>
                        </a:rPr>
                        <a:t>SGLT2</a:t>
                      </a:r>
                      <a:r>
                        <a:rPr lang="en-GB" sz="1200" baseline="0">
                          <a:solidFill>
                            <a:schemeClr val="accent4"/>
                          </a:solidFill>
                        </a:rPr>
                        <a:t> thêm vào với </a:t>
                      </a:r>
                      <a:r>
                        <a:rPr lang="en-GB" sz="1200">
                          <a:solidFill>
                            <a:schemeClr val="accent4"/>
                          </a:solidFill>
                        </a:rPr>
                        <a:t>metformin</a:t>
                      </a:r>
                      <a:endParaRPr lang="en-GB" sz="1200" dirty="0">
                        <a:solidFill>
                          <a:schemeClr val="accent4"/>
                        </a:solidFill>
                      </a:endParaRPr>
                    </a:p>
                  </a:txBody>
                  <a:tcPr marL="656185" marR="66669" marT="34290" marB="34290" anchor="ctr">
                    <a:lnL w="1270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4"/>
                          </a:solidFill>
                          <a:latin typeface="+mn-lt"/>
                        </a:rPr>
                        <a:t>Empagliflozin </a:t>
                      </a:r>
                      <a:br>
                        <a:rPr lang="en-GB" sz="1200" dirty="0">
                          <a:solidFill>
                            <a:schemeClr val="accent4"/>
                          </a:solidFill>
                          <a:latin typeface="+mn-lt"/>
                        </a:rPr>
                      </a:br>
                      <a:r>
                        <a:rPr lang="en-GB" sz="1200" dirty="0">
                          <a:solidFill>
                            <a:schemeClr val="accent4"/>
                          </a:solidFill>
                          <a:latin typeface="+mn-lt"/>
                        </a:rPr>
                        <a:t>10 mg</a:t>
                      </a:r>
                      <a:r>
                        <a:rPr lang="en-GB" sz="1200" baseline="30000" dirty="0">
                          <a:solidFill>
                            <a:schemeClr val="accent4"/>
                          </a:solidFill>
                          <a:latin typeface="+mn-lt"/>
                        </a:rPr>
                        <a:t>1</a:t>
                      </a:r>
                    </a:p>
                  </a:txBody>
                  <a:tcPr marL="26248" marR="26248" marT="34290" marB="3429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4"/>
                          </a:solidFill>
                          <a:latin typeface="+mn-lt"/>
                        </a:rPr>
                        <a:t>Canagliflozin </a:t>
                      </a:r>
                      <a:br>
                        <a:rPr lang="en-GB" sz="1200" dirty="0">
                          <a:solidFill>
                            <a:schemeClr val="accent4"/>
                          </a:solidFill>
                          <a:latin typeface="+mn-lt"/>
                        </a:rPr>
                      </a:br>
                      <a:r>
                        <a:rPr lang="en-GB" sz="1200" dirty="0">
                          <a:solidFill>
                            <a:schemeClr val="accent4"/>
                          </a:solidFill>
                          <a:latin typeface="+mn-lt"/>
                        </a:rPr>
                        <a:t>100 mg</a:t>
                      </a:r>
                      <a:r>
                        <a:rPr lang="en-GB" sz="1200" baseline="30000" dirty="0">
                          <a:solidFill>
                            <a:schemeClr val="accent4"/>
                          </a:solidFill>
                          <a:latin typeface="+mn-lt"/>
                        </a:rPr>
                        <a:t>2</a:t>
                      </a:r>
                    </a:p>
                  </a:txBody>
                  <a:tcPr marL="65619" marR="65619" marT="34290" marB="3429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4"/>
                          </a:solidFill>
                          <a:latin typeface="+mn-lt"/>
                        </a:rPr>
                        <a:t>Dapagliflozin </a:t>
                      </a:r>
                      <a:br>
                        <a:rPr lang="en-GB" sz="1200" dirty="0">
                          <a:solidFill>
                            <a:schemeClr val="accent4"/>
                          </a:solidFill>
                          <a:latin typeface="+mn-lt"/>
                        </a:rPr>
                      </a:br>
                      <a:r>
                        <a:rPr lang="en-GB" sz="1200" dirty="0">
                          <a:solidFill>
                            <a:schemeClr val="accent4"/>
                          </a:solidFill>
                          <a:latin typeface="+mn-lt"/>
                        </a:rPr>
                        <a:t>10 mg</a:t>
                      </a:r>
                      <a:r>
                        <a:rPr lang="en-GB" sz="1200" baseline="30000" dirty="0">
                          <a:solidFill>
                            <a:schemeClr val="accent4"/>
                          </a:solidFill>
                          <a:latin typeface="+mn-lt"/>
                        </a:rPr>
                        <a:t>3</a:t>
                      </a:r>
                    </a:p>
                  </a:txBody>
                  <a:tcPr marL="65619" marR="65619" marT="34290" marB="3429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b="1" kern="1200" dirty="0">
                          <a:solidFill>
                            <a:schemeClr val="accent4"/>
                          </a:solidFill>
                          <a:latin typeface="+mn-lt"/>
                          <a:ea typeface="+mn-ea"/>
                          <a:cs typeface="+mn-cs"/>
                        </a:rPr>
                        <a:t>Ertugliflozin</a:t>
                      </a:r>
                      <a:br>
                        <a:rPr lang="en-GB" sz="1200" b="1" kern="1200" dirty="0">
                          <a:solidFill>
                            <a:schemeClr val="accent4"/>
                          </a:solidFill>
                          <a:latin typeface="+mn-lt"/>
                          <a:ea typeface="+mn-ea"/>
                          <a:cs typeface="+mn-cs"/>
                        </a:rPr>
                      </a:br>
                      <a:r>
                        <a:rPr lang="en-GB" sz="1200" b="1" kern="1200" dirty="0">
                          <a:solidFill>
                            <a:schemeClr val="accent4"/>
                          </a:solidFill>
                          <a:latin typeface="+mn-lt"/>
                          <a:ea typeface="+mn-ea"/>
                          <a:cs typeface="+mn-cs"/>
                        </a:rPr>
                        <a:t>5 mg</a:t>
                      </a:r>
                      <a:r>
                        <a:rPr lang="en-GB" sz="1200" b="1" kern="1200" baseline="30000" dirty="0">
                          <a:solidFill>
                            <a:schemeClr val="accent4"/>
                          </a:solidFill>
                          <a:latin typeface="+mn-lt"/>
                          <a:ea typeface="+mn-ea"/>
                          <a:cs typeface="+mn-cs"/>
                        </a:rPr>
                        <a:t>4</a:t>
                      </a:r>
                    </a:p>
                  </a:txBody>
                  <a:tcPr marL="65619" marR="65619" marT="34290" marB="34290" anchor="ctr">
                    <a:lnL w="635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1941786"/>
                  </a:ext>
                </a:extLst>
              </a:tr>
              <a:tr h="618300">
                <a:tc>
                  <a:txBody>
                    <a:bodyPr/>
                    <a:lstStyle/>
                    <a:p>
                      <a:pPr algn="l"/>
                      <a:r>
                        <a:rPr lang="en-GB" sz="1200" b="0" kern="1200" dirty="0">
                          <a:solidFill>
                            <a:schemeClr val="tx1"/>
                          </a:solidFill>
                          <a:latin typeface="+mn-lt"/>
                          <a:ea typeface="+mn-ea"/>
                          <a:cs typeface="+mn-cs"/>
                        </a:rPr>
                        <a:t>HbA1c, %</a:t>
                      </a:r>
                      <a:endParaRPr lang="en-GB" sz="1200" b="0" kern="1200" dirty="0">
                        <a:solidFill>
                          <a:schemeClr val="tx1"/>
                        </a:solidFill>
                        <a:highlight>
                          <a:srgbClr val="FFFF00"/>
                        </a:highlight>
                        <a:latin typeface="+mn-lt"/>
                        <a:ea typeface="+mn-ea"/>
                        <a:cs typeface="+mn-cs"/>
                      </a:endParaRPr>
                    </a:p>
                  </a:txBody>
                  <a:tcPr marL="629938" marR="0" marT="34290" marB="34290" anchor="ctr">
                    <a:lnL w="1270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latin typeface="+mn-lt"/>
                          <a:cs typeface="Arial" panose="020B0604020202020204" pitchFamily="34" charset="0"/>
                        </a:rPr>
                        <a:t> </a:t>
                      </a:r>
                      <a:r>
                        <a:rPr lang="en-GB" sz="1200" b="1" dirty="0">
                          <a:solidFill>
                            <a:schemeClr val="tx1"/>
                          </a:solidFill>
                          <a:latin typeface="+mn-lt"/>
                          <a:cs typeface="Arial" panose="020B0604020202020204" pitchFamily="34" charset="0"/>
                        </a:rPr>
                        <a:t>-0.70* </a:t>
                      </a:r>
                      <a:br>
                        <a:rPr lang="en-GB" sz="1200" b="0" dirty="0">
                          <a:solidFill>
                            <a:schemeClr val="tx1"/>
                          </a:solidFill>
                          <a:latin typeface="+mn-lt"/>
                          <a:cs typeface="Arial" panose="020B0604020202020204" pitchFamily="34" charset="0"/>
                        </a:rPr>
                      </a:br>
                      <a:r>
                        <a:rPr lang="en-GB" sz="1000" b="0" dirty="0">
                          <a:solidFill>
                            <a:schemeClr val="tx1"/>
                          </a:solidFill>
                          <a:latin typeface="+mn-lt"/>
                          <a:cs typeface="Arial" panose="020B0604020202020204" pitchFamily="34" charset="0"/>
                        </a:rPr>
                        <a:t>(95% CI -0.70, -0.43; </a:t>
                      </a:r>
                      <a:r>
                        <a:rPr lang="en-GB" sz="1000" b="0" i="1" dirty="0">
                          <a:solidFill>
                            <a:schemeClr val="tx1"/>
                          </a:solidFill>
                          <a:latin typeface="+mn-lt"/>
                          <a:cs typeface="Arial" panose="020B0604020202020204" pitchFamily="34" charset="0"/>
                        </a:rPr>
                        <a:t>p</a:t>
                      </a:r>
                      <a:r>
                        <a:rPr lang="en-GB" sz="1000" b="0" i="0" dirty="0">
                          <a:solidFill>
                            <a:schemeClr val="tx1"/>
                          </a:solidFill>
                          <a:latin typeface="+mn-lt"/>
                          <a:cs typeface="Arial" panose="020B0604020202020204" pitchFamily="34" charset="0"/>
                        </a:rPr>
                        <a:t>&lt;0.001</a:t>
                      </a:r>
                      <a:r>
                        <a:rPr lang="en-GB" sz="1000" b="0" dirty="0">
                          <a:solidFill>
                            <a:schemeClr val="tx1"/>
                          </a:solidFill>
                          <a:latin typeface="+mn-lt"/>
                          <a:cs typeface="Arial" panose="020B0604020202020204" pitchFamily="34" charset="0"/>
                        </a:rPr>
                        <a:t>)</a:t>
                      </a:r>
                      <a:endParaRPr lang="en-GB" sz="1200" b="0" dirty="0">
                        <a:solidFill>
                          <a:schemeClr val="tx1"/>
                        </a:solidFill>
                        <a:latin typeface="+mn-lt"/>
                        <a:cs typeface="Arial" panose="020B0604020202020204" pitchFamily="34" charset="0"/>
                      </a:endParaRPr>
                    </a:p>
                  </a:txBody>
                  <a:tcPr marL="66669" marR="66669" marT="34290" marB="3429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GB" sz="1200" b="1" baseline="0" dirty="0">
                          <a:solidFill>
                            <a:schemeClr val="tx1"/>
                          </a:solidFill>
                          <a:latin typeface="+mn-lt"/>
                        </a:rPr>
                        <a:t>-0.73 </a:t>
                      </a:r>
                      <a:br>
                        <a:rPr lang="en-GB" sz="1200" b="0" baseline="0" dirty="0">
                          <a:solidFill>
                            <a:schemeClr val="tx1"/>
                          </a:solidFill>
                          <a:latin typeface="+mn-lt"/>
                        </a:rPr>
                      </a:br>
                      <a:r>
                        <a:rPr lang="en-GB" sz="1000" b="0" i="0" u="none" strike="noStrike" kern="1200" baseline="0" dirty="0">
                          <a:solidFill>
                            <a:schemeClr val="tx1"/>
                          </a:solidFill>
                          <a:latin typeface="+mn-lt"/>
                          <a:ea typeface="+mn-ea"/>
                          <a:cs typeface="+mn-cs"/>
                        </a:rPr>
                        <a:t>(±0.05; NA)</a:t>
                      </a:r>
                      <a:r>
                        <a:rPr lang="en-GB" sz="1000" baseline="30000" dirty="0">
                          <a:latin typeface="+mn-lt"/>
                        </a:rPr>
                        <a:t>†</a:t>
                      </a:r>
                      <a:endParaRPr lang="en-GB" sz="1200" b="0" baseline="0" dirty="0">
                        <a:solidFill>
                          <a:schemeClr val="tx1"/>
                        </a:solidFill>
                        <a:latin typeface="+mn-lt"/>
                      </a:endParaRPr>
                    </a:p>
                  </a:txBody>
                  <a:tcPr marL="66669" marR="66669" marT="34290" marB="3429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latin typeface="+mn-lt"/>
                        </a:rPr>
                        <a:t>-0.84 </a:t>
                      </a:r>
                      <a:br>
                        <a:rPr lang="en-GB" sz="1200" b="0" dirty="0">
                          <a:latin typeface="+mn-lt"/>
                        </a:rPr>
                      </a:br>
                      <a:r>
                        <a:rPr lang="en-GB" sz="1000" b="0" dirty="0">
                          <a:solidFill>
                            <a:schemeClr val="tx1"/>
                          </a:solidFill>
                          <a:latin typeface="+mn-lt"/>
                          <a:cs typeface="Arial" panose="020B0604020202020204" pitchFamily="34" charset="0"/>
                        </a:rPr>
                        <a:t>(95% CI -0.98, -0.70;</a:t>
                      </a:r>
                      <a:br>
                        <a:rPr lang="en-GB" sz="1000" b="0" dirty="0">
                          <a:solidFill>
                            <a:schemeClr val="tx1"/>
                          </a:solidFill>
                          <a:latin typeface="+mn-lt"/>
                          <a:cs typeface="Arial" panose="020B0604020202020204" pitchFamily="34" charset="0"/>
                        </a:rPr>
                      </a:br>
                      <a:r>
                        <a:rPr lang="en-GB" sz="1000" b="0" i="1" dirty="0">
                          <a:solidFill>
                            <a:schemeClr val="tx1"/>
                          </a:solidFill>
                          <a:latin typeface="+mn-lt"/>
                          <a:cs typeface="Arial" panose="020B0604020202020204" pitchFamily="34" charset="0"/>
                        </a:rPr>
                        <a:t>p</a:t>
                      </a:r>
                      <a:r>
                        <a:rPr lang="en-GB" sz="1000" b="0" i="0" dirty="0">
                          <a:solidFill>
                            <a:schemeClr val="tx1"/>
                          </a:solidFill>
                          <a:latin typeface="+mn-lt"/>
                          <a:cs typeface="Arial" panose="020B0604020202020204" pitchFamily="34" charset="0"/>
                        </a:rPr>
                        <a:t>&lt;0.0001)</a:t>
                      </a:r>
                      <a:r>
                        <a:rPr lang="en-GB" sz="1000" b="0" baseline="30000" dirty="0">
                          <a:latin typeface="+mn-lt"/>
                        </a:rPr>
                        <a:t>‡</a:t>
                      </a:r>
                      <a:endParaRPr lang="en-GB" sz="1200" b="0" baseline="30000" dirty="0">
                        <a:latin typeface="+mn-lt"/>
                      </a:endParaRPr>
                    </a:p>
                  </a:txBody>
                  <a:tcPr marL="66669" marR="66669" marT="34290" marB="3429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baseline="0" dirty="0">
                          <a:latin typeface="+mn-lt"/>
                        </a:rPr>
                        <a:t>-0.7</a:t>
                      </a:r>
                      <a:endParaRPr lang="en-GB" sz="1200" b="1" baseline="30000" dirty="0">
                        <a:latin typeface="+mn-lt"/>
                      </a:endParaRPr>
                    </a:p>
                    <a:p>
                      <a:pPr algn="ctr"/>
                      <a:r>
                        <a:rPr lang="en-GB" sz="1000" b="0" i="0" u="none" strike="noStrike" kern="1200" baseline="0" dirty="0">
                          <a:solidFill>
                            <a:schemeClr val="tx1"/>
                          </a:solidFill>
                          <a:latin typeface="+mn-lt"/>
                          <a:ea typeface="+mn-ea"/>
                          <a:cs typeface="+mn-cs"/>
                        </a:rPr>
                        <a:t>(</a:t>
                      </a:r>
                      <a:r>
                        <a:rPr lang="en-GB" sz="1000" b="0" dirty="0">
                          <a:solidFill>
                            <a:schemeClr val="tx1"/>
                          </a:solidFill>
                          <a:latin typeface="+mn-lt"/>
                          <a:cs typeface="Arial" panose="020B0604020202020204" pitchFamily="34" charset="0"/>
                        </a:rPr>
                        <a:t>95% CI </a:t>
                      </a:r>
                      <a:r>
                        <a:rPr lang="en-GB" sz="1000" b="0" i="0" u="none" strike="noStrike" kern="1200" baseline="0" dirty="0">
                          <a:solidFill>
                            <a:schemeClr val="tx1"/>
                          </a:solidFill>
                          <a:latin typeface="+mn-lt"/>
                          <a:ea typeface="+mn-ea"/>
                          <a:cs typeface="+mn-cs"/>
                        </a:rPr>
                        <a:t>-0.9, -0.5;</a:t>
                      </a:r>
                    </a:p>
                    <a:p>
                      <a:pPr algn="ctr"/>
                      <a:r>
                        <a:rPr lang="en-GB" sz="1000" b="0" i="1" u="none" strike="noStrike" kern="1200" baseline="0" dirty="0">
                          <a:solidFill>
                            <a:schemeClr val="tx1"/>
                          </a:solidFill>
                          <a:latin typeface="+mn-lt"/>
                          <a:ea typeface="+mn-ea"/>
                          <a:cs typeface="+mn-cs"/>
                        </a:rPr>
                        <a:t>p</a:t>
                      </a:r>
                      <a:r>
                        <a:rPr lang="en-GB" sz="1000" b="0" i="0" u="none" strike="noStrike" kern="1200" baseline="0" dirty="0">
                          <a:solidFill>
                            <a:schemeClr val="tx1"/>
                          </a:solidFill>
                          <a:latin typeface="+mn-lt"/>
                          <a:ea typeface="+mn-ea"/>
                          <a:cs typeface="+mn-cs"/>
                        </a:rPr>
                        <a:t>&lt;0.001)</a:t>
                      </a:r>
                      <a:r>
                        <a:rPr lang="en-GB" sz="1000" b="0" kern="1200" baseline="30000" dirty="0">
                          <a:solidFill>
                            <a:schemeClr val="tx1"/>
                          </a:solidFill>
                          <a:latin typeface="+mn-lt"/>
                          <a:ea typeface="+mn-ea"/>
                          <a:cs typeface="+mn-cs"/>
                        </a:rPr>
                        <a:t>¶</a:t>
                      </a:r>
                    </a:p>
                  </a:txBody>
                  <a:tcPr marL="67747" marR="67747" marT="34290" marB="34290" anchor="ctr">
                    <a:lnL w="635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067792"/>
                  </a:ext>
                </a:extLst>
              </a:tr>
              <a:tr h="618300">
                <a:tc>
                  <a:txBody>
                    <a:bodyPr/>
                    <a:lstStyle/>
                    <a:p>
                      <a:pPr algn="l"/>
                      <a:r>
                        <a:rPr lang="en-GB" sz="1200" b="0" kern="1200">
                          <a:solidFill>
                            <a:schemeClr val="tx1"/>
                          </a:solidFill>
                          <a:latin typeface="+mn-lt"/>
                          <a:ea typeface="+mn-ea"/>
                          <a:cs typeface="+mn-cs"/>
                        </a:rPr>
                        <a:t>Cân</a:t>
                      </a:r>
                      <a:r>
                        <a:rPr lang="en-GB" sz="1200" b="0" kern="1200" baseline="0">
                          <a:solidFill>
                            <a:schemeClr val="tx1"/>
                          </a:solidFill>
                          <a:latin typeface="+mn-lt"/>
                          <a:ea typeface="+mn-ea"/>
                          <a:cs typeface="+mn-cs"/>
                        </a:rPr>
                        <a:t> nặng</a:t>
                      </a:r>
                      <a:r>
                        <a:rPr lang="en-GB" sz="1200" b="0" kern="1200">
                          <a:solidFill>
                            <a:schemeClr val="tx1"/>
                          </a:solidFill>
                          <a:latin typeface="+mn-lt"/>
                          <a:ea typeface="+mn-ea"/>
                          <a:cs typeface="+mn-cs"/>
                        </a:rPr>
                        <a:t>, </a:t>
                      </a:r>
                      <a:r>
                        <a:rPr lang="en-GB" sz="1200" b="0" kern="1200" dirty="0">
                          <a:solidFill>
                            <a:schemeClr val="tx1"/>
                          </a:solidFill>
                          <a:latin typeface="+mn-lt"/>
                          <a:ea typeface="+mn-ea"/>
                          <a:cs typeface="+mn-cs"/>
                        </a:rPr>
                        <a:t>kg</a:t>
                      </a:r>
                    </a:p>
                  </a:txBody>
                  <a:tcPr marL="629938" marR="0" marT="34290" marB="34290" anchor="ctr">
                    <a:lnL w="1270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solidFill>
                            <a:schemeClr val="tx1"/>
                          </a:solidFill>
                          <a:latin typeface="+mn-lt"/>
                          <a:cs typeface="Arial" panose="020B0604020202020204" pitchFamily="34" charset="0"/>
                        </a:rPr>
                        <a:t>-2.08* </a:t>
                      </a:r>
                      <a:br>
                        <a:rPr lang="en-GB" sz="1200" b="0" dirty="0">
                          <a:solidFill>
                            <a:schemeClr val="tx1"/>
                          </a:solidFill>
                          <a:latin typeface="+mn-lt"/>
                          <a:cs typeface="Arial" panose="020B0604020202020204" pitchFamily="34" charset="0"/>
                        </a:rPr>
                      </a:br>
                      <a:r>
                        <a:rPr lang="en-GB" sz="1000" b="0" dirty="0">
                          <a:solidFill>
                            <a:schemeClr val="tx1"/>
                          </a:solidFill>
                          <a:latin typeface="+mn-lt"/>
                          <a:cs typeface="Arial" panose="020B0604020202020204" pitchFamily="34" charset="0"/>
                        </a:rPr>
                        <a:t>(95% CI -2.1, -1.2; </a:t>
                      </a:r>
                      <a:r>
                        <a:rPr lang="en-GB" sz="1000" b="0" i="1" dirty="0">
                          <a:solidFill>
                            <a:schemeClr val="tx1"/>
                          </a:solidFill>
                          <a:latin typeface="+mn-lt"/>
                          <a:cs typeface="Arial" panose="020B0604020202020204" pitchFamily="34" charset="0"/>
                        </a:rPr>
                        <a:t>p</a:t>
                      </a:r>
                      <a:r>
                        <a:rPr lang="en-GB" sz="1000" b="0" i="0" dirty="0">
                          <a:solidFill>
                            <a:schemeClr val="tx1"/>
                          </a:solidFill>
                          <a:latin typeface="+mn-lt"/>
                          <a:cs typeface="Arial" panose="020B0604020202020204" pitchFamily="34" charset="0"/>
                        </a:rPr>
                        <a:t>&lt;0.001</a:t>
                      </a:r>
                      <a:r>
                        <a:rPr lang="en-GB" sz="1000" b="0" dirty="0">
                          <a:solidFill>
                            <a:schemeClr val="tx1"/>
                          </a:solidFill>
                          <a:latin typeface="+mn-lt"/>
                          <a:cs typeface="Arial" panose="020B0604020202020204" pitchFamily="34" charset="0"/>
                        </a:rPr>
                        <a:t>)</a:t>
                      </a:r>
                      <a:endParaRPr lang="en-GB" sz="1200" b="0" dirty="0">
                        <a:solidFill>
                          <a:schemeClr val="tx1"/>
                        </a:solidFill>
                        <a:latin typeface="+mn-lt"/>
                        <a:cs typeface="Arial" panose="020B0604020202020204" pitchFamily="34" charset="0"/>
                      </a:endParaRPr>
                    </a:p>
                  </a:txBody>
                  <a:tcPr marL="66669" marR="66669" marT="34290" marB="3429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GB" sz="1200" b="1" baseline="0" dirty="0">
                          <a:solidFill>
                            <a:schemeClr val="tx1"/>
                          </a:solidFill>
                          <a:latin typeface="+mn-lt"/>
                        </a:rPr>
                        <a:t>-3.3 </a:t>
                      </a:r>
                      <a:br>
                        <a:rPr lang="en-GB" sz="1200" b="0" baseline="0" dirty="0">
                          <a:solidFill>
                            <a:schemeClr val="tx1"/>
                          </a:solidFill>
                          <a:latin typeface="+mn-lt"/>
                        </a:rPr>
                      </a:br>
                      <a:r>
                        <a:rPr lang="en-GB" sz="1000" b="0" i="0" u="none" strike="noStrike" kern="1200" baseline="0" dirty="0">
                          <a:solidFill>
                            <a:schemeClr val="tx1"/>
                          </a:solidFill>
                          <a:latin typeface="+mn-lt"/>
                          <a:ea typeface="+mn-ea"/>
                          <a:cs typeface="+mn-cs"/>
                        </a:rPr>
                        <a:t>(±0.2; NA)</a:t>
                      </a:r>
                      <a:r>
                        <a:rPr lang="en-GB" sz="1000" baseline="30000" dirty="0">
                          <a:latin typeface="+mn-lt"/>
                        </a:rPr>
                        <a:t>†</a:t>
                      </a:r>
                      <a:endParaRPr lang="en-GB" sz="1000" b="0" baseline="0" dirty="0">
                        <a:solidFill>
                          <a:schemeClr val="tx1"/>
                        </a:solidFill>
                        <a:latin typeface="+mn-lt"/>
                      </a:endParaRPr>
                    </a:p>
                  </a:txBody>
                  <a:tcPr marL="66669" marR="66669" marT="34290" marB="3429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latin typeface="+mn-lt"/>
                        </a:rPr>
                        <a:t>-2.9</a:t>
                      </a:r>
                      <a:br>
                        <a:rPr lang="en-GB" sz="1200" b="0" dirty="0">
                          <a:latin typeface="+mn-lt"/>
                        </a:rPr>
                      </a:br>
                      <a:r>
                        <a:rPr lang="en-GB" sz="1000" b="0" dirty="0">
                          <a:solidFill>
                            <a:schemeClr val="tx1"/>
                          </a:solidFill>
                          <a:latin typeface="+mn-lt"/>
                          <a:cs typeface="Arial" panose="020B0604020202020204" pitchFamily="34" charset="0"/>
                        </a:rPr>
                        <a:t>(95% CI -3.3, -2.4;</a:t>
                      </a:r>
                      <a:br>
                        <a:rPr lang="en-GB" sz="1000" b="0" dirty="0">
                          <a:solidFill>
                            <a:schemeClr val="tx1"/>
                          </a:solidFill>
                          <a:latin typeface="+mn-lt"/>
                          <a:cs typeface="Arial" panose="020B0604020202020204" pitchFamily="34" charset="0"/>
                        </a:rPr>
                      </a:br>
                      <a:r>
                        <a:rPr lang="en-GB" sz="1000" b="0" i="1" dirty="0">
                          <a:solidFill>
                            <a:schemeClr val="tx1"/>
                          </a:solidFill>
                          <a:latin typeface="+mn-lt"/>
                          <a:cs typeface="Arial" panose="020B0604020202020204" pitchFamily="34" charset="0"/>
                        </a:rPr>
                        <a:t>p</a:t>
                      </a:r>
                      <a:r>
                        <a:rPr lang="en-GB" sz="1000" b="0" i="0" dirty="0">
                          <a:solidFill>
                            <a:schemeClr val="tx1"/>
                          </a:solidFill>
                          <a:latin typeface="+mn-lt"/>
                          <a:cs typeface="Arial" panose="020B0604020202020204" pitchFamily="34" charset="0"/>
                        </a:rPr>
                        <a:t>&lt;0.0001)</a:t>
                      </a:r>
                      <a:r>
                        <a:rPr lang="en-GB" sz="1000" b="0" baseline="30000" dirty="0">
                          <a:latin typeface="+mn-lt"/>
                        </a:rPr>
                        <a:t>‡</a:t>
                      </a:r>
                      <a:endParaRPr lang="en-GB" sz="1200" b="0" dirty="0">
                        <a:latin typeface="+mn-lt"/>
                      </a:endParaRPr>
                    </a:p>
                  </a:txBody>
                  <a:tcPr marL="66669" marR="66669" marT="34290" marB="3429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latin typeface="+mn-lt"/>
                        </a:rPr>
                        <a:t>-3.0</a:t>
                      </a:r>
                      <a:endParaRPr lang="en-GB" sz="1200" b="1" baseline="30000" dirty="0">
                        <a:latin typeface="+mn-lt"/>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tx1"/>
                          </a:solidFill>
                          <a:latin typeface="+mn-lt"/>
                          <a:ea typeface="+mn-ea"/>
                          <a:cs typeface="+mn-cs"/>
                        </a:rPr>
                        <a:t>(</a:t>
                      </a:r>
                      <a:r>
                        <a:rPr lang="en-GB" sz="1000" b="0" i="1" u="none" strike="noStrike" kern="1200" baseline="0" dirty="0">
                          <a:solidFill>
                            <a:schemeClr val="tx1"/>
                          </a:solidFill>
                          <a:latin typeface="+mn-lt"/>
                          <a:ea typeface="+mn-ea"/>
                          <a:cs typeface="+mn-cs"/>
                        </a:rPr>
                        <a:t>p</a:t>
                      </a:r>
                      <a:r>
                        <a:rPr lang="en-GB" sz="1000" b="0" i="0" u="none" strike="noStrike" kern="1200" baseline="0" dirty="0">
                          <a:solidFill>
                            <a:schemeClr val="tx1"/>
                          </a:solidFill>
                          <a:latin typeface="+mn-lt"/>
                          <a:ea typeface="+mn-ea"/>
                          <a:cs typeface="+mn-cs"/>
                        </a:rPr>
                        <a:t>&lt;0.001)</a:t>
                      </a:r>
                      <a:r>
                        <a:rPr lang="en-GB" sz="1000" b="0" kern="1200" baseline="30000" dirty="0">
                          <a:solidFill>
                            <a:schemeClr val="tx1"/>
                          </a:solidFill>
                          <a:latin typeface="+mn-lt"/>
                          <a:ea typeface="+mn-ea"/>
                          <a:cs typeface="+mn-cs"/>
                        </a:rPr>
                        <a:t>¶**</a:t>
                      </a:r>
                    </a:p>
                    <a:p>
                      <a:pPr algn="ctr"/>
                      <a:endParaRPr lang="en-GB" sz="1200" b="0" dirty="0">
                        <a:latin typeface="+mn-lt"/>
                      </a:endParaRPr>
                    </a:p>
                  </a:txBody>
                  <a:tcPr marL="67747" marR="67747" marT="34290" marB="34290" anchor="ctr">
                    <a:lnL w="635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5085215"/>
                  </a:ext>
                </a:extLst>
              </a:tr>
              <a:tr h="618300">
                <a:tc>
                  <a:txBody>
                    <a:bodyPr/>
                    <a:lstStyle/>
                    <a:p>
                      <a:pPr algn="l"/>
                      <a:r>
                        <a:rPr lang="en-GB" sz="1200" b="0" kern="1200">
                          <a:solidFill>
                            <a:schemeClr val="tx1"/>
                          </a:solidFill>
                          <a:latin typeface="+mn-lt"/>
                          <a:ea typeface="+mn-ea"/>
                          <a:cs typeface="+mn-cs"/>
                        </a:rPr>
                        <a:t>Huyết</a:t>
                      </a:r>
                      <a:r>
                        <a:rPr lang="en-GB" sz="1200" b="0" kern="1200" baseline="0">
                          <a:solidFill>
                            <a:schemeClr val="tx1"/>
                          </a:solidFill>
                          <a:latin typeface="+mn-lt"/>
                          <a:ea typeface="+mn-ea"/>
                          <a:cs typeface="+mn-cs"/>
                        </a:rPr>
                        <a:t> áp tâm thu</a:t>
                      </a:r>
                      <a:r>
                        <a:rPr lang="en-GB" sz="1200" b="0" kern="1200">
                          <a:solidFill>
                            <a:schemeClr val="tx1"/>
                          </a:solidFill>
                          <a:latin typeface="+mn-lt"/>
                          <a:ea typeface="+mn-ea"/>
                          <a:cs typeface="+mn-cs"/>
                        </a:rPr>
                        <a:t>, </a:t>
                      </a:r>
                      <a:r>
                        <a:rPr lang="en-GB" sz="1200" b="0" kern="1200" dirty="0">
                          <a:solidFill>
                            <a:schemeClr val="tx1"/>
                          </a:solidFill>
                          <a:latin typeface="+mn-lt"/>
                          <a:ea typeface="+mn-ea"/>
                          <a:cs typeface="+mn-cs"/>
                        </a:rPr>
                        <a:t>mmHg</a:t>
                      </a:r>
                    </a:p>
                  </a:txBody>
                  <a:tcPr marL="629938" marR="0" marT="34290" marB="34290" anchor="ctr">
                    <a:lnL w="1270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solidFill>
                            <a:schemeClr val="tx1"/>
                          </a:solidFill>
                          <a:latin typeface="+mn-lt"/>
                          <a:cs typeface="Arial" panose="020B0604020202020204" pitchFamily="34" charset="0"/>
                        </a:rPr>
                        <a:t>-4.5* </a:t>
                      </a:r>
                      <a:br>
                        <a:rPr lang="en-GB" sz="1200" b="0" dirty="0">
                          <a:solidFill>
                            <a:schemeClr val="tx1"/>
                          </a:solidFill>
                          <a:latin typeface="+mn-lt"/>
                          <a:cs typeface="Arial" panose="020B0604020202020204" pitchFamily="34" charset="0"/>
                        </a:rPr>
                      </a:br>
                      <a:r>
                        <a:rPr lang="en-GB" sz="1000" b="0" i="0" kern="1200" dirty="0">
                          <a:solidFill>
                            <a:schemeClr val="tx1"/>
                          </a:solidFill>
                          <a:latin typeface="+mn-lt"/>
                          <a:ea typeface="+mn-ea"/>
                          <a:cs typeface="Arial" panose="020B0604020202020204" pitchFamily="34" charset="0"/>
                        </a:rPr>
                        <a:t>(</a:t>
                      </a:r>
                      <a:r>
                        <a:rPr lang="en-GB" sz="1000" b="0" dirty="0">
                          <a:solidFill>
                            <a:schemeClr val="tx1"/>
                          </a:solidFill>
                          <a:latin typeface="+mn-lt"/>
                          <a:cs typeface="Arial" panose="020B0604020202020204" pitchFamily="34" charset="0"/>
                        </a:rPr>
                        <a:t>95% CI </a:t>
                      </a:r>
                      <a:r>
                        <a:rPr lang="en-GB" sz="1000" b="0" i="0" kern="1200" dirty="0">
                          <a:solidFill>
                            <a:schemeClr val="tx1"/>
                          </a:solidFill>
                          <a:latin typeface="+mn-lt"/>
                          <a:ea typeface="+mn-ea"/>
                          <a:cs typeface="Arial" panose="020B0604020202020204" pitchFamily="34" charset="0"/>
                        </a:rPr>
                        <a:t>-6.2, -2.1; </a:t>
                      </a:r>
                      <a:r>
                        <a:rPr lang="en-GB" sz="1000" b="0" i="1" kern="1200" dirty="0">
                          <a:solidFill>
                            <a:schemeClr val="tx1"/>
                          </a:solidFill>
                          <a:latin typeface="+mn-lt"/>
                          <a:ea typeface="+mn-ea"/>
                          <a:cs typeface="Arial" panose="020B0604020202020204" pitchFamily="34" charset="0"/>
                        </a:rPr>
                        <a:t>p</a:t>
                      </a:r>
                      <a:r>
                        <a:rPr lang="en-GB" sz="1000" b="0" i="0" kern="1200" dirty="0">
                          <a:solidFill>
                            <a:schemeClr val="tx1"/>
                          </a:solidFill>
                          <a:latin typeface="+mn-lt"/>
                          <a:ea typeface="+mn-ea"/>
                          <a:cs typeface="Arial" panose="020B0604020202020204" pitchFamily="34" charset="0"/>
                        </a:rPr>
                        <a:t>&lt;</a:t>
                      </a:r>
                      <a:r>
                        <a:rPr lang="en-GB" sz="1000" b="0" i="0" dirty="0">
                          <a:solidFill>
                            <a:schemeClr val="tx1"/>
                          </a:solidFill>
                          <a:latin typeface="+mn-lt"/>
                          <a:cs typeface="Arial" panose="020B0604020202020204" pitchFamily="34" charset="0"/>
                        </a:rPr>
                        <a:t>0.001)</a:t>
                      </a:r>
                      <a:endParaRPr lang="en-GB" sz="1200" b="0" dirty="0">
                        <a:solidFill>
                          <a:schemeClr val="tx1"/>
                        </a:solidFill>
                        <a:latin typeface="+mn-lt"/>
                        <a:cs typeface="Arial" panose="020B0604020202020204" pitchFamily="34" charset="0"/>
                      </a:endParaRPr>
                    </a:p>
                  </a:txBody>
                  <a:tcPr marL="66669" marR="66669" marT="34290" marB="3429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baseline="0" dirty="0">
                          <a:solidFill>
                            <a:schemeClr val="tx1"/>
                          </a:solidFill>
                          <a:latin typeface="+mn-lt"/>
                          <a:cs typeface="Arial" charset="0"/>
                        </a:rPr>
                        <a:t>-3.5</a:t>
                      </a:r>
                    </a:p>
                    <a:p>
                      <a:pPr algn="ctr"/>
                      <a:r>
                        <a:rPr lang="en-GB" sz="1000" b="0" baseline="0" dirty="0">
                          <a:solidFill>
                            <a:schemeClr val="tx1"/>
                          </a:solidFill>
                          <a:latin typeface="+mn-lt"/>
                          <a:cs typeface="Arial" charset="0"/>
                        </a:rPr>
                        <a:t>(</a:t>
                      </a:r>
                      <a:r>
                        <a:rPr lang="en-GB" sz="1000" b="0" i="0" u="none" strike="noStrike" kern="1200" baseline="0" dirty="0">
                          <a:solidFill>
                            <a:schemeClr val="tx1"/>
                          </a:solidFill>
                          <a:latin typeface="+mn-lt"/>
                          <a:ea typeface="+mn-ea"/>
                          <a:cs typeface="+mn-cs"/>
                        </a:rPr>
                        <a:t>±0.6; NA)</a:t>
                      </a:r>
                      <a:r>
                        <a:rPr lang="en-GB" sz="1000" baseline="30000" dirty="0">
                          <a:latin typeface="+mn-lt"/>
                        </a:rPr>
                        <a:t>†</a:t>
                      </a:r>
                      <a:endParaRPr lang="en-GB" sz="1000" b="0" baseline="0" dirty="0">
                        <a:solidFill>
                          <a:schemeClr val="tx1"/>
                        </a:solidFill>
                        <a:latin typeface="+mn-lt"/>
                        <a:cs typeface="Arial" charset="0"/>
                      </a:endParaRPr>
                    </a:p>
                  </a:txBody>
                  <a:tcPr marL="52495" marR="52495" marT="34290" marB="3429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latin typeface="+mn-lt"/>
                        </a:rPr>
                        <a:t>-5.1 </a:t>
                      </a:r>
                    </a:p>
                    <a:p>
                      <a:pPr algn="ctr"/>
                      <a:r>
                        <a:rPr lang="en-GB" sz="1000" b="0" baseline="0" dirty="0">
                          <a:solidFill>
                            <a:schemeClr val="tx1"/>
                          </a:solidFill>
                          <a:latin typeface="+mn-lt"/>
                        </a:rPr>
                        <a:t>(</a:t>
                      </a:r>
                      <a:r>
                        <a:rPr lang="en-GB" sz="1000" b="0" i="0" u="none" strike="noStrike" kern="1200" baseline="0" dirty="0">
                          <a:solidFill>
                            <a:schemeClr val="tx1"/>
                          </a:solidFill>
                          <a:latin typeface="+mn-lt"/>
                          <a:ea typeface="+mn-ea"/>
                          <a:cs typeface="+mn-cs"/>
                        </a:rPr>
                        <a:t>±1.3; NA)</a:t>
                      </a:r>
                      <a:r>
                        <a:rPr lang="en-GB" sz="1000" b="0" i="0" kern="1200" baseline="30000" dirty="0">
                          <a:solidFill>
                            <a:schemeClr val="tx1"/>
                          </a:solidFill>
                          <a:effectLst/>
                          <a:latin typeface="+mn-lt"/>
                          <a:ea typeface="+mn-ea"/>
                          <a:cs typeface="+mn-cs"/>
                        </a:rPr>
                        <a:t>§</a:t>
                      </a:r>
                      <a:endParaRPr lang="en-GB" sz="1000" b="0" baseline="30000" dirty="0">
                        <a:latin typeface="+mn-lt"/>
                      </a:endParaRPr>
                    </a:p>
                  </a:txBody>
                  <a:tcPr marL="66669" marR="66669" marT="34290" marB="3429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baseline="0" dirty="0">
                          <a:latin typeface="+mn-lt"/>
                        </a:rPr>
                        <a:t>-4.4</a:t>
                      </a:r>
                      <a:endParaRPr lang="en-GB" sz="1200" b="1" baseline="30000" dirty="0">
                        <a:latin typeface="+mn-lt"/>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tx1"/>
                          </a:solidFill>
                          <a:latin typeface="+mn-lt"/>
                          <a:ea typeface="+mn-ea"/>
                          <a:cs typeface="+mn-cs"/>
                        </a:rPr>
                        <a:t>(</a:t>
                      </a:r>
                      <a:r>
                        <a:rPr lang="en-GB" sz="1000" b="0" i="1" u="none" strike="noStrike" kern="1200" baseline="0" dirty="0">
                          <a:solidFill>
                            <a:schemeClr val="tx1"/>
                          </a:solidFill>
                          <a:latin typeface="+mn-lt"/>
                          <a:ea typeface="+mn-ea"/>
                          <a:cs typeface="+mn-cs"/>
                        </a:rPr>
                        <a:t>p</a:t>
                      </a:r>
                      <a:r>
                        <a:rPr lang="en-GB" sz="1000" b="0" i="0" u="none" strike="noStrike" kern="1200" baseline="0" dirty="0">
                          <a:solidFill>
                            <a:schemeClr val="tx1"/>
                          </a:solidFill>
                          <a:latin typeface="+mn-lt"/>
                          <a:ea typeface="+mn-ea"/>
                          <a:cs typeface="+mn-cs"/>
                        </a:rPr>
                        <a:t>=0.002)</a:t>
                      </a:r>
                      <a:r>
                        <a:rPr lang="en-GB" sz="1000" b="0" kern="1200" baseline="30000" dirty="0">
                          <a:solidFill>
                            <a:schemeClr val="tx1"/>
                          </a:solidFill>
                          <a:latin typeface="+mn-lt"/>
                          <a:ea typeface="+mn-ea"/>
                          <a:cs typeface="+mn-cs"/>
                        </a:rPr>
                        <a:t>¶**</a:t>
                      </a:r>
                    </a:p>
                    <a:p>
                      <a:pPr algn="ctr"/>
                      <a:endParaRPr lang="en-GB" sz="1200" b="0" baseline="0" dirty="0">
                        <a:latin typeface="+mn-lt"/>
                      </a:endParaRPr>
                    </a:p>
                  </a:txBody>
                  <a:tcPr marL="67747" marR="67747" marT="34290" marB="34290" anchor="ctr">
                    <a:lnL w="635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4231111"/>
                  </a:ext>
                </a:extLst>
              </a:tr>
              <a:tr h="618300">
                <a:tc>
                  <a:txBody>
                    <a:bodyPr/>
                    <a:lstStyle/>
                    <a:p>
                      <a:pPr marL="0" indent="0" algn="l"/>
                      <a:r>
                        <a:rPr lang="en-GB" sz="1200" b="0" kern="1200">
                          <a:solidFill>
                            <a:schemeClr val="tx1"/>
                          </a:solidFill>
                          <a:latin typeface="+mn-lt"/>
                          <a:ea typeface="+mn-ea"/>
                          <a:cs typeface="+mn-cs"/>
                        </a:rPr>
                        <a:t>Huyết</a:t>
                      </a:r>
                      <a:r>
                        <a:rPr lang="en-GB" sz="1200" b="0" kern="1200" baseline="0">
                          <a:solidFill>
                            <a:schemeClr val="tx1"/>
                          </a:solidFill>
                          <a:latin typeface="+mn-lt"/>
                          <a:ea typeface="+mn-ea"/>
                          <a:cs typeface="+mn-cs"/>
                        </a:rPr>
                        <a:t> áp tâm trương</a:t>
                      </a:r>
                      <a:r>
                        <a:rPr lang="en-GB" sz="1200" b="0" kern="1200">
                          <a:solidFill>
                            <a:schemeClr val="tx1"/>
                          </a:solidFill>
                          <a:latin typeface="+mn-lt"/>
                          <a:ea typeface="+mn-ea"/>
                          <a:cs typeface="+mn-cs"/>
                        </a:rPr>
                        <a:t>, </a:t>
                      </a:r>
                      <a:r>
                        <a:rPr lang="en-GB" sz="1200" b="0" kern="1200" dirty="0">
                          <a:solidFill>
                            <a:schemeClr val="tx1"/>
                          </a:solidFill>
                          <a:latin typeface="+mn-lt"/>
                          <a:ea typeface="+mn-ea"/>
                          <a:cs typeface="+mn-cs"/>
                        </a:rPr>
                        <a:t>mmHg</a:t>
                      </a:r>
                    </a:p>
                  </a:txBody>
                  <a:tcPr marL="629938" marR="0" marT="34290" marB="34290" anchor="ctr">
                    <a:lnL w="1270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1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latin typeface="+mn-lt"/>
                          <a:ea typeface="+mn-ea"/>
                          <a:cs typeface="Arial" panose="020B0604020202020204" pitchFamily="34" charset="0"/>
                        </a:rPr>
                        <a:t>-2.0*</a:t>
                      </a:r>
                    </a:p>
                    <a:p>
                      <a:pPr marL="0" marR="0" lvl="0" indent="0" algn="ctr" defTabSz="1219110" rtl="0" eaLnBrk="1" fontAlgn="auto" latinLnBrk="0" hangingPunct="1">
                        <a:lnSpc>
                          <a:spcPct val="100000"/>
                        </a:lnSpc>
                        <a:spcBef>
                          <a:spcPts val="0"/>
                        </a:spcBef>
                        <a:spcAft>
                          <a:spcPts val="0"/>
                        </a:spcAft>
                        <a:buClrTx/>
                        <a:buSzTx/>
                        <a:buFontTx/>
                        <a:buNone/>
                        <a:tabLst/>
                        <a:defRPr/>
                      </a:pPr>
                      <a:r>
                        <a:rPr lang="en-GB" sz="1000" b="0" kern="1200" baseline="0" dirty="0">
                          <a:solidFill>
                            <a:schemeClr val="tx1"/>
                          </a:solidFill>
                          <a:latin typeface="+mn-lt"/>
                          <a:ea typeface="+mn-ea"/>
                          <a:cs typeface="Arial" panose="020B0604020202020204" pitchFamily="34" charset="0"/>
                        </a:rPr>
                        <a:t>(</a:t>
                      </a:r>
                      <a:r>
                        <a:rPr lang="en-GB" sz="1000" b="0" dirty="0">
                          <a:solidFill>
                            <a:schemeClr val="tx1"/>
                          </a:solidFill>
                          <a:latin typeface="+mn-lt"/>
                          <a:cs typeface="Arial" panose="020B0604020202020204" pitchFamily="34" charset="0"/>
                        </a:rPr>
                        <a:t>95% CI </a:t>
                      </a:r>
                      <a:r>
                        <a:rPr lang="en-GB" sz="1000" b="0" kern="1200" baseline="0" dirty="0">
                          <a:solidFill>
                            <a:schemeClr val="tx1"/>
                          </a:solidFill>
                          <a:latin typeface="+mn-lt"/>
                          <a:ea typeface="+mn-ea"/>
                          <a:cs typeface="Arial" panose="020B0604020202020204" pitchFamily="34" charset="0"/>
                        </a:rPr>
                        <a:t>-3.3, -0.6; </a:t>
                      </a:r>
                      <a:r>
                        <a:rPr lang="en-GB" sz="1000" b="0" i="1" kern="1200" baseline="0" dirty="0">
                          <a:solidFill>
                            <a:schemeClr val="tx1"/>
                          </a:solidFill>
                          <a:latin typeface="+mn-lt"/>
                          <a:ea typeface="+mn-ea"/>
                          <a:cs typeface="Arial" panose="020B0604020202020204" pitchFamily="34" charset="0"/>
                        </a:rPr>
                        <a:t>p</a:t>
                      </a:r>
                      <a:r>
                        <a:rPr lang="en-GB" sz="1000" b="0" i="0" kern="1200" baseline="0" dirty="0">
                          <a:solidFill>
                            <a:schemeClr val="tx1"/>
                          </a:solidFill>
                          <a:latin typeface="+mn-lt"/>
                          <a:ea typeface="+mn-ea"/>
                          <a:cs typeface="Arial" panose="020B0604020202020204" pitchFamily="34" charset="0"/>
                        </a:rPr>
                        <a:t>=0.006)</a:t>
                      </a:r>
                      <a:endParaRPr lang="en-GB" sz="1000" b="0" kern="1200" baseline="0" dirty="0">
                        <a:solidFill>
                          <a:schemeClr val="tx1"/>
                        </a:solidFill>
                        <a:latin typeface="+mn-lt"/>
                        <a:ea typeface="+mn-ea"/>
                        <a:cs typeface="Arial" panose="020B0604020202020204" pitchFamily="34" charset="0"/>
                      </a:endParaRPr>
                    </a:p>
                  </a:txBody>
                  <a:tcPr marL="66669" marR="66669" marT="34290" marB="3429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10" rtl="0" eaLnBrk="1" fontAlgn="auto" latinLnBrk="0" hangingPunct="1">
                        <a:lnSpc>
                          <a:spcPct val="100000"/>
                        </a:lnSpc>
                        <a:spcBef>
                          <a:spcPts val="0"/>
                        </a:spcBef>
                        <a:spcAft>
                          <a:spcPts val="0"/>
                        </a:spcAft>
                        <a:buClrTx/>
                        <a:buSzTx/>
                        <a:buFontTx/>
                        <a:buNone/>
                        <a:tabLst/>
                        <a:defRPr/>
                      </a:pPr>
                      <a:r>
                        <a:rPr lang="en-GB" sz="1200" b="1" kern="1200" dirty="0">
                          <a:solidFill>
                            <a:schemeClr val="tx2"/>
                          </a:solidFill>
                          <a:latin typeface="+mn-lt"/>
                          <a:ea typeface="+mn-ea"/>
                          <a:cs typeface="Arial" panose="020B0604020202020204" pitchFamily="34" charset="0"/>
                        </a:rPr>
                        <a:t>-1.8 </a:t>
                      </a:r>
                    </a:p>
                    <a:p>
                      <a:pPr marL="0" marR="0" lvl="0" indent="0" algn="ctr" defTabSz="121911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tx1"/>
                          </a:solidFill>
                          <a:latin typeface="+mn-lt"/>
                          <a:ea typeface="+mn-ea"/>
                          <a:cs typeface="+mn-cs"/>
                        </a:rPr>
                        <a:t>(±0.4; NA</a:t>
                      </a:r>
                      <a:r>
                        <a:rPr lang="en-GB" sz="1000" b="0" kern="1200" baseline="0" dirty="0">
                          <a:solidFill>
                            <a:schemeClr val="tx2"/>
                          </a:solidFill>
                          <a:latin typeface="+mn-lt"/>
                          <a:ea typeface="+mn-ea"/>
                          <a:cs typeface="Arial" panose="020B0604020202020204" pitchFamily="34" charset="0"/>
                        </a:rPr>
                        <a:t>)</a:t>
                      </a:r>
                      <a:r>
                        <a:rPr lang="en-GB" sz="1000" baseline="30000" dirty="0">
                          <a:latin typeface="+mn-lt"/>
                        </a:rPr>
                        <a:t>†</a:t>
                      </a:r>
                    </a:p>
                    <a:p>
                      <a:pPr marL="0" marR="0" lvl="0" indent="0" algn="ctr" defTabSz="121911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2"/>
                        </a:solidFill>
                        <a:latin typeface="+mn-lt"/>
                        <a:ea typeface="+mn-ea"/>
                        <a:cs typeface="Arial" panose="020B0604020202020204" pitchFamily="34" charset="0"/>
                      </a:endParaRPr>
                    </a:p>
                  </a:txBody>
                  <a:tcPr marL="65619" marR="65619" marT="34290" marB="3429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kern="1200" baseline="0" dirty="0">
                          <a:solidFill>
                            <a:schemeClr val="tx1"/>
                          </a:solidFill>
                          <a:latin typeface="+mn-lt"/>
                          <a:ea typeface="+mn-ea"/>
                          <a:cs typeface="+mn-cs"/>
                        </a:rPr>
                        <a:t>-1.8 </a:t>
                      </a:r>
                    </a:p>
                    <a:p>
                      <a:pPr algn="ctr"/>
                      <a:r>
                        <a:rPr lang="en-GB" sz="1000" b="0" baseline="0" dirty="0">
                          <a:solidFill>
                            <a:schemeClr val="tx1"/>
                          </a:solidFill>
                          <a:latin typeface="+mn-lt"/>
                        </a:rPr>
                        <a:t>(</a:t>
                      </a:r>
                      <a:r>
                        <a:rPr lang="en-GB" sz="1000" b="0" i="0" u="none" strike="noStrike" kern="1200" baseline="0" dirty="0">
                          <a:solidFill>
                            <a:schemeClr val="tx1"/>
                          </a:solidFill>
                          <a:latin typeface="+mn-lt"/>
                          <a:ea typeface="+mn-ea"/>
                          <a:cs typeface="+mn-cs"/>
                        </a:rPr>
                        <a:t>±0.8; NA)</a:t>
                      </a:r>
                      <a:r>
                        <a:rPr lang="en-GB" sz="1000" b="0" i="0" kern="1200" baseline="30000" dirty="0">
                          <a:solidFill>
                            <a:schemeClr val="tx1"/>
                          </a:solidFill>
                          <a:effectLst/>
                          <a:latin typeface="+mn-lt"/>
                          <a:ea typeface="+mn-ea"/>
                          <a:cs typeface="+mn-cs"/>
                        </a:rPr>
                        <a:t>§</a:t>
                      </a:r>
                      <a:endParaRPr lang="en-GB" sz="1200" b="0" kern="1200" baseline="30000" dirty="0">
                        <a:solidFill>
                          <a:schemeClr val="tx1"/>
                        </a:solidFill>
                        <a:latin typeface="+mn-lt"/>
                        <a:ea typeface="+mn-ea"/>
                        <a:cs typeface="+mn-cs"/>
                      </a:endParaRPr>
                    </a:p>
                  </a:txBody>
                  <a:tcPr marL="65619" marR="65619" marT="34290" marB="3429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kern="1200" baseline="0" dirty="0">
                          <a:solidFill>
                            <a:schemeClr val="tx1"/>
                          </a:solidFill>
                          <a:latin typeface="+mn-lt"/>
                          <a:ea typeface="+mn-ea"/>
                          <a:cs typeface="+mn-cs"/>
                        </a:rPr>
                        <a:t>-1.6</a:t>
                      </a:r>
                      <a:endParaRPr lang="en-GB" sz="1200" b="1" kern="1200" baseline="30000" dirty="0">
                        <a:solidFill>
                          <a:schemeClr val="tx1"/>
                        </a:solidFill>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tx1"/>
                          </a:solidFill>
                          <a:latin typeface="+mn-lt"/>
                          <a:ea typeface="+mn-ea"/>
                          <a:cs typeface="+mn-cs"/>
                        </a:rPr>
                        <a:t>(</a:t>
                      </a:r>
                      <a:r>
                        <a:rPr lang="en-GB" sz="1000" b="0" i="1" u="none" strike="noStrike" kern="1200" baseline="0" dirty="0">
                          <a:solidFill>
                            <a:schemeClr val="tx1"/>
                          </a:solidFill>
                          <a:latin typeface="+mn-lt"/>
                          <a:ea typeface="+mn-ea"/>
                          <a:cs typeface="+mn-cs"/>
                        </a:rPr>
                        <a:t>p</a:t>
                      </a:r>
                      <a:r>
                        <a:rPr lang="en-GB" sz="1000" b="0" i="0" u="none" strike="noStrike" kern="1200" baseline="0" dirty="0">
                          <a:solidFill>
                            <a:schemeClr val="tx1"/>
                          </a:solidFill>
                          <a:latin typeface="+mn-lt"/>
                          <a:ea typeface="+mn-ea"/>
                          <a:cs typeface="+mn-cs"/>
                        </a:rPr>
                        <a:t>=0.013)</a:t>
                      </a:r>
                      <a:r>
                        <a:rPr lang="en-GB" sz="1000" b="0" kern="1200" baseline="30000" dirty="0">
                          <a:solidFill>
                            <a:schemeClr val="tx1"/>
                          </a:solidFill>
                          <a:latin typeface="+mn-lt"/>
                          <a:ea typeface="+mn-ea"/>
                          <a:cs typeface="+mn-cs"/>
                        </a:rPr>
                        <a:t>¶**</a:t>
                      </a:r>
                    </a:p>
                    <a:p>
                      <a:pPr algn="ctr"/>
                      <a:endParaRPr lang="en-GB" sz="1200" b="0" kern="1200" baseline="0" dirty="0">
                        <a:solidFill>
                          <a:schemeClr val="tx1"/>
                        </a:solidFill>
                        <a:latin typeface="+mn-lt"/>
                        <a:ea typeface="+mn-ea"/>
                        <a:cs typeface="+mn-cs"/>
                      </a:endParaRPr>
                    </a:p>
                  </a:txBody>
                  <a:tcPr marL="66680" marR="66680" marT="34290" marB="34290" anchor="ctr">
                    <a:lnL w="635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5824196"/>
                  </a:ext>
                </a:extLst>
              </a:tr>
            </a:tbl>
          </a:graphicData>
        </a:graphic>
      </p:graphicFrame>
      <p:sp>
        <p:nvSpPr>
          <p:cNvPr id="2" name="Footer Placeholder 1">
            <a:extLst>
              <a:ext uri="{FF2B5EF4-FFF2-40B4-BE49-F238E27FC236}">
                <a16:creationId xmlns:a16="http://schemas.microsoft.com/office/drawing/2014/main" id="{BE56FC9D-7020-4EC0-9952-0C8222C83C59}"/>
              </a:ext>
            </a:extLst>
          </p:cNvPr>
          <p:cNvSpPr>
            <a:spLocks noGrp="1"/>
          </p:cNvSpPr>
          <p:nvPr>
            <p:ph type="ftr" sz="quarter" idx="3"/>
          </p:nvPr>
        </p:nvSpPr>
        <p:spPr>
          <a:xfrm>
            <a:off x="419345" y="4776300"/>
            <a:ext cx="8041145" cy="273844"/>
          </a:xfrm>
        </p:spPr>
        <p:txBody>
          <a:bodyPr/>
          <a:lstStyle/>
          <a:p>
            <a:r>
              <a:rPr lang="vi-VN" sz="700">
                <a:solidFill>
                  <a:schemeClr val="accent3"/>
                </a:solidFill>
              </a:rPr>
              <a:t>So sánh kết quả giữa các nghiên cứu nên được giải thích một cách thận trọng do sự khác biệt trong thiết kế, đối tượng và phương pháp nghiên cứu</a:t>
            </a:r>
            <a:r>
              <a:rPr lang="en-GB" sz="700">
                <a:solidFill>
                  <a:schemeClr val="accent3"/>
                </a:solidFill>
              </a:rPr>
              <a:t> </a:t>
            </a:r>
            <a:endParaRPr lang="vi-VN" sz="700">
              <a:solidFill>
                <a:schemeClr val="accent3"/>
              </a:solidFill>
            </a:endParaRPr>
          </a:p>
          <a:p>
            <a:r>
              <a:rPr lang="en-GB" sz="650">
                <a:solidFill>
                  <a:schemeClr val="tx1"/>
                </a:solidFill>
              </a:rPr>
              <a:t>±</a:t>
            </a:r>
            <a:r>
              <a:rPr lang="vi-VN" sz="650">
                <a:solidFill>
                  <a:schemeClr val="tx1"/>
                </a:solidFill>
              </a:rPr>
              <a:t>Dữ liệu trình bày dưới dạng trung bình và sai số chuẩn. Giá trị chưa được hiệu chỉnh với giả dược trừ ngoại lệ;</a:t>
            </a:r>
            <a:r>
              <a:rPr lang="en-GB" sz="650"/>
              <a:t> *</a:t>
            </a:r>
            <a:r>
              <a:rPr lang="vi-VN" sz="700"/>
              <a:t>Thay đổi trung bình hiệu chỉnh từ lúc đầu đến tuần thứ 24</a:t>
            </a:r>
            <a:r>
              <a:rPr lang="en-GB" sz="650"/>
              <a:t>; </a:t>
            </a:r>
            <a:r>
              <a:rPr lang="en-GB" sz="650" baseline="30000"/>
              <a:t>†</a:t>
            </a:r>
            <a:r>
              <a:rPr lang="vi-VN" sz="700"/>
              <a:t>Thay đổi trung bình bình phương tối thiểu từ lúc đầu đến tuần thứ 52</a:t>
            </a:r>
            <a:r>
              <a:rPr lang="en-GB" sz="650"/>
              <a:t>; </a:t>
            </a:r>
            <a:r>
              <a:rPr lang="en-GB" sz="650" baseline="30000"/>
              <a:t>‡</a:t>
            </a:r>
            <a:r>
              <a:rPr lang="vi-VN" sz="700"/>
              <a:t>Thay đổi trung bình hiệu chỉnh từ lúc đầu đến tuần thứ 24</a:t>
            </a:r>
            <a:r>
              <a:rPr lang="en-GB" sz="650"/>
              <a:t>; </a:t>
            </a:r>
            <a:r>
              <a:rPr lang="en-GB" sz="650" baseline="30000"/>
              <a:t>§</a:t>
            </a:r>
            <a:r>
              <a:rPr lang="vi-VN" sz="700"/>
              <a:t>Thay đổi trung bình từ lúc đầu đến tuần thứ 24</a:t>
            </a:r>
            <a:r>
              <a:rPr lang="en-GB" sz="650"/>
              <a:t>; </a:t>
            </a:r>
            <a:r>
              <a:rPr lang="en-GB" sz="650" baseline="30000"/>
              <a:t>¶</a:t>
            </a:r>
            <a:r>
              <a:rPr lang="vi-VN" sz="700"/>
              <a:t>Thay đổi trung bình bình phương tối thiểu từ lúc đầu đến tuần thứ 26</a:t>
            </a:r>
            <a:r>
              <a:rPr lang="en-GB" sz="650"/>
              <a:t>,</a:t>
            </a:r>
            <a:r>
              <a:rPr lang="vi-VN" sz="650"/>
              <a:t> giá trị </a:t>
            </a:r>
            <a:r>
              <a:rPr lang="en-GB" sz="650"/>
              <a:t>HbA1c</a:t>
            </a:r>
            <a:r>
              <a:rPr lang="vi-VN" sz="650"/>
              <a:t> đươc hiệu chỉnh với giả dược</a:t>
            </a:r>
            <a:r>
              <a:rPr lang="en-GB" sz="650"/>
              <a:t>; </a:t>
            </a:r>
            <a:r>
              <a:rPr lang="en-GB" sz="650" dirty="0"/>
              <a:t>**95% </a:t>
            </a:r>
            <a:r>
              <a:rPr lang="en-GB" sz="650"/>
              <a:t>CI </a:t>
            </a:r>
            <a:r>
              <a:rPr lang="vi-VN" sz="650"/>
              <a:t>chưa công bố</a:t>
            </a:r>
            <a:r>
              <a:rPr lang="en-GB" sz="650"/>
              <a:t>; NA,</a:t>
            </a:r>
            <a:r>
              <a:rPr lang="vi-VN" sz="650"/>
              <a:t> không</a:t>
            </a:r>
            <a:r>
              <a:rPr lang="en-GB" sz="650"/>
              <a:t> </a:t>
            </a:r>
            <a:r>
              <a:rPr lang="vi-VN" sz="650"/>
              <a:t>so sánh thống kê</a:t>
            </a:r>
            <a:endParaRPr lang="en-GB" sz="650" dirty="0"/>
          </a:p>
          <a:p>
            <a:r>
              <a:rPr lang="en-GB" sz="650" dirty="0"/>
              <a:t>HbA1c</a:t>
            </a:r>
            <a:r>
              <a:rPr lang="en-GB" sz="650"/>
              <a:t>, haemoglobin glycate hóa; </a:t>
            </a:r>
            <a:r>
              <a:rPr lang="en-GB" sz="650" dirty="0"/>
              <a:t>SE</a:t>
            </a:r>
            <a:r>
              <a:rPr lang="en-GB" sz="650"/>
              <a:t>, sai số chuẩn; </a:t>
            </a:r>
            <a:r>
              <a:rPr lang="en-GB" sz="650" dirty="0"/>
              <a:t>SGLT2, sodium-glucose co-transporter-2</a:t>
            </a:r>
            <a:r>
              <a:rPr lang="en-GB" sz="650"/>
              <a:t>; </a:t>
            </a:r>
            <a:r>
              <a:rPr lang="vi-VN" sz="650"/>
              <a:t>ĐTĐ, Đái tháo đường</a:t>
            </a:r>
            <a:endParaRPr lang="en-GB" sz="650" dirty="0"/>
          </a:p>
          <a:p>
            <a:r>
              <a:rPr lang="en-GB" sz="650" dirty="0"/>
              <a:t>1. Häring H-U </a:t>
            </a:r>
            <a:r>
              <a:rPr lang="en-GB" sz="650" i="1" dirty="0"/>
              <a:t>et al. Diabetes Care </a:t>
            </a:r>
            <a:r>
              <a:rPr lang="en-GB" sz="650" dirty="0"/>
              <a:t>2014;37:1650; 2. Lavelle-Gonzalez FJ </a:t>
            </a:r>
            <a:r>
              <a:rPr lang="en-GB" sz="650" i="1" dirty="0"/>
              <a:t>et al. Diabetologia </a:t>
            </a:r>
            <a:r>
              <a:rPr lang="en-GB" sz="650" dirty="0"/>
              <a:t>2013;56:2582; 3</a:t>
            </a:r>
            <a:r>
              <a:rPr lang="en-US" sz="650" dirty="0"/>
              <a:t>. Bailey CJ </a:t>
            </a:r>
            <a:r>
              <a:rPr lang="en-US" sz="650" i="1" dirty="0"/>
              <a:t>et al. Lancet </a:t>
            </a:r>
            <a:r>
              <a:rPr lang="en-US" sz="650" dirty="0"/>
              <a:t>2010;375:2223; 4. </a:t>
            </a:r>
            <a:r>
              <a:rPr lang="en-GB" sz="650" dirty="0"/>
              <a:t>Rosenstock J </a:t>
            </a:r>
            <a:r>
              <a:rPr lang="en-GB" sz="650" i="1" dirty="0"/>
              <a:t>et al. Diabetes Obes Metab</a:t>
            </a:r>
            <a:r>
              <a:rPr lang="en-GB" sz="650" dirty="0"/>
              <a:t> 2018;20:520</a:t>
            </a:r>
          </a:p>
        </p:txBody>
      </p:sp>
      <p:grpSp>
        <p:nvGrpSpPr>
          <p:cNvPr id="28" name="Group 27">
            <a:extLst>
              <a:ext uri="{FF2B5EF4-FFF2-40B4-BE49-F238E27FC236}">
                <a16:creationId xmlns:a16="http://schemas.microsoft.com/office/drawing/2014/main" id="{8F1B3CCC-0248-47CF-A2AF-53E1351DA9AF}"/>
              </a:ext>
            </a:extLst>
          </p:cNvPr>
          <p:cNvGrpSpPr>
            <a:grpSpLocks noChangeAspect="1"/>
          </p:cNvGrpSpPr>
          <p:nvPr/>
        </p:nvGrpSpPr>
        <p:grpSpPr>
          <a:xfrm>
            <a:off x="548601" y="3189373"/>
            <a:ext cx="405000" cy="405000"/>
            <a:chOff x="3206605" y="3958666"/>
            <a:chExt cx="1576641" cy="1576641"/>
          </a:xfrm>
        </p:grpSpPr>
        <p:sp>
          <p:nvSpPr>
            <p:cNvPr id="29" name="Oval 28">
              <a:extLst>
                <a:ext uri="{FF2B5EF4-FFF2-40B4-BE49-F238E27FC236}">
                  <a16:creationId xmlns:a16="http://schemas.microsoft.com/office/drawing/2014/main" id="{380FBA9B-69E5-4C2C-B766-786A7F9C49F0}"/>
                </a:ext>
              </a:extLst>
            </p:cNvPr>
            <p:cNvSpPr/>
            <p:nvPr/>
          </p:nvSpPr>
          <p:spPr>
            <a:xfrm>
              <a:off x="3206605" y="3958666"/>
              <a:ext cx="1576641" cy="1576641"/>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dirty="0">
                <a:solidFill>
                  <a:srgbClr val="FFFFFF"/>
                </a:solidFill>
                <a:latin typeface="Century Gothic" panose="020F0302020204030204"/>
              </a:endParaRPr>
            </a:p>
          </p:txBody>
        </p:sp>
        <p:pic>
          <p:nvPicPr>
            <p:cNvPr id="30" name="Graphic 29">
              <a:extLst>
                <a:ext uri="{FF2B5EF4-FFF2-40B4-BE49-F238E27FC236}">
                  <a16:creationId xmlns:a16="http://schemas.microsoft.com/office/drawing/2014/main" id="{17666EBE-10C7-4CFB-8A80-C2EDF2D731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42636" y="4327364"/>
              <a:ext cx="1064513" cy="939942"/>
            </a:xfrm>
            <a:prstGeom prst="rect">
              <a:avLst/>
            </a:prstGeom>
          </p:spPr>
        </p:pic>
      </p:grpSp>
      <p:grpSp>
        <p:nvGrpSpPr>
          <p:cNvPr id="32" name="Group 31">
            <a:extLst>
              <a:ext uri="{FF2B5EF4-FFF2-40B4-BE49-F238E27FC236}">
                <a16:creationId xmlns:a16="http://schemas.microsoft.com/office/drawing/2014/main" id="{9C769A5E-4551-4DCB-8366-9AE2BDC87378}"/>
              </a:ext>
            </a:extLst>
          </p:cNvPr>
          <p:cNvGrpSpPr>
            <a:grpSpLocks noChangeAspect="1"/>
          </p:cNvGrpSpPr>
          <p:nvPr/>
        </p:nvGrpSpPr>
        <p:grpSpPr>
          <a:xfrm>
            <a:off x="548601" y="2581381"/>
            <a:ext cx="405000" cy="405000"/>
            <a:chOff x="2854528" y="4162654"/>
            <a:chExt cx="1212487" cy="1212487"/>
          </a:xfrm>
        </p:grpSpPr>
        <p:sp>
          <p:nvSpPr>
            <p:cNvPr id="33" name="Oval 32">
              <a:extLst>
                <a:ext uri="{FF2B5EF4-FFF2-40B4-BE49-F238E27FC236}">
                  <a16:creationId xmlns:a16="http://schemas.microsoft.com/office/drawing/2014/main" id="{8DDF7491-B8D0-4C2A-BA27-D8D23B42DB5D}"/>
                </a:ext>
              </a:extLst>
            </p:cNvPr>
            <p:cNvSpPr/>
            <p:nvPr/>
          </p:nvSpPr>
          <p:spPr>
            <a:xfrm>
              <a:off x="2854528" y="4162654"/>
              <a:ext cx="1212487" cy="1212487"/>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dirty="0">
                <a:solidFill>
                  <a:srgbClr val="FFFFFF"/>
                </a:solidFill>
                <a:latin typeface="Century Gothic" panose="020F0302020204030204"/>
              </a:endParaRPr>
            </a:p>
          </p:txBody>
        </p:sp>
        <p:pic>
          <p:nvPicPr>
            <p:cNvPr id="51" name="Graphic 50">
              <a:extLst>
                <a:ext uri="{FF2B5EF4-FFF2-40B4-BE49-F238E27FC236}">
                  <a16:creationId xmlns:a16="http://schemas.microsoft.com/office/drawing/2014/main" id="{09C55491-F4D2-4712-BE53-0E5DFB7BD8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21830" y="4436739"/>
              <a:ext cx="686496" cy="686496"/>
            </a:xfrm>
            <a:prstGeom prst="rect">
              <a:avLst/>
            </a:prstGeom>
          </p:spPr>
        </p:pic>
      </p:grpSp>
      <p:pic>
        <p:nvPicPr>
          <p:cNvPr id="52" name="Graphic 28">
            <a:extLst>
              <a:ext uri="{FF2B5EF4-FFF2-40B4-BE49-F238E27FC236}">
                <a16:creationId xmlns:a16="http://schemas.microsoft.com/office/drawing/2014/main" id="{06A90452-78D2-4BBF-84EA-6ACA47DEE5FB}"/>
              </a:ext>
            </a:extLst>
          </p:cNvPr>
          <p:cNvPicPr>
            <a:picLocks noChangeAspect="1"/>
          </p:cNvPicPr>
          <p:nvPr/>
        </p:nvPicPr>
        <p:blipFill>
          <a:blip r:embed="rId7"/>
          <a:srcRect/>
          <a:stretch/>
        </p:blipFill>
        <p:spPr>
          <a:xfrm>
            <a:off x="495300" y="1936146"/>
            <a:ext cx="485301" cy="485301"/>
          </a:xfrm>
          <a:prstGeom prst="rect">
            <a:avLst/>
          </a:prstGeom>
        </p:spPr>
      </p:pic>
      <p:grpSp>
        <p:nvGrpSpPr>
          <p:cNvPr id="57" name="Group 56">
            <a:extLst>
              <a:ext uri="{FF2B5EF4-FFF2-40B4-BE49-F238E27FC236}">
                <a16:creationId xmlns:a16="http://schemas.microsoft.com/office/drawing/2014/main" id="{D3333A1C-CBB0-4205-B05D-4DD6D9795924}"/>
              </a:ext>
            </a:extLst>
          </p:cNvPr>
          <p:cNvGrpSpPr>
            <a:grpSpLocks noChangeAspect="1"/>
          </p:cNvGrpSpPr>
          <p:nvPr/>
        </p:nvGrpSpPr>
        <p:grpSpPr>
          <a:xfrm>
            <a:off x="548601" y="3779458"/>
            <a:ext cx="405000" cy="405000"/>
            <a:chOff x="3206605" y="3958666"/>
            <a:chExt cx="1576641" cy="1576641"/>
          </a:xfrm>
        </p:grpSpPr>
        <p:sp>
          <p:nvSpPr>
            <p:cNvPr id="58" name="Oval 57">
              <a:extLst>
                <a:ext uri="{FF2B5EF4-FFF2-40B4-BE49-F238E27FC236}">
                  <a16:creationId xmlns:a16="http://schemas.microsoft.com/office/drawing/2014/main" id="{4B001102-3E75-43D5-B667-C7F374F2AF5A}"/>
                </a:ext>
              </a:extLst>
            </p:cNvPr>
            <p:cNvSpPr/>
            <p:nvPr/>
          </p:nvSpPr>
          <p:spPr>
            <a:xfrm>
              <a:off x="3206605" y="3958666"/>
              <a:ext cx="1576641" cy="1576641"/>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dirty="0">
                <a:solidFill>
                  <a:srgbClr val="FFFFFF"/>
                </a:solidFill>
                <a:latin typeface="Century Gothic" panose="020F0302020204030204"/>
              </a:endParaRPr>
            </a:p>
          </p:txBody>
        </p:sp>
        <p:pic>
          <p:nvPicPr>
            <p:cNvPr id="59" name="Graphic 58">
              <a:extLst>
                <a:ext uri="{FF2B5EF4-FFF2-40B4-BE49-F238E27FC236}">
                  <a16:creationId xmlns:a16="http://schemas.microsoft.com/office/drawing/2014/main" id="{8C96CF12-6B58-4802-93F6-0B2DAECDEC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42636" y="4327364"/>
              <a:ext cx="1064513" cy="939942"/>
            </a:xfrm>
            <a:prstGeom prst="rect">
              <a:avLst/>
            </a:prstGeom>
          </p:spPr>
        </p:pic>
      </p:grpSp>
      <p:sp>
        <p:nvSpPr>
          <p:cNvPr id="17" name="Slide Number Placeholder 4">
            <a:extLst>
              <a:ext uri="{FF2B5EF4-FFF2-40B4-BE49-F238E27FC236}">
                <a16:creationId xmlns:a16="http://schemas.microsoft.com/office/drawing/2014/main" id="{FC860880-46B6-416E-ACD9-7EE4E67A0EF3}"/>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548212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921C9D-8CF2-4195-BA25-73AAAB79121C}"/>
              </a:ext>
            </a:extLst>
          </p:cNvPr>
          <p:cNvSpPr>
            <a:spLocks noGrp="1"/>
          </p:cNvSpPr>
          <p:nvPr>
            <p:ph type="title"/>
          </p:nvPr>
        </p:nvSpPr>
        <p:spPr/>
        <p:txBody>
          <a:bodyPr>
            <a:noAutofit/>
          </a:bodyPr>
          <a:lstStyle/>
          <a:p>
            <a:r>
              <a:rPr lang="en-GB" sz="1600"/>
              <a:t>Ở nhóm bệnh nhân ĐTĐ típ 2 có HbA1c, cân nặng và huyết áp tâm thu cao hơn, ức chế SGLT2 (empagliflozin) làm giảm HbA1c, cân nặng và huyết áp tâm thu nhiều hơn</a:t>
            </a:r>
            <a:endParaRPr lang="en-US" sz="1600" strike="sngStrike" dirty="0"/>
          </a:p>
        </p:txBody>
      </p:sp>
      <p:sp>
        <p:nvSpPr>
          <p:cNvPr id="8" name="Text Placeholder 7">
            <a:extLst>
              <a:ext uri="{FF2B5EF4-FFF2-40B4-BE49-F238E27FC236}">
                <a16:creationId xmlns:a16="http://schemas.microsoft.com/office/drawing/2014/main" id="{BD29DEEF-E89C-4D04-8DF3-37E923599F30}"/>
              </a:ext>
            </a:extLst>
          </p:cNvPr>
          <p:cNvSpPr>
            <a:spLocks noGrp="1"/>
          </p:cNvSpPr>
          <p:nvPr>
            <p:ph type="body" sz="quarter" idx="13"/>
          </p:nvPr>
        </p:nvSpPr>
        <p:spPr>
          <a:xfrm>
            <a:off x="457200" y="873540"/>
            <a:ext cx="8003286" cy="458605"/>
          </a:xfrm>
        </p:spPr>
        <p:txBody>
          <a:bodyPr/>
          <a:lstStyle/>
          <a:p>
            <a:r>
              <a:rPr lang="en-US" sz="1400"/>
              <a:t>Thay đổi HbA1c, cân nặng và huyết áp tâm thu từ ban đầu trên bệnh nhân ĐTĐ típ 2 có các thông số ban đầu cao tại thời điểm tuần thứ 76</a:t>
            </a:r>
            <a:endParaRPr lang="en-US" sz="1400" b="1" dirty="0"/>
          </a:p>
        </p:txBody>
      </p:sp>
      <p:sp>
        <p:nvSpPr>
          <p:cNvPr id="12" name="Footer Placeholder 11">
            <a:extLst>
              <a:ext uri="{FF2B5EF4-FFF2-40B4-BE49-F238E27FC236}">
                <a16:creationId xmlns:a16="http://schemas.microsoft.com/office/drawing/2014/main" id="{C0DAB9FB-09F1-4045-8FB6-652BA23CE606}"/>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t>D</a:t>
            </a:r>
            <a:r>
              <a:rPr lang="vi-VN">
                <a:solidFill>
                  <a:srgbClr val="515151"/>
                </a:solidFill>
                <a:latin typeface="Century Gothic" panose="020F0302020204030204"/>
              </a:rPr>
              <a:t>ữ liệu từ </a:t>
            </a:r>
            <a: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t>empagliflozin </a:t>
            </a: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 </a:t>
            </a:r>
            <a: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t>metformin </a:t>
            </a:r>
            <a:r>
              <a:rPr lang="vi-VN">
                <a:solidFill>
                  <a:srgbClr val="515151"/>
                </a:solidFill>
                <a:latin typeface="Century Gothic" panose="020F0302020204030204"/>
              </a:rPr>
              <a:t>và giả dược</a:t>
            </a:r>
            <a: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 metformin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t>BP, huyết áp; </a:t>
            </a: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Diff</a:t>
            </a:r>
            <a: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vi-VN" b="0" i="0" u="none" strike="noStrike" kern="1200" cap="none" spc="0" normalizeH="0" baseline="0" noProof="0">
                <a:ln>
                  <a:noFill/>
                </a:ln>
                <a:solidFill>
                  <a:srgbClr val="515151"/>
                </a:solidFill>
                <a:effectLst/>
                <a:uLnTx/>
                <a:uFillTx/>
                <a:latin typeface="Century Gothic" panose="020F0302020204030204"/>
                <a:ea typeface="+mn-ea"/>
                <a:cs typeface="+mn-cs"/>
              </a:rPr>
              <a:t>khác</a:t>
            </a:r>
            <a:r>
              <a:rPr kumimoji="0" lang="vi-VN" b="0" i="0" u="none" strike="noStrike" kern="1200" cap="none" spc="0" normalizeH="0" noProof="0">
                <a:ln>
                  <a:noFill/>
                </a:ln>
                <a:solidFill>
                  <a:srgbClr val="515151"/>
                </a:solidFill>
                <a:effectLst/>
                <a:uLnTx/>
                <a:uFillTx/>
                <a:latin typeface="Century Gothic" panose="020F0302020204030204"/>
                <a:ea typeface="+mn-ea"/>
                <a:cs typeface="+mn-cs"/>
              </a:rPr>
              <a:t> biệt;</a:t>
            </a:r>
            <a: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HbA1c</a:t>
            </a:r>
            <a: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t>, haemoglobin glycate hóa; </a:t>
            </a: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SBP</a:t>
            </a:r>
            <a: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vi-VN" b="0" i="0" u="none" strike="noStrike" kern="1200" cap="none" spc="0" normalizeH="0" baseline="0" noProof="0">
                <a:ln>
                  <a:noFill/>
                </a:ln>
                <a:solidFill>
                  <a:srgbClr val="515151"/>
                </a:solidFill>
                <a:effectLst/>
                <a:uLnTx/>
                <a:uFillTx/>
                <a:latin typeface="Century Gothic" panose="020F0302020204030204"/>
                <a:ea typeface="+mn-ea"/>
                <a:cs typeface="+mn-cs"/>
              </a:rPr>
              <a:t>huyết</a:t>
            </a:r>
            <a:r>
              <a:rPr kumimoji="0" lang="vi-VN" b="0" i="0" u="none" strike="noStrike" kern="1200" cap="none" spc="0" normalizeH="0" noProof="0">
                <a:ln>
                  <a:noFill/>
                </a:ln>
                <a:solidFill>
                  <a:srgbClr val="515151"/>
                </a:solidFill>
                <a:effectLst/>
                <a:uLnTx/>
                <a:uFillTx/>
                <a:latin typeface="Century Gothic" panose="020F0302020204030204"/>
                <a:ea typeface="+mn-ea"/>
                <a:cs typeface="+mn-cs"/>
              </a:rPr>
              <a:t> áp tâm thu</a:t>
            </a:r>
            <a: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SE</a:t>
            </a:r>
            <a: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t>, sai số chuẩn; </a:t>
            </a: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SGLT2, sodium-glucose co-transporter-2</a:t>
            </a:r>
            <a: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vi-VN" b="0" i="0" u="none" strike="noStrike" kern="1200" cap="none" spc="0" normalizeH="0" baseline="0" noProof="0">
                <a:ln>
                  <a:noFill/>
                </a:ln>
                <a:solidFill>
                  <a:srgbClr val="515151"/>
                </a:solidFill>
                <a:effectLst/>
                <a:uLnTx/>
                <a:uFillTx/>
                <a:latin typeface="Century Gothic" panose="020F0302020204030204"/>
                <a:ea typeface="+mn-ea"/>
                <a:cs typeface="+mn-cs"/>
              </a:rPr>
              <a:t>ĐTĐ, Đái tháo đường</a:t>
            </a:r>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a:p>
            <a:pPr lvl="0" defTabSz="914400">
              <a:defRPr/>
            </a:pP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Inzucchi SE </a:t>
            </a:r>
            <a:r>
              <a:rPr kumimoji="0" lang="en-GB" b="0" i="1" u="none" strike="noStrike" kern="1200" cap="none" spc="0" normalizeH="0" baseline="0" noProof="0" dirty="0">
                <a:ln>
                  <a:noFill/>
                </a:ln>
                <a:solidFill>
                  <a:srgbClr val="515151"/>
                </a:solidFill>
                <a:effectLst/>
                <a:uLnTx/>
                <a:uFillTx/>
                <a:latin typeface="Century Gothic" panose="020F0302020204030204"/>
                <a:ea typeface="+mn-ea"/>
                <a:cs typeface="+mn-cs"/>
              </a:rPr>
              <a:t>et al. Diabetes Obes Metab</a:t>
            </a: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 2021;</a:t>
            </a:r>
            <a:r>
              <a:rPr lang="en-GB" dirty="0"/>
              <a:t>23:425</a:t>
            </a:r>
            <a:endPar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
        <p:nvSpPr>
          <p:cNvPr id="52" name="Slide Number Placeholder 4">
            <a:extLst>
              <a:ext uri="{FF2B5EF4-FFF2-40B4-BE49-F238E27FC236}">
                <a16:creationId xmlns:a16="http://schemas.microsoft.com/office/drawing/2014/main" id="{44F4CA89-2D96-4753-91C1-2559041D6106}"/>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29</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
        <p:nvSpPr>
          <p:cNvPr id="2" name="TextBox 1">
            <a:extLst>
              <a:ext uri="{FF2B5EF4-FFF2-40B4-BE49-F238E27FC236}">
                <a16:creationId xmlns:a16="http://schemas.microsoft.com/office/drawing/2014/main" id="{721899D5-54E0-4B73-8085-29CAE92D4EED}"/>
              </a:ext>
            </a:extLst>
          </p:cNvPr>
          <p:cNvSpPr txBox="1"/>
          <p:nvPr/>
        </p:nvSpPr>
        <p:spPr>
          <a:xfrm>
            <a:off x="1445022" y="1486579"/>
            <a:ext cx="1454659" cy="253916"/>
          </a:xfrm>
          <a:prstGeom prst="rect">
            <a:avLst/>
          </a:prstGeom>
          <a:solidFill>
            <a:schemeClr val="bg1"/>
          </a:solid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tx2"/>
                </a:solidFill>
                <a:effectLst/>
                <a:uLnTx/>
                <a:uFillTx/>
                <a:latin typeface="Century Gothic" panose="020F0302020204030204"/>
                <a:ea typeface="+mn-ea"/>
                <a:cs typeface="+mn-cs"/>
              </a:rPr>
              <a:t>HbA1c ≥8.5%</a:t>
            </a:r>
          </a:p>
        </p:txBody>
      </p:sp>
      <p:sp>
        <p:nvSpPr>
          <p:cNvPr id="19" name="TextBox 18">
            <a:extLst>
              <a:ext uri="{FF2B5EF4-FFF2-40B4-BE49-F238E27FC236}">
                <a16:creationId xmlns:a16="http://schemas.microsoft.com/office/drawing/2014/main" id="{7C8FD332-0083-48D8-BE62-A80653DDEFB3}"/>
              </a:ext>
            </a:extLst>
          </p:cNvPr>
          <p:cNvSpPr txBox="1"/>
          <p:nvPr/>
        </p:nvSpPr>
        <p:spPr>
          <a:xfrm>
            <a:off x="4153822" y="1486579"/>
            <a:ext cx="1454659" cy="253916"/>
          </a:xfrm>
          <a:prstGeom prst="rect">
            <a:avLst/>
          </a:prstGeom>
          <a:solidFill>
            <a:schemeClr val="bg1"/>
          </a:solid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50" b="1">
                <a:solidFill>
                  <a:schemeClr val="tx2"/>
                </a:solidFill>
                <a:latin typeface="Century Gothic" panose="020F0302020204030204"/>
              </a:rPr>
              <a:t>Cân nặng</a:t>
            </a:r>
            <a:r>
              <a:rPr kumimoji="0" lang="en-US" sz="1050" b="1" i="0" u="none" strike="noStrike" kern="1200" cap="none" spc="0" normalizeH="0" baseline="0" noProof="0">
                <a:ln>
                  <a:noFill/>
                </a:ln>
                <a:solidFill>
                  <a:schemeClr val="tx2"/>
                </a:solidFill>
                <a:effectLst/>
                <a:uLnTx/>
                <a:uFillTx/>
                <a:latin typeface="Century Gothic" panose="020F0302020204030204"/>
                <a:ea typeface="+mn-ea"/>
                <a:cs typeface="+mn-cs"/>
              </a:rPr>
              <a:t> </a:t>
            </a:r>
            <a:r>
              <a:rPr kumimoji="0" lang="en-US" sz="1050" b="1" i="0" u="none" strike="noStrike" kern="1200" cap="none" spc="0" normalizeH="0" baseline="0" noProof="0" dirty="0">
                <a:ln>
                  <a:noFill/>
                </a:ln>
                <a:solidFill>
                  <a:schemeClr val="tx2"/>
                </a:solidFill>
                <a:effectLst/>
                <a:uLnTx/>
                <a:uFillTx/>
                <a:latin typeface="Century Gothic" panose="020F0302020204030204"/>
                <a:ea typeface="+mn-ea"/>
                <a:cs typeface="+mn-cs"/>
              </a:rPr>
              <a:t>&gt;90 kg</a:t>
            </a:r>
          </a:p>
        </p:txBody>
      </p:sp>
      <p:sp>
        <p:nvSpPr>
          <p:cNvPr id="20" name="TextBox 19">
            <a:extLst>
              <a:ext uri="{FF2B5EF4-FFF2-40B4-BE49-F238E27FC236}">
                <a16:creationId xmlns:a16="http://schemas.microsoft.com/office/drawing/2014/main" id="{E6B7995B-A2E6-4C46-9C60-584CA3B58998}"/>
              </a:ext>
            </a:extLst>
          </p:cNvPr>
          <p:cNvSpPr txBox="1"/>
          <p:nvPr/>
        </p:nvSpPr>
        <p:spPr>
          <a:xfrm>
            <a:off x="6771686" y="1484847"/>
            <a:ext cx="1454659" cy="253916"/>
          </a:xfrm>
          <a:prstGeom prst="rect">
            <a:avLst/>
          </a:prstGeom>
          <a:solidFill>
            <a:schemeClr val="bg1"/>
          </a:solid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tx2"/>
                </a:solidFill>
                <a:effectLst/>
                <a:uLnTx/>
                <a:uFillTx/>
                <a:latin typeface="Century Gothic" panose="020F0302020204030204"/>
                <a:ea typeface="+mn-ea"/>
                <a:cs typeface="+mn-cs"/>
              </a:rPr>
              <a:t>SBP &gt;140 mmHg</a:t>
            </a:r>
          </a:p>
        </p:txBody>
      </p:sp>
      <p:graphicFrame>
        <p:nvGraphicFramePr>
          <p:cNvPr id="3" name="Chart 2">
            <a:extLst>
              <a:ext uri="{FF2B5EF4-FFF2-40B4-BE49-F238E27FC236}">
                <a16:creationId xmlns:a16="http://schemas.microsoft.com/office/drawing/2014/main" id="{8AC61A55-C21D-394F-92F3-33833610D52E}"/>
              </a:ext>
            </a:extLst>
          </p:cNvPr>
          <p:cNvGraphicFramePr/>
          <p:nvPr/>
        </p:nvGraphicFramePr>
        <p:xfrm>
          <a:off x="564570" y="1830890"/>
          <a:ext cx="2568065" cy="24417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id="{464FC0D5-EA67-A647-8FF8-B924550C83B2}"/>
              </a:ext>
            </a:extLst>
          </p:cNvPr>
          <p:cNvGraphicFramePr/>
          <p:nvPr/>
        </p:nvGraphicFramePr>
        <p:xfrm>
          <a:off x="3219178" y="1774361"/>
          <a:ext cx="2568065" cy="24417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id="{1F658DB9-6014-B842-8288-7231A5BEF57F}"/>
              </a:ext>
            </a:extLst>
          </p:cNvPr>
          <p:cNvGraphicFramePr/>
          <p:nvPr/>
        </p:nvGraphicFramePr>
        <p:xfrm>
          <a:off x="5895107" y="1715390"/>
          <a:ext cx="2568065" cy="2441758"/>
        </p:xfrm>
        <a:graphic>
          <a:graphicData uri="http://schemas.openxmlformats.org/drawingml/2006/chart">
            <c:chart xmlns:c="http://schemas.openxmlformats.org/drawingml/2006/chart" xmlns:r="http://schemas.openxmlformats.org/officeDocument/2006/relationships" r:id="rId5"/>
          </a:graphicData>
        </a:graphic>
      </p:graphicFrame>
      <p:sp>
        <p:nvSpPr>
          <p:cNvPr id="25" name="TextBox 24">
            <a:extLst>
              <a:ext uri="{FF2B5EF4-FFF2-40B4-BE49-F238E27FC236}">
                <a16:creationId xmlns:a16="http://schemas.microsoft.com/office/drawing/2014/main" id="{21007495-4663-014C-9FC0-231FC9BACDDD}"/>
              </a:ext>
            </a:extLst>
          </p:cNvPr>
          <p:cNvSpPr txBox="1"/>
          <p:nvPr/>
        </p:nvSpPr>
        <p:spPr>
          <a:xfrm>
            <a:off x="4009063" y="1786171"/>
            <a:ext cx="1454659" cy="403957"/>
          </a:xfrm>
          <a:prstGeom prst="rect">
            <a:avLst/>
          </a:prstGeom>
          <a:noFill/>
        </p:spPr>
        <p:txBody>
          <a:bodyPr wrap="square" rtlCol="0">
            <a:spAutoFit/>
          </a:bodyPr>
          <a:lstStyle/>
          <a:p>
            <a:pPr lvl="0" algn="ctr" defTabSz="457189">
              <a:defRPr/>
            </a:pPr>
            <a:r>
              <a:rPr lang="en-US" altLang="en-US" sz="600" b="1">
                <a:solidFill>
                  <a:schemeClr val="tx2"/>
                </a:solidFill>
              </a:rPr>
              <a:t>Khác biệt với giả dược </a:t>
            </a:r>
            <a:r>
              <a:rPr kumimoji="0" lang="en-US" sz="675" b="1" i="0" u="none" strike="noStrike" kern="1200" cap="none" spc="0" normalizeH="0" baseline="0" noProof="0">
                <a:ln>
                  <a:noFill/>
                </a:ln>
                <a:solidFill>
                  <a:schemeClr val="tx2"/>
                </a:solidFill>
                <a:effectLst/>
                <a:uLnTx/>
                <a:uFillTx/>
                <a:latin typeface="Century Gothic" panose="020F0302020204030204"/>
                <a:ea typeface="+mn-ea"/>
                <a:cs typeface="+mn-cs"/>
              </a:rPr>
              <a:t>(SE</a:t>
            </a:r>
            <a:r>
              <a:rPr kumimoji="0" lang="en-US" sz="675" b="1" i="0" u="none" strike="noStrike" kern="1200" cap="none" spc="0" normalizeH="0" baseline="0" noProof="0" dirty="0">
                <a:ln>
                  <a:noFill/>
                </a:ln>
                <a:solidFill>
                  <a:schemeClr val="tx2"/>
                </a:solidFill>
                <a:effectLst/>
                <a:uLnTx/>
                <a:uFillTx/>
                <a:latin typeface="Century Gothic" panose="020F0302020204030204"/>
                <a:ea typeface="+mn-ea"/>
                <a:cs typeface="+mn-cs"/>
              </a:rPr>
              <a:t>): </a:t>
            </a:r>
            <a:br>
              <a:rPr lang="en-US" sz="675" b="1" dirty="0">
                <a:solidFill>
                  <a:schemeClr val="tx2"/>
                </a:solidFill>
              </a:rPr>
            </a:br>
            <a:r>
              <a:rPr lang="en-US" sz="675" b="1" dirty="0">
                <a:solidFill>
                  <a:schemeClr val="tx2"/>
                </a:solidFill>
              </a:rPr>
              <a:t>-3.35 (0.57)</a:t>
            </a:r>
          </a:p>
          <a:p>
            <a:pPr lvl="0" algn="ctr" defTabSz="457189">
              <a:defRPr/>
            </a:pPr>
            <a:r>
              <a:rPr kumimoji="0" lang="en-US" sz="675" b="0" i="0" u="none" strike="noStrike" kern="1200" cap="none" spc="0" normalizeH="0" baseline="0" noProof="0" dirty="0">
                <a:ln>
                  <a:noFill/>
                </a:ln>
                <a:solidFill>
                  <a:schemeClr val="tx2"/>
                </a:solidFill>
                <a:effectLst/>
                <a:uLnTx/>
                <a:uFillTx/>
                <a:latin typeface="Century Gothic" panose="020F0302020204030204"/>
                <a:ea typeface="+mn-ea"/>
                <a:cs typeface="+mn-cs"/>
              </a:rPr>
              <a:t>95% CI -</a:t>
            </a:r>
            <a:r>
              <a:rPr lang="en-US" sz="675" dirty="0">
                <a:solidFill>
                  <a:schemeClr val="tx2"/>
                </a:solidFill>
              </a:rPr>
              <a:t>4.46, -2.23; </a:t>
            </a:r>
            <a:r>
              <a:rPr kumimoji="0" lang="en-US" sz="675" b="0" i="1" u="none" strike="noStrike" kern="1200" cap="none" spc="0" normalizeH="0" baseline="0" noProof="0" dirty="0">
                <a:ln>
                  <a:noFill/>
                </a:ln>
                <a:solidFill>
                  <a:schemeClr val="tx2"/>
                </a:solidFill>
                <a:effectLst/>
                <a:uLnTx/>
                <a:uFillTx/>
                <a:latin typeface="Century Gothic" panose="020F0302020204030204"/>
                <a:ea typeface="+mn-ea"/>
                <a:cs typeface="+mn-cs"/>
              </a:rPr>
              <a:t>p</a:t>
            </a:r>
            <a:r>
              <a:rPr kumimoji="0" lang="en-US" sz="675" b="0" i="0" u="none" strike="noStrike" kern="1200" cap="none" spc="0" normalizeH="0" baseline="0" noProof="0" dirty="0">
                <a:ln>
                  <a:noFill/>
                </a:ln>
                <a:solidFill>
                  <a:schemeClr val="tx2"/>
                </a:solidFill>
                <a:effectLst/>
                <a:uLnTx/>
                <a:uFillTx/>
                <a:latin typeface="Century Gothic" panose="020F0302020204030204"/>
                <a:ea typeface="+mn-ea"/>
                <a:cs typeface="+mn-cs"/>
              </a:rPr>
              <a:t>&lt;0.0001</a:t>
            </a:r>
          </a:p>
        </p:txBody>
      </p:sp>
      <p:sp>
        <p:nvSpPr>
          <p:cNvPr id="26" name="TextBox 25">
            <a:extLst>
              <a:ext uri="{FF2B5EF4-FFF2-40B4-BE49-F238E27FC236}">
                <a16:creationId xmlns:a16="http://schemas.microsoft.com/office/drawing/2014/main" id="{2B97F6BF-0422-D849-A665-1C4D512BB398}"/>
              </a:ext>
            </a:extLst>
          </p:cNvPr>
          <p:cNvSpPr txBox="1"/>
          <p:nvPr/>
        </p:nvSpPr>
        <p:spPr>
          <a:xfrm>
            <a:off x="6641182" y="1770252"/>
            <a:ext cx="1454659" cy="403957"/>
          </a:xfrm>
          <a:prstGeom prst="rect">
            <a:avLst/>
          </a:prstGeom>
          <a:noFill/>
        </p:spPr>
        <p:txBody>
          <a:bodyPr wrap="square" rtlCol="0">
            <a:spAutoFit/>
          </a:bodyPr>
          <a:lstStyle/>
          <a:p>
            <a:pPr lvl="0" algn="ctr" defTabSz="457189">
              <a:defRPr/>
            </a:pPr>
            <a:r>
              <a:rPr lang="en-US" altLang="en-US" sz="600" b="1">
                <a:solidFill>
                  <a:schemeClr val="tx2"/>
                </a:solidFill>
              </a:rPr>
              <a:t>Khác biệt với giả dược </a:t>
            </a:r>
            <a:r>
              <a:rPr kumimoji="0" lang="en-US" sz="675" b="1" i="0" u="none" strike="noStrike" kern="1200" cap="none" spc="0" normalizeH="0" baseline="0" noProof="0">
                <a:ln>
                  <a:noFill/>
                </a:ln>
                <a:solidFill>
                  <a:schemeClr val="tx2"/>
                </a:solidFill>
                <a:effectLst/>
                <a:uLnTx/>
                <a:uFillTx/>
                <a:latin typeface="Century Gothic" panose="020F0302020204030204"/>
                <a:ea typeface="+mn-ea"/>
                <a:cs typeface="+mn-cs"/>
              </a:rPr>
              <a:t>(SE</a:t>
            </a:r>
            <a:r>
              <a:rPr kumimoji="0" lang="en-US" sz="675" b="1" i="0" u="none" strike="noStrike" kern="1200" cap="none" spc="0" normalizeH="0" baseline="0" noProof="0" dirty="0">
                <a:ln>
                  <a:noFill/>
                </a:ln>
                <a:solidFill>
                  <a:schemeClr val="tx2"/>
                </a:solidFill>
                <a:effectLst/>
                <a:uLnTx/>
                <a:uFillTx/>
                <a:latin typeface="Century Gothic" panose="020F0302020204030204"/>
                <a:ea typeface="+mn-ea"/>
                <a:cs typeface="+mn-cs"/>
              </a:rPr>
              <a:t>): </a:t>
            </a:r>
            <a:br>
              <a:rPr kumimoji="0" lang="en-US" sz="675" b="1" i="0" u="none" strike="noStrike" kern="1200" cap="none" spc="0" normalizeH="0" baseline="0" noProof="0" dirty="0">
                <a:ln>
                  <a:noFill/>
                </a:ln>
                <a:solidFill>
                  <a:schemeClr val="tx2"/>
                </a:solidFill>
                <a:effectLst/>
                <a:uLnTx/>
                <a:uFillTx/>
                <a:latin typeface="Century Gothic" panose="020F0302020204030204"/>
                <a:ea typeface="+mn-ea"/>
                <a:cs typeface="+mn-cs"/>
              </a:rPr>
            </a:br>
            <a:r>
              <a:rPr kumimoji="0" lang="en-US" sz="675" b="1" i="0" u="none" strike="noStrike" kern="1200" cap="none" spc="0" normalizeH="0" baseline="0" noProof="0" dirty="0">
                <a:ln>
                  <a:noFill/>
                </a:ln>
                <a:solidFill>
                  <a:schemeClr val="tx2"/>
                </a:solidFill>
                <a:effectLst/>
                <a:uLnTx/>
                <a:uFillTx/>
                <a:latin typeface="Century Gothic" panose="020F0302020204030204"/>
                <a:ea typeface="+mn-ea"/>
                <a:cs typeface="+mn-cs"/>
              </a:rPr>
              <a:t>-6.10 (2.61)</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chemeClr val="tx2"/>
                </a:solidFill>
                <a:effectLst/>
                <a:uLnTx/>
                <a:uFillTx/>
                <a:latin typeface="Century Gothic" panose="020F0302020204030204"/>
                <a:ea typeface="+mn-ea"/>
                <a:cs typeface="+mn-cs"/>
              </a:rPr>
              <a:t>95% CI -11.23, -0.96; </a:t>
            </a:r>
            <a:r>
              <a:rPr kumimoji="0" lang="en-US" sz="675" b="0" i="1" u="none" strike="noStrike" kern="1200" cap="none" spc="0" normalizeH="0" baseline="0" noProof="0" dirty="0">
                <a:ln>
                  <a:noFill/>
                </a:ln>
                <a:solidFill>
                  <a:schemeClr val="tx2"/>
                </a:solidFill>
                <a:effectLst/>
                <a:uLnTx/>
                <a:uFillTx/>
                <a:latin typeface="Century Gothic" panose="020F0302020204030204"/>
                <a:ea typeface="+mn-ea"/>
                <a:cs typeface="+mn-cs"/>
              </a:rPr>
              <a:t>p=</a:t>
            </a:r>
            <a:r>
              <a:rPr kumimoji="0" lang="en-US" sz="675" b="0" i="0" u="none" strike="noStrike" kern="1200" cap="none" spc="0" normalizeH="0" baseline="0" noProof="0" dirty="0">
                <a:ln>
                  <a:noFill/>
                </a:ln>
                <a:solidFill>
                  <a:schemeClr val="tx2"/>
                </a:solidFill>
                <a:effectLst/>
                <a:uLnTx/>
                <a:uFillTx/>
                <a:latin typeface="Century Gothic" panose="020F0302020204030204"/>
                <a:ea typeface="+mn-ea"/>
                <a:cs typeface="+mn-cs"/>
              </a:rPr>
              <a:t>0.0200</a:t>
            </a:r>
          </a:p>
        </p:txBody>
      </p:sp>
      <p:sp>
        <p:nvSpPr>
          <p:cNvPr id="28" name="TextBox 27">
            <a:extLst>
              <a:ext uri="{FF2B5EF4-FFF2-40B4-BE49-F238E27FC236}">
                <a16:creationId xmlns:a16="http://schemas.microsoft.com/office/drawing/2014/main" id="{00E154A8-123C-574B-A212-E3FC4171022C}"/>
              </a:ext>
            </a:extLst>
          </p:cNvPr>
          <p:cNvSpPr txBox="1"/>
          <p:nvPr/>
        </p:nvSpPr>
        <p:spPr>
          <a:xfrm>
            <a:off x="4031940" y="3986890"/>
            <a:ext cx="1454659" cy="403957"/>
          </a:xfrm>
          <a:prstGeom prst="rect">
            <a:avLst/>
          </a:prstGeom>
          <a:noFill/>
        </p:spPr>
        <p:txBody>
          <a:bodyPr wrap="square" rtlCol="0">
            <a:spAutoFit/>
          </a:bodyPr>
          <a:lstStyle/>
          <a:p>
            <a:pPr lvl="0" algn="ctr" defTabSz="457189">
              <a:defRPr/>
            </a:pPr>
            <a:r>
              <a:rPr lang="en-US" altLang="en-US" sz="600" b="1">
                <a:solidFill>
                  <a:schemeClr val="tx2"/>
                </a:solidFill>
              </a:rPr>
              <a:t>Khác biệt với giả dược </a:t>
            </a:r>
            <a:r>
              <a:rPr kumimoji="0" lang="en-US" sz="675" b="1" i="0" u="none" strike="noStrike" kern="1200" cap="none" spc="0" normalizeH="0" baseline="0" noProof="0">
                <a:ln>
                  <a:noFill/>
                </a:ln>
                <a:solidFill>
                  <a:schemeClr val="tx2"/>
                </a:solidFill>
                <a:effectLst/>
                <a:uLnTx/>
                <a:uFillTx/>
                <a:latin typeface="Century Gothic" panose="020F0302020204030204"/>
                <a:ea typeface="+mn-ea"/>
                <a:cs typeface="+mn-cs"/>
              </a:rPr>
              <a:t>(SE</a:t>
            </a:r>
            <a:r>
              <a:rPr kumimoji="0" lang="en-US" sz="675" b="1" i="0" u="none" strike="noStrike" kern="1200" cap="none" spc="0" normalizeH="0" baseline="0" noProof="0" dirty="0">
                <a:ln>
                  <a:noFill/>
                </a:ln>
                <a:solidFill>
                  <a:schemeClr val="tx2"/>
                </a:solidFill>
                <a:effectLst/>
                <a:uLnTx/>
                <a:uFillTx/>
                <a:latin typeface="Century Gothic" panose="020F0302020204030204"/>
                <a:ea typeface="+mn-ea"/>
                <a:cs typeface="+mn-cs"/>
              </a:rPr>
              <a:t>): </a:t>
            </a:r>
            <a:br>
              <a:rPr kumimoji="0" lang="en-US" sz="675" b="1" i="0" u="none" strike="noStrike" kern="1200" cap="none" spc="0" normalizeH="0" baseline="0" noProof="0" dirty="0">
                <a:ln>
                  <a:noFill/>
                </a:ln>
                <a:solidFill>
                  <a:schemeClr val="tx2"/>
                </a:solidFill>
                <a:effectLst/>
                <a:uLnTx/>
                <a:uFillTx/>
                <a:latin typeface="Century Gothic" panose="020F0302020204030204"/>
                <a:ea typeface="+mn-ea"/>
                <a:cs typeface="+mn-cs"/>
              </a:rPr>
            </a:br>
            <a:r>
              <a:rPr kumimoji="0" lang="en-US" sz="675" b="1" i="0" u="none" strike="noStrike" kern="1200" cap="none" spc="0" normalizeH="0" baseline="0" noProof="0" dirty="0">
                <a:ln>
                  <a:noFill/>
                </a:ln>
                <a:solidFill>
                  <a:schemeClr val="tx2"/>
                </a:solidFill>
                <a:effectLst/>
                <a:uLnTx/>
                <a:uFillTx/>
                <a:latin typeface="Century Gothic" panose="020F0302020204030204"/>
                <a:ea typeface="+mn-ea"/>
                <a:cs typeface="+mn-cs"/>
              </a:rPr>
              <a:t>-4.23 (0.58)</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chemeClr val="tx2"/>
                </a:solidFill>
                <a:effectLst/>
                <a:uLnTx/>
                <a:uFillTx/>
                <a:latin typeface="Century Gothic" panose="020F0302020204030204"/>
                <a:ea typeface="+mn-ea"/>
                <a:cs typeface="+mn-cs"/>
              </a:rPr>
              <a:t>95% CI -5.36, -3.10; </a:t>
            </a:r>
            <a:r>
              <a:rPr kumimoji="0" lang="en-US" sz="675" b="0" i="1" u="none" strike="noStrike" kern="1200" cap="none" spc="0" normalizeH="0" baseline="0" noProof="0" dirty="0">
                <a:ln>
                  <a:noFill/>
                </a:ln>
                <a:solidFill>
                  <a:schemeClr val="tx2"/>
                </a:solidFill>
                <a:effectLst/>
                <a:uLnTx/>
                <a:uFillTx/>
                <a:latin typeface="Century Gothic" panose="020F0302020204030204"/>
                <a:ea typeface="+mn-ea"/>
                <a:cs typeface="+mn-cs"/>
              </a:rPr>
              <a:t>p</a:t>
            </a:r>
            <a:r>
              <a:rPr kumimoji="0" lang="en-US" sz="675" b="0" i="0" u="none" strike="noStrike" kern="1200" cap="none" spc="0" normalizeH="0" baseline="0" noProof="0" dirty="0">
                <a:ln>
                  <a:noFill/>
                </a:ln>
                <a:solidFill>
                  <a:schemeClr val="tx2"/>
                </a:solidFill>
                <a:effectLst/>
                <a:uLnTx/>
                <a:uFillTx/>
                <a:latin typeface="Century Gothic" panose="020F0302020204030204"/>
                <a:ea typeface="+mn-ea"/>
                <a:cs typeface="+mn-cs"/>
              </a:rPr>
              <a:t>&lt;0.0001</a:t>
            </a:r>
          </a:p>
        </p:txBody>
      </p:sp>
      <p:sp>
        <p:nvSpPr>
          <p:cNvPr id="29" name="TextBox 28">
            <a:extLst>
              <a:ext uri="{FF2B5EF4-FFF2-40B4-BE49-F238E27FC236}">
                <a16:creationId xmlns:a16="http://schemas.microsoft.com/office/drawing/2014/main" id="{97398A4B-653F-3C45-A7C7-078107D31A32}"/>
              </a:ext>
            </a:extLst>
          </p:cNvPr>
          <p:cNvSpPr txBox="1"/>
          <p:nvPr/>
        </p:nvSpPr>
        <p:spPr>
          <a:xfrm>
            <a:off x="6732240" y="3786541"/>
            <a:ext cx="1454659" cy="403957"/>
          </a:xfrm>
          <a:prstGeom prst="rect">
            <a:avLst/>
          </a:prstGeom>
          <a:noFill/>
        </p:spPr>
        <p:txBody>
          <a:bodyPr wrap="square" rtlCol="0">
            <a:spAutoFit/>
          </a:bodyPr>
          <a:lstStyle/>
          <a:p>
            <a:pPr lvl="0" algn="ctr" defTabSz="457189">
              <a:defRPr/>
            </a:pPr>
            <a:r>
              <a:rPr lang="en-US" altLang="en-US" sz="600" b="1">
                <a:solidFill>
                  <a:schemeClr val="tx2"/>
                </a:solidFill>
              </a:rPr>
              <a:t>Khác biệt với giả dược </a:t>
            </a:r>
            <a:r>
              <a:rPr kumimoji="0" lang="en-US" sz="675" b="1" i="0" u="none" strike="noStrike" kern="1200" cap="none" spc="0" normalizeH="0" baseline="0" noProof="0">
                <a:ln>
                  <a:noFill/>
                </a:ln>
                <a:solidFill>
                  <a:schemeClr val="tx2"/>
                </a:solidFill>
                <a:effectLst/>
                <a:uLnTx/>
                <a:uFillTx/>
                <a:latin typeface="Century Gothic" panose="020F0302020204030204"/>
                <a:ea typeface="+mn-ea"/>
                <a:cs typeface="+mn-cs"/>
              </a:rPr>
              <a:t>(SE</a:t>
            </a:r>
            <a:r>
              <a:rPr kumimoji="0" lang="en-US" sz="675" b="1" i="0" u="none" strike="noStrike" kern="1200" cap="none" spc="0" normalizeH="0" baseline="0" noProof="0" dirty="0">
                <a:ln>
                  <a:noFill/>
                </a:ln>
                <a:solidFill>
                  <a:schemeClr val="tx2"/>
                </a:solidFill>
                <a:effectLst/>
                <a:uLnTx/>
                <a:uFillTx/>
                <a:latin typeface="Century Gothic" panose="020F0302020204030204"/>
                <a:ea typeface="+mn-ea"/>
                <a:cs typeface="+mn-cs"/>
              </a:rPr>
              <a:t>): </a:t>
            </a:r>
            <a:br>
              <a:rPr kumimoji="0" lang="en-US" sz="675" b="1" i="0" u="none" strike="noStrike" kern="1200" cap="none" spc="0" normalizeH="0" baseline="0" noProof="0" dirty="0">
                <a:ln>
                  <a:noFill/>
                </a:ln>
                <a:solidFill>
                  <a:schemeClr val="tx2"/>
                </a:solidFill>
                <a:effectLst/>
                <a:uLnTx/>
                <a:uFillTx/>
                <a:latin typeface="Century Gothic" panose="020F0302020204030204"/>
                <a:ea typeface="+mn-ea"/>
                <a:cs typeface="+mn-cs"/>
              </a:rPr>
            </a:br>
            <a:r>
              <a:rPr kumimoji="0" lang="en-US" sz="675" b="1" i="0" u="none" strike="noStrike" kern="1200" cap="none" spc="0" normalizeH="0" baseline="0" noProof="0" dirty="0">
                <a:ln>
                  <a:noFill/>
                </a:ln>
                <a:solidFill>
                  <a:schemeClr val="tx2"/>
                </a:solidFill>
                <a:effectLst/>
                <a:uLnTx/>
                <a:uFillTx/>
                <a:latin typeface="Century Gothic" panose="020F0302020204030204"/>
                <a:ea typeface="+mn-ea"/>
                <a:cs typeface="+mn-cs"/>
              </a:rPr>
              <a:t>-</a:t>
            </a:r>
            <a:r>
              <a:rPr lang="en-US" sz="675" b="1" dirty="0">
                <a:solidFill>
                  <a:schemeClr val="tx2"/>
                </a:solidFill>
                <a:latin typeface="Century Gothic" panose="020F0302020204030204"/>
              </a:rPr>
              <a:t>5.52</a:t>
            </a:r>
            <a:r>
              <a:rPr kumimoji="0" lang="en-US" sz="675" b="1" i="0" u="none" strike="noStrike" kern="1200" cap="none" spc="0" normalizeH="0" baseline="0" noProof="0" dirty="0">
                <a:ln>
                  <a:noFill/>
                </a:ln>
                <a:solidFill>
                  <a:schemeClr val="tx2"/>
                </a:solidFill>
                <a:effectLst/>
                <a:uLnTx/>
                <a:uFillTx/>
                <a:latin typeface="Century Gothic" panose="020F0302020204030204"/>
                <a:ea typeface="+mn-ea"/>
                <a:cs typeface="+mn-cs"/>
              </a:rPr>
              <a:t> (2.62)</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chemeClr val="tx2"/>
                </a:solidFill>
                <a:effectLst/>
                <a:uLnTx/>
                <a:uFillTx/>
                <a:latin typeface="Century Gothic" panose="020F0302020204030204"/>
                <a:ea typeface="+mn-ea"/>
                <a:cs typeface="+mn-cs"/>
              </a:rPr>
              <a:t>95% CI -</a:t>
            </a:r>
            <a:r>
              <a:rPr lang="en-US" sz="675" dirty="0">
                <a:solidFill>
                  <a:schemeClr val="tx2"/>
                </a:solidFill>
                <a:latin typeface="Century Gothic" panose="020F0302020204030204"/>
              </a:rPr>
              <a:t>10.67</a:t>
            </a:r>
            <a:r>
              <a:rPr kumimoji="0" lang="en-US" sz="675" b="0" i="0" u="none" strike="noStrike" kern="1200" cap="none" spc="0" normalizeH="0" baseline="0" noProof="0" dirty="0">
                <a:ln>
                  <a:noFill/>
                </a:ln>
                <a:solidFill>
                  <a:schemeClr val="tx2"/>
                </a:solidFill>
                <a:effectLst/>
                <a:uLnTx/>
                <a:uFillTx/>
                <a:latin typeface="Century Gothic" panose="020F0302020204030204"/>
                <a:ea typeface="+mn-ea"/>
                <a:cs typeface="+mn-cs"/>
              </a:rPr>
              <a:t>, -0.37; </a:t>
            </a:r>
            <a:r>
              <a:rPr kumimoji="0" lang="en-US" sz="675" b="0" i="1" u="none" strike="noStrike" kern="1200" cap="none" spc="0" normalizeH="0" baseline="0" noProof="0" dirty="0">
                <a:ln>
                  <a:noFill/>
                </a:ln>
                <a:solidFill>
                  <a:schemeClr val="tx2"/>
                </a:solidFill>
                <a:effectLst/>
                <a:uLnTx/>
                <a:uFillTx/>
                <a:latin typeface="Century Gothic" panose="020F0302020204030204"/>
                <a:ea typeface="+mn-ea"/>
                <a:cs typeface="+mn-cs"/>
              </a:rPr>
              <a:t>p</a:t>
            </a:r>
            <a:r>
              <a:rPr kumimoji="0" lang="en-US" sz="675" b="0" i="0" u="none" strike="noStrike" kern="1200" cap="none" spc="0" normalizeH="0" baseline="0" noProof="0" dirty="0">
                <a:ln>
                  <a:noFill/>
                </a:ln>
                <a:solidFill>
                  <a:schemeClr val="tx2"/>
                </a:solidFill>
                <a:effectLst/>
                <a:uLnTx/>
                <a:uFillTx/>
                <a:latin typeface="Century Gothic" panose="020F0302020204030204"/>
                <a:ea typeface="+mn-ea"/>
                <a:cs typeface="+mn-cs"/>
              </a:rPr>
              <a:t>=0.0358</a:t>
            </a:r>
          </a:p>
        </p:txBody>
      </p:sp>
      <p:sp>
        <p:nvSpPr>
          <p:cNvPr id="4" name="TextBox 3">
            <a:extLst>
              <a:ext uri="{FF2B5EF4-FFF2-40B4-BE49-F238E27FC236}">
                <a16:creationId xmlns:a16="http://schemas.microsoft.com/office/drawing/2014/main" id="{20A73DC0-9BD3-9243-9606-A69373B9F03B}"/>
              </a:ext>
            </a:extLst>
          </p:cNvPr>
          <p:cNvSpPr txBox="1"/>
          <p:nvPr/>
        </p:nvSpPr>
        <p:spPr>
          <a:xfrm>
            <a:off x="941512" y="4345110"/>
            <a:ext cx="243978" cy="207749"/>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2"/>
                </a:solidFill>
                <a:effectLst/>
                <a:uLnTx/>
                <a:uFillTx/>
                <a:latin typeface="Century Gothic" panose="020F0302020204030204"/>
                <a:ea typeface="+mn-ea"/>
                <a:cs typeface="+mn-cs"/>
              </a:rPr>
              <a:t>n</a:t>
            </a:r>
          </a:p>
        </p:txBody>
      </p:sp>
      <p:sp>
        <p:nvSpPr>
          <p:cNvPr id="30" name="TextBox 29">
            <a:extLst>
              <a:ext uri="{FF2B5EF4-FFF2-40B4-BE49-F238E27FC236}">
                <a16:creationId xmlns:a16="http://schemas.microsoft.com/office/drawing/2014/main" id="{D33B9DBA-736D-794C-A4EF-DCE376FA221D}"/>
              </a:ext>
            </a:extLst>
          </p:cNvPr>
          <p:cNvSpPr txBox="1"/>
          <p:nvPr/>
        </p:nvSpPr>
        <p:spPr>
          <a:xfrm>
            <a:off x="1557497" y="4345110"/>
            <a:ext cx="290464" cy="207749"/>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2"/>
                </a:solidFill>
                <a:effectLst/>
                <a:uLnTx/>
                <a:uFillTx/>
                <a:latin typeface="Century Gothic" panose="020F0302020204030204"/>
                <a:ea typeface="+mn-ea"/>
                <a:cs typeface="+mn-cs"/>
              </a:rPr>
              <a:t>50</a:t>
            </a:r>
          </a:p>
        </p:txBody>
      </p:sp>
      <p:sp>
        <p:nvSpPr>
          <p:cNvPr id="31" name="TextBox 30">
            <a:extLst>
              <a:ext uri="{FF2B5EF4-FFF2-40B4-BE49-F238E27FC236}">
                <a16:creationId xmlns:a16="http://schemas.microsoft.com/office/drawing/2014/main" id="{601128DA-3CBC-A24A-9E33-0A10F9374DD9}"/>
              </a:ext>
            </a:extLst>
          </p:cNvPr>
          <p:cNvSpPr txBox="1"/>
          <p:nvPr/>
        </p:nvSpPr>
        <p:spPr>
          <a:xfrm>
            <a:off x="1979042" y="4345110"/>
            <a:ext cx="290464" cy="207749"/>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2"/>
                </a:solidFill>
                <a:effectLst/>
                <a:uLnTx/>
                <a:uFillTx/>
                <a:latin typeface="Century Gothic" panose="020F0302020204030204"/>
                <a:ea typeface="+mn-ea"/>
                <a:cs typeface="+mn-cs"/>
              </a:rPr>
              <a:t>57</a:t>
            </a:r>
          </a:p>
        </p:txBody>
      </p:sp>
      <p:sp>
        <p:nvSpPr>
          <p:cNvPr id="32" name="TextBox 31">
            <a:extLst>
              <a:ext uri="{FF2B5EF4-FFF2-40B4-BE49-F238E27FC236}">
                <a16:creationId xmlns:a16="http://schemas.microsoft.com/office/drawing/2014/main" id="{F84DB8B9-80F1-B24E-B28D-3707860BD80E}"/>
              </a:ext>
            </a:extLst>
          </p:cNvPr>
          <p:cNvSpPr txBox="1"/>
          <p:nvPr/>
        </p:nvSpPr>
        <p:spPr>
          <a:xfrm>
            <a:off x="2391869" y="4345110"/>
            <a:ext cx="290464" cy="207749"/>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2"/>
                </a:solidFill>
                <a:effectLst/>
                <a:uLnTx/>
                <a:uFillTx/>
                <a:latin typeface="Century Gothic" panose="020F0302020204030204"/>
                <a:ea typeface="+mn-ea"/>
                <a:cs typeface="+mn-cs"/>
              </a:rPr>
              <a:t>48</a:t>
            </a:r>
          </a:p>
        </p:txBody>
      </p:sp>
      <p:sp>
        <p:nvSpPr>
          <p:cNvPr id="39" name="TextBox 38">
            <a:extLst>
              <a:ext uri="{FF2B5EF4-FFF2-40B4-BE49-F238E27FC236}">
                <a16:creationId xmlns:a16="http://schemas.microsoft.com/office/drawing/2014/main" id="{113E65E0-2C9B-C149-ADD0-718FB8C598F4}"/>
              </a:ext>
            </a:extLst>
          </p:cNvPr>
          <p:cNvSpPr txBox="1"/>
          <p:nvPr/>
        </p:nvSpPr>
        <p:spPr>
          <a:xfrm>
            <a:off x="3765085" y="4345110"/>
            <a:ext cx="243978" cy="207749"/>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2"/>
                </a:solidFill>
                <a:effectLst/>
                <a:uLnTx/>
                <a:uFillTx/>
                <a:latin typeface="Century Gothic" panose="020F0302020204030204"/>
                <a:ea typeface="+mn-ea"/>
                <a:cs typeface="+mn-cs"/>
              </a:rPr>
              <a:t>n</a:t>
            </a:r>
          </a:p>
        </p:txBody>
      </p:sp>
      <p:sp>
        <p:nvSpPr>
          <p:cNvPr id="40" name="TextBox 39">
            <a:extLst>
              <a:ext uri="{FF2B5EF4-FFF2-40B4-BE49-F238E27FC236}">
                <a16:creationId xmlns:a16="http://schemas.microsoft.com/office/drawing/2014/main" id="{05D1EB95-C03E-7349-88E4-00BBD90AF7A2}"/>
              </a:ext>
            </a:extLst>
          </p:cNvPr>
          <p:cNvSpPr txBox="1"/>
          <p:nvPr/>
        </p:nvSpPr>
        <p:spPr>
          <a:xfrm>
            <a:off x="4206096" y="4345110"/>
            <a:ext cx="290464" cy="207749"/>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2"/>
                </a:solidFill>
                <a:effectLst/>
                <a:uLnTx/>
                <a:uFillTx/>
                <a:latin typeface="Century Gothic" panose="020F0302020204030204"/>
                <a:ea typeface="+mn-ea"/>
                <a:cs typeface="+mn-cs"/>
              </a:rPr>
              <a:t>52</a:t>
            </a:r>
          </a:p>
        </p:txBody>
      </p:sp>
      <p:sp>
        <p:nvSpPr>
          <p:cNvPr id="41" name="TextBox 40">
            <a:extLst>
              <a:ext uri="{FF2B5EF4-FFF2-40B4-BE49-F238E27FC236}">
                <a16:creationId xmlns:a16="http://schemas.microsoft.com/office/drawing/2014/main" id="{39661847-804A-A24E-93CF-C898E583B38C}"/>
              </a:ext>
            </a:extLst>
          </p:cNvPr>
          <p:cNvSpPr txBox="1"/>
          <p:nvPr/>
        </p:nvSpPr>
        <p:spPr>
          <a:xfrm>
            <a:off x="4639959" y="4345110"/>
            <a:ext cx="290464" cy="207749"/>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2"/>
                </a:solidFill>
                <a:effectLst/>
                <a:uLnTx/>
                <a:uFillTx/>
                <a:latin typeface="Century Gothic" panose="020F0302020204030204"/>
                <a:ea typeface="+mn-ea"/>
                <a:cs typeface="+mn-cs"/>
              </a:rPr>
              <a:t>67</a:t>
            </a:r>
          </a:p>
        </p:txBody>
      </p:sp>
      <p:sp>
        <p:nvSpPr>
          <p:cNvPr id="42" name="TextBox 41">
            <a:extLst>
              <a:ext uri="{FF2B5EF4-FFF2-40B4-BE49-F238E27FC236}">
                <a16:creationId xmlns:a16="http://schemas.microsoft.com/office/drawing/2014/main" id="{85A12863-56A0-A741-8FEE-F0D88ED1DBC6}"/>
              </a:ext>
            </a:extLst>
          </p:cNvPr>
          <p:cNvSpPr txBox="1"/>
          <p:nvPr/>
        </p:nvSpPr>
        <p:spPr>
          <a:xfrm>
            <a:off x="5084036" y="4345110"/>
            <a:ext cx="290464" cy="207749"/>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2"/>
                </a:solidFill>
                <a:effectLst/>
                <a:uLnTx/>
                <a:uFillTx/>
                <a:latin typeface="Century Gothic" panose="020F0302020204030204"/>
                <a:ea typeface="+mn-ea"/>
                <a:cs typeface="+mn-cs"/>
              </a:rPr>
              <a:t>64</a:t>
            </a:r>
          </a:p>
        </p:txBody>
      </p:sp>
      <p:sp>
        <p:nvSpPr>
          <p:cNvPr id="43" name="TextBox 42">
            <a:extLst>
              <a:ext uri="{FF2B5EF4-FFF2-40B4-BE49-F238E27FC236}">
                <a16:creationId xmlns:a16="http://schemas.microsoft.com/office/drawing/2014/main" id="{E60C646C-4935-B244-B9AB-894116E1BEAE}"/>
              </a:ext>
            </a:extLst>
          </p:cNvPr>
          <p:cNvSpPr txBox="1"/>
          <p:nvPr/>
        </p:nvSpPr>
        <p:spPr>
          <a:xfrm>
            <a:off x="6317785" y="4345110"/>
            <a:ext cx="243978" cy="207749"/>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2"/>
                </a:solidFill>
                <a:effectLst/>
                <a:uLnTx/>
                <a:uFillTx/>
                <a:latin typeface="Century Gothic" panose="020F0302020204030204"/>
                <a:ea typeface="+mn-ea"/>
                <a:cs typeface="+mn-cs"/>
              </a:rPr>
              <a:t>n</a:t>
            </a:r>
          </a:p>
        </p:txBody>
      </p:sp>
      <p:sp>
        <p:nvSpPr>
          <p:cNvPr id="44" name="TextBox 43">
            <a:extLst>
              <a:ext uri="{FF2B5EF4-FFF2-40B4-BE49-F238E27FC236}">
                <a16:creationId xmlns:a16="http://schemas.microsoft.com/office/drawing/2014/main" id="{EAFB3157-7B51-7442-B44B-6842A50F5EDF}"/>
              </a:ext>
            </a:extLst>
          </p:cNvPr>
          <p:cNvSpPr txBox="1"/>
          <p:nvPr/>
        </p:nvSpPr>
        <p:spPr>
          <a:xfrm>
            <a:off x="6917202" y="4345110"/>
            <a:ext cx="290464" cy="207749"/>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2"/>
                </a:solidFill>
                <a:effectLst/>
                <a:uLnTx/>
                <a:uFillTx/>
                <a:latin typeface="Century Gothic" panose="020F0302020204030204"/>
                <a:ea typeface="+mn-ea"/>
                <a:cs typeface="+mn-cs"/>
              </a:rPr>
              <a:t>38</a:t>
            </a:r>
          </a:p>
        </p:txBody>
      </p:sp>
      <p:sp>
        <p:nvSpPr>
          <p:cNvPr id="45" name="TextBox 44">
            <a:extLst>
              <a:ext uri="{FF2B5EF4-FFF2-40B4-BE49-F238E27FC236}">
                <a16:creationId xmlns:a16="http://schemas.microsoft.com/office/drawing/2014/main" id="{92FFA617-E3E2-7940-94C5-B0D1F6EE1D9A}"/>
              </a:ext>
            </a:extLst>
          </p:cNvPr>
          <p:cNvSpPr txBox="1"/>
          <p:nvPr/>
        </p:nvSpPr>
        <p:spPr>
          <a:xfrm>
            <a:off x="7368512" y="4345110"/>
            <a:ext cx="290464" cy="207749"/>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2"/>
                </a:solidFill>
                <a:effectLst/>
                <a:uLnTx/>
                <a:uFillTx/>
                <a:latin typeface="Century Gothic" panose="020F0302020204030204"/>
                <a:ea typeface="+mn-ea"/>
                <a:cs typeface="+mn-cs"/>
              </a:rPr>
              <a:t>43</a:t>
            </a:r>
          </a:p>
        </p:txBody>
      </p:sp>
      <p:sp>
        <p:nvSpPr>
          <p:cNvPr id="46" name="TextBox 45">
            <a:extLst>
              <a:ext uri="{FF2B5EF4-FFF2-40B4-BE49-F238E27FC236}">
                <a16:creationId xmlns:a16="http://schemas.microsoft.com/office/drawing/2014/main" id="{52CFDDC0-BF1A-CF4E-967C-C078A25FEA63}"/>
              </a:ext>
            </a:extLst>
          </p:cNvPr>
          <p:cNvSpPr txBox="1"/>
          <p:nvPr/>
        </p:nvSpPr>
        <p:spPr>
          <a:xfrm>
            <a:off x="7793705" y="4345110"/>
            <a:ext cx="290464" cy="207749"/>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2"/>
                </a:solidFill>
                <a:effectLst/>
                <a:uLnTx/>
                <a:uFillTx/>
                <a:latin typeface="Century Gothic" panose="020F0302020204030204"/>
                <a:ea typeface="+mn-ea"/>
                <a:cs typeface="+mn-cs"/>
              </a:rPr>
              <a:t>43</a:t>
            </a:r>
          </a:p>
        </p:txBody>
      </p:sp>
      <p:sp>
        <p:nvSpPr>
          <p:cNvPr id="5" name="Right Bracket 4">
            <a:extLst>
              <a:ext uri="{FF2B5EF4-FFF2-40B4-BE49-F238E27FC236}">
                <a16:creationId xmlns:a16="http://schemas.microsoft.com/office/drawing/2014/main" id="{43C85ED5-52A7-694B-8899-82924DE9EBDE}"/>
              </a:ext>
            </a:extLst>
          </p:cNvPr>
          <p:cNvSpPr/>
          <p:nvPr/>
        </p:nvSpPr>
        <p:spPr>
          <a:xfrm rot="16200000">
            <a:off x="4636484" y="1953246"/>
            <a:ext cx="53753" cy="480060"/>
          </a:xfrm>
          <a:prstGeom prst="rightBracket">
            <a:avLst/>
          </a:prstGeom>
          <a:ln w="9525">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2"/>
              </a:solidFill>
              <a:effectLst/>
              <a:uLnTx/>
              <a:uFillTx/>
              <a:latin typeface="Century Gothic" panose="020F0302020204030204"/>
              <a:ea typeface="+mn-ea"/>
              <a:cs typeface="+mn-cs"/>
            </a:endParaRPr>
          </a:p>
        </p:txBody>
      </p:sp>
      <p:sp>
        <p:nvSpPr>
          <p:cNvPr id="47" name="Right Bracket 46">
            <a:extLst>
              <a:ext uri="{FF2B5EF4-FFF2-40B4-BE49-F238E27FC236}">
                <a16:creationId xmlns:a16="http://schemas.microsoft.com/office/drawing/2014/main" id="{B67A46BD-77E0-EA4C-AFC1-5CBF83602E14}"/>
              </a:ext>
            </a:extLst>
          </p:cNvPr>
          <p:cNvSpPr/>
          <p:nvPr/>
        </p:nvSpPr>
        <p:spPr>
          <a:xfrm rot="16200000">
            <a:off x="7223552" y="1962038"/>
            <a:ext cx="54006" cy="480060"/>
          </a:xfrm>
          <a:prstGeom prst="rightBracket">
            <a:avLst/>
          </a:prstGeom>
          <a:ln w="9525">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2"/>
              </a:solidFill>
              <a:effectLst/>
              <a:uLnTx/>
              <a:uFillTx/>
              <a:latin typeface="Century Gothic" panose="020F0302020204030204"/>
              <a:ea typeface="+mn-ea"/>
              <a:cs typeface="+mn-cs"/>
            </a:endParaRPr>
          </a:p>
        </p:txBody>
      </p:sp>
      <p:sp>
        <p:nvSpPr>
          <p:cNvPr id="48" name="Right Bracket 47">
            <a:extLst>
              <a:ext uri="{FF2B5EF4-FFF2-40B4-BE49-F238E27FC236}">
                <a16:creationId xmlns:a16="http://schemas.microsoft.com/office/drawing/2014/main" id="{2214CCB5-4BF4-794B-835A-D2800FD1E93D}"/>
              </a:ext>
            </a:extLst>
          </p:cNvPr>
          <p:cNvSpPr/>
          <p:nvPr/>
        </p:nvSpPr>
        <p:spPr>
          <a:xfrm rot="16200000">
            <a:off x="1952039" y="1968087"/>
            <a:ext cx="54006" cy="480060"/>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680" b="0" i="0" u="none" strike="noStrike" kern="1200" cap="none" spc="0" normalizeH="0" baseline="0" noProof="0" dirty="0">
              <a:ln>
                <a:noFill/>
              </a:ln>
              <a:solidFill>
                <a:schemeClr val="tx2"/>
              </a:solidFill>
              <a:effectLst/>
              <a:uLnTx/>
              <a:uFillTx/>
              <a:latin typeface="Century Gothic" panose="020F0302020204030204"/>
              <a:ea typeface="+mn-ea"/>
              <a:cs typeface="+mn-cs"/>
            </a:endParaRPr>
          </a:p>
        </p:txBody>
      </p:sp>
      <p:sp>
        <p:nvSpPr>
          <p:cNvPr id="49" name="Right Bracket 48">
            <a:extLst>
              <a:ext uri="{FF2B5EF4-FFF2-40B4-BE49-F238E27FC236}">
                <a16:creationId xmlns:a16="http://schemas.microsoft.com/office/drawing/2014/main" id="{A6BD92DA-0A55-3F4F-B32E-0287C7B71A97}"/>
              </a:ext>
            </a:extLst>
          </p:cNvPr>
          <p:cNvSpPr/>
          <p:nvPr/>
        </p:nvSpPr>
        <p:spPr>
          <a:xfrm rot="5400000">
            <a:off x="2027819" y="3534296"/>
            <a:ext cx="54006" cy="891540"/>
          </a:xfrm>
          <a:prstGeom prst="rightBracket">
            <a:avLst/>
          </a:prstGeom>
          <a:ln w="9525">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2"/>
              </a:solidFill>
              <a:effectLst/>
              <a:uLnTx/>
              <a:uFillTx/>
              <a:latin typeface="Century Gothic" panose="020F0302020204030204"/>
              <a:ea typeface="+mn-ea"/>
              <a:cs typeface="+mn-cs"/>
            </a:endParaRPr>
          </a:p>
        </p:txBody>
      </p:sp>
      <p:sp>
        <p:nvSpPr>
          <p:cNvPr id="50" name="Right Bracket 49">
            <a:extLst>
              <a:ext uri="{FF2B5EF4-FFF2-40B4-BE49-F238E27FC236}">
                <a16:creationId xmlns:a16="http://schemas.microsoft.com/office/drawing/2014/main" id="{11492C11-F858-EA48-B379-A669374DA8BC}"/>
              </a:ext>
            </a:extLst>
          </p:cNvPr>
          <p:cNvSpPr/>
          <p:nvPr/>
        </p:nvSpPr>
        <p:spPr>
          <a:xfrm rot="5400000">
            <a:off x="4697261" y="3527678"/>
            <a:ext cx="54006" cy="891540"/>
          </a:xfrm>
          <a:prstGeom prst="rightBracket">
            <a:avLst/>
          </a:prstGeom>
          <a:ln w="9525">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2"/>
              </a:solidFill>
              <a:effectLst/>
              <a:uLnTx/>
              <a:uFillTx/>
              <a:latin typeface="Century Gothic" panose="020F0302020204030204"/>
              <a:ea typeface="+mn-ea"/>
              <a:cs typeface="+mn-cs"/>
            </a:endParaRPr>
          </a:p>
        </p:txBody>
      </p:sp>
      <p:sp>
        <p:nvSpPr>
          <p:cNvPr id="51" name="Right Bracket 50">
            <a:extLst>
              <a:ext uri="{FF2B5EF4-FFF2-40B4-BE49-F238E27FC236}">
                <a16:creationId xmlns:a16="http://schemas.microsoft.com/office/drawing/2014/main" id="{B1457841-455C-1140-BB2E-921B41937B12}"/>
              </a:ext>
            </a:extLst>
          </p:cNvPr>
          <p:cNvSpPr/>
          <p:nvPr/>
        </p:nvSpPr>
        <p:spPr>
          <a:xfrm rot="5400000">
            <a:off x="7429292" y="3346379"/>
            <a:ext cx="54006" cy="891540"/>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2"/>
              </a:solidFill>
              <a:effectLst/>
              <a:uLnTx/>
              <a:uFillTx/>
              <a:latin typeface="Century Gothic" panose="020F0302020204030204"/>
              <a:ea typeface="+mn-ea"/>
              <a:cs typeface="+mn-cs"/>
            </a:endParaRPr>
          </a:p>
        </p:txBody>
      </p:sp>
      <p:grpSp>
        <p:nvGrpSpPr>
          <p:cNvPr id="61" name="Group 60">
            <a:extLst>
              <a:ext uri="{FF2B5EF4-FFF2-40B4-BE49-F238E27FC236}">
                <a16:creationId xmlns:a16="http://schemas.microsoft.com/office/drawing/2014/main" id="{1FB0F7A0-879B-40A2-B2E2-3930CD91E429}"/>
              </a:ext>
            </a:extLst>
          </p:cNvPr>
          <p:cNvGrpSpPr/>
          <p:nvPr/>
        </p:nvGrpSpPr>
        <p:grpSpPr>
          <a:xfrm>
            <a:off x="3520890" y="1307086"/>
            <a:ext cx="3137732" cy="215449"/>
            <a:chOff x="4431670" y="1794425"/>
            <a:chExt cx="3390759" cy="162376"/>
          </a:xfrm>
        </p:grpSpPr>
        <p:sp>
          <p:nvSpPr>
            <p:cNvPr id="62" name="TextBox 61">
              <a:extLst>
                <a:ext uri="{FF2B5EF4-FFF2-40B4-BE49-F238E27FC236}">
                  <a16:creationId xmlns:a16="http://schemas.microsoft.com/office/drawing/2014/main" id="{7C89211C-1B48-4C4B-8C4E-48C8E368E699}"/>
                </a:ext>
              </a:extLst>
            </p:cNvPr>
            <p:cNvSpPr txBox="1"/>
            <p:nvPr/>
          </p:nvSpPr>
          <p:spPr>
            <a:xfrm>
              <a:off x="4431670" y="1794429"/>
              <a:ext cx="864925" cy="162372"/>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800">
                  <a:solidFill>
                    <a:schemeClr val="tx2"/>
                  </a:solidFill>
                  <a:latin typeface="Century Gothic" panose="020F0302020204030204"/>
                </a:rPr>
                <a:t>Giả dược</a:t>
              </a:r>
              <a:endParaRPr kumimoji="0" lang="en-US" sz="800" b="0" i="0" u="none" strike="noStrike" kern="1200" cap="none" spc="0" normalizeH="0" baseline="0" noProof="0" dirty="0">
                <a:ln>
                  <a:noFill/>
                </a:ln>
                <a:solidFill>
                  <a:schemeClr val="tx2"/>
                </a:solidFill>
                <a:effectLst/>
                <a:uLnTx/>
                <a:uFillTx/>
                <a:latin typeface="Century Gothic" panose="020F0302020204030204"/>
                <a:ea typeface="+mn-ea"/>
                <a:cs typeface="+mn-cs"/>
              </a:endParaRPr>
            </a:p>
          </p:txBody>
        </p:sp>
        <p:sp>
          <p:nvSpPr>
            <p:cNvPr id="63" name="TextBox 62">
              <a:extLst>
                <a:ext uri="{FF2B5EF4-FFF2-40B4-BE49-F238E27FC236}">
                  <a16:creationId xmlns:a16="http://schemas.microsoft.com/office/drawing/2014/main" id="{6A9DA4F4-CD0D-4D8B-82D6-D3D0B4C1DAF6}"/>
                </a:ext>
              </a:extLst>
            </p:cNvPr>
            <p:cNvSpPr txBox="1"/>
            <p:nvPr/>
          </p:nvSpPr>
          <p:spPr>
            <a:xfrm>
              <a:off x="5221208" y="1794427"/>
              <a:ext cx="1322967" cy="162372"/>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Century Gothic" panose="020F0302020204030204"/>
                  <a:ea typeface="+mn-ea"/>
                  <a:cs typeface="+mn-cs"/>
                </a:rPr>
                <a:t>Empagliflozin 10 mg</a:t>
              </a:r>
            </a:p>
          </p:txBody>
        </p:sp>
        <p:sp>
          <p:nvSpPr>
            <p:cNvPr id="64" name="TextBox 63">
              <a:extLst>
                <a:ext uri="{FF2B5EF4-FFF2-40B4-BE49-F238E27FC236}">
                  <a16:creationId xmlns:a16="http://schemas.microsoft.com/office/drawing/2014/main" id="{2398546F-294F-444F-B5B8-3D498C01A526}"/>
                </a:ext>
              </a:extLst>
            </p:cNvPr>
            <p:cNvSpPr txBox="1"/>
            <p:nvPr/>
          </p:nvSpPr>
          <p:spPr>
            <a:xfrm>
              <a:off x="6499462" y="1794425"/>
              <a:ext cx="1322967" cy="162372"/>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Century Gothic" panose="020F0302020204030204"/>
                  <a:ea typeface="+mn-ea"/>
                  <a:cs typeface="+mn-cs"/>
                </a:rPr>
                <a:t>Empagliflozin 25 mg</a:t>
              </a:r>
            </a:p>
          </p:txBody>
        </p:sp>
        <p:sp>
          <p:nvSpPr>
            <p:cNvPr id="65" name="Oval 64">
              <a:extLst>
                <a:ext uri="{FF2B5EF4-FFF2-40B4-BE49-F238E27FC236}">
                  <a16:creationId xmlns:a16="http://schemas.microsoft.com/office/drawing/2014/main" id="{3C662538-2674-4937-A850-51AEAA446C01}"/>
                </a:ext>
              </a:extLst>
            </p:cNvPr>
            <p:cNvSpPr/>
            <p:nvPr/>
          </p:nvSpPr>
          <p:spPr>
            <a:xfrm>
              <a:off x="5190300" y="1832619"/>
              <a:ext cx="116709" cy="81395"/>
            </a:xfrm>
            <a:prstGeom prst="ellipse">
              <a:avLst/>
            </a:prstGeom>
            <a:solidFill>
              <a:srgbClr val="8F3089"/>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2"/>
                </a:solidFill>
                <a:effectLst/>
                <a:uLnTx/>
                <a:uFillTx/>
                <a:latin typeface="Century Gothic" panose="020F0302020204030204"/>
                <a:ea typeface="+mn-ea"/>
                <a:cs typeface="+mn-cs"/>
              </a:endParaRPr>
            </a:p>
          </p:txBody>
        </p:sp>
        <p:sp>
          <p:nvSpPr>
            <p:cNvPr id="66" name="Oval 65">
              <a:extLst>
                <a:ext uri="{FF2B5EF4-FFF2-40B4-BE49-F238E27FC236}">
                  <a16:creationId xmlns:a16="http://schemas.microsoft.com/office/drawing/2014/main" id="{4A41367C-748A-400D-B6D0-31AB3095F0B0}"/>
                </a:ext>
              </a:extLst>
            </p:cNvPr>
            <p:cNvSpPr/>
            <p:nvPr/>
          </p:nvSpPr>
          <p:spPr>
            <a:xfrm>
              <a:off x="4457377" y="1832619"/>
              <a:ext cx="116709" cy="81395"/>
            </a:xfrm>
            <a:prstGeom prst="ellipse">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2"/>
                </a:solidFill>
                <a:effectLst/>
                <a:uLnTx/>
                <a:uFillTx/>
                <a:latin typeface="Century Gothic" panose="020F0302020204030204"/>
                <a:ea typeface="+mn-ea"/>
                <a:cs typeface="+mn-cs"/>
              </a:endParaRPr>
            </a:p>
          </p:txBody>
        </p:sp>
        <p:sp>
          <p:nvSpPr>
            <p:cNvPr id="67" name="Oval 66">
              <a:extLst>
                <a:ext uri="{FF2B5EF4-FFF2-40B4-BE49-F238E27FC236}">
                  <a16:creationId xmlns:a16="http://schemas.microsoft.com/office/drawing/2014/main" id="{730D1B75-17B6-4B7E-9FA9-2DE29E22CA00}"/>
                </a:ext>
              </a:extLst>
            </p:cNvPr>
            <p:cNvSpPr/>
            <p:nvPr/>
          </p:nvSpPr>
          <p:spPr>
            <a:xfrm>
              <a:off x="6476873" y="1832619"/>
              <a:ext cx="116709" cy="81395"/>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2"/>
                </a:solidFill>
                <a:effectLst/>
                <a:uLnTx/>
                <a:uFillTx/>
                <a:latin typeface="Century Gothic" panose="020F0302020204030204"/>
                <a:ea typeface="+mn-ea"/>
                <a:cs typeface="+mn-cs"/>
              </a:endParaRPr>
            </a:p>
          </p:txBody>
        </p:sp>
      </p:grpSp>
      <p:sp>
        <p:nvSpPr>
          <p:cNvPr id="73" name="Rectangle 117">
            <a:extLst>
              <a:ext uri="{FF2B5EF4-FFF2-40B4-BE49-F238E27FC236}">
                <a16:creationId xmlns:a16="http://schemas.microsoft.com/office/drawing/2014/main" id="{5B418ABB-85AA-42AC-B04F-1F509AB323B3}"/>
              </a:ext>
            </a:extLst>
          </p:cNvPr>
          <p:cNvSpPr>
            <a:spLocks noChangeArrowheads="1"/>
          </p:cNvSpPr>
          <p:nvPr/>
        </p:nvSpPr>
        <p:spPr bwMode="auto">
          <a:xfrm>
            <a:off x="1413232" y="1793288"/>
            <a:ext cx="1163780" cy="20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680" b="1">
                <a:solidFill>
                  <a:schemeClr val="tx2"/>
                </a:solidFill>
                <a:latin typeface="+mn-lt"/>
              </a:rPr>
              <a:t>Khác biệt với giả dược</a:t>
            </a:r>
            <a:r>
              <a:rPr kumimoji="0" lang="en-US" altLang="en-US" sz="680" b="1" i="0" u="none" strike="noStrike" cap="none" normalizeH="0" baseline="0">
                <a:ln>
                  <a:noFill/>
                </a:ln>
                <a:solidFill>
                  <a:schemeClr val="tx2"/>
                </a:solidFill>
                <a:effectLst/>
                <a:latin typeface="+mn-lt"/>
              </a:rPr>
              <a:t> </a:t>
            </a:r>
            <a:r>
              <a:rPr kumimoji="0" lang="en-US" altLang="en-US" sz="680" b="1" i="0" u="none" strike="noStrike" cap="none" normalizeH="0" baseline="0" dirty="0">
                <a:ln>
                  <a:noFill/>
                </a:ln>
                <a:solidFill>
                  <a:schemeClr val="tx2"/>
                </a:solidFill>
                <a:effectLst/>
                <a:latin typeface="+mn-lt"/>
              </a:rPr>
              <a:t>(SE): </a:t>
            </a:r>
            <a:br>
              <a:rPr kumimoji="0" lang="en-US" altLang="en-US" sz="680" b="1" i="0" u="none" strike="noStrike" cap="none" normalizeH="0" baseline="0" dirty="0">
                <a:ln>
                  <a:noFill/>
                </a:ln>
                <a:solidFill>
                  <a:schemeClr val="tx2"/>
                </a:solidFill>
                <a:effectLst/>
                <a:latin typeface="+mn-lt"/>
              </a:rPr>
            </a:br>
            <a:r>
              <a:rPr kumimoji="0" lang="en-US" altLang="en-US" sz="680" b="1" i="0" u="none" strike="noStrike" cap="none" normalizeH="0" baseline="0" dirty="0">
                <a:ln>
                  <a:noFill/>
                </a:ln>
                <a:solidFill>
                  <a:schemeClr val="tx2"/>
                </a:solidFill>
                <a:effectLst/>
                <a:latin typeface="+mn-lt"/>
              </a:rPr>
              <a:t>-0.78 (0.15)</a:t>
            </a:r>
            <a:endParaRPr kumimoji="0" lang="en-US" altLang="en-US" sz="680" b="0" i="0" u="none" strike="noStrike" cap="none" normalizeH="0" baseline="0" dirty="0">
              <a:ln>
                <a:noFill/>
              </a:ln>
              <a:solidFill>
                <a:schemeClr val="tx2"/>
              </a:solidFill>
              <a:effectLst/>
              <a:latin typeface="+mn-lt"/>
            </a:endParaRPr>
          </a:p>
        </p:txBody>
      </p:sp>
      <p:sp>
        <p:nvSpPr>
          <p:cNvPr id="74" name="Rectangle 118">
            <a:extLst>
              <a:ext uri="{FF2B5EF4-FFF2-40B4-BE49-F238E27FC236}">
                <a16:creationId xmlns:a16="http://schemas.microsoft.com/office/drawing/2014/main" id="{4F302F57-FF03-401E-B7CB-77B0D80CD0DD}"/>
              </a:ext>
            </a:extLst>
          </p:cNvPr>
          <p:cNvSpPr>
            <a:spLocks noChangeArrowheads="1"/>
          </p:cNvSpPr>
          <p:nvPr/>
        </p:nvSpPr>
        <p:spPr bwMode="auto">
          <a:xfrm>
            <a:off x="1529504" y="2038231"/>
            <a:ext cx="1215076" cy="10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680" b="0" i="0" u="none" strike="noStrike" cap="none" normalizeH="0" baseline="0" dirty="0">
                <a:ln>
                  <a:noFill/>
                </a:ln>
                <a:solidFill>
                  <a:schemeClr val="tx2"/>
                </a:solidFill>
                <a:effectLst/>
                <a:latin typeface="+mn-lt"/>
              </a:rPr>
              <a:t>95% CI -1.08, -0.47;</a:t>
            </a:r>
            <a:r>
              <a:rPr lang="en-US" altLang="en-US" sz="680" i="1" dirty="0">
                <a:solidFill>
                  <a:schemeClr val="tx2"/>
                </a:solidFill>
                <a:latin typeface="+mn-lt"/>
              </a:rPr>
              <a:t> p</a:t>
            </a:r>
            <a:r>
              <a:rPr lang="en-US" altLang="en-US" sz="680" dirty="0">
                <a:solidFill>
                  <a:schemeClr val="tx2"/>
                </a:solidFill>
                <a:latin typeface="+mn-lt"/>
              </a:rPr>
              <a:t>&lt;0.0001</a:t>
            </a:r>
            <a:endParaRPr kumimoji="0" lang="en-US" altLang="en-US" sz="680" b="0" i="0" u="none" strike="noStrike" cap="none" normalizeH="0" baseline="0" dirty="0">
              <a:ln>
                <a:noFill/>
              </a:ln>
              <a:solidFill>
                <a:schemeClr val="tx2"/>
              </a:solidFill>
              <a:effectLst/>
              <a:latin typeface="+mn-lt"/>
            </a:endParaRPr>
          </a:p>
        </p:txBody>
      </p:sp>
      <p:sp>
        <p:nvSpPr>
          <p:cNvPr id="75" name="Rectangle 96">
            <a:extLst>
              <a:ext uri="{FF2B5EF4-FFF2-40B4-BE49-F238E27FC236}">
                <a16:creationId xmlns:a16="http://schemas.microsoft.com/office/drawing/2014/main" id="{7085A680-37A2-4A18-AA43-A5F57B92A830}"/>
              </a:ext>
            </a:extLst>
          </p:cNvPr>
          <p:cNvSpPr>
            <a:spLocks noChangeArrowheads="1"/>
          </p:cNvSpPr>
          <p:nvPr/>
        </p:nvSpPr>
        <p:spPr bwMode="auto">
          <a:xfrm>
            <a:off x="1466520" y="4051645"/>
            <a:ext cx="1176604" cy="20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lang="en-US" altLang="en-US" sz="680" b="1">
                <a:solidFill>
                  <a:schemeClr val="tx2"/>
                </a:solidFill>
              </a:rPr>
              <a:t>Khác biệt với giả dược </a:t>
            </a:r>
            <a:r>
              <a:rPr kumimoji="0" lang="en-US" altLang="en-US" sz="680" b="1" i="0" u="none" strike="noStrike" cap="none" normalizeH="0" baseline="0">
                <a:ln>
                  <a:noFill/>
                </a:ln>
                <a:solidFill>
                  <a:schemeClr val="tx2"/>
                </a:solidFill>
                <a:effectLst/>
                <a:latin typeface="+mn-lt"/>
              </a:rPr>
              <a:t>(SE</a:t>
            </a:r>
            <a:r>
              <a:rPr kumimoji="0" lang="en-US" altLang="en-US" sz="680" b="1" i="0" u="none" strike="noStrike" cap="none" normalizeH="0" baseline="0" dirty="0">
                <a:ln>
                  <a:noFill/>
                </a:ln>
                <a:solidFill>
                  <a:schemeClr val="tx2"/>
                </a:solidFill>
                <a:effectLst/>
                <a:latin typeface="+mn-lt"/>
              </a:rPr>
              <a:t>): </a:t>
            </a:r>
            <a:br>
              <a:rPr kumimoji="0" lang="en-US" altLang="en-US" sz="680" b="1" i="0" u="none" strike="noStrike" cap="none" normalizeH="0" baseline="0" dirty="0">
                <a:ln>
                  <a:noFill/>
                </a:ln>
                <a:solidFill>
                  <a:schemeClr val="tx2"/>
                </a:solidFill>
                <a:effectLst/>
                <a:latin typeface="+mn-lt"/>
              </a:rPr>
            </a:br>
            <a:r>
              <a:rPr kumimoji="0" lang="en-US" altLang="en-US" sz="680" b="1" i="0" u="none" strike="noStrike" cap="none" normalizeH="0" baseline="0" dirty="0">
                <a:ln>
                  <a:noFill/>
                </a:ln>
                <a:solidFill>
                  <a:schemeClr val="tx2"/>
                </a:solidFill>
                <a:effectLst/>
                <a:latin typeface="+mn-lt"/>
              </a:rPr>
              <a:t>-0.99 (0.16)</a:t>
            </a:r>
            <a:endParaRPr kumimoji="0" lang="en-US" altLang="en-US" sz="680" b="0" i="0" u="none" strike="noStrike" cap="none" normalizeH="0" baseline="0" dirty="0">
              <a:ln>
                <a:noFill/>
              </a:ln>
              <a:solidFill>
                <a:schemeClr val="tx2"/>
              </a:solidFill>
              <a:effectLst/>
              <a:latin typeface="+mn-lt"/>
            </a:endParaRPr>
          </a:p>
        </p:txBody>
      </p:sp>
      <p:sp>
        <p:nvSpPr>
          <p:cNvPr id="76" name="Rectangle 97">
            <a:extLst>
              <a:ext uri="{FF2B5EF4-FFF2-40B4-BE49-F238E27FC236}">
                <a16:creationId xmlns:a16="http://schemas.microsoft.com/office/drawing/2014/main" id="{883E2F2B-49D4-41E6-B50D-D65ADA44749A}"/>
              </a:ext>
            </a:extLst>
          </p:cNvPr>
          <p:cNvSpPr>
            <a:spLocks noChangeArrowheads="1"/>
          </p:cNvSpPr>
          <p:nvPr/>
        </p:nvSpPr>
        <p:spPr bwMode="auto">
          <a:xfrm>
            <a:off x="1483016" y="4269960"/>
            <a:ext cx="1168590" cy="10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680" b="0" i="0" u="none" strike="noStrike" cap="none" normalizeH="0" baseline="0" dirty="0">
                <a:ln>
                  <a:noFill/>
                </a:ln>
                <a:solidFill>
                  <a:schemeClr val="tx2"/>
                </a:solidFill>
                <a:effectLst/>
                <a:latin typeface="+mn-lt"/>
              </a:rPr>
              <a:t>95% CI -1.31, -0.68;</a:t>
            </a:r>
            <a:r>
              <a:rPr lang="en-US" altLang="en-US" sz="680" i="1" dirty="0">
                <a:solidFill>
                  <a:schemeClr val="tx2"/>
                </a:solidFill>
                <a:latin typeface="+mn-lt"/>
              </a:rPr>
              <a:t> p</a:t>
            </a:r>
            <a:r>
              <a:rPr lang="en-US" altLang="en-US" sz="680" dirty="0">
                <a:solidFill>
                  <a:schemeClr val="tx2"/>
                </a:solidFill>
                <a:latin typeface="+mn-lt"/>
              </a:rPr>
              <a:t>&lt;0.0001</a:t>
            </a:r>
            <a:endParaRPr kumimoji="0" lang="en-US" altLang="en-US" sz="680" b="0" i="0" u="none" strike="noStrike" cap="none" normalizeH="0" baseline="0" dirty="0">
              <a:ln>
                <a:noFill/>
              </a:ln>
              <a:solidFill>
                <a:schemeClr val="tx2"/>
              </a:solidFill>
              <a:effectLst/>
              <a:latin typeface="+mn-lt"/>
            </a:endParaRPr>
          </a:p>
        </p:txBody>
      </p:sp>
    </p:spTree>
    <p:extLst>
      <p:ext uri="{BB962C8B-B14F-4D97-AF65-F5344CB8AC3E}">
        <p14:creationId xmlns:p14="http://schemas.microsoft.com/office/powerpoint/2010/main" val="252566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41A7-D2D6-4DEC-BEC6-04DA27617600}"/>
              </a:ext>
            </a:extLst>
          </p:cNvPr>
          <p:cNvSpPr>
            <a:spLocks noGrp="1"/>
          </p:cNvSpPr>
          <p:nvPr>
            <p:ph type="title"/>
          </p:nvPr>
        </p:nvSpPr>
        <p:spPr>
          <a:xfrm>
            <a:off x="570357" y="229032"/>
            <a:ext cx="8003286" cy="768096"/>
          </a:xfrm>
        </p:spPr>
        <p:txBody>
          <a:bodyPr>
            <a:noAutofit/>
          </a:bodyPr>
          <a:lstStyle/>
          <a:p>
            <a:r>
              <a:rPr lang="en-GB" sz="2000" dirty="0" err="1">
                <a:latin typeface="Arial" panose="020B0604020202020204" pitchFamily="34" charset="0"/>
                <a:cs typeface="Arial" panose="020B0604020202020204" pitchFamily="34" charset="0"/>
              </a:rPr>
              <a:t>Bằng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chứng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từ</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nghiên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cứu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và</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lâm</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sàng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cho</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thấy</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thuốc</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ức</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chế</a:t>
            </a:r>
            <a:r>
              <a:rPr lang="en-GB" sz="2000" dirty="0">
                <a:latin typeface="Arial" panose="020B0604020202020204" pitchFamily="34" charset="0"/>
                <a:cs typeface="Arial" panose="020B0604020202020204" pitchFamily="34" charset="0"/>
              </a:rPr>
              <a:t> SGLT2 </a:t>
            </a:r>
            <a:r>
              <a:rPr lang="en-GB" sz="2000" dirty="0" err="1">
                <a:latin typeface="Arial" panose="020B0604020202020204" pitchFamily="34" charset="0"/>
                <a:cs typeface="Arial" panose="020B0604020202020204" pitchFamily="34" charset="0"/>
              </a:rPr>
              <a:t>có</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lợi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ích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trên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hệ</a:t>
            </a:r>
            <a:r>
              <a:rPr lang="en-GB" sz="2000" dirty="0">
                <a:latin typeface="Arial" panose="020B0604020202020204" pitchFamily="34" charset="0"/>
                <a:cs typeface="Arial" panose="020B0604020202020204" pitchFamily="34" charset="0"/>
              </a:rPr>
              <a:t> </a:t>
            </a:r>
            <a:r>
              <a:rPr lang="en-US" sz="2000" dirty="0">
                <a:solidFill>
                  <a:srgbClr val="EE245C"/>
                </a:solidFill>
                <a:latin typeface="Arial" panose="020B0604020202020204" pitchFamily="34" charset="0"/>
                <a:cs typeface="Arial" panose="020B0604020202020204" pitchFamily="34" charset="0"/>
              </a:rPr>
              <a:t>tim</a:t>
            </a:r>
            <a:r>
              <a:rPr lang="en-US" sz="2000" dirty="0">
                <a:solidFill>
                  <a:srgbClr val="498BC9"/>
                </a:solidFill>
                <a:latin typeface="Arial" panose="020B0604020202020204" pitchFamily="34" charset="0"/>
                <a:cs typeface="Arial" panose="020B0604020202020204" pitchFamily="34" charset="0"/>
              </a:rPr>
              <a:t>-</a:t>
            </a:r>
            <a:r>
              <a:rPr lang="en-US" sz="2000" dirty="0" err="1">
                <a:solidFill>
                  <a:srgbClr val="498BC9"/>
                </a:solidFill>
                <a:latin typeface="Arial" panose="020B0604020202020204" pitchFamily="34" charset="0"/>
                <a:cs typeface="Arial" panose="020B0604020202020204" pitchFamily="34" charset="0"/>
              </a:rPr>
              <a:t>thận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solidFill>
                  <a:schemeClr val="accent2"/>
                </a:solidFill>
                <a:latin typeface="Arial" panose="020B0604020202020204" pitchFamily="34" charset="0"/>
                <a:cs typeface="Arial" panose="020B0604020202020204" pitchFamily="34" charset="0"/>
              </a:rPr>
              <a:t>chuyển</a:t>
            </a:r>
            <a:r>
              <a:rPr lang="en-US" sz="2000" dirty="0">
                <a:solidFill>
                  <a:schemeClr val="accent2"/>
                </a:solidFill>
                <a:latin typeface="Arial" panose="020B0604020202020204" pitchFamily="34" charset="0"/>
                <a:cs typeface="Arial" panose="020B0604020202020204" pitchFamily="34" charset="0"/>
              </a:rPr>
              <a:t> </a:t>
            </a:r>
            <a:r>
              <a:rPr lang="en-US" sz="2000" dirty="0" err="1">
                <a:solidFill>
                  <a:schemeClr val="accent2"/>
                </a:solidFill>
                <a:latin typeface="Arial" panose="020B0604020202020204" pitchFamily="34" charset="0"/>
                <a:cs typeface="Arial" panose="020B0604020202020204" pitchFamily="34" charset="0"/>
              </a:rPr>
              <a:t>hóa</a:t>
            </a:r>
            <a:r>
              <a:rPr lang="en-GB" sz="2000" dirty="0">
                <a:latin typeface="Arial" panose="020B0604020202020204" pitchFamily="34" charset="0"/>
                <a:cs typeface="Arial" panose="020B0604020202020204" pitchFamily="34" charset="0"/>
              </a:rPr>
              <a:t> ở </a:t>
            </a:r>
            <a:r>
              <a:rPr lang="en-GB" sz="2000" dirty="0" err="1">
                <a:latin typeface="Arial" panose="020B0604020202020204" pitchFamily="34" charset="0"/>
                <a:cs typeface="Arial" panose="020B0604020202020204" pitchFamily="34" charset="0"/>
              </a:rPr>
              <a:t>bệnh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nhân</a:t>
            </a:r>
            <a:r>
              <a:rPr lang="en-GB" sz="2000" dirty="0">
                <a:latin typeface="Arial" panose="020B0604020202020204" pitchFamily="34" charset="0"/>
                <a:cs typeface="Arial" panose="020B0604020202020204" pitchFamily="34" charset="0"/>
              </a:rPr>
              <a:t> ĐTĐ </a:t>
            </a:r>
            <a:r>
              <a:rPr lang="en-GB" sz="2000" dirty="0" err="1">
                <a:latin typeface="Arial" panose="020B0604020202020204" pitchFamily="34" charset="0"/>
                <a:cs typeface="Arial" panose="020B0604020202020204" pitchFamily="34" charset="0"/>
              </a:rPr>
              <a:t>típ</a:t>
            </a:r>
            <a:r>
              <a:rPr lang="en-GB" sz="2000" dirty="0">
                <a:latin typeface="Arial" panose="020B0604020202020204" pitchFamily="34" charset="0"/>
                <a:cs typeface="Arial" panose="020B0604020202020204" pitchFamily="34" charset="0"/>
              </a:rPr>
              <a:t> 2</a:t>
            </a:r>
            <a:r>
              <a:rPr lang="en-US" sz="2000" dirty="0">
                <a:latin typeface="Arial" panose="020B0604020202020204" pitchFamily="34" charset="0"/>
                <a:cs typeface="Arial" panose="020B0604020202020204" pitchFamily="34" charset="0"/>
              </a:rPr>
              <a:t>*</a:t>
            </a:r>
            <a:endParaRPr lang="de-DE" sz="20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AE65455-4A5C-480A-AD3A-42F8D9BF439E}"/>
              </a:ext>
            </a:extLst>
          </p:cNvPr>
          <p:cNvSpPr>
            <a:spLocks noGrp="1"/>
          </p:cNvSpPr>
          <p:nvPr>
            <p:ph type="ftr" sz="quarter" idx="3"/>
          </p:nvPr>
        </p:nvSpPr>
        <p:spPr/>
        <p:txBody>
          <a:bodyPr/>
          <a:lstStyle/>
          <a:p>
            <a:r>
              <a:rPr lang="en-GB"/>
              <a:t>*</a:t>
            </a:r>
            <a:r>
              <a:rPr lang="vi-VN"/>
              <a:t>Lợi tích tim-thận được quan sát trên bệnh nhân ĐTĐ típ 2 và bệnh tim mạch hoặc nguy cơ tim mạch cao</a:t>
            </a:r>
            <a:r>
              <a:rPr lang="en-GB" baseline="30000"/>
              <a:t>3</a:t>
            </a:r>
            <a:r>
              <a:rPr lang="en-GB"/>
              <a:t> </a:t>
            </a:r>
            <a:endParaRPr lang="en-GB" dirty="0"/>
          </a:p>
          <a:p>
            <a:r>
              <a:rPr lang="en-GB" dirty="0"/>
              <a:t>C</a:t>
            </a:r>
            <a:r>
              <a:rPr lang="en-GB"/>
              <a:t>, </a:t>
            </a:r>
            <a:r>
              <a:rPr lang="vi-VN"/>
              <a:t>tim;</a:t>
            </a:r>
            <a:r>
              <a:rPr lang="en-GB"/>
              <a:t> </a:t>
            </a:r>
            <a:r>
              <a:rPr lang="en-GB" dirty="0"/>
              <a:t>M</a:t>
            </a:r>
            <a:r>
              <a:rPr lang="en-GB"/>
              <a:t>, </a:t>
            </a:r>
            <a:r>
              <a:rPr lang="vi-VN"/>
              <a:t>chuyển hóa</a:t>
            </a:r>
            <a:r>
              <a:rPr lang="en-GB"/>
              <a:t>; </a:t>
            </a:r>
            <a:r>
              <a:rPr lang="en-GB" dirty="0"/>
              <a:t>R</a:t>
            </a:r>
            <a:r>
              <a:rPr lang="en-GB"/>
              <a:t>, </a:t>
            </a:r>
            <a:r>
              <a:rPr lang="vi-VN"/>
              <a:t>thận</a:t>
            </a:r>
            <a:r>
              <a:rPr lang="en-GB"/>
              <a:t>; </a:t>
            </a:r>
            <a:r>
              <a:rPr lang="en-GB" dirty="0"/>
              <a:t>SGLT2, sodium-glucose co-transporter-2</a:t>
            </a:r>
            <a:r>
              <a:rPr lang="en-GB"/>
              <a:t>; </a:t>
            </a:r>
            <a:r>
              <a:rPr lang="vi-VN"/>
              <a:t>ĐTĐ, Đái tháo đường</a:t>
            </a:r>
            <a:endParaRPr lang="en-GB" dirty="0"/>
          </a:p>
          <a:p>
            <a:r>
              <a:rPr lang="en-GB" dirty="0"/>
              <a:t>1. American Diabetes Association. </a:t>
            </a:r>
            <a:r>
              <a:rPr lang="en-GB" i="1" dirty="0"/>
              <a:t>Diabetes Care </a:t>
            </a:r>
            <a:r>
              <a:rPr lang="en-GB" dirty="0"/>
              <a:t>2021;44:S1; 2. Zelniker TA </a:t>
            </a:r>
            <a:r>
              <a:rPr lang="en-GB" i="1" dirty="0"/>
              <a:t>et al. Circulation </a:t>
            </a:r>
            <a:r>
              <a:rPr lang="en-GB" dirty="0"/>
              <a:t>2019;139:2022; 3. Zelniker A </a:t>
            </a:r>
            <a:r>
              <a:rPr lang="en-GB" i="1" dirty="0"/>
              <a:t>et al. Lancet </a:t>
            </a:r>
            <a:r>
              <a:rPr lang="en-GB" dirty="0"/>
              <a:t>2018;393:31</a:t>
            </a:r>
            <a:endParaRPr lang="en-US" dirty="0"/>
          </a:p>
        </p:txBody>
      </p:sp>
      <p:grpSp>
        <p:nvGrpSpPr>
          <p:cNvPr id="47" name="Group 46">
            <a:extLst>
              <a:ext uri="{FF2B5EF4-FFF2-40B4-BE49-F238E27FC236}">
                <a16:creationId xmlns:a16="http://schemas.microsoft.com/office/drawing/2014/main" id="{3CAC723C-70C2-4BA3-AA55-613A2810C841}"/>
              </a:ext>
            </a:extLst>
          </p:cNvPr>
          <p:cNvGrpSpPr/>
          <p:nvPr/>
        </p:nvGrpSpPr>
        <p:grpSpPr>
          <a:xfrm>
            <a:off x="2630517" y="1023727"/>
            <a:ext cx="3941690" cy="3429023"/>
            <a:chOff x="2832525" y="1023727"/>
            <a:chExt cx="3941690" cy="3429023"/>
          </a:xfrm>
        </p:grpSpPr>
        <p:sp>
          <p:nvSpPr>
            <p:cNvPr id="6" name="Freeform: Shape 5">
              <a:extLst>
                <a:ext uri="{FF2B5EF4-FFF2-40B4-BE49-F238E27FC236}">
                  <a16:creationId xmlns:a16="http://schemas.microsoft.com/office/drawing/2014/main" id="{088D9AF4-90BF-4D2A-8CDD-0188C48D4769}"/>
                </a:ext>
              </a:extLst>
            </p:cNvPr>
            <p:cNvSpPr/>
            <p:nvPr/>
          </p:nvSpPr>
          <p:spPr>
            <a:xfrm>
              <a:off x="3732836" y="1023727"/>
              <a:ext cx="2214334" cy="2305016"/>
            </a:xfrm>
            <a:custGeom>
              <a:avLst/>
              <a:gdLst>
                <a:gd name="connsiteX0" fmla="*/ 0 w 2517369"/>
                <a:gd name="connsiteY0" fmla="*/ 1258685 h 2517369"/>
                <a:gd name="connsiteX1" fmla="*/ 1258685 w 2517369"/>
                <a:gd name="connsiteY1" fmla="*/ 0 h 2517369"/>
                <a:gd name="connsiteX2" fmla="*/ 2517370 w 2517369"/>
                <a:gd name="connsiteY2" fmla="*/ 1258685 h 2517369"/>
                <a:gd name="connsiteX3" fmla="*/ 1258685 w 2517369"/>
                <a:gd name="connsiteY3" fmla="*/ 2517370 h 2517369"/>
                <a:gd name="connsiteX4" fmla="*/ 0 w 2517369"/>
                <a:gd name="connsiteY4" fmla="*/ 1258685 h 2517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369" h="2517369">
                  <a:moveTo>
                    <a:pt x="0" y="1258685"/>
                  </a:moveTo>
                  <a:cubicBezTo>
                    <a:pt x="0" y="563532"/>
                    <a:pt x="563532" y="0"/>
                    <a:pt x="1258685" y="0"/>
                  </a:cubicBezTo>
                  <a:cubicBezTo>
                    <a:pt x="1953838" y="0"/>
                    <a:pt x="2517370" y="563532"/>
                    <a:pt x="2517370" y="1258685"/>
                  </a:cubicBezTo>
                  <a:cubicBezTo>
                    <a:pt x="2517370" y="1953838"/>
                    <a:pt x="1953838" y="2517370"/>
                    <a:pt x="1258685" y="2517370"/>
                  </a:cubicBezTo>
                  <a:cubicBezTo>
                    <a:pt x="563532" y="2517370"/>
                    <a:pt x="0" y="1953838"/>
                    <a:pt x="0" y="1258685"/>
                  </a:cubicBezTo>
                  <a:close/>
                </a:path>
              </a:pathLst>
            </a:custGeom>
            <a:solidFill>
              <a:srgbClr val="EB9CA1"/>
            </a:solidFill>
            <a:ln w="6350">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69"/>
              <a:endParaRPr lang="en-GB" sz="788" b="1" dirty="0">
                <a:solidFill>
                  <a:srgbClr val="D83A43"/>
                </a:solidFill>
                <a:latin typeface="Arial"/>
              </a:endParaRPr>
            </a:p>
          </p:txBody>
        </p:sp>
        <p:grpSp>
          <p:nvGrpSpPr>
            <p:cNvPr id="46" name="Group 45">
              <a:extLst>
                <a:ext uri="{FF2B5EF4-FFF2-40B4-BE49-F238E27FC236}">
                  <a16:creationId xmlns:a16="http://schemas.microsoft.com/office/drawing/2014/main" id="{A52D7498-F092-4DDB-B9B8-413B798DA350}"/>
                </a:ext>
              </a:extLst>
            </p:cNvPr>
            <p:cNvGrpSpPr/>
            <p:nvPr/>
          </p:nvGrpSpPr>
          <p:grpSpPr>
            <a:xfrm>
              <a:off x="2832525" y="1202509"/>
              <a:ext cx="3941690" cy="3250241"/>
              <a:chOff x="2832525" y="1202509"/>
              <a:chExt cx="3941690" cy="3250241"/>
            </a:xfrm>
          </p:grpSpPr>
          <p:sp>
            <p:nvSpPr>
              <p:cNvPr id="8" name="Freeform: Shape 7">
                <a:extLst>
                  <a:ext uri="{FF2B5EF4-FFF2-40B4-BE49-F238E27FC236}">
                    <a16:creationId xmlns:a16="http://schemas.microsoft.com/office/drawing/2014/main" id="{D2D9A766-7EAE-45B9-8BA2-672D46EEA2C4}"/>
                  </a:ext>
                </a:extLst>
              </p:cNvPr>
              <p:cNvSpPr/>
              <p:nvPr/>
            </p:nvSpPr>
            <p:spPr>
              <a:xfrm>
                <a:off x="4559881" y="2147734"/>
                <a:ext cx="2214334" cy="2305016"/>
              </a:xfrm>
              <a:custGeom>
                <a:avLst/>
                <a:gdLst>
                  <a:gd name="connsiteX0" fmla="*/ 0 w 2517369"/>
                  <a:gd name="connsiteY0" fmla="*/ 1258685 h 2517369"/>
                  <a:gd name="connsiteX1" fmla="*/ 1258685 w 2517369"/>
                  <a:gd name="connsiteY1" fmla="*/ 0 h 2517369"/>
                  <a:gd name="connsiteX2" fmla="*/ 2517370 w 2517369"/>
                  <a:gd name="connsiteY2" fmla="*/ 1258685 h 2517369"/>
                  <a:gd name="connsiteX3" fmla="*/ 1258685 w 2517369"/>
                  <a:gd name="connsiteY3" fmla="*/ 2517370 h 2517369"/>
                  <a:gd name="connsiteX4" fmla="*/ 0 w 2517369"/>
                  <a:gd name="connsiteY4" fmla="*/ 1258685 h 2517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369" h="2517369">
                    <a:moveTo>
                      <a:pt x="0" y="1258685"/>
                    </a:moveTo>
                    <a:cubicBezTo>
                      <a:pt x="0" y="563532"/>
                      <a:pt x="563532" y="0"/>
                      <a:pt x="1258685" y="0"/>
                    </a:cubicBezTo>
                    <a:cubicBezTo>
                      <a:pt x="1953838" y="0"/>
                      <a:pt x="2517370" y="563532"/>
                      <a:pt x="2517370" y="1258685"/>
                    </a:cubicBezTo>
                    <a:cubicBezTo>
                      <a:pt x="2517370" y="1953838"/>
                      <a:pt x="1953838" y="2517370"/>
                      <a:pt x="1258685" y="2517370"/>
                    </a:cubicBezTo>
                    <a:cubicBezTo>
                      <a:pt x="563532" y="2517370"/>
                      <a:pt x="0" y="1953838"/>
                      <a:pt x="0" y="1258685"/>
                    </a:cubicBezTo>
                    <a:close/>
                  </a:path>
                </a:pathLst>
              </a:custGeom>
              <a:solidFill>
                <a:srgbClr val="8F3089">
                  <a:alpha val="50196"/>
                </a:srgbClr>
              </a:solidFill>
              <a:ln w="6350">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69"/>
                <a:endParaRPr lang="en-GB" sz="788" b="1" dirty="0">
                  <a:solidFill>
                    <a:srgbClr val="5A5A5A"/>
                  </a:solidFill>
                  <a:latin typeface="Arial"/>
                </a:endParaRPr>
              </a:p>
            </p:txBody>
          </p:sp>
          <p:sp>
            <p:nvSpPr>
              <p:cNvPr id="7" name="Freeform: Shape 6">
                <a:extLst>
                  <a:ext uri="{FF2B5EF4-FFF2-40B4-BE49-F238E27FC236}">
                    <a16:creationId xmlns:a16="http://schemas.microsoft.com/office/drawing/2014/main" id="{CFA6DF90-8CE3-49F5-93D0-7E3412159E41}"/>
                  </a:ext>
                </a:extLst>
              </p:cNvPr>
              <p:cNvSpPr/>
              <p:nvPr/>
            </p:nvSpPr>
            <p:spPr>
              <a:xfrm>
                <a:off x="2832525" y="2147216"/>
                <a:ext cx="2214334" cy="2305016"/>
              </a:xfrm>
              <a:custGeom>
                <a:avLst/>
                <a:gdLst>
                  <a:gd name="connsiteX0" fmla="*/ 0 w 2517369"/>
                  <a:gd name="connsiteY0" fmla="*/ 1258685 h 2517369"/>
                  <a:gd name="connsiteX1" fmla="*/ 1258685 w 2517369"/>
                  <a:gd name="connsiteY1" fmla="*/ 0 h 2517369"/>
                  <a:gd name="connsiteX2" fmla="*/ 2517370 w 2517369"/>
                  <a:gd name="connsiteY2" fmla="*/ 1258685 h 2517369"/>
                  <a:gd name="connsiteX3" fmla="*/ 1258685 w 2517369"/>
                  <a:gd name="connsiteY3" fmla="*/ 2517370 h 2517369"/>
                  <a:gd name="connsiteX4" fmla="*/ 0 w 2517369"/>
                  <a:gd name="connsiteY4" fmla="*/ 1258685 h 2517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369" h="2517369">
                    <a:moveTo>
                      <a:pt x="0" y="1258685"/>
                    </a:moveTo>
                    <a:cubicBezTo>
                      <a:pt x="0" y="563532"/>
                      <a:pt x="563532" y="0"/>
                      <a:pt x="1258685" y="0"/>
                    </a:cubicBezTo>
                    <a:cubicBezTo>
                      <a:pt x="1953838" y="0"/>
                      <a:pt x="2517370" y="563532"/>
                      <a:pt x="2517370" y="1258685"/>
                    </a:cubicBezTo>
                    <a:cubicBezTo>
                      <a:pt x="2517370" y="1953838"/>
                      <a:pt x="1953838" y="2517370"/>
                      <a:pt x="1258685" y="2517370"/>
                    </a:cubicBezTo>
                    <a:cubicBezTo>
                      <a:pt x="563532" y="2517370"/>
                      <a:pt x="0" y="1953838"/>
                      <a:pt x="0" y="1258685"/>
                    </a:cubicBezTo>
                    <a:close/>
                  </a:path>
                </a:pathLst>
              </a:custGeom>
              <a:solidFill>
                <a:srgbClr val="6482BE">
                  <a:alpha val="50196"/>
                </a:srgbClr>
              </a:solidFill>
              <a:ln w="6350">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69"/>
                <a:endParaRPr lang="en-GB" sz="788" b="1" dirty="0">
                  <a:solidFill>
                    <a:srgbClr val="5A5A5A"/>
                  </a:solidFill>
                  <a:latin typeface="Arial"/>
                </a:endParaRPr>
              </a:p>
            </p:txBody>
          </p:sp>
          <p:pic>
            <p:nvPicPr>
              <p:cNvPr id="9" name="Picture 8">
                <a:extLst>
                  <a:ext uri="{FF2B5EF4-FFF2-40B4-BE49-F238E27FC236}">
                    <a16:creationId xmlns:a16="http://schemas.microsoft.com/office/drawing/2014/main" id="{B1B751DD-B720-4934-BCB9-690B09CA1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7756" y="3353876"/>
                <a:ext cx="598316" cy="706071"/>
              </a:xfrm>
              <a:prstGeom prst="rect">
                <a:avLst/>
              </a:prstGeom>
            </p:spPr>
          </p:pic>
          <p:pic>
            <p:nvPicPr>
              <p:cNvPr id="10" name="Picture 9">
                <a:extLst>
                  <a:ext uri="{FF2B5EF4-FFF2-40B4-BE49-F238E27FC236}">
                    <a16:creationId xmlns:a16="http://schemas.microsoft.com/office/drawing/2014/main" id="{99E6F7A4-7E6B-4172-B8FF-1BA856889E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1265" y="1202509"/>
                <a:ext cx="527436" cy="684053"/>
              </a:xfrm>
              <a:prstGeom prst="rect">
                <a:avLst/>
              </a:prstGeom>
            </p:spPr>
          </p:pic>
          <p:pic>
            <p:nvPicPr>
              <p:cNvPr id="22" name="Picture 21">
                <a:extLst>
                  <a:ext uri="{FF2B5EF4-FFF2-40B4-BE49-F238E27FC236}">
                    <a16:creationId xmlns:a16="http://schemas.microsoft.com/office/drawing/2014/main" id="{B482A3E3-33C5-4F2F-82E1-F3DF2308DD79}"/>
                  </a:ext>
                </a:extLst>
              </p:cNvPr>
              <p:cNvPicPr>
                <a:picLocks noChangeAspect="1"/>
              </p:cNvPicPr>
              <p:nvPr/>
            </p:nvPicPr>
            <p:blipFill>
              <a:blip r:embed="rId5"/>
              <a:stretch>
                <a:fillRect/>
              </a:stretch>
            </p:blipFill>
            <p:spPr>
              <a:xfrm>
                <a:off x="5416162" y="3433198"/>
                <a:ext cx="747274" cy="677975"/>
              </a:xfrm>
              <a:prstGeom prst="rect">
                <a:avLst/>
              </a:prstGeom>
            </p:spPr>
          </p:pic>
          <p:cxnSp>
            <p:nvCxnSpPr>
              <p:cNvPr id="30" name="Straight Connector 29">
                <a:extLst>
                  <a:ext uri="{FF2B5EF4-FFF2-40B4-BE49-F238E27FC236}">
                    <a16:creationId xmlns:a16="http://schemas.microsoft.com/office/drawing/2014/main" id="{DADDFF82-4D57-494E-A004-F7965EF206BD}"/>
                  </a:ext>
                </a:extLst>
              </p:cNvPr>
              <p:cNvCxnSpPr>
                <a:cxnSpLocks/>
              </p:cNvCxnSpPr>
              <p:nvPr/>
            </p:nvCxnSpPr>
            <p:spPr>
              <a:xfrm flipH="1" flipV="1">
                <a:off x="3629692" y="3007297"/>
                <a:ext cx="689878" cy="1"/>
              </a:xfrm>
              <a:prstGeom prst="line">
                <a:avLst/>
              </a:pr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43C31AEB-B5AC-4233-BD72-760CD8465F03}"/>
                  </a:ext>
                </a:extLst>
              </p:cNvPr>
              <p:cNvCxnSpPr>
                <a:cxnSpLocks/>
              </p:cNvCxnSpPr>
              <p:nvPr/>
            </p:nvCxnSpPr>
            <p:spPr>
              <a:xfrm flipH="1" flipV="1">
                <a:off x="4851087" y="2311849"/>
                <a:ext cx="8533" cy="477343"/>
              </a:xfrm>
              <a:prstGeom prst="line">
                <a:avLst/>
              </a:pr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15AB64AD-C39C-46F3-8DE5-D45DAFBCD295}"/>
                  </a:ext>
                </a:extLst>
              </p:cNvPr>
              <p:cNvCxnSpPr>
                <a:cxnSpLocks/>
              </p:cNvCxnSpPr>
              <p:nvPr/>
            </p:nvCxnSpPr>
            <p:spPr>
              <a:xfrm flipH="1">
                <a:off x="4480181" y="3041085"/>
                <a:ext cx="709604" cy="5613"/>
              </a:xfrm>
              <a:prstGeom prst="line">
                <a:avLst/>
              </a:pr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4" name="Rectangle: Rounded Corners 23">
                <a:extLst>
                  <a:ext uri="{FF2B5EF4-FFF2-40B4-BE49-F238E27FC236}">
                    <a16:creationId xmlns:a16="http://schemas.microsoft.com/office/drawing/2014/main" id="{A55CEF76-468B-4DC5-8007-7F870E274CED}"/>
                  </a:ext>
                </a:extLst>
              </p:cNvPr>
              <p:cNvSpPr/>
              <p:nvPr/>
            </p:nvSpPr>
            <p:spPr>
              <a:xfrm>
                <a:off x="4541227" y="1970331"/>
                <a:ext cx="636785" cy="433370"/>
              </a:xfrm>
              <a:prstGeom prst="roundRect">
                <a:avLst/>
              </a:prstGeom>
              <a:solidFill>
                <a:schemeClr val="bg1"/>
              </a:solidFill>
              <a:ln w="38100">
                <a:solidFill>
                  <a:srgbClr val="EE24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GB" b="1" dirty="0">
                    <a:solidFill>
                      <a:srgbClr val="5A5A5A"/>
                    </a:solidFill>
                    <a:latin typeface="Century Gothic" panose="020F0302020204030204"/>
                  </a:rPr>
                  <a:t>C</a:t>
                </a:r>
              </a:p>
            </p:txBody>
          </p:sp>
          <p:sp>
            <p:nvSpPr>
              <p:cNvPr id="28" name="Rectangle: Rounded Corners 27">
                <a:extLst>
                  <a:ext uri="{FF2B5EF4-FFF2-40B4-BE49-F238E27FC236}">
                    <a16:creationId xmlns:a16="http://schemas.microsoft.com/office/drawing/2014/main" id="{0C3693D3-5371-4570-BD80-209800C78305}"/>
                  </a:ext>
                </a:extLst>
              </p:cNvPr>
              <p:cNvSpPr/>
              <p:nvPr/>
            </p:nvSpPr>
            <p:spPr>
              <a:xfrm>
                <a:off x="3111257" y="2784263"/>
                <a:ext cx="636786" cy="433370"/>
              </a:xfrm>
              <a:prstGeom prst="roundRect">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GB" b="1" dirty="0">
                    <a:solidFill>
                      <a:srgbClr val="5A5A5A"/>
                    </a:solidFill>
                    <a:latin typeface="Century Gothic" panose="020F0302020204030204"/>
                  </a:rPr>
                  <a:t>R</a:t>
                </a:r>
              </a:p>
            </p:txBody>
          </p:sp>
          <p:cxnSp>
            <p:nvCxnSpPr>
              <p:cNvPr id="45" name="Straight Connector 44">
                <a:extLst>
                  <a:ext uri="{FF2B5EF4-FFF2-40B4-BE49-F238E27FC236}">
                    <a16:creationId xmlns:a16="http://schemas.microsoft.com/office/drawing/2014/main" id="{71116F2B-1DC7-492C-AD31-C5AC92D9AB19}"/>
                  </a:ext>
                </a:extLst>
              </p:cNvPr>
              <p:cNvCxnSpPr>
                <a:cxnSpLocks/>
              </p:cNvCxnSpPr>
              <p:nvPr/>
            </p:nvCxnSpPr>
            <p:spPr>
              <a:xfrm flipH="1" flipV="1">
                <a:off x="5478629" y="3011132"/>
                <a:ext cx="689878" cy="1"/>
              </a:xfrm>
              <a:prstGeom prst="line">
                <a:avLst/>
              </a:pr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9" name="Rectangle: Rounded Corners 28">
                <a:extLst>
                  <a:ext uri="{FF2B5EF4-FFF2-40B4-BE49-F238E27FC236}">
                    <a16:creationId xmlns:a16="http://schemas.microsoft.com/office/drawing/2014/main" id="{87EE978A-773F-45F1-AA48-A649AE50BC70}"/>
                  </a:ext>
                </a:extLst>
              </p:cNvPr>
              <p:cNvSpPr/>
              <p:nvPr/>
            </p:nvSpPr>
            <p:spPr>
              <a:xfrm>
                <a:off x="5907368" y="2794447"/>
                <a:ext cx="570791" cy="433370"/>
              </a:xfrm>
              <a:prstGeom prst="roundRect">
                <a:avLst/>
              </a:prstGeom>
              <a:solidFill>
                <a:schemeClr val="bg1"/>
              </a:solidFill>
              <a:ln w="38100">
                <a:solidFill>
                  <a:srgbClr val="8F30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GB" b="1" dirty="0">
                    <a:solidFill>
                      <a:srgbClr val="5A5A5A"/>
                    </a:solidFill>
                    <a:latin typeface="Century Gothic" panose="020F0302020204030204"/>
                  </a:rPr>
                  <a:t>M</a:t>
                </a:r>
              </a:p>
            </p:txBody>
          </p:sp>
          <p:sp>
            <p:nvSpPr>
              <p:cNvPr id="41" name="Rectangle: Rounded Corners 40">
                <a:extLst>
                  <a:ext uri="{FF2B5EF4-FFF2-40B4-BE49-F238E27FC236}">
                    <a16:creationId xmlns:a16="http://schemas.microsoft.com/office/drawing/2014/main" id="{D8DC4A8B-0B38-493B-A4B9-E465F4BFC2BD}"/>
                  </a:ext>
                </a:extLst>
              </p:cNvPr>
              <p:cNvSpPr/>
              <p:nvPr/>
            </p:nvSpPr>
            <p:spPr>
              <a:xfrm>
                <a:off x="4042109" y="2695062"/>
                <a:ext cx="1590349" cy="612290"/>
              </a:xfrm>
              <a:prstGeom prst="roundRect">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GB" b="1" dirty="0" err="1">
                    <a:solidFill>
                      <a:srgbClr val="5A5A5A"/>
                    </a:solidFill>
                    <a:latin typeface="Arial" panose="020B0604020202020204" pitchFamily="34" charset="0"/>
                    <a:cs typeface="Arial" panose="020B0604020202020204" pitchFamily="34" charset="0"/>
                  </a:rPr>
                  <a:t>Ức</a:t>
                </a:r>
                <a:r>
                  <a:rPr lang="en-GB" b="1" dirty="0">
                    <a:solidFill>
                      <a:srgbClr val="5A5A5A"/>
                    </a:solidFill>
                    <a:latin typeface="Arial" panose="020B0604020202020204" pitchFamily="34" charset="0"/>
                    <a:cs typeface="Arial" panose="020B0604020202020204" pitchFamily="34" charset="0"/>
                  </a:rPr>
                  <a:t> </a:t>
                </a:r>
                <a:r>
                  <a:rPr lang="en-GB" b="1" dirty="0" err="1">
                    <a:solidFill>
                      <a:srgbClr val="5A5A5A"/>
                    </a:solidFill>
                    <a:latin typeface="Arial" panose="020B0604020202020204" pitchFamily="34" charset="0"/>
                    <a:cs typeface="Arial" panose="020B0604020202020204" pitchFamily="34" charset="0"/>
                  </a:rPr>
                  <a:t>chế</a:t>
                </a:r>
                <a:r>
                  <a:rPr lang="en-GB" b="1" dirty="0">
                    <a:solidFill>
                      <a:srgbClr val="5A5A5A"/>
                    </a:solidFill>
                    <a:latin typeface="Arial" panose="020B0604020202020204" pitchFamily="34" charset="0"/>
                    <a:cs typeface="Arial" panose="020B0604020202020204" pitchFamily="34" charset="0"/>
                  </a:rPr>
                  <a:t> SGLT2</a:t>
                </a:r>
                <a:r>
                  <a:rPr lang="en-GB" b="1" baseline="30000" dirty="0">
                    <a:solidFill>
                      <a:srgbClr val="5A5A5A"/>
                    </a:solidFill>
                    <a:latin typeface="Arial" panose="020B0604020202020204" pitchFamily="34" charset="0"/>
                    <a:cs typeface="Arial" panose="020B0604020202020204" pitchFamily="34" charset="0"/>
                  </a:rPr>
                  <a:t>1–3</a:t>
                </a:r>
              </a:p>
            </p:txBody>
          </p:sp>
        </p:grpSp>
      </p:grpSp>
      <p:sp>
        <p:nvSpPr>
          <p:cNvPr id="21" name="Slide Number Placeholder 4">
            <a:extLst>
              <a:ext uri="{FF2B5EF4-FFF2-40B4-BE49-F238E27FC236}">
                <a16:creationId xmlns:a16="http://schemas.microsoft.com/office/drawing/2014/main" id="{8E5ABE98-A3B0-47D0-AF3A-265BFC8178C5}"/>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429901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7130" y="154920"/>
            <a:ext cx="8003286" cy="768096"/>
          </a:xfrm>
        </p:spPr>
        <p:txBody>
          <a:bodyPr>
            <a:noAutofit/>
          </a:bodyPr>
          <a:lstStyle/>
          <a:p>
            <a:pPr lvl="0"/>
            <a:r>
              <a:rPr lang="en-GB" sz="1800" dirty="0" err="1"/>
              <a:t>Ức</a:t>
            </a:r>
            <a:r>
              <a:rPr lang="en-GB" sz="1800" dirty="0"/>
              <a:t> </a:t>
            </a:r>
            <a:r>
              <a:rPr lang="en-GB" sz="1800" dirty="0" err="1"/>
              <a:t>chế</a:t>
            </a:r>
            <a:r>
              <a:rPr lang="en-GB" sz="1800" dirty="0"/>
              <a:t>  SGLT2 </a:t>
            </a:r>
            <a:r>
              <a:rPr lang="en-GB" sz="1800" dirty="0" err="1"/>
              <a:t>có</a:t>
            </a:r>
            <a:r>
              <a:rPr lang="en-GB" sz="1800" dirty="0"/>
              <a:t> </a:t>
            </a:r>
            <a:r>
              <a:rPr lang="en-GB" sz="1800" dirty="0" err="1"/>
              <a:t>mang</a:t>
            </a:r>
            <a:r>
              <a:rPr lang="en-GB" sz="1800" dirty="0"/>
              <a:t> </a:t>
            </a:r>
            <a:r>
              <a:rPr lang="en-GB" sz="1800" dirty="0" err="1"/>
              <a:t>lại</a:t>
            </a:r>
            <a:r>
              <a:rPr lang="en-GB" sz="1800" dirty="0"/>
              <a:t> </a:t>
            </a:r>
            <a:r>
              <a:rPr lang="en-GB" sz="1800" dirty="0" err="1"/>
              <a:t>lợi</a:t>
            </a:r>
            <a:r>
              <a:rPr lang="en-GB" sz="1800" dirty="0"/>
              <a:t> </a:t>
            </a:r>
            <a:r>
              <a:rPr lang="en-GB" sz="1800" dirty="0" err="1"/>
              <a:t>ích</a:t>
            </a:r>
            <a:r>
              <a:rPr lang="en-GB" sz="1800" dirty="0"/>
              <a:t> </a:t>
            </a:r>
            <a:r>
              <a:rPr lang="en-GB" sz="1800" dirty="0" err="1"/>
              <a:t>lâu</a:t>
            </a:r>
            <a:r>
              <a:rPr lang="en-GB" sz="1800" dirty="0"/>
              <a:t> </a:t>
            </a:r>
            <a:r>
              <a:rPr lang="en-GB" sz="1800" dirty="0" err="1"/>
              <a:t>dài</a:t>
            </a:r>
            <a:r>
              <a:rPr lang="en-GB" sz="1800" dirty="0"/>
              <a:t> </a:t>
            </a:r>
            <a:r>
              <a:rPr lang="en-GB" sz="1800" dirty="0" err="1"/>
              <a:t>trong</a:t>
            </a:r>
            <a:r>
              <a:rPr lang="en-GB" sz="1800" dirty="0"/>
              <a:t> </a:t>
            </a:r>
            <a:r>
              <a:rPr lang="en-GB" sz="1800" dirty="0" err="1"/>
              <a:t>đời</a:t>
            </a:r>
            <a:r>
              <a:rPr lang="en-GB" sz="1800" dirty="0"/>
              <a:t> </a:t>
            </a:r>
            <a:r>
              <a:rPr lang="en-GB" sz="1800" dirty="0" err="1"/>
              <a:t>thực</a:t>
            </a:r>
            <a:r>
              <a:rPr lang="en-GB" sz="1800" dirty="0"/>
              <a:t>? </a:t>
            </a:r>
            <a:r>
              <a:rPr lang="en-GB" sz="1800" dirty="0" err="1"/>
              <a:t>Bao</a:t>
            </a:r>
            <a:r>
              <a:rPr lang="en-GB" sz="1800" dirty="0"/>
              <a:t> </a:t>
            </a:r>
            <a:r>
              <a:rPr lang="en-GB" sz="1800" dirty="0" err="1"/>
              <a:t>gồm</a:t>
            </a:r>
            <a:r>
              <a:rPr lang="en-GB" sz="1800" dirty="0"/>
              <a:t> </a:t>
            </a:r>
            <a:r>
              <a:rPr lang="en-GB" sz="1800" dirty="0" err="1"/>
              <a:t>kết</a:t>
            </a:r>
            <a:r>
              <a:rPr lang="en-GB" sz="1800" dirty="0"/>
              <a:t> </a:t>
            </a:r>
            <a:r>
              <a:rPr lang="en-GB" sz="1800" dirty="0" err="1"/>
              <a:t>cục</a:t>
            </a:r>
            <a:r>
              <a:rPr lang="en-GB" sz="1800" dirty="0"/>
              <a:t> </a:t>
            </a:r>
            <a:r>
              <a:rPr lang="en-GB" sz="1800" dirty="0" err="1"/>
              <a:t>trên</a:t>
            </a:r>
            <a:r>
              <a:rPr lang="en-GB" sz="1800" dirty="0"/>
              <a:t> </a:t>
            </a:r>
            <a:r>
              <a:rPr lang="en-GB" sz="1800" dirty="0" err="1"/>
              <a:t>tim</a:t>
            </a:r>
            <a:r>
              <a:rPr lang="en-GB" sz="1800" dirty="0"/>
              <a:t> </a:t>
            </a:r>
            <a:r>
              <a:rPr lang="en-GB" sz="1800" dirty="0" err="1"/>
              <a:t>mạch</a:t>
            </a:r>
            <a:r>
              <a:rPr lang="en-GB" sz="1800" dirty="0"/>
              <a:t> </a:t>
            </a:r>
            <a:r>
              <a:rPr lang="en-GB" sz="1800" dirty="0" err="1"/>
              <a:t>và</a:t>
            </a:r>
            <a:r>
              <a:rPr lang="en-GB" sz="1800" dirty="0"/>
              <a:t> </a:t>
            </a:r>
            <a:r>
              <a:rPr lang="en-GB" sz="1800" dirty="0" err="1"/>
              <a:t>thận</a:t>
            </a:r>
            <a:r>
              <a:rPr lang="en-GB" sz="1800" dirty="0"/>
              <a:t> ở </a:t>
            </a:r>
            <a:r>
              <a:rPr lang="en-GB" sz="1800" dirty="0" err="1"/>
              <a:t>bệnh</a:t>
            </a:r>
            <a:r>
              <a:rPr lang="en-GB" sz="1800" dirty="0"/>
              <a:t> </a:t>
            </a:r>
            <a:r>
              <a:rPr lang="en-GB" sz="1800" dirty="0" err="1"/>
              <a:t>nhân</a:t>
            </a:r>
            <a:r>
              <a:rPr lang="en-GB" sz="1800" dirty="0"/>
              <a:t> ĐTĐ </a:t>
            </a:r>
            <a:r>
              <a:rPr lang="en-GB" sz="1800" dirty="0" err="1"/>
              <a:t>típ</a:t>
            </a:r>
            <a:r>
              <a:rPr lang="en-GB" sz="1800" dirty="0"/>
              <a:t> 2 </a:t>
            </a:r>
            <a:r>
              <a:rPr lang="en-GB" sz="1800" dirty="0" err="1"/>
              <a:t>có</a:t>
            </a:r>
            <a:r>
              <a:rPr lang="en-GB" sz="1800" dirty="0"/>
              <a:t> </a:t>
            </a:r>
            <a:r>
              <a:rPr lang="en-GB" sz="1800" dirty="0" err="1"/>
              <a:t>hoặc</a:t>
            </a:r>
            <a:r>
              <a:rPr lang="en-GB" sz="1800" dirty="0"/>
              <a:t> </a:t>
            </a:r>
            <a:r>
              <a:rPr lang="en-GB" sz="1800" dirty="0" err="1"/>
              <a:t>không</a:t>
            </a:r>
            <a:r>
              <a:rPr lang="en-GB" sz="1800" dirty="0"/>
              <a:t> </a:t>
            </a:r>
            <a:r>
              <a:rPr lang="en-GB" sz="1800" dirty="0" err="1"/>
              <a:t>có</a:t>
            </a:r>
            <a:r>
              <a:rPr lang="en-GB" sz="1800" dirty="0"/>
              <a:t> </a:t>
            </a:r>
            <a:r>
              <a:rPr lang="en-GB" sz="1800" dirty="0" err="1"/>
              <a:t>bệnh</a:t>
            </a:r>
            <a:r>
              <a:rPr lang="en-GB" sz="1800" dirty="0"/>
              <a:t> </a:t>
            </a:r>
            <a:r>
              <a:rPr lang="en-GB" sz="1800" dirty="0" err="1"/>
              <a:t>tim</a:t>
            </a:r>
            <a:r>
              <a:rPr lang="en-GB" sz="1800" dirty="0"/>
              <a:t> </a:t>
            </a:r>
            <a:r>
              <a:rPr lang="en-GB" sz="1800" dirty="0" err="1"/>
              <a:t>mạch</a:t>
            </a:r>
            <a:r>
              <a:rPr lang="en-GB" sz="1800" dirty="0"/>
              <a:t>?</a:t>
            </a:r>
          </a:p>
        </p:txBody>
      </p:sp>
      <p:sp>
        <p:nvSpPr>
          <p:cNvPr id="29" name="Footer Placeholder 28"/>
          <p:cNvSpPr>
            <a:spLocks noGrp="1"/>
          </p:cNvSpPr>
          <p:nvPr>
            <p:ph type="ftr" sz="quarter" idx="3"/>
          </p:nvPr>
        </p:nvSpPr>
        <p:spPr>
          <a:xfrm>
            <a:off x="419346" y="4585252"/>
            <a:ext cx="7793322" cy="464892"/>
          </a:xfrm>
        </p:spPr>
        <p:txBody>
          <a:bodyPr/>
          <a:lstStyle/>
          <a:p>
            <a:pPr lvl="0">
              <a:defRPr/>
            </a:pPr>
            <a:r>
              <a:rPr kumimoji="0" lang="en-GB" b="0" i="0" u="none" strike="noStrike" kern="1200" cap="none" spc="0" normalizeH="0" baseline="0" noProof="0">
                <a:ln>
                  <a:noFill/>
                </a:ln>
                <a:solidFill>
                  <a:srgbClr val="515151"/>
                </a:solidFill>
                <a:effectLst/>
                <a:uLnTx/>
                <a:uFillTx/>
                <a:ea typeface="+mn-ea"/>
                <a:cs typeface="+mn-cs"/>
              </a:rPr>
              <a:t>*</a:t>
            </a:r>
            <a:r>
              <a:rPr lang="vi-VN">
                <a:solidFill>
                  <a:srgbClr val="515151"/>
                </a:solidFill>
              </a:rPr>
              <a:t>Đo lường sự can thiệp trong điều kiện thực tế</a:t>
            </a:r>
            <a:r>
              <a:rPr kumimoji="0" lang="en-GB" b="0" i="0" u="none" strike="noStrike" kern="1200" cap="none" spc="0" normalizeH="0" baseline="0" noProof="0">
                <a:ln>
                  <a:noFill/>
                </a:ln>
                <a:solidFill>
                  <a:srgbClr val="515151"/>
                </a:solidFill>
                <a:effectLst/>
                <a:uLnTx/>
                <a:uFillTx/>
                <a:ea typeface="+mn-ea"/>
                <a:cs typeface="+mn-cs"/>
              </a:rPr>
              <a:t>; </a:t>
            </a:r>
            <a:r>
              <a:rPr kumimoji="0" lang="en-GB" b="0" i="0" u="none" strike="noStrike" kern="1200" cap="none" spc="0" normalizeH="0" baseline="30000" noProof="0">
                <a:ln>
                  <a:noFill/>
                </a:ln>
                <a:solidFill>
                  <a:srgbClr val="515151"/>
                </a:solidFill>
                <a:effectLst/>
                <a:uLnTx/>
                <a:uFillTx/>
                <a:ea typeface="+mn-ea"/>
                <a:cs typeface="+mn-cs"/>
              </a:rPr>
              <a:t>†</a:t>
            </a:r>
            <a:r>
              <a:rPr lang="vi-VN" noProof="0">
                <a:solidFill>
                  <a:srgbClr val="515151"/>
                </a:solidFill>
              </a:rPr>
              <a:t>Đoàn hệ bắt cặp dựa trên điểm xu hướng</a:t>
            </a:r>
            <a:r>
              <a:rPr kumimoji="0" lang="en-GB" b="0" i="0" u="none" strike="noStrike" kern="1200" cap="none" spc="0" normalizeH="0" baseline="0" noProof="0">
                <a:ln>
                  <a:noFill/>
                </a:ln>
                <a:solidFill>
                  <a:srgbClr val="515151"/>
                </a:solidFill>
                <a:effectLst/>
                <a:uLnTx/>
                <a:uFillTx/>
                <a:ea typeface="+mn-ea"/>
                <a:cs typeface="+mn-cs"/>
              </a:rPr>
              <a:t> (</a:t>
            </a:r>
            <a:r>
              <a:rPr kumimoji="0" lang="vi-VN" b="0" i="0" u="none" strike="noStrike" kern="1200" cap="none" spc="0" normalizeH="0" baseline="0" noProof="0">
                <a:ln>
                  <a:noFill/>
                </a:ln>
                <a:solidFill>
                  <a:srgbClr val="515151"/>
                </a:solidFill>
                <a:effectLst/>
                <a:uLnTx/>
                <a:uFillTx/>
                <a:ea typeface="+mn-ea"/>
                <a:cs typeface="+mn-cs"/>
              </a:rPr>
              <a:t>tỉ</a:t>
            </a:r>
            <a:r>
              <a:rPr kumimoji="0" lang="vi-VN" b="0" i="0" u="none" strike="noStrike" kern="1200" cap="none" spc="0" normalizeH="0" noProof="0">
                <a:ln>
                  <a:noFill/>
                </a:ln>
                <a:solidFill>
                  <a:srgbClr val="515151"/>
                </a:solidFill>
                <a:effectLst/>
                <a:uLnTx/>
                <a:uFillTx/>
                <a:ea typeface="+mn-ea"/>
                <a:cs typeface="+mn-cs"/>
              </a:rPr>
              <a:t> lệ </a:t>
            </a:r>
            <a:r>
              <a:rPr kumimoji="0" lang="en-GB" b="0" i="0" u="none" strike="noStrike" kern="1200" cap="none" spc="0" normalizeH="0" baseline="0" noProof="0">
                <a:ln>
                  <a:noFill/>
                </a:ln>
                <a:solidFill>
                  <a:srgbClr val="515151"/>
                </a:solidFill>
                <a:effectLst/>
                <a:uLnTx/>
                <a:uFillTx/>
                <a:ea typeface="+mn-ea"/>
                <a:cs typeface="+mn-cs"/>
              </a:rPr>
              <a:t>1:1); </a:t>
            </a:r>
            <a:r>
              <a:rPr lang="en-GB" baseline="30000"/>
              <a:t>‡</a:t>
            </a:r>
            <a:r>
              <a:rPr lang="vi-VN"/>
              <a:t>Theo dõi trung bình trong </a:t>
            </a:r>
            <a:r>
              <a:rPr lang="en-GB"/>
              <a:t>EMPRISE </a:t>
            </a:r>
            <a:r>
              <a:rPr lang="vi-VN"/>
              <a:t>là</a:t>
            </a:r>
            <a:r>
              <a:rPr lang="en-GB"/>
              <a:t> 5.3</a:t>
            </a:r>
            <a:r>
              <a:rPr lang="vi-VN"/>
              <a:t> tháng</a:t>
            </a:r>
            <a:endParaRPr kumimoji="0" lang="en-GB" b="0" i="0" u="none" strike="noStrike" kern="1200" cap="none" spc="0" normalizeH="0" baseline="0" noProof="0">
              <a:ln>
                <a:noFill/>
              </a:ln>
              <a:solidFill>
                <a:srgbClr val="515151"/>
              </a:solidFill>
              <a:effectLst/>
              <a:uLnTx/>
              <a:uFillTx/>
              <a:ea typeface="+mn-ea"/>
              <a:cs typeface="+mn-cs"/>
            </a:endParaRPr>
          </a:p>
          <a:p>
            <a:pPr lvl="0">
              <a:defRPr/>
            </a:pPr>
            <a:r>
              <a:rPr kumimoji="0" lang="en-GB" b="0" i="0" u="none" strike="noStrike" kern="1200" cap="none" spc="0" normalizeH="0" baseline="0" noProof="0">
                <a:ln>
                  <a:noFill/>
                </a:ln>
                <a:solidFill>
                  <a:srgbClr val="515151"/>
                </a:solidFill>
                <a:effectLst/>
                <a:uLnTx/>
                <a:uFillTx/>
                <a:ea typeface="+mn-ea"/>
                <a:cs typeface="+mn-cs"/>
              </a:rPr>
              <a:t>CV, tim mạch; DPP-4, dipeptidyl peptidase-4; CVD, bệnh tim mạch</a:t>
            </a:r>
            <a:r>
              <a:rPr lang="en-GB">
                <a:solidFill>
                  <a:srgbClr val="515151"/>
                </a:solidFill>
              </a:rPr>
              <a:t>; </a:t>
            </a:r>
            <a:r>
              <a:rPr kumimoji="0" lang="en-GB" b="0" i="0" u="none" strike="noStrike" kern="1200" cap="none" spc="0" normalizeH="0" baseline="0" noProof="0">
                <a:ln>
                  <a:noFill/>
                </a:ln>
                <a:solidFill>
                  <a:srgbClr val="515151"/>
                </a:solidFill>
                <a:effectLst/>
                <a:uLnTx/>
                <a:uFillTx/>
                <a:ea typeface="+mn-ea"/>
                <a:cs typeface="+mn-cs"/>
              </a:rPr>
              <a:t>RWE, bằng chứng đời thực; SGLT2, sodium-glucose co-transporter-2; </a:t>
            </a:r>
            <a:r>
              <a:rPr kumimoji="0" lang="vi-VN" b="0" i="0" u="none" strike="noStrike" kern="1200" cap="none" spc="0" normalizeH="0" baseline="0" noProof="0">
                <a:ln>
                  <a:noFill/>
                </a:ln>
                <a:solidFill>
                  <a:srgbClr val="515151"/>
                </a:solidFill>
                <a:effectLst/>
                <a:uLnTx/>
                <a:uFillTx/>
                <a:ea typeface="+mn-ea"/>
                <a:cs typeface="+mn-cs"/>
              </a:rPr>
              <a:t>ĐTĐ, Đái tháo đường</a:t>
            </a:r>
            <a:endParaRPr kumimoji="0" lang="en-GB" b="0" i="0" u="none" strike="noStrike" kern="1200" cap="none" spc="0" normalizeH="0" baseline="0" noProof="0">
              <a:ln>
                <a:noFill/>
              </a:ln>
              <a:solidFill>
                <a:srgbClr val="515151"/>
              </a:solidFill>
              <a:effectLst/>
              <a:uLnTx/>
              <a:uFillTx/>
              <a:ea typeface="+mn-ea"/>
              <a:cs typeface="+mn-cs"/>
            </a:endParaRPr>
          </a:p>
          <a:p>
            <a:pPr>
              <a:defRPr/>
            </a:pPr>
            <a:r>
              <a:rPr kumimoji="0" lang="it-IT" b="0" i="0" u="none" strike="noStrike" kern="1200" cap="none" spc="0" normalizeH="0" baseline="0" noProof="0">
                <a:ln>
                  <a:noFill/>
                </a:ln>
                <a:solidFill>
                  <a:srgbClr val="515151"/>
                </a:solidFill>
                <a:effectLst/>
                <a:uLnTx/>
                <a:uFillTx/>
                <a:ea typeface="+mn-ea"/>
                <a:cs typeface="+mn-cs"/>
              </a:rPr>
              <a:t>1</a:t>
            </a:r>
            <a:r>
              <a:rPr kumimoji="0" lang="it-IT" b="0" i="0" u="none" strike="noStrike" kern="1200" cap="none" spc="0" normalizeH="0" baseline="0" noProof="0" dirty="0">
                <a:ln>
                  <a:noFill/>
                </a:ln>
                <a:solidFill>
                  <a:srgbClr val="515151"/>
                </a:solidFill>
                <a:effectLst/>
                <a:uLnTx/>
                <a:uFillTx/>
                <a:ea typeface="+mn-ea"/>
                <a:cs typeface="+mn-cs"/>
              </a:rPr>
              <a:t>. </a:t>
            </a:r>
            <a:r>
              <a:rPr lang="en-US" dirty="0">
                <a:solidFill>
                  <a:srgbClr val="5A5A5A"/>
                </a:solidFill>
              </a:rPr>
              <a:t>Kim DJ </a:t>
            </a:r>
            <a:r>
              <a:rPr lang="en-US" i="1" dirty="0">
                <a:solidFill>
                  <a:srgbClr val="5A5A5A"/>
                </a:solidFill>
              </a:rPr>
              <a:t>et al. IDF </a:t>
            </a:r>
            <a:r>
              <a:rPr lang="en-US" dirty="0">
                <a:solidFill>
                  <a:srgbClr val="5A5A5A"/>
                </a:solidFill>
              </a:rPr>
              <a:t>2019; </a:t>
            </a:r>
            <a:r>
              <a:rPr lang="en-GB" dirty="0">
                <a:solidFill>
                  <a:srgbClr val="5A5A5A"/>
                </a:solidFill>
              </a:rPr>
              <a:t>poster P-0617; 2. </a:t>
            </a:r>
            <a:r>
              <a:rPr kumimoji="0" lang="it-IT" b="0" i="0" u="none" strike="noStrike" kern="1200" cap="none" spc="0" normalizeH="0" baseline="0" noProof="0" dirty="0">
                <a:ln>
                  <a:noFill/>
                </a:ln>
                <a:solidFill>
                  <a:srgbClr val="515151"/>
                </a:solidFill>
                <a:effectLst/>
                <a:uLnTx/>
                <a:uFillTx/>
                <a:ea typeface="+mn-ea"/>
                <a:cs typeface="+mn-cs"/>
              </a:rPr>
              <a:t>Patorno E </a:t>
            </a:r>
            <a:r>
              <a:rPr kumimoji="0" lang="it-IT" b="0" i="1" u="none" strike="noStrike" kern="1200" cap="none" spc="0" normalizeH="0" baseline="0" noProof="0" dirty="0">
                <a:ln>
                  <a:noFill/>
                </a:ln>
                <a:solidFill>
                  <a:srgbClr val="515151"/>
                </a:solidFill>
                <a:effectLst/>
                <a:uLnTx/>
                <a:uFillTx/>
                <a:ea typeface="+mn-ea"/>
                <a:cs typeface="+mn-cs"/>
              </a:rPr>
              <a:t>et al. Circulation </a:t>
            </a:r>
            <a:r>
              <a:rPr kumimoji="0" lang="it-IT" b="0" i="0" u="none" strike="noStrike" kern="1200" cap="none" spc="0" normalizeH="0" baseline="0" noProof="0" dirty="0">
                <a:ln>
                  <a:noFill/>
                </a:ln>
                <a:solidFill>
                  <a:srgbClr val="515151"/>
                </a:solidFill>
                <a:effectLst/>
                <a:uLnTx/>
                <a:uFillTx/>
                <a:ea typeface="+mn-ea"/>
                <a:cs typeface="+mn-cs"/>
              </a:rPr>
              <a:t>2019;</a:t>
            </a:r>
            <a:r>
              <a:rPr kumimoji="0" lang="en-GB" b="0" i="0" u="none" strike="noStrike" kern="1200" cap="none" spc="0" normalizeH="0" baseline="0" noProof="0" dirty="0">
                <a:ln>
                  <a:noFill/>
                </a:ln>
                <a:solidFill>
                  <a:srgbClr val="515151"/>
                </a:solidFill>
                <a:effectLst/>
                <a:uLnTx/>
                <a:uFillTx/>
                <a:ea typeface="+mn-ea"/>
                <a:cs typeface="+mn-cs"/>
              </a:rPr>
              <a:t>139:2822</a:t>
            </a:r>
          </a:p>
        </p:txBody>
      </p:sp>
      <p:sp>
        <p:nvSpPr>
          <p:cNvPr id="22" name="Rectangle: Rounded Corners 21">
            <a:extLst>
              <a:ext uri="{FF2B5EF4-FFF2-40B4-BE49-F238E27FC236}">
                <a16:creationId xmlns:a16="http://schemas.microsoft.com/office/drawing/2014/main" id="{354C9C8F-45CB-4B10-8103-BF189CD5A902}"/>
              </a:ext>
            </a:extLst>
          </p:cNvPr>
          <p:cNvSpPr/>
          <p:nvPr/>
        </p:nvSpPr>
        <p:spPr>
          <a:xfrm>
            <a:off x="2833885" y="1144906"/>
            <a:ext cx="5646531" cy="2996565"/>
          </a:xfrm>
          <a:prstGeom prst="roundRect">
            <a:avLst/>
          </a:prstGeom>
          <a:solidFill>
            <a:schemeClr val="bg1">
              <a:lumMod val="95000"/>
            </a:schemeClr>
          </a:solidFill>
          <a:ln w="19050">
            <a:solidFill>
              <a:srgbClr val="8F3089"/>
            </a:solidFill>
          </a:ln>
        </p:spPr>
        <p:txBody>
          <a:bodyPr wrap="square" anchor="ctr">
            <a:spAutoFit/>
          </a:bodyPr>
          <a:lstStyle/>
          <a:p>
            <a:pPr marL="176396" lvl="0" indent="-176396" defTabSz="914378">
              <a:spcBef>
                <a:spcPts val="600"/>
              </a:spcBef>
              <a:buClr>
                <a:srgbClr val="8F3089"/>
              </a:buClr>
              <a:buFont typeface="Arial" panose="020B0604020202020204" pitchFamily="34" charset="0"/>
              <a:buChar char="•"/>
              <a:defRPr/>
            </a:pPr>
            <a:r>
              <a:rPr lang="en-GB" sz="1600" dirty="0" err="1">
                <a:solidFill>
                  <a:srgbClr val="5A5A5A"/>
                </a:solidFill>
              </a:rPr>
              <a:t>Nghiên</a:t>
            </a:r>
            <a:r>
              <a:rPr lang="en-GB" sz="1600" dirty="0">
                <a:solidFill>
                  <a:srgbClr val="5A5A5A"/>
                </a:solidFill>
              </a:rPr>
              <a:t> </a:t>
            </a:r>
            <a:r>
              <a:rPr lang="en-GB" sz="1600" dirty="0" err="1">
                <a:solidFill>
                  <a:srgbClr val="5A5A5A"/>
                </a:solidFill>
              </a:rPr>
              <a:t>cứu</a:t>
            </a:r>
            <a:r>
              <a:rPr lang="en-GB" sz="1600" dirty="0">
                <a:solidFill>
                  <a:srgbClr val="5A5A5A"/>
                </a:solidFill>
              </a:rPr>
              <a:t> </a:t>
            </a:r>
            <a:r>
              <a:rPr lang="en-GB" sz="1600" dirty="0" err="1">
                <a:solidFill>
                  <a:srgbClr val="5A5A5A"/>
                </a:solidFill>
              </a:rPr>
              <a:t>đang</a:t>
            </a:r>
            <a:r>
              <a:rPr lang="en-GB" sz="1600" dirty="0">
                <a:solidFill>
                  <a:srgbClr val="5A5A5A"/>
                </a:solidFill>
              </a:rPr>
              <a:t> </a:t>
            </a:r>
            <a:r>
              <a:rPr lang="en-GB" sz="1600" dirty="0" err="1">
                <a:solidFill>
                  <a:srgbClr val="5A5A5A"/>
                </a:solidFill>
              </a:rPr>
              <a:t>thực</a:t>
            </a:r>
            <a:r>
              <a:rPr lang="en-GB" sz="1600" dirty="0">
                <a:solidFill>
                  <a:srgbClr val="5A5A5A"/>
                </a:solidFill>
              </a:rPr>
              <a:t> </a:t>
            </a:r>
            <a:r>
              <a:rPr lang="en-GB" sz="1600" dirty="0" err="1">
                <a:solidFill>
                  <a:srgbClr val="5A5A5A"/>
                </a:solidFill>
              </a:rPr>
              <a:t>hiện</a:t>
            </a:r>
            <a:r>
              <a:rPr lang="en-GB" sz="1600" dirty="0">
                <a:solidFill>
                  <a:srgbClr val="5A5A5A"/>
                </a:solidFill>
              </a:rPr>
              <a:t>, </a:t>
            </a:r>
            <a:r>
              <a:rPr lang="en-GB" sz="1600" dirty="0" err="1">
                <a:solidFill>
                  <a:srgbClr val="5A5A5A"/>
                </a:solidFill>
              </a:rPr>
              <a:t>không</a:t>
            </a:r>
            <a:r>
              <a:rPr lang="en-GB" sz="1600" dirty="0">
                <a:solidFill>
                  <a:srgbClr val="5A5A5A"/>
                </a:solidFill>
              </a:rPr>
              <a:t> can </a:t>
            </a:r>
            <a:r>
              <a:rPr lang="en-GB" sz="1600" dirty="0" err="1">
                <a:solidFill>
                  <a:srgbClr val="5A5A5A"/>
                </a:solidFill>
              </a:rPr>
              <a:t>thiệp</a:t>
            </a:r>
            <a:r>
              <a:rPr lang="en-GB" sz="1600" dirty="0">
                <a:solidFill>
                  <a:srgbClr val="5A5A5A"/>
                </a:solidFill>
              </a:rPr>
              <a:t>, EMPRISE, </a:t>
            </a:r>
            <a:r>
              <a:rPr lang="en-GB" sz="1600" dirty="0" err="1">
                <a:solidFill>
                  <a:srgbClr val="5A5A5A"/>
                </a:solidFill>
              </a:rPr>
              <a:t>đánh</a:t>
            </a:r>
            <a:r>
              <a:rPr lang="en-GB" sz="1600" dirty="0">
                <a:solidFill>
                  <a:srgbClr val="5A5A5A"/>
                </a:solidFill>
              </a:rPr>
              <a:t> </a:t>
            </a:r>
            <a:r>
              <a:rPr lang="en-GB" sz="1600" dirty="0" err="1">
                <a:solidFill>
                  <a:srgbClr val="5A5A5A"/>
                </a:solidFill>
              </a:rPr>
              <a:t>giá</a:t>
            </a:r>
            <a:r>
              <a:rPr lang="en-GB" sz="1600" dirty="0">
                <a:solidFill>
                  <a:srgbClr val="5A5A5A"/>
                </a:solidFill>
              </a:rPr>
              <a:t> </a:t>
            </a:r>
            <a:r>
              <a:rPr lang="en-GB" sz="1600" dirty="0" err="1">
                <a:solidFill>
                  <a:srgbClr val="5A5A5A"/>
                </a:solidFill>
              </a:rPr>
              <a:t>hiệu</a:t>
            </a:r>
            <a:r>
              <a:rPr lang="en-GB" sz="1600" dirty="0">
                <a:solidFill>
                  <a:srgbClr val="5A5A5A"/>
                </a:solidFill>
              </a:rPr>
              <a:t> </a:t>
            </a:r>
            <a:r>
              <a:rPr lang="en-GB" sz="1600" dirty="0" err="1">
                <a:solidFill>
                  <a:srgbClr val="5A5A5A"/>
                </a:solidFill>
              </a:rPr>
              <a:t>quả</a:t>
            </a:r>
            <a:r>
              <a:rPr lang="en-GB" sz="1600" dirty="0">
                <a:solidFill>
                  <a:srgbClr val="5A5A5A"/>
                </a:solidFill>
              </a:rPr>
              <a:t> </a:t>
            </a:r>
            <a:r>
              <a:rPr lang="en-GB" sz="1600" dirty="0" err="1">
                <a:solidFill>
                  <a:srgbClr val="5A5A5A"/>
                </a:solidFill>
              </a:rPr>
              <a:t>tim</a:t>
            </a:r>
            <a:r>
              <a:rPr lang="en-GB" sz="1600" dirty="0">
                <a:solidFill>
                  <a:srgbClr val="5A5A5A"/>
                </a:solidFill>
              </a:rPr>
              <a:t> </a:t>
            </a:r>
            <a:r>
              <a:rPr lang="en-GB" sz="1600" dirty="0" err="1">
                <a:solidFill>
                  <a:srgbClr val="5A5A5A"/>
                </a:solidFill>
              </a:rPr>
              <a:t>mạch</a:t>
            </a:r>
            <a:r>
              <a:rPr lang="en-GB" sz="1600" dirty="0">
                <a:solidFill>
                  <a:srgbClr val="5A5A5A"/>
                </a:solidFill>
              </a:rPr>
              <a:t>, </a:t>
            </a:r>
            <a:r>
              <a:rPr lang="en-GB" sz="1600" dirty="0" err="1">
                <a:solidFill>
                  <a:srgbClr val="5A5A5A"/>
                </a:solidFill>
              </a:rPr>
              <a:t>tính</a:t>
            </a:r>
            <a:r>
              <a:rPr lang="en-GB" sz="1600" dirty="0">
                <a:solidFill>
                  <a:srgbClr val="5A5A5A"/>
                </a:solidFill>
              </a:rPr>
              <a:t> an </a:t>
            </a:r>
            <a:r>
              <a:rPr lang="en-GB" sz="1600" dirty="0" err="1">
                <a:solidFill>
                  <a:srgbClr val="5A5A5A"/>
                </a:solidFill>
              </a:rPr>
              <a:t>toàn</a:t>
            </a:r>
            <a:r>
              <a:rPr lang="en-GB" sz="1600" dirty="0">
                <a:solidFill>
                  <a:srgbClr val="5A5A5A"/>
                </a:solidFill>
              </a:rPr>
              <a:t>, </a:t>
            </a:r>
            <a:r>
              <a:rPr lang="en-GB" sz="1600" dirty="0" err="1">
                <a:solidFill>
                  <a:srgbClr val="5A5A5A"/>
                </a:solidFill>
              </a:rPr>
              <a:t>việc</a:t>
            </a:r>
            <a:r>
              <a:rPr lang="en-GB" sz="1600" dirty="0">
                <a:solidFill>
                  <a:srgbClr val="5A5A5A"/>
                </a:solidFill>
              </a:rPr>
              <a:t> </a:t>
            </a:r>
            <a:r>
              <a:rPr lang="en-GB" sz="1600" dirty="0" err="1">
                <a:solidFill>
                  <a:srgbClr val="5A5A5A"/>
                </a:solidFill>
              </a:rPr>
              <a:t>sử</a:t>
            </a:r>
            <a:r>
              <a:rPr lang="en-GB" sz="1600" dirty="0">
                <a:solidFill>
                  <a:srgbClr val="5A5A5A"/>
                </a:solidFill>
              </a:rPr>
              <a:t> </a:t>
            </a:r>
            <a:r>
              <a:rPr lang="en-GB" sz="1600" dirty="0" err="1">
                <a:solidFill>
                  <a:srgbClr val="5A5A5A"/>
                </a:solidFill>
              </a:rPr>
              <a:t>dụng</a:t>
            </a:r>
            <a:r>
              <a:rPr lang="en-GB" sz="1600" dirty="0">
                <a:solidFill>
                  <a:srgbClr val="5A5A5A"/>
                </a:solidFill>
              </a:rPr>
              <a:t> </a:t>
            </a:r>
            <a:r>
              <a:rPr lang="en-GB" sz="1600" dirty="0" err="1">
                <a:solidFill>
                  <a:srgbClr val="5A5A5A"/>
                </a:solidFill>
              </a:rPr>
              <a:t>và</a:t>
            </a:r>
            <a:r>
              <a:rPr lang="en-GB" sz="1600" dirty="0">
                <a:solidFill>
                  <a:srgbClr val="5A5A5A"/>
                </a:solidFill>
              </a:rPr>
              <a:t> chi </a:t>
            </a:r>
            <a:r>
              <a:rPr lang="en-GB" sz="1600" dirty="0" err="1">
                <a:solidFill>
                  <a:srgbClr val="5A5A5A"/>
                </a:solidFill>
              </a:rPr>
              <a:t>phí</a:t>
            </a:r>
            <a:r>
              <a:rPr lang="en-GB" sz="1600" dirty="0">
                <a:solidFill>
                  <a:srgbClr val="5A5A5A"/>
                </a:solidFill>
              </a:rPr>
              <a:t> </a:t>
            </a:r>
            <a:r>
              <a:rPr lang="en-GB" sz="1600" dirty="0" err="1">
                <a:solidFill>
                  <a:srgbClr val="5A5A5A"/>
                </a:solidFill>
              </a:rPr>
              <a:t>chăm</a:t>
            </a:r>
            <a:r>
              <a:rPr lang="en-GB" sz="1600" dirty="0">
                <a:solidFill>
                  <a:srgbClr val="5A5A5A"/>
                </a:solidFill>
              </a:rPr>
              <a:t> </a:t>
            </a:r>
            <a:r>
              <a:rPr lang="en-GB" sz="1600" dirty="0" err="1">
                <a:solidFill>
                  <a:srgbClr val="5A5A5A"/>
                </a:solidFill>
              </a:rPr>
              <a:t>sóc</a:t>
            </a:r>
            <a:r>
              <a:rPr lang="en-GB" sz="1600" dirty="0">
                <a:solidFill>
                  <a:srgbClr val="5A5A5A"/>
                </a:solidFill>
              </a:rPr>
              <a:t> </a:t>
            </a:r>
            <a:r>
              <a:rPr lang="en-GB" sz="1600" dirty="0" err="1">
                <a:solidFill>
                  <a:srgbClr val="5A5A5A"/>
                </a:solidFill>
              </a:rPr>
              <a:t>của</a:t>
            </a:r>
            <a:r>
              <a:rPr lang="en-GB" sz="1600" dirty="0">
                <a:solidFill>
                  <a:srgbClr val="5A5A5A"/>
                </a:solidFill>
              </a:rPr>
              <a:t> </a:t>
            </a:r>
            <a:r>
              <a:rPr lang="en-GB" sz="1600" dirty="0" err="1">
                <a:solidFill>
                  <a:srgbClr val="5A5A5A"/>
                </a:solidFill>
              </a:rPr>
              <a:t>empagliflozin</a:t>
            </a:r>
            <a:r>
              <a:rPr lang="en-GB" sz="1600" dirty="0">
                <a:solidFill>
                  <a:srgbClr val="5A5A5A"/>
                </a:solidFill>
              </a:rPr>
              <a:t> </a:t>
            </a:r>
            <a:r>
              <a:rPr lang="en-GB" sz="1600" dirty="0" err="1">
                <a:solidFill>
                  <a:srgbClr val="5A5A5A"/>
                </a:solidFill>
              </a:rPr>
              <a:t>trong</a:t>
            </a:r>
            <a:r>
              <a:rPr lang="en-GB" sz="1600" dirty="0">
                <a:solidFill>
                  <a:srgbClr val="5A5A5A"/>
                </a:solidFill>
              </a:rPr>
              <a:t> </a:t>
            </a:r>
            <a:r>
              <a:rPr lang="en-GB" sz="1600" b="1" dirty="0" err="1">
                <a:solidFill>
                  <a:srgbClr val="8F3089"/>
                </a:solidFill>
              </a:rPr>
              <a:t>thực</a:t>
            </a:r>
            <a:r>
              <a:rPr lang="en-GB" sz="1600" b="1" dirty="0">
                <a:solidFill>
                  <a:srgbClr val="8F3089"/>
                </a:solidFill>
              </a:rPr>
              <a:t> </a:t>
            </a:r>
            <a:r>
              <a:rPr lang="en-GB" sz="1600" b="1" dirty="0" err="1">
                <a:solidFill>
                  <a:srgbClr val="8F3089"/>
                </a:solidFill>
              </a:rPr>
              <a:t>hành</a:t>
            </a:r>
            <a:r>
              <a:rPr lang="en-GB" sz="1600" b="1" dirty="0">
                <a:solidFill>
                  <a:srgbClr val="8F3089"/>
                </a:solidFill>
              </a:rPr>
              <a:t> </a:t>
            </a:r>
            <a:r>
              <a:rPr lang="en-GB" sz="1600" b="1" dirty="0" err="1">
                <a:solidFill>
                  <a:srgbClr val="8F3089"/>
                </a:solidFill>
              </a:rPr>
              <a:t>lâm</a:t>
            </a:r>
            <a:r>
              <a:rPr lang="en-GB" sz="1600" b="1" dirty="0">
                <a:solidFill>
                  <a:srgbClr val="8F3089"/>
                </a:solidFill>
              </a:rPr>
              <a:t> </a:t>
            </a:r>
            <a:r>
              <a:rPr lang="en-GB" sz="1600" b="1" dirty="0" err="1">
                <a:solidFill>
                  <a:srgbClr val="8F3089"/>
                </a:solidFill>
              </a:rPr>
              <a:t>sàng</a:t>
            </a:r>
            <a:r>
              <a:rPr lang="en-GB" sz="1600" b="1" dirty="0">
                <a:solidFill>
                  <a:srgbClr val="8F3089"/>
                </a:solidFill>
              </a:rPr>
              <a:t> </a:t>
            </a:r>
            <a:r>
              <a:rPr lang="en-GB" sz="1600" b="1" dirty="0" err="1">
                <a:solidFill>
                  <a:srgbClr val="8F3089"/>
                </a:solidFill>
              </a:rPr>
              <a:t>hàng</a:t>
            </a:r>
            <a:r>
              <a:rPr lang="en-GB" sz="1600" b="1" dirty="0">
                <a:solidFill>
                  <a:srgbClr val="8F3089"/>
                </a:solidFill>
              </a:rPr>
              <a:t> </a:t>
            </a:r>
            <a:r>
              <a:rPr lang="en-GB" sz="1600" b="1" dirty="0" err="1">
                <a:solidFill>
                  <a:srgbClr val="8F3089"/>
                </a:solidFill>
              </a:rPr>
              <a:t>ngày</a:t>
            </a:r>
            <a:r>
              <a:rPr lang="en-GB" sz="1600" dirty="0">
                <a:solidFill>
                  <a:srgbClr val="5A5A5A"/>
                </a:solidFill>
              </a:rPr>
              <a:t> ở </a:t>
            </a:r>
            <a:r>
              <a:rPr lang="en-GB" sz="1600" dirty="0" err="1">
                <a:solidFill>
                  <a:srgbClr val="5A5A5A"/>
                </a:solidFill>
              </a:rPr>
              <a:t>bệnh</a:t>
            </a:r>
            <a:r>
              <a:rPr lang="en-GB" sz="1600" dirty="0">
                <a:solidFill>
                  <a:srgbClr val="5A5A5A"/>
                </a:solidFill>
              </a:rPr>
              <a:t> </a:t>
            </a:r>
            <a:r>
              <a:rPr lang="en-GB" sz="1600" dirty="0" err="1">
                <a:solidFill>
                  <a:srgbClr val="5A5A5A"/>
                </a:solidFill>
              </a:rPr>
              <a:t>nhân</a:t>
            </a:r>
            <a:r>
              <a:rPr lang="en-GB" sz="1600" dirty="0">
                <a:solidFill>
                  <a:srgbClr val="5A5A5A"/>
                </a:solidFill>
              </a:rPr>
              <a:t> ĐTĐ </a:t>
            </a:r>
            <a:r>
              <a:rPr lang="en-GB" sz="1600" dirty="0" err="1">
                <a:solidFill>
                  <a:srgbClr val="5A5A5A"/>
                </a:solidFill>
              </a:rPr>
              <a:t>típ</a:t>
            </a:r>
            <a:r>
              <a:rPr lang="en-GB" sz="1600" dirty="0">
                <a:solidFill>
                  <a:srgbClr val="5A5A5A"/>
                </a:solidFill>
              </a:rPr>
              <a:t> 2 </a:t>
            </a:r>
            <a:r>
              <a:rPr lang="en-GB" sz="1600" dirty="0" err="1">
                <a:solidFill>
                  <a:srgbClr val="5A5A5A"/>
                </a:solidFill>
              </a:rPr>
              <a:t>xuyên</a:t>
            </a:r>
            <a:r>
              <a:rPr lang="en-GB" sz="1600" dirty="0">
                <a:solidFill>
                  <a:srgbClr val="5A5A5A"/>
                </a:solidFill>
              </a:rPr>
              <a:t> </a:t>
            </a:r>
            <a:r>
              <a:rPr lang="en-GB" sz="1600" dirty="0" err="1">
                <a:solidFill>
                  <a:srgbClr val="5A5A5A"/>
                </a:solidFill>
              </a:rPr>
              <a:t>suốt</a:t>
            </a:r>
            <a:r>
              <a:rPr lang="en-GB" sz="1600" dirty="0">
                <a:solidFill>
                  <a:srgbClr val="5A5A5A"/>
                </a:solidFill>
              </a:rPr>
              <a:t> </a:t>
            </a:r>
            <a:r>
              <a:rPr lang="en-GB" sz="1600" b="1" dirty="0" err="1">
                <a:solidFill>
                  <a:srgbClr val="8F3089"/>
                </a:solidFill>
              </a:rPr>
              <a:t>chuỗi</a:t>
            </a:r>
            <a:r>
              <a:rPr lang="en-GB" sz="1600" b="1" dirty="0">
                <a:solidFill>
                  <a:srgbClr val="8F3089"/>
                </a:solidFill>
              </a:rPr>
              <a:t> </a:t>
            </a:r>
            <a:r>
              <a:rPr lang="en-GB" sz="1600" b="1" dirty="0" err="1">
                <a:solidFill>
                  <a:srgbClr val="8F3089"/>
                </a:solidFill>
              </a:rPr>
              <a:t>nguy</a:t>
            </a:r>
            <a:r>
              <a:rPr lang="en-GB" sz="1600" b="1" dirty="0">
                <a:solidFill>
                  <a:srgbClr val="8F3089"/>
                </a:solidFill>
              </a:rPr>
              <a:t> </a:t>
            </a:r>
            <a:r>
              <a:rPr lang="en-GB" sz="1600" b="1" dirty="0" err="1">
                <a:solidFill>
                  <a:srgbClr val="8F3089"/>
                </a:solidFill>
              </a:rPr>
              <a:t>cơ</a:t>
            </a:r>
            <a:r>
              <a:rPr lang="en-GB" sz="1600" b="1" dirty="0">
                <a:solidFill>
                  <a:srgbClr val="8F3089"/>
                </a:solidFill>
              </a:rPr>
              <a:t> </a:t>
            </a:r>
            <a:r>
              <a:rPr lang="en-GB" sz="1600" b="1" dirty="0" err="1">
                <a:solidFill>
                  <a:srgbClr val="8F3089"/>
                </a:solidFill>
              </a:rPr>
              <a:t>tim</a:t>
            </a:r>
            <a:r>
              <a:rPr lang="en-GB" sz="1600" b="1" dirty="0">
                <a:solidFill>
                  <a:srgbClr val="8F3089"/>
                </a:solidFill>
              </a:rPr>
              <a:t> </a:t>
            </a:r>
            <a:r>
              <a:rPr lang="en-GB" sz="1600" b="1" dirty="0" err="1">
                <a:solidFill>
                  <a:srgbClr val="8F3089"/>
                </a:solidFill>
              </a:rPr>
              <a:t>mạch</a:t>
            </a:r>
            <a:r>
              <a:rPr lang="en-GB" sz="1600" b="1" dirty="0">
                <a:solidFill>
                  <a:srgbClr val="8F3089"/>
                </a:solidFill>
              </a:rPr>
              <a:t> </a:t>
            </a:r>
            <a:r>
              <a:rPr lang="en-GB" sz="1600" dirty="0" err="1">
                <a:solidFill>
                  <a:srgbClr val="5A5A5A"/>
                </a:solidFill>
              </a:rPr>
              <a:t>tại</a:t>
            </a:r>
            <a:r>
              <a:rPr lang="en-GB" sz="1600" dirty="0">
                <a:solidFill>
                  <a:srgbClr val="5A5A5A"/>
                </a:solidFill>
              </a:rPr>
              <a:t> </a:t>
            </a:r>
            <a:r>
              <a:rPr lang="en-GB" sz="1600" dirty="0" err="1">
                <a:solidFill>
                  <a:srgbClr val="5A5A5A"/>
                </a:solidFill>
              </a:rPr>
              <a:t>Châu</a:t>
            </a:r>
            <a:r>
              <a:rPr lang="en-GB" sz="1600" dirty="0">
                <a:solidFill>
                  <a:srgbClr val="5A5A5A"/>
                </a:solidFill>
              </a:rPr>
              <a:t> Á, </a:t>
            </a:r>
            <a:r>
              <a:rPr lang="en-GB" sz="1600" dirty="0" err="1">
                <a:solidFill>
                  <a:srgbClr val="5A5A5A"/>
                </a:solidFill>
              </a:rPr>
              <a:t>Âu</a:t>
            </a:r>
            <a:r>
              <a:rPr lang="en-GB" sz="1600" dirty="0">
                <a:solidFill>
                  <a:srgbClr val="5A5A5A"/>
                </a:solidFill>
              </a:rPr>
              <a:t> </a:t>
            </a:r>
            <a:r>
              <a:rPr lang="en-GB" sz="1600" dirty="0" err="1">
                <a:solidFill>
                  <a:srgbClr val="5A5A5A"/>
                </a:solidFill>
              </a:rPr>
              <a:t>và</a:t>
            </a:r>
            <a:r>
              <a:rPr lang="en-GB" sz="1600" dirty="0">
                <a:solidFill>
                  <a:srgbClr val="5A5A5A"/>
                </a:solidFill>
              </a:rPr>
              <a:t> </a:t>
            </a:r>
            <a:r>
              <a:rPr lang="en-GB" sz="1600" dirty="0" err="1">
                <a:solidFill>
                  <a:srgbClr val="5A5A5A"/>
                </a:solidFill>
              </a:rPr>
              <a:t>Hoa</a:t>
            </a:r>
            <a:r>
              <a:rPr lang="en-GB" sz="1600" dirty="0">
                <a:solidFill>
                  <a:srgbClr val="5A5A5A"/>
                </a:solidFill>
              </a:rPr>
              <a:t> Kỳ</a:t>
            </a:r>
            <a:r>
              <a:rPr lang="en-GB" sz="1600" baseline="30000" dirty="0">
                <a:solidFill>
                  <a:srgbClr val="5A5A5A"/>
                </a:solidFill>
              </a:rPr>
              <a:t>1</a:t>
            </a:r>
          </a:p>
          <a:p>
            <a:pPr marL="176396" marR="0" lvl="0" indent="-176396" algn="l" defTabSz="914378" rtl="0" eaLnBrk="1" fontAlgn="auto" latinLnBrk="0" hangingPunct="1">
              <a:lnSpc>
                <a:spcPct val="100000"/>
              </a:lnSpc>
              <a:spcBef>
                <a:spcPts val="600"/>
              </a:spcBef>
              <a:spcAft>
                <a:spcPts val="0"/>
              </a:spcAft>
              <a:buClr>
                <a:srgbClr val="8F3089"/>
              </a:buClr>
              <a:buSzTx/>
              <a:buFont typeface="Arial" panose="020B0604020202020204" pitchFamily="34" charset="0"/>
              <a:buChar char="•"/>
              <a:tabLst/>
              <a:defRPr/>
            </a:pPr>
            <a:r>
              <a:rPr lang="en-GB" sz="1600" dirty="0" err="1">
                <a:solidFill>
                  <a:srgbClr val="5A5A5A"/>
                </a:solidFill>
                <a:latin typeface="Arial" panose="020B0604020202020204" pitchFamily="34" charset="0"/>
                <a:cs typeface="Arial" panose="020B0604020202020204" pitchFamily="34" charset="0"/>
              </a:rPr>
              <a:t>Bao</a:t>
            </a:r>
            <a:r>
              <a:rPr lang="en-GB" sz="1600" dirty="0">
                <a:solidFill>
                  <a:srgbClr val="5A5A5A"/>
                </a:solidFill>
                <a:latin typeface="Arial" panose="020B0604020202020204" pitchFamily="34" charset="0"/>
                <a:cs typeface="Arial" panose="020B0604020202020204" pitchFamily="34" charset="0"/>
              </a:rPr>
              <a:t> </a:t>
            </a:r>
            <a:r>
              <a:rPr lang="en-GB" sz="1600" dirty="0" err="1">
                <a:solidFill>
                  <a:srgbClr val="5A5A5A"/>
                </a:solidFill>
                <a:latin typeface="Arial" panose="020B0604020202020204" pitchFamily="34" charset="0"/>
                <a:cs typeface="Arial" panose="020B0604020202020204" pitchFamily="34" charset="0"/>
              </a:rPr>
              <a:t>gồm</a:t>
            </a:r>
            <a:r>
              <a:rPr lang="en-GB" sz="1600" dirty="0">
                <a:solidFill>
                  <a:srgbClr val="5A5A5A"/>
                </a:solidFill>
                <a:latin typeface="Arial" panose="020B0604020202020204" pitchFamily="34" charset="0"/>
                <a:cs typeface="Arial" panose="020B0604020202020204" pitchFamily="34" charset="0"/>
              </a:rPr>
              <a:t> </a:t>
            </a:r>
            <a:r>
              <a:rPr lang="en-GB" sz="1600" dirty="0" err="1">
                <a:solidFill>
                  <a:srgbClr val="5A5A5A"/>
                </a:solidFill>
                <a:latin typeface="Arial" panose="020B0604020202020204" pitchFamily="34" charset="0"/>
                <a:cs typeface="Arial" panose="020B0604020202020204" pitchFamily="34" charset="0"/>
              </a:rPr>
              <a:t>các</a:t>
            </a:r>
            <a:r>
              <a:rPr lang="en-GB" sz="1600" dirty="0">
                <a:solidFill>
                  <a:srgbClr val="5A5A5A"/>
                </a:solidFill>
                <a:latin typeface="Arial" panose="020B0604020202020204" pitchFamily="34" charset="0"/>
                <a:cs typeface="Arial" panose="020B0604020202020204" pitchFamily="34" charset="0"/>
              </a:rPr>
              <a:t> </a:t>
            </a:r>
            <a:r>
              <a:rPr lang="en-GB" sz="1600" dirty="0" err="1">
                <a:solidFill>
                  <a:srgbClr val="5A5A5A"/>
                </a:solidFill>
                <a:latin typeface="Arial" panose="020B0604020202020204" pitchFamily="34" charset="0"/>
                <a:cs typeface="Arial" panose="020B0604020202020204" pitchFamily="34" charset="0"/>
              </a:rPr>
              <a:t>bệnh</a:t>
            </a:r>
            <a:r>
              <a:rPr lang="en-GB" sz="1600" dirty="0">
                <a:solidFill>
                  <a:srgbClr val="5A5A5A"/>
                </a:solidFill>
                <a:latin typeface="Arial" panose="020B0604020202020204" pitchFamily="34" charset="0"/>
                <a:cs typeface="Arial" panose="020B0604020202020204" pitchFamily="34" charset="0"/>
              </a:rPr>
              <a:t> </a:t>
            </a:r>
            <a:r>
              <a:rPr lang="en-GB" sz="1600" dirty="0" err="1">
                <a:solidFill>
                  <a:srgbClr val="5A5A5A"/>
                </a:solidFill>
                <a:latin typeface="Arial" panose="020B0604020202020204" pitchFamily="34" charset="0"/>
                <a:cs typeface="Arial" panose="020B0604020202020204" pitchFamily="34" charset="0"/>
              </a:rPr>
              <a:t>nhân</a:t>
            </a:r>
            <a:r>
              <a:rPr lang="en-GB" sz="1600" dirty="0">
                <a:solidFill>
                  <a:srgbClr val="5A5A5A"/>
                </a:solidFill>
                <a:latin typeface="Arial" panose="020B0604020202020204" pitchFamily="34" charset="0"/>
                <a:cs typeface="Arial" panose="020B0604020202020204" pitchFamily="34" charset="0"/>
              </a:rPr>
              <a:t> ĐTĐ </a:t>
            </a:r>
            <a:r>
              <a:rPr lang="en-GB" sz="1600" dirty="0" err="1">
                <a:solidFill>
                  <a:srgbClr val="5A5A5A"/>
                </a:solidFill>
                <a:latin typeface="Arial" panose="020B0604020202020204" pitchFamily="34" charset="0"/>
                <a:cs typeface="Arial" panose="020B0604020202020204" pitchFamily="34" charset="0"/>
              </a:rPr>
              <a:t>típ</a:t>
            </a:r>
            <a:r>
              <a:rPr lang="en-GB" sz="1600" dirty="0">
                <a:solidFill>
                  <a:srgbClr val="5A5A5A"/>
                </a:solidFill>
                <a:latin typeface="Arial" panose="020B0604020202020204" pitchFamily="34" charset="0"/>
                <a:cs typeface="Arial" panose="020B0604020202020204" pitchFamily="34" charset="0"/>
              </a:rPr>
              <a:t> 2 </a:t>
            </a:r>
            <a:r>
              <a:rPr lang="en-GB" sz="1600" dirty="0" err="1">
                <a:solidFill>
                  <a:srgbClr val="5A5A5A"/>
                </a:solidFill>
                <a:latin typeface="Arial" panose="020B0604020202020204" pitchFamily="34" charset="0"/>
                <a:cs typeface="Arial" panose="020B0604020202020204" pitchFamily="34" charset="0"/>
              </a:rPr>
              <a:t>mới</a:t>
            </a:r>
            <a:r>
              <a:rPr lang="en-GB" sz="1600" dirty="0">
                <a:solidFill>
                  <a:srgbClr val="5A5A5A"/>
                </a:solidFill>
                <a:latin typeface="Arial" panose="020B0604020202020204" pitchFamily="34" charset="0"/>
                <a:cs typeface="Arial" panose="020B0604020202020204" pitchFamily="34" charset="0"/>
              </a:rPr>
              <a:t> </a:t>
            </a:r>
            <a:r>
              <a:rPr lang="en-GB" sz="1600" dirty="0" err="1">
                <a:solidFill>
                  <a:srgbClr val="5A5A5A"/>
                </a:solidFill>
                <a:latin typeface="Arial" panose="020B0604020202020204" pitchFamily="34" charset="0"/>
                <a:cs typeface="Arial" panose="020B0604020202020204" pitchFamily="34" charset="0"/>
              </a:rPr>
              <a:t>được</a:t>
            </a:r>
            <a:r>
              <a:rPr lang="en-GB" sz="1600" dirty="0">
                <a:solidFill>
                  <a:srgbClr val="5A5A5A"/>
                </a:solidFill>
                <a:latin typeface="Arial" panose="020B0604020202020204" pitchFamily="34" charset="0"/>
                <a:cs typeface="Arial" panose="020B0604020202020204" pitchFamily="34" charset="0"/>
              </a:rPr>
              <a:t> </a:t>
            </a:r>
            <a:r>
              <a:rPr lang="en-GB" sz="1600" dirty="0" err="1">
                <a:solidFill>
                  <a:srgbClr val="5A5A5A"/>
                </a:solidFill>
                <a:latin typeface="Arial" panose="020B0604020202020204" pitchFamily="34" charset="0"/>
                <a:cs typeface="Arial" panose="020B0604020202020204" pitchFamily="34" charset="0"/>
              </a:rPr>
              <a:t>sử</a:t>
            </a:r>
            <a:r>
              <a:rPr lang="en-GB" sz="1600" dirty="0">
                <a:solidFill>
                  <a:srgbClr val="5A5A5A"/>
                </a:solidFill>
                <a:latin typeface="Arial" panose="020B0604020202020204" pitchFamily="34" charset="0"/>
                <a:cs typeface="Arial" panose="020B0604020202020204" pitchFamily="34" charset="0"/>
              </a:rPr>
              <a:t> </a:t>
            </a:r>
            <a:r>
              <a:rPr lang="en-GB" sz="1600" dirty="0" err="1">
                <a:solidFill>
                  <a:srgbClr val="5A5A5A"/>
                </a:solidFill>
                <a:latin typeface="Arial" panose="020B0604020202020204" pitchFamily="34" charset="0"/>
                <a:cs typeface="Arial" panose="020B0604020202020204" pitchFamily="34" charset="0"/>
              </a:rPr>
              <a:t>dụng</a:t>
            </a:r>
            <a:r>
              <a:rPr kumimoji="0" lang="en-GB" sz="16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600" b="0" i="0" u="none" strike="noStrike" kern="1200" cap="none" spc="0" normalizeH="0" baseline="0" noProof="0" dirty="0" err="1">
                <a:ln>
                  <a:noFill/>
                </a:ln>
                <a:solidFill>
                  <a:srgbClr val="5A5A5A"/>
                </a:solidFill>
                <a:effectLst/>
                <a:uLnTx/>
                <a:uFillTx/>
                <a:latin typeface="Arial" panose="020B0604020202020204" pitchFamily="34" charset="0"/>
                <a:cs typeface="Arial" panose="020B0604020202020204" pitchFamily="34" charset="0"/>
              </a:rPr>
              <a:t>empagliflozin</a:t>
            </a:r>
            <a:r>
              <a:rPr kumimoji="0" lang="en-GB" sz="16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 </a:t>
            </a:r>
            <a:r>
              <a:rPr lang="en-GB" sz="1600" dirty="0" err="1">
                <a:solidFill>
                  <a:srgbClr val="5A5A5A"/>
                </a:solidFill>
                <a:latin typeface="Arial" panose="020B0604020202020204" pitchFamily="34" charset="0"/>
                <a:cs typeface="Arial" panose="020B0604020202020204" pitchFamily="34" charset="0"/>
              </a:rPr>
              <a:t>hoặc</a:t>
            </a:r>
            <a:r>
              <a:rPr lang="en-GB" sz="1600" dirty="0">
                <a:solidFill>
                  <a:srgbClr val="5A5A5A"/>
                </a:solidFill>
                <a:latin typeface="Arial" panose="020B0604020202020204" pitchFamily="34" charset="0"/>
                <a:cs typeface="Arial" panose="020B0604020202020204" pitchFamily="34" charset="0"/>
              </a:rPr>
              <a:t> </a:t>
            </a:r>
            <a:r>
              <a:rPr lang="en-GB" sz="1600" dirty="0" err="1">
                <a:solidFill>
                  <a:srgbClr val="5A5A5A"/>
                </a:solidFill>
                <a:latin typeface="Arial" panose="020B0604020202020204" pitchFamily="34" charset="0"/>
                <a:cs typeface="Arial" panose="020B0604020202020204" pitchFamily="34" charset="0"/>
              </a:rPr>
              <a:t>ức</a:t>
            </a:r>
            <a:r>
              <a:rPr lang="en-GB" sz="1600" dirty="0">
                <a:solidFill>
                  <a:srgbClr val="5A5A5A"/>
                </a:solidFill>
                <a:latin typeface="Arial" panose="020B0604020202020204" pitchFamily="34" charset="0"/>
                <a:cs typeface="Arial" panose="020B0604020202020204" pitchFamily="34" charset="0"/>
              </a:rPr>
              <a:t> </a:t>
            </a:r>
            <a:r>
              <a:rPr lang="en-GB" sz="1600" dirty="0" err="1">
                <a:solidFill>
                  <a:srgbClr val="5A5A5A"/>
                </a:solidFill>
                <a:latin typeface="Arial" panose="020B0604020202020204" pitchFamily="34" charset="0"/>
                <a:cs typeface="Arial" panose="020B0604020202020204" pitchFamily="34" charset="0"/>
              </a:rPr>
              <a:t>chế</a:t>
            </a:r>
            <a:r>
              <a:rPr kumimoji="0" lang="en-GB" sz="16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 DPP-4</a:t>
            </a:r>
            <a:r>
              <a:rPr kumimoji="0" lang="en-GB" sz="1800" b="0" i="0" u="none" strike="noStrike" kern="1200" cap="none" spc="0" normalizeH="0" baseline="30000" noProof="0" dirty="0">
                <a:ln>
                  <a:noFill/>
                </a:ln>
                <a:solidFill>
                  <a:srgbClr val="515151"/>
                </a:solidFill>
                <a:effectLst/>
                <a:uLnTx/>
                <a:uFillTx/>
                <a:latin typeface="Arial" panose="020B0604020202020204" pitchFamily="34" charset="0"/>
                <a:cs typeface="Arial" panose="020B0604020202020204" pitchFamily="34" charset="0"/>
              </a:rPr>
              <a:t>†</a:t>
            </a:r>
            <a:r>
              <a:rPr lang="en-GB" sz="1600" baseline="30000" dirty="0">
                <a:solidFill>
                  <a:srgbClr val="5A5A5A"/>
                </a:solidFill>
                <a:latin typeface="Arial" panose="020B0604020202020204" pitchFamily="34" charset="0"/>
                <a:cs typeface="Arial" panose="020B0604020202020204" pitchFamily="34" charset="0"/>
              </a:rPr>
              <a:t>2</a:t>
            </a:r>
          </a:p>
          <a:p>
            <a:pPr marL="176396" indent="-176396" defTabSz="914378">
              <a:spcBef>
                <a:spcPts val="600"/>
              </a:spcBef>
              <a:buClr>
                <a:srgbClr val="8F3089"/>
              </a:buClr>
              <a:buFont typeface="Arial" panose="020B0604020202020204" pitchFamily="34" charset="0"/>
              <a:buChar char="•"/>
              <a:defRPr/>
            </a:pPr>
            <a:r>
              <a:rPr lang="en-GB" sz="1600" b="1" dirty="0">
                <a:solidFill>
                  <a:srgbClr val="5A5A5A"/>
                </a:solidFill>
                <a:latin typeface="Arial" panose="020B0604020202020204" pitchFamily="34" charset="0"/>
                <a:cs typeface="Arial" panose="020B0604020202020204" pitchFamily="34" charset="0"/>
              </a:rPr>
              <a:t>Cho </a:t>
            </a:r>
            <a:r>
              <a:rPr lang="en-GB" sz="1600" b="1" dirty="0" err="1">
                <a:solidFill>
                  <a:srgbClr val="5A5A5A"/>
                </a:solidFill>
                <a:latin typeface="Arial" panose="020B0604020202020204" pitchFamily="34" charset="0"/>
                <a:cs typeface="Arial" panose="020B0604020202020204" pitchFamily="34" charset="0"/>
              </a:rPr>
              <a:t>đến</a:t>
            </a:r>
            <a:r>
              <a:rPr lang="en-GB" sz="1600" b="1" dirty="0">
                <a:solidFill>
                  <a:srgbClr val="5A5A5A"/>
                </a:solidFill>
                <a:latin typeface="Arial" panose="020B0604020202020204" pitchFamily="34" charset="0"/>
                <a:cs typeface="Arial" panose="020B0604020202020204" pitchFamily="34" charset="0"/>
              </a:rPr>
              <a:t> nay, </a:t>
            </a:r>
            <a:r>
              <a:rPr lang="en-GB" sz="1600" b="1" dirty="0" err="1">
                <a:solidFill>
                  <a:srgbClr val="5A5A5A"/>
                </a:solidFill>
                <a:latin typeface="Arial" panose="020B0604020202020204" pitchFamily="34" charset="0"/>
                <a:cs typeface="Arial" panose="020B0604020202020204" pitchFamily="34" charset="0"/>
              </a:rPr>
              <a:t>khoảng</a:t>
            </a:r>
            <a:r>
              <a:rPr lang="en-GB" sz="1600" b="1" dirty="0">
                <a:solidFill>
                  <a:srgbClr val="5A5A5A"/>
                </a:solidFill>
                <a:latin typeface="Arial" panose="020B0604020202020204" pitchFamily="34" charset="0"/>
                <a:cs typeface="Arial" panose="020B0604020202020204" pitchFamily="34" charset="0"/>
              </a:rPr>
              <a:t> </a:t>
            </a:r>
            <a:r>
              <a:rPr kumimoji="0" lang="en-GB" sz="1600" b="1"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~75% </a:t>
            </a:r>
            <a:r>
              <a:rPr lang="en-GB" sz="1600" b="1" dirty="0" err="1">
                <a:solidFill>
                  <a:srgbClr val="5A5A5A"/>
                </a:solidFill>
                <a:latin typeface="Arial" panose="020B0604020202020204" pitchFamily="34" charset="0"/>
                <a:cs typeface="Arial" panose="020B0604020202020204" pitchFamily="34" charset="0"/>
              </a:rPr>
              <a:t>bệnh</a:t>
            </a:r>
            <a:r>
              <a:rPr lang="en-GB" sz="1600" b="1" dirty="0">
                <a:solidFill>
                  <a:srgbClr val="5A5A5A"/>
                </a:solidFill>
                <a:latin typeface="Arial" panose="020B0604020202020204" pitchFamily="34" charset="0"/>
                <a:cs typeface="Arial" panose="020B0604020202020204" pitchFamily="34" charset="0"/>
              </a:rPr>
              <a:t> </a:t>
            </a:r>
            <a:r>
              <a:rPr lang="en-GB" sz="1600" b="1" dirty="0" err="1">
                <a:solidFill>
                  <a:srgbClr val="5A5A5A"/>
                </a:solidFill>
                <a:latin typeface="Arial" panose="020B0604020202020204" pitchFamily="34" charset="0"/>
                <a:cs typeface="Arial" panose="020B0604020202020204" pitchFamily="34" charset="0"/>
              </a:rPr>
              <a:t>nhân</a:t>
            </a:r>
            <a:r>
              <a:rPr lang="en-GB" sz="1600" b="1" dirty="0">
                <a:solidFill>
                  <a:srgbClr val="5A5A5A"/>
                </a:solidFill>
                <a:latin typeface="Arial" panose="020B0604020202020204" pitchFamily="34" charset="0"/>
                <a:cs typeface="Arial" panose="020B0604020202020204" pitchFamily="34" charset="0"/>
              </a:rPr>
              <a:t> </a:t>
            </a:r>
            <a:r>
              <a:rPr lang="en-GB" sz="1600" b="1" dirty="0" err="1">
                <a:solidFill>
                  <a:srgbClr val="5A5A5A"/>
                </a:solidFill>
                <a:latin typeface="Arial" panose="020B0604020202020204" pitchFamily="34" charset="0"/>
                <a:cs typeface="Arial" panose="020B0604020202020204" pitchFamily="34" charset="0"/>
              </a:rPr>
              <a:t>không</a:t>
            </a:r>
            <a:r>
              <a:rPr lang="en-GB" sz="1600" b="1" dirty="0">
                <a:solidFill>
                  <a:srgbClr val="5A5A5A"/>
                </a:solidFill>
                <a:latin typeface="Arial" panose="020B0604020202020204" pitchFamily="34" charset="0"/>
                <a:cs typeface="Arial" panose="020B0604020202020204" pitchFamily="34" charset="0"/>
              </a:rPr>
              <a:t> </a:t>
            </a:r>
            <a:r>
              <a:rPr lang="en-GB" sz="1600" b="1" dirty="0" err="1">
                <a:solidFill>
                  <a:srgbClr val="5A5A5A"/>
                </a:solidFill>
                <a:latin typeface="Arial" panose="020B0604020202020204" pitchFamily="34" charset="0"/>
                <a:cs typeface="Arial" panose="020B0604020202020204" pitchFamily="34" charset="0"/>
              </a:rPr>
              <a:t>có</a:t>
            </a:r>
            <a:r>
              <a:rPr lang="en-GB" sz="1600" b="1" dirty="0">
                <a:solidFill>
                  <a:srgbClr val="5A5A5A"/>
                </a:solidFill>
                <a:latin typeface="Arial" panose="020B0604020202020204" pitchFamily="34" charset="0"/>
                <a:cs typeface="Arial" panose="020B0604020202020204" pitchFamily="34" charset="0"/>
              </a:rPr>
              <a:t> </a:t>
            </a:r>
            <a:r>
              <a:rPr lang="en-GB" sz="1600" b="1" dirty="0" err="1">
                <a:solidFill>
                  <a:srgbClr val="5A5A5A"/>
                </a:solidFill>
                <a:latin typeface="Arial" panose="020B0604020202020204" pitchFamily="34" charset="0"/>
                <a:cs typeface="Arial" panose="020B0604020202020204" pitchFamily="34" charset="0"/>
              </a:rPr>
              <a:t>tiền</a:t>
            </a:r>
            <a:r>
              <a:rPr lang="en-GB" sz="1600" b="1" dirty="0">
                <a:solidFill>
                  <a:srgbClr val="5A5A5A"/>
                </a:solidFill>
                <a:latin typeface="Arial" panose="020B0604020202020204" pitchFamily="34" charset="0"/>
                <a:cs typeface="Arial" panose="020B0604020202020204" pitchFamily="34" charset="0"/>
              </a:rPr>
              <a:t> </a:t>
            </a:r>
            <a:r>
              <a:rPr lang="en-GB" sz="1600" b="1" dirty="0" err="1">
                <a:solidFill>
                  <a:srgbClr val="5A5A5A"/>
                </a:solidFill>
                <a:latin typeface="Arial" panose="020B0604020202020204" pitchFamily="34" charset="0"/>
                <a:cs typeface="Arial" panose="020B0604020202020204" pitchFamily="34" charset="0"/>
              </a:rPr>
              <a:t>sử</a:t>
            </a:r>
            <a:r>
              <a:rPr lang="en-GB" sz="1600" b="1" dirty="0">
                <a:solidFill>
                  <a:srgbClr val="5A5A5A"/>
                </a:solidFill>
                <a:latin typeface="Arial" panose="020B0604020202020204" pitchFamily="34" charset="0"/>
                <a:cs typeface="Arial" panose="020B0604020202020204" pitchFamily="34" charset="0"/>
              </a:rPr>
              <a:t> </a:t>
            </a:r>
            <a:r>
              <a:rPr lang="en-GB" sz="1600" b="1" dirty="0" err="1">
                <a:solidFill>
                  <a:srgbClr val="5A5A5A"/>
                </a:solidFill>
                <a:latin typeface="Arial" panose="020B0604020202020204" pitchFamily="34" charset="0"/>
                <a:cs typeface="Arial" panose="020B0604020202020204" pitchFamily="34" charset="0"/>
              </a:rPr>
              <a:t>bệnh</a:t>
            </a:r>
            <a:r>
              <a:rPr lang="en-GB" sz="1600" b="1" dirty="0">
                <a:solidFill>
                  <a:srgbClr val="5A5A5A"/>
                </a:solidFill>
                <a:latin typeface="Arial" panose="020B0604020202020204" pitchFamily="34" charset="0"/>
                <a:cs typeface="Arial" panose="020B0604020202020204" pitchFamily="34" charset="0"/>
              </a:rPr>
              <a:t> </a:t>
            </a:r>
            <a:r>
              <a:rPr lang="en-GB" sz="1600" b="1" dirty="0" err="1">
                <a:solidFill>
                  <a:srgbClr val="5A5A5A"/>
                </a:solidFill>
                <a:latin typeface="Arial" panose="020B0604020202020204" pitchFamily="34" charset="0"/>
                <a:cs typeface="Arial" panose="020B0604020202020204" pitchFamily="34" charset="0"/>
              </a:rPr>
              <a:t>tim</a:t>
            </a:r>
            <a:r>
              <a:rPr lang="en-GB" sz="1600" b="1" dirty="0">
                <a:solidFill>
                  <a:srgbClr val="5A5A5A"/>
                </a:solidFill>
                <a:latin typeface="Arial" panose="020B0604020202020204" pitchFamily="34" charset="0"/>
                <a:cs typeface="Arial" panose="020B0604020202020204" pitchFamily="34" charset="0"/>
              </a:rPr>
              <a:t> mạch</a:t>
            </a:r>
            <a:r>
              <a:rPr lang="en-GB" sz="1600" baseline="30000" dirty="0">
                <a:solidFill>
                  <a:srgbClr val="5A5A5A"/>
                </a:solidFill>
                <a:latin typeface="Arial" panose="020B0604020202020204" pitchFamily="34" charset="0"/>
                <a:cs typeface="Arial" panose="020B0604020202020204" pitchFamily="34" charset="0"/>
              </a:rPr>
              <a:t>2‡</a:t>
            </a:r>
          </a:p>
        </p:txBody>
      </p:sp>
      <p:sp>
        <p:nvSpPr>
          <p:cNvPr id="23" name="Arrow: Pentagon 16">
            <a:extLst>
              <a:ext uri="{FF2B5EF4-FFF2-40B4-BE49-F238E27FC236}">
                <a16:creationId xmlns:a16="http://schemas.microsoft.com/office/drawing/2014/main" id="{C38809E3-58F7-4CD4-8419-F3433F7FAD1B}"/>
              </a:ext>
            </a:extLst>
          </p:cNvPr>
          <p:cNvSpPr/>
          <p:nvPr/>
        </p:nvSpPr>
        <p:spPr bwMode="auto">
          <a:xfrm>
            <a:off x="570226" y="2112477"/>
            <a:ext cx="2183857" cy="1001096"/>
          </a:xfrm>
          <a:prstGeom prst="homePlate">
            <a:avLst>
              <a:gd name="adj" fmla="val 19050"/>
            </a:avLst>
          </a:prstGeom>
          <a:noFill/>
          <a:ln w="12700" algn="ctr">
            <a:solidFill>
              <a:schemeClr val="accent2"/>
            </a:solidFill>
            <a:miter lim="800000"/>
            <a:headEnd/>
            <a:tailEnd/>
          </a:ln>
          <a:effectLst>
            <a:outerShdw blurRad="50800" dist="38100" dir="2700000" algn="tl" rotWithShape="0">
              <a:prstClr val="black">
                <a:alpha val="40000"/>
              </a:prstClr>
            </a:outerShdw>
          </a:effectLst>
        </p:spPr>
        <p:txBody>
          <a:bodyPr lIns="52462" tIns="26231" rIns="52462" bIns="26231" rtlCol="0" anchor="ctr">
            <a:noAutofit/>
          </a:bodyPr>
          <a:lstStyle/>
          <a:p>
            <a:pPr marL="0" marR="0" lvl="0" indent="0" algn="ctr" defTabSz="914378" rtl="0" eaLnBrk="1" fontAlgn="auto" latinLnBrk="0" hangingPunct="1">
              <a:lnSpc>
                <a:spcPct val="100000"/>
              </a:lnSpc>
              <a:spcBef>
                <a:spcPts val="450"/>
              </a:spcBef>
              <a:spcAft>
                <a:spcPts val="0"/>
              </a:spcAft>
              <a:buClr>
                <a:srgbClr val="F0414B"/>
              </a:buClr>
              <a:buSzTx/>
              <a:buFontTx/>
              <a:buNone/>
              <a:tabLst/>
              <a:defRPr/>
            </a:pPr>
            <a:endParaRPr kumimoji="0" lang="en-GB" sz="105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pic>
        <p:nvPicPr>
          <p:cNvPr id="24" name="Picture 5" descr="\\hcglon-fs01.health-ny.local\CHAM-DC01\Clients\BI-Lilly\GLOBAL MATERIALS\STYLE GUIDES_TEMPLATES\EMPRISE\Logo\EMPRISE Logo.png">
            <a:extLst>
              <a:ext uri="{FF2B5EF4-FFF2-40B4-BE49-F238E27FC236}">
                <a16:creationId xmlns:a16="http://schemas.microsoft.com/office/drawing/2014/main" id="{F8559A06-2BE2-4AEC-B07B-2D59D402147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50028" y="2366088"/>
            <a:ext cx="2024252" cy="49387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4">
            <a:extLst>
              <a:ext uri="{FF2B5EF4-FFF2-40B4-BE49-F238E27FC236}">
                <a16:creationId xmlns:a16="http://schemas.microsoft.com/office/drawing/2014/main" id="{A93BAA06-7C5D-49AA-871B-B31D0FE50B4F}"/>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30</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931055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03BBD-3254-498C-8FAE-269FDC0F0A74}"/>
              </a:ext>
            </a:extLst>
          </p:cNvPr>
          <p:cNvSpPr>
            <a:spLocks noGrp="1"/>
          </p:cNvSpPr>
          <p:nvPr>
            <p:ph type="title"/>
          </p:nvPr>
        </p:nvSpPr>
        <p:spPr/>
        <p:txBody>
          <a:bodyPr/>
          <a:lstStyle/>
          <a:p>
            <a:br>
              <a:rPr lang="en-GB" sz="1900"/>
            </a:br>
            <a:r>
              <a:rPr lang="en-GB" sz="1900"/>
              <a:t>Nghiên cứu EMPRISE cho thấy empagliflozin có liên quan với giảm nguy cơ nhập viện vì suy tim và nguy cơ biến cố tim mạch xơ vữa tương đương khi so sánh với GLP-1 RA trên bệnh nhân ĐTĐ típ 2</a:t>
            </a:r>
            <a:endParaRPr lang="en-GB" sz="1900" dirty="0"/>
          </a:p>
        </p:txBody>
      </p:sp>
      <p:sp>
        <p:nvSpPr>
          <p:cNvPr id="3" name="Footer Placeholder 2">
            <a:extLst>
              <a:ext uri="{FF2B5EF4-FFF2-40B4-BE49-F238E27FC236}">
                <a16:creationId xmlns:a16="http://schemas.microsoft.com/office/drawing/2014/main" id="{B488C1F6-2F90-4018-98F2-BF2724AD6293}"/>
              </a:ext>
            </a:extLst>
          </p:cNvPr>
          <p:cNvSpPr>
            <a:spLocks noGrp="1"/>
          </p:cNvSpPr>
          <p:nvPr>
            <p:ph type="ftr" sz="quarter" idx="3"/>
          </p:nvPr>
        </p:nvSpPr>
        <p:spPr>
          <a:xfrm>
            <a:off x="419345" y="4776300"/>
            <a:ext cx="6810130" cy="2738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b="0" i="0" u="none" strike="noStrike" kern="1200" cap="none" spc="0" normalizeH="0" baseline="0" noProof="0">
                <a:ln>
                  <a:noFill/>
                </a:ln>
                <a:solidFill>
                  <a:srgbClr val="515151"/>
                </a:solidFill>
                <a:effectLst/>
                <a:uLnTx/>
                <a:uFillTx/>
                <a:latin typeface="Century Gothic" panose="020F0302020204030204"/>
                <a:ea typeface="+mn-ea"/>
                <a:cs typeface="+mn-cs"/>
              </a:rPr>
              <a:t>Dữ</a:t>
            </a:r>
            <a:r>
              <a:rPr kumimoji="0" lang="vi-VN" b="0" i="0" u="none" strike="noStrike" kern="1200" cap="none" spc="0" normalizeH="0" noProof="0">
                <a:ln>
                  <a:noFill/>
                </a:ln>
                <a:solidFill>
                  <a:srgbClr val="515151"/>
                </a:solidFill>
                <a:effectLst/>
                <a:uLnTx/>
                <a:uFillTx/>
                <a:latin typeface="Century Gothic" panose="020F0302020204030204"/>
                <a:ea typeface="+mn-ea"/>
                <a:cs typeface="+mn-cs"/>
              </a:rPr>
              <a:t> liệu năm thứ</a:t>
            </a:r>
            <a: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t> 3. H</a:t>
            </a:r>
            <a:r>
              <a:rPr kumimoji="0" lang="en-US" b="0" i="0" u="none" strike="noStrike" kern="1200" cap="none" spc="0" normalizeH="0" baseline="0" noProof="0">
                <a:ln>
                  <a:noFill/>
                </a:ln>
                <a:solidFill>
                  <a:srgbClr val="515151"/>
                </a:solidFill>
                <a:effectLst/>
                <a:uLnTx/>
                <a:uFillTx/>
                <a:latin typeface="Century Gothic" panose="020F0302020204030204"/>
                <a:ea typeface="+mn-ea"/>
                <a:cs typeface="+mn-cs"/>
              </a:rPr>
              <a:t>R ước</a:t>
            </a:r>
            <a:r>
              <a:rPr kumimoji="0" lang="en-US" b="0" i="0" u="none" strike="noStrike" kern="1200" cap="none" spc="0" normalizeH="0" noProof="0">
                <a:ln>
                  <a:noFill/>
                </a:ln>
                <a:solidFill>
                  <a:srgbClr val="515151"/>
                </a:solidFill>
                <a:effectLst/>
                <a:uLnTx/>
                <a:uFillTx/>
                <a:latin typeface="Century Gothic" panose="020F0302020204030204"/>
                <a:ea typeface="+mn-ea"/>
                <a:cs typeface="+mn-cs"/>
              </a:rPr>
              <a:t> tính và </a:t>
            </a:r>
            <a:r>
              <a:rPr kumimoji="0" lang="en-US" b="0" i="0" u="none" strike="noStrike" kern="1200" cap="none" spc="0" normalizeH="0" baseline="0" noProof="0">
                <a:ln>
                  <a:noFill/>
                </a:ln>
                <a:solidFill>
                  <a:srgbClr val="515151"/>
                </a:solidFill>
                <a:effectLst/>
                <a:uLnTx/>
                <a:uFillTx/>
                <a:latin typeface="Century Gothic" panose="020F0302020204030204"/>
                <a:ea typeface="+mn-ea"/>
                <a:cs typeface="+mn-cs"/>
              </a:rPr>
              <a:t>95</a:t>
            </a:r>
            <a:r>
              <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rPr>
              <a:t>% </a:t>
            </a:r>
            <a:r>
              <a:rPr kumimoji="0" lang="en-US" b="0" i="0" u="none" strike="noStrike" kern="1200" cap="none" spc="0" normalizeH="0" baseline="0" noProof="0">
                <a:ln>
                  <a:noFill/>
                </a:ln>
                <a:solidFill>
                  <a:srgbClr val="515151"/>
                </a:solidFill>
                <a:effectLst/>
                <a:uLnTx/>
                <a:uFillTx/>
                <a:latin typeface="Century Gothic" panose="020F0302020204030204"/>
                <a:ea typeface="+mn-ea"/>
                <a:cs typeface="+mn-cs"/>
              </a:rPr>
              <a:t>CI hiệu</a:t>
            </a:r>
            <a:r>
              <a:rPr kumimoji="0" lang="en-US" b="0" i="0" u="none" strike="noStrike" kern="1200" cap="none" spc="0" normalizeH="0" noProof="0">
                <a:ln>
                  <a:noFill/>
                </a:ln>
                <a:solidFill>
                  <a:srgbClr val="515151"/>
                </a:solidFill>
                <a:effectLst/>
                <a:uLnTx/>
                <a:uFillTx/>
                <a:latin typeface="Century Gothic" panose="020F0302020204030204"/>
                <a:ea typeface="+mn-ea"/>
                <a:cs typeface="+mn-cs"/>
              </a:rPr>
              <a:t> chỉnh</a:t>
            </a:r>
            <a:r>
              <a:rPr kumimoji="0" lang="en-US"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rPr>
              <a:t>&gt;</a:t>
            </a:r>
            <a:r>
              <a:rPr kumimoji="0" lang="en-US" b="0" i="0" u="none" strike="noStrike" kern="1200" cap="none" spc="0" normalizeH="0" baseline="0" noProof="0">
                <a:ln>
                  <a:noFill/>
                </a:ln>
                <a:solidFill>
                  <a:srgbClr val="515151"/>
                </a:solidFill>
                <a:effectLst/>
                <a:uLnTx/>
                <a:uFillTx/>
                <a:latin typeface="Century Gothic" panose="020F0302020204030204"/>
                <a:ea typeface="+mn-ea"/>
                <a:cs typeface="+mn-cs"/>
              </a:rPr>
              <a:t>140 biến</a:t>
            </a:r>
            <a:r>
              <a:rPr kumimoji="0" lang="en-US" b="0" i="0" u="none" strike="noStrike" kern="1200" cap="none" spc="0" normalizeH="0" noProof="0">
                <a:ln>
                  <a:noFill/>
                </a:ln>
                <a:solidFill>
                  <a:srgbClr val="515151"/>
                </a:solidFill>
                <a:effectLst/>
                <a:uLnTx/>
                <a:uFillTx/>
                <a:latin typeface="Century Gothic" panose="020F0302020204030204"/>
                <a:ea typeface="+mn-ea"/>
                <a:cs typeface="+mn-cs"/>
              </a:rPr>
              <a:t> số nền</a:t>
            </a:r>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t>*Được</a:t>
            </a:r>
            <a:r>
              <a:rPr kumimoji="0" lang="en-GB" b="0" i="0" u="none" strike="noStrike" kern="1200" cap="none" spc="0" normalizeH="0" noProof="0">
                <a:ln>
                  <a:noFill/>
                </a:ln>
                <a:solidFill>
                  <a:srgbClr val="515151"/>
                </a:solidFill>
                <a:effectLst/>
                <a:uLnTx/>
                <a:uFillTx/>
                <a:latin typeface="Century Gothic" panose="020F0302020204030204"/>
                <a:ea typeface="+mn-ea"/>
                <a:cs typeface="+mn-cs"/>
              </a:rPr>
              <a:t> định nghĩa là xuất viện với chẩn đoán suy tim đầu tiên</a:t>
            </a:r>
            <a: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t> (giá</a:t>
            </a:r>
            <a:r>
              <a:rPr kumimoji="0" lang="en-GB" b="0" i="0" u="none" strike="noStrike" kern="1200" cap="none" spc="0" normalizeH="0" noProof="0">
                <a:ln>
                  <a:noFill/>
                </a:ln>
                <a:solidFill>
                  <a:srgbClr val="515151"/>
                </a:solidFill>
                <a:effectLst/>
                <a:uLnTx/>
                <a:uFillTx/>
                <a:latin typeface="Century Gothic" panose="020F0302020204030204"/>
                <a:ea typeface="+mn-ea"/>
                <a:cs typeface="+mn-cs"/>
              </a:rPr>
              <a:t> trị tiên đoán dương </a:t>
            </a:r>
            <a: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84–100%); </a:t>
            </a:r>
            <a:b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br>
            <a:r>
              <a:rPr kumimoji="0" lang="en-GB" altLang="en-US" b="0" i="0" u="none" strike="noStrike" kern="1200" cap="none" spc="0" normalizeH="0" baseline="30000" noProof="0">
                <a:ln>
                  <a:noFill/>
                </a:ln>
                <a:solidFill>
                  <a:srgbClr val="515151"/>
                </a:solidFill>
                <a:effectLst/>
                <a:uLnTx/>
                <a:uFillTx/>
                <a:latin typeface="Century Gothic" panose="020F0302020204030204"/>
                <a:ea typeface="+mn-ea"/>
                <a:cs typeface="+mn-cs"/>
              </a:rPr>
              <a:t>†</a:t>
            </a:r>
            <a:r>
              <a:rPr lang="en-GB" altLang="en-US" noProof="0">
                <a:solidFill>
                  <a:srgbClr val="515151"/>
                </a:solidFill>
                <a:latin typeface="Century Gothic" panose="020F0302020204030204"/>
              </a:rPr>
              <a:t>Được định nghĩa là xuất viện với chẩn đoán suy tim ở bất kì vị trí</a:t>
            </a:r>
            <a: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t> (giá</a:t>
            </a:r>
            <a:r>
              <a:rPr kumimoji="0" lang="en-GB" b="0" i="0" u="none" strike="noStrike" kern="1200" cap="none" spc="0" normalizeH="0" noProof="0">
                <a:ln>
                  <a:noFill/>
                </a:ln>
                <a:solidFill>
                  <a:srgbClr val="515151"/>
                </a:solidFill>
                <a:effectLst/>
                <a:uLnTx/>
                <a:uFillTx/>
                <a:latin typeface="Century Gothic" panose="020F0302020204030204"/>
                <a:ea typeface="+mn-ea"/>
                <a:cs typeface="+mn-cs"/>
              </a:rPr>
              <a:t> trị tiên đoán dương</a:t>
            </a:r>
            <a: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 79–96%); </a:t>
            </a:r>
            <a:b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br>
            <a:r>
              <a:rPr kumimoji="0" lang="en-GB" altLang="en-US" b="0" i="0" u="none" strike="noStrike" kern="1200" cap="none" spc="0" normalizeH="0" baseline="30000" noProof="0">
                <a:ln>
                  <a:noFill/>
                </a:ln>
                <a:solidFill>
                  <a:srgbClr val="515151"/>
                </a:solidFill>
                <a:effectLst/>
                <a:uLnTx/>
                <a:uFillTx/>
                <a:latin typeface="Century Gothic" panose="020F0302020204030204"/>
                <a:ea typeface="+mn-ea"/>
                <a:cs typeface="+mn-cs"/>
              </a:rPr>
              <a:t>‡</a:t>
            </a:r>
            <a:r>
              <a:rPr lang="en-GB" altLang="en-US" noProof="0">
                <a:solidFill>
                  <a:srgbClr val="515151"/>
                </a:solidFill>
                <a:latin typeface="Century Gothic" panose="020F0302020204030204"/>
              </a:rPr>
              <a:t>Được định nghĩa là gộp nhồi máu cơ tim, đột quị, nhập viện vì cơn đau thắt ngực không ổn định hoặc tái tưới máu mạch vành</a:t>
            </a:r>
            <a:endPar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endParaRPr>
          </a:p>
          <a:p>
            <a:pPr lvl="0">
              <a:defRPr/>
            </a:pPr>
            <a: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t>CV, tim mạch; GLP-1 RA, đồng vận thụ thể glucagon-like peptide-1; HF, suy tim; </a:t>
            </a:r>
            <a:b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br>
            <a: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t>HHF, nhập viện vì suy tim; </a:t>
            </a: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IR</a:t>
            </a:r>
            <a: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t>, tỉ</a:t>
            </a:r>
            <a:r>
              <a:rPr kumimoji="0" lang="en-GB" b="0" i="0" u="none" strike="noStrike" kern="1200" cap="none" spc="0" normalizeH="0" noProof="0">
                <a:ln>
                  <a:noFill/>
                </a:ln>
                <a:solidFill>
                  <a:srgbClr val="515151"/>
                </a:solidFill>
                <a:effectLst/>
                <a:uLnTx/>
                <a:uFillTx/>
                <a:latin typeface="Century Gothic" panose="020F0302020204030204"/>
                <a:ea typeface="+mn-ea"/>
                <a:cs typeface="+mn-cs"/>
              </a:rPr>
              <a:t> suất mới mắc</a:t>
            </a:r>
            <a: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PY</a:t>
            </a:r>
            <a: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t>, bệnh</a:t>
            </a:r>
            <a:r>
              <a:rPr kumimoji="0" lang="en-GB" b="0" i="0" u="none" strike="noStrike" kern="1200" cap="none" spc="0" normalizeH="0" noProof="0">
                <a:ln>
                  <a:noFill/>
                </a:ln>
                <a:solidFill>
                  <a:srgbClr val="515151"/>
                </a:solidFill>
                <a:effectLst/>
                <a:uLnTx/>
                <a:uFillTx/>
                <a:latin typeface="Century Gothic" panose="020F0302020204030204"/>
                <a:ea typeface="+mn-ea"/>
                <a:cs typeface="+mn-cs"/>
              </a:rPr>
              <a:t> nhân</a:t>
            </a:r>
            <a:r>
              <a:rPr kumimoji="0" lang="en-GB" b="0" i="0" u="none" strike="noStrike" kern="1200" cap="none" spc="0" normalizeH="0" baseline="0" noProof="0">
                <a:ln>
                  <a:noFill/>
                </a:ln>
                <a:solidFill>
                  <a:srgbClr val="515151"/>
                </a:solidFill>
                <a:effectLst/>
                <a:uLnTx/>
                <a:uFillTx/>
                <a:latin typeface="Century Gothic" panose="020F0302020204030204"/>
                <a:ea typeface="+mn-ea"/>
                <a:cs typeface="+mn-cs"/>
              </a:rPr>
              <a:t>-năm; </a:t>
            </a:r>
            <a:r>
              <a:rPr lang="vi-VN">
                <a:solidFill>
                  <a:srgbClr val="515151"/>
                </a:solidFill>
              </a:rPr>
              <a:t>ĐTĐ, Đái tháo đường</a:t>
            </a:r>
            <a:b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b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Patorno E </a:t>
            </a:r>
            <a:r>
              <a:rPr kumimoji="0" lang="en-GB" b="0" i="1" u="none" strike="noStrike" kern="1200" cap="none" spc="0" normalizeH="0" baseline="0" noProof="0" dirty="0">
                <a:ln>
                  <a:noFill/>
                </a:ln>
                <a:solidFill>
                  <a:srgbClr val="515151"/>
                </a:solidFill>
                <a:effectLst/>
                <a:uLnTx/>
                <a:uFillTx/>
                <a:latin typeface="Century Gothic" panose="020F0302020204030204"/>
                <a:ea typeface="+mn-ea"/>
                <a:cs typeface="+mn-cs"/>
              </a:rPr>
              <a:t>et al. AHA </a:t>
            </a:r>
            <a:r>
              <a:rPr kumimoji="0" lang="en-GB" b="0" i="0" u="none" strike="noStrike" kern="1200" cap="none" spc="0" normalizeH="0" baseline="0" noProof="0" dirty="0">
                <a:ln>
                  <a:noFill/>
                </a:ln>
                <a:solidFill>
                  <a:srgbClr val="515151"/>
                </a:solidFill>
                <a:effectLst/>
                <a:uLnTx/>
                <a:uFillTx/>
                <a:latin typeface="Century Gothic" panose="020F0302020204030204"/>
                <a:ea typeface="+mn-ea"/>
                <a:cs typeface="+mn-cs"/>
              </a:rPr>
              <a:t>2019; oral presentation 11928</a:t>
            </a:r>
          </a:p>
        </p:txBody>
      </p:sp>
      <p:graphicFrame>
        <p:nvGraphicFramePr>
          <p:cNvPr id="12" name="Group 132">
            <a:extLst>
              <a:ext uri="{FF2B5EF4-FFF2-40B4-BE49-F238E27FC236}">
                <a16:creationId xmlns:a16="http://schemas.microsoft.com/office/drawing/2014/main" id="{517D89A4-2F2E-4521-A0CA-0EBAF3346519}"/>
              </a:ext>
            </a:extLst>
          </p:cNvPr>
          <p:cNvGraphicFramePr>
            <a:graphicFrameLocks/>
          </p:cNvGraphicFramePr>
          <p:nvPr>
            <p:extLst>
              <p:ext uri="{D42A27DB-BD31-4B8C-83A1-F6EECF244321}">
                <p14:modId xmlns:p14="http://schemas.microsoft.com/office/powerpoint/2010/main" val="1993993606"/>
              </p:ext>
            </p:extLst>
          </p:nvPr>
        </p:nvGraphicFramePr>
        <p:xfrm>
          <a:off x="440531" y="897564"/>
          <a:ext cx="8024400" cy="3207650"/>
        </p:xfrm>
        <a:graphic>
          <a:graphicData uri="http://schemas.openxmlformats.org/drawingml/2006/table">
            <a:tbl>
              <a:tblPr/>
              <a:tblGrid>
                <a:gridCol w="2238300">
                  <a:extLst>
                    <a:ext uri="{9D8B030D-6E8A-4147-A177-3AD203B41FA5}">
                      <a16:colId xmlns:a16="http://schemas.microsoft.com/office/drawing/2014/main" val="20000"/>
                    </a:ext>
                  </a:extLst>
                </a:gridCol>
                <a:gridCol w="588600">
                  <a:extLst>
                    <a:ext uri="{9D8B030D-6E8A-4147-A177-3AD203B41FA5}">
                      <a16:colId xmlns:a16="http://schemas.microsoft.com/office/drawing/2014/main" val="20003"/>
                    </a:ext>
                  </a:extLst>
                </a:gridCol>
                <a:gridCol w="588600">
                  <a:extLst>
                    <a:ext uri="{9D8B030D-6E8A-4147-A177-3AD203B41FA5}">
                      <a16:colId xmlns:a16="http://schemas.microsoft.com/office/drawing/2014/main" val="826101221"/>
                    </a:ext>
                  </a:extLst>
                </a:gridCol>
                <a:gridCol w="588600">
                  <a:extLst>
                    <a:ext uri="{9D8B030D-6E8A-4147-A177-3AD203B41FA5}">
                      <a16:colId xmlns:a16="http://schemas.microsoft.com/office/drawing/2014/main" val="3506920107"/>
                    </a:ext>
                  </a:extLst>
                </a:gridCol>
                <a:gridCol w="588600">
                  <a:extLst>
                    <a:ext uri="{9D8B030D-6E8A-4147-A177-3AD203B41FA5}">
                      <a16:colId xmlns:a16="http://schemas.microsoft.com/office/drawing/2014/main" val="3428339052"/>
                    </a:ext>
                  </a:extLst>
                </a:gridCol>
                <a:gridCol w="1163700">
                  <a:extLst>
                    <a:ext uri="{9D8B030D-6E8A-4147-A177-3AD203B41FA5}">
                      <a16:colId xmlns:a16="http://schemas.microsoft.com/office/drawing/2014/main" val="20005"/>
                    </a:ext>
                  </a:extLst>
                </a:gridCol>
                <a:gridCol w="2268000">
                  <a:extLst>
                    <a:ext uri="{9D8B030D-6E8A-4147-A177-3AD203B41FA5}">
                      <a16:colId xmlns:a16="http://schemas.microsoft.com/office/drawing/2014/main" val="2365806133"/>
                    </a:ext>
                  </a:extLst>
                </a:gridCol>
              </a:tblGrid>
              <a:tr h="388620">
                <a:tc rowSpan="2">
                  <a:txBody>
                    <a:bodyPr/>
                    <a:lstStyle/>
                    <a:p>
                      <a:pPr marL="0" marR="0" lvl="0" indent="0" algn="ctr" defTabSz="1219170" rtl="0" eaLnBrk="1" fontAlgn="b" latinLnBrk="0" hangingPunct="1">
                        <a:lnSpc>
                          <a:spcPct val="100000"/>
                        </a:lnSpc>
                        <a:spcBef>
                          <a:spcPct val="20000"/>
                        </a:spcBef>
                        <a:spcAft>
                          <a:spcPct val="20000"/>
                        </a:spcAft>
                        <a:buClr>
                          <a:schemeClr val="bg2"/>
                        </a:buClr>
                        <a:buSzTx/>
                        <a:buFont typeface="Wingdings 2" pitchFamily="18" charset="2"/>
                        <a:buNone/>
                        <a:tabLst/>
                        <a:defRPr/>
                      </a:pPr>
                      <a:endParaRPr kumimoji="0" lang="en-GB" sz="1100" b="1" u="none" strike="noStrike" kern="1200" cap="none" normalizeH="0" baseline="0" dirty="0">
                        <a:ln>
                          <a:noFill/>
                        </a:ln>
                        <a:solidFill>
                          <a:schemeClr val="tx1"/>
                        </a:solidFill>
                        <a:effectLst/>
                        <a:latin typeface="+mn-lt"/>
                        <a:ea typeface="+mn-ea"/>
                        <a:cs typeface="+mn-cs"/>
                      </a:endParaRPr>
                    </a:p>
                  </a:txBody>
                  <a:tcPr marL="68580" marR="68580" marT="34290" marB="3429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100" b="1" u="none" strike="noStrike" kern="1200" cap="none" normalizeH="0" baseline="0" noProof="0" dirty="0">
                          <a:ln>
                            <a:noFill/>
                          </a:ln>
                          <a:solidFill>
                            <a:schemeClr val="accent2"/>
                          </a:solidFill>
                          <a:effectLst/>
                          <a:latin typeface="+mn-lt"/>
                          <a:ea typeface="+mn-ea"/>
                          <a:cs typeface="+mn-cs"/>
                        </a:rPr>
                        <a:t>Empagliflozin</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100" b="1" u="none" strike="noStrike" kern="1200" cap="none" normalizeH="0" baseline="0" noProof="0" dirty="0">
                          <a:ln>
                            <a:noFill/>
                          </a:ln>
                          <a:solidFill>
                            <a:schemeClr val="accent2"/>
                          </a:solidFill>
                          <a:effectLst/>
                          <a:latin typeface="+mn-lt"/>
                          <a:ea typeface="+mn-ea"/>
                          <a:cs typeface="+mn-cs"/>
                        </a:rPr>
                        <a:t>(n=</a:t>
                      </a:r>
                      <a:r>
                        <a:rPr lang="en-GB" sz="1100" b="1" dirty="0">
                          <a:solidFill>
                            <a:schemeClr val="accent2"/>
                          </a:solidFill>
                          <a:latin typeface="+mn-lt"/>
                        </a:rPr>
                        <a:t>55,860</a:t>
                      </a:r>
                      <a:r>
                        <a:rPr kumimoji="0" lang="en-GB" sz="1100" b="1" u="none" strike="noStrike" kern="1200" cap="none" normalizeH="0" baseline="0" noProof="0" dirty="0">
                          <a:ln>
                            <a:noFill/>
                          </a:ln>
                          <a:solidFill>
                            <a:schemeClr val="accent2"/>
                          </a:solidFill>
                          <a:effectLst/>
                          <a:latin typeface="+mn-lt"/>
                          <a:ea typeface="+mn-ea"/>
                          <a:cs typeface="+mn-cs"/>
                        </a:rPr>
                        <a:t>)</a:t>
                      </a:r>
                    </a:p>
                  </a:txBody>
                  <a:tcPr marL="68580" marR="68580" marT="34290" marB="34290" anchor="b">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100" b="1" u="none" strike="noStrike" kern="1200" cap="none" normalizeH="0" baseline="0" noProof="0" dirty="0">
                          <a:ln>
                            <a:noFill/>
                          </a:ln>
                          <a:solidFill>
                            <a:schemeClr val="accent2"/>
                          </a:solidFill>
                          <a:effectLst/>
                          <a:latin typeface="+mn-lt"/>
                          <a:ea typeface="+mn-ea"/>
                          <a:cs typeface="+mn-cs"/>
                        </a:rPr>
                        <a:t>GLP-1 RA</a:t>
                      </a:r>
                      <a:br>
                        <a:rPr kumimoji="0" lang="en-GB" sz="1100" b="1" u="none" strike="noStrike" kern="1200" cap="none" normalizeH="0" baseline="0" noProof="0" dirty="0">
                          <a:ln>
                            <a:noFill/>
                          </a:ln>
                          <a:solidFill>
                            <a:schemeClr val="accent2"/>
                          </a:solidFill>
                          <a:effectLst/>
                          <a:latin typeface="+mn-lt"/>
                          <a:ea typeface="+mn-ea"/>
                          <a:cs typeface="+mn-cs"/>
                        </a:rPr>
                      </a:br>
                      <a:r>
                        <a:rPr kumimoji="0" lang="en-GB" sz="1100" b="1" u="none" strike="noStrike" kern="1200" cap="none" normalizeH="0" baseline="0" noProof="0" dirty="0">
                          <a:ln>
                            <a:noFill/>
                          </a:ln>
                          <a:solidFill>
                            <a:schemeClr val="accent2"/>
                          </a:solidFill>
                          <a:effectLst/>
                          <a:latin typeface="+mn-lt"/>
                          <a:ea typeface="+mn-ea"/>
                          <a:cs typeface="+mn-cs"/>
                        </a:rPr>
                        <a:t>(n=</a:t>
                      </a:r>
                      <a:r>
                        <a:rPr lang="en-GB" sz="1100" b="1" dirty="0">
                          <a:solidFill>
                            <a:schemeClr val="accent2"/>
                          </a:solidFill>
                          <a:latin typeface="+mn-lt"/>
                        </a:rPr>
                        <a:t>55,860</a:t>
                      </a:r>
                      <a:r>
                        <a:rPr kumimoji="0" lang="en-GB" sz="1100" b="1" u="none" strike="noStrike" kern="1200" cap="none" normalizeH="0" baseline="0" noProof="0" dirty="0">
                          <a:ln>
                            <a:noFill/>
                          </a:ln>
                          <a:solidFill>
                            <a:schemeClr val="accent2"/>
                          </a:solidFill>
                          <a:effectLst/>
                          <a:latin typeface="+mn-lt"/>
                          <a:ea typeface="+mn-ea"/>
                          <a:cs typeface="+mn-cs"/>
                        </a:rPr>
                        <a:t>)</a:t>
                      </a:r>
                    </a:p>
                  </a:txBody>
                  <a:tcPr marL="68580" marR="68580" marT="34290" marB="34290" anchor="b">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rowSpan="2">
                  <a:txBody>
                    <a:bodyPr/>
                    <a:lstStyle/>
                    <a:p>
                      <a:pPr marL="0" marR="0" lvl="0" indent="0" algn="ctr" defTabSz="1219170" rtl="0" eaLnBrk="1" fontAlgn="b" latinLnBrk="0" hangingPunct="1">
                        <a:lnSpc>
                          <a:spcPct val="100000"/>
                        </a:lnSpc>
                        <a:spcBef>
                          <a:spcPct val="20000"/>
                        </a:spcBef>
                        <a:spcAft>
                          <a:spcPct val="20000"/>
                        </a:spcAft>
                        <a:buClr>
                          <a:schemeClr val="bg2"/>
                        </a:buClr>
                        <a:buSzTx/>
                        <a:buFont typeface="Wingdings 2" pitchFamily="18" charset="2"/>
                        <a:buNone/>
                        <a:tabLst/>
                        <a:defRPr/>
                      </a:pPr>
                      <a:r>
                        <a:rPr kumimoji="0" lang="en-GB" altLang="en-US" sz="1100" b="1" u="none" strike="noStrike" kern="1200" cap="none" normalizeH="0" baseline="0" dirty="0">
                          <a:ln>
                            <a:noFill/>
                          </a:ln>
                          <a:solidFill>
                            <a:schemeClr val="accent2"/>
                          </a:solidFill>
                          <a:effectLst/>
                          <a:latin typeface="+mn-lt"/>
                          <a:ea typeface="+mn-ea"/>
                          <a:cs typeface="+mn-cs"/>
                        </a:rPr>
                        <a:t>HR (95% CI)</a:t>
                      </a:r>
                    </a:p>
                  </a:txBody>
                  <a:tcPr marL="0" marR="0" marT="34290" marB="34290" anchor="b"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1219170" rtl="0" eaLnBrk="1" fontAlgn="b" latinLnBrk="0" hangingPunct="1">
                        <a:lnSpc>
                          <a:spcPct val="100000"/>
                        </a:lnSpc>
                        <a:spcBef>
                          <a:spcPct val="20000"/>
                        </a:spcBef>
                        <a:spcAft>
                          <a:spcPct val="20000"/>
                        </a:spcAft>
                        <a:buClr>
                          <a:schemeClr val="bg2"/>
                        </a:buClr>
                        <a:buSzTx/>
                        <a:buFont typeface="Wingdings 2" pitchFamily="18" charset="2"/>
                        <a:buNone/>
                        <a:tabLst/>
                        <a:defRPr/>
                      </a:pPr>
                      <a:endParaRPr kumimoji="0" lang="en-GB" altLang="en-US" sz="1100" b="1" u="none" strike="noStrike" kern="1200" cap="none" normalizeH="0" baseline="0" dirty="0">
                        <a:ln>
                          <a:noFill/>
                        </a:ln>
                        <a:solidFill>
                          <a:schemeClr val="tx1"/>
                        </a:solidFill>
                        <a:effectLst/>
                        <a:latin typeface="+mn-lt"/>
                        <a:ea typeface="+mn-ea"/>
                        <a:cs typeface="+mn-cs"/>
                      </a:endParaRPr>
                    </a:p>
                  </a:txBody>
                  <a:tcPr marL="68580" marR="68580" marT="34290" marB="34290" anchor="b"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9372801"/>
                  </a:ext>
                </a:extLst>
              </a:tr>
              <a:tr h="388620">
                <a:tc vMerge="1">
                  <a:txBody>
                    <a:bodyPr/>
                    <a:lstStyle/>
                    <a:p>
                      <a:endParaRPr lang="en-GB"/>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100" b="1" u="none" strike="noStrike" kern="1200" cap="none" normalizeH="0" baseline="0" noProof="0" dirty="0">
                          <a:ln>
                            <a:noFill/>
                          </a:ln>
                          <a:solidFill>
                            <a:schemeClr val="accent2"/>
                          </a:solidFill>
                          <a:effectLst/>
                          <a:latin typeface="+mn-lt"/>
                          <a:ea typeface="+mn-ea"/>
                          <a:cs typeface="+mn-cs"/>
                        </a:rPr>
                        <a:t>n </a:t>
                      </a:r>
                      <a:br>
                        <a:rPr kumimoji="0" lang="en-GB" sz="1100" b="1" u="none" strike="noStrike" kern="1200" cap="none" normalizeH="0" baseline="0" noProof="0">
                          <a:ln>
                            <a:noFill/>
                          </a:ln>
                          <a:solidFill>
                            <a:schemeClr val="accent2"/>
                          </a:solidFill>
                          <a:effectLst/>
                          <a:latin typeface="+mn-lt"/>
                          <a:ea typeface="+mn-ea"/>
                          <a:cs typeface="+mn-cs"/>
                        </a:rPr>
                      </a:br>
                      <a:r>
                        <a:rPr kumimoji="0" lang="en-GB" sz="1100" b="1" u="none" strike="noStrike" kern="1200" cap="none" normalizeH="0" baseline="0" noProof="0">
                          <a:ln>
                            <a:noFill/>
                          </a:ln>
                          <a:solidFill>
                            <a:schemeClr val="accent2"/>
                          </a:solidFill>
                          <a:effectLst/>
                          <a:latin typeface="+mn-lt"/>
                          <a:ea typeface="+mn-ea"/>
                          <a:cs typeface="+mn-cs"/>
                        </a:rPr>
                        <a:t>biến cố</a:t>
                      </a:r>
                      <a:endParaRPr kumimoji="0" lang="en-GB" sz="1100" b="1" u="none" strike="noStrike" kern="1200" cap="none" normalizeH="0" baseline="0" noProof="0" dirty="0">
                        <a:ln>
                          <a:noFill/>
                        </a:ln>
                        <a:solidFill>
                          <a:schemeClr val="accent2"/>
                        </a:solidFill>
                        <a:effectLst/>
                        <a:latin typeface="+mn-lt"/>
                        <a:ea typeface="+mn-ea"/>
                        <a:cs typeface="+mn-cs"/>
                      </a:endParaRPr>
                    </a:p>
                  </a:txBody>
                  <a:tcPr marL="0" marR="0" marT="34290" marB="34290" anchor="b">
                    <a:lnL>
                      <a:noFill/>
                    </a:lnL>
                    <a:lnR w="12700"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100" b="1" u="none" strike="noStrike" kern="1200" cap="none" normalizeH="0" baseline="0" noProof="0" dirty="0">
                          <a:ln>
                            <a:noFill/>
                          </a:ln>
                          <a:solidFill>
                            <a:schemeClr val="accent2"/>
                          </a:solidFill>
                          <a:effectLst/>
                          <a:latin typeface="+mn-lt"/>
                          <a:ea typeface="+mn-ea"/>
                          <a:cs typeface="+mn-cs"/>
                        </a:rPr>
                        <a:t>IR/</a:t>
                      </a:r>
                      <a:br>
                        <a:rPr kumimoji="0" lang="en-GB" sz="1100" b="1" u="none" strike="noStrike" kern="1200" cap="none" normalizeH="0" baseline="0" noProof="0" dirty="0">
                          <a:ln>
                            <a:noFill/>
                          </a:ln>
                          <a:solidFill>
                            <a:schemeClr val="accent2"/>
                          </a:solidFill>
                          <a:effectLst/>
                          <a:latin typeface="+mn-lt"/>
                          <a:ea typeface="+mn-ea"/>
                          <a:cs typeface="+mn-cs"/>
                        </a:rPr>
                      </a:br>
                      <a:r>
                        <a:rPr kumimoji="0" lang="en-GB" sz="1100" b="1" u="none" strike="noStrike" kern="1200" cap="none" normalizeH="0" baseline="0" noProof="0" dirty="0">
                          <a:ln>
                            <a:noFill/>
                          </a:ln>
                          <a:solidFill>
                            <a:schemeClr val="accent2"/>
                          </a:solidFill>
                          <a:effectLst/>
                          <a:latin typeface="+mn-lt"/>
                          <a:ea typeface="+mn-ea"/>
                          <a:cs typeface="+mn-cs"/>
                        </a:rPr>
                        <a:t>1000 PY</a:t>
                      </a:r>
                    </a:p>
                  </a:txBody>
                  <a:tcPr marL="0" marR="0" marT="34290" marB="34290" anchor="b">
                    <a:lnL>
                      <a:noFill/>
                    </a:lnL>
                    <a:lnR w="12700"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100" b="1" u="none" strike="noStrike" kern="1200" cap="none" normalizeH="0" baseline="0" noProof="0" dirty="0">
                          <a:ln>
                            <a:noFill/>
                          </a:ln>
                          <a:solidFill>
                            <a:schemeClr val="accent2"/>
                          </a:solidFill>
                          <a:effectLst/>
                          <a:latin typeface="+mn-lt"/>
                          <a:ea typeface="+mn-ea"/>
                          <a:cs typeface="+mn-cs"/>
                        </a:rPr>
                        <a:t>n </a:t>
                      </a:r>
                      <a:br>
                        <a:rPr kumimoji="0" lang="en-GB" sz="1100" b="1" u="none" strike="noStrike" kern="1200" cap="none" normalizeH="0" baseline="0" noProof="0">
                          <a:ln>
                            <a:noFill/>
                          </a:ln>
                          <a:solidFill>
                            <a:schemeClr val="accent2"/>
                          </a:solidFill>
                          <a:effectLst/>
                          <a:latin typeface="+mn-lt"/>
                          <a:ea typeface="+mn-ea"/>
                          <a:cs typeface="+mn-cs"/>
                        </a:rPr>
                      </a:br>
                      <a:r>
                        <a:rPr kumimoji="0" lang="en-GB" sz="1100" b="1" u="none" strike="noStrike" kern="1200" cap="none" normalizeH="0" baseline="0" noProof="0">
                          <a:ln>
                            <a:noFill/>
                          </a:ln>
                          <a:solidFill>
                            <a:schemeClr val="accent2"/>
                          </a:solidFill>
                          <a:effectLst/>
                          <a:latin typeface="+mn-lt"/>
                          <a:ea typeface="+mn-ea"/>
                          <a:cs typeface="+mn-cs"/>
                        </a:rPr>
                        <a:t>biến cố</a:t>
                      </a:r>
                    </a:p>
                  </a:txBody>
                  <a:tcPr marL="0" marR="0" marT="34290" marB="34290" anchor="b">
                    <a:lnL>
                      <a:noFill/>
                    </a:lnL>
                    <a:lnR w="12700"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100" b="1" u="none" strike="noStrike" kern="1200" cap="none" normalizeH="0" baseline="0" noProof="0" dirty="0">
                          <a:ln>
                            <a:noFill/>
                          </a:ln>
                          <a:solidFill>
                            <a:schemeClr val="accent2"/>
                          </a:solidFill>
                          <a:effectLst/>
                          <a:latin typeface="+mn-lt"/>
                          <a:ea typeface="+mn-ea"/>
                          <a:cs typeface="+mn-cs"/>
                        </a:rPr>
                        <a:t>IR/</a:t>
                      </a:r>
                      <a:br>
                        <a:rPr kumimoji="0" lang="en-GB" sz="1100" b="1" u="none" strike="noStrike" kern="1200" cap="none" normalizeH="0" baseline="0" noProof="0" dirty="0">
                          <a:ln>
                            <a:noFill/>
                          </a:ln>
                          <a:solidFill>
                            <a:schemeClr val="accent2"/>
                          </a:solidFill>
                          <a:effectLst/>
                          <a:latin typeface="+mn-lt"/>
                          <a:ea typeface="+mn-ea"/>
                          <a:cs typeface="+mn-cs"/>
                        </a:rPr>
                      </a:br>
                      <a:r>
                        <a:rPr kumimoji="0" lang="en-GB" sz="1100" b="1" u="none" strike="noStrike" kern="1200" cap="none" normalizeH="0" baseline="0" noProof="0" dirty="0">
                          <a:ln>
                            <a:noFill/>
                          </a:ln>
                          <a:solidFill>
                            <a:schemeClr val="accent2"/>
                          </a:solidFill>
                          <a:effectLst/>
                          <a:latin typeface="+mn-lt"/>
                          <a:ea typeface="+mn-ea"/>
                          <a:cs typeface="+mn-cs"/>
                        </a:rPr>
                        <a:t>1000 PY</a:t>
                      </a:r>
                    </a:p>
                  </a:txBody>
                  <a:tcPr marL="0" marR="0" marT="34290" marB="34290" anchor="b">
                    <a:lnL>
                      <a:noFill/>
                    </a:lnL>
                    <a:lnR w="12700"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11774394"/>
                  </a:ext>
                </a:extLst>
              </a:tr>
              <a:tr h="318442">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100" b="1" i="0" u="none" strike="noStrike" cap="none" normalizeH="0" baseline="0">
                          <a:ln>
                            <a:noFill/>
                          </a:ln>
                          <a:solidFill>
                            <a:schemeClr val="accent2"/>
                          </a:solidFill>
                          <a:effectLst/>
                          <a:latin typeface="+mn-lt"/>
                          <a:cs typeface="Arial" charset="0"/>
                        </a:rPr>
                        <a:t>Nhập viện vì suy tim chuyên biệt*</a:t>
                      </a:r>
                      <a:endParaRPr kumimoji="0" lang="en-GB" altLang="en-US" sz="1100" b="1" i="0" u="none" strike="noStrike" cap="none" normalizeH="0" baseline="0" dirty="0">
                        <a:ln>
                          <a:noFill/>
                        </a:ln>
                        <a:solidFill>
                          <a:schemeClr val="accent2"/>
                        </a:solidFill>
                        <a:effectLst/>
                        <a:latin typeface="+mn-lt"/>
                        <a:cs typeface="Arial" charset="0"/>
                      </a:endParaRPr>
                    </a:p>
                  </a:txBody>
                  <a:tcPr marL="68580" marR="68580" marT="34290" marB="34290" anchor="ctr" horzOverflow="overflow">
                    <a:lnL w="12700" cap="flat" cmpd="sng" algn="ctr">
                      <a:noFill/>
                      <a:prstDash val="solid"/>
                      <a:round/>
                      <a:headEnd type="none" w="med" len="med"/>
                      <a:tailEnd type="none" w="med" len="med"/>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100" b="0" i="0" u="none" strike="noStrike" kern="1200" cap="none" normalizeH="0" baseline="0" dirty="0">
                          <a:ln>
                            <a:noFill/>
                          </a:ln>
                          <a:solidFill>
                            <a:schemeClr val="tx1"/>
                          </a:solidFill>
                          <a:effectLst/>
                          <a:latin typeface="+mn-lt"/>
                          <a:ea typeface="+mn-ea"/>
                          <a:cs typeface="Arial" panose="020B0604020202020204" pitchFamily="34" charset="0"/>
                        </a:rPr>
                        <a:t>113</a:t>
                      </a:r>
                    </a:p>
                  </a:txBody>
                  <a:tcPr marL="68580" marR="68580" marT="34290" marB="34290" anchor="ctr" horzOverflow="overflow">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100" b="0" i="0" u="none" strike="noStrike" kern="1200" cap="none" normalizeH="0" baseline="0" dirty="0">
                          <a:ln>
                            <a:noFill/>
                          </a:ln>
                          <a:solidFill>
                            <a:schemeClr val="tx1"/>
                          </a:solidFill>
                          <a:effectLst/>
                          <a:latin typeface="+mn-lt"/>
                          <a:ea typeface="+mn-ea"/>
                          <a:cs typeface="Arial" panose="020B0604020202020204" pitchFamily="34" charset="0"/>
                        </a:rPr>
                        <a:t>3.49</a:t>
                      </a:r>
                    </a:p>
                  </a:txBody>
                  <a:tcPr marL="68580" marR="68580" marT="34290" marB="34290" anchor="ctr" horzOverflow="overflow">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100" b="0" i="0" u="none" strike="noStrike" cap="none" normalizeH="0" baseline="0" dirty="0">
                          <a:ln>
                            <a:noFill/>
                          </a:ln>
                          <a:solidFill>
                            <a:schemeClr val="tx1"/>
                          </a:solidFill>
                          <a:effectLst/>
                          <a:latin typeface="+mn-lt"/>
                          <a:cs typeface="Arial" panose="020B0604020202020204" pitchFamily="34" charset="0"/>
                        </a:rPr>
                        <a:t>160</a:t>
                      </a:r>
                    </a:p>
                  </a:txBody>
                  <a:tcPr marL="68580" marR="68580" marT="34290" marB="34290" anchor="ctr" horzOverflow="overflow">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100" b="0" i="0" u="none" strike="noStrike" cap="none" normalizeH="0" baseline="0" dirty="0">
                          <a:ln>
                            <a:noFill/>
                          </a:ln>
                          <a:solidFill>
                            <a:schemeClr val="tx1"/>
                          </a:solidFill>
                          <a:effectLst/>
                          <a:latin typeface="+mn-lt"/>
                          <a:cs typeface="Arial" panose="020B0604020202020204" pitchFamily="34" charset="0"/>
                        </a:rPr>
                        <a:t>5.70</a:t>
                      </a:r>
                    </a:p>
                  </a:txBody>
                  <a:tcPr marL="68580" marR="68580" marT="34290" marB="34290" anchor="ctr" horzOverflow="overflow">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342900" rtl="0" eaLnBrk="1" fontAlgn="ctr" latinLnBrk="0" hangingPunct="1"/>
                      <a:r>
                        <a:rPr lang="en-US" sz="1100" kern="1200" dirty="0">
                          <a:solidFill>
                            <a:schemeClr val="tx1"/>
                          </a:solidFill>
                          <a:latin typeface="+mn-lt"/>
                          <a:ea typeface="+mn-ea"/>
                          <a:cs typeface="Arial" panose="020B0604020202020204" pitchFamily="34" charset="0"/>
                        </a:rPr>
                        <a:t>0.63 (0.49, 0.80)</a:t>
                      </a:r>
                    </a:p>
                  </a:txBody>
                  <a:tcPr marL="0" marR="0" marT="34290" marB="34290" anchor="ctr">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100" b="0" i="0" u="none" strike="noStrike" cap="none" normalizeH="0" baseline="0" dirty="0">
                        <a:ln>
                          <a:noFill/>
                        </a:ln>
                        <a:solidFill>
                          <a:schemeClr val="tx1"/>
                        </a:solidFill>
                        <a:effectLst/>
                        <a:latin typeface="+mn-lt"/>
                        <a:cs typeface="Arial" panose="020B0604020202020204" pitchFamily="34" charset="0"/>
                      </a:endParaRPr>
                    </a:p>
                  </a:txBody>
                  <a:tcPr marL="68580" marR="68580" marT="34290" marB="34290" anchor="ctr" horzOverflow="overflow">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0697370"/>
                  </a:ext>
                </a:extLst>
              </a:tr>
              <a:tr h="318442">
                <a:tc>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100" b="1" i="0" u="none" strike="noStrike" cap="none" normalizeH="0" baseline="0">
                          <a:ln>
                            <a:noFill/>
                          </a:ln>
                          <a:solidFill>
                            <a:schemeClr val="accent2"/>
                          </a:solidFill>
                          <a:effectLst/>
                          <a:latin typeface="+mn-lt"/>
                          <a:cs typeface="Arial" charset="0"/>
                        </a:rPr>
                        <a:t>Nhập viện vì suy tim chung</a:t>
                      </a:r>
                      <a:r>
                        <a:rPr lang="en-GB" altLang="en-US" sz="1100" baseline="30000">
                          <a:solidFill>
                            <a:schemeClr val="accent2"/>
                          </a:solidFill>
                          <a:latin typeface="+mn-lt"/>
                          <a:cs typeface="Arial" panose="020B0604020202020204" pitchFamily="34" charset="0"/>
                        </a:rPr>
                        <a:t>†</a:t>
                      </a:r>
                      <a:endParaRPr kumimoji="0" lang="en-GB" altLang="en-US" sz="1100" b="1" i="0" u="none" strike="noStrike" cap="none" normalizeH="0" baseline="30000" dirty="0">
                        <a:ln>
                          <a:noFill/>
                        </a:ln>
                        <a:solidFill>
                          <a:schemeClr val="accent2"/>
                        </a:solidFill>
                        <a:effectLst/>
                        <a:latin typeface="+mn-lt"/>
                        <a:cs typeface="Arial" charset="0"/>
                      </a:endParaRPr>
                    </a:p>
                  </a:txBody>
                  <a:tcPr marL="68580" marR="68580" marT="34290" marB="3429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100" b="0" i="0" u="none" strike="noStrike" kern="1200" cap="none" normalizeH="0" baseline="0" dirty="0">
                          <a:ln>
                            <a:noFill/>
                          </a:ln>
                          <a:solidFill>
                            <a:schemeClr val="tx1"/>
                          </a:solidFill>
                          <a:effectLst/>
                          <a:latin typeface="+mn-lt"/>
                          <a:ea typeface="+mn-ea"/>
                          <a:cs typeface="Arial" panose="020B0604020202020204" pitchFamily="34" charset="0"/>
                        </a:rPr>
                        <a:t>510</a:t>
                      </a: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100" b="0" i="0" u="none" strike="noStrike" kern="1200" cap="none" normalizeH="0" baseline="0" dirty="0">
                          <a:ln>
                            <a:noFill/>
                          </a:ln>
                          <a:solidFill>
                            <a:schemeClr val="tx1"/>
                          </a:solidFill>
                          <a:effectLst/>
                          <a:latin typeface="+mn-lt"/>
                          <a:ea typeface="+mn-ea"/>
                          <a:cs typeface="Arial" panose="020B0604020202020204" pitchFamily="34" charset="0"/>
                        </a:rPr>
                        <a:t>15.79</a:t>
                      </a: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100" b="0" i="0" u="none" strike="noStrike" cap="none" normalizeH="0" baseline="0" dirty="0">
                          <a:ln>
                            <a:noFill/>
                          </a:ln>
                          <a:solidFill>
                            <a:schemeClr val="tx1"/>
                          </a:solidFill>
                          <a:effectLst/>
                          <a:latin typeface="+mn-lt"/>
                          <a:cs typeface="Arial" panose="020B0604020202020204" pitchFamily="34" charset="0"/>
                        </a:rPr>
                        <a:t>557</a:t>
                      </a: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100" b="0" i="0" u="none" strike="noStrike" cap="none" normalizeH="0" baseline="0" dirty="0">
                          <a:ln>
                            <a:noFill/>
                          </a:ln>
                          <a:solidFill>
                            <a:schemeClr val="tx1"/>
                          </a:solidFill>
                          <a:effectLst/>
                          <a:latin typeface="+mn-lt"/>
                          <a:cs typeface="Arial" panose="020B0604020202020204" pitchFamily="34" charset="0"/>
                        </a:rPr>
                        <a:t>19.92</a:t>
                      </a: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342900" rtl="0" eaLnBrk="1" fontAlgn="ctr" latinLnBrk="0" hangingPunct="1"/>
                      <a:r>
                        <a:rPr lang="en-US" sz="1100" kern="1200" dirty="0">
                          <a:solidFill>
                            <a:schemeClr val="tx1"/>
                          </a:solidFill>
                          <a:latin typeface="+mn-lt"/>
                          <a:ea typeface="+mn-ea"/>
                          <a:cs typeface="Arial" panose="020B0604020202020204" pitchFamily="34" charset="0"/>
                        </a:rPr>
                        <a:t>0.83 (0.74, 0.93)</a:t>
                      </a:r>
                    </a:p>
                  </a:txBody>
                  <a:tcPr marL="0" marR="0" marT="34290" marB="3429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100" b="0" i="0" u="none" strike="noStrike" cap="none" normalizeH="0" baseline="0" dirty="0">
                        <a:ln>
                          <a:noFill/>
                        </a:ln>
                        <a:solidFill>
                          <a:schemeClr val="tx1"/>
                        </a:solidFill>
                        <a:effectLst/>
                        <a:latin typeface="+mn-lt"/>
                        <a:cs typeface="Arial" panose="020B0604020202020204" pitchFamily="34" charset="0"/>
                      </a:endParaRP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112490"/>
                  </a:ext>
                </a:extLst>
              </a:tr>
              <a:tr h="318442">
                <a:tc>
                  <a:txBody>
                    <a:bodyPr/>
                    <a:lstStyle>
                      <a:lvl1pPr marL="0" algn="l" defTabSz="457200" rtl="0" eaLnBrk="0" fontAlgn="b" latinLnBrk="0" hangingPunct="0">
                        <a:spcBef>
                          <a:spcPct val="20000"/>
                        </a:spcBef>
                        <a:spcAft>
                          <a:spcPct val="20000"/>
                        </a:spcAft>
                        <a:buClr>
                          <a:schemeClr val="bg2"/>
                        </a:buClr>
                        <a:buFont typeface="Wingdings 2" pitchFamily="18" charset="2"/>
                        <a:defRPr sz="1800" kern="1200">
                          <a:solidFill>
                            <a:schemeClr val="tx1"/>
                          </a:solidFill>
                          <a:latin typeface="Arial" charset="0"/>
                        </a:defRPr>
                      </a:lvl1pPr>
                      <a:lvl2pPr marL="742950" indent="-285750" algn="l" defTabSz="457200" rtl="0" eaLnBrk="0" fontAlgn="b" latinLnBrk="0" hangingPunct="0">
                        <a:spcBef>
                          <a:spcPct val="10000"/>
                        </a:spcBef>
                        <a:spcAft>
                          <a:spcPct val="10000"/>
                        </a:spcAft>
                        <a:buClr>
                          <a:schemeClr val="bg2"/>
                        </a:buClr>
                        <a:buFont typeface="Symbol" pitchFamily="18" charset="2"/>
                        <a:defRPr sz="1600" kern="1200">
                          <a:solidFill>
                            <a:schemeClr val="tx1"/>
                          </a:solidFill>
                          <a:latin typeface="Arial" charset="0"/>
                        </a:defRPr>
                      </a:lvl2pPr>
                      <a:lvl3pPr marL="1143000" indent="-228600" algn="l" defTabSz="457200" rtl="0" eaLnBrk="0" fontAlgn="b" latinLnBrk="0" hangingPunct="0">
                        <a:spcBef>
                          <a:spcPct val="10000"/>
                        </a:spcBef>
                        <a:spcAft>
                          <a:spcPct val="10000"/>
                        </a:spcAft>
                        <a:buClr>
                          <a:schemeClr val="bg2"/>
                        </a:buClr>
                        <a:buFont typeface="Arial" charset="0"/>
                        <a:defRPr sz="1600" kern="1200">
                          <a:solidFill>
                            <a:schemeClr val="tx1"/>
                          </a:solidFill>
                          <a:latin typeface="Arial" charset="0"/>
                        </a:defRPr>
                      </a:lvl3pPr>
                      <a:lvl4pPr marL="1600200" indent="-228600" algn="l" defTabSz="457200" rtl="0" eaLnBrk="0" fontAlgn="b" latinLnBrk="0" hangingPunct="0">
                        <a:spcBef>
                          <a:spcPct val="10000"/>
                        </a:spcBef>
                        <a:spcAft>
                          <a:spcPct val="10000"/>
                        </a:spcAft>
                        <a:buClr>
                          <a:schemeClr val="bg2"/>
                        </a:buClr>
                        <a:buFont typeface="Arial" charset="0"/>
                        <a:defRPr sz="1600" kern="1200">
                          <a:solidFill>
                            <a:schemeClr val="tx1"/>
                          </a:solidFill>
                          <a:latin typeface="Arial" charset="0"/>
                        </a:defRPr>
                      </a:lvl4pPr>
                      <a:lvl5pPr marL="2057400" indent="-228600" algn="l" defTabSz="457200" rtl="0" eaLnBrk="0" fontAlgn="b" latinLnBrk="0" hangingPunct="0">
                        <a:spcBef>
                          <a:spcPct val="10000"/>
                        </a:spcBef>
                        <a:spcAft>
                          <a:spcPct val="10000"/>
                        </a:spcAft>
                        <a:buClr>
                          <a:schemeClr val="bg2"/>
                        </a:buClr>
                        <a:buFont typeface="Arial" charset="0"/>
                        <a:defRPr sz="1600" kern="1200">
                          <a:solidFill>
                            <a:schemeClr val="tx1"/>
                          </a:solidFill>
                          <a:latin typeface="Arial" charset="0"/>
                        </a:defRPr>
                      </a:lvl5pPr>
                      <a:lvl6pPr marL="2514600" indent="-228600" algn="l" defTabSz="457200" rtl="0" eaLnBrk="0" fontAlgn="b" latinLnBrk="0" hangingPunct="0">
                        <a:spcBef>
                          <a:spcPct val="10000"/>
                        </a:spcBef>
                        <a:spcAft>
                          <a:spcPct val="10000"/>
                        </a:spcAft>
                        <a:buClr>
                          <a:schemeClr val="bg2"/>
                        </a:buClr>
                        <a:buFont typeface="Arial" charset="0"/>
                        <a:defRPr sz="1600" kern="1200">
                          <a:solidFill>
                            <a:schemeClr val="tx1"/>
                          </a:solidFill>
                          <a:latin typeface="Arial" charset="0"/>
                        </a:defRPr>
                      </a:lvl6pPr>
                      <a:lvl7pPr marL="2971800" indent="-228600" algn="l" defTabSz="457200" rtl="0" eaLnBrk="0" fontAlgn="b" latinLnBrk="0" hangingPunct="0">
                        <a:spcBef>
                          <a:spcPct val="10000"/>
                        </a:spcBef>
                        <a:spcAft>
                          <a:spcPct val="10000"/>
                        </a:spcAft>
                        <a:buClr>
                          <a:schemeClr val="bg2"/>
                        </a:buClr>
                        <a:buFont typeface="Arial" charset="0"/>
                        <a:defRPr sz="1600" kern="1200">
                          <a:solidFill>
                            <a:schemeClr val="tx1"/>
                          </a:solidFill>
                          <a:latin typeface="Arial" charset="0"/>
                        </a:defRPr>
                      </a:lvl7pPr>
                      <a:lvl8pPr marL="3429000" indent="-228600" algn="l" defTabSz="457200" rtl="0" eaLnBrk="0" fontAlgn="b" latinLnBrk="0" hangingPunct="0">
                        <a:spcBef>
                          <a:spcPct val="10000"/>
                        </a:spcBef>
                        <a:spcAft>
                          <a:spcPct val="10000"/>
                        </a:spcAft>
                        <a:buClr>
                          <a:schemeClr val="bg2"/>
                        </a:buClr>
                        <a:buFont typeface="Arial" charset="0"/>
                        <a:defRPr sz="1600" kern="1200">
                          <a:solidFill>
                            <a:schemeClr val="tx1"/>
                          </a:solidFill>
                          <a:latin typeface="Arial" charset="0"/>
                        </a:defRPr>
                      </a:lvl8pPr>
                      <a:lvl9pPr marL="3886200" indent="-228600" algn="l" defTabSz="457200" rtl="0" eaLnBrk="0" fontAlgn="b" latinLnBrk="0" hangingPunct="0">
                        <a:spcBef>
                          <a:spcPct val="10000"/>
                        </a:spcBef>
                        <a:spcAft>
                          <a:spcPct val="10000"/>
                        </a:spcAft>
                        <a:buClr>
                          <a:schemeClr val="bg2"/>
                        </a:buClr>
                        <a:buFont typeface="Arial" charset="0"/>
                        <a:defRPr sz="1600" kern="1200">
                          <a:solidFill>
                            <a:schemeClr val="tx1"/>
                          </a:solidFill>
                          <a:latin typeface="Arial" charset="0"/>
                        </a:defRPr>
                      </a:lvl9p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100" b="1" i="0" u="none" strike="noStrike" kern="1200" cap="none" normalizeH="0" baseline="0">
                          <a:ln>
                            <a:noFill/>
                          </a:ln>
                          <a:solidFill>
                            <a:schemeClr val="accent2"/>
                          </a:solidFill>
                          <a:effectLst/>
                          <a:latin typeface="+mn-lt"/>
                          <a:ea typeface="+mn-ea"/>
                          <a:cs typeface="Arial" charset="0"/>
                        </a:rPr>
                        <a:t>Biến cố tim mạch xơ vữa</a:t>
                      </a:r>
                      <a:r>
                        <a:rPr kumimoji="0" lang="en-GB" altLang="en-US" sz="1100" b="0" i="0" u="none" strike="noStrike" cap="none" normalizeH="0" baseline="30000">
                          <a:ln>
                            <a:noFill/>
                          </a:ln>
                          <a:solidFill>
                            <a:schemeClr val="accent2"/>
                          </a:solidFill>
                          <a:effectLst/>
                          <a:latin typeface="+mn-lt"/>
                          <a:cs typeface="Arial" panose="020B0604020202020204" pitchFamily="34" charset="0"/>
                        </a:rPr>
                        <a:t>‡</a:t>
                      </a:r>
                      <a:endParaRPr kumimoji="0" lang="en-GB" altLang="en-US" sz="1100" b="1" i="0" u="none" strike="noStrike" cap="none" normalizeH="0" baseline="0" dirty="0">
                        <a:ln>
                          <a:noFill/>
                        </a:ln>
                        <a:solidFill>
                          <a:schemeClr val="accent2"/>
                        </a:solidFill>
                        <a:effectLst/>
                        <a:latin typeface="+mn-lt"/>
                        <a:cs typeface="Arial" charset="0"/>
                      </a:endParaRPr>
                    </a:p>
                  </a:txBody>
                  <a:tcPr marL="68580" marR="68580" marT="34290" marB="3429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solidFill>
                            <a:schemeClr val="tx1"/>
                          </a:solidFill>
                          <a:latin typeface="+mn-lt"/>
                          <a:cs typeface="Arial" panose="020B0604020202020204" pitchFamily="34" charset="0"/>
                        </a:rPr>
                        <a:t>458</a:t>
                      </a:r>
                    </a:p>
                  </a:txBody>
                  <a:tcPr marL="68580" marR="68580" marT="34290" marB="3429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solidFill>
                            <a:schemeClr val="tx1"/>
                          </a:solidFill>
                          <a:latin typeface="+mn-lt"/>
                          <a:cs typeface="Arial" panose="020B0604020202020204" pitchFamily="34" charset="0"/>
                        </a:rPr>
                        <a:t>14.19</a:t>
                      </a:r>
                    </a:p>
                  </a:txBody>
                  <a:tcPr marL="68580" marR="68580" marT="34290" marB="3429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solidFill>
                            <a:schemeClr val="tx1"/>
                          </a:solidFill>
                          <a:latin typeface="+mn-lt"/>
                          <a:cs typeface="Arial" panose="020B0604020202020204" pitchFamily="34" charset="0"/>
                        </a:rPr>
                        <a:t>413</a:t>
                      </a:r>
                    </a:p>
                  </a:txBody>
                  <a:tcPr marL="68580" marR="68580" marT="34290" marB="3429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solidFill>
                            <a:schemeClr val="tx1"/>
                          </a:solidFill>
                          <a:latin typeface="+mn-lt"/>
                          <a:cs typeface="Arial" panose="020B0604020202020204" pitchFamily="34" charset="0"/>
                        </a:rPr>
                        <a:t>14.76</a:t>
                      </a:r>
                    </a:p>
                  </a:txBody>
                  <a:tcPr marL="68580" marR="68580" marT="34290" marB="3429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342900" rtl="0" eaLnBrk="1" fontAlgn="ctr" latinLnBrk="0" hangingPunct="1"/>
                      <a:r>
                        <a:rPr lang="en-US" sz="1100" kern="1200" dirty="0">
                          <a:solidFill>
                            <a:schemeClr val="tx1"/>
                          </a:solidFill>
                          <a:latin typeface="+mn-lt"/>
                          <a:ea typeface="+mn-ea"/>
                          <a:cs typeface="Arial" panose="020B0604020202020204" pitchFamily="34" charset="0"/>
                        </a:rPr>
                        <a:t>0.99 (0.87, 1.13)</a:t>
                      </a:r>
                    </a:p>
                  </a:txBody>
                  <a:tcPr marL="0" marR="0" marT="34290" marB="3429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342900" rtl="0" eaLnBrk="1" fontAlgn="ctr" latinLnBrk="0" hangingPunct="1"/>
                      <a:endParaRPr lang="en-US" sz="1100" kern="1200" dirty="0">
                        <a:solidFill>
                          <a:schemeClr val="tx1"/>
                        </a:solidFill>
                        <a:latin typeface="+mn-lt"/>
                        <a:ea typeface="+mn-ea"/>
                        <a:cs typeface="Arial" panose="020B0604020202020204" pitchFamily="34" charset="0"/>
                      </a:endParaRPr>
                    </a:p>
                  </a:txBody>
                  <a:tcPr marL="68580" marR="68580" marT="34290" marB="3429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3452086"/>
                  </a:ext>
                </a:extLst>
              </a:tr>
              <a:tr h="318442">
                <a:tc>
                  <a:txBody>
                    <a:bodyPr/>
                    <a:lstStyle/>
                    <a:p>
                      <a:pPr marL="0" marR="0" lvl="0" indent="17780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100" b="0" i="0" u="none" strike="noStrike" cap="none" normalizeH="0" baseline="0">
                          <a:ln>
                            <a:noFill/>
                          </a:ln>
                          <a:solidFill>
                            <a:schemeClr val="tx1"/>
                          </a:solidFill>
                          <a:effectLst/>
                          <a:latin typeface="+mn-lt"/>
                          <a:cs typeface="Arial" charset="0"/>
                        </a:rPr>
                        <a:t>Nhồi máu cơ tim</a:t>
                      </a:r>
                      <a:endParaRPr kumimoji="0" lang="en-GB" altLang="en-US" sz="1100" b="0" i="0" u="none" strike="noStrike" cap="none" normalizeH="0" baseline="0" dirty="0">
                        <a:ln>
                          <a:noFill/>
                        </a:ln>
                        <a:solidFill>
                          <a:schemeClr val="tx1"/>
                        </a:solidFill>
                        <a:effectLst/>
                        <a:latin typeface="+mn-lt"/>
                        <a:cs typeface="Arial" charset="0"/>
                      </a:endParaRPr>
                    </a:p>
                  </a:txBody>
                  <a:tcPr marL="68580" marR="68580" marT="34290" marB="3429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100" b="0" i="0" u="none" strike="noStrike" kern="1200" cap="none" normalizeH="0" baseline="0" dirty="0">
                          <a:ln>
                            <a:noFill/>
                          </a:ln>
                          <a:solidFill>
                            <a:schemeClr val="tx1"/>
                          </a:solidFill>
                          <a:effectLst/>
                          <a:latin typeface="+mn-lt"/>
                          <a:ea typeface="+mn-ea"/>
                          <a:cs typeface="Arial" panose="020B0604020202020204" pitchFamily="34" charset="0"/>
                        </a:rPr>
                        <a:t>224</a:t>
                      </a: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100" b="0" i="0" u="none" strike="noStrike" kern="1200" cap="none" normalizeH="0" baseline="0" dirty="0">
                          <a:ln>
                            <a:noFill/>
                          </a:ln>
                          <a:solidFill>
                            <a:schemeClr val="tx1"/>
                          </a:solidFill>
                          <a:effectLst/>
                          <a:latin typeface="+mn-lt"/>
                          <a:ea typeface="+mn-ea"/>
                          <a:cs typeface="Arial" panose="020B0604020202020204" pitchFamily="34" charset="0"/>
                        </a:rPr>
                        <a:t>6.92</a:t>
                      </a: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100" b="0" i="0" u="none" strike="noStrike" cap="none" normalizeH="0" baseline="0" dirty="0">
                          <a:ln>
                            <a:noFill/>
                          </a:ln>
                          <a:solidFill>
                            <a:schemeClr val="tx1"/>
                          </a:solidFill>
                          <a:effectLst/>
                          <a:latin typeface="+mn-lt"/>
                          <a:cs typeface="Arial" panose="020B0604020202020204" pitchFamily="34" charset="0"/>
                        </a:rPr>
                        <a:t>193</a:t>
                      </a: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100" b="0" i="0" u="none" strike="noStrike" cap="none" normalizeH="0" baseline="0" dirty="0">
                          <a:ln>
                            <a:noFill/>
                          </a:ln>
                          <a:solidFill>
                            <a:schemeClr val="tx1"/>
                          </a:solidFill>
                          <a:effectLst/>
                          <a:latin typeface="+mn-lt"/>
                          <a:cs typeface="Arial" panose="020B0604020202020204" pitchFamily="34" charset="0"/>
                        </a:rPr>
                        <a:t>6.88</a:t>
                      </a: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342900" rtl="0" eaLnBrk="1" fontAlgn="ctr" latinLnBrk="0" hangingPunct="1"/>
                      <a:r>
                        <a:rPr lang="en-US" sz="1100" kern="1200" dirty="0">
                          <a:solidFill>
                            <a:schemeClr val="tx1"/>
                          </a:solidFill>
                          <a:latin typeface="+mn-lt"/>
                          <a:ea typeface="+mn-ea"/>
                          <a:cs typeface="Arial" panose="020B0604020202020204" pitchFamily="34" charset="0"/>
                        </a:rPr>
                        <a:t>1.03 (0.85, 1.25)</a:t>
                      </a:r>
                    </a:p>
                  </a:txBody>
                  <a:tcPr marL="0" marR="0" marT="34290" marB="3429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100" b="0" i="0" u="none" strike="noStrike" cap="none" normalizeH="0" baseline="0" dirty="0">
                        <a:ln>
                          <a:noFill/>
                        </a:ln>
                        <a:solidFill>
                          <a:schemeClr val="tx1"/>
                        </a:solidFill>
                        <a:effectLst/>
                        <a:latin typeface="+mn-lt"/>
                        <a:cs typeface="Arial" panose="020B0604020202020204" pitchFamily="34" charset="0"/>
                      </a:endParaRP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139035"/>
                  </a:ext>
                </a:extLst>
              </a:tr>
              <a:tr h="318442">
                <a:tc>
                  <a:txBody>
                    <a:bodyPr/>
                    <a:lstStyle/>
                    <a:p>
                      <a:pPr marL="0" marR="0" lvl="0" indent="26670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100" b="0" i="0" u="none" strike="noStrike" kern="1200" cap="none" normalizeH="0" baseline="0">
                          <a:ln>
                            <a:noFill/>
                          </a:ln>
                          <a:solidFill>
                            <a:schemeClr val="tx1"/>
                          </a:solidFill>
                          <a:effectLst/>
                          <a:latin typeface="+mn-lt"/>
                          <a:ea typeface="+mn-ea"/>
                          <a:cs typeface="Arial" charset="0"/>
                        </a:rPr>
                        <a:t>Đột quị</a:t>
                      </a:r>
                      <a:endParaRPr kumimoji="0" lang="en-GB" altLang="en-US" sz="1100" b="0" i="0" u="none" strike="noStrike" kern="1200" cap="none" normalizeH="0" baseline="0" dirty="0">
                        <a:ln>
                          <a:noFill/>
                        </a:ln>
                        <a:solidFill>
                          <a:schemeClr val="tx1"/>
                        </a:solidFill>
                        <a:effectLst/>
                        <a:latin typeface="+mn-lt"/>
                        <a:ea typeface="+mn-ea"/>
                        <a:cs typeface="Arial" charset="0"/>
                      </a:endParaRPr>
                    </a:p>
                  </a:txBody>
                  <a:tcPr marL="68580" marR="68580" marT="34290" marB="3429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100" b="0" i="0" u="none" strike="noStrike" kern="1200" cap="none" normalizeH="0" baseline="0" dirty="0">
                          <a:ln>
                            <a:noFill/>
                          </a:ln>
                          <a:solidFill>
                            <a:schemeClr val="tx1"/>
                          </a:solidFill>
                          <a:effectLst/>
                          <a:latin typeface="+mn-lt"/>
                          <a:ea typeface="+mn-ea"/>
                          <a:cs typeface="Arial" panose="020B0604020202020204" pitchFamily="34" charset="0"/>
                        </a:rPr>
                        <a:t>131</a:t>
                      </a: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100" b="0" i="0" u="none" strike="noStrike" kern="1200" cap="none" normalizeH="0" baseline="0" dirty="0">
                          <a:ln>
                            <a:noFill/>
                          </a:ln>
                          <a:solidFill>
                            <a:schemeClr val="tx1"/>
                          </a:solidFill>
                          <a:effectLst/>
                          <a:latin typeface="+mn-lt"/>
                          <a:ea typeface="+mn-ea"/>
                          <a:cs typeface="Arial" panose="020B0604020202020204" pitchFamily="34" charset="0"/>
                        </a:rPr>
                        <a:t>4.04</a:t>
                      </a: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100" b="0" i="0" u="none" strike="noStrike" cap="none" normalizeH="0" baseline="0" dirty="0">
                          <a:ln>
                            <a:noFill/>
                          </a:ln>
                          <a:solidFill>
                            <a:schemeClr val="tx1"/>
                          </a:solidFill>
                          <a:effectLst/>
                          <a:latin typeface="+mn-lt"/>
                          <a:cs typeface="Arial" panose="020B0604020202020204" pitchFamily="34" charset="0"/>
                        </a:rPr>
                        <a:t>100</a:t>
                      </a: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100" b="0" i="0" u="none" strike="noStrike" cap="none" normalizeH="0" baseline="0" dirty="0">
                          <a:ln>
                            <a:noFill/>
                          </a:ln>
                          <a:solidFill>
                            <a:schemeClr val="tx1"/>
                          </a:solidFill>
                          <a:effectLst/>
                          <a:latin typeface="+mn-lt"/>
                          <a:cs typeface="Arial" panose="020B0604020202020204" pitchFamily="34" charset="0"/>
                        </a:rPr>
                        <a:t>3.56</a:t>
                      </a: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342900" rtl="0" eaLnBrk="1" fontAlgn="ctr" latinLnBrk="0" hangingPunct="1"/>
                      <a:r>
                        <a:rPr lang="en-US" sz="1100" kern="1200" dirty="0">
                          <a:solidFill>
                            <a:schemeClr val="tx1"/>
                          </a:solidFill>
                          <a:latin typeface="+mn-lt"/>
                          <a:ea typeface="+mn-ea"/>
                          <a:cs typeface="Arial" panose="020B0604020202020204" pitchFamily="34" charset="0"/>
                        </a:rPr>
                        <a:t>1.18 (0.90, 1.53)</a:t>
                      </a:r>
                    </a:p>
                  </a:txBody>
                  <a:tcPr marL="0" marR="0" marT="34290" marB="3429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100" b="0" i="0" u="none" strike="noStrike" cap="none" normalizeH="0" baseline="0" dirty="0">
                        <a:ln>
                          <a:noFill/>
                        </a:ln>
                        <a:solidFill>
                          <a:schemeClr val="tx1"/>
                        </a:solidFill>
                        <a:effectLst/>
                        <a:latin typeface="+mn-lt"/>
                        <a:cs typeface="Arial" panose="020B0604020202020204" pitchFamily="34" charset="0"/>
                      </a:endParaRP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084291"/>
                  </a:ext>
                </a:extLst>
              </a:tr>
              <a:tr h="318442">
                <a:tc>
                  <a:txBody>
                    <a:bodyPr/>
                    <a:lstStyle/>
                    <a:p>
                      <a:pPr marL="0" marR="0" lvl="0" indent="17780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100" b="0" i="0" u="none" strike="noStrike" kern="1200" cap="none" normalizeH="0" baseline="0">
                          <a:ln>
                            <a:noFill/>
                          </a:ln>
                          <a:solidFill>
                            <a:schemeClr val="tx1"/>
                          </a:solidFill>
                          <a:effectLst/>
                          <a:latin typeface="+mn-lt"/>
                          <a:ea typeface="+mn-ea"/>
                          <a:cs typeface="Arial" charset="0"/>
                        </a:rPr>
                        <a:t>Cơn đau thắt ngực không ổn định</a:t>
                      </a:r>
                      <a:endParaRPr kumimoji="0" lang="en-GB" altLang="en-US" sz="1100" b="0" i="0" u="none" strike="noStrike" kern="1200" cap="none" normalizeH="0" baseline="0" dirty="0">
                        <a:ln>
                          <a:noFill/>
                        </a:ln>
                        <a:solidFill>
                          <a:schemeClr val="tx1"/>
                        </a:solidFill>
                        <a:effectLst/>
                        <a:latin typeface="+mn-lt"/>
                        <a:ea typeface="+mn-ea"/>
                        <a:cs typeface="Arial" charset="0"/>
                      </a:endParaRPr>
                    </a:p>
                  </a:txBody>
                  <a:tcPr marL="68580" marR="68580" marT="34290" marB="3429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sz="1100" b="0" i="0" u="none" strike="noStrike" kern="1200" cap="none" normalizeH="0" baseline="0" dirty="0">
                          <a:ln>
                            <a:noFill/>
                          </a:ln>
                          <a:solidFill>
                            <a:schemeClr val="tx1"/>
                          </a:solidFill>
                          <a:effectLst/>
                          <a:latin typeface="+mn-lt"/>
                          <a:ea typeface="+mn-ea"/>
                          <a:cs typeface="Arial" panose="020B0604020202020204" pitchFamily="34" charset="0"/>
                        </a:rPr>
                        <a:t>45</a:t>
                      </a: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sz="1100" b="0" i="0" u="none" strike="noStrike" kern="1200" cap="none" normalizeH="0" baseline="0" dirty="0">
                          <a:ln>
                            <a:noFill/>
                          </a:ln>
                          <a:solidFill>
                            <a:schemeClr val="tx1"/>
                          </a:solidFill>
                          <a:effectLst/>
                          <a:latin typeface="+mn-lt"/>
                          <a:ea typeface="+mn-ea"/>
                          <a:cs typeface="Arial" panose="020B0604020202020204" pitchFamily="34" charset="0"/>
                        </a:rPr>
                        <a:t>1.39</a:t>
                      </a: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sz="1100" b="0" i="0" u="none" strike="noStrike" kern="1200" cap="none" normalizeH="0" baseline="0" dirty="0">
                          <a:ln>
                            <a:noFill/>
                          </a:ln>
                          <a:solidFill>
                            <a:schemeClr val="tx1"/>
                          </a:solidFill>
                          <a:effectLst/>
                          <a:latin typeface="+mn-lt"/>
                          <a:ea typeface="+mn-ea"/>
                          <a:cs typeface="Arial" panose="020B0604020202020204" pitchFamily="34" charset="0"/>
                        </a:rPr>
                        <a:t>51</a:t>
                      </a: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sz="1100" b="0" i="0" u="none" strike="noStrike" kern="1200" cap="none" normalizeH="0" baseline="0" dirty="0">
                          <a:ln>
                            <a:noFill/>
                          </a:ln>
                          <a:solidFill>
                            <a:schemeClr val="tx1"/>
                          </a:solidFill>
                          <a:effectLst/>
                          <a:latin typeface="+mn-lt"/>
                          <a:ea typeface="+mn-ea"/>
                          <a:cs typeface="Arial" panose="020B0604020202020204" pitchFamily="34" charset="0"/>
                        </a:rPr>
                        <a:t>1.81</a:t>
                      </a: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342900" rtl="0" eaLnBrk="1" fontAlgn="ctr" latinLnBrk="0" hangingPunct="1"/>
                      <a:r>
                        <a:rPr lang="en-US" sz="1100" kern="1200" dirty="0">
                          <a:solidFill>
                            <a:schemeClr val="tx1"/>
                          </a:solidFill>
                          <a:latin typeface="+mn-lt"/>
                          <a:ea typeface="+mn-ea"/>
                          <a:cs typeface="Arial" panose="020B0604020202020204" pitchFamily="34" charset="0"/>
                        </a:rPr>
                        <a:t>0.77 (0.52, 1.16)</a:t>
                      </a:r>
                    </a:p>
                  </a:txBody>
                  <a:tcPr marL="0" marR="0" marT="34290" marB="3429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100" b="0" i="0" u="none" strike="noStrike" cap="none" normalizeH="0" baseline="0" dirty="0">
                        <a:ln>
                          <a:noFill/>
                        </a:ln>
                        <a:solidFill>
                          <a:schemeClr val="tx1"/>
                        </a:solidFill>
                        <a:effectLst/>
                        <a:latin typeface="+mn-lt"/>
                        <a:cs typeface="Arial" panose="020B0604020202020204" pitchFamily="34" charset="0"/>
                      </a:endParaRP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7779347"/>
                  </a:ext>
                </a:extLst>
              </a:tr>
              <a:tr h="318442">
                <a:tc>
                  <a:txBody>
                    <a:bodyPr/>
                    <a:lstStyle/>
                    <a:p>
                      <a:pPr marL="17780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100" b="0" i="0" u="none" strike="noStrike" kern="1200" cap="none" normalizeH="0" baseline="0">
                          <a:ln>
                            <a:noFill/>
                          </a:ln>
                          <a:solidFill>
                            <a:schemeClr val="tx1"/>
                          </a:solidFill>
                          <a:effectLst/>
                          <a:latin typeface="+mn-lt"/>
                          <a:ea typeface="+mn-ea"/>
                          <a:cs typeface="Arial" charset="0"/>
                        </a:rPr>
                        <a:t>Tái tưới máu mạch vành</a:t>
                      </a:r>
                      <a:endParaRPr kumimoji="0" lang="en-GB" altLang="en-US" sz="1100" b="0" i="0" u="none" strike="noStrike" kern="1200" cap="none" normalizeH="0" baseline="0" dirty="0">
                        <a:ln>
                          <a:noFill/>
                        </a:ln>
                        <a:solidFill>
                          <a:schemeClr val="tx1"/>
                        </a:solidFill>
                        <a:effectLst/>
                        <a:latin typeface="+mn-lt"/>
                        <a:ea typeface="+mn-ea"/>
                        <a:cs typeface="Arial" charset="0"/>
                      </a:endParaRPr>
                    </a:p>
                  </a:txBody>
                  <a:tcPr marL="68580" marR="68580" marT="34290" marB="3429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100" b="0" i="0" u="none" strike="noStrike" kern="1200" cap="none" normalizeH="0" baseline="0" dirty="0">
                          <a:ln>
                            <a:noFill/>
                          </a:ln>
                          <a:solidFill>
                            <a:schemeClr val="tx1"/>
                          </a:solidFill>
                          <a:effectLst/>
                          <a:latin typeface="+mn-lt"/>
                          <a:ea typeface="+mn-ea"/>
                          <a:cs typeface="Arial" panose="020B0604020202020204" pitchFamily="34" charset="0"/>
                        </a:rPr>
                        <a:t>225</a:t>
                      </a:r>
                    </a:p>
                  </a:txBody>
                  <a:tcPr marL="68580" marR="68580" marT="34290" marB="34290"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100" b="0" i="0" u="none" strike="noStrike" kern="1200" cap="none" normalizeH="0" baseline="0" dirty="0">
                          <a:ln>
                            <a:noFill/>
                          </a:ln>
                          <a:solidFill>
                            <a:schemeClr val="tx1"/>
                          </a:solidFill>
                          <a:effectLst/>
                          <a:latin typeface="+mn-lt"/>
                          <a:ea typeface="+mn-ea"/>
                          <a:cs typeface="Arial" panose="020B0604020202020204" pitchFamily="34" charset="0"/>
                        </a:rPr>
                        <a:t>6.96</a:t>
                      </a:r>
                    </a:p>
                  </a:txBody>
                  <a:tcPr marL="68580" marR="68580" marT="34290" marB="34290"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100" b="0" i="0" u="none" strike="noStrike" cap="none" normalizeH="0" baseline="0" dirty="0">
                          <a:ln>
                            <a:noFill/>
                          </a:ln>
                          <a:solidFill>
                            <a:schemeClr val="tx1"/>
                          </a:solidFill>
                          <a:effectLst/>
                          <a:latin typeface="+mn-lt"/>
                          <a:cs typeface="Arial" panose="020B0604020202020204" pitchFamily="34" charset="0"/>
                        </a:rPr>
                        <a:t>215</a:t>
                      </a:r>
                    </a:p>
                  </a:txBody>
                  <a:tcPr marL="68580" marR="68580" marT="34290" marB="34290"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100" b="0" i="0" u="none" strike="noStrike" cap="none" normalizeH="0" baseline="0" dirty="0">
                          <a:ln>
                            <a:noFill/>
                          </a:ln>
                          <a:solidFill>
                            <a:schemeClr val="tx1"/>
                          </a:solidFill>
                          <a:effectLst/>
                          <a:latin typeface="+mn-lt"/>
                          <a:cs typeface="Arial" panose="020B0604020202020204" pitchFamily="34" charset="0"/>
                        </a:rPr>
                        <a:t>7.67</a:t>
                      </a:r>
                    </a:p>
                  </a:txBody>
                  <a:tcPr marL="68580" marR="68580" marT="34290" marB="34290"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342900" rtl="0" eaLnBrk="1" fontAlgn="ctr" latinLnBrk="0" hangingPunct="1"/>
                      <a:r>
                        <a:rPr lang="en-US" sz="1100" kern="1200" dirty="0">
                          <a:solidFill>
                            <a:schemeClr val="tx1"/>
                          </a:solidFill>
                          <a:latin typeface="+mn-lt"/>
                          <a:ea typeface="+mn-ea"/>
                          <a:cs typeface="Arial" panose="020B0604020202020204" pitchFamily="34" charset="0"/>
                        </a:rPr>
                        <a:t>0.92 (0.76, 1.11)</a:t>
                      </a:r>
                    </a:p>
                  </a:txBody>
                  <a:tcPr marL="0" marR="0" marT="34290" marB="34290" anchor="ctr">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100" b="0" i="0" u="none" strike="noStrike" cap="none" normalizeH="0" baseline="0" dirty="0">
                        <a:ln>
                          <a:noFill/>
                        </a:ln>
                        <a:solidFill>
                          <a:schemeClr val="tx1"/>
                        </a:solidFill>
                        <a:effectLst/>
                        <a:latin typeface="+mn-lt"/>
                        <a:cs typeface="Arial" panose="020B0604020202020204" pitchFamily="34" charset="0"/>
                      </a:endParaRPr>
                    </a:p>
                  </a:txBody>
                  <a:tcPr marL="68580" marR="68580" marT="34290" marB="34290"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3157799"/>
                  </a:ext>
                </a:extLst>
              </a:tr>
            </a:tbl>
          </a:graphicData>
        </a:graphic>
      </p:graphicFrame>
      <p:graphicFrame>
        <p:nvGraphicFramePr>
          <p:cNvPr id="14" name="Chart 13">
            <a:extLst>
              <a:ext uri="{FF2B5EF4-FFF2-40B4-BE49-F238E27FC236}">
                <a16:creationId xmlns:a16="http://schemas.microsoft.com/office/drawing/2014/main" id="{35B456DF-4250-4413-A6A7-B59E4C4AB863}"/>
              </a:ext>
            </a:extLst>
          </p:cNvPr>
          <p:cNvGraphicFramePr/>
          <p:nvPr/>
        </p:nvGraphicFramePr>
        <p:xfrm>
          <a:off x="6011884" y="1618699"/>
          <a:ext cx="2635703" cy="2697520"/>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oup 18">
            <a:extLst>
              <a:ext uri="{FF2B5EF4-FFF2-40B4-BE49-F238E27FC236}">
                <a16:creationId xmlns:a16="http://schemas.microsoft.com/office/drawing/2014/main" id="{E59F2FED-0A82-4195-9CEA-4C501116A43F}"/>
              </a:ext>
            </a:extLst>
          </p:cNvPr>
          <p:cNvGrpSpPr/>
          <p:nvPr/>
        </p:nvGrpSpPr>
        <p:grpSpPr>
          <a:xfrm>
            <a:off x="6312499" y="4276862"/>
            <a:ext cx="2335088" cy="389262"/>
            <a:chOff x="6426208" y="3917731"/>
            <a:chExt cx="2335089" cy="389260"/>
          </a:xfrm>
        </p:grpSpPr>
        <p:cxnSp>
          <p:nvCxnSpPr>
            <p:cNvPr id="22" name="Straight Arrow Connector 21">
              <a:extLst>
                <a:ext uri="{FF2B5EF4-FFF2-40B4-BE49-F238E27FC236}">
                  <a16:creationId xmlns:a16="http://schemas.microsoft.com/office/drawing/2014/main" id="{E63BFB55-62CB-4D16-B982-8F5302E44702}"/>
                </a:ext>
              </a:extLst>
            </p:cNvPr>
            <p:cNvCxnSpPr>
              <a:cxnSpLocks/>
            </p:cNvCxnSpPr>
            <p:nvPr/>
          </p:nvCxnSpPr>
          <p:spPr>
            <a:xfrm flipH="1">
              <a:off x="7047990" y="3917731"/>
              <a:ext cx="675000" cy="0"/>
            </a:xfrm>
            <a:prstGeom prst="straightConnector1">
              <a:avLst/>
            </a:prstGeom>
            <a:ln w="1905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95B79329-E80D-46DE-BF56-5CCB57A3E1B6}"/>
                </a:ext>
              </a:extLst>
            </p:cNvPr>
            <p:cNvCxnSpPr>
              <a:cxnSpLocks/>
            </p:cNvCxnSpPr>
            <p:nvPr/>
          </p:nvCxnSpPr>
          <p:spPr>
            <a:xfrm>
              <a:off x="7942755" y="3917731"/>
              <a:ext cx="675000" cy="0"/>
            </a:xfrm>
            <a:prstGeom prst="straightConnector1">
              <a:avLst/>
            </a:prstGeom>
            <a:ln w="1905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15">
              <a:extLst>
                <a:ext uri="{FF2B5EF4-FFF2-40B4-BE49-F238E27FC236}">
                  <a16:creationId xmlns:a16="http://schemas.microsoft.com/office/drawing/2014/main" id="{5F619E7E-0B64-430F-84EE-EB65FE4D3BB5}"/>
                </a:ext>
              </a:extLst>
            </p:cNvPr>
            <p:cNvSpPr txBox="1"/>
            <p:nvPr/>
          </p:nvSpPr>
          <p:spPr>
            <a:xfrm>
              <a:off x="6426208" y="3983830"/>
              <a:ext cx="1302905" cy="16158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33" rtl="0" eaLnBrk="1" fontAlgn="auto" latinLnBrk="0" hangingPunct="1">
                <a:lnSpc>
                  <a:spcPct val="100000"/>
                </a:lnSpc>
                <a:spcBef>
                  <a:spcPts val="0"/>
                </a:spcBef>
                <a:spcAft>
                  <a:spcPts val="0"/>
                </a:spcAft>
                <a:buClrTx/>
                <a:buSzTx/>
                <a:buFontTx/>
                <a:buNone/>
                <a:tabLst/>
                <a:defRPr/>
              </a:pPr>
              <a:r>
                <a:rPr lang="en-GB" sz="1050" kern="0">
                  <a:solidFill>
                    <a:srgbClr val="5A5A5A"/>
                  </a:solidFill>
                  <a:latin typeface="Century Gothic" panose="020F0302020204030204"/>
                </a:rPr>
                <a:t>E</a:t>
              </a:r>
              <a:r>
                <a:rPr kumimoji="0" lang="en-GB" sz="1050" b="0" i="0" u="none" strike="noStrike" kern="0" cap="none" spc="0" normalizeH="0" baseline="0" noProof="0">
                  <a:ln>
                    <a:noFill/>
                  </a:ln>
                  <a:solidFill>
                    <a:srgbClr val="5A5A5A"/>
                  </a:solidFill>
                  <a:effectLst/>
                  <a:uLnTx/>
                  <a:uFillTx/>
                  <a:latin typeface="Century Gothic" panose="020F0302020204030204"/>
                  <a:ea typeface="+mn-ea"/>
                  <a:cs typeface="+mn-cs"/>
                </a:rPr>
                <a:t>mpagliflozin ưu thế</a:t>
              </a:r>
              <a:endParaRPr kumimoji="0" lang="en-GB" sz="1050" b="0" i="0" u="none" strike="noStrike" kern="0" cap="none" spc="0" normalizeH="0" baseline="0" noProof="0" dirty="0">
                <a:ln>
                  <a:noFill/>
                </a:ln>
                <a:solidFill>
                  <a:srgbClr val="5A5A5A"/>
                </a:solidFill>
                <a:effectLst/>
                <a:uLnTx/>
                <a:uFillTx/>
                <a:latin typeface="Century Gothic" panose="020F0302020204030204"/>
                <a:ea typeface="+mn-ea"/>
                <a:cs typeface="+mn-cs"/>
              </a:endParaRPr>
            </a:p>
          </p:txBody>
        </p:sp>
        <p:sp>
          <p:nvSpPr>
            <p:cNvPr id="25" name="TextBox 16">
              <a:extLst>
                <a:ext uri="{FF2B5EF4-FFF2-40B4-BE49-F238E27FC236}">
                  <a16:creationId xmlns:a16="http://schemas.microsoft.com/office/drawing/2014/main" id="{6015F047-B7C1-470D-8B95-9A250E1174F9}"/>
                </a:ext>
              </a:extLst>
            </p:cNvPr>
            <p:cNvSpPr txBox="1"/>
            <p:nvPr/>
          </p:nvSpPr>
          <p:spPr>
            <a:xfrm>
              <a:off x="7959040" y="3983827"/>
              <a:ext cx="802257" cy="32316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733"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5A5A5A"/>
                  </a:solidFill>
                  <a:effectLst/>
                  <a:uLnTx/>
                  <a:uFillTx/>
                  <a:latin typeface="Century Gothic" panose="020F0302020204030204"/>
                  <a:ea typeface="+mn-ea"/>
                  <a:cs typeface="+mn-cs"/>
                </a:rPr>
                <a:t>GLP-1 RA ưu thế</a:t>
              </a:r>
              <a:endParaRPr kumimoji="0" lang="en-GB" sz="1050" b="0" i="0" u="none" strike="noStrike" kern="0" cap="none" spc="0" normalizeH="0" baseline="0" noProof="0" dirty="0">
                <a:ln>
                  <a:noFill/>
                </a:ln>
                <a:solidFill>
                  <a:srgbClr val="5A5A5A"/>
                </a:solidFill>
                <a:effectLst/>
                <a:uLnTx/>
                <a:uFillTx/>
                <a:latin typeface="Century Gothic" panose="020F0302020204030204"/>
                <a:ea typeface="+mn-ea"/>
                <a:cs typeface="+mn-cs"/>
              </a:endParaRPr>
            </a:p>
          </p:txBody>
        </p:sp>
      </p:grpSp>
      <p:sp>
        <p:nvSpPr>
          <p:cNvPr id="13" name="Slide Number Placeholder 4">
            <a:extLst>
              <a:ext uri="{FF2B5EF4-FFF2-40B4-BE49-F238E27FC236}">
                <a16:creationId xmlns:a16="http://schemas.microsoft.com/office/drawing/2014/main" id="{450AB679-DBC3-4766-80DC-C15FEB819D31}"/>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651278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CA35D-B38F-49F2-A2A8-0E53C1567983}"/>
              </a:ext>
            </a:extLst>
          </p:cNvPr>
          <p:cNvSpPr>
            <a:spLocks noGrp="1"/>
          </p:cNvSpPr>
          <p:nvPr>
            <p:ph type="title"/>
          </p:nvPr>
        </p:nvSpPr>
        <p:spPr/>
        <p:txBody>
          <a:bodyPr>
            <a:noAutofit/>
          </a:bodyPr>
          <a:lstStyle/>
          <a:p>
            <a:r>
              <a:rPr lang="en-GB" sz="1800" dirty="0"/>
              <a:t>So </a:t>
            </a:r>
            <a:r>
              <a:rPr lang="en-GB" sz="1800" dirty="0" err="1"/>
              <a:t>với</a:t>
            </a:r>
            <a:r>
              <a:rPr lang="en-GB" sz="1800" dirty="0"/>
              <a:t> </a:t>
            </a:r>
            <a:r>
              <a:rPr lang="en-GB" sz="1800" dirty="0" err="1"/>
              <a:t>đồng</a:t>
            </a:r>
            <a:r>
              <a:rPr lang="en-GB" sz="1800" dirty="0"/>
              <a:t> </a:t>
            </a:r>
            <a:r>
              <a:rPr lang="en-GB" sz="1800" dirty="0" err="1"/>
              <a:t>vận</a:t>
            </a:r>
            <a:r>
              <a:rPr lang="en-GB" sz="1800" dirty="0"/>
              <a:t> GLP-1, </a:t>
            </a:r>
            <a:r>
              <a:rPr lang="en-GB" sz="1800" dirty="0" err="1"/>
              <a:t>ức</a:t>
            </a:r>
            <a:r>
              <a:rPr lang="en-GB" sz="1800" dirty="0"/>
              <a:t> </a:t>
            </a:r>
            <a:r>
              <a:rPr lang="en-GB" sz="1800" dirty="0" err="1"/>
              <a:t>chế</a:t>
            </a:r>
            <a:r>
              <a:rPr lang="en-GB" sz="1800" dirty="0"/>
              <a:t> SGLT2 </a:t>
            </a:r>
            <a:r>
              <a:rPr lang="en-GB" sz="1800" dirty="0" err="1"/>
              <a:t>giảm</a:t>
            </a:r>
            <a:r>
              <a:rPr lang="en-GB" sz="1800" dirty="0"/>
              <a:t> </a:t>
            </a:r>
            <a:r>
              <a:rPr lang="en-GB" sz="1800" dirty="0" err="1"/>
              <a:t>tử</a:t>
            </a:r>
            <a:r>
              <a:rPr lang="en-GB" sz="1800" dirty="0"/>
              <a:t> </a:t>
            </a:r>
            <a:r>
              <a:rPr lang="en-GB" sz="1800" dirty="0" err="1"/>
              <a:t>vong</a:t>
            </a:r>
            <a:r>
              <a:rPr lang="en-GB" sz="1800" dirty="0"/>
              <a:t> do </a:t>
            </a:r>
            <a:r>
              <a:rPr lang="en-GB" sz="1800" dirty="0" err="1"/>
              <a:t>mọi</a:t>
            </a:r>
            <a:r>
              <a:rPr lang="en-GB" sz="1800" dirty="0"/>
              <a:t> </a:t>
            </a:r>
            <a:r>
              <a:rPr lang="en-GB" sz="1800" dirty="0" err="1"/>
              <a:t>nguyên</a:t>
            </a:r>
            <a:r>
              <a:rPr lang="en-GB" sz="1800" dirty="0"/>
              <a:t> </a:t>
            </a:r>
            <a:r>
              <a:rPr lang="en-GB" sz="1800" dirty="0" err="1"/>
              <a:t>nhân</a:t>
            </a:r>
            <a:r>
              <a:rPr lang="en-GB" sz="1800" dirty="0"/>
              <a:t> </a:t>
            </a:r>
            <a:r>
              <a:rPr lang="en-GB" sz="1800" dirty="0" err="1"/>
              <a:t>trên</a:t>
            </a:r>
            <a:r>
              <a:rPr lang="en-GB" sz="1800" dirty="0"/>
              <a:t> </a:t>
            </a:r>
            <a:r>
              <a:rPr lang="en-GB" sz="1800" dirty="0" err="1"/>
              <a:t>bệnh</a:t>
            </a:r>
            <a:r>
              <a:rPr lang="en-GB" sz="1800" dirty="0"/>
              <a:t> </a:t>
            </a:r>
            <a:r>
              <a:rPr lang="en-GB" sz="1800" dirty="0" err="1"/>
              <a:t>nhân</a:t>
            </a:r>
            <a:r>
              <a:rPr lang="en-GB" sz="1800" dirty="0"/>
              <a:t> ĐTĐ </a:t>
            </a:r>
            <a:r>
              <a:rPr lang="en-GB" sz="1800" dirty="0" err="1"/>
              <a:t>típ</a:t>
            </a:r>
            <a:r>
              <a:rPr lang="en-GB" sz="1800" dirty="0"/>
              <a:t> 2 ở </a:t>
            </a:r>
            <a:r>
              <a:rPr lang="en-GB" sz="1800" dirty="0" err="1"/>
              <a:t>các</a:t>
            </a:r>
            <a:r>
              <a:rPr lang="en-GB" sz="1800" dirty="0"/>
              <a:t> </a:t>
            </a:r>
            <a:r>
              <a:rPr lang="en-GB" sz="1800" dirty="0" err="1"/>
              <a:t>mức</a:t>
            </a:r>
            <a:r>
              <a:rPr lang="en-GB" sz="1800" dirty="0"/>
              <a:t> </a:t>
            </a:r>
            <a:r>
              <a:rPr lang="en-GB" sz="1800" dirty="0" err="1"/>
              <a:t>nguy</a:t>
            </a:r>
            <a:r>
              <a:rPr lang="en-GB" sz="1800" dirty="0"/>
              <a:t> </a:t>
            </a:r>
            <a:r>
              <a:rPr lang="en-GB" sz="1800" dirty="0" err="1"/>
              <a:t>cơ</a:t>
            </a:r>
            <a:r>
              <a:rPr lang="en-GB" sz="1800" dirty="0"/>
              <a:t> </a:t>
            </a:r>
            <a:r>
              <a:rPr lang="en-GB" sz="1800" dirty="0" err="1"/>
              <a:t>tim</a:t>
            </a:r>
            <a:r>
              <a:rPr lang="en-GB" sz="1800" dirty="0"/>
              <a:t> </a:t>
            </a:r>
            <a:r>
              <a:rPr lang="en-GB" sz="1800" dirty="0" err="1"/>
              <a:t>mạch</a:t>
            </a:r>
            <a:r>
              <a:rPr lang="en-GB" sz="1800" dirty="0"/>
              <a:t> </a:t>
            </a:r>
            <a:r>
              <a:rPr lang="en-GB" sz="1800" dirty="0" err="1"/>
              <a:t>và</a:t>
            </a:r>
            <a:r>
              <a:rPr lang="en-GB" sz="1800" dirty="0"/>
              <a:t> </a:t>
            </a:r>
            <a:r>
              <a:rPr lang="en-GB" sz="1800" dirty="0" err="1"/>
              <a:t>thận</a:t>
            </a:r>
            <a:r>
              <a:rPr lang="en-GB" sz="1800" dirty="0"/>
              <a:t> </a:t>
            </a:r>
            <a:r>
              <a:rPr lang="en-GB" sz="1800" dirty="0" err="1"/>
              <a:t>khác</a:t>
            </a:r>
            <a:r>
              <a:rPr lang="en-GB" sz="1800" dirty="0"/>
              <a:t> </a:t>
            </a:r>
            <a:r>
              <a:rPr lang="en-GB" sz="1800" dirty="0" err="1"/>
              <a:t>nhau</a:t>
            </a:r>
            <a:endParaRPr lang="en-GB" sz="1800" dirty="0"/>
          </a:p>
        </p:txBody>
      </p:sp>
      <p:sp>
        <p:nvSpPr>
          <p:cNvPr id="10" name="Text Placeholder 9">
            <a:extLst>
              <a:ext uri="{FF2B5EF4-FFF2-40B4-BE49-F238E27FC236}">
                <a16:creationId xmlns:a16="http://schemas.microsoft.com/office/drawing/2014/main" id="{711EA097-BAE8-4C58-ACC1-ADB8D6EB7426}"/>
              </a:ext>
            </a:extLst>
          </p:cNvPr>
          <p:cNvSpPr>
            <a:spLocks noGrp="1"/>
          </p:cNvSpPr>
          <p:nvPr>
            <p:ph type="body" sz="quarter" idx="13"/>
          </p:nvPr>
        </p:nvSpPr>
        <p:spPr/>
        <p:txBody>
          <a:bodyPr/>
          <a:lstStyle/>
          <a:p>
            <a:r>
              <a:rPr lang="en-GB" sz="1800"/>
              <a:t>Phân tích gộp hệ thống các thử nghiệm lâm sàng ngẫu nhiên</a:t>
            </a:r>
            <a:endParaRPr lang="en-GB" sz="1800" dirty="0"/>
          </a:p>
        </p:txBody>
      </p:sp>
      <p:sp>
        <p:nvSpPr>
          <p:cNvPr id="3" name="Footer Placeholder 2">
            <a:extLst>
              <a:ext uri="{FF2B5EF4-FFF2-40B4-BE49-F238E27FC236}">
                <a16:creationId xmlns:a16="http://schemas.microsoft.com/office/drawing/2014/main" id="{0A825D66-C10C-42F5-AA47-1CD90AB4FE09}"/>
              </a:ext>
            </a:extLst>
          </p:cNvPr>
          <p:cNvSpPr>
            <a:spLocks noGrp="1"/>
          </p:cNvSpPr>
          <p:nvPr>
            <p:ph type="ftr" sz="quarter" idx="3"/>
          </p:nvPr>
        </p:nvSpPr>
        <p:spPr>
          <a:xfrm>
            <a:off x="419345" y="4426923"/>
            <a:ext cx="8041145" cy="623221"/>
          </a:xfrm>
        </p:spPr>
        <p:txBody>
          <a:bodyPr/>
          <a:lstStyle/>
          <a:p>
            <a:pPr lvl="0"/>
            <a:r>
              <a:rPr lang="en-GB"/>
              <a:t>*Phân tầng nguy cơ được trình bày sau nhóm dân số: thấp = từ 3 yếu tố nguy cơ tim mạch trở lên; trung bình = bệnh tim mạch; cao </a:t>
            </a:r>
            <a:r>
              <a:rPr lang="en-GB" dirty="0"/>
              <a:t>= </a:t>
            </a:r>
            <a:r>
              <a:rPr lang="en-GB"/>
              <a:t>CKD (giảm độ lọc cầu thận hoặc tiểu albumin đại lượng); rất cao = bệnh tim mạch và </a:t>
            </a:r>
            <a:r>
              <a:rPr lang="en-GB" dirty="0"/>
              <a:t>CKD</a:t>
            </a:r>
          </a:p>
          <a:p>
            <a:pPr lvl="0"/>
            <a:r>
              <a:rPr lang="en-GB" dirty="0">
                <a:solidFill>
                  <a:srgbClr val="515151"/>
                </a:solidFill>
              </a:rPr>
              <a:t>CKD</a:t>
            </a:r>
            <a:r>
              <a:rPr lang="en-GB">
                <a:solidFill>
                  <a:srgbClr val="515151"/>
                </a:solidFill>
              </a:rPr>
              <a:t>, </a:t>
            </a:r>
            <a:r>
              <a:rPr lang="en-GB"/>
              <a:t>bệnh thận mạn; </a:t>
            </a:r>
            <a:r>
              <a:rPr lang="en-GB">
                <a:solidFill>
                  <a:srgbClr val="515151"/>
                </a:solidFill>
              </a:rPr>
              <a:t>CV, tim mạch; CVD, bệnh tim mạch; CVD, bệnh tim mạch; HHF, nhập viện vì suy tim; GLP-1 RA, đồng vận thụ thể glucagon-like peptide-1; </a:t>
            </a:r>
            <a:r>
              <a:rPr lang="en-GB" dirty="0">
                <a:solidFill>
                  <a:srgbClr val="515151"/>
                </a:solidFill>
              </a:rPr>
              <a:t>SGLT2, sodium-glucose co-transporter-2</a:t>
            </a:r>
            <a:r>
              <a:rPr lang="en-GB">
                <a:solidFill>
                  <a:srgbClr val="515151"/>
                </a:solidFill>
              </a:rPr>
              <a:t>; </a:t>
            </a:r>
            <a:r>
              <a:rPr lang="vi-VN">
                <a:solidFill>
                  <a:srgbClr val="515151"/>
                </a:solidFill>
              </a:rPr>
              <a:t>ĐTĐ, Đái tháo đường</a:t>
            </a:r>
            <a:endParaRPr lang="en-GB" dirty="0"/>
          </a:p>
          <a:p>
            <a:pPr lvl="0"/>
            <a:r>
              <a:rPr lang="en-GB" dirty="0"/>
              <a:t>Palmer SC </a:t>
            </a:r>
            <a:r>
              <a:rPr lang="en-GB" i="1" dirty="0"/>
              <a:t>et al</a:t>
            </a:r>
            <a:r>
              <a:rPr lang="en-GB" dirty="0"/>
              <a:t>. </a:t>
            </a:r>
            <a:r>
              <a:rPr lang="en-GB" i="1" dirty="0"/>
              <a:t>BMJ</a:t>
            </a:r>
            <a:r>
              <a:rPr lang="en-GB" dirty="0"/>
              <a:t> 2021;372:m4573</a:t>
            </a:r>
            <a:endParaRPr lang="en-GB" noProof="0" dirty="0"/>
          </a:p>
        </p:txBody>
      </p:sp>
      <p:sp>
        <p:nvSpPr>
          <p:cNvPr id="6" name="Slide Number Placeholder 4">
            <a:extLst>
              <a:ext uri="{FF2B5EF4-FFF2-40B4-BE49-F238E27FC236}">
                <a16:creationId xmlns:a16="http://schemas.microsoft.com/office/drawing/2014/main" id="{2CD70D8D-AA8E-47D7-B975-F790DA9897A3}"/>
              </a:ext>
            </a:extLst>
          </p:cNvPr>
          <p:cNvSpPr>
            <a:spLocks noGrp="1"/>
          </p:cNvSpPr>
          <p:nvPr>
            <p:ph type="sldNum" sz="quarter" idx="4"/>
          </p:nvPr>
        </p:nvSpPr>
        <p:spPr/>
        <p:txBody>
          <a:bodyPr/>
          <a:lstStyle/>
          <a:p>
            <a:pPr lvl="0"/>
            <a:fld id="{B687C26E-76E8-F74A-ABD7-29242BE2C250}" type="slidenum">
              <a:rPr lang="en-US" noProof="0" smtClean="0"/>
              <a:pPr lvl="0"/>
              <a:t>32</a:t>
            </a:fld>
            <a:endParaRPr lang="en-US" noProof="0" dirty="0"/>
          </a:p>
        </p:txBody>
      </p:sp>
      <p:graphicFrame>
        <p:nvGraphicFramePr>
          <p:cNvPr id="4" name="Table 3">
            <a:extLst>
              <a:ext uri="{FF2B5EF4-FFF2-40B4-BE49-F238E27FC236}">
                <a16:creationId xmlns:a16="http://schemas.microsoft.com/office/drawing/2014/main" id="{EB48A8B6-8905-4A0D-A42A-A90C8A3050B8}"/>
              </a:ext>
            </a:extLst>
          </p:cNvPr>
          <p:cNvGraphicFramePr>
            <a:graphicFrameLocks noGrp="1"/>
          </p:cNvGraphicFramePr>
          <p:nvPr>
            <p:extLst>
              <p:ext uri="{D42A27DB-BD31-4B8C-83A1-F6EECF244321}">
                <p14:modId xmlns:p14="http://schemas.microsoft.com/office/powerpoint/2010/main" val="4016391129"/>
              </p:ext>
            </p:extLst>
          </p:nvPr>
        </p:nvGraphicFramePr>
        <p:xfrm>
          <a:off x="1286879" y="1329440"/>
          <a:ext cx="6444572" cy="373416"/>
        </p:xfrm>
        <a:graphic>
          <a:graphicData uri="http://schemas.openxmlformats.org/drawingml/2006/table">
            <a:tbl>
              <a:tblPr firstRow="1" bandRow="1">
                <a:tableStyleId>{5C22544A-7EE6-4342-B048-85BDC9FD1C3A}</a:tableStyleId>
              </a:tblPr>
              <a:tblGrid>
                <a:gridCol w="1611143">
                  <a:extLst>
                    <a:ext uri="{9D8B030D-6E8A-4147-A177-3AD203B41FA5}">
                      <a16:colId xmlns:a16="http://schemas.microsoft.com/office/drawing/2014/main" val="1136532043"/>
                    </a:ext>
                  </a:extLst>
                </a:gridCol>
                <a:gridCol w="1611143">
                  <a:extLst>
                    <a:ext uri="{9D8B030D-6E8A-4147-A177-3AD203B41FA5}">
                      <a16:colId xmlns:a16="http://schemas.microsoft.com/office/drawing/2014/main" val="997174674"/>
                    </a:ext>
                  </a:extLst>
                </a:gridCol>
                <a:gridCol w="1611143">
                  <a:extLst>
                    <a:ext uri="{9D8B030D-6E8A-4147-A177-3AD203B41FA5}">
                      <a16:colId xmlns:a16="http://schemas.microsoft.com/office/drawing/2014/main" val="966040234"/>
                    </a:ext>
                  </a:extLst>
                </a:gridCol>
                <a:gridCol w="1611143">
                  <a:extLst>
                    <a:ext uri="{9D8B030D-6E8A-4147-A177-3AD203B41FA5}">
                      <a16:colId xmlns:a16="http://schemas.microsoft.com/office/drawing/2014/main" val="3451689502"/>
                    </a:ext>
                  </a:extLst>
                </a:gridCol>
              </a:tblGrid>
              <a:tr h="373416">
                <a:tc>
                  <a:txBody>
                    <a:bodyPr/>
                    <a:lstStyle/>
                    <a:p>
                      <a:pPr algn="ctr"/>
                      <a:r>
                        <a:rPr lang="en-GB">
                          <a:solidFill>
                            <a:schemeClr val="tx1"/>
                          </a:solidFill>
                        </a:rPr>
                        <a:t>Thấp </a:t>
                      </a:r>
                      <a:endParaRPr lang="en-GB"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tx1"/>
                          </a:solidFill>
                        </a:rPr>
                        <a:t>Trung</a:t>
                      </a:r>
                      <a:r>
                        <a:rPr lang="en-GB" baseline="0">
                          <a:solidFill>
                            <a:schemeClr val="tx1"/>
                          </a:solidFill>
                        </a:rPr>
                        <a:t> bình</a:t>
                      </a:r>
                      <a:endParaRPr lang="en-GB"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tx1"/>
                          </a:solidFill>
                        </a:rPr>
                        <a:t>Cao</a:t>
                      </a:r>
                      <a:endParaRPr lang="en-GB"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tx1"/>
                          </a:solidFill>
                        </a:rPr>
                        <a:t>Rất</a:t>
                      </a:r>
                      <a:r>
                        <a:rPr lang="en-GB" baseline="0">
                          <a:solidFill>
                            <a:schemeClr val="tx1"/>
                          </a:solidFill>
                        </a:rPr>
                        <a:t> cao</a:t>
                      </a:r>
                      <a:endParaRPr lang="en-GB"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6549917"/>
                  </a:ext>
                </a:extLst>
              </a:tr>
            </a:tbl>
          </a:graphicData>
        </a:graphic>
      </p:graphicFrame>
      <p:grpSp>
        <p:nvGrpSpPr>
          <p:cNvPr id="30" name="Group 29">
            <a:extLst>
              <a:ext uri="{FF2B5EF4-FFF2-40B4-BE49-F238E27FC236}">
                <a16:creationId xmlns:a16="http://schemas.microsoft.com/office/drawing/2014/main" id="{821F086C-9132-4B5B-8F36-53567CD50070}"/>
              </a:ext>
            </a:extLst>
          </p:cNvPr>
          <p:cNvGrpSpPr/>
          <p:nvPr/>
        </p:nvGrpSpPr>
        <p:grpSpPr>
          <a:xfrm>
            <a:off x="1343026" y="3069440"/>
            <a:ext cx="1548414" cy="863258"/>
            <a:chOff x="2010126" y="3072934"/>
            <a:chExt cx="1548414" cy="1118050"/>
          </a:xfrm>
        </p:grpSpPr>
        <p:sp>
          <p:nvSpPr>
            <p:cNvPr id="28" name="Arrow: Pentagon 27">
              <a:extLst>
                <a:ext uri="{FF2B5EF4-FFF2-40B4-BE49-F238E27FC236}">
                  <a16:creationId xmlns:a16="http://schemas.microsoft.com/office/drawing/2014/main" id="{DA20D6A1-0CC1-4E40-83A4-EA6E807544FF}"/>
                </a:ext>
              </a:extLst>
            </p:cNvPr>
            <p:cNvSpPr/>
            <p:nvPr/>
          </p:nvSpPr>
          <p:spPr>
            <a:xfrm rot="5400000">
              <a:off x="2225308" y="2857752"/>
              <a:ext cx="1118050" cy="1548414"/>
            </a:xfrm>
            <a:prstGeom prst="homePlat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dirty="0">
                <a:solidFill>
                  <a:schemeClr val="tx1"/>
                </a:solidFill>
              </a:endParaRPr>
            </a:p>
          </p:txBody>
        </p:sp>
        <p:sp>
          <p:nvSpPr>
            <p:cNvPr id="29" name="TextBox 28">
              <a:extLst>
                <a:ext uri="{FF2B5EF4-FFF2-40B4-BE49-F238E27FC236}">
                  <a16:creationId xmlns:a16="http://schemas.microsoft.com/office/drawing/2014/main" id="{FBBBF844-2BD8-40F5-8559-657DCF16CB84}"/>
                </a:ext>
              </a:extLst>
            </p:cNvPr>
            <p:cNvSpPr txBox="1"/>
            <p:nvPr/>
          </p:nvSpPr>
          <p:spPr>
            <a:xfrm>
              <a:off x="2041120" y="3157588"/>
              <a:ext cx="1486421" cy="916820"/>
            </a:xfrm>
            <a:prstGeom prst="rect">
              <a:avLst/>
            </a:prstGeom>
            <a:noFill/>
          </p:spPr>
          <p:txBody>
            <a:bodyPr wrap="square" rtlCol="0">
              <a:spAutoFit/>
            </a:bodyPr>
            <a:lstStyle/>
            <a:p>
              <a:pPr algn="ctr"/>
              <a:r>
                <a:rPr lang="en-GB" sz="1000"/>
                <a:t>Bệnh nhân ĐTĐ típ 2 và có</a:t>
              </a:r>
              <a:br>
                <a:rPr lang="en-GB" sz="1000"/>
              </a:br>
              <a:r>
                <a:rPr lang="en-GB" sz="1000" b="1">
                  <a:solidFill>
                    <a:srgbClr val="8F3089"/>
                  </a:solidFill>
                </a:rPr>
                <a:t>yếu tố nguy cơ tim mạch</a:t>
              </a:r>
              <a:endParaRPr lang="en-GB" sz="1000" b="1" dirty="0">
                <a:solidFill>
                  <a:srgbClr val="8F3089"/>
                </a:solidFill>
              </a:endParaRPr>
            </a:p>
          </p:txBody>
        </p:sp>
      </p:grpSp>
      <p:grpSp>
        <p:nvGrpSpPr>
          <p:cNvPr id="31" name="Group 30">
            <a:extLst>
              <a:ext uri="{FF2B5EF4-FFF2-40B4-BE49-F238E27FC236}">
                <a16:creationId xmlns:a16="http://schemas.microsoft.com/office/drawing/2014/main" id="{5CDE017B-1D6B-4354-8C34-3783390D5CDC}"/>
              </a:ext>
            </a:extLst>
          </p:cNvPr>
          <p:cNvGrpSpPr/>
          <p:nvPr/>
        </p:nvGrpSpPr>
        <p:grpSpPr>
          <a:xfrm>
            <a:off x="2959378" y="3070048"/>
            <a:ext cx="1548414" cy="866729"/>
            <a:chOff x="2010126" y="3068439"/>
            <a:chExt cx="1548414" cy="1122545"/>
          </a:xfrm>
        </p:grpSpPr>
        <p:sp>
          <p:nvSpPr>
            <p:cNvPr id="32" name="Arrow: Pentagon 31">
              <a:extLst>
                <a:ext uri="{FF2B5EF4-FFF2-40B4-BE49-F238E27FC236}">
                  <a16:creationId xmlns:a16="http://schemas.microsoft.com/office/drawing/2014/main" id="{5C89B8AB-B63A-4C78-96B1-446810702686}"/>
                </a:ext>
              </a:extLst>
            </p:cNvPr>
            <p:cNvSpPr/>
            <p:nvPr/>
          </p:nvSpPr>
          <p:spPr>
            <a:xfrm rot="5400000">
              <a:off x="2223060" y="2855505"/>
              <a:ext cx="1122545" cy="1548414"/>
            </a:xfrm>
            <a:prstGeom prst="homePlat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dirty="0">
                <a:solidFill>
                  <a:schemeClr val="tx1"/>
                </a:solidFill>
              </a:endParaRPr>
            </a:p>
          </p:txBody>
        </p:sp>
        <p:sp>
          <p:nvSpPr>
            <p:cNvPr id="33" name="TextBox 32">
              <a:extLst>
                <a:ext uri="{FF2B5EF4-FFF2-40B4-BE49-F238E27FC236}">
                  <a16:creationId xmlns:a16="http://schemas.microsoft.com/office/drawing/2014/main" id="{B3545B90-B3D0-40C3-B87C-22908E88E3A6}"/>
                </a:ext>
              </a:extLst>
            </p:cNvPr>
            <p:cNvSpPr txBox="1"/>
            <p:nvPr/>
          </p:nvSpPr>
          <p:spPr>
            <a:xfrm>
              <a:off x="2041120" y="3157165"/>
              <a:ext cx="1486421" cy="518203"/>
            </a:xfrm>
            <a:prstGeom prst="rect">
              <a:avLst/>
            </a:prstGeom>
            <a:noFill/>
          </p:spPr>
          <p:txBody>
            <a:bodyPr wrap="square" rtlCol="0">
              <a:spAutoFit/>
            </a:bodyPr>
            <a:lstStyle/>
            <a:p>
              <a:pPr algn="ctr"/>
              <a:r>
                <a:rPr lang="en-GB" sz="1000" dirty="0" err="1"/>
                <a:t>Bệnh</a:t>
              </a:r>
              <a:r>
                <a:rPr lang="en-GB" sz="1000" dirty="0"/>
                <a:t> </a:t>
              </a:r>
              <a:r>
                <a:rPr lang="en-GB" sz="1000" dirty="0" err="1"/>
                <a:t>nhân</a:t>
              </a:r>
              <a:r>
                <a:rPr lang="en-GB" sz="1000" dirty="0"/>
                <a:t> </a:t>
              </a:r>
              <a:r>
                <a:rPr lang="en-GB" sz="1000" b="1" dirty="0">
                  <a:solidFill>
                    <a:srgbClr val="8F3089"/>
                  </a:solidFill>
                </a:rPr>
                <a:t>ĐTĐ </a:t>
              </a:r>
              <a:r>
                <a:rPr lang="en-GB" sz="1000" b="1" dirty="0" err="1">
                  <a:solidFill>
                    <a:srgbClr val="8F3089"/>
                  </a:solidFill>
                </a:rPr>
                <a:t>típ</a:t>
              </a:r>
              <a:r>
                <a:rPr lang="en-GB" sz="1000" b="1" dirty="0">
                  <a:solidFill>
                    <a:srgbClr val="8F3089"/>
                  </a:solidFill>
                </a:rPr>
                <a:t> 2 </a:t>
              </a:r>
              <a:r>
                <a:rPr lang="en-GB" sz="1000" b="1" dirty="0" err="1">
                  <a:solidFill>
                    <a:srgbClr val="8F3089"/>
                  </a:solidFill>
                </a:rPr>
                <a:t>và</a:t>
              </a:r>
              <a:r>
                <a:rPr lang="en-GB" sz="1000" b="1" dirty="0">
                  <a:solidFill>
                    <a:srgbClr val="8F3089"/>
                  </a:solidFill>
                </a:rPr>
                <a:t> </a:t>
              </a:r>
              <a:r>
                <a:rPr lang="en-GB" sz="1000" b="1" dirty="0" err="1">
                  <a:solidFill>
                    <a:srgbClr val="8F3089"/>
                  </a:solidFill>
                </a:rPr>
                <a:t>bệnh</a:t>
              </a:r>
              <a:r>
                <a:rPr lang="en-GB" sz="1000" b="1" dirty="0">
                  <a:solidFill>
                    <a:srgbClr val="8F3089"/>
                  </a:solidFill>
                </a:rPr>
                <a:t> </a:t>
              </a:r>
              <a:r>
                <a:rPr lang="en-GB" sz="1000" b="1" dirty="0" err="1">
                  <a:solidFill>
                    <a:srgbClr val="8F3089"/>
                  </a:solidFill>
                </a:rPr>
                <a:t>tim</a:t>
              </a:r>
              <a:r>
                <a:rPr lang="en-GB" sz="1000" b="1" dirty="0">
                  <a:solidFill>
                    <a:srgbClr val="8F3089"/>
                  </a:solidFill>
                </a:rPr>
                <a:t> </a:t>
              </a:r>
              <a:r>
                <a:rPr lang="en-GB" sz="1000" b="1" dirty="0" err="1">
                  <a:solidFill>
                    <a:srgbClr val="8F3089"/>
                  </a:solidFill>
                </a:rPr>
                <a:t>mạch</a:t>
              </a:r>
              <a:endParaRPr lang="en-GB" sz="1000" b="1" dirty="0">
                <a:solidFill>
                  <a:srgbClr val="8F3089"/>
                </a:solidFill>
              </a:endParaRPr>
            </a:p>
          </p:txBody>
        </p:sp>
      </p:grpSp>
      <p:grpSp>
        <p:nvGrpSpPr>
          <p:cNvPr id="34" name="Group 33">
            <a:extLst>
              <a:ext uri="{FF2B5EF4-FFF2-40B4-BE49-F238E27FC236}">
                <a16:creationId xmlns:a16="http://schemas.microsoft.com/office/drawing/2014/main" id="{06A9DBD9-48E0-4D78-AE8F-88FAEE609F44}"/>
              </a:ext>
            </a:extLst>
          </p:cNvPr>
          <p:cNvGrpSpPr/>
          <p:nvPr/>
        </p:nvGrpSpPr>
        <p:grpSpPr>
          <a:xfrm>
            <a:off x="4612494" y="3068303"/>
            <a:ext cx="1548414" cy="856752"/>
            <a:chOff x="2010125" y="1923836"/>
            <a:chExt cx="1548414" cy="2267147"/>
          </a:xfrm>
        </p:grpSpPr>
        <p:sp>
          <p:nvSpPr>
            <p:cNvPr id="35" name="Arrow: Pentagon 34">
              <a:extLst>
                <a:ext uri="{FF2B5EF4-FFF2-40B4-BE49-F238E27FC236}">
                  <a16:creationId xmlns:a16="http://schemas.microsoft.com/office/drawing/2014/main" id="{31E033B3-A1A2-4A46-873A-A1BCF6DB9455}"/>
                </a:ext>
              </a:extLst>
            </p:cNvPr>
            <p:cNvSpPr/>
            <p:nvPr/>
          </p:nvSpPr>
          <p:spPr>
            <a:xfrm rot="5400000">
              <a:off x="1650758" y="2283203"/>
              <a:ext cx="2267147" cy="1548414"/>
            </a:xfrm>
            <a:prstGeom prst="homePlat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dirty="0">
                <a:solidFill>
                  <a:schemeClr val="tx1"/>
                </a:solidFill>
              </a:endParaRPr>
            </a:p>
          </p:txBody>
        </p:sp>
        <p:sp>
          <p:nvSpPr>
            <p:cNvPr id="36" name="TextBox 35">
              <a:extLst>
                <a:ext uri="{FF2B5EF4-FFF2-40B4-BE49-F238E27FC236}">
                  <a16:creationId xmlns:a16="http://schemas.microsoft.com/office/drawing/2014/main" id="{BD00FD2E-159E-40FA-AE8B-B14FFB999270}"/>
                </a:ext>
              </a:extLst>
            </p:cNvPr>
            <p:cNvSpPr txBox="1"/>
            <p:nvPr/>
          </p:nvSpPr>
          <p:spPr>
            <a:xfrm>
              <a:off x="2041120" y="2140579"/>
              <a:ext cx="1486421" cy="1058776"/>
            </a:xfrm>
            <a:prstGeom prst="rect">
              <a:avLst/>
            </a:prstGeom>
            <a:noFill/>
          </p:spPr>
          <p:txBody>
            <a:bodyPr wrap="square" rtlCol="0">
              <a:spAutoFit/>
            </a:bodyPr>
            <a:lstStyle/>
            <a:p>
              <a:pPr algn="ctr"/>
              <a:r>
                <a:rPr lang="en-GB" sz="1000" dirty="0" err="1"/>
                <a:t>Bệnh</a:t>
              </a:r>
              <a:r>
                <a:rPr lang="en-GB" sz="1000" dirty="0"/>
                <a:t> </a:t>
              </a:r>
              <a:r>
                <a:rPr lang="en-GB" sz="1000" dirty="0" err="1"/>
                <a:t>nhân</a:t>
              </a:r>
              <a:r>
                <a:rPr lang="en-GB" sz="1000" dirty="0"/>
                <a:t> </a:t>
              </a:r>
              <a:r>
                <a:rPr lang="en-GB" sz="1000" b="1" dirty="0">
                  <a:solidFill>
                    <a:srgbClr val="8F3089"/>
                  </a:solidFill>
                </a:rPr>
                <a:t>ĐTĐ </a:t>
              </a:r>
              <a:r>
                <a:rPr lang="en-GB" sz="1000" b="1" dirty="0" err="1">
                  <a:solidFill>
                    <a:srgbClr val="8F3089"/>
                  </a:solidFill>
                </a:rPr>
                <a:t>típ</a:t>
              </a:r>
              <a:r>
                <a:rPr lang="en-GB" sz="1000" b="1" dirty="0">
                  <a:solidFill>
                    <a:srgbClr val="8F3089"/>
                  </a:solidFill>
                </a:rPr>
                <a:t> 2 </a:t>
              </a:r>
              <a:r>
                <a:rPr lang="en-GB" sz="1000" b="1" dirty="0" err="1">
                  <a:solidFill>
                    <a:srgbClr val="8F3089"/>
                  </a:solidFill>
                </a:rPr>
                <a:t>và</a:t>
              </a:r>
              <a:r>
                <a:rPr lang="en-GB" sz="1000" b="1" dirty="0">
                  <a:solidFill>
                    <a:srgbClr val="8F3089"/>
                  </a:solidFill>
                </a:rPr>
                <a:t> </a:t>
              </a:r>
              <a:r>
                <a:rPr lang="en-GB" sz="1000" b="1" dirty="0" err="1">
                  <a:solidFill>
                    <a:srgbClr val="8F3089"/>
                  </a:solidFill>
                </a:rPr>
                <a:t>bệnh</a:t>
              </a:r>
              <a:r>
                <a:rPr lang="en-GB" sz="1000" b="1" dirty="0">
                  <a:solidFill>
                    <a:srgbClr val="8F3089"/>
                  </a:solidFill>
                </a:rPr>
                <a:t> </a:t>
              </a:r>
              <a:r>
                <a:rPr lang="en-GB" sz="1000" b="1" dirty="0" err="1">
                  <a:solidFill>
                    <a:srgbClr val="8F3089"/>
                  </a:solidFill>
                </a:rPr>
                <a:t>thận</a:t>
              </a:r>
              <a:r>
                <a:rPr lang="en-GB" sz="1000" b="1" dirty="0">
                  <a:solidFill>
                    <a:srgbClr val="8F3089"/>
                  </a:solidFill>
                </a:rPr>
                <a:t> </a:t>
              </a:r>
              <a:r>
                <a:rPr lang="en-GB" sz="1000" b="1" dirty="0" err="1">
                  <a:solidFill>
                    <a:srgbClr val="8F3089"/>
                  </a:solidFill>
                </a:rPr>
                <a:t>mạn</a:t>
              </a:r>
              <a:endParaRPr lang="en-GB" sz="1000" b="1" dirty="0">
                <a:solidFill>
                  <a:srgbClr val="8F3089"/>
                </a:solidFill>
              </a:endParaRPr>
            </a:p>
          </p:txBody>
        </p:sp>
      </p:grpSp>
      <p:cxnSp>
        <p:nvCxnSpPr>
          <p:cNvPr id="38" name="Straight Arrow Connector 37">
            <a:extLst>
              <a:ext uri="{FF2B5EF4-FFF2-40B4-BE49-F238E27FC236}">
                <a16:creationId xmlns:a16="http://schemas.microsoft.com/office/drawing/2014/main" id="{70063E2A-3591-4ABC-84EF-B531C79152DD}"/>
              </a:ext>
            </a:extLst>
          </p:cNvPr>
          <p:cNvCxnSpPr/>
          <p:nvPr/>
        </p:nvCxnSpPr>
        <p:spPr>
          <a:xfrm>
            <a:off x="1286879" y="1765722"/>
            <a:ext cx="6608943" cy="0"/>
          </a:xfrm>
          <a:prstGeom prst="straightConnector1">
            <a:avLst/>
          </a:prstGeom>
          <a:ln w="76200">
            <a:solidFill>
              <a:srgbClr val="8F3089"/>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C1E5FAF4-3440-4C49-9723-536B50A8547B}"/>
              </a:ext>
            </a:extLst>
          </p:cNvPr>
          <p:cNvGrpSpPr/>
          <p:nvPr/>
        </p:nvGrpSpPr>
        <p:grpSpPr>
          <a:xfrm>
            <a:off x="6264859" y="3066409"/>
            <a:ext cx="1548414" cy="866727"/>
            <a:chOff x="2010126" y="3068441"/>
            <a:chExt cx="1548414" cy="1122543"/>
          </a:xfrm>
        </p:grpSpPr>
        <p:sp>
          <p:nvSpPr>
            <p:cNvPr id="40" name="Arrow: Pentagon 39">
              <a:extLst>
                <a:ext uri="{FF2B5EF4-FFF2-40B4-BE49-F238E27FC236}">
                  <a16:creationId xmlns:a16="http://schemas.microsoft.com/office/drawing/2014/main" id="{9763457A-3BB4-415A-96C7-87888D394970}"/>
                </a:ext>
              </a:extLst>
            </p:cNvPr>
            <p:cNvSpPr/>
            <p:nvPr/>
          </p:nvSpPr>
          <p:spPr>
            <a:xfrm rot="5400000">
              <a:off x="2223061" y="2855506"/>
              <a:ext cx="1122543" cy="1548414"/>
            </a:xfrm>
            <a:prstGeom prst="homePlat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dirty="0">
                <a:solidFill>
                  <a:schemeClr val="tx1"/>
                </a:solidFill>
              </a:endParaRPr>
            </a:p>
          </p:txBody>
        </p:sp>
        <p:sp>
          <p:nvSpPr>
            <p:cNvPr id="41" name="TextBox 40">
              <a:extLst>
                <a:ext uri="{FF2B5EF4-FFF2-40B4-BE49-F238E27FC236}">
                  <a16:creationId xmlns:a16="http://schemas.microsoft.com/office/drawing/2014/main" id="{F4432847-693A-4489-BD50-4934F12FC0BB}"/>
                </a:ext>
              </a:extLst>
            </p:cNvPr>
            <p:cNvSpPr txBox="1"/>
            <p:nvPr/>
          </p:nvSpPr>
          <p:spPr>
            <a:xfrm>
              <a:off x="2041120" y="3139784"/>
              <a:ext cx="1486421" cy="717511"/>
            </a:xfrm>
            <a:prstGeom prst="rect">
              <a:avLst/>
            </a:prstGeom>
            <a:noFill/>
          </p:spPr>
          <p:txBody>
            <a:bodyPr wrap="square" rtlCol="0">
              <a:spAutoFit/>
            </a:bodyPr>
            <a:lstStyle/>
            <a:p>
              <a:pPr algn="ctr"/>
              <a:r>
                <a:rPr lang="en-GB" sz="1000" dirty="0" err="1"/>
                <a:t>Bệnh</a:t>
              </a:r>
              <a:r>
                <a:rPr lang="en-GB" sz="1000" dirty="0"/>
                <a:t> </a:t>
              </a:r>
              <a:r>
                <a:rPr lang="en-GB" sz="1000" dirty="0" err="1"/>
                <a:t>nhân</a:t>
              </a:r>
              <a:r>
                <a:rPr lang="en-GB" sz="1000" dirty="0"/>
                <a:t> </a:t>
              </a:r>
              <a:r>
                <a:rPr lang="en-GB" sz="1000" b="1" dirty="0">
                  <a:solidFill>
                    <a:srgbClr val="8F3089"/>
                  </a:solidFill>
                </a:rPr>
                <a:t>ĐTĐ </a:t>
              </a:r>
              <a:r>
                <a:rPr lang="en-GB" sz="1000" b="1" dirty="0" err="1">
                  <a:solidFill>
                    <a:srgbClr val="8F3089"/>
                  </a:solidFill>
                </a:rPr>
                <a:t>típ</a:t>
              </a:r>
              <a:r>
                <a:rPr lang="en-GB" sz="1000" b="1" dirty="0">
                  <a:solidFill>
                    <a:srgbClr val="8F3089"/>
                  </a:solidFill>
                </a:rPr>
                <a:t> 2 </a:t>
              </a:r>
              <a:r>
                <a:rPr lang="en-GB" sz="1000" b="1" dirty="0" err="1">
                  <a:solidFill>
                    <a:srgbClr val="8F3089"/>
                  </a:solidFill>
                </a:rPr>
                <a:t>và</a:t>
              </a:r>
              <a:r>
                <a:rPr lang="en-GB" sz="1000" b="1" dirty="0">
                  <a:solidFill>
                    <a:srgbClr val="8F3089"/>
                  </a:solidFill>
                </a:rPr>
                <a:t> </a:t>
              </a:r>
              <a:r>
                <a:rPr lang="en-GB" sz="1000" b="1" dirty="0" err="1">
                  <a:solidFill>
                    <a:srgbClr val="8F3089"/>
                  </a:solidFill>
                </a:rPr>
                <a:t>bệnh</a:t>
              </a:r>
              <a:r>
                <a:rPr lang="en-GB" sz="1000" b="1" dirty="0">
                  <a:solidFill>
                    <a:srgbClr val="8F3089"/>
                  </a:solidFill>
                </a:rPr>
                <a:t> </a:t>
              </a:r>
              <a:r>
                <a:rPr lang="en-GB" sz="1000" b="1" dirty="0" err="1">
                  <a:solidFill>
                    <a:srgbClr val="8F3089"/>
                  </a:solidFill>
                </a:rPr>
                <a:t>tim</a:t>
              </a:r>
              <a:r>
                <a:rPr lang="en-GB" sz="1000" b="1" dirty="0">
                  <a:solidFill>
                    <a:srgbClr val="8F3089"/>
                  </a:solidFill>
                </a:rPr>
                <a:t> </a:t>
              </a:r>
              <a:r>
                <a:rPr lang="en-GB" sz="1000" b="1" dirty="0" err="1">
                  <a:solidFill>
                    <a:srgbClr val="8F3089"/>
                  </a:solidFill>
                </a:rPr>
                <a:t>mạch</a:t>
              </a:r>
              <a:r>
                <a:rPr lang="en-GB" sz="1000" b="1" dirty="0">
                  <a:solidFill>
                    <a:srgbClr val="8F3089"/>
                  </a:solidFill>
                </a:rPr>
                <a:t> </a:t>
              </a:r>
              <a:r>
                <a:rPr lang="en-GB" sz="1000" b="1" dirty="0" err="1">
                  <a:solidFill>
                    <a:srgbClr val="8F3089"/>
                  </a:solidFill>
                </a:rPr>
                <a:t>và</a:t>
              </a:r>
              <a:r>
                <a:rPr lang="en-GB" sz="1000" b="1" dirty="0">
                  <a:solidFill>
                    <a:srgbClr val="8F3089"/>
                  </a:solidFill>
                </a:rPr>
                <a:t> </a:t>
              </a:r>
              <a:r>
                <a:rPr lang="en-GB" sz="1000" b="1" dirty="0" err="1">
                  <a:solidFill>
                    <a:srgbClr val="8F3089"/>
                  </a:solidFill>
                </a:rPr>
                <a:t>bệnh</a:t>
              </a:r>
              <a:r>
                <a:rPr lang="en-GB" sz="1000" b="1" dirty="0">
                  <a:solidFill>
                    <a:srgbClr val="8F3089"/>
                  </a:solidFill>
                </a:rPr>
                <a:t> </a:t>
              </a:r>
              <a:r>
                <a:rPr lang="en-GB" sz="1000" b="1" dirty="0" err="1">
                  <a:solidFill>
                    <a:srgbClr val="8F3089"/>
                  </a:solidFill>
                </a:rPr>
                <a:t>thận</a:t>
              </a:r>
              <a:r>
                <a:rPr lang="en-GB" sz="1000" b="1" dirty="0">
                  <a:solidFill>
                    <a:srgbClr val="8F3089"/>
                  </a:solidFill>
                </a:rPr>
                <a:t> </a:t>
              </a:r>
              <a:r>
                <a:rPr lang="en-GB" sz="1000" b="1" dirty="0" err="1">
                  <a:solidFill>
                    <a:srgbClr val="8F3089"/>
                  </a:solidFill>
                </a:rPr>
                <a:t>mạn</a:t>
              </a:r>
              <a:endParaRPr lang="en-GB" sz="1000" b="1" dirty="0">
                <a:solidFill>
                  <a:srgbClr val="8F3089"/>
                </a:solidFill>
              </a:endParaRPr>
            </a:p>
          </p:txBody>
        </p:sp>
      </p:grpSp>
      <p:pic>
        <p:nvPicPr>
          <p:cNvPr id="47" name="Graphic 46">
            <a:extLst>
              <a:ext uri="{FF2B5EF4-FFF2-40B4-BE49-F238E27FC236}">
                <a16:creationId xmlns:a16="http://schemas.microsoft.com/office/drawing/2014/main" id="{31D3FDCA-5006-403A-A40B-23849DEFF2B6}"/>
              </a:ext>
            </a:extLst>
          </p:cNvPr>
          <p:cNvPicPr>
            <a:picLocks noChangeAspect="1"/>
          </p:cNvPicPr>
          <p:nvPr/>
        </p:nvPicPr>
        <p:blipFill>
          <a:blip r:embed="rId3"/>
          <a:srcRect/>
          <a:stretch/>
        </p:blipFill>
        <p:spPr>
          <a:xfrm>
            <a:off x="1786669" y="1936275"/>
            <a:ext cx="661127" cy="661127"/>
          </a:xfrm>
          <a:prstGeom prst="rect">
            <a:avLst/>
          </a:prstGeom>
          <a:effectLst>
            <a:outerShdw blurRad="50800" dist="38100" dir="5400000" algn="t" rotWithShape="0">
              <a:prstClr val="black">
                <a:alpha val="40000"/>
              </a:prstClr>
            </a:outerShdw>
          </a:effectLst>
        </p:spPr>
      </p:pic>
      <p:pic>
        <p:nvPicPr>
          <p:cNvPr id="48" name="Graphic 46">
            <a:extLst>
              <a:ext uri="{FF2B5EF4-FFF2-40B4-BE49-F238E27FC236}">
                <a16:creationId xmlns:a16="http://schemas.microsoft.com/office/drawing/2014/main" id="{D95A1E82-E96D-4E68-A872-1E0F9AD6F4E9}"/>
              </a:ext>
            </a:extLst>
          </p:cNvPr>
          <p:cNvPicPr>
            <a:picLocks noChangeAspect="1"/>
          </p:cNvPicPr>
          <p:nvPr/>
        </p:nvPicPr>
        <p:blipFill>
          <a:blip r:embed="rId3"/>
          <a:srcRect/>
          <a:stretch/>
        </p:blipFill>
        <p:spPr>
          <a:xfrm>
            <a:off x="3403021" y="1936275"/>
            <a:ext cx="661127" cy="661127"/>
          </a:xfrm>
          <a:prstGeom prst="rect">
            <a:avLst/>
          </a:prstGeom>
          <a:effectLst>
            <a:outerShdw blurRad="50800" dist="38100" dir="5400000" algn="t" rotWithShape="0">
              <a:prstClr val="black">
                <a:alpha val="40000"/>
              </a:prstClr>
            </a:outerShdw>
          </a:effectLst>
        </p:spPr>
      </p:pic>
      <p:pic>
        <p:nvPicPr>
          <p:cNvPr id="49" name="Graphic 46">
            <a:extLst>
              <a:ext uri="{FF2B5EF4-FFF2-40B4-BE49-F238E27FC236}">
                <a16:creationId xmlns:a16="http://schemas.microsoft.com/office/drawing/2014/main" id="{D5EEA056-96FB-420D-B19A-E05647CC88C8}"/>
              </a:ext>
            </a:extLst>
          </p:cNvPr>
          <p:cNvPicPr>
            <a:picLocks noChangeAspect="1"/>
          </p:cNvPicPr>
          <p:nvPr/>
        </p:nvPicPr>
        <p:blipFill>
          <a:blip r:embed="rId3"/>
          <a:srcRect/>
          <a:stretch/>
        </p:blipFill>
        <p:spPr>
          <a:xfrm>
            <a:off x="5056138" y="1916062"/>
            <a:ext cx="661127" cy="661127"/>
          </a:xfrm>
          <a:prstGeom prst="rect">
            <a:avLst/>
          </a:prstGeom>
          <a:effectLst>
            <a:outerShdw blurRad="50800" dist="38100" dir="5400000" algn="t" rotWithShape="0">
              <a:prstClr val="black">
                <a:alpha val="40000"/>
              </a:prstClr>
            </a:outerShdw>
          </a:effectLst>
        </p:spPr>
      </p:pic>
      <p:pic>
        <p:nvPicPr>
          <p:cNvPr id="50" name="Graphic 46">
            <a:extLst>
              <a:ext uri="{FF2B5EF4-FFF2-40B4-BE49-F238E27FC236}">
                <a16:creationId xmlns:a16="http://schemas.microsoft.com/office/drawing/2014/main" id="{E53F2E92-593F-4C68-8C11-389878F9D545}"/>
              </a:ext>
            </a:extLst>
          </p:cNvPr>
          <p:cNvPicPr>
            <a:picLocks noChangeAspect="1"/>
          </p:cNvPicPr>
          <p:nvPr/>
        </p:nvPicPr>
        <p:blipFill>
          <a:blip r:embed="rId3"/>
          <a:srcRect/>
          <a:stretch/>
        </p:blipFill>
        <p:spPr>
          <a:xfrm>
            <a:off x="6708502" y="1906309"/>
            <a:ext cx="661127" cy="661127"/>
          </a:xfrm>
          <a:prstGeom prst="rect">
            <a:avLst/>
          </a:prstGeom>
          <a:effectLst>
            <a:outerShdw blurRad="50800" dist="38100" dir="5400000" algn="t" rotWithShape="0">
              <a:prstClr val="black">
                <a:alpha val="40000"/>
              </a:prstClr>
            </a:outerShdw>
          </a:effectLst>
        </p:spPr>
      </p:pic>
      <p:sp>
        <p:nvSpPr>
          <p:cNvPr id="55" name="TextBox 54">
            <a:extLst>
              <a:ext uri="{FF2B5EF4-FFF2-40B4-BE49-F238E27FC236}">
                <a16:creationId xmlns:a16="http://schemas.microsoft.com/office/drawing/2014/main" id="{8E60CFAA-18EB-4DA2-AC54-50A5EA7448D0}"/>
              </a:ext>
            </a:extLst>
          </p:cNvPr>
          <p:cNvSpPr txBox="1"/>
          <p:nvPr/>
        </p:nvSpPr>
        <p:spPr>
          <a:xfrm>
            <a:off x="247605" y="1354999"/>
            <a:ext cx="991649" cy="461665"/>
          </a:xfrm>
          <a:prstGeom prst="rect">
            <a:avLst/>
          </a:prstGeom>
          <a:noFill/>
        </p:spPr>
        <p:txBody>
          <a:bodyPr wrap="square" rtlCol="0">
            <a:spAutoFit/>
          </a:bodyPr>
          <a:lstStyle/>
          <a:p>
            <a:pPr algn="ctr"/>
            <a:r>
              <a:rPr lang="en-GB" sz="1200" b="1"/>
              <a:t>Nguy cơ nền*</a:t>
            </a:r>
            <a:endParaRPr lang="en-GB" sz="1200" b="1" dirty="0"/>
          </a:p>
        </p:txBody>
      </p:sp>
      <p:sp>
        <p:nvSpPr>
          <p:cNvPr id="5" name="Rectangle 4">
            <a:extLst>
              <a:ext uri="{FF2B5EF4-FFF2-40B4-BE49-F238E27FC236}">
                <a16:creationId xmlns:a16="http://schemas.microsoft.com/office/drawing/2014/main" id="{A97C7FCC-1E4D-46A1-9444-DBBE9AF52DEA}"/>
              </a:ext>
            </a:extLst>
          </p:cNvPr>
          <p:cNvSpPr/>
          <p:nvPr/>
        </p:nvSpPr>
        <p:spPr>
          <a:xfrm>
            <a:off x="1343022" y="2567436"/>
            <a:ext cx="6470250" cy="246221"/>
          </a:xfrm>
          <a:prstGeom prst="rect">
            <a:avLst/>
          </a:prstGeom>
          <a:noFill/>
        </p:spPr>
        <p:txBody>
          <a:bodyPr wrap="square" rtlCol="0">
            <a:spAutoFit/>
          </a:bodyPr>
          <a:lstStyle/>
          <a:p>
            <a:pPr algn="ctr"/>
            <a:endParaRPr lang="en-GB" sz="1000" dirty="0">
              <a:solidFill>
                <a:schemeClr val="tx1"/>
              </a:solidFill>
            </a:endParaRPr>
          </a:p>
        </p:txBody>
      </p:sp>
      <p:sp>
        <p:nvSpPr>
          <p:cNvPr id="27" name="Rectangle: Rounded Corners 26">
            <a:extLst>
              <a:ext uri="{FF2B5EF4-FFF2-40B4-BE49-F238E27FC236}">
                <a16:creationId xmlns:a16="http://schemas.microsoft.com/office/drawing/2014/main" id="{9B606DC4-E95C-4740-AE74-0301362E1126}"/>
              </a:ext>
            </a:extLst>
          </p:cNvPr>
          <p:cNvSpPr/>
          <p:nvPr/>
        </p:nvSpPr>
        <p:spPr>
          <a:xfrm>
            <a:off x="1296013" y="2705026"/>
            <a:ext cx="6599600" cy="34108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t>Ức chế SGLT2 giảm tử vong do mọi nguyên nhân khi so sánh với  GLP-1 RA ở nhóm…</a:t>
            </a:r>
            <a:endParaRPr lang="en-GB" sz="1100" dirty="0">
              <a:solidFill>
                <a:srgbClr val="5A5A5A"/>
              </a:solidFill>
            </a:endParaRPr>
          </a:p>
        </p:txBody>
      </p:sp>
      <p:sp>
        <p:nvSpPr>
          <p:cNvPr id="37" name="Rectangle: Rounded Corners 36">
            <a:extLst>
              <a:ext uri="{FF2B5EF4-FFF2-40B4-BE49-F238E27FC236}">
                <a16:creationId xmlns:a16="http://schemas.microsoft.com/office/drawing/2014/main" id="{E1AAD7E7-E6DF-4FBA-8FF1-438300FD2452}"/>
              </a:ext>
            </a:extLst>
          </p:cNvPr>
          <p:cNvSpPr/>
          <p:nvPr/>
        </p:nvSpPr>
        <p:spPr>
          <a:xfrm>
            <a:off x="1343638" y="3951427"/>
            <a:ext cx="6551975" cy="285284"/>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rgbClr val="5A5A5A"/>
                </a:solidFill>
              </a:rPr>
              <a:t>Hiệu quả tương đối (odds </a:t>
            </a:r>
            <a:r>
              <a:rPr lang="en-GB" sz="1100" b="1" dirty="0">
                <a:solidFill>
                  <a:srgbClr val="5A5A5A"/>
                </a:solidFill>
              </a:rPr>
              <a:t>ratio [95% CI]) 0.88 (0.79, 0.98)</a:t>
            </a:r>
          </a:p>
        </p:txBody>
      </p:sp>
    </p:spTree>
    <p:extLst>
      <p:ext uri="{BB962C8B-B14F-4D97-AF65-F5344CB8AC3E}">
        <p14:creationId xmlns:p14="http://schemas.microsoft.com/office/powerpoint/2010/main" val="472047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5FDE-A6CA-4A7C-92D6-7D3A039E757D}"/>
              </a:ext>
            </a:extLst>
          </p:cNvPr>
          <p:cNvSpPr>
            <a:spLocks noGrp="1"/>
          </p:cNvSpPr>
          <p:nvPr>
            <p:ph type="title"/>
          </p:nvPr>
        </p:nvSpPr>
        <p:spPr/>
        <p:txBody>
          <a:bodyPr/>
          <a:lstStyle/>
          <a:p>
            <a:r>
              <a:rPr lang="en-US" sz="1900" dirty="0" err="1">
                <a:latin typeface="+mn-lt"/>
              </a:rPr>
              <a:t>Dữ</a:t>
            </a:r>
            <a:r>
              <a:rPr lang="en-US" sz="1900" dirty="0">
                <a:latin typeface="+mn-lt"/>
              </a:rPr>
              <a:t> liệu </a:t>
            </a:r>
            <a:r>
              <a:rPr lang="en-US" sz="1900" dirty="0" err="1">
                <a:latin typeface="+mn-lt"/>
              </a:rPr>
              <a:t>đời</a:t>
            </a:r>
            <a:r>
              <a:rPr lang="en-US" sz="1900" dirty="0">
                <a:latin typeface="+mn-lt"/>
              </a:rPr>
              <a:t> </a:t>
            </a:r>
            <a:r>
              <a:rPr lang="en-US" sz="1900" dirty="0" err="1">
                <a:latin typeface="+mn-lt"/>
              </a:rPr>
              <a:t>thực</a:t>
            </a:r>
            <a:r>
              <a:rPr lang="en-US" sz="1900" dirty="0">
                <a:latin typeface="+mn-lt"/>
              </a:rPr>
              <a:t> từ </a:t>
            </a:r>
            <a:r>
              <a:rPr lang="en-US" sz="1900" dirty="0" err="1">
                <a:latin typeface="+mn-lt"/>
              </a:rPr>
              <a:t>dân</a:t>
            </a:r>
            <a:r>
              <a:rPr lang="en-US" sz="1900" dirty="0">
                <a:latin typeface="+mn-lt"/>
              </a:rPr>
              <a:t> số ĐTĐ tại </a:t>
            </a:r>
            <a:r>
              <a:rPr lang="en-US" sz="1900" dirty="0" err="1">
                <a:latin typeface="+mn-lt"/>
              </a:rPr>
              <a:t>Châu</a:t>
            </a:r>
            <a:r>
              <a:rPr lang="en-US" sz="1900" dirty="0">
                <a:latin typeface="+mn-lt"/>
              </a:rPr>
              <a:t> Á </a:t>
            </a:r>
            <a:r>
              <a:rPr lang="en-US" sz="1900" dirty="0" err="1">
                <a:latin typeface="+mn-lt"/>
              </a:rPr>
              <a:t>cho</a:t>
            </a:r>
            <a:r>
              <a:rPr lang="en-US" sz="1900" dirty="0">
                <a:latin typeface="+mn-lt"/>
              </a:rPr>
              <a:t> thấy empagliflozin có liên quan với </a:t>
            </a:r>
            <a:r>
              <a:rPr lang="en-US" sz="1900" dirty="0" err="1">
                <a:latin typeface="+mn-lt"/>
              </a:rPr>
              <a:t>giảm</a:t>
            </a:r>
            <a:r>
              <a:rPr lang="en-US" sz="1900" dirty="0">
                <a:latin typeface="+mn-lt"/>
              </a:rPr>
              <a:t> nguy </a:t>
            </a:r>
            <a:r>
              <a:rPr lang="en-US" sz="1900" dirty="0" err="1">
                <a:latin typeface="+mn-lt"/>
              </a:rPr>
              <a:t>cơ</a:t>
            </a:r>
            <a:r>
              <a:rPr lang="en-US" sz="1900" dirty="0">
                <a:latin typeface="+mn-lt"/>
              </a:rPr>
              <a:t> </a:t>
            </a:r>
            <a:r>
              <a:rPr lang="en-US" sz="1900" dirty="0" err="1">
                <a:latin typeface="+mn-lt"/>
              </a:rPr>
              <a:t>nhập</a:t>
            </a:r>
            <a:r>
              <a:rPr lang="en-US" sz="1900" dirty="0">
                <a:latin typeface="+mn-lt"/>
              </a:rPr>
              <a:t> viện vì </a:t>
            </a:r>
            <a:r>
              <a:rPr lang="en-US" sz="1900" dirty="0" err="1">
                <a:latin typeface="+mn-lt"/>
              </a:rPr>
              <a:t>suy</a:t>
            </a:r>
            <a:r>
              <a:rPr lang="en-US" sz="1900" dirty="0">
                <a:latin typeface="+mn-lt"/>
              </a:rPr>
              <a:t> </a:t>
            </a:r>
            <a:r>
              <a:rPr lang="en-US" sz="1900" dirty="0" err="1">
                <a:latin typeface="+mn-lt"/>
              </a:rPr>
              <a:t>tim</a:t>
            </a:r>
            <a:r>
              <a:rPr lang="en-US" sz="1900" dirty="0">
                <a:latin typeface="+mn-lt"/>
              </a:rPr>
              <a:t>, </a:t>
            </a:r>
            <a:r>
              <a:rPr lang="en-US" sz="1900" dirty="0" err="1">
                <a:latin typeface="+mn-lt"/>
              </a:rPr>
              <a:t>tử</a:t>
            </a:r>
            <a:r>
              <a:rPr lang="en-US" sz="1900" dirty="0">
                <a:latin typeface="+mn-lt"/>
              </a:rPr>
              <a:t> </a:t>
            </a:r>
            <a:r>
              <a:rPr lang="en-US" sz="1900" dirty="0" err="1">
                <a:latin typeface="+mn-lt"/>
              </a:rPr>
              <a:t>vong</a:t>
            </a:r>
            <a:r>
              <a:rPr lang="en-US" sz="1900" dirty="0">
                <a:latin typeface="+mn-lt"/>
              </a:rPr>
              <a:t> do </a:t>
            </a:r>
            <a:r>
              <a:rPr lang="en-US" sz="1900" dirty="0" err="1">
                <a:latin typeface="+mn-lt"/>
              </a:rPr>
              <a:t>mọi</a:t>
            </a:r>
            <a:r>
              <a:rPr lang="en-US" sz="1900" dirty="0">
                <a:latin typeface="+mn-lt"/>
              </a:rPr>
              <a:t> nguyên nhân và bệnh thận </a:t>
            </a:r>
            <a:r>
              <a:rPr lang="en-US" sz="1900" dirty="0" err="1">
                <a:latin typeface="+mn-lt"/>
              </a:rPr>
              <a:t>mạn</a:t>
            </a:r>
            <a:r>
              <a:rPr lang="en-US" sz="1900" dirty="0">
                <a:latin typeface="+mn-lt"/>
              </a:rPr>
              <a:t> </a:t>
            </a:r>
            <a:r>
              <a:rPr lang="en-US" sz="1900" dirty="0" err="1">
                <a:latin typeface="+mn-lt"/>
              </a:rPr>
              <a:t>giai</a:t>
            </a:r>
            <a:r>
              <a:rPr lang="en-US" sz="1900" dirty="0">
                <a:latin typeface="+mn-lt"/>
              </a:rPr>
              <a:t> </a:t>
            </a:r>
            <a:r>
              <a:rPr lang="en-US" sz="1900" dirty="0" err="1">
                <a:latin typeface="+mn-lt"/>
              </a:rPr>
              <a:t>đoạn</a:t>
            </a:r>
            <a:r>
              <a:rPr lang="en-US" sz="1900" dirty="0">
                <a:latin typeface="+mn-lt"/>
              </a:rPr>
              <a:t> </a:t>
            </a:r>
            <a:r>
              <a:rPr lang="en-US" sz="1900" dirty="0" err="1">
                <a:latin typeface="+mn-lt"/>
              </a:rPr>
              <a:t>cuối</a:t>
            </a:r>
            <a:endParaRPr lang="en-GB" sz="1900" dirty="0">
              <a:latin typeface="+mn-lt"/>
            </a:endParaRPr>
          </a:p>
        </p:txBody>
      </p:sp>
      <p:sp>
        <p:nvSpPr>
          <p:cNvPr id="12" name="Footer Placeholder 11">
            <a:extLst>
              <a:ext uri="{FF2B5EF4-FFF2-40B4-BE49-F238E27FC236}">
                <a16:creationId xmlns:a16="http://schemas.microsoft.com/office/drawing/2014/main" id="{661EEA43-226D-4BB9-AB7E-B858BE21C61E}"/>
              </a:ext>
            </a:extLst>
          </p:cNvPr>
          <p:cNvSpPr>
            <a:spLocks noGrp="1"/>
          </p:cNvSpPr>
          <p:nvPr>
            <p:ph type="ftr" sz="quarter" idx="3"/>
          </p:nvPr>
        </p:nvSpPr>
        <p:spPr>
          <a:xfrm>
            <a:off x="419345" y="4240282"/>
            <a:ext cx="8041145" cy="809862"/>
          </a:xfrm>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5A5A5A"/>
                </a:solidFill>
                <a:effectLst/>
                <a:uLnTx/>
                <a:uFillTx/>
                <a:latin typeface="Century Gothic" panose="020F0302020204030204"/>
                <a:ea typeface="+mn-ea"/>
                <a:cs typeface="+mn-cs"/>
              </a:rPr>
              <a:t>*</a:t>
            </a:r>
            <a:r>
              <a:rPr lang="en-GB">
                <a:solidFill>
                  <a:srgbClr val="5A5A5A"/>
                </a:solidFill>
                <a:latin typeface="Century Gothic" panose="020F0302020204030204"/>
              </a:rPr>
              <a:t>Bất kì chẩn đoán suy tim ở nơi chăm sóc sức khỏe bao gồm nhập viện và các trung tâm chăm cóc ngoại trú chuyên gia và chăm sóc sức khỏe ban đầu</a:t>
            </a:r>
            <a:endParaRPr kumimoji="0" lang="en-GB" b="0" i="0" u="none" strike="noStrike" kern="1200" cap="none" spc="0" normalizeH="0" baseline="0" noProof="0" dirty="0">
              <a:ln>
                <a:noFill/>
              </a:ln>
              <a:solidFill>
                <a:srgbClr val="5A5A5A"/>
              </a:solidFill>
              <a:effectLst/>
              <a:uLnTx/>
              <a:uFillTx/>
              <a:latin typeface="Century Gothic" panose="020F0302020204030204"/>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30000" noProof="0">
                <a:ln>
                  <a:noFill/>
                </a:ln>
                <a:solidFill>
                  <a:srgbClr val="5A5A5A"/>
                </a:solidFill>
                <a:effectLst/>
                <a:uLnTx/>
                <a:uFillTx/>
                <a:latin typeface="Century Gothic" panose="020F0302020204030204"/>
                <a:ea typeface="+mn-ea"/>
                <a:cs typeface="Arial" panose="020B0604020202020204" pitchFamily="34" charset="0"/>
              </a:rPr>
              <a:t>†</a:t>
            </a:r>
            <a:r>
              <a:rPr lang="en-GB">
                <a:solidFill>
                  <a:srgbClr val="5A5A5A"/>
                </a:solidFill>
                <a:latin typeface="Century Gothic" panose="020F0302020204030204"/>
                <a:cs typeface="Arial" panose="020B0604020202020204" pitchFamily="34" charset="0"/>
              </a:rPr>
              <a:t>Chẩn đoán đầu tiên sử dụng mã code hoặc lý do nhập viện chính tại Nhật và Đài Loan và cả chẩn đoán đầu tiên hoặc chẩn đoán ở vị trí bất kì ở Hàn Quốc phản ánh thực hành tại từng vùng</a:t>
            </a:r>
            <a:r>
              <a:rPr kumimoji="0" lang="en-GB" b="0" i="0" u="none" strike="noStrike" kern="1200" cap="none" spc="0" normalizeH="0" baseline="0" noProof="0">
                <a:ln>
                  <a:noFill/>
                </a:ln>
                <a:solidFill>
                  <a:srgbClr val="5A5A5A"/>
                </a:solidFill>
                <a:effectLst/>
                <a:uLnTx/>
                <a:uFillTx/>
                <a:latin typeface="Century Gothic" panose="020F0302020204030204"/>
                <a:ea typeface="+mn-ea"/>
                <a:cs typeface="+mn-cs"/>
              </a:rPr>
              <a:t>; </a:t>
            </a:r>
            <a:r>
              <a:rPr kumimoji="0" lang="en-US" altLang="en-US" b="0" i="0" u="none" strike="noStrike" kern="1200" cap="none" spc="0" normalizeH="0" baseline="30000" noProof="0">
                <a:ln>
                  <a:noFill/>
                </a:ln>
                <a:solidFill>
                  <a:srgbClr val="5A5A5A"/>
                </a:solidFill>
                <a:effectLst/>
                <a:uLnTx/>
                <a:uFillTx/>
                <a:latin typeface="Century Gothic" panose="020F0302020204030204"/>
                <a:ea typeface="+mn-ea"/>
                <a:cs typeface="Arial" panose="020B0604020202020204" pitchFamily="34" charset="0"/>
              </a:rPr>
              <a:t>‡</a:t>
            </a:r>
            <a:r>
              <a:rPr lang="en-GB" altLang="en-US">
                <a:solidFill>
                  <a:srgbClr val="5A5A5A"/>
                </a:solidFill>
                <a:latin typeface="Century Gothic" panose="020F0302020204030204"/>
              </a:rPr>
              <a:t>Tử vong được ghi nhận thông qua liên lạc với cơ quan sổ bộ tử vong tại Đài Loan và Hàn Quốc, trong khi đó tử vong ở Nhật được xác định thông qua tình trạng xuất viện</a:t>
            </a:r>
            <a:r>
              <a:rPr kumimoji="0" lang="en-GB" b="0" i="0" u="none" strike="noStrike" kern="1200" cap="none" spc="0" normalizeH="0" baseline="0" noProof="0">
                <a:ln>
                  <a:noFill/>
                </a:ln>
                <a:solidFill>
                  <a:srgbClr val="5A5A5A"/>
                </a:solidFill>
                <a:effectLst/>
                <a:uLnTx/>
                <a:uFillTx/>
                <a:latin typeface="Century Gothic" panose="020F0302020204030204"/>
                <a:ea typeface="+mn-ea"/>
                <a:cs typeface="+mn-cs"/>
              </a:rPr>
              <a:t>; </a:t>
            </a:r>
            <a:r>
              <a:rPr kumimoji="0" lang="en-US" altLang="en-US" b="0" i="0" u="none" strike="noStrike" kern="1200" cap="none" spc="0" normalizeH="0" baseline="30000" noProof="0" dirty="0">
                <a:ln>
                  <a:noFill/>
                </a:ln>
                <a:solidFill>
                  <a:srgbClr val="5A5A5A"/>
                </a:solidFill>
                <a:effectLst/>
                <a:uLnTx/>
                <a:uFillTx/>
                <a:latin typeface="Century Gothic" panose="020F0302020204030204"/>
                <a:ea typeface="+mn-ea"/>
                <a:cs typeface="Arial" panose="020B0604020202020204" pitchFamily="34" charset="0"/>
              </a:rPr>
              <a:t>§</a:t>
            </a:r>
            <a:r>
              <a:rPr kumimoji="0" lang="en-US" altLang="en-US" b="0" i="0" u="none" strike="noStrike" kern="1200" cap="none" spc="0" normalizeH="0" baseline="0" noProof="0" dirty="0">
                <a:ln>
                  <a:noFill/>
                </a:ln>
                <a:solidFill>
                  <a:srgbClr val="5A5A5A"/>
                </a:solidFill>
                <a:effectLst/>
                <a:uLnTx/>
                <a:uFillTx/>
                <a:latin typeface="Century Gothic" panose="020F0302020204030204"/>
                <a:ea typeface="+mn-ea"/>
                <a:cs typeface="Arial" panose="020B0604020202020204" pitchFamily="34" charset="0"/>
              </a:rPr>
              <a:t>eGFR </a:t>
            </a:r>
            <a:r>
              <a:rPr kumimoji="0" lang="en-GB" b="0" i="0" u="none" strike="noStrike" kern="1200" cap="none" spc="0" normalizeH="0" baseline="0" noProof="0" dirty="0">
                <a:ln>
                  <a:noFill/>
                </a:ln>
                <a:solidFill>
                  <a:srgbClr val="5A5A5A"/>
                </a:solidFill>
                <a:effectLst/>
                <a:uLnTx/>
                <a:uFillTx/>
                <a:latin typeface="Century Gothic" panose="020F0302020204030204"/>
                <a:ea typeface="+mn-ea"/>
                <a:cs typeface="+mn-cs"/>
              </a:rPr>
              <a:t>&lt;</a:t>
            </a:r>
            <a:r>
              <a:rPr kumimoji="0" lang="en-GB" b="0" i="0" u="none" strike="noStrike" kern="1200" cap="none" spc="0" normalizeH="0" baseline="0" noProof="0">
                <a:ln>
                  <a:noFill/>
                </a:ln>
                <a:solidFill>
                  <a:srgbClr val="5A5A5A"/>
                </a:solidFill>
                <a:effectLst/>
                <a:uLnTx/>
                <a:uFillTx/>
                <a:latin typeface="Century Gothic" panose="020F0302020204030204"/>
                <a:ea typeface="+mn-ea"/>
                <a:cs typeface="+mn-cs"/>
              </a:rPr>
              <a:t>15 ml/phút/1.73 </a:t>
            </a:r>
            <a:r>
              <a:rPr kumimoji="0" lang="en-GB" b="0" i="0" u="none" strike="noStrike" kern="1200" cap="none" spc="0" normalizeH="0" baseline="0" noProof="0" dirty="0">
                <a:ln>
                  <a:noFill/>
                </a:ln>
                <a:solidFill>
                  <a:srgbClr val="5A5A5A"/>
                </a:solidFill>
                <a:effectLst/>
                <a:uLnTx/>
                <a:uFillTx/>
                <a:latin typeface="Century Gothic" panose="020F0302020204030204"/>
                <a:ea typeface="+mn-ea"/>
                <a:cs typeface="+mn-cs"/>
              </a:rPr>
              <a:t>m</a:t>
            </a:r>
            <a:r>
              <a:rPr kumimoji="0" lang="en-GB" b="0" i="0" u="none" strike="noStrike" kern="1200" cap="none" spc="0" normalizeH="0" baseline="30000" noProof="0" dirty="0">
                <a:ln>
                  <a:noFill/>
                </a:ln>
                <a:solidFill>
                  <a:srgbClr val="5A5A5A"/>
                </a:solidFill>
                <a:effectLst/>
                <a:uLnTx/>
                <a:uFillTx/>
                <a:latin typeface="Century Gothic" panose="020F0302020204030204"/>
                <a:ea typeface="+mn-ea"/>
                <a:cs typeface="+mn-cs"/>
              </a:rPr>
              <a:t>2</a:t>
            </a:r>
            <a:r>
              <a:rPr kumimoji="0" lang="en-GB" b="0" i="0" u="none" strike="noStrike" kern="1200" cap="none" spc="0" normalizeH="0" baseline="0" noProof="0">
                <a:ln>
                  <a:noFill/>
                </a:ln>
                <a:solidFill>
                  <a:srgbClr val="5A5A5A"/>
                </a:solidFill>
                <a:effectLst/>
                <a:uLnTx/>
                <a:uFillTx/>
                <a:latin typeface="Century Gothic" panose="020F0302020204030204"/>
                <a:ea typeface="+mn-ea"/>
                <a:cs typeface="+mn-cs"/>
              </a:rPr>
              <a:t>, </a:t>
            </a:r>
            <a:r>
              <a:rPr lang="en-GB" noProof="0">
                <a:solidFill>
                  <a:srgbClr val="5A5A5A"/>
                </a:solidFill>
                <a:latin typeface="Century Gothic" panose="020F0302020204030204"/>
              </a:rPr>
              <a:t>ít nhất 2 lần do riêng biệt trong </a:t>
            </a:r>
            <a:r>
              <a:rPr kumimoji="0" lang="en-GB" b="0" i="0" u="none" strike="noStrike" kern="1200" cap="none" spc="0" normalizeH="0" baseline="0" noProof="0">
                <a:ln>
                  <a:noFill/>
                </a:ln>
                <a:solidFill>
                  <a:srgbClr val="5A5A5A"/>
                </a:solidFill>
                <a:effectLst/>
                <a:uLnTx/>
                <a:uFillTx/>
                <a:latin typeface="Century Gothic" panose="020F0302020204030204"/>
                <a:ea typeface="+mn-ea"/>
                <a:cs typeface="+mn-cs"/>
              </a:rPr>
              <a:t>≥30 ngày </a:t>
            </a:r>
            <a:r>
              <a:rPr kumimoji="0" lang="en-GB" b="0" i="0" u="none" strike="noStrike" kern="1200" cap="none" spc="0" normalizeH="0" baseline="0" noProof="0" dirty="0">
                <a:ln>
                  <a:noFill/>
                </a:ln>
                <a:solidFill>
                  <a:srgbClr val="5A5A5A"/>
                </a:solidFill>
                <a:effectLst/>
                <a:uLnTx/>
                <a:uFillTx/>
                <a:latin typeface="Century Gothic" panose="020F0302020204030204"/>
                <a:ea typeface="+mn-ea"/>
                <a:cs typeface="+mn-cs"/>
              </a:rPr>
              <a:t>(≤</a:t>
            </a:r>
            <a:r>
              <a:rPr kumimoji="0" lang="en-GB" b="0" i="0" u="none" strike="noStrike" kern="1200" cap="none" spc="0" normalizeH="0" baseline="0" noProof="0">
                <a:ln>
                  <a:noFill/>
                </a:ln>
                <a:solidFill>
                  <a:srgbClr val="5A5A5A"/>
                </a:solidFill>
                <a:effectLst/>
                <a:uLnTx/>
                <a:uFillTx/>
                <a:latin typeface="Century Gothic" panose="020F0302020204030204"/>
                <a:ea typeface="+mn-ea"/>
                <a:cs typeface="+mn-cs"/>
              </a:rPr>
              <a:t>12 tháng); </a:t>
            </a:r>
            <a:r>
              <a:rPr kumimoji="0" lang="en-GB" b="0" i="0" u="none" strike="noStrike" kern="1200" cap="none" spc="0" normalizeH="0" baseline="0" noProof="0" dirty="0">
                <a:ln>
                  <a:noFill/>
                </a:ln>
                <a:solidFill>
                  <a:srgbClr val="5A5A5A"/>
                </a:solidFill>
                <a:effectLst/>
                <a:uLnTx/>
                <a:uFillTx/>
                <a:latin typeface="Century Gothic" panose="020F0302020204030204"/>
                <a:ea typeface="+mn-ea"/>
                <a:cs typeface="+mn-cs"/>
              </a:rPr>
              <a:t>≥</a:t>
            </a:r>
            <a:r>
              <a:rPr kumimoji="0" lang="en-GB" b="0" i="0" u="none" strike="noStrike" kern="1200" cap="none" spc="0" normalizeH="0" baseline="0" noProof="0">
                <a:ln>
                  <a:noFill/>
                </a:ln>
                <a:solidFill>
                  <a:srgbClr val="5A5A5A"/>
                </a:solidFill>
                <a:effectLst/>
                <a:uLnTx/>
                <a:uFillTx/>
                <a:latin typeface="Century Gothic" panose="020F0302020204030204"/>
                <a:ea typeface="+mn-ea"/>
                <a:cs typeface="+mn-cs"/>
              </a:rPr>
              <a:t>2 chẩn</a:t>
            </a:r>
            <a:r>
              <a:rPr kumimoji="0" lang="en-GB" b="0" i="0" u="none" strike="noStrike" kern="1200" cap="none" spc="0" normalizeH="0" noProof="0">
                <a:ln>
                  <a:noFill/>
                </a:ln>
                <a:solidFill>
                  <a:srgbClr val="5A5A5A"/>
                </a:solidFill>
                <a:effectLst/>
                <a:uLnTx/>
                <a:uFillTx/>
                <a:latin typeface="Century Gothic" panose="020F0302020204030204"/>
                <a:ea typeface="+mn-ea"/>
                <a:cs typeface="+mn-cs"/>
              </a:rPr>
              <a:t> đoán hoặc thủ thuật </a:t>
            </a:r>
            <a:r>
              <a:rPr kumimoji="0" lang="en-GB" b="0" i="0" u="none" strike="noStrike" kern="1200" cap="none" spc="0" normalizeH="0" baseline="0" noProof="0">
                <a:ln>
                  <a:noFill/>
                </a:ln>
                <a:solidFill>
                  <a:srgbClr val="5A5A5A"/>
                </a:solidFill>
                <a:effectLst/>
                <a:uLnTx/>
                <a:uFillTx/>
                <a:latin typeface="Century Gothic" panose="020F0302020204030204"/>
                <a:ea typeface="+mn-ea"/>
                <a:cs typeface="+mn-cs"/>
              </a:rPr>
              <a:t>(nội</a:t>
            </a:r>
            <a:r>
              <a:rPr kumimoji="0" lang="en-GB" b="0" i="0" u="none" strike="noStrike" kern="1200" cap="none" spc="0" normalizeH="0" noProof="0">
                <a:ln>
                  <a:noFill/>
                </a:ln>
                <a:solidFill>
                  <a:srgbClr val="5A5A5A"/>
                </a:solidFill>
                <a:effectLst/>
                <a:uLnTx/>
                <a:uFillTx/>
                <a:latin typeface="Century Gothic" panose="020F0302020204030204"/>
                <a:ea typeface="+mn-ea"/>
                <a:cs typeface="+mn-cs"/>
              </a:rPr>
              <a:t> trú/ngoại trú</a:t>
            </a:r>
            <a:r>
              <a:rPr kumimoji="0" lang="en-GB" b="0" i="0" u="none" strike="noStrike" kern="1200" cap="none" spc="0" normalizeH="0" baseline="0" noProof="0">
                <a:ln>
                  <a:noFill/>
                </a:ln>
                <a:solidFill>
                  <a:srgbClr val="5A5A5A"/>
                </a:solidFill>
                <a:effectLst/>
                <a:uLnTx/>
                <a:uFillTx/>
                <a:latin typeface="Century Gothic" panose="020F0302020204030204"/>
                <a:ea typeface="+mn-ea"/>
                <a:cs typeface="+mn-cs"/>
              </a:rPr>
              <a:t>), riêng</a:t>
            </a:r>
            <a:r>
              <a:rPr kumimoji="0" lang="en-GB" b="0" i="0" u="none" strike="noStrike" kern="1200" cap="none" spc="0" normalizeH="0" noProof="0">
                <a:ln>
                  <a:noFill/>
                </a:ln>
                <a:solidFill>
                  <a:srgbClr val="5A5A5A"/>
                </a:solidFill>
                <a:effectLst/>
                <a:uLnTx/>
                <a:uFillTx/>
                <a:latin typeface="Century Gothic" panose="020F0302020204030204"/>
                <a:ea typeface="+mn-ea"/>
                <a:cs typeface="+mn-cs"/>
              </a:rPr>
              <a:t> biệt </a:t>
            </a:r>
            <a:r>
              <a:rPr kumimoji="0" lang="en-GB" b="0" i="0" u="none" strike="noStrike" kern="1200" cap="none" spc="0" normalizeH="0" baseline="0" noProof="0">
                <a:ln>
                  <a:noFill/>
                </a:ln>
                <a:solidFill>
                  <a:srgbClr val="5A5A5A"/>
                </a:solidFill>
                <a:effectLst/>
                <a:uLnTx/>
                <a:uFillTx/>
                <a:latin typeface="Century Gothic" panose="020F0302020204030204"/>
                <a:ea typeface="+mn-ea"/>
                <a:cs typeface="+mn-cs"/>
              </a:rPr>
              <a:t>≥30</a:t>
            </a:r>
            <a:r>
              <a:rPr kumimoji="0" lang="en-GB" b="0" i="0" u="none" strike="noStrike" kern="1200" cap="none" spc="0" normalizeH="0" noProof="0">
                <a:ln>
                  <a:noFill/>
                </a:ln>
                <a:solidFill>
                  <a:srgbClr val="5A5A5A"/>
                </a:solidFill>
                <a:effectLst/>
                <a:uLnTx/>
                <a:uFillTx/>
                <a:latin typeface="Century Gothic" panose="020F0302020204030204"/>
                <a:ea typeface="+mn-ea"/>
                <a:cs typeface="+mn-cs"/>
              </a:rPr>
              <a:t> ngày </a:t>
            </a:r>
            <a:r>
              <a:rPr kumimoji="0" lang="en-GB" b="0" i="0" u="none" strike="noStrike" kern="1200" cap="none" spc="0" normalizeH="0" baseline="0" noProof="0">
                <a:ln>
                  <a:noFill/>
                </a:ln>
                <a:solidFill>
                  <a:srgbClr val="5A5A5A"/>
                </a:solidFill>
                <a:effectLst/>
                <a:uLnTx/>
                <a:uFillTx/>
                <a:latin typeface="Century Gothic" panose="020F0302020204030204"/>
                <a:ea typeface="+mn-ea"/>
                <a:cs typeface="+mn-cs"/>
              </a:rPr>
              <a:t>(CKD giai đoạn</a:t>
            </a:r>
            <a:r>
              <a:rPr kumimoji="0" lang="en-GB" b="0" i="0" u="none" strike="noStrike" kern="1200" cap="none" spc="0" normalizeH="0" noProof="0">
                <a:ln>
                  <a:noFill/>
                </a:ln>
                <a:solidFill>
                  <a:srgbClr val="5A5A5A"/>
                </a:solidFill>
                <a:effectLst/>
                <a:uLnTx/>
                <a:uFillTx/>
                <a:latin typeface="Century Gothic" panose="020F0302020204030204"/>
                <a:ea typeface="+mn-ea"/>
                <a:cs typeface="+mn-cs"/>
              </a:rPr>
              <a:t> 5</a:t>
            </a:r>
            <a:r>
              <a:rPr kumimoji="0" lang="en-GB" b="0" i="0" u="none" strike="noStrike" kern="1200" cap="none" spc="0" normalizeH="0" baseline="0" noProof="0">
                <a:ln>
                  <a:noFill/>
                </a:ln>
                <a:solidFill>
                  <a:srgbClr val="5A5A5A"/>
                </a:solidFill>
                <a:effectLst/>
                <a:uLnTx/>
                <a:uFillTx/>
                <a:latin typeface="Century Gothic" panose="020F0302020204030204"/>
                <a:ea typeface="+mn-ea"/>
                <a:cs typeface="+mn-cs"/>
              </a:rPr>
              <a:t>, </a:t>
            </a:r>
            <a:r>
              <a:rPr kumimoji="0" lang="en-GB" b="0" i="0" u="none" strike="noStrike" kern="1200" cap="none" spc="0" normalizeH="0" baseline="0" noProof="0" dirty="0">
                <a:ln>
                  <a:noFill/>
                </a:ln>
                <a:solidFill>
                  <a:srgbClr val="5A5A5A"/>
                </a:solidFill>
                <a:effectLst/>
                <a:uLnTx/>
                <a:uFillTx/>
                <a:latin typeface="Century Gothic" panose="020F0302020204030204"/>
                <a:ea typeface="+mn-ea"/>
                <a:cs typeface="+mn-cs"/>
              </a:rPr>
              <a:t>ESRD</a:t>
            </a:r>
            <a:r>
              <a:rPr kumimoji="0" lang="en-GB" b="0" i="0" u="none" strike="noStrike" kern="1200" cap="none" spc="0" normalizeH="0" baseline="0" noProof="0">
                <a:ln>
                  <a:noFill/>
                </a:ln>
                <a:solidFill>
                  <a:srgbClr val="5A5A5A"/>
                </a:solidFill>
                <a:effectLst/>
                <a:uLnTx/>
                <a:uFillTx/>
                <a:latin typeface="Century Gothic" panose="020F0302020204030204"/>
                <a:ea typeface="+mn-ea"/>
                <a:cs typeface="+mn-cs"/>
              </a:rPr>
              <a:t>, lọc</a:t>
            </a:r>
            <a:r>
              <a:rPr kumimoji="0" lang="en-GB" b="0" i="0" u="none" strike="noStrike" kern="1200" cap="none" spc="0" normalizeH="0" noProof="0">
                <a:ln>
                  <a:noFill/>
                </a:ln>
                <a:solidFill>
                  <a:srgbClr val="5A5A5A"/>
                </a:solidFill>
                <a:effectLst/>
                <a:uLnTx/>
                <a:uFillTx/>
                <a:latin typeface="Century Gothic" panose="020F0302020204030204"/>
                <a:ea typeface="+mn-ea"/>
                <a:cs typeface="+mn-cs"/>
              </a:rPr>
              <a:t> máu, lọc màng bụng)</a:t>
            </a:r>
            <a:r>
              <a:rPr kumimoji="0" lang="en-GB" b="0" i="0" u="none" strike="noStrike" kern="1200" cap="none" spc="0" normalizeH="0" baseline="0" noProof="0">
                <a:ln>
                  <a:noFill/>
                </a:ln>
                <a:solidFill>
                  <a:srgbClr val="5A5A5A"/>
                </a:solidFill>
                <a:effectLst/>
                <a:uLnTx/>
                <a:uFillTx/>
                <a:latin typeface="Century Gothic" panose="020F0302020204030204"/>
                <a:ea typeface="+mn-ea"/>
                <a:cs typeface="+mn-cs"/>
              </a:rPr>
              <a:t>; ghép</a:t>
            </a:r>
            <a:r>
              <a:rPr kumimoji="0" lang="en-GB" b="0" i="0" u="none" strike="noStrike" kern="1200" cap="none" spc="0" normalizeH="0" noProof="0">
                <a:ln>
                  <a:noFill/>
                </a:ln>
                <a:solidFill>
                  <a:srgbClr val="5A5A5A"/>
                </a:solidFill>
                <a:effectLst/>
                <a:uLnTx/>
                <a:uFillTx/>
                <a:latin typeface="Century Gothic" panose="020F0302020204030204"/>
                <a:ea typeface="+mn-ea"/>
                <a:cs typeface="+mn-cs"/>
              </a:rPr>
              <a:t> thận</a:t>
            </a:r>
            <a:endParaRPr kumimoji="0" lang="en-GB" b="0" i="0" u="none" strike="noStrike" kern="1200" cap="none" spc="0" normalizeH="0" baseline="0" noProof="0" dirty="0">
              <a:ln>
                <a:noFill/>
              </a:ln>
              <a:solidFill>
                <a:srgbClr val="5A5A5A"/>
              </a:solidFill>
              <a:effectLst/>
              <a:uLnTx/>
              <a:uFillTx/>
              <a:latin typeface="Century Gothic" panose="020F0302020204030204"/>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5A5A5A"/>
                </a:solidFill>
                <a:effectLst/>
                <a:uLnTx/>
                <a:uFillTx/>
                <a:latin typeface="Century Gothic" panose="020F0302020204030204"/>
                <a:ea typeface="+mn-ea"/>
                <a:cs typeface="+mn-cs"/>
              </a:rPr>
              <a:t>Từ</a:t>
            </a:r>
            <a:r>
              <a:rPr kumimoji="0" lang="en-US" b="0" i="0" u="none" strike="noStrike" kern="1200" cap="none" spc="0" normalizeH="0" noProof="0">
                <a:ln>
                  <a:noFill/>
                </a:ln>
                <a:solidFill>
                  <a:srgbClr val="5A5A5A"/>
                </a:solidFill>
                <a:effectLst/>
                <a:uLnTx/>
                <a:uFillTx/>
                <a:latin typeface="Century Gothic" panose="020F0302020204030204"/>
                <a:ea typeface="+mn-ea"/>
                <a:cs typeface="+mn-cs"/>
              </a:rPr>
              <a:t> viết tắt trình bày trong phần ghi chú dưới slide</a:t>
            </a:r>
            <a:endParaRPr kumimoji="0" lang="en-US" b="0" i="0" u="none" strike="noStrike" kern="1200" cap="none" spc="0" normalizeH="0" baseline="0" noProof="0" dirty="0">
              <a:ln>
                <a:noFill/>
              </a:ln>
              <a:solidFill>
                <a:srgbClr val="5A5A5A"/>
              </a:solidFill>
              <a:effectLst/>
              <a:uLnTx/>
              <a:uFillTx/>
              <a:latin typeface="Century Gothic" panose="020F0302020204030204"/>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5A5A5A"/>
                </a:solidFill>
                <a:effectLst/>
                <a:uLnTx/>
                <a:uFillTx/>
                <a:latin typeface="Century Gothic" panose="020F0302020204030204"/>
                <a:ea typeface="+mn-ea"/>
                <a:cs typeface="+mn-cs"/>
              </a:rPr>
              <a:t>Kim DJ </a:t>
            </a:r>
            <a:r>
              <a:rPr kumimoji="0" lang="en-US" b="0" i="1" u="none" strike="noStrike" kern="1200" cap="none" spc="0" normalizeH="0" baseline="0" noProof="0" dirty="0">
                <a:ln>
                  <a:noFill/>
                </a:ln>
                <a:solidFill>
                  <a:srgbClr val="5A5A5A"/>
                </a:solidFill>
                <a:effectLst/>
                <a:uLnTx/>
                <a:uFillTx/>
                <a:latin typeface="Century Gothic" panose="020F0302020204030204"/>
                <a:ea typeface="+mn-ea"/>
                <a:cs typeface="+mn-cs"/>
              </a:rPr>
              <a:t>et al. IDF </a:t>
            </a:r>
            <a:r>
              <a:rPr kumimoji="0" lang="en-US" b="0" i="0" u="none" strike="noStrike" kern="1200" cap="none" spc="0" normalizeH="0" baseline="0" noProof="0" dirty="0">
                <a:ln>
                  <a:noFill/>
                </a:ln>
                <a:solidFill>
                  <a:srgbClr val="5A5A5A"/>
                </a:solidFill>
                <a:effectLst/>
                <a:uLnTx/>
                <a:uFillTx/>
                <a:latin typeface="Century Gothic" panose="020F0302020204030204"/>
                <a:ea typeface="+mn-ea"/>
                <a:cs typeface="+mn-cs"/>
              </a:rPr>
              <a:t>2019; </a:t>
            </a:r>
            <a:r>
              <a:rPr kumimoji="0" lang="en-GB" b="0" i="0" u="none" strike="noStrike" kern="1200" cap="none" spc="0" normalizeH="0" baseline="0" noProof="0" dirty="0">
                <a:ln>
                  <a:noFill/>
                </a:ln>
                <a:solidFill>
                  <a:srgbClr val="5A5A5A"/>
                </a:solidFill>
                <a:effectLst/>
                <a:uLnTx/>
                <a:uFillTx/>
                <a:latin typeface="Century Gothic" panose="020F0302020204030204"/>
                <a:ea typeface="+mn-ea"/>
                <a:cs typeface="+mn-cs"/>
              </a:rPr>
              <a:t>poster P-0617</a:t>
            </a:r>
          </a:p>
        </p:txBody>
      </p:sp>
      <p:grpSp>
        <p:nvGrpSpPr>
          <p:cNvPr id="5" name="Group 4">
            <a:extLst>
              <a:ext uri="{FF2B5EF4-FFF2-40B4-BE49-F238E27FC236}">
                <a16:creationId xmlns:a16="http://schemas.microsoft.com/office/drawing/2014/main" id="{112A1EDE-4BC6-4315-9DD2-C40E295AF551}"/>
              </a:ext>
            </a:extLst>
          </p:cNvPr>
          <p:cNvGrpSpPr/>
          <p:nvPr/>
        </p:nvGrpSpPr>
        <p:grpSpPr>
          <a:xfrm>
            <a:off x="6561915" y="3682378"/>
            <a:ext cx="2191547" cy="389262"/>
            <a:chOff x="6426208" y="3917731"/>
            <a:chExt cx="2191547" cy="389260"/>
          </a:xfrm>
        </p:grpSpPr>
        <p:cxnSp>
          <p:nvCxnSpPr>
            <p:cNvPr id="6" name="Straight Arrow Connector 5">
              <a:extLst>
                <a:ext uri="{FF2B5EF4-FFF2-40B4-BE49-F238E27FC236}">
                  <a16:creationId xmlns:a16="http://schemas.microsoft.com/office/drawing/2014/main" id="{6DD0F043-02F0-46B1-9542-10F9398A0B6D}"/>
                </a:ext>
              </a:extLst>
            </p:cNvPr>
            <p:cNvCxnSpPr>
              <a:cxnSpLocks/>
            </p:cNvCxnSpPr>
            <p:nvPr/>
          </p:nvCxnSpPr>
          <p:spPr>
            <a:xfrm flipH="1">
              <a:off x="7047990" y="3917731"/>
              <a:ext cx="675000" cy="0"/>
            </a:xfrm>
            <a:prstGeom prst="straightConnector1">
              <a:avLst/>
            </a:prstGeom>
            <a:ln w="1905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29315AF3-D435-4DB7-9E1C-A598CE980243}"/>
                </a:ext>
              </a:extLst>
            </p:cNvPr>
            <p:cNvCxnSpPr>
              <a:cxnSpLocks/>
            </p:cNvCxnSpPr>
            <p:nvPr/>
          </p:nvCxnSpPr>
          <p:spPr>
            <a:xfrm>
              <a:off x="7942755" y="3917731"/>
              <a:ext cx="675000" cy="0"/>
            </a:xfrm>
            <a:prstGeom prst="straightConnector1">
              <a:avLst/>
            </a:prstGeom>
            <a:ln w="1905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TextBox 15">
              <a:extLst>
                <a:ext uri="{FF2B5EF4-FFF2-40B4-BE49-F238E27FC236}">
                  <a16:creationId xmlns:a16="http://schemas.microsoft.com/office/drawing/2014/main" id="{7A0B4C07-0368-499B-9291-79FFE143AB27}"/>
                </a:ext>
              </a:extLst>
            </p:cNvPr>
            <p:cNvSpPr txBox="1"/>
            <p:nvPr/>
          </p:nvSpPr>
          <p:spPr>
            <a:xfrm>
              <a:off x="6426208" y="3983830"/>
              <a:ext cx="1302905" cy="16158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33"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5A5A5A"/>
                  </a:solidFill>
                  <a:effectLst/>
                  <a:uLnTx/>
                  <a:uFillTx/>
                  <a:latin typeface="Century Gothic" panose="020F0302020204030204"/>
                  <a:ea typeface="+mn-ea"/>
                  <a:cs typeface="+mn-cs"/>
                </a:rPr>
                <a:t>Empagliflozin ưu thế</a:t>
              </a:r>
              <a:endParaRPr kumimoji="0" lang="en-GB" sz="1050" b="0" i="0" u="none" strike="noStrike" kern="0" cap="none" spc="0" normalizeH="0" baseline="0" noProof="0" dirty="0">
                <a:ln>
                  <a:noFill/>
                </a:ln>
                <a:solidFill>
                  <a:srgbClr val="5A5A5A"/>
                </a:solidFill>
                <a:effectLst/>
                <a:uLnTx/>
                <a:uFillTx/>
                <a:latin typeface="Century Gothic" panose="020F0302020204030204"/>
                <a:ea typeface="+mn-ea"/>
                <a:cs typeface="+mn-cs"/>
              </a:endParaRPr>
            </a:p>
          </p:txBody>
        </p:sp>
        <p:sp>
          <p:nvSpPr>
            <p:cNvPr id="9" name="TextBox 16">
              <a:extLst>
                <a:ext uri="{FF2B5EF4-FFF2-40B4-BE49-F238E27FC236}">
                  <a16:creationId xmlns:a16="http://schemas.microsoft.com/office/drawing/2014/main" id="{983EEC7C-C5DF-454A-8EE0-6A168D805AE3}"/>
                </a:ext>
              </a:extLst>
            </p:cNvPr>
            <p:cNvSpPr txBox="1"/>
            <p:nvPr/>
          </p:nvSpPr>
          <p:spPr>
            <a:xfrm>
              <a:off x="7959040" y="3983827"/>
              <a:ext cx="658715" cy="32316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733"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5A5A5A"/>
                  </a:solidFill>
                  <a:effectLst/>
                  <a:uLnTx/>
                  <a:uFillTx/>
                  <a:latin typeface="Century Gothic" panose="020F0302020204030204"/>
                  <a:ea typeface="+mn-ea"/>
                  <a:cs typeface="+mn-cs"/>
                </a:rPr>
                <a:t>DPP-4i ưu thế</a:t>
              </a:r>
              <a:endParaRPr kumimoji="0" lang="en-GB" sz="1050" b="0" i="0" u="none" strike="noStrike" kern="0" cap="none" spc="0" normalizeH="0" baseline="0" noProof="0" dirty="0">
                <a:ln>
                  <a:noFill/>
                </a:ln>
                <a:solidFill>
                  <a:srgbClr val="5A5A5A"/>
                </a:solidFill>
                <a:effectLst/>
                <a:uLnTx/>
                <a:uFillTx/>
                <a:latin typeface="Century Gothic" panose="020F0302020204030204"/>
                <a:ea typeface="+mn-ea"/>
                <a:cs typeface="+mn-cs"/>
              </a:endParaRPr>
            </a:p>
          </p:txBody>
        </p:sp>
      </p:grpSp>
      <p:graphicFrame>
        <p:nvGraphicFramePr>
          <p:cNvPr id="10" name="Group 132">
            <a:extLst>
              <a:ext uri="{FF2B5EF4-FFF2-40B4-BE49-F238E27FC236}">
                <a16:creationId xmlns:a16="http://schemas.microsoft.com/office/drawing/2014/main" id="{4C7F5400-7BEA-411D-A331-A4612D283686}"/>
              </a:ext>
            </a:extLst>
          </p:cNvPr>
          <p:cNvGraphicFramePr>
            <a:graphicFrameLocks/>
          </p:cNvGraphicFramePr>
          <p:nvPr>
            <p:extLst>
              <p:ext uri="{D42A27DB-BD31-4B8C-83A1-F6EECF244321}">
                <p14:modId xmlns:p14="http://schemas.microsoft.com/office/powerpoint/2010/main" val="1214913604"/>
              </p:ext>
            </p:extLst>
          </p:nvPr>
        </p:nvGraphicFramePr>
        <p:xfrm>
          <a:off x="440531" y="888214"/>
          <a:ext cx="8024400" cy="2423160"/>
        </p:xfrm>
        <a:graphic>
          <a:graphicData uri="http://schemas.openxmlformats.org/drawingml/2006/table">
            <a:tbl>
              <a:tblPr/>
              <a:tblGrid>
                <a:gridCol w="2238300">
                  <a:extLst>
                    <a:ext uri="{9D8B030D-6E8A-4147-A177-3AD203B41FA5}">
                      <a16:colId xmlns:a16="http://schemas.microsoft.com/office/drawing/2014/main" val="20000"/>
                    </a:ext>
                  </a:extLst>
                </a:gridCol>
                <a:gridCol w="588600">
                  <a:extLst>
                    <a:ext uri="{9D8B030D-6E8A-4147-A177-3AD203B41FA5}">
                      <a16:colId xmlns:a16="http://schemas.microsoft.com/office/drawing/2014/main" val="20003"/>
                    </a:ext>
                  </a:extLst>
                </a:gridCol>
                <a:gridCol w="588600">
                  <a:extLst>
                    <a:ext uri="{9D8B030D-6E8A-4147-A177-3AD203B41FA5}">
                      <a16:colId xmlns:a16="http://schemas.microsoft.com/office/drawing/2014/main" val="2727316433"/>
                    </a:ext>
                  </a:extLst>
                </a:gridCol>
                <a:gridCol w="588600">
                  <a:extLst>
                    <a:ext uri="{9D8B030D-6E8A-4147-A177-3AD203B41FA5}">
                      <a16:colId xmlns:a16="http://schemas.microsoft.com/office/drawing/2014/main" val="3506920107"/>
                    </a:ext>
                  </a:extLst>
                </a:gridCol>
                <a:gridCol w="588600">
                  <a:extLst>
                    <a:ext uri="{9D8B030D-6E8A-4147-A177-3AD203B41FA5}">
                      <a16:colId xmlns:a16="http://schemas.microsoft.com/office/drawing/2014/main" val="2814192378"/>
                    </a:ext>
                  </a:extLst>
                </a:gridCol>
                <a:gridCol w="1163700">
                  <a:extLst>
                    <a:ext uri="{9D8B030D-6E8A-4147-A177-3AD203B41FA5}">
                      <a16:colId xmlns:a16="http://schemas.microsoft.com/office/drawing/2014/main" val="20005"/>
                    </a:ext>
                  </a:extLst>
                </a:gridCol>
                <a:gridCol w="2268000">
                  <a:extLst>
                    <a:ext uri="{9D8B030D-6E8A-4147-A177-3AD203B41FA5}">
                      <a16:colId xmlns:a16="http://schemas.microsoft.com/office/drawing/2014/main" val="2365806133"/>
                    </a:ext>
                  </a:extLst>
                </a:gridCol>
              </a:tblGrid>
              <a:tr h="388620">
                <a:tc rowSpan="2">
                  <a:txBody>
                    <a:bodyPr/>
                    <a:lstStyle/>
                    <a:p>
                      <a:pPr marL="0" marR="0" lvl="0" indent="0" algn="ctr" defTabSz="1219170" rtl="0" eaLnBrk="1" fontAlgn="b" latinLnBrk="0" hangingPunct="1">
                        <a:lnSpc>
                          <a:spcPct val="100000"/>
                        </a:lnSpc>
                        <a:spcBef>
                          <a:spcPct val="20000"/>
                        </a:spcBef>
                        <a:spcAft>
                          <a:spcPct val="20000"/>
                        </a:spcAft>
                        <a:buClr>
                          <a:schemeClr val="bg2"/>
                        </a:buClr>
                        <a:buSzTx/>
                        <a:buFont typeface="Wingdings 2" pitchFamily="18" charset="2"/>
                        <a:buNone/>
                        <a:tabLst/>
                        <a:defRPr/>
                      </a:pPr>
                      <a:endParaRPr kumimoji="0" lang="en-GB" sz="1100" b="1" u="none" strike="noStrike" kern="1200" cap="none" normalizeH="0" baseline="0" dirty="0">
                        <a:ln>
                          <a:noFill/>
                        </a:ln>
                        <a:solidFill>
                          <a:schemeClr val="tx1"/>
                        </a:solidFill>
                        <a:effectLst/>
                        <a:latin typeface="+mn-lt"/>
                        <a:ea typeface="+mn-ea"/>
                        <a:cs typeface="+mn-cs"/>
                      </a:endParaRPr>
                    </a:p>
                  </a:txBody>
                  <a:tcPr marL="68580" marR="68580" marT="34290" marB="3429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100" b="1" u="none" strike="noStrike" kern="1200" cap="none" normalizeH="0" baseline="0" noProof="0" dirty="0">
                          <a:ln>
                            <a:noFill/>
                          </a:ln>
                          <a:solidFill>
                            <a:schemeClr val="accent2"/>
                          </a:solidFill>
                          <a:effectLst/>
                          <a:latin typeface="+mn-lt"/>
                          <a:ea typeface="+mn-ea"/>
                          <a:cs typeface="+mn-cs"/>
                        </a:rPr>
                        <a:t>Empagliflozin</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100" b="1" u="none" strike="noStrike" kern="1200" cap="none" normalizeH="0" baseline="0" noProof="0" dirty="0">
                          <a:ln>
                            <a:noFill/>
                          </a:ln>
                          <a:solidFill>
                            <a:schemeClr val="accent2"/>
                          </a:solidFill>
                          <a:effectLst/>
                          <a:latin typeface="+mn-lt"/>
                          <a:ea typeface="+mn-ea"/>
                          <a:cs typeface="+mn-cs"/>
                        </a:rPr>
                        <a:t>(n=</a:t>
                      </a:r>
                      <a:r>
                        <a:rPr lang="en-GB" sz="1100" b="1" noProof="0" dirty="0">
                          <a:solidFill>
                            <a:schemeClr val="accent2"/>
                          </a:solidFill>
                        </a:rPr>
                        <a:t>28,712</a:t>
                      </a:r>
                      <a:r>
                        <a:rPr kumimoji="0" lang="en-GB" sz="1100" b="1" u="none" strike="noStrike" kern="1200" cap="none" normalizeH="0" baseline="0" noProof="0" dirty="0">
                          <a:ln>
                            <a:noFill/>
                          </a:ln>
                          <a:solidFill>
                            <a:schemeClr val="accent2"/>
                          </a:solidFill>
                          <a:effectLst/>
                          <a:latin typeface="+mn-lt"/>
                          <a:ea typeface="+mn-ea"/>
                          <a:cs typeface="+mn-cs"/>
                        </a:rPr>
                        <a:t>)</a:t>
                      </a:r>
                    </a:p>
                  </a:txBody>
                  <a:tcPr marL="0" marR="0" marT="34290" marB="34290" anchor="ctr">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100" b="1" u="none" strike="noStrike" kern="1200" cap="none" normalizeH="0" baseline="0" noProof="0" dirty="0">
                          <a:ln>
                            <a:noFill/>
                          </a:ln>
                          <a:solidFill>
                            <a:schemeClr val="accent2"/>
                          </a:solidFill>
                          <a:effectLst/>
                          <a:latin typeface="+mn-lt"/>
                          <a:ea typeface="+mn-ea"/>
                          <a:cs typeface="+mn-cs"/>
                        </a:rPr>
                        <a:t>DPP-4i</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100" b="1" u="none" strike="noStrike" kern="1200" cap="none" normalizeH="0" baseline="0" noProof="0" dirty="0">
                          <a:ln>
                            <a:noFill/>
                          </a:ln>
                          <a:solidFill>
                            <a:schemeClr val="accent2"/>
                          </a:solidFill>
                          <a:effectLst/>
                          <a:latin typeface="+mn-lt"/>
                          <a:ea typeface="+mn-ea"/>
                          <a:cs typeface="+mn-cs"/>
                        </a:rPr>
                        <a:t>(n=</a:t>
                      </a:r>
                      <a:r>
                        <a:rPr lang="en-GB" sz="1100" b="1" noProof="0" dirty="0">
                          <a:solidFill>
                            <a:schemeClr val="accent2"/>
                          </a:solidFill>
                        </a:rPr>
                        <a:t>28,712</a:t>
                      </a:r>
                      <a:r>
                        <a:rPr kumimoji="0" lang="en-GB" sz="1100" b="1" u="none" strike="noStrike" kern="1200" cap="none" normalizeH="0" baseline="0" noProof="0" dirty="0">
                          <a:ln>
                            <a:noFill/>
                          </a:ln>
                          <a:solidFill>
                            <a:schemeClr val="accent2"/>
                          </a:solidFill>
                          <a:effectLst/>
                          <a:latin typeface="+mn-lt"/>
                          <a:ea typeface="+mn-ea"/>
                          <a:cs typeface="+mn-cs"/>
                        </a:rPr>
                        <a:t>)</a:t>
                      </a:r>
                    </a:p>
                  </a:txBody>
                  <a:tcPr marL="0" marR="0" marT="34290" marB="34290" anchor="ctr">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rowSpan="2">
                  <a:txBody>
                    <a:bodyPr/>
                    <a:lstStyle/>
                    <a:p>
                      <a:pPr marL="0" marR="0" lvl="0" indent="0" algn="ctr" defTabSz="1219170" rtl="0" eaLnBrk="1" fontAlgn="b" latinLnBrk="0" hangingPunct="1">
                        <a:lnSpc>
                          <a:spcPct val="100000"/>
                        </a:lnSpc>
                        <a:spcBef>
                          <a:spcPct val="20000"/>
                        </a:spcBef>
                        <a:spcAft>
                          <a:spcPct val="20000"/>
                        </a:spcAft>
                        <a:buClr>
                          <a:schemeClr val="bg2"/>
                        </a:buClr>
                        <a:buSzTx/>
                        <a:buFont typeface="Wingdings 2" pitchFamily="18" charset="2"/>
                        <a:buNone/>
                        <a:tabLst/>
                        <a:defRPr/>
                      </a:pPr>
                      <a:r>
                        <a:rPr kumimoji="0" lang="en-GB" altLang="en-US" sz="1100" b="1" u="none" strike="noStrike" kern="1200" cap="none" normalizeH="0" baseline="0" dirty="0">
                          <a:ln>
                            <a:noFill/>
                          </a:ln>
                          <a:solidFill>
                            <a:schemeClr val="accent2"/>
                          </a:solidFill>
                          <a:effectLst/>
                          <a:latin typeface="+mn-lt"/>
                          <a:ea typeface="+mn-ea"/>
                          <a:cs typeface="+mn-cs"/>
                        </a:rPr>
                        <a:t>HR (95% CI)</a:t>
                      </a:r>
                    </a:p>
                  </a:txBody>
                  <a:tcPr marL="0" marR="0" marT="34290" marB="34290" anchor="b"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1219170" rtl="0" eaLnBrk="1" fontAlgn="b" latinLnBrk="0" hangingPunct="1">
                        <a:lnSpc>
                          <a:spcPct val="100000"/>
                        </a:lnSpc>
                        <a:spcBef>
                          <a:spcPct val="20000"/>
                        </a:spcBef>
                        <a:spcAft>
                          <a:spcPct val="20000"/>
                        </a:spcAft>
                        <a:buClr>
                          <a:schemeClr val="bg2"/>
                        </a:buClr>
                        <a:buSzTx/>
                        <a:buFont typeface="Wingdings 2" pitchFamily="18" charset="2"/>
                        <a:buNone/>
                        <a:tabLst/>
                        <a:defRPr/>
                      </a:pPr>
                      <a:endParaRPr kumimoji="0" lang="en-GB" altLang="en-US" sz="1100" b="1" u="none" strike="noStrike" kern="1200" cap="none" normalizeH="0" baseline="0" dirty="0">
                        <a:ln>
                          <a:noFill/>
                        </a:ln>
                        <a:solidFill>
                          <a:schemeClr val="tx1"/>
                        </a:solidFill>
                        <a:effectLst/>
                        <a:latin typeface="+mn-lt"/>
                        <a:ea typeface="+mn-ea"/>
                        <a:cs typeface="+mn-cs"/>
                      </a:endParaRPr>
                    </a:p>
                  </a:txBody>
                  <a:tcPr marL="68580" marR="68580" marT="34290" marB="34290"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9372801"/>
                  </a:ext>
                </a:extLst>
              </a:tr>
              <a:tr h="388620">
                <a:tc vMerge="1">
                  <a:txBody>
                    <a:bodyPr/>
                    <a:lstStyle/>
                    <a:p>
                      <a:endParaRPr lang="en-GB"/>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100" b="1" u="none" strike="noStrike" kern="1200" cap="none" normalizeH="0" baseline="0" noProof="0" dirty="0">
                          <a:ln>
                            <a:noFill/>
                          </a:ln>
                          <a:solidFill>
                            <a:schemeClr val="accent2"/>
                          </a:solidFill>
                          <a:effectLst/>
                          <a:latin typeface="+mn-lt"/>
                          <a:ea typeface="+mn-ea"/>
                          <a:cs typeface="+mn-cs"/>
                        </a:rPr>
                        <a:t>n </a:t>
                      </a:r>
                      <a:br>
                        <a:rPr kumimoji="0" lang="en-GB" sz="1100" b="1" u="none" strike="noStrike" kern="1200" cap="none" normalizeH="0" baseline="0" noProof="0">
                          <a:ln>
                            <a:noFill/>
                          </a:ln>
                          <a:solidFill>
                            <a:schemeClr val="accent2"/>
                          </a:solidFill>
                          <a:effectLst/>
                          <a:latin typeface="+mn-lt"/>
                          <a:ea typeface="+mn-ea"/>
                          <a:cs typeface="+mn-cs"/>
                        </a:rPr>
                      </a:br>
                      <a:r>
                        <a:rPr kumimoji="0" lang="en-GB" sz="1100" b="1" u="none" strike="noStrike" kern="1200" cap="none" normalizeH="0" baseline="0" noProof="0">
                          <a:ln>
                            <a:noFill/>
                          </a:ln>
                          <a:solidFill>
                            <a:schemeClr val="accent2"/>
                          </a:solidFill>
                          <a:effectLst/>
                          <a:latin typeface="+mn-lt"/>
                          <a:ea typeface="+mn-ea"/>
                          <a:cs typeface="+mn-cs"/>
                        </a:rPr>
                        <a:t>biến cố</a:t>
                      </a:r>
                      <a:endParaRPr kumimoji="0" lang="en-GB" sz="1100" b="1" u="none" strike="noStrike" kern="1200" cap="none" normalizeH="0" baseline="0" noProof="0" dirty="0">
                        <a:ln>
                          <a:noFill/>
                        </a:ln>
                        <a:solidFill>
                          <a:schemeClr val="accent2"/>
                        </a:solidFill>
                        <a:effectLst/>
                        <a:latin typeface="+mn-lt"/>
                        <a:ea typeface="+mn-ea"/>
                        <a:cs typeface="+mn-cs"/>
                      </a:endParaRPr>
                    </a:p>
                  </a:txBody>
                  <a:tcPr marL="0" marR="0" marT="34290" marB="34290" anchor="ctr">
                    <a:lnL>
                      <a:noFill/>
                    </a:lnL>
                    <a:lnR w="12700"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100" b="1" u="none" strike="noStrike" kern="1200" cap="none" normalizeH="0" baseline="0" noProof="0" dirty="0">
                          <a:ln>
                            <a:noFill/>
                          </a:ln>
                          <a:solidFill>
                            <a:schemeClr val="accent2"/>
                          </a:solidFill>
                          <a:effectLst/>
                          <a:latin typeface="+mn-lt"/>
                          <a:ea typeface="+mn-ea"/>
                          <a:cs typeface="+mn-cs"/>
                        </a:rPr>
                        <a:t>IR/</a:t>
                      </a:r>
                      <a:br>
                        <a:rPr kumimoji="0" lang="en-GB" sz="1100" b="1" u="none" strike="noStrike" kern="1200" cap="none" normalizeH="0" baseline="0" noProof="0" dirty="0">
                          <a:ln>
                            <a:noFill/>
                          </a:ln>
                          <a:solidFill>
                            <a:schemeClr val="accent2"/>
                          </a:solidFill>
                          <a:effectLst/>
                          <a:latin typeface="+mn-lt"/>
                          <a:ea typeface="+mn-ea"/>
                          <a:cs typeface="+mn-cs"/>
                        </a:rPr>
                      </a:br>
                      <a:r>
                        <a:rPr kumimoji="0" lang="en-GB" sz="1100" b="1" u="none" strike="noStrike" kern="1200" cap="none" normalizeH="0" baseline="0" noProof="0" dirty="0">
                          <a:ln>
                            <a:noFill/>
                          </a:ln>
                          <a:solidFill>
                            <a:schemeClr val="accent2"/>
                          </a:solidFill>
                          <a:effectLst/>
                          <a:latin typeface="+mn-lt"/>
                          <a:ea typeface="+mn-ea"/>
                          <a:cs typeface="+mn-cs"/>
                        </a:rPr>
                        <a:t>1000 PY</a:t>
                      </a:r>
                    </a:p>
                  </a:txBody>
                  <a:tcPr marL="0" marR="0" marT="34290" marB="34290" anchor="ctr">
                    <a:lnL>
                      <a:noFill/>
                    </a:lnL>
                    <a:lnR w="12700"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100" b="1" u="none" strike="noStrike" kern="1200" cap="none" normalizeH="0" baseline="0" noProof="0" dirty="0">
                          <a:ln>
                            <a:noFill/>
                          </a:ln>
                          <a:solidFill>
                            <a:schemeClr val="accent2"/>
                          </a:solidFill>
                          <a:effectLst/>
                          <a:latin typeface="+mn-lt"/>
                          <a:ea typeface="+mn-ea"/>
                          <a:cs typeface="+mn-cs"/>
                        </a:rPr>
                        <a:t>n </a:t>
                      </a:r>
                      <a:br>
                        <a:rPr kumimoji="0" lang="en-GB" sz="1100" b="1" u="none" strike="noStrike" kern="1200" cap="none" normalizeH="0" baseline="0" noProof="0">
                          <a:ln>
                            <a:noFill/>
                          </a:ln>
                          <a:solidFill>
                            <a:schemeClr val="accent2"/>
                          </a:solidFill>
                          <a:effectLst/>
                          <a:latin typeface="+mn-lt"/>
                          <a:ea typeface="+mn-ea"/>
                          <a:cs typeface="+mn-cs"/>
                        </a:rPr>
                      </a:br>
                      <a:r>
                        <a:rPr kumimoji="0" lang="en-GB" sz="1100" b="1" u="none" strike="noStrike" kern="1200" cap="none" normalizeH="0" baseline="0" noProof="0">
                          <a:ln>
                            <a:noFill/>
                          </a:ln>
                          <a:solidFill>
                            <a:schemeClr val="accent2"/>
                          </a:solidFill>
                          <a:effectLst/>
                          <a:latin typeface="+mn-lt"/>
                          <a:ea typeface="+mn-ea"/>
                          <a:cs typeface="+mn-cs"/>
                        </a:rPr>
                        <a:t>biến cố</a:t>
                      </a:r>
                      <a:endParaRPr kumimoji="0" lang="en-GB" sz="1100" b="1" u="none" strike="noStrike" kern="1200" cap="none" normalizeH="0" baseline="0" noProof="0" dirty="0">
                        <a:ln>
                          <a:noFill/>
                        </a:ln>
                        <a:solidFill>
                          <a:schemeClr val="accent2"/>
                        </a:solidFill>
                        <a:effectLst/>
                        <a:latin typeface="+mn-lt"/>
                        <a:ea typeface="+mn-ea"/>
                        <a:cs typeface="+mn-cs"/>
                      </a:endParaRPr>
                    </a:p>
                  </a:txBody>
                  <a:tcPr marL="0" marR="0" marT="34290" marB="34290" anchor="ctr">
                    <a:lnL>
                      <a:noFill/>
                    </a:lnL>
                    <a:lnR w="12700"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100" b="1" u="none" strike="noStrike" kern="1200" cap="none" normalizeH="0" baseline="0" noProof="0" dirty="0">
                          <a:ln>
                            <a:noFill/>
                          </a:ln>
                          <a:solidFill>
                            <a:schemeClr val="accent2"/>
                          </a:solidFill>
                          <a:effectLst/>
                          <a:latin typeface="+mn-lt"/>
                          <a:ea typeface="+mn-ea"/>
                          <a:cs typeface="+mn-cs"/>
                        </a:rPr>
                        <a:t>IR/</a:t>
                      </a:r>
                      <a:br>
                        <a:rPr kumimoji="0" lang="en-GB" sz="1100" b="1" u="none" strike="noStrike" kern="1200" cap="none" normalizeH="0" baseline="0" noProof="0" dirty="0">
                          <a:ln>
                            <a:noFill/>
                          </a:ln>
                          <a:solidFill>
                            <a:schemeClr val="accent2"/>
                          </a:solidFill>
                          <a:effectLst/>
                          <a:latin typeface="+mn-lt"/>
                          <a:ea typeface="+mn-ea"/>
                          <a:cs typeface="+mn-cs"/>
                        </a:rPr>
                      </a:br>
                      <a:r>
                        <a:rPr kumimoji="0" lang="en-GB" sz="1100" b="1" u="none" strike="noStrike" kern="1200" cap="none" normalizeH="0" baseline="0" noProof="0" dirty="0">
                          <a:ln>
                            <a:noFill/>
                          </a:ln>
                          <a:solidFill>
                            <a:schemeClr val="accent2"/>
                          </a:solidFill>
                          <a:effectLst/>
                          <a:latin typeface="+mn-lt"/>
                          <a:ea typeface="+mn-ea"/>
                          <a:cs typeface="+mn-cs"/>
                        </a:rPr>
                        <a:t>1000 PY</a:t>
                      </a:r>
                    </a:p>
                  </a:txBody>
                  <a:tcPr marL="0" marR="0" marT="34290" marB="34290" anchor="ctr">
                    <a:lnL>
                      <a:noFill/>
                    </a:lnL>
                    <a:lnR w="12700"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11774394"/>
                  </a:ext>
                </a:extLst>
              </a:tr>
              <a:tr h="37800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US" altLang="en-US" sz="1100" b="0" i="0" u="none" strike="noStrike" kern="1200" cap="none" normalizeH="0" baseline="0">
                          <a:ln>
                            <a:noFill/>
                          </a:ln>
                          <a:solidFill>
                            <a:schemeClr val="tx1"/>
                          </a:solidFill>
                          <a:effectLst/>
                          <a:latin typeface="+mn-lt"/>
                          <a:ea typeface="+mn-ea"/>
                          <a:cs typeface="Arial" charset="0"/>
                        </a:rPr>
                        <a:t>Nhập viện vì suy tim chung</a:t>
                      </a:r>
                      <a:r>
                        <a:rPr kumimoji="0" lang="en-US" altLang="en-US" sz="1100" b="0" i="0" u="none" strike="noStrike" kern="1200" cap="none" normalizeH="0" baseline="0">
                          <a:ln>
                            <a:noFill/>
                          </a:ln>
                          <a:solidFill>
                            <a:schemeClr val="tx1"/>
                          </a:solidFill>
                          <a:effectLst/>
                          <a:latin typeface="Arial"/>
                          <a:ea typeface="+mn-ea"/>
                          <a:cs typeface="Arial" charset="0"/>
                        </a:rPr>
                        <a:t>*</a:t>
                      </a:r>
                      <a:endParaRPr kumimoji="0" lang="en-GB" altLang="en-US" sz="1100" b="0" i="0" u="none" strike="noStrike" cap="none" normalizeH="0" baseline="0" dirty="0">
                        <a:ln>
                          <a:noFill/>
                        </a:ln>
                        <a:solidFill>
                          <a:schemeClr val="tx1"/>
                        </a:solidFill>
                        <a:effectLst/>
                        <a:latin typeface="+mn-lt"/>
                        <a:cs typeface="Arial" charset="0"/>
                      </a:endParaRPr>
                    </a:p>
                  </a:txBody>
                  <a:tcPr marL="68580" marR="68580" marT="34290" marB="34290" anchor="ctr" horzOverflow="overflow">
                    <a:lnL w="12700" cap="flat" cmpd="sng" algn="ctr">
                      <a:noFill/>
                      <a:prstDash val="solid"/>
                      <a:round/>
                      <a:headEnd type="none" w="med" len="med"/>
                      <a:tailEnd type="none" w="med" len="med"/>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US" altLang="en-US" sz="1100" b="0" i="0" u="none" strike="noStrike" kern="1200" cap="none" normalizeH="0" baseline="0" dirty="0">
                          <a:ln>
                            <a:noFill/>
                          </a:ln>
                          <a:solidFill>
                            <a:schemeClr val="tx1"/>
                          </a:solidFill>
                          <a:effectLst/>
                          <a:latin typeface="+mn-lt"/>
                          <a:ea typeface="+mn-ea"/>
                          <a:cs typeface="Arial" panose="020B0604020202020204" pitchFamily="34" charset="0"/>
                        </a:rPr>
                        <a:t>371</a:t>
                      </a:r>
                      <a:endParaRPr kumimoji="0" lang="en-GB" altLang="en-US" sz="11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68580" marR="68580" marT="34290" marB="34290" anchor="ctr" horzOverflow="overflow">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US" altLang="en-US" sz="1100" b="0" i="0" u="none" strike="noStrike" kern="1200" cap="none" normalizeH="0" baseline="0" dirty="0">
                          <a:ln>
                            <a:noFill/>
                          </a:ln>
                          <a:solidFill>
                            <a:schemeClr val="tx1"/>
                          </a:solidFill>
                          <a:effectLst/>
                          <a:latin typeface="+mn-lt"/>
                          <a:ea typeface="+mn-ea"/>
                          <a:cs typeface="Arial" panose="020B0604020202020204" pitchFamily="34" charset="0"/>
                        </a:rPr>
                        <a:t>25.33</a:t>
                      </a:r>
                      <a:endParaRPr kumimoji="0" lang="en-GB" altLang="en-US" sz="11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68580" marR="68580" marT="34290" marB="34290" anchor="ctr" horzOverflow="overflow">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US" altLang="en-US" sz="1100" b="0" i="0" u="none" strike="noStrike" cap="none" normalizeH="0" baseline="0" dirty="0">
                          <a:ln>
                            <a:noFill/>
                          </a:ln>
                          <a:solidFill>
                            <a:schemeClr val="tx1"/>
                          </a:solidFill>
                          <a:effectLst/>
                          <a:latin typeface="+mn-lt"/>
                          <a:cs typeface="Arial" panose="020B0604020202020204" pitchFamily="34" charset="0"/>
                        </a:rPr>
                        <a:t>442</a:t>
                      </a:r>
                      <a:endParaRPr kumimoji="0" lang="en-GB" altLang="en-US" sz="1100" b="0" i="0" u="none" strike="noStrike" cap="none" normalizeH="0" baseline="0" dirty="0">
                        <a:ln>
                          <a:noFill/>
                        </a:ln>
                        <a:solidFill>
                          <a:schemeClr val="tx1"/>
                        </a:solidFill>
                        <a:effectLst/>
                        <a:latin typeface="+mn-lt"/>
                        <a:cs typeface="Arial" panose="020B0604020202020204" pitchFamily="34" charset="0"/>
                      </a:endParaRPr>
                    </a:p>
                  </a:txBody>
                  <a:tcPr marL="68580" marR="68580" marT="34290" marB="34290" anchor="ctr" horzOverflow="overflow">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US" altLang="en-US" sz="1100" b="0" i="0" u="none" strike="noStrike" cap="none" normalizeH="0" baseline="0" dirty="0">
                          <a:ln>
                            <a:noFill/>
                          </a:ln>
                          <a:solidFill>
                            <a:schemeClr val="tx1"/>
                          </a:solidFill>
                          <a:effectLst/>
                          <a:latin typeface="+mn-lt"/>
                          <a:cs typeface="Arial" panose="020B0604020202020204" pitchFamily="34" charset="0"/>
                        </a:rPr>
                        <a:t>31.57</a:t>
                      </a:r>
                      <a:endParaRPr kumimoji="0" lang="en-GB" altLang="en-US" sz="1100" b="0" i="0" u="none" strike="noStrike" cap="none" normalizeH="0" baseline="0" dirty="0">
                        <a:ln>
                          <a:noFill/>
                        </a:ln>
                        <a:solidFill>
                          <a:schemeClr val="tx1"/>
                        </a:solidFill>
                        <a:effectLst/>
                        <a:latin typeface="+mn-lt"/>
                        <a:cs typeface="Arial" panose="020B0604020202020204" pitchFamily="34" charset="0"/>
                      </a:endParaRPr>
                    </a:p>
                  </a:txBody>
                  <a:tcPr marL="68580" marR="68580" marT="34290" marB="34290" anchor="ctr" horzOverflow="overflow">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342900" rtl="0" eaLnBrk="1" fontAlgn="ctr" latinLnBrk="0" hangingPunct="1"/>
                      <a:r>
                        <a:rPr lang="en-US" sz="1100" kern="1200" dirty="0">
                          <a:solidFill>
                            <a:schemeClr val="tx1"/>
                          </a:solidFill>
                          <a:latin typeface="+mn-lt"/>
                          <a:ea typeface="+mn-ea"/>
                          <a:cs typeface="Arial" panose="020B0604020202020204" pitchFamily="34" charset="0"/>
                        </a:rPr>
                        <a:t>0.82 </a:t>
                      </a:r>
                      <a:br>
                        <a:rPr lang="en-US" sz="1100" kern="1200" dirty="0">
                          <a:solidFill>
                            <a:schemeClr val="tx1"/>
                          </a:solidFill>
                          <a:latin typeface="+mn-lt"/>
                          <a:ea typeface="+mn-ea"/>
                          <a:cs typeface="Arial" panose="020B0604020202020204" pitchFamily="34" charset="0"/>
                        </a:rPr>
                      </a:br>
                      <a:r>
                        <a:rPr lang="en-US" sz="1100" kern="1200" dirty="0">
                          <a:solidFill>
                            <a:schemeClr val="tx1"/>
                          </a:solidFill>
                          <a:latin typeface="+mn-lt"/>
                          <a:ea typeface="+mn-ea"/>
                          <a:cs typeface="Arial" panose="020B0604020202020204" pitchFamily="34" charset="0"/>
                        </a:rPr>
                        <a:t>(0.71, 0.94)</a:t>
                      </a:r>
                    </a:p>
                  </a:txBody>
                  <a:tcPr marL="68580" marR="68580" marT="34290" marB="34290" anchor="ctr">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100" b="0" i="0" u="none" strike="noStrike" cap="none" normalizeH="0" baseline="0" dirty="0">
                        <a:ln>
                          <a:noFill/>
                        </a:ln>
                        <a:solidFill>
                          <a:schemeClr val="tx1"/>
                        </a:solidFill>
                        <a:effectLst/>
                        <a:latin typeface="+mn-lt"/>
                        <a:cs typeface="Arial" panose="020B0604020202020204" pitchFamily="34" charset="0"/>
                      </a:endParaRPr>
                    </a:p>
                  </a:txBody>
                  <a:tcPr marL="68580" marR="68580" marT="34290" marB="34290" anchor="ctr" horzOverflow="overflow">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112490"/>
                  </a:ext>
                </a:extLst>
              </a:tr>
              <a:tr h="378000">
                <a:tc>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US" altLang="en-US" sz="1100" b="0" i="0" u="none" strike="noStrike" cap="none" normalizeH="0" baseline="0">
                          <a:ln>
                            <a:noFill/>
                          </a:ln>
                          <a:solidFill>
                            <a:schemeClr val="tx1"/>
                          </a:solidFill>
                          <a:effectLst/>
                          <a:latin typeface="+mn-lt"/>
                          <a:cs typeface="Arial" charset="0"/>
                        </a:rPr>
                        <a:t>Nhập viện vì suy tim</a:t>
                      </a:r>
                      <a:r>
                        <a:rPr kumimoji="0" lang="en-US" altLang="en-US" sz="1100" b="0" i="0" u="none" strike="noStrike" cap="none" normalizeH="0" baseline="30000">
                          <a:ln>
                            <a:noFill/>
                          </a:ln>
                          <a:solidFill>
                            <a:schemeClr val="tx1"/>
                          </a:solidFill>
                          <a:effectLst/>
                          <a:latin typeface="Arial" panose="020B0604020202020204" pitchFamily="34" charset="0"/>
                          <a:cs typeface="Arial" panose="020B0604020202020204" pitchFamily="34" charset="0"/>
                        </a:rPr>
                        <a:t>†</a:t>
                      </a:r>
                      <a:endParaRPr kumimoji="0" lang="en-GB" altLang="en-US" sz="1100" b="0" i="0" u="none" strike="noStrike" cap="none" normalizeH="0" baseline="30000" dirty="0">
                        <a:ln>
                          <a:noFill/>
                        </a:ln>
                        <a:solidFill>
                          <a:schemeClr val="tx1"/>
                        </a:solidFill>
                        <a:effectLst/>
                        <a:latin typeface="+mn-lt"/>
                        <a:cs typeface="Arial" charset="0"/>
                      </a:endParaRPr>
                    </a:p>
                  </a:txBody>
                  <a:tcPr marL="68580" marR="68580" marT="34290" marB="3429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US" altLang="en-US" sz="1100" b="0" i="0" u="none" strike="noStrike" kern="1200" cap="none" normalizeH="0" baseline="0" dirty="0">
                          <a:ln>
                            <a:noFill/>
                          </a:ln>
                          <a:solidFill>
                            <a:schemeClr val="tx1"/>
                          </a:solidFill>
                          <a:effectLst/>
                          <a:latin typeface="+mn-lt"/>
                          <a:ea typeface="+mn-ea"/>
                          <a:cs typeface="Arial" panose="020B0604020202020204" pitchFamily="34" charset="0"/>
                        </a:rPr>
                        <a:t>165</a:t>
                      </a:r>
                      <a:endParaRPr kumimoji="0" lang="en-GB" altLang="en-US" sz="11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US" altLang="en-US" sz="1100" b="0" i="0" u="none" strike="noStrike" kern="1200" cap="none" normalizeH="0" baseline="0" dirty="0">
                          <a:ln>
                            <a:noFill/>
                          </a:ln>
                          <a:solidFill>
                            <a:schemeClr val="tx1"/>
                          </a:solidFill>
                          <a:effectLst/>
                          <a:latin typeface="+mn-lt"/>
                          <a:ea typeface="+mn-ea"/>
                          <a:cs typeface="Arial" panose="020B0604020202020204" pitchFamily="34" charset="0"/>
                        </a:rPr>
                        <a:t>11.21</a:t>
                      </a:r>
                      <a:endParaRPr kumimoji="0" lang="en-GB" altLang="en-US" sz="11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US" altLang="en-US" sz="1100" b="0" i="0" u="none" strike="noStrike" cap="none" normalizeH="0" baseline="0" dirty="0">
                          <a:ln>
                            <a:noFill/>
                          </a:ln>
                          <a:solidFill>
                            <a:schemeClr val="tx1"/>
                          </a:solidFill>
                          <a:effectLst/>
                          <a:latin typeface="+mn-lt"/>
                          <a:cs typeface="Arial" panose="020B0604020202020204" pitchFamily="34" charset="0"/>
                        </a:rPr>
                        <a:t>203</a:t>
                      </a:r>
                      <a:endParaRPr kumimoji="0" lang="en-GB" altLang="en-US" sz="1100" b="0" i="0" u="none" strike="noStrike" cap="none" normalizeH="0" baseline="0" dirty="0">
                        <a:ln>
                          <a:noFill/>
                        </a:ln>
                        <a:solidFill>
                          <a:schemeClr val="tx1"/>
                        </a:solidFill>
                        <a:effectLst/>
                        <a:latin typeface="+mn-lt"/>
                        <a:cs typeface="Arial" panose="020B0604020202020204" pitchFamily="34" charset="0"/>
                      </a:endParaRP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US" altLang="en-US" sz="1100" b="0" i="0" u="none" strike="noStrike" cap="none" normalizeH="0" baseline="0" dirty="0">
                          <a:ln>
                            <a:noFill/>
                          </a:ln>
                          <a:solidFill>
                            <a:schemeClr val="tx1"/>
                          </a:solidFill>
                          <a:effectLst/>
                          <a:latin typeface="+mn-lt"/>
                          <a:cs typeface="Arial" panose="020B0604020202020204" pitchFamily="34" charset="0"/>
                        </a:rPr>
                        <a:t>14.42</a:t>
                      </a: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342900" rtl="0" eaLnBrk="1" fontAlgn="ctr" latinLnBrk="0" hangingPunct="1"/>
                      <a:r>
                        <a:rPr lang="en-US" sz="1100" kern="1200" dirty="0">
                          <a:solidFill>
                            <a:schemeClr val="tx1"/>
                          </a:solidFill>
                          <a:latin typeface="+mn-lt"/>
                          <a:ea typeface="+mn-ea"/>
                          <a:cs typeface="Arial" panose="020B0604020202020204" pitchFamily="34" charset="0"/>
                        </a:rPr>
                        <a:t>0.79 </a:t>
                      </a:r>
                      <a:br>
                        <a:rPr lang="en-US" sz="1100" kern="1200" dirty="0">
                          <a:solidFill>
                            <a:schemeClr val="tx1"/>
                          </a:solidFill>
                          <a:latin typeface="+mn-lt"/>
                          <a:ea typeface="+mn-ea"/>
                          <a:cs typeface="Arial" panose="020B0604020202020204" pitchFamily="34" charset="0"/>
                        </a:rPr>
                      </a:br>
                      <a:r>
                        <a:rPr lang="en-US" sz="1100" kern="1200" dirty="0">
                          <a:solidFill>
                            <a:schemeClr val="tx1"/>
                          </a:solidFill>
                          <a:latin typeface="+mn-lt"/>
                          <a:ea typeface="+mn-ea"/>
                          <a:cs typeface="Arial" panose="020B0604020202020204" pitchFamily="34" charset="0"/>
                        </a:rPr>
                        <a:t>(0.64, 0.97)</a:t>
                      </a:r>
                    </a:p>
                  </a:txBody>
                  <a:tcPr marL="68580" marR="68580" marT="34290" marB="3429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342900" rtl="0" eaLnBrk="1" fontAlgn="ctr" latinLnBrk="0" hangingPunct="1"/>
                      <a:endParaRPr lang="en-US" sz="1100" kern="1200" dirty="0">
                        <a:solidFill>
                          <a:schemeClr val="tx1"/>
                        </a:solidFill>
                        <a:latin typeface="+mn-lt"/>
                        <a:ea typeface="+mn-ea"/>
                        <a:cs typeface="Arial" panose="020B0604020202020204" pitchFamily="34" charset="0"/>
                      </a:endParaRPr>
                    </a:p>
                  </a:txBody>
                  <a:tcPr marL="68580" marR="68580" marT="34290" marB="3429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3452086"/>
                  </a:ext>
                </a:extLst>
              </a:tr>
              <a:tr h="378000">
                <a:tc>
                  <a:txBody>
                    <a:bodyPr/>
                    <a:lstStyle>
                      <a:lvl1pPr marL="0" algn="l" defTabSz="457200" rtl="0" eaLnBrk="0" fontAlgn="b" latinLnBrk="0" hangingPunct="0">
                        <a:spcBef>
                          <a:spcPct val="20000"/>
                        </a:spcBef>
                        <a:spcAft>
                          <a:spcPct val="20000"/>
                        </a:spcAft>
                        <a:buClr>
                          <a:schemeClr val="bg2"/>
                        </a:buClr>
                        <a:buFont typeface="Wingdings 2" pitchFamily="18" charset="2"/>
                        <a:defRPr sz="1800" kern="1200">
                          <a:solidFill>
                            <a:schemeClr val="tx1"/>
                          </a:solidFill>
                          <a:latin typeface="Arial" charset="0"/>
                        </a:defRPr>
                      </a:lvl1pPr>
                      <a:lvl2pPr marL="742950" indent="-285750" algn="l" defTabSz="457200" rtl="0" eaLnBrk="0" fontAlgn="b" latinLnBrk="0" hangingPunct="0">
                        <a:spcBef>
                          <a:spcPct val="10000"/>
                        </a:spcBef>
                        <a:spcAft>
                          <a:spcPct val="10000"/>
                        </a:spcAft>
                        <a:buClr>
                          <a:schemeClr val="bg2"/>
                        </a:buClr>
                        <a:buFont typeface="Symbol" pitchFamily="18" charset="2"/>
                        <a:defRPr sz="1600" kern="1200">
                          <a:solidFill>
                            <a:schemeClr val="tx1"/>
                          </a:solidFill>
                          <a:latin typeface="Arial" charset="0"/>
                        </a:defRPr>
                      </a:lvl2pPr>
                      <a:lvl3pPr marL="1143000" indent="-228600" algn="l" defTabSz="457200" rtl="0" eaLnBrk="0" fontAlgn="b" latinLnBrk="0" hangingPunct="0">
                        <a:spcBef>
                          <a:spcPct val="10000"/>
                        </a:spcBef>
                        <a:spcAft>
                          <a:spcPct val="10000"/>
                        </a:spcAft>
                        <a:buClr>
                          <a:schemeClr val="bg2"/>
                        </a:buClr>
                        <a:buFont typeface="Arial" charset="0"/>
                        <a:defRPr sz="1600" kern="1200">
                          <a:solidFill>
                            <a:schemeClr val="tx1"/>
                          </a:solidFill>
                          <a:latin typeface="Arial" charset="0"/>
                        </a:defRPr>
                      </a:lvl3pPr>
                      <a:lvl4pPr marL="1600200" indent="-228600" algn="l" defTabSz="457200" rtl="0" eaLnBrk="0" fontAlgn="b" latinLnBrk="0" hangingPunct="0">
                        <a:spcBef>
                          <a:spcPct val="10000"/>
                        </a:spcBef>
                        <a:spcAft>
                          <a:spcPct val="10000"/>
                        </a:spcAft>
                        <a:buClr>
                          <a:schemeClr val="bg2"/>
                        </a:buClr>
                        <a:buFont typeface="Arial" charset="0"/>
                        <a:defRPr sz="1600" kern="1200">
                          <a:solidFill>
                            <a:schemeClr val="tx1"/>
                          </a:solidFill>
                          <a:latin typeface="Arial" charset="0"/>
                        </a:defRPr>
                      </a:lvl4pPr>
                      <a:lvl5pPr marL="2057400" indent="-228600" algn="l" defTabSz="457200" rtl="0" eaLnBrk="0" fontAlgn="b" latinLnBrk="0" hangingPunct="0">
                        <a:spcBef>
                          <a:spcPct val="10000"/>
                        </a:spcBef>
                        <a:spcAft>
                          <a:spcPct val="10000"/>
                        </a:spcAft>
                        <a:buClr>
                          <a:schemeClr val="bg2"/>
                        </a:buClr>
                        <a:buFont typeface="Arial" charset="0"/>
                        <a:defRPr sz="1600" kern="1200">
                          <a:solidFill>
                            <a:schemeClr val="tx1"/>
                          </a:solidFill>
                          <a:latin typeface="Arial" charset="0"/>
                        </a:defRPr>
                      </a:lvl5pPr>
                      <a:lvl6pPr marL="2514600" indent="-228600" algn="l" defTabSz="457200" rtl="0" eaLnBrk="0" fontAlgn="b" latinLnBrk="0" hangingPunct="0">
                        <a:spcBef>
                          <a:spcPct val="10000"/>
                        </a:spcBef>
                        <a:spcAft>
                          <a:spcPct val="10000"/>
                        </a:spcAft>
                        <a:buClr>
                          <a:schemeClr val="bg2"/>
                        </a:buClr>
                        <a:buFont typeface="Arial" charset="0"/>
                        <a:defRPr sz="1600" kern="1200">
                          <a:solidFill>
                            <a:schemeClr val="tx1"/>
                          </a:solidFill>
                          <a:latin typeface="Arial" charset="0"/>
                        </a:defRPr>
                      </a:lvl6pPr>
                      <a:lvl7pPr marL="2971800" indent="-228600" algn="l" defTabSz="457200" rtl="0" eaLnBrk="0" fontAlgn="b" latinLnBrk="0" hangingPunct="0">
                        <a:spcBef>
                          <a:spcPct val="10000"/>
                        </a:spcBef>
                        <a:spcAft>
                          <a:spcPct val="10000"/>
                        </a:spcAft>
                        <a:buClr>
                          <a:schemeClr val="bg2"/>
                        </a:buClr>
                        <a:buFont typeface="Arial" charset="0"/>
                        <a:defRPr sz="1600" kern="1200">
                          <a:solidFill>
                            <a:schemeClr val="tx1"/>
                          </a:solidFill>
                          <a:latin typeface="Arial" charset="0"/>
                        </a:defRPr>
                      </a:lvl7pPr>
                      <a:lvl8pPr marL="3429000" indent="-228600" algn="l" defTabSz="457200" rtl="0" eaLnBrk="0" fontAlgn="b" latinLnBrk="0" hangingPunct="0">
                        <a:spcBef>
                          <a:spcPct val="10000"/>
                        </a:spcBef>
                        <a:spcAft>
                          <a:spcPct val="10000"/>
                        </a:spcAft>
                        <a:buClr>
                          <a:schemeClr val="bg2"/>
                        </a:buClr>
                        <a:buFont typeface="Arial" charset="0"/>
                        <a:defRPr sz="1600" kern="1200">
                          <a:solidFill>
                            <a:schemeClr val="tx1"/>
                          </a:solidFill>
                          <a:latin typeface="Arial" charset="0"/>
                        </a:defRPr>
                      </a:lvl8pPr>
                      <a:lvl9pPr marL="3886200" indent="-228600" algn="l" defTabSz="457200" rtl="0" eaLnBrk="0" fontAlgn="b" latinLnBrk="0" hangingPunct="0">
                        <a:spcBef>
                          <a:spcPct val="10000"/>
                        </a:spcBef>
                        <a:spcAft>
                          <a:spcPct val="10000"/>
                        </a:spcAft>
                        <a:buClr>
                          <a:schemeClr val="bg2"/>
                        </a:buClr>
                        <a:buFont typeface="Arial" charset="0"/>
                        <a:defRPr sz="1600" kern="1200">
                          <a:solidFill>
                            <a:schemeClr val="tx1"/>
                          </a:solidFill>
                          <a:latin typeface="Arial" charset="0"/>
                        </a:defRPr>
                      </a:lvl9p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US" altLang="en-US" sz="1100" b="0" i="0" u="none" strike="noStrike" cap="none" normalizeH="0" baseline="0">
                          <a:ln>
                            <a:noFill/>
                          </a:ln>
                          <a:solidFill>
                            <a:schemeClr val="tx1"/>
                          </a:solidFill>
                          <a:effectLst/>
                          <a:latin typeface="+mn-lt"/>
                          <a:cs typeface="Arial" charset="0"/>
                        </a:rPr>
                        <a:t>Tử vong do mọi nguyên nhân</a:t>
                      </a:r>
                      <a:r>
                        <a:rPr kumimoji="0" lang="en-US" altLang="en-US" sz="1100" b="0" i="0" u="none" strike="noStrike" cap="none" normalizeH="0" baseline="30000">
                          <a:ln>
                            <a:noFill/>
                          </a:ln>
                          <a:solidFill>
                            <a:schemeClr val="tx1"/>
                          </a:solidFill>
                          <a:effectLst/>
                          <a:latin typeface="Arial" panose="020B0604020202020204" pitchFamily="34" charset="0"/>
                          <a:cs typeface="Arial" panose="020B0604020202020204" pitchFamily="34" charset="0"/>
                        </a:rPr>
                        <a:t>‡</a:t>
                      </a:r>
                      <a:endParaRPr kumimoji="0" lang="en-GB" altLang="en-US" sz="1100" b="0" i="0" u="none" strike="noStrike" cap="none" normalizeH="0" baseline="30000" dirty="0">
                        <a:ln>
                          <a:noFill/>
                        </a:ln>
                        <a:solidFill>
                          <a:schemeClr val="tx1"/>
                        </a:solidFill>
                        <a:effectLst/>
                        <a:latin typeface="+mn-lt"/>
                        <a:cs typeface="Arial" charset="0"/>
                      </a:endParaRPr>
                    </a:p>
                  </a:txBody>
                  <a:tcPr marL="68580" marR="68580" marT="34290" marB="3429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US" altLang="en-US" sz="1100" b="0" i="0" u="none" strike="noStrike" kern="1200" cap="none" normalizeH="0" baseline="0" dirty="0">
                          <a:ln>
                            <a:noFill/>
                          </a:ln>
                          <a:solidFill>
                            <a:schemeClr val="tx1"/>
                          </a:solidFill>
                          <a:effectLst/>
                          <a:latin typeface="+mn-lt"/>
                          <a:ea typeface="+mn-ea"/>
                          <a:cs typeface="Arial" charset="0"/>
                        </a:rPr>
                        <a:t>114</a:t>
                      </a:r>
                      <a:endParaRPr kumimoji="0" lang="en-GB" altLang="en-US" sz="1100" b="0" i="0" u="none" strike="noStrike" kern="1200" cap="none" normalizeH="0" baseline="0" dirty="0">
                        <a:ln>
                          <a:noFill/>
                        </a:ln>
                        <a:solidFill>
                          <a:schemeClr val="tx1"/>
                        </a:solidFill>
                        <a:effectLst/>
                        <a:latin typeface="+mn-lt"/>
                        <a:ea typeface="+mn-ea"/>
                        <a:cs typeface="Arial" charset="0"/>
                      </a:endParaRP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US" altLang="en-US" sz="1100" b="0" i="0" u="none" strike="noStrike" kern="1200" cap="none" normalizeH="0" baseline="0" dirty="0">
                          <a:ln>
                            <a:noFill/>
                          </a:ln>
                          <a:solidFill>
                            <a:schemeClr val="tx1"/>
                          </a:solidFill>
                          <a:effectLst/>
                          <a:latin typeface="+mn-lt"/>
                          <a:ea typeface="+mn-ea"/>
                          <a:cs typeface="Arial" charset="0"/>
                        </a:rPr>
                        <a:t>7.72</a:t>
                      </a:r>
                      <a:endParaRPr kumimoji="0" lang="en-GB" altLang="en-US" sz="1100" b="0" i="0" u="none" strike="noStrike" kern="1200" cap="none" normalizeH="0" baseline="0" dirty="0">
                        <a:ln>
                          <a:noFill/>
                        </a:ln>
                        <a:solidFill>
                          <a:schemeClr val="tx1"/>
                        </a:solidFill>
                        <a:effectLst/>
                        <a:latin typeface="+mn-lt"/>
                        <a:ea typeface="+mn-ea"/>
                        <a:cs typeface="Arial" charset="0"/>
                      </a:endParaRP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US" altLang="en-US" sz="1100" b="0" i="0" u="none" strike="noStrike" kern="1200" cap="none" normalizeH="0" baseline="0" dirty="0">
                          <a:ln>
                            <a:noFill/>
                          </a:ln>
                          <a:solidFill>
                            <a:schemeClr val="tx1"/>
                          </a:solidFill>
                          <a:effectLst/>
                          <a:latin typeface="+mn-lt"/>
                          <a:ea typeface="+mn-ea"/>
                          <a:cs typeface="Arial" charset="0"/>
                        </a:rPr>
                        <a:t>173</a:t>
                      </a:r>
                      <a:endParaRPr kumimoji="0" lang="en-GB" altLang="en-US" sz="1100" b="0" i="0" u="none" strike="noStrike" kern="1200" cap="none" normalizeH="0" baseline="0" dirty="0">
                        <a:ln>
                          <a:noFill/>
                        </a:ln>
                        <a:solidFill>
                          <a:schemeClr val="tx1"/>
                        </a:solidFill>
                        <a:effectLst/>
                        <a:latin typeface="+mn-lt"/>
                        <a:ea typeface="+mn-ea"/>
                        <a:cs typeface="Arial" charset="0"/>
                      </a:endParaRP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US" altLang="en-US" sz="1100" b="0" i="0" u="none" strike="noStrike" kern="1200" cap="none" normalizeH="0" baseline="0" dirty="0">
                          <a:ln>
                            <a:noFill/>
                          </a:ln>
                          <a:solidFill>
                            <a:schemeClr val="tx1"/>
                          </a:solidFill>
                          <a:effectLst/>
                          <a:latin typeface="+mn-lt"/>
                          <a:ea typeface="+mn-ea"/>
                          <a:cs typeface="Arial" charset="0"/>
                        </a:rPr>
                        <a:t>12.23</a:t>
                      </a:r>
                      <a:endParaRPr kumimoji="0" lang="en-GB" altLang="en-US" sz="1100" b="0" i="0" u="none" strike="noStrike" kern="1200" cap="none" normalizeH="0" baseline="0" dirty="0">
                        <a:ln>
                          <a:noFill/>
                        </a:ln>
                        <a:solidFill>
                          <a:schemeClr val="tx1"/>
                        </a:solidFill>
                        <a:effectLst/>
                        <a:latin typeface="+mn-lt"/>
                        <a:ea typeface="+mn-ea"/>
                        <a:cs typeface="Arial" charset="0"/>
                      </a:endParaRP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US" altLang="en-US" sz="1100" b="0" i="0" u="none" strike="noStrike" cap="none" normalizeH="0" baseline="0" dirty="0">
                          <a:ln>
                            <a:noFill/>
                          </a:ln>
                          <a:solidFill>
                            <a:schemeClr val="tx1"/>
                          </a:solidFill>
                          <a:effectLst/>
                          <a:latin typeface="+mn-lt"/>
                          <a:cs typeface="Arial" panose="020B0604020202020204" pitchFamily="34" charset="0"/>
                        </a:rPr>
                        <a:t>0.64 </a:t>
                      </a:r>
                      <a:br>
                        <a:rPr kumimoji="0" lang="en-US" altLang="en-US" sz="1100" b="0" i="0" u="none" strike="noStrike" cap="none" normalizeH="0" baseline="0" dirty="0">
                          <a:ln>
                            <a:noFill/>
                          </a:ln>
                          <a:solidFill>
                            <a:schemeClr val="tx1"/>
                          </a:solidFill>
                          <a:effectLst/>
                          <a:latin typeface="+mn-lt"/>
                          <a:cs typeface="Arial" panose="020B0604020202020204" pitchFamily="34" charset="0"/>
                        </a:rPr>
                      </a:br>
                      <a:r>
                        <a:rPr kumimoji="0" lang="en-US" altLang="en-US" sz="1100" b="0" i="0" u="none" strike="noStrike" cap="none" normalizeH="0" baseline="0" dirty="0">
                          <a:ln>
                            <a:noFill/>
                          </a:ln>
                          <a:solidFill>
                            <a:schemeClr val="tx1"/>
                          </a:solidFill>
                          <a:effectLst/>
                          <a:latin typeface="+mn-lt"/>
                          <a:cs typeface="Arial" panose="020B0604020202020204" pitchFamily="34" charset="0"/>
                        </a:rPr>
                        <a:t>(0.50, 0.81)</a:t>
                      </a:r>
                      <a:endParaRPr kumimoji="0" lang="en-GB" altLang="en-US" sz="1100" b="0" i="0" u="none" strike="noStrike" cap="none" normalizeH="0" baseline="0" dirty="0">
                        <a:ln>
                          <a:noFill/>
                        </a:ln>
                        <a:solidFill>
                          <a:schemeClr val="tx1"/>
                        </a:solidFill>
                        <a:effectLst/>
                        <a:latin typeface="+mn-lt"/>
                        <a:cs typeface="Arial" panose="020B0604020202020204" pitchFamily="34" charset="0"/>
                      </a:endParaRP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100" b="0" i="0" u="none" strike="noStrike" cap="none" normalizeH="0" baseline="0" dirty="0">
                        <a:ln>
                          <a:noFill/>
                        </a:ln>
                        <a:solidFill>
                          <a:schemeClr val="tx1"/>
                        </a:solidFill>
                        <a:effectLst/>
                        <a:latin typeface="+mn-lt"/>
                        <a:cs typeface="Arial" panose="020B0604020202020204" pitchFamily="34" charset="0"/>
                      </a:endParaRPr>
                    </a:p>
                  </a:txBody>
                  <a:tcPr marL="68580" marR="68580" marT="34290" marB="3429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7422370"/>
                  </a:ext>
                </a:extLst>
              </a:tr>
              <a:tr h="378000">
                <a:tc>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US" altLang="en-US" sz="1100" b="0" i="0" u="none" strike="noStrike" cap="none" normalizeH="0" baseline="0" dirty="0">
                          <a:ln>
                            <a:noFill/>
                          </a:ln>
                          <a:solidFill>
                            <a:schemeClr val="tx1"/>
                          </a:solidFill>
                          <a:effectLst/>
                          <a:latin typeface="+mn-lt"/>
                          <a:cs typeface="Arial" charset="0"/>
                        </a:rPr>
                        <a:t>ESRD</a:t>
                      </a:r>
                      <a:r>
                        <a:rPr kumimoji="0" lang="en-US" altLang="en-US" sz="1100" b="0" i="0" u="none" strike="noStrike" cap="none" normalizeH="0" baseline="30000" dirty="0">
                          <a:ln>
                            <a:noFill/>
                          </a:ln>
                          <a:solidFill>
                            <a:schemeClr val="tx1"/>
                          </a:solidFill>
                          <a:effectLst/>
                          <a:latin typeface="Arial" panose="020B0604020202020204" pitchFamily="34" charset="0"/>
                          <a:cs typeface="Arial" panose="020B0604020202020204" pitchFamily="34" charset="0"/>
                        </a:rPr>
                        <a:t>§</a:t>
                      </a:r>
                      <a:endParaRPr kumimoji="0" lang="en-GB" altLang="en-US" sz="1100" b="0" i="0" u="none" strike="noStrike" cap="none" normalizeH="0" baseline="30000" dirty="0">
                        <a:ln>
                          <a:noFill/>
                        </a:ln>
                        <a:solidFill>
                          <a:schemeClr val="tx1"/>
                        </a:solidFill>
                        <a:effectLst/>
                        <a:latin typeface="+mn-lt"/>
                        <a:cs typeface="Arial" charset="0"/>
                      </a:endParaRPr>
                    </a:p>
                  </a:txBody>
                  <a:tcPr marL="68580" marR="68580" marT="34290" marB="3429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US" altLang="en-US" sz="1100" b="0" i="0" u="none" strike="noStrike" kern="1200" cap="none" normalizeH="0" baseline="0" dirty="0">
                          <a:ln>
                            <a:noFill/>
                          </a:ln>
                          <a:solidFill>
                            <a:schemeClr val="tx1"/>
                          </a:solidFill>
                          <a:effectLst/>
                          <a:latin typeface="+mn-lt"/>
                          <a:ea typeface="+mn-ea"/>
                          <a:cs typeface="Arial" charset="0"/>
                        </a:rPr>
                        <a:t>27</a:t>
                      </a:r>
                      <a:endParaRPr kumimoji="0" lang="en-GB" altLang="en-US" sz="1100" b="0" i="0" u="none" strike="noStrike" kern="1200" cap="none" normalizeH="0" baseline="0" dirty="0">
                        <a:ln>
                          <a:noFill/>
                        </a:ln>
                        <a:solidFill>
                          <a:schemeClr val="tx1"/>
                        </a:solidFill>
                        <a:effectLst/>
                        <a:latin typeface="+mn-lt"/>
                        <a:ea typeface="+mn-ea"/>
                        <a:cs typeface="Arial" charset="0"/>
                      </a:endParaRPr>
                    </a:p>
                  </a:txBody>
                  <a:tcPr marL="68580" marR="68580" marT="34290" marB="34290"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US" altLang="en-US" sz="1100" b="0" i="0" u="none" strike="noStrike" kern="1200" cap="none" normalizeH="0" baseline="0" dirty="0">
                          <a:ln>
                            <a:noFill/>
                          </a:ln>
                          <a:solidFill>
                            <a:schemeClr val="tx1"/>
                          </a:solidFill>
                          <a:effectLst/>
                          <a:latin typeface="+mn-lt"/>
                          <a:ea typeface="+mn-ea"/>
                          <a:cs typeface="Arial" charset="0"/>
                        </a:rPr>
                        <a:t>1.83</a:t>
                      </a:r>
                      <a:endParaRPr kumimoji="0" lang="en-GB" altLang="en-US" sz="1100" b="0" i="0" u="none" strike="noStrike" kern="1200" cap="none" normalizeH="0" baseline="0" dirty="0">
                        <a:ln>
                          <a:noFill/>
                        </a:ln>
                        <a:solidFill>
                          <a:schemeClr val="tx1"/>
                        </a:solidFill>
                        <a:effectLst/>
                        <a:latin typeface="+mn-lt"/>
                        <a:ea typeface="+mn-ea"/>
                        <a:cs typeface="Arial" charset="0"/>
                      </a:endParaRPr>
                    </a:p>
                  </a:txBody>
                  <a:tcPr marL="68580" marR="68580" marT="34290" marB="34290"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US" altLang="en-US" sz="1100" b="0" i="0" u="none" strike="noStrike" kern="1200" cap="none" normalizeH="0" baseline="0" dirty="0">
                          <a:ln>
                            <a:noFill/>
                          </a:ln>
                          <a:solidFill>
                            <a:schemeClr val="tx1"/>
                          </a:solidFill>
                          <a:effectLst/>
                          <a:latin typeface="+mn-lt"/>
                          <a:ea typeface="+mn-ea"/>
                          <a:cs typeface="Arial" charset="0"/>
                        </a:rPr>
                        <a:t>78</a:t>
                      </a:r>
                      <a:endParaRPr kumimoji="0" lang="en-GB" altLang="en-US" sz="1100" b="0" i="0" u="none" strike="noStrike" kern="1200" cap="none" normalizeH="0" baseline="0" dirty="0">
                        <a:ln>
                          <a:noFill/>
                        </a:ln>
                        <a:solidFill>
                          <a:schemeClr val="tx1"/>
                        </a:solidFill>
                        <a:effectLst/>
                        <a:latin typeface="+mn-lt"/>
                        <a:ea typeface="+mn-ea"/>
                        <a:cs typeface="Arial" charset="0"/>
                      </a:endParaRPr>
                    </a:p>
                  </a:txBody>
                  <a:tcPr marL="68580" marR="68580" marT="34290" marB="34290"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US" altLang="en-US" sz="1100" b="0" i="0" u="none" strike="noStrike" kern="1200" cap="none" normalizeH="0" baseline="0" dirty="0">
                          <a:ln>
                            <a:noFill/>
                          </a:ln>
                          <a:solidFill>
                            <a:schemeClr val="tx1"/>
                          </a:solidFill>
                          <a:effectLst/>
                          <a:latin typeface="+mn-lt"/>
                          <a:ea typeface="+mn-ea"/>
                          <a:cs typeface="Arial" charset="0"/>
                        </a:rPr>
                        <a:t>5.53</a:t>
                      </a:r>
                      <a:endParaRPr kumimoji="0" lang="en-GB" altLang="en-US" sz="1100" b="0" i="0" u="none" strike="noStrike" kern="1200" cap="none" normalizeH="0" baseline="0" dirty="0">
                        <a:ln>
                          <a:noFill/>
                        </a:ln>
                        <a:solidFill>
                          <a:schemeClr val="tx1"/>
                        </a:solidFill>
                        <a:effectLst/>
                        <a:latin typeface="+mn-lt"/>
                        <a:ea typeface="+mn-ea"/>
                        <a:cs typeface="Arial" charset="0"/>
                      </a:endParaRPr>
                    </a:p>
                  </a:txBody>
                  <a:tcPr marL="68580" marR="68580" marT="34290" marB="34290"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US" altLang="en-US" sz="1100" b="0" i="0" u="none" strike="noStrike" cap="none" normalizeH="0" baseline="0" dirty="0">
                          <a:ln>
                            <a:noFill/>
                          </a:ln>
                          <a:solidFill>
                            <a:schemeClr val="tx1"/>
                          </a:solidFill>
                          <a:effectLst/>
                          <a:latin typeface="+mn-lt"/>
                          <a:cs typeface="Arial" panose="020B0604020202020204" pitchFamily="34" charset="0"/>
                        </a:rPr>
                        <a:t>0.37 </a:t>
                      </a:r>
                      <a:br>
                        <a:rPr kumimoji="0" lang="en-US" altLang="en-US" sz="1100" b="0" i="0" u="none" strike="noStrike" cap="none" normalizeH="0" baseline="0" dirty="0">
                          <a:ln>
                            <a:noFill/>
                          </a:ln>
                          <a:solidFill>
                            <a:schemeClr val="tx1"/>
                          </a:solidFill>
                          <a:effectLst/>
                          <a:latin typeface="+mn-lt"/>
                          <a:cs typeface="Arial" panose="020B0604020202020204" pitchFamily="34" charset="0"/>
                        </a:rPr>
                      </a:br>
                      <a:r>
                        <a:rPr kumimoji="0" lang="en-US" altLang="en-US" sz="1100" b="0" i="0" u="none" strike="noStrike" cap="none" normalizeH="0" baseline="0" dirty="0">
                          <a:ln>
                            <a:noFill/>
                          </a:ln>
                          <a:solidFill>
                            <a:schemeClr val="tx1"/>
                          </a:solidFill>
                          <a:effectLst/>
                          <a:latin typeface="+mn-lt"/>
                          <a:cs typeface="Arial" panose="020B0604020202020204" pitchFamily="34" charset="0"/>
                        </a:rPr>
                        <a:t>(0.24, 0.58)</a:t>
                      </a:r>
                      <a:endParaRPr kumimoji="0" lang="en-GB" altLang="en-US" sz="1100" b="0" i="0" u="none" strike="noStrike" cap="none" normalizeH="0" baseline="0" dirty="0">
                        <a:ln>
                          <a:noFill/>
                        </a:ln>
                        <a:solidFill>
                          <a:schemeClr val="tx1"/>
                        </a:solidFill>
                        <a:effectLst/>
                        <a:latin typeface="+mn-lt"/>
                        <a:cs typeface="Arial" panose="020B0604020202020204" pitchFamily="34" charset="0"/>
                      </a:endParaRPr>
                    </a:p>
                  </a:txBody>
                  <a:tcPr marL="68580" marR="68580" marT="34290" marB="34290"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100" b="0" i="0" u="none" strike="noStrike" cap="none" normalizeH="0" baseline="0" dirty="0">
                        <a:ln>
                          <a:noFill/>
                        </a:ln>
                        <a:solidFill>
                          <a:schemeClr val="tx1"/>
                        </a:solidFill>
                        <a:effectLst/>
                        <a:latin typeface="+mn-lt"/>
                        <a:cs typeface="Arial" panose="020B0604020202020204" pitchFamily="34" charset="0"/>
                      </a:endParaRPr>
                    </a:p>
                  </a:txBody>
                  <a:tcPr marL="68580" marR="68580" marT="34290" marB="34290"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4991889"/>
                  </a:ext>
                </a:extLst>
              </a:tr>
            </a:tbl>
          </a:graphicData>
        </a:graphic>
      </p:graphicFrame>
      <p:graphicFrame>
        <p:nvGraphicFramePr>
          <p:cNvPr id="11" name="Chart 10">
            <a:extLst>
              <a:ext uri="{FF2B5EF4-FFF2-40B4-BE49-F238E27FC236}">
                <a16:creationId xmlns:a16="http://schemas.microsoft.com/office/drawing/2014/main" id="{1196A33E-8BCE-440B-8BE4-4F7303A3A275}"/>
              </a:ext>
            </a:extLst>
          </p:cNvPr>
          <p:cNvGraphicFramePr/>
          <p:nvPr/>
        </p:nvGraphicFramePr>
        <p:xfrm>
          <a:off x="5989283" y="1543050"/>
          <a:ext cx="2658304" cy="2036764"/>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4">
            <a:extLst>
              <a:ext uri="{FF2B5EF4-FFF2-40B4-BE49-F238E27FC236}">
                <a16:creationId xmlns:a16="http://schemas.microsoft.com/office/drawing/2014/main" id="{703E0AA1-D346-42EA-A2D3-DA5D9765C505}"/>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66908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2593B12-F160-4D4D-AC2D-3BB5EB283187}"/>
              </a:ext>
            </a:extLst>
          </p:cNvPr>
          <p:cNvSpPr/>
          <p:nvPr/>
        </p:nvSpPr>
        <p:spPr>
          <a:xfrm>
            <a:off x="1151702" y="2627262"/>
            <a:ext cx="7404034" cy="1106476"/>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297000" rIns="108000" rtlCol="0" anchor="ctr"/>
          <a:lstStyle/>
          <a:p>
            <a:pPr marL="535781" marR="0" lvl="0" indent="0" algn="l" defTabSz="457189" rtl="0" eaLnBrk="1" fontAlgn="auto" latinLnBrk="0" hangingPunct="1">
              <a:lnSpc>
                <a:spcPct val="100000"/>
              </a:lnSpc>
              <a:spcBef>
                <a:spcPts val="0"/>
              </a:spcBef>
              <a:spcAft>
                <a:spcPts val="0"/>
              </a:spcAft>
              <a:buClrTx/>
              <a:buSzTx/>
              <a:buFontTx/>
              <a:buNone/>
              <a:tabLst/>
              <a:defRPr/>
            </a:pPr>
            <a:r>
              <a:rPr lang="en-GB" sz="1600" dirty="0" err="1">
                <a:solidFill>
                  <a:srgbClr val="5A5A5A"/>
                </a:solidFill>
                <a:latin typeface="Arial" panose="020B0604020202020204" pitchFamily="34" charset="0"/>
                <a:cs typeface="Arial" panose="020B0604020202020204" pitchFamily="34" charset="0"/>
              </a:rPr>
              <a:t>Bằng</a:t>
            </a:r>
            <a:r>
              <a:rPr lang="en-GB" sz="1600" dirty="0">
                <a:solidFill>
                  <a:srgbClr val="5A5A5A"/>
                </a:solidFill>
                <a:latin typeface="Arial" panose="020B0604020202020204" pitchFamily="34" charset="0"/>
                <a:cs typeface="Arial" panose="020B0604020202020204" pitchFamily="34" charset="0"/>
              </a:rPr>
              <a:t> </a:t>
            </a:r>
            <a:r>
              <a:rPr lang="en-GB" sz="1600" dirty="0" err="1">
                <a:solidFill>
                  <a:srgbClr val="5A5A5A"/>
                </a:solidFill>
                <a:latin typeface="Arial" panose="020B0604020202020204" pitchFamily="34" charset="0"/>
                <a:cs typeface="Arial" panose="020B0604020202020204" pitchFamily="34" charset="0"/>
              </a:rPr>
              <a:t>chứng</a:t>
            </a:r>
            <a:r>
              <a:rPr lang="en-GB" sz="1600" dirty="0">
                <a:solidFill>
                  <a:srgbClr val="5A5A5A"/>
                </a:solidFill>
                <a:latin typeface="Arial" panose="020B0604020202020204" pitchFamily="34" charset="0"/>
                <a:cs typeface="Arial" panose="020B0604020202020204" pitchFamily="34" charset="0"/>
              </a:rPr>
              <a:t> </a:t>
            </a:r>
            <a:r>
              <a:rPr lang="en-GB" sz="1600" dirty="0" err="1">
                <a:solidFill>
                  <a:srgbClr val="5A5A5A"/>
                </a:solidFill>
                <a:latin typeface="Arial" panose="020B0604020202020204" pitchFamily="34" charset="0"/>
                <a:cs typeface="Arial" panose="020B0604020202020204" pitchFamily="34" charset="0"/>
              </a:rPr>
              <a:t>từ</a:t>
            </a:r>
            <a:r>
              <a:rPr lang="en-GB" sz="1600" dirty="0">
                <a:solidFill>
                  <a:srgbClr val="5A5A5A"/>
                </a:solidFill>
                <a:latin typeface="Arial" panose="020B0604020202020204" pitchFamily="34" charset="0"/>
                <a:cs typeface="Arial" panose="020B0604020202020204" pitchFamily="34" charset="0"/>
              </a:rPr>
              <a:t> </a:t>
            </a:r>
            <a:r>
              <a:rPr lang="en-GB" sz="1600" dirty="0" err="1">
                <a:solidFill>
                  <a:srgbClr val="5A5A5A"/>
                </a:solidFill>
                <a:latin typeface="Arial" panose="020B0604020202020204" pitchFamily="34" charset="0"/>
                <a:cs typeface="Arial" panose="020B0604020202020204" pitchFamily="34" charset="0"/>
              </a:rPr>
              <a:t>đời</a:t>
            </a:r>
            <a:r>
              <a:rPr lang="en-GB" sz="1600" dirty="0">
                <a:solidFill>
                  <a:srgbClr val="5A5A5A"/>
                </a:solidFill>
                <a:latin typeface="Arial" panose="020B0604020202020204" pitchFamily="34" charset="0"/>
                <a:cs typeface="Arial" panose="020B0604020202020204" pitchFamily="34" charset="0"/>
              </a:rPr>
              <a:t> </a:t>
            </a:r>
            <a:r>
              <a:rPr lang="en-GB" sz="1600" dirty="0" err="1">
                <a:solidFill>
                  <a:srgbClr val="5A5A5A"/>
                </a:solidFill>
                <a:latin typeface="Arial" panose="020B0604020202020204" pitchFamily="34" charset="0"/>
                <a:cs typeface="Arial" panose="020B0604020202020204" pitchFamily="34" charset="0"/>
              </a:rPr>
              <a:t>thực</a:t>
            </a:r>
            <a:r>
              <a:rPr lang="en-GB" sz="1600" dirty="0">
                <a:solidFill>
                  <a:srgbClr val="5A5A5A"/>
                </a:solidFill>
                <a:latin typeface="Arial" panose="020B0604020202020204" pitchFamily="34" charset="0"/>
                <a:cs typeface="Arial" panose="020B0604020202020204" pitchFamily="34" charset="0"/>
              </a:rPr>
              <a:t> </a:t>
            </a:r>
            <a:r>
              <a:rPr lang="en-GB" sz="1600" dirty="0" err="1">
                <a:solidFill>
                  <a:srgbClr val="5A5A5A"/>
                </a:solidFill>
                <a:latin typeface="Arial" panose="020B0604020202020204" pitchFamily="34" charset="0"/>
                <a:cs typeface="Arial" panose="020B0604020202020204" pitchFamily="34" charset="0"/>
              </a:rPr>
              <a:t>cho</a:t>
            </a:r>
            <a:r>
              <a:rPr lang="en-GB" sz="1600" dirty="0">
                <a:solidFill>
                  <a:srgbClr val="5A5A5A"/>
                </a:solidFill>
                <a:latin typeface="Arial" panose="020B0604020202020204" pitchFamily="34" charset="0"/>
                <a:cs typeface="Arial" panose="020B0604020202020204" pitchFamily="34" charset="0"/>
              </a:rPr>
              <a:t> </a:t>
            </a:r>
            <a:r>
              <a:rPr lang="en-GB" sz="1600" dirty="0" err="1">
                <a:solidFill>
                  <a:srgbClr val="5A5A5A"/>
                </a:solidFill>
                <a:latin typeface="Arial" panose="020B0604020202020204" pitchFamily="34" charset="0"/>
                <a:cs typeface="Arial" panose="020B0604020202020204" pitchFamily="34" charset="0"/>
              </a:rPr>
              <a:t>thấy</a:t>
            </a:r>
            <a:r>
              <a:rPr lang="en-GB" sz="1600" dirty="0">
                <a:solidFill>
                  <a:srgbClr val="5A5A5A"/>
                </a:solidFill>
                <a:latin typeface="Arial" panose="020B0604020202020204" pitchFamily="34" charset="0"/>
                <a:cs typeface="Arial" panose="020B0604020202020204" pitchFamily="34" charset="0"/>
              </a:rPr>
              <a:t>, ở </a:t>
            </a:r>
            <a:r>
              <a:rPr lang="en-GB" sz="1600" dirty="0" err="1">
                <a:solidFill>
                  <a:srgbClr val="5A5A5A"/>
                </a:solidFill>
                <a:latin typeface="Arial" panose="020B0604020202020204" pitchFamily="34" charset="0"/>
                <a:cs typeface="Arial" panose="020B0604020202020204" pitchFamily="34" charset="0"/>
              </a:rPr>
              <a:t>bệnh</a:t>
            </a:r>
            <a:r>
              <a:rPr lang="en-GB" sz="1600" dirty="0">
                <a:solidFill>
                  <a:srgbClr val="5A5A5A"/>
                </a:solidFill>
                <a:latin typeface="Arial" panose="020B0604020202020204" pitchFamily="34" charset="0"/>
                <a:cs typeface="Arial" panose="020B0604020202020204" pitchFamily="34" charset="0"/>
              </a:rPr>
              <a:t> </a:t>
            </a:r>
            <a:r>
              <a:rPr lang="en-GB" sz="1600" dirty="0" err="1">
                <a:solidFill>
                  <a:srgbClr val="5A5A5A"/>
                </a:solidFill>
                <a:latin typeface="Arial" panose="020B0604020202020204" pitchFamily="34" charset="0"/>
                <a:cs typeface="Arial" panose="020B0604020202020204" pitchFamily="34" charset="0"/>
              </a:rPr>
              <a:t>nhân</a:t>
            </a:r>
            <a:r>
              <a:rPr lang="en-GB" sz="1600" dirty="0">
                <a:solidFill>
                  <a:srgbClr val="5A5A5A"/>
                </a:solidFill>
                <a:latin typeface="Arial" panose="020B0604020202020204" pitchFamily="34" charset="0"/>
                <a:cs typeface="Arial" panose="020B0604020202020204" pitchFamily="34" charset="0"/>
              </a:rPr>
              <a:t> </a:t>
            </a:r>
            <a:r>
              <a:rPr lang="en-GB" sz="1600" dirty="0" err="1">
                <a:solidFill>
                  <a:srgbClr val="5A5A5A"/>
                </a:solidFill>
                <a:latin typeface="Arial" panose="020B0604020202020204" pitchFamily="34" charset="0"/>
                <a:cs typeface="Arial" panose="020B0604020202020204" pitchFamily="34" charset="0"/>
              </a:rPr>
              <a:t>có</a:t>
            </a:r>
            <a:r>
              <a:rPr lang="en-GB" sz="1600" dirty="0">
                <a:solidFill>
                  <a:srgbClr val="5A5A5A"/>
                </a:solidFill>
                <a:latin typeface="Arial" panose="020B0604020202020204" pitchFamily="34" charset="0"/>
                <a:cs typeface="Arial" panose="020B0604020202020204" pitchFamily="34" charset="0"/>
              </a:rPr>
              <a:t> </a:t>
            </a:r>
            <a:r>
              <a:rPr lang="en-GB" sz="1600" dirty="0" err="1">
                <a:solidFill>
                  <a:srgbClr val="5A5A5A"/>
                </a:solidFill>
                <a:latin typeface="Arial" panose="020B0604020202020204" pitchFamily="34" charset="0"/>
                <a:cs typeface="Arial" panose="020B0604020202020204" pitchFamily="34" charset="0"/>
              </a:rPr>
              <a:t>hoặc</a:t>
            </a:r>
            <a:r>
              <a:rPr lang="en-GB" sz="1600" dirty="0">
                <a:solidFill>
                  <a:srgbClr val="5A5A5A"/>
                </a:solidFill>
                <a:latin typeface="Arial" panose="020B0604020202020204" pitchFamily="34" charset="0"/>
                <a:cs typeface="Arial" panose="020B0604020202020204" pitchFamily="34" charset="0"/>
              </a:rPr>
              <a:t> </a:t>
            </a:r>
            <a:r>
              <a:rPr lang="en-GB" sz="1600" dirty="0" err="1">
                <a:solidFill>
                  <a:srgbClr val="5A5A5A"/>
                </a:solidFill>
                <a:latin typeface="Arial" panose="020B0604020202020204" pitchFamily="34" charset="0"/>
                <a:cs typeface="Arial" panose="020B0604020202020204" pitchFamily="34" charset="0"/>
              </a:rPr>
              <a:t>không</a:t>
            </a:r>
            <a:r>
              <a:rPr lang="en-GB" sz="1600" dirty="0">
                <a:solidFill>
                  <a:srgbClr val="5A5A5A"/>
                </a:solidFill>
                <a:latin typeface="Arial" panose="020B0604020202020204" pitchFamily="34" charset="0"/>
                <a:cs typeface="Arial" panose="020B0604020202020204" pitchFamily="34" charset="0"/>
              </a:rPr>
              <a:t> </a:t>
            </a:r>
            <a:r>
              <a:rPr lang="en-GB" sz="1600" dirty="0" err="1">
                <a:solidFill>
                  <a:srgbClr val="5A5A5A"/>
                </a:solidFill>
                <a:latin typeface="Arial" panose="020B0604020202020204" pitchFamily="34" charset="0"/>
                <a:cs typeface="Arial" panose="020B0604020202020204" pitchFamily="34" charset="0"/>
              </a:rPr>
              <a:t>có</a:t>
            </a:r>
            <a:r>
              <a:rPr kumimoji="0" lang="en-GB" sz="16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600" b="0" i="0" u="none" strike="noStrike" kern="1200" cap="none" spc="0" normalizeH="0" baseline="0" noProof="0" dirty="0" err="1">
                <a:ln>
                  <a:noFill/>
                </a:ln>
                <a:solidFill>
                  <a:srgbClr val="5A5A5A"/>
                </a:solidFill>
                <a:effectLst/>
                <a:uLnTx/>
                <a:uFillTx/>
                <a:latin typeface="Arial" panose="020B0604020202020204" pitchFamily="34" charset="0"/>
                <a:cs typeface="Arial" panose="020B0604020202020204" pitchFamily="34" charset="0"/>
              </a:rPr>
              <a:t>bệnh</a:t>
            </a:r>
            <a:r>
              <a:rPr kumimoji="0" lang="en-GB" sz="16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600" b="0"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tim</a:t>
            </a:r>
            <a:r>
              <a:rPr kumimoji="0" lang="en-GB" sz="16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600" b="0"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mạch</a:t>
            </a:r>
            <a:r>
              <a:rPr kumimoji="0" lang="en-GB" sz="16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600" b="0" i="0" u="none" strike="noStrike" kern="1200" cap="none" spc="0" normalizeH="0" baseline="0" noProof="0" dirty="0" err="1">
                <a:ln>
                  <a:noFill/>
                </a:ln>
                <a:solidFill>
                  <a:srgbClr val="5A5A5A"/>
                </a:solidFill>
                <a:effectLst/>
                <a:uLnTx/>
                <a:uFillTx/>
                <a:latin typeface="Arial" panose="020B0604020202020204" pitchFamily="34" charset="0"/>
                <a:cs typeface="Arial" panose="020B0604020202020204" pitchFamily="34" charset="0"/>
              </a:rPr>
              <a:t>khởi</a:t>
            </a:r>
            <a:r>
              <a:rPr kumimoji="0" lang="en-GB" sz="16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600" b="0"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trị</a:t>
            </a:r>
            <a:r>
              <a:rPr kumimoji="0" lang="en-GB" sz="16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600" b="0"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ức</a:t>
            </a:r>
            <a:r>
              <a:rPr kumimoji="0" lang="en-GB" sz="16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600" b="0"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chế</a:t>
            </a:r>
            <a:r>
              <a:rPr kumimoji="0" lang="en-GB" sz="16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6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SGLT2 </a:t>
            </a:r>
            <a:r>
              <a:rPr lang="en-GB" sz="1600" dirty="0">
                <a:solidFill>
                  <a:srgbClr val="5A5A5A"/>
                </a:solidFill>
                <a:latin typeface="Arial" panose="020B0604020202020204" pitchFamily="34" charset="0"/>
                <a:cs typeface="Arial" panose="020B0604020202020204" pitchFamily="34" charset="0"/>
              </a:rPr>
              <a:t>(</a:t>
            </a:r>
            <a:r>
              <a:rPr kumimoji="0" lang="en-GB" sz="1600" b="0" i="0" u="none" strike="noStrike" kern="1200" cap="none" spc="0" normalizeH="0" baseline="0" noProof="0" dirty="0" err="1">
                <a:ln>
                  <a:noFill/>
                </a:ln>
                <a:solidFill>
                  <a:srgbClr val="5A5A5A"/>
                </a:solidFill>
                <a:effectLst/>
                <a:uLnTx/>
                <a:uFillTx/>
                <a:latin typeface="Arial" panose="020B0604020202020204" pitchFamily="34" charset="0"/>
                <a:cs typeface="Arial" panose="020B0604020202020204" pitchFamily="34" charset="0"/>
              </a:rPr>
              <a:t>empagliflozin</a:t>
            </a:r>
            <a:r>
              <a:rPr kumimoji="0" lang="en-GB" sz="16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600" b="0" i="0" u="none" strike="noStrike" kern="1200" cap="none" spc="0" normalizeH="0" baseline="0" noProof="0" dirty="0" err="1">
                <a:ln>
                  <a:noFill/>
                </a:ln>
                <a:solidFill>
                  <a:srgbClr val="5A5A5A"/>
                </a:solidFill>
                <a:effectLst/>
                <a:uLnTx/>
                <a:uFillTx/>
                <a:latin typeface="Arial" panose="020B0604020202020204" pitchFamily="34" charset="0"/>
                <a:cs typeface="Arial" panose="020B0604020202020204" pitchFamily="34" charset="0"/>
              </a:rPr>
              <a:t>có</a:t>
            </a:r>
            <a:r>
              <a:rPr kumimoji="0" lang="en-GB" sz="16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600" b="0"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liên</a:t>
            </a:r>
            <a:r>
              <a:rPr kumimoji="0" lang="en-GB" sz="16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600" b="0"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quan</a:t>
            </a:r>
            <a:r>
              <a:rPr kumimoji="0" lang="en-GB" sz="16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600" b="0"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với</a:t>
            </a:r>
            <a:r>
              <a:rPr kumimoji="0" lang="en-GB" sz="16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nguy</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cơ</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thấp</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hơn</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các</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kết</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cục</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dài</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hạn</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bao</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gồm</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nhập</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viện</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vì</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suy</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tim</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tử</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vong</a:t>
            </a:r>
            <a:r>
              <a:rPr lang="en-GB" sz="1600" b="1" dirty="0">
                <a:solidFill>
                  <a:srgbClr val="8F3089"/>
                </a:solidFill>
                <a:latin typeface="Arial" panose="020B0604020202020204" pitchFamily="34" charset="0"/>
                <a:cs typeface="Arial" panose="020B0604020202020204" pitchFamily="34" charset="0"/>
              </a:rPr>
              <a:t> do </a:t>
            </a:r>
            <a:r>
              <a:rPr lang="en-GB" sz="1600" b="1" dirty="0" err="1">
                <a:solidFill>
                  <a:srgbClr val="8F3089"/>
                </a:solidFill>
                <a:latin typeface="Arial" panose="020B0604020202020204" pitchFamily="34" charset="0"/>
                <a:cs typeface="Arial" panose="020B0604020202020204" pitchFamily="34" charset="0"/>
              </a:rPr>
              <a:t>mọi</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nguyên</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nhân</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và</a:t>
            </a:r>
            <a:r>
              <a:rPr kumimoji="0" lang="en-GB" sz="1600" b="1" i="0" u="none" strike="noStrike" kern="1200" cap="none" spc="0" normalizeH="0" baseline="0" noProof="0" dirty="0">
                <a:ln>
                  <a:noFill/>
                </a:ln>
                <a:solidFill>
                  <a:srgbClr val="8F3089"/>
                </a:solidFill>
                <a:effectLst/>
                <a:uLnTx/>
                <a:uFillTx/>
                <a:latin typeface="Arial" panose="020B0604020202020204" pitchFamily="34" charset="0"/>
                <a:cs typeface="Arial" panose="020B0604020202020204" pitchFamily="34" charset="0"/>
              </a:rPr>
              <a:t> </a:t>
            </a:r>
            <a:r>
              <a:rPr kumimoji="0" lang="en-GB" sz="1600" b="1" i="0" u="none" strike="noStrike" kern="1200" cap="none" spc="0" normalizeH="0" baseline="0" noProof="0" dirty="0" err="1">
                <a:ln>
                  <a:noFill/>
                </a:ln>
                <a:solidFill>
                  <a:srgbClr val="8F3089"/>
                </a:solidFill>
                <a:effectLst/>
                <a:uLnTx/>
                <a:uFillTx/>
                <a:latin typeface="Arial" panose="020B0604020202020204" pitchFamily="34" charset="0"/>
                <a:cs typeface="Arial" panose="020B0604020202020204" pitchFamily="34" charset="0"/>
              </a:rPr>
              <a:t>bệnh</a:t>
            </a:r>
            <a:r>
              <a:rPr kumimoji="0" lang="en-GB" sz="1600" b="1" i="0" u="none" strike="noStrike" kern="1200" cap="none" spc="0" normalizeH="0" noProof="0" dirty="0">
                <a:ln>
                  <a:noFill/>
                </a:ln>
                <a:solidFill>
                  <a:srgbClr val="8F3089"/>
                </a:solidFill>
                <a:effectLst/>
                <a:uLnTx/>
                <a:uFillTx/>
                <a:latin typeface="Arial" panose="020B0604020202020204" pitchFamily="34" charset="0"/>
                <a:cs typeface="Arial" panose="020B0604020202020204" pitchFamily="34" charset="0"/>
              </a:rPr>
              <a:t> </a:t>
            </a:r>
            <a:r>
              <a:rPr kumimoji="0" lang="en-GB" sz="1600" b="1" i="0" u="none" strike="noStrike" kern="1200" cap="none" spc="0" normalizeH="0" noProof="0" dirty="0" err="1">
                <a:ln>
                  <a:noFill/>
                </a:ln>
                <a:solidFill>
                  <a:srgbClr val="8F3089"/>
                </a:solidFill>
                <a:effectLst/>
                <a:uLnTx/>
                <a:uFillTx/>
                <a:latin typeface="Arial" panose="020B0604020202020204" pitchFamily="34" charset="0"/>
                <a:cs typeface="Arial" panose="020B0604020202020204" pitchFamily="34" charset="0"/>
              </a:rPr>
              <a:t>thận</a:t>
            </a:r>
            <a:r>
              <a:rPr kumimoji="0" lang="en-GB" sz="1600" b="1" i="0" u="none" strike="noStrike" kern="1200" cap="none" spc="0" normalizeH="0" noProof="0" dirty="0">
                <a:ln>
                  <a:noFill/>
                </a:ln>
                <a:solidFill>
                  <a:srgbClr val="8F3089"/>
                </a:solidFill>
                <a:effectLst/>
                <a:uLnTx/>
                <a:uFillTx/>
                <a:latin typeface="Arial" panose="020B0604020202020204" pitchFamily="34" charset="0"/>
                <a:cs typeface="Arial" panose="020B0604020202020204" pitchFamily="34" charset="0"/>
              </a:rPr>
              <a:t> </a:t>
            </a:r>
            <a:r>
              <a:rPr kumimoji="0" lang="en-GB" sz="1600" b="1" i="0" u="none" strike="noStrike" kern="1200" cap="none" spc="0" normalizeH="0" noProof="0" dirty="0" err="1">
                <a:ln>
                  <a:noFill/>
                </a:ln>
                <a:solidFill>
                  <a:srgbClr val="8F3089"/>
                </a:solidFill>
                <a:effectLst/>
                <a:uLnTx/>
                <a:uFillTx/>
                <a:latin typeface="Arial" panose="020B0604020202020204" pitchFamily="34" charset="0"/>
                <a:cs typeface="Arial" panose="020B0604020202020204" pitchFamily="34" charset="0"/>
              </a:rPr>
              <a:t>mạn</a:t>
            </a:r>
            <a:r>
              <a:rPr kumimoji="0" lang="en-GB" sz="1600" b="1" i="0" u="none" strike="noStrike" kern="1200" cap="none" spc="0" normalizeH="0" noProof="0" dirty="0">
                <a:ln>
                  <a:noFill/>
                </a:ln>
                <a:solidFill>
                  <a:srgbClr val="8F3089"/>
                </a:solidFill>
                <a:effectLst/>
                <a:uLnTx/>
                <a:uFillTx/>
                <a:latin typeface="Arial" panose="020B0604020202020204" pitchFamily="34" charset="0"/>
                <a:cs typeface="Arial" panose="020B0604020202020204" pitchFamily="34" charset="0"/>
              </a:rPr>
              <a:t> </a:t>
            </a:r>
            <a:r>
              <a:rPr kumimoji="0" lang="en-GB" sz="1600" b="1" i="0" u="none" strike="noStrike" kern="1200" cap="none" spc="0" normalizeH="0" noProof="0" dirty="0" err="1">
                <a:ln>
                  <a:noFill/>
                </a:ln>
                <a:solidFill>
                  <a:srgbClr val="8F3089"/>
                </a:solidFill>
                <a:effectLst/>
                <a:uLnTx/>
                <a:uFillTx/>
                <a:latin typeface="Arial" panose="020B0604020202020204" pitchFamily="34" charset="0"/>
                <a:cs typeface="Arial" panose="020B0604020202020204" pitchFamily="34" charset="0"/>
              </a:rPr>
              <a:t>giai</a:t>
            </a:r>
            <a:r>
              <a:rPr kumimoji="0" lang="en-GB" sz="1600" b="1" i="0" u="none" strike="noStrike" kern="1200" cap="none" spc="0" normalizeH="0" noProof="0" dirty="0">
                <a:ln>
                  <a:noFill/>
                </a:ln>
                <a:solidFill>
                  <a:srgbClr val="8F3089"/>
                </a:solidFill>
                <a:effectLst/>
                <a:uLnTx/>
                <a:uFillTx/>
                <a:latin typeface="Arial" panose="020B0604020202020204" pitchFamily="34" charset="0"/>
                <a:cs typeface="Arial" panose="020B0604020202020204" pitchFamily="34" charset="0"/>
              </a:rPr>
              <a:t> </a:t>
            </a:r>
            <a:r>
              <a:rPr kumimoji="0" lang="en-GB" sz="1600" b="1" i="0" u="none" strike="noStrike" kern="1200" cap="none" spc="0" normalizeH="0" noProof="0" dirty="0" err="1">
                <a:ln>
                  <a:noFill/>
                </a:ln>
                <a:solidFill>
                  <a:srgbClr val="8F3089"/>
                </a:solidFill>
                <a:effectLst/>
                <a:uLnTx/>
                <a:uFillTx/>
                <a:latin typeface="Arial" panose="020B0604020202020204" pitchFamily="34" charset="0"/>
                <a:cs typeface="Arial" panose="020B0604020202020204" pitchFamily="34" charset="0"/>
              </a:rPr>
              <a:t>đoạn</a:t>
            </a:r>
            <a:r>
              <a:rPr kumimoji="0" lang="en-GB" sz="1600" b="1" i="0" u="none" strike="noStrike" kern="1200" cap="none" spc="0" normalizeH="0" noProof="0" dirty="0">
                <a:ln>
                  <a:noFill/>
                </a:ln>
                <a:solidFill>
                  <a:srgbClr val="8F3089"/>
                </a:solidFill>
                <a:effectLst/>
                <a:uLnTx/>
                <a:uFillTx/>
                <a:latin typeface="Arial" panose="020B0604020202020204" pitchFamily="34" charset="0"/>
                <a:cs typeface="Arial" panose="020B0604020202020204" pitchFamily="34" charset="0"/>
              </a:rPr>
              <a:t> cuối</a:t>
            </a:r>
            <a:r>
              <a:rPr kumimoji="0" lang="en-GB" sz="1600" b="0" i="0" u="none" strike="noStrike" kern="1200" cap="none" spc="0" normalizeH="0" baseline="30000" noProof="0" dirty="0">
                <a:ln>
                  <a:noFill/>
                </a:ln>
                <a:solidFill>
                  <a:srgbClr val="5A5A5A"/>
                </a:solidFill>
                <a:effectLst/>
                <a:uLnTx/>
                <a:uFillTx/>
                <a:latin typeface="Arial" panose="020B0604020202020204" pitchFamily="34" charset="0"/>
                <a:cs typeface="Arial" panose="020B0604020202020204" pitchFamily="34" charset="0"/>
              </a:rPr>
              <a:t>6,7</a:t>
            </a:r>
          </a:p>
        </p:txBody>
      </p:sp>
      <p:sp>
        <p:nvSpPr>
          <p:cNvPr id="4" name="Title 3">
            <a:extLst>
              <a:ext uri="{FF2B5EF4-FFF2-40B4-BE49-F238E27FC236}">
                <a16:creationId xmlns:a16="http://schemas.microsoft.com/office/drawing/2014/main" id="{FE1DEB0D-0965-45A8-AB12-4AA34969AA01}"/>
              </a:ext>
            </a:extLst>
          </p:cNvPr>
          <p:cNvSpPr>
            <a:spLocks noGrp="1"/>
          </p:cNvSpPr>
          <p:nvPr>
            <p:ph type="title"/>
          </p:nvPr>
        </p:nvSpPr>
        <p:spPr/>
        <p:txBody>
          <a:bodyPr>
            <a:noAutofit/>
          </a:bodyPr>
          <a:lstStyle/>
          <a:p>
            <a:r>
              <a:rPr lang="en-GB" sz="1800" dirty="0" err="1"/>
              <a:t>Ức</a:t>
            </a:r>
            <a:r>
              <a:rPr lang="en-GB" sz="1800" dirty="0"/>
              <a:t> </a:t>
            </a:r>
            <a:r>
              <a:rPr lang="en-GB" sz="1800" dirty="0" err="1"/>
              <a:t>chế</a:t>
            </a:r>
            <a:r>
              <a:rPr lang="en-GB" sz="1800" dirty="0"/>
              <a:t> SGLT2 </a:t>
            </a:r>
            <a:r>
              <a:rPr lang="en-GB" sz="1800" dirty="0" err="1"/>
              <a:t>có</a:t>
            </a:r>
            <a:r>
              <a:rPr lang="en-GB" sz="1800" dirty="0"/>
              <a:t> </a:t>
            </a:r>
            <a:r>
              <a:rPr lang="en-GB" sz="1800" dirty="0" err="1"/>
              <a:t>lợi</a:t>
            </a:r>
            <a:r>
              <a:rPr lang="en-GB" sz="1800" dirty="0"/>
              <a:t> </a:t>
            </a:r>
            <a:r>
              <a:rPr lang="en-GB" sz="1800" dirty="0" err="1"/>
              <a:t>trên</a:t>
            </a:r>
            <a:r>
              <a:rPr lang="en-GB" sz="1800" dirty="0"/>
              <a:t> </a:t>
            </a:r>
            <a:r>
              <a:rPr lang="en-GB" sz="1800" dirty="0" err="1"/>
              <a:t>các</a:t>
            </a:r>
            <a:r>
              <a:rPr lang="en-GB" sz="1800" dirty="0"/>
              <a:t> </a:t>
            </a:r>
            <a:r>
              <a:rPr lang="en-GB" sz="1800" dirty="0" err="1"/>
              <a:t>thông</a:t>
            </a:r>
            <a:r>
              <a:rPr lang="en-GB" sz="1800" dirty="0"/>
              <a:t> </a:t>
            </a:r>
            <a:r>
              <a:rPr lang="en-GB" sz="1800" dirty="0" err="1"/>
              <a:t>số</a:t>
            </a:r>
            <a:r>
              <a:rPr lang="en-GB" sz="1800" dirty="0"/>
              <a:t> </a:t>
            </a:r>
            <a:r>
              <a:rPr lang="en-GB" sz="1800" dirty="0" err="1"/>
              <a:t>chuyển</a:t>
            </a:r>
            <a:r>
              <a:rPr lang="en-GB" sz="1800" dirty="0"/>
              <a:t> </a:t>
            </a:r>
            <a:r>
              <a:rPr lang="en-GB" sz="1800" dirty="0" err="1"/>
              <a:t>hóa</a:t>
            </a:r>
            <a:r>
              <a:rPr lang="en-GB" sz="1800" dirty="0"/>
              <a:t>, </a:t>
            </a:r>
            <a:r>
              <a:rPr lang="en-GB" sz="1800" dirty="0" err="1"/>
              <a:t>cũng</a:t>
            </a:r>
            <a:r>
              <a:rPr lang="en-GB" sz="1800" dirty="0"/>
              <a:t> </a:t>
            </a:r>
            <a:r>
              <a:rPr lang="en-GB" sz="1800" dirty="0" err="1"/>
              <a:t>như</a:t>
            </a:r>
            <a:r>
              <a:rPr lang="en-GB" sz="1800" dirty="0"/>
              <a:t> </a:t>
            </a:r>
            <a:r>
              <a:rPr lang="en-GB" sz="1800" dirty="0" err="1"/>
              <a:t>các</a:t>
            </a:r>
            <a:r>
              <a:rPr lang="en-GB" sz="1800" dirty="0"/>
              <a:t> </a:t>
            </a:r>
            <a:r>
              <a:rPr lang="en-GB" sz="1800" dirty="0" err="1"/>
              <a:t>kết</a:t>
            </a:r>
            <a:r>
              <a:rPr lang="en-GB" sz="1800" dirty="0"/>
              <a:t> </a:t>
            </a:r>
            <a:r>
              <a:rPr lang="en-GB" sz="1800" dirty="0" err="1"/>
              <a:t>cục</a:t>
            </a:r>
            <a:r>
              <a:rPr lang="en-GB" sz="1800" dirty="0"/>
              <a:t> </a:t>
            </a:r>
            <a:r>
              <a:rPr lang="en-GB" sz="1800" dirty="0" err="1"/>
              <a:t>tim</a:t>
            </a:r>
            <a:r>
              <a:rPr lang="en-GB" sz="1800" dirty="0"/>
              <a:t> </a:t>
            </a:r>
            <a:r>
              <a:rPr lang="en-GB" sz="1800" dirty="0" err="1"/>
              <a:t>mạch</a:t>
            </a:r>
            <a:r>
              <a:rPr lang="en-GB" sz="1800" dirty="0"/>
              <a:t> </a:t>
            </a:r>
            <a:r>
              <a:rPr lang="en-GB" sz="1800" dirty="0" err="1"/>
              <a:t>và</a:t>
            </a:r>
            <a:r>
              <a:rPr lang="en-GB" sz="1800" dirty="0"/>
              <a:t> </a:t>
            </a:r>
            <a:r>
              <a:rPr lang="en-GB" sz="1800" dirty="0" err="1"/>
              <a:t>thận</a:t>
            </a:r>
            <a:r>
              <a:rPr lang="en-GB" sz="1800" dirty="0"/>
              <a:t>, </a:t>
            </a:r>
            <a:r>
              <a:rPr lang="en-GB" sz="1800" dirty="0" err="1"/>
              <a:t>trên</a:t>
            </a:r>
            <a:r>
              <a:rPr lang="en-GB" sz="1800" dirty="0"/>
              <a:t> </a:t>
            </a:r>
            <a:r>
              <a:rPr lang="en-GB" sz="1800" dirty="0" err="1"/>
              <a:t>bệnh</a:t>
            </a:r>
            <a:r>
              <a:rPr lang="en-GB" sz="1800" dirty="0"/>
              <a:t> </a:t>
            </a:r>
            <a:r>
              <a:rPr lang="en-GB" sz="1800" dirty="0" err="1"/>
              <a:t>nhân</a:t>
            </a:r>
            <a:r>
              <a:rPr lang="en-GB" sz="1800" dirty="0"/>
              <a:t> ĐTĐ </a:t>
            </a:r>
            <a:r>
              <a:rPr lang="en-GB" sz="1800" dirty="0" err="1"/>
              <a:t>típ</a:t>
            </a:r>
            <a:r>
              <a:rPr lang="en-GB" sz="1800" dirty="0"/>
              <a:t> 2 </a:t>
            </a:r>
            <a:r>
              <a:rPr lang="en-GB" sz="1800" dirty="0" err="1"/>
              <a:t>mới</a:t>
            </a:r>
            <a:r>
              <a:rPr lang="en-GB" sz="1800" dirty="0"/>
              <a:t> </a:t>
            </a:r>
            <a:r>
              <a:rPr lang="en-GB" sz="1800" dirty="0" err="1"/>
              <a:t>mắc</a:t>
            </a:r>
            <a:r>
              <a:rPr lang="en-GB" sz="1800" dirty="0"/>
              <a:t> </a:t>
            </a:r>
            <a:r>
              <a:rPr lang="en-GB" sz="1800" dirty="0" err="1"/>
              <a:t>có</a:t>
            </a:r>
            <a:r>
              <a:rPr lang="en-GB" sz="1800" dirty="0"/>
              <a:t> </a:t>
            </a:r>
            <a:r>
              <a:rPr lang="en-GB" sz="1800" dirty="0" err="1"/>
              <a:t>hoặc</a:t>
            </a:r>
            <a:r>
              <a:rPr lang="en-GB" sz="1800" dirty="0"/>
              <a:t> </a:t>
            </a:r>
            <a:r>
              <a:rPr lang="en-GB" sz="1800" dirty="0" err="1"/>
              <a:t>không</a:t>
            </a:r>
            <a:r>
              <a:rPr lang="en-GB" sz="1800" dirty="0"/>
              <a:t> </a:t>
            </a:r>
            <a:r>
              <a:rPr lang="en-GB" sz="1800" dirty="0" err="1"/>
              <a:t>có</a:t>
            </a:r>
            <a:r>
              <a:rPr lang="en-GB" sz="1800" dirty="0"/>
              <a:t> </a:t>
            </a:r>
            <a:r>
              <a:rPr lang="en-GB" sz="1800" dirty="0" err="1"/>
              <a:t>bệnh</a:t>
            </a:r>
            <a:r>
              <a:rPr lang="en-GB" sz="1800" dirty="0"/>
              <a:t> </a:t>
            </a:r>
            <a:r>
              <a:rPr lang="en-GB" sz="1800" dirty="0" err="1"/>
              <a:t>tim</a:t>
            </a:r>
            <a:r>
              <a:rPr lang="en-GB" sz="1800" dirty="0"/>
              <a:t> </a:t>
            </a:r>
            <a:r>
              <a:rPr lang="en-GB" sz="1800" dirty="0" err="1"/>
              <a:t>mạch</a:t>
            </a:r>
            <a:endParaRPr lang="en-GB" sz="1800" dirty="0"/>
          </a:p>
        </p:txBody>
      </p:sp>
      <p:sp>
        <p:nvSpPr>
          <p:cNvPr id="2" name="Footer Placeholder 1">
            <a:extLst>
              <a:ext uri="{FF2B5EF4-FFF2-40B4-BE49-F238E27FC236}">
                <a16:creationId xmlns:a16="http://schemas.microsoft.com/office/drawing/2014/main" id="{5135AB88-E385-4A33-8E0B-506F93EEB3CF}"/>
              </a:ext>
            </a:extLst>
          </p:cNvPr>
          <p:cNvSpPr>
            <a:spLocks noGrp="1"/>
          </p:cNvSpPr>
          <p:nvPr>
            <p:ph type="ftr" sz="quarter" idx="3"/>
          </p:nvPr>
        </p:nvSpPr>
        <p:spPr/>
        <p:txBody>
          <a:bodyPr/>
          <a:lstStyle>
            <a:defPPr>
              <a:defRPr lang="en-US"/>
            </a:defPPr>
            <a:lvl1pPr marL="0" algn="l" defTabSz="457200" rtl="0" eaLnBrk="1" latinLnBrk="0" hangingPunct="1">
              <a:defRPr sz="825" kern="1200">
                <a:solidFill>
                  <a:schemeClr val="tx2">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r>
              <a:rPr lang="en-GB" sz="800">
                <a:solidFill>
                  <a:srgbClr val="EE245C"/>
                </a:solidFill>
              </a:rPr>
              <a:t>Empagliflozin không chỉ định để điều trị suy tim hoặc bệnh thận mạn</a:t>
            </a:r>
            <a:br>
              <a:rPr lang="en-GB" sz="800">
                <a:solidFill>
                  <a:srgbClr val="515151"/>
                </a:solidFill>
              </a:rPr>
            </a:br>
            <a:r>
              <a:rPr lang="en-GB" sz="800">
                <a:solidFill>
                  <a:srgbClr val="515151"/>
                </a:solidFill>
              </a:rPr>
              <a:t>CV, tim mạch</a:t>
            </a:r>
            <a:r>
              <a:rPr kumimoji="0" lang="en-GB" sz="800" b="0" i="0" u="none" strike="noStrike" kern="1200" cap="none" spc="0" normalizeH="0" baseline="0" noProof="0">
                <a:ln>
                  <a:noFill/>
                </a:ln>
                <a:solidFill>
                  <a:srgbClr val="515151"/>
                </a:solidFill>
                <a:effectLst/>
                <a:uLnTx/>
                <a:uFillTx/>
                <a:latin typeface="Century Gothic" panose="020F0302020204030204"/>
                <a:ea typeface="+mn-ea"/>
                <a:cs typeface="+mn-cs"/>
              </a:rPr>
              <a:t>; CVD, bệnh tim mạch; CVD, bệnh tim mạch; </a:t>
            </a:r>
            <a:r>
              <a:rPr kumimoji="0" lang="en-GB" sz="800" b="0" i="0" u="none" strike="noStrike" kern="1200" cap="none" spc="0" normalizeH="0" baseline="0" noProof="0" dirty="0">
                <a:ln>
                  <a:noFill/>
                </a:ln>
                <a:solidFill>
                  <a:srgbClr val="515151"/>
                </a:solidFill>
                <a:effectLst/>
                <a:uLnTx/>
                <a:uFillTx/>
                <a:latin typeface="Century Gothic" panose="020F0302020204030204"/>
                <a:ea typeface="+mn-ea"/>
                <a:cs typeface="+mn-cs"/>
              </a:rPr>
              <a:t>ESRD</a:t>
            </a:r>
            <a:r>
              <a:rPr kumimoji="0" lang="en-GB" sz="800" b="0" i="0" u="none" strike="noStrike" kern="1200" cap="none" spc="0" normalizeH="0" baseline="0" noProof="0">
                <a:ln>
                  <a:noFill/>
                </a:ln>
                <a:solidFill>
                  <a:srgbClr val="515151"/>
                </a:solidFill>
                <a:effectLst/>
                <a:uLnTx/>
                <a:uFillTx/>
                <a:latin typeface="Century Gothic" panose="020F0302020204030204"/>
                <a:ea typeface="+mn-ea"/>
                <a:cs typeface="+mn-cs"/>
              </a:rPr>
              <a:t>, bệnh thận giai đoạn cuối; </a:t>
            </a:r>
            <a:r>
              <a:rPr kumimoji="0" lang="en-GB" sz="800" b="0" i="0" u="none" strike="noStrike" kern="1200" cap="none" spc="0" normalizeH="0" baseline="0" noProof="0" dirty="0">
                <a:ln>
                  <a:noFill/>
                </a:ln>
                <a:solidFill>
                  <a:srgbClr val="515151"/>
                </a:solidFill>
                <a:effectLst/>
                <a:uLnTx/>
                <a:uFillTx/>
                <a:latin typeface="Century Gothic" panose="020F0302020204030204"/>
                <a:ea typeface="+mn-ea"/>
                <a:cs typeface="+mn-cs"/>
              </a:rPr>
              <a:t>HbA1c</a:t>
            </a:r>
            <a:r>
              <a:rPr kumimoji="0" lang="en-GB" sz="800" b="0" i="0" u="none" strike="noStrike" kern="1200" cap="none" spc="0" normalizeH="0" baseline="0" noProof="0">
                <a:ln>
                  <a:noFill/>
                </a:ln>
                <a:solidFill>
                  <a:srgbClr val="515151"/>
                </a:solidFill>
                <a:effectLst/>
                <a:uLnTx/>
                <a:uFillTx/>
                <a:latin typeface="Century Gothic" panose="020F0302020204030204"/>
                <a:ea typeface="+mn-ea"/>
                <a:cs typeface="+mn-cs"/>
              </a:rPr>
              <a:t>, haemoglobin glycate hóa; HHF, nhập viện vì suy tim; </a:t>
            </a:r>
            <a:r>
              <a:rPr kumimoji="0" lang="en-GB" sz="800" b="0" i="0" u="none" strike="noStrike" kern="1200" cap="none" spc="0" normalizeH="0" baseline="0" noProof="0" dirty="0">
                <a:ln>
                  <a:noFill/>
                </a:ln>
                <a:solidFill>
                  <a:srgbClr val="515151"/>
                </a:solidFill>
                <a:effectLst/>
                <a:uLnTx/>
                <a:uFillTx/>
                <a:latin typeface="Century Gothic" panose="020F0302020204030204"/>
                <a:ea typeface="+mn-ea"/>
                <a:cs typeface="+mn-cs"/>
              </a:rPr>
              <a:t>SGLT2, sodium-glucose co-transporter-2</a:t>
            </a:r>
            <a:r>
              <a:rPr kumimoji="0" lang="en-GB" sz="8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vi-VN" sz="800" b="0" i="0" u="none" strike="noStrike" kern="1200" cap="none" spc="0" normalizeH="0" baseline="0" noProof="0">
                <a:ln>
                  <a:noFill/>
                </a:ln>
                <a:solidFill>
                  <a:srgbClr val="515151"/>
                </a:solidFill>
                <a:effectLst/>
                <a:uLnTx/>
                <a:uFillTx/>
                <a:latin typeface="Century Gothic" panose="020F0302020204030204"/>
                <a:ea typeface="+mn-ea"/>
                <a:cs typeface="+mn-cs"/>
              </a:rPr>
              <a:t>ĐTĐ, Đái tháo đường</a:t>
            </a:r>
            <a:endParaRPr kumimoji="0" lang="en-GB" sz="800" b="0" i="0" u="none" strike="noStrike" kern="1200" cap="none" spc="0" normalizeH="0" baseline="0" noProof="0" dirty="0">
              <a:ln>
                <a:noFill/>
              </a:ln>
              <a:solidFill>
                <a:srgbClr val="515151"/>
              </a:solidFill>
              <a:effectLst/>
              <a:uLnTx/>
              <a:uFillTx/>
              <a:latin typeface="Century Gothic" panose="020F0302020204030204"/>
              <a:ea typeface="+mn-ea"/>
              <a:cs typeface="+mn-cs"/>
            </a:endParaRPr>
          </a:p>
          <a:p>
            <a:pPr lvl="0">
              <a:defRPr/>
            </a:pPr>
            <a:r>
              <a:rPr kumimoji="0" lang="en-GB" sz="800" b="0" i="0" u="none" strike="noStrike" kern="1200" cap="none" spc="0" normalizeH="0" baseline="0" noProof="0" dirty="0">
                <a:ln>
                  <a:noFill/>
                </a:ln>
                <a:solidFill>
                  <a:srgbClr val="515151"/>
                </a:solidFill>
                <a:effectLst/>
                <a:uLnTx/>
                <a:uFillTx/>
                <a:latin typeface="Century Gothic" panose="020F0302020204030204"/>
                <a:ea typeface="+mn-ea"/>
                <a:cs typeface="+mn-cs"/>
              </a:rPr>
              <a:t>1. Häring H-U </a:t>
            </a:r>
            <a:r>
              <a:rPr kumimoji="0" lang="en-GB" sz="800" b="0" i="1" u="none" strike="noStrike" kern="1200" cap="none" spc="0" normalizeH="0" baseline="0" noProof="0" dirty="0">
                <a:ln>
                  <a:noFill/>
                </a:ln>
                <a:solidFill>
                  <a:srgbClr val="515151"/>
                </a:solidFill>
                <a:effectLst/>
                <a:uLnTx/>
                <a:uFillTx/>
                <a:latin typeface="Century Gothic" panose="020F0302020204030204"/>
                <a:ea typeface="+mn-ea"/>
                <a:cs typeface="+mn-cs"/>
              </a:rPr>
              <a:t>et al. Diabetes Care</a:t>
            </a:r>
            <a:r>
              <a:rPr kumimoji="0" lang="en-GB" sz="800" b="0" i="0" u="none" strike="noStrike" kern="1200" cap="none" spc="0" normalizeH="0" baseline="0" noProof="0" dirty="0">
                <a:ln>
                  <a:noFill/>
                </a:ln>
                <a:solidFill>
                  <a:srgbClr val="515151"/>
                </a:solidFill>
                <a:effectLst/>
                <a:uLnTx/>
                <a:uFillTx/>
                <a:latin typeface="Century Gothic" panose="020F0302020204030204"/>
                <a:ea typeface="+mn-ea"/>
                <a:cs typeface="+mn-cs"/>
              </a:rPr>
              <a:t> 2014;37:1650; 2. Lavelle-Gonzalez FJ </a:t>
            </a:r>
            <a:r>
              <a:rPr kumimoji="0" lang="en-GB" sz="800" b="0" i="1" u="none" strike="noStrike" kern="1200" cap="none" spc="0" normalizeH="0" baseline="0" noProof="0" dirty="0">
                <a:ln>
                  <a:noFill/>
                </a:ln>
                <a:solidFill>
                  <a:srgbClr val="515151"/>
                </a:solidFill>
                <a:effectLst/>
                <a:uLnTx/>
                <a:uFillTx/>
                <a:latin typeface="Century Gothic" panose="020F0302020204030204"/>
                <a:ea typeface="+mn-ea"/>
                <a:cs typeface="+mn-cs"/>
              </a:rPr>
              <a:t>et al. Diabetologia </a:t>
            </a:r>
            <a:r>
              <a:rPr kumimoji="0" lang="en-GB" sz="800" b="0" i="0" u="none" strike="noStrike" kern="1200" cap="none" spc="0" normalizeH="0" baseline="0" noProof="0" dirty="0">
                <a:ln>
                  <a:noFill/>
                </a:ln>
                <a:solidFill>
                  <a:srgbClr val="515151"/>
                </a:solidFill>
                <a:effectLst/>
                <a:uLnTx/>
                <a:uFillTx/>
                <a:latin typeface="Century Gothic" panose="020F0302020204030204"/>
                <a:ea typeface="+mn-ea"/>
                <a:cs typeface="+mn-cs"/>
              </a:rPr>
              <a:t>2013;56:2582; 3. Turnbull FM </a:t>
            </a:r>
            <a:r>
              <a:rPr kumimoji="0" lang="en-GB" sz="800" b="0" i="1" u="none" strike="noStrike" kern="1200" cap="none" spc="0" normalizeH="0" baseline="0" noProof="0" dirty="0">
                <a:ln>
                  <a:noFill/>
                </a:ln>
                <a:solidFill>
                  <a:srgbClr val="515151"/>
                </a:solidFill>
                <a:effectLst/>
                <a:uLnTx/>
                <a:uFillTx/>
                <a:latin typeface="Century Gothic" panose="020F0302020204030204"/>
                <a:ea typeface="+mn-ea"/>
                <a:cs typeface="+mn-cs"/>
              </a:rPr>
              <a:t>et al. Diabetologia </a:t>
            </a:r>
            <a:r>
              <a:rPr kumimoji="0" lang="en-GB" sz="800" b="0" i="0" u="none" strike="noStrike" kern="1200" cap="none" spc="0" normalizeH="0" baseline="0" noProof="0" dirty="0">
                <a:ln>
                  <a:noFill/>
                </a:ln>
                <a:solidFill>
                  <a:srgbClr val="515151"/>
                </a:solidFill>
                <a:effectLst/>
                <a:uLnTx/>
                <a:uFillTx/>
                <a:latin typeface="Century Gothic" panose="020F0302020204030204"/>
                <a:ea typeface="+mn-ea"/>
                <a:cs typeface="+mn-cs"/>
              </a:rPr>
              <a:t>2009;52:2288; </a:t>
            </a:r>
            <a:br>
              <a:rPr kumimoji="0" lang="en-GB" sz="800" b="0" i="0" u="none" strike="noStrike" kern="1200" cap="none" spc="0" normalizeH="0" baseline="0" noProof="0" dirty="0">
                <a:ln>
                  <a:noFill/>
                </a:ln>
                <a:solidFill>
                  <a:srgbClr val="515151"/>
                </a:solidFill>
                <a:effectLst/>
                <a:uLnTx/>
                <a:uFillTx/>
                <a:latin typeface="Century Gothic" panose="020F0302020204030204"/>
                <a:ea typeface="+mn-ea"/>
                <a:cs typeface="+mn-cs"/>
              </a:rPr>
            </a:br>
            <a:r>
              <a:rPr kumimoji="0" lang="en-GB" sz="800" b="0" i="0" u="none" strike="noStrike" kern="1200" cap="none" spc="0" normalizeH="0" baseline="0" noProof="0" dirty="0">
                <a:ln>
                  <a:noFill/>
                </a:ln>
                <a:solidFill>
                  <a:srgbClr val="515151"/>
                </a:solidFill>
                <a:effectLst/>
                <a:uLnTx/>
                <a:uFillTx/>
                <a:latin typeface="Century Gothic" panose="020F0302020204030204"/>
                <a:ea typeface="+mn-ea"/>
                <a:cs typeface="+mn-cs"/>
              </a:rPr>
              <a:t>4. </a:t>
            </a:r>
            <a:r>
              <a:rPr lang="en-GB" sz="800" dirty="0">
                <a:solidFill>
                  <a:srgbClr val="515151"/>
                </a:solidFill>
              </a:rPr>
              <a:t>Inzucchi SE et al. </a:t>
            </a:r>
            <a:r>
              <a:rPr lang="en-GB" sz="800" i="1" dirty="0">
                <a:solidFill>
                  <a:srgbClr val="515151"/>
                </a:solidFill>
              </a:rPr>
              <a:t>Diabetes Obes Metab </a:t>
            </a:r>
            <a:r>
              <a:rPr lang="en-GB" sz="800" dirty="0">
                <a:solidFill>
                  <a:srgbClr val="515151"/>
                </a:solidFill>
              </a:rPr>
              <a:t>2021;23:425</a:t>
            </a:r>
            <a:r>
              <a:rPr kumimoji="0" lang="en-GB" sz="800" b="0" i="0" u="none" strike="noStrike" kern="1200" cap="none" spc="0" normalizeH="0" baseline="0" noProof="0" dirty="0">
                <a:ln>
                  <a:noFill/>
                </a:ln>
                <a:solidFill>
                  <a:srgbClr val="515151"/>
                </a:solidFill>
                <a:effectLst/>
                <a:uLnTx/>
                <a:uFillTx/>
                <a:latin typeface="Century Gothic" panose="020F0302020204030204"/>
                <a:ea typeface="+mn-ea"/>
                <a:cs typeface="+mn-cs"/>
              </a:rPr>
              <a:t>; 5. </a:t>
            </a:r>
            <a:r>
              <a:rPr lang="en-GB" sz="800" dirty="0">
                <a:solidFill>
                  <a:srgbClr val="515151"/>
                </a:solidFill>
              </a:rPr>
              <a:t>American Diabetes Association. </a:t>
            </a:r>
            <a:r>
              <a:rPr lang="en-GB" sz="800" i="1" dirty="0">
                <a:solidFill>
                  <a:srgbClr val="515151"/>
                </a:solidFill>
              </a:rPr>
              <a:t>Diabetes Care </a:t>
            </a:r>
            <a:r>
              <a:rPr lang="en-GB" sz="800" dirty="0">
                <a:solidFill>
                  <a:srgbClr val="515151"/>
                </a:solidFill>
              </a:rPr>
              <a:t>2021;44:S1; </a:t>
            </a:r>
            <a:r>
              <a:rPr kumimoji="0" lang="en-GB" sz="800" b="0" i="0" u="none" strike="noStrike" kern="1200" cap="none" spc="0" normalizeH="0" baseline="0" noProof="0" dirty="0">
                <a:ln>
                  <a:noFill/>
                </a:ln>
                <a:solidFill>
                  <a:srgbClr val="515151"/>
                </a:solidFill>
                <a:effectLst/>
                <a:uLnTx/>
                <a:uFillTx/>
                <a:latin typeface="Century Gothic" panose="020F0302020204030204"/>
                <a:ea typeface="+mn-ea"/>
                <a:cs typeface="+mn-cs"/>
              </a:rPr>
              <a:t>6. Patorno E </a:t>
            </a:r>
            <a:r>
              <a:rPr kumimoji="0" lang="en-GB" sz="800" b="0" i="1" u="none" strike="noStrike" kern="1200" cap="none" spc="0" normalizeH="0" baseline="0" noProof="0" dirty="0">
                <a:ln>
                  <a:noFill/>
                </a:ln>
                <a:solidFill>
                  <a:srgbClr val="515151"/>
                </a:solidFill>
                <a:effectLst/>
                <a:uLnTx/>
                <a:uFillTx/>
                <a:latin typeface="Century Gothic" panose="020F0302020204030204"/>
                <a:ea typeface="+mn-ea"/>
                <a:cs typeface="+mn-cs"/>
              </a:rPr>
              <a:t>et al. Circulation </a:t>
            </a:r>
            <a:r>
              <a:rPr kumimoji="0" lang="en-GB" sz="800" b="0" i="0" u="none" strike="noStrike" kern="1200" cap="none" spc="0" normalizeH="0" baseline="0" noProof="0" dirty="0">
                <a:ln>
                  <a:noFill/>
                </a:ln>
                <a:solidFill>
                  <a:srgbClr val="515151"/>
                </a:solidFill>
                <a:effectLst/>
                <a:uLnTx/>
                <a:uFillTx/>
                <a:latin typeface="Century Gothic" panose="020F0302020204030204"/>
                <a:ea typeface="+mn-ea"/>
                <a:cs typeface="+mn-cs"/>
              </a:rPr>
              <a:t>2019;139:2822; </a:t>
            </a:r>
            <a:r>
              <a:rPr kumimoji="0" lang="it-IT" sz="800" b="0" i="0" u="none" strike="noStrike" kern="1200" cap="none" spc="0" normalizeH="0" baseline="0" noProof="0" dirty="0">
                <a:ln>
                  <a:noFill/>
                </a:ln>
                <a:solidFill>
                  <a:srgbClr val="515151"/>
                </a:solidFill>
                <a:effectLst/>
                <a:uLnTx/>
                <a:uFillTx/>
                <a:latin typeface="Century Gothic" panose="020F0302020204030204"/>
                <a:ea typeface="+mn-ea"/>
                <a:cs typeface="+mn-cs"/>
              </a:rPr>
              <a:t>7. </a:t>
            </a:r>
            <a:r>
              <a:rPr kumimoji="0" lang="en-US" sz="800" b="0" i="0" u="none" strike="noStrike" kern="1200" cap="none" spc="0" normalizeH="0" baseline="0" noProof="0" dirty="0">
                <a:ln>
                  <a:noFill/>
                </a:ln>
                <a:solidFill>
                  <a:srgbClr val="5A5A5A"/>
                </a:solidFill>
                <a:effectLst/>
                <a:uLnTx/>
                <a:uFillTx/>
                <a:latin typeface="Century Gothic" panose="020F0302020204030204"/>
                <a:ea typeface="+mn-ea"/>
                <a:cs typeface="+mn-cs"/>
              </a:rPr>
              <a:t>Kim DJ </a:t>
            </a:r>
            <a:r>
              <a:rPr kumimoji="0" lang="en-US" sz="800" b="0" i="1" u="none" strike="noStrike" kern="1200" cap="none" spc="0" normalizeH="0" baseline="0" noProof="0" dirty="0">
                <a:ln>
                  <a:noFill/>
                </a:ln>
                <a:solidFill>
                  <a:srgbClr val="5A5A5A"/>
                </a:solidFill>
                <a:effectLst/>
                <a:uLnTx/>
                <a:uFillTx/>
                <a:latin typeface="Century Gothic" panose="020F0302020204030204"/>
                <a:ea typeface="+mn-ea"/>
                <a:cs typeface="+mn-cs"/>
              </a:rPr>
              <a:t>et al. IDF </a:t>
            </a:r>
            <a:r>
              <a:rPr kumimoji="0" lang="en-US" sz="800" b="0" i="0" u="none" strike="noStrike" kern="1200" cap="none" spc="0" normalizeH="0" baseline="0" noProof="0" dirty="0">
                <a:ln>
                  <a:noFill/>
                </a:ln>
                <a:solidFill>
                  <a:srgbClr val="5A5A5A"/>
                </a:solidFill>
                <a:effectLst/>
                <a:uLnTx/>
                <a:uFillTx/>
                <a:latin typeface="Century Gothic" panose="020F0302020204030204"/>
                <a:ea typeface="+mn-ea"/>
                <a:cs typeface="+mn-cs"/>
              </a:rPr>
              <a:t>2019; </a:t>
            </a:r>
            <a:r>
              <a:rPr kumimoji="0" lang="en-GB" sz="800" b="0" i="0" u="none" strike="noStrike" kern="1200" cap="none" spc="0" normalizeH="0" baseline="0" noProof="0" dirty="0">
                <a:ln>
                  <a:noFill/>
                </a:ln>
                <a:solidFill>
                  <a:srgbClr val="5A5A5A"/>
                </a:solidFill>
                <a:effectLst/>
                <a:uLnTx/>
                <a:uFillTx/>
                <a:latin typeface="Century Gothic" panose="020F0302020204030204"/>
                <a:ea typeface="+mn-ea"/>
                <a:cs typeface="+mn-cs"/>
              </a:rPr>
              <a:t>poster P-0617</a:t>
            </a:r>
            <a:endParaRPr lang="da-DK" sz="800" dirty="0">
              <a:solidFill>
                <a:srgbClr val="5A5A5A"/>
              </a:solidFill>
            </a:endParaRPr>
          </a:p>
        </p:txBody>
      </p:sp>
      <p:sp>
        <p:nvSpPr>
          <p:cNvPr id="11" name="Rectangle: Rounded Corners 10">
            <a:extLst>
              <a:ext uri="{FF2B5EF4-FFF2-40B4-BE49-F238E27FC236}">
                <a16:creationId xmlns:a16="http://schemas.microsoft.com/office/drawing/2014/main" id="{6DD6C513-BC6E-4C5D-81FA-399CFB03D993}"/>
              </a:ext>
            </a:extLst>
          </p:cNvPr>
          <p:cNvSpPr/>
          <p:nvPr/>
        </p:nvSpPr>
        <p:spPr>
          <a:xfrm>
            <a:off x="1151702" y="1235171"/>
            <a:ext cx="7404033" cy="1126026"/>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297000" rIns="27000" rtlCol="0" anchor="ctr"/>
          <a:lstStyle/>
          <a:p>
            <a:pPr marL="535781" lvl="0" defTabSz="457189">
              <a:defRPr/>
            </a:pPr>
            <a:r>
              <a:rPr lang="en-GB" sz="1600" dirty="0" err="1">
                <a:solidFill>
                  <a:srgbClr val="5A5A5A"/>
                </a:solidFill>
                <a:latin typeface="Arial" panose="020B0604020202020204" pitchFamily="34" charset="0"/>
                <a:cs typeface="Arial" panose="020B0604020202020204" pitchFamily="34" charset="0"/>
              </a:rPr>
              <a:t>Ức</a:t>
            </a:r>
            <a:r>
              <a:rPr lang="en-GB" sz="1600" dirty="0">
                <a:solidFill>
                  <a:srgbClr val="5A5A5A"/>
                </a:solidFill>
                <a:latin typeface="Arial" panose="020B0604020202020204" pitchFamily="34" charset="0"/>
                <a:cs typeface="Arial" panose="020B0604020202020204" pitchFamily="34" charset="0"/>
              </a:rPr>
              <a:t> </a:t>
            </a:r>
            <a:r>
              <a:rPr lang="en-GB" sz="1600" dirty="0" err="1">
                <a:solidFill>
                  <a:srgbClr val="5A5A5A"/>
                </a:solidFill>
                <a:latin typeface="Arial" panose="020B0604020202020204" pitchFamily="34" charset="0"/>
                <a:cs typeface="Arial" panose="020B0604020202020204" pitchFamily="34" charset="0"/>
              </a:rPr>
              <a:t>chế</a:t>
            </a:r>
            <a:r>
              <a:rPr lang="en-GB" sz="1600" dirty="0">
                <a:solidFill>
                  <a:srgbClr val="5A5A5A"/>
                </a:solidFill>
                <a:latin typeface="Arial" panose="020B0604020202020204" pitchFamily="34" charset="0"/>
                <a:cs typeface="Arial" panose="020B0604020202020204" pitchFamily="34" charset="0"/>
              </a:rPr>
              <a:t> </a:t>
            </a:r>
            <a:r>
              <a:rPr kumimoji="0" lang="en-GB" sz="16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SGLT2 </a:t>
            </a:r>
            <a:r>
              <a:rPr kumimoji="0" lang="en-GB" sz="1600" b="0" i="0" u="none" strike="noStrike" kern="1200" cap="none" spc="0" normalizeH="0" baseline="0" noProof="0" dirty="0" err="1">
                <a:ln>
                  <a:noFill/>
                </a:ln>
                <a:solidFill>
                  <a:srgbClr val="5A5A5A"/>
                </a:solidFill>
                <a:effectLst/>
                <a:uLnTx/>
                <a:uFillTx/>
                <a:latin typeface="Arial" panose="020B0604020202020204" pitchFamily="34" charset="0"/>
                <a:cs typeface="Arial" panose="020B0604020202020204" pitchFamily="34" charset="0"/>
              </a:rPr>
              <a:t>cho</a:t>
            </a:r>
            <a:r>
              <a:rPr kumimoji="0" lang="en-GB" sz="16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600" b="0"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thấy</a:t>
            </a:r>
            <a:r>
              <a:rPr kumimoji="0" lang="en-GB" sz="16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lợi</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ích</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trên</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các</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thông</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số</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chuyển</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hóa</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ngắn</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hạn</a:t>
            </a:r>
            <a:r>
              <a:rPr kumimoji="0" lang="en-GB" sz="1600" b="1" i="0" u="none" strike="noStrike" kern="1200" cap="none" spc="0" normalizeH="0" baseline="0" noProof="0" dirty="0">
                <a:ln>
                  <a:noFill/>
                </a:ln>
                <a:solidFill>
                  <a:srgbClr val="8F3089"/>
                </a:solidFill>
                <a:effectLst/>
                <a:uLnTx/>
                <a:uFillTx/>
                <a:latin typeface="Arial" panose="020B0604020202020204" pitchFamily="34" charset="0"/>
                <a:cs typeface="Arial" panose="020B0604020202020204" pitchFamily="34" charset="0"/>
              </a:rPr>
              <a:t> </a:t>
            </a:r>
            <a:r>
              <a:rPr lang="en-GB" sz="1600" dirty="0">
                <a:solidFill>
                  <a:srgbClr val="5A5A5A"/>
                </a:solidFill>
                <a:latin typeface="Arial" panose="020B0604020202020204" pitchFamily="34" charset="0"/>
                <a:cs typeface="Arial" panose="020B0604020202020204" pitchFamily="34" charset="0"/>
              </a:rPr>
              <a:t>ở ĐTĐ </a:t>
            </a:r>
            <a:r>
              <a:rPr lang="en-GB" sz="1600" dirty="0" err="1">
                <a:solidFill>
                  <a:srgbClr val="5A5A5A"/>
                </a:solidFill>
                <a:latin typeface="Arial" panose="020B0604020202020204" pitchFamily="34" charset="0"/>
                <a:cs typeface="Arial" panose="020B0604020202020204" pitchFamily="34" charset="0"/>
              </a:rPr>
              <a:t>típ</a:t>
            </a:r>
            <a:r>
              <a:rPr lang="en-GB" sz="1600" dirty="0">
                <a:solidFill>
                  <a:srgbClr val="5A5A5A"/>
                </a:solidFill>
                <a:latin typeface="Arial" panose="020B0604020202020204" pitchFamily="34" charset="0"/>
                <a:cs typeface="Arial" panose="020B0604020202020204" pitchFamily="34" charset="0"/>
              </a:rPr>
              <a:t> 2,</a:t>
            </a:r>
            <a:r>
              <a:rPr kumimoji="0" lang="en-GB" sz="16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 bao </a:t>
            </a:r>
            <a:r>
              <a:rPr kumimoji="0" lang="en-GB" sz="1600" b="0" i="0" u="none" strike="noStrike" kern="1200" cap="none" spc="0" normalizeH="0" baseline="0" noProof="0" dirty="0" err="1">
                <a:ln>
                  <a:noFill/>
                </a:ln>
                <a:solidFill>
                  <a:srgbClr val="5A5A5A"/>
                </a:solidFill>
                <a:effectLst/>
                <a:uLnTx/>
                <a:uFillTx/>
                <a:latin typeface="Arial" panose="020B0604020202020204" pitchFamily="34" charset="0"/>
                <a:cs typeface="Arial" panose="020B0604020202020204" pitchFamily="34" charset="0"/>
              </a:rPr>
              <a:t>gồm</a:t>
            </a:r>
            <a:r>
              <a:rPr kumimoji="0" lang="en-GB" sz="16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600" b="0"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giảm</a:t>
            </a:r>
            <a:r>
              <a:rPr kumimoji="0" lang="en-GB" sz="16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 </a:t>
            </a:r>
            <a:r>
              <a:rPr lang="en-GB" sz="1600" dirty="0">
                <a:solidFill>
                  <a:srgbClr val="5A5A5A"/>
                </a:solidFill>
                <a:latin typeface="Arial" panose="020B0604020202020204" pitchFamily="34" charset="0"/>
                <a:cs typeface="Arial" panose="020B0604020202020204" pitchFamily="34" charset="0"/>
              </a:rPr>
              <a:t>HbA1c, </a:t>
            </a:r>
            <a:r>
              <a:rPr lang="en-GB" sz="1600" dirty="0" err="1">
                <a:solidFill>
                  <a:srgbClr val="5A5A5A"/>
                </a:solidFill>
                <a:latin typeface="Arial" panose="020B0604020202020204" pitchFamily="34" charset="0"/>
                <a:cs typeface="Arial" panose="020B0604020202020204" pitchFamily="34" charset="0"/>
              </a:rPr>
              <a:t>huyết</a:t>
            </a:r>
            <a:r>
              <a:rPr lang="en-GB" sz="1600" dirty="0">
                <a:solidFill>
                  <a:srgbClr val="5A5A5A"/>
                </a:solidFill>
                <a:latin typeface="Arial" panose="020B0604020202020204" pitchFamily="34" charset="0"/>
                <a:cs typeface="Arial" panose="020B0604020202020204" pitchFamily="34" charset="0"/>
              </a:rPr>
              <a:t> </a:t>
            </a:r>
            <a:r>
              <a:rPr lang="en-GB" sz="1600" dirty="0" err="1">
                <a:solidFill>
                  <a:srgbClr val="5A5A5A"/>
                </a:solidFill>
                <a:latin typeface="Arial" panose="020B0604020202020204" pitchFamily="34" charset="0"/>
                <a:cs typeface="Arial" panose="020B0604020202020204" pitchFamily="34" charset="0"/>
              </a:rPr>
              <a:t>áp</a:t>
            </a:r>
            <a:r>
              <a:rPr lang="en-GB" sz="1600" dirty="0">
                <a:solidFill>
                  <a:srgbClr val="5A5A5A"/>
                </a:solidFill>
                <a:latin typeface="Arial" panose="020B0604020202020204" pitchFamily="34" charset="0"/>
                <a:cs typeface="Arial" panose="020B0604020202020204" pitchFamily="34" charset="0"/>
              </a:rPr>
              <a:t> </a:t>
            </a:r>
            <a:r>
              <a:rPr lang="en-GB" sz="1600" dirty="0" err="1">
                <a:solidFill>
                  <a:srgbClr val="5A5A5A"/>
                </a:solidFill>
                <a:latin typeface="Arial" panose="020B0604020202020204" pitchFamily="34" charset="0"/>
                <a:cs typeface="Arial" panose="020B0604020202020204" pitchFamily="34" charset="0"/>
              </a:rPr>
              <a:t>và</a:t>
            </a:r>
            <a:r>
              <a:rPr lang="en-GB" sz="1600" dirty="0">
                <a:solidFill>
                  <a:srgbClr val="5A5A5A"/>
                </a:solidFill>
                <a:latin typeface="Arial" panose="020B0604020202020204" pitchFamily="34" charset="0"/>
                <a:cs typeface="Arial" panose="020B0604020202020204" pitchFamily="34" charset="0"/>
              </a:rPr>
              <a:t> </a:t>
            </a:r>
            <a:r>
              <a:rPr lang="en-GB" sz="1600" dirty="0" err="1">
                <a:solidFill>
                  <a:srgbClr val="5A5A5A"/>
                </a:solidFill>
                <a:latin typeface="Arial" panose="020B0604020202020204" pitchFamily="34" charset="0"/>
                <a:cs typeface="Arial" panose="020B0604020202020204" pitchFamily="34" charset="0"/>
              </a:rPr>
              <a:t>cân</a:t>
            </a:r>
            <a:r>
              <a:rPr lang="en-GB" sz="1600" dirty="0">
                <a:solidFill>
                  <a:srgbClr val="5A5A5A"/>
                </a:solidFill>
                <a:latin typeface="Arial" panose="020B0604020202020204" pitchFamily="34" charset="0"/>
                <a:cs typeface="Arial" panose="020B0604020202020204" pitchFamily="34" charset="0"/>
              </a:rPr>
              <a:t> </a:t>
            </a:r>
            <a:r>
              <a:rPr lang="en-GB" sz="1600" dirty="0" err="1">
                <a:solidFill>
                  <a:srgbClr val="5A5A5A"/>
                </a:solidFill>
                <a:latin typeface="Arial" panose="020B0604020202020204" pitchFamily="34" charset="0"/>
                <a:cs typeface="Arial" panose="020B0604020202020204" pitchFamily="34" charset="0"/>
              </a:rPr>
              <a:t>nặng</a:t>
            </a:r>
            <a:r>
              <a:rPr kumimoji="0" lang="en-GB" sz="16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600" b="0" i="0" u="none" strike="noStrike" kern="1200" cap="none" spc="0" normalizeH="0" baseline="0" noProof="0" dirty="0" err="1">
                <a:ln>
                  <a:noFill/>
                </a:ln>
                <a:solidFill>
                  <a:srgbClr val="5A5A5A"/>
                </a:solidFill>
                <a:effectLst/>
                <a:uLnTx/>
                <a:uFillTx/>
                <a:latin typeface="Arial" panose="020B0604020202020204" pitchFamily="34" charset="0"/>
                <a:cs typeface="Arial" panose="020B0604020202020204" pitchFamily="34" charset="0"/>
              </a:rPr>
              <a:t>vốn</a:t>
            </a:r>
            <a:r>
              <a:rPr kumimoji="0" lang="en-GB" sz="16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600" b="0"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là</a:t>
            </a:r>
            <a:r>
              <a:rPr kumimoji="0" lang="en-GB" sz="16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các</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yếu</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tố</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nguy</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cơ</a:t>
            </a:r>
            <a:r>
              <a:rPr kumimoji="0" lang="en-GB" sz="16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 </a:t>
            </a:r>
            <a:r>
              <a:rPr lang="en-GB" sz="1600" dirty="0" err="1">
                <a:solidFill>
                  <a:srgbClr val="5A5A5A"/>
                </a:solidFill>
                <a:latin typeface="Arial" panose="020B0604020202020204" pitchFamily="34" charset="0"/>
                <a:cs typeface="Arial" panose="020B0604020202020204" pitchFamily="34" charset="0"/>
              </a:rPr>
              <a:t>tiến</a:t>
            </a:r>
            <a:r>
              <a:rPr lang="en-GB" sz="1600" dirty="0">
                <a:solidFill>
                  <a:srgbClr val="5A5A5A"/>
                </a:solidFill>
                <a:latin typeface="Arial" panose="020B0604020202020204" pitchFamily="34" charset="0"/>
                <a:cs typeface="Arial" panose="020B0604020202020204" pitchFamily="34" charset="0"/>
              </a:rPr>
              <a:t> </a:t>
            </a:r>
            <a:r>
              <a:rPr lang="en-GB" sz="1600" dirty="0" err="1">
                <a:solidFill>
                  <a:srgbClr val="5A5A5A"/>
                </a:solidFill>
                <a:latin typeface="Arial" panose="020B0604020202020204" pitchFamily="34" charset="0"/>
                <a:cs typeface="Arial" panose="020B0604020202020204" pitchFamily="34" charset="0"/>
              </a:rPr>
              <a:t>triển</a:t>
            </a:r>
            <a:r>
              <a:rPr kumimoji="0" lang="en-GB" sz="1600" b="0" i="0" u="none" strike="noStrike" kern="1200" cap="none" spc="0" normalizeH="0" baseline="0" noProof="0" dirty="0">
                <a:ln>
                  <a:noFill/>
                </a:ln>
                <a:solidFill>
                  <a:srgbClr val="515151"/>
                </a:solidFill>
                <a:effectLst/>
                <a:uLnTx/>
                <a:uFillTx/>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các</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biến</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chứng</a:t>
            </a:r>
            <a:r>
              <a:rPr lang="en-GB" sz="1600" b="1" dirty="0">
                <a:solidFill>
                  <a:srgbClr val="8F3089"/>
                </a:solidFill>
                <a:latin typeface="Arial" panose="020B0604020202020204" pitchFamily="34" charset="0"/>
                <a:cs typeface="Arial" panose="020B0604020202020204" pitchFamily="34" charset="0"/>
              </a:rPr>
              <a:t> tim </a:t>
            </a:r>
            <a:r>
              <a:rPr lang="en-GB" sz="1600" b="1" dirty="0" err="1">
                <a:solidFill>
                  <a:srgbClr val="8F3089"/>
                </a:solidFill>
                <a:latin typeface="Arial" panose="020B0604020202020204" pitchFamily="34" charset="0"/>
                <a:cs typeface="Arial" panose="020B0604020202020204" pitchFamily="34" charset="0"/>
              </a:rPr>
              <a:t>mạch</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và</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thận</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dại</a:t>
            </a:r>
            <a:r>
              <a:rPr lang="en-GB" sz="1600" b="1" dirty="0">
                <a:solidFill>
                  <a:srgbClr val="8F3089"/>
                </a:solidFill>
                <a:latin typeface="Arial" panose="020B0604020202020204" pitchFamily="34" charset="0"/>
                <a:cs typeface="Arial" panose="020B0604020202020204" pitchFamily="34" charset="0"/>
              </a:rPr>
              <a:t> </a:t>
            </a:r>
            <a:r>
              <a:rPr lang="en-GB" sz="1600" b="1" dirty="0" err="1">
                <a:solidFill>
                  <a:srgbClr val="8F3089"/>
                </a:solidFill>
                <a:latin typeface="Arial" panose="020B0604020202020204" pitchFamily="34" charset="0"/>
                <a:cs typeface="Arial" panose="020B0604020202020204" pitchFamily="34" charset="0"/>
              </a:rPr>
              <a:t>hạn</a:t>
            </a:r>
            <a:r>
              <a:rPr kumimoji="0" lang="en-GB" sz="1600" b="0" i="0" u="none" strike="noStrike" kern="1200" cap="none" spc="0" normalizeH="0" baseline="30000" noProof="0" dirty="0">
                <a:ln>
                  <a:noFill/>
                </a:ln>
                <a:solidFill>
                  <a:srgbClr val="515151"/>
                </a:solidFill>
                <a:effectLst/>
                <a:uLnTx/>
                <a:uFillTx/>
                <a:latin typeface="Arial" panose="020B0604020202020204" pitchFamily="34" charset="0"/>
                <a:cs typeface="Arial" panose="020B0604020202020204" pitchFamily="34" charset="0"/>
              </a:rPr>
              <a:t>1–5</a:t>
            </a:r>
            <a:endParaRPr kumimoji="0" lang="en-GB" sz="1600" b="0" i="0" u="none" strike="noStrike" kern="1200" cap="none" spc="0" normalizeH="0" baseline="30000" noProof="0" dirty="0">
              <a:ln>
                <a:noFill/>
              </a:ln>
              <a:solidFill>
                <a:srgbClr val="5A5A5A"/>
              </a:solidFill>
              <a:effectLst/>
              <a:uLnTx/>
              <a:uFillTx/>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B7626E27-AF87-4463-93A4-8BF2B568538A}"/>
              </a:ext>
            </a:extLst>
          </p:cNvPr>
          <p:cNvGrpSpPr/>
          <p:nvPr/>
        </p:nvGrpSpPr>
        <p:grpSpPr>
          <a:xfrm>
            <a:off x="630253" y="1320585"/>
            <a:ext cx="923465" cy="917436"/>
            <a:chOff x="689969" y="1161559"/>
            <a:chExt cx="923465" cy="917436"/>
          </a:xfrm>
        </p:grpSpPr>
        <p:grpSp>
          <p:nvGrpSpPr>
            <p:cNvPr id="13" name="Group 12">
              <a:extLst>
                <a:ext uri="{FF2B5EF4-FFF2-40B4-BE49-F238E27FC236}">
                  <a16:creationId xmlns:a16="http://schemas.microsoft.com/office/drawing/2014/main" id="{E7F07E87-8A6B-4FE0-8292-8FAC8898BFC2}"/>
                </a:ext>
              </a:extLst>
            </p:cNvPr>
            <p:cNvGrpSpPr/>
            <p:nvPr/>
          </p:nvGrpSpPr>
          <p:grpSpPr>
            <a:xfrm>
              <a:off x="689969" y="1161559"/>
              <a:ext cx="923465" cy="917436"/>
              <a:chOff x="928574" y="1605084"/>
              <a:chExt cx="1212487" cy="1212487"/>
            </a:xfrm>
          </p:grpSpPr>
          <p:sp>
            <p:nvSpPr>
              <p:cNvPr id="14" name="Oval 13">
                <a:extLst>
                  <a:ext uri="{FF2B5EF4-FFF2-40B4-BE49-F238E27FC236}">
                    <a16:creationId xmlns:a16="http://schemas.microsoft.com/office/drawing/2014/main" id="{FA444CF3-ED7C-4C32-9A6B-71D1D4B73A9C}"/>
                  </a:ext>
                </a:extLst>
              </p:cNvPr>
              <p:cNvSpPr/>
              <p:nvPr/>
            </p:nvSpPr>
            <p:spPr>
              <a:xfrm>
                <a:off x="928574" y="1605084"/>
                <a:ext cx="1212487" cy="1212487"/>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pic>
            <p:nvPicPr>
              <p:cNvPr id="15" name="Graphic 14">
                <a:extLst>
                  <a:ext uri="{FF2B5EF4-FFF2-40B4-BE49-F238E27FC236}">
                    <a16:creationId xmlns:a16="http://schemas.microsoft.com/office/drawing/2014/main" id="{BBC9A10E-3A7E-435B-A81A-94A209546B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9392" y="1816438"/>
                <a:ext cx="530850" cy="328362"/>
              </a:xfrm>
              <a:prstGeom prst="rect">
                <a:avLst/>
              </a:prstGeom>
            </p:spPr>
          </p:pic>
        </p:grpSp>
        <p:sp>
          <p:nvSpPr>
            <p:cNvPr id="16" name="Freeform: Shape 15">
              <a:extLst>
                <a:ext uri="{FF2B5EF4-FFF2-40B4-BE49-F238E27FC236}">
                  <a16:creationId xmlns:a16="http://schemas.microsoft.com/office/drawing/2014/main" id="{8C289578-AD60-474C-A14F-59CB16CADAB5}"/>
                </a:ext>
              </a:extLst>
            </p:cNvPr>
            <p:cNvSpPr/>
            <p:nvPr/>
          </p:nvSpPr>
          <p:spPr>
            <a:xfrm>
              <a:off x="864980" y="1661050"/>
              <a:ext cx="257634" cy="248457"/>
            </a:xfrm>
            <a:custGeom>
              <a:avLst/>
              <a:gdLst>
                <a:gd name="connsiteX0" fmla="*/ 55950 w 770868"/>
                <a:gd name="connsiteY0" fmla="*/ 56883 h 658968"/>
                <a:gd name="connsiteX1" fmla="*/ 55950 w 770868"/>
                <a:gd name="connsiteY1" fmla="*/ 329173 h 658968"/>
                <a:gd name="connsiteX2" fmla="*/ 386677 w 770868"/>
                <a:gd name="connsiteY2" fmla="*/ 663631 h 658968"/>
                <a:gd name="connsiteX3" fmla="*/ 718648 w 770868"/>
                <a:gd name="connsiteY3" fmla="*/ 330417 h 658968"/>
                <a:gd name="connsiteX4" fmla="*/ 718648 w 770868"/>
                <a:gd name="connsiteY4" fmla="*/ 58126 h 658968"/>
                <a:gd name="connsiteX5" fmla="*/ 448844 w 770868"/>
                <a:gd name="connsiteY5" fmla="*/ 58126 h 658968"/>
                <a:gd name="connsiteX6" fmla="*/ 387921 w 770868"/>
                <a:gd name="connsiteY6" fmla="*/ 119050 h 658968"/>
                <a:gd name="connsiteX7" fmla="*/ 326997 w 770868"/>
                <a:gd name="connsiteY7" fmla="*/ 56883 h 658968"/>
                <a:gd name="connsiteX8" fmla="*/ 55950 w 770868"/>
                <a:gd name="connsiteY8" fmla="*/ 56883 h 658968"/>
                <a:gd name="connsiteX9" fmla="*/ 55950 w 770868"/>
                <a:gd name="connsiteY9" fmla="*/ 56883 h 65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868" h="658968">
                  <a:moveTo>
                    <a:pt x="55950" y="56883"/>
                  </a:moveTo>
                  <a:cubicBezTo>
                    <a:pt x="-18650" y="132726"/>
                    <a:pt x="-18650" y="253330"/>
                    <a:pt x="55950" y="329173"/>
                  </a:cubicBezTo>
                  <a:lnTo>
                    <a:pt x="386677" y="663631"/>
                  </a:lnTo>
                  <a:cubicBezTo>
                    <a:pt x="497334" y="552974"/>
                    <a:pt x="607991" y="441073"/>
                    <a:pt x="718648" y="330417"/>
                  </a:cubicBezTo>
                  <a:cubicBezTo>
                    <a:pt x="793248" y="254573"/>
                    <a:pt x="793248" y="133969"/>
                    <a:pt x="718648" y="58126"/>
                  </a:cubicBezTo>
                  <a:cubicBezTo>
                    <a:pt x="644048" y="-17717"/>
                    <a:pt x="523444" y="-17717"/>
                    <a:pt x="448844" y="58126"/>
                  </a:cubicBezTo>
                  <a:lnTo>
                    <a:pt x="387921" y="119050"/>
                  </a:lnTo>
                  <a:lnTo>
                    <a:pt x="326997" y="56883"/>
                  </a:lnTo>
                  <a:cubicBezTo>
                    <a:pt x="251154" y="-18961"/>
                    <a:pt x="130550" y="-18961"/>
                    <a:pt x="55950" y="56883"/>
                  </a:cubicBezTo>
                  <a:lnTo>
                    <a:pt x="55950" y="56883"/>
                  </a:lnTo>
                  <a:close/>
                </a:path>
              </a:pathLst>
            </a:custGeom>
            <a:solidFill>
              <a:srgbClr val="EE245C"/>
            </a:solidFill>
            <a:ln w="1229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pic>
          <p:nvPicPr>
            <p:cNvPr id="17" name="Graphic 16">
              <a:extLst>
                <a:ext uri="{FF2B5EF4-FFF2-40B4-BE49-F238E27FC236}">
                  <a16:creationId xmlns:a16="http://schemas.microsoft.com/office/drawing/2014/main" id="{F6A48EEC-1AD6-45E1-A74F-94961E6C3F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96276" y="1576123"/>
              <a:ext cx="315162" cy="265235"/>
            </a:xfrm>
            <a:prstGeom prst="rect">
              <a:avLst/>
            </a:prstGeom>
          </p:spPr>
        </p:pic>
      </p:grpSp>
      <p:sp>
        <p:nvSpPr>
          <p:cNvPr id="22" name="Slide Number Placeholder 4">
            <a:extLst>
              <a:ext uri="{FF2B5EF4-FFF2-40B4-BE49-F238E27FC236}">
                <a16:creationId xmlns:a16="http://schemas.microsoft.com/office/drawing/2014/main" id="{FF0F4E7C-879A-43AC-B118-4A7BAFBF485C}"/>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grpSp>
        <p:nvGrpSpPr>
          <p:cNvPr id="8" name="Group 7">
            <a:extLst>
              <a:ext uri="{FF2B5EF4-FFF2-40B4-BE49-F238E27FC236}">
                <a16:creationId xmlns:a16="http://schemas.microsoft.com/office/drawing/2014/main" id="{07341E87-B323-43F4-A89E-918FA603C7C0}"/>
              </a:ext>
            </a:extLst>
          </p:cNvPr>
          <p:cNvGrpSpPr/>
          <p:nvPr/>
        </p:nvGrpSpPr>
        <p:grpSpPr>
          <a:xfrm>
            <a:off x="630253" y="2646510"/>
            <a:ext cx="996274" cy="996274"/>
            <a:chOff x="630253" y="2646510"/>
            <a:chExt cx="996274" cy="996274"/>
          </a:xfrm>
        </p:grpSpPr>
        <p:sp>
          <p:nvSpPr>
            <p:cNvPr id="7" name="Oval 6">
              <a:extLst>
                <a:ext uri="{FF2B5EF4-FFF2-40B4-BE49-F238E27FC236}">
                  <a16:creationId xmlns:a16="http://schemas.microsoft.com/office/drawing/2014/main" id="{E10B8CE8-F38B-4197-BC8A-EC76F6D7F5B9}"/>
                </a:ext>
              </a:extLst>
            </p:cNvPr>
            <p:cNvSpPr/>
            <p:nvPr/>
          </p:nvSpPr>
          <p:spPr>
            <a:xfrm>
              <a:off x="713921" y="2715615"/>
              <a:ext cx="845277" cy="8580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id="{5DCA0AF8-DB46-45E3-AE20-A3F196A08244}"/>
                </a:ext>
              </a:extLst>
            </p:cNvPr>
            <p:cNvSpPr/>
            <p:nvPr/>
          </p:nvSpPr>
          <p:spPr>
            <a:xfrm>
              <a:off x="949546" y="2774859"/>
              <a:ext cx="676980" cy="821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Graphic 19">
              <a:extLst>
                <a:ext uri="{FF2B5EF4-FFF2-40B4-BE49-F238E27FC236}">
                  <a16:creationId xmlns:a16="http://schemas.microsoft.com/office/drawing/2014/main" id="{ED8C35AA-698B-458E-81A6-3203299DFD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0253" y="2646510"/>
              <a:ext cx="996274" cy="996274"/>
            </a:xfrm>
            <a:prstGeom prst="rect">
              <a:avLst/>
            </a:prstGeom>
          </p:spPr>
        </p:pic>
      </p:grpSp>
    </p:spTree>
    <p:extLst>
      <p:ext uri="{BB962C8B-B14F-4D97-AF65-F5344CB8AC3E}">
        <p14:creationId xmlns:p14="http://schemas.microsoft.com/office/powerpoint/2010/main" val="369831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B5489-C2A9-4F49-9ACA-661E9A1D649C}"/>
              </a:ext>
            </a:extLst>
          </p:cNvPr>
          <p:cNvSpPr>
            <a:spLocks noGrp="1"/>
          </p:cNvSpPr>
          <p:nvPr>
            <p:ph type="ctrTitle"/>
          </p:nvPr>
        </p:nvSpPr>
        <p:spPr>
          <a:xfrm>
            <a:off x="978408" y="1200150"/>
            <a:ext cx="6317742" cy="1432322"/>
          </a:xfrm>
        </p:spPr>
        <p:txBody>
          <a:bodyPr/>
          <a:lstStyle/>
          <a:p>
            <a:r>
              <a:rPr lang="en-GB" sz="3200" dirty="0" err="1">
                <a:latin typeface="Arial" panose="020B0604020202020204" pitchFamily="34" charset="0"/>
                <a:cs typeface="Arial" panose="020B0604020202020204" pitchFamily="34" charset="0"/>
              </a:rPr>
              <a:t>Khởi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trị</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và</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quản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lý</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trong</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điều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trị</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ức</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chế</a:t>
            </a:r>
            <a:r>
              <a:rPr lang="en-GB" sz="3200" dirty="0">
                <a:latin typeface="Arial" panose="020B0604020202020204" pitchFamily="34" charset="0"/>
                <a:cs typeface="Arial" panose="020B0604020202020204" pitchFamily="34" charset="0"/>
              </a:rPr>
              <a:t> SGLT2 </a:t>
            </a:r>
            <a:r>
              <a:rPr lang="en-GB" sz="3200" dirty="0" err="1">
                <a:latin typeface="Arial" panose="020B0604020202020204" pitchFamily="34" charset="0"/>
                <a:cs typeface="Arial" panose="020B0604020202020204" pitchFamily="34" charset="0"/>
              </a:rPr>
              <a:t>như</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thế</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nào</a:t>
            </a:r>
            <a:r>
              <a:rPr lang="en-GB" sz="3200" dirty="0">
                <a:latin typeface="Arial" panose="020B0604020202020204" pitchFamily="34" charset="0"/>
                <a:cs typeface="Arial" panose="020B0604020202020204" pitchFamily="34" charset="0"/>
              </a:rPr>
              <a:t>?</a:t>
            </a:r>
          </a:p>
        </p:txBody>
      </p:sp>
      <p:sp>
        <p:nvSpPr>
          <p:cNvPr id="4" name="Subtitle 3">
            <a:extLst>
              <a:ext uri="{FF2B5EF4-FFF2-40B4-BE49-F238E27FC236}">
                <a16:creationId xmlns:a16="http://schemas.microsoft.com/office/drawing/2014/main" id="{FABE7A1A-55E7-4820-80B8-5E0113D00965}"/>
              </a:ext>
            </a:extLst>
          </p:cNvPr>
          <p:cNvSpPr>
            <a:spLocks noGrp="1"/>
          </p:cNvSpPr>
          <p:nvPr>
            <p:ph type="subTitle" idx="1"/>
          </p:nvPr>
        </p:nvSpPr>
        <p:spPr/>
        <p:txBody>
          <a:bodyPr/>
          <a:lstStyle/>
          <a:p>
            <a:r>
              <a:rPr lang="en-GB">
                <a:latin typeface="Arial" panose="020B0604020202020204" pitchFamily="34" charset="0"/>
                <a:cs typeface="Arial" panose="020B0604020202020204" pitchFamily="34" charset="0"/>
              </a:rPr>
              <a:t>Khía cạnh thực hành</a:t>
            </a:r>
            <a:endParaRPr lang="en-GB"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9C1B590-70EA-411C-84BB-9EACCA000740}"/>
              </a:ext>
            </a:extLst>
          </p:cNvPr>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4120768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err="1"/>
              <a:t>Hồ</a:t>
            </a:r>
            <a:r>
              <a:rPr lang="en-GB" sz="2000" dirty="0"/>
              <a:t> </a:t>
            </a:r>
            <a:r>
              <a:rPr lang="en-GB" sz="2000" dirty="0" err="1"/>
              <a:t>sơ</a:t>
            </a:r>
            <a:r>
              <a:rPr lang="en-GB" sz="2000" dirty="0"/>
              <a:t> an </a:t>
            </a:r>
            <a:r>
              <a:rPr lang="en-GB" sz="2000" dirty="0" err="1"/>
              <a:t>toàn</a:t>
            </a:r>
            <a:r>
              <a:rPr lang="en-GB" sz="2000" dirty="0"/>
              <a:t> </a:t>
            </a:r>
            <a:r>
              <a:rPr lang="en-GB" sz="2000" dirty="0" err="1"/>
              <a:t>của</a:t>
            </a:r>
            <a:r>
              <a:rPr lang="en-GB" sz="2000" dirty="0"/>
              <a:t> </a:t>
            </a:r>
            <a:r>
              <a:rPr lang="en-GB" sz="2000" dirty="0" err="1"/>
              <a:t>ức</a:t>
            </a:r>
            <a:r>
              <a:rPr lang="en-GB" sz="2000" dirty="0"/>
              <a:t> </a:t>
            </a:r>
            <a:r>
              <a:rPr lang="en-GB" sz="2000" dirty="0" err="1"/>
              <a:t>chế</a:t>
            </a:r>
            <a:r>
              <a:rPr lang="en-GB" sz="2000" dirty="0"/>
              <a:t> SGLT2 </a:t>
            </a:r>
            <a:r>
              <a:rPr lang="en-GB" sz="2000" dirty="0" err="1"/>
              <a:t>trong</a:t>
            </a:r>
            <a:r>
              <a:rPr lang="en-GB" sz="2000" dirty="0"/>
              <a:t> </a:t>
            </a:r>
            <a:r>
              <a:rPr lang="en-GB" sz="2000" dirty="0" err="1"/>
              <a:t>các</a:t>
            </a:r>
            <a:r>
              <a:rPr lang="en-GB" sz="2000" dirty="0"/>
              <a:t> CVOT </a:t>
            </a:r>
            <a:r>
              <a:rPr lang="en-GB" sz="2000" dirty="0" err="1"/>
              <a:t>xuyên</a:t>
            </a:r>
            <a:r>
              <a:rPr lang="en-GB" sz="2000" dirty="0"/>
              <a:t> </a:t>
            </a:r>
            <a:r>
              <a:rPr lang="en-GB" sz="2000" dirty="0" err="1"/>
              <a:t>suốt</a:t>
            </a:r>
            <a:r>
              <a:rPr lang="en-GB" sz="2000" dirty="0"/>
              <a:t> </a:t>
            </a:r>
            <a:r>
              <a:rPr lang="en-GB" sz="2000" dirty="0" err="1"/>
              <a:t>tiến</a:t>
            </a:r>
            <a:r>
              <a:rPr lang="en-GB" sz="2000" dirty="0"/>
              <a:t> </a:t>
            </a:r>
            <a:r>
              <a:rPr lang="en-GB" sz="2000" dirty="0" err="1"/>
              <a:t>triển</a:t>
            </a:r>
            <a:r>
              <a:rPr lang="en-GB" sz="2000" dirty="0"/>
              <a:t> ĐTĐ </a:t>
            </a:r>
            <a:r>
              <a:rPr lang="en-GB" sz="2000" dirty="0" err="1"/>
              <a:t>típ</a:t>
            </a:r>
            <a:r>
              <a:rPr lang="en-GB" sz="2000" dirty="0"/>
              <a:t> 2</a:t>
            </a:r>
          </a:p>
        </p:txBody>
      </p:sp>
      <p:sp>
        <p:nvSpPr>
          <p:cNvPr id="4" name="Footer Placeholder 3">
            <a:extLst>
              <a:ext uri="{FF2B5EF4-FFF2-40B4-BE49-F238E27FC236}">
                <a16:creationId xmlns:a16="http://schemas.microsoft.com/office/drawing/2014/main" id="{D837DD4E-9800-422D-BCFC-40463FAA7DD7}"/>
              </a:ext>
            </a:extLst>
          </p:cNvPr>
          <p:cNvSpPr>
            <a:spLocks noGrp="1"/>
          </p:cNvSpPr>
          <p:nvPr>
            <p:ph type="ftr" sz="quarter" idx="3"/>
          </p:nvPr>
        </p:nvSpPr>
        <p:spPr>
          <a:xfrm>
            <a:off x="419345" y="4558748"/>
            <a:ext cx="8041145" cy="491396"/>
          </a:xfrm>
        </p:spPr>
        <p:txBody>
          <a:bodyPr/>
          <a:lstStyle/>
          <a:p>
            <a:pPr lvl="0">
              <a:defRPr/>
            </a:pPr>
            <a:r>
              <a:rPr lang="vi-VN" sz="600">
                <a:solidFill>
                  <a:schemeClr val="accent3"/>
                </a:solidFill>
                <a:latin typeface="Century Gothic" panose="020F0302020204030204"/>
              </a:rPr>
              <a:t>So sánh kết quả giữa các nghiên cứu nên được giải thích một cách thận trọng do sự khác biệt trong thiết kế, đối tượng và phương pháp nghiên cứu </a:t>
            </a:r>
          </a:p>
          <a:p>
            <a:pPr lvl="0">
              <a:defRPr/>
            </a:pPr>
            <a:r>
              <a:rPr lang="vi-VN" sz="600">
                <a:solidFill>
                  <a:srgbClr val="515151"/>
                </a:solidFill>
                <a:latin typeface="Century Gothic" panose="020F0302020204030204"/>
              </a:rPr>
              <a:t>Nhóm điều trị (bệnh nhân được phân nhóm ngẫu nhiên và điều trị </a:t>
            </a:r>
            <a:r>
              <a:rPr kumimoji="0" lang="en-GB" sz="6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en-GB" sz="600" b="0" i="0" u="none" strike="noStrike" kern="1200" cap="none" spc="0" normalizeH="0" baseline="0" noProof="0" dirty="0">
                <a:ln>
                  <a:noFill/>
                </a:ln>
                <a:solidFill>
                  <a:srgbClr val="515151"/>
                </a:solidFill>
                <a:effectLst/>
                <a:uLnTx/>
                <a:uFillTx/>
                <a:latin typeface="Century Gothic" panose="020F0302020204030204"/>
                <a:ea typeface="+mn-ea"/>
                <a:cs typeface="+mn-cs"/>
              </a:rPr>
              <a:t>≥</a:t>
            </a:r>
            <a:r>
              <a:rPr kumimoji="0" lang="en-GB" sz="600" b="0" i="0" u="none" strike="noStrike" kern="1200" cap="none" spc="0" normalizeH="0" baseline="0" noProof="0">
                <a:ln>
                  <a:noFill/>
                </a:ln>
                <a:solidFill>
                  <a:srgbClr val="515151"/>
                </a:solidFill>
                <a:effectLst/>
                <a:uLnTx/>
                <a:uFillTx/>
                <a:latin typeface="Century Gothic" panose="020F0302020204030204"/>
                <a:ea typeface="+mn-ea"/>
                <a:cs typeface="+mn-cs"/>
              </a:rPr>
              <a:t>1 </a:t>
            </a:r>
            <a:r>
              <a:rPr kumimoji="0" lang="vi-VN" sz="600" b="0" i="0" u="none" strike="noStrike" kern="1200" cap="none" spc="0" normalizeH="0" baseline="0" noProof="0">
                <a:ln>
                  <a:noFill/>
                </a:ln>
                <a:solidFill>
                  <a:srgbClr val="515151"/>
                </a:solidFill>
                <a:effectLst/>
                <a:uLnTx/>
                <a:uFillTx/>
                <a:latin typeface="Century Gothic" panose="020F0302020204030204"/>
                <a:ea typeface="+mn-ea"/>
                <a:cs typeface="+mn-cs"/>
              </a:rPr>
              <a:t>liều</a:t>
            </a:r>
            <a:r>
              <a:rPr kumimoji="0" lang="vi-VN" sz="600" b="0" i="0" u="none" strike="noStrike" kern="1200" cap="none" spc="0" normalizeH="0" noProof="0">
                <a:ln>
                  <a:noFill/>
                </a:ln>
                <a:solidFill>
                  <a:srgbClr val="515151"/>
                </a:solidFill>
                <a:effectLst/>
                <a:uLnTx/>
                <a:uFillTx/>
                <a:latin typeface="Century Gothic" panose="020F0302020204030204"/>
                <a:ea typeface="+mn-ea"/>
                <a:cs typeface="+mn-cs"/>
              </a:rPr>
              <a:t> thuốc nghiên cứu</a:t>
            </a:r>
            <a:r>
              <a:rPr kumimoji="0" lang="en-GB" sz="600" b="0" i="0" u="none" strike="noStrike" kern="1200" cap="none" spc="0" normalizeH="0" baseline="0" noProof="0">
                <a:ln>
                  <a:noFill/>
                </a:ln>
                <a:solidFill>
                  <a:srgbClr val="515151"/>
                </a:solidFill>
                <a:effectLst/>
                <a:uLnTx/>
                <a:uFillTx/>
                <a:latin typeface="Century Gothic" panose="020F0302020204030204"/>
                <a:ea typeface="+mn-ea"/>
                <a:cs typeface="+mn-cs"/>
              </a:rPr>
              <a:t>). *C</a:t>
            </a:r>
            <a:r>
              <a:rPr kumimoji="0" lang="vi-VN" sz="600" b="0" i="0" u="none" strike="noStrike" kern="1200" cap="none" spc="0" normalizeH="0" baseline="0" noProof="0">
                <a:ln>
                  <a:noFill/>
                </a:ln>
                <a:solidFill>
                  <a:srgbClr val="515151"/>
                </a:solidFill>
                <a:effectLst/>
                <a:uLnTx/>
                <a:uFillTx/>
                <a:latin typeface="Century Gothic" panose="020F0302020204030204"/>
                <a:ea typeface="+mn-ea"/>
                <a:cs typeface="+mn-cs"/>
              </a:rPr>
              <a:t>hỉ</a:t>
            </a:r>
            <a:r>
              <a:rPr kumimoji="0" lang="vi-VN" sz="600" b="0" i="0" u="none" strike="noStrike" kern="1200" cap="none" spc="0" normalizeH="0" noProof="0">
                <a:ln>
                  <a:noFill/>
                </a:ln>
                <a:solidFill>
                  <a:srgbClr val="515151"/>
                </a:solidFill>
                <a:effectLst/>
                <a:uLnTx/>
                <a:uFillTx/>
                <a:latin typeface="Century Gothic" panose="020F0302020204030204"/>
                <a:ea typeface="+mn-ea"/>
                <a:cs typeface="+mn-cs"/>
              </a:rPr>
              <a:t> thử nghiệm C</a:t>
            </a:r>
            <a:r>
              <a:rPr kumimoji="0" lang="en-GB" sz="600" b="0" i="0" u="none" strike="noStrike" kern="1200" cap="none" spc="0" normalizeH="0" baseline="0" noProof="0">
                <a:ln>
                  <a:noFill/>
                </a:ln>
                <a:solidFill>
                  <a:srgbClr val="515151"/>
                </a:solidFill>
                <a:effectLst/>
                <a:uLnTx/>
                <a:uFillTx/>
                <a:latin typeface="Century Gothic" panose="020F0302020204030204"/>
                <a:ea typeface="+mn-ea"/>
                <a:cs typeface="+mn-cs"/>
              </a:rPr>
              <a:t>ANVAS; </a:t>
            </a:r>
            <a:r>
              <a:rPr kumimoji="0" lang="en-GB" sz="600" b="0" i="0" u="none" strike="noStrike" kern="1200" cap="none" spc="0" normalizeH="0" baseline="30000" noProof="0">
                <a:ln>
                  <a:noFill/>
                </a:ln>
                <a:solidFill>
                  <a:srgbClr val="515151"/>
                </a:solidFill>
                <a:effectLst/>
                <a:uLnTx/>
                <a:uFillTx/>
                <a:latin typeface="Century Gothic" panose="020F0302020204030204"/>
                <a:ea typeface="+mn-ea"/>
                <a:cs typeface="+mn-cs"/>
              </a:rPr>
              <a:t>†</a:t>
            </a:r>
            <a:r>
              <a:rPr lang="vi-VN" sz="600" noProof="0">
                <a:solidFill>
                  <a:srgbClr val="515151"/>
                </a:solidFill>
                <a:latin typeface="Century Gothic" panose="020F0302020204030204"/>
              </a:rPr>
              <a:t>Đã hiệu chỉnh</a:t>
            </a:r>
            <a:r>
              <a:rPr kumimoji="0" lang="en-GB" sz="6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en-GB" sz="600" b="0" i="0" u="none" strike="noStrike" kern="1200" cap="none" spc="0" normalizeH="0" baseline="30000" noProof="0" dirty="0">
                <a:ln>
                  <a:noFill/>
                </a:ln>
                <a:solidFill>
                  <a:srgbClr val="515151"/>
                </a:solidFill>
                <a:effectLst/>
                <a:uLnTx/>
                <a:uFillTx/>
                <a:latin typeface="Century Gothic" panose="020F0302020204030204"/>
                <a:ea typeface="+mn-ea"/>
                <a:cs typeface="+mn-cs"/>
              </a:rPr>
              <a:t>‡</a:t>
            </a:r>
            <a:r>
              <a:rPr kumimoji="0" lang="en-GB" sz="600" b="0" i="1" u="none" strike="noStrike" kern="1200" cap="none" spc="0" normalizeH="0" baseline="0" noProof="0">
                <a:ln>
                  <a:noFill/>
                </a:ln>
                <a:solidFill>
                  <a:srgbClr val="515151"/>
                </a:solidFill>
                <a:effectLst/>
                <a:uLnTx/>
                <a:uFillTx/>
                <a:latin typeface="Century Gothic" panose="020F0302020204030204"/>
                <a:ea typeface="+mn-ea"/>
                <a:cs typeface="+mn-cs"/>
              </a:rPr>
              <a:t>p</a:t>
            </a:r>
            <a:r>
              <a:rPr kumimoji="0" lang="en-GB" sz="600" b="0" i="0" u="none" strike="noStrike" kern="1200" cap="none" spc="0" normalizeH="0" baseline="0" noProof="0">
                <a:ln>
                  <a:noFill/>
                </a:ln>
                <a:solidFill>
                  <a:srgbClr val="515151"/>
                </a:solidFill>
                <a:effectLst/>
                <a:uLnTx/>
                <a:uFillTx/>
                <a:latin typeface="Century Gothic" panose="020F0302020204030204"/>
                <a:ea typeface="+mn-ea"/>
                <a:cs typeface="+mn-cs"/>
              </a:rPr>
              <a:t>&lt;0.05 </a:t>
            </a:r>
            <a:r>
              <a:rPr kumimoji="0" lang="vi-VN" sz="600" b="0" i="0" u="none" strike="noStrike" kern="1200" cap="none" spc="0" normalizeH="0" baseline="0" noProof="0">
                <a:ln>
                  <a:noFill/>
                </a:ln>
                <a:solidFill>
                  <a:srgbClr val="515151"/>
                </a:solidFill>
                <a:effectLst/>
                <a:uLnTx/>
                <a:uFillTx/>
                <a:latin typeface="Century Gothic" panose="020F0302020204030204"/>
                <a:ea typeface="+mn-ea"/>
                <a:cs typeface="+mn-cs"/>
              </a:rPr>
              <a:t>so với giả</a:t>
            </a:r>
            <a:r>
              <a:rPr kumimoji="0" lang="vi-VN" sz="600" b="0" i="0" u="none" strike="noStrike" kern="1200" cap="none" spc="0" normalizeH="0" noProof="0">
                <a:ln>
                  <a:noFill/>
                </a:ln>
                <a:solidFill>
                  <a:srgbClr val="515151"/>
                </a:solidFill>
                <a:effectLst/>
                <a:uLnTx/>
                <a:uFillTx/>
                <a:latin typeface="Century Gothic" panose="020F0302020204030204"/>
                <a:ea typeface="+mn-ea"/>
                <a:cs typeface="+mn-cs"/>
              </a:rPr>
              <a:t> dược</a:t>
            </a:r>
            <a:r>
              <a:rPr kumimoji="0" lang="en-GB" sz="6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en-GB" sz="600" b="0" i="0" u="none" strike="noStrike" kern="1200" cap="none" spc="0" normalizeH="0" baseline="30000" noProof="0">
                <a:ln>
                  <a:noFill/>
                </a:ln>
                <a:solidFill>
                  <a:srgbClr val="515151"/>
                </a:solidFill>
                <a:effectLst/>
                <a:uLnTx/>
                <a:uFillTx/>
                <a:latin typeface="Century Gothic" panose="020F0302020204030204"/>
                <a:ea typeface="+mn-ea"/>
                <a:cs typeface="+mn-cs"/>
              </a:rPr>
              <a:t>§</a:t>
            </a:r>
            <a:r>
              <a:rPr lang="vi-VN" sz="600">
                <a:solidFill>
                  <a:srgbClr val="515151"/>
                </a:solidFill>
                <a:latin typeface="Century Gothic" panose="020F0302020204030204"/>
              </a:rPr>
              <a:t>Chỉ ở nam giới</a:t>
            </a:r>
            <a:r>
              <a:rPr kumimoji="0" lang="en-GB" sz="6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lang="vi-VN" sz="600">
                <a:solidFill>
                  <a:srgbClr val="515151"/>
                </a:solidFill>
                <a:latin typeface="Century Gothic" panose="020F0302020204030204"/>
              </a:rPr>
              <a:t>Chưa báo cáo giá trị</a:t>
            </a:r>
            <a:r>
              <a:rPr kumimoji="0" lang="en-GB" sz="6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en-GB" sz="600" b="0" i="1" u="none" strike="noStrike" kern="1200" cap="none" spc="0" normalizeH="0" baseline="0" noProof="0">
                <a:ln>
                  <a:noFill/>
                </a:ln>
                <a:solidFill>
                  <a:srgbClr val="515151"/>
                </a:solidFill>
                <a:effectLst/>
                <a:uLnTx/>
                <a:uFillTx/>
                <a:latin typeface="Century Gothic" panose="020F0302020204030204"/>
                <a:ea typeface="+mn-ea"/>
                <a:cs typeface="+mn-cs"/>
              </a:rPr>
              <a:t>p</a:t>
            </a:r>
            <a:r>
              <a:rPr kumimoji="0" lang="vi-VN" sz="600" b="0" i="1" u="none" strike="noStrike" kern="1200" cap="none" spc="0" normalizeH="0" baseline="0" noProof="0">
                <a:ln>
                  <a:noFill/>
                </a:ln>
                <a:solidFill>
                  <a:srgbClr val="515151"/>
                </a:solidFill>
                <a:effectLst/>
                <a:uLnTx/>
                <a:uFillTx/>
                <a:latin typeface="Century Gothic" panose="020F0302020204030204"/>
                <a:ea typeface="+mn-ea"/>
                <a:cs typeface="+mn-cs"/>
              </a:rPr>
              <a:t> rộng</a:t>
            </a:r>
            <a:r>
              <a:rPr kumimoji="0" lang="vi-VN" sz="600" b="0" i="1" u="none" strike="noStrike" kern="1200" cap="none" spc="0" normalizeH="0" noProof="0">
                <a:ln>
                  <a:noFill/>
                </a:ln>
                <a:solidFill>
                  <a:srgbClr val="515151"/>
                </a:solidFill>
                <a:effectLst/>
                <a:uLnTx/>
                <a:uFillTx/>
                <a:latin typeface="Century Gothic" panose="020F0302020204030204"/>
                <a:ea typeface="+mn-ea"/>
                <a:cs typeface="+mn-cs"/>
              </a:rPr>
              <a:t> rãi;</a:t>
            </a:r>
            <a:r>
              <a:rPr kumimoji="0" lang="en-GB" sz="6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en-GB" sz="600" b="0" i="0" u="none" strike="noStrike" kern="1200" cap="none" spc="0" normalizeH="0" baseline="30000" noProof="0">
                <a:ln>
                  <a:noFill/>
                </a:ln>
                <a:solidFill>
                  <a:srgbClr val="515151"/>
                </a:solidFill>
                <a:effectLst/>
                <a:uLnTx/>
                <a:uFillTx/>
                <a:latin typeface="Century Gothic" panose="020F0302020204030204"/>
                <a:ea typeface="+mn-ea"/>
                <a:cs typeface="+mn-cs"/>
              </a:rPr>
              <a:t>††</a:t>
            </a:r>
            <a:r>
              <a:rPr lang="vi-VN" sz="600">
                <a:solidFill>
                  <a:srgbClr val="515151"/>
                </a:solidFill>
                <a:latin typeface="Century Gothic" panose="020F0302020204030204"/>
              </a:rPr>
              <a:t>Đoạn chi chung</a:t>
            </a:r>
            <a:r>
              <a:rPr kumimoji="0" lang="en-GB" sz="600" b="0" i="0" u="none" strike="noStrike" kern="1200" cap="none" spc="0" normalizeH="0" baseline="0" noProof="0">
                <a:ln>
                  <a:noFill/>
                </a:ln>
                <a:solidFill>
                  <a:srgbClr val="515151"/>
                </a:solidFill>
                <a:effectLst/>
                <a:uLnTx/>
                <a:uFillTx/>
                <a:latin typeface="Century Gothic" panose="020F0302020204030204"/>
                <a:ea typeface="+mn-ea"/>
                <a:cs typeface="+mn-cs"/>
              </a:rPr>
              <a:t>; </a:t>
            </a:r>
            <a:br>
              <a:rPr kumimoji="0" lang="en-GB" sz="600" b="0" i="0" u="none" strike="noStrike" kern="1200" cap="none" spc="0" normalizeH="0" baseline="0" noProof="0">
                <a:ln>
                  <a:noFill/>
                </a:ln>
                <a:solidFill>
                  <a:srgbClr val="515151"/>
                </a:solidFill>
                <a:effectLst/>
                <a:uLnTx/>
                <a:uFillTx/>
                <a:latin typeface="Century Gothic" panose="020F0302020204030204"/>
                <a:ea typeface="+mn-ea"/>
                <a:cs typeface="+mn-cs"/>
              </a:rPr>
            </a:br>
            <a:r>
              <a:rPr lang="en-GB" sz="700" baseline="30000">
                <a:solidFill>
                  <a:srgbClr val="5A5A5A"/>
                </a:solidFill>
              </a:rPr>
              <a:t>‡‡</a:t>
            </a:r>
            <a:r>
              <a:rPr lang="vi-VN" sz="600">
                <a:solidFill>
                  <a:srgbClr val="515151"/>
                </a:solidFill>
              </a:rPr>
              <a:t>Các ca viêm cân mạc hoại tử vùng đáy chậu </a:t>
            </a:r>
            <a:r>
              <a:rPr lang="en-GB" sz="600">
                <a:solidFill>
                  <a:srgbClr val="515151"/>
                </a:solidFill>
                <a:latin typeface="Century Gothic" panose="020F0302020204030204"/>
              </a:rPr>
              <a:t>(</a:t>
            </a:r>
            <a:r>
              <a:rPr lang="vi-VN" sz="600">
                <a:solidFill>
                  <a:srgbClr val="515151"/>
                </a:solidFill>
                <a:latin typeface="Century Gothic" panose="020F0302020204030204"/>
              </a:rPr>
              <a:t>còn gọi hoại thư</a:t>
            </a:r>
            <a:r>
              <a:rPr lang="en-GB" sz="600">
                <a:solidFill>
                  <a:srgbClr val="515151"/>
                </a:solidFill>
                <a:latin typeface="Century Gothic" panose="020F0302020204030204"/>
              </a:rPr>
              <a:t> Fournier) </a:t>
            </a:r>
            <a:r>
              <a:rPr lang="vi-VN" sz="600">
                <a:solidFill>
                  <a:srgbClr val="515151"/>
                </a:solidFill>
                <a:latin typeface="Century Gothic" panose="020F0302020204030204"/>
              </a:rPr>
              <a:t>được báo cáo ở nữ và nam dùng ức chế</a:t>
            </a:r>
            <a:r>
              <a:rPr lang="en-GB" sz="600">
                <a:solidFill>
                  <a:srgbClr val="515151"/>
                </a:solidFill>
                <a:latin typeface="Century Gothic" panose="020F0302020204030204"/>
              </a:rPr>
              <a:t> SGLT2. </a:t>
            </a:r>
            <a:r>
              <a:rPr lang="vi-VN" sz="600">
                <a:solidFill>
                  <a:srgbClr val="515151"/>
                </a:solidFill>
                <a:latin typeface="Century Gothic" panose="020F0302020204030204"/>
              </a:rPr>
              <a:t>Trường hợp này hiếm nhưng nghiêm trọng và có thể đe dọa tính mạng cần phải can thiệp phẫu thuật khẩn cấp và điều trị kháng sinh</a:t>
            </a:r>
            <a:r>
              <a:rPr lang="en-GB" sz="600" baseline="30000">
                <a:solidFill>
                  <a:srgbClr val="515151"/>
                </a:solidFill>
                <a:latin typeface="Century Gothic" panose="020F0302020204030204"/>
              </a:rPr>
              <a:t>8–11</a:t>
            </a:r>
            <a:r>
              <a:rPr lang="en-GB" sz="600">
                <a:solidFill>
                  <a:srgbClr val="515151"/>
                </a:solidFill>
                <a:latin typeface="Century Gothic" panose="020F0302020204030204"/>
              </a:rPr>
              <a:t> </a:t>
            </a:r>
            <a:r>
              <a:rPr lang="vi-VN" sz="600">
                <a:solidFill>
                  <a:srgbClr val="515151"/>
                </a:solidFill>
                <a:latin typeface="Century Gothic" panose="020F0302020204030204"/>
              </a:rPr>
              <a:t>Từ viết tắt và tài liệu tham khảo trình bày trong phần ghi chú dưới slide</a:t>
            </a:r>
            <a:endParaRPr kumimoji="0" lang="en-GB" sz="600"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graphicFrame>
        <p:nvGraphicFramePr>
          <p:cNvPr id="8" name="Content Placeholder 8">
            <a:extLst>
              <a:ext uri="{FF2B5EF4-FFF2-40B4-BE49-F238E27FC236}">
                <a16:creationId xmlns:a16="http://schemas.microsoft.com/office/drawing/2014/main" id="{3936874A-48C1-47ED-A4C5-77CBCCC42718}"/>
              </a:ext>
            </a:extLst>
          </p:cNvPr>
          <p:cNvGraphicFramePr>
            <a:graphicFrameLocks/>
          </p:cNvGraphicFramePr>
          <p:nvPr>
            <p:extLst>
              <p:ext uri="{D42A27DB-BD31-4B8C-83A1-F6EECF244321}">
                <p14:modId xmlns:p14="http://schemas.microsoft.com/office/powerpoint/2010/main" val="183206382"/>
              </p:ext>
            </p:extLst>
          </p:nvPr>
        </p:nvGraphicFramePr>
        <p:xfrm>
          <a:off x="372893" y="1517933"/>
          <a:ext cx="8214097" cy="2640240"/>
        </p:xfrm>
        <a:graphic>
          <a:graphicData uri="http://schemas.openxmlformats.org/drawingml/2006/table">
            <a:tbl>
              <a:tblPr firstRow="1" bandRow="1"/>
              <a:tblGrid>
                <a:gridCol w="1230366">
                  <a:extLst>
                    <a:ext uri="{9D8B030D-6E8A-4147-A177-3AD203B41FA5}">
                      <a16:colId xmlns:a16="http://schemas.microsoft.com/office/drawing/2014/main" val="20000"/>
                    </a:ext>
                  </a:extLst>
                </a:gridCol>
                <a:gridCol w="878735">
                  <a:extLst>
                    <a:ext uri="{9D8B030D-6E8A-4147-A177-3AD203B41FA5}">
                      <a16:colId xmlns:a16="http://schemas.microsoft.com/office/drawing/2014/main" val="20001"/>
                    </a:ext>
                  </a:extLst>
                </a:gridCol>
                <a:gridCol w="878735">
                  <a:extLst>
                    <a:ext uri="{9D8B030D-6E8A-4147-A177-3AD203B41FA5}">
                      <a16:colId xmlns:a16="http://schemas.microsoft.com/office/drawing/2014/main" val="1374132342"/>
                    </a:ext>
                  </a:extLst>
                </a:gridCol>
                <a:gridCol w="878735">
                  <a:extLst>
                    <a:ext uri="{9D8B030D-6E8A-4147-A177-3AD203B41FA5}">
                      <a16:colId xmlns:a16="http://schemas.microsoft.com/office/drawing/2014/main" val="1876408369"/>
                    </a:ext>
                  </a:extLst>
                </a:gridCol>
                <a:gridCol w="859133">
                  <a:extLst>
                    <a:ext uri="{9D8B030D-6E8A-4147-A177-3AD203B41FA5}">
                      <a16:colId xmlns:a16="http://schemas.microsoft.com/office/drawing/2014/main" val="639258599"/>
                    </a:ext>
                  </a:extLst>
                </a:gridCol>
                <a:gridCol w="878735">
                  <a:extLst>
                    <a:ext uri="{9D8B030D-6E8A-4147-A177-3AD203B41FA5}">
                      <a16:colId xmlns:a16="http://schemas.microsoft.com/office/drawing/2014/main" val="2833482599"/>
                    </a:ext>
                  </a:extLst>
                </a:gridCol>
                <a:gridCol w="878735">
                  <a:extLst>
                    <a:ext uri="{9D8B030D-6E8A-4147-A177-3AD203B41FA5}">
                      <a16:colId xmlns:a16="http://schemas.microsoft.com/office/drawing/2014/main" val="1612095951"/>
                    </a:ext>
                  </a:extLst>
                </a:gridCol>
                <a:gridCol w="878735">
                  <a:extLst>
                    <a:ext uri="{9D8B030D-6E8A-4147-A177-3AD203B41FA5}">
                      <a16:colId xmlns:a16="http://schemas.microsoft.com/office/drawing/2014/main" val="1006567231"/>
                    </a:ext>
                  </a:extLst>
                </a:gridCol>
                <a:gridCol w="852188">
                  <a:extLst>
                    <a:ext uri="{9D8B030D-6E8A-4147-A177-3AD203B41FA5}">
                      <a16:colId xmlns:a16="http://schemas.microsoft.com/office/drawing/2014/main" val="4000182148"/>
                    </a:ext>
                  </a:extLst>
                </a:gridCol>
              </a:tblGrid>
              <a:tr h="58827">
                <a:tc>
                  <a:txBody>
                    <a:bodyPr/>
                    <a:lstStyle/>
                    <a:p>
                      <a:endParaRPr lang="nl-NL" sz="80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nl-NL" sz="800" b="1" kern="1200" dirty="0">
                          <a:solidFill>
                            <a:schemeClr val="bg1"/>
                          </a:solidFill>
                          <a:latin typeface="+mn-lt"/>
                          <a:ea typeface="+mn-ea"/>
                          <a:cs typeface="+mn-cs"/>
                        </a:rPr>
                        <a:t>n (%)</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dirty="0">
                          <a:ln>
                            <a:noFill/>
                          </a:ln>
                          <a:solidFill>
                            <a:schemeClr val="bg1"/>
                          </a:solidFill>
                          <a:effectLst/>
                          <a:uLnTx/>
                          <a:uFillTx/>
                          <a:latin typeface="+mn-lt"/>
                          <a:ea typeface="+mn-ea"/>
                          <a:cs typeface="+mn-cs"/>
                        </a:rPr>
                        <a:t>n (%)</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dirty="0">
                          <a:ln>
                            <a:noFill/>
                          </a:ln>
                          <a:solidFill>
                            <a:schemeClr val="bg1"/>
                          </a:solidFill>
                          <a:effectLst/>
                          <a:uLnTx/>
                          <a:uFillTx/>
                          <a:latin typeface="+mn-lt"/>
                          <a:ea typeface="+mn-ea"/>
                          <a:cs typeface="+mn-cs"/>
                        </a:rPr>
                        <a:t>n (%)</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dirty="0">
                          <a:ln>
                            <a:noFill/>
                          </a:ln>
                          <a:solidFill>
                            <a:schemeClr val="bg1"/>
                          </a:solidFill>
                          <a:effectLst/>
                          <a:uLnTx/>
                          <a:uFillTx/>
                          <a:latin typeface="+mn-lt"/>
                          <a:ea typeface="+mn-ea"/>
                          <a:cs typeface="+mn-cs"/>
                        </a:rPr>
                        <a:t>n (%)</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0" fontAlgn="b" latinLnBrk="0" hangingPunct="0">
                        <a:lnSpc>
                          <a:spcPct val="100000"/>
                        </a:lnSpc>
                        <a:spcBef>
                          <a:spcPts val="0"/>
                        </a:spcBef>
                        <a:spcAft>
                          <a:spcPts val="0"/>
                        </a:spcAft>
                        <a:buClr>
                          <a:schemeClr val="bg2"/>
                        </a:buClr>
                        <a:buSzTx/>
                        <a:buFont typeface="Wingdings 2" pitchFamily="18" charset="2"/>
                        <a:buNone/>
                        <a:tabLst/>
                      </a:pPr>
                      <a:r>
                        <a:rPr kumimoji="0" lang="en-GB" altLang="en-US" sz="700" b="1" i="0" u="none" strike="noStrike" cap="none" normalizeH="0" baseline="0">
                          <a:ln>
                            <a:noFill/>
                          </a:ln>
                          <a:solidFill>
                            <a:schemeClr val="bg1"/>
                          </a:solidFill>
                          <a:effectLst/>
                          <a:latin typeface="+mn-lt"/>
                          <a:cs typeface="Arial" charset="0"/>
                        </a:rPr>
                        <a:t>Tỉ lệ biến có trên </a:t>
                      </a:r>
                      <a:r>
                        <a:rPr kumimoji="0" lang="en-GB" altLang="en-US" sz="700" b="1" i="0" u="none" strike="noStrike" cap="none" normalizeH="0" baseline="0" dirty="0">
                          <a:ln>
                            <a:noFill/>
                          </a:ln>
                          <a:solidFill>
                            <a:schemeClr val="bg1"/>
                          </a:solidFill>
                          <a:effectLst/>
                          <a:latin typeface="+mn-lt"/>
                          <a:cs typeface="Arial" charset="0"/>
                        </a:rPr>
                        <a:t>1000 PY</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0" fontAlgn="b" latinLnBrk="0" hangingPunct="0">
                        <a:lnSpc>
                          <a:spcPct val="100000"/>
                        </a:lnSpc>
                        <a:spcBef>
                          <a:spcPts val="0"/>
                        </a:spcBef>
                        <a:spcAft>
                          <a:spcPts val="0"/>
                        </a:spcAft>
                        <a:buClr>
                          <a:schemeClr val="bg2"/>
                        </a:buClr>
                        <a:buSzTx/>
                        <a:buFont typeface="Wingdings 2" pitchFamily="18" charset="2"/>
                        <a:buNone/>
                        <a:tabLst/>
                      </a:pPr>
                      <a:r>
                        <a:rPr kumimoji="0" lang="en-GB" altLang="en-US" sz="700" b="1" i="0" u="none" strike="noStrike" cap="none" normalizeH="0" baseline="0">
                          <a:ln>
                            <a:noFill/>
                          </a:ln>
                          <a:solidFill>
                            <a:schemeClr val="bg1"/>
                          </a:solidFill>
                          <a:effectLst/>
                          <a:latin typeface="+mn-lt"/>
                          <a:cs typeface="Arial" charset="0"/>
                        </a:rPr>
                        <a:t>Tỉ lệ biến có trên 1000 </a:t>
                      </a:r>
                      <a:r>
                        <a:rPr kumimoji="0" lang="en-GB" altLang="en-US" sz="700" b="1" i="0" u="none" strike="noStrike" cap="none" normalizeH="0" baseline="0" dirty="0">
                          <a:ln>
                            <a:noFill/>
                          </a:ln>
                          <a:solidFill>
                            <a:schemeClr val="bg1"/>
                          </a:solidFill>
                          <a:effectLst/>
                          <a:latin typeface="+mn-lt"/>
                          <a:cs typeface="Arial" charset="0"/>
                        </a:rPr>
                        <a:t>PY</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dirty="0">
                          <a:ln>
                            <a:noFill/>
                          </a:ln>
                          <a:solidFill>
                            <a:schemeClr val="bg1"/>
                          </a:solidFill>
                          <a:effectLst/>
                          <a:uLnTx/>
                          <a:uFillTx/>
                          <a:latin typeface="+mn-lt"/>
                          <a:ea typeface="+mn-ea"/>
                          <a:cs typeface="+mn-cs"/>
                        </a:rPr>
                        <a:t>n (%)</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dirty="0">
                          <a:ln>
                            <a:noFill/>
                          </a:ln>
                          <a:solidFill>
                            <a:schemeClr val="bg1"/>
                          </a:solidFill>
                          <a:effectLst/>
                          <a:uLnTx/>
                          <a:uFillTx/>
                          <a:latin typeface="+mn-lt"/>
                          <a:ea typeface="+mn-ea"/>
                          <a:cs typeface="+mn-cs"/>
                        </a:rPr>
                        <a:t>n (%)</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886548081"/>
                  </a:ext>
                </a:extLst>
              </a:tr>
              <a:tr h="0">
                <a:tc>
                  <a:txBody>
                    <a:bodyPr/>
                    <a:lstStyle/>
                    <a:p>
                      <a:r>
                        <a:rPr lang="en-GB" sz="800" baseline="0">
                          <a:solidFill>
                            <a:schemeClr val="tx1"/>
                          </a:solidFill>
                          <a:latin typeface="+mn-lt"/>
                        </a:rPr>
                        <a:t>Đối tượng nghiên cứu</a:t>
                      </a:r>
                      <a:endParaRPr lang="en-GB" sz="800" baseline="0" dirty="0">
                        <a:solidFill>
                          <a:schemeClr val="tx1"/>
                        </a:solidFill>
                        <a:latin typeface="+mn-lt"/>
                      </a:endParaRP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marL="0" algn="ctr" defTabSz="1219110" rtl="0" eaLnBrk="1" latinLnBrk="0" hangingPunct="1"/>
                      <a:r>
                        <a:rPr lang="en-GB" sz="800" b="1" kern="1200" dirty="0">
                          <a:solidFill>
                            <a:schemeClr val="accent2"/>
                          </a:solidFill>
                          <a:latin typeface="+mn-lt"/>
                          <a:ea typeface="+mn-ea"/>
                          <a:cs typeface="+mn-cs"/>
                        </a:rPr>
                        <a:t>ĐTĐ </a:t>
                      </a:r>
                      <a:r>
                        <a:rPr lang="en-GB" sz="800" b="1" kern="1200" dirty="0" err="1">
                          <a:solidFill>
                            <a:schemeClr val="accent2"/>
                          </a:solidFill>
                          <a:latin typeface="+mn-lt"/>
                          <a:ea typeface="+mn-ea"/>
                          <a:cs typeface="+mn-cs"/>
                        </a:rPr>
                        <a:t>típ</a:t>
                      </a:r>
                      <a:r>
                        <a:rPr lang="en-GB" sz="800" b="1" kern="1200" dirty="0">
                          <a:solidFill>
                            <a:schemeClr val="accent2"/>
                          </a:solidFill>
                          <a:latin typeface="+mn-lt"/>
                          <a:ea typeface="+mn-ea"/>
                          <a:cs typeface="+mn-cs"/>
                        </a:rPr>
                        <a:t> 2</a:t>
                      </a:r>
                      <a:r>
                        <a:rPr lang="en-GB" sz="800" b="1" kern="1200" dirty="0">
                          <a:solidFill>
                            <a:srgbClr val="8F3089"/>
                          </a:solidFill>
                          <a:latin typeface="+mn-lt"/>
                          <a:ea typeface="+mn-ea"/>
                          <a:cs typeface="+mn-cs"/>
                        </a:rPr>
                        <a:t> </a:t>
                      </a:r>
                      <a:r>
                        <a:rPr lang="en-GB" sz="800" b="1" kern="1200" dirty="0">
                          <a:solidFill>
                            <a:schemeClr val="tx1"/>
                          </a:solidFill>
                          <a:latin typeface="+mn-lt"/>
                          <a:ea typeface="+mn-ea"/>
                          <a:cs typeface="+mn-cs"/>
                        </a:rPr>
                        <a:t>+ </a:t>
                      </a:r>
                      <a:r>
                        <a:rPr lang="en-GB" sz="800" b="1" kern="1200" dirty="0" err="1">
                          <a:solidFill>
                            <a:schemeClr val="accent3"/>
                          </a:solidFill>
                          <a:latin typeface="+mn-lt"/>
                          <a:ea typeface="+mn-ea"/>
                          <a:cs typeface="+mn-cs"/>
                        </a:rPr>
                        <a:t>bệnh</a:t>
                      </a:r>
                      <a:r>
                        <a:rPr lang="en-GB" sz="800" b="1" kern="1200" baseline="0" dirty="0">
                          <a:solidFill>
                            <a:schemeClr val="accent3"/>
                          </a:solidFill>
                          <a:latin typeface="+mn-lt"/>
                          <a:ea typeface="+mn-ea"/>
                          <a:cs typeface="+mn-cs"/>
                        </a:rPr>
                        <a:t> </a:t>
                      </a:r>
                      <a:r>
                        <a:rPr lang="en-GB" sz="800" b="1" kern="1200" baseline="0" dirty="0" err="1">
                          <a:solidFill>
                            <a:schemeClr val="accent3"/>
                          </a:solidFill>
                          <a:latin typeface="+mn-lt"/>
                          <a:ea typeface="+mn-ea"/>
                          <a:cs typeface="+mn-cs"/>
                        </a:rPr>
                        <a:t>tim</a:t>
                      </a:r>
                      <a:r>
                        <a:rPr lang="en-GB" sz="800" b="1" kern="1200" baseline="0" dirty="0">
                          <a:solidFill>
                            <a:schemeClr val="accent3"/>
                          </a:solidFill>
                          <a:latin typeface="+mn-lt"/>
                          <a:ea typeface="+mn-ea"/>
                          <a:cs typeface="+mn-cs"/>
                        </a:rPr>
                        <a:t> </a:t>
                      </a:r>
                      <a:r>
                        <a:rPr lang="en-GB" sz="800" b="1" kern="1200" baseline="0" dirty="0" err="1">
                          <a:solidFill>
                            <a:schemeClr val="accent3"/>
                          </a:solidFill>
                          <a:latin typeface="+mn-lt"/>
                          <a:ea typeface="+mn-ea"/>
                          <a:cs typeface="+mn-cs"/>
                        </a:rPr>
                        <a:t>mạch</a:t>
                      </a:r>
                      <a:endParaRPr lang="en-GB" sz="800" b="1" kern="1200" dirty="0">
                        <a:solidFill>
                          <a:schemeClr val="accent3"/>
                        </a:solidFill>
                        <a:latin typeface="+mn-lt"/>
                        <a:ea typeface="+mn-ea"/>
                        <a:cs typeface="+mn-cs"/>
                      </a:endParaRPr>
                    </a:p>
                  </a:txBody>
                  <a:tcPr marL="0" marR="0" marT="27000" marB="27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1219110" rtl="0" eaLnBrk="1" fontAlgn="auto" latinLnBrk="0" hangingPunct="1">
                        <a:lnSpc>
                          <a:spcPct val="100000"/>
                        </a:lnSpc>
                        <a:spcBef>
                          <a:spcPts val="0"/>
                        </a:spcBef>
                        <a:spcAft>
                          <a:spcPts val="0"/>
                        </a:spcAft>
                        <a:buClrTx/>
                        <a:buSzTx/>
                        <a:buFontTx/>
                        <a:buNone/>
                        <a:tabLst/>
                        <a:defRPr/>
                      </a:pPr>
                      <a:endParaRPr lang="en-GB" sz="1200" kern="1200">
                        <a:solidFill>
                          <a:schemeClr val="tx1"/>
                        </a:solidFill>
                        <a:latin typeface="+mn-lt"/>
                        <a:ea typeface="+mn-ea"/>
                        <a:cs typeface="+mn-cs"/>
                      </a:endParaRPr>
                    </a:p>
                  </a:txBody>
                  <a:tcPr marL="73211" marR="73211"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ctr"/>
                      <a:r>
                        <a:rPr lang="en-GB" sz="800" b="1">
                          <a:solidFill>
                            <a:schemeClr val="accent2"/>
                          </a:solidFill>
                          <a:latin typeface="+mn-lt"/>
                        </a:rPr>
                        <a:t>ĐTĐ típ 2</a:t>
                      </a:r>
                      <a:r>
                        <a:rPr lang="en-GB" sz="800">
                          <a:solidFill>
                            <a:schemeClr val="tx1"/>
                          </a:solidFill>
                          <a:latin typeface="+mn-lt"/>
                        </a:rPr>
                        <a:t> + </a:t>
                      </a:r>
                      <a:r>
                        <a:rPr lang="en-GB" sz="800" b="1" kern="1200">
                          <a:solidFill>
                            <a:schemeClr val="accent3"/>
                          </a:solidFill>
                          <a:latin typeface="+mn-lt"/>
                          <a:ea typeface="+mn-ea"/>
                          <a:cs typeface="+mn-cs"/>
                        </a:rPr>
                        <a:t>ASCVD đã</a:t>
                      </a:r>
                      <a:r>
                        <a:rPr lang="en-GB" sz="800" b="1" kern="1200" baseline="0">
                          <a:solidFill>
                            <a:schemeClr val="accent3"/>
                          </a:solidFill>
                          <a:latin typeface="+mn-lt"/>
                          <a:ea typeface="+mn-ea"/>
                          <a:cs typeface="+mn-cs"/>
                        </a:rPr>
                        <a:t> được chẩn đoán hoặc đa yếu tố nguy cơ</a:t>
                      </a:r>
                      <a:endParaRPr lang="en-GB" sz="800" b="1" kern="1200" dirty="0">
                        <a:solidFill>
                          <a:schemeClr val="accent3"/>
                        </a:solidFill>
                        <a:latin typeface="+mn-lt"/>
                        <a:ea typeface="+mn-ea"/>
                        <a:cs typeface="+mn-cs"/>
                      </a:endParaRPr>
                    </a:p>
                  </a:txBody>
                  <a:tcPr marL="73211" marR="73211"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a:solidFill>
                          <a:schemeClr val="tx1"/>
                        </a:solidFill>
                        <a:latin typeface="+mn-lt"/>
                      </a:endParaRPr>
                    </a:p>
                  </a:txBody>
                  <a:tcPr marL="97615" marR="97615" marT="48000" marB="4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ctr"/>
                      <a:r>
                        <a:rPr lang="en-GB" sz="800" b="1">
                          <a:solidFill>
                            <a:schemeClr val="accent2"/>
                          </a:solidFill>
                          <a:latin typeface="+mn-lt"/>
                        </a:rPr>
                        <a:t>ĐTĐ típ 2</a:t>
                      </a:r>
                      <a:r>
                        <a:rPr lang="en-GB" sz="800" b="1">
                          <a:solidFill>
                            <a:srgbClr val="8F3089"/>
                          </a:solidFill>
                          <a:latin typeface="+mn-lt"/>
                        </a:rPr>
                        <a:t> </a:t>
                      </a:r>
                      <a:r>
                        <a:rPr lang="en-GB" sz="800" dirty="0">
                          <a:solidFill>
                            <a:schemeClr val="tx1"/>
                          </a:solidFill>
                          <a:latin typeface="+mn-lt"/>
                        </a:rPr>
                        <a:t>+ </a:t>
                      </a:r>
                      <a:r>
                        <a:rPr lang="en-GB" sz="800" b="1">
                          <a:solidFill>
                            <a:schemeClr val="accent3"/>
                          </a:solidFill>
                          <a:latin typeface="+mn-lt"/>
                        </a:rPr>
                        <a:t>ASCVD hoặc</a:t>
                      </a:r>
                      <a:br>
                        <a:rPr lang="en-GB" sz="800" b="1" dirty="0">
                          <a:solidFill>
                            <a:schemeClr val="accent3"/>
                          </a:solidFill>
                          <a:latin typeface="+mn-lt"/>
                        </a:rPr>
                      </a:br>
                      <a:r>
                        <a:rPr lang="en-GB" sz="800" b="1" dirty="0">
                          <a:solidFill>
                            <a:schemeClr val="accent3"/>
                          </a:solidFill>
                          <a:latin typeface="+mn-lt"/>
                        </a:rPr>
                        <a:t>≥</a:t>
                      </a:r>
                      <a:r>
                        <a:rPr lang="en-GB" sz="800" b="1">
                          <a:solidFill>
                            <a:schemeClr val="accent3"/>
                          </a:solidFill>
                          <a:latin typeface="+mn-lt"/>
                        </a:rPr>
                        <a:t>2 yếu</a:t>
                      </a:r>
                      <a:r>
                        <a:rPr lang="en-GB" sz="800" b="1" baseline="0">
                          <a:solidFill>
                            <a:schemeClr val="accent3"/>
                          </a:solidFill>
                          <a:latin typeface="+mn-lt"/>
                        </a:rPr>
                        <a:t> tố nguy cơ tim mạch</a:t>
                      </a:r>
                      <a:endParaRPr lang="en-GB" sz="800" b="1" dirty="0">
                        <a:solidFill>
                          <a:schemeClr val="accent3"/>
                        </a:solidFill>
                        <a:latin typeface="+mn-lt"/>
                      </a:endParaRPr>
                    </a:p>
                  </a:txBody>
                  <a:tcPr marL="73211" marR="73211"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a:solidFill>
                          <a:schemeClr val="tx1"/>
                        </a:solidFill>
                        <a:latin typeface="+mn-lt"/>
                      </a:endParaRPr>
                    </a:p>
                  </a:txBody>
                  <a:tcPr marL="97615" marR="97615" marT="48000" marB="4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ctr"/>
                      <a:r>
                        <a:rPr lang="en-GB" sz="800" b="1">
                          <a:solidFill>
                            <a:schemeClr val="accent2"/>
                          </a:solidFill>
                          <a:latin typeface="+mn-lt"/>
                        </a:rPr>
                        <a:t>ĐTĐ típ 2</a:t>
                      </a:r>
                      <a:r>
                        <a:rPr lang="en-GB" sz="800">
                          <a:solidFill>
                            <a:srgbClr val="C00000"/>
                          </a:solidFill>
                          <a:latin typeface="+mn-lt"/>
                        </a:rPr>
                        <a:t> </a:t>
                      </a:r>
                      <a:r>
                        <a:rPr lang="en-GB" sz="800" kern="1200">
                          <a:solidFill>
                            <a:schemeClr val="tx1"/>
                          </a:solidFill>
                          <a:latin typeface="+mn-lt"/>
                          <a:ea typeface="+mn-ea"/>
                          <a:cs typeface="+mn-cs"/>
                        </a:rPr>
                        <a:t>+</a:t>
                      </a:r>
                      <a:r>
                        <a:rPr lang="en-GB" sz="800">
                          <a:solidFill>
                            <a:srgbClr val="C00000"/>
                          </a:solidFill>
                          <a:latin typeface="+mn-lt"/>
                        </a:rPr>
                        <a:t> </a:t>
                      </a:r>
                      <a:r>
                        <a:rPr lang="en-GB" sz="800" b="1" kern="1200">
                          <a:solidFill>
                            <a:schemeClr val="accent3"/>
                          </a:solidFill>
                          <a:latin typeface="+mn-lt"/>
                          <a:ea typeface="+mn-ea"/>
                          <a:cs typeface="+mn-cs"/>
                        </a:rPr>
                        <a:t>ASCVD đã</a:t>
                      </a:r>
                      <a:r>
                        <a:rPr lang="en-GB" sz="800" b="1" kern="1200" baseline="0">
                          <a:solidFill>
                            <a:schemeClr val="accent3"/>
                          </a:solidFill>
                          <a:latin typeface="+mn-lt"/>
                          <a:ea typeface="+mn-ea"/>
                          <a:cs typeface="+mn-cs"/>
                        </a:rPr>
                        <a:t> được chẩn đoán </a:t>
                      </a:r>
                      <a:endParaRPr lang="en-GB" sz="800" b="1" dirty="0">
                        <a:solidFill>
                          <a:schemeClr val="accent3"/>
                        </a:solidFill>
                        <a:latin typeface="+mn-lt"/>
                      </a:endParaRPr>
                    </a:p>
                  </a:txBody>
                  <a:tcPr marL="73211" marR="73211"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a:solidFill>
                          <a:schemeClr val="tx1"/>
                        </a:solidFill>
                        <a:latin typeface="+mn-lt"/>
                      </a:endParaRPr>
                    </a:p>
                  </a:txBody>
                  <a:tcPr marL="97615" marR="97615" marT="48000" marB="4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95740190"/>
                  </a:ext>
                </a:extLst>
              </a:tr>
              <a:tr h="0">
                <a:tc>
                  <a:txBody>
                    <a:bodyPr/>
                    <a:lstStyle/>
                    <a:p>
                      <a:r>
                        <a:rPr lang="en-GB" sz="800" baseline="0">
                          <a:solidFill>
                            <a:schemeClr val="tx1"/>
                          </a:solidFill>
                          <a:latin typeface="+mn-lt"/>
                        </a:rPr>
                        <a:t>Hạ đường huyết</a:t>
                      </a:r>
                      <a:endParaRPr lang="en-GB" sz="800" baseline="0" dirty="0">
                        <a:solidFill>
                          <a:schemeClr val="tx1"/>
                        </a:solidFill>
                        <a:latin typeface="+mn-lt"/>
                      </a:endParaRP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1219110" rtl="0" eaLnBrk="1" latinLnBrk="0" hangingPunct="1"/>
                      <a:r>
                        <a:rPr lang="en-GB" sz="800" kern="1200" dirty="0">
                          <a:solidFill>
                            <a:schemeClr val="tx1"/>
                          </a:solidFill>
                          <a:latin typeface="+mn-lt"/>
                          <a:ea typeface="+mn-ea"/>
                          <a:cs typeface="+mn-cs"/>
                        </a:rPr>
                        <a:t>650 (27.9)</a:t>
                      </a:r>
                    </a:p>
                  </a:txBody>
                  <a:tcPr marL="0" marR="0" marT="27000" marB="27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21911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latin typeface="+mn-lt"/>
                          <a:ea typeface="+mn-ea"/>
                          <a:cs typeface="+mn-cs"/>
                        </a:rPr>
                        <a:t>1303 (27.8)</a:t>
                      </a:r>
                    </a:p>
                  </a:txBody>
                  <a:tcPr marL="54908" marR="54908" marT="27000" marB="27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tx1"/>
                          </a:solidFill>
                          <a:latin typeface="+mn-lt"/>
                        </a:rPr>
                        <a:t>NR</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tx1"/>
                          </a:solidFill>
                          <a:latin typeface="+mn-lt"/>
                        </a:rPr>
                        <a:t>NR</a:t>
                      </a: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tx1"/>
                          </a:solidFill>
                          <a:latin typeface="+mn-lt"/>
                        </a:rPr>
                        <a:t>46.4</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tx1"/>
                          </a:solidFill>
                          <a:latin typeface="+mn-lt"/>
                        </a:rPr>
                        <a:t>50.0</a:t>
                      </a: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tx1"/>
                          </a:solidFill>
                          <a:latin typeface="+mn-lt"/>
                        </a:rPr>
                        <a:t>790 (28.8)</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tx1"/>
                          </a:solidFill>
                          <a:latin typeface="+mn-lt"/>
                        </a:rPr>
                        <a:t>1496 (27.2)</a:t>
                      </a: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550708"/>
                  </a:ext>
                </a:extLst>
              </a:tr>
              <a:tr h="116640">
                <a:tc>
                  <a:txBody>
                    <a:bodyPr/>
                    <a:lstStyle/>
                    <a:p>
                      <a:pPr marL="176213" indent="0"/>
                      <a:r>
                        <a:rPr lang="en-GB" sz="800" baseline="0">
                          <a:solidFill>
                            <a:schemeClr val="tx1"/>
                          </a:solidFill>
                          <a:latin typeface="+mn-lt"/>
                        </a:rPr>
                        <a:t>Hạ đường huyết cần hỗ trợ</a:t>
                      </a:r>
                      <a:endParaRPr lang="en-GB" sz="800" baseline="0" dirty="0">
                        <a:solidFill>
                          <a:schemeClr val="tx1"/>
                        </a:solidFill>
                        <a:latin typeface="+mn-lt"/>
                      </a:endParaRP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1219110" rtl="0" eaLnBrk="1" latinLnBrk="0" hangingPunct="1"/>
                      <a:r>
                        <a:rPr lang="en-GB" sz="800" kern="1200" dirty="0">
                          <a:solidFill>
                            <a:schemeClr val="tx1"/>
                          </a:solidFill>
                          <a:latin typeface="+mn-lt"/>
                          <a:ea typeface="+mn-ea"/>
                          <a:cs typeface="+mn-cs"/>
                        </a:rPr>
                        <a:t>36 (1.5)</a:t>
                      </a:r>
                    </a:p>
                  </a:txBody>
                  <a:tcPr marL="0" marR="0" marT="27000" marB="27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21911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latin typeface="+mn-lt"/>
                          <a:ea typeface="+mn-ea"/>
                          <a:cs typeface="+mn-cs"/>
                        </a:rPr>
                        <a:t>63 (1.3)</a:t>
                      </a:r>
                    </a:p>
                  </a:txBody>
                  <a:tcPr marL="54908" marR="54908" marT="27000" marB="27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tx1"/>
                          </a:solidFill>
                          <a:latin typeface="+mn-lt"/>
                        </a:rPr>
                        <a:t>83 (1.0)</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tx1"/>
                          </a:solidFill>
                          <a:latin typeface="+mn-lt"/>
                        </a:rPr>
                        <a:t>58 (0.7)</a:t>
                      </a: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tx1"/>
                          </a:solidFill>
                          <a:latin typeface="+mn-lt"/>
                        </a:rPr>
                        <a:t>NR</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tx1"/>
                          </a:solidFill>
                          <a:latin typeface="+mn-lt"/>
                        </a:rPr>
                        <a:t>NR</a:t>
                      </a: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tx1"/>
                          </a:solidFill>
                          <a:latin typeface="+mn-lt"/>
                        </a:rPr>
                        <a:t>162 (5.9)</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tx1"/>
                          </a:solidFill>
                          <a:latin typeface="+mn-lt"/>
                        </a:rPr>
                        <a:t>285 (5.2)</a:t>
                      </a: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8755327"/>
                  </a:ext>
                </a:extLst>
              </a:tr>
              <a:tr h="0">
                <a:tc>
                  <a:txBody>
                    <a:bodyPr/>
                    <a:lstStyle/>
                    <a:p>
                      <a:r>
                        <a:rPr lang="en-US" sz="800">
                          <a:solidFill>
                            <a:schemeClr val="tx1"/>
                          </a:solidFill>
                          <a:latin typeface="+mn-lt"/>
                        </a:rPr>
                        <a:t>Nhiễm</a:t>
                      </a:r>
                      <a:r>
                        <a:rPr lang="en-US" sz="800" baseline="0">
                          <a:solidFill>
                            <a:schemeClr val="tx1"/>
                          </a:solidFill>
                          <a:latin typeface="+mn-lt"/>
                        </a:rPr>
                        <a:t> toan ceton</a:t>
                      </a:r>
                      <a:endParaRPr lang="en-GB" sz="800" baseline="30000" dirty="0">
                        <a:solidFill>
                          <a:schemeClr val="tx1"/>
                        </a:solidFill>
                        <a:latin typeface="+mn-lt"/>
                      </a:endParaRP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800" dirty="0">
                          <a:solidFill>
                            <a:schemeClr val="tx1"/>
                          </a:solidFill>
                          <a:latin typeface="+mn-lt"/>
                        </a:rPr>
                        <a:t>1 (&lt;0.1)</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tx1"/>
                          </a:solidFill>
                          <a:latin typeface="+mn-lt"/>
                        </a:rPr>
                        <a:t>4 (0.1)</a:t>
                      </a: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tx1"/>
                          </a:solidFill>
                          <a:latin typeface="+mn-lt"/>
                        </a:rPr>
                        <a:t>12 (0.1)</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tx1"/>
                          </a:solidFill>
                          <a:latin typeface="+mn-lt"/>
                        </a:rPr>
                        <a:t>27 (0.3)</a:t>
                      </a: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tx1"/>
                          </a:solidFill>
                          <a:latin typeface="+mn-lt"/>
                        </a:rPr>
                        <a:t>0.3</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tx1"/>
                          </a:solidFill>
                          <a:latin typeface="+mn-lt"/>
                        </a:rPr>
                        <a:t>0.6</a:t>
                      </a: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aseline="0" dirty="0">
                          <a:solidFill>
                            <a:schemeClr val="tx1"/>
                          </a:solidFill>
                          <a:latin typeface="+mn-lt"/>
                        </a:rPr>
                        <a:t>2 (0.1)</a:t>
                      </a:r>
                      <a:r>
                        <a:rPr lang="en-GB" sz="800" baseline="30000" dirty="0">
                          <a:solidFill>
                            <a:schemeClr val="tx1"/>
                          </a:solidFill>
                          <a:latin typeface="+mn-lt"/>
                        </a:rPr>
                        <a:t>†</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tx1"/>
                          </a:solidFill>
                          <a:latin typeface="+mn-lt"/>
                        </a:rPr>
                        <a:t>19 (0.3)</a:t>
                      </a:r>
                      <a:r>
                        <a:rPr lang="en-GB" sz="800" baseline="30000" dirty="0">
                          <a:solidFill>
                            <a:schemeClr val="tx1"/>
                          </a:solidFill>
                          <a:latin typeface="+mn-lt"/>
                        </a:rPr>
                        <a:t>†</a:t>
                      </a:r>
                      <a:endParaRPr lang="en-GB" sz="800" dirty="0">
                        <a:solidFill>
                          <a:schemeClr val="tx1"/>
                        </a:solidFill>
                        <a:latin typeface="+mn-lt"/>
                      </a:endParaRP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en-GB" sz="800">
                          <a:solidFill>
                            <a:schemeClr val="tx1"/>
                          </a:solidFill>
                          <a:latin typeface="+mn-lt"/>
                        </a:rPr>
                        <a:t>Nhiễm</a:t>
                      </a:r>
                      <a:r>
                        <a:rPr lang="en-GB" sz="800" baseline="0">
                          <a:solidFill>
                            <a:schemeClr val="tx1"/>
                          </a:solidFill>
                          <a:latin typeface="+mn-lt"/>
                        </a:rPr>
                        <a:t> trùng đường tiểu</a:t>
                      </a:r>
                      <a:endParaRPr lang="en-GB" sz="800" dirty="0">
                        <a:solidFill>
                          <a:schemeClr val="tx1"/>
                        </a:solidFill>
                        <a:latin typeface="+mn-lt"/>
                      </a:endParaRP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800" dirty="0">
                          <a:solidFill>
                            <a:schemeClr val="tx1"/>
                          </a:solidFill>
                          <a:latin typeface="+mn-lt"/>
                        </a:rPr>
                        <a:t>423 (18.1)</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tx1"/>
                          </a:solidFill>
                          <a:latin typeface="+mn-lt"/>
                        </a:rPr>
                        <a:t>842 (18.0)</a:t>
                      </a: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tx1"/>
                          </a:solidFill>
                          <a:latin typeface="+mn-lt"/>
                        </a:rPr>
                        <a:t>133 (1.6)</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tx1"/>
                          </a:solidFill>
                          <a:latin typeface="+mn-lt"/>
                        </a:rPr>
                        <a:t>127 (1.5)</a:t>
                      </a: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tx1"/>
                          </a:solidFill>
                          <a:latin typeface="+mn-lt"/>
                        </a:rPr>
                        <a:t>37.0</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tx1"/>
                          </a:solidFill>
                          <a:latin typeface="+mn-lt"/>
                        </a:rPr>
                        <a:t>40.0</a:t>
                      </a: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tx1"/>
                          </a:solidFill>
                          <a:latin typeface="+mn-lt"/>
                        </a:rPr>
                        <a:t>279 (10.2)</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tx1"/>
                          </a:solidFill>
                          <a:latin typeface="+mn-lt"/>
                        </a:rPr>
                        <a:t>666 (12.1)</a:t>
                      </a: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7135809"/>
                  </a:ext>
                </a:extLst>
              </a:tr>
              <a:tr h="0">
                <a:tc>
                  <a:txBody>
                    <a:bodyPr/>
                    <a:lstStyle/>
                    <a:p>
                      <a:r>
                        <a:rPr lang="en-GB" sz="800">
                          <a:solidFill>
                            <a:schemeClr val="tx1"/>
                          </a:solidFill>
                          <a:latin typeface="+mn-lt"/>
                        </a:rPr>
                        <a:t>Nhiễm</a:t>
                      </a:r>
                      <a:r>
                        <a:rPr lang="en-GB" sz="800" baseline="0">
                          <a:solidFill>
                            <a:schemeClr val="tx1"/>
                          </a:solidFill>
                          <a:latin typeface="+mn-lt"/>
                        </a:rPr>
                        <a:t> trùng niệu dục</a:t>
                      </a:r>
                      <a:endParaRPr lang="en-GB" sz="800" dirty="0">
                        <a:solidFill>
                          <a:schemeClr val="tx1"/>
                        </a:solidFill>
                        <a:latin typeface="+mn-lt"/>
                      </a:endParaRP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800" dirty="0">
                          <a:solidFill>
                            <a:schemeClr val="tx1"/>
                          </a:solidFill>
                          <a:latin typeface="+mn-lt"/>
                        </a:rPr>
                        <a:t>42 (1.8)</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tx1"/>
                          </a:solidFill>
                          <a:latin typeface="+mn-lt"/>
                        </a:rPr>
                        <a:t>301 (6.4)</a:t>
                      </a:r>
                      <a:r>
                        <a:rPr kumimoji="0" lang="en-GB" sz="800" b="0" i="0" u="none" strike="noStrike" kern="1200" cap="none" spc="0" normalizeH="0" baseline="30000" noProof="0" dirty="0">
                          <a:ln>
                            <a:noFill/>
                          </a:ln>
                          <a:solidFill>
                            <a:srgbClr val="5A5A5A"/>
                          </a:solidFill>
                          <a:effectLst/>
                          <a:uLnTx/>
                          <a:uFillTx/>
                          <a:latin typeface="Arial" panose="020B0604020202020204" pitchFamily="34" charset="0"/>
                          <a:ea typeface="+mn-ea"/>
                          <a:cs typeface="Arial" panose="020B0604020202020204" pitchFamily="34" charset="0"/>
                        </a:rPr>
                        <a:t>‡</a:t>
                      </a:r>
                      <a:endParaRPr lang="en-GB" sz="800" dirty="0">
                        <a:solidFill>
                          <a:schemeClr val="tx1"/>
                        </a:solidFill>
                        <a:latin typeface="+mn-lt"/>
                      </a:endParaRP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a:solidFill>
                            <a:schemeClr val="tx1"/>
                          </a:solidFill>
                          <a:latin typeface="+mn-lt"/>
                          <a:ea typeface="+mn-ea"/>
                          <a:cs typeface="+mn-cs"/>
                        </a:rPr>
                        <a:t>9 (0.1)</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a:solidFill>
                            <a:schemeClr val="tx1"/>
                          </a:solidFill>
                          <a:latin typeface="+mn-lt"/>
                          <a:ea typeface="+mn-ea"/>
                          <a:cs typeface="+mn-cs"/>
                        </a:rPr>
                        <a:t>76 (0.9)</a:t>
                      </a:r>
                      <a:r>
                        <a:rPr kumimoji="0" lang="en-GB" sz="800" b="0" i="0" u="none" strike="noStrike" kern="1200" cap="none" spc="0" normalizeH="0" baseline="30000" noProof="0" dirty="0">
                          <a:ln>
                            <a:noFill/>
                          </a:ln>
                          <a:solidFill>
                            <a:srgbClr val="5A5A5A"/>
                          </a:solidFill>
                          <a:effectLst/>
                          <a:uLnTx/>
                          <a:uFillTx/>
                          <a:latin typeface="Arial" panose="020B0604020202020204" pitchFamily="34" charset="0"/>
                          <a:ea typeface="+mn-ea"/>
                          <a:cs typeface="Arial" panose="020B0604020202020204" pitchFamily="34" charset="0"/>
                        </a:rPr>
                        <a:t>‡</a:t>
                      </a:r>
                      <a:endParaRPr lang="en-GB" sz="800" kern="1200" dirty="0">
                        <a:solidFill>
                          <a:schemeClr val="tx1"/>
                        </a:solidFill>
                        <a:latin typeface="+mn-lt"/>
                        <a:ea typeface="+mn-ea"/>
                        <a:cs typeface="+mn-cs"/>
                      </a:endParaRP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tx1"/>
                          </a:solidFill>
                          <a:latin typeface="+mn-lt"/>
                        </a:rPr>
                        <a:t>10.8</a:t>
                      </a:r>
                      <a:r>
                        <a:rPr lang="en-GB" sz="800" baseline="30000" dirty="0">
                          <a:solidFill>
                            <a:srgbClr val="5A5A5A"/>
                          </a:solidFill>
                          <a:latin typeface="Arial" panose="020B0604020202020204" pitchFamily="34" charset="0"/>
                          <a:cs typeface="Arial" panose="020B0604020202020204" pitchFamily="34" charset="0"/>
                        </a:rPr>
                        <a:t>§</a:t>
                      </a:r>
                      <a:endParaRPr lang="en-GB" sz="800" baseline="0" dirty="0">
                        <a:solidFill>
                          <a:schemeClr val="tx1"/>
                        </a:solidFill>
                        <a:latin typeface="+mn-lt"/>
                      </a:endParaRP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tx1"/>
                          </a:solidFill>
                          <a:latin typeface="+mn-lt"/>
                        </a:rPr>
                        <a:t>34.9</a:t>
                      </a:r>
                      <a:r>
                        <a:rPr kumimoji="0" lang="en-GB" sz="800" b="0" i="0" u="none" strike="noStrike" kern="1200" cap="none" spc="0" normalizeH="0" baseline="30000" noProof="0" dirty="0">
                          <a:ln>
                            <a:noFill/>
                          </a:ln>
                          <a:solidFill>
                            <a:srgbClr val="5A5A5A"/>
                          </a:solidFill>
                          <a:effectLst/>
                          <a:uLnTx/>
                          <a:uFillTx/>
                          <a:latin typeface="Arial" panose="020B0604020202020204" pitchFamily="34" charset="0"/>
                          <a:ea typeface="+mn-ea"/>
                          <a:cs typeface="Arial" panose="020B0604020202020204" pitchFamily="34" charset="0"/>
                        </a:rPr>
                        <a:t>‡</a:t>
                      </a:r>
                      <a:r>
                        <a:rPr lang="en-GB" sz="800" baseline="30000" dirty="0">
                          <a:solidFill>
                            <a:srgbClr val="5A5A5A"/>
                          </a:solidFill>
                          <a:latin typeface="Arial" panose="020B0604020202020204" pitchFamily="34" charset="0"/>
                          <a:cs typeface="Arial" panose="020B0604020202020204" pitchFamily="34" charset="0"/>
                        </a:rPr>
                        <a:t>§</a:t>
                      </a:r>
                      <a:endParaRPr lang="en-GB" sz="800" baseline="0" dirty="0">
                        <a:solidFill>
                          <a:schemeClr val="tx1"/>
                        </a:solidFill>
                        <a:latin typeface="+mn-lt"/>
                      </a:endParaRP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aseline="0" dirty="0">
                          <a:solidFill>
                            <a:schemeClr val="tx1"/>
                          </a:solidFill>
                          <a:latin typeface="+mn-lt"/>
                        </a:rPr>
                        <a:t>42 (1.5)</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aseline="0" dirty="0">
                          <a:solidFill>
                            <a:schemeClr val="tx1"/>
                          </a:solidFill>
                          <a:latin typeface="+mn-lt"/>
                        </a:rPr>
                        <a:t>297 (5.4)</a:t>
                      </a: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p>
                      <a:pPr marL="0" indent="0"/>
                      <a:r>
                        <a:rPr lang="en-US" sz="800">
                          <a:solidFill>
                            <a:schemeClr val="tx1"/>
                          </a:solidFill>
                          <a:latin typeface="+mn-lt"/>
                        </a:rPr>
                        <a:t>Giảm</a:t>
                      </a:r>
                      <a:r>
                        <a:rPr lang="en-US" sz="800" baseline="0">
                          <a:solidFill>
                            <a:schemeClr val="tx1"/>
                          </a:solidFill>
                          <a:latin typeface="+mn-lt"/>
                        </a:rPr>
                        <a:t> thể tích</a:t>
                      </a:r>
                      <a:endParaRPr lang="en-GB" sz="800" dirty="0">
                        <a:solidFill>
                          <a:schemeClr val="tx1"/>
                        </a:solidFill>
                        <a:latin typeface="+mn-lt"/>
                      </a:endParaRP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r>
                        <a:rPr lang="en-GB" sz="800" kern="1200" dirty="0">
                          <a:solidFill>
                            <a:schemeClr val="tx1"/>
                          </a:solidFill>
                          <a:latin typeface="+mn-lt"/>
                          <a:ea typeface="+mn-ea"/>
                          <a:cs typeface="+mn-cs"/>
                        </a:rPr>
                        <a:t>115 (4.9)</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latin typeface="+mn-lt"/>
                          <a:ea typeface="+mn-ea"/>
                          <a:cs typeface="+mn-cs"/>
                        </a:rPr>
                        <a:t>239 (5.1)</a:t>
                      </a: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latin typeface="+mn-lt"/>
                          <a:ea typeface="+mn-ea"/>
                          <a:cs typeface="+mn-cs"/>
                        </a:rPr>
                        <a:t>207 (2.4)</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latin typeface="+mn-lt"/>
                          <a:ea typeface="+mn-ea"/>
                          <a:cs typeface="+mn-cs"/>
                        </a:rPr>
                        <a:t>213 (2.5)</a:t>
                      </a: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latin typeface="+mn-lt"/>
                          <a:ea typeface="+mn-ea"/>
                          <a:cs typeface="+mn-cs"/>
                        </a:rPr>
                        <a:t>18.5</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latin typeface="+mn-lt"/>
                          <a:ea typeface="+mn-ea"/>
                          <a:cs typeface="+mn-cs"/>
                        </a:rPr>
                        <a:t>26.0</a:t>
                      </a:r>
                      <a:r>
                        <a:rPr kumimoji="0" lang="en-GB" sz="800" b="0" i="0" u="none" strike="noStrike" kern="1200" cap="none" spc="0" normalizeH="0" baseline="30000" noProof="0" dirty="0">
                          <a:ln>
                            <a:noFill/>
                          </a:ln>
                          <a:solidFill>
                            <a:srgbClr val="5A5A5A"/>
                          </a:solidFill>
                          <a:effectLst/>
                          <a:uLnTx/>
                          <a:uFillTx/>
                          <a:latin typeface="Arial" panose="020B0604020202020204" pitchFamily="34" charset="0"/>
                          <a:ea typeface="+mn-ea"/>
                          <a:cs typeface="Arial" panose="020B0604020202020204" pitchFamily="34" charset="0"/>
                        </a:rPr>
                        <a:t>‡</a:t>
                      </a:r>
                      <a:endParaRPr lang="en-GB" sz="800" kern="1200" dirty="0">
                        <a:solidFill>
                          <a:schemeClr val="tx1"/>
                        </a:solidFill>
                        <a:latin typeface="+mn-lt"/>
                        <a:ea typeface="+mn-ea"/>
                        <a:cs typeface="+mn-cs"/>
                      </a:endParaRP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latin typeface="+mn-lt"/>
                          <a:ea typeface="+mn-ea"/>
                          <a:cs typeface="+mn-cs"/>
                        </a:rPr>
                        <a:t>106 (3.9)</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latin typeface="+mn-lt"/>
                          <a:ea typeface="+mn-ea"/>
                          <a:cs typeface="+mn-cs"/>
                        </a:rPr>
                        <a:t>236 (4.3)</a:t>
                      </a: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3017584"/>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kern="1200">
                          <a:solidFill>
                            <a:schemeClr val="tx1"/>
                          </a:solidFill>
                          <a:latin typeface="+mn-lt"/>
                        </a:rPr>
                        <a:t>Gãy</a:t>
                      </a:r>
                      <a:r>
                        <a:rPr lang="en-GB" sz="800" kern="1200" baseline="0">
                          <a:solidFill>
                            <a:schemeClr val="tx1"/>
                          </a:solidFill>
                          <a:latin typeface="+mn-lt"/>
                        </a:rPr>
                        <a:t> xương</a:t>
                      </a:r>
                      <a:endParaRPr lang="en-GB" sz="800" kern="1200" dirty="0">
                        <a:solidFill>
                          <a:schemeClr val="tx1"/>
                        </a:solidFill>
                        <a:latin typeface="+mn-lt"/>
                        <a:ea typeface="+mn-ea"/>
                        <a:cs typeface="+mn-cs"/>
                      </a:endParaRP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r>
                        <a:rPr lang="en-GB" sz="800" kern="1200" dirty="0">
                          <a:solidFill>
                            <a:schemeClr val="tx1"/>
                          </a:solidFill>
                          <a:latin typeface="+mn-lt"/>
                          <a:ea typeface="+mn-ea"/>
                          <a:cs typeface="+mn-cs"/>
                        </a:rPr>
                        <a:t>91 (3.9)</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latin typeface="+mn-lt"/>
                          <a:ea typeface="+mn-ea"/>
                          <a:cs typeface="+mn-cs"/>
                        </a:rPr>
                        <a:t>179 (3.8)</a:t>
                      </a: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latin typeface="+mn-lt"/>
                          <a:ea typeface="+mn-ea"/>
                          <a:cs typeface="+mn-cs"/>
                        </a:rPr>
                        <a:t>440 (5.1)</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latin typeface="+mn-lt"/>
                          <a:ea typeface="+mn-ea"/>
                          <a:cs typeface="+mn-cs"/>
                        </a:rPr>
                        <a:t>457 (5.3)</a:t>
                      </a: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latin typeface="+mn-lt"/>
                          <a:ea typeface="+mn-ea"/>
                          <a:cs typeface="+mn-cs"/>
                        </a:rPr>
                        <a:t>11.9</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latin typeface="+mn-lt"/>
                          <a:ea typeface="+mn-ea"/>
                          <a:cs typeface="+mn-cs"/>
                        </a:rPr>
                        <a:t>15.4</a:t>
                      </a: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latin typeface="+mn-lt"/>
                          <a:ea typeface="+mn-ea"/>
                          <a:cs typeface="+mn-cs"/>
                        </a:rPr>
                        <a:t>98 (3.6)</a:t>
                      </a:r>
                      <a:r>
                        <a:rPr lang="en-GB" sz="800" baseline="30000" dirty="0">
                          <a:solidFill>
                            <a:schemeClr val="tx1"/>
                          </a:solidFill>
                          <a:latin typeface="+mn-lt"/>
                        </a:rPr>
                        <a:t>†</a:t>
                      </a:r>
                      <a:endParaRPr lang="en-GB" sz="800" kern="1200" dirty="0">
                        <a:solidFill>
                          <a:schemeClr val="tx1"/>
                        </a:solidFill>
                        <a:latin typeface="+mn-lt"/>
                        <a:ea typeface="+mn-ea"/>
                        <a:cs typeface="+mn-cs"/>
                      </a:endParaRP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latin typeface="+mn-lt"/>
                          <a:ea typeface="+mn-ea"/>
                          <a:cs typeface="+mn-cs"/>
                        </a:rPr>
                        <a:t>201 (3.7)</a:t>
                      </a:r>
                      <a:r>
                        <a:rPr lang="en-GB" sz="800" baseline="30000" dirty="0">
                          <a:solidFill>
                            <a:schemeClr val="tx1"/>
                          </a:solidFill>
                          <a:latin typeface="+mn-lt"/>
                        </a:rPr>
                        <a:t>†</a:t>
                      </a:r>
                      <a:endParaRPr lang="en-GB" sz="800" kern="1200" dirty="0">
                        <a:solidFill>
                          <a:schemeClr val="tx1"/>
                        </a:solidFill>
                        <a:latin typeface="+mn-lt"/>
                        <a:ea typeface="+mn-ea"/>
                        <a:cs typeface="+mn-cs"/>
                      </a:endParaRP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1043214"/>
                  </a:ext>
                </a:extLst>
              </a:tr>
              <a:tr h="0">
                <a:tc>
                  <a:txBody>
                    <a:bodyPr/>
                    <a:lstStyle/>
                    <a:p>
                      <a:r>
                        <a:rPr lang="en-US" sz="800"/>
                        <a:t>Tổn</a:t>
                      </a:r>
                      <a:r>
                        <a:rPr lang="en-US" sz="800" baseline="0"/>
                        <a:t> thương thận cấp</a:t>
                      </a:r>
                      <a:endParaRPr lang="en-GB" sz="800" dirty="0"/>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800" dirty="0"/>
                        <a:t>37 (1.6)</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t>45 (1.0)</a:t>
                      </a:r>
                      <a:r>
                        <a:rPr kumimoji="0" lang="en-GB" sz="800" b="0" i="0" u="none" strike="noStrike" kern="1200" cap="none" spc="0" normalizeH="0" baseline="30000" noProof="0" dirty="0">
                          <a:ln>
                            <a:noFill/>
                          </a:ln>
                          <a:solidFill>
                            <a:srgbClr val="5A5A5A"/>
                          </a:solidFill>
                          <a:effectLst/>
                          <a:uLnTx/>
                          <a:uFillTx/>
                          <a:latin typeface="Arial" panose="020B0604020202020204" pitchFamily="34" charset="0"/>
                          <a:ea typeface="+mn-ea"/>
                          <a:cs typeface="Arial" panose="020B0604020202020204" pitchFamily="34" charset="0"/>
                        </a:rPr>
                        <a:t>‡</a:t>
                      </a:r>
                      <a:endParaRPr lang="en-GB" sz="800" dirty="0"/>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t>175 (2.0)</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t>125 (1.5)</a:t>
                      </a:r>
                      <a:r>
                        <a:rPr kumimoji="0" lang="en-GB" sz="800" b="0" i="0" u="none" strike="noStrike" kern="1200" cap="none" spc="0" normalizeH="0" baseline="30000" noProof="0" dirty="0">
                          <a:ln>
                            <a:noFill/>
                          </a:ln>
                          <a:solidFill>
                            <a:srgbClr val="5A5A5A"/>
                          </a:solidFill>
                          <a:effectLst/>
                          <a:uLnTx/>
                          <a:uFillTx/>
                          <a:latin typeface="Arial" panose="020B0604020202020204" pitchFamily="34" charset="0"/>
                          <a:ea typeface="+mn-ea"/>
                          <a:cs typeface="Arial" panose="020B0604020202020204" pitchFamily="34" charset="0"/>
                        </a:rPr>
                        <a:t>‡</a:t>
                      </a:r>
                      <a:endParaRPr lang="en-GB" sz="800" dirty="0"/>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t>4.1</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t>3.0</a:t>
                      </a: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t>60 (2.2) </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t>101 (1.8)</a:t>
                      </a: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381118"/>
                  </a:ext>
                </a:extLst>
              </a:tr>
              <a:tr h="0">
                <a:tc>
                  <a:txBody>
                    <a:bodyPr/>
                    <a:lstStyle/>
                    <a:p>
                      <a:r>
                        <a:rPr lang="en-GB" sz="800"/>
                        <a:t>Đoạn</a:t>
                      </a:r>
                      <a:r>
                        <a:rPr lang="en-GB" sz="800" baseline="0"/>
                        <a:t> chi dưới</a:t>
                      </a:r>
                      <a:endParaRPr lang="en-GB" sz="800" dirty="0"/>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800" dirty="0"/>
                        <a:t>46 (1.1)</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t>47 (1.1)</a:t>
                      </a:r>
                      <a:r>
                        <a:rPr lang="en-GB" sz="800" baseline="0" dirty="0"/>
                        <a:t>**</a:t>
                      </a:r>
                      <a:endParaRPr lang="en-GB" sz="800" baseline="30000" dirty="0"/>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t>113 (1.3)</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t>123 (1.4)</a:t>
                      </a:r>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t>3.4</a:t>
                      </a:r>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t>6.3</a:t>
                      </a:r>
                      <a:r>
                        <a:rPr kumimoji="0" lang="en-GB" sz="800" b="0" i="0" u="none" strike="noStrike" kern="1200" cap="none" spc="0" normalizeH="0" baseline="30000" noProof="0" dirty="0">
                          <a:ln>
                            <a:noFill/>
                          </a:ln>
                          <a:solidFill>
                            <a:srgbClr val="5A5A5A"/>
                          </a:solidFill>
                          <a:effectLst/>
                          <a:uLnTx/>
                          <a:uFillTx/>
                          <a:latin typeface="Arial" panose="020B0604020202020204" pitchFamily="34" charset="0"/>
                          <a:ea typeface="+mn-ea"/>
                          <a:cs typeface="Arial" panose="020B0604020202020204" pitchFamily="34" charset="0"/>
                        </a:rPr>
                        <a:t>‡</a:t>
                      </a:r>
                      <a:endParaRPr lang="en-GB" sz="800" dirty="0"/>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t>45 (1.6)</a:t>
                      </a:r>
                      <a:r>
                        <a:rPr kumimoji="0" lang="en-GB" sz="800" b="0" u="none" strike="noStrike" kern="1200" cap="none" spc="0" normalizeH="0" baseline="30000" noProof="0" dirty="0">
                          <a:ln>
                            <a:noFill/>
                          </a:ln>
                          <a:solidFill>
                            <a:srgbClr val="5A5A5A"/>
                          </a:solidFill>
                          <a:effectLst/>
                          <a:uLnTx/>
                          <a:uFillTx/>
                          <a:latin typeface="Arial" panose="020B0604020202020204" pitchFamily="34" charset="0"/>
                          <a:ea typeface="+mn-ea"/>
                          <a:cs typeface="Arial" panose="020B0604020202020204" pitchFamily="34" charset="0"/>
                        </a:rPr>
                        <a:t>††</a:t>
                      </a:r>
                      <a:endParaRPr lang="en-GB" sz="800" dirty="0"/>
                    </a:p>
                  </a:txBody>
                  <a:tcPr marL="73211" marR="73211"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t>111 (2.0)</a:t>
                      </a:r>
                      <a:r>
                        <a:rPr kumimoji="0" lang="en-GB" sz="800" b="0" u="none" strike="noStrike" kern="1200" cap="none" spc="0" normalizeH="0" baseline="30000" noProof="0" dirty="0">
                          <a:ln>
                            <a:noFill/>
                          </a:ln>
                          <a:solidFill>
                            <a:srgbClr val="5A5A5A"/>
                          </a:solidFill>
                          <a:effectLst/>
                          <a:uLnTx/>
                          <a:uFillTx/>
                          <a:latin typeface="Arial" panose="020B0604020202020204" pitchFamily="34" charset="0"/>
                          <a:ea typeface="+mn-ea"/>
                          <a:cs typeface="Arial" panose="020B0604020202020204" pitchFamily="34" charset="0"/>
                        </a:rPr>
                        <a:t>††</a:t>
                      </a:r>
                      <a:endParaRPr lang="en-GB" sz="800" dirty="0"/>
                    </a:p>
                  </a:txBody>
                  <a:tcPr marL="73211" marR="73211"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5755501"/>
                  </a:ext>
                </a:extLst>
              </a:tr>
            </a:tbl>
          </a:graphicData>
        </a:graphic>
      </p:graphicFrame>
      <p:sp>
        <p:nvSpPr>
          <p:cNvPr id="9" name="Rectangle 8">
            <a:extLst>
              <a:ext uri="{FF2B5EF4-FFF2-40B4-BE49-F238E27FC236}">
                <a16:creationId xmlns:a16="http://schemas.microsoft.com/office/drawing/2014/main" id="{21152D73-68AE-4A88-AD0D-C597C1831FC9}"/>
              </a:ext>
            </a:extLst>
          </p:cNvPr>
          <p:cNvSpPr/>
          <p:nvPr/>
        </p:nvSpPr>
        <p:spPr bwMode="auto">
          <a:xfrm>
            <a:off x="2432758" y="1108093"/>
            <a:ext cx="928721" cy="400334"/>
          </a:xfrm>
          <a:prstGeom prst="rect">
            <a:avLst/>
          </a:prstGeom>
          <a:solidFill>
            <a:srgbClr val="498BC9"/>
          </a:solidFill>
          <a:ln w="12700" algn="ctr">
            <a:noFill/>
            <a:miter lim="800000"/>
            <a:headEnd/>
            <a:tailEnd/>
          </a:ln>
          <a:effectLst/>
        </p:spPr>
        <p:txBody>
          <a:bodyPr rot="0" spcFirstLastPara="0" vertOverflow="overflow" horzOverflow="overflow" vert="horz" wrap="square" lIns="69949" tIns="34974" rIns="69949" bIns="34974" numCol="1" spcCol="0" rtlCol="0" fromWordArt="0" anchor="ctr" anchorCtr="0" forceAA="0" compatLnSpc="1">
            <a:prstTxWarp prst="textNoShape">
              <a:avLst/>
            </a:prstTxWarp>
            <a:noAutofit/>
          </a:bodyPr>
          <a:lstStyle/>
          <a:p>
            <a:pPr marL="0" marR="0" lvl="0" indent="0" algn="ctr" defTabSz="457189" rtl="0" eaLnBrk="1" fontAlgn="auto" latinLnBrk="0" hangingPunct="1">
              <a:lnSpc>
                <a:spcPct val="100000"/>
              </a:lnSpc>
              <a:spcBef>
                <a:spcPts val="600"/>
              </a:spcBef>
              <a:spcAft>
                <a:spcPts val="0"/>
              </a:spcAft>
              <a:buClr>
                <a:srgbClr val="F0414B"/>
              </a:buClr>
              <a:buSzTx/>
              <a:buFontTx/>
              <a:buNone/>
              <a:tabLst/>
              <a:defRPr/>
            </a:pPr>
            <a:r>
              <a:rPr kumimoji="0" lang="en-GB" sz="800" b="1" i="0" u="none" strike="noStrike" kern="1200" cap="none" spc="0" normalizeH="0" baseline="0" noProof="0" dirty="0">
                <a:ln>
                  <a:noFill/>
                </a:ln>
                <a:solidFill>
                  <a:srgbClr val="FFFFFF"/>
                </a:solidFill>
                <a:effectLst/>
                <a:uLnTx/>
                <a:uFillTx/>
                <a:latin typeface="Century Gothic" panose="020F0302020204030204"/>
                <a:ea typeface="+mn-ea"/>
                <a:cs typeface="+mn-cs"/>
              </a:rPr>
              <a:t>Pooled empagliflozin</a:t>
            </a:r>
            <a:br>
              <a:rPr kumimoji="0" lang="en-GB" sz="800" b="1" i="0" u="none" strike="noStrike" kern="1200" cap="none" spc="0" normalizeH="0" baseline="0" noProof="0" dirty="0">
                <a:ln>
                  <a:noFill/>
                </a:ln>
                <a:solidFill>
                  <a:srgbClr val="FFFFFF"/>
                </a:solidFill>
                <a:effectLst/>
                <a:uLnTx/>
                <a:uFillTx/>
                <a:latin typeface="Century Gothic" panose="020F0302020204030204"/>
                <a:ea typeface="+mn-ea"/>
                <a:cs typeface="+mn-cs"/>
              </a:rPr>
            </a:br>
            <a:r>
              <a:rPr kumimoji="0" lang="en-GB" sz="800" b="1" i="0" u="none" strike="noStrike" kern="1200" cap="none" spc="0" normalizeH="0" baseline="0" noProof="0" dirty="0">
                <a:ln>
                  <a:noFill/>
                </a:ln>
                <a:solidFill>
                  <a:srgbClr val="FFFFFF"/>
                </a:solidFill>
                <a:effectLst/>
                <a:uLnTx/>
                <a:uFillTx/>
                <a:latin typeface="Century Gothic" panose="020F0302020204030204"/>
                <a:ea typeface="+mn-ea"/>
                <a:cs typeface="+mn-cs"/>
              </a:rPr>
              <a:t>(n=4687)</a:t>
            </a:r>
          </a:p>
        </p:txBody>
      </p:sp>
      <p:sp>
        <p:nvSpPr>
          <p:cNvPr id="10" name="Rectangle 9">
            <a:extLst>
              <a:ext uri="{FF2B5EF4-FFF2-40B4-BE49-F238E27FC236}">
                <a16:creationId xmlns:a16="http://schemas.microsoft.com/office/drawing/2014/main" id="{F164041E-7765-49B0-811B-78C9BB6E8034}"/>
              </a:ext>
            </a:extLst>
          </p:cNvPr>
          <p:cNvSpPr/>
          <p:nvPr/>
        </p:nvSpPr>
        <p:spPr bwMode="auto">
          <a:xfrm>
            <a:off x="1601966" y="1108093"/>
            <a:ext cx="806122" cy="400334"/>
          </a:xfrm>
          <a:prstGeom prst="rect">
            <a:avLst/>
          </a:prstGeom>
          <a:solidFill>
            <a:srgbClr val="498BC9"/>
          </a:solidFill>
          <a:ln w="12700" algn="ctr">
            <a:noFill/>
            <a:miter lim="800000"/>
            <a:headEnd/>
            <a:tailEnd/>
          </a:ln>
          <a:effectLst/>
        </p:spPr>
        <p:txBody>
          <a:bodyPr rot="0" spcFirstLastPara="0" vertOverflow="overflow" horzOverflow="overflow" vert="horz" wrap="square" lIns="69949" tIns="34974" rIns="69949" bIns="34974" numCol="1" spcCol="0" rtlCol="0" fromWordArt="0" anchor="ctr" anchorCtr="0" forceAA="0" compatLnSpc="1">
            <a:prstTxWarp prst="textNoShape">
              <a:avLst/>
            </a:prstTxWarp>
            <a:noAutofit/>
          </a:bodyPr>
          <a:lstStyle/>
          <a:p>
            <a:pPr marL="0" marR="0" lvl="0" indent="0" algn="ctr" defTabSz="457189" rtl="0" eaLnBrk="1" fontAlgn="auto" latinLnBrk="0" hangingPunct="1">
              <a:lnSpc>
                <a:spcPct val="100000"/>
              </a:lnSpc>
              <a:spcBef>
                <a:spcPts val="600"/>
              </a:spcBef>
              <a:spcAft>
                <a:spcPts val="0"/>
              </a:spcAft>
              <a:buClr>
                <a:srgbClr val="F0414B"/>
              </a:buClr>
              <a:buSzTx/>
              <a:buFontTx/>
              <a:buNone/>
              <a:tabLst/>
              <a:defRPr/>
            </a:pPr>
            <a:r>
              <a:rPr lang="en-GB" sz="800" b="1">
                <a:solidFill>
                  <a:srgbClr val="FFFFFF"/>
                </a:solidFill>
                <a:latin typeface="Century Gothic" panose="020F0302020204030204"/>
              </a:rPr>
              <a:t>Giả dược</a:t>
            </a:r>
            <a:r>
              <a:rPr kumimoji="0" lang="en-GB" sz="800" b="1" i="0" u="none" strike="noStrike" kern="1200" cap="none" spc="0" normalizeH="0" baseline="0" noProof="0">
                <a:ln>
                  <a:noFill/>
                </a:ln>
                <a:solidFill>
                  <a:srgbClr val="FFFFFF"/>
                </a:solidFill>
                <a:effectLst/>
                <a:uLnTx/>
                <a:uFillTx/>
                <a:latin typeface="Century Gothic" panose="020F0302020204030204"/>
                <a:ea typeface="+mn-ea"/>
                <a:cs typeface="+mn-cs"/>
              </a:rPr>
              <a:t> </a:t>
            </a:r>
            <a:br>
              <a:rPr kumimoji="0" lang="en-GB" sz="800" b="1" i="0" u="none" strike="noStrike" kern="1200" cap="none" spc="0" normalizeH="0" baseline="0" noProof="0" dirty="0">
                <a:ln>
                  <a:noFill/>
                </a:ln>
                <a:solidFill>
                  <a:srgbClr val="FFFFFF"/>
                </a:solidFill>
                <a:effectLst/>
                <a:uLnTx/>
                <a:uFillTx/>
                <a:latin typeface="Century Gothic" panose="020F0302020204030204"/>
                <a:ea typeface="+mn-ea"/>
                <a:cs typeface="+mn-cs"/>
              </a:rPr>
            </a:br>
            <a:r>
              <a:rPr kumimoji="0" lang="en-GB" sz="800" b="1" i="0" u="none" strike="noStrike" kern="1200" cap="none" spc="0" normalizeH="0" baseline="0" noProof="0" dirty="0">
                <a:ln>
                  <a:noFill/>
                </a:ln>
                <a:solidFill>
                  <a:srgbClr val="FFFFFF"/>
                </a:solidFill>
                <a:effectLst/>
                <a:uLnTx/>
                <a:uFillTx/>
                <a:latin typeface="Century Gothic" panose="020F0302020204030204"/>
                <a:ea typeface="+mn-ea"/>
                <a:cs typeface="+mn-cs"/>
              </a:rPr>
              <a:t>(n=2333)</a:t>
            </a:r>
          </a:p>
        </p:txBody>
      </p:sp>
      <p:sp>
        <p:nvSpPr>
          <p:cNvPr id="11" name="Rectangle 10">
            <a:extLst>
              <a:ext uri="{FF2B5EF4-FFF2-40B4-BE49-F238E27FC236}">
                <a16:creationId xmlns:a16="http://schemas.microsoft.com/office/drawing/2014/main" id="{687942F4-EC6B-4CE1-8DC5-EA67FD257D78}"/>
              </a:ext>
            </a:extLst>
          </p:cNvPr>
          <p:cNvSpPr/>
          <p:nvPr/>
        </p:nvSpPr>
        <p:spPr bwMode="auto">
          <a:xfrm>
            <a:off x="4239368" y="1108092"/>
            <a:ext cx="926320" cy="400335"/>
          </a:xfrm>
          <a:prstGeom prst="rect">
            <a:avLst/>
          </a:prstGeom>
          <a:solidFill>
            <a:srgbClr val="498BC9"/>
          </a:solidFill>
          <a:ln w="12700" algn="ctr">
            <a:noFill/>
            <a:miter lim="800000"/>
            <a:headEnd/>
            <a:tailEnd/>
          </a:ln>
          <a:effectLst/>
        </p:spPr>
        <p:txBody>
          <a:bodyPr rot="0" spcFirstLastPara="0" vertOverflow="overflow" horzOverflow="overflow" vert="horz" wrap="square" lIns="69949" tIns="34974" rIns="69949" bIns="34974" numCol="1" spcCol="0" rtlCol="0" fromWordArt="0" anchor="ctr" anchorCtr="0" forceAA="0" compatLnSpc="1">
            <a:prstTxWarp prst="textNoShape">
              <a:avLst/>
            </a:prstTxWarp>
            <a:noAutofit/>
          </a:bodyPr>
          <a:lstStyle/>
          <a:p>
            <a:pPr marL="0" marR="0" lvl="0" indent="0" algn="ctr" defTabSz="457189" rtl="0" eaLnBrk="1" fontAlgn="auto" latinLnBrk="0" hangingPunct="1">
              <a:lnSpc>
                <a:spcPct val="100000"/>
              </a:lnSpc>
              <a:spcBef>
                <a:spcPts val="600"/>
              </a:spcBef>
              <a:spcAft>
                <a:spcPts val="0"/>
              </a:spcAft>
              <a:buClr>
                <a:srgbClr val="F0414B"/>
              </a:buClr>
              <a:buSzTx/>
              <a:buFontTx/>
              <a:buNone/>
              <a:tabLst/>
              <a:defRPr/>
            </a:pPr>
            <a:r>
              <a:rPr kumimoji="0" lang="en-GB" sz="800" b="1" i="0" u="none" strike="noStrike" kern="1200" cap="none" spc="0" normalizeH="0" baseline="0" noProof="0" dirty="0">
                <a:ln>
                  <a:noFill/>
                </a:ln>
                <a:solidFill>
                  <a:srgbClr val="FFFFFF"/>
                </a:solidFill>
                <a:effectLst/>
                <a:uLnTx/>
                <a:uFillTx/>
                <a:latin typeface="Century Gothic" panose="020F0302020204030204"/>
                <a:ea typeface="+mn-ea"/>
                <a:cs typeface="+mn-cs"/>
              </a:rPr>
              <a:t>Dapagliflozin</a:t>
            </a:r>
            <a:br>
              <a:rPr kumimoji="0" lang="en-GB" sz="800" b="1" i="0" u="none" strike="noStrike" kern="1200" cap="none" spc="0" normalizeH="0" baseline="0" noProof="0" dirty="0">
                <a:ln>
                  <a:noFill/>
                </a:ln>
                <a:solidFill>
                  <a:srgbClr val="FFFFFF"/>
                </a:solidFill>
                <a:effectLst/>
                <a:uLnTx/>
                <a:uFillTx/>
                <a:latin typeface="Century Gothic" panose="020F0302020204030204"/>
                <a:ea typeface="+mn-ea"/>
                <a:cs typeface="+mn-cs"/>
              </a:rPr>
            </a:br>
            <a:r>
              <a:rPr kumimoji="0" lang="en-GB" sz="800" b="1" i="0" u="none" strike="noStrike" kern="1200" cap="none" spc="0" normalizeH="0" baseline="0" noProof="0" dirty="0">
                <a:ln>
                  <a:noFill/>
                </a:ln>
                <a:solidFill>
                  <a:srgbClr val="FFFFFF"/>
                </a:solidFill>
                <a:effectLst/>
                <a:uLnTx/>
                <a:uFillTx/>
                <a:latin typeface="Century Gothic" panose="020F0302020204030204"/>
                <a:ea typeface="+mn-ea"/>
                <a:cs typeface="+mn-cs"/>
              </a:rPr>
              <a:t>(n=8574)</a:t>
            </a:r>
          </a:p>
        </p:txBody>
      </p:sp>
      <p:sp>
        <p:nvSpPr>
          <p:cNvPr id="12" name="Rectangle 11">
            <a:extLst>
              <a:ext uri="{FF2B5EF4-FFF2-40B4-BE49-F238E27FC236}">
                <a16:creationId xmlns:a16="http://schemas.microsoft.com/office/drawing/2014/main" id="{B950A06A-CF22-42EB-B6A0-2556DF89F657}"/>
              </a:ext>
            </a:extLst>
          </p:cNvPr>
          <p:cNvSpPr/>
          <p:nvPr/>
        </p:nvSpPr>
        <p:spPr bwMode="auto">
          <a:xfrm>
            <a:off x="3386149" y="1108092"/>
            <a:ext cx="828548" cy="400335"/>
          </a:xfrm>
          <a:prstGeom prst="rect">
            <a:avLst/>
          </a:prstGeom>
          <a:solidFill>
            <a:srgbClr val="498BC9"/>
          </a:solidFill>
          <a:ln w="12700" algn="ctr">
            <a:noFill/>
            <a:miter lim="800000"/>
            <a:headEnd/>
            <a:tailEnd/>
          </a:ln>
          <a:effectLst/>
        </p:spPr>
        <p:txBody>
          <a:bodyPr rot="0" spcFirstLastPara="0" vertOverflow="overflow" horzOverflow="overflow" vert="horz" wrap="square" lIns="69949" tIns="34974" rIns="69949" bIns="34974" numCol="1" spcCol="0" rtlCol="0" fromWordArt="0" anchor="ctr" anchorCtr="0" forceAA="0" compatLnSpc="1">
            <a:prstTxWarp prst="textNoShape">
              <a:avLst/>
            </a:prstTxWarp>
            <a:noAutofit/>
          </a:bodyPr>
          <a:lstStyle/>
          <a:p>
            <a:pPr lvl="0" algn="ctr" defTabSz="457189">
              <a:spcBef>
                <a:spcPts val="600"/>
              </a:spcBef>
              <a:buClr>
                <a:srgbClr val="F0414B"/>
              </a:buClr>
              <a:defRPr/>
            </a:pPr>
            <a:r>
              <a:rPr lang="en-GB" sz="800" b="1">
                <a:solidFill>
                  <a:srgbClr val="FFFFFF"/>
                </a:solidFill>
              </a:rPr>
              <a:t>Giả dược</a:t>
            </a:r>
            <a:br>
              <a:rPr kumimoji="0" lang="en-GB" sz="800" b="1" i="0" u="none" strike="noStrike" kern="1200" cap="none" spc="0" normalizeH="0" baseline="0" noProof="0" dirty="0">
                <a:ln>
                  <a:noFill/>
                </a:ln>
                <a:solidFill>
                  <a:srgbClr val="FFFFFF"/>
                </a:solidFill>
                <a:effectLst/>
                <a:uLnTx/>
                <a:uFillTx/>
                <a:latin typeface="Century Gothic" panose="020F0302020204030204"/>
                <a:ea typeface="+mn-ea"/>
                <a:cs typeface="+mn-cs"/>
              </a:rPr>
            </a:br>
            <a:r>
              <a:rPr kumimoji="0" lang="en-GB" sz="800" b="1" i="0" u="none" strike="noStrike" kern="1200" cap="none" spc="0" normalizeH="0" baseline="0" noProof="0" dirty="0">
                <a:ln>
                  <a:noFill/>
                </a:ln>
                <a:solidFill>
                  <a:srgbClr val="FFFFFF"/>
                </a:solidFill>
                <a:effectLst/>
                <a:uLnTx/>
                <a:uFillTx/>
                <a:latin typeface="Century Gothic" panose="020F0302020204030204"/>
                <a:ea typeface="+mn-ea"/>
                <a:cs typeface="+mn-cs"/>
              </a:rPr>
              <a:t>(n=8569)</a:t>
            </a:r>
            <a:endParaRPr kumimoji="0" lang="en-GB" sz="800" b="1" i="0" u="none" strike="noStrike" kern="1200" cap="none" spc="0" normalizeH="0" baseline="30000" noProof="0" dirty="0">
              <a:ln>
                <a:noFill/>
              </a:ln>
              <a:solidFill>
                <a:srgbClr val="FFFFFF"/>
              </a:solidFill>
              <a:effectLst/>
              <a:uLnTx/>
              <a:uFillTx/>
              <a:latin typeface="Century Gothic" panose="020F0302020204030204"/>
              <a:ea typeface="+mn-ea"/>
              <a:cs typeface="+mn-cs"/>
            </a:endParaRPr>
          </a:p>
        </p:txBody>
      </p:sp>
      <p:sp>
        <p:nvSpPr>
          <p:cNvPr id="13" name="Rectangle 12">
            <a:extLst>
              <a:ext uri="{FF2B5EF4-FFF2-40B4-BE49-F238E27FC236}">
                <a16:creationId xmlns:a16="http://schemas.microsoft.com/office/drawing/2014/main" id="{9B344990-AD0D-4105-B628-3257CF015553}"/>
              </a:ext>
            </a:extLst>
          </p:cNvPr>
          <p:cNvSpPr/>
          <p:nvPr/>
        </p:nvSpPr>
        <p:spPr bwMode="auto">
          <a:xfrm>
            <a:off x="5920207" y="1108092"/>
            <a:ext cx="949180" cy="400335"/>
          </a:xfrm>
          <a:prstGeom prst="rect">
            <a:avLst/>
          </a:prstGeom>
          <a:solidFill>
            <a:srgbClr val="498BC9"/>
          </a:solidFill>
          <a:ln w="12700" algn="ctr">
            <a:noFill/>
            <a:miter lim="800000"/>
            <a:headEnd/>
            <a:tailEnd/>
          </a:ln>
          <a:effectLst/>
        </p:spPr>
        <p:txBody>
          <a:bodyPr rot="0" spcFirstLastPara="0" vertOverflow="overflow" horzOverflow="overflow" vert="horz" wrap="square" lIns="69949" tIns="34974" rIns="69949" bIns="34974" numCol="1" spcCol="0" rtlCol="0" fromWordArt="0" anchor="ctr" anchorCtr="0" forceAA="0" compatLnSpc="1">
            <a:prstTxWarp prst="textNoShape">
              <a:avLst/>
            </a:prstTxWarp>
            <a:noAutofit/>
          </a:bodyPr>
          <a:lstStyle/>
          <a:p>
            <a:pPr marL="0" marR="0" lvl="0" indent="0" algn="ctr" defTabSz="457189" rtl="0" eaLnBrk="1" fontAlgn="auto" latinLnBrk="0" hangingPunct="1">
              <a:lnSpc>
                <a:spcPct val="100000"/>
              </a:lnSpc>
              <a:spcBef>
                <a:spcPts val="600"/>
              </a:spcBef>
              <a:spcAft>
                <a:spcPts val="0"/>
              </a:spcAft>
              <a:buClr>
                <a:srgbClr val="F0414B"/>
              </a:buClr>
              <a:buSzTx/>
              <a:buFontTx/>
              <a:buNone/>
              <a:tabLst/>
              <a:defRPr/>
            </a:pPr>
            <a:r>
              <a:rPr kumimoji="0" lang="en-GB" sz="800" b="1" i="0" u="none" strike="noStrike" kern="1200" cap="none" spc="0" normalizeH="0" baseline="0" noProof="0" dirty="0">
                <a:ln>
                  <a:noFill/>
                </a:ln>
                <a:solidFill>
                  <a:srgbClr val="FFFFFF"/>
                </a:solidFill>
                <a:effectLst/>
                <a:uLnTx/>
                <a:uFillTx/>
                <a:latin typeface="Century Gothic" panose="020F0302020204030204"/>
                <a:ea typeface="+mn-ea"/>
                <a:cs typeface="+mn-cs"/>
              </a:rPr>
              <a:t>Canagliflozin</a:t>
            </a:r>
          </a:p>
        </p:txBody>
      </p:sp>
      <p:sp>
        <p:nvSpPr>
          <p:cNvPr id="14" name="Rectangle 13">
            <a:extLst>
              <a:ext uri="{FF2B5EF4-FFF2-40B4-BE49-F238E27FC236}">
                <a16:creationId xmlns:a16="http://schemas.microsoft.com/office/drawing/2014/main" id="{CA114743-3D5D-4872-9882-5B339718BE73}"/>
              </a:ext>
            </a:extLst>
          </p:cNvPr>
          <p:cNvSpPr/>
          <p:nvPr/>
        </p:nvSpPr>
        <p:spPr bwMode="auto">
          <a:xfrm>
            <a:off x="5190358" y="1108092"/>
            <a:ext cx="705179" cy="400335"/>
          </a:xfrm>
          <a:prstGeom prst="rect">
            <a:avLst/>
          </a:prstGeom>
          <a:solidFill>
            <a:srgbClr val="498BC9"/>
          </a:solidFill>
          <a:ln w="12700" algn="ctr">
            <a:noFill/>
            <a:miter lim="800000"/>
            <a:headEnd/>
            <a:tailEnd/>
          </a:ln>
          <a:effectLst/>
        </p:spPr>
        <p:txBody>
          <a:bodyPr rot="0" spcFirstLastPara="0" vertOverflow="overflow" horzOverflow="overflow" vert="horz" wrap="square" lIns="69949" tIns="34974" rIns="69949" bIns="34974" numCol="1" spcCol="0" rtlCol="0" fromWordArt="0" anchor="ctr" anchorCtr="0" forceAA="0" compatLnSpc="1">
            <a:prstTxWarp prst="textNoShape">
              <a:avLst/>
            </a:prstTxWarp>
            <a:noAutofit/>
          </a:bodyPr>
          <a:lstStyle/>
          <a:p>
            <a:pPr lvl="0" algn="ctr" defTabSz="457189">
              <a:spcBef>
                <a:spcPts val="600"/>
              </a:spcBef>
              <a:buClr>
                <a:srgbClr val="F0414B"/>
              </a:buClr>
              <a:defRPr/>
            </a:pPr>
            <a:r>
              <a:rPr lang="en-GB" sz="800" b="1">
                <a:solidFill>
                  <a:srgbClr val="FFFFFF"/>
                </a:solidFill>
              </a:rPr>
              <a:t>Giả dược</a:t>
            </a:r>
            <a:endParaRPr kumimoji="0" lang="en-GB" sz="8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9" name="Rectangle 18">
            <a:extLst>
              <a:ext uri="{FF2B5EF4-FFF2-40B4-BE49-F238E27FC236}">
                <a16:creationId xmlns:a16="http://schemas.microsoft.com/office/drawing/2014/main" id="{9012CAF4-FB10-44D2-9AEB-5FC980531335}"/>
              </a:ext>
            </a:extLst>
          </p:cNvPr>
          <p:cNvSpPr/>
          <p:nvPr/>
        </p:nvSpPr>
        <p:spPr bwMode="auto">
          <a:xfrm>
            <a:off x="6894057" y="1108091"/>
            <a:ext cx="725107" cy="400336"/>
          </a:xfrm>
          <a:prstGeom prst="rect">
            <a:avLst/>
          </a:prstGeom>
          <a:solidFill>
            <a:srgbClr val="498BC9"/>
          </a:solidFill>
          <a:ln w="12700" algn="ctr">
            <a:noFill/>
            <a:miter lim="800000"/>
            <a:headEnd/>
            <a:tailEnd/>
          </a:ln>
          <a:effectLst/>
        </p:spPr>
        <p:txBody>
          <a:bodyPr rot="0" spcFirstLastPara="0" vertOverflow="overflow" horzOverflow="overflow" vert="horz" wrap="square" lIns="69949" tIns="34974" rIns="69949" bIns="34974" numCol="1" spcCol="0" rtlCol="0" fromWordArt="0" anchor="ctr" anchorCtr="0" forceAA="0" compatLnSpc="1">
            <a:prstTxWarp prst="textNoShape">
              <a:avLst/>
            </a:prstTxWarp>
            <a:noAutofit/>
          </a:bodyPr>
          <a:lstStyle/>
          <a:p>
            <a:pPr lvl="0" algn="ctr" defTabSz="457189">
              <a:buClr>
                <a:srgbClr val="F0414B"/>
              </a:buClr>
              <a:defRPr/>
            </a:pPr>
            <a:r>
              <a:rPr lang="en-GB" sz="800" b="1">
                <a:solidFill>
                  <a:srgbClr val="FFFFFF"/>
                </a:solidFill>
              </a:rPr>
              <a:t>Giả dược</a:t>
            </a:r>
          </a:p>
          <a:p>
            <a:pPr lvl="0" algn="ctr" defTabSz="457189">
              <a:buClr>
                <a:srgbClr val="F0414B"/>
              </a:buClr>
              <a:defRPr/>
            </a:pPr>
            <a:r>
              <a:rPr kumimoji="0" lang="en-GB" sz="800" b="1" i="0" u="none" strike="noStrike" kern="1200" cap="none" spc="0" normalizeH="0" baseline="0" noProof="0">
                <a:ln>
                  <a:noFill/>
                </a:ln>
                <a:solidFill>
                  <a:srgbClr val="FFFFFF"/>
                </a:solidFill>
                <a:effectLst/>
                <a:uLnTx/>
                <a:uFillTx/>
                <a:latin typeface="Century Gothic" panose="020F0302020204030204"/>
                <a:ea typeface="+mn-ea"/>
                <a:cs typeface="+mn-cs"/>
              </a:rPr>
              <a:t>(n=2745</a:t>
            </a:r>
            <a:r>
              <a:rPr kumimoji="0" lang="en-GB" sz="800" b="1" i="0" u="none" strike="noStrike" kern="1200" cap="none" spc="0" normalizeH="0" baseline="0" noProof="0" dirty="0">
                <a:ln>
                  <a:noFill/>
                </a:ln>
                <a:solidFill>
                  <a:srgbClr val="FFFFFF"/>
                </a:solidFill>
                <a:effectLst/>
                <a:uLnTx/>
                <a:uFillTx/>
                <a:latin typeface="Century Gothic" panose="020F0302020204030204"/>
                <a:ea typeface="+mn-ea"/>
                <a:cs typeface="+mn-cs"/>
              </a:rPr>
              <a:t>)</a:t>
            </a:r>
          </a:p>
        </p:txBody>
      </p:sp>
      <p:sp>
        <p:nvSpPr>
          <p:cNvPr id="20" name="Rectangle 19">
            <a:extLst>
              <a:ext uri="{FF2B5EF4-FFF2-40B4-BE49-F238E27FC236}">
                <a16:creationId xmlns:a16="http://schemas.microsoft.com/office/drawing/2014/main" id="{1CCEED8F-3056-4B2A-AE77-5D2E3E575ECD}"/>
              </a:ext>
            </a:extLst>
          </p:cNvPr>
          <p:cNvSpPr/>
          <p:nvPr/>
        </p:nvSpPr>
        <p:spPr bwMode="auto">
          <a:xfrm>
            <a:off x="7643835" y="1108090"/>
            <a:ext cx="949180" cy="400337"/>
          </a:xfrm>
          <a:prstGeom prst="rect">
            <a:avLst/>
          </a:prstGeom>
          <a:solidFill>
            <a:srgbClr val="498BC9"/>
          </a:solidFill>
          <a:ln w="12700" algn="ctr">
            <a:noFill/>
            <a:miter lim="800000"/>
            <a:headEnd/>
            <a:tailEnd/>
          </a:ln>
          <a:effectLst/>
        </p:spPr>
        <p:txBody>
          <a:bodyPr rot="0" spcFirstLastPara="0" vertOverflow="overflow" horzOverflow="overflow" vert="horz" wrap="square" lIns="69949" tIns="34974" rIns="69949" bIns="34974" numCol="1" spcCol="0" rtlCol="0" fromWordArt="0" anchor="ctr" anchorCtr="0" forceAA="0" compatLnSpc="1">
            <a:prstTxWarp prst="textNoShape">
              <a:avLst/>
            </a:prstTxWarp>
            <a:noAutofit/>
          </a:bodyPr>
          <a:lstStyle/>
          <a:p>
            <a:pPr marL="0" marR="0" lvl="0" indent="0" algn="ctr" defTabSz="457189" rtl="0" eaLnBrk="1" fontAlgn="auto" latinLnBrk="0" hangingPunct="1">
              <a:lnSpc>
                <a:spcPct val="100000"/>
              </a:lnSpc>
              <a:spcBef>
                <a:spcPts val="0"/>
              </a:spcBef>
              <a:spcAft>
                <a:spcPts val="0"/>
              </a:spcAft>
              <a:buClr>
                <a:srgbClr val="F0414B"/>
              </a:buClr>
              <a:buSzTx/>
              <a:buFontTx/>
              <a:buNone/>
              <a:tabLst/>
              <a:defRPr/>
            </a:pPr>
            <a:r>
              <a:rPr kumimoji="0" lang="en-GB" sz="800" b="1" i="0" u="none" strike="noStrike" kern="1200" cap="none" spc="0" normalizeH="0" baseline="0" noProof="0" dirty="0">
                <a:ln>
                  <a:noFill/>
                </a:ln>
                <a:solidFill>
                  <a:srgbClr val="FFFFFF"/>
                </a:solidFill>
                <a:effectLst/>
                <a:uLnTx/>
                <a:uFillTx/>
                <a:latin typeface="Century Gothic" panose="020F0302020204030204"/>
                <a:ea typeface="+mn-ea"/>
                <a:cs typeface="+mn-cs"/>
              </a:rPr>
              <a:t>Pooled</a:t>
            </a:r>
          </a:p>
          <a:p>
            <a:pPr marL="0" marR="0" lvl="0" indent="0" algn="ctr" defTabSz="457189" rtl="0" eaLnBrk="1" fontAlgn="auto" latinLnBrk="0" hangingPunct="1">
              <a:lnSpc>
                <a:spcPct val="100000"/>
              </a:lnSpc>
              <a:spcBef>
                <a:spcPts val="0"/>
              </a:spcBef>
              <a:spcAft>
                <a:spcPts val="0"/>
              </a:spcAft>
              <a:buClr>
                <a:srgbClr val="F0414B"/>
              </a:buClr>
              <a:buSzTx/>
              <a:buFontTx/>
              <a:buNone/>
              <a:tabLst/>
              <a:defRPr/>
            </a:pPr>
            <a:r>
              <a:rPr kumimoji="0" lang="en-GB" sz="800" b="1" i="0" u="none" strike="noStrike" kern="1200" cap="none" spc="0" normalizeH="0" baseline="0" noProof="0" dirty="0">
                <a:ln>
                  <a:noFill/>
                </a:ln>
                <a:solidFill>
                  <a:srgbClr val="FFFFFF"/>
                </a:solidFill>
                <a:effectLst/>
                <a:uLnTx/>
                <a:uFillTx/>
                <a:latin typeface="Century Gothic" panose="020F0302020204030204"/>
                <a:ea typeface="+mn-ea"/>
                <a:cs typeface="+mn-cs"/>
              </a:rPr>
              <a:t>ertugliflozin</a:t>
            </a:r>
            <a:endParaRPr kumimoji="0" lang="en-GB" sz="800" b="1" i="0" u="none" strike="noStrike" kern="1200" cap="none" spc="0" normalizeH="0" baseline="30000" noProof="0" dirty="0">
              <a:ln>
                <a:noFill/>
              </a:ln>
              <a:solidFill>
                <a:srgbClr val="FFFFFF"/>
              </a:solidFill>
              <a:effectLst/>
              <a:uLnTx/>
              <a:uFillTx/>
              <a:latin typeface="Century Gothic" panose="020F0302020204030204"/>
              <a:ea typeface="+mn-ea"/>
              <a:cs typeface="+mn-cs"/>
            </a:endParaRPr>
          </a:p>
          <a:p>
            <a:pPr marL="0" marR="0" lvl="0" indent="0" algn="ctr" defTabSz="457189" rtl="0" eaLnBrk="1" fontAlgn="auto" latinLnBrk="0" hangingPunct="1">
              <a:lnSpc>
                <a:spcPct val="100000"/>
              </a:lnSpc>
              <a:spcBef>
                <a:spcPts val="0"/>
              </a:spcBef>
              <a:spcAft>
                <a:spcPts val="0"/>
              </a:spcAft>
              <a:buClr>
                <a:srgbClr val="F0414B"/>
              </a:buClr>
              <a:buSzTx/>
              <a:buFontTx/>
              <a:buNone/>
              <a:tabLst/>
              <a:defRPr/>
            </a:pPr>
            <a:r>
              <a:rPr kumimoji="0" lang="en-GB" sz="800" b="1" i="0" u="none" strike="noStrike" kern="1200" cap="none" spc="0" normalizeH="0" baseline="0" noProof="0" dirty="0">
                <a:ln>
                  <a:noFill/>
                </a:ln>
                <a:solidFill>
                  <a:srgbClr val="FFFFFF"/>
                </a:solidFill>
                <a:effectLst/>
                <a:uLnTx/>
                <a:uFillTx/>
                <a:latin typeface="Century Gothic" panose="020F0302020204030204"/>
                <a:ea typeface="+mn-ea"/>
                <a:cs typeface="+mn-cs"/>
              </a:rPr>
              <a:t>(n=5493)</a:t>
            </a:r>
          </a:p>
        </p:txBody>
      </p:sp>
      <p:sp>
        <p:nvSpPr>
          <p:cNvPr id="15" name="Rectangle 14">
            <a:extLst>
              <a:ext uri="{FF2B5EF4-FFF2-40B4-BE49-F238E27FC236}">
                <a16:creationId xmlns:a16="http://schemas.microsoft.com/office/drawing/2014/main" id="{2A705E2A-7A10-46E5-88C6-897462D16BAD}"/>
              </a:ext>
            </a:extLst>
          </p:cNvPr>
          <p:cNvSpPr/>
          <p:nvPr/>
        </p:nvSpPr>
        <p:spPr bwMode="auto">
          <a:xfrm>
            <a:off x="1601966" y="880895"/>
            <a:ext cx="1759513" cy="212752"/>
          </a:xfrm>
          <a:prstGeom prst="rect">
            <a:avLst/>
          </a:prstGeom>
          <a:solidFill>
            <a:srgbClr val="498BC9"/>
          </a:solidFill>
          <a:ln w="12700" algn="ctr">
            <a:noFill/>
            <a:miter lim="800000"/>
            <a:headEnd/>
            <a:tailEnd/>
          </a:ln>
          <a:effectLst/>
        </p:spPr>
        <p:txBody>
          <a:bodyPr rot="0" spcFirstLastPara="0" vertOverflow="overflow" horzOverflow="overflow" vert="horz" wrap="square" lIns="69949" tIns="34974" rIns="69949" bIns="34974" numCol="1" spcCol="0" rtlCol="0" fromWordArt="0" anchor="ctr" anchorCtr="0" forceAA="0" compatLnSpc="1">
            <a:prstTxWarp prst="textNoShape">
              <a:avLst/>
            </a:prstTxWarp>
            <a:noAutofit/>
          </a:bodyPr>
          <a:lstStyle/>
          <a:p>
            <a:pPr marL="0" marR="0" lvl="0" indent="0" algn="ctr" defTabSz="457189" rtl="0" eaLnBrk="1" fontAlgn="auto" latinLnBrk="0" hangingPunct="1">
              <a:lnSpc>
                <a:spcPct val="100000"/>
              </a:lnSpc>
              <a:spcBef>
                <a:spcPts val="600"/>
              </a:spcBef>
              <a:spcAft>
                <a:spcPts val="0"/>
              </a:spcAft>
              <a:buClr>
                <a:srgbClr val="F0414B"/>
              </a:buClr>
              <a:buSzTx/>
              <a:buFontTx/>
              <a:buNone/>
              <a:tabLst/>
              <a:defRPr/>
            </a:pPr>
            <a:r>
              <a:rPr kumimoji="0" lang="en-GB" sz="800" b="1" i="0" u="none" strike="noStrike" kern="1200" cap="none" spc="0" normalizeH="0" baseline="0" noProof="0" dirty="0">
                <a:ln>
                  <a:noFill/>
                </a:ln>
                <a:solidFill>
                  <a:srgbClr val="FFFFFF"/>
                </a:solidFill>
                <a:effectLst/>
                <a:uLnTx/>
                <a:uFillTx/>
                <a:latin typeface="Century Gothic" panose="020F0302020204030204"/>
                <a:ea typeface="+mn-ea"/>
                <a:cs typeface="+mn-cs"/>
              </a:rPr>
              <a:t>EMPA-REG OUTCOME</a:t>
            </a:r>
            <a:r>
              <a:rPr kumimoji="0" lang="en-GB" sz="800" b="1" i="0" u="none" strike="noStrike" kern="1200" cap="none" spc="0" normalizeH="0" baseline="30000" noProof="0" dirty="0">
                <a:ln>
                  <a:noFill/>
                </a:ln>
                <a:solidFill>
                  <a:srgbClr val="FFFFFF"/>
                </a:solidFill>
                <a:effectLst/>
                <a:uLnTx/>
                <a:uFillTx/>
                <a:latin typeface="Century Gothic" panose="020F0302020204030204"/>
                <a:ea typeface="+mn-ea"/>
                <a:cs typeface="+mn-cs"/>
              </a:rPr>
              <a:t>1,2</a:t>
            </a:r>
            <a:endParaRPr kumimoji="0" lang="en-GB" sz="8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6" name="Rectangle 15">
            <a:extLst>
              <a:ext uri="{FF2B5EF4-FFF2-40B4-BE49-F238E27FC236}">
                <a16:creationId xmlns:a16="http://schemas.microsoft.com/office/drawing/2014/main" id="{DCD26EE8-2E9A-46B9-A432-F50AE03C8DD4}"/>
              </a:ext>
            </a:extLst>
          </p:cNvPr>
          <p:cNvSpPr/>
          <p:nvPr/>
        </p:nvSpPr>
        <p:spPr bwMode="auto">
          <a:xfrm>
            <a:off x="3386149" y="880895"/>
            <a:ext cx="1779539" cy="212752"/>
          </a:xfrm>
          <a:prstGeom prst="rect">
            <a:avLst/>
          </a:prstGeom>
          <a:solidFill>
            <a:srgbClr val="498BC9"/>
          </a:solidFill>
          <a:ln w="12700" algn="ctr">
            <a:noFill/>
            <a:miter lim="800000"/>
            <a:headEnd/>
            <a:tailEnd/>
          </a:ln>
          <a:effectLst/>
        </p:spPr>
        <p:txBody>
          <a:bodyPr rot="0" spcFirstLastPara="0" vertOverflow="overflow" horzOverflow="overflow" vert="horz" wrap="square" lIns="69949" tIns="34974" rIns="69949" bIns="34974" numCol="1" spcCol="0" rtlCol="0" fromWordArt="0" anchor="ctr" anchorCtr="0" forceAA="0" compatLnSpc="1">
            <a:prstTxWarp prst="textNoShape">
              <a:avLst/>
            </a:prstTxWarp>
            <a:noAutofit/>
          </a:bodyPr>
          <a:lstStyle/>
          <a:p>
            <a:pPr marL="0" marR="0" lvl="0" indent="0" algn="ctr" defTabSz="457189" rtl="0" eaLnBrk="1" fontAlgn="auto" latinLnBrk="0" hangingPunct="1">
              <a:lnSpc>
                <a:spcPct val="100000"/>
              </a:lnSpc>
              <a:spcBef>
                <a:spcPts val="600"/>
              </a:spcBef>
              <a:spcAft>
                <a:spcPts val="0"/>
              </a:spcAft>
              <a:buClr>
                <a:srgbClr val="F0414B"/>
              </a:buClr>
              <a:buSzTx/>
              <a:buFontTx/>
              <a:buNone/>
              <a:tabLst/>
              <a:defRPr/>
            </a:pPr>
            <a:r>
              <a:rPr kumimoji="0" lang="en-GB" sz="800" b="1" i="0" u="none" strike="noStrike" kern="1200" cap="none" spc="0" normalizeH="0" baseline="0" noProof="0" dirty="0">
                <a:ln>
                  <a:noFill/>
                </a:ln>
                <a:solidFill>
                  <a:srgbClr val="FFFFFF"/>
                </a:solidFill>
                <a:effectLst/>
                <a:uLnTx/>
                <a:uFillTx/>
                <a:latin typeface="Century Gothic" panose="020F0302020204030204"/>
                <a:ea typeface="+mn-ea"/>
                <a:cs typeface="+mn-cs"/>
              </a:rPr>
              <a:t>DECLARE-TIMI</a:t>
            </a:r>
            <a:r>
              <a:rPr kumimoji="0" lang="en-GB" sz="800" b="1" i="0" u="none" strike="noStrike" kern="1200" cap="none" spc="0" normalizeH="0" baseline="30000" noProof="0" dirty="0">
                <a:ln>
                  <a:noFill/>
                </a:ln>
                <a:solidFill>
                  <a:srgbClr val="FFFFFF"/>
                </a:solidFill>
                <a:effectLst/>
                <a:uLnTx/>
                <a:uFillTx/>
                <a:latin typeface="Century Gothic" panose="020F0302020204030204"/>
                <a:ea typeface="+mn-ea"/>
                <a:cs typeface="+mn-cs"/>
              </a:rPr>
              <a:t>3</a:t>
            </a:r>
            <a:endParaRPr kumimoji="0" lang="en-GB" sz="8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7" name="Rectangle 16">
            <a:extLst>
              <a:ext uri="{FF2B5EF4-FFF2-40B4-BE49-F238E27FC236}">
                <a16:creationId xmlns:a16="http://schemas.microsoft.com/office/drawing/2014/main" id="{7E88A7EA-E991-4ED6-AD96-0F4378C5623B}"/>
              </a:ext>
            </a:extLst>
          </p:cNvPr>
          <p:cNvSpPr/>
          <p:nvPr/>
        </p:nvSpPr>
        <p:spPr bwMode="auto">
          <a:xfrm>
            <a:off x="5190358" y="885834"/>
            <a:ext cx="1679029" cy="212752"/>
          </a:xfrm>
          <a:prstGeom prst="rect">
            <a:avLst/>
          </a:prstGeom>
          <a:solidFill>
            <a:srgbClr val="498BC9"/>
          </a:solidFill>
          <a:ln w="12700" algn="ctr">
            <a:noFill/>
            <a:miter lim="800000"/>
            <a:headEnd/>
            <a:tailEnd/>
          </a:ln>
          <a:effectLst/>
        </p:spPr>
        <p:txBody>
          <a:bodyPr rot="0" spcFirstLastPara="0" vertOverflow="overflow" horzOverflow="overflow" vert="horz" wrap="square" lIns="69949" tIns="34974" rIns="69949" bIns="34974" numCol="1" spcCol="0" rtlCol="0" fromWordArt="0" anchor="ctr" anchorCtr="0" forceAA="0" compatLnSpc="1">
            <a:prstTxWarp prst="textNoShape">
              <a:avLst/>
            </a:prstTxWarp>
            <a:noAutofit/>
          </a:bodyPr>
          <a:lstStyle/>
          <a:p>
            <a:pPr marL="0" marR="0" lvl="0" indent="0" algn="ctr" defTabSz="457189" rtl="0" eaLnBrk="1" fontAlgn="auto" latinLnBrk="0" hangingPunct="1">
              <a:lnSpc>
                <a:spcPct val="100000"/>
              </a:lnSpc>
              <a:spcBef>
                <a:spcPts val="600"/>
              </a:spcBef>
              <a:spcAft>
                <a:spcPts val="0"/>
              </a:spcAft>
              <a:buClr>
                <a:srgbClr val="F0414B"/>
              </a:buClr>
              <a:buSzTx/>
              <a:buFontTx/>
              <a:buNone/>
              <a:tabLst/>
              <a:defRPr/>
            </a:pPr>
            <a:r>
              <a:rPr kumimoji="0" lang="en-GB" sz="800" b="1" i="0" u="none" strike="noStrike" kern="1200" cap="none" spc="0" normalizeH="0" baseline="0" noProof="0" dirty="0">
                <a:ln>
                  <a:noFill/>
                </a:ln>
                <a:solidFill>
                  <a:srgbClr val="FFFFFF"/>
                </a:solidFill>
                <a:effectLst/>
                <a:uLnTx/>
                <a:uFillTx/>
                <a:latin typeface="Century Gothic" panose="020F0302020204030204"/>
                <a:ea typeface="+mn-ea"/>
                <a:cs typeface="+mn-cs"/>
              </a:rPr>
              <a:t>CANVAS Program*</a:t>
            </a:r>
            <a:r>
              <a:rPr kumimoji="0" lang="en-GB" sz="800" b="1" i="0" u="none" strike="noStrike" kern="1200" cap="none" spc="0" normalizeH="0" baseline="30000" noProof="0" dirty="0">
                <a:ln>
                  <a:noFill/>
                </a:ln>
                <a:solidFill>
                  <a:srgbClr val="FFFFFF"/>
                </a:solidFill>
                <a:effectLst/>
                <a:uLnTx/>
                <a:uFillTx/>
                <a:latin typeface="Century Gothic" panose="020F0302020204030204"/>
                <a:ea typeface="+mn-ea"/>
                <a:cs typeface="+mn-cs"/>
              </a:rPr>
              <a:t>4</a:t>
            </a:r>
            <a:endParaRPr kumimoji="0" lang="en-GB" sz="8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8" name="Rectangle 17">
            <a:extLst>
              <a:ext uri="{FF2B5EF4-FFF2-40B4-BE49-F238E27FC236}">
                <a16:creationId xmlns:a16="http://schemas.microsoft.com/office/drawing/2014/main" id="{A7186A99-A8E1-4F24-A84D-FC977C238043}"/>
              </a:ext>
            </a:extLst>
          </p:cNvPr>
          <p:cNvSpPr/>
          <p:nvPr/>
        </p:nvSpPr>
        <p:spPr bwMode="auto">
          <a:xfrm>
            <a:off x="6890081" y="880894"/>
            <a:ext cx="1697667" cy="212752"/>
          </a:xfrm>
          <a:prstGeom prst="rect">
            <a:avLst/>
          </a:prstGeom>
          <a:solidFill>
            <a:srgbClr val="498BC9"/>
          </a:solidFill>
          <a:ln w="12700" algn="ctr">
            <a:noFill/>
            <a:miter lim="800000"/>
            <a:headEnd/>
            <a:tailEnd/>
          </a:ln>
          <a:effectLst/>
        </p:spPr>
        <p:txBody>
          <a:bodyPr rot="0" spcFirstLastPara="0" vertOverflow="overflow" horzOverflow="overflow" vert="horz" wrap="square" lIns="69949" tIns="34974" rIns="69949" bIns="34974" numCol="1" spcCol="0" rtlCol="0" fromWordArt="0" anchor="ctr" anchorCtr="0" forceAA="0" compatLnSpc="1">
            <a:prstTxWarp prst="textNoShape">
              <a:avLst/>
            </a:prstTxWarp>
            <a:noAutofit/>
          </a:bodyPr>
          <a:lstStyle/>
          <a:p>
            <a:pPr marL="0" marR="0" lvl="0" indent="0" algn="ctr" defTabSz="457189" rtl="0" eaLnBrk="1" fontAlgn="auto" latinLnBrk="0" hangingPunct="1">
              <a:lnSpc>
                <a:spcPct val="100000"/>
              </a:lnSpc>
              <a:spcBef>
                <a:spcPts val="600"/>
              </a:spcBef>
              <a:spcAft>
                <a:spcPts val="0"/>
              </a:spcAft>
              <a:buClr>
                <a:srgbClr val="F0414B"/>
              </a:buClr>
              <a:buSzTx/>
              <a:buFontTx/>
              <a:buNone/>
              <a:tabLst/>
              <a:defRPr/>
            </a:pPr>
            <a:r>
              <a:rPr kumimoji="0" lang="en-GB" sz="800" b="1" i="0" u="none" strike="noStrike" kern="1200" cap="none" spc="0" normalizeH="0" baseline="0" noProof="0" dirty="0">
                <a:ln>
                  <a:noFill/>
                </a:ln>
                <a:solidFill>
                  <a:srgbClr val="FFFFFF"/>
                </a:solidFill>
                <a:effectLst/>
                <a:uLnTx/>
                <a:uFillTx/>
                <a:latin typeface="Century Gothic" panose="020F0302020204030204"/>
                <a:ea typeface="+mn-ea"/>
                <a:cs typeface="+mn-cs"/>
              </a:rPr>
              <a:t>VERTIS CV</a:t>
            </a:r>
            <a:r>
              <a:rPr kumimoji="0" lang="en-GB" sz="800" b="1" i="0" u="none" strike="noStrike" kern="1200" cap="none" spc="0" normalizeH="0" baseline="30000" noProof="0" dirty="0">
                <a:ln>
                  <a:noFill/>
                </a:ln>
                <a:solidFill>
                  <a:srgbClr val="FFFFFF"/>
                </a:solidFill>
                <a:effectLst/>
                <a:uLnTx/>
                <a:uFillTx/>
                <a:latin typeface="Century Gothic" panose="020F0302020204030204"/>
                <a:ea typeface="+mn-ea"/>
                <a:cs typeface="+mn-cs"/>
              </a:rPr>
              <a:t>5</a:t>
            </a:r>
            <a:endParaRPr kumimoji="0" lang="en-GB" sz="8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1" name="Rectangle: Rounded Corners 20">
            <a:extLst>
              <a:ext uri="{FF2B5EF4-FFF2-40B4-BE49-F238E27FC236}">
                <a16:creationId xmlns:a16="http://schemas.microsoft.com/office/drawing/2014/main" id="{55C06C3F-9A56-4E68-A87C-CE1D66075F1C}"/>
              </a:ext>
            </a:extLst>
          </p:cNvPr>
          <p:cNvSpPr/>
          <p:nvPr/>
        </p:nvSpPr>
        <p:spPr>
          <a:xfrm>
            <a:off x="346843" y="4237586"/>
            <a:ext cx="8214097" cy="273844"/>
          </a:xfrm>
          <a:prstGeom prst="roundRect">
            <a:avLst/>
          </a:prstGeom>
          <a:solidFill>
            <a:schemeClr val="bg1">
              <a:lumMod val="95000"/>
              <a:alpha val="5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609585">
              <a:defRPr/>
            </a:pPr>
            <a:r>
              <a:rPr lang="en-GB" sz="1050">
                <a:solidFill>
                  <a:srgbClr val="5A5A5A"/>
                </a:solidFill>
              </a:rPr>
              <a:t>Do cùng nhóm, nên ức chế SGLT2  có hồ sơ an toàn trên bệnh nhân ĐTĐ típ 2 mới mắc kèm CVD hoặc nguy cơ tim mạch cao</a:t>
            </a:r>
            <a:r>
              <a:rPr lang="en-GB" sz="1050" baseline="30000">
                <a:solidFill>
                  <a:srgbClr val="5A5A5A"/>
                </a:solidFill>
              </a:rPr>
              <a:t>‡‡</a:t>
            </a:r>
            <a:r>
              <a:rPr lang="en-GB" sz="1050" baseline="30000" dirty="0">
                <a:solidFill>
                  <a:srgbClr val="5A5A5A"/>
                </a:solidFill>
              </a:rPr>
              <a:t>6,7</a:t>
            </a:r>
            <a:endParaRPr kumimoji="0" lang="en-GB" sz="1050" b="0" i="0" u="none" strike="noStrike" kern="1200" cap="none" spc="0" normalizeH="0" baseline="30000" noProof="0" dirty="0">
              <a:ln>
                <a:noFill/>
              </a:ln>
              <a:solidFill>
                <a:srgbClr val="5A5A5A"/>
              </a:solidFill>
              <a:effectLst/>
              <a:uLnTx/>
              <a:uFillTx/>
              <a:ea typeface="+mn-ea"/>
              <a:cs typeface="+mn-cs"/>
            </a:endParaRPr>
          </a:p>
        </p:txBody>
      </p:sp>
      <p:sp>
        <p:nvSpPr>
          <p:cNvPr id="23" name="Slide Number Placeholder 4">
            <a:extLst>
              <a:ext uri="{FF2B5EF4-FFF2-40B4-BE49-F238E27FC236}">
                <a16:creationId xmlns:a16="http://schemas.microsoft.com/office/drawing/2014/main" id="{47C02B6D-FDBB-404F-8E31-5A3D9D841F4A}"/>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36</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92190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4" y="330375"/>
            <a:ext cx="8003286" cy="768096"/>
          </a:xfrm>
        </p:spPr>
        <p:txBody>
          <a:bodyPr>
            <a:noAutofit/>
          </a:bodyPr>
          <a:lstStyle/>
          <a:p>
            <a:r>
              <a:rPr lang="en-GB" sz="2000" dirty="0" err="1">
                <a:latin typeface="Century Gothic"/>
              </a:rPr>
              <a:t>Tính</a:t>
            </a:r>
            <a:r>
              <a:rPr lang="en-GB" sz="2000" dirty="0">
                <a:latin typeface="Century Gothic"/>
              </a:rPr>
              <a:t> an </a:t>
            </a:r>
            <a:r>
              <a:rPr lang="en-GB" sz="2000" dirty="0" err="1">
                <a:latin typeface="Century Gothic"/>
              </a:rPr>
              <a:t>toàn</a:t>
            </a:r>
            <a:r>
              <a:rPr lang="en-GB" sz="2000" dirty="0">
                <a:latin typeface="Century Gothic"/>
              </a:rPr>
              <a:t> </a:t>
            </a:r>
            <a:r>
              <a:rPr lang="en-GB" sz="2000" dirty="0" err="1">
                <a:latin typeface="Century Gothic"/>
              </a:rPr>
              <a:t>của</a:t>
            </a:r>
            <a:r>
              <a:rPr lang="en-GB" sz="2000" dirty="0">
                <a:latin typeface="Century Gothic"/>
              </a:rPr>
              <a:t> </a:t>
            </a:r>
            <a:r>
              <a:rPr lang="en-GB" sz="2000" dirty="0" err="1">
                <a:latin typeface="Century Gothic"/>
              </a:rPr>
              <a:t>ức</a:t>
            </a:r>
            <a:r>
              <a:rPr lang="en-GB" sz="2000" dirty="0">
                <a:latin typeface="Century Gothic"/>
              </a:rPr>
              <a:t> </a:t>
            </a:r>
            <a:r>
              <a:rPr lang="en-GB" sz="2000" dirty="0" err="1">
                <a:latin typeface="Century Gothic"/>
              </a:rPr>
              <a:t>chế</a:t>
            </a:r>
            <a:r>
              <a:rPr lang="en-GB" sz="2000" dirty="0">
                <a:latin typeface="Century Gothic"/>
              </a:rPr>
              <a:t> SGLT2 </a:t>
            </a:r>
            <a:r>
              <a:rPr lang="en-GB" sz="2000" dirty="0" err="1">
                <a:latin typeface="Century Gothic"/>
              </a:rPr>
              <a:t>đã</a:t>
            </a:r>
            <a:r>
              <a:rPr lang="en-GB" sz="2000" dirty="0">
                <a:latin typeface="Century Gothic"/>
              </a:rPr>
              <a:t> </a:t>
            </a:r>
            <a:r>
              <a:rPr lang="en-GB" sz="2000" dirty="0" err="1">
                <a:latin typeface="Century Gothic"/>
              </a:rPr>
              <a:t>được</a:t>
            </a:r>
            <a:r>
              <a:rPr lang="en-GB" sz="2000" dirty="0">
                <a:latin typeface="Century Gothic"/>
              </a:rPr>
              <a:t> </a:t>
            </a:r>
            <a:r>
              <a:rPr lang="en-GB" sz="2000" dirty="0" err="1">
                <a:latin typeface="Century Gothic"/>
              </a:rPr>
              <a:t>xác</a:t>
            </a:r>
            <a:r>
              <a:rPr lang="en-GB" sz="2000" dirty="0">
                <a:latin typeface="Century Gothic"/>
              </a:rPr>
              <a:t> </a:t>
            </a:r>
            <a:r>
              <a:rPr lang="en-GB" sz="2000" dirty="0" err="1">
                <a:latin typeface="Century Gothic"/>
              </a:rPr>
              <a:t>lập</a:t>
            </a:r>
            <a:r>
              <a:rPr lang="en-GB" sz="2000" dirty="0">
                <a:latin typeface="Century Gothic"/>
              </a:rPr>
              <a:t>, </a:t>
            </a:r>
            <a:r>
              <a:rPr lang="en-GB" sz="2000" dirty="0" err="1">
                <a:latin typeface="Century Gothic"/>
              </a:rPr>
              <a:t>đánh</a:t>
            </a:r>
            <a:r>
              <a:rPr lang="en-GB" sz="2000" dirty="0">
                <a:latin typeface="Century Gothic"/>
              </a:rPr>
              <a:t> </a:t>
            </a:r>
            <a:r>
              <a:rPr lang="en-GB" sz="2000" dirty="0" err="1">
                <a:latin typeface="Century Gothic"/>
              </a:rPr>
              <a:t>giá</a:t>
            </a:r>
            <a:r>
              <a:rPr lang="en-GB" sz="2000" dirty="0">
                <a:latin typeface="Century Gothic"/>
              </a:rPr>
              <a:t> </a:t>
            </a:r>
            <a:r>
              <a:rPr lang="en-GB" sz="2000" dirty="0" err="1">
                <a:latin typeface="Century Gothic"/>
              </a:rPr>
              <a:t>đồng</a:t>
            </a:r>
            <a:r>
              <a:rPr lang="en-GB" sz="2000" dirty="0">
                <a:latin typeface="Century Gothic"/>
              </a:rPr>
              <a:t> </a:t>
            </a:r>
            <a:r>
              <a:rPr lang="en-GB" sz="2000" dirty="0" err="1">
                <a:latin typeface="Century Gothic"/>
              </a:rPr>
              <a:t>thời</a:t>
            </a:r>
            <a:r>
              <a:rPr lang="en-GB" sz="2000" dirty="0">
                <a:latin typeface="Century Gothic"/>
              </a:rPr>
              <a:t> </a:t>
            </a:r>
            <a:r>
              <a:rPr lang="en-GB" sz="2000" dirty="0" err="1">
                <a:latin typeface="Century Gothic"/>
              </a:rPr>
              <a:t>với</a:t>
            </a:r>
            <a:r>
              <a:rPr lang="en-GB" sz="2000" dirty="0">
                <a:latin typeface="Century Gothic"/>
              </a:rPr>
              <a:t> </a:t>
            </a:r>
            <a:r>
              <a:rPr lang="en-GB" sz="2000" dirty="0" err="1">
                <a:latin typeface="Century Gothic"/>
              </a:rPr>
              <a:t>các</a:t>
            </a:r>
            <a:r>
              <a:rPr lang="en-GB" sz="2000" dirty="0">
                <a:latin typeface="Century Gothic"/>
              </a:rPr>
              <a:t> </a:t>
            </a:r>
            <a:r>
              <a:rPr lang="en-GB" sz="2000" dirty="0" err="1">
                <a:latin typeface="Century Gothic"/>
              </a:rPr>
              <a:t>liệu</a:t>
            </a:r>
            <a:r>
              <a:rPr lang="en-GB" sz="2000" dirty="0">
                <a:latin typeface="Century Gothic"/>
              </a:rPr>
              <a:t> </a:t>
            </a:r>
            <a:r>
              <a:rPr lang="en-GB" sz="2000" dirty="0" err="1">
                <a:latin typeface="Century Gothic"/>
              </a:rPr>
              <a:t>pháp</a:t>
            </a:r>
            <a:r>
              <a:rPr lang="en-GB" sz="2000" dirty="0">
                <a:latin typeface="Century Gothic"/>
              </a:rPr>
              <a:t> </a:t>
            </a:r>
            <a:r>
              <a:rPr lang="en-GB" sz="2000" dirty="0" err="1">
                <a:latin typeface="Century Gothic"/>
              </a:rPr>
              <a:t>hạ</a:t>
            </a:r>
            <a:r>
              <a:rPr lang="en-GB" sz="2000" dirty="0">
                <a:latin typeface="Century Gothic"/>
              </a:rPr>
              <a:t> </a:t>
            </a:r>
            <a:r>
              <a:rPr lang="en-GB" sz="2000" dirty="0" err="1">
                <a:latin typeface="Century Gothic"/>
              </a:rPr>
              <a:t>đường</a:t>
            </a:r>
            <a:r>
              <a:rPr lang="en-GB" sz="2000" dirty="0">
                <a:latin typeface="Century Gothic"/>
              </a:rPr>
              <a:t> </a:t>
            </a:r>
            <a:r>
              <a:rPr lang="en-GB" sz="2000" dirty="0" err="1">
                <a:latin typeface="Century Gothic"/>
              </a:rPr>
              <a:t>huyết</a:t>
            </a:r>
            <a:r>
              <a:rPr lang="en-GB" sz="2000" dirty="0">
                <a:latin typeface="Century Gothic"/>
              </a:rPr>
              <a:t> </a:t>
            </a:r>
            <a:r>
              <a:rPr lang="en-GB" sz="2000" dirty="0" err="1">
                <a:latin typeface="Century Gothic"/>
              </a:rPr>
              <a:t>khi</a:t>
            </a:r>
            <a:r>
              <a:rPr lang="en-GB" sz="2000" dirty="0">
                <a:latin typeface="Century Gothic"/>
              </a:rPr>
              <a:t> </a:t>
            </a:r>
            <a:r>
              <a:rPr lang="en-GB" sz="2000" dirty="0" err="1">
                <a:latin typeface="Century Gothic"/>
              </a:rPr>
              <a:t>khởi</a:t>
            </a:r>
            <a:r>
              <a:rPr lang="en-GB" sz="2000" dirty="0">
                <a:latin typeface="Century Gothic"/>
              </a:rPr>
              <a:t> </a:t>
            </a:r>
            <a:r>
              <a:rPr lang="en-GB" sz="2000" dirty="0" err="1">
                <a:latin typeface="Century Gothic"/>
              </a:rPr>
              <a:t>trị</a:t>
            </a:r>
            <a:r>
              <a:rPr lang="en-GB" sz="2000" dirty="0">
                <a:latin typeface="Century Gothic"/>
              </a:rPr>
              <a:t> </a:t>
            </a:r>
            <a:r>
              <a:rPr lang="en-GB" sz="2000" dirty="0" err="1">
                <a:latin typeface="Century Gothic"/>
              </a:rPr>
              <a:t>trên</a:t>
            </a:r>
            <a:r>
              <a:rPr lang="en-GB" sz="2000" dirty="0">
                <a:latin typeface="Century Gothic"/>
              </a:rPr>
              <a:t> </a:t>
            </a:r>
            <a:r>
              <a:rPr lang="en-GB" sz="2000" dirty="0" err="1">
                <a:latin typeface="Century Gothic"/>
              </a:rPr>
              <a:t>bệnh</a:t>
            </a:r>
            <a:r>
              <a:rPr lang="en-GB" sz="2000" dirty="0">
                <a:latin typeface="Century Gothic"/>
              </a:rPr>
              <a:t> </a:t>
            </a:r>
            <a:r>
              <a:rPr lang="en-GB" sz="2000" dirty="0" err="1">
                <a:latin typeface="Century Gothic"/>
              </a:rPr>
              <a:t>nhân</a:t>
            </a:r>
            <a:r>
              <a:rPr lang="en-GB" sz="2000" dirty="0">
                <a:latin typeface="Century Gothic"/>
              </a:rPr>
              <a:t> ĐTĐ </a:t>
            </a:r>
            <a:r>
              <a:rPr lang="en-GB" sz="2000" dirty="0" err="1">
                <a:latin typeface="Century Gothic"/>
              </a:rPr>
              <a:t>típ</a:t>
            </a:r>
            <a:r>
              <a:rPr lang="en-GB" sz="2000" dirty="0">
                <a:latin typeface="Century Gothic"/>
              </a:rPr>
              <a:t> 2</a:t>
            </a:r>
            <a:r>
              <a:rPr lang="en-GB" sz="2000" baseline="30000" dirty="0">
                <a:latin typeface="Century Gothic"/>
              </a:rPr>
              <a:t>1–3</a:t>
            </a:r>
          </a:p>
        </p:txBody>
      </p:sp>
      <p:sp>
        <p:nvSpPr>
          <p:cNvPr id="2" name="Footer Placeholder 1">
            <a:extLst>
              <a:ext uri="{FF2B5EF4-FFF2-40B4-BE49-F238E27FC236}">
                <a16:creationId xmlns:a16="http://schemas.microsoft.com/office/drawing/2014/main" id="{8BBCB114-D703-43AD-B80E-4B741920CE5E}"/>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515151"/>
                </a:solidFill>
                <a:effectLst/>
                <a:uLnTx/>
                <a:uFillTx/>
                <a:ea typeface="+mn-ea"/>
                <a:cs typeface="+mn-cs"/>
              </a:rPr>
              <a:t>SGLT2, sodium-glucose co-transporter-2; SU, sulphonylurea; </a:t>
            </a:r>
            <a:r>
              <a:rPr kumimoji="0" lang="vi-VN" b="0" i="0" u="none" strike="noStrike" kern="1200" cap="none" spc="0" normalizeH="0" baseline="0" noProof="0" dirty="0">
                <a:ln>
                  <a:noFill/>
                </a:ln>
                <a:solidFill>
                  <a:srgbClr val="515151"/>
                </a:solidFill>
                <a:effectLst/>
                <a:uLnTx/>
                <a:uFillTx/>
                <a:ea typeface="+mn-ea"/>
                <a:cs typeface="+mn-cs"/>
              </a:rPr>
              <a:t>ĐTĐ, Đái tháo đường</a:t>
            </a:r>
            <a:endParaRPr kumimoji="0" lang="en-GB" b="0" i="0" u="none" strike="noStrike" kern="1200" cap="none" spc="0" normalizeH="0" baseline="0" noProof="0" dirty="0">
              <a:ln>
                <a:noFill/>
              </a:ln>
              <a:solidFill>
                <a:srgbClr val="515151"/>
              </a:solidFill>
              <a:effectLst/>
              <a:uLnTx/>
              <a:uFillTx/>
              <a:ea typeface="+mn-ea"/>
              <a:cs typeface="+mn-cs"/>
            </a:endParaRPr>
          </a:p>
          <a:p>
            <a:pPr lvl="0">
              <a:defRPr/>
            </a:pPr>
            <a:r>
              <a:rPr lang="en-GB" dirty="0">
                <a:solidFill>
                  <a:srgbClr val="515151"/>
                </a:solidFill>
              </a:rPr>
              <a:t>1. Petrie M </a:t>
            </a:r>
            <a:r>
              <a:rPr lang="en-GB" i="1" dirty="0">
                <a:solidFill>
                  <a:srgbClr val="515151"/>
                </a:solidFill>
              </a:rPr>
              <a:t>et al. JAMA </a:t>
            </a:r>
            <a:r>
              <a:rPr lang="en-GB" dirty="0">
                <a:solidFill>
                  <a:srgbClr val="515151"/>
                </a:solidFill>
              </a:rPr>
              <a:t>2020;323:1353; 2. </a:t>
            </a:r>
            <a:r>
              <a:rPr lang="da-DK" spc="-8" dirty="0">
                <a:solidFill>
                  <a:srgbClr val="5A5A5A"/>
                </a:solidFill>
              </a:rPr>
              <a:t>Anker SD et al. </a:t>
            </a:r>
            <a:r>
              <a:rPr lang="da-DK" i="1" spc="-8" dirty="0">
                <a:solidFill>
                  <a:srgbClr val="5A5A5A"/>
                </a:solidFill>
              </a:rPr>
              <a:t>Circulation</a:t>
            </a:r>
            <a:r>
              <a:rPr lang="da-DK" spc="-8" dirty="0">
                <a:solidFill>
                  <a:srgbClr val="5A5A5A"/>
                </a:solidFill>
              </a:rPr>
              <a:t> 2021;143:337</a:t>
            </a:r>
            <a:r>
              <a:rPr lang="en-GB" spc="-8" dirty="0">
                <a:solidFill>
                  <a:srgbClr val="5A5A5A"/>
                </a:solidFill>
              </a:rPr>
              <a:t>; </a:t>
            </a:r>
            <a:r>
              <a:rPr lang="en-GB" dirty="0">
                <a:solidFill>
                  <a:srgbClr val="515151"/>
                </a:solidFill>
              </a:rPr>
              <a:t>3 Boehringer Ingelheim International </a:t>
            </a:r>
            <a:r>
              <a:rPr lang="en-GB" spc="-8" dirty="0">
                <a:solidFill>
                  <a:srgbClr val="5A5A5A"/>
                </a:solidFill>
              </a:rPr>
              <a:t>GmbH</a:t>
            </a:r>
            <a:r>
              <a:rPr lang="en-GB" dirty="0">
                <a:solidFill>
                  <a:srgbClr val="515151"/>
                </a:solidFill>
              </a:rPr>
              <a:t>.  (empagliflozin) summary of product characteristics. Oct 2020; 4. </a:t>
            </a:r>
            <a:r>
              <a:rPr lang="en-GB" spc="-8" dirty="0">
                <a:solidFill>
                  <a:srgbClr val="5A5A5A"/>
                </a:solidFill>
              </a:rPr>
              <a:t>Janssen International. Invokana</a:t>
            </a:r>
            <a:r>
              <a:rPr lang="en-GB" spc="-8" baseline="30000" dirty="0">
                <a:solidFill>
                  <a:srgbClr val="5A5A5A"/>
                </a:solidFill>
              </a:rPr>
              <a:t>®</a:t>
            </a:r>
            <a:r>
              <a:rPr lang="en-GB" spc="-8" dirty="0">
                <a:solidFill>
                  <a:srgbClr val="5A5A5A"/>
                </a:solidFill>
              </a:rPr>
              <a:t> (canagliflozin) summary of product characteristics. Aug 2020; 5. AstraZeneca. Forxiga</a:t>
            </a:r>
            <a:r>
              <a:rPr lang="en-GB" spc="-8" baseline="30000" dirty="0">
                <a:solidFill>
                  <a:srgbClr val="5A5A5A"/>
                </a:solidFill>
              </a:rPr>
              <a:t>®</a:t>
            </a:r>
            <a:r>
              <a:rPr lang="en-GB" spc="-8" dirty="0">
                <a:solidFill>
                  <a:srgbClr val="5A5A5A"/>
                </a:solidFill>
              </a:rPr>
              <a:t> (dapagliflozin) summary of product characteristics. Nov 2020; 6</a:t>
            </a:r>
            <a:r>
              <a:rPr lang="en-GB" dirty="0">
                <a:solidFill>
                  <a:srgbClr val="515151"/>
                </a:solidFill>
              </a:rPr>
              <a:t>. </a:t>
            </a:r>
            <a:r>
              <a:rPr lang="en-GB" dirty="0">
                <a:solidFill>
                  <a:srgbClr val="5A5A5A"/>
                </a:solidFill>
              </a:rPr>
              <a:t>Schorling OK </a:t>
            </a:r>
            <a:r>
              <a:rPr lang="en-GB" i="1" dirty="0">
                <a:solidFill>
                  <a:srgbClr val="5A5A5A"/>
                </a:solidFill>
              </a:rPr>
              <a:t>et al</a:t>
            </a:r>
            <a:r>
              <a:rPr lang="en-GB" dirty="0">
                <a:solidFill>
                  <a:srgbClr val="5A5A5A"/>
                </a:solidFill>
              </a:rPr>
              <a:t>. </a:t>
            </a:r>
            <a:r>
              <a:rPr lang="en-GB" i="1" dirty="0">
                <a:solidFill>
                  <a:srgbClr val="5A5A5A"/>
                </a:solidFill>
              </a:rPr>
              <a:t>Adv Ther </a:t>
            </a:r>
            <a:r>
              <a:rPr lang="en-GB" dirty="0">
                <a:solidFill>
                  <a:srgbClr val="5A5A5A"/>
                </a:solidFill>
              </a:rPr>
              <a:t>2020;37:3463</a:t>
            </a:r>
            <a:endParaRPr kumimoji="0" lang="en-GB" b="0" i="0" u="none" strike="noStrike" kern="1200" cap="none" spc="0" normalizeH="0" baseline="0" noProof="0" dirty="0">
              <a:ln>
                <a:noFill/>
              </a:ln>
              <a:solidFill>
                <a:srgbClr val="515151"/>
              </a:solidFill>
              <a:effectLst/>
              <a:uLnTx/>
              <a:uFillTx/>
              <a:ea typeface="+mn-ea"/>
              <a:cs typeface="+mn-cs"/>
            </a:endParaRPr>
          </a:p>
        </p:txBody>
      </p:sp>
      <p:sp>
        <p:nvSpPr>
          <p:cNvPr id="13" name="Rectangle: Rounded Corners 12">
            <a:extLst>
              <a:ext uri="{FF2B5EF4-FFF2-40B4-BE49-F238E27FC236}">
                <a16:creationId xmlns:a16="http://schemas.microsoft.com/office/drawing/2014/main" id="{7EE20965-AC10-498F-93F0-48ED6CB03785}"/>
              </a:ext>
            </a:extLst>
          </p:cNvPr>
          <p:cNvSpPr/>
          <p:nvPr/>
        </p:nvSpPr>
        <p:spPr>
          <a:xfrm>
            <a:off x="514350" y="1461321"/>
            <a:ext cx="1352550" cy="2541589"/>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19" name="Rectangle: Rounded Corners 18">
            <a:extLst>
              <a:ext uri="{FF2B5EF4-FFF2-40B4-BE49-F238E27FC236}">
                <a16:creationId xmlns:a16="http://schemas.microsoft.com/office/drawing/2014/main" id="{8B595887-68A9-46EC-9828-0E0228DC7869}"/>
              </a:ext>
            </a:extLst>
          </p:cNvPr>
          <p:cNvSpPr/>
          <p:nvPr/>
        </p:nvSpPr>
        <p:spPr>
          <a:xfrm>
            <a:off x="2052442" y="2330988"/>
            <a:ext cx="6628545" cy="782164"/>
          </a:xfrm>
          <a:prstGeom prst="roundRect">
            <a:avLst/>
          </a:prstGeom>
          <a:solidFill>
            <a:srgbClr val="F0F0F0"/>
          </a:solidFill>
          <a:ln w="19050">
            <a:noFill/>
          </a:ln>
          <a:effectLst/>
        </p:spPr>
        <p:style>
          <a:lnRef idx="1">
            <a:schemeClr val="accent1"/>
          </a:lnRef>
          <a:fillRef idx="3">
            <a:schemeClr val="accent1"/>
          </a:fillRef>
          <a:effectRef idx="2">
            <a:schemeClr val="accent1"/>
          </a:effectRef>
          <a:fontRef idx="minor">
            <a:schemeClr val="lt1"/>
          </a:fontRef>
        </p:style>
        <p:txBody>
          <a:bodyPr lIns="137160" rtlCol="0" anchor="ctr"/>
          <a:lstStyle/>
          <a:p>
            <a:pPr lvl="0" defTabSz="914333">
              <a:defRPr/>
            </a:pPr>
            <a:r>
              <a:rPr kumimoji="0" lang="en-GB" sz="1500" b="0" i="0" u="none" strike="noStrike" kern="1200" cap="none" spc="0" normalizeH="0" baseline="0" noProof="0" dirty="0" err="1">
                <a:ln>
                  <a:noFill/>
                </a:ln>
                <a:solidFill>
                  <a:srgbClr val="5A5A5A"/>
                </a:solidFill>
                <a:effectLst/>
                <a:uLnTx/>
                <a:uFillTx/>
                <a:latin typeface="Century Gothic" panose="020F0302020204030204"/>
                <a:ea typeface="+mn-ea"/>
                <a:cs typeface="+mn-cs"/>
              </a:rPr>
              <a:t>Tăng</a:t>
            </a:r>
            <a:r>
              <a:rPr kumimoji="0" lang="en-GB" sz="1500" b="0" i="0" u="none" strike="noStrike" kern="1200" cap="none" spc="0" normalizeH="0" noProof="0" dirty="0">
                <a:ln>
                  <a:noFill/>
                </a:ln>
                <a:solidFill>
                  <a:srgbClr val="5A5A5A"/>
                </a:solidFill>
                <a:effectLst/>
                <a:uLnTx/>
                <a:uFillTx/>
                <a:latin typeface="Century Gothic" panose="020F0302020204030204"/>
                <a:ea typeface="+mn-ea"/>
                <a:cs typeface="+mn-cs"/>
              </a:rPr>
              <a:t> </a:t>
            </a:r>
            <a:r>
              <a:rPr kumimoji="0" lang="en-GB" sz="1500" b="0" i="0" u="none" strike="noStrike" kern="1200" cap="none" spc="0" normalizeH="0" noProof="0" dirty="0" err="1">
                <a:ln>
                  <a:noFill/>
                </a:ln>
                <a:solidFill>
                  <a:srgbClr val="5A5A5A"/>
                </a:solidFill>
                <a:effectLst/>
                <a:uLnTx/>
                <a:uFillTx/>
                <a:latin typeface="Century Gothic" panose="020F0302020204030204"/>
                <a:ea typeface="+mn-ea"/>
                <a:cs typeface="+mn-cs"/>
              </a:rPr>
              <a:t>nguy</a:t>
            </a:r>
            <a:r>
              <a:rPr kumimoji="0" lang="en-GB" sz="1500" b="0" i="0" u="none" strike="noStrike" kern="1200" cap="none" spc="0" normalizeH="0" noProof="0" dirty="0">
                <a:ln>
                  <a:noFill/>
                </a:ln>
                <a:solidFill>
                  <a:srgbClr val="5A5A5A"/>
                </a:solidFill>
                <a:effectLst/>
                <a:uLnTx/>
                <a:uFillTx/>
                <a:latin typeface="Century Gothic" panose="020F0302020204030204"/>
                <a:ea typeface="+mn-ea"/>
                <a:cs typeface="+mn-cs"/>
              </a:rPr>
              <a:t> </a:t>
            </a:r>
            <a:r>
              <a:rPr kumimoji="0" lang="en-GB" sz="1500" b="0" i="0" u="none" strike="noStrike" kern="1200" cap="none" spc="0" normalizeH="0" noProof="0" dirty="0" err="1">
                <a:ln>
                  <a:noFill/>
                </a:ln>
                <a:solidFill>
                  <a:srgbClr val="5A5A5A"/>
                </a:solidFill>
                <a:effectLst/>
                <a:uLnTx/>
                <a:uFillTx/>
                <a:latin typeface="Century Gothic" panose="020F0302020204030204"/>
                <a:ea typeface="+mn-ea"/>
                <a:cs typeface="+mn-cs"/>
              </a:rPr>
              <a:t>cơ</a:t>
            </a:r>
            <a:r>
              <a:rPr kumimoji="0" lang="en-GB" sz="1500" b="0" i="0" u="none" strike="noStrike" kern="1200" cap="none" spc="0" normalizeH="0" noProof="0" dirty="0">
                <a:ln>
                  <a:noFill/>
                </a:ln>
                <a:solidFill>
                  <a:srgbClr val="5A5A5A"/>
                </a:solidFill>
                <a:effectLst/>
                <a:uLnTx/>
                <a:uFillTx/>
                <a:latin typeface="Century Gothic" panose="020F0302020204030204"/>
                <a:ea typeface="+mn-ea"/>
                <a:cs typeface="+mn-cs"/>
              </a:rPr>
              <a:t> </a:t>
            </a:r>
            <a:r>
              <a:rPr kumimoji="0" lang="en-GB" sz="1500" b="0" i="0" u="none" strike="noStrike" kern="1200" cap="none" spc="0" normalizeH="0" noProof="0" dirty="0" err="1">
                <a:ln>
                  <a:noFill/>
                </a:ln>
                <a:solidFill>
                  <a:srgbClr val="5A5A5A"/>
                </a:solidFill>
                <a:effectLst/>
                <a:uLnTx/>
                <a:uFillTx/>
                <a:latin typeface="Century Gothic" panose="020F0302020204030204"/>
                <a:ea typeface="+mn-ea"/>
                <a:cs typeface="+mn-cs"/>
              </a:rPr>
              <a:t>hạ</a:t>
            </a:r>
            <a:r>
              <a:rPr kumimoji="0" lang="en-GB" sz="1500" b="0" i="0" u="none" strike="noStrike" kern="1200" cap="none" spc="0" normalizeH="0" noProof="0" dirty="0">
                <a:ln>
                  <a:noFill/>
                </a:ln>
                <a:solidFill>
                  <a:srgbClr val="5A5A5A"/>
                </a:solidFill>
                <a:effectLst/>
                <a:uLnTx/>
                <a:uFillTx/>
                <a:latin typeface="Century Gothic" panose="020F0302020204030204"/>
                <a:ea typeface="+mn-ea"/>
                <a:cs typeface="+mn-cs"/>
              </a:rPr>
              <a:t> </a:t>
            </a:r>
            <a:r>
              <a:rPr kumimoji="0" lang="en-GB" sz="1500" b="0" i="0" u="none" strike="noStrike" kern="1200" cap="none" spc="0" normalizeH="0" noProof="0" dirty="0" err="1">
                <a:ln>
                  <a:noFill/>
                </a:ln>
                <a:solidFill>
                  <a:srgbClr val="5A5A5A"/>
                </a:solidFill>
                <a:effectLst/>
                <a:uLnTx/>
                <a:uFillTx/>
                <a:latin typeface="Century Gothic" panose="020F0302020204030204"/>
                <a:ea typeface="+mn-ea"/>
                <a:cs typeface="+mn-cs"/>
              </a:rPr>
              <a:t>đường</a:t>
            </a:r>
            <a:r>
              <a:rPr kumimoji="0" lang="en-GB" sz="1500" b="0" i="0" u="none" strike="noStrike" kern="1200" cap="none" spc="0" normalizeH="0" noProof="0" dirty="0">
                <a:ln>
                  <a:noFill/>
                </a:ln>
                <a:solidFill>
                  <a:srgbClr val="5A5A5A"/>
                </a:solidFill>
                <a:effectLst/>
                <a:uLnTx/>
                <a:uFillTx/>
                <a:latin typeface="Century Gothic" panose="020F0302020204030204"/>
                <a:ea typeface="+mn-ea"/>
                <a:cs typeface="+mn-cs"/>
              </a:rPr>
              <a:t> </a:t>
            </a:r>
            <a:r>
              <a:rPr kumimoji="0" lang="en-GB" sz="1500" b="0" i="0" u="none" strike="noStrike" kern="1200" cap="none" spc="0" normalizeH="0" noProof="0" dirty="0" err="1">
                <a:ln>
                  <a:noFill/>
                </a:ln>
                <a:solidFill>
                  <a:srgbClr val="5A5A5A"/>
                </a:solidFill>
                <a:effectLst/>
                <a:uLnTx/>
                <a:uFillTx/>
                <a:latin typeface="Century Gothic" panose="020F0302020204030204"/>
                <a:ea typeface="+mn-ea"/>
                <a:cs typeface="+mn-cs"/>
              </a:rPr>
              <a:t>huyết</a:t>
            </a:r>
            <a:r>
              <a:rPr kumimoji="0" lang="en-GB" sz="1500" b="0" i="0" u="none" strike="noStrike" kern="1200" cap="none" spc="0" normalizeH="0" noProof="0" dirty="0">
                <a:ln>
                  <a:noFill/>
                </a:ln>
                <a:solidFill>
                  <a:srgbClr val="5A5A5A"/>
                </a:solidFill>
                <a:effectLst/>
                <a:uLnTx/>
                <a:uFillTx/>
                <a:latin typeface="Century Gothic" panose="020F0302020204030204"/>
                <a:ea typeface="+mn-ea"/>
                <a:cs typeface="+mn-cs"/>
              </a:rPr>
              <a:t> </a:t>
            </a:r>
            <a:r>
              <a:rPr lang="en-GB" sz="1500" b="1" dirty="0" err="1">
                <a:solidFill>
                  <a:srgbClr val="8F3089"/>
                </a:solidFill>
                <a:latin typeface="Century Gothic" panose="020F0302020204030204"/>
              </a:rPr>
              <a:t>khi</a:t>
            </a:r>
            <a:r>
              <a:rPr lang="en-GB" sz="1500" b="1" dirty="0">
                <a:solidFill>
                  <a:srgbClr val="8F3089"/>
                </a:solidFill>
                <a:latin typeface="Century Gothic" panose="020F0302020204030204"/>
              </a:rPr>
              <a:t> </a:t>
            </a:r>
            <a:r>
              <a:rPr lang="en-GB" sz="1500" b="1" dirty="0" err="1">
                <a:solidFill>
                  <a:srgbClr val="8F3089"/>
                </a:solidFill>
                <a:latin typeface="Century Gothic" panose="020F0302020204030204"/>
              </a:rPr>
              <a:t>kết</a:t>
            </a:r>
            <a:r>
              <a:rPr lang="en-GB" sz="1500" b="1" dirty="0">
                <a:solidFill>
                  <a:srgbClr val="8F3089"/>
                </a:solidFill>
                <a:latin typeface="Century Gothic" panose="020F0302020204030204"/>
              </a:rPr>
              <a:t> </a:t>
            </a:r>
            <a:r>
              <a:rPr lang="en-GB" sz="1500" b="1" dirty="0" err="1">
                <a:solidFill>
                  <a:srgbClr val="8F3089"/>
                </a:solidFill>
                <a:latin typeface="Century Gothic" panose="020F0302020204030204"/>
              </a:rPr>
              <a:t>hợp</a:t>
            </a:r>
            <a:r>
              <a:rPr lang="en-GB" sz="1500" b="1" dirty="0">
                <a:solidFill>
                  <a:srgbClr val="8F3089"/>
                </a:solidFill>
                <a:latin typeface="Century Gothic" panose="020F0302020204030204"/>
              </a:rPr>
              <a:t> </a:t>
            </a:r>
            <a:r>
              <a:rPr lang="en-GB" sz="1500" b="1" dirty="0" err="1">
                <a:solidFill>
                  <a:srgbClr val="8F3089"/>
                </a:solidFill>
                <a:latin typeface="Century Gothic" panose="020F0302020204030204"/>
              </a:rPr>
              <a:t>với</a:t>
            </a:r>
            <a:r>
              <a:rPr kumimoji="0" lang="en-GB" sz="1500" b="1" i="0" u="none" strike="noStrike" kern="1200" cap="none" spc="0" normalizeH="0" baseline="0" noProof="0" dirty="0">
                <a:ln>
                  <a:noFill/>
                </a:ln>
                <a:solidFill>
                  <a:srgbClr val="8F3089"/>
                </a:solidFill>
                <a:effectLst/>
                <a:uLnTx/>
                <a:uFillTx/>
                <a:latin typeface="Century Gothic" panose="020F0302020204030204"/>
                <a:ea typeface="+mn-ea"/>
                <a:cs typeface="+mn-cs"/>
              </a:rPr>
              <a:t> SU </a:t>
            </a:r>
            <a:r>
              <a:rPr lang="en-GB" sz="1500" b="1" dirty="0" err="1">
                <a:solidFill>
                  <a:srgbClr val="8F3089"/>
                </a:solidFill>
                <a:latin typeface="Century Gothic" panose="020F0302020204030204"/>
              </a:rPr>
              <a:t>hoặc</a:t>
            </a:r>
            <a:r>
              <a:rPr kumimoji="0" lang="en-GB" sz="1500" b="1" i="0" u="none" strike="noStrike" kern="1200" cap="none" spc="0" normalizeH="0" baseline="0" noProof="0" dirty="0">
                <a:ln>
                  <a:noFill/>
                </a:ln>
                <a:solidFill>
                  <a:srgbClr val="8F3089"/>
                </a:solidFill>
                <a:effectLst/>
                <a:uLnTx/>
                <a:uFillTx/>
                <a:latin typeface="Century Gothic" panose="020F0302020204030204"/>
                <a:ea typeface="+mn-ea"/>
                <a:cs typeface="+mn-cs"/>
              </a:rPr>
              <a:t> insulin </a:t>
            </a:r>
            <a:r>
              <a:rPr lang="en-GB" sz="1500" dirty="0" err="1">
                <a:solidFill>
                  <a:srgbClr val="5A5A5A"/>
                </a:solidFill>
                <a:latin typeface="Century Gothic" panose="020F0302020204030204"/>
              </a:rPr>
              <a:t>trên</a:t>
            </a:r>
            <a:r>
              <a:rPr lang="en-GB" sz="1500" dirty="0">
                <a:solidFill>
                  <a:srgbClr val="5A5A5A"/>
                </a:solidFill>
                <a:latin typeface="Century Gothic" panose="020F0302020204030204"/>
              </a:rPr>
              <a:t> </a:t>
            </a:r>
            <a:r>
              <a:rPr lang="en-GB" sz="1500" dirty="0" err="1">
                <a:solidFill>
                  <a:srgbClr val="5A5A5A"/>
                </a:solidFill>
                <a:latin typeface="Century Gothic" panose="020F0302020204030204"/>
              </a:rPr>
              <a:t>bệnh</a:t>
            </a:r>
            <a:r>
              <a:rPr lang="en-GB" sz="1500" dirty="0">
                <a:solidFill>
                  <a:srgbClr val="5A5A5A"/>
                </a:solidFill>
                <a:latin typeface="Century Gothic" panose="020F0302020204030204"/>
              </a:rPr>
              <a:t> </a:t>
            </a:r>
            <a:r>
              <a:rPr lang="en-GB" sz="1500" dirty="0" err="1">
                <a:solidFill>
                  <a:srgbClr val="5A5A5A"/>
                </a:solidFill>
                <a:latin typeface="Century Gothic" panose="020F0302020204030204"/>
              </a:rPr>
              <a:t>nhân</a:t>
            </a:r>
            <a:r>
              <a:rPr lang="en-GB" sz="1500" dirty="0">
                <a:solidFill>
                  <a:srgbClr val="5A5A5A"/>
                </a:solidFill>
                <a:latin typeface="Century Gothic" panose="020F0302020204030204"/>
              </a:rPr>
              <a:t> ĐTĐ </a:t>
            </a:r>
            <a:r>
              <a:rPr lang="en-GB" sz="1500" dirty="0" err="1">
                <a:solidFill>
                  <a:srgbClr val="5A5A5A"/>
                </a:solidFill>
                <a:latin typeface="Century Gothic" panose="020F0302020204030204"/>
              </a:rPr>
              <a:t>típ</a:t>
            </a:r>
            <a:r>
              <a:rPr lang="en-GB" sz="1500" dirty="0">
                <a:solidFill>
                  <a:srgbClr val="5A5A5A"/>
                </a:solidFill>
                <a:latin typeface="Century Gothic" panose="020F0302020204030204"/>
              </a:rPr>
              <a:t> 2</a:t>
            </a:r>
            <a:r>
              <a:rPr lang="en-GB" sz="1500" baseline="30000" dirty="0">
                <a:solidFill>
                  <a:srgbClr val="5A5A5A"/>
                </a:solidFill>
              </a:rPr>
              <a:t>3–6</a:t>
            </a:r>
            <a:endParaRPr kumimoji="0" lang="en-GB" sz="1500" b="0" i="0" u="none" strike="noStrike" kern="1200" cap="none" spc="0" normalizeH="0" baseline="30000" noProof="0" dirty="0">
              <a:ln>
                <a:noFill/>
              </a:ln>
              <a:solidFill>
                <a:srgbClr val="5A5A5A"/>
              </a:solidFill>
              <a:effectLst/>
              <a:highlight>
                <a:srgbClr val="FFFF00"/>
              </a:highlight>
              <a:uLnTx/>
              <a:uFillTx/>
              <a:latin typeface="Century Gothic" panose="020F0302020204030204"/>
              <a:ea typeface="+mn-ea"/>
              <a:cs typeface="+mn-cs"/>
            </a:endParaRPr>
          </a:p>
        </p:txBody>
      </p:sp>
      <p:sp>
        <p:nvSpPr>
          <p:cNvPr id="22" name="Rectangle: Rounded Corners 21">
            <a:extLst>
              <a:ext uri="{FF2B5EF4-FFF2-40B4-BE49-F238E27FC236}">
                <a16:creationId xmlns:a16="http://schemas.microsoft.com/office/drawing/2014/main" id="{6F76582C-F3C6-47DC-A2A7-30C36E032BC2}"/>
              </a:ext>
            </a:extLst>
          </p:cNvPr>
          <p:cNvSpPr/>
          <p:nvPr/>
        </p:nvSpPr>
        <p:spPr>
          <a:xfrm>
            <a:off x="1946195" y="1461320"/>
            <a:ext cx="82296" cy="802250"/>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24" name="Rectangle: Rounded Corners 23">
            <a:extLst>
              <a:ext uri="{FF2B5EF4-FFF2-40B4-BE49-F238E27FC236}">
                <a16:creationId xmlns:a16="http://schemas.microsoft.com/office/drawing/2014/main" id="{B37E99B0-3AFA-49C8-91AC-CC0130712254}"/>
              </a:ext>
            </a:extLst>
          </p:cNvPr>
          <p:cNvSpPr/>
          <p:nvPr/>
        </p:nvSpPr>
        <p:spPr>
          <a:xfrm>
            <a:off x="2052442" y="1462772"/>
            <a:ext cx="6628545" cy="800799"/>
          </a:xfrm>
          <a:prstGeom prst="roundRect">
            <a:avLst/>
          </a:prstGeom>
          <a:solidFill>
            <a:srgbClr val="F0F0F0"/>
          </a:solidFill>
          <a:ln w="19050">
            <a:noFill/>
          </a:ln>
          <a:effectLst/>
        </p:spPr>
        <p:style>
          <a:lnRef idx="1">
            <a:schemeClr val="accent1"/>
          </a:lnRef>
          <a:fillRef idx="3">
            <a:schemeClr val="accent1"/>
          </a:fillRef>
          <a:effectRef idx="2">
            <a:schemeClr val="accent1"/>
          </a:effectRef>
          <a:fontRef idx="minor">
            <a:schemeClr val="lt1"/>
          </a:fontRef>
        </p:style>
        <p:txBody>
          <a:bodyPr lIns="137160" rtlCol="0" anchor="ctr"/>
          <a:lstStyle/>
          <a:p>
            <a:pPr defTabSz="914333">
              <a:buClr>
                <a:srgbClr val="F0414B"/>
              </a:buClr>
              <a:defRPr/>
            </a:pPr>
            <a:r>
              <a:rPr lang="en-GB" sz="1500">
                <a:solidFill>
                  <a:srgbClr val="5A5A5A"/>
                </a:solidFill>
              </a:rPr>
              <a:t>Khi kết hợp ức chế SGLT2 với</a:t>
            </a:r>
            <a:r>
              <a:rPr lang="en-GB" sz="1500" b="1">
                <a:solidFill>
                  <a:srgbClr val="8F3089"/>
                </a:solidFill>
              </a:rPr>
              <a:t> SU hoặc </a:t>
            </a:r>
            <a:r>
              <a:rPr lang="en-GB" sz="1500" b="1" dirty="0">
                <a:solidFill>
                  <a:srgbClr val="8F3089"/>
                </a:solidFill>
              </a:rPr>
              <a:t>insulin</a:t>
            </a:r>
            <a:r>
              <a:rPr lang="en-GB" sz="1500">
                <a:solidFill>
                  <a:srgbClr val="8F3089"/>
                </a:solidFill>
              </a:rPr>
              <a:t>, </a:t>
            </a:r>
            <a:r>
              <a:rPr lang="en-GB" sz="1500">
                <a:solidFill>
                  <a:srgbClr val="5A5A5A"/>
                </a:solidFill>
              </a:rPr>
              <a:t>có thể cân nhắc </a:t>
            </a:r>
            <a:r>
              <a:rPr lang="en-GB" sz="1500" b="1">
                <a:solidFill>
                  <a:srgbClr val="8F3089"/>
                </a:solidFill>
              </a:rPr>
              <a:t>liều </a:t>
            </a:r>
            <a:r>
              <a:rPr lang="en-GB" sz="1500">
                <a:solidFill>
                  <a:srgbClr val="5A5A5A"/>
                </a:solidFill>
              </a:rPr>
              <a:t>SU hoặc insulin</a:t>
            </a:r>
            <a:r>
              <a:rPr lang="en-GB" sz="1500" b="1">
                <a:solidFill>
                  <a:srgbClr val="8F3089"/>
                </a:solidFill>
              </a:rPr>
              <a:t> thấp hơn </a:t>
            </a:r>
            <a:r>
              <a:rPr lang="en-GB" sz="1500">
                <a:solidFill>
                  <a:srgbClr val="5A5A5A"/>
                </a:solidFill>
              </a:rPr>
              <a:t>để giảm nguy cơ hạ đường huyết</a:t>
            </a:r>
            <a:r>
              <a:rPr lang="en-GB" sz="1500" baseline="30000">
                <a:solidFill>
                  <a:srgbClr val="5A5A5A"/>
                </a:solidFill>
              </a:rPr>
              <a:t>3,4</a:t>
            </a:r>
            <a:endParaRPr lang="en-GB" sz="1500" baseline="30000" dirty="0">
              <a:solidFill>
                <a:srgbClr val="5A5A5A"/>
              </a:solidFill>
            </a:endParaRPr>
          </a:p>
        </p:txBody>
      </p:sp>
      <p:sp>
        <p:nvSpPr>
          <p:cNvPr id="25" name="Rectangle: Rounded Corners 24">
            <a:extLst>
              <a:ext uri="{FF2B5EF4-FFF2-40B4-BE49-F238E27FC236}">
                <a16:creationId xmlns:a16="http://schemas.microsoft.com/office/drawing/2014/main" id="{7B639CE6-BC34-47BF-9CE3-2ED05F0264E4}"/>
              </a:ext>
            </a:extLst>
          </p:cNvPr>
          <p:cNvSpPr/>
          <p:nvPr/>
        </p:nvSpPr>
        <p:spPr>
          <a:xfrm>
            <a:off x="1946195" y="3200659"/>
            <a:ext cx="82296" cy="802250"/>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26" name="Rectangle: Rounded Corners 25">
            <a:extLst>
              <a:ext uri="{FF2B5EF4-FFF2-40B4-BE49-F238E27FC236}">
                <a16:creationId xmlns:a16="http://schemas.microsoft.com/office/drawing/2014/main" id="{B7FE03D9-51C5-4DF7-94F3-034A0D8171C2}"/>
              </a:ext>
            </a:extLst>
          </p:cNvPr>
          <p:cNvSpPr/>
          <p:nvPr/>
        </p:nvSpPr>
        <p:spPr>
          <a:xfrm>
            <a:off x="2052442" y="3200658"/>
            <a:ext cx="6628545" cy="802251"/>
          </a:xfrm>
          <a:prstGeom prst="roundRect">
            <a:avLst/>
          </a:prstGeom>
          <a:solidFill>
            <a:srgbClr val="F0F0F0"/>
          </a:solidFill>
          <a:ln w="19050">
            <a:noFill/>
          </a:ln>
          <a:effectLst/>
        </p:spPr>
        <p:style>
          <a:lnRef idx="1">
            <a:schemeClr val="accent1"/>
          </a:lnRef>
          <a:fillRef idx="3">
            <a:schemeClr val="accent1"/>
          </a:fillRef>
          <a:effectRef idx="2">
            <a:schemeClr val="accent1"/>
          </a:effectRef>
          <a:fontRef idx="minor">
            <a:schemeClr val="lt1"/>
          </a:fontRef>
        </p:style>
        <p:txBody>
          <a:bodyPr lIns="137160" rtlCol="0" anchor="ctr"/>
          <a:lstStyle/>
          <a:p>
            <a:pPr lvl="0" defTabSz="914333">
              <a:buClr>
                <a:srgbClr val="F0414B"/>
              </a:buClr>
              <a:defRPr/>
            </a:pPr>
            <a:r>
              <a:rPr lang="en-GB" sz="1500">
                <a:solidFill>
                  <a:srgbClr val="5A5A5A"/>
                </a:solidFill>
              </a:rPr>
              <a:t>Không có tác dụng hạ đường huyết trên bệnh nhân không có ĐTĐ típ 2</a:t>
            </a:r>
            <a:r>
              <a:rPr lang="en-GB" sz="1500" baseline="30000">
                <a:solidFill>
                  <a:srgbClr val="5A5A5A"/>
                </a:solidFill>
              </a:rPr>
              <a:t>1,2</a:t>
            </a:r>
            <a:endParaRPr lang="en-GB" sz="1500" baseline="30000" dirty="0">
              <a:solidFill>
                <a:srgbClr val="5A5A5A"/>
              </a:solidFill>
            </a:endParaRPr>
          </a:p>
        </p:txBody>
      </p:sp>
      <p:sp>
        <p:nvSpPr>
          <p:cNvPr id="28" name="Rectangle: Rounded Corners 27">
            <a:extLst>
              <a:ext uri="{FF2B5EF4-FFF2-40B4-BE49-F238E27FC236}">
                <a16:creationId xmlns:a16="http://schemas.microsoft.com/office/drawing/2014/main" id="{1B48693B-B3CF-4790-BE89-99B050DB45AB}"/>
              </a:ext>
            </a:extLst>
          </p:cNvPr>
          <p:cNvSpPr/>
          <p:nvPr/>
        </p:nvSpPr>
        <p:spPr>
          <a:xfrm>
            <a:off x="1946195" y="2330989"/>
            <a:ext cx="82296" cy="802250"/>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38" name="Rectangle 37">
            <a:extLst>
              <a:ext uri="{FF2B5EF4-FFF2-40B4-BE49-F238E27FC236}">
                <a16:creationId xmlns:a16="http://schemas.microsoft.com/office/drawing/2014/main" id="{4C847AC5-F10E-49BF-B578-436B0882C862}"/>
              </a:ext>
            </a:extLst>
          </p:cNvPr>
          <p:cNvSpPr/>
          <p:nvPr/>
        </p:nvSpPr>
        <p:spPr>
          <a:xfrm>
            <a:off x="514351" y="2857937"/>
            <a:ext cx="1394004" cy="600164"/>
          </a:xfrm>
          <a:prstGeom prst="rect">
            <a:avLst/>
          </a:prstGeom>
          <a:noFill/>
        </p:spPr>
        <p:txBody>
          <a:bodyPr wrap="square" lIns="0">
            <a:spAutoFit/>
          </a:bodyPr>
          <a:lstStyle/>
          <a:p>
            <a:pPr marL="0" marR="0" lvl="1" indent="0" algn="ctr" defTabSz="779213" rtl="0" eaLnBrk="1" fontAlgn="auto" latinLnBrk="0" hangingPunct="1">
              <a:lnSpc>
                <a:spcPct val="100000"/>
              </a:lnSpc>
              <a:spcBef>
                <a:spcPts val="450"/>
              </a:spcBef>
              <a:spcAft>
                <a:spcPts val="450"/>
              </a:spcAft>
              <a:buClr>
                <a:srgbClr val="6482C3"/>
              </a:buClr>
              <a:buSzTx/>
              <a:buFontTx/>
              <a:buNone/>
              <a:tabLst>
                <a:tab pos="282568" algn="l"/>
              </a:tabLst>
              <a:defRPr/>
            </a:pPr>
            <a:r>
              <a:rPr kumimoji="0" lang="en-GB" sz="1650" b="1" i="0" u="none" strike="noStrike" kern="1200" cap="none" spc="0" normalizeH="0" baseline="0" noProof="0">
                <a:ln>
                  <a:noFill/>
                </a:ln>
                <a:solidFill>
                  <a:srgbClr val="FFFFFF"/>
                </a:solidFill>
                <a:effectLst/>
                <a:uLnTx/>
                <a:uFillTx/>
                <a:latin typeface="Century Gothic" panose="020F0302020204030204"/>
                <a:ea typeface="+mn-ea"/>
                <a:cs typeface="+mn-cs"/>
              </a:rPr>
              <a:t>HẠ</a:t>
            </a:r>
            <a:r>
              <a:rPr kumimoji="0" lang="en-GB" sz="1650" b="1" i="0" u="none" strike="noStrike" kern="1200" cap="none" spc="0" normalizeH="0" noProof="0">
                <a:ln>
                  <a:noFill/>
                </a:ln>
                <a:solidFill>
                  <a:srgbClr val="FFFFFF"/>
                </a:solidFill>
                <a:effectLst/>
                <a:uLnTx/>
                <a:uFillTx/>
                <a:latin typeface="Century Gothic" panose="020F0302020204030204"/>
                <a:ea typeface="+mn-ea"/>
                <a:cs typeface="+mn-cs"/>
              </a:rPr>
              <a:t> ĐƯỜNG HUYẾT</a:t>
            </a:r>
            <a:endParaRPr kumimoji="0" lang="en-GB" sz="165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grpSp>
        <p:nvGrpSpPr>
          <p:cNvPr id="20" name="Group 19">
            <a:extLst>
              <a:ext uri="{FF2B5EF4-FFF2-40B4-BE49-F238E27FC236}">
                <a16:creationId xmlns:a16="http://schemas.microsoft.com/office/drawing/2014/main" id="{A1F64723-47FF-4BC5-985E-BF3E036028C4}"/>
              </a:ext>
            </a:extLst>
          </p:cNvPr>
          <p:cNvGrpSpPr/>
          <p:nvPr/>
        </p:nvGrpSpPr>
        <p:grpSpPr>
          <a:xfrm>
            <a:off x="845587" y="2139702"/>
            <a:ext cx="658820" cy="432048"/>
            <a:chOff x="3710909" y="2163763"/>
            <a:chExt cx="1174750" cy="809625"/>
          </a:xfrm>
          <a:solidFill>
            <a:schemeClr val="bg1"/>
          </a:solidFill>
        </p:grpSpPr>
        <p:sp>
          <p:nvSpPr>
            <p:cNvPr id="21" name="Freeform 5">
              <a:extLst>
                <a:ext uri="{FF2B5EF4-FFF2-40B4-BE49-F238E27FC236}">
                  <a16:creationId xmlns:a16="http://schemas.microsoft.com/office/drawing/2014/main" id="{7F68A8D2-DAC3-46E3-B56F-CC171C9ADECA}"/>
                </a:ext>
              </a:extLst>
            </p:cNvPr>
            <p:cNvSpPr>
              <a:spLocks noEditPoints="1"/>
            </p:cNvSpPr>
            <p:nvPr/>
          </p:nvSpPr>
          <p:spPr bwMode="auto">
            <a:xfrm>
              <a:off x="4641184" y="2609850"/>
              <a:ext cx="222249" cy="317500"/>
            </a:xfrm>
            <a:custGeom>
              <a:avLst/>
              <a:gdLst>
                <a:gd name="T0" fmla="*/ 34 w 68"/>
                <a:gd name="T1" fmla="*/ 0 h 97"/>
                <a:gd name="T2" fmla="*/ 25 w 68"/>
                <a:gd name="T3" fmla="*/ 5 h 97"/>
                <a:gd name="T4" fmla="*/ 0 w 68"/>
                <a:gd name="T5" fmla="*/ 63 h 97"/>
                <a:gd name="T6" fmla="*/ 34 w 68"/>
                <a:gd name="T7" fmla="*/ 97 h 97"/>
                <a:gd name="T8" fmla="*/ 68 w 68"/>
                <a:gd name="T9" fmla="*/ 63 h 97"/>
                <a:gd name="T10" fmla="*/ 43 w 68"/>
                <a:gd name="T11" fmla="*/ 5 h 97"/>
                <a:gd name="T12" fmla="*/ 34 w 68"/>
                <a:gd name="T13" fmla="*/ 0 h 97"/>
                <a:gd name="T14" fmla="*/ 34 w 68"/>
                <a:gd name="T15" fmla="*/ 84 h 97"/>
                <a:gd name="T16" fmla="*/ 13 w 68"/>
                <a:gd name="T17" fmla="*/ 63 h 97"/>
                <a:gd name="T18" fmla="*/ 34 w 68"/>
                <a:gd name="T19" fmla="*/ 14 h 97"/>
                <a:gd name="T20" fmla="*/ 56 w 68"/>
                <a:gd name="T21" fmla="*/ 63 h 97"/>
                <a:gd name="T22" fmla="*/ 34 w 68"/>
                <a:gd name="T23" fmla="*/ 8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97">
                  <a:moveTo>
                    <a:pt x="34" y="0"/>
                  </a:moveTo>
                  <a:cubicBezTo>
                    <a:pt x="31" y="0"/>
                    <a:pt x="27" y="2"/>
                    <a:pt x="25" y="5"/>
                  </a:cubicBezTo>
                  <a:cubicBezTo>
                    <a:pt x="19" y="15"/>
                    <a:pt x="0" y="48"/>
                    <a:pt x="0" y="63"/>
                  </a:cubicBezTo>
                  <a:cubicBezTo>
                    <a:pt x="0" y="82"/>
                    <a:pt x="15" y="97"/>
                    <a:pt x="34" y="97"/>
                  </a:cubicBezTo>
                  <a:cubicBezTo>
                    <a:pt x="53" y="97"/>
                    <a:pt x="68" y="82"/>
                    <a:pt x="68" y="63"/>
                  </a:cubicBezTo>
                  <a:cubicBezTo>
                    <a:pt x="68" y="48"/>
                    <a:pt x="49" y="15"/>
                    <a:pt x="43" y="5"/>
                  </a:cubicBezTo>
                  <a:cubicBezTo>
                    <a:pt x="41" y="2"/>
                    <a:pt x="38" y="0"/>
                    <a:pt x="34" y="0"/>
                  </a:cubicBezTo>
                  <a:close/>
                  <a:moveTo>
                    <a:pt x="34" y="84"/>
                  </a:moveTo>
                  <a:cubicBezTo>
                    <a:pt x="22" y="84"/>
                    <a:pt x="13" y="75"/>
                    <a:pt x="13" y="63"/>
                  </a:cubicBezTo>
                  <a:cubicBezTo>
                    <a:pt x="13" y="52"/>
                    <a:pt x="29" y="23"/>
                    <a:pt x="34" y="14"/>
                  </a:cubicBezTo>
                  <a:cubicBezTo>
                    <a:pt x="39" y="23"/>
                    <a:pt x="56" y="52"/>
                    <a:pt x="56" y="63"/>
                  </a:cubicBezTo>
                  <a:cubicBezTo>
                    <a:pt x="56" y="74"/>
                    <a:pt x="46" y="84"/>
                    <a:pt x="34"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5A5A5A"/>
                </a:solidFill>
                <a:effectLst>
                  <a:outerShdw blurRad="38100" dist="38100" dir="2700000" algn="tl">
                    <a:srgbClr val="000000">
                      <a:alpha val="43137"/>
                    </a:srgbClr>
                  </a:outerShdw>
                </a:effectLst>
                <a:uLnTx/>
                <a:uFillTx/>
                <a:latin typeface="Century Gothic" panose="020F0302020204030204"/>
                <a:ea typeface="+mn-ea"/>
                <a:cs typeface="+mn-cs"/>
              </a:endParaRPr>
            </a:p>
          </p:txBody>
        </p:sp>
        <p:sp>
          <p:nvSpPr>
            <p:cNvPr id="23" name="Freeform 6">
              <a:extLst>
                <a:ext uri="{FF2B5EF4-FFF2-40B4-BE49-F238E27FC236}">
                  <a16:creationId xmlns:a16="http://schemas.microsoft.com/office/drawing/2014/main" id="{1D91B7D3-C751-47D9-A70F-782F6DFB3ED1}"/>
                </a:ext>
              </a:extLst>
            </p:cNvPr>
            <p:cNvSpPr>
              <a:spLocks/>
            </p:cNvSpPr>
            <p:nvPr/>
          </p:nvSpPr>
          <p:spPr bwMode="auto">
            <a:xfrm>
              <a:off x="4690398" y="2747964"/>
              <a:ext cx="58738" cy="111125"/>
            </a:xfrm>
            <a:custGeom>
              <a:avLst/>
              <a:gdLst>
                <a:gd name="T0" fmla="*/ 16 w 18"/>
                <a:gd name="T1" fmla="*/ 1 h 34"/>
                <a:gd name="T2" fmla="*/ 10 w 18"/>
                <a:gd name="T3" fmla="*/ 2 h 34"/>
                <a:gd name="T4" fmla="*/ 8 w 18"/>
                <a:gd name="T5" fmla="*/ 32 h 34"/>
                <a:gd name="T6" fmla="*/ 12 w 18"/>
                <a:gd name="T7" fmla="*/ 34 h 34"/>
                <a:gd name="T8" fmla="*/ 14 w 18"/>
                <a:gd name="T9" fmla="*/ 33 h 34"/>
                <a:gd name="T10" fmla="*/ 15 w 18"/>
                <a:gd name="T11" fmla="*/ 27 h 34"/>
                <a:gd name="T12" fmla="*/ 17 w 18"/>
                <a:gd name="T13" fmla="*/ 6 h 34"/>
                <a:gd name="T14" fmla="*/ 16 w 18"/>
                <a:gd name="T15" fmla="*/ 1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34">
                  <a:moveTo>
                    <a:pt x="16" y="1"/>
                  </a:moveTo>
                  <a:cubicBezTo>
                    <a:pt x="14" y="0"/>
                    <a:pt x="11" y="0"/>
                    <a:pt x="10" y="2"/>
                  </a:cubicBezTo>
                  <a:cubicBezTo>
                    <a:pt x="10" y="3"/>
                    <a:pt x="0" y="19"/>
                    <a:pt x="8" y="32"/>
                  </a:cubicBezTo>
                  <a:cubicBezTo>
                    <a:pt x="9" y="33"/>
                    <a:pt x="10" y="34"/>
                    <a:pt x="12" y="34"/>
                  </a:cubicBezTo>
                  <a:cubicBezTo>
                    <a:pt x="12" y="34"/>
                    <a:pt x="13" y="33"/>
                    <a:pt x="14" y="33"/>
                  </a:cubicBezTo>
                  <a:cubicBezTo>
                    <a:pt x="15" y="32"/>
                    <a:pt x="16" y="29"/>
                    <a:pt x="15" y="27"/>
                  </a:cubicBezTo>
                  <a:cubicBezTo>
                    <a:pt x="9" y="19"/>
                    <a:pt x="17" y="6"/>
                    <a:pt x="17" y="6"/>
                  </a:cubicBezTo>
                  <a:cubicBezTo>
                    <a:pt x="18" y="4"/>
                    <a:pt x="18" y="2"/>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5A5A5A"/>
                </a:solidFill>
                <a:effectLst>
                  <a:outerShdw blurRad="38100" dist="38100" dir="2700000" algn="tl">
                    <a:srgbClr val="000000">
                      <a:alpha val="43137"/>
                    </a:srgbClr>
                  </a:outerShdw>
                </a:effectLst>
                <a:uLnTx/>
                <a:uFillTx/>
                <a:latin typeface="Century Gothic" panose="020F0302020204030204"/>
                <a:ea typeface="+mn-ea"/>
                <a:cs typeface="+mn-cs"/>
              </a:endParaRPr>
            </a:p>
          </p:txBody>
        </p:sp>
        <p:sp>
          <p:nvSpPr>
            <p:cNvPr id="27" name="Freeform 7">
              <a:extLst>
                <a:ext uri="{FF2B5EF4-FFF2-40B4-BE49-F238E27FC236}">
                  <a16:creationId xmlns:a16="http://schemas.microsoft.com/office/drawing/2014/main" id="{CEC969A2-5BDF-4160-A10B-09A0ECC606D5}"/>
                </a:ext>
              </a:extLst>
            </p:cNvPr>
            <p:cNvSpPr>
              <a:spLocks noEditPoints="1"/>
            </p:cNvSpPr>
            <p:nvPr/>
          </p:nvSpPr>
          <p:spPr bwMode="auto">
            <a:xfrm>
              <a:off x="3710909" y="2163763"/>
              <a:ext cx="1174750" cy="809625"/>
            </a:xfrm>
            <a:custGeom>
              <a:avLst/>
              <a:gdLst>
                <a:gd name="T0" fmla="*/ 351 w 360"/>
                <a:gd name="T1" fmla="*/ 116 h 247"/>
                <a:gd name="T2" fmla="*/ 330 w 360"/>
                <a:gd name="T3" fmla="*/ 66 h 247"/>
                <a:gd name="T4" fmla="*/ 204 w 360"/>
                <a:gd name="T5" fmla="*/ 58 h 247"/>
                <a:gd name="T6" fmla="*/ 217 w 360"/>
                <a:gd name="T7" fmla="*/ 20 h 247"/>
                <a:gd name="T8" fmla="*/ 108 w 360"/>
                <a:gd name="T9" fmla="*/ 46 h 247"/>
                <a:gd name="T10" fmla="*/ 20 w 360"/>
                <a:gd name="T11" fmla="*/ 78 h 247"/>
                <a:gd name="T12" fmla="*/ 0 w 360"/>
                <a:gd name="T13" fmla="*/ 191 h 247"/>
                <a:gd name="T14" fmla="*/ 62 w 360"/>
                <a:gd name="T15" fmla="*/ 210 h 247"/>
                <a:gd name="T16" fmla="*/ 121 w 360"/>
                <a:gd name="T17" fmla="*/ 240 h 247"/>
                <a:gd name="T18" fmla="*/ 213 w 360"/>
                <a:gd name="T19" fmla="*/ 247 h 247"/>
                <a:gd name="T20" fmla="*/ 244 w 360"/>
                <a:gd name="T21" fmla="*/ 218 h 247"/>
                <a:gd name="T22" fmla="*/ 246 w 360"/>
                <a:gd name="T23" fmla="*/ 198 h 247"/>
                <a:gd name="T24" fmla="*/ 250 w 360"/>
                <a:gd name="T25" fmla="*/ 162 h 247"/>
                <a:gd name="T26" fmla="*/ 266 w 360"/>
                <a:gd name="T27" fmla="*/ 136 h 247"/>
                <a:gd name="T28" fmla="*/ 330 w 360"/>
                <a:gd name="T29" fmla="*/ 125 h 247"/>
                <a:gd name="T30" fmla="*/ 175 w 360"/>
                <a:gd name="T31" fmla="*/ 116 h 247"/>
                <a:gd name="T32" fmla="*/ 236 w 360"/>
                <a:gd name="T33" fmla="*/ 125 h 247"/>
                <a:gd name="T34" fmla="*/ 246 w 360"/>
                <a:gd name="T35" fmla="*/ 145 h 247"/>
                <a:gd name="T36" fmla="*/ 184 w 360"/>
                <a:gd name="T37" fmla="*/ 148 h 247"/>
                <a:gd name="T38" fmla="*/ 184 w 360"/>
                <a:gd name="T39" fmla="*/ 166 h 247"/>
                <a:gd name="T40" fmla="*/ 238 w 360"/>
                <a:gd name="T41" fmla="*/ 178 h 247"/>
                <a:gd name="T42" fmla="*/ 224 w 360"/>
                <a:gd name="T43" fmla="*/ 189 h 247"/>
                <a:gd name="T44" fmla="*/ 175 w 360"/>
                <a:gd name="T45" fmla="*/ 198 h 247"/>
                <a:gd name="T46" fmla="*/ 213 w 360"/>
                <a:gd name="T47" fmla="*/ 207 h 247"/>
                <a:gd name="T48" fmla="*/ 223 w 360"/>
                <a:gd name="T49" fmla="*/ 226 h 247"/>
                <a:gd name="T50" fmla="*/ 174 w 360"/>
                <a:gd name="T51" fmla="*/ 230 h 247"/>
                <a:gd name="T52" fmla="*/ 83 w 360"/>
                <a:gd name="T53" fmla="*/ 204 h 247"/>
                <a:gd name="T54" fmla="*/ 78 w 360"/>
                <a:gd name="T55" fmla="*/ 98 h 247"/>
                <a:gd name="T56" fmla="*/ 186 w 360"/>
                <a:gd name="T57" fmla="*/ 23 h 247"/>
                <a:gd name="T58" fmla="*/ 203 w 360"/>
                <a:gd name="T59" fmla="*/ 35 h 247"/>
                <a:gd name="T60" fmla="*/ 178 w 360"/>
                <a:gd name="T61" fmla="*/ 52 h 247"/>
                <a:gd name="T62" fmla="*/ 155 w 360"/>
                <a:gd name="T63" fmla="*/ 75 h 247"/>
                <a:gd name="T64" fmla="*/ 330 w 360"/>
                <a:gd name="T65" fmla="*/ 84 h 247"/>
                <a:gd name="T66" fmla="*/ 339 w 360"/>
                <a:gd name="T67" fmla="*/ 103 h 247"/>
                <a:gd name="T68" fmla="*/ 184 w 360"/>
                <a:gd name="T69" fmla="*/ 10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0" h="247">
                  <a:moveTo>
                    <a:pt x="330" y="125"/>
                  </a:moveTo>
                  <a:cubicBezTo>
                    <a:pt x="338" y="125"/>
                    <a:pt x="345" y="122"/>
                    <a:pt x="351" y="116"/>
                  </a:cubicBezTo>
                  <a:cubicBezTo>
                    <a:pt x="357" y="111"/>
                    <a:pt x="360" y="104"/>
                    <a:pt x="360" y="96"/>
                  </a:cubicBezTo>
                  <a:cubicBezTo>
                    <a:pt x="360" y="80"/>
                    <a:pt x="346" y="66"/>
                    <a:pt x="330" y="66"/>
                  </a:cubicBezTo>
                  <a:cubicBezTo>
                    <a:pt x="188" y="66"/>
                    <a:pt x="188" y="66"/>
                    <a:pt x="188" y="66"/>
                  </a:cubicBezTo>
                  <a:cubicBezTo>
                    <a:pt x="195" y="63"/>
                    <a:pt x="202" y="59"/>
                    <a:pt x="204" y="58"/>
                  </a:cubicBezTo>
                  <a:cubicBezTo>
                    <a:pt x="212" y="54"/>
                    <a:pt x="217" y="48"/>
                    <a:pt x="219" y="40"/>
                  </a:cubicBezTo>
                  <a:cubicBezTo>
                    <a:pt x="221" y="33"/>
                    <a:pt x="220" y="26"/>
                    <a:pt x="217" y="20"/>
                  </a:cubicBezTo>
                  <a:cubicBezTo>
                    <a:pt x="210" y="6"/>
                    <a:pt x="192" y="0"/>
                    <a:pt x="178" y="7"/>
                  </a:cubicBezTo>
                  <a:cubicBezTo>
                    <a:pt x="177" y="7"/>
                    <a:pt x="134" y="29"/>
                    <a:pt x="108" y="46"/>
                  </a:cubicBezTo>
                  <a:cubicBezTo>
                    <a:pt x="94" y="56"/>
                    <a:pt x="82" y="68"/>
                    <a:pt x="72" y="78"/>
                  </a:cubicBezTo>
                  <a:cubicBezTo>
                    <a:pt x="20" y="78"/>
                    <a:pt x="20" y="78"/>
                    <a:pt x="20" y="78"/>
                  </a:cubicBezTo>
                  <a:cubicBezTo>
                    <a:pt x="9" y="78"/>
                    <a:pt x="0" y="87"/>
                    <a:pt x="0" y="98"/>
                  </a:cubicBezTo>
                  <a:cubicBezTo>
                    <a:pt x="0" y="191"/>
                    <a:pt x="0" y="191"/>
                    <a:pt x="0" y="191"/>
                  </a:cubicBezTo>
                  <a:cubicBezTo>
                    <a:pt x="0" y="202"/>
                    <a:pt x="9" y="210"/>
                    <a:pt x="20" y="210"/>
                  </a:cubicBezTo>
                  <a:cubicBezTo>
                    <a:pt x="62" y="210"/>
                    <a:pt x="62" y="210"/>
                    <a:pt x="62" y="210"/>
                  </a:cubicBezTo>
                  <a:cubicBezTo>
                    <a:pt x="73" y="218"/>
                    <a:pt x="73" y="218"/>
                    <a:pt x="73" y="218"/>
                  </a:cubicBezTo>
                  <a:cubicBezTo>
                    <a:pt x="88" y="227"/>
                    <a:pt x="104" y="234"/>
                    <a:pt x="121" y="240"/>
                  </a:cubicBezTo>
                  <a:cubicBezTo>
                    <a:pt x="138" y="245"/>
                    <a:pt x="156" y="247"/>
                    <a:pt x="174" y="247"/>
                  </a:cubicBezTo>
                  <a:cubicBezTo>
                    <a:pt x="213" y="247"/>
                    <a:pt x="213" y="247"/>
                    <a:pt x="213" y="247"/>
                  </a:cubicBezTo>
                  <a:cubicBezTo>
                    <a:pt x="221" y="247"/>
                    <a:pt x="229" y="244"/>
                    <a:pt x="234" y="239"/>
                  </a:cubicBezTo>
                  <a:cubicBezTo>
                    <a:pt x="240" y="233"/>
                    <a:pt x="244" y="226"/>
                    <a:pt x="244" y="218"/>
                  </a:cubicBezTo>
                  <a:cubicBezTo>
                    <a:pt x="244" y="212"/>
                    <a:pt x="242" y="207"/>
                    <a:pt x="239" y="203"/>
                  </a:cubicBezTo>
                  <a:cubicBezTo>
                    <a:pt x="241" y="202"/>
                    <a:pt x="244" y="200"/>
                    <a:pt x="246" y="198"/>
                  </a:cubicBezTo>
                  <a:cubicBezTo>
                    <a:pt x="252" y="192"/>
                    <a:pt x="255" y="185"/>
                    <a:pt x="255" y="177"/>
                  </a:cubicBezTo>
                  <a:cubicBezTo>
                    <a:pt x="255" y="172"/>
                    <a:pt x="253" y="166"/>
                    <a:pt x="250" y="162"/>
                  </a:cubicBezTo>
                  <a:cubicBezTo>
                    <a:pt x="252" y="161"/>
                    <a:pt x="255" y="159"/>
                    <a:pt x="257" y="157"/>
                  </a:cubicBezTo>
                  <a:cubicBezTo>
                    <a:pt x="263" y="152"/>
                    <a:pt x="266" y="144"/>
                    <a:pt x="266" y="136"/>
                  </a:cubicBezTo>
                  <a:cubicBezTo>
                    <a:pt x="266" y="132"/>
                    <a:pt x="265" y="128"/>
                    <a:pt x="263" y="125"/>
                  </a:cubicBezTo>
                  <a:lnTo>
                    <a:pt x="330" y="125"/>
                  </a:lnTo>
                  <a:close/>
                  <a:moveTo>
                    <a:pt x="184" y="108"/>
                  </a:moveTo>
                  <a:cubicBezTo>
                    <a:pt x="179" y="108"/>
                    <a:pt x="175" y="112"/>
                    <a:pt x="175" y="116"/>
                  </a:cubicBezTo>
                  <a:cubicBezTo>
                    <a:pt x="175" y="121"/>
                    <a:pt x="179" y="125"/>
                    <a:pt x="184" y="125"/>
                  </a:cubicBezTo>
                  <a:cubicBezTo>
                    <a:pt x="236" y="125"/>
                    <a:pt x="236" y="125"/>
                    <a:pt x="236" y="125"/>
                  </a:cubicBezTo>
                  <a:cubicBezTo>
                    <a:pt x="243" y="125"/>
                    <a:pt x="249" y="130"/>
                    <a:pt x="249" y="137"/>
                  </a:cubicBezTo>
                  <a:cubicBezTo>
                    <a:pt x="249" y="140"/>
                    <a:pt x="248" y="143"/>
                    <a:pt x="246" y="145"/>
                  </a:cubicBezTo>
                  <a:cubicBezTo>
                    <a:pt x="243" y="147"/>
                    <a:pt x="240" y="148"/>
                    <a:pt x="236" y="148"/>
                  </a:cubicBezTo>
                  <a:cubicBezTo>
                    <a:pt x="184" y="148"/>
                    <a:pt x="184" y="148"/>
                    <a:pt x="184" y="148"/>
                  </a:cubicBezTo>
                  <a:cubicBezTo>
                    <a:pt x="179" y="148"/>
                    <a:pt x="175" y="152"/>
                    <a:pt x="175" y="157"/>
                  </a:cubicBezTo>
                  <a:cubicBezTo>
                    <a:pt x="175" y="162"/>
                    <a:pt x="179" y="166"/>
                    <a:pt x="184" y="166"/>
                  </a:cubicBezTo>
                  <a:cubicBezTo>
                    <a:pt x="224" y="166"/>
                    <a:pt x="224" y="166"/>
                    <a:pt x="224" y="166"/>
                  </a:cubicBezTo>
                  <a:cubicBezTo>
                    <a:pt x="232" y="166"/>
                    <a:pt x="238" y="171"/>
                    <a:pt x="238" y="178"/>
                  </a:cubicBezTo>
                  <a:cubicBezTo>
                    <a:pt x="238" y="181"/>
                    <a:pt x="236" y="184"/>
                    <a:pt x="234" y="186"/>
                  </a:cubicBezTo>
                  <a:cubicBezTo>
                    <a:pt x="232" y="188"/>
                    <a:pt x="228" y="189"/>
                    <a:pt x="224" y="189"/>
                  </a:cubicBezTo>
                  <a:cubicBezTo>
                    <a:pt x="184" y="189"/>
                    <a:pt x="184" y="189"/>
                    <a:pt x="184" y="189"/>
                  </a:cubicBezTo>
                  <a:cubicBezTo>
                    <a:pt x="179" y="189"/>
                    <a:pt x="175" y="193"/>
                    <a:pt x="175" y="198"/>
                  </a:cubicBezTo>
                  <a:cubicBezTo>
                    <a:pt x="175" y="203"/>
                    <a:pt x="179" y="207"/>
                    <a:pt x="184" y="207"/>
                  </a:cubicBezTo>
                  <a:cubicBezTo>
                    <a:pt x="213" y="207"/>
                    <a:pt x="213" y="207"/>
                    <a:pt x="213" y="207"/>
                  </a:cubicBezTo>
                  <a:cubicBezTo>
                    <a:pt x="220" y="207"/>
                    <a:pt x="226" y="212"/>
                    <a:pt x="226" y="218"/>
                  </a:cubicBezTo>
                  <a:cubicBezTo>
                    <a:pt x="226" y="222"/>
                    <a:pt x="225" y="224"/>
                    <a:pt x="223" y="226"/>
                  </a:cubicBezTo>
                  <a:cubicBezTo>
                    <a:pt x="220" y="229"/>
                    <a:pt x="217" y="230"/>
                    <a:pt x="213" y="230"/>
                  </a:cubicBezTo>
                  <a:cubicBezTo>
                    <a:pt x="174" y="230"/>
                    <a:pt x="174" y="230"/>
                    <a:pt x="174" y="230"/>
                  </a:cubicBezTo>
                  <a:cubicBezTo>
                    <a:pt x="157" y="230"/>
                    <a:pt x="141" y="228"/>
                    <a:pt x="126" y="223"/>
                  </a:cubicBezTo>
                  <a:cubicBezTo>
                    <a:pt x="110" y="219"/>
                    <a:pt x="96" y="212"/>
                    <a:pt x="83" y="204"/>
                  </a:cubicBezTo>
                  <a:cubicBezTo>
                    <a:pt x="78" y="200"/>
                    <a:pt x="78" y="200"/>
                    <a:pt x="78" y="200"/>
                  </a:cubicBezTo>
                  <a:cubicBezTo>
                    <a:pt x="78" y="98"/>
                    <a:pt x="78" y="98"/>
                    <a:pt x="78" y="98"/>
                  </a:cubicBezTo>
                  <a:cubicBezTo>
                    <a:pt x="88" y="87"/>
                    <a:pt x="102" y="72"/>
                    <a:pt x="118" y="61"/>
                  </a:cubicBezTo>
                  <a:cubicBezTo>
                    <a:pt x="142" y="45"/>
                    <a:pt x="185" y="24"/>
                    <a:pt x="186" y="23"/>
                  </a:cubicBezTo>
                  <a:cubicBezTo>
                    <a:pt x="192" y="20"/>
                    <a:pt x="199" y="22"/>
                    <a:pt x="202" y="28"/>
                  </a:cubicBezTo>
                  <a:cubicBezTo>
                    <a:pt x="203" y="30"/>
                    <a:pt x="204" y="33"/>
                    <a:pt x="203" y="35"/>
                  </a:cubicBezTo>
                  <a:cubicBezTo>
                    <a:pt x="202" y="38"/>
                    <a:pt x="200" y="41"/>
                    <a:pt x="196" y="42"/>
                  </a:cubicBezTo>
                  <a:cubicBezTo>
                    <a:pt x="193" y="44"/>
                    <a:pt x="186" y="48"/>
                    <a:pt x="178" y="52"/>
                  </a:cubicBezTo>
                  <a:cubicBezTo>
                    <a:pt x="171" y="56"/>
                    <a:pt x="164" y="60"/>
                    <a:pt x="161" y="62"/>
                  </a:cubicBezTo>
                  <a:cubicBezTo>
                    <a:pt x="156" y="64"/>
                    <a:pt x="154" y="70"/>
                    <a:pt x="155" y="75"/>
                  </a:cubicBezTo>
                  <a:cubicBezTo>
                    <a:pt x="156" y="80"/>
                    <a:pt x="161" y="84"/>
                    <a:pt x="166" y="84"/>
                  </a:cubicBezTo>
                  <a:cubicBezTo>
                    <a:pt x="330" y="84"/>
                    <a:pt x="330" y="84"/>
                    <a:pt x="330" y="84"/>
                  </a:cubicBezTo>
                  <a:cubicBezTo>
                    <a:pt x="337" y="84"/>
                    <a:pt x="343" y="89"/>
                    <a:pt x="343" y="95"/>
                  </a:cubicBezTo>
                  <a:cubicBezTo>
                    <a:pt x="343" y="98"/>
                    <a:pt x="342" y="101"/>
                    <a:pt x="339" y="103"/>
                  </a:cubicBezTo>
                  <a:cubicBezTo>
                    <a:pt x="337" y="106"/>
                    <a:pt x="334" y="107"/>
                    <a:pt x="330" y="107"/>
                  </a:cubicBezTo>
                  <a:cubicBezTo>
                    <a:pt x="184" y="107"/>
                    <a:pt x="184" y="107"/>
                    <a:pt x="184" y="107"/>
                  </a:cubicBezTo>
                  <a:lnTo>
                    <a:pt x="18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5A5A5A"/>
                </a:solidFill>
                <a:effectLst>
                  <a:outerShdw blurRad="38100" dist="38100" dir="2700000" algn="tl">
                    <a:srgbClr val="000000">
                      <a:alpha val="43137"/>
                    </a:srgbClr>
                  </a:outerShdw>
                </a:effectLst>
                <a:uLnTx/>
                <a:uFillTx/>
                <a:latin typeface="Century Gothic" panose="020F0302020204030204"/>
                <a:ea typeface="+mn-ea"/>
                <a:cs typeface="+mn-cs"/>
              </a:endParaRPr>
            </a:p>
          </p:txBody>
        </p:sp>
      </p:grpSp>
      <p:sp>
        <p:nvSpPr>
          <p:cNvPr id="29" name="Slide Number Placeholder 4">
            <a:extLst>
              <a:ext uri="{FF2B5EF4-FFF2-40B4-BE49-F238E27FC236}">
                <a16:creationId xmlns:a16="http://schemas.microsoft.com/office/drawing/2014/main" id="{8CFD0493-74CE-4A88-9F0F-3F8796C6EB61}"/>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37</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891072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CCC09789-2696-4952-A994-EC7882292755}"/>
              </a:ext>
            </a:extLst>
          </p:cNvPr>
          <p:cNvSpPr/>
          <p:nvPr/>
        </p:nvSpPr>
        <p:spPr>
          <a:xfrm>
            <a:off x="1163997" y="1529279"/>
            <a:ext cx="6710842" cy="802250"/>
          </a:xfrm>
          <a:prstGeom prst="roundRect">
            <a:avLst/>
          </a:prstGeom>
          <a:solidFill>
            <a:srgbClr val="F0F0F0"/>
          </a:solidFill>
          <a:ln w="19050">
            <a:noFill/>
          </a:ln>
          <a:effectLst/>
        </p:spPr>
        <p:style>
          <a:lnRef idx="1">
            <a:schemeClr val="accent1"/>
          </a:lnRef>
          <a:fillRef idx="3">
            <a:schemeClr val="accent1"/>
          </a:fillRef>
          <a:effectRef idx="2">
            <a:schemeClr val="accent1"/>
          </a:effectRef>
          <a:fontRef idx="minor">
            <a:schemeClr val="lt1"/>
          </a:fontRef>
        </p:style>
        <p:txBody>
          <a:bodyPr lIns="617220" rtlCol="0" anchor="ctr"/>
          <a:lstStyle/>
          <a:p>
            <a:pPr marL="198835" marR="0" lvl="0" indent="0" algn="l" defTabSz="914333" rtl="0" eaLnBrk="1" fontAlgn="auto" latinLnBrk="0" hangingPunct="1">
              <a:lnSpc>
                <a:spcPct val="100000"/>
              </a:lnSpc>
              <a:spcBef>
                <a:spcPts val="0"/>
              </a:spcBef>
              <a:spcAft>
                <a:spcPts val="0"/>
              </a:spcAft>
              <a:buClrTx/>
              <a:buSzTx/>
              <a:buFontTx/>
              <a:buNone/>
              <a:tabLst/>
              <a:defRPr/>
            </a:pPr>
            <a:r>
              <a:rPr lang="en-IN" sz="1400" b="1" dirty="0" err="1">
                <a:solidFill>
                  <a:srgbClr val="498BC9"/>
                </a:solidFill>
                <a:latin typeface="Arial" panose="020B0604020202020204" pitchFamily="34" charset="0"/>
                <a:cs typeface="Arial" panose="020B0604020202020204" pitchFamily="34" charset="0"/>
              </a:rPr>
              <a:t>Tăng</a:t>
            </a:r>
            <a:r>
              <a:rPr lang="en-IN" sz="1400" b="1" dirty="0">
                <a:solidFill>
                  <a:srgbClr val="498BC9"/>
                </a:solidFill>
                <a:latin typeface="Arial" panose="020B0604020202020204" pitchFamily="34" charset="0"/>
                <a:cs typeface="Arial" panose="020B0604020202020204" pitchFamily="34" charset="0"/>
              </a:rPr>
              <a:t> </a:t>
            </a:r>
            <a:r>
              <a:rPr lang="en-IN" sz="1400" b="1" dirty="0" err="1">
                <a:solidFill>
                  <a:srgbClr val="498BC9"/>
                </a:solidFill>
                <a:latin typeface="Arial" panose="020B0604020202020204" pitchFamily="34" charset="0"/>
                <a:cs typeface="Arial" panose="020B0604020202020204" pitchFamily="34" charset="0"/>
              </a:rPr>
              <a:t>cường</a:t>
            </a:r>
            <a:r>
              <a:rPr lang="en-IN" sz="1400" b="1" dirty="0">
                <a:solidFill>
                  <a:srgbClr val="498BC9"/>
                </a:solidFill>
                <a:latin typeface="Arial" panose="020B0604020202020204" pitchFamily="34" charset="0"/>
                <a:cs typeface="Arial" panose="020B0604020202020204" pitchFamily="34" charset="0"/>
              </a:rPr>
              <a:t> </a:t>
            </a:r>
            <a:r>
              <a:rPr lang="en-IN" sz="1400" b="1" dirty="0" err="1">
                <a:solidFill>
                  <a:srgbClr val="498BC9"/>
                </a:solidFill>
                <a:latin typeface="Arial" panose="020B0604020202020204" pitchFamily="34" charset="0"/>
                <a:cs typeface="Arial" panose="020B0604020202020204" pitchFamily="34" charset="0"/>
              </a:rPr>
              <a:t>nhận</a:t>
            </a:r>
            <a:r>
              <a:rPr lang="en-IN" sz="1400" b="1" dirty="0">
                <a:solidFill>
                  <a:srgbClr val="498BC9"/>
                </a:solidFill>
                <a:latin typeface="Arial" panose="020B0604020202020204" pitchFamily="34" charset="0"/>
                <a:cs typeface="Arial" panose="020B0604020202020204" pitchFamily="34" charset="0"/>
              </a:rPr>
              <a:t> </a:t>
            </a:r>
            <a:r>
              <a:rPr lang="en-IN" sz="1400" b="1" dirty="0" err="1">
                <a:solidFill>
                  <a:srgbClr val="498BC9"/>
                </a:solidFill>
                <a:latin typeface="Arial" panose="020B0604020202020204" pitchFamily="34" charset="0"/>
                <a:cs typeface="Arial" panose="020B0604020202020204" pitchFamily="34" charset="0"/>
              </a:rPr>
              <a:t>thức</a:t>
            </a:r>
            <a:r>
              <a:rPr kumimoji="0" lang="en-IN" sz="1400" b="1" i="0" u="none" strike="noStrike" kern="1200" cap="none" spc="0" normalizeH="0" baseline="0" noProof="0" dirty="0">
                <a:ln>
                  <a:noFill/>
                </a:ln>
                <a:solidFill>
                  <a:srgbClr val="498BC9"/>
                </a:solidFill>
                <a:effectLst/>
                <a:uLnTx/>
                <a:uFillTx/>
                <a:latin typeface="Arial" panose="020B0604020202020204" pitchFamily="34" charset="0"/>
                <a:cs typeface="Arial" panose="020B0604020202020204" pitchFamily="34" charset="0"/>
              </a:rPr>
              <a:t> </a:t>
            </a:r>
            <a:r>
              <a:rPr lang="en-IN" sz="1400" noProof="0" dirty="0" err="1">
                <a:solidFill>
                  <a:srgbClr val="5A5A5A"/>
                </a:solidFill>
                <a:latin typeface="Arial" panose="020B0604020202020204" pitchFamily="34" charset="0"/>
                <a:cs typeface="Arial" panose="020B0604020202020204" pitchFamily="34" charset="0"/>
              </a:rPr>
              <a:t>khi</a:t>
            </a:r>
            <a:r>
              <a:rPr lang="en-IN" sz="1400" noProof="0" dirty="0">
                <a:solidFill>
                  <a:srgbClr val="5A5A5A"/>
                </a:solidFill>
                <a:latin typeface="Arial" panose="020B0604020202020204" pitchFamily="34" charset="0"/>
                <a:cs typeface="Arial" panose="020B0604020202020204" pitchFamily="34" charset="0"/>
              </a:rPr>
              <a:t> </a:t>
            </a:r>
            <a:r>
              <a:rPr lang="en-IN" sz="1400" noProof="0" dirty="0" err="1">
                <a:solidFill>
                  <a:srgbClr val="5A5A5A"/>
                </a:solidFill>
                <a:latin typeface="Arial" panose="020B0604020202020204" pitchFamily="34" charset="0"/>
                <a:cs typeface="Arial" panose="020B0604020202020204" pitchFamily="34" charset="0"/>
              </a:rPr>
              <a:t>khởi</a:t>
            </a:r>
            <a:r>
              <a:rPr lang="en-IN" sz="1400" noProof="0" dirty="0">
                <a:solidFill>
                  <a:srgbClr val="5A5A5A"/>
                </a:solidFill>
                <a:latin typeface="Arial" panose="020B0604020202020204" pitchFamily="34" charset="0"/>
                <a:cs typeface="Arial" panose="020B0604020202020204" pitchFamily="34" charset="0"/>
              </a:rPr>
              <a:t> </a:t>
            </a:r>
            <a:r>
              <a:rPr lang="en-IN" sz="1400" noProof="0" dirty="0" err="1">
                <a:solidFill>
                  <a:srgbClr val="5A5A5A"/>
                </a:solidFill>
                <a:latin typeface="Arial" panose="020B0604020202020204" pitchFamily="34" charset="0"/>
                <a:cs typeface="Arial" panose="020B0604020202020204" pitchFamily="34" charset="0"/>
              </a:rPr>
              <a:t>trị</a:t>
            </a:r>
            <a:r>
              <a:rPr lang="en-IN" sz="1400" noProof="0" dirty="0">
                <a:solidFill>
                  <a:srgbClr val="5A5A5A"/>
                </a:solidFill>
                <a:latin typeface="Arial" panose="020B0604020202020204" pitchFamily="34" charset="0"/>
                <a:cs typeface="Arial" panose="020B0604020202020204" pitchFamily="34" charset="0"/>
              </a:rPr>
              <a:t> </a:t>
            </a:r>
            <a:r>
              <a:rPr lang="en-IN" sz="1400" noProof="0" dirty="0" err="1">
                <a:solidFill>
                  <a:srgbClr val="5A5A5A"/>
                </a:solidFill>
                <a:latin typeface="Arial" panose="020B0604020202020204" pitchFamily="34" charset="0"/>
                <a:cs typeface="Arial" panose="020B0604020202020204" pitchFamily="34" charset="0"/>
              </a:rPr>
              <a:t>ức</a:t>
            </a:r>
            <a:r>
              <a:rPr lang="en-IN" sz="1400" noProof="0" dirty="0">
                <a:solidFill>
                  <a:srgbClr val="5A5A5A"/>
                </a:solidFill>
                <a:latin typeface="Arial" panose="020B0604020202020204" pitchFamily="34" charset="0"/>
                <a:cs typeface="Arial" panose="020B0604020202020204" pitchFamily="34" charset="0"/>
              </a:rPr>
              <a:t> </a:t>
            </a:r>
            <a:r>
              <a:rPr lang="en-IN" sz="1400" noProof="0" dirty="0" err="1">
                <a:solidFill>
                  <a:srgbClr val="5A5A5A"/>
                </a:solidFill>
                <a:latin typeface="Arial" panose="020B0604020202020204" pitchFamily="34" charset="0"/>
                <a:cs typeface="Arial" panose="020B0604020202020204" pitchFamily="34" charset="0"/>
              </a:rPr>
              <a:t>chế</a:t>
            </a:r>
            <a:r>
              <a:rPr lang="en-IN" sz="1400" noProof="0" dirty="0">
                <a:solidFill>
                  <a:srgbClr val="5A5A5A"/>
                </a:solidFill>
                <a:latin typeface="Arial" panose="020B0604020202020204" pitchFamily="34" charset="0"/>
                <a:cs typeface="Arial" panose="020B0604020202020204" pitchFamily="34" charset="0"/>
              </a:rPr>
              <a:t> </a:t>
            </a:r>
            <a:r>
              <a:rPr kumimoji="0" lang="en-IN" sz="14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SGLT2 </a:t>
            </a:r>
            <a:r>
              <a:rPr kumimoji="0" lang="en-IN" sz="1400" b="0" i="0" u="none" strike="noStrike" kern="1200" cap="none" spc="0" normalizeH="0" baseline="0" noProof="0" dirty="0" err="1">
                <a:ln>
                  <a:noFill/>
                </a:ln>
                <a:solidFill>
                  <a:srgbClr val="5A5A5A"/>
                </a:solidFill>
                <a:effectLst/>
                <a:uLnTx/>
                <a:uFillTx/>
                <a:latin typeface="Arial" panose="020B0604020202020204" pitchFamily="34" charset="0"/>
                <a:cs typeface="Arial" panose="020B0604020202020204" pitchFamily="34" charset="0"/>
              </a:rPr>
              <a:t>để</a:t>
            </a:r>
            <a:r>
              <a:rPr kumimoji="0" lang="en-IN" sz="14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lang="en-IN" sz="1400" dirty="0" err="1">
                <a:solidFill>
                  <a:srgbClr val="5A5A5A"/>
                </a:solidFill>
                <a:latin typeface="Arial" panose="020B0604020202020204" pitchFamily="34" charset="0"/>
                <a:cs typeface="Arial" panose="020B0604020202020204" pitchFamily="34" charset="0"/>
              </a:rPr>
              <a:t>kiểm</a:t>
            </a:r>
            <a:r>
              <a:rPr lang="en-IN" sz="1400" dirty="0">
                <a:solidFill>
                  <a:srgbClr val="5A5A5A"/>
                </a:solidFill>
                <a:latin typeface="Arial" panose="020B0604020202020204" pitchFamily="34" charset="0"/>
                <a:cs typeface="Arial" panose="020B0604020202020204" pitchFamily="34" charset="0"/>
              </a:rPr>
              <a:t> </a:t>
            </a:r>
            <a:r>
              <a:rPr lang="en-IN" sz="1400" dirty="0" err="1">
                <a:solidFill>
                  <a:srgbClr val="5A5A5A"/>
                </a:solidFill>
                <a:latin typeface="Arial" panose="020B0604020202020204" pitchFamily="34" charset="0"/>
                <a:cs typeface="Arial" panose="020B0604020202020204" pitchFamily="34" charset="0"/>
              </a:rPr>
              <a:t>soát</a:t>
            </a:r>
            <a:r>
              <a:rPr lang="en-IN" sz="1400" dirty="0">
                <a:solidFill>
                  <a:srgbClr val="5A5A5A"/>
                </a:solidFill>
                <a:latin typeface="Arial" panose="020B0604020202020204" pitchFamily="34" charset="0"/>
                <a:cs typeface="Arial" panose="020B0604020202020204" pitchFamily="34" charset="0"/>
              </a:rPr>
              <a:t> </a:t>
            </a:r>
            <a:r>
              <a:rPr lang="en-IN" sz="1400" dirty="0" err="1">
                <a:solidFill>
                  <a:srgbClr val="5A5A5A"/>
                </a:solidFill>
                <a:latin typeface="Arial" panose="020B0604020202020204" pitchFamily="34" charset="0"/>
                <a:cs typeface="Arial" panose="020B0604020202020204" pitchFamily="34" charset="0"/>
              </a:rPr>
              <a:t>các</a:t>
            </a:r>
            <a:r>
              <a:rPr lang="en-IN" sz="1400" dirty="0">
                <a:solidFill>
                  <a:srgbClr val="5A5A5A"/>
                </a:solidFill>
                <a:latin typeface="Arial" panose="020B0604020202020204" pitchFamily="34" charset="0"/>
                <a:cs typeface="Arial" panose="020B0604020202020204" pitchFamily="34" charset="0"/>
              </a:rPr>
              <a:t> </a:t>
            </a:r>
            <a:r>
              <a:rPr lang="en-IN" sz="1400" dirty="0" err="1">
                <a:solidFill>
                  <a:srgbClr val="5A5A5A"/>
                </a:solidFill>
                <a:latin typeface="Arial" panose="020B0604020202020204" pitchFamily="34" charset="0"/>
                <a:cs typeface="Arial" panose="020B0604020202020204" pitchFamily="34" charset="0"/>
              </a:rPr>
              <a:t>tác</a:t>
            </a:r>
            <a:r>
              <a:rPr lang="en-IN" sz="1400" dirty="0">
                <a:solidFill>
                  <a:srgbClr val="5A5A5A"/>
                </a:solidFill>
                <a:latin typeface="Arial" panose="020B0604020202020204" pitchFamily="34" charset="0"/>
                <a:cs typeface="Arial" panose="020B0604020202020204" pitchFamily="34" charset="0"/>
              </a:rPr>
              <a:t> </a:t>
            </a:r>
            <a:r>
              <a:rPr lang="en-IN" sz="1400" dirty="0" err="1">
                <a:solidFill>
                  <a:srgbClr val="5A5A5A"/>
                </a:solidFill>
                <a:latin typeface="Arial" panose="020B0604020202020204" pitchFamily="34" charset="0"/>
                <a:cs typeface="Arial" panose="020B0604020202020204" pitchFamily="34" charset="0"/>
              </a:rPr>
              <a:t>dụng</a:t>
            </a:r>
            <a:r>
              <a:rPr lang="en-IN" sz="1400" dirty="0">
                <a:solidFill>
                  <a:srgbClr val="5A5A5A"/>
                </a:solidFill>
                <a:latin typeface="Arial" panose="020B0604020202020204" pitchFamily="34" charset="0"/>
                <a:cs typeface="Arial" panose="020B0604020202020204" pitchFamily="34" charset="0"/>
              </a:rPr>
              <a:t> </a:t>
            </a:r>
            <a:r>
              <a:rPr lang="en-IN" sz="1400" dirty="0" err="1">
                <a:solidFill>
                  <a:srgbClr val="5A5A5A"/>
                </a:solidFill>
                <a:latin typeface="Arial" panose="020B0604020202020204" pitchFamily="34" charset="0"/>
                <a:cs typeface="Arial" panose="020B0604020202020204" pitchFamily="34" charset="0"/>
              </a:rPr>
              <a:t>phụ</a:t>
            </a:r>
            <a:r>
              <a:rPr lang="en-IN" sz="1400" dirty="0">
                <a:solidFill>
                  <a:srgbClr val="5A5A5A"/>
                </a:solidFill>
                <a:latin typeface="Arial" panose="020B0604020202020204" pitchFamily="34" charset="0"/>
                <a:cs typeface="Arial" panose="020B0604020202020204" pitchFamily="34" charset="0"/>
              </a:rPr>
              <a:t> </a:t>
            </a:r>
            <a:r>
              <a:rPr kumimoji="0" lang="en-IN" sz="1400" b="0"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và</a:t>
            </a:r>
            <a:r>
              <a:rPr kumimoji="0" lang="en-IN" sz="14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lang="en-IN" sz="1400" b="1" dirty="0" err="1">
                <a:solidFill>
                  <a:srgbClr val="498BC9"/>
                </a:solidFill>
                <a:latin typeface="Arial" panose="020B0604020202020204" pitchFamily="34" charset="0"/>
                <a:cs typeface="Arial" panose="020B0604020202020204" pitchFamily="34" charset="0"/>
              </a:rPr>
              <a:t>thúc</a:t>
            </a:r>
            <a:r>
              <a:rPr lang="en-IN" sz="1400" b="1" dirty="0">
                <a:solidFill>
                  <a:srgbClr val="498BC9"/>
                </a:solidFill>
                <a:latin typeface="Arial" panose="020B0604020202020204" pitchFamily="34" charset="0"/>
                <a:cs typeface="Arial" panose="020B0604020202020204" pitchFamily="34" charset="0"/>
              </a:rPr>
              <a:t> </a:t>
            </a:r>
            <a:r>
              <a:rPr lang="en-IN" sz="1400" b="1" dirty="0" err="1">
                <a:solidFill>
                  <a:srgbClr val="498BC9"/>
                </a:solidFill>
                <a:latin typeface="Arial" panose="020B0604020202020204" pitchFamily="34" charset="0"/>
                <a:cs typeface="Arial" panose="020B0604020202020204" pitchFamily="34" charset="0"/>
              </a:rPr>
              <a:t>đẩy</a:t>
            </a:r>
            <a:r>
              <a:rPr lang="en-IN" sz="1400" b="1" dirty="0">
                <a:solidFill>
                  <a:srgbClr val="498BC9"/>
                </a:solidFill>
                <a:latin typeface="Arial" panose="020B0604020202020204" pitchFamily="34" charset="0"/>
                <a:cs typeface="Arial" panose="020B0604020202020204" pitchFamily="34" charset="0"/>
              </a:rPr>
              <a:t> can </a:t>
            </a:r>
            <a:r>
              <a:rPr lang="en-IN" sz="1400" b="1" dirty="0" err="1">
                <a:solidFill>
                  <a:srgbClr val="498BC9"/>
                </a:solidFill>
                <a:latin typeface="Arial" panose="020B0604020202020204" pitchFamily="34" charset="0"/>
                <a:cs typeface="Arial" panose="020B0604020202020204" pitchFamily="34" charset="0"/>
              </a:rPr>
              <a:t>thiệp</a:t>
            </a:r>
            <a:r>
              <a:rPr lang="en-IN" sz="1400" b="1" dirty="0">
                <a:solidFill>
                  <a:srgbClr val="498BC9"/>
                </a:solidFill>
                <a:latin typeface="Arial" panose="020B0604020202020204" pitchFamily="34" charset="0"/>
                <a:cs typeface="Arial" panose="020B0604020202020204" pitchFamily="34" charset="0"/>
              </a:rPr>
              <a:t> </a:t>
            </a:r>
            <a:r>
              <a:rPr lang="en-IN" sz="1400" b="1" dirty="0" err="1">
                <a:solidFill>
                  <a:srgbClr val="498BC9"/>
                </a:solidFill>
                <a:latin typeface="Arial" panose="020B0604020202020204" pitchFamily="34" charset="0"/>
                <a:cs typeface="Arial" panose="020B0604020202020204" pitchFamily="34" charset="0"/>
              </a:rPr>
              <a:t>sớm</a:t>
            </a:r>
            <a:r>
              <a:rPr kumimoji="0" lang="en-IN" sz="1400" b="0" i="0" u="none" strike="noStrike" kern="1200" cap="none" spc="0" normalizeH="0" baseline="30000" noProof="0" dirty="0">
                <a:ln>
                  <a:noFill/>
                </a:ln>
                <a:solidFill>
                  <a:srgbClr val="5A5A5A"/>
                </a:solidFill>
                <a:effectLst/>
                <a:uLnTx/>
                <a:uFillTx/>
                <a:latin typeface="Arial" panose="020B0604020202020204" pitchFamily="34" charset="0"/>
                <a:cs typeface="Arial" panose="020B0604020202020204" pitchFamily="34" charset="0"/>
              </a:rPr>
              <a:t>1</a:t>
            </a:r>
            <a:endParaRPr kumimoji="0" lang="en-IN" sz="1400" b="0" i="0" u="none" strike="noStrike" kern="1200" cap="none" spc="0" normalizeH="0" baseline="30000" noProof="0" dirty="0">
              <a:ln>
                <a:noFill/>
              </a:ln>
              <a:solidFill>
                <a:srgbClr val="5A5A5A">
                  <a:lumMod val="50000"/>
                </a:srgbClr>
              </a:solidFill>
              <a:effectLst/>
              <a:uLnTx/>
              <a:uFillTx/>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2DDADB71-E71E-4086-BBC7-7A6183FAB64C}"/>
              </a:ext>
            </a:extLst>
          </p:cNvPr>
          <p:cNvSpPr/>
          <p:nvPr/>
        </p:nvSpPr>
        <p:spPr>
          <a:xfrm>
            <a:off x="1163998" y="1529279"/>
            <a:ext cx="717962" cy="80225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22" name="Rectangle: Rounded Corners 21">
            <a:extLst>
              <a:ext uri="{FF2B5EF4-FFF2-40B4-BE49-F238E27FC236}">
                <a16:creationId xmlns:a16="http://schemas.microsoft.com/office/drawing/2014/main" id="{0254FA2E-5431-456F-A38E-F43BA5FCC7D7}"/>
              </a:ext>
            </a:extLst>
          </p:cNvPr>
          <p:cNvSpPr/>
          <p:nvPr/>
        </p:nvSpPr>
        <p:spPr>
          <a:xfrm>
            <a:off x="1163997" y="3268617"/>
            <a:ext cx="6710842" cy="802250"/>
          </a:xfrm>
          <a:prstGeom prst="roundRect">
            <a:avLst/>
          </a:prstGeom>
          <a:solidFill>
            <a:srgbClr val="F0F0F0"/>
          </a:solidFill>
          <a:ln w="19050">
            <a:noFill/>
          </a:ln>
          <a:effectLst/>
        </p:spPr>
        <p:style>
          <a:lnRef idx="1">
            <a:schemeClr val="accent1"/>
          </a:lnRef>
          <a:fillRef idx="3">
            <a:schemeClr val="accent1"/>
          </a:fillRef>
          <a:effectRef idx="2">
            <a:schemeClr val="accent1"/>
          </a:effectRef>
          <a:fontRef idx="minor">
            <a:schemeClr val="lt1"/>
          </a:fontRef>
        </p:style>
        <p:txBody>
          <a:bodyPr lIns="617220" rtlCol="0" anchor="ctr"/>
          <a:lstStyle/>
          <a:p>
            <a:pPr marL="198835" marR="0" lvl="0" indent="0" algn="l" defTabSz="914333" rtl="0" eaLnBrk="1" fontAlgn="auto" latinLnBrk="0" hangingPunct="1">
              <a:lnSpc>
                <a:spcPct val="100000"/>
              </a:lnSpc>
              <a:spcBef>
                <a:spcPts val="0"/>
              </a:spcBef>
              <a:spcAft>
                <a:spcPts val="0"/>
              </a:spcAft>
              <a:buClrTx/>
              <a:buSzTx/>
              <a:buFontTx/>
              <a:buNone/>
              <a:tabLst/>
              <a:defRPr/>
            </a:pPr>
            <a:r>
              <a:rPr lang="en-IN" sz="1400" dirty="0" err="1">
                <a:solidFill>
                  <a:srgbClr val="5A5A5A"/>
                </a:solidFill>
                <a:latin typeface="Arial" panose="020B0604020202020204" pitchFamily="34" charset="0"/>
                <a:cs typeface="Arial" panose="020B0604020202020204" pitchFamily="34" charset="0"/>
              </a:rPr>
              <a:t>Điều</a:t>
            </a:r>
            <a:r>
              <a:rPr lang="en-IN" sz="1400" dirty="0">
                <a:solidFill>
                  <a:srgbClr val="5A5A5A"/>
                </a:solidFill>
                <a:latin typeface="Arial" panose="020B0604020202020204" pitchFamily="34" charset="0"/>
                <a:cs typeface="Arial" panose="020B0604020202020204" pitchFamily="34" charset="0"/>
              </a:rPr>
              <a:t> </a:t>
            </a:r>
            <a:r>
              <a:rPr lang="en-IN" sz="1400" dirty="0" err="1">
                <a:solidFill>
                  <a:srgbClr val="5A5A5A"/>
                </a:solidFill>
                <a:latin typeface="Arial" panose="020B0604020202020204" pitchFamily="34" charset="0"/>
                <a:cs typeface="Arial" panose="020B0604020202020204" pitchFamily="34" charset="0"/>
              </a:rPr>
              <a:t>trị</a:t>
            </a:r>
            <a:r>
              <a:rPr lang="en-IN" sz="1400" dirty="0">
                <a:solidFill>
                  <a:srgbClr val="5A5A5A"/>
                </a:solidFill>
                <a:latin typeface="Arial" panose="020B0604020202020204" pitchFamily="34" charset="0"/>
                <a:cs typeface="Arial" panose="020B0604020202020204" pitchFamily="34" charset="0"/>
              </a:rPr>
              <a:t> </a:t>
            </a:r>
            <a:r>
              <a:rPr lang="en-IN" sz="1400" dirty="0" err="1">
                <a:solidFill>
                  <a:srgbClr val="5A5A5A"/>
                </a:solidFill>
                <a:latin typeface="Arial" panose="020B0604020202020204" pitchFamily="34" charset="0"/>
                <a:cs typeface="Arial" panose="020B0604020202020204" pitchFamily="34" charset="0"/>
              </a:rPr>
              <a:t>tại</a:t>
            </a:r>
            <a:r>
              <a:rPr lang="en-IN" sz="1400" dirty="0">
                <a:solidFill>
                  <a:srgbClr val="5A5A5A"/>
                </a:solidFill>
                <a:latin typeface="Arial" panose="020B0604020202020204" pitchFamily="34" charset="0"/>
                <a:cs typeface="Arial" panose="020B0604020202020204" pitchFamily="34" charset="0"/>
              </a:rPr>
              <a:t> </a:t>
            </a:r>
            <a:r>
              <a:rPr lang="en-IN" sz="1400" dirty="0" err="1">
                <a:solidFill>
                  <a:srgbClr val="5A5A5A"/>
                </a:solidFill>
                <a:latin typeface="Arial" panose="020B0604020202020204" pitchFamily="34" charset="0"/>
                <a:cs typeface="Arial" panose="020B0604020202020204" pitchFamily="34" charset="0"/>
              </a:rPr>
              <a:t>chỗ</a:t>
            </a:r>
            <a:r>
              <a:rPr lang="en-IN" sz="1400" dirty="0">
                <a:solidFill>
                  <a:srgbClr val="5A5A5A"/>
                </a:solidFill>
                <a:latin typeface="Arial" panose="020B0604020202020204" pitchFamily="34" charset="0"/>
                <a:cs typeface="Arial" panose="020B0604020202020204" pitchFamily="34" charset="0"/>
              </a:rPr>
              <a:t> </a:t>
            </a:r>
            <a:r>
              <a:rPr lang="en-IN" sz="1400" dirty="0" err="1">
                <a:solidFill>
                  <a:srgbClr val="5A5A5A"/>
                </a:solidFill>
                <a:latin typeface="Arial" panose="020B0604020202020204" pitchFamily="34" charset="0"/>
                <a:cs typeface="Arial" panose="020B0604020202020204" pitchFamily="34" charset="0"/>
              </a:rPr>
              <a:t>hoặc</a:t>
            </a:r>
            <a:r>
              <a:rPr lang="en-IN" sz="1400" dirty="0">
                <a:solidFill>
                  <a:srgbClr val="5A5A5A"/>
                </a:solidFill>
                <a:latin typeface="Arial" panose="020B0604020202020204" pitchFamily="34" charset="0"/>
                <a:cs typeface="Arial" panose="020B0604020202020204" pitchFamily="34" charset="0"/>
              </a:rPr>
              <a:t> </a:t>
            </a:r>
            <a:r>
              <a:rPr lang="en-IN" sz="1400" dirty="0" err="1">
                <a:solidFill>
                  <a:srgbClr val="5A5A5A"/>
                </a:solidFill>
                <a:latin typeface="Arial" panose="020B0604020202020204" pitchFamily="34" charset="0"/>
                <a:cs typeface="Arial" panose="020B0604020202020204" pitchFamily="34" charset="0"/>
              </a:rPr>
              <a:t>uống</a:t>
            </a:r>
            <a:r>
              <a:rPr lang="en-IN" sz="1400" dirty="0">
                <a:solidFill>
                  <a:srgbClr val="5A5A5A"/>
                </a:solidFill>
                <a:latin typeface="Arial" panose="020B0604020202020204" pitchFamily="34" charset="0"/>
                <a:cs typeface="Arial" panose="020B0604020202020204" pitchFamily="34" charset="0"/>
              </a:rPr>
              <a:t> </a:t>
            </a:r>
            <a:r>
              <a:rPr lang="en-IN" sz="1400" dirty="0" err="1">
                <a:solidFill>
                  <a:srgbClr val="5A5A5A"/>
                </a:solidFill>
                <a:latin typeface="Arial" panose="020B0604020202020204" pitchFamily="34" charset="0"/>
                <a:cs typeface="Arial" panose="020B0604020202020204" pitchFamily="34" charset="0"/>
              </a:rPr>
              <a:t>có</a:t>
            </a:r>
            <a:r>
              <a:rPr lang="en-IN" sz="1400" dirty="0">
                <a:solidFill>
                  <a:srgbClr val="5A5A5A"/>
                </a:solidFill>
                <a:latin typeface="Arial" panose="020B0604020202020204" pitchFamily="34" charset="0"/>
                <a:cs typeface="Arial" panose="020B0604020202020204" pitchFamily="34" charset="0"/>
              </a:rPr>
              <a:t> </a:t>
            </a:r>
            <a:r>
              <a:rPr lang="en-IN" sz="1400" dirty="0" err="1">
                <a:solidFill>
                  <a:srgbClr val="5A5A5A"/>
                </a:solidFill>
                <a:latin typeface="Arial" panose="020B0604020202020204" pitchFamily="34" charset="0"/>
                <a:cs typeface="Arial" panose="020B0604020202020204" pitchFamily="34" charset="0"/>
              </a:rPr>
              <a:t>thể</a:t>
            </a:r>
            <a:r>
              <a:rPr lang="en-IN" sz="1400" dirty="0">
                <a:solidFill>
                  <a:srgbClr val="5A5A5A"/>
                </a:solidFill>
                <a:latin typeface="Arial" panose="020B0604020202020204" pitchFamily="34" charset="0"/>
                <a:cs typeface="Arial" panose="020B0604020202020204" pitchFamily="34" charset="0"/>
              </a:rPr>
              <a:t> </a:t>
            </a:r>
            <a:r>
              <a:rPr lang="en-IN" sz="1400" dirty="0" err="1">
                <a:solidFill>
                  <a:srgbClr val="5A5A5A"/>
                </a:solidFill>
                <a:latin typeface="Arial" panose="020B0604020202020204" pitchFamily="34" charset="0"/>
                <a:cs typeface="Arial" panose="020B0604020202020204" pitchFamily="34" charset="0"/>
              </a:rPr>
              <a:t>sử</a:t>
            </a:r>
            <a:r>
              <a:rPr lang="en-IN" sz="1400" dirty="0">
                <a:solidFill>
                  <a:srgbClr val="5A5A5A"/>
                </a:solidFill>
                <a:latin typeface="Arial" panose="020B0604020202020204" pitchFamily="34" charset="0"/>
                <a:cs typeface="Arial" panose="020B0604020202020204" pitchFamily="34" charset="0"/>
              </a:rPr>
              <a:t> </a:t>
            </a:r>
            <a:r>
              <a:rPr lang="en-IN" sz="1400" dirty="0" err="1">
                <a:solidFill>
                  <a:srgbClr val="5A5A5A"/>
                </a:solidFill>
                <a:latin typeface="Arial" panose="020B0604020202020204" pitchFamily="34" charset="0"/>
                <a:cs typeface="Arial" panose="020B0604020202020204" pitchFamily="34" charset="0"/>
              </a:rPr>
              <a:t>dụng</a:t>
            </a:r>
            <a:r>
              <a:rPr lang="en-IN" sz="1400" dirty="0">
                <a:solidFill>
                  <a:srgbClr val="5A5A5A"/>
                </a:solidFill>
                <a:latin typeface="Arial" panose="020B0604020202020204" pitchFamily="34" charset="0"/>
                <a:cs typeface="Arial" panose="020B0604020202020204" pitchFamily="34" charset="0"/>
              </a:rPr>
              <a:t> </a:t>
            </a:r>
            <a:r>
              <a:rPr lang="en-IN" sz="1400" dirty="0" err="1">
                <a:solidFill>
                  <a:srgbClr val="5A5A5A"/>
                </a:solidFill>
                <a:latin typeface="Arial" panose="020B0604020202020204" pitchFamily="34" charset="0"/>
                <a:cs typeface="Arial" panose="020B0604020202020204" pitchFamily="34" charset="0"/>
              </a:rPr>
              <a:t>cho</a:t>
            </a:r>
            <a:r>
              <a:rPr kumimoji="0" lang="en-IN" sz="14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 </a:t>
            </a:r>
            <a:r>
              <a:rPr lang="en-IN" sz="1400" b="1" dirty="0" err="1">
                <a:solidFill>
                  <a:srgbClr val="EE245C"/>
                </a:solidFill>
                <a:latin typeface="Arial" panose="020B0604020202020204" pitchFamily="34" charset="0"/>
                <a:cs typeface="Arial" panose="020B0604020202020204" pitchFamily="34" charset="0"/>
              </a:rPr>
              <a:t>nhiễm</a:t>
            </a:r>
            <a:r>
              <a:rPr lang="en-IN" sz="1400" b="1" dirty="0">
                <a:solidFill>
                  <a:srgbClr val="EE245C"/>
                </a:solidFill>
                <a:latin typeface="Arial" panose="020B0604020202020204" pitchFamily="34" charset="0"/>
                <a:cs typeface="Arial" panose="020B0604020202020204" pitchFamily="34" charset="0"/>
              </a:rPr>
              <a:t> </a:t>
            </a:r>
            <a:r>
              <a:rPr lang="en-IN" sz="1400" b="1" dirty="0" err="1">
                <a:solidFill>
                  <a:srgbClr val="EE245C"/>
                </a:solidFill>
                <a:latin typeface="Arial" panose="020B0604020202020204" pitchFamily="34" charset="0"/>
                <a:cs typeface="Arial" panose="020B0604020202020204" pitchFamily="34" charset="0"/>
              </a:rPr>
              <a:t>trùng</a:t>
            </a:r>
            <a:r>
              <a:rPr lang="en-IN" sz="1400" b="1" dirty="0">
                <a:solidFill>
                  <a:srgbClr val="EE245C"/>
                </a:solidFill>
                <a:latin typeface="Arial" panose="020B0604020202020204" pitchFamily="34" charset="0"/>
                <a:cs typeface="Arial" panose="020B0604020202020204" pitchFamily="34" charset="0"/>
              </a:rPr>
              <a:t> </a:t>
            </a:r>
            <a:r>
              <a:rPr lang="en-IN" sz="1400" b="1" dirty="0" err="1">
                <a:solidFill>
                  <a:srgbClr val="EE245C"/>
                </a:solidFill>
                <a:latin typeface="Arial" panose="020B0604020202020204" pitchFamily="34" charset="0"/>
                <a:cs typeface="Arial" panose="020B0604020202020204" pitchFamily="34" charset="0"/>
              </a:rPr>
              <a:t>nhẹ</a:t>
            </a:r>
            <a:r>
              <a:rPr lang="en-IN" sz="1400" b="1" dirty="0">
                <a:solidFill>
                  <a:srgbClr val="EE245C"/>
                </a:solidFill>
                <a:latin typeface="Arial" panose="020B0604020202020204" pitchFamily="34" charset="0"/>
                <a:cs typeface="Arial" panose="020B0604020202020204" pitchFamily="34" charset="0"/>
              </a:rPr>
              <a:t> </a:t>
            </a:r>
            <a:r>
              <a:rPr lang="en-IN" sz="1400" b="1" dirty="0" err="1">
                <a:solidFill>
                  <a:srgbClr val="EE245C"/>
                </a:solidFill>
                <a:latin typeface="Arial" panose="020B0604020202020204" pitchFamily="34" charset="0"/>
                <a:cs typeface="Arial" panose="020B0604020202020204" pitchFamily="34" charset="0"/>
              </a:rPr>
              <a:t>đến</a:t>
            </a:r>
            <a:r>
              <a:rPr lang="en-IN" sz="1400" b="1" dirty="0">
                <a:solidFill>
                  <a:srgbClr val="EE245C"/>
                </a:solidFill>
                <a:latin typeface="Arial" panose="020B0604020202020204" pitchFamily="34" charset="0"/>
                <a:cs typeface="Arial" panose="020B0604020202020204" pitchFamily="34" charset="0"/>
              </a:rPr>
              <a:t> </a:t>
            </a:r>
            <a:r>
              <a:rPr lang="en-IN" sz="1400" b="1" dirty="0" err="1">
                <a:solidFill>
                  <a:srgbClr val="EE245C"/>
                </a:solidFill>
                <a:latin typeface="Arial" panose="020B0604020202020204" pitchFamily="34" charset="0"/>
                <a:cs typeface="Arial" panose="020B0604020202020204" pitchFamily="34" charset="0"/>
              </a:rPr>
              <a:t>vừa</a:t>
            </a:r>
            <a:r>
              <a:rPr kumimoji="0" lang="en-IN" sz="1400" b="0" i="0" u="none" strike="noStrike" kern="1200" cap="none" spc="0" normalizeH="0" baseline="30000" noProof="0" dirty="0">
                <a:ln>
                  <a:noFill/>
                </a:ln>
                <a:solidFill>
                  <a:srgbClr val="5A5A5A"/>
                </a:solidFill>
                <a:effectLst/>
                <a:uLnTx/>
                <a:uFillTx/>
                <a:latin typeface="Arial" panose="020B0604020202020204" pitchFamily="34" charset="0"/>
                <a:cs typeface="Arial" panose="020B0604020202020204" pitchFamily="34" charset="0"/>
              </a:rPr>
              <a:t>1</a:t>
            </a:r>
            <a:endParaRPr kumimoji="0" lang="en-IN" sz="1400" b="1" i="0" u="none" strike="noStrike" kern="1200" cap="none" spc="0" normalizeH="0" baseline="30000" noProof="0" dirty="0">
              <a:ln>
                <a:noFill/>
              </a:ln>
              <a:solidFill>
                <a:srgbClr val="43AC99"/>
              </a:solidFill>
              <a:effectLst/>
              <a:uLnTx/>
              <a:uFillTx/>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C9862332-D7F3-4919-B46A-66651BB480D7}"/>
              </a:ext>
            </a:extLst>
          </p:cNvPr>
          <p:cNvSpPr/>
          <p:nvPr/>
        </p:nvSpPr>
        <p:spPr>
          <a:xfrm>
            <a:off x="1163998" y="3268617"/>
            <a:ext cx="717962" cy="802250"/>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34" name="Rectangle: Rounded Corners 33">
            <a:extLst>
              <a:ext uri="{FF2B5EF4-FFF2-40B4-BE49-F238E27FC236}">
                <a16:creationId xmlns:a16="http://schemas.microsoft.com/office/drawing/2014/main" id="{607CC28B-ED56-4E53-B028-2ADA3E2D17EF}"/>
              </a:ext>
            </a:extLst>
          </p:cNvPr>
          <p:cNvSpPr/>
          <p:nvPr/>
        </p:nvSpPr>
        <p:spPr>
          <a:xfrm>
            <a:off x="1163997" y="2398947"/>
            <a:ext cx="6710842" cy="802250"/>
          </a:xfrm>
          <a:prstGeom prst="roundRect">
            <a:avLst/>
          </a:prstGeom>
          <a:solidFill>
            <a:srgbClr val="F0F0F0"/>
          </a:solidFill>
          <a:ln w="19050">
            <a:noFill/>
          </a:ln>
          <a:effectLst/>
        </p:spPr>
        <p:style>
          <a:lnRef idx="1">
            <a:schemeClr val="accent1"/>
          </a:lnRef>
          <a:fillRef idx="3">
            <a:schemeClr val="accent1"/>
          </a:fillRef>
          <a:effectRef idx="2">
            <a:schemeClr val="accent1"/>
          </a:effectRef>
          <a:fontRef idx="minor">
            <a:schemeClr val="lt1"/>
          </a:fontRef>
        </p:style>
        <p:txBody>
          <a:bodyPr lIns="617220" rtlCol="0" anchor="ctr"/>
          <a:lstStyle/>
          <a:p>
            <a:pPr marL="198835" marR="0" lvl="0" indent="0" algn="l" defTabSz="914333" rtl="0" eaLnBrk="1" fontAlgn="auto" latinLnBrk="0" hangingPunct="1">
              <a:lnSpc>
                <a:spcPct val="100000"/>
              </a:lnSpc>
              <a:spcBef>
                <a:spcPts val="0"/>
              </a:spcBef>
              <a:spcAft>
                <a:spcPts val="0"/>
              </a:spcAft>
              <a:buClrTx/>
              <a:buSzTx/>
              <a:buFontTx/>
              <a:buNone/>
              <a:tabLst/>
              <a:defRPr/>
            </a:pPr>
            <a:r>
              <a:rPr lang="en-IN" sz="1400" b="1">
                <a:solidFill>
                  <a:srgbClr val="8F3089"/>
                </a:solidFill>
                <a:latin typeface="Arial" panose="020B0604020202020204" pitchFamily="34" charset="0"/>
                <a:cs typeface="Arial" panose="020B0604020202020204" pitchFamily="34" charset="0"/>
              </a:rPr>
              <a:t>Cung cấp lời khuyên vệ sinh</a:t>
            </a:r>
            <a:r>
              <a:rPr kumimoji="0" lang="en-IN" sz="1400" b="1" i="0" u="none" strike="noStrike" kern="1200" cap="none" spc="0" normalizeH="0" baseline="0" noProof="0">
                <a:ln>
                  <a:noFill/>
                </a:ln>
                <a:solidFill>
                  <a:srgbClr val="F0414B"/>
                </a:solidFill>
                <a:effectLst/>
                <a:uLnTx/>
                <a:uFillTx/>
                <a:latin typeface="Arial" panose="020B0604020202020204" pitchFamily="34" charset="0"/>
                <a:cs typeface="Arial" panose="020B0604020202020204" pitchFamily="34" charset="0"/>
              </a:rPr>
              <a:t> </a:t>
            </a:r>
            <a:r>
              <a:rPr lang="en-IN" sz="1400">
                <a:solidFill>
                  <a:srgbClr val="5A5A5A"/>
                </a:solidFill>
                <a:latin typeface="Arial" panose="020B0604020202020204" pitchFamily="34" charset="0"/>
                <a:cs typeface="Arial" panose="020B0604020202020204" pitchFamily="34" charset="0"/>
              </a:rPr>
              <a:t>cho bệnh nhân và đối tác của họ để </a:t>
            </a:r>
            <a:r>
              <a:rPr lang="en-IN" sz="1400" b="1">
                <a:solidFill>
                  <a:srgbClr val="8F3089"/>
                </a:solidFill>
                <a:latin typeface="Arial" panose="020B0604020202020204" pitchFamily="34" charset="0"/>
                <a:cs typeface="Arial" panose="020B0604020202020204" pitchFamily="34" charset="0"/>
              </a:rPr>
              <a:t>phòng ngừa</a:t>
            </a:r>
            <a:r>
              <a:rPr kumimoji="0" lang="en-IN" sz="1400" b="0" i="0" u="none" strike="noStrike" kern="1200" cap="none" spc="0" normalizeH="0" baseline="0" noProof="0">
                <a:ln>
                  <a:noFill/>
                </a:ln>
                <a:solidFill>
                  <a:srgbClr val="5A5A5A"/>
                </a:solidFill>
                <a:effectLst/>
                <a:uLnTx/>
                <a:uFillTx/>
                <a:latin typeface="Arial" panose="020B0604020202020204" pitchFamily="34" charset="0"/>
                <a:cs typeface="Arial" panose="020B0604020202020204" pitchFamily="34" charset="0"/>
              </a:rPr>
              <a:t> </a:t>
            </a:r>
            <a:r>
              <a:rPr lang="en-IN" sz="1400">
                <a:solidFill>
                  <a:srgbClr val="5A5A5A"/>
                </a:solidFill>
                <a:latin typeface="Arial" panose="020B0604020202020204" pitchFamily="34" charset="0"/>
                <a:cs typeface="Arial" panose="020B0604020202020204" pitchFamily="34" charset="0"/>
              </a:rPr>
              <a:t>nhiễm trùng niệu dục</a:t>
            </a:r>
            <a:r>
              <a:rPr kumimoji="0" lang="en-IN" sz="1400" b="0" i="0" u="none" strike="noStrike" kern="1200" cap="none" spc="0" normalizeH="0" baseline="30000" noProof="0">
                <a:ln>
                  <a:noFill/>
                </a:ln>
                <a:solidFill>
                  <a:srgbClr val="5A5A5A"/>
                </a:solidFill>
                <a:effectLst/>
                <a:uLnTx/>
                <a:uFillTx/>
                <a:latin typeface="Arial" panose="020B0604020202020204" pitchFamily="34" charset="0"/>
                <a:cs typeface="Arial" panose="020B0604020202020204" pitchFamily="34" charset="0"/>
              </a:rPr>
              <a:t>1</a:t>
            </a:r>
            <a:endParaRPr kumimoji="0" lang="en-IN" sz="1400" b="0" i="0" u="none" strike="noStrike" kern="1200" cap="none" spc="0" normalizeH="0" baseline="30000" noProof="0" dirty="0">
              <a:ln>
                <a:noFill/>
              </a:ln>
              <a:solidFill>
                <a:srgbClr val="5A5A5A"/>
              </a:solidFill>
              <a:effectLst/>
              <a:uLnTx/>
              <a:uFillTx/>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9F02C6DE-458F-4B08-9FD7-7714D4103332}"/>
              </a:ext>
            </a:extLst>
          </p:cNvPr>
          <p:cNvSpPr/>
          <p:nvPr/>
        </p:nvSpPr>
        <p:spPr>
          <a:xfrm>
            <a:off x="1163998" y="2398947"/>
            <a:ext cx="717962" cy="802250"/>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5" name="Titel 4"/>
          <p:cNvSpPr>
            <a:spLocks noGrp="1"/>
          </p:cNvSpPr>
          <p:nvPr>
            <p:ph type="title"/>
          </p:nvPr>
        </p:nvSpPr>
        <p:spPr/>
        <p:txBody>
          <a:bodyPr/>
          <a:lstStyle/>
          <a:p>
            <a:r>
              <a:rPr lang="en-IN" sz="1800"/>
              <a:t>Nhiễm trùng niệu dục với ức chế SGLT2 thường gặp, điển hình thường nhẹ đến vừa và có thể điều trị được</a:t>
            </a:r>
            <a:r>
              <a:rPr lang="en-IN" sz="1800" baseline="30000"/>
              <a:t>1–6</a:t>
            </a:r>
            <a:endParaRPr lang="en-GB" sz="1800" baseline="30000" dirty="0"/>
          </a:p>
        </p:txBody>
      </p:sp>
      <p:sp>
        <p:nvSpPr>
          <p:cNvPr id="8" name="Text Placeholder 7">
            <a:extLst>
              <a:ext uri="{FF2B5EF4-FFF2-40B4-BE49-F238E27FC236}">
                <a16:creationId xmlns:a16="http://schemas.microsoft.com/office/drawing/2014/main" id="{0982CA0C-F047-47A5-BAB9-D24F3E0D551F}"/>
              </a:ext>
            </a:extLst>
          </p:cNvPr>
          <p:cNvSpPr>
            <a:spLocks noGrp="1"/>
          </p:cNvSpPr>
          <p:nvPr>
            <p:ph type="body" sz="quarter" idx="13"/>
          </p:nvPr>
        </p:nvSpPr>
        <p:spPr>
          <a:xfrm>
            <a:off x="457200" y="1000545"/>
            <a:ext cx="7896225" cy="458605"/>
          </a:xfrm>
        </p:spPr>
        <p:txBody>
          <a:bodyPr/>
          <a:lstStyle/>
          <a:p>
            <a:r>
              <a:rPr lang="en-GB" sz="1400"/>
              <a:t>Nhiễm trùng niệu dục là một biến cố ngoại ý thường gặp liên quan với ức chế SGLT2 trên bệnh nhân có hoặc không có ĐTĐ típ 2</a:t>
            </a:r>
            <a:r>
              <a:rPr lang="en-GB" sz="1400" baseline="30000"/>
              <a:t>1,5,6,7</a:t>
            </a:r>
            <a:endParaRPr lang="en-GB" sz="1400" dirty="0"/>
          </a:p>
        </p:txBody>
      </p:sp>
      <p:sp>
        <p:nvSpPr>
          <p:cNvPr id="2" name="Footer Placeholder 1">
            <a:extLst>
              <a:ext uri="{FF2B5EF4-FFF2-40B4-BE49-F238E27FC236}">
                <a16:creationId xmlns:a16="http://schemas.microsoft.com/office/drawing/2014/main" id="{2F3091D8-60F4-4691-B03F-87AD04DCF533}"/>
              </a:ext>
            </a:extLst>
          </p:cNvPr>
          <p:cNvSpPr>
            <a:spLocks noGrp="1"/>
          </p:cNvSpPr>
          <p:nvPr>
            <p:ph type="ftr" sz="quarter" idx="3"/>
          </p:nvPr>
        </p:nvSpPr>
        <p:spPr>
          <a:xfrm>
            <a:off x="419345" y="4776300"/>
            <a:ext cx="8237692" cy="273844"/>
          </a:xfrm>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b="0" i="0" u="none" strike="noStrike" kern="1200" cap="none" spc="-8" normalizeH="0" baseline="0" noProof="0" dirty="0">
                <a:ln>
                  <a:noFill/>
                </a:ln>
                <a:solidFill>
                  <a:srgbClr val="5A5A5A"/>
                </a:solidFill>
                <a:effectLst/>
                <a:uLnTx/>
                <a:uFillTx/>
                <a:latin typeface="Century Gothic" panose="020F0302020204030204"/>
                <a:ea typeface="+mn-ea"/>
                <a:cs typeface="+mn-cs"/>
              </a:rPr>
              <a:t>SGLT2, sodium-glucose co-transporter-2; </a:t>
            </a:r>
            <a:r>
              <a:rPr kumimoji="0" lang="vi-VN" b="0" i="0" u="none" strike="noStrike" kern="1200" cap="none" spc="-8" normalizeH="0" baseline="0" noProof="0" dirty="0">
                <a:ln>
                  <a:noFill/>
                </a:ln>
                <a:solidFill>
                  <a:srgbClr val="5A5A5A"/>
                </a:solidFill>
                <a:effectLst/>
                <a:uLnTx/>
                <a:uFillTx/>
                <a:latin typeface="Century Gothic" panose="020F0302020204030204"/>
                <a:ea typeface="+mn-ea"/>
                <a:cs typeface="+mn-cs"/>
              </a:rPr>
              <a:t>ĐTĐ, Đái tháo đường</a:t>
            </a:r>
            <a:r>
              <a:rPr kumimoji="0" lang="en-GB" b="0" i="0" u="none" strike="noStrike" kern="1200" cap="none" spc="-8" normalizeH="0" baseline="0" noProof="0" dirty="0">
                <a:ln>
                  <a:noFill/>
                </a:ln>
                <a:solidFill>
                  <a:srgbClr val="5A5A5A"/>
                </a:solidFill>
                <a:effectLst/>
                <a:uLnTx/>
                <a:uFillTx/>
                <a:latin typeface="Century Gothic" panose="020F0302020204030204"/>
                <a:ea typeface="+mn-ea"/>
                <a:cs typeface="+mn-cs"/>
              </a:rPr>
              <a:t>; UTI, </a:t>
            </a:r>
            <a:r>
              <a:rPr kumimoji="0" lang="en-GB" b="0" i="0" u="none" strike="noStrike" kern="1200" cap="none" spc="-8" normalizeH="0" baseline="0" noProof="0" dirty="0" err="1">
                <a:ln>
                  <a:noFill/>
                </a:ln>
                <a:solidFill>
                  <a:srgbClr val="5A5A5A"/>
                </a:solidFill>
                <a:effectLst/>
                <a:uLnTx/>
                <a:uFillTx/>
                <a:latin typeface="Century Gothic" panose="020F0302020204030204"/>
                <a:ea typeface="+mn-ea"/>
                <a:cs typeface="+mn-cs"/>
              </a:rPr>
              <a:t>nhiễm</a:t>
            </a:r>
            <a:r>
              <a:rPr kumimoji="0" lang="en-GB" b="0" i="0" u="none" strike="noStrike" kern="1200" cap="none" spc="-8" normalizeH="0" noProof="0" dirty="0">
                <a:ln>
                  <a:noFill/>
                </a:ln>
                <a:solidFill>
                  <a:srgbClr val="5A5A5A"/>
                </a:solidFill>
                <a:effectLst/>
                <a:uLnTx/>
                <a:uFillTx/>
                <a:latin typeface="Century Gothic" panose="020F0302020204030204"/>
                <a:ea typeface="+mn-ea"/>
                <a:cs typeface="+mn-cs"/>
              </a:rPr>
              <a:t> </a:t>
            </a:r>
            <a:r>
              <a:rPr kumimoji="0" lang="en-GB" b="0" i="0" u="none" strike="noStrike" kern="1200" cap="none" spc="-8" normalizeH="0" noProof="0" dirty="0" err="1">
                <a:ln>
                  <a:noFill/>
                </a:ln>
                <a:solidFill>
                  <a:srgbClr val="5A5A5A"/>
                </a:solidFill>
                <a:effectLst/>
                <a:uLnTx/>
                <a:uFillTx/>
                <a:latin typeface="Century Gothic" panose="020F0302020204030204"/>
                <a:ea typeface="+mn-ea"/>
                <a:cs typeface="+mn-cs"/>
              </a:rPr>
              <a:t>trùng</a:t>
            </a:r>
            <a:r>
              <a:rPr kumimoji="0" lang="en-GB" b="0" i="0" u="none" strike="noStrike" kern="1200" cap="none" spc="-8" normalizeH="0" noProof="0" dirty="0">
                <a:ln>
                  <a:noFill/>
                </a:ln>
                <a:solidFill>
                  <a:srgbClr val="5A5A5A"/>
                </a:solidFill>
                <a:effectLst/>
                <a:uLnTx/>
                <a:uFillTx/>
                <a:latin typeface="Century Gothic" panose="020F0302020204030204"/>
                <a:ea typeface="+mn-ea"/>
                <a:cs typeface="+mn-cs"/>
              </a:rPr>
              <a:t> </a:t>
            </a:r>
            <a:r>
              <a:rPr kumimoji="0" lang="en-GB" b="0" i="0" u="none" strike="noStrike" kern="1200" cap="none" spc="-8" normalizeH="0" noProof="0" dirty="0" err="1">
                <a:ln>
                  <a:noFill/>
                </a:ln>
                <a:solidFill>
                  <a:srgbClr val="5A5A5A"/>
                </a:solidFill>
                <a:effectLst/>
                <a:uLnTx/>
                <a:uFillTx/>
                <a:latin typeface="Century Gothic" panose="020F0302020204030204"/>
                <a:ea typeface="+mn-ea"/>
                <a:cs typeface="+mn-cs"/>
              </a:rPr>
              <a:t>đường</a:t>
            </a:r>
            <a:r>
              <a:rPr kumimoji="0" lang="en-GB" b="0" i="0" u="none" strike="noStrike" kern="1200" cap="none" spc="-8" normalizeH="0" noProof="0" dirty="0">
                <a:ln>
                  <a:noFill/>
                </a:ln>
                <a:solidFill>
                  <a:srgbClr val="5A5A5A"/>
                </a:solidFill>
                <a:effectLst/>
                <a:uLnTx/>
                <a:uFillTx/>
                <a:latin typeface="Century Gothic" panose="020F0302020204030204"/>
                <a:ea typeface="+mn-ea"/>
                <a:cs typeface="+mn-cs"/>
              </a:rPr>
              <a:t> </a:t>
            </a:r>
            <a:r>
              <a:rPr kumimoji="0" lang="en-GB" b="0" i="0" u="none" strike="noStrike" kern="1200" cap="none" spc="-8" normalizeH="0" noProof="0" dirty="0" err="1">
                <a:ln>
                  <a:noFill/>
                </a:ln>
                <a:solidFill>
                  <a:srgbClr val="5A5A5A"/>
                </a:solidFill>
                <a:effectLst/>
                <a:uLnTx/>
                <a:uFillTx/>
                <a:latin typeface="Century Gothic" panose="020F0302020204030204"/>
                <a:ea typeface="+mn-ea"/>
                <a:cs typeface="+mn-cs"/>
              </a:rPr>
              <a:t>tiểu</a:t>
            </a:r>
            <a:endParaRPr kumimoji="0" lang="en-GB" b="0" i="0" u="none" strike="noStrike" kern="1200" cap="none" spc="-8" normalizeH="0" baseline="0" noProof="0" dirty="0">
              <a:ln>
                <a:noFill/>
              </a:ln>
              <a:solidFill>
                <a:srgbClr val="5A5A5A"/>
              </a:solidFill>
              <a:effectLst/>
              <a:uLnTx/>
              <a:uFillTx/>
              <a:latin typeface="Century Gothic" panose="020F0302020204030204"/>
              <a:ea typeface="+mn-ea"/>
              <a:cs typeface="+mn-cs"/>
            </a:endParaRPr>
          </a:p>
          <a:p>
            <a:pPr lvl="0" defTabSz="457189">
              <a:defRPr/>
            </a:pPr>
            <a:r>
              <a:rPr kumimoji="0" lang="en-GB" b="0" i="0" u="none" strike="noStrike" kern="1200" cap="none" spc="-8" normalizeH="0" baseline="0" noProof="0" dirty="0">
                <a:ln>
                  <a:noFill/>
                </a:ln>
                <a:solidFill>
                  <a:srgbClr val="5A5A5A"/>
                </a:solidFill>
                <a:effectLst/>
                <a:uLnTx/>
                <a:uFillTx/>
                <a:latin typeface="Century Gothic" panose="020F0302020204030204"/>
                <a:ea typeface="+mn-ea"/>
                <a:cs typeface="+mn-cs"/>
              </a:rPr>
              <a:t>1. Wilding J </a:t>
            </a:r>
            <a:r>
              <a:rPr kumimoji="0" lang="en-GB" b="0" i="1" u="none" strike="noStrike" kern="1200" cap="none" spc="-8" normalizeH="0" baseline="0" noProof="0" dirty="0">
                <a:ln>
                  <a:noFill/>
                </a:ln>
                <a:solidFill>
                  <a:srgbClr val="5A5A5A"/>
                </a:solidFill>
                <a:effectLst/>
                <a:uLnTx/>
                <a:uFillTx/>
                <a:latin typeface="Century Gothic" panose="020F0302020204030204"/>
                <a:ea typeface="+mn-ea"/>
                <a:cs typeface="+mn-cs"/>
              </a:rPr>
              <a:t>et al. Diabetes Ther </a:t>
            </a:r>
            <a:r>
              <a:rPr kumimoji="0" lang="en-GB" b="0" i="0" u="none" strike="noStrike" kern="1200" cap="none" spc="-8" normalizeH="0" baseline="0" noProof="0" dirty="0">
                <a:ln>
                  <a:noFill/>
                </a:ln>
                <a:solidFill>
                  <a:srgbClr val="5A5A5A"/>
                </a:solidFill>
                <a:effectLst/>
                <a:uLnTx/>
                <a:uFillTx/>
                <a:latin typeface="Century Gothic" panose="020F0302020204030204"/>
                <a:ea typeface="+mn-ea"/>
                <a:cs typeface="+mn-cs"/>
              </a:rPr>
              <a:t>2018;9:1757; 2. </a:t>
            </a:r>
            <a:r>
              <a:rPr lang="en-GB" dirty="0">
                <a:solidFill>
                  <a:srgbClr val="515151"/>
                </a:solidFill>
              </a:rPr>
              <a:t>Boehringer Ingelheim International GmbH</a:t>
            </a:r>
            <a:r>
              <a:rPr kumimoji="0" lang="en-GB" b="0" i="0" u="none" strike="noStrike" kern="1200" cap="none" spc="-8" normalizeH="0" baseline="0" noProof="0" dirty="0">
                <a:ln>
                  <a:noFill/>
                </a:ln>
                <a:solidFill>
                  <a:srgbClr val="5A5A5A"/>
                </a:solidFill>
                <a:effectLst/>
                <a:uLnTx/>
                <a:uFillTx/>
                <a:latin typeface="Century Gothic" panose="020F0302020204030204"/>
                <a:ea typeface="+mn-ea"/>
                <a:cs typeface="+mn-cs"/>
              </a:rPr>
              <a:t>.  (empagliflozin) summary of product characteristics. Oct 2020; </a:t>
            </a:r>
            <a:br>
              <a:rPr kumimoji="0" lang="en-GB" b="0" i="0" u="none" strike="noStrike" kern="1200" cap="none" spc="-8" normalizeH="0" baseline="0" noProof="0" dirty="0">
                <a:ln>
                  <a:noFill/>
                </a:ln>
                <a:solidFill>
                  <a:srgbClr val="5A5A5A"/>
                </a:solidFill>
                <a:effectLst/>
                <a:uLnTx/>
                <a:uFillTx/>
                <a:latin typeface="Century Gothic" panose="020F0302020204030204"/>
                <a:ea typeface="+mn-ea"/>
                <a:cs typeface="+mn-cs"/>
              </a:rPr>
            </a:br>
            <a:r>
              <a:rPr kumimoji="0" lang="en-GB" b="0" i="0" u="none" strike="noStrike" kern="1200" cap="none" spc="-8" normalizeH="0" baseline="0" noProof="0" dirty="0">
                <a:ln>
                  <a:noFill/>
                </a:ln>
                <a:solidFill>
                  <a:srgbClr val="5A5A5A"/>
                </a:solidFill>
                <a:effectLst/>
                <a:uLnTx/>
                <a:uFillTx/>
                <a:latin typeface="Century Gothic" panose="020F0302020204030204"/>
                <a:ea typeface="+mn-ea"/>
                <a:cs typeface="+mn-cs"/>
              </a:rPr>
              <a:t>3. Janssen International. Invokana</a:t>
            </a:r>
            <a:r>
              <a:rPr kumimoji="0" lang="en-GB" b="0" i="0" u="none" strike="noStrike" kern="1200" cap="none" spc="-8" normalizeH="0" baseline="30000" noProof="0" dirty="0">
                <a:ln>
                  <a:noFill/>
                </a:ln>
                <a:solidFill>
                  <a:srgbClr val="5A5A5A"/>
                </a:solidFill>
                <a:effectLst/>
                <a:uLnTx/>
                <a:uFillTx/>
                <a:latin typeface="Century Gothic" panose="020F0302020204030204"/>
                <a:ea typeface="+mn-ea"/>
                <a:cs typeface="+mn-cs"/>
              </a:rPr>
              <a:t>®</a:t>
            </a:r>
            <a:r>
              <a:rPr kumimoji="0" lang="en-GB" b="0" i="0" u="none" strike="noStrike" kern="1200" cap="none" spc="-8" normalizeH="0" baseline="0" noProof="0" dirty="0">
                <a:ln>
                  <a:noFill/>
                </a:ln>
                <a:solidFill>
                  <a:srgbClr val="5A5A5A"/>
                </a:solidFill>
                <a:effectLst/>
                <a:uLnTx/>
                <a:uFillTx/>
                <a:latin typeface="Century Gothic" panose="020F0302020204030204"/>
                <a:ea typeface="+mn-ea"/>
                <a:cs typeface="+mn-cs"/>
              </a:rPr>
              <a:t> (canagliflozin) summary of product characteristics. Aug 2020; 4. AstraZeneca. Forxiga</a:t>
            </a:r>
            <a:r>
              <a:rPr kumimoji="0" lang="en-GB" b="0" i="0" u="none" strike="noStrike" kern="1200" cap="none" spc="-8" normalizeH="0" baseline="30000" noProof="0" dirty="0">
                <a:ln>
                  <a:noFill/>
                </a:ln>
                <a:solidFill>
                  <a:srgbClr val="5A5A5A"/>
                </a:solidFill>
                <a:effectLst/>
                <a:uLnTx/>
                <a:uFillTx/>
                <a:latin typeface="Century Gothic" panose="020F0302020204030204"/>
                <a:ea typeface="+mn-ea"/>
                <a:cs typeface="+mn-cs"/>
              </a:rPr>
              <a:t>®</a:t>
            </a:r>
            <a:r>
              <a:rPr kumimoji="0" lang="en-GB" b="0" i="0" u="none" strike="noStrike" kern="1200" cap="none" spc="-8" normalizeH="0" baseline="0" noProof="0" dirty="0">
                <a:ln>
                  <a:noFill/>
                </a:ln>
                <a:solidFill>
                  <a:srgbClr val="5A5A5A"/>
                </a:solidFill>
                <a:effectLst/>
                <a:uLnTx/>
                <a:uFillTx/>
                <a:latin typeface="Century Gothic" panose="020F0302020204030204"/>
                <a:ea typeface="+mn-ea"/>
                <a:cs typeface="+mn-cs"/>
              </a:rPr>
              <a:t> (dapagliflozin) summary of product characteristics. Nov 2020; 5. Packer M </a:t>
            </a:r>
            <a:r>
              <a:rPr kumimoji="0" lang="en-GB" b="0" i="1" u="none" strike="noStrike" kern="1200" cap="none" spc="-8" normalizeH="0" baseline="0" noProof="0" dirty="0">
                <a:ln>
                  <a:noFill/>
                </a:ln>
                <a:solidFill>
                  <a:srgbClr val="5A5A5A"/>
                </a:solidFill>
                <a:effectLst/>
                <a:uLnTx/>
                <a:uFillTx/>
                <a:latin typeface="Century Gothic" panose="020F0302020204030204"/>
                <a:ea typeface="+mn-ea"/>
                <a:cs typeface="+mn-cs"/>
              </a:rPr>
              <a:t>et al. N Engl J Med</a:t>
            </a:r>
            <a:r>
              <a:rPr kumimoji="0" lang="en-GB" b="0" i="0" u="none" strike="noStrike" kern="1200" cap="none" spc="-8" normalizeH="0" baseline="0" noProof="0" dirty="0">
                <a:ln>
                  <a:noFill/>
                </a:ln>
                <a:solidFill>
                  <a:srgbClr val="5A5A5A"/>
                </a:solidFill>
                <a:effectLst/>
                <a:uLnTx/>
                <a:uFillTx/>
                <a:latin typeface="Century Gothic" panose="020F0302020204030204"/>
                <a:ea typeface="+mn-ea"/>
                <a:cs typeface="+mn-cs"/>
              </a:rPr>
              <a:t>. 2020;383:1413; 6. Schorling OK </a:t>
            </a:r>
            <a:r>
              <a:rPr kumimoji="0" lang="en-GB" b="0" i="1" u="none" strike="noStrike" kern="1200" cap="none" spc="-8" normalizeH="0" baseline="0" noProof="0" dirty="0">
                <a:ln>
                  <a:noFill/>
                </a:ln>
                <a:solidFill>
                  <a:srgbClr val="5A5A5A"/>
                </a:solidFill>
                <a:effectLst/>
                <a:uLnTx/>
                <a:uFillTx/>
                <a:latin typeface="Century Gothic" panose="020F0302020204030204"/>
                <a:ea typeface="+mn-ea"/>
                <a:cs typeface="+mn-cs"/>
              </a:rPr>
              <a:t>et al</a:t>
            </a:r>
            <a:r>
              <a:rPr kumimoji="0" lang="en-GB" b="0" i="0" u="none" strike="noStrike" kern="1200" cap="none" spc="-8" normalizeH="0" baseline="0" noProof="0" dirty="0">
                <a:ln>
                  <a:noFill/>
                </a:ln>
                <a:solidFill>
                  <a:srgbClr val="5A5A5A"/>
                </a:solidFill>
                <a:effectLst/>
                <a:uLnTx/>
                <a:uFillTx/>
                <a:latin typeface="Century Gothic" panose="020F0302020204030204"/>
                <a:ea typeface="+mn-ea"/>
                <a:cs typeface="+mn-cs"/>
              </a:rPr>
              <a:t>. </a:t>
            </a:r>
            <a:r>
              <a:rPr kumimoji="0" lang="en-GB" b="0" i="1" u="none" strike="noStrike" kern="1200" cap="none" spc="-8" normalizeH="0" baseline="0" noProof="0" dirty="0">
                <a:ln>
                  <a:noFill/>
                </a:ln>
                <a:solidFill>
                  <a:srgbClr val="5A5A5A"/>
                </a:solidFill>
                <a:effectLst/>
                <a:uLnTx/>
                <a:uFillTx/>
                <a:latin typeface="Century Gothic" panose="020F0302020204030204"/>
                <a:ea typeface="+mn-ea"/>
                <a:cs typeface="+mn-cs"/>
              </a:rPr>
              <a:t>Adv Ther </a:t>
            </a:r>
            <a:r>
              <a:rPr kumimoji="0" lang="en-GB" b="0" i="0" u="none" strike="noStrike" kern="1200" cap="none" spc="-8" normalizeH="0" baseline="0" noProof="0" dirty="0">
                <a:ln>
                  <a:noFill/>
                </a:ln>
                <a:solidFill>
                  <a:srgbClr val="5A5A5A"/>
                </a:solidFill>
                <a:effectLst/>
                <a:uLnTx/>
                <a:uFillTx/>
                <a:latin typeface="Century Gothic" panose="020F0302020204030204"/>
                <a:ea typeface="+mn-ea"/>
                <a:cs typeface="+mn-cs"/>
              </a:rPr>
              <a:t>2020;37:3463; 7. Zinman B </a:t>
            </a:r>
            <a:r>
              <a:rPr kumimoji="0" lang="en-GB" b="0" i="1" u="none" strike="noStrike" kern="1200" cap="none" spc="-8" normalizeH="0" baseline="0" noProof="0" dirty="0">
                <a:ln>
                  <a:noFill/>
                </a:ln>
                <a:solidFill>
                  <a:srgbClr val="5A5A5A"/>
                </a:solidFill>
                <a:effectLst/>
                <a:uLnTx/>
                <a:uFillTx/>
                <a:latin typeface="Century Gothic" panose="020F0302020204030204"/>
                <a:ea typeface="+mn-ea"/>
                <a:cs typeface="+mn-cs"/>
              </a:rPr>
              <a:t>et al. N Engl J Med </a:t>
            </a:r>
            <a:r>
              <a:rPr kumimoji="0" lang="en-GB" b="0" i="0" u="none" strike="noStrike" kern="1200" cap="none" spc="-8" normalizeH="0" baseline="0" noProof="0" dirty="0">
                <a:ln>
                  <a:noFill/>
                </a:ln>
                <a:solidFill>
                  <a:srgbClr val="5A5A5A"/>
                </a:solidFill>
                <a:effectLst/>
                <a:uLnTx/>
                <a:uFillTx/>
                <a:latin typeface="Century Gothic" panose="020F0302020204030204"/>
                <a:ea typeface="+mn-ea"/>
                <a:cs typeface="+mn-cs"/>
              </a:rPr>
              <a:t>2015;373:2117</a:t>
            </a:r>
          </a:p>
        </p:txBody>
      </p:sp>
      <p:sp>
        <p:nvSpPr>
          <p:cNvPr id="3" name="Rectangle 2">
            <a:extLst>
              <a:ext uri="{FF2B5EF4-FFF2-40B4-BE49-F238E27FC236}">
                <a16:creationId xmlns:a16="http://schemas.microsoft.com/office/drawing/2014/main" id="{2E096531-FA41-4E12-8B8C-6A5F280B0E31}"/>
              </a:ext>
            </a:extLst>
          </p:cNvPr>
          <p:cNvSpPr/>
          <p:nvPr/>
        </p:nvSpPr>
        <p:spPr>
          <a:xfrm>
            <a:off x="4405312" y="1249569"/>
            <a:ext cx="1503938" cy="276999"/>
          </a:xfrm>
          <a:prstGeom prst="rect">
            <a:avLst/>
          </a:prstGeom>
        </p:spPr>
        <p:txBody>
          <a:bodyPr wrap="non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5A5A5A"/>
                </a:solidFill>
                <a:effectLst/>
                <a:uLnTx/>
                <a:uFillTx/>
                <a:latin typeface="Century Gothic" panose="020F0302020204030204"/>
                <a:ea typeface="+mn-ea"/>
                <a:cs typeface="+mn-cs"/>
              </a:rPr>
              <a:t>Quản</a:t>
            </a:r>
            <a:r>
              <a:rPr kumimoji="0" lang="en-US" sz="1200" b="1" i="0" u="none" strike="noStrike" kern="1200" cap="none" spc="0" normalizeH="0" noProof="0" dirty="0">
                <a:ln>
                  <a:noFill/>
                </a:ln>
                <a:solidFill>
                  <a:srgbClr val="5A5A5A"/>
                </a:solidFill>
                <a:effectLst/>
                <a:uLnTx/>
                <a:uFillTx/>
                <a:latin typeface="Century Gothic" panose="020F0302020204030204"/>
                <a:ea typeface="+mn-ea"/>
                <a:cs typeface="+mn-cs"/>
              </a:rPr>
              <a:t> lý và điều trị</a:t>
            </a:r>
            <a:endParaRPr kumimoji="0" lang="en-US" sz="1200" b="1"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121" name="Rectangle 120">
            <a:extLst>
              <a:ext uri="{FF2B5EF4-FFF2-40B4-BE49-F238E27FC236}">
                <a16:creationId xmlns:a16="http://schemas.microsoft.com/office/drawing/2014/main" id="{3D8A1B22-BF06-4E40-ABBA-026FC1B466A4}"/>
              </a:ext>
            </a:extLst>
          </p:cNvPr>
          <p:cNvSpPr/>
          <p:nvPr/>
        </p:nvSpPr>
        <p:spPr>
          <a:xfrm>
            <a:off x="486963" y="4027532"/>
            <a:ext cx="8115301" cy="523220"/>
          </a:xfrm>
          <a:prstGeom prst="rect">
            <a:avLst/>
          </a:prstGeom>
          <a:noFill/>
        </p:spPr>
        <p:txBody>
          <a:bodyPr wrap="square" anchor="ctr">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IN" sz="1400" b="1" dirty="0" err="1">
                <a:solidFill>
                  <a:srgbClr val="5A5A5A"/>
                </a:solidFill>
              </a:rPr>
              <a:t>Nhiễm</a:t>
            </a:r>
            <a:r>
              <a:rPr lang="en-IN" sz="1400" b="1" dirty="0">
                <a:solidFill>
                  <a:srgbClr val="5A5A5A"/>
                </a:solidFill>
              </a:rPr>
              <a:t> </a:t>
            </a:r>
            <a:r>
              <a:rPr lang="en-IN" sz="1400" b="1" dirty="0" err="1">
                <a:solidFill>
                  <a:srgbClr val="5A5A5A"/>
                </a:solidFill>
              </a:rPr>
              <a:t>trùng</a:t>
            </a:r>
            <a:r>
              <a:rPr lang="en-IN" sz="1400" b="1" dirty="0">
                <a:solidFill>
                  <a:srgbClr val="5A5A5A"/>
                </a:solidFill>
              </a:rPr>
              <a:t> </a:t>
            </a:r>
            <a:r>
              <a:rPr lang="en-IN" sz="1400" b="1" dirty="0" err="1">
                <a:solidFill>
                  <a:srgbClr val="5A5A5A"/>
                </a:solidFill>
              </a:rPr>
              <a:t>niệu</a:t>
            </a:r>
            <a:r>
              <a:rPr lang="en-IN" sz="1400" b="1" dirty="0">
                <a:solidFill>
                  <a:srgbClr val="5A5A5A"/>
                </a:solidFill>
              </a:rPr>
              <a:t> </a:t>
            </a:r>
            <a:r>
              <a:rPr lang="en-IN" sz="1400" b="1" dirty="0" err="1">
                <a:solidFill>
                  <a:srgbClr val="5A5A5A"/>
                </a:solidFill>
              </a:rPr>
              <a:t>dục</a:t>
            </a:r>
            <a:r>
              <a:rPr lang="en-IN" sz="1400" b="1" dirty="0">
                <a:solidFill>
                  <a:srgbClr val="5A5A5A"/>
                </a:solidFill>
              </a:rPr>
              <a:t> </a:t>
            </a:r>
            <a:r>
              <a:rPr lang="en-IN" sz="1400" b="1" dirty="0" err="1">
                <a:solidFill>
                  <a:srgbClr val="5A5A5A"/>
                </a:solidFill>
              </a:rPr>
              <a:t>thường</a:t>
            </a:r>
            <a:r>
              <a:rPr lang="en-IN" sz="1400" b="1" dirty="0">
                <a:solidFill>
                  <a:srgbClr val="5A5A5A"/>
                </a:solidFill>
              </a:rPr>
              <a:t> </a:t>
            </a:r>
            <a:r>
              <a:rPr lang="en-IN" sz="1400" b="1" dirty="0" err="1">
                <a:solidFill>
                  <a:srgbClr val="5A5A5A"/>
                </a:solidFill>
              </a:rPr>
              <a:t>xảy</a:t>
            </a:r>
            <a:r>
              <a:rPr lang="en-IN" sz="1400" b="1" dirty="0">
                <a:solidFill>
                  <a:srgbClr val="5A5A5A"/>
                </a:solidFill>
              </a:rPr>
              <a:t> </a:t>
            </a:r>
            <a:r>
              <a:rPr lang="en-IN" sz="1400" b="1" dirty="0" err="1">
                <a:solidFill>
                  <a:srgbClr val="5A5A5A"/>
                </a:solidFill>
              </a:rPr>
              <a:t>ra</a:t>
            </a:r>
            <a:r>
              <a:rPr lang="en-IN" sz="1400" b="1" dirty="0">
                <a:solidFill>
                  <a:srgbClr val="5A5A5A"/>
                </a:solidFill>
              </a:rPr>
              <a:t> </a:t>
            </a:r>
            <a:r>
              <a:rPr lang="en-IN" sz="1400" b="1" dirty="0" err="1">
                <a:solidFill>
                  <a:srgbClr val="5A5A5A"/>
                </a:solidFill>
              </a:rPr>
              <a:t>trong</a:t>
            </a:r>
            <a:r>
              <a:rPr lang="en-IN" sz="1400" b="1" dirty="0">
                <a:solidFill>
                  <a:srgbClr val="5A5A5A"/>
                </a:solidFill>
              </a:rPr>
              <a:t> </a:t>
            </a:r>
            <a:r>
              <a:rPr lang="en-IN" sz="1400" b="1" dirty="0" err="1">
                <a:solidFill>
                  <a:srgbClr val="5A5A5A"/>
                </a:solidFill>
              </a:rPr>
              <a:t>giai</a:t>
            </a:r>
            <a:r>
              <a:rPr lang="en-IN" sz="1400" b="1" dirty="0">
                <a:solidFill>
                  <a:srgbClr val="5A5A5A"/>
                </a:solidFill>
              </a:rPr>
              <a:t> </a:t>
            </a:r>
            <a:r>
              <a:rPr lang="en-IN" sz="1400" b="1" dirty="0" err="1">
                <a:solidFill>
                  <a:srgbClr val="5A5A5A"/>
                </a:solidFill>
              </a:rPr>
              <a:t>đoạn</a:t>
            </a:r>
            <a:r>
              <a:rPr lang="en-IN" sz="1400" b="1" dirty="0">
                <a:solidFill>
                  <a:srgbClr val="5A5A5A"/>
                </a:solidFill>
              </a:rPr>
              <a:t> </a:t>
            </a:r>
            <a:r>
              <a:rPr lang="en-IN" sz="1400" b="1" dirty="0" err="1">
                <a:solidFill>
                  <a:srgbClr val="5A5A5A"/>
                </a:solidFill>
              </a:rPr>
              <a:t>sớm</a:t>
            </a:r>
            <a:r>
              <a:rPr lang="en-IN" sz="1400" b="1" dirty="0">
                <a:solidFill>
                  <a:srgbClr val="5A5A5A"/>
                </a:solidFill>
              </a:rPr>
              <a:t> </a:t>
            </a:r>
            <a:r>
              <a:rPr lang="en-IN" sz="1400" b="1" dirty="0" err="1">
                <a:solidFill>
                  <a:srgbClr val="5A5A5A"/>
                </a:solidFill>
              </a:rPr>
              <a:t>của</a:t>
            </a:r>
            <a:r>
              <a:rPr lang="en-IN" sz="1400" b="1" dirty="0">
                <a:solidFill>
                  <a:srgbClr val="5A5A5A"/>
                </a:solidFill>
              </a:rPr>
              <a:t> </a:t>
            </a:r>
            <a:r>
              <a:rPr lang="en-IN" sz="1400" b="1" dirty="0" err="1">
                <a:solidFill>
                  <a:srgbClr val="5A5A5A"/>
                </a:solidFill>
              </a:rPr>
              <a:t>điều</a:t>
            </a:r>
            <a:r>
              <a:rPr lang="en-IN" sz="1400" b="1" dirty="0">
                <a:solidFill>
                  <a:srgbClr val="5A5A5A"/>
                </a:solidFill>
              </a:rPr>
              <a:t> </a:t>
            </a:r>
            <a:r>
              <a:rPr lang="en-IN" sz="1400" b="1" dirty="0" err="1">
                <a:solidFill>
                  <a:srgbClr val="5A5A5A"/>
                </a:solidFill>
              </a:rPr>
              <a:t>trị</a:t>
            </a:r>
            <a:r>
              <a:rPr lang="en-IN" sz="1400" b="1" dirty="0">
                <a:solidFill>
                  <a:srgbClr val="5A5A5A"/>
                </a:solidFill>
              </a:rPr>
              <a:t> </a:t>
            </a:r>
            <a:r>
              <a:rPr lang="en-IN" sz="1400" b="1" dirty="0" err="1">
                <a:solidFill>
                  <a:srgbClr val="5A5A5A"/>
                </a:solidFill>
              </a:rPr>
              <a:t>và</a:t>
            </a:r>
            <a:r>
              <a:rPr lang="en-IN" sz="1400" b="1" dirty="0">
                <a:solidFill>
                  <a:srgbClr val="5A5A5A"/>
                </a:solidFill>
              </a:rPr>
              <a:t> </a:t>
            </a:r>
            <a:r>
              <a:rPr lang="en-IN" sz="1400" b="1" dirty="0" err="1">
                <a:solidFill>
                  <a:srgbClr val="5A5A5A"/>
                </a:solidFill>
              </a:rPr>
              <a:t>nhìn</a:t>
            </a:r>
            <a:r>
              <a:rPr lang="en-IN" sz="1400" b="1" dirty="0">
                <a:solidFill>
                  <a:srgbClr val="5A5A5A"/>
                </a:solidFill>
              </a:rPr>
              <a:t> </a:t>
            </a:r>
            <a:r>
              <a:rPr lang="en-IN" sz="1400" b="1" dirty="0" err="1">
                <a:solidFill>
                  <a:srgbClr val="5A5A5A"/>
                </a:solidFill>
              </a:rPr>
              <a:t>chung</a:t>
            </a:r>
            <a:r>
              <a:rPr lang="en-IN" sz="1400" b="1" dirty="0">
                <a:solidFill>
                  <a:srgbClr val="5A5A5A"/>
                </a:solidFill>
              </a:rPr>
              <a:t> </a:t>
            </a:r>
            <a:r>
              <a:rPr lang="en-IN" sz="1400" b="1" dirty="0" err="1">
                <a:solidFill>
                  <a:srgbClr val="5A5A5A"/>
                </a:solidFill>
              </a:rPr>
              <a:t>không</a:t>
            </a:r>
            <a:r>
              <a:rPr lang="en-IN" sz="1400" b="1" dirty="0">
                <a:solidFill>
                  <a:srgbClr val="5A5A5A"/>
                </a:solidFill>
              </a:rPr>
              <a:t> </a:t>
            </a:r>
            <a:r>
              <a:rPr lang="en-IN" sz="1400" b="1" dirty="0" err="1">
                <a:solidFill>
                  <a:srgbClr val="5A5A5A"/>
                </a:solidFill>
              </a:rPr>
              <a:t>nghiêm</a:t>
            </a:r>
            <a:r>
              <a:rPr lang="en-IN" sz="1400" b="1" dirty="0">
                <a:solidFill>
                  <a:srgbClr val="5A5A5A"/>
                </a:solidFill>
              </a:rPr>
              <a:t> </a:t>
            </a:r>
            <a:r>
              <a:rPr lang="en-IN" sz="1400" b="1" dirty="0" err="1">
                <a:solidFill>
                  <a:srgbClr val="5A5A5A"/>
                </a:solidFill>
              </a:rPr>
              <a:t>trọng</a:t>
            </a:r>
            <a:r>
              <a:rPr kumimoji="0" lang="en-IN" sz="1400" b="1" i="0" u="none" strike="noStrike" kern="1200" cap="none" spc="0" normalizeH="0" baseline="30000" noProof="0" dirty="0">
                <a:ln>
                  <a:noFill/>
                </a:ln>
                <a:solidFill>
                  <a:srgbClr val="5A5A5A"/>
                </a:solidFill>
                <a:effectLst/>
                <a:uLnTx/>
                <a:uFillTx/>
              </a:rPr>
              <a:t>1</a:t>
            </a:r>
            <a:endParaRPr kumimoji="0" lang="en-IN" sz="1400" b="0" i="0" u="none" strike="noStrike" kern="1200" cap="none" spc="0" normalizeH="0" baseline="0" noProof="0" dirty="0">
              <a:ln>
                <a:noFill/>
              </a:ln>
              <a:solidFill>
                <a:srgbClr val="5A5A5A"/>
              </a:solidFill>
              <a:effectLst/>
              <a:uLnTx/>
              <a:uFillTx/>
            </a:endParaRPr>
          </a:p>
        </p:txBody>
      </p:sp>
      <p:sp>
        <p:nvSpPr>
          <p:cNvPr id="122" name="Freeform 247">
            <a:extLst>
              <a:ext uri="{FF2B5EF4-FFF2-40B4-BE49-F238E27FC236}">
                <a16:creationId xmlns:a16="http://schemas.microsoft.com/office/drawing/2014/main" id="{58F1C136-8C34-4AD2-A0E9-0077368C304E}"/>
              </a:ext>
            </a:extLst>
          </p:cNvPr>
          <p:cNvSpPr>
            <a:spLocks noChangeAspect="1" noEditPoints="1"/>
          </p:cNvSpPr>
          <p:nvPr/>
        </p:nvSpPr>
        <p:spPr bwMode="gray">
          <a:xfrm>
            <a:off x="1312469" y="1740265"/>
            <a:ext cx="421019" cy="380276"/>
          </a:xfrm>
          <a:custGeom>
            <a:avLst/>
            <a:gdLst>
              <a:gd name="T0" fmla="*/ 62 w 64"/>
              <a:gd name="T1" fmla="*/ 30 h 58"/>
              <a:gd name="T2" fmla="*/ 64 w 64"/>
              <a:gd name="T3" fmla="*/ 24 h 58"/>
              <a:gd name="T4" fmla="*/ 62 w 64"/>
              <a:gd name="T5" fmla="*/ 18 h 58"/>
              <a:gd name="T6" fmla="*/ 62 w 64"/>
              <a:gd name="T7" fmla="*/ 30 h 58"/>
              <a:gd name="T8" fmla="*/ 7 w 64"/>
              <a:gd name="T9" fmla="*/ 18 h 58"/>
              <a:gd name="T10" fmla="*/ 4 w 64"/>
              <a:gd name="T11" fmla="*/ 17 h 58"/>
              <a:gd name="T12" fmla="*/ 3 w 64"/>
              <a:gd name="T13" fmla="*/ 17 h 58"/>
              <a:gd name="T14" fmla="*/ 2 w 64"/>
              <a:gd name="T15" fmla="*/ 20 h 58"/>
              <a:gd name="T16" fmla="*/ 9 w 64"/>
              <a:gd name="T17" fmla="*/ 21 h 58"/>
              <a:gd name="T18" fmla="*/ 9 w 64"/>
              <a:gd name="T19" fmla="*/ 21 h 58"/>
              <a:gd name="T20" fmla="*/ 7 w 64"/>
              <a:gd name="T21" fmla="*/ 18 h 58"/>
              <a:gd name="T22" fmla="*/ 15 w 64"/>
              <a:gd name="T23" fmla="*/ 22 h 58"/>
              <a:gd name="T24" fmla="*/ 15 w 64"/>
              <a:gd name="T25" fmla="*/ 20 h 58"/>
              <a:gd name="T26" fmla="*/ 16 w 64"/>
              <a:gd name="T27" fmla="*/ 19 h 58"/>
              <a:gd name="T28" fmla="*/ 57 w 64"/>
              <a:gd name="T29" fmla="*/ 4 h 58"/>
              <a:gd name="T30" fmla="*/ 58 w 64"/>
              <a:gd name="T31" fmla="*/ 4 h 58"/>
              <a:gd name="T32" fmla="*/ 58 w 64"/>
              <a:gd name="T33" fmla="*/ 8 h 58"/>
              <a:gd name="T34" fmla="*/ 15 w 64"/>
              <a:gd name="T35" fmla="*/ 22 h 58"/>
              <a:gd name="T36" fmla="*/ 8 w 64"/>
              <a:gd name="T37" fmla="*/ 17 h 58"/>
              <a:gd name="T38" fmla="*/ 10 w 64"/>
              <a:gd name="T39" fmla="*/ 20 h 58"/>
              <a:gd name="T40" fmla="*/ 10 w 64"/>
              <a:gd name="T41" fmla="*/ 28 h 58"/>
              <a:gd name="T42" fmla="*/ 8 w 64"/>
              <a:gd name="T43" fmla="*/ 31 h 58"/>
              <a:gd name="T44" fmla="*/ 3 w 64"/>
              <a:gd name="T45" fmla="*/ 34 h 58"/>
              <a:gd name="T46" fmla="*/ 2 w 64"/>
              <a:gd name="T47" fmla="*/ 33 h 58"/>
              <a:gd name="T48" fmla="*/ 2 w 64"/>
              <a:gd name="T49" fmla="*/ 15 h 58"/>
              <a:gd name="T50" fmla="*/ 3 w 64"/>
              <a:gd name="T51" fmla="*/ 15 h 58"/>
              <a:gd name="T52" fmla="*/ 8 w 64"/>
              <a:gd name="T53" fmla="*/ 17 h 58"/>
              <a:gd name="T54" fmla="*/ 61 w 64"/>
              <a:gd name="T55" fmla="*/ 47 h 58"/>
              <a:gd name="T56" fmla="*/ 61 w 64"/>
              <a:gd name="T57" fmla="*/ 1 h 58"/>
              <a:gd name="T58" fmla="*/ 60 w 64"/>
              <a:gd name="T59" fmla="*/ 1 h 58"/>
              <a:gd name="T60" fmla="*/ 31 w 64"/>
              <a:gd name="T61" fmla="*/ 13 h 58"/>
              <a:gd name="T62" fmla="*/ 13 w 64"/>
              <a:gd name="T63" fmla="*/ 17 h 58"/>
              <a:gd name="T64" fmla="*/ 13 w 64"/>
              <a:gd name="T65" fmla="*/ 31 h 58"/>
              <a:gd name="T66" fmla="*/ 60 w 64"/>
              <a:gd name="T67" fmla="*/ 48 h 58"/>
              <a:gd name="T68" fmla="*/ 61 w 64"/>
              <a:gd name="T69" fmla="*/ 47 h 58"/>
              <a:gd name="T70" fmla="*/ 25 w 64"/>
              <a:gd name="T71" fmla="*/ 37 h 58"/>
              <a:gd name="T72" fmla="*/ 25 w 64"/>
              <a:gd name="T73" fmla="*/ 56 h 58"/>
              <a:gd name="T74" fmla="*/ 25 w 64"/>
              <a:gd name="T75" fmla="*/ 57 h 58"/>
              <a:gd name="T76" fmla="*/ 13 w 64"/>
              <a:gd name="T77" fmla="*/ 35 h 58"/>
              <a:gd name="T78" fmla="*/ 14 w 64"/>
              <a:gd name="T79" fmla="*/ 34 h 58"/>
              <a:gd name="T80" fmla="*/ 15 w 64"/>
              <a:gd name="T81" fmla="*/ 34 h 58"/>
              <a:gd name="T82" fmla="*/ 24 w 64"/>
              <a:gd name="T83" fmla="*/ 36 h 58"/>
              <a:gd name="T84" fmla="*/ 25 w 64"/>
              <a:gd name="T85" fmla="*/ 36 h 58"/>
              <a:gd name="T86" fmla="*/ 25 w 64"/>
              <a:gd name="T87"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58">
                <a:moveTo>
                  <a:pt x="62" y="30"/>
                </a:moveTo>
                <a:cubicBezTo>
                  <a:pt x="63" y="29"/>
                  <a:pt x="64" y="27"/>
                  <a:pt x="64" y="24"/>
                </a:cubicBezTo>
                <a:cubicBezTo>
                  <a:pt x="64" y="22"/>
                  <a:pt x="63" y="19"/>
                  <a:pt x="62" y="18"/>
                </a:cubicBezTo>
                <a:cubicBezTo>
                  <a:pt x="61" y="22"/>
                  <a:pt x="61" y="26"/>
                  <a:pt x="62" y="30"/>
                </a:cubicBezTo>
                <a:close/>
                <a:moveTo>
                  <a:pt x="7" y="18"/>
                </a:moveTo>
                <a:cubicBezTo>
                  <a:pt x="6" y="18"/>
                  <a:pt x="5" y="17"/>
                  <a:pt x="4" y="17"/>
                </a:cubicBezTo>
                <a:cubicBezTo>
                  <a:pt x="4" y="17"/>
                  <a:pt x="3" y="17"/>
                  <a:pt x="3" y="17"/>
                </a:cubicBezTo>
                <a:cubicBezTo>
                  <a:pt x="3" y="18"/>
                  <a:pt x="3" y="19"/>
                  <a:pt x="2" y="20"/>
                </a:cubicBezTo>
                <a:cubicBezTo>
                  <a:pt x="4" y="20"/>
                  <a:pt x="6" y="21"/>
                  <a:pt x="9" y="21"/>
                </a:cubicBezTo>
                <a:cubicBezTo>
                  <a:pt x="9" y="21"/>
                  <a:pt x="9" y="21"/>
                  <a:pt x="9" y="21"/>
                </a:cubicBezTo>
                <a:cubicBezTo>
                  <a:pt x="9" y="20"/>
                  <a:pt x="8" y="19"/>
                  <a:pt x="7" y="18"/>
                </a:cubicBezTo>
                <a:close/>
                <a:moveTo>
                  <a:pt x="15" y="22"/>
                </a:moveTo>
                <a:cubicBezTo>
                  <a:pt x="15" y="21"/>
                  <a:pt x="15" y="21"/>
                  <a:pt x="15" y="20"/>
                </a:cubicBezTo>
                <a:cubicBezTo>
                  <a:pt x="15" y="19"/>
                  <a:pt x="15" y="19"/>
                  <a:pt x="16" y="19"/>
                </a:cubicBezTo>
                <a:cubicBezTo>
                  <a:pt x="33" y="15"/>
                  <a:pt x="41" y="12"/>
                  <a:pt x="57" y="4"/>
                </a:cubicBezTo>
                <a:cubicBezTo>
                  <a:pt x="58" y="4"/>
                  <a:pt x="58" y="4"/>
                  <a:pt x="58" y="4"/>
                </a:cubicBezTo>
                <a:cubicBezTo>
                  <a:pt x="58" y="7"/>
                  <a:pt x="58" y="5"/>
                  <a:pt x="58" y="8"/>
                </a:cubicBezTo>
                <a:cubicBezTo>
                  <a:pt x="38" y="18"/>
                  <a:pt x="36" y="17"/>
                  <a:pt x="15" y="22"/>
                </a:cubicBezTo>
                <a:close/>
                <a:moveTo>
                  <a:pt x="8" y="17"/>
                </a:moveTo>
                <a:cubicBezTo>
                  <a:pt x="10" y="17"/>
                  <a:pt x="10" y="18"/>
                  <a:pt x="10" y="20"/>
                </a:cubicBezTo>
                <a:cubicBezTo>
                  <a:pt x="10" y="22"/>
                  <a:pt x="10" y="26"/>
                  <a:pt x="10" y="28"/>
                </a:cubicBezTo>
                <a:cubicBezTo>
                  <a:pt x="10" y="30"/>
                  <a:pt x="9" y="31"/>
                  <a:pt x="8" y="31"/>
                </a:cubicBezTo>
                <a:cubicBezTo>
                  <a:pt x="6" y="32"/>
                  <a:pt x="4" y="33"/>
                  <a:pt x="3" y="34"/>
                </a:cubicBezTo>
                <a:cubicBezTo>
                  <a:pt x="3" y="34"/>
                  <a:pt x="2" y="34"/>
                  <a:pt x="2" y="33"/>
                </a:cubicBezTo>
                <a:cubicBezTo>
                  <a:pt x="0" y="29"/>
                  <a:pt x="1" y="19"/>
                  <a:pt x="2" y="15"/>
                </a:cubicBezTo>
                <a:cubicBezTo>
                  <a:pt x="2" y="15"/>
                  <a:pt x="3" y="14"/>
                  <a:pt x="3" y="15"/>
                </a:cubicBezTo>
                <a:cubicBezTo>
                  <a:pt x="4" y="15"/>
                  <a:pt x="7" y="16"/>
                  <a:pt x="8" y="17"/>
                </a:cubicBezTo>
                <a:close/>
                <a:moveTo>
                  <a:pt x="61" y="47"/>
                </a:moveTo>
                <a:cubicBezTo>
                  <a:pt x="59" y="33"/>
                  <a:pt x="59" y="15"/>
                  <a:pt x="61" y="1"/>
                </a:cubicBezTo>
                <a:cubicBezTo>
                  <a:pt x="61" y="1"/>
                  <a:pt x="60" y="0"/>
                  <a:pt x="60" y="1"/>
                </a:cubicBezTo>
                <a:cubicBezTo>
                  <a:pt x="47" y="7"/>
                  <a:pt x="40" y="10"/>
                  <a:pt x="31" y="13"/>
                </a:cubicBezTo>
                <a:cubicBezTo>
                  <a:pt x="26" y="14"/>
                  <a:pt x="21" y="16"/>
                  <a:pt x="13" y="17"/>
                </a:cubicBezTo>
                <a:cubicBezTo>
                  <a:pt x="12" y="18"/>
                  <a:pt x="12" y="31"/>
                  <a:pt x="13" y="31"/>
                </a:cubicBezTo>
                <a:cubicBezTo>
                  <a:pt x="34" y="35"/>
                  <a:pt x="40" y="37"/>
                  <a:pt x="60" y="48"/>
                </a:cubicBezTo>
                <a:cubicBezTo>
                  <a:pt x="60" y="48"/>
                  <a:pt x="61" y="48"/>
                  <a:pt x="61" y="47"/>
                </a:cubicBezTo>
                <a:close/>
                <a:moveTo>
                  <a:pt x="25" y="37"/>
                </a:moveTo>
                <a:cubicBezTo>
                  <a:pt x="23" y="48"/>
                  <a:pt x="24" y="50"/>
                  <a:pt x="25" y="56"/>
                </a:cubicBezTo>
                <a:cubicBezTo>
                  <a:pt x="25" y="57"/>
                  <a:pt x="25" y="57"/>
                  <a:pt x="25" y="57"/>
                </a:cubicBezTo>
                <a:cubicBezTo>
                  <a:pt x="15" y="58"/>
                  <a:pt x="13" y="41"/>
                  <a:pt x="13" y="35"/>
                </a:cubicBezTo>
                <a:cubicBezTo>
                  <a:pt x="13" y="34"/>
                  <a:pt x="13" y="34"/>
                  <a:pt x="14" y="34"/>
                </a:cubicBezTo>
                <a:cubicBezTo>
                  <a:pt x="14" y="34"/>
                  <a:pt x="14" y="34"/>
                  <a:pt x="15" y="34"/>
                </a:cubicBezTo>
                <a:cubicBezTo>
                  <a:pt x="18" y="34"/>
                  <a:pt x="21" y="35"/>
                  <a:pt x="24" y="36"/>
                </a:cubicBezTo>
                <a:cubicBezTo>
                  <a:pt x="24" y="36"/>
                  <a:pt x="24" y="36"/>
                  <a:pt x="25" y="36"/>
                </a:cubicBezTo>
                <a:cubicBezTo>
                  <a:pt x="25" y="37"/>
                  <a:pt x="25" y="37"/>
                  <a:pt x="25" y="37"/>
                </a:cubicBezTo>
                <a:close/>
              </a:path>
            </a:pathLst>
          </a:custGeom>
          <a:solidFill>
            <a:schemeClr val="bg1"/>
          </a:solidFill>
          <a:ln>
            <a:noFill/>
          </a:ln>
        </p:spPr>
        <p:txBody>
          <a:bodyPr vert="horz" wrap="square" lIns="51442" tIns="25721" rIns="51442" bIns="25721"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123" name="Freeform 21">
            <a:extLst>
              <a:ext uri="{FF2B5EF4-FFF2-40B4-BE49-F238E27FC236}">
                <a16:creationId xmlns:a16="http://schemas.microsoft.com/office/drawing/2014/main" id="{51B6A614-DBF3-454B-A7C1-CBD3C07B2367}"/>
              </a:ext>
            </a:extLst>
          </p:cNvPr>
          <p:cNvSpPr>
            <a:spLocks noChangeAspect="1" noEditPoints="1"/>
          </p:cNvSpPr>
          <p:nvPr/>
        </p:nvSpPr>
        <p:spPr bwMode="gray">
          <a:xfrm>
            <a:off x="1343535" y="2597994"/>
            <a:ext cx="358887" cy="404154"/>
          </a:xfrm>
          <a:custGeom>
            <a:avLst/>
            <a:gdLst>
              <a:gd name="T0" fmla="*/ 24 w 47"/>
              <a:gd name="T1" fmla="*/ 53 h 53"/>
              <a:gd name="T2" fmla="*/ 41 w 47"/>
              <a:gd name="T3" fmla="*/ 26 h 53"/>
              <a:gd name="T4" fmla="*/ 25 w 47"/>
              <a:gd name="T5" fmla="*/ 1 h 53"/>
              <a:gd name="T6" fmla="*/ 24 w 47"/>
              <a:gd name="T7" fmla="*/ 0 h 53"/>
              <a:gd name="T8" fmla="*/ 22 w 47"/>
              <a:gd name="T9" fmla="*/ 1 h 53"/>
              <a:gd name="T10" fmla="*/ 7 w 47"/>
              <a:gd name="T11" fmla="*/ 26 h 53"/>
              <a:gd name="T12" fmla="*/ 24 w 47"/>
              <a:gd name="T13" fmla="*/ 53 h 53"/>
              <a:gd name="T14" fmla="*/ 8 w 47"/>
              <a:gd name="T15" fmla="*/ 33 h 53"/>
              <a:gd name="T16" fmla="*/ 10 w 47"/>
              <a:gd name="T17" fmla="*/ 31 h 53"/>
              <a:gd name="T18" fmla="*/ 12 w 47"/>
              <a:gd name="T19" fmla="*/ 33 h 53"/>
              <a:gd name="T20" fmla="*/ 16 w 47"/>
              <a:gd name="T21" fmla="*/ 41 h 53"/>
              <a:gd name="T22" fmla="*/ 24 w 47"/>
              <a:gd name="T23" fmla="*/ 45 h 53"/>
              <a:gd name="T24" fmla="*/ 26 w 47"/>
              <a:gd name="T25" fmla="*/ 47 h 53"/>
              <a:gd name="T26" fmla="*/ 24 w 47"/>
              <a:gd name="T27" fmla="*/ 49 h 53"/>
              <a:gd name="T28" fmla="*/ 13 w 47"/>
              <a:gd name="T29" fmla="*/ 44 h 53"/>
              <a:gd name="T30" fmla="*/ 8 w 47"/>
              <a:gd name="T31"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53">
                <a:moveTo>
                  <a:pt x="24" y="53"/>
                </a:moveTo>
                <a:cubicBezTo>
                  <a:pt x="38" y="53"/>
                  <a:pt x="47" y="39"/>
                  <a:pt x="41" y="26"/>
                </a:cubicBezTo>
                <a:cubicBezTo>
                  <a:pt x="37" y="18"/>
                  <a:pt x="30" y="8"/>
                  <a:pt x="25" y="1"/>
                </a:cubicBezTo>
                <a:cubicBezTo>
                  <a:pt x="25" y="0"/>
                  <a:pt x="24" y="0"/>
                  <a:pt x="24" y="0"/>
                </a:cubicBezTo>
                <a:cubicBezTo>
                  <a:pt x="23" y="0"/>
                  <a:pt x="23" y="0"/>
                  <a:pt x="22" y="1"/>
                </a:cubicBezTo>
                <a:cubicBezTo>
                  <a:pt x="18" y="8"/>
                  <a:pt x="10" y="18"/>
                  <a:pt x="7" y="26"/>
                </a:cubicBezTo>
                <a:cubicBezTo>
                  <a:pt x="0" y="39"/>
                  <a:pt x="10" y="53"/>
                  <a:pt x="24" y="53"/>
                </a:cubicBezTo>
                <a:close/>
                <a:moveTo>
                  <a:pt x="8" y="33"/>
                </a:moveTo>
                <a:cubicBezTo>
                  <a:pt x="8" y="32"/>
                  <a:pt x="9" y="31"/>
                  <a:pt x="10" y="31"/>
                </a:cubicBezTo>
                <a:cubicBezTo>
                  <a:pt x="11" y="31"/>
                  <a:pt x="12" y="32"/>
                  <a:pt x="12" y="33"/>
                </a:cubicBezTo>
                <a:cubicBezTo>
                  <a:pt x="12" y="36"/>
                  <a:pt x="14" y="39"/>
                  <a:pt x="16" y="41"/>
                </a:cubicBezTo>
                <a:cubicBezTo>
                  <a:pt x="18" y="43"/>
                  <a:pt x="21" y="45"/>
                  <a:pt x="24" y="45"/>
                </a:cubicBezTo>
                <a:cubicBezTo>
                  <a:pt x="26" y="45"/>
                  <a:pt x="26" y="46"/>
                  <a:pt x="26" y="47"/>
                </a:cubicBezTo>
                <a:cubicBezTo>
                  <a:pt x="26" y="48"/>
                  <a:pt x="26" y="49"/>
                  <a:pt x="24" y="49"/>
                </a:cubicBezTo>
                <a:cubicBezTo>
                  <a:pt x="20" y="49"/>
                  <a:pt x="16" y="47"/>
                  <a:pt x="13" y="44"/>
                </a:cubicBezTo>
                <a:cubicBezTo>
                  <a:pt x="10" y="41"/>
                  <a:pt x="8" y="37"/>
                  <a:pt x="8" y="33"/>
                </a:cubicBezTo>
                <a:close/>
              </a:path>
            </a:pathLst>
          </a:custGeom>
          <a:solidFill>
            <a:schemeClr val="bg1"/>
          </a:solidFill>
          <a:ln>
            <a:noFill/>
          </a:ln>
        </p:spPr>
        <p:txBody>
          <a:bodyPr vert="horz" wrap="square" lIns="51442" tIns="25721" rIns="51442" bIns="25721"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grpSp>
        <p:nvGrpSpPr>
          <p:cNvPr id="4" name="Group 3">
            <a:extLst>
              <a:ext uri="{FF2B5EF4-FFF2-40B4-BE49-F238E27FC236}">
                <a16:creationId xmlns:a16="http://schemas.microsoft.com/office/drawing/2014/main" id="{19932665-7229-43DF-8EA3-76DCB14A448E}"/>
              </a:ext>
            </a:extLst>
          </p:cNvPr>
          <p:cNvGrpSpPr/>
          <p:nvPr/>
        </p:nvGrpSpPr>
        <p:grpSpPr>
          <a:xfrm>
            <a:off x="1359989" y="3429835"/>
            <a:ext cx="325980" cy="479813"/>
            <a:chOff x="2864444" y="4796020"/>
            <a:chExt cx="279063" cy="410756"/>
          </a:xfrm>
          <a:solidFill>
            <a:schemeClr val="bg1"/>
          </a:solidFill>
        </p:grpSpPr>
        <p:sp>
          <p:nvSpPr>
            <p:cNvPr id="125" name="Freeform 200">
              <a:extLst>
                <a:ext uri="{FF2B5EF4-FFF2-40B4-BE49-F238E27FC236}">
                  <a16:creationId xmlns:a16="http://schemas.microsoft.com/office/drawing/2014/main" id="{30316381-A970-4616-8ED9-3C2F0E89D489}"/>
                </a:ext>
              </a:extLst>
            </p:cNvPr>
            <p:cNvSpPr>
              <a:spLocks/>
            </p:cNvSpPr>
            <p:nvPr/>
          </p:nvSpPr>
          <p:spPr bwMode="gray">
            <a:xfrm>
              <a:off x="2883257" y="4796020"/>
              <a:ext cx="241437" cy="90932"/>
            </a:xfrm>
            <a:custGeom>
              <a:avLst/>
              <a:gdLst>
                <a:gd name="T0" fmla="*/ 53 w 53"/>
                <a:gd name="T1" fmla="*/ 14 h 20"/>
                <a:gd name="T2" fmla="*/ 48 w 53"/>
                <a:gd name="T3" fmla="*/ 20 h 20"/>
                <a:gd name="T4" fmla="*/ 5 w 53"/>
                <a:gd name="T5" fmla="*/ 20 h 20"/>
                <a:gd name="T6" fmla="*/ 0 w 53"/>
                <a:gd name="T7" fmla="*/ 14 h 20"/>
                <a:gd name="T8" fmla="*/ 0 w 53"/>
                <a:gd name="T9" fmla="*/ 5 h 20"/>
                <a:gd name="T10" fmla="*/ 5 w 53"/>
                <a:gd name="T11" fmla="*/ 0 h 20"/>
                <a:gd name="T12" fmla="*/ 48 w 53"/>
                <a:gd name="T13" fmla="*/ 0 h 20"/>
                <a:gd name="T14" fmla="*/ 53 w 53"/>
                <a:gd name="T15" fmla="*/ 5 h 20"/>
                <a:gd name="T16" fmla="*/ 53 w 53"/>
                <a:gd name="T1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0">
                  <a:moveTo>
                    <a:pt x="53" y="14"/>
                  </a:moveTo>
                  <a:cubicBezTo>
                    <a:pt x="53" y="17"/>
                    <a:pt x="51" y="20"/>
                    <a:pt x="48" y="20"/>
                  </a:cubicBezTo>
                  <a:cubicBezTo>
                    <a:pt x="5" y="20"/>
                    <a:pt x="5" y="20"/>
                    <a:pt x="5" y="20"/>
                  </a:cubicBezTo>
                  <a:cubicBezTo>
                    <a:pt x="2" y="20"/>
                    <a:pt x="0" y="17"/>
                    <a:pt x="0" y="14"/>
                  </a:cubicBezTo>
                  <a:cubicBezTo>
                    <a:pt x="0" y="5"/>
                    <a:pt x="0" y="5"/>
                    <a:pt x="0" y="5"/>
                  </a:cubicBezTo>
                  <a:cubicBezTo>
                    <a:pt x="0" y="2"/>
                    <a:pt x="2" y="0"/>
                    <a:pt x="5" y="0"/>
                  </a:cubicBezTo>
                  <a:cubicBezTo>
                    <a:pt x="48" y="0"/>
                    <a:pt x="48" y="0"/>
                    <a:pt x="48" y="0"/>
                  </a:cubicBezTo>
                  <a:cubicBezTo>
                    <a:pt x="51" y="0"/>
                    <a:pt x="53" y="2"/>
                    <a:pt x="53" y="5"/>
                  </a:cubicBezTo>
                  <a:lnTo>
                    <a:pt x="5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42" tIns="25721" rIns="51442" bIns="25721"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126" name="Freeform 201">
              <a:extLst>
                <a:ext uri="{FF2B5EF4-FFF2-40B4-BE49-F238E27FC236}">
                  <a16:creationId xmlns:a16="http://schemas.microsoft.com/office/drawing/2014/main" id="{7FD3D4EA-0DDA-4581-965C-8E1D7A70A99F}"/>
                </a:ext>
              </a:extLst>
            </p:cNvPr>
            <p:cNvSpPr>
              <a:spLocks/>
            </p:cNvSpPr>
            <p:nvPr/>
          </p:nvSpPr>
          <p:spPr bwMode="gray">
            <a:xfrm>
              <a:off x="2864444" y="4868138"/>
              <a:ext cx="279063" cy="338638"/>
            </a:xfrm>
            <a:custGeom>
              <a:avLst/>
              <a:gdLst>
                <a:gd name="T0" fmla="*/ 52 w 61"/>
                <a:gd name="T1" fmla="*/ 74 h 74"/>
                <a:gd name="T2" fmla="*/ 9 w 61"/>
                <a:gd name="T3" fmla="*/ 74 h 74"/>
                <a:gd name="T4" fmla="*/ 0 w 61"/>
                <a:gd name="T5" fmla="*/ 64 h 74"/>
                <a:gd name="T6" fmla="*/ 0 w 61"/>
                <a:gd name="T7" fmla="*/ 18 h 74"/>
                <a:gd name="T8" fmla="*/ 9 w 61"/>
                <a:gd name="T9" fmla="*/ 8 h 74"/>
                <a:gd name="T10" fmla="*/ 12 w 61"/>
                <a:gd name="T11" fmla="*/ 8 h 74"/>
                <a:gd name="T12" fmla="*/ 12 w 61"/>
                <a:gd name="T13" fmla="*/ 4 h 74"/>
                <a:gd name="T14" fmla="*/ 16 w 61"/>
                <a:gd name="T15" fmla="*/ 0 h 74"/>
                <a:gd name="T16" fmla="*/ 20 w 61"/>
                <a:gd name="T17" fmla="*/ 4 h 74"/>
                <a:gd name="T18" fmla="*/ 20 w 61"/>
                <a:gd name="T19" fmla="*/ 13 h 74"/>
                <a:gd name="T20" fmla="*/ 16 w 61"/>
                <a:gd name="T21" fmla="*/ 17 h 74"/>
                <a:gd name="T22" fmla="*/ 9 w 61"/>
                <a:gd name="T23" fmla="*/ 17 h 74"/>
                <a:gd name="T24" fmla="*/ 8 w 61"/>
                <a:gd name="T25" fmla="*/ 18 h 74"/>
                <a:gd name="T26" fmla="*/ 8 w 61"/>
                <a:gd name="T27" fmla="*/ 64 h 74"/>
                <a:gd name="T28" fmla="*/ 9 w 61"/>
                <a:gd name="T29" fmla="*/ 66 h 74"/>
                <a:gd name="T30" fmla="*/ 52 w 61"/>
                <a:gd name="T31" fmla="*/ 66 h 74"/>
                <a:gd name="T32" fmla="*/ 53 w 61"/>
                <a:gd name="T33" fmla="*/ 64 h 74"/>
                <a:gd name="T34" fmla="*/ 53 w 61"/>
                <a:gd name="T35" fmla="*/ 18 h 74"/>
                <a:gd name="T36" fmla="*/ 52 w 61"/>
                <a:gd name="T37" fmla="*/ 17 h 74"/>
                <a:gd name="T38" fmla="*/ 45 w 61"/>
                <a:gd name="T39" fmla="*/ 17 h 74"/>
                <a:gd name="T40" fmla="*/ 41 w 61"/>
                <a:gd name="T41" fmla="*/ 13 h 74"/>
                <a:gd name="T42" fmla="*/ 41 w 61"/>
                <a:gd name="T43" fmla="*/ 4 h 74"/>
                <a:gd name="T44" fmla="*/ 45 w 61"/>
                <a:gd name="T45" fmla="*/ 0 h 74"/>
                <a:gd name="T46" fmla="*/ 49 w 61"/>
                <a:gd name="T47" fmla="*/ 4 h 74"/>
                <a:gd name="T48" fmla="*/ 49 w 61"/>
                <a:gd name="T49" fmla="*/ 8 h 74"/>
                <a:gd name="T50" fmla="*/ 52 w 61"/>
                <a:gd name="T51" fmla="*/ 8 h 74"/>
                <a:gd name="T52" fmla="*/ 61 w 61"/>
                <a:gd name="T53" fmla="*/ 18 h 74"/>
                <a:gd name="T54" fmla="*/ 61 w 61"/>
                <a:gd name="T55" fmla="*/ 64 h 74"/>
                <a:gd name="T56" fmla="*/ 52 w 61"/>
                <a:gd name="T5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74">
                  <a:moveTo>
                    <a:pt x="52" y="74"/>
                  </a:moveTo>
                  <a:cubicBezTo>
                    <a:pt x="9" y="74"/>
                    <a:pt x="9" y="74"/>
                    <a:pt x="9" y="74"/>
                  </a:cubicBezTo>
                  <a:cubicBezTo>
                    <a:pt x="4" y="74"/>
                    <a:pt x="0" y="70"/>
                    <a:pt x="0" y="64"/>
                  </a:cubicBezTo>
                  <a:cubicBezTo>
                    <a:pt x="0" y="18"/>
                    <a:pt x="0" y="18"/>
                    <a:pt x="0" y="18"/>
                  </a:cubicBezTo>
                  <a:cubicBezTo>
                    <a:pt x="0" y="13"/>
                    <a:pt x="4" y="8"/>
                    <a:pt x="9" y="8"/>
                  </a:cubicBezTo>
                  <a:cubicBezTo>
                    <a:pt x="12" y="8"/>
                    <a:pt x="12" y="8"/>
                    <a:pt x="12" y="8"/>
                  </a:cubicBezTo>
                  <a:cubicBezTo>
                    <a:pt x="12" y="4"/>
                    <a:pt x="12" y="4"/>
                    <a:pt x="12" y="4"/>
                  </a:cubicBezTo>
                  <a:cubicBezTo>
                    <a:pt x="12" y="2"/>
                    <a:pt x="14" y="0"/>
                    <a:pt x="16" y="0"/>
                  </a:cubicBezTo>
                  <a:cubicBezTo>
                    <a:pt x="19" y="0"/>
                    <a:pt x="20" y="2"/>
                    <a:pt x="20" y="4"/>
                  </a:cubicBezTo>
                  <a:cubicBezTo>
                    <a:pt x="20" y="13"/>
                    <a:pt x="20" y="13"/>
                    <a:pt x="20" y="13"/>
                  </a:cubicBezTo>
                  <a:cubicBezTo>
                    <a:pt x="20" y="15"/>
                    <a:pt x="19" y="17"/>
                    <a:pt x="16" y="17"/>
                  </a:cubicBezTo>
                  <a:cubicBezTo>
                    <a:pt x="9" y="17"/>
                    <a:pt x="9" y="17"/>
                    <a:pt x="9" y="17"/>
                  </a:cubicBezTo>
                  <a:cubicBezTo>
                    <a:pt x="9" y="17"/>
                    <a:pt x="8" y="17"/>
                    <a:pt x="8" y="18"/>
                  </a:cubicBezTo>
                  <a:cubicBezTo>
                    <a:pt x="8" y="64"/>
                    <a:pt x="8" y="64"/>
                    <a:pt x="8" y="64"/>
                  </a:cubicBezTo>
                  <a:cubicBezTo>
                    <a:pt x="8" y="65"/>
                    <a:pt x="9" y="66"/>
                    <a:pt x="9" y="66"/>
                  </a:cubicBezTo>
                  <a:cubicBezTo>
                    <a:pt x="52" y="66"/>
                    <a:pt x="52" y="66"/>
                    <a:pt x="52" y="66"/>
                  </a:cubicBezTo>
                  <a:cubicBezTo>
                    <a:pt x="53" y="66"/>
                    <a:pt x="53" y="65"/>
                    <a:pt x="53" y="64"/>
                  </a:cubicBezTo>
                  <a:cubicBezTo>
                    <a:pt x="53" y="18"/>
                    <a:pt x="53" y="18"/>
                    <a:pt x="53" y="18"/>
                  </a:cubicBezTo>
                  <a:cubicBezTo>
                    <a:pt x="53" y="17"/>
                    <a:pt x="53" y="17"/>
                    <a:pt x="52" y="17"/>
                  </a:cubicBezTo>
                  <a:cubicBezTo>
                    <a:pt x="45" y="17"/>
                    <a:pt x="45" y="17"/>
                    <a:pt x="45" y="17"/>
                  </a:cubicBezTo>
                  <a:cubicBezTo>
                    <a:pt x="43" y="17"/>
                    <a:pt x="41" y="15"/>
                    <a:pt x="41" y="13"/>
                  </a:cubicBezTo>
                  <a:cubicBezTo>
                    <a:pt x="41" y="4"/>
                    <a:pt x="41" y="4"/>
                    <a:pt x="41" y="4"/>
                  </a:cubicBezTo>
                  <a:cubicBezTo>
                    <a:pt x="41" y="2"/>
                    <a:pt x="43" y="0"/>
                    <a:pt x="45" y="0"/>
                  </a:cubicBezTo>
                  <a:cubicBezTo>
                    <a:pt x="47" y="0"/>
                    <a:pt x="49" y="2"/>
                    <a:pt x="49" y="4"/>
                  </a:cubicBezTo>
                  <a:cubicBezTo>
                    <a:pt x="49" y="8"/>
                    <a:pt x="49" y="8"/>
                    <a:pt x="49" y="8"/>
                  </a:cubicBezTo>
                  <a:cubicBezTo>
                    <a:pt x="52" y="8"/>
                    <a:pt x="52" y="8"/>
                    <a:pt x="52" y="8"/>
                  </a:cubicBezTo>
                  <a:cubicBezTo>
                    <a:pt x="57" y="8"/>
                    <a:pt x="61" y="13"/>
                    <a:pt x="61" y="18"/>
                  </a:cubicBezTo>
                  <a:cubicBezTo>
                    <a:pt x="61" y="64"/>
                    <a:pt x="61" y="64"/>
                    <a:pt x="61" y="64"/>
                  </a:cubicBezTo>
                  <a:cubicBezTo>
                    <a:pt x="61" y="70"/>
                    <a:pt x="57" y="74"/>
                    <a:pt x="52"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42" tIns="25721" rIns="51442" bIns="25721"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127" name="Freeform 202">
              <a:extLst>
                <a:ext uri="{FF2B5EF4-FFF2-40B4-BE49-F238E27FC236}">
                  <a16:creationId xmlns:a16="http://schemas.microsoft.com/office/drawing/2014/main" id="{20196180-6D94-4945-8D92-E1477203EBF2}"/>
                </a:ext>
              </a:extLst>
            </p:cNvPr>
            <p:cNvSpPr>
              <a:spLocks noEditPoints="1"/>
            </p:cNvSpPr>
            <p:nvPr/>
          </p:nvSpPr>
          <p:spPr bwMode="gray">
            <a:xfrm>
              <a:off x="2864444" y="4977881"/>
              <a:ext cx="210082" cy="156777"/>
            </a:xfrm>
            <a:custGeom>
              <a:avLst/>
              <a:gdLst>
                <a:gd name="T0" fmla="*/ 42 w 46"/>
                <a:gd name="T1" fmla="*/ 0 h 34"/>
                <a:gd name="T2" fmla="*/ 4 w 46"/>
                <a:gd name="T3" fmla="*/ 0 h 34"/>
                <a:gd name="T4" fmla="*/ 0 w 46"/>
                <a:gd name="T5" fmla="*/ 4 h 34"/>
                <a:gd name="T6" fmla="*/ 0 w 46"/>
                <a:gd name="T7" fmla="*/ 31 h 34"/>
                <a:gd name="T8" fmla="*/ 4 w 46"/>
                <a:gd name="T9" fmla="*/ 34 h 34"/>
                <a:gd name="T10" fmla="*/ 42 w 46"/>
                <a:gd name="T11" fmla="*/ 34 h 34"/>
                <a:gd name="T12" fmla="*/ 46 w 46"/>
                <a:gd name="T13" fmla="*/ 31 h 34"/>
                <a:gd name="T14" fmla="*/ 46 w 46"/>
                <a:gd name="T15" fmla="*/ 4 h 34"/>
                <a:gd name="T16" fmla="*/ 42 w 46"/>
                <a:gd name="T17" fmla="*/ 0 h 34"/>
                <a:gd name="T18" fmla="*/ 34 w 46"/>
                <a:gd name="T19" fmla="*/ 20 h 34"/>
                <a:gd name="T20" fmla="*/ 33 w 46"/>
                <a:gd name="T21" fmla="*/ 21 h 34"/>
                <a:gd name="T22" fmla="*/ 29 w 46"/>
                <a:gd name="T23" fmla="*/ 21 h 34"/>
                <a:gd name="T24" fmla="*/ 29 w 46"/>
                <a:gd name="T25" fmla="*/ 25 h 34"/>
                <a:gd name="T26" fmla="*/ 28 w 46"/>
                <a:gd name="T27" fmla="*/ 27 h 34"/>
                <a:gd name="T28" fmla="*/ 22 w 46"/>
                <a:gd name="T29" fmla="*/ 27 h 34"/>
                <a:gd name="T30" fmla="*/ 21 w 46"/>
                <a:gd name="T31" fmla="*/ 25 h 34"/>
                <a:gd name="T32" fmla="*/ 21 w 46"/>
                <a:gd name="T33" fmla="*/ 21 h 34"/>
                <a:gd name="T34" fmla="*/ 17 w 46"/>
                <a:gd name="T35" fmla="*/ 21 h 34"/>
                <a:gd name="T36" fmla="*/ 15 w 46"/>
                <a:gd name="T37" fmla="*/ 20 h 34"/>
                <a:gd name="T38" fmla="*/ 15 w 46"/>
                <a:gd name="T39" fmla="*/ 15 h 34"/>
                <a:gd name="T40" fmla="*/ 17 w 46"/>
                <a:gd name="T41" fmla="*/ 13 h 34"/>
                <a:gd name="T42" fmla="*/ 21 w 46"/>
                <a:gd name="T43" fmla="*/ 13 h 34"/>
                <a:gd name="T44" fmla="*/ 21 w 46"/>
                <a:gd name="T45" fmla="*/ 9 h 34"/>
                <a:gd name="T46" fmla="*/ 22 w 46"/>
                <a:gd name="T47" fmla="*/ 8 h 34"/>
                <a:gd name="T48" fmla="*/ 28 w 46"/>
                <a:gd name="T49" fmla="*/ 8 h 34"/>
                <a:gd name="T50" fmla="*/ 29 w 46"/>
                <a:gd name="T51" fmla="*/ 9 h 34"/>
                <a:gd name="T52" fmla="*/ 29 w 46"/>
                <a:gd name="T53" fmla="*/ 13 h 34"/>
                <a:gd name="T54" fmla="*/ 33 w 46"/>
                <a:gd name="T55" fmla="*/ 13 h 34"/>
                <a:gd name="T56" fmla="*/ 34 w 46"/>
                <a:gd name="T57" fmla="*/ 15 h 34"/>
                <a:gd name="T58" fmla="*/ 34 w 46"/>
                <a:gd name="T59"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34">
                  <a:moveTo>
                    <a:pt x="42" y="0"/>
                  </a:moveTo>
                  <a:cubicBezTo>
                    <a:pt x="4" y="0"/>
                    <a:pt x="4" y="0"/>
                    <a:pt x="4" y="0"/>
                  </a:cubicBezTo>
                  <a:cubicBezTo>
                    <a:pt x="2" y="0"/>
                    <a:pt x="0" y="2"/>
                    <a:pt x="0" y="4"/>
                  </a:cubicBezTo>
                  <a:cubicBezTo>
                    <a:pt x="0" y="31"/>
                    <a:pt x="0" y="31"/>
                    <a:pt x="0" y="31"/>
                  </a:cubicBezTo>
                  <a:cubicBezTo>
                    <a:pt x="0" y="33"/>
                    <a:pt x="2" y="34"/>
                    <a:pt x="4" y="34"/>
                  </a:cubicBezTo>
                  <a:cubicBezTo>
                    <a:pt x="42" y="34"/>
                    <a:pt x="42" y="34"/>
                    <a:pt x="42" y="34"/>
                  </a:cubicBezTo>
                  <a:cubicBezTo>
                    <a:pt x="44" y="34"/>
                    <a:pt x="46" y="33"/>
                    <a:pt x="46" y="31"/>
                  </a:cubicBezTo>
                  <a:cubicBezTo>
                    <a:pt x="46" y="4"/>
                    <a:pt x="46" y="4"/>
                    <a:pt x="46" y="4"/>
                  </a:cubicBezTo>
                  <a:cubicBezTo>
                    <a:pt x="46" y="2"/>
                    <a:pt x="44" y="0"/>
                    <a:pt x="42" y="0"/>
                  </a:cubicBezTo>
                  <a:close/>
                  <a:moveTo>
                    <a:pt x="34" y="20"/>
                  </a:moveTo>
                  <a:cubicBezTo>
                    <a:pt x="34" y="21"/>
                    <a:pt x="34" y="21"/>
                    <a:pt x="33" y="21"/>
                  </a:cubicBezTo>
                  <a:cubicBezTo>
                    <a:pt x="29" y="21"/>
                    <a:pt x="29" y="21"/>
                    <a:pt x="29" y="21"/>
                  </a:cubicBezTo>
                  <a:cubicBezTo>
                    <a:pt x="29" y="25"/>
                    <a:pt x="29" y="25"/>
                    <a:pt x="29" y="25"/>
                  </a:cubicBezTo>
                  <a:cubicBezTo>
                    <a:pt x="29" y="26"/>
                    <a:pt x="28" y="27"/>
                    <a:pt x="28" y="27"/>
                  </a:cubicBezTo>
                  <a:cubicBezTo>
                    <a:pt x="22" y="27"/>
                    <a:pt x="22" y="27"/>
                    <a:pt x="22" y="27"/>
                  </a:cubicBezTo>
                  <a:cubicBezTo>
                    <a:pt x="21" y="27"/>
                    <a:pt x="21" y="26"/>
                    <a:pt x="21" y="25"/>
                  </a:cubicBezTo>
                  <a:cubicBezTo>
                    <a:pt x="21" y="21"/>
                    <a:pt x="21" y="21"/>
                    <a:pt x="21" y="21"/>
                  </a:cubicBezTo>
                  <a:cubicBezTo>
                    <a:pt x="17" y="21"/>
                    <a:pt x="17" y="21"/>
                    <a:pt x="17" y="21"/>
                  </a:cubicBezTo>
                  <a:cubicBezTo>
                    <a:pt x="16" y="21"/>
                    <a:pt x="15" y="21"/>
                    <a:pt x="15" y="20"/>
                  </a:cubicBezTo>
                  <a:cubicBezTo>
                    <a:pt x="15" y="15"/>
                    <a:pt x="15" y="15"/>
                    <a:pt x="15" y="15"/>
                  </a:cubicBezTo>
                  <a:cubicBezTo>
                    <a:pt x="15" y="14"/>
                    <a:pt x="16" y="13"/>
                    <a:pt x="17" y="13"/>
                  </a:cubicBezTo>
                  <a:cubicBezTo>
                    <a:pt x="21" y="13"/>
                    <a:pt x="21" y="13"/>
                    <a:pt x="21" y="13"/>
                  </a:cubicBezTo>
                  <a:cubicBezTo>
                    <a:pt x="21" y="9"/>
                    <a:pt x="21" y="9"/>
                    <a:pt x="21" y="9"/>
                  </a:cubicBezTo>
                  <a:cubicBezTo>
                    <a:pt x="21" y="8"/>
                    <a:pt x="21" y="8"/>
                    <a:pt x="22" y="8"/>
                  </a:cubicBezTo>
                  <a:cubicBezTo>
                    <a:pt x="28" y="8"/>
                    <a:pt x="28" y="8"/>
                    <a:pt x="28" y="8"/>
                  </a:cubicBezTo>
                  <a:cubicBezTo>
                    <a:pt x="28" y="8"/>
                    <a:pt x="29" y="8"/>
                    <a:pt x="29" y="9"/>
                  </a:cubicBezTo>
                  <a:cubicBezTo>
                    <a:pt x="29" y="13"/>
                    <a:pt x="29" y="13"/>
                    <a:pt x="29" y="13"/>
                  </a:cubicBezTo>
                  <a:cubicBezTo>
                    <a:pt x="33" y="13"/>
                    <a:pt x="33" y="13"/>
                    <a:pt x="33" y="13"/>
                  </a:cubicBezTo>
                  <a:cubicBezTo>
                    <a:pt x="34" y="13"/>
                    <a:pt x="34" y="14"/>
                    <a:pt x="34" y="15"/>
                  </a:cubicBezTo>
                  <a:lnTo>
                    <a:pt x="3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42" tIns="25721" rIns="51442" bIns="25721"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grpSp>
      <p:sp>
        <p:nvSpPr>
          <p:cNvPr id="26" name="Slide Number Placeholder 4">
            <a:extLst>
              <a:ext uri="{FF2B5EF4-FFF2-40B4-BE49-F238E27FC236}">
                <a16:creationId xmlns:a16="http://schemas.microsoft.com/office/drawing/2014/main" id="{7AE654FA-ECC5-45A2-89DC-1656EBFEFDF6}"/>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5587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fade">
                                      <p:cBhvr>
                                        <p:cTn id="13" dur="500"/>
                                        <p:tgtEl>
                                          <p:spTgt spid="1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3"/>
                                        </p:tgtEl>
                                        <p:attrNameLst>
                                          <p:attrName>style.visibility</p:attrName>
                                        </p:attrNameLst>
                                      </p:cBhvr>
                                      <p:to>
                                        <p:strVal val="visible"/>
                                      </p:to>
                                    </p:set>
                                    <p:animEffect transition="in" filter="fade">
                                      <p:cBhvr>
                                        <p:cTn id="24" dur="500"/>
                                        <p:tgtEl>
                                          <p:spTgt spid="1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1"/>
                                        </p:tgtEl>
                                        <p:attrNameLst>
                                          <p:attrName>style.visibility</p:attrName>
                                        </p:attrNameLst>
                                      </p:cBhvr>
                                      <p:to>
                                        <p:strVal val="visible"/>
                                      </p:to>
                                    </p:set>
                                    <p:animEffect transition="in" filter="fade">
                                      <p:cBhvr>
                                        <p:cTn id="3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2" grpId="0" animBg="1"/>
      <p:bldP spid="23" grpId="0" animBg="1"/>
      <p:bldP spid="34" grpId="0" animBg="1"/>
      <p:bldP spid="35" grpId="0" animBg="1"/>
      <p:bldP spid="121" grpId="0"/>
      <p:bldP spid="122" grpId="0" animBg="1"/>
      <p:bldP spid="1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09E685-596B-48AB-9F7B-E68BB1C77E67}"/>
              </a:ext>
            </a:extLst>
          </p:cNvPr>
          <p:cNvSpPr>
            <a:spLocks noGrp="1"/>
          </p:cNvSpPr>
          <p:nvPr>
            <p:ph type="title"/>
          </p:nvPr>
        </p:nvSpPr>
        <p:spPr>
          <a:xfrm>
            <a:off x="459485" y="124689"/>
            <a:ext cx="7029886" cy="768096"/>
          </a:xfrm>
        </p:spPr>
        <p:txBody>
          <a:bodyPr>
            <a:normAutofit fontScale="90000"/>
          </a:bodyPr>
          <a:lstStyle/>
          <a:p>
            <a:r>
              <a:rPr lang="en-GB" dirty="0" err="1"/>
              <a:t>Nhiễm</a:t>
            </a:r>
            <a:r>
              <a:rPr lang="en-GB" dirty="0"/>
              <a:t> </a:t>
            </a:r>
            <a:r>
              <a:rPr lang="en-GB" dirty="0" err="1"/>
              <a:t>toan</a:t>
            </a:r>
            <a:r>
              <a:rPr lang="en-GB" dirty="0"/>
              <a:t> </a:t>
            </a:r>
            <a:r>
              <a:rPr lang="en-GB" dirty="0" err="1"/>
              <a:t>ceton</a:t>
            </a:r>
            <a:r>
              <a:rPr lang="en-GB" dirty="0"/>
              <a:t> </a:t>
            </a:r>
            <a:r>
              <a:rPr lang="en-GB" dirty="0" err="1"/>
              <a:t>thường</a:t>
            </a:r>
            <a:r>
              <a:rPr lang="en-GB" dirty="0"/>
              <a:t> </a:t>
            </a:r>
            <a:r>
              <a:rPr lang="en-GB" dirty="0" err="1"/>
              <a:t>hiếm</a:t>
            </a:r>
            <a:r>
              <a:rPr lang="en-GB" dirty="0"/>
              <a:t> </a:t>
            </a:r>
            <a:r>
              <a:rPr lang="en-GB" dirty="0" err="1"/>
              <a:t>trên</a:t>
            </a:r>
            <a:r>
              <a:rPr lang="en-GB" dirty="0"/>
              <a:t> ĐTĐ </a:t>
            </a:r>
            <a:r>
              <a:rPr lang="en-GB" dirty="0" err="1"/>
              <a:t>típ</a:t>
            </a:r>
            <a:r>
              <a:rPr lang="en-GB" dirty="0"/>
              <a:t> 2 </a:t>
            </a:r>
            <a:r>
              <a:rPr lang="en-GB" dirty="0" err="1"/>
              <a:t>và</a:t>
            </a:r>
            <a:r>
              <a:rPr lang="en-GB" dirty="0"/>
              <a:t> </a:t>
            </a:r>
            <a:r>
              <a:rPr lang="en-GB" dirty="0" err="1"/>
              <a:t>có</a:t>
            </a:r>
            <a:r>
              <a:rPr lang="en-GB" dirty="0"/>
              <a:t> </a:t>
            </a:r>
            <a:r>
              <a:rPr lang="en-GB" dirty="0" err="1"/>
              <a:t>thể</a:t>
            </a:r>
            <a:r>
              <a:rPr lang="en-GB" dirty="0"/>
              <a:t> </a:t>
            </a:r>
            <a:r>
              <a:rPr lang="en-GB" dirty="0" err="1"/>
              <a:t>giảm</a:t>
            </a:r>
            <a:r>
              <a:rPr lang="en-GB" dirty="0"/>
              <a:t> </a:t>
            </a:r>
            <a:r>
              <a:rPr lang="en-GB" dirty="0" err="1"/>
              <a:t>thiểu</a:t>
            </a:r>
            <a:r>
              <a:rPr lang="en-GB" dirty="0"/>
              <a:t> </a:t>
            </a:r>
            <a:r>
              <a:rPr lang="en-GB" dirty="0" err="1"/>
              <a:t>nguy</a:t>
            </a:r>
            <a:r>
              <a:rPr lang="en-GB" dirty="0"/>
              <a:t> </a:t>
            </a:r>
            <a:r>
              <a:rPr lang="en-GB" dirty="0" err="1"/>
              <a:t>cơ</a:t>
            </a:r>
            <a:endParaRPr lang="es-AR" dirty="0"/>
          </a:p>
        </p:txBody>
      </p:sp>
      <p:sp>
        <p:nvSpPr>
          <p:cNvPr id="2" name="Footer Placeholder 1">
            <a:extLst>
              <a:ext uri="{FF2B5EF4-FFF2-40B4-BE49-F238E27FC236}">
                <a16:creationId xmlns:a16="http://schemas.microsoft.com/office/drawing/2014/main" id="{D45F15CC-73DB-40FD-8526-C6C59F8C9559}"/>
              </a:ext>
            </a:extLst>
          </p:cNvPr>
          <p:cNvSpPr>
            <a:spLocks noGrp="1"/>
          </p:cNvSpPr>
          <p:nvPr>
            <p:ph type="ftr" sz="quarter" idx="3"/>
          </p:nvPr>
        </p:nvSpPr>
        <p:spPr>
          <a:xfrm>
            <a:off x="419345" y="4504065"/>
            <a:ext cx="8041145" cy="54607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rPr>
              <a:t>*</a:t>
            </a:r>
            <a:r>
              <a:rPr kumimoji="0" lang="en-US" b="0" i="0" u="none" strike="noStrike" kern="1200" cap="none" spc="0" normalizeH="0" baseline="0" noProof="0" dirty="0" err="1">
                <a:ln>
                  <a:noFill/>
                </a:ln>
                <a:solidFill>
                  <a:srgbClr val="515151"/>
                </a:solidFill>
                <a:effectLst/>
                <a:uLnTx/>
                <a:uFillTx/>
                <a:latin typeface="Century Gothic" panose="020F0302020204030204"/>
                <a:ea typeface="+mn-ea"/>
                <a:cs typeface="+mn-cs"/>
              </a:rPr>
              <a:t>Bệnh</a:t>
            </a:r>
            <a:r>
              <a:rPr kumimoji="0" lang="en-US" b="0" i="0" u="none" strike="noStrike" kern="1200" cap="none" spc="0" normalizeH="0" noProof="0" dirty="0">
                <a:ln>
                  <a:noFill/>
                </a:ln>
                <a:solidFill>
                  <a:srgbClr val="515151"/>
                </a:solidFill>
                <a:effectLst/>
                <a:uLnTx/>
                <a:uFillTx/>
                <a:latin typeface="Century Gothic" panose="020F0302020204030204"/>
                <a:ea typeface="+mn-ea"/>
                <a:cs typeface="+mn-cs"/>
              </a:rPr>
              <a:t> </a:t>
            </a:r>
            <a:r>
              <a:rPr kumimoji="0" lang="en-US" b="0" i="0" u="none" strike="noStrike" kern="1200" cap="none" spc="0" normalizeH="0" noProof="0" dirty="0" err="1">
                <a:ln>
                  <a:noFill/>
                </a:ln>
                <a:solidFill>
                  <a:srgbClr val="515151"/>
                </a:solidFill>
                <a:effectLst/>
                <a:uLnTx/>
                <a:uFillTx/>
                <a:latin typeface="Century Gothic" panose="020F0302020204030204"/>
                <a:ea typeface="+mn-ea"/>
                <a:cs typeface="+mn-cs"/>
              </a:rPr>
              <a:t>nhân</a:t>
            </a:r>
            <a:r>
              <a:rPr kumimoji="0" lang="en-US" b="0" i="0" u="none" strike="noStrike" kern="1200" cap="none" spc="0" normalizeH="0" noProof="0" dirty="0">
                <a:ln>
                  <a:noFill/>
                </a:ln>
                <a:solidFill>
                  <a:srgbClr val="515151"/>
                </a:solidFill>
                <a:effectLst/>
                <a:uLnTx/>
                <a:uFillTx/>
                <a:latin typeface="Century Gothic" panose="020F0302020204030204"/>
                <a:ea typeface="+mn-ea"/>
                <a:cs typeface="+mn-cs"/>
              </a:rPr>
              <a:t> LADA </a:t>
            </a:r>
            <a:r>
              <a:rPr kumimoji="0" lang="en-US" b="0" i="0" u="none" strike="noStrike" kern="1200" cap="none" spc="0" normalizeH="0" noProof="0" dirty="0" err="1">
                <a:ln>
                  <a:noFill/>
                </a:ln>
                <a:solidFill>
                  <a:srgbClr val="515151"/>
                </a:solidFill>
                <a:effectLst/>
                <a:uLnTx/>
                <a:uFillTx/>
                <a:latin typeface="Century Gothic" panose="020F0302020204030204"/>
                <a:ea typeface="+mn-ea"/>
                <a:cs typeface="+mn-cs"/>
              </a:rPr>
              <a:t>có</a:t>
            </a:r>
            <a:r>
              <a:rPr kumimoji="0" lang="en-US" b="0" i="0" u="none" strike="noStrike" kern="1200" cap="none" spc="0" normalizeH="0" noProof="0" dirty="0">
                <a:ln>
                  <a:noFill/>
                </a:ln>
                <a:solidFill>
                  <a:srgbClr val="515151"/>
                </a:solidFill>
                <a:effectLst/>
                <a:uLnTx/>
                <a:uFillTx/>
                <a:latin typeface="Century Gothic" panose="020F0302020204030204"/>
                <a:ea typeface="+mn-ea"/>
                <a:cs typeface="+mn-cs"/>
              </a:rPr>
              <a:t> ĐTĐ </a:t>
            </a:r>
            <a:r>
              <a:rPr kumimoji="0" lang="en-US" b="0" i="0" u="none" strike="noStrike" kern="1200" cap="none" spc="0" normalizeH="0" noProof="0" dirty="0" err="1">
                <a:ln>
                  <a:noFill/>
                </a:ln>
                <a:solidFill>
                  <a:srgbClr val="515151"/>
                </a:solidFill>
                <a:effectLst/>
                <a:uLnTx/>
                <a:uFillTx/>
                <a:latin typeface="Century Gothic" panose="020F0302020204030204"/>
                <a:ea typeface="+mn-ea"/>
                <a:cs typeface="+mn-cs"/>
              </a:rPr>
              <a:t>tự</a:t>
            </a:r>
            <a:r>
              <a:rPr kumimoji="0" lang="en-US" b="0" i="0" u="none" strike="noStrike" kern="1200" cap="none" spc="0" normalizeH="0" noProof="0" dirty="0">
                <a:ln>
                  <a:noFill/>
                </a:ln>
                <a:solidFill>
                  <a:srgbClr val="515151"/>
                </a:solidFill>
                <a:effectLst/>
                <a:uLnTx/>
                <a:uFillTx/>
                <a:latin typeface="Century Gothic" panose="020F0302020204030204"/>
                <a:ea typeface="+mn-ea"/>
                <a:cs typeface="+mn-cs"/>
              </a:rPr>
              <a:t> </a:t>
            </a:r>
            <a:r>
              <a:rPr kumimoji="0" lang="en-US" b="0" i="0" u="none" strike="noStrike" kern="1200" cap="none" spc="0" normalizeH="0" noProof="0" dirty="0" err="1">
                <a:ln>
                  <a:noFill/>
                </a:ln>
                <a:solidFill>
                  <a:srgbClr val="515151"/>
                </a:solidFill>
                <a:effectLst/>
                <a:uLnTx/>
                <a:uFillTx/>
                <a:latin typeface="Century Gothic" panose="020F0302020204030204"/>
                <a:ea typeface="+mn-ea"/>
                <a:cs typeface="+mn-cs"/>
              </a:rPr>
              <a:t>miễn</a:t>
            </a:r>
            <a:r>
              <a:rPr kumimoji="0" lang="en-US" b="0" i="0" u="none" strike="noStrike" kern="1200" cap="none" spc="0" normalizeH="0" noProof="0" dirty="0">
                <a:ln>
                  <a:noFill/>
                </a:ln>
                <a:solidFill>
                  <a:srgbClr val="515151"/>
                </a:solidFill>
                <a:effectLst/>
                <a:uLnTx/>
                <a:uFillTx/>
                <a:latin typeface="Century Gothic" panose="020F0302020204030204"/>
                <a:ea typeface="+mn-ea"/>
                <a:cs typeface="+mn-cs"/>
              </a:rPr>
              <a:t>, do </a:t>
            </a:r>
            <a:r>
              <a:rPr kumimoji="0" lang="en-US" b="0" i="0" u="none" strike="noStrike" kern="1200" cap="none" spc="0" normalizeH="0" noProof="0" dirty="0" err="1">
                <a:ln>
                  <a:noFill/>
                </a:ln>
                <a:solidFill>
                  <a:srgbClr val="515151"/>
                </a:solidFill>
                <a:effectLst/>
                <a:uLnTx/>
                <a:uFillTx/>
                <a:latin typeface="Century Gothic" panose="020F0302020204030204"/>
                <a:ea typeface="+mn-ea"/>
                <a:cs typeface="+mn-cs"/>
              </a:rPr>
              <a:t>đó</a:t>
            </a:r>
            <a:r>
              <a:rPr kumimoji="0" lang="en-US" b="0" i="0" u="none" strike="noStrike" kern="1200" cap="none" spc="0" normalizeH="0" noProof="0" dirty="0">
                <a:ln>
                  <a:noFill/>
                </a:ln>
                <a:solidFill>
                  <a:srgbClr val="515151"/>
                </a:solidFill>
                <a:effectLst/>
                <a:uLnTx/>
                <a:uFillTx/>
                <a:latin typeface="Century Gothic" panose="020F0302020204030204"/>
                <a:ea typeface="+mn-ea"/>
                <a:cs typeface="+mn-cs"/>
              </a:rPr>
              <a:t>, </a:t>
            </a:r>
            <a:r>
              <a:rPr kumimoji="0" lang="en-US" b="0" i="0" u="none" strike="noStrike" kern="1200" cap="none" spc="0" normalizeH="0" noProof="0" dirty="0" err="1">
                <a:ln>
                  <a:noFill/>
                </a:ln>
                <a:solidFill>
                  <a:srgbClr val="515151"/>
                </a:solidFill>
                <a:effectLst/>
                <a:uLnTx/>
                <a:uFillTx/>
                <a:latin typeface="Century Gothic" panose="020F0302020204030204"/>
                <a:ea typeface="+mn-ea"/>
                <a:cs typeface="+mn-cs"/>
              </a:rPr>
              <a:t>họ</a:t>
            </a:r>
            <a:r>
              <a:rPr kumimoji="0" lang="en-US" b="0" i="0" u="none" strike="noStrike" kern="1200" cap="none" spc="0" normalizeH="0" noProof="0" dirty="0">
                <a:ln>
                  <a:noFill/>
                </a:ln>
                <a:solidFill>
                  <a:srgbClr val="515151"/>
                </a:solidFill>
                <a:effectLst/>
                <a:uLnTx/>
                <a:uFillTx/>
                <a:latin typeface="Century Gothic" panose="020F0302020204030204"/>
                <a:ea typeface="+mn-ea"/>
                <a:cs typeface="+mn-cs"/>
              </a:rPr>
              <a:t> </a:t>
            </a:r>
            <a:r>
              <a:rPr kumimoji="0" lang="en-US" b="0" i="0" u="none" strike="noStrike" kern="1200" cap="none" spc="0" normalizeH="0" noProof="0" dirty="0" err="1">
                <a:ln>
                  <a:noFill/>
                </a:ln>
                <a:solidFill>
                  <a:srgbClr val="515151"/>
                </a:solidFill>
                <a:effectLst/>
                <a:uLnTx/>
                <a:uFillTx/>
                <a:latin typeface="Century Gothic" panose="020F0302020204030204"/>
                <a:ea typeface="+mn-ea"/>
                <a:cs typeface="+mn-cs"/>
              </a:rPr>
              <a:t>không</a:t>
            </a:r>
            <a:r>
              <a:rPr kumimoji="0" lang="en-US" b="0" i="0" u="none" strike="noStrike" kern="1200" cap="none" spc="0" normalizeH="0" noProof="0" dirty="0">
                <a:ln>
                  <a:noFill/>
                </a:ln>
                <a:solidFill>
                  <a:srgbClr val="515151"/>
                </a:solidFill>
                <a:effectLst/>
                <a:uLnTx/>
                <a:uFillTx/>
                <a:latin typeface="Century Gothic" panose="020F0302020204030204"/>
                <a:ea typeface="+mn-ea"/>
                <a:cs typeface="+mn-cs"/>
              </a:rPr>
              <a:t> </a:t>
            </a:r>
            <a:r>
              <a:rPr kumimoji="0" lang="en-US" b="0" i="0" u="none" strike="noStrike" kern="1200" cap="none" spc="0" normalizeH="0" noProof="0" dirty="0" err="1">
                <a:ln>
                  <a:noFill/>
                </a:ln>
                <a:solidFill>
                  <a:srgbClr val="515151"/>
                </a:solidFill>
                <a:effectLst/>
                <a:uLnTx/>
                <a:uFillTx/>
                <a:latin typeface="Century Gothic" panose="020F0302020204030204"/>
                <a:ea typeface="+mn-ea"/>
                <a:cs typeface="+mn-cs"/>
              </a:rPr>
              <a:t>cần</a:t>
            </a:r>
            <a:r>
              <a:rPr kumimoji="0" lang="en-US" b="0" i="0" u="none" strike="noStrike" kern="1200" cap="none" spc="0" normalizeH="0" noProof="0" dirty="0">
                <a:ln>
                  <a:noFill/>
                </a:ln>
                <a:solidFill>
                  <a:srgbClr val="515151"/>
                </a:solidFill>
                <a:effectLst/>
                <a:uLnTx/>
                <a:uFillTx/>
                <a:latin typeface="Century Gothic" panose="020F0302020204030204"/>
                <a:ea typeface="+mn-ea"/>
                <a:cs typeface="+mn-cs"/>
              </a:rPr>
              <a:t> insulin </a:t>
            </a:r>
            <a:r>
              <a:rPr kumimoji="0" lang="en-US" b="0" i="0" u="none" strike="noStrike" kern="1200" cap="none" spc="0" normalizeH="0" noProof="0" dirty="0" err="1">
                <a:ln>
                  <a:noFill/>
                </a:ln>
                <a:solidFill>
                  <a:srgbClr val="515151"/>
                </a:solidFill>
                <a:effectLst/>
                <a:uLnTx/>
                <a:uFillTx/>
                <a:latin typeface="Century Gothic" panose="020F0302020204030204"/>
                <a:ea typeface="+mn-ea"/>
                <a:cs typeface="+mn-cs"/>
              </a:rPr>
              <a:t>ngay</a:t>
            </a:r>
            <a:r>
              <a:rPr kumimoji="0" lang="en-US" b="0" i="0" u="none" strike="noStrike" kern="1200" cap="none" spc="0" normalizeH="0" noProof="0" dirty="0">
                <a:ln>
                  <a:noFill/>
                </a:ln>
                <a:solidFill>
                  <a:srgbClr val="515151"/>
                </a:solidFill>
                <a:effectLst/>
                <a:uLnTx/>
                <a:uFillTx/>
                <a:latin typeface="Century Gothic" panose="020F0302020204030204"/>
                <a:ea typeface="+mn-ea"/>
                <a:cs typeface="+mn-cs"/>
              </a:rPr>
              <a:t> </a:t>
            </a:r>
            <a:r>
              <a:rPr kumimoji="0" lang="en-US" b="0" i="0" u="none" strike="noStrike" kern="1200" cap="none" spc="0" normalizeH="0" noProof="0" dirty="0" err="1">
                <a:ln>
                  <a:noFill/>
                </a:ln>
                <a:solidFill>
                  <a:srgbClr val="515151"/>
                </a:solidFill>
                <a:effectLst/>
                <a:uLnTx/>
                <a:uFillTx/>
                <a:latin typeface="Century Gothic" panose="020F0302020204030204"/>
                <a:ea typeface="+mn-ea"/>
                <a:cs typeface="+mn-cs"/>
              </a:rPr>
              <a:t>từ</a:t>
            </a:r>
            <a:r>
              <a:rPr kumimoji="0" lang="en-US" b="0" i="0" u="none" strike="noStrike" kern="1200" cap="none" spc="0" normalizeH="0" noProof="0" dirty="0">
                <a:ln>
                  <a:noFill/>
                </a:ln>
                <a:solidFill>
                  <a:srgbClr val="515151"/>
                </a:solidFill>
                <a:effectLst/>
                <a:uLnTx/>
                <a:uFillTx/>
                <a:latin typeface="Century Gothic" panose="020F0302020204030204"/>
                <a:ea typeface="+mn-ea"/>
                <a:cs typeface="+mn-cs"/>
              </a:rPr>
              <a:t> </a:t>
            </a:r>
            <a:r>
              <a:rPr kumimoji="0" lang="en-US" b="0" i="0" u="none" strike="noStrike" kern="1200" cap="none" spc="0" normalizeH="0" noProof="0" dirty="0" err="1">
                <a:ln>
                  <a:noFill/>
                </a:ln>
                <a:solidFill>
                  <a:srgbClr val="515151"/>
                </a:solidFill>
                <a:effectLst/>
                <a:uLnTx/>
                <a:uFillTx/>
                <a:latin typeface="Century Gothic" panose="020F0302020204030204"/>
                <a:ea typeface="+mn-ea"/>
                <a:cs typeface="+mn-cs"/>
              </a:rPr>
              <a:t>đầu</a:t>
            </a:r>
            <a:r>
              <a:rPr kumimoji="0" lang="en-US" b="0" i="0" u="none" strike="noStrike" kern="1200" cap="none" spc="0" normalizeH="0" noProof="0" dirty="0">
                <a:ln>
                  <a:noFill/>
                </a:ln>
                <a:solidFill>
                  <a:srgbClr val="515151"/>
                </a:solidFill>
                <a:effectLst/>
                <a:uLnTx/>
                <a:uFillTx/>
                <a:latin typeface="Century Gothic" panose="020F0302020204030204"/>
                <a:ea typeface="+mn-ea"/>
                <a:cs typeface="+mn-cs"/>
              </a:rPr>
              <a:t>;</a:t>
            </a:r>
            <a:r>
              <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rPr>
              <a:t> </a:t>
            </a:r>
            <a:r>
              <a:rPr kumimoji="0" lang="en-US" b="0" i="0" u="none" strike="noStrike" kern="1200" cap="none" spc="0" normalizeH="0" baseline="30000" noProof="0" dirty="0">
                <a:ln>
                  <a:noFill/>
                </a:ln>
                <a:solidFill>
                  <a:srgbClr val="515151"/>
                </a:solidFill>
                <a:effectLst/>
                <a:uLnTx/>
                <a:uFillTx/>
                <a:latin typeface="Century Gothic" panose="020F0302020204030204"/>
                <a:ea typeface="+mn-ea"/>
                <a:cs typeface="+mn-cs"/>
              </a:rPr>
              <a:t>†</a:t>
            </a:r>
            <a:r>
              <a:rPr lang="en-US" dirty="0" err="1">
                <a:solidFill>
                  <a:srgbClr val="515151"/>
                </a:solidFill>
                <a:latin typeface="Century Gothic" panose="020F0302020204030204"/>
              </a:rPr>
              <a:t>Có</a:t>
            </a:r>
            <a:r>
              <a:rPr lang="en-US" dirty="0">
                <a:solidFill>
                  <a:srgbClr val="515151"/>
                </a:solidFill>
                <a:latin typeface="Century Gothic" panose="020F0302020204030204"/>
              </a:rPr>
              <a:t> </a:t>
            </a:r>
            <a:r>
              <a:rPr lang="en-US" dirty="0" err="1">
                <a:solidFill>
                  <a:srgbClr val="515151"/>
                </a:solidFill>
                <a:latin typeface="Century Gothic" panose="020F0302020204030204"/>
              </a:rPr>
              <a:t>thể</a:t>
            </a:r>
            <a:r>
              <a:rPr lang="en-US" dirty="0">
                <a:solidFill>
                  <a:srgbClr val="515151"/>
                </a:solidFill>
                <a:latin typeface="Century Gothic" panose="020F0302020204030204"/>
              </a:rPr>
              <a:t> </a:t>
            </a:r>
            <a:r>
              <a:rPr lang="en-US" dirty="0" err="1">
                <a:solidFill>
                  <a:srgbClr val="515151"/>
                </a:solidFill>
                <a:latin typeface="Century Gothic" panose="020F0302020204030204"/>
              </a:rPr>
              <a:t>thay</a:t>
            </a:r>
            <a:r>
              <a:rPr lang="en-US" dirty="0">
                <a:solidFill>
                  <a:srgbClr val="515151"/>
                </a:solidFill>
                <a:latin typeface="Century Gothic" panose="020F0302020204030204"/>
              </a:rPr>
              <a:t> </a:t>
            </a:r>
            <a:r>
              <a:rPr lang="en-US" dirty="0" err="1">
                <a:solidFill>
                  <a:srgbClr val="515151"/>
                </a:solidFill>
                <a:latin typeface="Century Gothic" panose="020F0302020204030204"/>
              </a:rPr>
              <a:t>đổi</a:t>
            </a:r>
            <a:r>
              <a:rPr lang="en-US" dirty="0">
                <a:solidFill>
                  <a:srgbClr val="515151"/>
                </a:solidFill>
                <a:latin typeface="Century Gothic" panose="020F0302020204030204"/>
              </a:rPr>
              <a:t> </a:t>
            </a:r>
            <a:r>
              <a:rPr lang="en-US" dirty="0" err="1">
                <a:solidFill>
                  <a:srgbClr val="515151"/>
                </a:solidFill>
                <a:latin typeface="Century Gothic" panose="020F0302020204030204"/>
              </a:rPr>
              <a:t>tùy</a:t>
            </a:r>
            <a:r>
              <a:rPr lang="en-US" dirty="0">
                <a:solidFill>
                  <a:srgbClr val="515151"/>
                </a:solidFill>
                <a:latin typeface="Century Gothic" panose="020F0302020204030204"/>
              </a:rPr>
              <a:t> </a:t>
            </a:r>
            <a:r>
              <a:rPr lang="en-US" dirty="0" err="1">
                <a:solidFill>
                  <a:srgbClr val="515151"/>
                </a:solidFill>
                <a:latin typeface="Century Gothic" panose="020F0302020204030204"/>
              </a:rPr>
              <a:t>theo</a:t>
            </a:r>
            <a:r>
              <a:rPr lang="en-US" dirty="0">
                <a:solidFill>
                  <a:srgbClr val="515151"/>
                </a:solidFill>
                <a:latin typeface="Century Gothic" panose="020F0302020204030204"/>
              </a:rPr>
              <a:t> </a:t>
            </a:r>
            <a:r>
              <a:rPr lang="en-US" dirty="0" err="1">
                <a:solidFill>
                  <a:srgbClr val="515151"/>
                </a:solidFill>
                <a:latin typeface="Century Gothic" panose="020F0302020204030204"/>
              </a:rPr>
              <a:t>nhãn</a:t>
            </a:r>
            <a:r>
              <a:rPr lang="en-US" dirty="0">
                <a:solidFill>
                  <a:srgbClr val="515151"/>
                </a:solidFill>
                <a:latin typeface="Century Gothic" panose="020F0302020204030204"/>
              </a:rPr>
              <a:t> </a:t>
            </a:r>
            <a:r>
              <a:rPr lang="en-US" dirty="0" err="1">
                <a:solidFill>
                  <a:srgbClr val="515151"/>
                </a:solidFill>
                <a:latin typeface="Century Gothic" panose="020F0302020204030204"/>
              </a:rPr>
              <a:t>dán</a:t>
            </a:r>
            <a:r>
              <a:rPr lang="en-US" dirty="0">
                <a:solidFill>
                  <a:srgbClr val="515151"/>
                </a:solidFill>
                <a:latin typeface="Century Gothic" panose="020F0302020204030204"/>
              </a:rPr>
              <a:t> </a:t>
            </a:r>
            <a:r>
              <a:rPr lang="en-US" dirty="0" err="1">
                <a:solidFill>
                  <a:srgbClr val="515151"/>
                </a:solidFill>
                <a:latin typeface="Century Gothic" panose="020F0302020204030204"/>
              </a:rPr>
              <a:t>tại</a:t>
            </a:r>
            <a:r>
              <a:rPr lang="en-US" dirty="0">
                <a:solidFill>
                  <a:srgbClr val="515151"/>
                </a:solidFill>
                <a:latin typeface="Century Gothic" panose="020F0302020204030204"/>
              </a:rPr>
              <a:t> </a:t>
            </a:r>
            <a:r>
              <a:rPr lang="en-US" dirty="0" err="1">
                <a:solidFill>
                  <a:srgbClr val="515151"/>
                </a:solidFill>
                <a:latin typeface="Century Gothic" panose="020F0302020204030204"/>
              </a:rPr>
              <a:t>chỗ</a:t>
            </a:r>
            <a:endParaRPr kumimoji="0" lang="en-IN" b="0" i="0" u="none" strike="noStrike" kern="1200" cap="none" spc="0" normalizeH="0" baseline="0" noProof="0" dirty="0">
              <a:ln>
                <a:noFill/>
              </a:ln>
              <a:solidFill>
                <a:srgbClr val="515151"/>
              </a:solidFill>
              <a:effectLst/>
              <a:uLnTx/>
              <a:uFillTx/>
              <a:latin typeface="Century Gothic"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b="0" i="0" u="none" strike="noStrike" kern="1200" cap="none" spc="0" normalizeH="0" baseline="0" noProof="0" dirty="0">
                <a:ln>
                  <a:noFill/>
                </a:ln>
                <a:solidFill>
                  <a:srgbClr val="515151"/>
                </a:solidFill>
                <a:effectLst/>
                <a:uLnTx/>
                <a:uFillTx/>
                <a:latin typeface="Century Gothic" panose="020F0302020204030204"/>
                <a:ea typeface="+mn-ea"/>
                <a:cs typeface="+mn-cs"/>
              </a:rPr>
              <a:t>DKA, </a:t>
            </a:r>
            <a:r>
              <a:rPr kumimoji="0" lang="en-IN" b="0" i="0" u="none" strike="noStrike" kern="1200" cap="none" spc="0" normalizeH="0" baseline="0" noProof="0" dirty="0" err="1">
                <a:ln>
                  <a:noFill/>
                </a:ln>
                <a:solidFill>
                  <a:srgbClr val="515151"/>
                </a:solidFill>
                <a:effectLst/>
                <a:uLnTx/>
                <a:uFillTx/>
                <a:latin typeface="Century Gothic" panose="020F0302020204030204"/>
                <a:ea typeface="+mn-ea"/>
                <a:cs typeface="+mn-cs"/>
              </a:rPr>
              <a:t>nhiễm</a:t>
            </a:r>
            <a:r>
              <a:rPr kumimoji="0" lang="en-IN" b="0" i="0" u="none" strike="noStrike" kern="1200" cap="none" spc="0" normalizeH="0" baseline="0" noProof="0" dirty="0">
                <a:ln>
                  <a:noFill/>
                </a:ln>
                <a:solidFill>
                  <a:srgbClr val="515151"/>
                </a:solidFill>
                <a:effectLst/>
                <a:uLnTx/>
                <a:uFillTx/>
                <a:latin typeface="Century Gothic" panose="020F0302020204030204"/>
                <a:ea typeface="+mn-ea"/>
                <a:cs typeface="+mn-cs"/>
              </a:rPr>
              <a:t> </a:t>
            </a:r>
            <a:r>
              <a:rPr kumimoji="0" lang="en-IN" b="0" i="0" u="none" strike="noStrike" kern="1200" cap="none" spc="0" normalizeH="0" baseline="0" noProof="0" dirty="0" err="1">
                <a:ln>
                  <a:noFill/>
                </a:ln>
                <a:solidFill>
                  <a:srgbClr val="515151"/>
                </a:solidFill>
                <a:effectLst/>
                <a:uLnTx/>
                <a:uFillTx/>
                <a:latin typeface="Century Gothic" panose="020F0302020204030204"/>
                <a:ea typeface="+mn-ea"/>
                <a:cs typeface="+mn-cs"/>
              </a:rPr>
              <a:t>toan</a:t>
            </a:r>
            <a:r>
              <a:rPr kumimoji="0" lang="en-IN" b="0" i="0" u="none" strike="noStrike" kern="1200" cap="none" spc="0" normalizeH="0" baseline="0" noProof="0" dirty="0">
                <a:ln>
                  <a:noFill/>
                </a:ln>
                <a:solidFill>
                  <a:srgbClr val="515151"/>
                </a:solidFill>
                <a:effectLst/>
                <a:uLnTx/>
                <a:uFillTx/>
                <a:latin typeface="Century Gothic" panose="020F0302020204030204"/>
                <a:ea typeface="+mn-ea"/>
                <a:cs typeface="+mn-cs"/>
              </a:rPr>
              <a:t> </a:t>
            </a:r>
            <a:r>
              <a:rPr kumimoji="0" lang="en-IN" b="0" i="0" u="none" strike="noStrike" kern="1200" cap="none" spc="0" normalizeH="0" baseline="0" noProof="0" dirty="0" err="1">
                <a:ln>
                  <a:noFill/>
                </a:ln>
                <a:solidFill>
                  <a:srgbClr val="515151"/>
                </a:solidFill>
                <a:effectLst/>
                <a:uLnTx/>
                <a:uFillTx/>
                <a:latin typeface="Century Gothic" panose="020F0302020204030204"/>
                <a:ea typeface="+mn-ea"/>
                <a:cs typeface="+mn-cs"/>
              </a:rPr>
              <a:t>ceton</a:t>
            </a:r>
            <a:r>
              <a:rPr kumimoji="0" lang="en-IN" b="0" i="0" u="none" strike="noStrike" kern="1200" cap="none" spc="0" normalizeH="0" baseline="0" noProof="0" dirty="0">
                <a:ln>
                  <a:noFill/>
                </a:ln>
                <a:solidFill>
                  <a:srgbClr val="515151"/>
                </a:solidFill>
                <a:effectLst/>
                <a:uLnTx/>
                <a:uFillTx/>
                <a:latin typeface="Century Gothic" panose="020F0302020204030204"/>
                <a:ea typeface="+mn-ea"/>
                <a:cs typeface="+mn-cs"/>
              </a:rPr>
              <a:t> ĐTĐ; LADA,</a:t>
            </a:r>
            <a:r>
              <a:rPr kumimoji="0" lang="vi-VN" b="0" i="0" u="none" strike="noStrike" kern="1200" cap="none" spc="0" normalizeH="0" noProof="0" dirty="0">
                <a:ln>
                  <a:noFill/>
                </a:ln>
                <a:solidFill>
                  <a:srgbClr val="515151"/>
                </a:solidFill>
                <a:effectLst/>
                <a:uLnTx/>
                <a:uFillTx/>
                <a:latin typeface="Century Gothic" panose="020F0302020204030204"/>
                <a:ea typeface="+mn-ea"/>
                <a:cs typeface="+mn-cs"/>
              </a:rPr>
              <a:t> ĐTĐ tự miễn tiềm tàng ở người trưởng thành</a:t>
            </a:r>
            <a:r>
              <a:rPr kumimoji="0" lang="en-IN" b="0" i="0" u="none" strike="noStrike" kern="1200" cap="none" spc="0" normalizeH="0" baseline="0" noProof="0" dirty="0">
                <a:ln>
                  <a:noFill/>
                </a:ln>
                <a:solidFill>
                  <a:srgbClr val="515151"/>
                </a:solidFill>
                <a:effectLst/>
                <a:uLnTx/>
                <a:uFillTx/>
                <a:latin typeface="Century Gothic" panose="020F0302020204030204"/>
                <a:ea typeface="+mn-ea"/>
                <a:cs typeface="+mn-cs"/>
              </a:rPr>
              <a:t>; SGLT2, sodium-glucose co-transporter-2; </a:t>
            </a:r>
            <a:r>
              <a:rPr kumimoji="0" lang="vi-VN" b="0" i="0" u="none" strike="noStrike" kern="1200" cap="none" spc="0" normalizeH="0" baseline="0" noProof="0" dirty="0">
                <a:ln>
                  <a:noFill/>
                </a:ln>
                <a:solidFill>
                  <a:srgbClr val="515151"/>
                </a:solidFill>
                <a:effectLst/>
                <a:uLnTx/>
                <a:uFillTx/>
                <a:latin typeface="Century Gothic" panose="020F0302020204030204"/>
                <a:ea typeface="+mn-ea"/>
                <a:cs typeface="+mn-cs"/>
              </a:rPr>
              <a:t>ĐTĐ, Đái tháo đường</a:t>
            </a:r>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a:p>
            <a:pPr lvl="0">
              <a:defRPr/>
            </a:pPr>
            <a:r>
              <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rPr>
              <a:t>1. </a:t>
            </a:r>
            <a:r>
              <a:rPr lang="en-GB" dirty="0">
                <a:solidFill>
                  <a:srgbClr val="515151"/>
                </a:solidFill>
              </a:rPr>
              <a:t>Boehringer Ingelheim International GmbH</a:t>
            </a:r>
            <a:r>
              <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rPr>
              <a:t>. </a:t>
            </a:r>
            <a:r>
              <a:rPr lang="en-US" dirty="0">
                <a:solidFill>
                  <a:srgbClr val="515151"/>
                </a:solidFill>
              </a:rPr>
              <a:t> </a:t>
            </a:r>
            <a:r>
              <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rPr>
              <a:t>(empagliflozin) summary of product characteristics. Oct 2020; </a:t>
            </a:r>
            <a:br>
              <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rPr>
            </a:br>
            <a:r>
              <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rPr>
              <a:t>2. AstraZeneca. Forxiga</a:t>
            </a:r>
            <a:r>
              <a:rPr kumimoji="0" lang="en-US" b="0" i="0" u="none" strike="noStrike" kern="1200" cap="none" spc="0" normalizeH="0" baseline="30000" noProof="0" dirty="0">
                <a:ln>
                  <a:noFill/>
                </a:ln>
                <a:solidFill>
                  <a:srgbClr val="515151"/>
                </a:solidFill>
                <a:effectLst/>
                <a:uLnTx/>
                <a:uFillTx/>
                <a:latin typeface="Century Gothic" panose="020F0302020204030204"/>
                <a:ea typeface="+mn-ea"/>
                <a:cs typeface="+mn-cs"/>
              </a:rPr>
              <a:t>®</a:t>
            </a:r>
            <a:r>
              <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rPr>
              <a:t> (dapagliflozin) summary of product characteristics. Jan 2020</a:t>
            </a:r>
          </a:p>
        </p:txBody>
      </p:sp>
      <p:sp>
        <p:nvSpPr>
          <p:cNvPr id="7" name="Rectangle: Rounded Corners 6">
            <a:extLst>
              <a:ext uri="{FF2B5EF4-FFF2-40B4-BE49-F238E27FC236}">
                <a16:creationId xmlns:a16="http://schemas.microsoft.com/office/drawing/2014/main" id="{4DB69F92-722A-4D68-9DDA-CE8970A3587E}"/>
              </a:ext>
            </a:extLst>
          </p:cNvPr>
          <p:cNvSpPr/>
          <p:nvPr/>
        </p:nvSpPr>
        <p:spPr>
          <a:xfrm>
            <a:off x="467917" y="1167595"/>
            <a:ext cx="2101112" cy="1077686"/>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NHỮNG</a:t>
            </a:r>
            <a:r>
              <a:rPr kumimoji="0" lang="en-IN" sz="1200" b="1" i="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rPr>
              <a:t> BỆNH NHÂN TĂNG NGUY CƠ</a:t>
            </a:r>
            <a:r>
              <a:rPr kumimoji="0" lang="en-IN"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1C66113E-39D1-4705-887E-D65A163CBD3B}"/>
              </a:ext>
            </a:extLst>
          </p:cNvPr>
          <p:cNvGrpSpPr/>
          <p:nvPr/>
        </p:nvGrpSpPr>
        <p:grpSpPr>
          <a:xfrm>
            <a:off x="2644872" y="1167595"/>
            <a:ext cx="6220605" cy="1077686"/>
            <a:chOff x="3526496" y="4738829"/>
            <a:chExt cx="8294140" cy="365162"/>
          </a:xfrm>
        </p:grpSpPr>
        <p:sp>
          <p:nvSpPr>
            <p:cNvPr id="10" name="Rectangle: Rounded Corners 9">
              <a:extLst>
                <a:ext uri="{FF2B5EF4-FFF2-40B4-BE49-F238E27FC236}">
                  <a16:creationId xmlns:a16="http://schemas.microsoft.com/office/drawing/2014/main" id="{32F886AF-9784-43FD-AAE1-DCF0C7E8C260}"/>
                </a:ext>
              </a:extLst>
            </p:cNvPr>
            <p:cNvSpPr/>
            <p:nvPr/>
          </p:nvSpPr>
          <p:spPr>
            <a:xfrm>
              <a:off x="3526496" y="4738829"/>
              <a:ext cx="8294140" cy="365162"/>
            </a:xfrm>
            <a:prstGeom prst="roundRect">
              <a:avLst/>
            </a:prstGeom>
            <a:solidFill>
              <a:schemeClr val="bg1">
                <a:lumMod val="95000"/>
              </a:schemeClr>
            </a:solidFill>
            <a:ln w="19050">
              <a:noFill/>
              <a:round/>
              <a:headEnd/>
              <a:tailEnd/>
            </a:ln>
          </p:spPr>
          <p:txBody>
            <a:bodyPr wrap="square" lIns="205740" tIns="34290" rIns="30449" bIns="34290" anchor="ctr">
              <a:noAutofit/>
            </a:bodyPr>
            <a:lstStyle/>
            <a:p>
              <a:pPr marL="214313" marR="0" lvl="0" indent="-214313"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100" b="1" i="0" u="none" strike="noStrike" kern="1200" cap="none" spc="0" normalizeH="0" baseline="0" noProof="0" dirty="0" err="1">
                  <a:ln>
                    <a:noFill/>
                  </a:ln>
                  <a:solidFill>
                    <a:srgbClr val="5A5A5A"/>
                  </a:solidFill>
                  <a:effectLst/>
                  <a:uLnTx/>
                  <a:uFillTx/>
                  <a:latin typeface="Arial" panose="020B0604020202020204" pitchFamily="34" charset="0"/>
                  <a:cs typeface="Arial" panose="020B0604020202020204" pitchFamily="34" charset="0"/>
                </a:rPr>
                <a:t>Chức</a:t>
              </a:r>
              <a:r>
                <a:rPr kumimoji="0" lang="en-IN" sz="11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1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năng</a:t>
              </a:r>
              <a:r>
                <a:rPr kumimoji="0" lang="en-IN" sz="11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1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tế</a:t>
              </a:r>
              <a:r>
                <a:rPr kumimoji="0" lang="en-IN" sz="11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1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bào</a:t>
              </a:r>
              <a:r>
                <a:rPr kumimoji="0" lang="en-IN" sz="1100" b="1"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 beta </a:t>
              </a:r>
              <a:r>
                <a:rPr kumimoji="0" lang="en-IN" sz="1100" b="1" i="0" u="none" strike="noStrike" kern="1200" cap="none" spc="0" normalizeH="0" baseline="0" noProof="0" dirty="0" err="1">
                  <a:ln>
                    <a:noFill/>
                  </a:ln>
                  <a:solidFill>
                    <a:srgbClr val="5A5A5A"/>
                  </a:solidFill>
                  <a:effectLst/>
                  <a:uLnTx/>
                  <a:uFillTx/>
                  <a:latin typeface="Arial" panose="020B0604020202020204" pitchFamily="34" charset="0"/>
                  <a:cs typeface="Arial" panose="020B0604020202020204" pitchFamily="34" charset="0"/>
                </a:rPr>
                <a:t>thấp</a:t>
              </a:r>
              <a:r>
                <a:rPr kumimoji="0" lang="en-IN" sz="1100" b="1"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100" b="1" i="0" u="none" strike="noStrike" kern="1200" cap="none" spc="0" normalizeH="0" baseline="0" noProof="0" dirty="0" err="1">
                  <a:ln>
                    <a:noFill/>
                  </a:ln>
                  <a:solidFill>
                    <a:srgbClr val="5A5A5A"/>
                  </a:solidFill>
                  <a:effectLst/>
                  <a:uLnTx/>
                  <a:uFillTx/>
                  <a:latin typeface="Arial" panose="020B0604020202020204" pitchFamily="34" charset="0"/>
                  <a:cs typeface="Arial" panose="020B0604020202020204" pitchFamily="34" charset="0"/>
                </a:rPr>
                <a:t>ví</a:t>
              </a:r>
              <a:r>
                <a:rPr kumimoji="0" lang="en-IN" sz="11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1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dụ</a:t>
              </a:r>
              <a:r>
                <a:rPr kumimoji="0" lang="en-IN" sz="11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1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bệnh</a:t>
              </a:r>
              <a:r>
                <a:rPr kumimoji="0" lang="en-IN" sz="11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1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nhân</a:t>
              </a:r>
              <a:r>
                <a:rPr kumimoji="0" lang="en-IN" sz="11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ĐTĐ </a:t>
              </a:r>
              <a:r>
                <a:rPr kumimoji="0" lang="en-IN" sz="11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típ</a:t>
              </a:r>
              <a:r>
                <a:rPr kumimoji="0" lang="en-IN" sz="11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2 </a:t>
              </a:r>
              <a:r>
                <a:rPr kumimoji="0" lang="en-IN" sz="11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có</a:t>
              </a:r>
              <a:r>
                <a:rPr kumimoji="0" lang="en-IN" sz="1100" b="1"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 C‑peptide </a:t>
              </a:r>
              <a:r>
                <a:rPr kumimoji="0" lang="en-IN" sz="1100" b="1" i="0" u="none" strike="noStrike" kern="1200" cap="none" spc="0" normalizeH="0" baseline="0" noProof="0" dirty="0" err="1">
                  <a:ln>
                    <a:noFill/>
                  </a:ln>
                  <a:solidFill>
                    <a:srgbClr val="5A5A5A"/>
                  </a:solidFill>
                  <a:effectLst/>
                  <a:uLnTx/>
                  <a:uFillTx/>
                  <a:latin typeface="Arial" panose="020B0604020202020204" pitchFamily="34" charset="0"/>
                  <a:cs typeface="Arial" panose="020B0604020202020204" pitchFamily="34" charset="0"/>
                </a:rPr>
                <a:t>thấp</a:t>
              </a:r>
              <a:r>
                <a:rPr kumimoji="0" lang="en-IN" sz="11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1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hoặc</a:t>
              </a:r>
              <a:r>
                <a:rPr kumimoji="0" lang="en-IN" sz="11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100" b="1"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LADA* </a:t>
              </a:r>
              <a:r>
                <a:rPr kumimoji="0" lang="en-IN" sz="1100" b="1" i="0" u="none" strike="noStrike" kern="1200" cap="none" spc="0" normalizeH="0" baseline="0" noProof="0" dirty="0" err="1">
                  <a:ln>
                    <a:noFill/>
                  </a:ln>
                  <a:solidFill>
                    <a:srgbClr val="5A5A5A"/>
                  </a:solidFill>
                  <a:effectLst/>
                  <a:uLnTx/>
                  <a:uFillTx/>
                  <a:latin typeface="Arial" panose="020B0604020202020204" pitchFamily="34" charset="0"/>
                  <a:cs typeface="Arial" panose="020B0604020202020204" pitchFamily="34" charset="0"/>
                </a:rPr>
                <a:t>hoặc</a:t>
              </a:r>
              <a:r>
                <a:rPr kumimoji="0" lang="en-IN" sz="11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1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bệnh</a:t>
              </a:r>
              <a:r>
                <a:rPr kumimoji="0" lang="en-IN" sz="11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1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nhân</a:t>
              </a:r>
              <a:r>
                <a:rPr kumimoji="0" lang="en-IN" sz="11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1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có</a:t>
              </a:r>
              <a:r>
                <a:rPr kumimoji="0" lang="en-IN" sz="11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1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tiền</a:t>
              </a:r>
              <a:r>
                <a:rPr kumimoji="0" lang="en-IN" sz="11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1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sử</a:t>
              </a:r>
              <a:r>
                <a:rPr kumimoji="0" lang="en-IN" sz="11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1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viêm</a:t>
              </a:r>
              <a:r>
                <a:rPr kumimoji="0" lang="en-IN" sz="11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1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tụy</a:t>
              </a:r>
              <a:r>
                <a:rPr kumimoji="0" lang="en-IN" sz="1100" b="1" i="0" u="none" strike="noStrike" kern="1200" cap="none" spc="0" normalizeH="0" baseline="30000" noProof="0" dirty="0">
                  <a:ln>
                    <a:noFill/>
                  </a:ln>
                  <a:solidFill>
                    <a:srgbClr val="5A5A5A"/>
                  </a:solidFill>
                  <a:effectLst/>
                  <a:uLnTx/>
                  <a:uFillTx/>
                  <a:latin typeface="Arial" panose="020B0604020202020204" pitchFamily="34" charset="0"/>
                  <a:cs typeface="Arial" panose="020B0604020202020204" pitchFamily="34" charset="0"/>
                </a:rPr>
                <a:t>†</a:t>
              </a:r>
            </a:p>
            <a:p>
              <a:pPr marL="469106" marR="0" lvl="2" indent="-214313" algn="l" defTabSz="779213" rtl="0" eaLnBrk="1" fontAlgn="auto" latinLnBrk="0" hangingPunct="1">
                <a:lnSpc>
                  <a:spcPct val="100000"/>
                </a:lnSpc>
                <a:spcBef>
                  <a:spcPts val="150"/>
                </a:spcBef>
                <a:spcAft>
                  <a:spcPts val="0"/>
                </a:spcAft>
                <a:buClr>
                  <a:srgbClr val="5A5A5A"/>
                </a:buClr>
                <a:buSzTx/>
                <a:buFont typeface="Calibri" panose="020F0502020204030204" pitchFamily="34" charset="0"/>
                <a:buChar char="‒"/>
                <a:tabLst/>
                <a:defRPr/>
              </a:pPr>
              <a:r>
                <a:rPr kumimoji="0" lang="en-IN" sz="1000" b="1" i="0" u="none" strike="noStrike" kern="1200" cap="none" spc="0" normalizeH="0" baseline="0" noProof="0" dirty="0" err="1">
                  <a:ln>
                    <a:noFill/>
                  </a:ln>
                  <a:solidFill>
                    <a:srgbClr val="5A5A5A"/>
                  </a:solidFill>
                  <a:effectLst/>
                  <a:uLnTx/>
                  <a:uFillTx/>
                  <a:latin typeface="Arial" panose="020B0604020202020204" pitchFamily="34" charset="0"/>
                  <a:cs typeface="Arial" panose="020B0604020202020204" pitchFamily="34" charset="0"/>
                </a:rPr>
                <a:t>Chế</a:t>
              </a:r>
              <a:r>
                <a:rPr kumimoji="0" lang="en-IN" sz="1000" b="1"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000" b="1" i="0" u="none" strike="noStrike" kern="1200" cap="none" spc="0" normalizeH="0" baseline="0" noProof="0" dirty="0" err="1">
                  <a:ln>
                    <a:noFill/>
                  </a:ln>
                  <a:solidFill>
                    <a:srgbClr val="5A5A5A"/>
                  </a:solidFill>
                  <a:effectLst/>
                  <a:uLnTx/>
                  <a:uFillTx/>
                  <a:latin typeface="Arial" panose="020B0604020202020204" pitchFamily="34" charset="0"/>
                  <a:cs typeface="Arial" panose="020B0604020202020204" pitchFamily="34" charset="0"/>
                </a:rPr>
                <a:t>độ</a:t>
              </a:r>
              <a:r>
                <a:rPr kumimoji="0" lang="en-IN" sz="10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0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ăn</a:t>
              </a:r>
              <a:r>
                <a:rPr kumimoji="0" lang="en-IN" sz="10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0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kiêng</a:t>
              </a:r>
              <a:r>
                <a:rPr kumimoji="0" lang="en-IN" sz="10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000" b="1"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carbohydrate </a:t>
              </a:r>
              <a:r>
                <a:rPr kumimoji="0" lang="en-IN" sz="1000" b="1" i="0" u="none" strike="noStrike" kern="1200" cap="none" spc="0" normalizeH="0" baseline="0" noProof="0" dirty="0" err="1">
                  <a:ln>
                    <a:noFill/>
                  </a:ln>
                  <a:solidFill>
                    <a:srgbClr val="5A5A5A"/>
                  </a:solidFill>
                  <a:effectLst/>
                  <a:uLnTx/>
                  <a:uFillTx/>
                  <a:latin typeface="Arial" panose="020B0604020202020204" pitchFamily="34" charset="0"/>
                  <a:cs typeface="Arial" panose="020B0604020202020204" pitchFamily="34" charset="0"/>
                </a:rPr>
                <a:t>chặt</a:t>
              </a:r>
              <a:r>
                <a:rPr kumimoji="0" lang="en-IN" sz="10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0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chẽ</a:t>
              </a:r>
              <a:r>
                <a:rPr kumimoji="0" lang="en-IN" sz="1000" b="1"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 </a:t>
              </a:r>
            </a:p>
            <a:p>
              <a:pPr marL="469106" marR="0" lvl="2" indent="-214313" algn="l" defTabSz="779213" rtl="0" eaLnBrk="1" fontAlgn="auto" latinLnBrk="0" hangingPunct="1">
                <a:lnSpc>
                  <a:spcPct val="100000"/>
                </a:lnSpc>
                <a:spcBef>
                  <a:spcPts val="150"/>
                </a:spcBef>
                <a:spcAft>
                  <a:spcPts val="0"/>
                </a:spcAft>
                <a:buClr>
                  <a:srgbClr val="5A5A5A"/>
                </a:buClr>
                <a:buSzTx/>
                <a:buFont typeface="Calibri" panose="020F0502020204030204" pitchFamily="34" charset="0"/>
                <a:buChar char="‒"/>
                <a:tabLst/>
                <a:defRPr/>
              </a:pPr>
              <a:r>
                <a:rPr kumimoji="0" lang="en-IN" sz="1000" b="1" i="0" u="none" strike="noStrike" kern="1200" cap="none" spc="0" normalizeH="0" baseline="0" noProof="0" dirty="0" err="1">
                  <a:ln>
                    <a:noFill/>
                  </a:ln>
                  <a:solidFill>
                    <a:srgbClr val="5A5A5A"/>
                  </a:solidFill>
                  <a:effectLst/>
                  <a:uLnTx/>
                  <a:uFillTx/>
                  <a:latin typeface="Arial" panose="020B0604020202020204" pitchFamily="34" charset="0"/>
                  <a:cs typeface="Arial" panose="020B0604020202020204" pitchFamily="34" charset="0"/>
                </a:rPr>
                <a:t>Mất</a:t>
              </a:r>
              <a:r>
                <a:rPr kumimoji="0" lang="en-IN" sz="1000" b="1"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000" b="1" i="0" u="none" strike="noStrike" kern="1200" cap="none" spc="0" normalizeH="0" baseline="0" noProof="0" dirty="0" err="1">
                  <a:ln>
                    <a:noFill/>
                  </a:ln>
                  <a:solidFill>
                    <a:srgbClr val="5A5A5A"/>
                  </a:solidFill>
                  <a:effectLst/>
                  <a:uLnTx/>
                  <a:uFillTx/>
                  <a:latin typeface="Arial" panose="020B0604020202020204" pitchFamily="34" charset="0"/>
                  <a:cs typeface="Arial" panose="020B0604020202020204" pitchFamily="34" charset="0"/>
                </a:rPr>
                <a:t>nước</a:t>
              </a:r>
              <a:r>
                <a:rPr kumimoji="0" lang="en-IN" sz="10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0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nặng</a:t>
              </a:r>
              <a:endParaRPr kumimoji="0" lang="en-IN" sz="1000" b="1"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endParaRPr>
            </a:p>
            <a:p>
              <a:pPr marL="469106" marR="0" lvl="2" indent="-214313" algn="l" defTabSz="779213" rtl="0" eaLnBrk="1" fontAlgn="auto" latinLnBrk="0" hangingPunct="1">
                <a:lnSpc>
                  <a:spcPct val="100000"/>
                </a:lnSpc>
                <a:spcBef>
                  <a:spcPts val="150"/>
                </a:spcBef>
                <a:spcAft>
                  <a:spcPts val="0"/>
                </a:spcAft>
                <a:buClr>
                  <a:srgbClr val="5A5A5A"/>
                </a:buClr>
                <a:buSzTx/>
                <a:buFont typeface="Calibri" panose="020F0502020204030204" pitchFamily="34" charset="0"/>
                <a:buChar char="‒"/>
                <a:tabLst/>
                <a:defRPr/>
              </a:pPr>
              <a:r>
                <a:rPr kumimoji="0" lang="en-GB" sz="1000" b="1" i="0" u="none" strike="noStrike" kern="1200" cap="none" spc="0" normalizeH="0" baseline="0" noProof="0" dirty="0" err="1">
                  <a:ln>
                    <a:noFill/>
                  </a:ln>
                  <a:solidFill>
                    <a:srgbClr val="5A5A5A"/>
                  </a:solidFill>
                  <a:effectLst/>
                  <a:uLnTx/>
                  <a:uFillTx/>
                  <a:latin typeface="Arial" panose="020B0604020202020204" pitchFamily="34" charset="0"/>
                  <a:cs typeface="Arial" panose="020B0604020202020204" pitchFamily="34" charset="0"/>
                </a:rPr>
                <a:t>Giảm</a:t>
              </a:r>
              <a:r>
                <a:rPr kumimoji="0" lang="en-GB" sz="10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0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liều</a:t>
              </a:r>
              <a:r>
                <a:rPr kumimoji="0" lang="en-GB" sz="10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i</a:t>
              </a:r>
              <a:r>
                <a:rPr kumimoji="0" lang="en-GB" sz="1000" b="1"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nsulin </a:t>
              </a:r>
              <a:r>
                <a:rPr kumimoji="0" lang="en-GB" sz="1000" b="1" i="0" u="none" strike="noStrike" kern="1200" cap="none" spc="0" normalizeH="0" baseline="0" noProof="0" dirty="0" err="1">
                  <a:ln>
                    <a:noFill/>
                  </a:ln>
                  <a:solidFill>
                    <a:srgbClr val="5A5A5A"/>
                  </a:solidFill>
                  <a:effectLst/>
                  <a:uLnTx/>
                  <a:uFillTx/>
                  <a:latin typeface="Arial" panose="020B0604020202020204" pitchFamily="34" charset="0"/>
                  <a:cs typeface="Arial" panose="020B0604020202020204" pitchFamily="34" charset="0"/>
                </a:rPr>
                <a:t>hoặc</a:t>
              </a:r>
              <a:r>
                <a:rPr kumimoji="0" lang="en-GB" sz="10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0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không</a:t>
              </a:r>
              <a:r>
                <a:rPr kumimoji="0" lang="en-GB" sz="10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0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thể</a:t>
              </a:r>
              <a:r>
                <a:rPr kumimoji="0" lang="en-GB" sz="10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0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tăng</a:t>
              </a:r>
              <a:r>
                <a:rPr kumimoji="0" lang="en-GB" sz="10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insulin do </a:t>
              </a:r>
              <a:r>
                <a:rPr kumimoji="0" lang="en-GB" sz="10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một</a:t>
              </a:r>
              <a:r>
                <a:rPr kumimoji="0" lang="en-GB" sz="10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0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bệnh</a:t>
              </a:r>
              <a:r>
                <a:rPr kumimoji="0" lang="en-GB" sz="10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0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lý</a:t>
              </a:r>
              <a:r>
                <a:rPr kumimoji="0" lang="en-GB" sz="10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0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cấp</a:t>
              </a:r>
              <a:r>
                <a:rPr kumimoji="0" lang="en-GB" sz="10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0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tính</a:t>
              </a:r>
              <a:r>
                <a:rPr kumimoji="0" lang="en-GB" sz="10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0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phẫu</a:t>
              </a:r>
              <a:r>
                <a:rPr kumimoji="0" lang="en-GB" sz="10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0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thuật</a:t>
              </a:r>
              <a:r>
                <a:rPr kumimoji="0" lang="en-GB" sz="10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0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hoặc</a:t>
              </a:r>
              <a:r>
                <a:rPr kumimoji="0" lang="en-GB" sz="10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0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nghiện</a:t>
              </a:r>
              <a:r>
                <a:rPr kumimoji="0" lang="en-GB" sz="1000" b="1"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GB" sz="1000" b="1"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rượu</a:t>
              </a:r>
              <a:endParaRPr kumimoji="0" lang="en-GB" sz="1000" b="1"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6C3C7084-B175-498E-9103-CE02545AFB74}"/>
                </a:ext>
              </a:extLst>
            </p:cNvPr>
            <p:cNvSpPr/>
            <p:nvPr/>
          </p:nvSpPr>
          <p:spPr>
            <a:xfrm>
              <a:off x="3526496" y="4738829"/>
              <a:ext cx="109728" cy="365162"/>
            </a:xfrm>
            <a:prstGeom prst="roundRect">
              <a:avLst/>
            </a:prstGeom>
            <a:solidFill>
              <a:schemeClr val="accent2"/>
            </a:solidFill>
            <a:ln w="19050">
              <a:noFill/>
              <a:round/>
              <a:headEnd/>
              <a:tailEnd/>
            </a:ln>
          </p:spPr>
          <p:txBody>
            <a:bodyPr wrap="square" lIns="102870" tIns="34290" rIns="30449" bIns="34290" anchor="ctr">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endParaRPr>
            </a:p>
          </p:txBody>
        </p:sp>
      </p:grpSp>
      <p:sp>
        <p:nvSpPr>
          <p:cNvPr id="13" name="Rectangle: Rounded Corners 12">
            <a:extLst>
              <a:ext uri="{FF2B5EF4-FFF2-40B4-BE49-F238E27FC236}">
                <a16:creationId xmlns:a16="http://schemas.microsoft.com/office/drawing/2014/main" id="{92DD59A8-5DC1-4305-A3DC-BFF3CBAAA4D6}"/>
              </a:ext>
            </a:extLst>
          </p:cNvPr>
          <p:cNvSpPr/>
          <p:nvPr/>
        </p:nvSpPr>
        <p:spPr>
          <a:xfrm>
            <a:off x="467917" y="2419452"/>
            <a:ext cx="2101112" cy="1997528"/>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a:solidFill>
                  <a:srgbClr val="FFFFFF"/>
                </a:solidFill>
                <a:latin typeface="Arial" panose="020B0604020202020204" pitchFamily="34" charset="0"/>
                <a:cs typeface="Arial" panose="020B0604020202020204" pitchFamily="34" charset="0"/>
              </a:rPr>
              <a:t>KHUYẾN CÁO</a:t>
            </a:r>
            <a:r>
              <a:rPr kumimoji="0" lang="en-US" sz="1200" b="1" i="0" u="none" strike="noStrike" kern="1200" cap="none" spc="0" normalizeH="0" baseline="30000" noProof="0">
                <a:ln>
                  <a:noFill/>
                </a:ln>
                <a:solidFill>
                  <a:srgbClr val="FFFFFF"/>
                </a:solidFill>
                <a:effectLst/>
                <a:uLnTx/>
                <a:uFillTx/>
                <a:latin typeface="Arial" panose="020B0604020202020204" pitchFamily="34" charset="0"/>
                <a:cs typeface="Arial" panose="020B0604020202020204" pitchFamily="34" charset="0"/>
              </a:rPr>
              <a:t>†</a:t>
            </a:r>
            <a:r>
              <a:rPr kumimoji="0" lang="en-US" sz="1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 </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58E6D080-0AE4-42C2-AC79-7E97ED09F6F8}"/>
              </a:ext>
            </a:extLst>
          </p:cNvPr>
          <p:cNvCxnSpPr>
            <a:cxnSpLocks/>
          </p:cNvCxnSpPr>
          <p:nvPr/>
        </p:nvCxnSpPr>
        <p:spPr>
          <a:xfrm flipV="1">
            <a:off x="514350" y="2332366"/>
            <a:ext cx="8142684" cy="1"/>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E1E056DE-BC6B-467E-A6D0-1DDE83841891}"/>
              </a:ext>
            </a:extLst>
          </p:cNvPr>
          <p:cNvGrpSpPr/>
          <p:nvPr/>
        </p:nvGrpSpPr>
        <p:grpSpPr>
          <a:xfrm>
            <a:off x="2644872" y="2419452"/>
            <a:ext cx="6220605" cy="1997529"/>
            <a:chOff x="3526496" y="4020459"/>
            <a:chExt cx="8294140" cy="1923142"/>
          </a:xfrm>
        </p:grpSpPr>
        <p:grpSp>
          <p:nvGrpSpPr>
            <p:cNvPr id="16" name="Group 15">
              <a:extLst>
                <a:ext uri="{FF2B5EF4-FFF2-40B4-BE49-F238E27FC236}">
                  <a16:creationId xmlns:a16="http://schemas.microsoft.com/office/drawing/2014/main" id="{DC9D7F27-D0EA-40FF-84C9-EC4A1BE754CA}"/>
                </a:ext>
              </a:extLst>
            </p:cNvPr>
            <p:cNvGrpSpPr/>
            <p:nvPr/>
          </p:nvGrpSpPr>
          <p:grpSpPr>
            <a:xfrm>
              <a:off x="3526496" y="4020459"/>
              <a:ext cx="8294140" cy="614649"/>
              <a:chOff x="3526496" y="4738829"/>
              <a:chExt cx="8294140" cy="365162"/>
            </a:xfrm>
          </p:grpSpPr>
          <p:sp>
            <p:nvSpPr>
              <p:cNvPr id="23" name="Rectangle: Rounded Corners 22">
                <a:extLst>
                  <a:ext uri="{FF2B5EF4-FFF2-40B4-BE49-F238E27FC236}">
                    <a16:creationId xmlns:a16="http://schemas.microsoft.com/office/drawing/2014/main" id="{581CF901-1028-444C-88BB-7CC3B401C121}"/>
                  </a:ext>
                </a:extLst>
              </p:cNvPr>
              <p:cNvSpPr/>
              <p:nvPr/>
            </p:nvSpPr>
            <p:spPr>
              <a:xfrm>
                <a:off x="3526496" y="4738829"/>
                <a:ext cx="8294140" cy="365162"/>
              </a:xfrm>
              <a:prstGeom prst="roundRect">
                <a:avLst/>
              </a:prstGeom>
              <a:solidFill>
                <a:schemeClr val="bg1">
                  <a:lumMod val="95000"/>
                </a:schemeClr>
              </a:solidFill>
              <a:ln w="19050">
                <a:noFill/>
                <a:round/>
                <a:headEnd/>
                <a:tailEnd/>
              </a:ln>
            </p:spPr>
            <p:txBody>
              <a:bodyPr wrap="square" lIns="205740" tIns="34290" rIns="30449" bIns="34290" anchor="ctr">
                <a:noAutofit/>
              </a:bodyPr>
              <a:lstStyle/>
              <a:p>
                <a:pPr marL="214313" marR="0" lvl="0" indent="-214313"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err="1">
                    <a:solidFill>
                      <a:srgbClr val="5A5A5A"/>
                    </a:solidFill>
                    <a:latin typeface="Arial" panose="020B0604020202020204" pitchFamily="34" charset="0"/>
                    <a:cs typeface="Arial" panose="020B0604020202020204" pitchFamily="34" charset="0"/>
                  </a:rPr>
                  <a:t>Ức</a:t>
                </a:r>
                <a:r>
                  <a:rPr lang="en-US" sz="1100" dirty="0">
                    <a:solidFill>
                      <a:srgbClr val="5A5A5A"/>
                    </a:solidFill>
                    <a:latin typeface="Arial" panose="020B0604020202020204" pitchFamily="34" charset="0"/>
                    <a:cs typeface="Arial" panose="020B0604020202020204" pitchFamily="34" charset="0"/>
                  </a:rPr>
                  <a:t> chế </a:t>
                </a:r>
                <a:r>
                  <a:rPr kumimoji="0" lang="en-US" sz="11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SGLT2 nên</a:t>
                </a:r>
                <a:r>
                  <a:rPr kumimoji="0" lang="en-US" sz="11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được sử </a:t>
                </a:r>
                <a:r>
                  <a:rPr kumimoji="0" lang="en-US" sz="1100" b="0"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dụng</a:t>
                </a:r>
                <a:r>
                  <a:rPr kumimoji="0" lang="en-US" sz="11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US" sz="1100" b="0"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cẩn</a:t>
                </a:r>
                <a:r>
                  <a:rPr kumimoji="0" lang="en-US" sz="11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trọng ở bệnh nhân </a:t>
                </a:r>
                <a:r>
                  <a:rPr kumimoji="0" lang="en-US" sz="1100" b="0"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tăng</a:t>
                </a:r>
                <a:r>
                  <a:rPr kumimoji="0" lang="en-US" sz="11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nguy </a:t>
                </a:r>
                <a:r>
                  <a:rPr kumimoji="0" lang="en-US" sz="1100" b="0"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cơ</a:t>
                </a:r>
                <a:r>
                  <a:rPr kumimoji="0" lang="en-US" sz="11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lang="en-US" sz="1100" dirty="0" err="1">
                    <a:solidFill>
                      <a:srgbClr val="5A5A5A"/>
                    </a:solidFill>
                    <a:latin typeface="Arial" panose="020B0604020202020204" pitchFamily="34" charset="0"/>
                    <a:cs typeface="Arial" panose="020B0604020202020204" pitchFamily="34" charset="0"/>
                  </a:rPr>
                  <a:t>nhiễm</a:t>
                </a:r>
                <a:r>
                  <a:rPr lang="en-US" sz="1100" dirty="0">
                    <a:solidFill>
                      <a:srgbClr val="5A5A5A"/>
                    </a:solidFill>
                    <a:latin typeface="Arial" panose="020B0604020202020204" pitchFamily="34" charset="0"/>
                    <a:cs typeface="Arial" panose="020B0604020202020204" pitchFamily="34" charset="0"/>
                  </a:rPr>
                  <a:t> toan </a:t>
                </a:r>
                <a:r>
                  <a:rPr lang="en-US" sz="1100" dirty="0" err="1">
                    <a:solidFill>
                      <a:srgbClr val="5A5A5A"/>
                    </a:solidFill>
                    <a:latin typeface="Arial" panose="020B0604020202020204" pitchFamily="34" charset="0"/>
                    <a:cs typeface="Arial" panose="020B0604020202020204" pitchFamily="34" charset="0"/>
                  </a:rPr>
                  <a:t>ceton</a:t>
                </a:r>
                <a:r>
                  <a:rPr lang="en-US" sz="1100" dirty="0">
                    <a:solidFill>
                      <a:srgbClr val="5A5A5A"/>
                    </a:solidFill>
                    <a:latin typeface="Arial" panose="020B0604020202020204" pitchFamily="34" charset="0"/>
                    <a:cs typeface="Arial" panose="020B0604020202020204" pitchFamily="34" charset="0"/>
                  </a:rPr>
                  <a:t> </a:t>
                </a:r>
                <a:r>
                  <a:rPr kumimoji="0" lang="en-US" sz="1100" b="0" i="0" u="none" strike="noStrike" kern="1200" cap="none" spc="0" normalizeH="0" baseline="30000" noProof="0" dirty="0">
                    <a:ln>
                      <a:noFill/>
                    </a:ln>
                    <a:solidFill>
                      <a:srgbClr val="5A5A5A"/>
                    </a:solidFill>
                    <a:effectLst/>
                    <a:uLnTx/>
                    <a:uFillTx/>
                    <a:latin typeface="Arial" panose="020B0604020202020204" pitchFamily="34" charset="0"/>
                    <a:cs typeface="Arial" panose="020B0604020202020204" pitchFamily="34" charset="0"/>
                  </a:rPr>
                  <a:t>1,2</a:t>
                </a:r>
              </a:p>
              <a:p>
                <a:pPr marL="214313" lvl="0" indent="-214313" defTabSz="457189">
                  <a:buFont typeface="Arial" panose="020B0604020202020204" pitchFamily="34" charset="0"/>
                  <a:buChar char="•"/>
                  <a:defRPr/>
                </a:pPr>
                <a:r>
                  <a:rPr lang="en-US" sz="1100" dirty="0" err="1">
                    <a:solidFill>
                      <a:srgbClr val="5A5A5A"/>
                    </a:solidFill>
                    <a:latin typeface="Arial" panose="020B0604020202020204" pitchFamily="34" charset="0"/>
                    <a:cs typeface="Arial" panose="020B0604020202020204" pitchFamily="34" charset="0"/>
                  </a:rPr>
                  <a:t>Nhiễm</a:t>
                </a:r>
                <a:r>
                  <a:rPr lang="en-US" sz="1100" dirty="0">
                    <a:solidFill>
                      <a:srgbClr val="5A5A5A"/>
                    </a:solidFill>
                    <a:latin typeface="Arial" panose="020B0604020202020204" pitchFamily="34" charset="0"/>
                    <a:cs typeface="Arial" panose="020B0604020202020204" pitchFamily="34" charset="0"/>
                  </a:rPr>
                  <a:t> toan </a:t>
                </a:r>
                <a:r>
                  <a:rPr lang="en-US" sz="1100" dirty="0" err="1">
                    <a:solidFill>
                      <a:srgbClr val="5A5A5A"/>
                    </a:solidFill>
                    <a:latin typeface="Arial" panose="020B0604020202020204" pitchFamily="34" charset="0"/>
                    <a:cs typeface="Arial" panose="020B0604020202020204" pitchFamily="34" charset="0"/>
                  </a:rPr>
                  <a:t>ceton</a:t>
                </a:r>
                <a:r>
                  <a:rPr kumimoji="0" lang="en-US" sz="11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có thể </a:t>
                </a:r>
                <a:r>
                  <a:rPr kumimoji="0" lang="en-US" sz="1100" b="0"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xảy</a:t>
                </a:r>
                <a:r>
                  <a:rPr kumimoji="0" lang="en-US" sz="11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US" sz="1100" b="0"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ra</a:t>
                </a:r>
                <a:r>
                  <a:rPr kumimoji="0" lang="en-US" sz="11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US" sz="1100" b="0"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trên</a:t>
                </a:r>
                <a:r>
                  <a:rPr kumimoji="0" lang="en-US" sz="11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bệnh nhân điều trị </a:t>
                </a:r>
                <a:r>
                  <a:rPr kumimoji="0" lang="en-US" sz="1100" b="0"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ức</a:t>
                </a:r>
                <a:r>
                  <a:rPr kumimoji="0" lang="en-US" sz="11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chế</a:t>
                </a:r>
                <a:r>
                  <a:rPr kumimoji="0" lang="en-US" sz="11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 SGLT2 </a:t>
                </a:r>
                <a:r>
                  <a:rPr lang="en-US" sz="1100" dirty="0">
                    <a:solidFill>
                      <a:srgbClr val="5A5A5A"/>
                    </a:solidFill>
                    <a:latin typeface="Arial" panose="020B0604020202020204" pitchFamily="34" charset="0"/>
                    <a:cs typeface="Arial" panose="020B0604020202020204" pitchFamily="34" charset="0"/>
                  </a:rPr>
                  <a:t>với đường huyết trong </a:t>
                </a:r>
                <a:r>
                  <a:rPr lang="en-US" sz="1100" dirty="0" err="1">
                    <a:solidFill>
                      <a:srgbClr val="5A5A5A"/>
                    </a:solidFill>
                    <a:latin typeface="Arial" panose="020B0604020202020204" pitchFamily="34" charset="0"/>
                    <a:cs typeface="Arial" panose="020B0604020202020204" pitchFamily="34" charset="0"/>
                  </a:rPr>
                  <a:t>giưới</a:t>
                </a:r>
                <a:r>
                  <a:rPr lang="en-US" sz="1100" dirty="0">
                    <a:solidFill>
                      <a:srgbClr val="5A5A5A"/>
                    </a:solidFill>
                    <a:latin typeface="Arial" panose="020B0604020202020204" pitchFamily="34" charset="0"/>
                    <a:cs typeface="Arial" panose="020B0604020202020204" pitchFamily="34" charset="0"/>
                  </a:rPr>
                  <a:t> </a:t>
                </a:r>
                <a:r>
                  <a:rPr lang="en-US" sz="1100" dirty="0" err="1">
                    <a:solidFill>
                      <a:srgbClr val="5A5A5A"/>
                    </a:solidFill>
                    <a:latin typeface="Arial" panose="020B0604020202020204" pitchFamily="34" charset="0"/>
                    <a:cs typeface="Arial" panose="020B0604020202020204" pitchFamily="34" charset="0"/>
                  </a:rPr>
                  <a:t>hạn</a:t>
                </a:r>
                <a:r>
                  <a:rPr lang="en-US" sz="1100" dirty="0">
                    <a:solidFill>
                      <a:srgbClr val="5A5A5A"/>
                    </a:solidFill>
                    <a:latin typeface="Arial" panose="020B0604020202020204" pitchFamily="34" charset="0"/>
                    <a:cs typeface="Arial" panose="020B0604020202020204" pitchFamily="34" charset="0"/>
                  </a:rPr>
                  <a:t> bình thường</a:t>
                </a:r>
                <a:r>
                  <a:rPr kumimoji="0" lang="en-GB" sz="11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 (&lt;14 </a:t>
                </a:r>
                <a:r>
                  <a:rPr kumimoji="0" lang="en-GB" sz="1100" b="0" i="0" u="none" strike="noStrike" kern="1200" cap="none" spc="0" normalizeH="0" baseline="0" noProof="0" dirty="0" err="1">
                    <a:ln>
                      <a:noFill/>
                    </a:ln>
                    <a:solidFill>
                      <a:srgbClr val="5A5A5A"/>
                    </a:solidFill>
                    <a:effectLst/>
                    <a:uLnTx/>
                    <a:uFillTx/>
                    <a:latin typeface="Arial" panose="020B0604020202020204" pitchFamily="34" charset="0"/>
                    <a:cs typeface="Arial" panose="020B0604020202020204" pitchFamily="34" charset="0"/>
                  </a:rPr>
                  <a:t>mmol</a:t>
                </a:r>
                <a:r>
                  <a:rPr kumimoji="0" lang="en-GB" sz="11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/l </a:t>
                </a:r>
                <a:r>
                  <a:rPr lang="en-GB" sz="1100" dirty="0" err="1">
                    <a:solidFill>
                      <a:srgbClr val="5A5A5A"/>
                    </a:solidFill>
                    <a:latin typeface="Arial" panose="020B0604020202020204" pitchFamily="34" charset="0"/>
                    <a:cs typeface="Arial" panose="020B0604020202020204" pitchFamily="34" charset="0"/>
                  </a:rPr>
                  <a:t>hoặc</a:t>
                </a:r>
                <a:r>
                  <a:rPr kumimoji="0" lang="en-GB" sz="11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 250 mg/dl)</a:t>
                </a:r>
                <a:r>
                  <a:rPr kumimoji="0" lang="en-GB" sz="1100" b="0" i="0" u="none" strike="noStrike" kern="1200" cap="none" spc="0" normalizeH="0" baseline="30000" noProof="0" dirty="0">
                    <a:ln>
                      <a:noFill/>
                    </a:ln>
                    <a:solidFill>
                      <a:srgbClr val="5A5A5A"/>
                    </a:solidFill>
                    <a:effectLst/>
                    <a:uLnTx/>
                    <a:uFillTx/>
                    <a:latin typeface="Arial" panose="020B0604020202020204" pitchFamily="34" charset="0"/>
                    <a:cs typeface="Arial" panose="020B0604020202020204" pitchFamily="34" charset="0"/>
                  </a:rPr>
                  <a:t>2</a:t>
                </a:r>
                <a:endParaRPr kumimoji="0" lang="en-US" sz="11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69C02149-9ECB-4C90-8D82-58D289EB2EDD}"/>
                  </a:ext>
                </a:extLst>
              </p:cNvPr>
              <p:cNvSpPr/>
              <p:nvPr/>
            </p:nvSpPr>
            <p:spPr>
              <a:xfrm>
                <a:off x="3526496" y="4738829"/>
                <a:ext cx="109728" cy="365162"/>
              </a:xfrm>
              <a:prstGeom prst="roundRect">
                <a:avLst/>
              </a:prstGeom>
              <a:solidFill>
                <a:schemeClr val="accent1"/>
              </a:solidFill>
              <a:ln w="19050">
                <a:noFill/>
                <a:round/>
                <a:headEnd/>
                <a:tailEnd/>
              </a:ln>
            </p:spPr>
            <p:txBody>
              <a:bodyPr wrap="square" lIns="102870" tIns="34290" rIns="30449" bIns="34290" anchor="ctr">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33365899-0041-43D7-8C0E-FCD3CCBC992C}"/>
                </a:ext>
              </a:extLst>
            </p:cNvPr>
            <p:cNvGrpSpPr/>
            <p:nvPr/>
          </p:nvGrpSpPr>
          <p:grpSpPr>
            <a:xfrm>
              <a:off x="3526496" y="4674706"/>
              <a:ext cx="8294140" cy="614649"/>
              <a:chOff x="3526496" y="5158632"/>
              <a:chExt cx="8294140" cy="365162"/>
            </a:xfrm>
          </p:grpSpPr>
          <p:sp>
            <p:nvSpPr>
              <p:cNvPr id="21" name="Rectangle: Rounded Corners 20">
                <a:extLst>
                  <a:ext uri="{FF2B5EF4-FFF2-40B4-BE49-F238E27FC236}">
                    <a16:creationId xmlns:a16="http://schemas.microsoft.com/office/drawing/2014/main" id="{0E56AAD4-3BD2-4D9B-B761-46E3B5ADD278}"/>
                  </a:ext>
                </a:extLst>
              </p:cNvPr>
              <p:cNvSpPr/>
              <p:nvPr/>
            </p:nvSpPr>
            <p:spPr>
              <a:xfrm>
                <a:off x="3526496" y="5158632"/>
                <a:ext cx="8294140" cy="365162"/>
              </a:xfrm>
              <a:prstGeom prst="roundRect">
                <a:avLst/>
              </a:prstGeom>
              <a:solidFill>
                <a:schemeClr val="bg1">
                  <a:lumMod val="95000"/>
                </a:schemeClr>
              </a:solidFill>
              <a:ln w="19050">
                <a:noFill/>
                <a:round/>
                <a:headEnd/>
                <a:tailEnd/>
              </a:ln>
            </p:spPr>
            <p:txBody>
              <a:bodyPr wrap="square" lIns="205740" tIns="34290" rIns="30449" bIns="34290" anchor="ctr">
                <a:noAutofit/>
              </a:bodyPr>
              <a:lstStyle/>
              <a:p>
                <a:pPr marL="214313" marR="0" lvl="0" indent="-214313"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100" b="0" i="0" u="none" strike="noStrike" kern="1200" cap="none" spc="0" normalizeH="0" baseline="0" noProof="0">
                    <a:ln>
                      <a:noFill/>
                    </a:ln>
                    <a:solidFill>
                      <a:srgbClr val="5A5A5A"/>
                    </a:solidFill>
                    <a:effectLst/>
                    <a:uLnTx/>
                    <a:uFillTx/>
                    <a:latin typeface="Arial" panose="020B0604020202020204" pitchFamily="34" charset="0"/>
                    <a:cs typeface="Arial" panose="020B0604020202020204" pitchFamily="34" charset="0"/>
                  </a:rPr>
                  <a:t>Ngưng ức</a:t>
                </a:r>
                <a:r>
                  <a:rPr kumimoji="0" lang="en-IN" sz="1100" b="0" i="0" u="none" strike="noStrike" kern="1200" cap="none" spc="0" normalizeH="0" noProof="0">
                    <a:ln>
                      <a:noFill/>
                    </a:ln>
                    <a:solidFill>
                      <a:srgbClr val="5A5A5A"/>
                    </a:solidFill>
                    <a:effectLst/>
                    <a:uLnTx/>
                    <a:uFillTx/>
                    <a:latin typeface="Arial" panose="020B0604020202020204" pitchFamily="34" charset="0"/>
                    <a:cs typeface="Arial" panose="020B0604020202020204" pitchFamily="34" charset="0"/>
                  </a:rPr>
                  <a:t> chế S</a:t>
                </a:r>
                <a:r>
                  <a:rPr kumimoji="0" lang="en-IN" sz="1100" b="0" i="0" u="none" strike="noStrike" kern="1200" cap="none" spc="0" normalizeH="0" baseline="0" noProof="0">
                    <a:ln>
                      <a:noFill/>
                    </a:ln>
                    <a:solidFill>
                      <a:srgbClr val="5A5A5A"/>
                    </a:solidFill>
                    <a:effectLst/>
                    <a:uLnTx/>
                    <a:uFillTx/>
                    <a:latin typeface="Arial" panose="020B0604020202020204" pitchFamily="34" charset="0"/>
                    <a:cs typeface="Arial" panose="020B0604020202020204" pitchFamily="34" charset="0"/>
                  </a:rPr>
                  <a:t>GLT2 nếu</a:t>
                </a:r>
                <a:r>
                  <a:rPr kumimoji="0" lang="en-IN" sz="1100" b="0" i="0" u="none" strike="noStrike" kern="1200" cap="none" spc="0" normalizeH="0" noProof="0">
                    <a:ln>
                      <a:noFill/>
                    </a:ln>
                    <a:solidFill>
                      <a:srgbClr val="5A5A5A"/>
                    </a:solidFill>
                    <a:effectLst/>
                    <a:uLnTx/>
                    <a:uFillTx/>
                    <a:latin typeface="Arial" panose="020B0604020202020204" pitchFamily="34" charset="0"/>
                    <a:cs typeface="Arial" panose="020B0604020202020204" pitchFamily="34" charset="0"/>
                  </a:rPr>
                  <a:t> nhập viện để phẫu thuật lớn hoặc bệnh lý nội khoa cấp tính nghiêm trọng</a:t>
                </a:r>
                <a:r>
                  <a:rPr kumimoji="0" lang="en-IN" sz="1100" b="0" i="0" u="none" strike="noStrike" kern="1200" cap="none" spc="0" normalizeH="0" baseline="0" noProof="0">
                    <a:ln>
                      <a:noFill/>
                    </a:ln>
                    <a:solidFill>
                      <a:srgbClr val="5A5A5A"/>
                    </a:solidFill>
                    <a:effectLst/>
                    <a:uLnTx/>
                    <a:uFillTx/>
                    <a:latin typeface="Arial" panose="020B0604020202020204" pitchFamily="34" charset="0"/>
                    <a:cs typeface="Arial" panose="020B0604020202020204" pitchFamily="34" charset="0"/>
                  </a:rPr>
                  <a:t>. Theo dõi</a:t>
                </a:r>
                <a:r>
                  <a:rPr kumimoji="0" lang="en-IN" sz="1100" b="0" i="0" u="none" strike="noStrike" kern="1200" cap="none" spc="0" normalizeH="0" noProof="0">
                    <a:ln>
                      <a:noFill/>
                    </a:ln>
                    <a:solidFill>
                      <a:srgbClr val="5A5A5A"/>
                    </a:solidFill>
                    <a:effectLst/>
                    <a:uLnTx/>
                    <a:uFillTx/>
                    <a:latin typeface="Arial" panose="020B0604020202020204" pitchFamily="34" charset="0"/>
                    <a:cs typeface="Arial" panose="020B0604020202020204" pitchFamily="34" charset="0"/>
                  </a:rPr>
                  <a:t> ketone được khuyến cáo trên những bệnh nhân này</a:t>
                </a:r>
                <a:r>
                  <a:rPr kumimoji="0" lang="en-US" sz="1100" b="0" i="0" u="none" strike="noStrike" kern="1200" cap="none" spc="0" normalizeH="0" baseline="0" noProof="0">
                    <a:ln>
                      <a:noFill/>
                    </a:ln>
                    <a:solidFill>
                      <a:srgbClr val="5A5A5A"/>
                    </a:solidFill>
                    <a:effectLst/>
                    <a:uLnTx/>
                    <a:uFillTx/>
                    <a:latin typeface="Arial" panose="020B0604020202020204" pitchFamily="34" charset="0"/>
                    <a:cs typeface="Arial" panose="020B0604020202020204" pitchFamily="34" charset="0"/>
                  </a:rPr>
                  <a:t>. Đo</a:t>
                </a:r>
                <a:r>
                  <a:rPr kumimoji="0" lang="en-US" sz="1100" b="0" i="0" u="none" strike="noStrike" kern="1200" cap="none" spc="0" normalizeH="0" noProof="0">
                    <a:ln>
                      <a:noFill/>
                    </a:ln>
                    <a:solidFill>
                      <a:srgbClr val="5A5A5A"/>
                    </a:solidFill>
                    <a:effectLst/>
                    <a:uLnTx/>
                    <a:uFillTx/>
                    <a:latin typeface="Arial" panose="020B0604020202020204" pitchFamily="34" charset="0"/>
                    <a:cs typeface="Arial" panose="020B0604020202020204" pitchFamily="34" charset="0"/>
                  </a:rPr>
                  <a:t> nồng độ </a:t>
                </a:r>
                <a:r>
                  <a:rPr kumimoji="0" lang="en-US" sz="1100" b="0" i="0" u="none" strike="noStrike" kern="1200" cap="none" spc="0" normalizeH="0" baseline="0" noProof="0">
                    <a:ln>
                      <a:noFill/>
                    </a:ln>
                    <a:solidFill>
                      <a:srgbClr val="5A5A5A"/>
                    </a:solidFill>
                    <a:effectLst/>
                    <a:uLnTx/>
                    <a:uFillTx/>
                    <a:latin typeface="Arial" panose="020B0604020202020204" pitchFamily="34" charset="0"/>
                    <a:cs typeface="Arial" panose="020B0604020202020204" pitchFamily="34" charset="0"/>
                  </a:rPr>
                  <a:t>ketone máu</a:t>
                </a:r>
                <a:r>
                  <a:rPr kumimoji="0" lang="en-US" sz="1100" b="0" i="0" u="none" strike="noStrike" kern="1200" cap="none" spc="0" normalizeH="0" noProof="0">
                    <a:ln>
                      <a:noFill/>
                    </a:ln>
                    <a:solidFill>
                      <a:srgbClr val="5A5A5A"/>
                    </a:solidFill>
                    <a:effectLst/>
                    <a:uLnTx/>
                    <a:uFillTx/>
                    <a:latin typeface="Arial" panose="020B0604020202020204" pitchFamily="34" charset="0"/>
                    <a:cs typeface="Arial" panose="020B0604020202020204" pitchFamily="34" charset="0"/>
                  </a:rPr>
                  <a:t> được ưu tiên hơn nước tiểu</a:t>
                </a:r>
                <a:r>
                  <a:rPr kumimoji="0" lang="en-US" sz="1100" b="0" i="0" u="none" strike="noStrike" kern="1200" cap="none" spc="0" normalizeH="0" baseline="30000" noProof="0">
                    <a:ln>
                      <a:noFill/>
                    </a:ln>
                    <a:solidFill>
                      <a:srgbClr val="5A5A5A"/>
                    </a:solidFill>
                    <a:effectLst/>
                    <a:uLnTx/>
                    <a:uFillTx/>
                    <a:latin typeface="Arial" panose="020B0604020202020204" pitchFamily="34" charset="0"/>
                    <a:cs typeface="Arial" panose="020B0604020202020204" pitchFamily="34" charset="0"/>
                  </a:rPr>
                  <a:t>1,2</a:t>
                </a:r>
                <a:endParaRPr kumimoji="0" lang="en-IN" sz="11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00FD5055-8D80-4307-9A0E-34716291B8D4}"/>
                  </a:ext>
                </a:extLst>
              </p:cNvPr>
              <p:cNvSpPr/>
              <p:nvPr/>
            </p:nvSpPr>
            <p:spPr>
              <a:xfrm>
                <a:off x="3526496" y="5158632"/>
                <a:ext cx="109728" cy="365162"/>
              </a:xfrm>
              <a:prstGeom prst="roundRect">
                <a:avLst/>
              </a:prstGeom>
              <a:solidFill>
                <a:schemeClr val="accent1"/>
              </a:solidFill>
              <a:ln w="19050">
                <a:noFill/>
                <a:round/>
                <a:headEnd/>
                <a:tailEnd/>
              </a:ln>
            </p:spPr>
            <p:txBody>
              <a:bodyPr wrap="square" lIns="102870" tIns="34290" rIns="30449" bIns="34290" anchor="ctr">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B7C954D-2192-436E-A46D-059FD341EF88}"/>
                </a:ext>
              </a:extLst>
            </p:cNvPr>
            <p:cNvGrpSpPr/>
            <p:nvPr/>
          </p:nvGrpSpPr>
          <p:grpSpPr>
            <a:xfrm>
              <a:off x="3526496" y="5328952"/>
              <a:ext cx="8294140" cy="614649"/>
              <a:chOff x="3526496" y="5578438"/>
              <a:chExt cx="8294140" cy="365162"/>
            </a:xfrm>
          </p:grpSpPr>
          <p:sp>
            <p:nvSpPr>
              <p:cNvPr id="19" name="Rectangle: Rounded Corners 18">
                <a:extLst>
                  <a:ext uri="{FF2B5EF4-FFF2-40B4-BE49-F238E27FC236}">
                    <a16:creationId xmlns:a16="http://schemas.microsoft.com/office/drawing/2014/main" id="{F8702BA0-90D5-4947-9135-EC334B4DA120}"/>
                  </a:ext>
                </a:extLst>
              </p:cNvPr>
              <p:cNvSpPr/>
              <p:nvPr/>
            </p:nvSpPr>
            <p:spPr>
              <a:xfrm>
                <a:off x="3526496" y="5578438"/>
                <a:ext cx="8294140" cy="365162"/>
              </a:xfrm>
              <a:prstGeom prst="roundRect">
                <a:avLst/>
              </a:prstGeom>
              <a:solidFill>
                <a:schemeClr val="bg1">
                  <a:lumMod val="95000"/>
                </a:schemeClr>
              </a:solidFill>
              <a:ln w="19050">
                <a:noFill/>
                <a:round/>
                <a:headEnd/>
                <a:tailEnd/>
              </a:ln>
            </p:spPr>
            <p:txBody>
              <a:bodyPr wrap="square" lIns="205740" tIns="34290" rIns="30449" bIns="34290" anchor="ctr">
                <a:noAutofit/>
              </a:bodyPr>
              <a:lstStyle/>
              <a:p>
                <a:pPr marL="214313" lvl="0" indent="-214313" defTabSz="457189">
                  <a:buFont typeface="Arial" panose="020B0604020202020204" pitchFamily="34" charset="0"/>
                  <a:buChar char="•"/>
                  <a:defRPr/>
                </a:pPr>
                <a:r>
                  <a:rPr lang="en-IN" sz="1100" dirty="0" err="1">
                    <a:solidFill>
                      <a:srgbClr val="5A5A5A"/>
                    </a:solidFill>
                    <a:latin typeface="Arial" panose="020B0604020202020204" pitchFamily="34" charset="0"/>
                    <a:cs typeface="Arial" panose="020B0604020202020204" pitchFamily="34" charset="0"/>
                  </a:rPr>
                  <a:t>Ức</a:t>
                </a:r>
                <a:r>
                  <a:rPr lang="en-IN" sz="1100" dirty="0">
                    <a:solidFill>
                      <a:srgbClr val="5A5A5A"/>
                    </a:solidFill>
                    <a:latin typeface="Arial" panose="020B0604020202020204" pitchFamily="34" charset="0"/>
                    <a:cs typeface="Arial" panose="020B0604020202020204" pitchFamily="34" charset="0"/>
                  </a:rPr>
                  <a:t> </a:t>
                </a:r>
                <a:r>
                  <a:rPr lang="en-IN" sz="1100" dirty="0" err="1">
                    <a:solidFill>
                      <a:srgbClr val="5A5A5A"/>
                    </a:solidFill>
                    <a:latin typeface="Arial" panose="020B0604020202020204" pitchFamily="34" charset="0"/>
                    <a:cs typeface="Arial" panose="020B0604020202020204" pitchFamily="34" charset="0"/>
                  </a:rPr>
                  <a:t>chế</a:t>
                </a:r>
                <a:r>
                  <a:rPr lang="en-IN" sz="1100" dirty="0">
                    <a:solidFill>
                      <a:srgbClr val="5A5A5A"/>
                    </a:solidFill>
                    <a:latin typeface="Arial" panose="020B0604020202020204" pitchFamily="34" charset="0"/>
                    <a:cs typeface="Arial" panose="020B0604020202020204" pitchFamily="34" charset="0"/>
                  </a:rPr>
                  <a:t> </a:t>
                </a:r>
                <a:r>
                  <a:rPr kumimoji="0" lang="en-IN" sz="11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SGLT2 </a:t>
                </a:r>
                <a:r>
                  <a:rPr kumimoji="0" lang="en-IN" sz="1100" b="0" i="0" u="none" strike="noStrike" kern="1200" cap="none" spc="0" normalizeH="0" baseline="0" noProof="0" dirty="0" err="1">
                    <a:ln>
                      <a:noFill/>
                    </a:ln>
                    <a:solidFill>
                      <a:srgbClr val="5A5A5A"/>
                    </a:solidFill>
                    <a:effectLst/>
                    <a:uLnTx/>
                    <a:uFillTx/>
                    <a:latin typeface="Arial" panose="020B0604020202020204" pitchFamily="34" charset="0"/>
                    <a:cs typeface="Arial" panose="020B0604020202020204" pitchFamily="34" charset="0"/>
                  </a:rPr>
                  <a:t>nên</a:t>
                </a:r>
                <a:r>
                  <a:rPr kumimoji="0" lang="en-IN" sz="11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100" b="0"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ngưng</a:t>
                </a:r>
                <a:r>
                  <a:rPr kumimoji="0" lang="en-IN" sz="11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100" b="0"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ngay</a:t>
                </a:r>
                <a:r>
                  <a:rPr kumimoji="0" lang="en-IN" sz="11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100" b="0"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lập</a:t>
                </a:r>
                <a:r>
                  <a:rPr kumimoji="0" lang="en-IN" sz="11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100" b="0"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tức</a:t>
                </a:r>
                <a:r>
                  <a:rPr kumimoji="0" lang="en-IN" sz="11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100" b="0"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nếu</a:t>
                </a:r>
                <a:r>
                  <a:rPr kumimoji="0" lang="en-IN" sz="11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100" b="0"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nghi</a:t>
                </a:r>
                <a:r>
                  <a:rPr kumimoji="0" lang="en-IN" sz="1100" b="0" i="0" u="none" strike="noStrike" kern="1200" cap="none" spc="0" normalizeH="0" noProof="0" dirty="0">
                    <a:ln>
                      <a:noFill/>
                    </a:ln>
                    <a:solidFill>
                      <a:srgbClr val="5A5A5A"/>
                    </a:solidFill>
                    <a:effectLst/>
                    <a:uLnTx/>
                    <a:uFillTx/>
                    <a:latin typeface="Arial" panose="020B0604020202020204" pitchFamily="34" charset="0"/>
                    <a:cs typeface="Arial" panose="020B0604020202020204" pitchFamily="34" charset="0"/>
                  </a:rPr>
                  <a:t> </a:t>
                </a:r>
                <a:r>
                  <a:rPr kumimoji="0" lang="en-IN" sz="1100" b="0" i="0" u="none" strike="noStrike" kern="1200" cap="none" spc="0" normalizeH="0" noProof="0" dirty="0" err="1">
                    <a:ln>
                      <a:noFill/>
                    </a:ln>
                    <a:solidFill>
                      <a:srgbClr val="5A5A5A"/>
                    </a:solidFill>
                    <a:effectLst/>
                    <a:uLnTx/>
                    <a:uFillTx/>
                    <a:latin typeface="Arial" panose="020B0604020202020204" pitchFamily="34" charset="0"/>
                    <a:cs typeface="Arial" panose="020B0604020202020204" pitchFamily="34" charset="0"/>
                  </a:rPr>
                  <a:t>ngờ</a:t>
                </a:r>
                <a:r>
                  <a:rPr kumimoji="0" lang="en-IN" sz="11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rPr>
                  <a:t> </a:t>
                </a:r>
                <a:r>
                  <a:rPr lang="en-US" sz="1100" dirty="0" err="1">
                    <a:solidFill>
                      <a:srgbClr val="5A5A5A"/>
                    </a:solidFill>
                    <a:latin typeface="Arial" panose="020B0604020202020204" pitchFamily="34" charset="0"/>
                    <a:cs typeface="Arial" panose="020B0604020202020204" pitchFamily="34" charset="0"/>
                  </a:rPr>
                  <a:t>nhiễm</a:t>
                </a:r>
                <a:r>
                  <a:rPr lang="en-US" sz="1100" dirty="0">
                    <a:solidFill>
                      <a:srgbClr val="5A5A5A"/>
                    </a:solidFill>
                    <a:latin typeface="Arial" panose="020B0604020202020204" pitchFamily="34" charset="0"/>
                    <a:cs typeface="Arial" panose="020B0604020202020204" pitchFamily="34" charset="0"/>
                  </a:rPr>
                  <a:t> toan </a:t>
                </a:r>
                <a:r>
                  <a:rPr lang="en-US" sz="1100" dirty="0" err="1">
                    <a:solidFill>
                      <a:srgbClr val="5A5A5A"/>
                    </a:solidFill>
                    <a:latin typeface="Arial" panose="020B0604020202020204" pitchFamily="34" charset="0"/>
                    <a:cs typeface="Arial" panose="020B0604020202020204" pitchFamily="34" charset="0"/>
                  </a:rPr>
                  <a:t>ceton</a:t>
                </a:r>
                <a:r>
                  <a:rPr lang="en-US" sz="1100" dirty="0">
                    <a:solidFill>
                      <a:srgbClr val="5A5A5A"/>
                    </a:solidFill>
                    <a:latin typeface="Arial" panose="020B0604020202020204" pitchFamily="34" charset="0"/>
                    <a:cs typeface="Arial" panose="020B0604020202020204" pitchFamily="34" charset="0"/>
                  </a:rPr>
                  <a:t> </a:t>
                </a:r>
                <a:r>
                  <a:rPr kumimoji="0" lang="en-US" sz="1100" b="0" i="0" u="none" strike="noStrike" kern="1200" cap="none" spc="0" normalizeH="0" baseline="30000" noProof="0" dirty="0">
                    <a:ln>
                      <a:noFill/>
                    </a:ln>
                    <a:solidFill>
                      <a:srgbClr val="5A5A5A"/>
                    </a:solidFill>
                    <a:effectLst/>
                    <a:uLnTx/>
                    <a:uFillTx/>
                    <a:latin typeface="Arial" panose="020B0604020202020204" pitchFamily="34" charset="0"/>
                    <a:cs typeface="Arial" panose="020B0604020202020204" pitchFamily="34" charset="0"/>
                  </a:rPr>
                  <a:t>1,2</a:t>
                </a:r>
                <a:endParaRPr kumimoji="0" lang="en-IN" sz="11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FDD1C337-419B-4AEC-B360-2FB018FE957A}"/>
                  </a:ext>
                </a:extLst>
              </p:cNvPr>
              <p:cNvSpPr/>
              <p:nvPr/>
            </p:nvSpPr>
            <p:spPr>
              <a:xfrm>
                <a:off x="3526496" y="5578438"/>
                <a:ext cx="109728" cy="365162"/>
              </a:xfrm>
              <a:prstGeom prst="roundRect">
                <a:avLst/>
              </a:prstGeom>
              <a:solidFill>
                <a:schemeClr val="accent1"/>
              </a:solidFill>
              <a:ln w="19050">
                <a:noFill/>
                <a:round/>
                <a:headEnd/>
                <a:tailEnd/>
              </a:ln>
            </p:spPr>
            <p:txBody>
              <a:bodyPr wrap="square" lIns="102870" tIns="34290" rIns="30449" bIns="34290" anchor="ctr">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A5A5A"/>
                  </a:solidFill>
                  <a:effectLst/>
                  <a:uLnTx/>
                  <a:uFillTx/>
                  <a:latin typeface="Arial" panose="020B0604020202020204" pitchFamily="34" charset="0"/>
                  <a:cs typeface="Arial" panose="020B0604020202020204" pitchFamily="34" charset="0"/>
                </a:endParaRPr>
              </a:p>
            </p:txBody>
          </p:sp>
        </p:grpSp>
      </p:grpSp>
      <p:pic>
        <p:nvPicPr>
          <p:cNvPr id="26" name="Picture 6" descr="https://cdn3.iconfinder.com/data/icons/essentials-7/16/alert-01-512.png">
            <a:extLst>
              <a:ext uri="{FF2B5EF4-FFF2-40B4-BE49-F238E27FC236}">
                <a16:creationId xmlns:a16="http://schemas.microsoft.com/office/drawing/2014/main" id="{EDF3C290-250B-43C6-8A86-9FE9D153EF87}"/>
              </a:ext>
            </a:extLst>
          </p:cNvPr>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369294" y="1278603"/>
            <a:ext cx="344789" cy="34478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84BA7F32-4D21-476D-A32A-670F1B2930FC}"/>
              </a:ext>
            </a:extLst>
          </p:cNvPr>
          <p:cNvPicPr>
            <a:picLocks noChangeAspect="1"/>
          </p:cNvPicPr>
          <p:nvPr/>
        </p:nvPicPr>
        <p:blipFill>
          <a:blip r:embed="rId5">
            <a:biLevel thresh="25000"/>
          </a:blip>
          <a:stretch>
            <a:fillRect/>
          </a:stretch>
        </p:blipFill>
        <p:spPr>
          <a:xfrm>
            <a:off x="1304637" y="2884007"/>
            <a:ext cx="486054" cy="486054"/>
          </a:xfrm>
          <a:prstGeom prst="rect">
            <a:avLst/>
          </a:prstGeom>
        </p:spPr>
      </p:pic>
      <p:sp>
        <p:nvSpPr>
          <p:cNvPr id="27" name="Slide Number Placeholder 4">
            <a:extLst>
              <a:ext uri="{FF2B5EF4-FFF2-40B4-BE49-F238E27FC236}">
                <a16:creationId xmlns:a16="http://schemas.microsoft.com/office/drawing/2014/main" id="{FCE99EDB-1C00-46B1-AEED-8A3C6F680FB4}"/>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678950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F43612-853F-48ED-8F00-BAD2EA1F78E8}"/>
              </a:ext>
            </a:extLst>
          </p:cNvPr>
          <p:cNvSpPr>
            <a:spLocks noGrp="1"/>
          </p:cNvSpPr>
          <p:nvPr>
            <p:ph type="title"/>
          </p:nvPr>
        </p:nvSpPr>
        <p:spPr/>
        <p:txBody>
          <a:bodyPr>
            <a:normAutofit/>
          </a:bodyPr>
          <a:lstStyle/>
          <a:p>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chế</a:t>
            </a:r>
            <a:r>
              <a:rPr lang="en-GB" sz="2400" dirty="0">
                <a:latin typeface="Arial" panose="020B0604020202020204" pitchFamily="34" charset="0"/>
                <a:cs typeface="Arial" panose="020B0604020202020204" pitchFamily="34" charset="0"/>
              </a:rPr>
              <a:t> SGLT2 </a:t>
            </a:r>
            <a:r>
              <a:rPr lang="en-GB" sz="2400" dirty="0" err="1">
                <a:latin typeface="Arial" panose="020B0604020202020204" pitchFamily="34" charset="0"/>
                <a:cs typeface="Arial" panose="020B0604020202020204" pitchFamily="34" charset="0"/>
              </a:rPr>
              <a:t>cải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kết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cục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chuyển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hóa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bệnh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nhân</a:t>
            </a:r>
            <a:r>
              <a:rPr lang="en-GB" sz="2400" dirty="0">
                <a:latin typeface="Arial" panose="020B0604020202020204" pitchFamily="34" charset="0"/>
                <a:cs typeface="Arial" panose="020B0604020202020204" pitchFamily="34" charset="0"/>
              </a:rPr>
              <a:t> ĐTĐ </a:t>
            </a:r>
            <a:r>
              <a:rPr lang="en-GB" sz="2400" dirty="0" err="1">
                <a:latin typeface="Arial" panose="020B0604020202020204" pitchFamily="34" charset="0"/>
                <a:cs typeface="Arial" panose="020B0604020202020204" pitchFamily="34" charset="0"/>
              </a:rPr>
              <a:t>típ</a:t>
            </a:r>
            <a:r>
              <a:rPr lang="en-GB" sz="2400" dirty="0">
                <a:latin typeface="Arial" panose="020B0604020202020204" pitchFamily="34" charset="0"/>
                <a:cs typeface="Arial" panose="020B0604020202020204" pitchFamily="34" charset="0"/>
              </a:rPr>
              <a:t> 2</a:t>
            </a:r>
          </a:p>
        </p:txBody>
      </p:sp>
      <p:graphicFrame>
        <p:nvGraphicFramePr>
          <p:cNvPr id="73" name="Table Placeholder 8">
            <a:extLst>
              <a:ext uri="{FF2B5EF4-FFF2-40B4-BE49-F238E27FC236}">
                <a16:creationId xmlns:a16="http://schemas.microsoft.com/office/drawing/2014/main" id="{EE6E2E4B-8E7C-4BD9-8F91-E0050F113F89}"/>
              </a:ext>
            </a:extLst>
          </p:cNvPr>
          <p:cNvGraphicFramePr>
            <a:graphicFrameLocks noGrp="1"/>
          </p:cNvGraphicFramePr>
          <p:nvPr>
            <p:ph idx="1"/>
            <p:extLst>
              <p:ext uri="{D42A27DB-BD31-4B8C-83A1-F6EECF244321}">
                <p14:modId xmlns:p14="http://schemas.microsoft.com/office/powerpoint/2010/main" val="3074633923"/>
              </p:ext>
            </p:extLst>
          </p:nvPr>
        </p:nvGraphicFramePr>
        <p:xfrm>
          <a:off x="458788" y="1028700"/>
          <a:ext cx="8000255" cy="2999700"/>
        </p:xfrm>
        <a:graphic>
          <a:graphicData uri="http://schemas.openxmlformats.org/drawingml/2006/table">
            <a:tbl>
              <a:tblPr firstRow="1" bandRow="1">
                <a:tableStyleId>{69012ECD-51FC-41F1-AA8D-1B2483CD663E}</a:tableStyleId>
              </a:tblPr>
              <a:tblGrid>
                <a:gridCol w="2075947">
                  <a:extLst>
                    <a:ext uri="{9D8B030D-6E8A-4147-A177-3AD203B41FA5}">
                      <a16:colId xmlns:a16="http://schemas.microsoft.com/office/drawing/2014/main" val="3673131"/>
                    </a:ext>
                  </a:extLst>
                </a:gridCol>
                <a:gridCol w="1481077">
                  <a:extLst>
                    <a:ext uri="{9D8B030D-6E8A-4147-A177-3AD203B41FA5}">
                      <a16:colId xmlns:a16="http://schemas.microsoft.com/office/drawing/2014/main" val="1137200773"/>
                    </a:ext>
                  </a:extLst>
                </a:gridCol>
                <a:gridCol w="1481077">
                  <a:extLst>
                    <a:ext uri="{9D8B030D-6E8A-4147-A177-3AD203B41FA5}">
                      <a16:colId xmlns:a16="http://schemas.microsoft.com/office/drawing/2014/main" val="279172187"/>
                    </a:ext>
                  </a:extLst>
                </a:gridCol>
                <a:gridCol w="1481077">
                  <a:extLst>
                    <a:ext uri="{9D8B030D-6E8A-4147-A177-3AD203B41FA5}">
                      <a16:colId xmlns:a16="http://schemas.microsoft.com/office/drawing/2014/main" val="4233932611"/>
                    </a:ext>
                  </a:extLst>
                </a:gridCol>
                <a:gridCol w="1481077">
                  <a:extLst>
                    <a:ext uri="{9D8B030D-6E8A-4147-A177-3AD203B41FA5}">
                      <a16:colId xmlns:a16="http://schemas.microsoft.com/office/drawing/2014/main" val="2178820427"/>
                    </a:ext>
                  </a:extLst>
                </a:gridCol>
              </a:tblGrid>
              <a:tr h="526500">
                <a:tc>
                  <a:txBody>
                    <a:bodyPr/>
                    <a:lstStyle/>
                    <a:p>
                      <a:r>
                        <a:rPr lang="en-GB" sz="1200" dirty="0" err="1">
                          <a:solidFill>
                            <a:schemeClr val="tx2"/>
                          </a:solidFill>
                        </a:rPr>
                        <a:t>Ức</a:t>
                      </a:r>
                      <a:r>
                        <a:rPr lang="en-GB" sz="1200" baseline="0" dirty="0">
                          <a:solidFill>
                            <a:schemeClr val="tx2"/>
                          </a:solidFill>
                        </a:rPr>
                        <a:t> </a:t>
                      </a:r>
                      <a:r>
                        <a:rPr lang="en-GB" sz="1200" baseline="0" dirty="0" err="1">
                          <a:solidFill>
                            <a:schemeClr val="tx2"/>
                          </a:solidFill>
                        </a:rPr>
                        <a:t>chế</a:t>
                      </a:r>
                      <a:r>
                        <a:rPr lang="en-GB" sz="1200" baseline="0" dirty="0">
                          <a:solidFill>
                            <a:schemeClr val="tx2"/>
                          </a:solidFill>
                        </a:rPr>
                        <a:t> </a:t>
                      </a:r>
                      <a:r>
                        <a:rPr lang="en-GB" sz="1200" dirty="0">
                          <a:solidFill>
                            <a:schemeClr val="tx2"/>
                          </a:solidFill>
                        </a:rPr>
                        <a:t>SGLT2 </a:t>
                      </a:r>
                      <a:r>
                        <a:rPr lang="en-GB" sz="1200" dirty="0" err="1">
                          <a:solidFill>
                            <a:schemeClr val="tx2"/>
                          </a:solidFill>
                        </a:rPr>
                        <a:t>thêm</a:t>
                      </a:r>
                      <a:r>
                        <a:rPr lang="en-GB" sz="1200" baseline="0" dirty="0">
                          <a:solidFill>
                            <a:schemeClr val="tx2"/>
                          </a:solidFill>
                        </a:rPr>
                        <a:t> </a:t>
                      </a:r>
                      <a:r>
                        <a:rPr lang="en-GB" sz="1200" baseline="0" dirty="0" err="1">
                          <a:solidFill>
                            <a:schemeClr val="tx2"/>
                          </a:solidFill>
                        </a:rPr>
                        <a:t>vào</a:t>
                      </a:r>
                      <a:r>
                        <a:rPr lang="en-GB" sz="1200" baseline="0" dirty="0">
                          <a:solidFill>
                            <a:schemeClr val="tx2"/>
                          </a:solidFill>
                        </a:rPr>
                        <a:t> </a:t>
                      </a:r>
                      <a:r>
                        <a:rPr lang="en-GB" sz="1200" dirty="0">
                          <a:solidFill>
                            <a:schemeClr val="tx2"/>
                          </a:solidFill>
                        </a:rPr>
                        <a:t>metformin</a:t>
                      </a:r>
                    </a:p>
                  </a:txBody>
                  <a:tcPr marL="67747" marR="67747"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200" dirty="0">
                          <a:latin typeface="+mn-lt"/>
                        </a:rPr>
                        <a:t>Empagliflozin</a:t>
                      </a:r>
                      <a:br>
                        <a:rPr lang="en-GB" sz="1200" dirty="0">
                          <a:latin typeface="+mn-lt"/>
                        </a:rPr>
                      </a:br>
                      <a:r>
                        <a:rPr lang="en-GB" sz="1200" dirty="0">
                          <a:latin typeface="+mn-lt"/>
                        </a:rPr>
                        <a:t>10 mg</a:t>
                      </a:r>
                      <a:r>
                        <a:rPr lang="en-GB" sz="1200" baseline="30000" dirty="0">
                          <a:latin typeface="+mn-lt"/>
                        </a:rPr>
                        <a:t>1</a:t>
                      </a:r>
                    </a:p>
                  </a:txBody>
                  <a:tcPr marL="26672" marR="26672" marT="34290" marB="34290" anchor="ctr">
                    <a:lnL w="12700" cap="flat" cmpd="sng" algn="ctr">
                      <a:no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a:r>
                        <a:rPr lang="en-GB" sz="1200" dirty="0">
                          <a:latin typeface="+mn-lt"/>
                        </a:rPr>
                        <a:t>Canagliflozin</a:t>
                      </a:r>
                      <a:br>
                        <a:rPr lang="en-GB" sz="1200" dirty="0">
                          <a:latin typeface="+mn-lt"/>
                        </a:rPr>
                      </a:br>
                      <a:r>
                        <a:rPr lang="en-GB" sz="1200" dirty="0">
                          <a:latin typeface="+mn-lt"/>
                        </a:rPr>
                        <a:t>100 mg</a:t>
                      </a:r>
                      <a:r>
                        <a:rPr lang="en-GB" sz="1200" baseline="30000" dirty="0">
                          <a:latin typeface="+mn-lt"/>
                        </a:rPr>
                        <a:t>2</a:t>
                      </a:r>
                    </a:p>
                  </a:txBody>
                  <a:tcPr marL="66680" marR="66680" marT="34290" marB="34290" anchor="ctr">
                    <a:lnB w="12700" cap="flat" cmpd="sng" algn="ctr">
                      <a:solidFill>
                        <a:schemeClr val="accent1"/>
                      </a:solidFill>
                      <a:prstDash val="solid"/>
                      <a:round/>
                      <a:headEnd type="none" w="med" len="med"/>
                      <a:tailEnd type="none" w="med" len="med"/>
                    </a:lnB>
                  </a:tcPr>
                </a:tc>
                <a:tc>
                  <a:txBody>
                    <a:bodyPr/>
                    <a:lstStyle/>
                    <a:p>
                      <a:pPr algn="ctr"/>
                      <a:r>
                        <a:rPr lang="en-GB" sz="1200" dirty="0">
                          <a:latin typeface="+mn-lt"/>
                        </a:rPr>
                        <a:t>Dapagliflozin</a:t>
                      </a:r>
                      <a:br>
                        <a:rPr lang="en-GB" sz="1200" dirty="0">
                          <a:latin typeface="+mn-lt"/>
                        </a:rPr>
                      </a:br>
                      <a:r>
                        <a:rPr lang="en-GB" sz="1200" dirty="0">
                          <a:latin typeface="+mn-lt"/>
                        </a:rPr>
                        <a:t>10 mg</a:t>
                      </a:r>
                      <a:r>
                        <a:rPr lang="en-GB" sz="1200" baseline="30000" dirty="0">
                          <a:latin typeface="+mn-lt"/>
                        </a:rPr>
                        <a:t>3</a:t>
                      </a:r>
                    </a:p>
                  </a:txBody>
                  <a:tcPr marL="66680" marR="66680" marT="34290" marB="34290" anchor="ctr">
                    <a:lnB w="12700" cap="flat" cmpd="sng" algn="ctr">
                      <a:solidFill>
                        <a:schemeClr val="accent1"/>
                      </a:solidFill>
                      <a:prstDash val="solid"/>
                      <a:round/>
                      <a:headEnd type="none" w="med" len="med"/>
                      <a:tailEnd type="none" w="med" len="med"/>
                    </a:lnB>
                  </a:tcPr>
                </a:tc>
                <a:tc>
                  <a:txBody>
                    <a:bodyPr/>
                    <a:lstStyle/>
                    <a:p>
                      <a:pPr algn="ctr"/>
                      <a:r>
                        <a:rPr lang="en-GB" sz="1200" baseline="0" dirty="0">
                          <a:latin typeface="+mn-lt"/>
                        </a:rPr>
                        <a:t>Ertugliflozin</a:t>
                      </a:r>
                      <a:br>
                        <a:rPr lang="en-GB" sz="1200" baseline="0" dirty="0">
                          <a:latin typeface="+mn-lt"/>
                        </a:rPr>
                      </a:br>
                      <a:r>
                        <a:rPr lang="en-GB" sz="1200" baseline="0" dirty="0">
                          <a:latin typeface="+mn-lt"/>
                        </a:rPr>
                        <a:t>5 mg</a:t>
                      </a:r>
                      <a:r>
                        <a:rPr lang="en-GB" sz="1200" baseline="30000" dirty="0">
                          <a:latin typeface="+mn-lt"/>
                        </a:rPr>
                        <a:t>4</a:t>
                      </a:r>
                    </a:p>
                  </a:txBody>
                  <a:tcPr marL="66680" marR="66680" marT="34290" marB="3429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21941786"/>
                  </a:ext>
                </a:extLst>
              </a:tr>
              <a:tr h="618300">
                <a:tc>
                  <a:txBody>
                    <a:bodyPr/>
                    <a:lstStyle/>
                    <a:p>
                      <a:pPr algn="l"/>
                      <a:r>
                        <a:rPr lang="en-GB" sz="1200" b="1" kern="1200" dirty="0">
                          <a:solidFill>
                            <a:schemeClr val="tx1"/>
                          </a:solidFill>
                          <a:latin typeface="+mn-lt"/>
                          <a:ea typeface="+mn-ea"/>
                          <a:cs typeface="+mn-cs"/>
                        </a:rPr>
                        <a:t>HbA1c, %</a:t>
                      </a:r>
                    </a:p>
                  </a:txBody>
                  <a:tcPr marL="640125" marR="0" marT="34290" marB="3429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GB" sz="1500" b="0" dirty="0">
                          <a:solidFill>
                            <a:schemeClr val="tx2"/>
                          </a:solidFill>
                          <a:latin typeface="+mn-lt"/>
                          <a:cs typeface="Arial" panose="020B0604020202020204" pitchFamily="34" charset="0"/>
                        </a:rPr>
                        <a:t> -0.70*</a:t>
                      </a:r>
                    </a:p>
                  </a:txBody>
                  <a:tcPr marL="67747" marR="67747"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lvl="0" algn="ctr"/>
                      <a:r>
                        <a:rPr lang="en-GB" sz="1500" b="0" baseline="0" dirty="0">
                          <a:solidFill>
                            <a:schemeClr val="tx1"/>
                          </a:solidFill>
                          <a:latin typeface="+mn-lt"/>
                        </a:rPr>
                        <a:t>-0.73</a:t>
                      </a:r>
                      <a:r>
                        <a:rPr lang="en-GB" sz="1500" baseline="30000" dirty="0">
                          <a:latin typeface="+mn-lt"/>
                        </a:rPr>
                        <a:t>†</a:t>
                      </a:r>
                      <a:endParaRPr lang="en-GB" sz="1500" b="0" baseline="0" dirty="0">
                        <a:solidFill>
                          <a:schemeClr val="tx1"/>
                        </a:solidFill>
                        <a:latin typeface="+mn-lt"/>
                      </a:endParaRPr>
                    </a:p>
                  </a:txBody>
                  <a:tcPr marL="67747" marR="67747"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500" b="0" dirty="0">
                          <a:latin typeface="+mn-lt"/>
                        </a:rPr>
                        <a:t>-0.84</a:t>
                      </a:r>
                      <a:r>
                        <a:rPr lang="en-GB" sz="1500" b="0" baseline="30000" dirty="0">
                          <a:latin typeface="+mn-lt"/>
                        </a:rPr>
                        <a:t>‡</a:t>
                      </a:r>
                    </a:p>
                  </a:txBody>
                  <a:tcPr marL="67747" marR="67747"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500" b="0" baseline="0" dirty="0">
                          <a:latin typeface="+mn-lt"/>
                        </a:rPr>
                        <a:t>-0.7</a:t>
                      </a:r>
                      <a:r>
                        <a:rPr lang="en-GB" sz="1500" b="0" i="0" kern="1200" baseline="30000" dirty="0">
                          <a:solidFill>
                            <a:schemeClr val="tx1"/>
                          </a:solidFill>
                          <a:effectLst/>
                          <a:latin typeface="+mn-lt"/>
                          <a:ea typeface="+mn-ea"/>
                          <a:cs typeface="+mn-cs"/>
                        </a:rPr>
                        <a:t>§</a:t>
                      </a:r>
                      <a:endParaRPr lang="en-GB" sz="1500" b="0" baseline="0" dirty="0">
                        <a:latin typeface="+mn-lt"/>
                      </a:endParaRPr>
                    </a:p>
                  </a:txBody>
                  <a:tcPr marL="67747" marR="67747"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8067792"/>
                  </a:ext>
                </a:extLst>
              </a:tr>
              <a:tr h="618300">
                <a:tc>
                  <a:txBody>
                    <a:bodyPr/>
                    <a:lstStyle/>
                    <a:p>
                      <a:pPr algn="l"/>
                      <a:r>
                        <a:rPr lang="en-GB" sz="1200" b="1" kern="1200">
                          <a:solidFill>
                            <a:schemeClr val="tx1"/>
                          </a:solidFill>
                          <a:latin typeface="+mn-lt"/>
                          <a:ea typeface="+mn-ea"/>
                          <a:cs typeface="+mn-cs"/>
                        </a:rPr>
                        <a:t>Cân</a:t>
                      </a:r>
                      <a:r>
                        <a:rPr lang="en-GB" sz="1200" b="1" kern="1200" baseline="0">
                          <a:solidFill>
                            <a:schemeClr val="tx1"/>
                          </a:solidFill>
                          <a:latin typeface="+mn-lt"/>
                          <a:ea typeface="+mn-ea"/>
                          <a:cs typeface="+mn-cs"/>
                        </a:rPr>
                        <a:t> nặng</a:t>
                      </a:r>
                      <a:r>
                        <a:rPr lang="en-GB" sz="1200" b="1" kern="1200">
                          <a:solidFill>
                            <a:schemeClr val="tx1"/>
                          </a:solidFill>
                          <a:latin typeface="+mn-lt"/>
                          <a:ea typeface="+mn-ea"/>
                          <a:cs typeface="+mn-cs"/>
                        </a:rPr>
                        <a:t>, </a:t>
                      </a:r>
                      <a:r>
                        <a:rPr lang="en-GB" sz="1200" b="1" kern="1200" dirty="0">
                          <a:solidFill>
                            <a:schemeClr val="tx1"/>
                          </a:solidFill>
                          <a:latin typeface="+mn-lt"/>
                          <a:ea typeface="+mn-ea"/>
                          <a:cs typeface="+mn-cs"/>
                        </a:rPr>
                        <a:t>kg</a:t>
                      </a:r>
                    </a:p>
                  </a:txBody>
                  <a:tcPr marL="640125" marR="0" marT="34290" marB="3429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GB" sz="1500" b="0" dirty="0">
                          <a:solidFill>
                            <a:schemeClr val="tx2"/>
                          </a:solidFill>
                          <a:latin typeface="+mn-lt"/>
                          <a:cs typeface="Arial" panose="020B0604020202020204" pitchFamily="34" charset="0"/>
                        </a:rPr>
                        <a:t>-2.08*</a:t>
                      </a:r>
                    </a:p>
                  </a:txBody>
                  <a:tcPr marL="67747" marR="67747"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lvl="0" algn="ctr"/>
                      <a:r>
                        <a:rPr lang="en-GB" sz="1500" b="0" baseline="0" dirty="0">
                          <a:solidFill>
                            <a:schemeClr val="tx1"/>
                          </a:solidFill>
                          <a:latin typeface="+mn-lt"/>
                        </a:rPr>
                        <a:t>-3.3</a:t>
                      </a:r>
                      <a:r>
                        <a:rPr lang="en-GB" sz="1500" baseline="30000" dirty="0">
                          <a:latin typeface="+mn-lt"/>
                        </a:rPr>
                        <a:t>†</a:t>
                      </a:r>
                      <a:endParaRPr lang="en-GB" sz="1500" b="0" baseline="0" dirty="0">
                        <a:solidFill>
                          <a:schemeClr val="tx1"/>
                        </a:solidFill>
                        <a:latin typeface="+mn-lt"/>
                      </a:endParaRPr>
                    </a:p>
                  </a:txBody>
                  <a:tcPr marL="67747" marR="67747"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500" b="0" dirty="0">
                          <a:latin typeface="+mn-lt"/>
                        </a:rPr>
                        <a:t>-2.9</a:t>
                      </a:r>
                      <a:r>
                        <a:rPr lang="en-GB" sz="1500" b="0" baseline="30000" dirty="0">
                          <a:latin typeface="+mn-lt"/>
                        </a:rPr>
                        <a:t>‡</a:t>
                      </a:r>
                      <a:endParaRPr lang="en-GB" sz="1500" b="0" dirty="0">
                        <a:latin typeface="+mn-lt"/>
                      </a:endParaRPr>
                    </a:p>
                  </a:txBody>
                  <a:tcPr marL="67747" marR="67747"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500" b="0" dirty="0">
                          <a:latin typeface="+mn-lt"/>
                        </a:rPr>
                        <a:t>-3.0</a:t>
                      </a:r>
                      <a:r>
                        <a:rPr lang="en-GB" sz="1500" b="0" i="0" kern="1200" baseline="30000" dirty="0">
                          <a:solidFill>
                            <a:schemeClr val="tx1"/>
                          </a:solidFill>
                          <a:effectLst/>
                          <a:latin typeface="+mn-lt"/>
                          <a:ea typeface="+mn-ea"/>
                          <a:cs typeface="+mn-cs"/>
                        </a:rPr>
                        <a:t>§</a:t>
                      </a:r>
                      <a:endParaRPr lang="en-GB" sz="1500" b="0" dirty="0">
                        <a:latin typeface="+mn-lt"/>
                      </a:endParaRPr>
                    </a:p>
                  </a:txBody>
                  <a:tcPr marL="67747" marR="67747"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845085215"/>
                  </a:ext>
                </a:extLst>
              </a:tr>
              <a:tr h="618300">
                <a:tc>
                  <a:txBody>
                    <a:bodyPr/>
                    <a:lstStyle/>
                    <a:p>
                      <a:pPr algn="l"/>
                      <a:r>
                        <a:rPr lang="en-GB" sz="1200" b="1" kern="1200">
                          <a:solidFill>
                            <a:schemeClr val="tx1"/>
                          </a:solidFill>
                          <a:latin typeface="+mn-lt"/>
                          <a:ea typeface="+mn-ea"/>
                          <a:cs typeface="+mn-cs"/>
                        </a:rPr>
                        <a:t>Huyết</a:t>
                      </a:r>
                      <a:r>
                        <a:rPr lang="en-GB" sz="1200" b="1" kern="1200" baseline="0">
                          <a:solidFill>
                            <a:schemeClr val="tx1"/>
                          </a:solidFill>
                          <a:latin typeface="+mn-lt"/>
                          <a:ea typeface="+mn-ea"/>
                          <a:cs typeface="+mn-cs"/>
                        </a:rPr>
                        <a:t> áp tâm thu</a:t>
                      </a:r>
                      <a:r>
                        <a:rPr lang="en-GB" sz="1200" b="1" kern="1200">
                          <a:solidFill>
                            <a:schemeClr val="tx1"/>
                          </a:solidFill>
                          <a:latin typeface="+mn-lt"/>
                          <a:ea typeface="+mn-ea"/>
                          <a:cs typeface="+mn-cs"/>
                        </a:rPr>
                        <a:t>, </a:t>
                      </a:r>
                      <a:r>
                        <a:rPr lang="en-GB" sz="1200" b="1" kern="1200" dirty="0">
                          <a:solidFill>
                            <a:schemeClr val="tx1"/>
                          </a:solidFill>
                          <a:latin typeface="+mn-lt"/>
                          <a:ea typeface="+mn-ea"/>
                          <a:cs typeface="+mn-cs"/>
                        </a:rPr>
                        <a:t>mmHg</a:t>
                      </a:r>
                    </a:p>
                  </a:txBody>
                  <a:tcPr marL="640125" marR="0" marT="34290" marB="3429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GB" sz="1500" b="0" dirty="0">
                          <a:solidFill>
                            <a:schemeClr val="tx2"/>
                          </a:solidFill>
                          <a:latin typeface="+mn-lt"/>
                          <a:cs typeface="Arial" panose="020B0604020202020204" pitchFamily="34" charset="0"/>
                        </a:rPr>
                        <a:t>-4.5*</a:t>
                      </a:r>
                    </a:p>
                  </a:txBody>
                  <a:tcPr marL="67747" marR="67747"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500" b="0" baseline="0" dirty="0">
                          <a:solidFill>
                            <a:schemeClr val="tx1"/>
                          </a:solidFill>
                          <a:latin typeface="+mn-lt"/>
                          <a:cs typeface="Arial" charset="0"/>
                        </a:rPr>
                        <a:t>-3.5</a:t>
                      </a:r>
                      <a:r>
                        <a:rPr lang="en-GB" sz="1500" baseline="30000" dirty="0">
                          <a:latin typeface="+mn-lt"/>
                        </a:rPr>
                        <a:t>†</a:t>
                      </a:r>
                      <a:endParaRPr lang="en-GB" sz="1500" b="0" baseline="0" dirty="0">
                        <a:solidFill>
                          <a:schemeClr val="tx1"/>
                        </a:solidFill>
                        <a:latin typeface="+mn-lt"/>
                        <a:cs typeface="Arial" charset="0"/>
                      </a:endParaRPr>
                    </a:p>
                  </a:txBody>
                  <a:tcPr marL="53343" marR="53343"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500" b="0" dirty="0">
                          <a:latin typeface="+mn-lt"/>
                        </a:rPr>
                        <a:t>-5.1</a:t>
                      </a:r>
                      <a:r>
                        <a:rPr lang="en-GB" sz="1500" b="0" i="0" kern="1200" baseline="30000" dirty="0">
                          <a:solidFill>
                            <a:schemeClr val="tx1"/>
                          </a:solidFill>
                          <a:effectLst/>
                          <a:latin typeface="+mn-lt"/>
                          <a:ea typeface="+mn-ea"/>
                          <a:cs typeface="+mn-cs"/>
                        </a:rPr>
                        <a:t>¶</a:t>
                      </a:r>
                      <a:endParaRPr lang="en-GB" sz="1500" b="0" baseline="30000" dirty="0">
                        <a:latin typeface="+mn-lt"/>
                      </a:endParaRPr>
                    </a:p>
                  </a:txBody>
                  <a:tcPr marL="67747" marR="67747"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500" b="0" baseline="0" dirty="0">
                          <a:latin typeface="+mn-lt"/>
                        </a:rPr>
                        <a:t>-4.4</a:t>
                      </a:r>
                      <a:r>
                        <a:rPr lang="en-GB" sz="1500" b="0" i="0" kern="1200" baseline="30000" dirty="0">
                          <a:solidFill>
                            <a:schemeClr val="tx1"/>
                          </a:solidFill>
                          <a:effectLst/>
                          <a:latin typeface="+mn-lt"/>
                          <a:ea typeface="+mn-ea"/>
                          <a:cs typeface="+mn-cs"/>
                        </a:rPr>
                        <a:t>§</a:t>
                      </a:r>
                      <a:endParaRPr lang="en-GB" sz="1500" b="0" baseline="0" dirty="0">
                        <a:latin typeface="+mn-lt"/>
                      </a:endParaRPr>
                    </a:p>
                  </a:txBody>
                  <a:tcPr marL="67747" marR="67747"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54231111"/>
                  </a:ext>
                </a:extLst>
              </a:tr>
              <a:tr h="618300">
                <a:tc>
                  <a:txBody>
                    <a:bodyPr/>
                    <a:lstStyle/>
                    <a:p>
                      <a:pPr marL="0" indent="0" algn="l"/>
                      <a:r>
                        <a:rPr lang="en-GB" sz="1200" b="1" kern="1200">
                          <a:solidFill>
                            <a:schemeClr val="tx1"/>
                          </a:solidFill>
                          <a:latin typeface="+mn-lt"/>
                          <a:ea typeface="+mn-ea"/>
                          <a:cs typeface="+mn-cs"/>
                        </a:rPr>
                        <a:t>Huyết</a:t>
                      </a:r>
                      <a:r>
                        <a:rPr lang="en-GB" sz="1200" b="1" kern="1200" baseline="0">
                          <a:solidFill>
                            <a:schemeClr val="tx1"/>
                          </a:solidFill>
                          <a:latin typeface="+mn-lt"/>
                          <a:ea typeface="+mn-ea"/>
                          <a:cs typeface="+mn-cs"/>
                        </a:rPr>
                        <a:t> áp tâm trương</a:t>
                      </a:r>
                      <a:r>
                        <a:rPr lang="en-GB" sz="1200" b="1" kern="1200">
                          <a:solidFill>
                            <a:schemeClr val="tx1"/>
                          </a:solidFill>
                          <a:latin typeface="+mn-lt"/>
                          <a:ea typeface="+mn-ea"/>
                          <a:cs typeface="+mn-cs"/>
                        </a:rPr>
                        <a:t>, </a:t>
                      </a:r>
                      <a:r>
                        <a:rPr lang="en-GB" sz="1200" b="1" kern="1200" dirty="0">
                          <a:solidFill>
                            <a:schemeClr val="tx1"/>
                          </a:solidFill>
                          <a:latin typeface="+mn-lt"/>
                          <a:ea typeface="+mn-ea"/>
                          <a:cs typeface="+mn-cs"/>
                        </a:rPr>
                        <a:t>mmHg</a:t>
                      </a:r>
                      <a:endParaRPr lang="en-GB" sz="900" b="1" kern="1200" dirty="0">
                        <a:solidFill>
                          <a:schemeClr val="tx1"/>
                        </a:solidFill>
                        <a:latin typeface="+mn-lt"/>
                        <a:ea typeface="+mn-ea"/>
                        <a:cs typeface="+mn-cs"/>
                      </a:endParaRPr>
                    </a:p>
                  </a:txBody>
                  <a:tcPr marL="640125" marR="0" marT="34290" marB="3429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1219110" rtl="0" eaLnBrk="1" fontAlgn="auto" latinLnBrk="0" hangingPunct="1">
                        <a:lnSpc>
                          <a:spcPct val="100000"/>
                        </a:lnSpc>
                        <a:spcBef>
                          <a:spcPts val="0"/>
                        </a:spcBef>
                        <a:spcAft>
                          <a:spcPts val="0"/>
                        </a:spcAft>
                        <a:buClrTx/>
                        <a:buSzTx/>
                        <a:buFontTx/>
                        <a:buNone/>
                        <a:tabLst/>
                        <a:defRPr/>
                      </a:pPr>
                      <a:r>
                        <a:rPr lang="en-GB" sz="1500" b="0" kern="1200" baseline="0" dirty="0">
                          <a:solidFill>
                            <a:schemeClr val="tx2"/>
                          </a:solidFill>
                          <a:latin typeface="+mn-lt"/>
                          <a:ea typeface="+mn-ea"/>
                          <a:cs typeface="Arial" panose="020B0604020202020204" pitchFamily="34" charset="0"/>
                        </a:rPr>
                        <a:t>-2.0*</a:t>
                      </a:r>
                    </a:p>
                  </a:txBody>
                  <a:tcPr marL="67747" marR="67747"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ctr" defTabSz="1219110" rtl="0" eaLnBrk="1" fontAlgn="auto" latinLnBrk="0" hangingPunct="1">
                        <a:lnSpc>
                          <a:spcPct val="100000"/>
                        </a:lnSpc>
                        <a:spcBef>
                          <a:spcPts val="0"/>
                        </a:spcBef>
                        <a:spcAft>
                          <a:spcPts val="0"/>
                        </a:spcAft>
                        <a:buClrTx/>
                        <a:buSzTx/>
                        <a:buFontTx/>
                        <a:buNone/>
                        <a:tabLst/>
                        <a:defRPr/>
                      </a:pPr>
                      <a:r>
                        <a:rPr lang="en-GB" sz="1500" b="0" kern="1200" dirty="0">
                          <a:solidFill>
                            <a:schemeClr val="tx2"/>
                          </a:solidFill>
                          <a:latin typeface="+mn-lt"/>
                          <a:ea typeface="+mn-ea"/>
                          <a:cs typeface="Arial" panose="020B0604020202020204" pitchFamily="34" charset="0"/>
                        </a:rPr>
                        <a:t>-1.8</a:t>
                      </a:r>
                      <a:r>
                        <a:rPr lang="en-GB" sz="1500" baseline="30000" dirty="0">
                          <a:latin typeface="+mn-lt"/>
                        </a:rPr>
                        <a:t>†</a:t>
                      </a:r>
                      <a:endParaRPr lang="en-GB" sz="1500" b="0" kern="1200" dirty="0">
                        <a:solidFill>
                          <a:schemeClr val="tx2"/>
                        </a:solidFill>
                        <a:latin typeface="+mn-lt"/>
                        <a:ea typeface="+mn-ea"/>
                        <a:cs typeface="Arial" panose="020B0604020202020204" pitchFamily="34" charset="0"/>
                      </a:endParaRPr>
                    </a:p>
                  </a:txBody>
                  <a:tcPr marL="66680" marR="66680"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500" b="0" kern="1200" baseline="0" dirty="0">
                          <a:solidFill>
                            <a:schemeClr val="tx1"/>
                          </a:solidFill>
                          <a:latin typeface="+mn-lt"/>
                          <a:ea typeface="+mn-ea"/>
                          <a:cs typeface="+mn-cs"/>
                        </a:rPr>
                        <a:t>-1.8</a:t>
                      </a:r>
                      <a:r>
                        <a:rPr lang="en-GB" sz="1500" b="0" i="0" kern="1200" baseline="30000" dirty="0">
                          <a:solidFill>
                            <a:schemeClr val="tx1"/>
                          </a:solidFill>
                          <a:effectLst/>
                          <a:latin typeface="+mn-lt"/>
                          <a:ea typeface="+mn-ea"/>
                          <a:cs typeface="+mn-cs"/>
                        </a:rPr>
                        <a:t>¶</a:t>
                      </a:r>
                      <a:endParaRPr lang="en-GB" sz="1500" b="0" kern="1200" baseline="30000" dirty="0">
                        <a:solidFill>
                          <a:schemeClr val="tx1"/>
                        </a:solidFill>
                        <a:latin typeface="+mn-lt"/>
                        <a:ea typeface="+mn-ea"/>
                        <a:cs typeface="+mn-cs"/>
                      </a:endParaRPr>
                    </a:p>
                  </a:txBody>
                  <a:tcPr marL="66680" marR="66680"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500" b="0" kern="1200" baseline="0" dirty="0">
                          <a:solidFill>
                            <a:schemeClr val="tx1"/>
                          </a:solidFill>
                          <a:latin typeface="+mn-lt"/>
                          <a:ea typeface="+mn-ea"/>
                          <a:cs typeface="+mn-cs"/>
                        </a:rPr>
                        <a:t>-1.6</a:t>
                      </a:r>
                      <a:r>
                        <a:rPr lang="en-GB" sz="1500" b="0" i="0" kern="1200" baseline="30000" dirty="0">
                          <a:solidFill>
                            <a:schemeClr val="tx1"/>
                          </a:solidFill>
                          <a:effectLst/>
                          <a:latin typeface="+mn-lt"/>
                          <a:ea typeface="+mn-ea"/>
                          <a:cs typeface="+mn-cs"/>
                        </a:rPr>
                        <a:t>§</a:t>
                      </a:r>
                      <a:endParaRPr lang="en-GB" sz="1500" b="0" kern="1200" baseline="0" dirty="0">
                        <a:solidFill>
                          <a:schemeClr val="tx1"/>
                        </a:solidFill>
                        <a:latin typeface="+mn-lt"/>
                        <a:ea typeface="+mn-ea"/>
                        <a:cs typeface="+mn-cs"/>
                      </a:endParaRPr>
                    </a:p>
                  </a:txBody>
                  <a:tcPr marL="66680" marR="66680" marT="34290" marB="3429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215824196"/>
                  </a:ext>
                </a:extLst>
              </a:tr>
            </a:tbl>
          </a:graphicData>
        </a:graphic>
      </p:graphicFrame>
      <p:grpSp>
        <p:nvGrpSpPr>
          <p:cNvPr id="35" name="Group 34">
            <a:extLst>
              <a:ext uri="{FF2B5EF4-FFF2-40B4-BE49-F238E27FC236}">
                <a16:creationId xmlns:a16="http://schemas.microsoft.com/office/drawing/2014/main" id="{AC15EF9E-065A-47C0-A922-3F917B7C8F00}"/>
              </a:ext>
            </a:extLst>
          </p:cNvPr>
          <p:cNvGrpSpPr/>
          <p:nvPr/>
        </p:nvGrpSpPr>
        <p:grpSpPr>
          <a:xfrm>
            <a:off x="506363" y="2978944"/>
            <a:ext cx="438663" cy="325237"/>
            <a:chOff x="1511794" y="2038350"/>
            <a:chExt cx="1354138" cy="1052513"/>
          </a:xfrm>
        </p:grpSpPr>
        <p:sp>
          <p:nvSpPr>
            <p:cNvPr id="36" name="Freeform 11">
              <a:extLst>
                <a:ext uri="{FF2B5EF4-FFF2-40B4-BE49-F238E27FC236}">
                  <a16:creationId xmlns:a16="http://schemas.microsoft.com/office/drawing/2014/main" id="{5CB295D1-E961-4070-914C-1E6CB246BD13}"/>
                </a:ext>
              </a:extLst>
            </p:cNvPr>
            <p:cNvSpPr>
              <a:spLocks noEditPoints="1"/>
            </p:cNvSpPr>
            <p:nvPr/>
          </p:nvSpPr>
          <p:spPr bwMode="auto">
            <a:xfrm>
              <a:off x="1511794" y="2038350"/>
              <a:ext cx="1354138" cy="1052513"/>
            </a:xfrm>
            <a:custGeom>
              <a:avLst/>
              <a:gdLst>
                <a:gd name="T0" fmla="*/ 127 w 415"/>
                <a:gd name="T1" fmla="*/ 8 h 322"/>
                <a:gd name="T2" fmla="*/ 206 w 415"/>
                <a:gd name="T3" fmla="*/ 45 h 322"/>
                <a:gd name="T4" fmla="*/ 215 w 415"/>
                <a:gd name="T5" fmla="*/ 48 h 322"/>
                <a:gd name="T6" fmla="*/ 223 w 415"/>
                <a:gd name="T7" fmla="*/ 45 h 322"/>
                <a:gd name="T8" fmla="*/ 299 w 415"/>
                <a:gd name="T9" fmla="*/ 9 h 322"/>
                <a:gd name="T10" fmla="*/ 361 w 415"/>
                <a:gd name="T11" fmla="*/ 36 h 322"/>
                <a:gd name="T12" fmla="*/ 392 w 415"/>
                <a:gd name="T13" fmla="*/ 101 h 322"/>
                <a:gd name="T14" fmla="*/ 374 w 415"/>
                <a:gd name="T15" fmla="*/ 155 h 322"/>
                <a:gd name="T16" fmla="*/ 299 w 415"/>
                <a:gd name="T17" fmla="*/ 114 h 322"/>
                <a:gd name="T18" fmla="*/ 210 w 415"/>
                <a:gd name="T19" fmla="*/ 203 h 322"/>
                <a:gd name="T20" fmla="*/ 255 w 415"/>
                <a:gd name="T21" fmla="*/ 280 h 322"/>
                <a:gd name="T22" fmla="*/ 221 w 415"/>
                <a:gd name="T23" fmla="*/ 311 h 322"/>
                <a:gd name="T24" fmla="*/ 221 w 415"/>
                <a:gd name="T25" fmla="*/ 311 h 322"/>
                <a:gd name="T26" fmla="*/ 221 w 415"/>
                <a:gd name="T27" fmla="*/ 311 h 322"/>
                <a:gd name="T28" fmla="*/ 214 w 415"/>
                <a:gd name="T29" fmla="*/ 314 h 322"/>
                <a:gd name="T30" fmla="*/ 208 w 415"/>
                <a:gd name="T31" fmla="*/ 311 h 322"/>
                <a:gd name="T32" fmla="*/ 208 w 415"/>
                <a:gd name="T33" fmla="*/ 311 h 322"/>
                <a:gd name="T34" fmla="*/ 208 w 415"/>
                <a:gd name="T35" fmla="*/ 311 h 322"/>
                <a:gd name="T36" fmla="*/ 109 w 415"/>
                <a:gd name="T37" fmla="*/ 218 h 322"/>
                <a:gd name="T38" fmla="*/ 69 w 415"/>
                <a:gd name="T39" fmla="*/ 36 h 322"/>
                <a:gd name="T40" fmla="*/ 127 w 415"/>
                <a:gd name="T41" fmla="*/ 8 h 322"/>
                <a:gd name="T42" fmla="*/ 127 w 415"/>
                <a:gd name="T43" fmla="*/ 0 h 322"/>
                <a:gd name="T44" fmla="*/ 63 w 415"/>
                <a:gd name="T45" fmla="*/ 30 h 322"/>
                <a:gd name="T46" fmla="*/ 104 w 415"/>
                <a:gd name="T47" fmla="*/ 224 h 322"/>
                <a:gd name="T48" fmla="*/ 202 w 415"/>
                <a:gd name="T49" fmla="*/ 317 h 322"/>
                <a:gd name="T50" fmla="*/ 214 w 415"/>
                <a:gd name="T51" fmla="*/ 322 h 322"/>
                <a:gd name="T52" fmla="*/ 227 w 415"/>
                <a:gd name="T53" fmla="*/ 317 h 322"/>
                <a:gd name="T54" fmla="*/ 269 w 415"/>
                <a:gd name="T55" fmla="*/ 278 h 322"/>
                <a:gd name="T56" fmla="*/ 218 w 415"/>
                <a:gd name="T57" fmla="*/ 203 h 322"/>
                <a:gd name="T58" fmla="*/ 299 w 415"/>
                <a:gd name="T59" fmla="*/ 122 h 322"/>
                <a:gd name="T60" fmla="*/ 299 w 415"/>
                <a:gd name="T61" fmla="*/ 122 h 322"/>
                <a:gd name="T62" fmla="*/ 373 w 415"/>
                <a:gd name="T63" fmla="*/ 171 h 322"/>
                <a:gd name="T64" fmla="*/ 366 w 415"/>
                <a:gd name="T65" fmla="*/ 30 h 322"/>
                <a:gd name="T66" fmla="*/ 299 w 415"/>
                <a:gd name="T67" fmla="*/ 1 h 322"/>
                <a:gd name="T68" fmla="*/ 218 w 415"/>
                <a:gd name="T69" fmla="*/ 39 h 322"/>
                <a:gd name="T70" fmla="*/ 215 w 415"/>
                <a:gd name="T71" fmla="*/ 40 h 322"/>
                <a:gd name="T72" fmla="*/ 212 w 415"/>
                <a:gd name="T73" fmla="*/ 39 h 322"/>
                <a:gd name="T74" fmla="*/ 127 w 415"/>
                <a:gd name="T75"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5" h="322">
                  <a:moveTo>
                    <a:pt x="127" y="8"/>
                  </a:moveTo>
                  <a:cubicBezTo>
                    <a:pt x="153" y="8"/>
                    <a:pt x="180" y="21"/>
                    <a:pt x="206" y="45"/>
                  </a:cubicBezTo>
                  <a:cubicBezTo>
                    <a:pt x="208" y="47"/>
                    <a:pt x="211" y="48"/>
                    <a:pt x="215" y="48"/>
                  </a:cubicBezTo>
                  <a:cubicBezTo>
                    <a:pt x="218" y="48"/>
                    <a:pt x="221" y="47"/>
                    <a:pt x="223" y="45"/>
                  </a:cubicBezTo>
                  <a:cubicBezTo>
                    <a:pt x="246" y="22"/>
                    <a:pt x="272" y="9"/>
                    <a:pt x="299" y="9"/>
                  </a:cubicBezTo>
                  <a:cubicBezTo>
                    <a:pt x="322" y="9"/>
                    <a:pt x="343" y="18"/>
                    <a:pt x="361" y="36"/>
                  </a:cubicBezTo>
                  <a:cubicBezTo>
                    <a:pt x="382" y="57"/>
                    <a:pt x="393" y="79"/>
                    <a:pt x="392" y="101"/>
                  </a:cubicBezTo>
                  <a:cubicBezTo>
                    <a:pt x="392" y="118"/>
                    <a:pt x="386" y="135"/>
                    <a:pt x="374" y="155"/>
                  </a:cubicBezTo>
                  <a:cubicBezTo>
                    <a:pt x="357" y="130"/>
                    <a:pt x="329" y="114"/>
                    <a:pt x="299" y="114"/>
                  </a:cubicBezTo>
                  <a:cubicBezTo>
                    <a:pt x="250" y="114"/>
                    <a:pt x="210" y="154"/>
                    <a:pt x="210" y="203"/>
                  </a:cubicBezTo>
                  <a:cubicBezTo>
                    <a:pt x="210" y="235"/>
                    <a:pt x="227" y="264"/>
                    <a:pt x="255" y="280"/>
                  </a:cubicBezTo>
                  <a:cubicBezTo>
                    <a:pt x="221" y="311"/>
                    <a:pt x="221" y="311"/>
                    <a:pt x="221" y="311"/>
                  </a:cubicBezTo>
                  <a:cubicBezTo>
                    <a:pt x="221" y="311"/>
                    <a:pt x="221" y="311"/>
                    <a:pt x="221" y="311"/>
                  </a:cubicBezTo>
                  <a:cubicBezTo>
                    <a:pt x="221" y="311"/>
                    <a:pt x="221" y="311"/>
                    <a:pt x="221" y="311"/>
                  </a:cubicBezTo>
                  <a:cubicBezTo>
                    <a:pt x="219" y="313"/>
                    <a:pt x="217" y="314"/>
                    <a:pt x="214" y="314"/>
                  </a:cubicBezTo>
                  <a:cubicBezTo>
                    <a:pt x="212" y="314"/>
                    <a:pt x="210" y="313"/>
                    <a:pt x="208" y="311"/>
                  </a:cubicBezTo>
                  <a:cubicBezTo>
                    <a:pt x="208" y="311"/>
                    <a:pt x="208" y="311"/>
                    <a:pt x="208" y="311"/>
                  </a:cubicBezTo>
                  <a:cubicBezTo>
                    <a:pt x="208" y="311"/>
                    <a:pt x="208" y="311"/>
                    <a:pt x="208" y="311"/>
                  </a:cubicBezTo>
                  <a:cubicBezTo>
                    <a:pt x="109" y="218"/>
                    <a:pt x="109" y="218"/>
                    <a:pt x="109" y="218"/>
                  </a:cubicBezTo>
                  <a:cubicBezTo>
                    <a:pt x="41" y="150"/>
                    <a:pt x="12" y="98"/>
                    <a:pt x="69" y="36"/>
                  </a:cubicBezTo>
                  <a:cubicBezTo>
                    <a:pt x="86" y="17"/>
                    <a:pt x="106" y="8"/>
                    <a:pt x="127" y="8"/>
                  </a:cubicBezTo>
                  <a:moveTo>
                    <a:pt x="127" y="0"/>
                  </a:moveTo>
                  <a:cubicBezTo>
                    <a:pt x="104" y="0"/>
                    <a:pt x="82" y="10"/>
                    <a:pt x="63" y="30"/>
                  </a:cubicBezTo>
                  <a:cubicBezTo>
                    <a:pt x="0" y="100"/>
                    <a:pt x="38" y="158"/>
                    <a:pt x="104" y="224"/>
                  </a:cubicBezTo>
                  <a:cubicBezTo>
                    <a:pt x="202" y="317"/>
                    <a:pt x="202" y="317"/>
                    <a:pt x="202" y="317"/>
                  </a:cubicBezTo>
                  <a:cubicBezTo>
                    <a:pt x="206" y="320"/>
                    <a:pt x="210" y="322"/>
                    <a:pt x="214" y="322"/>
                  </a:cubicBezTo>
                  <a:cubicBezTo>
                    <a:pt x="219" y="322"/>
                    <a:pt x="223" y="320"/>
                    <a:pt x="227" y="317"/>
                  </a:cubicBezTo>
                  <a:cubicBezTo>
                    <a:pt x="269" y="278"/>
                    <a:pt x="269" y="278"/>
                    <a:pt x="269" y="278"/>
                  </a:cubicBezTo>
                  <a:cubicBezTo>
                    <a:pt x="239" y="266"/>
                    <a:pt x="218" y="237"/>
                    <a:pt x="218" y="203"/>
                  </a:cubicBezTo>
                  <a:cubicBezTo>
                    <a:pt x="218" y="158"/>
                    <a:pt x="254" y="122"/>
                    <a:pt x="299" y="122"/>
                  </a:cubicBezTo>
                  <a:cubicBezTo>
                    <a:pt x="299" y="122"/>
                    <a:pt x="299" y="122"/>
                    <a:pt x="299" y="122"/>
                  </a:cubicBezTo>
                  <a:cubicBezTo>
                    <a:pt x="332" y="122"/>
                    <a:pt x="360" y="142"/>
                    <a:pt x="373" y="171"/>
                  </a:cubicBezTo>
                  <a:cubicBezTo>
                    <a:pt x="406" y="124"/>
                    <a:pt x="415" y="78"/>
                    <a:pt x="366" y="30"/>
                  </a:cubicBezTo>
                  <a:cubicBezTo>
                    <a:pt x="347" y="11"/>
                    <a:pt x="323" y="1"/>
                    <a:pt x="299" y="1"/>
                  </a:cubicBezTo>
                  <a:cubicBezTo>
                    <a:pt x="271" y="1"/>
                    <a:pt x="242" y="14"/>
                    <a:pt x="218" y="39"/>
                  </a:cubicBezTo>
                  <a:cubicBezTo>
                    <a:pt x="217" y="40"/>
                    <a:pt x="216" y="40"/>
                    <a:pt x="215" y="40"/>
                  </a:cubicBezTo>
                  <a:cubicBezTo>
                    <a:pt x="214" y="40"/>
                    <a:pt x="212" y="40"/>
                    <a:pt x="212" y="39"/>
                  </a:cubicBezTo>
                  <a:cubicBezTo>
                    <a:pt x="184" y="13"/>
                    <a:pt x="155" y="0"/>
                    <a:pt x="127" y="0"/>
                  </a:cubicBez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defTabSz="914378">
                <a:defRPr/>
              </a:pPr>
              <a:endParaRPr lang="en-GB" b="1" dirty="0">
                <a:solidFill>
                  <a:srgbClr val="5A5A5A"/>
                </a:solidFill>
                <a:effectLst>
                  <a:outerShdw blurRad="38100" dist="38100" dir="2700000" algn="tl">
                    <a:srgbClr val="000000">
                      <a:alpha val="43137"/>
                    </a:srgbClr>
                  </a:outerShdw>
                </a:effectLst>
                <a:latin typeface="Arial"/>
              </a:endParaRPr>
            </a:p>
          </p:txBody>
        </p:sp>
        <p:sp>
          <p:nvSpPr>
            <p:cNvPr id="37" name="Freeform 12">
              <a:extLst>
                <a:ext uri="{FF2B5EF4-FFF2-40B4-BE49-F238E27FC236}">
                  <a16:creationId xmlns:a16="http://schemas.microsoft.com/office/drawing/2014/main" id="{26C0C814-9B3B-472B-B2E0-786CEDB4601E}"/>
                </a:ext>
              </a:extLst>
            </p:cNvPr>
            <p:cNvSpPr>
              <a:spLocks/>
            </p:cNvSpPr>
            <p:nvPr/>
          </p:nvSpPr>
          <p:spPr bwMode="auto">
            <a:xfrm>
              <a:off x="2435718" y="2532062"/>
              <a:ext cx="120648" cy="222251"/>
            </a:xfrm>
            <a:custGeom>
              <a:avLst/>
              <a:gdLst>
                <a:gd name="T0" fmla="*/ 34 w 37"/>
                <a:gd name="T1" fmla="*/ 1 h 68"/>
                <a:gd name="T2" fmla="*/ 13 w 37"/>
                <a:gd name="T3" fmla="*/ 39 h 68"/>
                <a:gd name="T4" fmla="*/ 3 w 37"/>
                <a:gd name="T5" fmla="*/ 48 h 68"/>
                <a:gd name="T6" fmla="*/ 2 w 37"/>
                <a:gd name="T7" fmla="*/ 50 h 68"/>
                <a:gd name="T8" fmla="*/ 10 w 37"/>
                <a:gd name="T9" fmla="*/ 66 h 68"/>
                <a:gd name="T10" fmla="*/ 23 w 37"/>
                <a:gd name="T11" fmla="*/ 65 h 68"/>
                <a:gd name="T12" fmla="*/ 27 w 37"/>
                <a:gd name="T13" fmla="*/ 61 h 68"/>
                <a:gd name="T14" fmla="*/ 28 w 37"/>
                <a:gd name="T15" fmla="*/ 59 h 68"/>
                <a:gd name="T16" fmla="*/ 27 w 37"/>
                <a:gd name="T17" fmla="*/ 45 h 68"/>
                <a:gd name="T18" fmla="*/ 34 w 37"/>
                <a:gd name="T19"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68">
                  <a:moveTo>
                    <a:pt x="34" y="1"/>
                  </a:moveTo>
                  <a:cubicBezTo>
                    <a:pt x="31" y="0"/>
                    <a:pt x="13" y="39"/>
                    <a:pt x="13" y="39"/>
                  </a:cubicBezTo>
                  <a:cubicBezTo>
                    <a:pt x="9" y="40"/>
                    <a:pt x="4" y="43"/>
                    <a:pt x="3" y="48"/>
                  </a:cubicBezTo>
                  <a:cubicBezTo>
                    <a:pt x="2" y="48"/>
                    <a:pt x="2" y="49"/>
                    <a:pt x="2" y="50"/>
                  </a:cubicBezTo>
                  <a:cubicBezTo>
                    <a:pt x="0" y="57"/>
                    <a:pt x="4" y="64"/>
                    <a:pt x="10" y="66"/>
                  </a:cubicBezTo>
                  <a:cubicBezTo>
                    <a:pt x="14" y="68"/>
                    <a:pt x="19" y="68"/>
                    <a:pt x="23" y="65"/>
                  </a:cubicBezTo>
                  <a:cubicBezTo>
                    <a:pt x="25" y="64"/>
                    <a:pt x="26" y="63"/>
                    <a:pt x="27" y="61"/>
                  </a:cubicBezTo>
                  <a:cubicBezTo>
                    <a:pt x="28" y="61"/>
                    <a:pt x="28" y="60"/>
                    <a:pt x="28" y="59"/>
                  </a:cubicBezTo>
                  <a:cubicBezTo>
                    <a:pt x="30" y="55"/>
                    <a:pt x="30" y="49"/>
                    <a:pt x="27" y="45"/>
                  </a:cubicBezTo>
                  <a:cubicBezTo>
                    <a:pt x="29" y="41"/>
                    <a:pt x="37" y="1"/>
                    <a:pt x="34"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378">
                <a:defRPr/>
              </a:pPr>
              <a:endParaRPr lang="en-GB" b="1" dirty="0">
                <a:solidFill>
                  <a:srgbClr val="5A5A5A"/>
                </a:solidFill>
                <a:effectLst>
                  <a:outerShdw blurRad="38100" dist="38100" dir="2700000" algn="tl">
                    <a:srgbClr val="000000">
                      <a:alpha val="43137"/>
                    </a:srgbClr>
                  </a:outerShdw>
                </a:effectLst>
                <a:latin typeface="Arial"/>
              </a:endParaRPr>
            </a:p>
          </p:txBody>
        </p:sp>
        <p:sp>
          <p:nvSpPr>
            <p:cNvPr id="38" name="Freeform 13">
              <a:extLst>
                <a:ext uri="{FF2B5EF4-FFF2-40B4-BE49-F238E27FC236}">
                  <a16:creationId xmlns:a16="http://schemas.microsoft.com/office/drawing/2014/main" id="{7EBD88EF-9C40-4C2B-B227-5F6585C91F34}"/>
                </a:ext>
              </a:extLst>
            </p:cNvPr>
            <p:cNvSpPr>
              <a:spLocks noEditPoints="1"/>
            </p:cNvSpPr>
            <p:nvPr/>
          </p:nvSpPr>
          <p:spPr bwMode="auto">
            <a:xfrm>
              <a:off x="2246804" y="2460624"/>
              <a:ext cx="479425" cy="479425"/>
            </a:xfrm>
            <a:custGeom>
              <a:avLst/>
              <a:gdLst>
                <a:gd name="T0" fmla="*/ 74 w 147"/>
                <a:gd name="T1" fmla="*/ 0 h 147"/>
                <a:gd name="T2" fmla="*/ 0 w 147"/>
                <a:gd name="T3" fmla="*/ 74 h 147"/>
                <a:gd name="T4" fmla="*/ 74 w 147"/>
                <a:gd name="T5" fmla="*/ 147 h 147"/>
                <a:gd name="T6" fmla="*/ 147 w 147"/>
                <a:gd name="T7" fmla="*/ 74 h 147"/>
                <a:gd name="T8" fmla="*/ 74 w 147"/>
                <a:gd name="T9" fmla="*/ 0 h 147"/>
                <a:gd name="T10" fmla="*/ 74 w 147"/>
                <a:gd name="T11" fmla="*/ 135 h 147"/>
                <a:gd name="T12" fmla="*/ 12 w 147"/>
                <a:gd name="T13" fmla="*/ 74 h 147"/>
                <a:gd name="T14" fmla="*/ 73 w 147"/>
                <a:gd name="T15" fmla="*/ 13 h 147"/>
                <a:gd name="T16" fmla="*/ 135 w 147"/>
                <a:gd name="T17" fmla="*/ 73 h 147"/>
                <a:gd name="T18" fmla="*/ 74 w 147"/>
                <a:gd name="T19" fmla="*/ 13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7">
                  <a:moveTo>
                    <a:pt x="74" y="0"/>
                  </a:moveTo>
                  <a:cubicBezTo>
                    <a:pt x="33" y="0"/>
                    <a:pt x="0" y="33"/>
                    <a:pt x="0" y="74"/>
                  </a:cubicBezTo>
                  <a:cubicBezTo>
                    <a:pt x="0" y="114"/>
                    <a:pt x="33" y="147"/>
                    <a:pt x="74" y="147"/>
                  </a:cubicBezTo>
                  <a:cubicBezTo>
                    <a:pt x="114" y="147"/>
                    <a:pt x="147" y="114"/>
                    <a:pt x="147" y="74"/>
                  </a:cubicBezTo>
                  <a:cubicBezTo>
                    <a:pt x="147" y="33"/>
                    <a:pt x="114" y="0"/>
                    <a:pt x="74" y="0"/>
                  </a:cubicBezTo>
                  <a:close/>
                  <a:moveTo>
                    <a:pt x="74" y="135"/>
                  </a:moveTo>
                  <a:cubicBezTo>
                    <a:pt x="40" y="135"/>
                    <a:pt x="12" y="108"/>
                    <a:pt x="12" y="74"/>
                  </a:cubicBezTo>
                  <a:cubicBezTo>
                    <a:pt x="12" y="40"/>
                    <a:pt x="39" y="13"/>
                    <a:pt x="73" y="13"/>
                  </a:cubicBezTo>
                  <a:cubicBezTo>
                    <a:pt x="107" y="12"/>
                    <a:pt x="135" y="39"/>
                    <a:pt x="135" y="73"/>
                  </a:cubicBezTo>
                  <a:cubicBezTo>
                    <a:pt x="135" y="107"/>
                    <a:pt x="108" y="135"/>
                    <a:pt x="74" y="1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378">
                <a:defRPr/>
              </a:pPr>
              <a:endParaRPr lang="en-GB" b="1" dirty="0">
                <a:solidFill>
                  <a:srgbClr val="5A5A5A"/>
                </a:solidFill>
                <a:effectLst>
                  <a:outerShdw blurRad="38100" dist="38100" dir="2700000" algn="tl">
                    <a:srgbClr val="000000">
                      <a:alpha val="43137"/>
                    </a:srgbClr>
                  </a:outerShdw>
                </a:effectLst>
                <a:latin typeface="Arial"/>
              </a:endParaRPr>
            </a:p>
          </p:txBody>
        </p:sp>
      </p:grpSp>
      <p:grpSp>
        <p:nvGrpSpPr>
          <p:cNvPr id="53" name="Group 52">
            <a:extLst>
              <a:ext uri="{FF2B5EF4-FFF2-40B4-BE49-F238E27FC236}">
                <a16:creationId xmlns:a16="http://schemas.microsoft.com/office/drawing/2014/main" id="{55AA3D01-8614-4206-A4CF-F21833EF2447}"/>
              </a:ext>
            </a:extLst>
          </p:cNvPr>
          <p:cNvGrpSpPr/>
          <p:nvPr/>
        </p:nvGrpSpPr>
        <p:grpSpPr>
          <a:xfrm>
            <a:off x="506363" y="3597513"/>
            <a:ext cx="438663" cy="325237"/>
            <a:chOff x="1511794" y="2038350"/>
            <a:chExt cx="1354138" cy="1052513"/>
          </a:xfrm>
        </p:grpSpPr>
        <p:sp>
          <p:nvSpPr>
            <p:cNvPr id="54" name="Freeform 11">
              <a:extLst>
                <a:ext uri="{FF2B5EF4-FFF2-40B4-BE49-F238E27FC236}">
                  <a16:creationId xmlns:a16="http://schemas.microsoft.com/office/drawing/2014/main" id="{42CCA0DA-802B-467A-A35E-4427C4725C7E}"/>
                </a:ext>
              </a:extLst>
            </p:cNvPr>
            <p:cNvSpPr>
              <a:spLocks noEditPoints="1"/>
            </p:cNvSpPr>
            <p:nvPr/>
          </p:nvSpPr>
          <p:spPr bwMode="auto">
            <a:xfrm>
              <a:off x="1511794" y="2038350"/>
              <a:ext cx="1354138" cy="1052513"/>
            </a:xfrm>
            <a:custGeom>
              <a:avLst/>
              <a:gdLst>
                <a:gd name="T0" fmla="*/ 127 w 415"/>
                <a:gd name="T1" fmla="*/ 8 h 322"/>
                <a:gd name="T2" fmla="*/ 206 w 415"/>
                <a:gd name="T3" fmla="*/ 45 h 322"/>
                <a:gd name="T4" fmla="*/ 215 w 415"/>
                <a:gd name="T5" fmla="*/ 48 h 322"/>
                <a:gd name="T6" fmla="*/ 223 w 415"/>
                <a:gd name="T7" fmla="*/ 45 h 322"/>
                <a:gd name="T8" fmla="*/ 299 w 415"/>
                <a:gd name="T9" fmla="*/ 9 h 322"/>
                <a:gd name="T10" fmla="*/ 361 w 415"/>
                <a:gd name="T11" fmla="*/ 36 h 322"/>
                <a:gd name="T12" fmla="*/ 392 w 415"/>
                <a:gd name="T13" fmla="*/ 101 h 322"/>
                <a:gd name="T14" fmla="*/ 374 w 415"/>
                <a:gd name="T15" fmla="*/ 155 h 322"/>
                <a:gd name="T16" fmla="*/ 299 w 415"/>
                <a:gd name="T17" fmla="*/ 114 h 322"/>
                <a:gd name="T18" fmla="*/ 210 w 415"/>
                <a:gd name="T19" fmla="*/ 203 h 322"/>
                <a:gd name="T20" fmla="*/ 255 w 415"/>
                <a:gd name="T21" fmla="*/ 280 h 322"/>
                <a:gd name="T22" fmla="*/ 221 w 415"/>
                <a:gd name="T23" fmla="*/ 311 h 322"/>
                <a:gd name="T24" fmla="*/ 221 w 415"/>
                <a:gd name="T25" fmla="*/ 311 h 322"/>
                <a:gd name="T26" fmla="*/ 221 w 415"/>
                <a:gd name="T27" fmla="*/ 311 h 322"/>
                <a:gd name="T28" fmla="*/ 214 w 415"/>
                <a:gd name="T29" fmla="*/ 314 h 322"/>
                <a:gd name="T30" fmla="*/ 208 w 415"/>
                <a:gd name="T31" fmla="*/ 311 h 322"/>
                <a:gd name="T32" fmla="*/ 208 w 415"/>
                <a:gd name="T33" fmla="*/ 311 h 322"/>
                <a:gd name="T34" fmla="*/ 208 w 415"/>
                <a:gd name="T35" fmla="*/ 311 h 322"/>
                <a:gd name="T36" fmla="*/ 109 w 415"/>
                <a:gd name="T37" fmla="*/ 218 h 322"/>
                <a:gd name="T38" fmla="*/ 69 w 415"/>
                <a:gd name="T39" fmla="*/ 36 h 322"/>
                <a:gd name="T40" fmla="*/ 127 w 415"/>
                <a:gd name="T41" fmla="*/ 8 h 322"/>
                <a:gd name="T42" fmla="*/ 127 w 415"/>
                <a:gd name="T43" fmla="*/ 0 h 322"/>
                <a:gd name="T44" fmla="*/ 63 w 415"/>
                <a:gd name="T45" fmla="*/ 30 h 322"/>
                <a:gd name="T46" fmla="*/ 104 w 415"/>
                <a:gd name="T47" fmla="*/ 224 h 322"/>
                <a:gd name="T48" fmla="*/ 202 w 415"/>
                <a:gd name="T49" fmla="*/ 317 h 322"/>
                <a:gd name="T50" fmla="*/ 214 w 415"/>
                <a:gd name="T51" fmla="*/ 322 h 322"/>
                <a:gd name="T52" fmla="*/ 227 w 415"/>
                <a:gd name="T53" fmla="*/ 317 h 322"/>
                <a:gd name="T54" fmla="*/ 269 w 415"/>
                <a:gd name="T55" fmla="*/ 278 h 322"/>
                <a:gd name="T56" fmla="*/ 218 w 415"/>
                <a:gd name="T57" fmla="*/ 203 h 322"/>
                <a:gd name="T58" fmla="*/ 299 w 415"/>
                <a:gd name="T59" fmla="*/ 122 h 322"/>
                <a:gd name="T60" fmla="*/ 299 w 415"/>
                <a:gd name="T61" fmla="*/ 122 h 322"/>
                <a:gd name="T62" fmla="*/ 373 w 415"/>
                <a:gd name="T63" fmla="*/ 171 h 322"/>
                <a:gd name="T64" fmla="*/ 366 w 415"/>
                <a:gd name="T65" fmla="*/ 30 h 322"/>
                <a:gd name="T66" fmla="*/ 299 w 415"/>
                <a:gd name="T67" fmla="*/ 1 h 322"/>
                <a:gd name="T68" fmla="*/ 218 w 415"/>
                <a:gd name="T69" fmla="*/ 39 h 322"/>
                <a:gd name="T70" fmla="*/ 215 w 415"/>
                <a:gd name="T71" fmla="*/ 40 h 322"/>
                <a:gd name="T72" fmla="*/ 212 w 415"/>
                <a:gd name="T73" fmla="*/ 39 h 322"/>
                <a:gd name="T74" fmla="*/ 127 w 415"/>
                <a:gd name="T75"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5" h="322">
                  <a:moveTo>
                    <a:pt x="127" y="8"/>
                  </a:moveTo>
                  <a:cubicBezTo>
                    <a:pt x="153" y="8"/>
                    <a:pt x="180" y="21"/>
                    <a:pt x="206" y="45"/>
                  </a:cubicBezTo>
                  <a:cubicBezTo>
                    <a:pt x="208" y="47"/>
                    <a:pt x="211" y="48"/>
                    <a:pt x="215" y="48"/>
                  </a:cubicBezTo>
                  <a:cubicBezTo>
                    <a:pt x="218" y="48"/>
                    <a:pt x="221" y="47"/>
                    <a:pt x="223" y="45"/>
                  </a:cubicBezTo>
                  <a:cubicBezTo>
                    <a:pt x="246" y="22"/>
                    <a:pt x="272" y="9"/>
                    <a:pt x="299" y="9"/>
                  </a:cubicBezTo>
                  <a:cubicBezTo>
                    <a:pt x="322" y="9"/>
                    <a:pt x="343" y="18"/>
                    <a:pt x="361" y="36"/>
                  </a:cubicBezTo>
                  <a:cubicBezTo>
                    <a:pt x="382" y="57"/>
                    <a:pt x="393" y="79"/>
                    <a:pt x="392" y="101"/>
                  </a:cubicBezTo>
                  <a:cubicBezTo>
                    <a:pt x="392" y="118"/>
                    <a:pt x="386" y="135"/>
                    <a:pt x="374" y="155"/>
                  </a:cubicBezTo>
                  <a:cubicBezTo>
                    <a:pt x="357" y="130"/>
                    <a:pt x="329" y="114"/>
                    <a:pt x="299" y="114"/>
                  </a:cubicBezTo>
                  <a:cubicBezTo>
                    <a:pt x="250" y="114"/>
                    <a:pt x="210" y="154"/>
                    <a:pt x="210" y="203"/>
                  </a:cubicBezTo>
                  <a:cubicBezTo>
                    <a:pt x="210" y="235"/>
                    <a:pt x="227" y="264"/>
                    <a:pt x="255" y="280"/>
                  </a:cubicBezTo>
                  <a:cubicBezTo>
                    <a:pt x="221" y="311"/>
                    <a:pt x="221" y="311"/>
                    <a:pt x="221" y="311"/>
                  </a:cubicBezTo>
                  <a:cubicBezTo>
                    <a:pt x="221" y="311"/>
                    <a:pt x="221" y="311"/>
                    <a:pt x="221" y="311"/>
                  </a:cubicBezTo>
                  <a:cubicBezTo>
                    <a:pt x="221" y="311"/>
                    <a:pt x="221" y="311"/>
                    <a:pt x="221" y="311"/>
                  </a:cubicBezTo>
                  <a:cubicBezTo>
                    <a:pt x="219" y="313"/>
                    <a:pt x="217" y="314"/>
                    <a:pt x="214" y="314"/>
                  </a:cubicBezTo>
                  <a:cubicBezTo>
                    <a:pt x="212" y="314"/>
                    <a:pt x="210" y="313"/>
                    <a:pt x="208" y="311"/>
                  </a:cubicBezTo>
                  <a:cubicBezTo>
                    <a:pt x="208" y="311"/>
                    <a:pt x="208" y="311"/>
                    <a:pt x="208" y="311"/>
                  </a:cubicBezTo>
                  <a:cubicBezTo>
                    <a:pt x="208" y="311"/>
                    <a:pt x="208" y="311"/>
                    <a:pt x="208" y="311"/>
                  </a:cubicBezTo>
                  <a:cubicBezTo>
                    <a:pt x="109" y="218"/>
                    <a:pt x="109" y="218"/>
                    <a:pt x="109" y="218"/>
                  </a:cubicBezTo>
                  <a:cubicBezTo>
                    <a:pt x="41" y="150"/>
                    <a:pt x="12" y="98"/>
                    <a:pt x="69" y="36"/>
                  </a:cubicBezTo>
                  <a:cubicBezTo>
                    <a:pt x="86" y="17"/>
                    <a:pt x="106" y="8"/>
                    <a:pt x="127" y="8"/>
                  </a:cubicBezTo>
                  <a:moveTo>
                    <a:pt x="127" y="0"/>
                  </a:moveTo>
                  <a:cubicBezTo>
                    <a:pt x="104" y="0"/>
                    <a:pt x="82" y="10"/>
                    <a:pt x="63" y="30"/>
                  </a:cubicBezTo>
                  <a:cubicBezTo>
                    <a:pt x="0" y="100"/>
                    <a:pt x="38" y="158"/>
                    <a:pt x="104" y="224"/>
                  </a:cubicBezTo>
                  <a:cubicBezTo>
                    <a:pt x="202" y="317"/>
                    <a:pt x="202" y="317"/>
                    <a:pt x="202" y="317"/>
                  </a:cubicBezTo>
                  <a:cubicBezTo>
                    <a:pt x="206" y="320"/>
                    <a:pt x="210" y="322"/>
                    <a:pt x="214" y="322"/>
                  </a:cubicBezTo>
                  <a:cubicBezTo>
                    <a:pt x="219" y="322"/>
                    <a:pt x="223" y="320"/>
                    <a:pt x="227" y="317"/>
                  </a:cubicBezTo>
                  <a:cubicBezTo>
                    <a:pt x="269" y="278"/>
                    <a:pt x="269" y="278"/>
                    <a:pt x="269" y="278"/>
                  </a:cubicBezTo>
                  <a:cubicBezTo>
                    <a:pt x="239" y="266"/>
                    <a:pt x="218" y="237"/>
                    <a:pt x="218" y="203"/>
                  </a:cubicBezTo>
                  <a:cubicBezTo>
                    <a:pt x="218" y="158"/>
                    <a:pt x="254" y="122"/>
                    <a:pt x="299" y="122"/>
                  </a:cubicBezTo>
                  <a:cubicBezTo>
                    <a:pt x="299" y="122"/>
                    <a:pt x="299" y="122"/>
                    <a:pt x="299" y="122"/>
                  </a:cubicBezTo>
                  <a:cubicBezTo>
                    <a:pt x="332" y="122"/>
                    <a:pt x="360" y="142"/>
                    <a:pt x="373" y="171"/>
                  </a:cubicBezTo>
                  <a:cubicBezTo>
                    <a:pt x="406" y="124"/>
                    <a:pt x="415" y="78"/>
                    <a:pt x="366" y="30"/>
                  </a:cubicBezTo>
                  <a:cubicBezTo>
                    <a:pt x="347" y="11"/>
                    <a:pt x="323" y="1"/>
                    <a:pt x="299" y="1"/>
                  </a:cubicBezTo>
                  <a:cubicBezTo>
                    <a:pt x="271" y="1"/>
                    <a:pt x="242" y="14"/>
                    <a:pt x="218" y="39"/>
                  </a:cubicBezTo>
                  <a:cubicBezTo>
                    <a:pt x="217" y="40"/>
                    <a:pt x="216" y="40"/>
                    <a:pt x="215" y="40"/>
                  </a:cubicBezTo>
                  <a:cubicBezTo>
                    <a:pt x="214" y="40"/>
                    <a:pt x="212" y="40"/>
                    <a:pt x="212" y="39"/>
                  </a:cubicBezTo>
                  <a:cubicBezTo>
                    <a:pt x="184" y="13"/>
                    <a:pt x="155" y="0"/>
                    <a:pt x="127" y="0"/>
                  </a:cubicBez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defTabSz="914378">
                <a:defRPr/>
              </a:pPr>
              <a:endParaRPr lang="en-GB" b="1" dirty="0">
                <a:solidFill>
                  <a:srgbClr val="5A5A5A"/>
                </a:solidFill>
                <a:effectLst>
                  <a:outerShdw blurRad="38100" dist="38100" dir="2700000" algn="tl">
                    <a:srgbClr val="000000">
                      <a:alpha val="43137"/>
                    </a:srgbClr>
                  </a:outerShdw>
                </a:effectLst>
                <a:latin typeface="Arial"/>
              </a:endParaRPr>
            </a:p>
          </p:txBody>
        </p:sp>
        <p:sp>
          <p:nvSpPr>
            <p:cNvPr id="55" name="Freeform 12">
              <a:extLst>
                <a:ext uri="{FF2B5EF4-FFF2-40B4-BE49-F238E27FC236}">
                  <a16:creationId xmlns:a16="http://schemas.microsoft.com/office/drawing/2014/main" id="{4CA825F6-FFA7-4332-B7CD-3A3377DAF0E1}"/>
                </a:ext>
              </a:extLst>
            </p:cNvPr>
            <p:cNvSpPr>
              <a:spLocks/>
            </p:cNvSpPr>
            <p:nvPr/>
          </p:nvSpPr>
          <p:spPr bwMode="auto">
            <a:xfrm>
              <a:off x="2435718" y="2532062"/>
              <a:ext cx="120648" cy="222251"/>
            </a:xfrm>
            <a:custGeom>
              <a:avLst/>
              <a:gdLst>
                <a:gd name="T0" fmla="*/ 34 w 37"/>
                <a:gd name="T1" fmla="*/ 1 h 68"/>
                <a:gd name="T2" fmla="*/ 13 w 37"/>
                <a:gd name="T3" fmla="*/ 39 h 68"/>
                <a:gd name="T4" fmla="*/ 3 w 37"/>
                <a:gd name="T5" fmla="*/ 48 h 68"/>
                <a:gd name="T6" fmla="*/ 2 w 37"/>
                <a:gd name="T7" fmla="*/ 50 h 68"/>
                <a:gd name="T8" fmla="*/ 10 w 37"/>
                <a:gd name="T9" fmla="*/ 66 h 68"/>
                <a:gd name="T10" fmla="*/ 23 w 37"/>
                <a:gd name="T11" fmla="*/ 65 h 68"/>
                <a:gd name="T12" fmla="*/ 27 w 37"/>
                <a:gd name="T13" fmla="*/ 61 h 68"/>
                <a:gd name="T14" fmla="*/ 28 w 37"/>
                <a:gd name="T15" fmla="*/ 59 h 68"/>
                <a:gd name="T16" fmla="*/ 27 w 37"/>
                <a:gd name="T17" fmla="*/ 45 h 68"/>
                <a:gd name="T18" fmla="*/ 34 w 37"/>
                <a:gd name="T19"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68">
                  <a:moveTo>
                    <a:pt x="34" y="1"/>
                  </a:moveTo>
                  <a:cubicBezTo>
                    <a:pt x="31" y="0"/>
                    <a:pt x="13" y="39"/>
                    <a:pt x="13" y="39"/>
                  </a:cubicBezTo>
                  <a:cubicBezTo>
                    <a:pt x="9" y="40"/>
                    <a:pt x="4" y="43"/>
                    <a:pt x="3" y="48"/>
                  </a:cubicBezTo>
                  <a:cubicBezTo>
                    <a:pt x="2" y="48"/>
                    <a:pt x="2" y="49"/>
                    <a:pt x="2" y="50"/>
                  </a:cubicBezTo>
                  <a:cubicBezTo>
                    <a:pt x="0" y="57"/>
                    <a:pt x="4" y="64"/>
                    <a:pt x="10" y="66"/>
                  </a:cubicBezTo>
                  <a:cubicBezTo>
                    <a:pt x="14" y="68"/>
                    <a:pt x="19" y="68"/>
                    <a:pt x="23" y="65"/>
                  </a:cubicBezTo>
                  <a:cubicBezTo>
                    <a:pt x="25" y="64"/>
                    <a:pt x="26" y="63"/>
                    <a:pt x="27" y="61"/>
                  </a:cubicBezTo>
                  <a:cubicBezTo>
                    <a:pt x="28" y="61"/>
                    <a:pt x="28" y="60"/>
                    <a:pt x="28" y="59"/>
                  </a:cubicBezTo>
                  <a:cubicBezTo>
                    <a:pt x="30" y="55"/>
                    <a:pt x="30" y="49"/>
                    <a:pt x="27" y="45"/>
                  </a:cubicBezTo>
                  <a:cubicBezTo>
                    <a:pt x="29" y="41"/>
                    <a:pt x="37" y="1"/>
                    <a:pt x="34"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378">
                <a:defRPr/>
              </a:pPr>
              <a:endParaRPr lang="en-GB" b="1" dirty="0">
                <a:solidFill>
                  <a:srgbClr val="5A5A5A"/>
                </a:solidFill>
                <a:effectLst>
                  <a:outerShdw blurRad="38100" dist="38100" dir="2700000" algn="tl">
                    <a:srgbClr val="000000">
                      <a:alpha val="43137"/>
                    </a:srgbClr>
                  </a:outerShdw>
                </a:effectLst>
                <a:latin typeface="Arial"/>
              </a:endParaRPr>
            </a:p>
          </p:txBody>
        </p:sp>
        <p:sp>
          <p:nvSpPr>
            <p:cNvPr id="56" name="Freeform 13">
              <a:extLst>
                <a:ext uri="{FF2B5EF4-FFF2-40B4-BE49-F238E27FC236}">
                  <a16:creationId xmlns:a16="http://schemas.microsoft.com/office/drawing/2014/main" id="{513921C4-C025-4C6D-A8C5-9E743DBC447E}"/>
                </a:ext>
              </a:extLst>
            </p:cNvPr>
            <p:cNvSpPr>
              <a:spLocks noEditPoints="1"/>
            </p:cNvSpPr>
            <p:nvPr/>
          </p:nvSpPr>
          <p:spPr bwMode="auto">
            <a:xfrm>
              <a:off x="2246804" y="2460624"/>
              <a:ext cx="479425" cy="479425"/>
            </a:xfrm>
            <a:custGeom>
              <a:avLst/>
              <a:gdLst>
                <a:gd name="T0" fmla="*/ 74 w 147"/>
                <a:gd name="T1" fmla="*/ 0 h 147"/>
                <a:gd name="T2" fmla="*/ 0 w 147"/>
                <a:gd name="T3" fmla="*/ 74 h 147"/>
                <a:gd name="T4" fmla="*/ 74 w 147"/>
                <a:gd name="T5" fmla="*/ 147 h 147"/>
                <a:gd name="T6" fmla="*/ 147 w 147"/>
                <a:gd name="T7" fmla="*/ 74 h 147"/>
                <a:gd name="T8" fmla="*/ 74 w 147"/>
                <a:gd name="T9" fmla="*/ 0 h 147"/>
                <a:gd name="T10" fmla="*/ 74 w 147"/>
                <a:gd name="T11" fmla="*/ 135 h 147"/>
                <a:gd name="T12" fmla="*/ 12 w 147"/>
                <a:gd name="T13" fmla="*/ 74 h 147"/>
                <a:gd name="T14" fmla="*/ 73 w 147"/>
                <a:gd name="T15" fmla="*/ 13 h 147"/>
                <a:gd name="T16" fmla="*/ 135 w 147"/>
                <a:gd name="T17" fmla="*/ 73 h 147"/>
                <a:gd name="T18" fmla="*/ 74 w 147"/>
                <a:gd name="T19" fmla="*/ 13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7">
                  <a:moveTo>
                    <a:pt x="74" y="0"/>
                  </a:moveTo>
                  <a:cubicBezTo>
                    <a:pt x="33" y="0"/>
                    <a:pt x="0" y="33"/>
                    <a:pt x="0" y="74"/>
                  </a:cubicBezTo>
                  <a:cubicBezTo>
                    <a:pt x="0" y="114"/>
                    <a:pt x="33" y="147"/>
                    <a:pt x="74" y="147"/>
                  </a:cubicBezTo>
                  <a:cubicBezTo>
                    <a:pt x="114" y="147"/>
                    <a:pt x="147" y="114"/>
                    <a:pt x="147" y="74"/>
                  </a:cubicBezTo>
                  <a:cubicBezTo>
                    <a:pt x="147" y="33"/>
                    <a:pt x="114" y="0"/>
                    <a:pt x="74" y="0"/>
                  </a:cubicBezTo>
                  <a:close/>
                  <a:moveTo>
                    <a:pt x="74" y="135"/>
                  </a:moveTo>
                  <a:cubicBezTo>
                    <a:pt x="40" y="135"/>
                    <a:pt x="12" y="108"/>
                    <a:pt x="12" y="74"/>
                  </a:cubicBezTo>
                  <a:cubicBezTo>
                    <a:pt x="12" y="40"/>
                    <a:pt x="39" y="13"/>
                    <a:pt x="73" y="13"/>
                  </a:cubicBezTo>
                  <a:cubicBezTo>
                    <a:pt x="107" y="12"/>
                    <a:pt x="135" y="39"/>
                    <a:pt x="135" y="73"/>
                  </a:cubicBezTo>
                  <a:cubicBezTo>
                    <a:pt x="135" y="107"/>
                    <a:pt x="108" y="135"/>
                    <a:pt x="74" y="1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378">
                <a:defRPr/>
              </a:pPr>
              <a:endParaRPr lang="en-GB" b="1" dirty="0">
                <a:solidFill>
                  <a:srgbClr val="5A5A5A"/>
                </a:solidFill>
                <a:effectLst>
                  <a:outerShdw blurRad="38100" dist="38100" dir="2700000" algn="tl">
                    <a:srgbClr val="000000">
                      <a:alpha val="43137"/>
                    </a:srgbClr>
                  </a:outerShdw>
                </a:effectLst>
                <a:latin typeface="Arial"/>
              </a:endParaRPr>
            </a:p>
          </p:txBody>
        </p:sp>
      </p:grpSp>
      <p:sp>
        <p:nvSpPr>
          <p:cNvPr id="33" name="Footer Placeholder 3">
            <a:extLst>
              <a:ext uri="{FF2B5EF4-FFF2-40B4-BE49-F238E27FC236}">
                <a16:creationId xmlns:a16="http://schemas.microsoft.com/office/drawing/2014/main" id="{5829FD0D-5180-425A-AFEB-915E0DBE4BC1}"/>
              </a:ext>
            </a:extLst>
          </p:cNvPr>
          <p:cNvSpPr txBox="1">
            <a:spLocks/>
          </p:cNvSpPr>
          <p:nvPr/>
        </p:nvSpPr>
        <p:spPr>
          <a:xfrm>
            <a:off x="419345" y="4776300"/>
            <a:ext cx="8298452" cy="273844"/>
          </a:xfrm>
          <a:prstGeom prst="rect">
            <a:avLst/>
          </a:prstGeom>
        </p:spPr>
        <p:txBody>
          <a:bodyPr vert="horz" lIns="91440" tIns="45720" rIns="91440" bIns="45720" rtlCol="0" anchor="b" anchorCtr="0"/>
          <a:lstStyle>
            <a:defPPr>
              <a:defRPr lang="en-US"/>
            </a:defPPr>
            <a:lvl1pPr marL="0" algn="l" defTabSz="457200" rtl="0" eaLnBrk="1" latinLnBrk="0" hangingPunct="1">
              <a:defRPr sz="675"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vi-VN" sz="800">
                <a:solidFill>
                  <a:schemeClr val="accent3"/>
                </a:solidFill>
              </a:rPr>
              <a:t>So sánh kết quả giữa các nghiên cứu nên được giải thích một cách thận trọng do sự khác biệt trong thiết kế, đối tượng và phương pháp nghiên cứu</a:t>
            </a:r>
          </a:p>
          <a:p>
            <a:r>
              <a:rPr lang="vi-VN" sz="800"/>
              <a:t>Giá trị không hiệu chỉnh với giả dược trừ trường hợp đặc biệt </a:t>
            </a:r>
            <a:r>
              <a:rPr lang="en-GB" sz="800"/>
              <a:t>*</a:t>
            </a:r>
            <a:r>
              <a:rPr lang="vi-VN" sz="800"/>
              <a:t>Thay đổi trung bình hiệu chỉnh từ lúc đầu đến tuần thứ 24</a:t>
            </a:r>
            <a:r>
              <a:rPr lang="en-GB" sz="800"/>
              <a:t>; </a:t>
            </a:r>
            <a:r>
              <a:rPr lang="en-GB" sz="800" baseline="30000"/>
              <a:t>†</a:t>
            </a:r>
            <a:r>
              <a:rPr lang="vi-VN" sz="800"/>
              <a:t>Thay đổi trung bình phương tối thiểu từ lúc đầu đến tuần thứ 52</a:t>
            </a:r>
            <a:r>
              <a:rPr lang="en-GB" sz="800"/>
              <a:t>; </a:t>
            </a:r>
            <a:r>
              <a:rPr lang="en-GB" sz="800" baseline="30000"/>
              <a:t>‡</a:t>
            </a:r>
            <a:r>
              <a:rPr lang="vi-VN" sz="800"/>
              <a:t>Thay đổi trung bình hiệu chỉnh từ lúc đầu đến tuần thứ 24</a:t>
            </a:r>
            <a:r>
              <a:rPr lang="en-GB" sz="800"/>
              <a:t>; </a:t>
            </a:r>
            <a:r>
              <a:rPr lang="en-GB" sz="800" baseline="30000"/>
              <a:t>§</a:t>
            </a:r>
            <a:r>
              <a:rPr lang="vi-VN" sz="800"/>
              <a:t>Thay đổi trung bình bình phương tối thiểu từ lúc đầu đến tuần thứ 26</a:t>
            </a:r>
            <a:r>
              <a:rPr lang="en-GB" sz="800"/>
              <a:t>, </a:t>
            </a:r>
            <a:r>
              <a:rPr lang="vi-VN" sz="800"/>
              <a:t>giá trị của</a:t>
            </a:r>
            <a:r>
              <a:rPr lang="en-GB" sz="800"/>
              <a:t> HbA1c </a:t>
            </a:r>
            <a:r>
              <a:rPr lang="vi-VN" sz="800"/>
              <a:t>được hiệu chỉnh với giả dược;</a:t>
            </a:r>
            <a:r>
              <a:rPr lang="en-GB" sz="800"/>
              <a:t> </a:t>
            </a:r>
            <a:r>
              <a:rPr lang="en-GB" sz="800" baseline="30000"/>
              <a:t>¶</a:t>
            </a:r>
            <a:r>
              <a:rPr lang="vi-VN" sz="800"/>
              <a:t>Thay đổi trung bình từ lúc đầu đến tuần thứ 24</a:t>
            </a:r>
            <a:endParaRPr lang="en-GB" sz="800" dirty="0"/>
          </a:p>
          <a:p>
            <a:r>
              <a:rPr lang="en-GB" sz="800" dirty="0">
                <a:solidFill>
                  <a:srgbClr val="515151"/>
                </a:solidFill>
              </a:rPr>
              <a:t>HbA1c</a:t>
            </a:r>
            <a:r>
              <a:rPr lang="en-GB" sz="800">
                <a:solidFill>
                  <a:srgbClr val="515151"/>
                </a:solidFill>
              </a:rPr>
              <a:t>, haemoglobin</a:t>
            </a:r>
            <a:r>
              <a:rPr lang="vi-VN" sz="800">
                <a:solidFill>
                  <a:srgbClr val="515151"/>
                </a:solidFill>
              </a:rPr>
              <a:t> glycate hóa</a:t>
            </a:r>
            <a:r>
              <a:rPr lang="en-GB" sz="800">
                <a:solidFill>
                  <a:srgbClr val="515151"/>
                </a:solidFill>
              </a:rPr>
              <a:t>; </a:t>
            </a:r>
            <a:r>
              <a:rPr lang="en-GB" sz="800" dirty="0">
                <a:solidFill>
                  <a:srgbClr val="515151"/>
                </a:solidFill>
              </a:rPr>
              <a:t>SGLT2, sodium-glucose co-transporter-2</a:t>
            </a:r>
            <a:r>
              <a:rPr lang="en-GB" sz="800">
                <a:solidFill>
                  <a:srgbClr val="515151"/>
                </a:solidFill>
              </a:rPr>
              <a:t>; </a:t>
            </a:r>
            <a:r>
              <a:rPr lang="vi-VN" sz="800">
                <a:solidFill>
                  <a:srgbClr val="515151"/>
                </a:solidFill>
              </a:rPr>
              <a:t>ĐTĐ, Đái tháo đường</a:t>
            </a:r>
            <a:endParaRPr lang="en-GB" sz="800" dirty="0"/>
          </a:p>
          <a:p>
            <a:r>
              <a:rPr lang="en-GB" sz="800" dirty="0"/>
              <a:t>1. Häring H-U </a:t>
            </a:r>
            <a:r>
              <a:rPr lang="en-GB" sz="800" i="1" dirty="0"/>
              <a:t>et al. Diabetes Care </a:t>
            </a:r>
            <a:r>
              <a:rPr lang="en-GB" sz="800" dirty="0"/>
              <a:t>2014;37:1650; 2. Lavelle-Gonzalez FJ </a:t>
            </a:r>
            <a:r>
              <a:rPr lang="en-GB" sz="800" i="1" dirty="0"/>
              <a:t>et al. Diabetologia </a:t>
            </a:r>
            <a:r>
              <a:rPr lang="en-GB" sz="800" dirty="0"/>
              <a:t>2013;56:2582; 3. Bailey CJ </a:t>
            </a:r>
            <a:r>
              <a:rPr lang="en-GB" sz="800" i="1" dirty="0"/>
              <a:t>et al. Lancet </a:t>
            </a:r>
            <a:r>
              <a:rPr lang="en-GB" sz="800" dirty="0"/>
              <a:t>2010;375:2223; 4. Rosenstock J </a:t>
            </a:r>
            <a:r>
              <a:rPr lang="en-GB" sz="800" i="1" dirty="0"/>
              <a:t>et al. Diabetes Obes Metab</a:t>
            </a:r>
            <a:r>
              <a:rPr lang="en-GB" sz="800" dirty="0"/>
              <a:t> 2018;20:520</a:t>
            </a:r>
          </a:p>
        </p:txBody>
      </p:sp>
      <p:grpSp>
        <p:nvGrpSpPr>
          <p:cNvPr id="28" name="Group 27">
            <a:extLst>
              <a:ext uri="{FF2B5EF4-FFF2-40B4-BE49-F238E27FC236}">
                <a16:creationId xmlns:a16="http://schemas.microsoft.com/office/drawing/2014/main" id="{1F522315-1D49-4C73-BB01-92A856A38AD1}"/>
              </a:ext>
            </a:extLst>
          </p:cNvPr>
          <p:cNvGrpSpPr/>
          <p:nvPr/>
        </p:nvGrpSpPr>
        <p:grpSpPr>
          <a:xfrm>
            <a:off x="536889" y="2294373"/>
            <a:ext cx="401423" cy="399901"/>
            <a:chOff x="2854528" y="4162654"/>
            <a:chExt cx="1212487" cy="1212487"/>
          </a:xfrm>
        </p:grpSpPr>
        <p:sp>
          <p:nvSpPr>
            <p:cNvPr id="29" name="Oval 28">
              <a:extLst>
                <a:ext uri="{FF2B5EF4-FFF2-40B4-BE49-F238E27FC236}">
                  <a16:creationId xmlns:a16="http://schemas.microsoft.com/office/drawing/2014/main" id="{D04C3B4E-AD68-49B5-911B-4E5C838AF61F}"/>
                </a:ext>
              </a:extLst>
            </p:cNvPr>
            <p:cNvSpPr/>
            <p:nvPr/>
          </p:nvSpPr>
          <p:spPr>
            <a:xfrm>
              <a:off x="2854528" y="4162654"/>
              <a:ext cx="1212487" cy="121248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 name="Graphic 29">
              <a:extLst>
                <a:ext uri="{FF2B5EF4-FFF2-40B4-BE49-F238E27FC236}">
                  <a16:creationId xmlns:a16="http://schemas.microsoft.com/office/drawing/2014/main" id="{3E2ED823-39E9-4BE9-9594-BEF78985BC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21830" y="4436739"/>
              <a:ext cx="686496" cy="686496"/>
            </a:xfrm>
            <a:prstGeom prst="rect">
              <a:avLst/>
            </a:prstGeom>
          </p:spPr>
        </p:pic>
      </p:grpSp>
      <p:pic>
        <p:nvPicPr>
          <p:cNvPr id="51" name="Graphic 28">
            <a:extLst>
              <a:ext uri="{FF2B5EF4-FFF2-40B4-BE49-F238E27FC236}">
                <a16:creationId xmlns:a16="http://schemas.microsoft.com/office/drawing/2014/main" id="{2DD3FE18-6588-442F-956F-6838BCB40551}"/>
              </a:ext>
            </a:extLst>
          </p:cNvPr>
          <p:cNvPicPr>
            <a:picLocks/>
          </p:cNvPicPr>
          <p:nvPr/>
        </p:nvPicPr>
        <p:blipFill>
          <a:blip r:embed="rId5"/>
          <a:srcRect/>
          <a:stretch/>
        </p:blipFill>
        <p:spPr>
          <a:xfrm>
            <a:off x="506364" y="1651449"/>
            <a:ext cx="474238" cy="453567"/>
          </a:xfrm>
          <a:prstGeom prst="rect">
            <a:avLst/>
          </a:prstGeom>
        </p:spPr>
      </p:pic>
      <p:grpSp>
        <p:nvGrpSpPr>
          <p:cNvPr id="59" name="Group 58">
            <a:extLst>
              <a:ext uri="{FF2B5EF4-FFF2-40B4-BE49-F238E27FC236}">
                <a16:creationId xmlns:a16="http://schemas.microsoft.com/office/drawing/2014/main" id="{F5DE7524-FB7F-4BF6-9D99-0E9CB6F3F04C}"/>
              </a:ext>
            </a:extLst>
          </p:cNvPr>
          <p:cNvGrpSpPr/>
          <p:nvPr/>
        </p:nvGrpSpPr>
        <p:grpSpPr>
          <a:xfrm>
            <a:off x="528131" y="2908238"/>
            <a:ext cx="404006" cy="395943"/>
            <a:chOff x="3206605" y="3958666"/>
            <a:chExt cx="1576641" cy="1576641"/>
          </a:xfrm>
        </p:grpSpPr>
        <p:sp>
          <p:nvSpPr>
            <p:cNvPr id="60" name="Oval 59">
              <a:extLst>
                <a:ext uri="{FF2B5EF4-FFF2-40B4-BE49-F238E27FC236}">
                  <a16:creationId xmlns:a16="http://schemas.microsoft.com/office/drawing/2014/main" id="{3BBC6988-7EF4-49D6-B932-FF5374221B23}"/>
                </a:ext>
              </a:extLst>
            </p:cNvPr>
            <p:cNvSpPr/>
            <p:nvPr/>
          </p:nvSpPr>
          <p:spPr>
            <a:xfrm>
              <a:off x="3206605" y="3958666"/>
              <a:ext cx="1576641" cy="1576641"/>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1" name="Graphic 60">
              <a:extLst>
                <a:ext uri="{FF2B5EF4-FFF2-40B4-BE49-F238E27FC236}">
                  <a16:creationId xmlns:a16="http://schemas.microsoft.com/office/drawing/2014/main" id="{D6A6EFD5-374B-4B74-AE15-84865C5E14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42636" y="4327364"/>
              <a:ext cx="1064513" cy="939942"/>
            </a:xfrm>
            <a:prstGeom prst="rect">
              <a:avLst/>
            </a:prstGeom>
          </p:spPr>
        </p:pic>
      </p:grpSp>
      <p:grpSp>
        <p:nvGrpSpPr>
          <p:cNvPr id="62" name="Group 61">
            <a:extLst>
              <a:ext uri="{FF2B5EF4-FFF2-40B4-BE49-F238E27FC236}">
                <a16:creationId xmlns:a16="http://schemas.microsoft.com/office/drawing/2014/main" id="{4787FBC9-A93D-4496-A114-197D947AC438}"/>
              </a:ext>
            </a:extLst>
          </p:cNvPr>
          <p:cNvGrpSpPr/>
          <p:nvPr/>
        </p:nvGrpSpPr>
        <p:grpSpPr>
          <a:xfrm>
            <a:off x="522998" y="3520048"/>
            <a:ext cx="404006" cy="395943"/>
            <a:chOff x="3206605" y="3958666"/>
            <a:chExt cx="1576641" cy="1576641"/>
          </a:xfrm>
        </p:grpSpPr>
        <p:sp>
          <p:nvSpPr>
            <p:cNvPr id="63" name="Oval 62">
              <a:extLst>
                <a:ext uri="{FF2B5EF4-FFF2-40B4-BE49-F238E27FC236}">
                  <a16:creationId xmlns:a16="http://schemas.microsoft.com/office/drawing/2014/main" id="{483506A8-4F6B-472A-A819-79040CCD0D06}"/>
                </a:ext>
              </a:extLst>
            </p:cNvPr>
            <p:cNvSpPr/>
            <p:nvPr/>
          </p:nvSpPr>
          <p:spPr>
            <a:xfrm>
              <a:off x="3206605" y="3958666"/>
              <a:ext cx="1576641" cy="1576641"/>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4" name="Graphic 63">
              <a:extLst>
                <a:ext uri="{FF2B5EF4-FFF2-40B4-BE49-F238E27FC236}">
                  <a16:creationId xmlns:a16="http://schemas.microsoft.com/office/drawing/2014/main" id="{38B58DA5-5ED5-4CF9-B54C-28A65CB444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42636" y="4327364"/>
              <a:ext cx="1064513" cy="939942"/>
            </a:xfrm>
            <a:prstGeom prst="rect">
              <a:avLst/>
            </a:prstGeom>
          </p:spPr>
        </p:pic>
      </p:grpSp>
      <p:sp>
        <p:nvSpPr>
          <p:cNvPr id="24" name="Slide Number Placeholder 4">
            <a:extLst>
              <a:ext uri="{FF2B5EF4-FFF2-40B4-BE49-F238E27FC236}">
                <a16:creationId xmlns:a16="http://schemas.microsoft.com/office/drawing/2014/main" id="{15FF32D0-BF34-4C16-820E-C63DA7099193}"/>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037892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27E27D-355C-44D0-8B16-516AF7EDA70B}"/>
              </a:ext>
            </a:extLst>
          </p:cNvPr>
          <p:cNvSpPr>
            <a:spLocks noGrp="1"/>
          </p:cNvSpPr>
          <p:nvPr>
            <p:ph type="title"/>
          </p:nvPr>
        </p:nvSpPr>
        <p:spPr/>
        <p:txBody>
          <a:bodyPr>
            <a:normAutofit/>
          </a:bodyPr>
          <a:lstStyle/>
          <a:p>
            <a:r>
              <a:rPr lang="en-US" sz="2100"/>
              <a:t>Trong thời gian bệnh cấp tính, tất cả bệnh nhân nên theo dõi quy luật “ngày-ốm”* để giảm thiểu nguy cơ biến chứng</a:t>
            </a:r>
            <a:r>
              <a:rPr lang="en-US" sz="2100" baseline="30000"/>
              <a:t>†</a:t>
            </a:r>
            <a:endParaRPr lang="en-GB" sz="2100" dirty="0"/>
          </a:p>
        </p:txBody>
      </p:sp>
      <p:sp>
        <p:nvSpPr>
          <p:cNvPr id="2" name="Content Placeholder 1">
            <a:extLst>
              <a:ext uri="{FF2B5EF4-FFF2-40B4-BE49-F238E27FC236}">
                <a16:creationId xmlns:a16="http://schemas.microsoft.com/office/drawing/2014/main" id="{86B71F20-B128-4F69-8FAC-53C64BD6A15C}"/>
              </a:ext>
            </a:extLst>
          </p:cNvPr>
          <p:cNvSpPr>
            <a:spLocks noGrp="1"/>
          </p:cNvSpPr>
          <p:nvPr>
            <p:ph idx="1"/>
          </p:nvPr>
        </p:nvSpPr>
        <p:spPr>
          <a:xfrm>
            <a:off x="459486" y="982980"/>
            <a:ext cx="8001004" cy="3271242"/>
          </a:xfrm>
        </p:spPr>
        <p:txBody>
          <a:bodyPr/>
          <a:lstStyle/>
          <a:p>
            <a:endParaRPr lang="en-GB" sz="2000" dirty="0">
              <a:latin typeface="+mn-lt"/>
            </a:endParaRPr>
          </a:p>
        </p:txBody>
      </p:sp>
      <p:sp>
        <p:nvSpPr>
          <p:cNvPr id="3" name="Footer Placeholder 2">
            <a:extLst>
              <a:ext uri="{FF2B5EF4-FFF2-40B4-BE49-F238E27FC236}">
                <a16:creationId xmlns:a16="http://schemas.microsoft.com/office/drawing/2014/main" id="{941A1471-8329-436C-8EF1-9BD9C54069E0}"/>
              </a:ext>
            </a:extLst>
          </p:cNvPr>
          <p:cNvSpPr>
            <a:spLocks noGrp="1"/>
          </p:cNvSpPr>
          <p:nvPr>
            <p:ph type="ftr" sz="quarter" idx="3"/>
          </p:nvPr>
        </p:nvSpPr>
        <p:spPr>
          <a:xfrm>
            <a:off x="419345" y="4322260"/>
            <a:ext cx="8041145" cy="831656"/>
          </a:xfrm>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700" dirty="0" err="1">
                <a:solidFill>
                  <a:schemeClr val="accent3"/>
                </a:solidFill>
                <a:latin typeface="Century Gothic" panose="020F0302020204030204"/>
              </a:rPr>
              <a:t>Thông</a:t>
            </a:r>
            <a:r>
              <a:rPr lang="en-US" sz="700" dirty="0">
                <a:solidFill>
                  <a:schemeClr val="accent3"/>
                </a:solidFill>
                <a:latin typeface="Century Gothic" panose="020F0302020204030204"/>
              </a:rPr>
              <a:t> tin </a:t>
            </a:r>
            <a:r>
              <a:rPr lang="en-US" sz="700" dirty="0" err="1">
                <a:solidFill>
                  <a:schemeClr val="accent3"/>
                </a:solidFill>
                <a:latin typeface="Century Gothic" panose="020F0302020204030204"/>
              </a:rPr>
              <a:t>dựa</a:t>
            </a:r>
            <a:r>
              <a:rPr lang="en-US" sz="700" dirty="0">
                <a:solidFill>
                  <a:schemeClr val="accent3"/>
                </a:solidFill>
                <a:latin typeface="Century Gothic" panose="020F0302020204030204"/>
              </a:rPr>
              <a:t> </a:t>
            </a:r>
            <a:r>
              <a:rPr lang="en-US" sz="700" dirty="0" err="1">
                <a:solidFill>
                  <a:schemeClr val="accent3"/>
                </a:solidFill>
                <a:latin typeface="Century Gothic" panose="020F0302020204030204"/>
              </a:rPr>
              <a:t>trên</a:t>
            </a:r>
            <a:r>
              <a:rPr lang="en-US" sz="700" dirty="0">
                <a:solidFill>
                  <a:schemeClr val="accent3"/>
                </a:solidFill>
                <a:latin typeface="Century Gothic" panose="020F0302020204030204"/>
              </a:rPr>
              <a:t> </a:t>
            </a:r>
            <a:r>
              <a:rPr lang="en-US" sz="700" dirty="0" err="1">
                <a:solidFill>
                  <a:schemeClr val="accent3"/>
                </a:solidFill>
                <a:latin typeface="Century Gothic" panose="020F0302020204030204"/>
              </a:rPr>
              <a:t>các</a:t>
            </a:r>
            <a:r>
              <a:rPr lang="en-US" sz="700" dirty="0">
                <a:solidFill>
                  <a:schemeClr val="accent3"/>
                </a:solidFill>
                <a:latin typeface="Century Gothic" panose="020F0302020204030204"/>
              </a:rPr>
              <a:t> </a:t>
            </a:r>
            <a:r>
              <a:rPr lang="en-US" sz="700" dirty="0" err="1">
                <a:solidFill>
                  <a:schemeClr val="accent3"/>
                </a:solidFill>
                <a:latin typeface="Century Gothic" panose="020F0302020204030204"/>
              </a:rPr>
              <a:t>hướng</a:t>
            </a:r>
            <a:r>
              <a:rPr lang="en-US" sz="700" dirty="0">
                <a:solidFill>
                  <a:schemeClr val="accent3"/>
                </a:solidFill>
                <a:latin typeface="Century Gothic" panose="020F0302020204030204"/>
              </a:rPr>
              <a:t> </a:t>
            </a:r>
            <a:r>
              <a:rPr lang="en-US" sz="700" dirty="0" err="1">
                <a:solidFill>
                  <a:schemeClr val="accent3"/>
                </a:solidFill>
                <a:latin typeface="Century Gothic" panose="020F0302020204030204"/>
              </a:rPr>
              <a:t>dẫn</a:t>
            </a:r>
            <a:r>
              <a:rPr lang="en-US" sz="700" dirty="0">
                <a:solidFill>
                  <a:schemeClr val="accent3"/>
                </a:solidFill>
                <a:latin typeface="Century Gothic" panose="020F0302020204030204"/>
              </a:rPr>
              <a:t>/</a:t>
            </a:r>
            <a:r>
              <a:rPr lang="en-US" sz="700" dirty="0" err="1">
                <a:solidFill>
                  <a:schemeClr val="accent3"/>
                </a:solidFill>
                <a:latin typeface="Century Gothic" panose="020F0302020204030204"/>
              </a:rPr>
              <a:t>dữ</a:t>
            </a:r>
            <a:r>
              <a:rPr lang="en-US" sz="700" dirty="0">
                <a:solidFill>
                  <a:schemeClr val="accent3"/>
                </a:solidFill>
                <a:latin typeface="Century Gothic" panose="020F0302020204030204"/>
              </a:rPr>
              <a:t> </a:t>
            </a:r>
            <a:r>
              <a:rPr lang="en-US" sz="700" dirty="0" err="1">
                <a:solidFill>
                  <a:schemeClr val="accent3"/>
                </a:solidFill>
                <a:latin typeface="Century Gothic" panose="020F0302020204030204"/>
              </a:rPr>
              <a:t>liệu</a:t>
            </a:r>
            <a:r>
              <a:rPr lang="en-US" sz="700" dirty="0">
                <a:solidFill>
                  <a:schemeClr val="accent3"/>
                </a:solidFill>
                <a:latin typeface="Century Gothic" panose="020F0302020204030204"/>
              </a:rPr>
              <a:t> </a:t>
            </a:r>
            <a:r>
              <a:rPr lang="en-US" sz="700" dirty="0" err="1">
                <a:solidFill>
                  <a:schemeClr val="accent3"/>
                </a:solidFill>
                <a:latin typeface="Century Gothic" panose="020F0302020204030204"/>
              </a:rPr>
              <a:t>có</a:t>
            </a:r>
            <a:r>
              <a:rPr lang="en-US" sz="700" dirty="0">
                <a:solidFill>
                  <a:schemeClr val="accent3"/>
                </a:solidFill>
                <a:latin typeface="Century Gothic" panose="020F0302020204030204"/>
              </a:rPr>
              <a:t> </a:t>
            </a:r>
            <a:r>
              <a:rPr lang="en-US" sz="700" dirty="0" err="1">
                <a:solidFill>
                  <a:schemeClr val="accent3"/>
                </a:solidFill>
                <a:latin typeface="Century Gothic" panose="020F0302020204030204"/>
              </a:rPr>
              <a:t>sẵn</a:t>
            </a:r>
            <a:r>
              <a:rPr lang="en-US" sz="700" dirty="0">
                <a:solidFill>
                  <a:schemeClr val="accent3"/>
                </a:solidFill>
                <a:latin typeface="Century Gothic" panose="020F0302020204030204"/>
              </a:rPr>
              <a:t> </a:t>
            </a:r>
            <a:r>
              <a:rPr lang="en-US" sz="700" dirty="0" err="1">
                <a:solidFill>
                  <a:schemeClr val="accent3"/>
                </a:solidFill>
                <a:latin typeface="Century Gothic" panose="020F0302020204030204"/>
              </a:rPr>
              <a:t>gần</a:t>
            </a:r>
            <a:r>
              <a:rPr lang="en-US" sz="700" dirty="0">
                <a:solidFill>
                  <a:schemeClr val="accent3"/>
                </a:solidFill>
                <a:latin typeface="Century Gothic" panose="020F0302020204030204"/>
              </a:rPr>
              <a:t> </a:t>
            </a:r>
            <a:r>
              <a:rPr lang="en-US" sz="700" dirty="0" err="1">
                <a:solidFill>
                  <a:schemeClr val="accent3"/>
                </a:solidFill>
                <a:latin typeface="Century Gothic" panose="020F0302020204030204"/>
              </a:rPr>
              <a:t>đây</a:t>
            </a:r>
            <a:r>
              <a:rPr lang="en-US" sz="700" dirty="0">
                <a:solidFill>
                  <a:schemeClr val="accent3"/>
                </a:solidFill>
                <a:latin typeface="Century Gothic" panose="020F0302020204030204"/>
              </a:rPr>
              <a:t> </a:t>
            </a:r>
            <a:r>
              <a:rPr lang="en-US" sz="700" dirty="0" err="1">
                <a:solidFill>
                  <a:schemeClr val="accent3"/>
                </a:solidFill>
                <a:latin typeface="Century Gothic" panose="020F0302020204030204"/>
              </a:rPr>
              <a:t>nhất</a:t>
            </a:r>
            <a:r>
              <a:rPr lang="en-US" sz="700" dirty="0">
                <a:solidFill>
                  <a:schemeClr val="accent3"/>
                </a:solidFill>
                <a:latin typeface="Century Gothic" panose="020F0302020204030204"/>
              </a:rPr>
              <a:t> </a:t>
            </a:r>
            <a:r>
              <a:rPr lang="en-US" sz="700" dirty="0" err="1">
                <a:solidFill>
                  <a:schemeClr val="accent3"/>
                </a:solidFill>
                <a:latin typeface="Century Gothic" panose="020F0302020204030204"/>
              </a:rPr>
              <a:t>tại</a:t>
            </a:r>
            <a:r>
              <a:rPr lang="en-US" sz="700" dirty="0">
                <a:solidFill>
                  <a:schemeClr val="accent3"/>
                </a:solidFill>
                <a:latin typeface="Century Gothic" panose="020F0302020204030204"/>
              </a:rPr>
              <a:t> </a:t>
            </a:r>
            <a:r>
              <a:rPr lang="en-US" sz="700" dirty="0" err="1">
                <a:solidFill>
                  <a:schemeClr val="accent3"/>
                </a:solidFill>
                <a:latin typeface="Century Gothic" panose="020F0302020204030204"/>
              </a:rPr>
              <a:t>thời</a:t>
            </a:r>
            <a:r>
              <a:rPr lang="en-US" sz="700" dirty="0">
                <a:solidFill>
                  <a:schemeClr val="accent3"/>
                </a:solidFill>
                <a:latin typeface="Century Gothic" panose="020F0302020204030204"/>
              </a:rPr>
              <a:t> </a:t>
            </a:r>
            <a:r>
              <a:rPr lang="en-US" sz="700" dirty="0" err="1">
                <a:solidFill>
                  <a:schemeClr val="accent3"/>
                </a:solidFill>
                <a:latin typeface="Century Gothic" panose="020F0302020204030204"/>
              </a:rPr>
              <a:t>điểm</a:t>
            </a:r>
            <a:r>
              <a:rPr lang="en-US" sz="700" dirty="0">
                <a:solidFill>
                  <a:schemeClr val="accent3"/>
                </a:solidFill>
                <a:latin typeface="Century Gothic" panose="020F0302020204030204"/>
              </a:rPr>
              <a:t> </a:t>
            </a:r>
            <a:r>
              <a:rPr lang="en-US" sz="700" dirty="0" err="1">
                <a:solidFill>
                  <a:schemeClr val="accent3"/>
                </a:solidFill>
                <a:latin typeface="Century Gothic" panose="020F0302020204030204"/>
              </a:rPr>
              <a:t>biên</a:t>
            </a:r>
            <a:r>
              <a:rPr lang="en-US" sz="700" dirty="0">
                <a:solidFill>
                  <a:schemeClr val="accent3"/>
                </a:solidFill>
                <a:latin typeface="Century Gothic" panose="020F0302020204030204"/>
              </a:rPr>
              <a:t> </a:t>
            </a:r>
            <a:r>
              <a:rPr lang="en-US" sz="700" dirty="0" err="1">
                <a:solidFill>
                  <a:schemeClr val="accent3"/>
                </a:solidFill>
                <a:latin typeface="Century Gothic" panose="020F0302020204030204"/>
              </a:rPr>
              <a:t>soạn</a:t>
            </a:r>
            <a:r>
              <a:rPr kumimoji="0" lang="en-US" sz="700" b="0" i="0" u="none" strike="noStrike" kern="1200" cap="none" spc="0" normalizeH="0" baseline="0" noProof="0" dirty="0">
                <a:ln>
                  <a:noFill/>
                </a:ln>
                <a:solidFill>
                  <a:schemeClr val="accent3"/>
                </a:solidFill>
                <a:effectLst/>
                <a:uLnTx/>
                <a:uFillTx/>
                <a:latin typeface="Century Gothic" panose="020F0302020204030204"/>
                <a:ea typeface="+mn-ea"/>
                <a:cs typeface="+mn-cs"/>
              </a:rPr>
              <a:t>; </a:t>
            </a:r>
            <a:r>
              <a:rPr kumimoji="0" lang="en-US" sz="700" b="0" i="0" u="none" strike="noStrike" kern="1200" cap="none" spc="0" normalizeH="0" baseline="0" noProof="0" dirty="0" err="1">
                <a:ln>
                  <a:noFill/>
                </a:ln>
                <a:solidFill>
                  <a:schemeClr val="accent3"/>
                </a:solidFill>
                <a:effectLst/>
                <a:uLnTx/>
                <a:uFillTx/>
                <a:latin typeface="Century Gothic" panose="020F0302020204030204"/>
                <a:ea typeface="+mn-ea"/>
                <a:cs typeface="+mn-cs"/>
              </a:rPr>
              <a:t>vui</a:t>
            </a:r>
            <a:r>
              <a:rPr kumimoji="0" lang="en-US" sz="700" b="0" i="0" u="none" strike="noStrike" kern="1200" cap="none" spc="0" normalizeH="0" baseline="0" noProof="0" dirty="0">
                <a:ln>
                  <a:noFill/>
                </a:ln>
                <a:solidFill>
                  <a:schemeClr val="accent3"/>
                </a:solidFill>
                <a:effectLst/>
                <a:uLnTx/>
                <a:uFillTx/>
                <a:latin typeface="Century Gothic" panose="020F0302020204030204"/>
                <a:ea typeface="+mn-ea"/>
                <a:cs typeface="+mn-cs"/>
              </a:rPr>
              <a:t> </a:t>
            </a:r>
            <a:r>
              <a:rPr kumimoji="0" lang="en-US" sz="700" b="0" i="0" u="none" strike="noStrike" kern="1200" cap="none" spc="0" normalizeH="0" baseline="0" noProof="0" dirty="0" err="1">
                <a:ln>
                  <a:noFill/>
                </a:ln>
                <a:solidFill>
                  <a:schemeClr val="accent3"/>
                </a:solidFill>
                <a:effectLst/>
                <a:uLnTx/>
                <a:uFillTx/>
                <a:latin typeface="Century Gothic" panose="020F0302020204030204"/>
                <a:ea typeface="+mn-ea"/>
                <a:cs typeface="+mn-cs"/>
              </a:rPr>
              <a:t>lòng</a:t>
            </a:r>
            <a:r>
              <a:rPr kumimoji="0" lang="en-US" sz="700" b="0" i="0" u="none" strike="noStrike" kern="1200" cap="none" spc="0" normalizeH="0" noProof="0" dirty="0">
                <a:ln>
                  <a:noFill/>
                </a:ln>
                <a:solidFill>
                  <a:schemeClr val="accent3"/>
                </a:solidFill>
                <a:effectLst/>
                <a:uLnTx/>
                <a:uFillTx/>
                <a:latin typeface="Century Gothic" panose="020F0302020204030204"/>
                <a:ea typeface="+mn-ea"/>
                <a:cs typeface="+mn-cs"/>
              </a:rPr>
              <a:t> </a:t>
            </a:r>
            <a:r>
              <a:rPr kumimoji="0" lang="en-US" sz="700" b="0" i="0" u="none" strike="noStrike" kern="1200" cap="none" spc="0" normalizeH="0" noProof="0" dirty="0" err="1">
                <a:ln>
                  <a:noFill/>
                </a:ln>
                <a:solidFill>
                  <a:schemeClr val="accent3"/>
                </a:solidFill>
                <a:effectLst/>
                <a:uLnTx/>
                <a:uFillTx/>
                <a:latin typeface="Century Gothic" panose="020F0302020204030204"/>
                <a:ea typeface="+mn-ea"/>
                <a:cs typeface="+mn-cs"/>
              </a:rPr>
              <a:t>kiểm</a:t>
            </a:r>
            <a:r>
              <a:rPr kumimoji="0" lang="en-US" sz="700" b="0" i="0" u="none" strike="noStrike" kern="1200" cap="none" spc="0" normalizeH="0" noProof="0" dirty="0">
                <a:ln>
                  <a:noFill/>
                </a:ln>
                <a:solidFill>
                  <a:schemeClr val="accent3"/>
                </a:solidFill>
                <a:effectLst/>
                <a:uLnTx/>
                <a:uFillTx/>
                <a:latin typeface="Century Gothic" panose="020F0302020204030204"/>
                <a:ea typeface="+mn-ea"/>
                <a:cs typeface="+mn-cs"/>
              </a:rPr>
              <a:t> </a:t>
            </a:r>
            <a:r>
              <a:rPr kumimoji="0" lang="en-US" sz="700" b="0" i="0" u="none" strike="noStrike" kern="1200" cap="none" spc="0" normalizeH="0" noProof="0" dirty="0" err="1">
                <a:ln>
                  <a:noFill/>
                </a:ln>
                <a:solidFill>
                  <a:schemeClr val="accent3"/>
                </a:solidFill>
                <a:effectLst/>
                <a:uLnTx/>
                <a:uFillTx/>
                <a:latin typeface="Century Gothic" panose="020F0302020204030204"/>
                <a:ea typeface="+mn-ea"/>
                <a:cs typeface="+mn-cs"/>
              </a:rPr>
              <a:t>tra</a:t>
            </a:r>
            <a:r>
              <a:rPr kumimoji="0" lang="en-US" sz="700" b="0" i="0" u="none" strike="noStrike" kern="1200" cap="none" spc="0" normalizeH="0" noProof="0" dirty="0">
                <a:ln>
                  <a:noFill/>
                </a:ln>
                <a:solidFill>
                  <a:schemeClr val="accent3"/>
                </a:solidFill>
                <a:effectLst/>
                <a:uLnTx/>
                <a:uFillTx/>
                <a:latin typeface="Century Gothic" panose="020F0302020204030204"/>
                <a:ea typeface="+mn-ea"/>
                <a:cs typeface="+mn-cs"/>
              </a:rPr>
              <a:t> </a:t>
            </a:r>
            <a:r>
              <a:rPr kumimoji="0" lang="en-US" sz="700" b="0" i="0" u="none" strike="noStrike" kern="1200" cap="none" spc="0" normalizeH="0" noProof="0" dirty="0" err="1">
                <a:ln>
                  <a:noFill/>
                </a:ln>
                <a:solidFill>
                  <a:schemeClr val="accent3"/>
                </a:solidFill>
                <a:effectLst/>
                <a:uLnTx/>
                <a:uFillTx/>
                <a:latin typeface="Century Gothic" panose="020F0302020204030204"/>
                <a:ea typeface="+mn-ea"/>
                <a:cs typeface="+mn-cs"/>
              </a:rPr>
              <a:t>các</a:t>
            </a:r>
            <a:r>
              <a:rPr kumimoji="0" lang="en-US" sz="700" b="0" i="0" u="none" strike="noStrike" kern="1200" cap="none" spc="0" normalizeH="0" noProof="0" dirty="0">
                <a:ln>
                  <a:noFill/>
                </a:ln>
                <a:solidFill>
                  <a:schemeClr val="accent3"/>
                </a:solidFill>
                <a:effectLst/>
                <a:uLnTx/>
                <a:uFillTx/>
                <a:latin typeface="Century Gothic" panose="020F0302020204030204"/>
                <a:ea typeface="+mn-ea"/>
                <a:cs typeface="+mn-cs"/>
              </a:rPr>
              <a:t> </a:t>
            </a:r>
            <a:r>
              <a:rPr kumimoji="0" lang="en-US" sz="700" b="0" i="0" u="none" strike="noStrike" kern="1200" cap="none" spc="0" normalizeH="0" noProof="0" dirty="0" err="1">
                <a:ln>
                  <a:noFill/>
                </a:ln>
                <a:solidFill>
                  <a:schemeClr val="accent3"/>
                </a:solidFill>
                <a:effectLst/>
                <a:uLnTx/>
                <a:uFillTx/>
                <a:latin typeface="Century Gothic" panose="020F0302020204030204"/>
                <a:ea typeface="+mn-ea"/>
                <a:cs typeface="+mn-cs"/>
              </a:rPr>
              <a:t>cập</a:t>
            </a:r>
            <a:r>
              <a:rPr kumimoji="0" lang="en-US" sz="700" b="0" i="0" u="none" strike="noStrike" kern="1200" cap="none" spc="0" normalizeH="0" noProof="0" dirty="0">
                <a:ln>
                  <a:noFill/>
                </a:ln>
                <a:solidFill>
                  <a:schemeClr val="accent3"/>
                </a:solidFill>
                <a:effectLst/>
                <a:uLnTx/>
                <a:uFillTx/>
                <a:latin typeface="Century Gothic" panose="020F0302020204030204"/>
                <a:ea typeface="+mn-ea"/>
                <a:cs typeface="+mn-cs"/>
              </a:rPr>
              <a:t> </a:t>
            </a:r>
            <a:r>
              <a:rPr kumimoji="0" lang="en-US" sz="700" b="0" i="0" u="none" strike="noStrike" kern="1200" cap="none" spc="0" normalizeH="0" noProof="0" dirty="0" err="1">
                <a:ln>
                  <a:noFill/>
                </a:ln>
                <a:solidFill>
                  <a:schemeClr val="accent3"/>
                </a:solidFill>
                <a:effectLst/>
                <a:uLnTx/>
                <a:uFillTx/>
                <a:latin typeface="Century Gothic" panose="020F0302020204030204"/>
                <a:ea typeface="+mn-ea"/>
                <a:cs typeface="+mn-cs"/>
              </a:rPr>
              <a:t>nhật</a:t>
            </a:r>
            <a:r>
              <a:rPr kumimoji="0" lang="en-US" sz="700" b="0" i="0" u="none" strike="noStrike" kern="1200" cap="none" spc="0" normalizeH="0" noProof="0" dirty="0">
                <a:ln>
                  <a:noFill/>
                </a:ln>
                <a:solidFill>
                  <a:schemeClr val="accent3"/>
                </a:solidFill>
                <a:effectLst/>
                <a:uLnTx/>
                <a:uFillTx/>
                <a:latin typeface="Century Gothic" panose="020F0302020204030204"/>
                <a:ea typeface="+mn-ea"/>
                <a:cs typeface="+mn-cs"/>
              </a:rPr>
              <a:t> </a:t>
            </a:r>
            <a:r>
              <a:rPr kumimoji="0" lang="en-US" sz="700" b="0" i="0" u="none" strike="noStrike" kern="1200" cap="none" spc="0" normalizeH="0" noProof="0" dirty="0" err="1">
                <a:ln>
                  <a:noFill/>
                </a:ln>
                <a:solidFill>
                  <a:schemeClr val="accent3"/>
                </a:solidFill>
                <a:effectLst/>
                <a:uLnTx/>
                <a:uFillTx/>
                <a:latin typeface="Century Gothic" panose="020F0302020204030204"/>
                <a:ea typeface="+mn-ea"/>
                <a:cs typeface="+mn-cs"/>
              </a:rPr>
              <a:t>hướng</a:t>
            </a:r>
            <a:r>
              <a:rPr kumimoji="0" lang="en-US" sz="700" b="0" i="0" u="none" strike="noStrike" kern="1200" cap="none" spc="0" normalizeH="0" noProof="0" dirty="0">
                <a:ln>
                  <a:noFill/>
                </a:ln>
                <a:solidFill>
                  <a:schemeClr val="accent3"/>
                </a:solidFill>
                <a:effectLst/>
                <a:uLnTx/>
                <a:uFillTx/>
                <a:latin typeface="Century Gothic" panose="020F0302020204030204"/>
                <a:ea typeface="+mn-ea"/>
                <a:cs typeface="+mn-cs"/>
              </a:rPr>
              <a:t> </a:t>
            </a:r>
            <a:r>
              <a:rPr kumimoji="0" lang="en-US" sz="700" b="0" i="0" u="none" strike="noStrike" kern="1200" cap="none" spc="0" normalizeH="0" noProof="0" dirty="0" err="1">
                <a:ln>
                  <a:noFill/>
                </a:ln>
                <a:solidFill>
                  <a:schemeClr val="accent3"/>
                </a:solidFill>
                <a:effectLst/>
                <a:uLnTx/>
                <a:uFillTx/>
                <a:latin typeface="Century Gothic" panose="020F0302020204030204"/>
                <a:ea typeface="+mn-ea"/>
                <a:cs typeface="+mn-cs"/>
              </a:rPr>
              <a:t>dẫn</a:t>
            </a:r>
            <a:r>
              <a:rPr kumimoji="0" lang="en-US" sz="700" b="0" i="0" u="none" strike="noStrike" kern="1200" cap="none" spc="0" normalizeH="0" noProof="0" dirty="0">
                <a:ln>
                  <a:noFill/>
                </a:ln>
                <a:solidFill>
                  <a:schemeClr val="accent3"/>
                </a:solidFill>
                <a:effectLst/>
                <a:uLnTx/>
                <a:uFillTx/>
                <a:latin typeface="Century Gothic" panose="020F0302020204030204"/>
                <a:ea typeface="+mn-ea"/>
                <a:cs typeface="+mn-cs"/>
              </a:rPr>
              <a:t>/</a:t>
            </a:r>
            <a:r>
              <a:rPr kumimoji="0" lang="en-US" sz="700" b="0" i="0" u="none" strike="noStrike" kern="1200" cap="none" spc="0" normalizeH="0" noProof="0" dirty="0" err="1">
                <a:ln>
                  <a:noFill/>
                </a:ln>
                <a:solidFill>
                  <a:schemeClr val="accent3"/>
                </a:solidFill>
                <a:effectLst/>
                <a:uLnTx/>
                <a:uFillTx/>
                <a:latin typeface="Century Gothic" panose="020F0302020204030204"/>
                <a:ea typeface="+mn-ea"/>
                <a:cs typeface="+mn-cs"/>
              </a:rPr>
              <a:t>dữ</a:t>
            </a:r>
            <a:r>
              <a:rPr kumimoji="0" lang="en-US" sz="700" b="0" i="0" u="none" strike="noStrike" kern="1200" cap="none" spc="0" normalizeH="0" noProof="0" dirty="0">
                <a:ln>
                  <a:noFill/>
                </a:ln>
                <a:solidFill>
                  <a:schemeClr val="accent3"/>
                </a:solidFill>
                <a:effectLst/>
                <a:uLnTx/>
                <a:uFillTx/>
                <a:latin typeface="Century Gothic" panose="020F0302020204030204"/>
                <a:ea typeface="+mn-ea"/>
                <a:cs typeface="+mn-cs"/>
              </a:rPr>
              <a:t> </a:t>
            </a:r>
            <a:r>
              <a:rPr kumimoji="0" lang="en-US" sz="700" b="0" i="0" u="none" strike="noStrike" kern="1200" cap="none" spc="0" normalizeH="0" noProof="0" dirty="0" err="1">
                <a:ln>
                  <a:noFill/>
                </a:ln>
                <a:solidFill>
                  <a:schemeClr val="accent3"/>
                </a:solidFill>
                <a:effectLst/>
                <a:uLnTx/>
                <a:uFillTx/>
                <a:latin typeface="Century Gothic" panose="020F0302020204030204"/>
                <a:ea typeface="+mn-ea"/>
                <a:cs typeface="+mn-cs"/>
              </a:rPr>
              <a:t>liệu</a:t>
            </a:r>
            <a:r>
              <a:rPr kumimoji="0" lang="en-US" sz="700" b="0" i="0" u="none" strike="noStrike" kern="1200" cap="none" spc="0" normalizeH="0" noProof="0" dirty="0">
                <a:ln>
                  <a:noFill/>
                </a:ln>
                <a:solidFill>
                  <a:schemeClr val="accent3"/>
                </a:solidFill>
                <a:effectLst/>
                <a:uLnTx/>
                <a:uFillTx/>
                <a:latin typeface="Century Gothic" panose="020F0302020204030204"/>
                <a:ea typeface="+mn-ea"/>
                <a:cs typeface="+mn-cs"/>
              </a:rPr>
              <a:t> </a:t>
            </a:r>
            <a:r>
              <a:rPr kumimoji="0" lang="en-US" sz="700" b="0" i="0" u="none" strike="noStrike" kern="1200" cap="none" spc="0" normalizeH="0" noProof="0" dirty="0" err="1">
                <a:ln>
                  <a:noFill/>
                </a:ln>
                <a:solidFill>
                  <a:schemeClr val="accent3"/>
                </a:solidFill>
                <a:effectLst/>
                <a:uLnTx/>
                <a:uFillTx/>
                <a:latin typeface="Century Gothic" panose="020F0302020204030204"/>
                <a:ea typeface="+mn-ea"/>
                <a:cs typeface="+mn-cs"/>
              </a:rPr>
              <a:t>mới</a:t>
            </a:r>
            <a:endParaRPr lang="vi-VN" sz="700" dirty="0">
              <a:solidFill>
                <a:schemeClr val="accent3"/>
              </a:solidFill>
              <a:latin typeface="Century Gothic" panose="020F0302020204030204"/>
            </a:endParaRPr>
          </a:p>
          <a:p>
            <a:pPr marL="0" marR="0" lvl="0" indent="0" algn="l" defTabSz="457189" rtl="0" eaLnBrk="1" fontAlgn="auto" latinLnBrk="0" hangingPunct="1">
              <a:lnSpc>
                <a:spcPct val="100000"/>
              </a:lnSpc>
              <a:spcBef>
                <a:spcPts val="0"/>
              </a:spcBef>
              <a:spcAft>
                <a:spcPts val="0"/>
              </a:spcAft>
              <a:buClrTx/>
              <a:buSzTx/>
              <a:buFontTx/>
              <a:buNone/>
              <a:tabLst/>
              <a:defRPr/>
            </a:pPr>
            <a:r>
              <a:rPr lang="vi-VN" sz="700" dirty="0">
                <a:solidFill>
                  <a:srgbClr val="5A5A5A"/>
                </a:solidFill>
                <a:latin typeface="Century Gothic" panose="020F0302020204030204"/>
              </a:rPr>
              <a:t>*Các bệnh có nhiều khả năng ảnh hưởng đến mức đường huyết bao gồm cảm lạnh / cúm thông thường, đau họng, nhiễm trùng đường tiết niệu, viêm phế quản hoặc nhiễm trùng trong lồng ngực, rối loạn dạ dày và tiêu chảy, nhiễm trùng da; † PCP có thể cung cấp cho bệnh nhân thẻ “ngày ốm” nêu rõ hướng dẫn này.</a:t>
            </a:r>
            <a:r>
              <a:rPr lang="en-US" sz="700" dirty="0">
                <a:solidFill>
                  <a:srgbClr val="5A5A5A"/>
                </a:solidFill>
                <a:latin typeface="Century Gothic" panose="020F0302020204030204"/>
              </a:rPr>
              <a:t> A</a:t>
            </a:r>
            <a:r>
              <a:rPr kumimoji="0" lang="en-GB" sz="700" b="0" i="0" u="none" strike="noStrike" kern="1200" cap="none" spc="0" normalizeH="0" baseline="0" noProof="0" dirty="0">
                <a:ln>
                  <a:noFill/>
                </a:ln>
                <a:solidFill>
                  <a:srgbClr val="5A5A5A"/>
                </a:solidFill>
                <a:effectLst/>
                <a:uLnTx/>
                <a:uFillTx/>
                <a:latin typeface="Century Gothic" panose="020F0302020204030204"/>
                <a:ea typeface="+mn-ea"/>
                <a:cs typeface="+mn-cs"/>
              </a:rPr>
              <a:t>CE, </a:t>
            </a:r>
            <a:r>
              <a:rPr lang="vi-VN" sz="700" dirty="0">
                <a:solidFill>
                  <a:srgbClr val="5A5A5A"/>
                </a:solidFill>
                <a:latin typeface="Century Gothic" panose="020F0302020204030204"/>
              </a:rPr>
              <a:t>men chuyển </a:t>
            </a:r>
            <a:r>
              <a:rPr kumimoji="0" lang="en-GB" sz="700" b="0" i="0" u="none" strike="noStrike" kern="1200" cap="none" spc="0" normalizeH="0" baseline="0" noProof="0" dirty="0">
                <a:ln>
                  <a:noFill/>
                </a:ln>
                <a:solidFill>
                  <a:srgbClr val="5A5A5A"/>
                </a:solidFill>
                <a:effectLst/>
                <a:uLnTx/>
                <a:uFillTx/>
                <a:latin typeface="Century Gothic" panose="020F0302020204030204"/>
                <a:ea typeface="+mn-ea"/>
                <a:cs typeface="+mn-cs"/>
              </a:rPr>
              <a:t>angiotensin; ARB, </a:t>
            </a:r>
            <a:r>
              <a:rPr kumimoji="0" lang="vi-VN" sz="700" b="0" i="0" u="none" strike="noStrike" kern="1200" cap="none" spc="0" normalizeH="0" baseline="0" noProof="0" dirty="0">
                <a:ln>
                  <a:noFill/>
                </a:ln>
                <a:solidFill>
                  <a:srgbClr val="5A5A5A"/>
                </a:solidFill>
                <a:effectLst/>
                <a:uLnTx/>
                <a:uFillTx/>
                <a:latin typeface="Century Gothic" panose="020F0302020204030204"/>
                <a:ea typeface="+mn-ea"/>
                <a:cs typeface="+mn-cs"/>
              </a:rPr>
              <a:t>chẹn</a:t>
            </a:r>
            <a:r>
              <a:rPr kumimoji="0" lang="vi-VN" sz="700" b="0" i="0" u="none" strike="noStrike" kern="1200" cap="none" spc="0" normalizeH="0" noProof="0" dirty="0">
                <a:ln>
                  <a:noFill/>
                </a:ln>
                <a:solidFill>
                  <a:srgbClr val="5A5A5A"/>
                </a:solidFill>
                <a:effectLst/>
                <a:uLnTx/>
                <a:uFillTx/>
                <a:latin typeface="Century Gothic" panose="020F0302020204030204"/>
                <a:ea typeface="+mn-ea"/>
                <a:cs typeface="+mn-cs"/>
              </a:rPr>
              <a:t> thụ thể </a:t>
            </a:r>
            <a:r>
              <a:rPr kumimoji="0" lang="en-GB" sz="700" b="0" i="0" u="none" strike="noStrike" kern="1200" cap="none" spc="0" normalizeH="0" baseline="0" noProof="0" dirty="0">
                <a:ln>
                  <a:noFill/>
                </a:ln>
                <a:solidFill>
                  <a:srgbClr val="5A5A5A"/>
                </a:solidFill>
                <a:effectLst/>
                <a:uLnTx/>
                <a:uFillTx/>
                <a:latin typeface="Century Gothic" panose="020F0302020204030204"/>
                <a:ea typeface="+mn-ea"/>
                <a:cs typeface="+mn-cs"/>
              </a:rPr>
              <a:t>angiotensin; </a:t>
            </a:r>
            <a:br>
              <a:rPr kumimoji="0" lang="en-GB" sz="700" b="0" i="0" u="none" strike="noStrike" kern="1200" cap="none" spc="0" normalizeH="0" baseline="0" noProof="0" dirty="0">
                <a:ln>
                  <a:noFill/>
                </a:ln>
                <a:solidFill>
                  <a:srgbClr val="5A5A5A"/>
                </a:solidFill>
                <a:effectLst/>
                <a:uLnTx/>
                <a:uFillTx/>
                <a:latin typeface="Century Gothic" panose="020F0302020204030204"/>
                <a:ea typeface="+mn-ea"/>
                <a:cs typeface="+mn-cs"/>
              </a:rPr>
            </a:br>
            <a:r>
              <a:rPr kumimoji="0" lang="en-GB" sz="700" b="0" i="0" u="none" strike="noStrike" kern="1200" cap="none" spc="0" normalizeH="0" baseline="0" noProof="0" dirty="0">
                <a:ln>
                  <a:noFill/>
                </a:ln>
                <a:solidFill>
                  <a:srgbClr val="5A5A5A"/>
                </a:solidFill>
                <a:effectLst/>
                <a:uLnTx/>
                <a:uFillTx/>
                <a:latin typeface="Century Gothic" panose="020F0302020204030204"/>
                <a:ea typeface="+mn-ea"/>
                <a:cs typeface="+mn-cs"/>
              </a:rPr>
              <a:t>HCP, </a:t>
            </a:r>
            <a:r>
              <a:rPr kumimoji="0" lang="vi-VN" sz="700" b="0" i="0" u="none" strike="noStrike" kern="1200" cap="none" spc="0" normalizeH="0" baseline="0" noProof="0" dirty="0">
                <a:ln>
                  <a:noFill/>
                </a:ln>
                <a:solidFill>
                  <a:srgbClr val="5A5A5A"/>
                </a:solidFill>
                <a:effectLst/>
                <a:uLnTx/>
                <a:uFillTx/>
                <a:latin typeface="Century Gothic" panose="020F0302020204030204"/>
                <a:ea typeface="+mn-ea"/>
                <a:cs typeface="+mn-cs"/>
              </a:rPr>
              <a:t>chuyên</a:t>
            </a:r>
            <a:r>
              <a:rPr kumimoji="0" lang="vi-VN" sz="700" b="0" i="0" u="none" strike="noStrike" kern="1200" cap="none" spc="0" normalizeH="0" noProof="0" dirty="0">
                <a:ln>
                  <a:noFill/>
                </a:ln>
                <a:solidFill>
                  <a:srgbClr val="5A5A5A"/>
                </a:solidFill>
                <a:effectLst/>
                <a:uLnTx/>
                <a:uFillTx/>
                <a:latin typeface="Century Gothic" panose="020F0302020204030204"/>
                <a:ea typeface="+mn-ea"/>
                <a:cs typeface="+mn-cs"/>
              </a:rPr>
              <a:t> gia chăm sóc sức khỏe</a:t>
            </a:r>
            <a:r>
              <a:rPr kumimoji="0" lang="en-GB" sz="700" b="0" i="0" u="none" strike="noStrike" kern="1200" cap="none" spc="0" normalizeH="0" baseline="0" noProof="0" dirty="0">
                <a:ln>
                  <a:noFill/>
                </a:ln>
                <a:solidFill>
                  <a:srgbClr val="5A5A5A"/>
                </a:solidFill>
                <a:effectLst/>
                <a:uLnTx/>
                <a:uFillTx/>
                <a:latin typeface="Century Gothic" panose="020F0302020204030204"/>
                <a:ea typeface="+mn-ea"/>
                <a:cs typeface="+mn-cs"/>
              </a:rPr>
              <a:t>; NSAID, </a:t>
            </a:r>
            <a:r>
              <a:rPr kumimoji="0" lang="vi-VN" sz="700" b="0" i="0" u="none" strike="noStrike" kern="1200" cap="none" spc="0" normalizeH="0" baseline="0" noProof="0" dirty="0">
                <a:ln>
                  <a:noFill/>
                </a:ln>
                <a:solidFill>
                  <a:srgbClr val="5A5A5A"/>
                </a:solidFill>
                <a:effectLst/>
                <a:uLnTx/>
                <a:uFillTx/>
                <a:latin typeface="Century Gothic" panose="020F0302020204030204"/>
                <a:ea typeface="+mn-ea"/>
                <a:cs typeface="+mn-cs"/>
              </a:rPr>
              <a:t>thuốc</a:t>
            </a:r>
            <a:r>
              <a:rPr kumimoji="0" lang="vi-VN" sz="700" b="0" i="0" u="none" strike="noStrike" kern="1200" cap="none" spc="0" normalizeH="0" noProof="0" dirty="0">
                <a:ln>
                  <a:noFill/>
                </a:ln>
                <a:solidFill>
                  <a:srgbClr val="5A5A5A"/>
                </a:solidFill>
                <a:effectLst/>
                <a:uLnTx/>
                <a:uFillTx/>
                <a:latin typeface="Century Gothic" panose="020F0302020204030204"/>
                <a:ea typeface="+mn-ea"/>
                <a:cs typeface="+mn-cs"/>
              </a:rPr>
              <a:t> kháng viêm </a:t>
            </a:r>
            <a:r>
              <a:rPr kumimoji="0" lang="en-GB" sz="700" b="0" i="0" u="none" strike="noStrike" kern="1200" cap="none" spc="0" normalizeH="0" baseline="0" noProof="0" dirty="0">
                <a:ln>
                  <a:noFill/>
                </a:ln>
                <a:solidFill>
                  <a:srgbClr val="5A5A5A"/>
                </a:solidFill>
                <a:effectLst/>
                <a:uLnTx/>
                <a:uFillTx/>
                <a:latin typeface="Century Gothic" panose="020F0302020204030204"/>
                <a:ea typeface="+mn-ea"/>
                <a:cs typeface="+mn-cs"/>
              </a:rPr>
              <a:t>non-steroid; PCP, </a:t>
            </a:r>
            <a:r>
              <a:rPr kumimoji="0" lang="vi-VN" sz="700" b="0" i="0" u="none" strike="noStrike" kern="1200" cap="none" spc="0" normalizeH="0" baseline="0" noProof="0" dirty="0">
                <a:ln>
                  <a:noFill/>
                </a:ln>
                <a:solidFill>
                  <a:srgbClr val="5A5A5A"/>
                </a:solidFill>
                <a:effectLst/>
                <a:uLnTx/>
                <a:uFillTx/>
                <a:latin typeface="Century Gothic" panose="020F0302020204030204"/>
                <a:ea typeface="+mn-ea"/>
                <a:cs typeface="+mn-cs"/>
              </a:rPr>
              <a:t>bác</a:t>
            </a:r>
            <a:r>
              <a:rPr kumimoji="0" lang="vi-VN" sz="700" b="0" i="0" u="none" strike="noStrike" kern="1200" cap="none" spc="0" normalizeH="0" noProof="0" dirty="0">
                <a:ln>
                  <a:noFill/>
                </a:ln>
                <a:solidFill>
                  <a:srgbClr val="5A5A5A"/>
                </a:solidFill>
                <a:effectLst/>
                <a:uLnTx/>
                <a:uFillTx/>
                <a:latin typeface="Century Gothic" panose="020F0302020204030204"/>
                <a:ea typeface="+mn-ea"/>
                <a:cs typeface="+mn-cs"/>
              </a:rPr>
              <a:t> sĩ chăm sóc ban đầu</a:t>
            </a:r>
            <a:r>
              <a:rPr kumimoji="0" lang="en-GB" sz="700" b="0" i="0" u="none" strike="noStrike" kern="1200" cap="none" spc="0" normalizeH="0" baseline="0" noProof="0" dirty="0">
                <a:ln>
                  <a:noFill/>
                </a:ln>
                <a:solidFill>
                  <a:srgbClr val="5A5A5A"/>
                </a:solidFill>
                <a:effectLst/>
                <a:uLnTx/>
                <a:uFillTx/>
                <a:latin typeface="Century Gothic" panose="020F0302020204030204"/>
                <a:ea typeface="+mn-ea"/>
                <a:cs typeface="+mn-cs"/>
              </a:rPr>
              <a:t>; SGLT2, sodium-glucose co-transporter-2; </a:t>
            </a:r>
            <a:r>
              <a:rPr kumimoji="0" lang="vi-VN" sz="700" b="0" i="0" u="none" strike="noStrike" kern="1200" cap="none" spc="0" normalizeH="0" baseline="0" noProof="0" dirty="0">
                <a:ln>
                  <a:noFill/>
                </a:ln>
                <a:solidFill>
                  <a:srgbClr val="5A5A5A"/>
                </a:solidFill>
                <a:effectLst/>
                <a:uLnTx/>
                <a:uFillTx/>
                <a:latin typeface="Century Gothic" panose="020F0302020204030204"/>
                <a:ea typeface="+mn-ea"/>
                <a:cs typeface="+mn-cs"/>
              </a:rPr>
              <a:t>ĐTĐ, Đái tháo đường</a:t>
            </a:r>
            <a:endParaRPr kumimoji="0" lang="en-GB" sz="700" b="0" i="0" u="none" strike="noStrike" kern="1200" cap="none" spc="0" normalizeH="0" baseline="0" noProof="0" dirty="0">
              <a:ln>
                <a:noFill/>
              </a:ln>
              <a:solidFill>
                <a:srgbClr val="5A5A5A"/>
              </a:solidFill>
              <a:effectLst/>
              <a:uLnTx/>
              <a:uFillTx/>
              <a:latin typeface="Century Gothic" panose="020F0302020204030204"/>
              <a:ea typeface="+mn-ea"/>
              <a:cs typeface="+mn-cs"/>
            </a:endParaRPr>
          </a:p>
          <a:p>
            <a:pPr lvl="0" defTabSz="457189">
              <a:defRPr/>
            </a:pPr>
            <a:r>
              <a:rPr kumimoji="0" lang="en-GB" sz="700" b="0" i="0" u="none" strike="noStrike" kern="1200" cap="none" spc="0" normalizeH="0" baseline="0" noProof="0" dirty="0">
                <a:ln>
                  <a:noFill/>
                </a:ln>
                <a:solidFill>
                  <a:srgbClr val="5A5A5A"/>
                </a:solidFill>
                <a:effectLst/>
                <a:uLnTx/>
                <a:uFillTx/>
                <a:latin typeface="Century Gothic" panose="020F0302020204030204"/>
                <a:ea typeface="+mn-ea"/>
                <a:cs typeface="+mn-cs"/>
              </a:rPr>
              <a:t>1. International Diabetes Foundation. Sick day management. </a:t>
            </a:r>
            <a:r>
              <a:rPr kumimoji="0" lang="en-GB" sz="700" b="0" i="0" u="none" strike="noStrike" kern="1200" cap="none" spc="0" normalizeH="0" baseline="0" noProof="0" dirty="0">
                <a:ln>
                  <a:noFill/>
                </a:ln>
                <a:solidFill>
                  <a:srgbClr val="5A5A5A"/>
                </a:solidFill>
                <a:effectLst/>
                <a:uLnTx/>
                <a:uFillTx/>
                <a:latin typeface="Century Gothic" panose="020F0302020204030204"/>
                <a:ea typeface="+mn-ea"/>
                <a:cs typeface="+mn-cs"/>
                <a:hlinkClick r:id="rId3">
                  <a:extLst>
                    <a:ext uri="{A12FA001-AC4F-418D-AE19-62706E023703}">
                      <ahyp:hlinkClr xmlns:ahyp="http://schemas.microsoft.com/office/drawing/2018/hyperlinkcolor" val="tx"/>
                    </a:ext>
                  </a:extLst>
                </a:hlinkClick>
              </a:rPr>
              <a:t>https://www.idf.org/component/attachments/?task=download&amp;id=2155:IDFE-Sick-day-management</a:t>
            </a:r>
            <a:r>
              <a:rPr kumimoji="0" lang="en-GB" sz="700" b="0" i="0" u="none" strike="noStrike" kern="1200" cap="none" spc="0" normalizeH="0" baseline="0" noProof="0" dirty="0">
                <a:ln>
                  <a:noFill/>
                </a:ln>
                <a:solidFill>
                  <a:srgbClr val="5A5A5A"/>
                </a:solidFill>
                <a:effectLst/>
                <a:uLnTx/>
                <a:uFillTx/>
                <a:latin typeface="Century Gothic" panose="020F0302020204030204"/>
                <a:ea typeface="+mn-ea"/>
                <a:cs typeface="+mn-cs"/>
              </a:rPr>
              <a:t> </a:t>
            </a:r>
            <a:br>
              <a:rPr kumimoji="0" lang="en-GB" sz="700" b="0" i="0" u="none" strike="noStrike" kern="1200" cap="none" spc="0" normalizeH="0" baseline="0" noProof="0" dirty="0">
                <a:ln>
                  <a:noFill/>
                </a:ln>
                <a:solidFill>
                  <a:srgbClr val="5A5A5A"/>
                </a:solidFill>
                <a:effectLst/>
                <a:uLnTx/>
                <a:uFillTx/>
                <a:latin typeface="Century Gothic" panose="020F0302020204030204"/>
                <a:ea typeface="+mn-ea"/>
                <a:cs typeface="+mn-cs"/>
              </a:rPr>
            </a:br>
            <a:r>
              <a:rPr kumimoji="0" lang="en-GB" sz="700" b="0" i="0" u="none" strike="noStrike" kern="1200" cap="none" spc="0" normalizeH="0" baseline="0" noProof="0" dirty="0">
                <a:ln>
                  <a:noFill/>
                </a:ln>
                <a:solidFill>
                  <a:srgbClr val="5A5A5A"/>
                </a:solidFill>
                <a:effectLst/>
                <a:uLnTx/>
                <a:uFillTx/>
                <a:latin typeface="Century Gothic" panose="020F0302020204030204"/>
                <a:ea typeface="+mn-ea"/>
                <a:cs typeface="+mn-cs"/>
              </a:rPr>
              <a:t>(accessed Jul 2020); 2. Down S. </a:t>
            </a:r>
            <a:r>
              <a:rPr kumimoji="0" lang="en-GB" sz="700" b="0" i="1" u="none" strike="noStrike" kern="1200" cap="none" spc="0" normalizeH="0" baseline="0" noProof="0" dirty="0">
                <a:ln>
                  <a:noFill/>
                </a:ln>
                <a:solidFill>
                  <a:srgbClr val="5A5A5A"/>
                </a:solidFill>
                <a:effectLst/>
                <a:uLnTx/>
                <a:uFillTx/>
                <a:latin typeface="Century Gothic" panose="020F0302020204030204"/>
                <a:ea typeface="+mn-ea"/>
                <a:cs typeface="+mn-cs"/>
              </a:rPr>
              <a:t>Diabetes &amp; Primary Care </a:t>
            </a:r>
            <a:r>
              <a:rPr kumimoji="0" lang="en-GB" sz="700" b="0" i="0" u="none" strike="noStrike" kern="1200" cap="none" spc="0" normalizeH="0" baseline="0" noProof="0" dirty="0">
                <a:ln>
                  <a:noFill/>
                </a:ln>
                <a:solidFill>
                  <a:srgbClr val="5A5A5A"/>
                </a:solidFill>
                <a:effectLst/>
                <a:uLnTx/>
                <a:uFillTx/>
                <a:latin typeface="Century Gothic" panose="020F0302020204030204"/>
                <a:ea typeface="+mn-ea"/>
                <a:cs typeface="+mn-cs"/>
              </a:rPr>
              <a:t>2018;20:15; 3. Canadian Diabetes Association. </a:t>
            </a:r>
            <a:r>
              <a:rPr kumimoji="0" lang="en-GB" sz="700" b="0" i="1" u="none" strike="noStrike" kern="1200" cap="none" spc="0" normalizeH="0" baseline="0" noProof="0" dirty="0">
                <a:ln>
                  <a:noFill/>
                </a:ln>
                <a:solidFill>
                  <a:srgbClr val="5A5A5A"/>
                </a:solidFill>
                <a:effectLst/>
                <a:uLnTx/>
                <a:uFillTx/>
                <a:latin typeface="Century Gothic" panose="020F0302020204030204"/>
                <a:ea typeface="+mn-ea"/>
                <a:cs typeface="+mn-cs"/>
              </a:rPr>
              <a:t>Can J Diabetes </a:t>
            </a:r>
            <a:r>
              <a:rPr kumimoji="0" lang="en-GB" sz="700" b="0" i="0" u="none" strike="noStrike" kern="1200" cap="none" spc="0" normalizeH="0" baseline="0" noProof="0" dirty="0">
                <a:ln>
                  <a:noFill/>
                </a:ln>
                <a:solidFill>
                  <a:srgbClr val="5A5A5A"/>
                </a:solidFill>
                <a:effectLst/>
                <a:uLnTx/>
                <a:uFillTx/>
                <a:latin typeface="Century Gothic" panose="020F0302020204030204"/>
                <a:ea typeface="+mn-ea"/>
                <a:cs typeface="+mn-cs"/>
              </a:rPr>
              <a:t>2018:42;S316; 4</a:t>
            </a:r>
            <a:r>
              <a:rPr lang="en-GB" sz="700" dirty="0">
                <a:solidFill>
                  <a:srgbClr val="5A5A5A"/>
                </a:solidFill>
              </a:rPr>
              <a:t>. Bornstein SR </a:t>
            </a:r>
            <a:r>
              <a:rPr lang="en-GB" sz="700" i="1" dirty="0">
                <a:solidFill>
                  <a:srgbClr val="5A5A5A"/>
                </a:solidFill>
              </a:rPr>
              <a:t>et al. Lancet Diabetes Endocrinol </a:t>
            </a:r>
            <a:r>
              <a:rPr lang="en-GB" sz="700" dirty="0">
                <a:solidFill>
                  <a:srgbClr val="5A5A5A"/>
                </a:solidFill>
              </a:rPr>
              <a:t>2020;8:546</a:t>
            </a:r>
            <a:endParaRPr kumimoji="0" lang="en-GB" sz="70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graphicFrame>
        <p:nvGraphicFramePr>
          <p:cNvPr id="16" name="Table 15">
            <a:extLst>
              <a:ext uri="{FF2B5EF4-FFF2-40B4-BE49-F238E27FC236}">
                <a16:creationId xmlns:a16="http://schemas.microsoft.com/office/drawing/2014/main" id="{13FDA7D3-1EAE-485E-9862-FDFD730FB4EF}"/>
              </a:ext>
            </a:extLst>
          </p:cNvPr>
          <p:cNvGraphicFramePr>
            <a:graphicFrameLocks noGrp="1"/>
          </p:cNvGraphicFramePr>
          <p:nvPr>
            <p:extLst>
              <p:ext uri="{D42A27DB-BD31-4B8C-83A1-F6EECF244321}">
                <p14:modId xmlns:p14="http://schemas.microsoft.com/office/powerpoint/2010/main" val="1988318205"/>
              </p:ext>
            </p:extLst>
          </p:nvPr>
        </p:nvGraphicFramePr>
        <p:xfrm>
          <a:off x="460626" y="974065"/>
          <a:ext cx="2600132" cy="1007330"/>
        </p:xfrm>
        <a:graphic>
          <a:graphicData uri="http://schemas.openxmlformats.org/drawingml/2006/table">
            <a:tbl>
              <a:tblPr firstRow="1" bandRow="1">
                <a:tableStyleId>{69012ECD-51FC-41F1-AA8D-1B2483CD663E}</a:tableStyleId>
              </a:tblPr>
              <a:tblGrid>
                <a:gridCol w="2600132">
                  <a:extLst>
                    <a:ext uri="{9D8B030D-6E8A-4147-A177-3AD203B41FA5}">
                      <a16:colId xmlns:a16="http://schemas.microsoft.com/office/drawing/2014/main" val="2279435237"/>
                    </a:ext>
                  </a:extLst>
                </a:gridCol>
              </a:tblGrid>
              <a:tr h="1007330">
                <a:tc>
                  <a:txBody>
                    <a:bodyPr/>
                    <a:lstStyle/>
                    <a:p>
                      <a:pPr algn="ctr"/>
                      <a:r>
                        <a:rPr lang="en-US" sz="2100"/>
                        <a:t>THEO DÕI</a:t>
                      </a:r>
                      <a:endParaRPr lang="en-GB" sz="2100" baseline="30000" dirty="0"/>
                    </a:p>
                  </a:txBody>
                  <a:tcPr marL="68580" marR="68580" marT="34290" marB="34290" anchor="ctr">
                    <a:lnL w="9525" cap="flat" cmpd="sng" algn="ctr">
                      <a:noFill/>
                      <a:prstDash val="solid"/>
                    </a:lnL>
                    <a:lnR w="9525" cap="flat" cmpd="sng" algn="ctr">
                      <a:noFill/>
                      <a:prstDash val="solid"/>
                    </a:lnR>
                    <a:lnT w="9525" cap="flat" cmpd="sng" algn="ctr">
                      <a:noFill/>
                      <a:prstDash val="soli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9451434"/>
                  </a:ext>
                </a:extLst>
              </a:tr>
            </a:tbl>
          </a:graphicData>
        </a:graphic>
      </p:graphicFrame>
      <p:graphicFrame>
        <p:nvGraphicFramePr>
          <p:cNvPr id="8" name="Table 7">
            <a:extLst>
              <a:ext uri="{FF2B5EF4-FFF2-40B4-BE49-F238E27FC236}">
                <a16:creationId xmlns:a16="http://schemas.microsoft.com/office/drawing/2014/main" id="{1C0BBF41-3160-4C0F-8D16-0B3A593490FE}"/>
              </a:ext>
            </a:extLst>
          </p:cNvPr>
          <p:cNvGraphicFramePr>
            <a:graphicFrameLocks noGrp="1"/>
          </p:cNvGraphicFramePr>
          <p:nvPr>
            <p:extLst>
              <p:ext uri="{D42A27DB-BD31-4B8C-83A1-F6EECF244321}">
                <p14:modId xmlns:p14="http://schemas.microsoft.com/office/powerpoint/2010/main" val="4226273291"/>
              </p:ext>
            </p:extLst>
          </p:nvPr>
        </p:nvGraphicFramePr>
        <p:xfrm>
          <a:off x="457200" y="2072766"/>
          <a:ext cx="2600132" cy="1017838"/>
        </p:xfrm>
        <a:graphic>
          <a:graphicData uri="http://schemas.openxmlformats.org/drawingml/2006/table">
            <a:tbl>
              <a:tblPr firstRow="1" bandRow="1">
                <a:tableStyleId>{69012ECD-51FC-41F1-AA8D-1B2483CD663E}</a:tableStyleId>
              </a:tblPr>
              <a:tblGrid>
                <a:gridCol w="2600132">
                  <a:extLst>
                    <a:ext uri="{9D8B030D-6E8A-4147-A177-3AD203B41FA5}">
                      <a16:colId xmlns:a16="http://schemas.microsoft.com/office/drawing/2014/main" val="2279435237"/>
                    </a:ext>
                  </a:extLst>
                </a:gridCol>
              </a:tblGrid>
              <a:tr h="1017838">
                <a:tc>
                  <a:txBody>
                    <a:bodyPr/>
                    <a:lstStyle/>
                    <a:p>
                      <a:pPr algn="ctr"/>
                      <a:r>
                        <a:rPr lang="en-US" sz="2100"/>
                        <a:t>TƯ VẤN</a:t>
                      </a:r>
                      <a:endParaRPr lang="en-US" sz="2100" dirty="0"/>
                    </a:p>
                    <a:p>
                      <a:pPr marL="0" marR="0" lvl="0" indent="0" algn="ctr" defTabSz="609585" rtl="0" eaLnBrk="1" fontAlgn="auto" latinLnBrk="0" hangingPunct="1">
                        <a:lnSpc>
                          <a:spcPct val="100000"/>
                        </a:lnSpc>
                        <a:spcBef>
                          <a:spcPts val="0"/>
                        </a:spcBef>
                        <a:spcAft>
                          <a:spcPts val="0"/>
                        </a:spcAft>
                        <a:buClrTx/>
                        <a:buSzTx/>
                        <a:buFontTx/>
                        <a:buNone/>
                        <a:tabLst/>
                        <a:defRPr/>
                      </a:pPr>
                      <a:r>
                        <a:rPr lang="en-US" sz="1500" b="0" baseline="0"/>
                        <a:t>(từ </a:t>
                      </a:r>
                      <a:r>
                        <a:rPr lang="en-US" sz="1500" b="0" baseline="0" dirty="0"/>
                        <a:t>HCP)</a:t>
                      </a:r>
                      <a:endParaRPr lang="en-GB" sz="1500" b="0" baseline="0" dirty="0"/>
                    </a:p>
                  </a:txBody>
                  <a:tcPr marL="68580" marR="68580" marT="34290" marB="34290" anchor="ctr">
                    <a:lnL w="9525" cap="flat" cmpd="sng" algn="ctr">
                      <a:noFill/>
                      <a:prstDash val="solid"/>
                    </a:lnL>
                    <a:lnR w="9525" cap="flat" cmpd="sng" algn="ctr">
                      <a:noFill/>
                      <a:prstDash val="solid"/>
                    </a:lnR>
                    <a:lnT w="9525" cap="flat" cmpd="sng" algn="ctr">
                      <a:noFill/>
                      <a:prstDash val="soli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049451434"/>
                  </a:ext>
                </a:extLst>
              </a:tr>
            </a:tbl>
          </a:graphicData>
        </a:graphic>
      </p:graphicFrame>
      <p:graphicFrame>
        <p:nvGraphicFramePr>
          <p:cNvPr id="9" name="Table 8">
            <a:extLst>
              <a:ext uri="{FF2B5EF4-FFF2-40B4-BE49-F238E27FC236}">
                <a16:creationId xmlns:a16="http://schemas.microsoft.com/office/drawing/2014/main" id="{29EECF95-2E6C-4436-AEAB-ABF17D4183F4}"/>
              </a:ext>
            </a:extLst>
          </p:cNvPr>
          <p:cNvGraphicFramePr>
            <a:graphicFrameLocks noGrp="1"/>
          </p:cNvGraphicFramePr>
          <p:nvPr>
            <p:extLst>
              <p:ext uri="{D42A27DB-BD31-4B8C-83A1-F6EECF244321}">
                <p14:modId xmlns:p14="http://schemas.microsoft.com/office/powerpoint/2010/main" val="1968090692"/>
              </p:ext>
            </p:extLst>
          </p:nvPr>
        </p:nvGraphicFramePr>
        <p:xfrm>
          <a:off x="457200" y="3215427"/>
          <a:ext cx="2600132" cy="1007330"/>
        </p:xfrm>
        <a:graphic>
          <a:graphicData uri="http://schemas.openxmlformats.org/drawingml/2006/table">
            <a:tbl>
              <a:tblPr firstRow="1" bandRow="1">
                <a:tableStyleId>{69012ECD-51FC-41F1-AA8D-1B2483CD663E}</a:tableStyleId>
              </a:tblPr>
              <a:tblGrid>
                <a:gridCol w="2600132">
                  <a:extLst>
                    <a:ext uri="{9D8B030D-6E8A-4147-A177-3AD203B41FA5}">
                      <a16:colId xmlns:a16="http://schemas.microsoft.com/office/drawing/2014/main" val="2279435237"/>
                    </a:ext>
                  </a:extLst>
                </a:gridCol>
              </a:tblGrid>
              <a:tr h="1007330">
                <a:tc>
                  <a:txBody>
                    <a:bodyPr/>
                    <a:lstStyle/>
                    <a:p>
                      <a:pPr algn="ctr"/>
                      <a:r>
                        <a:rPr lang="en-US" sz="2100" baseline="0"/>
                        <a:t>THUỐC</a:t>
                      </a:r>
                      <a:endParaRPr lang="en-GB" sz="2100" baseline="0" dirty="0"/>
                    </a:p>
                  </a:txBody>
                  <a:tcPr marL="68580" marR="68580" marT="34290" marB="34290" anchor="ctr">
                    <a:lnL w="9525" cap="flat" cmpd="sng" algn="ctr">
                      <a:noFill/>
                      <a:prstDash val="solid"/>
                    </a:lnL>
                    <a:lnR w="9525" cap="flat" cmpd="sng" algn="ctr">
                      <a:noFill/>
                      <a:prstDash val="solid"/>
                    </a:lnR>
                    <a:lnT w="9525" cap="flat" cmpd="sng" algn="ctr">
                      <a:noFill/>
                      <a:prstDash val="soli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049451434"/>
                  </a:ext>
                </a:extLst>
              </a:tr>
            </a:tbl>
          </a:graphicData>
        </a:graphic>
      </p:graphicFrame>
      <p:graphicFrame>
        <p:nvGraphicFramePr>
          <p:cNvPr id="10" name="Table 9">
            <a:extLst>
              <a:ext uri="{FF2B5EF4-FFF2-40B4-BE49-F238E27FC236}">
                <a16:creationId xmlns:a16="http://schemas.microsoft.com/office/drawing/2014/main" id="{4E56AA78-06A7-4365-83C8-C4E69A16A2B2}"/>
              </a:ext>
            </a:extLst>
          </p:cNvPr>
          <p:cNvGraphicFramePr>
            <a:graphicFrameLocks noGrp="1"/>
          </p:cNvGraphicFramePr>
          <p:nvPr>
            <p:extLst>
              <p:ext uri="{D42A27DB-BD31-4B8C-83A1-F6EECF244321}">
                <p14:modId xmlns:p14="http://schemas.microsoft.com/office/powerpoint/2010/main" val="2640492062"/>
              </p:ext>
            </p:extLst>
          </p:nvPr>
        </p:nvGraphicFramePr>
        <p:xfrm>
          <a:off x="3596466" y="867878"/>
          <a:ext cx="5188247" cy="3341695"/>
        </p:xfrm>
        <a:graphic>
          <a:graphicData uri="http://schemas.openxmlformats.org/drawingml/2006/table">
            <a:tbl>
              <a:tblPr bandRow="1">
                <a:tableStyleId>{69012ECD-51FC-41F1-AA8D-1B2483CD663E}</a:tableStyleId>
              </a:tblPr>
              <a:tblGrid>
                <a:gridCol w="2646294">
                  <a:extLst>
                    <a:ext uri="{9D8B030D-6E8A-4147-A177-3AD203B41FA5}">
                      <a16:colId xmlns:a16="http://schemas.microsoft.com/office/drawing/2014/main" val="1235957996"/>
                    </a:ext>
                  </a:extLst>
                </a:gridCol>
                <a:gridCol w="432048">
                  <a:extLst>
                    <a:ext uri="{9D8B030D-6E8A-4147-A177-3AD203B41FA5}">
                      <a16:colId xmlns:a16="http://schemas.microsoft.com/office/drawing/2014/main" val="2279435237"/>
                    </a:ext>
                  </a:extLst>
                </a:gridCol>
                <a:gridCol w="1890210">
                  <a:extLst>
                    <a:ext uri="{9D8B030D-6E8A-4147-A177-3AD203B41FA5}">
                      <a16:colId xmlns:a16="http://schemas.microsoft.com/office/drawing/2014/main" val="2777551946"/>
                    </a:ext>
                  </a:extLst>
                </a:gridCol>
                <a:gridCol w="219695">
                  <a:extLst>
                    <a:ext uri="{9D8B030D-6E8A-4147-A177-3AD203B41FA5}">
                      <a16:colId xmlns:a16="http://schemas.microsoft.com/office/drawing/2014/main" val="1612318267"/>
                    </a:ext>
                  </a:extLst>
                </a:gridCol>
              </a:tblGrid>
              <a:tr h="439269">
                <a:tc gridSpan="4">
                  <a:txBody>
                    <a:bodyPr/>
                    <a:lstStyle/>
                    <a:p>
                      <a:pPr marL="0" marR="0" lvl="1" indent="0" algn="ctr" defTabSz="609585" rtl="0" eaLnBrk="1" fontAlgn="auto" latinLnBrk="0" hangingPunct="1">
                        <a:lnSpc>
                          <a:spcPct val="100000"/>
                        </a:lnSpc>
                        <a:spcBef>
                          <a:spcPts val="0"/>
                        </a:spcBef>
                        <a:spcAft>
                          <a:spcPts val="0"/>
                        </a:spcAft>
                        <a:buClrTx/>
                        <a:buSzTx/>
                        <a:buFontTx/>
                        <a:buNone/>
                        <a:tabLst/>
                        <a:defRPr/>
                      </a:pPr>
                      <a:r>
                        <a:rPr lang="en-GB" sz="1200" b="1">
                          <a:solidFill>
                            <a:schemeClr val="bg1"/>
                          </a:solidFill>
                        </a:rPr>
                        <a:t>Dùng</a:t>
                      </a:r>
                      <a:r>
                        <a:rPr lang="en-GB" sz="1200" b="1" baseline="0">
                          <a:solidFill>
                            <a:schemeClr val="bg1"/>
                          </a:solidFill>
                        </a:rPr>
                        <a:t> thuốc như bình thường trừ khi được khuyên ngưng bởi </a:t>
                      </a:r>
                      <a:r>
                        <a:rPr lang="en-GB" sz="1200" b="1">
                          <a:solidFill>
                            <a:schemeClr val="bg1"/>
                          </a:solidFill>
                        </a:rPr>
                        <a:t>HCP</a:t>
                      </a:r>
                      <a:r>
                        <a:rPr lang="en-GB" sz="1200" b="1" baseline="30000">
                          <a:solidFill>
                            <a:schemeClr val="bg1"/>
                          </a:solidFill>
                        </a:rPr>
                        <a:t>1</a:t>
                      </a:r>
                      <a:endParaRPr lang="en-GB" sz="1200" b="1" baseline="30000" dirty="0">
                        <a:solidFill>
                          <a:schemeClr val="bg1"/>
                        </a:solidFill>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hMerge="1">
                  <a:txBody>
                    <a:bodyPr/>
                    <a:lstStyle/>
                    <a:p>
                      <a:pPr marL="0" marR="0" lvl="1" indent="0" algn="ctr" defTabSz="609585" rtl="0" eaLnBrk="1" fontAlgn="auto" latinLnBrk="0" hangingPunct="1">
                        <a:lnSpc>
                          <a:spcPct val="100000"/>
                        </a:lnSpc>
                        <a:spcBef>
                          <a:spcPts val="0"/>
                        </a:spcBef>
                        <a:spcAft>
                          <a:spcPts val="0"/>
                        </a:spcAft>
                        <a:buClrTx/>
                        <a:buSzTx/>
                        <a:buFontTx/>
                        <a:buNone/>
                        <a:tabLst/>
                        <a:defRPr/>
                      </a:pPr>
                      <a:endParaRPr lang="en-GB" sz="2400" b="1" baseline="30000">
                        <a:solidFill>
                          <a:schemeClr val="bg1"/>
                        </a:solidFill>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hMerge="1">
                  <a:txBody>
                    <a:bodyPr/>
                    <a:lstStyle/>
                    <a:p>
                      <a:pPr marL="0" marR="0" lvl="1" indent="0" algn="ctr" defTabSz="609585" rtl="0" eaLnBrk="1" fontAlgn="auto" latinLnBrk="0" hangingPunct="1">
                        <a:lnSpc>
                          <a:spcPct val="100000"/>
                        </a:lnSpc>
                        <a:spcBef>
                          <a:spcPts val="0"/>
                        </a:spcBef>
                        <a:spcAft>
                          <a:spcPts val="0"/>
                        </a:spcAft>
                        <a:buClrTx/>
                        <a:buSzTx/>
                        <a:buFontTx/>
                        <a:buNone/>
                        <a:tabLst/>
                        <a:defRPr/>
                      </a:pPr>
                      <a:endParaRPr lang="en-GB" sz="2400" b="1" baseline="30000">
                        <a:solidFill>
                          <a:schemeClr val="bg1"/>
                        </a:solidFill>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hMerge="1">
                  <a:txBody>
                    <a:bodyPr/>
                    <a:lstStyle/>
                    <a:p>
                      <a:pPr marL="0" marR="0" lvl="1" indent="0" algn="ctr" defTabSz="609585" rtl="0" eaLnBrk="1" fontAlgn="auto" latinLnBrk="0" hangingPunct="1">
                        <a:lnSpc>
                          <a:spcPct val="100000"/>
                        </a:lnSpc>
                        <a:spcBef>
                          <a:spcPts val="0"/>
                        </a:spcBef>
                        <a:spcAft>
                          <a:spcPts val="0"/>
                        </a:spcAft>
                        <a:buClrTx/>
                        <a:buSzTx/>
                        <a:buFontTx/>
                        <a:buNone/>
                        <a:tabLst/>
                        <a:defRPr/>
                      </a:pPr>
                      <a:endParaRPr lang="en-GB" sz="2400" b="1" baseline="30000">
                        <a:solidFill>
                          <a:schemeClr val="bg1"/>
                        </a:solidFill>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426513856"/>
                  </a:ext>
                </a:extLst>
              </a:tr>
              <a:tr h="285139">
                <a:tc rowSpan="7">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b="1"/>
                        <a:t>Những</a:t>
                      </a:r>
                      <a:r>
                        <a:rPr lang="en-US" sz="1200" b="1" baseline="0"/>
                        <a:t> thuốc này có thể cần phải</a:t>
                      </a:r>
                      <a:r>
                        <a:rPr lang="en-US" sz="1200" b="1"/>
                        <a:t> </a:t>
                      </a:r>
                      <a:r>
                        <a:rPr lang="en-US" sz="1200" b="1">
                          <a:solidFill>
                            <a:schemeClr val="accent3"/>
                          </a:solidFill>
                        </a:rPr>
                        <a:t>ngưng tạm</a:t>
                      </a:r>
                      <a:r>
                        <a:rPr lang="en-US" sz="1200" b="1" baseline="0">
                          <a:solidFill>
                            <a:schemeClr val="accent3"/>
                          </a:solidFill>
                        </a:rPr>
                        <a:t> thời </a:t>
                      </a:r>
                      <a:r>
                        <a:rPr lang="en-US" sz="1200" b="1" baseline="0">
                          <a:solidFill>
                            <a:schemeClr val="tx1"/>
                          </a:solidFill>
                        </a:rPr>
                        <a:t>trong lúc bệnh cấp tính bởi vì có thể dẫn tới</a:t>
                      </a:r>
                      <a:r>
                        <a:rPr lang="en-US" sz="1200" b="1"/>
                        <a:t> </a:t>
                      </a:r>
                      <a:r>
                        <a:rPr lang="en-US" sz="1200" b="1">
                          <a:solidFill>
                            <a:schemeClr val="accent3"/>
                          </a:solidFill>
                        </a:rPr>
                        <a:t>giảm</a:t>
                      </a:r>
                      <a:r>
                        <a:rPr lang="en-US" sz="1200" b="1" baseline="0">
                          <a:solidFill>
                            <a:schemeClr val="accent3"/>
                          </a:solidFill>
                        </a:rPr>
                        <a:t> thể tích hoặc suy giảm chức năng thận cấp</a:t>
                      </a:r>
                      <a:r>
                        <a:rPr lang="en-US" sz="1200" b="1">
                          <a:solidFill>
                            <a:schemeClr val="accent3"/>
                          </a:solidFill>
                        </a:rPr>
                        <a:t>.</a:t>
                      </a:r>
                      <a:r>
                        <a:rPr lang="en-US" sz="1200" b="1" baseline="30000">
                          <a:solidFill>
                            <a:schemeClr val="accent3"/>
                          </a:solidFill>
                        </a:rPr>
                        <a:t>2,3</a:t>
                      </a:r>
                      <a:r>
                        <a:rPr lang="en-US" sz="1200" b="1">
                          <a:solidFill>
                            <a:schemeClr val="accent3"/>
                          </a:solidFill>
                        </a:rPr>
                        <a:t> Bệnh</a:t>
                      </a:r>
                      <a:r>
                        <a:rPr lang="en-US" sz="1200" b="1" baseline="0">
                          <a:solidFill>
                            <a:schemeClr val="accent3"/>
                          </a:solidFill>
                        </a:rPr>
                        <a:t> nhân ĐTĐ típ 2 mắc</a:t>
                      </a:r>
                      <a:r>
                        <a:rPr lang="en-US" sz="1200" b="1">
                          <a:solidFill>
                            <a:schemeClr val="accent3"/>
                          </a:solidFill>
                        </a:rPr>
                        <a:t> COVID-19 và</a:t>
                      </a:r>
                      <a:r>
                        <a:rPr lang="en-US" sz="1200" b="1" baseline="0">
                          <a:solidFill>
                            <a:schemeClr val="accent3"/>
                          </a:solidFill>
                        </a:rPr>
                        <a:t> đang điều trị ức chế</a:t>
                      </a:r>
                      <a:r>
                        <a:rPr lang="en-US" sz="1200" b="1">
                          <a:solidFill>
                            <a:schemeClr val="accent3"/>
                          </a:solidFill>
                        </a:rPr>
                        <a:t> SGLT2 nên</a:t>
                      </a:r>
                      <a:r>
                        <a:rPr lang="en-US" sz="1200" b="1" baseline="0">
                          <a:solidFill>
                            <a:schemeClr val="accent3"/>
                          </a:solidFill>
                        </a:rPr>
                        <a:t> được theo dõi sát</a:t>
                      </a:r>
                      <a:r>
                        <a:rPr lang="en-US" sz="1200" b="1" baseline="30000">
                          <a:solidFill>
                            <a:srgbClr val="EE245C"/>
                          </a:solidFill>
                        </a:rPr>
                        <a:t>4</a:t>
                      </a:r>
                      <a:r>
                        <a:rPr lang="en-US" sz="1200" b="1" baseline="30000"/>
                        <a:t> </a:t>
                      </a:r>
                      <a:endParaRPr lang="en-GB" sz="1200" b="1" baseline="0" dirty="0">
                        <a:solidFill>
                          <a:schemeClr val="accent3"/>
                        </a:solidFill>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ctr"/>
                      <a:r>
                        <a:rPr lang="en-GB" sz="1100" b="1" dirty="0"/>
                        <a:t>S</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40000"/>
                        <a:lumOff val="60000"/>
                      </a:schemeClr>
                    </a:solidFill>
                  </a:tcPr>
                </a:tc>
                <a:tc>
                  <a:txBody>
                    <a:bodyPr/>
                    <a:lstStyle/>
                    <a:p>
                      <a:r>
                        <a:rPr lang="en-US" sz="1100" b="1" dirty="0"/>
                        <a:t>Sulphonylureas</a:t>
                      </a:r>
                      <a:endParaRPr lang="en-GB" sz="1100" b="1"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endParaRPr lang="en-GB" sz="1400" b="1" dirty="0"/>
                    </a:p>
                  </a:txBody>
                  <a:tcPr marL="68580" marR="68580" marT="34290" marB="34290"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20451582"/>
                  </a:ext>
                </a:extLst>
              </a:tr>
              <a:tr h="285139">
                <a:tc vMerge="1">
                  <a:txBody>
                    <a:bodyPr/>
                    <a:lstStyle/>
                    <a:p>
                      <a:endParaRPr lang="en-GB" sz="2000" b="1"/>
                    </a:p>
                  </a:txBody>
                  <a:tcPr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ctr"/>
                      <a:r>
                        <a:rPr lang="en-GB" sz="1100" b="1" dirty="0"/>
                        <a:t>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40000"/>
                        <a:lumOff val="60000"/>
                      </a:schemeClr>
                    </a:solidFill>
                  </a:tcPr>
                </a:tc>
                <a:tc>
                  <a:txBody>
                    <a:bodyPr/>
                    <a:lstStyle/>
                    <a:p>
                      <a:r>
                        <a:rPr lang="en-GB" sz="1100" b="1" dirty="0"/>
                        <a:t>ACE inhibitors</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endParaRPr lang="en-GB" sz="1400" b="1" dirty="0"/>
                    </a:p>
                  </a:txBody>
                  <a:tcPr marL="68580" marR="68580" marT="34290" marB="34290"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207964367"/>
                  </a:ext>
                </a:extLst>
              </a:tr>
              <a:tr h="285139">
                <a:tc vMerge="1">
                  <a:txBody>
                    <a:bodyPr/>
                    <a:lstStyle/>
                    <a:p>
                      <a:endParaRPr lang="en-GB" sz="2000" b="1"/>
                    </a:p>
                  </a:txBody>
                  <a:tcPr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ctr"/>
                      <a:r>
                        <a:rPr lang="en-GB" sz="1100" b="1" dirty="0"/>
                        <a:t>D</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40000"/>
                        <a:lumOff val="60000"/>
                      </a:schemeClr>
                    </a:solidFill>
                  </a:tcPr>
                </a:tc>
                <a:tc>
                  <a:txBody>
                    <a:bodyPr/>
                    <a:lstStyle/>
                    <a:p>
                      <a:r>
                        <a:rPr lang="en-GB" sz="1100" b="1" dirty="0"/>
                        <a:t>Diuretics</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endParaRPr lang="en-GB" sz="1400" b="1" dirty="0"/>
                    </a:p>
                  </a:txBody>
                  <a:tcPr marL="68580" marR="68580" marT="34290" marB="34290"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886654540"/>
                  </a:ext>
                </a:extLst>
              </a:tr>
              <a:tr h="285139">
                <a:tc vMerge="1">
                  <a:txBody>
                    <a:bodyPr/>
                    <a:lstStyle/>
                    <a:p>
                      <a:endParaRPr lang="en-GB" sz="2000" b="1"/>
                    </a:p>
                  </a:txBody>
                  <a:tcPr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ctr"/>
                      <a:r>
                        <a:rPr lang="en-GB" sz="1100" b="1" dirty="0"/>
                        <a:t>M</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40000"/>
                        <a:lumOff val="60000"/>
                      </a:schemeClr>
                    </a:solidFill>
                  </a:tcPr>
                </a:tc>
                <a:tc>
                  <a:txBody>
                    <a:bodyPr/>
                    <a:lstStyle/>
                    <a:p>
                      <a:r>
                        <a:rPr lang="en-GB" sz="1100" b="1" dirty="0"/>
                        <a:t>Metformin</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endParaRPr lang="en-GB" sz="1400" b="1" dirty="0"/>
                    </a:p>
                  </a:txBody>
                  <a:tcPr marL="68580" marR="68580" marT="34290" marB="34290"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60755185"/>
                  </a:ext>
                </a:extLst>
              </a:tr>
              <a:tr h="285139">
                <a:tc vMerge="1">
                  <a:txBody>
                    <a:bodyPr/>
                    <a:lstStyle/>
                    <a:p>
                      <a:endParaRPr lang="en-GB" sz="2000" b="1"/>
                    </a:p>
                  </a:txBody>
                  <a:tcPr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ctr"/>
                      <a:r>
                        <a:rPr lang="en-GB" sz="1100" b="1" dirty="0"/>
                        <a:t>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40000"/>
                        <a:lumOff val="60000"/>
                      </a:schemeClr>
                    </a:solidFill>
                  </a:tcPr>
                </a:tc>
                <a:tc>
                  <a:txBody>
                    <a:bodyPr/>
                    <a:lstStyle/>
                    <a:p>
                      <a:r>
                        <a:rPr lang="en-GB" sz="1100" b="1" dirty="0"/>
                        <a:t>ARBs</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endParaRPr lang="en-GB" sz="1400" b="1" dirty="0"/>
                    </a:p>
                  </a:txBody>
                  <a:tcPr marL="68580" marR="68580" marT="34290" marB="34290"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44131231"/>
                  </a:ext>
                </a:extLst>
              </a:tr>
              <a:tr h="262900">
                <a:tc vMerge="1">
                  <a:txBody>
                    <a:bodyPr/>
                    <a:lstStyle/>
                    <a:p>
                      <a:endParaRPr lang="en-GB" sz="2000" b="1"/>
                    </a:p>
                  </a:txBody>
                  <a:tcPr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ctr"/>
                      <a:r>
                        <a:rPr lang="en-GB" sz="1100" b="1" dirty="0"/>
                        <a:t>N</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40000"/>
                        <a:lumOff val="60000"/>
                      </a:schemeClr>
                    </a:solidFill>
                  </a:tcPr>
                </a:tc>
                <a:tc>
                  <a:txBody>
                    <a:bodyPr/>
                    <a:lstStyle/>
                    <a:p>
                      <a:r>
                        <a:rPr lang="en-GB" sz="1100" b="1" dirty="0"/>
                        <a:t>NSAIDs</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rowSpan="2">
                  <a:txBody>
                    <a:bodyPr/>
                    <a:lstStyle/>
                    <a:p>
                      <a:endParaRPr lang="en-GB" sz="1400" b="1" dirty="0"/>
                    </a:p>
                  </a:txBody>
                  <a:tcPr marL="68580" marR="68580" marT="34290" marB="34290"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45922867"/>
                  </a:ext>
                </a:extLst>
              </a:tr>
              <a:tr h="262900">
                <a:tc vMerge="1">
                  <a:txBody>
                    <a:bodyPr/>
                    <a:lstStyle/>
                    <a:p>
                      <a:endParaRPr lang="en-GB" sz="2000" b="1"/>
                    </a:p>
                  </a:txBody>
                  <a:tcPr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ctr"/>
                      <a:r>
                        <a:rPr lang="en-US" sz="1100" b="1" dirty="0"/>
                        <a:t>S</a:t>
                      </a:r>
                      <a:endParaRPr lang="en-GB" sz="1100" b="1"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40000"/>
                        <a:lumOff val="60000"/>
                      </a:schemeClr>
                    </a:solidFill>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GB" sz="1100" b="1" dirty="0"/>
                        <a:t>SGLT2 inhibitors</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vMerge="1">
                  <a:txBody>
                    <a:bodyPr/>
                    <a:lstStyle/>
                    <a:p>
                      <a:endParaRPr lang="en-GB" sz="2000" b="1"/>
                    </a:p>
                  </a:txBody>
                  <a:tcPr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74534741"/>
                  </a:ext>
                </a:extLst>
              </a:tr>
              <a:tr h="439269">
                <a:tc gridSpan="4">
                  <a:txBody>
                    <a:bodyPr/>
                    <a:lstStyle/>
                    <a:p>
                      <a:pPr algn="ctr"/>
                      <a:r>
                        <a:rPr lang="en-GB" sz="1200" b="0" i="0" u="none" strike="noStrike" kern="1200" baseline="0">
                          <a:solidFill>
                            <a:schemeClr val="bg1"/>
                          </a:solidFill>
                          <a:latin typeface="+mn-lt"/>
                          <a:ea typeface="+mn-ea"/>
                          <a:cs typeface="+mn-cs"/>
                        </a:rPr>
                        <a:t>Một khi người bệnh có thể ăn uống trong 24-48 giờ, những thuốc này có thể được dùng lại</a:t>
                      </a:r>
                      <a:r>
                        <a:rPr lang="en-GB" sz="1200" b="0" i="0" u="none" strike="noStrike" kern="1200" baseline="30000">
                          <a:solidFill>
                            <a:schemeClr val="bg1"/>
                          </a:solidFill>
                          <a:latin typeface="+mn-lt"/>
                          <a:ea typeface="+mn-ea"/>
                          <a:cs typeface="+mn-cs"/>
                        </a:rPr>
                        <a:t>2</a:t>
                      </a:r>
                      <a:endParaRPr lang="en-GB" sz="1100" b="0" baseline="30000" dirty="0">
                        <a:solidFill>
                          <a:schemeClr val="bg1"/>
                        </a:solidFill>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hMerge="1">
                  <a:txBody>
                    <a:bodyPr/>
                    <a:lstStyle/>
                    <a:p>
                      <a:pPr algn="ctr"/>
                      <a:endParaRPr lang="en-GB" sz="1800" b="0">
                        <a:solidFill>
                          <a:schemeClr val="bg1"/>
                        </a:solidFill>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hMerge="1">
                  <a:txBody>
                    <a:bodyPr/>
                    <a:lstStyle/>
                    <a:p>
                      <a:endParaRPr lang="en-GB" sz="2000" b="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pPr algn="ctr"/>
                      <a:endParaRPr lang="en-GB" sz="1800" b="0" baseline="30000">
                        <a:solidFill>
                          <a:schemeClr val="bg1"/>
                        </a:solidFill>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3199630394"/>
                  </a:ext>
                </a:extLst>
              </a:tr>
              <a:tr h="511662">
                <a:tc gridSpan="4">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GB" sz="1100">
                          <a:solidFill>
                            <a:schemeClr val="tx1"/>
                          </a:solidFill>
                        </a:rPr>
                        <a:t>Trong thời</a:t>
                      </a:r>
                      <a:r>
                        <a:rPr lang="en-GB" sz="1100" baseline="0">
                          <a:solidFill>
                            <a:schemeClr val="tx1"/>
                          </a:solidFill>
                        </a:rPr>
                        <a:t> gian ngưng điều trị</a:t>
                      </a:r>
                      <a:r>
                        <a:rPr lang="en-GB" sz="1100">
                          <a:solidFill>
                            <a:schemeClr val="tx1"/>
                          </a:solidFill>
                        </a:rPr>
                        <a:t>, các</a:t>
                      </a:r>
                      <a:r>
                        <a:rPr lang="en-GB" sz="1100" baseline="0">
                          <a:solidFill>
                            <a:schemeClr val="tx1"/>
                          </a:solidFill>
                        </a:rPr>
                        <a:t> </a:t>
                      </a:r>
                      <a:r>
                        <a:rPr lang="en-GB" sz="1100">
                          <a:solidFill>
                            <a:schemeClr val="tx1"/>
                          </a:solidFill>
                        </a:rPr>
                        <a:t>HCP</a:t>
                      </a:r>
                      <a:r>
                        <a:rPr lang="en-GB" sz="1100" baseline="0">
                          <a:solidFill>
                            <a:schemeClr val="tx1"/>
                          </a:solidFill>
                        </a:rPr>
                        <a:t> cần cân nhắc điều chỉnh insulin hoặc các thuốc hạ đường huyết khác</a:t>
                      </a:r>
                      <a:r>
                        <a:rPr lang="en-GB" sz="1100" baseline="30000">
                          <a:solidFill>
                            <a:schemeClr val="tx1"/>
                          </a:solidFill>
                        </a:rPr>
                        <a:t>3</a:t>
                      </a:r>
                      <a:endParaRPr lang="en-GB" sz="1100" baseline="30000" dirty="0">
                        <a:solidFill>
                          <a:schemeClr val="tx1"/>
                        </a:solidFill>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0653824"/>
                  </a:ext>
                </a:extLst>
              </a:tr>
            </a:tbl>
          </a:graphicData>
        </a:graphic>
      </p:graphicFrame>
      <p:cxnSp>
        <p:nvCxnSpPr>
          <p:cNvPr id="11" name="Straight Connector 10">
            <a:extLst>
              <a:ext uri="{FF2B5EF4-FFF2-40B4-BE49-F238E27FC236}">
                <a16:creationId xmlns:a16="http://schemas.microsoft.com/office/drawing/2014/main" id="{C48AAAF4-B24B-4B3E-ABFD-D0215EBF8281}"/>
              </a:ext>
            </a:extLst>
          </p:cNvPr>
          <p:cNvCxnSpPr>
            <a:cxnSpLocks/>
          </p:cNvCxnSpPr>
          <p:nvPr/>
        </p:nvCxnSpPr>
        <p:spPr>
          <a:xfrm flipV="1">
            <a:off x="3057331" y="903936"/>
            <a:ext cx="542561" cy="231149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959C701-7C15-464C-81F1-AFBAABB46797}"/>
              </a:ext>
            </a:extLst>
          </p:cNvPr>
          <p:cNvCxnSpPr>
            <a:cxnSpLocks/>
          </p:cNvCxnSpPr>
          <p:nvPr/>
        </p:nvCxnSpPr>
        <p:spPr>
          <a:xfrm>
            <a:off x="3057331" y="4209573"/>
            <a:ext cx="542561"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3C21A058-5942-4CDB-ABFE-05712B1E7833}"/>
              </a:ext>
            </a:extLst>
          </p:cNvPr>
          <p:cNvSpPr/>
          <p:nvPr/>
        </p:nvSpPr>
        <p:spPr>
          <a:xfrm>
            <a:off x="3596466" y="1414863"/>
            <a:ext cx="2632884" cy="1729657"/>
          </a:xfrm>
          <a:prstGeom prst="rect">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13" name="Slide Number Placeholder 4">
            <a:extLst>
              <a:ext uri="{FF2B5EF4-FFF2-40B4-BE49-F238E27FC236}">
                <a16:creationId xmlns:a16="http://schemas.microsoft.com/office/drawing/2014/main" id="{0169BBF2-9402-4A90-95E6-12E6A723747C}"/>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40</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04634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5" y="124689"/>
            <a:ext cx="7610096" cy="768096"/>
          </a:xfrm>
        </p:spPr>
        <p:txBody>
          <a:bodyPr>
            <a:noAutofit/>
          </a:bodyPr>
          <a:lstStyle/>
          <a:p>
            <a:r>
              <a:rPr lang="en-GB" sz="1800"/>
              <a:t>Giảm eGFR có thể xảy ra khi bắt đầu sử dụng ức chế SGLT2, nhưng sau đó sẽ ổn định</a:t>
            </a:r>
            <a:endParaRPr lang="en-GB" sz="1800" baseline="30000" dirty="0"/>
          </a:p>
        </p:txBody>
      </p:sp>
      <p:sp>
        <p:nvSpPr>
          <p:cNvPr id="33" name="Footer Placeholder 7"/>
          <p:cNvSpPr>
            <a:spLocks noGrp="1"/>
          </p:cNvSpPr>
          <p:nvPr>
            <p:ph type="ftr" sz="quarter" idx="3"/>
          </p:nvPr>
        </p:nvSpPr>
        <p:spPr/>
        <p:txBody>
          <a:bodyPr/>
          <a:lstStyle>
            <a:defPPr>
              <a:defRPr lang="en-US"/>
            </a:defPPr>
            <a:lvl1pPr marL="0" algn="l" defTabSz="457200" rtl="0" eaLnBrk="1" latinLnBrk="0" hangingPunct="1">
              <a:defRPr sz="825"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a:solidFill>
                  <a:srgbClr val="515151"/>
                </a:solidFill>
              </a:rPr>
              <a:t>*Biểu đồ từ lúc đầu đến tuần thứ 192 dựa trên phân tích </a:t>
            </a:r>
            <a:r>
              <a:rPr lang="en-GB" sz="700">
                <a:solidFill>
                  <a:srgbClr val="515151"/>
                </a:solidFill>
              </a:rPr>
              <a:t>MMRM trên bệnh nhân được điều trị ≥1 liều thuốc nghiên cứu cps thông số ban đầu và sau đó. Biểu đồ từ ban đầu đến theo dõi dựa trên phân tích tiền kiểm mô hình phương sai trên bệnh nhân được đo các thông số ở cả 3 mốc thời gian. eGFR, độ lọc cầu thận ước tính; MMRM, mixed model repeated measures; SE, sai số chuẩn; SGLT2, sodium-glucose co-transporter-2. </a:t>
            </a:r>
            <a:r>
              <a:rPr lang="vi-VN" sz="800">
                <a:solidFill>
                  <a:srgbClr val="5A5A5A"/>
                </a:solidFill>
              </a:rPr>
              <a:t>Tài liệu tham khảo trình bày ở phần ghi chú dưới slide</a:t>
            </a:r>
            <a:endParaRPr lang="en-GB" sz="700" dirty="0">
              <a:solidFill>
                <a:srgbClr val="515151"/>
              </a:solidFill>
            </a:endParaRPr>
          </a:p>
        </p:txBody>
      </p:sp>
      <p:sp>
        <p:nvSpPr>
          <p:cNvPr id="71" name="Slide Number Placeholder 4">
            <a:extLst>
              <a:ext uri="{FF2B5EF4-FFF2-40B4-BE49-F238E27FC236}">
                <a16:creationId xmlns:a16="http://schemas.microsoft.com/office/drawing/2014/main" id="{1AD3391A-804B-42D6-B018-A7C8F291C59F}"/>
              </a:ext>
            </a:extLst>
          </p:cNvPr>
          <p:cNvSpPr>
            <a:spLocks noGrp="1"/>
          </p:cNvSpPr>
          <p:nvPr>
            <p:ph type="sldNum" sz="quarter" idx="4"/>
          </p:nvPr>
        </p:nvSpPr>
        <p:spPr/>
        <p:txBody>
          <a:bodyPr/>
          <a:lstStyle/>
          <a:p>
            <a:fld id="{B687C26E-76E8-F74A-ABD7-29242BE2C250}" type="slidenum">
              <a:rPr lang="en-US" smtClean="0"/>
              <a:pPr/>
              <a:t>41</a:t>
            </a:fld>
            <a:endParaRPr lang="en-US" dirty="0"/>
          </a:p>
        </p:txBody>
      </p:sp>
      <p:sp>
        <p:nvSpPr>
          <p:cNvPr id="5" name="Rectangle 4">
            <a:extLst>
              <a:ext uri="{FF2B5EF4-FFF2-40B4-BE49-F238E27FC236}">
                <a16:creationId xmlns:a16="http://schemas.microsoft.com/office/drawing/2014/main" id="{6A155485-5793-490C-B02B-E5987EC450FA}"/>
              </a:ext>
            </a:extLst>
          </p:cNvPr>
          <p:cNvSpPr/>
          <p:nvPr/>
        </p:nvSpPr>
        <p:spPr>
          <a:xfrm>
            <a:off x="829733" y="974550"/>
            <a:ext cx="2286541" cy="768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1200">
                <a:solidFill>
                  <a:schemeClr val="tx1"/>
                </a:solidFill>
              </a:rPr>
              <a:t>Do cơ chế tác động huyết động học, ức chế</a:t>
            </a:r>
            <a:br>
              <a:rPr lang="en-GB" sz="1200" dirty="0">
                <a:solidFill>
                  <a:schemeClr val="tx1"/>
                </a:solidFill>
              </a:rPr>
            </a:br>
            <a:r>
              <a:rPr lang="en-GB" sz="1200">
                <a:solidFill>
                  <a:schemeClr val="tx1"/>
                </a:solidFill>
              </a:rPr>
              <a:t>SGLT2 dẫn tới </a:t>
            </a:r>
            <a:r>
              <a:rPr lang="en-GB" sz="1200" b="1">
                <a:solidFill>
                  <a:schemeClr val="tx1"/>
                </a:solidFill>
              </a:rPr>
              <a:t>giảm eGFR ban đầu</a:t>
            </a:r>
            <a:r>
              <a:rPr lang="en-GB" sz="1200" baseline="30000">
                <a:solidFill>
                  <a:schemeClr val="tx1"/>
                </a:solidFill>
              </a:rPr>
              <a:t>1,2</a:t>
            </a:r>
            <a:endParaRPr lang="en-GB" sz="1200" baseline="30000" dirty="0">
              <a:solidFill>
                <a:schemeClr val="tx1"/>
              </a:solidFill>
            </a:endParaRPr>
          </a:p>
        </p:txBody>
      </p:sp>
      <p:sp>
        <p:nvSpPr>
          <p:cNvPr id="189" name="Rectangle 188">
            <a:extLst>
              <a:ext uri="{FF2B5EF4-FFF2-40B4-BE49-F238E27FC236}">
                <a16:creationId xmlns:a16="http://schemas.microsoft.com/office/drawing/2014/main" id="{99BB93F8-99C0-49EA-871C-951E2C391948}"/>
              </a:ext>
            </a:extLst>
          </p:cNvPr>
          <p:cNvSpPr/>
          <p:nvPr/>
        </p:nvSpPr>
        <p:spPr>
          <a:xfrm>
            <a:off x="6214966" y="974550"/>
            <a:ext cx="2312911" cy="768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1200">
                <a:solidFill>
                  <a:schemeClr val="tx1"/>
                </a:solidFill>
              </a:rPr>
              <a:t>eGFR </a:t>
            </a:r>
            <a:r>
              <a:rPr lang="en-GB" sz="1200" b="1">
                <a:solidFill>
                  <a:schemeClr val="tx1"/>
                </a:solidFill>
              </a:rPr>
              <a:t>tăng trở lại</a:t>
            </a:r>
            <a:r>
              <a:rPr lang="en-GB" sz="1200">
                <a:solidFill>
                  <a:schemeClr val="tx1"/>
                </a:solidFill>
              </a:rPr>
              <a:t> sau khi ngưng thuốc cho thấy dấu hiệu của sự đảo ngược huyết động của thận</a:t>
            </a:r>
            <a:r>
              <a:rPr lang="en-GB" sz="1200" baseline="30000">
                <a:solidFill>
                  <a:schemeClr val="tx1"/>
                </a:solidFill>
              </a:rPr>
              <a:t>3</a:t>
            </a:r>
            <a:endParaRPr lang="en-GB" sz="1200" baseline="30000" dirty="0">
              <a:solidFill>
                <a:schemeClr val="tx1"/>
              </a:solidFill>
            </a:endParaRPr>
          </a:p>
        </p:txBody>
      </p:sp>
      <p:sp>
        <p:nvSpPr>
          <p:cNvPr id="90" name="Rectangle 89">
            <a:extLst>
              <a:ext uri="{FF2B5EF4-FFF2-40B4-BE49-F238E27FC236}">
                <a16:creationId xmlns:a16="http://schemas.microsoft.com/office/drawing/2014/main" id="{76FE86B9-8DB5-4AD8-8CAD-5C6F486E8D2F}"/>
              </a:ext>
            </a:extLst>
          </p:cNvPr>
          <p:cNvSpPr/>
          <p:nvPr/>
        </p:nvSpPr>
        <p:spPr>
          <a:xfrm>
            <a:off x="3877891" y="974550"/>
            <a:ext cx="1507896" cy="768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1200">
                <a:solidFill>
                  <a:schemeClr val="tx1"/>
                </a:solidFill>
              </a:rPr>
              <a:t>eGFR trung bình </a:t>
            </a:r>
            <a:r>
              <a:rPr lang="en-GB" sz="1200" b="1">
                <a:solidFill>
                  <a:schemeClr val="tx1"/>
                </a:solidFill>
              </a:rPr>
              <a:t>ổn định</a:t>
            </a:r>
            <a:r>
              <a:rPr lang="en-GB" sz="1200">
                <a:solidFill>
                  <a:schemeClr val="tx1"/>
                </a:solidFill>
              </a:rPr>
              <a:t> sau khi giảm lúc đầu</a:t>
            </a:r>
            <a:r>
              <a:rPr lang="en-GB" sz="1200" baseline="30000">
                <a:solidFill>
                  <a:schemeClr val="tx1"/>
                </a:solidFill>
              </a:rPr>
              <a:t>1</a:t>
            </a:r>
            <a:endParaRPr lang="en-GB" sz="1200" baseline="30000" dirty="0">
              <a:solidFill>
                <a:schemeClr val="tx1"/>
              </a:solidFill>
            </a:endParaRPr>
          </a:p>
        </p:txBody>
      </p:sp>
      <p:cxnSp>
        <p:nvCxnSpPr>
          <p:cNvPr id="12" name="Straight Connector 11">
            <a:extLst>
              <a:ext uri="{FF2B5EF4-FFF2-40B4-BE49-F238E27FC236}">
                <a16:creationId xmlns:a16="http://schemas.microsoft.com/office/drawing/2014/main" id="{7FFBA6D0-7DAD-458E-944E-7B19282675A9}"/>
              </a:ext>
            </a:extLst>
          </p:cNvPr>
          <p:cNvCxnSpPr>
            <a:cxnSpLocks/>
            <a:endCxn id="16" idx="0"/>
          </p:cNvCxnSpPr>
          <p:nvPr/>
        </p:nvCxnSpPr>
        <p:spPr>
          <a:xfrm>
            <a:off x="6866666" y="2136606"/>
            <a:ext cx="1" cy="92932"/>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8F717E1-D6F7-4410-A0E8-0E1DCE2AE3D1}"/>
              </a:ext>
            </a:extLst>
          </p:cNvPr>
          <p:cNvSpPr/>
          <p:nvPr/>
        </p:nvSpPr>
        <p:spPr>
          <a:xfrm>
            <a:off x="6836331" y="2177534"/>
            <a:ext cx="60671" cy="606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62BE6D38-30D0-4040-BBD5-CCCBEEF71183}"/>
              </a:ext>
            </a:extLst>
          </p:cNvPr>
          <p:cNvSpPr/>
          <p:nvPr/>
        </p:nvSpPr>
        <p:spPr>
          <a:xfrm>
            <a:off x="6836331" y="2229538"/>
            <a:ext cx="60671" cy="606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traight Connector 16">
            <a:extLst>
              <a:ext uri="{FF2B5EF4-FFF2-40B4-BE49-F238E27FC236}">
                <a16:creationId xmlns:a16="http://schemas.microsoft.com/office/drawing/2014/main" id="{C723EF89-E11D-41AB-A607-42268714CFD4}"/>
              </a:ext>
            </a:extLst>
          </p:cNvPr>
          <p:cNvCxnSpPr>
            <a:cxnSpLocks/>
          </p:cNvCxnSpPr>
          <p:nvPr/>
        </p:nvCxnSpPr>
        <p:spPr>
          <a:xfrm>
            <a:off x="6835959" y="2136606"/>
            <a:ext cx="6141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0F6AFBA-7E01-450B-8D35-F248393389B7}"/>
              </a:ext>
            </a:extLst>
          </p:cNvPr>
          <p:cNvCxnSpPr>
            <a:cxnSpLocks/>
          </p:cNvCxnSpPr>
          <p:nvPr/>
        </p:nvCxnSpPr>
        <p:spPr>
          <a:xfrm>
            <a:off x="6835959" y="2334499"/>
            <a:ext cx="614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8A03B25-B4C0-4FDE-B043-7C3D651AC1DB}"/>
              </a:ext>
            </a:extLst>
          </p:cNvPr>
          <p:cNvCxnSpPr>
            <a:cxnSpLocks/>
          </p:cNvCxnSpPr>
          <p:nvPr/>
        </p:nvCxnSpPr>
        <p:spPr>
          <a:xfrm>
            <a:off x="6835959" y="2300379"/>
            <a:ext cx="6141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DA65A71-EEF5-4B28-930B-C38616A5425A}"/>
              </a:ext>
            </a:extLst>
          </p:cNvPr>
          <p:cNvCxnSpPr>
            <a:cxnSpLocks/>
          </p:cNvCxnSpPr>
          <p:nvPr/>
        </p:nvCxnSpPr>
        <p:spPr>
          <a:xfrm>
            <a:off x="6866666" y="2246811"/>
            <a:ext cx="1" cy="9293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78A577CE-46EE-46A3-9DD2-3AC4A5CC0A43}"/>
              </a:ext>
            </a:extLst>
          </p:cNvPr>
          <p:cNvGrpSpPr/>
          <p:nvPr/>
        </p:nvGrpSpPr>
        <p:grpSpPr>
          <a:xfrm>
            <a:off x="7370957" y="3008859"/>
            <a:ext cx="61415" cy="99680"/>
            <a:chOff x="7370957" y="2872865"/>
            <a:chExt cx="61415" cy="99680"/>
          </a:xfrm>
        </p:grpSpPr>
        <p:sp>
          <p:nvSpPr>
            <p:cNvPr id="22" name="Oval 21">
              <a:extLst>
                <a:ext uri="{FF2B5EF4-FFF2-40B4-BE49-F238E27FC236}">
                  <a16:creationId xmlns:a16="http://schemas.microsoft.com/office/drawing/2014/main" id="{38D52697-DB24-4AED-9471-7FF369C96CE2}"/>
                </a:ext>
              </a:extLst>
            </p:cNvPr>
            <p:cNvSpPr/>
            <p:nvPr/>
          </p:nvSpPr>
          <p:spPr>
            <a:xfrm>
              <a:off x="7371649" y="2890023"/>
              <a:ext cx="60671" cy="606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3" name="Straight Connector 22">
              <a:extLst>
                <a:ext uri="{FF2B5EF4-FFF2-40B4-BE49-F238E27FC236}">
                  <a16:creationId xmlns:a16="http://schemas.microsoft.com/office/drawing/2014/main" id="{97393BCC-E4BD-489B-B21F-718A0E8B0959}"/>
                </a:ext>
              </a:extLst>
            </p:cNvPr>
            <p:cNvCxnSpPr>
              <a:cxnSpLocks/>
            </p:cNvCxnSpPr>
            <p:nvPr/>
          </p:nvCxnSpPr>
          <p:spPr>
            <a:xfrm>
              <a:off x="7370957" y="2968177"/>
              <a:ext cx="614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F6B8F76-06C2-43FD-A044-18FCC41EA700}"/>
                </a:ext>
              </a:extLst>
            </p:cNvPr>
            <p:cNvCxnSpPr>
              <a:cxnSpLocks/>
            </p:cNvCxnSpPr>
            <p:nvPr/>
          </p:nvCxnSpPr>
          <p:spPr>
            <a:xfrm>
              <a:off x="7370957" y="2872865"/>
              <a:ext cx="614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D73C666-F75F-4943-9E41-8F660107E229}"/>
                </a:ext>
              </a:extLst>
            </p:cNvPr>
            <p:cNvCxnSpPr>
              <a:cxnSpLocks/>
            </p:cNvCxnSpPr>
            <p:nvPr/>
          </p:nvCxnSpPr>
          <p:spPr>
            <a:xfrm flipH="1">
              <a:off x="7398598" y="2874254"/>
              <a:ext cx="2978" cy="9829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DB07ECFF-BB33-4AB0-A2EB-0D3B10BC54A8}"/>
              </a:ext>
            </a:extLst>
          </p:cNvPr>
          <p:cNvCxnSpPr>
            <a:cxnSpLocks/>
          </p:cNvCxnSpPr>
          <p:nvPr/>
        </p:nvCxnSpPr>
        <p:spPr>
          <a:xfrm>
            <a:off x="7373935" y="2762232"/>
            <a:ext cx="6141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F91C9D-FC1E-488C-B639-782E454D2D22}"/>
              </a:ext>
            </a:extLst>
          </p:cNvPr>
          <p:cNvCxnSpPr>
            <a:cxnSpLocks/>
          </p:cNvCxnSpPr>
          <p:nvPr/>
        </p:nvCxnSpPr>
        <p:spPr>
          <a:xfrm>
            <a:off x="7370957" y="2854307"/>
            <a:ext cx="6141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695732-AFEC-4448-974A-AEB20BC7D0CA}"/>
              </a:ext>
            </a:extLst>
          </p:cNvPr>
          <p:cNvCxnSpPr>
            <a:cxnSpLocks/>
          </p:cNvCxnSpPr>
          <p:nvPr/>
        </p:nvCxnSpPr>
        <p:spPr>
          <a:xfrm>
            <a:off x="7401576" y="2763620"/>
            <a:ext cx="0" cy="8612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7D2A3F4F-5A87-4595-94F8-70FB84741801}"/>
              </a:ext>
            </a:extLst>
          </p:cNvPr>
          <p:cNvSpPr/>
          <p:nvPr/>
        </p:nvSpPr>
        <p:spPr>
          <a:xfrm>
            <a:off x="7371536" y="2780378"/>
            <a:ext cx="60671" cy="606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0" name="Straight Connector 29">
            <a:extLst>
              <a:ext uri="{FF2B5EF4-FFF2-40B4-BE49-F238E27FC236}">
                <a16:creationId xmlns:a16="http://schemas.microsoft.com/office/drawing/2014/main" id="{0CB0C406-46D1-4FCB-8FCB-96553E381B63}"/>
              </a:ext>
            </a:extLst>
          </p:cNvPr>
          <p:cNvCxnSpPr>
            <a:cxnSpLocks/>
          </p:cNvCxnSpPr>
          <p:nvPr/>
        </p:nvCxnSpPr>
        <p:spPr>
          <a:xfrm>
            <a:off x="7926811" y="2290092"/>
            <a:ext cx="0" cy="8612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972336E-3630-47F2-86C9-73D10CAE0240}"/>
              </a:ext>
            </a:extLst>
          </p:cNvPr>
          <p:cNvCxnSpPr>
            <a:cxnSpLocks/>
          </p:cNvCxnSpPr>
          <p:nvPr/>
        </p:nvCxnSpPr>
        <p:spPr>
          <a:xfrm>
            <a:off x="7898914" y="2285529"/>
            <a:ext cx="6141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F5CC388-3D21-4587-818D-20F32BDF7496}"/>
              </a:ext>
            </a:extLst>
          </p:cNvPr>
          <p:cNvCxnSpPr>
            <a:cxnSpLocks/>
          </p:cNvCxnSpPr>
          <p:nvPr/>
        </p:nvCxnSpPr>
        <p:spPr>
          <a:xfrm>
            <a:off x="7898914" y="2375336"/>
            <a:ext cx="6141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ACB81185-A3EB-49A0-ADBC-392FD269334B}"/>
              </a:ext>
            </a:extLst>
          </p:cNvPr>
          <p:cNvSpPr/>
          <p:nvPr/>
        </p:nvSpPr>
        <p:spPr>
          <a:xfrm>
            <a:off x="7900242" y="2302775"/>
            <a:ext cx="60671" cy="606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5" name="Group 34">
            <a:extLst>
              <a:ext uri="{FF2B5EF4-FFF2-40B4-BE49-F238E27FC236}">
                <a16:creationId xmlns:a16="http://schemas.microsoft.com/office/drawing/2014/main" id="{0A9B451C-F82E-4ED5-BE40-2495C70A6A1B}"/>
              </a:ext>
            </a:extLst>
          </p:cNvPr>
          <p:cNvGrpSpPr/>
          <p:nvPr/>
        </p:nvGrpSpPr>
        <p:grpSpPr>
          <a:xfrm>
            <a:off x="7898914" y="3041516"/>
            <a:ext cx="61415" cy="92591"/>
            <a:chOff x="7370957" y="2872865"/>
            <a:chExt cx="61415" cy="92591"/>
          </a:xfrm>
        </p:grpSpPr>
        <p:sp>
          <p:nvSpPr>
            <p:cNvPr id="36" name="Oval 35">
              <a:extLst>
                <a:ext uri="{FF2B5EF4-FFF2-40B4-BE49-F238E27FC236}">
                  <a16:creationId xmlns:a16="http://schemas.microsoft.com/office/drawing/2014/main" id="{627A3FBC-CA72-487D-889F-7CA2F237D110}"/>
                </a:ext>
              </a:extLst>
            </p:cNvPr>
            <p:cNvSpPr/>
            <p:nvPr/>
          </p:nvSpPr>
          <p:spPr>
            <a:xfrm>
              <a:off x="7371649" y="2890023"/>
              <a:ext cx="60671" cy="606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7" name="Straight Connector 36">
              <a:extLst>
                <a:ext uri="{FF2B5EF4-FFF2-40B4-BE49-F238E27FC236}">
                  <a16:creationId xmlns:a16="http://schemas.microsoft.com/office/drawing/2014/main" id="{E4D39918-3CA6-48B8-AE76-71C61DFA7A30}"/>
                </a:ext>
              </a:extLst>
            </p:cNvPr>
            <p:cNvCxnSpPr>
              <a:cxnSpLocks/>
            </p:cNvCxnSpPr>
            <p:nvPr/>
          </p:nvCxnSpPr>
          <p:spPr>
            <a:xfrm>
              <a:off x="7370957" y="2965456"/>
              <a:ext cx="614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65229B0-9250-4A57-9AC3-7F9EA6E46BF3}"/>
                </a:ext>
              </a:extLst>
            </p:cNvPr>
            <p:cNvCxnSpPr>
              <a:cxnSpLocks/>
            </p:cNvCxnSpPr>
            <p:nvPr/>
          </p:nvCxnSpPr>
          <p:spPr>
            <a:xfrm>
              <a:off x="7370957" y="2872865"/>
              <a:ext cx="614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B0D9C4A-EBBA-43E6-B2C0-4384B1C642B4}"/>
                </a:ext>
              </a:extLst>
            </p:cNvPr>
            <p:cNvCxnSpPr>
              <a:cxnSpLocks/>
            </p:cNvCxnSpPr>
            <p:nvPr/>
          </p:nvCxnSpPr>
          <p:spPr>
            <a:xfrm>
              <a:off x="7401576" y="2874254"/>
              <a:ext cx="1787" cy="905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a:extLst>
              <a:ext uri="{FF2B5EF4-FFF2-40B4-BE49-F238E27FC236}">
                <a16:creationId xmlns:a16="http://schemas.microsoft.com/office/drawing/2014/main" id="{F89E2994-994E-404B-BBCF-FC8376540798}"/>
              </a:ext>
            </a:extLst>
          </p:cNvPr>
          <p:cNvCxnSpPr>
            <a:cxnSpLocks/>
          </p:cNvCxnSpPr>
          <p:nvPr/>
        </p:nvCxnSpPr>
        <p:spPr>
          <a:xfrm flipH="1">
            <a:off x="6390316" y="3944411"/>
            <a:ext cx="1919959" cy="2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5D4957D2-4725-432A-A2D8-7729A61BC00E}"/>
              </a:ext>
            </a:extLst>
          </p:cNvPr>
          <p:cNvSpPr txBox="1"/>
          <p:nvPr/>
        </p:nvSpPr>
        <p:spPr>
          <a:xfrm>
            <a:off x="6519262" y="3944415"/>
            <a:ext cx="537327" cy="200055"/>
          </a:xfrm>
          <a:prstGeom prst="rect">
            <a:avLst/>
          </a:prstGeom>
          <a:noFill/>
        </p:spPr>
        <p:txBody>
          <a:bodyPr wrap="none" rtlCol="0">
            <a:spAutoFit/>
          </a:bodyPr>
          <a:lstStyle/>
          <a:p>
            <a:r>
              <a:rPr lang="en-GB" sz="700" dirty="0"/>
              <a:t>Baseline</a:t>
            </a:r>
          </a:p>
        </p:txBody>
      </p:sp>
      <p:sp>
        <p:nvSpPr>
          <p:cNvPr id="42" name="TextBox 41">
            <a:extLst>
              <a:ext uri="{FF2B5EF4-FFF2-40B4-BE49-F238E27FC236}">
                <a16:creationId xmlns:a16="http://schemas.microsoft.com/office/drawing/2014/main" id="{748BBC8F-53B3-412C-A92E-0B2B635DFA6B}"/>
              </a:ext>
            </a:extLst>
          </p:cNvPr>
          <p:cNvSpPr txBox="1"/>
          <p:nvPr/>
        </p:nvSpPr>
        <p:spPr>
          <a:xfrm>
            <a:off x="6927100" y="3944415"/>
            <a:ext cx="1010213" cy="307777"/>
          </a:xfrm>
          <a:prstGeom prst="rect">
            <a:avLst/>
          </a:prstGeom>
          <a:noFill/>
        </p:spPr>
        <p:txBody>
          <a:bodyPr wrap="none" rtlCol="0">
            <a:spAutoFit/>
          </a:bodyPr>
          <a:lstStyle/>
          <a:p>
            <a:r>
              <a:rPr lang="en-GB" sz="700" dirty="0"/>
              <a:t>Last measurement </a:t>
            </a:r>
            <a:br>
              <a:rPr lang="en-GB" sz="700" dirty="0"/>
            </a:br>
            <a:r>
              <a:rPr lang="en-GB" sz="700" dirty="0"/>
              <a:t>during treatment</a:t>
            </a:r>
          </a:p>
        </p:txBody>
      </p:sp>
      <p:sp>
        <p:nvSpPr>
          <p:cNvPr id="43" name="TextBox 42">
            <a:extLst>
              <a:ext uri="{FF2B5EF4-FFF2-40B4-BE49-F238E27FC236}">
                <a16:creationId xmlns:a16="http://schemas.microsoft.com/office/drawing/2014/main" id="{723C6602-0825-4824-9282-C712646C872C}"/>
              </a:ext>
            </a:extLst>
          </p:cNvPr>
          <p:cNvSpPr txBox="1"/>
          <p:nvPr/>
        </p:nvSpPr>
        <p:spPr>
          <a:xfrm>
            <a:off x="7760298" y="3944415"/>
            <a:ext cx="603050" cy="200055"/>
          </a:xfrm>
          <a:prstGeom prst="rect">
            <a:avLst/>
          </a:prstGeom>
          <a:noFill/>
        </p:spPr>
        <p:txBody>
          <a:bodyPr wrap="none" rtlCol="0">
            <a:spAutoFit/>
          </a:bodyPr>
          <a:lstStyle/>
          <a:p>
            <a:r>
              <a:rPr lang="en-GB" sz="700" dirty="0"/>
              <a:t>Follow-up</a:t>
            </a:r>
          </a:p>
        </p:txBody>
      </p:sp>
      <p:sp>
        <p:nvSpPr>
          <p:cNvPr id="44" name="Freeform: Shape 43">
            <a:extLst>
              <a:ext uri="{FF2B5EF4-FFF2-40B4-BE49-F238E27FC236}">
                <a16:creationId xmlns:a16="http://schemas.microsoft.com/office/drawing/2014/main" id="{D5530732-2156-4FB3-93F1-05C2FD5949B9}"/>
              </a:ext>
            </a:extLst>
          </p:cNvPr>
          <p:cNvSpPr/>
          <p:nvPr/>
        </p:nvSpPr>
        <p:spPr>
          <a:xfrm>
            <a:off x="6750320" y="4114211"/>
            <a:ext cx="691978" cy="134159"/>
          </a:xfrm>
          <a:custGeom>
            <a:avLst/>
            <a:gdLst>
              <a:gd name="connsiteX0" fmla="*/ 0 w 691978"/>
              <a:gd name="connsiteY0" fmla="*/ 0 h 169464"/>
              <a:gd name="connsiteX1" fmla="*/ 0 w 691978"/>
              <a:gd name="connsiteY1" fmla="*/ 169464 h 169464"/>
              <a:gd name="connsiteX2" fmla="*/ 691978 w 691978"/>
              <a:gd name="connsiteY2" fmla="*/ 169464 h 169464"/>
              <a:gd name="connsiteX3" fmla="*/ 691978 w 691978"/>
              <a:gd name="connsiteY3" fmla="*/ 134159 h 169464"/>
            </a:gdLst>
            <a:ahLst/>
            <a:cxnLst>
              <a:cxn ang="0">
                <a:pos x="connsiteX0" y="connsiteY0"/>
              </a:cxn>
              <a:cxn ang="0">
                <a:pos x="connsiteX1" y="connsiteY1"/>
              </a:cxn>
              <a:cxn ang="0">
                <a:pos x="connsiteX2" y="connsiteY2"/>
              </a:cxn>
              <a:cxn ang="0">
                <a:pos x="connsiteX3" y="connsiteY3"/>
              </a:cxn>
            </a:cxnLst>
            <a:rect l="l" t="t" r="r" b="b"/>
            <a:pathLst>
              <a:path w="691978" h="169464">
                <a:moveTo>
                  <a:pt x="0" y="0"/>
                </a:moveTo>
                <a:lnTo>
                  <a:pt x="0" y="169464"/>
                </a:lnTo>
                <a:lnTo>
                  <a:pt x="691978" y="169464"/>
                </a:lnTo>
                <a:lnTo>
                  <a:pt x="691978" y="134159"/>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Freeform: Shape 44">
            <a:extLst>
              <a:ext uri="{FF2B5EF4-FFF2-40B4-BE49-F238E27FC236}">
                <a16:creationId xmlns:a16="http://schemas.microsoft.com/office/drawing/2014/main" id="{EA91A682-0289-4B04-8B07-D0784F1813A8}"/>
              </a:ext>
            </a:extLst>
          </p:cNvPr>
          <p:cNvSpPr/>
          <p:nvPr/>
        </p:nvSpPr>
        <p:spPr>
          <a:xfrm flipH="1">
            <a:off x="7484664" y="4114211"/>
            <a:ext cx="518984" cy="134159"/>
          </a:xfrm>
          <a:custGeom>
            <a:avLst/>
            <a:gdLst>
              <a:gd name="connsiteX0" fmla="*/ 0 w 691978"/>
              <a:gd name="connsiteY0" fmla="*/ 0 h 169464"/>
              <a:gd name="connsiteX1" fmla="*/ 0 w 691978"/>
              <a:gd name="connsiteY1" fmla="*/ 169464 h 169464"/>
              <a:gd name="connsiteX2" fmla="*/ 691978 w 691978"/>
              <a:gd name="connsiteY2" fmla="*/ 169464 h 169464"/>
              <a:gd name="connsiteX3" fmla="*/ 691978 w 691978"/>
              <a:gd name="connsiteY3" fmla="*/ 134159 h 169464"/>
            </a:gdLst>
            <a:ahLst/>
            <a:cxnLst>
              <a:cxn ang="0">
                <a:pos x="connsiteX0" y="connsiteY0"/>
              </a:cxn>
              <a:cxn ang="0">
                <a:pos x="connsiteX1" y="connsiteY1"/>
              </a:cxn>
              <a:cxn ang="0">
                <a:pos x="connsiteX2" y="connsiteY2"/>
              </a:cxn>
              <a:cxn ang="0">
                <a:pos x="connsiteX3" y="connsiteY3"/>
              </a:cxn>
            </a:cxnLst>
            <a:rect l="l" t="t" r="r" b="b"/>
            <a:pathLst>
              <a:path w="691978" h="169464">
                <a:moveTo>
                  <a:pt x="0" y="0"/>
                </a:moveTo>
                <a:lnTo>
                  <a:pt x="0" y="169464"/>
                </a:lnTo>
                <a:lnTo>
                  <a:pt x="691978" y="169464"/>
                </a:lnTo>
                <a:lnTo>
                  <a:pt x="691978" y="134159"/>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extBox 45">
            <a:extLst>
              <a:ext uri="{FF2B5EF4-FFF2-40B4-BE49-F238E27FC236}">
                <a16:creationId xmlns:a16="http://schemas.microsoft.com/office/drawing/2014/main" id="{5D758A3D-B33E-4A18-ACB3-E4100AC11097}"/>
              </a:ext>
            </a:extLst>
          </p:cNvPr>
          <p:cNvSpPr txBox="1"/>
          <p:nvPr/>
        </p:nvSpPr>
        <p:spPr>
          <a:xfrm>
            <a:off x="6672487" y="4221083"/>
            <a:ext cx="840295" cy="184666"/>
          </a:xfrm>
          <a:prstGeom prst="rect">
            <a:avLst/>
          </a:prstGeom>
          <a:noFill/>
        </p:spPr>
        <p:txBody>
          <a:bodyPr wrap="none" rtlCol="0">
            <a:spAutoFit/>
          </a:bodyPr>
          <a:lstStyle/>
          <a:p>
            <a:r>
              <a:rPr lang="en-GB" sz="600" dirty="0"/>
              <a:t>Median, 3.0 years</a:t>
            </a:r>
          </a:p>
        </p:txBody>
      </p:sp>
      <p:sp>
        <p:nvSpPr>
          <p:cNvPr id="47" name="TextBox 46">
            <a:extLst>
              <a:ext uri="{FF2B5EF4-FFF2-40B4-BE49-F238E27FC236}">
                <a16:creationId xmlns:a16="http://schemas.microsoft.com/office/drawing/2014/main" id="{9E6144D2-86ED-41F6-9C60-CD26B743C00D}"/>
              </a:ext>
            </a:extLst>
          </p:cNvPr>
          <p:cNvSpPr txBox="1"/>
          <p:nvPr/>
        </p:nvSpPr>
        <p:spPr>
          <a:xfrm>
            <a:off x="7410670" y="4221083"/>
            <a:ext cx="800219" cy="184666"/>
          </a:xfrm>
          <a:prstGeom prst="rect">
            <a:avLst/>
          </a:prstGeom>
          <a:noFill/>
        </p:spPr>
        <p:txBody>
          <a:bodyPr wrap="none" rtlCol="0">
            <a:spAutoFit/>
          </a:bodyPr>
          <a:lstStyle/>
          <a:p>
            <a:r>
              <a:rPr lang="en-GB" sz="600" dirty="0"/>
              <a:t>Median, 34 days</a:t>
            </a:r>
          </a:p>
        </p:txBody>
      </p:sp>
      <p:sp>
        <p:nvSpPr>
          <p:cNvPr id="48" name="TextBox 47">
            <a:extLst>
              <a:ext uri="{FF2B5EF4-FFF2-40B4-BE49-F238E27FC236}">
                <a16:creationId xmlns:a16="http://schemas.microsoft.com/office/drawing/2014/main" id="{A8432F30-2FF0-4D37-AF75-D32A1711466F}"/>
              </a:ext>
            </a:extLst>
          </p:cNvPr>
          <p:cNvSpPr txBox="1"/>
          <p:nvPr/>
        </p:nvSpPr>
        <p:spPr>
          <a:xfrm>
            <a:off x="6701104" y="4343286"/>
            <a:ext cx="357790" cy="184666"/>
          </a:xfrm>
          <a:prstGeom prst="rect">
            <a:avLst/>
          </a:prstGeom>
          <a:noFill/>
        </p:spPr>
        <p:txBody>
          <a:bodyPr wrap="none" rtlCol="0">
            <a:spAutoFit/>
          </a:bodyPr>
          <a:lstStyle/>
          <a:p>
            <a:r>
              <a:rPr lang="en-GB" sz="600" dirty="0"/>
              <a:t>1555</a:t>
            </a:r>
          </a:p>
        </p:txBody>
      </p:sp>
      <p:sp>
        <p:nvSpPr>
          <p:cNvPr id="49" name="TextBox 48">
            <a:extLst>
              <a:ext uri="{FF2B5EF4-FFF2-40B4-BE49-F238E27FC236}">
                <a16:creationId xmlns:a16="http://schemas.microsoft.com/office/drawing/2014/main" id="{F8034D72-3655-473B-A04D-09ABDE4533E1}"/>
              </a:ext>
            </a:extLst>
          </p:cNvPr>
          <p:cNvSpPr txBox="1"/>
          <p:nvPr/>
        </p:nvSpPr>
        <p:spPr>
          <a:xfrm>
            <a:off x="7211424" y="4343286"/>
            <a:ext cx="357790" cy="184666"/>
          </a:xfrm>
          <a:prstGeom prst="rect">
            <a:avLst/>
          </a:prstGeom>
          <a:noFill/>
        </p:spPr>
        <p:txBody>
          <a:bodyPr wrap="none" rtlCol="0">
            <a:spAutoFit/>
          </a:bodyPr>
          <a:lstStyle/>
          <a:p>
            <a:r>
              <a:rPr lang="en-GB" sz="600" dirty="0"/>
              <a:t>1555</a:t>
            </a:r>
          </a:p>
        </p:txBody>
      </p:sp>
      <p:sp>
        <p:nvSpPr>
          <p:cNvPr id="50" name="TextBox 49">
            <a:extLst>
              <a:ext uri="{FF2B5EF4-FFF2-40B4-BE49-F238E27FC236}">
                <a16:creationId xmlns:a16="http://schemas.microsoft.com/office/drawing/2014/main" id="{1CACF0CA-0494-476B-A98A-D0FFF759276B}"/>
              </a:ext>
            </a:extLst>
          </p:cNvPr>
          <p:cNvSpPr txBox="1"/>
          <p:nvPr/>
        </p:nvSpPr>
        <p:spPr>
          <a:xfrm>
            <a:off x="7758380" y="4343286"/>
            <a:ext cx="357790" cy="184666"/>
          </a:xfrm>
          <a:prstGeom prst="rect">
            <a:avLst/>
          </a:prstGeom>
          <a:noFill/>
        </p:spPr>
        <p:txBody>
          <a:bodyPr wrap="none" rtlCol="0">
            <a:spAutoFit/>
          </a:bodyPr>
          <a:lstStyle/>
          <a:p>
            <a:r>
              <a:rPr lang="en-GB" sz="600" dirty="0"/>
              <a:t>1555</a:t>
            </a:r>
          </a:p>
        </p:txBody>
      </p:sp>
      <p:sp>
        <p:nvSpPr>
          <p:cNvPr id="51" name="TextBox 50">
            <a:extLst>
              <a:ext uri="{FF2B5EF4-FFF2-40B4-BE49-F238E27FC236}">
                <a16:creationId xmlns:a16="http://schemas.microsoft.com/office/drawing/2014/main" id="{BD42954B-A1A4-4F9A-8979-65A6E7559CF8}"/>
              </a:ext>
            </a:extLst>
          </p:cNvPr>
          <p:cNvSpPr txBox="1"/>
          <p:nvPr/>
        </p:nvSpPr>
        <p:spPr>
          <a:xfrm>
            <a:off x="6701104" y="4448061"/>
            <a:ext cx="357790" cy="184666"/>
          </a:xfrm>
          <a:prstGeom prst="rect">
            <a:avLst/>
          </a:prstGeom>
          <a:noFill/>
        </p:spPr>
        <p:txBody>
          <a:bodyPr wrap="none" rtlCol="0">
            <a:spAutoFit/>
          </a:bodyPr>
          <a:lstStyle/>
          <a:p>
            <a:r>
              <a:rPr lang="en-GB" sz="600" dirty="0"/>
              <a:t>1686</a:t>
            </a:r>
          </a:p>
        </p:txBody>
      </p:sp>
      <p:sp>
        <p:nvSpPr>
          <p:cNvPr id="52" name="TextBox 51">
            <a:extLst>
              <a:ext uri="{FF2B5EF4-FFF2-40B4-BE49-F238E27FC236}">
                <a16:creationId xmlns:a16="http://schemas.microsoft.com/office/drawing/2014/main" id="{C568D7AA-E013-4FAC-9267-E2E9FAD85704}"/>
              </a:ext>
            </a:extLst>
          </p:cNvPr>
          <p:cNvSpPr txBox="1"/>
          <p:nvPr/>
        </p:nvSpPr>
        <p:spPr>
          <a:xfrm>
            <a:off x="7215454" y="4448061"/>
            <a:ext cx="357790" cy="184666"/>
          </a:xfrm>
          <a:prstGeom prst="rect">
            <a:avLst/>
          </a:prstGeom>
          <a:noFill/>
        </p:spPr>
        <p:txBody>
          <a:bodyPr wrap="none" rtlCol="0">
            <a:spAutoFit/>
          </a:bodyPr>
          <a:lstStyle/>
          <a:p>
            <a:r>
              <a:rPr lang="en-GB" sz="600" dirty="0"/>
              <a:t>1686</a:t>
            </a:r>
          </a:p>
        </p:txBody>
      </p:sp>
      <p:sp>
        <p:nvSpPr>
          <p:cNvPr id="53" name="TextBox 52">
            <a:extLst>
              <a:ext uri="{FF2B5EF4-FFF2-40B4-BE49-F238E27FC236}">
                <a16:creationId xmlns:a16="http://schemas.microsoft.com/office/drawing/2014/main" id="{5BBDAFD7-AE86-4289-8E03-45CEC3C9C5A7}"/>
              </a:ext>
            </a:extLst>
          </p:cNvPr>
          <p:cNvSpPr txBox="1"/>
          <p:nvPr/>
        </p:nvSpPr>
        <p:spPr>
          <a:xfrm>
            <a:off x="7758379" y="4448061"/>
            <a:ext cx="357790" cy="184666"/>
          </a:xfrm>
          <a:prstGeom prst="rect">
            <a:avLst/>
          </a:prstGeom>
          <a:noFill/>
        </p:spPr>
        <p:txBody>
          <a:bodyPr wrap="none" rtlCol="0">
            <a:spAutoFit/>
          </a:bodyPr>
          <a:lstStyle/>
          <a:p>
            <a:r>
              <a:rPr lang="en-GB" sz="600" dirty="0"/>
              <a:t>1686</a:t>
            </a:r>
          </a:p>
        </p:txBody>
      </p:sp>
      <p:sp>
        <p:nvSpPr>
          <p:cNvPr id="314" name="Rectangle 313">
            <a:extLst>
              <a:ext uri="{FF2B5EF4-FFF2-40B4-BE49-F238E27FC236}">
                <a16:creationId xmlns:a16="http://schemas.microsoft.com/office/drawing/2014/main" id="{9B413012-C0B6-4F6D-9C13-7BF85010C0E3}"/>
              </a:ext>
            </a:extLst>
          </p:cNvPr>
          <p:cNvSpPr/>
          <p:nvPr/>
        </p:nvSpPr>
        <p:spPr>
          <a:xfrm rot="16200000">
            <a:off x="-218329" y="2668197"/>
            <a:ext cx="1720343" cy="415498"/>
          </a:xfrm>
          <a:prstGeom prst="rect">
            <a:avLst/>
          </a:prstGeom>
        </p:spPr>
        <p:txBody>
          <a:bodyPr wrap="none">
            <a:spAutoFit/>
          </a:bodyPr>
          <a:lstStyle/>
          <a:p>
            <a:pPr algn="ctr" defTabSz="457189">
              <a:defRPr sz="1400" b="1" i="0" u="none" strike="noStrike" kern="1200" baseline="0">
                <a:solidFill>
                  <a:srgbClr val="5A5A5A"/>
                </a:solidFill>
                <a:latin typeface="Arial" panose="020B0604020202020204" pitchFamily="34" charset="0"/>
                <a:ea typeface="+mn-ea"/>
                <a:cs typeface="Arial" panose="020B0604020202020204" pitchFamily="34" charset="0"/>
              </a:defRPr>
            </a:pPr>
            <a:r>
              <a:rPr lang="en-GB" sz="1050" b="1" dirty="0">
                <a:solidFill>
                  <a:srgbClr val="5A5A5A"/>
                </a:solidFill>
                <a:latin typeface="Century Gothic" panose="020B0502020202020204" pitchFamily="34" charset="0"/>
                <a:cs typeface="Arial" panose="020B0604020202020204" pitchFamily="34" charset="0"/>
              </a:rPr>
              <a:t>Adjusted mean ± SE </a:t>
            </a:r>
            <a:br>
              <a:rPr lang="en-GB" sz="1050" b="1" dirty="0">
                <a:solidFill>
                  <a:srgbClr val="5A5A5A"/>
                </a:solidFill>
                <a:latin typeface="Century Gothic" panose="020B0502020202020204" pitchFamily="34" charset="0"/>
                <a:cs typeface="Arial" panose="020B0604020202020204" pitchFamily="34" charset="0"/>
              </a:rPr>
            </a:br>
            <a:r>
              <a:rPr lang="en-GB" sz="1050" b="1" dirty="0">
                <a:solidFill>
                  <a:srgbClr val="5A5A5A"/>
                </a:solidFill>
                <a:latin typeface="Century Gothic" panose="020B0502020202020204" pitchFamily="34" charset="0"/>
                <a:cs typeface="Arial" panose="020B0604020202020204" pitchFamily="34" charset="0"/>
              </a:rPr>
              <a:t>eGFR </a:t>
            </a:r>
            <a:r>
              <a:rPr lang="en-GB" sz="1050" b="1">
                <a:solidFill>
                  <a:srgbClr val="5A5A5A"/>
                </a:solidFill>
                <a:latin typeface="Century Gothic" panose="020B0502020202020204" pitchFamily="34" charset="0"/>
                <a:cs typeface="Arial" panose="020B0604020202020204" pitchFamily="34" charset="0"/>
              </a:rPr>
              <a:t>(ml/phút/1.73 </a:t>
            </a:r>
            <a:r>
              <a:rPr lang="en-GB" sz="1050" b="1" dirty="0">
                <a:solidFill>
                  <a:srgbClr val="5A5A5A"/>
                </a:solidFill>
                <a:latin typeface="Century Gothic" panose="020B0502020202020204" pitchFamily="34" charset="0"/>
                <a:cs typeface="Arial" panose="020B0604020202020204" pitchFamily="34" charset="0"/>
              </a:rPr>
              <a:t>m</a:t>
            </a:r>
            <a:r>
              <a:rPr lang="en-GB" sz="1050" b="1" baseline="30000" dirty="0">
                <a:solidFill>
                  <a:srgbClr val="5A5A5A"/>
                </a:solidFill>
                <a:latin typeface="Century Gothic" panose="020B0502020202020204" pitchFamily="34" charset="0"/>
                <a:cs typeface="Arial" panose="020B0604020202020204" pitchFamily="34" charset="0"/>
              </a:rPr>
              <a:t>2</a:t>
            </a:r>
            <a:r>
              <a:rPr lang="en-GB" sz="1050" b="1" dirty="0">
                <a:solidFill>
                  <a:srgbClr val="5A5A5A"/>
                </a:solidFill>
                <a:latin typeface="Century Gothic" panose="020B0502020202020204" pitchFamily="34" charset="0"/>
                <a:cs typeface="Arial" panose="020B0604020202020204" pitchFamily="34" charset="0"/>
              </a:rPr>
              <a:t>)</a:t>
            </a:r>
          </a:p>
        </p:txBody>
      </p:sp>
      <p:sp>
        <p:nvSpPr>
          <p:cNvPr id="321" name="Rectangle 320">
            <a:extLst>
              <a:ext uri="{FF2B5EF4-FFF2-40B4-BE49-F238E27FC236}">
                <a16:creationId xmlns:a16="http://schemas.microsoft.com/office/drawing/2014/main" id="{F0BA72A5-E3A0-40B9-926C-77D3E71F943A}"/>
              </a:ext>
            </a:extLst>
          </p:cNvPr>
          <p:cNvSpPr/>
          <p:nvPr/>
        </p:nvSpPr>
        <p:spPr>
          <a:xfrm>
            <a:off x="3402291" y="1800677"/>
            <a:ext cx="3743590" cy="1866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solidFill>
              </a:rPr>
              <a:t>Change in eGFR over time in EMPA-REG OUTCOME* </a:t>
            </a:r>
          </a:p>
        </p:txBody>
      </p:sp>
      <p:sp>
        <p:nvSpPr>
          <p:cNvPr id="324" name="TextBox 323">
            <a:extLst>
              <a:ext uri="{FF2B5EF4-FFF2-40B4-BE49-F238E27FC236}">
                <a16:creationId xmlns:a16="http://schemas.microsoft.com/office/drawing/2014/main" id="{CE9C8725-F55C-4A85-B3A5-4BFECE9EE883}"/>
              </a:ext>
            </a:extLst>
          </p:cNvPr>
          <p:cNvSpPr txBox="1"/>
          <p:nvPr/>
        </p:nvSpPr>
        <p:spPr>
          <a:xfrm>
            <a:off x="1037661" y="4339759"/>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2323</a:t>
            </a:r>
          </a:p>
        </p:txBody>
      </p:sp>
      <p:sp>
        <p:nvSpPr>
          <p:cNvPr id="325" name="TextBox 324">
            <a:extLst>
              <a:ext uri="{FF2B5EF4-FFF2-40B4-BE49-F238E27FC236}">
                <a16:creationId xmlns:a16="http://schemas.microsoft.com/office/drawing/2014/main" id="{D39E6F45-A57E-41D5-B92C-76900302ECB2}"/>
              </a:ext>
            </a:extLst>
          </p:cNvPr>
          <p:cNvSpPr txBox="1"/>
          <p:nvPr/>
        </p:nvSpPr>
        <p:spPr>
          <a:xfrm>
            <a:off x="1051373" y="4475083"/>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2322</a:t>
            </a:r>
          </a:p>
        </p:txBody>
      </p:sp>
      <p:sp>
        <p:nvSpPr>
          <p:cNvPr id="326" name="TextBox 325">
            <a:extLst>
              <a:ext uri="{FF2B5EF4-FFF2-40B4-BE49-F238E27FC236}">
                <a16:creationId xmlns:a16="http://schemas.microsoft.com/office/drawing/2014/main" id="{0C54DE5F-8B23-46BB-AAEE-22989D2F84FE}"/>
              </a:ext>
            </a:extLst>
          </p:cNvPr>
          <p:cNvSpPr txBox="1"/>
          <p:nvPr/>
        </p:nvSpPr>
        <p:spPr>
          <a:xfrm>
            <a:off x="1473256" y="4339759"/>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2267</a:t>
            </a:r>
          </a:p>
        </p:txBody>
      </p:sp>
      <p:sp>
        <p:nvSpPr>
          <p:cNvPr id="327" name="TextBox 326">
            <a:extLst>
              <a:ext uri="{FF2B5EF4-FFF2-40B4-BE49-F238E27FC236}">
                <a16:creationId xmlns:a16="http://schemas.microsoft.com/office/drawing/2014/main" id="{496ABBD5-29BB-42D7-AFBE-58120D4260A1}"/>
              </a:ext>
            </a:extLst>
          </p:cNvPr>
          <p:cNvSpPr txBox="1"/>
          <p:nvPr/>
        </p:nvSpPr>
        <p:spPr>
          <a:xfrm>
            <a:off x="1473256" y="4475083"/>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2269</a:t>
            </a:r>
          </a:p>
        </p:txBody>
      </p:sp>
      <p:sp>
        <p:nvSpPr>
          <p:cNvPr id="328" name="TextBox 327">
            <a:extLst>
              <a:ext uri="{FF2B5EF4-FFF2-40B4-BE49-F238E27FC236}">
                <a16:creationId xmlns:a16="http://schemas.microsoft.com/office/drawing/2014/main" id="{F13A180E-BD7B-44D4-89E3-D8A74E0D35B8}"/>
              </a:ext>
            </a:extLst>
          </p:cNvPr>
          <p:cNvSpPr txBox="1"/>
          <p:nvPr/>
        </p:nvSpPr>
        <p:spPr>
          <a:xfrm>
            <a:off x="1885636" y="4339759"/>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2205</a:t>
            </a:r>
          </a:p>
        </p:txBody>
      </p:sp>
      <p:sp>
        <p:nvSpPr>
          <p:cNvPr id="329" name="TextBox 328">
            <a:extLst>
              <a:ext uri="{FF2B5EF4-FFF2-40B4-BE49-F238E27FC236}">
                <a16:creationId xmlns:a16="http://schemas.microsoft.com/office/drawing/2014/main" id="{2A6863DB-F22A-4B4E-A0B9-9AEC6B5C5E0C}"/>
              </a:ext>
            </a:extLst>
          </p:cNvPr>
          <p:cNvSpPr txBox="1"/>
          <p:nvPr/>
        </p:nvSpPr>
        <p:spPr>
          <a:xfrm>
            <a:off x="1885636" y="4475083"/>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2216</a:t>
            </a:r>
          </a:p>
        </p:txBody>
      </p:sp>
      <p:sp>
        <p:nvSpPr>
          <p:cNvPr id="330" name="TextBox 329">
            <a:extLst>
              <a:ext uri="{FF2B5EF4-FFF2-40B4-BE49-F238E27FC236}">
                <a16:creationId xmlns:a16="http://schemas.microsoft.com/office/drawing/2014/main" id="{9B6349CB-6507-45C1-AF61-AD662714BF2E}"/>
              </a:ext>
            </a:extLst>
          </p:cNvPr>
          <p:cNvSpPr txBox="1"/>
          <p:nvPr/>
        </p:nvSpPr>
        <p:spPr>
          <a:xfrm>
            <a:off x="2489853" y="4339759"/>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2121</a:t>
            </a:r>
          </a:p>
        </p:txBody>
      </p:sp>
      <p:sp>
        <p:nvSpPr>
          <p:cNvPr id="331" name="TextBox 330">
            <a:extLst>
              <a:ext uri="{FF2B5EF4-FFF2-40B4-BE49-F238E27FC236}">
                <a16:creationId xmlns:a16="http://schemas.microsoft.com/office/drawing/2014/main" id="{1541BAF4-5CDD-4BE2-99E2-5398DDE89ED9}"/>
              </a:ext>
            </a:extLst>
          </p:cNvPr>
          <p:cNvSpPr txBox="1"/>
          <p:nvPr/>
        </p:nvSpPr>
        <p:spPr>
          <a:xfrm>
            <a:off x="2489853" y="4475083"/>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2156</a:t>
            </a:r>
          </a:p>
        </p:txBody>
      </p:sp>
      <p:sp>
        <p:nvSpPr>
          <p:cNvPr id="332" name="TextBox 331">
            <a:extLst>
              <a:ext uri="{FF2B5EF4-FFF2-40B4-BE49-F238E27FC236}">
                <a16:creationId xmlns:a16="http://schemas.microsoft.com/office/drawing/2014/main" id="{6268B08C-C70F-4794-92FB-F29E32D45B81}"/>
              </a:ext>
            </a:extLst>
          </p:cNvPr>
          <p:cNvSpPr txBox="1"/>
          <p:nvPr/>
        </p:nvSpPr>
        <p:spPr>
          <a:xfrm>
            <a:off x="2831077" y="4339759"/>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2064</a:t>
            </a:r>
          </a:p>
        </p:txBody>
      </p:sp>
      <p:sp>
        <p:nvSpPr>
          <p:cNvPr id="333" name="TextBox 332">
            <a:extLst>
              <a:ext uri="{FF2B5EF4-FFF2-40B4-BE49-F238E27FC236}">
                <a16:creationId xmlns:a16="http://schemas.microsoft.com/office/drawing/2014/main" id="{DD056554-F45A-4DBF-9410-48E2774B672C}"/>
              </a:ext>
            </a:extLst>
          </p:cNvPr>
          <p:cNvSpPr txBox="1"/>
          <p:nvPr/>
        </p:nvSpPr>
        <p:spPr>
          <a:xfrm>
            <a:off x="2825146" y="4475083"/>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2111</a:t>
            </a:r>
          </a:p>
        </p:txBody>
      </p:sp>
      <p:sp>
        <p:nvSpPr>
          <p:cNvPr id="334" name="TextBox 333">
            <a:extLst>
              <a:ext uri="{FF2B5EF4-FFF2-40B4-BE49-F238E27FC236}">
                <a16:creationId xmlns:a16="http://schemas.microsoft.com/office/drawing/2014/main" id="{3370E8A9-D992-4422-87EF-7DA86C635B03}"/>
              </a:ext>
            </a:extLst>
          </p:cNvPr>
          <p:cNvSpPr txBox="1"/>
          <p:nvPr/>
        </p:nvSpPr>
        <p:spPr>
          <a:xfrm>
            <a:off x="3155781" y="4339759"/>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1927</a:t>
            </a:r>
          </a:p>
        </p:txBody>
      </p:sp>
      <p:sp>
        <p:nvSpPr>
          <p:cNvPr id="335" name="TextBox 334">
            <a:extLst>
              <a:ext uri="{FF2B5EF4-FFF2-40B4-BE49-F238E27FC236}">
                <a16:creationId xmlns:a16="http://schemas.microsoft.com/office/drawing/2014/main" id="{61A5B476-6144-41F2-AE14-6A264AD662D3}"/>
              </a:ext>
            </a:extLst>
          </p:cNvPr>
          <p:cNvSpPr txBox="1"/>
          <p:nvPr/>
        </p:nvSpPr>
        <p:spPr>
          <a:xfrm>
            <a:off x="3155781" y="4475083"/>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2006</a:t>
            </a:r>
          </a:p>
        </p:txBody>
      </p:sp>
      <p:sp>
        <p:nvSpPr>
          <p:cNvPr id="336" name="TextBox 335">
            <a:extLst>
              <a:ext uri="{FF2B5EF4-FFF2-40B4-BE49-F238E27FC236}">
                <a16:creationId xmlns:a16="http://schemas.microsoft.com/office/drawing/2014/main" id="{6F4FD3C4-CDF1-49CB-B2B5-C05DDC1D832D}"/>
              </a:ext>
            </a:extLst>
          </p:cNvPr>
          <p:cNvSpPr txBox="1"/>
          <p:nvPr/>
        </p:nvSpPr>
        <p:spPr>
          <a:xfrm>
            <a:off x="3518497" y="4339759"/>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1981</a:t>
            </a:r>
          </a:p>
        </p:txBody>
      </p:sp>
      <p:sp>
        <p:nvSpPr>
          <p:cNvPr id="337" name="TextBox 336">
            <a:extLst>
              <a:ext uri="{FF2B5EF4-FFF2-40B4-BE49-F238E27FC236}">
                <a16:creationId xmlns:a16="http://schemas.microsoft.com/office/drawing/2014/main" id="{5718FCD8-6975-4287-A078-66449DE4EC7F}"/>
              </a:ext>
            </a:extLst>
          </p:cNvPr>
          <p:cNvSpPr txBox="1"/>
          <p:nvPr/>
        </p:nvSpPr>
        <p:spPr>
          <a:xfrm>
            <a:off x="3518497" y="4475083"/>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2067</a:t>
            </a:r>
          </a:p>
        </p:txBody>
      </p:sp>
      <p:sp>
        <p:nvSpPr>
          <p:cNvPr id="338" name="TextBox 337">
            <a:extLst>
              <a:ext uri="{FF2B5EF4-FFF2-40B4-BE49-F238E27FC236}">
                <a16:creationId xmlns:a16="http://schemas.microsoft.com/office/drawing/2014/main" id="{2EFF12CF-0BFE-4199-9A21-C38089107AB6}"/>
              </a:ext>
            </a:extLst>
          </p:cNvPr>
          <p:cNvSpPr txBox="1"/>
          <p:nvPr/>
        </p:nvSpPr>
        <p:spPr>
          <a:xfrm>
            <a:off x="3865807" y="4339759"/>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1763</a:t>
            </a:r>
          </a:p>
        </p:txBody>
      </p:sp>
      <p:sp>
        <p:nvSpPr>
          <p:cNvPr id="339" name="TextBox 338">
            <a:extLst>
              <a:ext uri="{FF2B5EF4-FFF2-40B4-BE49-F238E27FC236}">
                <a16:creationId xmlns:a16="http://schemas.microsoft.com/office/drawing/2014/main" id="{E87F80A7-99D3-4B68-A440-42D002A51E07}"/>
              </a:ext>
            </a:extLst>
          </p:cNvPr>
          <p:cNvSpPr txBox="1"/>
          <p:nvPr/>
        </p:nvSpPr>
        <p:spPr>
          <a:xfrm>
            <a:off x="3865807" y="4475083"/>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1871</a:t>
            </a:r>
          </a:p>
        </p:txBody>
      </p:sp>
      <p:sp>
        <p:nvSpPr>
          <p:cNvPr id="340" name="TextBox 339">
            <a:extLst>
              <a:ext uri="{FF2B5EF4-FFF2-40B4-BE49-F238E27FC236}">
                <a16:creationId xmlns:a16="http://schemas.microsoft.com/office/drawing/2014/main" id="{80049A2D-3E5B-4FB7-B901-658A3B783E19}"/>
              </a:ext>
            </a:extLst>
          </p:cNvPr>
          <p:cNvSpPr txBox="1"/>
          <p:nvPr/>
        </p:nvSpPr>
        <p:spPr>
          <a:xfrm>
            <a:off x="4197707" y="4339759"/>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1479</a:t>
            </a:r>
          </a:p>
        </p:txBody>
      </p:sp>
      <p:sp>
        <p:nvSpPr>
          <p:cNvPr id="341" name="TextBox 340">
            <a:extLst>
              <a:ext uri="{FF2B5EF4-FFF2-40B4-BE49-F238E27FC236}">
                <a16:creationId xmlns:a16="http://schemas.microsoft.com/office/drawing/2014/main" id="{C38E7781-F9E6-44E8-A74D-CE79F269D063}"/>
              </a:ext>
            </a:extLst>
          </p:cNvPr>
          <p:cNvSpPr txBox="1"/>
          <p:nvPr/>
        </p:nvSpPr>
        <p:spPr>
          <a:xfrm>
            <a:off x="4197707" y="4475083"/>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1563</a:t>
            </a:r>
          </a:p>
        </p:txBody>
      </p:sp>
      <p:sp>
        <p:nvSpPr>
          <p:cNvPr id="342" name="TextBox 341">
            <a:extLst>
              <a:ext uri="{FF2B5EF4-FFF2-40B4-BE49-F238E27FC236}">
                <a16:creationId xmlns:a16="http://schemas.microsoft.com/office/drawing/2014/main" id="{4266E985-F35C-445B-A2E2-D85D24E984BE}"/>
              </a:ext>
            </a:extLst>
          </p:cNvPr>
          <p:cNvSpPr txBox="1"/>
          <p:nvPr/>
        </p:nvSpPr>
        <p:spPr>
          <a:xfrm>
            <a:off x="4550423" y="4339759"/>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1262</a:t>
            </a:r>
          </a:p>
        </p:txBody>
      </p:sp>
      <p:sp>
        <p:nvSpPr>
          <p:cNvPr id="343" name="TextBox 342">
            <a:extLst>
              <a:ext uri="{FF2B5EF4-FFF2-40B4-BE49-F238E27FC236}">
                <a16:creationId xmlns:a16="http://schemas.microsoft.com/office/drawing/2014/main" id="{92A6AF6D-96EF-45B0-8665-A55A950DD871}"/>
              </a:ext>
            </a:extLst>
          </p:cNvPr>
          <p:cNvSpPr txBox="1"/>
          <p:nvPr/>
        </p:nvSpPr>
        <p:spPr>
          <a:xfrm>
            <a:off x="4550423" y="4475083"/>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1340</a:t>
            </a:r>
          </a:p>
        </p:txBody>
      </p:sp>
      <p:sp>
        <p:nvSpPr>
          <p:cNvPr id="344" name="TextBox 343">
            <a:extLst>
              <a:ext uri="{FF2B5EF4-FFF2-40B4-BE49-F238E27FC236}">
                <a16:creationId xmlns:a16="http://schemas.microsoft.com/office/drawing/2014/main" id="{793334B6-70B6-4EA8-BDD5-4E1145BB1AAC}"/>
              </a:ext>
            </a:extLst>
          </p:cNvPr>
          <p:cNvSpPr txBox="1"/>
          <p:nvPr/>
        </p:nvSpPr>
        <p:spPr>
          <a:xfrm>
            <a:off x="4905610" y="4339759"/>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1123</a:t>
            </a:r>
          </a:p>
        </p:txBody>
      </p:sp>
      <p:sp>
        <p:nvSpPr>
          <p:cNvPr id="345" name="TextBox 344">
            <a:extLst>
              <a:ext uri="{FF2B5EF4-FFF2-40B4-BE49-F238E27FC236}">
                <a16:creationId xmlns:a16="http://schemas.microsoft.com/office/drawing/2014/main" id="{6798265D-6211-410E-BDA6-B682CCF0E582}"/>
              </a:ext>
            </a:extLst>
          </p:cNvPr>
          <p:cNvSpPr txBox="1"/>
          <p:nvPr/>
        </p:nvSpPr>
        <p:spPr>
          <a:xfrm>
            <a:off x="4905610" y="4475083"/>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1207</a:t>
            </a:r>
          </a:p>
        </p:txBody>
      </p:sp>
      <p:sp>
        <p:nvSpPr>
          <p:cNvPr id="346" name="TextBox 345">
            <a:extLst>
              <a:ext uri="{FF2B5EF4-FFF2-40B4-BE49-F238E27FC236}">
                <a16:creationId xmlns:a16="http://schemas.microsoft.com/office/drawing/2014/main" id="{E9DBB164-3B9F-487D-90B0-D8B69D2523A3}"/>
              </a:ext>
            </a:extLst>
          </p:cNvPr>
          <p:cNvSpPr txBox="1"/>
          <p:nvPr/>
        </p:nvSpPr>
        <p:spPr>
          <a:xfrm>
            <a:off x="5266243" y="4339759"/>
            <a:ext cx="31451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977</a:t>
            </a:r>
          </a:p>
        </p:txBody>
      </p:sp>
      <p:sp>
        <p:nvSpPr>
          <p:cNvPr id="347" name="TextBox 346">
            <a:extLst>
              <a:ext uri="{FF2B5EF4-FFF2-40B4-BE49-F238E27FC236}">
                <a16:creationId xmlns:a16="http://schemas.microsoft.com/office/drawing/2014/main" id="{271246C0-197F-4C94-8E1B-1043FA428489}"/>
              </a:ext>
            </a:extLst>
          </p:cNvPr>
          <p:cNvSpPr txBox="1"/>
          <p:nvPr/>
        </p:nvSpPr>
        <p:spPr>
          <a:xfrm>
            <a:off x="5244602" y="4475083"/>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1063</a:t>
            </a:r>
          </a:p>
        </p:txBody>
      </p:sp>
      <p:sp>
        <p:nvSpPr>
          <p:cNvPr id="348" name="TextBox 347">
            <a:extLst>
              <a:ext uri="{FF2B5EF4-FFF2-40B4-BE49-F238E27FC236}">
                <a16:creationId xmlns:a16="http://schemas.microsoft.com/office/drawing/2014/main" id="{C2F03A81-1EFD-41E3-9835-A9705C4F6F59}"/>
              </a:ext>
            </a:extLst>
          </p:cNvPr>
          <p:cNvSpPr txBox="1"/>
          <p:nvPr/>
        </p:nvSpPr>
        <p:spPr>
          <a:xfrm>
            <a:off x="5614181" y="4339759"/>
            <a:ext cx="31451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731</a:t>
            </a:r>
          </a:p>
        </p:txBody>
      </p:sp>
      <p:sp>
        <p:nvSpPr>
          <p:cNvPr id="349" name="TextBox 348">
            <a:extLst>
              <a:ext uri="{FF2B5EF4-FFF2-40B4-BE49-F238E27FC236}">
                <a16:creationId xmlns:a16="http://schemas.microsoft.com/office/drawing/2014/main" id="{BB3DFD08-D014-491F-A69D-37BF6C3A7C64}"/>
              </a:ext>
            </a:extLst>
          </p:cNvPr>
          <p:cNvSpPr txBox="1"/>
          <p:nvPr/>
        </p:nvSpPr>
        <p:spPr>
          <a:xfrm>
            <a:off x="5614181" y="4475083"/>
            <a:ext cx="31451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838</a:t>
            </a:r>
          </a:p>
        </p:txBody>
      </p:sp>
      <p:sp>
        <p:nvSpPr>
          <p:cNvPr id="350" name="TextBox 349">
            <a:extLst>
              <a:ext uri="{FF2B5EF4-FFF2-40B4-BE49-F238E27FC236}">
                <a16:creationId xmlns:a16="http://schemas.microsoft.com/office/drawing/2014/main" id="{5BA7BDFC-4ABB-4796-ABC4-3601B384ACD1}"/>
              </a:ext>
            </a:extLst>
          </p:cNvPr>
          <p:cNvSpPr txBox="1"/>
          <p:nvPr/>
        </p:nvSpPr>
        <p:spPr>
          <a:xfrm>
            <a:off x="6000590" y="4339759"/>
            <a:ext cx="31451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448</a:t>
            </a:r>
          </a:p>
        </p:txBody>
      </p:sp>
      <p:sp>
        <p:nvSpPr>
          <p:cNvPr id="351" name="TextBox 350">
            <a:extLst>
              <a:ext uri="{FF2B5EF4-FFF2-40B4-BE49-F238E27FC236}">
                <a16:creationId xmlns:a16="http://schemas.microsoft.com/office/drawing/2014/main" id="{9E38E025-5B1C-4F54-8495-0235E97924C3}"/>
              </a:ext>
            </a:extLst>
          </p:cNvPr>
          <p:cNvSpPr txBox="1"/>
          <p:nvPr/>
        </p:nvSpPr>
        <p:spPr>
          <a:xfrm>
            <a:off x="6000590" y="4475083"/>
            <a:ext cx="31451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524</a:t>
            </a:r>
          </a:p>
        </p:txBody>
      </p:sp>
      <p:sp>
        <p:nvSpPr>
          <p:cNvPr id="352" name="TextBox 351">
            <a:extLst>
              <a:ext uri="{FF2B5EF4-FFF2-40B4-BE49-F238E27FC236}">
                <a16:creationId xmlns:a16="http://schemas.microsoft.com/office/drawing/2014/main" id="{096C144B-F82E-4515-9055-4159FEC56E45}"/>
              </a:ext>
            </a:extLst>
          </p:cNvPr>
          <p:cNvSpPr txBox="1"/>
          <p:nvPr/>
        </p:nvSpPr>
        <p:spPr>
          <a:xfrm>
            <a:off x="1263193" y="4339759"/>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2295</a:t>
            </a:r>
          </a:p>
        </p:txBody>
      </p:sp>
      <p:sp>
        <p:nvSpPr>
          <p:cNvPr id="353" name="TextBox 352">
            <a:extLst>
              <a:ext uri="{FF2B5EF4-FFF2-40B4-BE49-F238E27FC236}">
                <a16:creationId xmlns:a16="http://schemas.microsoft.com/office/drawing/2014/main" id="{3D511416-57AB-4644-9389-118AA5B93FBB}"/>
              </a:ext>
            </a:extLst>
          </p:cNvPr>
          <p:cNvSpPr txBox="1"/>
          <p:nvPr/>
        </p:nvSpPr>
        <p:spPr>
          <a:xfrm>
            <a:off x="1263193" y="4475083"/>
            <a:ext cx="357790" cy="184666"/>
          </a:xfrm>
          <a:prstGeom prst="rect">
            <a:avLst/>
          </a:prstGeom>
          <a:noFill/>
        </p:spPr>
        <p:txBody>
          <a:bodyPr wrap="none" rtlCol="0">
            <a:spAutoFit/>
          </a:bodyPr>
          <a:lstStyle/>
          <a:p>
            <a:pPr algn="ctr" defTabSz="457189">
              <a:buClr>
                <a:srgbClr val="003366"/>
              </a:buClr>
              <a:defRPr/>
            </a:pPr>
            <a:r>
              <a:rPr lang="en-GB" sz="600" dirty="0">
                <a:solidFill>
                  <a:srgbClr val="5A5A5A"/>
                </a:solidFill>
                <a:cs typeface="Arial" panose="020B0604020202020204" pitchFamily="34" charset="0"/>
              </a:rPr>
              <a:t>2288</a:t>
            </a:r>
          </a:p>
        </p:txBody>
      </p:sp>
      <p:sp>
        <p:nvSpPr>
          <p:cNvPr id="354" name="TextBox 353">
            <a:extLst>
              <a:ext uri="{FF2B5EF4-FFF2-40B4-BE49-F238E27FC236}">
                <a16:creationId xmlns:a16="http://schemas.microsoft.com/office/drawing/2014/main" id="{C67D13BC-EC71-40BF-9486-A68B4A3F179F}"/>
              </a:ext>
            </a:extLst>
          </p:cNvPr>
          <p:cNvSpPr txBox="1"/>
          <p:nvPr/>
        </p:nvSpPr>
        <p:spPr>
          <a:xfrm>
            <a:off x="251967" y="4475082"/>
            <a:ext cx="1073687" cy="184666"/>
          </a:xfrm>
          <a:prstGeom prst="rect">
            <a:avLst/>
          </a:prstGeom>
          <a:noFill/>
        </p:spPr>
        <p:txBody>
          <a:bodyPr wrap="square" lIns="0" rtlCol="0">
            <a:spAutoFit/>
          </a:bodyPr>
          <a:lstStyle/>
          <a:p>
            <a:pPr defTabSz="457189">
              <a:buClr>
                <a:srgbClr val="003366"/>
              </a:buClr>
              <a:defRPr/>
            </a:pPr>
            <a:r>
              <a:rPr lang="en-GB" sz="600" dirty="0">
                <a:solidFill>
                  <a:srgbClr val="5A5A5A"/>
                </a:solidFill>
                <a:cs typeface="Arial" panose="020B0604020202020204" pitchFamily="34" charset="0"/>
              </a:rPr>
              <a:t>Empagliflozin 25 mg</a:t>
            </a:r>
          </a:p>
        </p:txBody>
      </p:sp>
      <p:sp>
        <p:nvSpPr>
          <p:cNvPr id="355" name="TextBox 354">
            <a:extLst>
              <a:ext uri="{FF2B5EF4-FFF2-40B4-BE49-F238E27FC236}">
                <a16:creationId xmlns:a16="http://schemas.microsoft.com/office/drawing/2014/main" id="{5C44192D-07EC-49D6-9292-1F7DB6EBF907}"/>
              </a:ext>
            </a:extLst>
          </p:cNvPr>
          <p:cNvSpPr txBox="1"/>
          <p:nvPr/>
        </p:nvSpPr>
        <p:spPr>
          <a:xfrm>
            <a:off x="251967" y="4339759"/>
            <a:ext cx="416140" cy="184666"/>
          </a:xfrm>
          <a:prstGeom prst="rect">
            <a:avLst/>
          </a:prstGeom>
          <a:noFill/>
        </p:spPr>
        <p:txBody>
          <a:bodyPr wrap="none" lIns="0" rtlCol="0">
            <a:spAutoFit/>
          </a:bodyPr>
          <a:lstStyle/>
          <a:p>
            <a:pPr defTabSz="457189">
              <a:buClr>
                <a:srgbClr val="003366"/>
              </a:buClr>
              <a:defRPr/>
            </a:pPr>
            <a:r>
              <a:rPr lang="vi-VN" sz="600">
                <a:solidFill>
                  <a:srgbClr val="5A5A5A"/>
                </a:solidFill>
                <a:cs typeface="Arial" panose="020B0604020202020204" pitchFamily="34" charset="0"/>
              </a:rPr>
              <a:t>Giả dược</a:t>
            </a:r>
            <a:endParaRPr lang="en-GB" sz="600" dirty="0">
              <a:solidFill>
                <a:srgbClr val="5A5A5A"/>
              </a:solidFill>
              <a:cs typeface="Arial" panose="020B0604020202020204" pitchFamily="34" charset="0"/>
            </a:endParaRPr>
          </a:p>
        </p:txBody>
      </p:sp>
      <p:sp>
        <p:nvSpPr>
          <p:cNvPr id="356" name="TextBox 355">
            <a:extLst>
              <a:ext uri="{FF2B5EF4-FFF2-40B4-BE49-F238E27FC236}">
                <a16:creationId xmlns:a16="http://schemas.microsoft.com/office/drawing/2014/main" id="{771AA078-86FC-44C4-BB36-CDFBD43C69AA}"/>
              </a:ext>
            </a:extLst>
          </p:cNvPr>
          <p:cNvSpPr txBox="1"/>
          <p:nvPr/>
        </p:nvSpPr>
        <p:spPr>
          <a:xfrm>
            <a:off x="251966" y="4194926"/>
            <a:ext cx="1243770" cy="215444"/>
          </a:xfrm>
          <a:prstGeom prst="rect">
            <a:avLst/>
          </a:prstGeom>
          <a:noFill/>
        </p:spPr>
        <p:txBody>
          <a:bodyPr wrap="square" lIns="0" rtlCol="0">
            <a:spAutoFit/>
          </a:bodyPr>
          <a:lstStyle/>
          <a:p>
            <a:pPr defTabSz="457189">
              <a:defRPr/>
            </a:pPr>
            <a:r>
              <a:rPr lang="en-GB" sz="800" b="1" dirty="0">
                <a:solidFill>
                  <a:srgbClr val="5A5A5A"/>
                </a:solidFill>
                <a:cs typeface="Arial" panose="020B0604020202020204" pitchFamily="34" charset="0"/>
              </a:rPr>
              <a:t>No. of patients</a:t>
            </a:r>
          </a:p>
        </p:txBody>
      </p:sp>
      <p:grpSp>
        <p:nvGrpSpPr>
          <p:cNvPr id="125" name="Group 124">
            <a:extLst>
              <a:ext uri="{FF2B5EF4-FFF2-40B4-BE49-F238E27FC236}">
                <a16:creationId xmlns:a16="http://schemas.microsoft.com/office/drawing/2014/main" id="{CD4E0574-19BE-4700-AB3B-85F26435ADBE}"/>
              </a:ext>
            </a:extLst>
          </p:cNvPr>
          <p:cNvGrpSpPr/>
          <p:nvPr/>
        </p:nvGrpSpPr>
        <p:grpSpPr>
          <a:xfrm>
            <a:off x="276937" y="1695887"/>
            <a:ext cx="7599523" cy="2747529"/>
            <a:chOff x="276937" y="1574993"/>
            <a:chExt cx="8041145" cy="2834555"/>
          </a:xfrm>
        </p:grpSpPr>
        <p:graphicFrame>
          <p:nvGraphicFramePr>
            <p:cNvPr id="127" name="Chart 126">
              <a:extLst>
                <a:ext uri="{FF2B5EF4-FFF2-40B4-BE49-F238E27FC236}">
                  <a16:creationId xmlns:a16="http://schemas.microsoft.com/office/drawing/2014/main" id="{B2254B19-7F10-4D46-B54A-97CAD92C883B}"/>
                </a:ext>
              </a:extLst>
            </p:cNvPr>
            <p:cNvGraphicFramePr/>
            <p:nvPr/>
          </p:nvGraphicFramePr>
          <p:xfrm>
            <a:off x="276937" y="1574993"/>
            <a:ext cx="8041145" cy="2834555"/>
          </p:xfrm>
          <a:graphic>
            <a:graphicData uri="http://schemas.openxmlformats.org/drawingml/2006/chart">
              <c:chart xmlns:c="http://schemas.openxmlformats.org/drawingml/2006/chart" xmlns:r="http://schemas.openxmlformats.org/officeDocument/2006/relationships" r:id="rId3"/>
            </a:graphicData>
          </a:graphic>
        </p:graphicFrame>
        <p:cxnSp>
          <p:nvCxnSpPr>
            <p:cNvPr id="128" name="Straight Connector 127">
              <a:extLst>
                <a:ext uri="{FF2B5EF4-FFF2-40B4-BE49-F238E27FC236}">
                  <a16:creationId xmlns:a16="http://schemas.microsoft.com/office/drawing/2014/main" id="{1F232023-DAC3-484D-8521-192521B7B238}"/>
                </a:ext>
              </a:extLst>
            </p:cNvPr>
            <p:cNvCxnSpPr/>
            <p:nvPr/>
          </p:nvCxnSpPr>
          <p:spPr>
            <a:xfrm flipV="1">
              <a:off x="1740134" y="3890365"/>
              <a:ext cx="0" cy="3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2">
              <a:extLst>
                <a:ext uri="{FF2B5EF4-FFF2-40B4-BE49-F238E27FC236}">
                  <a16:creationId xmlns:a16="http://schemas.microsoft.com/office/drawing/2014/main" id="{17707ED5-3348-4660-A21D-53D8C5C58C1B}"/>
                </a:ext>
              </a:extLst>
            </p:cNvPr>
            <p:cNvSpPr txBox="1"/>
            <p:nvPr/>
          </p:nvSpPr>
          <p:spPr>
            <a:xfrm>
              <a:off x="1420225" y="3924508"/>
              <a:ext cx="627164" cy="10811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700" dirty="0">
                  <a:solidFill>
                    <a:srgbClr val="5A5A5A"/>
                  </a:solidFill>
                  <a:latin typeface="Century Gothic" panose="020F0302020204030204"/>
                  <a:cs typeface="Arial" panose="020B0604020202020204" pitchFamily="34" charset="0"/>
                </a:rPr>
                <a:t>12</a:t>
              </a:r>
            </a:p>
          </p:txBody>
        </p:sp>
        <p:cxnSp>
          <p:nvCxnSpPr>
            <p:cNvPr id="130" name="Straight Connector 129">
              <a:extLst>
                <a:ext uri="{FF2B5EF4-FFF2-40B4-BE49-F238E27FC236}">
                  <a16:creationId xmlns:a16="http://schemas.microsoft.com/office/drawing/2014/main" id="{D6E45FFB-D620-4473-905F-B8C6E2A91CF0}"/>
                </a:ext>
              </a:extLst>
            </p:cNvPr>
            <p:cNvCxnSpPr>
              <a:cxnSpLocks/>
            </p:cNvCxnSpPr>
            <p:nvPr/>
          </p:nvCxnSpPr>
          <p:spPr>
            <a:xfrm flipV="1">
              <a:off x="1414725" y="3890365"/>
              <a:ext cx="0" cy="1744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TextBox 2">
              <a:extLst>
                <a:ext uri="{FF2B5EF4-FFF2-40B4-BE49-F238E27FC236}">
                  <a16:creationId xmlns:a16="http://schemas.microsoft.com/office/drawing/2014/main" id="{B0FCA247-265F-4543-9912-6598D4BB729F}"/>
                </a:ext>
              </a:extLst>
            </p:cNvPr>
            <p:cNvSpPr txBox="1"/>
            <p:nvPr/>
          </p:nvSpPr>
          <p:spPr>
            <a:xfrm>
              <a:off x="813827" y="4064151"/>
              <a:ext cx="634924" cy="108110"/>
            </a:xfrm>
            <a:prstGeom prst="rect">
              <a:avLst/>
            </a:prstGeom>
          </p:spPr>
          <p:txBody>
            <a:bodyPr wrap="square" lIns="0" r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defTabSz="457189">
                <a:defRPr/>
              </a:pPr>
              <a:r>
                <a:rPr lang="en-GB" sz="700" dirty="0">
                  <a:solidFill>
                    <a:srgbClr val="5A5A5A"/>
                  </a:solidFill>
                  <a:latin typeface="Century Gothic" panose="020F0302020204030204"/>
                  <a:cs typeface="Arial" panose="020B0604020202020204" pitchFamily="34" charset="0"/>
                </a:rPr>
                <a:t>Baseline</a:t>
              </a:r>
            </a:p>
          </p:txBody>
        </p:sp>
        <p:cxnSp>
          <p:nvCxnSpPr>
            <p:cNvPr id="132" name="Straight Connector 131">
              <a:extLst>
                <a:ext uri="{FF2B5EF4-FFF2-40B4-BE49-F238E27FC236}">
                  <a16:creationId xmlns:a16="http://schemas.microsoft.com/office/drawing/2014/main" id="{7DD60AB1-C93A-449E-97DE-6643D7E30D42}"/>
                </a:ext>
              </a:extLst>
            </p:cNvPr>
            <p:cNvCxnSpPr/>
            <p:nvPr/>
          </p:nvCxnSpPr>
          <p:spPr>
            <a:xfrm flipV="1">
              <a:off x="1517589" y="3890367"/>
              <a:ext cx="0" cy="3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2">
              <a:extLst>
                <a:ext uri="{FF2B5EF4-FFF2-40B4-BE49-F238E27FC236}">
                  <a16:creationId xmlns:a16="http://schemas.microsoft.com/office/drawing/2014/main" id="{06486861-838C-4C15-BB22-0A4DA0241587}"/>
                </a:ext>
              </a:extLst>
            </p:cNvPr>
            <p:cNvSpPr txBox="1"/>
            <p:nvPr/>
          </p:nvSpPr>
          <p:spPr>
            <a:xfrm>
              <a:off x="1199600" y="3924509"/>
              <a:ext cx="627164" cy="10811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700" dirty="0">
                  <a:solidFill>
                    <a:srgbClr val="5A5A5A"/>
                  </a:solidFill>
                  <a:latin typeface="Century Gothic" panose="020F0302020204030204"/>
                  <a:cs typeface="Arial" panose="020B0604020202020204" pitchFamily="34" charset="0"/>
                </a:rPr>
                <a:t>4</a:t>
              </a:r>
            </a:p>
          </p:txBody>
        </p:sp>
        <p:cxnSp>
          <p:nvCxnSpPr>
            <p:cNvPr id="134" name="Straight Connector 133">
              <a:extLst>
                <a:ext uri="{FF2B5EF4-FFF2-40B4-BE49-F238E27FC236}">
                  <a16:creationId xmlns:a16="http://schemas.microsoft.com/office/drawing/2014/main" id="{873F9A3A-4AD3-426B-BA04-EA41E5EBD8E8}"/>
                </a:ext>
              </a:extLst>
            </p:cNvPr>
            <p:cNvCxnSpPr/>
            <p:nvPr/>
          </p:nvCxnSpPr>
          <p:spPr>
            <a:xfrm flipV="1">
              <a:off x="2152757" y="3890367"/>
              <a:ext cx="0" cy="3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xtBox 2">
              <a:extLst>
                <a:ext uri="{FF2B5EF4-FFF2-40B4-BE49-F238E27FC236}">
                  <a16:creationId xmlns:a16="http://schemas.microsoft.com/office/drawing/2014/main" id="{ECB64141-EFA5-4431-AC4E-8F275C323648}"/>
                </a:ext>
              </a:extLst>
            </p:cNvPr>
            <p:cNvSpPr txBox="1"/>
            <p:nvPr/>
          </p:nvSpPr>
          <p:spPr>
            <a:xfrm>
              <a:off x="1983808" y="3924509"/>
              <a:ext cx="343914" cy="10811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700" dirty="0">
                  <a:solidFill>
                    <a:srgbClr val="5A5A5A"/>
                  </a:solidFill>
                  <a:latin typeface="Century Gothic" panose="020F0302020204030204"/>
                  <a:cs typeface="Arial" panose="020B0604020202020204" pitchFamily="34" charset="0"/>
                </a:rPr>
                <a:t>28</a:t>
              </a:r>
            </a:p>
          </p:txBody>
        </p:sp>
        <p:cxnSp>
          <p:nvCxnSpPr>
            <p:cNvPr id="136" name="Straight Connector 135">
              <a:extLst>
                <a:ext uri="{FF2B5EF4-FFF2-40B4-BE49-F238E27FC236}">
                  <a16:creationId xmlns:a16="http://schemas.microsoft.com/office/drawing/2014/main" id="{BF2B0CEF-C51A-425D-B5E3-0E0BF0205F5A}"/>
                </a:ext>
              </a:extLst>
            </p:cNvPr>
            <p:cNvCxnSpPr/>
            <p:nvPr/>
          </p:nvCxnSpPr>
          <p:spPr>
            <a:xfrm flipV="1">
              <a:off x="2792157" y="3890367"/>
              <a:ext cx="0" cy="3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TextBox 2">
              <a:extLst>
                <a:ext uri="{FF2B5EF4-FFF2-40B4-BE49-F238E27FC236}">
                  <a16:creationId xmlns:a16="http://schemas.microsoft.com/office/drawing/2014/main" id="{70D47352-AE7E-4135-844D-1E3736C2EDC2}"/>
                </a:ext>
              </a:extLst>
            </p:cNvPr>
            <p:cNvSpPr txBox="1"/>
            <p:nvPr/>
          </p:nvSpPr>
          <p:spPr>
            <a:xfrm>
              <a:off x="2620218" y="3924509"/>
              <a:ext cx="343914" cy="10811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700" dirty="0">
                  <a:solidFill>
                    <a:srgbClr val="5A5A5A"/>
                  </a:solidFill>
                  <a:latin typeface="Century Gothic" panose="020F0302020204030204"/>
                  <a:cs typeface="Arial" panose="020B0604020202020204" pitchFamily="34" charset="0"/>
                </a:rPr>
                <a:t>52</a:t>
              </a:r>
            </a:p>
          </p:txBody>
        </p:sp>
        <p:cxnSp>
          <p:nvCxnSpPr>
            <p:cNvPr id="138" name="Straight Connector 137">
              <a:extLst>
                <a:ext uri="{FF2B5EF4-FFF2-40B4-BE49-F238E27FC236}">
                  <a16:creationId xmlns:a16="http://schemas.microsoft.com/office/drawing/2014/main" id="{A2ADB5FE-8DC0-4460-AD41-55F8EAB673FD}"/>
                </a:ext>
              </a:extLst>
            </p:cNvPr>
            <p:cNvCxnSpPr/>
            <p:nvPr/>
          </p:nvCxnSpPr>
          <p:spPr>
            <a:xfrm flipV="1">
              <a:off x="3877358" y="3890367"/>
              <a:ext cx="0" cy="3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2">
              <a:extLst>
                <a:ext uri="{FF2B5EF4-FFF2-40B4-BE49-F238E27FC236}">
                  <a16:creationId xmlns:a16="http://schemas.microsoft.com/office/drawing/2014/main" id="{F4F6BE8B-0381-46B3-B776-3D5FB38CE4AB}"/>
                </a:ext>
              </a:extLst>
            </p:cNvPr>
            <p:cNvSpPr txBox="1"/>
            <p:nvPr/>
          </p:nvSpPr>
          <p:spPr>
            <a:xfrm>
              <a:off x="3705422" y="3924509"/>
              <a:ext cx="343914" cy="10811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700" dirty="0">
                  <a:solidFill>
                    <a:srgbClr val="5A5A5A"/>
                  </a:solidFill>
                  <a:latin typeface="Century Gothic" panose="020F0302020204030204"/>
                  <a:cs typeface="Arial" panose="020B0604020202020204" pitchFamily="34" charset="0"/>
                </a:rPr>
                <a:t>94</a:t>
              </a:r>
            </a:p>
          </p:txBody>
        </p:sp>
        <p:cxnSp>
          <p:nvCxnSpPr>
            <p:cNvPr id="140" name="Straight Connector 139">
              <a:extLst>
                <a:ext uri="{FF2B5EF4-FFF2-40B4-BE49-F238E27FC236}">
                  <a16:creationId xmlns:a16="http://schemas.microsoft.com/office/drawing/2014/main" id="{DC4ABF80-1662-4D20-81EC-2084FCFDEEC6}"/>
                </a:ext>
              </a:extLst>
            </p:cNvPr>
            <p:cNvCxnSpPr/>
            <p:nvPr/>
          </p:nvCxnSpPr>
          <p:spPr>
            <a:xfrm flipV="1">
              <a:off x="4248407" y="3890367"/>
              <a:ext cx="0" cy="3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2">
              <a:extLst>
                <a:ext uri="{FF2B5EF4-FFF2-40B4-BE49-F238E27FC236}">
                  <a16:creationId xmlns:a16="http://schemas.microsoft.com/office/drawing/2014/main" id="{5A5CBE55-0721-4996-8544-043B688C5EF9}"/>
                </a:ext>
              </a:extLst>
            </p:cNvPr>
            <p:cNvSpPr txBox="1"/>
            <p:nvPr/>
          </p:nvSpPr>
          <p:spPr>
            <a:xfrm>
              <a:off x="4024419" y="3924509"/>
              <a:ext cx="447974" cy="10811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700" dirty="0">
                  <a:solidFill>
                    <a:srgbClr val="5A5A5A"/>
                  </a:solidFill>
                  <a:latin typeface="Century Gothic" panose="020F0302020204030204"/>
                  <a:cs typeface="Arial" panose="020B0604020202020204" pitchFamily="34" charset="0"/>
                </a:rPr>
                <a:t>108</a:t>
              </a:r>
            </a:p>
          </p:txBody>
        </p:sp>
        <p:sp>
          <p:nvSpPr>
            <p:cNvPr id="142" name="TextBox 2">
              <a:extLst>
                <a:ext uri="{FF2B5EF4-FFF2-40B4-BE49-F238E27FC236}">
                  <a16:creationId xmlns:a16="http://schemas.microsoft.com/office/drawing/2014/main" id="{C0541E12-8A0C-4E1C-ACE5-D3E67F5A0116}"/>
                </a:ext>
              </a:extLst>
            </p:cNvPr>
            <p:cNvSpPr txBox="1"/>
            <p:nvPr/>
          </p:nvSpPr>
          <p:spPr>
            <a:xfrm>
              <a:off x="3335854" y="3924509"/>
              <a:ext cx="343914" cy="10811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700" dirty="0">
                  <a:solidFill>
                    <a:srgbClr val="5A5A5A"/>
                  </a:solidFill>
                  <a:latin typeface="Century Gothic" panose="020F0302020204030204"/>
                  <a:cs typeface="Arial" panose="020B0604020202020204" pitchFamily="34" charset="0"/>
                </a:rPr>
                <a:t>80</a:t>
              </a:r>
            </a:p>
          </p:txBody>
        </p:sp>
        <p:sp>
          <p:nvSpPr>
            <p:cNvPr id="143" name="TextBox 2">
              <a:extLst>
                <a:ext uri="{FF2B5EF4-FFF2-40B4-BE49-F238E27FC236}">
                  <a16:creationId xmlns:a16="http://schemas.microsoft.com/office/drawing/2014/main" id="{659A716E-D81D-4D3A-89EB-A6DED7E96FEA}"/>
                </a:ext>
              </a:extLst>
            </p:cNvPr>
            <p:cNvSpPr txBox="1"/>
            <p:nvPr/>
          </p:nvSpPr>
          <p:spPr>
            <a:xfrm>
              <a:off x="4386895" y="3924509"/>
              <a:ext cx="447974" cy="10811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700" dirty="0">
                  <a:solidFill>
                    <a:srgbClr val="5A5A5A"/>
                  </a:solidFill>
                  <a:latin typeface="Century Gothic" panose="020F0302020204030204"/>
                  <a:cs typeface="Arial" panose="020B0604020202020204" pitchFamily="34" charset="0"/>
                </a:rPr>
                <a:t>122</a:t>
              </a:r>
            </a:p>
          </p:txBody>
        </p:sp>
        <p:cxnSp>
          <p:nvCxnSpPr>
            <p:cNvPr id="144" name="Straight Connector 143">
              <a:extLst>
                <a:ext uri="{FF2B5EF4-FFF2-40B4-BE49-F238E27FC236}">
                  <a16:creationId xmlns:a16="http://schemas.microsoft.com/office/drawing/2014/main" id="{710A33D1-5A7D-47D2-A4A6-391CBE399C64}"/>
                </a:ext>
              </a:extLst>
            </p:cNvPr>
            <p:cNvCxnSpPr/>
            <p:nvPr/>
          </p:nvCxnSpPr>
          <p:spPr>
            <a:xfrm flipV="1">
              <a:off x="3153891" y="3890367"/>
              <a:ext cx="0" cy="3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2">
              <a:extLst>
                <a:ext uri="{FF2B5EF4-FFF2-40B4-BE49-F238E27FC236}">
                  <a16:creationId xmlns:a16="http://schemas.microsoft.com/office/drawing/2014/main" id="{625D5851-DF00-4A09-A648-E14259A2308B}"/>
                </a:ext>
              </a:extLst>
            </p:cNvPr>
            <p:cNvSpPr txBox="1"/>
            <p:nvPr/>
          </p:nvSpPr>
          <p:spPr>
            <a:xfrm>
              <a:off x="2981958" y="3924509"/>
              <a:ext cx="343914" cy="10811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700" dirty="0">
                  <a:solidFill>
                    <a:srgbClr val="5A5A5A"/>
                  </a:solidFill>
                  <a:latin typeface="Century Gothic" panose="020F0302020204030204"/>
                  <a:cs typeface="Arial" panose="020B0604020202020204" pitchFamily="34" charset="0"/>
                </a:rPr>
                <a:t>66</a:t>
              </a:r>
            </a:p>
          </p:txBody>
        </p:sp>
        <p:cxnSp>
          <p:nvCxnSpPr>
            <p:cNvPr id="146" name="Straight Connector 145">
              <a:extLst>
                <a:ext uri="{FF2B5EF4-FFF2-40B4-BE49-F238E27FC236}">
                  <a16:creationId xmlns:a16="http://schemas.microsoft.com/office/drawing/2014/main" id="{3AF059CD-25C5-409F-8FC9-B0D854DADE8C}"/>
                </a:ext>
              </a:extLst>
            </p:cNvPr>
            <p:cNvCxnSpPr/>
            <p:nvPr/>
          </p:nvCxnSpPr>
          <p:spPr>
            <a:xfrm flipV="1">
              <a:off x="4981576" y="3890367"/>
              <a:ext cx="0" cy="3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TextBox 2">
              <a:extLst>
                <a:ext uri="{FF2B5EF4-FFF2-40B4-BE49-F238E27FC236}">
                  <a16:creationId xmlns:a16="http://schemas.microsoft.com/office/drawing/2014/main" id="{8F03DDD3-534C-4359-953A-FC7B68D3D087}"/>
                </a:ext>
              </a:extLst>
            </p:cNvPr>
            <p:cNvSpPr txBox="1"/>
            <p:nvPr/>
          </p:nvSpPr>
          <p:spPr>
            <a:xfrm>
              <a:off x="4757591" y="3924509"/>
              <a:ext cx="447974" cy="10811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700" dirty="0">
                  <a:solidFill>
                    <a:srgbClr val="5A5A5A"/>
                  </a:solidFill>
                  <a:latin typeface="Century Gothic" panose="020F0302020204030204"/>
                  <a:cs typeface="Arial" panose="020B0604020202020204" pitchFamily="34" charset="0"/>
                </a:rPr>
                <a:t>136</a:t>
              </a:r>
            </a:p>
          </p:txBody>
        </p:sp>
        <p:cxnSp>
          <p:nvCxnSpPr>
            <p:cNvPr id="148" name="Straight Connector 147">
              <a:extLst>
                <a:ext uri="{FF2B5EF4-FFF2-40B4-BE49-F238E27FC236}">
                  <a16:creationId xmlns:a16="http://schemas.microsoft.com/office/drawing/2014/main" id="{BAB8C548-36F0-4432-95BC-B3E6F7A76CC6}"/>
                </a:ext>
              </a:extLst>
            </p:cNvPr>
            <p:cNvCxnSpPr/>
            <p:nvPr/>
          </p:nvCxnSpPr>
          <p:spPr>
            <a:xfrm flipV="1">
              <a:off x="4610881" y="3890367"/>
              <a:ext cx="0" cy="3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D0570C83-39A7-4C8D-83B6-2F937CA23298}"/>
                </a:ext>
              </a:extLst>
            </p:cNvPr>
            <p:cNvCxnSpPr/>
            <p:nvPr/>
          </p:nvCxnSpPr>
          <p:spPr>
            <a:xfrm flipV="1">
              <a:off x="5341464" y="3890367"/>
              <a:ext cx="0" cy="3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2">
              <a:extLst>
                <a:ext uri="{FF2B5EF4-FFF2-40B4-BE49-F238E27FC236}">
                  <a16:creationId xmlns:a16="http://schemas.microsoft.com/office/drawing/2014/main" id="{B5E24B46-6EE4-4D37-8C18-6FB0FFB0D969}"/>
                </a:ext>
              </a:extLst>
            </p:cNvPr>
            <p:cNvSpPr txBox="1"/>
            <p:nvPr/>
          </p:nvSpPr>
          <p:spPr>
            <a:xfrm>
              <a:off x="5117477" y="3924509"/>
              <a:ext cx="447974" cy="10811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700" dirty="0">
                  <a:solidFill>
                    <a:srgbClr val="5A5A5A"/>
                  </a:solidFill>
                  <a:latin typeface="Century Gothic" panose="020F0302020204030204"/>
                  <a:cs typeface="Arial" panose="020B0604020202020204" pitchFamily="34" charset="0"/>
                </a:rPr>
                <a:t>150</a:t>
              </a:r>
            </a:p>
          </p:txBody>
        </p:sp>
        <p:cxnSp>
          <p:nvCxnSpPr>
            <p:cNvPr id="151" name="Straight Connector 150">
              <a:extLst>
                <a:ext uri="{FF2B5EF4-FFF2-40B4-BE49-F238E27FC236}">
                  <a16:creationId xmlns:a16="http://schemas.microsoft.com/office/drawing/2014/main" id="{5BBAB8F1-1964-42F1-B77D-141D50EE836E}"/>
                </a:ext>
              </a:extLst>
            </p:cNvPr>
            <p:cNvCxnSpPr/>
            <p:nvPr/>
          </p:nvCxnSpPr>
          <p:spPr>
            <a:xfrm flipV="1">
              <a:off x="5704717" y="3890367"/>
              <a:ext cx="0" cy="3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2">
              <a:extLst>
                <a:ext uri="{FF2B5EF4-FFF2-40B4-BE49-F238E27FC236}">
                  <a16:creationId xmlns:a16="http://schemas.microsoft.com/office/drawing/2014/main" id="{833C9B4B-A182-44EA-936F-4C2F232000F6}"/>
                </a:ext>
              </a:extLst>
            </p:cNvPr>
            <p:cNvSpPr txBox="1"/>
            <p:nvPr/>
          </p:nvSpPr>
          <p:spPr>
            <a:xfrm>
              <a:off x="5480730" y="3924509"/>
              <a:ext cx="447974" cy="10811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700" dirty="0">
                  <a:solidFill>
                    <a:srgbClr val="5A5A5A"/>
                  </a:solidFill>
                  <a:latin typeface="Century Gothic" panose="020F0302020204030204"/>
                  <a:cs typeface="Arial" panose="020B0604020202020204" pitchFamily="34" charset="0"/>
                </a:rPr>
                <a:t>164</a:t>
              </a:r>
            </a:p>
          </p:txBody>
        </p:sp>
        <p:cxnSp>
          <p:nvCxnSpPr>
            <p:cNvPr id="153" name="Straight Connector 152">
              <a:extLst>
                <a:ext uri="{FF2B5EF4-FFF2-40B4-BE49-F238E27FC236}">
                  <a16:creationId xmlns:a16="http://schemas.microsoft.com/office/drawing/2014/main" id="{5A2995EE-BC63-4976-AFE1-04E8630C388C}"/>
                </a:ext>
              </a:extLst>
            </p:cNvPr>
            <p:cNvCxnSpPr/>
            <p:nvPr/>
          </p:nvCxnSpPr>
          <p:spPr>
            <a:xfrm flipV="1">
              <a:off x="6078028" y="3890367"/>
              <a:ext cx="0" cy="3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TextBox 2">
              <a:extLst>
                <a:ext uri="{FF2B5EF4-FFF2-40B4-BE49-F238E27FC236}">
                  <a16:creationId xmlns:a16="http://schemas.microsoft.com/office/drawing/2014/main" id="{02AAEB5F-D988-4EE0-8E77-4A4F6F571826}"/>
                </a:ext>
              </a:extLst>
            </p:cNvPr>
            <p:cNvSpPr txBox="1"/>
            <p:nvPr/>
          </p:nvSpPr>
          <p:spPr>
            <a:xfrm>
              <a:off x="5854040" y="3924509"/>
              <a:ext cx="447974" cy="10811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700" dirty="0">
                  <a:solidFill>
                    <a:srgbClr val="5A5A5A"/>
                  </a:solidFill>
                  <a:latin typeface="Century Gothic" panose="020F0302020204030204"/>
                  <a:cs typeface="Arial" panose="020B0604020202020204" pitchFamily="34" charset="0"/>
                </a:rPr>
                <a:t>178</a:t>
              </a:r>
            </a:p>
          </p:txBody>
        </p:sp>
        <p:cxnSp>
          <p:nvCxnSpPr>
            <p:cNvPr id="155" name="Straight Connector 154">
              <a:extLst>
                <a:ext uri="{FF2B5EF4-FFF2-40B4-BE49-F238E27FC236}">
                  <a16:creationId xmlns:a16="http://schemas.microsoft.com/office/drawing/2014/main" id="{B1D6AC66-9FA3-46DC-9720-01B9A52AB6E6}"/>
                </a:ext>
              </a:extLst>
            </p:cNvPr>
            <p:cNvCxnSpPr/>
            <p:nvPr/>
          </p:nvCxnSpPr>
          <p:spPr>
            <a:xfrm flipV="1">
              <a:off x="6452681" y="3890367"/>
              <a:ext cx="0" cy="3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2">
              <a:extLst>
                <a:ext uri="{FF2B5EF4-FFF2-40B4-BE49-F238E27FC236}">
                  <a16:creationId xmlns:a16="http://schemas.microsoft.com/office/drawing/2014/main" id="{CE248870-2D9B-457F-9086-2C6A2A094725}"/>
                </a:ext>
              </a:extLst>
            </p:cNvPr>
            <p:cNvSpPr txBox="1"/>
            <p:nvPr/>
          </p:nvSpPr>
          <p:spPr>
            <a:xfrm>
              <a:off x="6231247" y="3924509"/>
              <a:ext cx="447974" cy="10811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GB" sz="700" dirty="0">
                  <a:solidFill>
                    <a:srgbClr val="5A5A5A"/>
                  </a:solidFill>
                  <a:latin typeface="Century Gothic" panose="020F0302020204030204"/>
                  <a:cs typeface="Arial" panose="020B0604020202020204" pitchFamily="34" charset="0"/>
                </a:rPr>
                <a:t>192</a:t>
              </a:r>
            </a:p>
          </p:txBody>
        </p:sp>
        <p:cxnSp>
          <p:nvCxnSpPr>
            <p:cNvPr id="157" name="Straight Connector 156">
              <a:extLst>
                <a:ext uri="{FF2B5EF4-FFF2-40B4-BE49-F238E27FC236}">
                  <a16:creationId xmlns:a16="http://schemas.microsoft.com/office/drawing/2014/main" id="{E11CABB8-278C-42EF-BE96-C27C09C574EB}"/>
                </a:ext>
              </a:extLst>
            </p:cNvPr>
            <p:cNvCxnSpPr/>
            <p:nvPr/>
          </p:nvCxnSpPr>
          <p:spPr>
            <a:xfrm flipV="1">
              <a:off x="3510955" y="3890367"/>
              <a:ext cx="0" cy="32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8" name="Group 157">
              <a:extLst>
                <a:ext uri="{FF2B5EF4-FFF2-40B4-BE49-F238E27FC236}">
                  <a16:creationId xmlns:a16="http://schemas.microsoft.com/office/drawing/2014/main" id="{CE4FA73C-16A3-4CDD-B7CE-52777502D95B}"/>
                </a:ext>
              </a:extLst>
            </p:cNvPr>
            <p:cNvGrpSpPr/>
            <p:nvPr/>
          </p:nvGrpSpPr>
          <p:grpSpPr>
            <a:xfrm>
              <a:off x="1080433" y="3628121"/>
              <a:ext cx="193651" cy="126144"/>
              <a:chOff x="1649059" y="4332610"/>
              <a:chExt cx="175117" cy="152038"/>
            </a:xfrm>
          </p:grpSpPr>
          <p:sp>
            <p:nvSpPr>
              <p:cNvPr id="160" name="Rectangle 159">
                <a:extLst>
                  <a:ext uri="{FF2B5EF4-FFF2-40B4-BE49-F238E27FC236}">
                    <a16:creationId xmlns:a16="http://schemas.microsoft.com/office/drawing/2014/main" id="{2A49CC59-A72F-49D6-BBEF-175231E05F4C}"/>
                  </a:ext>
                </a:extLst>
              </p:cNvPr>
              <p:cNvSpPr/>
              <p:nvPr/>
            </p:nvSpPr>
            <p:spPr>
              <a:xfrm>
                <a:off x="1649059" y="4387140"/>
                <a:ext cx="175117"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b="1" dirty="0">
                  <a:solidFill>
                    <a:srgbClr val="FFFFFF"/>
                  </a:solidFill>
                  <a:latin typeface="Century Gothic" panose="020F0302020204030204"/>
                </a:endParaRPr>
              </a:p>
            </p:txBody>
          </p:sp>
          <p:grpSp>
            <p:nvGrpSpPr>
              <p:cNvPr id="161" name="Group 27">
                <a:extLst>
                  <a:ext uri="{FF2B5EF4-FFF2-40B4-BE49-F238E27FC236}">
                    <a16:creationId xmlns:a16="http://schemas.microsoft.com/office/drawing/2014/main" id="{7AFE2FEE-E9C7-47EA-8451-B41CB308A51F}"/>
                  </a:ext>
                </a:extLst>
              </p:cNvPr>
              <p:cNvGrpSpPr/>
              <p:nvPr/>
            </p:nvGrpSpPr>
            <p:grpSpPr>
              <a:xfrm>
                <a:off x="1687054" y="4332610"/>
                <a:ext cx="122120" cy="152038"/>
                <a:chOff x="325555" y="4573575"/>
                <a:chExt cx="122120" cy="152038"/>
              </a:xfrm>
              <a:solidFill>
                <a:srgbClr val="EAEAEA"/>
              </a:solidFill>
            </p:grpSpPr>
            <p:cxnSp>
              <p:nvCxnSpPr>
                <p:cNvPr id="162" name="Straight Connector 161">
                  <a:extLst>
                    <a:ext uri="{FF2B5EF4-FFF2-40B4-BE49-F238E27FC236}">
                      <a16:creationId xmlns:a16="http://schemas.microsoft.com/office/drawing/2014/main" id="{CBDE82ED-4BDD-45C8-AD04-F12985FDE6B5}"/>
                    </a:ext>
                  </a:extLst>
                </p:cNvPr>
                <p:cNvCxnSpPr/>
                <p:nvPr/>
              </p:nvCxnSpPr>
              <p:spPr bwMode="auto">
                <a:xfrm flipH="1">
                  <a:off x="325555" y="4573575"/>
                  <a:ext cx="108039" cy="108000"/>
                </a:xfrm>
                <a:prstGeom prst="line">
                  <a:avLst/>
                </a:prstGeom>
                <a:grpFill/>
                <a:ln w="19050" cap="flat" cmpd="sng" algn="ctr">
                  <a:solidFill>
                    <a:schemeClr val="tx1"/>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48D307DA-6516-49C5-9218-CA911B69D140}"/>
                    </a:ext>
                  </a:extLst>
                </p:cNvPr>
                <p:cNvCxnSpPr/>
                <p:nvPr/>
              </p:nvCxnSpPr>
              <p:spPr bwMode="auto">
                <a:xfrm flipH="1">
                  <a:off x="339636" y="4617613"/>
                  <a:ext cx="108039" cy="108000"/>
                </a:xfrm>
                <a:prstGeom prst="line">
                  <a:avLst/>
                </a:prstGeom>
                <a:grpFill/>
                <a:ln w="19050" cap="flat" cmpd="sng" algn="ctr">
                  <a:solidFill>
                    <a:schemeClr val="tx1"/>
                  </a:solidFill>
                  <a:prstDash val="solid"/>
                  <a:round/>
                  <a:headEnd type="none" w="med" len="med"/>
                  <a:tailEnd type="none" w="med" len="med"/>
                </a:ln>
                <a:effectLst/>
              </p:spPr>
            </p:cxnSp>
          </p:grpSp>
        </p:grpSp>
        <p:sp>
          <p:nvSpPr>
            <p:cNvPr id="159" name="TextBox 158">
              <a:extLst>
                <a:ext uri="{FF2B5EF4-FFF2-40B4-BE49-F238E27FC236}">
                  <a16:creationId xmlns:a16="http://schemas.microsoft.com/office/drawing/2014/main" id="{D2678C95-72FC-407C-B830-97C31B48A1EE}"/>
                </a:ext>
              </a:extLst>
            </p:cNvPr>
            <p:cNvSpPr txBox="1"/>
            <p:nvPr/>
          </p:nvSpPr>
          <p:spPr>
            <a:xfrm>
              <a:off x="681490" y="3845580"/>
              <a:ext cx="423038" cy="107722"/>
            </a:xfrm>
            <a:prstGeom prst="rect">
              <a:avLst/>
            </a:prstGeom>
            <a:solidFill>
              <a:schemeClr val="bg1"/>
            </a:solidFill>
          </p:spPr>
          <p:txBody>
            <a:bodyPr wrap="square" lIns="0" tIns="0" rIns="0" bIns="0" rtlCol="0">
              <a:spAutoFit/>
            </a:bodyPr>
            <a:lstStyle/>
            <a:p>
              <a:pPr algn="r" defTabSz="457189"/>
              <a:r>
                <a:rPr lang="en-GB" sz="700" dirty="0">
                  <a:solidFill>
                    <a:srgbClr val="515151"/>
                  </a:solidFill>
                  <a:latin typeface="Century Gothic" panose="020F0302020204030204"/>
                </a:rPr>
                <a:t>0</a:t>
              </a:r>
            </a:p>
          </p:txBody>
        </p:sp>
      </p:grpSp>
    </p:spTree>
    <p:extLst>
      <p:ext uri="{BB962C8B-B14F-4D97-AF65-F5344CB8AC3E}">
        <p14:creationId xmlns:p14="http://schemas.microsoft.com/office/powerpoint/2010/main" val="2553375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2E4907-F27D-44FE-AD32-1E9B0FC6B211}"/>
              </a:ext>
            </a:extLst>
          </p:cNvPr>
          <p:cNvSpPr>
            <a:spLocks noGrp="1"/>
          </p:cNvSpPr>
          <p:nvPr>
            <p:ph type="title"/>
          </p:nvPr>
        </p:nvSpPr>
        <p:spPr>
          <a:xfrm>
            <a:off x="459485" y="124689"/>
            <a:ext cx="7612457" cy="768096"/>
          </a:xfrm>
        </p:spPr>
        <p:txBody>
          <a:bodyPr>
            <a:noAutofit/>
          </a:bodyPr>
          <a:lstStyle/>
          <a:p>
            <a:r>
              <a:rPr lang="en-GB" sz="2400"/>
              <a:t>Ức chế SGLT2 là thuốc uống 1 lần mỗi ngày</a:t>
            </a:r>
            <a:r>
              <a:rPr lang="en-GB" sz="2400" baseline="30000"/>
              <a:t>1–4</a:t>
            </a:r>
            <a:endParaRPr lang="en-GB" sz="2400" baseline="30000" dirty="0"/>
          </a:p>
        </p:txBody>
      </p:sp>
      <p:sp>
        <p:nvSpPr>
          <p:cNvPr id="73" name="Rectangle 72">
            <a:extLst>
              <a:ext uri="{FF2B5EF4-FFF2-40B4-BE49-F238E27FC236}">
                <a16:creationId xmlns:a16="http://schemas.microsoft.com/office/drawing/2014/main" id="{4668D43D-62BC-44A0-9066-7A07667C2FE9}"/>
              </a:ext>
            </a:extLst>
          </p:cNvPr>
          <p:cNvSpPr/>
          <p:nvPr/>
        </p:nvSpPr>
        <p:spPr>
          <a:xfrm rot="5400000">
            <a:off x="-845500" y="2586416"/>
            <a:ext cx="2853112" cy="141254"/>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
        <p:nvSpPr>
          <p:cNvPr id="10" name="Content Placeholder 2">
            <a:extLst>
              <a:ext uri="{FF2B5EF4-FFF2-40B4-BE49-F238E27FC236}">
                <a16:creationId xmlns:a16="http://schemas.microsoft.com/office/drawing/2014/main" id="{EC226424-D60F-4697-8F4E-3433A85DCD31}"/>
              </a:ext>
            </a:extLst>
          </p:cNvPr>
          <p:cNvSpPr txBox="1">
            <a:spLocks/>
          </p:cNvSpPr>
          <p:nvPr/>
        </p:nvSpPr>
        <p:spPr>
          <a:xfrm>
            <a:off x="646699" y="1234686"/>
            <a:ext cx="3623982" cy="2846249"/>
          </a:xfrm>
          <a:prstGeom prst="rect">
            <a:avLst/>
          </a:prstGeom>
          <a:solidFill>
            <a:schemeClr val="bg1">
              <a:lumMod val="95000"/>
            </a:schemeClr>
          </a:solidFill>
          <a:ln w="28575">
            <a:noFill/>
          </a:ln>
          <a:effectLst/>
        </p:spPr>
        <p:style>
          <a:lnRef idx="3">
            <a:schemeClr val="lt1"/>
          </a:lnRef>
          <a:fillRef idx="1">
            <a:schemeClr val="accent3"/>
          </a:fillRef>
          <a:effectRef idx="1">
            <a:schemeClr val="accent3"/>
          </a:effectRef>
          <a:fontRef idx="minor">
            <a:schemeClr val="lt1"/>
          </a:fontRef>
        </p:style>
        <p:txBody>
          <a:bodyPr vert="horz" lIns="0" tIns="81000" rIns="0" bIns="0" rtlCol="0" anchor="t" anchorCtr="0">
            <a:noAutofit/>
          </a:bodyPr>
          <a:lstStyle>
            <a:lvl1pPr marL="177800" indent="-177800" algn="l" defTabSz="457200" rtl="0" eaLnBrk="1" latinLnBrk="0" hangingPunct="1">
              <a:spcBef>
                <a:spcPts val="600"/>
              </a:spcBef>
              <a:buClr>
                <a:schemeClr val="accent1"/>
              </a:buClr>
              <a:buFont typeface="Arial"/>
              <a:buChar char="•"/>
              <a:defRPr sz="1800" kern="1200">
                <a:solidFill>
                  <a:srgbClr val="5A5A5A"/>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rgbClr val="5A5A5A"/>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rgbClr val="5A5A5A"/>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rgbClr val="5A5A5A"/>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rgbClr val="5A5A5A"/>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6700" indent="0">
              <a:spcBef>
                <a:spcPts val="0"/>
              </a:spcBef>
              <a:buClr>
                <a:srgbClr val="6482C3"/>
              </a:buClr>
              <a:buNone/>
              <a:tabLst>
                <a:tab pos="403622" algn="l"/>
              </a:tabLst>
            </a:pPr>
            <a:r>
              <a:rPr lang="en-GB" sz="1600" b="1">
                <a:solidFill>
                  <a:schemeClr val="accent1"/>
                </a:solidFill>
              </a:rPr>
              <a:t>Liều khởi đầu khuyến cáo:</a:t>
            </a:r>
          </a:p>
          <a:p>
            <a:pPr marL="266700" indent="0">
              <a:spcBef>
                <a:spcPts val="300"/>
              </a:spcBef>
              <a:buClr>
                <a:srgbClr val="6482C3"/>
              </a:buClr>
              <a:buNone/>
              <a:tabLst>
                <a:tab pos="403622" algn="l"/>
              </a:tabLst>
            </a:pPr>
            <a:endParaRPr lang="en-GB" sz="1600" b="1">
              <a:solidFill>
                <a:schemeClr val="tx1"/>
              </a:solidFill>
            </a:endParaRPr>
          </a:p>
          <a:p>
            <a:pPr marL="266700" indent="0">
              <a:spcBef>
                <a:spcPts val="300"/>
              </a:spcBef>
              <a:buClr>
                <a:srgbClr val="6482C3"/>
              </a:buClr>
              <a:buNone/>
              <a:tabLst>
                <a:tab pos="403622" algn="l"/>
              </a:tabLst>
            </a:pPr>
            <a:r>
              <a:rPr lang="en-GB" sz="1400" b="1">
                <a:solidFill>
                  <a:schemeClr val="tx1"/>
                </a:solidFill>
              </a:rPr>
              <a:t>Empagliflozin</a:t>
            </a:r>
            <a:r>
              <a:rPr lang="en-GB" sz="1400">
                <a:solidFill>
                  <a:schemeClr val="tx1"/>
                </a:solidFill>
              </a:rPr>
              <a:t>: 10 mg qd</a:t>
            </a:r>
          </a:p>
          <a:p>
            <a:pPr marL="266700" indent="0">
              <a:spcBef>
                <a:spcPts val="300"/>
              </a:spcBef>
              <a:buClr>
                <a:srgbClr val="6482C3"/>
              </a:buClr>
              <a:buNone/>
              <a:tabLst>
                <a:tab pos="403622" algn="l"/>
              </a:tabLst>
            </a:pPr>
            <a:r>
              <a:rPr lang="en-GB" sz="1400" b="1">
                <a:solidFill>
                  <a:schemeClr val="tx1"/>
                </a:solidFill>
              </a:rPr>
              <a:t>Dapagliflozin</a:t>
            </a:r>
            <a:r>
              <a:rPr lang="en-GB" sz="1400">
                <a:solidFill>
                  <a:schemeClr val="tx1"/>
                </a:solidFill>
              </a:rPr>
              <a:t>: 10 mg qd</a:t>
            </a:r>
          </a:p>
          <a:p>
            <a:pPr marL="266700" indent="0">
              <a:spcBef>
                <a:spcPts val="300"/>
              </a:spcBef>
              <a:buClr>
                <a:srgbClr val="6482C3"/>
              </a:buClr>
              <a:buNone/>
              <a:tabLst>
                <a:tab pos="403622" algn="l"/>
              </a:tabLst>
            </a:pPr>
            <a:r>
              <a:rPr lang="en-GB" sz="1400" b="1">
                <a:solidFill>
                  <a:schemeClr val="tx1"/>
                </a:solidFill>
              </a:rPr>
              <a:t>Canagliflozin</a:t>
            </a:r>
            <a:r>
              <a:rPr lang="en-GB" sz="1400">
                <a:solidFill>
                  <a:schemeClr val="tx1"/>
                </a:solidFill>
              </a:rPr>
              <a:t>: 100 mg qd</a:t>
            </a:r>
          </a:p>
          <a:p>
            <a:pPr marL="266700" indent="0">
              <a:spcBef>
                <a:spcPts val="300"/>
              </a:spcBef>
              <a:buClr>
                <a:srgbClr val="6482C3"/>
              </a:buClr>
              <a:buNone/>
              <a:tabLst>
                <a:tab pos="403622" algn="l"/>
              </a:tabLst>
            </a:pPr>
            <a:r>
              <a:rPr lang="en-GB" sz="1400" b="1">
                <a:solidFill>
                  <a:schemeClr val="tx1"/>
                </a:solidFill>
              </a:rPr>
              <a:t>Ertugliflozin:</a:t>
            </a:r>
            <a:r>
              <a:rPr lang="en-GB" sz="1400">
                <a:solidFill>
                  <a:schemeClr val="tx1"/>
                </a:solidFill>
              </a:rPr>
              <a:t> 5 mg qd</a:t>
            </a:r>
          </a:p>
          <a:p>
            <a:pPr marL="266700" indent="0">
              <a:spcBef>
                <a:spcPts val="300"/>
              </a:spcBef>
              <a:buClr>
                <a:srgbClr val="6482C3"/>
              </a:buClr>
              <a:buNone/>
              <a:tabLst>
                <a:tab pos="403622" algn="l"/>
              </a:tabLst>
            </a:pPr>
            <a:endParaRPr lang="en-GB" sz="1400">
              <a:solidFill>
                <a:schemeClr val="tx1"/>
              </a:solidFill>
            </a:endParaRPr>
          </a:p>
          <a:p>
            <a:pPr marL="266700" indent="0">
              <a:spcBef>
                <a:spcPts val="900"/>
              </a:spcBef>
              <a:buClr>
                <a:srgbClr val="6482C3"/>
              </a:buClr>
              <a:buNone/>
              <a:tabLst>
                <a:tab pos="403622" algn="l"/>
              </a:tabLst>
            </a:pPr>
            <a:r>
              <a:rPr lang="en-GB" sz="1400">
                <a:solidFill>
                  <a:schemeClr val="tx1"/>
                </a:solidFill>
              </a:rPr>
              <a:t>Khuyến cáo chỉnh liều nếu cần kiểm soát đường huyết, ngoại trừ dapagliflozin</a:t>
            </a:r>
            <a:endParaRPr lang="en-GB" sz="1400" dirty="0">
              <a:solidFill>
                <a:schemeClr val="tx1"/>
              </a:solidFill>
            </a:endParaRPr>
          </a:p>
        </p:txBody>
      </p:sp>
      <p:sp>
        <p:nvSpPr>
          <p:cNvPr id="6" name="Content Placeholder 2">
            <a:extLst>
              <a:ext uri="{FF2B5EF4-FFF2-40B4-BE49-F238E27FC236}">
                <a16:creationId xmlns:a16="http://schemas.microsoft.com/office/drawing/2014/main" id="{1B931BF1-E9EF-453C-97EE-A99E05A3B3D9}"/>
              </a:ext>
            </a:extLst>
          </p:cNvPr>
          <p:cNvSpPr txBox="1">
            <a:spLocks/>
          </p:cNvSpPr>
          <p:nvPr/>
        </p:nvSpPr>
        <p:spPr>
          <a:xfrm>
            <a:off x="4354017" y="1234688"/>
            <a:ext cx="4338551" cy="2846247"/>
          </a:xfrm>
          <a:prstGeom prst="rect">
            <a:avLst/>
          </a:prstGeom>
          <a:solidFill>
            <a:schemeClr val="bg1">
              <a:lumMod val="95000"/>
            </a:schemeClr>
          </a:solidFill>
          <a:ln w="28575">
            <a:noFill/>
          </a:ln>
          <a:effectLst/>
        </p:spPr>
        <p:style>
          <a:lnRef idx="3">
            <a:schemeClr val="lt1"/>
          </a:lnRef>
          <a:fillRef idx="1">
            <a:schemeClr val="accent3"/>
          </a:fillRef>
          <a:effectRef idx="1">
            <a:schemeClr val="accent3"/>
          </a:effectRef>
          <a:fontRef idx="minor">
            <a:schemeClr val="lt1"/>
          </a:fontRef>
        </p:style>
        <p:txBody>
          <a:bodyPr vert="horz" lIns="54000" tIns="81000" rIns="54000" bIns="0" rtlCol="0" anchor="t" anchorCtr="0">
            <a:noAutofit/>
          </a:bodyPr>
          <a:lstStyle>
            <a:lvl1pPr marL="177800" indent="-177800" algn="l" defTabSz="457200" rtl="0" eaLnBrk="1" latinLnBrk="0" hangingPunct="1">
              <a:spcBef>
                <a:spcPts val="600"/>
              </a:spcBef>
              <a:buClr>
                <a:schemeClr val="accent1"/>
              </a:buClr>
              <a:buFont typeface="Arial"/>
              <a:buChar char="•"/>
              <a:defRPr sz="1800" kern="1200">
                <a:solidFill>
                  <a:srgbClr val="5A5A5A"/>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rgbClr val="5A5A5A"/>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rgbClr val="5A5A5A"/>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rgbClr val="5A5A5A"/>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rgbClr val="5A5A5A"/>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6700" lvl="0" indent="0">
              <a:spcBef>
                <a:spcPts val="0"/>
              </a:spcBef>
              <a:buClr>
                <a:srgbClr val="6482C3"/>
              </a:buClr>
              <a:buNone/>
              <a:tabLst>
                <a:tab pos="403622" algn="l"/>
              </a:tabLst>
            </a:pPr>
            <a:r>
              <a:rPr lang="en-GB" sz="1600" b="1">
                <a:solidFill>
                  <a:schemeClr val="accent3"/>
                </a:solidFill>
                <a:latin typeface="Century Gothic" panose="020F0302020204030204"/>
              </a:rPr>
              <a:t>Sử dụng ức chế SGLT2:</a:t>
            </a:r>
          </a:p>
          <a:p>
            <a:pPr marL="266700" lvl="0" indent="0">
              <a:spcBef>
                <a:spcPts val="300"/>
              </a:spcBef>
              <a:buClr>
                <a:srgbClr val="6482C3"/>
              </a:buClr>
              <a:buNone/>
              <a:tabLst>
                <a:tab pos="403622" algn="l"/>
              </a:tabLst>
            </a:pPr>
            <a:endParaRPr lang="en-GB" sz="1600" b="1">
              <a:solidFill>
                <a:srgbClr val="515151"/>
              </a:solidFill>
              <a:latin typeface="Century Gothic" panose="020F0302020204030204"/>
            </a:endParaRPr>
          </a:p>
          <a:p>
            <a:pPr marL="266700" lvl="0" indent="0">
              <a:spcBef>
                <a:spcPts val="300"/>
              </a:spcBef>
              <a:buClr>
                <a:srgbClr val="6482C3"/>
              </a:buClr>
              <a:buNone/>
              <a:tabLst>
                <a:tab pos="403622" algn="l"/>
              </a:tabLst>
            </a:pPr>
            <a:r>
              <a:rPr lang="en-GB" sz="1400" b="1">
                <a:solidFill>
                  <a:srgbClr val="515151"/>
                </a:solidFill>
                <a:latin typeface="Century Gothic" panose="020F0302020204030204"/>
              </a:rPr>
              <a:t>Empagliflozin</a:t>
            </a:r>
            <a:r>
              <a:rPr lang="en-GB" sz="1400">
                <a:solidFill>
                  <a:srgbClr val="515151"/>
                </a:solidFill>
                <a:latin typeface="Century Gothic" panose="020F0302020204030204"/>
              </a:rPr>
              <a:t>: Bất kỳ thời điểm nào trong ngày</a:t>
            </a:r>
          </a:p>
          <a:p>
            <a:pPr marL="266700" lvl="0" indent="0">
              <a:spcBef>
                <a:spcPts val="300"/>
              </a:spcBef>
              <a:buClr>
                <a:srgbClr val="6482C3"/>
              </a:buClr>
              <a:buNone/>
              <a:tabLst>
                <a:tab pos="403622" algn="l"/>
              </a:tabLst>
            </a:pPr>
            <a:r>
              <a:rPr lang="en-GB" sz="1400" b="1">
                <a:solidFill>
                  <a:srgbClr val="515151"/>
                </a:solidFill>
                <a:latin typeface="Century Gothic" panose="020F0302020204030204"/>
              </a:rPr>
              <a:t>Dapagliflozin</a:t>
            </a:r>
            <a:r>
              <a:rPr lang="en-GB" sz="1400">
                <a:solidFill>
                  <a:srgbClr val="515151"/>
                </a:solidFill>
                <a:latin typeface="Century Gothic" panose="020F0302020204030204"/>
              </a:rPr>
              <a:t>: Bất kỳ thời điểm nào trong ngày</a:t>
            </a:r>
          </a:p>
          <a:p>
            <a:pPr marL="266700" lvl="0" indent="0">
              <a:spcBef>
                <a:spcPts val="300"/>
              </a:spcBef>
              <a:buClr>
                <a:srgbClr val="6482C3"/>
              </a:buClr>
              <a:buNone/>
              <a:tabLst>
                <a:tab pos="403622" algn="l"/>
              </a:tabLst>
            </a:pPr>
            <a:r>
              <a:rPr lang="en-GB" sz="1400" b="1">
                <a:solidFill>
                  <a:srgbClr val="515151"/>
                </a:solidFill>
                <a:latin typeface="Century Gothic" panose="020F0302020204030204"/>
              </a:rPr>
              <a:t>Canagliflozin</a:t>
            </a:r>
            <a:r>
              <a:rPr lang="en-GB" sz="1400">
                <a:solidFill>
                  <a:srgbClr val="515151"/>
                </a:solidFill>
                <a:latin typeface="Century Gothic" panose="020F0302020204030204"/>
              </a:rPr>
              <a:t>: Tốt nhất trước bữa ăn đầu tiên trong ngày</a:t>
            </a:r>
          </a:p>
          <a:p>
            <a:pPr marL="266700" lvl="0" indent="0">
              <a:spcBef>
                <a:spcPts val="300"/>
              </a:spcBef>
              <a:buClr>
                <a:srgbClr val="6482C3"/>
              </a:buClr>
              <a:buNone/>
              <a:tabLst>
                <a:tab pos="403622" algn="l"/>
              </a:tabLst>
            </a:pPr>
            <a:r>
              <a:rPr lang="en-GB" sz="1400" b="1">
                <a:solidFill>
                  <a:srgbClr val="515151"/>
                </a:solidFill>
                <a:latin typeface="Century Gothic" panose="020F0302020204030204"/>
              </a:rPr>
              <a:t>Ertugliflozin:</a:t>
            </a:r>
            <a:r>
              <a:rPr lang="en-GB" sz="1400">
                <a:solidFill>
                  <a:srgbClr val="515151"/>
                </a:solidFill>
                <a:latin typeface="Century Gothic" panose="020F0302020204030204"/>
              </a:rPr>
              <a:t> Buổi sáng</a:t>
            </a:r>
          </a:p>
          <a:p>
            <a:pPr marL="266700" lvl="0" indent="0">
              <a:spcBef>
                <a:spcPts val="300"/>
              </a:spcBef>
              <a:buClr>
                <a:srgbClr val="6482C3"/>
              </a:buClr>
              <a:buNone/>
              <a:tabLst>
                <a:tab pos="403622" algn="l"/>
              </a:tabLst>
            </a:pPr>
            <a:endParaRPr lang="en-GB" sz="1400">
              <a:solidFill>
                <a:srgbClr val="515151"/>
              </a:solidFill>
              <a:latin typeface="Century Gothic" panose="020F0302020204030204"/>
            </a:endParaRPr>
          </a:p>
          <a:p>
            <a:pPr marL="266700" lvl="0" indent="0">
              <a:spcBef>
                <a:spcPts val="900"/>
              </a:spcBef>
              <a:buClr>
                <a:srgbClr val="6482C3"/>
              </a:buClr>
              <a:buNone/>
              <a:tabLst>
                <a:tab pos="403622" algn="l"/>
              </a:tabLst>
            </a:pPr>
            <a:r>
              <a:rPr lang="en-GB" sz="1400">
                <a:solidFill>
                  <a:srgbClr val="515151"/>
                </a:solidFill>
                <a:latin typeface="Century Gothic" panose="020F0302020204030204"/>
              </a:rPr>
              <a:t>Ức chế SGLT2 có thể dùng kèm hoặc không kèm thức ăn, uống nguyên viên với nước</a:t>
            </a:r>
            <a:endParaRPr lang="en-GB" sz="1400" dirty="0">
              <a:solidFill>
                <a:srgbClr val="515151"/>
              </a:solidFill>
              <a:latin typeface="Century Gothic" panose="020F0302020204030204"/>
            </a:endParaRPr>
          </a:p>
        </p:txBody>
      </p:sp>
      <p:grpSp>
        <p:nvGrpSpPr>
          <p:cNvPr id="11" name="Group 10">
            <a:extLst>
              <a:ext uri="{FF2B5EF4-FFF2-40B4-BE49-F238E27FC236}">
                <a16:creationId xmlns:a16="http://schemas.microsoft.com/office/drawing/2014/main" id="{AB5D2C30-6FF8-4404-AD18-D34FA91F13BE}"/>
              </a:ext>
            </a:extLst>
          </p:cNvPr>
          <p:cNvGrpSpPr/>
          <p:nvPr/>
        </p:nvGrpSpPr>
        <p:grpSpPr>
          <a:xfrm>
            <a:off x="267344" y="1162048"/>
            <a:ext cx="540000" cy="540000"/>
            <a:chOff x="453534" y="1247298"/>
            <a:chExt cx="810953" cy="810953"/>
          </a:xfrm>
        </p:grpSpPr>
        <p:sp>
          <p:nvSpPr>
            <p:cNvPr id="12" name="Oval 11">
              <a:extLst>
                <a:ext uri="{FF2B5EF4-FFF2-40B4-BE49-F238E27FC236}">
                  <a16:creationId xmlns:a16="http://schemas.microsoft.com/office/drawing/2014/main" id="{C8BCFA24-C8B2-449C-8DF1-63CFDAB48A03}"/>
                </a:ext>
              </a:extLst>
            </p:cNvPr>
            <p:cNvSpPr/>
            <p:nvPr/>
          </p:nvSpPr>
          <p:spPr>
            <a:xfrm>
              <a:off x="453534" y="1247298"/>
              <a:ext cx="810953" cy="810953"/>
            </a:xfrm>
            <a:prstGeom prst="ellipse">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pic>
          <p:nvPicPr>
            <p:cNvPr id="13" name="Picture 12">
              <a:extLst>
                <a:ext uri="{FF2B5EF4-FFF2-40B4-BE49-F238E27FC236}">
                  <a16:creationId xmlns:a16="http://schemas.microsoft.com/office/drawing/2014/main" id="{0FFCBC3A-38BA-4B31-BAE8-8A6AEFE6165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1361" y="1332540"/>
              <a:ext cx="639090" cy="639090"/>
            </a:xfrm>
            <a:prstGeom prst="rect">
              <a:avLst/>
            </a:prstGeom>
          </p:spPr>
        </p:pic>
      </p:grpSp>
      <p:cxnSp>
        <p:nvCxnSpPr>
          <p:cNvPr id="34" name="Straight Connector 33">
            <a:extLst>
              <a:ext uri="{FF2B5EF4-FFF2-40B4-BE49-F238E27FC236}">
                <a16:creationId xmlns:a16="http://schemas.microsoft.com/office/drawing/2014/main" id="{A7DB8AF1-61B9-4FA3-9AF2-714E8316ADB9}"/>
              </a:ext>
            </a:extLst>
          </p:cNvPr>
          <p:cNvCxnSpPr/>
          <p:nvPr/>
        </p:nvCxnSpPr>
        <p:spPr>
          <a:xfrm>
            <a:off x="4298838" y="1028198"/>
            <a:ext cx="0" cy="321300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6" name="Rectangle 75">
            <a:extLst>
              <a:ext uri="{FF2B5EF4-FFF2-40B4-BE49-F238E27FC236}">
                <a16:creationId xmlns:a16="http://schemas.microsoft.com/office/drawing/2014/main" id="{071D64A2-DFBA-4A6E-A084-8F839B967C02}"/>
              </a:ext>
            </a:extLst>
          </p:cNvPr>
          <p:cNvSpPr/>
          <p:nvPr/>
        </p:nvSpPr>
        <p:spPr>
          <a:xfrm rot="5400000">
            <a:off x="2861744" y="2587181"/>
            <a:ext cx="2846254" cy="141254"/>
          </a:xfrm>
          <a:prstGeom prst="rect">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
        <p:nvSpPr>
          <p:cNvPr id="8" name="Oval 7">
            <a:extLst>
              <a:ext uri="{FF2B5EF4-FFF2-40B4-BE49-F238E27FC236}">
                <a16:creationId xmlns:a16="http://schemas.microsoft.com/office/drawing/2014/main" id="{21070E9D-D905-4767-99F7-3AA704C636F7}"/>
              </a:ext>
            </a:extLst>
          </p:cNvPr>
          <p:cNvSpPr/>
          <p:nvPr/>
        </p:nvSpPr>
        <p:spPr>
          <a:xfrm>
            <a:off x="4036977" y="1158059"/>
            <a:ext cx="540000" cy="540000"/>
          </a:xfrm>
          <a:prstGeom prst="ellipse">
            <a:avLst/>
          </a:prstGeom>
          <a:solidFill>
            <a:schemeClr val="bg1"/>
          </a:solid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pic>
        <p:nvPicPr>
          <p:cNvPr id="35" name="Graphic 34" descr="Man">
            <a:extLst>
              <a:ext uri="{FF2B5EF4-FFF2-40B4-BE49-F238E27FC236}">
                <a16:creationId xmlns:a16="http://schemas.microsoft.com/office/drawing/2014/main" id="{5C481356-7B60-4695-A53E-1AB74A892D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55114" y="1179420"/>
            <a:ext cx="493706" cy="493706"/>
          </a:xfrm>
          <a:prstGeom prst="rect">
            <a:avLst/>
          </a:prstGeom>
        </p:spPr>
      </p:pic>
      <p:sp>
        <p:nvSpPr>
          <p:cNvPr id="61" name="Footer Placeholder 7">
            <a:extLst>
              <a:ext uri="{FF2B5EF4-FFF2-40B4-BE49-F238E27FC236}">
                <a16:creationId xmlns:a16="http://schemas.microsoft.com/office/drawing/2014/main" id="{E0870B1C-2E60-49E1-B9AD-28B58D030688}"/>
              </a:ext>
            </a:extLst>
          </p:cNvPr>
          <p:cNvSpPr txBox="1">
            <a:spLocks/>
          </p:cNvSpPr>
          <p:nvPr/>
        </p:nvSpPr>
        <p:spPr>
          <a:xfrm>
            <a:off x="419345" y="4776300"/>
            <a:ext cx="8041145" cy="273844"/>
          </a:xfrm>
          <a:prstGeom prst="rect">
            <a:avLst/>
          </a:prstGeom>
        </p:spPr>
        <p:txBody>
          <a:bodyPr vert="horz" lIns="91440" tIns="45720" rIns="91440" bIns="45720" rtlCol="0" anchor="b" anchorCtr="0"/>
          <a:lstStyle>
            <a:defPPr>
              <a:defRPr lang="en-US"/>
            </a:defPPr>
            <a:lvl1pPr marL="0" algn="l" defTabSz="457200" rtl="0" eaLnBrk="1" latinLnBrk="0" hangingPunct="1">
              <a:defRPr sz="825"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515151"/>
                </a:solidFill>
                <a:effectLst/>
                <a:uLnTx/>
                <a:uFillTx/>
                <a:latin typeface="Century Gothic" panose="020F0302020204030204"/>
                <a:ea typeface="+mn-ea"/>
                <a:cs typeface="+mn-cs"/>
              </a:rPr>
              <a:t>SGLT2, sodium-glucose co-transporter-2</a:t>
            </a:r>
          </a:p>
          <a:p>
            <a:pPr lvl="0">
              <a:defRPr/>
            </a:pPr>
            <a:r>
              <a:rPr kumimoji="0" lang="en-GB" sz="800" b="0" i="0" u="none" strike="noStrike" kern="1200" cap="none" spc="0" normalizeH="0" baseline="0" noProof="0" dirty="0">
                <a:ln>
                  <a:noFill/>
                </a:ln>
                <a:solidFill>
                  <a:srgbClr val="515151"/>
                </a:solidFill>
                <a:effectLst/>
                <a:uLnTx/>
                <a:uFillTx/>
                <a:latin typeface="Century Gothic" panose="020F0302020204030204"/>
                <a:ea typeface="+mn-ea"/>
                <a:cs typeface="+mn-cs"/>
              </a:rPr>
              <a:t>1. </a:t>
            </a:r>
            <a:r>
              <a:rPr lang="en-GB" sz="800" dirty="0">
                <a:solidFill>
                  <a:srgbClr val="515151"/>
                </a:solidFill>
              </a:rPr>
              <a:t>Boehringer Ingelheim International GmbH. </a:t>
            </a:r>
            <a:r>
              <a:rPr kumimoji="0" lang="en-GB" sz="800" b="0" i="0" u="none" strike="noStrike" kern="1200" cap="none" spc="0" normalizeH="0" baseline="0" noProof="0" dirty="0">
                <a:ln>
                  <a:noFill/>
                </a:ln>
                <a:solidFill>
                  <a:srgbClr val="515151"/>
                </a:solidFill>
                <a:effectLst/>
                <a:uLnTx/>
                <a:uFillTx/>
                <a:latin typeface="Century Gothic" panose="020F0302020204030204"/>
                <a:ea typeface="+mn-ea"/>
                <a:cs typeface="+mn-cs"/>
              </a:rPr>
              <a:t>(empagliflozin) summary of product characteristics. Oct 2020; 2. Janssen International. Invokana</a:t>
            </a:r>
            <a:r>
              <a:rPr kumimoji="0" lang="en-GB" sz="800" b="0" i="0" u="none" strike="noStrike" kern="1200" cap="none" spc="0" normalizeH="0" baseline="30000" noProof="0" dirty="0">
                <a:ln>
                  <a:noFill/>
                </a:ln>
                <a:solidFill>
                  <a:srgbClr val="515151"/>
                </a:solidFill>
                <a:effectLst/>
                <a:uLnTx/>
                <a:uFillTx/>
                <a:latin typeface="Century Gothic" panose="020F0302020204030204"/>
                <a:ea typeface="+mn-ea"/>
                <a:cs typeface="+mn-cs"/>
              </a:rPr>
              <a:t>®</a:t>
            </a:r>
            <a:r>
              <a:rPr kumimoji="0" lang="en-GB" sz="800" b="0" i="0" u="none" strike="noStrike" kern="1200" cap="none" spc="0" normalizeH="0" baseline="0" noProof="0" dirty="0">
                <a:ln>
                  <a:noFill/>
                </a:ln>
                <a:solidFill>
                  <a:srgbClr val="515151"/>
                </a:solidFill>
                <a:effectLst/>
                <a:uLnTx/>
                <a:uFillTx/>
                <a:latin typeface="Century Gothic" panose="020F0302020204030204"/>
                <a:ea typeface="+mn-ea"/>
                <a:cs typeface="+mn-cs"/>
              </a:rPr>
              <a:t> (canagliflozin) summary of product characteristics. Aug 2020; 3. AstraZeneca. Forxiga</a:t>
            </a:r>
            <a:r>
              <a:rPr kumimoji="0" lang="en-GB" sz="800" b="0" i="0" u="none" strike="noStrike" kern="1200" cap="none" spc="0" normalizeH="0" baseline="30000" noProof="0" dirty="0">
                <a:ln>
                  <a:noFill/>
                </a:ln>
                <a:solidFill>
                  <a:srgbClr val="515151"/>
                </a:solidFill>
                <a:effectLst/>
                <a:uLnTx/>
                <a:uFillTx/>
                <a:latin typeface="Century Gothic" panose="020F0302020204030204"/>
                <a:ea typeface="+mn-ea"/>
                <a:cs typeface="+mn-cs"/>
              </a:rPr>
              <a:t>® </a:t>
            </a:r>
            <a:r>
              <a:rPr kumimoji="0" lang="en-GB" sz="800" b="0" i="0" u="none" strike="noStrike" kern="1200" cap="none" spc="0" normalizeH="0" baseline="0" noProof="0" dirty="0">
                <a:ln>
                  <a:noFill/>
                </a:ln>
                <a:solidFill>
                  <a:srgbClr val="515151"/>
                </a:solidFill>
                <a:effectLst/>
                <a:uLnTx/>
                <a:uFillTx/>
                <a:latin typeface="Century Gothic" panose="020F0302020204030204"/>
                <a:ea typeface="+mn-ea"/>
                <a:cs typeface="+mn-cs"/>
              </a:rPr>
              <a:t>(dapagliflozin) summary of product characteristics. Nov 2020; 4. Merck Sharp &amp; Dohme B.V. Steglatro™ (ertugliflozin) summary of product characteristics. Aug 2020</a:t>
            </a:r>
            <a:endParaRPr kumimoji="0" lang="en-GB" sz="800" b="0" i="0" u="none" strike="noStrike" kern="1200" cap="none" spc="0" normalizeH="0" baseline="30000" noProof="0" dirty="0">
              <a:ln>
                <a:noFill/>
              </a:ln>
              <a:solidFill>
                <a:srgbClr val="515151"/>
              </a:solidFill>
              <a:effectLst/>
              <a:uLnTx/>
              <a:uFillTx/>
              <a:latin typeface="Century Gothic" panose="020F0302020204030204"/>
              <a:ea typeface="+mn-ea"/>
              <a:cs typeface="+mn-cs"/>
            </a:endParaRPr>
          </a:p>
        </p:txBody>
      </p:sp>
      <p:sp>
        <p:nvSpPr>
          <p:cNvPr id="15" name="Slide Number Placeholder 4">
            <a:extLst>
              <a:ext uri="{FF2B5EF4-FFF2-40B4-BE49-F238E27FC236}">
                <a16:creationId xmlns:a16="http://schemas.microsoft.com/office/drawing/2014/main" id="{B4128F51-5FA8-4B24-97F0-9DE14685F52C}"/>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285176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Straight Connector 82">
            <a:extLst>
              <a:ext uri="{FF2B5EF4-FFF2-40B4-BE49-F238E27FC236}">
                <a16:creationId xmlns:a16="http://schemas.microsoft.com/office/drawing/2014/main" id="{E7F01E2F-7997-4687-87B0-D4CEEA8CE322}"/>
              </a:ext>
            </a:extLst>
          </p:cNvPr>
          <p:cNvCxnSpPr>
            <a:cxnSpLocks/>
            <a:endCxn id="63" idx="0"/>
          </p:cNvCxnSpPr>
          <p:nvPr/>
        </p:nvCxnSpPr>
        <p:spPr>
          <a:xfrm>
            <a:off x="8170309" y="1441676"/>
            <a:ext cx="18107" cy="155232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42" name="Table 41">
            <a:extLst>
              <a:ext uri="{FF2B5EF4-FFF2-40B4-BE49-F238E27FC236}">
                <a16:creationId xmlns:a16="http://schemas.microsoft.com/office/drawing/2014/main" id="{C2C39CBC-EB9A-4E61-B244-BA4F0FFE96C4}"/>
              </a:ext>
            </a:extLst>
          </p:cNvPr>
          <p:cNvGraphicFramePr>
            <a:graphicFrameLocks noGrp="1"/>
          </p:cNvGraphicFramePr>
          <p:nvPr/>
        </p:nvGraphicFramePr>
        <p:xfrm>
          <a:off x="253241" y="1040691"/>
          <a:ext cx="8709563" cy="331057"/>
        </p:xfrm>
        <a:graphic>
          <a:graphicData uri="http://schemas.openxmlformats.org/drawingml/2006/table">
            <a:tbl>
              <a:tblPr firstRow="1" bandRow="1">
                <a:effectLst/>
              </a:tblPr>
              <a:tblGrid>
                <a:gridCol w="1012503">
                  <a:extLst>
                    <a:ext uri="{9D8B030D-6E8A-4147-A177-3AD203B41FA5}">
                      <a16:colId xmlns:a16="http://schemas.microsoft.com/office/drawing/2014/main" val="20000"/>
                    </a:ext>
                  </a:extLst>
                </a:gridCol>
                <a:gridCol w="1410653">
                  <a:extLst>
                    <a:ext uri="{9D8B030D-6E8A-4147-A177-3AD203B41FA5}">
                      <a16:colId xmlns:a16="http://schemas.microsoft.com/office/drawing/2014/main" val="20002"/>
                    </a:ext>
                  </a:extLst>
                </a:gridCol>
                <a:gridCol w="1631067">
                  <a:extLst>
                    <a:ext uri="{9D8B030D-6E8A-4147-A177-3AD203B41FA5}">
                      <a16:colId xmlns:a16="http://schemas.microsoft.com/office/drawing/2014/main" val="20004"/>
                    </a:ext>
                  </a:extLst>
                </a:gridCol>
                <a:gridCol w="1454736">
                  <a:extLst>
                    <a:ext uri="{9D8B030D-6E8A-4147-A177-3AD203B41FA5}">
                      <a16:colId xmlns:a16="http://schemas.microsoft.com/office/drawing/2014/main" val="20005"/>
                    </a:ext>
                  </a:extLst>
                </a:gridCol>
                <a:gridCol w="1600302">
                  <a:extLst>
                    <a:ext uri="{9D8B030D-6E8A-4147-A177-3AD203B41FA5}">
                      <a16:colId xmlns:a16="http://schemas.microsoft.com/office/drawing/2014/main" val="20007"/>
                    </a:ext>
                  </a:extLst>
                </a:gridCol>
                <a:gridCol w="1600302">
                  <a:extLst>
                    <a:ext uri="{9D8B030D-6E8A-4147-A177-3AD203B41FA5}">
                      <a16:colId xmlns:a16="http://schemas.microsoft.com/office/drawing/2014/main" val="629976087"/>
                    </a:ext>
                  </a:extLst>
                </a:gridCol>
              </a:tblGrid>
              <a:tr h="33105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500" b="1" dirty="0">
                          <a:solidFill>
                            <a:schemeClr val="accent2"/>
                          </a:solidFill>
                          <a:latin typeface="+mn-lt"/>
                        </a:rPr>
                        <a:t>…2015</a:t>
                      </a:r>
                    </a:p>
                  </a:txBody>
                  <a:tcPr marL="68580" marR="68580" marT="0" marB="0" anchor="ctr">
                    <a:lnL w="12700" cap="flat" cmpd="sng" algn="ctr">
                      <a:noFill/>
                      <a:prstDash val="sysDot"/>
                      <a:round/>
                      <a:headEnd type="none" w="med" len="med"/>
                      <a:tailEnd type="none" w="med" len="med"/>
                    </a:lnL>
                    <a:lnR w="12700" cap="flat" cmpd="sng" algn="ctr">
                      <a:solidFill>
                        <a:schemeClr val="accent2"/>
                      </a:solidFill>
                      <a:prstDash val="sys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alpha val="3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500" b="1" dirty="0">
                          <a:solidFill>
                            <a:schemeClr val="accent2"/>
                          </a:solidFill>
                          <a:latin typeface="+mn-lt"/>
                        </a:rPr>
                        <a:t>2016</a:t>
                      </a:r>
                    </a:p>
                  </a:txBody>
                  <a:tcPr marL="68580" marR="68580" marT="0" marB="0" anchor="ctr">
                    <a:lnL w="12700" cap="flat" cmpd="sng" algn="ctr">
                      <a:solidFill>
                        <a:schemeClr val="accent2"/>
                      </a:solidFill>
                      <a:prstDash val="sysDash"/>
                      <a:round/>
                      <a:headEnd type="none" w="med" len="med"/>
                      <a:tailEnd type="none" w="med" len="med"/>
                    </a:lnL>
                    <a:lnR w="12700" cap="flat" cmpd="sng" algn="ctr">
                      <a:solidFill>
                        <a:schemeClr val="accent2"/>
                      </a:solidFill>
                      <a:prstDash val="sys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alpha val="3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500" b="1" dirty="0">
                          <a:solidFill>
                            <a:schemeClr val="accent2"/>
                          </a:solidFill>
                          <a:latin typeface="+mn-lt"/>
                        </a:rPr>
                        <a:t>2018</a:t>
                      </a:r>
                    </a:p>
                  </a:txBody>
                  <a:tcPr marL="68580" marR="68580" marT="0" marB="0" anchor="ctr">
                    <a:lnL w="12700" cap="flat" cmpd="sng" algn="ctr">
                      <a:solidFill>
                        <a:schemeClr val="accent2"/>
                      </a:solidFill>
                      <a:prstDash val="sysDash"/>
                      <a:round/>
                      <a:headEnd type="none" w="med" len="med"/>
                      <a:tailEnd type="none" w="med" len="med"/>
                    </a:lnL>
                    <a:lnR w="12700" cap="flat" cmpd="sng" algn="ctr">
                      <a:solidFill>
                        <a:schemeClr val="accent2"/>
                      </a:solidFill>
                      <a:prstDash val="sys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alpha val="3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500" b="1" dirty="0">
                          <a:solidFill>
                            <a:schemeClr val="accent2"/>
                          </a:solidFill>
                          <a:latin typeface="+mn-lt"/>
                        </a:rPr>
                        <a:t>2019</a:t>
                      </a:r>
                    </a:p>
                  </a:txBody>
                  <a:tcPr marL="68580" marR="68580" marT="0" marB="0" anchor="ctr">
                    <a:lnL w="12700" cap="flat" cmpd="sng" algn="ctr">
                      <a:solidFill>
                        <a:schemeClr val="accent2"/>
                      </a:solidFill>
                      <a:prstDash val="sysDash"/>
                      <a:round/>
                      <a:headEnd type="none" w="med" len="med"/>
                      <a:tailEnd type="none" w="med" len="med"/>
                    </a:lnL>
                    <a:lnR w="12700" cap="flat" cmpd="sng" algn="ctr">
                      <a:solidFill>
                        <a:schemeClr val="accent2"/>
                      </a:solidFill>
                      <a:prstDash val="sys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alpha val="3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lgn="ctr"/>
                      <a:r>
                        <a:rPr lang="en-US" sz="1500" b="1" dirty="0">
                          <a:solidFill>
                            <a:schemeClr val="accent2"/>
                          </a:solidFill>
                          <a:latin typeface="+mn-lt"/>
                        </a:rPr>
                        <a:t>2020</a:t>
                      </a:r>
                    </a:p>
                  </a:txBody>
                  <a:tcPr marL="0" marR="68580" marT="0" marB="0" anchor="ctr">
                    <a:lnL w="12700" cap="flat" cmpd="sng" algn="ctr">
                      <a:solidFill>
                        <a:schemeClr val="accent2"/>
                      </a:solidFill>
                      <a:prstDash val="sysDash"/>
                      <a:round/>
                      <a:headEnd type="none" w="med" len="med"/>
                      <a:tailEnd type="none" w="med" len="med"/>
                    </a:lnL>
                    <a:lnR w="12700" cap="flat" cmpd="sng" algn="ctr">
                      <a:solidFill>
                        <a:schemeClr val="accent2"/>
                      </a:solidFill>
                      <a:prstDash val="sys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alpha val="30000"/>
                      </a:schemeClr>
                    </a:solidFill>
                  </a:tcPr>
                </a:tc>
                <a:tc>
                  <a:txBody>
                    <a:bodyPr/>
                    <a:lstStyle/>
                    <a:p>
                      <a:pPr marL="0" indent="0" algn="ctr"/>
                      <a:r>
                        <a:rPr lang="en-US" sz="1500" b="1" dirty="0">
                          <a:solidFill>
                            <a:schemeClr val="accent2"/>
                          </a:solidFill>
                          <a:latin typeface="+mn-lt"/>
                        </a:rPr>
                        <a:t>2021</a:t>
                      </a:r>
                    </a:p>
                  </a:txBody>
                  <a:tcPr marL="0" marR="68580" marT="0" marB="0" anchor="ctr">
                    <a:lnL w="12700" cap="flat" cmpd="sng" algn="ctr">
                      <a:solidFill>
                        <a:schemeClr val="accent2"/>
                      </a:solidFill>
                      <a:prstDash val="sysDash"/>
                      <a:round/>
                      <a:headEnd type="none" w="med" len="med"/>
                      <a:tailEnd type="none" w="med" len="med"/>
                    </a:lnL>
                    <a:lnR w="12700" cap="flat" cmpd="sng" algn="ctr">
                      <a:noFill/>
                      <a:prstDash val="sys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alpha val="30000"/>
                      </a:schemeClr>
                    </a:solidFill>
                  </a:tcPr>
                </a:tc>
                <a:extLst>
                  <a:ext uri="{0D108BD9-81ED-4DB2-BD59-A6C34878D82A}">
                    <a16:rowId xmlns:a16="http://schemas.microsoft.com/office/drawing/2014/main" val="10000"/>
                  </a:ext>
                </a:extLst>
              </a:tr>
            </a:tbl>
          </a:graphicData>
        </a:graphic>
      </p:graphicFrame>
      <p:cxnSp>
        <p:nvCxnSpPr>
          <p:cNvPr id="103" name="Straight Connector 102">
            <a:extLst>
              <a:ext uri="{FF2B5EF4-FFF2-40B4-BE49-F238E27FC236}">
                <a16:creationId xmlns:a16="http://schemas.microsoft.com/office/drawing/2014/main" id="{84F71C13-A072-4CA7-96F6-5AD20233ED49}"/>
              </a:ext>
            </a:extLst>
          </p:cNvPr>
          <p:cNvCxnSpPr>
            <a:cxnSpLocks/>
            <a:endCxn id="61" idx="0"/>
          </p:cNvCxnSpPr>
          <p:nvPr/>
        </p:nvCxnSpPr>
        <p:spPr>
          <a:xfrm>
            <a:off x="1979682" y="1477236"/>
            <a:ext cx="9030" cy="94560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FCBEAFD4-DDFB-4727-9898-75482EC7AD0C}"/>
              </a:ext>
            </a:extLst>
          </p:cNvPr>
          <p:cNvCxnSpPr>
            <a:cxnSpLocks/>
          </p:cNvCxnSpPr>
          <p:nvPr/>
        </p:nvCxnSpPr>
        <p:spPr>
          <a:xfrm>
            <a:off x="6605195" y="1569480"/>
            <a:ext cx="4661" cy="237883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CACCAE80-87FD-4B40-88B7-3D8B2C9E1BAB}"/>
              </a:ext>
            </a:extLst>
          </p:cNvPr>
          <p:cNvCxnSpPr>
            <a:cxnSpLocks/>
          </p:cNvCxnSpPr>
          <p:nvPr/>
        </p:nvCxnSpPr>
        <p:spPr>
          <a:xfrm flipH="1">
            <a:off x="5065568" y="1450980"/>
            <a:ext cx="10807" cy="214911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EF672231-5CE2-4C8D-96F3-678CE7888A7D}"/>
              </a:ext>
            </a:extLst>
          </p:cNvPr>
          <p:cNvCxnSpPr>
            <a:cxnSpLocks/>
          </p:cNvCxnSpPr>
          <p:nvPr/>
        </p:nvCxnSpPr>
        <p:spPr>
          <a:xfrm>
            <a:off x="754766" y="1593540"/>
            <a:ext cx="0" cy="100103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Rectangle: Rounded Corners 64">
            <a:extLst>
              <a:ext uri="{FF2B5EF4-FFF2-40B4-BE49-F238E27FC236}">
                <a16:creationId xmlns:a16="http://schemas.microsoft.com/office/drawing/2014/main" id="{1A26A4C6-6908-467C-9103-DFC87E2933CA}"/>
              </a:ext>
            </a:extLst>
          </p:cNvPr>
          <p:cNvSpPr/>
          <p:nvPr/>
        </p:nvSpPr>
        <p:spPr>
          <a:xfrm>
            <a:off x="229942" y="1818166"/>
            <a:ext cx="1041529" cy="540000"/>
          </a:xfrm>
          <a:prstGeom prst="roundRect">
            <a:avLst/>
          </a:prstGeom>
          <a:solidFill>
            <a:schemeClr val="bg1">
              <a:lumMod val="95000"/>
            </a:schemeClr>
          </a:solidFill>
        </p:spPr>
        <p:txBody>
          <a:bodyPr wrap="square" tIns="108000" bIns="90000" anchor="ctr" anchorCtr="0">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5A5A5A"/>
                </a:solidFill>
                <a:effectLst/>
                <a:uLnTx/>
                <a:uFillTx/>
                <a:latin typeface="Century Gothic" panose="020F0302020204030204"/>
                <a:ea typeface="+mn-ea"/>
                <a:cs typeface="+mn-cs"/>
              </a:rPr>
              <a:t>Kiểm</a:t>
            </a:r>
            <a:r>
              <a:rPr kumimoji="0" lang="en-GB" sz="1000" b="1" i="0" u="none" strike="noStrike" kern="1200" cap="none" spc="0" normalizeH="0" noProof="0">
                <a:ln>
                  <a:noFill/>
                </a:ln>
                <a:solidFill>
                  <a:srgbClr val="5A5A5A"/>
                </a:solidFill>
                <a:effectLst/>
                <a:uLnTx/>
                <a:uFillTx/>
                <a:latin typeface="Century Gothic" panose="020F0302020204030204"/>
                <a:ea typeface="+mn-ea"/>
                <a:cs typeface="+mn-cs"/>
              </a:rPr>
              <a:t> soát đường huyết</a:t>
            </a:r>
            <a:r>
              <a:rPr kumimoji="0" lang="en-GB" sz="1000" b="1" i="0" u="none" strike="noStrike" kern="1200" cap="none" spc="0" normalizeH="0" baseline="30000" noProof="0">
                <a:ln>
                  <a:noFill/>
                </a:ln>
                <a:solidFill>
                  <a:srgbClr val="5A5A5A"/>
                </a:solidFill>
                <a:effectLst/>
                <a:uLnTx/>
                <a:uFillTx/>
                <a:latin typeface="Century Gothic" panose="020F0302020204030204"/>
                <a:ea typeface="+mn-ea"/>
                <a:cs typeface="+mn-cs"/>
              </a:rPr>
              <a:t>1,2</a:t>
            </a:r>
            <a:endParaRPr kumimoji="0" lang="en-GB" sz="1000" b="1" i="0" u="none" strike="noStrike" kern="1200" cap="none" spc="0" normalizeH="0" baseline="30000" noProof="0" dirty="0">
              <a:ln>
                <a:noFill/>
              </a:ln>
              <a:solidFill>
                <a:srgbClr val="5A5A5A"/>
              </a:solidFill>
              <a:effectLst/>
              <a:uLnTx/>
              <a:uFillTx/>
              <a:latin typeface="Century Gothic" panose="020F0302020204030204"/>
              <a:ea typeface="+mn-ea"/>
              <a:cs typeface="+mn-cs"/>
            </a:endParaRPr>
          </a:p>
        </p:txBody>
      </p:sp>
      <p:sp>
        <p:nvSpPr>
          <p:cNvPr id="4" name="Title 3"/>
          <p:cNvSpPr>
            <a:spLocks noGrp="1"/>
          </p:cNvSpPr>
          <p:nvPr>
            <p:ph type="title"/>
          </p:nvPr>
        </p:nvSpPr>
        <p:spPr/>
        <p:txBody>
          <a:bodyPr>
            <a:noAutofit/>
          </a:bodyPr>
          <a:lstStyle/>
          <a:p>
            <a:r>
              <a:rPr lang="en-US" sz="2000" dirty="0"/>
              <a:t>Từ </a:t>
            </a:r>
            <a:r>
              <a:rPr lang="en-US" sz="2000" dirty="0" err="1"/>
              <a:t>năm</a:t>
            </a:r>
            <a:r>
              <a:rPr lang="en-US" sz="2000" dirty="0"/>
              <a:t> 2016, các </a:t>
            </a:r>
            <a:r>
              <a:rPr lang="en-US" sz="2000" dirty="0" err="1"/>
              <a:t>hướng</a:t>
            </a:r>
            <a:r>
              <a:rPr lang="en-US" sz="2000" dirty="0"/>
              <a:t> dẫn và hiệp hội </a:t>
            </a:r>
            <a:r>
              <a:rPr lang="en-US" sz="2000" dirty="0" err="1"/>
              <a:t>khuyến</a:t>
            </a:r>
            <a:r>
              <a:rPr lang="en-US" sz="2000" dirty="0"/>
              <a:t> cáo sử </a:t>
            </a:r>
            <a:r>
              <a:rPr lang="en-US" sz="2000" dirty="0" err="1"/>
              <a:t>dụng</a:t>
            </a:r>
            <a:r>
              <a:rPr lang="en-US" sz="2000" dirty="0"/>
              <a:t> </a:t>
            </a:r>
            <a:r>
              <a:rPr lang="en-US" sz="2000" dirty="0" err="1"/>
              <a:t>ức</a:t>
            </a:r>
            <a:r>
              <a:rPr lang="en-US" sz="2000" dirty="0"/>
              <a:t> chế SGLT2 </a:t>
            </a:r>
            <a:r>
              <a:rPr lang="en-US" sz="2000" dirty="0" err="1"/>
              <a:t>bởi</a:t>
            </a:r>
            <a:r>
              <a:rPr lang="en-US" sz="2000" dirty="0"/>
              <a:t> </a:t>
            </a:r>
            <a:r>
              <a:rPr lang="en-US" sz="2000" dirty="0" err="1"/>
              <a:t>những</a:t>
            </a:r>
            <a:r>
              <a:rPr lang="en-US" sz="2000" dirty="0"/>
              <a:t> </a:t>
            </a:r>
            <a:r>
              <a:rPr lang="en-US" sz="2000" dirty="0" err="1"/>
              <a:t>lợi</a:t>
            </a:r>
            <a:r>
              <a:rPr lang="en-US" sz="2000" dirty="0"/>
              <a:t> </a:t>
            </a:r>
            <a:r>
              <a:rPr lang="en-US" sz="2000" dirty="0" err="1"/>
              <a:t>ích</a:t>
            </a:r>
            <a:r>
              <a:rPr lang="en-US" sz="2000" dirty="0"/>
              <a:t> </a:t>
            </a:r>
            <a:r>
              <a:rPr lang="en-US" sz="2000" dirty="0" err="1"/>
              <a:t>tim</a:t>
            </a:r>
            <a:r>
              <a:rPr lang="en-US" sz="2000" dirty="0"/>
              <a:t>-thận-</a:t>
            </a:r>
            <a:r>
              <a:rPr lang="en-US" sz="2000" dirty="0" err="1"/>
              <a:t>chuyển</a:t>
            </a:r>
            <a:r>
              <a:rPr lang="en-US" sz="2000" dirty="0"/>
              <a:t> </a:t>
            </a:r>
            <a:r>
              <a:rPr lang="en-US" sz="2000" dirty="0" err="1"/>
              <a:t>hóa</a:t>
            </a:r>
            <a:r>
              <a:rPr lang="en-US" sz="2000" dirty="0"/>
              <a:t> của nó</a:t>
            </a:r>
            <a:endParaRPr lang="de-DE" sz="2000" dirty="0"/>
          </a:p>
        </p:txBody>
      </p:sp>
      <p:sp>
        <p:nvSpPr>
          <p:cNvPr id="3" name="Footer Placeholder 2">
            <a:extLst>
              <a:ext uri="{FF2B5EF4-FFF2-40B4-BE49-F238E27FC236}">
                <a16:creationId xmlns:a16="http://schemas.microsoft.com/office/drawing/2014/main" id="{14ACD9F5-0DF4-474D-AEAF-630CB9ADE70F}"/>
              </a:ext>
            </a:extLst>
          </p:cNvPr>
          <p:cNvSpPr>
            <a:spLocks noGrp="1"/>
          </p:cNvSpPr>
          <p:nvPr>
            <p:ph type="ftr" sz="quarter" idx="3"/>
          </p:nvPr>
        </p:nvSpPr>
        <p:spPr>
          <a:xfrm>
            <a:off x="419345" y="4353921"/>
            <a:ext cx="8041145" cy="69622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700">
                <a:solidFill>
                  <a:srgbClr val="515151"/>
                </a:solidFill>
                <a:latin typeface="Century Gothic" panose="020F0302020204030204"/>
              </a:rPr>
              <a:t>Về các khuyến cáo, vui lòng tham khảo riêng tài liệu và hướng dẫn. Khởi trị đơn trị liệu ức chế</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 SGLT2 </a:t>
            </a:r>
            <a:r>
              <a:rPr lang="en-GB" sz="700">
                <a:solidFill>
                  <a:srgbClr val="515151"/>
                </a:solidFill>
                <a:latin typeface="Century Gothic" panose="020F0302020204030204"/>
              </a:rPr>
              <a:t>hoặc</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GLP-1 </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RAs </a:t>
            </a:r>
            <a:r>
              <a:rPr lang="en-GB" sz="700">
                <a:solidFill>
                  <a:srgbClr val="515151"/>
                </a:solidFill>
                <a:latin typeface="Century Gothic" panose="020F0302020204030204"/>
              </a:rPr>
              <a:t>trong </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ĐTĐ típ 2</a:t>
            </a:r>
            <a:r>
              <a:rPr kumimoji="0" lang="en-GB" sz="700" b="0" i="0" u="none" strike="noStrike" kern="1200" cap="none" spc="0" normalizeH="0" noProof="0">
                <a:ln>
                  <a:noFill/>
                </a:ln>
                <a:solidFill>
                  <a:srgbClr val="515151"/>
                </a:solidFill>
                <a:effectLst/>
                <a:uLnTx/>
                <a:uFillTx/>
                <a:latin typeface="Century Gothic" panose="020F0302020204030204"/>
                <a:ea typeface="+mn-ea"/>
                <a:cs typeface="+mn-cs"/>
              </a:rPr>
              <a:t> được chỉ định nếu metformin không phù hợp hoặc chống chỉ định do bất dung nạp </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(xem thông</a:t>
            </a:r>
            <a:r>
              <a:rPr kumimoji="0" lang="en-GB" sz="700" b="0" i="0" u="none" strike="noStrike" kern="1200" cap="none" spc="0" normalizeH="0" noProof="0">
                <a:ln>
                  <a:noFill/>
                </a:ln>
                <a:solidFill>
                  <a:srgbClr val="515151"/>
                </a:solidFill>
                <a:effectLst/>
                <a:uLnTx/>
                <a:uFillTx/>
                <a:latin typeface="Century Gothic" panose="020F0302020204030204"/>
                <a:ea typeface="+mn-ea"/>
                <a:cs typeface="+mn-cs"/>
              </a:rPr>
              <a:t> tin sản phẩm</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a:t>
            </a:r>
            <a:endPar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endParaRPr>
          </a:p>
          <a:p>
            <a:pPr lvl="0">
              <a:defRPr/>
            </a:pP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*Trên</a:t>
            </a:r>
            <a:r>
              <a:rPr kumimoji="0" lang="en-GB" sz="700" b="0" i="0" u="none" strike="noStrike" kern="1200" cap="none" spc="0" normalizeH="0" noProof="0">
                <a:ln>
                  <a:noFill/>
                </a:ln>
                <a:solidFill>
                  <a:srgbClr val="515151"/>
                </a:solidFill>
                <a:effectLst/>
                <a:uLnTx/>
                <a:uFillTx/>
                <a:latin typeface="Century Gothic" panose="020F0302020204030204"/>
                <a:ea typeface="+mn-ea"/>
                <a:cs typeface="+mn-cs"/>
              </a:rPr>
              <a:t> bệnh nhân </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ASCVD hoặc</a:t>
            </a:r>
            <a:r>
              <a:rPr kumimoji="0" lang="en-GB" sz="700" b="0" i="0" u="none" strike="noStrike" kern="1200" cap="none" spc="0" normalizeH="0" noProof="0">
                <a:ln>
                  <a:noFill/>
                </a:ln>
                <a:solidFill>
                  <a:srgbClr val="515151"/>
                </a:solidFill>
                <a:effectLst/>
                <a:uLnTx/>
                <a:uFillTx/>
                <a:latin typeface="Century Gothic" panose="020F0302020204030204"/>
                <a:ea typeface="+mn-ea"/>
                <a:cs typeface="+mn-cs"/>
              </a:rPr>
              <a:t> nguy cơ tim mạch cao/rất cao</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ACC, American College of Cardiology; ADA, American Diabetes Association; </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sym typeface="Arial"/>
              </a:rPr>
              <a:t>ASCVD</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sym typeface="Arial"/>
              </a:rPr>
              <a:t>, </a:t>
            </a:r>
            <a:r>
              <a:rPr kumimoji="0" lang="vi-VN" sz="700" b="0" i="0" u="none" strike="noStrike" kern="1200" cap="none" spc="0" normalizeH="0" baseline="0" noProof="0">
                <a:ln>
                  <a:noFill/>
                </a:ln>
                <a:solidFill>
                  <a:srgbClr val="515151"/>
                </a:solidFill>
                <a:effectLst/>
                <a:uLnTx/>
                <a:uFillTx/>
                <a:latin typeface="Century Gothic" panose="020F0302020204030204"/>
                <a:ea typeface="+mn-ea"/>
                <a:cs typeface="+mn-cs"/>
                <a:sym typeface="Arial"/>
              </a:rPr>
              <a:t>bệnh tim mạch xơ vữa</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sym typeface="Arial"/>
              </a:rPr>
              <a:t>; </a:t>
            </a:r>
            <a:b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sym typeface="Arial"/>
              </a:rPr>
            </a:b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sym typeface="Arial"/>
              </a:rPr>
              <a:t>CDA, Canadian Diabetes Association; CKD</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sym typeface="Arial"/>
              </a:rPr>
              <a:t>, bệnh thận mạn; </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sym typeface="Arial"/>
              </a:rPr>
              <a:t>CRM</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sym typeface="Arial"/>
              </a:rPr>
              <a:t>, </a:t>
            </a:r>
            <a:r>
              <a:rPr lang="vi-VN" sz="700"/>
              <a:t>tim-thận-chuyển hóa</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sym typeface="Arial"/>
              </a:rPr>
              <a:t>; CV, tim mạch; CVD, bệnh tim mạch; </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sym typeface="Arial"/>
              </a:rPr>
              <a:t>DKD,</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sym typeface="Arial"/>
              </a:rPr>
              <a:t> </a:t>
            </a:r>
            <a:r>
              <a:rPr kumimoji="0" lang="vi-VN" sz="700" b="0" i="0" u="none" strike="noStrike" kern="1200" cap="none" spc="0" normalizeH="0" baseline="0" noProof="0">
                <a:ln>
                  <a:noFill/>
                </a:ln>
                <a:solidFill>
                  <a:srgbClr val="515151"/>
                </a:solidFill>
                <a:effectLst/>
                <a:uLnTx/>
                <a:uFillTx/>
                <a:latin typeface="Century Gothic" panose="020F0302020204030204"/>
                <a:ea typeface="+mn-ea"/>
                <a:cs typeface="+mn-cs"/>
                <a:sym typeface="Arial"/>
              </a:rPr>
              <a:t>bệnh</a:t>
            </a:r>
            <a:r>
              <a:rPr kumimoji="0" lang="vi-VN" sz="700" b="0" i="0" u="none" strike="noStrike" kern="1200" cap="none" spc="0" normalizeH="0" noProof="0">
                <a:ln>
                  <a:noFill/>
                </a:ln>
                <a:solidFill>
                  <a:srgbClr val="515151"/>
                </a:solidFill>
                <a:effectLst/>
                <a:uLnTx/>
                <a:uFillTx/>
                <a:latin typeface="Century Gothic" panose="020F0302020204030204"/>
                <a:ea typeface="+mn-ea"/>
                <a:cs typeface="+mn-cs"/>
                <a:sym typeface="Arial"/>
              </a:rPr>
              <a:t> thận đái tháo đường</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sym typeface="Arial"/>
              </a:rPr>
              <a:t>; </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sym typeface="Arial"/>
              </a:rPr>
              <a:t>EASD, </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European Association for the Study of Diabetes</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sym typeface="Arial"/>
              </a:rPr>
              <a:t>; ERA-EDTA, European Renal Association-European Dialysis and Transplant Association; ESC, European Society of Cardiology</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sym typeface="Arial"/>
              </a:rPr>
              <a:t>; </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GLP-1 RA, đồng vận thụ thể glucagon-like peptide-1; </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HbA1c</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 haemoglobin glycate hóa; HF, suy tim; </a:t>
            </a:r>
            <a:r>
              <a:rPr kumimoji="0" lang="vi-VN" sz="700" b="0" i="0" u="none" strike="noStrike" kern="1200" cap="none" spc="0" normalizeH="0" baseline="0" noProof="0">
                <a:ln>
                  <a:noFill/>
                </a:ln>
                <a:solidFill>
                  <a:srgbClr val="515151"/>
                </a:solidFill>
                <a:effectLst/>
                <a:uLnTx/>
                <a:uFillTx/>
                <a:latin typeface="Century Gothic" panose="020F0302020204030204"/>
                <a:ea typeface="+mn-ea"/>
                <a:cs typeface="+mn-cs"/>
              </a:rPr>
              <a:t>H</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HF</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vi-VN" sz="700" b="0" i="0" u="none" strike="noStrike" kern="1200" cap="none" spc="0" normalizeH="0" baseline="0" noProof="0">
                <a:ln>
                  <a:noFill/>
                </a:ln>
                <a:solidFill>
                  <a:srgbClr val="515151"/>
                </a:solidFill>
                <a:effectLst/>
                <a:uLnTx/>
                <a:uFillTx/>
                <a:latin typeface="Century Gothic" panose="020F0302020204030204"/>
                <a:ea typeface="+mn-ea"/>
                <a:cs typeface="+mn-cs"/>
              </a:rPr>
              <a:t>nhập</a:t>
            </a:r>
            <a:r>
              <a:rPr kumimoji="0" lang="vi-VN" sz="700" b="0" i="0" u="none" strike="noStrike" kern="1200" cap="none" spc="0" normalizeH="0" noProof="0">
                <a:ln>
                  <a:noFill/>
                </a:ln>
                <a:solidFill>
                  <a:srgbClr val="515151"/>
                </a:solidFill>
                <a:effectLst/>
                <a:uLnTx/>
                <a:uFillTx/>
                <a:latin typeface="Century Gothic" panose="020F0302020204030204"/>
                <a:ea typeface="+mn-ea"/>
                <a:cs typeface="+mn-cs"/>
              </a:rPr>
              <a:t> viện vì suy tim</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MACE</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vi-VN" sz="700" b="0" i="0" u="none" strike="noStrike" kern="1200" cap="none" spc="0" normalizeH="0" baseline="0" noProof="0">
                <a:ln>
                  <a:noFill/>
                </a:ln>
                <a:solidFill>
                  <a:srgbClr val="515151"/>
                </a:solidFill>
                <a:effectLst/>
                <a:uLnTx/>
                <a:uFillTx/>
                <a:latin typeface="Century Gothic" panose="020F0302020204030204"/>
                <a:ea typeface="+mn-ea"/>
                <a:cs typeface="+mn-cs"/>
              </a:rPr>
              <a:t>biến</a:t>
            </a:r>
            <a:r>
              <a:rPr kumimoji="0" lang="vi-VN" sz="700" b="0" i="0" u="none" strike="noStrike" kern="1200" cap="none" spc="0" normalizeH="0" noProof="0">
                <a:ln>
                  <a:noFill/>
                </a:ln>
                <a:solidFill>
                  <a:srgbClr val="515151"/>
                </a:solidFill>
                <a:effectLst/>
                <a:uLnTx/>
                <a:uFillTx/>
                <a:latin typeface="Century Gothic" panose="020F0302020204030204"/>
                <a:ea typeface="+mn-ea"/>
                <a:cs typeface="+mn-cs"/>
              </a:rPr>
              <a:t> cố tim mạch chính</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SGLT2, sodium-glucose co-transporter-2</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vi-VN" sz="700" b="0" i="0" u="none" strike="noStrike" kern="1200" cap="none" spc="0" normalizeH="0" baseline="0" noProof="0">
                <a:ln>
                  <a:noFill/>
                </a:ln>
                <a:solidFill>
                  <a:srgbClr val="515151"/>
                </a:solidFill>
                <a:effectLst/>
                <a:uLnTx/>
                <a:uFillTx/>
                <a:latin typeface="Century Gothic" panose="020F0302020204030204"/>
                <a:ea typeface="+mn-ea"/>
                <a:cs typeface="+mn-cs"/>
              </a:rPr>
              <a:t>ĐTĐ, Đái tháo đường</a:t>
            </a:r>
            <a:endPar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Tài</a:t>
            </a:r>
            <a:r>
              <a:rPr kumimoji="0" lang="en-GB" sz="700" b="0" i="0" u="none" strike="noStrike" kern="1200" cap="none" spc="0" normalizeH="0" noProof="0">
                <a:ln>
                  <a:noFill/>
                </a:ln>
                <a:solidFill>
                  <a:srgbClr val="515151"/>
                </a:solidFill>
                <a:effectLst/>
                <a:uLnTx/>
                <a:uFillTx/>
                <a:latin typeface="Century Gothic" panose="020F0302020204030204"/>
                <a:ea typeface="+mn-ea"/>
                <a:cs typeface="+mn-cs"/>
              </a:rPr>
              <a:t> liệu tham khảo trình bày ở phần ghi chú dưới slide</a:t>
            </a:r>
            <a:endPar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sym typeface="Arial"/>
            </a:endParaRPr>
          </a:p>
        </p:txBody>
      </p:sp>
      <p:sp>
        <p:nvSpPr>
          <p:cNvPr id="48" name="Rectangle: Rounded Corners 47">
            <a:extLst>
              <a:ext uri="{FF2B5EF4-FFF2-40B4-BE49-F238E27FC236}">
                <a16:creationId xmlns:a16="http://schemas.microsoft.com/office/drawing/2014/main" id="{30696FFE-8848-41FD-B669-46AC402643D0}"/>
              </a:ext>
            </a:extLst>
          </p:cNvPr>
          <p:cNvSpPr/>
          <p:nvPr/>
        </p:nvSpPr>
        <p:spPr>
          <a:xfrm>
            <a:off x="5806715" y="2640568"/>
            <a:ext cx="1593473" cy="958514"/>
          </a:xfrm>
          <a:prstGeom prst="roundRect">
            <a:avLst/>
          </a:prstGeom>
          <a:solidFill>
            <a:schemeClr val="bg1">
              <a:lumMod val="95000"/>
            </a:schemeClr>
          </a:solidFill>
        </p:spPr>
        <p:txBody>
          <a:bodyPr wrap="square" tIns="108000" bIns="90000" anchor="ctr" anchorCtr="0">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5A5A5A"/>
                </a:solidFill>
                <a:effectLst/>
                <a:uLnTx/>
                <a:uFillTx/>
                <a:latin typeface="Century Gothic" panose="020F0302020204030204"/>
                <a:ea typeface="+mn-ea"/>
                <a:cs typeface="+mn-cs"/>
              </a:rPr>
              <a:t>Lợi</a:t>
            </a:r>
            <a:r>
              <a:rPr kumimoji="0" lang="en-GB" sz="900" b="1" i="0" u="none" strike="noStrike" kern="1200" cap="none" spc="0" normalizeH="0" noProof="0">
                <a:ln>
                  <a:noFill/>
                </a:ln>
                <a:solidFill>
                  <a:srgbClr val="5A5A5A"/>
                </a:solidFill>
                <a:effectLst/>
                <a:uLnTx/>
                <a:uFillTx/>
                <a:latin typeface="Century Gothic" panose="020F0302020204030204"/>
                <a:ea typeface="+mn-ea"/>
                <a:cs typeface="+mn-cs"/>
              </a:rPr>
              <a:t> tích trên </a:t>
            </a:r>
            <a:r>
              <a:rPr kumimoji="0" lang="en-GB" sz="900" b="1" i="0" u="none" strike="noStrike" kern="1200" cap="none" spc="0" normalizeH="0" baseline="0" noProof="0">
                <a:ln>
                  <a:noFill/>
                </a:ln>
                <a:solidFill>
                  <a:srgbClr val="5A5A5A"/>
                </a:solidFill>
                <a:effectLst/>
                <a:uLnTx/>
                <a:uFillTx/>
                <a:latin typeface="Century Gothic" panose="020F0302020204030204"/>
                <a:ea typeface="+mn-ea"/>
                <a:cs typeface="+mn-cs"/>
              </a:rPr>
              <a:t>ASCVD</a:t>
            </a:r>
            <a:r>
              <a:rPr kumimoji="0" lang="en-GB" sz="900" b="1" i="0" u="none" strike="noStrike" kern="1200" cap="none" spc="0" normalizeH="0" baseline="0" noProof="0" dirty="0">
                <a:ln>
                  <a:noFill/>
                </a:ln>
                <a:solidFill>
                  <a:srgbClr val="5A5A5A"/>
                </a:solidFill>
                <a:effectLst/>
                <a:uLnTx/>
                <a:uFillTx/>
                <a:latin typeface="Century Gothic" panose="020F0302020204030204"/>
                <a:ea typeface="+mn-ea"/>
                <a:cs typeface="+mn-cs"/>
              </a:rPr>
              <a:t>, </a:t>
            </a:r>
            <a:r>
              <a:rPr kumimoji="0" lang="en-GB" sz="900" b="1" i="0" u="none" strike="noStrike" kern="1200" cap="none" spc="0" normalizeH="0" baseline="0" noProof="0">
                <a:ln>
                  <a:noFill/>
                </a:ln>
                <a:solidFill>
                  <a:srgbClr val="5A5A5A"/>
                </a:solidFill>
                <a:effectLst/>
                <a:uLnTx/>
                <a:uFillTx/>
                <a:latin typeface="Century Gothic" panose="020F0302020204030204"/>
                <a:ea typeface="+mn-ea"/>
                <a:cs typeface="+mn-cs"/>
              </a:rPr>
              <a:t>HF hoặc CKD </a:t>
            </a:r>
            <a:r>
              <a:rPr lang="en-GB" sz="900" b="1">
                <a:solidFill>
                  <a:srgbClr val="5A5A5A"/>
                </a:solidFill>
                <a:latin typeface="Century Gothic" panose="020F0302020204030204"/>
              </a:rPr>
              <a:t>độc lập với </a:t>
            </a:r>
            <a:r>
              <a:rPr kumimoji="0" lang="en-GB" sz="900" b="1" i="0" u="none" strike="noStrike" kern="1200" cap="none" spc="0" normalizeH="0" baseline="0" noProof="0">
                <a:ln>
                  <a:noFill/>
                </a:ln>
                <a:solidFill>
                  <a:srgbClr val="5A5A5A"/>
                </a:solidFill>
                <a:effectLst/>
                <a:uLnTx/>
                <a:uFillTx/>
                <a:latin typeface="Century Gothic" panose="020F0302020204030204"/>
                <a:ea typeface="+mn-ea"/>
                <a:cs typeface="+mn-cs"/>
              </a:rPr>
              <a:t>HbA1c</a:t>
            </a:r>
            <a:r>
              <a:rPr kumimoji="0" lang="en-GB" sz="900" b="1" i="0" u="none" strike="noStrike" kern="1200" cap="none" spc="0" normalizeH="0" baseline="30000" noProof="0">
                <a:ln>
                  <a:noFill/>
                </a:ln>
                <a:solidFill>
                  <a:srgbClr val="5A5A5A"/>
                </a:solidFill>
                <a:effectLst/>
                <a:uLnTx/>
                <a:uFillTx/>
                <a:latin typeface="Century Gothic" panose="020F0302020204030204"/>
                <a:ea typeface="+mn-ea"/>
                <a:cs typeface="+mn-cs"/>
              </a:rPr>
              <a:t>9,10</a:t>
            </a:r>
            <a:endParaRPr kumimoji="0" lang="en-GB" sz="900" b="1" i="0" u="none" strike="noStrike" kern="1200" cap="none" spc="0" normalizeH="0" baseline="30000" noProof="0" dirty="0">
              <a:ln>
                <a:noFill/>
              </a:ln>
              <a:solidFill>
                <a:srgbClr val="5A5A5A"/>
              </a:solidFill>
              <a:effectLst/>
              <a:uLnTx/>
              <a:uFillTx/>
              <a:latin typeface="Century Gothic" panose="020F0302020204030204"/>
              <a:ea typeface="+mn-ea"/>
              <a:cs typeface="+mn-cs"/>
            </a:endParaRPr>
          </a:p>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30000" noProof="0" dirty="0">
              <a:ln>
                <a:noFill/>
              </a:ln>
              <a:solidFill>
                <a:srgbClr val="5A5A5A"/>
              </a:solidFill>
              <a:effectLst/>
              <a:uLnTx/>
              <a:uFillTx/>
              <a:latin typeface="Century Gothic" panose="020F0302020204030204"/>
              <a:ea typeface="+mn-ea"/>
              <a:cs typeface="+mn-cs"/>
            </a:endParaRPr>
          </a:p>
          <a:p>
            <a:pPr marL="0" marR="0" lvl="0" indent="0" algn="ctr" defTabSz="457189" rtl="0" eaLnBrk="1" fontAlgn="auto" latinLnBrk="0" hangingPunct="1">
              <a:lnSpc>
                <a:spcPct val="100000"/>
              </a:lnSpc>
              <a:spcBef>
                <a:spcPts val="0"/>
              </a:spcBef>
              <a:spcAft>
                <a:spcPts val="0"/>
              </a:spcAft>
              <a:buClrTx/>
              <a:buSzTx/>
              <a:buFontTx/>
              <a:buNone/>
              <a:tabLst/>
              <a:defRPr/>
            </a:pPr>
            <a:r>
              <a:rPr lang="en-GB" sz="900" b="1">
                <a:solidFill>
                  <a:srgbClr val="5A5A5A"/>
                </a:solidFill>
                <a:latin typeface="Century Gothic" panose="020F0302020204030204"/>
              </a:rPr>
              <a:t>Lợi ích trên ĐTĐ típ 2 và </a:t>
            </a:r>
            <a:r>
              <a:rPr kumimoji="0" lang="en-GB" sz="900" b="1" i="0" u="none" strike="noStrike" kern="1200" cap="none" spc="0" normalizeH="0" baseline="0" noProof="0">
                <a:ln>
                  <a:noFill/>
                </a:ln>
                <a:solidFill>
                  <a:srgbClr val="5A5A5A"/>
                </a:solidFill>
                <a:effectLst/>
                <a:uLnTx/>
                <a:uFillTx/>
                <a:latin typeface="Century Gothic" panose="020F0302020204030204"/>
                <a:ea typeface="+mn-ea"/>
                <a:cs typeface="+mn-cs"/>
              </a:rPr>
              <a:t>CKD và</a:t>
            </a:r>
            <a:r>
              <a:rPr kumimoji="0" lang="en-GB" sz="900" b="1" i="0" u="none" strike="noStrike" kern="1200" cap="none" spc="0" normalizeH="0" noProof="0">
                <a:ln>
                  <a:noFill/>
                </a:ln>
                <a:solidFill>
                  <a:srgbClr val="5A5A5A"/>
                </a:solidFill>
                <a:effectLst/>
                <a:uLnTx/>
                <a:uFillTx/>
                <a:latin typeface="Century Gothic" panose="020F0302020204030204"/>
                <a:ea typeface="+mn-ea"/>
                <a:cs typeface="+mn-cs"/>
              </a:rPr>
              <a:t> bệnh tim mạch</a:t>
            </a:r>
            <a:r>
              <a:rPr kumimoji="0" lang="en-GB" sz="900" b="1" i="0" u="none" strike="noStrike" kern="1200" cap="none" spc="0" normalizeH="0" baseline="30000" noProof="0">
                <a:ln>
                  <a:noFill/>
                </a:ln>
                <a:solidFill>
                  <a:srgbClr val="5A5A5A"/>
                </a:solidFill>
                <a:effectLst/>
                <a:uLnTx/>
                <a:uFillTx/>
                <a:latin typeface="Century Gothic" panose="020F0302020204030204"/>
                <a:ea typeface="+mn-ea"/>
                <a:cs typeface="+mn-cs"/>
              </a:rPr>
              <a:t>11</a:t>
            </a:r>
            <a:endParaRPr kumimoji="0" lang="en-GB" sz="900" b="1" i="0" u="none" strike="noStrike" kern="1200" cap="none" spc="0" normalizeH="0" baseline="30000" noProof="0" dirty="0">
              <a:ln>
                <a:noFill/>
              </a:ln>
              <a:solidFill>
                <a:srgbClr val="5A5A5A"/>
              </a:solidFill>
              <a:effectLst/>
              <a:uLnTx/>
              <a:uFillTx/>
              <a:latin typeface="Century Gothic" panose="020F0302020204030204"/>
              <a:ea typeface="+mn-ea"/>
              <a:cs typeface="+mn-cs"/>
            </a:endParaRPr>
          </a:p>
        </p:txBody>
      </p:sp>
      <p:sp>
        <p:nvSpPr>
          <p:cNvPr id="54" name="Rectangle: Rounded Corners 53">
            <a:extLst>
              <a:ext uri="{FF2B5EF4-FFF2-40B4-BE49-F238E27FC236}">
                <a16:creationId xmlns:a16="http://schemas.microsoft.com/office/drawing/2014/main" id="{2405076A-1EF8-4F8D-8D31-07FE1E4D1E0B}"/>
              </a:ext>
            </a:extLst>
          </p:cNvPr>
          <p:cNvSpPr/>
          <p:nvPr/>
        </p:nvSpPr>
        <p:spPr>
          <a:xfrm>
            <a:off x="5811235" y="1459454"/>
            <a:ext cx="1565648" cy="363601"/>
          </a:xfrm>
          <a:prstGeom prst="roundRect">
            <a:avLst/>
          </a:prstGeom>
          <a:solidFill>
            <a:srgbClr val="8F3089"/>
          </a:solidFill>
          <a:ln w="19050">
            <a:solidFill>
              <a:srgbClr val="8F30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Century Gothic" panose="020F0302020204030204"/>
                <a:ea typeface="+mn-ea"/>
                <a:cs typeface="+mn-cs"/>
              </a:rPr>
              <a:t>ADA</a:t>
            </a:r>
            <a:r>
              <a:rPr kumimoji="0" lang="en-US" sz="1050" b="1" i="0" u="none" strike="noStrike" kern="1200" cap="none" spc="0" normalizeH="0" baseline="30000" noProof="0" dirty="0">
                <a:ln>
                  <a:noFill/>
                </a:ln>
                <a:solidFill>
                  <a:srgbClr val="FFFFFF"/>
                </a:solidFill>
                <a:effectLst/>
                <a:uLnTx/>
                <a:uFillTx/>
                <a:latin typeface="Century Gothic" panose="020F0302020204030204"/>
                <a:ea typeface="+mn-ea"/>
                <a:cs typeface="+mn-cs"/>
              </a:rPr>
              <a:t>9</a:t>
            </a:r>
            <a:endParaRPr kumimoji="0" lang="en-GB" sz="105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9912FF50-32B1-4F50-9E66-ADE16B6363E2}"/>
              </a:ext>
            </a:extLst>
          </p:cNvPr>
          <p:cNvSpPr txBox="1"/>
          <p:nvPr/>
        </p:nvSpPr>
        <p:spPr>
          <a:xfrm>
            <a:off x="200165" y="1450144"/>
            <a:ext cx="1071306" cy="316556"/>
          </a:xfrm>
          <a:prstGeom prst="roundRect">
            <a:avLst/>
          </a:prstGeom>
          <a:solidFill>
            <a:schemeClr val="bg1"/>
          </a:solid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wrap="square" rtlCol="0" anchor="ctr">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A5A5A"/>
                </a:solidFill>
                <a:effectLst/>
                <a:uLnTx/>
                <a:uFillTx/>
                <a:latin typeface="Century Gothic" panose="020F0302020204030204"/>
                <a:ea typeface="+mn-ea"/>
                <a:cs typeface="+mn-cs"/>
              </a:rPr>
              <a:t>ADA/EASD</a:t>
            </a:r>
            <a:r>
              <a:rPr kumimoji="0" lang="en-US" sz="1050" b="1" i="0" u="none" strike="noStrike" kern="1200" cap="none" spc="0" normalizeH="0" baseline="30000" noProof="0" dirty="0">
                <a:ln>
                  <a:noFill/>
                </a:ln>
                <a:solidFill>
                  <a:srgbClr val="5A5A5A"/>
                </a:solidFill>
                <a:effectLst/>
                <a:uLnTx/>
                <a:uFillTx/>
                <a:latin typeface="Century Gothic" panose="020F0302020204030204"/>
                <a:ea typeface="+mn-ea"/>
                <a:cs typeface="+mn-cs"/>
              </a:rPr>
              <a:t>1,2</a:t>
            </a:r>
            <a:endParaRPr kumimoji="0" lang="en-US" sz="1050" b="1"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pic>
        <p:nvPicPr>
          <p:cNvPr id="67" name="Picture 66">
            <a:extLst>
              <a:ext uri="{FF2B5EF4-FFF2-40B4-BE49-F238E27FC236}">
                <a16:creationId xmlns:a16="http://schemas.microsoft.com/office/drawing/2014/main" id="{10DCFD24-4B8F-4B1E-9B42-86984F221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62" y="2567599"/>
            <a:ext cx="483088" cy="455012"/>
          </a:xfrm>
          <a:prstGeom prst="rect">
            <a:avLst/>
          </a:prstGeom>
        </p:spPr>
      </p:pic>
      <p:sp>
        <p:nvSpPr>
          <p:cNvPr id="98" name="Rectangle: Rounded Corners 97">
            <a:extLst>
              <a:ext uri="{FF2B5EF4-FFF2-40B4-BE49-F238E27FC236}">
                <a16:creationId xmlns:a16="http://schemas.microsoft.com/office/drawing/2014/main" id="{091D36A8-CC0D-4461-B764-71373C1C8F22}"/>
              </a:ext>
            </a:extLst>
          </p:cNvPr>
          <p:cNvSpPr/>
          <p:nvPr/>
        </p:nvSpPr>
        <p:spPr>
          <a:xfrm>
            <a:off x="1303941" y="1452880"/>
            <a:ext cx="1351482" cy="308452"/>
          </a:xfrm>
          <a:prstGeom prst="roundRect">
            <a:avLst/>
          </a:prstGeom>
          <a:solidFill>
            <a:srgbClr val="8F3089"/>
          </a:solidFill>
          <a:ln w="12700">
            <a:solidFill>
              <a:srgbClr val="8F30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Century Gothic" panose="020F0302020204030204"/>
                <a:ea typeface="+mn-ea"/>
                <a:cs typeface="+mn-cs"/>
              </a:rPr>
              <a:t>ESC </a:t>
            </a:r>
            <a:r>
              <a:rPr kumimoji="0" lang="en-GB" sz="1050" b="0" i="0" u="none" strike="noStrike" kern="1200" cap="none" spc="0" normalizeH="0" baseline="0" noProof="0" dirty="0">
                <a:ln>
                  <a:noFill/>
                </a:ln>
                <a:solidFill>
                  <a:srgbClr val="FFFFFF"/>
                </a:solidFill>
                <a:effectLst/>
                <a:uLnTx/>
                <a:uFillTx/>
                <a:latin typeface="Century Gothic" panose="020F0302020204030204"/>
                <a:ea typeface="+mn-ea"/>
                <a:cs typeface="+mn-cs"/>
              </a:rPr>
              <a:t>(May)</a:t>
            </a:r>
            <a:r>
              <a:rPr kumimoji="0" lang="en-GB" sz="1050" b="0" i="0" u="none" strike="noStrike" kern="1200" cap="none" spc="0" normalizeH="0" baseline="30000" noProof="0" dirty="0">
                <a:ln>
                  <a:noFill/>
                </a:ln>
                <a:solidFill>
                  <a:srgbClr val="FFFFFF"/>
                </a:solidFill>
                <a:effectLst/>
                <a:uLnTx/>
                <a:uFillTx/>
                <a:latin typeface="Century Gothic" panose="020F0302020204030204"/>
                <a:ea typeface="+mn-ea"/>
                <a:cs typeface="+mn-cs"/>
              </a:rPr>
              <a:t>3,4</a:t>
            </a:r>
          </a:p>
        </p:txBody>
      </p:sp>
      <p:cxnSp>
        <p:nvCxnSpPr>
          <p:cNvPr id="102" name="Straight Connector 101">
            <a:extLst>
              <a:ext uri="{FF2B5EF4-FFF2-40B4-BE49-F238E27FC236}">
                <a16:creationId xmlns:a16="http://schemas.microsoft.com/office/drawing/2014/main" id="{F04C5C42-EDE3-428F-9F01-8A90EF0058B7}"/>
              </a:ext>
            </a:extLst>
          </p:cNvPr>
          <p:cNvCxnSpPr>
            <a:cxnSpLocks/>
            <a:endCxn id="81" idx="0"/>
          </p:cNvCxnSpPr>
          <p:nvPr/>
        </p:nvCxnSpPr>
        <p:spPr>
          <a:xfrm>
            <a:off x="3527425" y="1330640"/>
            <a:ext cx="4564" cy="150807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Rectangle: Rounded Corners 45">
            <a:extLst>
              <a:ext uri="{FF2B5EF4-FFF2-40B4-BE49-F238E27FC236}">
                <a16:creationId xmlns:a16="http://schemas.microsoft.com/office/drawing/2014/main" id="{1ED40D4E-F498-4AC9-B1DF-9CCFF604C0C0}"/>
              </a:ext>
            </a:extLst>
          </p:cNvPr>
          <p:cNvSpPr/>
          <p:nvPr/>
        </p:nvSpPr>
        <p:spPr>
          <a:xfrm>
            <a:off x="2702259" y="2172310"/>
            <a:ext cx="1606442" cy="540000"/>
          </a:xfrm>
          <a:prstGeom prst="roundRect">
            <a:avLst/>
          </a:prstGeom>
          <a:solidFill>
            <a:schemeClr val="bg1">
              <a:lumMod val="95000"/>
            </a:schemeClr>
          </a:solidFill>
        </p:spPr>
        <p:txBody>
          <a:bodyPr wrap="square" tIns="108000" bIns="90000" anchor="ctr" anchorCtr="0">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5A5A5A"/>
                </a:solidFill>
                <a:effectLst/>
                <a:uLnTx/>
                <a:uFillTx/>
                <a:latin typeface="Century Gothic" panose="020F0302020204030204"/>
                <a:ea typeface="+mn-ea"/>
                <a:cs typeface="+mn-cs"/>
              </a:rPr>
              <a:t>Lợi</a:t>
            </a:r>
            <a:r>
              <a:rPr kumimoji="0" lang="en-US" sz="1000" b="1" i="0" u="none" strike="noStrike" kern="1200" cap="none" spc="0" normalizeH="0" noProof="0">
                <a:ln>
                  <a:noFill/>
                </a:ln>
                <a:solidFill>
                  <a:srgbClr val="5A5A5A"/>
                </a:solidFill>
                <a:effectLst/>
                <a:uLnTx/>
                <a:uFillTx/>
                <a:latin typeface="Century Gothic" panose="020F0302020204030204"/>
                <a:ea typeface="+mn-ea"/>
                <a:cs typeface="+mn-cs"/>
              </a:rPr>
              <a:t> tích trên</a:t>
            </a:r>
            <a:r>
              <a:rPr kumimoji="0" lang="en-US" sz="1000" b="1" i="0" u="none" strike="noStrike" kern="1200" cap="none" spc="0" normalizeH="0" baseline="0" noProof="0">
                <a:ln>
                  <a:noFill/>
                </a:ln>
                <a:solidFill>
                  <a:srgbClr val="5A5A5A"/>
                </a:solidFill>
                <a:effectLst/>
                <a:uLnTx/>
                <a:uFillTx/>
                <a:latin typeface="Century Gothic" panose="020F0302020204030204"/>
                <a:ea typeface="+mn-ea"/>
                <a:cs typeface="+mn-cs"/>
              </a:rPr>
              <a:t> </a:t>
            </a:r>
            <a:br>
              <a:rPr kumimoji="0" lang="en-US" sz="1000" b="1" i="0" u="none" strike="noStrike" kern="1200" cap="none" spc="0" normalizeH="0" baseline="0" noProof="0" dirty="0">
                <a:ln>
                  <a:noFill/>
                </a:ln>
                <a:solidFill>
                  <a:srgbClr val="5A5A5A"/>
                </a:solidFill>
                <a:effectLst/>
                <a:uLnTx/>
                <a:uFillTx/>
                <a:latin typeface="Century Gothic" panose="020F0302020204030204"/>
                <a:ea typeface="+mn-ea"/>
                <a:cs typeface="+mn-cs"/>
              </a:rPr>
            </a:br>
            <a:r>
              <a:rPr kumimoji="0" lang="en-US" sz="1000" b="1" i="0" u="none" strike="noStrike" kern="1200" cap="none" spc="0" normalizeH="0" baseline="0" noProof="0">
                <a:ln>
                  <a:noFill/>
                </a:ln>
                <a:solidFill>
                  <a:srgbClr val="5A5A5A"/>
                </a:solidFill>
                <a:effectLst/>
                <a:uLnTx/>
                <a:uFillTx/>
                <a:latin typeface="Century Gothic" panose="020F0302020204030204"/>
                <a:ea typeface="+mn-ea"/>
                <a:cs typeface="+mn-cs"/>
              </a:rPr>
              <a:t>ASCVD và suy tim mạn</a:t>
            </a:r>
            <a:r>
              <a:rPr kumimoji="0" lang="en-US" sz="1000" b="1" i="0" u="none" strike="noStrike" kern="1200" cap="none" spc="0" normalizeH="0" baseline="30000" noProof="0">
                <a:ln>
                  <a:noFill/>
                </a:ln>
                <a:solidFill>
                  <a:srgbClr val="5A5A5A"/>
                </a:solidFill>
                <a:effectLst/>
                <a:uLnTx/>
                <a:uFillTx/>
                <a:latin typeface="Century Gothic" panose="020F0302020204030204"/>
                <a:ea typeface="+mn-ea"/>
                <a:cs typeface="+mn-cs"/>
              </a:rPr>
              <a:t>5,6</a:t>
            </a:r>
            <a:endParaRPr kumimoji="0" lang="en-GB" sz="1000" b="1" i="0" u="none" strike="noStrike" kern="1200" cap="none" spc="0" normalizeH="0" baseline="30000" noProof="0" dirty="0">
              <a:ln>
                <a:noFill/>
              </a:ln>
              <a:solidFill>
                <a:srgbClr val="5A5A5A"/>
              </a:solidFill>
              <a:effectLst/>
              <a:uLnTx/>
              <a:uFillTx/>
              <a:latin typeface="Century Gothic" panose="020F0302020204030204"/>
              <a:ea typeface="+mn-ea"/>
              <a:cs typeface="+mn-cs"/>
            </a:endParaRPr>
          </a:p>
        </p:txBody>
      </p:sp>
      <p:grpSp>
        <p:nvGrpSpPr>
          <p:cNvPr id="11" name="Group 10">
            <a:extLst>
              <a:ext uri="{FF2B5EF4-FFF2-40B4-BE49-F238E27FC236}">
                <a16:creationId xmlns:a16="http://schemas.microsoft.com/office/drawing/2014/main" id="{F290DD86-4727-4205-BD7E-686DE0335DCD}"/>
              </a:ext>
            </a:extLst>
          </p:cNvPr>
          <p:cNvGrpSpPr/>
          <p:nvPr/>
        </p:nvGrpSpPr>
        <p:grpSpPr>
          <a:xfrm>
            <a:off x="3281856" y="2838713"/>
            <a:ext cx="491137" cy="482008"/>
            <a:chOff x="3277292" y="3596350"/>
            <a:chExt cx="491137" cy="482008"/>
          </a:xfrm>
        </p:grpSpPr>
        <p:grpSp>
          <p:nvGrpSpPr>
            <p:cNvPr id="10" name="Group 9">
              <a:extLst>
                <a:ext uri="{FF2B5EF4-FFF2-40B4-BE49-F238E27FC236}">
                  <a16:creationId xmlns:a16="http://schemas.microsoft.com/office/drawing/2014/main" id="{DE50266C-030F-4F10-8202-7C1CA2A386C1}"/>
                </a:ext>
              </a:extLst>
            </p:cNvPr>
            <p:cNvGrpSpPr/>
            <p:nvPr/>
          </p:nvGrpSpPr>
          <p:grpSpPr>
            <a:xfrm>
              <a:off x="3277292" y="3658262"/>
              <a:ext cx="269960" cy="260576"/>
              <a:chOff x="3257465" y="3089709"/>
              <a:chExt cx="502581" cy="484182"/>
            </a:xfrm>
          </p:grpSpPr>
          <p:pic>
            <p:nvPicPr>
              <p:cNvPr id="39" name="Picture 38">
                <a:extLst>
                  <a:ext uri="{FF2B5EF4-FFF2-40B4-BE49-F238E27FC236}">
                    <a16:creationId xmlns:a16="http://schemas.microsoft.com/office/drawing/2014/main" id="{BA7C05F2-F4B0-4086-A1A5-AB525F18C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7465" y="3089709"/>
                <a:ext cx="502581" cy="473372"/>
              </a:xfrm>
              <a:prstGeom prst="rect">
                <a:avLst/>
              </a:prstGeom>
            </p:spPr>
          </p:pic>
          <p:sp>
            <p:nvSpPr>
              <p:cNvPr id="55" name="Oval 54">
                <a:extLst>
                  <a:ext uri="{FF2B5EF4-FFF2-40B4-BE49-F238E27FC236}">
                    <a16:creationId xmlns:a16="http://schemas.microsoft.com/office/drawing/2014/main" id="{AD96759B-3F36-46E4-AB25-08D35D75270C}"/>
                  </a:ext>
                </a:extLst>
              </p:cNvPr>
              <p:cNvSpPr/>
              <p:nvPr/>
            </p:nvSpPr>
            <p:spPr>
              <a:xfrm>
                <a:off x="3269114" y="3091883"/>
                <a:ext cx="482008" cy="482008"/>
              </a:xfrm>
              <a:prstGeom prst="ellipse">
                <a:avLst/>
              </a:pr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grpSp>
        <p:grpSp>
          <p:nvGrpSpPr>
            <p:cNvPr id="9" name="Group 8">
              <a:extLst>
                <a:ext uri="{FF2B5EF4-FFF2-40B4-BE49-F238E27FC236}">
                  <a16:creationId xmlns:a16="http://schemas.microsoft.com/office/drawing/2014/main" id="{F4DE1555-B091-4360-806B-96357798C2D9}"/>
                </a:ext>
              </a:extLst>
            </p:cNvPr>
            <p:cNvGrpSpPr/>
            <p:nvPr/>
          </p:nvGrpSpPr>
          <p:grpSpPr>
            <a:xfrm>
              <a:off x="3286421" y="3596350"/>
              <a:ext cx="482008" cy="482008"/>
              <a:chOff x="4021276" y="2039873"/>
              <a:chExt cx="482008" cy="482008"/>
            </a:xfrm>
          </p:grpSpPr>
          <p:sp>
            <p:nvSpPr>
              <p:cNvPr id="81" name="Oval 80">
                <a:extLst>
                  <a:ext uri="{FF2B5EF4-FFF2-40B4-BE49-F238E27FC236}">
                    <a16:creationId xmlns:a16="http://schemas.microsoft.com/office/drawing/2014/main" id="{D38EC2CA-2940-4356-A470-E6DF791AA641}"/>
                  </a:ext>
                </a:extLst>
              </p:cNvPr>
              <p:cNvSpPr/>
              <p:nvPr/>
            </p:nvSpPr>
            <p:spPr>
              <a:xfrm>
                <a:off x="4021276" y="2039873"/>
                <a:ext cx="482008" cy="482008"/>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pic>
            <p:nvPicPr>
              <p:cNvPr id="89" name="Picture 2">
                <a:extLst>
                  <a:ext uri="{FF2B5EF4-FFF2-40B4-BE49-F238E27FC236}">
                    <a16:creationId xmlns:a16="http://schemas.microsoft.com/office/drawing/2014/main" id="{4822791F-6EC4-4705-9446-F33C7A29DA65}"/>
                  </a:ext>
                </a:extLst>
              </p:cNvPr>
              <p:cNvPicPr>
                <a:picLocks noChangeAspect="1" noChangeArrowheads="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199518" y="2214118"/>
                <a:ext cx="227886" cy="21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00" name="Rectangle: Rounded Corners 99">
            <a:extLst>
              <a:ext uri="{FF2B5EF4-FFF2-40B4-BE49-F238E27FC236}">
                <a16:creationId xmlns:a16="http://schemas.microsoft.com/office/drawing/2014/main" id="{A5E53E61-38B6-46ED-9842-B5251FE75376}"/>
              </a:ext>
            </a:extLst>
          </p:cNvPr>
          <p:cNvSpPr/>
          <p:nvPr/>
        </p:nvSpPr>
        <p:spPr>
          <a:xfrm>
            <a:off x="2696585" y="1452125"/>
            <a:ext cx="1618508" cy="314575"/>
          </a:xfrm>
          <a:prstGeom prst="roundRect">
            <a:avLst/>
          </a:prstGeom>
          <a:solidFill>
            <a:srgbClr val="8F3089"/>
          </a:solidFill>
          <a:ln w="12700">
            <a:solidFill>
              <a:srgbClr val="8F30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Century Gothic" panose="020F0302020204030204"/>
                <a:ea typeface="+mn-ea"/>
                <a:cs typeface="+mn-cs"/>
              </a:rPr>
              <a:t>ADA</a:t>
            </a:r>
            <a:r>
              <a:rPr kumimoji="0" lang="en-GB" sz="1050" b="1" i="0" u="none" strike="noStrike" kern="1200" cap="none" spc="0" normalizeH="0" baseline="30000" noProof="0" dirty="0">
                <a:ln>
                  <a:noFill/>
                </a:ln>
                <a:solidFill>
                  <a:srgbClr val="FFFFFF"/>
                </a:solidFill>
                <a:effectLst/>
                <a:uLnTx/>
                <a:uFillTx/>
                <a:latin typeface="Century Gothic" panose="020F0302020204030204"/>
                <a:ea typeface="+mn-ea"/>
                <a:cs typeface="+mn-cs"/>
              </a:rPr>
              <a:t>5</a:t>
            </a:r>
            <a:endParaRPr kumimoji="0" lang="en-GB" sz="105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6" name="Rectangle: Rounded Corners 15">
            <a:extLst>
              <a:ext uri="{FF2B5EF4-FFF2-40B4-BE49-F238E27FC236}">
                <a16:creationId xmlns:a16="http://schemas.microsoft.com/office/drawing/2014/main" id="{291E955C-388D-429D-978C-B8AAB06E2CEA}"/>
              </a:ext>
            </a:extLst>
          </p:cNvPr>
          <p:cNvSpPr/>
          <p:nvPr/>
        </p:nvSpPr>
        <p:spPr>
          <a:xfrm>
            <a:off x="1339404" y="1808685"/>
            <a:ext cx="1298617" cy="540000"/>
          </a:xfrm>
          <a:prstGeom prst="roundRect">
            <a:avLst/>
          </a:prstGeom>
          <a:solidFill>
            <a:schemeClr val="bg1">
              <a:lumMod val="95000"/>
            </a:schemeClr>
          </a:solidFill>
        </p:spPr>
        <p:txBody>
          <a:bodyPr wrap="square" tIns="108000" bIns="90000" anchor="ctr" anchorCtr="0">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GB" sz="1000" b="1">
                <a:solidFill>
                  <a:srgbClr val="5A5A5A"/>
                </a:solidFill>
                <a:latin typeface="Century Gothic" panose="020F0302020204030204"/>
              </a:rPr>
              <a:t>Lợi ích tim mạch và tử vong</a:t>
            </a:r>
            <a:r>
              <a:rPr kumimoji="0" lang="en-GB" sz="1000" b="1" i="0" u="none" strike="noStrike" kern="1200" cap="none" spc="0" normalizeH="0" baseline="30000" noProof="0">
                <a:ln>
                  <a:noFill/>
                </a:ln>
                <a:solidFill>
                  <a:srgbClr val="5A5A5A"/>
                </a:solidFill>
                <a:effectLst/>
                <a:uLnTx/>
                <a:uFillTx/>
                <a:latin typeface="Century Gothic" panose="020F0302020204030204"/>
                <a:ea typeface="+mn-ea"/>
                <a:cs typeface="+mn-cs"/>
              </a:rPr>
              <a:t>3,4</a:t>
            </a:r>
            <a:endParaRPr kumimoji="0" lang="en-GB" sz="1000" b="1"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50" name="Rectangle: Rounded Corners 49">
            <a:extLst>
              <a:ext uri="{FF2B5EF4-FFF2-40B4-BE49-F238E27FC236}">
                <a16:creationId xmlns:a16="http://schemas.microsoft.com/office/drawing/2014/main" id="{97163AF5-7860-4D80-BD73-859BC1808064}"/>
              </a:ext>
            </a:extLst>
          </p:cNvPr>
          <p:cNvSpPr/>
          <p:nvPr/>
        </p:nvSpPr>
        <p:spPr>
          <a:xfrm>
            <a:off x="4371869" y="1453366"/>
            <a:ext cx="1398204" cy="527966"/>
          </a:xfrm>
          <a:prstGeom prst="roundRect">
            <a:avLst/>
          </a:prstGeom>
          <a:solidFill>
            <a:srgbClr val="8F3089"/>
          </a:solidFill>
          <a:ln w="19050">
            <a:solidFill>
              <a:srgbClr val="8F30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Century Gothic" panose="020F0302020204030204"/>
                <a:ea typeface="+mn-ea"/>
                <a:cs typeface="+mn-cs"/>
              </a:rPr>
              <a:t>ESC</a:t>
            </a:r>
            <a:r>
              <a:rPr kumimoji="0" lang="en-GB" sz="1050" b="1" i="0" u="none" strike="noStrike" kern="1200" cap="none" spc="0" normalizeH="0" baseline="30000" noProof="0" dirty="0">
                <a:ln>
                  <a:noFill/>
                </a:ln>
                <a:solidFill>
                  <a:srgbClr val="FFFFFF"/>
                </a:solidFill>
                <a:effectLst/>
                <a:uLnTx/>
                <a:uFillTx/>
                <a:latin typeface="Century Gothic" panose="020F0302020204030204"/>
                <a:ea typeface="+mn-ea"/>
                <a:cs typeface="+mn-cs"/>
              </a:rPr>
              <a:t>7</a:t>
            </a:r>
            <a:r>
              <a:rPr kumimoji="0" lang="en-GB" sz="1050" b="1" i="0" u="none" strike="noStrike" kern="1200" cap="none" spc="0" normalizeH="0" baseline="0" noProof="0" dirty="0">
                <a:ln>
                  <a:noFill/>
                </a:ln>
                <a:solidFill>
                  <a:srgbClr val="FFFFFF"/>
                </a:solidFill>
                <a:effectLst/>
                <a:uLnTx/>
                <a:uFillTx/>
                <a:latin typeface="Century Gothic" panose="020F0302020204030204"/>
                <a:ea typeface="+mn-ea"/>
                <a:cs typeface="+mn-cs"/>
              </a:rPr>
              <a:t> and </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Century Gothic" panose="020F0302020204030204"/>
                <a:ea typeface="+mn-ea"/>
                <a:cs typeface="+mn-cs"/>
              </a:rPr>
              <a:t>ERA–EDTA</a:t>
            </a:r>
            <a:r>
              <a:rPr kumimoji="0" lang="en-GB" sz="1050" b="1" i="0" u="none" strike="noStrike" kern="1200" cap="none" spc="0" normalizeH="0" baseline="30000" noProof="0" dirty="0">
                <a:ln>
                  <a:noFill/>
                </a:ln>
                <a:solidFill>
                  <a:srgbClr val="FFFFFF"/>
                </a:solidFill>
                <a:effectLst/>
                <a:uLnTx/>
                <a:uFillTx/>
                <a:latin typeface="Century Gothic" panose="020F0302020204030204"/>
                <a:ea typeface="+mn-ea"/>
                <a:cs typeface="+mn-cs"/>
              </a:rPr>
              <a:t>8</a:t>
            </a:r>
            <a:endParaRPr kumimoji="0" lang="en-GB" sz="105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47" name="Rectangle: Rounded Corners 46">
            <a:extLst>
              <a:ext uri="{FF2B5EF4-FFF2-40B4-BE49-F238E27FC236}">
                <a16:creationId xmlns:a16="http://schemas.microsoft.com/office/drawing/2014/main" id="{857D07CB-5781-4544-ACAB-181B6B664E2C}"/>
              </a:ext>
            </a:extLst>
          </p:cNvPr>
          <p:cNvSpPr/>
          <p:nvPr/>
        </p:nvSpPr>
        <p:spPr>
          <a:xfrm>
            <a:off x="4370215" y="2054442"/>
            <a:ext cx="1401512" cy="1448716"/>
          </a:xfrm>
          <a:prstGeom prst="roundRect">
            <a:avLst/>
          </a:prstGeom>
          <a:solidFill>
            <a:schemeClr val="bg1">
              <a:lumMod val="95000"/>
            </a:schemeClr>
          </a:solidFill>
        </p:spPr>
        <p:txBody>
          <a:bodyPr wrap="square" tIns="108000" bIns="90000" anchor="t" anchorCtr="0">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900" b="1">
                <a:solidFill>
                  <a:srgbClr val="5A5A5A"/>
                </a:solidFill>
                <a:latin typeface="Century Gothic" panose="020F0302020204030204"/>
              </a:rPr>
              <a:t>Ức chế </a:t>
            </a:r>
            <a:r>
              <a:rPr kumimoji="0" lang="en-US" sz="900" b="1" i="0" u="none" strike="noStrike" kern="1200" cap="none" spc="0" normalizeH="0" baseline="0" noProof="0">
                <a:ln>
                  <a:noFill/>
                </a:ln>
                <a:solidFill>
                  <a:srgbClr val="5A5A5A"/>
                </a:solidFill>
                <a:effectLst/>
                <a:uLnTx/>
                <a:uFillTx/>
                <a:latin typeface="Century Gothic" panose="020F0302020204030204"/>
                <a:ea typeface="+mn-ea"/>
                <a:cs typeface="+mn-cs"/>
              </a:rPr>
              <a:t>SGLT2 (lợi</a:t>
            </a:r>
            <a:r>
              <a:rPr kumimoji="0" lang="en-US" sz="900" b="1" i="0" u="none" strike="noStrike" kern="1200" cap="none" spc="0" normalizeH="0" noProof="0">
                <a:ln>
                  <a:noFill/>
                </a:ln>
                <a:solidFill>
                  <a:srgbClr val="5A5A5A"/>
                </a:solidFill>
                <a:effectLst/>
                <a:uLnTx/>
                <a:uFillTx/>
                <a:latin typeface="Century Gothic" panose="020F0302020204030204"/>
                <a:ea typeface="+mn-ea"/>
                <a:cs typeface="+mn-cs"/>
              </a:rPr>
              <a:t> tích tim mạch đã được chứng minh</a:t>
            </a:r>
            <a:r>
              <a:rPr kumimoji="0" lang="en-US" sz="900" b="1" i="0" u="none" strike="noStrike" kern="1200" cap="none" spc="0" normalizeH="0" baseline="0" noProof="0">
                <a:ln>
                  <a:noFill/>
                </a:ln>
                <a:solidFill>
                  <a:srgbClr val="5A5A5A"/>
                </a:solidFill>
                <a:effectLst/>
                <a:uLnTx/>
                <a:uFillTx/>
                <a:latin typeface="Century Gothic" panose="020F0302020204030204"/>
                <a:ea typeface="+mn-ea"/>
                <a:cs typeface="+mn-cs"/>
              </a:rPr>
              <a:t>) trước </a:t>
            </a:r>
            <a:r>
              <a:rPr kumimoji="0" lang="en-US" sz="900" b="1" i="0" u="none" strike="noStrike" kern="1200" cap="none" spc="0" normalizeH="0" baseline="0" noProof="0" dirty="0">
                <a:ln>
                  <a:noFill/>
                </a:ln>
                <a:solidFill>
                  <a:srgbClr val="5A5A5A"/>
                </a:solidFill>
                <a:effectLst/>
                <a:uLnTx/>
                <a:uFillTx/>
                <a:latin typeface="Century Gothic" panose="020F0302020204030204"/>
                <a:ea typeface="+mn-ea"/>
                <a:cs typeface="+mn-cs"/>
              </a:rPr>
              <a:t>metformin*</a:t>
            </a:r>
            <a:r>
              <a:rPr kumimoji="0" lang="en-US" sz="900" b="1" i="0" u="none" strike="noStrike" kern="1200" cap="none" spc="0" normalizeH="0" baseline="30000" noProof="0" dirty="0">
                <a:ln>
                  <a:noFill/>
                </a:ln>
                <a:solidFill>
                  <a:srgbClr val="5A5A5A"/>
                </a:solidFill>
                <a:effectLst/>
                <a:uLnTx/>
                <a:uFillTx/>
                <a:latin typeface="Century Gothic" panose="020F0302020204030204"/>
                <a:ea typeface="+mn-ea"/>
                <a:cs typeface="+mn-cs"/>
              </a:rPr>
              <a:t>7</a:t>
            </a:r>
            <a:r>
              <a:rPr kumimoji="0" lang="en-US" sz="900" b="1" i="0" u="none" strike="noStrike" kern="1200" cap="none" spc="0" normalizeH="0" baseline="0" noProof="0" dirty="0">
                <a:ln>
                  <a:noFill/>
                </a:ln>
                <a:solidFill>
                  <a:srgbClr val="5A5A5A"/>
                </a:solidFill>
                <a:effectLst/>
                <a:uLnTx/>
                <a:uFillTx/>
                <a:latin typeface="Century Gothic" panose="020F0302020204030204"/>
                <a:ea typeface="+mn-ea"/>
                <a:cs typeface="+mn-cs"/>
              </a:rPr>
              <a:t> </a:t>
            </a:r>
          </a:p>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5A5A5A"/>
              </a:solidFill>
              <a:effectLst/>
              <a:uLnTx/>
              <a:uFillTx/>
              <a:latin typeface="Century Gothic" panose="020F0302020204030204"/>
              <a:ea typeface="+mn-ea"/>
              <a:cs typeface="+mn-cs"/>
            </a:endParaRP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5A5A5A"/>
                </a:solidFill>
                <a:effectLst/>
                <a:uLnTx/>
                <a:uFillTx/>
                <a:latin typeface="Century Gothic" panose="020F0302020204030204"/>
                <a:ea typeface="+mn-ea"/>
                <a:cs typeface="+mn-cs"/>
              </a:rPr>
              <a:t>Bảo</a:t>
            </a:r>
            <a:r>
              <a:rPr kumimoji="0" lang="en-US" sz="900" b="1" i="0" u="none" strike="noStrike" kern="1200" cap="none" spc="0" normalizeH="0" noProof="0">
                <a:ln>
                  <a:noFill/>
                </a:ln>
                <a:solidFill>
                  <a:srgbClr val="5A5A5A"/>
                </a:solidFill>
                <a:effectLst/>
                <a:uLnTx/>
                <a:uFillTx/>
                <a:latin typeface="Century Gothic" panose="020F0302020204030204"/>
                <a:ea typeface="+mn-ea"/>
                <a:cs typeface="+mn-cs"/>
              </a:rPr>
              <a:t> vệ thận trên ĐTĐ típ 2</a:t>
            </a:r>
            <a:r>
              <a:rPr kumimoji="0" lang="en-US" sz="900" b="1" i="0" u="none" strike="noStrike" kern="1200" cap="none" spc="0" normalizeH="0" baseline="0" noProof="0">
                <a:ln>
                  <a:noFill/>
                </a:ln>
                <a:solidFill>
                  <a:srgbClr val="5A5A5A"/>
                </a:solidFill>
                <a:effectLst/>
                <a:uLnTx/>
                <a:uFillTx/>
                <a:latin typeface="Century Gothic" panose="020F0302020204030204"/>
                <a:ea typeface="+mn-ea"/>
                <a:cs typeface="+mn-cs"/>
              </a:rPr>
              <a:t> </a:t>
            </a:r>
            <a:r>
              <a:rPr kumimoji="0" lang="en-US" sz="900" b="1" i="0" u="none" strike="noStrike" kern="1200" cap="none" spc="0" normalizeH="0" baseline="0" noProof="0" dirty="0">
                <a:ln>
                  <a:noFill/>
                </a:ln>
                <a:solidFill>
                  <a:srgbClr val="5A5A5A"/>
                </a:solidFill>
                <a:effectLst/>
                <a:uLnTx/>
                <a:uFillTx/>
                <a:latin typeface="Century Gothic" panose="020F0302020204030204"/>
                <a:ea typeface="+mn-ea"/>
                <a:cs typeface="+mn-cs"/>
              </a:rPr>
              <a:t>+ CKD + DKD</a:t>
            </a:r>
            <a:r>
              <a:rPr kumimoji="0" lang="en-US" sz="900" b="1" i="0" u="none" strike="noStrike" kern="1200" cap="none" spc="0" normalizeH="0" baseline="30000" noProof="0" dirty="0">
                <a:ln>
                  <a:noFill/>
                </a:ln>
                <a:solidFill>
                  <a:srgbClr val="5A5A5A"/>
                </a:solidFill>
                <a:effectLst/>
                <a:uLnTx/>
                <a:uFillTx/>
                <a:latin typeface="Century Gothic" panose="020F0302020204030204"/>
                <a:ea typeface="+mn-ea"/>
                <a:cs typeface="+mn-cs"/>
              </a:rPr>
              <a:t>7,8</a:t>
            </a:r>
            <a:endParaRPr kumimoji="0" lang="en-GB" sz="900" b="1" i="0" u="none" strike="noStrike" kern="1200" cap="none" spc="0" normalizeH="0" baseline="30000" noProof="0" dirty="0">
              <a:ln>
                <a:noFill/>
              </a:ln>
              <a:solidFill>
                <a:srgbClr val="5A5A5A"/>
              </a:solidFill>
              <a:effectLst/>
              <a:uLnTx/>
              <a:uFillTx/>
              <a:latin typeface="Century Gothic" panose="020F0302020204030204"/>
              <a:ea typeface="+mn-ea"/>
              <a:cs typeface="+mn-cs"/>
            </a:endParaRPr>
          </a:p>
        </p:txBody>
      </p:sp>
      <p:cxnSp>
        <p:nvCxnSpPr>
          <p:cNvPr id="40" name="Straight Arrow Connector 39">
            <a:extLst>
              <a:ext uri="{FF2B5EF4-FFF2-40B4-BE49-F238E27FC236}">
                <a16:creationId xmlns:a16="http://schemas.microsoft.com/office/drawing/2014/main" id="{FC5DB452-078E-4799-B5D9-741F3E780652}"/>
              </a:ext>
            </a:extLst>
          </p:cNvPr>
          <p:cNvCxnSpPr>
            <a:cxnSpLocks/>
          </p:cNvCxnSpPr>
          <p:nvPr/>
        </p:nvCxnSpPr>
        <p:spPr>
          <a:xfrm>
            <a:off x="223851" y="1403364"/>
            <a:ext cx="8668630" cy="0"/>
          </a:xfrm>
          <a:prstGeom prst="straightConnector1">
            <a:avLst/>
          </a:prstGeom>
          <a:noFill/>
          <a:ln w="57150" cap="flat" cmpd="sng" algn="ctr">
            <a:solidFill>
              <a:schemeClr val="accent2"/>
            </a:solidFill>
            <a:prstDash val="solid"/>
            <a:tailEnd type="none"/>
          </a:ln>
          <a:effectLst/>
        </p:spPr>
      </p:cxnSp>
      <p:sp>
        <p:nvSpPr>
          <p:cNvPr id="41" name="TextBox 40">
            <a:extLst>
              <a:ext uri="{FF2B5EF4-FFF2-40B4-BE49-F238E27FC236}">
                <a16:creationId xmlns:a16="http://schemas.microsoft.com/office/drawing/2014/main" id="{D055D816-20ED-4B24-A308-F577527F543D}"/>
              </a:ext>
            </a:extLst>
          </p:cNvPr>
          <p:cNvSpPr txBox="1"/>
          <p:nvPr/>
        </p:nvSpPr>
        <p:spPr>
          <a:xfrm>
            <a:off x="2682796" y="1819704"/>
            <a:ext cx="1607962" cy="301954"/>
          </a:xfrm>
          <a:prstGeom prst="roundRect">
            <a:avLst/>
          </a:prstGeom>
          <a:solidFill>
            <a:schemeClr val="bg1"/>
          </a:solid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wrap="square" rtlCol="0" anchor="ctr">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A5A5A"/>
                </a:solidFill>
                <a:effectLst/>
                <a:uLnTx/>
                <a:uFillTx/>
                <a:latin typeface="Century Gothic" panose="020F0302020204030204"/>
                <a:ea typeface="+mn-ea"/>
                <a:cs typeface="+mn-cs"/>
              </a:rPr>
              <a:t>ADA/EASD</a:t>
            </a:r>
            <a:r>
              <a:rPr kumimoji="0" lang="en-US" sz="1050" b="1" i="0" u="none" strike="noStrike" kern="1200" cap="none" spc="0" normalizeH="0" baseline="30000" noProof="0" dirty="0">
                <a:ln>
                  <a:noFill/>
                </a:ln>
                <a:solidFill>
                  <a:srgbClr val="5A5A5A"/>
                </a:solidFill>
                <a:effectLst/>
                <a:uLnTx/>
                <a:uFillTx/>
                <a:latin typeface="Century Gothic" panose="020F0302020204030204"/>
                <a:ea typeface="+mn-ea"/>
                <a:cs typeface="+mn-cs"/>
              </a:rPr>
              <a:t>6</a:t>
            </a:r>
          </a:p>
        </p:txBody>
      </p:sp>
      <p:sp>
        <p:nvSpPr>
          <p:cNvPr id="51" name="TextBox 50">
            <a:extLst>
              <a:ext uri="{FF2B5EF4-FFF2-40B4-BE49-F238E27FC236}">
                <a16:creationId xmlns:a16="http://schemas.microsoft.com/office/drawing/2014/main" id="{5DC873CD-797F-4AFD-B4EE-367DBA92E75A}"/>
              </a:ext>
            </a:extLst>
          </p:cNvPr>
          <p:cNvSpPr txBox="1"/>
          <p:nvPr/>
        </p:nvSpPr>
        <p:spPr>
          <a:xfrm>
            <a:off x="5816967" y="1854159"/>
            <a:ext cx="1569775" cy="360829"/>
          </a:xfrm>
          <a:prstGeom prst="roundRect">
            <a:avLst/>
          </a:prstGeom>
          <a:solidFill>
            <a:schemeClr val="bg1"/>
          </a:solid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wrap="square" rtlCol="0" anchor="ctr">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A5A5A"/>
                </a:solidFill>
                <a:effectLst/>
                <a:uLnTx/>
                <a:uFillTx/>
                <a:latin typeface="Century Gothic" panose="020F0302020204030204"/>
                <a:ea typeface="+mn-ea"/>
                <a:cs typeface="+mn-cs"/>
              </a:rPr>
              <a:t>ADA/EASD</a:t>
            </a:r>
            <a:r>
              <a:rPr kumimoji="0" lang="en-US" sz="1050" b="1" i="0" u="none" strike="noStrike" kern="1200" cap="none" spc="0" normalizeH="0" baseline="30000" noProof="0" dirty="0">
                <a:ln>
                  <a:noFill/>
                </a:ln>
                <a:solidFill>
                  <a:srgbClr val="5A5A5A"/>
                </a:solidFill>
                <a:effectLst/>
                <a:uLnTx/>
                <a:uFillTx/>
                <a:latin typeface="Century Gothic" panose="020F0302020204030204"/>
                <a:ea typeface="+mn-ea"/>
                <a:cs typeface="+mn-cs"/>
              </a:rPr>
              <a:t>10</a:t>
            </a:r>
          </a:p>
        </p:txBody>
      </p:sp>
      <p:sp>
        <p:nvSpPr>
          <p:cNvPr id="57" name="TextBox 56">
            <a:extLst>
              <a:ext uri="{FF2B5EF4-FFF2-40B4-BE49-F238E27FC236}">
                <a16:creationId xmlns:a16="http://schemas.microsoft.com/office/drawing/2014/main" id="{D106D867-4293-4F5B-BF0D-E0A9BFAA7A4A}"/>
              </a:ext>
            </a:extLst>
          </p:cNvPr>
          <p:cNvSpPr txBox="1"/>
          <p:nvPr/>
        </p:nvSpPr>
        <p:spPr>
          <a:xfrm>
            <a:off x="5816967" y="2249494"/>
            <a:ext cx="1569775" cy="360829"/>
          </a:xfrm>
          <a:prstGeom prst="roundRect">
            <a:avLst/>
          </a:prstGeom>
          <a:solidFill>
            <a:srgbClr val="8F3089"/>
          </a:solidFill>
          <a:ln>
            <a:solidFill>
              <a:srgbClr val="8F3089"/>
            </a:solidFill>
          </a:ln>
          <a:effectLst/>
        </p:spPr>
        <p:style>
          <a:lnRef idx="2">
            <a:schemeClr val="accent1"/>
          </a:lnRef>
          <a:fillRef idx="0">
            <a:schemeClr val="accent1"/>
          </a:fillRef>
          <a:effectRef idx="1">
            <a:schemeClr val="accent1"/>
          </a:effectRef>
          <a:fontRef idx="minor">
            <a:schemeClr val="tx1"/>
          </a:fontRef>
        </p:style>
        <p:txBody>
          <a:bodyPr wrap="square" rtlCol="0" anchor="ctr">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Century Gothic" panose="020F0302020204030204"/>
                <a:ea typeface="+mn-ea"/>
                <a:cs typeface="+mn-cs"/>
              </a:rPr>
              <a:t>KDIGO</a:t>
            </a:r>
            <a:r>
              <a:rPr kumimoji="0" lang="en-US" sz="1050" b="1" i="0" u="none" strike="noStrike" kern="1200" cap="none" spc="0" normalizeH="0" baseline="30000" noProof="0" dirty="0">
                <a:ln>
                  <a:noFill/>
                </a:ln>
                <a:solidFill>
                  <a:srgbClr val="FFFFFF"/>
                </a:solidFill>
                <a:effectLst/>
                <a:uLnTx/>
                <a:uFillTx/>
                <a:latin typeface="Century Gothic" panose="020F0302020204030204"/>
                <a:ea typeface="+mn-ea"/>
                <a:cs typeface="+mn-cs"/>
              </a:rPr>
              <a:t>11</a:t>
            </a:r>
            <a:endParaRPr kumimoji="0" lang="en-US" sz="1050" b="1" i="0" u="none" strike="sngStrike" kern="1200" cap="none" spc="0" normalizeH="0" baseline="30000" noProof="0" dirty="0">
              <a:ln>
                <a:noFill/>
              </a:ln>
              <a:solidFill>
                <a:srgbClr val="FFFFFF"/>
              </a:solidFill>
              <a:effectLst/>
              <a:uLnTx/>
              <a:uFillTx/>
              <a:latin typeface="Century Gothic" panose="020F0302020204030204"/>
              <a:ea typeface="+mn-ea"/>
              <a:cs typeface="+mn-cs"/>
            </a:endParaRPr>
          </a:p>
        </p:txBody>
      </p:sp>
      <p:grpSp>
        <p:nvGrpSpPr>
          <p:cNvPr id="17" name="Group 16">
            <a:extLst>
              <a:ext uri="{FF2B5EF4-FFF2-40B4-BE49-F238E27FC236}">
                <a16:creationId xmlns:a16="http://schemas.microsoft.com/office/drawing/2014/main" id="{D6832EE1-20CC-49AA-8AE8-C806FB624280}"/>
              </a:ext>
            </a:extLst>
          </p:cNvPr>
          <p:cNvGrpSpPr/>
          <p:nvPr/>
        </p:nvGrpSpPr>
        <p:grpSpPr>
          <a:xfrm>
            <a:off x="1747708" y="2422841"/>
            <a:ext cx="482008" cy="482008"/>
            <a:chOff x="1410471" y="3307874"/>
            <a:chExt cx="482008" cy="482008"/>
          </a:xfrm>
        </p:grpSpPr>
        <p:grpSp>
          <p:nvGrpSpPr>
            <p:cNvPr id="13" name="Group 12">
              <a:extLst>
                <a:ext uri="{FF2B5EF4-FFF2-40B4-BE49-F238E27FC236}">
                  <a16:creationId xmlns:a16="http://schemas.microsoft.com/office/drawing/2014/main" id="{3CA8C2C7-6E07-42AE-B581-4F1E190B9AF0}"/>
                </a:ext>
              </a:extLst>
            </p:cNvPr>
            <p:cNvGrpSpPr/>
            <p:nvPr/>
          </p:nvGrpSpPr>
          <p:grpSpPr>
            <a:xfrm>
              <a:off x="1631823" y="3479610"/>
              <a:ext cx="258909" cy="259406"/>
              <a:chOff x="2438922" y="3116266"/>
              <a:chExt cx="499325" cy="482449"/>
            </a:xfrm>
          </p:grpSpPr>
          <p:pic>
            <p:nvPicPr>
              <p:cNvPr id="58" name="Picture 57">
                <a:extLst>
                  <a:ext uri="{FF2B5EF4-FFF2-40B4-BE49-F238E27FC236}">
                    <a16:creationId xmlns:a16="http://schemas.microsoft.com/office/drawing/2014/main" id="{8FC4F9B9-DD5F-441E-A892-B4A8F88F2A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922" y="3116266"/>
                <a:ext cx="499325" cy="473372"/>
              </a:xfrm>
              <a:prstGeom prst="rect">
                <a:avLst/>
              </a:prstGeom>
              <a:noFill/>
              <a:ln w="9525" cap="flat" cmpd="sng" algn="ctr">
                <a:noFill/>
                <a:prstDash val="sysDot"/>
              </a:ln>
              <a:effectLst/>
            </p:spPr>
          </p:pic>
          <p:sp>
            <p:nvSpPr>
              <p:cNvPr id="12" name="Oval 11">
                <a:extLst>
                  <a:ext uri="{FF2B5EF4-FFF2-40B4-BE49-F238E27FC236}">
                    <a16:creationId xmlns:a16="http://schemas.microsoft.com/office/drawing/2014/main" id="{6B13D6FB-38DB-4523-B174-9ED499535BC9}"/>
                  </a:ext>
                </a:extLst>
              </p:cNvPr>
              <p:cNvSpPr/>
              <p:nvPr/>
            </p:nvSpPr>
            <p:spPr>
              <a:xfrm>
                <a:off x="2438922" y="3125345"/>
                <a:ext cx="499325" cy="47337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61" name="Oval 60">
              <a:extLst>
                <a:ext uri="{FF2B5EF4-FFF2-40B4-BE49-F238E27FC236}">
                  <a16:creationId xmlns:a16="http://schemas.microsoft.com/office/drawing/2014/main" id="{68707CF3-C1C1-4388-9373-D2297394740A}"/>
                </a:ext>
              </a:extLst>
            </p:cNvPr>
            <p:cNvSpPr/>
            <p:nvPr/>
          </p:nvSpPr>
          <p:spPr>
            <a:xfrm>
              <a:off x="1410471" y="3307874"/>
              <a:ext cx="482008" cy="482008"/>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grpSp>
          <p:nvGrpSpPr>
            <p:cNvPr id="15" name="Group 14">
              <a:extLst>
                <a:ext uri="{FF2B5EF4-FFF2-40B4-BE49-F238E27FC236}">
                  <a16:creationId xmlns:a16="http://schemas.microsoft.com/office/drawing/2014/main" id="{42E33FAA-204C-411D-B693-D6A84140B7C9}"/>
                </a:ext>
              </a:extLst>
            </p:cNvPr>
            <p:cNvGrpSpPr/>
            <p:nvPr/>
          </p:nvGrpSpPr>
          <p:grpSpPr>
            <a:xfrm>
              <a:off x="1440894" y="3399279"/>
              <a:ext cx="223542" cy="216645"/>
              <a:chOff x="1298876" y="3600484"/>
              <a:chExt cx="304667" cy="288895"/>
            </a:xfrm>
          </p:grpSpPr>
          <p:pic>
            <p:nvPicPr>
              <p:cNvPr id="59" name="Picture 58">
                <a:extLst>
                  <a:ext uri="{FF2B5EF4-FFF2-40B4-BE49-F238E27FC236}">
                    <a16:creationId xmlns:a16="http://schemas.microsoft.com/office/drawing/2014/main" id="{B4B7C8E6-31BB-441A-B293-5A4AB3B48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410" y="3600484"/>
                <a:ext cx="298133" cy="281345"/>
              </a:xfrm>
              <a:prstGeom prst="rect">
                <a:avLst/>
              </a:prstGeom>
            </p:spPr>
          </p:pic>
          <p:sp>
            <p:nvSpPr>
              <p:cNvPr id="14" name="Oval 13">
                <a:extLst>
                  <a:ext uri="{FF2B5EF4-FFF2-40B4-BE49-F238E27FC236}">
                    <a16:creationId xmlns:a16="http://schemas.microsoft.com/office/drawing/2014/main" id="{7A0281F3-A5BD-41E3-AD4D-94D520BC6B94}"/>
                  </a:ext>
                </a:extLst>
              </p:cNvPr>
              <p:cNvSpPr/>
              <p:nvPr/>
            </p:nvSpPr>
            <p:spPr>
              <a:xfrm>
                <a:off x="1298876" y="3615538"/>
                <a:ext cx="298133" cy="27384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grpSp>
      </p:grpSp>
      <p:grpSp>
        <p:nvGrpSpPr>
          <p:cNvPr id="20" name="Group 19">
            <a:extLst>
              <a:ext uri="{FF2B5EF4-FFF2-40B4-BE49-F238E27FC236}">
                <a16:creationId xmlns:a16="http://schemas.microsoft.com/office/drawing/2014/main" id="{1B7E980A-0F66-4337-878C-57225BE7AC94}"/>
              </a:ext>
            </a:extLst>
          </p:cNvPr>
          <p:cNvGrpSpPr/>
          <p:nvPr/>
        </p:nvGrpSpPr>
        <p:grpSpPr>
          <a:xfrm>
            <a:off x="4824564" y="3580426"/>
            <a:ext cx="482008" cy="482008"/>
            <a:chOff x="4904407" y="3657520"/>
            <a:chExt cx="482008" cy="482008"/>
          </a:xfrm>
        </p:grpSpPr>
        <p:sp>
          <p:nvSpPr>
            <p:cNvPr id="44" name="Oval 43">
              <a:extLst>
                <a:ext uri="{FF2B5EF4-FFF2-40B4-BE49-F238E27FC236}">
                  <a16:creationId xmlns:a16="http://schemas.microsoft.com/office/drawing/2014/main" id="{B8E07413-A868-426F-B050-0AB2D9F737FD}"/>
                </a:ext>
              </a:extLst>
            </p:cNvPr>
            <p:cNvSpPr/>
            <p:nvPr/>
          </p:nvSpPr>
          <p:spPr>
            <a:xfrm>
              <a:off x="4904407" y="3657520"/>
              <a:ext cx="482008" cy="482008"/>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grpSp>
          <p:nvGrpSpPr>
            <p:cNvPr id="19" name="Group 18">
              <a:extLst>
                <a:ext uri="{FF2B5EF4-FFF2-40B4-BE49-F238E27FC236}">
                  <a16:creationId xmlns:a16="http://schemas.microsoft.com/office/drawing/2014/main" id="{A181CF88-0162-4694-89AC-29AA85335F8D}"/>
                </a:ext>
              </a:extLst>
            </p:cNvPr>
            <p:cNvGrpSpPr/>
            <p:nvPr/>
          </p:nvGrpSpPr>
          <p:grpSpPr>
            <a:xfrm>
              <a:off x="4972208" y="3861078"/>
              <a:ext cx="222345" cy="215709"/>
              <a:chOff x="4421093" y="3918322"/>
              <a:chExt cx="222345" cy="215709"/>
            </a:xfrm>
          </p:grpSpPr>
          <p:pic>
            <p:nvPicPr>
              <p:cNvPr id="56" name="Picture 55">
                <a:extLst>
                  <a:ext uri="{FF2B5EF4-FFF2-40B4-BE49-F238E27FC236}">
                    <a16:creationId xmlns:a16="http://schemas.microsoft.com/office/drawing/2014/main" id="{0AF2C480-E90E-43B8-8488-E96D867BF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1093" y="3918322"/>
                <a:ext cx="215733" cy="203585"/>
              </a:xfrm>
              <a:prstGeom prst="rect">
                <a:avLst/>
              </a:prstGeom>
            </p:spPr>
          </p:pic>
          <p:sp>
            <p:nvSpPr>
              <p:cNvPr id="18" name="Oval 17">
                <a:extLst>
                  <a:ext uri="{FF2B5EF4-FFF2-40B4-BE49-F238E27FC236}">
                    <a16:creationId xmlns:a16="http://schemas.microsoft.com/office/drawing/2014/main" id="{092A30F5-D124-4B67-9EE8-F01B8A564DB9}"/>
                  </a:ext>
                </a:extLst>
              </p:cNvPr>
              <p:cNvSpPr/>
              <p:nvPr/>
            </p:nvSpPr>
            <p:spPr>
              <a:xfrm>
                <a:off x="4421781" y="3920067"/>
                <a:ext cx="221657" cy="21396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grpSp>
        <p:pic>
          <p:nvPicPr>
            <p:cNvPr id="45" name="Picture 44" descr="A picture containing drawing&#10;&#10;Description automatically generated">
              <a:extLst>
                <a:ext uri="{FF2B5EF4-FFF2-40B4-BE49-F238E27FC236}">
                  <a16:creationId xmlns:a16="http://schemas.microsoft.com/office/drawing/2014/main" id="{3CD56659-0C94-4C1C-A8FB-C9E4F0507618}"/>
                </a:ext>
              </a:extLst>
            </p:cNvPr>
            <p:cNvPicPr>
              <a:picLocks noChangeAspect="1"/>
            </p:cNvPicPr>
            <p:nvPr/>
          </p:nvPicPr>
          <p:blipFill>
            <a:blip r:embed="rId6"/>
            <a:stretch>
              <a:fillRect/>
            </a:stretch>
          </p:blipFill>
          <p:spPr>
            <a:xfrm>
              <a:off x="5064295" y="3738554"/>
              <a:ext cx="179425" cy="159542"/>
            </a:xfrm>
            <a:prstGeom prst="rect">
              <a:avLst/>
            </a:prstGeom>
          </p:spPr>
        </p:pic>
        <p:pic>
          <p:nvPicPr>
            <p:cNvPr id="49" name="Picture 48">
              <a:extLst>
                <a:ext uri="{FF2B5EF4-FFF2-40B4-BE49-F238E27FC236}">
                  <a16:creationId xmlns:a16="http://schemas.microsoft.com/office/drawing/2014/main" id="{34FCA88C-6083-48DE-B648-2BBAC68C1F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4569" y="3883938"/>
              <a:ext cx="141543" cy="171201"/>
            </a:xfrm>
            <a:prstGeom prst="rect">
              <a:avLst/>
            </a:prstGeom>
          </p:spPr>
        </p:pic>
      </p:grpSp>
      <p:grpSp>
        <p:nvGrpSpPr>
          <p:cNvPr id="62" name="Group 61">
            <a:extLst>
              <a:ext uri="{FF2B5EF4-FFF2-40B4-BE49-F238E27FC236}">
                <a16:creationId xmlns:a16="http://schemas.microsoft.com/office/drawing/2014/main" id="{B6862848-4E15-4F71-A475-E05D6E4779CA}"/>
              </a:ext>
            </a:extLst>
          </p:cNvPr>
          <p:cNvGrpSpPr/>
          <p:nvPr/>
        </p:nvGrpSpPr>
        <p:grpSpPr>
          <a:xfrm>
            <a:off x="7947412" y="2994003"/>
            <a:ext cx="482008" cy="482008"/>
            <a:chOff x="4904407" y="3657520"/>
            <a:chExt cx="482008" cy="482008"/>
          </a:xfrm>
        </p:grpSpPr>
        <p:sp>
          <p:nvSpPr>
            <p:cNvPr id="63" name="Oval 62">
              <a:extLst>
                <a:ext uri="{FF2B5EF4-FFF2-40B4-BE49-F238E27FC236}">
                  <a16:creationId xmlns:a16="http://schemas.microsoft.com/office/drawing/2014/main" id="{A8251D51-FC08-4B66-AAB1-3F546AF83EEB}"/>
                </a:ext>
              </a:extLst>
            </p:cNvPr>
            <p:cNvSpPr/>
            <p:nvPr/>
          </p:nvSpPr>
          <p:spPr>
            <a:xfrm>
              <a:off x="4904407" y="3657520"/>
              <a:ext cx="482008" cy="482008"/>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grpSp>
          <p:nvGrpSpPr>
            <p:cNvPr id="64" name="Group 63">
              <a:extLst>
                <a:ext uri="{FF2B5EF4-FFF2-40B4-BE49-F238E27FC236}">
                  <a16:creationId xmlns:a16="http://schemas.microsoft.com/office/drawing/2014/main" id="{78ECCDCE-094E-45D7-A757-4F404C80B523}"/>
                </a:ext>
              </a:extLst>
            </p:cNvPr>
            <p:cNvGrpSpPr/>
            <p:nvPr/>
          </p:nvGrpSpPr>
          <p:grpSpPr>
            <a:xfrm>
              <a:off x="4972208" y="3861078"/>
              <a:ext cx="222345" cy="215709"/>
              <a:chOff x="4421093" y="3918322"/>
              <a:chExt cx="222345" cy="215709"/>
            </a:xfrm>
          </p:grpSpPr>
          <p:pic>
            <p:nvPicPr>
              <p:cNvPr id="69" name="Picture 68">
                <a:extLst>
                  <a:ext uri="{FF2B5EF4-FFF2-40B4-BE49-F238E27FC236}">
                    <a16:creationId xmlns:a16="http://schemas.microsoft.com/office/drawing/2014/main" id="{563592C9-9463-422F-8C67-1D3007610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1093" y="3918322"/>
                <a:ext cx="215733" cy="203585"/>
              </a:xfrm>
              <a:prstGeom prst="rect">
                <a:avLst/>
              </a:prstGeom>
            </p:spPr>
          </p:pic>
          <p:sp>
            <p:nvSpPr>
              <p:cNvPr id="70" name="Oval 69">
                <a:extLst>
                  <a:ext uri="{FF2B5EF4-FFF2-40B4-BE49-F238E27FC236}">
                    <a16:creationId xmlns:a16="http://schemas.microsoft.com/office/drawing/2014/main" id="{07EDD953-2F3B-4F10-B7B2-5AB568968D19}"/>
                  </a:ext>
                </a:extLst>
              </p:cNvPr>
              <p:cNvSpPr/>
              <p:nvPr/>
            </p:nvSpPr>
            <p:spPr>
              <a:xfrm>
                <a:off x="4421781" y="3920067"/>
                <a:ext cx="221657" cy="21396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grpSp>
        <p:pic>
          <p:nvPicPr>
            <p:cNvPr id="66" name="Picture 65" descr="A picture containing drawing&#10;&#10;Description automatically generated">
              <a:extLst>
                <a:ext uri="{FF2B5EF4-FFF2-40B4-BE49-F238E27FC236}">
                  <a16:creationId xmlns:a16="http://schemas.microsoft.com/office/drawing/2014/main" id="{4EB060C4-9FD2-47F9-9516-0F25BB8474FE}"/>
                </a:ext>
              </a:extLst>
            </p:cNvPr>
            <p:cNvPicPr>
              <a:picLocks noChangeAspect="1"/>
            </p:cNvPicPr>
            <p:nvPr/>
          </p:nvPicPr>
          <p:blipFill>
            <a:blip r:embed="rId6"/>
            <a:stretch>
              <a:fillRect/>
            </a:stretch>
          </p:blipFill>
          <p:spPr>
            <a:xfrm>
              <a:off x="5064295" y="3738554"/>
              <a:ext cx="179425" cy="159542"/>
            </a:xfrm>
            <a:prstGeom prst="rect">
              <a:avLst/>
            </a:prstGeom>
          </p:spPr>
        </p:pic>
        <p:pic>
          <p:nvPicPr>
            <p:cNvPr id="68" name="Picture 67">
              <a:extLst>
                <a:ext uri="{FF2B5EF4-FFF2-40B4-BE49-F238E27FC236}">
                  <a16:creationId xmlns:a16="http://schemas.microsoft.com/office/drawing/2014/main" id="{6695CCF0-93CC-4871-B59C-829E54A9C2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4569" y="3883938"/>
              <a:ext cx="141543" cy="171201"/>
            </a:xfrm>
            <a:prstGeom prst="rect">
              <a:avLst/>
            </a:prstGeom>
          </p:spPr>
        </p:pic>
      </p:grpSp>
      <p:grpSp>
        <p:nvGrpSpPr>
          <p:cNvPr id="71" name="Group 70">
            <a:extLst>
              <a:ext uri="{FF2B5EF4-FFF2-40B4-BE49-F238E27FC236}">
                <a16:creationId xmlns:a16="http://schemas.microsoft.com/office/drawing/2014/main" id="{D5C5F970-757D-4EEE-9BEC-D85F043409AA}"/>
              </a:ext>
            </a:extLst>
          </p:cNvPr>
          <p:cNvGrpSpPr/>
          <p:nvPr/>
        </p:nvGrpSpPr>
        <p:grpSpPr>
          <a:xfrm>
            <a:off x="6353055" y="3646141"/>
            <a:ext cx="482008" cy="482008"/>
            <a:chOff x="4904407" y="3657520"/>
            <a:chExt cx="482008" cy="482008"/>
          </a:xfrm>
        </p:grpSpPr>
        <p:sp>
          <p:nvSpPr>
            <p:cNvPr id="72" name="Oval 71">
              <a:extLst>
                <a:ext uri="{FF2B5EF4-FFF2-40B4-BE49-F238E27FC236}">
                  <a16:creationId xmlns:a16="http://schemas.microsoft.com/office/drawing/2014/main" id="{A553E241-EE21-40AB-B349-230FEC501AEE}"/>
                </a:ext>
              </a:extLst>
            </p:cNvPr>
            <p:cNvSpPr/>
            <p:nvPr/>
          </p:nvSpPr>
          <p:spPr>
            <a:xfrm>
              <a:off x="4904407" y="3657520"/>
              <a:ext cx="482008" cy="482008"/>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grpSp>
          <p:nvGrpSpPr>
            <p:cNvPr id="73" name="Group 72">
              <a:extLst>
                <a:ext uri="{FF2B5EF4-FFF2-40B4-BE49-F238E27FC236}">
                  <a16:creationId xmlns:a16="http://schemas.microsoft.com/office/drawing/2014/main" id="{58838AAB-3EB0-4813-AC39-26A373681552}"/>
                </a:ext>
              </a:extLst>
            </p:cNvPr>
            <p:cNvGrpSpPr/>
            <p:nvPr/>
          </p:nvGrpSpPr>
          <p:grpSpPr>
            <a:xfrm>
              <a:off x="4972208" y="3861078"/>
              <a:ext cx="222345" cy="215709"/>
              <a:chOff x="4421093" y="3918322"/>
              <a:chExt cx="222345" cy="215709"/>
            </a:xfrm>
          </p:grpSpPr>
          <p:pic>
            <p:nvPicPr>
              <p:cNvPr id="77" name="Picture 76">
                <a:extLst>
                  <a:ext uri="{FF2B5EF4-FFF2-40B4-BE49-F238E27FC236}">
                    <a16:creationId xmlns:a16="http://schemas.microsoft.com/office/drawing/2014/main" id="{7E7C4273-1C06-4CFB-9BCB-1F3EC4E953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1093" y="3918322"/>
                <a:ext cx="215733" cy="203585"/>
              </a:xfrm>
              <a:prstGeom prst="rect">
                <a:avLst/>
              </a:prstGeom>
            </p:spPr>
          </p:pic>
          <p:sp>
            <p:nvSpPr>
              <p:cNvPr id="78" name="Oval 77">
                <a:extLst>
                  <a:ext uri="{FF2B5EF4-FFF2-40B4-BE49-F238E27FC236}">
                    <a16:creationId xmlns:a16="http://schemas.microsoft.com/office/drawing/2014/main" id="{B2F1693C-7D17-47BE-A045-1068D83332C0}"/>
                  </a:ext>
                </a:extLst>
              </p:cNvPr>
              <p:cNvSpPr/>
              <p:nvPr/>
            </p:nvSpPr>
            <p:spPr>
              <a:xfrm>
                <a:off x="4421781" y="3920067"/>
                <a:ext cx="221657" cy="21396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grpSp>
        <p:pic>
          <p:nvPicPr>
            <p:cNvPr id="74" name="Picture 73" descr="A picture containing drawing&#10;&#10;Description automatically generated">
              <a:extLst>
                <a:ext uri="{FF2B5EF4-FFF2-40B4-BE49-F238E27FC236}">
                  <a16:creationId xmlns:a16="http://schemas.microsoft.com/office/drawing/2014/main" id="{886DE529-09AD-4710-A898-5B4C0070461B}"/>
                </a:ext>
              </a:extLst>
            </p:cNvPr>
            <p:cNvPicPr>
              <a:picLocks noChangeAspect="1"/>
            </p:cNvPicPr>
            <p:nvPr/>
          </p:nvPicPr>
          <p:blipFill>
            <a:blip r:embed="rId6"/>
            <a:stretch>
              <a:fillRect/>
            </a:stretch>
          </p:blipFill>
          <p:spPr>
            <a:xfrm>
              <a:off x="5064295" y="3738554"/>
              <a:ext cx="179425" cy="159542"/>
            </a:xfrm>
            <a:prstGeom prst="rect">
              <a:avLst/>
            </a:prstGeom>
          </p:spPr>
        </p:pic>
        <p:pic>
          <p:nvPicPr>
            <p:cNvPr id="76" name="Picture 75">
              <a:extLst>
                <a:ext uri="{FF2B5EF4-FFF2-40B4-BE49-F238E27FC236}">
                  <a16:creationId xmlns:a16="http://schemas.microsoft.com/office/drawing/2014/main" id="{30435CFC-D2FA-4EC0-9146-C2F465D62C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4569" y="3883938"/>
              <a:ext cx="141543" cy="171201"/>
            </a:xfrm>
            <a:prstGeom prst="rect">
              <a:avLst/>
            </a:prstGeom>
          </p:spPr>
        </p:pic>
      </p:grpSp>
      <p:sp>
        <p:nvSpPr>
          <p:cNvPr id="79" name="Rectangle: Rounded Corners 78">
            <a:extLst>
              <a:ext uri="{FF2B5EF4-FFF2-40B4-BE49-F238E27FC236}">
                <a16:creationId xmlns:a16="http://schemas.microsoft.com/office/drawing/2014/main" id="{CDDC63BD-6071-4D64-BC14-E7A324E471EE}"/>
              </a:ext>
            </a:extLst>
          </p:cNvPr>
          <p:cNvSpPr/>
          <p:nvPr/>
        </p:nvSpPr>
        <p:spPr>
          <a:xfrm>
            <a:off x="7408336" y="1463962"/>
            <a:ext cx="1484145" cy="363601"/>
          </a:xfrm>
          <a:prstGeom prst="roundRect">
            <a:avLst/>
          </a:prstGeom>
          <a:solidFill>
            <a:srgbClr val="8F3089"/>
          </a:solidFill>
          <a:ln w="19050">
            <a:solidFill>
              <a:srgbClr val="8F30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bg1"/>
                </a:solidFill>
                <a:effectLst/>
                <a:uLnTx/>
                <a:uFillTx/>
                <a:latin typeface="Century Gothic" panose="020F0302020204030204"/>
                <a:ea typeface="+mn-ea"/>
                <a:cs typeface="+mn-cs"/>
              </a:rPr>
              <a:t>ADA</a:t>
            </a:r>
            <a:r>
              <a:rPr kumimoji="0" lang="en-US" sz="1050" b="1" i="0" u="none" strike="noStrike" kern="1200" cap="none" spc="0" normalizeH="0" baseline="30000" noProof="0" dirty="0">
                <a:ln>
                  <a:noFill/>
                </a:ln>
                <a:solidFill>
                  <a:schemeClr val="bg1"/>
                </a:solidFill>
                <a:effectLst/>
                <a:uLnTx/>
                <a:uFillTx/>
                <a:latin typeface="Century Gothic" panose="020F0302020204030204"/>
                <a:ea typeface="+mn-ea"/>
                <a:cs typeface="+mn-cs"/>
              </a:rPr>
              <a:t>12</a:t>
            </a:r>
            <a:endParaRPr kumimoji="0" lang="en-GB" sz="1050" b="0" i="0" u="none" strike="noStrike" kern="1200" cap="none" spc="0" normalizeH="0" baseline="0" noProof="0" dirty="0">
              <a:ln>
                <a:noFill/>
              </a:ln>
              <a:solidFill>
                <a:schemeClr val="bg1"/>
              </a:solidFill>
              <a:effectLst/>
              <a:uLnTx/>
              <a:uFillTx/>
              <a:latin typeface="Century Gothic" panose="020F0302020204030204"/>
              <a:ea typeface="+mn-ea"/>
              <a:cs typeface="+mn-cs"/>
            </a:endParaRPr>
          </a:p>
        </p:txBody>
      </p:sp>
      <p:sp>
        <p:nvSpPr>
          <p:cNvPr id="82" name="Rectangle: Rounded Corners 81">
            <a:extLst>
              <a:ext uri="{FF2B5EF4-FFF2-40B4-BE49-F238E27FC236}">
                <a16:creationId xmlns:a16="http://schemas.microsoft.com/office/drawing/2014/main" id="{0255DCAF-E7A2-4AF8-8775-4051E0E82B3F}"/>
              </a:ext>
            </a:extLst>
          </p:cNvPr>
          <p:cNvSpPr/>
          <p:nvPr/>
        </p:nvSpPr>
        <p:spPr>
          <a:xfrm>
            <a:off x="7431982" y="1908596"/>
            <a:ext cx="1469732" cy="940501"/>
          </a:xfrm>
          <a:prstGeom prst="roundRect">
            <a:avLst/>
          </a:prstGeom>
          <a:solidFill>
            <a:schemeClr val="bg1">
              <a:lumMod val="95000"/>
            </a:schemeClr>
          </a:solidFill>
        </p:spPr>
        <p:txBody>
          <a:bodyPr wrap="square" tIns="108000" bIns="900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b="1">
                <a:solidFill>
                  <a:srgbClr val="5A5A5A"/>
                </a:solidFill>
                <a:latin typeface="Century Gothic" panose="020F0302020204030204"/>
              </a:rPr>
              <a:t>Ức chế </a:t>
            </a:r>
            <a:r>
              <a:rPr kumimoji="0" lang="en-GB" sz="900" b="1" i="0" u="none" strike="noStrike" kern="1200" cap="none" spc="0" normalizeH="0" baseline="0" noProof="0">
                <a:ln>
                  <a:noFill/>
                </a:ln>
                <a:solidFill>
                  <a:srgbClr val="5A5A5A"/>
                </a:solidFill>
                <a:effectLst/>
                <a:uLnTx/>
                <a:uFillTx/>
                <a:latin typeface="Century Gothic" panose="020F0302020204030204"/>
                <a:ea typeface="+mn-ea"/>
                <a:cs typeface="+mn-cs"/>
              </a:rPr>
              <a:t>SGLT2 với</a:t>
            </a:r>
            <a:r>
              <a:rPr kumimoji="0" lang="en-GB" sz="900" b="1" i="0" u="none" strike="noStrike" kern="1200" cap="none" spc="0" normalizeH="0" noProof="0">
                <a:ln>
                  <a:noFill/>
                </a:ln>
                <a:solidFill>
                  <a:srgbClr val="5A5A5A"/>
                </a:solidFill>
                <a:effectLst/>
                <a:uLnTx/>
                <a:uFillTx/>
                <a:latin typeface="Century Gothic" panose="020F0302020204030204"/>
                <a:ea typeface="+mn-ea"/>
                <a:cs typeface="+mn-cs"/>
              </a:rPr>
              <a:t> lợi tích tim mạch đã được chứng minh được khuyến cáo để giảm nguy cơ </a:t>
            </a:r>
            <a:r>
              <a:rPr kumimoji="0" lang="en-GB" sz="900" b="1" i="0" u="none" strike="noStrike" kern="1200" cap="none" spc="0" normalizeH="0" baseline="0" noProof="0">
                <a:ln>
                  <a:noFill/>
                </a:ln>
                <a:solidFill>
                  <a:srgbClr val="5A5A5A"/>
                </a:solidFill>
                <a:effectLst/>
                <a:uLnTx/>
                <a:uFillTx/>
                <a:latin typeface="Century Gothic" panose="020F0302020204030204"/>
                <a:ea typeface="+mn-ea"/>
                <a:cs typeface="+mn-cs"/>
              </a:rPr>
              <a:t>MACE và/hoặc </a:t>
            </a:r>
            <a:r>
              <a:rPr kumimoji="0" lang="en-GB" sz="900" b="1" i="0" u="none" strike="noStrike" kern="1200" cap="none" spc="0" normalizeH="0" baseline="0" noProof="0" dirty="0">
                <a:ln>
                  <a:noFill/>
                </a:ln>
                <a:solidFill>
                  <a:srgbClr val="5A5A5A"/>
                </a:solidFill>
                <a:effectLst/>
                <a:uLnTx/>
                <a:uFillTx/>
                <a:latin typeface="Century Gothic" panose="020F0302020204030204"/>
                <a:ea typeface="+mn-ea"/>
                <a:cs typeface="+mn-cs"/>
              </a:rPr>
              <a:t>HHF</a:t>
            </a:r>
            <a:r>
              <a:rPr kumimoji="0" lang="en-GB" sz="900" b="1" i="0" u="none" strike="noStrike" kern="1200" cap="none" spc="0" normalizeH="0" baseline="30000" noProof="0" dirty="0">
                <a:ln>
                  <a:noFill/>
                </a:ln>
                <a:solidFill>
                  <a:srgbClr val="5A5A5A"/>
                </a:solidFill>
                <a:effectLst/>
                <a:uLnTx/>
                <a:uFillTx/>
                <a:latin typeface="Century Gothic" panose="020F0302020204030204"/>
                <a:ea typeface="+mn-ea"/>
                <a:cs typeface="+mn-cs"/>
              </a:rPr>
              <a:t>12</a:t>
            </a:r>
          </a:p>
        </p:txBody>
      </p:sp>
      <p:sp>
        <p:nvSpPr>
          <p:cNvPr id="75" name="Slide Number Placeholder 4">
            <a:extLst>
              <a:ext uri="{FF2B5EF4-FFF2-40B4-BE49-F238E27FC236}">
                <a16:creationId xmlns:a16="http://schemas.microsoft.com/office/drawing/2014/main" id="{17712607-9756-42EE-B01C-CDFAABD8395A}"/>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43</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0444792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0BFE7B-446D-4910-8A7D-30F74F026EBE}"/>
              </a:ext>
            </a:extLst>
          </p:cNvPr>
          <p:cNvSpPr>
            <a:spLocks noGrp="1"/>
          </p:cNvSpPr>
          <p:nvPr>
            <p:ph type="title"/>
          </p:nvPr>
        </p:nvSpPr>
        <p:spPr/>
        <p:txBody>
          <a:bodyPr/>
          <a:lstStyle/>
          <a:p>
            <a:r>
              <a:rPr lang="en-GB" sz="1800"/>
              <a:t>Hướng dẫn của ADA năm 2021 khuyến cáo sử dụng ức chế SGLT2 để giảm nguy cơ biến cố tim mạch hoặc tiến triển bệnh thận mạn</a:t>
            </a:r>
            <a:endParaRPr lang="en-GB" sz="1800" dirty="0"/>
          </a:p>
        </p:txBody>
      </p:sp>
      <p:sp>
        <p:nvSpPr>
          <p:cNvPr id="3" name="Text Placeholder 2">
            <a:extLst>
              <a:ext uri="{FF2B5EF4-FFF2-40B4-BE49-F238E27FC236}">
                <a16:creationId xmlns:a16="http://schemas.microsoft.com/office/drawing/2014/main" id="{AD5B1E23-F871-4B6A-8B30-EE782275994F}"/>
              </a:ext>
            </a:extLst>
          </p:cNvPr>
          <p:cNvSpPr>
            <a:spLocks noGrp="1"/>
          </p:cNvSpPr>
          <p:nvPr>
            <p:ph type="body" sz="quarter" idx="13"/>
          </p:nvPr>
        </p:nvSpPr>
        <p:spPr>
          <a:xfrm>
            <a:off x="457200" y="839676"/>
            <a:ext cx="8003286" cy="458605"/>
          </a:xfrm>
        </p:spPr>
        <p:txBody>
          <a:bodyPr/>
          <a:lstStyle/>
          <a:p>
            <a:r>
              <a:rPr lang="en-GB" sz="1350">
                <a:latin typeface="+mn-lt"/>
              </a:rPr>
              <a:t>ADA Tiêu chuẩn về chăm sóc sức khỏe đái tháo đường </a:t>
            </a:r>
            <a:r>
              <a:rPr lang="en-GB" sz="1350" dirty="0">
                <a:latin typeface="+mn-lt"/>
              </a:rPr>
              <a:t>2021</a:t>
            </a:r>
            <a:endParaRPr lang="en-GB" sz="1350" baseline="30000" dirty="0">
              <a:latin typeface="+mn-lt"/>
            </a:endParaRPr>
          </a:p>
        </p:txBody>
      </p:sp>
      <p:sp>
        <p:nvSpPr>
          <p:cNvPr id="30" name="Footer Placeholder 2">
            <a:extLst>
              <a:ext uri="{FF2B5EF4-FFF2-40B4-BE49-F238E27FC236}">
                <a16:creationId xmlns:a16="http://schemas.microsoft.com/office/drawing/2014/main" id="{A23196FE-CB90-4E02-AA54-8D840850C883}"/>
              </a:ext>
            </a:extLst>
          </p:cNvPr>
          <p:cNvSpPr>
            <a:spLocks noGrp="1"/>
          </p:cNvSpPr>
          <p:nvPr>
            <p:ph type="ftr" sz="quarter" idx="3"/>
          </p:nvPr>
        </p:nvSpPr>
        <p:spPr/>
        <p:txBody>
          <a:bodyPr/>
          <a:lstStyle/>
          <a:p>
            <a:pPr lvl="0">
              <a:defRPr/>
            </a:pPr>
            <a:r>
              <a:rPr lang="en-GB" sz="600" dirty="0"/>
              <a:t>Figure adapted from the ADA Standards of Medical Care in Diabetes</a:t>
            </a:r>
            <a:r>
              <a:rPr lang="en-GB" sz="600"/>
              <a:t>. </a:t>
            </a:r>
            <a:r>
              <a:rPr lang="en-GB" sz="600">
                <a:solidFill>
                  <a:srgbClr val="5A5A5A"/>
                </a:solidFill>
              </a:rPr>
              <a:t>Các khuyến cáo đầy đủ, vui lòng tham khảo tài liệu</a:t>
            </a:r>
            <a:r>
              <a:rPr kumimoji="0" lang="en-GB" sz="600" b="0" i="0" u="none" strike="noStrike" kern="1200" cap="none" spc="0" normalizeH="0" baseline="0" noProof="0">
                <a:ln>
                  <a:noFill/>
                </a:ln>
                <a:solidFill>
                  <a:srgbClr val="5A5A5A"/>
                </a:solidFill>
                <a:effectLst/>
                <a:uLnTx/>
                <a:uFillTx/>
                <a:ea typeface="+mn-ea"/>
                <a:cs typeface="+mn-cs"/>
              </a:rPr>
              <a:t>. *Hầu</a:t>
            </a:r>
            <a:r>
              <a:rPr kumimoji="0" lang="en-GB" sz="600" b="0" i="0" u="none" strike="noStrike" kern="1200" cap="none" spc="0" normalizeH="0" noProof="0">
                <a:ln>
                  <a:noFill/>
                </a:ln>
                <a:solidFill>
                  <a:srgbClr val="5A5A5A"/>
                </a:solidFill>
                <a:effectLst/>
                <a:uLnTx/>
                <a:uFillTx/>
                <a:ea typeface="+mn-ea"/>
                <a:cs typeface="+mn-cs"/>
              </a:rPr>
              <a:t> hết bệnh nhân được nhận vào các thử nghiệm đều dùng </a:t>
            </a:r>
            <a:r>
              <a:rPr kumimoji="0" lang="en-GB" sz="600" b="0" i="0" u="none" strike="noStrike" kern="1200" cap="none" spc="0" normalizeH="0" baseline="0" noProof="0">
                <a:ln>
                  <a:noFill/>
                </a:ln>
                <a:solidFill>
                  <a:srgbClr val="5A5A5A"/>
                </a:solidFill>
                <a:effectLst/>
                <a:uLnTx/>
                <a:uFillTx/>
                <a:ea typeface="+mn-ea"/>
                <a:cs typeface="+mn-cs"/>
              </a:rPr>
              <a:t>metformin ngay</a:t>
            </a:r>
            <a:r>
              <a:rPr kumimoji="0" lang="en-GB" sz="600" b="0" i="0" u="none" strike="noStrike" kern="1200" cap="none" spc="0" normalizeH="0" noProof="0">
                <a:ln>
                  <a:noFill/>
                </a:ln>
                <a:solidFill>
                  <a:srgbClr val="5A5A5A"/>
                </a:solidFill>
                <a:effectLst/>
                <a:uLnTx/>
                <a:uFillTx/>
                <a:ea typeface="+mn-ea"/>
                <a:cs typeface="+mn-cs"/>
              </a:rPr>
              <a:t> từ đầu</a:t>
            </a:r>
            <a:r>
              <a:rPr kumimoji="0" lang="en-GB" sz="600" b="0" i="0" u="none" strike="noStrike" kern="1200" cap="none" spc="0" normalizeH="0" baseline="0" noProof="0">
                <a:ln>
                  <a:noFill/>
                </a:ln>
                <a:solidFill>
                  <a:srgbClr val="5A5A5A"/>
                </a:solidFill>
                <a:effectLst/>
                <a:uLnTx/>
                <a:uFillTx/>
                <a:ea typeface="+mn-ea"/>
                <a:cs typeface="+mn-cs"/>
              </a:rPr>
              <a:t>; </a:t>
            </a:r>
            <a:r>
              <a:rPr lang="en-GB" sz="600" baseline="30000"/>
              <a:t>†</a:t>
            </a:r>
            <a:r>
              <a:rPr lang="en-GB" sz="600"/>
              <a:t>ASCVD đã được chẩn đoán, bao gồm nguy cơ ASCVD cao (&gt;55 tuổi kèm hẹp động mạch vành, mạch cảnh, mạch chi dưới &gt;50%, hoặc LVH); </a:t>
            </a:r>
            <a:r>
              <a:rPr lang="en-GB" sz="600" baseline="30000"/>
              <a:t>‡</a:t>
            </a:r>
            <a:r>
              <a:rPr lang="en-GB" sz="600">
                <a:solidFill>
                  <a:srgbClr val="515151"/>
                </a:solidFill>
              </a:rPr>
              <a:t>Cụ thể là HFrEF (LVEF &lt;45%)</a:t>
            </a:r>
            <a:r>
              <a:rPr kumimoji="0" lang="en-GB" sz="600" b="0" i="0" u="none" strike="noStrike" kern="1200" cap="none" spc="0" normalizeH="0" baseline="0" noProof="0">
                <a:ln>
                  <a:noFill/>
                </a:ln>
                <a:solidFill>
                  <a:srgbClr val="5A5A5A"/>
                </a:solidFill>
                <a:effectLst/>
                <a:uLnTx/>
                <a:uFillTx/>
                <a:ea typeface="+mn-ea"/>
                <a:cs typeface="+mn-cs"/>
              </a:rPr>
              <a:t>; </a:t>
            </a:r>
            <a:r>
              <a:rPr kumimoji="0" lang="en-GB" sz="600" b="1" i="0" u="none" strike="noStrike" kern="1200" cap="none" spc="0" normalizeH="0" baseline="30000" noProof="0" dirty="0">
                <a:ln>
                  <a:noFill/>
                </a:ln>
                <a:solidFill>
                  <a:srgbClr val="5A5A5A"/>
                </a:solidFill>
                <a:effectLst/>
                <a:uLnTx/>
                <a:uFillTx/>
                <a:ea typeface="+mn-ea"/>
                <a:cs typeface="+mn-cs"/>
              </a:rPr>
              <a:t>§</a:t>
            </a:r>
            <a:r>
              <a:rPr kumimoji="0" lang="en-GB" sz="600" b="0" i="0" u="none" strike="noStrike" kern="1200" cap="none" spc="0" normalizeH="0" baseline="0" noProof="0">
                <a:ln>
                  <a:noFill/>
                </a:ln>
                <a:solidFill>
                  <a:srgbClr val="5A5A5A"/>
                </a:solidFill>
                <a:effectLst/>
                <a:uLnTx/>
                <a:uFillTx/>
                <a:ea typeface="+mn-ea"/>
                <a:cs typeface="+mn-cs"/>
              </a:rPr>
              <a:t>Empagliflozin không</a:t>
            </a:r>
            <a:r>
              <a:rPr kumimoji="0" lang="en-GB" sz="600" b="0" i="0" u="none" strike="noStrike" kern="1200" cap="none" spc="0" normalizeH="0" noProof="0">
                <a:ln>
                  <a:noFill/>
                </a:ln>
                <a:solidFill>
                  <a:srgbClr val="5A5A5A"/>
                </a:solidFill>
                <a:effectLst/>
                <a:uLnTx/>
                <a:uFillTx/>
                <a:ea typeface="+mn-ea"/>
                <a:cs typeface="+mn-cs"/>
              </a:rPr>
              <a:t> chỉ định để điều trị HF hoặc CKD</a:t>
            </a:r>
            <a:r>
              <a:rPr kumimoji="0" lang="en-GB" sz="600" b="0" i="0" u="none" strike="noStrike" kern="1200" cap="none" spc="0" normalizeH="0" baseline="0" noProof="0">
                <a:ln>
                  <a:noFill/>
                </a:ln>
                <a:solidFill>
                  <a:srgbClr val="5A5A5A"/>
                </a:solidFill>
                <a:effectLst/>
                <a:uLnTx/>
                <a:uFillTx/>
                <a:ea typeface="+mn-ea"/>
                <a:cs typeface="+mn-cs"/>
              </a:rPr>
              <a:t>; </a:t>
            </a:r>
            <a:r>
              <a:rPr kumimoji="0" lang="en-GB" sz="600" b="0" i="0" u="none" strike="noStrike" kern="1200" cap="none" spc="0" normalizeH="0" baseline="30000" noProof="0">
                <a:ln>
                  <a:noFill/>
                </a:ln>
                <a:solidFill>
                  <a:srgbClr val="5A5A5A"/>
                </a:solidFill>
                <a:effectLst/>
                <a:uLnTx/>
                <a:uFillTx/>
                <a:ea typeface="+mn-ea"/>
                <a:cs typeface="+mn-cs"/>
              </a:rPr>
              <a:t>¶</a:t>
            </a:r>
            <a:r>
              <a:rPr kumimoji="0" lang="en-GB" sz="600" b="0" i="0" u="none" strike="noStrike" kern="1200" cap="none" spc="0" normalizeH="0" baseline="0" noProof="0">
                <a:ln>
                  <a:noFill/>
                </a:ln>
                <a:solidFill>
                  <a:srgbClr val="5A5A5A"/>
                </a:solidFill>
                <a:effectLst/>
                <a:uLnTx/>
                <a:uFillTx/>
                <a:ea typeface="+mn-ea"/>
                <a:cs typeface="+mn-cs"/>
              </a:rPr>
              <a:t>ĐTĐ típ 2 </a:t>
            </a:r>
            <a:r>
              <a:rPr lang="en-GB" sz="600">
                <a:solidFill>
                  <a:srgbClr val="5A5A5A"/>
                </a:solidFill>
              </a:rPr>
              <a:t>và</a:t>
            </a:r>
            <a:r>
              <a:rPr kumimoji="0" lang="en-GB" sz="600" b="0" i="0" u="none" strike="noStrike" kern="1200" cap="none" spc="0" normalizeH="0" baseline="0" noProof="0">
                <a:ln>
                  <a:noFill/>
                </a:ln>
                <a:solidFill>
                  <a:srgbClr val="5A5A5A"/>
                </a:solidFill>
                <a:effectLst/>
                <a:uLnTx/>
                <a:uFillTx/>
                <a:ea typeface="+mn-ea"/>
                <a:cs typeface="+mn-cs"/>
              </a:rPr>
              <a:t> CKD (</a:t>
            </a:r>
            <a:r>
              <a:rPr lang="en-GB" sz="600">
                <a:solidFill>
                  <a:srgbClr val="5A5A5A"/>
                </a:solidFill>
              </a:rPr>
              <a:t>ví dụ </a:t>
            </a:r>
            <a:r>
              <a:rPr kumimoji="0" lang="en-GB" sz="600" b="0" i="0" u="none" strike="noStrike" kern="1200" cap="none" spc="0" normalizeH="0" baseline="0" noProof="0">
                <a:ln>
                  <a:noFill/>
                </a:ln>
                <a:solidFill>
                  <a:srgbClr val="5A5A5A"/>
                </a:solidFill>
                <a:effectLst/>
                <a:uLnTx/>
                <a:uFillTx/>
                <a:ea typeface="+mn-ea"/>
                <a:cs typeface="+mn-cs"/>
              </a:rPr>
              <a:t>eGFR </a:t>
            </a:r>
            <a:r>
              <a:rPr kumimoji="0" lang="en-GB" sz="600" b="0" i="0" u="none" strike="noStrike" kern="1200" cap="none" spc="0" normalizeH="0" baseline="0" noProof="0" dirty="0">
                <a:ln>
                  <a:noFill/>
                </a:ln>
                <a:solidFill>
                  <a:srgbClr val="5A5A5A"/>
                </a:solidFill>
                <a:effectLst/>
                <a:uLnTx/>
                <a:uFillTx/>
                <a:ea typeface="+mn-ea"/>
                <a:cs typeface="+mn-cs"/>
              </a:rPr>
              <a:t>&lt;</a:t>
            </a:r>
            <a:r>
              <a:rPr kumimoji="0" lang="en-GB" sz="600" b="0" i="0" u="none" strike="noStrike" kern="1200" cap="none" spc="0" normalizeH="0" baseline="0" noProof="0">
                <a:ln>
                  <a:noFill/>
                </a:ln>
                <a:solidFill>
                  <a:srgbClr val="5A5A5A"/>
                </a:solidFill>
                <a:effectLst/>
                <a:uLnTx/>
                <a:uFillTx/>
                <a:ea typeface="+mn-ea"/>
                <a:cs typeface="+mn-cs"/>
              </a:rPr>
              <a:t>60 ml/phút/1.73 </a:t>
            </a:r>
            <a:r>
              <a:rPr kumimoji="0" lang="en-GB" sz="600" b="0" i="0" u="none" strike="noStrike" kern="1200" cap="none" spc="0" normalizeH="0" baseline="0" noProof="0" dirty="0">
                <a:ln>
                  <a:noFill/>
                </a:ln>
                <a:solidFill>
                  <a:srgbClr val="5A5A5A"/>
                </a:solidFill>
                <a:effectLst/>
                <a:uLnTx/>
                <a:uFillTx/>
                <a:ea typeface="+mn-ea"/>
                <a:cs typeface="+mn-cs"/>
              </a:rPr>
              <a:t>m</a:t>
            </a:r>
            <a:r>
              <a:rPr kumimoji="0" lang="en-GB" sz="600" b="0" i="0" u="none" strike="noStrike" kern="1200" cap="none" spc="0" normalizeH="0" baseline="30000" noProof="0" dirty="0">
                <a:ln>
                  <a:noFill/>
                </a:ln>
                <a:solidFill>
                  <a:srgbClr val="5A5A5A"/>
                </a:solidFill>
                <a:effectLst/>
                <a:uLnTx/>
                <a:uFillTx/>
                <a:ea typeface="+mn-ea"/>
                <a:cs typeface="+mn-cs"/>
              </a:rPr>
              <a:t>2</a:t>
            </a:r>
            <a:r>
              <a:rPr kumimoji="0" lang="en-GB" sz="600" b="0" i="0" u="none" strike="noStrike" kern="1200" cap="none" spc="0" normalizeH="0" baseline="0" noProof="0">
                <a:ln>
                  <a:noFill/>
                </a:ln>
                <a:solidFill>
                  <a:srgbClr val="5A5A5A"/>
                </a:solidFill>
                <a:effectLst/>
                <a:uLnTx/>
                <a:uFillTx/>
                <a:ea typeface="+mn-ea"/>
                <a:cs typeface="+mn-cs"/>
              </a:rPr>
              <a:t>) </a:t>
            </a:r>
            <a:r>
              <a:rPr lang="en-GB" sz="600">
                <a:solidFill>
                  <a:srgbClr val="5A5A5A"/>
                </a:solidFill>
              </a:rPr>
              <a:t>và tăng nguy cơ biến cố tim mạch</a:t>
            </a:r>
            <a:r>
              <a:rPr kumimoji="0" lang="en-GB" sz="600" b="0" i="0" u="none" strike="noStrike" kern="1200" cap="none" spc="0" normalizeH="0" baseline="0" noProof="0">
                <a:ln>
                  <a:noFill/>
                </a:ln>
                <a:solidFill>
                  <a:srgbClr val="5A5A5A"/>
                </a:solidFill>
                <a:effectLst/>
                <a:uLnTx/>
                <a:uFillTx/>
                <a:ea typeface="+mn-ea"/>
                <a:cs typeface="+mn-cs"/>
              </a:rPr>
              <a:t>; </a:t>
            </a:r>
            <a:r>
              <a:rPr kumimoji="0" lang="en-GB" sz="600" b="0" i="0" u="none" strike="noStrike" kern="1200" cap="none" spc="0" normalizeH="0" baseline="0" noProof="0" dirty="0">
                <a:ln>
                  <a:noFill/>
                </a:ln>
                <a:solidFill>
                  <a:srgbClr val="5A5A5A"/>
                </a:solidFill>
                <a:effectLst/>
                <a:uLnTx/>
                <a:uFillTx/>
                <a:ea typeface="+mn-ea"/>
                <a:cs typeface="+mn-cs"/>
              </a:rPr>
              <a:t>ADA, American Diabetes Association; ASCVD</a:t>
            </a:r>
            <a:r>
              <a:rPr kumimoji="0" lang="en-GB" sz="600" b="0" i="0" u="none" strike="noStrike" kern="1200" cap="none" spc="0" normalizeH="0" baseline="0" noProof="0">
                <a:ln>
                  <a:noFill/>
                </a:ln>
                <a:solidFill>
                  <a:srgbClr val="5A5A5A"/>
                </a:solidFill>
                <a:effectLst/>
                <a:uLnTx/>
                <a:uFillTx/>
                <a:ea typeface="+mn-ea"/>
                <a:cs typeface="+mn-cs"/>
              </a:rPr>
              <a:t>, </a:t>
            </a:r>
            <a:r>
              <a:rPr kumimoji="0" lang="vi-VN" sz="600" b="0" i="0" u="none" strike="noStrike" kern="1200" cap="none" spc="0" normalizeH="0" baseline="0" noProof="0">
                <a:ln>
                  <a:noFill/>
                </a:ln>
                <a:solidFill>
                  <a:srgbClr val="5A5A5A"/>
                </a:solidFill>
                <a:effectLst/>
                <a:uLnTx/>
                <a:uFillTx/>
                <a:ea typeface="+mn-ea"/>
                <a:cs typeface="+mn-cs"/>
              </a:rPr>
              <a:t>bệnh tim mạch xơ vữa</a:t>
            </a:r>
            <a:r>
              <a:rPr kumimoji="0" lang="en-GB" sz="600" b="0" i="0" u="none" strike="noStrike" kern="1200" cap="none" spc="0" normalizeH="0" baseline="0" noProof="0">
                <a:ln>
                  <a:noFill/>
                </a:ln>
                <a:solidFill>
                  <a:srgbClr val="5A5A5A"/>
                </a:solidFill>
                <a:effectLst/>
                <a:uLnTx/>
                <a:uFillTx/>
                <a:ea typeface="+mn-ea"/>
                <a:cs typeface="+mn-cs"/>
              </a:rPr>
              <a:t>; </a:t>
            </a:r>
            <a:r>
              <a:rPr kumimoji="0" lang="en-GB" sz="600" b="0" i="0" u="none" strike="noStrike" kern="1200" cap="none" spc="0" normalizeH="0" baseline="0" noProof="0" dirty="0">
                <a:ln>
                  <a:noFill/>
                </a:ln>
                <a:solidFill>
                  <a:srgbClr val="5A5A5A"/>
                </a:solidFill>
                <a:effectLst/>
                <a:uLnTx/>
                <a:uFillTx/>
                <a:ea typeface="+mn-ea"/>
                <a:cs typeface="+mn-cs"/>
              </a:rPr>
              <a:t>CKD</a:t>
            </a:r>
            <a:r>
              <a:rPr kumimoji="0" lang="en-GB" sz="600" b="0" i="0" u="none" strike="noStrike" kern="1200" cap="none" spc="0" normalizeH="0" baseline="0" noProof="0">
                <a:ln>
                  <a:noFill/>
                </a:ln>
                <a:solidFill>
                  <a:srgbClr val="5A5A5A"/>
                </a:solidFill>
                <a:effectLst/>
                <a:uLnTx/>
                <a:uFillTx/>
                <a:ea typeface="+mn-ea"/>
                <a:cs typeface="+mn-cs"/>
              </a:rPr>
              <a:t>, bệnh thận mạn; CV, tim mạch; </a:t>
            </a:r>
            <a:r>
              <a:rPr kumimoji="0" lang="en-GB" sz="600" b="0" i="0" u="none" strike="noStrike" kern="1200" cap="none" spc="0" normalizeH="0" baseline="0" noProof="0" dirty="0">
                <a:ln>
                  <a:noFill/>
                </a:ln>
                <a:solidFill>
                  <a:srgbClr val="5A5A5A"/>
                </a:solidFill>
                <a:effectLst/>
                <a:uLnTx/>
                <a:uFillTx/>
                <a:ea typeface="+mn-ea"/>
                <a:cs typeface="+mn-cs"/>
              </a:rPr>
              <a:t>EASD, European Association for the Study of Diabetes; HbA1c</a:t>
            </a:r>
            <a:r>
              <a:rPr kumimoji="0" lang="en-GB" sz="600" b="0" i="0" u="none" strike="noStrike" kern="1200" cap="none" spc="0" normalizeH="0" baseline="0" noProof="0">
                <a:ln>
                  <a:noFill/>
                </a:ln>
                <a:solidFill>
                  <a:srgbClr val="5A5A5A"/>
                </a:solidFill>
                <a:effectLst/>
                <a:uLnTx/>
                <a:uFillTx/>
                <a:ea typeface="+mn-ea"/>
                <a:cs typeface="+mn-cs"/>
              </a:rPr>
              <a:t>, haemoglobin glycate hóa; HF, suy tim; HFrEF, suy tim phân suất tống máu giảm</a:t>
            </a:r>
            <a:r>
              <a:rPr kumimoji="0" lang="en-GB" sz="600" b="0" i="0" u="none" strike="noStrike" kern="1200" cap="none" spc="0" normalizeH="0" baseline="0" noProof="0">
                <a:ln>
                  <a:noFill/>
                </a:ln>
                <a:solidFill>
                  <a:srgbClr val="515151"/>
                </a:solidFill>
                <a:effectLst/>
                <a:uLnTx/>
                <a:uFillTx/>
                <a:ea typeface="+mn-ea"/>
                <a:cs typeface="+mn-cs"/>
              </a:rPr>
              <a:t>; GLP-1 RA, đồng vận thụ thể glucagon-like peptide-1; LVEF, phân suất tống máu thất trái; LVH, phì đại thất trái; </a:t>
            </a:r>
            <a:r>
              <a:rPr lang="en-GB" sz="600">
                <a:solidFill>
                  <a:srgbClr val="515151"/>
                </a:solidFill>
              </a:rPr>
              <a:t>SGLT2(i), sodium-glucose co-transporter-2(inhibitor); </a:t>
            </a:r>
            <a:r>
              <a:rPr kumimoji="0" lang="vi-VN" sz="600" b="0" i="0" u="none" strike="noStrike" kern="1200" cap="none" spc="0" normalizeH="0" baseline="0" noProof="0">
                <a:ln>
                  <a:noFill/>
                </a:ln>
                <a:solidFill>
                  <a:srgbClr val="515151"/>
                </a:solidFill>
                <a:effectLst/>
                <a:uLnTx/>
                <a:uFillTx/>
                <a:ea typeface="+mn-ea"/>
                <a:cs typeface="+mn-cs"/>
              </a:rPr>
              <a:t>ĐTĐ, Đái tháo đường</a:t>
            </a:r>
            <a:endParaRPr kumimoji="0" lang="en-GB" sz="600" b="0" i="0" u="none" strike="noStrike" kern="1200" cap="none" spc="0" normalizeH="0" baseline="0" noProof="0">
              <a:ln>
                <a:noFill/>
              </a:ln>
              <a:solidFill>
                <a:srgbClr val="5A5A5A"/>
              </a:solidFill>
              <a:effectLst/>
              <a:uLnTx/>
              <a:uFillTx/>
              <a:ea typeface="+mn-ea"/>
              <a:cs typeface="+mn-cs"/>
            </a:endParaRP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5A5A5A"/>
                </a:solidFill>
                <a:effectLst/>
                <a:uLnTx/>
                <a:uFillTx/>
                <a:ea typeface="+mn-ea"/>
                <a:cs typeface="+mn-cs"/>
              </a:rPr>
              <a:t>American Diabetes Association. </a:t>
            </a:r>
            <a:r>
              <a:rPr kumimoji="0" lang="en-GB" sz="600" b="0" i="1" u="none" strike="noStrike" kern="1200" cap="none" spc="0" normalizeH="0" baseline="0" noProof="0">
                <a:ln>
                  <a:noFill/>
                </a:ln>
                <a:solidFill>
                  <a:srgbClr val="5A5A5A"/>
                </a:solidFill>
                <a:effectLst/>
                <a:uLnTx/>
                <a:uFillTx/>
                <a:ea typeface="+mn-ea"/>
                <a:cs typeface="+mn-cs"/>
              </a:rPr>
              <a:t>Diabetes Care </a:t>
            </a:r>
            <a:r>
              <a:rPr kumimoji="0" lang="en-GB" sz="600" b="0" i="0" u="none" strike="noStrike" kern="1200" cap="none" spc="0" normalizeH="0" baseline="0" noProof="0">
                <a:ln>
                  <a:noFill/>
                </a:ln>
                <a:solidFill>
                  <a:srgbClr val="5A5A5A"/>
                </a:solidFill>
                <a:effectLst/>
                <a:uLnTx/>
                <a:uFillTx/>
                <a:ea typeface="+mn-ea"/>
                <a:cs typeface="+mn-cs"/>
              </a:rPr>
              <a:t>2021;44:S111</a:t>
            </a:r>
            <a:endParaRPr kumimoji="0" lang="en-GB" sz="600" b="0" i="0" u="none" strike="noStrike" kern="1200" cap="none" spc="0" normalizeH="0" baseline="0" noProof="0" dirty="0">
              <a:ln>
                <a:noFill/>
              </a:ln>
              <a:solidFill>
                <a:srgbClr val="5A5A5A"/>
              </a:solidFill>
              <a:effectLst/>
              <a:uLnTx/>
              <a:uFillTx/>
              <a:ea typeface="+mn-ea"/>
              <a:cs typeface="+mn-cs"/>
            </a:endParaRPr>
          </a:p>
        </p:txBody>
      </p:sp>
      <p:sp>
        <p:nvSpPr>
          <p:cNvPr id="32" name="Slide Number Placeholder 4">
            <a:extLst>
              <a:ext uri="{FF2B5EF4-FFF2-40B4-BE49-F238E27FC236}">
                <a16:creationId xmlns:a16="http://schemas.microsoft.com/office/drawing/2014/main" id="{C5833B64-8EF2-45C7-9A24-931E96284F59}"/>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44</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
        <p:nvSpPr>
          <p:cNvPr id="61" name="Rectangle: Rounded Corners 60">
            <a:extLst>
              <a:ext uri="{FF2B5EF4-FFF2-40B4-BE49-F238E27FC236}">
                <a16:creationId xmlns:a16="http://schemas.microsoft.com/office/drawing/2014/main" id="{9A90E7B9-23C5-42B2-BA7F-D1F4E878F6D6}"/>
              </a:ext>
            </a:extLst>
          </p:cNvPr>
          <p:cNvSpPr/>
          <p:nvPr/>
        </p:nvSpPr>
        <p:spPr>
          <a:xfrm>
            <a:off x="7028518" y="2722400"/>
            <a:ext cx="1828145" cy="1579084"/>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t"/>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5A5A5A"/>
              </a:solidFill>
              <a:effectLst/>
              <a:uLnTx/>
              <a:uFillTx/>
              <a:ea typeface="+mn-ea"/>
              <a:cs typeface="+mn-cs"/>
            </a:endParaRPr>
          </a:p>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5A5A5A"/>
              </a:solidFill>
              <a:effectLst/>
              <a:uLnTx/>
              <a:uFillTx/>
              <a:ea typeface="+mn-ea"/>
              <a:cs typeface="+mn-cs"/>
            </a:endParaRPr>
          </a:p>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srgbClr val="5A5A5A"/>
              </a:solidFill>
              <a:effectLst/>
              <a:uLnTx/>
              <a:uFillTx/>
              <a:ea typeface="+mn-ea"/>
              <a:cs typeface="+mn-cs"/>
            </a:endParaRPr>
          </a:p>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srgbClr val="5A5A5A"/>
              </a:solidFill>
              <a:effectLst/>
              <a:uLnTx/>
              <a:uFillTx/>
              <a:ea typeface="+mn-ea"/>
              <a:cs typeface="+mn-cs"/>
            </a:endParaRPr>
          </a:p>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5A5A5A"/>
                </a:solidFill>
                <a:effectLst/>
                <a:uLnTx/>
                <a:uFillTx/>
                <a:ea typeface="+mn-ea"/>
                <a:cs typeface="+mn-cs"/>
              </a:rPr>
              <a:t>GLP-1 RA</a:t>
            </a:r>
            <a:r>
              <a:rPr kumimoji="0" lang="en-GB" sz="900" b="0" i="0" u="none" strike="noStrike" kern="1200" cap="none" spc="0" normalizeH="0" baseline="0" noProof="0" dirty="0">
                <a:ln>
                  <a:noFill/>
                </a:ln>
                <a:solidFill>
                  <a:srgbClr val="5A5A5A"/>
                </a:solidFill>
                <a:effectLst/>
                <a:uLnTx/>
                <a:uFillTx/>
                <a:ea typeface="+mn-ea"/>
                <a:cs typeface="+mn-cs"/>
              </a:rPr>
              <a:t> </a:t>
            </a:r>
            <a:br>
              <a:rPr kumimoji="0" lang="en-GB" sz="900" b="0" i="0" u="none" strike="noStrike" kern="1200" cap="none" spc="0" normalizeH="0" baseline="0" noProof="0">
                <a:ln>
                  <a:noFill/>
                </a:ln>
                <a:solidFill>
                  <a:srgbClr val="5A5A5A"/>
                </a:solidFill>
                <a:effectLst/>
                <a:uLnTx/>
                <a:uFillTx/>
                <a:ea typeface="+mn-ea"/>
                <a:cs typeface="+mn-cs"/>
              </a:rPr>
            </a:br>
            <a:r>
              <a:rPr lang="en-GB" sz="900">
                <a:solidFill>
                  <a:srgbClr val="5A5A5A"/>
                </a:solidFill>
              </a:rPr>
              <a:t>với</a:t>
            </a:r>
            <a:r>
              <a:rPr kumimoji="0" lang="en-GB" sz="900" b="0" i="0" u="none" strike="noStrike" kern="1200" cap="none" spc="0" normalizeH="0" baseline="0" noProof="0">
                <a:ln>
                  <a:noFill/>
                </a:ln>
                <a:solidFill>
                  <a:srgbClr val="5A5A5A"/>
                </a:solidFill>
                <a:effectLst/>
                <a:uLnTx/>
                <a:uFillTx/>
                <a:ea typeface="+mn-ea"/>
                <a:cs typeface="+mn-cs"/>
              </a:rPr>
              <a:t> </a:t>
            </a:r>
            <a:br>
              <a:rPr kumimoji="0" lang="en-GB" sz="900" b="0" i="0" u="none" strike="noStrike" kern="1200" cap="none" spc="0" normalizeH="0" baseline="0" noProof="0">
                <a:ln>
                  <a:noFill/>
                </a:ln>
                <a:solidFill>
                  <a:srgbClr val="5A5A5A"/>
                </a:solidFill>
                <a:effectLst/>
                <a:uLnTx/>
                <a:uFillTx/>
                <a:ea typeface="+mn-ea"/>
                <a:cs typeface="+mn-cs"/>
              </a:rPr>
            </a:br>
            <a:r>
              <a:rPr lang="en-GB" sz="900" b="1">
                <a:solidFill>
                  <a:srgbClr val="5A5A5A"/>
                </a:solidFill>
              </a:rPr>
              <a:t>lợi ích tim mạch đã được chứng minh</a:t>
            </a:r>
            <a:endParaRPr kumimoji="0" lang="en-GB" sz="900" b="1" i="0" u="none" strike="noStrike" kern="1200" cap="none" spc="0" normalizeH="0" baseline="0" noProof="0" dirty="0">
              <a:ln>
                <a:noFill/>
              </a:ln>
              <a:solidFill>
                <a:srgbClr val="5A5A5A"/>
              </a:solidFill>
              <a:effectLst/>
              <a:uLnTx/>
              <a:uFillTx/>
              <a:ea typeface="+mn-ea"/>
              <a:cs typeface="+mn-cs"/>
            </a:endParaRPr>
          </a:p>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5A5A5A"/>
              </a:solidFill>
              <a:effectLst/>
              <a:uLnTx/>
              <a:uFillTx/>
              <a:ea typeface="+mn-ea"/>
              <a:cs typeface="+mn-cs"/>
            </a:endParaRPr>
          </a:p>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5A5A5A"/>
              </a:solidFill>
              <a:effectLst/>
              <a:uLnTx/>
              <a:uFillTx/>
              <a:ea typeface="+mn-ea"/>
              <a:cs typeface="+mn-cs"/>
            </a:endParaRPr>
          </a:p>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5A5A5A"/>
              </a:solidFill>
              <a:effectLst/>
              <a:uLnTx/>
              <a:uFillTx/>
              <a:ea typeface="+mn-ea"/>
              <a:cs typeface="+mn-cs"/>
            </a:endParaRPr>
          </a:p>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5A5A5A"/>
              </a:solidFill>
              <a:effectLst/>
              <a:uLnTx/>
              <a:uFillTx/>
              <a:ea typeface="+mn-ea"/>
              <a:cs typeface="+mn-cs"/>
            </a:endParaRPr>
          </a:p>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5A5A5A"/>
              </a:solidFill>
              <a:effectLst/>
              <a:uLnTx/>
              <a:uFillTx/>
              <a:ea typeface="+mn-ea"/>
              <a:cs typeface="+mn-cs"/>
            </a:endParaRPr>
          </a:p>
          <a:p>
            <a:pPr lvl="0" algn="ctr" defTabSz="914333">
              <a:defRPr/>
            </a:pPr>
            <a:r>
              <a:rPr kumimoji="0" lang="en-GB" sz="900" b="1" i="0" u="none" strike="noStrike" kern="1200" cap="none" spc="0" normalizeH="0" baseline="0" noProof="0" dirty="0">
                <a:ln>
                  <a:noFill/>
                </a:ln>
                <a:solidFill>
                  <a:srgbClr val="5A5A5A"/>
                </a:solidFill>
                <a:effectLst/>
                <a:uLnTx/>
                <a:uFillTx/>
                <a:ea typeface="+mn-ea"/>
                <a:cs typeface="+mn-cs"/>
              </a:rPr>
              <a:t>SGLT2i </a:t>
            </a:r>
            <a:br>
              <a:rPr kumimoji="0" lang="en-GB" sz="900" b="1" i="0" u="none" strike="noStrike" kern="1200" cap="none" spc="0" normalizeH="0" baseline="0" noProof="0">
                <a:ln>
                  <a:noFill/>
                </a:ln>
                <a:solidFill>
                  <a:srgbClr val="5A5A5A"/>
                </a:solidFill>
                <a:effectLst/>
                <a:uLnTx/>
                <a:uFillTx/>
                <a:ea typeface="+mn-ea"/>
                <a:cs typeface="+mn-cs"/>
              </a:rPr>
            </a:br>
            <a:r>
              <a:rPr lang="en-GB" sz="900">
                <a:solidFill>
                  <a:srgbClr val="5A5A5A"/>
                </a:solidFill>
              </a:rPr>
              <a:t>với </a:t>
            </a:r>
            <a:br>
              <a:rPr lang="en-GB" sz="900">
                <a:solidFill>
                  <a:srgbClr val="5A5A5A"/>
                </a:solidFill>
              </a:rPr>
            </a:br>
            <a:r>
              <a:rPr lang="en-GB" sz="900" b="1">
                <a:solidFill>
                  <a:srgbClr val="5A5A5A"/>
                </a:solidFill>
              </a:rPr>
              <a:t>lợi ích tim mạch đã được chứng minh</a:t>
            </a:r>
          </a:p>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6482C3"/>
              </a:solidFill>
              <a:effectLst/>
              <a:uLnTx/>
              <a:uFillTx/>
              <a:ea typeface="+mn-ea"/>
              <a:cs typeface="+mn-cs"/>
            </a:endParaRPr>
          </a:p>
        </p:txBody>
      </p:sp>
      <p:sp>
        <p:nvSpPr>
          <p:cNvPr id="7" name="Rectangle: Rounded Corners 6">
            <a:extLst>
              <a:ext uri="{FF2B5EF4-FFF2-40B4-BE49-F238E27FC236}">
                <a16:creationId xmlns:a16="http://schemas.microsoft.com/office/drawing/2014/main" id="{55E94DC0-2DBC-4423-96CE-B1F41505A01A}"/>
              </a:ext>
            </a:extLst>
          </p:cNvPr>
          <p:cNvSpPr/>
          <p:nvPr/>
        </p:nvSpPr>
        <p:spPr>
          <a:xfrm>
            <a:off x="1511814" y="1187676"/>
            <a:ext cx="6248285" cy="281446"/>
          </a:xfrm>
          <a:prstGeom prst="roundRect">
            <a:avLst/>
          </a:prstGeom>
          <a:solidFill>
            <a:schemeClr val="tx2">
              <a:lumMod val="20000"/>
              <a:lumOff val="8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r>
              <a:rPr lang="en-GB" sz="1200">
                <a:solidFill>
                  <a:schemeClr val="tx1"/>
                </a:solidFill>
              </a:rPr>
              <a:t>Điều trị </a:t>
            </a:r>
            <a:r>
              <a:rPr lang="en-GB" sz="1200" b="1">
                <a:solidFill>
                  <a:schemeClr val="tx1"/>
                </a:solidFill>
              </a:rPr>
              <a:t>ĐẦU TAY </a:t>
            </a:r>
            <a:r>
              <a:rPr lang="en-GB" sz="1200">
                <a:solidFill>
                  <a:schemeClr val="tx1"/>
                </a:solidFill>
              </a:rPr>
              <a:t>là</a:t>
            </a:r>
            <a:r>
              <a:rPr kumimoji="0" lang="en-GB" sz="1200" b="0" i="0" u="none" strike="noStrike" kern="1200" cap="none" spc="0" normalizeH="0" baseline="0" noProof="0">
                <a:ln>
                  <a:noFill/>
                </a:ln>
                <a:solidFill>
                  <a:schemeClr val="tx1"/>
                </a:solidFill>
                <a:effectLst/>
                <a:uLnTx/>
                <a:uFillTx/>
                <a:ea typeface="+mn-ea"/>
                <a:cs typeface="+mn-cs"/>
              </a:rPr>
              <a:t> </a:t>
            </a:r>
            <a:r>
              <a:rPr kumimoji="0" lang="en-GB" sz="1200" b="1" i="0" u="none" strike="noStrike" kern="1200" cap="none" spc="0" normalizeH="0" baseline="0" noProof="0">
                <a:ln>
                  <a:noFill/>
                </a:ln>
                <a:solidFill>
                  <a:schemeClr val="tx1"/>
                </a:solidFill>
                <a:effectLst/>
                <a:uLnTx/>
                <a:uFillTx/>
                <a:ea typeface="+mn-ea"/>
                <a:cs typeface="+mn-cs"/>
              </a:rPr>
              <a:t>metformin</a:t>
            </a:r>
            <a:r>
              <a:rPr kumimoji="0" lang="en-GB" sz="1200" b="0" i="0" u="none" strike="noStrike" kern="1200" cap="none" spc="0" normalizeH="0" baseline="0" noProof="0">
                <a:ln>
                  <a:noFill/>
                </a:ln>
                <a:solidFill>
                  <a:schemeClr val="tx1"/>
                </a:solidFill>
                <a:effectLst/>
                <a:uLnTx/>
                <a:uFillTx/>
                <a:ea typeface="+mn-ea"/>
                <a:cs typeface="+mn-cs"/>
              </a:rPr>
              <a:t> và</a:t>
            </a:r>
            <a:r>
              <a:rPr kumimoji="0" lang="en-GB" sz="1200" b="0" i="0" u="none" strike="noStrike" kern="1200" cap="none" spc="0" normalizeH="0" noProof="0">
                <a:ln>
                  <a:noFill/>
                </a:ln>
                <a:solidFill>
                  <a:schemeClr val="tx1"/>
                </a:solidFill>
                <a:effectLst/>
                <a:uLnTx/>
                <a:uFillTx/>
                <a:ea typeface="+mn-ea"/>
                <a:cs typeface="+mn-cs"/>
              </a:rPr>
              <a:t> thay đổi toàn diện lối sống</a:t>
            </a:r>
            <a:endParaRPr kumimoji="0" lang="en-GB" sz="1200" b="0" i="0" u="none" strike="noStrike" kern="1200" cap="none" spc="0" normalizeH="0" baseline="0" noProof="0" dirty="0">
              <a:ln>
                <a:noFill/>
              </a:ln>
              <a:solidFill>
                <a:schemeClr val="tx1"/>
              </a:solidFill>
              <a:effectLst/>
              <a:uLnTx/>
              <a:uFillTx/>
              <a:ea typeface="+mn-ea"/>
              <a:cs typeface="+mn-cs"/>
            </a:endParaRPr>
          </a:p>
        </p:txBody>
      </p:sp>
      <p:sp>
        <p:nvSpPr>
          <p:cNvPr id="8" name="Rectangle: Rounded Corners 7">
            <a:extLst>
              <a:ext uri="{FF2B5EF4-FFF2-40B4-BE49-F238E27FC236}">
                <a16:creationId xmlns:a16="http://schemas.microsoft.com/office/drawing/2014/main" id="{B029FFDE-3276-4918-ABED-AB0AC2D4DA23}"/>
              </a:ext>
            </a:extLst>
          </p:cNvPr>
          <p:cNvSpPr/>
          <p:nvPr/>
        </p:nvSpPr>
        <p:spPr>
          <a:xfrm>
            <a:off x="2372092" y="1626296"/>
            <a:ext cx="4527728" cy="261974"/>
          </a:xfrm>
          <a:prstGeom prst="roundRect">
            <a:avLst/>
          </a:prstGeom>
          <a:solidFill>
            <a:schemeClr val="accent6">
              <a:lumMod val="20000"/>
              <a:lumOff val="80000"/>
            </a:schemeClr>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r>
              <a:rPr lang="en-GB" sz="1200" noProof="0" dirty="0" err="1">
                <a:solidFill>
                  <a:schemeClr val="tx1"/>
                </a:solidFill>
              </a:rPr>
              <a:t>Đối</a:t>
            </a:r>
            <a:r>
              <a:rPr lang="en-GB" sz="1200" noProof="0" dirty="0">
                <a:solidFill>
                  <a:schemeClr val="tx1"/>
                </a:solidFill>
              </a:rPr>
              <a:t> </a:t>
            </a:r>
            <a:r>
              <a:rPr lang="en-GB" sz="1200" noProof="0" dirty="0" err="1">
                <a:solidFill>
                  <a:schemeClr val="tx1"/>
                </a:solidFill>
              </a:rPr>
              <a:t>tượng</a:t>
            </a:r>
            <a:r>
              <a:rPr lang="en-GB" sz="1200" noProof="0" dirty="0">
                <a:solidFill>
                  <a:schemeClr val="tx1"/>
                </a:solidFill>
              </a:rPr>
              <a:t> </a:t>
            </a:r>
            <a:r>
              <a:rPr lang="en-GB" sz="1200" noProof="0" dirty="0" err="1">
                <a:solidFill>
                  <a:schemeClr val="tx1"/>
                </a:solidFill>
              </a:rPr>
              <a:t>nguy</a:t>
            </a:r>
            <a:r>
              <a:rPr lang="en-GB" sz="1200" noProof="0" dirty="0">
                <a:solidFill>
                  <a:schemeClr val="tx1"/>
                </a:solidFill>
              </a:rPr>
              <a:t> </a:t>
            </a:r>
            <a:r>
              <a:rPr lang="en-GB" sz="1200" noProof="0" dirty="0" err="1">
                <a:solidFill>
                  <a:schemeClr val="tx1"/>
                </a:solidFill>
              </a:rPr>
              <a:t>cơ</a:t>
            </a:r>
            <a:r>
              <a:rPr lang="en-GB" sz="1200" noProof="0" dirty="0">
                <a:solidFill>
                  <a:schemeClr val="tx1"/>
                </a:solidFill>
              </a:rPr>
              <a:t> </a:t>
            </a:r>
            <a:r>
              <a:rPr lang="en-GB" sz="1200" noProof="0" dirty="0" err="1">
                <a:solidFill>
                  <a:schemeClr val="tx1"/>
                </a:solidFill>
              </a:rPr>
              <a:t>cao</a:t>
            </a:r>
            <a:r>
              <a:rPr lang="en-GB" sz="1200" noProof="0" dirty="0">
                <a:solidFill>
                  <a:schemeClr val="tx1"/>
                </a:solidFill>
              </a:rPr>
              <a:t> </a:t>
            </a:r>
            <a:r>
              <a:rPr lang="en-GB" sz="1200" noProof="0" dirty="0" err="1">
                <a:solidFill>
                  <a:schemeClr val="tx1"/>
                </a:solidFill>
              </a:rPr>
              <a:t>hoặc</a:t>
            </a:r>
            <a:r>
              <a:rPr lang="en-GB" sz="1200" noProof="0" dirty="0">
                <a:solidFill>
                  <a:schemeClr val="tx1"/>
                </a:solidFill>
              </a:rPr>
              <a:t> </a:t>
            </a:r>
            <a:r>
              <a:rPr lang="en-GB" sz="1200" noProof="0" dirty="0" err="1">
                <a:solidFill>
                  <a:schemeClr val="tx1"/>
                </a:solidFill>
              </a:rPr>
              <a:t>đã</a:t>
            </a:r>
            <a:r>
              <a:rPr lang="en-GB" sz="1200" noProof="0" dirty="0">
                <a:solidFill>
                  <a:schemeClr val="tx1"/>
                </a:solidFill>
              </a:rPr>
              <a:t> </a:t>
            </a:r>
            <a:r>
              <a:rPr lang="en-GB" sz="1200" noProof="0" dirty="0" err="1">
                <a:solidFill>
                  <a:schemeClr val="tx1"/>
                </a:solidFill>
              </a:rPr>
              <a:t>được</a:t>
            </a:r>
            <a:r>
              <a:rPr lang="en-GB" sz="1200" noProof="0" dirty="0">
                <a:solidFill>
                  <a:schemeClr val="tx1"/>
                </a:solidFill>
              </a:rPr>
              <a:t> </a:t>
            </a:r>
            <a:r>
              <a:rPr lang="en-GB" sz="1200" noProof="0" dirty="0" err="1">
                <a:solidFill>
                  <a:schemeClr val="tx1"/>
                </a:solidFill>
              </a:rPr>
              <a:t>chẩn</a:t>
            </a:r>
            <a:r>
              <a:rPr lang="en-GB" sz="1200" noProof="0" dirty="0">
                <a:solidFill>
                  <a:schemeClr val="tx1"/>
                </a:solidFill>
              </a:rPr>
              <a:t> </a:t>
            </a:r>
            <a:r>
              <a:rPr lang="en-GB" sz="1200" noProof="0" dirty="0" err="1">
                <a:solidFill>
                  <a:schemeClr val="tx1"/>
                </a:solidFill>
              </a:rPr>
              <a:t>đoán</a:t>
            </a:r>
            <a:r>
              <a:rPr lang="en-GB" sz="1200" noProof="0" dirty="0">
                <a:solidFill>
                  <a:schemeClr val="tx1"/>
                </a:solidFill>
              </a:rPr>
              <a:t> </a:t>
            </a:r>
            <a:r>
              <a:rPr lang="en-GB" sz="1200" dirty="0" err="1">
                <a:solidFill>
                  <a:schemeClr val="tx1"/>
                </a:solidFill>
              </a:rPr>
              <a:t>bệnh</a:t>
            </a:r>
            <a:r>
              <a:rPr lang="en-GB" sz="1200" dirty="0">
                <a:solidFill>
                  <a:schemeClr val="tx1"/>
                </a:solidFill>
              </a:rPr>
              <a:t> </a:t>
            </a:r>
            <a:r>
              <a:rPr lang="en-GB" sz="1200" dirty="0" err="1">
                <a:solidFill>
                  <a:schemeClr val="tx1"/>
                </a:solidFill>
              </a:rPr>
              <a:t>tim</a:t>
            </a:r>
            <a:r>
              <a:rPr lang="en-GB" sz="1200" dirty="0">
                <a:solidFill>
                  <a:schemeClr val="tx1"/>
                </a:solidFill>
              </a:rPr>
              <a:t> </a:t>
            </a:r>
            <a:r>
              <a:rPr lang="en-GB" sz="1200" dirty="0" err="1">
                <a:solidFill>
                  <a:schemeClr val="tx1"/>
                </a:solidFill>
              </a:rPr>
              <a:t>mạch</a:t>
            </a:r>
            <a:r>
              <a:rPr lang="en-GB" sz="1200" dirty="0">
                <a:solidFill>
                  <a:schemeClr val="tx1"/>
                </a:solidFill>
              </a:rPr>
              <a:t> </a:t>
            </a:r>
            <a:r>
              <a:rPr lang="en-GB" sz="1200" dirty="0" err="1">
                <a:solidFill>
                  <a:schemeClr val="tx1"/>
                </a:solidFill>
              </a:rPr>
              <a:t>xơ</a:t>
            </a:r>
            <a:r>
              <a:rPr lang="en-GB" sz="1200" dirty="0">
                <a:solidFill>
                  <a:schemeClr val="tx1"/>
                </a:solidFill>
              </a:rPr>
              <a:t> </a:t>
            </a:r>
            <a:r>
              <a:rPr lang="en-GB" sz="1200" dirty="0" err="1">
                <a:solidFill>
                  <a:schemeClr val="tx1"/>
                </a:solidFill>
              </a:rPr>
              <a:t>vữa</a:t>
            </a:r>
            <a:r>
              <a:rPr kumimoji="0" lang="en-GB" sz="1200" b="0" i="0" u="none" strike="noStrike" kern="1200" cap="none" spc="0" normalizeH="0" baseline="0" noProof="0" dirty="0">
                <a:ln>
                  <a:noFill/>
                </a:ln>
                <a:solidFill>
                  <a:schemeClr val="tx1"/>
                </a:solidFill>
                <a:effectLst/>
                <a:uLnTx/>
                <a:uFillTx/>
                <a:ea typeface="+mn-ea"/>
                <a:cs typeface="+mn-cs"/>
              </a:rPr>
              <a:t>, </a:t>
            </a:r>
            <a:r>
              <a:rPr kumimoji="0" lang="en-GB" sz="1200" b="0" i="0" u="none" strike="noStrike" kern="1200" cap="none" spc="0" normalizeH="0" baseline="0" noProof="0" dirty="0" err="1">
                <a:ln>
                  <a:noFill/>
                </a:ln>
                <a:solidFill>
                  <a:schemeClr val="tx1"/>
                </a:solidFill>
                <a:effectLst/>
                <a:uLnTx/>
                <a:uFillTx/>
                <a:ea typeface="+mn-ea"/>
                <a:cs typeface="+mn-cs"/>
              </a:rPr>
              <a:t>bệnh</a:t>
            </a:r>
            <a:r>
              <a:rPr kumimoji="0" lang="en-GB" sz="1200" b="0" i="0" u="none" strike="noStrike" kern="1200" cap="none" spc="0" normalizeH="0" noProof="0" dirty="0">
                <a:ln>
                  <a:noFill/>
                </a:ln>
                <a:solidFill>
                  <a:schemeClr val="tx1"/>
                </a:solidFill>
                <a:effectLst/>
                <a:uLnTx/>
                <a:uFillTx/>
                <a:ea typeface="+mn-ea"/>
                <a:cs typeface="+mn-cs"/>
              </a:rPr>
              <a:t> </a:t>
            </a:r>
            <a:r>
              <a:rPr kumimoji="0" lang="en-GB" sz="1200" b="0" i="0" u="none" strike="noStrike" kern="1200" cap="none" spc="0" normalizeH="0" noProof="0" dirty="0" err="1">
                <a:ln>
                  <a:noFill/>
                </a:ln>
                <a:solidFill>
                  <a:schemeClr val="tx1"/>
                </a:solidFill>
                <a:effectLst/>
                <a:uLnTx/>
                <a:uFillTx/>
                <a:ea typeface="+mn-ea"/>
                <a:cs typeface="+mn-cs"/>
              </a:rPr>
              <a:t>thận</a:t>
            </a:r>
            <a:r>
              <a:rPr kumimoji="0" lang="en-GB" sz="1200" b="0" i="0" u="none" strike="noStrike" kern="1200" cap="none" spc="0" normalizeH="0" noProof="0" dirty="0">
                <a:ln>
                  <a:noFill/>
                </a:ln>
                <a:solidFill>
                  <a:schemeClr val="tx1"/>
                </a:solidFill>
                <a:effectLst/>
                <a:uLnTx/>
                <a:uFillTx/>
                <a:ea typeface="+mn-ea"/>
                <a:cs typeface="+mn-cs"/>
              </a:rPr>
              <a:t> </a:t>
            </a:r>
            <a:r>
              <a:rPr kumimoji="0" lang="en-GB" sz="1200" b="0" i="0" u="none" strike="noStrike" kern="1200" cap="none" spc="0" normalizeH="0" noProof="0" dirty="0" err="1">
                <a:ln>
                  <a:noFill/>
                </a:ln>
                <a:solidFill>
                  <a:schemeClr val="tx1"/>
                </a:solidFill>
                <a:effectLst/>
                <a:uLnTx/>
                <a:uFillTx/>
                <a:ea typeface="+mn-ea"/>
                <a:cs typeface="+mn-cs"/>
              </a:rPr>
              <a:t>mạn</a:t>
            </a:r>
            <a:r>
              <a:rPr kumimoji="0" lang="en-GB" sz="1200" b="0" i="0" u="none" strike="noStrike" kern="1200" cap="none" spc="0" normalizeH="0" baseline="0" noProof="0" dirty="0">
                <a:ln>
                  <a:noFill/>
                </a:ln>
                <a:solidFill>
                  <a:schemeClr val="tx1"/>
                </a:solidFill>
                <a:effectLst/>
                <a:uLnTx/>
                <a:uFillTx/>
                <a:ea typeface="+mn-ea"/>
                <a:cs typeface="+mn-cs"/>
              </a:rPr>
              <a:t> </a:t>
            </a:r>
            <a:r>
              <a:rPr lang="en-GB" sz="1200" dirty="0" err="1">
                <a:solidFill>
                  <a:schemeClr val="tx1"/>
                </a:solidFill>
              </a:rPr>
              <a:t>hoặc</a:t>
            </a:r>
            <a:r>
              <a:rPr kumimoji="0" lang="en-GB" sz="1200" b="0" i="0" u="none" strike="noStrike" kern="1200" cap="none" spc="0" normalizeH="0" baseline="0" noProof="0" dirty="0">
                <a:ln>
                  <a:noFill/>
                </a:ln>
                <a:solidFill>
                  <a:schemeClr val="tx1"/>
                </a:solidFill>
                <a:effectLst/>
                <a:uLnTx/>
                <a:uFillTx/>
                <a:ea typeface="+mn-ea"/>
                <a:cs typeface="+mn-cs"/>
              </a:rPr>
              <a:t> </a:t>
            </a:r>
            <a:r>
              <a:rPr kumimoji="0" lang="en-GB" sz="1200" b="0" i="0" u="none" strike="noStrike" kern="1200" cap="none" spc="0" normalizeH="0" baseline="0" noProof="0" dirty="0" err="1">
                <a:ln>
                  <a:noFill/>
                </a:ln>
                <a:solidFill>
                  <a:schemeClr val="tx1"/>
                </a:solidFill>
                <a:effectLst/>
                <a:uLnTx/>
                <a:uFillTx/>
                <a:ea typeface="+mn-ea"/>
                <a:cs typeface="+mn-cs"/>
              </a:rPr>
              <a:t>suy</a:t>
            </a:r>
            <a:r>
              <a:rPr kumimoji="0" lang="en-GB" sz="1200" b="0" i="0" u="none" strike="noStrike" kern="1200" cap="none" spc="0" normalizeH="0" baseline="0" noProof="0" dirty="0">
                <a:ln>
                  <a:noFill/>
                </a:ln>
                <a:solidFill>
                  <a:schemeClr val="tx1"/>
                </a:solidFill>
                <a:effectLst/>
                <a:uLnTx/>
                <a:uFillTx/>
                <a:ea typeface="+mn-ea"/>
                <a:cs typeface="+mn-cs"/>
              </a:rPr>
              <a:t> </a:t>
            </a:r>
            <a:r>
              <a:rPr kumimoji="0" lang="en-GB" sz="1200" b="0" i="0" u="none" strike="noStrike" kern="1200" cap="none" spc="0" normalizeH="0" baseline="0" noProof="0" dirty="0" err="1">
                <a:ln>
                  <a:noFill/>
                </a:ln>
                <a:solidFill>
                  <a:schemeClr val="tx1"/>
                </a:solidFill>
                <a:effectLst/>
                <a:uLnTx/>
                <a:uFillTx/>
                <a:ea typeface="+mn-ea"/>
                <a:cs typeface="+mn-cs"/>
              </a:rPr>
              <a:t>tim</a:t>
            </a:r>
            <a:endParaRPr kumimoji="0" lang="en-GB" sz="1200" b="0" i="0" u="none" strike="noStrike" kern="1200" cap="none" spc="0" normalizeH="0" baseline="0" noProof="0" dirty="0">
              <a:ln>
                <a:noFill/>
              </a:ln>
              <a:solidFill>
                <a:schemeClr val="tx1"/>
              </a:solidFill>
              <a:effectLst/>
              <a:uLnTx/>
              <a:uFillTx/>
              <a:ea typeface="+mn-ea"/>
              <a:cs typeface="+mn-cs"/>
            </a:endParaRPr>
          </a:p>
        </p:txBody>
      </p:sp>
      <p:cxnSp>
        <p:nvCxnSpPr>
          <p:cNvPr id="40" name="Straight Arrow Connector 39">
            <a:extLst>
              <a:ext uri="{FF2B5EF4-FFF2-40B4-BE49-F238E27FC236}">
                <a16:creationId xmlns:a16="http://schemas.microsoft.com/office/drawing/2014/main" id="{CBC25E1C-D099-4BD2-8125-F5C7159CD17A}"/>
              </a:ext>
            </a:extLst>
          </p:cNvPr>
          <p:cNvCxnSpPr>
            <a:cxnSpLocks/>
          </p:cNvCxnSpPr>
          <p:nvPr/>
        </p:nvCxnSpPr>
        <p:spPr>
          <a:xfrm>
            <a:off x="4635956" y="1469122"/>
            <a:ext cx="0" cy="157174"/>
          </a:xfrm>
          <a:prstGeom prst="straightConnector1">
            <a:avLst/>
          </a:prstGeom>
          <a:ln w="190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9" name="Connector: Elbow 48">
            <a:extLst>
              <a:ext uri="{FF2B5EF4-FFF2-40B4-BE49-F238E27FC236}">
                <a16:creationId xmlns:a16="http://schemas.microsoft.com/office/drawing/2014/main" id="{A814652B-D599-400F-96A8-A69C0E2598A8}"/>
              </a:ext>
            </a:extLst>
          </p:cNvPr>
          <p:cNvCxnSpPr>
            <a:cxnSpLocks/>
          </p:cNvCxnSpPr>
          <p:nvPr/>
        </p:nvCxnSpPr>
        <p:spPr>
          <a:xfrm>
            <a:off x="4824759" y="2403656"/>
            <a:ext cx="2186051" cy="100148"/>
          </a:xfrm>
          <a:prstGeom prst="bentConnector2">
            <a:avLst/>
          </a:prstGeom>
          <a:ln w="190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Rectangle: Rounded Corners 32">
            <a:extLst>
              <a:ext uri="{FF2B5EF4-FFF2-40B4-BE49-F238E27FC236}">
                <a16:creationId xmlns:a16="http://schemas.microsoft.com/office/drawing/2014/main" id="{D42A488C-B032-4D88-BEC9-28CF7890F93D}"/>
              </a:ext>
            </a:extLst>
          </p:cNvPr>
          <p:cNvSpPr/>
          <p:nvPr/>
        </p:nvSpPr>
        <p:spPr>
          <a:xfrm>
            <a:off x="1511813" y="2031697"/>
            <a:ext cx="6248284" cy="253512"/>
          </a:xfrm>
          <a:prstGeom prst="roundRect">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chemeClr val="tx1"/>
                </a:solidFill>
                <a:effectLst/>
                <a:uLnTx/>
                <a:uFillTx/>
                <a:ea typeface="+mn-ea"/>
                <a:cs typeface="+mn-cs"/>
              </a:rPr>
              <a:t>Cân</a:t>
            </a:r>
            <a:r>
              <a:rPr kumimoji="0" lang="en-GB" sz="1050" b="0" i="0" u="none" strike="noStrike" kern="1200" cap="none" spc="0" normalizeH="0" noProof="0">
                <a:ln>
                  <a:noFill/>
                </a:ln>
                <a:solidFill>
                  <a:schemeClr val="tx1"/>
                </a:solidFill>
                <a:effectLst/>
                <a:uLnTx/>
                <a:uFillTx/>
                <a:ea typeface="+mn-ea"/>
                <a:cs typeface="+mn-cs"/>
              </a:rPr>
              <a:t> nhắc độc lập với HbA1c ban đầu, cá thể hóa mục tiêu </a:t>
            </a:r>
            <a:r>
              <a:rPr kumimoji="0" lang="en-GB" sz="1050" b="0" i="0" u="none" strike="noStrike" kern="1200" cap="none" spc="0" normalizeH="0" baseline="0" noProof="0">
                <a:ln>
                  <a:noFill/>
                </a:ln>
                <a:solidFill>
                  <a:schemeClr val="tx1"/>
                </a:solidFill>
                <a:effectLst/>
                <a:uLnTx/>
                <a:uFillTx/>
                <a:ea typeface="+mn-ea"/>
                <a:cs typeface="+mn-cs"/>
              </a:rPr>
              <a:t>HbA1c</a:t>
            </a:r>
            <a:r>
              <a:rPr kumimoji="0" lang="en-GB" sz="1050" b="0" i="0" u="none" strike="noStrike" kern="1200" cap="none" spc="0" normalizeH="0" noProof="0">
                <a:ln>
                  <a:noFill/>
                </a:ln>
                <a:solidFill>
                  <a:schemeClr val="tx1"/>
                </a:solidFill>
                <a:effectLst/>
                <a:uLnTx/>
                <a:uFillTx/>
                <a:ea typeface="+mn-ea"/>
                <a:cs typeface="+mn-cs"/>
              </a:rPr>
              <a:t> hoặc sử dụng</a:t>
            </a:r>
            <a:r>
              <a:rPr kumimoji="0" lang="en-GB" sz="1050" b="0" i="0" u="none" strike="noStrike" kern="1200" cap="none" spc="0" normalizeH="0" baseline="0" noProof="0">
                <a:ln>
                  <a:noFill/>
                </a:ln>
                <a:solidFill>
                  <a:schemeClr val="tx1"/>
                </a:solidFill>
                <a:effectLst/>
                <a:uLnTx/>
                <a:uFillTx/>
                <a:ea typeface="+mn-ea"/>
                <a:cs typeface="+mn-cs"/>
              </a:rPr>
              <a:t> metformin*</a:t>
            </a:r>
            <a:endParaRPr kumimoji="0" lang="en-GB" sz="1050" b="0" i="0" u="none" strike="noStrike" kern="1200" cap="none" spc="0" normalizeH="0" baseline="0" noProof="0" dirty="0">
              <a:ln>
                <a:noFill/>
              </a:ln>
              <a:solidFill>
                <a:schemeClr val="tx1"/>
              </a:solidFill>
              <a:effectLst/>
              <a:uLnTx/>
              <a:uFillTx/>
              <a:ea typeface="+mn-ea"/>
              <a:cs typeface="+mn-cs"/>
            </a:endParaRPr>
          </a:p>
        </p:txBody>
      </p:sp>
      <p:cxnSp>
        <p:nvCxnSpPr>
          <p:cNvPr id="38" name="Straight Arrow Connector 37">
            <a:extLst>
              <a:ext uri="{FF2B5EF4-FFF2-40B4-BE49-F238E27FC236}">
                <a16:creationId xmlns:a16="http://schemas.microsoft.com/office/drawing/2014/main" id="{55BBAA17-534C-4A18-9776-E28512EF71DA}"/>
              </a:ext>
            </a:extLst>
          </p:cNvPr>
          <p:cNvCxnSpPr>
            <a:cxnSpLocks/>
          </p:cNvCxnSpPr>
          <p:nvPr/>
        </p:nvCxnSpPr>
        <p:spPr>
          <a:xfrm flipH="1">
            <a:off x="4635956" y="1888270"/>
            <a:ext cx="1" cy="14342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6EA42839-99E7-408B-9EC5-E194D4500EB4}"/>
              </a:ext>
            </a:extLst>
          </p:cNvPr>
          <p:cNvSpPr/>
          <p:nvPr/>
        </p:nvSpPr>
        <p:spPr>
          <a:xfrm>
            <a:off x="-197671" y="2481276"/>
            <a:ext cx="3067538" cy="300082"/>
          </a:xfrm>
          <a:prstGeom prst="rect">
            <a:avLst/>
          </a:prstGeom>
        </p:spPr>
        <p:txBody>
          <a:bodyPr wrap="square">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schemeClr val="accent3"/>
                </a:solidFill>
                <a:effectLst/>
                <a:uLnTx/>
                <a:uFillTx/>
                <a:ea typeface="+mn-ea"/>
                <a:cs typeface="+mn-cs"/>
              </a:rPr>
              <a:t>+ASCVD/đối</a:t>
            </a:r>
            <a:r>
              <a:rPr kumimoji="0" lang="en-GB" sz="1350" b="1" i="0" u="none" strike="noStrike" kern="1200" cap="none" spc="0" normalizeH="0" noProof="0">
                <a:ln>
                  <a:noFill/>
                </a:ln>
                <a:solidFill>
                  <a:schemeClr val="accent3"/>
                </a:solidFill>
                <a:effectLst/>
                <a:uLnTx/>
                <a:uFillTx/>
                <a:ea typeface="+mn-ea"/>
                <a:cs typeface="+mn-cs"/>
              </a:rPr>
              <a:t> tượng nguy cơ cao</a:t>
            </a:r>
            <a:r>
              <a:rPr kumimoji="0" lang="en-GB" sz="1350" b="1" i="0" u="none" strike="noStrike" kern="1200" cap="none" spc="0" normalizeH="0" baseline="30000" noProof="0">
                <a:ln>
                  <a:noFill/>
                </a:ln>
                <a:solidFill>
                  <a:schemeClr val="accent3"/>
                </a:solidFill>
                <a:effectLst/>
                <a:uLnTx/>
                <a:uFillTx/>
                <a:ea typeface="+mn-ea"/>
                <a:cs typeface="+mn-cs"/>
              </a:rPr>
              <a:t>†</a:t>
            </a:r>
            <a:endParaRPr kumimoji="0" lang="en-GB" sz="788" b="0" i="0" u="none" strike="noStrike" kern="1200" cap="none" spc="0" normalizeH="0" baseline="30000" noProof="0" dirty="0">
              <a:ln>
                <a:noFill/>
              </a:ln>
              <a:solidFill>
                <a:schemeClr val="accent3"/>
              </a:solidFill>
              <a:effectLst/>
              <a:uLnTx/>
              <a:uFillTx/>
              <a:ea typeface="+mn-ea"/>
              <a:cs typeface="+mn-cs"/>
            </a:endParaRPr>
          </a:p>
        </p:txBody>
      </p:sp>
      <p:sp>
        <p:nvSpPr>
          <p:cNvPr id="35" name="Rectangle 34">
            <a:extLst>
              <a:ext uri="{FF2B5EF4-FFF2-40B4-BE49-F238E27FC236}">
                <a16:creationId xmlns:a16="http://schemas.microsoft.com/office/drawing/2014/main" id="{8DB84091-7F94-427F-B779-6908BCD35C6E}"/>
              </a:ext>
            </a:extLst>
          </p:cNvPr>
          <p:cNvSpPr/>
          <p:nvPr/>
        </p:nvSpPr>
        <p:spPr>
          <a:xfrm>
            <a:off x="6281483" y="2424693"/>
            <a:ext cx="1478290" cy="300082"/>
          </a:xfrm>
          <a:prstGeom prst="rect">
            <a:avLst/>
          </a:prstGeom>
        </p:spPr>
        <p:txBody>
          <a:bodyPr wrap="none">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schemeClr val="accent1"/>
                </a:solidFill>
                <a:effectLst/>
                <a:uLnTx/>
                <a:uFillTx/>
                <a:ea typeface="+mn-ea"/>
                <a:cs typeface="+mn-cs"/>
              </a:rPr>
              <a:t>+</a:t>
            </a:r>
            <a:r>
              <a:rPr kumimoji="0" lang="en-GB" sz="1350" b="1" i="0" u="none" strike="noStrike" kern="1200" cap="none" spc="0" normalizeH="0" baseline="0" noProof="0" dirty="0" err="1">
                <a:ln>
                  <a:noFill/>
                </a:ln>
                <a:solidFill>
                  <a:schemeClr val="accent1"/>
                </a:solidFill>
                <a:effectLst/>
                <a:uLnTx/>
                <a:uFillTx/>
                <a:ea typeface="+mn-ea"/>
                <a:cs typeface="+mn-cs"/>
              </a:rPr>
              <a:t>Bệnh</a:t>
            </a:r>
            <a:r>
              <a:rPr kumimoji="0" lang="en-GB" sz="1350" b="1" i="0" u="none" strike="noStrike" kern="1200" cap="none" spc="0" normalizeH="0" noProof="0" dirty="0">
                <a:ln>
                  <a:noFill/>
                </a:ln>
                <a:solidFill>
                  <a:schemeClr val="accent1"/>
                </a:solidFill>
                <a:effectLst/>
                <a:uLnTx/>
                <a:uFillTx/>
                <a:ea typeface="+mn-ea"/>
                <a:cs typeface="+mn-cs"/>
              </a:rPr>
              <a:t> </a:t>
            </a:r>
            <a:r>
              <a:rPr kumimoji="0" lang="en-GB" sz="1350" b="1" i="0" u="none" strike="noStrike" kern="1200" cap="none" spc="0" normalizeH="0" noProof="0" dirty="0" err="1">
                <a:ln>
                  <a:noFill/>
                </a:ln>
                <a:solidFill>
                  <a:schemeClr val="accent1"/>
                </a:solidFill>
                <a:effectLst/>
                <a:uLnTx/>
                <a:uFillTx/>
                <a:ea typeface="+mn-ea"/>
                <a:cs typeface="+mn-cs"/>
              </a:rPr>
              <a:t>thận</a:t>
            </a:r>
            <a:r>
              <a:rPr kumimoji="0" lang="en-GB" sz="1350" b="1" i="0" u="none" strike="noStrike" kern="1200" cap="none" spc="0" normalizeH="0" noProof="0" dirty="0">
                <a:ln>
                  <a:noFill/>
                </a:ln>
                <a:solidFill>
                  <a:schemeClr val="accent1"/>
                </a:solidFill>
                <a:effectLst/>
                <a:uLnTx/>
                <a:uFillTx/>
                <a:ea typeface="+mn-ea"/>
                <a:cs typeface="+mn-cs"/>
              </a:rPr>
              <a:t> </a:t>
            </a:r>
            <a:r>
              <a:rPr kumimoji="0" lang="en-GB" sz="1350" b="1" i="0" u="none" strike="noStrike" kern="1200" cap="none" spc="0" normalizeH="0" noProof="0" dirty="0" err="1">
                <a:ln>
                  <a:noFill/>
                </a:ln>
                <a:solidFill>
                  <a:schemeClr val="accent1"/>
                </a:solidFill>
                <a:effectLst/>
                <a:uLnTx/>
                <a:uFillTx/>
                <a:ea typeface="+mn-ea"/>
                <a:cs typeface="+mn-cs"/>
              </a:rPr>
              <a:t>mạn</a:t>
            </a:r>
            <a:endParaRPr kumimoji="0" lang="en-GB" sz="1350" b="1" i="0" u="none" strike="noStrike" kern="1200" cap="none" spc="0" normalizeH="0" baseline="30000" noProof="0" dirty="0">
              <a:ln>
                <a:noFill/>
              </a:ln>
              <a:solidFill>
                <a:schemeClr val="accent1"/>
              </a:solidFill>
              <a:effectLst/>
              <a:uLnTx/>
              <a:uFillTx/>
              <a:ea typeface="+mn-ea"/>
              <a:cs typeface="+mn-cs"/>
            </a:endParaRPr>
          </a:p>
        </p:txBody>
      </p:sp>
      <p:sp>
        <p:nvSpPr>
          <p:cNvPr id="62" name="Rectangle 61">
            <a:extLst>
              <a:ext uri="{FF2B5EF4-FFF2-40B4-BE49-F238E27FC236}">
                <a16:creationId xmlns:a16="http://schemas.microsoft.com/office/drawing/2014/main" id="{FB818D79-64ED-4566-8AFD-00FDCED201F0}"/>
              </a:ext>
            </a:extLst>
          </p:cNvPr>
          <p:cNvSpPr/>
          <p:nvPr/>
        </p:nvSpPr>
        <p:spPr>
          <a:xfrm>
            <a:off x="2445576" y="2494317"/>
            <a:ext cx="1687017" cy="300082"/>
          </a:xfrm>
          <a:prstGeom prst="rect">
            <a:avLst/>
          </a:prstGeom>
        </p:spPr>
        <p:txBody>
          <a:bodyPr wrap="square">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srgbClr val="8F3089"/>
                </a:solidFill>
                <a:effectLst/>
                <a:uLnTx/>
                <a:uFillTx/>
                <a:ea typeface="+mn-ea"/>
                <a:cs typeface="+mn-cs"/>
              </a:rPr>
              <a:t>+</a:t>
            </a:r>
            <a:r>
              <a:rPr kumimoji="0" lang="en-GB" sz="1350" b="1" i="0" u="none" strike="noStrike" kern="1200" cap="none" spc="0" normalizeH="0" baseline="0" noProof="0" dirty="0" err="1">
                <a:ln>
                  <a:noFill/>
                </a:ln>
                <a:solidFill>
                  <a:srgbClr val="8F3089"/>
                </a:solidFill>
                <a:effectLst/>
                <a:uLnTx/>
                <a:uFillTx/>
                <a:ea typeface="+mn-ea"/>
                <a:cs typeface="+mn-cs"/>
              </a:rPr>
              <a:t>Suy</a:t>
            </a:r>
            <a:r>
              <a:rPr kumimoji="0" lang="en-GB" sz="1350" b="1" i="0" u="none" strike="noStrike" kern="1200" cap="none" spc="0" normalizeH="0" baseline="0" noProof="0" dirty="0">
                <a:ln>
                  <a:noFill/>
                </a:ln>
                <a:solidFill>
                  <a:srgbClr val="8F3089"/>
                </a:solidFill>
                <a:effectLst/>
                <a:uLnTx/>
                <a:uFillTx/>
                <a:ea typeface="+mn-ea"/>
                <a:cs typeface="+mn-cs"/>
              </a:rPr>
              <a:t> </a:t>
            </a:r>
            <a:r>
              <a:rPr kumimoji="0" lang="en-GB" sz="1350" b="1" i="0" u="none" strike="noStrike" kern="1200" cap="none" spc="0" normalizeH="0" baseline="0" noProof="0" dirty="0" err="1">
                <a:ln>
                  <a:noFill/>
                </a:ln>
                <a:solidFill>
                  <a:srgbClr val="8F3089"/>
                </a:solidFill>
                <a:effectLst/>
                <a:uLnTx/>
                <a:uFillTx/>
                <a:ea typeface="+mn-ea"/>
                <a:cs typeface="+mn-cs"/>
              </a:rPr>
              <a:t>tim</a:t>
            </a:r>
            <a:r>
              <a:rPr kumimoji="0" lang="en-GB" sz="1350" b="1" i="0" u="none" strike="noStrike" kern="1200" cap="none" spc="0" normalizeH="0" baseline="30000" noProof="0" dirty="0">
                <a:ln>
                  <a:noFill/>
                </a:ln>
                <a:solidFill>
                  <a:srgbClr val="8F3089"/>
                </a:solidFill>
                <a:effectLst/>
                <a:uLnTx/>
                <a:uFillTx/>
                <a:ea typeface="+mn-ea"/>
                <a:cs typeface="+mn-cs"/>
              </a:rPr>
              <a:t>‡</a:t>
            </a:r>
            <a:endParaRPr kumimoji="0" lang="en-GB" sz="788" b="0" i="0" u="none" strike="noStrike" kern="1200" cap="none" spc="0" normalizeH="0" baseline="30000" noProof="0" dirty="0">
              <a:ln>
                <a:noFill/>
              </a:ln>
              <a:solidFill>
                <a:srgbClr val="8F3089"/>
              </a:solidFill>
              <a:effectLst/>
              <a:uLnTx/>
              <a:uFillTx/>
              <a:ea typeface="+mn-ea"/>
              <a:cs typeface="+mn-cs"/>
            </a:endParaRPr>
          </a:p>
        </p:txBody>
      </p:sp>
      <p:cxnSp>
        <p:nvCxnSpPr>
          <p:cNvPr id="103" name="Straight Connector 102">
            <a:extLst>
              <a:ext uri="{FF2B5EF4-FFF2-40B4-BE49-F238E27FC236}">
                <a16:creationId xmlns:a16="http://schemas.microsoft.com/office/drawing/2014/main" id="{62075D55-AD53-4849-BE43-032A20C29538}"/>
              </a:ext>
            </a:extLst>
          </p:cNvPr>
          <p:cNvCxnSpPr>
            <a:cxnSpLocks/>
            <a:endCxn id="61" idx="2"/>
          </p:cNvCxnSpPr>
          <p:nvPr/>
        </p:nvCxnSpPr>
        <p:spPr>
          <a:xfrm>
            <a:off x="7935697" y="3832257"/>
            <a:ext cx="6894" cy="469227"/>
          </a:xfrm>
          <a:prstGeom prst="line">
            <a:avLst/>
          </a:prstGeom>
          <a:ln w="1905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8B331DE1-6B1D-4E90-BFB3-BA1FE4743A19}"/>
              </a:ext>
            </a:extLst>
          </p:cNvPr>
          <p:cNvCxnSpPr>
            <a:cxnSpLocks/>
          </p:cNvCxnSpPr>
          <p:nvPr/>
        </p:nvCxnSpPr>
        <p:spPr>
          <a:xfrm>
            <a:off x="7935697" y="3174725"/>
            <a:ext cx="0" cy="307158"/>
          </a:xfrm>
          <a:prstGeom prst="line">
            <a:avLst/>
          </a:prstGeom>
          <a:ln w="1905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05" name="Rectangle 104">
            <a:extLst>
              <a:ext uri="{FF2B5EF4-FFF2-40B4-BE49-F238E27FC236}">
                <a16:creationId xmlns:a16="http://schemas.microsoft.com/office/drawing/2014/main" id="{1EEC88CD-0ABB-430A-8146-EC3A0EF1B70F}"/>
              </a:ext>
            </a:extLst>
          </p:cNvPr>
          <p:cNvSpPr/>
          <p:nvPr/>
        </p:nvSpPr>
        <p:spPr>
          <a:xfrm>
            <a:off x="7715165" y="3513487"/>
            <a:ext cx="449162" cy="200055"/>
          </a:xfrm>
          <a:prstGeom prst="rect">
            <a:avLst/>
          </a:prstGeom>
        </p:spPr>
        <p:txBody>
          <a:bodyPr wrap="none">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5A5A5A"/>
                </a:solidFill>
                <a:effectLst/>
                <a:uLnTx/>
                <a:uFillTx/>
                <a:ea typeface="+mn-ea"/>
                <a:cs typeface="+mn-cs"/>
              </a:rPr>
              <a:t>HOẶC</a:t>
            </a:r>
            <a:endParaRPr kumimoji="0" lang="en-GB" sz="700" b="0" i="0" u="none" strike="noStrike" kern="1200" cap="none" spc="0" normalizeH="0" baseline="0" noProof="0" dirty="0">
              <a:ln>
                <a:noFill/>
              </a:ln>
              <a:solidFill>
                <a:srgbClr val="5A5A5A"/>
              </a:solidFill>
              <a:effectLst/>
              <a:uLnTx/>
              <a:uFillTx/>
              <a:ea typeface="+mn-ea"/>
              <a:cs typeface="+mn-cs"/>
            </a:endParaRPr>
          </a:p>
        </p:txBody>
      </p:sp>
      <p:sp>
        <p:nvSpPr>
          <p:cNvPr id="112" name="Rectangle 111">
            <a:extLst>
              <a:ext uri="{FF2B5EF4-FFF2-40B4-BE49-F238E27FC236}">
                <a16:creationId xmlns:a16="http://schemas.microsoft.com/office/drawing/2014/main" id="{DB441649-E06D-464E-88F1-1090896A42DF}"/>
              </a:ext>
            </a:extLst>
          </p:cNvPr>
          <p:cNvSpPr/>
          <p:nvPr/>
        </p:nvSpPr>
        <p:spPr>
          <a:xfrm>
            <a:off x="7020628" y="2772501"/>
            <a:ext cx="1819896" cy="415498"/>
          </a:xfrm>
          <a:prstGeom prst="rect">
            <a:avLst/>
          </a:prstGeom>
        </p:spPr>
        <p:txBody>
          <a:bodyPr wrap="square">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lang="en-GB" sz="1050" b="1" noProof="0" dirty="0" err="1">
                <a:solidFill>
                  <a:schemeClr val="accent1"/>
                </a:solidFill>
              </a:rPr>
              <a:t>Không</a:t>
            </a:r>
            <a:r>
              <a:rPr lang="en-GB" sz="1050" b="1" noProof="0" dirty="0">
                <a:solidFill>
                  <a:schemeClr val="accent1"/>
                </a:solidFill>
              </a:rPr>
              <a:t> </a:t>
            </a:r>
            <a:r>
              <a:rPr lang="en-GB" sz="1050" b="1" noProof="0" dirty="0" err="1">
                <a:solidFill>
                  <a:schemeClr val="accent1"/>
                </a:solidFill>
              </a:rPr>
              <a:t>mắc</a:t>
            </a:r>
            <a:r>
              <a:rPr kumimoji="0" lang="en-GB" sz="1050" b="1" i="0" u="none" strike="noStrike" kern="1200" cap="none" spc="0" normalizeH="0" baseline="0" noProof="0" dirty="0">
                <a:ln>
                  <a:noFill/>
                </a:ln>
                <a:solidFill>
                  <a:schemeClr val="accent1"/>
                </a:solidFill>
                <a:effectLst/>
                <a:uLnTx/>
                <a:uFillTx/>
                <a:ea typeface="+mn-ea"/>
                <a:cs typeface="+mn-cs"/>
              </a:rPr>
              <a:t> </a:t>
            </a:r>
            <a:r>
              <a:rPr kumimoji="0" lang="en-GB" sz="1050" b="1" i="0" u="none" strike="noStrike" kern="1200" cap="none" spc="0" normalizeH="0" baseline="0" noProof="0" dirty="0" err="1">
                <a:ln>
                  <a:noFill/>
                </a:ln>
                <a:solidFill>
                  <a:schemeClr val="accent1"/>
                </a:solidFill>
                <a:effectLst/>
                <a:uLnTx/>
                <a:uFillTx/>
                <a:ea typeface="+mn-ea"/>
                <a:cs typeface="+mn-cs"/>
              </a:rPr>
              <a:t>bệnh</a:t>
            </a:r>
            <a:r>
              <a:rPr kumimoji="0" lang="en-GB" sz="1050" b="1" i="0" u="none" strike="noStrike" kern="1200" cap="none" spc="0" normalizeH="0" noProof="0" dirty="0">
                <a:ln>
                  <a:noFill/>
                </a:ln>
                <a:solidFill>
                  <a:schemeClr val="accent1"/>
                </a:solidFill>
                <a:effectLst/>
                <a:uLnTx/>
                <a:uFillTx/>
                <a:ea typeface="+mn-ea"/>
                <a:cs typeface="+mn-cs"/>
              </a:rPr>
              <a:t> </a:t>
            </a:r>
            <a:r>
              <a:rPr kumimoji="0" lang="en-GB" sz="1050" b="1" i="0" u="none" strike="noStrike" kern="1200" cap="none" spc="0" normalizeH="0" noProof="0" dirty="0" err="1">
                <a:ln>
                  <a:noFill/>
                </a:ln>
                <a:solidFill>
                  <a:schemeClr val="accent1"/>
                </a:solidFill>
                <a:effectLst/>
                <a:uLnTx/>
                <a:uFillTx/>
                <a:ea typeface="+mn-ea"/>
                <a:cs typeface="+mn-cs"/>
              </a:rPr>
              <a:t>thận</a:t>
            </a:r>
            <a:r>
              <a:rPr kumimoji="0" lang="en-GB" sz="1050" b="1" i="0" u="none" strike="noStrike" kern="1200" cap="none" spc="0" normalizeH="0" noProof="0" dirty="0">
                <a:ln>
                  <a:noFill/>
                </a:ln>
                <a:solidFill>
                  <a:schemeClr val="accent1"/>
                </a:solidFill>
                <a:effectLst/>
                <a:uLnTx/>
                <a:uFillTx/>
                <a:ea typeface="+mn-ea"/>
                <a:cs typeface="+mn-cs"/>
              </a:rPr>
              <a:t> ĐTĐ</a:t>
            </a:r>
            <a:r>
              <a:rPr kumimoji="0" lang="en-GB" sz="1050" b="1" i="0" u="none" strike="noStrike" kern="1200" cap="none" spc="0" normalizeH="0" baseline="0" noProof="0" dirty="0">
                <a:ln>
                  <a:noFill/>
                </a:ln>
                <a:solidFill>
                  <a:schemeClr val="accent1"/>
                </a:solidFill>
                <a:effectLst/>
                <a:uLnTx/>
                <a:uFillTx/>
                <a:ea typeface="+mn-ea"/>
                <a:cs typeface="+mn-cs"/>
              </a:rPr>
              <a:t> </a:t>
            </a:r>
            <a:r>
              <a:rPr kumimoji="0" lang="en-GB" sz="1050" b="1" i="0" u="none" strike="noStrike" kern="1200" cap="none" spc="0" normalizeH="0" baseline="0" noProof="0" dirty="0" err="1">
                <a:ln>
                  <a:noFill/>
                </a:ln>
                <a:solidFill>
                  <a:schemeClr val="accent1"/>
                </a:solidFill>
                <a:effectLst/>
                <a:uLnTx/>
                <a:uFillTx/>
                <a:ea typeface="+mn-ea"/>
                <a:cs typeface="+mn-cs"/>
              </a:rPr>
              <a:t>và</a:t>
            </a:r>
            <a:r>
              <a:rPr kumimoji="0" lang="en-GB" sz="1050" b="1" i="0" u="none" strike="noStrike" kern="1200" cap="none" spc="0" normalizeH="0" noProof="0" dirty="0">
                <a:ln>
                  <a:noFill/>
                </a:ln>
                <a:solidFill>
                  <a:schemeClr val="accent1"/>
                </a:solidFill>
                <a:effectLst/>
                <a:uLnTx/>
                <a:uFillTx/>
                <a:ea typeface="+mn-ea"/>
                <a:cs typeface="+mn-cs"/>
              </a:rPr>
              <a:t> </a:t>
            </a:r>
            <a:r>
              <a:rPr kumimoji="0" lang="en-GB" sz="1050" b="1" i="0" u="none" strike="noStrike" kern="1200" cap="none" spc="0" normalizeH="0" noProof="0" dirty="0" err="1">
                <a:ln>
                  <a:noFill/>
                </a:ln>
                <a:solidFill>
                  <a:schemeClr val="accent1"/>
                </a:solidFill>
                <a:effectLst/>
                <a:uLnTx/>
                <a:uFillTx/>
                <a:ea typeface="+mn-ea"/>
                <a:cs typeface="+mn-cs"/>
              </a:rPr>
              <a:t>tiểu</a:t>
            </a:r>
            <a:r>
              <a:rPr kumimoji="0" lang="en-GB" sz="1050" b="1" i="0" u="none" strike="noStrike" kern="1200" cap="none" spc="0" normalizeH="0" noProof="0" dirty="0">
                <a:ln>
                  <a:noFill/>
                </a:ln>
                <a:solidFill>
                  <a:schemeClr val="accent1"/>
                </a:solidFill>
                <a:effectLst/>
                <a:uLnTx/>
                <a:uFillTx/>
                <a:ea typeface="+mn-ea"/>
                <a:cs typeface="+mn-cs"/>
              </a:rPr>
              <a:t> a</a:t>
            </a:r>
            <a:r>
              <a:rPr kumimoji="0" lang="en-GB" sz="1050" b="1" i="0" u="none" strike="noStrike" kern="1200" cap="none" spc="0" normalizeH="0" baseline="0" noProof="0" dirty="0">
                <a:ln>
                  <a:noFill/>
                </a:ln>
                <a:solidFill>
                  <a:schemeClr val="accent1"/>
                </a:solidFill>
                <a:effectLst/>
                <a:uLnTx/>
                <a:uFillTx/>
                <a:ea typeface="+mn-ea"/>
                <a:cs typeface="+mn-cs"/>
              </a:rPr>
              <a:t>lbumin</a:t>
            </a:r>
            <a:r>
              <a:rPr kumimoji="0" lang="en-GB" sz="1050" b="1" i="0" u="none" strike="noStrike" kern="1200" cap="none" spc="0" normalizeH="0" baseline="30000" noProof="0" dirty="0">
                <a:ln>
                  <a:noFill/>
                </a:ln>
                <a:solidFill>
                  <a:schemeClr val="accent1"/>
                </a:solidFill>
                <a:effectLst/>
                <a:uLnTx/>
                <a:uFillTx/>
                <a:ea typeface="+mn-ea"/>
                <a:cs typeface="+mn-cs"/>
              </a:rPr>
              <a:t>¶</a:t>
            </a:r>
          </a:p>
        </p:txBody>
      </p:sp>
      <p:grpSp>
        <p:nvGrpSpPr>
          <p:cNvPr id="13" name="Group 12">
            <a:extLst>
              <a:ext uri="{FF2B5EF4-FFF2-40B4-BE49-F238E27FC236}">
                <a16:creationId xmlns:a16="http://schemas.microsoft.com/office/drawing/2014/main" id="{224C6648-9D43-4B4A-B710-79C404CD1C31}"/>
              </a:ext>
            </a:extLst>
          </p:cNvPr>
          <p:cNvGrpSpPr/>
          <p:nvPr/>
        </p:nvGrpSpPr>
        <p:grpSpPr>
          <a:xfrm>
            <a:off x="183459" y="2824003"/>
            <a:ext cx="2081007" cy="968291"/>
            <a:chOff x="109997" y="3162355"/>
            <a:chExt cx="2081007" cy="968291"/>
          </a:xfrm>
        </p:grpSpPr>
        <p:sp>
          <p:nvSpPr>
            <p:cNvPr id="46" name="Rectangle: Rounded Corners 45">
              <a:extLst>
                <a:ext uri="{FF2B5EF4-FFF2-40B4-BE49-F238E27FC236}">
                  <a16:creationId xmlns:a16="http://schemas.microsoft.com/office/drawing/2014/main" id="{80C20964-5AA1-44FD-A70E-F0C168CA7C76}"/>
                </a:ext>
              </a:extLst>
            </p:cNvPr>
            <p:cNvSpPr/>
            <p:nvPr/>
          </p:nvSpPr>
          <p:spPr>
            <a:xfrm>
              <a:off x="109997" y="3162355"/>
              <a:ext cx="2081007" cy="968291"/>
            </a:xfrm>
            <a:prstGeom prst="round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t"/>
            <a:lstStyle/>
            <a:p>
              <a:pPr algn="ctr" defTabSz="914333">
                <a:defRPr/>
              </a:pPr>
              <a:r>
                <a:rPr kumimoji="0" lang="en-GB" sz="1100" b="1" i="0" u="none" strike="noStrike" kern="1200" cap="none" spc="0" normalizeH="0" baseline="0" noProof="0" dirty="0">
                  <a:ln>
                    <a:noFill/>
                  </a:ln>
                  <a:solidFill>
                    <a:schemeClr val="tx1"/>
                  </a:solidFill>
                  <a:effectLst/>
                  <a:uLnTx/>
                  <a:uFillTx/>
                  <a:ea typeface="+mn-ea"/>
                  <a:cs typeface="+mn-cs"/>
                </a:rPr>
                <a:t>GLP-1 RA</a:t>
              </a:r>
              <a:r>
                <a:rPr kumimoji="0" lang="en-GB" sz="1100" b="0" i="0" u="none" strike="noStrike" kern="1200" cap="none" spc="0" normalizeH="0" baseline="0" noProof="0" dirty="0">
                  <a:ln>
                    <a:noFill/>
                  </a:ln>
                  <a:solidFill>
                    <a:schemeClr val="tx1"/>
                  </a:solidFill>
                  <a:effectLst/>
                  <a:uLnTx/>
                  <a:uFillTx/>
                  <a:ea typeface="+mn-ea"/>
                  <a:cs typeface="+mn-cs"/>
                </a:rPr>
                <a:t> </a:t>
              </a:r>
              <a:br>
                <a:rPr kumimoji="0" lang="en-GB" sz="1100" b="0" i="0" u="none" strike="noStrike" kern="1200" cap="none" spc="0" normalizeH="0" baseline="0" noProof="0">
                  <a:ln>
                    <a:noFill/>
                  </a:ln>
                  <a:solidFill>
                    <a:schemeClr val="tx1"/>
                  </a:solidFill>
                  <a:effectLst/>
                  <a:uLnTx/>
                  <a:uFillTx/>
                  <a:ea typeface="+mn-ea"/>
                  <a:cs typeface="+mn-cs"/>
                </a:rPr>
              </a:br>
              <a:r>
                <a:rPr lang="en-GB" sz="1100">
                  <a:solidFill>
                    <a:srgbClr val="5A5A5A"/>
                  </a:solidFill>
                </a:rPr>
                <a:t>với </a:t>
              </a:r>
              <a:br>
                <a:rPr lang="en-GB" sz="1100">
                  <a:solidFill>
                    <a:srgbClr val="5A5A5A"/>
                  </a:solidFill>
                </a:rPr>
              </a:br>
              <a:r>
                <a:rPr lang="en-GB" sz="1100" b="1">
                  <a:solidFill>
                    <a:srgbClr val="5A5A5A"/>
                  </a:solidFill>
                </a:rPr>
                <a:t>lợi ích tim mạch đã được chứng minh</a:t>
              </a:r>
              <a:endParaRPr kumimoji="0" lang="en-GB" sz="1100" b="1" i="0" u="none" strike="noStrike" kern="1200" cap="none" spc="0" normalizeH="0" baseline="0" noProof="0" dirty="0">
                <a:ln>
                  <a:noFill/>
                </a:ln>
                <a:solidFill>
                  <a:schemeClr val="tx1"/>
                </a:solidFill>
                <a:effectLst/>
                <a:uLnTx/>
                <a:uFillTx/>
                <a:ea typeface="+mn-ea"/>
                <a:cs typeface="+mn-cs"/>
              </a:endParaRPr>
            </a:p>
            <a:p>
              <a:pPr lvl="0" algn="ctr" defTabSz="914333">
                <a:defRPr/>
              </a:pPr>
              <a:r>
                <a:rPr kumimoji="0" lang="en-GB" sz="1100" b="1" i="0" u="none" strike="noStrike" kern="1200" cap="none" spc="0" normalizeH="0" baseline="0" noProof="0">
                  <a:ln>
                    <a:noFill/>
                  </a:ln>
                  <a:solidFill>
                    <a:schemeClr val="tx1"/>
                  </a:solidFill>
                  <a:effectLst/>
                  <a:uLnTx/>
                  <a:uFillTx/>
                  <a:ea typeface="+mn-ea"/>
                  <a:cs typeface="+mn-cs"/>
                </a:rPr>
                <a:t>SGLT2i </a:t>
              </a:r>
              <a:r>
                <a:rPr lang="en-GB" sz="1100">
                  <a:solidFill>
                    <a:srgbClr val="5A5A5A"/>
                  </a:solidFill>
                </a:rPr>
                <a:t>với </a:t>
              </a:r>
              <a:br>
                <a:rPr lang="en-GB" sz="1100">
                  <a:solidFill>
                    <a:srgbClr val="5A5A5A"/>
                  </a:solidFill>
                </a:rPr>
              </a:br>
              <a:r>
                <a:rPr lang="en-GB" sz="1100" b="1">
                  <a:solidFill>
                    <a:srgbClr val="5A5A5A"/>
                  </a:solidFill>
                </a:rPr>
                <a:t>lợi ích tim mạch đã được chứng minh</a:t>
              </a:r>
            </a:p>
          </p:txBody>
        </p:sp>
        <p:sp>
          <p:nvSpPr>
            <p:cNvPr id="45" name="Rectangle 44">
              <a:extLst>
                <a:ext uri="{FF2B5EF4-FFF2-40B4-BE49-F238E27FC236}">
                  <a16:creationId xmlns:a16="http://schemas.microsoft.com/office/drawing/2014/main" id="{ED2BA516-5A82-41B7-BCC0-F68E34246AD4}"/>
                </a:ext>
              </a:extLst>
            </p:cNvPr>
            <p:cNvSpPr/>
            <p:nvPr/>
          </p:nvSpPr>
          <p:spPr>
            <a:xfrm>
              <a:off x="859879" y="3387020"/>
              <a:ext cx="531709" cy="215444"/>
            </a:xfrm>
            <a:prstGeom prst="rect">
              <a:avLst/>
            </a:prstGeom>
          </p:spPr>
          <p:txBody>
            <a:bodyPr wrap="square">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5A5A5A"/>
                  </a:solidFill>
                  <a:effectLst/>
                  <a:uLnTx/>
                  <a:uFillTx/>
                  <a:ea typeface="+mn-ea"/>
                  <a:cs typeface="+mn-cs"/>
                </a:rPr>
                <a:t>HOẶC</a:t>
              </a:r>
              <a:endParaRPr kumimoji="0" lang="en-GB" sz="800" b="0" i="0" u="none" strike="noStrike" kern="1200" cap="none" spc="0" normalizeH="0" baseline="0" noProof="0" dirty="0">
                <a:ln>
                  <a:noFill/>
                </a:ln>
                <a:solidFill>
                  <a:srgbClr val="5A5A5A"/>
                </a:solidFill>
                <a:effectLst/>
                <a:uLnTx/>
                <a:uFillTx/>
                <a:ea typeface="+mn-ea"/>
                <a:cs typeface="+mn-cs"/>
              </a:endParaRPr>
            </a:p>
          </p:txBody>
        </p:sp>
        <p:cxnSp>
          <p:nvCxnSpPr>
            <p:cNvPr id="48" name="Straight Connector 47">
              <a:extLst>
                <a:ext uri="{FF2B5EF4-FFF2-40B4-BE49-F238E27FC236}">
                  <a16:creationId xmlns:a16="http://schemas.microsoft.com/office/drawing/2014/main" id="{067DAD07-175E-4214-B966-7DB648817290}"/>
                </a:ext>
              </a:extLst>
            </p:cNvPr>
            <p:cNvCxnSpPr>
              <a:cxnSpLocks/>
            </p:cNvCxnSpPr>
            <p:nvPr/>
          </p:nvCxnSpPr>
          <p:spPr>
            <a:xfrm>
              <a:off x="1158663" y="3745601"/>
              <a:ext cx="0" cy="365018"/>
            </a:xfrm>
            <a:prstGeom prst="line">
              <a:avLst/>
            </a:prstGeom>
            <a:ln w="1905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0471A55F-F13A-42AA-9263-DCA22B54D4BA}"/>
                </a:ext>
              </a:extLst>
            </p:cNvPr>
            <p:cNvCxnSpPr>
              <a:cxnSpLocks/>
              <a:stCxn id="46" idx="0"/>
            </p:cNvCxnSpPr>
            <p:nvPr/>
          </p:nvCxnSpPr>
          <p:spPr>
            <a:xfrm>
              <a:off x="1150501" y="3162355"/>
              <a:ext cx="0" cy="224665"/>
            </a:xfrm>
            <a:prstGeom prst="line">
              <a:avLst/>
            </a:prstGeom>
            <a:ln w="1905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51" name="Rectangle: Rounded Corners 50">
            <a:extLst>
              <a:ext uri="{FF2B5EF4-FFF2-40B4-BE49-F238E27FC236}">
                <a16:creationId xmlns:a16="http://schemas.microsoft.com/office/drawing/2014/main" id="{C0EC7695-F5B9-4690-B218-454700670E88}"/>
              </a:ext>
            </a:extLst>
          </p:cNvPr>
          <p:cNvSpPr/>
          <p:nvPr/>
        </p:nvSpPr>
        <p:spPr>
          <a:xfrm>
            <a:off x="2353685" y="2832513"/>
            <a:ext cx="1810909" cy="968291"/>
          </a:xfrm>
          <a:prstGeom prst="roundRect">
            <a:avLst/>
          </a:prstGeom>
          <a:solidFill>
            <a:schemeClr val="accent2">
              <a:lumMod val="20000"/>
              <a:lumOff val="80000"/>
            </a:schemeClr>
          </a:solidFill>
          <a:ln>
            <a:solidFill>
              <a:srgbClr val="8F3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ea typeface="+mn-ea"/>
                <a:cs typeface="+mn-cs"/>
              </a:rPr>
              <a:t>SGLT2i </a:t>
            </a:r>
            <a:r>
              <a:rPr lang="en-GB" sz="1200">
                <a:solidFill>
                  <a:schemeClr val="tx1"/>
                </a:solidFill>
              </a:rPr>
              <a:t>với lợi ích đã được chứng minh trên dân số này</a:t>
            </a:r>
            <a:r>
              <a:rPr kumimoji="0" lang="en-GB" sz="1200" b="0" i="0" u="none" strike="noStrike" kern="1200" cap="none" spc="0" normalizeH="0" baseline="30000" noProof="0">
                <a:ln>
                  <a:noFill/>
                </a:ln>
                <a:solidFill>
                  <a:schemeClr val="tx1"/>
                </a:solidFill>
                <a:effectLst/>
                <a:uLnTx/>
                <a:uFillTx/>
                <a:ea typeface="+mn-ea"/>
                <a:cs typeface="+mn-cs"/>
              </a:rPr>
              <a:t>§</a:t>
            </a:r>
            <a:endParaRPr kumimoji="0" lang="en-GB" sz="1200" b="1" i="0" u="none" strike="noStrike" kern="1200" cap="none" spc="0" normalizeH="0" baseline="30000" noProof="0" dirty="0">
              <a:ln>
                <a:noFill/>
              </a:ln>
              <a:solidFill>
                <a:schemeClr val="tx1"/>
              </a:solidFill>
              <a:effectLst/>
              <a:uLnTx/>
              <a:uFillTx/>
              <a:ea typeface="+mn-ea"/>
              <a:cs typeface="+mn-cs"/>
            </a:endParaRPr>
          </a:p>
        </p:txBody>
      </p:sp>
      <p:sp>
        <p:nvSpPr>
          <p:cNvPr id="52" name="Rectangle: Rounded Corners 51">
            <a:extLst>
              <a:ext uri="{FF2B5EF4-FFF2-40B4-BE49-F238E27FC236}">
                <a16:creationId xmlns:a16="http://schemas.microsoft.com/office/drawing/2014/main" id="{53479EBF-51B1-4576-B4EC-79A405B41CA0}"/>
              </a:ext>
            </a:extLst>
          </p:cNvPr>
          <p:cNvSpPr/>
          <p:nvPr/>
        </p:nvSpPr>
        <p:spPr>
          <a:xfrm>
            <a:off x="4268582" y="2657032"/>
            <a:ext cx="2685465" cy="1650053"/>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err="1">
                <a:ln>
                  <a:noFill/>
                </a:ln>
                <a:solidFill>
                  <a:schemeClr val="accent1"/>
                </a:solidFill>
                <a:effectLst/>
                <a:uLnTx/>
                <a:uFillTx/>
                <a:ea typeface="+mn-ea"/>
                <a:cs typeface="+mn-cs"/>
              </a:rPr>
              <a:t>Bệnh</a:t>
            </a:r>
            <a:r>
              <a:rPr kumimoji="0" lang="en-GB" sz="1000" b="1" i="0" u="none" strike="noStrike" kern="1200" cap="none" spc="0" normalizeH="0" noProof="0" dirty="0">
                <a:ln>
                  <a:noFill/>
                </a:ln>
                <a:solidFill>
                  <a:schemeClr val="accent1"/>
                </a:solidFill>
                <a:effectLst/>
                <a:uLnTx/>
                <a:uFillTx/>
                <a:ea typeface="+mn-ea"/>
                <a:cs typeface="+mn-cs"/>
              </a:rPr>
              <a:t> </a:t>
            </a:r>
            <a:r>
              <a:rPr kumimoji="0" lang="en-GB" sz="1000" b="1" i="0" u="none" strike="noStrike" kern="1200" cap="none" spc="0" normalizeH="0" noProof="0" dirty="0" err="1">
                <a:ln>
                  <a:noFill/>
                </a:ln>
                <a:solidFill>
                  <a:schemeClr val="accent1"/>
                </a:solidFill>
                <a:effectLst/>
                <a:uLnTx/>
                <a:uFillTx/>
                <a:ea typeface="+mn-ea"/>
                <a:cs typeface="+mn-cs"/>
              </a:rPr>
              <a:t>thận</a:t>
            </a:r>
            <a:r>
              <a:rPr kumimoji="0" lang="en-GB" sz="1000" b="1" i="0" u="none" strike="noStrike" kern="1200" cap="none" spc="0" normalizeH="0" noProof="0" dirty="0">
                <a:ln>
                  <a:noFill/>
                </a:ln>
                <a:solidFill>
                  <a:schemeClr val="accent1"/>
                </a:solidFill>
                <a:effectLst/>
                <a:uLnTx/>
                <a:uFillTx/>
                <a:ea typeface="+mn-ea"/>
                <a:cs typeface="+mn-cs"/>
              </a:rPr>
              <a:t> ĐTĐ</a:t>
            </a:r>
            <a:r>
              <a:rPr kumimoji="0" lang="en-GB" sz="1000" b="1" i="0" u="none" strike="noStrike" kern="1200" cap="none" spc="0" normalizeH="0" baseline="0" noProof="0" dirty="0">
                <a:ln>
                  <a:noFill/>
                </a:ln>
                <a:solidFill>
                  <a:schemeClr val="accent1"/>
                </a:solidFill>
                <a:effectLst/>
                <a:uLnTx/>
                <a:uFillTx/>
                <a:ea typeface="+mn-ea"/>
                <a:cs typeface="+mn-cs"/>
              </a:rPr>
              <a:t> </a:t>
            </a:r>
            <a:r>
              <a:rPr lang="en-GB" sz="1000" b="1" dirty="0" err="1">
                <a:solidFill>
                  <a:schemeClr val="accent1"/>
                </a:solidFill>
              </a:rPr>
              <a:t>và</a:t>
            </a:r>
            <a:r>
              <a:rPr lang="en-GB" sz="1000" b="1" dirty="0">
                <a:solidFill>
                  <a:schemeClr val="accent1"/>
                </a:solidFill>
              </a:rPr>
              <a:t> </a:t>
            </a:r>
            <a:r>
              <a:rPr lang="en-GB" sz="1000" b="1" dirty="0" err="1">
                <a:solidFill>
                  <a:schemeClr val="accent1"/>
                </a:solidFill>
              </a:rPr>
              <a:t>tiểu</a:t>
            </a:r>
            <a:r>
              <a:rPr lang="en-GB" sz="1000" b="1" dirty="0">
                <a:solidFill>
                  <a:schemeClr val="accent1"/>
                </a:solidFill>
              </a:rPr>
              <a:t> a</a:t>
            </a:r>
            <a:r>
              <a:rPr kumimoji="0" lang="en-GB" sz="1000" b="1" i="0" u="none" strike="noStrike" kern="1200" cap="none" spc="0" normalizeH="0" baseline="0" noProof="0" dirty="0" err="1">
                <a:ln>
                  <a:noFill/>
                </a:ln>
                <a:solidFill>
                  <a:schemeClr val="accent1"/>
                </a:solidFill>
                <a:effectLst/>
                <a:uLnTx/>
                <a:uFillTx/>
                <a:ea typeface="+mn-ea"/>
                <a:cs typeface="+mn-cs"/>
              </a:rPr>
              <a:t>lbumin</a:t>
            </a:r>
            <a:endParaRPr kumimoji="0" lang="en-GB" sz="1000" b="1" i="0" u="none" strike="noStrike" kern="1200" cap="none" spc="0" normalizeH="0" baseline="0" noProof="0" dirty="0">
              <a:ln>
                <a:noFill/>
              </a:ln>
              <a:solidFill>
                <a:schemeClr val="accent1"/>
              </a:solidFill>
              <a:effectLst/>
              <a:uLnTx/>
              <a:uFillTx/>
              <a:ea typeface="+mn-ea"/>
              <a:cs typeface="+mn-cs"/>
            </a:endParaRPr>
          </a:p>
          <a:p>
            <a:pPr marL="0" marR="0" lvl="0" indent="0" algn="ctr" defTabSz="914333" rtl="0" eaLnBrk="1" fontAlgn="auto" latinLnBrk="0" hangingPunct="1">
              <a:lnSpc>
                <a:spcPct val="100000"/>
              </a:lnSpc>
              <a:spcBef>
                <a:spcPts val="0"/>
              </a:spcBef>
              <a:spcAft>
                <a:spcPts val="0"/>
              </a:spcAft>
              <a:buClrTx/>
              <a:buSzTx/>
              <a:buFontTx/>
              <a:buNone/>
              <a:tabLst/>
              <a:defRPr/>
            </a:pPr>
            <a:r>
              <a:rPr lang="vi-VN" sz="1000" dirty="0">
                <a:solidFill>
                  <a:srgbClr val="5A5A5A"/>
                </a:solidFill>
              </a:rPr>
              <a:t>Ưu</a:t>
            </a:r>
            <a:r>
              <a:rPr lang="en-GB" sz="1000" dirty="0">
                <a:solidFill>
                  <a:srgbClr val="5A5A5A"/>
                </a:solidFill>
              </a:rPr>
              <a:t> </a:t>
            </a:r>
            <a:r>
              <a:rPr lang="en-GB" sz="1000" dirty="0" err="1">
                <a:solidFill>
                  <a:srgbClr val="5A5A5A"/>
                </a:solidFill>
              </a:rPr>
              <a:t>tiên</a:t>
            </a:r>
            <a:endParaRPr kumimoji="0" lang="en-GB" sz="1000" b="0" i="0" u="none" strike="noStrike" kern="1200" cap="none" spc="0" normalizeH="0" baseline="0" noProof="0" dirty="0">
              <a:ln>
                <a:noFill/>
              </a:ln>
              <a:solidFill>
                <a:srgbClr val="5A5A5A"/>
              </a:solidFill>
              <a:effectLst/>
              <a:uLnTx/>
              <a:uFillTx/>
              <a:ea typeface="+mn-ea"/>
              <a:cs typeface="+mn-cs"/>
            </a:endParaRPr>
          </a:p>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A5A5A"/>
                </a:solidFill>
                <a:effectLst/>
                <a:uLnTx/>
                <a:uFillTx/>
                <a:ea typeface="+mn-ea"/>
                <a:cs typeface="+mn-cs"/>
              </a:rPr>
              <a:t>SGLT2i </a:t>
            </a:r>
            <a:r>
              <a:rPr lang="en-GB" sz="1000" dirty="0" err="1">
                <a:solidFill>
                  <a:srgbClr val="5A5A5A"/>
                </a:solidFill>
              </a:rPr>
              <a:t>với</a:t>
            </a:r>
            <a:r>
              <a:rPr lang="en-GB" sz="1000" dirty="0">
                <a:solidFill>
                  <a:srgbClr val="5A5A5A"/>
                </a:solidFill>
              </a:rPr>
              <a:t> </a:t>
            </a:r>
            <a:r>
              <a:rPr kumimoji="0" lang="en-GB" sz="1000" b="1" i="0" u="none" strike="noStrike" kern="1200" cap="none" spc="0" normalizeH="0" baseline="0" noProof="0" dirty="0" err="1">
                <a:ln>
                  <a:noFill/>
                </a:ln>
                <a:solidFill>
                  <a:srgbClr val="5A5A5A"/>
                </a:solidFill>
                <a:effectLst/>
                <a:uLnTx/>
                <a:uFillTx/>
                <a:ea typeface="+mn-ea"/>
                <a:cs typeface="+mn-cs"/>
              </a:rPr>
              <a:t>bằng</a:t>
            </a:r>
            <a:r>
              <a:rPr kumimoji="0" lang="en-GB" sz="1000" b="1" i="0" u="none" strike="noStrike" kern="1200" cap="none" spc="0" normalizeH="0" noProof="0" dirty="0">
                <a:ln>
                  <a:noFill/>
                </a:ln>
                <a:solidFill>
                  <a:srgbClr val="5A5A5A"/>
                </a:solidFill>
                <a:effectLst/>
                <a:uLnTx/>
                <a:uFillTx/>
                <a:ea typeface="+mn-ea"/>
                <a:cs typeface="+mn-cs"/>
              </a:rPr>
              <a:t> </a:t>
            </a:r>
            <a:r>
              <a:rPr kumimoji="0" lang="en-GB" sz="1000" b="1" i="0" u="none" strike="noStrike" kern="1200" cap="none" spc="0" normalizeH="0" noProof="0" dirty="0" err="1">
                <a:ln>
                  <a:noFill/>
                </a:ln>
                <a:solidFill>
                  <a:srgbClr val="5A5A5A"/>
                </a:solidFill>
                <a:effectLst/>
                <a:uLnTx/>
                <a:uFillTx/>
                <a:ea typeface="+mn-ea"/>
                <a:cs typeface="+mn-cs"/>
              </a:rPr>
              <a:t>chứng</a:t>
            </a:r>
            <a:r>
              <a:rPr kumimoji="0" lang="en-GB" sz="1000" b="1" i="0" u="none" strike="noStrike" kern="1200" cap="none" spc="0" normalizeH="0" noProof="0" dirty="0">
                <a:ln>
                  <a:noFill/>
                </a:ln>
                <a:solidFill>
                  <a:srgbClr val="5A5A5A"/>
                </a:solidFill>
                <a:effectLst/>
                <a:uLnTx/>
                <a:uFillTx/>
                <a:ea typeface="+mn-ea"/>
                <a:cs typeface="+mn-cs"/>
              </a:rPr>
              <a:t> </a:t>
            </a:r>
            <a:r>
              <a:rPr kumimoji="0" lang="en-GB" sz="1000" b="1" i="0" u="none" strike="noStrike" kern="1200" cap="none" spc="0" normalizeH="0" noProof="0" dirty="0" err="1">
                <a:ln>
                  <a:noFill/>
                </a:ln>
                <a:solidFill>
                  <a:srgbClr val="5A5A5A"/>
                </a:solidFill>
                <a:effectLst/>
                <a:uLnTx/>
                <a:uFillTx/>
                <a:ea typeface="+mn-ea"/>
                <a:cs typeface="+mn-cs"/>
              </a:rPr>
              <a:t>giảm</a:t>
            </a:r>
            <a:r>
              <a:rPr kumimoji="0" lang="en-GB" sz="1000" b="1" i="0" u="none" strike="noStrike" kern="1200" cap="none" spc="0" normalizeH="0" noProof="0" dirty="0">
                <a:ln>
                  <a:noFill/>
                </a:ln>
                <a:solidFill>
                  <a:srgbClr val="5A5A5A"/>
                </a:solidFill>
                <a:effectLst/>
                <a:uLnTx/>
                <a:uFillTx/>
                <a:ea typeface="+mn-ea"/>
                <a:cs typeface="+mn-cs"/>
              </a:rPr>
              <a:t> </a:t>
            </a:r>
            <a:r>
              <a:rPr kumimoji="0" lang="en-GB" sz="1000" b="1" i="0" u="none" strike="noStrike" kern="1200" cap="none" spc="0" normalizeH="0" noProof="0" dirty="0" err="1">
                <a:ln>
                  <a:noFill/>
                </a:ln>
                <a:solidFill>
                  <a:srgbClr val="5A5A5A"/>
                </a:solidFill>
                <a:effectLst/>
                <a:uLnTx/>
                <a:uFillTx/>
                <a:ea typeface="+mn-ea"/>
                <a:cs typeface="+mn-cs"/>
              </a:rPr>
              <a:t>tiến</a:t>
            </a:r>
            <a:r>
              <a:rPr kumimoji="0" lang="en-GB" sz="1000" b="1" i="0" u="none" strike="noStrike" kern="1200" cap="none" spc="0" normalizeH="0" noProof="0" dirty="0">
                <a:ln>
                  <a:noFill/>
                </a:ln>
                <a:solidFill>
                  <a:srgbClr val="5A5A5A"/>
                </a:solidFill>
                <a:effectLst/>
                <a:uLnTx/>
                <a:uFillTx/>
                <a:ea typeface="+mn-ea"/>
                <a:cs typeface="+mn-cs"/>
              </a:rPr>
              <a:t> </a:t>
            </a:r>
            <a:r>
              <a:rPr kumimoji="0" lang="en-GB" sz="1000" b="1" i="0" u="none" strike="noStrike" kern="1200" cap="none" spc="0" normalizeH="0" noProof="0" dirty="0" err="1">
                <a:ln>
                  <a:noFill/>
                </a:ln>
                <a:solidFill>
                  <a:srgbClr val="5A5A5A"/>
                </a:solidFill>
                <a:effectLst/>
                <a:uLnTx/>
                <a:uFillTx/>
                <a:ea typeface="+mn-ea"/>
                <a:cs typeface="+mn-cs"/>
              </a:rPr>
              <a:t>triển</a:t>
            </a:r>
            <a:r>
              <a:rPr kumimoji="0" lang="en-GB" sz="1000" b="1" i="0" u="none" strike="noStrike" kern="1200" cap="none" spc="0" normalizeH="0" noProof="0" dirty="0">
                <a:ln>
                  <a:noFill/>
                </a:ln>
                <a:solidFill>
                  <a:srgbClr val="5A5A5A"/>
                </a:solidFill>
                <a:effectLst/>
                <a:uLnTx/>
                <a:uFillTx/>
                <a:ea typeface="+mn-ea"/>
                <a:cs typeface="+mn-cs"/>
              </a:rPr>
              <a:t> </a:t>
            </a:r>
            <a:r>
              <a:rPr kumimoji="0" lang="en-GB" sz="1000" b="1" i="0" u="none" strike="noStrike" kern="1200" cap="none" spc="0" normalizeH="0" noProof="0" dirty="0" err="1">
                <a:ln>
                  <a:noFill/>
                </a:ln>
                <a:solidFill>
                  <a:srgbClr val="5A5A5A"/>
                </a:solidFill>
                <a:effectLst/>
                <a:uLnTx/>
                <a:uFillTx/>
                <a:ea typeface="+mn-ea"/>
                <a:cs typeface="+mn-cs"/>
              </a:rPr>
              <a:t>bệnh</a:t>
            </a:r>
            <a:r>
              <a:rPr kumimoji="0" lang="en-GB" sz="1000" b="1" i="0" u="none" strike="noStrike" kern="1200" cap="none" spc="0" normalizeH="0" noProof="0" dirty="0">
                <a:ln>
                  <a:noFill/>
                </a:ln>
                <a:solidFill>
                  <a:srgbClr val="5A5A5A"/>
                </a:solidFill>
                <a:effectLst/>
                <a:uLnTx/>
                <a:uFillTx/>
                <a:ea typeface="+mn-ea"/>
                <a:cs typeface="+mn-cs"/>
              </a:rPr>
              <a:t> </a:t>
            </a:r>
            <a:r>
              <a:rPr kumimoji="0" lang="en-GB" sz="1000" b="1" i="0" u="none" strike="noStrike" kern="1200" cap="none" spc="0" normalizeH="0" noProof="0" dirty="0" err="1">
                <a:ln>
                  <a:noFill/>
                </a:ln>
                <a:solidFill>
                  <a:srgbClr val="5A5A5A"/>
                </a:solidFill>
                <a:effectLst/>
                <a:uLnTx/>
                <a:uFillTx/>
                <a:ea typeface="+mn-ea"/>
                <a:cs typeface="+mn-cs"/>
              </a:rPr>
              <a:t>thận</a:t>
            </a:r>
            <a:r>
              <a:rPr kumimoji="0" lang="en-GB" sz="1000" b="1" i="0" u="none" strike="noStrike" kern="1200" cap="none" spc="0" normalizeH="0" noProof="0" dirty="0">
                <a:ln>
                  <a:noFill/>
                </a:ln>
                <a:solidFill>
                  <a:srgbClr val="5A5A5A"/>
                </a:solidFill>
                <a:effectLst/>
                <a:uLnTx/>
                <a:uFillTx/>
                <a:ea typeface="+mn-ea"/>
                <a:cs typeface="+mn-cs"/>
              </a:rPr>
              <a:t> </a:t>
            </a:r>
            <a:r>
              <a:rPr kumimoji="0" lang="en-GB" sz="1000" b="1" i="0" u="none" strike="noStrike" kern="1200" cap="none" spc="0" normalizeH="0" noProof="0" dirty="0" err="1">
                <a:ln>
                  <a:noFill/>
                </a:ln>
                <a:solidFill>
                  <a:srgbClr val="5A5A5A"/>
                </a:solidFill>
                <a:effectLst/>
                <a:uLnTx/>
                <a:uFillTx/>
                <a:ea typeface="+mn-ea"/>
                <a:cs typeface="+mn-cs"/>
              </a:rPr>
              <a:t>mạn</a:t>
            </a:r>
            <a:br>
              <a:rPr kumimoji="0" lang="en-GB" sz="1000" b="1" i="0" u="none" strike="noStrike" kern="1200" cap="none" spc="0" normalizeH="0" baseline="0" noProof="0" dirty="0">
                <a:ln>
                  <a:noFill/>
                </a:ln>
                <a:solidFill>
                  <a:srgbClr val="5A5A5A"/>
                </a:solidFill>
                <a:effectLst/>
                <a:uLnTx/>
                <a:uFillTx/>
                <a:ea typeface="+mn-ea"/>
                <a:cs typeface="+mn-cs"/>
              </a:rPr>
            </a:br>
            <a:r>
              <a:rPr kumimoji="0" lang="en-GB" sz="1000" b="0" i="0" u="none" strike="noStrike" kern="1200" cap="none" spc="0" normalizeH="0" baseline="0" noProof="0" dirty="0">
                <a:ln>
                  <a:noFill/>
                </a:ln>
                <a:solidFill>
                  <a:srgbClr val="5A5A5A"/>
                </a:solidFill>
                <a:effectLst/>
                <a:uLnTx/>
                <a:uFillTx/>
                <a:ea typeface="+mn-ea"/>
                <a:cs typeface="+mn-cs"/>
              </a:rPr>
              <a:t>HOẶC</a:t>
            </a:r>
          </a:p>
          <a:p>
            <a:pPr lvl="0" algn="ctr" defTabSz="914333">
              <a:defRPr/>
            </a:pPr>
            <a:r>
              <a:rPr lang="en-GB" sz="1000" b="1" dirty="0" err="1">
                <a:solidFill>
                  <a:srgbClr val="5A5A5A"/>
                </a:solidFill>
              </a:rPr>
              <a:t>Ức</a:t>
            </a:r>
            <a:r>
              <a:rPr lang="en-GB" sz="1000" b="1" dirty="0">
                <a:solidFill>
                  <a:srgbClr val="5A5A5A"/>
                </a:solidFill>
              </a:rPr>
              <a:t> </a:t>
            </a:r>
            <a:r>
              <a:rPr lang="en-GB" sz="1000" b="1" dirty="0" err="1">
                <a:solidFill>
                  <a:srgbClr val="5A5A5A"/>
                </a:solidFill>
              </a:rPr>
              <a:t>chế</a:t>
            </a:r>
            <a:r>
              <a:rPr lang="en-GB" sz="1000" b="1" dirty="0">
                <a:solidFill>
                  <a:srgbClr val="5A5A5A"/>
                </a:solidFill>
              </a:rPr>
              <a:t> </a:t>
            </a:r>
            <a:r>
              <a:rPr kumimoji="0" lang="en-GB" sz="1000" b="1" i="0" u="none" strike="noStrike" kern="1200" cap="none" spc="0" normalizeH="0" baseline="0" noProof="0" dirty="0">
                <a:ln>
                  <a:noFill/>
                </a:ln>
                <a:solidFill>
                  <a:srgbClr val="5A5A5A"/>
                </a:solidFill>
                <a:effectLst/>
                <a:uLnTx/>
                <a:uFillTx/>
                <a:ea typeface="+mn-ea"/>
                <a:cs typeface="+mn-cs"/>
              </a:rPr>
              <a:t>SGLT2 </a:t>
            </a:r>
            <a:r>
              <a:rPr lang="en-GB" sz="1000" dirty="0" err="1">
                <a:solidFill>
                  <a:srgbClr val="5A5A5A"/>
                </a:solidFill>
              </a:rPr>
              <a:t>với</a:t>
            </a:r>
            <a:r>
              <a:rPr kumimoji="0" lang="en-GB" sz="1000" b="0" i="0" u="none" strike="noStrike" kern="1200" cap="none" spc="0" normalizeH="0" baseline="0" noProof="0" dirty="0">
                <a:ln>
                  <a:noFill/>
                </a:ln>
                <a:solidFill>
                  <a:srgbClr val="5A5A5A"/>
                </a:solidFill>
                <a:effectLst/>
                <a:uLnTx/>
                <a:uFillTx/>
                <a:ea typeface="+mn-ea"/>
                <a:cs typeface="+mn-cs"/>
              </a:rPr>
              <a:t> </a:t>
            </a:r>
            <a:r>
              <a:rPr lang="en-GB" sz="1000" b="1" dirty="0" err="1">
                <a:solidFill>
                  <a:srgbClr val="5A5A5A"/>
                </a:solidFill>
              </a:rPr>
              <a:t>bằng</a:t>
            </a:r>
            <a:r>
              <a:rPr lang="en-GB" sz="1000" b="1" dirty="0">
                <a:solidFill>
                  <a:srgbClr val="5A5A5A"/>
                </a:solidFill>
              </a:rPr>
              <a:t> </a:t>
            </a:r>
            <a:r>
              <a:rPr lang="en-GB" sz="1000" b="1" dirty="0" err="1">
                <a:solidFill>
                  <a:srgbClr val="5A5A5A"/>
                </a:solidFill>
              </a:rPr>
              <a:t>chứng</a:t>
            </a:r>
            <a:r>
              <a:rPr lang="en-GB" sz="1000" b="1" dirty="0">
                <a:solidFill>
                  <a:srgbClr val="5A5A5A"/>
                </a:solidFill>
              </a:rPr>
              <a:t> </a:t>
            </a:r>
            <a:r>
              <a:rPr lang="en-GB" sz="1000" b="1" dirty="0" err="1">
                <a:solidFill>
                  <a:srgbClr val="5A5A5A"/>
                </a:solidFill>
              </a:rPr>
              <a:t>giảm</a:t>
            </a:r>
            <a:r>
              <a:rPr lang="en-GB" sz="1000" b="1" dirty="0">
                <a:solidFill>
                  <a:srgbClr val="5A5A5A"/>
                </a:solidFill>
              </a:rPr>
              <a:t> </a:t>
            </a:r>
            <a:r>
              <a:rPr lang="en-GB" sz="1000" b="1" dirty="0" err="1">
                <a:solidFill>
                  <a:srgbClr val="5A5A5A"/>
                </a:solidFill>
              </a:rPr>
              <a:t>tiến</a:t>
            </a:r>
            <a:r>
              <a:rPr lang="en-GB" sz="1000" b="1" dirty="0">
                <a:solidFill>
                  <a:srgbClr val="5A5A5A"/>
                </a:solidFill>
              </a:rPr>
              <a:t> </a:t>
            </a:r>
            <a:r>
              <a:rPr lang="en-GB" sz="1000" b="1" dirty="0" err="1">
                <a:solidFill>
                  <a:srgbClr val="5A5A5A"/>
                </a:solidFill>
              </a:rPr>
              <a:t>triển</a:t>
            </a:r>
            <a:r>
              <a:rPr lang="en-GB" sz="1000" b="1" dirty="0">
                <a:solidFill>
                  <a:srgbClr val="5A5A5A"/>
                </a:solidFill>
              </a:rPr>
              <a:t> </a:t>
            </a:r>
            <a:r>
              <a:rPr lang="en-GB" sz="1000" b="1" dirty="0" err="1">
                <a:solidFill>
                  <a:srgbClr val="5A5A5A"/>
                </a:solidFill>
              </a:rPr>
              <a:t>bệnh</a:t>
            </a:r>
            <a:r>
              <a:rPr lang="en-GB" sz="1000" b="1" dirty="0">
                <a:solidFill>
                  <a:srgbClr val="5A5A5A"/>
                </a:solidFill>
              </a:rPr>
              <a:t> </a:t>
            </a:r>
            <a:r>
              <a:rPr lang="en-GB" sz="1000" b="1" dirty="0" err="1">
                <a:solidFill>
                  <a:srgbClr val="5A5A5A"/>
                </a:solidFill>
              </a:rPr>
              <a:t>thận</a:t>
            </a:r>
            <a:r>
              <a:rPr lang="en-GB" sz="1000" b="1" dirty="0">
                <a:solidFill>
                  <a:srgbClr val="5A5A5A"/>
                </a:solidFill>
              </a:rPr>
              <a:t> </a:t>
            </a:r>
            <a:r>
              <a:rPr lang="en-GB" sz="1000" b="1" dirty="0" err="1">
                <a:solidFill>
                  <a:srgbClr val="5A5A5A"/>
                </a:solidFill>
              </a:rPr>
              <a:t>mạn</a:t>
            </a:r>
            <a:r>
              <a:rPr lang="en-GB" sz="1000" b="1" dirty="0">
                <a:solidFill>
                  <a:srgbClr val="5A5A5A"/>
                </a:solidFill>
              </a:rPr>
              <a:t> HOẶC </a:t>
            </a:r>
            <a:r>
              <a:rPr kumimoji="0" lang="en-GB" sz="1000" b="1" i="0" u="none" strike="noStrike" kern="1200" cap="none" spc="0" normalizeH="0" baseline="0" noProof="0" dirty="0">
                <a:ln>
                  <a:noFill/>
                </a:ln>
                <a:solidFill>
                  <a:srgbClr val="5A5A5A"/>
                </a:solidFill>
                <a:effectLst/>
                <a:uLnTx/>
                <a:uFillTx/>
                <a:ea typeface="+mn-ea"/>
                <a:cs typeface="+mn-cs"/>
              </a:rPr>
              <a:t>GLP-1 RA </a:t>
            </a:r>
            <a:r>
              <a:rPr lang="en-GB" sz="1000" dirty="0" err="1">
                <a:solidFill>
                  <a:srgbClr val="5A5A5A"/>
                </a:solidFill>
              </a:rPr>
              <a:t>với</a:t>
            </a:r>
            <a:r>
              <a:rPr lang="en-GB" sz="1000" dirty="0">
                <a:solidFill>
                  <a:srgbClr val="5A5A5A"/>
                </a:solidFill>
              </a:rPr>
              <a:t> </a:t>
            </a:r>
            <a:r>
              <a:rPr lang="en-GB" sz="1000" b="1" dirty="0" err="1">
                <a:solidFill>
                  <a:srgbClr val="5A5A5A"/>
                </a:solidFill>
              </a:rPr>
              <a:t>lợi</a:t>
            </a:r>
            <a:r>
              <a:rPr lang="en-GB" sz="1000" b="1" dirty="0">
                <a:solidFill>
                  <a:srgbClr val="5A5A5A"/>
                </a:solidFill>
              </a:rPr>
              <a:t> </a:t>
            </a:r>
            <a:r>
              <a:rPr lang="en-GB" sz="1000" b="1" dirty="0" err="1">
                <a:solidFill>
                  <a:srgbClr val="5A5A5A"/>
                </a:solidFill>
              </a:rPr>
              <a:t>ích</a:t>
            </a:r>
            <a:r>
              <a:rPr lang="en-GB" sz="1000" b="1" dirty="0">
                <a:solidFill>
                  <a:srgbClr val="5A5A5A"/>
                </a:solidFill>
              </a:rPr>
              <a:t> </a:t>
            </a:r>
            <a:r>
              <a:rPr lang="en-GB" sz="1000" b="1" dirty="0" err="1">
                <a:solidFill>
                  <a:srgbClr val="5A5A5A"/>
                </a:solidFill>
              </a:rPr>
              <a:t>tim</a:t>
            </a:r>
            <a:r>
              <a:rPr lang="en-GB" sz="1000" b="1" dirty="0">
                <a:solidFill>
                  <a:srgbClr val="5A5A5A"/>
                </a:solidFill>
              </a:rPr>
              <a:t> </a:t>
            </a:r>
            <a:r>
              <a:rPr lang="en-GB" sz="1000" b="1" dirty="0" err="1">
                <a:solidFill>
                  <a:srgbClr val="5A5A5A"/>
                </a:solidFill>
              </a:rPr>
              <a:t>mạch</a:t>
            </a:r>
            <a:r>
              <a:rPr lang="en-GB" sz="1000" b="1" dirty="0">
                <a:solidFill>
                  <a:srgbClr val="5A5A5A"/>
                </a:solidFill>
              </a:rPr>
              <a:t> </a:t>
            </a:r>
            <a:r>
              <a:rPr lang="en-GB" sz="1000" b="1" dirty="0" err="1">
                <a:solidFill>
                  <a:srgbClr val="5A5A5A"/>
                </a:solidFill>
              </a:rPr>
              <a:t>đã</a:t>
            </a:r>
            <a:r>
              <a:rPr lang="en-GB" sz="1000" b="1" dirty="0">
                <a:solidFill>
                  <a:srgbClr val="5A5A5A"/>
                </a:solidFill>
              </a:rPr>
              <a:t> </a:t>
            </a:r>
            <a:r>
              <a:rPr lang="en-GB" sz="1000" b="1" dirty="0" err="1">
                <a:solidFill>
                  <a:srgbClr val="5A5A5A"/>
                </a:solidFill>
              </a:rPr>
              <a:t>được</a:t>
            </a:r>
            <a:r>
              <a:rPr lang="en-GB" sz="1000" b="1" dirty="0">
                <a:solidFill>
                  <a:srgbClr val="5A5A5A"/>
                </a:solidFill>
              </a:rPr>
              <a:t> </a:t>
            </a:r>
            <a:r>
              <a:rPr lang="en-GB" sz="1000" b="1" dirty="0" err="1">
                <a:solidFill>
                  <a:srgbClr val="5A5A5A"/>
                </a:solidFill>
              </a:rPr>
              <a:t>chứng</a:t>
            </a:r>
            <a:r>
              <a:rPr lang="en-GB" sz="1000" b="1" dirty="0">
                <a:solidFill>
                  <a:srgbClr val="5A5A5A"/>
                </a:solidFill>
              </a:rPr>
              <a:t> minh</a:t>
            </a:r>
            <a:r>
              <a:rPr kumimoji="0" lang="en-GB" sz="1000" b="1" i="0" u="none" strike="noStrike" kern="1200" cap="none" spc="0" normalizeH="0" baseline="0" noProof="0" dirty="0">
                <a:ln>
                  <a:noFill/>
                </a:ln>
                <a:solidFill>
                  <a:srgbClr val="5A5A5A"/>
                </a:solidFill>
                <a:effectLst/>
                <a:uLnTx/>
                <a:uFillTx/>
                <a:ea typeface="+mn-ea"/>
                <a:cs typeface="+mn-cs"/>
              </a:rPr>
              <a:t> </a:t>
            </a:r>
            <a:r>
              <a:rPr lang="en-GB" sz="1000" dirty="0" err="1">
                <a:solidFill>
                  <a:srgbClr val="5A5A5A"/>
                </a:solidFill>
              </a:rPr>
              <a:t>nếu</a:t>
            </a:r>
            <a:r>
              <a:rPr lang="en-GB" sz="1000" dirty="0">
                <a:solidFill>
                  <a:srgbClr val="5A5A5A"/>
                </a:solidFill>
              </a:rPr>
              <a:t> </a:t>
            </a:r>
            <a:r>
              <a:rPr kumimoji="0" lang="en-GB" sz="1000" b="0" i="0" u="none" strike="noStrike" kern="1200" cap="none" spc="0" normalizeH="0" baseline="0" noProof="0" dirty="0">
                <a:ln>
                  <a:noFill/>
                </a:ln>
                <a:solidFill>
                  <a:srgbClr val="5A5A5A"/>
                </a:solidFill>
                <a:effectLst/>
                <a:uLnTx/>
                <a:uFillTx/>
                <a:ea typeface="+mn-ea"/>
                <a:cs typeface="+mn-cs"/>
              </a:rPr>
              <a:t>SGLT2i </a:t>
            </a:r>
            <a:r>
              <a:rPr kumimoji="0" lang="en-GB" sz="1000" b="0" i="0" u="none" strike="noStrike" kern="1200" cap="none" spc="0" normalizeH="0" baseline="0" noProof="0" dirty="0" err="1">
                <a:ln>
                  <a:noFill/>
                </a:ln>
                <a:solidFill>
                  <a:srgbClr val="5A5A5A"/>
                </a:solidFill>
                <a:effectLst/>
                <a:uLnTx/>
                <a:uFillTx/>
                <a:ea typeface="+mn-ea"/>
                <a:cs typeface="+mn-cs"/>
              </a:rPr>
              <a:t>không</a:t>
            </a:r>
            <a:r>
              <a:rPr kumimoji="0" lang="en-GB" sz="1000" b="0" i="0" u="none" strike="noStrike" kern="1200" cap="none" spc="0" normalizeH="0" noProof="0" dirty="0">
                <a:ln>
                  <a:noFill/>
                </a:ln>
                <a:solidFill>
                  <a:srgbClr val="5A5A5A"/>
                </a:solidFill>
                <a:effectLst/>
                <a:uLnTx/>
                <a:uFillTx/>
                <a:ea typeface="+mn-ea"/>
                <a:cs typeface="+mn-cs"/>
              </a:rPr>
              <a:t> dung </a:t>
            </a:r>
            <a:r>
              <a:rPr kumimoji="0" lang="en-GB" sz="1000" b="0" i="0" u="none" strike="noStrike" kern="1200" cap="none" spc="0" normalizeH="0" noProof="0" dirty="0" err="1">
                <a:ln>
                  <a:noFill/>
                </a:ln>
                <a:solidFill>
                  <a:srgbClr val="5A5A5A"/>
                </a:solidFill>
                <a:effectLst/>
                <a:uLnTx/>
                <a:uFillTx/>
                <a:ea typeface="+mn-ea"/>
                <a:cs typeface="+mn-cs"/>
              </a:rPr>
              <a:t>nạp</a:t>
            </a:r>
            <a:r>
              <a:rPr kumimoji="0" lang="en-GB" sz="1000" b="0" i="0" u="none" strike="noStrike" kern="1200" cap="none" spc="0" normalizeH="0" noProof="0" dirty="0">
                <a:ln>
                  <a:noFill/>
                </a:ln>
                <a:solidFill>
                  <a:srgbClr val="5A5A5A"/>
                </a:solidFill>
                <a:effectLst/>
                <a:uLnTx/>
                <a:uFillTx/>
                <a:ea typeface="+mn-ea"/>
                <a:cs typeface="+mn-cs"/>
              </a:rPr>
              <a:t> </a:t>
            </a:r>
            <a:r>
              <a:rPr kumimoji="0" lang="en-GB" sz="1000" b="0" i="0" u="none" strike="noStrike" kern="1200" cap="none" spc="0" normalizeH="0" noProof="0" dirty="0" err="1">
                <a:ln>
                  <a:noFill/>
                </a:ln>
                <a:solidFill>
                  <a:srgbClr val="5A5A5A"/>
                </a:solidFill>
                <a:effectLst/>
                <a:uLnTx/>
                <a:uFillTx/>
                <a:ea typeface="+mn-ea"/>
                <a:cs typeface="+mn-cs"/>
              </a:rPr>
              <a:t>hoặc</a:t>
            </a:r>
            <a:r>
              <a:rPr kumimoji="0" lang="en-GB" sz="1000" b="0" i="0" u="none" strike="noStrike" kern="1200" cap="none" spc="0" normalizeH="0" noProof="0" dirty="0">
                <a:ln>
                  <a:noFill/>
                </a:ln>
                <a:solidFill>
                  <a:srgbClr val="5A5A5A"/>
                </a:solidFill>
                <a:effectLst/>
                <a:uLnTx/>
                <a:uFillTx/>
                <a:ea typeface="+mn-ea"/>
                <a:cs typeface="+mn-cs"/>
              </a:rPr>
              <a:t> </a:t>
            </a:r>
            <a:r>
              <a:rPr kumimoji="0" lang="en-GB" sz="1000" b="0" i="0" u="none" strike="noStrike" kern="1200" cap="none" spc="0" normalizeH="0" noProof="0" dirty="0" err="1">
                <a:ln>
                  <a:noFill/>
                </a:ln>
                <a:solidFill>
                  <a:srgbClr val="5A5A5A"/>
                </a:solidFill>
                <a:effectLst/>
                <a:uLnTx/>
                <a:uFillTx/>
                <a:ea typeface="+mn-ea"/>
                <a:cs typeface="+mn-cs"/>
              </a:rPr>
              <a:t>chống</a:t>
            </a:r>
            <a:r>
              <a:rPr kumimoji="0" lang="en-GB" sz="1000" b="0" i="0" u="none" strike="noStrike" kern="1200" cap="none" spc="0" normalizeH="0" noProof="0" dirty="0">
                <a:ln>
                  <a:noFill/>
                </a:ln>
                <a:solidFill>
                  <a:srgbClr val="5A5A5A"/>
                </a:solidFill>
                <a:effectLst/>
                <a:uLnTx/>
                <a:uFillTx/>
                <a:ea typeface="+mn-ea"/>
                <a:cs typeface="+mn-cs"/>
              </a:rPr>
              <a:t> </a:t>
            </a:r>
            <a:r>
              <a:rPr kumimoji="0" lang="en-GB" sz="1000" b="0" i="0" u="none" strike="noStrike" kern="1200" cap="none" spc="0" normalizeH="0" noProof="0" dirty="0" err="1">
                <a:ln>
                  <a:noFill/>
                </a:ln>
                <a:solidFill>
                  <a:srgbClr val="5A5A5A"/>
                </a:solidFill>
                <a:effectLst/>
                <a:uLnTx/>
                <a:uFillTx/>
                <a:ea typeface="+mn-ea"/>
                <a:cs typeface="+mn-cs"/>
              </a:rPr>
              <a:t>chỉ</a:t>
            </a:r>
            <a:r>
              <a:rPr kumimoji="0" lang="en-GB" sz="1000" b="0" i="0" u="none" strike="noStrike" kern="1200" cap="none" spc="0" normalizeH="0" noProof="0" dirty="0">
                <a:ln>
                  <a:noFill/>
                </a:ln>
                <a:solidFill>
                  <a:srgbClr val="5A5A5A"/>
                </a:solidFill>
                <a:effectLst/>
                <a:uLnTx/>
                <a:uFillTx/>
                <a:ea typeface="+mn-ea"/>
                <a:cs typeface="+mn-cs"/>
              </a:rPr>
              <a:t> </a:t>
            </a:r>
            <a:r>
              <a:rPr kumimoji="0" lang="en-GB" sz="1000" b="0" i="0" u="none" strike="noStrike" kern="1200" cap="none" spc="0" normalizeH="0" noProof="0" dirty="0" err="1">
                <a:ln>
                  <a:noFill/>
                </a:ln>
                <a:solidFill>
                  <a:srgbClr val="5A5A5A"/>
                </a:solidFill>
                <a:effectLst/>
                <a:uLnTx/>
                <a:uFillTx/>
                <a:ea typeface="+mn-ea"/>
                <a:cs typeface="+mn-cs"/>
              </a:rPr>
              <a:t>định</a:t>
            </a:r>
            <a:endParaRPr kumimoji="0" lang="en-GB" sz="1000" b="0" i="0" u="none" strike="noStrike" kern="1200" cap="none" spc="0" normalizeH="0" baseline="0" noProof="0" dirty="0">
              <a:ln>
                <a:noFill/>
              </a:ln>
              <a:solidFill>
                <a:srgbClr val="6482C3"/>
              </a:solidFill>
              <a:effectLst/>
              <a:uLnTx/>
              <a:uFillTx/>
              <a:ea typeface="+mn-ea"/>
              <a:cs typeface="+mn-cs"/>
            </a:endParaRPr>
          </a:p>
        </p:txBody>
      </p:sp>
      <p:cxnSp>
        <p:nvCxnSpPr>
          <p:cNvPr id="55" name="Straight Connector 54">
            <a:extLst>
              <a:ext uri="{FF2B5EF4-FFF2-40B4-BE49-F238E27FC236}">
                <a16:creationId xmlns:a16="http://schemas.microsoft.com/office/drawing/2014/main" id="{11DF2B60-586A-44D8-AEE4-D8B013A40498}"/>
              </a:ext>
            </a:extLst>
          </p:cNvPr>
          <p:cNvCxnSpPr>
            <a:cxnSpLocks/>
          </p:cNvCxnSpPr>
          <p:nvPr/>
        </p:nvCxnSpPr>
        <p:spPr>
          <a:xfrm>
            <a:off x="5773053" y="3462256"/>
            <a:ext cx="1163279" cy="277"/>
          </a:xfrm>
          <a:prstGeom prst="line">
            <a:avLst/>
          </a:prstGeom>
          <a:ln w="1905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6C01BE29-738B-4427-87D3-A959199F9DBA}"/>
              </a:ext>
            </a:extLst>
          </p:cNvPr>
          <p:cNvCxnSpPr>
            <a:cxnSpLocks/>
          </p:cNvCxnSpPr>
          <p:nvPr/>
        </p:nvCxnSpPr>
        <p:spPr>
          <a:xfrm>
            <a:off x="4299585" y="3462394"/>
            <a:ext cx="1159793" cy="0"/>
          </a:xfrm>
          <a:prstGeom prst="line">
            <a:avLst/>
          </a:prstGeom>
          <a:ln w="1905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F5886D8-28ED-4AC4-AB0F-F125BF5E63A9}"/>
              </a:ext>
            </a:extLst>
          </p:cNvPr>
          <p:cNvCxnSpPr>
            <a:cxnSpLocks/>
            <a:stCxn id="33" idx="2"/>
          </p:cNvCxnSpPr>
          <p:nvPr/>
        </p:nvCxnSpPr>
        <p:spPr>
          <a:xfrm>
            <a:off x="4635955" y="2285209"/>
            <a:ext cx="0" cy="1184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19AA329-61EF-4D31-AB57-0E936694385F}"/>
              </a:ext>
            </a:extLst>
          </p:cNvPr>
          <p:cNvCxnSpPr>
            <a:cxnSpLocks/>
          </p:cNvCxnSpPr>
          <p:nvPr/>
        </p:nvCxnSpPr>
        <p:spPr>
          <a:xfrm flipH="1">
            <a:off x="4635955" y="2403656"/>
            <a:ext cx="1888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D97F8A6-8203-4B95-8480-183E84CB5025}"/>
              </a:ext>
            </a:extLst>
          </p:cNvPr>
          <p:cNvCxnSpPr>
            <a:cxnSpLocks/>
          </p:cNvCxnSpPr>
          <p:nvPr/>
        </p:nvCxnSpPr>
        <p:spPr>
          <a:xfrm>
            <a:off x="1199195" y="2403656"/>
            <a:ext cx="34666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0BF76B1-AAF1-41B9-9C62-E16A0A11F0FA}"/>
              </a:ext>
            </a:extLst>
          </p:cNvPr>
          <p:cNvCxnSpPr>
            <a:cxnSpLocks/>
          </p:cNvCxnSpPr>
          <p:nvPr/>
        </p:nvCxnSpPr>
        <p:spPr>
          <a:xfrm>
            <a:off x="1207663" y="2403656"/>
            <a:ext cx="0" cy="1680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5F04D74-7DEA-42DD-B5B0-07BF70D92A20}"/>
              </a:ext>
            </a:extLst>
          </p:cNvPr>
          <p:cNvCxnSpPr>
            <a:cxnSpLocks/>
          </p:cNvCxnSpPr>
          <p:nvPr/>
        </p:nvCxnSpPr>
        <p:spPr>
          <a:xfrm>
            <a:off x="3251834" y="2403656"/>
            <a:ext cx="0" cy="1676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054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89DDD4-4084-408E-B94E-EE14CF2F0F41}"/>
              </a:ext>
            </a:extLst>
          </p:cNvPr>
          <p:cNvSpPr>
            <a:spLocks noGrp="1"/>
          </p:cNvSpPr>
          <p:nvPr>
            <p:ph type="title"/>
          </p:nvPr>
        </p:nvSpPr>
        <p:spPr/>
        <p:txBody>
          <a:bodyPr>
            <a:noAutofit/>
          </a:bodyPr>
          <a:lstStyle/>
          <a:p>
            <a:r>
              <a:rPr lang="en-GB" sz="1800" dirty="0" err="1"/>
              <a:t>Hướng</a:t>
            </a:r>
            <a:r>
              <a:rPr lang="en-GB" sz="1800" dirty="0"/>
              <a:t> </a:t>
            </a:r>
            <a:r>
              <a:rPr lang="en-GB" sz="1800" dirty="0" err="1"/>
              <a:t>dẫn</a:t>
            </a:r>
            <a:r>
              <a:rPr lang="en-GB" sz="1800" dirty="0"/>
              <a:t> </a:t>
            </a:r>
            <a:r>
              <a:rPr lang="en-GB" sz="1800" dirty="0" err="1"/>
              <a:t>của</a:t>
            </a:r>
            <a:r>
              <a:rPr lang="en-GB" sz="1800" dirty="0"/>
              <a:t> ESC </a:t>
            </a:r>
            <a:r>
              <a:rPr lang="en-GB" sz="1800" dirty="0" err="1"/>
              <a:t>năm</a:t>
            </a:r>
            <a:r>
              <a:rPr lang="en-GB" sz="1800" dirty="0"/>
              <a:t> 2019 </a:t>
            </a:r>
            <a:r>
              <a:rPr lang="en-GB" sz="1800" dirty="0" err="1"/>
              <a:t>khuyến</a:t>
            </a:r>
            <a:r>
              <a:rPr lang="en-GB" sz="1800" dirty="0"/>
              <a:t> </a:t>
            </a:r>
            <a:r>
              <a:rPr lang="en-GB" sz="1800" dirty="0" err="1"/>
              <a:t>cáo</a:t>
            </a:r>
            <a:r>
              <a:rPr lang="en-GB" sz="1800" dirty="0"/>
              <a:t> </a:t>
            </a:r>
            <a:r>
              <a:rPr lang="en-GB" sz="1800" dirty="0" err="1"/>
              <a:t>ức</a:t>
            </a:r>
            <a:r>
              <a:rPr lang="en-GB" sz="1800" dirty="0"/>
              <a:t> </a:t>
            </a:r>
            <a:r>
              <a:rPr lang="en-GB" sz="1800" dirty="0" err="1"/>
              <a:t>chế</a:t>
            </a:r>
            <a:r>
              <a:rPr lang="en-GB" sz="1800" dirty="0"/>
              <a:t> SGLT2 </a:t>
            </a:r>
            <a:r>
              <a:rPr lang="en-GB" sz="1800" dirty="0" err="1"/>
              <a:t>với</a:t>
            </a:r>
            <a:r>
              <a:rPr lang="en-GB" sz="1800" dirty="0"/>
              <a:t> </a:t>
            </a:r>
            <a:r>
              <a:rPr lang="en-GB" sz="1800" dirty="0" err="1"/>
              <a:t>lợi</a:t>
            </a:r>
            <a:r>
              <a:rPr lang="en-GB" sz="1800" dirty="0"/>
              <a:t> </a:t>
            </a:r>
            <a:r>
              <a:rPr lang="en-GB" sz="1800" dirty="0" err="1"/>
              <a:t>ích</a:t>
            </a:r>
            <a:r>
              <a:rPr lang="en-GB" sz="1800" dirty="0"/>
              <a:t> </a:t>
            </a:r>
            <a:r>
              <a:rPr lang="en-GB" sz="1800" dirty="0" err="1"/>
              <a:t>tim</a:t>
            </a:r>
            <a:r>
              <a:rPr lang="en-GB" sz="1800" dirty="0"/>
              <a:t> </a:t>
            </a:r>
            <a:r>
              <a:rPr lang="en-GB" sz="1800" dirty="0" err="1"/>
              <a:t>mạch</a:t>
            </a:r>
            <a:r>
              <a:rPr lang="en-GB" sz="1800" dirty="0"/>
              <a:t> </a:t>
            </a:r>
            <a:r>
              <a:rPr lang="en-GB" sz="1800" dirty="0" err="1"/>
              <a:t>đã</a:t>
            </a:r>
            <a:r>
              <a:rPr lang="en-GB" sz="1800" dirty="0"/>
              <a:t> </a:t>
            </a:r>
            <a:r>
              <a:rPr lang="en-GB" sz="1800" dirty="0" err="1"/>
              <a:t>được</a:t>
            </a:r>
            <a:r>
              <a:rPr lang="en-GB" sz="1800" dirty="0"/>
              <a:t> </a:t>
            </a:r>
            <a:r>
              <a:rPr lang="en-GB" sz="1800" dirty="0" err="1"/>
              <a:t>chứng</a:t>
            </a:r>
            <a:r>
              <a:rPr lang="en-GB" sz="1800" dirty="0"/>
              <a:t> minh </a:t>
            </a:r>
            <a:r>
              <a:rPr lang="en-GB" sz="1800" dirty="0" err="1"/>
              <a:t>trên</a:t>
            </a:r>
            <a:r>
              <a:rPr lang="en-GB" sz="1800" dirty="0"/>
              <a:t> </a:t>
            </a:r>
            <a:r>
              <a:rPr lang="en-GB" sz="1800" dirty="0" err="1"/>
              <a:t>bệnh</a:t>
            </a:r>
            <a:r>
              <a:rPr lang="en-GB" sz="1800" dirty="0"/>
              <a:t> </a:t>
            </a:r>
            <a:r>
              <a:rPr lang="en-GB" sz="1800" dirty="0" err="1"/>
              <a:t>nhân</a:t>
            </a:r>
            <a:r>
              <a:rPr lang="en-GB" sz="1800" dirty="0"/>
              <a:t> ĐTĐ </a:t>
            </a:r>
            <a:r>
              <a:rPr lang="en-GB" sz="1800" dirty="0" err="1"/>
              <a:t>típ</a:t>
            </a:r>
            <a:r>
              <a:rPr lang="en-GB" sz="1800" dirty="0"/>
              <a:t> </a:t>
            </a:r>
            <a:r>
              <a:rPr lang="en-GB" sz="1800" dirty="0" err="1"/>
              <a:t>và</a:t>
            </a:r>
            <a:r>
              <a:rPr lang="en-GB" sz="1800" dirty="0"/>
              <a:t> </a:t>
            </a:r>
            <a:r>
              <a:rPr lang="en-GB" sz="1800" dirty="0" err="1"/>
              <a:t>bệnh</a:t>
            </a:r>
            <a:r>
              <a:rPr lang="en-GB" sz="1800" dirty="0"/>
              <a:t> </a:t>
            </a:r>
            <a:r>
              <a:rPr lang="en-GB" sz="1800" dirty="0" err="1"/>
              <a:t>tim</a:t>
            </a:r>
            <a:r>
              <a:rPr lang="en-GB" sz="1800" dirty="0"/>
              <a:t> </a:t>
            </a:r>
            <a:r>
              <a:rPr lang="en-GB" sz="1800" dirty="0" err="1"/>
              <a:t>mạch</a:t>
            </a:r>
            <a:r>
              <a:rPr lang="en-GB" sz="1800" dirty="0"/>
              <a:t> </a:t>
            </a:r>
            <a:r>
              <a:rPr lang="en-GB" sz="1800" dirty="0" err="1"/>
              <a:t>xơ</a:t>
            </a:r>
            <a:r>
              <a:rPr lang="en-GB" sz="1800" dirty="0"/>
              <a:t> </a:t>
            </a:r>
            <a:r>
              <a:rPr lang="en-GB" sz="1800" dirty="0" err="1"/>
              <a:t>vữa</a:t>
            </a:r>
            <a:r>
              <a:rPr lang="en-GB" sz="1800" dirty="0"/>
              <a:t> </a:t>
            </a:r>
            <a:r>
              <a:rPr lang="en-GB" sz="1800" dirty="0" err="1"/>
              <a:t>hoặc</a:t>
            </a:r>
            <a:r>
              <a:rPr lang="en-GB" sz="1800" dirty="0"/>
              <a:t> </a:t>
            </a:r>
            <a:r>
              <a:rPr lang="en-GB" sz="1800" dirty="0" err="1"/>
              <a:t>nguy</a:t>
            </a:r>
            <a:r>
              <a:rPr lang="en-GB" sz="1800" dirty="0"/>
              <a:t> </a:t>
            </a:r>
            <a:r>
              <a:rPr lang="en-GB" sz="1800" dirty="0" err="1"/>
              <a:t>cơ</a:t>
            </a:r>
            <a:r>
              <a:rPr lang="en-GB" sz="1800" dirty="0"/>
              <a:t> </a:t>
            </a:r>
            <a:r>
              <a:rPr lang="en-GB" sz="1800" dirty="0" err="1"/>
              <a:t>tim</a:t>
            </a:r>
            <a:r>
              <a:rPr lang="en-GB" sz="1800" dirty="0"/>
              <a:t> </a:t>
            </a:r>
            <a:r>
              <a:rPr lang="en-GB" sz="1800" dirty="0" err="1"/>
              <a:t>mạch</a:t>
            </a:r>
            <a:r>
              <a:rPr lang="en-GB" sz="1800" dirty="0"/>
              <a:t> </a:t>
            </a:r>
            <a:r>
              <a:rPr lang="en-GB" sz="1800" dirty="0" err="1"/>
              <a:t>cao</a:t>
            </a:r>
            <a:r>
              <a:rPr lang="en-GB" sz="1800" dirty="0"/>
              <a:t>/</a:t>
            </a:r>
            <a:r>
              <a:rPr lang="en-GB" sz="1800" dirty="0" err="1"/>
              <a:t>rất</a:t>
            </a:r>
            <a:r>
              <a:rPr lang="en-GB" sz="1800" dirty="0"/>
              <a:t> </a:t>
            </a:r>
            <a:r>
              <a:rPr lang="en-GB" sz="1800" dirty="0" err="1"/>
              <a:t>cao</a:t>
            </a:r>
            <a:endParaRPr lang="en-GB" sz="1800" dirty="0"/>
          </a:p>
        </p:txBody>
      </p:sp>
      <p:sp>
        <p:nvSpPr>
          <p:cNvPr id="3" name="Footer Placeholder 2">
            <a:extLst>
              <a:ext uri="{FF2B5EF4-FFF2-40B4-BE49-F238E27FC236}">
                <a16:creationId xmlns:a16="http://schemas.microsoft.com/office/drawing/2014/main" id="{34F51B42-DA7F-4464-80C2-A210A176923F}"/>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700">
                <a:solidFill>
                  <a:srgbClr val="515151"/>
                </a:solidFill>
                <a:latin typeface="Century Gothic" panose="020F0302020204030204"/>
              </a:rPr>
              <a:t>Ức chế </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SGLT2 được</a:t>
            </a:r>
            <a:r>
              <a:rPr kumimoji="0" lang="en-GB" sz="700" b="0" i="0" u="none" strike="noStrike" kern="1200" cap="none" spc="0" normalizeH="0" noProof="0">
                <a:ln>
                  <a:noFill/>
                </a:ln>
                <a:solidFill>
                  <a:srgbClr val="515151"/>
                </a:solidFill>
                <a:effectLst/>
                <a:uLnTx/>
                <a:uFillTx/>
                <a:latin typeface="Century Gothic" panose="020F0302020204030204"/>
                <a:ea typeface="+mn-ea"/>
                <a:cs typeface="+mn-cs"/>
              </a:rPr>
              <a:t> chỉ định đơn trị liệu khi metformin bất dung nạp</a:t>
            </a:r>
            <a:endPar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*Bảng</a:t>
            </a:r>
            <a:r>
              <a:rPr kumimoji="0" lang="en-GB" sz="700" b="0" i="0" u="none" strike="noStrike" kern="1200" cap="none" spc="0" normalizeH="0" noProof="0">
                <a:ln>
                  <a:noFill/>
                </a:ln>
                <a:solidFill>
                  <a:srgbClr val="515151"/>
                </a:solidFill>
                <a:effectLst/>
                <a:uLnTx/>
                <a:uFillTx/>
                <a:latin typeface="Century Gothic" panose="020F0302020204030204"/>
                <a:ea typeface="+mn-ea"/>
                <a:cs typeface="+mn-cs"/>
              </a:rPr>
              <a:t> được hiệu chỉnh từ</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2016 European Guidelines on CV disease prevention in in clinical practice</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en-GB" sz="700" b="0" i="0" u="none" strike="noStrike" kern="1200" cap="none" spc="0" normalizeH="0" baseline="30000" noProof="0">
                <a:ln>
                  <a:noFill/>
                </a:ln>
                <a:solidFill>
                  <a:srgbClr val="515151"/>
                </a:solidFill>
                <a:effectLst/>
                <a:uLnTx/>
                <a:uFillTx/>
                <a:latin typeface="Century Gothic" panose="020F0302020204030204"/>
                <a:ea typeface="+mn-ea"/>
                <a:cs typeface="Arial" panose="020B0604020202020204" pitchFamily="34" charset="0"/>
              </a:rPr>
              <a:t>†</a:t>
            </a:r>
            <a:r>
              <a:rPr lang="en-GB" sz="700">
                <a:solidFill>
                  <a:srgbClr val="515151"/>
                </a:solidFill>
                <a:latin typeface="Century Gothic" panose="020F0302020204030204"/>
              </a:rPr>
              <a:t>Tiểu protein</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 tổn</a:t>
            </a:r>
            <a:r>
              <a:rPr kumimoji="0" lang="en-GB" sz="700" b="0" i="0" u="none" strike="noStrike" kern="1200" cap="none" spc="0" normalizeH="0" noProof="0">
                <a:ln>
                  <a:noFill/>
                </a:ln>
                <a:solidFill>
                  <a:srgbClr val="515151"/>
                </a:solidFill>
                <a:effectLst/>
                <a:uLnTx/>
                <a:uFillTx/>
                <a:latin typeface="Century Gothic" panose="020F0302020204030204"/>
                <a:ea typeface="+mn-ea"/>
                <a:cs typeface="+mn-cs"/>
              </a:rPr>
              <a:t> thương thận được định nghĩa là </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eGFR </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&lt;</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30 ml/phút/1.73 </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m</a:t>
            </a:r>
            <a:r>
              <a:rPr kumimoji="0" lang="en-GB" sz="700" b="0" i="0" u="none" strike="noStrike" kern="1200" cap="none" spc="0" normalizeH="0" baseline="30000" noProof="0" dirty="0">
                <a:ln>
                  <a:noFill/>
                </a:ln>
                <a:solidFill>
                  <a:srgbClr val="515151"/>
                </a:solidFill>
                <a:effectLst/>
                <a:uLnTx/>
                <a:uFillTx/>
                <a:latin typeface="Century Gothic" panose="020F0302020204030204"/>
                <a:ea typeface="+mn-ea"/>
                <a:cs typeface="+mn-cs"/>
              </a:rPr>
              <a:t>2</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 phì</a:t>
            </a:r>
            <a:r>
              <a:rPr kumimoji="0" lang="en-GB" sz="700" b="0" i="0" u="none" strike="noStrike" kern="1200" cap="none" spc="0" normalizeH="0" noProof="0">
                <a:ln>
                  <a:noFill/>
                </a:ln>
                <a:solidFill>
                  <a:srgbClr val="515151"/>
                </a:solidFill>
                <a:effectLst/>
                <a:uLnTx/>
                <a:uFillTx/>
                <a:latin typeface="Century Gothic" panose="020F0302020204030204"/>
                <a:ea typeface="+mn-ea"/>
                <a:cs typeface="+mn-cs"/>
              </a:rPr>
              <a:t> đại thất trái hoặc bệnh võng mạch</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en-GB" sz="700" b="0" i="0" u="none" strike="noStrike" kern="1200" cap="none" spc="0" normalizeH="0" baseline="30000" noProof="0">
                <a:ln>
                  <a:noFill/>
                </a:ln>
                <a:solidFill>
                  <a:srgbClr val="515151"/>
                </a:solidFill>
                <a:effectLst/>
                <a:uLnTx/>
                <a:uFillTx/>
                <a:latin typeface="Century Gothic" panose="020F0302020204030204"/>
                <a:ea typeface="+mn-ea"/>
                <a:cs typeface="Arial" panose="020B0604020202020204" pitchFamily="34" charset="0"/>
              </a:rPr>
              <a:t>‡</a:t>
            </a:r>
            <a:r>
              <a:rPr lang="en-GB" sz="700">
                <a:solidFill>
                  <a:srgbClr val="515151"/>
                </a:solidFill>
                <a:latin typeface="Century Gothic" panose="020F0302020204030204"/>
                <a:cs typeface="Arial" panose="020B0604020202020204" pitchFamily="34" charset="0"/>
              </a:rPr>
              <a:t>Tuổi, tăng huyết áp, rối loạn lipid máu, hút thuốc lá, béo phì</a:t>
            </a:r>
            <a:endPar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ASCVD</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vi-VN" sz="700" b="0" i="0" u="none" strike="noStrike" kern="1200" cap="none" spc="0" normalizeH="0" baseline="0" noProof="0">
                <a:ln>
                  <a:noFill/>
                </a:ln>
                <a:solidFill>
                  <a:srgbClr val="515151"/>
                </a:solidFill>
                <a:effectLst/>
                <a:uLnTx/>
                <a:uFillTx/>
                <a:latin typeface="Century Gothic" panose="020F0302020204030204"/>
                <a:ea typeface="+mn-ea"/>
                <a:cs typeface="+mn-cs"/>
              </a:rPr>
              <a:t>bệnh tim mạch xơ vữa</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CV</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 tim mạch; CVD, bệnh tim mạch CVOT, thử nghiệm đánh giá kết cục tim mạch; </a:t>
            </a:r>
            <a:r>
              <a:rPr kumimoji="0" lang="vi-VN" sz="700" b="0" i="0" u="none" strike="noStrike" kern="1200" cap="none" spc="0" normalizeH="0" baseline="0" noProof="0">
                <a:ln>
                  <a:noFill/>
                </a:ln>
                <a:solidFill>
                  <a:srgbClr val="515151"/>
                </a:solidFill>
                <a:effectLst/>
                <a:uLnTx/>
                <a:uFillTx/>
                <a:latin typeface="Century Gothic" panose="020F0302020204030204"/>
                <a:ea typeface="+mn-ea"/>
                <a:cs typeface="+mn-cs"/>
              </a:rPr>
              <a:t>eGFR, độ lọc cầu thận ước tính</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ESC, European Society of Cardiology; HbA1c</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 haemoglobin glycate hóa; GLP-1 RA, đồng vận thụ thể glucagon-like peptide-1; </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SGLT2, sodium-glucose co-transporter-2; </a:t>
            </a:r>
            <a:b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br>
            <a:r>
              <a:rPr kumimoji="0" lang="vi-VN" sz="700" b="0" i="0" u="none" strike="noStrike" kern="1200" cap="none" spc="0" normalizeH="0" baseline="0" noProof="0">
                <a:ln>
                  <a:noFill/>
                </a:ln>
                <a:solidFill>
                  <a:srgbClr val="515151"/>
                </a:solidFill>
                <a:effectLst/>
                <a:uLnTx/>
                <a:uFillTx/>
                <a:latin typeface="Century Gothic" panose="020F0302020204030204"/>
                <a:ea typeface="+mn-ea"/>
                <a:cs typeface="+mn-cs"/>
              </a:rPr>
              <a:t>ĐTĐ, Đái tháo đường</a:t>
            </a:r>
            <a:r>
              <a:rPr kumimoji="0" lang="en-GB" sz="7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TZD, thiazolidinedione </a:t>
            </a:r>
            <a:b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b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Cosentino F </a:t>
            </a:r>
            <a:r>
              <a:rPr kumimoji="0" lang="en-GB" sz="700" b="0" i="1" u="none" strike="noStrike" kern="1200" cap="none" spc="0" normalizeH="0" baseline="0" noProof="0" dirty="0">
                <a:ln>
                  <a:noFill/>
                </a:ln>
                <a:solidFill>
                  <a:srgbClr val="515151"/>
                </a:solidFill>
                <a:effectLst/>
                <a:uLnTx/>
                <a:uFillTx/>
                <a:latin typeface="Century Gothic" panose="020F0302020204030204"/>
                <a:ea typeface="+mn-ea"/>
                <a:cs typeface="+mn-cs"/>
              </a:rPr>
              <a:t>et al. Eur Heart J </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2020;41:255</a:t>
            </a:r>
          </a:p>
        </p:txBody>
      </p:sp>
      <p:grpSp>
        <p:nvGrpSpPr>
          <p:cNvPr id="7" name="Group 6">
            <a:extLst>
              <a:ext uri="{FF2B5EF4-FFF2-40B4-BE49-F238E27FC236}">
                <a16:creationId xmlns:a16="http://schemas.microsoft.com/office/drawing/2014/main" id="{B1989B04-A106-4CF5-93F2-F98F864B2C47}"/>
              </a:ext>
            </a:extLst>
          </p:cNvPr>
          <p:cNvGrpSpPr/>
          <p:nvPr/>
        </p:nvGrpSpPr>
        <p:grpSpPr>
          <a:xfrm>
            <a:off x="619933" y="1007180"/>
            <a:ext cx="4153545" cy="730450"/>
            <a:chOff x="619933" y="1007180"/>
            <a:chExt cx="6123361" cy="791358"/>
          </a:xfrm>
        </p:grpSpPr>
        <p:sp>
          <p:nvSpPr>
            <p:cNvPr id="52" name="Rectangle: Rounded Corners 51">
              <a:extLst>
                <a:ext uri="{FF2B5EF4-FFF2-40B4-BE49-F238E27FC236}">
                  <a16:creationId xmlns:a16="http://schemas.microsoft.com/office/drawing/2014/main" id="{C9A0701C-5A92-486D-B4F8-C4177C4D6672}"/>
                </a:ext>
              </a:extLst>
            </p:cNvPr>
            <p:cNvSpPr/>
            <p:nvPr/>
          </p:nvSpPr>
          <p:spPr>
            <a:xfrm>
              <a:off x="706703" y="1248515"/>
              <a:ext cx="6036591" cy="550023"/>
            </a:xfrm>
            <a:prstGeom prst="roundRect">
              <a:avLst/>
            </a:prstGeom>
            <a:pattFill prst="dkUpDiag">
              <a:fgClr>
                <a:schemeClr val="tx2"/>
              </a:fgClr>
              <a:bgClr>
                <a:schemeClr val="bg1"/>
              </a:bgClr>
            </a:patt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ectangle: Rounded Corners 5">
              <a:extLst>
                <a:ext uri="{FF2B5EF4-FFF2-40B4-BE49-F238E27FC236}">
                  <a16:creationId xmlns:a16="http://schemas.microsoft.com/office/drawing/2014/main" id="{032C3824-0C7B-4865-8518-C6DC2F58E0D3}"/>
                </a:ext>
              </a:extLst>
            </p:cNvPr>
            <p:cNvSpPr/>
            <p:nvPr/>
          </p:nvSpPr>
          <p:spPr>
            <a:xfrm>
              <a:off x="619933" y="1007180"/>
              <a:ext cx="6036590" cy="680469"/>
            </a:xfrm>
            <a:prstGeom prst="roundRect">
              <a:avLst/>
            </a:prstGeom>
            <a:solidFill>
              <a:schemeClr val="bg1">
                <a:lumMod val="9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515151"/>
                  </a:solidFill>
                  <a:effectLst/>
                  <a:uLnTx/>
                  <a:uFillTx/>
                  <a:latin typeface="Century Gothic" panose="020F0302020204030204"/>
                  <a:ea typeface="+mn-ea"/>
                  <a:cs typeface="+mn-cs"/>
                </a:rPr>
                <a:t>Lựa</a:t>
              </a:r>
              <a:r>
                <a:rPr kumimoji="0" lang="en-GB" sz="1100" b="1" i="0" u="none" strike="noStrike" kern="1200" cap="none" spc="0" normalizeH="0" noProof="0">
                  <a:ln>
                    <a:noFill/>
                  </a:ln>
                  <a:solidFill>
                    <a:srgbClr val="515151"/>
                  </a:solidFill>
                  <a:effectLst/>
                  <a:uLnTx/>
                  <a:uFillTx/>
                  <a:latin typeface="Century Gothic" panose="020F0302020204030204"/>
                  <a:ea typeface="+mn-ea"/>
                  <a:cs typeface="+mn-cs"/>
                </a:rPr>
                <a:t> chọn thuốc</a:t>
              </a:r>
              <a:r>
                <a:rPr kumimoji="0" lang="en-GB" sz="1100" b="1" i="0" u="none" strike="noStrike" kern="1200" cap="none" spc="0" normalizeH="0" baseline="0" noProof="0">
                  <a:ln>
                    <a:noFill/>
                  </a:ln>
                  <a:solidFill>
                    <a:srgbClr val="515151"/>
                  </a:solidFill>
                  <a:effectLst/>
                  <a:uLnTx/>
                  <a:uFillTx/>
                  <a:latin typeface="Century Gothic" panose="020F0302020204030204"/>
                  <a:ea typeface="+mn-ea"/>
                  <a:cs typeface="+mn-cs"/>
                </a:rPr>
                <a:t> </a:t>
              </a:r>
              <a:r>
                <a:rPr lang="en-GB" sz="1100" noProof="0">
                  <a:solidFill>
                    <a:srgbClr val="515151"/>
                  </a:solidFill>
                  <a:latin typeface="Century Gothic" panose="020F0302020204030204"/>
                </a:rPr>
                <a:t>để giảm biến cố tim mạch ở bệnh nhân ĐTĐ típ 2</a:t>
              </a:r>
              <a:r>
                <a:rPr kumimoji="0" lang="en-GB" sz="11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lang="en-GB" sz="1100" b="1">
                  <a:solidFill>
                    <a:srgbClr val="515151"/>
                  </a:solidFill>
                  <a:latin typeface="Century Gothic" panose="020F0302020204030204"/>
                </a:rPr>
                <a:t>nên được ưu tiên dựa trên bệnh tim mạch có sẵn hoặc nguy cơ tim mạch</a:t>
              </a:r>
              <a:endParaRPr kumimoji="0" lang="en-GB" sz="11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grpSp>
      <p:grpSp>
        <p:nvGrpSpPr>
          <p:cNvPr id="8" name="Group 7">
            <a:extLst>
              <a:ext uri="{FF2B5EF4-FFF2-40B4-BE49-F238E27FC236}">
                <a16:creationId xmlns:a16="http://schemas.microsoft.com/office/drawing/2014/main" id="{01AE404B-83BE-4E11-9E3B-775AD26E4676}"/>
              </a:ext>
            </a:extLst>
          </p:cNvPr>
          <p:cNvGrpSpPr/>
          <p:nvPr/>
        </p:nvGrpSpPr>
        <p:grpSpPr>
          <a:xfrm>
            <a:off x="619933" y="1949527"/>
            <a:ext cx="4153545" cy="990440"/>
            <a:chOff x="619933" y="1949527"/>
            <a:chExt cx="6123361" cy="1085522"/>
          </a:xfrm>
        </p:grpSpPr>
        <p:sp>
          <p:nvSpPr>
            <p:cNvPr id="53" name="Rectangle: Rounded Corners 52">
              <a:extLst>
                <a:ext uri="{FF2B5EF4-FFF2-40B4-BE49-F238E27FC236}">
                  <a16:creationId xmlns:a16="http://schemas.microsoft.com/office/drawing/2014/main" id="{CA886328-BFE8-4400-8D51-0CE12E8B6E76}"/>
                </a:ext>
              </a:extLst>
            </p:cNvPr>
            <p:cNvSpPr/>
            <p:nvPr/>
          </p:nvSpPr>
          <p:spPr>
            <a:xfrm>
              <a:off x="706703" y="2234476"/>
              <a:ext cx="6036591" cy="800573"/>
            </a:xfrm>
            <a:prstGeom prst="roundRect">
              <a:avLst/>
            </a:prstGeom>
            <a:pattFill prst="dkUpDiag">
              <a:fgClr>
                <a:schemeClr val="tx2"/>
              </a:fgClr>
              <a:bgClr>
                <a:schemeClr val="bg1"/>
              </a:bgClr>
            </a:patt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Rounded Corners 54">
              <a:extLst>
                <a:ext uri="{FF2B5EF4-FFF2-40B4-BE49-F238E27FC236}">
                  <a16:creationId xmlns:a16="http://schemas.microsoft.com/office/drawing/2014/main" id="{0CB35BC1-C0C6-4944-9753-A73F58944685}"/>
                </a:ext>
              </a:extLst>
            </p:cNvPr>
            <p:cNvSpPr/>
            <p:nvPr/>
          </p:nvSpPr>
          <p:spPr>
            <a:xfrm>
              <a:off x="619933" y="1949527"/>
              <a:ext cx="6036590" cy="990440"/>
            </a:xfrm>
            <a:prstGeom prst="roundRect">
              <a:avLst/>
            </a:prstGeom>
            <a:solidFill>
              <a:schemeClr val="bg1">
                <a:lumMod val="9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5485" marR="0" lvl="0" indent="0" algn="l" defTabSz="457200" rtl="0" eaLnBrk="1" fontAlgn="auto" latinLnBrk="0" hangingPunct="1">
                <a:lnSpc>
                  <a:spcPct val="100000"/>
                </a:lnSpc>
                <a:spcBef>
                  <a:spcPts val="0"/>
                </a:spcBef>
                <a:spcAft>
                  <a:spcPts val="600"/>
                </a:spcAft>
                <a:buClr>
                  <a:srgbClr val="8F3089"/>
                </a:buClr>
                <a:buSzTx/>
                <a:buFontTx/>
                <a:buNone/>
                <a:tabLst/>
                <a:defRPr/>
              </a:pPr>
              <a:r>
                <a:rPr kumimoji="0" lang="en-GB" sz="1100" b="0" i="0" u="none" strike="noStrike" kern="1200" cap="none" spc="0" normalizeH="0" baseline="0" noProof="0">
                  <a:ln>
                    <a:noFill/>
                  </a:ln>
                  <a:solidFill>
                    <a:srgbClr val="515151"/>
                  </a:solidFill>
                  <a:effectLst/>
                  <a:uLnTx/>
                  <a:uFillTx/>
                  <a:latin typeface="Century Gothic" panose="020F0302020204030204"/>
                  <a:ea typeface="+mn-ea"/>
                  <a:cs typeface="+mn-cs"/>
                </a:rPr>
                <a:t>Dữ</a:t>
              </a:r>
              <a:r>
                <a:rPr kumimoji="0" lang="en-GB" sz="1100" b="0" i="0" u="none" strike="noStrike" kern="1200" cap="none" spc="0" normalizeH="0" noProof="0">
                  <a:ln>
                    <a:noFill/>
                  </a:ln>
                  <a:solidFill>
                    <a:srgbClr val="515151"/>
                  </a:solidFill>
                  <a:effectLst/>
                  <a:uLnTx/>
                  <a:uFillTx/>
                  <a:latin typeface="Century Gothic" panose="020F0302020204030204"/>
                  <a:ea typeface="+mn-ea"/>
                  <a:cs typeface="+mn-cs"/>
                </a:rPr>
                <a:t> liệu từ </a:t>
              </a:r>
              <a:r>
                <a:rPr kumimoji="0" lang="en-GB" sz="1100" b="0" i="0" u="none" strike="noStrike" kern="1200" cap="none" spc="0" normalizeH="0" baseline="0" noProof="0">
                  <a:ln>
                    <a:noFill/>
                  </a:ln>
                  <a:solidFill>
                    <a:srgbClr val="515151"/>
                  </a:solidFill>
                  <a:effectLst/>
                  <a:uLnTx/>
                  <a:uFillTx/>
                  <a:latin typeface="Century Gothic" panose="020F0302020204030204"/>
                  <a:ea typeface="+mn-ea"/>
                  <a:cs typeface="+mn-cs"/>
                </a:rPr>
                <a:t>CVOT mạnh</a:t>
              </a:r>
              <a:r>
                <a:rPr kumimoji="0" lang="en-GB" sz="1100" b="0" i="0" u="none" strike="noStrike" kern="1200" cap="none" spc="0" normalizeH="0" noProof="0">
                  <a:ln>
                    <a:noFill/>
                  </a:ln>
                  <a:solidFill>
                    <a:srgbClr val="515151"/>
                  </a:solidFill>
                  <a:effectLst/>
                  <a:uLnTx/>
                  <a:uFillTx/>
                  <a:latin typeface="Century Gothic" panose="020F0302020204030204"/>
                  <a:ea typeface="+mn-ea"/>
                  <a:cs typeface="+mn-cs"/>
                </a:rPr>
                <a:t> khuyên rằng</a:t>
              </a:r>
              <a:r>
                <a:rPr kumimoji="0" lang="en-GB" sz="11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lang="en-GB" sz="1100" b="1" noProof="0">
                  <a:solidFill>
                    <a:srgbClr val="515151"/>
                  </a:solidFill>
                  <a:latin typeface="Century Gothic" panose="020F0302020204030204"/>
                </a:rPr>
                <a:t>ức chế S</a:t>
              </a:r>
              <a:r>
                <a:rPr kumimoji="0" lang="en-GB" sz="1100" b="1" i="0" u="none" strike="noStrike" kern="1200" cap="none" spc="0" normalizeH="0" baseline="0" noProof="0">
                  <a:ln>
                    <a:noFill/>
                  </a:ln>
                  <a:solidFill>
                    <a:srgbClr val="515151"/>
                  </a:solidFill>
                  <a:effectLst/>
                  <a:uLnTx/>
                  <a:uFillTx/>
                  <a:latin typeface="Century Gothic" panose="020F0302020204030204"/>
                  <a:ea typeface="+mn-ea"/>
                  <a:cs typeface="+mn-cs"/>
                </a:rPr>
                <a:t>GLT2 và</a:t>
              </a:r>
              <a:r>
                <a:rPr kumimoji="0" lang="en-GB" sz="1100" b="1" i="0" u="none" strike="noStrike" kern="1200" cap="none" spc="0" normalizeH="0" noProof="0">
                  <a:ln>
                    <a:noFill/>
                  </a:ln>
                  <a:solidFill>
                    <a:srgbClr val="515151"/>
                  </a:solidFill>
                  <a:effectLst/>
                  <a:uLnTx/>
                  <a:uFillTx/>
                  <a:latin typeface="Century Gothic" panose="020F0302020204030204"/>
                  <a:ea typeface="+mn-ea"/>
                  <a:cs typeface="+mn-cs"/>
                </a:rPr>
                <a:t> đồng vận thụ thể </a:t>
              </a:r>
              <a:r>
                <a:rPr kumimoji="0" lang="en-GB" sz="1100" b="1" i="0" u="none" strike="noStrike" kern="1200" cap="none" spc="0" normalizeH="0" baseline="0" noProof="0">
                  <a:ln>
                    <a:noFill/>
                  </a:ln>
                  <a:solidFill>
                    <a:srgbClr val="515151"/>
                  </a:solidFill>
                  <a:effectLst/>
                  <a:uLnTx/>
                  <a:uFillTx/>
                  <a:latin typeface="Century Gothic" panose="020F0302020204030204"/>
                  <a:ea typeface="+mn-ea"/>
                  <a:cs typeface="+mn-cs"/>
                </a:rPr>
                <a:t>GLP-1 nên</a:t>
              </a:r>
              <a:r>
                <a:rPr kumimoji="0" lang="en-GB" sz="1100" b="1" i="0" u="none" strike="noStrike" kern="1200" cap="none" spc="0" normalizeH="0" noProof="0">
                  <a:ln>
                    <a:noFill/>
                  </a:ln>
                  <a:solidFill>
                    <a:srgbClr val="515151"/>
                  </a:solidFill>
                  <a:effectLst/>
                  <a:uLnTx/>
                  <a:uFillTx/>
                  <a:latin typeface="Century Gothic" panose="020F0302020204030204"/>
                  <a:ea typeface="+mn-ea"/>
                  <a:cs typeface="+mn-cs"/>
                </a:rPr>
                <a:t> được khuyến cáo</a:t>
              </a:r>
              <a:r>
                <a:rPr kumimoji="0" lang="en-GB" sz="1100" b="1" i="0" u="none" strike="noStrike" kern="1200" cap="none" spc="0" normalizeH="0" baseline="0" noProof="0">
                  <a:ln>
                    <a:noFill/>
                  </a:ln>
                  <a:solidFill>
                    <a:srgbClr val="515151"/>
                  </a:solidFill>
                  <a:effectLst/>
                  <a:uLnTx/>
                  <a:uFillTx/>
                  <a:latin typeface="Century Gothic" panose="020F0302020204030204"/>
                  <a:ea typeface="+mn-ea"/>
                  <a:cs typeface="+mn-cs"/>
                </a:rPr>
                <a:t> </a:t>
              </a:r>
              <a:r>
                <a:rPr lang="en-GB" sz="1100">
                  <a:solidFill>
                    <a:srgbClr val="515151"/>
                  </a:solidFill>
                  <a:latin typeface="Century Gothic" panose="020F0302020204030204"/>
                </a:rPr>
                <a:t>trên bệnh nhân ĐTĐ típ 2 mắc bệnh tim mạch hoặc nguy cơ tim mạch cao/rất cao,</a:t>
              </a:r>
              <a:r>
                <a:rPr kumimoji="0" lang="en-GB" sz="11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lang="en-GB" sz="1100" b="1">
                  <a:solidFill>
                    <a:srgbClr val="515151"/>
                  </a:solidFill>
                  <a:latin typeface="Century Gothic" panose="020F0302020204030204"/>
                </a:rPr>
                <a:t>bất kể chưa điều trị hay đang điều trị m</a:t>
              </a:r>
              <a:r>
                <a:rPr kumimoji="0" lang="en-GB" sz="1100" b="1" i="0" u="none" strike="noStrike" kern="1200" cap="none" spc="0" normalizeH="0" baseline="0" noProof="0">
                  <a:ln>
                    <a:noFill/>
                  </a:ln>
                  <a:solidFill>
                    <a:srgbClr val="515151"/>
                  </a:solidFill>
                  <a:effectLst/>
                  <a:uLnTx/>
                  <a:uFillTx/>
                  <a:latin typeface="Century Gothic" panose="020F0302020204030204"/>
                  <a:ea typeface="+mn-ea"/>
                  <a:cs typeface="+mn-cs"/>
                </a:rPr>
                <a:t>etformin</a:t>
              </a:r>
              <a:endParaRPr kumimoji="0" lang="en-GB" sz="1100"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grpSp>
      <p:grpSp>
        <p:nvGrpSpPr>
          <p:cNvPr id="9" name="Group 8">
            <a:extLst>
              <a:ext uri="{FF2B5EF4-FFF2-40B4-BE49-F238E27FC236}">
                <a16:creationId xmlns:a16="http://schemas.microsoft.com/office/drawing/2014/main" id="{781CFBA9-8871-452C-9E6B-90F3F876824C}"/>
              </a:ext>
            </a:extLst>
          </p:cNvPr>
          <p:cNvGrpSpPr/>
          <p:nvPr/>
        </p:nvGrpSpPr>
        <p:grpSpPr>
          <a:xfrm>
            <a:off x="619933" y="3188935"/>
            <a:ext cx="4153545" cy="1003357"/>
            <a:chOff x="619933" y="3188935"/>
            <a:chExt cx="6123361" cy="1085522"/>
          </a:xfrm>
        </p:grpSpPr>
        <p:sp>
          <p:nvSpPr>
            <p:cNvPr id="56" name="Rectangle: Rounded Corners 55">
              <a:extLst>
                <a:ext uri="{FF2B5EF4-FFF2-40B4-BE49-F238E27FC236}">
                  <a16:creationId xmlns:a16="http://schemas.microsoft.com/office/drawing/2014/main" id="{8AF2D956-32DD-44DA-A304-BCB9EDBFFC47}"/>
                </a:ext>
              </a:extLst>
            </p:cNvPr>
            <p:cNvSpPr/>
            <p:nvPr/>
          </p:nvSpPr>
          <p:spPr>
            <a:xfrm>
              <a:off x="706703" y="3473884"/>
              <a:ext cx="6036591" cy="800573"/>
            </a:xfrm>
            <a:prstGeom prst="roundRect">
              <a:avLst/>
            </a:prstGeom>
            <a:pattFill prst="dkUpDiag">
              <a:fgClr>
                <a:schemeClr val="tx2"/>
              </a:fgClr>
              <a:bgClr>
                <a:schemeClr val="bg1"/>
              </a:bgClr>
            </a:patt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7" name="Rectangle: Rounded Corners 56">
              <a:extLst>
                <a:ext uri="{FF2B5EF4-FFF2-40B4-BE49-F238E27FC236}">
                  <a16:creationId xmlns:a16="http://schemas.microsoft.com/office/drawing/2014/main" id="{2C75631D-1677-420D-878F-9A037A2CC070}"/>
                </a:ext>
              </a:extLst>
            </p:cNvPr>
            <p:cNvSpPr/>
            <p:nvPr/>
          </p:nvSpPr>
          <p:spPr>
            <a:xfrm>
              <a:off x="619933" y="3188935"/>
              <a:ext cx="6036590" cy="990440"/>
            </a:xfrm>
            <a:prstGeom prst="roundRect">
              <a:avLst/>
            </a:prstGeom>
            <a:solidFill>
              <a:schemeClr val="bg1">
                <a:lumMod val="9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5485" marR="0" lvl="0" indent="0" algn="l" defTabSz="457200" rtl="0" eaLnBrk="1" fontAlgn="auto" latinLnBrk="0" hangingPunct="1">
                <a:lnSpc>
                  <a:spcPct val="100000"/>
                </a:lnSpc>
                <a:spcBef>
                  <a:spcPts val="0"/>
                </a:spcBef>
                <a:spcAft>
                  <a:spcPts val="600"/>
                </a:spcAft>
                <a:buClr>
                  <a:srgbClr val="8F3089"/>
                </a:buClr>
                <a:buSzTx/>
                <a:buFontTx/>
                <a:buNone/>
                <a:tabLst/>
                <a:defRPr/>
              </a:pPr>
              <a:r>
                <a:rPr lang="en-GB" sz="1100">
                  <a:solidFill>
                    <a:srgbClr val="515151"/>
                  </a:solidFill>
                  <a:latin typeface="Century Gothic" panose="020F0302020204030204"/>
                </a:rPr>
                <a:t>Bởi vì</a:t>
              </a:r>
              <a:r>
                <a:rPr kumimoji="0" lang="en-GB" sz="11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en-GB" sz="1100" b="1" i="0" u="none" strike="noStrike" kern="1200" cap="none" spc="0" normalizeH="0" baseline="0" noProof="0">
                  <a:ln>
                    <a:noFill/>
                  </a:ln>
                  <a:solidFill>
                    <a:srgbClr val="515151"/>
                  </a:solidFill>
                  <a:effectLst/>
                  <a:uLnTx/>
                  <a:uFillTx/>
                  <a:latin typeface="Century Gothic" panose="020F0302020204030204"/>
                  <a:ea typeface="+mn-ea"/>
                  <a:cs typeface="+mn-cs"/>
                </a:rPr>
                <a:t>metformin </a:t>
              </a:r>
              <a:r>
                <a:rPr lang="en-GB" sz="1100" b="1">
                  <a:solidFill>
                    <a:srgbClr val="515151"/>
                  </a:solidFill>
                  <a:latin typeface="Century Gothic" panose="020F0302020204030204"/>
                </a:rPr>
                <a:t>được sử dụng ở cả nhóm nghiên cứu và giả dược</a:t>
              </a:r>
              <a:r>
                <a:rPr kumimoji="0" lang="en-GB" sz="1100" b="1" i="0" u="none" strike="noStrike" kern="1200" cap="none" spc="0" normalizeH="0" baseline="0" noProof="0">
                  <a:ln>
                    <a:noFill/>
                  </a:ln>
                  <a:solidFill>
                    <a:srgbClr val="515151"/>
                  </a:solidFill>
                  <a:effectLst/>
                  <a:uLnTx/>
                  <a:uFillTx/>
                  <a:latin typeface="Century Gothic" panose="020F0302020204030204"/>
                  <a:ea typeface="+mn-ea"/>
                  <a:cs typeface="+mn-cs"/>
                </a:rPr>
                <a:t> </a:t>
              </a:r>
              <a:r>
                <a:rPr lang="en-GB" sz="1100">
                  <a:solidFill>
                    <a:srgbClr val="515151"/>
                  </a:solidFill>
                  <a:latin typeface="Century Gothic" panose="020F0302020204030204"/>
                </a:rPr>
                <a:t>trong các </a:t>
              </a:r>
              <a:r>
                <a:rPr kumimoji="0" lang="en-GB" sz="1100" b="0" i="0" u="none" strike="noStrike" kern="1200" cap="none" spc="0" normalizeH="0" baseline="0" noProof="0">
                  <a:ln>
                    <a:noFill/>
                  </a:ln>
                  <a:solidFill>
                    <a:srgbClr val="515151"/>
                  </a:solidFill>
                  <a:effectLst/>
                  <a:uLnTx/>
                  <a:uFillTx/>
                  <a:latin typeface="Century Gothic" panose="020F0302020204030204"/>
                  <a:ea typeface="+mn-ea"/>
                  <a:cs typeface="+mn-cs"/>
                </a:rPr>
                <a:t>CVOT</a:t>
              </a:r>
              <a:r>
                <a:rPr kumimoji="0" lang="en-GB" sz="1100" b="0" i="0" u="none" strike="noStrike" kern="1200" cap="none" spc="0" normalizeH="0" noProof="0">
                  <a:ln>
                    <a:noFill/>
                  </a:ln>
                  <a:solidFill>
                    <a:srgbClr val="515151"/>
                  </a:solidFill>
                  <a:effectLst/>
                  <a:uLnTx/>
                  <a:uFillTx/>
                  <a:latin typeface="Century Gothic" panose="020F0302020204030204"/>
                  <a:ea typeface="+mn-ea"/>
                  <a:cs typeface="+mn-cs"/>
                </a:rPr>
                <a:t> gần đây</a:t>
              </a:r>
              <a:r>
                <a:rPr kumimoji="0" lang="en-GB" sz="11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lang="en-GB" sz="1100" b="1">
                  <a:solidFill>
                    <a:srgbClr val="515151"/>
                  </a:solidFill>
                  <a:latin typeface="Century Gothic" panose="020F0302020204030204"/>
                </a:rPr>
                <a:t>do đó khó giải thích lợi tích </a:t>
              </a:r>
              <a:r>
                <a:rPr lang="en-GB" sz="1100">
                  <a:solidFill>
                    <a:srgbClr val="515151"/>
                  </a:solidFill>
                  <a:latin typeface="Century Gothic" panose="020F0302020204030204"/>
                </a:rPr>
                <a:t>của các nhóm thuốc mới đang được thử nghiệm</a:t>
              </a:r>
              <a:endParaRPr kumimoji="0" lang="en-GB" sz="1100"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grpSp>
      <p:graphicFrame>
        <p:nvGraphicFramePr>
          <p:cNvPr id="58" name="Table 57">
            <a:extLst>
              <a:ext uri="{FF2B5EF4-FFF2-40B4-BE49-F238E27FC236}">
                <a16:creationId xmlns:a16="http://schemas.microsoft.com/office/drawing/2014/main" id="{03B8E9FB-285D-4B1B-8536-EAAC0E6D3C93}"/>
              </a:ext>
            </a:extLst>
          </p:cNvPr>
          <p:cNvGraphicFramePr>
            <a:graphicFrameLocks noGrp="1"/>
          </p:cNvGraphicFramePr>
          <p:nvPr>
            <p:extLst>
              <p:ext uri="{D42A27DB-BD31-4B8C-83A1-F6EECF244321}">
                <p14:modId xmlns:p14="http://schemas.microsoft.com/office/powerpoint/2010/main" val="3207379144"/>
              </p:ext>
            </p:extLst>
          </p:nvPr>
        </p:nvGraphicFramePr>
        <p:xfrm>
          <a:off x="4974955" y="1390650"/>
          <a:ext cx="3812583" cy="2362200"/>
        </p:xfrm>
        <a:graphic>
          <a:graphicData uri="http://schemas.openxmlformats.org/drawingml/2006/table">
            <a:tbl>
              <a:tblPr firstRow="1" bandRow="1">
                <a:effectLst/>
                <a:tableStyleId>{5940675A-B579-460E-94D1-54222C63F5DA}</a:tableStyleId>
              </a:tblPr>
              <a:tblGrid>
                <a:gridCol w="822230">
                  <a:extLst>
                    <a:ext uri="{9D8B030D-6E8A-4147-A177-3AD203B41FA5}">
                      <a16:colId xmlns:a16="http://schemas.microsoft.com/office/drawing/2014/main" val="3630661865"/>
                    </a:ext>
                  </a:extLst>
                </a:gridCol>
                <a:gridCol w="2990353">
                  <a:extLst>
                    <a:ext uri="{9D8B030D-6E8A-4147-A177-3AD203B41FA5}">
                      <a16:colId xmlns:a16="http://schemas.microsoft.com/office/drawing/2014/main" val="1657673703"/>
                    </a:ext>
                  </a:extLst>
                </a:gridCol>
              </a:tblGrid>
              <a:tr h="318633">
                <a:tc gridSpan="2">
                  <a:txBody>
                    <a:bodyPr/>
                    <a:lstStyle/>
                    <a:p>
                      <a:pPr marL="0" marR="0" lvl="0" indent="0" algn="ctr" defTabSz="455738" rtl="0" eaLnBrk="1" fontAlgn="auto" latinLnBrk="0" hangingPunct="1">
                        <a:lnSpc>
                          <a:spcPct val="100000"/>
                        </a:lnSpc>
                        <a:spcBef>
                          <a:spcPts val="0"/>
                        </a:spcBef>
                        <a:spcAft>
                          <a:spcPts val="0"/>
                        </a:spcAft>
                        <a:buClrTx/>
                        <a:buSzTx/>
                        <a:buFontTx/>
                        <a:buNone/>
                        <a:tabLst/>
                        <a:defRPr/>
                      </a:pPr>
                      <a:r>
                        <a:rPr lang="en-GB" sz="1200" b="1"/>
                        <a:t>Phân</a:t>
                      </a:r>
                      <a:r>
                        <a:rPr lang="en-GB" sz="1200" b="1" baseline="0"/>
                        <a:t> loại mức độ nguy cơ tim mạch trên bệnh nhân ĐTĐ và tiền ĐTĐ</a:t>
                      </a:r>
                      <a:r>
                        <a:rPr lang="en-GB" sz="1200" b="1"/>
                        <a:t>*</a:t>
                      </a:r>
                      <a:endParaRPr lang="en-GB" sz="1200" b="1" dirty="0"/>
                    </a:p>
                  </a:txBody>
                  <a:tcPr marL="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marL="0" indent="0">
                        <a:spcBef>
                          <a:spcPts val="200"/>
                        </a:spcBef>
                        <a:buFont typeface="Arial" panose="020B0604020202020204" pitchFamily="34" charset="0"/>
                        <a:buNone/>
                      </a:pPr>
                      <a:endParaRPr lang="en-GB" sz="1200">
                        <a:solidFill>
                          <a:schemeClr val="tx1">
                            <a:lumMod val="50000"/>
                          </a:schemeClr>
                        </a:solidFill>
                        <a:latin typeface="+mn-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B8BC"/>
                    </a:solidFill>
                  </a:tcPr>
                </a:tc>
                <a:extLst>
                  <a:ext uri="{0D108BD9-81ED-4DB2-BD59-A6C34878D82A}">
                    <a16:rowId xmlns:a16="http://schemas.microsoft.com/office/drawing/2014/main" val="909328555"/>
                  </a:ext>
                </a:extLst>
              </a:tr>
              <a:tr h="1103236">
                <a:tc>
                  <a:txBody>
                    <a:bodyPr/>
                    <a:lstStyle/>
                    <a:p>
                      <a:r>
                        <a:rPr lang="en-GB" sz="1200" b="1">
                          <a:solidFill>
                            <a:schemeClr val="bg1"/>
                          </a:solidFill>
                          <a:latin typeface="+mn-lt"/>
                        </a:rPr>
                        <a:t>Nguy</a:t>
                      </a:r>
                      <a:r>
                        <a:rPr lang="en-GB" sz="1200" b="1" baseline="0">
                          <a:solidFill>
                            <a:schemeClr val="bg1"/>
                          </a:solidFill>
                          <a:latin typeface="+mn-lt"/>
                        </a:rPr>
                        <a:t> cơ rất cao</a:t>
                      </a:r>
                      <a:endParaRPr lang="en-GB" sz="1200" b="1" dirty="0">
                        <a:solidFill>
                          <a:schemeClr val="bg1"/>
                        </a:solidFill>
                        <a:latin typeface="+mn-lt"/>
                      </a:endParaRPr>
                    </a:p>
                  </a:txBody>
                  <a:tcPr marL="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6202B"/>
                    </a:solidFill>
                  </a:tcPr>
                </a:tc>
                <a:tc>
                  <a:txBody>
                    <a:bodyPr/>
                    <a:lstStyle/>
                    <a:p>
                      <a:pPr marL="0" indent="0">
                        <a:spcBef>
                          <a:spcPts val="200"/>
                        </a:spcBef>
                        <a:buFont typeface="Arial" panose="020B0604020202020204" pitchFamily="34" charset="0"/>
                        <a:buNone/>
                      </a:pPr>
                      <a:r>
                        <a:rPr lang="en-GB" sz="1200">
                          <a:solidFill>
                            <a:schemeClr val="tx1">
                              <a:lumMod val="50000"/>
                            </a:schemeClr>
                          </a:solidFill>
                          <a:latin typeface="+mn-lt"/>
                        </a:rPr>
                        <a:t>Bệnh</a:t>
                      </a:r>
                      <a:r>
                        <a:rPr lang="en-GB" sz="1200" baseline="0">
                          <a:solidFill>
                            <a:schemeClr val="tx1">
                              <a:lumMod val="50000"/>
                            </a:schemeClr>
                          </a:solidFill>
                          <a:latin typeface="+mn-lt"/>
                        </a:rPr>
                        <a:t> nhân ĐTĐ </a:t>
                      </a:r>
                      <a:r>
                        <a:rPr lang="en-GB" sz="1200" b="1" baseline="0">
                          <a:solidFill>
                            <a:schemeClr val="tx1">
                              <a:lumMod val="50000"/>
                            </a:schemeClr>
                          </a:solidFill>
                          <a:latin typeface="+mn-lt"/>
                        </a:rPr>
                        <a:t>và </a:t>
                      </a:r>
                      <a:r>
                        <a:rPr lang="en-GB" sz="1200" b="0" baseline="0">
                          <a:solidFill>
                            <a:schemeClr val="tx1">
                              <a:lumMod val="50000"/>
                            </a:schemeClr>
                          </a:solidFill>
                          <a:latin typeface="+mn-lt"/>
                        </a:rPr>
                        <a:t>bệnh tim mạch sẵn có</a:t>
                      </a:r>
                      <a:r>
                        <a:rPr lang="en-GB" sz="1200">
                          <a:solidFill>
                            <a:schemeClr val="tx1">
                              <a:lumMod val="50000"/>
                            </a:schemeClr>
                          </a:solidFill>
                          <a:latin typeface="+mn-lt"/>
                        </a:rPr>
                        <a:t> </a:t>
                      </a:r>
                      <a:endParaRPr lang="en-GB" sz="1200" dirty="0">
                        <a:solidFill>
                          <a:schemeClr val="tx1">
                            <a:lumMod val="50000"/>
                          </a:schemeClr>
                        </a:solidFill>
                        <a:latin typeface="+mn-lt"/>
                      </a:endParaRPr>
                    </a:p>
                    <a:p>
                      <a:pPr marL="0" marR="0" lvl="0" indent="0" algn="l" defTabSz="4572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GB" sz="1200" b="1">
                          <a:solidFill>
                            <a:schemeClr val="tx1">
                              <a:lumMod val="50000"/>
                            </a:schemeClr>
                          </a:solidFill>
                          <a:latin typeface="+mn-lt"/>
                        </a:rPr>
                        <a:t>Hoặc</a:t>
                      </a:r>
                      <a:r>
                        <a:rPr lang="en-GB" sz="1200">
                          <a:solidFill>
                            <a:schemeClr val="tx1">
                              <a:lumMod val="50000"/>
                            </a:schemeClr>
                          </a:solidFill>
                          <a:latin typeface="+mn-lt"/>
                        </a:rPr>
                        <a:t> tổn</a:t>
                      </a:r>
                      <a:r>
                        <a:rPr lang="en-GB" sz="1200" baseline="0">
                          <a:solidFill>
                            <a:schemeClr val="tx1">
                              <a:lumMod val="50000"/>
                            </a:schemeClr>
                          </a:solidFill>
                          <a:latin typeface="+mn-lt"/>
                        </a:rPr>
                        <a:t> thương cơ quan đích khác</a:t>
                      </a:r>
                      <a:r>
                        <a:rPr lang="en-GB" sz="1200" baseline="30000">
                          <a:solidFill>
                            <a:schemeClr val="tx1">
                              <a:lumMod val="50000"/>
                            </a:schemeClr>
                          </a:solidFill>
                          <a:latin typeface="+mn-lt"/>
                          <a:cs typeface="Arial" panose="020B0604020202020204" pitchFamily="34" charset="0"/>
                        </a:rPr>
                        <a:t>†</a:t>
                      </a:r>
                      <a:endParaRPr lang="en-GB" sz="1200" dirty="0">
                        <a:solidFill>
                          <a:schemeClr val="tx1">
                            <a:lumMod val="50000"/>
                          </a:schemeClr>
                        </a:solidFill>
                        <a:latin typeface="+mn-lt"/>
                      </a:endParaRPr>
                    </a:p>
                    <a:p>
                      <a:pPr marL="0" indent="0">
                        <a:spcBef>
                          <a:spcPts val="200"/>
                        </a:spcBef>
                        <a:buFont typeface="Arial" panose="020B0604020202020204" pitchFamily="34" charset="0"/>
                        <a:buNone/>
                      </a:pPr>
                      <a:r>
                        <a:rPr lang="en-GB" sz="1200" b="1">
                          <a:solidFill>
                            <a:schemeClr val="tx1">
                              <a:lumMod val="50000"/>
                            </a:schemeClr>
                          </a:solidFill>
                          <a:latin typeface="+mn-lt"/>
                        </a:rPr>
                        <a:t>Hoặc</a:t>
                      </a:r>
                      <a:r>
                        <a:rPr lang="en-GB" sz="1200">
                          <a:solidFill>
                            <a:schemeClr val="tx1">
                              <a:lumMod val="50000"/>
                            </a:schemeClr>
                          </a:solidFill>
                          <a:latin typeface="+mn-lt"/>
                        </a:rPr>
                        <a:t> từ</a:t>
                      </a:r>
                      <a:r>
                        <a:rPr lang="en-GB" sz="1200" baseline="0">
                          <a:solidFill>
                            <a:schemeClr val="tx1">
                              <a:lumMod val="50000"/>
                            </a:schemeClr>
                          </a:solidFill>
                          <a:latin typeface="+mn-lt"/>
                        </a:rPr>
                        <a:t> 3 yếu tố nguy cơ chính trở lên</a:t>
                      </a:r>
                      <a:r>
                        <a:rPr lang="en-GB" sz="1200" baseline="30000">
                          <a:solidFill>
                            <a:schemeClr val="tx1">
                              <a:lumMod val="50000"/>
                            </a:schemeClr>
                          </a:solidFill>
                          <a:latin typeface="+mn-lt"/>
                          <a:cs typeface="Arial" panose="020B0604020202020204" pitchFamily="34" charset="0"/>
                        </a:rPr>
                        <a:t>‡</a:t>
                      </a:r>
                      <a:endParaRPr lang="en-GB" sz="1200" baseline="30000" dirty="0">
                        <a:solidFill>
                          <a:schemeClr val="tx1">
                            <a:lumMod val="50000"/>
                          </a:schemeClr>
                        </a:solidFill>
                        <a:latin typeface="+mn-lt"/>
                      </a:endParaRPr>
                    </a:p>
                    <a:p>
                      <a:pPr marL="0" indent="0">
                        <a:spcBef>
                          <a:spcPts val="200"/>
                        </a:spcBef>
                        <a:buFont typeface="Arial" panose="020B0604020202020204" pitchFamily="34" charset="0"/>
                        <a:buNone/>
                      </a:pPr>
                      <a:r>
                        <a:rPr lang="en-GB" sz="1200" b="1">
                          <a:solidFill>
                            <a:schemeClr val="tx1">
                              <a:lumMod val="50000"/>
                            </a:schemeClr>
                          </a:solidFill>
                          <a:latin typeface="+mn-lt"/>
                        </a:rPr>
                        <a:t>Hoặc</a:t>
                      </a:r>
                      <a:r>
                        <a:rPr lang="en-GB" sz="1200">
                          <a:solidFill>
                            <a:schemeClr val="tx1">
                              <a:lumMod val="50000"/>
                            </a:schemeClr>
                          </a:solidFill>
                          <a:latin typeface="+mn-lt"/>
                        </a:rPr>
                        <a:t> ĐTĐ</a:t>
                      </a:r>
                      <a:r>
                        <a:rPr lang="en-GB" sz="1200" baseline="0">
                          <a:solidFill>
                            <a:schemeClr val="tx1">
                              <a:lumMod val="50000"/>
                            </a:schemeClr>
                          </a:solidFill>
                          <a:latin typeface="+mn-lt"/>
                        </a:rPr>
                        <a:t> típ 1 khởi phát sớm với thời gian dài</a:t>
                      </a:r>
                      <a:r>
                        <a:rPr lang="en-GB" sz="1200">
                          <a:solidFill>
                            <a:schemeClr val="tx1">
                              <a:lumMod val="50000"/>
                            </a:schemeClr>
                          </a:solidFill>
                          <a:latin typeface="+mn-lt"/>
                        </a:rPr>
                        <a:t> </a:t>
                      </a:r>
                      <a:r>
                        <a:rPr lang="en-GB" sz="1200" dirty="0">
                          <a:solidFill>
                            <a:schemeClr val="tx1">
                              <a:lumMod val="50000"/>
                            </a:schemeClr>
                          </a:solidFill>
                          <a:latin typeface="+mn-lt"/>
                        </a:rPr>
                        <a:t>(&gt;</a:t>
                      </a:r>
                      <a:r>
                        <a:rPr lang="en-GB" sz="1200">
                          <a:solidFill>
                            <a:schemeClr val="tx1">
                              <a:lumMod val="50000"/>
                            </a:schemeClr>
                          </a:solidFill>
                          <a:latin typeface="+mn-lt"/>
                        </a:rPr>
                        <a:t>20 năm)</a:t>
                      </a:r>
                      <a:endParaRPr lang="en-GB" sz="1200" dirty="0">
                        <a:solidFill>
                          <a:schemeClr val="tx1">
                            <a:lumMod val="50000"/>
                          </a:schemeClr>
                        </a:solidFill>
                        <a:latin typeface="+mn-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B8BC"/>
                    </a:solidFill>
                  </a:tcPr>
                </a:tc>
                <a:extLst>
                  <a:ext uri="{0D108BD9-81ED-4DB2-BD59-A6C34878D82A}">
                    <a16:rowId xmlns:a16="http://schemas.microsoft.com/office/drawing/2014/main" val="1097208293"/>
                  </a:ext>
                </a:extLst>
              </a:tr>
              <a:tr h="597436">
                <a:tc>
                  <a:txBody>
                    <a:bodyPr/>
                    <a:lstStyle/>
                    <a:p>
                      <a:r>
                        <a:rPr lang="en-GB" sz="1200" b="1">
                          <a:solidFill>
                            <a:schemeClr val="bg1"/>
                          </a:solidFill>
                          <a:latin typeface="+mn-lt"/>
                        </a:rPr>
                        <a:t>Nguy cơ</a:t>
                      </a:r>
                      <a:r>
                        <a:rPr lang="en-GB" sz="1200" b="1" baseline="0">
                          <a:solidFill>
                            <a:schemeClr val="bg1"/>
                          </a:solidFill>
                          <a:latin typeface="+mn-lt"/>
                        </a:rPr>
                        <a:t> cao</a:t>
                      </a:r>
                      <a:endParaRPr lang="en-GB" sz="1200" b="1" dirty="0">
                        <a:solidFill>
                          <a:schemeClr val="bg1"/>
                        </a:solidFill>
                        <a:latin typeface="+mn-lt"/>
                      </a:endParaRPr>
                    </a:p>
                  </a:txBody>
                  <a:tcPr marL="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53C2C"/>
                    </a:solidFill>
                  </a:tcPr>
                </a:tc>
                <a:tc>
                  <a:txBody>
                    <a:bodyPr/>
                    <a:lstStyle/>
                    <a:p>
                      <a:pPr>
                        <a:spcBef>
                          <a:spcPts val="200"/>
                        </a:spcBef>
                      </a:pPr>
                      <a:r>
                        <a:rPr lang="en-GB" sz="1200">
                          <a:solidFill>
                            <a:schemeClr val="tx1">
                              <a:lumMod val="50000"/>
                            </a:schemeClr>
                          </a:solidFill>
                          <a:latin typeface="+mn-lt"/>
                        </a:rPr>
                        <a:t>Bệnh</a:t>
                      </a:r>
                      <a:r>
                        <a:rPr lang="en-GB" sz="1200" baseline="0">
                          <a:solidFill>
                            <a:schemeClr val="tx1">
                              <a:lumMod val="50000"/>
                            </a:schemeClr>
                          </a:solidFill>
                          <a:latin typeface="+mn-lt"/>
                        </a:rPr>
                        <a:t> nhân có thời gian ĐTĐ </a:t>
                      </a:r>
                      <a:r>
                        <a:rPr lang="en-GB" sz="1200">
                          <a:solidFill>
                            <a:schemeClr val="tx1">
                              <a:lumMod val="50000"/>
                            </a:schemeClr>
                          </a:solidFill>
                          <a:latin typeface="+mn-lt"/>
                        </a:rPr>
                        <a:t>≥10 năm mà</a:t>
                      </a:r>
                      <a:r>
                        <a:rPr lang="en-GB" sz="1200" baseline="0">
                          <a:solidFill>
                            <a:schemeClr val="tx1">
                              <a:lumMod val="50000"/>
                            </a:schemeClr>
                          </a:solidFill>
                          <a:latin typeface="+mn-lt"/>
                        </a:rPr>
                        <a:t> không có tổn thương cơ quan đích kèm bất kỳ yếu tố nguy cơ khác</a:t>
                      </a:r>
                      <a:endParaRPr lang="en-GB" sz="1200" dirty="0">
                        <a:solidFill>
                          <a:schemeClr val="tx1">
                            <a:lumMod val="50000"/>
                          </a:schemeClr>
                        </a:solidFill>
                        <a:latin typeface="+mn-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4ADA4"/>
                    </a:solidFill>
                  </a:tcPr>
                </a:tc>
                <a:extLst>
                  <a:ext uri="{0D108BD9-81ED-4DB2-BD59-A6C34878D82A}">
                    <a16:rowId xmlns:a16="http://schemas.microsoft.com/office/drawing/2014/main" val="1686344680"/>
                  </a:ext>
                </a:extLst>
              </a:tr>
            </a:tbl>
          </a:graphicData>
        </a:graphic>
      </p:graphicFrame>
      <p:sp>
        <p:nvSpPr>
          <p:cNvPr id="16" name="Slide Number Placeholder 4">
            <a:extLst>
              <a:ext uri="{FF2B5EF4-FFF2-40B4-BE49-F238E27FC236}">
                <a16:creationId xmlns:a16="http://schemas.microsoft.com/office/drawing/2014/main" id="{B4635C3D-A4E9-4654-8A8A-8CA4C92396AD}"/>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45</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1272820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Rounded Corners 40">
            <a:extLst>
              <a:ext uri="{FF2B5EF4-FFF2-40B4-BE49-F238E27FC236}">
                <a16:creationId xmlns:a16="http://schemas.microsoft.com/office/drawing/2014/main" id="{72BE0702-5494-490F-B36E-4B6EB68A5149}"/>
              </a:ext>
            </a:extLst>
          </p:cNvPr>
          <p:cNvSpPr/>
          <p:nvPr/>
        </p:nvSpPr>
        <p:spPr>
          <a:xfrm>
            <a:off x="352111" y="3326925"/>
            <a:ext cx="8396350" cy="1390126"/>
          </a:xfrm>
          <a:prstGeom prst="roundRect">
            <a:avLst/>
          </a:prstGeom>
          <a:solidFill>
            <a:schemeClr val="accent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39" name="Rectangle: Rounded Corners 38">
            <a:extLst>
              <a:ext uri="{FF2B5EF4-FFF2-40B4-BE49-F238E27FC236}">
                <a16:creationId xmlns:a16="http://schemas.microsoft.com/office/drawing/2014/main" id="{CF69C233-C352-4CB3-807B-99A3F0F28AF6}"/>
              </a:ext>
            </a:extLst>
          </p:cNvPr>
          <p:cNvSpPr/>
          <p:nvPr/>
        </p:nvSpPr>
        <p:spPr>
          <a:xfrm>
            <a:off x="352111" y="1468864"/>
            <a:ext cx="8396350" cy="502153"/>
          </a:xfrm>
          <a:prstGeom prst="round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6" name="Rectangle: Rounded Corners 5">
            <a:extLst>
              <a:ext uri="{FF2B5EF4-FFF2-40B4-BE49-F238E27FC236}">
                <a16:creationId xmlns:a16="http://schemas.microsoft.com/office/drawing/2014/main" id="{566DB17D-5F5B-410F-B815-CA4C8C5FFA26}"/>
              </a:ext>
            </a:extLst>
          </p:cNvPr>
          <p:cNvSpPr/>
          <p:nvPr/>
        </p:nvSpPr>
        <p:spPr>
          <a:xfrm>
            <a:off x="352111" y="2002874"/>
            <a:ext cx="8396350" cy="1283000"/>
          </a:xfrm>
          <a:prstGeom prst="roundRect">
            <a:avLst/>
          </a:prstGeom>
          <a:solidFill>
            <a:schemeClr val="accent3">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4" name="Title 3">
            <a:extLst>
              <a:ext uri="{FF2B5EF4-FFF2-40B4-BE49-F238E27FC236}">
                <a16:creationId xmlns:a16="http://schemas.microsoft.com/office/drawing/2014/main" id="{9FCBE9BC-E080-472D-9CCA-792CC455BEC1}"/>
              </a:ext>
            </a:extLst>
          </p:cNvPr>
          <p:cNvSpPr>
            <a:spLocks noGrp="1"/>
          </p:cNvSpPr>
          <p:nvPr>
            <p:ph type="title"/>
          </p:nvPr>
        </p:nvSpPr>
        <p:spPr/>
        <p:txBody>
          <a:bodyPr>
            <a:noAutofit/>
          </a:bodyPr>
          <a:lstStyle/>
          <a:p>
            <a:r>
              <a:rPr lang="en-GB" sz="2000" dirty="0" err="1"/>
              <a:t>Ức</a:t>
            </a:r>
            <a:r>
              <a:rPr lang="en-GB" sz="2000" dirty="0"/>
              <a:t> </a:t>
            </a:r>
            <a:r>
              <a:rPr lang="en-GB" sz="2000" dirty="0" err="1"/>
              <a:t>chế</a:t>
            </a:r>
            <a:r>
              <a:rPr lang="en-GB" sz="2000" dirty="0"/>
              <a:t> SGLT2 </a:t>
            </a:r>
            <a:r>
              <a:rPr lang="en-GB" sz="2000" dirty="0" err="1"/>
              <a:t>kết</a:t>
            </a:r>
            <a:r>
              <a:rPr lang="en-GB" sz="2000" dirty="0"/>
              <a:t> </a:t>
            </a:r>
            <a:r>
              <a:rPr lang="en-GB" sz="2000" dirty="0" err="1"/>
              <a:t>hợp</a:t>
            </a:r>
            <a:r>
              <a:rPr lang="en-GB" sz="2000" dirty="0"/>
              <a:t> </a:t>
            </a:r>
            <a:r>
              <a:rPr lang="en-GB" sz="2000" dirty="0" err="1"/>
              <a:t>với</a:t>
            </a:r>
            <a:r>
              <a:rPr lang="en-GB" sz="2000" dirty="0"/>
              <a:t> metformin </a:t>
            </a:r>
            <a:r>
              <a:rPr lang="en-GB" sz="2000" dirty="0" err="1"/>
              <a:t>được</a:t>
            </a:r>
            <a:r>
              <a:rPr lang="en-GB" sz="2000" dirty="0"/>
              <a:t> </a:t>
            </a:r>
            <a:r>
              <a:rPr lang="en-GB" sz="2000" dirty="0" err="1"/>
              <a:t>sử</a:t>
            </a:r>
            <a:r>
              <a:rPr lang="en-GB" sz="2000" dirty="0"/>
              <a:t> </a:t>
            </a:r>
            <a:r>
              <a:rPr lang="en-GB" sz="2000" dirty="0" err="1"/>
              <a:t>dụng</a:t>
            </a:r>
            <a:r>
              <a:rPr lang="en-GB" sz="2000" dirty="0"/>
              <a:t> </a:t>
            </a:r>
            <a:r>
              <a:rPr lang="en-GB" sz="2000" dirty="0" err="1"/>
              <a:t>đầu</a:t>
            </a:r>
            <a:r>
              <a:rPr lang="en-GB" sz="2000" dirty="0"/>
              <a:t> </a:t>
            </a:r>
            <a:r>
              <a:rPr lang="en-GB" sz="2000" dirty="0" err="1"/>
              <a:t>tay</a:t>
            </a:r>
            <a:r>
              <a:rPr lang="en-GB" sz="2000" dirty="0"/>
              <a:t> </a:t>
            </a:r>
            <a:r>
              <a:rPr lang="en-GB" sz="2000" dirty="0" err="1"/>
              <a:t>trên</a:t>
            </a:r>
            <a:r>
              <a:rPr lang="en-GB" sz="2000" dirty="0"/>
              <a:t> </a:t>
            </a:r>
            <a:r>
              <a:rPr lang="en-GB" sz="2000" dirty="0" err="1"/>
              <a:t>bệnh</a:t>
            </a:r>
            <a:r>
              <a:rPr lang="en-GB" sz="2000" dirty="0"/>
              <a:t> </a:t>
            </a:r>
            <a:r>
              <a:rPr lang="en-GB" sz="2000" dirty="0" err="1"/>
              <a:t>nhân</a:t>
            </a:r>
            <a:r>
              <a:rPr lang="en-GB" sz="2000" dirty="0"/>
              <a:t> ĐTĐ </a:t>
            </a:r>
            <a:r>
              <a:rPr lang="en-GB" sz="2000" dirty="0" err="1"/>
              <a:t>típ</a:t>
            </a:r>
            <a:r>
              <a:rPr lang="en-GB" sz="2000" dirty="0"/>
              <a:t> 2 </a:t>
            </a:r>
            <a:r>
              <a:rPr lang="en-GB" sz="2000" dirty="0" err="1"/>
              <a:t>và</a:t>
            </a:r>
            <a:r>
              <a:rPr lang="en-GB" sz="2000" dirty="0"/>
              <a:t> </a:t>
            </a:r>
            <a:r>
              <a:rPr lang="en-GB" sz="2000" dirty="0" err="1"/>
              <a:t>bệnh</a:t>
            </a:r>
            <a:r>
              <a:rPr lang="en-GB" sz="2000" dirty="0"/>
              <a:t> </a:t>
            </a:r>
            <a:r>
              <a:rPr lang="en-GB" sz="2000" dirty="0" err="1"/>
              <a:t>thận</a:t>
            </a:r>
            <a:r>
              <a:rPr lang="en-GB" sz="2000" dirty="0"/>
              <a:t> </a:t>
            </a:r>
            <a:r>
              <a:rPr lang="en-GB" sz="2000" dirty="0" err="1"/>
              <a:t>mạn</a:t>
            </a:r>
            <a:endParaRPr lang="en-GB" sz="2000" dirty="0"/>
          </a:p>
        </p:txBody>
      </p:sp>
      <p:sp>
        <p:nvSpPr>
          <p:cNvPr id="3" name="Text Placeholder 2">
            <a:extLst>
              <a:ext uri="{FF2B5EF4-FFF2-40B4-BE49-F238E27FC236}">
                <a16:creationId xmlns:a16="http://schemas.microsoft.com/office/drawing/2014/main" id="{58BE2286-B3D7-4462-B66F-58720004F566}"/>
              </a:ext>
            </a:extLst>
          </p:cNvPr>
          <p:cNvSpPr>
            <a:spLocks noGrp="1"/>
          </p:cNvSpPr>
          <p:nvPr>
            <p:ph idx="1"/>
          </p:nvPr>
        </p:nvSpPr>
        <p:spPr>
          <a:xfrm>
            <a:off x="459486" y="892785"/>
            <a:ext cx="8001004" cy="3407157"/>
          </a:xfrm>
        </p:spPr>
        <p:txBody>
          <a:bodyPr/>
          <a:lstStyle/>
          <a:p>
            <a:pPr marL="0" indent="0">
              <a:buNone/>
            </a:pPr>
            <a:r>
              <a:rPr lang="en-GB" sz="1600" b="1" dirty="0" err="1"/>
              <a:t>Phác</a:t>
            </a:r>
            <a:r>
              <a:rPr lang="en-GB" sz="1600" b="1" dirty="0"/>
              <a:t> </a:t>
            </a:r>
            <a:r>
              <a:rPr lang="en-GB" sz="1600" b="1" dirty="0" err="1"/>
              <a:t>đồ</a:t>
            </a:r>
            <a:r>
              <a:rPr lang="en-GB" sz="1600" b="1" dirty="0"/>
              <a:t> </a:t>
            </a:r>
            <a:r>
              <a:rPr lang="en-GB" sz="1600" b="1" dirty="0" err="1"/>
              <a:t>điều</a:t>
            </a:r>
            <a:r>
              <a:rPr lang="en-GB" sz="1600" b="1" dirty="0"/>
              <a:t> </a:t>
            </a:r>
            <a:r>
              <a:rPr lang="en-GB" sz="1600" b="1" dirty="0" err="1"/>
              <a:t>trị</a:t>
            </a:r>
            <a:r>
              <a:rPr lang="en-GB" sz="1600" b="1" dirty="0"/>
              <a:t> </a:t>
            </a:r>
            <a:r>
              <a:rPr lang="en-GB" sz="1600" b="1" dirty="0" err="1"/>
              <a:t>của</a:t>
            </a:r>
            <a:r>
              <a:rPr lang="en-GB" sz="1600" b="1" dirty="0"/>
              <a:t> KDIGO </a:t>
            </a:r>
            <a:r>
              <a:rPr lang="vi-VN" sz="1600" b="1" dirty="0"/>
              <a:t>2022</a:t>
            </a:r>
            <a:r>
              <a:rPr lang="en-GB" sz="1600" b="1" dirty="0"/>
              <a:t> </a:t>
            </a:r>
            <a:r>
              <a:rPr lang="en-GB" sz="1600" b="1" dirty="0" err="1"/>
              <a:t>về</a:t>
            </a:r>
            <a:r>
              <a:rPr lang="en-GB" sz="1600" b="1" dirty="0"/>
              <a:t> </a:t>
            </a:r>
            <a:r>
              <a:rPr lang="en-GB" sz="1600" b="1" dirty="0" err="1"/>
              <a:t>lựa</a:t>
            </a:r>
            <a:r>
              <a:rPr lang="en-GB" sz="1600" b="1" dirty="0"/>
              <a:t> </a:t>
            </a:r>
            <a:r>
              <a:rPr lang="en-GB" sz="1600" b="1" dirty="0" err="1"/>
              <a:t>chọn</a:t>
            </a:r>
            <a:r>
              <a:rPr lang="en-GB" sz="1600" b="1" dirty="0"/>
              <a:t> </a:t>
            </a:r>
            <a:r>
              <a:rPr lang="en-GB" sz="1600" b="1" dirty="0" err="1"/>
              <a:t>thuốc</a:t>
            </a:r>
            <a:r>
              <a:rPr lang="en-GB" sz="1600" b="1" dirty="0"/>
              <a:t> </a:t>
            </a:r>
            <a:r>
              <a:rPr lang="en-GB" sz="1600" b="1" dirty="0" err="1"/>
              <a:t>hạ</a:t>
            </a:r>
            <a:r>
              <a:rPr lang="en-GB" sz="1600" b="1" dirty="0"/>
              <a:t> </a:t>
            </a:r>
            <a:r>
              <a:rPr lang="en-GB" sz="1600" b="1" dirty="0" err="1"/>
              <a:t>đường</a:t>
            </a:r>
            <a:r>
              <a:rPr lang="en-GB" sz="1600" b="1" dirty="0"/>
              <a:t> </a:t>
            </a:r>
            <a:r>
              <a:rPr lang="en-GB" sz="1600" b="1" dirty="0" err="1"/>
              <a:t>huyết</a:t>
            </a:r>
            <a:r>
              <a:rPr lang="en-GB" sz="1600" b="1" dirty="0"/>
              <a:t> </a:t>
            </a:r>
            <a:r>
              <a:rPr lang="en-GB" sz="1600" b="1" dirty="0" err="1"/>
              <a:t>cho</a:t>
            </a:r>
            <a:r>
              <a:rPr lang="en-GB" sz="1600" b="1" dirty="0"/>
              <a:t> </a:t>
            </a:r>
            <a:r>
              <a:rPr lang="en-GB" sz="1600" b="1" dirty="0" err="1"/>
              <a:t>bệnh</a:t>
            </a:r>
            <a:r>
              <a:rPr lang="en-GB" sz="1600" b="1" dirty="0"/>
              <a:t> </a:t>
            </a:r>
            <a:r>
              <a:rPr lang="en-GB" sz="1600" b="1" dirty="0" err="1"/>
              <a:t>nhân</a:t>
            </a:r>
            <a:r>
              <a:rPr lang="en-GB" sz="1600" b="1" dirty="0"/>
              <a:t> ĐTĐ </a:t>
            </a:r>
            <a:r>
              <a:rPr lang="en-GB" sz="1600" b="1" dirty="0" err="1"/>
              <a:t>típ</a:t>
            </a:r>
            <a:r>
              <a:rPr lang="en-GB" sz="1600" b="1" dirty="0"/>
              <a:t> 2 </a:t>
            </a:r>
            <a:r>
              <a:rPr lang="en-GB" sz="1600" b="1" dirty="0" err="1"/>
              <a:t>và</a:t>
            </a:r>
            <a:r>
              <a:rPr lang="en-GB" sz="1600" b="1" dirty="0"/>
              <a:t> </a:t>
            </a:r>
            <a:r>
              <a:rPr lang="en-GB" sz="1600" b="1" dirty="0" err="1"/>
              <a:t>bệnh</a:t>
            </a:r>
            <a:r>
              <a:rPr lang="en-GB" sz="1600" b="1" dirty="0"/>
              <a:t> </a:t>
            </a:r>
            <a:r>
              <a:rPr lang="en-GB" sz="1600" b="1" dirty="0" err="1"/>
              <a:t>thận</a:t>
            </a:r>
            <a:r>
              <a:rPr lang="en-GB" sz="1600" b="1" dirty="0"/>
              <a:t> </a:t>
            </a:r>
            <a:r>
              <a:rPr lang="en-GB" sz="1600" b="1" dirty="0" err="1"/>
              <a:t>mạn</a:t>
            </a:r>
            <a:endParaRPr lang="en-GB" sz="1600" b="1" dirty="0"/>
          </a:p>
        </p:txBody>
      </p:sp>
      <p:sp>
        <p:nvSpPr>
          <p:cNvPr id="2" name="Footer Placeholder 1">
            <a:extLst>
              <a:ext uri="{FF2B5EF4-FFF2-40B4-BE49-F238E27FC236}">
                <a16:creationId xmlns:a16="http://schemas.microsoft.com/office/drawing/2014/main" id="{F3FC80D4-6165-4CCD-8BEF-FBD56BE4A665}"/>
              </a:ext>
            </a:extLst>
          </p:cNvPr>
          <p:cNvSpPr>
            <a:spLocks noGrp="1"/>
          </p:cNvSpPr>
          <p:nvPr>
            <p:ph type="ftr" sz="quarter" idx="3"/>
          </p:nvPr>
        </p:nvSpPr>
        <p:spPr/>
        <p:txBody>
          <a:bodyPr/>
          <a:lstStyle/>
          <a:p>
            <a:pPr lvl="0">
              <a:defRPr/>
            </a:pPr>
            <a:r>
              <a:rPr lang="en-GB" sz="600">
                <a:solidFill>
                  <a:srgbClr val="5A5A5A"/>
                </a:solidFill>
                <a:sym typeface="Arial"/>
              </a:rPr>
              <a:t>*Các khuyến cáo cho từng thuốc, vui lòng tham khảo thông tin kê toa. </a:t>
            </a:r>
            <a:r>
              <a:rPr kumimoji="0" lang="en-GB" sz="600" b="0" i="0" u="none" strike="noStrike" kern="1200" cap="none" spc="0" normalizeH="0" baseline="0" noProof="0" dirty="0">
                <a:ln>
                  <a:noFill/>
                </a:ln>
                <a:solidFill>
                  <a:srgbClr val="515151"/>
                </a:solidFill>
                <a:effectLst/>
                <a:uLnTx/>
                <a:uFillTx/>
                <a:latin typeface="Century Gothic" panose="020F0302020204030204"/>
                <a:ea typeface="+mn-ea"/>
                <a:cs typeface="+mn-cs"/>
              </a:rPr>
              <a:t>CKD</a:t>
            </a:r>
            <a:r>
              <a:rPr kumimoji="0" lang="en-GB" sz="600" b="0" i="0" u="none" strike="noStrike" kern="1200" cap="none" spc="0" normalizeH="0" baseline="0" noProof="0">
                <a:ln>
                  <a:noFill/>
                </a:ln>
                <a:solidFill>
                  <a:srgbClr val="515151"/>
                </a:solidFill>
                <a:effectLst/>
                <a:uLnTx/>
                <a:uFillTx/>
                <a:latin typeface="Century Gothic" panose="020F0302020204030204"/>
                <a:ea typeface="+mn-ea"/>
                <a:cs typeface="+mn-cs"/>
              </a:rPr>
              <a:t>, bệnh thận mạn; </a:t>
            </a:r>
            <a:r>
              <a:rPr kumimoji="0" lang="en-GB" sz="600" b="0" i="0" u="none" strike="noStrike" kern="1200" cap="none" spc="0" normalizeH="0" baseline="0" noProof="0" dirty="0">
                <a:ln>
                  <a:noFill/>
                </a:ln>
                <a:solidFill>
                  <a:srgbClr val="515151"/>
                </a:solidFill>
                <a:effectLst/>
                <a:uLnTx/>
                <a:uFillTx/>
                <a:latin typeface="Century Gothic" panose="020F0302020204030204"/>
                <a:ea typeface="+mn-ea"/>
                <a:cs typeface="+mn-cs"/>
              </a:rPr>
              <a:t>DPP-4, dipeptidyl peptidase-4</a:t>
            </a:r>
            <a:r>
              <a:rPr kumimoji="0" lang="en-GB" sz="6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vi-VN" sz="600" b="0" i="0" u="none" strike="noStrike" kern="1200" cap="none" spc="0" normalizeH="0" baseline="0" noProof="0">
                <a:ln>
                  <a:noFill/>
                </a:ln>
                <a:solidFill>
                  <a:srgbClr val="515151"/>
                </a:solidFill>
                <a:effectLst/>
                <a:uLnTx/>
                <a:uFillTx/>
                <a:latin typeface="Century Gothic" panose="020F0302020204030204"/>
                <a:ea typeface="+mn-ea"/>
                <a:cs typeface="+mn-cs"/>
              </a:rPr>
              <a:t>eGFR, độ lọc cầu thận ước tính</a:t>
            </a:r>
            <a:r>
              <a:rPr kumimoji="0" lang="en-GB" sz="600" b="0" i="0" u="none" strike="noStrike" kern="1200" cap="none" spc="0" normalizeH="0" baseline="0" noProof="0">
                <a:ln>
                  <a:noFill/>
                </a:ln>
                <a:solidFill>
                  <a:srgbClr val="515151"/>
                </a:solidFill>
                <a:effectLst/>
                <a:uLnTx/>
                <a:uFillTx/>
                <a:latin typeface="Century Gothic" panose="020F0302020204030204"/>
                <a:ea typeface="+mn-ea"/>
                <a:cs typeface="+mn-cs"/>
              </a:rPr>
              <a:t>; </a:t>
            </a:r>
            <a:br>
              <a:rPr kumimoji="0" lang="en-GB" sz="600" b="0" i="0" u="none" strike="noStrike" kern="1200" cap="none" spc="0" normalizeH="0" baseline="0" noProof="0">
                <a:ln>
                  <a:noFill/>
                </a:ln>
                <a:solidFill>
                  <a:srgbClr val="515151"/>
                </a:solidFill>
                <a:effectLst/>
                <a:uLnTx/>
                <a:uFillTx/>
                <a:latin typeface="Century Gothic" panose="020F0302020204030204"/>
                <a:ea typeface="+mn-ea"/>
                <a:cs typeface="+mn-cs"/>
              </a:rPr>
            </a:br>
            <a:r>
              <a:rPr kumimoji="0" lang="en-GB" sz="600" b="0" i="0" u="none" strike="noStrike" kern="1200" cap="none" spc="0" normalizeH="0" baseline="0" noProof="0">
                <a:ln>
                  <a:noFill/>
                </a:ln>
                <a:solidFill>
                  <a:srgbClr val="515151"/>
                </a:solidFill>
                <a:effectLst/>
                <a:uLnTx/>
                <a:uFillTx/>
                <a:latin typeface="Century Gothic" panose="020F0302020204030204"/>
                <a:ea typeface="+mn-ea"/>
                <a:cs typeface="+mn-cs"/>
              </a:rPr>
              <a:t>GLP-1 RA, đồng vận thụ thể glucagon-like peptide-1; </a:t>
            </a:r>
            <a:r>
              <a:rPr kumimoji="0" lang="en-GB" sz="600" b="0" i="0" u="none" strike="noStrike" kern="1200" cap="none" spc="0" normalizeH="0" baseline="0" noProof="0" dirty="0">
                <a:ln>
                  <a:noFill/>
                </a:ln>
                <a:solidFill>
                  <a:srgbClr val="515151"/>
                </a:solidFill>
                <a:effectLst/>
                <a:uLnTx/>
                <a:uFillTx/>
                <a:latin typeface="Century Gothic" panose="020F0302020204030204"/>
                <a:ea typeface="+mn-ea"/>
                <a:cs typeface="+mn-cs"/>
              </a:rPr>
              <a:t>KDIGO, Kidney Disease Improving Global Outcomes; SGLT2, sodium-glucose co-transporter-2</a:t>
            </a:r>
            <a:r>
              <a:rPr kumimoji="0" lang="en-GB" sz="6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vi-VN" sz="600" b="0" i="0" u="none" strike="noStrike" kern="1200" cap="none" spc="0" normalizeH="0" baseline="0" noProof="0">
                <a:ln>
                  <a:noFill/>
                </a:ln>
                <a:solidFill>
                  <a:srgbClr val="515151"/>
                </a:solidFill>
                <a:effectLst/>
                <a:uLnTx/>
                <a:uFillTx/>
                <a:latin typeface="Century Gothic" panose="020F0302020204030204"/>
                <a:ea typeface="+mn-ea"/>
                <a:cs typeface="+mn-cs"/>
              </a:rPr>
              <a:t>ĐTĐ, Đái tháo đường</a:t>
            </a:r>
            <a:r>
              <a:rPr kumimoji="0" lang="en-GB" sz="600" b="0" i="0" u="none" strike="noStrike" kern="1200" cap="none" spc="0" normalizeH="0" baseline="0" noProof="0">
                <a:ln>
                  <a:noFill/>
                </a:ln>
                <a:solidFill>
                  <a:srgbClr val="515151"/>
                </a:solidFill>
                <a:effectLst/>
                <a:uLnTx/>
                <a:uFillTx/>
                <a:latin typeface="Century Gothic" panose="020F0302020204030204"/>
                <a:ea typeface="+mn-ea"/>
                <a:cs typeface="+mn-cs"/>
              </a:rPr>
              <a:t>; </a:t>
            </a:r>
            <a:r>
              <a:rPr kumimoji="0" lang="en-GB" sz="600" b="0" i="0" u="none" strike="noStrike" kern="1200" cap="none" spc="0" normalizeH="0" baseline="0" noProof="0" dirty="0">
                <a:ln>
                  <a:noFill/>
                </a:ln>
                <a:solidFill>
                  <a:srgbClr val="515151"/>
                </a:solidFill>
                <a:effectLst/>
                <a:uLnTx/>
                <a:uFillTx/>
                <a:latin typeface="Century Gothic" panose="020F0302020204030204"/>
                <a:ea typeface="+mn-ea"/>
                <a:cs typeface="+mn-cs"/>
              </a:rPr>
              <a:t>TZD, thiazolidinedione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515151"/>
                </a:solidFill>
                <a:effectLst/>
                <a:uLnTx/>
                <a:uFillTx/>
                <a:latin typeface="Century Gothic" panose="020F0302020204030204"/>
                <a:ea typeface="+mn-ea"/>
                <a:cs typeface="+mn-cs"/>
              </a:rPr>
              <a:t>Kidney Disease: Improving Global Outcomes (KDIGO) CKD Work Group. </a:t>
            </a:r>
            <a:r>
              <a:rPr kumimoji="0" lang="en-GB" sz="600" b="0" i="1" u="none" strike="noStrike" kern="1200" cap="none" spc="0" normalizeH="0" baseline="0" noProof="0" dirty="0">
                <a:ln>
                  <a:noFill/>
                </a:ln>
                <a:solidFill>
                  <a:srgbClr val="515151"/>
                </a:solidFill>
                <a:effectLst/>
                <a:uLnTx/>
                <a:uFillTx/>
                <a:latin typeface="Century Gothic" panose="020F0302020204030204"/>
                <a:ea typeface="+mn-ea"/>
                <a:cs typeface="+mn-cs"/>
              </a:rPr>
              <a:t>Kidney Int </a:t>
            </a:r>
            <a:r>
              <a:rPr kumimoji="0" lang="en-GB" sz="600" b="0" i="0" u="none" strike="noStrike" kern="1200" cap="none" spc="0" normalizeH="0" baseline="0" noProof="0" dirty="0">
                <a:ln>
                  <a:noFill/>
                </a:ln>
                <a:solidFill>
                  <a:srgbClr val="515151"/>
                </a:solidFill>
                <a:effectLst/>
                <a:uLnTx/>
                <a:uFillTx/>
                <a:latin typeface="Century Gothic" panose="020F0302020204030204"/>
                <a:ea typeface="+mn-ea"/>
                <a:cs typeface="+mn-cs"/>
              </a:rPr>
              <a:t>2020;98:S1</a:t>
            </a:r>
          </a:p>
        </p:txBody>
      </p:sp>
      <p:pic>
        <p:nvPicPr>
          <p:cNvPr id="26" name="Graphic 25" descr="Add">
            <a:extLst>
              <a:ext uri="{FF2B5EF4-FFF2-40B4-BE49-F238E27FC236}">
                <a16:creationId xmlns:a16="http://schemas.microsoft.com/office/drawing/2014/main" id="{4B8FCD48-5872-4759-9E40-18DD1911B4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39305" y="2305459"/>
            <a:ext cx="554888" cy="554888"/>
          </a:xfrm>
          <a:prstGeom prst="rect">
            <a:avLst/>
          </a:prstGeom>
        </p:spPr>
      </p:pic>
      <p:cxnSp>
        <p:nvCxnSpPr>
          <p:cNvPr id="40" name="Straight Arrow Connector 39">
            <a:extLst>
              <a:ext uri="{FF2B5EF4-FFF2-40B4-BE49-F238E27FC236}">
                <a16:creationId xmlns:a16="http://schemas.microsoft.com/office/drawing/2014/main" id="{05C0DE3A-4420-4825-8E92-562C7DE25DAC}"/>
              </a:ext>
            </a:extLst>
          </p:cNvPr>
          <p:cNvCxnSpPr>
            <a:cxnSpLocks/>
            <a:endCxn id="26" idx="0"/>
          </p:cNvCxnSpPr>
          <p:nvPr/>
        </p:nvCxnSpPr>
        <p:spPr>
          <a:xfrm>
            <a:off x="5416749" y="1805144"/>
            <a:ext cx="0" cy="500315"/>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sp>
        <p:nvSpPr>
          <p:cNvPr id="42" name="Rectangle: Rounded Corners 41">
            <a:extLst>
              <a:ext uri="{FF2B5EF4-FFF2-40B4-BE49-F238E27FC236}">
                <a16:creationId xmlns:a16="http://schemas.microsoft.com/office/drawing/2014/main" id="{DCEE0E20-3568-48D7-835D-1A39AFD59AF7}"/>
              </a:ext>
            </a:extLst>
          </p:cNvPr>
          <p:cNvSpPr/>
          <p:nvPr/>
        </p:nvSpPr>
        <p:spPr>
          <a:xfrm>
            <a:off x="4086973" y="3477527"/>
            <a:ext cx="2649333" cy="253171"/>
          </a:xfrm>
          <a:prstGeom prst="round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A5A5A"/>
                </a:solidFill>
                <a:effectLst/>
                <a:uLnTx/>
                <a:uFillTx/>
                <a:latin typeface="Century Gothic" panose="020F0302020204030204"/>
                <a:ea typeface="+mn-ea"/>
                <a:cs typeface="+mn-cs"/>
              </a:rPr>
              <a:t>GLP-1 </a:t>
            </a:r>
            <a:r>
              <a:rPr kumimoji="0" lang="en-GB" sz="1100" b="0" i="0" u="none" strike="noStrike" kern="1200" cap="none" spc="0" normalizeH="0" baseline="0" noProof="0">
                <a:ln>
                  <a:noFill/>
                </a:ln>
                <a:solidFill>
                  <a:srgbClr val="5A5A5A"/>
                </a:solidFill>
                <a:effectLst/>
                <a:uLnTx/>
                <a:uFillTx/>
                <a:latin typeface="Century Gothic" panose="020F0302020204030204"/>
                <a:ea typeface="+mn-ea"/>
                <a:cs typeface="+mn-cs"/>
              </a:rPr>
              <a:t>RA (ưu tiên)</a:t>
            </a:r>
            <a:endParaRPr kumimoji="0" lang="en-GB" sz="110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43" name="Rectangle: Rounded Corners 42">
            <a:extLst>
              <a:ext uri="{FF2B5EF4-FFF2-40B4-BE49-F238E27FC236}">
                <a16:creationId xmlns:a16="http://schemas.microsoft.com/office/drawing/2014/main" id="{7C3EEBE6-C845-4E53-AA6F-DA846FEF3124}"/>
              </a:ext>
            </a:extLst>
          </p:cNvPr>
          <p:cNvSpPr/>
          <p:nvPr/>
        </p:nvSpPr>
        <p:spPr>
          <a:xfrm>
            <a:off x="4086972" y="3790063"/>
            <a:ext cx="1355002" cy="253171"/>
          </a:xfrm>
          <a:prstGeom prst="round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a:solidFill>
                  <a:srgbClr val="5A5A5A"/>
                </a:solidFill>
                <a:latin typeface="Century Gothic" panose="020F0302020204030204"/>
              </a:rPr>
              <a:t>Ức chế </a:t>
            </a:r>
            <a:r>
              <a:rPr kumimoji="0" lang="en-GB" sz="1100" b="0" i="0" u="none" strike="noStrike" kern="1200" cap="none" spc="0" normalizeH="0" baseline="0" noProof="0">
                <a:ln>
                  <a:noFill/>
                </a:ln>
                <a:solidFill>
                  <a:srgbClr val="5A5A5A"/>
                </a:solidFill>
                <a:effectLst/>
                <a:uLnTx/>
                <a:uFillTx/>
                <a:latin typeface="Century Gothic" panose="020F0302020204030204"/>
                <a:ea typeface="+mn-ea"/>
                <a:cs typeface="+mn-cs"/>
              </a:rPr>
              <a:t>DPP-4</a:t>
            </a:r>
            <a:endParaRPr kumimoji="0" lang="en-GB" sz="110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44" name="Rectangle: Rounded Corners 43">
            <a:extLst>
              <a:ext uri="{FF2B5EF4-FFF2-40B4-BE49-F238E27FC236}">
                <a16:creationId xmlns:a16="http://schemas.microsoft.com/office/drawing/2014/main" id="{06F50866-A4E7-459F-9C46-D26C5815DBF0}"/>
              </a:ext>
            </a:extLst>
          </p:cNvPr>
          <p:cNvSpPr/>
          <p:nvPr/>
        </p:nvSpPr>
        <p:spPr>
          <a:xfrm>
            <a:off x="5463288" y="3790063"/>
            <a:ext cx="1273017" cy="253171"/>
          </a:xfrm>
          <a:prstGeom prst="round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A5A5A"/>
                </a:solidFill>
                <a:effectLst/>
                <a:uLnTx/>
                <a:uFillTx/>
                <a:latin typeface="Century Gothic" panose="020F0302020204030204"/>
                <a:ea typeface="+mn-ea"/>
                <a:cs typeface="+mn-cs"/>
              </a:rPr>
              <a:t>Insulin</a:t>
            </a:r>
          </a:p>
        </p:txBody>
      </p:sp>
      <p:sp>
        <p:nvSpPr>
          <p:cNvPr id="45" name="Rectangle: Rounded Corners 44">
            <a:extLst>
              <a:ext uri="{FF2B5EF4-FFF2-40B4-BE49-F238E27FC236}">
                <a16:creationId xmlns:a16="http://schemas.microsoft.com/office/drawing/2014/main" id="{8BCCD57D-8DCC-498F-9A38-D24B4E5E1216}"/>
              </a:ext>
            </a:extLst>
          </p:cNvPr>
          <p:cNvSpPr/>
          <p:nvPr/>
        </p:nvSpPr>
        <p:spPr>
          <a:xfrm>
            <a:off x="4086972" y="4103910"/>
            <a:ext cx="1355002" cy="253171"/>
          </a:xfrm>
          <a:prstGeom prst="round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A5A5A"/>
                </a:solidFill>
                <a:effectLst/>
                <a:uLnTx/>
                <a:uFillTx/>
                <a:latin typeface="Century Gothic" panose="020F0302020204030204"/>
                <a:ea typeface="+mn-ea"/>
                <a:cs typeface="+mn-cs"/>
              </a:rPr>
              <a:t>Sulphonylurea</a:t>
            </a:r>
          </a:p>
        </p:txBody>
      </p:sp>
      <p:sp>
        <p:nvSpPr>
          <p:cNvPr id="46" name="Rectangle: Rounded Corners 45">
            <a:extLst>
              <a:ext uri="{FF2B5EF4-FFF2-40B4-BE49-F238E27FC236}">
                <a16:creationId xmlns:a16="http://schemas.microsoft.com/office/drawing/2014/main" id="{89A7B59C-3895-42D7-9F1D-21ED3F5963FA}"/>
              </a:ext>
            </a:extLst>
          </p:cNvPr>
          <p:cNvSpPr/>
          <p:nvPr/>
        </p:nvSpPr>
        <p:spPr>
          <a:xfrm>
            <a:off x="5467728" y="4108242"/>
            <a:ext cx="1268577" cy="253171"/>
          </a:xfrm>
          <a:prstGeom prst="round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A5A5A"/>
                </a:solidFill>
                <a:effectLst/>
                <a:uLnTx/>
                <a:uFillTx/>
                <a:latin typeface="Century Gothic" panose="020F0302020204030204"/>
                <a:ea typeface="+mn-ea"/>
                <a:cs typeface="+mn-cs"/>
              </a:rPr>
              <a:t>TZD</a:t>
            </a:r>
          </a:p>
        </p:txBody>
      </p:sp>
      <p:sp>
        <p:nvSpPr>
          <p:cNvPr id="47" name="Rectangle: Rounded Corners 46">
            <a:extLst>
              <a:ext uri="{FF2B5EF4-FFF2-40B4-BE49-F238E27FC236}">
                <a16:creationId xmlns:a16="http://schemas.microsoft.com/office/drawing/2014/main" id="{4062C65E-2BDE-4AE0-9EF9-27F415882018}"/>
              </a:ext>
            </a:extLst>
          </p:cNvPr>
          <p:cNvSpPr/>
          <p:nvPr/>
        </p:nvSpPr>
        <p:spPr>
          <a:xfrm>
            <a:off x="4086972" y="4412675"/>
            <a:ext cx="2649333" cy="253171"/>
          </a:xfrm>
          <a:prstGeom prst="round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a:solidFill>
                  <a:srgbClr val="5A5A5A"/>
                </a:solidFill>
                <a:latin typeface="Century Gothic" panose="020F0302020204030204"/>
              </a:rPr>
              <a:t>Ức chế a</a:t>
            </a:r>
            <a:r>
              <a:rPr kumimoji="0" lang="en-GB" sz="1100" b="0" i="0" u="none" strike="noStrike" kern="1200" cap="none" spc="0" normalizeH="0" baseline="0" noProof="0">
                <a:ln>
                  <a:noFill/>
                </a:ln>
                <a:solidFill>
                  <a:srgbClr val="5A5A5A"/>
                </a:solidFill>
                <a:effectLst/>
                <a:uLnTx/>
                <a:uFillTx/>
                <a:latin typeface="Century Gothic" panose="020F0302020204030204"/>
                <a:ea typeface="+mn-ea"/>
                <a:cs typeface="+mn-cs"/>
              </a:rPr>
              <a:t>lpha-glucosidase</a:t>
            </a:r>
            <a:endParaRPr kumimoji="0" lang="en-GB" sz="110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48" name="TextBox 47">
            <a:extLst>
              <a:ext uri="{FF2B5EF4-FFF2-40B4-BE49-F238E27FC236}">
                <a16:creationId xmlns:a16="http://schemas.microsoft.com/office/drawing/2014/main" id="{1EEAC800-84EE-406E-8B03-E0D553829492}"/>
              </a:ext>
            </a:extLst>
          </p:cNvPr>
          <p:cNvSpPr txBox="1"/>
          <p:nvPr/>
        </p:nvSpPr>
        <p:spPr>
          <a:xfrm>
            <a:off x="6848109" y="3575933"/>
            <a:ext cx="1900352" cy="1169551"/>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5A5A5A"/>
                </a:solidFill>
                <a:effectLst/>
                <a:uLnTx/>
                <a:uFillTx/>
                <a:latin typeface="Century Gothic" panose="020F0302020204030204"/>
                <a:ea typeface="+mn-ea"/>
                <a:cs typeface="+mn-cs"/>
              </a:rPr>
              <a:t>Tùy</a:t>
            </a:r>
            <a:r>
              <a:rPr kumimoji="0" lang="en-GB" sz="1000" b="0" i="0" u="none" strike="noStrike" kern="1200" cap="none" spc="0" normalizeH="0" noProof="0">
                <a:ln>
                  <a:noFill/>
                </a:ln>
                <a:solidFill>
                  <a:srgbClr val="5A5A5A"/>
                </a:solidFill>
                <a:effectLst/>
                <a:uLnTx/>
                <a:uFillTx/>
                <a:latin typeface="Century Gothic" panose="020F0302020204030204"/>
                <a:ea typeface="+mn-ea"/>
                <a:cs typeface="+mn-cs"/>
              </a:rPr>
              <a:t> thuộc lựa chọn của bệnh nhân</a:t>
            </a:r>
            <a:r>
              <a:rPr kumimoji="0" lang="en-GB" sz="1000" b="0" i="0" u="none" strike="noStrike" kern="1200" cap="none" spc="0" normalizeH="0" baseline="0" noProof="0">
                <a:ln>
                  <a:noFill/>
                </a:ln>
                <a:solidFill>
                  <a:srgbClr val="5A5A5A"/>
                </a:solidFill>
                <a:effectLst/>
                <a:uLnTx/>
                <a:uFillTx/>
                <a:latin typeface="Century Gothic" panose="020F0302020204030204"/>
                <a:ea typeface="+mn-ea"/>
                <a:cs typeface="+mn-cs"/>
              </a:rPr>
              <a:t>, bệnh</a:t>
            </a:r>
            <a:r>
              <a:rPr kumimoji="0" lang="en-GB" sz="1000" b="0" i="0" u="none" strike="noStrike" kern="1200" cap="none" spc="0" normalizeH="0" noProof="0">
                <a:ln>
                  <a:noFill/>
                </a:ln>
                <a:solidFill>
                  <a:srgbClr val="5A5A5A"/>
                </a:solidFill>
                <a:effectLst/>
                <a:uLnTx/>
                <a:uFillTx/>
                <a:latin typeface="Century Gothic" panose="020F0302020204030204"/>
                <a:ea typeface="+mn-ea"/>
                <a:cs typeface="+mn-cs"/>
              </a:rPr>
              <a:t> đồng mắc, eGFR và chi phí</a:t>
            </a:r>
            <a:endParaRPr kumimoji="0" lang="en-GB" sz="1000" b="0" i="0" u="none" strike="noStrike" kern="1200" cap="none" spc="0" normalizeH="0" baseline="0" noProof="0" dirty="0">
              <a:ln>
                <a:noFill/>
              </a:ln>
              <a:solidFill>
                <a:srgbClr val="5A5A5A"/>
              </a:solidFill>
              <a:effectLst/>
              <a:uLnTx/>
              <a:uFillTx/>
              <a:latin typeface="Century Gothic" panose="020F03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5A5A5A"/>
                </a:solidFill>
                <a:effectLst/>
                <a:uLnTx/>
                <a:uFillTx/>
                <a:latin typeface="Century Gothic" panose="020F0302020204030204"/>
                <a:ea typeface="+mn-ea"/>
                <a:cs typeface="+mn-cs"/>
              </a:rPr>
              <a:t>Bao gồm</a:t>
            </a:r>
            <a:r>
              <a:rPr kumimoji="0" lang="en-GB" sz="1000" b="0" i="0" u="none" strike="noStrike" kern="1200" cap="none" spc="0" normalizeH="0" noProof="0">
                <a:ln>
                  <a:noFill/>
                </a:ln>
                <a:solidFill>
                  <a:srgbClr val="5A5A5A"/>
                </a:solidFill>
                <a:effectLst/>
                <a:uLnTx/>
                <a:uFillTx/>
                <a:latin typeface="Century Gothic" panose="020F0302020204030204"/>
                <a:ea typeface="+mn-ea"/>
                <a:cs typeface="+mn-cs"/>
              </a:rPr>
              <a:t> bệnh nhân có</a:t>
            </a:r>
            <a:r>
              <a:rPr kumimoji="0" lang="en-GB" sz="1000" b="0" i="0" u="none" strike="noStrike" kern="1200" cap="none" spc="0" normalizeH="0" baseline="0" noProof="0">
                <a:ln>
                  <a:noFill/>
                </a:ln>
                <a:solidFill>
                  <a:srgbClr val="5A5A5A"/>
                </a:solidFill>
                <a:effectLst/>
                <a:uLnTx/>
                <a:uFillTx/>
                <a:latin typeface="Century Gothic" panose="020F0302020204030204"/>
                <a:ea typeface="+mn-ea"/>
                <a:cs typeface="+mn-cs"/>
              </a:rPr>
              <a:t> </a:t>
            </a:r>
            <a:r>
              <a:rPr kumimoji="0" lang="en-GB" sz="1000" b="0" i="0" u="none" strike="noStrike" kern="1200" cap="none" spc="0" normalizeH="0" baseline="0" noProof="0" dirty="0">
                <a:ln>
                  <a:noFill/>
                </a:ln>
                <a:solidFill>
                  <a:srgbClr val="5A5A5A"/>
                </a:solidFill>
                <a:effectLst/>
                <a:uLnTx/>
                <a:uFillTx/>
                <a:latin typeface="Century Gothic" panose="020F0302020204030204"/>
                <a:ea typeface="+mn-ea"/>
                <a:cs typeface="+mn-cs"/>
              </a:rPr>
              <a:t>eGFR &lt;</a:t>
            </a:r>
            <a:r>
              <a:rPr kumimoji="0" lang="en-GB" sz="1000" b="0" i="0" u="none" strike="noStrike" kern="1200" cap="none" spc="0" normalizeH="0" baseline="0" noProof="0">
                <a:ln>
                  <a:noFill/>
                </a:ln>
                <a:solidFill>
                  <a:srgbClr val="5A5A5A"/>
                </a:solidFill>
                <a:effectLst/>
                <a:uLnTx/>
                <a:uFillTx/>
                <a:latin typeface="Century Gothic" panose="020F0302020204030204"/>
                <a:ea typeface="+mn-ea"/>
                <a:cs typeface="+mn-cs"/>
              </a:rPr>
              <a:t>30 ml/phút/1.73 m</a:t>
            </a:r>
            <a:r>
              <a:rPr kumimoji="0" lang="en-GB" sz="1000" b="0" i="0" u="none" strike="noStrike" kern="1200" cap="none" spc="0" normalizeH="0" baseline="30000" noProof="0">
                <a:ln>
                  <a:noFill/>
                </a:ln>
                <a:solidFill>
                  <a:srgbClr val="5A5A5A"/>
                </a:solidFill>
                <a:effectLst/>
                <a:uLnTx/>
                <a:uFillTx/>
                <a:latin typeface="Century Gothic" panose="020F0302020204030204"/>
                <a:ea typeface="+mn-ea"/>
                <a:cs typeface="+mn-cs"/>
              </a:rPr>
              <a:t>2</a:t>
            </a:r>
            <a:r>
              <a:rPr lang="en-GB" sz="1000">
                <a:solidFill>
                  <a:srgbClr val="5A5A5A"/>
                </a:solidFill>
                <a:latin typeface="Century Gothic" panose="020F0302020204030204"/>
              </a:rPr>
              <a:t> hoặc đang lọc máu</a:t>
            </a:r>
            <a:endParaRPr kumimoji="0" lang="en-GB" sz="100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grpSp>
        <p:nvGrpSpPr>
          <p:cNvPr id="66" name="Group 65">
            <a:extLst>
              <a:ext uri="{FF2B5EF4-FFF2-40B4-BE49-F238E27FC236}">
                <a16:creationId xmlns:a16="http://schemas.microsoft.com/office/drawing/2014/main" id="{306B7F1B-5C64-4655-B695-15B50470C75A}"/>
              </a:ext>
            </a:extLst>
          </p:cNvPr>
          <p:cNvGrpSpPr/>
          <p:nvPr/>
        </p:nvGrpSpPr>
        <p:grpSpPr>
          <a:xfrm>
            <a:off x="1952425" y="2051143"/>
            <a:ext cx="3138790" cy="1116000"/>
            <a:chOff x="1705014" y="2258179"/>
            <a:chExt cx="3138790" cy="1070050"/>
          </a:xfrm>
        </p:grpSpPr>
        <p:grpSp>
          <p:nvGrpSpPr>
            <p:cNvPr id="34" name="Group 33">
              <a:extLst>
                <a:ext uri="{FF2B5EF4-FFF2-40B4-BE49-F238E27FC236}">
                  <a16:creationId xmlns:a16="http://schemas.microsoft.com/office/drawing/2014/main" id="{297FB4E7-B5F8-4E37-98C8-10CA5A35D207}"/>
                </a:ext>
              </a:extLst>
            </p:cNvPr>
            <p:cNvGrpSpPr/>
            <p:nvPr/>
          </p:nvGrpSpPr>
          <p:grpSpPr>
            <a:xfrm>
              <a:off x="1705014" y="2258179"/>
              <a:ext cx="3138790" cy="1070050"/>
              <a:chOff x="1633143" y="2389950"/>
              <a:chExt cx="3138790" cy="1070050"/>
            </a:xfrm>
          </p:grpSpPr>
          <p:sp>
            <p:nvSpPr>
              <p:cNvPr id="23" name="Rectangle: Rounded Corners 22">
                <a:extLst>
                  <a:ext uri="{FF2B5EF4-FFF2-40B4-BE49-F238E27FC236}">
                    <a16:creationId xmlns:a16="http://schemas.microsoft.com/office/drawing/2014/main" id="{569AE2BF-1A9C-45AD-9F5A-95AAE8118403}"/>
                  </a:ext>
                </a:extLst>
              </p:cNvPr>
              <p:cNvSpPr/>
              <p:nvPr/>
            </p:nvSpPr>
            <p:spPr>
              <a:xfrm>
                <a:off x="1803290" y="2389950"/>
                <a:ext cx="2960096" cy="1070050"/>
              </a:xfrm>
              <a:prstGeom prst="roundRect">
                <a:avLst/>
              </a:prstGeom>
              <a:solidFill>
                <a:schemeClr val="bg1"/>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A5A5A"/>
                    </a:solidFill>
                    <a:effectLst/>
                    <a:uLnTx/>
                    <a:uFillTx/>
                    <a:latin typeface="Century Gothic" panose="020F0302020204030204"/>
                    <a:ea typeface="+mn-ea"/>
                    <a:cs typeface="+mn-cs"/>
                  </a:rPr>
                  <a:t>Metformin</a:t>
                </a:r>
              </a:p>
            </p:txBody>
          </p:sp>
          <p:sp>
            <p:nvSpPr>
              <p:cNvPr id="28" name="TextBox 27">
                <a:extLst>
                  <a:ext uri="{FF2B5EF4-FFF2-40B4-BE49-F238E27FC236}">
                    <a16:creationId xmlns:a16="http://schemas.microsoft.com/office/drawing/2014/main" id="{79269AAD-D63C-4EDE-9302-E3705CEA2971}"/>
                  </a:ext>
                </a:extLst>
              </p:cNvPr>
              <p:cNvSpPr txBox="1"/>
              <p:nvPr/>
            </p:nvSpPr>
            <p:spPr>
              <a:xfrm>
                <a:off x="1633143" y="2591975"/>
                <a:ext cx="1407622" cy="38363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A5A5A"/>
                    </a:solidFill>
                    <a:effectLst/>
                    <a:uLnTx/>
                    <a:uFillTx/>
                    <a:latin typeface="Century Gothic" panose="020F0302020204030204"/>
                    <a:ea typeface="+mn-ea"/>
                    <a:cs typeface="+mn-cs"/>
                  </a:rPr>
                  <a:t>eGFR &lt;</a:t>
                </a:r>
                <a:r>
                  <a:rPr kumimoji="0" lang="en-GB" sz="1000" b="0" i="0" u="none" strike="noStrike" kern="1200" cap="none" spc="0" normalizeH="0" baseline="0" noProof="0">
                    <a:ln>
                      <a:noFill/>
                    </a:ln>
                    <a:solidFill>
                      <a:srgbClr val="5A5A5A"/>
                    </a:solidFill>
                    <a:effectLst/>
                    <a:uLnTx/>
                    <a:uFillTx/>
                    <a:latin typeface="Century Gothic" panose="020F0302020204030204"/>
                    <a:ea typeface="+mn-ea"/>
                    <a:cs typeface="+mn-cs"/>
                  </a:rPr>
                  <a:t>45 ml/phút/1.73</a:t>
                </a:r>
                <a:r>
                  <a:rPr kumimoji="0" lang="en-GB" sz="1000" b="0" i="0" u="none" strike="noStrike" kern="1200" cap="none" spc="0" normalizeH="0" baseline="0" noProof="0" dirty="0">
                    <a:ln>
                      <a:noFill/>
                    </a:ln>
                    <a:solidFill>
                      <a:srgbClr val="5A5A5A"/>
                    </a:solidFill>
                    <a:effectLst/>
                    <a:uLnTx/>
                    <a:uFillTx/>
                    <a:latin typeface="Century Gothic" panose="020F0302020204030204"/>
                    <a:ea typeface="+mn-ea"/>
                    <a:cs typeface="+mn-cs"/>
                  </a:rPr>
                  <a:t> m</a:t>
                </a:r>
                <a:r>
                  <a:rPr kumimoji="0" lang="en-GB" sz="1000" b="0" i="0" u="none" strike="noStrike" kern="1200" cap="none" spc="0" normalizeH="0" baseline="30000" noProof="0" dirty="0">
                    <a:ln>
                      <a:noFill/>
                    </a:ln>
                    <a:solidFill>
                      <a:srgbClr val="5A5A5A"/>
                    </a:solidFill>
                    <a:effectLst/>
                    <a:uLnTx/>
                    <a:uFillTx/>
                    <a:latin typeface="Century Gothic" panose="020F0302020204030204"/>
                    <a:ea typeface="+mn-ea"/>
                    <a:cs typeface="+mn-cs"/>
                  </a:rPr>
                  <a:t>2 </a:t>
                </a:r>
                <a:endParaRPr kumimoji="0" lang="en-GB" sz="100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29" name="TextBox 28">
                <a:extLst>
                  <a:ext uri="{FF2B5EF4-FFF2-40B4-BE49-F238E27FC236}">
                    <a16:creationId xmlns:a16="http://schemas.microsoft.com/office/drawing/2014/main" id="{B3869B7E-80EB-4653-A77A-118E718B4D6C}"/>
                  </a:ext>
                </a:extLst>
              </p:cNvPr>
              <p:cNvSpPr txBox="1"/>
              <p:nvPr/>
            </p:nvSpPr>
            <p:spPr>
              <a:xfrm>
                <a:off x="2645826" y="2591975"/>
                <a:ext cx="1407622" cy="38363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A5A5A"/>
                    </a:solidFill>
                    <a:effectLst/>
                    <a:uLnTx/>
                    <a:uFillTx/>
                    <a:latin typeface="Century Gothic" panose="020F0302020204030204"/>
                    <a:ea typeface="+mn-ea"/>
                    <a:cs typeface="+mn-cs"/>
                  </a:rPr>
                  <a:t>eGFR &lt;</a:t>
                </a:r>
                <a:r>
                  <a:rPr kumimoji="0" lang="en-GB" sz="1000" b="0" i="0" u="none" strike="noStrike" kern="1200" cap="none" spc="0" normalizeH="0" baseline="0" noProof="0">
                    <a:ln>
                      <a:noFill/>
                    </a:ln>
                    <a:solidFill>
                      <a:srgbClr val="5A5A5A"/>
                    </a:solidFill>
                    <a:effectLst/>
                    <a:uLnTx/>
                    <a:uFillTx/>
                    <a:latin typeface="Century Gothic" panose="020F0302020204030204"/>
                    <a:ea typeface="+mn-ea"/>
                    <a:cs typeface="+mn-cs"/>
                  </a:rPr>
                  <a:t>30 ml/phút/1.73</a:t>
                </a:r>
                <a:r>
                  <a:rPr kumimoji="0" lang="en-GB" sz="1000" b="0" i="0" u="none" strike="noStrike" kern="1200" cap="none" spc="0" normalizeH="0" baseline="0" noProof="0" dirty="0">
                    <a:ln>
                      <a:noFill/>
                    </a:ln>
                    <a:solidFill>
                      <a:srgbClr val="5A5A5A"/>
                    </a:solidFill>
                    <a:effectLst/>
                    <a:uLnTx/>
                    <a:uFillTx/>
                    <a:latin typeface="Century Gothic" panose="020F0302020204030204"/>
                    <a:ea typeface="+mn-ea"/>
                    <a:cs typeface="+mn-cs"/>
                  </a:rPr>
                  <a:t> m</a:t>
                </a:r>
                <a:r>
                  <a:rPr kumimoji="0" lang="en-GB" sz="1000" b="0" i="0" u="none" strike="noStrike" kern="1200" cap="none" spc="0" normalizeH="0" baseline="30000" noProof="0" dirty="0">
                    <a:ln>
                      <a:noFill/>
                    </a:ln>
                    <a:solidFill>
                      <a:srgbClr val="5A5A5A"/>
                    </a:solidFill>
                    <a:effectLst/>
                    <a:uLnTx/>
                    <a:uFillTx/>
                    <a:latin typeface="Century Gothic" panose="020F0302020204030204"/>
                    <a:ea typeface="+mn-ea"/>
                    <a:cs typeface="+mn-cs"/>
                  </a:rPr>
                  <a:t>2 </a:t>
                </a:r>
                <a:endParaRPr kumimoji="0" lang="en-GB" sz="100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30" name="TextBox 29">
                <a:extLst>
                  <a:ext uri="{FF2B5EF4-FFF2-40B4-BE49-F238E27FC236}">
                    <a16:creationId xmlns:a16="http://schemas.microsoft.com/office/drawing/2014/main" id="{82E49E81-9297-46C5-994D-A8462EE74065}"/>
                  </a:ext>
                </a:extLst>
              </p:cNvPr>
              <p:cNvSpPr txBox="1"/>
              <p:nvPr/>
            </p:nvSpPr>
            <p:spPr>
              <a:xfrm>
                <a:off x="3808102" y="2591975"/>
                <a:ext cx="954000" cy="2508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5A5A5A"/>
                    </a:solidFill>
                    <a:effectLst/>
                    <a:uLnTx/>
                    <a:uFillTx/>
                    <a:latin typeface="Century Gothic" panose="020F0302020204030204"/>
                    <a:ea typeface="+mn-ea"/>
                    <a:cs typeface="+mn-cs"/>
                  </a:rPr>
                  <a:t>Lọc</a:t>
                </a:r>
                <a:r>
                  <a:rPr kumimoji="0" lang="en-GB" sz="1050" b="0" i="0" u="none" strike="noStrike" kern="1200" cap="none" spc="0" normalizeH="0" noProof="0">
                    <a:ln>
                      <a:noFill/>
                    </a:ln>
                    <a:solidFill>
                      <a:srgbClr val="5A5A5A"/>
                    </a:solidFill>
                    <a:effectLst/>
                    <a:uLnTx/>
                    <a:uFillTx/>
                    <a:latin typeface="Century Gothic" panose="020F0302020204030204"/>
                    <a:ea typeface="+mn-ea"/>
                    <a:cs typeface="+mn-cs"/>
                  </a:rPr>
                  <a:t> máu</a:t>
                </a:r>
                <a:endParaRPr kumimoji="0" lang="en-GB" sz="105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31" name="TextBox 30">
                <a:extLst>
                  <a:ext uri="{FF2B5EF4-FFF2-40B4-BE49-F238E27FC236}">
                    <a16:creationId xmlns:a16="http://schemas.microsoft.com/office/drawing/2014/main" id="{D2776BFF-24D7-4AA7-A494-65614CEC7576}"/>
                  </a:ext>
                </a:extLst>
              </p:cNvPr>
              <p:cNvSpPr txBox="1"/>
              <p:nvPr/>
            </p:nvSpPr>
            <p:spPr>
              <a:xfrm>
                <a:off x="2657320" y="3085021"/>
                <a:ext cx="1135395" cy="2508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5A5A5A"/>
                    </a:solidFill>
                    <a:effectLst/>
                    <a:uLnTx/>
                    <a:uFillTx/>
                    <a:latin typeface="Century Gothic" panose="020F0302020204030204"/>
                    <a:ea typeface="+mn-ea"/>
                    <a:cs typeface="+mn-cs"/>
                  </a:rPr>
                  <a:t>Ngưng</a:t>
                </a:r>
                <a:endParaRPr kumimoji="0" lang="en-GB" sz="105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32" name="TextBox 31">
                <a:extLst>
                  <a:ext uri="{FF2B5EF4-FFF2-40B4-BE49-F238E27FC236}">
                    <a16:creationId xmlns:a16="http://schemas.microsoft.com/office/drawing/2014/main" id="{2CC1B6E5-F273-4F66-8F85-9862DDB56F7C}"/>
                  </a:ext>
                </a:extLst>
              </p:cNvPr>
              <p:cNvSpPr txBox="1"/>
              <p:nvPr/>
            </p:nvSpPr>
            <p:spPr>
              <a:xfrm>
                <a:off x="1836812" y="2996489"/>
                <a:ext cx="954106" cy="24346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5A5A5A"/>
                    </a:solidFill>
                    <a:effectLst/>
                    <a:uLnTx/>
                    <a:uFillTx/>
                    <a:latin typeface="Century Gothic" panose="020F0302020204030204"/>
                    <a:ea typeface="+mn-ea"/>
                    <a:cs typeface="+mn-cs"/>
                  </a:rPr>
                  <a:t>Giảm</a:t>
                </a:r>
                <a:r>
                  <a:rPr kumimoji="0" lang="en-GB" sz="1050" b="0" i="0" u="none" strike="noStrike" kern="1200" cap="none" spc="0" normalizeH="0" noProof="0">
                    <a:ln>
                      <a:noFill/>
                    </a:ln>
                    <a:solidFill>
                      <a:srgbClr val="5A5A5A"/>
                    </a:solidFill>
                    <a:effectLst/>
                    <a:uLnTx/>
                    <a:uFillTx/>
                    <a:latin typeface="Century Gothic" panose="020F0302020204030204"/>
                    <a:ea typeface="+mn-ea"/>
                    <a:cs typeface="+mn-cs"/>
                  </a:rPr>
                  <a:t> liều</a:t>
                </a:r>
                <a:endParaRPr kumimoji="0" lang="en-GB" sz="105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33" name="TextBox 32">
                <a:extLst>
                  <a:ext uri="{FF2B5EF4-FFF2-40B4-BE49-F238E27FC236}">
                    <a16:creationId xmlns:a16="http://schemas.microsoft.com/office/drawing/2014/main" id="{E7F2EA9F-780D-490A-8E23-74CD31E13995}"/>
                  </a:ext>
                </a:extLst>
              </p:cNvPr>
              <p:cNvSpPr txBox="1"/>
              <p:nvPr/>
            </p:nvSpPr>
            <p:spPr>
              <a:xfrm>
                <a:off x="3685414" y="3085021"/>
                <a:ext cx="1086519" cy="2508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5A5A5A"/>
                    </a:solidFill>
                    <a:effectLst/>
                    <a:uLnTx/>
                    <a:uFillTx/>
                    <a:latin typeface="Century Gothic" panose="020F0302020204030204"/>
                    <a:ea typeface="+mn-ea"/>
                    <a:cs typeface="+mn-cs"/>
                  </a:rPr>
                  <a:t>Ngưng</a:t>
                </a:r>
                <a:endParaRPr kumimoji="0" lang="en-GB" sz="105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grpSp>
        <p:cxnSp>
          <p:nvCxnSpPr>
            <p:cNvPr id="50" name="Straight Connector 49">
              <a:extLst>
                <a:ext uri="{FF2B5EF4-FFF2-40B4-BE49-F238E27FC236}">
                  <a16:creationId xmlns:a16="http://schemas.microsoft.com/office/drawing/2014/main" id="{B178685E-5EF2-43C5-9279-4B3FC5BFBD80}"/>
                </a:ext>
              </a:extLst>
            </p:cNvPr>
            <p:cNvCxnSpPr>
              <a:cxnSpLocks/>
            </p:cNvCxnSpPr>
            <p:nvPr/>
          </p:nvCxnSpPr>
          <p:spPr>
            <a:xfrm>
              <a:off x="1982579" y="2880350"/>
              <a:ext cx="2745258" cy="0"/>
            </a:xfrm>
            <a:prstGeom prst="line">
              <a:avLst/>
            </a:prstGeom>
            <a:ln w="1905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67" name="Group 66">
            <a:extLst>
              <a:ext uri="{FF2B5EF4-FFF2-40B4-BE49-F238E27FC236}">
                <a16:creationId xmlns:a16="http://schemas.microsoft.com/office/drawing/2014/main" id="{4F3E38B5-30F7-423E-B132-6F95AF8FAF42}"/>
              </a:ext>
            </a:extLst>
          </p:cNvPr>
          <p:cNvGrpSpPr/>
          <p:nvPr/>
        </p:nvGrpSpPr>
        <p:grpSpPr>
          <a:xfrm>
            <a:off x="5737939" y="2051143"/>
            <a:ext cx="2649333" cy="1114074"/>
            <a:chOff x="5486605" y="2205985"/>
            <a:chExt cx="2649333" cy="1025185"/>
          </a:xfrm>
          <a:solidFill>
            <a:schemeClr val="bg1"/>
          </a:solidFill>
        </p:grpSpPr>
        <p:sp>
          <p:nvSpPr>
            <p:cNvPr id="24" name="Rectangle: Rounded Corners 23">
              <a:extLst>
                <a:ext uri="{FF2B5EF4-FFF2-40B4-BE49-F238E27FC236}">
                  <a16:creationId xmlns:a16="http://schemas.microsoft.com/office/drawing/2014/main" id="{E4EEE265-DD1E-4C7B-8C46-E9AD3A991DEA}"/>
                </a:ext>
              </a:extLst>
            </p:cNvPr>
            <p:cNvSpPr/>
            <p:nvPr/>
          </p:nvSpPr>
          <p:spPr>
            <a:xfrm>
              <a:off x="5486605" y="2205985"/>
              <a:ext cx="2649333" cy="1025185"/>
            </a:xfrm>
            <a:prstGeom prst="roundRect">
              <a:avLst/>
            </a:prstGeom>
            <a:grp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1">
                  <a:solidFill>
                    <a:srgbClr val="5A5A5A"/>
                  </a:solidFill>
                  <a:latin typeface="Century Gothic" panose="020F0302020204030204"/>
                </a:rPr>
                <a:t>Ức chế </a:t>
              </a:r>
              <a:r>
                <a:rPr kumimoji="0" lang="en-GB" sz="1200" b="1" i="0" u="none" strike="noStrike" kern="1200" cap="none" spc="0" normalizeH="0" baseline="0" noProof="0">
                  <a:ln>
                    <a:noFill/>
                  </a:ln>
                  <a:solidFill>
                    <a:srgbClr val="5A5A5A"/>
                  </a:solidFill>
                  <a:effectLst/>
                  <a:uLnTx/>
                  <a:uFillTx/>
                  <a:latin typeface="Century Gothic" panose="020F0302020204030204"/>
                  <a:ea typeface="+mn-ea"/>
                  <a:cs typeface="+mn-cs"/>
                </a:rPr>
                <a:t>SGLT2</a:t>
              </a:r>
              <a:endParaRPr kumimoji="0" lang="en-GB" sz="1200" b="1"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35" name="TextBox 34">
              <a:extLst>
                <a:ext uri="{FF2B5EF4-FFF2-40B4-BE49-F238E27FC236}">
                  <a16:creationId xmlns:a16="http://schemas.microsoft.com/office/drawing/2014/main" id="{D56F6ECF-3C54-40DB-A606-E6327F588279}"/>
                </a:ext>
              </a:extLst>
            </p:cNvPr>
            <p:cNvSpPr txBox="1"/>
            <p:nvPr/>
          </p:nvSpPr>
          <p:spPr>
            <a:xfrm>
              <a:off x="5586871" y="2455687"/>
              <a:ext cx="1461965" cy="396508"/>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5A5A5A"/>
                  </a:solidFill>
                  <a:effectLst/>
                  <a:uLnTx/>
                  <a:uFillTx/>
                  <a:latin typeface="Century Gothic" panose="020F0302020204030204"/>
                  <a:ea typeface="+mn-ea"/>
                  <a:cs typeface="+mn-cs"/>
                </a:rPr>
                <a:t>eGFR &lt;</a:t>
              </a:r>
              <a:r>
                <a:rPr lang="vi-VN" sz="1050" dirty="0">
                  <a:solidFill>
                    <a:srgbClr val="5A5A5A"/>
                  </a:solidFill>
                  <a:latin typeface="Century Gothic" panose="020F0302020204030204"/>
                </a:rPr>
                <a:t>2</a:t>
              </a:r>
              <a:r>
                <a:rPr kumimoji="0" lang="en-GB" sz="1050" b="0" i="0" u="none" strike="noStrike" kern="1200" cap="none" spc="0" normalizeH="0" baseline="0" noProof="0" dirty="0">
                  <a:ln>
                    <a:noFill/>
                  </a:ln>
                  <a:solidFill>
                    <a:srgbClr val="5A5A5A"/>
                  </a:solidFill>
                  <a:effectLst/>
                  <a:uLnTx/>
                  <a:uFillTx/>
                  <a:latin typeface="Century Gothic" panose="020F0302020204030204"/>
                  <a:ea typeface="+mn-ea"/>
                  <a:cs typeface="+mn-cs"/>
                </a:rPr>
                <a:t>0 ml/</a:t>
              </a:r>
              <a:r>
                <a:rPr kumimoji="0" lang="en-GB" sz="1050" b="0" i="0" u="none" strike="noStrike" kern="1200" cap="none" spc="0" normalizeH="0" baseline="0" noProof="0" dirty="0" err="1">
                  <a:ln>
                    <a:noFill/>
                  </a:ln>
                  <a:solidFill>
                    <a:srgbClr val="5A5A5A"/>
                  </a:solidFill>
                  <a:effectLst/>
                  <a:uLnTx/>
                  <a:uFillTx/>
                  <a:latin typeface="Century Gothic" panose="020F0302020204030204"/>
                  <a:ea typeface="+mn-ea"/>
                  <a:cs typeface="+mn-cs"/>
                </a:rPr>
                <a:t>phút</a:t>
              </a:r>
              <a:r>
                <a:rPr kumimoji="0" lang="en-GB" sz="1050" b="0" i="0" u="none" strike="noStrike" kern="1200" cap="none" spc="0" normalizeH="0" baseline="0" noProof="0" dirty="0">
                  <a:ln>
                    <a:noFill/>
                  </a:ln>
                  <a:solidFill>
                    <a:srgbClr val="5A5A5A"/>
                  </a:solidFill>
                  <a:effectLst/>
                  <a:uLnTx/>
                  <a:uFillTx/>
                  <a:latin typeface="Century Gothic" panose="020F0302020204030204"/>
                  <a:ea typeface="+mn-ea"/>
                  <a:cs typeface="+mn-cs"/>
                </a:rPr>
                <a:t>/1.73 m</a:t>
              </a:r>
              <a:r>
                <a:rPr kumimoji="0" lang="en-GB" sz="1050" b="0" i="0" u="none" strike="noStrike" kern="1200" cap="none" spc="0" normalizeH="0" baseline="30000" noProof="0" dirty="0">
                  <a:ln>
                    <a:noFill/>
                  </a:ln>
                  <a:solidFill>
                    <a:srgbClr val="5A5A5A"/>
                  </a:solidFill>
                  <a:effectLst/>
                  <a:uLnTx/>
                  <a:uFillTx/>
                  <a:latin typeface="Century Gothic" panose="020F0302020204030204"/>
                  <a:ea typeface="+mn-ea"/>
                  <a:cs typeface="+mn-cs"/>
                </a:rPr>
                <a:t>2* </a:t>
              </a:r>
              <a:endParaRPr kumimoji="0" lang="en-GB" sz="105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36" name="TextBox 35">
              <a:extLst>
                <a:ext uri="{FF2B5EF4-FFF2-40B4-BE49-F238E27FC236}">
                  <a16:creationId xmlns:a16="http://schemas.microsoft.com/office/drawing/2014/main" id="{F6270AA9-B50C-4B1B-8009-E24C8B1B1769}"/>
                </a:ext>
              </a:extLst>
            </p:cNvPr>
            <p:cNvSpPr txBox="1"/>
            <p:nvPr/>
          </p:nvSpPr>
          <p:spPr>
            <a:xfrm>
              <a:off x="7026032" y="2455687"/>
              <a:ext cx="821322" cy="240737"/>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5A5A5A"/>
                  </a:solidFill>
                  <a:effectLst/>
                  <a:uLnTx/>
                  <a:uFillTx/>
                  <a:latin typeface="Century Gothic" panose="020F0302020204030204"/>
                  <a:ea typeface="+mn-ea"/>
                  <a:cs typeface="+mn-cs"/>
                </a:rPr>
                <a:t>Lọc</a:t>
              </a:r>
              <a:r>
                <a:rPr kumimoji="0" lang="en-GB" sz="1050" b="0" i="0" u="none" strike="noStrike" kern="1200" cap="none" spc="0" normalizeH="0" noProof="0">
                  <a:ln>
                    <a:noFill/>
                  </a:ln>
                  <a:solidFill>
                    <a:srgbClr val="5A5A5A"/>
                  </a:solidFill>
                  <a:effectLst/>
                  <a:uLnTx/>
                  <a:uFillTx/>
                  <a:latin typeface="Century Gothic" panose="020F0302020204030204"/>
                  <a:ea typeface="+mn-ea"/>
                  <a:cs typeface="+mn-cs"/>
                </a:rPr>
                <a:t> máu</a:t>
              </a:r>
              <a:endParaRPr kumimoji="0" lang="en-GB" sz="105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37" name="TextBox 36">
              <a:extLst>
                <a:ext uri="{FF2B5EF4-FFF2-40B4-BE49-F238E27FC236}">
                  <a16:creationId xmlns:a16="http://schemas.microsoft.com/office/drawing/2014/main" id="{F6C7FABD-3944-48E0-A6B0-B388587C4DCD}"/>
                </a:ext>
              </a:extLst>
            </p:cNvPr>
            <p:cNvSpPr txBox="1"/>
            <p:nvPr/>
          </p:nvSpPr>
          <p:spPr>
            <a:xfrm>
              <a:off x="5550234" y="2896029"/>
              <a:ext cx="1625230" cy="233657"/>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50">
                  <a:solidFill>
                    <a:srgbClr val="5A5A5A"/>
                  </a:solidFill>
                  <a:latin typeface="Century Gothic" panose="020F0302020204030204"/>
                </a:rPr>
                <a:t>Không khởi trị</a:t>
              </a:r>
              <a:endParaRPr kumimoji="0" lang="en-GB" sz="105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38" name="TextBox 37">
              <a:extLst>
                <a:ext uri="{FF2B5EF4-FFF2-40B4-BE49-F238E27FC236}">
                  <a16:creationId xmlns:a16="http://schemas.microsoft.com/office/drawing/2014/main" id="{F358D178-4466-4527-8DF1-2666A971251E}"/>
                </a:ext>
              </a:extLst>
            </p:cNvPr>
            <p:cNvSpPr txBox="1"/>
            <p:nvPr/>
          </p:nvSpPr>
          <p:spPr>
            <a:xfrm>
              <a:off x="6946615" y="2896029"/>
              <a:ext cx="1152523" cy="240737"/>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5A5A5A"/>
                  </a:solidFill>
                  <a:effectLst/>
                  <a:uLnTx/>
                  <a:uFillTx/>
                  <a:latin typeface="Century Gothic" panose="020F0302020204030204"/>
                  <a:ea typeface="+mn-ea"/>
                  <a:cs typeface="+mn-cs"/>
                </a:rPr>
                <a:t>Ngưng</a:t>
              </a:r>
              <a:endParaRPr kumimoji="0" lang="en-GB" sz="105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cxnSp>
          <p:nvCxnSpPr>
            <p:cNvPr id="52" name="Straight Connector 51">
              <a:extLst>
                <a:ext uri="{FF2B5EF4-FFF2-40B4-BE49-F238E27FC236}">
                  <a16:creationId xmlns:a16="http://schemas.microsoft.com/office/drawing/2014/main" id="{77783A33-AADF-4B41-9E83-F927BEE0AB5B}"/>
                </a:ext>
              </a:extLst>
            </p:cNvPr>
            <p:cNvCxnSpPr>
              <a:cxnSpLocks/>
            </p:cNvCxnSpPr>
            <p:nvPr/>
          </p:nvCxnSpPr>
          <p:spPr>
            <a:xfrm>
              <a:off x="5640233" y="2887682"/>
              <a:ext cx="2340653" cy="0"/>
            </a:xfrm>
            <a:prstGeom prst="line">
              <a:avLst/>
            </a:prstGeom>
            <a:grpFill/>
            <a:ln w="1905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54" name="TextBox 53">
            <a:extLst>
              <a:ext uri="{FF2B5EF4-FFF2-40B4-BE49-F238E27FC236}">
                <a16:creationId xmlns:a16="http://schemas.microsoft.com/office/drawing/2014/main" id="{3EFD9ED9-A574-4C1D-9C15-2C7F915936CE}"/>
              </a:ext>
            </a:extLst>
          </p:cNvPr>
          <p:cNvSpPr txBox="1"/>
          <p:nvPr/>
        </p:nvSpPr>
        <p:spPr>
          <a:xfrm>
            <a:off x="352111" y="1550663"/>
            <a:ext cx="1919445" cy="374571"/>
          </a:xfrm>
          <a:prstGeom prst="round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A5A5A"/>
                </a:solidFill>
                <a:effectLst/>
                <a:uLnTx/>
                <a:uFillTx/>
                <a:latin typeface="Century Gothic" panose="020F0302020204030204"/>
                <a:ea typeface="+mn-ea"/>
                <a:cs typeface="+mn-cs"/>
              </a:rPr>
              <a:t>Thay đổi</a:t>
            </a:r>
            <a:r>
              <a:rPr kumimoji="0" lang="en-GB" sz="1600" b="1" i="0" u="none" strike="noStrike" kern="1200" cap="none" spc="0" normalizeH="0" noProof="0">
                <a:ln>
                  <a:noFill/>
                </a:ln>
                <a:solidFill>
                  <a:srgbClr val="5A5A5A"/>
                </a:solidFill>
                <a:effectLst/>
                <a:uLnTx/>
                <a:uFillTx/>
                <a:latin typeface="Century Gothic" panose="020F0302020204030204"/>
                <a:ea typeface="+mn-ea"/>
                <a:cs typeface="+mn-cs"/>
              </a:rPr>
              <a:t> lối sống</a:t>
            </a:r>
            <a:endParaRPr kumimoji="0" lang="en-GB" sz="1600" b="1"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cxnSp>
        <p:nvCxnSpPr>
          <p:cNvPr id="56" name="Connector: Elbow 55">
            <a:extLst>
              <a:ext uri="{FF2B5EF4-FFF2-40B4-BE49-F238E27FC236}">
                <a16:creationId xmlns:a16="http://schemas.microsoft.com/office/drawing/2014/main" id="{5B3D26DE-4554-408A-B939-6CFA01834516}"/>
              </a:ext>
            </a:extLst>
          </p:cNvPr>
          <p:cNvCxnSpPr>
            <a:cxnSpLocks/>
            <a:stCxn id="23" idx="2"/>
            <a:endCxn id="42" idx="0"/>
          </p:cNvCxnSpPr>
          <p:nvPr/>
        </p:nvCxnSpPr>
        <p:spPr>
          <a:xfrm rot="16200000" flipH="1">
            <a:off x="4351938" y="2417825"/>
            <a:ext cx="310384" cy="1809020"/>
          </a:xfrm>
          <a:prstGeom prst="bentConnector3">
            <a:avLst>
              <a:gd name="adj1" fmla="val 44494"/>
            </a:avLst>
          </a:prstGeom>
          <a:ln w="38100">
            <a:tailEnd type="triangle"/>
          </a:ln>
        </p:spPr>
        <p:style>
          <a:lnRef idx="1">
            <a:schemeClr val="accent3"/>
          </a:lnRef>
          <a:fillRef idx="0">
            <a:schemeClr val="accent3"/>
          </a:fillRef>
          <a:effectRef idx="0">
            <a:schemeClr val="accent3"/>
          </a:effectRef>
          <a:fontRef idx="minor">
            <a:schemeClr val="tx1"/>
          </a:fontRef>
        </p:style>
      </p:cxnSp>
      <p:cxnSp>
        <p:nvCxnSpPr>
          <p:cNvPr id="58" name="Connector: Elbow 57">
            <a:extLst>
              <a:ext uri="{FF2B5EF4-FFF2-40B4-BE49-F238E27FC236}">
                <a16:creationId xmlns:a16="http://schemas.microsoft.com/office/drawing/2014/main" id="{C05C1D37-9B47-41BA-947D-EC84A0BD19D6}"/>
              </a:ext>
            </a:extLst>
          </p:cNvPr>
          <p:cNvCxnSpPr>
            <a:cxnSpLocks/>
            <a:stCxn id="24" idx="2"/>
            <a:endCxn id="42" idx="0"/>
          </p:cNvCxnSpPr>
          <p:nvPr/>
        </p:nvCxnSpPr>
        <p:spPr>
          <a:xfrm rot="5400000">
            <a:off x="6080968" y="2495889"/>
            <a:ext cx="312310" cy="1650966"/>
          </a:xfrm>
          <a:prstGeom prst="bentConnector3">
            <a:avLst>
              <a:gd name="adj1" fmla="val 44527"/>
            </a:avLst>
          </a:prstGeom>
          <a:ln w="38100">
            <a:tailEnd type="triangle"/>
          </a:ln>
        </p:spPr>
        <p:style>
          <a:lnRef idx="1">
            <a:schemeClr val="accent3"/>
          </a:lnRef>
          <a:fillRef idx="0">
            <a:schemeClr val="accent3"/>
          </a:fillRef>
          <a:effectRef idx="0">
            <a:schemeClr val="accent3"/>
          </a:effectRef>
          <a:fontRef idx="minor">
            <a:schemeClr val="tx1"/>
          </a:fontRef>
        </p:style>
      </p:cxnSp>
      <p:sp>
        <p:nvSpPr>
          <p:cNvPr id="63" name="TextBox 62">
            <a:extLst>
              <a:ext uri="{FF2B5EF4-FFF2-40B4-BE49-F238E27FC236}">
                <a16:creationId xmlns:a16="http://schemas.microsoft.com/office/drawing/2014/main" id="{29B372EF-4A30-43BF-9F9E-E4E5CC9DFE42}"/>
              </a:ext>
            </a:extLst>
          </p:cNvPr>
          <p:cNvSpPr txBox="1"/>
          <p:nvPr/>
        </p:nvSpPr>
        <p:spPr>
          <a:xfrm>
            <a:off x="352111" y="2351987"/>
            <a:ext cx="1729995" cy="374571"/>
          </a:xfrm>
          <a:prstGeom prst="round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a:solidFill>
                  <a:srgbClr val="5A5A5A"/>
                </a:solidFill>
                <a:latin typeface="Century Gothic" panose="020F0302020204030204"/>
              </a:rPr>
              <a:t>Điều trị đầu tay</a:t>
            </a:r>
            <a:endParaRPr kumimoji="0" lang="en-GB" sz="1600" b="1"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64" name="TextBox 63">
            <a:extLst>
              <a:ext uri="{FF2B5EF4-FFF2-40B4-BE49-F238E27FC236}">
                <a16:creationId xmlns:a16="http://schemas.microsoft.com/office/drawing/2014/main" id="{C329A891-AD5A-4205-981E-F2C6925B9D1F}"/>
              </a:ext>
            </a:extLst>
          </p:cNvPr>
          <p:cNvSpPr txBox="1"/>
          <p:nvPr/>
        </p:nvSpPr>
        <p:spPr>
          <a:xfrm>
            <a:off x="352111" y="3606490"/>
            <a:ext cx="244781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a:solidFill>
                  <a:srgbClr val="5A5A5A"/>
                </a:solidFill>
                <a:latin typeface="Century Gothic" panose="020F0302020204030204"/>
              </a:rPr>
              <a:t>Điều trị bổ sung để kiểm soát đường huyết</a:t>
            </a:r>
            <a:endParaRPr kumimoji="0" lang="en-GB" sz="1600" b="1"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22" name="Rectangle: Rounded Corners 21">
            <a:extLst>
              <a:ext uri="{FF2B5EF4-FFF2-40B4-BE49-F238E27FC236}">
                <a16:creationId xmlns:a16="http://schemas.microsoft.com/office/drawing/2014/main" id="{7E6A3980-852E-43FA-857C-13B9F85FDDA0}"/>
              </a:ext>
            </a:extLst>
          </p:cNvPr>
          <p:cNvSpPr/>
          <p:nvPr/>
        </p:nvSpPr>
        <p:spPr>
          <a:xfrm>
            <a:off x="3791320" y="1517615"/>
            <a:ext cx="3250857" cy="405517"/>
          </a:xfrm>
          <a:prstGeom prst="roundRect">
            <a:avLst/>
          </a:prstGeom>
          <a:solidFill>
            <a:schemeClr val="bg2"/>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A5A5A"/>
                </a:solidFill>
                <a:effectLst/>
                <a:uLnTx/>
                <a:uFillTx/>
                <a:latin typeface="Century Gothic" panose="020F0302020204030204"/>
                <a:ea typeface="+mn-ea"/>
                <a:cs typeface="+mn-cs"/>
              </a:rPr>
              <a:t>Vận</a:t>
            </a:r>
            <a:r>
              <a:rPr kumimoji="0" lang="en-GB" sz="1200" b="0" i="0" u="none" strike="noStrike" kern="1200" cap="none" spc="0" normalizeH="0" noProof="0">
                <a:ln>
                  <a:noFill/>
                </a:ln>
                <a:solidFill>
                  <a:srgbClr val="5A5A5A"/>
                </a:solidFill>
                <a:effectLst/>
                <a:uLnTx/>
                <a:uFillTx/>
                <a:latin typeface="Century Gothic" panose="020F0302020204030204"/>
                <a:ea typeface="+mn-ea"/>
                <a:cs typeface="+mn-cs"/>
              </a:rPr>
              <a:t> động thể lực, chế độ ăn và giảm cân</a:t>
            </a:r>
            <a:endParaRPr kumimoji="0" lang="en-GB" sz="1200" b="0" i="0" u="none" strike="noStrike" kern="1200" cap="none" spc="0" normalizeH="0" baseline="0" noProof="0" dirty="0">
              <a:ln>
                <a:noFill/>
              </a:ln>
              <a:solidFill>
                <a:srgbClr val="5A5A5A"/>
              </a:solidFill>
              <a:effectLst/>
              <a:uLnTx/>
              <a:uFillTx/>
              <a:latin typeface="Century Gothic" panose="020F0302020204030204"/>
              <a:ea typeface="+mn-ea"/>
              <a:cs typeface="+mn-cs"/>
            </a:endParaRPr>
          </a:p>
        </p:txBody>
      </p:sp>
      <p:sp>
        <p:nvSpPr>
          <p:cNvPr id="49" name="Slide Number Placeholder 4">
            <a:extLst>
              <a:ext uri="{FF2B5EF4-FFF2-40B4-BE49-F238E27FC236}">
                <a16:creationId xmlns:a16="http://schemas.microsoft.com/office/drawing/2014/main" id="{EFAFF02E-455F-43EF-B7E3-45C0D63F73E4}"/>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46</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8212319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B97ED43-E457-475E-A2FD-371204F5E16A}"/>
              </a:ext>
            </a:extLst>
          </p:cNvPr>
          <p:cNvSpPr txBox="1">
            <a:spLocks/>
          </p:cNvSpPr>
          <p:nvPr/>
        </p:nvSpPr>
        <p:spPr>
          <a:xfrm>
            <a:off x="512371" y="264203"/>
            <a:ext cx="8415012" cy="905979"/>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defTabSz="685800">
              <a:lnSpc>
                <a:spcPct val="90000"/>
              </a:lnSpc>
              <a:defRPr/>
            </a:pPr>
            <a:r>
              <a:rPr lang="en-US" sz="2700" b="1" dirty="0" err="1">
                <a:solidFill>
                  <a:schemeClr val="accent1"/>
                </a:solidFill>
                <a:latin typeface="Calibri" panose="020F0502020204030204" pitchFamily="34" charset="0"/>
              </a:rPr>
              <a:t>Trong</a:t>
            </a:r>
            <a:r>
              <a:rPr lang="en-US" sz="2700" b="1" dirty="0">
                <a:solidFill>
                  <a:schemeClr val="accent1"/>
                </a:solidFill>
                <a:latin typeface="Calibri" panose="020F0502020204030204" pitchFamily="34" charset="0"/>
              </a:rPr>
              <a:t> </a:t>
            </a:r>
            <a:r>
              <a:rPr lang="en-US" sz="2700" b="1" dirty="0" err="1">
                <a:solidFill>
                  <a:schemeClr val="accent1"/>
                </a:solidFill>
                <a:latin typeface="Calibri" panose="020F0502020204030204" pitchFamily="34" charset="0"/>
              </a:rPr>
              <a:t>các</a:t>
            </a:r>
            <a:r>
              <a:rPr lang="en-US" sz="2700" b="1" dirty="0">
                <a:solidFill>
                  <a:schemeClr val="accent1"/>
                </a:solidFill>
                <a:latin typeface="Calibri" panose="020F0502020204030204" pitchFamily="34" charset="0"/>
              </a:rPr>
              <a:t> SGLT2i, </a:t>
            </a:r>
            <a:r>
              <a:rPr lang="en-US" sz="2400" b="1" dirty="0">
                <a:solidFill>
                  <a:schemeClr val="accent1"/>
                </a:solidFill>
                <a:latin typeface="Calibri" panose="020F0502020204030204" pitchFamily="34" charset="0"/>
                <a:cs typeface="Calibri" panose="020F0502020204030204" pitchFamily="34" charset="0"/>
              </a:rPr>
              <a:t>Empagliflozin </a:t>
            </a:r>
            <a:r>
              <a:rPr lang="en-US" sz="2700" b="1" dirty="0">
                <a:solidFill>
                  <a:schemeClr val="accent1"/>
                </a:solidFill>
                <a:latin typeface="Calibri" panose="020F0502020204030204" pitchFamily="34" charset="0"/>
              </a:rPr>
              <a:t>đ</a:t>
            </a:r>
            <a:r>
              <a:rPr lang="vi-VN" sz="2700" b="1" dirty="0">
                <a:solidFill>
                  <a:schemeClr val="accent1"/>
                </a:solidFill>
                <a:latin typeface="Calibri" panose="020F0502020204030204" pitchFamily="34" charset="0"/>
              </a:rPr>
              <a:t>ược</a:t>
            </a:r>
            <a:r>
              <a:rPr lang="en-US" sz="2700" b="1" dirty="0">
                <a:solidFill>
                  <a:schemeClr val="accent1"/>
                </a:solidFill>
                <a:latin typeface="Calibri" panose="020F0502020204030204" pitchFamily="34" charset="0"/>
              </a:rPr>
              <a:t> </a:t>
            </a:r>
            <a:r>
              <a:rPr lang="en-US" sz="2700" b="1" dirty="0" err="1">
                <a:solidFill>
                  <a:schemeClr val="accent1"/>
                </a:solidFill>
                <a:latin typeface="Calibri" panose="020F0502020204030204" pitchFamily="34" charset="0"/>
              </a:rPr>
              <a:t>duyệt</a:t>
            </a:r>
            <a:r>
              <a:rPr lang="en-US" sz="2700" b="1" dirty="0">
                <a:solidFill>
                  <a:schemeClr val="accent1"/>
                </a:solidFill>
                <a:latin typeface="Calibri" panose="020F0502020204030204" pitchFamily="34" charset="0"/>
              </a:rPr>
              <a:t> </a:t>
            </a:r>
            <a:r>
              <a:rPr lang="en-US" sz="2700" b="1" dirty="0" err="1">
                <a:solidFill>
                  <a:schemeClr val="accent1"/>
                </a:solidFill>
                <a:latin typeface="Calibri" panose="020F0502020204030204" pitchFamily="34" charset="0"/>
              </a:rPr>
              <a:t>cho</a:t>
            </a:r>
            <a:r>
              <a:rPr lang="en-US" sz="2700" b="1" dirty="0">
                <a:solidFill>
                  <a:schemeClr val="accent1"/>
                </a:solidFill>
                <a:latin typeface="Calibri" panose="020F0502020204030204" pitchFamily="34" charset="0"/>
              </a:rPr>
              <a:t> </a:t>
            </a:r>
            <a:r>
              <a:rPr lang="en-US" sz="2700" b="1" dirty="0" err="1">
                <a:solidFill>
                  <a:schemeClr val="accent1"/>
                </a:solidFill>
                <a:latin typeface="Calibri" panose="020F0502020204030204" pitchFamily="34" charset="0"/>
              </a:rPr>
              <a:t>chỉ</a:t>
            </a:r>
            <a:r>
              <a:rPr lang="en-US" sz="2700" b="1" dirty="0">
                <a:solidFill>
                  <a:schemeClr val="accent1"/>
                </a:solidFill>
                <a:latin typeface="Calibri" panose="020F0502020204030204" pitchFamily="34" charset="0"/>
              </a:rPr>
              <a:t> </a:t>
            </a:r>
            <a:r>
              <a:rPr lang="en-US" sz="2700" b="1" dirty="0" err="1">
                <a:solidFill>
                  <a:schemeClr val="accent1"/>
                </a:solidFill>
                <a:latin typeface="Calibri" panose="020F0502020204030204" pitchFamily="34" charset="0"/>
              </a:rPr>
              <a:t>định</a:t>
            </a:r>
            <a:r>
              <a:rPr lang="en-US" sz="2700" b="1" dirty="0">
                <a:solidFill>
                  <a:schemeClr val="accent1"/>
                </a:solidFill>
                <a:latin typeface="Calibri" panose="020F0502020204030204" pitchFamily="34" charset="0"/>
              </a:rPr>
              <a:t> </a:t>
            </a:r>
            <a:r>
              <a:rPr lang="en-US" sz="2400" b="1" dirty="0" err="1">
                <a:solidFill>
                  <a:schemeClr val="accent1"/>
                </a:solidFill>
                <a:latin typeface="Calibri" panose="020F0502020204030204" pitchFamily="34" charset="0"/>
                <a:cs typeface="Calibri" panose="020F0502020204030204" pitchFamily="34" charset="0"/>
              </a:rPr>
              <a:t>giảm</a:t>
            </a:r>
            <a:r>
              <a:rPr lang="en-US" sz="2400" b="1" dirty="0">
                <a:solidFill>
                  <a:schemeClr val="accent1"/>
                </a:solidFill>
                <a:latin typeface="Calibri" panose="020F0502020204030204" pitchFamily="34" charset="0"/>
                <a:cs typeface="Calibri" panose="020F0502020204030204" pitchFamily="34" charset="0"/>
              </a:rPr>
              <a:t> </a:t>
            </a:r>
            <a:r>
              <a:rPr lang="en-US" sz="2400" b="1" dirty="0" err="1">
                <a:solidFill>
                  <a:schemeClr val="accent1"/>
                </a:solidFill>
                <a:latin typeface="Calibri" panose="020F0502020204030204" pitchFamily="34" charset="0"/>
                <a:cs typeface="Calibri" panose="020F0502020204030204" pitchFamily="34" charset="0"/>
              </a:rPr>
              <a:t>tử</a:t>
            </a:r>
            <a:r>
              <a:rPr lang="en-US" sz="2400" b="1" dirty="0">
                <a:solidFill>
                  <a:schemeClr val="accent1"/>
                </a:solidFill>
                <a:latin typeface="Calibri" panose="020F0502020204030204" pitchFamily="34" charset="0"/>
                <a:cs typeface="Calibri" panose="020F0502020204030204" pitchFamily="34" charset="0"/>
              </a:rPr>
              <a:t> </a:t>
            </a:r>
            <a:r>
              <a:rPr lang="en-US" sz="2400" b="1" dirty="0" err="1">
                <a:solidFill>
                  <a:schemeClr val="accent1"/>
                </a:solidFill>
                <a:latin typeface="Calibri" panose="020F0502020204030204" pitchFamily="34" charset="0"/>
                <a:cs typeface="Calibri" panose="020F0502020204030204" pitchFamily="34" charset="0"/>
              </a:rPr>
              <a:t>vong</a:t>
            </a:r>
            <a:r>
              <a:rPr lang="en-US" sz="2400" b="1" dirty="0">
                <a:solidFill>
                  <a:schemeClr val="accent1"/>
                </a:solidFill>
                <a:latin typeface="Calibri" panose="020F0502020204030204" pitchFamily="34" charset="0"/>
                <a:cs typeface="Calibri" panose="020F0502020204030204" pitchFamily="34" charset="0"/>
              </a:rPr>
              <a:t> tim </a:t>
            </a:r>
            <a:r>
              <a:rPr lang="en-US" sz="2400" b="1" dirty="0" err="1">
                <a:solidFill>
                  <a:schemeClr val="accent1"/>
                </a:solidFill>
                <a:latin typeface="Calibri" panose="020F0502020204030204" pitchFamily="34" charset="0"/>
                <a:cs typeface="Calibri" panose="020F0502020204030204" pitchFamily="34" charset="0"/>
              </a:rPr>
              <a:t>mạch</a:t>
            </a:r>
            <a:r>
              <a:rPr lang="en-US" sz="2400" b="1" dirty="0">
                <a:solidFill>
                  <a:schemeClr val="accent1"/>
                </a:solidFill>
                <a:latin typeface="Calibri" panose="020F0502020204030204" pitchFamily="34" charset="0"/>
                <a:cs typeface="Calibri" panose="020F0502020204030204" pitchFamily="34" charset="0"/>
              </a:rPr>
              <a:t> </a:t>
            </a:r>
            <a:r>
              <a:rPr lang="en-US" sz="2700" b="1" dirty="0">
                <a:solidFill>
                  <a:schemeClr val="accent1"/>
                </a:solidFill>
                <a:latin typeface="Calibri" panose="020F0502020204030204" pitchFamily="34" charset="0"/>
              </a:rPr>
              <a:t>ở BN ĐTĐ </a:t>
            </a:r>
            <a:r>
              <a:rPr lang="en-US" sz="2700" b="1" dirty="0" err="1">
                <a:solidFill>
                  <a:schemeClr val="accent1"/>
                </a:solidFill>
                <a:latin typeface="Calibri" panose="020F0502020204030204" pitchFamily="34" charset="0"/>
              </a:rPr>
              <a:t>kèm</a:t>
            </a:r>
            <a:r>
              <a:rPr lang="en-US" sz="2700" b="1" dirty="0">
                <a:solidFill>
                  <a:schemeClr val="accent1"/>
                </a:solidFill>
                <a:latin typeface="Calibri" panose="020F0502020204030204" pitchFamily="34" charset="0"/>
              </a:rPr>
              <a:t> </a:t>
            </a:r>
            <a:r>
              <a:rPr lang="en-US" sz="2700" b="1" dirty="0" err="1">
                <a:solidFill>
                  <a:schemeClr val="accent1"/>
                </a:solidFill>
                <a:latin typeface="Calibri" panose="020F0502020204030204" pitchFamily="34" charset="0"/>
              </a:rPr>
              <a:t>bệnh</a:t>
            </a:r>
            <a:r>
              <a:rPr lang="en-US" sz="2700" b="1" dirty="0">
                <a:solidFill>
                  <a:schemeClr val="accent1"/>
                </a:solidFill>
                <a:latin typeface="Calibri" panose="020F0502020204030204" pitchFamily="34" charset="0"/>
              </a:rPr>
              <a:t> tim </a:t>
            </a:r>
            <a:r>
              <a:rPr lang="en-US" sz="2700" b="1" dirty="0" err="1">
                <a:solidFill>
                  <a:schemeClr val="accent1"/>
                </a:solidFill>
                <a:latin typeface="Calibri" panose="020F0502020204030204" pitchFamily="34" charset="0"/>
              </a:rPr>
              <a:t>mạch</a:t>
            </a:r>
            <a:endParaRPr lang="vi-VN" sz="2700" b="1" dirty="0">
              <a:solidFill>
                <a:schemeClr val="accent1"/>
              </a:solidFill>
              <a:latin typeface="Calibri" panose="020F0502020204030204" pitchFamily="34" charset="0"/>
            </a:endParaRPr>
          </a:p>
        </p:txBody>
      </p:sp>
      <p:grpSp>
        <p:nvGrpSpPr>
          <p:cNvPr id="3" name="Group 2">
            <a:extLst>
              <a:ext uri="{FF2B5EF4-FFF2-40B4-BE49-F238E27FC236}">
                <a16:creationId xmlns:a16="http://schemas.microsoft.com/office/drawing/2014/main" id="{E78D5CC0-FD4C-4F50-BFE8-05F7B30A99D6}"/>
              </a:ext>
            </a:extLst>
          </p:cNvPr>
          <p:cNvGrpSpPr/>
          <p:nvPr/>
        </p:nvGrpSpPr>
        <p:grpSpPr>
          <a:xfrm>
            <a:off x="612037" y="1626346"/>
            <a:ext cx="7455969" cy="1165044"/>
            <a:chOff x="1078176" y="1494841"/>
            <a:chExt cx="9941292" cy="1553392"/>
          </a:xfrm>
        </p:grpSpPr>
        <p:grpSp>
          <p:nvGrpSpPr>
            <p:cNvPr id="4" name="Group 3">
              <a:extLst>
                <a:ext uri="{FF2B5EF4-FFF2-40B4-BE49-F238E27FC236}">
                  <a16:creationId xmlns:a16="http://schemas.microsoft.com/office/drawing/2014/main" id="{768EA13D-243A-4030-AD02-2952D6348402}"/>
                </a:ext>
              </a:extLst>
            </p:cNvPr>
            <p:cNvGrpSpPr/>
            <p:nvPr/>
          </p:nvGrpSpPr>
          <p:grpSpPr>
            <a:xfrm>
              <a:off x="3937000" y="1494841"/>
              <a:ext cx="7082468" cy="1547106"/>
              <a:chOff x="4071255" y="1370746"/>
              <a:chExt cx="6702552" cy="1684850"/>
            </a:xfrm>
          </p:grpSpPr>
          <p:pic>
            <p:nvPicPr>
              <p:cNvPr id="7" name="Picture 6">
                <a:extLst>
                  <a:ext uri="{FF2B5EF4-FFF2-40B4-BE49-F238E27FC236}">
                    <a16:creationId xmlns:a16="http://schemas.microsoft.com/office/drawing/2014/main" id="{B8F7E095-A8D7-4B17-80B2-72AFA668000C}"/>
                  </a:ext>
                </a:extLst>
              </p:cNvPr>
              <p:cNvPicPr>
                <a:picLocks noChangeAspect="1"/>
              </p:cNvPicPr>
              <p:nvPr/>
            </p:nvPicPr>
            <p:blipFill>
              <a:blip r:embed="rId3"/>
              <a:stretch>
                <a:fillRect/>
              </a:stretch>
            </p:blipFill>
            <p:spPr>
              <a:xfrm>
                <a:off x="4071255" y="1370746"/>
                <a:ext cx="6702552" cy="1684850"/>
              </a:xfrm>
              <a:prstGeom prst="rect">
                <a:avLst/>
              </a:prstGeom>
              <a:ln>
                <a:solidFill>
                  <a:srgbClr val="009999"/>
                </a:solidFill>
              </a:ln>
            </p:spPr>
          </p:pic>
          <p:sp>
            <p:nvSpPr>
              <p:cNvPr id="8" name="Rectangle 7">
                <a:extLst>
                  <a:ext uri="{FF2B5EF4-FFF2-40B4-BE49-F238E27FC236}">
                    <a16:creationId xmlns:a16="http://schemas.microsoft.com/office/drawing/2014/main" id="{FBB1F7D0-43D2-493F-A5B9-D967AF105A9C}"/>
                  </a:ext>
                </a:extLst>
              </p:cNvPr>
              <p:cNvSpPr/>
              <p:nvPr/>
            </p:nvSpPr>
            <p:spPr>
              <a:xfrm>
                <a:off x="6714699" y="2558428"/>
                <a:ext cx="1446662" cy="415686"/>
              </a:xfrm>
              <a:prstGeom prst="rect">
                <a:avLst/>
              </a:prstGeom>
              <a:solidFill>
                <a:schemeClr val="bg1"/>
              </a:solidFill>
              <a:ln w="12700" cap="flat" cmpd="sng" algn="ctr">
                <a:solidFill>
                  <a:schemeClr val="bg1"/>
                </a:solidFill>
                <a:prstDash val="solid"/>
              </a:ln>
              <a:effectLst/>
            </p:spPr>
            <p:txBody>
              <a:bodyPr lIns="54000" tIns="27000" rIns="27000" bIns="27000" rtlCol="0" anchor="t"/>
              <a:lstStyle/>
              <a:p>
                <a:pPr defTabSz="685800">
                  <a:defRPr/>
                </a:pPr>
                <a:endParaRPr lang="en-US" sz="1050" b="1" kern="0" dirty="0">
                  <a:solidFill>
                    <a:prstClr val="white"/>
                  </a:solidFill>
                  <a:latin typeface="BISansCond"/>
                </a:endParaRPr>
              </a:p>
            </p:txBody>
          </p:sp>
          <p:sp>
            <p:nvSpPr>
              <p:cNvPr id="9" name="TextBox 8">
                <a:extLst>
                  <a:ext uri="{FF2B5EF4-FFF2-40B4-BE49-F238E27FC236}">
                    <a16:creationId xmlns:a16="http://schemas.microsoft.com/office/drawing/2014/main" id="{FBBFB569-AAB1-493D-994C-09D6AD3C2E28}"/>
                  </a:ext>
                </a:extLst>
              </p:cNvPr>
              <p:cNvSpPr txBox="1"/>
              <p:nvPr/>
            </p:nvSpPr>
            <p:spPr>
              <a:xfrm>
                <a:off x="4768793" y="2530782"/>
                <a:ext cx="6005014" cy="502769"/>
              </a:xfrm>
              <a:prstGeom prst="rect">
                <a:avLst/>
              </a:prstGeom>
              <a:noFill/>
            </p:spPr>
            <p:txBody>
              <a:bodyPr wrap="square" lIns="0" tIns="0" rIns="0" bIns="0" rtlCol="0">
                <a:spAutoFit/>
              </a:bodyPr>
              <a:lstStyle/>
              <a:p>
                <a:pPr defTabSz="685800">
                  <a:defRPr/>
                </a:pPr>
                <a:r>
                  <a:rPr lang="en-US" sz="2250" b="1" dirty="0">
                    <a:solidFill>
                      <a:srgbClr val="5A5A5A">
                        <a:lumMod val="50000"/>
                      </a:srgbClr>
                    </a:solidFill>
                    <a:latin typeface="Arial Narrow" panose="020B0606020202030204" pitchFamily="34" charset="0"/>
                  </a:rPr>
                  <a:t>diabetes and cardiovascular disease</a:t>
                </a:r>
              </a:p>
            </p:txBody>
          </p:sp>
        </p:grpSp>
        <p:sp>
          <p:nvSpPr>
            <p:cNvPr id="5" name="Rectangle 4">
              <a:extLst>
                <a:ext uri="{FF2B5EF4-FFF2-40B4-BE49-F238E27FC236}">
                  <a16:creationId xmlns:a16="http://schemas.microsoft.com/office/drawing/2014/main" id="{3DB45FB9-A4CB-43D6-889C-887E0230BB00}"/>
                </a:ext>
              </a:extLst>
            </p:cNvPr>
            <p:cNvSpPr/>
            <p:nvPr/>
          </p:nvSpPr>
          <p:spPr>
            <a:xfrm>
              <a:off x="1078176" y="1494842"/>
              <a:ext cx="2858824" cy="917916"/>
            </a:xfrm>
            <a:prstGeom prst="rect">
              <a:avLst/>
            </a:prstGeom>
            <a:solidFill>
              <a:srgbClr val="0066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2400" b="1" dirty="0" err="1">
                  <a:solidFill>
                    <a:srgbClr val="FFFFFF"/>
                  </a:solidFill>
                  <a:latin typeface="Calibri" panose="020F0502020204030204" pitchFamily="34" charset="0"/>
                  <a:cs typeface="Calibri" panose="020F0502020204030204" pitchFamily="34" charset="0"/>
                </a:rPr>
                <a:t>Empagliflozin</a:t>
              </a:r>
              <a:endParaRPr lang="vi-VN" sz="2400" b="1" dirty="0">
                <a:solidFill>
                  <a:srgbClr val="FFFFFF"/>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E6958144-B21A-4455-A01B-23A7FA36ED44}"/>
                </a:ext>
              </a:extLst>
            </p:cNvPr>
            <p:cNvPicPr>
              <a:picLocks noChangeAspect="1"/>
            </p:cNvPicPr>
            <p:nvPr/>
          </p:nvPicPr>
          <p:blipFill rotWithShape="1">
            <a:blip r:embed="rId4"/>
            <a:srcRect t="72899"/>
            <a:stretch/>
          </p:blipFill>
          <p:spPr>
            <a:xfrm>
              <a:off x="1084439" y="2409793"/>
              <a:ext cx="2852561" cy="638440"/>
            </a:xfrm>
            <a:prstGeom prst="rect">
              <a:avLst/>
            </a:prstGeom>
            <a:ln>
              <a:solidFill>
                <a:schemeClr val="bg1">
                  <a:lumMod val="50000"/>
                </a:schemeClr>
              </a:solidFill>
            </a:ln>
          </p:spPr>
        </p:pic>
      </p:grpSp>
      <p:grpSp>
        <p:nvGrpSpPr>
          <p:cNvPr id="10" name="Group 9">
            <a:extLst>
              <a:ext uri="{FF2B5EF4-FFF2-40B4-BE49-F238E27FC236}">
                <a16:creationId xmlns:a16="http://schemas.microsoft.com/office/drawing/2014/main" id="{10585534-3B54-44BD-9FD4-C2B13D35689B}"/>
              </a:ext>
            </a:extLst>
          </p:cNvPr>
          <p:cNvGrpSpPr/>
          <p:nvPr/>
        </p:nvGrpSpPr>
        <p:grpSpPr>
          <a:xfrm>
            <a:off x="612037" y="3155759"/>
            <a:ext cx="7553326" cy="1181609"/>
            <a:chOff x="749299" y="3610779"/>
            <a:chExt cx="10071101" cy="1575478"/>
          </a:xfrm>
        </p:grpSpPr>
        <p:grpSp>
          <p:nvGrpSpPr>
            <p:cNvPr id="11" name="Group 10">
              <a:extLst>
                <a:ext uri="{FF2B5EF4-FFF2-40B4-BE49-F238E27FC236}">
                  <a16:creationId xmlns:a16="http://schemas.microsoft.com/office/drawing/2014/main" id="{EC8B8A61-A0D9-4EE9-863D-477C16FB6582}"/>
                </a:ext>
              </a:extLst>
            </p:cNvPr>
            <p:cNvGrpSpPr/>
            <p:nvPr/>
          </p:nvGrpSpPr>
          <p:grpSpPr>
            <a:xfrm>
              <a:off x="749299" y="3610779"/>
              <a:ext cx="9946624" cy="1565917"/>
              <a:chOff x="1078176" y="1494842"/>
              <a:chExt cx="9946624" cy="1565917"/>
            </a:xfrm>
          </p:grpSpPr>
          <p:grpSp>
            <p:nvGrpSpPr>
              <p:cNvPr id="14" name="Group 13">
                <a:extLst>
                  <a:ext uri="{FF2B5EF4-FFF2-40B4-BE49-F238E27FC236}">
                    <a16:creationId xmlns:a16="http://schemas.microsoft.com/office/drawing/2014/main" id="{45DBA973-B9FC-483F-8276-4322628E8DE6}"/>
                  </a:ext>
                </a:extLst>
              </p:cNvPr>
              <p:cNvGrpSpPr/>
              <p:nvPr/>
            </p:nvGrpSpPr>
            <p:grpSpPr>
              <a:xfrm>
                <a:off x="4061476" y="1829255"/>
                <a:ext cx="6963324" cy="1137873"/>
                <a:chOff x="4189054" y="1734933"/>
                <a:chExt cx="6589799" cy="1239181"/>
              </a:xfrm>
            </p:grpSpPr>
            <p:sp>
              <p:nvSpPr>
                <p:cNvPr id="17" name="Rectangle 16">
                  <a:extLst>
                    <a:ext uri="{FF2B5EF4-FFF2-40B4-BE49-F238E27FC236}">
                      <a16:creationId xmlns:a16="http://schemas.microsoft.com/office/drawing/2014/main" id="{8ECE97EA-BBB0-464C-9367-8F777D88E4A3}"/>
                    </a:ext>
                  </a:extLst>
                </p:cNvPr>
                <p:cNvSpPr/>
                <p:nvPr/>
              </p:nvSpPr>
              <p:spPr>
                <a:xfrm>
                  <a:off x="6714699" y="2558428"/>
                  <a:ext cx="1446662" cy="415686"/>
                </a:xfrm>
                <a:prstGeom prst="rect">
                  <a:avLst/>
                </a:prstGeom>
                <a:solidFill>
                  <a:schemeClr val="bg1"/>
                </a:solidFill>
                <a:ln w="12700" cap="flat" cmpd="sng" algn="ctr">
                  <a:solidFill>
                    <a:schemeClr val="bg1"/>
                  </a:solidFill>
                  <a:prstDash val="solid"/>
                </a:ln>
                <a:effectLst/>
              </p:spPr>
              <p:txBody>
                <a:bodyPr lIns="54000" tIns="27000" rIns="27000" bIns="27000" rtlCol="0" anchor="t"/>
                <a:lstStyle/>
                <a:p>
                  <a:pPr defTabSz="685800">
                    <a:defRPr/>
                  </a:pPr>
                  <a:endParaRPr lang="en-US" sz="1050" b="1" kern="0" dirty="0">
                    <a:solidFill>
                      <a:prstClr val="white"/>
                    </a:solidFill>
                    <a:latin typeface="BISansCond"/>
                  </a:endParaRPr>
                </a:p>
              </p:txBody>
            </p:sp>
            <p:sp>
              <p:nvSpPr>
                <p:cNvPr id="18" name="TextBox 17">
                  <a:extLst>
                    <a:ext uri="{FF2B5EF4-FFF2-40B4-BE49-F238E27FC236}">
                      <a16:creationId xmlns:a16="http://schemas.microsoft.com/office/drawing/2014/main" id="{3B62517B-6162-49CE-BC13-20407D0F8D86}"/>
                    </a:ext>
                  </a:extLst>
                </p:cNvPr>
                <p:cNvSpPr txBox="1"/>
                <p:nvPr/>
              </p:nvSpPr>
              <p:spPr>
                <a:xfrm>
                  <a:off x="4189054" y="1734933"/>
                  <a:ext cx="6589799" cy="1005536"/>
                </a:xfrm>
                <a:prstGeom prst="rect">
                  <a:avLst/>
                </a:prstGeom>
                <a:noFill/>
              </p:spPr>
              <p:txBody>
                <a:bodyPr wrap="square" lIns="0" tIns="0" rIns="0" bIns="0" rtlCol="0">
                  <a:spAutoFit/>
                </a:bodyPr>
                <a:lstStyle/>
                <a:p>
                  <a:pPr algn="ctr" defTabSz="685783">
                    <a:defRPr/>
                  </a:pPr>
                  <a:r>
                    <a:rPr lang="en-US" sz="2250" b="1" kern="0" dirty="0" err="1">
                      <a:solidFill>
                        <a:srgbClr val="5A5A5A">
                          <a:lumMod val="50000"/>
                        </a:srgbClr>
                      </a:solidFill>
                      <a:latin typeface="Arial Narrow" panose="020B0606020202030204" pitchFamily="34" charset="0"/>
                      <a:cs typeface="Calibri" panose="020F0502020204030204" pitchFamily="34" charset="0"/>
                    </a:rPr>
                    <a:t>Giảm</a:t>
                  </a:r>
                  <a:r>
                    <a:rPr lang="en-US" sz="2250" b="1" kern="0" dirty="0">
                      <a:solidFill>
                        <a:srgbClr val="5A5A5A">
                          <a:lumMod val="50000"/>
                        </a:srgbClr>
                      </a:solidFill>
                      <a:latin typeface="Arial Narrow" panose="020B0606020202030204" pitchFamily="34" charset="0"/>
                      <a:cs typeface="Calibri" panose="020F0502020204030204" pitchFamily="34" charset="0"/>
                    </a:rPr>
                    <a:t> </a:t>
                  </a:r>
                  <a:r>
                    <a:rPr lang="en-US" sz="2250" b="1" kern="0" dirty="0" err="1">
                      <a:solidFill>
                        <a:srgbClr val="5A5A5A">
                          <a:lumMod val="50000"/>
                        </a:srgbClr>
                      </a:solidFill>
                      <a:latin typeface="Arial Narrow" panose="020B0606020202030204" pitchFamily="34" charset="0"/>
                      <a:cs typeface="Calibri" panose="020F0502020204030204" pitchFamily="34" charset="0"/>
                    </a:rPr>
                    <a:t>tử</a:t>
                  </a:r>
                  <a:r>
                    <a:rPr lang="en-US" sz="2250" b="1" kern="0" dirty="0">
                      <a:solidFill>
                        <a:srgbClr val="5A5A5A">
                          <a:lumMod val="50000"/>
                        </a:srgbClr>
                      </a:solidFill>
                      <a:latin typeface="Arial Narrow" panose="020B0606020202030204" pitchFamily="34" charset="0"/>
                      <a:cs typeface="Calibri" panose="020F0502020204030204" pitchFamily="34" charset="0"/>
                    </a:rPr>
                    <a:t> </a:t>
                  </a:r>
                  <a:r>
                    <a:rPr lang="en-US" sz="2250" b="1" kern="0" dirty="0" err="1">
                      <a:solidFill>
                        <a:srgbClr val="5A5A5A">
                          <a:lumMod val="50000"/>
                        </a:srgbClr>
                      </a:solidFill>
                      <a:latin typeface="Arial Narrow" panose="020B0606020202030204" pitchFamily="34" charset="0"/>
                      <a:cs typeface="Calibri" panose="020F0502020204030204" pitchFamily="34" charset="0"/>
                    </a:rPr>
                    <a:t>vong</a:t>
                  </a:r>
                  <a:r>
                    <a:rPr lang="en-US" sz="2250" b="1" kern="0" dirty="0">
                      <a:solidFill>
                        <a:srgbClr val="5A5A5A">
                          <a:lumMod val="50000"/>
                        </a:srgbClr>
                      </a:solidFill>
                      <a:latin typeface="Arial Narrow" panose="020B0606020202030204" pitchFamily="34" charset="0"/>
                      <a:cs typeface="Calibri" panose="020F0502020204030204" pitchFamily="34" charset="0"/>
                    </a:rPr>
                    <a:t> </a:t>
                  </a:r>
                  <a:r>
                    <a:rPr lang="en-US" sz="2250" b="1" kern="0" dirty="0" err="1">
                      <a:solidFill>
                        <a:srgbClr val="5A5A5A">
                          <a:lumMod val="50000"/>
                        </a:srgbClr>
                      </a:solidFill>
                      <a:latin typeface="Arial Narrow" panose="020B0606020202030204" pitchFamily="34" charset="0"/>
                      <a:cs typeface="Calibri" panose="020F0502020204030204" pitchFamily="34" charset="0"/>
                    </a:rPr>
                    <a:t>tim</a:t>
                  </a:r>
                  <a:r>
                    <a:rPr lang="en-US" sz="2250" b="1" kern="0" dirty="0">
                      <a:solidFill>
                        <a:srgbClr val="5A5A5A">
                          <a:lumMod val="50000"/>
                        </a:srgbClr>
                      </a:solidFill>
                      <a:latin typeface="Arial Narrow" panose="020B0606020202030204" pitchFamily="34" charset="0"/>
                      <a:cs typeface="Calibri" panose="020F0502020204030204" pitchFamily="34" charset="0"/>
                    </a:rPr>
                    <a:t> </a:t>
                  </a:r>
                  <a:r>
                    <a:rPr lang="en-US" sz="2250" b="1" kern="0" dirty="0" err="1">
                      <a:solidFill>
                        <a:srgbClr val="5A5A5A">
                          <a:lumMod val="50000"/>
                        </a:srgbClr>
                      </a:solidFill>
                      <a:latin typeface="Arial Narrow" panose="020B0606020202030204" pitchFamily="34" charset="0"/>
                      <a:cs typeface="Calibri" panose="020F0502020204030204" pitchFamily="34" charset="0"/>
                    </a:rPr>
                    <a:t>mạch</a:t>
                  </a:r>
                  <a:r>
                    <a:rPr lang="en-US" sz="2250" b="1" kern="0" dirty="0">
                      <a:solidFill>
                        <a:srgbClr val="5A5A5A">
                          <a:lumMod val="50000"/>
                        </a:srgbClr>
                      </a:solidFill>
                      <a:latin typeface="Arial Narrow" panose="020B0606020202030204" pitchFamily="34" charset="0"/>
                      <a:cs typeface="Calibri" panose="020F0502020204030204" pitchFamily="34" charset="0"/>
                    </a:rPr>
                    <a:t> </a:t>
                  </a:r>
                  <a:r>
                    <a:rPr lang="en-US" sz="2250" b="1" kern="0" dirty="0" err="1">
                      <a:solidFill>
                        <a:srgbClr val="5A5A5A">
                          <a:lumMod val="50000"/>
                        </a:srgbClr>
                      </a:solidFill>
                      <a:latin typeface="Arial Narrow" panose="020B0606020202030204" pitchFamily="34" charset="0"/>
                      <a:cs typeface="Calibri" panose="020F0502020204030204" pitchFamily="34" charset="0"/>
                    </a:rPr>
                    <a:t>trên</a:t>
                  </a:r>
                  <a:r>
                    <a:rPr lang="en-US" sz="2250" b="1" kern="0" dirty="0">
                      <a:solidFill>
                        <a:srgbClr val="5A5A5A">
                          <a:lumMod val="50000"/>
                        </a:srgbClr>
                      </a:solidFill>
                      <a:latin typeface="Arial Narrow" panose="020B0606020202030204" pitchFamily="34" charset="0"/>
                      <a:cs typeface="Calibri" panose="020F0502020204030204" pitchFamily="34" charset="0"/>
                    </a:rPr>
                    <a:t> </a:t>
                  </a:r>
                  <a:r>
                    <a:rPr lang="en-US" sz="2250" b="1" kern="0" dirty="0" err="1">
                      <a:solidFill>
                        <a:srgbClr val="5A5A5A">
                          <a:lumMod val="50000"/>
                        </a:srgbClr>
                      </a:solidFill>
                      <a:latin typeface="Arial Narrow" panose="020B0606020202030204" pitchFamily="34" charset="0"/>
                      <a:cs typeface="Calibri" panose="020F0502020204030204" pitchFamily="34" charset="0"/>
                    </a:rPr>
                    <a:t>bệnh</a:t>
                  </a:r>
                  <a:r>
                    <a:rPr lang="en-US" sz="2250" b="1" kern="0" dirty="0">
                      <a:solidFill>
                        <a:srgbClr val="5A5A5A">
                          <a:lumMod val="50000"/>
                        </a:srgbClr>
                      </a:solidFill>
                      <a:latin typeface="Arial Narrow" panose="020B0606020202030204" pitchFamily="34" charset="0"/>
                      <a:cs typeface="Calibri" panose="020F0502020204030204" pitchFamily="34" charset="0"/>
                    </a:rPr>
                    <a:t> </a:t>
                  </a:r>
                  <a:r>
                    <a:rPr lang="en-US" sz="2250" b="1" kern="0" dirty="0" err="1">
                      <a:solidFill>
                        <a:srgbClr val="5A5A5A">
                          <a:lumMod val="50000"/>
                        </a:srgbClr>
                      </a:solidFill>
                      <a:latin typeface="Arial Narrow" panose="020B0606020202030204" pitchFamily="34" charset="0"/>
                      <a:cs typeface="Calibri" panose="020F0502020204030204" pitchFamily="34" charset="0"/>
                    </a:rPr>
                    <a:t>nhân</a:t>
                  </a:r>
                  <a:r>
                    <a:rPr lang="en-US" sz="2250" b="1" kern="0" dirty="0">
                      <a:solidFill>
                        <a:srgbClr val="5A5A5A">
                          <a:lumMod val="50000"/>
                        </a:srgbClr>
                      </a:solidFill>
                      <a:latin typeface="Arial Narrow" panose="020B0606020202030204" pitchFamily="34" charset="0"/>
                      <a:cs typeface="Calibri" panose="020F0502020204030204" pitchFamily="34" charset="0"/>
                    </a:rPr>
                    <a:t> </a:t>
                  </a:r>
                  <a:r>
                    <a:rPr lang="en-US" sz="2250" b="1" kern="0" dirty="0" err="1">
                      <a:solidFill>
                        <a:srgbClr val="5A5A5A">
                          <a:lumMod val="50000"/>
                        </a:srgbClr>
                      </a:solidFill>
                      <a:latin typeface="Arial Narrow" panose="020B0606020202030204" pitchFamily="34" charset="0"/>
                      <a:cs typeface="Calibri" panose="020F0502020204030204" pitchFamily="34" charset="0"/>
                    </a:rPr>
                    <a:t>đái</a:t>
                  </a:r>
                  <a:r>
                    <a:rPr lang="en-US" sz="2250" b="1" kern="0" dirty="0">
                      <a:solidFill>
                        <a:srgbClr val="5A5A5A">
                          <a:lumMod val="50000"/>
                        </a:srgbClr>
                      </a:solidFill>
                      <a:latin typeface="Arial Narrow" panose="020B0606020202030204" pitchFamily="34" charset="0"/>
                      <a:cs typeface="Calibri" panose="020F0502020204030204" pitchFamily="34" charset="0"/>
                    </a:rPr>
                    <a:t> </a:t>
                  </a:r>
                  <a:r>
                    <a:rPr lang="en-US" sz="2250" b="1" kern="0" dirty="0" err="1">
                      <a:solidFill>
                        <a:srgbClr val="5A5A5A">
                          <a:lumMod val="50000"/>
                        </a:srgbClr>
                      </a:solidFill>
                      <a:latin typeface="Arial Narrow" panose="020B0606020202030204" pitchFamily="34" charset="0"/>
                      <a:cs typeface="Calibri" panose="020F0502020204030204" pitchFamily="34" charset="0"/>
                    </a:rPr>
                    <a:t>tháo</a:t>
                  </a:r>
                  <a:r>
                    <a:rPr lang="en-US" sz="2250" b="1" kern="0" dirty="0">
                      <a:solidFill>
                        <a:srgbClr val="5A5A5A">
                          <a:lumMod val="50000"/>
                        </a:srgbClr>
                      </a:solidFill>
                      <a:latin typeface="Arial Narrow" panose="020B0606020202030204" pitchFamily="34" charset="0"/>
                      <a:cs typeface="Calibri" panose="020F0502020204030204" pitchFamily="34" charset="0"/>
                    </a:rPr>
                    <a:t> đ</a:t>
                  </a:r>
                  <a:r>
                    <a:rPr lang="vi-VN" sz="2250" b="1" kern="0" dirty="0">
                      <a:solidFill>
                        <a:srgbClr val="5A5A5A">
                          <a:lumMod val="50000"/>
                        </a:srgbClr>
                      </a:solidFill>
                      <a:latin typeface="Calibri" panose="020F0502020204030204" pitchFamily="34" charset="0"/>
                      <a:cs typeface="Calibri" panose="020F0502020204030204" pitchFamily="34" charset="0"/>
                    </a:rPr>
                    <a:t>ườn</a:t>
                  </a:r>
                  <a:r>
                    <a:rPr lang="en-US" sz="2250" b="1" kern="0" dirty="0">
                      <a:solidFill>
                        <a:srgbClr val="5A5A5A">
                          <a:lumMod val="50000"/>
                        </a:srgbClr>
                      </a:solidFill>
                      <a:latin typeface="Arial Narrow" panose="020B0606020202030204" pitchFamily="34" charset="0"/>
                      <a:cs typeface="Calibri" panose="020F0502020204030204" pitchFamily="34" charset="0"/>
                    </a:rPr>
                    <a:t>g </a:t>
                  </a:r>
                  <a:r>
                    <a:rPr lang="en-US" sz="2250" b="1" kern="0" dirty="0" err="1">
                      <a:solidFill>
                        <a:srgbClr val="5A5A5A">
                          <a:lumMod val="50000"/>
                        </a:srgbClr>
                      </a:solidFill>
                      <a:latin typeface="Arial Narrow" panose="020B0606020202030204" pitchFamily="34" charset="0"/>
                      <a:cs typeface="Calibri" panose="020F0502020204030204" pitchFamily="34" charset="0"/>
                    </a:rPr>
                    <a:t>týp</a:t>
                  </a:r>
                  <a:r>
                    <a:rPr lang="en-US" sz="2250" b="1" kern="0" dirty="0">
                      <a:solidFill>
                        <a:srgbClr val="5A5A5A">
                          <a:lumMod val="50000"/>
                        </a:srgbClr>
                      </a:solidFill>
                      <a:latin typeface="Arial Narrow" panose="020B0606020202030204" pitchFamily="34" charset="0"/>
                      <a:cs typeface="Calibri" panose="020F0502020204030204" pitchFamily="34" charset="0"/>
                    </a:rPr>
                    <a:t> 2 </a:t>
                  </a:r>
                  <a:r>
                    <a:rPr lang="en-US" sz="2250" b="1" kern="0" dirty="0" err="1">
                      <a:solidFill>
                        <a:srgbClr val="5A5A5A">
                          <a:lumMod val="50000"/>
                        </a:srgbClr>
                      </a:solidFill>
                      <a:latin typeface="Arial Narrow" panose="020B0606020202030204" pitchFamily="34" charset="0"/>
                      <a:cs typeface="Calibri" panose="020F0502020204030204" pitchFamily="34" charset="0"/>
                    </a:rPr>
                    <a:t>có</a:t>
                  </a:r>
                  <a:r>
                    <a:rPr lang="en-US" sz="2250" b="1" kern="0" dirty="0">
                      <a:solidFill>
                        <a:srgbClr val="5A5A5A">
                          <a:lumMod val="50000"/>
                        </a:srgbClr>
                      </a:solidFill>
                      <a:latin typeface="Arial Narrow" panose="020B0606020202030204" pitchFamily="34" charset="0"/>
                      <a:cs typeface="Calibri" panose="020F0502020204030204" pitchFamily="34" charset="0"/>
                    </a:rPr>
                    <a:t> </a:t>
                  </a:r>
                  <a:r>
                    <a:rPr lang="en-US" sz="2250" b="1" kern="0" dirty="0" err="1">
                      <a:solidFill>
                        <a:srgbClr val="5A5A5A">
                          <a:lumMod val="50000"/>
                        </a:srgbClr>
                      </a:solidFill>
                      <a:latin typeface="Arial Narrow" panose="020B0606020202030204" pitchFamily="34" charset="0"/>
                      <a:cs typeface="Calibri" panose="020F0502020204030204" pitchFamily="34" charset="0"/>
                    </a:rPr>
                    <a:t>bệnh</a:t>
                  </a:r>
                  <a:r>
                    <a:rPr lang="en-US" sz="2250" b="1" kern="0" dirty="0">
                      <a:solidFill>
                        <a:srgbClr val="5A5A5A">
                          <a:lumMod val="50000"/>
                        </a:srgbClr>
                      </a:solidFill>
                      <a:latin typeface="Arial Narrow" panose="020B0606020202030204" pitchFamily="34" charset="0"/>
                      <a:cs typeface="Calibri" panose="020F0502020204030204" pitchFamily="34" charset="0"/>
                    </a:rPr>
                    <a:t> </a:t>
                  </a:r>
                  <a:r>
                    <a:rPr lang="en-US" sz="2250" b="1" kern="0" dirty="0" err="1">
                      <a:solidFill>
                        <a:srgbClr val="5A5A5A">
                          <a:lumMod val="50000"/>
                        </a:srgbClr>
                      </a:solidFill>
                      <a:latin typeface="Arial Narrow" panose="020B0606020202030204" pitchFamily="34" charset="0"/>
                      <a:cs typeface="Calibri" panose="020F0502020204030204" pitchFamily="34" charset="0"/>
                    </a:rPr>
                    <a:t>tim</a:t>
                  </a:r>
                  <a:r>
                    <a:rPr lang="en-US" sz="2250" b="1" kern="0" dirty="0">
                      <a:solidFill>
                        <a:srgbClr val="5A5A5A">
                          <a:lumMod val="50000"/>
                        </a:srgbClr>
                      </a:solidFill>
                      <a:latin typeface="Arial Narrow" panose="020B0606020202030204" pitchFamily="34" charset="0"/>
                      <a:cs typeface="Calibri" panose="020F0502020204030204" pitchFamily="34" charset="0"/>
                    </a:rPr>
                    <a:t> </a:t>
                  </a:r>
                  <a:r>
                    <a:rPr lang="en-US" sz="2250" b="1" kern="0" dirty="0" err="1">
                      <a:solidFill>
                        <a:srgbClr val="5A5A5A">
                          <a:lumMod val="50000"/>
                        </a:srgbClr>
                      </a:solidFill>
                      <a:latin typeface="Arial Narrow" panose="020B0606020202030204" pitchFamily="34" charset="0"/>
                      <a:cs typeface="Calibri" panose="020F0502020204030204" pitchFamily="34" charset="0"/>
                    </a:rPr>
                    <a:t>mạch</a:t>
                  </a:r>
                  <a:endParaRPr lang="en-US" sz="2250" b="1" kern="0" dirty="0">
                    <a:solidFill>
                      <a:srgbClr val="5A5A5A">
                        <a:lumMod val="50000"/>
                      </a:srgbClr>
                    </a:solidFill>
                    <a:latin typeface="Arial Narrow" panose="020B0606020202030204" pitchFamily="34" charset="0"/>
                    <a:cs typeface="Calibri" panose="020F0502020204030204" pitchFamily="34" charset="0"/>
                  </a:endParaRPr>
                </a:p>
              </p:txBody>
            </p:sp>
          </p:grpSp>
          <p:sp>
            <p:nvSpPr>
              <p:cNvPr id="15" name="Rectangle 14">
                <a:extLst>
                  <a:ext uri="{FF2B5EF4-FFF2-40B4-BE49-F238E27FC236}">
                    <a16:creationId xmlns:a16="http://schemas.microsoft.com/office/drawing/2014/main" id="{89AA8B7A-98AE-44DB-94B9-991CB697E279}"/>
                  </a:ext>
                </a:extLst>
              </p:cNvPr>
              <p:cNvSpPr/>
              <p:nvPr/>
            </p:nvSpPr>
            <p:spPr>
              <a:xfrm>
                <a:off x="1078176" y="1494842"/>
                <a:ext cx="2858824" cy="927477"/>
              </a:xfrm>
              <a:prstGeom prst="rect">
                <a:avLst/>
              </a:prstGeom>
              <a:solidFill>
                <a:srgbClr val="0066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2400" b="1" dirty="0" err="1">
                    <a:solidFill>
                      <a:srgbClr val="FFFFFF"/>
                    </a:solidFill>
                    <a:latin typeface="Calibri" panose="020F0502020204030204" pitchFamily="34" charset="0"/>
                    <a:cs typeface="Calibri" panose="020F0502020204030204" pitchFamily="34" charset="0"/>
                  </a:rPr>
                  <a:t>Empagliflozin</a:t>
                </a:r>
                <a:endParaRPr lang="vi-VN" sz="2400" b="1" dirty="0">
                  <a:solidFill>
                    <a:srgbClr val="FFFFFF"/>
                  </a:solidFill>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125BA623-8F6B-4BD7-A68A-7C11C5BD11A7}"/>
                  </a:ext>
                </a:extLst>
              </p:cNvPr>
              <p:cNvPicPr>
                <a:picLocks noChangeAspect="1"/>
              </p:cNvPicPr>
              <p:nvPr/>
            </p:nvPicPr>
            <p:blipFill rotWithShape="1">
              <a:blip r:embed="rId4"/>
              <a:srcRect t="72899"/>
              <a:stretch/>
            </p:blipFill>
            <p:spPr>
              <a:xfrm>
                <a:off x="1090702" y="2422319"/>
                <a:ext cx="2846297" cy="638440"/>
              </a:xfrm>
              <a:prstGeom prst="rect">
                <a:avLst/>
              </a:prstGeom>
              <a:ln>
                <a:solidFill>
                  <a:schemeClr val="bg1">
                    <a:lumMod val="50000"/>
                  </a:schemeClr>
                </a:solidFill>
              </a:ln>
            </p:spPr>
          </p:pic>
        </p:grpSp>
        <p:sp>
          <p:nvSpPr>
            <p:cNvPr id="12" name="Rectangle 11">
              <a:extLst>
                <a:ext uri="{FF2B5EF4-FFF2-40B4-BE49-F238E27FC236}">
                  <a16:creationId xmlns:a16="http://schemas.microsoft.com/office/drawing/2014/main" id="{4BED2F06-393D-4B37-A550-24BB0C09FE83}"/>
                </a:ext>
              </a:extLst>
            </p:cNvPr>
            <p:cNvSpPr/>
            <p:nvPr/>
          </p:nvSpPr>
          <p:spPr>
            <a:xfrm>
              <a:off x="761825" y="4689202"/>
              <a:ext cx="1016001" cy="46868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2700" b="1" dirty="0">
                  <a:solidFill>
                    <a:srgbClr val="FFFFFF"/>
                  </a:solidFill>
                  <a:latin typeface="Arial"/>
                </a:rPr>
                <a:t>VN</a:t>
              </a:r>
              <a:endParaRPr lang="vi-VN" sz="2700" b="1" dirty="0">
                <a:solidFill>
                  <a:srgbClr val="FFFFFF"/>
                </a:solidFill>
                <a:latin typeface="Arial" panose="020B0604020202020204" pitchFamily="34" charset="0"/>
              </a:endParaRPr>
            </a:p>
          </p:txBody>
        </p:sp>
        <p:sp>
          <p:nvSpPr>
            <p:cNvPr id="13" name="Rectangle 12">
              <a:extLst>
                <a:ext uri="{FF2B5EF4-FFF2-40B4-BE49-F238E27FC236}">
                  <a16:creationId xmlns:a16="http://schemas.microsoft.com/office/drawing/2014/main" id="{85FF77C9-AF37-4BA2-8A17-F9B23E5C8D74}"/>
                </a:ext>
              </a:extLst>
            </p:cNvPr>
            <p:cNvSpPr/>
            <p:nvPr/>
          </p:nvSpPr>
          <p:spPr>
            <a:xfrm>
              <a:off x="3608123" y="3610779"/>
              <a:ext cx="7212277" cy="1575478"/>
            </a:xfrm>
            <a:prstGeom prst="rect">
              <a:avLst/>
            </a:prstGeom>
            <a:noFill/>
            <a:ln>
              <a:solidFill>
                <a:srgbClr val="0080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vi-VN" sz="1350" dirty="0">
                <a:solidFill>
                  <a:srgbClr val="5A5A5A"/>
                </a:solidFill>
                <a:latin typeface="Arial" panose="020B0604020202020204" pitchFamily="34" charset="0"/>
              </a:endParaRPr>
            </a:p>
          </p:txBody>
        </p:sp>
      </p:grpSp>
      <p:sp>
        <p:nvSpPr>
          <p:cNvPr id="19" name="Rectangle 18">
            <a:extLst>
              <a:ext uri="{FF2B5EF4-FFF2-40B4-BE49-F238E27FC236}">
                <a16:creationId xmlns:a16="http://schemas.microsoft.com/office/drawing/2014/main" id="{3A223319-A250-42BA-9D73-F9418C3F97D5}"/>
              </a:ext>
            </a:extLst>
          </p:cNvPr>
          <p:cNvSpPr/>
          <p:nvPr/>
        </p:nvSpPr>
        <p:spPr>
          <a:xfrm>
            <a:off x="612037" y="1158353"/>
            <a:ext cx="1391728" cy="461665"/>
          </a:xfrm>
          <a:prstGeom prst="rect">
            <a:avLst/>
          </a:prstGeom>
        </p:spPr>
        <p:txBody>
          <a:bodyPr wrap="none">
            <a:spAutoFit/>
          </a:bodyPr>
          <a:lstStyle/>
          <a:p>
            <a:pPr defTabSz="685800">
              <a:defRPr/>
            </a:pPr>
            <a:r>
              <a:rPr lang="en-US" sz="2400" b="1">
                <a:solidFill>
                  <a:srgbClr val="0066FF"/>
                </a:solidFill>
                <a:latin typeface="Calibri" panose="020F0502020204030204" pitchFamily="34" charset="0"/>
                <a:cs typeface="Calibri" panose="020F0502020204030204" pitchFamily="34" charset="0"/>
              </a:rPr>
              <a:t>Chỉ định: </a:t>
            </a:r>
            <a:endParaRPr lang="vi-VN" sz="2400" b="1" dirty="0">
              <a:solidFill>
                <a:srgbClr val="0066FF"/>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4635781E-9FDE-46AC-B653-A0C413B200D1}"/>
              </a:ext>
            </a:extLst>
          </p:cNvPr>
          <p:cNvSpPr txBox="1"/>
          <p:nvPr/>
        </p:nvSpPr>
        <p:spPr>
          <a:xfrm>
            <a:off x="612037" y="4710092"/>
            <a:ext cx="8074763" cy="369332"/>
          </a:xfrm>
          <a:prstGeom prst="rect">
            <a:avLst/>
          </a:prstGeom>
          <a:noFill/>
        </p:spPr>
        <p:txBody>
          <a:bodyPr wrap="square" rtlCol="0">
            <a:spAutoFit/>
          </a:bodyPr>
          <a:lstStyle/>
          <a:p>
            <a:pPr marL="257175" indent="-257175" defTabSz="685800">
              <a:buFont typeface="+mj-lt"/>
              <a:buAutoNum type="arabicPeriod"/>
              <a:defRPr/>
            </a:pPr>
            <a:r>
              <a:rPr lang="vi-VN" sz="900" dirty="0">
                <a:solidFill>
                  <a:srgbClr val="5A5A5A"/>
                </a:solidFill>
                <a:latin typeface="Calibri" panose="020F0502020204030204" pitchFamily="34" charset="0"/>
                <a:cs typeface="Calibri" panose="020F0502020204030204" pitchFamily="34" charset="0"/>
                <a:hlinkClick r:id="rId5"/>
              </a:rPr>
              <a:t>https://www.fda.gov/news-events/press-announcements/fda-approves-empagliflozin-reduce-cardiovascular-death-adults-type-2-diabetes</a:t>
            </a:r>
            <a:endParaRPr lang="vi-VN" sz="900" dirty="0">
              <a:solidFill>
                <a:srgbClr val="5A5A5A"/>
              </a:solidFill>
              <a:latin typeface="Calibri" panose="020F0502020204030204" pitchFamily="34" charset="0"/>
              <a:cs typeface="Calibri" panose="020F0502020204030204" pitchFamily="34" charset="0"/>
            </a:endParaRPr>
          </a:p>
          <a:p>
            <a:pPr marL="257175" indent="-257175" defTabSz="685800">
              <a:buFont typeface="+mj-lt"/>
              <a:buAutoNum type="arabicPeriod"/>
              <a:defRPr/>
            </a:pPr>
            <a:r>
              <a:rPr lang="vi-VN" sz="900" dirty="0">
                <a:solidFill>
                  <a:srgbClr val="5A5A5A"/>
                </a:solidFill>
                <a:latin typeface="Calibri" panose="020F0502020204030204" pitchFamily="34" charset="0"/>
                <a:cs typeface="Calibri" panose="020F0502020204030204" pitchFamily="34" charset="0"/>
              </a:rPr>
              <a:t>Thông tin kê toa Empagliflozin tại VN</a:t>
            </a:r>
          </a:p>
        </p:txBody>
      </p:sp>
    </p:spTree>
    <p:extLst>
      <p:ext uri="{BB962C8B-B14F-4D97-AF65-F5344CB8AC3E}">
        <p14:creationId xmlns:p14="http://schemas.microsoft.com/office/powerpoint/2010/main" val="12671923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59485" y="198653"/>
            <a:ext cx="8003286" cy="768096"/>
          </a:xfrm>
        </p:spPr>
        <p:txBody>
          <a:bodyPr>
            <a:noAutofit/>
          </a:bodyPr>
          <a:lstStyle/>
          <a:p>
            <a:r>
              <a:rPr lang="en-GB" sz="2000"/>
              <a:t>Ức chế SGLT2 có hồ sơ an toàn đồng nhất và được khuyến cáo sử dụng bởi các hướng dẫn lâm sàng toàn cầu và các báo cáo đồng thuận</a:t>
            </a:r>
            <a:endParaRPr lang="en-GB" sz="2000" dirty="0"/>
          </a:p>
        </p:txBody>
      </p:sp>
      <p:sp>
        <p:nvSpPr>
          <p:cNvPr id="38" name="Footer Placeholder 3">
            <a:extLst>
              <a:ext uri="{FF2B5EF4-FFF2-40B4-BE49-F238E27FC236}">
                <a16:creationId xmlns:a16="http://schemas.microsoft.com/office/drawing/2014/main" id="{C6DD59F9-BC58-47A2-AB9E-1ECD82FCB8A5}"/>
              </a:ext>
            </a:extLst>
          </p:cNvPr>
          <p:cNvSpPr>
            <a:spLocks noGrp="1"/>
          </p:cNvSpPr>
          <p:nvPr>
            <p:ph type="ftr" sz="quarter" idx="3"/>
          </p:nvPr>
        </p:nvSpPr>
        <p:spPr>
          <a:xfrm>
            <a:off x="419345" y="4776300"/>
            <a:ext cx="8041145" cy="273844"/>
          </a:xfrm>
        </p:spPr>
        <p:txBody>
          <a:bodyPr/>
          <a:lstStyle/>
          <a:p>
            <a:pPr lvl="0">
              <a:defRPr/>
            </a:pPr>
            <a:r>
              <a:rPr lang="en-GB" sz="700" dirty="0">
                <a:solidFill>
                  <a:srgbClr val="515151"/>
                </a:solidFill>
              </a:rPr>
              <a:t>CKD, </a:t>
            </a:r>
            <a:r>
              <a:rPr lang="en-GB" sz="700" dirty="0" err="1">
                <a:solidFill>
                  <a:srgbClr val="515151"/>
                </a:solidFill>
              </a:rPr>
              <a:t>bệnh</a:t>
            </a:r>
            <a:r>
              <a:rPr lang="en-GB" sz="700" dirty="0">
                <a:solidFill>
                  <a:srgbClr val="515151"/>
                </a:solidFill>
              </a:rPr>
              <a:t> </a:t>
            </a:r>
            <a:r>
              <a:rPr lang="en-GB" sz="700" dirty="0" err="1">
                <a:solidFill>
                  <a:srgbClr val="515151"/>
                </a:solidFill>
              </a:rPr>
              <a:t>thận</a:t>
            </a:r>
            <a:r>
              <a:rPr lang="en-GB" sz="700" dirty="0">
                <a:solidFill>
                  <a:srgbClr val="515151"/>
                </a:solidFill>
              </a:rPr>
              <a:t> </a:t>
            </a:r>
            <a:r>
              <a:rPr lang="en-GB" sz="700" dirty="0" err="1">
                <a:solidFill>
                  <a:srgbClr val="515151"/>
                </a:solidFill>
              </a:rPr>
              <a:t>mạn</a:t>
            </a:r>
            <a:r>
              <a:rPr lang="en-GB" sz="700" dirty="0">
                <a:solidFill>
                  <a:srgbClr val="515151"/>
                </a:solidFill>
              </a:rPr>
              <a:t>; CV</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 tim </a:t>
            </a:r>
            <a:r>
              <a:rPr kumimoji="0" lang="en-GB" sz="700" b="0" i="0" u="none" strike="noStrike" kern="1200" cap="none" spc="0" normalizeH="0" baseline="0" noProof="0" dirty="0" err="1">
                <a:ln>
                  <a:noFill/>
                </a:ln>
                <a:solidFill>
                  <a:srgbClr val="515151"/>
                </a:solidFill>
                <a:effectLst/>
                <a:uLnTx/>
                <a:uFillTx/>
                <a:latin typeface="Century Gothic" panose="020F0302020204030204"/>
                <a:ea typeface="+mn-ea"/>
                <a:cs typeface="+mn-cs"/>
              </a:rPr>
              <a:t>mạch</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 DKA, </a:t>
            </a:r>
            <a:r>
              <a:rPr kumimoji="0" lang="en-GB" sz="700" b="0" i="0" u="none" strike="noStrike" kern="1200" cap="none" spc="0" normalizeH="0" baseline="0" noProof="0" dirty="0" err="1">
                <a:ln>
                  <a:noFill/>
                </a:ln>
                <a:solidFill>
                  <a:srgbClr val="515151"/>
                </a:solidFill>
                <a:effectLst/>
                <a:uLnTx/>
                <a:uFillTx/>
                <a:latin typeface="Century Gothic" panose="020F0302020204030204"/>
                <a:ea typeface="+mn-ea"/>
                <a:cs typeface="+mn-cs"/>
              </a:rPr>
              <a:t>nhiễm</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 </a:t>
            </a:r>
            <a:r>
              <a:rPr kumimoji="0" lang="en-GB" sz="700" b="0" i="0" u="none" strike="noStrike" kern="1200" cap="none" spc="0" normalizeH="0" baseline="0" noProof="0" dirty="0" err="1">
                <a:ln>
                  <a:noFill/>
                </a:ln>
                <a:solidFill>
                  <a:srgbClr val="515151"/>
                </a:solidFill>
                <a:effectLst/>
                <a:uLnTx/>
                <a:uFillTx/>
                <a:latin typeface="Century Gothic" panose="020F0302020204030204"/>
                <a:ea typeface="+mn-ea"/>
                <a:cs typeface="+mn-cs"/>
              </a:rPr>
              <a:t>toan</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 </a:t>
            </a:r>
            <a:r>
              <a:rPr kumimoji="0" lang="en-GB" sz="700" b="0" i="0" u="none" strike="noStrike" kern="1200" cap="none" spc="0" normalizeH="0" baseline="0" noProof="0" dirty="0" err="1">
                <a:ln>
                  <a:noFill/>
                </a:ln>
                <a:solidFill>
                  <a:srgbClr val="515151"/>
                </a:solidFill>
                <a:effectLst/>
                <a:uLnTx/>
                <a:uFillTx/>
                <a:latin typeface="Century Gothic" panose="020F0302020204030204"/>
                <a:ea typeface="+mn-ea"/>
                <a:cs typeface="+mn-cs"/>
              </a:rPr>
              <a:t>ceton</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 ĐTĐ; HF, </a:t>
            </a:r>
            <a:r>
              <a:rPr kumimoji="0" lang="en-GB" sz="700" b="0" i="0" u="none" strike="noStrike" kern="1200" cap="none" spc="0" normalizeH="0" baseline="0" noProof="0" dirty="0" err="1">
                <a:ln>
                  <a:noFill/>
                </a:ln>
                <a:solidFill>
                  <a:srgbClr val="515151"/>
                </a:solidFill>
                <a:effectLst/>
                <a:uLnTx/>
                <a:uFillTx/>
                <a:latin typeface="Century Gothic" panose="020F0302020204030204"/>
                <a:ea typeface="+mn-ea"/>
                <a:cs typeface="+mn-cs"/>
              </a:rPr>
              <a:t>suy</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 tim; SGLT2, sodium-glucose co-transporter-2; </a:t>
            </a:r>
            <a:r>
              <a:rPr kumimoji="0" lang="vi-VN" sz="700" b="0" i="0" u="none" strike="noStrike" kern="1200" cap="none" spc="0" normalizeH="0" baseline="0" noProof="0" dirty="0">
                <a:ln>
                  <a:noFill/>
                </a:ln>
                <a:solidFill>
                  <a:srgbClr val="515151"/>
                </a:solidFill>
                <a:effectLst/>
                <a:uLnTx/>
                <a:uFillTx/>
                <a:latin typeface="Century Gothic" panose="020F0302020204030204"/>
                <a:ea typeface="+mn-ea"/>
                <a:cs typeface="+mn-cs"/>
              </a:rPr>
              <a:t>ĐTĐ, Đái tháo đường</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 UTI, </a:t>
            </a:r>
            <a:r>
              <a:rPr lang="vi-VN" sz="700" spc="-8" dirty="0">
                <a:solidFill>
                  <a:srgbClr val="5A5A5A"/>
                </a:solidFill>
              </a:rPr>
              <a:t>nhiễm trùng đường tiểu</a:t>
            </a:r>
            <a:endParaRPr lang="en-GB" sz="700" spc="-8" dirty="0">
              <a:solidFill>
                <a:srgbClr val="5A5A5A"/>
              </a:solidFill>
            </a:endParaRPr>
          </a:p>
          <a:p>
            <a:pPr lvl="0">
              <a:defRPr/>
            </a:pPr>
            <a:r>
              <a:rPr lang="en-GB" sz="700" dirty="0">
                <a:solidFill>
                  <a:srgbClr val="5A5A5A"/>
                </a:solidFill>
              </a:rPr>
              <a:t>*Empagliflozin </a:t>
            </a:r>
            <a:r>
              <a:rPr lang="en-GB" sz="700" dirty="0" err="1">
                <a:solidFill>
                  <a:srgbClr val="5A5A5A"/>
                </a:solidFill>
              </a:rPr>
              <a:t>không</a:t>
            </a:r>
            <a:r>
              <a:rPr lang="en-GB" sz="700" dirty="0">
                <a:solidFill>
                  <a:srgbClr val="5A5A5A"/>
                </a:solidFill>
              </a:rPr>
              <a:t> </a:t>
            </a:r>
            <a:r>
              <a:rPr lang="en-GB" sz="700" dirty="0" err="1">
                <a:solidFill>
                  <a:srgbClr val="5A5A5A"/>
                </a:solidFill>
              </a:rPr>
              <a:t>chỉ</a:t>
            </a:r>
            <a:r>
              <a:rPr lang="en-GB" sz="700" dirty="0">
                <a:solidFill>
                  <a:srgbClr val="5A5A5A"/>
                </a:solidFill>
              </a:rPr>
              <a:t> </a:t>
            </a:r>
            <a:r>
              <a:rPr lang="en-GB" sz="700" dirty="0" err="1">
                <a:solidFill>
                  <a:srgbClr val="5A5A5A"/>
                </a:solidFill>
              </a:rPr>
              <a:t>định</a:t>
            </a:r>
            <a:r>
              <a:rPr lang="en-GB" sz="700" dirty="0">
                <a:solidFill>
                  <a:srgbClr val="5A5A5A"/>
                </a:solidFill>
              </a:rPr>
              <a:t> </a:t>
            </a:r>
            <a:r>
              <a:rPr lang="en-GB" sz="700" dirty="0" err="1">
                <a:solidFill>
                  <a:srgbClr val="5A5A5A"/>
                </a:solidFill>
              </a:rPr>
              <a:t>để</a:t>
            </a:r>
            <a:r>
              <a:rPr lang="en-GB" sz="700" dirty="0">
                <a:solidFill>
                  <a:srgbClr val="5A5A5A"/>
                </a:solidFill>
              </a:rPr>
              <a:t> </a:t>
            </a:r>
            <a:r>
              <a:rPr lang="en-GB" sz="700" dirty="0" err="1">
                <a:solidFill>
                  <a:srgbClr val="5A5A5A"/>
                </a:solidFill>
              </a:rPr>
              <a:t>điều</a:t>
            </a:r>
            <a:r>
              <a:rPr lang="en-GB" sz="700" dirty="0">
                <a:solidFill>
                  <a:srgbClr val="5A5A5A"/>
                </a:solidFill>
              </a:rPr>
              <a:t> </a:t>
            </a:r>
            <a:r>
              <a:rPr lang="en-GB" sz="700" dirty="0" err="1">
                <a:solidFill>
                  <a:srgbClr val="5A5A5A"/>
                </a:solidFill>
              </a:rPr>
              <a:t>tị</a:t>
            </a:r>
            <a:r>
              <a:rPr lang="en-GB" sz="700" dirty="0">
                <a:solidFill>
                  <a:srgbClr val="5A5A5A"/>
                </a:solidFill>
              </a:rPr>
              <a:t> HF </a:t>
            </a:r>
            <a:r>
              <a:rPr lang="en-GB" sz="700" dirty="0" err="1">
                <a:solidFill>
                  <a:srgbClr val="5A5A5A"/>
                </a:solidFill>
              </a:rPr>
              <a:t>hoặc</a:t>
            </a:r>
            <a:r>
              <a:rPr lang="en-GB" sz="700" dirty="0">
                <a:solidFill>
                  <a:srgbClr val="5A5A5A"/>
                </a:solidFill>
              </a:rPr>
              <a:t> CKD</a:t>
            </a:r>
            <a:b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b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1. Wilding J </a:t>
            </a:r>
            <a:r>
              <a:rPr kumimoji="0" lang="en-GB" sz="700" b="0" i="1" u="none" strike="noStrike" kern="1200" cap="none" spc="0" normalizeH="0" baseline="0" noProof="0" dirty="0">
                <a:ln>
                  <a:noFill/>
                </a:ln>
                <a:solidFill>
                  <a:srgbClr val="515151"/>
                </a:solidFill>
                <a:effectLst/>
                <a:uLnTx/>
                <a:uFillTx/>
                <a:latin typeface="Century Gothic" panose="020F0302020204030204"/>
                <a:ea typeface="+mn-ea"/>
                <a:cs typeface="+mn-cs"/>
              </a:rPr>
              <a:t>et al. Diabetes Ther </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2018;9:1757; 2. </a:t>
            </a:r>
            <a:r>
              <a:rPr lang="en-GB" sz="700" dirty="0">
                <a:solidFill>
                  <a:srgbClr val="515151"/>
                </a:solidFill>
              </a:rPr>
              <a:t>Boehringer Ingelheim International GmbH</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  (empagliflozin) summary of product characteristics. Oct 2020; </a:t>
            </a:r>
            <a:b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b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3. Janssen International. Invokana</a:t>
            </a:r>
            <a:r>
              <a:rPr kumimoji="0" lang="en-GB" sz="700" b="0" i="0" u="none" strike="noStrike" kern="1200" cap="none" spc="0" normalizeH="0" baseline="30000" noProof="0" dirty="0">
                <a:ln>
                  <a:noFill/>
                </a:ln>
                <a:solidFill>
                  <a:srgbClr val="515151"/>
                </a:solidFill>
                <a:effectLst/>
                <a:uLnTx/>
                <a:uFillTx/>
                <a:latin typeface="Century Gothic" panose="020F0302020204030204"/>
                <a:ea typeface="+mn-ea"/>
                <a:cs typeface="+mn-cs"/>
              </a:rPr>
              <a:t>®</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 (canagliflozin) summary of product characteristics. Aug 2020; 4. AstraZeneca. Forxiga</a:t>
            </a:r>
            <a:r>
              <a:rPr kumimoji="0" lang="en-GB" sz="700" b="0" i="0" u="none" strike="noStrike" kern="1200" cap="none" spc="0" normalizeH="0" baseline="30000" noProof="0" dirty="0">
                <a:ln>
                  <a:noFill/>
                </a:ln>
                <a:solidFill>
                  <a:srgbClr val="515151"/>
                </a:solidFill>
                <a:effectLst/>
                <a:uLnTx/>
                <a:uFillTx/>
                <a:latin typeface="Century Gothic" panose="020F0302020204030204"/>
                <a:ea typeface="+mn-ea"/>
                <a:cs typeface="+mn-cs"/>
              </a:rPr>
              <a:t>®</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 (dapagliflozin) summary of product characteristics. </a:t>
            </a:r>
            <a:b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b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Jan 2020; 5. Wilding J. </a:t>
            </a:r>
            <a:r>
              <a:rPr kumimoji="0" lang="en-GB" sz="700" b="0" i="1" u="none" strike="noStrike" kern="1200" cap="none" spc="0" normalizeH="0" baseline="0" noProof="0" dirty="0">
                <a:ln>
                  <a:noFill/>
                </a:ln>
                <a:solidFill>
                  <a:srgbClr val="515151"/>
                </a:solidFill>
                <a:effectLst/>
                <a:uLnTx/>
                <a:uFillTx/>
                <a:latin typeface="Century Gothic" panose="020F0302020204030204"/>
                <a:ea typeface="+mn-ea"/>
                <a:cs typeface="+mn-cs"/>
              </a:rPr>
              <a:t>Nat Rev Endocrinol</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 2019;15:687; 6. Schorling OK </a:t>
            </a:r>
            <a:r>
              <a:rPr kumimoji="0" lang="en-GB" sz="700" b="0" i="1" u="none" strike="noStrike" kern="1200" cap="none" spc="0" normalizeH="0" baseline="0" noProof="0" dirty="0">
                <a:ln>
                  <a:noFill/>
                </a:ln>
                <a:solidFill>
                  <a:srgbClr val="515151"/>
                </a:solidFill>
                <a:effectLst/>
                <a:uLnTx/>
                <a:uFillTx/>
                <a:latin typeface="Century Gothic" panose="020F0302020204030204"/>
                <a:ea typeface="+mn-ea"/>
                <a:cs typeface="+mn-cs"/>
              </a:rPr>
              <a:t>et al. Adv Ther</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 2020;37:3463; 7. </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sym typeface="Arial"/>
              </a:rPr>
              <a:t>American Diabetes Association. </a:t>
            </a:r>
            <a:r>
              <a:rPr kumimoji="0" lang="en-GB" sz="700" b="0" i="1" u="none" strike="noStrike" kern="1200" cap="none" spc="0" normalizeH="0" baseline="0" noProof="0" dirty="0">
                <a:ln>
                  <a:noFill/>
                </a:ln>
                <a:solidFill>
                  <a:srgbClr val="515151"/>
                </a:solidFill>
                <a:effectLst/>
                <a:uLnTx/>
                <a:uFillTx/>
                <a:latin typeface="Century Gothic" panose="020F0302020204030204"/>
                <a:ea typeface="+mn-ea"/>
                <a:cs typeface="+mn-cs"/>
                <a:sym typeface="Arial"/>
              </a:rPr>
              <a:t>Diabetes Care </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sym typeface="Arial"/>
              </a:rPr>
              <a:t>2021</a:t>
            </a:r>
            <a:r>
              <a:rPr kumimoji="0" lang="en-GB" sz="700" b="0" i="1" u="none" strike="noStrike" kern="1200" cap="none" spc="0" normalizeH="0" baseline="0" noProof="0" dirty="0">
                <a:ln>
                  <a:noFill/>
                </a:ln>
                <a:solidFill>
                  <a:srgbClr val="515151"/>
                </a:solidFill>
                <a:effectLst/>
                <a:uLnTx/>
                <a:uFillTx/>
                <a:latin typeface="Century Gothic" panose="020F0302020204030204"/>
                <a:ea typeface="+mn-ea"/>
                <a:cs typeface="+mn-cs"/>
                <a:sym typeface="Arial"/>
              </a:rPr>
              <a:t>.</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sym typeface="Arial"/>
              </a:rPr>
              <a:t>44; 1:S125</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 8. Buse JB </a:t>
            </a:r>
            <a:r>
              <a:rPr kumimoji="0" lang="en-GB" sz="700" b="0" i="1" u="none" strike="noStrike" kern="1200" cap="none" spc="0" normalizeH="0" baseline="0" noProof="0" dirty="0">
                <a:ln>
                  <a:noFill/>
                </a:ln>
                <a:solidFill>
                  <a:srgbClr val="515151"/>
                </a:solidFill>
                <a:effectLst/>
                <a:uLnTx/>
                <a:uFillTx/>
                <a:latin typeface="Century Gothic" panose="020F0302020204030204"/>
                <a:ea typeface="+mn-ea"/>
                <a:cs typeface="+mn-cs"/>
              </a:rPr>
              <a:t>et al. Diabetes Care </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2020;43:487; 9. Kidney Disease: Improving Global Outcomes (KDIGO) CKD Work Group. </a:t>
            </a:r>
            <a:r>
              <a:rPr kumimoji="0" lang="en-GB" sz="700" b="0" i="1" u="none" strike="noStrike" kern="1200" cap="none" spc="0" normalizeH="0" baseline="0" noProof="0" dirty="0">
                <a:ln>
                  <a:noFill/>
                </a:ln>
                <a:solidFill>
                  <a:srgbClr val="515151"/>
                </a:solidFill>
                <a:effectLst/>
                <a:uLnTx/>
                <a:uFillTx/>
                <a:latin typeface="Century Gothic" panose="020F0302020204030204"/>
                <a:ea typeface="+mn-ea"/>
                <a:cs typeface="+mn-cs"/>
              </a:rPr>
              <a:t>Kidney Int </a:t>
            </a:r>
            <a:r>
              <a:rPr kumimoji="0" lang="en-GB" sz="700" b="0" i="0" u="none" strike="noStrike" kern="1200" cap="none" spc="0" normalizeH="0" baseline="0" noProof="0" dirty="0">
                <a:ln>
                  <a:noFill/>
                </a:ln>
                <a:solidFill>
                  <a:srgbClr val="515151"/>
                </a:solidFill>
                <a:effectLst/>
                <a:uLnTx/>
                <a:uFillTx/>
                <a:latin typeface="Century Gothic" panose="020F0302020204030204"/>
                <a:ea typeface="+mn-ea"/>
                <a:cs typeface="+mn-cs"/>
              </a:rPr>
              <a:t>2020;98:S1</a:t>
            </a:r>
          </a:p>
        </p:txBody>
      </p:sp>
      <p:sp>
        <p:nvSpPr>
          <p:cNvPr id="45" name="Rectangle: Rounded Corners 44">
            <a:extLst>
              <a:ext uri="{FF2B5EF4-FFF2-40B4-BE49-F238E27FC236}">
                <a16:creationId xmlns:a16="http://schemas.microsoft.com/office/drawing/2014/main" id="{82DF0452-48B1-464D-B0AE-C06D926BF8E1}"/>
              </a:ext>
            </a:extLst>
          </p:cNvPr>
          <p:cNvSpPr/>
          <p:nvPr/>
        </p:nvSpPr>
        <p:spPr>
          <a:xfrm>
            <a:off x="1144869" y="1095689"/>
            <a:ext cx="7404034" cy="1761176"/>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297000" rIns="108000" rtlCol="0" anchor="ctr"/>
          <a:lstStyle/>
          <a:p>
            <a:pPr marL="508397" marR="0" lvl="0" indent="-1714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dirty="0" err="1">
                <a:solidFill>
                  <a:srgbClr val="5A5A5A"/>
                </a:solidFill>
              </a:rPr>
              <a:t>Nhiễm</a:t>
            </a:r>
            <a:r>
              <a:rPr lang="en-GB" sz="1400" b="1" dirty="0">
                <a:solidFill>
                  <a:srgbClr val="5A5A5A"/>
                </a:solidFill>
              </a:rPr>
              <a:t> </a:t>
            </a:r>
            <a:r>
              <a:rPr lang="en-GB" sz="1400" b="1" dirty="0" err="1">
                <a:solidFill>
                  <a:srgbClr val="5A5A5A"/>
                </a:solidFill>
              </a:rPr>
              <a:t>trùng</a:t>
            </a:r>
            <a:r>
              <a:rPr lang="en-GB" sz="1400" b="1" dirty="0">
                <a:solidFill>
                  <a:srgbClr val="5A5A5A"/>
                </a:solidFill>
              </a:rPr>
              <a:t> </a:t>
            </a:r>
            <a:r>
              <a:rPr lang="en-GB" sz="1400" b="1" dirty="0" err="1">
                <a:solidFill>
                  <a:srgbClr val="5A5A5A"/>
                </a:solidFill>
              </a:rPr>
              <a:t>niệu</a:t>
            </a:r>
            <a:r>
              <a:rPr lang="en-GB" sz="1400" b="1" dirty="0">
                <a:solidFill>
                  <a:srgbClr val="5A5A5A"/>
                </a:solidFill>
              </a:rPr>
              <a:t> </a:t>
            </a:r>
            <a:r>
              <a:rPr lang="en-GB" sz="1400" b="1" dirty="0" err="1">
                <a:solidFill>
                  <a:srgbClr val="5A5A5A"/>
                </a:solidFill>
              </a:rPr>
              <a:t>dục</a:t>
            </a:r>
            <a:r>
              <a:rPr kumimoji="0" lang="en-GB" sz="1400" b="1" i="0" u="none" strike="noStrike" kern="1200" cap="none" spc="0" normalizeH="0" baseline="0" noProof="0" dirty="0">
                <a:ln>
                  <a:noFill/>
                </a:ln>
                <a:solidFill>
                  <a:srgbClr val="5A5A5A"/>
                </a:solidFill>
                <a:effectLst/>
                <a:uLnTx/>
                <a:uFillTx/>
                <a:ea typeface="+mn-ea"/>
                <a:cs typeface="+mn-cs"/>
              </a:rPr>
              <a:t> </a:t>
            </a:r>
            <a:r>
              <a:rPr lang="en-GB" sz="1400" dirty="0" err="1">
                <a:solidFill>
                  <a:srgbClr val="5A5A5A"/>
                </a:solidFill>
              </a:rPr>
              <a:t>thường</a:t>
            </a:r>
            <a:r>
              <a:rPr kumimoji="0" lang="en-GB" sz="1400" b="0" i="0" u="none" strike="noStrike" kern="1200" cap="none" spc="0" normalizeH="0" baseline="0" noProof="0" dirty="0">
                <a:ln>
                  <a:noFill/>
                </a:ln>
                <a:solidFill>
                  <a:srgbClr val="5A5A5A"/>
                </a:solidFill>
                <a:effectLst/>
                <a:uLnTx/>
                <a:uFillTx/>
                <a:ea typeface="+mn-ea"/>
                <a:cs typeface="+mn-cs"/>
              </a:rPr>
              <a:t> </a:t>
            </a:r>
            <a:r>
              <a:rPr lang="en-GB" sz="1400" b="1" dirty="0" err="1">
                <a:solidFill>
                  <a:srgbClr val="5A5A5A"/>
                </a:solidFill>
              </a:rPr>
              <a:t>nhẹ</a:t>
            </a:r>
            <a:r>
              <a:rPr lang="en-GB" sz="1400" b="1" dirty="0">
                <a:solidFill>
                  <a:srgbClr val="5A5A5A"/>
                </a:solidFill>
              </a:rPr>
              <a:t> </a:t>
            </a:r>
            <a:r>
              <a:rPr lang="en-GB" sz="1400" b="1" dirty="0" err="1">
                <a:solidFill>
                  <a:srgbClr val="5A5A5A"/>
                </a:solidFill>
              </a:rPr>
              <a:t>đến</a:t>
            </a:r>
            <a:r>
              <a:rPr lang="en-GB" sz="1400" b="1" dirty="0">
                <a:solidFill>
                  <a:srgbClr val="5A5A5A"/>
                </a:solidFill>
              </a:rPr>
              <a:t> </a:t>
            </a:r>
            <a:r>
              <a:rPr lang="en-GB" sz="1400" b="1" dirty="0" err="1">
                <a:solidFill>
                  <a:srgbClr val="5A5A5A"/>
                </a:solidFill>
              </a:rPr>
              <a:t>vừa</a:t>
            </a:r>
            <a:r>
              <a:rPr lang="en-GB" sz="1400" b="1" dirty="0">
                <a:solidFill>
                  <a:srgbClr val="5A5A5A"/>
                </a:solidFill>
              </a:rPr>
              <a:t> </a:t>
            </a:r>
            <a:r>
              <a:rPr lang="en-GB" sz="1400" dirty="0" err="1">
                <a:solidFill>
                  <a:srgbClr val="5A5A5A"/>
                </a:solidFill>
              </a:rPr>
              <a:t>và</a:t>
            </a:r>
            <a:r>
              <a:rPr lang="en-GB" sz="1400" dirty="0">
                <a:solidFill>
                  <a:srgbClr val="5A5A5A"/>
                </a:solidFill>
              </a:rPr>
              <a:t> </a:t>
            </a:r>
            <a:r>
              <a:rPr lang="en-GB" sz="1400" dirty="0" err="1">
                <a:solidFill>
                  <a:srgbClr val="5A5A5A"/>
                </a:solidFill>
              </a:rPr>
              <a:t>đáp</a:t>
            </a:r>
            <a:r>
              <a:rPr lang="en-GB" sz="1400" dirty="0">
                <a:solidFill>
                  <a:srgbClr val="5A5A5A"/>
                </a:solidFill>
              </a:rPr>
              <a:t> </a:t>
            </a:r>
            <a:r>
              <a:rPr lang="en-GB" sz="1400" dirty="0" err="1">
                <a:solidFill>
                  <a:srgbClr val="5A5A5A"/>
                </a:solidFill>
              </a:rPr>
              <a:t>ứng</a:t>
            </a:r>
            <a:r>
              <a:rPr lang="en-GB" sz="1400" dirty="0">
                <a:solidFill>
                  <a:srgbClr val="5A5A5A"/>
                </a:solidFill>
              </a:rPr>
              <a:t> </a:t>
            </a:r>
            <a:r>
              <a:rPr lang="en-GB" sz="1400" dirty="0" err="1">
                <a:solidFill>
                  <a:srgbClr val="5A5A5A"/>
                </a:solidFill>
              </a:rPr>
              <a:t>với</a:t>
            </a:r>
            <a:r>
              <a:rPr lang="en-GB" sz="1400" dirty="0">
                <a:solidFill>
                  <a:srgbClr val="5A5A5A"/>
                </a:solidFill>
              </a:rPr>
              <a:t> </a:t>
            </a:r>
            <a:r>
              <a:rPr lang="en-GB" sz="1400" dirty="0" err="1">
                <a:solidFill>
                  <a:srgbClr val="5A5A5A"/>
                </a:solidFill>
              </a:rPr>
              <a:t>thuốc</a:t>
            </a:r>
            <a:r>
              <a:rPr lang="en-GB" sz="1400" dirty="0">
                <a:solidFill>
                  <a:srgbClr val="5A5A5A"/>
                </a:solidFill>
              </a:rPr>
              <a:t> </a:t>
            </a:r>
            <a:r>
              <a:rPr lang="en-GB" sz="1400" dirty="0" err="1">
                <a:solidFill>
                  <a:srgbClr val="5A5A5A"/>
                </a:solidFill>
              </a:rPr>
              <a:t>kháng</a:t>
            </a:r>
            <a:r>
              <a:rPr lang="en-GB" sz="1400" dirty="0">
                <a:solidFill>
                  <a:srgbClr val="5A5A5A"/>
                </a:solidFill>
              </a:rPr>
              <a:t> </a:t>
            </a:r>
            <a:r>
              <a:rPr lang="en-GB" sz="1400" dirty="0" err="1">
                <a:solidFill>
                  <a:srgbClr val="5A5A5A"/>
                </a:solidFill>
              </a:rPr>
              <a:t>nấm</a:t>
            </a:r>
            <a:r>
              <a:rPr kumimoji="0" lang="en-GB" sz="1400" b="0" i="0" u="none" strike="noStrike" kern="1200" cap="none" spc="0" normalizeH="0" baseline="30000" noProof="0" dirty="0">
                <a:ln>
                  <a:noFill/>
                </a:ln>
                <a:solidFill>
                  <a:srgbClr val="5A5A5A"/>
                </a:solidFill>
                <a:effectLst/>
                <a:uLnTx/>
                <a:uFillTx/>
                <a:ea typeface="+mn-ea"/>
                <a:cs typeface="+mn-cs"/>
              </a:rPr>
              <a:t>1–4 </a:t>
            </a:r>
          </a:p>
          <a:p>
            <a:pPr marL="508397" marR="0" lvl="0" indent="-1714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err="1">
                <a:ln>
                  <a:noFill/>
                </a:ln>
                <a:solidFill>
                  <a:srgbClr val="5A5A5A"/>
                </a:solidFill>
                <a:effectLst/>
                <a:uLnTx/>
                <a:uFillTx/>
                <a:ea typeface="+mn-ea"/>
                <a:cs typeface="+mn-cs"/>
              </a:rPr>
              <a:t>Không</a:t>
            </a:r>
            <a:r>
              <a:rPr kumimoji="0" lang="en-GB" sz="1400" b="1" i="0" u="none" strike="noStrike" kern="1200" cap="none" spc="0" normalizeH="0" noProof="0" dirty="0">
                <a:ln>
                  <a:noFill/>
                </a:ln>
                <a:solidFill>
                  <a:srgbClr val="5A5A5A"/>
                </a:solidFill>
                <a:effectLst/>
                <a:uLnTx/>
                <a:uFillTx/>
                <a:ea typeface="+mn-ea"/>
                <a:cs typeface="+mn-cs"/>
              </a:rPr>
              <a:t> </a:t>
            </a:r>
            <a:r>
              <a:rPr kumimoji="0" lang="en-GB" sz="1400" b="1" i="0" u="none" strike="noStrike" kern="1200" cap="none" spc="0" normalizeH="0" noProof="0" dirty="0" err="1">
                <a:ln>
                  <a:noFill/>
                </a:ln>
                <a:solidFill>
                  <a:srgbClr val="5A5A5A"/>
                </a:solidFill>
                <a:effectLst/>
                <a:uLnTx/>
                <a:uFillTx/>
                <a:ea typeface="+mn-ea"/>
                <a:cs typeface="+mn-cs"/>
              </a:rPr>
              <a:t>tăng</a:t>
            </a:r>
            <a:r>
              <a:rPr kumimoji="0" lang="en-GB" sz="1400" b="1" i="0" u="none" strike="noStrike" kern="1200" cap="none" spc="0" normalizeH="0" noProof="0" dirty="0">
                <a:ln>
                  <a:noFill/>
                </a:ln>
                <a:solidFill>
                  <a:srgbClr val="5A5A5A"/>
                </a:solidFill>
                <a:effectLst/>
                <a:uLnTx/>
                <a:uFillTx/>
                <a:ea typeface="+mn-ea"/>
                <a:cs typeface="+mn-cs"/>
              </a:rPr>
              <a:t> </a:t>
            </a:r>
            <a:r>
              <a:rPr kumimoji="0" lang="en-GB" sz="1400" b="1" i="0" u="none" strike="noStrike" kern="1200" cap="none" spc="0" normalizeH="0" noProof="0" dirty="0" err="1">
                <a:ln>
                  <a:noFill/>
                </a:ln>
                <a:solidFill>
                  <a:srgbClr val="5A5A5A"/>
                </a:solidFill>
                <a:effectLst/>
                <a:uLnTx/>
                <a:uFillTx/>
                <a:ea typeface="+mn-ea"/>
                <a:cs typeface="+mn-cs"/>
              </a:rPr>
              <a:t>nguy</a:t>
            </a:r>
            <a:r>
              <a:rPr kumimoji="0" lang="en-GB" sz="1400" b="1" i="0" u="none" strike="noStrike" kern="1200" cap="none" spc="0" normalizeH="0" noProof="0" dirty="0">
                <a:ln>
                  <a:noFill/>
                </a:ln>
                <a:solidFill>
                  <a:srgbClr val="5A5A5A"/>
                </a:solidFill>
                <a:effectLst/>
                <a:uLnTx/>
                <a:uFillTx/>
                <a:ea typeface="+mn-ea"/>
                <a:cs typeface="+mn-cs"/>
              </a:rPr>
              <a:t> </a:t>
            </a:r>
            <a:r>
              <a:rPr kumimoji="0" lang="en-GB" sz="1400" b="1" i="0" u="none" strike="noStrike" kern="1200" cap="none" spc="0" normalizeH="0" noProof="0" dirty="0" err="1">
                <a:ln>
                  <a:noFill/>
                </a:ln>
                <a:solidFill>
                  <a:srgbClr val="5A5A5A"/>
                </a:solidFill>
                <a:effectLst/>
                <a:uLnTx/>
                <a:uFillTx/>
                <a:ea typeface="+mn-ea"/>
                <a:cs typeface="+mn-cs"/>
              </a:rPr>
              <a:t>cơ</a:t>
            </a:r>
            <a:r>
              <a:rPr kumimoji="0" lang="en-GB" sz="1400" b="1" i="0" u="none" strike="noStrike" kern="1200" cap="none" spc="0" normalizeH="0" noProof="0" dirty="0">
                <a:ln>
                  <a:noFill/>
                </a:ln>
                <a:solidFill>
                  <a:srgbClr val="5A5A5A"/>
                </a:solidFill>
                <a:effectLst/>
                <a:uLnTx/>
                <a:uFillTx/>
                <a:ea typeface="+mn-ea"/>
                <a:cs typeface="+mn-cs"/>
              </a:rPr>
              <a:t> </a:t>
            </a:r>
            <a:r>
              <a:rPr kumimoji="0" lang="en-GB" sz="1400" b="1" i="0" u="none" strike="noStrike" kern="1200" cap="none" spc="0" normalizeH="0" noProof="0" dirty="0" err="1">
                <a:ln>
                  <a:noFill/>
                </a:ln>
                <a:solidFill>
                  <a:srgbClr val="5A5A5A"/>
                </a:solidFill>
                <a:effectLst/>
                <a:uLnTx/>
                <a:uFillTx/>
                <a:ea typeface="+mn-ea"/>
                <a:cs typeface="+mn-cs"/>
              </a:rPr>
              <a:t>nhiễm</a:t>
            </a:r>
            <a:r>
              <a:rPr kumimoji="0" lang="en-GB" sz="1400" b="1" i="0" u="none" strike="noStrike" kern="1200" cap="none" spc="0" normalizeH="0" noProof="0" dirty="0">
                <a:ln>
                  <a:noFill/>
                </a:ln>
                <a:solidFill>
                  <a:srgbClr val="5A5A5A"/>
                </a:solidFill>
                <a:effectLst/>
                <a:uLnTx/>
                <a:uFillTx/>
                <a:ea typeface="+mn-ea"/>
                <a:cs typeface="+mn-cs"/>
              </a:rPr>
              <a:t> </a:t>
            </a:r>
            <a:r>
              <a:rPr kumimoji="0" lang="en-GB" sz="1400" b="1" i="0" u="none" strike="noStrike" kern="1200" cap="none" spc="0" normalizeH="0" noProof="0" dirty="0" err="1">
                <a:ln>
                  <a:noFill/>
                </a:ln>
                <a:solidFill>
                  <a:srgbClr val="5A5A5A"/>
                </a:solidFill>
                <a:effectLst/>
                <a:uLnTx/>
                <a:uFillTx/>
                <a:ea typeface="+mn-ea"/>
                <a:cs typeface="+mn-cs"/>
              </a:rPr>
              <a:t>trùng</a:t>
            </a:r>
            <a:r>
              <a:rPr kumimoji="0" lang="en-GB" sz="1400" b="1" i="0" u="none" strike="noStrike" kern="1200" cap="none" spc="0" normalizeH="0" noProof="0" dirty="0">
                <a:ln>
                  <a:noFill/>
                </a:ln>
                <a:solidFill>
                  <a:srgbClr val="5A5A5A"/>
                </a:solidFill>
                <a:effectLst/>
                <a:uLnTx/>
                <a:uFillTx/>
                <a:ea typeface="+mn-ea"/>
                <a:cs typeface="+mn-cs"/>
              </a:rPr>
              <a:t> </a:t>
            </a:r>
            <a:r>
              <a:rPr kumimoji="0" lang="en-GB" sz="1400" b="1" i="0" u="none" strike="noStrike" kern="1200" cap="none" spc="0" normalizeH="0" noProof="0" dirty="0" err="1">
                <a:ln>
                  <a:noFill/>
                </a:ln>
                <a:solidFill>
                  <a:srgbClr val="5A5A5A"/>
                </a:solidFill>
                <a:effectLst/>
                <a:uLnTx/>
                <a:uFillTx/>
                <a:ea typeface="+mn-ea"/>
                <a:cs typeface="+mn-cs"/>
              </a:rPr>
              <a:t>đường</a:t>
            </a:r>
            <a:r>
              <a:rPr kumimoji="0" lang="en-GB" sz="1400" b="1" i="0" u="none" strike="noStrike" kern="1200" cap="none" spc="0" normalizeH="0" noProof="0" dirty="0">
                <a:ln>
                  <a:noFill/>
                </a:ln>
                <a:solidFill>
                  <a:srgbClr val="5A5A5A"/>
                </a:solidFill>
                <a:effectLst/>
                <a:uLnTx/>
                <a:uFillTx/>
                <a:ea typeface="+mn-ea"/>
                <a:cs typeface="+mn-cs"/>
              </a:rPr>
              <a:t> </a:t>
            </a:r>
            <a:r>
              <a:rPr kumimoji="0" lang="en-GB" sz="1400" b="1" i="0" u="none" strike="noStrike" kern="1200" cap="none" spc="0" normalizeH="0" noProof="0" dirty="0" err="1">
                <a:ln>
                  <a:noFill/>
                </a:ln>
                <a:solidFill>
                  <a:srgbClr val="5A5A5A"/>
                </a:solidFill>
                <a:effectLst/>
                <a:uLnTx/>
                <a:uFillTx/>
                <a:ea typeface="+mn-ea"/>
                <a:cs typeface="+mn-cs"/>
              </a:rPr>
              <a:t>tiểu</a:t>
            </a:r>
            <a:r>
              <a:rPr kumimoji="0" lang="en-GB" sz="1400" b="1" i="0" u="none" strike="noStrike" kern="1200" cap="none" spc="0" normalizeH="0" baseline="0" noProof="0" dirty="0">
                <a:ln>
                  <a:noFill/>
                </a:ln>
                <a:solidFill>
                  <a:srgbClr val="5A5A5A"/>
                </a:solidFill>
                <a:effectLst/>
                <a:uLnTx/>
                <a:uFillTx/>
                <a:ea typeface="+mn-ea"/>
                <a:cs typeface="+mn-cs"/>
              </a:rPr>
              <a:t> </a:t>
            </a:r>
            <a:r>
              <a:rPr lang="en-GB" sz="1400" dirty="0" err="1">
                <a:solidFill>
                  <a:srgbClr val="5A5A5A"/>
                </a:solidFill>
              </a:rPr>
              <a:t>với</a:t>
            </a:r>
            <a:r>
              <a:rPr lang="en-GB" sz="1400" dirty="0">
                <a:solidFill>
                  <a:srgbClr val="5A5A5A"/>
                </a:solidFill>
              </a:rPr>
              <a:t> </a:t>
            </a:r>
            <a:r>
              <a:rPr lang="en-GB" sz="1400" dirty="0" err="1">
                <a:solidFill>
                  <a:srgbClr val="5A5A5A"/>
                </a:solidFill>
              </a:rPr>
              <a:t>ức</a:t>
            </a:r>
            <a:r>
              <a:rPr lang="en-GB" sz="1400" dirty="0">
                <a:solidFill>
                  <a:srgbClr val="5A5A5A"/>
                </a:solidFill>
              </a:rPr>
              <a:t> </a:t>
            </a:r>
            <a:r>
              <a:rPr lang="en-GB" sz="1400" dirty="0" err="1">
                <a:solidFill>
                  <a:srgbClr val="5A5A5A"/>
                </a:solidFill>
              </a:rPr>
              <a:t>chế</a:t>
            </a:r>
            <a:r>
              <a:rPr kumimoji="0" lang="en-GB" sz="1400" b="0" i="0" u="none" strike="noStrike" kern="1200" cap="none" spc="0" normalizeH="0" baseline="0" noProof="0" dirty="0">
                <a:ln>
                  <a:noFill/>
                </a:ln>
                <a:solidFill>
                  <a:srgbClr val="5A5A5A"/>
                </a:solidFill>
                <a:effectLst/>
                <a:uLnTx/>
                <a:uFillTx/>
                <a:ea typeface="+mn-ea"/>
                <a:cs typeface="+mn-cs"/>
              </a:rPr>
              <a:t> SGLT2</a:t>
            </a:r>
            <a:r>
              <a:rPr kumimoji="0" lang="en-GB" sz="1400" b="0" i="0" u="none" strike="noStrike" kern="1200" cap="none" spc="0" normalizeH="0" baseline="30000" noProof="0" dirty="0">
                <a:ln>
                  <a:noFill/>
                </a:ln>
                <a:solidFill>
                  <a:srgbClr val="5A5A5A"/>
                </a:solidFill>
                <a:effectLst/>
                <a:uLnTx/>
                <a:uFillTx/>
                <a:ea typeface="+mn-ea"/>
                <a:cs typeface="+mn-cs"/>
              </a:rPr>
              <a:t>2,5,6</a:t>
            </a:r>
          </a:p>
          <a:p>
            <a:pPr marL="508397" marR="0" lvl="0" indent="-1714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dirty="0" err="1">
                <a:solidFill>
                  <a:srgbClr val="5A5A5A"/>
                </a:solidFill>
              </a:rPr>
              <a:t>Nguy</a:t>
            </a:r>
            <a:r>
              <a:rPr lang="en-GB" sz="1400" b="1" dirty="0">
                <a:solidFill>
                  <a:srgbClr val="5A5A5A"/>
                </a:solidFill>
              </a:rPr>
              <a:t> </a:t>
            </a:r>
            <a:r>
              <a:rPr lang="en-GB" sz="1400" b="1" dirty="0" err="1">
                <a:solidFill>
                  <a:srgbClr val="5A5A5A"/>
                </a:solidFill>
              </a:rPr>
              <a:t>cơ</a:t>
            </a:r>
            <a:r>
              <a:rPr lang="en-GB" sz="1400" b="1" dirty="0">
                <a:solidFill>
                  <a:srgbClr val="5A5A5A"/>
                </a:solidFill>
              </a:rPr>
              <a:t> </a:t>
            </a:r>
            <a:r>
              <a:rPr lang="en-GB" sz="1400" b="1" dirty="0" err="1">
                <a:solidFill>
                  <a:srgbClr val="5A5A5A"/>
                </a:solidFill>
              </a:rPr>
              <a:t>hạ</a:t>
            </a:r>
            <a:r>
              <a:rPr lang="en-GB" sz="1400" b="1" dirty="0">
                <a:solidFill>
                  <a:srgbClr val="5A5A5A"/>
                </a:solidFill>
              </a:rPr>
              <a:t> </a:t>
            </a:r>
            <a:r>
              <a:rPr lang="en-GB" sz="1400" b="1" dirty="0" err="1">
                <a:solidFill>
                  <a:srgbClr val="5A5A5A"/>
                </a:solidFill>
              </a:rPr>
              <a:t>đường</a:t>
            </a:r>
            <a:r>
              <a:rPr lang="en-GB" sz="1400" b="1" dirty="0">
                <a:solidFill>
                  <a:srgbClr val="5A5A5A"/>
                </a:solidFill>
              </a:rPr>
              <a:t> </a:t>
            </a:r>
            <a:r>
              <a:rPr lang="en-GB" sz="1400" b="1" dirty="0" err="1">
                <a:solidFill>
                  <a:srgbClr val="5A5A5A"/>
                </a:solidFill>
              </a:rPr>
              <a:t>huyết</a:t>
            </a:r>
            <a:r>
              <a:rPr kumimoji="0" lang="en-GB" sz="1400" b="0" i="0" u="none" strike="noStrike" kern="1200" cap="none" spc="0" normalizeH="0" baseline="0" noProof="0" dirty="0">
                <a:ln>
                  <a:noFill/>
                </a:ln>
                <a:solidFill>
                  <a:srgbClr val="5A5A5A"/>
                </a:solidFill>
                <a:effectLst/>
                <a:uLnTx/>
                <a:uFillTx/>
                <a:ea typeface="+mn-ea"/>
                <a:cs typeface="+mn-cs"/>
              </a:rPr>
              <a:t> </a:t>
            </a:r>
            <a:r>
              <a:rPr lang="en-GB" sz="1400" dirty="0" err="1">
                <a:solidFill>
                  <a:srgbClr val="5A5A5A"/>
                </a:solidFill>
              </a:rPr>
              <a:t>tăng</a:t>
            </a:r>
            <a:r>
              <a:rPr lang="en-GB" sz="1400" dirty="0">
                <a:solidFill>
                  <a:srgbClr val="5A5A5A"/>
                </a:solidFill>
              </a:rPr>
              <a:t> ở </a:t>
            </a:r>
            <a:r>
              <a:rPr lang="en-GB" sz="1400" dirty="0" err="1">
                <a:solidFill>
                  <a:srgbClr val="5A5A5A"/>
                </a:solidFill>
              </a:rPr>
              <a:t>bệnh</a:t>
            </a:r>
            <a:r>
              <a:rPr lang="en-GB" sz="1400" dirty="0">
                <a:solidFill>
                  <a:srgbClr val="5A5A5A"/>
                </a:solidFill>
              </a:rPr>
              <a:t> </a:t>
            </a:r>
            <a:r>
              <a:rPr lang="en-GB" sz="1400" dirty="0" err="1">
                <a:solidFill>
                  <a:srgbClr val="5A5A5A"/>
                </a:solidFill>
              </a:rPr>
              <a:t>nhân</a:t>
            </a:r>
            <a:r>
              <a:rPr lang="en-GB" sz="1400" dirty="0">
                <a:solidFill>
                  <a:srgbClr val="5A5A5A"/>
                </a:solidFill>
              </a:rPr>
              <a:t> ĐTĐ </a:t>
            </a:r>
            <a:r>
              <a:rPr lang="en-GB" sz="1400" dirty="0" err="1">
                <a:solidFill>
                  <a:srgbClr val="5A5A5A"/>
                </a:solidFill>
              </a:rPr>
              <a:t>típ</a:t>
            </a:r>
            <a:r>
              <a:rPr lang="en-GB" sz="1400" dirty="0">
                <a:solidFill>
                  <a:srgbClr val="5A5A5A"/>
                </a:solidFill>
              </a:rPr>
              <a:t> 2</a:t>
            </a:r>
            <a:r>
              <a:rPr kumimoji="0" lang="en-GB" sz="1400" b="0" i="0" u="none" strike="noStrike" kern="1200" cap="none" spc="0" normalizeH="0" baseline="0" noProof="0" dirty="0">
                <a:ln>
                  <a:noFill/>
                </a:ln>
                <a:solidFill>
                  <a:srgbClr val="5A5A5A"/>
                </a:solidFill>
                <a:effectLst/>
                <a:uLnTx/>
                <a:uFillTx/>
                <a:ea typeface="+mn-ea"/>
                <a:cs typeface="+mn-cs"/>
              </a:rPr>
              <a:t> </a:t>
            </a:r>
            <a:r>
              <a:rPr lang="en-GB" sz="1400" b="1" dirty="0" err="1">
                <a:solidFill>
                  <a:srgbClr val="5A5A5A"/>
                </a:solidFill>
              </a:rPr>
              <a:t>đang</a:t>
            </a:r>
            <a:r>
              <a:rPr lang="en-GB" sz="1400" b="1" dirty="0">
                <a:solidFill>
                  <a:srgbClr val="5A5A5A"/>
                </a:solidFill>
              </a:rPr>
              <a:t> </a:t>
            </a:r>
            <a:r>
              <a:rPr lang="en-GB" sz="1400" b="1" dirty="0" err="1">
                <a:solidFill>
                  <a:srgbClr val="5A5A5A"/>
                </a:solidFill>
              </a:rPr>
              <a:t>sử</a:t>
            </a:r>
            <a:r>
              <a:rPr lang="en-GB" sz="1400" b="1" dirty="0">
                <a:solidFill>
                  <a:srgbClr val="5A5A5A"/>
                </a:solidFill>
              </a:rPr>
              <a:t> </a:t>
            </a:r>
            <a:r>
              <a:rPr lang="en-GB" sz="1400" b="1" dirty="0" err="1">
                <a:solidFill>
                  <a:srgbClr val="5A5A5A"/>
                </a:solidFill>
              </a:rPr>
              <a:t>dụng</a:t>
            </a:r>
            <a:r>
              <a:rPr lang="en-GB" sz="1400" b="1" dirty="0">
                <a:solidFill>
                  <a:srgbClr val="5A5A5A"/>
                </a:solidFill>
              </a:rPr>
              <a:t> </a:t>
            </a:r>
            <a:r>
              <a:rPr kumimoji="0" lang="en-GB" sz="1400" b="1" i="0" u="none" strike="noStrike" kern="1200" cap="none" spc="0" normalizeH="0" baseline="0" noProof="0" dirty="0" err="1">
                <a:ln>
                  <a:noFill/>
                </a:ln>
                <a:solidFill>
                  <a:srgbClr val="5A5A5A"/>
                </a:solidFill>
                <a:effectLst/>
                <a:uLnTx/>
                <a:uFillTx/>
                <a:ea typeface="+mn-ea"/>
                <a:cs typeface="+mn-cs"/>
              </a:rPr>
              <a:t>sulphonylurea</a:t>
            </a:r>
            <a:r>
              <a:rPr kumimoji="0" lang="en-GB" sz="1400" b="1" i="0" u="none" strike="noStrike" kern="1200" cap="none" spc="0" normalizeH="0" baseline="0" noProof="0" dirty="0">
                <a:ln>
                  <a:noFill/>
                </a:ln>
                <a:solidFill>
                  <a:srgbClr val="5A5A5A"/>
                </a:solidFill>
                <a:effectLst/>
                <a:uLnTx/>
                <a:uFillTx/>
                <a:ea typeface="+mn-ea"/>
                <a:cs typeface="+mn-cs"/>
              </a:rPr>
              <a:t> </a:t>
            </a:r>
            <a:r>
              <a:rPr kumimoji="0" lang="en-GB" sz="1400" b="1" i="0" u="none" strike="noStrike" kern="1200" cap="none" spc="0" normalizeH="0" baseline="0" noProof="0" dirty="0" err="1">
                <a:ln>
                  <a:noFill/>
                </a:ln>
                <a:solidFill>
                  <a:srgbClr val="5A5A5A"/>
                </a:solidFill>
                <a:effectLst/>
                <a:uLnTx/>
                <a:uFillTx/>
                <a:ea typeface="+mn-ea"/>
                <a:cs typeface="+mn-cs"/>
              </a:rPr>
              <a:t>hoặc</a:t>
            </a:r>
            <a:r>
              <a:rPr kumimoji="0" lang="en-GB" sz="1400" b="1" i="0" u="none" strike="noStrike" kern="1200" cap="none" spc="0" normalizeH="0" baseline="0" noProof="0" dirty="0">
                <a:ln>
                  <a:noFill/>
                </a:ln>
                <a:solidFill>
                  <a:srgbClr val="5A5A5A"/>
                </a:solidFill>
                <a:effectLst/>
                <a:uLnTx/>
                <a:uFillTx/>
                <a:ea typeface="+mn-ea"/>
                <a:cs typeface="+mn-cs"/>
              </a:rPr>
              <a:t> insulin</a:t>
            </a:r>
            <a:r>
              <a:rPr kumimoji="0" lang="en-GB" sz="1400" b="1" i="0" u="none" strike="noStrike" kern="1200" cap="none" spc="0" normalizeH="0" baseline="30000" noProof="0" dirty="0">
                <a:ln>
                  <a:noFill/>
                </a:ln>
                <a:solidFill>
                  <a:srgbClr val="5A5A5A"/>
                </a:solidFill>
                <a:effectLst/>
                <a:uLnTx/>
                <a:uFillTx/>
                <a:ea typeface="+mn-ea"/>
                <a:cs typeface="+mn-cs"/>
              </a:rPr>
              <a:t>2–4</a:t>
            </a:r>
          </a:p>
          <a:p>
            <a:pPr marL="508397" lvl="0" indent="-171450" defTabSz="457189">
              <a:buFont typeface="Arial" panose="020B0604020202020204" pitchFamily="34" charset="0"/>
              <a:buChar char="•"/>
              <a:defRPr/>
            </a:pPr>
            <a:r>
              <a:rPr lang="en-GB" sz="1400" dirty="0" err="1">
                <a:solidFill>
                  <a:srgbClr val="5A5A5A"/>
                </a:solidFill>
              </a:rPr>
              <a:t>Ức</a:t>
            </a:r>
            <a:r>
              <a:rPr lang="en-GB" sz="1400" dirty="0">
                <a:solidFill>
                  <a:srgbClr val="5A5A5A"/>
                </a:solidFill>
              </a:rPr>
              <a:t> </a:t>
            </a:r>
            <a:r>
              <a:rPr lang="en-GB" sz="1400" dirty="0" err="1">
                <a:solidFill>
                  <a:srgbClr val="5A5A5A"/>
                </a:solidFill>
              </a:rPr>
              <a:t>chế</a:t>
            </a:r>
            <a:r>
              <a:rPr lang="en-GB" sz="1400" dirty="0">
                <a:solidFill>
                  <a:srgbClr val="5A5A5A"/>
                </a:solidFill>
              </a:rPr>
              <a:t> </a:t>
            </a:r>
            <a:r>
              <a:rPr kumimoji="0" lang="en-GB" sz="1400" b="0" i="0" u="none" strike="noStrike" kern="1200" cap="none" spc="0" normalizeH="0" baseline="0" noProof="0" dirty="0">
                <a:ln>
                  <a:noFill/>
                </a:ln>
                <a:solidFill>
                  <a:srgbClr val="5A5A5A"/>
                </a:solidFill>
                <a:effectLst/>
                <a:uLnTx/>
                <a:uFillTx/>
                <a:ea typeface="+mn-ea"/>
                <a:cs typeface="+mn-cs"/>
              </a:rPr>
              <a:t>SGLT2</a:t>
            </a:r>
            <a:r>
              <a:rPr kumimoji="0" lang="en-GB" sz="1400" b="0" i="0" u="none" strike="noStrike" kern="1200" cap="none" spc="0" normalizeH="0" noProof="0" dirty="0">
                <a:ln>
                  <a:noFill/>
                </a:ln>
                <a:solidFill>
                  <a:srgbClr val="5A5A5A"/>
                </a:solidFill>
                <a:effectLst/>
                <a:uLnTx/>
                <a:uFillTx/>
                <a:ea typeface="+mn-ea"/>
                <a:cs typeface="+mn-cs"/>
              </a:rPr>
              <a:t> </a:t>
            </a:r>
            <a:r>
              <a:rPr kumimoji="0" lang="en-GB" sz="1400" b="0" i="0" u="none" strike="noStrike" kern="1200" cap="none" spc="0" normalizeH="0" noProof="0" dirty="0" err="1">
                <a:ln>
                  <a:noFill/>
                </a:ln>
                <a:solidFill>
                  <a:srgbClr val="5A5A5A"/>
                </a:solidFill>
                <a:effectLst/>
                <a:uLnTx/>
                <a:uFillTx/>
                <a:ea typeface="+mn-ea"/>
                <a:cs typeface="+mn-cs"/>
              </a:rPr>
              <a:t>nên</a:t>
            </a:r>
            <a:r>
              <a:rPr kumimoji="0" lang="en-GB" sz="1400" b="0" i="0" u="none" strike="noStrike" kern="1200" cap="none" spc="0" normalizeH="0" noProof="0" dirty="0">
                <a:ln>
                  <a:noFill/>
                </a:ln>
                <a:solidFill>
                  <a:srgbClr val="5A5A5A"/>
                </a:solidFill>
                <a:effectLst/>
                <a:uLnTx/>
                <a:uFillTx/>
                <a:ea typeface="+mn-ea"/>
                <a:cs typeface="+mn-cs"/>
              </a:rPr>
              <a:t> </a:t>
            </a:r>
            <a:r>
              <a:rPr kumimoji="0" lang="en-GB" sz="1400" b="0" i="0" u="none" strike="noStrike" kern="1200" cap="none" spc="0" normalizeH="0" noProof="0" dirty="0" err="1">
                <a:ln>
                  <a:noFill/>
                </a:ln>
                <a:solidFill>
                  <a:srgbClr val="5A5A5A"/>
                </a:solidFill>
                <a:effectLst/>
                <a:uLnTx/>
                <a:uFillTx/>
                <a:ea typeface="+mn-ea"/>
                <a:cs typeface="+mn-cs"/>
              </a:rPr>
              <a:t>sử</a:t>
            </a:r>
            <a:r>
              <a:rPr kumimoji="0" lang="en-GB" sz="1400" b="0" i="0" u="none" strike="noStrike" kern="1200" cap="none" spc="0" normalizeH="0" noProof="0" dirty="0">
                <a:ln>
                  <a:noFill/>
                </a:ln>
                <a:solidFill>
                  <a:srgbClr val="5A5A5A"/>
                </a:solidFill>
                <a:effectLst/>
                <a:uLnTx/>
                <a:uFillTx/>
                <a:ea typeface="+mn-ea"/>
                <a:cs typeface="+mn-cs"/>
              </a:rPr>
              <a:t> </a:t>
            </a:r>
            <a:r>
              <a:rPr kumimoji="0" lang="en-GB" sz="1400" b="0" i="0" u="none" strike="noStrike" kern="1200" cap="none" spc="0" normalizeH="0" noProof="0" dirty="0" err="1">
                <a:ln>
                  <a:noFill/>
                </a:ln>
                <a:solidFill>
                  <a:srgbClr val="5A5A5A"/>
                </a:solidFill>
                <a:effectLst/>
                <a:uLnTx/>
                <a:uFillTx/>
                <a:ea typeface="+mn-ea"/>
                <a:cs typeface="+mn-cs"/>
              </a:rPr>
              <a:t>dụng</a:t>
            </a:r>
            <a:r>
              <a:rPr kumimoji="0" lang="en-GB" sz="1400" b="0" i="0" u="none" strike="noStrike" kern="1200" cap="none" spc="0" normalizeH="0" noProof="0" dirty="0">
                <a:ln>
                  <a:noFill/>
                </a:ln>
                <a:solidFill>
                  <a:srgbClr val="5A5A5A"/>
                </a:solidFill>
                <a:effectLst/>
                <a:uLnTx/>
                <a:uFillTx/>
                <a:ea typeface="+mn-ea"/>
                <a:cs typeface="+mn-cs"/>
              </a:rPr>
              <a:t> </a:t>
            </a:r>
            <a:r>
              <a:rPr lang="en-GB" sz="1400" b="1" dirty="0" err="1">
                <a:solidFill>
                  <a:srgbClr val="5A5A5A"/>
                </a:solidFill>
              </a:rPr>
              <a:t>cẩn</a:t>
            </a:r>
            <a:r>
              <a:rPr lang="en-GB" sz="1400" b="1" dirty="0">
                <a:solidFill>
                  <a:srgbClr val="5A5A5A"/>
                </a:solidFill>
              </a:rPr>
              <a:t> </a:t>
            </a:r>
            <a:r>
              <a:rPr lang="en-GB" sz="1400" b="1" dirty="0" err="1">
                <a:solidFill>
                  <a:srgbClr val="5A5A5A"/>
                </a:solidFill>
              </a:rPr>
              <a:t>trọng</a:t>
            </a:r>
            <a:r>
              <a:rPr lang="en-GB" sz="1400" dirty="0">
                <a:solidFill>
                  <a:srgbClr val="5A5A5A"/>
                </a:solidFill>
              </a:rPr>
              <a:t> </a:t>
            </a:r>
            <a:r>
              <a:rPr lang="en-GB" sz="1400" dirty="0" err="1">
                <a:solidFill>
                  <a:srgbClr val="5A5A5A"/>
                </a:solidFill>
              </a:rPr>
              <a:t>trên</a:t>
            </a:r>
            <a:r>
              <a:rPr lang="en-GB" sz="1400" dirty="0">
                <a:solidFill>
                  <a:srgbClr val="5A5A5A"/>
                </a:solidFill>
              </a:rPr>
              <a:t> </a:t>
            </a:r>
            <a:r>
              <a:rPr lang="en-GB" sz="1400" dirty="0" err="1">
                <a:solidFill>
                  <a:srgbClr val="5A5A5A"/>
                </a:solidFill>
              </a:rPr>
              <a:t>bệnh</a:t>
            </a:r>
            <a:r>
              <a:rPr lang="en-GB" sz="1400" dirty="0">
                <a:solidFill>
                  <a:srgbClr val="5A5A5A"/>
                </a:solidFill>
              </a:rPr>
              <a:t> </a:t>
            </a:r>
            <a:r>
              <a:rPr lang="en-GB" sz="1400" dirty="0" err="1">
                <a:solidFill>
                  <a:srgbClr val="5A5A5A"/>
                </a:solidFill>
              </a:rPr>
              <a:t>nhân</a:t>
            </a:r>
            <a:r>
              <a:rPr lang="en-GB" sz="1400" dirty="0">
                <a:solidFill>
                  <a:srgbClr val="5A5A5A"/>
                </a:solidFill>
              </a:rPr>
              <a:t> </a:t>
            </a:r>
            <a:r>
              <a:rPr lang="en-GB" sz="1400" b="1" dirty="0">
                <a:solidFill>
                  <a:srgbClr val="5A5A5A"/>
                </a:solidFill>
              </a:rPr>
              <a:t>ĐTĐ </a:t>
            </a:r>
            <a:r>
              <a:rPr lang="en-GB" sz="1400" b="1" dirty="0" err="1">
                <a:solidFill>
                  <a:srgbClr val="5A5A5A"/>
                </a:solidFill>
              </a:rPr>
              <a:t>típ</a:t>
            </a:r>
            <a:r>
              <a:rPr lang="en-GB" sz="1400" b="1" dirty="0">
                <a:solidFill>
                  <a:srgbClr val="5A5A5A"/>
                </a:solidFill>
              </a:rPr>
              <a:t> 2 </a:t>
            </a:r>
            <a:r>
              <a:rPr lang="en-GB" sz="1400" b="1" dirty="0" err="1">
                <a:solidFill>
                  <a:srgbClr val="5A5A5A"/>
                </a:solidFill>
              </a:rPr>
              <a:t>có</a:t>
            </a:r>
            <a:r>
              <a:rPr lang="en-GB" sz="1400" b="1" dirty="0">
                <a:solidFill>
                  <a:srgbClr val="5A5A5A"/>
                </a:solidFill>
              </a:rPr>
              <a:t> </a:t>
            </a:r>
            <a:r>
              <a:rPr lang="en-GB" sz="1400" b="1" dirty="0" err="1">
                <a:solidFill>
                  <a:srgbClr val="5A5A5A"/>
                </a:solidFill>
              </a:rPr>
              <a:t>tăng</a:t>
            </a:r>
            <a:r>
              <a:rPr lang="en-GB" sz="1400" b="1" dirty="0">
                <a:solidFill>
                  <a:srgbClr val="5A5A5A"/>
                </a:solidFill>
              </a:rPr>
              <a:t> </a:t>
            </a:r>
            <a:r>
              <a:rPr lang="en-GB" sz="1400" b="1" dirty="0" err="1">
                <a:solidFill>
                  <a:srgbClr val="5A5A5A"/>
                </a:solidFill>
              </a:rPr>
              <a:t>nguy</a:t>
            </a:r>
            <a:r>
              <a:rPr lang="en-GB" sz="1400" b="1" dirty="0">
                <a:solidFill>
                  <a:srgbClr val="5A5A5A"/>
                </a:solidFill>
              </a:rPr>
              <a:t> </a:t>
            </a:r>
            <a:r>
              <a:rPr lang="en-GB" sz="1400" b="1" dirty="0" err="1">
                <a:solidFill>
                  <a:srgbClr val="5A5A5A"/>
                </a:solidFill>
              </a:rPr>
              <a:t>cơ</a:t>
            </a:r>
            <a:r>
              <a:rPr lang="en-GB" sz="1400" b="1" dirty="0">
                <a:solidFill>
                  <a:srgbClr val="5A5A5A"/>
                </a:solidFill>
              </a:rPr>
              <a:t> </a:t>
            </a:r>
            <a:r>
              <a:rPr lang="en-US" sz="1400" b="1" dirty="0" err="1">
                <a:solidFill>
                  <a:srgbClr val="5A5A5A"/>
                </a:solidFill>
              </a:rPr>
              <a:t>nhiễm</a:t>
            </a:r>
            <a:r>
              <a:rPr lang="en-US" sz="1400" b="1" dirty="0">
                <a:solidFill>
                  <a:srgbClr val="5A5A5A"/>
                </a:solidFill>
              </a:rPr>
              <a:t> toan </a:t>
            </a:r>
            <a:r>
              <a:rPr lang="en-US" sz="1400" b="1" dirty="0" err="1">
                <a:solidFill>
                  <a:srgbClr val="5A5A5A"/>
                </a:solidFill>
              </a:rPr>
              <a:t>ceton</a:t>
            </a:r>
            <a:r>
              <a:rPr lang="en-GB" sz="1400" b="1" dirty="0">
                <a:solidFill>
                  <a:srgbClr val="5A5A5A"/>
                </a:solidFill>
              </a:rPr>
              <a:t> </a:t>
            </a:r>
            <a:r>
              <a:rPr lang="en-GB" sz="1400" b="1" dirty="0" err="1">
                <a:solidFill>
                  <a:srgbClr val="5A5A5A"/>
                </a:solidFill>
              </a:rPr>
              <a:t>và</a:t>
            </a:r>
            <a:r>
              <a:rPr lang="en-GB" sz="1400" b="1" dirty="0">
                <a:solidFill>
                  <a:srgbClr val="5A5A5A"/>
                </a:solidFill>
              </a:rPr>
              <a:t> </a:t>
            </a:r>
            <a:r>
              <a:rPr lang="en-GB" sz="1400" b="1" dirty="0" err="1">
                <a:solidFill>
                  <a:srgbClr val="5A5A5A"/>
                </a:solidFill>
              </a:rPr>
              <a:t>nên</a:t>
            </a:r>
            <a:r>
              <a:rPr lang="en-GB" sz="1400" b="1" dirty="0">
                <a:solidFill>
                  <a:srgbClr val="5A5A5A"/>
                </a:solidFill>
              </a:rPr>
              <a:t> </a:t>
            </a:r>
            <a:r>
              <a:rPr lang="en-GB" sz="1400" b="1" dirty="0" err="1">
                <a:solidFill>
                  <a:srgbClr val="5A5A5A"/>
                </a:solidFill>
              </a:rPr>
              <a:t>ngưng</a:t>
            </a:r>
            <a:r>
              <a:rPr lang="en-GB" sz="1400" b="1" dirty="0">
                <a:solidFill>
                  <a:srgbClr val="5A5A5A"/>
                </a:solidFill>
              </a:rPr>
              <a:t> </a:t>
            </a:r>
            <a:r>
              <a:rPr lang="en-GB" sz="1400" b="1" dirty="0" err="1">
                <a:solidFill>
                  <a:srgbClr val="5A5A5A"/>
                </a:solidFill>
              </a:rPr>
              <a:t>ngay</a:t>
            </a:r>
            <a:r>
              <a:rPr lang="en-GB" sz="1400" b="1" dirty="0">
                <a:solidFill>
                  <a:srgbClr val="5A5A5A"/>
                </a:solidFill>
              </a:rPr>
              <a:t> </a:t>
            </a:r>
            <a:r>
              <a:rPr lang="en-GB" sz="1400" b="1" dirty="0" err="1">
                <a:solidFill>
                  <a:srgbClr val="5A5A5A"/>
                </a:solidFill>
              </a:rPr>
              <a:t>lập</a:t>
            </a:r>
            <a:r>
              <a:rPr lang="en-GB" sz="1400" b="1" dirty="0">
                <a:solidFill>
                  <a:srgbClr val="5A5A5A"/>
                </a:solidFill>
              </a:rPr>
              <a:t> </a:t>
            </a:r>
            <a:r>
              <a:rPr lang="en-GB" sz="1400" b="1" dirty="0" err="1">
                <a:solidFill>
                  <a:srgbClr val="5A5A5A"/>
                </a:solidFill>
              </a:rPr>
              <a:t>tức</a:t>
            </a:r>
            <a:r>
              <a:rPr lang="en-GB" sz="1400" b="1" dirty="0">
                <a:solidFill>
                  <a:srgbClr val="5A5A5A"/>
                </a:solidFill>
              </a:rPr>
              <a:t> </a:t>
            </a:r>
            <a:r>
              <a:rPr lang="en-GB" sz="1400" b="1" dirty="0" err="1">
                <a:solidFill>
                  <a:srgbClr val="5A5A5A"/>
                </a:solidFill>
              </a:rPr>
              <a:t>nếu</a:t>
            </a:r>
            <a:r>
              <a:rPr lang="en-GB" sz="1400" b="1" dirty="0">
                <a:solidFill>
                  <a:srgbClr val="5A5A5A"/>
                </a:solidFill>
              </a:rPr>
              <a:t> </a:t>
            </a:r>
            <a:r>
              <a:rPr lang="en-GB" sz="1400" b="1" dirty="0" err="1">
                <a:solidFill>
                  <a:srgbClr val="5A5A5A"/>
                </a:solidFill>
              </a:rPr>
              <a:t>nghi</a:t>
            </a:r>
            <a:r>
              <a:rPr lang="en-GB" sz="1400" b="1" dirty="0">
                <a:solidFill>
                  <a:srgbClr val="5A5A5A"/>
                </a:solidFill>
              </a:rPr>
              <a:t> </a:t>
            </a:r>
            <a:r>
              <a:rPr lang="en-GB" sz="1400" b="1" dirty="0" err="1">
                <a:solidFill>
                  <a:srgbClr val="5A5A5A"/>
                </a:solidFill>
              </a:rPr>
              <a:t>ngờ</a:t>
            </a:r>
            <a:r>
              <a:rPr lang="en-GB" sz="1400" b="1" dirty="0">
                <a:solidFill>
                  <a:srgbClr val="5A5A5A"/>
                </a:solidFill>
              </a:rPr>
              <a:t> </a:t>
            </a:r>
            <a:r>
              <a:rPr lang="en-US" sz="1400" b="1" dirty="0" err="1">
                <a:solidFill>
                  <a:srgbClr val="5A5A5A"/>
                </a:solidFill>
              </a:rPr>
              <a:t>nhiễm</a:t>
            </a:r>
            <a:r>
              <a:rPr lang="en-US" sz="1400" b="1" dirty="0">
                <a:solidFill>
                  <a:srgbClr val="5A5A5A"/>
                </a:solidFill>
              </a:rPr>
              <a:t> toan </a:t>
            </a:r>
            <a:r>
              <a:rPr lang="en-US" sz="1400" b="1" dirty="0" err="1">
                <a:solidFill>
                  <a:srgbClr val="5A5A5A"/>
                </a:solidFill>
              </a:rPr>
              <a:t>ceton</a:t>
            </a:r>
            <a:r>
              <a:rPr lang="en-US" sz="1400" b="1" dirty="0">
                <a:solidFill>
                  <a:srgbClr val="5A5A5A"/>
                </a:solidFill>
              </a:rPr>
              <a:t> </a:t>
            </a:r>
            <a:r>
              <a:rPr kumimoji="0" lang="en-GB" sz="1400" b="1" i="0" u="none" strike="noStrike" kern="1200" cap="none" spc="0" normalizeH="0" baseline="30000" noProof="0" dirty="0">
                <a:ln>
                  <a:noFill/>
                </a:ln>
                <a:solidFill>
                  <a:srgbClr val="5A5A5A"/>
                </a:solidFill>
                <a:effectLst/>
                <a:uLnTx/>
                <a:uFillTx/>
                <a:ea typeface="+mn-ea"/>
                <a:cs typeface="+mn-cs"/>
              </a:rPr>
              <a:t>2–4</a:t>
            </a:r>
          </a:p>
        </p:txBody>
      </p:sp>
      <p:sp>
        <p:nvSpPr>
          <p:cNvPr id="99" name="Freeform 6">
            <a:extLst>
              <a:ext uri="{FF2B5EF4-FFF2-40B4-BE49-F238E27FC236}">
                <a16:creationId xmlns:a16="http://schemas.microsoft.com/office/drawing/2014/main" id="{DBF56F75-EAE4-40C1-A136-A53AD499A0F3}"/>
              </a:ext>
            </a:extLst>
          </p:cNvPr>
          <p:cNvSpPr>
            <a:spLocks/>
          </p:cNvSpPr>
          <p:nvPr/>
        </p:nvSpPr>
        <p:spPr bwMode="auto">
          <a:xfrm>
            <a:off x="1795517" y="2034868"/>
            <a:ext cx="14800" cy="27932"/>
          </a:xfrm>
          <a:custGeom>
            <a:avLst/>
            <a:gdLst>
              <a:gd name="T0" fmla="*/ 16 w 18"/>
              <a:gd name="T1" fmla="*/ 1 h 34"/>
              <a:gd name="T2" fmla="*/ 10 w 18"/>
              <a:gd name="T3" fmla="*/ 2 h 34"/>
              <a:gd name="T4" fmla="*/ 8 w 18"/>
              <a:gd name="T5" fmla="*/ 32 h 34"/>
              <a:gd name="T6" fmla="*/ 12 w 18"/>
              <a:gd name="T7" fmla="*/ 34 h 34"/>
              <a:gd name="T8" fmla="*/ 14 w 18"/>
              <a:gd name="T9" fmla="*/ 33 h 34"/>
              <a:gd name="T10" fmla="*/ 15 w 18"/>
              <a:gd name="T11" fmla="*/ 27 h 34"/>
              <a:gd name="T12" fmla="*/ 17 w 18"/>
              <a:gd name="T13" fmla="*/ 6 h 34"/>
              <a:gd name="T14" fmla="*/ 16 w 18"/>
              <a:gd name="T15" fmla="*/ 1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34">
                <a:moveTo>
                  <a:pt x="16" y="1"/>
                </a:moveTo>
                <a:cubicBezTo>
                  <a:pt x="14" y="0"/>
                  <a:pt x="11" y="0"/>
                  <a:pt x="10" y="2"/>
                </a:cubicBezTo>
                <a:cubicBezTo>
                  <a:pt x="10" y="3"/>
                  <a:pt x="0" y="19"/>
                  <a:pt x="8" y="32"/>
                </a:cubicBezTo>
                <a:cubicBezTo>
                  <a:pt x="9" y="33"/>
                  <a:pt x="10" y="34"/>
                  <a:pt x="12" y="34"/>
                </a:cubicBezTo>
                <a:cubicBezTo>
                  <a:pt x="12" y="34"/>
                  <a:pt x="13" y="33"/>
                  <a:pt x="14" y="33"/>
                </a:cubicBezTo>
                <a:cubicBezTo>
                  <a:pt x="15" y="32"/>
                  <a:pt x="16" y="29"/>
                  <a:pt x="15" y="27"/>
                </a:cubicBezTo>
                <a:cubicBezTo>
                  <a:pt x="9" y="19"/>
                  <a:pt x="17" y="6"/>
                  <a:pt x="17" y="6"/>
                </a:cubicBezTo>
                <a:cubicBezTo>
                  <a:pt x="18" y="4"/>
                  <a:pt x="18" y="2"/>
                  <a:pt x="16"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5A5A5A"/>
              </a:solidFill>
              <a:effectLst>
                <a:outerShdw blurRad="38100" dist="38100" dir="2700000" algn="tl">
                  <a:srgbClr val="000000">
                    <a:alpha val="43137"/>
                  </a:srgbClr>
                </a:outerShdw>
              </a:effectLst>
              <a:uLnTx/>
              <a:uFillTx/>
              <a:latin typeface="Arial"/>
              <a:ea typeface="+mn-ea"/>
              <a:cs typeface="+mn-cs"/>
            </a:endParaRPr>
          </a:p>
        </p:txBody>
      </p:sp>
      <p:sp>
        <p:nvSpPr>
          <p:cNvPr id="47" name="Rectangle: Rounded Corners 46">
            <a:extLst>
              <a:ext uri="{FF2B5EF4-FFF2-40B4-BE49-F238E27FC236}">
                <a16:creationId xmlns:a16="http://schemas.microsoft.com/office/drawing/2014/main" id="{998A37C9-9B4B-4354-BFFD-70B08DC32F7E}"/>
              </a:ext>
            </a:extLst>
          </p:cNvPr>
          <p:cNvSpPr/>
          <p:nvPr/>
        </p:nvSpPr>
        <p:spPr>
          <a:xfrm>
            <a:off x="1224483" y="3216940"/>
            <a:ext cx="7364849" cy="1010174"/>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297000" rIns="108000" rtlCol="0" anchor="ctr"/>
          <a:lstStyle/>
          <a:p>
            <a:pPr marL="508397" marR="0" lvl="0" indent="-1714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5A5A5A"/>
                </a:solidFill>
                <a:effectLst/>
                <a:uLnTx/>
                <a:uFillTx/>
                <a:ea typeface="+mn-ea"/>
                <a:cs typeface="+mn-cs"/>
              </a:rPr>
              <a:t>Các</a:t>
            </a:r>
            <a:r>
              <a:rPr kumimoji="0" lang="en-GB" sz="1400" b="0" i="0" u="none" strike="noStrike" kern="1200" cap="none" spc="0" normalizeH="0" noProof="0">
                <a:ln>
                  <a:noFill/>
                </a:ln>
                <a:solidFill>
                  <a:srgbClr val="5A5A5A"/>
                </a:solidFill>
                <a:effectLst/>
                <a:uLnTx/>
                <a:uFillTx/>
                <a:ea typeface="+mn-ea"/>
                <a:cs typeface="+mn-cs"/>
              </a:rPr>
              <a:t> hướng dẫn lâm sàng toàn cầu và các báo cáo đồng thuận </a:t>
            </a:r>
            <a:r>
              <a:rPr lang="en-GB" sz="1400" b="1">
                <a:solidFill>
                  <a:srgbClr val="5A5A5A"/>
                </a:solidFill>
              </a:rPr>
              <a:t>khuyến cáo sử dụng ức chế </a:t>
            </a:r>
            <a:r>
              <a:rPr kumimoji="0" lang="en-GB" sz="1400" b="1" i="0" u="none" strike="noStrike" kern="1200" cap="none" spc="0" normalizeH="0" baseline="0" noProof="0">
                <a:ln>
                  <a:noFill/>
                </a:ln>
                <a:solidFill>
                  <a:srgbClr val="5A5A5A"/>
                </a:solidFill>
                <a:effectLst/>
                <a:uLnTx/>
                <a:uFillTx/>
                <a:ea typeface="+mn-ea"/>
                <a:cs typeface="+mn-cs"/>
              </a:rPr>
              <a:t>SGLT2 </a:t>
            </a:r>
            <a:r>
              <a:rPr lang="en-GB" sz="1400">
                <a:solidFill>
                  <a:srgbClr val="5A5A5A"/>
                </a:solidFill>
              </a:rPr>
              <a:t>trên bệnh nhân</a:t>
            </a:r>
            <a:r>
              <a:rPr kumimoji="0" lang="en-GB" sz="1400" b="0" i="0" u="none" strike="noStrike" kern="1200" cap="none" spc="0" normalizeH="0" baseline="0" noProof="0">
                <a:ln>
                  <a:noFill/>
                </a:ln>
                <a:solidFill>
                  <a:srgbClr val="5A5A5A"/>
                </a:solidFill>
                <a:effectLst/>
                <a:uLnTx/>
                <a:uFillTx/>
                <a:ea typeface="+mn-ea"/>
                <a:cs typeface="+mn-cs"/>
              </a:rPr>
              <a:t> </a:t>
            </a:r>
            <a:r>
              <a:rPr lang="en-GB" sz="1400" b="1" noProof="0">
                <a:solidFill>
                  <a:srgbClr val="5A5A5A"/>
                </a:solidFill>
              </a:rPr>
              <a:t>ĐTĐ típ 2 và bệnh tim mạch (hoặc nguy cơ tim mạch cao/rất cao</a:t>
            </a:r>
            <a:r>
              <a:rPr kumimoji="0" lang="en-GB" sz="1400" b="0" i="0" u="none" strike="noStrike" kern="1200" cap="none" spc="0" normalizeH="0" baseline="0" noProof="0">
                <a:ln>
                  <a:noFill/>
                </a:ln>
                <a:solidFill>
                  <a:srgbClr val="5A5A5A"/>
                </a:solidFill>
                <a:effectLst/>
                <a:uLnTx/>
                <a:uFillTx/>
                <a:ea typeface="+mn-ea"/>
                <a:cs typeface="+mn-cs"/>
              </a:rPr>
              <a:t>), </a:t>
            </a:r>
            <a:r>
              <a:rPr lang="en-GB" sz="1400">
                <a:solidFill>
                  <a:srgbClr val="5A5A5A"/>
                </a:solidFill>
              </a:rPr>
              <a:t>suy tim và/hoặc bệnh thận</a:t>
            </a:r>
            <a:r>
              <a:rPr kumimoji="0" lang="en-GB" sz="1400" b="0" i="0" u="none" strike="noStrike" kern="1200" cap="none" spc="0" normalizeH="0" baseline="0" noProof="0">
                <a:ln>
                  <a:noFill/>
                </a:ln>
                <a:solidFill>
                  <a:srgbClr val="5A5A5A"/>
                </a:solidFill>
                <a:effectLst/>
                <a:uLnTx/>
                <a:uFillTx/>
                <a:ea typeface="+mn-ea"/>
                <a:cs typeface="+mn-cs"/>
              </a:rPr>
              <a:t> </a:t>
            </a:r>
            <a:r>
              <a:rPr lang="en-GB" sz="1400" b="1">
                <a:solidFill>
                  <a:srgbClr val="5A5A5A"/>
                </a:solidFill>
              </a:rPr>
              <a:t>dựa trên các bằng chứng từ các thử nghiệm lâm sàng gần đây</a:t>
            </a:r>
            <a:r>
              <a:rPr kumimoji="0" lang="en-GB" sz="1400" b="1" i="0" u="none" strike="noStrike" kern="1200" cap="none" spc="0" normalizeH="0" baseline="30000" noProof="0">
                <a:ln>
                  <a:noFill/>
                </a:ln>
                <a:solidFill>
                  <a:srgbClr val="5A5A5A"/>
                </a:solidFill>
                <a:effectLst/>
                <a:uLnTx/>
                <a:uFillTx/>
                <a:ea typeface="+mn-ea"/>
                <a:cs typeface="+mn-cs"/>
              </a:rPr>
              <a:t>*7–9</a:t>
            </a:r>
            <a:endParaRPr kumimoji="0" lang="en-GB" sz="1400" b="1" i="0" u="none" strike="noStrike" kern="1200" cap="none" spc="0" normalizeH="0" baseline="30000" noProof="0" dirty="0">
              <a:ln>
                <a:noFill/>
              </a:ln>
              <a:solidFill>
                <a:srgbClr val="5A5A5A"/>
              </a:solidFill>
              <a:effectLst/>
              <a:uLnTx/>
              <a:uFillTx/>
              <a:ea typeface="+mn-ea"/>
              <a:cs typeface="+mn-cs"/>
            </a:endParaRPr>
          </a:p>
        </p:txBody>
      </p:sp>
      <p:pic>
        <p:nvPicPr>
          <p:cNvPr id="19" name="Picture 18" descr="A close up of a sign&#10;&#10;Description automatically generated">
            <a:extLst>
              <a:ext uri="{FF2B5EF4-FFF2-40B4-BE49-F238E27FC236}">
                <a16:creationId xmlns:a16="http://schemas.microsoft.com/office/drawing/2014/main" id="{E6EFBBAC-5C1B-4704-99AA-1B7E191F3591}"/>
              </a:ext>
            </a:extLst>
          </p:cNvPr>
          <p:cNvPicPr>
            <a:picLocks noChangeAspect="1"/>
          </p:cNvPicPr>
          <p:nvPr/>
        </p:nvPicPr>
        <p:blipFill>
          <a:blip r:embed="rId3"/>
          <a:stretch>
            <a:fillRect/>
          </a:stretch>
        </p:blipFill>
        <p:spPr>
          <a:xfrm>
            <a:off x="368838" y="1212437"/>
            <a:ext cx="1306589" cy="1306589"/>
          </a:xfrm>
          <a:prstGeom prst="rect">
            <a:avLst/>
          </a:prstGeom>
        </p:spPr>
      </p:pic>
      <p:grpSp>
        <p:nvGrpSpPr>
          <p:cNvPr id="20" name="Group 19">
            <a:extLst>
              <a:ext uri="{FF2B5EF4-FFF2-40B4-BE49-F238E27FC236}">
                <a16:creationId xmlns:a16="http://schemas.microsoft.com/office/drawing/2014/main" id="{44C836D4-2B95-4F73-991D-D6CE89D3388C}"/>
              </a:ext>
            </a:extLst>
          </p:cNvPr>
          <p:cNvGrpSpPr/>
          <p:nvPr/>
        </p:nvGrpSpPr>
        <p:grpSpPr>
          <a:xfrm>
            <a:off x="439605" y="3058996"/>
            <a:ext cx="1125296" cy="1145994"/>
            <a:chOff x="6629917" y="4162654"/>
            <a:chExt cx="1212487" cy="1212487"/>
          </a:xfrm>
        </p:grpSpPr>
        <p:sp>
          <p:nvSpPr>
            <p:cNvPr id="21" name="Oval 20">
              <a:extLst>
                <a:ext uri="{FF2B5EF4-FFF2-40B4-BE49-F238E27FC236}">
                  <a16:creationId xmlns:a16="http://schemas.microsoft.com/office/drawing/2014/main" id="{508E9A65-B2FB-4161-B10C-83C1BBBF04D0}"/>
                </a:ext>
              </a:extLst>
            </p:cNvPr>
            <p:cNvSpPr/>
            <p:nvPr/>
          </p:nvSpPr>
          <p:spPr>
            <a:xfrm>
              <a:off x="6629917" y="4162654"/>
              <a:ext cx="1212487" cy="1212487"/>
            </a:xfrm>
            <a:prstGeom prst="ellipse">
              <a:avLst/>
            </a:prstGeom>
            <a:solidFill>
              <a:schemeClr val="bg1"/>
            </a:solidFill>
            <a:ln w="952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pic>
          <p:nvPicPr>
            <p:cNvPr id="22" name="Graphic 21">
              <a:extLst>
                <a:ext uri="{FF2B5EF4-FFF2-40B4-BE49-F238E27FC236}">
                  <a16:creationId xmlns:a16="http://schemas.microsoft.com/office/drawing/2014/main" id="{17E319FD-8832-429B-8D8D-C9B01D3F59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3901" y="4332049"/>
              <a:ext cx="544550" cy="812637"/>
            </a:xfrm>
            <a:prstGeom prst="rect">
              <a:avLst/>
            </a:prstGeom>
          </p:spPr>
        </p:pic>
      </p:grpSp>
      <p:sp>
        <p:nvSpPr>
          <p:cNvPr id="15" name="Slide Number Placeholder 4">
            <a:extLst>
              <a:ext uri="{FF2B5EF4-FFF2-40B4-BE49-F238E27FC236}">
                <a16:creationId xmlns:a16="http://schemas.microsoft.com/office/drawing/2014/main" id="{DA13AE56-293E-414B-B8EE-AB15E9679421}"/>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48</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101402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B5489-C2A9-4F49-9ACA-661E9A1D649C}"/>
              </a:ext>
            </a:extLst>
          </p:cNvPr>
          <p:cNvSpPr>
            <a:spLocks noGrp="1"/>
          </p:cNvSpPr>
          <p:nvPr>
            <p:ph type="ctrTitle"/>
          </p:nvPr>
        </p:nvSpPr>
        <p:spPr>
          <a:xfrm>
            <a:off x="978408" y="1200150"/>
            <a:ext cx="6317742" cy="1432322"/>
          </a:xfrm>
        </p:spPr>
        <p:txBody>
          <a:bodyPr/>
          <a:lstStyle/>
          <a:p>
            <a:r>
              <a:rPr lang="vi-VN" sz="3200" dirty="0">
                <a:latin typeface="+mn-lt"/>
              </a:rPr>
              <a:t>Phối hợp thuốc trong điều trị tích cực</a:t>
            </a:r>
            <a:endParaRPr lang="en-GB" sz="3200" dirty="0">
              <a:latin typeface="+mn-lt"/>
            </a:endParaRPr>
          </a:p>
        </p:txBody>
      </p:sp>
      <p:sp>
        <p:nvSpPr>
          <p:cNvPr id="4" name="Subtitle 3">
            <a:extLst>
              <a:ext uri="{FF2B5EF4-FFF2-40B4-BE49-F238E27FC236}">
                <a16:creationId xmlns:a16="http://schemas.microsoft.com/office/drawing/2014/main" id="{FABE7A1A-55E7-4820-80B8-5E0113D00965}"/>
              </a:ext>
            </a:extLst>
          </p:cNvPr>
          <p:cNvSpPr>
            <a:spLocks noGrp="1"/>
          </p:cNvSpPr>
          <p:nvPr>
            <p:ph type="subTitle" idx="1"/>
          </p:nvPr>
        </p:nvSpPr>
        <p:spPr/>
        <p:txBody>
          <a:bodyPr/>
          <a:lstStyle/>
          <a:p>
            <a:r>
              <a:rPr lang="vi-VN">
                <a:latin typeface="+mn-lt"/>
              </a:rPr>
              <a:t>Viên phối hợp empagliflozin - metformin</a:t>
            </a:r>
            <a:endParaRPr lang="en-GB" dirty="0">
              <a:latin typeface="+mn-lt"/>
            </a:endParaRPr>
          </a:p>
        </p:txBody>
      </p:sp>
      <p:sp>
        <p:nvSpPr>
          <p:cNvPr id="3" name="Text Placeholder 2">
            <a:extLst>
              <a:ext uri="{FF2B5EF4-FFF2-40B4-BE49-F238E27FC236}">
                <a16:creationId xmlns:a16="http://schemas.microsoft.com/office/drawing/2014/main" id="{89C1B590-70EA-411C-84BB-9EACCA000740}"/>
              </a:ext>
            </a:extLst>
          </p:cNvPr>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270298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18AEA-6135-4375-B7CC-C79527206A6D}"/>
              </a:ext>
            </a:extLst>
          </p:cNvPr>
          <p:cNvSpPr>
            <a:spLocks noGrp="1"/>
          </p:cNvSpPr>
          <p:nvPr>
            <p:ph type="title"/>
          </p:nvPr>
        </p:nvSpPr>
        <p:spPr>
          <a:xfrm>
            <a:off x="459485" y="124689"/>
            <a:ext cx="8003286" cy="768096"/>
          </a:xfrm>
        </p:spPr>
        <p:txBody>
          <a:bodyPr>
            <a:noAutofit/>
          </a:bodyPr>
          <a:lstStyle/>
          <a:p>
            <a:r>
              <a:rPr lang="en-GB" sz="2000" dirty="0" err="1">
                <a:latin typeface="Arial" panose="020B0604020202020204" pitchFamily="34" charset="0"/>
                <a:cs typeface="Arial" panose="020B0604020202020204" pitchFamily="34" charset="0"/>
              </a:rPr>
              <a:t>Trong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nghiên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cứu</a:t>
            </a:r>
            <a:r>
              <a:rPr lang="en-GB" sz="2000" dirty="0">
                <a:latin typeface="Arial" panose="020B0604020202020204" pitchFamily="34" charset="0"/>
                <a:cs typeface="Arial" panose="020B0604020202020204" pitchFamily="34" charset="0"/>
              </a:rPr>
              <a:t> EMPA-REG OUTCOME, </a:t>
            </a:r>
            <a:r>
              <a:rPr lang="en-GB" sz="2000" dirty="0" err="1">
                <a:latin typeface="Arial" panose="020B0604020202020204" pitchFamily="34" charset="0"/>
                <a:cs typeface="Arial" panose="020B0604020202020204" pitchFamily="34" charset="0"/>
              </a:rPr>
              <a:t>ức</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chế</a:t>
            </a:r>
            <a:r>
              <a:rPr lang="en-GB" sz="2000" dirty="0">
                <a:latin typeface="Arial" panose="020B0604020202020204" pitchFamily="34" charset="0"/>
                <a:cs typeface="Arial" panose="020B0604020202020204" pitchFamily="34" charset="0"/>
              </a:rPr>
              <a:t> SGLT2 (empagliflozin) </a:t>
            </a:r>
            <a:r>
              <a:rPr lang="en-GB" sz="2000" dirty="0" err="1">
                <a:latin typeface="Arial" panose="020B0604020202020204" pitchFamily="34" charset="0"/>
                <a:cs typeface="Arial" panose="020B0604020202020204" pitchFamily="34" charset="0"/>
              </a:rPr>
              <a:t>đạt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hiệu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quả</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trên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các</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thông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số</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chuyển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hóa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đồng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nhất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với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các</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kết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quả</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trước</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đó</a:t>
            </a:r>
            <a:endParaRPr lang="en-GB" sz="20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12D45B5A-BD3B-4561-80C4-82FD9BB67F65}"/>
              </a:ext>
            </a:extLst>
          </p:cNvPr>
          <p:cNvSpPr>
            <a:spLocks noGrp="1"/>
          </p:cNvSpPr>
          <p:nvPr>
            <p:ph type="ftr" sz="quarter" idx="3"/>
          </p:nvPr>
        </p:nvSpPr>
        <p:spPr>
          <a:xfrm>
            <a:off x="419345" y="4420313"/>
            <a:ext cx="8041145" cy="629831"/>
          </a:xfrm>
        </p:spPr>
        <p:txBody>
          <a:bodyPr/>
          <a:lstStyle/>
          <a:p>
            <a:r>
              <a:rPr lang="en-GB" sz="650">
                <a:solidFill>
                  <a:srgbClr val="EE245C"/>
                </a:solidFill>
              </a:rPr>
              <a:t>Empagliflozin </a:t>
            </a:r>
            <a:r>
              <a:rPr lang="vi-VN" sz="650">
                <a:solidFill>
                  <a:srgbClr val="EE245C"/>
                </a:solidFill>
              </a:rPr>
              <a:t>không chỉ định để giảm cân hoặc giảm huyết áp</a:t>
            </a:r>
            <a:r>
              <a:rPr lang="en-GB" sz="650">
                <a:solidFill>
                  <a:srgbClr val="EE245C"/>
                </a:solidFill>
              </a:rPr>
              <a:t>.</a:t>
            </a:r>
            <a:r>
              <a:rPr lang="en-GB" sz="650">
                <a:solidFill>
                  <a:srgbClr val="5A5A5A"/>
                </a:solidFill>
              </a:rPr>
              <a:t> </a:t>
            </a:r>
            <a:r>
              <a:rPr lang="en-GB" sz="650" baseline="30000">
                <a:solidFill>
                  <a:srgbClr val="5A5A5A"/>
                </a:solidFill>
              </a:rPr>
              <a:t>*</a:t>
            </a:r>
            <a:r>
              <a:rPr lang="vi-VN" sz="650">
                <a:solidFill>
                  <a:srgbClr val="5A5A5A"/>
                </a:solidFill>
              </a:rPr>
              <a:t>Thuốc hạ đường huyết cơ bản vẫn không đổi trong vòng 12 tuần đầu nghiên cứu</a:t>
            </a:r>
            <a:r>
              <a:rPr lang="en-GB" sz="650"/>
              <a:t>, </a:t>
            </a:r>
            <a:r>
              <a:rPr lang="vi-VN" sz="650"/>
              <a:t>mặc dù tích cực cho phép bệnh nhân có đường huyết đói </a:t>
            </a:r>
            <a:r>
              <a:rPr lang="en-GB" sz="650"/>
              <a:t>&gt;</a:t>
            </a:r>
            <a:r>
              <a:rPr lang="en-GB" sz="650" dirty="0"/>
              <a:t>240 mg/dl (&gt;13.3 mmol/l</a:t>
            </a:r>
            <a:r>
              <a:rPr lang="en-GB" sz="650"/>
              <a:t>). </a:t>
            </a:r>
            <a:r>
              <a:rPr lang="vi-VN" sz="650"/>
              <a:t> Sau tuần thứ 1</a:t>
            </a:r>
            <a:r>
              <a:rPr lang="en-GB" sz="650"/>
              <a:t>2, </a:t>
            </a:r>
            <a:r>
              <a:rPr lang="vi-VN" sz="650"/>
              <a:t>nghiên cứu viên khuyến khích chỉnh liều thuốc để đạt kiểm soát đường huyết theo hướng dẫn tại chỗ</a:t>
            </a:r>
            <a:r>
              <a:rPr lang="en-GB" sz="650"/>
              <a:t>; </a:t>
            </a:r>
            <a:r>
              <a:rPr lang="en-GB" sz="650" baseline="30000">
                <a:solidFill>
                  <a:srgbClr val="5A5A5A"/>
                </a:solidFill>
              </a:rPr>
              <a:t>†</a:t>
            </a:r>
            <a:r>
              <a:rPr lang="en-GB" sz="650"/>
              <a:t>Thông qua thử nghiệm, nghiên cứu viên</a:t>
            </a:r>
            <a:r>
              <a:rPr lang="vi-VN" sz="650"/>
              <a:t> khuyến khích điều trị các yếu tố nguy cơ tim mạch khác (bao gồm rối loạn lipid máu, tăng huyết áp) để đạt chăm sóc tiêu chuẩn tốt nhất có thể theo các hướng dẫn tại chỗ</a:t>
            </a:r>
            <a:br>
              <a:rPr lang="en-GB" sz="650" dirty="0"/>
            </a:br>
            <a:r>
              <a:rPr lang="en-GB" sz="650" dirty="0"/>
              <a:t>HbA1c</a:t>
            </a:r>
            <a:r>
              <a:rPr lang="en-GB" sz="650"/>
              <a:t>, haemoglobin glycate hóa; </a:t>
            </a:r>
            <a:r>
              <a:rPr lang="en-GB" sz="650" dirty="0"/>
              <a:t>SGLT2, </a:t>
            </a:r>
            <a:r>
              <a:rPr lang="en-GB" sz="650" dirty="0">
                <a:solidFill>
                  <a:srgbClr val="515151"/>
                </a:solidFill>
              </a:rPr>
              <a:t>sodium-glucose co-transporter-2</a:t>
            </a:r>
            <a:endParaRPr lang="en-GB" sz="650" dirty="0"/>
          </a:p>
          <a:p>
            <a:r>
              <a:rPr lang="da-DK" sz="650" dirty="0"/>
              <a:t>Zinman B </a:t>
            </a:r>
            <a:r>
              <a:rPr lang="da-DK" sz="650" i="1" dirty="0"/>
              <a:t>et al</a:t>
            </a:r>
            <a:r>
              <a:rPr lang="da-DK" sz="650" dirty="0"/>
              <a:t>. </a:t>
            </a:r>
            <a:r>
              <a:rPr lang="da-DK" sz="650" i="1" dirty="0"/>
              <a:t>N Engl J Med </a:t>
            </a:r>
            <a:r>
              <a:rPr lang="da-DK" sz="650" dirty="0"/>
              <a:t>2015;373:2117</a:t>
            </a:r>
            <a:endParaRPr lang="en-GB" sz="650" dirty="0"/>
          </a:p>
        </p:txBody>
      </p:sp>
      <p:grpSp>
        <p:nvGrpSpPr>
          <p:cNvPr id="61" name="Group 60">
            <a:extLst>
              <a:ext uri="{FF2B5EF4-FFF2-40B4-BE49-F238E27FC236}">
                <a16:creationId xmlns:a16="http://schemas.microsoft.com/office/drawing/2014/main" id="{4A7A2DBE-B54B-4B89-8F61-AF309D866D11}"/>
              </a:ext>
            </a:extLst>
          </p:cNvPr>
          <p:cNvGrpSpPr/>
          <p:nvPr/>
        </p:nvGrpSpPr>
        <p:grpSpPr>
          <a:xfrm>
            <a:off x="510070" y="868767"/>
            <a:ext cx="2474430" cy="3179358"/>
            <a:chOff x="510070" y="1126463"/>
            <a:chExt cx="2474430" cy="3179358"/>
          </a:xfrm>
        </p:grpSpPr>
        <p:sp>
          <p:nvSpPr>
            <p:cNvPr id="23" name="Rectangle: Rounded Corners 22">
              <a:extLst>
                <a:ext uri="{FF2B5EF4-FFF2-40B4-BE49-F238E27FC236}">
                  <a16:creationId xmlns:a16="http://schemas.microsoft.com/office/drawing/2014/main" id="{E5FDA331-8F42-4A3A-AB57-36840E7000A4}"/>
                </a:ext>
              </a:extLst>
            </p:cNvPr>
            <p:cNvSpPr/>
            <p:nvPr/>
          </p:nvSpPr>
          <p:spPr>
            <a:xfrm>
              <a:off x="510070" y="2170976"/>
              <a:ext cx="2474430" cy="2134845"/>
            </a:xfrm>
            <a:prstGeom prst="roundRect">
              <a:avLst/>
            </a:prstGeom>
            <a:solidFill>
              <a:srgbClr val="F0F0F0"/>
            </a:solidFill>
            <a:ln w="19050">
              <a:noFill/>
            </a:ln>
            <a:effectLst/>
          </p:spPr>
          <p:style>
            <a:lnRef idx="1">
              <a:schemeClr val="accent1"/>
            </a:lnRef>
            <a:fillRef idx="3">
              <a:schemeClr val="accent1"/>
            </a:fillRef>
            <a:effectRef idx="2">
              <a:schemeClr val="accent1"/>
            </a:effectRef>
            <a:fontRef idx="minor">
              <a:schemeClr val="lt1"/>
            </a:fontRef>
          </p:style>
          <p:txBody>
            <a:bodyPr lIns="137160" rtlCol="0" anchor="ctr"/>
            <a:lstStyle/>
            <a:p>
              <a:pPr algn="ctr" defTabSz="914333">
                <a:buClr>
                  <a:srgbClr val="F0414B"/>
                </a:buClr>
                <a:defRPr/>
              </a:pPr>
              <a:endParaRPr lang="en-GB" sz="1000" dirty="0">
                <a:solidFill>
                  <a:srgbClr val="5A5A5A"/>
                </a:solidFill>
              </a:endParaRPr>
            </a:p>
            <a:p>
              <a:pPr algn="ctr" defTabSz="914333">
                <a:buClr>
                  <a:srgbClr val="F0414B"/>
                </a:buClr>
                <a:defRPr/>
              </a:pPr>
              <a:r>
                <a:rPr lang="en-GB" sz="950">
                  <a:solidFill>
                    <a:srgbClr val="5A5A5A"/>
                  </a:solidFill>
                </a:rPr>
                <a:t>Sau tuần thứ </a:t>
              </a:r>
              <a:r>
                <a:rPr lang="en-GB" sz="950" dirty="0">
                  <a:solidFill>
                    <a:srgbClr val="5A5A5A"/>
                  </a:solidFill>
                </a:rPr>
                <a:t>12</a:t>
              </a:r>
              <a:r>
                <a:rPr lang="en-GB" sz="950" baseline="30000">
                  <a:solidFill>
                    <a:srgbClr val="5A5A5A"/>
                  </a:solidFill>
                </a:rPr>
                <a:t>*</a:t>
              </a:r>
              <a:r>
                <a:rPr lang="en-GB" sz="950">
                  <a:solidFill>
                    <a:srgbClr val="5A5A5A"/>
                  </a:solidFill>
                </a:rPr>
                <a:t>, khác biệt HbA1c trung bình đã được hiệu chỉnh là </a:t>
              </a:r>
              <a:r>
                <a:rPr lang="en-GB" sz="950" dirty="0">
                  <a:solidFill>
                    <a:srgbClr val="5A5A5A"/>
                  </a:solidFill>
                </a:rPr>
                <a:t>−</a:t>
              </a:r>
              <a:r>
                <a:rPr lang="en-GB" sz="950">
                  <a:solidFill>
                    <a:srgbClr val="5A5A5A"/>
                  </a:solidFill>
                </a:rPr>
                <a:t>0.54 và </a:t>
              </a:r>
              <a:r>
                <a:rPr lang="en-GB" sz="950" dirty="0">
                  <a:solidFill>
                    <a:srgbClr val="5A5A5A"/>
                  </a:solidFill>
                </a:rPr>
                <a:t>−</a:t>
              </a:r>
              <a:r>
                <a:rPr lang="en-GB" sz="950">
                  <a:solidFill>
                    <a:srgbClr val="5A5A5A"/>
                  </a:solidFill>
                </a:rPr>
                <a:t>0.60 lần lượt với </a:t>
              </a:r>
              <a:r>
                <a:rPr lang="en-GB" sz="950" dirty="0">
                  <a:solidFill>
                    <a:srgbClr val="5A5A5A"/>
                  </a:solidFill>
                </a:rPr>
                <a:t>empagliflozin </a:t>
              </a:r>
              <a:r>
                <a:rPr lang="en-GB" sz="950">
                  <a:solidFill>
                    <a:srgbClr val="5A5A5A"/>
                  </a:solidFill>
                </a:rPr>
                <a:t>10 mg và 25 mg, so với giả dược</a:t>
              </a:r>
              <a:endParaRPr lang="en-GB" sz="950" dirty="0">
                <a:solidFill>
                  <a:srgbClr val="5A5A5A"/>
                </a:solidFill>
              </a:endParaRPr>
            </a:p>
            <a:p>
              <a:pPr algn="ctr" defTabSz="914333">
                <a:buClr>
                  <a:srgbClr val="F0414B"/>
                </a:buClr>
                <a:defRPr/>
              </a:pPr>
              <a:br>
                <a:rPr lang="en-GB" sz="950">
                  <a:solidFill>
                    <a:srgbClr val="5A5A5A"/>
                  </a:solidFill>
                </a:rPr>
              </a:br>
              <a:r>
                <a:rPr lang="en-GB" sz="950">
                  <a:solidFill>
                    <a:srgbClr val="5A5A5A"/>
                  </a:solidFill>
                </a:rPr>
                <a:t>Sau tuần thứ 206, khác biệt HbA1c trung bình đã được hiệu chỉnh gộp lại lần lượt là 7.81% và 8.16% với empagliflozin và giả dược</a:t>
              </a:r>
              <a:endParaRPr lang="en-GB" sz="950" dirty="0">
                <a:solidFill>
                  <a:srgbClr val="5A5A5A"/>
                </a:solidFill>
              </a:endParaRPr>
            </a:p>
          </p:txBody>
        </p:sp>
        <p:sp>
          <p:nvSpPr>
            <p:cNvPr id="37" name="TextBox 36">
              <a:extLst>
                <a:ext uri="{FF2B5EF4-FFF2-40B4-BE49-F238E27FC236}">
                  <a16:creationId xmlns:a16="http://schemas.microsoft.com/office/drawing/2014/main" id="{D59392FC-095F-4ECF-BAF4-50DCFF0102A5}"/>
                </a:ext>
              </a:extLst>
            </p:cNvPr>
            <p:cNvSpPr txBox="1"/>
            <p:nvPr/>
          </p:nvSpPr>
          <p:spPr>
            <a:xfrm>
              <a:off x="1059858" y="2254430"/>
              <a:ext cx="1434973" cy="307777"/>
            </a:xfrm>
            <a:prstGeom prst="rect">
              <a:avLst/>
            </a:prstGeom>
            <a:noFill/>
          </p:spPr>
          <p:txBody>
            <a:bodyPr wrap="square" rtlCol="0">
              <a:spAutoFit/>
            </a:bodyPr>
            <a:lstStyle/>
            <a:p>
              <a:pPr algn="ctr"/>
              <a:r>
                <a:rPr lang="en-GB" sz="1400" b="1" dirty="0">
                  <a:solidFill>
                    <a:schemeClr val="accent4"/>
                  </a:solidFill>
                </a:rPr>
                <a:t>HbA1c</a:t>
              </a:r>
            </a:p>
          </p:txBody>
        </p:sp>
        <p:pic>
          <p:nvPicPr>
            <p:cNvPr id="38" name="Graphic 28">
              <a:extLst>
                <a:ext uri="{FF2B5EF4-FFF2-40B4-BE49-F238E27FC236}">
                  <a16:creationId xmlns:a16="http://schemas.microsoft.com/office/drawing/2014/main" id="{966DAFEC-A4C3-4550-A5C2-F0D9EFF2D12C}"/>
                </a:ext>
              </a:extLst>
            </p:cNvPr>
            <p:cNvPicPr>
              <a:picLocks/>
            </p:cNvPicPr>
            <p:nvPr/>
          </p:nvPicPr>
          <p:blipFill>
            <a:blip r:embed="rId3"/>
            <a:srcRect/>
            <a:stretch/>
          </p:blipFill>
          <p:spPr>
            <a:xfrm>
              <a:off x="1176615" y="1126463"/>
              <a:ext cx="1141339" cy="1150254"/>
            </a:xfrm>
            <a:prstGeom prst="rect">
              <a:avLst/>
            </a:prstGeom>
          </p:spPr>
        </p:pic>
      </p:grpSp>
      <p:grpSp>
        <p:nvGrpSpPr>
          <p:cNvPr id="62" name="Group 61">
            <a:extLst>
              <a:ext uri="{FF2B5EF4-FFF2-40B4-BE49-F238E27FC236}">
                <a16:creationId xmlns:a16="http://schemas.microsoft.com/office/drawing/2014/main" id="{31C22316-1AD9-4C4D-A980-B4F5544A1FEF}"/>
              </a:ext>
            </a:extLst>
          </p:cNvPr>
          <p:cNvGrpSpPr/>
          <p:nvPr/>
        </p:nvGrpSpPr>
        <p:grpSpPr>
          <a:xfrm>
            <a:off x="3409950" y="918371"/>
            <a:ext cx="2434906" cy="3129754"/>
            <a:chOff x="3409950" y="1176067"/>
            <a:chExt cx="2434906" cy="3273178"/>
          </a:xfrm>
        </p:grpSpPr>
        <p:sp>
          <p:nvSpPr>
            <p:cNvPr id="50" name="Rectangle: Rounded Corners 49">
              <a:extLst>
                <a:ext uri="{FF2B5EF4-FFF2-40B4-BE49-F238E27FC236}">
                  <a16:creationId xmlns:a16="http://schemas.microsoft.com/office/drawing/2014/main" id="{46F32E73-FA23-434A-9BD5-D0F4A0AC1E0E}"/>
                </a:ext>
              </a:extLst>
            </p:cNvPr>
            <p:cNvSpPr/>
            <p:nvPr/>
          </p:nvSpPr>
          <p:spPr>
            <a:xfrm>
              <a:off x="3409950" y="2148864"/>
              <a:ext cx="2434906" cy="2300381"/>
            </a:xfrm>
            <a:prstGeom prst="roundRect">
              <a:avLst/>
            </a:prstGeom>
            <a:solidFill>
              <a:srgbClr val="F0F0F0"/>
            </a:solidFill>
            <a:ln w="19050">
              <a:noFill/>
            </a:ln>
            <a:effectLst/>
          </p:spPr>
          <p:style>
            <a:lnRef idx="1">
              <a:schemeClr val="accent1"/>
            </a:lnRef>
            <a:fillRef idx="3">
              <a:schemeClr val="accent1"/>
            </a:fillRef>
            <a:effectRef idx="2">
              <a:schemeClr val="accent1"/>
            </a:effectRef>
            <a:fontRef idx="minor">
              <a:schemeClr val="lt1"/>
            </a:fontRef>
          </p:style>
          <p:txBody>
            <a:bodyPr lIns="137160" rtlCol="0" anchor="ctr"/>
            <a:lstStyle/>
            <a:p>
              <a:pPr algn="ctr" defTabSz="914333">
                <a:buClr>
                  <a:srgbClr val="F0414B"/>
                </a:buClr>
                <a:defRPr/>
              </a:pPr>
              <a:r>
                <a:rPr lang="en-GB" sz="1050">
                  <a:solidFill>
                    <a:srgbClr val="5A5A5A"/>
                  </a:solidFill>
                </a:rPr>
                <a:t>Empagliflozin giảm cân nhẹ so với giả dược</a:t>
              </a:r>
              <a:endParaRPr lang="en-GB" sz="1050" dirty="0">
                <a:solidFill>
                  <a:srgbClr val="5A5A5A"/>
                </a:solidFill>
              </a:endParaRPr>
            </a:p>
            <a:p>
              <a:pPr algn="ctr" defTabSz="914333">
                <a:buClr>
                  <a:srgbClr val="F0414B"/>
                </a:buClr>
                <a:defRPr/>
              </a:pPr>
              <a:endParaRPr lang="en-GB" sz="1050" dirty="0">
                <a:solidFill>
                  <a:srgbClr val="5A5A5A"/>
                </a:solidFill>
              </a:endParaRPr>
            </a:p>
            <a:p>
              <a:pPr algn="ctr" defTabSz="914333">
                <a:buClr>
                  <a:srgbClr val="F0414B"/>
                </a:buClr>
                <a:defRPr/>
              </a:pPr>
              <a:r>
                <a:rPr lang="en-GB" sz="1050">
                  <a:solidFill>
                    <a:srgbClr val="5A5A5A"/>
                  </a:solidFill>
                </a:rPr>
                <a:t>Giảm cân từ lúc khởi đầu empagliflozin và duy trì trong suốt thời gian nghiên cứu</a:t>
              </a:r>
              <a:endParaRPr lang="en-GB" sz="1050" dirty="0">
                <a:solidFill>
                  <a:srgbClr val="5A5A5A"/>
                </a:solidFill>
              </a:endParaRPr>
            </a:p>
          </p:txBody>
        </p:sp>
        <p:sp>
          <p:nvSpPr>
            <p:cNvPr id="42" name="TextBox 41">
              <a:extLst>
                <a:ext uri="{FF2B5EF4-FFF2-40B4-BE49-F238E27FC236}">
                  <a16:creationId xmlns:a16="http://schemas.microsoft.com/office/drawing/2014/main" id="{98A037FC-9DC8-4CE3-9446-52A8621A2D0D}"/>
                </a:ext>
              </a:extLst>
            </p:cNvPr>
            <p:cNvSpPr txBox="1">
              <a:spLocks noChangeAspect="1"/>
            </p:cNvSpPr>
            <p:nvPr/>
          </p:nvSpPr>
          <p:spPr>
            <a:xfrm>
              <a:off x="3688283" y="2243865"/>
              <a:ext cx="1910309" cy="321881"/>
            </a:xfrm>
            <a:prstGeom prst="rect">
              <a:avLst/>
            </a:prstGeom>
            <a:noFill/>
          </p:spPr>
          <p:txBody>
            <a:bodyPr wrap="square" rtlCol="0">
              <a:spAutoFit/>
            </a:bodyPr>
            <a:lstStyle/>
            <a:p>
              <a:pPr algn="ctr"/>
              <a:r>
                <a:rPr lang="en-GB" sz="1400" b="1">
                  <a:solidFill>
                    <a:schemeClr val="accent4"/>
                  </a:solidFill>
                </a:rPr>
                <a:t>Cân nặng</a:t>
              </a:r>
              <a:endParaRPr lang="en-GB" sz="1400" b="1" dirty="0">
                <a:solidFill>
                  <a:schemeClr val="accent4"/>
                </a:solidFill>
              </a:endParaRPr>
            </a:p>
          </p:txBody>
        </p:sp>
        <p:grpSp>
          <p:nvGrpSpPr>
            <p:cNvPr id="43" name="Group 42">
              <a:extLst>
                <a:ext uri="{FF2B5EF4-FFF2-40B4-BE49-F238E27FC236}">
                  <a16:creationId xmlns:a16="http://schemas.microsoft.com/office/drawing/2014/main" id="{3CAB71C6-3107-4DFC-BB3C-D9038584BB65}"/>
                </a:ext>
              </a:extLst>
            </p:cNvPr>
            <p:cNvGrpSpPr/>
            <p:nvPr/>
          </p:nvGrpSpPr>
          <p:grpSpPr>
            <a:xfrm>
              <a:off x="4137828" y="1176067"/>
              <a:ext cx="979150" cy="996440"/>
              <a:chOff x="2854528" y="4162654"/>
              <a:chExt cx="1212487" cy="1212487"/>
            </a:xfrm>
          </p:grpSpPr>
          <p:sp>
            <p:nvSpPr>
              <p:cNvPr id="44" name="Oval 43">
                <a:extLst>
                  <a:ext uri="{FF2B5EF4-FFF2-40B4-BE49-F238E27FC236}">
                    <a16:creationId xmlns:a16="http://schemas.microsoft.com/office/drawing/2014/main" id="{F83CA60D-04D1-47A5-BCFE-1EB23EF30D6D}"/>
                  </a:ext>
                </a:extLst>
              </p:cNvPr>
              <p:cNvSpPr/>
              <p:nvPr/>
            </p:nvSpPr>
            <p:spPr>
              <a:xfrm>
                <a:off x="2854528" y="4162654"/>
                <a:ext cx="1212487" cy="1212487"/>
              </a:xfrm>
              <a:prstGeom prst="ellipse">
                <a:avLst/>
              </a:prstGeom>
              <a:noFill/>
              <a:ln w="952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a:extLst>
                  <a:ext uri="{FF2B5EF4-FFF2-40B4-BE49-F238E27FC236}">
                    <a16:creationId xmlns:a16="http://schemas.microsoft.com/office/drawing/2014/main" id="{C3306C76-6B54-4CB8-BBF2-6AD18F523D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21830" y="4436739"/>
                <a:ext cx="686496" cy="686496"/>
              </a:xfrm>
              <a:prstGeom prst="rect">
                <a:avLst/>
              </a:prstGeom>
            </p:spPr>
          </p:pic>
        </p:grpSp>
      </p:grpSp>
      <p:grpSp>
        <p:nvGrpSpPr>
          <p:cNvPr id="63" name="Group 62">
            <a:extLst>
              <a:ext uri="{FF2B5EF4-FFF2-40B4-BE49-F238E27FC236}">
                <a16:creationId xmlns:a16="http://schemas.microsoft.com/office/drawing/2014/main" id="{BFA92E08-C0B5-48D5-BE29-F2666F727746}"/>
              </a:ext>
            </a:extLst>
          </p:cNvPr>
          <p:cNvGrpSpPr/>
          <p:nvPr/>
        </p:nvGrpSpPr>
        <p:grpSpPr>
          <a:xfrm>
            <a:off x="6261061" y="942634"/>
            <a:ext cx="2474430" cy="3105492"/>
            <a:chOff x="6261061" y="1200329"/>
            <a:chExt cx="2474430" cy="3248917"/>
          </a:xfrm>
        </p:grpSpPr>
        <p:sp>
          <p:nvSpPr>
            <p:cNvPr id="55" name="Rectangle: Rounded Corners 54">
              <a:extLst>
                <a:ext uri="{FF2B5EF4-FFF2-40B4-BE49-F238E27FC236}">
                  <a16:creationId xmlns:a16="http://schemas.microsoft.com/office/drawing/2014/main" id="{340C80A2-7A55-4C27-8712-BB3266B5127C}"/>
                </a:ext>
              </a:extLst>
            </p:cNvPr>
            <p:cNvSpPr/>
            <p:nvPr/>
          </p:nvSpPr>
          <p:spPr>
            <a:xfrm>
              <a:off x="6261061" y="2134370"/>
              <a:ext cx="2474430" cy="2314876"/>
            </a:xfrm>
            <a:prstGeom prst="roundRect">
              <a:avLst/>
            </a:prstGeom>
            <a:solidFill>
              <a:srgbClr val="F0F0F0"/>
            </a:solidFill>
            <a:ln w="19050">
              <a:noFill/>
            </a:ln>
            <a:effectLst/>
          </p:spPr>
          <p:style>
            <a:lnRef idx="1">
              <a:schemeClr val="accent1"/>
            </a:lnRef>
            <a:fillRef idx="3">
              <a:schemeClr val="accent1"/>
            </a:fillRef>
            <a:effectRef idx="2">
              <a:schemeClr val="accent1"/>
            </a:effectRef>
            <a:fontRef idx="minor">
              <a:schemeClr val="lt1"/>
            </a:fontRef>
          </p:style>
          <p:txBody>
            <a:bodyPr lIns="137160" rtlCol="0" anchor="ctr"/>
            <a:lstStyle/>
            <a:p>
              <a:pPr algn="ctr"/>
              <a:r>
                <a:rPr lang="en-GB" sz="1050">
                  <a:solidFill>
                    <a:srgbClr val="5A5A5A"/>
                  </a:solidFill>
                </a:rPr>
                <a:t>Empagliflozin có liên quan với giảm huyết áp nhẹ và không tăng nhịp tim</a:t>
              </a:r>
              <a:r>
                <a:rPr lang="en-GB" sz="800" baseline="30000">
                  <a:solidFill>
                    <a:srgbClr val="5A5A5A"/>
                  </a:solidFill>
                </a:rPr>
                <a:t>†</a:t>
              </a:r>
              <a:endParaRPr lang="en-GB" sz="1050" dirty="0">
                <a:solidFill>
                  <a:srgbClr val="5A5A5A"/>
                </a:solidFill>
              </a:endParaRPr>
            </a:p>
          </p:txBody>
        </p:sp>
        <p:sp>
          <p:nvSpPr>
            <p:cNvPr id="46" name="TextBox 45">
              <a:extLst>
                <a:ext uri="{FF2B5EF4-FFF2-40B4-BE49-F238E27FC236}">
                  <a16:creationId xmlns:a16="http://schemas.microsoft.com/office/drawing/2014/main" id="{47593C06-1DF5-48ED-AE8E-31EDA63A7BE2}"/>
                </a:ext>
              </a:extLst>
            </p:cNvPr>
            <p:cNvSpPr txBox="1"/>
            <p:nvPr/>
          </p:nvSpPr>
          <p:spPr>
            <a:xfrm>
              <a:off x="6785655" y="2255268"/>
              <a:ext cx="1678145" cy="321991"/>
            </a:xfrm>
            <a:prstGeom prst="rect">
              <a:avLst/>
            </a:prstGeom>
            <a:noFill/>
          </p:spPr>
          <p:txBody>
            <a:bodyPr wrap="square" rtlCol="0">
              <a:spAutoFit/>
            </a:bodyPr>
            <a:lstStyle/>
            <a:p>
              <a:pPr algn="ctr"/>
              <a:r>
                <a:rPr lang="en-GB" sz="1400" b="1">
                  <a:solidFill>
                    <a:schemeClr val="accent4"/>
                  </a:solidFill>
                </a:rPr>
                <a:t>Huyết áp</a:t>
              </a:r>
              <a:endParaRPr lang="en-GB" sz="1400" b="1" dirty="0">
                <a:solidFill>
                  <a:schemeClr val="accent4"/>
                </a:solidFill>
              </a:endParaRPr>
            </a:p>
          </p:txBody>
        </p:sp>
        <p:grpSp>
          <p:nvGrpSpPr>
            <p:cNvPr id="52" name="Group 51">
              <a:extLst>
                <a:ext uri="{FF2B5EF4-FFF2-40B4-BE49-F238E27FC236}">
                  <a16:creationId xmlns:a16="http://schemas.microsoft.com/office/drawing/2014/main" id="{7C6F67F8-CA16-48C2-8FD3-78484EA0E4F3}"/>
                </a:ext>
              </a:extLst>
            </p:cNvPr>
            <p:cNvGrpSpPr/>
            <p:nvPr/>
          </p:nvGrpSpPr>
          <p:grpSpPr>
            <a:xfrm>
              <a:off x="7027072" y="1200329"/>
              <a:ext cx="942408" cy="974030"/>
              <a:chOff x="3206605" y="3958666"/>
              <a:chExt cx="1576641" cy="1576641"/>
            </a:xfrm>
          </p:grpSpPr>
          <p:sp>
            <p:nvSpPr>
              <p:cNvPr id="53" name="Oval 52">
                <a:extLst>
                  <a:ext uri="{FF2B5EF4-FFF2-40B4-BE49-F238E27FC236}">
                    <a16:creationId xmlns:a16="http://schemas.microsoft.com/office/drawing/2014/main" id="{2017F468-6FAE-4BB3-B0DE-A666DE4BF061}"/>
                  </a:ext>
                </a:extLst>
              </p:cNvPr>
              <p:cNvSpPr/>
              <p:nvPr/>
            </p:nvSpPr>
            <p:spPr>
              <a:xfrm>
                <a:off x="3206605" y="3958666"/>
                <a:ext cx="1576641" cy="1576641"/>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4" name="Graphic 53">
                <a:extLst>
                  <a:ext uri="{FF2B5EF4-FFF2-40B4-BE49-F238E27FC236}">
                    <a16:creationId xmlns:a16="http://schemas.microsoft.com/office/drawing/2014/main" id="{75D664BC-EF0E-4D09-A1DD-6947D17605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42636" y="4327364"/>
                <a:ext cx="1064513" cy="939941"/>
              </a:xfrm>
              <a:prstGeom prst="rect">
                <a:avLst/>
              </a:prstGeom>
            </p:spPr>
          </p:pic>
        </p:grpSp>
      </p:grpSp>
      <p:sp>
        <p:nvSpPr>
          <p:cNvPr id="22" name="Slide Number Placeholder 4">
            <a:extLst>
              <a:ext uri="{FF2B5EF4-FFF2-40B4-BE49-F238E27FC236}">
                <a16:creationId xmlns:a16="http://schemas.microsoft.com/office/drawing/2014/main" id="{9DFA44A0-66C1-4D1C-8B82-FFD091257766}"/>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
        <p:nvSpPr>
          <p:cNvPr id="3" name="Rectangle: Rounded Corners 2">
            <a:extLst>
              <a:ext uri="{FF2B5EF4-FFF2-40B4-BE49-F238E27FC236}">
                <a16:creationId xmlns:a16="http://schemas.microsoft.com/office/drawing/2014/main" id="{CC890C4E-42EA-4209-A3F2-C86774F55F38}"/>
              </a:ext>
            </a:extLst>
          </p:cNvPr>
          <p:cNvSpPr/>
          <p:nvPr/>
        </p:nvSpPr>
        <p:spPr>
          <a:xfrm>
            <a:off x="313582" y="4130805"/>
            <a:ext cx="8516837" cy="206829"/>
          </a:xfrm>
          <a:prstGeom prst="roundRect">
            <a:avLst/>
          </a:prstGeom>
          <a:noFill/>
          <a:ln w="19050">
            <a:solidFill>
              <a:srgbClr val="8F3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rgbClr val="5A5A5A"/>
                </a:solidFill>
              </a:rPr>
              <a:t>Thay đổi </a:t>
            </a:r>
            <a:r>
              <a:rPr lang="en-GB" sz="1050" dirty="0">
                <a:solidFill>
                  <a:srgbClr val="5A5A5A"/>
                </a:solidFill>
              </a:rPr>
              <a:t>HbA1c</a:t>
            </a:r>
            <a:r>
              <a:rPr lang="en-GB" sz="1050">
                <a:solidFill>
                  <a:srgbClr val="5A5A5A"/>
                </a:solidFill>
              </a:rPr>
              <a:t>, huyết áp và cân nặng không phải là kết cục lâm sàng trong nghiên cứu EMPA-REG OUTCOME</a:t>
            </a:r>
            <a:endParaRPr lang="en-GB" sz="1050" dirty="0">
              <a:solidFill>
                <a:srgbClr val="5A5A5A"/>
              </a:solidFill>
            </a:endParaRPr>
          </a:p>
        </p:txBody>
      </p:sp>
    </p:spTree>
    <p:extLst>
      <p:ext uri="{BB962C8B-B14F-4D97-AF65-F5344CB8AC3E}">
        <p14:creationId xmlns:p14="http://schemas.microsoft.com/office/powerpoint/2010/main" val="42660624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vi-VN" sz="2400" dirty="0">
                <a:latin typeface="+mn-lt"/>
              </a:rPr>
            </a:br>
            <a:r>
              <a:rPr lang="vi-VN" sz="2400" dirty="0">
                <a:latin typeface="+mn-lt"/>
              </a:rPr>
              <a:t>BN ĐTĐ típ 2 thường </a:t>
            </a:r>
            <a:r>
              <a:rPr lang="vi-VN" sz="2400" dirty="0">
                <a:solidFill>
                  <a:srgbClr val="C00000"/>
                </a:solidFill>
                <a:latin typeface="+mn-lt"/>
              </a:rPr>
              <a:t>không duy trì </a:t>
            </a:r>
            <a:r>
              <a:rPr lang="vi-VN" sz="2400" dirty="0">
                <a:latin typeface="+mn-lt"/>
              </a:rPr>
              <a:t>được mục tiêu đường huyết bằng </a:t>
            </a:r>
            <a:r>
              <a:rPr lang="vi-VN" sz="2400" dirty="0">
                <a:solidFill>
                  <a:srgbClr val="C00000"/>
                </a:solidFill>
                <a:latin typeface="+mn-lt"/>
              </a:rPr>
              <a:t>đơn trị liệu </a:t>
            </a:r>
            <a:r>
              <a:rPr lang="vi-VN" sz="2400" dirty="0">
                <a:solidFill>
                  <a:schemeClr val="accent1"/>
                </a:solidFill>
                <a:latin typeface="+mn-lt"/>
              </a:rPr>
              <a:t>theo thời gian</a:t>
            </a:r>
            <a:endParaRPr lang="en-MY" sz="2400" dirty="0">
              <a:solidFill>
                <a:schemeClr val="accent1"/>
              </a:solidFill>
              <a:latin typeface="+mn-lt"/>
            </a:endParaRPr>
          </a:p>
        </p:txBody>
      </p:sp>
      <p:pic>
        <p:nvPicPr>
          <p:cNvPr id="7" name="Picture 6"/>
          <p:cNvPicPr>
            <a:picLocks noChangeAspect="1"/>
          </p:cNvPicPr>
          <p:nvPr/>
        </p:nvPicPr>
        <p:blipFill rotWithShape="1">
          <a:blip r:embed="rId3"/>
          <a:srcRect b="13046"/>
          <a:stretch/>
        </p:blipFill>
        <p:spPr>
          <a:xfrm>
            <a:off x="381000" y="1045876"/>
            <a:ext cx="8615172" cy="3126075"/>
          </a:xfrm>
          <a:prstGeom prst="rect">
            <a:avLst/>
          </a:prstGeom>
        </p:spPr>
      </p:pic>
      <p:sp>
        <p:nvSpPr>
          <p:cNvPr id="8" name="TextBox 7"/>
          <p:cNvSpPr txBox="1"/>
          <p:nvPr/>
        </p:nvSpPr>
        <p:spPr>
          <a:xfrm>
            <a:off x="685800" y="4171951"/>
            <a:ext cx="7696200" cy="408623"/>
          </a:xfrm>
          <a:prstGeom prst="roundRect">
            <a:avLst/>
          </a:prstGeom>
          <a:solidFill>
            <a:schemeClr val="accent2"/>
          </a:solidFill>
        </p:spPr>
        <p:txBody>
          <a:bodyPr wrap="square" rtlCol="0">
            <a:spAutoFit/>
          </a:bodyPr>
          <a:lstStyle/>
          <a:p>
            <a:pPr algn="ctr"/>
            <a:r>
              <a:rPr lang="vi-VN" b="1" dirty="0">
                <a:solidFill>
                  <a:schemeClr val="bg1"/>
                </a:solidFill>
              </a:rPr>
              <a:t>Điều trị tích cực là cần thiết đối với BN ĐTĐ típ 2</a:t>
            </a:r>
            <a:endParaRPr lang="en-MY" b="1" dirty="0">
              <a:solidFill>
                <a:schemeClr val="bg1"/>
              </a:solidFill>
            </a:endParaRPr>
          </a:p>
        </p:txBody>
      </p:sp>
      <p:sp>
        <p:nvSpPr>
          <p:cNvPr id="6" name="Footer Placeholder 2">
            <a:extLst>
              <a:ext uri="{FF2B5EF4-FFF2-40B4-BE49-F238E27FC236}">
                <a16:creationId xmlns:a16="http://schemas.microsoft.com/office/drawing/2014/main" id="{D3DFD637-D407-4657-8138-D6F29E43D571}"/>
              </a:ext>
            </a:extLst>
          </p:cNvPr>
          <p:cNvSpPr txBox="1">
            <a:spLocks/>
          </p:cNvSpPr>
          <p:nvPr/>
        </p:nvSpPr>
        <p:spPr>
          <a:xfrm>
            <a:off x="1149122" y="4755038"/>
            <a:ext cx="10939463" cy="3349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400" dirty="0"/>
              <a:t>*Change in diet, then treatment with </a:t>
            </a:r>
            <a:r>
              <a:rPr lang="en-GB" sz="400" dirty="0" err="1"/>
              <a:t>sulphonylureas</a:t>
            </a:r>
            <a:r>
              <a:rPr lang="en-GB" sz="400" dirty="0"/>
              <a:t>, insulin and/or metformin if FPG &gt;15 mmol/l; †ADA clinical practice recommendation; target may be personalised</a:t>
            </a:r>
            <a:br>
              <a:rPr lang="en-GB" sz="400" dirty="0"/>
            </a:br>
            <a:r>
              <a:rPr lang="en-GB" sz="400" dirty="0"/>
              <a:t>ADA, American Diabetes Association; FPG, fasting plasma glucose; HbA1c, glycated haemoglobin; T2D, type 2 diabetes</a:t>
            </a:r>
          </a:p>
          <a:p>
            <a:r>
              <a:rPr lang="en-GB" sz="400" dirty="0"/>
              <a:t>UKPDS Group. Lancet 1998:352:854</a:t>
            </a:r>
          </a:p>
        </p:txBody>
      </p:sp>
    </p:spTree>
    <p:extLst>
      <p:ext uri="{BB962C8B-B14F-4D97-AF65-F5344CB8AC3E}">
        <p14:creationId xmlns:p14="http://schemas.microsoft.com/office/powerpoint/2010/main" val="5186960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815" name="Rectangle 104"/>
          <p:cNvSpPr>
            <a:spLocks noGrp="1"/>
          </p:cNvSpPr>
          <p:nvPr>
            <p:ph type="title"/>
          </p:nvPr>
        </p:nvSpPr>
        <p:spPr>
          <a:xfrm>
            <a:off x="369442" y="269136"/>
            <a:ext cx="8519582" cy="764770"/>
          </a:xfrm>
        </p:spPr>
        <p:txBody>
          <a:bodyPr/>
          <a:lstStyle/>
          <a:p>
            <a:br>
              <a:rPr lang="vi-VN" sz="2100" dirty="0">
                <a:latin typeface="+mn-lt"/>
              </a:rPr>
            </a:br>
            <a:r>
              <a:rPr lang="vi-VN" sz="2100" dirty="0">
                <a:latin typeface="+mn-lt"/>
              </a:rPr>
              <a:t>Cách tiếp cận tuần tự truyền thống không duy trì được kiểm soát đường huyết tối ưu để ngăn ngừa các </a:t>
            </a:r>
            <a:r>
              <a:rPr lang="vi-VN" sz="2100" dirty="0">
                <a:solidFill>
                  <a:srgbClr val="C00000"/>
                </a:solidFill>
                <a:latin typeface="+mn-lt"/>
              </a:rPr>
              <a:t>biến chứng tim - thận </a:t>
            </a:r>
            <a:r>
              <a:rPr lang="vi-VN" sz="2100" dirty="0">
                <a:latin typeface="+mn-lt"/>
              </a:rPr>
              <a:t>liên quan đến ĐTĐ típ 2</a:t>
            </a:r>
            <a:endParaRPr lang="en-GB" sz="2100" dirty="0">
              <a:latin typeface="+mn-lt"/>
            </a:endParaRPr>
          </a:p>
        </p:txBody>
      </p:sp>
      <p:sp>
        <p:nvSpPr>
          <p:cNvPr id="56" name="Footer Placeholder 1">
            <a:extLst>
              <a:ext uri="{FF2B5EF4-FFF2-40B4-BE49-F238E27FC236}">
                <a16:creationId xmlns:a16="http://schemas.microsoft.com/office/drawing/2014/main" id="{80AC789D-1E8E-4C96-8BAF-162D5595B380}"/>
              </a:ext>
            </a:extLst>
          </p:cNvPr>
          <p:cNvSpPr>
            <a:spLocks noGrp="1"/>
          </p:cNvSpPr>
          <p:nvPr>
            <p:ph type="ftr" sz="quarter" idx="10"/>
          </p:nvPr>
        </p:nvSpPr>
        <p:spPr/>
        <p:txBody>
          <a:bodyPr/>
          <a:lstStyle/>
          <a:p>
            <a:pPr defTabSz="457189">
              <a:defRPr/>
            </a:pPr>
            <a:r>
              <a:rPr lang="en-GB" sz="800" dirty="0">
                <a:solidFill>
                  <a:srgbClr val="5A5A5A">
                    <a:lumMod val="60000"/>
                    <a:lumOff val="40000"/>
                  </a:srgbClr>
                </a:solidFill>
                <a:latin typeface="Arial"/>
              </a:rPr>
              <a:t>HbA</a:t>
            </a:r>
            <a:r>
              <a:rPr lang="en-GB" sz="800" baseline="-25000" dirty="0">
                <a:solidFill>
                  <a:srgbClr val="5A5A5A">
                    <a:lumMod val="60000"/>
                    <a:lumOff val="40000"/>
                  </a:srgbClr>
                </a:solidFill>
                <a:latin typeface="Arial"/>
              </a:rPr>
              <a:t>1c</a:t>
            </a:r>
            <a:r>
              <a:rPr lang="en-GB" sz="800" dirty="0">
                <a:solidFill>
                  <a:srgbClr val="5A5A5A">
                    <a:lumMod val="60000"/>
                    <a:lumOff val="40000"/>
                  </a:srgbClr>
                </a:solidFill>
                <a:latin typeface="Arial"/>
              </a:rPr>
              <a:t>, glycosylated haemoglobin; MDI, multiple daily insulin; OAD, oral antidiabetic medication;T2D, type 2 diabetes</a:t>
            </a:r>
            <a:br>
              <a:rPr lang="en-GB" sz="800" dirty="0">
                <a:solidFill>
                  <a:srgbClr val="5A5A5A">
                    <a:lumMod val="60000"/>
                    <a:lumOff val="40000"/>
                  </a:srgbClr>
                </a:solidFill>
                <a:latin typeface="Arial"/>
              </a:rPr>
            </a:br>
            <a:r>
              <a:rPr lang="en-GB" sz="800" dirty="0">
                <a:solidFill>
                  <a:srgbClr val="5A5A5A">
                    <a:lumMod val="60000"/>
                    <a:lumOff val="40000"/>
                  </a:srgbClr>
                </a:solidFill>
                <a:latin typeface="Arial"/>
              </a:rPr>
              <a:t>Adapted from: Del Prato S </a:t>
            </a:r>
            <a:r>
              <a:rPr lang="en-GB" sz="800" i="1" dirty="0">
                <a:solidFill>
                  <a:srgbClr val="5A5A5A">
                    <a:lumMod val="60000"/>
                    <a:lumOff val="40000"/>
                  </a:srgbClr>
                </a:solidFill>
                <a:latin typeface="Arial"/>
              </a:rPr>
              <a:t>et al. Int J Clin Pract </a:t>
            </a:r>
            <a:r>
              <a:rPr lang="en-GB" sz="800" dirty="0">
                <a:solidFill>
                  <a:srgbClr val="5A5A5A">
                    <a:lumMod val="60000"/>
                    <a:lumOff val="40000"/>
                  </a:srgbClr>
                </a:solidFill>
                <a:latin typeface="Arial"/>
              </a:rPr>
              <a:t>2005;59:1345</a:t>
            </a:r>
          </a:p>
        </p:txBody>
      </p:sp>
      <p:grpSp>
        <p:nvGrpSpPr>
          <p:cNvPr id="19" name="Group 18">
            <a:extLst>
              <a:ext uri="{FF2B5EF4-FFF2-40B4-BE49-F238E27FC236}">
                <a16:creationId xmlns:a16="http://schemas.microsoft.com/office/drawing/2014/main" id="{B6941EE2-EC6D-492C-9D29-FC2CEFE9D616}"/>
              </a:ext>
            </a:extLst>
          </p:cNvPr>
          <p:cNvGrpSpPr/>
          <p:nvPr/>
        </p:nvGrpSpPr>
        <p:grpSpPr>
          <a:xfrm>
            <a:off x="2095260" y="1556052"/>
            <a:ext cx="1228221" cy="943691"/>
            <a:chOff x="2095259" y="1119398"/>
            <a:chExt cx="1228220" cy="943691"/>
          </a:xfrm>
        </p:grpSpPr>
        <p:sp>
          <p:nvSpPr>
            <p:cNvPr id="165915" name="Text Box 27"/>
            <p:cNvSpPr txBox="1">
              <a:spLocks noChangeArrowheads="1"/>
            </p:cNvSpPr>
            <p:nvPr/>
          </p:nvSpPr>
          <p:spPr bwMode="black">
            <a:xfrm>
              <a:off x="2095259" y="1119398"/>
              <a:ext cx="12282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378" fontAlgn="base">
                <a:spcBef>
                  <a:spcPct val="0"/>
                </a:spcBef>
                <a:spcAft>
                  <a:spcPct val="0"/>
                </a:spcAft>
                <a:defRPr/>
              </a:pPr>
              <a:r>
                <a:rPr lang="en-GB" sz="1400" dirty="0">
                  <a:solidFill>
                    <a:prstClr val="white">
                      <a:lumMod val="50000"/>
                    </a:prstClr>
                  </a:solidFill>
                  <a:latin typeface="Arial"/>
                  <a:ea typeface="Arial Unicode MS" pitchFamily="34" charset="-128"/>
                  <a:cs typeface="Arial Unicode MS" pitchFamily="34" charset="-128"/>
                </a:rPr>
                <a:t>OAD </a:t>
              </a:r>
            </a:p>
            <a:p>
              <a:pPr algn="ctr" defTabSz="914378" fontAlgn="base">
                <a:spcBef>
                  <a:spcPct val="0"/>
                </a:spcBef>
                <a:spcAft>
                  <a:spcPct val="0"/>
                </a:spcAft>
                <a:defRPr/>
              </a:pPr>
              <a:r>
                <a:rPr lang="en-GB" sz="1400" dirty="0">
                  <a:solidFill>
                    <a:prstClr val="white">
                      <a:lumMod val="50000"/>
                    </a:prstClr>
                  </a:solidFill>
                  <a:latin typeface="Arial"/>
                  <a:ea typeface="Arial Unicode MS" pitchFamily="34" charset="-128"/>
                  <a:cs typeface="Arial Unicode MS" pitchFamily="34" charset="-128"/>
                </a:rPr>
                <a:t>monotherapy</a:t>
              </a:r>
            </a:p>
          </p:txBody>
        </p:sp>
        <p:sp>
          <p:nvSpPr>
            <p:cNvPr id="165914" name="Line 26"/>
            <p:cNvSpPr>
              <a:spLocks noChangeShapeType="1"/>
            </p:cNvSpPr>
            <p:nvPr/>
          </p:nvSpPr>
          <p:spPr bwMode="black">
            <a:xfrm>
              <a:off x="2709369" y="1635646"/>
              <a:ext cx="0" cy="427443"/>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8" fontAlgn="base">
                <a:spcBef>
                  <a:spcPct val="0"/>
                </a:spcBef>
                <a:spcAft>
                  <a:spcPct val="0"/>
                </a:spcAft>
                <a:defRPr/>
              </a:pPr>
              <a:endParaRPr lang="en-GB" dirty="0">
                <a:solidFill>
                  <a:srgbClr val="4D4D4F"/>
                </a:solidFill>
                <a:latin typeface="Arial"/>
                <a:cs typeface="Arial" pitchFamily="34" charset="0"/>
              </a:endParaRPr>
            </a:p>
          </p:txBody>
        </p:sp>
      </p:grpSp>
      <p:grpSp>
        <p:nvGrpSpPr>
          <p:cNvPr id="18" name="Group 17">
            <a:extLst>
              <a:ext uri="{FF2B5EF4-FFF2-40B4-BE49-F238E27FC236}">
                <a16:creationId xmlns:a16="http://schemas.microsoft.com/office/drawing/2014/main" id="{67790B3F-836B-41FA-9996-2CA0DE920000}"/>
              </a:ext>
            </a:extLst>
          </p:cNvPr>
          <p:cNvGrpSpPr/>
          <p:nvPr/>
        </p:nvGrpSpPr>
        <p:grpSpPr>
          <a:xfrm>
            <a:off x="1115617" y="1119399"/>
            <a:ext cx="851515" cy="943691"/>
            <a:chOff x="1115616" y="1119398"/>
            <a:chExt cx="851515" cy="943691"/>
          </a:xfrm>
        </p:grpSpPr>
        <p:sp>
          <p:nvSpPr>
            <p:cNvPr id="165916" name="Rectangle 28"/>
            <p:cNvSpPr>
              <a:spLocks noChangeArrowheads="1"/>
            </p:cNvSpPr>
            <p:nvPr/>
          </p:nvSpPr>
          <p:spPr bwMode="black">
            <a:xfrm>
              <a:off x="1115616" y="1119398"/>
              <a:ext cx="8515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p>
              <a:pPr algn="ctr" defTabSz="914378" eaLnBrk="0" fontAlgn="base" hangingPunct="0">
                <a:spcBef>
                  <a:spcPct val="0"/>
                </a:spcBef>
                <a:spcAft>
                  <a:spcPct val="0"/>
                </a:spcAft>
                <a:defRPr/>
              </a:pPr>
              <a:r>
                <a:rPr lang="en-GB" sz="1400" dirty="0">
                  <a:solidFill>
                    <a:prstClr val="white">
                      <a:lumMod val="50000"/>
                    </a:prstClr>
                  </a:solidFill>
                  <a:latin typeface="Arial"/>
                  <a:ea typeface="Arial Unicode MS" pitchFamily="34" charset="-128"/>
                  <a:cs typeface="Arial Unicode MS" pitchFamily="34" charset="-128"/>
                </a:rPr>
                <a:t>Diet and</a:t>
              </a:r>
              <a:br>
                <a:rPr lang="en-GB" sz="1400" dirty="0">
                  <a:solidFill>
                    <a:prstClr val="white">
                      <a:lumMod val="50000"/>
                    </a:prstClr>
                  </a:solidFill>
                  <a:latin typeface="Arial"/>
                  <a:ea typeface="Arial Unicode MS" pitchFamily="34" charset="-128"/>
                  <a:cs typeface="Arial Unicode MS" pitchFamily="34" charset="-128"/>
                </a:rPr>
              </a:br>
              <a:r>
                <a:rPr lang="en-GB" sz="1400" dirty="0">
                  <a:solidFill>
                    <a:prstClr val="white">
                      <a:lumMod val="50000"/>
                    </a:prstClr>
                  </a:solidFill>
                  <a:latin typeface="Arial"/>
                  <a:ea typeface="Arial Unicode MS" pitchFamily="34" charset="-128"/>
                  <a:cs typeface="Arial Unicode MS" pitchFamily="34" charset="-128"/>
                </a:rPr>
                <a:t>exercise</a:t>
              </a:r>
            </a:p>
          </p:txBody>
        </p:sp>
        <p:sp>
          <p:nvSpPr>
            <p:cNvPr id="165917" name="Line 29"/>
            <p:cNvSpPr>
              <a:spLocks noChangeShapeType="1"/>
            </p:cNvSpPr>
            <p:nvPr/>
          </p:nvSpPr>
          <p:spPr bwMode="black">
            <a:xfrm>
              <a:off x="1530163" y="1635646"/>
              <a:ext cx="0" cy="427443"/>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8" fontAlgn="base">
                <a:spcBef>
                  <a:spcPct val="0"/>
                </a:spcBef>
                <a:spcAft>
                  <a:spcPct val="0"/>
                </a:spcAft>
                <a:defRPr/>
              </a:pPr>
              <a:endParaRPr lang="en-GB" dirty="0">
                <a:solidFill>
                  <a:srgbClr val="4D4D4F"/>
                </a:solidFill>
                <a:latin typeface="Arial"/>
                <a:cs typeface="Arial" pitchFamily="34" charset="0"/>
              </a:endParaRPr>
            </a:p>
          </p:txBody>
        </p:sp>
      </p:grpSp>
      <p:grpSp>
        <p:nvGrpSpPr>
          <p:cNvPr id="21" name="Group 20">
            <a:extLst>
              <a:ext uri="{FF2B5EF4-FFF2-40B4-BE49-F238E27FC236}">
                <a16:creationId xmlns:a16="http://schemas.microsoft.com/office/drawing/2014/main" id="{C70FFD71-31AA-41B4-ADFE-2E1B239A7CB7}"/>
              </a:ext>
            </a:extLst>
          </p:cNvPr>
          <p:cNvGrpSpPr/>
          <p:nvPr/>
        </p:nvGrpSpPr>
        <p:grpSpPr>
          <a:xfrm>
            <a:off x="4492545" y="1412036"/>
            <a:ext cx="1149675" cy="943691"/>
            <a:chOff x="4492542" y="1119398"/>
            <a:chExt cx="1149675" cy="943691"/>
          </a:xfrm>
        </p:grpSpPr>
        <p:sp>
          <p:nvSpPr>
            <p:cNvPr id="165919" name="Text Box 31"/>
            <p:cNvSpPr txBox="1">
              <a:spLocks noChangeArrowheads="1"/>
            </p:cNvSpPr>
            <p:nvPr/>
          </p:nvSpPr>
          <p:spPr bwMode="black">
            <a:xfrm>
              <a:off x="4492542" y="1119398"/>
              <a:ext cx="1149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378" fontAlgn="base">
                <a:spcBef>
                  <a:spcPct val="0"/>
                </a:spcBef>
                <a:spcAft>
                  <a:spcPct val="0"/>
                </a:spcAft>
                <a:defRPr/>
              </a:pPr>
              <a:r>
                <a:rPr lang="en-GB" sz="1400" dirty="0">
                  <a:solidFill>
                    <a:prstClr val="white">
                      <a:lumMod val="50000"/>
                    </a:prstClr>
                  </a:solidFill>
                  <a:latin typeface="Arial"/>
                  <a:ea typeface="Arial Unicode MS" pitchFamily="34" charset="-128"/>
                  <a:cs typeface="Arial Unicode MS" pitchFamily="34" charset="-128"/>
                </a:rPr>
                <a:t>OAD </a:t>
              </a:r>
            </a:p>
            <a:p>
              <a:pPr algn="ctr" defTabSz="914378" fontAlgn="base">
                <a:spcBef>
                  <a:spcPct val="0"/>
                </a:spcBef>
                <a:spcAft>
                  <a:spcPct val="0"/>
                </a:spcAft>
                <a:defRPr/>
              </a:pPr>
              <a:r>
                <a:rPr lang="en-GB" sz="1400" dirty="0">
                  <a:solidFill>
                    <a:prstClr val="white">
                      <a:lumMod val="50000"/>
                    </a:prstClr>
                  </a:solidFill>
                  <a:latin typeface="Arial"/>
                  <a:ea typeface="Arial Unicode MS" pitchFamily="34" charset="-128"/>
                  <a:cs typeface="Arial Unicode MS" pitchFamily="34" charset="-128"/>
                </a:rPr>
                <a:t>combination</a:t>
              </a:r>
            </a:p>
          </p:txBody>
        </p:sp>
        <p:sp>
          <p:nvSpPr>
            <p:cNvPr id="165918" name="Line 30"/>
            <p:cNvSpPr>
              <a:spLocks noChangeShapeType="1"/>
            </p:cNvSpPr>
            <p:nvPr/>
          </p:nvSpPr>
          <p:spPr bwMode="black">
            <a:xfrm>
              <a:off x="5056407" y="1635646"/>
              <a:ext cx="0" cy="427443"/>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8" fontAlgn="base">
                <a:spcBef>
                  <a:spcPct val="0"/>
                </a:spcBef>
                <a:spcAft>
                  <a:spcPct val="0"/>
                </a:spcAft>
                <a:defRPr/>
              </a:pPr>
              <a:endParaRPr lang="en-GB" dirty="0">
                <a:solidFill>
                  <a:srgbClr val="4D4D4F"/>
                </a:solidFill>
                <a:latin typeface="Arial"/>
                <a:cs typeface="Arial" pitchFamily="34" charset="0"/>
              </a:endParaRPr>
            </a:p>
          </p:txBody>
        </p:sp>
      </p:grpSp>
      <p:grpSp>
        <p:nvGrpSpPr>
          <p:cNvPr id="20" name="Group 19">
            <a:extLst>
              <a:ext uri="{FF2B5EF4-FFF2-40B4-BE49-F238E27FC236}">
                <a16:creationId xmlns:a16="http://schemas.microsoft.com/office/drawing/2014/main" id="{FE4537AA-760D-4C60-8D6F-10D937ABB772}"/>
              </a:ext>
            </a:extLst>
          </p:cNvPr>
          <p:cNvGrpSpPr/>
          <p:nvPr/>
        </p:nvGrpSpPr>
        <p:grpSpPr>
          <a:xfrm>
            <a:off x="3472539" y="1484044"/>
            <a:ext cx="970138" cy="943691"/>
            <a:chOff x="3472538" y="1119398"/>
            <a:chExt cx="970138" cy="943691"/>
          </a:xfrm>
        </p:grpSpPr>
        <p:sp>
          <p:nvSpPr>
            <p:cNvPr id="165920" name="Text Box 32"/>
            <p:cNvSpPr txBox="1">
              <a:spLocks noChangeArrowheads="1"/>
            </p:cNvSpPr>
            <p:nvPr/>
          </p:nvSpPr>
          <p:spPr bwMode="black">
            <a:xfrm>
              <a:off x="3472538" y="1119398"/>
              <a:ext cx="9701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378" fontAlgn="base">
                <a:spcBef>
                  <a:spcPct val="0"/>
                </a:spcBef>
                <a:spcAft>
                  <a:spcPct val="0"/>
                </a:spcAft>
                <a:defRPr/>
              </a:pPr>
              <a:r>
                <a:rPr lang="en-GB" sz="1400" dirty="0">
                  <a:solidFill>
                    <a:prstClr val="white">
                      <a:lumMod val="50000"/>
                    </a:prstClr>
                  </a:solidFill>
                  <a:latin typeface="Arial"/>
                  <a:ea typeface="Arial Unicode MS" pitchFamily="34" charset="-128"/>
                  <a:cs typeface="Arial Unicode MS" pitchFamily="34" charset="-128"/>
                </a:rPr>
                <a:t>OAD </a:t>
              </a:r>
              <a:br>
                <a:rPr lang="en-GB" sz="1400" dirty="0">
                  <a:solidFill>
                    <a:prstClr val="white">
                      <a:lumMod val="50000"/>
                    </a:prstClr>
                  </a:solidFill>
                  <a:latin typeface="Arial"/>
                  <a:ea typeface="Arial Unicode MS" pitchFamily="34" charset="-128"/>
                  <a:cs typeface="Arial Unicode MS" pitchFamily="34" charset="-128"/>
                </a:rPr>
              </a:br>
              <a:r>
                <a:rPr lang="en-GB" sz="1400" dirty="0">
                  <a:solidFill>
                    <a:prstClr val="white">
                      <a:lumMod val="50000"/>
                    </a:prstClr>
                  </a:solidFill>
                  <a:latin typeface="Arial"/>
                  <a:ea typeface="Arial Unicode MS" pitchFamily="34" charset="-128"/>
                  <a:cs typeface="Arial Unicode MS" pitchFamily="34" charset="-128"/>
                </a:rPr>
                <a:t>uptitration</a:t>
              </a:r>
            </a:p>
          </p:txBody>
        </p:sp>
        <p:sp>
          <p:nvSpPr>
            <p:cNvPr id="165921" name="Line 33"/>
            <p:cNvSpPr>
              <a:spLocks noChangeShapeType="1"/>
            </p:cNvSpPr>
            <p:nvPr/>
          </p:nvSpPr>
          <p:spPr bwMode="black">
            <a:xfrm>
              <a:off x="3957606" y="1635646"/>
              <a:ext cx="0" cy="427443"/>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8" fontAlgn="base">
                <a:spcBef>
                  <a:spcPct val="0"/>
                </a:spcBef>
                <a:spcAft>
                  <a:spcPct val="0"/>
                </a:spcAft>
                <a:defRPr/>
              </a:pPr>
              <a:endParaRPr lang="en-GB" dirty="0">
                <a:solidFill>
                  <a:srgbClr val="4D4D4F"/>
                </a:solidFill>
                <a:latin typeface="Arial"/>
                <a:cs typeface="Arial" pitchFamily="34" charset="0"/>
              </a:endParaRPr>
            </a:p>
          </p:txBody>
        </p:sp>
      </p:grpSp>
      <p:grpSp>
        <p:nvGrpSpPr>
          <p:cNvPr id="22" name="Group 21">
            <a:extLst>
              <a:ext uri="{FF2B5EF4-FFF2-40B4-BE49-F238E27FC236}">
                <a16:creationId xmlns:a16="http://schemas.microsoft.com/office/drawing/2014/main" id="{642C962E-21CC-4446-AD51-95287D1212AF}"/>
              </a:ext>
            </a:extLst>
          </p:cNvPr>
          <p:cNvGrpSpPr/>
          <p:nvPr/>
        </p:nvGrpSpPr>
        <p:grpSpPr>
          <a:xfrm>
            <a:off x="5520704" y="1196011"/>
            <a:ext cx="1311275" cy="943691"/>
            <a:chOff x="5520703" y="1119398"/>
            <a:chExt cx="1311275" cy="943691"/>
          </a:xfrm>
        </p:grpSpPr>
        <p:sp>
          <p:nvSpPr>
            <p:cNvPr id="165924" name="Text Box 36"/>
            <p:cNvSpPr txBox="1">
              <a:spLocks noChangeArrowheads="1"/>
            </p:cNvSpPr>
            <p:nvPr/>
          </p:nvSpPr>
          <p:spPr bwMode="black">
            <a:xfrm>
              <a:off x="5520703" y="1119398"/>
              <a:ext cx="1311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378" fontAlgn="base">
                <a:spcBef>
                  <a:spcPct val="0"/>
                </a:spcBef>
                <a:spcAft>
                  <a:spcPct val="0"/>
                </a:spcAft>
                <a:defRPr/>
              </a:pPr>
              <a:r>
                <a:rPr lang="en-GB" sz="1400" dirty="0">
                  <a:solidFill>
                    <a:prstClr val="white">
                      <a:lumMod val="50000"/>
                    </a:prstClr>
                  </a:solidFill>
                  <a:latin typeface="Arial"/>
                  <a:ea typeface="Arial Unicode MS" pitchFamily="34" charset="-128"/>
                  <a:cs typeface="Arial Unicode MS" pitchFamily="34" charset="-128"/>
                </a:rPr>
                <a:t>OAD plus </a:t>
              </a:r>
            </a:p>
            <a:p>
              <a:pPr algn="ctr" defTabSz="914378" fontAlgn="base">
                <a:spcBef>
                  <a:spcPct val="0"/>
                </a:spcBef>
                <a:spcAft>
                  <a:spcPct val="0"/>
                </a:spcAft>
                <a:defRPr/>
              </a:pPr>
              <a:r>
                <a:rPr lang="en-GB" sz="1400" dirty="0">
                  <a:solidFill>
                    <a:prstClr val="white">
                      <a:lumMod val="50000"/>
                    </a:prstClr>
                  </a:solidFill>
                  <a:latin typeface="Arial"/>
                  <a:ea typeface="Arial Unicode MS" pitchFamily="34" charset="-128"/>
                  <a:cs typeface="Arial Unicode MS" pitchFamily="34" charset="-128"/>
                </a:rPr>
                <a:t>basal insulin</a:t>
              </a:r>
            </a:p>
          </p:txBody>
        </p:sp>
        <p:sp>
          <p:nvSpPr>
            <p:cNvPr id="165925" name="Line 37"/>
            <p:cNvSpPr>
              <a:spLocks noChangeShapeType="1"/>
            </p:cNvSpPr>
            <p:nvPr/>
          </p:nvSpPr>
          <p:spPr bwMode="black">
            <a:xfrm>
              <a:off x="6185822" y="1647375"/>
              <a:ext cx="0" cy="415714"/>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8" fontAlgn="base">
                <a:spcBef>
                  <a:spcPct val="0"/>
                </a:spcBef>
                <a:spcAft>
                  <a:spcPct val="0"/>
                </a:spcAft>
                <a:defRPr/>
              </a:pPr>
              <a:endParaRPr lang="en-GB" dirty="0">
                <a:solidFill>
                  <a:srgbClr val="4D4D4F"/>
                </a:solidFill>
                <a:latin typeface="Arial"/>
                <a:cs typeface="Arial" pitchFamily="34" charset="0"/>
              </a:endParaRPr>
            </a:p>
          </p:txBody>
        </p:sp>
      </p:grpSp>
      <p:sp>
        <p:nvSpPr>
          <p:cNvPr id="32788" name="Rectangle 25"/>
          <p:cNvSpPr>
            <a:spLocks noChangeArrowheads="1"/>
          </p:cNvSpPr>
          <p:nvPr/>
        </p:nvSpPr>
        <p:spPr bwMode="auto">
          <a:xfrm>
            <a:off x="1501775" y="4396002"/>
            <a:ext cx="636905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p>
            <a:pPr algn="ctr" defTabSz="914378" eaLnBrk="0" fontAlgn="base" hangingPunct="0">
              <a:spcBef>
                <a:spcPct val="0"/>
              </a:spcBef>
              <a:spcAft>
                <a:spcPct val="0"/>
              </a:spcAft>
              <a:tabLst>
                <a:tab pos="2006550" algn="l"/>
              </a:tabLst>
              <a:defRPr/>
            </a:pPr>
            <a:r>
              <a:rPr lang="en-GB" sz="1600" b="1" dirty="0">
                <a:solidFill>
                  <a:srgbClr val="4D4D4F"/>
                </a:solidFill>
                <a:latin typeface="Arial"/>
                <a:ea typeface="Arial Unicode MS" pitchFamily="34" charset="-128"/>
                <a:cs typeface="Arial Unicode MS" pitchFamily="34" charset="-128"/>
              </a:rPr>
              <a:t>Duration of diabetes</a:t>
            </a:r>
          </a:p>
        </p:txBody>
      </p:sp>
      <p:sp>
        <p:nvSpPr>
          <p:cNvPr id="32770" name="Line 2"/>
          <p:cNvSpPr>
            <a:spLocks noChangeShapeType="1"/>
          </p:cNvSpPr>
          <p:nvPr/>
        </p:nvSpPr>
        <p:spPr bwMode="auto">
          <a:xfrm>
            <a:off x="1232374" y="2829691"/>
            <a:ext cx="7366619" cy="10425"/>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defRPr/>
            </a:pPr>
            <a:endParaRPr lang="en-GB" dirty="0">
              <a:solidFill>
                <a:srgbClr val="4D4D4F"/>
              </a:solidFill>
              <a:latin typeface="Arial"/>
              <a:cs typeface="Arial" pitchFamily="34" charset="0"/>
            </a:endParaRPr>
          </a:p>
        </p:txBody>
      </p:sp>
      <p:sp>
        <p:nvSpPr>
          <p:cNvPr id="31748" name="Freeform 3"/>
          <p:cNvSpPr>
            <a:spLocks/>
          </p:cNvSpPr>
          <p:nvPr/>
        </p:nvSpPr>
        <p:spPr bwMode="auto">
          <a:xfrm>
            <a:off x="1404883" y="2218505"/>
            <a:ext cx="7199565" cy="887466"/>
          </a:xfrm>
          <a:custGeom>
            <a:avLst/>
            <a:gdLst>
              <a:gd name="T0" fmla="*/ 0 w 4461"/>
              <a:gd name="T1" fmla="*/ 2147483647 h 681"/>
              <a:gd name="T2" fmla="*/ 2147483647 w 4461"/>
              <a:gd name="T3" fmla="*/ 2147483647 h 681"/>
              <a:gd name="T4" fmla="*/ 2147483647 w 4461"/>
              <a:gd name="T5" fmla="*/ 2147483647 h 681"/>
              <a:gd name="T6" fmla="*/ 2147483647 w 4461"/>
              <a:gd name="T7" fmla="*/ 2147483647 h 681"/>
              <a:gd name="T8" fmla="*/ 2147483647 w 4461"/>
              <a:gd name="T9" fmla="*/ 2147483647 h 681"/>
              <a:gd name="T10" fmla="*/ 2147483647 w 4461"/>
              <a:gd name="T11" fmla="*/ 2147483647 h 681"/>
              <a:gd name="T12" fmla="*/ 2147483647 w 4461"/>
              <a:gd name="T13" fmla="*/ 2147483647 h 681"/>
              <a:gd name="T14" fmla="*/ 2147483647 w 4461"/>
              <a:gd name="T15" fmla="*/ 2147483647 h 681"/>
              <a:gd name="T16" fmla="*/ 2147483647 w 4461"/>
              <a:gd name="T17" fmla="*/ 2147483647 h 681"/>
              <a:gd name="T18" fmla="*/ 2147483647 w 4461"/>
              <a:gd name="T19" fmla="*/ 2147483647 h 681"/>
              <a:gd name="T20" fmla="*/ 2147483647 w 4461"/>
              <a:gd name="T21" fmla="*/ 0 h 681"/>
              <a:gd name="T22" fmla="*/ 2147483647 w 4461"/>
              <a:gd name="T23" fmla="*/ 2147483647 h 681"/>
              <a:gd name="T24" fmla="*/ 2147483647 w 4461"/>
              <a:gd name="T25" fmla="*/ 2147483647 h 6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61"/>
              <a:gd name="T40" fmla="*/ 0 h 681"/>
              <a:gd name="T41" fmla="*/ 4461 w 4461"/>
              <a:gd name="T42" fmla="*/ 681 h 6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61" h="681">
                <a:moveTo>
                  <a:pt x="0" y="105"/>
                </a:moveTo>
                <a:lnTo>
                  <a:pt x="295" y="670"/>
                </a:lnTo>
                <a:lnTo>
                  <a:pt x="801" y="290"/>
                </a:lnTo>
                <a:lnTo>
                  <a:pt x="990" y="681"/>
                </a:lnTo>
                <a:lnTo>
                  <a:pt x="1579" y="203"/>
                </a:lnTo>
                <a:lnTo>
                  <a:pt x="1752" y="583"/>
                </a:lnTo>
                <a:lnTo>
                  <a:pt x="2253" y="134"/>
                </a:lnTo>
                <a:lnTo>
                  <a:pt x="2391" y="526"/>
                </a:lnTo>
                <a:lnTo>
                  <a:pt x="2961" y="6"/>
                </a:lnTo>
                <a:lnTo>
                  <a:pt x="3231" y="645"/>
                </a:lnTo>
                <a:lnTo>
                  <a:pt x="3876" y="0"/>
                </a:lnTo>
                <a:lnTo>
                  <a:pt x="4044" y="520"/>
                </a:lnTo>
                <a:lnTo>
                  <a:pt x="4461" y="342"/>
                </a:lnTo>
              </a:path>
            </a:pathLst>
          </a:custGeom>
          <a:noFill/>
          <a:ln w="57150">
            <a:solidFill>
              <a:schemeClr val="accent5"/>
            </a:solidFill>
            <a:round/>
            <a:headEnd type="oval"/>
            <a:tailEnd/>
          </a:ln>
          <a:effectLst/>
        </p:spPr>
        <p:txBody>
          <a:bodyPr wrap="none"/>
          <a:lstStyle/>
          <a:p>
            <a:pPr defTabSz="914378" fontAlgn="base">
              <a:spcBef>
                <a:spcPct val="0"/>
              </a:spcBef>
              <a:spcAft>
                <a:spcPct val="0"/>
              </a:spcAft>
              <a:defRPr/>
            </a:pPr>
            <a:endParaRPr lang="en-US" dirty="0">
              <a:solidFill>
                <a:srgbClr val="4D4D4F"/>
              </a:solidFill>
              <a:latin typeface="Arial"/>
              <a:cs typeface="Arial" pitchFamily="34" charset="0"/>
            </a:endParaRPr>
          </a:p>
        </p:txBody>
      </p:sp>
      <p:sp>
        <p:nvSpPr>
          <p:cNvPr id="32775" name="Rectangle 5"/>
          <p:cNvSpPr>
            <a:spLocks noChangeArrowheads="1"/>
          </p:cNvSpPr>
          <p:nvPr/>
        </p:nvSpPr>
        <p:spPr bwMode="auto">
          <a:xfrm>
            <a:off x="864284" y="3177647"/>
            <a:ext cx="322697"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p>
            <a:pPr algn="r" defTabSz="914378" eaLnBrk="0" fontAlgn="base" hangingPunct="0">
              <a:spcBef>
                <a:spcPct val="0"/>
              </a:spcBef>
              <a:spcAft>
                <a:spcPct val="0"/>
              </a:spcAft>
              <a:defRPr/>
            </a:pPr>
            <a:r>
              <a:rPr lang="en-GB" sz="1400" dirty="0">
                <a:solidFill>
                  <a:srgbClr val="4D4D4F"/>
                </a:solidFill>
                <a:latin typeface="Arial"/>
                <a:ea typeface="Arial Unicode MS" pitchFamily="34" charset="-128"/>
                <a:cs typeface="Arial Unicode MS" pitchFamily="34" charset="-128"/>
              </a:rPr>
              <a:t>7</a:t>
            </a:r>
          </a:p>
        </p:txBody>
      </p:sp>
      <p:sp>
        <p:nvSpPr>
          <p:cNvPr id="31751" name="Line 6"/>
          <p:cNvSpPr>
            <a:spLocks noChangeShapeType="1"/>
          </p:cNvSpPr>
          <p:nvPr/>
        </p:nvSpPr>
        <p:spPr bwMode="auto">
          <a:xfrm>
            <a:off x="1232374" y="3354873"/>
            <a:ext cx="7292171" cy="1302"/>
          </a:xfrm>
          <a:prstGeom prst="line">
            <a:avLst/>
          </a:prstGeom>
          <a:noFill/>
          <a:ln w="19050">
            <a:solidFill>
              <a:srgbClr val="FF0000"/>
            </a:solidFill>
            <a:prstDash val="dash"/>
            <a:round/>
            <a:headEnd/>
            <a:tailEnd/>
          </a:ln>
        </p:spPr>
        <p:txBody>
          <a:bodyPr wrap="none" anchor="ctr"/>
          <a:lstStyle/>
          <a:p>
            <a:pPr defTabSz="914378" fontAlgn="base">
              <a:spcBef>
                <a:spcPct val="0"/>
              </a:spcBef>
              <a:spcAft>
                <a:spcPct val="0"/>
              </a:spcAft>
              <a:defRPr/>
            </a:pPr>
            <a:endParaRPr lang="en-US" dirty="0">
              <a:solidFill>
                <a:srgbClr val="4D4D4F"/>
              </a:solidFill>
              <a:latin typeface="Arial"/>
              <a:cs typeface="Arial" pitchFamily="34" charset="0"/>
            </a:endParaRPr>
          </a:p>
        </p:txBody>
      </p:sp>
      <p:sp>
        <p:nvSpPr>
          <p:cNvPr id="32777" name="Rectangle 8"/>
          <p:cNvSpPr>
            <a:spLocks noChangeArrowheads="1"/>
          </p:cNvSpPr>
          <p:nvPr/>
        </p:nvSpPr>
        <p:spPr bwMode="auto">
          <a:xfrm>
            <a:off x="864284" y="3705433"/>
            <a:ext cx="322697"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p>
            <a:pPr algn="r" defTabSz="914378" eaLnBrk="0" fontAlgn="base" hangingPunct="0">
              <a:spcBef>
                <a:spcPct val="0"/>
              </a:spcBef>
              <a:spcAft>
                <a:spcPct val="0"/>
              </a:spcAft>
              <a:defRPr/>
            </a:pPr>
            <a:r>
              <a:rPr lang="en-GB" sz="1400" dirty="0">
                <a:solidFill>
                  <a:srgbClr val="4D4D4F"/>
                </a:solidFill>
                <a:latin typeface="Arial"/>
                <a:ea typeface="Arial Unicode MS" pitchFamily="34" charset="-128"/>
                <a:cs typeface="Arial Unicode MS" pitchFamily="34" charset="-128"/>
              </a:rPr>
              <a:t>6</a:t>
            </a:r>
          </a:p>
        </p:txBody>
      </p:sp>
      <p:sp>
        <p:nvSpPr>
          <p:cNvPr id="32778" name="Rectangle 9"/>
          <p:cNvSpPr>
            <a:spLocks noChangeArrowheads="1"/>
          </p:cNvSpPr>
          <p:nvPr/>
        </p:nvSpPr>
        <p:spPr bwMode="auto">
          <a:xfrm>
            <a:off x="671300" y="2154649"/>
            <a:ext cx="508418"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p>
            <a:pPr algn="r" defTabSz="914378" eaLnBrk="0" fontAlgn="base" hangingPunct="0">
              <a:spcBef>
                <a:spcPct val="0"/>
              </a:spcBef>
              <a:spcAft>
                <a:spcPct val="0"/>
              </a:spcAft>
              <a:defRPr/>
            </a:pPr>
            <a:r>
              <a:rPr lang="en-GB" sz="1400" dirty="0">
                <a:solidFill>
                  <a:srgbClr val="4D4D4F"/>
                </a:solidFill>
                <a:latin typeface="Arial"/>
                <a:ea typeface="Arial Unicode MS" pitchFamily="34" charset="-128"/>
                <a:cs typeface="Arial Unicode MS" pitchFamily="34" charset="-128"/>
              </a:rPr>
              <a:t>9</a:t>
            </a:r>
          </a:p>
        </p:txBody>
      </p:sp>
      <p:sp>
        <p:nvSpPr>
          <p:cNvPr id="32779" name="Rectangle 10"/>
          <p:cNvSpPr>
            <a:spLocks noChangeArrowheads="1"/>
          </p:cNvSpPr>
          <p:nvPr/>
        </p:nvSpPr>
        <p:spPr bwMode="auto">
          <a:xfrm>
            <a:off x="864284" y="2661586"/>
            <a:ext cx="322697"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p>
            <a:pPr algn="r" defTabSz="914378" eaLnBrk="0" fontAlgn="base" hangingPunct="0">
              <a:spcBef>
                <a:spcPct val="0"/>
              </a:spcBef>
              <a:spcAft>
                <a:spcPct val="0"/>
              </a:spcAft>
              <a:defRPr/>
            </a:pPr>
            <a:r>
              <a:rPr lang="en-GB" sz="1400" dirty="0">
                <a:solidFill>
                  <a:srgbClr val="4D4D4F"/>
                </a:solidFill>
                <a:latin typeface="Arial"/>
                <a:ea typeface="Arial Unicode MS" pitchFamily="34" charset="-128"/>
                <a:cs typeface="Arial Unicode MS" pitchFamily="34" charset="-128"/>
              </a:rPr>
              <a:t>8</a:t>
            </a:r>
          </a:p>
        </p:txBody>
      </p:sp>
      <p:sp>
        <p:nvSpPr>
          <p:cNvPr id="32780" name="Rectangle 11"/>
          <p:cNvSpPr>
            <a:spLocks noChangeArrowheads="1"/>
          </p:cNvSpPr>
          <p:nvPr/>
        </p:nvSpPr>
        <p:spPr bwMode="auto">
          <a:xfrm>
            <a:off x="529675" y="1649014"/>
            <a:ext cx="650049"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p>
            <a:pPr algn="r" defTabSz="914378" eaLnBrk="0" fontAlgn="base" hangingPunct="0">
              <a:spcBef>
                <a:spcPct val="0"/>
              </a:spcBef>
              <a:spcAft>
                <a:spcPct val="0"/>
              </a:spcAft>
              <a:defRPr/>
            </a:pPr>
            <a:r>
              <a:rPr lang="en-GB" sz="1400" dirty="0">
                <a:solidFill>
                  <a:srgbClr val="4D4D4F"/>
                </a:solidFill>
                <a:latin typeface="Arial"/>
                <a:ea typeface="Arial Unicode MS" pitchFamily="34" charset="-128"/>
                <a:cs typeface="Arial Unicode MS" pitchFamily="34" charset="-128"/>
              </a:rPr>
              <a:t>10</a:t>
            </a:r>
          </a:p>
        </p:txBody>
      </p:sp>
      <p:sp>
        <p:nvSpPr>
          <p:cNvPr id="32781" name="Line 13"/>
          <p:cNvSpPr>
            <a:spLocks noChangeShapeType="1"/>
          </p:cNvSpPr>
          <p:nvPr/>
        </p:nvSpPr>
        <p:spPr bwMode="invGray">
          <a:xfrm>
            <a:off x="1232378" y="3856596"/>
            <a:ext cx="7339382"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wrap="none" anchor="ctr"/>
          <a:lstStyle/>
          <a:p>
            <a:pPr defTabSz="914378" fontAlgn="base">
              <a:spcBef>
                <a:spcPct val="0"/>
              </a:spcBef>
              <a:spcAft>
                <a:spcPct val="0"/>
              </a:spcAft>
              <a:defRPr/>
            </a:pPr>
            <a:endParaRPr lang="en-GB" dirty="0">
              <a:solidFill>
                <a:srgbClr val="4D4D4F"/>
              </a:solidFill>
              <a:latin typeface="Arial"/>
              <a:cs typeface="Arial" pitchFamily="34" charset="0"/>
            </a:endParaRPr>
          </a:p>
        </p:txBody>
      </p:sp>
      <p:sp>
        <p:nvSpPr>
          <p:cNvPr id="32820" name="Freeform 18"/>
          <p:cNvSpPr>
            <a:spLocks/>
          </p:cNvSpPr>
          <p:nvPr/>
        </p:nvSpPr>
        <p:spPr bwMode="auto">
          <a:xfrm>
            <a:off x="1465211" y="2247167"/>
            <a:ext cx="6441977" cy="1344884"/>
          </a:xfrm>
          <a:custGeom>
            <a:avLst/>
            <a:gdLst>
              <a:gd name="T0" fmla="*/ 0 w 3991"/>
              <a:gd name="T1" fmla="*/ 0 h 1032"/>
              <a:gd name="T2" fmla="*/ 203 w 3991"/>
              <a:gd name="T3" fmla="*/ 433 h 1032"/>
              <a:gd name="T4" fmla="*/ 299 w 3991"/>
              <a:gd name="T5" fmla="*/ 437 h 1032"/>
              <a:gd name="T6" fmla="*/ 395 w 3991"/>
              <a:gd name="T7" fmla="*/ 737 h 1032"/>
              <a:gd name="T8" fmla="*/ 511 w 3991"/>
              <a:gd name="T9" fmla="*/ 745 h 1032"/>
              <a:gd name="T10" fmla="*/ 696 w 3991"/>
              <a:gd name="T11" fmla="*/ 1026 h 1032"/>
              <a:gd name="T12" fmla="*/ 1323 w 3991"/>
              <a:gd name="T13" fmla="*/ 1032 h 1032"/>
              <a:gd name="T14" fmla="*/ 1495 w 3991"/>
              <a:gd name="T15" fmla="*/ 701 h 1032"/>
              <a:gd name="T16" fmla="*/ 1854 w 3991"/>
              <a:gd name="T17" fmla="*/ 976 h 1032"/>
              <a:gd name="T18" fmla="*/ 1950 w 3991"/>
              <a:gd name="T19" fmla="*/ 981 h 1032"/>
              <a:gd name="T20" fmla="*/ 2267 w 3991"/>
              <a:gd name="T21" fmla="*/ 685 h 1032"/>
              <a:gd name="T22" fmla="*/ 2480 w 3991"/>
              <a:gd name="T23" fmla="*/ 1026 h 1032"/>
              <a:gd name="T24" fmla="*/ 2735 w 3991"/>
              <a:gd name="T25" fmla="*/ 1026 h 1032"/>
              <a:gd name="T26" fmla="*/ 3147 w 3991"/>
              <a:gd name="T27" fmla="*/ 693 h 1032"/>
              <a:gd name="T28" fmla="*/ 3316 w 3991"/>
              <a:gd name="T29" fmla="*/ 936 h 1032"/>
              <a:gd name="T30" fmla="*/ 3479 w 3991"/>
              <a:gd name="T31" fmla="*/ 769 h 1032"/>
              <a:gd name="T32" fmla="*/ 3559 w 3991"/>
              <a:gd name="T33" fmla="*/ 891 h 1032"/>
              <a:gd name="T34" fmla="*/ 3687 w 3991"/>
              <a:gd name="T35" fmla="*/ 769 h 1032"/>
              <a:gd name="T36" fmla="*/ 3796 w 3991"/>
              <a:gd name="T37" fmla="*/ 874 h 1032"/>
              <a:gd name="T38" fmla="*/ 3911 w 3991"/>
              <a:gd name="T39" fmla="*/ 761 h 1032"/>
              <a:gd name="T40" fmla="*/ 3991 w 3991"/>
              <a:gd name="T41" fmla="*/ 825 h 10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91"/>
              <a:gd name="T64" fmla="*/ 0 h 1032"/>
              <a:gd name="T65" fmla="*/ 3991 w 3991"/>
              <a:gd name="T66" fmla="*/ 1032 h 10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91" h="1032">
                <a:moveTo>
                  <a:pt x="0" y="0"/>
                </a:moveTo>
                <a:lnTo>
                  <a:pt x="203" y="433"/>
                </a:lnTo>
                <a:lnTo>
                  <a:pt x="299" y="437"/>
                </a:lnTo>
                <a:lnTo>
                  <a:pt x="395" y="737"/>
                </a:lnTo>
                <a:lnTo>
                  <a:pt x="511" y="745"/>
                </a:lnTo>
                <a:lnTo>
                  <a:pt x="696" y="1026"/>
                </a:lnTo>
                <a:lnTo>
                  <a:pt x="1323" y="1032"/>
                </a:lnTo>
                <a:lnTo>
                  <a:pt x="1495" y="701"/>
                </a:lnTo>
                <a:lnTo>
                  <a:pt x="1854" y="976"/>
                </a:lnTo>
                <a:lnTo>
                  <a:pt x="1950" y="981"/>
                </a:lnTo>
                <a:lnTo>
                  <a:pt x="2267" y="685"/>
                </a:lnTo>
                <a:lnTo>
                  <a:pt x="2480" y="1026"/>
                </a:lnTo>
                <a:lnTo>
                  <a:pt x="2735" y="1026"/>
                </a:lnTo>
                <a:lnTo>
                  <a:pt x="3147" y="693"/>
                </a:lnTo>
                <a:lnTo>
                  <a:pt x="3316" y="936"/>
                </a:lnTo>
                <a:lnTo>
                  <a:pt x="3479" y="769"/>
                </a:lnTo>
                <a:lnTo>
                  <a:pt x="3559" y="891"/>
                </a:lnTo>
                <a:lnTo>
                  <a:pt x="3687" y="769"/>
                </a:lnTo>
                <a:lnTo>
                  <a:pt x="3796" y="874"/>
                </a:lnTo>
                <a:lnTo>
                  <a:pt x="3911" y="761"/>
                </a:lnTo>
                <a:lnTo>
                  <a:pt x="3991" y="825"/>
                </a:lnTo>
              </a:path>
            </a:pathLst>
          </a:custGeom>
          <a:noFill/>
          <a:ln w="57150">
            <a:solidFill>
              <a:schemeClr val="accent1"/>
            </a:solidFill>
            <a:round/>
            <a:headEnd type="oval"/>
            <a:tailEnd/>
          </a:ln>
          <a:extLst>
            <a:ext uri="{909E8E84-426E-40DD-AFC4-6F175D3DCCD1}">
              <a14:hiddenFill xmlns:a14="http://schemas.microsoft.com/office/drawing/2010/main">
                <a:solidFill>
                  <a:srgbClr val="FFFFFF"/>
                </a:solidFill>
              </a14:hiddenFill>
            </a:ext>
          </a:extLst>
        </p:spPr>
        <p:txBody>
          <a:bodyPr wrap="none"/>
          <a:lstStyle/>
          <a:p>
            <a:pPr defTabSz="914378" fontAlgn="base">
              <a:spcBef>
                <a:spcPct val="0"/>
              </a:spcBef>
              <a:spcAft>
                <a:spcPct val="0"/>
              </a:spcAft>
              <a:defRPr/>
            </a:pPr>
            <a:endParaRPr lang="en-GB" dirty="0">
              <a:solidFill>
                <a:srgbClr val="4D4D4F"/>
              </a:solidFill>
              <a:latin typeface="Arial"/>
              <a:cs typeface="Arial" pitchFamily="34" charset="0"/>
            </a:endParaRPr>
          </a:p>
        </p:txBody>
      </p:sp>
      <p:sp>
        <p:nvSpPr>
          <p:cNvPr id="32783" name="Rectangle 20"/>
          <p:cNvSpPr>
            <a:spLocks noChangeArrowheads="1"/>
          </p:cNvSpPr>
          <p:nvPr/>
        </p:nvSpPr>
        <p:spPr bwMode="auto">
          <a:xfrm rot="16200000">
            <a:off x="30803" y="2735103"/>
            <a:ext cx="1257571"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p>
            <a:pPr algn="ctr" defTabSz="914378" eaLnBrk="0" fontAlgn="base" hangingPunct="0">
              <a:spcBef>
                <a:spcPct val="50000"/>
              </a:spcBef>
              <a:spcAft>
                <a:spcPct val="0"/>
              </a:spcAft>
              <a:defRPr/>
            </a:pPr>
            <a:r>
              <a:rPr lang="en-GB" sz="1600" b="1" dirty="0">
                <a:solidFill>
                  <a:srgbClr val="4D4D4F"/>
                </a:solidFill>
                <a:latin typeface="Arial"/>
                <a:ea typeface="Arial Unicode MS" pitchFamily="34" charset="-128"/>
                <a:cs typeface="Arial Unicode MS" pitchFamily="34" charset="-128"/>
              </a:rPr>
              <a:t>HbA</a:t>
            </a:r>
            <a:r>
              <a:rPr lang="en-GB" sz="1600" b="1" baseline="-25000" dirty="0">
                <a:solidFill>
                  <a:srgbClr val="4D4D4F"/>
                </a:solidFill>
                <a:latin typeface="Arial"/>
                <a:ea typeface="Arial Unicode MS" pitchFamily="34" charset="-128"/>
                <a:cs typeface="Arial Unicode MS" pitchFamily="34" charset="-128"/>
              </a:rPr>
              <a:t>1c</a:t>
            </a:r>
            <a:r>
              <a:rPr lang="en-GB" sz="1600" b="1" dirty="0">
                <a:solidFill>
                  <a:srgbClr val="4D4D4F"/>
                </a:solidFill>
                <a:latin typeface="Arial"/>
                <a:ea typeface="Arial Unicode MS" pitchFamily="34" charset="-128"/>
                <a:cs typeface="Arial Unicode MS" pitchFamily="34" charset="-128"/>
              </a:rPr>
              <a:t> (%)</a:t>
            </a:r>
          </a:p>
        </p:txBody>
      </p:sp>
      <p:sp>
        <p:nvSpPr>
          <p:cNvPr id="32784" name="Line 21"/>
          <p:cNvSpPr>
            <a:spLocks noChangeShapeType="1"/>
          </p:cNvSpPr>
          <p:nvPr/>
        </p:nvSpPr>
        <p:spPr bwMode="auto">
          <a:xfrm>
            <a:off x="1143416" y="1802783"/>
            <a:ext cx="90789" cy="0"/>
          </a:xfrm>
          <a:prstGeom prst="line">
            <a:avLst/>
          </a:prstGeom>
          <a:noFill/>
          <a:ln w="19050">
            <a:solidFill>
              <a:srgbClr val="969697"/>
            </a:solidFill>
            <a:round/>
            <a:headEnd/>
            <a:tailEnd/>
          </a:ln>
          <a:extLst>
            <a:ext uri="{909E8E84-426E-40DD-AFC4-6F175D3DCCD1}">
              <a14:hiddenFill xmlns:a14="http://schemas.microsoft.com/office/drawing/2010/main">
                <a:noFill/>
              </a14:hiddenFill>
            </a:ext>
          </a:extLst>
        </p:spPr>
        <p:txBody>
          <a:bodyPr wrap="none" anchor="ctr"/>
          <a:lstStyle/>
          <a:p>
            <a:pPr defTabSz="914378" fontAlgn="base">
              <a:spcBef>
                <a:spcPct val="0"/>
              </a:spcBef>
              <a:spcAft>
                <a:spcPct val="0"/>
              </a:spcAft>
              <a:defRPr/>
            </a:pPr>
            <a:endParaRPr lang="en-GB" sz="1600" dirty="0">
              <a:solidFill>
                <a:srgbClr val="4D4D4F"/>
              </a:solidFill>
              <a:latin typeface="Arial"/>
              <a:cs typeface="Arial" pitchFamily="34" charset="0"/>
            </a:endParaRPr>
          </a:p>
        </p:txBody>
      </p:sp>
      <p:sp>
        <p:nvSpPr>
          <p:cNvPr id="32785" name="Line 22"/>
          <p:cNvSpPr>
            <a:spLocks noChangeShapeType="1"/>
          </p:cNvSpPr>
          <p:nvPr/>
        </p:nvSpPr>
        <p:spPr bwMode="auto">
          <a:xfrm>
            <a:off x="1132508" y="2325359"/>
            <a:ext cx="92604" cy="0"/>
          </a:xfrm>
          <a:prstGeom prst="line">
            <a:avLst/>
          </a:prstGeom>
          <a:noFill/>
          <a:ln w="19050">
            <a:solidFill>
              <a:srgbClr val="969697"/>
            </a:solidFill>
            <a:round/>
            <a:headEnd/>
            <a:tailEnd/>
          </a:ln>
          <a:extLst>
            <a:ext uri="{909E8E84-426E-40DD-AFC4-6F175D3DCCD1}">
              <a14:hiddenFill xmlns:a14="http://schemas.microsoft.com/office/drawing/2010/main">
                <a:noFill/>
              </a14:hiddenFill>
            </a:ext>
          </a:extLst>
        </p:spPr>
        <p:txBody>
          <a:bodyPr wrap="none" anchor="ctr"/>
          <a:lstStyle/>
          <a:p>
            <a:pPr defTabSz="914378" fontAlgn="base">
              <a:spcBef>
                <a:spcPct val="0"/>
              </a:spcBef>
              <a:spcAft>
                <a:spcPct val="0"/>
              </a:spcAft>
              <a:defRPr/>
            </a:pPr>
            <a:endParaRPr lang="en-GB" sz="1600" dirty="0">
              <a:solidFill>
                <a:srgbClr val="4D4D4F"/>
              </a:solidFill>
              <a:latin typeface="Arial"/>
              <a:cs typeface="Arial" pitchFamily="34" charset="0"/>
            </a:endParaRPr>
          </a:p>
        </p:txBody>
      </p:sp>
      <p:sp>
        <p:nvSpPr>
          <p:cNvPr id="32786" name="Line 23"/>
          <p:cNvSpPr>
            <a:spLocks noChangeShapeType="1"/>
          </p:cNvSpPr>
          <p:nvPr/>
        </p:nvSpPr>
        <p:spPr bwMode="auto">
          <a:xfrm>
            <a:off x="1141598" y="3857898"/>
            <a:ext cx="907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378" fontAlgn="base">
              <a:spcBef>
                <a:spcPct val="0"/>
              </a:spcBef>
              <a:spcAft>
                <a:spcPct val="0"/>
              </a:spcAft>
              <a:defRPr/>
            </a:pPr>
            <a:endParaRPr lang="en-GB" sz="1600" dirty="0">
              <a:solidFill>
                <a:srgbClr val="4D4D4F"/>
              </a:solidFill>
              <a:latin typeface="Arial"/>
              <a:cs typeface="Arial" pitchFamily="34" charset="0"/>
            </a:endParaRPr>
          </a:p>
        </p:txBody>
      </p:sp>
      <p:sp>
        <p:nvSpPr>
          <p:cNvPr id="32787" name="Line 24"/>
          <p:cNvSpPr>
            <a:spLocks noChangeShapeType="1"/>
          </p:cNvSpPr>
          <p:nvPr/>
        </p:nvSpPr>
        <p:spPr bwMode="auto">
          <a:xfrm>
            <a:off x="1132508" y="2833598"/>
            <a:ext cx="92604" cy="0"/>
          </a:xfrm>
          <a:prstGeom prst="line">
            <a:avLst/>
          </a:prstGeom>
          <a:noFill/>
          <a:ln w="19050">
            <a:solidFill>
              <a:srgbClr val="969697"/>
            </a:solidFill>
            <a:round/>
            <a:headEnd/>
            <a:tailEnd/>
          </a:ln>
          <a:extLst>
            <a:ext uri="{909E8E84-426E-40DD-AFC4-6F175D3DCCD1}">
              <a14:hiddenFill xmlns:a14="http://schemas.microsoft.com/office/drawing/2010/main">
                <a:noFill/>
              </a14:hiddenFill>
            </a:ext>
          </a:extLst>
        </p:spPr>
        <p:txBody>
          <a:bodyPr wrap="none" anchor="ctr"/>
          <a:lstStyle/>
          <a:p>
            <a:pPr defTabSz="914378" fontAlgn="base">
              <a:spcBef>
                <a:spcPct val="0"/>
              </a:spcBef>
              <a:spcAft>
                <a:spcPct val="0"/>
              </a:spcAft>
              <a:defRPr/>
            </a:pPr>
            <a:endParaRPr lang="en-GB" sz="1600" dirty="0">
              <a:solidFill>
                <a:srgbClr val="4D4D4F"/>
              </a:solidFill>
              <a:latin typeface="Arial"/>
              <a:cs typeface="Arial" pitchFamily="34" charset="0"/>
            </a:endParaRPr>
          </a:p>
        </p:txBody>
      </p:sp>
      <p:sp>
        <p:nvSpPr>
          <p:cNvPr id="32801" name="Line 40"/>
          <p:cNvSpPr>
            <a:spLocks noChangeShapeType="1"/>
          </p:cNvSpPr>
          <p:nvPr/>
        </p:nvSpPr>
        <p:spPr bwMode="auto">
          <a:xfrm>
            <a:off x="1219669" y="4148507"/>
            <a:ext cx="7361171" cy="0"/>
          </a:xfrm>
          <a:prstGeom prst="line">
            <a:avLst/>
          </a:prstGeom>
          <a:noFill/>
          <a:ln w="19050">
            <a:solidFill>
              <a:srgbClr val="969697"/>
            </a:solidFill>
            <a:round/>
            <a:headEnd/>
            <a:tailEnd type="stealth" w="lg" len="lg"/>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defRPr/>
            </a:pPr>
            <a:endParaRPr lang="en-GB" dirty="0">
              <a:solidFill>
                <a:srgbClr val="4D4D4F"/>
              </a:solidFill>
              <a:latin typeface="Arial"/>
              <a:cs typeface="Arial" pitchFamily="34" charset="0"/>
            </a:endParaRPr>
          </a:p>
        </p:txBody>
      </p:sp>
      <p:sp>
        <p:nvSpPr>
          <p:cNvPr id="32802" name="Line 42"/>
          <p:cNvSpPr>
            <a:spLocks noChangeShapeType="1"/>
          </p:cNvSpPr>
          <p:nvPr/>
        </p:nvSpPr>
        <p:spPr bwMode="auto">
          <a:xfrm>
            <a:off x="1141598" y="3857898"/>
            <a:ext cx="90789" cy="0"/>
          </a:xfrm>
          <a:prstGeom prst="line">
            <a:avLst/>
          </a:prstGeom>
          <a:noFill/>
          <a:ln w="19050">
            <a:solidFill>
              <a:srgbClr val="969697"/>
            </a:solidFill>
            <a:round/>
            <a:headEnd/>
            <a:tailEnd/>
          </a:ln>
          <a:extLst>
            <a:ext uri="{909E8E84-426E-40DD-AFC4-6F175D3DCCD1}">
              <a14:hiddenFill xmlns:a14="http://schemas.microsoft.com/office/drawing/2010/main">
                <a:noFill/>
              </a14:hiddenFill>
            </a:ext>
          </a:extLst>
        </p:spPr>
        <p:txBody>
          <a:bodyPr wrap="none" anchor="ctr"/>
          <a:lstStyle/>
          <a:p>
            <a:pPr defTabSz="914378" fontAlgn="base">
              <a:spcBef>
                <a:spcPct val="0"/>
              </a:spcBef>
              <a:spcAft>
                <a:spcPct val="0"/>
              </a:spcAft>
              <a:defRPr/>
            </a:pPr>
            <a:endParaRPr lang="en-GB" sz="1600" dirty="0">
              <a:solidFill>
                <a:srgbClr val="4D4D4F"/>
              </a:solidFill>
              <a:latin typeface="Arial"/>
              <a:cs typeface="Arial" pitchFamily="34" charset="0"/>
            </a:endParaRPr>
          </a:p>
        </p:txBody>
      </p:sp>
      <p:sp>
        <p:nvSpPr>
          <p:cNvPr id="32803" name="Line 43"/>
          <p:cNvSpPr>
            <a:spLocks noChangeShapeType="1"/>
          </p:cNvSpPr>
          <p:nvPr/>
        </p:nvSpPr>
        <p:spPr bwMode="auto">
          <a:xfrm flipV="1">
            <a:off x="1108902" y="3906116"/>
            <a:ext cx="232420" cy="1251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defRPr/>
            </a:pPr>
            <a:endParaRPr lang="en-GB" sz="1600" dirty="0">
              <a:solidFill>
                <a:srgbClr val="4D4D4F"/>
              </a:solidFill>
              <a:latin typeface="Arial"/>
              <a:cs typeface="Arial" pitchFamily="34" charset="0"/>
            </a:endParaRPr>
          </a:p>
        </p:txBody>
      </p:sp>
      <p:sp>
        <p:nvSpPr>
          <p:cNvPr id="32804" name="Line 44"/>
          <p:cNvSpPr>
            <a:spLocks noChangeShapeType="1"/>
          </p:cNvSpPr>
          <p:nvPr/>
        </p:nvSpPr>
        <p:spPr bwMode="auto">
          <a:xfrm flipV="1">
            <a:off x="1108902" y="3958244"/>
            <a:ext cx="232420" cy="1251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defRPr/>
            </a:pPr>
            <a:endParaRPr lang="en-GB" sz="1600" dirty="0">
              <a:solidFill>
                <a:srgbClr val="4D4D4F"/>
              </a:solidFill>
              <a:latin typeface="Arial"/>
              <a:cs typeface="Arial" pitchFamily="34" charset="0"/>
            </a:endParaRPr>
          </a:p>
        </p:txBody>
      </p:sp>
      <p:sp>
        <p:nvSpPr>
          <p:cNvPr id="32807" name="Line 47"/>
          <p:cNvSpPr>
            <a:spLocks noChangeShapeType="1"/>
          </p:cNvSpPr>
          <p:nvPr/>
        </p:nvSpPr>
        <p:spPr bwMode="auto">
          <a:xfrm>
            <a:off x="1225112" y="1800175"/>
            <a:ext cx="0" cy="2064239"/>
          </a:xfrm>
          <a:prstGeom prst="line">
            <a:avLst/>
          </a:prstGeom>
          <a:noFill/>
          <a:ln w="19050">
            <a:solidFill>
              <a:srgbClr val="969697"/>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defRPr/>
            </a:pPr>
            <a:endParaRPr lang="en-GB" sz="1600" dirty="0">
              <a:solidFill>
                <a:srgbClr val="4D4D4F"/>
              </a:solidFill>
              <a:latin typeface="Arial"/>
              <a:cs typeface="Arial" pitchFamily="34" charset="0"/>
            </a:endParaRPr>
          </a:p>
        </p:txBody>
      </p:sp>
      <p:sp>
        <p:nvSpPr>
          <p:cNvPr id="32808" name="Line 48"/>
          <p:cNvSpPr>
            <a:spLocks noChangeShapeType="1"/>
          </p:cNvSpPr>
          <p:nvPr/>
        </p:nvSpPr>
        <p:spPr bwMode="auto">
          <a:xfrm>
            <a:off x="1121612" y="3356174"/>
            <a:ext cx="92604" cy="0"/>
          </a:xfrm>
          <a:prstGeom prst="line">
            <a:avLst/>
          </a:prstGeom>
          <a:noFill/>
          <a:ln w="19050">
            <a:solidFill>
              <a:srgbClr val="969697"/>
            </a:solidFill>
            <a:round/>
            <a:headEnd/>
            <a:tailEnd/>
          </a:ln>
          <a:extLst>
            <a:ext uri="{909E8E84-426E-40DD-AFC4-6F175D3DCCD1}">
              <a14:hiddenFill xmlns:a14="http://schemas.microsoft.com/office/drawing/2010/main">
                <a:noFill/>
              </a14:hiddenFill>
            </a:ext>
          </a:extLst>
        </p:spPr>
        <p:txBody>
          <a:bodyPr wrap="none" anchor="ctr"/>
          <a:lstStyle/>
          <a:p>
            <a:pPr defTabSz="914378" fontAlgn="base">
              <a:spcBef>
                <a:spcPct val="0"/>
              </a:spcBef>
              <a:spcAft>
                <a:spcPct val="0"/>
              </a:spcAft>
              <a:defRPr/>
            </a:pPr>
            <a:endParaRPr lang="en-GB" sz="1600" dirty="0">
              <a:solidFill>
                <a:srgbClr val="4D4D4F"/>
              </a:solidFill>
              <a:latin typeface="Arial"/>
              <a:cs typeface="Arial" pitchFamily="34" charset="0"/>
            </a:endParaRPr>
          </a:p>
        </p:txBody>
      </p:sp>
      <p:sp>
        <p:nvSpPr>
          <p:cNvPr id="32809" name="Text Box 16"/>
          <p:cNvSpPr txBox="1">
            <a:spLocks noChangeArrowheads="1"/>
          </p:cNvSpPr>
          <p:nvPr/>
        </p:nvSpPr>
        <p:spPr bwMode="auto">
          <a:xfrm>
            <a:off x="1079849" y="4135477"/>
            <a:ext cx="18593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378" fontAlgn="base">
              <a:spcBef>
                <a:spcPct val="50000"/>
              </a:spcBef>
              <a:spcAft>
                <a:spcPct val="0"/>
              </a:spcAft>
              <a:defRPr/>
            </a:pPr>
            <a:r>
              <a:rPr lang="en-US" sz="1400" dirty="0">
                <a:solidFill>
                  <a:srgbClr val="4D4D4F"/>
                </a:solidFill>
                <a:latin typeface="Arial"/>
              </a:rPr>
              <a:t>Diagnosis</a:t>
            </a:r>
          </a:p>
        </p:txBody>
      </p:sp>
      <p:sp>
        <p:nvSpPr>
          <p:cNvPr id="32810" name="Text Box 17"/>
          <p:cNvSpPr txBox="1">
            <a:spLocks noChangeArrowheads="1"/>
          </p:cNvSpPr>
          <p:nvPr/>
        </p:nvSpPr>
        <p:spPr bwMode="auto">
          <a:xfrm>
            <a:off x="3356837" y="4135477"/>
            <a:ext cx="18593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378" fontAlgn="base">
              <a:spcBef>
                <a:spcPct val="50000"/>
              </a:spcBef>
              <a:spcAft>
                <a:spcPct val="0"/>
              </a:spcAft>
              <a:defRPr/>
            </a:pPr>
            <a:r>
              <a:rPr lang="en-US" sz="1400" dirty="0">
                <a:solidFill>
                  <a:srgbClr val="4D4D4F"/>
                </a:solidFill>
                <a:latin typeface="Arial"/>
              </a:rPr>
              <a:t>+5 years</a:t>
            </a:r>
          </a:p>
        </p:txBody>
      </p:sp>
      <p:sp>
        <p:nvSpPr>
          <p:cNvPr id="32811" name="Text Box 18"/>
          <p:cNvSpPr txBox="1">
            <a:spLocks noChangeArrowheads="1"/>
          </p:cNvSpPr>
          <p:nvPr/>
        </p:nvSpPr>
        <p:spPr bwMode="auto">
          <a:xfrm>
            <a:off x="5000118" y="4135477"/>
            <a:ext cx="18593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378" fontAlgn="base">
              <a:spcBef>
                <a:spcPct val="50000"/>
              </a:spcBef>
              <a:spcAft>
                <a:spcPct val="0"/>
              </a:spcAft>
              <a:defRPr/>
            </a:pPr>
            <a:r>
              <a:rPr lang="en-US" sz="1400" dirty="0">
                <a:solidFill>
                  <a:srgbClr val="4D4D4F"/>
                </a:solidFill>
                <a:latin typeface="Arial"/>
              </a:rPr>
              <a:t>+10 years</a:t>
            </a:r>
          </a:p>
        </p:txBody>
      </p:sp>
      <p:sp>
        <p:nvSpPr>
          <p:cNvPr id="32812" name="Text Box 19"/>
          <p:cNvSpPr txBox="1">
            <a:spLocks noChangeArrowheads="1"/>
          </p:cNvSpPr>
          <p:nvPr/>
        </p:nvSpPr>
        <p:spPr bwMode="auto">
          <a:xfrm>
            <a:off x="6561689" y="4135477"/>
            <a:ext cx="18593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378" fontAlgn="base">
              <a:spcBef>
                <a:spcPct val="50000"/>
              </a:spcBef>
              <a:spcAft>
                <a:spcPct val="0"/>
              </a:spcAft>
              <a:defRPr/>
            </a:pPr>
            <a:r>
              <a:rPr lang="en-US" sz="1400" dirty="0">
                <a:solidFill>
                  <a:srgbClr val="4D4D4F"/>
                </a:solidFill>
                <a:latin typeface="Arial"/>
              </a:rPr>
              <a:t>+15 years</a:t>
            </a:r>
          </a:p>
        </p:txBody>
      </p:sp>
      <p:sp>
        <p:nvSpPr>
          <p:cNvPr id="32813" name="Rectangle 7"/>
          <p:cNvSpPr>
            <a:spLocks noChangeArrowheads="1"/>
          </p:cNvSpPr>
          <p:nvPr/>
        </p:nvSpPr>
        <p:spPr bwMode="auto">
          <a:xfrm>
            <a:off x="1426664" y="2606846"/>
            <a:ext cx="7125119" cy="76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378" eaLnBrk="0" fontAlgn="base" hangingPunct="0">
              <a:spcBef>
                <a:spcPct val="0"/>
              </a:spcBef>
              <a:spcAft>
                <a:spcPct val="0"/>
              </a:spcAft>
              <a:defRPr/>
            </a:pPr>
            <a:endParaRPr lang="it-IT" sz="2400">
              <a:solidFill>
                <a:srgbClr val="4D4D4F"/>
              </a:solidFill>
              <a:latin typeface="Arial"/>
              <a:ea typeface="MS PGothic" pitchFamily="34" charset="-128"/>
              <a:cs typeface="Arial" pitchFamily="34" charset="0"/>
            </a:endParaRPr>
          </a:p>
        </p:txBody>
      </p:sp>
      <p:sp>
        <p:nvSpPr>
          <p:cNvPr id="32816" name="Text Box 57"/>
          <p:cNvSpPr txBox="1">
            <a:spLocks noChangeArrowheads="1"/>
          </p:cNvSpPr>
          <p:nvPr/>
        </p:nvSpPr>
        <p:spPr bwMode="auto">
          <a:xfrm>
            <a:off x="1842621" y="3793486"/>
            <a:ext cx="28276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squar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378" fontAlgn="base">
              <a:spcBef>
                <a:spcPct val="0"/>
              </a:spcBef>
              <a:spcAft>
                <a:spcPct val="0"/>
              </a:spcAft>
              <a:defRPr/>
            </a:pPr>
            <a:r>
              <a:rPr lang="en-GB" sz="1400" dirty="0">
                <a:solidFill>
                  <a:srgbClr val="4D4D4F"/>
                </a:solidFill>
                <a:latin typeface="Arial"/>
              </a:rPr>
              <a:t>Sequential therapy approach</a:t>
            </a:r>
          </a:p>
        </p:txBody>
      </p:sp>
      <p:sp>
        <p:nvSpPr>
          <p:cNvPr id="32817" name="Text Box 60"/>
          <p:cNvSpPr txBox="1">
            <a:spLocks noChangeArrowheads="1"/>
          </p:cNvSpPr>
          <p:nvPr/>
        </p:nvSpPr>
        <p:spPr bwMode="auto">
          <a:xfrm>
            <a:off x="5474875" y="3793492"/>
            <a:ext cx="2578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squar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378" fontAlgn="base">
              <a:spcBef>
                <a:spcPct val="0"/>
              </a:spcBef>
              <a:spcAft>
                <a:spcPct val="0"/>
              </a:spcAft>
              <a:defRPr/>
            </a:pPr>
            <a:r>
              <a:rPr lang="en-GB" sz="1400" dirty="0">
                <a:solidFill>
                  <a:srgbClr val="4D4D4F"/>
                </a:solidFill>
                <a:latin typeface="Arial"/>
              </a:rPr>
              <a:t>Early combination therapy</a:t>
            </a:r>
          </a:p>
        </p:txBody>
      </p:sp>
      <p:sp>
        <p:nvSpPr>
          <p:cNvPr id="32818" name="Line 308"/>
          <p:cNvSpPr>
            <a:spLocks noChangeShapeType="1"/>
          </p:cNvSpPr>
          <p:nvPr/>
        </p:nvSpPr>
        <p:spPr bwMode="auto">
          <a:xfrm>
            <a:off x="5152655" y="3947381"/>
            <a:ext cx="330472" cy="0"/>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anchor="ctr"/>
          <a:lstStyle/>
          <a:p>
            <a:pPr defTabSz="914378" fontAlgn="base">
              <a:spcBef>
                <a:spcPct val="0"/>
              </a:spcBef>
              <a:spcAft>
                <a:spcPct val="0"/>
              </a:spcAft>
              <a:defRPr/>
            </a:pPr>
            <a:endParaRPr lang="en-GB" dirty="0">
              <a:solidFill>
                <a:srgbClr val="4D4D4F"/>
              </a:solidFill>
              <a:latin typeface="Arial"/>
              <a:cs typeface="Arial" pitchFamily="34" charset="0"/>
            </a:endParaRPr>
          </a:p>
        </p:txBody>
      </p:sp>
      <p:sp>
        <p:nvSpPr>
          <p:cNvPr id="3" name="Line 308"/>
          <p:cNvSpPr>
            <a:spLocks noChangeShapeType="1"/>
          </p:cNvSpPr>
          <p:nvPr/>
        </p:nvSpPr>
        <p:spPr bwMode="auto">
          <a:xfrm>
            <a:off x="1550148" y="3947381"/>
            <a:ext cx="330472" cy="0"/>
          </a:xfrm>
          <a:prstGeom prst="line">
            <a:avLst/>
          </a:prstGeom>
          <a:noFill/>
          <a:ln w="57150">
            <a:solidFill>
              <a:schemeClr val="accent5"/>
            </a:solidFill>
            <a:round/>
            <a:headEnd/>
            <a:tailEnd/>
          </a:ln>
        </p:spPr>
        <p:txBody>
          <a:bodyPr anchor="ctr"/>
          <a:lstStyle/>
          <a:p>
            <a:pPr defTabSz="914378" fontAlgn="base">
              <a:spcBef>
                <a:spcPct val="0"/>
              </a:spcBef>
              <a:spcAft>
                <a:spcPct val="0"/>
              </a:spcAft>
              <a:defRPr/>
            </a:pPr>
            <a:endParaRPr lang="en-US" dirty="0">
              <a:solidFill>
                <a:srgbClr val="4D4D4F"/>
              </a:solidFill>
              <a:latin typeface="Arial"/>
              <a:cs typeface="Arial" pitchFamily="34" charset="0"/>
            </a:endParaRPr>
          </a:p>
        </p:txBody>
      </p:sp>
      <p:sp>
        <p:nvSpPr>
          <p:cNvPr id="58" name="Line 47"/>
          <p:cNvSpPr>
            <a:spLocks noChangeShapeType="1"/>
          </p:cNvSpPr>
          <p:nvPr/>
        </p:nvSpPr>
        <p:spPr bwMode="auto">
          <a:xfrm>
            <a:off x="1225112" y="3848466"/>
            <a:ext cx="0" cy="124120"/>
          </a:xfrm>
          <a:prstGeom prst="line">
            <a:avLst/>
          </a:prstGeom>
          <a:noFill/>
          <a:ln w="19050">
            <a:solidFill>
              <a:srgbClr val="969697"/>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defRPr/>
            </a:pPr>
            <a:endParaRPr lang="en-GB" sz="1600" dirty="0">
              <a:solidFill>
                <a:srgbClr val="4D4D4F"/>
              </a:solidFill>
              <a:latin typeface="Arial"/>
              <a:cs typeface="Arial" pitchFamily="34" charset="0"/>
            </a:endParaRPr>
          </a:p>
        </p:txBody>
      </p:sp>
      <p:sp>
        <p:nvSpPr>
          <p:cNvPr id="59" name="Line 47"/>
          <p:cNvSpPr>
            <a:spLocks noChangeShapeType="1"/>
          </p:cNvSpPr>
          <p:nvPr/>
        </p:nvSpPr>
        <p:spPr bwMode="auto">
          <a:xfrm>
            <a:off x="918833" y="4032203"/>
            <a:ext cx="0" cy="124120"/>
          </a:xfrm>
          <a:prstGeom prst="line">
            <a:avLst/>
          </a:prstGeom>
          <a:noFill/>
          <a:ln w="19050">
            <a:solidFill>
              <a:srgbClr val="969697"/>
            </a:solidFill>
            <a:round/>
            <a:headEnd/>
            <a:tailEnd/>
          </a:ln>
          <a:extLst>
            <a:ext uri="{909E8E84-426E-40DD-AFC4-6F175D3DCCD1}">
              <a14:hiddenFill xmlns:a14="http://schemas.microsoft.com/office/drawing/2010/main">
                <a:noFill/>
              </a14:hiddenFill>
            </a:ext>
          </a:extLst>
        </p:spPr>
        <p:txBody>
          <a:bodyPr/>
          <a:lstStyle/>
          <a:p>
            <a:pPr defTabSz="914378" fontAlgn="base">
              <a:spcBef>
                <a:spcPct val="0"/>
              </a:spcBef>
              <a:spcAft>
                <a:spcPct val="0"/>
              </a:spcAft>
              <a:defRPr/>
            </a:pPr>
            <a:endParaRPr lang="en-GB" sz="1600" dirty="0">
              <a:solidFill>
                <a:srgbClr val="4D4D4F"/>
              </a:solidFill>
              <a:latin typeface="Arial"/>
              <a:cs typeface="Arial" pitchFamily="34" charset="0"/>
            </a:endParaRPr>
          </a:p>
        </p:txBody>
      </p:sp>
      <p:grpSp>
        <p:nvGrpSpPr>
          <p:cNvPr id="23" name="Group 22">
            <a:extLst>
              <a:ext uri="{FF2B5EF4-FFF2-40B4-BE49-F238E27FC236}">
                <a16:creationId xmlns:a16="http://schemas.microsoft.com/office/drawing/2014/main" id="{40A5BDF9-B525-4095-8AF3-4C53BE59F786}"/>
              </a:ext>
            </a:extLst>
          </p:cNvPr>
          <p:cNvGrpSpPr/>
          <p:nvPr/>
        </p:nvGrpSpPr>
        <p:grpSpPr>
          <a:xfrm>
            <a:off x="6999725" y="1205854"/>
            <a:ext cx="1311275" cy="933848"/>
            <a:chOff x="6999724" y="1119398"/>
            <a:chExt cx="1311275" cy="933848"/>
          </a:xfrm>
        </p:grpSpPr>
        <p:sp>
          <p:nvSpPr>
            <p:cNvPr id="165923" name="Text Box 35"/>
            <p:cNvSpPr txBox="1">
              <a:spLocks noChangeArrowheads="1"/>
            </p:cNvSpPr>
            <p:nvPr/>
          </p:nvSpPr>
          <p:spPr bwMode="black">
            <a:xfrm>
              <a:off x="6999724" y="1119398"/>
              <a:ext cx="1311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378" fontAlgn="base">
                <a:spcBef>
                  <a:spcPct val="0"/>
                </a:spcBef>
                <a:spcAft>
                  <a:spcPct val="0"/>
                </a:spcAft>
                <a:defRPr/>
              </a:pPr>
              <a:r>
                <a:rPr lang="en-GB" sz="1400" dirty="0">
                  <a:solidFill>
                    <a:prstClr val="white">
                      <a:lumMod val="50000"/>
                    </a:prstClr>
                  </a:solidFill>
                  <a:latin typeface="Arial"/>
                  <a:ea typeface="Arial Unicode MS" pitchFamily="34" charset="-128"/>
                  <a:cs typeface="Arial Unicode MS" pitchFamily="34" charset="-128"/>
                </a:rPr>
                <a:t>OAD plus </a:t>
              </a:r>
            </a:p>
            <a:p>
              <a:pPr algn="ctr" defTabSz="914378" fontAlgn="base">
                <a:spcBef>
                  <a:spcPct val="0"/>
                </a:spcBef>
                <a:spcAft>
                  <a:spcPct val="0"/>
                </a:spcAft>
                <a:defRPr/>
              </a:pPr>
              <a:r>
                <a:rPr lang="en-GB" sz="1400" dirty="0">
                  <a:solidFill>
                    <a:prstClr val="white">
                      <a:lumMod val="50000"/>
                    </a:prstClr>
                  </a:solidFill>
                  <a:latin typeface="Arial"/>
                  <a:ea typeface="Arial Unicode MS" pitchFamily="34" charset="-128"/>
                  <a:cs typeface="Arial Unicode MS" pitchFamily="34" charset="-128"/>
                </a:rPr>
                <a:t>MDI injections</a:t>
              </a:r>
            </a:p>
          </p:txBody>
        </p:sp>
        <p:sp>
          <p:nvSpPr>
            <p:cNvPr id="64" name="Line 34">
              <a:extLst>
                <a:ext uri="{FF2B5EF4-FFF2-40B4-BE49-F238E27FC236}">
                  <a16:creationId xmlns:a16="http://schemas.microsoft.com/office/drawing/2014/main" id="{24D5F254-F4A8-4EEB-9D7A-463748D28B81}"/>
                </a:ext>
              </a:extLst>
            </p:cNvPr>
            <p:cNvSpPr>
              <a:spLocks noChangeShapeType="1"/>
            </p:cNvSpPr>
            <p:nvPr/>
          </p:nvSpPr>
          <p:spPr bwMode="black">
            <a:xfrm>
              <a:off x="7655361" y="1635646"/>
              <a:ext cx="0" cy="41760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8" fontAlgn="base">
                <a:spcBef>
                  <a:spcPct val="0"/>
                </a:spcBef>
                <a:spcAft>
                  <a:spcPct val="0"/>
                </a:spcAft>
                <a:defRPr/>
              </a:pPr>
              <a:endParaRPr lang="en-GB" dirty="0">
                <a:solidFill>
                  <a:srgbClr val="4D4D4F"/>
                </a:solidFill>
                <a:latin typeface="Arial"/>
                <a:cs typeface="Arial" pitchFamily="34" charset="0"/>
              </a:endParaRPr>
            </a:p>
          </p:txBody>
        </p:sp>
      </p:grpSp>
      <p:cxnSp>
        <p:nvCxnSpPr>
          <p:cNvPr id="77" name="Straight Arrow Connector 76">
            <a:extLst>
              <a:ext uri="{FF2B5EF4-FFF2-40B4-BE49-F238E27FC236}">
                <a16:creationId xmlns:a16="http://schemas.microsoft.com/office/drawing/2014/main" id="{75636E1F-58A9-4E71-AED4-80308543F6AC}"/>
              </a:ext>
            </a:extLst>
          </p:cNvPr>
          <p:cNvCxnSpPr>
            <a:cxnSpLocks/>
          </p:cNvCxnSpPr>
          <p:nvPr/>
        </p:nvCxnSpPr>
        <p:spPr>
          <a:xfrm>
            <a:off x="2695894" y="2661586"/>
            <a:ext cx="0" cy="848021"/>
          </a:xfrm>
          <a:prstGeom prst="straightConnector1">
            <a:avLst/>
          </a:prstGeom>
          <a:ln w="38100">
            <a:solidFill>
              <a:schemeClr val="accent3"/>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2FF3D7B2-43B2-4BDF-A8B2-47051E849870}"/>
              </a:ext>
            </a:extLst>
          </p:cNvPr>
          <p:cNvCxnSpPr>
            <a:cxnSpLocks/>
          </p:cNvCxnSpPr>
          <p:nvPr/>
        </p:nvCxnSpPr>
        <p:spPr>
          <a:xfrm>
            <a:off x="3933477" y="2606845"/>
            <a:ext cx="0" cy="508729"/>
          </a:xfrm>
          <a:prstGeom prst="straightConnector1">
            <a:avLst/>
          </a:prstGeom>
          <a:ln w="38100">
            <a:solidFill>
              <a:schemeClr val="accent3"/>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7D4E0E59-E21E-48E0-AFE2-5AA3D04FE4AA}"/>
              </a:ext>
            </a:extLst>
          </p:cNvPr>
          <p:cNvCxnSpPr>
            <a:cxnSpLocks/>
          </p:cNvCxnSpPr>
          <p:nvPr/>
        </p:nvCxnSpPr>
        <p:spPr>
          <a:xfrm>
            <a:off x="5028516" y="2485261"/>
            <a:ext cx="0" cy="630452"/>
          </a:xfrm>
          <a:prstGeom prst="straightConnector1">
            <a:avLst/>
          </a:prstGeom>
          <a:ln w="38100">
            <a:solidFill>
              <a:schemeClr val="accent3"/>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E5154C90-5302-4D9C-AF7F-0216FB20A27B}"/>
              </a:ext>
            </a:extLst>
          </p:cNvPr>
          <p:cNvCxnSpPr>
            <a:cxnSpLocks/>
          </p:cNvCxnSpPr>
          <p:nvPr/>
        </p:nvCxnSpPr>
        <p:spPr>
          <a:xfrm>
            <a:off x="6185822" y="2288237"/>
            <a:ext cx="0" cy="1024485"/>
          </a:xfrm>
          <a:prstGeom prst="straightConnector1">
            <a:avLst/>
          </a:prstGeom>
          <a:ln w="38100">
            <a:solidFill>
              <a:schemeClr val="accent3"/>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9D4E9505-D211-4546-BDC3-3F0B3F38DCD6}"/>
              </a:ext>
            </a:extLst>
          </p:cNvPr>
          <p:cNvCxnSpPr>
            <a:cxnSpLocks/>
          </p:cNvCxnSpPr>
          <p:nvPr/>
        </p:nvCxnSpPr>
        <p:spPr>
          <a:xfrm>
            <a:off x="7639936" y="2288124"/>
            <a:ext cx="0" cy="985082"/>
          </a:xfrm>
          <a:prstGeom prst="straightConnector1">
            <a:avLst/>
          </a:prstGeom>
          <a:ln w="38100">
            <a:solidFill>
              <a:schemeClr val="accent3"/>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66" name="Rectangle 20"/>
          <p:cNvSpPr>
            <a:spLocks noChangeArrowheads="1"/>
          </p:cNvSpPr>
          <p:nvPr/>
        </p:nvSpPr>
        <p:spPr bwMode="auto">
          <a:xfrm>
            <a:off x="7907188" y="3164733"/>
            <a:ext cx="1151886" cy="20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8039" tIns="33422" rIns="68039" bIns="33422">
            <a:spAutoFit/>
          </a:bodyPr>
          <a:lstStyle/>
          <a:p>
            <a:pPr algn="r" defTabSz="685800" eaLnBrk="0" fontAlgn="base" hangingPunct="0">
              <a:spcBef>
                <a:spcPct val="50000"/>
              </a:spcBef>
              <a:spcAft>
                <a:spcPct val="0"/>
              </a:spcAft>
            </a:pPr>
            <a:r>
              <a:rPr lang="en-GB" sz="900" b="1" dirty="0">
                <a:solidFill>
                  <a:srgbClr val="EE245C"/>
                </a:solidFill>
                <a:latin typeface="Century Gothic"/>
                <a:ea typeface="Arial Unicode MS" pitchFamily="34" charset="-128"/>
                <a:cs typeface="Arial Unicode MS" pitchFamily="34" charset="-128"/>
              </a:rPr>
              <a:t>HbA1c=7%</a:t>
            </a:r>
          </a:p>
        </p:txBody>
      </p:sp>
    </p:spTree>
    <p:extLst>
      <p:ext uri="{BB962C8B-B14F-4D97-AF65-F5344CB8AC3E}">
        <p14:creationId xmlns:p14="http://schemas.microsoft.com/office/powerpoint/2010/main" val="2754707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820"/>
                                        </p:tgtEl>
                                        <p:attrNameLst>
                                          <p:attrName>style.visibility</p:attrName>
                                        </p:attrNameLst>
                                      </p:cBhvr>
                                      <p:to>
                                        <p:strVal val="visible"/>
                                      </p:to>
                                    </p:set>
                                    <p:animEffect transition="in" filter="wipe(left)">
                                      <p:cBhvr>
                                        <p:cTn id="7" dur="2000"/>
                                        <p:tgtEl>
                                          <p:spTgt spid="32820"/>
                                        </p:tgtEl>
                                      </p:cBhvr>
                                    </p:animEffect>
                                  </p:childTnLst>
                                </p:cTn>
                              </p:par>
                              <p:par>
                                <p:cTn id="8" presetID="22" presetClass="entr" presetSubtype="1" fill="hold"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wipe(up)">
                                      <p:cBhvr>
                                        <p:cTn id="10" dur="500"/>
                                        <p:tgtEl>
                                          <p:spTgt spid="77"/>
                                        </p:tgtEl>
                                      </p:cBhvr>
                                    </p:animEffect>
                                  </p:childTnLst>
                                </p:cTn>
                              </p:par>
                              <p:par>
                                <p:cTn id="11" presetID="22" presetClass="entr" presetSubtype="1" fill="hold" nodeType="withEffect">
                                  <p:stCondLst>
                                    <p:cond delay="500"/>
                                  </p:stCondLst>
                                  <p:childTnLst>
                                    <p:set>
                                      <p:cBhvr>
                                        <p:cTn id="12" dur="1" fill="hold">
                                          <p:stCondLst>
                                            <p:cond delay="0"/>
                                          </p:stCondLst>
                                        </p:cTn>
                                        <p:tgtEl>
                                          <p:spTgt spid="78"/>
                                        </p:tgtEl>
                                        <p:attrNameLst>
                                          <p:attrName>style.visibility</p:attrName>
                                        </p:attrNameLst>
                                      </p:cBhvr>
                                      <p:to>
                                        <p:strVal val="visible"/>
                                      </p:to>
                                    </p:set>
                                    <p:animEffect transition="in" filter="wipe(up)">
                                      <p:cBhvr>
                                        <p:cTn id="13" dur="500"/>
                                        <p:tgtEl>
                                          <p:spTgt spid="78"/>
                                        </p:tgtEl>
                                      </p:cBhvr>
                                    </p:animEffect>
                                  </p:childTnLst>
                                </p:cTn>
                              </p:par>
                              <p:par>
                                <p:cTn id="14" presetID="22" presetClass="entr" presetSubtype="1" fill="hold" nodeType="withEffect">
                                  <p:stCondLst>
                                    <p:cond delay="100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500"/>
                                        <p:tgtEl>
                                          <p:spTgt spid="79"/>
                                        </p:tgtEl>
                                      </p:cBhvr>
                                    </p:animEffect>
                                  </p:childTnLst>
                                </p:cTn>
                              </p:par>
                              <p:par>
                                <p:cTn id="17" presetID="22" presetClass="entr" presetSubtype="1" fill="hold" nodeType="withEffect">
                                  <p:stCondLst>
                                    <p:cond delay="1500"/>
                                  </p:stCondLst>
                                  <p:childTnLst>
                                    <p:set>
                                      <p:cBhvr>
                                        <p:cTn id="18" dur="1" fill="hold">
                                          <p:stCondLst>
                                            <p:cond delay="0"/>
                                          </p:stCondLst>
                                        </p:cTn>
                                        <p:tgtEl>
                                          <p:spTgt spid="80"/>
                                        </p:tgtEl>
                                        <p:attrNameLst>
                                          <p:attrName>style.visibility</p:attrName>
                                        </p:attrNameLst>
                                      </p:cBhvr>
                                      <p:to>
                                        <p:strVal val="visible"/>
                                      </p:to>
                                    </p:set>
                                    <p:animEffect transition="in" filter="wipe(up)">
                                      <p:cBhvr>
                                        <p:cTn id="19" dur="500"/>
                                        <p:tgtEl>
                                          <p:spTgt spid="80"/>
                                        </p:tgtEl>
                                      </p:cBhvr>
                                    </p:animEffect>
                                  </p:childTnLst>
                                </p:cTn>
                              </p:par>
                              <p:par>
                                <p:cTn id="20" presetID="22" presetClass="entr" presetSubtype="1" fill="hold" nodeType="withEffect">
                                  <p:stCondLst>
                                    <p:cond delay="2000"/>
                                  </p:stCondLst>
                                  <p:childTnLst>
                                    <p:set>
                                      <p:cBhvr>
                                        <p:cTn id="21" dur="1" fill="hold">
                                          <p:stCondLst>
                                            <p:cond delay="0"/>
                                          </p:stCondLst>
                                        </p:cTn>
                                        <p:tgtEl>
                                          <p:spTgt spid="81"/>
                                        </p:tgtEl>
                                        <p:attrNameLst>
                                          <p:attrName>style.visibility</p:attrName>
                                        </p:attrNameLst>
                                      </p:cBhvr>
                                      <p:to>
                                        <p:strVal val="visible"/>
                                      </p:to>
                                    </p:set>
                                    <p:animEffect transition="in" filter="wipe(up)">
                                      <p:cBhvr>
                                        <p:cTn id="2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2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7E4EA-7D7F-4D9E-84D1-C98444FB7F58}"/>
              </a:ext>
            </a:extLst>
          </p:cNvPr>
          <p:cNvSpPr>
            <a:spLocks noGrp="1"/>
          </p:cNvSpPr>
          <p:nvPr>
            <p:ph type="title"/>
          </p:nvPr>
        </p:nvSpPr>
        <p:spPr>
          <a:xfrm>
            <a:off x="256366" y="261722"/>
            <a:ext cx="8728475" cy="506441"/>
          </a:xfrm>
        </p:spPr>
        <p:txBody>
          <a:bodyPr>
            <a:normAutofit fontScale="90000"/>
          </a:bodyPr>
          <a:lstStyle/>
          <a:p>
            <a:r>
              <a:rPr lang="vi-VN" sz="2100" dirty="0">
                <a:latin typeface="+mn-lt"/>
              </a:rPr>
              <a:t>Can thiệp đường huyết muộn dẫn đến "di chứng đường huyết xấu"</a:t>
            </a:r>
            <a:endParaRPr lang="en-US" sz="2100" dirty="0">
              <a:solidFill>
                <a:schemeClr val="accent1"/>
              </a:solidFill>
              <a:latin typeface="+mn-lt"/>
            </a:endParaRPr>
          </a:p>
        </p:txBody>
      </p:sp>
      <p:sp>
        <p:nvSpPr>
          <p:cNvPr id="6" name="Footer Placeholder 5">
            <a:extLst>
              <a:ext uri="{FF2B5EF4-FFF2-40B4-BE49-F238E27FC236}">
                <a16:creationId xmlns:a16="http://schemas.microsoft.com/office/drawing/2014/main" id="{1E877A76-EFD9-4670-8FC9-913A4E3E4885}"/>
              </a:ext>
            </a:extLst>
          </p:cNvPr>
          <p:cNvSpPr txBox="1">
            <a:spLocks/>
          </p:cNvSpPr>
          <p:nvPr/>
        </p:nvSpPr>
        <p:spPr>
          <a:xfrm>
            <a:off x="459486" y="4821464"/>
            <a:ext cx="6914703" cy="22069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r>
              <a:rPr lang="en-US" sz="788" dirty="0"/>
              <a:t>Adapted from: Del Prato S, </a:t>
            </a:r>
            <a:r>
              <a:rPr lang="en-US" sz="788" i="1" dirty="0"/>
              <a:t>et al. </a:t>
            </a:r>
            <a:r>
              <a:rPr lang="en-US" sz="788" i="1" dirty="0" err="1"/>
              <a:t>Diabetologia</a:t>
            </a:r>
            <a:r>
              <a:rPr lang="en-US" sz="788" dirty="0"/>
              <a:t>. 2009;52:1219–1226.</a:t>
            </a:r>
            <a:endParaRPr lang="en-GB" sz="450" dirty="0">
              <a:solidFill>
                <a:srgbClr val="4D4D4F"/>
              </a:solidFill>
              <a:latin typeface="Arial"/>
            </a:endParaRPr>
          </a:p>
        </p:txBody>
      </p:sp>
      <p:grpSp>
        <p:nvGrpSpPr>
          <p:cNvPr id="26" name="Group 25">
            <a:extLst>
              <a:ext uri="{FF2B5EF4-FFF2-40B4-BE49-F238E27FC236}">
                <a16:creationId xmlns:a16="http://schemas.microsoft.com/office/drawing/2014/main" id="{3EDD80C9-C595-41D0-BAA5-10535BF6C545}"/>
              </a:ext>
            </a:extLst>
          </p:cNvPr>
          <p:cNvGrpSpPr/>
          <p:nvPr/>
        </p:nvGrpSpPr>
        <p:grpSpPr>
          <a:xfrm>
            <a:off x="843791" y="1052645"/>
            <a:ext cx="7115984" cy="3509155"/>
            <a:chOff x="1743740" y="2292819"/>
            <a:chExt cx="5542300" cy="3150796"/>
          </a:xfrm>
        </p:grpSpPr>
        <p:sp>
          <p:nvSpPr>
            <p:cNvPr id="27" name="TextBox 68">
              <a:extLst>
                <a:ext uri="{FF2B5EF4-FFF2-40B4-BE49-F238E27FC236}">
                  <a16:creationId xmlns:a16="http://schemas.microsoft.com/office/drawing/2014/main" id="{FAEFE6BF-10A2-4279-9D08-56243636E3D0}"/>
                </a:ext>
              </a:extLst>
            </p:cNvPr>
            <p:cNvSpPr txBox="1"/>
            <p:nvPr/>
          </p:nvSpPr>
          <p:spPr>
            <a:xfrm>
              <a:off x="5389509" y="2294591"/>
              <a:ext cx="1896530" cy="331615"/>
            </a:xfrm>
            <a:prstGeom prst="rect">
              <a:avLst/>
            </a:prstGeom>
            <a:solidFill>
              <a:schemeClr val="accent1"/>
            </a:solidFill>
            <a:ln>
              <a:noFill/>
            </a:ln>
            <a:effectLst/>
          </p:spPr>
          <p:txBody>
            <a:bodyPr wrap="square">
              <a:spAutoFit/>
            </a:bodyPr>
            <a:lstStyle/>
            <a:p>
              <a:pPr algn="ctr" defTabSz="192883">
                <a:defRPr/>
              </a:pPr>
              <a:r>
                <a:rPr lang="en-US" sz="900" b="1" dirty="0">
                  <a:solidFill>
                    <a:schemeClr val="bg1"/>
                  </a:solidFill>
                  <a:cs typeface="Arial" pitchFamily="34" charset="0"/>
                </a:rPr>
                <a:t>After entering VADT </a:t>
              </a:r>
              <a:br>
                <a:rPr lang="en-US" sz="900" b="1" dirty="0">
                  <a:solidFill>
                    <a:schemeClr val="bg1"/>
                  </a:solidFill>
                  <a:cs typeface="Arial" pitchFamily="34" charset="0"/>
                </a:rPr>
              </a:br>
              <a:r>
                <a:rPr lang="en-US" sz="900" b="1" dirty="0">
                  <a:solidFill>
                    <a:schemeClr val="bg1"/>
                  </a:solidFill>
                  <a:cs typeface="Arial" pitchFamily="34" charset="0"/>
                </a:rPr>
                <a:t>intensive treatment arm</a:t>
              </a:r>
            </a:p>
          </p:txBody>
        </p:sp>
        <p:sp>
          <p:nvSpPr>
            <p:cNvPr id="28" name="Content Placeholder 3">
              <a:extLst>
                <a:ext uri="{FF2B5EF4-FFF2-40B4-BE49-F238E27FC236}">
                  <a16:creationId xmlns:a16="http://schemas.microsoft.com/office/drawing/2014/main" id="{64AD97C8-8A3F-4C19-A5B4-1BCD563D0EEC}"/>
                </a:ext>
              </a:extLst>
            </p:cNvPr>
            <p:cNvSpPr txBox="1">
              <a:spLocks/>
            </p:cNvSpPr>
            <p:nvPr/>
          </p:nvSpPr>
          <p:spPr>
            <a:xfrm>
              <a:off x="2130327" y="2615423"/>
              <a:ext cx="4779169" cy="1064715"/>
            </a:xfrm>
            <a:prstGeom prst="rect">
              <a:avLst/>
            </a:prstGeom>
          </p:spPr>
          <p:txBody>
            <a:bodyPr vert="horz" lIns="38577" tIns="19289" rIns="38577" bIns="19289"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192881">
                <a:defRPr/>
              </a:pPr>
              <a:endParaRPr lang="en-GB" sz="1350" dirty="0">
                <a:solidFill>
                  <a:prstClr val="black"/>
                </a:solidFill>
              </a:endParaRPr>
            </a:p>
          </p:txBody>
        </p:sp>
        <p:graphicFrame>
          <p:nvGraphicFramePr>
            <p:cNvPr id="29" name="Segnaposto contenuto 3">
              <a:extLst>
                <a:ext uri="{FF2B5EF4-FFF2-40B4-BE49-F238E27FC236}">
                  <a16:creationId xmlns:a16="http://schemas.microsoft.com/office/drawing/2014/main" id="{06B506E5-D388-45B3-AB2F-EEBB4A1CF21D}"/>
                </a:ext>
              </a:extLst>
            </p:cNvPr>
            <p:cNvGraphicFramePr>
              <a:graphicFrameLocks/>
            </p:cNvGraphicFramePr>
            <p:nvPr/>
          </p:nvGraphicFramePr>
          <p:xfrm>
            <a:off x="2084599" y="2634457"/>
            <a:ext cx="5201441" cy="2632928"/>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uppo 11">
              <a:extLst>
                <a:ext uri="{FF2B5EF4-FFF2-40B4-BE49-F238E27FC236}">
                  <a16:creationId xmlns:a16="http://schemas.microsoft.com/office/drawing/2014/main" id="{C481663A-3266-44EC-A330-408566081F7E}"/>
                </a:ext>
              </a:extLst>
            </p:cNvPr>
            <p:cNvGrpSpPr>
              <a:grpSpLocks/>
            </p:cNvGrpSpPr>
            <p:nvPr/>
          </p:nvGrpSpPr>
          <p:grpSpPr bwMode="auto">
            <a:xfrm>
              <a:off x="5359558" y="2804343"/>
              <a:ext cx="1645742" cy="1820386"/>
              <a:chOff x="5559993" y="1821280"/>
              <a:chExt cx="2924903" cy="2928846"/>
            </a:xfrm>
          </p:grpSpPr>
          <p:sp>
            <p:nvSpPr>
              <p:cNvPr id="38" name="Figura a mano libera 10">
                <a:extLst>
                  <a:ext uri="{FF2B5EF4-FFF2-40B4-BE49-F238E27FC236}">
                    <a16:creationId xmlns:a16="http://schemas.microsoft.com/office/drawing/2014/main" id="{7E680965-C4BC-4206-A854-F13E2B235B9D}"/>
                  </a:ext>
                </a:extLst>
              </p:cNvPr>
              <p:cNvSpPr/>
              <p:nvPr/>
            </p:nvSpPr>
            <p:spPr>
              <a:xfrm>
                <a:off x="5639345" y="1889540"/>
                <a:ext cx="2758264" cy="2758989"/>
              </a:xfrm>
              <a:custGeom>
                <a:avLst/>
                <a:gdLst>
                  <a:gd name="connsiteX0" fmla="*/ 0 w 2758440"/>
                  <a:gd name="connsiteY0" fmla="*/ 0 h 2758440"/>
                  <a:gd name="connsiteX1" fmla="*/ 426720 w 2758440"/>
                  <a:gd name="connsiteY1" fmla="*/ 2712720 h 2758440"/>
                  <a:gd name="connsiteX2" fmla="*/ 883920 w 2758440"/>
                  <a:gd name="connsiteY2" fmla="*/ 2758440 h 2758440"/>
                  <a:gd name="connsiteX3" fmla="*/ 1371600 w 2758440"/>
                  <a:gd name="connsiteY3" fmla="*/ 2682240 h 2758440"/>
                  <a:gd name="connsiteX4" fmla="*/ 1813560 w 2758440"/>
                  <a:gd name="connsiteY4" fmla="*/ 2590800 h 2758440"/>
                  <a:gd name="connsiteX5" fmla="*/ 2286000 w 2758440"/>
                  <a:gd name="connsiteY5" fmla="*/ 2651760 h 2758440"/>
                  <a:gd name="connsiteX6" fmla="*/ 2758440 w 2758440"/>
                  <a:gd name="connsiteY6" fmla="*/ 2651760 h 2758440"/>
                  <a:gd name="connsiteX7" fmla="*/ 2743200 w 2758440"/>
                  <a:gd name="connsiteY7" fmla="*/ 265176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440" h="2758440">
                    <a:moveTo>
                      <a:pt x="0" y="0"/>
                    </a:moveTo>
                    <a:lnTo>
                      <a:pt x="426720" y="2712720"/>
                    </a:lnTo>
                    <a:lnTo>
                      <a:pt x="883920" y="2758440"/>
                    </a:lnTo>
                    <a:lnTo>
                      <a:pt x="1371600" y="2682240"/>
                    </a:lnTo>
                    <a:lnTo>
                      <a:pt x="1813560" y="2590800"/>
                    </a:lnTo>
                    <a:lnTo>
                      <a:pt x="2286000" y="2651760"/>
                    </a:lnTo>
                    <a:lnTo>
                      <a:pt x="2758440" y="2651760"/>
                    </a:lnTo>
                    <a:lnTo>
                      <a:pt x="2743200" y="2651760"/>
                    </a:lnTo>
                  </a:path>
                </a:pathLst>
              </a:custGeom>
              <a:ln w="38100">
                <a:solidFill>
                  <a:schemeClr val="accent1"/>
                </a:solidFill>
              </a:ln>
              <a:effectLst/>
            </p:spPr>
            <p:style>
              <a:lnRef idx="1">
                <a:schemeClr val="accent1"/>
              </a:lnRef>
              <a:fillRef idx="0">
                <a:schemeClr val="accent1"/>
              </a:fillRef>
              <a:effectRef idx="0">
                <a:schemeClr val="accent1"/>
              </a:effectRef>
              <a:fontRef idx="minor">
                <a:schemeClr val="tx1"/>
              </a:fontRef>
            </p:style>
            <p:txBody>
              <a:bodyPr anchor="ctr"/>
              <a:lstStyle/>
              <a:p>
                <a:pPr algn="ctr" defTabSz="192883">
                  <a:defRPr/>
                </a:pPr>
                <a:endParaRPr lang="en-US" sz="591" dirty="0">
                  <a:solidFill>
                    <a:prstClr val="black"/>
                  </a:solidFill>
                  <a:cs typeface="Arial" pitchFamily="34" charset="0"/>
                </a:endParaRPr>
              </a:p>
            </p:txBody>
          </p:sp>
          <p:sp>
            <p:nvSpPr>
              <p:cNvPr id="39" name="Ovale 4">
                <a:extLst>
                  <a:ext uri="{FF2B5EF4-FFF2-40B4-BE49-F238E27FC236}">
                    <a16:creationId xmlns:a16="http://schemas.microsoft.com/office/drawing/2014/main" id="{4F89D2E3-44EE-4F92-90B6-AC6028D4A280}"/>
                  </a:ext>
                </a:extLst>
              </p:cNvPr>
              <p:cNvSpPr/>
              <p:nvPr/>
            </p:nvSpPr>
            <p:spPr>
              <a:xfrm>
                <a:off x="6000760" y="4546290"/>
                <a:ext cx="142876" cy="142876"/>
              </a:xfrm>
              <a:prstGeom prst="ellipse">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92883">
                  <a:defRPr/>
                </a:pPr>
                <a:endParaRPr lang="en-US" sz="591" dirty="0">
                  <a:solidFill>
                    <a:prstClr val="white"/>
                  </a:solidFill>
                  <a:cs typeface="Arial" pitchFamily="34" charset="0"/>
                </a:endParaRPr>
              </a:p>
            </p:txBody>
          </p:sp>
          <p:sp>
            <p:nvSpPr>
              <p:cNvPr id="40" name="Ovale 5">
                <a:extLst>
                  <a:ext uri="{FF2B5EF4-FFF2-40B4-BE49-F238E27FC236}">
                    <a16:creationId xmlns:a16="http://schemas.microsoft.com/office/drawing/2014/main" id="{45A4E62B-F561-4E92-9B46-5182BFADEF1E}"/>
                  </a:ext>
                </a:extLst>
              </p:cNvPr>
              <p:cNvSpPr/>
              <p:nvPr/>
            </p:nvSpPr>
            <p:spPr>
              <a:xfrm>
                <a:off x="6475108" y="4607250"/>
                <a:ext cx="142876" cy="142876"/>
              </a:xfrm>
              <a:prstGeom prst="ellipse">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92883">
                  <a:defRPr/>
                </a:pPr>
                <a:endParaRPr lang="en-US" sz="591" dirty="0">
                  <a:solidFill>
                    <a:prstClr val="white"/>
                  </a:solidFill>
                  <a:cs typeface="Arial" pitchFamily="34" charset="0"/>
                </a:endParaRPr>
              </a:p>
            </p:txBody>
          </p:sp>
          <p:sp>
            <p:nvSpPr>
              <p:cNvPr id="41" name="Ovale 6">
                <a:extLst>
                  <a:ext uri="{FF2B5EF4-FFF2-40B4-BE49-F238E27FC236}">
                    <a16:creationId xmlns:a16="http://schemas.microsoft.com/office/drawing/2014/main" id="{722AF0B8-93A6-4F9B-A60A-1DE49F173EC9}"/>
                  </a:ext>
                </a:extLst>
              </p:cNvPr>
              <p:cNvSpPr/>
              <p:nvPr/>
            </p:nvSpPr>
            <p:spPr>
              <a:xfrm>
                <a:off x="6949456" y="4511048"/>
                <a:ext cx="142876" cy="142876"/>
              </a:xfrm>
              <a:prstGeom prst="ellipse">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92883">
                  <a:defRPr/>
                </a:pPr>
                <a:endParaRPr lang="en-US" sz="591" dirty="0">
                  <a:solidFill>
                    <a:prstClr val="white"/>
                  </a:solidFill>
                  <a:cs typeface="Arial" pitchFamily="34" charset="0"/>
                </a:endParaRPr>
              </a:p>
            </p:txBody>
          </p:sp>
          <p:sp>
            <p:nvSpPr>
              <p:cNvPr id="42" name="Ovale 7">
                <a:extLst>
                  <a:ext uri="{FF2B5EF4-FFF2-40B4-BE49-F238E27FC236}">
                    <a16:creationId xmlns:a16="http://schemas.microsoft.com/office/drawing/2014/main" id="{C4138B2E-9255-472C-97BF-DF96F54BBF81}"/>
                  </a:ext>
                </a:extLst>
              </p:cNvPr>
              <p:cNvSpPr/>
              <p:nvPr/>
            </p:nvSpPr>
            <p:spPr>
              <a:xfrm>
                <a:off x="7423804" y="4430086"/>
                <a:ext cx="142876" cy="142876"/>
              </a:xfrm>
              <a:prstGeom prst="ellipse">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92883">
                  <a:defRPr/>
                </a:pPr>
                <a:endParaRPr lang="en-US" sz="591" dirty="0">
                  <a:solidFill>
                    <a:prstClr val="white"/>
                  </a:solidFill>
                  <a:cs typeface="Arial" pitchFamily="34" charset="0"/>
                </a:endParaRPr>
              </a:p>
            </p:txBody>
          </p:sp>
          <p:sp>
            <p:nvSpPr>
              <p:cNvPr id="43" name="Ovale 8">
                <a:extLst>
                  <a:ext uri="{FF2B5EF4-FFF2-40B4-BE49-F238E27FC236}">
                    <a16:creationId xmlns:a16="http://schemas.microsoft.com/office/drawing/2014/main" id="{C04CBF6A-1A14-4AE1-A1BF-00166A1E32CC}"/>
                  </a:ext>
                </a:extLst>
              </p:cNvPr>
              <p:cNvSpPr/>
              <p:nvPr/>
            </p:nvSpPr>
            <p:spPr>
              <a:xfrm>
                <a:off x="7882912" y="4485330"/>
                <a:ext cx="142876" cy="142876"/>
              </a:xfrm>
              <a:prstGeom prst="ellipse">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92883">
                  <a:defRPr/>
                </a:pPr>
                <a:endParaRPr lang="en-US" sz="591" dirty="0">
                  <a:solidFill>
                    <a:prstClr val="white"/>
                  </a:solidFill>
                  <a:cs typeface="Arial" pitchFamily="34" charset="0"/>
                </a:endParaRPr>
              </a:p>
            </p:txBody>
          </p:sp>
          <p:sp>
            <p:nvSpPr>
              <p:cNvPr id="44" name="Ovale 9">
                <a:extLst>
                  <a:ext uri="{FF2B5EF4-FFF2-40B4-BE49-F238E27FC236}">
                    <a16:creationId xmlns:a16="http://schemas.microsoft.com/office/drawing/2014/main" id="{FAC133AE-B817-4B20-8411-FED472699E2F}"/>
                  </a:ext>
                </a:extLst>
              </p:cNvPr>
              <p:cNvSpPr/>
              <p:nvPr/>
            </p:nvSpPr>
            <p:spPr>
              <a:xfrm>
                <a:off x="8342020" y="4494854"/>
                <a:ext cx="142876" cy="142876"/>
              </a:xfrm>
              <a:prstGeom prst="ellipse">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92883">
                  <a:defRPr/>
                </a:pPr>
                <a:endParaRPr lang="en-US" sz="591" dirty="0">
                  <a:solidFill>
                    <a:prstClr val="white"/>
                  </a:solidFill>
                  <a:cs typeface="Arial" pitchFamily="34" charset="0"/>
                </a:endParaRPr>
              </a:p>
            </p:txBody>
          </p:sp>
          <p:sp>
            <p:nvSpPr>
              <p:cNvPr id="45" name="Ovale 21">
                <a:extLst>
                  <a:ext uri="{FF2B5EF4-FFF2-40B4-BE49-F238E27FC236}">
                    <a16:creationId xmlns:a16="http://schemas.microsoft.com/office/drawing/2014/main" id="{D0358A4D-541E-4C8A-9B23-D6EA89BCB4EE}"/>
                  </a:ext>
                </a:extLst>
              </p:cNvPr>
              <p:cNvSpPr/>
              <p:nvPr/>
            </p:nvSpPr>
            <p:spPr>
              <a:xfrm>
                <a:off x="5559993" y="1821280"/>
                <a:ext cx="142876" cy="142876"/>
              </a:xfrm>
              <a:prstGeom prst="ellipse">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92883">
                  <a:defRPr/>
                </a:pPr>
                <a:endParaRPr lang="en-US" sz="591" dirty="0">
                  <a:solidFill>
                    <a:prstClr val="white"/>
                  </a:solidFill>
                  <a:cs typeface="Arial" pitchFamily="34" charset="0"/>
                </a:endParaRPr>
              </a:p>
            </p:txBody>
          </p:sp>
        </p:grpSp>
        <p:sp>
          <p:nvSpPr>
            <p:cNvPr id="31" name="Figura a mano libera 12">
              <a:extLst>
                <a:ext uri="{FF2B5EF4-FFF2-40B4-BE49-F238E27FC236}">
                  <a16:creationId xmlns:a16="http://schemas.microsoft.com/office/drawing/2014/main" id="{A27727E5-52FE-467C-9BB3-EB2AC2EC72E7}"/>
                </a:ext>
              </a:extLst>
            </p:cNvPr>
            <p:cNvSpPr/>
            <p:nvPr/>
          </p:nvSpPr>
          <p:spPr>
            <a:xfrm>
              <a:off x="2674255" y="3386510"/>
              <a:ext cx="2890508" cy="1191036"/>
            </a:xfrm>
            <a:custGeom>
              <a:avLst/>
              <a:gdLst>
                <a:gd name="connsiteX0" fmla="*/ 0 w 4556760"/>
                <a:gd name="connsiteY0" fmla="*/ 0 h 1706880"/>
                <a:gd name="connsiteX1" fmla="*/ 655320 w 4556760"/>
                <a:gd name="connsiteY1" fmla="*/ 1676400 h 1706880"/>
                <a:gd name="connsiteX2" fmla="*/ 4556760 w 4556760"/>
                <a:gd name="connsiteY2" fmla="*/ 1706880 h 1706880"/>
              </a:gdLst>
              <a:ahLst/>
              <a:cxnLst>
                <a:cxn ang="0">
                  <a:pos x="connsiteX0" y="connsiteY0"/>
                </a:cxn>
                <a:cxn ang="0">
                  <a:pos x="connsiteX1" y="connsiteY1"/>
                </a:cxn>
                <a:cxn ang="0">
                  <a:pos x="connsiteX2" y="connsiteY2"/>
                </a:cxn>
              </a:cxnLst>
              <a:rect l="l" t="t" r="r" b="b"/>
              <a:pathLst>
                <a:path w="4556760" h="1706880">
                  <a:moveTo>
                    <a:pt x="0" y="0"/>
                  </a:moveTo>
                  <a:lnTo>
                    <a:pt x="655320" y="1676400"/>
                  </a:lnTo>
                  <a:lnTo>
                    <a:pt x="4556760" y="1706880"/>
                  </a:lnTo>
                </a:path>
              </a:pathLst>
            </a:custGeom>
            <a:ln w="38100">
              <a:solidFill>
                <a:schemeClr val="tx1"/>
              </a:solidFill>
              <a:prstDash val="dash"/>
            </a:ln>
            <a:effectLst/>
          </p:spPr>
          <p:style>
            <a:lnRef idx="1">
              <a:schemeClr val="accent1"/>
            </a:lnRef>
            <a:fillRef idx="0">
              <a:schemeClr val="accent1"/>
            </a:fillRef>
            <a:effectRef idx="0">
              <a:schemeClr val="accent1"/>
            </a:effectRef>
            <a:fontRef idx="minor">
              <a:schemeClr val="tx1"/>
            </a:fontRef>
          </p:style>
          <p:txBody>
            <a:bodyPr anchor="ctr"/>
            <a:lstStyle/>
            <a:p>
              <a:pPr algn="ctr" defTabSz="192883">
                <a:defRPr/>
              </a:pPr>
              <a:endParaRPr lang="en-US" sz="591" dirty="0">
                <a:solidFill>
                  <a:prstClr val="black"/>
                </a:solidFill>
                <a:cs typeface="Arial" pitchFamily="34" charset="0"/>
              </a:endParaRPr>
            </a:p>
          </p:txBody>
        </p:sp>
        <p:sp>
          <p:nvSpPr>
            <p:cNvPr id="32" name="Figura a mano libera 13">
              <a:extLst>
                <a:ext uri="{FF2B5EF4-FFF2-40B4-BE49-F238E27FC236}">
                  <a16:creationId xmlns:a16="http://schemas.microsoft.com/office/drawing/2014/main" id="{817C85BB-A479-41D2-9BD7-AC1AEDD1F93A}"/>
                </a:ext>
              </a:extLst>
            </p:cNvPr>
            <p:cNvSpPr>
              <a:spLocks/>
            </p:cNvSpPr>
            <p:nvPr/>
          </p:nvSpPr>
          <p:spPr>
            <a:xfrm>
              <a:off x="2985073" y="2746898"/>
              <a:ext cx="2640538" cy="1788904"/>
            </a:xfrm>
            <a:custGeom>
              <a:avLst/>
              <a:gdLst>
                <a:gd name="connsiteX0" fmla="*/ 0 w 4038600"/>
                <a:gd name="connsiteY0" fmla="*/ 1996440 h 2484120"/>
                <a:gd name="connsiteX1" fmla="*/ 213360 w 4038600"/>
                <a:gd name="connsiteY1" fmla="*/ 2468880 h 2484120"/>
                <a:gd name="connsiteX2" fmla="*/ 4038600 w 4038600"/>
                <a:gd name="connsiteY2" fmla="*/ 2484120 h 2484120"/>
                <a:gd name="connsiteX3" fmla="*/ 3657600 w 4038600"/>
                <a:gd name="connsiteY3" fmla="*/ 0 h 2484120"/>
                <a:gd name="connsiteX4" fmla="*/ 3291840 w 4038600"/>
                <a:gd name="connsiteY4" fmla="*/ 365760 h 2484120"/>
                <a:gd name="connsiteX5" fmla="*/ 2819400 w 4038600"/>
                <a:gd name="connsiteY5" fmla="*/ 579120 h 2484120"/>
                <a:gd name="connsiteX6" fmla="*/ 2346960 w 4038600"/>
                <a:gd name="connsiteY6" fmla="*/ 929640 h 2484120"/>
                <a:gd name="connsiteX7" fmla="*/ 1874520 w 4038600"/>
                <a:gd name="connsiteY7" fmla="*/ 1112520 h 2484120"/>
                <a:gd name="connsiteX8" fmla="*/ 1417320 w 4038600"/>
                <a:gd name="connsiteY8" fmla="*/ 1432560 h 2484120"/>
                <a:gd name="connsiteX9" fmla="*/ 914400 w 4038600"/>
                <a:gd name="connsiteY9" fmla="*/ 1661160 h 2484120"/>
                <a:gd name="connsiteX10" fmla="*/ 472440 w 4038600"/>
                <a:gd name="connsiteY10" fmla="*/ 1752600 h 2484120"/>
                <a:gd name="connsiteX11" fmla="*/ 0 w 4038600"/>
                <a:gd name="connsiteY11" fmla="*/ 1996440 h 248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8600" h="2484120">
                  <a:moveTo>
                    <a:pt x="0" y="1996440"/>
                  </a:moveTo>
                  <a:lnTo>
                    <a:pt x="213360" y="2468880"/>
                  </a:lnTo>
                  <a:lnTo>
                    <a:pt x="4038600" y="2484120"/>
                  </a:lnTo>
                  <a:lnTo>
                    <a:pt x="3657600" y="0"/>
                  </a:lnTo>
                  <a:lnTo>
                    <a:pt x="3291840" y="365760"/>
                  </a:lnTo>
                  <a:lnTo>
                    <a:pt x="2819400" y="579120"/>
                  </a:lnTo>
                  <a:lnTo>
                    <a:pt x="2346960" y="929640"/>
                  </a:lnTo>
                  <a:lnTo>
                    <a:pt x="1874520" y="1112520"/>
                  </a:lnTo>
                  <a:lnTo>
                    <a:pt x="1417320" y="1432560"/>
                  </a:lnTo>
                  <a:lnTo>
                    <a:pt x="914400" y="1661160"/>
                  </a:lnTo>
                  <a:lnTo>
                    <a:pt x="472440" y="1752600"/>
                  </a:lnTo>
                  <a:lnTo>
                    <a:pt x="0" y="1996440"/>
                  </a:lnTo>
                  <a:close/>
                </a:path>
              </a:pathLst>
            </a:custGeom>
            <a:solidFill>
              <a:srgbClr val="FDDFE7"/>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92883">
                <a:defRPr/>
              </a:pPr>
              <a:endParaRPr lang="en-US" sz="591" dirty="0">
                <a:solidFill>
                  <a:prstClr val="white"/>
                </a:solidFill>
                <a:cs typeface="Arial" pitchFamily="34" charset="0"/>
              </a:endParaRPr>
            </a:p>
          </p:txBody>
        </p:sp>
        <p:sp>
          <p:nvSpPr>
            <p:cNvPr id="33" name="CasellaDiTesto 14">
              <a:extLst>
                <a:ext uri="{FF2B5EF4-FFF2-40B4-BE49-F238E27FC236}">
                  <a16:creationId xmlns:a16="http://schemas.microsoft.com/office/drawing/2014/main" id="{4DA49980-2202-4C46-8E48-5BF79E9141F2}"/>
                </a:ext>
              </a:extLst>
            </p:cNvPr>
            <p:cNvSpPr txBox="1">
              <a:spLocks noChangeArrowheads="1"/>
            </p:cNvSpPr>
            <p:nvPr/>
          </p:nvSpPr>
          <p:spPr bwMode="auto">
            <a:xfrm>
              <a:off x="3638592" y="5244243"/>
              <a:ext cx="2049364" cy="199372"/>
            </a:xfrm>
            <a:prstGeom prst="rect">
              <a:avLst/>
            </a:prstGeom>
            <a:noFill/>
            <a:ln w="9525">
              <a:noFill/>
              <a:miter lim="800000"/>
              <a:headEnd/>
              <a:tailEnd/>
            </a:ln>
          </p:spPr>
          <p:txBody>
            <a:bodyPr>
              <a:spAutoFit/>
            </a:bodyPr>
            <a:lstStyle/>
            <a:p>
              <a:pPr algn="ctr" defTabSz="192883">
                <a:defRPr/>
              </a:pPr>
              <a:r>
                <a:rPr lang="en-US" sz="843" b="1" dirty="0">
                  <a:solidFill>
                    <a:prstClr val="black"/>
                  </a:solidFill>
                  <a:cs typeface="Arial" pitchFamily="34" charset="0"/>
                </a:rPr>
                <a:t>Time (years since diagnosis)</a:t>
              </a:r>
            </a:p>
          </p:txBody>
        </p:sp>
        <p:sp>
          <p:nvSpPr>
            <p:cNvPr id="34" name="CasellaDiTesto 15">
              <a:extLst>
                <a:ext uri="{FF2B5EF4-FFF2-40B4-BE49-F238E27FC236}">
                  <a16:creationId xmlns:a16="http://schemas.microsoft.com/office/drawing/2014/main" id="{49DD44A3-4637-4A86-B7F2-B748CFD9328F}"/>
                </a:ext>
              </a:extLst>
            </p:cNvPr>
            <p:cNvSpPr txBox="1">
              <a:spLocks noChangeArrowheads="1"/>
            </p:cNvSpPr>
            <p:nvPr/>
          </p:nvSpPr>
          <p:spPr bwMode="auto">
            <a:xfrm rot="16200000">
              <a:off x="905970" y="3574089"/>
              <a:ext cx="1927237" cy="251698"/>
            </a:xfrm>
            <a:prstGeom prst="rect">
              <a:avLst/>
            </a:prstGeom>
            <a:noFill/>
            <a:ln w="9525">
              <a:noFill/>
              <a:miter lim="800000"/>
              <a:headEnd/>
              <a:tailEnd/>
            </a:ln>
          </p:spPr>
          <p:txBody>
            <a:bodyPr wrap="square">
              <a:spAutoFit/>
            </a:bodyPr>
            <a:lstStyle/>
            <a:p>
              <a:pPr algn="ctr" defTabSz="192883">
                <a:defRPr/>
              </a:pPr>
              <a:r>
                <a:rPr lang="en-US" sz="1500" b="1" dirty="0">
                  <a:solidFill>
                    <a:prstClr val="black"/>
                  </a:solidFill>
                  <a:cs typeface="Arial" pitchFamily="34" charset="0"/>
                </a:rPr>
                <a:t>HbA</a:t>
              </a:r>
              <a:r>
                <a:rPr lang="en-US" sz="1500" b="1" baseline="-25000" dirty="0">
                  <a:solidFill>
                    <a:prstClr val="black"/>
                  </a:solidFill>
                  <a:cs typeface="Arial" pitchFamily="34" charset="0"/>
                </a:rPr>
                <a:t>1c</a:t>
              </a:r>
              <a:r>
                <a:rPr lang="en-US" sz="1500" b="1" dirty="0">
                  <a:solidFill>
                    <a:prstClr val="black"/>
                  </a:solidFill>
                  <a:cs typeface="Arial" pitchFamily="34" charset="0"/>
                </a:rPr>
                <a:t> (%)</a:t>
              </a:r>
            </a:p>
          </p:txBody>
        </p:sp>
        <p:sp>
          <p:nvSpPr>
            <p:cNvPr id="35" name="Fumetto 1 18">
              <a:extLst>
                <a:ext uri="{FF2B5EF4-FFF2-40B4-BE49-F238E27FC236}">
                  <a16:creationId xmlns:a16="http://schemas.microsoft.com/office/drawing/2014/main" id="{E59A09BB-421E-4DC5-BEB7-6AF2DD766A69}"/>
                </a:ext>
              </a:extLst>
            </p:cNvPr>
            <p:cNvSpPr/>
            <p:nvPr/>
          </p:nvSpPr>
          <p:spPr>
            <a:xfrm>
              <a:off x="3231478" y="2984521"/>
              <a:ext cx="1026926" cy="391754"/>
            </a:xfrm>
            <a:prstGeom prst="wedgeRectCallout">
              <a:avLst>
                <a:gd name="adj1" fmla="val 78413"/>
                <a:gd name="adj2" fmla="val 211832"/>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92883">
                <a:defRPr/>
              </a:pPr>
              <a:r>
                <a:rPr lang="en-US" sz="1050" b="1" dirty="0">
                  <a:solidFill>
                    <a:prstClr val="white"/>
                  </a:solidFill>
                  <a:cs typeface="Arial" pitchFamily="34" charset="0"/>
                </a:rPr>
                <a:t>Bad glycaemic</a:t>
              </a:r>
            </a:p>
            <a:p>
              <a:pPr algn="ctr" defTabSz="192883">
                <a:defRPr/>
              </a:pPr>
              <a:r>
                <a:rPr lang="en-US" sz="1050" b="1" dirty="0">
                  <a:solidFill>
                    <a:prstClr val="white"/>
                  </a:solidFill>
                  <a:cs typeface="Arial" pitchFamily="34" charset="0"/>
                </a:rPr>
                <a:t>“legacy”</a:t>
              </a:r>
            </a:p>
          </p:txBody>
        </p:sp>
        <p:sp>
          <p:nvSpPr>
            <p:cNvPr id="36" name="TextBox 67">
              <a:extLst>
                <a:ext uri="{FF2B5EF4-FFF2-40B4-BE49-F238E27FC236}">
                  <a16:creationId xmlns:a16="http://schemas.microsoft.com/office/drawing/2014/main" id="{EBA091AA-74DC-4BB2-B141-0E5A9C21489A}"/>
                </a:ext>
              </a:extLst>
            </p:cNvPr>
            <p:cNvSpPr txBox="1"/>
            <p:nvPr/>
          </p:nvSpPr>
          <p:spPr>
            <a:xfrm>
              <a:off x="2552968" y="2292819"/>
              <a:ext cx="2806592" cy="331615"/>
            </a:xfrm>
            <a:prstGeom prst="rect">
              <a:avLst/>
            </a:prstGeom>
            <a:solidFill>
              <a:schemeClr val="accent1"/>
            </a:solidFill>
            <a:ln>
              <a:noFill/>
            </a:ln>
            <a:effectLst/>
          </p:spPr>
          <p:txBody>
            <a:bodyPr wrap="square">
              <a:spAutoFit/>
            </a:bodyPr>
            <a:lstStyle/>
            <a:p>
              <a:pPr algn="ctr" defTabSz="192883">
                <a:defRPr/>
              </a:pPr>
              <a:r>
                <a:rPr lang="en-US" sz="900" b="1" dirty="0">
                  <a:solidFill>
                    <a:schemeClr val="bg1"/>
                  </a:solidFill>
                  <a:cs typeface="Arial" pitchFamily="34" charset="0"/>
                </a:rPr>
                <a:t>Before entering VADT </a:t>
              </a:r>
            </a:p>
            <a:p>
              <a:pPr algn="ctr" defTabSz="192883">
                <a:defRPr/>
              </a:pPr>
              <a:r>
                <a:rPr lang="en-US" sz="900" b="1" dirty="0">
                  <a:solidFill>
                    <a:schemeClr val="bg1"/>
                  </a:solidFill>
                  <a:cs typeface="Arial" pitchFamily="34" charset="0"/>
                </a:rPr>
                <a:t>intensive treatment arm</a:t>
              </a:r>
            </a:p>
          </p:txBody>
        </p:sp>
        <p:sp>
          <p:nvSpPr>
            <p:cNvPr id="37" name="Fumetto 1 17">
              <a:extLst>
                <a:ext uri="{FF2B5EF4-FFF2-40B4-BE49-F238E27FC236}">
                  <a16:creationId xmlns:a16="http://schemas.microsoft.com/office/drawing/2014/main" id="{2E04474C-F331-4D13-848F-DD0481241F10}"/>
                </a:ext>
              </a:extLst>
            </p:cNvPr>
            <p:cNvSpPr/>
            <p:nvPr/>
          </p:nvSpPr>
          <p:spPr>
            <a:xfrm>
              <a:off x="5522171" y="2919877"/>
              <a:ext cx="989533" cy="403489"/>
            </a:xfrm>
            <a:prstGeom prst="wedgeRectCallout">
              <a:avLst>
                <a:gd name="adj1" fmla="val -103257"/>
                <a:gd name="adj2" fmla="val 13619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92883">
                <a:defRPr/>
              </a:pPr>
              <a:r>
                <a:rPr lang="en-US" sz="1050" b="1" dirty="0">
                  <a:solidFill>
                    <a:prstClr val="white"/>
                  </a:solidFill>
                  <a:cs typeface="Arial" pitchFamily="34" charset="0"/>
                </a:rPr>
                <a:t>Drive risk for complications</a:t>
              </a:r>
            </a:p>
          </p:txBody>
        </p:sp>
      </p:grpSp>
    </p:spTree>
    <p:extLst>
      <p:ext uri="{BB962C8B-B14F-4D97-AF65-F5344CB8AC3E}">
        <p14:creationId xmlns:p14="http://schemas.microsoft.com/office/powerpoint/2010/main" val="4469920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12D95-0BAB-42FE-AE59-F6CD0F448096}"/>
              </a:ext>
            </a:extLst>
          </p:cNvPr>
          <p:cNvSpPr>
            <a:spLocks noGrp="1"/>
          </p:cNvSpPr>
          <p:nvPr>
            <p:ph type="title"/>
          </p:nvPr>
        </p:nvSpPr>
        <p:spPr>
          <a:xfrm>
            <a:off x="459486" y="123444"/>
            <a:ext cx="8003286" cy="544189"/>
          </a:xfrm>
        </p:spPr>
        <p:txBody>
          <a:bodyPr/>
          <a:lstStyle/>
          <a:p>
            <a:r>
              <a:rPr lang="en-GB" dirty="0"/>
              <a:t>ADA Standards of Medical Care in Diabetes - 2021</a:t>
            </a:r>
            <a:endParaRPr lang="en-US" dirty="0"/>
          </a:p>
        </p:txBody>
      </p:sp>
      <p:sp>
        <p:nvSpPr>
          <p:cNvPr id="3" name="Footer Placeholder 1">
            <a:extLst>
              <a:ext uri="{FF2B5EF4-FFF2-40B4-BE49-F238E27FC236}">
                <a16:creationId xmlns:a16="http://schemas.microsoft.com/office/drawing/2014/main" id="{56F53459-E790-4A5D-99BA-C9879B27D98D}"/>
              </a:ext>
            </a:extLst>
          </p:cNvPr>
          <p:cNvSpPr txBox="1">
            <a:spLocks/>
          </p:cNvSpPr>
          <p:nvPr/>
        </p:nvSpPr>
        <p:spPr>
          <a:xfrm>
            <a:off x="468477" y="4866394"/>
            <a:ext cx="4226615" cy="26454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5255">
              <a:defRPr/>
            </a:pPr>
            <a:r>
              <a:rPr lang="en-GB" sz="450" dirty="0">
                <a:solidFill>
                  <a:srgbClr val="FFFFFF">
                    <a:lumMod val="50000"/>
                  </a:srgbClr>
                </a:solidFill>
                <a:latin typeface="Century Gothic"/>
                <a:sym typeface="Arial"/>
              </a:rPr>
              <a:t>American Diabetes Association</a:t>
            </a:r>
            <a:r>
              <a:rPr lang="en-GB" sz="450" dirty="0">
                <a:solidFill>
                  <a:srgbClr val="FFFFFF">
                    <a:lumMod val="50000"/>
                  </a:srgbClr>
                </a:solidFill>
                <a:latin typeface="Century Gothic"/>
              </a:rPr>
              <a:t>. </a:t>
            </a:r>
            <a:r>
              <a:rPr lang="en-GB" sz="450" i="1" dirty="0">
                <a:solidFill>
                  <a:srgbClr val="FFFFFF">
                    <a:lumMod val="50000"/>
                  </a:srgbClr>
                </a:solidFill>
                <a:latin typeface="Century Gothic"/>
              </a:rPr>
              <a:t>Diabetes Care </a:t>
            </a:r>
            <a:r>
              <a:rPr lang="en-GB" sz="450" dirty="0">
                <a:solidFill>
                  <a:srgbClr val="FFFFFF">
                    <a:lumMod val="50000"/>
                  </a:srgbClr>
                </a:solidFill>
                <a:latin typeface="Century Gothic"/>
              </a:rPr>
              <a:t>2021;44:(Supplement 1), S111-S124</a:t>
            </a:r>
          </a:p>
        </p:txBody>
      </p:sp>
      <p:sp>
        <p:nvSpPr>
          <p:cNvPr id="4" name="Content Placeholder 2">
            <a:extLst>
              <a:ext uri="{FF2B5EF4-FFF2-40B4-BE49-F238E27FC236}">
                <a16:creationId xmlns:a16="http://schemas.microsoft.com/office/drawing/2014/main" id="{2DAFE2BE-9842-4DB4-9980-E64582BA7D20}"/>
              </a:ext>
            </a:extLst>
          </p:cNvPr>
          <p:cNvSpPr txBox="1">
            <a:spLocks/>
          </p:cNvSpPr>
          <p:nvPr/>
        </p:nvSpPr>
        <p:spPr>
          <a:xfrm>
            <a:off x="3621506" y="1588169"/>
            <a:ext cx="5029199" cy="2840010"/>
          </a:xfrm>
          <a:prstGeom prst="homePlate">
            <a:avLst/>
          </a:prstGeom>
          <a:solidFill>
            <a:schemeClr val="accent1"/>
          </a:solidFill>
        </p:spPr>
        <p:txBody>
          <a:bodyPr lIns="0" anchor="ctr"/>
          <a:lstStyle>
            <a:lvl1pPr marL="268288" indent="-268288" algn="l" defTabSz="914400" rtl="0" eaLnBrk="1" latinLnBrk="0" hangingPunct="1">
              <a:lnSpc>
                <a:spcPct val="90000"/>
              </a:lnSpc>
              <a:spcBef>
                <a:spcPts val="1200"/>
              </a:spcBef>
              <a:buClr>
                <a:schemeClr val="bg2"/>
              </a:buClr>
              <a:buFont typeface="Symbol" panose="05050102010706020507" pitchFamily="18" charset="2"/>
              <a:buChar char="·"/>
              <a:defRPr sz="1800" kern="1200">
                <a:solidFill>
                  <a:schemeClr val="accent1"/>
                </a:solidFill>
                <a:latin typeface="+mn-lt"/>
                <a:ea typeface="+mn-ea"/>
                <a:cs typeface="+mn-cs"/>
              </a:defRPr>
            </a:lvl1pPr>
            <a:lvl2pPr marL="612000" indent="-180000" algn="l" defTabSz="914400" rtl="0" eaLnBrk="1" latinLnBrk="0" hangingPunct="1">
              <a:lnSpc>
                <a:spcPct val="90000"/>
              </a:lnSpc>
              <a:spcBef>
                <a:spcPts val="600"/>
              </a:spcBef>
              <a:buClr>
                <a:schemeClr val="accent1"/>
              </a:buClr>
              <a:buFont typeface="Arial" panose="020B0604020202020204" pitchFamily="34" charset="0"/>
              <a:buChar char="•"/>
              <a:defRPr sz="1600" kern="1200">
                <a:solidFill>
                  <a:schemeClr val="bg1">
                    <a:lumMod val="50000"/>
                  </a:schemeClr>
                </a:solidFill>
                <a:latin typeface="+mn-lt"/>
                <a:ea typeface="+mn-ea"/>
                <a:cs typeface="+mn-cs"/>
              </a:defRPr>
            </a:lvl2pPr>
            <a:lvl3pPr marL="1008000" indent="-180000" algn="l" defTabSz="914400" rtl="0" eaLnBrk="1" latinLnBrk="0" hangingPunct="1">
              <a:lnSpc>
                <a:spcPct val="90000"/>
              </a:lnSpc>
              <a:spcBef>
                <a:spcPts val="400"/>
              </a:spcBef>
              <a:buFont typeface="Arial" panose="020B0604020202020204" pitchFamily="34" charset="0"/>
              <a:buChar char="•"/>
              <a:defRPr sz="1300" kern="1200">
                <a:solidFill>
                  <a:schemeClr val="bg1">
                    <a:lumMod val="50000"/>
                  </a:schemeClr>
                </a:solidFill>
                <a:latin typeface="+mn-lt"/>
                <a:ea typeface="+mn-ea"/>
                <a:cs typeface="+mn-cs"/>
              </a:defRPr>
            </a:lvl3pPr>
            <a:lvl4pPr marL="147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4pPr>
            <a:lvl5pPr marL="183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791">
              <a:lnSpc>
                <a:spcPct val="100000"/>
              </a:lnSpc>
              <a:spcBef>
                <a:spcPts val="900"/>
              </a:spcBef>
              <a:buClr>
                <a:srgbClr val="FFFFFF"/>
              </a:buClr>
              <a:buNone/>
              <a:defRPr/>
            </a:pPr>
            <a:endParaRPr lang="en-GB" sz="2400" b="1" dirty="0">
              <a:solidFill>
                <a:srgbClr val="FFFFFF"/>
              </a:solidFill>
              <a:effectLst>
                <a:outerShdw blurRad="38100" dist="38100" dir="2700000" algn="tl">
                  <a:srgbClr val="000000">
                    <a:alpha val="43137"/>
                  </a:srgbClr>
                </a:outerShdw>
              </a:effectLst>
              <a:latin typeface="Arial"/>
            </a:endParaRPr>
          </a:p>
          <a:p>
            <a:pPr marL="0" indent="0" algn="ctr" defTabSz="685791">
              <a:lnSpc>
                <a:spcPct val="100000"/>
              </a:lnSpc>
              <a:spcBef>
                <a:spcPts val="900"/>
              </a:spcBef>
              <a:buClr>
                <a:srgbClr val="FFFFFF"/>
              </a:buClr>
              <a:buNone/>
              <a:defRPr/>
            </a:pPr>
            <a:r>
              <a:rPr lang="en-GB" sz="2400" b="1" dirty="0" err="1">
                <a:solidFill>
                  <a:srgbClr val="FFFFFF"/>
                </a:solidFill>
                <a:effectLst>
                  <a:outerShdw blurRad="38100" dist="38100" dir="2700000" algn="tl">
                    <a:srgbClr val="000000">
                      <a:alpha val="43137"/>
                    </a:srgbClr>
                  </a:outerShdw>
                </a:effectLst>
                <a:latin typeface="Arial"/>
              </a:rPr>
              <a:t>Liệu</a:t>
            </a:r>
            <a:r>
              <a:rPr lang="en-GB" sz="2400" b="1" dirty="0">
                <a:solidFill>
                  <a:srgbClr val="FFFFFF"/>
                </a:solidFill>
                <a:effectLst>
                  <a:outerShdw blurRad="38100" dist="38100" dir="2700000" algn="tl">
                    <a:srgbClr val="000000">
                      <a:alpha val="43137"/>
                    </a:srgbClr>
                  </a:outerShdw>
                </a:effectLst>
                <a:latin typeface="Arial"/>
              </a:rPr>
              <a:t> </a:t>
            </a:r>
            <a:r>
              <a:rPr lang="en-GB" sz="2400" b="1" dirty="0" err="1">
                <a:solidFill>
                  <a:srgbClr val="FFFFFF"/>
                </a:solidFill>
                <a:effectLst>
                  <a:outerShdw blurRad="38100" dist="38100" dir="2700000" algn="tl">
                    <a:srgbClr val="000000">
                      <a:alpha val="43137"/>
                    </a:srgbClr>
                  </a:outerShdw>
                </a:effectLst>
                <a:latin typeface="Arial"/>
              </a:rPr>
              <a:t>pháp</a:t>
            </a:r>
            <a:r>
              <a:rPr lang="en-GB" sz="2400" b="1" dirty="0">
                <a:solidFill>
                  <a:srgbClr val="FFFFFF"/>
                </a:solidFill>
                <a:effectLst>
                  <a:outerShdw blurRad="38100" dist="38100" dir="2700000" algn="tl">
                    <a:srgbClr val="000000">
                      <a:alpha val="43137"/>
                    </a:srgbClr>
                  </a:outerShdw>
                </a:effectLst>
                <a:latin typeface="Arial"/>
              </a:rPr>
              <a:t> </a:t>
            </a:r>
            <a:r>
              <a:rPr lang="en-GB" sz="2400" b="1" dirty="0" err="1">
                <a:solidFill>
                  <a:srgbClr val="FFFFFF"/>
                </a:solidFill>
                <a:effectLst>
                  <a:outerShdw blurRad="38100" dist="38100" dir="2700000" algn="tl">
                    <a:srgbClr val="000000">
                      <a:alpha val="43137"/>
                    </a:srgbClr>
                  </a:outerShdw>
                </a:effectLst>
                <a:latin typeface="Arial"/>
              </a:rPr>
              <a:t>kết</a:t>
            </a:r>
            <a:r>
              <a:rPr lang="en-GB" sz="2400" b="1" dirty="0">
                <a:solidFill>
                  <a:srgbClr val="FFFFFF"/>
                </a:solidFill>
                <a:effectLst>
                  <a:outerShdw blurRad="38100" dist="38100" dir="2700000" algn="tl">
                    <a:srgbClr val="000000">
                      <a:alpha val="43137"/>
                    </a:srgbClr>
                  </a:outerShdw>
                </a:effectLst>
                <a:latin typeface="Arial"/>
              </a:rPr>
              <a:t> </a:t>
            </a:r>
            <a:r>
              <a:rPr lang="en-GB" sz="2400" b="1" dirty="0" err="1">
                <a:solidFill>
                  <a:srgbClr val="FFFFFF"/>
                </a:solidFill>
                <a:effectLst>
                  <a:outerShdw blurRad="38100" dist="38100" dir="2700000" algn="tl">
                    <a:srgbClr val="000000">
                      <a:alpha val="43137"/>
                    </a:srgbClr>
                  </a:outerShdw>
                </a:effectLst>
                <a:latin typeface="Arial"/>
              </a:rPr>
              <a:t>hợp</a:t>
            </a:r>
            <a:r>
              <a:rPr lang="en-GB" sz="2400" b="1" dirty="0">
                <a:solidFill>
                  <a:srgbClr val="FFFFFF"/>
                </a:solidFill>
                <a:effectLst>
                  <a:outerShdw blurRad="38100" dist="38100" dir="2700000" algn="tl">
                    <a:srgbClr val="000000">
                      <a:alpha val="43137"/>
                    </a:srgbClr>
                  </a:outerShdw>
                </a:effectLst>
                <a:latin typeface="Arial"/>
              </a:rPr>
              <a:t> </a:t>
            </a:r>
            <a:r>
              <a:rPr lang="vi-VN" sz="2400" b="1" dirty="0">
                <a:solidFill>
                  <a:srgbClr val="FFFFFF"/>
                </a:solidFill>
                <a:effectLst>
                  <a:outerShdw blurRad="38100" dist="38100" dir="2700000" algn="tl">
                    <a:srgbClr val="000000">
                      <a:alpha val="43137"/>
                    </a:srgbClr>
                  </a:outerShdw>
                </a:effectLst>
                <a:latin typeface="Arial"/>
              </a:rPr>
              <a:t>từ đầu</a:t>
            </a:r>
            <a:r>
              <a:rPr lang="en-GB" sz="2400" b="1" dirty="0">
                <a:solidFill>
                  <a:srgbClr val="FFFFFF"/>
                </a:solidFill>
                <a:effectLst>
                  <a:outerShdw blurRad="38100" dist="38100" dir="2700000" algn="tl">
                    <a:srgbClr val="000000">
                      <a:alpha val="43137"/>
                    </a:srgbClr>
                  </a:outerShdw>
                </a:effectLst>
                <a:latin typeface="Arial"/>
              </a:rPr>
              <a:t> </a:t>
            </a:r>
            <a:endParaRPr lang="vi-VN" dirty="0">
              <a:solidFill>
                <a:srgbClr val="FFFFFF"/>
              </a:solidFill>
              <a:latin typeface="Arial"/>
            </a:endParaRPr>
          </a:p>
          <a:p>
            <a:pPr marL="0" indent="0" algn="ctr" defTabSz="685791">
              <a:lnSpc>
                <a:spcPct val="100000"/>
              </a:lnSpc>
              <a:spcBef>
                <a:spcPts val="900"/>
              </a:spcBef>
              <a:buClr>
                <a:srgbClr val="FFFFFF"/>
              </a:buClr>
              <a:buNone/>
              <a:defRPr/>
            </a:pPr>
            <a:r>
              <a:rPr lang="vi-VN" dirty="0">
                <a:solidFill>
                  <a:srgbClr val="FFFFFF"/>
                </a:solidFill>
                <a:latin typeface="Arial"/>
              </a:rPr>
              <a:t>nên được cân nhắc ở những bệnh nhân có mức A1C</a:t>
            </a:r>
            <a:endParaRPr lang="en-GB" dirty="0">
              <a:solidFill>
                <a:srgbClr val="FFFFFF"/>
              </a:solidFill>
              <a:latin typeface="Arial"/>
            </a:endParaRPr>
          </a:p>
          <a:p>
            <a:pPr marL="0" indent="0" algn="ctr" defTabSz="685791">
              <a:lnSpc>
                <a:spcPct val="100000"/>
              </a:lnSpc>
              <a:spcBef>
                <a:spcPts val="900"/>
              </a:spcBef>
              <a:buClr>
                <a:srgbClr val="FFFFFF"/>
              </a:buClr>
              <a:buNone/>
              <a:defRPr/>
            </a:pPr>
            <a:r>
              <a:rPr lang="en-GB" sz="3750" b="1" dirty="0">
                <a:solidFill>
                  <a:srgbClr val="FFFF00"/>
                </a:solidFill>
                <a:effectLst>
                  <a:outerShdw blurRad="38100" dist="38100" dir="2700000" algn="tl">
                    <a:srgbClr val="000000">
                      <a:alpha val="43137"/>
                    </a:srgbClr>
                  </a:outerShdw>
                </a:effectLst>
                <a:latin typeface="Arial"/>
              </a:rPr>
              <a:t>1.5 – 2.0% </a:t>
            </a:r>
          </a:p>
          <a:p>
            <a:pPr marL="0" indent="0" algn="ctr" defTabSz="685791">
              <a:lnSpc>
                <a:spcPct val="100000"/>
              </a:lnSpc>
              <a:spcBef>
                <a:spcPts val="900"/>
              </a:spcBef>
              <a:buClr>
                <a:srgbClr val="FFFFFF"/>
              </a:buClr>
              <a:buNone/>
              <a:defRPr/>
            </a:pPr>
            <a:r>
              <a:rPr lang="vi-VN" dirty="0">
                <a:solidFill>
                  <a:srgbClr val="FFFFFF"/>
                </a:solidFill>
                <a:latin typeface="Arial"/>
              </a:rPr>
              <a:t>trên mục tiêu</a:t>
            </a:r>
            <a:endParaRPr lang="en-GB" dirty="0">
              <a:solidFill>
                <a:srgbClr val="FFFFFF"/>
              </a:solidFill>
              <a:latin typeface="Arial"/>
            </a:endParaRPr>
          </a:p>
        </p:txBody>
      </p:sp>
      <p:pic>
        <p:nvPicPr>
          <p:cNvPr id="6" name="Picture 5">
            <a:extLst>
              <a:ext uri="{FF2B5EF4-FFF2-40B4-BE49-F238E27FC236}">
                <a16:creationId xmlns:a16="http://schemas.microsoft.com/office/drawing/2014/main" id="{301CC03A-C19E-45BF-AF22-338689ECAEDB}"/>
              </a:ext>
            </a:extLst>
          </p:cNvPr>
          <p:cNvPicPr>
            <a:picLocks noChangeAspect="1"/>
          </p:cNvPicPr>
          <p:nvPr/>
        </p:nvPicPr>
        <p:blipFill>
          <a:blip r:embed="rId2"/>
          <a:stretch>
            <a:fillRect/>
          </a:stretch>
        </p:blipFill>
        <p:spPr>
          <a:xfrm>
            <a:off x="362448" y="889459"/>
            <a:ext cx="2950369" cy="3721894"/>
          </a:xfrm>
          <a:prstGeom prst="rect">
            <a:avLst/>
          </a:prstGeom>
        </p:spPr>
      </p:pic>
    </p:spTree>
    <p:extLst>
      <p:ext uri="{BB962C8B-B14F-4D97-AF65-F5344CB8AC3E}">
        <p14:creationId xmlns:p14="http://schemas.microsoft.com/office/powerpoint/2010/main" val="24556285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7E1ADF-CE26-4CA1-ADB5-D452E35590D3}"/>
              </a:ext>
            </a:extLst>
          </p:cNvPr>
          <p:cNvSpPr>
            <a:spLocks noGrp="1"/>
          </p:cNvSpPr>
          <p:nvPr>
            <p:ph type="sldNum" sz="quarter" idx="4294967295"/>
          </p:nvPr>
        </p:nvSpPr>
        <p:spPr>
          <a:xfrm>
            <a:off x="6400800" y="6356747"/>
            <a:ext cx="2743200" cy="364331"/>
          </a:xfrm>
          <a:prstGeom prst="rect">
            <a:avLst/>
          </a:prstGeom>
        </p:spPr>
        <p:txBody>
          <a:bodyPr vert="horz" lIns="91440" tIns="45720" rIns="91440" bIns="45720" rtlCol="0" anchor="ctr"/>
          <a:lstStyle>
            <a:defPPr>
              <a:defRPr lang="en-US"/>
            </a:defPPr>
            <a:lvl1pPr marL="0" algn="r" defTabSz="914378" rtl="0" eaLnBrk="1" latinLnBrk="0" hangingPunct="1">
              <a:defRPr sz="1200" kern="1200">
                <a:solidFill>
                  <a:schemeClr val="tx1">
                    <a:tint val="75000"/>
                  </a:schemeClr>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fld id="{21F2F835-9DD4-4C00-8BE2-C2F724655C08}" type="slidenum">
              <a:rPr lang="en-US" smtClean="0"/>
              <a:pPr/>
              <a:t>54</a:t>
            </a:fld>
            <a:endParaRPr lang="en-US"/>
          </a:p>
        </p:txBody>
      </p:sp>
      <p:pic>
        <p:nvPicPr>
          <p:cNvPr id="4" name="Picture 3" descr="Schematic&#10;&#10;Description automatically generated with medium confidence">
            <a:extLst>
              <a:ext uri="{FF2B5EF4-FFF2-40B4-BE49-F238E27FC236}">
                <a16:creationId xmlns:a16="http://schemas.microsoft.com/office/drawing/2014/main" id="{B5A2C844-9289-437E-AE5D-345DD4E050C9}"/>
              </a:ext>
            </a:extLst>
          </p:cNvPr>
          <p:cNvPicPr>
            <a:picLocks noChangeAspect="1"/>
          </p:cNvPicPr>
          <p:nvPr/>
        </p:nvPicPr>
        <p:blipFill rotWithShape="1">
          <a:blip r:embed="rId3">
            <a:extLst>
              <a:ext uri="{28A0092B-C50C-407E-A947-70E740481C1C}">
                <a14:useLocalDpi xmlns:a14="http://schemas.microsoft.com/office/drawing/2010/main" val="0"/>
              </a:ext>
            </a:extLst>
          </a:blip>
          <a:srcRect l="10403" t="58647" r="16946" b="6555"/>
          <a:stretch/>
        </p:blipFill>
        <p:spPr>
          <a:xfrm rot="5400000">
            <a:off x="-331441" y="914068"/>
            <a:ext cx="4903118" cy="3417863"/>
          </a:xfrm>
          <a:prstGeom prst="rect">
            <a:avLst/>
          </a:prstGeom>
        </p:spPr>
      </p:pic>
      <p:sp>
        <p:nvSpPr>
          <p:cNvPr id="5" name="TextBox 4">
            <a:extLst>
              <a:ext uri="{FF2B5EF4-FFF2-40B4-BE49-F238E27FC236}">
                <a16:creationId xmlns:a16="http://schemas.microsoft.com/office/drawing/2014/main" id="{8E1A6E4D-CAC0-485B-A452-0D28C880A351}"/>
              </a:ext>
            </a:extLst>
          </p:cNvPr>
          <p:cNvSpPr txBox="1"/>
          <p:nvPr/>
        </p:nvSpPr>
        <p:spPr>
          <a:xfrm>
            <a:off x="4019803" y="483860"/>
            <a:ext cx="4713011" cy="1323439"/>
          </a:xfrm>
          <a:prstGeom prst="rect">
            <a:avLst/>
          </a:prstGeom>
          <a:solidFill>
            <a:schemeClr val="accent6">
              <a:lumMod val="20000"/>
              <a:lumOff val="80000"/>
            </a:schemeClr>
          </a:solidFill>
        </p:spPr>
        <p:txBody>
          <a:bodyPr wrap="square">
            <a:spAutoFit/>
          </a:bodyPr>
          <a:lstStyle/>
          <a:p>
            <a:pPr marL="673877" indent="-673877"/>
            <a:r>
              <a:rPr lang="en-US" sz="1600" b="1" dirty="0"/>
              <a:t>9.4b</a:t>
            </a:r>
            <a:r>
              <a:rPr lang="en-US" sz="1600" dirty="0"/>
              <a:t> 	SGLT2i or GLP1-RA,</a:t>
            </a:r>
            <a:r>
              <a:rPr lang="en-US" sz="1600" b="1" dirty="0"/>
              <a:t> </a:t>
            </a:r>
            <a:r>
              <a:rPr lang="en-US" sz="1600" b="1" dirty="0">
                <a:solidFill>
                  <a:srgbClr val="FF0000"/>
                </a:solidFill>
              </a:rPr>
              <a:t>with or without metformin </a:t>
            </a:r>
            <a:r>
              <a:rPr lang="en-US" sz="1600" dirty="0"/>
              <a:t>based on glycemic needs, are </a:t>
            </a:r>
            <a:r>
              <a:rPr lang="en-US" sz="1600" b="1" dirty="0">
                <a:solidFill>
                  <a:schemeClr val="accent1"/>
                </a:solidFill>
              </a:rPr>
              <a:t>appropriate initial therapy </a:t>
            </a:r>
            <a:r>
              <a:rPr lang="en-US" sz="1600" dirty="0"/>
              <a:t>for patients with T2D with or at high risk for ASCVD, HF and/or CKD.</a:t>
            </a:r>
            <a:r>
              <a:rPr lang="en-US" sz="1600" b="1" dirty="0">
                <a:solidFill>
                  <a:schemeClr val="accent1"/>
                </a:solidFill>
              </a:rPr>
              <a:t> </a:t>
            </a:r>
          </a:p>
        </p:txBody>
      </p:sp>
      <p:sp>
        <p:nvSpPr>
          <p:cNvPr id="7" name="TextBox 6">
            <a:extLst>
              <a:ext uri="{FF2B5EF4-FFF2-40B4-BE49-F238E27FC236}">
                <a16:creationId xmlns:a16="http://schemas.microsoft.com/office/drawing/2014/main" id="{6B7C46A0-946B-4A2A-BBB0-11CD510BA110}"/>
              </a:ext>
            </a:extLst>
          </p:cNvPr>
          <p:cNvSpPr txBox="1"/>
          <p:nvPr/>
        </p:nvSpPr>
        <p:spPr>
          <a:xfrm>
            <a:off x="4648201" y="4800310"/>
            <a:ext cx="3509963" cy="184666"/>
          </a:xfrm>
          <a:prstGeom prst="rect">
            <a:avLst/>
          </a:prstGeom>
          <a:noFill/>
        </p:spPr>
        <p:txBody>
          <a:bodyPr wrap="square" rtlCol="0">
            <a:spAutoFit/>
          </a:bodyPr>
          <a:lstStyle/>
          <a:p>
            <a:r>
              <a:rPr lang="en-US" sz="600" dirty="0">
                <a:ea typeface="ヒラギノ角ゴ Pro W3" charset="-128"/>
              </a:rPr>
              <a:t>Standards of Medical Care in Diabetes - 2022. Diabetes Care 2022;45(Suppl. 1):S17-S38</a:t>
            </a:r>
            <a:endParaRPr lang="en-MY" sz="600" dirty="0"/>
          </a:p>
        </p:txBody>
      </p:sp>
      <p:sp>
        <p:nvSpPr>
          <p:cNvPr id="8" name="TextBox 7">
            <a:extLst>
              <a:ext uri="{FF2B5EF4-FFF2-40B4-BE49-F238E27FC236}">
                <a16:creationId xmlns:a16="http://schemas.microsoft.com/office/drawing/2014/main" id="{77150A10-95AA-4680-BF32-697E68D77B4C}"/>
              </a:ext>
            </a:extLst>
          </p:cNvPr>
          <p:cNvSpPr txBox="1"/>
          <p:nvPr/>
        </p:nvSpPr>
        <p:spPr>
          <a:xfrm>
            <a:off x="4019802" y="2219115"/>
            <a:ext cx="4713011" cy="830997"/>
          </a:xfrm>
          <a:prstGeom prst="rect">
            <a:avLst/>
          </a:prstGeom>
          <a:solidFill>
            <a:schemeClr val="accent6">
              <a:lumMod val="20000"/>
              <a:lumOff val="80000"/>
            </a:schemeClr>
          </a:solidFill>
        </p:spPr>
        <p:txBody>
          <a:bodyPr wrap="square">
            <a:spAutoFit/>
          </a:bodyPr>
          <a:lstStyle/>
          <a:p>
            <a:pPr algn="l"/>
            <a:r>
              <a:rPr lang="en-US" sz="1600" b="1" dirty="0"/>
              <a:t>9.6</a:t>
            </a:r>
            <a:r>
              <a:rPr lang="en-US" sz="1600" dirty="0"/>
              <a:t> 	</a:t>
            </a:r>
            <a:r>
              <a:rPr lang="en-MY" sz="1600" b="1" dirty="0">
                <a:solidFill>
                  <a:schemeClr val="accent1"/>
                </a:solidFill>
              </a:rPr>
              <a:t>Early combination therapy </a:t>
            </a:r>
            <a:r>
              <a:rPr lang="en-US" sz="1600" b="1" dirty="0">
                <a:solidFill>
                  <a:schemeClr val="accent1"/>
                </a:solidFill>
              </a:rPr>
              <a:t>at 	treatment initiation</a:t>
            </a:r>
            <a:r>
              <a:rPr lang="en-US" sz="1600" dirty="0"/>
              <a:t> </a:t>
            </a:r>
            <a:r>
              <a:rPr lang="en-US" sz="1600" dirty="0">
                <a:solidFill>
                  <a:srgbClr val="000000"/>
                </a:solidFill>
              </a:rPr>
              <a:t>to extend the time 	to treatment failure. </a:t>
            </a:r>
            <a:endParaRPr lang="en-US" sz="1600" dirty="0">
              <a:solidFill>
                <a:srgbClr val="C00000"/>
              </a:solidFill>
            </a:endParaRPr>
          </a:p>
        </p:txBody>
      </p:sp>
      <p:sp>
        <p:nvSpPr>
          <p:cNvPr id="9" name="TextBox 8">
            <a:extLst>
              <a:ext uri="{FF2B5EF4-FFF2-40B4-BE49-F238E27FC236}">
                <a16:creationId xmlns:a16="http://schemas.microsoft.com/office/drawing/2014/main" id="{8FA471D5-0252-467B-997A-0A8F84F1AEF9}"/>
              </a:ext>
            </a:extLst>
          </p:cNvPr>
          <p:cNvSpPr txBox="1"/>
          <p:nvPr/>
        </p:nvSpPr>
        <p:spPr>
          <a:xfrm>
            <a:off x="4019802" y="3400371"/>
            <a:ext cx="4713011" cy="1323439"/>
          </a:xfrm>
          <a:prstGeom prst="rect">
            <a:avLst/>
          </a:prstGeom>
          <a:solidFill>
            <a:schemeClr val="accent6">
              <a:lumMod val="20000"/>
              <a:lumOff val="80000"/>
            </a:schemeClr>
          </a:solidFill>
        </p:spPr>
        <p:txBody>
          <a:bodyPr wrap="square">
            <a:spAutoFit/>
          </a:bodyPr>
          <a:lstStyle/>
          <a:p>
            <a:r>
              <a:rPr lang="en-US" sz="1600" b="1" dirty="0"/>
              <a:t>10.42c</a:t>
            </a:r>
            <a:r>
              <a:rPr lang="en-US" sz="1600" dirty="0"/>
              <a:t> 	In patients with T2D with or at 		high risk for ASCVD, HF and/or 		CKD, may consider </a:t>
            </a:r>
            <a:r>
              <a:rPr lang="en-US" sz="1600" b="1" dirty="0">
                <a:solidFill>
                  <a:srgbClr val="FF0000"/>
                </a:solidFill>
              </a:rPr>
              <a:t>combining 		SGLT2i + GLP1-RA </a:t>
            </a:r>
            <a:r>
              <a:rPr lang="en-US" sz="1600" dirty="0"/>
              <a:t>for additive 		risk reduction. </a:t>
            </a:r>
          </a:p>
        </p:txBody>
      </p:sp>
    </p:spTree>
    <p:extLst>
      <p:ext uri="{BB962C8B-B14F-4D97-AF65-F5344CB8AC3E}">
        <p14:creationId xmlns:p14="http://schemas.microsoft.com/office/powerpoint/2010/main" val="3843218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9D923-89F5-407F-9231-05BEAE24AA8A}"/>
              </a:ext>
            </a:extLst>
          </p:cNvPr>
          <p:cNvSpPr txBox="1">
            <a:spLocks/>
          </p:cNvSpPr>
          <p:nvPr/>
        </p:nvSpPr>
        <p:spPr>
          <a:xfrm>
            <a:off x="1214920" y="237291"/>
            <a:ext cx="7929081" cy="531688"/>
          </a:xfrm>
          <a:prstGeom prst="rect">
            <a:avLst/>
          </a:prstGeom>
        </p:spPr>
        <p:txBody>
          <a:bodyP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defTabSz="685783">
              <a:defRPr/>
            </a:pPr>
            <a:r>
              <a:rPr lang="en-US" sz="2800" b="1" cap="none" dirty="0">
                <a:solidFill>
                  <a:srgbClr val="0070C0"/>
                </a:solidFill>
                <a:latin typeface="Calibri" panose="020F0502020204030204" pitchFamily="34" charset="0"/>
                <a:cs typeface="Calibri" panose="020F0502020204030204" pitchFamily="34" charset="0"/>
              </a:rPr>
              <a:t>Fulfilling YOUR wish list for T2DM patients…</a:t>
            </a:r>
            <a:endParaRPr lang="en-US" sz="2800" cap="none" dirty="0">
              <a:solidFill>
                <a:srgbClr val="0070C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B2877D3-32C1-45DE-9956-FC8A93AD91D3}"/>
              </a:ext>
            </a:extLst>
          </p:cNvPr>
          <p:cNvSpPr txBox="1"/>
          <p:nvPr/>
        </p:nvSpPr>
        <p:spPr>
          <a:xfrm>
            <a:off x="1697222" y="945450"/>
            <a:ext cx="6240859" cy="3993401"/>
          </a:xfrm>
          <a:prstGeom prst="rect">
            <a:avLst/>
          </a:prstGeom>
          <a:noFill/>
        </p:spPr>
        <p:txBody>
          <a:bodyPr wrap="square" rtlCol="0">
            <a:spAutoFit/>
          </a:bodyPr>
          <a:lstStyle/>
          <a:p>
            <a:pPr marL="430995" indent="-430995" defTabSz="685783">
              <a:buFont typeface="Wingdings" panose="05000000000000000000" pitchFamily="2" charset="2"/>
              <a:buChar char="q"/>
              <a:defRPr/>
            </a:pPr>
            <a:r>
              <a:rPr lang="en-US" sz="1950" dirty="0" err="1">
                <a:solidFill>
                  <a:prstClr val="black"/>
                </a:solidFill>
                <a:latin typeface="Calibri" panose="020F0502020204030204" pitchFamily="34" charset="0"/>
                <a:cs typeface="Calibri" panose="020F0502020204030204" pitchFamily="34" charset="0"/>
              </a:rPr>
              <a:t>Hiệu</a:t>
            </a:r>
            <a:r>
              <a:rPr lang="en-US" sz="1950" dirty="0">
                <a:solidFill>
                  <a:prstClr val="black"/>
                </a:solidFill>
                <a:latin typeface="Calibri" panose="020F0502020204030204" pitchFamily="34" charset="0"/>
                <a:cs typeface="Calibri" panose="020F0502020204030204" pitchFamily="34" charset="0"/>
              </a:rPr>
              <a:t> </a:t>
            </a:r>
            <a:r>
              <a:rPr lang="en-US" sz="1950" dirty="0" err="1">
                <a:solidFill>
                  <a:prstClr val="black"/>
                </a:solidFill>
                <a:latin typeface="Calibri" panose="020F0502020204030204" pitchFamily="34" charset="0"/>
                <a:cs typeface="Calibri" panose="020F0502020204030204" pitchFamily="34" charset="0"/>
              </a:rPr>
              <a:t>quả</a:t>
            </a:r>
            <a:r>
              <a:rPr lang="en-US" sz="1950" dirty="0">
                <a:solidFill>
                  <a:prstClr val="black"/>
                </a:solidFill>
                <a:latin typeface="Calibri" panose="020F0502020204030204" pitchFamily="34" charset="0"/>
                <a:cs typeface="Calibri" panose="020F0502020204030204" pitchFamily="34" charset="0"/>
              </a:rPr>
              <a:t> / ↓ HbA</a:t>
            </a:r>
            <a:r>
              <a:rPr lang="en-US" sz="1950" baseline="-25000" dirty="0">
                <a:solidFill>
                  <a:prstClr val="black"/>
                </a:solidFill>
                <a:latin typeface="Calibri" panose="020F0502020204030204" pitchFamily="34" charset="0"/>
                <a:cs typeface="Calibri" panose="020F0502020204030204" pitchFamily="34" charset="0"/>
              </a:rPr>
              <a:t>1c</a:t>
            </a:r>
            <a:r>
              <a:rPr lang="en-US" sz="1950" dirty="0">
                <a:solidFill>
                  <a:prstClr val="black"/>
                </a:solidFill>
                <a:latin typeface="Calibri" panose="020F0502020204030204" pitchFamily="34" charset="0"/>
                <a:cs typeface="Calibri" panose="020F0502020204030204" pitchFamily="34" charset="0"/>
              </a:rPr>
              <a:t> </a:t>
            </a:r>
          </a:p>
          <a:p>
            <a:pPr marL="430995" indent="-430995" defTabSz="685783">
              <a:buFont typeface="Wingdings" panose="05000000000000000000" pitchFamily="2" charset="2"/>
              <a:buChar char="q"/>
              <a:defRPr/>
            </a:pPr>
            <a:endParaRPr lang="en-US" sz="1950" dirty="0">
              <a:solidFill>
                <a:prstClr val="black"/>
              </a:solidFill>
              <a:latin typeface="Calibri" panose="020F0502020204030204" pitchFamily="34" charset="0"/>
              <a:cs typeface="Calibri" panose="020F0502020204030204" pitchFamily="34" charset="0"/>
            </a:endParaRPr>
          </a:p>
          <a:p>
            <a:pPr marL="430995" indent="-430995" defTabSz="685783">
              <a:buFont typeface="Wingdings" panose="05000000000000000000" pitchFamily="2" charset="2"/>
              <a:buChar char="q"/>
              <a:defRPr/>
            </a:pPr>
            <a:r>
              <a:rPr lang="en-US" sz="1950" dirty="0" err="1">
                <a:solidFill>
                  <a:prstClr val="black"/>
                </a:solidFill>
                <a:latin typeface="Calibri" panose="020F0502020204030204" pitchFamily="34" charset="0"/>
                <a:cs typeface="Calibri" panose="020F0502020204030204" pitchFamily="34" charset="0"/>
              </a:rPr>
              <a:t>Không</a:t>
            </a:r>
            <a:r>
              <a:rPr lang="en-US" sz="1950" dirty="0">
                <a:solidFill>
                  <a:prstClr val="black"/>
                </a:solidFill>
                <a:latin typeface="Calibri" panose="020F0502020204030204" pitchFamily="34" charset="0"/>
                <a:cs typeface="Calibri" panose="020F0502020204030204" pitchFamily="34" charset="0"/>
              </a:rPr>
              <a:t> </a:t>
            </a:r>
            <a:r>
              <a:rPr lang="en-US" sz="1950" dirty="0" err="1">
                <a:solidFill>
                  <a:prstClr val="black"/>
                </a:solidFill>
                <a:latin typeface="Calibri" panose="020F0502020204030204" pitchFamily="34" charset="0"/>
                <a:cs typeface="Calibri" panose="020F0502020204030204" pitchFamily="34" charset="0"/>
              </a:rPr>
              <a:t>tụt</a:t>
            </a:r>
            <a:r>
              <a:rPr lang="en-US" sz="1950" dirty="0">
                <a:solidFill>
                  <a:prstClr val="black"/>
                </a:solidFill>
                <a:latin typeface="Calibri" panose="020F0502020204030204" pitchFamily="34" charset="0"/>
                <a:cs typeface="Calibri" panose="020F0502020204030204" pitchFamily="34" charset="0"/>
              </a:rPr>
              <a:t> </a:t>
            </a:r>
            <a:r>
              <a:rPr lang="en-US" sz="1950" dirty="0" err="1">
                <a:solidFill>
                  <a:prstClr val="black"/>
                </a:solidFill>
                <a:latin typeface="Calibri" panose="020F0502020204030204" pitchFamily="34" charset="0"/>
                <a:cs typeface="Calibri" panose="020F0502020204030204" pitchFamily="34" charset="0"/>
              </a:rPr>
              <a:t>đường</a:t>
            </a:r>
            <a:r>
              <a:rPr lang="en-US" sz="1950" dirty="0">
                <a:solidFill>
                  <a:prstClr val="black"/>
                </a:solidFill>
                <a:latin typeface="Calibri" panose="020F0502020204030204" pitchFamily="34" charset="0"/>
                <a:cs typeface="Calibri" panose="020F0502020204030204" pitchFamily="34" charset="0"/>
              </a:rPr>
              <a:t> </a:t>
            </a:r>
            <a:r>
              <a:rPr lang="en-US" sz="1950" dirty="0" err="1">
                <a:solidFill>
                  <a:prstClr val="black"/>
                </a:solidFill>
                <a:latin typeface="Calibri" panose="020F0502020204030204" pitchFamily="34" charset="0"/>
                <a:cs typeface="Calibri" panose="020F0502020204030204" pitchFamily="34" charset="0"/>
              </a:rPr>
              <a:t>huyết</a:t>
            </a:r>
            <a:endParaRPr lang="en-US" sz="1950" dirty="0">
              <a:solidFill>
                <a:prstClr val="black"/>
              </a:solidFill>
              <a:latin typeface="Calibri" panose="020F0502020204030204" pitchFamily="34" charset="0"/>
              <a:cs typeface="Calibri" panose="020F0502020204030204" pitchFamily="34" charset="0"/>
            </a:endParaRPr>
          </a:p>
          <a:p>
            <a:pPr marL="430995" indent="-430995" defTabSz="685783">
              <a:buFont typeface="Wingdings" panose="05000000000000000000" pitchFamily="2" charset="2"/>
              <a:buChar char="q"/>
              <a:defRPr/>
            </a:pPr>
            <a:endParaRPr lang="en-US" sz="1950" dirty="0">
              <a:solidFill>
                <a:prstClr val="black"/>
              </a:solidFill>
              <a:latin typeface="Calibri" panose="020F0502020204030204" pitchFamily="34" charset="0"/>
              <a:cs typeface="Calibri" panose="020F0502020204030204" pitchFamily="34" charset="0"/>
            </a:endParaRPr>
          </a:p>
          <a:p>
            <a:pPr marL="430995" indent="-430995" defTabSz="685783">
              <a:buFont typeface="Wingdings" panose="05000000000000000000" pitchFamily="2" charset="2"/>
              <a:buChar char="q"/>
              <a:defRPr/>
            </a:pPr>
            <a:r>
              <a:rPr lang="en-US" sz="1950" dirty="0" err="1">
                <a:solidFill>
                  <a:prstClr val="black"/>
                </a:solidFill>
                <a:latin typeface="Calibri" panose="020F0502020204030204" pitchFamily="34" charset="0"/>
                <a:cs typeface="Calibri" panose="020F0502020204030204" pitchFamily="34" charset="0"/>
              </a:rPr>
              <a:t>Giảm</a:t>
            </a:r>
            <a:r>
              <a:rPr lang="en-US" sz="1950" dirty="0">
                <a:solidFill>
                  <a:prstClr val="black"/>
                </a:solidFill>
                <a:latin typeface="Calibri" panose="020F0502020204030204" pitchFamily="34" charset="0"/>
                <a:cs typeface="Calibri" panose="020F0502020204030204" pitchFamily="34" charset="0"/>
              </a:rPr>
              <a:t> </a:t>
            </a:r>
            <a:r>
              <a:rPr lang="en-US" sz="1950" dirty="0" err="1">
                <a:solidFill>
                  <a:prstClr val="black"/>
                </a:solidFill>
                <a:latin typeface="Calibri" panose="020F0502020204030204" pitchFamily="34" charset="0"/>
                <a:cs typeface="Calibri" panose="020F0502020204030204" pitchFamily="34" charset="0"/>
              </a:rPr>
              <a:t>cân</a:t>
            </a:r>
            <a:endParaRPr lang="en-US" sz="1950" dirty="0">
              <a:solidFill>
                <a:prstClr val="black"/>
              </a:solidFill>
              <a:latin typeface="Calibri" panose="020F0502020204030204" pitchFamily="34" charset="0"/>
              <a:cs typeface="Calibri" panose="020F0502020204030204" pitchFamily="34" charset="0"/>
            </a:endParaRPr>
          </a:p>
          <a:p>
            <a:pPr marL="430995" indent="-430995" defTabSz="685783">
              <a:buFont typeface="Wingdings" panose="05000000000000000000" pitchFamily="2" charset="2"/>
              <a:buChar char="q"/>
              <a:defRPr/>
            </a:pPr>
            <a:endParaRPr lang="en-US" sz="1950" dirty="0">
              <a:solidFill>
                <a:prstClr val="black"/>
              </a:solidFill>
              <a:latin typeface="Calibri" panose="020F0502020204030204" pitchFamily="34" charset="0"/>
              <a:cs typeface="Calibri" panose="020F0502020204030204" pitchFamily="34" charset="0"/>
            </a:endParaRPr>
          </a:p>
          <a:p>
            <a:pPr marL="430995" indent="-430995" defTabSz="685783">
              <a:buFont typeface="Wingdings" panose="05000000000000000000" pitchFamily="2" charset="2"/>
              <a:buChar char="q"/>
              <a:defRPr/>
            </a:pPr>
            <a:r>
              <a:rPr lang="en-US" sz="1950" dirty="0" err="1">
                <a:solidFill>
                  <a:prstClr val="black"/>
                </a:solidFill>
                <a:latin typeface="Calibri" panose="020F0502020204030204" pitchFamily="34" charset="0"/>
                <a:cs typeface="Calibri" panose="020F0502020204030204" pitchFamily="34" charset="0"/>
              </a:rPr>
              <a:t>Dễ</a:t>
            </a:r>
            <a:r>
              <a:rPr lang="en-US" sz="1950" dirty="0">
                <a:solidFill>
                  <a:prstClr val="black"/>
                </a:solidFill>
                <a:latin typeface="Calibri" panose="020F0502020204030204" pitchFamily="34" charset="0"/>
                <a:cs typeface="Calibri" panose="020F0502020204030204" pitchFamily="34" charset="0"/>
              </a:rPr>
              <a:t> </a:t>
            </a:r>
            <a:r>
              <a:rPr lang="en-US" sz="1950" dirty="0" err="1">
                <a:solidFill>
                  <a:prstClr val="black"/>
                </a:solidFill>
                <a:latin typeface="Calibri" panose="020F0502020204030204" pitchFamily="34" charset="0"/>
                <a:cs typeface="Calibri" panose="020F0502020204030204" pitchFamily="34" charset="0"/>
              </a:rPr>
              <a:t>sử</a:t>
            </a:r>
            <a:r>
              <a:rPr lang="en-US" sz="1950" dirty="0">
                <a:solidFill>
                  <a:prstClr val="black"/>
                </a:solidFill>
                <a:latin typeface="Calibri" panose="020F0502020204030204" pitchFamily="34" charset="0"/>
                <a:cs typeface="Calibri" panose="020F0502020204030204" pitchFamily="34" charset="0"/>
              </a:rPr>
              <a:t> </a:t>
            </a:r>
            <a:r>
              <a:rPr lang="en-US" sz="1950" dirty="0" err="1">
                <a:solidFill>
                  <a:prstClr val="black"/>
                </a:solidFill>
                <a:latin typeface="Calibri" panose="020F0502020204030204" pitchFamily="34" charset="0"/>
                <a:cs typeface="Calibri" panose="020F0502020204030204" pitchFamily="34" charset="0"/>
              </a:rPr>
              <a:t>dụng</a:t>
            </a:r>
            <a:r>
              <a:rPr lang="en-US" sz="1950" dirty="0">
                <a:solidFill>
                  <a:prstClr val="black"/>
                </a:solidFill>
                <a:latin typeface="Calibri" panose="020F0502020204030204" pitchFamily="34" charset="0"/>
                <a:cs typeface="Calibri" panose="020F0502020204030204" pitchFamily="34" charset="0"/>
              </a:rPr>
              <a:t> / </a:t>
            </a:r>
            <a:r>
              <a:rPr lang="en-US" sz="1950" dirty="0" err="1">
                <a:solidFill>
                  <a:prstClr val="black"/>
                </a:solidFill>
                <a:latin typeface="Calibri" panose="020F0502020204030204" pitchFamily="34" charset="0"/>
                <a:cs typeface="Calibri" panose="020F0502020204030204" pitchFamily="34" charset="0"/>
              </a:rPr>
              <a:t>đường</a:t>
            </a:r>
            <a:r>
              <a:rPr lang="en-US" sz="1950" dirty="0">
                <a:solidFill>
                  <a:prstClr val="black"/>
                </a:solidFill>
                <a:latin typeface="Calibri" panose="020F0502020204030204" pitchFamily="34" charset="0"/>
                <a:cs typeface="Calibri" panose="020F0502020204030204" pitchFamily="34" charset="0"/>
              </a:rPr>
              <a:t> </a:t>
            </a:r>
            <a:r>
              <a:rPr lang="en-US" sz="1950" dirty="0" err="1">
                <a:solidFill>
                  <a:prstClr val="black"/>
                </a:solidFill>
                <a:latin typeface="Calibri" panose="020F0502020204030204" pitchFamily="34" charset="0"/>
                <a:cs typeface="Calibri" panose="020F0502020204030204" pitchFamily="34" charset="0"/>
              </a:rPr>
              <a:t>uống</a:t>
            </a:r>
            <a:endParaRPr lang="en-US" sz="1950" dirty="0">
              <a:solidFill>
                <a:prstClr val="black"/>
              </a:solidFill>
              <a:latin typeface="Calibri" panose="020F0502020204030204" pitchFamily="34" charset="0"/>
              <a:cs typeface="Calibri" panose="020F0502020204030204" pitchFamily="34" charset="0"/>
            </a:endParaRPr>
          </a:p>
          <a:p>
            <a:pPr marL="430995" indent="-430995" defTabSz="685783">
              <a:buFont typeface="Wingdings" panose="05000000000000000000" pitchFamily="2" charset="2"/>
              <a:buChar char="q"/>
              <a:defRPr/>
            </a:pPr>
            <a:endParaRPr lang="en-US" sz="1950" dirty="0">
              <a:solidFill>
                <a:prstClr val="black"/>
              </a:solidFill>
              <a:latin typeface="Calibri" panose="020F0502020204030204" pitchFamily="34" charset="0"/>
              <a:cs typeface="Calibri" panose="020F0502020204030204" pitchFamily="34" charset="0"/>
            </a:endParaRPr>
          </a:p>
          <a:p>
            <a:pPr marL="430995" indent="-430995" defTabSz="685783">
              <a:buFont typeface="Wingdings" panose="05000000000000000000" pitchFamily="2" charset="2"/>
              <a:buChar char="q"/>
              <a:defRPr/>
            </a:pPr>
            <a:r>
              <a:rPr lang="en-US" sz="1950" b="1" dirty="0" err="1">
                <a:solidFill>
                  <a:srgbClr val="D34817"/>
                </a:solidFill>
                <a:latin typeface="Calibri" panose="020F0502020204030204" pitchFamily="34" charset="0"/>
                <a:cs typeface="Calibri" panose="020F0502020204030204" pitchFamily="34" charset="0"/>
              </a:rPr>
              <a:t>Giảm</a:t>
            </a:r>
            <a:r>
              <a:rPr lang="en-US" sz="1950" b="1" dirty="0">
                <a:solidFill>
                  <a:srgbClr val="D34817"/>
                </a:solidFill>
                <a:latin typeface="Calibri" panose="020F0502020204030204" pitchFamily="34" charset="0"/>
                <a:cs typeface="Calibri" panose="020F0502020204030204" pitchFamily="34" charset="0"/>
              </a:rPr>
              <a:t> </a:t>
            </a:r>
            <a:r>
              <a:rPr lang="en-US" sz="1950" b="1" dirty="0" err="1">
                <a:solidFill>
                  <a:srgbClr val="D34817"/>
                </a:solidFill>
                <a:latin typeface="Calibri" panose="020F0502020204030204" pitchFamily="34" charset="0"/>
                <a:cs typeface="Calibri" panose="020F0502020204030204" pitchFamily="34" charset="0"/>
              </a:rPr>
              <a:t>biến</a:t>
            </a:r>
            <a:r>
              <a:rPr lang="en-US" sz="1950" b="1" dirty="0">
                <a:solidFill>
                  <a:srgbClr val="D34817"/>
                </a:solidFill>
                <a:latin typeface="Calibri" panose="020F0502020204030204" pitchFamily="34" charset="0"/>
                <a:cs typeface="Calibri" panose="020F0502020204030204" pitchFamily="34" charset="0"/>
              </a:rPr>
              <a:t> </a:t>
            </a:r>
            <a:r>
              <a:rPr lang="en-US" sz="1950" b="1" dirty="0" err="1">
                <a:solidFill>
                  <a:srgbClr val="D34817"/>
                </a:solidFill>
                <a:latin typeface="Calibri" panose="020F0502020204030204" pitchFamily="34" charset="0"/>
                <a:cs typeface="Calibri" panose="020F0502020204030204" pitchFamily="34" charset="0"/>
              </a:rPr>
              <a:t>cố</a:t>
            </a:r>
            <a:r>
              <a:rPr lang="en-US" sz="1950" b="1" dirty="0">
                <a:solidFill>
                  <a:srgbClr val="D34817"/>
                </a:solidFill>
                <a:latin typeface="Calibri" panose="020F0502020204030204" pitchFamily="34" charset="0"/>
                <a:cs typeface="Calibri" panose="020F0502020204030204" pitchFamily="34" charset="0"/>
              </a:rPr>
              <a:t> tim </a:t>
            </a:r>
            <a:r>
              <a:rPr lang="en-US" sz="1950" b="1" dirty="0" err="1">
                <a:solidFill>
                  <a:srgbClr val="D34817"/>
                </a:solidFill>
                <a:latin typeface="Calibri" panose="020F0502020204030204" pitchFamily="34" charset="0"/>
                <a:cs typeface="Calibri" panose="020F0502020204030204" pitchFamily="34" charset="0"/>
              </a:rPr>
              <a:t>mạch</a:t>
            </a:r>
            <a:r>
              <a:rPr lang="en-US" sz="1950" b="1" dirty="0">
                <a:solidFill>
                  <a:srgbClr val="D34817"/>
                </a:solidFill>
                <a:latin typeface="Calibri" panose="020F0502020204030204" pitchFamily="34" charset="0"/>
                <a:cs typeface="Calibri" panose="020F0502020204030204" pitchFamily="34" charset="0"/>
              </a:rPr>
              <a:t> / </a:t>
            </a:r>
            <a:r>
              <a:rPr lang="en-US" sz="1950" b="1" dirty="0" err="1">
                <a:solidFill>
                  <a:srgbClr val="D34817"/>
                </a:solidFill>
                <a:latin typeface="Calibri" panose="020F0502020204030204" pitchFamily="34" charset="0"/>
                <a:cs typeface="Calibri" panose="020F0502020204030204" pitchFamily="34" charset="0"/>
              </a:rPr>
              <a:t>giảm</a:t>
            </a:r>
            <a:r>
              <a:rPr lang="en-US" sz="1950" b="1" dirty="0">
                <a:solidFill>
                  <a:srgbClr val="D34817"/>
                </a:solidFill>
                <a:latin typeface="Calibri" panose="020F0502020204030204" pitchFamily="34" charset="0"/>
                <a:cs typeface="Calibri" panose="020F0502020204030204" pitchFamily="34" charset="0"/>
              </a:rPr>
              <a:t> </a:t>
            </a:r>
            <a:r>
              <a:rPr lang="en-US" sz="1950" b="1" dirty="0" err="1">
                <a:solidFill>
                  <a:srgbClr val="D34817"/>
                </a:solidFill>
                <a:latin typeface="Calibri" panose="020F0502020204030204" pitchFamily="34" charset="0"/>
                <a:cs typeface="Calibri" panose="020F0502020204030204" pitchFamily="34" charset="0"/>
              </a:rPr>
              <a:t>nhập</a:t>
            </a:r>
            <a:r>
              <a:rPr lang="en-US" sz="1950" b="1" dirty="0">
                <a:solidFill>
                  <a:srgbClr val="D34817"/>
                </a:solidFill>
                <a:latin typeface="Calibri" panose="020F0502020204030204" pitchFamily="34" charset="0"/>
                <a:cs typeface="Calibri" panose="020F0502020204030204" pitchFamily="34" charset="0"/>
              </a:rPr>
              <a:t> </a:t>
            </a:r>
            <a:r>
              <a:rPr lang="en-US" sz="1950" b="1" dirty="0" err="1">
                <a:solidFill>
                  <a:srgbClr val="D34817"/>
                </a:solidFill>
                <a:latin typeface="Calibri" panose="020F0502020204030204" pitchFamily="34" charset="0"/>
                <a:cs typeface="Calibri" panose="020F0502020204030204" pitchFamily="34" charset="0"/>
              </a:rPr>
              <a:t>viện</a:t>
            </a:r>
            <a:r>
              <a:rPr lang="en-US" sz="1950" b="1" dirty="0">
                <a:solidFill>
                  <a:srgbClr val="D34817"/>
                </a:solidFill>
                <a:latin typeface="Calibri" panose="020F0502020204030204" pitchFamily="34" charset="0"/>
                <a:cs typeface="Calibri" panose="020F0502020204030204" pitchFamily="34" charset="0"/>
              </a:rPr>
              <a:t> do </a:t>
            </a:r>
            <a:r>
              <a:rPr lang="en-US" sz="1950" b="1" dirty="0" err="1">
                <a:solidFill>
                  <a:srgbClr val="D34817"/>
                </a:solidFill>
                <a:latin typeface="Calibri" panose="020F0502020204030204" pitchFamily="34" charset="0"/>
                <a:cs typeface="Calibri" panose="020F0502020204030204" pitchFamily="34" charset="0"/>
              </a:rPr>
              <a:t>suy</a:t>
            </a:r>
            <a:r>
              <a:rPr lang="en-US" sz="1950" b="1" dirty="0">
                <a:solidFill>
                  <a:srgbClr val="D34817"/>
                </a:solidFill>
                <a:latin typeface="Calibri" panose="020F0502020204030204" pitchFamily="34" charset="0"/>
                <a:cs typeface="Calibri" panose="020F0502020204030204" pitchFamily="34" charset="0"/>
              </a:rPr>
              <a:t> tim</a:t>
            </a:r>
          </a:p>
          <a:p>
            <a:pPr marL="430995" indent="-430995" defTabSz="685783">
              <a:buFont typeface="Wingdings" panose="05000000000000000000" pitchFamily="2" charset="2"/>
              <a:buChar char="q"/>
              <a:defRPr/>
            </a:pPr>
            <a:endParaRPr lang="en-US" sz="1950">
              <a:solidFill>
                <a:prstClr val="black"/>
              </a:solidFill>
              <a:latin typeface="Calibri" panose="020F0502020204030204" pitchFamily="34" charset="0"/>
              <a:cs typeface="Calibri" panose="020F0502020204030204" pitchFamily="34" charset="0"/>
            </a:endParaRPr>
          </a:p>
          <a:p>
            <a:pPr marL="430995" indent="-430995" defTabSz="685783">
              <a:buFont typeface="Wingdings" panose="05000000000000000000" pitchFamily="2" charset="2"/>
              <a:buChar char="q"/>
              <a:defRPr/>
            </a:pPr>
            <a:r>
              <a:rPr lang="en-US" sz="1950" b="1">
                <a:solidFill>
                  <a:srgbClr val="D34817"/>
                </a:solidFill>
                <a:latin typeface="Calibri" panose="020F0502020204030204" pitchFamily="34" charset="0"/>
                <a:cs typeface="Calibri" panose="020F0502020204030204" pitchFamily="34" charset="0"/>
              </a:rPr>
              <a:t>Bảo </a:t>
            </a:r>
            <a:r>
              <a:rPr lang="en-US" sz="1950" b="1" dirty="0" err="1">
                <a:solidFill>
                  <a:srgbClr val="D34817"/>
                </a:solidFill>
                <a:latin typeface="Calibri" panose="020F0502020204030204" pitchFamily="34" charset="0"/>
                <a:cs typeface="Calibri" panose="020F0502020204030204" pitchFamily="34" charset="0"/>
              </a:rPr>
              <a:t>vệ</a:t>
            </a:r>
            <a:r>
              <a:rPr lang="en-US" sz="1950" b="1" dirty="0">
                <a:solidFill>
                  <a:srgbClr val="D34817"/>
                </a:solidFill>
                <a:latin typeface="Calibri" panose="020F0502020204030204" pitchFamily="34" charset="0"/>
                <a:cs typeface="Calibri" panose="020F0502020204030204" pitchFamily="34" charset="0"/>
              </a:rPr>
              <a:t> </a:t>
            </a:r>
            <a:r>
              <a:rPr lang="en-US" sz="1950" b="1" dirty="0" err="1">
                <a:solidFill>
                  <a:srgbClr val="D34817"/>
                </a:solidFill>
                <a:latin typeface="Calibri" panose="020F0502020204030204" pitchFamily="34" charset="0"/>
                <a:cs typeface="Calibri" panose="020F0502020204030204" pitchFamily="34" charset="0"/>
              </a:rPr>
              <a:t>thận</a:t>
            </a:r>
            <a:endParaRPr lang="en-US" sz="1950" b="1" dirty="0">
              <a:solidFill>
                <a:srgbClr val="D34817"/>
              </a:solidFill>
              <a:latin typeface="Calibri" panose="020F0502020204030204" pitchFamily="34" charset="0"/>
              <a:cs typeface="Calibri" panose="020F0502020204030204" pitchFamily="34" charset="0"/>
            </a:endParaRPr>
          </a:p>
          <a:p>
            <a:pPr marL="430995" indent="-430995" defTabSz="685783">
              <a:buFont typeface="Wingdings" panose="05000000000000000000" pitchFamily="2" charset="2"/>
              <a:buChar char="q"/>
              <a:defRPr/>
            </a:pPr>
            <a:endParaRPr lang="en-US" sz="1950" b="1" dirty="0">
              <a:solidFill>
                <a:srgbClr val="D34817"/>
              </a:solidFill>
              <a:latin typeface="Calibri" panose="020F0502020204030204" pitchFamily="34" charset="0"/>
              <a:cs typeface="Calibri" panose="020F0502020204030204" pitchFamily="34" charset="0"/>
            </a:endParaRPr>
          </a:p>
          <a:p>
            <a:pPr marL="430995" indent="-430995" defTabSz="685783">
              <a:buFont typeface="Wingdings" panose="05000000000000000000" pitchFamily="2" charset="2"/>
              <a:buChar char="q"/>
              <a:defRPr/>
            </a:pPr>
            <a:r>
              <a:rPr lang="en-US" sz="1950" b="1" dirty="0" err="1">
                <a:solidFill>
                  <a:srgbClr val="D34817"/>
                </a:solidFill>
                <a:latin typeface="Calibri" panose="020F0502020204030204" pitchFamily="34" charset="0"/>
                <a:cs typeface="Calibri" panose="020F0502020204030204" pitchFamily="34" charset="0"/>
              </a:rPr>
              <a:t>Giảm</a:t>
            </a:r>
            <a:r>
              <a:rPr lang="en-US" sz="1950" b="1" dirty="0">
                <a:solidFill>
                  <a:srgbClr val="D34817"/>
                </a:solidFill>
                <a:latin typeface="Calibri" panose="020F0502020204030204" pitchFamily="34" charset="0"/>
                <a:cs typeface="Calibri" panose="020F0502020204030204" pitchFamily="34" charset="0"/>
              </a:rPr>
              <a:t> </a:t>
            </a:r>
            <a:r>
              <a:rPr lang="en-US" sz="1950" b="1" dirty="0" err="1">
                <a:solidFill>
                  <a:srgbClr val="D34817"/>
                </a:solidFill>
                <a:latin typeface="Calibri" panose="020F0502020204030204" pitchFamily="34" charset="0"/>
                <a:cs typeface="Calibri" panose="020F0502020204030204" pitchFamily="34" charset="0"/>
              </a:rPr>
              <a:t>tử</a:t>
            </a:r>
            <a:r>
              <a:rPr lang="en-US" sz="1950" b="1" dirty="0">
                <a:solidFill>
                  <a:srgbClr val="D34817"/>
                </a:solidFill>
                <a:latin typeface="Calibri" panose="020F0502020204030204" pitchFamily="34" charset="0"/>
                <a:cs typeface="Calibri" panose="020F0502020204030204" pitchFamily="34" charset="0"/>
              </a:rPr>
              <a:t> </a:t>
            </a:r>
            <a:r>
              <a:rPr lang="en-US" sz="1950" b="1" dirty="0" err="1">
                <a:solidFill>
                  <a:srgbClr val="D34817"/>
                </a:solidFill>
                <a:latin typeface="Calibri" panose="020F0502020204030204" pitchFamily="34" charset="0"/>
                <a:cs typeface="Calibri" panose="020F0502020204030204" pitchFamily="34" charset="0"/>
              </a:rPr>
              <a:t>vong</a:t>
            </a:r>
            <a:r>
              <a:rPr lang="en-US" sz="1950" b="1" dirty="0">
                <a:solidFill>
                  <a:srgbClr val="D34817"/>
                </a:solidFill>
                <a:latin typeface="Calibri" panose="020F0502020204030204" pitchFamily="34" charset="0"/>
                <a:cs typeface="Calibri" panose="020F0502020204030204" pitchFamily="34" charset="0"/>
              </a:rPr>
              <a:t> tim </a:t>
            </a:r>
            <a:r>
              <a:rPr lang="en-US" sz="1950" b="1" dirty="0" err="1">
                <a:solidFill>
                  <a:srgbClr val="D34817"/>
                </a:solidFill>
                <a:latin typeface="Calibri" panose="020F0502020204030204" pitchFamily="34" charset="0"/>
                <a:cs typeface="Calibri" panose="020F0502020204030204" pitchFamily="34" charset="0"/>
              </a:rPr>
              <a:t>mạch</a:t>
            </a:r>
            <a:r>
              <a:rPr lang="en-US" sz="1950" b="1" dirty="0">
                <a:solidFill>
                  <a:srgbClr val="D34817"/>
                </a:solidFill>
                <a:latin typeface="Calibri" panose="020F0502020204030204" pitchFamily="34" charset="0"/>
                <a:cs typeface="Calibri" panose="020F0502020204030204" pitchFamily="34" charset="0"/>
              </a:rPr>
              <a:t> (</a:t>
            </a:r>
            <a:r>
              <a:rPr lang="en-US" sz="1950" b="1" dirty="0" err="1">
                <a:solidFill>
                  <a:srgbClr val="D34817"/>
                </a:solidFill>
                <a:latin typeface="Calibri" panose="020F0502020204030204" pitchFamily="34" charset="0"/>
                <a:cs typeface="Calibri" panose="020F0502020204030204" pitchFamily="34" charset="0"/>
              </a:rPr>
              <a:t>empagliflozin</a:t>
            </a:r>
            <a:r>
              <a:rPr lang="en-US" sz="1950" b="1" dirty="0">
                <a:solidFill>
                  <a:srgbClr val="D34817"/>
                </a:solidFill>
                <a:latin typeface="Calibri" panose="020F0502020204030204" pitchFamily="34" charset="0"/>
                <a:cs typeface="Calibri" panose="020F0502020204030204" pitchFamily="34" charset="0"/>
              </a:rPr>
              <a:t>)</a:t>
            </a:r>
          </a:p>
        </p:txBody>
      </p:sp>
      <p:pic>
        <p:nvPicPr>
          <p:cNvPr id="11" name="Picture 10">
            <a:extLst>
              <a:ext uri="{FF2B5EF4-FFF2-40B4-BE49-F238E27FC236}">
                <a16:creationId xmlns:a16="http://schemas.microsoft.com/office/drawing/2014/main" id="{BD41817B-6E58-4454-ABC7-A0214C1849B5}"/>
              </a:ext>
            </a:extLst>
          </p:cNvPr>
          <p:cNvPicPr>
            <a:picLocks noChangeAspect="1"/>
          </p:cNvPicPr>
          <p:nvPr/>
        </p:nvPicPr>
        <p:blipFill>
          <a:blip r:embed="rId3"/>
          <a:stretch>
            <a:fillRect/>
          </a:stretch>
        </p:blipFill>
        <p:spPr>
          <a:xfrm>
            <a:off x="6006176" y="945449"/>
            <a:ext cx="1931904" cy="1498749"/>
          </a:xfrm>
          <a:prstGeom prst="rect">
            <a:avLst/>
          </a:prstGeom>
        </p:spPr>
      </p:pic>
    </p:spTree>
    <p:extLst>
      <p:ext uri="{BB962C8B-B14F-4D97-AF65-F5344CB8AC3E}">
        <p14:creationId xmlns:p14="http://schemas.microsoft.com/office/powerpoint/2010/main" val="192638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77966" y="4252365"/>
            <a:ext cx="8344805" cy="594851"/>
          </a:xfrm>
        </p:spPr>
        <p:txBody>
          <a:bodyPr>
            <a:normAutofit fontScale="77500" lnSpcReduction="20000"/>
          </a:bodyPr>
          <a:lstStyle/>
          <a:p>
            <a:endParaRPr lang="en-GB" noProof="0" dirty="0"/>
          </a:p>
          <a:p>
            <a:r>
              <a:rPr lang="en-GB" noProof="0" dirty="0"/>
              <a:t>BID, twice daily; BMI, body mass index; EMPA, empagliflozin; HbA</a:t>
            </a:r>
            <a:r>
              <a:rPr lang="en-GB" baseline="-25000" noProof="0" dirty="0"/>
              <a:t>1c</a:t>
            </a:r>
            <a:r>
              <a:rPr lang="en-GB" noProof="0" dirty="0"/>
              <a:t>, glycosylated haemoglobin; MET, metformin; QD, once daily; T2D, Type 2 Diabetes.</a:t>
            </a:r>
          </a:p>
          <a:p>
            <a:r>
              <a:rPr lang="en-GB" noProof="0" dirty="0"/>
              <a:t>Patients randomised to receive metformin 1000 mg BID underwent dose escalation (500 mg BID in the first week, increasing to 850 mg BID in the second week and to 1000 mg BID in the third week; dose adjustment was not permitted).</a:t>
            </a:r>
          </a:p>
          <a:p>
            <a:r>
              <a:rPr lang="en-US" sz="1050"/>
              <a:t>Hadjadj S, et al. Diabetes Care 2016;39:1718–1728</a:t>
            </a:r>
            <a:endParaRPr lang="en-GB" noProof="0" dirty="0"/>
          </a:p>
        </p:txBody>
      </p:sp>
      <p:sp>
        <p:nvSpPr>
          <p:cNvPr id="3" name="Title 2"/>
          <p:cNvSpPr>
            <a:spLocks noGrp="1"/>
          </p:cNvSpPr>
          <p:nvPr>
            <p:ph type="title"/>
          </p:nvPr>
        </p:nvSpPr>
        <p:spPr>
          <a:xfrm>
            <a:off x="486013" y="236948"/>
            <a:ext cx="8229600" cy="857250"/>
          </a:xfrm>
        </p:spPr>
        <p:txBody>
          <a:bodyPr>
            <a:normAutofit fontScale="90000"/>
          </a:bodyPr>
          <a:lstStyle/>
          <a:p>
            <a:pPr>
              <a:tabLst>
                <a:tab pos="5648184" algn="l"/>
              </a:tabLst>
            </a:pPr>
            <a:r>
              <a:rPr lang="en-GB" sz="2325" cap="all" dirty="0" err="1">
                <a:solidFill>
                  <a:srgbClr val="02878A"/>
                </a:solidFill>
                <a:latin typeface="Arial" panose="020B0604020202020204" pitchFamily="34" charset="0"/>
                <a:cs typeface="Arial" panose="020B0604020202020204" pitchFamily="34" charset="0"/>
              </a:rPr>
              <a:t>Phối</a:t>
            </a:r>
            <a:r>
              <a:rPr lang="en-GB" sz="2325" cap="all" dirty="0">
                <a:solidFill>
                  <a:srgbClr val="02878A"/>
                </a:solidFill>
                <a:latin typeface="Arial" panose="020B0604020202020204" pitchFamily="34" charset="0"/>
                <a:cs typeface="Arial" panose="020B0604020202020204" pitchFamily="34" charset="0"/>
              </a:rPr>
              <a:t> </a:t>
            </a:r>
            <a:r>
              <a:rPr lang="en-GB" sz="2325" cap="all" dirty="0" err="1">
                <a:solidFill>
                  <a:srgbClr val="02878A"/>
                </a:solidFill>
                <a:latin typeface="Arial" panose="020B0604020202020204" pitchFamily="34" charset="0"/>
                <a:cs typeface="Arial" panose="020B0604020202020204" pitchFamily="34" charset="0"/>
              </a:rPr>
              <a:t>hợp</a:t>
            </a:r>
            <a:r>
              <a:rPr lang="en-GB" sz="2325" cap="all" dirty="0">
                <a:solidFill>
                  <a:srgbClr val="02878A"/>
                </a:solidFill>
                <a:latin typeface="Arial" panose="020B0604020202020204" pitchFamily="34" charset="0"/>
                <a:cs typeface="Arial" panose="020B0604020202020204" pitchFamily="34" charset="0"/>
              </a:rPr>
              <a:t> </a:t>
            </a:r>
            <a:r>
              <a:rPr lang="en-GB" sz="2325" cap="all" dirty="0" err="1">
                <a:solidFill>
                  <a:srgbClr val="02878A"/>
                </a:solidFill>
                <a:latin typeface="Arial" panose="020B0604020202020204" pitchFamily="34" charset="0"/>
                <a:cs typeface="Arial" panose="020B0604020202020204" pitchFamily="34" charset="0"/>
              </a:rPr>
              <a:t>ngay</a:t>
            </a:r>
            <a:r>
              <a:rPr lang="en-GB" sz="2325" cap="all" dirty="0">
                <a:solidFill>
                  <a:srgbClr val="02878A"/>
                </a:solidFill>
                <a:latin typeface="Arial" panose="020B0604020202020204" pitchFamily="34" charset="0"/>
                <a:cs typeface="Arial" panose="020B0604020202020204" pitchFamily="34" charset="0"/>
              </a:rPr>
              <a:t> </a:t>
            </a:r>
            <a:r>
              <a:rPr lang="en-GB" sz="2325" cap="all" dirty="0" err="1">
                <a:solidFill>
                  <a:srgbClr val="02878A"/>
                </a:solidFill>
                <a:latin typeface="Arial" panose="020B0604020202020204" pitchFamily="34" charset="0"/>
                <a:cs typeface="Arial" panose="020B0604020202020204" pitchFamily="34" charset="0"/>
              </a:rPr>
              <a:t>từ</a:t>
            </a:r>
            <a:r>
              <a:rPr lang="en-GB" sz="2325" cap="all" dirty="0">
                <a:solidFill>
                  <a:srgbClr val="02878A"/>
                </a:solidFill>
                <a:latin typeface="Arial" panose="020B0604020202020204" pitchFamily="34" charset="0"/>
                <a:cs typeface="Arial" panose="020B0604020202020204" pitchFamily="34" charset="0"/>
              </a:rPr>
              <a:t> </a:t>
            </a:r>
            <a:r>
              <a:rPr lang="en-GB" sz="2325" cap="all" dirty="0" err="1">
                <a:solidFill>
                  <a:srgbClr val="02878A"/>
                </a:solidFill>
                <a:latin typeface="Arial" panose="020B0604020202020204" pitchFamily="34" charset="0"/>
                <a:cs typeface="Arial" panose="020B0604020202020204" pitchFamily="34" charset="0"/>
              </a:rPr>
              <a:t>đầu</a:t>
            </a:r>
            <a:r>
              <a:rPr lang="en-GB" sz="2325" cap="all" dirty="0">
                <a:solidFill>
                  <a:srgbClr val="02878A"/>
                </a:solidFill>
                <a:latin typeface="Arial" panose="020B0604020202020204" pitchFamily="34" charset="0"/>
                <a:cs typeface="Arial" panose="020B0604020202020204" pitchFamily="34" charset="0"/>
              </a:rPr>
              <a:t> </a:t>
            </a:r>
            <a:r>
              <a:rPr lang="en-GB" sz="2325" cap="all" dirty="0" err="1">
                <a:solidFill>
                  <a:srgbClr val="02878A"/>
                </a:solidFill>
                <a:latin typeface="Arial" panose="020B0604020202020204" pitchFamily="34" charset="0"/>
                <a:cs typeface="Arial" panose="020B0604020202020204" pitchFamily="34" charset="0"/>
              </a:rPr>
              <a:t>giữa</a:t>
            </a:r>
            <a:r>
              <a:rPr lang="en-GB" sz="2325" cap="all" dirty="0">
                <a:solidFill>
                  <a:srgbClr val="02878A"/>
                </a:solidFill>
                <a:latin typeface="Arial" panose="020B0604020202020204" pitchFamily="34" charset="0"/>
                <a:cs typeface="Arial" panose="020B0604020202020204" pitchFamily="34" charset="0"/>
              </a:rPr>
              <a:t> empagliflozin </a:t>
            </a:r>
            <a:r>
              <a:rPr lang="en-GB" sz="2325" cap="all" dirty="0" err="1">
                <a:solidFill>
                  <a:srgbClr val="02878A"/>
                </a:solidFill>
                <a:latin typeface="Arial" panose="020B0604020202020204" pitchFamily="34" charset="0"/>
                <a:cs typeface="Arial" panose="020B0604020202020204" pitchFamily="34" charset="0"/>
              </a:rPr>
              <a:t>và</a:t>
            </a:r>
            <a:r>
              <a:rPr lang="en-GB" sz="2325" cap="all" dirty="0">
                <a:solidFill>
                  <a:srgbClr val="02878A"/>
                </a:solidFill>
                <a:latin typeface="Arial" panose="020B0604020202020204" pitchFamily="34" charset="0"/>
                <a:cs typeface="Arial" panose="020B0604020202020204" pitchFamily="34" charset="0"/>
              </a:rPr>
              <a:t> metformin ở </a:t>
            </a:r>
            <a:r>
              <a:rPr lang="en-GB" sz="2325" cap="all" dirty="0" err="1">
                <a:solidFill>
                  <a:srgbClr val="02878A"/>
                </a:solidFill>
                <a:latin typeface="Arial" panose="020B0604020202020204" pitchFamily="34" charset="0"/>
                <a:cs typeface="Arial" panose="020B0604020202020204" pitchFamily="34" charset="0"/>
              </a:rPr>
              <a:t>bệnh</a:t>
            </a:r>
            <a:r>
              <a:rPr lang="en-GB" sz="2325" cap="all" dirty="0">
                <a:solidFill>
                  <a:srgbClr val="02878A"/>
                </a:solidFill>
                <a:latin typeface="Arial" panose="020B0604020202020204" pitchFamily="34" charset="0"/>
                <a:cs typeface="Arial" panose="020B0604020202020204" pitchFamily="34" charset="0"/>
              </a:rPr>
              <a:t> </a:t>
            </a:r>
            <a:r>
              <a:rPr lang="en-GB" sz="2325" cap="all" dirty="0" err="1">
                <a:solidFill>
                  <a:srgbClr val="02878A"/>
                </a:solidFill>
                <a:latin typeface="Arial" panose="020B0604020202020204" pitchFamily="34" charset="0"/>
                <a:cs typeface="Arial" panose="020B0604020202020204" pitchFamily="34" charset="0"/>
              </a:rPr>
              <a:t>nhân</a:t>
            </a:r>
            <a:r>
              <a:rPr lang="en-GB" sz="2325" cap="all" dirty="0">
                <a:solidFill>
                  <a:srgbClr val="02878A"/>
                </a:solidFill>
                <a:latin typeface="Arial" panose="020B0604020202020204" pitchFamily="34" charset="0"/>
                <a:cs typeface="Arial" panose="020B0604020202020204" pitchFamily="34" charset="0"/>
              </a:rPr>
              <a:t> ĐTĐ </a:t>
            </a:r>
            <a:r>
              <a:rPr lang="en-GB" sz="2325" cap="all" dirty="0" err="1">
                <a:solidFill>
                  <a:srgbClr val="02878A"/>
                </a:solidFill>
                <a:latin typeface="Arial" panose="020B0604020202020204" pitchFamily="34" charset="0"/>
                <a:cs typeface="Arial" panose="020B0604020202020204" pitchFamily="34" charset="0"/>
              </a:rPr>
              <a:t>típ</a:t>
            </a:r>
            <a:r>
              <a:rPr lang="en-GB" sz="2325" cap="all" dirty="0">
                <a:solidFill>
                  <a:srgbClr val="02878A"/>
                </a:solidFill>
                <a:latin typeface="Arial" panose="020B0604020202020204" pitchFamily="34" charset="0"/>
                <a:cs typeface="Arial" panose="020B0604020202020204" pitchFamily="34" charset="0"/>
              </a:rPr>
              <a:t> 2 </a:t>
            </a:r>
            <a:br>
              <a:rPr lang="en-GB" sz="2325" cap="all" dirty="0">
                <a:solidFill>
                  <a:srgbClr val="02878A"/>
                </a:solidFill>
                <a:latin typeface="Arial" panose="020B0604020202020204" pitchFamily="34" charset="0"/>
                <a:cs typeface="Arial" panose="020B0604020202020204" pitchFamily="34" charset="0"/>
              </a:rPr>
            </a:br>
            <a:r>
              <a:rPr lang="en-GB" dirty="0" err="1">
                <a:solidFill>
                  <a:schemeClr val="tx1"/>
                </a:solidFill>
                <a:latin typeface="Arial" panose="020B0604020202020204" pitchFamily="34" charset="0"/>
                <a:cs typeface="Arial" panose="020B0604020202020204" pitchFamily="34" charset="0"/>
              </a:rPr>
              <a:t>Thiết</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kế</a:t>
            </a:r>
            <a:r>
              <a:rPr lang="en-GB" dirty="0">
                <a:solidFill>
                  <a:schemeClr val="tx1"/>
                </a:solidFill>
                <a:latin typeface="Arial" panose="020B0604020202020204" pitchFamily="34" charset="0"/>
                <a:cs typeface="Arial" panose="020B0604020202020204" pitchFamily="34" charset="0"/>
              </a:rPr>
              <a:t> NC</a:t>
            </a:r>
          </a:p>
        </p:txBody>
      </p:sp>
      <p:sp>
        <p:nvSpPr>
          <p:cNvPr id="47" name="Text Placeholder 5"/>
          <p:cNvSpPr>
            <a:spLocks noGrp="1"/>
          </p:cNvSpPr>
          <p:nvPr>
            <p:ph type="body" sz="quarter" idx="14"/>
          </p:nvPr>
        </p:nvSpPr>
        <p:spPr>
          <a:xfrm rot="5400000">
            <a:off x="6585845" y="2394719"/>
            <a:ext cx="4550001" cy="323851"/>
          </a:xfrm>
        </p:spPr>
        <p:txBody>
          <a:bodyPr/>
          <a:lstStyle/>
          <a:p>
            <a:r>
              <a:rPr lang="en-GB" noProof="0" dirty="0"/>
              <a:t>1276.1: </a:t>
            </a:r>
            <a:r>
              <a:rPr lang="en-GB" noProof="0" dirty="0" err="1"/>
              <a:t>Phối</a:t>
            </a:r>
            <a:r>
              <a:rPr lang="en-GB" noProof="0" dirty="0"/>
              <a:t> </a:t>
            </a:r>
            <a:r>
              <a:rPr lang="en-GB" noProof="0" dirty="0" err="1"/>
              <a:t>hợp</a:t>
            </a:r>
            <a:r>
              <a:rPr lang="en-GB" noProof="0" dirty="0"/>
              <a:t> ban </a:t>
            </a:r>
            <a:r>
              <a:rPr lang="en-GB" noProof="0" dirty="0" err="1"/>
              <a:t>đầu</a:t>
            </a:r>
            <a:r>
              <a:rPr lang="en-GB" noProof="0" dirty="0"/>
              <a:t> </a:t>
            </a:r>
            <a:r>
              <a:rPr lang="en-GB" noProof="0" dirty="0" err="1"/>
              <a:t>giữa</a:t>
            </a:r>
            <a:r>
              <a:rPr lang="en-GB" noProof="0" dirty="0"/>
              <a:t> EMPA + MET </a:t>
            </a:r>
            <a:r>
              <a:rPr lang="en-GB" dirty="0" err="1"/>
              <a:t>ở</a:t>
            </a:r>
            <a:r>
              <a:rPr lang="en-GB" dirty="0"/>
              <a:t> BN ĐTĐ </a:t>
            </a:r>
            <a:r>
              <a:rPr lang="en-GB" dirty="0" err="1"/>
              <a:t>típ</a:t>
            </a:r>
            <a:r>
              <a:rPr lang="en-GB" dirty="0"/>
              <a:t> 2</a:t>
            </a:r>
            <a:endParaRPr lang="en-GB" noProof="0" dirty="0"/>
          </a:p>
        </p:txBody>
      </p:sp>
      <p:sp>
        <p:nvSpPr>
          <p:cNvPr id="69" name="Rounded Rectangle 2"/>
          <p:cNvSpPr>
            <a:spLocks noChangeArrowheads="1"/>
          </p:cNvSpPr>
          <p:nvPr>
            <p:custDataLst>
              <p:tags r:id="rId1"/>
            </p:custDataLst>
          </p:nvPr>
        </p:nvSpPr>
        <p:spPr bwMode="gray">
          <a:xfrm>
            <a:off x="2693528" y="2406197"/>
            <a:ext cx="1287779" cy="484167"/>
          </a:xfrm>
          <a:prstGeom prst="roundRect">
            <a:avLst>
              <a:gd name="adj" fmla="val 11587"/>
            </a:avLst>
          </a:prstGeom>
          <a:solidFill>
            <a:schemeClr val="tx1"/>
          </a:solidFill>
          <a:ln>
            <a:noFill/>
          </a:ln>
          <a:effectLst/>
        </p:spPr>
        <p:txBody>
          <a:bodyPr lIns="36000" tIns="36000" rIns="36000" bIns="36000" anchor="ctr" anchorCtr="1"/>
          <a:lstStyle/>
          <a:p>
            <a:pPr algn="ctr" defTabSz="914378" fontAlgn="base">
              <a:lnSpc>
                <a:spcPct val="90000"/>
              </a:lnSpc>
              <a:spcBef>
                <a:spcPct val="0"/>
              </a:spcBef>
              <a:spcAft>
                <a:spcPct val="0"/>
              </a:spcAft>
              <a:defRPr/>
            </a:pPr>
            <a:r>
              <a:rPr lang="en-US" sz="1400" dirty="0" err="1">
                <a:solidFill>
                  <a:srgbClr val="FFFFFF"/>
                </a:solidFill>
                <a:latin typeface="Calibri"/>
                <a:cs typeface="Arial" charset="0"/>
              </a:rPr>
              <a:t>Ngẫu</a:t>
            </a:r>
            <a:r>
              <a:rPr lang="en-US" sz="1400" dirty="0">
                <a:solidFill>
                  <a:srgbClr val="FFFFFF"/>
                </a:solidFill>
                <a:latin typeface="Calibri"/>
                <a:cs typeface="Arial" charset="0"/>
              </a:rPr>
              <a:t> </a:t>
            </a:r>
            <a:r>
              <a:rPr lang="en-US" sz="1400" dirty="0" err="1">
                <a:solidFill>
                  <a:srgbClr val="FFFFFF"/>
                </a:solidFill>
                <a:latin typeface="Calibri"/>
                <a:cs typeface="Arial" charset="0"/>
              </a:rPr>
              <a:t>nhiên</a:t>
            </a:r>
            <a:br>
              <a:rPr lang="en-US" sz="1400" dirty="0">
                <a:solidFill>
                  <a:srgbClr val="FFFFFF"/>
                </a:solidFill>
                <a:latin typeface="Calibri"/>
                <a:cs typeface="Arial" charset="0"/>
              </a:rPr>
            </a:br>
            <a:r>
              <a:rPr lang="en-US" sz="1400" dirty="0">
                <a:solidFill>
                  <a:srgbClr val="FFFFFF"/>
                </a:solidFill>
                <a:latin typeface="Calibri"/>
                <a:cs typeface="Arial" charset="0"/>
              </a:rPr>
              <a:t>(n = 1364)</a:t>
            </a:r>
          </a:p>
        </p:txBody>
      </p:sp>
      <p:sp>
        <p:nvSpPr>
          <p:cNvPr id="7" name="Rectangle 6"/>
          <p:cNvSpPr/>
          <p:nvPr/>
        </p:nvSpPr>
        <p:spPr>
          <a:xfrm>
            <a:off x="431139" y="1369207"/>
            <a:ext cx="3550165" cy="523220"/>
          </a:xfrm>
          <a:prstGeom prst="rect">
            <a:avLst/>
          </a:prstGeom>
        </p:spPr>
        <p:txBody>
          <a:bodyPr wrap="square">
            <a:spAutoFit/>
          </a:bodyPr>
          <a:lstStyle/>
          <a:p>
            <a:pPr defTabSz="914378">
              <a:defRPr/>
            </a:pPr>
            <a:r>
              <a:rPr lang="en-GB" sz="1400" dirty="0">
                <a:solidFill>
                  <a:srgbClr val="4D4D4F"/>
                </a:solidFill>
                <a:latin typeface="Calibri"/>
              </a:rPr>
              <a:t>NC </a:t>
            </a:r>
            <a:r>
              <a:rPr lang="en-GB" sz="1400" dirty="0" err="1">
                <a:solidFill>
                  <a:srgbClr val="4D4D4F"/>
                </a:solidFill>
                <a:latin typeface="Calibri"/>
              </a:rPr>
              <a:t>pha</a:t>
            </a:r>
            <a:r>
              <a:rPr lang="en-GB" sz="1400" dirty="0">
                <a:solidFill>
                  <a:srgbClr val="4D4D4F"/>
                </a:solidFill>
                <a:latin typeface="Calibri"/>
              </a:rPr>
              <a:t> III </a:t>
            </a:r>
            <a:r>
              <a:rPr lang="en-GB" sz="1400" dirty="0" err="1">
                <a:solidFill>
                  <a:srgbClr val="4D4D4F"/>
                </a:solidFill>
                <a:latin typeface="Calibri"/>
              </a:rPr>
              <a:t>ngẫu</a:t>
            </a:r>
            <a:r>
              <a:rPr lang="en-GB" sz="1400" dirty="0">
                <a:solidFill>
                  <a:srgbClr val="4D4D4F"/>
                </a:solidFill>
                <a:latin typeface="Calibri"/>
              </a:rPr>
              <a:t> </a:t>
            </a:r>
            <a:r>
              <a:rPr lang="en-GB" sz="1400" dirty="0" err="1">
                <a:solidFill>
                  <a:srgbClr val="4D4D4F"/>
                </a:solidFill>
                <a:latin typeface="Calibri"/>
              </a:rPr>
              <a:t>nhiên</a:t>
            </a:r>
            <a:r>
              <a:rPr lang="en-GB" sz="1400" dirty="0">
                <a:solidFill>
                  <a:srgbClr val="4D4D4F"/>
                </a:solidFill>
                <a:latin typeface="Calibri"/>
              </a:rPr>
              <a:t> </a:t>
            </a:r>
            <a:r>
              <a:rPr lang="en-GB" sz="1400" dirty="0" err="1">
                <a:solidFill>
                  <a:srgbClr val="4D4D4F"/>
                </a:solidFill>
                <a:latin typeface="Calibri"/>
              </a:rPr>
              <a:t>ở</a:t>
            </a:r>
            <a:r>
              <a:rPr lang="en-GB" sz="1400" dirty="0">
                <a:solidFill>
                  <a:srgbClr val="4D4D4F"/>
                </a:solidFill>
                <a:latin typeface="Calibri"/>
              </a:rPr>
              <a:t> </a:t>
            </a:r>
            <a:r>
              <a:rPr lang="en-GB" sz="1400" dirty="0" err="1">
                <a:solidFill>
                  <a:srgbClr val="4D4D4F"/>
                </a:solidFill>
                <a:latin typeface="Calibri"/>
              </a:rPr>
              <a:t>bệnh</a:t>
            </a:r>
            <a:r>
              <a:rPr lang="en-GB" sz="1400" dirty="0">
                <a:solidFill>
                  <a:srgbClr val="4D4D4F"/>
                </a:solidFill>
                <a:latin typeface="Calibri"/>
              </a:rPr>
              <a:t> </a:t>
            </a:r>
            <a:r>
              <a:rPr lang="en-GB" sz="1400" dirty="0" err="1">
                <a:solidFill>
                  <a:srgbClr val="4D4D4F"/>
                </a:solidFill>
                <a:latin typeface="Calibri"/>
              </a:rPr>
              <a:t>nhân</a:t>
            </a:r>
            <a:r>
              <a:rPr lang="en-GB" sz="1400" dirty="0">
                <a:solidFill>
                  <a:srgbClr val="4D4D4F"/>
                </a:solidFill>
                <a:latin typeface="Calibri"/>
              </a:rPr>
              <a:t> ĐTĐ </a:t>
            </a:r>
            <a:r>
              <a:rPr lang="en-GB" sz="1400" dirty="0" err="1">
                <a:solidFill>
                  <a:srgbClr val="4D4D4F"/>
                </a:solidFill>
                <a:latin typeface="Calibri"/>
              </a:rPr>
              <a:t>típ</a:t>
            </a:r>
            <a:r>
              <a:rPr lang="en-GB" sz="1400" dirty="0">
                <a:solidFill>
                  <a:srgbClr val="4D4D4F"/>
                </a:solidFill>
                <a:latin typeface="Calibri"/>
              </a:rPr>
              <a:t> 2 </a:t>
            </a:r>
            <a:r>
              <a:rPr lang="en-GB" sz="1400" dirty="0" err="1">
                <a:solidFill>
                  <a:srgbClr val="4D4D4F"/>
                </a:solidFill>
                <a:latin typeface="Calibri"/>
              </a:rPr>
              <a:t>chưa</a:t>
            </a:r>
            <a:r>
              <a:rPr lang="en-GB" sz="1400" dirty="0">
                <a:solidFill>
                  <a:srgbClr val="4D4D4F"/>
                </a:solidFill>
                <a:latin typeface="Calibri"/>
              </a:rPr>
              <a:t> </a:t>
            </a:r>
            <a:r>
              <a:rPr lang="en-GB" sz="1400" dirty="0" err="1">
                <a:solidFill>
                  <a:srgbClr val="4D4D4F"/>
                </a:solidFill>
                <a:latin typeface="Calibri"/>
              </a:rPr>
              <a:t>điều</a:t>
            </a:r>
            <a:r>
              <a:rPr lang="en-GB" sz="1400" dirty="0">
                <a:solidFill>
                  <a:srgbClr val="4D4D4F"/>
                </a:solidFill>
                <a:latin typeface="Calibri"/>
              </a:rPr>
              <a:t> </a:t>
            </a:r>
            <a:r>
              <a:rPr lang="en-GB" sz="1400" dirty="0" err="1">
                <a:solidFill>
                  <a:srgbClr val="4D4D4F"/>
                </a:solidFill>
                <a:latin typeface="Calibri"/>
              </a:rPr>
              <a:t>trị</a:t>
            </a:r>
            <a:r>
              <a:rPr lang="en-GB" sz="1400" dirty="0">
                <a:solidFill>
                  <a:srgbClr val="4D4D4F"/>
                </a:solidFill>
                <a:latin typeface="Calibri"/>
              </a:rPr>
              <a:t> </a:t>
            </a:r>
            <a:r>
              <a:rPr lang="en-GB" sz="1400" dirty="0" err="1">
                <a:solidFill>
                  <a:srgbClr val="4D4D4F"/>
                </a:solidFill>
                <a:latin typeface="Calibri"/>
              </a:rPr>
              <a:t>ở</a:t>
            </a:r>
            <a:r>
              <a:rPr lang="en-GB" sz="1400" dirty="0">
                <a:solidFill>
                  <a:srgbClr val="4D4D4F"/>
                </a:solidFill>
                <a:latin typeface="Calibri"/>
              </a:rPr>
              <a:t> 21 </a:t>
            </a:r>
            <a:r>
              <a:rPr lang="en-GB" sz="1400" dirty="0" err="1">
                <a:solidFill>
                  <a:srgbClr val="4D4D4F"/>
                </a:solidFill>
                <a:latin typeface="Calibri"/>
              </a:rPr>
              <a:t>quốc</a:t>
            </a:r>
            <a:r>
              <a:rPr lang="en-GB" sz="1400" dirty="0">
                <a:solidFill>
                  <a:srgbClr val="4D4D4F"/>
                </a:solidFill>
                <a:latin typeface="Calibri"/>
              </a:rPr>
              <a:t> </a:t>
            </a:r>
            <a:r>
              <a:rPr lang="en-GB" sz="1400" dirty="0" err="1">
                <a:solidFill>
                  <a:srgbClr val="4D4D4F"/>
                </a:solidFill>
                <a:latin typeface="Calibri"/>
              </a:rPr>
              <a:t>gia</a:t>
            </a:r>
            <a:endParaRPr lang="en-GB" sz="1400" dirty="0">
              <a:solidFill>
                <a:srgbClr val="4D4D4F"/>
              </a:solidFill>
              <a:latin typeface="Calibri"/>
            </a:endParaRPr>
          </a:p>
        </p:txBody>
      </p:sp>
      <p:sp>
        <p:nvSpPr>
          <p:cNvPr id="16" name="TextBox 15"/>
          <p:cNvSpPr txBox="1"/>
          <p:nvPr/>
        </p:nvSpPr>
        <p:spPr>
          <a:xfrm>
            <a:off x="5558823" y="898382"/>
            <a:ext cx="2221136" cy="276999"/>
          </a:xfrm>
          <a:prstGeom prst="rect">
            <a:avLst/>
          </a:prstGeom>
          <a:noFill/>
        </p:spPr>
        <p:txBody>
          <a:bodyPr wrap="square" rtlCol="0">
            <a:spAutoFit/>
          </a:bodyPr>
          <a:lstStyle/>
          <a:p>
            <a:pPr algn="ctr" defTabSz="914378">
              <a:defRPr/>
            </a:pPr>
            <a:r>
              <a:rPr lang="en-GB" sz="1200" dirty="0">
                <a:solidFill>
                  <a:srgbClr val="4D4D4F"/>
                </a:solidFill>
                <a:latin typeface="Calibri"/>
              </a:rPr>
              <a:t>24 </a:t>
            </a:r>
            <a:r>
              <a:rPr lang="en-GB" sz="1200" dirty="0" err="1">
                <a:solidFill>
                  <a:srgbClr val="4D4D4F"/>
                </a:solidFill>
                <a:latin typeface="Calibri"/>
              </a:rPr>
              <a:t>tuần</a:t>
            </a:r>
            <a:r>
              <a:rPr lang="en-GB" sz="1200" dirty="0">
                <a:solidFill>
                  <a:srgbClr val="4D4D4F"/>
                </a:solidFill>
                <a:latin typeface="Calibri"/>
              </a:rPr>
              <a:t> </a:t>
            </a:r>
            <a:r>
              <a:rPr lang="en-GB" sz="1200" dirty="0" err="1">
                <a:solidFill>
                  <a:srgbClr val="4D4D4F"/>
                </a:solidFill>
                <a:latin typeface="Calibri"/>
              </a:rPr>
              <a:t>điều</a:t>
            </a:r>
            <a:r>
              <a:rPr lang="en-GB" sz="1200" dirty="0">
                <a:solidFill>
                  <a:srgbClr val="4D4D4F"/>
                </a:solidFill>
                <a:latin typeface="Calibri"/>
              </a:rPr>
              <a:t> </a:t>
            </a:r>
            <a:r>
              <a:rPr lang="en-GB" sz="1200" dirty="0" err="1">
                <a:solidFill>
                  <a:srgbClr val="4D4D4F"/>
                </a:solidFill>
                <a:latin typeface="Calibri"/>
              </a:rPr>
              <a:t>trị</a:t>
            </a:r>
            <a:endParaRPr lang="en-GB" sz="1200" dirty="0">
              <a:solidFill>
                <a:srgbClr val="4D4D4F"/>
              </a:solidFill>
              <a:latin typeface="Calibri"/>
            </a:endParaRPr>
          </a:p>
        </p:txBody>
      </p:sp>
      <p:cxnSp>
        <p:nvCxnSpPr>
          <p:cNvPr id="17" name="Straight Arrow Connector 16"/>
          <p:cNvCxnSpPr/>
          <p:nvPr/>
        </p:nvCxnSpPr>
        <p:spPr>
          <a:xfrm>
            <a:off x="4598661" y="1378649"/>
            <a:ext cx="720000" cy="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4598660" y="1743496"/>
            <a:ext cx="720000" cy="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4604325" y="2118911"/>
            <a:ext cx="720000" cy="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603293" y="2488582"/>
            <a:ext cx="720000" cy="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4604325" y="2861656"/>
            <a:ext cx="720000" cy="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4604325" y="3200794"/>
            <a:ext cx="720000" cy="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4600813" y="3565630"/>
            <a:ext cx="720000" cy="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4604325" y="3916340"/>
            <a:ext cx="720000" cy="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594353" y="1373078"/>
            <a:ext cx="6460" cy="2550409"/>
          </a:xfrm>
          <a:prstGeom prst="line">
            <a:avLst/>
          </a:prstGeom>
          <a:ln w="1905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305020" y="1066656"/>
            <a:ext cx="3388234" cy="3058976"/>
            <a:chOff x="5305020" y="1066655"/>
            <a:chExt cx="2741664" cy="2991829"/>
          </a:xfrm>
        </p:grpSpPr>
        <p:sp>
          <p:nvSpPr>
            <p:cNvPr id="79" name="Rectangle 78"/>
            <p:cNvSpPr>
              <a:spLocks noChangeArrowheads="1"/>
            </p:cNvSpPr>
            <p:nvPr/>
          </p:nvSpPr>
          <p:spPr bwMode="gray">
            <a:xfrm>
              <a:off x="5317453" y="2837483"/>
              <a:ext cx="32428" cy="158036"/>
            </a:xfrm>
            <a:prstGeom prst="rect">
              <a:avLst/>
            </a:prstGeom>
            <a:noFill/>
            <a:ln>
              <a:noFill/>
            </a:ln>
            <a:effectLst>
              <a:prstShdw prst="shdw17" dist="17961" dir="2700000">
                <a:srgbClr val="999999"/>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378" fontAlgn="base">
                <a:spcBef>
                  <a:spcPct val="0"/>
                </a:spcBef>
                <a:spcAft>
                  <a:spcPct val="0"/>
                </a:spcAft>
                <a:defRPr/>
              </a:pPr>
              <a:r>
                <a:rPr lang="en-US" sz="1050" dirty="0">
                  <a:solidFill>
                    <a:prstClr val="white"/>
                  </a:solidFill>
                  <a:latin typeface="Calibri"/>
                  <a:ea typeface="Arial Unicode MS" pitchFamily="34" charset="-128"/>
                  <a:cs typeface="Arial" pitchFamily="34" charset="0"/>
                </a:rPr>
                <a:t>)</a:t>
              </a:r>
            </a:p>
          </p:txBody>
        </p:sp>
        <p:sp>
          <p:nvSpPr>
            <p:cNvPr id="63" name="Rounded Rectangle 2"/>
            <p:cNvSpPr>
              <a:spLocks noChangeArrowheads="1"/>
            </p:cNvSpPr>
            <p:nvPr>
              <p:custDataLst>
                <p:tags r:id="rId3"/>
              </p:custDataLst>
            </p:nvPr>
          </p:nvSpPr>
          <p:spPr bwMode="gray">
            <a:xfrm>
              <a:off x="5307172" y="3065794"/>
              <a:ext cx="2736000" cy="270000"/>
            </a:xfrm>
            <a:prstGeom prst="roundRect">
              <a:avLst>
                <a:gd name="adj" fmla="val 16667"/>
              </a:avLst>
            </a:prstGeom>
            <a:solidFill>
              <a:srgbClr val="66FFFF"/>
            </a:solidFill>
            <a:ln>
              <a:noFill/>
            </a:ln>
          </p:spPr>
          <p:txBody>
            <a:bodyPr wrap="square" lIns="36000" tIns="36000" rIns="36000" bIns="36000" anchor="ctr" anchorCtr="0">
              <a:noAutofit/>
            </a:bodyPr>
            <a:lstStyle/>
            <a:p>
              <a:pPr algn="ctr" defTabSz="914378" fontAlgn="base">
                <a:spcBef>
                  <a:spcPct val="0"/>
                </a:spcBef>
                <a:spcAft>
                  <a:spcPct val="0"/>
                </a:spcAft>
                <a:defRPr/>
              </a:pPr>
              <a:r>
                <a:rPr lang="en-US" sz="1050" dirty="0">
                  <a:solidFill>
                    <a:prstClr val="black"/>
                  </a:solidFill>
                  <a:latin typeface="Calibri"/>
                  <a:cs typeface="Arial" charset="0"/>
                </a:rPr>
                <a:t>EMPA 10 mg QD </a:t>
              </a:r>
              <a:br>
                <a:rPr lang="en-US" sz="1050" dirty="0">
                  <a:solidFill>
                    <a:prstClr val="black"/>
                  </a:solidFill>
                  <a:latin typeface="Calibri"/>
                  <a:cs typeface="Arial" charset="0"/>
                </a:rPr>
              </a:br>
              <a:r>
                <a:rPr lang="en-US" sz="1050" dirty="0">
                  <a:solidFill>
                    <a:prstClr val="black"/>
                  </a:solidFill>
                  <a:latin typeface="Calibri"/>
                  <a:cs typeface="Arial" charset="0"/>
                </a:rPr>
                <a:t>(n = 172)</a:t>
              </a:r>
            </a:p>
          </p:txBody>
        </p:sp>
        <p:sp>
          <p:nvSpPr>
            <p:cNvPr id="54" name="Rounded Rectangle 2"/>
            <p:cNvSpPr>
              <a:spLocks noChangeArrowheads="1"/>
            </p:cNvSpPr>
            <p:nvPr>
              <p:custDataLst>
                <p:tags r:id="rId4"/>
              </p:custDataLst>
            </p:nvPr>
          </p:nvSpPr>
          <p:spPr bwMode="gray">
            <a:xfrm>
              <a:off x="5307172" y="2721764"/>
              <a:ext cx="2736000" cy="270000"/>
            </a:xfrm>
            <a:prstGeom prst="roundRect">
              <a:avLst>
                <a:gd name="adj" fmla="val 16667"/>
              </a:avLst>
            </a:prstGeom>
            <a:solidFill>
              <a:srgbClr val="009999"/>
            </a:solidFill>
            <a:ln>
              <a:noFill/>
            </a:ln>
          </p:spPr>
          <p:txBody>
            <a:bodyPr wrap="square" lIns="36000" tIns="36000" rIns="36000" bIns="36000" anchor="ctr" anchorCtr="0">
              <a:noAutofit/>
            </a:bodyPr>
            <a:lstStyle/>
            <a:p>
              <a:pPr algn="ctr" defTabSz="914378" fontAlgn="base">
                <a:spcBef>
                  <a:spcPct val="0"/>
                </a:spcBef>
                <a:spcAft>
                  <a:spcPct val="0"/>
                </a:spcAft>
                <a:defRPr/>
              </a:pPr>
              <a:r>
                <a:rPr lang="en-US" sz="1050" dirty="0">
                  <a:solidFill>
                    <a:srgbClr val="FFFFFF"/>
                  </a:solidFill>
                  <a:latin typeface="Calibri"/>
                  <a:cs typeface="Arial" charset="0"/>
                </a:rPr>
                <a:t>EMPA 25 mg QD </a:t>
              </a:r>
              <a:br>
                <a:rPr lang="en-US" sz="1050" dirty="0">
                  <a:solidFill>
                    <a:srgbClr val="FFFFFF"/>
                  </a:solidFill>
                  <a:latin typeface="Calibri"/>
                  <a:cs typeface="Arial" charset="0"/>
                </a:rPr>
              </a:br>
              <a:r>
                <a:rPr lang="en-US" sz="1050" dirty="0">
                  <a:solidFill>
                    <a:srgbClr val="FFFFFF"/>
                  </a:solidFill>
                  <a:latin typeface="Calibri"/>
                  <a:cs typeface="Arial" charset="0"/>
                </a:rPr>
                <a:t>(n = 167)</a:t>
              </a:r>
            </a:p>
          </p:txBody>
        </p:sp>
        <p:sp>
          <p:nvSpPr>
            <p:cNvPr id="56" name="Rounded Rectangle 2"/>
            <p:cNvSpPr>
              <a:spLocks noChangeArrowheads="1"/>
            </p:cNvSpPr>
            <p:nvPr>
              <p:custDataLst>
                <p:tags r:id="rId5"/>
              </p:custDataLst>
            </p:nvPr>
          </p:nvSpPr>
          <p:spPr bwMode="gray">
            <a:xfrm>
              <a:off x="5307172" y="1238075"/>
              <a:ext cx="2736000" cy="270000"/>
            </a:xfrm>
            <a:prstGeom prst="roundRect">
              <a:avLst>
                <a:gd name="adj" fmla="val 16667"/>
              </a:avLst>
            </a:prstGeom>
            <a:solidFill>
              <a:srgbClr val="009999"/>
            </a:solidFill>
            <a:ln>
              <a:noFill/>
            </a:ln>
          </p:spPr>
          <p:txBody>
            <a:bodyPr wrap="square" lIns="36000" tIns="36000" rIns="36000" bIns="36000" anchor="ctr" anchorCtr="0">
              <a:noAutofit/>
            </a:bodyPr>
            <a:lstStyle/>
            <a:p>
              <a:pPr algn="ctr" defTabSz="914378" fontAlgn="base">
                <a:spcBef>
                  <a:spcPct val="0"/>
                </a:spcBef>
                <a:spcAft>
                  <a:spcPct val="0"/>
                </a:spcAft>
                <a:defRPr/>
              </a:pPr>
              <a:r>
                <a:rPr lang="en-GB" sz="1050" dirty="0">
                  <a:solidFill>
                    <a:prstClr val="white"/>
                  </a:solidFill>
                  <a:latin typeface="Calibri"/>
                </a:rPr>
                <a:t>EMPA 12.5 mg BID + MET 1000 mg BID </a:t>
              </a:r>
            </a:p>
            <a:p>
              <a:pPr algn="ctr" defTabSz="914378" fontAlgn="base">
                <a:spcBef>
                  <a:spcPct val="0"/>
                </a:spcBef>
                <a:spcAft>
                  <a:spcPct val="0"/>
                </a:spcAft>
                <a:defRPr/>
              </a:pPr>
              <a:r>
                <a:rPr lang="en-GB" sz="1050" dirty="0">
                  <a:solidFill>
                    <a:prstClr val="white"/>
                  </a:solidFill>
                  <a:latin typeface="Calibri"/>
                </a:rPr>
                <a:t>(n = 170)</a:t>
              </a:r>
              <a:endParaRPr lang="en-US" sz="1050" dirty="0">
                <a:solidFill>
                  <a:srgbClr val="FFFFFF"/>
                </a:solidFill>
                <a:latin typeface="Calibri"/>
                <a:cs typeface="Arial" charset="0"/>
              </a:endParaRPr>
            </a:p>
          </p:txBody>
        </p:sp>
        <p:sp>
          <p:nvSpPr>
            <p:cNvPr id="58" name="Rounded Rectangle 2"/>
            <p:cNvSpPr>
              <a:spLocks noChangeArrowheads="1"/>
            </p:cNvSpPr>
            <p:nvPr>
              <p:custDataLst>
                <p:tags r:id="rId6"/>
              </p:custDataLst>
            </p:nvPr>
          </p:nvSpPr>
          <p:spPr bwMode="gray">
            <a:xfrm>
              <a:off x="5305020" y="3430630"/>
              <a:ext cx="2736000" cy="270000"/>
            </a:xfrm>
            <a:prstGeom prst="roundRect">
              <a:avLst>
                <a:gd name="adj" fmla="val 16667"/>
              </a:avLst>
            </a:prstGeom>
            <a:solidFill>
              <a:schemeClr val="tx1"/>
            </a:solidFill>
            <a:ln>
              <a:noFill/>
            </a:ln>
          </p:spPr>
          <p:txBody>
            <a:bodyPr wrap="square" lIns="36000" tIns="36000" rIns="36000" bIns="36000" anchor="ctr" anchorCtr="0">
              <a:noAutofit/>
            </a:bodyPr>
            <a:lstStyle/>
            <a:p>
              <a:pPr algn="ctr" defTabSz="914378" fontAlgn="base">
                <a:spcBef>
                  <a:spcPct val="0"/>
                </a:spcBef>
                <a:spcAft>
                  <a:spcPct val="0"/>
                </a:spcAft>
                <a:defRPr/>
              </a:pPr>
              <a:r>
                <a:rPr lang="en-US" sz="1050" dirty="0">
                  <a:solidFill>
                    <a:srgbClr val="FFFFFF"/>
                  </a:solidFill>
                  <a:latin typeface="Calibri"/>
                  <a:cs typeface="Arial" charset="0"/>
                </a:rPr>
                <a:t>MET 1000 mg BID </a:t>
              </a:r>
              <a:br>
                <a:rPr lang="en-US" sz="1050" dirty="0">
                  <a:solidFill>
                    <a:srgbClr val="FFFFFF"/>
                  </a:solidFill>
                  <a:latin typeface="Calibri"/>
                  <a:cs typeface="Arial" charset="0"/>
                </a:rPr>
              </a:br>
              <a:r>
                <a:rPr lang="en-US" sz="1050" dirty="0">
                  <a:solidFill>
                    <a:srgbClr val="FFFFFF"/>
                  </a:solidFill>
                  <a:latin typeface="Calibri"/>
                  <a:cs typeface="Arial" charset="0"/>
                </a:rPr>
                <a:t>(n = 170)</a:t>
              </a:r>
            </a:p>
          </p:txBody>
        </p:sp>
        <p:sp>
          <p:nvSpPr>
            <p:cNvPr id="59" name="Rounded Rectangle 2"/>
            <p:cNvSpPr>
              <a:spLocks noChangeArrowheads="1"/>
            </p:cNvSpPr>
            <p:nvPr>
              <p:custDataLst>
                <p:tags r:id="rId7"/>
              </p:custDataLst>
            </p:nvPr>
          </p:nvSpPr>
          <p:spPr bwMode="gray">
            <a:xfrm>
              <a:off x="5310684" y="3788484"/>
              <a:ext cx="2736000" cy="270000"/>
            </a:xfrm>
            <a:prstGeom prst="roundRect">
              <a:avLst>
                <a:gd name="adj" fmla="val 16667"/>
              </a:avLst>
            </a:prstGeom>
            <a:solidFill>
              <a:schemeClr val="bg1">
                <a:lumMod val="75000"/>
              </a:schemeClr>
            </a:solidFill>
            <a:ln>
              <a:noFill/>
            </a:ln>
          </p:spPr>
          <p:txBody>
            <a:bodyPr wrap="square" lIns="36000" tIns="36000" rIns="36000" bIns="36000" anchor="ctr" anchorCtr="0">
              <a:noAutofit/>
            </a:bodyPr>
            <a:lstStyle/>
            <a:p>
              <a:pPr algn="ctr" defTabSz="914378" fontAlgn="base">
                <a:spcBef>
                  <a:spcPct val="0"/>
                </a:spcBef>
                <a:spcAft>
                  <a:spcPct val="0"/>
                </a:spcAft>
                <a:defRPr/>
              </a:pPr>
              <a:r>
                <a:rPr lang="en-US" sz="1050" dirty="0">
                  <a:solidFill>
                    <a:prstClr val="black"/>
                  </a:solidFill>
                  <a:latin typeface="Calibri"/>
                  <a:cs typeface="Arial" charset="0"/>
                </a:rPr>
                <a:t>MET 500 mg BID </a:t>
              </a:r>
            </a:p>
            <a:p>
              <a:pPr algn="ctr" defTabSz="914378" fontAlgn="base">
                <a:spcBef>
                  <a:spcPct val="0"/>
                </a:spcBef>
                <a:spcAft>
                  <a:spcPct val="0"/>
                </a:spcAft>
                <a:defRPr/>
              </a:pPr>
              <a:r>
                <a:rPr lang="en-US" sz="1050" dirty="0">
                  <a:solidFill>
                    <a:prstClr val="black"/>
                  </a:solidFill>
                  <a:latin typeface="Calibri"/>
                  <a:cs typeface="Arial" charset="0"/>
                </a:rPr>
                <a:t>(n = 171)</a:t>
              </a:r>
            </a:p>
          </p:txBody>
        </p:sp>
        <p:sp>
          <p:nvSpPr>
            <p:cNvPr id="60" name="Rounded Rectangle 2"/>
            <p:cNvSpPr>
              <a:spLocks noChangeArrowheads="1"/>
            </p:cNvSpPr>
            <p:nvPr>
              <p:custDataLst>
                <p:tags r:id="rId8"/>
              </p:custDataLst>
            </p:nvPr>
          </p:nvSpPr>
          <p:spPr bwMode="gray">
            <a:xfrm>
              <a:off x="5309653" y="1604300"/>
              <a:ext cx="2736000" cy="270000"/>
            </a:xfrm>
            <a:prstGeom prst="roundRect">
              <a:avLst>
                <a:gd name="adj" fmla="val 16667"/>
              </a:avLst>
            </a:prstGeom>
            <a:solidFill>
              <a:srgbClr val="009999"/>
            </a:solidFill>
            <a:ln>
              <a:noFill/>
            </a:ln>
          </p:spPr>
          <p:txBody>
            <a:bodyPr wrap="square" lIns="36000" tIns="36000" rIns="36000" bIns="36000" anchor="ctr" anchorCtr="0">
              <a:noAutofit/>
            </a:bodyPr>
            <a:lstStyle/>
            <a:p>
              <a:pPr algn="ctr" defTabSz="914378" fontAlgn="base">
                <a:spcBef>
                  <a:spcPct val="0"/>
                </a:spcBef>
                <a:spcAft>
                  <a:spcPct val="0"/>
                </a:spcAft>
                <a:defRPr/>
              </a:pPr>
              <a:r>
                <a:rPr lang="en-GB" sz="1050" dirty="0">
                  <a:solidFill>
                    <a:prstClr val="white"/>
                  </a:solidFill>
                  <a:latin typeface="Calibri"/>
                </a:rPr>
                <a:t>EMPA 12.5 mg BID + MET 500 mg BID </a:t>
              </a:r>
            </a:p>
            <a:p>
              <a:pPr algn="ctr" defTabSz="914378" fontAlgn="base">
                <a:spcBef>
                  <a:spcPct val="0"/>
                </a:spcBef>
                <a:spcAft>
                  <a:spcPct val="0"/>
                </a:spcAft>
                <a:defRPr/>
              </a:pPr>
              <a:r>
                <a:rPr lang="en-GB" sz="1050" dirty="0">
                  <a:solidFill>
                    <a:prstClr val="white"/>
                  </a:solidFill>
                  <a:latin typeface="Calibri"/>
                </a:rPr>
                <a:t>(n = 170)</a:t>
              </a:r>
              <a:endParaRPr lang="en-US" sz="1050" dirty="0">
                <a:solidFill>
                  <a:prstClr val="white"/>
                </a:solidFill>
                <a:latin typeface="Calibri"/>
                <a:cs typeface="Arial" charset="0"/>
              </a:endParaRPr>
            </a:p>
          </p:txBody>
        </p:sp>
        <p:sp>
          <p:nvSpPr>
            <p:cNvPr id="64" name="Rounded Rectangle 2"/>
            <p:cNvSpPr>
              <a:spLocks noChangeArrowheads="1"/>
            </p:cNvSpPr>
            <p:nvPr>
              <p:custDataLst>
                <p:tags r:id="rId9"/>
              </p:custDataLst>
            </p:nvPr>
          </p:nvSpPr>
          <p:spPr bwMode="gray">
            <a:xfrm>
              <a:off x="5310684" y="1976354"/>
              <a:ext cx="2736000" cy="270000"/>
            </a:xfrm>
            <a:prstGeom prst="roundRect">
              <a:avLst>
                <a:gd name="adj" fmla="val 16667"/>
              </a:avLst>
            </a:prstGeom>
            <a:solidFill>
              <a:srgbClr val="66FFFF"/>
            </a:solidFill>
            <a:ln>
              <a:noFill/>
            </a:ln>
          </p:spPr>
          <p:txBody>
            <a:bodyPr wrap="square" lIns="36000" tIns="36000" rIns="36000" bIns="36000" anchor="ctr" anchorCtr="0">
              <a:noAutofit/>
            </a:bodyPr>
            <a:lstStyle/>
            <a:p>
              <a:pPr algn="ctr" defTabSz="914378" fontAlgn="base">
                <a:spcBef>
                  <a:spcPct val="0"/>
                </a:spcBef>
                <a:spcAft>
                  <a:spcPct val="0"/>
                </a:spcAft>
                <a:defRPr/>
              </a:pPr>
              <a:r>
                <a:rPr lang="en-GB" sz="1050" dirty="0">
                  <a:solidFill>
                    <a:prstClr val="black"/>
                  </a:solidFill>
                  <a:latin typeface="Calibri"/>
                </a:rPr>
                <a:t>EMPA 5 mg BID + MET 1000 mg BID </a:t>
              </a:r>
            </a:p>
            <a:p>
              <a:pPr algn="ctr" defTabSz="914378" fontAlgn="base">
                <a:spcBef>
                  <a:spcPct val="0"/>
                </a:spcBef>
                <a:spcAft>
                  <a:spcPct val="0"/>
                </a:spcAft>
                <a:defRPr/>
              </a:pPr>
              <a:r>
                <a:rPr lang="en-GB" sz="1050" dirty="0">
                  <a:solidFill>
                    <a:prstClr val="black"/>
                  </a:solidFill>
                  <a:latin typeface="Calibri"/>
                </a:rPr>
                <a:t>(n = 171)</a:t>
              </a:r>
              <a:endParaRPr lang="en-US" sz="1050" dirty="0">
                <a:solidFill>
                  <a:prstClr val="black"/>
                </a:solidFill>
                <a:latin typeface="Calibri"/>
                <a:cs typeface="Arial" charset="0"/>
              </a:endParaRPr>
            </a:p>
          </p:txBody>
        </p:sp>
        <p:sp>
          <p:nvSpPr>
            <p:cNvPr id="65" name="Rounded Rectangle 2"/>
            <p:cNvSpPr>
              <a:spLocks noChangeArrowheads="1"/>
            </p:cNvSpPr>
            <p:nvPr>
              <p:custDataLst>
                <p:tags r:id="rId10"/>
              </p:custDataLst>
            </p:nvPr>
          </p:nvSpPr>
          <p:spPr bwMode="gray">
            <a:xfrm>
              <a:off x="5307172" y="2353582"/>
              <a:ext cx="2736000" cy="270000"/>
            </a:xfrm>
            <a:prstGeom prst="roundRect">
              <a:avLst>
                <a:gd name="adj" fmla="val 16667"/>
              </a:avLst>
            </a:prstGeom>
            <a:solidFill>
              <a:srgbClr val="66FFFF"/>
            </a:solidFill>
            <a:ln>
              <a:noFill/>
            </a:ln>
          </p:spPr>
          <p:txBody>
            <a:bodyPr wrap="square" lIns="36000" tIns="36000" rIns="36000" bIns="36000" anchor="ctr" anchorCtr="0">
              <a:noAutofit/>
            </a:bodyPr>
            <a:lstStyle/>
            <a:p>
              <a:pPr algn="ctr" defTabSz="914378" fontAlgn="base">
                <a:spcBef>
                  <a:spcPct val="0"/>
                </a:spcBef>
                <a:spcAft>
                  <a:spcPct val="0"/>
                </a:spcAft>
                <a:defRPr/>
              </a:pPr>
              <a:r>
                <a:rPr lang="en-GB" sz="1050" dirty="0">
                  <a:solidFill>
                    <a:prstClr val="black"/>
                  </a:solidFill>
                  <a:latin typeface="Calibri"/>
                </a:rPr>
                <a:t>EMPA 5 mg BID + MET 500 mg BID </a:t>
              </a:r>
            </a:p>
            <a:p>
              <a:pPr algn="ctr" defTabSz="914378" fontAlgn="base">
                <a:spcBef>
                  <a:spcPct val="0"/>
                </a:spcBef>
                <a:spcAft>
                  <a:spcPct val="0"/>
                </a:spcAft>
                <a:defRPr/>
              </a:pPr>
              <a:r>
                <a:rPr lang="en-GB" sz="1050" dirty="0">
                  <a:solidFill>
                    <a:prstClr val="black"/>
                  </a:solidFill>
                  <a:latin typeface="Calibri"/>
                </a:rPr>
                <a:t>(n = 169)</a:t>
              </a:r>
              <a:endParaRPr lang="en-US" sz="1050" dirty="0">
                <a:solidFill>
                  <a:prstClr val="black"/>
                </a:solidFill>
                <a:latin typeface="Calibri"/>
                <a:cs typeface="Arial" charset="0"/>
              </a:endParaRPr>
            </a:p>
          </p:txBody>
        </p:sp>
        <p:grpSp>
          <p:nvGrpSpPr>
            <p:cNvPr id="5" name="Group 4"/>
            <p:cNvGrpSpPr/>
            <p:nvPr/>
          </p:nvGrpSpPr>
          <p:grpSpPr>
            <a:xfrm>
              <a:off x="5324326" y="1066655"/>
              <a:ext cx="2682946" cy="127905"/>
              <a:chOff x="5220642" y="1147227"/>
              <a:chExt cx="1733629" cy="118954"/>
            </a:xfrm>
          </p:grpSpPr>
          <p:cxnSp>
            <p:nvCxnSpPr>
              <p:cNvPr id="111" name="Straight Connector 110"/>
              <p:cNvCxnSpPr/>
              <p:nvPr/>
            </p:nvCxnSpPr>
            <p:spPr>
              <a:xfrm>
                <a:off x="5226008" y="1206704"/>
                <a:ext cx="1728263" cy="0"/>
              </a:xfrm>
              <a:prstGeom prst="line">
                <a:avLst/>
              </a:prstGeom>
              <a:ln w="1905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6954271" y="1147228"/>
                <a:ext cx="0" cy="118953"/>
              </a:xfrm>
              <a:prstGeom prst="line">
                <a:avLst/>
              </a:prstGeom>
              <a:ln w="1905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220642" y="1147227"/>
                <a:ext cx="0" cy="118953"/>
              </a:xfrm>
              <a:prstGeom prst="line">
                <a:avLst/>
              </a:prstGeom>
              <a:ln w="1905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grpSp>
      </p:grpSp>
      <p:cxnSp>
        <p:nvCxnSpPr>
          <p:cNvPr id="118" name="Straight Arrow Connector 117"/>
          <p:cNvCxnSpPr>
            <a:stCxn id="69" idx="3"/>
          </p:cNvCxnSpPr>
          <p:nvPr/>
        </p:nvCxnSpPr>
        <p:spPr>
          <a:xfrm>
            <a:off x="3981303" y="2648279"/>
            <a:ext cx="619510" cy="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2"/>
          <p:cNvSpPr>
            <a:spLocks noChangeArrowheads="1"/>
          </p:cNvSpPr>
          <p:nvPr>
            <p:custDataLst>
              <p:tags r:id="rId2"/>
            </p:custDataLst>
          </p:nvPr>
        </p:nvSpPr>
        <p:spPr bwMode="gray">
          <a:xfrm>
            <a:off x="1049543" y="2406197"/>
            <a:ext cx="1287779" cy="484167"/>
          </a:xfrm>
          <a:prstGeom prst="roundRect">
            <a:avLst>
              <a:gd name="adj" fmla="val 11587"/>
            </a:avLst>
          </a:prstGeom>
          <a:solidFill>
            <a:schemeClr val="tx1"/>
          </a:solidFill>
          <a:ln>
            <a:noFill/>
          </a:ln>
          <a:effectLst/>
        </p:spPr>
        <p:txBody>
          <a:bodyPr lIns="36000" tIns="36000" rIns="36000" bIns="36000" anchor="ctr" anchorCtr="1"/>
          <a:lstStyle/>
          <a:p>
            <a:pPr algn="ctr" defTabSz="914378" fontAlgn="base">
              <a:lnSpc>
                <a:spcPct val="90000"/>
              </a:lnSpc>
              <a:spcBef>
                <a:spcPct val="0"/>
              </a:spcBef>
              <a:spcAft>
                <a:spcPct val="0"/>
              </a:spcAft>
              <a:defRPr/>
            </a:pPr>
            <a:r>
              <a:rPr lang="en-US" sz="1400" dirty="0">
                <a:solidFill>
                  <a:srgbClr val="FFFFFF"/>
                </a:solidFill>
                <a:latin typeface="Calibri"/>
                <a:cs typeface="Arial" charset="0"/>
              </a:rPr>
              <a:t>2 </a:t>
            </a:r>
            <a:r>
              <a:rPr lang="en-US" sz="1400" dirty="0" err="1">
                <a:solidFill>
                  <a:srgbClr val="FFFFFF"/>
                </a:solidFill>
                <a:latin typeface="Calibri"/>
                <a:cs typeface="Arial" charset="0"/>
              </a:rPr>
              <a:t>tuần</a:t>
            </a:r>
            <a:r>
              <a:rPr lang="en-US" sz="1400" dirty="0">
                <a:solidFill>
                  <a:srgbClr val="FFFFFF"/>
                </a:solidFill>
                <a:latin typeface="Calibri"/>
                <a:cs typeface="Arial" charset="0"/>
              </a:rPr>
              <a:t> placebo run-in</a:t>
            </a:r>
          </a:p>
        </p:txBody>
      </p:sp>
      <p:cxnSp>
        <p:nvCxnSpPr>
          <p:cNvPr id="39" name="Straight Arrow Connector 38"/>
          <p:cNvCxnSpPr>
            <a:stCxn id="36" idx="3"/>
            <a:endCxn id="69" idx="1"/>
          </p:cNvCxnSpPr>
          <p:nvPr/>
        </p:nvCxnSpPr>
        <p:spPr>
          <a:xfrm>
            <a:off x="2337318" y="2648279"/>
            <a:ext cx="356206" cy="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964983" y="2979717"/>
            <a:ext cx="2562188" cy="461665"/>
          </a:xfrm>
          <a:prstGeom prst="rect">
            <a:avLst/>
          </a:prstGeom>
        </p:spPr>
        <p:txBody>
          <a:bodyPr wrap="square">
            <a:spAutoFit/>
          </a:bodyPr>
          <a:lstStyle/>
          <a:p>
            <a:pPr marL="171446" indent="-171446" defTabSz="914378">
              <a:buFont typeface="Arial" panose="020B0604020202020204" pitchFamily="34" charset="0"/>
              <a:buChar char="•"/>
              <a:defRPr/>
            </a:pPr>
            <a:r>
              <a:rPr lang="en-US" sz="1200" dirty="0">
                <a:solidFill>
                  <a:srgbClr val="4D4D4F"/>
                </a:solidFill>
                <a:latin typeface="Calibri"/>
              </a:rPr>
              <a:t>BMI ≤ 45 kg/m</a:t>
            </a:r>
            <a:r>
              <a:rPr lang="en-US" sz="1200" baseline="30000" dirty="0">
                <a:solidFill>
                  <a:srgbClr val="4D4D4F"/>
                </a:solidFill>
                <a:latin typeface="Calibri"/>
              </a:rPr>
              <a:t>2 </a:t>
            </a:r>
          </a:p>
          <a:p>
            <a:pPr marL="171446" indent="-171446" defTabSz="914378">
              <a:buFont typeface="Arial" panose="020B0604020202020204" pitchFamily="34" charset="0"/>
              <a:buChar char="•"/>
              <a:defRPr/>
            </a:pPr>
            <a:r>
              <a:rPr lang="en-US" sz="1200" dirty="0">
                <a:solidFill>
                  <a:srgbClr val="4D4D4F"/>
                </a:solidFill>
                <a:latin typeface="Calibri"/>
              </a:rPr>
              <a:t>HbA</a:t>
            </a:r>
            <a:r>
              <a:rPr lang="en-US" sz="1200" baseline="-25000" dirty="0">
                <a:solidFill>
                  <a:srgbClr val="4D4D4F"/>
                </a:solidFill>
                <a:latin typeface="Calibri"/>
              </a:rPr>
              <a:t>1c </a:t>
            </a:r>
            <a:r>
              <a:rPr lang="en-US" sz="1200" dirty="0">
                <a:solidFill>
                  <a:srgbClr val="4D4D4F"/>
                </a:solidFill>
                <a:latin typeface="Calibri"/>
              </a:rPr>
              <a:t>≥ 7.5% to ≤ 12% </a:t>
            </a:r>
          </a:p>
        </p:txBody>
      </p:sp>
    </p:spTree>
    <p:extLst>
      <p:ext uri="{BB962C8B-B14F-4D97-AF65-F5344CB8AC3E}">
        <p14:creationId xmlns:p14="http://schemas.microsoft.com/office/powerpoint/2010/main" val="11501432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142860" y="1088400"/>
            <a:ext cx="1602891" cy="2603497"/>
          </a:xfrm>
          <a:prstGeom prst="rect">
            <a:avLst/>
          </a:prstGeom>
          <a:solidFill>
            <a:schemeClr val="accent6">
              <a:lumMod val="20000"/>
              <a:lumOff val="80000"/>
              <a:alpha val="50000"/>
            </a:schemeClr>
          </a:solidFill>
          <a:ln w="28575" cap="flat" cmpd="sng" algn="ctr">
            <a:noFill/>
            <a:prstDash val="solid"/>
          </a:ln>
          <a:effectLst/>
        </p:spPr>
        <p:txBody>
          <a:bodyPr rtlCol="0" anchor="ctr"/>
          <a:lstStyle/>
          <a:p>
            <a:pPr algn="ctr" defTabSz="514350">
              <a:defRPr/>
            </a:pPr>
            <a:endParaRPr lang="vi-VN" sz="675" kern="0" dirty="0" err="1">
              <a:solidFill>
                <a:srgbClr val="FFFFFF"/>
              </a:solidFill>
              <a:latin typeface="Arial" panose="020B0604020202020204" pitchFamily="34" charset="0"/>
            </a:endParaRPr>
          </a:p>
        </p:txBody>
      </p:sp>
      <p:sp>
        <p:nvSpPr>
          <p:cNvPr id="27" name="Rectangle 26"/>
          <p:cNvSpPr/>
          <p:nvPr/>
        </p:nvSpPr>
        <p:spPr>
          <a:xfrm>
            <a:off x="4556774" y="1040883"/>
            <a:ext cx="912786" cy="2603497"/>
          </a:xfrm>
          <a:prstGeom prst="rect">
            <a:avLst/>
          </a:prstGeom>
          <a:solidFill>
            <a:schemeClr val="accent6">
              <a:lumMod val="20000"/>
              <a:lumOff val="80000"/>
              <a:alpha val="50000"/>
            </a:schemeClr>
          </a:solidFill>
          <a:ln w="28575" cap="flat" cmpd="sng" algn="ctr">
            <a:noFill/>
            <a:prstDash val="solid"/>
          </a:ln>
          <a:effectLst/>
        </p:spPr>
        <p:txBody>
          <a:bodyPr rtlCol="0" anchor="ctr"/>
          <a:lstStyle/>
          <a:p>
            <a:pPr algn="ctr" defTabSz="514350">
              <a:defRPr/>
            </a:pPr>
            <a:endParaRPr lang="vi-VN" sz="675" kern="0" dirty="0" err="1">
              <a:solidFill>
                <a:srgbClr val="FFFFFF"/>
              </a:solidFill>
              <a:latin typeface="Arial" panose="020B0604020202020204" pitchFamily="34" charset="0"/>
            </a:endParaRPr>
          </a:p>
        </p:txBody>
      </p:sp>
      <p:cxnSp>
        <p:nvCxnSpPr>
          <p:cNvPr id="67" name="Straight Arrow Connector 66"/>
          <p:cNvCxnSpPr/>
          <p:nvPr/>
        </p:nvCxnSpPr>
        <p:spPr>
          <a:xfrm>
            <a:off x="3870708" y="1140335"/>
            <a:ext cx="650437" cy="0"/>
          </a:xfrm>
          <a:prstGeom prst="straightConnector1">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Title 1"/>
          <p:cNvSpPr>
            <a:spLocks noGrp="1"/>
          </p:cNvSpPr>
          <p:nvPr>
            <p:ph type="title"/>
          </p:nvPr>
        </p:nvSpPr>
        <p:spPr>
          <a:prstGeom prst="rect">
            <a:avLst/>
          </a:prstGeom>
        </p:spPr>
        <p:txBody>
          <a:bodyPr>
            <a:normAutofit/>
          </a:bodyPr>
          <a:lstStyle/>
          <a:p>
            <a:r>
              <a:rPr lang="en-GB" sz="2325" cap="all" dirty="0" err="1">
                <a:solidFill>
                  <a:srgbClr val="02878A"/>
                </a:solidFill>
                <a:latin typeface="Arial" panose="020B0604020202020204" pitchFamily="34" charset="0"/>
                <a:cs typeface="Arial" panose="020B0604020202020204" pitchFamily="34" charset="0"/>
              </a:rPr>
              <a:t>Khởi</a:t>
            </a:r>
            <a:r>
              <a:rPr lang="en-GB" sz="2325" cap="all" dirty="0">
                <a:solidFill>
                  <a:srgbClr val="02878A"/>
                </a:solidFill>
                <a:latin typeface="Arial" panose="020B0604020202020204" pitchFamily="34" charset="0"/>
                <a:cs typeface="Arial" panose="020B0604020202020204" pitchFamily="34" charset="0"/>
              </a:rPr>
              <a:t> </a:t>
            </a:r>
            <a:r>
              <a:rPr lang="en-GB" sz="2325" cap="all" dirty="0" err="1">
                <a:solidFill>
                  <a:srgbClr val="02878A"/>
                </a:solidFill>
                <a:latin typeface="Arial" panose="020B0604020202020204" pitchFamily="34" charset="0"/>
                <a:cs typeface="Arial" panose="020B0604020202020204" pitchFamily="34" charset="0"/>
              </a:rPr>
              <a:t>đầu</a:t>
            </a:r>
            <a:r>
              <a:rPr lang="en-GB" sz="2325" cap="all" dirty="0">
                <a:solidFill>
                  <a:srgbClr val="02878A"/>
                </a:solidFill>
                <a:latin typeface="Arial" panose="020B0604020202020204" pitchFamily="34" charset="0"/>
                <a:cs typeface="Arial" panose="020B0604020202020204" pitchFamily="34" charset="0"/>
              </a:rPr>
              <a:t> </a:t>
            </a:r>
            <a:r>
              <a:rPr lang="en-GB" sz="2325" cap="all" dirty="0" err="1">
                <a:solidFill>
                  <a:srgbClr val="02878A"/>
                </a:solidFill>
                <a:latin typeface="Arial" panose="020B0604020202020204" pitchFamily="34" charset="0"/>
                <a:cs typeface="Arial" panose="020B0604020202020204" pitchFamily="34" charset="0"/>
              </a:rPr>
              <a:t>với</a:t>
            </a:r>
            <a:r>
              <a:rPr lang="en-GB" sz="2325" cap="all" dirty="0">
                <a:solidFill>
                  <a:srgbClr val="02878A"/>
                </a:solidFill>
                <a:latin typeface="Arial" panose="020B0604020202020204" pitchFamily="34" charset="0"/>
                <a:cs typeface="Arial" panose="020B0604020202020204" pitchFamily="34" charset="0"/>
              </a:rPr>
              <a:t> </a:t>
            </a:r>
            <a:r>
              <a:rPr lang="en-GB" sz="2325" cap="all" dirty="0" err="1">
                <a:solidFill>
                  <a:srgbClr val="02878A"/>
                </a:solidFill>
                <a:latin typeface="Arial" panose="020B0604020202020204" pitchFamily="34" charset="0"/>
                <a:cs typeface="Arial" panose="020B0604020202020204" pitchFamily="34" charset="0"/>
              </a:rPr>
              <a:t>Empagliflozin</a:t>
            </a:r>
            <a:r>
              <a:rPr lang="en-GB" sz="2325" cap="all" dirty="0">
                <a:solidFill>
                  <a:srgbClr val="02878A"/>
                </a:solidFill>
                <a:latin typeface="Arial" panose="020B0604020202020204" pitchFamily="34" charset="0"/>
                <a:cs typeface="Arial" panose="020B0604020202020204" pitchFamily="34" charset="0"/>
              </a:rPr>
              <a:t> &amp; Metformin: </a:t>
            </a:r>
            <a:br>
              <a:rPr lang="en-GB" sz="2325" cap="all" dirty="0">
                <a:solidFill>
                  <a:srgbClr val="02878A"/>
                </a:solidFill>
                <a:latin typeface="Arial" panose="020B0604020202020204" pitchFamily="34" charset="0"/>
                <a:cs typeface="Arial" panose="020B0604020202020204" pitchFamily="34" charset="0"/>
              </a:rPr>
            </a:br>
            <a:r>
              <a:rPr lang="en-GB" sz="2100" dirty="0" err="1">
                <a:solidFill>
                  <a:srgbClr val="C00000"/>
                </a:solidFill>
                <a:latin typeface="Arial" panose="020B0604020202020204" pitchFamily="34" charset="0"/>
                <a:cs typeface="Arial" panose="020B0604020202020204" pitchFamily="34" charset="0"/>
              </a:rPr>
              <a:t>Giảm</a:t>
            </a:r>
            <a:r>
              <a:rPr lang="en-GB" sz="2100" dirty="0">
                <a:solidFill>
                  <a:srgbClr val="C00000"/>
                </a:solidFill>
                <a:latin typeface="Arial" panose="020B0604020202020204" pitchFamily="34" charset="0"/>
                <a:cs typeface="Arial" panose="020B0604020202020204" pitchFamily="34" charset="0"/>
              </a:rPr>
              <a:t> HbA1c </a:t>
            </a:r>
            <a:r>
              <a:rPr lang="en-GB" sz="2100" dirty="0" err="1">
                <a:solidFill>
                  <a:srgbClr val="C00000"/>
                </a:solidFill>
                <a:latin typeface="Arial" panose="020B0604020202020204" pitchFamily="34" charset="0"/>
                <a:cs typeface="Arial" panose="020B0604020202020204" pitchFamily="34" charset="0"/>
              </a:rPr>
              <a:t>hiệu</a:t>
            </a:r>
            <a:r>
              <a:rPr lang="en-GB" sz="2100" dirty="0">
                <a:solidFill>
                  <a:srgbClr val="C00000"/>
                </a:solidFill>
                <a:latin typeface="Arial" panose="020B0604020202020204" pitchFamily="34" charset="0"/>
                <a:cs typeface="Arial" panose="020B0604020202020204" pitchFamily="34" charset="0"/>
              </a:rPr>
              <a:t> </a:t>
            </a:r>
            <a:r>
              <a:rPr lang="en-GB" sz="2100" dirty="0" err="1">
                <a:solidFill>
                  <a:srgbClr val="C00000"/>
                </a:solidFill>
                <a:latin typeface="Arial" panose="020B0604020202020204" pitchFamily="34" charset="0"/>
                <a:cs typeface="Arial" panose="020B0604020202020204" pitchFamily="34" charset="0"/>
              </a:rPr>
              <a:t>quả</a:t>
            </a:r>
            <a:r>
              <a:rPr lang="en-GB" sz="2100" dirty="0">
                <a:solidFill>
                  <a:srgbClr val="C00000"/>
                </a:solidFill>
                <a:latin typeface="Arial" panose="020B0604020202020204" pitchFamily="34" charset="0"/>
                <a:cs typeface="Arial" panose="020B0604020202020204" pitchFamily="34" charset="0"/>
              </a:rPr>
              <a:t> </a:t>
            </a:r>
          </a:p>
        </p:txBody>
      </p:sp>
      <p:graphicFrame>
        <p:nvGraphicFramePr>
          <p:cNvPr id="23554" name="Rectangle 2" hidden="1"/>
          <p:cNvGraphicFramePr>
            <a:graphicFrameLocks/>
          </p:cNvGraphicFramePr>
          <p:nvPr/>
        </p:nvGraphicFramePr>
        <p:xfrm>
          <a:off x="2000251" y="642940"/>
          <a:ext cx="89294" cy="89288"/>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23554"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000251" y="642940"/>
                        <a:ext cx="89294" cy="8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7" name="Rectangle 10" hidden="1"/>
          <p:cNvSpPr>
            <a:spLocks noChangeArrowheads="1"/>
          </p:cNvSpPr>
          <p:nvPr>
            <p:custDataLst>
              <p:tags r:id="rId1"/>
            </p:custDataLst>
          </p:nvPr>
        </p:nvSpPr>
        <p:spPr bwMode="auto">
          <a:xfrm>
            <a:off x="2000251" y="642940"/>
            <a:ext cx="89294" cy="89288"/>
          </a:xfrm>
          <a:prstGeom prst="rect">
            <a:avLst/>
          </a:prstGeom>
          <a:solidFill>
            <a:schemeClr val="accent1"/>
          </a:solidFill>
          <a:ln w="9525">
            <a:solidFill>
              <a:schemeClr val="tx1"/>
            </a:solidFill>
            <a:miter lim="800000"/>
            <a:headEnd/>
            <a:tailEnd/>
          </a:ln>
        </p:spPr>
        <p:txBody>
          <a:bodyPr wrap="none" lIns="0" tIns="0" rIns="0" bIns="0" anchor="ctr"/>
          <a:lstStyle/>
          <a:p>
            <a:pPr defTabSz="513859" fontAlgn="base">
              <a:lnSpc>
                <a:spcPct val="90000"/>
              </a:lnSpc>
              <a:spcBef>
                <a:spcPct val="0"/>
              </a:spcBef>
              <a:spcAft>
                <a:spcPct val="0"/>
              </a:spcAft>
              <a:defRPr/>
            </a:pPr>
            <a:r>
              <a:rPr lang="en-US" sz="900" dirty="0">
                <a:solidFill>
                  <a:srgbClr val="003366"/>
                </a:solidFill>
                <a:latin typeface="Calibri"/>
              </a:rPr>
              <a:t> </a:t>
            </a:r>
          </a:p>
        </p:txBody>
      </p:sp>
      <p:graphicFrame>
        <p:nvGraphicFramePr>
          <p:cNvPr id="34" name="Table 33"/>
          <p:cNvGraphicFramePr>
            <a:graphicFrameLocks noGrp="1"/>
          </p:cNvGraphicFramePr>
          <p:nvPr/>
        </p:nvGraphicFramePr>
        <p:xfrm>
          <a:off x="1888015" y="1247521"/>
          <a:ext cx="3295057" cy="599523"/>
        </p:xfrm>
        <a:graphic>
          <a:graphicData uri="http://schemas.openxmlformats.org/drawingml/2006/table">
            <a:tbl>
              <a:tblPr/>
              <a:tblGrid>
                <a:gridCol w="471488">
                  <a:extLst>
                    <a:ext uri="{9D8B030D-6E8A-4147-A177-3AD203B41FA5}">
                      <a16:colId xmlns:a16="http://schemas.microsoft.com/office/drawing/2014/main" val="20000"/>
                    </a:ext>
                  </a:extLst>
                </a:gridCol>
                <a:gridCol w="492919">
                  <a:extLst>
                    <a:ext uri="{9D8B030D-6E8A-4147-A177-3AD203B41FA5}">
                      <a16:colId xmlns:a16="http://schemas.microsoft.com/office/drawing/2014/main" val="20001"/>
                    </a:ext>
                  </a:extLst>
                </a:gridCol>
                <a:gridCol w="171450">
                  <a:extLst>
                    <a:ext uri="{9D8B030D-6E8A-4147-A177-3AD203B41FA5}">
                      <a16:colId xmlns:a16="http://schemas.microsoft.com/office/drawing/2014/main" val="20002"/>
                    </a:ext>
                  </a:extLst>
                </a:gridCol>
                <a:gridCol w="492919">
                  <a:extLst>
                    <a:ext uri="{9D8B030D-6E8A-4147-A177-3AD203B41FA5}">
                      <a16:colId xmlns:a16="http://schemas.microsoft.com/office/drawing/2014/main" val="20003"/>
                    </a:ext>
                  </a:extLst>
                </a:gridCol>
                <a:gridCol w="476846">
                  <a:extLst>
                    <a:ext uri="{9D8B030D-6E8A-4147-A177-3AD203B41FA5}">
                      <a16:colId xmlns:a16="http://schemas.microsoft.com/office/drawing/2014/main" val="20004"/>
                    </a:ext>
                  </a:extLst>
                </a:gridCol>
                <a:gridCol w="155377">
                  <a:extLst>
                    <a:ext uri="{9D8B030D-6E8A-4147-A177-3AD203B41FA5}">
                      <a16:colId xmlns:a16="http://schemas.microsoft.com/office/drawing/2014/main" val="20005"/>
                    </a:ext>
                  </a:extLst>
                </a:gridCol>
                <a:gridCol w="546497">
                  <a:extLst>
                    <a:ext uri="{9D8B030D-6E8A-4147-A177-3AD203B41FA5}">
                      <a16:colId xmlns:a16="http://schemas.microsoft.com/office/drawing/2014/main" val="20006"/>
                    </a:ext>
                  </a:extLst>
                </a:gridCol>
                <a:gridCol w="487561">
                  <a:extLst>
                    <a:ext uri="{9D8B030D-6E8A-4147-A177-3AD203B41FA5}">
                      <a16:colId xmlns:a16="http://schemas.microsoft.com/office/drawing/2014/main" val="20007"/>
                    </a:ext>
                  </a:extLst>
                </a:gridCol>
              </a:tblGrid>
              <a:tr h="169478">
                <a:tc gridSpan="2">
                  <a:txBody>
                    <a:bodyPr/>
                    <a:lstStyle/>
                    <a:p>
                      <a:pPr algn="ctr" fontAlgn="b"/>
                      <a:endParaRPr lang="pt-BR" sz="700" b="0" i="0" u="none" strike="noStrike" dirty="0">
                        <a:solidFill>
                          <a:schemeClr val="tx1"/>
                        </a:solidFill>
                        <a:effectLst/>
                        <a:latin typeface="Calibri" panose="020F0502020204030204" pitchFamily="34" charset="0"/>
                      </a:endParaRPr>
                    </a:p>
                  </a:txBody>
                  <a:tcPr marL="5358" marR="5358" marT="5358" marB="0" anchor="b">
                    <a:lnL w="12700" cmpd="sng">
                      <a:noFill/>
                      <a:prstDash val="soli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pt-BR" sz="1200" b="0" i="0" u="none" strike="noStrike" dirty="0">
                        <a:solidFill>
                          <a:schemeClr val="tx1"/>
                        </a:solidFill>
                        <a:effectLst/>
                        <a:latin typeface="Calibri" panose="020F0502020204030204" pitchFamily="34" charset="0"/>
                      </a:endParaRPr>
                    </a:p>
                  </a:txBody>
                  <a:tcPr marL="9525" marR="9525" marT="9525" marB="0" anchor="b">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700" b="0" i="0" u="none" strike="noStrike" dirty="0">
                        <a:solidFill>
                          <a:schemeClr val="tx1"/>
                        </a:solidFill>
                        <a:effectLst/>
                        <a:latin typeface="Calibri" panose="020F0502020204030204" pitchFamily="34" charset="0"/>
                      </a:endParaRP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700" b="0" i="0" u="none" strike="noStrike" dirty="0">
                        <a:solidFill>
                          <a:schemeClr val="tx1"/>
                        </a:solidFill>
                        <a:effectLst/>
                        <a:latin typeface="Calibri" panose="020F0502020204030204" pitchFamily="34" charset="0"/>
                      </a:endParaRP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pt-BR" sz="1200" b="0" i="0" u="none" strike="noStrike" dirty="0">
                        <a:solidFill>
                          <a:schemeClr val="tx1"/>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b"/>
                      <a:endParaRPr lang="pt-BR" sz="700" b="0" i="0" u="none" strike="noStrike" dirty="0">
                        <a:solidFill>
                          <a:schemeClr val="tx1"/>
                        </a:solidFill>
                        <a:effectLst/>
                        <a:latin typeface="Calibri" panose="020F0502020204030204" pitchFamily="34" charset="0"/>
                      </a:endParaRP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endParaRPr lang="pt-BR" sz="700" b="0" i="0" u="none" strike="noStrike" dirty="0">
                        <a:solidFill>
                          <a:schemeClr val="tx1"/>
                        </a:solidFill>
                        <a:effectLst/>
                        <a:latin typeface="Calibri" panose="020F0502020204030204" pitchFamily="34" charset="0"/>
                      </a:endParaRPr>
                    </a:p>
                  </a:txBody>
                  <a:tcPr marL="5358" marR="5358" marT="5358" marB="0" anchor="b">
                    <a:lnL w="12700"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pt-BR" sz="1200" b="0" i="0" u="none" strike="noStrike" dirty="0">
                        <a:solidFill>
                          <a:schemeClr val="tx1"/>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0567">
                <a:tc>
                  <a:txBody>
                    <a:bodyPr/>
                    <a:lstStyle/>
                    <a:p>
                      <a:pPr algn="ctr" fontAlgn="b"/>
                      <a:endParaRPr lang="pt-BR" sz="700" b="0" i="0" u="none" strike="noStrike" dirty="0">
                        <a:solidFill>
                          <a:schemeClr val="tx1"/>
                        </a:solidFill>
                        <a:effectLst/>
                        <a:latin typeface="Calibri" panose="020F0502020204030204" pitchFamily="34" charset="0"/>
                      </a:endParaRPr>
                    </a:p>
                  </a:txBody>
                  <a:tcPr marL="5358" marR="5358" marT="5358" marB="0">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fontAlgn="b"/>
                      <a:endParaRPr lang="pt-BR" sz="700" b="0" i="0" u="none" strike="noStrike" dirty="0">
                        <a:solidFill>
                          <a:schemeClr val="tx1"/>
                        </a:solidFill>
                        <a:effectLst/>
                        <a:latin typeface="Calibri" panose="020F0502020204030204" pitchFamily="34" charset="0"/>
                      </a:endParaRPr>
                    </a:p>
                  </a:txBody>
                  <a:tcPr marL="5358" marR="5358" marT="535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700" b="0" i="0" u="none" strike="noStrike" dirty="0">
                        <a:solidFill>
                          <a:schemeClr val="tx1"/>
                        </a:solidFill>
                        <a:effectLst/>
                        <a:latin typeface="Calibri" panose="020F0502020204030204" pitchFamily="34" charset="0"/>
                      </a:endParaRPr>
                    </a:p>
                  </a:txBody>
                  <a:tcPr marL="5358" marR="5358" marT="535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700" b="0" i="0" u="none" strike="noStrike" dirty="0">
                        <a:solidFill>
                          <a:schemeClr val="tx1"/>
                        </a:solidFill>
                        <a:effectLst/>
                        <a:latin typeface="Calibri" panose="020F0502020204030204" pitchFamily="34" charset="0"/>
                      </a:endParaRPr>
                    </a:p>
                  </a:txBody>
                  <a:tcPr marL="5358" marR="5358" marT="535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fontAlgn="b"/>
                      <a:endParaRPr lang="pt-BR" sz="700" b="0" i="0" u="none" strike="noStrike" dirty="0">
                        <a:solidFill>
                          <a:schemeClr val="tx1"/>
                        </a:solidFill>
                        <a:effectLst/>
                        <a:latin typeface="Calibri" panose="020F0502020204030204" pitchFamily="34" charset="0"/>
                      </a:endParaRPr>
                    </a:p>
                  </a:txBody>
                  <a:tcPr marL="5358" marR="5358" marT="535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700" b="0" i="0" u="none" strike="noStrike" dirty="0">
                        <a:solidFill>
                          <a:schemeClr val="tx1"/>
                        </a:solidFill>
                        <a:effectLst/>
                        <a:latin typeface="Calibri" panose="020F0502020204030204" pitchFamily="34" charset="0"/>
                      </a:endParaRPr>
                    </a:p>
                  </a:txBody>
                  <a:tcPr marL="5358" marR="5358" marT="535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700" b="0" i="0" u="none" strike="noStrike" dirty="0">
                        <a:solidFill>
                          <a:schemeClr val="tx1"/>
                        </a:solidFill>
                        <a:effectLst/>
                        <a:latin typeface="Calibri" panose="020F0502020204030204" pitchFamily="34" charset="0"/>
                      </a:endParaRPr>
                    </a:p>
                  </a:txBody>
                  <a:tcPr marL="5358" marR="5358" marT="535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fontAlgn="b"/>
                      <a:endParaRPr lang="pt-BR" sz="700" b="0" i="0" u="none" strike="noStrike" dirty="0">
                        <a:solidFill>
                          <a:schemeClr val="tx1"/>
                        </a:solidFill>
                        <a:effectLst/>
                        <a:latin typeface="Calibri" panose="020F0502020204030204" pitchFamily="34" charset="0"/>
                      </a:endParaRPr>
                    </a:p>
                  </a:txBody>
                  <a:tcPr marL="5358" marR="5358" marT="5358" marB="0">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9478">
                <a:tc>
                  <a:txBody>
                    <a:bodyPr/>
                    <a:lstStyle/>
                    <a:p>
                      <a:pPr algn="ctr"/>
                      <a:endParaRPr lang="en-US" sz="600" b="0" kern="1200" dirty="0">
                        <a:solidFill>
                          <a:srgbClr val="4D4D4F"/>
                        </a:solidFill>
                        <a:latin typeface="+mn-lt"/>
                        <a:ea typeface="+mn-ea"/>
                        <a:cs typeface="+mn-cs"/>
                      </a:endParaRPr>
                    </a:p>
                  </a:txBody>
                  <a:tcPr marL="51435" marR="51435" marT="25718" marB="25718">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endParaRPr lang="en-US" sz="600" b="0" kern="1200" dirty="0">
                        <a:solidFill>
                          <a:srgbClr val="4D4D4F"/>
                        </a:solidFill>
                        <a:latin typeface="+mn-lt"/>
                        <a:ea typeface="+mn-ea"/>
                        <a:cs typeface="+mn-cs"/>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endParaRPr lang="en-US" sz="600" b="0" kern="1200" dirty="0">
                        <a:solidFill>
                          <a:srgbClr val="4D4D4F"/>
                        </a:solidFill>
                        <a:latin typeface="+mn-lt"/>
                        <a:ea typeface="+mn-ea"/>
                        <a:cs typeface="+mn-cs"/>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600" b="0" kern="1200" dirty="0">
                        <a:solidFill>
                          <a:srgbClr val="4D4D4F"/>
                        </a:solidFill>
                        <a:latin typeface="+mn-lt"/>
                        <a:ea typeface="+mn-ea"/>
                        <a:cs typeface="+mn-cs"/>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hMerge="1">
                  <a:txBody>
                    <a:bodyPr/>
                    <a:lstStyle/>
                    <a:p>
                      <a:pPr algn="ctr" fontAlgn="b"/>
                      <a:endParaRPr lang="pt-BR" sz="1200" b="0" i="0" u="none" strike="noStrike" dirty="0">
                        <a:solidFill>
                          <a:schemeClr val="tx1"/>
                        </a:solidFill>
                        <a:effectLst/>
                        <a:latin typeface="Calibri" panose="020F050202020403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700" b="0" i="0" u="none" strike="noStrike" dirty="0">
                        <a:solidFill>
                          <a:schemeClr val="tx1"/>
                        </a:solidFill>
                        <a:effectLst/>
                        <a:latin typeface="Calibri" panose="020F0502020204030204" pitchFamily="34" charset="0"/>
                      </a:endParaRPr>
                    </a:p>
                  </a:txBody>
                  <a:tcPr marL="5358" marR="5358" marT="535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600" b="0" kern="1200" dirty="0">
                        <a:solidFill>
                          <a:srgbClr val="4D4D4F"/>
                        </a:solidFill>
                        <a:latin typeface="+mn-lt"/>
                        <a:ea typeface="+mn-ea"/>
                        <a:cs typeface="+mn-cs"/>
                      </a:endParaRPr>
                    </a:p>
                  </a:txBody>
                  <a:tcPr marL="5358" marR="5358" marT="263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hMerge="1">
                  <a:txBody>
                    <a:bodyPr/>
                    <a:lstStyle/>
                    <a:p>
                      <a:pPr algn="ctr" fontAlgn="b"/>
                      <a:endParaRPr lang="pt-BR" sz="1200" b="0" i="0" u="none" strike="noStrike" dirty="0">
                        <a:solidFill>
                          <a:schemeClr val="tx1"/>
                        </a:solidFill>
                        <a:effectLst/>
                        <a:latin typeface="Calibri" panose="020F0502020204030204" pitchFamily="34" charset="0"/>
                      </a:endParaRPr>
                    </a:p>
                  </a:txBody>
                  <a:tcPr marL="9525" marR="9525" marT="9525" marB="0">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aphicFrame>
        <p:nvGraphicFramePr>
          <p:cNvPr id="35" name="Table 34"/>
          <p:cNvGraphicFramePr>
            <a:graphicFrameLocks noGrp="1"/>
          </p:cNvGraphicFramePr>
          <p:nvPr/>
        </p:nvGraphicFramePr>
        <p:xfrm>
          <a:off x="1264522" y="1225684"/>
          <a:ext cx="6411626" cy="952080"/>
        </p:xfrm>
        <a:graphic>
          <a:graphicData uri="http://schemas.openxmlformats.org/drawingml/2006/table">
            <a:tbl>
              <a:tblPr firstRow="1" bandRow="1">
                <a:tableStyleId>{C083E6E3-FA7D-4D7B-A595-EF9225AFEA82}</a:tableStyleId>
              </a:tblPr>
              <a:tblGrid>
                <a:gridCol w="728051">
                  <a:extLst>
                    <a:ext uri="{9D8B030D-6E8A-4147-A177-3AD203B41FA5}">
                      <a16:colId xmlns:a16="http://schemas.microsoft.com/office/drawing/2014/main" val="20000"/>
                    </a:ext>
                  </a:extLst>
                </a:gridCol>
                <a:gridCol w="544164">
                  <a:extLst>
                    <a:ext uri="{9D8B030D-6E8A-4147-A177-3AD203B41FA5}">
                      <a16:colId xmlns:a16="http://schemas.microsoft.com/office/drawing/2014/main" val="20001"/>
                    </a:ext>
                  </a:extLst>
                </a:gridCol>
                <a:gridCol w="415053">
                  <a:extLst>
                    <a:ext uri="{9D8B030D-6E8A-4147-A177-3AD203B41FA5}">
                      <a16:colId xmlns:a16="http://schemas.microsoft.com/office/drawing/2014/main" val="20002"/>
                    </a:ext>
                  </a:extLst>
                </a:gridCol>
                <a:gridCol w="420970">
                  <a:extLst>
                    <a:ext uri="{9D8B030D-6E8A-4147-A177-3AD203B41FA5}">
                      <a16:colId xmlns:a16="http://schemas.microsoft.com/office/drawing/2014/main" val="20003"/>
                    </a:ext>
                  </a:extLst>
                </a:gridCol>
                <a:gridCol w="533912">
                  <a:extLst>
                    <a:ext uri="{9D8B030D-6E8A-4147-A177-3AD203B41FA5}">
                      <a16:colId xmlns:a16="http://schemas.microsoft.com/office/drawing/2014/main" val="20004"/>
                    </a:ext>
                  </a:extLst>
                </a:gridCol>
                <a:gridCol w="290277">
                  <a:extLst>
                    <a:ext uri="{9D8B030D-6E8A-4147-A177-3AD203B41FA5}">
                      <a16:colId xmlns:a16="http://schemas.microsoft.com/office/drawing/2014/main" val="20005"/>
                    </a:ext>
                  </a:extLst>
                </a:gridCol>
                <a:gridCol w="415053">
                  <a:extLst>
                    <a:ext uri="{9D8B030D-6E8A-4147-A177-3AD203B41FA5}">
                      <a16:colId xmlns:a16="http://schemas.microsoft.com/office/drawing/2014/main" val="20006"/>
                    </a:ext>
                  </a:extLst>
                </a:gridCol>
                <a:gridCol w="415053">
                  <a:extLst>
                    <a:ext uri="{9D8B030D-6E8A-4147-A177-3AD203B41FA5}">
                      <a16:colId xmlns:a16="http://schemas.microsoft.com/office/drawing/2014/main" val="20007"/>
                    </a:ext>
                  </a:extLst>
                </a:gridCol>
                <a:gridCol w="415053">
                  <a:extLst>
                    <a:ext uri="{9D8B030D-6E8A-4147-A177-3AD203B41FA5}">
                      <a16:colId xmlns:a16="http://schemas.microsoft.com/office/drawing/2014/main" val="20008"/>
                    </a:ext>
                  </a:extLst>
                </a:gridCol>
                <a:gridCol w="551499">
                  <a:extLst>
                    <a:ext uri="{9D8B030D-6E8A-4147-A177-3AD203B41FA5}">
                      <a16:colId xmlns:a16="http://schemas.microsoft.com/office/drawing/2014/main" val="3595523795"/>
                    </a:ext>
                  </a:extLst>
                </a:gridCol>
                <a:gridCol w="1682541">
                  <a:extLst>
                    <a:ext uri="{9D8B030D-6E8A-4147-A177-3AD203B41FA5}">
                      <a16:colId xmlns:a16="http://schemas.microsoft.com/office/drawing/2014/main" val="4203443455"/>
                    </a:ext>
                  </a:extLst>
                </a:gridCol>
              </a:tblGrid>
              <a:tr h="269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a:solidFill>
                            <a:schemeClr val="tx1"/>
                          </a:solidFill>
                        </a:rPr>
                        <a:t>Dose,</a:t>
                      </a:r>
                      <a:r>
                        <a:rPr lang="en-GB" sz="800" b="1" baseline="0" dirty="0">
                          <a:solidFill>
                            <a:schemeClr val="tx1"/>
                          </a:solidFill>
                        </a:rPr>
                        <a:t> mg</a:t>
                      </a:r>
                      <a:endParaRPr lang="en-GB" sz="800" b="1" dirty="0">
                        <a:solidFill>
                          <a:schemeClr val="tx1"/>
                        </a:solidFill>
                      </a:endParaRPr>
                    </a:p>
                  </a:txBody>
                  <a:tcPr marL="20250" marR="20250" marT="20250" marB="2025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800" dirty="0"/>
                        <a:t>12.5/1000</a:t>
                      </a:r>
                      <a:endParaRPr lang="en-GB" sz="800" dirty="0"/>
                    </a:p>
                  </a:txBody>
                  <a:tcPr marL="20250" marR="20250" marT="20250" marB="20250"/>
                </a:tc>
                <a:tc>
                  <a:txBody>
                    <a:bodyPr/>
                    <a:lstStyle/>
                    <a:p>
                      <a:pPr algn="ctr"/>
                      <a:r>
                        <a:rPr lang="en-GB" sz="800" b="1" dirty="0"/>
                        <a:t>12.5/500</a:t>
                      </a:r>
                    </a:p>
                  </a:txBody>
                  <a:tcPr marL="20250" marR="20250" marT="20250" marB="20250"/>
                </a:tc>
                <a:tc>
                  <a:txBody>
                    <a:bodyPr/>
                    <a:lstStyle/>
                    <a:p>
                      <a:pPr algn="ctr"/>
                      <a:r>
                        <a:rPr lang="en-GB" sz="800" b="1" dirty="0"/>
                        <a:t>5/1000</a:t>
                      </a:r>
                    </a:p>
                  </a:txBody>
                  <a:tcPr marL="20250" marR="20250" marT="20250" marB="20250"/>
                </a:tc>
                <a:tc>
                  <a:txBody>
                    <a:bodyPr/>
                    <a:lstStyle/>
                    <a:p>
                      <a:pPr algn="ctr"/>
                      <a:r>
                        <a:rPr lang="en-GB" sz="800" b="1" dirty="0"/>
                        <a:t>5/500</a:t>
                      </a:r>
                    </a:p>
                  </a:txBody>
                  <a:tcPr marL="20250" marR="20250" marT="20250" marB="20250"/>
                </a:tc>
                <a:tc>
                  <a:txBody>
                    <a:bodyPr/>
                    <a:lstStyle/>
                    <a:p>
                      <a:pPr algn="ctr"/>
                      <a:r>
                        <a:rPr lang="en-GB" sz="600" b="1" dirty="0"/>
                        <a:t>25</a:t>
                      </a:r>
                    </a:p>
                  </a:txBody>
                  <a:tcPr marL="20250" marR="20250" marT="20250" marB="20250"/>
                </a:tc>
                <a:tc>
                  <a:txBody>
                    <a:bodyPr/>
                    <a:lstStyle/>
                    <a:p>
                      <a:pPr algn="ctr"/>
                      <a:r>
                        <a:rPr lang="en-GB" sz="600" b="1" dirty="0"/>
                        <a:t>10</a:t>
                      </a:r>
                    </a:p>
                  </a:txBody>
                  <a:tcPr marL="20250" marR="20250" marT="20250" marB="20250"/>
                </a:tc>
                <a:tc>
                  <a:txBody>
                    <a:bodyPr/>
                    <a:lstStyle/>
                    <a:p>
                      <a:pPr algn="ctr"/>
                      <a:r>
                        <a:rPr lang="en-GB" sz="600" b="1" dirty="0"/>
                        <a:t>1000</a:t>
                      </a:r>
                    </a:p>
                  </a:txBody>
                  <a:tcPr marL="20250" marR="20250" marT="20250" marB="20250"/>
                </a:tc>
                <a:tc>
                  <a:txBody>
                    <a:bodyPr/>
                    <a:lstStyle/>
                    <a:p>
                      <a:pPr algn="ctr"/>
                      <a:r>
                        <a:rPr lang="en-GB" sz="600" b="1" dirty="0"/>
                        <a:t>500</a:t>
                      </a:r>
                    </a:p>
                  </a:txBody>
                  <a:tcPr marL="20250" marR="20250" marT="20250" marB="20250"/>
                </a:tc>
                <a:tc>
                  <a:txBody>
                    <a:bodyPr/>
                    <a:lstStyle/>
                    <a:p>
                      <a:pPr algn="ctr"/>
                      <a:endParaRPr lang="en-GB" sz="600" b="1" dirty="0"/>
                    </a:p>
                  </a:txBody>
                  <a:tcPr marL="20250" marR="20250" marT="20250" marB="20250"/>
                </a:tc>
                <a:tc>
                  <a:txBody>
                    <a:bodyPr/>
                    <a:lstStyle/>
                    <a:p>
                      <a:pPr marL="0" marR="0" lvl="0" indent="0" algn="ctr" defTabSz="607751" rtl="0" eaLnBrk="1" fontAlgn="auto" latinLnBrk="0" hangingPunct="1">
                        <a:lnSpc>
                          <a:spcPct val="100000"/>
                        </a:lnSpc>
                        <a:spcBef>
                          <a:spcPts val="0"/>
                        </a:spcBef>
                        <a:spcAft>
                          <a:spcPts val="0"/>
                        </a:spcAft>
                        <a:buClrTx/>
                        <a:buSzTx/>
                        <a:buFontTx/>
                        <a:buNone/>
                        <a:tabLst/>
                        <a:defRPr/>
                      </a:pPr>
                      <a:r>
                        <a:rPr lang="nl-NL" sz="800" dirty="0"/>
                        <a:t>12.5/1000</a:t>
                      </a:r>
                      <a:endParaRPr lang="en-GB" sz="800" dirty="0"/>
                    </a:p>
                  </a:txBody>
                  <a:tcPr marL="20250" marR="20250" marT="20250" marB="20250"/>
                </a:tc>
                <a:extLst>
                  <a:ext uri="{0D108BD9-81ED-4DB2-BD59-A6C34878D82A}">
                    <a16:rowId xmlns:a16="http://schemas.microsoft.com/office/drawing/2014/main" val="10000"/>
                  </a:ext>
                </a:extLst>
              </a:tr>
              <a:tr h="269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a:t>Number of patients</a:t>
                      </a:r>
                      <a:endParaRPr lang="en-GB" sz="800" b="0" dirty="0">
                        <a:solidFill>
                          <a:schemeClr val="accent4"/>
                        </a:solidFill>
                      </a:endParaRPr>
                    </a:p>
                  </a:txBody>
                  <a:tcPr marL="20250" marR="20250" marT="20250" marB="20250">
                    <a:solidFill>
                      <a:schemeClr val="bg1">
                        <a:alpha val="20000"/>
                      </a:schemeClr>
                    </a:solidFill>
                  </a:tcPr>
                </a:tc>
                <a:tc>
                  <a:txBody>
                    <a:bodyPr/>
                    <a:lstStyle/>
                    <a:p>
                      <a:pPr algn="ctr"/>
                      <a:r>
                        <a:rPr lang="en-GB" sz="800" b="0" dirty="0"/>
                        <a:t>159</a:t>
                      </a:r>
                    </a:p>
                  </a:txBody>
                  <a:tcPr marL="20250" marR="20250" marT="20250" marB="20250">
                    <a:solidFill>
                      <a:schemeClr val="bg1">
                        <a:alpha val="20000"/>
                      </a:schemeClr>
                    </a:solidFill>
                  </a:tcPr>
                </a:tc>
                <a:tc>
                  <a:txBody>
                    <a:bodyPr/>
                    <a:lstStyle/>
                    <a:p>
                      <a:pPr algn="ctr"/>
                      <a:r>
                        <a:rPr lang="en-GB" sz="800" b="0" dirty="0"/>
                        <a:t>149</a:t>
                      </a:r>
                    </a:p>
                  </a:txBody>
                  <a:tcPr marL="20250" marR="20250" marT="20250" marB="20250">
                    <a:solidFill>
                      <a:schemeClr val="bg1">
                        <a:alpha val="20000"/>
                      </a:schemeClr>
                    </a:solidFill>
                  </a:tcPr>
                </a:tc>
                <a:tc>
                  <a:txBody>
                    <a:bodyPr/>
                    <a:lstStyle/>
                    <a:p>
                      <a:pPr algn="ctr"/>
                      <a:r>
                        <a:rPr lang="en-GB" sz="800" b="0" dirty="0"/>
                        <a:t>151</a:t>
                      </a:r>
                    </a:p>
                  </a:txBody>
                  <a:tcPr marL="20250" marR="20250" marT="20250" marB="20250">
                    <a:solidFill>
                      <a:schemeClr val="bg1">
                        <a:alpha val="20000"/>
                      </a:schemeClr>
                    </a:solidFill>
                  </a:tcPr>
                </a:tc>
                <a:tc>
                  <a:txBody>
                    <a:bodyPr/>
                    <a:lstStyle/>
                    <a:p>
                      <a:pPr algn="ctr"/>
                      <a:r>
                        <a:rPr lang="en-GB" sz="800" b="0" dirty="0"/>
                        <a:t>153</a:t>
                      </a:r>
                    </a:p>
                  </a:txBody>
                  <a:tcPr marL="20250" marR="20250" marT="20250" marB="20250">
                    <a:solidFill>
                      <a:schemeClr val="bg1">
                        <a:alpha val="20000"/>
                      </a:schemeClr>
                    </a:solidFill>
                  </a:tcPr>
                </a:tc>
                <a:tc>
                  <a:txBody>
                    <a:bodyPr/>
                    <a:lstStyle/>
                    <a:p>
                      <a:pPr algn="ctr"/>
                      <a:r>
                        <a:rPr lang="en-GB" sz="600" b="0" dirty="0"/>
                        <a:t>143</a:t>
                      </a:r>
                    </a:p>
                  </a:txBody>
                  <a:tcPr marL="20250" marR="20250" marT="20250" marB="20250">
                    <a:solidFill>
                      <a:schemeClr val="bg1">
                        <a:alpha val="20000"/>
                      </a:schemeClr>
                    </a:solidFill>
                  </a:tcPr>
                </a:tc>
                <a:tc>
                  <a:txBody>
                    <a:bodyPr/>
                    <a:lstStyle/>
                    <a:p>
                      <a:pPr algn="ctr"/>
                      <a:r>
                        <a:rPr lang="en-GB" sz="600" b="0" dirty="0"/>
                        <a:t>156</a:t>
                      </a:r>
                    </a:p>
                  </a:txBody>
                  <a:tcPr marL="20250" marR="20250" marT="20250" marB="20250">
                    <a:solidFill>
                      <a:schemeClr val="bg1">
                        <a:alpha val="20000"/>
                      </a:schemeClr>
                    </a:solidFill>
                  </a:tcPr>
                </a:tc>
                <a:tc>
                  <a:txBody>
                    <a:bodyPr/>
                    <a:lstStyle/>
                    <a:p>
                      <a:pPr algn="ctr"/>
                      <a:r>
                        <a:rPr lang="en-GB" sz="600" b="0" dirty="0"/>
                        <a:t>146</a:t>
                      </a:r>
                    </a:p>
                  </a:txBody>
                  <a:tcPr marL="20250" marR="20250" marT="20250" marB="20250">
                    <a:solidFill>
                      <a:schemeClr val="bg1">
                        <a:alpha val="20000"/>
                      </a:schemeClr>
                    </a:solidFill>
                  </a:tcPr>
                </a:tc>
                <a:tc>
                  <a:txBody>
                    <a:bodyPr/>
                    <a:lstStyle/>
                    <a:p>
                      <a:pPr algn="ctr"/>
                      <a:r>
                        <a:rPr lang="en-GB" sz="600" b="0" dirty="0"/>
                        <a:t>142</a:t>
                      </a:r>
                    </a:p>
                  </a:txBody>
                  <a:tcPr marL="20250" marR="20250" marT="20250" marB="20250">
                    <a:solidFill>
                      <a:schemeClr val="bg1">
                        <a:alpha val="20000"/>
                      </a:schemeClr>
                    </a:solidFill>
                  </a:tcPr>
                </a:tc>
                <a:tc>
                  <a:txBody>
                    <a:bodyPr/>
                    <a:lstStyle/>
                    <a:p>
                      <a:pPr algn="ctr"/>
                      <a:endParaRPr lang="en-GB" sz="600" b="0" dirty="0"/>
                    </a:p>
                  </a:txBody>
                  <a:tcPr marL="20250" marR="20250" marT="20250" marB="20250">
                    <a:solidFill>
                      <a:schemeClr val="bg1">
                        <a:alpha val="20000"/>
                      </a:schemeClr>
                    </a:solidFill>
                  </a:tcPr>
                </a:tc>
                <a:tc>
                  <a:txBody>
                    <a:bodyPr/>
                    <a:lstStyle/>
                    <a:p>
                      <a:pPr marL="0" marR="0" lvl="0" indent="0" algn="ctr" defTabSz="607751" rtl="0" eaLnBrk="1" fontAlgn="auto" latinLnBrk="0" hangingPunct="1">
                        <a:lnSpc>
                          <a:spcPct val="100000"/>
                        </a:lnSpc>
                        <a:spcBef>
                          <a:spcPts val="0"/>
                        </a:spcBef>
                        <a:spcAft>
                          <a:spcPts val="0"/>
                        </a:spcAft>
                        <a:buClrTx/>
                        <a:buSzTx/>
                        <a:buFontTx/>
                        <a:buNone/>
                        <a:tabLst/>
                        <a:defRPr/>
                      </a:pPr>
                      <a:r>
                        <a:rPr lang="en-US" sz="800" dirty="0"/>
                        <a:t>53</a:t>
                      </a:r>
                    </a:p>
                  </a:txBody>
                  <a:tcPr marL="20250" marR="20250" marT="20250" marB="20250">
                    <a:solidFill>
                      <a:schemeClr val="bg1">
                        <a:alpha val="20000"/>
                      </a:schemeClr>
                    </a:solidFill>
                  </a:tcPr>
                </a:tc>
                <a:extLst>
                  <a:ext uri="{0D108BD9-81ED-4DB2-BD59-A6C34878D82A}">
                    <a16:rowId xmlns:a16="http://schemas.microsoft.com/office/drawing/2014/main" val="10001"/>
                  </a:ext>
                </a:extLst>
              </a:tr>
              <a:tr h="383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noProof="0" dirty="0"/>
                        <a:t>Mean baseline HbA</a:t>
                      </a:r>
                      <a:r>
                        <a:rPr lang="en-GB" sz="800" b="0" kern="1200" baseline="-25000" noProof="0" dirty="0"/>
                        <a:t>1c</a:t>
                      </a:r>
                      <a:r>
                        <a:rPr lang="en-GB" sz="800" b="0" kern="1200" noProof="0" dirty="0"/>
                        <a:t>, %</a:t>
                      </a:r>
                      <a:endParaRPr lang="en-GB" sz="800" b="0" kern="1200" noProof="0" dirty="0">
                        <a:solidFill>
                          <a:schemeClr val="dk1"/>
                        </a:solidFill>
                        <a:latin typeface="+mn-lt"/>
                        <a:ea typeface="+mn-ea"/>
                        <a:cs typeface="+mn-cs"/>
                      </a:endParaRPr>
                    </a:p>
                  </a:txBody>
                  <a:tcPr marL="20250" marR="20250" marT="20250" marB="20250" anchor="ctr">
                    <a:solidFill>
                      <a:schemeClr val="bg1"/>
                    </a:solidFill>
                  </a:tcPr>
                </a:tc>
                <a:tc>
                  <a:txBody>
                    <a:bodyPr/>
                    <a:lstStyle/>
                    <a:p>
                      <a:pPr marL="0" marR="0" indent="0" algn="ctr">
                        <a:lnSpc>
                          <a:spcPct val="115000"/>
                        </a:lnSpc>
                        <a:spcBef>
                          <a:spcPts val="0"/>
                        </a:spcBef>
                        <a:spcAft>
                          <a:spcPts val="0"/>
                        </a:spcAft>
                      </a:pPr>
                      <a:r>
                        <a:rPr lang="en-US" sz="800" dirty="0">
                          <a:effectLst/>
                          <a:latin typeface="+mn-lt"/>
                          <a:ea typeface="Calibri"/>
                          <a:cs typeface="Cordia New"/>
                        </a:rPr>
                        <a:t>8.66</a:t>
                      </a:r>
                      <a:endParaRPr lang="en-GB" sz="800" dirty="0">
                        <a:effectLst/>
                        <a:latin typeface="+mn-lt"/>
                        <a:ea typeface="Calibri"/>
                        <a:cs typeface="Cordia New"/>
                      </a:endParaRPr>
                    </a:p>
                  </a:txBody>
                  <a:tcPr marL="0" marR="0" marT="0" marB="0" anchor="ctr">
                    <a:solidFill>
                      <a:schemeClr val="bg1"/>
                    </a:solidFill>
                  </a:tcPr>
                </a:tc>
                <a:tc>
                  <a:txBody>
                    <a:bodyPr/>
                    <a:lstStyle/>
                    <a:p>
                      <a:pPr marL="0" marR="0" indent="0" algn="ctr">
                        <a:lnSpc>
                          <a:spcPct val="115000"/>
                        </a:lnSpc>
                        <a:spcBef>
                          <a:spcPts val="0"/>
                        </a:spcBef>
                        <a:spcAft>
                          <a:spcPts val="0"/>
                        </a:spcAft>
                      </a:pPr>
                      <a:r>
                        <a:rPr lang="en-US" sz="800" dirty="0">
                          <a:effectLst/>
                          <a:latin typeface="+mn-lt"/>
                          <a:ea typeface="Calibri"/>
                          <a:cs typeface="Cordia New"/>
                        </a:rPr>
                        <a:t>8.84</a:t>
                      </a:r>
                      <a:endParaRPr lang="en-GB" sz="800" dirty="0">
                        <a:effectLst/>
                        <a:latin typeface="+mn-lt"/>
                        <a:ea typeface="Calibri"/>
                        <a:cs typeface="Cordia New"/>
                      </a:endParaRPr>
                    </a:p>
                  </a:txBody>
                  <a:tcPr marL="0" marR="0" marT="0" marB="0" anchor="ctr">
                    <a:solidFill>
                      <a:schemeClr val="bg1"/>
                    </a:solidFill>
                  </a:tcPr>
                </a:tc>
                <a:tc>
                  <a:txBody>
                    <a:bodyPr/>
                    <a:lstStyle/>
                    <a:p>
                      <a:pPr marL="0" marR="0" indent="0" algn="ctr">
                        <a:lnSpc>
                          <a:spcPct val="115000"/>
                        </a:lnSpc>
                        <a:spcBef>
                          <a:spcPts val="0"/>
                        </a:spcBef>
                        <a:spcAft>
                          <a:spcPts val="0"/>
                        </a:spcAft>
                      </a:pPr>
                      <a:r>
                        <a:rPr lang="en-US" sz="800" dirty="0">
                          <a:effectLst/>
                          <a:latin typeface="+mn-lt"/>
                          <a:ea typeface="Calibri"/>
                          <a:cs typeface="Cordia New"/>
                        </a:rPr>
                        <a:t>8.65</a:t>
                      </a:r>
                      <a:endParaRPr lang="en-GB" sz="800" dirty="0">
                        <a:effectLst/>
                        <a:latin typeface="+mn-lt"/>
                        <a:ea typeface="Calibri"/>
                        <a:cs typeface="Cordia New"/>
                      </a:endParaRPr>
                    </a:p>
                  </a:txBody>
                  <a:tcPr marL="0" marR="0" marT="0" marB="0" anchor="ctr">
                    <a:solidFill>
                      <a:schemeClr val="bg1"/>
                    </a:solidFill>
                  </a:tcPr>
                </a:tc>
                <a:tc>
                  <a:txBody>
                    <a:bodyPr/>
                    <a:lstStyle/>
                    <a:p>
                      <a:pPr marL="0" marR="0" indent="0" algn="ctr">
                        <a:lnSpc>
                          <a:spcPct val="115000"/>
                        </a:lnSpc>
                        <a:spcBef>
                          <a:spcPts val="0"/>
                        </a:spcBef>
                        <a:spcAft>
                          <a:spcPts val="0"/>
                        </a:spcAft>
                      </a:pPr>
                      <a:r>
                        <a:rPr lang="en-US" sz="800" dirty="0">
                          <a:effectLst/>
                          <a:latin typeface="+mn-lt"/>
                          <a:ea typeface="Calibri"/>
                          <a:cs typeface="Cordia New"/>
                        </a:rPr>
                        <a:t>8.68</a:t>
                      </a:r>
                      <a:endParaRPr lang="en-GB" sz="800" dirty="0">
                        <a:effectLst/>
                        <a:latin typeface="+mn-lt"/>
                        <a:ea typeface="Calibri"/>
                        <a:cs typeface="Cordia New"/>
                      </a:endParaRPr>
                    </a:p>
                  </a:txBody>
                  <a:tcPr marL="0" marR="0" marT="0" marB="0" anchor="ctr">
                    <a:solidFill>
                      <a:schemeClr val="bg1"/>
                    </a:solidFill>
                  </a:tcPr>
                </a:tc>
                <a:tc>
                  <a:txBody>
                    <a:bodyPr/>
                    <a:lstStyle/>
                    <a:p>
                      <a:pPr marL="0" marR="0" indent="0" algn="ctr">
                        <a:lnSpc>
                          <a:spcPct val="115000"/>
                        </a:lnSpc>
                        <a:spcBef>
                          <a:spcPts val="0"/>
                        </a:spcBef>
                        <a:spcAft>
                          <a:spcPts val="0"/>
                        </a:spcAft>
                      </a:pPr>
                      <a:r>
                        <a:rPr lang="en-US" sz="600" dirty="0">
                          <a:effectLst/>
                          <a:latin typeface="+mn-lt"/>
                          <a:ea typeface="Calibri"/>
                          <a:cs typeface="Cordia New"/>
                        </a:rPr>
                        <a:t>8.86</a:t>
                      </a:r>
                      <a:endParaRPr lang="en-GB" sz="600" dirty="0">
                        <a:effectLst/>
                        <a:latin typeface="+mn-lt"/>
                        <a:ea typeface="Calibri"/>
                        <a:cs typeface="Cordia New"/>
                      </a:endParaRPr>
                    </a:p>
                  </a:txBody>
                  <a:tcPr marL="0" marR="0" marT="0" marB="0" anchor="ctr">
                    <a:solidFill>
                      <a:schemeClr val="bg1"/>
                    </a:solidFill>
                  </a:tcPr>
                </a:tc>
                <a:tc>
                  <a:txBody>
                    <a:bodyPr/>
                    <a:lstStyle/>
                    <a:p>
                      <a:pPr marL="0" marR="0" indent="0" algn="ctr">
                        <a:lnSpc>
                          <a:spcPct val="115000"/>
                        </a:lnSpc>
                        <a:spcBef>
                          <a:spcPts val="0"/>
                        </a:spcBef>
                        <a:spcAft>
                          <a:spcPts val="0"/>
                        </a:spcAft>
                      </a:pPr>
                      <a:r>
                        <a:rPr lang="en-US" sz="600" dirty="0">
                          <a:effectLst/>
                          <a:latin typeface="+mn-lt"/>
                          <a:ea typeface="Calibri"/>
                          <a:cs typeface="Cordia New"/>
                        </a:rPr>
                        <a:t>8.62 </a:t>
                      </a:r>
                    </a:p>
                  </a:txBody>
                  <a:tcPr marL="0" marR="0" marT="0" marB="0" anchor="ctr">
                    <a:solidFill>
                      <a:schemeClr val="bg1"/>
                    </a:solidFill>
                  </a:tcPr>
                </a:tc>
                <a:tc>
                  <a:txBody>
                    <a:bodyPr/>
                    <a:lstStyle/>
                    <a:p>
                      <a:pPr marL="0" marR="0" indent="0" algn="ctr">
                        <a:lnSpc>
                          <a:spcPct val="115000"/>
                        </a:lnSpc>
                        <a:spcBef>
                          <a:spcPts val="0"/>
                        </a:spcBef>
                        <a:spcAft>
                          <a:spcPts val="0"/>
                        </a:spcAft>
                      </a:pPr>
                      <a:r>
                        <a:rPr lang="en-US" sz="600" dirty="0">
                          <a:effectLst/>
                          <a:latin typeface="+mn-lt"/>
                          <a:ea typeface="Calibri"/>
                          <a:cs typeface="Cordia New"/>
                        </a:rPr>
                        <a:t>8.55 </a:t>
                      </a:r>
                    </a:p>
                  </a:txBody>
                  <a:tcPr marL="0" marR="0" marT="0" marB="0" anchor="ctr">
                    <a:solidFill>
                      <a:schemeClr val="bg1"/>
                    </a:solidFill>
                  </a:tcPr>
                </a:tc>
                <a:tc>
                  <a:txBody>
                    <a:bodyPr/>
                    <a:lstStyle/>
                    <a:p>
                      <a:pPr marL="0" marR="0" indent="0" algn="ctr">
                        <a:lnSpc>
                          <a:spcPct val="115000"/>
                        </a:lnSpc>
                        <a:spcBef>
                          <a:spcPts val="0"/>
                        </a:spcBef>
                        <a:spcAft>
                          <a:spcPts val="0"/>
                        </a:spcAft>
                      </a:pPr>
                      <a:r>
                        <a:rPr lang="en-US" sz="600" dirty="0">
                          <a:effectLst/>
                          <a:latin typeface="+mn-lt"/>
                          <a:ea typeface="Calibri"/>
                          <a:cs typeface="Cordia New"/>
                        </a:rPr>
                        <a:t>8.69 </a:t>
                      </a:r>
                    </a:p>
                  </a:txBody>
                  <a:tcPr marL="0" marR="0" marT="0" marB="0" anchor="ctr">
                    <a:solidFill>
                      <a:schemeClr val="bg1"/>
                    </a:solidFill>
                  </a:tcPr>
                </a:tc>
                <a:tc>
                  <a:txBody>
                    <a:bodyPr/>
                    <a:lstStyle/>
                    <a:p>
                      <a:pPr marL="0" marR="0" indent="0" algn="ctr">
                        <a:lnSpc>
                          <a:spcPct val="115000"/>
                        </a:lnSpc>
                        <a:spcBef>
                          <a:spcPts val="0"/>
                        </a:spcBef>
                        <a:spcAft>
                          <a:spcPts val="0"/>
                        </a:spcAft>
                      </a:pPr>
                      <a:endParaRPr lang="en-US" sz="600" dirty="0">
                        <a:effectLst/>
                        <a:latin typeface="+mn-lt"/>
                        <a:ea typeface="Calibri"/>
                        <a:cs typeface="Cordia New"/>
                      </a:endParaRPr>
                    </a:p>
                  </a:txBody>
                  <a:tcPr marL="0" marR="0" marT="0" marB="0" anchor="ctr">
                    <a:solidFill>
                      <a:schemeClr val="bg1"/>
                    </a:solidFill>
                  </a:tcPr>
                </a:tc>
                <a:tc>
                  <a:txBody>
                    <a:bodyPr/>
                    <a:lstStyle/>
                    <a:p>
                      <a:pPr marL="0" marR="0" lvl="0" indent="0" algn="ctr" defTabSz="607751" rtl="0" eaLnBrk="1" fontAlgn="auto" latinLnBrk="0" hangingPunct="1">
                        <a:lnSpc>
                          <a:spcPct val="115000"/>
                        </a:lnSpc>
                        <a:spcBef>
                          <a:spcPts val="0"/>
                        </a:spcBef>
                        <a:spcAft>
                          <a:spcPts val="0"/>
                        </a:spcAft>
                        <a:buClrTx/>
                        <a:buSzTx/>
                        <a:buFontTx/>
                        <a:buNone/>
                        <a:tabLst/>
                        <a:defRPr/>
                      </a:pPr>
                      <a:r>
                        <a:rPr lang="en-US" sz="800" dirty="0"/>
                        <a:t>11.5</a:t>
                      </a:r>
                      <a:endParaRPr lang="vi-VN" sz="800" dirty="0"/>
                    </a:p>
                  </a:txBody>
                  <a:tcPr marL="0" marR="0" marT="0" marB="0" anchor="ctr">
                    <a:solidFill>
                      <a:schemeClr val="bg1"/>
                    </a:solidFill>
                  </a:tcPr>
                </a:tc>
                <a:extLst>
                  <a:ext uri="{0D108BD9-81ED-4DB2-BD59-A6C34878D82A}">
                    <a16:rowId xmlns:a16="http://schemas.microsoft.com/office/drawing/2014/main" val="10002"/>
                  </a:ext>
                </a:extLst>
              </a:tr>
            </a:tbl>
          </a:graphicData>
        </a:graphic>
      </p:graphicFrame>
      <p:graphicFrame>
        <p:nvGraphicFramePr>
          <p:cNvPr id="2" name="Chart 1"/>
          <p:cNvGraphicFramePr/>
          <p:nvPr>
            <p:extLst>
              <p:ext uri="{D42A27DB-BD31-4B8C-83A1-F6EECF244321}">
                <p14:modId xmlns:p14="http://schemas.microsoft.com/office/powerpoint/2010/main" val="880704700"/>
              </p:ext>
            </p:extLst>
          </p:nvPr>
        </p:nvGraphicFramePr>
        <p:xfrm>
          <a:off x="1668373" y="2415657"/>
          <a:ext cx="3797498" cy="2109728"/>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rot="16200000">
            <a:off x="769661" y="3150720"/>
            <a:ext cx="1451967" cy="369332"/>
          </a:xfrm>
          <a:prstGeom prst="rect">
            <a:avLst/>
          </a:prstGeom>
          <a:noFill/>
        </p:spPr>
        <p:txBody>
          <a:bodyPr wrap="square" rtlCol="0">
            <a:spAutoFit/>
          </a:bodyPr>
          <a:lstStyle/>
          <a:p>
            <a:pPr algn="ctr" defTabSz="514350">
              <a:defRPr/>
            </a:pPr>
            <a:r>
              <a:rPr lang="en-GB" sz="900" dirty="0">
                <a:solidFill>
                  <a:srgbClr val="4D4D4F"/>
                </a:solidFill>
                <a:latin typeface="Calibri"/>
              </a:rPr>
              <a:t>Adjusted mean (SE) change </a:t>
            </a:r>
            <a:br>
              <a:rPr lang="en-GB" sz="900" dirty="0">
                <a:solidFill>
                  <a:srgbClr val="4D4D4F"/>
                </a:solidFill>
                <a:latin typeface="Calibri"/>
              </a:rPr>
            </a:br>
            <a:r>
              <a:rPr lang="en-GB" sz="900" dirty="0">
                <a:solidFill>
                  <a:srgbClr val="4D4D4F"/>
                </a:solidFill>
                <a:latin typeface="Calibri"/>
              </a:rPr>
              <a:t>from baseline in HbA</a:t>
            </a:r>
            <a:r>
              <a:rPr lang="en-GB" sz="900" baseline="-25000" dirty="0">
                <a:solidFill>
                  <a:srgbClr val="4D4D4F"/>
                </a:solidFill>
                <a:latin typeface="Calibri"/>
              </a:rPr>
              <a:t>1c</a:t>
            </a:r>
            <a:r>
              <a:rPr lang="en-GB" sz="900" dirty="0">
                <a:solidFill>
                  <a:srgbClr val="4D4D4F"/>
                </a:solidFill>
                <a:latin typeface="Calibri"/>
              </a:rPr>
              <a:t> (%)</a:t>
            </a:r>
          </a:p>
        </p:txBody>
      </p:sp>
      <p:sp>
        <p:nvSpPr>
          <p:cNvPr id="31" name="TextBox 30"/>
          <p:cNvSpPr txBox="1"/>
          <p:nvPr/>
        </p:nvSpPr>
        <p:spPr>
          <a:xfrm>
            <a:off x="3969737" y="1088399"/>
            <a:ext cx="427083" cy="121252"/>
          </a:xfrm>
          <a:prstGeom prst="rect">
            <a:avLst/>
          </a:prstGeom>
          <a:solidFill>
            <a:srgbClr val="00D1CC"/>
          </a:solidFill>
        </p:spPr>
        <p:txBody>
          <a:bodyPr wrap="square" lIns="0" tIns="0" rIns="0" bIns="0" rtlCol="0">
            <a:spAutoFit/>
          </a:bodyPr>
          <a:lstStyle/>
          <a:p>
            <a:pPr algn="ctr" defTabSz="514350">
              <a:defRPr/>
            </a:pPr>
            <a:r>
              <a:rPr lang="nl-NL" sz="788" b="1" dirty="0">
                <a:solidFill>
                  <a:prstClr val="white"/>
                </a:solidFill>
                <a:latin typeface="Calibri"/>
              </a:rPr>
              <a:t>EMPA QD</a:t>
            </a:r>
            <a:r>
              <a:rPr lang="en-GB" sz="788" b="1" dirty="0">
                <a:solidFill>
                  <a:prstClr val="white"/>
                </a:solidFill>
                <a:latin typeface="Calibri"/>
              </a:rPr>
              <a:t> </a:t>
            </a:r>
          </a:p>
        </p:txBody>
      </p:sp>
      <p:sp>
        <p:nvSpPr>
          <p:cNvPr id="12" name="TextBox 11"/>
          <p:cNvSpPr txBox="1"/>
          <p:nvPr/>
        </p:nvSpPr>
        <p:spPr>
          <a:xfrm>
            <a:off x="2285001" y="3599621"/>
            <a:ext cx="135391" cy="173189"/>
          </a:xfrm>
          <a:prstGeom prst="rect">
            <a:avLst/>
          </a:prstGeom>
          <a:noFill/>
        </p:spPr>
        <p:txBody>
          <a:bodyPr wrap="square" rtlCol="0">
            <a:spAutoFit/>
          </a:bodyPr>
          <a:lstStyle/>
          <a:p>
            <a:pPr defTabSz="514350">
              <a:defRPr/>
            </a:pPr>
            <a:r>
              <a:rPr lang="en-US" sz="788" baseline="30000" dirty="0">
                <a:solidFill>
                  <a:srgbClr val="4D4D4F"/>
                </a:solidFill>
                <a:latin typeface="Calibri"/>
              </a:rPr>
              <a:t>*</a:t>
            </a:r>
            <a:endParaRPr lang="en-US" sz="900" baseline="30000" dirty="0">
              <a:solidFill>
                <a:srgbClr val="4D4D4F"/>
              </a:solidFill>
              <a:latin typeface="Calibri"/>
            </a:endParaRPr>
          </a:p>
        </p:txBody>
      </p:sp>
      <p:sp>
        <p:nvSpPr>
          <p:cNvPr id="59" name="TextBox 58"/>
          <p:cNvSpPr txBox="1"/>
          <p:nvPr/>
        </p:nvSpPr>
        <p:spPr>
          <a:xfrm>
            <a:off x="3532717" y="3559168"/>
            <a:ext cx="138074" cy="173189"/>
          </a:xfrm>
          <a:prstGeom prst="rect">
            <a:avLst/>
          </a:prstGeom>
          <a:noFill/>
        </p:spPr>
        <p:txBody>
          <a:bodyPr wrap="square" rtlCol="0">
            <a:spAutoFit/>
          </a:bodyPr>
          <a:lstStyle/>
          <a:p>
            <a:pPr defTabSz="514350">
              <a:defRPr/>
            </a:pPr>
            <a:r>
              <a:rPr lang="en-GB" sz="788" baseline="30000" dirty="0">
                <a:solidFill>
                  <a:srgbClr val="4D4D4F"/>
                </a:solidFill>
                <a:latin typeface="Calibri"/>
                <a:ea typeface="Calibri"/>
                <a:cs typeface="Cordia New"/>
              </a:rPr>
              <a:t>§</a:t>
            </a:r>
            <a:endParaRPr lang="en-US" sz="788" baseline="30000" dirty="0">
              <a:solidFill>
                <a:srgbClr val="4D4D4F"/>
              </a:solidFill>
              <a:latin typeface="Calibri"/>
            </a:endParaRPr>
          </a:p>
        </p:txBody>
      </p:sp>
      <p:cxnSp>
        <p:nvCxnSpPr>
          <p:cNvPr id="22" name="Straight Arrow Connector 21"/>
          <p:cNvCxnSpPr/>
          <p:nvPr/>
        </p:nvCxnSpPr>
        <p:spPr>
          <a:xfrm>
            <a:off x="2232669" y="1140335"/>
            <a:ext cx="1460090" cy="0"/>
          </a:xfrm>
          <a:prstGeom prst="straightConnector1">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30140" y="1079743"/>
            <a:ext cx="832553" cy="121252"/>
          </a:xfrm>
          <a:prstGeom prst="rect">
            <a:avLst/>
          </a:prstGeom>
          <a:solidFill>
            <a:srgbClr val="008C7D"/>
          </a:solidFill>
        </p:spPr>
        <p:txBody>
          <a:bodyPr wrap="square" lIns="0" tIns="0" rIns="0" bIns="0" rtlCol="0">
            <a:spAutoFit/>
          </a:bodyPr>
          <a:lstStyle/>
          <a:p>
            <a:pPr algn="ctr" defTabSz="514350">
              <a:defRPr/>
            </a:pPr>
            <a:r>
              <a:rPr lang="nl-NL" sz="788" b="1" dirty="0">
                <a:solidFill>
                  <a:prstClr val="white"/>
                </a:solidFill>
                <a:latin typeface="Calibri"/>
              </a:rPr>
              <a:t>EMPA + MET BID</a:t>
            </a:r>
            <a:r>
              <a:rPr lang="en-GB" sz="788" b="1" dirty="0">
                <a:solidFill>
                  <a:prstClr val="white"/>
                </a:solidFill>
                <a:latin typeface="Calibri"/>
              </a:rPr>
              <a:t> </a:t>
            </a:r>
          </a:p>
        </p:txBody>
      </p:sp>
      <p:cxnSp>
        <p:nvCxnSpPr>
          <p:cNvPr id="69" name="Straight Arrow Connector 68"/>
          <p:cNvCxnSpPr/>
          <p:nvPr/>
        </p:nvCxnSpPr>
        <p:spPr>
          <a:xfrm>
            <a:off x="4693550" y="1140335"/>
            <a:ext cx="650437" cy="0"/>
          </a:xfrm>
          <a:prstGeom prst="straightConnector1">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786842" y="1072691"/>
            <a:ext cx="405646" cy="121252"/>
          </a:xfrm>
          <a:prstGeom prst="rect">
            <a:avLst/>
          </a:prstGeom>
          <a:solidFill>
            <a:schemeClr val="bg1">
              <a:lumMod val="85000"/>
            </a:schemeClr>
          </a:solidFill>
        </p:spPr>
        <p:txBody>
          <a:bodyPr wrap="square" lIns="0" tIns="0" rIns="0" bIns="0" rtlCol="0">
            <a:spAutoFit/>
          </a:bodyPr>
          <a:lstStyle/>
          <a:p>
            <a:pPr algn="ctr" defTabSz="514350">
              <a:defRPr/>
            </a:pPr>
            <a:r>
              <a:rPr lang="nl-NL" sz="788" b="1" dirty="0">
                <a:solidFill>
                  <a:srgbClr val="4D4D4F"/>
                </a:solidFill>
                <a:latin typeface="Calibri"/>
              </a:rPr>
              <a:t>MET BID</a:t>
            </a:r>
            <a:r>
              <a:rPr lang="en-GB" sz="788" b="1" dirty="0">
                <a:solidFill>
                  <a:srgbClr val="4D4D4F"/>
                </a:solidFill>
                <a:latin typeface="Calibri"/>
              </a:rPr>
              <a:t> </a:t>
            </a:r>
          </a:p>
        </p:txBody>
      </p:sp>
      <p:sp>
        <p:nvSpPr>
          <p:cNvPr id="48" name="Rectangle 47"/>
          <p:cNvSpPr/>
          <p:nvPr/>
        </p:nvSpPr>
        <p:spPr>
          <a:xfrm>
            <a:off x="2699317" y="3478231"/>
            <a:ext cx="150086" cy="184666"/>
          </a:xfrm>
          <a:prstGeom prst="rect">
            <a:avLst/>
          </a:prstGeom>
        </p:spPr>
        <p:txBody>
          <a:bodyPr wrap="square">
            <a:spAutoFit/>
          </a:bodyPr>
          <a:lstStyle/>
          <a:p>
            <a:pPr defTabSz="514350">
              <a:defRPr/>
            </a:pPr>
            <a:r>
              <a:rPr lang="en-GB" sz="900" baseline="30000" dirty="0">
                <a:solidFill>
                  <a:srgbClr val="4D4D4F"/>
                </a:solidFill>
                <a:latin typeface="Calibri"/>
              </a:rPr>
              <a:t>†</a:t>
            </a:r>
            <a:endParaRPr lang="en-US" sz="900" baseline="30000" dirty="0">
              <a:solidFill>
                <a:srgbClr val="4D4D4F"/>
              </a:solidFill>
              <a:latin typeface="Calibri"/>
            </a:endParaRPr>
          </a:p>
        </p:txBody>
      </p:sp>
      <p:sp>
        <p:nvSpPr>
          <p:cNvPr id="49" name="Rectangle 48"/>
          <p:cNvSpPr/>
          <p:nvPr/>
        </p:nvSpPr>
        <p:spPr>
          <a:xfrm>
            <a:off x="3104479" y="3602024"/>
            <a:ext cx="223138" cy="184666"/>
          </a:xfrm>
          <a:prstGeom prst="rect">
            <a:avLst/>
          </a:prstGeom>
        </p:spPr>
        <p:txBody>
          <a:bodyPr wrap="none">
            <a:spAutoFit/>
          </a:bodyPr>
          <a:lstStyle/>
          <a:p>
            <a:pPr defTabSz="514350">
              <a:defRPr/>
            </a:pPr>
            <a:r>
              <a:rPr lang="en-GB" sz="900" baseline="30000" dirty="0">
                <a:solidFill>
                  <a:srgbClr val="4D4D4F"/>
                </a:solidFill>
                <a:latin typeface="Calibri"/>
                <a:ea typeface="Calibri"/>
                <a:cs typeface="Cordia New"/>
              </a:rPr>
              <a:t>‡</a:t>
            </a:r>
            <a:endParaRPr lang="en-US" sz="788" baseline="30000" dirty="0">
              <a:solidFill>
                <a:srgbClr val="4D4D4F"/>
              </a:solidFill>
              <a:latin typeface="Calibri"/>
            </a:endParaRPr>
          </a:p>
        </p:txBody>
      </p:sp>
      <p:graphicFrame>
        <p:nvGraphicFramePr>
          <p:cNvPr id="28" name="Chart 27"/>
          <p:cNvGraphicFramePr/>
          <p:nvPr>
            <p:extLst>
              <p:ext uri="{D42A27DB-BD31-4B8C-83A1-F6EECF244321}">
                <p14:modId xmlns:p14="http://schemas.microsoft.com/office/powerpoint/2010/main" val="453232691"/>
              </p:ext>
            </p:extLst>
          </p:nvPr>
        </p:nvGraphicFramePr>
        <p:xfrm>
          <a:off x="6338590" y="2129665"/>
          <a:ext cx="620863" cy="3141961"/>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p:cNvSpPr txBox="1"/>
          <p:nvPr/>
        </p:nvSpPr>
        <p:spPr>
          <a:xfrm>
            <a:off x="6342721" y="823317"/>
            <a:ext cx="1233464" cy="323165"/>
          </a:xfrm>
          <a:prstGeom prst="rect">
            <a:avLst/>
          </a:prstGeom>
          <a:noFill/>
        </p:spPr>
        <p:txBody>
          <a:bodyPr wrap="square" rtlCol="0">
            <a:spAutoFit/>
          </a:bodyPr>
          <a:lstStyle/>
          <a:p>
            <a:pPr defTabSz="256403">
              <a:defRPr/>
            </a:pPr>
            <a:r>
              <a:rPr lang="en-US" sz="750" dirty="0">
                <a:solidFill>
                  <a:srgbClr val="000000"/>
                </a:solidFill>
                <a:latin typeface="Arial"/>
              </a:rPr>
              <a:t>Additional 24-week Extension (open </a:t>
            </a:r>
            <a:r>
              <a:rPr lang="en-US" sz="619" dirty="0">
                <a:solidFill>
                  <a:srgbClr val="000000"/>
                </a:solidFill>
                <a:latin typeface="Arial"/>
              </a:rPr>
              <a:t>label)</a:t>
            </a:r>
          </a:p>
        </p:txBody>
      </p:sp>
      <p:sp>
        <p:nvSpPr>
          <p:cNvPr id="29" name="TextBox 28"/>
          <p:cNvSpPr txBox="1"/>
          <p:nvPr/>
        </p:nvSpPr>
        <p:spPr>
          <a:xfrm>
            <a:off x="6376425" y="1086765"/>
            <a:ext cx="832553" cy="121252"/>
          </a:xfrm>
          <a:prstGeom prst="rect">
            <a:avLst/>
          </a:prstGeom>
          <a:solidFill>
            <a:srgbClr val="FF9933"/>
          </a:solidFill>
        </p:spPr>
        <p:txBody>
          <a:bodyPr wrap="square" lIns="0" tIns="0" rIns="0" bIns="0" rtlCol="0">
            <a:spAutoFit/>
          </a:bodyPr>
          <a:lstStyle/>
          <a:p>
            <a:pPr algn="ctr" defTabSz="514350">
              <a:defRPr/>
            </a:pPr>
            <a:r>
              <a:rPr lang="nl-NL" sz="788" b="1" dirty="0">
                <a:solidFill>
                  <a:prstClr val="white"/>
                </a:solidFill>
                <a:latin typeface="Calibri"/>
              </a:rPr>
              <a:t>EMPA + MET BID</a:t>
            </a:r>
            <a:r>
              <a:rPr lang="en-GB" sz="788" b="1" dirty="0">
                <a:solidFill>
                  <a:prstClr val="white"/>
                </a:solidFill>
                <a:latin typeface="Calibri"/>
              </a:rPr>
              <a:t> </a:t>
            </a:r>
          </a:p>
        </p:txBody>
      </p:sp>
      <p:grpSp>
        <p:nvGrpSpPr>
          <p:cNvPr id="16" name="Group 15"/>
          <p:cNvGrpSpPr/>
          <p:nvPr/>
        </p:nvGrpSpPr>
        <p:grpSpPr>
          <a:xfrm>
            <a:off x="6932031" y="3811329"/>
            <a:ext cx="1068969" cy="585761"/>
            <a:chOff x="9646084" y="5335896"/>
            <a:chExt cx="1900389" cy="1041353"/>
          </a:xfrm>
        </p:grpSpPr>
        <p:sp>
          <p:nvSpPr>
            <p:cNvPr id="10" name="Down Arrow 9"/>
            <p:cNvSpPr/>
            <p:nvPr/>
          </p:nvSpPr>
          <p:spPr>
            <a:xfrm>
              <a:off x="9646084" y="5523174"/>
              <a:ext cx="250649" cy="548774"/>
            </a:xfrm>
            <a:prstGeom prst="downArrow">
              <a:avLst/>
            </a:prstGeom>
            <a:solidFill>
              <a:srgbClr val="0066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6403">
                <a:defRPr/>
              </a:pPr>
              <a:endParaRPr lang="vi-VN" sz="900" dirty="0" err="1">
                <a:solidFill>
                  <a:prstClr val="white"/>
                </a:solidFill>
                <a:latin typeface="Arial" panose="020B0604020202020204" pitchFamily="34" charset="0"/>
              </a:endParaRPr>
            </a:p>
          </p:txBody>
        </p:sp>
        <p:sp>
          <p:nvSpPr>
            <p:cNvPr id="14" name="TextBox 13"/>
            <p:cNvSpPr txBox="1"/>
            <p:nvPr/>
          </p:nvSpPr>
          <p:spPr>
            <a:xfrm>
              <a:off x="9789499" y="5335896"/>
              <a:ext cx="1756974" cy="841255"/>
            </a:xfrm>
            <a:prstGeom prst="rect">
              <a:avLst/>
            </a:prstGeom>
            <a:noFill/>
          </p:spPr>
          <p:txBody>
            <a:bodyPr wrap="square" rtlCol="0">
              <a:spAutoFit/>
            </a:bodyPr>
            <a:lstStyle/>
            <a:p>
              <a:pPr defTabSz="256403">
                <a:defRPr/>
              </a:pPr>
              <a:r>
                <a:rPr lang="en-US" sz="2475" b="1" dirty="0">
                  <a:solidFill>
                    <a:srgbClr val="C00000"/>
                  </a:solidFill>
                  <a:latin typeface="Arial"/>
                </a:rPr>
                <a:t>4.6%</a:t>
              </a:r>
              <a:endParaRPr lang="vi-VN" sz="1125" b="1" dirty="0">
                <a:solidFill>
                  <a:srgbClr val="C00000"/>
                </a:solidFill>
                <a:latin typeface="Arial" panose="020B0604020202020204" pitchFamily="34" charset="0"/>
              </a:endParaRPr>
            </a:p>
          </p:txBody>
        </p:sp>
        <p:sp>
          <p:nvSpPr>
            <p:cNvPr id="15" name="TextBox 14"/>
            <p:cNvSpPr txBox="1"/>
            <p:nvPr/>
          </p:nvSpPr>
          <p:spPr>
            <a:xfrm>
              <a:off x="10110669" y="5966881"/>
              <a:ext cx="1199817" cy="410368"/>
            </a:xfrm>
            <a:prstGeom prst="rect">
              <a:avLst/>
            </a:prstGeom>
            <a:noFill/>
          </p:spPr>
          <p:txBody>
            <a:bodyPr wrap="square" rtlCol="0">
              <a:spAutoFit/>
            </a:bodyPr>
            <a:lstStyle/>
            <a:p>
              <a:pPr defTabSz="256403">
                <a:defRPr/>
              </a:pPr>
              <a:r>
                <a:rPr lang="en-US" sz="900" b="1" dirty="0">
                  <a:solidFill>
                    <a:srgbClr val="008C7D"/>
                  </a:solidFill>
                  <a:latin typeface="Arial"/>
                </a:rPr>
                <a:t>HbA1c</a:t>
              </a:r>
              <a:endParaRPr lang="vi-VN" sz="900" b="1" dirty="0">
                <a:solidFill>
                  <a:srgbClr val="008C7D"/>
                </a:solidFill>
                <a:latin typeface="Arial" panose="020B0604020202020204" pitchFamily="34" charset="0"/>
              </a:endParaRPr>
            </a:p>
          </p:txBody>
        </p:sp>
      </p:grpSp>
      <p:sp>
        <p:nvSpPr>
          <p:cNvPr id="37" name="TextBox 36"/>
          <p:cNvSpPr txBox="1"/>
          <p:nvPr/>
        </p:nvSpPr>
        <p:spPr>
          <a:xfrm rot="16200000">
            <a:off x="5369793" y="2670983"/>
            <a:ext cx="1451967" cy="369332"/>
          </a:xfrm>
          <a:prstGeom prst="rect">
            <a:avLst/>
          </a:prstGeom>
          <a:noFill/>
        </p:spPr>
        <p:txBody>
          <a:bodyPr wrap="square" rtlCol="0">
            <a:spAutoFit/>
          </a:bodyPr>
          <a:lstStyle/>
          <a:p>
            <a:pPr algn="ctr" defTabSz="514350">
              <a:defRPr/>
            </a:pPr>
            <a:r>
              <a:rPr lang="en-GB" sz="900" dirty="0">
                <a:solidFill>
                  <a:srgbClr val="4D4D4F"/>
                </a:solidFill>
                <a:latin typeface="Calibri"/>
              </a:rPr>
              <a:t>Adjusted mean (SE) change </a:t>
            </a:r>
            <a:br>
              <a:rPr lang="en-GB" sz="900" dirty="0">
                <a:solidFill>
                  <a:srgbClr val="4D4D4F"/>
                </a:solidFill>
                <a:latin typeface="Calibri"/>
              </a:rPr>
            </a:br>
            <a:r>
              <a:rPr lang="en-GB" sz="900" dirty="0">
                <a:solidFill>
                  <a:srgbClr val="4D4D4F"/>
                </a:solidFill>
                <a:latin typeface="Calibri"/>
              </a:rPr>
              <a:t>from baseline in HbA</a:t>
            </a:r>
            <a:r>
              <a:rPr lang="en-GB" sz="900" baseline="-25000" dirty="0">
                <a:solidFill>
                  <a:srgbClr val="4D4D4F"/>
                </a:solidFill>
                <a:latin typeface="Calibri"/>
              </a:rPr>
              <a:t>1c</a:t>
            </a:r>
            <a:r>
              <a:rPr lang="en-GB" sz="900" dirty="0">
                <a:solidFill>
                  <a:srgbClr val="4D4D4F"/>
                </a:solidFill>
                <a:latin typeface="Calibri"/>
              </a:rPr>
              <a:t> (%)</a:t>
            </a:r>
          </a:p>
        </p:txBody>
      </p:sp>
      <p:sp>
        <p:nvSpPr>
          <p:cNvPr id="30" name="Content Placeholder 2">
            <a:extLst>
              <a:ext uri="{FF2B5EF4-FFF2-40B4-BE49-F238E27FC236}">
                <a16:creationId xmlns:a16="http://schemas.microsoft.com/office/drawing/2014/main" id="{87E9C7AB-A88E-4398-974D-2B030494B75D}"/>
              </a:ext>
            </a:extLst>
          </p:cNvPr>
          <p:cNvSpPr txBox="1">
            <a:spLocks/>
          </p:cNvSpPr>
          <p:nvPr/>
        </p:nvSpPr>
        <p:spPr>
          <a:xfrm>
            <a:off x="345218" y="4470150"/>
            <a:ext cx="5613776" cy="581866"/>
          </a:xfrm>
          <a:prstGeom prst="rect">
            <a:avLst/>
          </a:prstGeom>
        </p:spPr>
        <p:txBody>
          <a:bodyPr>
            <a:noAutofit/>
          </a:bodyPr>
          <a:lstStyle>
            <a:lvl1pPr marL="177404" indent="-177404" algn="l" rtl="0" eaLnBrk="0" fontAlgn="base" hangingPunct="0">
              <a:spcBef>
                <a:spcPts val="750"/>
              </a:spcBef>
              <a:spcAft>
                <a:spcPct val="0"/>
              </a:spcAft>
              <a:buClr>
                <a:schemeClr val="accent2"/>
              </a:buClr>
              <a:buFont typeface="Arial" panose="020B0604020202020204" pitchFamily="34" charset="0"/>
              <a:buChar char="•"/>
              <a:defRPr sz="2100" kern="1200">
                <a:solidFill>
                  <a:srgbClr val="515151"/>
                </a:solidFill>
                <a:latin typeface="Century Gothic" panose="020B0502020202020204" pitchFamily="34" charset="0"/>
                <a:ea typeface="+mn-ea"/>
                <a:cs typeface="+mn-cs"/>
              </a:defRPr>
            </a:lvl1pPr>
            <a:lvl2pPr marL="450056" indent="-272654" algn="l" rtl="0" eaLnBrk="0" fontAlgn="base" hangingPunct="0">
              <a:spcBef>
                <a:spcPts val="375"/>
              </a:spcBef>
              <a:spcAft>
                <a:spcPct val="0"/>
              </a:spcAft>
              <a:buClr>
                <a:schemeClr val="accent2"/>
              </a:buClr>
              <a:buFont typeface="Calibri" panose="020F0502020204030204" pitchFamily="34" charset="0"/>
              <a:buChar char="‒"/>
              <a:defRPr sz="1800" kern="1200">
                <a:solidFill>
                  <a:srgbClr val="515151"/>
                </a:solidFill>
                <a:latin typeface="Century Gothic" panose="020B0502020202020204" pitchFamily="34" charset="0"/>
                <a:ea typeface="+mn-ea"/>
                <a:cs typeface="+mn-cs"/>
              </a:defRPr>
            </a:lvl2pPr>
            <a:lvl3pPr marL="628650" indent="-177404" algn="l" rtl="0" eaLnBrk="0" fontAlgn="base" hangingPunct="0">
              <a:spcBef>
                <a:spcPts val="375"/>
              </a:spcBef>
              <a:spcAft>
                <a:spcPct val="0"/>
              </a:spcAft>
              <a:buClr>
                <a:schemeClr val="accent2"/>
              </a:buClr>
              <a:buFont typeface="Arial" panose="020B0604020202020204" pitchFamily="34" charset="0"/>
              <a:buChar char="•"/>
              <a:defRPr sz="1500" kern="1200">
                <a:solidFill>
                  <a:srgbClr val="515151"/>
                </a:solidFill>
                <a:latin typeface="Century Gothic" panose="020B0502020202020204" pitchFamily="34" charset="0"/>
                <a:ea typeface="+mn-ea"/>
                <a:cs typeface="+mn-cs"/>
              </a:defRPr>
            </a:lvl3pPr>
            <a:lvl4pPr marL="895350" indent="-266700" algn="l" rtl="0" eaLnBrk="0" fontAlgn="base" hangingPunct="0">
              <a:spcBef>
                <a:spcPts val="375"/>
              </a:spcBef>
              <a:spcAft>
                <a:spcPct val="0"/>
              </a:spcAft>
              <a:buClr>
                <a:schemeClr val="accent2"/>
              </a:buClr>
              <a:buFont typeface="Calibri" panose="020F0502020204030204" pitchFamily="34" charset="0"/>
              <a:buChar char="‒"/>
              <a:defRPr sz="1500" kern="1200">
                <a:solidFill>
                  <a:srgbClr val="515151"/>
                </a:solidFill>
                <a:latin typeface="Century Gothic" panose="020B0502020202020204" pitchFamily="34" charset="0"/>
                <a:ea typeface="+mn-ea"/>
                <a:cs typeface="+mn-cs"/>
              </a:defRPr>
            </a:lvl4pPr>
            <a:lvl5pPr marL="1079897" indent="-183356" algn="l" rtl="0" eaLnBrk="0" fontAlgn="base" hangingPunct="0">
              <a:spcBef>
                <a:spcPts val="375"/>
              </a:spcBef>
              <a:spcAft>
                <a:spcPct val="0"/>
              </a:spcAft>
              <a:buClr>
                <a:schemeClr val="accent2"/>
              </a:buClr>
              <a:buFont typeface="Arial" panose="020B0604020202020204" pitchFamily="34" charset="0"/>
              <a:buChar char="•"/>
              <a:defRPr sz="1500" kern="1200">
                <a:solidFill>
                  <a:srgbClr val="51515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spcBef>
                <a:spcPts val="0"/>
              </a:spcBef>
              <a:buFont typeface="Arial" panose="020B0604020202020204" pitchFamily="34" charset="0"/>
              <a:buNone/>
            </a:pPr>
            <a:r>
              <a:rPr lang="en-GB" sz="600" dirty="0"/>
              <a:t>BID, twice daily; EMPA, empagliflozin; HbA</a:t>
            </a:r>
            <a:r>
              <a:rPr lang="en-GB" sz="600" baseline="-25000" dirty="0"/>
              <a:t>1c</a:t>
            </a:r>
            <a:r>
              <a:rPr lang="en-GB" sz="600" dirty="0"/>
              <a:t>, glycosylated haemoglobin; MET, metformin; QD, once daily; SE, standard error; T2D, Type 2 Diabetes.</a:t>
            </a:r>
          </a:p>
          <a:p>
            <a:pPr marL="0" indent="0" defTabSz="914400">
              <a:spcBef>
                <a:spcPts val="0"/>
              </a:spcBef>
              <a:buFont typeface="Arial" panose="020B0604020202020204" pitchFamily="34" charset="0"/>
              <a:buNone/>
            </a:pPr>
            <a:r>
              <a:rPr lang="en-GB" sz="600" dirty="0"/>
              <a:t>MMRM in FAS (OC); superiority testing for change from baseline in HbA</a:t>
            </a:r>
            <a:r>
              <a:rPr lang="en-GB" sz="600" baseline="-25000" dirty="0"/>
              <a:t>1c</a:t>
            </a:r>
            <a:r>
              <a:rPr lang="en-GB" sz="600" dirty="0"/>
              <a:t>. </a:t>
            </a:r>
          </a:p>
          <a:p>
            <a:pPr marL="0" indent="0" defTabSz="914400">
              <a:spcBef>
                <a:spcPts val="0"/>
              </a:spcBef>
              <a:buFont typeface="Arial" panose="020B0604020202020204" pitchFamily="34" charset="0"/>
              <a:buNone/>
            </a:pPr>
            <a:r>
              <a:rPr lang="en-GB" sz="600" dirty="0"/>
              <a:t>*p = 0.006 vs MET 1000 mg BID; p = 0.006 vs EMPA 25 mg QD. †p &lt; 0.001 vs MET 500 mg BID; p &lt; 0.001 vs EMPA 25 mg QD; </a:t>
            </a:r>
            <a:r>
              <a:rPr lang="en-GB" sz="600" dirty="0">
                <a:ea typeface="Calibri"/>
                <a:cs typeface="Cordia New"/>
              </a:rPr>
              <a:t>‡p = 0.006 vs MET 1000 mg BID; p &lt; 0.001 vs EMPA 10 mg QD. §p &lt; 0.001 vs MET 500 mg BID; p &lt; 0.001 vs EMPA 10 mg QD.</a:t>
            </a:r>
            <a:endParaRPr lang="en-GB" sz="600" dirty="0"/>
          </a:p>
          <a:p>
            <a:pPr marL="0" indent="0" defTabSz="914400">
              <a:spcBef>
                <a:spcPts val="0"/>
              </a:spcBef>
              <a:buFont typeface="Arial" panose="020B0604020202020204" pitchFamily="34" charset="0"/>
              <a:buNone/>
            </a:pPr>
            <a:r>
              <a:rPr lang="en-US" sz="700" dirty="0" err="1">
                <a:solidFill>
                  <a:schemeClr val="tx1"/>
                </a:solidFill>
              </a:rPr>
              <a:t>Hadjadj</a:t>
            </a:r>
            <a:r>
              <a:rPr lang="en-US" sz="700" dirty="0">
                <a:solidFill>
                  <a:schemeClr val="tx1"/>
                </a:solidFill>
              </a:rPr>
              <a:t> S, et al. Diabetes Care 2016;39:1718–1728</a:t>
            </a:r>
          </a:p>
        </p:txBody>
      </p:sp>
    </p:spTree>
    <p:extLst>
      <p:ext uri="{BB962C8B-B14F-4D97-AF65-F5344CB8AC3E}">
        <p14:creationId xmlns:p14="http://schemas.microsoft.com/office/powerpoint/2010/main" val="11156121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142860" y="1088400"/>
            <a:ext cx="1602891" cy="2603497"/>
          </a:xfrm>
          <a:prstGeom prst="rect">
            <a:avLst/>
          </a:prstGeom>
          <a:solidFill>
            <a:schemeClr val="accent6">
              <a:lumMod val="20000"/>
              <a:lumOff val="80000"/>
              <a:alpha val="50000"/>
            </a:schemeClr>
          </a:solidFill>
          <a:ln w="28575" cap="flat" cmpd="sng" algn="ctr">
            <a:noFill/>
            <a:prstDash val="solid"/>
          </a:ln>
          <a:effectLst/>
        </p:spPr>
        <p:txBody>
          <a:bodyPr rtlCol="0" anchor="ctr"/>
          <a:lstStyle/>
          <a:p>
            <a:pPr algn="ctr" defTabSz="514350">
              <a:defRPr/>
            </a:pPr>
            <a:endParaRPr lang="vi-VN" sz="675" kern="0" dirty="0" err="1">
              <a:solidFill>
                <a:srgbClr val="FFFFFF"/>
              </a:solidFill>
              <a:latin typeface="Arial" panose="020B0604020202020204" pitchFamily="34" charset="0"/>
            </a:endParaRPr>
          </a:p>
        </p:txBody>
      </p:sp>
      <p:sp>
        <p:nvSpPr>
          <p:cNvPr id="27" name="Rectangle 26"/>
          <p:cNvSpPr/>
          <p:nvPr/>
        </p:nvSpPr>
        <p:spPr>
          <a:xfrm>
            <a:off x="4556774" y="1040883"/>
            <a:ext cx="912786" cy="2603497"/>
          </a:xfrm>
          <a:prstGeom prst="rect">
            <a:avLst/>
          </a:prstGeom>
          <a:solidFill>
            <a:schemeClr val="accent6">
              <a:lumMod val="20000"/>
              <a:lumOff val="80000"/>
              <a:alpha val="50000"/>
            </a:schemeClr>
          </a:solidFill>
          <a:ln w="28575" cap="flat" cmpd="sng" algn="ctr">
            <a:noFill/>
            <a:prstDash val="solid"/>
          </a:ln>
          <a:effectLst/>
        </p:spPr>
        <p:txBody>
          <a:bodyPr rtlCol="0" anchor="ctr"/>
          <a:lstStyle/>
          <a:p>
            <a:pPr algn="ctr" defTabSz="514350">
              <a:defRPr/>
            </a:pPr>
            <a:endParaRPr lang="vi-VN" sz="675" kern="0" dirty="0" err="1">
              <a:solidFill>
                <a:srgbClr val="FFFFFF"/>
              </a:solidFill>
              <a:latin typeface="Arial" panose="020B0604020202020204" pitchFamily="34" charset="0"/>
            </a:endParaRPr>
          </a:p>
        </p:txBody>
      </p:sp>
      <p:sp>
        <p:nvSpPr>
          <p:cNvPr id="24" name="Title 1"/>
          <p:cNvSpPr>
            <a:spLocks noGrp="1"/>
          </p:cNvSpPr>
          <p:nvPr>
            <p:ph type="title" idx="4294967295"/>
          </p:nvPr>
        </p:nvSpPr>
        <p:spPr>
          <a:xfrm>
            <a:off x="471532" y="108824"/>
            <a:ext cx="6548438" cy="685800"/>
          </a:xfrm>
          <a:prstGeom prst="rect">
            <a:avLst/>
          </a:prstGeom>
        </p:spPr>
        <p:txBody>
          <a:bodyPr/>
          <a:lstStyle/>
          <a:p>
            <a:r>
              <a:rPr lang="en-GB" sz="2100" cap="all" dirty="0" err="1">
                <a:solidFill>
                  <a:srgbClr val="02878A"/>
                </a:solidFill>
                <a:latin typeface="Arial" panose="020B0604020202020204" pitchFamily="34" charset="0"/>
                <a:cs typeface="Arial" panose="020B0604020202020204" pitchFamily="34" charset="0"/>
              </a:rPr>
              <a:t>Khởi</a:t>
            </a:r>
            <a:r>
              <a:rPr lang="en-GB" sz="2100" cap="all" dirty="0">
                <a:solidFill>
                  <a:srgbClr val="02878A"/>
                </a:solidFill>
                <a:latin typeface="Arial" panose="020B0604020202020204" pitchFamily="34" charset="0"/>
                <a:cs typeface="Arial" panose="020B0604020202020204" pitchFamily="34" charset="0"/>
              </a:rPr>
              <a:t> </a:t>
            </a:r>
            <a:r>
              <a:rPr lang="en-GB" sz="2100" cap="all" dirty="0" err="1">
                <a:solidFill>
                  <a:srgbClr val="02878A"/>
                </a:solidFill>
                <a:latin typeface="Arial" panose="020B0604020202020204" pitchFamily="34" charset="0"/>
                <a:cs typeface="Arial" panose="020B0604020202020204" pitchFamily="34" charset="0"/>
              </a:rPr>
              <a:t>đầu</a:t>
            </a:r>
            <a:r>
              <a:rPr lang="en-GB" sz="2100" cap="all" dirty="0">
                <a:solidFill>
                  <a:srgbClr val="02878A"/>
                </a:solidFill>
                <a:latin typeface="Arial" panose="020B0604020202020204" pitchFamily="34" charset="0"/>
                <a:cs typeface="Arial" panose="020B0604020202020204" pitchFamily="34" charset="0"/>
              </a:rPr>
              <a:t> </a:t>
            </a:r>
            <a:r>
              <a:rPr lang="en-GB" sz="2100" cap="all" dirty="0" err="1">
                <a:solidFill>
                  <a:srgbClr val="02878A"/>
                </a:solidFill>
                <a:latin typeface="Arial" panose="020B0604020202020204" pitchFamily="34" charset="0"/>
                <a:cs typeface="Arial" panose="020B0604020202020204" pitchFamily="34" charset="0"/>
              </a:rPr>
              <a:t>với</a:t>
            </a:r>
            <a:r>
              <a:rPr lang="en-GB" sz="2100" cap="all" dirty="0">
                <a:solidFill>
                  <a:srgbClr val="02878A"/>
                </a:solidFill>
                <a:latin typeface="Arial" panose="020B0604020202020204" pitchFamily="34" charset="0"/>
                <a:cs typeface="Arial" panose="020B0604020202020204" pitchFamily="34" charset="0"/>
              </a:rPr>
              <a:t> </a:t>
            </a:r>
            <a:r>
              <a:rPr lang="en-GB" sz="2100" cap="all" dirty="0" err="1">
                <a:solidFill>
                  <a:srgbClr val="02878A"/>
                </a:solidFill>
                <a:latin typeface="Arial" panose="020B0604020202020204" pitchFamily="34" charset="0"/>
                <a:cs typeface="Arial" panose="020B0604020202020204" pitchFamily="34" charset="0"/>
              </a:rPr>
              <a:t>Empagliflozin</a:t>
            </a:r>
            <a:r>
              <a:rPr lang="en-GB" sz="2100" cap="all" dirty="0">
                <a:solidFill>
                  <a:srgbClr val="02878A"/>
                </a:solidFill>
                <a:latin typeface="Arial" panose="020B0604020202020204" pitchFamily="34" charset="0"/>
                <a:cs typeface="Arial" panose="020B0604020202020204" pitchFamily="34" charset="0"/>
              </a:rPr>
              <a:t> &amp; Metformin: </a:t>
            </a:r>
            <a:br>
              <a:rPr lang="en-GB" sz="2100" cap="all" dirty="0">
                <a:solidFill>
                  <a:srgbClr val="02878A"/>
                </a:solidFill>
                <a:latin typeface="Arial" panose="020B0604020202020204" pitchFamily="34" charset="0"/>
                <a:cs typeface="Arial" panose="020B0604020202020204" pitchFamily="34" charset="0"/>
              </a:rPr>
            </a:br>
            <a:r>
              <a:rPr lang="en-GB" sz="2100" dirty="0">
                <a:solidFill>
                  <a:srgbClr val="C00000"/>
                </a:solidFill>
                <a:latin typeface="Arial" panose="020B0604020202020204" pitchFamily="34" charset="0"/>
                <a:cs typeface="Arial" panose="020B0604020202020204" pitchFamily="34" charset="0"/>
              </a:rPr>
              <a:t>70% BN </a:t>
            </a:r>
            <a:r>
              <a:rPr lang="en-GB" sz="2100" dirty="0" err="1">
                <a:solidFill>
                  <a:srgbClr val="C00000"/>
                </a:solidFill>
                <a:latin typeface="Arial" panose="020B0604020202020204" pitchFamily="34" charset="0"/>
                <a:cs typeface="Arial" panose="020B0604020202020204" pitchFamily="34" charset="0"/>
              </a:rPr>
              <a:t>đạt</a:t>
            </a:r>
            <a:r>
              <a:rPr lang="en-GB" sz="2100" dirty="0">
                <a:solidFill>
                  <a:srgbClr val="C00000"/>
                </a:solidFill>
                <a:latin typeface="Arial" panose="020B0604020202020204" pitchFamily="34" charset="0"/>
                <a:cs typeface="Arial" panose="020B0604020202020204" pitchFamily="34" charset="0"/>
              </a:rPr>
              <a:t> HbA1c </a:t>
            </a:r>
            <a:r>
              <a:rPr lang="en-GB" sz="2100" dirty="0" err="1">
                <a:solidFill>
                  <a:srgbClr val="C00000"/>
                </a:solidFill>
                <a:latin typeface="Arial" panose="020B0604020202020204" pitchFamily="34" charset="0"/>
                <a:cs typeface="Arial" panose="020B0604020202020204" pitchFamily="34" charset="0"/>
              </a:rPr>
              <a:t>mục</a:t>
            </a:r>
            <a:r>
              <a:rPr lang="en-GB" sz="2100" dirty="0">
                <a:solidFill>
                  <a:srgbClr val="C00000"/>
                </a:solidFill>
                <a:latin typeface="Arial" panose="020B0604020202020204" pitchFamily="34" charset="0"/>
                <a:cs typeface="Arial" panose="020B0604020202020204" pitchFamily="34" charset="0"/>
              </a:rPr>
              <a:t> </a:t>
            </a:r>
            <a:r>
              <a:rPr lang="en-GB" sz="2100" dirty="0" err="1">
                <a:solidFill>
                  <a:srgbClr val="C00000"/>
                </a:solidFill>
                <a:latin typeface="Arial" panose="020B0604020202020204" pitchFamily="34" charset="0"/>
                <a:cs typeface="Arial" panose="020B0604020202020204" pitchFamily="34" charset="0"/>
              </a:rPr>
              <a:t>tiêu</a:t>
            </a:r>
            <a:endParaRPr lang="en-GB" sz="2100" dirty="0">
              <a:solidFill>
                <a:srgbClr val="C00000"/>
              </a:solidFill>
              <a:latin typeface="Arial" panose="020B0604020202020204" pitchFamily="34" charset="0"/>
              <a:cs typeface="Arial" panose="020B0604020202020204" pitchFamily="34" charset="0"/>
            </a:endParaRPr>
          </a:p>
        </p:txBody>
      </p:sp>
      <p:graphicFrame>
        <p:nvGraphicFramePr>
          <p:cNvPr id="23554" name="Rectangle 2" hidden="1"/>
          <p:cNvGraphicFramePr>
            <a:graphicFrameLocks/>
          </p:cNvGraphicFramePr>
          <p:nvPr/>
        </p:nvGraphicFramePr>
        <p:xfrm>
          <a:off x="2000251" y="642940"/>
          <a:ext cx="89294" cy="89288"/>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23554"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000251" y="642940"/>
                        <a:ext cx="89294" cy="8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7" name="Rectangle 10" hidden="1"/>
          <p:cNvSpPr>
            <a:spLocks noChangeArrowheads="1"/>
          </p:cNvSpPr>
          <p:nvPr>
            <p:custDataLst>
              <p:tags r:id="rId1"/>
            </p:custDataLst>
          </p:nvPr>
        </p:nvSpPr>
        <p:spPr bwMode="auto">
          <a:xfrm>
            <a:off x="2000251" y="642940"/>
            <a:ext cx="89294" cy="89288"/>
          </a:xfrm>
          <a:prstGeom prst="rect">
            <a:avLst/>
          </a:prstGeom>
          <a:solidFill>
            <a:schemeClr val="accent1"/>
          </a:solidFill>
          <a:ln w="9525">
            <a:solidFill>
              <a:schemeClr val="tx1"/>
            </a:solidFill>
            <a:miter lim="800000"/>
            <a:headEnd/>
            <a:tailEnd/>
          </a:ln>
        </p:spPr>
        <p:txBody>
          <a:bodyPr wrap="none" lIns="0" tIns="0" rIns="0" bIns="0" anchor="ctr"/>
          <a:lstStyle/>
          <a:p>
            <a:pPr defTabSz="513859" fontAlgn="base">
              <a:lnSpc>
                <a:spcPct val="90000"/>
              </a:lnSpc>
              <a:spcBef>
                <a:spcPct val="0"/>
              </a:spcBef>
              <a:spcAft>
                <a:spcPct val="0"/>
              </a:spcAft>
              <a:defRPr/>
            </a:pPr>
            <a:r>
              <a:rPr lang="en-US" sz="900" dirty="0">
                <a:solidFill>
                  <a:srgbClr val="003366"/>
                </a:solidFill>
                <a:latin typeface="Calibri"/>
              </a:rPr>
              <a:t> </a:t>
            </a:r>
          </a:p>
        </p:txBody>
      </p:sp>
      <p:graphicFrame>
        <p:nvGraphicFramePr>
          <p:cNvPr id="34" name="Table 33"/>
          <p:cNvGraphicFramePr>
            <a:graphicFrameLocks noGrp="1"/>
          </p:cNvGraphicFramePr>
          <p:nvPr/>
        </p:nvGraphicFramePr>
        <p:xfrm>
          <a:off x="1888015" y="1247521"/>
          <a:ext cx="3295057" cy="599523"/>
        </p:xfrm>
        <a:graphic>
          <a:graphicData uri="http://schemas.openxmlformats.org/drawingml/2006/table">
            <a:tbl>
              <a:tblPr/>
              <a:tblGrid>
                <a:gridCol w="471488">
                  <a:extLst>
                    <a:ext uri="{9D8B030D-6E8A-4147-A177-3AD203B41FA5}">
                      <a16:colId xmlns:a16="http://schemas.microsoft.com/office/drawing/2014/main" val="20000"/>
                    </a:ext>
                  </a:extLst>
                </a:gridCol>
                <a:gridCol w="492919">
                  <a:extLst>
                    <a:ext uri="{9D8B030D-6E8A-4147-A177-3AD203B41FA5}">
                      <a16:colId xmlns:a16="http://schemas.microsoft.com/office/drawing/2014/main" val="20001"/>
                    </a:ext>
                  </a:extLst>
                </a:gridCol>
                <a:gridCol w="171450">
                  <a:extLst>
                    <a:ext uri="{9D8B030D-6E8A-4147-A177-3AD203B41FA5}">
                      <a16:colId xmlns:a16="http://schemas.microsoft.com/office/drawing/2014/main" val="20002"/>
                    </a:ext>
                  </a:extLst>
                </a:gridCol>
                <a:gridCol w="492919">
                  <a:extLst>
                    <a:ext uri="{9D8B030D-6E8A-4147-A177-3AD203B41FA5}">
                      <a16:colId xmlns:a16="http://schemas.microsoft.com/office/drawing/2014/main" val="20003"/>
                    </a:ext>
                  </a:extLst>
                </a:gridCol>
                <a:gridCol w="476846">
                  <a:extLst>
                    <a:ext uri="{9D8B030D-6E8A-4147-A177-3AD203B41FA5}">
                      <a16:colId xmlns:a16="http://schemas.microsoft.com/office/drawing/2014/main" val="20004"/>
                    </a:ext>
                  </a:extLst>
                </a:gridCol>
                <a:gridCol w="155377">
                  <a:extLst>
                    <a:ext uri="{9D8B030D-6E8A-4147-A177-3AD203B41FA5}">
                      <a16:colId xmlns:a16="http://schemas.microsoft.com/office/drawing/2014/main" val="20005"/>
                    </a:ext>
                  </a:extLst>
                </a:gridCol>
                <a:gridCol w="546497">
                  <a:extLst>
                    <a:ext uri="{9D8B030D-6E8A-4147-A177-3AD203B41FA5}">
                      <a16:colId xmlns:a16="http://schemas.microsoft.com/office/drawing/2014/main" val="20006"/>
                    </a:ext>
                  </a:extLst>
                </a:gridCol>
                <a:gridCol w="487561">
                  <a:extLst>
                    <a:ext uri="{9D8B030D-6E8A-4147-A177-3AD203B41FA5}">
                      <a16:colId xmlns:a16="http://schemas.microsoft.com/office/drawing/2014/main" val="20007"/>
                    </a:ext>
                  </a:extLst>
                </a:gridCol>
              </a:tblGrid>
              <a:tr h="169478">
                <a:tc gridSpan="2">
                  <a:txBody>
                    <a:bodyPr/>
                    <a:lstStyle/>
                    <a:p>
                      <a:pPr algn="ctr" fontAlgn="b"/>
                      <a:endParaRPr lang="pt-BR" sz="700" b="0" i="0" u="none" strike="noStrike" dirty="0">
                        <a:solidFill>
                          <a:schemeClr val="tx1"/>
                        </a:solidFill>
                        <a:effectLst/>
                        <a:latin typeface="Calibri" panose="020F0502020204030204" pitchFamily="34" charset="0"/>
                      </a:endParaRPr>
                    </a:p>
                  </a:txBody>
                  <a:tcPr marL="5358" marR="5358" marT="5358" marB="0" anchor="b">
                    <a:lnL w="12700" cmpd="sng">
                      <a:noFill/>
                      <a:prstDash val="soli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pt-BR" sz="1200" b="0" i="0" u="none" strike="noStrike" dirty="0">
                        <a:solidFill>
                          <a:schemeClr val="tx1"/>
                        </a:solidFill>
                        <a:effectLst/>
                        <a:latin typeface="Calibri" panose="020F0502020204030204" pitchFamily="34" charset="0"/>
                      </a:endParaRPr>
                    </a:p>
                  </a:txBody>
                  <a:tcPr marL="9525" marR="9525" marT="9525" marB="0" anchor="b">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700" b="0" i="0" u="none" strike="noStrike" dirty="0">
                        <a:solidFill>
                          <a:schemeClr val="tx1"/>
                        </a:solidFill>
                        <a:effectLst/>
                        <a:latin typeface="Calibri" panose="020F0502020204030204" pitchFamily="34" charset="0"/>
                      </a:endParaRP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700" b="0" i="0" u="none" strike="noStrike" dirty="0">
                        <a:solidFill>
                          <a:schemeClr val="tx1"/>
                        </a:solidFill>
                        <a:effectLst/>
                        <a:latin typeface="Calibri" panose="020F0502020204030204" pitchFamily="34" charset="0"/>
                      </a:endParaRP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pt-BR" sz="1200" b="0" i="0" u="none" strike="noStrike" dirty="0">
                        <a:solidFill>
                          <a:schemeClr val="tx1"/>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b"/>
                      <a:endParaRPr lang="pt-BR" sz="700" b="0" i="0" u="none" strike="noStrike" dirty="0">
                        <a:solidFill>
                          <a:schemeClr val="tx1"/>
                        </a:solidFill>
                        <a:effectLst/>
                        <a:latin typeface="Calibri" panose="020F0502020204030204" pitchFamily="34" charset="0"/>
                      </a:endParaRP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endParaRPr lang="pt-BR" sz="700" b="0" i="0" u="none" strike="noStrike" dirty="0">
                        <a:solidFill>
                          <a:schemeClr val="tx1"/>
                        </a:solidFill>
                        <a:effectLst/>
                        <a:latin typeface="Calibri" panose="020F0502020204030204" pitchFamily="34" charset="0"/>
                      </a:endParaRPr>
                    </a:p>
                  </a:txBody>
                  <a:tcPr marL="5358" marR="5358" marT="5358" marB="0" anchor="b">
                    <a:lnL w="12700"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pt-BR" sz="1200" b="0" i="0" u="none" strike="noStrike" dirty="0">
                        <a:solidFill>
                          <a:schemeClr val="tx1"/>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0567">
                <a:tc>
                  <a:txBody>
                    <a:bodyPr/>
                    <a:lstStyle/>
                    <a:p>
                      <a:pPr algn="ctr" fontAlgn="b"/>
                      <a:endParaRPr lang="pt-BR" sz="700" b="0" i="0" u="none" strike="noStrike" dirty="0">
                        <a:solidFill>
                          <a:schemeClr val="tx1"/>
                        </a:solidFill>
                        <a:effectLst/>
                        <a:latin typeface="Calibri" panose="020F0502020204030204" pitchFamily="34" charset="0"/>
                      </a:endParaRPr>
                    </a:p>
                  </a:txBody>
                  <a:tcPr marL="5358" marR="5358" marT="5358" marB="0">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fontAlgn="b"/>
                      <a:endParaRPr lang="pt-BR" sz="700" b="0" i="0" u="none" strike="noStrike" dirty="0">
                        <a:solidFill>
                          <a:schemeClr val="tx1"/>
                        </a:solidFill>
                        <a:effectLst/>
                        <a:latin typeface="Calibri" panose="020F0502020204030204" pitchFamily="34" charset="0"/>
                      </a:endParaRPr>
                    </a:p>
                  </a:txBody>
                  <a:tcPr marL="5358" marR="5358" marT="535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700" b="0" i="0" u="none" strike="noStrike" dirty="0">
                        <a:solidFill>
                          <a:schemeClr val="tx1"/>
                        </a:solidFill>
                        <a:effectLst/>
                        <a:latin typeface="Calibri" panose="020F0502020204030204" pitchFamily="34" charset="0"/>
                      </a:endParaRPr>
                    </a:p>
                  </a:txBody>
                  <a:tcPr marL="5358" marR="5358" marT="535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700" b="0" i="0" u="none" strike="noStrike" dirty="0">
                        <a:solidFill>
                          <a:schemeClr val="tx1"/>
                        </a:solidFill>
                        <a:effectLst/>
                        <a:latin typeface="Calibri" panose="020F0502020204030204" pitchFamily="34" charset="0"/>
                      </a:endParaRPr>
                    </a:p>
                  </a:txBody>
                  <a:tcPr marL="5358" marR="5358" marT="535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fontAlgn="b"/>
                      <a:endParaRPr lang="pt-BR" sz="700" b="0" i="0" u="none" strike="noStrike" dirty="0">
                        <a:solidFill>
                          <a:schemeClr val="tx1"/>
                        </a:solidFill>
                        <a:effectLst/>
                        <a:latin typeface="Calibri" panose="020F0502020204030204" pitchFamily="34" charset="0"/>
                      </a:endParaRPr>
                    </a:p>
                  </a:txBody>
                  <a:tcPr marL="5358" marR="5358" marT="535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700" b="0" i="0" u="none" strike="noStrike" dirty="0">
                        <a:solidFill>
                          <a:schemeClr val="tx1"/>
                        </a:solidFill>
                        <a:effectLst/>
                        <a:latin typeface="Calibri" panose="020F0502020204030204" pitchFamily="34" charset="0"/>
                      </a:endParaRPr>
                    </a:p>
                  </a:txBody>
                  <a:tcPr marL="5358" marR="5358" marT="535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700" b="0" i="0" u="none" strike="noStrike" dirty="0">
                        <a:solidFill>
                          <a:schemeClr val="tx1"/>
                        </a:solidFill>
                        <a:effectLst/>
                        <a:latin typeface="Calibri" panose="020F0502020204030204" pitchFamily="34" charset="0"/>
                      </a:endParaRPr>
                    </a:p>
                  </a:txBody>
                  <a:tcPr marL="5358" marR="5358" marT="535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fontAlgn="b"/>
                      <a:endParaRPr lang="pt-BR" sz="700" b="0" i="0" u="none" strike="noStrike" dirty="0">
                        <a:solidFill>
                          <a:schemeClr val="tx1"/>
                        </a:solidFill>
                        <a:effectLst/>
                        <a:latin typeface="Calibri" panose="020F0502020204030204" pitchFamily="34" charset="0"/>
                      </a:endParaRPr>
                    </a:p>
                  </a:txBody>
                  <a:tcPr marL="5358" marR="5358" marT="5358" marB="0">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9478">
                <a:tc>
                  <a:txBody>
                    <a:bodyPr/>
                    <a:lstStyle/>
                    <a:p>
                      <a:pPr algn="ctr"/>
                      <a:endParaRPr lang="en-US" sz="600" b="0" kern="1200" dirty="0">
                        <a:solidFill>
                          <a:srgbClr val="4D4D4F"/>
                        </a:solidFill>
                        <a:latin typeface="+mn-lt"/>
                        <a:ea typeface="+mn-ea"/>
                        <a:cs typeface="+mn-cs"/>
                      </a:endParaRPr>
                    </a:p>
                  </a:txBody>
                  <a:tcPr marL="51435" marR="51435" marT="25718" marB="25718">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endParaRPr lang="en-US" sz="600" b="0" kern="1200" dirty="0">
                        <a:solidFill>
                          <a:srgbClr val="4D4D4F"/>
                        </a:solidFill>
                        <a:latin typeface="+mn-lt"/>
                        <a:ea typeface="+mn-ea"/>
                        <a:cs typeface="+mn-cs"/>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endParaRPr lang="en-US" sz="600" b="0" kern="1200" dirty="0">
                        <a:solidFill>
                          <a:srgbClr val="4D4D4F"/>
                        </a:solidFill>
                        <a:latin typeface="+mn-lt"/>
                        <a:ea typeface="+mn-ea"/>
                        <a:cs typeface="+mn-cs"/>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600" b="0" kern="1200" dirty="0">
                        <a:solidFill>
                          <a:srgbClr val="4D4D4F"/>
                        </a:solidFill>
                        <a:latin typeface="+mn-lt"/>
                        <a:ea typeface="+mn-ea"/>
                        <a:cs typeface="+mn-cs"/>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hMerge="1">
                  <a:txBody>
                    <a:bodyPr/>
                    <a:lstStyle/>
                    <a:p>
                      <a:pPr algn="ctr" fontAlgn="b"/>
                      <a:endParaRPr lang="pt-BR" sz="1200" b="0" i="0" u="none" strike="noStrike" dirty="0">
                        <a:solidFill>
                          <a:schemeClr val="tx1"/>
                        </a:solidFill>
                        <a:effectLst/>
                        <a:latin typeface="Calibri" panose="020F050202020403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700" b="0" i="0" u="none" strike="noStrike" dirty="0">
                        <a:solidFill>
                          <a:schemeClr val="tx1"/>
                        </a:solidFill>
                        <a:effectLst/>
                        <a:latin typeface="Calibri" panose="020F0502020204030204" pitchFamily="34" charset="0"/>
                      </a:endParaRPr>
                    </a:p>
                  </a:txBody>
                  <a:tcPr marL="5358" marR="5358" marT="535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600" b="0" kern="1200" dirty="0">
                        <a:solidFill>
                          <a:srgbClr val="4D4D4F"/>
                        </a:solidFill>
                        <a:latin typeface="+mn-lt"/>
                        <a:ea typeface="+mn-ea"/>
                        <a:cs typeface="+mn-cs"/>
                      </a:endParaRPr>
                    </a:p>
                  </a:txBody>
                  <a:tcPr marL="5358" marR="5358" marT="263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hMerge="1">
                  <a:txBody>
                    <a:bodyPr/>
                    <a:lstStyle/>
                    <a:p>
                      <a:pPr algn="ctr" fontAlgn="b"/>
                      <a:endParaRPr lang="pt-BR" sz="1200" b="0" i="0" u="none" strike="noStrike" dirty="0">
                        <a:solidFill>
                          <a:schemeClr val="tx1"/>
                        </a:solidFill>
                        <a:effectLst/>
                        <a:latin typeface="Calibri" panose="020F0502020204030204" pitchFamily="34" charset="0"/>
                      </a:endParaRPr>
                    </a:p>
                  </a:txBody>
                  <a:tcPr marL="9525" marR="9525" marT="9525" marB="0">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3281107632"/>
              </p:ext>
            </p:extLst>
          </p:nvPr>
        </p:nvGraphicFramePr>
        <p:xfrm>
          <a:off x="1316854" y="1144832"/>
          <a:ext cx="5886907" cy="605370"/>
        </p:xfrm>
        <a:graphic>
          <a:graphicData uri="http://schemas.openxmlformats.org/drawingml/2006/table">
            <a:tbl>
              <a:tblPr firstRow="1" bandRow="1">
                <a:tableStyleId>{C083E6E3-FA7D-4D7B-A595-EF9225AFEA82}</a:tableStyleId>
              </a:tblPr>
              <a:tblGrid>
                <a:gridCol w="1178340">
                  <a:extLst>
                    <a:ext uri="{9D8B030D-6E8A-4147-A177-3AD203B41FA5}">
                      <a16:colId xmlns:a16="http://schemas.microsoft.com/office/drawing/2014/main" val="20000"/>
                    </a:ext>
                  </a:extLst>
                </a:gridCol>
                <a:gridCol w="614420">
                  <a:extLst>
                    <a:ext uri="{9D8B030D-6E8A-4147-A177-3AD203B41FA5}">
                      <a16:colId xmlns:a16="http://schemas.microsoft.com/office/drawing/2014/main" val="20001"/>
                    </a:ext>
                  </a:extLst>
                </a:gridCol>
                <a:gridCol w="584878">
                  <a:extLst>
                    <a:ext uri="{9D8B030D-6E8A-4147-A177-3AD203B41FA5}">
                      <a16:colId xmlns:a16="http://schemas.microsoft.com/office/drawing/2014/main" val="20002"/>
                    </a:ext>
                  </a:extLst>
                </a:gridCol>
                <a:gridCol w="593216">
                  <a:extLst>
                    <a:ext uri="{9D8B030D-6E8A-4147-A177-3AD203B41FA5}">
                      <a16:colId xmlns:a16="http://schemas.microsoft.com/office/drawing/2014/main" val="20003"/>
                    </a:ext>
                  </a:extLst>
                </a:gridCol>
                <a:gridCol w="576541">
                  <a:extLst>
                    <a:ext uri="{9D8B030D-6E8A-4147-A177-3AD203B41FA5}">
                      <a16:colId xmlns:a16="http://schemas.microsoft.com/office/drawing/2014/main" val="20004"/>
                    </a:ext>
                  </a:extLst>
                </a:gridCol>
                <a:gridCol w="584878">
                  <a:extLst>
                    <a:ext uri="{9D8B030D-6E8A-4147-A177-3AD203B41FA5}">
                      <a16:colId xmlns:a16="http://schemas.microsoft.com/office/drawing/2014/main" val="20005"/>
                    </a:ext>
                  </a:extLst>
                </a:gridCol>
                <a:gridCol w="584878">
                  <a:extLst>
                    <a:ext uri="{9D8B030D-6E8A-4147-A177-3AD203B41FA5}">
                      <a16:colId xmlns:a16="http://schemas.microsoft.com/office/drawing/2014/main" val="20006"/>
                    </a:ext>
                  </a:extLst>
                </a:gridCol>
                <a:gridCol w="584878">
                  <a:extLst>
                    <a:ext uri="{9D8B030D-6E8A-4147-A177-3AD203B41FA5}">
                      <a16:colId xmlns:a16="http://schemas.microsoft.com/office/drawing/2014/main" val="20007"/>
                    </a:ext>
                  </a:extLst>
                </a:gridCol>
                <a:gridCol w="584878">
                  <a:extLst>
                    <a:ext uri="{9D8B030D-6E8A-4147-A177-3AD203B41FA5}">
                      <a16:colId xmlns:a16="http://schemas.microsoft.com/office/drawing/2014/main" val="20008"/>
                    </a:ext>
                  </a:extLst>
                </a:gridCol>
              </a:tblGrid>
              <a:tr h="1605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a:solidFill>
                            <a:schemeClr val="tx1"/>
                          </a:solidFill>
                        </a:rPr>
                        <a:t>Dose,</a:t>
                      </a:r>
                      <a:r>
                        <a:rPr lang="en-GB" sz="800" b="1" baseline="0" dirty="0">
                          <a:solidFill>
                            <a:schemeClr val="tx1"/>
                          </a:solidFill>
                        </a:rPr>
                        <a:t> mg</a:t>
                      </a:r>
                      <a:endParaRPr lang="en-GB" sz="800" b="1" dirty="0">
                        <a:solidFill>
                          <a:schemeClr val="tx1"/>
                        </a:solidFill>
                      </a:endParaRPr>
                    </a:p>
                  </a:txBody>
                  <a:tcPr marL="20250" marR="20250" marT="20250" marB="2025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800" dirty="0"/>
                        <a:t>12.5/1000</a:t>
                      </a:r>
                      <a:endParaRPr lang="en-GB" sz="800" dirty="0"/>
                    </a:p>
                  </a:txBody>
                  <a:tcPr marL="20250" marR="20250" marT="20250" marB="20250"/>
                </a:tc>
                <a:tc>
                  <a:txBody>
                    <a:bodyPr/>
                    <a:lstStyle/>
                    <a:p>
                      <a:pPr algn="ctr"/>
                      <a:r>
                        <a:rPr lang="en-GB" sz="800" b="1" dirty="0"/>
                        <a:t>12.5/500</a:t>
                      </a:r>
                    </a:p>
                  </a:txBody>
                  <a:tcPr marL="20250" marR="20250" marT="20250" marB="20250"/>
                </a:tc>
                <a:tc>
                  <a:txBody>
                    <a:bodyPr/>
                    <a:lstStyle/>
                    <a:p>
                      <a:pPr algn="ctr"/>
                      <a:r>
                        <a:rPr lang="en-GB" sz="800" b="1" dirty="0"/>
                        <a:t>5/1000</a:t>
                      </a:r>
                    </a:p>
                  </a:txBody>
                  <a:tcPr marL="20250" marR="20250" marT="20250" marB="20250"/>
                </a:tc>
                <a:tc>
                  <a:txBody>
                    <a:bodyPr/>
                    <a:lstStyle/>
                    <a:p>
                      <a:pPr algn="ctr"/>
                      <a:r>
                        <a:rPr lang="en-GB" sz="800" b="1" dirty="0"/>
                        <a:t>5/500</a:t>
                      </a:r>
                    </a:p>
                  </a:txBody>
                  <a:tcPr marL="20250" marR="20250" marT="20250" marB="20250"/>
                </a:tc>
                <a:tc>
                  <a:txBody>
                    <a:bodyPr/>
                    <a:lstStyle/>
                    <a:p>
                      <a:pPr algn="ctr"/>
                      <a:r>
                        <a:rPr lang="en-GB" sz="800" b="1" dirty="0"/>
                        <a:t>25</a:t>
                      </a:r>
                    </a:p>
                  </a:txBody>
                  <a:tcPr marL="20250" marR="20250" marT="20250" marB="20250"/>
                </a:tc>
                <a:tc>
                  <a:txBody>
                    <a:bodyPr/>
                    <a:lstStyle/>
                    <a:p>
                      <a:pPr algn="ctr"/>
                      <a:r>
                        <a:rPr lang="en-GB" sz="800" b="1" dirty="0"/>
                        <a:t>10</a:t>
                      </a:r>
                    </a:p>
                  </a:txBody>
                  <a:tcPr marL="20250" marR="20250" marT="20250" marB="20250"/>
                </a:tc>
                <a:tc>
                  <a:txBody>
                    <a:bodyPr/>
                    <a:lstStyle/>
                    <a:p>
                      <a:pPr algn="ctr"/>
                      <a:r>
                        <a:rPr lang="en-GB" sz="800" b="1" dirty="0"/>
                        <a:t>1000</a:t>
                      </a:r>
                    </a:p>
                  </a:txBody>
                  <a:tcPr marL="20250" marR="20250" marT="20250" marB="20250"/>
                </a:tc>
                <a:tc>
                  <a:txBody>
                    <a:bodyPr/>
                    <a:lstStyle/>
                    <a:p>
                      <a:pPr algn="ctr"/>
                      <a:r>
                        <a:rPr lang="en-GB" sz="800" b="1" dirty="0"/>
                        <a:t>500</a:t>
                      </a:r>
                    </a:p>
                  </a:txBody>
                  <a:tcPr marL="20250" marR="20250" marT="20250" marB="20250"/>
                </a:tc>
                <a:extLst>
                  <a:ext uri="{0D108BD9-81ED-4DB2-BD59-A6C34878D82A}">
                    <a16:rowId xmlns:a16="http://schemas.microsoft.com/office/drawing/2014/main" val="10000"/>
                  </a:ext>
                </a:extLst>
              </a:tr>
              <a:tr h="1605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a:t>Number of patients</a:t>
                      </a:r>
                      <a:endParaRPr lang="en-GB" sz="800" b="0" dirty="0">
                        <a:solidFill>
                          <a:schemeClr val="accent4"/>
                        </a:solidFill>
                      </a:endParaRPr>
                    </a:p>
                  </a:txBody>
                  <a:tcPr marL="20250" marR="20250" marT="20250" marB="20250">
                    <a:solidFill>
                      <a:schemeClr val="bg1">
                        <a:alpha val="20000"/>
                      </a:schemeClr>
                    </a:solidFill>
                  </a:tcPr>
                </a:tc>
                <a:tc>
                  <a:txBody>
                    <a:bodyPr/>
                    <a:lstStyle/>
                    <a:p>
                      <a:pPr algn="ctr"/>
                      <a:r>
                        <a:rPr lang="en-GB" sz="800" b="0" dirty="0"/>
                        <a:t>159</a:t>
                      </a:r>
                    </a:p>
                  </a:txBody>
                  <a:tcPr marL="20250" marR="20250" marT="20250" marB="20250">
                    <a:solidFill>
                      <a:schemeClr val="bg1">
                        <a:alpha val="20000"/>
                      </a:schemeClr>
                    </a:solidFill>
                  </a:tcPr>
                </a:tc>
                <a:tc>
                  <a:txBody>
                    <a:bodyPr/>
                    <a:lstStyle/>
                    <a:p>
                      <a:pPr algn="ctr"/>
                      <a:r>
                        <a:rPr lang="en-GB" sz="800" b="0" dirty="0"/>
                        <a:t>149</a:t>
                      </a:r>
                    </a:p>
                  </a:txBody>
                  <a:tcPr marL="20250" marR="20250" marT="20250" marB="20250">
                    <a:solidFill>
                      <a:schemeClr val="bg1">
                        <a:alpha val="20000"/>
                      </a:schemeClr>
                    </a:solidFill>
                  </a:tcPr>
                </a:tc>
                <a:tc>
                  <a:txBody>
                    <a:bodyPr/>
                    <a:lstStyle/>
                    <a:p>
                      <a:pPr algn="ctr"/>
                      <a:r>
                        <a:rPr lang="en-GB" sz="800" b="0" dirty="0"/>
                        <a:t>151</a:t>
                      </a:r>
                    </a:p>
                  </a:txBody>
                  <a:tcPr marL="20250" marR="20250" marT="20250" marB="20250">
                    <a:solidFill>
                      <a:schemeClr val="bg1">
                        <a:alpha val="20000"/>
                      </a:schemeClr>
                    </a:solidFill>
                  </a:tcPr>
                </a:tc>
                <a:tc>
                  <a:txBody>
                    <a:bodyPr/>
                    <a:lstStyle/>
                    <a:p>
                      <a:pPr algn="ctr"/>
                      <a:r>
                        <a:rPr lang="en-GB" sz="800" b="0" dirty="0"/>
                        <a:t>153</a:t>
                      </a:r>
                    </a:p>
                  </a:txBody>
                  <a:tcPr marL="20250" marR="20250" marT="20250" marB="20250">
                    <a:solidFill>
                      <a:schemeClr val="bg1">
                        <a:alpha val="20000"/>
                      </a:schemeClr>
                    </a:solidFill>
                  </a:tcPr>
                </a:tc>
                <a:tc>
                  <a:txBody>
                    <a:bodyPr/>
                    <a:lstStyle/>
                    <a:p>
                      <a:pPr algn="ctr"/>
                      <a:r>
                        <a:rPr lang="en-GB" sz="800" b="0" dirty="0"/>
                        <a:t>143</a:t>
                      </a:r>
                    </a:p>
                  </a:txBody>
                  <a:tcPr marL="20250" marR="20250" marT="20250" marB="20250">
                    <a:solidFill>
                      <a:schemeClr val="bg1">
                        <a:alpha val="20000"/>
                      </a:schemeClr>
                    </a:solidFill>
                  </a:tcPr>
                </a:tc>
                <a:tc>
                  <a:txBody>
                    <a:bodyPr/>
                    <a:lstStyle/>
                    <a:p>
                      <a:pPr algn="ctr"/>
                      <a:r>
                        <a:rPr lang="en-GB" sz="800" b="0" dirty="0"/>
                        <a:t>156</a:t>
                      </a:r>
                    </a:p>
                  </a:txBody>
                  <a:tcPr marL="20250" marR="20250" marT="20250" marB="20250">
                    <a:solidFill>
                      <a:schemeClr val="bg1">
                        <a:alpha val="20000"/>
                      </a:schemeClr>
                    </a:solidFill>
                  </a:tcPr>
                </a:tc>
                <a:tc>
                  <a:txBody>
                    <a:bodyPr/>
                    <a:lstStyle/>
                    <a:p>
                      <a:pPr algn="ctr"/>
                      <a:r>
                        <a:rPr lang="en-GB" sz="800" b="0" dirty="0"/>
                        <a:t>146</a:t>
                      </a:r>
                    </a:p>
                  </a:txBody>
                  <a:tcPr marL="20250" marR="20250" marT="20250" marB="20250">
                    <a:solidFill>
                      <a:schemeClr val="bg1">
                        <a:alpha val="20000"/>
                      </a:schemeClr>
                    </a:solidFill>
                  </a:tcPr>
                </a:tc>
                <a:tc>
                  <a:txBody>
                    <a:bodyPr/>
                    <a:lstStyle/>
                    <a:p>
                      <a:pPr algn="ctr"/>
                      <a:r>
                        <a:rPr lang="en-GB" sz="800" b="0" dirty="0"/>
                        <a:t>142</a:t>
                      </a:r>
                    </a:p>
                  </a:txBody>
                  <a:tcPr marL="20250" marR="20250" marT="20250" marB="20250">
                    <a:solidFill>
                      <a:schemeClr val="bg1">
                        <a:alpha val="20000"/>
                      </a:schemeClr>
                    </a:solidFill>
                  </a:tcPr>
                </a:tc>
                <a:extLst>
                  <a:ext uri="{0D108BD9-81ED-4DB2-BD59-A6C34878D82A}">
                    <a16:rowId xmlns:a16="http://schemas.microsoft.com/office/drawing/2014/main" val="10001"/>
                  </a:ext>
                </a:extLst>
              </a:tr>
              <a:tr h="280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noProof="0" dirty="0"/>
                        <a:t>Mean baseline HbA</a:t>
                      </a:r>
                      <a:r>
                        <a:rPr lang="en-GB" sz="800" b="0" kern="1200" baseline="-25000" noProof="0" dirty="0"/>
                        <a:t>1c</a:t>
                      </a:r>
                      <a:r>
                        <a:rPr lang="en-GB" sz="800" b="0" kern="1200" noProof="0" dirty="0"/>
                        <a:t>, %</a:t>
                      </a:r>
                      <a:endParaRPr lang="en-GB" sz="800" b="0" kern="1200" noProof="0" dirty="0">
                        <a:solidFill>
                          <a:schemeClr val="dk1"/>
                        </a:solidFill>
                        <a:latin typeface="+mn-lt"/>
                        <a:ea typeface="+mn-ea"/>
                        <a:cs typeface="+mn-cs"/>
                      </a:endParaRPr>
                    </a:p>
                  </a:txBody>
                  <a:tcPr marL="20250" marR="20250" marT="20250" marB="20250" anchor="ctr">
                    <a:solidFill>
                      <a:schemeClr val="bg1"/>
                    </a:solidFill>
                  </a:tcPr>
                </a:tc>
                <a:tc>
                  <a:txBody>
                    <a:bodyPr/>
                    <a:lstStyle/>
                    <a:p>
                      <a:pPr marL="0" marR="0" indent="0" algn="ctr">
                        <a:lnSpc>
                          <a:spcPct val="115000"/>
                        </a:lnSpc>
                        <a:spcBef>
                          <a:spcPts val="0"/>
                        </a:spcBef>
                        <a:spcAft>
                          <a:spcPts val="0"/>
                        </a:spcAft>
                      </a:pPr>
                      <a:r>
                        <a:rPr lang="en-US" sz="800" dirty="0">
                          <a:effectLst/>
                          <a:latin typeface="+mn-lt"/>
                          <a:ea typeface="Calibri"/>
                          <a:cs typeface="Cordia New"/>
                        </a:rPr>
                        <a:t>8.66</a:t>
                      </a:r>
                      <a:endParaRPr lang="en-GB" sz="800" dirty="0">
                        <a:effectLst/>
                        <a:latin typeface="+mn-lt"/>
                        <a:ea typeface="Calibri"/>
                        <a:cs typeface="Cordia New"/>
                      </a:endParaRPr>
                    </a:p>
                  </a:txBody>
                  <a:tcPr marL="0" marR="0" marT="0" marB="0" anchor="ctr">
                    <a:solidFill>
                      <a:schemeClr val="bg1"/>
                    </a:solidFill>
                  </a:tcPr>
                </a:tc>
                <a:tc>
                  <a:txBody>
                    <a:bodyPr/>
                    <a:lstStyle/>
                    <a:p>
                      <a:pPr marL="0" marR="0" indent="0" algn="ctr">
                        <a:lnSpc>
                          <a:spcPct val="115000"/>
                        </a:lnSpc>
                        <a:spcBef>
                          <a:spcPts val="0"/>
                        </a:spcBef>
                        <a:spcAft>
                          <a:spcPts val="0"/>
                        </a:spcAft>
                      </a:pPr>
                      <a:r>
                        <a:rPr lang="en-US" sz="800" dirty="0">
                          <a:effectLst/>
                          <a:latin typeface="+mn-lt"/>
                          <a:ea typeface="Calibri"/>
                          <a:cs typeface="Cordia New"/>
                        </a:rPr>
                        <a:t>8.84</a:t>
                      </a:r>
                      <a:endParaRPr lang="en-GB" sz="800" dirty="0">
                        <a:effectLst/>
                        <a:latin typeface="+mn-lt"/>
                        <a:ea typeface="Calibri"/>
                        <a:cs typeface="Cordia New"/>
                      </a:endParaRPr>
                    </a:p>
                  </a:txBody>
                  <a:tcPr marL="0" marR="0" marT="0" marB="0" anchor="ctr">
                    <a:solidFill>
                      <a:schemeClr val="bg1"/>
                    </a:solidFill>
                  </a:tcPr>
                </a:tc>
                <a:tc>
                  <a:txBody>
                    <a:bodyPr/>
                    <a:lstStyle/>
                    <a:p>
                      <a:pPr marL="0" marR="0" indent="0" algn="ctr">
                        <a:lnSpc>
                          <a:spcPct val="115000"/>
                        </a:lnSpc>
                        <a:spcBef>
                          <a:spcPts val="0"/>
                        </a:spcBef>
                        <a:spcAft>
                          <a:spcPts val="0"/>
                        </a:spcAft>
                      </a:pPr>
                      <a:r>
                        <a:rPr lang="en-US" sz="800" dirty="0">
                          <a:effectLst/>
                          <a:latin typeface="+mn-lt"/>
                          <a:ea typeface="Calibri"/>
                          <a:cs typeface="Cordia New"/>
                        </a:rPr>
                        <a:t>8.65</a:t>
                      </a:r>
                      <a:endParaRPr lang="en-GB" sz="800" dirty="0">
                        <a:effectLst/>
                        <a:latin typeface="+mn-lt"/>
                        <a:ea typeface="Calibri"/>
                        <a:cs typeface="Cordia New"/>
                      </a:endParaRPr>
                    </a:p>
                  </a:txBody>
                  <a:tcPr marL="0" marR="0" marT="0" marB="0" anchor="ctr">
                    <a:solidFill>
                      <a:schemeClr val="bg1"/>
                    </a:solidFill>
                  </a:tcPr>
                </a:tc>
                <a:tc>
                  <a:txBody>
                    <a:bodyPr/>
                    <a:lstStyle/>
                    <a:p>
                      <a:pPr marL="0" marR="0" indent="0" algn="ctr">
                        <a:lnSpc>
                          <a:spcPct val="115000"/>
                        </a:lnSpc>
                        <a:spcBef>
                          <a:spcPts val="0"/>
                        </a:spcBef>
                        <a:spcAft>
                          <a:spcPts val="0"/>
                        </a:spcAft>
                      </a:pPr>
                      <a:r>
                        <a:rPr lang="en-US" sz="800" dirty="0">
                          <a:effectLst/>
                          <a:latin typeface="+mn-lt"/>
                          <a:ea typeface="Calibri"/>
                          <a:cs typeface="Cordia New"/>
                        </a:rPr>
                        <a:t>8.68</a:t>
                      </a:r>
                      <a:endParaRPr lang="en-GB" sz="800" dirty="0">
                        <a:effectLst/>
                        <a:latin typeface="+mn-lt"/>
                        <a:ea typeface="Calibri"/>
                        <a:cs typeface="Cordia New"/>
                      </a:endParaRPr>
                    </a:p>
                  </a:txBody>
                  <a:tcPr marL="0" marR="0" marT="0" marB="0" anchor="ctr">
                    <a:solidFill>
                      <a:schemeClr val="bg1"/>
                    </a:solidFill>
                  </a:tcPr>
                </a:tc>
                <a:tc>
                  <a:txBody>
                    <a:bodyPr/>
                    <a:lstStyle/>
                    <a:p>
                      <a:pPr marL="0" marR="0" indent="0" algn="ctr">
                        <a:lnSpc>
                          <a:spcPct val="115000"/>
                        </a:lnSpc>
                        <a:spcBef>
                          <a:spcPts val="0"/>
                        </a:spcBef>
                        <a:spcAft>
                          <a:spcPts val="0"/>
                        </a:spcAft>
                      </a:pPr>
                      <a:r>
                        <a:rPr lang="en-US" sz="800" dirty="0">
                          <a:effectLst/>
                          <a:latin typeface="+mn-lt"/>
                          <a:ea typeface="Calibri"/>
                          <a:cs typeface="Cordia New"/>
                        </a:rPr>
                        <a:t>8.86</a:t>
                      </a:r>
                      <a:endParaRPr lang="en-GB" sz="800" dirty="0">
                        <a:effectLst/>
                        <a:latin typeface="+mn-lt"/>
                        <a:ea typeface="Calibri"/>
                        <a:cs typeface="Cordia New"/>
                      </a:endParaRPr>
                    </a:p>
                  </a:txBody>
                  <a:tcPr marL="0" marR="0" marT="0" marB="0" anchor="ctr">
                    <a:solidFill>
                      <a:schemeClr val="bg1"/>
                    </a:solidFill>
                  </a:tcPr>
                </a:tc>
                <a:tc>
                  <a:txBody>
                    <a:bodyPr/>
                    <a:lstStyle/>
                    <a:p>
                      <a:pPr marL="0" marR="0" indent="0" algn="ctr">
                        <a:lnSpc>
                          <a:spcPct val="115000"/>
                        </a:lnSpc>
                        <a:spcBef>
                          <a:spcPts val="0"/>
                        </a:spcBef>
                        <a:spcAft>
                          <a:spcPts val="0"/>
                        </a:spcAft>
                      </a:pPr>
                      <a:r>
                        <a:rPr lang="en-US" sz="800" dirty="0">
                          <a:effectLst/>
                          <a:latin typeface="+mn-lt"/>
                          <a:ea typeface="Calibri"/>
                          <a:cs typeface="Cordia New"/>
                        </a:rPr>
                        <a:t>8.62 </a:t>
                      </a:r>
                    </a:p>
                  </a:txBody>
                  <a:tcPr marL="0" marR="0" marT="0" marB="0" anchor="ctr">
                    <a:solidFill>
                      <a:schemeClr val="bg1"/>
                    </a:solidFill>
                  </a:tcPr>
                </a:tc>
                <a:tc>
                  <a:txBody>
                    <a:bodyPr/>
                    <a:lstStyle/>
                    <a:p>
                      <a:pPr marL="0" marR="0" indent="0" algn="ctr">
                        <a:lnSpc>
                          <a:spcPct val="115000"/>
                        </a:lnSpc>
                        <a:spcBef>
                          <a:spcPts val="0"/>
                        </a:spcBef>
                        <a:spcAft>
                          <a:spcPts val="0"/>
                        </a:spcAft>
                      </a:pPr>
                      <a:r>
                        <a:rPr lang="en-US" sz="800" dirty="0">
                          <a:effectLst/>
                          <a:latin typeface="+mn-lt"/>
                          <a:ea typeface="Calibri"/>
                          <a:cs typeface="Cordia New"/>
                        </a:rPr>
                        <a:t>8.55 </a:t>
                      </a:r>
                    </a:p>
                  </a:txBody>
                  <a:tcPr marL="0" marR="0" marT="0" marB="0" anchor="ctr">
                    <a:solidFill>
                      <a:schemeClr val="bg1"/>
                    </a:solidFill>
                  </a:tcPr>
                </a:tc>
                <a:tc>
                  <a:txBody>
                    <a:bodyPr/>
                    <a:lstStyle/>
                    <a:p>
                      <a:pPr marL="0" marR="0" indent="0" algn="ctr">
                        <a:lnSpc>
                          <a:spcPct val="115000"/>
                        </a:lnSpc>
                        <a:spcBef>
                          <a:spcPts val="0"/>
                        </a:spcBef>
                        <a:spcAft>
                          <a:spcPts val="0"/>
                        </a:spcAft>
                      </a:pPr>
                      <a:r>
                        <a:rPr lang="en-US" sz="800" dirty="0">
                          <a:effectLst/>
                          <a:latin typeface="+mn-lt"/>
                          <a:ea typeface="Calibri"/>
                          <a:cs typeface="Cordia New"/>
                        </a:rPr>
                        <a:t>8.69 </a:t>
                      </a:r>
                    </a:p>
                  </a:txBody>
                  <a:tcPr marL="0" marR="0" marT="0" marB="0" anchor="ctr">
                    <a:solidFill>
                      <a:schemeClr val="bg1"/>
                    </a:solidFill>
                  </a:tcPr>
                </a:tc>
                <a:extLst>
                  <a:ext uri="{0D108BD9-81ED-4DB2-BD59-A6C34878D82A}">
                    <a16:rowId xmlns:a16="http://schemas.microsoft.com/office/drawing/2014/main" val="10002"/>
                  </a:ext>
                </a:extLst>
              </a:tr>
            </a:tbl>
          </a:graphicData>
        </a:graphic>
      </p:graphicFrame>
      <p:graphicFrame>
        <p:nvGraphicFramePr>
          <p:cNvPr id="2" name="Chart 1"/>
          <p:cNvGraphicFramePr/>
          <p:nvPr>
            <p:extLst>
              <p:ext uri="{D42A27DB-BD31-4B8C-83A1-F6EECF244321}">
                <p14:modId xmlns:p14="http://schemas.microsoft.com/office/powerpoint/2010/main" val="1190159465"/>
              </p:ext>
            </p:extLst>
          </p:nvPr>
        </p:nvGraphicFramePr>
        <p:xfrm>
          <a:off x="2106085" y="1785083"/>
          <a:ext cx="5283256" cy="2390961"/>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rot="16200000">
            <a:off x="794532" y="2911443"/>
            <a:ext cx="2091768" cy="253916"/>
          </a:xfrm>
          <a:prstGeom prst="rect">
            <a:avLst/>
          </a:prstGeom>
          <a:noFill/>
        </p:spPr>
        <p:txBody>
          <a:bodyPr wrap="square" rtlCol="0">
            <a:spAutoFit/>
          </a:bodyPr>
          <a:lstStyle/>
          <a:p>
            <a:pPr algn="ctr" defTabSz="514350">
              <a:defRPr/>
            </a:pPr>
            <a:r>
              <a:rPr lang="en-GB" sz="1050" dirty="0">
                <a:solidFill>
                  <a:srgbClr val="4D4D4F"/>
                </a:solidFill>
                <a:latin typeface="Calibri"/>
              </a:rPr>
              <a:t>(%) patients reaching HbA1c &lt;7%</a:t>
            </a:r>
          </a:p>
        </p:txBody>
      </p:sp>
      <p:sp>
        <p:nvSpPr>
          <p:cNvPr id="12" name="TextBox 11"/>
          <p:cNvSpPr txBox="1"/>
          <p:nvPr/>
        </p:nvSpPr>
        <p:spPr>
          <a:xfrm>
            <a:off x="2285001" y="3599621"/>
            <a:ext cx="135391" cy="173189"/>
          </a:xfrm>
          <a:prstGeom prst="rect">
            <a:avLst/>
          </a:prstGeom>
          <a:noFill/>
        </p:spPr>
        <p:txBody>
          <a:bodyPr wrap="square" rtlCol="0">
            <a:spAutoFit/>
          </a:bodyPr>
          <a:lstStyle/>
          <a:p>
            <a:pPr defTabSz="514350">
              <a:defRPr/>
            </a:pPr>
            <a:r>
              <a:rPr lang="en-US" sz="788" baseline="30000" dirty="0">
                <a:solidFill>
                  <a:srgbClr val="4D4D4F"/>
                </a:solidFill>
                <a:latin typeface="Calibri"/>
              </a:rPr>
              <a:t>*</a:t>
            </a:r>
            <a:endParaRPr lang="en-US" sz="900" baseline="30000" dirty="0">
              <a:solidFill>
                <a:srgbClr val="4D4D4F"/>
              </a:solidFill>
              <a:latin typeface="Calibri"/>
            </a:endParaRPr>
          </a:p>
        </p:txBody>
      </p:sp>
      <p:sp>
        <p:nvSpPr>
          <p:cNvPr id="59" name="TextBox 58"/>
          <p:cNvSpPr txBox="1"/>
          <p:nvPr/>
        </p:nvSpPr>
        <p:spPr>
          <a:xfrm>
            <a:off x="3532717" y="3559168"/>
            <a:ext cx="138074" cy="173189"/>
          </a:xfrm>
          <a:prstGeom prst="rect">
            <a:avLst/>
          </a:prstGeom>
          <a:noFill/>
        </p:spPr>
        <p:txBody>
          <a:bodyPr wrap="square" rtlCol="0">
            <a:spAutoFit/>
          </a:bodyPr>
          <a:lstStyle/>
          <a:p>
            <a:pPr defTabSz="514350">
              <a:defRPr/>
            </a:pPr>
            <a:r>
              <a:rPr lang="en-GB" sz="788" baseline="30000" dirty="0">
                <a:solidFill>
                  <a:srgbClr val="4D4D4F"/>
                </a:solidFill>
                <a:latin typeface="Calibri"/>
                <a:ea typeface="Calibri"/>
                <a:cs typeface="Cordia New"/>
              </a:rPr>
              <a:t>§</a:t>
            </a:r>
            <a:endParaRPr lang="en-US" sz="788" baseline="30000" dirty="0">
              <a:solidFill>
                <a:srgbClr val="4D4D4F"/>
              </a:solidFill>
              <a:latin typeface="Calibri"/>
            </a:endParaRPr>
          </a:p>
        </p:txBody>
      </p:sp>
      <p:grpSp>
        <p:nvGrpSpPr>
          <p:cNvPr id="5" name="Group 4"/>
          <p:cNvGrpSpPr/>
          <p:nvPr/>
        </p:nvGrpSpPr>
        <p:grpSpPr>
          <a:xfrm>
            <a:off x="2285001" y="895411"/>
            <a:ext cx="4918760" cy="144712"/>
            <a:chOff x="1452890" y="1430254"/>
            <a:chExt cx="4148424" cy="129191"/>
          </a:xfrm>
        </p:grpSpPr>
        <p:cxnSp>
          <p:nvCxnSpPr>
            <p:cNvPr id="67" name="Straight Arrow Connector 66"/>
            <p:cNvCxnSpPr/>
            <p:nvPr/>
          </p:nvCxnSpPr>
          <p:spPr>
            <a:xfrm>
              <a:off x="3636942" y="1520447"/>
              <a:ext cx="867249" cy="0"/>
            </a:xfrm>
            <a:prstGeom prst="straightConnector1">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768983" y="1451198"/>
              <a:ext cx="569444" cy="108247"/>
            </a:xfrm>
            <a:prstGeom prst="rect">
              <a:avLst/>
            </a:prstGeom>
            <a:solidFill>
              <a:srgbClr val="00D1CC"/>
            </a:solidFill>
          </p:spPr>
          <p:txBody>
            <a:bodyPr wrap="square" lIns="0" tIns="0" rIns="0" bIns="0" rtlCol="0">
              <a:spAutoFit/>
            </a:bodyPr>
            <a:lstStyle/>
            <a:p>
              <a:pPr algn="ctr" defTabSz="514350">
                <a:defRPr/>
              </a:pPr>
              <a:r>
                <a:rPr lang="nl-NL" sz="788" b="1" dirty="0">
                  <a:solidFill>
                    <a:prstClr val="white"/>
                  </a:solidFill>
                  <a:latin typeface="Calibri"/>
                </a:rPr>
                <a:t>EMPA QD</a:t>
              </a:r>
              <a:r>
                <a:rPr lang="en-GB" sz="788" b="1" dirty="0">
                  <a:solidFill>
                    <a:prstClr val="white"/>
                  </a:solidFill>
                  <a:latin typeface="Calibri"/>
                </a:rPr>
                <a:t> </a:t>
              </a:r>
            </a:p>
          </p:txBody>
        </p:sp>
        <p:cxnSp>
          <p:nvCxnSpPr>
            <p:cNvPr id="22" name="Straight Arrow Connector 21"/>
            <p:cNvCxnSpPr/>
            <p:nvPr/>
          </p:nvCxnSpPr>
          <p:spPr>
            <a:xfrm>
              <a:off x="1452890" y="1520447"/>
              <a:ext cx="1946787" cy="0"/>
            </a:xfrm>
            <a:prstGeom prst="straightConnector1">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82851" y="1439656"/>
              <a:ext cx="1110071" cy="108247"/>
            </a:xfrm>
            <a:prstGeom prst="rect">
              <a:avLst/>
            </a:prstGeom>
            <a:solidFill>
              <a:srgbClr val="008C7D"/>
            </a:solidFill>
          </p:spPr>
          <p:txBody>
            <a:bodyPr wrap="square" lIns="0" tIns="0" rIns="0" bIns="0" rtlCol="0">
              <a:spAutoFit/>
            </a:bodyPr>
            <a:lstStyle/>
            <a:p>
              <a:pPr algn="ctr" defTabSz="514350">
                <a:defRPr/>
              </a:pPr>
              <a:r>
                <a:rPr lang="nl-NL" sz="788" b="1" dirty="0">
                  <a:solidFill>
                    <a:prstClr val="white"/>
                  </a:solidFill>
                  <a:latin typeface="Calibri"/>
                </a:rPr>
                <a:t>EMPA + MET BID</a:t>
              </a:r>
              <a:r>
                <a:rPr lang="en-GB" sz="788" b="1" dirty="0">
                  <a:solidFill>
                    <a:prstClr val="white"/>
                  </a:solidFill>
                  <a:latin typeface="Calibri"/>
                </a:rPr>
                <a:t> </a:t>
              </a:r>
            </a:p>
          </p:txBody>
        </p:sp>
        <p:cxnSp>
          <p:nvCxnSpPr>
            <p:cNvPr id="69" name="Straight Arrow Connector 68"/>
            <p:cNvCxnSpPr/>
            <p:nvPr/>
          </p:nvCxnSpPr>
          <p:spPr>
            <a:xfrm>
              <a:off x="4734065" y="1520447"/>
              <a:ext cx="867249" cy="0"/>
            </a:xfrm>
            <a:prstGeom prst="straightConnector1">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858454" y="1430254"/>
              <a:ext cx="540861" cy="108247"/>
            </a:xfrm>
            <a:prstGeom prst="rect">
              <a:avLst/>
            </a:prstGeom>
            <a:solidFill>
              <a:schemeClr val="bg1">
                <a:lumMod val="85000"/>
              </a:schemeClr>
            </a:solidFill>
          </p:spPr>
          <p:txBody>
            <a:bodyPr wrap="square" lIns="0" tIns="0" rIns="0" bIns="0" rtlCol="0">
              <a:spAutoFit/>
            </a:bodyPr>
            <a:lstStyle/>
            <a:p>
              <a:pPr algn="ctr" defTabSz="514350">
                <a:defRPr/>
              </a:pPr>
              <a:r>
                <a:rPr lang="nl-NL" sz="788" b="1" dirty="0">
                  <a:solidFill>
                    <a:srgbClr val="4D4D4F"/>
                  </a:solidFill>
                  <a:latin typeface="Calibri"/>
                </a:rPr>
                <a:t>MET BID</a:t>
              </a:r>
              <a:r>
                <a:rPr lang="en-GB" sz="788" b="1" dirty="0">
                  <a:solidFill>
                    <a:srgbClr val="4D4D4F"/>
                  </a:solidFill>
                  <a:latin typeface="Calibri"/>
                </a:rPr>
                <a:t> </a:t>
              </a:r>
            </a:p>
          </p:txBody>
        </p:sp>
      </p:grpSp>
      <p:sp>
        <p:nvSpPr>
          <p:cNvPr id="48" name="Rectangle 47"/>
          <p:cNvSpPr/>
          <p:nvPr/>
        </p:nvSpPr>
        <p:spPr>
          <a:xfrm>
            <a:off x="2699317" y="3478231"/>
            <a:ext cx="150086" cy="184666"/>
          </a:xfrm>
          <a:prstGeom prst="rect">
            <a:avLst/>
          </a:prstGeom>
        </p:spPr>
        <p:txBody>
          <a:bodyPr wrap="square">
            <a:spAutoFit/>
          </a:bodyPr>
          <a:lstStyle/>
          <a:p>
            <a:pPr defTabSz="514350">
              <a:defRPr/>
            </a:pPr>
            <a:r>
              <a:rPr lang="en-GB" sz="900" baseline="30000" dirty="0">
                <a:solidFill>
                  <a:srgbClr val="4D4D4F"/>
                </a:solidFill>
                <a:latin typeface="Calibri"/>
              </a:rPr>
              <a:t>†</a:t>
            </a:r>
            <a:endParaRPr lang="en-US" sz="900" baseline="30000" dirty="0">
              <a:solidFill>
                <a:srgbClr val="4D4D4F"/>
              </a:solidFill>
              <a:latin typeface="Calibri"/>
            </a:endParaRPr>
          </a:p>
        </p:txBody>
      </p:sp>
      <p:sp>
        <p:nvSpPr>
          <p:cNvPr id="49" name="Rectangle 48"/>
          <p:cNvSpPr/>
          <p:nvPr/>
        </p:nvSpPr>
        <p:spPr>
          <a:xfrm>
            <a:off x="3104479" y="3602024"/>
            <a:ext cx="223138" cy="184666"/>
          </a:xfrm>
          <a:prstGeom prst="rect">
            <a:avLst/>
          </a:prstGeom>
        </p:spPr>
        <p:txBody>
          <a:bodyPr wrap="none">
            <a:spAutoFit/>
          </a:bodyPr>
          <a:lstStyle/>
          <a:p>
            <a:pPr defTabSz="514350">
              <a:defRPr/>
            </a:pPr>
            <a:r>
              <a:rPr lang="en-GB" sz="900" baseline="30000" dirty="0">
                <a:solidFill>
                  <a:srgbClr val="4D4D4F"/>
                </a:solidFill>
                <a:latin typeface="Calibri"/>
                <a:ea typeface="Calibri"/>
                <a:cs typeface="Cordia New"/>
              </a:rPr>
              <a:t>‡</a:t>
            </a:r>
            <a:endParaRPr lang="en-US" sz="788" baseline="30000" dirty="0">
              <a:solidFill>
                <a:srgbClr val="4D4D4F"/>
              </a:solidFill>
              <a:latin typeface="Calibri"/>
            </a:endParaRPr>
          </a:p>
        </p:txBody>
      </p:sp>
      <p:sp>
        <p:nvSpPr>
          <p:cNvPr id="25" name="Content Placeholder 2">
            <a:extLst>
              <a:ext uri="{FF2B5EF4-FFF2-40B4-BE49-F238E27FC236}">
                <a16:creationId xmlns:a16="http://schemas.microsoft.com/office/drawing/2014/main" id="{EBF53388-E724-4273-8E66-6A7E095074E7}"/>
              </a:ext>
            </a:extLst>
          </p:cNvPr>
          <p:cNvSpPr txBox="1">
            <a:spLocks/>
          </p:cNvSpPr>
          <p:nvPr/>
        </p:nvSpPr>
        <p:spPr>
          <a:xfrm>
            <a:off x="223828" y="4359538"/>
            <a:ext cx="8395844" cy="659858"/>
          </a:xfrm>
          <a:prstGeom prst="rect">
            <a:avLst/>
          </a:prstGeom>
        </p:spPr>
        <p:txBody>
          <a:bodyPr>
            <a:noAutofit/>
          </a:bodyPr>
          <a:lstStyle>
            <a:lvl1pPr marL="177404" indent="-177404" algn="l" rtl="0" eaLnBrk="0" fontAlgn="base" hangingPunct="0">
              <a:spcBef>
                <a:spcPts val="750"/>
              </a:spcBef>
              <a:spcAft>
                <a:spcPct val="0"/>
              </a:spcAft>
              <a:buClr>
                <a:schemeClr val="accent2"/>
              </a:buClr>
              <a:buFont typeface="Arial" panose="020B0604020202020204" pitchFamily="34" charset="0"/>
              <a:buChar char="•"/>
              <a:defRPr sz="2100" kern="1200">
                <a:solidFill>
                  <a:srgbClr val="515151"/>
                </a:solidFill>
                <a:latin typeface="Century Gothic" panose="020B0502020202020204" pitchFamily="34" charset="0"/>
                <a:ea typeface="+mn-ea"/>
                <a:cs typeface="+mn-cs"/>
              </a:defRPr>
            </a:lvl1pPr>
            <a:lvl2pPr marL="450056" indent="-272654" algn="l" rtl="0" eaLnBrk="0" fontAlgn="base" hangingPunct="0">
              <a:spcBef>
                <a:spcPts val="375"/>
              </a:spcBef>
              <a:spcAft>
                <a:spcPct val="0"/>
              </a:spcAft>
              <a:buClr>
                <a:schemeClr val="accent2"/>
              </a:buClr>
              <a:buFont typeface="Calibri" panose="020F0502020204030204" pitchFamily="34" charset="0"/>
              <a:buChar char="‒"/>
              <a:defRPr sz="1800" kern="1200">
                <a:solidFill>
                  <a:srgbClr val="515151"/>
                </a:solidFill>
                <a:latin typeface="Century Gothic" panose="020B0502020202020204" pitchFamily="34" charset="0"/>
                <a:ea typeface="+mn-ea"/>
                <a:cs typeface="+mn-cs"/>
              </a:defRPr>
            </a:lvl2pPr>
            <a:lvl3pPr marL="628650" indent="-177404" algn="l" rtl="0" eaLnBrk="0" fontAlgn="base" hangingPunct="0">
              <a:spcBef>
                <a:spcPts val="375"/>
              </a:spcBef>
              <a:spcAft>
                <a:spcPct val="0"/>
              </a:spcAft>
              <a:buClr>
                <a:schemeClr val="accent2"/>
              </a:buClr>
              <a:buFont typeface="Arial" panose="020B0604020202020204" pitchFamily="34" charset="0"/>
              <a:buChar char="•"/>
              <a:defRPr sz="1500" kern="1200">
                <a:solidFill>
                  <a:srgbClr val="515151"/>
                </a:solidFill>
                <a:latin typeface="Century Gothic" panose="020B0502020202020204" pitchFamily="34" charset="0"/>
                <a:ea typeface="+mn-ea"/>
                <a:cs typeface="+mn-cs"/>
              </a:defRPr>
            </a:lvl3pPr>
            <a:lvl4pPr marL="895350" indent="-266700" algn="l" rtl="0" eaLnBrk="0" fontAlgn="base" hangingPunct="0">
              <a:spcBef>
                <a:spcPts val="375"/>
              </a:spcBef>
              <a:spcAft>
                <a:spcPct val="0"/>
              </a:spcAft>
              <a:buClr>
                <a:schemeClr val="accent2"/>
              </a:buClr>
              <a:buFont typeface="Calibri" panose="020F0502020204030204" pitchFamily="34" charset="0"/>
              <a:buChar char="‒"/>
              <a:defRPr sz="1500" kern="1200">
                <a:solidFill>
                  <a:srgbClr val="515151"/>
                </a:solidFill>
                <a:latin typeface="Century Gothic" panose="020B0502020202020204" pitchFamily="34" charset="0"/>
                <a:ea typeface="+mn-ea"/>
                <a:cs typeface="+mn-cs"/>
              </a:defRPr>
            </a:lvl4pPr>
            <a:lvl5pPr marL="1079897" indent="-183356" algn="l" rtl="0" eaLnBrk="0" fontAlgn="base" hangingPunct="0">
              <a:spcBef>
                <a:spcPts val="375"/>
              </a:spcBef>
              <a:spcAft>
                <a:spcPct val="0"/>
              </a:spcAft>
              <a:buClr>
                <a:schemeClr val="accent2"/>
              </a:buClr>
              <a:buFont typeface="Arial" panose="020B0604020202020204" pitchFamily="34" charset="0"/>
              <a:buChar char="•"/>
              <a:defRPr sz="1500" kern="1200">
                <a:solidFill>
                  <a:srgbClr val="51515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spcBef>
                <a:spcPts val="0"/>
              </a:spcBef>
              <a:buFont typeface="Arial" panose="020B0604020202020204" pitchFamily="34" charset="0"/>
              <a:buNone/>
            </a:pPr>
            <a:r>
              <a:rPr lang="en-GB" sz="800"/>
              <a:t>BID, twice daily; EMPA, empagliflozin; HbA</a:t>
            </a:r>
            <a:r>
              <a:rPr lang="en-GB" sz="800" baseline="-25000"/>
              <a:t>1c</a:t>
            </a:r>
            <a:r>
              <a:rPr lang="en-GB" sz="800"/>
              <a:t>, glycosylated haemoglobin; MET, metformin; QD, once daily; SE, standard error; T2D, Type 2 Diabetes.</a:t>
            </a:r>
          </a:p>
          <a:p>
            <a:pPr marL="0" indent="0" defTabSz="914400">
              <a:spcBef>
                <a:spcPts val="0"/>
              </a:spcBef>
              <a:buFont typeface="Arial" panose="020B0604020202020204" pitchFamily="34" charset="0"/>
              <a:buNone/>
            </a:pPr>
            <a:r>
              <a:rPr lang="en-GB" sz="800"/>
              <a:t>MMRM in FAS (OC); superiority testing for change from baseline in HbA</a:t>
            </a:r>
            <a:r>
              <a:rPr lang="en-GB" sz="800" baseline="-25000"/>
              <a:t>1c</a:t>
            </a:r>
            <a:r>
              <a:rPr lang="en-GB" sz="800"/>
              <a:t>. </a:t>
            </a:r>
          </a:p>
          <a:p>
            <a:pPr marL="0" indent="0" defTabSz="914400">
              <a:spcBef>
                <a:spcPts val="0"/>
              </a:spcBef>
              <a:buFont typeface="Arial" panose="020B0604020202020204" pitchFamily="34" charset="0"/>
              <a:buNone/>
            </a:pPr>
            <a:r>
              <a:rPr lang="en-GB" sz="800"/>
              <a:t>*p = 0.006 vs MET 1000 mg BID; p = 0.006 vs EMPA 25 mg QD. †p &lt; 0.001 vs MET 500 mg BID; p &lt; 0.001 vs EMPA 25 mg QD; </a:t>
            </a:r>
            <a:r>
              <a:rPr lang="en-GB" sz="800">
                <a:ea typeface="Calibri"/>
                <a:cs typeface="Cordia New"/>
              </a:rPr>
              <a:t>‡p = 0.006 vs MET 1000 mg BID; p &lt; 0.001 vs EMPA 10 mg QD. §p &lt; 0.001 vs MET 500 mg BID; p &lt; 0.001 vs EMPA 10 mg QD.</a:t>
            </a:r>
            <a:endParaRPr lang="en-GB" sz="800"/>
          </a:p>
          <a:p>
            <a:pPr marL="0" indent="0" defTabSz="914400">
              <a:spcBef>
                <a:spcPts val="0"/>
              </a:spcBef>
              <a:buFont typeface="Arial" panose="020B0604020202020204" pitchFamily="34" charset="0"/>
              <a:buNone/>
            </a:pPr>
            <a:r>
              <a:rPr lang="en-US" sz="800">
                <a:solidFill>
                  <a:schemeClr val="tx1"/>
                </a:solidFill>
              </a:rPr>
              <a:t>Hadjadj S, et al. Diabetes Care 2016;39:1718–1728</a:t>
            </a:r>
            <a:endParaRPr lang="en-US" sz="800" dirty="0">
              <a:solidFill>
                <a:schemeClr val="tx1"/>
              </a:solidFill>
            </a:endParaRPr>
          </a:p>
        </p:txBody>
      </p:sp>
    </p:spTree>
    <p:extLst>
      <p:ext uri="{BB962C8B-B14F-4D97-AF65-F5344CB8AC3E}">
        <p14:creationId xmlns:p14="http://schemas.microsoft.com/office/powerpoint/2010/main" val="13139072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rot="16200000">
            <a:off x="388582" y="2834102"/>
            <a:ext cx="2537883" cy="461665"/>
          </a:xfrm>
          <a:prstGeom prst="rect">
            <a:avLst/>
          </a:prstGeom>
          <a:noFill/>
        </p:spPr>
        <p:txBody>
          <a:bodyPr wrap="square" rtlCol="0">
            <a:spAutoFit/>
          </a:bodyPr>
          <a:lstStyle/>
          <a:p>
            <a:pPr algn="ctr" defTabSz="914378">
              <a:defRPr/>
            </a:pPr>
            <a:r>
              <a:rPr lang="en-GB" sz="1200" b="1" dirty="0" err="1">
                <a:solidFill>
                  <a:srgbClr val="4D4D4F"/>
                </a:solidFill>
                <a:latin typeface="Calibri"/>
              </a:rPr>
              <a:t>Thay</a:t>
            </a:r>
            <a:r>
              <a:rPr lang="en-GB" sz="1200" b="1" dirty="0">
                <a:solidFill>
                  <a:srgbClr val="4D4D4F"/>
                </a:solidFill>
                <a:latin typeface="Calibri"/>
              </a:rPr>
              <a:t> </a:t>
            </a:r>
            <a:r>
              <a:rPr lang="en-GB" sz="1200" b="1" dirty="0" err="1">
                <a:solidFill>
                  <a:srgbClr val="4D4D4F"/>
                </a:solidFill>
                <a:latin typeface="Calibri"/>
              </a:rPr>
              <a:t>đổi</a:t>
            </a:r>
            <a:r>
              <a:rPr lang="en-GB" sz="1200" b="1" dirty="0">
                <a:solidFill>
                  <a:srgbClr val="4D4D4F"/>
                </a:solidFill>
                <a:latin typeface="Calibri"/>
              </a:rPr>
              <a:t> </a:t>
            </a:r>
            <a:r>
              <a:rPr lang="en-GB" sz="1200" b="1" dirty="0" err="1">
                <a:solidFill>
                  <a:srgbClr val="4D4D4F"/>
                </a:solidFill>
                <a:latin typeface="Calibri"/>
              </a:rPr>
              <a:t>trung</a:t>
            </a:r>
            <a:r>
              <a:rPr lang="en-GB" sz="1200" b="1" dirty="0">
                <a:solidFill>
                  <a:srgbClr val="4D4D4F"/>
                </a:solidFill>
                <a:latin typeface="Calibri"/>
              </a:rPr>
              <a:t> </a:t>
            </a:r>
            <a:r>
              <a:rPr lang="en-GB" sz="1200" b="1" dirty="0" err="1">
                <a:solidFill>
                  <a:srgbClr val="4D4D4F"/>
                </a:solidFill>
                <a:latin typeface="Calibri"/>
              </a:rPr>
              <a:t>bình</a:t>
            </a:r>
            <a:r>
              <a:rPr lang="en-GB" sz="1200" b="1" dirty="0">
                <a:solidFill>
                  <a:srgbClr val="4D4D4F"/>
                </a:solidFill>
                <a:latin typeface="Calibri"/>
              </a:rPr>
              <a:t> </a:t>
            </a:r>
            <a:r>
              <a:rPr lang="en-GB" sz="1200" b="1" dirty="0" err="1">
                <a:solidFill>
                  <a:srgbClr val="4D4D4F"/>
                </a:solidFill>
                <a:latin typeface="Calibri"/>
              </a:rPr>
              <a:t>hiệu</a:t>
            </a:r>
            <a:r>
              <a:rPr lang="en-GB" sz="1200" b="1" dirty="0">
                <a:solidFill>
                  <a:srgbClr val="4D4D4F"/>
                </a:solidFill>
                <a:latin typeface="Calibri"/>
              </a:rPr>
              <a:t> </a:t>
            </a:r>
            <a:r>
              <a:rPr lang="en-GB" sz="1200" b="1" dirty="0" err="1">
                <a:solidFill>
                  <a:srgbClr val="4D4D4F"/>
                </a:solidFill>
                <a:latin typeface="Calibri"/>
              </a:rPr>
              <a:t>chỉnh</a:t>
            </a:r>
            <a:r>
              <a:rPr lang="en-GB" sz="1200" b="1" dirty="0">
                <a:solidFill>
                  <a:srgbClr val="4D4D4F"/>
                </a:solidFill>
                <a:latin typeface="Calibri"/>
              </a:rPr>
              <a:t>  (SE) </a:t>
            </a:r>
            <a:r>
              <a:rPr lang="en-GB" sz="1200" b="1" dirty="0" err="1">
                <a:solidFill>
                  <a:srgbClr val="4D4D4F"/>
                </a:solidFill>
                <a:latin typeface="Calibri"/>
              </a:rPr>
              <a:t>cân</a:t>
            </a:r>
            <a:r>
              <a:rPr lang="en-GB" sz="1200" b="1" dirty="0">
                <a:solidFill>
                  <a:srgbClr val="4D4D4F"/>
                </a:solidFill>
                <a:latin typeface="Calibri"/>
              </a:rPr>
              <a:t> </a:t>
            </a:r>
            <a:r>
              <a:rPr lang="en-GB" sz="1200" b="1" dirty="0" err="1">
                <a:solidFill>
                  <a:srgbClr val="4D4D4F"/>
                </a:solidFill>
                <a:latin typeface="Calibri"/>
              </a:rPr>
              <a:t>nặng</a:t>
            </a:r>
            <a:r>
              <a:rPr lang="en-GB" sz="1200" b="1" dirty="0">
                <a:solidFill>
                  <a:srgbClr val="4D4D4F"/>
                </a:solidFill>
                <a:latin typeface="Calibri"/>
              </a:rPr>
              <a:t> so </a:t>
            </a:r>
            <a:r>
              <a:rPr lang="en-GB" sz="1200" b="1" dirty="0" err="1">
                <a:solidFill>
                  <a:srgbClr val="4D4D4F"/>
                </a:solidFill>
                <a:latin typeface="Calibri"/>
              </a:rPr>
              <a:t>với</a:t>
            </a:r>
            <a:r>
              <a:rPr lang="en-GB" sz="1200" b="1" dirty="0">
                <a:solidFill>
                  <a:srgbClr val="4D4D4F"/>
                </a:solidFill>
                <a:latin typeface="Calibri"/>
              </a:rPr>
              <a:t> ban </a:t>
            </a:r>
            <a:r>
              <a:rPr lang="en-GB" sz="1200" b="1" dirty="0" err="1">
                <a:solidFill>
                  <a:srgbClr val="4D4D4F"/>
                </a:solidFill>
                <a:latin typeface="Calibri"/>
              </a:rPr>
              <a:t>đầu</a:t>
            </a:r>
            <a:r>
              <a:rPr lang="en-GB" sz="1200" b="1" dirty="0">
                <a:solidFill>
                  <a:srgbClr val="4D4D4F"/>
                </a:solidFill>
                <a:latin typeface="Calibri"/>
              </a:rPr>
              <a:t> (kg)</a:t>
            </a:r>
          </a:p>
        </p:txBody>
      </p:sp>
      <p:sp>
        <p:nvSpPr>
          <p:cNvPr id="3" name="Content Placeholder 2"/>
          <p:cNvSpPr>
            <a:spLocks noGrp="1"/>
          </p:cNvSpPr>
          <p:nvPr>
            <p:ph type="body" sz="quarter" idx="13"/>
          </p:nvPr>
        </p:nvSpPr>
        <p:spPr>
          <a:xfrm>
            <a:off x="638065" y="4566693"/>
            <a:ext cx="8208962" cy="511330"/>
          </a:xfrm>
        </p:spPr>
        <p:txBody>
          <a:bodyPr/>
          <a:lstStyle/>
          <a:p>
            <a:r>
              <a:rPr lang="en-GB" sz="700" noProof="0" dirty="0"/>
              <a:t>BID, twice daily; EMPA, empagliflozin; HbA</a:t>
            </a:r>
            <a:r>
              <a:rPr lang="en-GB" sz="700" baseline="-25000" noProof="0" dirty="0"/>
              <a:t>1c</a:t>
            </a:r>
            <a:r>
              <a:rPr lang="en-GB" sz="700" noProof="0" dirty="0"/>
              <a:t>, glycosylated haemoglobin; MET, metformin; QD, once daily</a:t>
            </a:r>
            <a:r>
              <a:rPr lang="en-GB" sz="700" dirty="0"/>
              <a:t>; SE, standard error; T2D</a:t>
            </a:r>
            <a:r>
              <a:rPr lang="en-GB" sz="700" noProof="0" dirty="0"/>
              <a:t>, Type 2 Diabetes.</a:t>
            </a:r>
          </a:p>
          <a:p>
            <a:r>
              <a:rPr lang="en-GB" sz="700" noProof="0" dirty="0"/>
              <a:t>*p &lt; 0.001 vs MET 1000 mg BID; †</a:t>
            </a:r>
            <a:r>
              <a:rPr lang="en-GB" sz="700" noProof="0" dirty="0">
                <a:ea typeface="Calibri"/>
                <a:cs typeface="Cordia New"/>
              </a:rPr>
              <a:t>p &lt; 0.001 vs MET 500 mg BID.</a:t>
            </a:r>
          </a:p>
          <a:p>
            <a:r>
              <a:rPr lang="en-GB" sz="700" noProof="0" dirty="0"/>
              <a:t>MMRM in FAS (OC). </a:t>
            </a:r>
            <a:r>
              <a:rPr lang="en-US" sz="800" dirty="0" err="1"/>
              <a:t>Hadjadj</a:t>
            </a:r>
            <a:r>
              <a:rPr lang="en-US" sz="800" dirty="0"/>
              <a:t> S, et al. Diabetes Care 2016;39:1718–1728</a:t>
            </a:r>
            <a:endParaRPr lang="en-GB" sz="700" noProof="0" dirty="0"/>
          </a:p>
        </p:txBody>
      </p:sp>
      <p:sp>
        <p:nvSpPr>
          <p:cNvPr id="24" name="Title 1"/>
          <p:cNvSpPr>
            <a:spLocks noGrp="1"/>
          </p:cNvSpPr>
          <p:nvPr>
            <p:ph type="title"/>
          </p:nvPr>
        </p:nvSpPr>
        <p:spPr>
          <a:xfrm>
            <a:off x="469319" y="34629"/>
            <a:ext cx="8229600" cy="857250"/>
          </a:xfrm>
        </p:spPr>
        <p:txBody>
          <a:bodyPr>
            <a:noAutofit/>
          </a:bodyPr>
          <a:lstStyle/>
          <a:p>
            <a:r>
              <a:rPr lang="en-GB" sz="1500" cap="all" dirty="0" err="1">
                <a:solidFill>
                  <a:srgbClr val="02878A"/>
                </a:solidFill>
                <a:latin typeface="Arial" panose="020B0604020202020204" pitchFamily="34" charset="0"/>
                <a:cs typeface="Arial" panose="020B0604020202020204" pitchFamily="34" charset="0"/>
              </a:rPr>
              <a:t>Phối</a:t>
            </a:r>
            <a:r>
              <a:rPr lang="en-GB" sz="1500" cap="all" dirty="0">
                <a:solidFill>
                  <a:srgbClr val="02878A"/>
                </a:solidFill>
                <a:latin typeface="Arial" panose="020B0604020202020204" pitchFamily="34" charset="0"/>
                <a:cs typeface="Arial" panose="020B0604020202020204" pitchFamily="34" charset="0"/>
              </a:rPr>
              <a:t> </a:t>
            </a:r>
            <a:r>
              <a:rPr lang="en-GB" sz="1500" cap="all" dirty="0" err="1">
                <a:solidFill>
                  <a:srgbClr val="02878A"/>
                </a:solidFill>
                <a:latin typeface="Arial" panose="020B0604020202020204" pitchFamily="34" charset="0"/>
                <a:cs typeface="Arial" panose="020B0604020202020204" pitchFamily="34" charset="0"/>
              </a:rPr>
              <a:t>hợp</a:t>
            </a:r>
            <a:r>
              <a:rPr lang="en-GB" sz="1500" cap="all" dirty="0">
                <a:solidFill>
                  <a:srgbClr val="02878A"/>
                </a:solidFill>
                <a:latin typeface="Arial" panose="020B0604020202020204" pitchFamily="34" charset="0"/>
                <a:cs typeface="Arial" panose="020B0604020202020204" pitchFamily="34" charset="0"/>
              </a:rPr>
              <a:t> </a:t>
            </a:r>
            <a:r>
              <a:rPr lang="en-GB" sz="1500" cap="all" dirty="0" err="1">
                <a:solidFill>
                  <a:srgbClr val="02878A"/>
                </a:solidFill>
                <a:latin typeface="Arial" panose="020B0604020202020204" pitchFamily="34" charset="0"/>
                <a:cs typeface="Arial" panose="020B0604020202020204" pitchFamily="34" charset="0"/>
              </a:rPr>
              <a:t>ngay</a:t>
            </a:r>
            <a:r>
              <a:rPr lang="en-GB" sz="1500" cap="all" dirty="0">
                <a:solidFill>
                  <a:srgbClr val="02878A"/>
                </a:solidFill>
                <a:latin typeface="Arial" panose="020B0604020202020204" pitchFamily="34" charset="0"/>
                <a:cs typeface="Arial" panose="020B0604020202020204" pitchFamily="34" charset="0"/>
              </a:rPr>
              <a:t> </a:t>
            </a:r>
            <a:r>
              <a:rPr lang="en-GB" sz="1500" cap="all" dirty="0" err="1">
                <a:solidFill>
                  <a:srgbClr val="02878A"/>
                </a:solidFill>
                <a:latin typeface="Arial" panose="020B0604020202020204" pitchFamily="34" charset="0"/>
                <a:cs typeface="Arial" panose="020B0604020202020204" pitchFamily="34" charset="0"/>
              </a:rPr>
              <a:t>từ</a:t>
            </a:r>
            <a:r>
              <a:rPr lang="en-GB" sz="1500" cap="all" dirty="0">
                <a:solidFill>
                  <a:srgbClr val="02878A"/>
                </a:solidFill>
                <a:latin typeface="Arial" panose="020B0604020202020204" pitchFamily="34" charset="0"/>
                <a:cs typeface="Arial" panose="020B0604020202020204" pitchFamily="34" charset="0"/>
              </a:rPr>
              <a:t> </a:t>
            </a:r>
            <a:r>
              <a:rPr lang="en-GB" sz="1500" cap="all" dirty="0" err="1">
                <a:solidFill>
                  <a:srgbClr val="02878A"/>
                </a:solidFill>
                <a:latin typeface="Arial" panose="020B0604020202020204" pitchFamily="34" charset="0"/>
                <a:cs typeface="Arial" panose="020B0604020202020204" pitchFamily="34" charset="0"/>
              </a:rPr>
              <a:t>đầu</a:t>
            </a:r>
            <a:r>
              <a:rPr lang="en-GB" sz="1500" cap="all" dirty="0">
                <a:solidFill>
                  <a:srgbClr val="02878A"/>
                </a:solidFill>
                <a:latin typeface="Arial" panose="020B0604020202020204" pitchFamily="34" charset="0"/>
                <a:cs typeface="Arial" panose="020B0604020202020204" pitchFamily="34" charset="0"/>
              </a:rPr>
              <a:t> </a:t>
            </a:r>
            <a:r>
              <a:rPr lang="en-GB" sz="1500" cap="all" dirty="0" err="1">
                <a:solidFill>
                  <a:srgbClr val="02878A"/>
                </a:solidFill>
                <a:latin typeface="Arial" panose="020B0604020202020204" pitchFamily="34" charset="0"/>
                <a:cs typeface="Arial" panose="020B0604020202020204" pitchFamily="34" charset="0"/>
              </a:rPr>
              <a:t>giữa</a:t>
            </a:r>
            <a:r>
              <a:rPr lang="en-GB" sz="1500" cap="all" dirty="0">
                <a:solidFill>
                  <a:srgbClr val="02878A"/>
                </a:solidFill>
                <a:latin typeface="Arial" panose="020B0604020202020204" pitchFamily="34" charset="0"/>
                <a:cs typeface="Arial" panose="020B0604020202020204" pitchFamily="34" charset="0"/>
              </a:rPr>
              <a:t> empagliflozin </a:t>
            </a:r>
            <a:r>
              <a:rPr lang="en-GB" sz="1500" cap="all" dirty="0" err="1">
                <a:solidFill>
                  <a:srgbClr val="02878A"/>
                </a:solidFill>
                <a:latin typeface="Arial" panose="020B0604020202020204" pitchFamily="34" charset="0"/>
                <a:cs typeface="Arial" panose="020B0604020202020204" pitchFamily="34" charset="0"/>
              </a:rPr>
              <a:t>và</a:t>
            </a:r>
            <a:r>
              <a:rPr lang="en-GB" sz="1500" cap="all" dirty="0">
                <a:solidFill>
                  <a:srgbClr val="02878A"/>
                </a:solidFill>
                <a:latin typeface="Arial" panose="020B0604020202020204" pitchFamily="34" charset="0"/>
                <a:cs typeface="Arial" panose="020B0604020202020204" pitchFamily="34" charset="0"/>
              </a:rPr>
              <a:t> metformin ở </a:t>
            </a:r>
            <a:r>
              <a:rPr lang="en-GB" sz="1500" cap="all" dirty="0" err="1">
                <a:solidFill>
                  <a:srgbClr val="02878A"/>
                </a:solidFill>
                <a:latin typeface="Arial" panose="020B0604020202020204" pitchFamily="34" charset="0"/>
                <a:cs typeface="Arial" panose="020B0604020202020204" pitchFamily="34" charset="0"/>
              </a:rPr>
              <a:t>bệnh</a:t>
            </a:r>
            <a:r>
              <a:rPr lang="en-GB" sz="1500" cap="all" dirty="0">
                <a:solidFill>
                  <a:srgbClr val="02878A"/>
                </a:solidFill>
                <a:latin typeface="Arial" panose="020B0604020202020204" pitchFamily="34" charset="0"/>
                <a:cs typeface="Arial" panose="020B0604020202020204" pitchFamily="34" charset="0"/>
              </a:rPr>
              <a:t> </a:t>
            </a:r>
            <a:r>
              <a:rPr lang="en-GB" sz="1500" cap="all" dirty="0" err="1">
                <a:solidFill>
                  <a:srgbClr val="02878A"/>
                </a:solidFill>
                <a:latin typeface="Arial" panose="020B0604020202020204" pitchFamily="34" charset="0"/>
                <a:cs typeface="Arial" panose="020B0604020202020204" pitchFamily="34" charset="0"/>
              </a:rPr>
              <a:t>nhân</a:t>
            </a:r>
            <a:r>
              <a:rPr lang="en-GB" sz="1500" cap="all" dirty="0">
                <a:solidFill>
                  <a:srgbClr val="02878A"/>
                </a:solidFill>
                <a:latin typeface="Arial" panose="020B0604020202020204" pitchFamily="34" charset="0"/>
                <a:cs typeface="Arial" panose="020B0604020202020204" pitchFamily="34" charset="0"/>
              </a:rPr>
              <a:t> ĐTĐ </a:t>
            </a:r>
            <a:r>
              <a:rPr lang="en-GB" sz="1500" cap="all" dirty="0" err="1">
                <a:solidFill>
                  <a:srgbClr val="02878A"/>
                </a:solidFill>
                <a:latin typeface="Arial" panose="020B0604020202020204" pitchFamily="34" charset="0"/>
                <a:cs typeface="Arial" panose="020B0604020202020204" pitchFamily="34" charset="0"/>
              </a:rPr>
              <a:t>típ</a:t>
            </a:r>
            <a:r>
              <a:rPr lang="en-GB" sz="1500" cap="all" dirty="0">
                <a:solidFill>
                  <a:srgbClr val="02878A"/>
                </a:solidFill>
                <a:latin typeface="Arial" panose="020B0604020202020204" pitchFamily="34" charset="0"/>
                <a:cs typeface="Arial" panose="020B0604020202020204" pitchFamily="34" charset="0"/>
              </a:rPr>
              <a:t> 2</a:t>
            </a:r>
            <a:br>
              <a:rPr lang="en-GB" sz="1500" cap="all" dirty="0">
                <a:solidFill>
                  <a:srgbClr val="02878A"/>
                </a:solidFill>
                <a:latin typeface="Arial" panose="020B0604020202020204" pitchFamily="34" charset="0"/>
                <a:cs typeface="Arial" panose="020B0604020202020204" pitchFamily="34" charset="0"/>
              </a:rPr>
            </a:br>
            <a:r>
              <a:rPr lang="en-GB" sz="1800" dirty="0" err="1">
                <a:solidFill>
                  <a:schemeClr val="tx1"/>
                </a:solidFill>
                <a:latin typeface="Arial" panose="020B0604020202020204" pitchFamily="34" charset="0"/>
                <a:cs typeface="Arial" panose="020B0604020202020204" pitchFamily="34" charset="0"/>
              </a:rPr>
              <a:t>Thay</a:t>
            </a:r>
            <a:r>
              <a:rPr lang="en-GB" sz="1800" dirty="0">
                <a:solidFill>
                  <a:schemeClr val="tx1"/>
                </a:solidFill>
                <a:latin typeface="Arial" panose="020B0604020202020204" pitchFamily="34" charset="0"/>
                <a:cs typeface="Arial" panose="020B0604020202020204" pitchFamily="34" charset="0"/>
              </a:rPr>
              <a:t> </a:t>
            </a:r>
            <a:r>
              <a:rPr lang="en-GB" sz="1800" dirty="0" err="1">
                <a:solidFill>
                  <a:schemeClr val="tx1"/>
                </a:solidFill>
                <a:latin typeface="Arial" panose="020B0604020202020204" pitchFamily="34" charset="0"/>
                <a:cs typeface="Arial" panose="020B0604020202020204" pitchFamily="34" charset="0"/>
              </a:rPr>
              <a:t>đổi</a:t>
            </a:r>
            <a:r>
              <a:rPr lang="en-GB" sz="1800" dirty="0">
                <a:solidFill>
                  <a:schemeClr val="tx1"/>
                </a:solidFill>
                <a:latin typeface="Arial" panose="020B0604020202020204" pitchFamily="34" charset="0"/>
                <a:cs typeface="Arial" panose="020B0604020202020204" pitchFamily="34" charset="0"/>
              </a:rPr>
              <a:t> </a:t>
            </a:r>
            <a:r>
              <a:rPr lang="en-GB" sz="1800" dirty="0" err="1">
                <a:solidFill>
                  <a:schemeClr val="tx1"/>
                </a:solidFill>
                <a:latin typeface="Arial" panose="020B0604020202020204" pitchFamily="34" charset="0"/>
                <a:cs typeface="Arial" panose="020B0604020202020204" pitchFamily="34" charset="0"/>
              </a:rPr>
              <a:t>cân</a:t>
            </a:r>
            <a:r>
              <a:rPr lang="en-GB" sz="1800" dirty="0">
                <a:solidFill>
                  <a:schemeClr val="tx1"/>
                </a:solidFill>
                <a:latin typeface="Arial" panose="020B0604020202020204" pitchFamily="34" charset="0"/>
                <a:cs typeface="Arial" panose="020B0604020202020204" pitchFamily="34" charset="0"/>
              </a:rPr>
              <a:t> </a:t>
            </a:r>
            <a:r>
              <a:rPr lang="en-GB" sz="1800" dirty="0" err="1">
                <a:solidFill>
                  <a:schemeClr val="tx1"/>
                </a:solidFill>
                <a:latin typeface="Arial" panose="020B0604020202020204" pitchFamily="34" charset="0"/>
                <a:cs typeface="Arial" panose="020B0604020202020204" pitchFamily="34" charset="0"/>
              </a:rPr>
              <a:t>nặng</a:t>
            </a:r>
            <a:r>
              <a:rPr lang="en-GB" sz="1800" dirty="0">
                <a:solidFill>
                  <a:schemeClr val="tx1"/>
                </a:solidFill>
                <a:latin typeface="Arial" panose="020B0604020202020204" pitchFamily="34" charset="0"/>
                <a:cs typeface="Arial" panose="020B0604020202020204" pitchFamily="34" charset="0"/>
              </a:rPr>
              <a:t> so </a:t>
            </a:r>
            <a:r>
              <a:rPr lang="en-GB" sz="1800" dirty="0" err="1">
                <a:solidFill>
                  <a:schemeClr val="tx1"/>
                </a:solidFill>
                <a:latin typeface="Arial" panose="020B0604020202020204" pitchFamily="34" charset="0"/>
                <a:cs typeface="Arial" panose="020B0604020202020204" pitchFamily="34" charset="0"/>
              </a:rPr>
              <a:t>với</a:t>
            </a:r>
            <a:r>
              <a:rPr lang="en-GB" sz="1800" dirty="0">
                <a:solidFill>
                  <a:schemeClr val="tx1"/>
                </a:solidFill>
                <a:latin typeface="Arial" panose="020B0604020202020204" pitchFamily="34" charset="0"/>
                <a:cs typeface="Arial" panose="020B0604020202020204" pitchFamily="34" charset="0"/>
              </a:rPr>
              <a:t> ban </a:t>
            </a:r>
            <a:r>
              <a:rPr lang="en-GB" sz="1800" dirty="0" err="1">
                <a:solidFill>
                  <a:schemeClr val="tx1"/>
                </a:solidFill>
                <a:latin typeface="Arial" panose="020B0604020202020204" pitchFamily="34" charset="0"/>
                <a:cs typeface="Arial" panose="020B0604020202020204" pitchFamily="34" charset="0"/>
              </a:rPr>
              <a:t>đầu</a:t>
            </a:r>
            <a:r>
              <a:rPr lang="en-GB" sz="1800" dirty="0">
                <a:solidFill>
                  <a:schemeClr val="tx1"/>
                </a:solidFill>
                <a:latin typeface="Arial" panose="020B0604020202020204" pitchFamily="34" charset="0"/>
                <a:cs typeface="Arial" panose="020B0604020202020204" pitchFamily="34" charset="0"/>
              </a:rPr>
              <a:t> ở </a:t>
            </a:r>
            <a:r>
              <a:rPr lang="en-GB" sz="1800" dirty="0" err="1">
                <a:solidFill>
                  <a:schemeClr val="tx1"/>
                </a:solidFill>
                <a:latin typeface="Arial" panose="020B0604020202020204" pitchFamily="34" charset="0"/>
                <a:cs typeface="Arial" panose="020B0604020202020204" pitchFamily="34" charset="0"/>
              </a:rPr>
              <a:t>tuần</a:t>
            </a:r>
            <a:r>
              <a:rPr lang="en-GB" sz="1800" dirty="0">
                <a:solidFill>
                  <a:schemeClr val="tx1"/>
                </a:solidFill>
                <a:latin typeface="Arial" panose="020B0604020202020204" pitchFamily="34" charset="0"/>
                <a:cs typeface="Arial" panose="020B0604020202020204" pitchFamily="34" charset="0"/>
              </a:rPr>
              <a:t> 24</a:t>
            </a:r>
          </a:p>
        </p:txBody>
      </p:sp>
      <p:sp>
        <p:nvSpPr>
          <p:cNvPr id="23" name="Text Placeholder 5">
            <a:extLst>
              <a:ext uri="{FF2B5EF4-FFF2-40B4-BE49-F238E27FC236}">
                <a16:creationId xmlns:a16="http://schemas.microsoft.com/office/drawing/2014/main" id="{A933DD30-0F18-8A44-9A64-990B82B02FEC}"/>
              </a:ext>
            </a:extLst>
          </p:cNvPr>
          <p:cNvSpPr>
            <a:spLocks noGrp="1"/>
          </p:cNvSpPr>
          <p:nvPr>
            <p:ph type="body" sz="quarter" idx="14"/>
          </p:nvPr>
        </p:nvSpPr>
        <p:spPr>
          <a:xfrm rot="5400000">
            <a:off x="6585845" y="2394719"/>
            <a:ext cx="4550001" cy="323851"/>
          </a:xfrm>
        </p:spPr>
        <p:txBody>
          <a:bodyPr/>
          <a:lstStyle/>
          <a:p>
            <a:r>
              <a:rPr lang="en-GB" noProof="0" dirty="0"/>
              <a:t>1276.1: </a:t>
            </a:r>
            <a:r>
              <a:rPr lang="en-GB" noProof="0" dirty="0" err="1"/>
              <a:t>Phối</a:t>
            </a:r>
            <a:r>
              <a:rPr lang="en-GB" noProof="0" dirty="0"/>
              <a:t> </a:t>
            </a:r>
            <a:r>
              <a:rPr lang="en-GB" noProof="0" dirty="0" err="1"/>
              <a:t>hợp</a:t>
            </a:r>
            <a:r>
              <a:rPr lang="en-GB" noProof="0" dirty="0"/>
              <a:t> ban </a:t>
            </a:r>
            <a:r>
              <a:rPr lang="en-GB" noProof="0" dirty="0" err="1"/>
              <a:t>đầu</a:t>
            </a:r>
            <a:r>
              <a:rPr lang="en-GB" noProof="0" dirty="0"/>
              <a:t> </a:t>
            </a:r>
            <a:r>
              <a:rPr lang="en-GB" noProof="0" dirty="0" err="1"/>
              <a:t>giữa</a:t>
            </a:r>
            <a:r>
              <a:rPr lang="en-GB" noProof="0" dirty="0"/>
              <a:t> EMPA + MET </a:t>
            </a:r>
            <a:r>
              <a:rPr lang="en-GB" dirty="0" err="1"/>
              <a:t>ở</a:t>
            </a:r>
            <a:r>
              <a:rPr lang="en-GB" dirty="0"/>
              <a:t> BN ĐTĐ </a:t>
            </a:r>
            <a:r>
              <a:rPr lang="en-GB" dirty="0" err="1"/>
              <a:t>típ</a:t>
            </a:r>
            <a:r>
              <a:rPr lang="en-GB" dirty="0"/>
              <a:t> 2</a:t>
            </a:r>
            <a:endParaRPr lang="en-GB" noProof="0" dirty="0"/>
          </a:p>
        </p:txBody>
      </p:sp>
      <p:graphicFrame>
        <p:nvGraphicFramePr>
          <p:cNvPr id="23554" name="Rectangle 2" hidden="1"/>
          <p:cNvGraphicFramePr>
            <a:graphicFrameLocks/>
          </p:cNvGraphicFramePr>
          <p:nvPr/>
        </p:nvGraphicFramePr>
        <p:xfrm>
          <a:off x="1" y="4"/>
          <a:ext cx="158744" cy="119051"/>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23554"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4"/>
                        <a:ext cx="158744" cy="119051"/>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557" name="Rectangle 10" hidden="1"/>
          <p:cNvSpPr>
            <a:spLocks noChangeArrowheads="1"/>
          </p:cNvSpPr>
          <p:nvPr>
            <p:custDataLst>
              <p:tags r:id="rId1"/>
            </p:custDataLst>
          </p:nvPr>
        </p:nvSpPr>
        <p:spPr bwMode="auto">
          <a:xfrm>
            <a:off x="1" y="4"/>
            <a:ext cx="158744" cy="119051"/>
          </a:xfrm>
          <a:prstGeom prst="rect">
            <a:avLst/>
          </a:prstGeom>
          <a:solidFill>
            <a:schemeClr val="accent1"/>
          </a:solidFill>
          <a:ln w="9525">
            <a:solidFill>
              <a:schemeClr val="tx1"/>
            </a:solidFill>
            <a:miter lim="800000"/>
            <a:headEnd/>
            <a:tailEnd/>
          </a:ln>
        </p:spPr>
        <p:txBody>
          <a:bodyPr wrap="none" lIns="0" tIns="0" rIns="0" bIns="0" anchor="ctr"/>
          <a:lstStyle/>
          <a:p>
            <a:pPr defTabSz="913503" fontAlgn="base">
              <a:lnSpc>
                <a:spcPct val="90000"/>
              </a:lnSpc>
              <a:spcBef>
                <a:spcPct val="0"/>
              </a:spcBef>
              <a:spcAft>
                <a:spcPct val="0"/>
              </a:spcAft>
              <a:defRPr/>
            </a:pPr>
            <a:r>
              <a:rPr lang="en-US" sz="1600" dirty="0">
                <a:solidFill>
                  <a:srgbClr val="003366"/>
                </a:solidFill>
                <a:latin typeface="Calibri"/>
              </a:rPr>
              <a:t> </a:t>
            </a:r>
          </a:p>
        </p:txBody>
      </p:sp>
      <p:cxnSp>
        <p:nvCxnSpPr>
          <p:cNvPr id="31" name="Straight Arrow Connector 30"/>
          <p:cNvCxnSpPr/>
          <p:nvPr/>
        </p:nvCxnSpPr>
        <p:spPr>
          <a:xfrm>
            <a:off x="5364480" y="970596"/>
            <a:ext cx="1156332" cy="0"/>
          </a:xfrm>
          <a:prstGeom prst="straightConnector1">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aphicFrame>
        <p:nvGraphicFramePr>
          <p:cNvPr id="33" name="Table 32"/>
          <p:cNvGraphicFramePr>
            <a:graphicFrameLocks noGrp="1"/>
          </p:cNvGraphicFramePr>
          <p:nvPr/>
        </p:nvGraphicFramePr>
        <p:xfrm>
          <a:off x="1839694" y="1113510"/>
          <a:ext cx="5857875" cy="799365"/>
        </p:xfrm>
        <a:graphic>
          <a:graphicData uri="http://schemas.openxmlformats.org/drawingml/2006/table">
            <a:tbl>
              <a:tblPr/>
              <a:tblGrid>
                <a:gridCol w="838200">
                  <a:extLst>
                    <a:ext uri="{9D8B030D-6E8A-4147-A177-3AD203B41FA5}">
                      <a16:colId xmlns:a16="http://schemas.microsoft.com/office/drawing/2014/main" val="20000"/>
                    </a:ext>
                  </a:extLst>
                </a:gridCol>
                <a:gridCol w="876300">
                  <a:extLst>
                    <a:ext uri="{9D8B030D-6E8A-4147-A177-3AD203B41FA5}">
                      <a16:colId xmlns:a16="http://schemas.microsoft.com/office/drawing/2014/main" val="20001"/>
                    </a:ext>
                  </a:extLst>
                </a:gridCol>
                <a:gridCol w="304800">
                  <a:extLst>
                    <a:ext uri="{9D8B030D-6E8A-4147-A177-3AD203B41FA5}">
                      <a16:colId xmlns:a16="http://schemas.microsoft.com/office/drawing/2014/main" val="20002"/>
                    </a:ext>
                  </a:extLst>
                </a:gridCol>
                <a:gridCol w="876300">
                  <a:extLst>
                    <a:ext uri="{9D8B030D-6E8A-4147-A177-3AD203B41FA5}">
                      <a16:colId xmlns:a16="http://schemas.microsoft.com/office/drawing/2014/main" val="20003"/>
                    </a:ext>
                  </a:extLst>
                </a:gridCol>
                <a:gridCol w="847725">
                  <a:extLst>
                    <a:ext uri="{9D8B030D-6E8A-4147-A177-3AD203B41FA5}">
                      <a16:colId xmlns:a16="http://schemas.microsoft.com/office/drawing/2014/main" val="20004"/>
                    </a:ext>
                  </a:extLst>
                </a:gridCol>
                <a:gridCol w="276225">
                  <a:extLst>
                    <a:ext uri="{9D8B030D-6E8A-4147-A177-3AD203B41FA5}">
                      <a16:colId xmlns:a16="http://schemas.microsoft.com/office/drawing/2014/main" val="20005"/>
                    </a:ext>
                  </a:extLst>
                </a:gridCol>
                <a:gridCol w="971550">
                  <a:extLst>
                    <a:ext uri="{9D8B030D-6E8A-4147-A177-3AD203B41FA5}">
                      <a16:colId xmlns:a16="http://schemas.microsoft.com/office/drawing/2014/main" val="20006"/>
                    </a:ext>
                  </a:extLst>
                </a:gridCol>
                <a:gridCol w="866775">
                  <a:extLst>
                    <a:ext uri="{9D8B030D-6E8A-4147-A177-3AD203B41FA5}">
                      <a16:colId xmlns:a16="http://schemas.microsoft.com/office/drawing/2014/main" val="20007"/>
                    </a:ext>
                  </a:extLst>
                </a:gridCol>
              </a:tblGrid>
              <a:tr h="225971">
                <a:tc gridSpan="2">
                  <a:txBody>
                    <a:bodyPr/>
                    <a:lstStyle/>
                    <a:p>
                      <a:pPr algn="ctr" fontAlgn="b"/>
                      <a:endParaRPr lang="pt-BR" sz="900" b="0" i="0" u="none" strike="noStrike" dirty="0">
                        <a:solidFill>
                          <a:schemeClr val="tx1"/>
                        </a:solidFill>
                        <a:effectLst/>
                        <a:latin typeface="Calibri" panose="020F0502020204030204" pitchFamily="34" charset="0"/>
                      </a:endParaRPr>
                    </a:p>
                  </a:txBody>
                  <a:tcPr marL="9525" marR="9525" marT="7144" marB="0" anchor="b">
                    <a:lnL w="12700" cmpd="sng">
                      <a:noFill/>
                      <a:prstDash val="soli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pt-BR" sz="1200" b="0" i="0" u="none" strike="noStrike" dirty="0">
                        <a:solidFill>
                          <a:schemeClr val="tx1"/>
                        </a:solidFill>
                        <a:effectLst/>
                        <a:latin typeface="Calibri" panose="020F0502020204030204" pitchFamily="34" charset="0"/>
                      </a:endParaRPr>
                    </a:p>
                  </a:txBody>
                  <a:tcPr marL="9525" marR="9525" marT="9525" marB="0" anchor="b">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900" b="0" i="0" u="none" strike="noStrike" dirty="0">
                        <a:solidFill>
                          <a:schemeClr val="tx1"/>
                        </a:solidFill>
                        <a:effectLst/>
                        <a:latin typeface="Calibri" panose="020F0502020204030204" pitchFamily="34" charset="0"/>
                      </a:endParaRPr>
                    </a:p>
                  </a:txBody>
                  <a:tcPr marL="9525" marR="9525" marT="714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900" b="0" i="0" u="none" strike="noStrike" dirty="0">
                        <a:solidFill>
                          <a:schemeClr val="tx1"/>
                        </a:solidFill>
                        <a:effectLst/>
                        <a:latin typeface="Calibri" panose="020F0502020204030204" pitchFamily="34" charset="0"/>
                      </a:endParaRPr>
                    </a:p>
                  </a:txBody>
                  <a:tcPr marL="9525" marR="9525" marT="714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pt-BR" sz="1200" b="0" i="0" u="none" strike="noStrike" dirty="0">
                        <a:solidFill>
                          <a:schemeClr val="tx1"/>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b"/>
                      <a:endParaRPr lang="pt-BR" sz="900" b="0" i="0" u="none" strike="noStrike" dirty="0">
                        <a:solidFill>
                          <a:schemeClr val="tx1"/>
                        </a:solidFill>
                        <a:effectLst/>
                        <a:latin typeface="Calibri" panose="020F0502020204030204" pitchFamily="34" charset="0"/>
                      </a:endParaRPr>
                    </a:p>
                  </a:txBody>
                  <a:tcPr marL="9525" marR="9525" marT="714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endParaRPr lang="pt-BR" sz="900" b="0" i="0" u="none" strike="noStrike" dirty="0">
                        <a:solidFill>
                          <a:schemeClr val="tx1"/>
                        </a:solidFill>
                        <a:effectLst/>
                        <a:latin typeface="Calibri" panose="020F0502020204030204" pitchFamily="34" charset="0"/>
                      </a:endParaRPr>
                    </a:p>
                  </a:txBody>
                  <a:tcPr marL="9525" marR="9525" marT="7144" marB="0" anchor="b">
                    <a:lnL w="12700"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pt-BR" sz="1200" b="0" i="0" u="none" strike="noStrike" dirty="0">
                        <a:solidFill>
                          <a:schemeClr val="tx1"/>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7423">
                <a:tc>
                  <a:txBody>
                    <a:bodyPr/>
                    <a:lstStyle/>
                    <a:p>
                      <a:pPr algn="ctr" fontAlgn="b"/>
                      <a:endParaRPr lang="pt-BR" sz="900" b="0" i="0" u="none" strike="noStrike" dirty="0">
                        <a:solidFill>
                          <a:schemeClr val="tx1"/>
                        </a:solidFill>
                        <a:effectLst/>
                        <a:latin typeface="Calibri" panose="020F0502020204030204" pitchFamily="34" charset="0"/>
                      </a:endParaRPr>
                    </a:p>
                  </a:txBody>
                  <a:tcPr marL="9525" marR="9525" marT="7144" marB="0">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fontAlgn="b"/>
                      <a:endParaRPr lang="pt-BR" sz="900" b="0" i="0" u="none" strike="noStrike" dirty="0">
                        <a:solidFill>
                          <a:schemeClr val="tx1"/>
                        </a:solidFill>
                        <a:effectLst/>
                        <a:latin typeface="Calibri" panose="020F0502020204030204" pitchFamily="34" charset="0"/>
                      </a:endParaRPr>
                    </a:p>
                  </a:txBody>
                  <a:tcPr marL="9525" marR="9525" marT="714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900" b="0" i="0" u="none" strike="noStrike" dirty="0">
                        <a:solidFill>
                          <a:schemeClr val="tx1"/>
                        </a:solidFill>
                        <a:effectLst/>
                        <a:latin typeface="Calibri" panose="020F0502020204030204" pitchFamily="34" charset="0"/>
                      </a:endParaRPr>
                    </a:p>
                  </a:txBody>
                  <a:tcPr marL="9525" marR="9525" marT="714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900" b="0" i="0" u="none" strike="noStrike" dirty="0">
                        <a:solidFill>
                          <a:schemeClr val="tx1"/>
                        </a:solidFill>
                        <a:effectLst/>
                        <a:latin typeface="Calibri" panose="020F0502020204030204" pitchFamily="34" charset="0"/>
                      </a:endParaRPr>
                    </a:p>
                  </a:txBody>
                  <a:tcPr marL="9525" marR="9525" marT="714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fontAlgn="b"/>
                      <a:endParaRPr lang="pt-BR" sz="900" b="0" i="0" u="none" strike="noStrike" dirty="0">
                        <a:solidFill>
                          <a:schemeClr val="tx1"/>
                        </a:solidFill>
                        <a:effectLst/>
                        <a:latin typeface="Calibri" panose="020F0502020204030204" pitchFamily="34" charset="0"/>
                      </a:endParaRPr>
                    </a:p>
                  </a:txBody>
                  <a:tcPr marL="9525" marR="9525" marT="714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900" b="0" i="0" u="none" strike="noStrike" dirty="0">
                        <a:solidFill>
                          <a:schemeClr val="tx1"/>
                        </a:solidFill>
                        <a:effectLst/>
                        <a:latin typeface="Calibri" panose="020F0502020204030204" pitchFamily="34" charset="0"/>
                      </a:endParaRPr>
                    </a:p>
                  </a:txBody>
                  <a:tcPr marL="9525" marR="9525" marT="714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900" b="0" i="0" u="none" strike="noStrike" dirty="0">
                        <a:solidFill>
                          <a:schemeClr val="tx1"/>
                        </a:solidFill>
                        <a:effectLst/>
                        <a:latin typeface="Calibri" panose="020F0502020204030204" pitchFamily="34" charset="0"/>
                      </a:endParaRPr>
                    </a:p>
                  </a:txBody>
                  <a:tcPr marL="9525" marR="9525" marT="714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fontAlgn="b"/>
                      <a:endParaRPr lang="pt-BR" sz="900" b="0" i="0" u="none" strike="noStrike" dirty="0">
                        <a:solidFill>
                          <a:schemeClr val="tx1"/>
                        </a:solidFill>
                        <a:effectLst/>
                        <a:latin typeface="Calibri" panose="020F0502020204030204" pitchFamily="34" charset="0"/>
                      </a:endParaRPr>
                    </a:p>
                  </a:txBody>
                  <a:tcPr marL="9525" marR="9525" marT="7144" marB="0">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5971">
                <a:tc>
                  <a:txBody>
                    <a:bodyPr/>
                    <a:lstStyle/>
                    <a:p>
                      <a:pPr algn="ctr"/>
                      <a:endParaRPr lang="en-US" sz="800" b="0" kern="1200" dirty="0">
                        <a:solidFill>
                          <a:srgbClr val="4D4D4F"/>
                        </a:solidFill>
                        <a:latin typeface="+mn-lt"/>
                        <a:ea typeface="+mn-ea"/>
                        <a:cs typeface="+mn-cs"/>
                      </a:endParaRPr>
                    </a:p>
                  </a:txBody>
                  <a:tcPr marT="34290" marB="34290">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endParaRPr lang="en-US" sz="800" b="0" kern="1200" dirty="0">
                        <a:solidFill>
                          <a:srgbClr val="4D4D4F"/>
                        </a:solidFill>
                        <a:latin typeface="+mn-lt"/>
                        <a:ea typeface="+mn-ea"/>
                        <a:cs typeface="+mn-cs"/>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endParaRPr lang="en-US" sz="800" b="0" kern="1200" dirty="0">
                        <a:solidFill>
                          <a:srgbClr val="4D4D4F"/>
                        </a:solidFill>
                        <a:latin typeface="+mn-lt"/>
                        <a:ea typeface="+mn-ea"/>
                        <a:cs typeface="+mn-cs"/>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b="0" kern="1200" dirty="0">
                        <a:solidFill>
                          <a:srgbClr val="4D4D4F"/>
                        </a:solidFill>
                        <a:latin typeface="+mn-lt"/>
                        <a:ea typeface="+mn-ea"/>
                        <a:cs typeface="+mn-cs"/>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hMerge="1">
                  <a:txBody>
                    <a:bodyPr/>
                    <a:lstStyle/>
                    <a:p>
                      <a:pPr algn="ctr" fontAlgn="b"/>
                      <a:endParaRPr lang="pt-BR" sz="1200" b="0" i="0" u="none" strike="noStrike" dirty="0">
                        <a:solidFill>
                          <a:schemeClr val="tx1"/>
                        </a:solidFill>
                        <a:effectLst/>
                        <a:latin typeface="Calibri" panose="020F050202020403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900" b="0" i="0" u="none" strike="noStrike" dirty="0">
                        <a:solidFill>
                          <a:schemeClr val="tx1"/>
                        </a:solidFill>
                        <a:effectLst/>
                        <a:latin typeface="Calibri" panose="020F0502020204030204" pitchFamily="34" charset="0"/>
                      </a:endParaRPr>
                    </a:p>
                  </a:txBody>
                  <a:tcPr marL="9525" marR="9525" marT="714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800" b="0" kern="1200" dirty="0">
                        <a:solidFill>
                          <a:srgbClr val="4D4D4F"/>
                        </a:solidFill>
                        <a:latin typeface="+mn-lt"/>
                        <a:ea typeface="+mn-ea"/>
                        <a:cs typeface="+mn-cs"/>
                      </a:endParaRPr>
                    </a:p>
                  </a:txBody>
                  <a:tcPr marL="9525" marR="9525" marT="351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hMerge="1">
                  <a:txBody>
                    <a:bodyPr/>
                    <a:lstStyle/>
                    <a:p>
                      <a:pPr algn="ctr" fontAlgn="b"/>
                      <a:endParaRPr lang="pt-BR" sz="1200" b="0" i="0" u="none" strike="noStrike" dirty="0">
                        <a:solidFill>
                          <a:schemeClr val="tx1"/>
                        </a:solidFill>
                        <a:effectLst/>
                        <a:latin typeface="Calibri" panose="020F0502020204030204" pitchFamily="34" charset="0"/>
                      </a:endParaRPr>
                    </a:p>
                  </a:txBody>
                  <a:tcPr marL="9525" marR="9525" marT="9525" marB="0">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aphicFrame>
        <p:nvGraphicFramePr>
          <p:cNvPr id="42" name="Table 41"/>
          <p:cNvGraphicFramePr>
            <a:graphicFrameLocks noGrp="1"/>
          </p:cNvGraphicFramePr>
          <p:nvPr/>
        </p:nvGraphicFramePr>
        <p:xfrm>
          <a:off x="731265" y="1084396"/>
          <a:ext cx="7398944" cy="667531"/>
        </p:xfrm>
        <a:graphic>
          <a:graphicData uri="http://schemas.openxmlformats.org/drawingml/2006/table">
            <a:tbl>
              <a:tblPr firstRow="1" bandRow="1">
                <a:tableStyleId>{C083E6E3-FA7D-4D7B-A595-EF9225AFEA82}</a:tableStyleId>
              </a:tblPr>
              <a:tblGrid>
                <a:gridCol w="1565174">
                  <a:extLst>
                    <a:ext uri="{9D8B030D-6E8A-4147-A177-3AD203B41FA5}">
                      <a16:colId xmlns:a16="http://schemas.microsoft.com/office/drawing/2014/main" val="20000"/>
                    </a:ext>
                  </a:extLst>
                </a:gridCol>
                <a:gridCol w="688050">
                  <a:extLst>
                    <a:ext uri="{9D8B030D-6E8A-4147-A177-3AD203B41FA5}">
                      <a16:colId xmlns:a16="http://schemas.microsoft.com/office/drawing/2014/main" val="20001"/>
                    </a:ext>
                  </a:extLst>
                </a:gridCol>
                <a:gridCol w="735103">
                  <a:extLst>
                    <a:ext uri="{9D8B030D-6E8A-4147-A177-3AD203B41FA5}">
                      <a16:colId xmlns:a16="http://schemas.microsoft.com/office/drawing/2014/main" val="20002"/>
                    </a:ext>
                  </a:extLst>
                </a:gridCol>
                <a:gridCol w="745582">
                  <a:extLst>
                    <a:ext uri="{9D8B030D-6E8A-4147-A177-3AD203B41FA5}">
                      <a16:colId xmlns:a16="http://schemas.microsoft.com/office/drawing/2014/main" val="20003"/>
                    </a:ext>
                  </a:extLst>
                </a:gridCol>
                <a:gridCol w="724623">
                  <a:extLst>
                    <a:ext uri="{9D8B030D-6E8A-4147-A177-3AD203B41FA5}">
                      <a16:colId xmlns:a16="http://schemas.microsoft.com/office/drawing/2014/main" val="20004"/>
                    </a:ext>
                  </a:extLst>
                </a:gridCol>
                <a:gridCol w="735103">
                  <a:extLst>
                    <a:ext uri="{9D8B030D-6E8A-4147-A177-3AD203B41FA5}">
                      <a16:colId xmlns:a16="http://schemas.microsoft.com/office/drawing/2014/main" val="20005"/>
                    </a:ext>
                  </a:extLst>
                </a:gridCol>
                <a:gridCol w="735103">
                  <a:extLst>
                    <a:ext uri="{9D8B030D-6E8A-4147-A177-3AD203B41FA5}">
                      <a16:colId xmlns:a16="http://schemas.microsoft.com/office/drawing/2014/main" val="20006"/>
                    </a:ext>
                  </a:extLst>
                </a:gridCol>
                <a:gridCol w="735103">
                  <a:extLst>
                    <a:ext uri="{9D8B030D-6E8A-4147-A177-3AD203B41FA5}">
                      <a16:colId xmlns:a16="http://schemas.microsoft.com/office/drawing/2014/main" val="20007"/>
                    </a:ext>
                  </a:extLst>
                </a:gridCol>
                <a:gridCol w="735103">
                  <a:extLst>
                    <a:ext uri="{9D8B030D-6E8A-4147-A177-3AD203B41FA5}">
                      <a16:colId xmlns:a16="http://schemas.microsoft.com/office/drawing/2014/main" val="20008"/>
                    </a:ext>
                  </a:extLst>
                </a:gridCol>
              </a:tblGrid>
              <a:tr h="1823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a:solidFill>
                            <a:schemeClr val="tx1"/>
                          </a:solidFill>
                        </a:rPr>
                        <a:t>Dose,</a:t>
                      </a:r>
                      <a:r>
                        <a:rPr lang="en-GB" sz="800" b="1" baseline="0" dirty="0">
                          <a:solidFill>
                            <a:schemeClr val="tx1"/>
                          </a:solidFill>
                        </a:rPr>
                        <a:t> mg</a:t>
                      </a:r>
                      <a:endParaRPr lang="en-GB" sz="800" b="1" dirty="0">
                        <a:solidFill>
                          <a:schemeClr val="tx1"/>
                        </a:solidFill>
                      </a:endParaRPr>
                    </a:p>
                  </a:txBody>
                  <a:tcPr marL="36000" marR="36000" marT="27000" marB="27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800" dirty="0"/>
                        <a:t>12.5/1000</a:t>
                      </a:r>
                      <a:endParaRPr lang="en-GB" sz="800" dirty="0"/>
                    </a:p>
                  </a:txBody>
                  <a:tcPr marL="36000" marR="36000" marT="27000" marB="27000"/>
                </a:tc>
                <a:tc>
                  <a:txBody>
                    <a:bodyPr/>
                    <a:lstStyle/>
                    <a:p>
                      <a:pPr algn="ctr"/>
                      <a:r>
                        <a:rPr lang="en-GB" sz="800" b="1" dirty="0"/>
                        <a:t>12.5/500</a:t>
                      </a:r>
                    </a:p>
                  </a:txBody>
                  <a:tcPr marL="36000" marR="36000" marT="27000" marB="27000"/>
                </a:tc>
                <a:tc>
                  <a:txBody>
                    <a:bodyPr/>
                    <a:lstStyle/>
                    <a:p>
                      <a:pPr algn="ctr"/>
                      <a:r>
                        <a:rPr lang="en-GB" sz="800" b="1" dirty="0"/>
                        <a:t>5/1000</a:t>
                      </a:r>
                    </a:p>
                  </a:txBody>
                  <a:tcPr marL="36000" marR="36000" marT="27000" marB="27000"/>
                </a:tc>
                <a:tc>
                  <a:txBody>
                    <a:bodyPr/>
                    <a:lstStyle/>
                    <a:p>
                      <a:pPr algn="ctr"/>
                      <a:r>
                        <a:rPr lang="en-GB" sz="800" b="1" dirty="0"/>
                        <a:t>5/500</a:t>
                      </a:r>
                    </a:p>
                  </a:txBody>
                  <a:tcPr marL="36000" marR="36000" marT="27000" marB="27000"/>
                </a:tc>
                <a:tc>
                  <a:txBody>
                    <a:bodyPr/>
                    <a:lstStyle/>
                    <a:p>
                      <a:pPr algn="ctr"/>
                      <a:r>
                        <a:rPr lang="en-GB" sz="800" b="1" dirty="0"/>
                        <a:t>25</a:t>
                      </a:r>
                    </a:p>
                  </a:txBody>
                  <a:tcPr marL="36000" marR="36000" marT="27000" marB="27000"/>
                </a:tc>
                <a:tc>
                  <a:txBody>
                    <a:bodyPr/>
                    <a:lstStyle/>
                    <a:p>
                      <a:pPr algn="ctr"/>
                      <a:r>
                        <a:rPr lang="en-GB" sz="800" b="1" dirty="0"/>
                        <a:t>10</a:t>
                      </a:r>
                    </a:p>
                  </a:txBody>
                  <a:tcPr marL="36000" marR="36000" marT="27000" marB="27000"/>
                </a:tc>
                <a:tc>
                  <a:txBody>
                    <a:bodyPr/>
                    <a:lstStyle/>
                    <a:p>
                      <a:pPr algn="ctr"/>
                      <a:r>
                        <a:rPr lang="en-GB" sz="800" b="1" dirty="0"/>
                        <a:t>1000</a:t>
                      </a:r>
                    </a:p>
                  </a:txBody>
                  <a:tcPr marL="36000" marR="36000" marT="27000" marB="27000"/>
                </a:tc>
                <a:tc>
                  <a:txBody>
                    <a:bodyPr/>
                    <a:lstStyle/>
                    <a:p>
                      <a:pPr algn="ctr"/>
                      <a:r>
                        <a:rPr lang="en-GB" sz="800" b="1" dirty="0"/>
                        <a:t>500</a:t>
                      </a:r>
                    </a:p>
                  </a:txBody>
                  <a:tcPr marL="36000" marR="36000" marT="27000" marB="27000"/>
                </a:tc>
                <a:extLst>
                  <a:ext uri="{0D108BD9-81ED-4DB2-BD59-A6C34878D82A}">
                    <a16:rowId xmlns:a16="http://schemas.microsoft.com/office/drawing/2014/main" val="10000"/>
                  </a:ext>
                </a:extLst>
              </a:tr>
              <a:tr h="1797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a:t>Number of patients</a:t>
                      </a:r>
                      <a:endParaRPr lang="en-GB" sz="800" b="0" dirty="0">
                        <a:solidFill>
                          <a:schemeClr val="accent4"/>
                        </a:solidFill>
                      </a:endParaRPr>
                    </a:p>
                  </a:txBody>
                  <a:tcPr marL="36000" marR="36000" marT="27000" marB="27000"/>
                </a:tc>
                <a:tc>
                  <a:txBody>
                    <a:bodyPr/>
                    <a:lstStyle/>
                    <a:p>
                      <a:pPr algn="ctr"/>
                      <a:r>
                        <a:rPr lang="en-GB" sz="800" b="0" dirty="0"/>
                        <a:t>160</a:t>
                      </a:r>
                    </a:p>
                  </a:txBody>
                  <a:tcPr marL="36000" marR="36000" marT="27000" marB="27000"/>
                </a:tc>
                <a:tc>
                  <a:txBody>
                    <a:bodyPr/>
                    <a:lstStyle/>
                    <a:p>
                      <a:pPr algn="ctr"/>
                      <a:r>
                        <a:rPr lang="en-GB" sz="800" b="0" dirty="0"/>
                        <a:t>149</a:t>
                      </a:r>
                    </a:p>
                  </a:txBody>
                  <a:tcPr marL="36000" marR="36000" marT="27000" marB="27000"/>
                </a:tc>
                <a:tc>
                  <a:txBody>
                    <a:bodyPr/>
                    <a:lstStyle/>
                    <a:p>
                      <a:pPr algn="ctr"/>
                      <a:r>
                        <a:rPr lang="en-GB" sz="800" b="0" dirty="0"/>
                        <a:t>150</a:t>
                      </a:r>
                    </a:p>
                  </a:txBody>
                  <a:tcPr marL="36000" marR="36000" marT="27000" marB="27000"/>
                </a:tc>
                <a:tc>
                  <a:txBody>
                    <a:bodyPr/>
                    <a:lstStyle/>
                    <a:p>
                      <a:pPr algn="ctr"/>
                      <a:r>
                        <a:rPr lang="en-GB" sz="800" b="0" dirty="0"/>
                        <a:t>155</a:t>
                      </a:r>
                    </a:p>
                  </a:txBody>
                  <a:tcPr marL="36000" marR="36000" marT="27000" marB="27000"/>
                </a:tc>
                <a:tc>
                  <a:txBody>
                    <a:bodyPr/>
                    <a:lstStyle/>
                    <a:p>
                      <a:pPr algn="ctr"/>
                      <a:r>
                        <a:rPr lang="en-GB" sz="800" b="0" dirty="0"/>
                        <a:t>143</a:t>
                      </a:r>
                    </a:p>
                  </a:txBody>
                  <a:tcPr marL="36000" marR="36000" marT="27000" marB="27000"/>
                </a:tc>
                <a:tc>
                  <a:txBody>
                    <a:bodyPr/>
                    <a:lstStyle/>
                    <a:p>
                      <a:pPr algn="ctr"/>
                      <a:r>
                        <a:rPr lang="en-GB" sz="800" b="0" dirty="0"/>
                        <a:t>155</a:t>
                      </a:r>
                    </a:p>
                  </a:txBody>
                  <a:tcPr marL="36000" marR="36000" marT="27000" marB="27000"/>
                </a:tc>
                <a:tc>
                  <a:txBody>
                    <a:bodyPr/>
                    <a:lstStyle/>
                    <a:p>
                      <a:pPr algn="ctr"/>
                      <a:r>
                        <a:rPr lang="en-GB" sz="800" b="0" dirty="0"/>
                        <a:t>148</a:t>
                      </a:r>
                    </a:p>
                  </a:txBody>
                  <a:tcPr marL="36000" marR="36000" marT="27000" marB="27000"/>
                </a:tc>
                <a:tc>
                  <a:txBody>
                    <a:bodyPr/>
                    <a:lstStyle/>
                    <a:p>
                      <a:pPr algn="ctr"/>
                      <a:r>
                        <a:rPr lang="en-GB" sz="800" b="0" dirty="0"/>
                        <a:t>140</a:t>
                      </a:r>
                    </a:p>
                  </a:txBody>
                  <a:tcPr marL="36000" marR="36000" marT="27000" marB="27000"/>
                </a:tc>
                <a:extLst>
                  <a:ext uri="{0D108BD9-81ED-4DB2-BD59-A6C34878D82A}">
                    <a16:rowId xmlns:a16="http://schemas.microsoft.com/office/drawing/2014/main" val="10001"/>
                  </a:ext>
                </a:extLst>
              </a:tr>
              <a:tr h="305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noProof="0" dirty="0"/>
                        <a:t>Mean baseline body</a:t>
                      </a:r>
                      <a:r>
                        <a:rPr lang="en-GB" sz="800" b="0" kern="1200" baseline="0" noProof="0" dirty="0"/>
                        <a:t> weight</a:t>
                      </a:r>
                      <a:r>
                        <a:rPr lang="en-GB" sz="800" b="0" kern="1200" noProof="0" dirty="0"/>
                        <a:t>, kg</a:t>
                      </a:r>
                      <a:endParaRPr lang="en-GB" sz="800" b="0" kern="1200" noProof="0" dirty="0">
                        <a:solidFill>
                          <a:schemeClr val="dk1"/>
                        </a:solidFill>
                        <a:latin typeface="+mn-lt"/>
                        <a:ea typeface="+mn-ea"/>
                        <a:cs typeface="+mn-cs"/>
                      </a:endParaRPr>
                    </a:p>
                  </a:txBody>
                  <a:tcPr marL="36000" marR="36000" marT="27000" marB="27000" anchor="ctr"/>
                </a:tc>
                <a:tc>
                  <a:txBody>
                    <a:bodyPr/>
                    <a:lstStyle/>
                    <a:p>
                      <a:pPr marL="0" marR="0" indent="0" algn="ctr">
                        <a:lnSpc>
                          <a:spcPct val="115000"/>
                        </a:lnSpc>
                        <a:spcBef>
                          <a:spcPts val="0"/>
                        </a:spcBef>
                        <a:spcAft>
                          <a:spcPts val="0"/>
                        </a:spcAft>
                      </a:pPr>
                      <a:r>
                        <a:rPr lang="en-US" sz="800" dirty="0">
                          <a:effectLst/>
                          <a:latin typeface="+mn-lt"/>
                          <a:ea typeface="Calibri"/>
                          <a:cs typeface="Cordia New"/>
                        </a:rPr>
                        <a:t>83.7</a:t>
                      </a:r>
                      <a:endParaRPr lang="en-GB" sz="800" dirty="0">
                        <a:effectLst/>
                        <a:latin typeface="+mn-lt"/>
                        <a:ea typeface="Calibri"/>
                        <a:cs typeface="Cordia New"/>
                      </a:endParaRPr>
                    </a:p>
                  </a:txBody>
                  <a:tcPr marL="0" marR="0" marT="0" marB="0" anchor="ctr"/>
                </a:tc>
                <a:tc>
                  <a:txBody>
                    <a:bodyPr/>
                    <a:lstStyle/>
                    <a:p>
                      <a:pPr marL="0" marR="0" indent="0" algn="ctr">
                        <a:lnSpc>
                          <a:spcPct val="115000"/>
                        </a:lnSpc>
                        <a:spcBef>
                          <a:spcPts val="0"/>
                        </a:spcBef>
                        <a:spcAft>
                          <a:spcPts val="0"/>
                        </a:spcAft>
                      </a:pPr>
                      <a:r>
                        <a:rPr lang="en-US" sz="800" dirty="0">
                          <a:effectLst/>
                          <a:latin typeface="+mn-lt"/>
                          <a:ea typeface="Calibri"/>
                          <a:cs typeface="Cordia New"/>
                        </a:rPr>
                        <a:t>82.9</a:t>
                      </a:r>
                      <a:endParaRPr lang="en-GB" sz="800" dirty="0">
                        <a:effectLst/>
                        <a:latin typeface="+mn-lt"/>
                        <a:ea typeface="Calibri"/>
                        <a:cs typeface="Cordia New"/>
                      </a:endParaRPr>
                    </a:p>
                  </a:txBody>
                  <a:tcPr marL="0" marR="0" marT="0" marB="0" anchor="ctr"/>
                </a:tc>
                <a:tc>
                  <a:txBody>
                    <a:bodyPr/>
                    <a:lstStyle/>
                    <a:p>
                      <a:pPr marL="0" marR="0" indent="0" algn="ctr">
                        <a:lnSpc>
                          <a:spcPct val="115000"/>
                        </a:lnSpc>
                        <a:spcBef>
                          <a:spcPts val="0"/>
                        </a:spcBef>
                        <a:spcAft>
                          <a:spcPts val="0"/>
                        </a:spcAft>
                      </a:pPr>
                      <a:r>
                        <a:rPr lang="en-US" sz="800" dirty="0">
                          <a:effectLst/>
                          <a:latin typeface="+mn-lt"/>
                          <a:ea typeface="Calibri"/>
                          <a:cs typeface="Cordia New"/>
                        </a:rPr>
                        <a:t>83.0</a:t>
                      </a:r>
                      <a:endParaRPr lang="en-GB" sz="800" dirty="0">
                        <a:effectLst/>
                        <a:latin typeface="+mn-lt"/>
                        <a:ea typeface="Calibri"/>
                        <a:cs typeface="Cordia New"/>
                      </a:endParaRPr>
                    </a:p>
                  </a:txBody>
                  <a:tcPr marL="0" marR="0" marT="0" marB="0" anchor="ctr"/>
                </a:tc>
                <a:tc>
                  <a:txBody>
                    <a:bodyPr/>
                    <a:lstStyle/>
                    <a:p>
                      <a:pPr marL="0" marR="0" indent="0" algn="ctr">
                        <a:lnSpc>
                          <a:spcPct val="115000"/>
                        </a:lnSpc>
                        <a:spcBef>
                          <a:spcPts val="0"/>
                        </a:spcBef>
                        <a:spcAft>
                          <a:spcPts val="0"/>
                        </a:spcAft>
                      </a:pPr>
                      <a:r>
                        <a:rPr lang="en-US" sz="800" dirty="0">
                          <a:effectLst/>
                          <a:latin typeface="+mn-lt"/>
                          <a:ea typeface="Calibri"/>
                          <a:cs typeface="Cordia New"/>
                        </a:rPr>
                        <a:t>82.3</a:t>
                      </a:r>
                      <a:endParaRPr lang="en-GB" sz="800" dirty="0">
                        <a:effectLst/>
                        <a:latin typeface="+mn-lt"/>
                        <a:ea typeface="Calibri"/>
                        <a:cs typeface="Cordia New"/>
                      </a:endParaRPr>
                    </a:p>
                  </a:txBody>
                  <a:tcPr marL="0" marR="0" marT="0" marB="0" anchor="ctr"/>
                </a:tc>
                <a:tc>
                  <a:txBody>
                    <a:bodyPr/>
                    <a:lstStyle/>
                    <a:p>
                      <a:pPr marL="0" marR="0" indent="0" algn="ctr">
                        <a:lnSpc>
                          <a:spcPct val="115000"/>
                        </a:lnSpc>
                        <a:spcBef>
                          <a:spcPts val="0"/>
                        </a:spcBef>
                        <a:spcAft>
                          <a:spcPts val="0"/>
                        </a:spcAft>
                      </a:pPr>
                      <a:r>
                        <a:rPr lang="en-US" sz="800" dirty="0">
                          <a:effectLst/>
                          <a:latin typeface="+mn-lt"/>
                          <a:ea typeface="Calibri"/>
                          <a:cs typeface="Cordia New"/>
                        </a:rPr>
                        <a:t>83.4</a:t>
                      </a:r>
                      <a:endParaRPr lang="en-GB" sz="800" dirty="0">
                        <a:effectLst/>
                        <a:latin typeface="+mn-lt"/>
                        <a:ea typeface="Calibri"/>
                        <a:cs typeface="Cordia New"/>
                      </a:endParaRPr>
                    </a:p>
                  </a:txBody>
                  <a:tcPr marL="0" marR="0" marT="0" marB="0" anchor="ctr"/>
                </a:tc>
                <a:tc>
                  <a:txBody>
                    <a:bodyPr/>
                    <a:lstStyle/>
                    <a:p>
                      <a:pPr marL="0" marR="0" indent="0" algn="ctr">
                        <a:lnSpc>
                          <a:spcPct val="115000"/>
                        </a:lnSpc>
                        <a:spcBef>
                          <a:spcPts val="0"/>
                        </a:spcBef>
                        <a:spcAft>
                          <a:spcPts val="0"/>
                        </a:spcAft>
                      </a:pPr>
                      <a:r>
                        <a:rPr lang="en-US" sz="800" dirty="0">
                          <a:effectLst/>
                          <a:latin typeface="+mn-lt"/>
                          <a:ea typeface="Calibri"/>
                          <a:cs typeface="Cordia New"/>
                        </a:rPr>
                        <a:t>83.9</a:t>
                      </a:r>
                    </a:p>
                  </a:txBody>
                  <a:tcPr marL="0" marR="0" marT="0" marB="0" anchor="ctr"/>
                </a:tc>
                <a:tc>
                  <a:txBody>
                    <a:bodyPr/>
                    <a:lstStyle/>
                    <a:p>
                      <a:pPr marL="0" marR="0" indent="0" algn="ctr">
                        <a:lnSpc>
                          <a:spcPct val="115000"/>
                        </a:lnSpc>
                        <a:spcBef>
                          <a:spcPts val="0"/>
                        </a:spcBef>
                        <a:spcAft>
                          <a:spcPts val="0"/>
                        </a:spcAft>
                      </a:pPr>
                      <a:r>
                        <a:rPr lang="en-US" sz="800" dirty="0">
                          <a:effectLst/>
                          <a:latin typeface="+mn-lt"/>
                          <a:ea typeface="Calibri"/>
                          <a:cs typeface="Cordia New"/>
                        </a:rPr>
                        <a:t>83.8</a:t>
                      </a:r>
                    </a:p>
                  </a:txBody>
                  <a:tcPr marL="0" marR="0" marT="0" marB="0" anchor="ctr"/>
                </a:tc>
                <a:tc>
                  <a:txBody>
                    <a:bodyPr/>
                    <a:lstStyle/>
                    <a:p>
                      <a:pPr marL="0" marR="0" indent="0" algn="ctr">
                        <a:lnSpc>
                          <a:spcPct val="115000"/>
                        </a:lnSpc>
                        <a:spcBef>
                          <a:spcPts val="0"/>
                        </a:spcBef>
                        <a:spcAft>
                          <a:spcPts val="0"/>
                        </a:spcAft>
                      </a:pPr>
                      <a:r>
                        <a:rPr lang="en-US" sz="800" dirty="0">
                          <a:effectLst/>
                          <a:latin typeface="+mn-lt"/>
                          <a:ea typeface="Calibri"/>
                          <a:cs typeface="Cordia New"/>
                        </a:rPr>
                        <a:t>82.9</a:t>
                      </a:r>
                    </a:p>
                  </a:txBody>
                  <a:tcPr marL="0" marR="0" marT="0" marB="0" anchor="ctr"/>
                </a:tc>
                <a:extLst>
                  <a:ext uri="{0D108BD9-81ED-4DB2-BD59-A6C34878D82A}">
                    <a16:rowId xmlns:a16="http://schemas.microsoft.com/office/drawing/2014/main" val="10002"/>
                  </a:ext>
                </a:extLst>
              </a:tr>
            </a:tbl>
          </a:graphicData>
        </a:graphic>
      </p:graphicFrame>
      <p:graphicFrame>
        <p:nvGraphicFramePr>
          <p:cNvPr id="43" name="Chart 42"/>
          <p:cNvGraphicFramePr/>
          <p:nvPr/>
        </p:nvGraphicFramePr>
        <p:xfrm>
          <a:off x="1863451" y="1709657"/>
          <a:ext cx="6488900" cy="2812971"/>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Box 46"/>
          <p:cNvSpPr txBox="1"/>
          <p:nvPr/>
        </p:nvSpPr>
        <p:spPr>
          <a:xfrm>
            <a:off x="5635410" y="901346"/>
            <a:ext cx="614472" cy="184666"/>
          </a:xfrm>
          <a:prstGeom prst="rect">
            <a:avLst/>
          </a:prstGeom>
          <a:solidFill>
            <a:schemeClr val="bg1"/>
          </a:solidFill>
        </p:spPr>
        <p:txBody>
          <a:bodyPr wrap="square" lIns="0" tIns="0" rIns="0" bIns="0" rtlCol="0">
            <a:spAutoFit/>
          </a:bodyPr>
          <a:lstStyle/>
          <a:p>
            <a:pPr algn="ctr" defTabSz="914378">
              <a:defRPr/>
            </a:pPr>
            <a:r>
              <a:rPr lang="nl-NL" sz="1200" b="1" dirty="0">
                <a:solidFill>
                  <a:srgbClr val="4D4D4F"/>
                </a:solidFill>
                <a:latin typeface="Calibri"/>
              </a:rPr>
              <a:t>EMPA QD</a:t>
            </a:r>
            <a:r>
              <a:rPr lang="en-GB" sz="1200" b="1" dirty="0">
                <a:solidFill>
                  <a:srgbClr val="4D4D4F"/>
                </a:solidFill>
                <a:latin typeface="Calibri"/>
              </a:rPr>
              <a:t> </a:t>
            </a:r>
          </a:p>
        </p:txBody>
      </p:sp>
      <p:cxnSp>
        <p:nvCxnSpPr>
          <p:cNvPr id="65" name="Straight Arrow Connector 64"/>
          <p:cNvCxnSpPr/>
          <p:nvPr/>
        </p:nvCxnSpPr>
        <p:spPr>
          <a:xfrm>
            <a:off x="2452411" y="970596"/>
            <a:ext cx="2595716" cy="0"/>
          </a:xfrm>
          <a:prstGeom prst="straightConnector1">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187863" y="901346"/>
            <a:ext cx="1124812" cy="184666"/>
          </a:xfrm>
          <a:prstGeom prst="rect">
            <a:avLst/>
          </a:prstGeom>
          <a:solidFill>
            <a:schemeClr val="bg1"/>
          </a:solidFill>
        </p:spPr>
        <p:txBody>
          <a:bodyPr wrap="square" lIns="0" tIns="0" rIns="0" bIns="0" rtlCol="0">
            <a:spAutoFit/>
          </a:bodyPr>
          <a:lstStyle/>
          <a:p>
            <a:pPr algn="ctr" defTabSz="914378">
              <a:defRPr/>
            </a:pPr>
            <a:r>
              <a:rPr lang="nl-NL" sz="1200" b="1" dirty="0">
                <a:solidFill>
                  <a:srgbClr val="4D4D4F"/>
                </a:solidFill>
                <a:latin typeface="Calibri"/>
              </a:rPr>
              <a:t>EMPA + MET BID</a:t>
            </a:r>
            <a:r>
              <a:rPr lang="en-GB" sz="1200" b="1" dirty="0">
                <a:solidFill>
                  <a:srgbClr val="4D4D4F"/>
                </a:solidFill>
                <a:latin typeface="Calibri"/>
              </a:rPr>
              <a:t> </a:t>
            </a:r>
          </a:p>
        </p:txBody>
      </p:sp>
      <p:cxnSp>
        <p:nvCxnSpPr>
          <p:cNvPr id="67" name="Straight Arrow Connector 66"/>
          <p:cNvCxnSpPr/>
          <p:nvPr/>
        </p:nvCxnSpPr>
        <p:spPr>
          <a:xfrm>
            <a:off x="6827311" y="970596"/>
            <a:ext cx="1156332" cy="0"/>
          </a:xfrm>
          <a:prstGeom prst="straightConnector1">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096644" y="901346"/>
            <a:ext cx="617668" cy="184666"/>
          </a:xfrm>
          <a:prstGeom prst="rect">
            <a:avLst/>
          </a:prstGeom>
          <a:solidFill>
            <a:schemeClr val="bg1"/>
          </a:solidFill>
        </p:spPr>
        <p:txBody>
          <a:bodyPr wrap="square" lIns="0" tIns="0" rIns="0" bIns="0" rtlCol="0">
            <a:spAutoFit/>
          </a:bodyPr>
          <a:lstStyle/>
          <a:p>
            <a:pPr algn="ctr" defTabSz="914378">
              <a:defRPr/>
            </a:pPr>
            <a:r>
              <a:rPr lang="nl-NL" sz="1200" b="1" dirty="0">
                <a:solidFill>
                  <a:srgbClr val="4D4D4F"/>
                </a:solidFill>
                <a:latin typeface="Calibri"/>
              </a:rPr>
              <a:t>MET BID</a:t>
            </a:r>
            <a:r>
              <a:rPr lang="en-GB" sz="1200" b="1" dirty="0">
                <a:solidFill>
                  <a:srgbClr val="4D4D4F"/>
                </a:solidFill>
                <a:latin typeface="Calibri"/>
              </a:rPr>
              <a:t> </a:t>
            </a:r>
          </a:p>
        </p:txBody>
      </p:sp>
      <p:sp>
        <p:nvSpPr>
          <p:cNvPr id="28" name="TextBox 27"/>
          <p:cNvSpPr txBox="1"/>
          <p:nvPr/>
        </p:nvSpPr>
        <p:spPr>
          <a:xfrm>
            <a:off x="3282046" y="3773392"/>
            <a:ext cx="312054" cy="256480"/>
          </a:xfrm>
          <a:prstGeom prst="rect">
            <a:avLst/>
          </a:prstGeom>
          <a:noFill/>
        </p:spPr>
        <p:txBody>
          <a:bodyPr wrap="square" rtlCol="0">
            <a:spAutoFit/>
          </a:bodyPr>
          <a:lstStyle/>
          <a:p>
            <a:pPr defTabSz="914378">
              <a:defRPr/>
            </a:pPr>
            <a:r>
              <a:rPr lang="en-GB" sz="1600" baseline="30000" dirty="0">
                <a:solidFill>
                  <a:srgbClr val="4D4D4F"/>
                </a:solidFill>
                <a:latin typeface="Calibri"/>
              </a:rPr>
              <a:t>†</a:t>
            </a:r>
            <a:endParaRPr lang="en-US" sz="1600" baseline="30000" dirty="0">
              <a:solidFill>
                <a:srgbClr val="4D4D4F"/>
              </a:solidFill>
              <a:latin typeface="Calibri"/>
            </a:endParaRPr>
          </a:p>
        </p:txBody>
      </p:sp>
      <p:sp>
        <p:nvSpPr>
          <p:cNvPr id="29" name="TextBox 28"/>
          <p:cNvSpPr txBox="1"/>
          <p:nvPr/>
        </p:nvSpPr>
        <p:spPr>
          <a:xfrm>
            <a:off x="4742546" y="3640042"/>
            <a:ext cx="312054" cy="256480"/>
          </a:xfrm>
          <a:prstGeom prst="rect">
            <a:avLst/>
          </a:prstGeom>
          <a:noFill/>
        </p:spPr>
        <p:txBody>
          <a:bodyPr wrap="square" rtlCol="0">
            <a:spAutoFit/>
          </a:bodyPr>
          <a:lstStyle/>
          <a:p>
            <a:pPr defTabSz="914378">
              <a:defRPr/>
            </a:pPr>
            <a:r>
              <a:rPr lang="en-GB" sz="1600" baseline="30000" dirty="0">
                <a:solidFill>
                  <a:srgbClr val="4D4D4F"/>
                </a:solidFill>
                <a:latin typeface="Calibri"/>
              </a:rPr>
              <a:t>†</a:t>
            </a:r>
            <a:endParaRPr lang="en-US" sz="1600" baseline="30000" dirty="0">
              <a:solidFill>
                <a:srgbClr val="4D4D4F"/>
              </a:solidFill>
              <a:latin typeface="Calibri"/>
            </a:endParaRPr>
          </a:p>
        </p:txBody>
      </p:sp>
      <p:sp>
        <p:nvSpPr>
          <p:cNvPr id="30" name="TextBox 29"/>
          <p:cNvSpPr txBox="1"/>
          <p:nvPr/>
        </p:nvSpPr>
        <p:spPr>
          <a:xfrm>
            <a:off x="2558146" y="4202017"/>
            <a:ext cx="312054" cy="256480"/>
          </a:xfrm>
          <a:prstGeom prst="rect">
            <a:avLst/>
          </a:prstGeom>
          <a:noFill/>
        </p:spPr>
        <p:txBody>
          <a:bodyPr wrap="square" rtlCol="0">
            <a:spAutoFit/>
          </a:bodyPr>
          <a:lstStyle/>
          <a:p>
            <a:pPr defTabSz="914378">
              <a:defRPr/>
            </a:pPr>
            <a:r>
              <a:rPr lang="en-GB" sz="1600" baseline="30000" dirty="0">
                <a:solidFill>
                  <a:srgbClr val="4D4D4F"/>
                </a:solidFill>
                <a:latin typeface="Calibri"/>
              </a:rPr>
              <a:t>*</a:t>
            </a:r>
            <a:endParaRPr lang="en-US" baseline="30000" dirty="0">
              <a:solidFill>
                <a:srgbClr val="4D4D4F"/>
              </a:solidFill>
              <a:latin typeface="Calibri"/>
            </a:endParaRPr>
          </a:p>
        </p:txBody>
      </p:sp>
      <p:sp>
        <p:nvSpPr>
          <p:cNvPr id="34" name="TextBox 33"/>
          <p:cNvSpPr txBox="1"/>
          <p:nvPr/>
        </p:nvSpPr>
        <p:spPr>
          <a:xfrm>
            <a:off x="4005946" y="4001992"/>
            <a:ext cx="312054" cy="256480"/>
          </a:xfrm>
          <a:prstGeom prst="rect">
            <a:avLst/>
          </a:prstGeom>
          <a:noFill/>
        </p:spPr>
        <p:txBody>
          <a:bodyPr wrap="square" rtlCol="0">
            <a:spAutoFit/>
          </a:bodyPr>
          <a:lstStyle/>
          <a:p>
            <a:pPr defTabSz="914378">
              <a:defRPr/>
            </a:pPr>
            <a:r>
              <a:rPr lang="en-GB" sz="1600" baseline="30000" dirty="0">
                <a:solidFill>
                  <a:srgbClr val="4D4D4F"/>
                </a:solidFill>
                <a:latin typeface="Calibri"/>
              </a:rPr>
              <a:t>*</a:t>
            </a:r>
            <a:endParaRPr lang="en-US" sz="1600" baseline="30000" dirty="0">
              <a:solidFill>
                <a:srgbClr val="4D4D4F"/>
              </a:solidFill>
              <a:latin typeface="Calibri"/>
            </a:endParaRPr>
          </a:p>
        </p:txBody>
      </p:sp>
    </p:spTree>
    <p:extLst>
      <p:ext uri="{BB962C8B-B14F-4D97-AF65-F5344CB8AC3E}">
        <p14:creationId xmlns:p14="http://schemas.microsoft.com/office/powerpoint/2010/main" val="3584938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Arrow Connector 45">
            <a:extLst>
              <a:ext uri="{FF2B5EF4-FFF2-40B4-BE49-F238E27FC236}">
                <a16:creationId xmlns:a16="http://schemas.microsoft.com/office/drawing/2014/main" id="{C85C7851-ADB6-4C33-9F33-A8E8C847082C}"/>
              </a:ext>
            </a:extLst>
          </p:cNvPr>
          <p:cNvCxnSpPr>
            <a:cxnSpLocks/>
          </p:cNvCxnSpPr>
          <p:nvPr/>
        </p:nvCxnSpPr>
        <p:spPr>
          <a:xfrm flipV="1">
            <a:off x="8780264" y="2731232"/>
            <a:ext cx="0" cy="230191"/>
          </a:xfrm>
          <a:prstGeom prst="straightConnector1">
            <a:avLst/>
          </a:prstGeom>
          <a:noFill/>
          <a:ln w="28575" cap="flat" cmpd="sng" algn="ctr">
            <a:solidFill>
              <a:srgbClr val="498BC9"/>
            </a:solidFill>
            <a:prstDash val="solid"/>
            <a:headEnd type="none"/>
            <a:tailEnd type="oval"/>
          </a:ln>
          <a:effectLst/>
        </p:spPr>
      </p:cxnSp>
      <p:cxnSp>
        <p:nvCxnSpPr>
          <p:cNvPr id="36" name="Straight Arrow Connector 35">
            <a:extLst>
              <a:ext uri="{FF2B5EF4-FFF2-40B4-BE49-F238E27FC236}">
                <a16:creationId xmlns:a16="http://schemas.microsoft.com/office/drawing/2014/main" id="{5E7E4FCB-2F38-495E-99B2-498B3C68911E}"/>
              </a:ext>
            </a:extLst>
          </p:cNvPr>
          <p:cNvCxnSpPr>
            <a:cxnSpLocks/>
          </p:cNvCxnSpPr>
          <p:nvPr/>
        </p:nvCxnSpPr>
        <p:spPr>
          <a:xfrm flipH="1">
            <a:off x="4880611" y="3165257"/>
            <a:ext cx="346667" cy="0"/>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3D714C-8297-4C5F-9BE3-9A175E564393}"/>
              </a:ext>
            </a:extLst>
          </p:cNvPr>
          <p:cNvCxnSpPr>
            <a:cxnSpLocks/>
          </p:cNvCxnSpPr>
          <p:nvPr/>
        </p:nvCxnSpPr>
        <p:spPr>
          <a:xfrm flipH="1">
            <a:off x="6329680" y="2008117"/>
            <a:ext cx="51581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DC8D5B0-C2E9-45BC-B53E-EE7168A6A68F}"/>
              </a:ext>
            </a:extLst>
          </p:cNvPr>
          <p:cNvCxnSpPr>
            <a:cxnSpLocks/>
          </p:cNvCxnSpPr>
          <p:nvPr/>
        </p:nvCxnSpPr>
        <p:spPr>
          <a:xfrm>
            <a:off x="6837667" y="1994655"/>
            <a:ext cx="0" cy="729480"/>
          </a:xfrm>
          <a:prstGeom prst="straightConnector1">
            <a:avLst/>
          </a:prstGeom>
          <a:noFill/>
          <a:ln w="28575" cap="flat" cmpd="sng" algn="ctr">
            <a:solidFill>
              <a:schemeClr val="accent1"/>
            </a:solidFill>
            <a:prstDash val="solid"/>
            <a:headEnd type="none"/>
            <a:tailEnd type="oval"/>
          </a:ln>
          <a:effectLst/>
        </p:spPr>
      </p:cxnSp>
      <p:sp>
        <p:nvSpPr>
          <p:cNvPr id="2" name="Title 1"/>
          <p:cNvSpPr>
            <a:spLocks noGrp="1"/>
          </p:cNvSpPr>
          <p:nvPr>
            <p:ph type="title"/>
          </p:nvPr>
        </p:nvSpPr>
        <p:spPr>
          <a:xfrm>
            <a:off x="459485" y="110058"/>
            <a:ext cx="8003286" cy="768096"/>
          </a:xfrm>
        </p:spPr>
        <p:txBody>
          <a:bodyPr>
            <a:noAutofit/>
          </a:bodyPr>
          <a:lstStyle/>
          <a:p>
            <a:r>
              <a:rPr lang="en-GB" sz="1800" dirty="0" err="1">
                <a:latin typeface="Arial" panose="020B0604020202020204" pitchFamily="34" charset="0"/>
                <a:cs typeface="Arial" panose="020B0604020202020204" pitchFamily="34" charset="0"/>
              </a:rPr>
              <a:t>Ức</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chế</a:t>
            </a:r>
            <a:r>
              <a:rPr lang="en-GB" sz="1800" dirty="0">
                <a:latin typeface="Arial" panose="020B0604020202020204" pitchFamily="34" charset="0"/>
                <a:cs typeface="Arial" panose="020B0604020202020204" pitchFamily="34" charset="0"/>
              </a:rPr>
              <a:t> SGLT2 </a:t>
            </a:r>
            <a:r>
              <a:rPr lang="en-GB" sz="1800" dirty="0" err="1">
                <a:latin typeface="Arial" panose="020B0604020202020204" pitchFamily="34" charset="0"/>
                <a:cs typeface="Arial" panose="020B0604020202020204" pitchFamily="34" charset="0"/>
              </a:rPr>
              <a:t>đã</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được</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chứng</a:t>
            </a:r>
            <a:r>
              <a:rPr lang="en-GB" sz="1800" dirty="0">
                <a:latin typeface="Arial" panose="020B0604020202020204" pitchFamily="34" charset="0"/>
                <a:cs typeface="Arial" panose="020B0604020202020204" pitchFamily="34" charset="0"/>
              </a:rPr>
              <a:t> minh </a:t>
            </a:r>
            <a:r>
              <a:rPr lang="en-GB" sz="1800" dirty="0" err="1">
                <a:latin typeface="Arial" panose="020B0604020202020204" pitchFamily="34" charset="0"/>
                <a:cs typeface="Arial" panose="020B0604020202020204" pitchFamily="34" charset="0"/>
              </a:rPr>
              <a:t>lợi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ích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trên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các</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thông</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số</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chuyển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hóa</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tiếp</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đến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là</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các</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thử</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nghiệm</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trên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tim-thận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đã</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chứng</a:t>
            </a:r>
            <a:r>
              <a:rPr lang="en-GB" sz="1800" dirty="0">
                <a:latin typeface="Arial" panose="020B0604020202020204" pitchFamily="34" charset="0"/>
                <a:cs typeface="Arial" panose="020B0604020202020204" pitchFamily="34" charset="0"/>
              </a:rPr>
              <a:t> minh </a:t>
            </a:r>
            <a:r>
              <a:rPr lang="en-GB" sz="1800" dirty="0" err="1">
                <a:latin typeface="Arial" panose="020B0604020202020204" pitchFamily="34" charset="0"/>
                <a:cs typeface="Arial" panose="020B0604020202020204" pitchFamily="34" charset="0"/>
              </a:rPr>
              <a:t>tính</a:t>
            </a:r>
            <a:r>
              <a:rPr lang="en-GB" sz="1800" dirty="0">
                <a:latin typeface="Arial" panose="020B0604020202020204" pitchFamily="34" charset="0"/>
                <a:cs typeface="Arial" panose="020B0604020202020204" pitchFamily="34" charset="0"/>
              </a:rPr>
              <a:t> an </a:t>
            </a:r>
            <a:r>
              <a:rPr lang="en-GB" sz="1800" dirty="0" err="1">
                <a:latin typeface="Arial" panose="020B0604020202020204" pitchFamily="34" charset="0"/>
                <a:cs typeface="Arial" panose="020B0604020202020204" pitchFamily="34" charset="0"/>
              </a:rPr>
              <a:t>toàn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và</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hiệu</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quả</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trên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các</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đối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tượng</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bệnh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nhân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khác</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nhau</a:t>
            </a:r>
            <a:endParaRPr lang="en-GB" sz="1800" dirty="0">
              <a:latin typeface="Arial" panose="020B0604020202020204" pitchFamily="34" charset="0"/>
              <a:cs typeface="Arial" panose="020B0604020202020204" pitchFamily="34" charset="0"/>
            </a:endParaRPr>
          </a:p>
        </p:txBody>
      </p:sp>
      <p:sp>
        <p:nvSpPr>
          <p:cNvPr id="25" name="Footer Placeholder 3">
            <a:extLst>
              <a:ext uri="{FF2B5EF4-FFF2-40B4-BE49-F238E27FC236}">
                <a16:creationId xmlns:a16="http://schemas.microsoft.com/office/drawing/2014/main" id="{4FAAD61E-E233-4C9B-AE95-0CD25C7BDE71}"/>
              </a:ext>
            </a:extLst>
          </p:cNvPr>
          <p:cNvSpPr>
            <a:spLocks noGrp="1"/>
          </p:cNvSpPr>
          <p:nvPr>
            <p:ph type="ftr" sz="quarter" idx="3"/>
          </p:nvPr>
        </p:nvSpPr>
        <p:spPr>
          <a:xfrm>
            <a:off x="419345" y="4735551"/>
            <a:ext cx="8096858" cy="314593"/>
          </a:xfrm>
        </p:spPr>
        <p:txBody>
          <a:bodyPr/>
          <a:lstStyle/>
          <a:p>
            <a:br>
              <a:rPr lang="en-GB"/>
            </a:br>
            <a:r>
              <a:rPr lang="vi-VN"/>
              <a:t>Đối tượng nghiên cứu</a:t>
            </a:r>
            <a:r>
              <a:rPr lang="en-GB" sz="600"/>
              <a:t>: *</a:t>
            </a:r>
            <a:r>
              <a:rPr lang="vi-VN" sz="600"/>
              <a:t>ĐTĐ típ 2</a:t>
            </a:r>
            <a:r>
              <a:rPr lang="en-GB" sz="600"/>
              <a:t> </a:t>
            </a:r>
            <a:r>
              <a:rPr lang="en-GB" sz="600" dirty="0"/>
              <a:t>+ CVD</a:t>
            </a:r>
            <a:r>
              <a:rPr lang="en-GB" sz="600"/>
              <a:t>; </a:t>
            </a:r>
            <a:r>
              <a:rPr lang="en-GB" sz="600" baseline="30000"/>
              <a:t>†</a:t>
            </a:r>
            <a:r>
              <a:rPr lang="en-GB" sz="600"/>
              <a:t>ĐTĐ típ 2 </a:t>
            </a:r>
            <a:r>
              <a:rPr lang="en-GB" sz="600" dirty="0"/>
              <a:t>+ </a:t>
            </a:r>
            <a:r>
              <a:rPr lang="en-GB" sz="600"/>
              <a:t>CVD hoặc </a:t>
            </a:r>
            <a:r>
              <a:rPr lang="en-GB" sz="600" dirty="0"/>
              <a:t>≥</a:t>
            </a:r>
            <a:r>
              <a:rPr lang="en-GB" sz="600"/>
              <a:t>2 yếu tố nguy cơ tim mạch; </a:t>
            </a:r>
            <a:r>
              <a:rPr lang="en-GB" sz="600" baseline="30000"/>
              <a:t>‡</a:t>
            </a:r>
            <a:r>
              <a:rPr lang="en-GB" sz="600"/>
              <a:t>ĐTĐ típ 2 +ASCVD đã được chẩn đoán hoặc đa yếu tố nguy cơ; </a:t>
            </a:r>
            <a:r>
              <a:rPr lang="en-GB" sz="600" baseline="30000"/>
              <a:t>§</a:t>
            </a:r>
            <a:r>
              <a:rPr lang="en-GB" sz="600"/>
              <a:t>ĐTĐ típ 2 + CKD giai đoạn 2 hoặc 3 + tiểu albumin đại lượng; </a:t>
            </a:r>
            <a:r>
              <a:rPr lang="en-GB" sz="600" baseline="30000" dirty="0"/>
              <a:t>¶</a:t>
            </a:r>
            <a:r>
              <a:rPr lang="en-GB" sz="600" dirty="0"/>
              <a:t>HFrEF (LVEF ≤40%) eGFR ≥</a:t>
            </a:r>
            <a:r>
              <a:rPr lang="en-GB" sz="600"/>
              <a:t>30 ml/phút/1.73 m</a:t>
            </a:r>
            <a:r>
              <a:rPr lang="en-GB" sz="600" baseline="30000"/>
              <a:t>2</a:t>
            </a:r>
            <a:r>
              <a:rPr lang="en-GB" sz="600"/>
              <a:t>; </a:t>
            </a:r>
            <a:br>
              <a:rPr lang="en-GB" sz="600"/>
            </a:br>
            <a:r>
              <a:rPr lang="en-GB" sz="600"/>
              <a:t>**ĐTĐ típ 2 + ASCVD đã được chẩn đoán; </a:t>
            </a:r>
            <a:r>
              <a:rPr lang="en-GB" sz="600" baseline="30000" dirty="0"/>
              <a:t>††</a:t>
            </a:r>
            <a:r>
              <a:rPr lang="en-GB" sz="600"/>
              <a:t>CKD có hoặc không có ĐTĐ típ 2; </a:t>
            </a:r>
            <a:r>
              <a:rPr lang="en-GB" sz="600" baseline="30000" dirty="0"/>
              <a:t>‡‡</a:t>
            </a:r>
            <a:r>
              <a:rPr lang="en-GB" sz="600" dirty="0"/>
              <a:t>HFrEF (LVEF ≤40%) eGFR ≥</a:t>
            </a:r>
            <a:r>
              <a:rPr lang="en-GB" sz="600"/>
              <a:t>20 ml/phút/1.73 </a:t>
            </a:r>
            <a:r>
              <a:rPr lang="en-GB" sz="600" dirty="0"/>
              <a:t>m</a:t>
            </a:r>
            <a:r>
              <a:rPr lang="en-GB" sz="600" baseline="30000" dirty="0"/>
              <a:t>2</a:t>
            </a:r>
            <a:r>
              <a:rPr lang="en-GB" sz="600" dirty="0"/>
              <a:t>;</a:t>
            </a:r>
            <a:r>
              <a:rPr lang="en-GB" sz="600" baseline="30000" dirty="0"/>
              <a:t> </a:t>
            </a:r>
            <a:r>
              <a:rPr lang="en-GB" sz="600" baseline="30000"/>
              <a:t>§§</a:t>
            </a:r>
            <a:r>
              <a:rPr lang="en-GB" sz="600"/>
              <a:t>CHF </a:t>
            </a:r>
            <a:r>
              <a:rPr lang="en-GB" sz="600" dirty="0"/>
              <a:t>≥</a:t>
            </a:r>
            <a:r>
              <a:rPr lang="en-GB" sz="600"/>
              <a:t>3 tháng và </a:t>
            </a:r>
            <a:r>
              <a:rPr lang="en-GB" sz="600" dirty="0"/>
              <a:t>LVEF &gt;40</a:t>
            </a:r>
            <a:r>
              <a:rPr lang="en-GB" sz="600"/>
              <a:t>%, có hoặc không có ĐTĐ típ 2; </a:t>
            </a:r>
            <a:r>
              <a:rPr lang="en-GB" sz="600" baseline="30000" dirty="0"/>
              <a:t>¶¶</a:t>
            </a:r>
            <a:r>
              <a:rPr lang="en-GB" sz="600" dirty="0"/>
              <a:t>eGFR ≥20</a:t>
            </a:r>
            <a:r>
              <a:rPr lang="en-GB" sz="700" dirty="0"/>
              <a:t>–</a:t>
            </a:r>
            <a:r>
              <a:rPr lang="en-GB" sz="600" dirty="0"/>
              <a:t>&lt;</a:t>
            </a:r>
            <a:r>
              <a:rPr lang="en-GB" sz="600"/>
              <a:t>45 ml/phút/1.73 m² hoặc </a:t>
            </a:r>
            <a:r>
              <a:rPr lang="en-GB" sz="600" dirty="0"/>
              <a:t>≥45–&lt;</a:t>
            </a:r>
            <a:r>
              <a:rPr lang="en-GB" sz="600"/>
              <a:t>90 ml/phút/1.73 m² với </a:t>
            </a:r>
            <a:r>
              <a:rPr lang="en-GB" sz="600" dirty="0"/>
              <a:t>UACR ≥200 mg/g</a:t>
            </a:r>
            <a:r>
              <a:rPr lang="en-GB" sz="600"/>
              <a:t>, có hoặc không có ĐTĐ típ 2</a:t>
            </a:r>
            <a:br>
              <a:rPr lang="en-GB" sz="600" dirty="0"/>
            </a:br>
            <a:r>
              <a:rPr lang="en-GB" sz="600" dirty="0"/>
              <a:t>3P-MACE</a:t>
            </a:r>
            <a:r>
              <a:rPr lang="en-GB" sz="600"/>
              <a:t>, 3 biến cố tim mạch chính; </a:t>
            </a:r>
            <a:r>
              <a:rPr lang="en-GB" sz="600" dirty="0"/>
              <a:t>ASCVD</a:t>
            </a:r>
            <a:r>
              <a:rPr lang="en-GB" sz="600"/>
              <a:t>, </a:t>
            </a:r>
            <a:r>
              <a:rPr lang="vi-VN" sz="600"/>
              <a:t>bệnh tim mạch xơ vữa</a:t>
            </a:r>
            <a:r>
              <a:rPr lang="en-GB" sz="600"/>
              <a:t>; </a:t>
            </a:r>
            <a:r>
              <a:rPr lang="en-GB" sz="600" dirty="0"/>
              <a:t>CHF</a:t>
            </a:r>
            <a:r>
              <a:rPr lang="en-GB" sz="600"/>
              <a:t>, suy tim mạn; </a:t>
            </a:r>
            <a:r>
              <a:rPr lang="en-GB" sz="600" dirty="0"/>
              <a:t>CKD</a:t>
            </a:r>
            <a:r>
              <a:rPr lang="en-GB" sz="600"/>
              <a:t>, bệnh thận mạn; </a:t>
            </a:r>
            <a:r>
              <a:rPr lang="en-GB" sz="600" dirty="0"/>
              <a:t>CV</a:t>
            </a:r>
            <a:r>
              <a:rPr lang="en-GB" sz="600"/>
              <a:t>, tim mạch; CVOT, thử nghiệm đánh giá kết cục tim mạch; CVD, bệnh tim mạch; </a:t>
            </a:r>
            <a:r>
              <a:rPr lang="vi-VN" sz="600"/>
              <a:t>eGFR, độ lọc cầu thận ước tính</a:t>
            </a:r>
            <a:r>
              <a:rPr lang="en-GB" sz="600"/>
              <a:t>; </a:t>
            </a:r>
            <a:r>
              <a:rPr lang="en-GB" sz="600" dirty="0"/>
              <a:t>ESKD</a:t>
            </a:r>
            <a:r>
              <a:rPr lang="en-GB" sz="600"/>
              <a:t>, bệnh thận giai đoạn cuối; HF, suy tim; HHF, nhập viện vì suy tim; HFrEF, suy tim phân suất tống máu giảm; LVEF, phân suất tống máu thất trái; </a:t>
            </a:r>
            <a:r>
              <a:rPr lang="en-GB" sz="600" dirty="0"/>
              <a:t>SCr</a:t>
            </a:r>
            <a:r>
              <a:rPr lang="en-GB" sz="600"/>
              <a:t>, creatinine huyết thanh; </a:t>
            </a:r>
            <a:r>
              <a:rPr lang="en-GB" sz="600" dirty="0"/>
              <a:t>SGLT2, sodium-glucose co-transporter-2</a:t>
            </a:r>
            <a:r>
              <a:rPr lang="en-GB" sz="600"/>
              <a:t>; </a:t>
            </a:r>
            <a:r>
              <a:rPr lang="vi-VN" sz="600"/>
              <a:t>ĐTĐ, Đái tháo đường</a:t>
            </a:r>
            <a:r>
              <a:rPr lang="en-GB" sz="600"/>
              <a:t>; </a:t>
            </a:r>
            <a:r>
              <a:rPr lang="en-GB" sz="600" dirty="0"/>
              <a:t>UACR</a:t>
            </a:r>
            <a:r>
              <a:rPr lang="en-GB" sz="600"/>
              <a:t>, </a:t>
            </a:r>
            <a:r>
              <a:rPr lang="vi-VN" sz="600"/>
              <a:t>tỉ số albumin/creatinin niệu</a:t>
            </a:r>
            <a:r>
              <a:rPr lang="en-GB" sz="600"/>
              <a:t>. </a:t>
            </a:r>
            <a:r>
              <a:rPr lang="vi-VN" sz="600"/>
              <a:t>Tên viết tắt của các thử nghiệm lâm sàng trình bày ở phần ghi chú dưới slide</a:t>
            </a:r>
            <a:endParaRPr lang="en-GB" sz="600" dirty="0"/>
          </a:p>
          <a:p>
            <a:r>
              <a:rPr lang="en-GB" sz="600" dirty="0"/>
              <a:t>1. Zinman B </a:t>
            </a:r>
            <a:r>
              <a:rPr lang="en-GB" sz="600" i="1" dirty="0"/>
              <a:t>et al. N Engl J Med </a:t>
            </a:r>
            <a:r>
              <a:rPr lang="en-GB" sz="600" dirty="0"/>
              <a:t>2015;373:2117 (NCT01131676); 2. Neal B </a:t>
            </a:r>
            <a:r>
              <a:rPr lang="en-GB" sz="600" i="1" dirty="0"/>
              <a:t>et al. N Engl J Med </a:t>
            </a:r>
            <a:r>
              <a:rPr lang="en-GB" sz="600" dirty="0"/>
              <a:t>2017;377:644 (NCT01032629); 3. Wiviott SD </a:t>
            </a:r>
            <a:r>
              <a:rPr lang="en-GB" sz="600" i="1" dirty="0"/>
              <a:t>et al. N Engl J Med </a:t>
            </a:r>
            <a:r>
              <a:rPr lang="en-GB" sz="600" dirty="0"/>
              <a:t>2019;380:347 (NCT01730534); 4. Perkovic V </a:t>
            </a:r>
            <a:r>
              <a:rPr lang="en-GB" sz="600" i="1" dirty="0"/>
              <a:t>et al. N Engl J Med </a:t>
            </a:r>
            <a:r>
              <a:rPr lang="en-GB" sz="600" dirty="0"/>
              <a:t>2019;380:2295 (NCT02065791); 5. Cannon CP </a:t>
            </a:r>
            <a:r>
              <a:rPr lang="en-GB" sz="600" i="1" dirty="0"/>
              <a:t>et al. N Engl J Med </a:t>
            </a:r>
            <a:r>
              <a:rPr lang="en-GB" sz="600" dirty="0"/>
              <a:t>2020;383:1425 (NCT01986881); 6. McMurray JJV </a:t>
            </a:r>
            <a:r>
              <a:rPr lang="en-GB" sz="600" i="1" dirty="0"/>
              <a:t>et al. N Engl J Med </a:t>
            </a:r>
            <a:r>
              <a:rPr lang="en-GB" sz="600" dirty="0"/>
              <a:t>2019;381:1995 (NCT03036124); 7. Packer M </a:t>
            </a:r>
            <a:r>
              <a:rPr lang="en-GB" sz="600" i="1" dirty="0"/>
              <a:t>et al. </a:t>
            </a:r>
            <a:r>
              <a:rPr lang="sv-SE" sz="600" i="1" dirty="0"/>
              <a:t>N Engl J Med </a:t>
            </a:r>
            <a:r>
              <a:rPr lang="sv-SE" sz="600" dirty="0"/>
              <a:t>2020;383:1413 (NCT03057977); 8. Wheeler DC </a:t>
            </a:r>
            <a:r>
              <a:rPr lang="sv-SE" sz="600" i="1" dirty="0"/>
              <a:t>et al. </a:t>
            </a:r>
            <a:r>
              <a:rPr lang="en-GB" sz="600" i="1" dirty="0"/>
              <a:t>Nephrol Dial Transplant </a:t>
            </a:r>
            <a:r>
              <a:rPr lang="en-GB" sz="600" dirty="0"/>
              <a:t>2020;35:170 (NCT03036150); 9. Anker SD </a:t>
            </a:r>
            <a:r>
              <a:rPr lang="en-GB" sz="600" i="1" dirty="0"/>
              <a:t>et al. Eur J Heart Fail</a:t>
            </a:r>
            <a:r>
              <a:rPr lang="en-GB" sz="600" dirty="0"/>
              <a:t>. 2019;21:1279 (NCT03057951); 10. EMPA-KIDNEY (</a:t>
            </a:r>
            <a:r>
              <a:rPr lang="en-GB" sz="600" dirty="0">
                <a:hlinkClick r:id="rId5">
                  <a:extLst>
                    <a:ext uri="{A12FA001-AC4F-418D-AE19-62706E023703}">
                      <ahyp:hlinkClr xmlns:ahyp="http://schemas.microsoft.com/office/drawing/2018/hyperlinkcolor" val="tx"/>
                    </a:ext>
                  </a:extLst>
                </a:hlinkClick>
              </a:rPr>
              <a:t>NCT03594110</a:t>
            </a:r>
            <a:r>
              <a:rPr lang="en-GB" sz="600" dirty="0"/>
              <a:t>). </a:t>
            </a:r>
            <a:r>
              <a:rPr lang="en-GB" sz="600" dirty="0">
                <a:hlinkClick r:id="rId5">
                  <a:extLst>
                    <a:ext uri="{A12FA001-AC4F-418D-AE19-62706E023703}">
                      <ahyp:hlinkClr xmlns:ahyp="http://schemas.microsoft.com/office/drawing/2018/hyperlinkcolor" val="tx"/>
                    </a:ext>
                  </a:extLst>
                </a:hlinkClick>
              </a:rPr>
              <a:t>https://clinicaltrials.gov/ct2/show/NCT03594110</a:t>
            </a:r>
            <a:r>
              <a:rPr lang="en-GB" sz="600" dirty="0"/>
              <a:t> (accessed March 2021). </a:t>
            </a:r>
          </a:p>
        </p:txBody>
      </p:sp>
      <p:cxnSp>
        <p:nvCxnSpPr>
          <p:cNvPr id="60" name="Straight Arrow Connector 59">
            <a:extLst>
              <a:ext uri="{FF2B5EF4-FFF2-40B4-BE49-F238E27FC236}">
                <a16:creationId xmlns:a16="http://schemas.microsoft.com/office/drawing/2014/main" id="{9E769E3D-0B09-4535-B5BA-070D3DC193F2}"/>
              </a:ext>
            </a:extLst>
          </p:cNvPr>
          <p:cNvCxnSpPr>
            <a:cxnSpLocks/>
          </p:cNvCxnSpPr>
          <p:nvPr/>
        </p:nvCxnSpPr>
        <p:spPr>
          <a:xfrm>
            <a:off x="202668" y="2731232"/>
            <a:ext cx="8577596" cy="0"/>
          </a:xfrm>
          <a:prstGeom prst="straightConnector1">
            <a:avLst/>
          </a:prstGeom>
          <a:noFill/>
          <a:ln w="57150" cap="flat" cmpd="sng" algn="ctr">
            <a:solidFill>
              <a:schemeClr val="accent2"/>
            </a:solidFill>
            <a:prstDash val="solid"/>
            <a:tailEnd type="triangle"/>
          </a:ln>
          <a:effectLst/>
        </p:spPr>
      </p:cxnSp>
      <p:sp>
        <p:nvSpPr>
          <p:cNvPr id="21" name="AutoShape 74">
            <a:extLst>
              <a:ext uri="{FF2B5EF4-FFF2-40B4-BE49-F238E27FC236}">
                <a16:creationId xmlns:a16="http://schemas.microsoft.com/office/drawing/2014/main" id="{2FE0787A-91C0-4F0C-BE12-56B0AEE32E6C}"/>
              </a:ext>
            </a:extLst>
          </p:cNvPr>
          <p:cNvSpPr>
            <a:spLocks noChangeArrowheads="1"/>
          </p:cNvSpPr>
          <p:nvPr>
            <p:custDataLst>
              <p:tags r:id="rId1"/>
            </p:custDataLst>
          </p:nvPr>
        </p:nvSpPr>
        <p:spPr bwMode="gray">
          <a:xfrm>
            <a:off x="153156" y="1333478"/>
            <a:ext cx="135001" cy="135000"/>
          </a:xfrm>
          <a:prstGeom prst="roundRect">
            <a:avLst/>
          </a:prstGeom>
          <a:solidFill>
            <a:schemeClr val="bg1"/>
          </a:solidFill>
          <a:ln w="25400">
            <a:solidFill>
              <a:schemeClr val="accent1"/>
            </a:solidFill>
            <a:prstDash val="sysDot"/>
          </a:ln>
          <a:effectLst/>
        </p:spPr>
        <p:style>
          <a:lnRef idx="1">
            <a:schemeClr val="accent2"/>
          </a:lnRef>
          <a:fillRef idx="2">
            <a:schemeClr val="accent2"/>
          </a:fillRef>
          <a:effectRef idx="1">
            <a:schemeClr val="accent2"/>
          </a:effectRef>
          <a:fontRef idx="minor">
            <a:schemeClr val="dk1"/>
          </a:fontRef>
        </p:style>
        <p:txBody>
          <a:bodyPr wrap="none" lIns="0" tIns="34283" rIns="0" bIns="34283" rtlCol="0" anchor="ctr">
            <a:noAutofit/>
          </a:bodyPr>
          <a:lstStyle/>
          <a:p>
            <a:pPr algn="ctr" defTabSz="513891" fontAlgn="base">
              <a:spcBef>
                <a:spcPct val="0"/>
              </a:spcBef>
              <a:spcAft>
                <a:spcPct val="0"/>
              </a:spcAft>
            </a:pPr>
            <a:endParaRPr lang="fr-FR" sz="800" dirty="0">
              <a:solidFill>
                <a:srgbClr val="5A5A5A"/>
              </a:solidFill>
              <a:cs typeface="Arial" panose="020B0604020202020204" pitchFamily="34" charset="0"/>
            </a:endParaRPr>
          </a:p>
        </p:txBody>
      </p:sp>
      <p:sp>
        <p:nvSpPr>
          <p:cNvPr id="22" name="TextBox 21">
            <a:extLst>
              <a:ext uri="{FF2B5EF4-FFF2-40B4-BE49-F238E27FC236}">
                <a16:creationId xmlns:a16="http://schemas.microsoft.com/office/drawing/2014/main" id="{BD1148E1-273D-4DA9-BF98-2908B0BFDA48}"/>
              </a:ext>
            </a:extLst>
          </p:cNvPr>
          <p:cNvSpPr txBox="1"/>
          <p:nvPr/>
        </p:nvSpPr>
        <p:spPr>
          <a:xfrm>
            <a:off x="287340" y="1291446"/>
            <a:ext cx="4707029" cy="215444"/>
          </a:xfrm>
          <a:prstGeom prst="rect">
            <a:avLst/>
          </a:prstGeom>
          <a:noFill/>
        </p:spPr>
        <p:txBody>
          <a:bodyPr wrap="square" rtlCol="0">
            <a:spAutoFit/>
          </a:bodyPr>
          <a:lstStyle/>
          <a:p>
            <a:pPr>
              <a:defRPr/>
            </a:pPr>
            <a:r>
              <a:rPr lang="en-US" sz="800" kern="0" dirty="0" err="1">
                <a:solidFill>
                  <a:srgbClr val="5A5A5A"/>
                </a:solidFill>
                <a:latin typeface="Arial" panose="020B0604020202020204" pitchFamily="34" charset="0"/>
                <a:cs typeface="Arial" panose="020B0604020202020204" pitchFamily="34" charset="0"/>
              </a:rPr>
              <a:t>Thử</a:t>
            </a:r>
            <a:r>
              <a:rPr lang="en-US" sz="800" kern="0" dirty="0">
                <a:solidFill>
                  <a:srgbClr val="5A5A5A"/>
                </a:solidFill>
                <a:latin typeface="Arial" panose="020B0604020202020204" pitchFamily="34" charset="0"/>
                <a:cs typeface="Arial" panose="020B0604020202020204" pitchFamily="34" charset="0"/>
              </a:rPr>
              <a:t> </a:t>
            </a:r>
            <a:r>
              <a:rPr lang="en-US" sz="800" kern="0" dirty="0" err="1">
                <a:solidFill>
                  <a:srgbClr val="5A5A5A"/>
                </a:solidFill>
                <a:latin typeface="Arial" panose="020B0604020202020204" pitchFamily="34" charset="0"/>
                <a:cs typeface="Arial" panose="020B0604020202020204" pitchFamily="34" charset="0"/>
              </a:rPr>
              <a:t>nghiệm</a:t>
            </a:r>
            <a:r>
              <a:rPr lang="en-US" sz="800" kern="0" dirty="0">
                <a:solidFill>
                  <a:srgbClr val="5A5A5A"/>
                </a:solidFill>
                <a:latin typeface="Arial" panose="020B0604020202020204" pitchFamily="34" charset="0"/>
                <a:cs typeface="Arial" panose="020B0604020202020204" pitchFamily="34" charset="0"/>
              </a:rPr>
              <a:t> tim-</a:t>
            </a:r>
            <a:r>
              <a:rPr lang="en-US" sz="800" kern="0" dirty="0" err="1">
                <a:solidFill>
                  <a:srgbClr val="5A5A5A"/>
                </a:solidFill>
                <a:latin typeface="Arial" panose="020B0604020202020204" pitchFamily="34" charset="0"/>
                <a:cs typeface="Arial" panose="020B0604020202020204" pitchFamily="34" charset="0"/>
              </a:rPr>
              <a:t>thận</a:t>
            </a:r>
            <a:r>
              <a:rPr lang="en-US" sz="800" kern="0" dirty="0">
                <a:solidFill>
                  <a:srgbClr val="5A5A5A"/>
                </a:solidFill>
                <a:latin typeface="Arial" panose="020B0604020202020204" pitchFamily="34" charset="0"/>
                <a:cs typeface="Arial" panose="020B0604020202020204" pitchFamily="34" charset="0"/>
              </a:rPr>
              <a:t> bao </a:t>
            </a:r>
            <a:r>
              <a:rPr lang="en-US" sz="800" kern="0" dirty="0" err="1">
                <a:solidFill>
                  <a:srgbClr val="5A5A5A"/>
                </a:solidFill>
                <a:latin typeface="Arial" panose="020B0604020202020204" pitchFamily="34" charset="0"/>
                <a:cs typeface="Arial" panose="020B0604020202020204" pitchFamily="34" charset="0"/>
              </a:rPr>
              <a:t>gồm</a:t>
            </a:r>
            <a:r>
              <a:rPr lang="en-US" sz="800" kern="0" dirty="0">
                <a:solidFill>
                  <a:srgbClr val="5A5A5A"/>
                </a:solidFill>
                <a:latin typeface="Arial" panose="020B0604020202020204" pitchFamily="34" charset="0"/>
                <a:cs typeface="Arial" panose="020B0604020202020204" pitchFamily="34" charset="0"/>
              </a:rPr>
              <a:t> </a:t>
            </a:r>
            <a:r>
              <a:rPr lang="en-US" sz="800" kern="0" dirty="0" err="1">
                <a:solidFill>
                  <a:srgbClr val="5A5A5A"/>
                </a:solidFill>
                <a:latin typeface="Arial" panose="020B0604020202020204" pitchFamily="34" charset="0"/>
                <a:cs typeface="Arial" panose="020B0604020202020204" pitchFamily="34" charset="0"/>
              </a:rPr>
              <a:t>bệnh</a:t>
            </a:r>
            <a:r>
              <a:rPr lang="en-US" sz="800" kern="0" dirty="0">
                <a:solidFill>
                  <a:srgbClr val="5A5A5A"/>
                </a:solidFill>
                <a:latin typeface="Arial" panose="020B0604020202020204" pitchFamily="34" charset="0"/>
                <a:cs typeface="Arial" panose="020B0604020202020204" pitchFamily="34" charset="0"/>
              </a:rPr>
              <a:t> </a:t>
            </a:r>
            <a:r>
              <a:rPr lang="en-US" sz="800" kern="0" dirty="0" err="1">
                <a:solidFill>
                  <a:srgbClr val="5A5A5A"/>
                </a:solidFill>
                <a:latin typeface="Arial" panose="020B0604020202020204" pitchFamily="34" charset="0"/>
                <a:cs typeface="Arial" panose="020B0604020202020204" pitchFamily="34" charset="0"/>
              </a:rPr>
              <a:t>nhân</a:t>
            </a:r>
            <a:r>
              <a:rPr lang="en-US" sz="800" kern="0" dirty="0">
                <a:solidFill>
                  <a:srgbClr val="5A5A5A"/>
                </a:solidFill>
                <a:latin typeface="Arial" panose="020B0604020202020204" pitchFamily="34" charset="0"/>
                <a:cs typeface="Arial" panose="020B0604020202020204" pitchFamily="34" charset="0"/>
              </a:rPr>
              <a:t> ĐTĐ </a:t>
            </a:r>
            <a:r>
              <a:rPr lang="en-US" sz="800" kern="0" dirty="0" err="1">
                <a:solidFill>
                  <a:srgbClr val="5A5A5A"/>
                </a:solidFill>
                <a:latin typeface="Arial" panose="020B0604020202020204" pitchFamily="34" charset="0"/>
                <a:cs typeface="Arial" panose="020B0604020202020204" pitchFamily="34" charset="0"/>
              </a:rPr>
              <a:t>típ</a:t>
            </a:r>
            <a:r>
              <a:rPr lang="en-US" sz="800" kern="0" dirty="0">
                <a:solidFill>
                  <a:srgbClr val="5A5A5A"/>
                </a:solidFill>
                <a:latin typeface="Arial" panose="020B0604020202020204" pitchFamily="34" charset="0"/>
                <a:cs typeface="Arial" panose="020B0604020202020204" pitchFamily="34" charset="0"/>
              </a:rPr>
              <a:t> 2 </a:t>
            </a:r>
            <a:r>
              <a:rPr lang="en-US" sz="800" kern="0" dirty="0" err="1">
                <a:solidFill>
                  <a:srgbClr val="5A5A5A"/>
                </a:solidFill>
                <a:latin typeface="Arial" panose="020B0604020202020204" pitchFamily="34" charset="0"/>
                <a:cs typeface="Arial" panose="020B0604020202020204" pitchFamily="34" charset="0"/>
              </a:rPr>
              <a:t>và</a:t>
            </a:r>
            <a:r>
              <a:rPr lang="en-US" sz="800" kern="0" dirty="0">
                <a:solidFill>
                  <a:srgbClr val="5A5A5A"/>
                </a:solidFill>
                <a:latin typeface="Arial" panose="020B0604020202020204" pitchFamily="34" charset="0"/>
                <a:cs typeface="Arial" panose="020B0604020202020204" pitchFamily="34" charset="0"/>
              </a:rPr>
              <a:t> CKD </a:t>
            </a:r>
          </a:p>
        </p:txBody>
      </p:sp>
      <p:sp>
        <p:nvSpPr>
          <p:cNvPr id="23" name="AutoShape 74">
            <a:extLst>
              <a:ext uri="{FF2B5EF4-FFF2-40B4-BE49-F238E27FC236}">
                <a16:creationId xmlns:a16="http://schemas.microsoft.com/office/drawing/2014/main" id="{A0338945-87E1-4ED0-B2F5-6062130C2A5B}"/>
              </a:ext>
            </a:extLst>
          </p:cNvPr>
          <p:cNvSpPr>
            <a:spLocks noChangeArrowheads="1"/>
          </p:cNvSpPr>
          <p:nvPr>
            <p:custDataLst>
              <p:tags r:id="rId2"/>
            </p:custDataLst>
          </p:nvPr>
        </p:nvSpPr>
        <p:spPr bwMode="gray">
          <a:xfrm>
            <a:off x="153156" y="1139983"/>
            <a:ext cx="135001" cy="135000"/>
          </a:xfrm>
          <a:prstGeom prst="roundRect">
            <a:avLst/>
          </a:prstGeom>
          <a:solidFill>
            <a:schemeClr val="bg1"/>
          </a:solidFill>
          <a:ln w="25400">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none" lIns="68565" tIns="34283" rIns="68565" bIns="34283" rtlCol="0" anchor="ctr">
            <a:noAutofit/>
          </a:bodyPr>
          <a:lstStyle/>
          <a:p>
            <a:pPr algn="ctr" defTabSz="513891" fontAlgn="base">
              <a:spcBef>
                <a:spcPct val="0"/>
              </a:spcBef>
              <a:spcAft>
                <a:spcPct val="0"/>
              </a:spcAft>
            </a:pPr>
            <a:endParaRPr lang="fr-FR" sz="800" dirty="0">
              <a:solidFill>
                <a:srgbClr val="5A5A5A"/>
              </a:solidFill>
              <a:cs typeface="Arial" panose="020B0604020202020204" pitchFamily="34" charset="0"/>
            </a:endParaRPr>
          </a:p>
        </p:txBody>
      </p:sp>
      <p:sp>
        <p:nvSpPr>
          <p:cNvPr id="24" name="TextBox 23">
            <a:extLst>
              <a:ext uri="{FF2B5EF4-FFF2-40B4-BE49-F238E27FC236}">
                <a16:creationId xmlns:a16="http://schemas.microsoft.com/office/drawing/2014/main" id="{56207575-A8B6-4046-A5A6-95D49ECA9D7E}"/>
              </a:ext>
            </a:extLst>
          </p:cNvPr>
          <p:cNvSpPr txBox="1"/>
          <p:nvPr/>
        </p:nvSpPr>
        <p:spPr>
          <a:xfrm>
            <a:off x="287338" y="1097963"/>
            <a:ext cx="4511782" cy="215444"/>
          </a:xfrm>
          <a:prstGeom prst="rect">
            <a:avLst/>
          </a:prstGeom>
          <a:noFill/>
        </p:spPr>
        <p:txBody>
          <a:bodyPr wrap="square" rtlCol="0">
            <a:spAutoFit/>
          </a:bodyPr>
          <a:lstStyle/>
          <a:p>
            <a:pPr defTabSz="457189">
              <a:defRPr/>
            </a:pPr>
            <a:r>
              <a:rPr lang="en-US" sz="800" kern="0" dirty="0">
                <a:solidFill>
                  <a:srgbClr val="5A5A5A"/>
                </a:solidFill>
                <a:latin typeface="Arial" panose="020B0604020202020204" pitchFamily="34" charset="0"/>
                <a:cs typeface="Arial" panose="020B0604020202020204" pitchFamily="34" charset="0"/>
              </a:rPr>
              <a:t>CVOT bao </a:t>
            </a:r>
            <a:r>
              <a:rPr lang="en-US" sz="800" kern="0" dirty="0" err="1">
                <a:solidFill>
                  <a:srgbClr val="5A5A5A"/>
                </a:solidFill>
                <a:latin typeface="Arial" panose="020B0604020202020204" pitchFamily="34" charset="0"/>
                <a:cs typeface="Arial" panose="020B0604020202020204" pitchFamily="34" charset="0"/>
              </a:rPr>
              <a:t>gồm</a:t>
            </a:r>
            <a:r>
              <a:rPr lang="en-US" sz="800" kern="0" dirty="0">
                <a:solidFill>
                  <a:srgbClr val="5A5A5A"/>
                </a:solidFill>
                <a:latin typeface="Arial" panose="020B0604020202020204" pitchFamily="34" charset="0"/>
                <a:cs typeface="Arial" panose="020B0604020202020204" pitchFamily="34" charset="0"/>
              </a:rPr>
              <a:t> </a:t>
            </a:r>
            <a:r>
              <a:rPr lang="en-US" sz="800" kern="0" dirty="0" err="1">
                <a:solidFill>
                  <a:srgbClr val="5A5A5A"/>
                </a:solidFill>
                <a:latin typeface="Arial" panose="020B0604020202020204" pitchFamily="34" charset="0"/>
                <a:cs typeface="Arial" panose="020B0604020202020204" pitchFamily="34" charset="0"/>
              </a:rPr>
              <a:t>bệnh</a:t>
            </a:r>
            <a:r>
              <a:rPr lang="en-US" sz="800" kern="0" dirty="0">
                <a:solidFill>
                  <a:srgbClr val="5A5A5A"/>
                </a:solidFill>
                <a:latin typeface="Arial" panose="020B0604020202020204" pitchFamily="34" charset="0"/>
                <a:cs typeface="Arial" panose="020B0604020202020204" pitchFamily="34" charset="0"/>
              </a:rPr>
              <a:t> </a:t>
            </a:r>
            <a:r>
              <a:rPr lang="en-US" sz="800" kern="0" dirty="0" err="1">
                <a:solidFill>
                  <a:srgbClr val="5A5A5A"/>
                </a:solidFill>
                <a:latin typeface="Arial" panose="020B0604020202020204" pitchFamily="34" charset="0"/>
                <a:cs typeface="Arial" panose="020B0604020202020204" pitchFamily="34" charset="0"/>
              </a:rPr>
              <a:t>nhân</a:t>
            </a:r>
            <a:r>
              <a:rPr lang="en-US" sz="800" kern="0" dirty="0">
                <a:solidFill>
                  <a:srgbClr val="5A5A5A"/>
                </a:solidFill>
                <a:latin typeface="Arial" panose="020B0604020202020204" pitchFamily="34" charset="0"/>
                <a:cs typeface="Arial" panose="020B0604020202020204" pitchFamily="34" charset="0"/>
              </a:rPr>
              <a:t> ĐTĐ </a:t>
            </a:r>
            <a:r>
              <a:rPr lang="en-US" sz="800" kern="0" dirty="0" err="1">
                <a:solidFill>
                  <a:srgbClr val="5A5A5A"/>
                </a:solidFill>
                <a:latin typeface="Arial" panose="020B0604020202020204" pitchFamily="34" charset="0"/>
                <a:cs typeface="Arial" panose="020B0604020202020204" pitchFamily="34" charset="0"/>
              </a:rPr>
              <a:t>típ</a:t>
            </a:r>
            <a:r>
              <a:rPr lang="en-US" sz="800" kern="0" dirty="0">
                <a:solidFill>
                  <a:srgbClr val="5A5A5A"/>
                </a:solidFill>
                <a:latin typeface="Arial" panose="020B0604020202020204" pitchFamily="34" charset="0"/>
                <a:cs typeface="Arial" panose="020B0604020202020204" pitchFamily="34" charset="0"/>
              </a:rPr>
              <a:t> 2 </a:t>
            </a:r>
            <a:r>
              <a:rPr lang="en-US" sz="800" kern="0" dirty="0" err="1">
                <a:solidFill>
                  <a:srgbClr val="5A5A5A"/>
                </a:solidFill>
                <a:latin typeface="Arial" panose="020B0604020202020204" pitchFamily="34" charset="0"/>
                <a:cs typeface="Arial" panose="020B0604020202020204" pitchFamily="34" charset="0"/>
              </a:rPr>
              <a:t>và</a:t>
            </a:r>
            <a:r>
              <a:rPr lang="en-US" sz="800" kern="0" dirty="0">
                <a:solidFill>
                  <a:srgbClr val="5A5A5A"/>
                </a:solidFill>
                <a:latin typeface="Arial" panose="020B0604020202020204" pitchFamily="34" charset="0"/>
                <a:cs typeface="Arial" panose="020B0604020202020204" pitchFamily="34" charset="0"/>
              </a:rPr>
              <a:t> CVD </a:t>
            </a:r>
            <a:r>
              <a:rPr lang="en-US" sz="800" kern="0" dirty="0" err="1">
                <a:solidFill>
                  <a:srgbClr val="5A5A5A"/>
                </a:solidFill>
                <a:latin typeface="Arial" panose="020B0604020202020204" pitchFamily="34" charset="0"/>
                <a:cs typeface="Arial" panose="020B0604020202020204" pitchFamily="34" charset="0"/>
              </a:rPr>
              <a:t>hoặc</a:t>
            </a:r>
            <a:r>
              <a:rPr lang="en-US" sz="800" kern="0" dirty="0">
                <a:solidFill>
                  <a:srgbClr val="5A5A5A"/>
                </a:solidFill>
                <a:latin typeface="Arial" panose="020B0604020202020204" pitchFamily="34" charset="0"/>
                <a:cs typeface="Arial" panose="020B0604020202020204" pitchFamily="34" charset="0"/>
              </a:rPr>
              <a:t> YTNC tim </a:t>
            </a:r>
            <a:r>
              <a:rPr lang="en-US" sz="800" kern="0" dirty="0" err="1">
                <a:solidFill>
                  <a:srgbClr val="5A5A5A"/>
                </a:solidFill>
                <a:latin typeface="Arial" panose="020B0604020202020204" pitchFamily="34" charset="0"/>
                <a:cs typeface="Arial" panose="020B0604020202020204" pitchFamily="34" charset="0"/>
              </a:rPr>
              <a:t>mạch</a:t>
            </a:r>
            <a:endParaRPr lang="en-US" sz="800" kern="0" dirty="0">
              <a:solidFill>
                <a:srgbClr val="5A5A5A"/>
              </a:solidFill>
              <a:latin typeface="Arial" panose="020B0604020202020204" pitchFamily="34" charset="0"/>
              <a:cs typeface="Arial" panose="020B0604020202020204" pitchFamily="34" charset="0"/>
            </a:endParaRPr>
          </a:p>
        </p:txBody>
      </p:sp>
      <p:graphicFrame>
        <p:nvGraphicFramePr>
          <p:cNvPr id="111" name="Table 110">
            <a:extLst>
              <a:ext uri="{FF2B5EF4-FFF2-40B4-BE49-F238E27FC236}">
                <a16:creationId xmlns:a16="http://schemas.microsoft.com/office/drawing/2014/main" id="{D49FBC4B-21D0-4022-94CA-2BC08543697D}"/>
              </a:ext>
            </a:extLst>
          </p:cNvPr>
          <p:cNvGraphicFramePr>
            <a:graphicFrameLocks noGrp="1"/>
          </p:cNvGraphicFramePr>
          <p:nvPr/>
        </p:nvGraphicFramePr>
        <p:xfrm>
          <a:off x="202668" y="2490890"/>
          <a:ext cx="8390984" cy="213360"/>
        </p:xfrm>
        <a:graphic>
          <a:graphicData uri="http://schemas.openxmlformats.org/drawingml/2006/table">
            <a:tbl>
              <a:tblPr firstRow="1" bandRow="1">
                <a:effectLst/>
              </a:tblPr>
              <a:tblGrid>
                <a:gridCol w="1198712">
                  <a:extLst>
                    <a:ext uri="{9D8B030D-6E8A-4147-A177-3AD203B41FA5}">
                      <a16:colId xmlns:a16="http://schemas.microsoft.com/office/drawing/2014/main" val="20002"/>
                    </a:ext>
                  </a:extLst>
                </a:gridCol>
                <a:gridCol w="1198712">
                  <a:extLst>
                    <a:ext uri="{9D8B030D-6E8A-4147-A177-3AD203B41FA5}">
                      <a16:colId xmlns:a16="http://schemas.microsoft.com/office/drawing/2014/main" val="20003"/>
                    </a:ext>
                  </a:extLst>
                </a:gridCol>
                <a:gridCol w="1198712">
                  <a:extLst>
                    <a:ext uri="{9D8B030D-6E8A-4147-A177-3AD203B41FA5}">
                      <a16:colId xmlns:a16="http://schemas.microsoft.com/office/drawing/2014/main" val="20004"/>
                    </a:ext>
                  </a:extLst>
                </a:gridCol>
                <a:gridCol w="1198712">
                  <a:extLst>
                    <a:ext uri="{9D8B030D-6E8A-4147-A177-3AD203B41FA5}">
                      <a16:colId xmlns:a16="http://schemas.microsoft.com/office/drawing/2014/main" val="20005"/>
                    </a:ext>
                  </a:extLst>
                </a:gridCol>
                <a:gridCol w="1198712">
                  <a:extLst>
                    <a:ext uri="{9D8B030D-6E8A-4147-A177-3AD203B41FA5}">
                      <a16:colId xmlns:a16="http://schemas.microsoft.com/office/drawing/2014/main" val="20006"/>
                    </a:ext>
                  </a:extLst>
                </a:gridCol>
                <a:gridCol w="1198712">
                  <a:extLst>
                    <a:ext uri="{9D8B030D-6E8A-4147-A177-3AD203B41FA5}">
                      <a16:colId xmlns:a16="http://schemas.microsoft.com/office/drawing/2014/main" val="20007"/>
                    </a:ext>
                  </a:extLst>
                </a:gridCol>
                <a:gridCol w="1198712">
                  <a:extLst>
                    <a:ext uri="{9D8B030D-6E8A-4147-A177-3AD203B41FA5}">
                      <a16:colId xmlns:a16="http://schemas.microsoft.com/office/drawing/2014/main" val="3840311135"/>
                    </a:ext>
                  </a:extLst>
                </a:gridCol>
              </a:tblGrid>
              <a:tr h="2057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400" b="1" dirty="0">
                          <a:solidFill>
                            <a:schemeClr val="accent2"/>
                          </a:solidFill>
                          <a:latin typeface="+mn-lt"/>
                        </a:rPr>
                        <a:t>2015</a:t>
                      </a:r>
                    </a:p>
                  </a:txBody>
                  <a:tcPr marL="68580" marR="68580" marT="0" marB="0" anchor="ctr">
                    <a:lnL w="12700" cap="flat" cmpd="sng" algn="ctr">
                      <a:solidFill>
                        <a:schemeClr val="accent2"/>
                      </a:solidFill>
                      <a:prstDash val="sysDash"/>
                      <a:round/>
                      <a:headEnd type="none" w="med" len="med"/>
                      <a:tailEnd type="none" w="med" len="med"/>
                    </a:lnL>
                    <a:lnR w="12700" cap="flat" cmpd="sng" algn="ctr">
                      <a:solidFill>
                        <a:schemeClr val="accent2"/>
                      </a:solidFill>
                      <a:prstDash val="sys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alpha val="3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400" b="1" dirty="0">
                          <a:solidFill>
                            <a:schemeClr val="accent2"/>
                          </a:solidFill>
                          <a:latin typeface="+mn-lt"/>
                        </a:rPr>
                        <a:t>2016</a:t>
                      </a:r>
                    </a:p>
                  </a:txBody>
                  <a:tcPr marL="68580" marR="68580" marT="0" marB="0" anchor="ctr">
                    <a:lnL w="12700" cap="flat" cmpd="sng" algn="ctr">
                      <a:solidFill>
                        <a:schemeClr val="accent2"/>
                      </a:solidFill>
                      <a:prstDash val="sysDash"/>
                      <a:round/>
                      <a:headEnd type="none" w="med" len="med"/>
                      <a:tailEnd type="none" w="med" len="med"/>
                    </a:lnL>
                    <a:lnR w="12700" cap="flat" cmpd="sng" algn="ctr">
                      <a:solidFill>
                        <a:schemeClr val="accent2"/>
                      </a:solidFill>
                      <a:prstDash val="sys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alpha val="3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400" b="1" dirty="0">
                          <a:solidFill>
                            <a:schemeClr val="accent2"/>
                          </a:solidFill>
                          <a:latin typeface="+mn-lt"/>
                        </a:rPr>
                        <a:t>2017</a:t>
                      </a:r>
                    </a:p>
                  </a:txBody>
                  <a:tcPr marL="68580" marR="68580" marT="0" marB="0" anchor="ctr">
                    <a:lnL w="12700" cap="flat" cmpd="sng" algn="ctr">
                      <a:solidFill>
                        <a:schemeClr val="accent2"/>
                      </a:solidFill>
                      <a:prstDash val="sysDash"/>
                      <a:round/>
                      <a:headEnd type="none" w="med" len="med"/>
                      <a:tailEnd type="none" w="med" len="med"/>
                    </a:lnL>
                    <a:lnR w="12700" cap="flat" cmpd="sng" algn="ctr">
                      <a:solidFill>
                        <a:schemeClr val="accent2"/>
                      </a:solidFill>
                      <a:prstDash val="sys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alpha val="3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400" b="1" dirty="0">
                          <a:solidFill>
                            <a:schemeClr val="accent2"/>
                          </a:solidFill>
                          <a:latin typeface="+mn-lt"/>
                        </a:rPr>
                        <a:t>2018</a:t>
                      </a:r>
                    </a:p>
                  </a:txBody>
                  <a:tcPr marL="68580" marR="68580" marT="0" marB="0" anchor="ctr">
                    <a:lnL w="12700" cap="flat" cmpd="sng" algn="ctr">
                      <a:solidFill>
                        <a:schemeClr val="accent2"/>
                      </a:solidFill>
                      <a:prstDash val="sysDash"/>
                      <a:round/>
                      <a:headEnd type="none" w="med" len="med"/>
                      <a:tailEnd type="none" w="med" len="med"/>
                    </a:lnL>
                    <a:lnR w="12700" cap="flat" cmpd="sng" algn="ctr">
                      <a:solidFill>
                        <a:schemeClr val="accent2"/>
                      </a:solidFill>
                      <a:prstDash val="sys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alpha val="3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400" b="1" dirty="0">
                          <a:solidFill>
                            <a:schemeClr val="accent2"/>
                          </a:solidFill>
                          <a:latin typeface="+mn-lt"/>
                        </a:rPr>
                        <a:t>2019</a:t>
                      </a:r>
                    </a:p>
                  </a:txBody>
                  <a:tcPr marL="68580" marR="68580" marT="0" marB="0" anchor="ctr">
                    <a:lnL w="12700" cap="flat" cmpd="sng" algn="ctr">
                      <a:solidFill>
                        <a:schemeClr val="accent2"/>
                      </a:solidFill>
                      <a:prstDash val="sysDash"/>
                      <a:round/>
                      <a:headEnd type="none" w="med" len="med"/>
                      <a:tailEnd type="none" w="med" len="med"/>
                    </a:lnL>
                    <a:lnR w="12700" cap="flat" cmpd="sng" algn="ctr">
                      <a:solidFill>
                        <a:schemeClr val="accent2"/>
                      </a:solidFill>
                      <a:prstDash val="sys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alpha val="3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400" b="1" dirty="0">
                          <a:solidFill>
                            <a:schemeClr val="accent2"/>
                          </a:solidFill>
                          <a:latin typeface="+mn-lt"/>
                        </a:rPr>
                        <a:t>2020</a:t>
                      </a:r>
                    </a:p>
                  </a:txBody>
                  <a:tcPr marL="68580" marR="68580" marT="0" marB="0" anchor="ctr">
                    <a:lnL w="12700" cap="flat" cmpd="sng" algn="ctr">
                      <a:solidFill>
                        <a:schemeClr val="accent2"/>
                      </a:solidFill>
                      <a:prstDash val="sysDash"/>
                      <a:round/>
                      <a:headEnd type="none" w="med" len="med"/>
                      <a:tailEnd type="none" w="med" len="med"/>
                    </a:lnL>
                    <a:lnR w="12700" cap="flat" cmpd="sng" algn="ctr">
                      <a:solidFill>
                        <a:schemeClr val="accent2"/>
                      </a:solidFill>
                      <a:prstDash val="sys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alpha val="30000"/>
                      </a:schemeClr>
                    </a:solidFill>
                  </a:tcPr>
                </a:tc>
                <a:tc>
                  <a:txBody>
                    <a:bodyPr/>
                    <a:lstStyle/>
                    <a:p>
                      <a:pPr algn="ctr"/>
                      <a:r>
                        <a:rPr lang="en-US" sz="1400" b="1" dirty="0">
                          <a:solidFill>
                            <a:schemeClr val="accent2"/>
                          </a:solidFill>
                          <a:latin typeface="+mn-lt"/>
                        </a:rPr>
                        <a:t>2021</a:t>
                      </a:r>
                    </a:p>
                  </a:txBody>
                  <a:tcPr marL="68580" marR="68580" marT="0" marB="0" anchor="ctr">
                    <a:lnL w="12700" cap="flat" cmpd="sng" algn="ctr">
                      <a:solidFill>
                        <a:schemeClr val="accent2"/>
                      </a:solidFill>
                      <a:prstDash val="sysDash"/>
                      <a:round/>
                      <a:headEnd type="none" w="med" len="med"/>
                      <a:tailEnd type="none" w="med" len="med"/>
                    </a:lnL>
                    <a:lnR w="12700" cap="flat" cmpd="sng" algn="ctr">
                      <a:no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alpha val="30000"/>
                      </a:schemeClr>
                    </a:solidFill>
                  </a:tcPr>
                </a:tc>
                <a:extLst>
                  <a:ext uri="{0D108BD9-81ED-4DB2-BD59-A6C34878D82A}">
                    <a16:rowId xmlns:a16="http://schemas.microsoft.com/office/drawing/2014/main" val="10000"/>
                  </a:ext>
                </a:extLst>
              </a:tr>
            </a:tbl>
          </a:graphicData>
        </a:graphic>
      </p:graphicFrame>
      <p:cxnSp>
        <p:nvCxnSpPr>
          <p:cNvPr id="29" name="Straight Arrow Connector 28">
            <a:extLst>
              <a:ext uri="{FF2B5EF4-FFF2-40B4-BE49-F238E27FC236}">
                <a16:creationId xmlns:a16="http://schemas.microsoft.com/office/drawing/2014/main" id="{BECE57BC-9A55-4AA7-9427-26C845C17FD8}"/>
              </a:ext>
            </a:extLst>
          </p:cNvPr>
          <p:cNvCxnSpPr>
            <a:cxnSpLocks/>
          </p:cNvCxnSpPr>
          <p:nvPr/>
        </p:nvCxnSpPr>
        <p:spPr>
          <a:xfrm flipV="1">
            <a:off x="5800193" y="2736300"/>
            <a:ext cx="0" cy="719304"/>
          </a:xfrm>
          <a:prstGeom prst="straightConnector1">
            <a:avLst/>
          </a:prstGeom>
          <a:noFill/>
          <a:ln w="28575" cap="flat" cmpd="sng" algn="ctr">
            <a:solidFill>
              <a:schemeClr val="accent1"/>
            </a:solidFill>
            <a:prstDash val="solid"/>
            <a:headEnd type="none"/>
            <a:tailEnd type="oval"/>
          </a:ln>
          <a:effectLst/>
        </p:spPr>
      </p:cxnSp>
      <p:sp>
        <p:nvSpPr>
          <p:cNvPr id="28" name="TextBox 27">
            <a:extLst>
              <a:ext uri="{FF2B5EF4-FFF2-40B4-BE49-F238E27FC236}">
                <a16:creationId xmlns:a16="http://schemas.microsoft.com/office/drawing/2014/main" id="{9F06860E-E8A9-4D39-ACA7-1F7262653779}"/>
              </a:ext>
            </a:extLst>
          </p:cNvPr>
          <p:cNvSpPr txBox="1"/>
          <p:nvPr/>
        </p:nvSpPr>
        <p:spPr>
          <a:xfrm>
            <a:off x="5280525" y="2911104"/>
            <a:ext cx="1285745" cy="1019544"/>
          </a:xfrm>
          <a:prstGeom prst="roundRect">
            <a:avLst/>
          </a:prstGeom>
          <a:solidFill>
            <a:schemeClr val="bg1">
              <a:lumMod val="95000"/>
            </a:schemeClr>
          </a:solidFill>
          <a:ln w="19050">
            <a:solidFill>
              <a:srgbClr val="91278F"/>
            </a:solidFill>
            <a:prstDash val="sysDot"/>
          </a:ln>
          <a:effectLst/>
        </p:spPr>
        <p:style>
          <a:lnRef idx="1">
            <a:schemeClr val="accent2"/>
          </a:lnRef>
          <a:fillRef idx="2">
            <a:schemeClr val="accent2"/>
          </a:fillRef>
          <a:effectRef idx="1">
            <a:schemeClr val="accent2"/>
          </a:effectRef>
          <a:fontRef idx="minor">
            <a:schemeClr val="dk1"/>
          </a:fontRef>
        </p:style>
        <p:txBody>
          <a:bodyPr wrap="square" lIns="36000" tIns="45711" rIns="36000" bIns="45711" rtlCol="0" anchor="ctr">
            <a:noAutofit/>
          </a:bodyPr>
          <a:lstStyle/>
          <a:p>
            <a:pPr lvl="0" algn="ctr" defTabSz="609585">
              <a:defRPr/>
            </a:pPr>
            <a:r>
              <a:rPr kumimoji="0" lang="en-GB" sz="700" i="0" u="none" strike="noStrike" kern="1200" cap="none" spc="0" normalizeH="0" baseline="0" noProof="0" dirty="0">
                <a:ln>
                  <a:noFill/>
                </a:ln>
                <a:solidFill>
                  <a:srgbClr val="5A5A5A"/>
                </a:solidFill>
                <a:effectLst/>
                <a:uLnTx/>
                <a:uFillTx/>
                <a:ea typeface="+mn-ea"/>
                <a:cs typeface="Arial" pitchFamily="34" charset="0"/>
              </a:rPr>
              <a:t>DAPA-HF</a:t>
            </a:r>
            <a:r>
              <a:rPr lang="en-GB" sz="700" baseline="30000" dirty="0">
                <a:solidFill>
                  <a:srgbClr val="5A5A5A"/>
                </a:solidFill>
                <a:cs typeface="Arial" pitchFamily="34" charset="0"/>
              </a:rPr>
              <a:t>6¶</a:t>
            </a:r>
            <a:endParaRPr kumimoji="0" lang="en-GB" sz="700" i="0" u="none" strike="noStrike" kern="1200" cap="none" spc="0" normalizeH="0" baseline="30000" noProof="0" dirty="0">
              <a:ln>
                <a:noFill/>
              </a:ln>
              <a:solidFill>
                <a:srgbClr val="5A5A5A"/>
              </a:solidFill>
              <a:effectLst/>
              <a:uLnTx/>
              <a:uFillTx/>
              <a:ea typeface="+mn-ea"/>
              <a:cs typeface="Arial" pitchFamily="34" charset="0"/>
            </a:endParaRPr>
          </a:p>
          <a:p>
            <a:pPr lvl="0" algn="ctr" defTabSz="609585">
              <a:defRPr/>
            </a:pPr>
            <a:r>
              <a:rPr lang="en-GB" sz="700" b="1" dirty="0">
                <a:solidFill>
                  <a:schemeClr val="accent1"/>
                </a:solidFill>
                <a:cs typeface="Arial" panose="020B0604020202020204" pitchFamily="34" charset="0"/>
              </a:rPr>
              <a:t>Dapagliflozin</a:t>
            </a:r>
          </a:p>
          <a:p>
            <a:pPr lvl="0" algn="ctr" defTabSz="609585">
              <a:defRPr/>
            </a:pPr>
            <a:r>
              <a:rPr lang="en-GB" sz="700" dirty="0">
                <a:solidFill>
                  <a:srgbClr val="5A5A5A"/>
                </a:solidFill>
                <a:cs typeface="Arial" panose="020B0604020202020204" pitchFamily="34" charset="0"/>
              </a:rPr>
              <a:t>N=4744</a:t>
            </a:r>
          </a:p>
          <a:p>
            <a:pPr algn="ctr" defTabSz="609585">
              <a:defRPr/>
            </a:pPr>
            <a:r>
              <a:rPr lang="en-GB" sz="700">
                <a:solidFill>
                  <a:srgbClr val="5A5A5A"/>
                </a:solidFill>
                <a:cs typeface="Arial" panose="020B0604020202020204" pitchFamily="34" charset="0"/>
              </a:rPr>
              <a:t>Kết cục chính: </a:t>
            </a:r>
            <a:r>
              <a:rPr lang="vi-VN" sz="700">
                <a:solidFill>
                  <a:srgbClr val="5A5A5A"/>
                </a:solidFill>
                <a:cs typeface="Arial" panose="020B0604020202020204" pitchFamily="34" charset="0"/>
              </a:rPr>
              <a:t>suy tim nặng hơn</a:t>
            </a:r>
            <a:r>
              <a:rPr lang="en-GB" sz="700">
                <a:solidFill>
                  <a:srgbClr val="5A5A5A"/>
                </a:solidFill>
              </a:rPr>
              <a:t> (</a:t>
            </a:r>
            <a:r>
              <a:rPr lang="vi-VN" sz="700">
                <a:solidFill>
                  <a:srgbClr val="5A5A5A"/>
                </a:solidFill>
              </a:rPr>
              <a:t>nhập viện đột xuất hoặc khẩn cấp cần điều trị tĩnh mạch vì suy tim</a:t>
            </a:r>
            <a:r>
              <a:rPr lang="en-GB" sz="700">
                <a:solidFill>
                  <a:srgbClr val="5A5A5A"/>
                </a:solidFill>
              </a:rPr>
              <a:t>) </a:t>
            </a:r>
            <a:r>
              <a:rPr lang="vi-VN" sz="700">
                <a:solidFill>
                  <a:srgbClr val="5A5A5A"/>
                </a:solidFill>
              </a:rPr>
              <a:t>hoặc tử vong tim mạch</a:t>
            </a:r>
            <a:endParaRPr lang="en-GB" sz="700" strike="sngStrike" baseline="30000" dirty="0">
              <a:solidFill>
                <a:srgbClr val="5A5A5A"/>
              </a:solidFill>
              <a:cs typeface="Arial" panose="020B0604020202020204" pitchFamily="34" charset="0"/>
            </a:endParaRPr>
          </a:p>
        </p:txBody>
      </p:sp>
      <p:cxnSp>
        <p:nvCxnSpPr>
          <p:cNvPr id="30" name="Straight Arrow Connector 45">
            <a:extLst>
              <a:ext uri="{FF2B5EF4-FFF2-40B4-BE49-F238E27FC236}">
                <a16:creationId xmlns:a16="http://schemas.microsoft.com/office/drawing/2014/main" id="{B05E3DE2-E607-40BF-9A40-8294FF6C3BA4}"/>
              </a:ext>
            </a:extLst>
          </p:cNvPr>
          <p:cNvCxnSpPr>
            <a:cxnSpLocks/>
          </p:cNvCxnSpPr>
          <p:nvPr/>
        </p:nvCxnSpPr>
        <p:spPr>
          <a:xfrm flipV="1">
            <a:off x="7245692" y="2759374"/>
            <a:ext cx="0" cy="230191"/>
          </a:xfrm>
          <a:prstGeom prst="straightConnector1">
            <a:avLst/>
          </a:prstGeom>
          <a:noFill/>
          <a:ln w="28575" cap="flat" cmpd="sng" algn="ctr">
            <a:solidFill>
              <a:srgbClr val="498BC9"/>
            </a:solidFill>
            <a:prstDash val="solid"/>
            <a:headEnd type="none"/>
            <a:tailEnd type="oval"/>
          </a:ln>
          <a:effectLst/>
        </p:spPr>
      </p:cxnSp>
      <p:sp>
        <p:nvSpPr>
          <p:cNvPr id="31" name="TextBox 44">
            <a:extLst>
              <a:ext uri="{FF2B5EF4-FFF2-40B4-BE49-F238E27FC236}">
                <a16:creationId xmlns:a16="http://schemas.microsoft.com/office/drawing/2014/main" id="{51B70341-7780-440F-85EA-DB502E6D3D53}"/>
              </a:ext>
            </a:extLst>
          </p:cNvPr>
          <p:cNvSpPr txBox="1"/>
          <p:nvPr/>
        </p:nvSpPr>
        <p:spPr>
          <a:xfrm>
            <a:off x="6638857" y="2936467"/>
            <a:ext cx="1049073" cy="902992"/>
          </a:xfrm>
          <a:prstGeom prst="roundRect">
            <a:avLst/>
          </a:prstGeom>
          <a:solidFill>
            <a:schemeClr val="bg1">
              <a:lumMod val="95000"/>
            </a:schemeClr>
          </a:solidFill>
          <a:ln w="25400">
            <a:solidFill>
              <a:schemeClr val="accent2"/>
            </a:solidFill>
            <a:prstDash val="dash"/>
          </a:ln>
          <a:effectLst/>
        </p:spPr>
        <p:style>
          <a:lnRef idx="1">
            <a:schemeClr val="accent2"/>
          </a:lnRef>
          <a:fillRef idx="2">
            <a:schemeClr val="accent2"/>
          </a:fillRef>
          <a:effectRef idx="1">
            <a:schemeClr val="accent2"/>
          </a:effectRef>
          <a:fontRef idx="minor">
            <a:schemeClr val="dk1"/>
          </a:fontRef>
        </p:style>
        <p:txBody>
          <a:bodyPr wrap="none" lIns="0" tIns="45711" rIns="0" bIns="45711" rtlCol="0" anchor="ctr">
            <a:noAutofit/>
          </a:bodyPr>
          <a:lstStyle/>
          <a:p>
            <a:pPr lvl="0" algn="ctr" defTabSz="685188" fontAlgn="base">
              <a:spcBef>
                <a:spcPct val="0"/>
              </a:spcBef>
              <a:spcAft>
                <a:spcPct val="0"/>
              </a:spcAft>
              <a:defRPr/>
            </a:pPr>
            <a:r>
              <a:rPr lang="en-GB" sz="700" dirty="0">
                <a:solidFill>
                  <a:srgbClr val="5A5A5A"/>
                </a:solidFill>
                <a:cs typeface="Arial" panose="020B0604020202020204" pitchFamily="34" charset="0"/>
              </a:rPr>
              <a:t>DAPA-CKD</a:t>
            </a:r>
            <a:r>
              <a:rPr lang="en-GB" sz="700" baseline="30000" dirty="0">
                <a:solidFill>
                  <a:srgbClr val="5A5A5A"/>
                </a:solidFill>
                <a:cs typeface="Arial" panose="020B0604020202020204" pitchFamily="34" charset="0"/>
              </a:rPr>
              <a:t>8††</a:t>
            </a:r>
            <a:br>
              <a:rPr kumimoji="0" lang="en-GB" sz="700" b="0" i="0" u="none" strike="noStrike" kern="1200" cap="none" spc="0" normalizeH="0" baseline="30000" noProof="0" dirty="0">
                <a:ln>
                  <a:noFill/>
                </a:ln>
                <a:solidFill>
                  <a:srgbClr val="5A5A5A"/>
                </a:solidFill>
                <a:effectLst/>
                <a:uLnTx/>
                <a:uFillTx/>
                <a:ea typeface="+mn-ea"/>
                <a:cs typeface="Arial" panose="020B0604020202020204" pitchFamily="34" charset="0"/>
              </a:rPr>
            </a:br>
            <a:r>
              <a:rPr lang="en-GB" sz="700" b="1" dirty="0">
                <a:solidFill>
                  <a:schemeClr val="accent1"/>
                </a:solidFill>
                <a:cs typeface="Arial" panose="020B0604020202020204" pitchFamily="34" charset="0"/>
              </a:rPr>
              <a:t>Dapagliflozin</a:t>
            </a:r>
            <a:endParaRPr kumimoji="0" lang="en-GB" sz="700" b="1" i="0" u="none" strike="noStrike" kern="1200" cap="none" spc="0" normalizeH="0" baseline="0" noProof="0" dirty="0">
              <a:ln>
                <a:noFill/>
              </a:ln>
              <a:solidFill>
                <a:schemeClr val="accent1"/>
              </a:solidFill>
              <a:effectLst/>
              <a:uLnTx/>
              <a:uFillTx/>
              <a:cs typeface="Arial" panose="020B0604020202020204" pitchFamily="34" charset="0"/>
            </a:endParaRPr>
          </a:p>
          <a:p>
            <a:pPr marL="0" marR="0" lvl="0" indent="0" algn="ctr" defTabSz="685188"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srgbClr val="5A5A5A"/>
                </a:solidFill>
                <a:effectLst/>
                <a:uLnTx/>
                <a:uFillTx/>
                <a:ea typeface="+mn-ea"/>
                <a:cs typeface="Arial" panose="020B0604020202020204" pitchFamily="34" charset="0"/>
              </a:rPr>
              <a:t>N=4094</a:t>
            </a:r>
          </a:p>
          <a:p>
            <a:pPr lvl="0" algn="ctr" defTabSz="685188" fontAlgn="base">
              <a:spcBef>
                <a:spcPct val="0"/>
              </a:spcBef>
              <a:spcAft>
                <a:spcPct val="0"/>
              </a:spcAft>
              <a:defRPr/>
            </a:pPr>
            <a:r>
              <a:rPr lang="en-GB" sz="700">
                <a:solidFill>
                  <a:srgbClr val="5A5A5A"/>
                </a:solidFill>
                <a:cs typeface="Arial" panose="020B0604020202020204" pitchFamily="34" charset="0"/>
              </a:rPr>
              <a:t>Kết cục chính: </a:t>
            </a:r>
            <a:br>
              <a:rPr lang="en-GB" sz="700">
                <a:solidFill>
                  <a:srgbClr val="5A5A5A"/>
                </a:solidFill>
                <a:cs typeface="Arial" panose="020B0604020202020204" pitchFamily="34" charset="0"/>
              </a:rPr>
            </a:br>
            <a:r>
              <a:rPr lang="vi-VN" sz="700">
                <a:solidFill>
                  <a:srgbClr val="5A5A5A"/>
                </a:solidFill>
                <a:cs typeface="Arial" panose="020B0604020202020204" pitchFamily="34" charset="0"/>
              </a:rPr>
              <a:t>giảm liên tục </a:t>
            </a:r>
            <a:r>
              <a:rPr lang="en-GB" sz="700">
                <a:solidFill>
                  <a:srgbClr val="5A5A5A"/>
                </a:solidFill>
                <a:cs typeface="Arial" panose="020B0604020202020204" pitchFamily="34" charset="0"/>
              </a:rPr>
              <a:t>≥</a:t>
            </a:r>
            <a:r>
              <a:rPr lang="en-GB" sz="700" dirty="0">
                <a:solidFill>
                  <a:srgbClr val="5A5A5A"/>
                </a:solidFill>
                <a:cs typeface="Arial" panose="020B0604020202020204" pitchFamily="34" charset="0"/>
              </a:rPr>
              <a:t>50</a:t>
            </a:r>
            <a:r>
              <a:rPr lang="en-GB" sz="700">
                <a:solidFill>
                  <a:srgbClr val="5A5A5A"/>
                </a:solidFill>
                <a:cs typeface="Arial" panose="020B0604020202020204" pitchFamily="34" charset="0"/>
              </a:rPr>
              <a:t>% eGFR, </a:t>
            </a:r>
            <a:endParaRPr lang="vi-VN" sz="700">
              <a:solidFill>
                <a:srgbClr val="5A5A5A"/>
              </a:solidFill>
              <a:cs typeface="Arial" panose="020B0604020202020204" pitchFamily="34" charset="0"/>
            </a:endParaRPr>
          </a:p>
          <a:p>
            <a:pPr lvl="0" algn="ctr" defTabSz="685188" fontAlgn="base">
              <a:spcBef>
                <a:spcPct val="0"/>
              </a:spcBef>
              <a:spcAft>
                <a:spcPct val="0"/>
              </a:spcAft>
              <a:defRPr/>
            </a:pPr>
            <a:r>
              <a:rPr lang="en-GB" sz="700">
                <a:solidFill>
                  <a:srgbClr val="5A5A5A"/>
                </a:solidFill>
                <a:cs typeface="Arial" panose="020B0604020202020204" pitchFamily="34" charset="0"/>
              </a:rPr>
              <a:t>ESKD </a:t>
            </a:r>
            <a:endParaRPr lang="vi-VN" sz="700">
              <a:solidFill>
                <a:srgbClr val="5A5A5A"/>
              </a:solidFill>
              <a:cs typeface="Arial" panose="020B0604020202020204" pitchFamily="34" charset="0"/>
            </a:endParaRPr>
          </a:p>
          <a:p>
            <a:pPr lvl="0" algn="ctr" defTabSz="685188" fontAlgn="base">
              <a:spcBef>
                <a:spcPct val="0"/>
              </a:spcBef>
              <a:spcAft>
                <a:spcPct val="0"/>
              </a:spcAft>
              <a:defRPr/>
            </a:pPr>
            <a:r>
              <a:rPr lang="vi-VN" sz="700">
                <a:solidFill>
                  <a:srgbClr val="5A5A5A"/>
                </a:solidFill>
                <a:cs typeface="Arial" panose="020B0604020202020204" pitchFamily="34" charset="0"/>
              </a:rPr>
              <a:t>Hoặc tử vong do thận </a:t>
            </a:r>
          </a:p>
          <a:p>
            <a:pPr lvl="0" algn="ctr" defTabSz="685188" fontAlgn="base">
              <a:spcBef>
                <a:spcPct val="0"/>
              </a:spcBef>
              <a:spcAft>
                <a:spcPct val="0"/>
              </a:spcAft>
              <a:defRPr/>
            </a:pPr>
            <a:r>
              <a:rPr lang="vi-VN" sz="700">
                <a:solidFill>
                  <a:srgbClr val="5A5A5A"/>
                </a:solidFill>
                <a:cs typeface="Arial" panose="020B0604020202020204" pitchFamily="34" charset="0"/>
              </a:rPr>
              <a:t>hoặc tử vong tim mạch</a:t>
            </a:r>
            <a:endParaRPr lang="en-GB" sz="700" strike="sngStrike" dirty="0">
              <a:solidFill>
                <a:srgbClr val="5A5A5A"/>
              </a:solidFill>
              <a:cs typeface="Arial" panose="020B0604020202020204" pitchFamily="34" charset="0"/>
            </a:endParaRPr>
          </a:p>
        </p:txBody>
      </p:sp>
      <p:cxnSp>
        <p:nvCxnSpPr>
          <p:cNvPr id="34" name="Straight Arrow Connector 33">
            <a:extLst>
              <a:ext uri="{FF2B5EF4-FFF2-40B4-BE49-F238E27FC236}">
                <a16:creationId xmlns:a16="http://schemas.microsoft.com/office/drawing/2014/main" id="{6E4E9574-B37C-4413-9636-FDCB6255B8C3}"/>
              </a:ext>
            </a:extLst>
          </p:cNvPr>
          <p:cNvCxnSpPr>
            <a:cxnSpLocks/>
          </p:cNvCxnSpPr>
          <p:nvPr/>
        </p:nvCxnSpPr>
        <p:spPr>
          <a:xfrm>
            <a:off x="7326231" y="1957917"/>
            <a:ext cx="0" cy="717898"/>
          </a:xfrm>
          <a:prstGeom prst="straightConnector1">
            <a:avLst/>
          </a:prstGeom>
          <a:noFill/>
          <a:ln w="28575" cap="flat" cmpd="sng" algn="ctr">
            <a:solidFill>
              <a:schemeClr val="accent1"/>
            </a:solidFill>
            <a:prstDash val="solid"/>
            <a:headEnd type="none"/>
            <a:tailEnd type="oval"/>
          </a:ln>
          <a:effectLst/>
        </p:spPr>
      </p:cxnSp>
      <p:sp>
        <p:nvSpPr>
          <p:cNvPr id="35" name="TextBox 34">
            <a:extLst>
              <a:ext uri="{FF2B5EF4-FFF2-40B4-BE49-F238E27FC236}">
                <a16:creationId xmlns:a16="http://schemas.microsoft.com/office/drawing/2014/main" id="{090C32CB-2CC2-4B70-8E73-A890CC4B3F34}"/>
              </a:ext>
            </a:extLst>
          </p:cNvPr>
          <p:cNvSpPr txBox="1"/>
          <p:nvPr/>
        </p:nvSpPr>
        <p:spPr>
          <a:xfrm>
            <a:off x="6566271" y="888510"/>
            <a:ext cx="1115784" cy="1051169"/>
          </a:xfrm>
          <a:prstGeom prst="roundRect">
            <a:avLst/>
          </a:prstGeom>
          <a:solidFill>
            <a:schemeClr val="bg1">
              <a:lumMod val="95000"/>
            </a:schemeClr>
          </a:solidFill>
          <a:ln w="19050">
            <a:solidFill>
              <a:srgbClr val="91278F"/>
            </a:solidFill>
            <a:prstDash val="sysDot"/>
          </a:ln>
          <a:effectLst/>
        </p:spPr>
        <p:style>
          <a:lnRef idx="1">
            <a:schemeClr val="accent2"/>
          </a:lnRef>
          <a:fillRef idx="2">
            <a:schemeClr val="accent2"/>
          </a:fillRef>
          <a:effectRef idx="1">
            <a:schemeClr val="accent2"/>
          </a:effectRef>
          <a:fontRef idx="minor">
            <a:schemeClr val="dk1"/>
          </a:fontRef>
        </p:style>
        <p:txBody>
          <a:bodyPr wrap="square" lIns="36000" tIns="45711" rIns="36000" bIns="45711" rtlCol="0" anchor="ctr">
            <a:noAutofit/>
          </a:bodyPr>
          <a:lstStyle/>
          <a:p>
            <a:pPr lvl="0" algn="ctr" defTabSz="609585">
              <a:defRPr/>
            </a:pPr>
            <a:r>
              <a:rPr kumimoji="0" lang="en-GB" sz="700" i="0" u="none" strike="noStrike" kern="1200" cap="none" spc="0" normalizeH="0" baseline="0" noProof="0" dirty="0">
                <a:ln>
                  <a:noFill/>
                </a:ln>
                <a:solidFill>
                  <a:srgbClr val="5A5A5A"/>
                </a:solidFill>
                <a:effectLst/>
                <a:uLnTx/>
                <a:uFillTx/>
                <a:ea typeface="+mn-ea"/>
                <a:cs typeface="Arial" pitchFamily="34" charset="0"/>
              </a:rPr>
              <a:t>EMPEROR-Reduced</a:t>
            </a:r>
            <a:r>
              <a:rPr kumimoji="0" lang="en-GB" sz="700" i="0" u="none" strike="noStrike" kern="1200" cap="none" spc="0" normalizeH="0" baseline="30000" noProof="0" dirty="0">
                <a:ln>
                  <a:noFill/>
                </a:ln>
                <a:solidFill>
                  <a:srgbClr val="5A5A5A"/>
                </a:solidFill>
                <a:effectLst/>
                <a:uLnTx/>
                <a:uFillTx/>
                <a:ea typeface="+mn-ea"/>
                <a:cs typeface="Arial" pitchFamily="34" charset="0"/>
              </a:rPr>
              <a:t>7</a:t>
            </a:r>
            <a:r>
              <a:rPr lang="en-GB" sz="700" baseline="30000" dirty="0">
                <a:solidFill>
                  <a:srgbClr val="5A5A5A"/>
                </a:solidFill>
                <a:cs typeface="Arial" panose="020B0604020202020204" pitchFamily="34" charset="0"/>
              </a:rPr>
              <a:t>‡‡</a:t>
            </a:r>
            <a:endParaRPr kumimoji="0" lang="en-GB" sz="700" i="0" u="none" strike="noStrike" kern="1200" cap="none" spc="0" normalizeH="0" baseline="30000" noProof="0" dirty="0">
              <a:ln>
                <a:noFill/>
              </a:ln>
              <a:solidFill>
                <a:srgbClr val="5A5A5A"/>
              </a:solidFill>
              <a:effectLst/>
              <a:uLnTx/>
              <a:uFillTx/>
              <a:ea typeface="+mn-ea"/>
              <a:cs typeface="Arial" pitchFamily="34" charset="0"/>
            </a:endParaRPr>
          </a:p>
          <a:p>
            <a:pPr marL="0" marR="0" lvl="0" indent="0" algn="ctr" defTabSz="609585" rtl="0" eaLnBrk="1" fontAlgn="auto" latinLnBrk="0" hangingPunct="1">
              <a:lnSpc>
                <a:spcPct val="100000"/>
              </a:lnSpc>
              <a:spcBef>
                <a:spcPts val="0"/>
              </a:spcBef>
              <a:spcAft>
                <a:spcPts val="0"/>
              </a:spcAft>
              <a:buClrTx/>
              <a:buSzTx/>
              <a:buFontTx/>
              <a:buNone/>
              <a:tabLst/>
              <a:defRPr/>
            </a:pPr>
            <a:r>
              <a:rPr lang="en-GB" sz="700" b="1" dirty="0">
                <a:solidFill>
                  <a:schemeClr val="accent1"/>
                </a:solidFill>
                <a:cs typeface="Arial" panose="020B0604020202020204" pitchFamily="34" charset="0"/>
              </a:rPr>
              <a:t>Empagliflozin</a:t>
            </a:r>
          </a:p>
          <a:p>
            <a:pPr marL="0" marR="0" lvl="0" indent="0" algn="ctr" defTabSz="609585" rtl="0" eaLnBrk="1" fontAlgn="auto" latinLnBrk="0" hangingPunct="1">
              <a:lnSpc>
                <a:spcPct val="100000"/>
              </a:lnSpc>
              <a:spcBef>
                <a:spcPts val="0"/>
              </a:spcBef>
              <a:spcAft>
                <a:spcPts val="0"/>
              </a:spcAft>
              <a:buClrTx/>
              <a:buSzTx/>
              <a:buFontTx/>
              <a:buNone/>
              <a:tabLst/>
              <a:defRPr/>
            </a:pPr>
            <a:r>
              <a:rPr lang="en-GB" sz="700" dirty="0">
                <a:solidFill>
                  <a:srgbClr val="5A5A5A"/>
                </a:solidFill>
              </a:rPr>
              <a:t>N=3730</a:t>
            </a:r>
          </a:p>
          <a:p>
            <a:pPr algn="ctr" defTabSz="609585">
              <a:defRPr/>
            </a:pPr>
            <a:r>
              <a:rPr lang="en-GB" sz="700">
                <a:solidFill>
                  <a:srgbClr val="5A5A5A"/>
                </a:solidFill>
                <a:cs typeface="Arial" panose="020B0604020202020204" pitchFamily="34" charset="0"/>
              </a:rPr>
              <a:t>Kết cục chính</a:t>
            </a:r>
            <a:r>
              <a:rPr lang="en-GB" sz="700">
                <a:solidFill>
                  <a:srgbClr val="5A5A5A"/>
                </a:solidFill>
              </a:rPr>
              <a:t>: t</a:t>
            </a:r>
            <a:r>
              <a:rPr lang="vi-VN" sz="700">
                <a:solidFill>
                  <a:srgbClr val="5A5A5A"/>
                </a:solidFill>
              </a:rPr>
              <a:t>hời gian gặp biến cố đầu tiên của tử vong tim mạch hoặc nhập viện vì suy tim</a:t>
            </a:r>
            <a:endParaRPr lang="en-GB" sz="700" dirty="0">
              <a:solidFill>
                <a:srgbClr val="5A5A5A"/>
              </a:solidFill>
            </a:endParaRPr>
          </a:p>
        </p:txBody>
      </p:sp>
      <p:sp>
        <p:nvSpPr>
          <p:cNvPr id="37" name="TextBox 44">
            <a:extLst>
              <a:ext uri="{FF2B5EF4-FFF2-40B4-BE49-F238E27FC236}">
                <a16:creationId xmlns:a16="http://schemas.microsoft.com/office/drawing/2014/main" id="{CE985557-E9AE-447A-9217-5EADBA428B33}"/>
              </a:ext>
            </a:extLst>
          </p:cNvPr>
          <p:cNvSpPr txBox="1"/>
          <p:nvPr/>
        </p:nvSpPr>
        <p:spPr>
          <a:xfrm>
            <a:off x="151924" y="1573932"/>
            <a:ext cx="130187" cy="136107"/>
          </a:xfrm>
          <a:prstGeom prst="roundRect">
            <a:avLst/>
          </a:prstGeom>
          <a:noFill/>
          <a:ln w="25400">
            <a:solidFill>
              <a:schemeClr val="accent2"/>
            </a:solidFill>
            <a:prstDash val="dash"/>
          </a:ln>
          <a:effectLst/>
        </p:spPr>
        <p:style>
          <a:lnRef idx="1">
            <a:schemeClr val="accent2"/>
          </a:lnRef>
          <a:fillRef idx="2">
            <a:schemeClr val="accent2"/>
          </a:fillRef>
          <a:effectRef idx="1">
            <a:schemeClr val="accent2"/>
          </a:effectRef>
          <a:fontRef idx="minor">
            <a:schemeClr val="dk1"/>
          </a:fontRef>
        </p:style>
        <p:txBody>
          <a:bodyPr wrap="none" lIns="0" tIns="45711" rIns="0" bIns="45711" rtlCol="0" anchor="ctr">
            <a:noAutofit/>
          </a:bodyPr>
          <a:lstStyle/>
          <a:p>
            <a:pPr marL="0" marR="0" lvl="0" indent="0" algn="ctr" defTabSz="685188"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5A5A5A"/>
              </a:solidFill>
              <a:effectLst/>
              <a:uLnTx/>
              <a:uFillTx/>
              <a:ea typeface="+mn-ea"/>
              <a:cs typeface="Arial" panose="020B0604020202020204" pitchFamily="34" charset="0"/>
            </a:endParaRPr>
          </a:p>
        </p:txBody>
      </p:sp>
      <p:sp>
        <p:nvSpPr>
          <p:cNvPr id="38" name="TextBox 37">
            <a:extLst>
              <a:ext uri="{FF2B5EF4-FFF2-40B4-BE49-F238E27FC236}">
                <a16:creationId xmlns:a16="http://schemas.microsoft.com/office/drawing/2014/main" id="{9122AC0A-0EAB-4CD0-9F45-699976D0C62A}"/>
              </a:ext>
            </a:extLst>
          </p:cNvPr>
          <p:cNvSpPr txBox="1"/>
          <p:nvPr/>
        </p:nvSpPr>
        <p:spPr>
          <a:xfrm>
            <a:off x="286109" y="1526509"/>
            <a:ext cx="4707029" cy="338554"/>
          </a:xfrm>
          <a:prstGeom prst="rect">
            <a:avLst/>
          </a:prstGeom>
          <a:noFill/>
        </p:spPr>
        <p:txBody>
          <a:bodyPr wrap="square" rtlCol="0">
            <a:spAutoFit/>
          </a:bodyPr>
          <a:lstStyle/>
          <a:p>
            <a:pPr>
              <a:defRPr/>
            </a:pPr>
            <a:r>
              <a:rPr lang="en-US" sz="800" kern="0">
                <a:solidFill>
                  <a:srgbClr val="5A5A5A"/>
                </a:solidFill>
                <a:latin typeface="Arial" panose="020B0604020202020204" pitchFamily="34" charset="0"/>
                <a:cs typeface="Arial" panose="020B0604020202020204" pitchFamily="34" charset="0"/>
              </a:rPr>
              <a:t>Thử nghiệm đánh giá kết cục thận bao gồm bệnh nhân </a:t>
            </a:r>
          </a:p>
          <a:p>
            <a:pPr>
              <a:defRPr/>
            </a:pPr>
            <a:r>
              <a:rPr lang="en-US" sz="800" kern="0">
                <a:solidFill>
                  <a:srgbClr val="5A5A5A"/>
                </a:solidFill>
                <a:latin typeface="Arial" panose="020B0604020202020204" pitchFamily="34" charset="0"/>
                <a:cs typeface="Arial" panose="020B0604020202020204" pitchFamily="34" charset="0"/>
              </a:rPr>
              <a:t>kèm hoặc không kèm ĐTĐ típ 2 và CKD </a:t>
            </a:r>
            <a:endParaRPr lang="en-US" sz="800" kern="0" dirty="0">
              <a:solidFill>
                <a:srgbClr val="5A5A5A"/>
              </a:solidFill>
              <a:latin typeface="Arial" panose="020B0604020202020204" pitchFamily="34" charset="0"/>
              <a:cs typeface="Arial" panose="020B0604020202020204" pitchFamily="34" charset="0"/>
            </a:endParaRPr>
          </a:p>
        </p:txBody>
      </p:sp>
      <p:sp>
        <p:nvSpPr>
          <p:cNvPr id="39" name="TextBox 44">
            <a:extLst>
              <a:ext uri="{FF2B5EF4-FFF2-40B4-BE49-F238E27FC236}">
                <a16:creationId xmlns:a16="http://schemas.microsoft.com/office/drawing/2014/main" id="{35A772C1-9C06-49CA-8BBD-195A97331E86}"/>
              </a:ext>
            </a:extLst>
          </p:cNvPr>
          <p:cNvSpPr txBox="1"/>
          <p:nvPr/>
        </p:nvSpPr>
        <p:spPr>
          <a:xfrm>
            <a:off x="151925" y="1858548"/>
            <a:ext cx="130187" cy="136107"/>
          </a:xfrm>
          <a:prstGeom prst="roundRect">
            <a:avLst/>
          </a:prstGeom>
          <a:noFill/>
          <a:ln w="25400">
            <a:solidFill>
              <a:schemeClr val="accent2"/>
            </a:solidFill>
            <a:prstDash val="sysDot"/>
          </a:ln>
          <a:effectLst/>
        </p:spPr>
        <p:style>
          <a:lnRef idx="1">
            <a:schemeClr val="accent2"/>
          </a:lnRef>
          <a:fillRef idx="2">
            <a:schemeClr val="accent2"/>
          </a:fillRef>
          <a:effectRef idx="1">
            <a:schemeClr val="accent2"/>
          </a:effectRef>
          <a:fontRef idx="minor">
            <a:schemeClr val="dk1"/>
          </a:fontRef>
        </p:style>
        <p:txBody>
          <a:bodyPr wrap="none" lIns="0" tIns="45711" rIns="0" bIns="45711" rtlCol="0" anchor="ctr">
            <a:noAutofit/>
          </a:bodyPr>
          <a:lstStyle/>
          <a:p>
            <a:pPr marL="0" marR="0" lvl="0" indent="0" algn="ctr" defTabSz="685188"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5A5A5A"/>
              </a:solidFill>
              <a:effectLst/>
              <a:uLnTx/>
              <a:uFillTx/>
              <a:ea typeface="+mn-ea"/>
              <a:cs typeface="Arial" panose="020B0604020202020204" pitchFamily="34" charset="0"/>
            </a:endParaRPr>
          </a:p>
        </p:txBody>
      </p:sp>
      <p:sp>
        <p:nvSpPr>
          <p:cNvPr id="40" name="TextBox 39">
            <a:extLst>
              <a:ext uri="{FF2B5EF4-FFF2-40B4-BE49-F238E27FC236}">
                <a16:creationId xmlns:a16="http://schemas.microsoft.com/office/drawing/2014/main" id="{94E28922-AB76-46B5-954E-50E96F0E616C}"/>
              </a:ext>
            </a:extLst>
          </p:cNvPr>
          <p:cNvSpPr txBox="1"/>
          <p:nvPr/>
        </p:nvSpPr>
        <p:spPr>
          <a:xfrm>
            <a:off x="282111" y="1808245"/>
            <a:ext cx="4707029" cy="338554"/>
          </a:xfrm>
          <a:prstGeom prst="rect">
            <a:avLst/>
          </a:prstGeom>
          <a:noFill/>
        </p:spPr>
        <p:txBody>
          <a:bodyPr wrap="square" rtlCol="0">
            <a:spAutoFit/>
          </a:bodyPr>
          <a:lstStyle/>
          <a:p>
            <a:pPr>
              <a:defRPr/>
            </a:pPr>
            <a:r>
              <a:rPr lang="en-US" sz="800" kern="0">
                <a:solidFill>
                  <a:srgbClr val="5A5A5A"/>
                </a:solidFill>
                <a:latin typeface="Arial" panose="020B0604020202020204" pitchFamily="34" charset="0"/>
                <a:cs typeface="Arial" panose="020B0604020202020204" pitchFamily="34" charset="0"/>
              </a:rPr>
              <a:t>Thử nghiệm đánh giá kết cục suy tim bao gồm bệnh nhân </a:t>
            </a:r>
          </a:p>
          <a:p>
            <a:pPr>
              <a:defRPr/>
            </a:pPr>
            <a:r>
              <a:rPr lang="en-US" sz="800" kern="0">
                <a:solidFill>
                  <a:srgbClr val="5A5A5A"/>
                </a:solidFill>
                <a:latin typeface="Arial" panose="020B0604020202020204" pitchFamily="34" charset="0"/>
                <a:cs typeface="Arial" panose="020B0604020202020204" pitchFamily="34" charset="0"/>
              </a:rPr>
              <a:t>kèm hoặc không kèm ĐTĐ típ 2 và suy tim</a:t>
            </a:r>
            <a:endParaRPr lang="en-US" sz="800" kern="0" dirty="0">
              <a:solidFill>
                <a:srgbClr val="5A5A5A"/>
              </a:solidFill>
              <a:latin typeface="Arial" panose="020B0604020202020204" pitchFamily="34" charset="0"/>
              <a:cs typeface="Arial" panose="020B0604020202020204" pitchFamily="34" charset="0"/>
            </a:endParaRPr>
          </a:p>
        </p:txBody>
      </p:sp>
      <p:sp>
        <p:nvSpPr>
          <p:cNvPr id="32" name="Slide Number Placeholder 4">
            <a:extLst>
              <a:ext uri="{FF2B5EF4-FFF2-40B4-BE49-F238E27FC236}">
                <a16:creationId xmlns:a16="http://schemas.microsoft.com/office/drawing/2014/main" id="{1815F6A3-12A5-4F7D-AC85-1A67E9B6186B}"/>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cxnSp>
        <p:nvCxnSpPr>
          <p:cNvPr id="58" name="Straight Arrow Connector 57">
            <a:extLst>
              <a:ext uri="{FF2B5EF4-FFF2-40B4-BE49-F238E27FC236}">
                <a16:creationId xmlns:a16="http://schemas.microsoft.com/office/drawing/2014/main" id="{720BFCA5-7816-49EC-8DCA-A57305F8517F}"/>
              </a:ext>
            </a:extLst>
          </p:cNvPr>
          <p:cNvCxnSpPr>
            <a:cxnSpLocks/>
          </p:cNvCxnSpPr>
          <p:nvPr/>
        </p:nvCxnSpPr>
        <p:spPr>
          <a:xfrm>
            <a:off x="5093834" y="1957917"/>
            <a:ext cx="0" cy="766218"/>
          </a:xfrm>
          <a:prstGeom prst="straightConnector1">
            <a:avLst/>
          </a:prstGeom>
          <a:noFill/>
          <a:ln w="28575" cap="flat" cmpd="sng" algn="ctr">
            <a:solidFill>
              <a:schemeClr val="accent1"/>
            </a:solidFill>
            <a:prstDash val="solid"/>
            <a:headEnd type="none"/>
            <a:tailEnd type="oval"/>
          </a:ln>
          <a:effectLst/>
        </p:spPr>
      </p:cxnSp>
      <p:cxnSp>
        <p:nvCxnSpPr>
          <p:cNvPr id="63" name="Straight Arrow Connector 62">
            <a:extLst>
              <a:ext uri="{FF2B5EF4-FFF2-40B4-BE49-F238E27FC236}">
                <a16:creationId xmlns:a16="http://schemas.microsoft.com/office/drawing/2014/main" id="{C7EB5A0B-F9F1-4418-A7BA-A61AA7F71419}"/>
              </a:ext>
            </a:extLst>
          </p:cNvPr>
          <p:cNvCxnSpPr>
            <a:cxnSpLocks/>
          </p:cNvCxnSpPr>
          <p:nvPr/>
        </p:nvCxnSpPr>
        <p:spPr>
          <a:xfrm flipV="1">
            <a:off x="3319672" y="2724134"/>
            <a:ext cx="0" cy="719304"/>
          </a:xfrm>
          <a:prstGeom prst="straightConnector1">
            <a:avLst/>
          </a:prstGeom>
          <a:noFill/>
          <a:ln w="28575" cap="flat" cmpd="sng" algn="ctr">
            <a:solidFill>
              <a:schemeClr val="accent1"/>
            </a:solidFill>
            <a:prstDash val="solid"/>
            <a:headEnd type="none"/>
            <a:tailEnd type="oval"/>
          </a:ln>
          <a:effectLst/>
        </p:spPr>
      </p:cxnSp>
      <p:cxnSp>
        <p:nvCxnSpPr>
          <p:cNvPr id="16" name="Straight Arrow Connector 15">
            <a:extLst>
              <a:ext uri="{FF2B5EF4-FFF2-40B4-BE49-F238E27FC236}">
                <a16:creationId xmlns:a16="http://schemas.microsoft.com/office/drawing/2014/main" id="{C7EB5A0B-F9F1-4418-A7BA-A61AA7F71419}"/>
              </a:ext>
            </a:extLst>
          </p:cNvPr>
          <p:cNvCxnSpPr>
            <a:cxnSpLocks/>
          </p:cNvCxnSpPr>
          <p:nvPr/>
        </p:nvCxnSpPr>
        <p:spPr>
          <a:xfrm flipV="1">
            <a:off x="5218903" y="2724134"/>
            <a:ext cx="0" cy="441123"/>
          </a:xfrm>
          <a:prstGeom prst="straightConnector1">
            <a:avLst/>
          </a:prstGeom>
          <a:noFill/>
          <a:ln w="28575" cap="flat" cmpd="sng" algn="ctr">
            <a:solidFill>
              <a:schemeClr val="accent1"/>
            </a:solidFill>
            <a:prstDash val="solid"/>
            <a:headEnd type="none"/>
            <a:tailEnd type="oval"/>
          </a:ln>
          <a:effectLst/>
        </p:spPr>
      </p:cxnSp>
      <p:sp>
        <p:nvSpPr>
          <p:cNvPr id="94" name="TextBox 93">
            <a:extLst>
              <a:ext uri="{FF2B5EF4-FFF2-40B4-BE49-F238E27FC236}">
                <a16:creationId xmlns:a16="http://schemas.microsoft.com/office/drawing/2014/main" id="{A89A43B8-E971-4BFD-8AFF-9E97D79B1CAE}"/>
              </a:ext>
            </a:extLst>
          </p:cNvPr>
          <p:cNvSpPr txBox="1"/>
          <p:nvPr/>
        </p:nvSpPr>
        <p:spPr>
          <a:xfrm>
            <a:off x="5325879" y="1157520"/>
            <a:ext cx="1115784" cy="861664"/>
          </a:xfrm>
          <a:prstGeom prst="roundRect">
            <a:avLst/>
          </a:prstGeom>
          <a:solidFill>
            <a:schemeClr val="bg1">
              <a:lumMod val="95000"/>
            </a:schemeClr>
          </a:solidFill>
          <a:ln w="25400">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square" lIns="68565" tIns="34283" rIns="68565" bIns="34283" rtlCol="0" anchor="ctr">
            <a:noAutofit/>
          </a:bodyPr>
          <a:lstStyle/>
          <a:p>
            <a:pPr algn="ctr" defTabSz="513891" fontAlgn="base">
              <a:spcBef>
                <a:spcPct val="0"/>
              </a:spcBef>
              <a:spcAft>
                <a:spcPct val="0"/>
              </a:spcAft>
              <a:defRPr/>
            </a:pPr>
            <a:r>
              <a:rPr lang="en-GB" sz="700" dirty="0">
                <a:solidFill>
                  <a:srgbClr val="5A5A5A"/>
                </a:solidFill>
                <a:cs typeface="Arial" panose="020B0604020202020204" pitchFamily="34" charset="0"/>
              </a:rPr>
              <a:t>VERTIS CV</a:t>
            </a:r>
            <a:r>
              <a:rPr lang="en-GB" sz="700" baseline="30000" dirty="0">
                <a:solidFill>
                  <a:srgbClr val="5A5A5A"/>
                </a:solidFill>
                <a:cs typeface="Arial" panose="020B0604020202020204" pitchFamily="34" charset="0"/>
              </a:rPr>
              <a:t>5**</a:t>
            </a:r>
          </a:p>
          <a:p>
            <a:pPr algn="ctr" defTabSz="513891" fontAlgn="base">
              <a:spcBef>
                <a:spcPct val="0"/>
              </a:spcBef>
              <a:spcAft>
                <a:spcPct val="0"/>
              </a:spcAft>
              <a:defRPr/>
            </a:pPr>
            <a:r>
              <a:rPr lang="en-GB" sz="700" b="1" dirty="0">
                <a:solidFill>
                  <a:schemeClr val="accent1"/>
                </a:solidFill>
                <a:cs typeface="Arial" panose="020B0604020202020204" pitchFamily="34" charset="0"/>
              </a:rPr>
              <a:t>Ertugliflozin</a:t>
            </a:r>
            <a:br>
              <a:rPr lang="en-GB" sz="700" baseline="30000" dirty="0">
                <a:solidFill>
                  <a:srgbClr val="5A5A5A"/>
                </a:solidFill>
                <a:cs typeface="Arial" panose="020B0604020202020204" pitchFamily="34" charset="0"/>
              </a:rPr>
            </a:br>
            <a:r>
              <a:rPr lang="en-GB" sz="700" dirty="0">
                <a:solidFill>
                  <a:srgbClr val="5A5A5A"/>
                </a:solidFill>
                <a:cs typeface="Arial" panose="020B0604020202020204" pitchFamily="34" charset="0"/>
              </a:rPr>
              <a:t>N=8246</a:t>
            </a:r>
          </a:p>
          <a:p>
            <a:pPr algn="ctr" defTabSz="513891" fontAlgn="base">
              <a:spcBef>
                <a:spcPct val="0"/>
              </a:spcBef>
              <a:spcAft>
                <a:spcPct val="0"/>
              </a:spcAft>
              <a:defRPr/>
            </a:pPr>
            <a:r>
              <a:rPr lang="en-GB" sz="700">
                <a:solidFill>
                  <a:srgbClr val="5A5A5A"/>
                </a:solidFill>
                <a:cs typeface="Arial" panose="020B0604020202020204" pitchFamily="34" charset="0"/>
              </a:rPr>
              <a:t>Kết cục chính : </a:t>
            </a:r>
            <a:br>
              <a:rPr lang="en-GB" sz="700" dirty="0">
                <a:solidFill>
                  <a:srgbClr val="5A5A5A"/>
                </a:solidFill>
                <a:cs typeface="Arial" panose="020B0604020202020204" pitchFamily="34" charset="0"/>
              </a:rPr>
            </a:br>
            <a:r>
              <a:rPr lang="en-GB" sz="700" dirty="0">
                <a:solidFill>
                  <a:srgbClr val="5A5A5A"/>
                </a:solidFill>
                <a:cs typeface="Arial" panose="020B0604020202020204" pitchFamily="34" charset="0"/>
              </a:rPr>
              <a:t>3P-MACE</a:t>
            </a:r>
            <a:endParaRPr lang="en-GB" sz="600" strike="sngStrike" dirty="0"/>
          </a:p>
        </p:txBody>
      </p:sp>
      <p:sp>
        <p:nvSpPr>
          <p:cNvPr id="81" name="TextBox 80">
            <a:extLst>
              <a:ext uri="{FF2B5EF4-FFF2-40B4-BE49-F238E27FC236}">
                <a16:creationId xmlns:a16="http://schemas.microsoft.com/office/drawing/2014/main" id="{D108F95C-BC6B-46C7-8411-604687B789BC}"/>
              </a:ext>
            </a:extLst>
          </p:cNvPr>
          <p:cNvSpPr txBox="1"/>
          <p:nvPr/>
        </p:nvSpPr>
        <p:spPr>
          <a:xfrm>
            <a:off x="3839322" y="1167520"/>
            <a:ext cx="1290756" cy="833853"/>
          </a:xfrm>
          <a:prstGeom prst="roundRect">
            <a:avLst/>
          </a:prstGeom>
          <a:solidFill>
            <a:schemeClr val="bg1">
              <a:lumMod val="95000"/>
            </a:schemeClr>
          </a:solidFill>
          <a:ln w="25400">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none" lIns="68565" tIns="34283" rIns="68565" bIns="34283" rtlCol="0" anchor="ctr">
            <a:noAutofit/>
          </a:bodyPr>
          <a:lstStyle/>
          <a:p>
            <a:pPr algn="ctr" defTabSz="513891" fontAlgn="base">
              <a:spcBef>
                <a:spcPct val="0"/>
              </a:spcBef>
              <a:spcAft>
                <a:spcPct val="0"/>
              </a:spcAft>
              <a:defRPr/>
            </a:pPr>
            <a:r>
              <a:rPr lang="en-GB" sz="700" dirty="0">
                <a:solidFill>
                  <a:srgbClr val="5A5A5A"/>
                </a:solidFill>
                <a:cs typeface="Arial" panose="020B0604020202020204" pitchFamily="34" charset="0"/>
              </a:rPr>
              <a:t>DECLARE-TIMI 58</a:t>
            </a:r>
            <a:r>
              <a:rPr lang="en-GB" sz="700" baseline="30000" dirty="0">
                <a:solidFill>
                  <a:srgbClr val="5A5A5A"/>
                </a:solidFill>
                <a:cs typeface="Arial" panose="020B0604020202020204" pitchFamily="34" charset="0"/>
              </a:rPr>
              <a:t>3‡</a:t>
            </a:r>
            <a:br>
              <a:rPr lang="en-GB" sz="700" baseline="30000" dirty="0">
                <a:solidFill>
                  <a:srgbClr val="5A5A5A"/>
                </a:solidFill>
                <a:cs typeface="Arial" panose="020B0604020202020204" pitchFamily="34" charset="0"/>
              </a:rPr>
            </a:br>
            <a:r>
              <a:rPr lang="en-GB" sz="700" b="1" dirty="0">
                <a:solidFill>
                  <a:schemeClr val="accent1"/>
                </a:solidFill>
                <a:cs typeface="Arial" panose="020B0604020202020204" pitchFamily="34" charset="0"/>
              </a:rPr>
              <a:t>Dapagliflozin</a:t>
            </a:r>
          </a:p>
          <a:p>
            <a:pPr algn="ctr" defTabSz="513891" fontAlgn="base">
              <a:spcBef>
                <a:spcPct val="0"/>
              </a:spcBef>
              <a:spcAft>
                <a:spcPct val="0"/>
              </a:spcAft>
              <a:defRPr/>
            </a:pPr>
            <a:r>
              <a:rPr lang="en-GB" sz="700" dirty="0">
                <a:solidFill>
                  <a:srgbClr val="5A5A5A"/>
                </a:solidFill>
                <a:cs typeface="Arial" panose="020B0604020202020204" pitchFamily="34" charset="0"/>
              </a:rPr>
              <a:t>N=17,160</a:t>
            </a:r>
            <a:br>
              <a:rPr lang="en-GB" sz="700">
                <a:solidFill>
                  <a:srgbClr val="5A5A5A"/>
                </a:solidFill>
                <a:cs typeface="Arial" panose="020B0604020202020204" pitchFamily="34" charset="0"/>
              </a:rPr>
            </a:br>
            <a:r>
              <a:rPr lang="en-GB" sz="700">
                <a:solidFill>
                  <a:srgbClr val="5A5A5A"/>
                </a:solidFill>
                <a:cs typeface="Arial" panose="020B0604020202020204" pitchFamily="34" charset="0"/>
              </a:rPr>
              <a:t>Kết cục chính: </a:t>
            </a:r>
            <a:r>
              <a:rPr lang="en-GB" sz="700" dirty="0">
                <a:solidFill>
                  <a:srgbClr val="5A5A5A"/>
                </a:solidFill>
                <a:cs typeface="Arial" panose="020B0604020202020204" pitchFamily="34" charset="0"/>
              </a:rPr>
              <a:t>3P-MACE </a:t>
            </a:r>
            <a:br>
              <a:rPr lang="en-GB" sz="700">
                <a:solidFill>
                  <a:srgbClr val="5A5A5A"/>
                </a:solidFill>
                <a:cs typeface="Arial" panose="020B0604020202020204" pitchFamily="34" charset="0"/>
              </a:rPr>
            </a:br>
            <a:r>
              <a:rPr lang="en-GB" sz="700">
                <a:solidFill>
                  <a:srgbClr val="5A5A5A"/>
                </a:solidFill>
                <a:cs typeface="Arial" panose="020B0604020202020204" pitchFamily="34" charset="0"/>
              </a:rPr>
              <a:t>và tử vong tim mạch </a:t>
            </a:r>
          </a:p>
          <a:p>
            <a:pPr algn="ctr" defTabSz="513891" fontAlgn="base">
              <a:spcBef>
                <a:spcPct val="0"/>
              </a:spcBef>
              <a:spcAft>
                <a:spcPct val="0"/>
              </a:spcAft>
              <a:defRPr/>
            </a:pPr>
            <a:r>
              <a:rPr lang="en-GB" sz="700">
                <a:solidFill>
                  <a:srgbClr val="5A5A5A"/>
                </a:solidFill>
                <a:cs typeface="Arial" panose="020B0604020202020204" pitchFamily="34" charset="0"/>
              </a:rPr>
              <a:t>hoặc nhập viện vì suy tim</a:t>
            </a:r>
            <a:endParaRPr lang="en-GB" sz="700" strike="sngStrike" dirty="0">
              <a:solidFill>
                <a:srgbClr val="5A5A5A"/>
              </a:solidFill>
              <a:cs typeface="Arial" panose="020B0604020202020204" pitchFamily="34" charset="0"/>
            </a:endParaRPr>
          </a:p>
        </p:txBody>
      </p:sp>
      <p:sp>
        <p:nvSpPr>
          <p:cNvPr id="82" name="TextBox 81">
            <a:extLst>
              <a:ext uri="{FF2B5EF4-FFF2-40B4-BE49-F238E27FC236}">
                <a16:creationId xmlns:a16="http://schemas.microsoft.com/office/drawing/2014/main" id="{F6D380C0-8C58-48BA-90D3-D604A0F48F14}"/>
              </a:ext>
            </a:extLst>
          </p:cNvPr>
          <p:cNvSpPr txBox="1"/>
          <p:nvPr/>
        </p:nvSpPr>
        <p:spPr>
          <a:xfrm>
            <a:off x="2260484" y="2984691"/>
            <a:ext cx="1232450" cy="848447"/>
          </a:xfrm>
          <a:prstGeom prst="roundRect">
            <a:avLst/>
          </a:prstGeom>
          <a:solidFill>
            <a:schemeClr val="bg1">
              <a:lumMod val="95000"/>
            </a:schemeClr>
          </a:solidFill>
          <a:ln w="25400">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none" lIns="0" tIns="34283" rIns="0" bIns="34283" rtlCol="0" anchor="ctr">
            <a:noAutofit/>
          </a:bodyPr>
          <a:lstStyle/>
          <a:p>
            <a:pPr algn="ctr" defTabSz="513891" fontAlgn="base">
              <a:spcBef>
                <a:spcPct val="0"/>
              </a:spcBef>
              <a:spcAft>
                <a:spcPct val="0"/>
              </a:spcAft>
              <a:defRPr/>
            </a:pPr>
            <a:r>
              <a:rPr lang="en-GB" sz="700" dirty="0">
                <a:solidFill>
                  <a:srgbClr val="5A5A5A"/>
                </a:solidFill>
                <a:cs typeface="Arial" panose="020B0604020202020204" pitchFamily="34" charset="0"/>
              </a:rPr>
              <a:t>CANVAS Program</a:t>
            </a:r>
            <a:r>
              <a:rPr lang="en-GB" sz="700" baseline="30000" dirty="0">
                <a:solidFill>
                  <a:srgbClr val="5A5A5A"/>
                </a:solidFill>
                <a:cs typeface="Arial" panose="020B0604020202020204" pitchFamily="34" charset="0"/>
              </a:rPr>
              <a:t>2†</a:t>
            </a:r>
            <a:br>
              <a:rPr lang="en-GB" sz="700" baseline="30000" dirty="0">
                <a:solidFill>
                  <a:srgbClr val="5A5A5A"/>
                </a:solidFill>
                <a:cs typeface="Arial" panose="020B0604020202020204" pitchFamily="34" charset="0"/>
              </a:rPr>
            </a:br>
            <a:r>
              <a:rPr lang="en-GB" sz="700" b="1" dirty="0">
                <a:solidFill>
                  <a:schemeClr val="accent1"/>
                </a:solidFill>
                <a:cs typeface="Arial" panose="020B0604020202020204" pitchFamily="34" charset="0"/>
              </a:rPr>
              <a:t>Canagliflozin</a:t>
            </a:r>
          </a:p>
          <a:p>
            <a:pPr algn="ctr" defTabSz="513891" fontAlgn="base">
              <a:spcBef>
                <a:spcPct val="0"/>
              </a:spcBef>
              <a:spcAft>
                <a:spcPct val="0"/>
              </a:spcAft>
              <a:defRPr/>
            </a:pPr>
            <a:r>
              <a:rPr lang="en-GB" sz="700" dirty="0">
                <a:solidFill>
                  <a:srgbClr val="5A5A5A"/>
                </a:solidFill>
                <a:cs typeface="Arial" panose="020B0604020202020204" pitchFamily="34" charset="0"/>
              </a:rPr>
              <a:t>N=10,142</a:t>
            </a:r>
          </a:p>
          <a:p>
            <a:pPr algn="ctr" defTabSz="513891" fontAlgn="base">
              <a:spcBef>
                <a:spcPct val="0"/>
              </a:spcBef>
              <a:spcAft>
                <a:spcPct val="0"/>
              </a:spcAft>
              <a:defRPr/>
            </a:pPr>
            <a:r>
              <a:rPr lang="en-GB" sz="700">
                <a:solidFill>
                  <a:srgbClr val="5A5A5A"/>
                </a:solidFill>
                <a:cs typeface="Arial" panose="020B0604020202020204" pitchFamily="34" charset="0"/>
              </a:rPr>
              <a:t>Kết cục chính</a:t>
            </a:r>
            <a:r>
              <a:rPr lang="en-GB" sz="700"/>
              <a:t>:</a:t>
            </a:r>
            <a:endParaRPr lang="en-GB" sz="700" dirty="0"/>
          </a:p>
          <a:p>
            <a:pPr algn="ctr" defTabSz="513891" fontAlgn="base">
              <a:spcBef>
                <a:spcPct val="0"/>
              </a:spcBef>
              <a:spcAft>
                <a:spcPct val="0"/>
              </a:spcAft>
              <a:defRPr/>
            </a:pPr>
            <a:r>
              <a:rPr lang="en-GB" sz="700" dirty="0"/>
              <a:t>3P-MACE</a:t>
            </a:r>
            <a:endParaRPr lang="en-GB" sz="700" strike="sngStrike" dirty="0">
              <a:solidFill>
                <a:srgbClr val="5A5A5A"/>
              </a:solidFill>
              <a:cs typeface="Arial" panose="020B0604020202020204" pitchFamily="34" charset="0"/>
            </a:endParaRPr>
          </a:p>
        </p:txBody>
      </p:sp>
      <p:sp>
        <p:nvSpPr>
          <p:cNvPr id="17" name="TextBox 16">
            <a:extLst>
              <a:ext uri="{FF2B5EF4-FFF2-40B4-BE49-F238E27FC236}">
                <a16:creationId xmlns:a16="http://schemas.microsoft.com/office/drawing/2014/main" id="{F6D380C0-8C58-48BA-90D3-D604A0F48F14}"/>
              </a:ext>
            </a:extLst>
          </p:cNvPr>
          <p:cNvSpPr txBox="1"/>
          <p:nvPr/>
        </p:nvSpPr>
        <p:spPr>
          <a:xfrm>
            <a:off x="3701387" y="2995004"/>
            <a:ext cx="1232376" cy="848446"/>
          </a:xfrm>
          <a:prstGeom prst="roundRect">
            <a:avLst/>
          </a:prstGeom>
          <a:solidFill>
            <a:schemeClr val="bg1">
              <a:lumMod val="95000"/>
            </a:schemeClr>
          </a:solidFill>
          <a:ln w="25400">
            <a:solidFill>
              <a:schemeClr val="accent1"/>
            </a:solidFill>
            <a:prstDash val="sysDot"/>
          </a:ln>
          <a:effectLst/>
        </p:spPr>
        <p:style>
          <a:lnRef idx="1">
            <a:schemeClr val="accent2"/>
          </a:lnRef>
          <a:fillRef idx="2">
            <a:schemeClr val="accent2"/>
          </a:fillRef>
          <a:effectRef idx="1">
            <a:schemeClr val="accent2"/>
          </a:effectRef>
          <a:fontRef idx="minor">
            <a:schemeClr val="dk1"/>
          </a:fontRef>
        </p:style>
        <p:txBody>
          <a:bodyPr wrap="none" lIns="0" tIns="34283" rIns="0" bIns="34283" rtlCol="0" anchor="ctr">
            <a:noAutofit/>
          </a:bodyPr>
          <a:lstStyle/>
          <a:p>
            <a:pPr algn="ctr" defTabSz="513891" fontAlgn="base">
              <a:spcBef>
                <a:spcPct val="0"/>
              </a:spcBef>
              <a:spcAft>
                <a:spcPct val="0"/>
              </a:spcAft>
              <a:defRPr/>
            </a:pPr>
            <a:r>
              <a:rPr lang="en-GB" sz="700" dirty="0">
                <a:solidFill>
                  <a:srgbClr val="5A5A5A"/>
                </a:solidFill>
                <a:cs typeface="Arial" panose="020B0604020202020204" pitchFamily="34" charset="0"/>
              </a:rPr>
              <a:t>CREDENCE</a:t>
            </a:r>
            <a:r>
              <a:rPr lang="en-GB" sz="700" baseline="30000" dirty="0">
                <a:solidFill>
                  <a:srgbClr val="5A5A5A"/>
                </a:solidFill>
                <a:cs typeface="Arial" panose="020B0604020202020204" pitchFamily="34" charset="0"/>
              </a:rPr>
              <a:t>4§</a:t>
            </a:r>
            <a:br>
              <a:rPr lang="en-GB" sz="700" baseline="30000" dirty="0">
                <a:solidFill>
                  <a:srgbClr val="5A5A5A"/>
                </a:solidFill>
                <a:cs typeface="Arial" panose="020B0604020202020204" pitchFamily="34" charset="0"/>
              </a:rPr>
            </a:br>
            <a:r>
              <a:rPr lang="en-GB" sz="700" b="1" dirty="0">
                <a:solidFill>
                  <a:schemeClr val="accent1"/>
                </a:solidFill>
                <a:cs typeface="Arial" panose="020B0604020202020204" pitchFamily="34" charset="0"/>
              </a:rPr>
              <a:t>Canagliflozin</a:t>
            </a:r>
          </a:p>
          <a:p>
            <a:pPr algn="ctr" defTabSz="513891" fontAlgn="base">
              <a:spcBef>
                <a:spcPct val="0"/>
              </a:spcBef>
              <a:spcAft>
                <a:spcPct val="0"/>
              </a:spcAft>
              <a:defRPr/>
            </a:pPr>
            <a:r>
              <a:rPr lang="en-GB" sz="700" dirty="0">
                <a:solidFill>
                  <a:srgbClr val="5A5A5A"/>
                </a:solidFill>
                <a:cs typeface="Arial" panose="020B0604020202020204" pitchFamily="34" charset="0"/>
              </a:rPr>
              <a:t>N=4401</a:t>
            </a:r>
          </a:p>
          <a:p>
            <a:pPr algn="ctr" defTabSz="513891" fontAlgn="base">
              <a:spcBef>
                <a:spcPct val="0"/>
              </a:spcBef>
              <a:spcAft>
                <a:spcPct val="0"/>
              </a:spcAft>
              <a:defRPr/>
            </a:pPr>
            <a:r>
              <a:rPr lang="en-GB" sz="700">
                <a:solidFill>
                  <a:srgbClr val="5A5A5A"/>
                </a:solidFill>
                <a:cs typeface="Arial" panose="020B0604020202020204" pitchFamily="34" charset="0"/>
              </a:rPr>
              <a:t>Kết cục chính: </a:t>
            </a:r>
            <a:br>
              <a:rPr lang="en-GB" sz="700" dirty="0">
                <a:solidFill>
                  <a:srgbClr val="5A5A5A"/>
                </a:solidFill>
                <a:cs typeface="Arial" panose="020B0604020202020204" pitchFamily="34" charset="0"/>
              </a:rPr>
            </a:br>
            <a:r>
              <a:rPr lang="en-GB" sz="700" dirty="0">
                <a:solidFill>
                  <a:srgbClr val="5A5A5A"/>
                </a:solidFill>
                <a:cs typeface="Arial" panose="020B0604020202020204" pitchFamily="34" charset="0"/>
              </a:rPr>
              <a:t>ESKD </a:t>
            </a:r>
            <a:r>
              <a:rPr lang="en-GB" sz="700">
                <a:solidFill>
                  <a:srgbClr val="5A5A5A"/>
                </a:solidFill>
                <a:cs typeface="Arial" panose="020B0604020202020204" pitchFamily="34" charset="0"/>
              </a:rPr>
              <a:t>+ </a:t>
            </a:r>
            <a:r>
              <a:rPr lang="vi-VN" sz="700">
                <a:solidFill>
                  <a:srgbClr val="5A5A5A"/>
                </a:solidFill>
                <a:cs typeface="Arial" panose="020B0604020202020204" pitchFamily="34" charset="0"/>
              </a:rPr>
              <a:t>tăng gấp đôi </a:t>
            </a:r>
            <a:r>
              <a:rPr lang="en-GB" sz="700">
                <a:solidFill>
                  <a:srgbClr val="5A5A5A"/>
                </a:solidFill>
                <a:cs typeface="Arial" panose="020B0604020202020204" pitchFamily="34" charset="0"/>
              </a:rPr>
              <a:t>SCr</a:t>
            </a:r>
            <a:br>
              <a:rPr lang="en-GB" sz="700" dirty="0">
                <a:solidFill>
                  <a:srgbClr val="5A5A5A"/>
                </a:solidFill>
                <a:cs typeface="Arial" panose="020B0604020202020204" pitchFamily="34" charset="0"/>
              </a:rPr>
            </a:br>
            <a:r>
              <a:rPr lang="en-GB" sz="700">
                <a:solidFill>
                  <a:srgbClr val="5A5A5A"/>
                </a:solidFill>
                <a:cs typeface="Arial" panose="020B0604020202020204" pitchFamily="34" charset="0"/>
              </a:rPr>
              <a:t>+ </a:t>
            </a:r>
            <a:r>
              <a:rPr lang="vi-VN" sz="700">
                <a:solidFill>
                  <a:srgbClr val="5A5A5A"/>
                </a:solidFill>
                <a:cs typeface="Arial" panose="020B0604020202020204" pitchFamily="34" charset="0"/>
              </a:rPr>
              <a:t>tử vong do thận </a:t>
            </a:r>
          </a:p>
          <a:p>
            <a:pPr algn="ctr" defTabSz="513891" fontAlgn="base">
              <a:spcBef>
                <a:spcPct val="0"/>
              </a:spcBef>
              <a:spcAft>
                <a:spcPct val="0"/>
              </a:spcAft>
              <a:defRPr/>
            </a:pPr>
            <a:r>
              <a:rPr lang="vi-VN" sz="700">
                <a:solidFill>
                  <a:srgbClr val="5A5A5A"/>
                </a:solidFill>
                <a:cs typeface="Arial" panose="020B0604020202020204" pitchFamily="34" charset="0"/>
              </a:rPr>
              <a:t>hoặc tử vong tim mạch</a:t>
            </a:r>
            <a:endParaRPr lang="en-GB" sz="700" strike="sngStrike" spc="-20" dirty="0">
              <a:solidFill>
                <a:schemeClr val="tx1"/>
              </a:solidFill>
            </a:endParaRPr>
          </a:p>
        </p:txBody>
      </p:sp>
      <p:cxnSp>
        <p:nvCxnSpPr>
          <p:cNvPr id="65" name="Straight Arrow Connector 64">
            <a:extLst>
              <a:ext uri="{FF2B5EF4-FFF2-40B4-BE49-F238E27FC236}">
                <a16:creationId xmlns:a16="http://schemas.microsoft.com/office/drawing/2014/main" id="{FB27F7F0-9463-439F-9157-574AD01DD2A5}"/>
              </a:ext>
            </a:extLst>
          </p:cNvPr>
          <p:cNvCxnSpPr>
            <a:cxnSpLocks/>
          </p:cNvCxnSpPr>
          <p:nvPr/>
        </p:nvCxnSpPr>
        <p:spPr>
          <a:xfrm flipV="1">
            <a:off x="1185139" y="2724134"/>
            <a:ext cx="0" cy="1086808"/>
          </a:xfrm>
          <a:prstGeom prst="straightConnector1">
            <a:avLst/>
          </a:prstGeom>
          <a:noFill/>
          <a:ln w="28575" cap="flat" cmpd="sng" algn="ctr">
            <a:solidFill>
              <a:schemeClr val="accent1"/>
            </a:solidFill>
            <a:prstDash val="solid"/>
            <a:headEnd type="none"/>
            <a:tailEnd type="oval"/>
          </a:ln>
          <a:effectLst/>
        </p:spPr>
      </p:cxnSp>
      <p:sp>
        <p:nvSpPr>
          <p:cNvPr id="73" name="TextBox 72">
            <a:extLst>
              <a:ext uri="{FF2B5EF4-FFF2-40B4-BE49-F238E27FC236}">
                <a16:creationId xmlns:a16="http://schemas.microsoft.com/office/drawing/2014/main" id="{57524B88-AD27-4C6C-9985-8980620454B6}"/>
              </a:ext>
            </a:extLst>
          </p:cNvPr>
          <p:cNvSpPr txBox="1"/>
          <p:nvPr/>
        </p:nvSpPr>
        <p:spPr>
          <a:xfrm>
            <a:off x="606608" y="2982407"/>
            <a:ext cx="1260000" cy="842606"/>
          </a:xfrm>
          <a:prstGeom prst="roundRect">
            <a:avLst/>
          </a:prstGeom>
          <a:solidFill>
            <a:schemeClr val="bg1">
              <a:lumMod val="95000"/>
            </a:schemeClr>
          </a:solidFill>
          <a:ln w="25400">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none" lIns="68565" tIns="34283" rIns="68565" bIns="34283" rtlCol="0" anchor="ctr">
            <a:noAutofit/>
          </a:bodyPr>
          <a:lstStyle/>
          <a:p>
            <a:pPr algn="ctr" defTabSz="513891" fontAlgn="base">
              <a:spcBef>
                <a:spcPct val="0"/>
              </a:spcBef>
              <a:spcAft>
                <a:spcPct val="0"/>
              </a:spcAft>
              <a:defRPr/>
            </a:pPr>
            <a:r>
              <a:rPr lang="en-GB" sz="700" dirty="0">
                <a:solidFill>
                  <a:srgbClr val="5A5A5A"/>
                </a:solidFill>
                <a:cs typeface="Arial" panose="020B0604020202020204" pitchFamily="34" charset="0"/>
              </a:rPr>
              <a:t>EMPA-REG OUTCOME</a:t>
            </a:r>
            <a:r>
              <a:rPr lang="en-GB" sz="700" baseline="30000" dirty="0">
                <a:solidFill>
                  <a:srgbClr val="5A5A5A"/>
                </a:solidFill>
                <a:cs typeface="Arial" panose="020B0604020202020204" pitchFamily="34" charset="0"/>
              </a:rPr>
              <a:t>1*</a:t>
            </a:r>
            <a:br>
              <a:rPr lang="en-GB" sz="700" baseline="30000" dirty="0">
                <a:solidFill>
                  <a:srgbClr val="5A5A5A"/>
                </a:solidFill>
                <a:cs typeface="Arial" panose="020B0604020202020204" pitchFamily="34" charset="0"/>
              </a:rPr>
            </a:br>
            <a:r>
              <a:rPr lang="en-GB" sz="700" b="1" dirty="0">
                <a:solidFill>
                  <a:schemeClr val="accent1"/>
                </a:solidFill>
                <a:cs typeface="Arial" panose="020B0604020202020204" pitchFamily="34" charset="0"/>
              </a:rPr>
              <a:t>Empagliflozin</a:t>
            </a:r>
          </a:p>
          <a:p>
            <a:pPr algn="ctr" defTabSz="513891" fontAlgn="base">
              <a:spcBef>
                <a:spcPct val="0"/>
              </a:spcBef>
              <a:spcAft>
                <a:spcPct val="0"/>
              </a:spcAft>
              <a:defRPr/>
            </a:pPr>
            <a:r>
              <a:rPr lang="en-GB" sz="700" dirty="0">
                <a:solidFill>
                  <a:srgbClr val="5A5A5A"/>
                </a:solidFill>
                <a:cs typeface="Arial" panose="020B0604020202020204" pitchFamily="34" charset="0"/>
              </a:rPr>
              <a:t>N=7020</a:t>
            </a:r>
          </a:p>
          <a:p>
            <a:pPr algn="ctr" defTabSz="513891" fontAlgn="base">
              <a:spcBef>
                <a:spcPct val="0"/>
              </a:spcBef>
              <a:spcAft>
                <a:spcPct val="0"/>
              </a:spcAft>
              <a:defRPr/>
            </a:pPr>
            <a:r>
              <a:rPr lang="en-GB" sz="700">
                <a:solidFill>
                  <a:srgbClr val="5A5A5A"/>
                </a:solidFill>
                <a:cs typeface="Arial" panose="020B0604020202020204" pitchFamily="34" charset="0"/>
              </a:rPr>
              <a:t>Kết cuộc chính: </a:t>
            </a:r>
            <a:br>
              <a:rPr lang="en-GB" sz="700" dirty="0">
                <a:solidFill>
                  <a:srgbClr val="5A5A5A"/>
                </a:solidFill>
                <a:cs typeface="Arial" panose="020B0604020202020204" pitchFamily="34" charset="0"/>
              </a:rPr>
            </a:br>
            <a:r>
              <a:rPr lang="en-GB" sz="700" dirty="0"/>
              <a:t>3P-MACE</a:t>
            </a:r>
          </a:p>
        </p:txBody>
      </p:sp>
      <p:sp>
        <p:nvSpPr>
          <p:cNvPr id="3" name="TextBox 2">
            <a:extLst>
              <a:ext uri="{FF2B5EF4-FFF2-40B4-BE49-F238E27FC236}">
                <a16:creationId xmlns:a16="http://schemas.microsoft.com/office/drawing/2014/main" id="{F08A1BE7-0FF4-4245-BBB8-B4906301D2DE}"/>
              </a:ext>
            </a:extLst>
          </p:cNvPr>
          <p:cNvSpPr txBox="1"/>
          <p:nvPr/>
        </p:nvSpPr>
        <p:spPr>
          <a:xfrm rot="5400000">
            <a:off x="6999543" y="2473501"/>
            <a:ext cx="4121436" cy="169277"/>
          </a:xfrm>
          <a:prstGeom prst="rect">
            <a:avLst/>
          </a:prstGeom>
          <a:solidFill>
            <a:srgbClr val="EE245C"/>
          </a:solidFill>
        </p:spPr>
        <p:txBody>
          <a:bodyPr wrap="square" rtlCol="0">
            <a:spAutoFit/>
          </a:bodyPr>
          <a:lstStyle/>
          <a:p>
            <a:pPr algn="ctr"/>
            <a:r>
              <a:rPr lang="en-GB" sz="500" b="1" dirty="0">
                <a:solidFill>
                  <a:schemeClr val="bg1"/>
                </a:solidFill>
              </a:rPr>
              <a:t>Content to be used for Regional Expertise Exchange only until empagliflozin label update to include indications for HF and CKD</a:t>
            </a:r>
          </a:p>
        </p:txBody>
      </p:sp>
      <p:sp>
        <p:nvSpPr>
          <p:cNvPr id="59" name="TextBox 58">
            <a:extLst>
              <a:ext uri="{FF2B5EF4-FFF2-40B4-BE49-F238E27FC236}">
                <a16:creationId xmlns:a16="http://schemas.microsoft.com/office/drawing/2014/main" id="{16A73FFD-4D3A-4C0F-B555-A34273B3A63A}"/>
              </a:ext>
            </a:extLst>
          </p:cNvPr>
          <p:cNvSpPr txBox="1"/>
          <p:nvPr/>
        </p:nvSpPr>
        <p:spPr>
          <a:xfrm>
            <a:off x="7769905" y="899537"/>
            <a:ext cx="1072905" cy="1124377"/>
          </a:xfrm>
          <a:prstGeom prst="roundRect">
            <a:avLst/>
          </a:prstGeom>
          <a:solidFill>
            <a:schemeClr val="bg1">
              <a:lumMod val="95000"/>
            </a:schemeClr>
          </a:solidFill>
          <a:ln w="19050">
            <a:solidFill>
              <a:srgbClr val="91278F"/>
            </a:solidFill>
            <a:prstDash val="sysDot"/>
          </a:ln>
          <a:effectLst/>
        </p:spPr>
        <p:style>
          <a:lnRef idx="1">
            <a:schemeClr val="accent2"/>
          </a:lnRef>
          <a:fillRef idx="2">
            <a:schemeClr val="accent2"/>
          </a:fillRef>
          <a:effectRef idx="1">
            <a:schemeClr val="accent2"/>
          </a:effectRef>
          <a:fontRef idx="minor">
            <a:schemeClr val="dk1"/>
          </a:fontRef>
        </p:style>
        <p:txBody>
          <a:bodyPr wrap="square" lIns="36000" tIns="45711" rIns="36000" bIns="45711" rtlCol="0" anchor="ctr">
            <a:noAutofit/>
          </a:bodyPr>
          <a:lstStyle/>
          <a:p>
            <a:pPr lvl="0" algn="ctr" defTabSz="609585">
              <a:defRPr/>
            </a:pPr>
            <a:r>
              <a:rPr kumimoji="0" lang="en-GB" sz="700" i="0" u="none" strike="noStrike" kern="1200" cap="none" spc="0" normalizeH="0" baseline="0" noProof="0" dirty="0">
                <a:ln>
                  <a:noFill/>
                </a:ln>
                <a:solidFill>
                  <a:srgbClr val="5A5A5A"/>
                </a:solidFill>
                <a:effectLst/>
                <a:uLnTx/>
                <a:uFillTx/>
                <a:ea typeface="+mn-ea"/>
                <a:cs typeface="Arial" pitchFamily="34" charset="0"/>
              </a:rPr>
              <a:t>EMPEROR-Preserved</a:t>
            </a:r>
            <a:r>
              <a:rPr kumimoji="0" lang="en-GB" sz="700" i="0" u="none" strike="noStrike" kern="1200" cap="none" spc="0" normalizeH="0" baseline="30000" noProof="0" dirty="0">
                <a:ln>
                  <a:noFill/>
                </a:ln>
                <a:solidFill>
                  <a:srgbClr val="5A5A5A"/>
                </a:solidFill>
                <a:effectLst/>
                <a:uLnTx/>
                <a:uFillTx/>
                <a:ea typeface="+mn-ea"/>
                <a:cs typeface="Arial" pitchFamily="34" charset="0"/>
              </a:rPr>
              <a:t>9</a:t>
            </a:r>
            <a:r>
              <a:rPr lang="en-GB" sz="700" baseline="30000" dirty="0"/>
              <a:t>§§ </a:t>
            </a:r>
            <a:r>
              <a:rPr lang="en-GB" sz="700" b="1" dirty="0">
                <a:solidFill>
                  <a:schemeClr val="accent1"/>
                </a:solidFill>
                <a:cs typeface="Arial" panose="020B0604020202020204" pitchFamily="34" charset="0"/>
              </a:rPr>
              <a:t>Empagliflozin</a:t>
            </a:r>
          </a:p>
          <a:p>
            <a:pPr lvl="0" algn="ctr" defTabSz="609585">
              <a:defRPr/>
            </a:pPr>
            <a:r>
              <a:rPr lang="en-GB" sz="700" dirty="0">
                <a:solidFill>
                  <a:srgbClr val="5A5A5A"/>
                </a:solidFill>
              </a:rPr>
              <a:t>N=5988</a:t>
            </a:r>
          </a:p>
          <a:p>
            <a:pPr algn="ctr" defTabSz="609585">
              <a:defRPr/>
            </a:pPr>
            <a:r>
              <a:rPr lang="en-GB" sz="700">
                <a:solidFill>
                  <a:srgbClr val="5A5A5A"/>
                </a:solidFill>
              </a:rPr>
              <a:t>Kết cuộc chính: t</a:t>
            </a:r>
            <a:r>
              <a:rPr lang="vi-VN" sz="700">
                <a:solidFill>
                  <a:srgbClr val="5A5A5A"/>
                </a:solidFill>
              </a:rPr>
              <a:t>hời gian gặp biến cố đầu tiên kết hợp nguy cơ của tử vong tim mạch hoặc nhập viện vì suy tim</a:t>
            </a:r>
            <a:endParaRPr lang="en-GB" sz="700" dirty="0">
              <a:solidFill>
                <a:srgbClr val="5A5A5A"/>
              </a:solidFill>
            </a:endParaRPr>
          </a:p>
        </p:txBody>
      </p:sp>
      <p:cxnSp>
        <p:nvCxnSpPr>
          <p:cNvPr id="61" name="Straight Arrow Connector 60">
            <a:extLst>
              <a:ext uri="{FF2B5EF4-FFF2-40B4-BE49-F238E27FC236}">
                <a16:creationId xmlns:a16="http://schemas.microsoft.com/office/drawing/2014/main" id="{D76EC595-3017-48E8-A710-621E7F46FADE}"/>
              </a:ext>
            </a:extLst>
          </p:cNvPr>
          <p:cNvCxnSpPr>
            <a:cxnSpLocks/>
          </p:cNvCxnSpPr>
          <p:nvPr/>
        </p:nvCxnSpPr>
        <p:spPr>
          <a:xfrm>
            <a:off x="7644117" y="2203450"/>
            <a:ext cx="0" cy="472365"/>
          </a:xfrm>
          <a:prstGeom prst="straightConnector1">
            <a:avLst/>
          </a:prstGeom>
          <a:noFill/>
          <a:ln w="28575" cap="flat" cmpd="sng" algn="ctr">
            <a:solidFill>
              <a:schemeClr val="accent1"/>
            </a:solidFill>
            <a:prstDash val="solid"/>
            <a:headEnd type="none"/>
            <a:tailEnd type="oval"/>
          </a:ln>
          <a:effectLst/>
        </p:spPr>
      </p:cxnSp>
      <p:cxnSp>
        <p:nvCxnSpPr>
          <p:cNvPr id="62" name="Straight Connector 61">
            <a:extLst>
              <a:ext uri="{FF2B5EF4-FFF2-40B4-BE49-F238E27FC236}">
                <a16:creationId xmlns:a16="http://schemas.microsoft.com/office/drawing/2014/main" id="{5F269CA2-3FD6-47BB-8D33-41697AF6C60C}"/>
              </a:ext>
            </a:extLst>
          </p:cNvPr>
          <p:cNvCxnSpPr>
            <a:cxnSpLocks/>
          </p:cNvCxnSpPr>
          <p:nvPr/>
        </p:nvCxnSpPr>
        <p:spPr>
          <a:xfrm flipH="1">
            <a:off x="7634561" y="2203450"/>
            <a:ext cx="790302" cy="15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01C5B09-36FF-4997-9E7F-E99139E9C198}"/>
              </a:ext>
            </a:extLst>
          </p:cNvPr>
          <p:cNvCxnSpPr>
            <a:cxnSpLocks/>
          </p:cNvCxnSpPr>
          <p:nvPr/>
        </p:nvCxnSpPr>
        <p:spPr>
          <a:xfrm flipV="1">
            <a:off x="8414165" y="2030666"/>
            <a:ext cx="0" cy="16298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9" name="TextBox 44">
            <a:extLst>
              <a:ext uri="{FF2B5EF4-FFF2-40B4-BE49-F238E27FC236}">
                <a16:creationId xmlns:a16="http://schemas.microsoft.com/office/drawing/2014/main" id="{CF22B85F-F97E-4BD3-B29B-8A57EDC7359E}"/>
              </a:ext>
            </a:extLst>
          </p:cNvPr>
          <p:cNvSpPr txBox="1"/>
          <p:nvPr/>
        </p:nvSpPr>
        <p:spPr>
          <a:xfrm>
            <a:off x="7755282" y="2869931"/>
            <a:ext cx="1163831" cy="1060717"/>
          </a:xfrm>
          <a:prstGeom prst="roundRect">
            <a:avLst/>
          </a:prstGeom>
          <a:solidFill>
            <a:schemeClr val="bg1">
              <a:lumMod val="95000"/>
            </a:schemeClr>
          </a:solidFill>
          <a:ln w="25400">
            <a:solidFill>
              <a:schemeClr val="accent2"/>
            </a:solidFill>
            <a:prstDash val="dash"/>
          </a:ln>
          <a:effectLst/>
        </p:spPr>
        <p:style>
          <a:lnRef idx="1">
            <a:schemeClr val="accent2"/>
          </a:lnRef>
          <a:fillRef idx="2">
            <a:schemeClr val="accent2"/>
          </a:fillRef>
          <a:effectRef idx="1">
            <a:schemeClr val="accent2"/>
          </a:effectRef>
          <a:fontRef idx="minor">
            <a:schemeClr val="dk1"/>
          </a:fontRef>
        </p:style>
        <p:txBody>
          <a:bodyPr wrap="none" lIns="0" tIns="45711" rIns="0" bIns="45711" rtlCol="0" anchor="ctr">
            <a:noAutofit/>
          </a:bodyPr>
          <a:lstStyle/>
          <a:p>
            <a:pPr lvl="0" algn="ctr" defTabSz="685188" fontAlgn="base">
              <a:spcBef>
                <a:spcPct val="0"/>
              </a:spcBef>
              <a:spcAft>
                <a:spcPct val="0"/>
              </a:spcAft>
              <a:defRPr/>
            </a:pPr>
            <a:r>
              <a:rPr lang="en-GB" sz="650" dirty="0">
                <a:solidFill>
                  <a:srgbClr val="5A5A5A"/>
                </a:solidFill>
                <a:cs typeface="Arial" panose="020B0604020202020204" pitchFamily="34" charset="0"/>
              </a:rPr>
              <a:t>EMPA-KIDNEY</a:t>
            </a:r>
            <a:r>
              <a:rPr lang="en-GB" sz="650" baseline="30000" dirty="0">
                <a:solidFill>
                  <a:srgbClr val="5A5A5A"/>
                </a:solidFill>
                <a:cs typeface="Arial" panose="020B0604020202020204" pitchFamily="34" charset="0"/>
              </a:rPr>
              <a:t>10</a:t>
            </a:r>
            <a:r>
              <a:rPr lang="en-GB" sz="650" baseline="30000" dirty="0"/>
              <a:t>¶¶</a:t>
            </a:r>
            <a:br>
              <a:rPr kumimoji="0" lang="en-GB" sz="650" b="0" i="0" u="none" strike="noStrike" kern="1200" cap="none" spc="0" normalizeH="0" baseline="30000" noProof="0" dirty="0">
                <a:ln>
                  <a:noFill/>
                </a:ln>
                <a:solidFill>
                  <a:srgbClr val="5A5A5A"/>
                </a:solidFill>
                <a:effectLst/>
                <a:uLnTx/>
                <a:uFillTx/>
                <a:ea typeface="+mn-ea"/>
                <a:cs typeface="Arial" panose="020B0604020202020204" pitchFamily="34" charset="0"/>
              </a:rPr>
            </a:br>
            <a:r>
              <a:rPr lang="en-GB" sz="650" b="1" dirty="0">
                <a:solidFill>
                  <a:schemeClr val="accent1"/>
                </a:solidFill>
                <a:cs typeface="Arial" panose="020B0604020202020204" pitchFamily="34" charset="0"/>
              </a:rPr>
              <a:t>Empagliflozin</a:t>
            </a:r>
            <a:endParaRPr kumimoji="0" lang="en-GB" sz="650" b="1" i="0" u="none" strike="noStrike" kern="1200" cap="none" spc="0" normalizeH="0" baseline="0" noProof="0" dirty="0">
              <a:ln>
                <a:noFill/>
              </a:ln>
              <a:solidFill>
                <a:schemeClr val="accent1"/>
              </a:solidFill>
              <a:effectLst/>
              <a:uLnTx/>
              <a:uFillTx/>
              <a:cs typeface="Arial" panose="020B0604020202020204" pitchFamily="34" charset="0"/>
            </a:endParaRPr>
          </a:p>
          <a:p>
            <a:pPr marL="0" marR="0" lvl="0" indent="0" algn="ctr" defTabSz="685188" rtl="0" eaLnBrk="1" fontAlgn="base" latinLnBrk="0" hangingPunct="1">
              <a:lnSpc>
                <a:spcPct val="100000"/>
              </a:lnSpc>
              <a:spcBef>
                <a:spcPct val="0"/>
              </a:spcBef>
              <a:spcAft>
                <a:spcPct val="0"/>
              </a:spcAft>
              <a:buClrTx/>
              <a:buSzTx/>
              <a:buFontTx/>
              <a:buNone/>
              <a:tabLst/>
              <a:defRPr/>
            </a:pPr>
            <a:r>
              <a:rPr kumimoji="0" lang="en-GB" sz="650" b="0" i="0" u="none" strike="noStrike" kern="1200" cap="none" spc="0" normalizeH="0" baseline="0" noProof="0" dirty="0">
                <a:ln>
                  <a:noFill/>
                </a:ln>
                <a:solidFill>
                  <a:srgbClr val="5A5A5A"/>
                </a:solidFill>
                <a:effectLst/>
                <a:uLnTx/>
                <a:uFillTx/>
                <a:ea typeface="+mn-ea"/>
                <a:cs typeface="Arial" panose="020B0604020202020204" pitchFamily="34" charset="0"/>
              </a:rPr>
              <a:t>N=6000</a:t>
            </a:r>
          </a:p>
          <a:p>
            <a:pPr lvl="0" algn="ctr" defTabSz="685188" fontAlgn="base">
              <a:spcBef>
                <a:spcPct val="0"/>
              </a:spcBef>
              <a:spcAft>
                <a:spcPct val="0"/>
              </a:spcAft>
              <a:defRPr/>
            </a:pPr>
            <a:r>
              <a:rPr lang="en-GB" sz="650">
                <a:solidFill>
                  <a:srgbClr val="5A5A5A"/>
                </a:solidFill>
                <a:cs typeface="Arial" panose="020B0604020202020204" pitchFamily="34" charset="0"/>
              </a:rPr>
              <a:t>Kết cuộc chính: </a:t>
            </a:r>
            <a:br>
              <a:rPr lang="en-GB" sz="650">
                <a:solidFill>
                  <a:srgbClr val="5A5A5A"/>
                </a:solidFill>
                <a:cs typeface="Arial" panose="020B0604020202020204" pitchFamily="34" charset="0"/>
              </a:rPr>
            </a:br>
            <a:r>
              <a:rPr lang="vi-VN" sz="650">
                <a:solidFill>
                  <a:srgbClr val="5A5A5A"/>
                </a:solidFill>
                <a:cs typeface="Arial" panose="020B0604020202020204" pitchFamily="34" charset="0"/>
              </a:rPr>
              <a:t>giảm liên tục</a:t>
            </a:r>
            <a:r>
              <a:rPr lang="en-GB" sz="650">
                <a:solidFill>
                  <a:srgbClr val="5A5A5A"/>
                </a:solidFill>
                <a:cs typeface="Arial" panose="020B0604020202020204" pitchFamily="34" charset="0"/>
              </a:rPr>
              <a:t> eGFR</a:t>
            </a:r>
            <a:r>
              <a:rPr lang="vi-VN" sz="650">
                <a:solidFill>
                  <a:srgbClr val="5A5A5A"/>
                </a:solidFill>
                <a:cs typeface="Arial" panose="020B0604020202020204" pitchFamily="34" charset="0"/>
              </a:rPr>
              <a:t> đến</a:t>
            </a:r>
          </a:p>
          <a:p>
            <a:pPr lvl="0" algn="ctr" defTabSz="685188" fontAlgn="base">
              <a:spcBef>
                <a:spcPct val="0"/>
              </a:spcBef>
              <a:spcAft>
                <a:spcPct val="0"/>
              </a:spcAft>
              <a:defRPr/>
            </a:pPr>
            <a:r>
              <a:rPr lang="da-DK" sz="650">
                <a:solidFill>
                  <a:srgbClr val="5A5A5A"/>
                </a:solidFill>
                <a:cs typeface="Arial" panose="020B0604020202020204" pitchFamily="34" charset="0"/>
              </a:rPr>
              <a:t>&lt;10 ml/phút/1.73 </a:t>
            </a:r>
            <a:r>
              <a:rPr lang="da-DK" sz="650" dirty="0">
                <a:solidFill>
                  <a:srgbClr val="5A5A5A"/>
                </a:solidFill>
                <a:cs typeface="Arial" panose="020B0604020202020204" pitchFamily="34" charset="0"/>
              </a:rPr>
              <a:t>m²</a:t>
            </a:r>
            <a:r>
              <a:rPr lang="en-GB" sz="650" dirty="0">
                <a:solidFill>
                  <a:srgbClr val="5A5A5A"/>
                </a:solidFill>
                <a:cs typeface="Arial" panose="020B0604020202020204" pitchFamily="34" charset="0"/>
              </a:rPr>
              <a:t>, </a:t>
            </a:r>
          </a:p>
          <a:p>
            <a:pPr lvl="0" algn="ctr" defTabSz="685188" fontAlgn="base">
              <a:spcBef>
                <a:spcPct val="0"/>
              </a:spcBef>
              <a:spcAft>
                <a:spcPct val="0"/>
              </a:spcAft>
              <a:defRPr/>
            </a:pPr>
            <a:r>
              <a:rPr lang="vi-VN" sz="650">
                <a:solidFill>
                  <a:srgbClr val="5A5A5A"/>
                </a:solidFill>
                <a:cs typeface="Arial" panose="020B0604020202020204" pitchFamily="34" charset="0"/>
              </a:rPr>
              <a:t>Tử vong do thận hoặc</a:t>
            </a:r>
          </a:p>
          <a:p>
            <a:pPr lvl="0" algn="ctr" defTabSz="685188" fontAlgn="base">
              <a:spcBef>
                <a:spcPct val="0"/>
              </a:spcBef>
              <a:spcAft>
                <a:spcPct val="0"/>
              </a:spcAft>
              <a:defRPr/>
            </a:pPr>
            <a:r>
              <a:rPr lang="vi-VN" sz="650">
                <a:solidFill>
                  <a:srgbClr val="5A5A5A"/>
                </a:solidFill>
                <a:cs typeface="Arial" panose="020B0604020202020204" pitchFamily="34" charset="0"/>
              </a:rPr>
              <a:t>Tử vong tim mạch, hoặc </a:t>
            </a:r>
          </a:p>
          <a:p>
            <a:pPr lvl="0" algn="ctr" defTabSz="685188" fontAlgn="base">
              <a:spcBef>
                <a:spcPct val="0"/>
              </a:spcBef>
              <a:spcAft>
                <a:spcPct val="0"/>
              </a:spcAft>
              <a:defRPr/>
            </a:pPr>
            <a:r>
              <a:rPr lang="vi-VN" sz="650">
                <a:solidFill>
                  <a:srgbClr val="5A5A5A"/>
                </a:solidFill>
                <a:cs typeface="Arial" panose="020B0604020202020204" pitchFamily="34" charset="0"/>
              </a:rPr>
              <a:t>giảm</a:t>
            </a:r>
            <a:r>
              <a:rPr lang="en-GB" sz="650">
                <a:solidFill>
                  <a:srgbClr val="5A5A5A"/>
                </a:solidFill>
                <a:cs typeface="Arial" panose="020B0604020202020204" pitchFamily="34" charset="0"/>
              </a:rPr>
              <a:t> </a:t>
            </a:r>
            <a:r>
              <a:rPr lang="en-GB" sz="650" dirty="0">
                <a:solidFill>
                  <a:srgbClr val="5A5A5A"/>
                </a:solidFill>
                <a:cs typeface="Arial" panose="020B0604020202020204" pitchFamily="34" charset="0"/>
              </a:rPr>
              <a:t>≥40% eGFR </a:t>
            </a:r>
          </a:p>
          <a:p>
            <a:pPr lvl="0" algn="ctr" defTabSz="685188" fontAlgn="base">
              <a:spcBef>
                <a:spcPct val="0"/>
              </a:spcBef>
              <a:spcAft>
                <a:spcPct val="0"/>
              </a:spcAft>
              <a:defRPr/>
            </a:pPr>
            <a:r>
              <a:rPr lang="vi-VN" sz="650" b="1">
                <a:solidFill>
                  <a:schemeClr val="accent1"/>
                </a:solidFill>
                <a:cs typeface="Arial" panose="020B0604020202020204" pitchFamily="34" charset="0"/>
              </a:rPr>
              <a:t>Ngày kết thúc dự tính</a:t>
            </a:r>
            <a:r>
              <a:rPr lang="en-GB" sz="650" b="1">
                <a:solidFill>
                  <a:schemeClr val="accent1"/>
                </a:solidFill>
                <a:cs typeface="Arial" panose="020B0604020202020204" pitchFamily="34" charset="0"/>
              </a:rPr>
              <a:t>: </a:t>
            </a:r>
            <a:endParaRPr lang="vi-VN" sz="650" b="1">
              <a:solidFill>
                <a:schemeClr val="accent1"/>
              </a:solidFill>
              <a:cs typeface="Arial" panose="020B0604020202020204" pitchFamily="34" charset="0"/>
            </a:endParaRPr>
          </a:p>
          <a:p>
            <a:pPr lvl="0" algn="ctr" defTabSz="685188" fontAlgn="base">
              <a:spcBef>
                <a:spcPct val="0"/>
              </a:spcBef>
              <a:spcAft>
                <a:spcPct val="0"/>
              </a:spcAft>
              <a:defRPr/>
            </a:pPr>
            <a:r>
              <a:rPr lang="vi-VN" sz="650" b="1">
                <a:solidFill>
                  <a:schemeClr val="accent1"/>
                </a:solidFill>
                <a:cs typeface="Arial" panose="020B0604020202020204" pitchFamily="34" charset="0"/>
              </a:rPr>
              <a:t>Tháng 10/</a:t>
            </a:r>
            <a:r>
              <a:rPr lang="en-GB" sz="650" b="1">
                <a:solidFill>
                  <a:schemeClr val="accent1"/>
                </a:solidFill>
                <a:cs typeface="Arial" panose="020B0604020202020204" pitchFamily="34" charset="0"/>
              </a:rPr>
              <a:t>2022</a:t>
            </a:r>
            <a:endParaRPr lang="en-GB" sz="650" b="1" dirty="0">
              <a:solidFill>
                <a:schemeClr val="accent1"/>
              </a:solidFill>
              <a:cs typeface="Arial" panose="020B0604020202020204" pitchFamily="34" charset="0"/>
            </a:endParaRPr>
          </a:p>
        </p:txBody>
      </p:sp>
    </p:spTree>
    <p:extLst>
      <p:ext uri="{BB962C8B-B14F-4D97-AF65-F5344CB8AC3E}">
        <p14:creationId xmlns:p14="http://schemas.microsoft.com/office/powerpoint/2010/main" val="15275903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859821"/>
            <a:ext cx="9144000" cy="1364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graphicFrame>
        <p:nvGraphicFramePr>
          <p:cNvPr id="5" name="Table Placeholder 10"/>
          <p:cNvGraphicFramePr>
            <a:graphicFrameLocks/>
          </p:cNvGraphicFramePr>
          <p:nvPr/>
        </p:nvGraphicFramePr>
        <p:xfrm>
          <a:off x="273271" y="991714"/>
          <a:ext cx="8513379" cy="3455298"/>
        </p:xfrm>
        <a:graphic>
          <a:graphicData uri="http://schemas.openxmlformats.org/drawingml/2006/table">
            <a:tbl>
              <a:tblPr firstRow="1" bandRow="1"/>
              <a:tblGrid>
                <a:gridCol w="1500525">
                  <a:extLst>
                    <a:ext uri="{9D8B030D-6E8A-4147-A177-3AD203B41FA5}">
                      <a16:colId xmlns:a16="http://schemas.microsoft.com/office/drawing/2014/main" val="20000"/>
                    </a:ext>
                  </a:extLst>
                </a:gridCol>
                <a:gridCol w="779206">
                  <a:extLst>
                    <a:ext uri="{9D8B030D-6E8A-4147-A177-3AD203B41FA5}">
                      <a16:colId xmlns:a16="http://schemas.microsoft.com/office/drawing/2014/main" val="20001"/>
                    </a:ext>
                  </a:extLst>
                </a:gridCol>
                <a:gridCol w="779206">
                  <a:extLst>
                    <a:ext uri="{9D8B030D-6E8A-4147-A177-3AD203B41FA5}">
                      <a16:colId xmlns:a16="http://schemas.microsoft.com/office/drawing/2014/main" val="20002"/>
                    </a:ext>
                  </a:extLst>
                </a:gridCol>
                <a:gridCol w="779206">
                  <a:extLst>
                    <a:ext uri="{9D8B030D-6E8A-4147-A177-3AD203B41FA5}">
                      <a16:colId xmlns:a16="http://schemas.microsoft.com/office/drawing/2014/main" val="20003"/>
                    </a:ext>
                  </a:extLst>
                </a:gridCol>
                <a:gridCol w="779206">
                  <a:extLst>
                    <a:ext uri="{9D8B030D-6E8A-4147-A177-3AD203B41FA5}">
                      <a16:colId xmlns:a16="http://schemas.microsoft.com/office/drawing/2014/main" val="20004"/>
                    </a:ext>
                  </a:extLst>
                </a:gridCol>
                <a:gridCol w="779206">
                  <a:extLst>
                    <a:ext uri="{9D8B030D-6E8A-4147-A177-3AD203B41FA5}">
                      <a16:colId xmlns:a16="http://schemas.microsoft.com/office/drawing/2014/main" val="20005"/>
                    </a:ext>
                  </a:extLst>
                </a:gridCol>
                <a:gridCol w="779206">
                  <a:extLst>
                    <a:ext uri="{9D8B030D-6E8A-4147-A177-3AD203B41FA5}">
                      <a16:colId xmlns:a16="http://schemas.microsoft.com/office/drawing/2014/main" val="20006"/>
                    </a:ext>
                  </a:extLst>
                </a:gridCol>
                <a:gridCol w="779206">
                  <a:extLst>
                    <a:ext uri="{9D8B030D-6E8A-4147-A177-3AD203B41FA5}">
                      <a16:colId xmlns:a16="http://schemas.microsoft.com/office/drawing/2014/main" val="20007"/>
                    </a:ext>
                  </a:extLst>
                </a:gridCol>
                <a:gridCol w="779206">
                  <a:extLst>
                    <a:ext uri="{9D8B030D-6E8A-4147-A177-3AD203B41FA5}">
                      <a16:colId xmlns:a16="http://schemas.microsoft.com/office/drawing/2014/main" val="20008"/>
                    </a:ext>
                  </a:extLst>
                </a:gridCol>
                <a:gridCol w="779206">
                  <a:extLst>
                    <a:ext uri="{9D8B030D-6E8A-4147-A177-3AD203B41FA5}">
                      <a16:colId xmlns:a16="http://schemas.microsoft.com/office/drawing/2014/main" val="20009"/>
                    </a:ext>
                  </a:extLst>
                </a:gridCol>
              </a:tblGrid>
              <a:tr h="685800">
                <a:tc>
                  <a:txBody>
                    <a:bodyPr/>
                    <a:lstStyle>
                      <a:lvl1pPr marL="0" algn="l" defTabSz="456938" rtl="0" eaLnBrk="1" latinLnBrk="0" hangingPunct="1">
                        <a:defRPr sz="1800" b="1" kern="1200">
                          <a:solidFill>
                            <a:schemeClr val="bg1"/>
                          </a:solidFill>
                          <a:latin typeface="Arial"/>
                        </a:defRPr>
                      </a:lvl1pPr>
                      <a:lvl2pPr marL="456938" algn="l" defTabSz="456938" rtl="0" eaLnBrk="1" latinLnBrk="0" hangingPunct="1">
                        <a:defRPr sz="1800" b="1" kern="1200">
                          <a:solidFill>
                            <a:schemeClr val="bg1"/>
                          </a:solidFill>
                          <a:latin typeface="Arial"/>
                        </a:defRPr>
                      </a:lvl2pPr>
                      <a:lvl3pPr marL="913905" algn="l" defTabSz="456938" rtl="0" eaLnBrk="1" latinLnBrk="0" hangingPunct="1">
                        <a:defRPr sz="1800" b="1" kern="1200">
                          <a:solidFill>
                            <a:schemeClr val="bg1"/>
                          </a:solidFill>
                          <a:latin typeface="Arial"/>
                        </a:defRPr>
                      </a:lvl3pPr>
                      <a:lvl4pPr marL="1370852" algn="l" defTabSz="456938" rtl="0" eaLnBrk="1" latinLnBrk="0" hangingPunct="1">
                        <a:defRPr sz="1800" b="1" kern="1200">
                          <a:solidFill>
                            <a:schemeClr val="bg1"/>
                          </a:solidFill>
                          <a:latin typeface="Arial"/>
                        </a:defRPr>
                      </a:lvl4pPr>
                      <a:lvl5pPr marL="1827809" algn="l" defTabSz="456938" rtl="0" eaLnBrk="1" latinLnBrk="0" hangingPunct="1">
                        <a:defRPr sz="1800" b="1" kern="1200">
                          <a:solidFill>
                            <a:schemeClr val="bg1"/>
                          </a:solidFill>
                          <a:latin typeface="Arial"/>
                        </a:defRPr>
                      </a:lvl5pPr>
                      <a:lvl6pPr marL="2284746" algn="l" defTabSz="456938" rtl="0" eaLnBrk="1" latinLnBrk="0" hangingPunct="1">
                        <a:defRPr sz="1800" b="1" kern="1200">
                          <a:solidFill>
                            <a:schemeClr val="bg1"/>
                          </a:solidFill>
                          <a:latin typeface="Arial"/>
                        </a:defRPr>
                      </a:lvl6pPr>
                      <a:lvl7pPr marL="2741684" algn="l" defTabSz="456938" rtl="0" eaLnBrk="1" latinLnBrk="0" hangingPunct="1">
                        <a:defRPr sz="1800" b="1" kern="1200">
                          <a:solidFill>
                            <a:schemeClr val="bg1"/>
                          </a:solidFill>
                          <a:latin typeface="Arial"/>
                        </a:defRPr>
                      </a:lvl7pPr>
                      <a:lvl8pPr marL="3198640" algn="l" defTabSz="456938" rtl="0" eaLnBrk="1" latinLnBrk="0" hangingPunct="1">
                        <a:defRPr sz="1800" b="1" kern="1200">
                          <a:solidFill>
                            <a:schemeClr val="bg1"/>
                          </a:solidFill>
                          <a:latin typeface="Arial"/>
                        </a:defRPr>
                      </a:lvl8pPr>
                      <a:lvl9pPr marL="3655588" algn="l" defTabSz="456938" rtl="0" eaLnBrk="1" latinLnBrk="0" hangingPunct="1">
                        <a:defRPr sz="1800" b="1" kern="1200">
                          <a:solidFill>
                            <a:schemeClr val="bg1"/>
                          </a:solidFill>
                          <a:latin typeface="Arial"/>
                        </a:defRPr>
                      </a:lvl9pPr>
                    </a:lstStyle>
                    <a:p>
                      <a:pPr>
                        <a:lnSpc>
                          <a:spcPct val="100000"/>
                        </a:lnSpc>
                      </a:pPr>
                      <a:endParaRPr lang="en-GB" sz="800" dirty="0">
                        <a:solidFill>
                          <a:schemeClr val="bg1"/>
                        </a:solidFill>
                      </a:endParaRPr>
                    </a:p>
                  </a:txBody>
                  <a:tcPr marL="68580" marR="68580" marT="34290" marB="34290" anchor="ctr">
                    <a:lnL w="9525" cap="flat" cmpd="sng" algn="ctr">
                      <a:solidFill>
                        <a:srgbClr val="6482C3">
                          <a:shade val="95000"/>
                          <a:satMod val="105000"/>
                        </a:srgbClr>
                      </a:solidFill>
                      <a:prstDash val="solid"/>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solidFill>
                      <a:srgbClr val="6482C3"/>
                    </a:solidFill>
                  </a:tcPr>
                </a:tc>
                <a:tc>
                  <a:txBody>
                    <a:bodyPr/>
                    <a:lstStyle>
                      <a:lvl1pPr marL="0" algn="l" defTabSz="456938" rtl="0" eaLnBrk="1" latinLnBrk="0" hangingPunct="1">
                        <a:defRPr sz="1800" b="1" kern="1200">
                          <a:solidFill>
                            <a:schemeClr val="bg1"/>
                          </a:solidFill>
                          <a:latin typeface="Arial"/>
                        </a:defRPr>
                      </a:lvl1pPr>
                      <a:lvl2pPr marL="456938" algn="l" defTabSz="456938" rtl="0" eaLnBrk="1" latinLnBrk="0" hangingPunct="1">
                        <a:defRPr sz="1800" b="1" kern="1200">
                          <a:solidFill>
                            <a:schemeClr val="bg1"/>
                          </a:solidFill>
                          <a:latin typeface="Arial"/>
                        </a:defRPr>
                      </a:lvl2pPr>
                      <a:lvl3pPr marL="913905" algn="l" defTabSz="456938" rtl="0" eaLnBrk="1" latinLnBrk="0" hangingPunct="1">
                        <a:defRPr sz="1800" b="1" kern="1200">
                          <a:solidFill>
                            <a:schemeClr val="bg1"/>
                          </a:solidFill>
                          <a:latin typeface="Arial"/>
                        </a:defRPr>
                      </a:lvl3pPr>
                      <a:lvl4pPr marL="1370852" algn="l" defTabSz="456938" rtl="0" eaLnBrk="1" latinLnBrk="0" hangingPunct="1">
                        <a:defRPr sz="1800" b="1" kern="1200">
                          <a:solidFill>
                            <a:schemeClr val="bg1"/>
                          </a:solidFill>
                          <a:latin typeface="Arial"/>
                        </a:defRPr>
                      </a:lvl4pPr>
                      <a:lvl5pPr marL="1827809" algn="l" defTabSz="456938" rtl="0" eaLnBrk="1" latinLnBrk="0" hangingPunct="1">
                        <a:defRPr sz="1800" b="1" kern="1200">
                          <a:solidFill>
                            <a:schemeClr val="bg1"/>
                          </a:solidFill>
                          <a:latin typeface="Arial"/>
                        </a:defRPr>
                      </a:lvl5pPr>
                      <a:lvl6pPr marL="2284746" algn="l" defTabSz="456938" rtl="0" eaLnBrk="1" latinLnBrk="0" hangingPunct="1">
                        <a:defRPr sz="1800" b="1" kern="1200">
                          <a:solidFill>
                            <a:schemeClr val="bg1"/>
                          </a:solidFill>
                          <a:latin typeface="Arial"/>
                        </a:defRPr>
                      </a:lvl6pPr>
                      <a:lvl7pPr marL="2741684" algn="l" defTabSz="456938" rtl="0" eaLnBrk="1" latinLnBrk="0" hangingPunct="1">
                        <a:defRPr sz="1800" b="1" kern="1200">
                          <a:solidFill>
                            <a:schemeClr val="bg1"/>
                          </a:solidFill>
                          <a:latin typeface="Arial"/>
                        </a:defRPr>
                      </a:lvl7pPr>
                      <a:lvl8pPr marL="3198640" algn="l" defTabSz="456938" rtl="0" eaLnBrk="1" latinLnBrk="0" hangingPunct="1">
                        <a:defRPr sz="1800" b="1" kern="1200">
                          <a:solidFill>
                            <a:schemeClr val="bg1"/>
                          </a:solidFill>
                          <a:latin typeface="Arial"/>
                        </a:defRPr>
                      </a:lvl8pPr>
                      <a:lvl9pPr marL="3655588" algn="l" defTabSz="456938" rtl="0" eaLnBrk="1" latinLnBrk="0" hangingPunct="1">
                        <a:defRPr sz="1800" b="1" kern="1200">
                          <a:solidFill>
                            <a:schemeClr val="bg1"/>
                          </a:solidFill>
                          <a:latin typeface="Arial"/>
                        </a:defRPr>
                      </a:lvl9pPr>
                    </a:lstStyle>
                    <a:p>
                      <a:pPr algn="ctr">
                        <a:lnSpc>
                          <a:spcPct val="100000"/>
                        </a:lnSpc>
                        <a:spcAft>
                          <a:spcPts val="0"/>
                        </a:spcAft>
                      </a:pPr>
                      <a:r>
                        <a:rPr lang="en-GB" sz="800" b="1" kern="1200" dirty="0" err="1">
                          <a:effectLst/>
                          <a:latin typeface="Arial"/>
                          <a:ea typeface="Times New Roman"/>
                        </a:rPr>
                        <a:t>Empa</a:t>
                      </a:r>
                      <a:br>
                        <a:rPr lang="en-GB" sz="800" b="1" kern="1200" dirty="0">
                          <a:effectLst/>
                          <a:latin typeface="Arial"/>
                          <a:ea typeface="Times New Roman"/>
                        </a:rPr>
                      </a:br>
                      <a:r>
                        <a:rPr lang="en-GB" sz="800" b="1" kern="1200" dirty="0">
                          <a:effectLst/>
                          <a:latin typeface="Arial"/>
                          <a:ea typeface="Times New Roman"/>
                        </a:rPr>
                        <a:t>12.5 mg bid +</a:t>
                      </a:r>
                      <a:r>
                        <a:rPr lang="en-GB" sz="800" b="1" kern="1200" baseline="0" dirty="0">
                          <a:effectLst/>
                          <a:latin typeface="Arial"/>
                          <a:ea typeface="Times New Roman"/>
                        </a:rPr>
                        <a:t> </a:t>
                      </a:r>
                      <a:r>
                        <a:rPr lang="en-GB" sz="800" b="1" kern="1200" dirty="0">
                          <a:effectLst/>
                          <a:latin typeface="Arial"/>
                          <a:ea typeface="Times New Roman"/>
                        </a:rPr>
                        <a:t>met 1000 mg bid</a:t>
                      </a:r>
                      <a:r>
                        <a:rPr lang="en-GB" sz="800" b="1" kern="1200" baseline="0" dirty="0">
                          <a:effectLst/>
                          <a:latin typeface="Arial"/>
                          <a:ea typeface="Times New Roman"/>
                        </a:rPr>
                        <a:t> </a:t>
                      </a:r>
                      <a:r>
                        <a:rPr lang="en-GB" sz="800" b="1" kern="1200" dirty="0">
                          <a:effectLst/>
                          <a:latin typeface="Arial"/>
                          <a:ea typeface="Times New Roman"/>
                        </a:rPr>
                        <a:t>(n=170)</a:t>
                      </a:r>
                      <a:endParaRPr lang="en-US" sz="800" dirty="0">
                        <a:effectLst/>
                        <a:latin typeface="Arial"/>
                        <a:ea typeface="Calibri"/>
                      </a:endParaRPr>
                    </a:p>
                  </a:txBody>
                  <a:tcPr marL="51435" marR="51435" marT="0" marB="0">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solidFill>
                      <a:srgbClr val="6482C3"/>
                    </a:solidFill>
                  </a:tcPr>
                </a:tc>
                <a:tc>
                  <a:txBody>
                    <a:bodyPr/>
                    <a:lstStyle>
                      <a:lvl1pPr marL="0" algn="l" defTabSz="456938" rtl="0" eaLnBrk="1" latinLnBrk="0" hangingPunct="1">
                        <a:defRPr sz="1800" b="1" kern="1200">
                          <a:solidFill>
                            <a:schemeClr val="bg1"/>
                          </a:solidFill>
                          <a:latin typeface="Arial"/>
                        </a:defRPr>
                      </a:lvl1pPr>
                      <a:lvl2pPr marL="456938" algn="l" defTabSz="456938" rtl="0" eaLnBrk="1" latinLnBrk="0" hangingPunct="1">
                        <a:defRPr sz="1800" b="1" kern="1200">
                          <a:solidFill>
                            <a:schemeClr val="bg1"/>
                          </a:solidFill>
                          <a:latin typeface="Arial"/>
                        </a:defRPr>
                      </a:lvl2pPr>
                      <a:lvl3pPr marL="913905" algn="l" defTabSz="456938" rtl="0" eaLnBrk="1" latinLnBrk="0" hangingPunct="1">
                        <a:defRPr sz="1800" b="1" kern="1200">
                          <a:solidFill>
                            <a:schemeClr val="bg1"/>
                          </a:solidFill>
                          <a:latin typeface="Arial"/>
                        </a:defRPr>
                      </a:lvl3pPr>
                      <a:lvl4pPr marL="1370852" algn="l" defTabSz="456938" rtl="0" eaLnBrk="1" latinLnBrk="0" hangingPunct="1">
                        <a:defRPr sz="1800" b="1" kern="1200">
                          <a:solidFill>
                            <a:schemeClr val="bg1"/>
                          </a:solidFill>
                          <a:latin typeface="Arial"/>
                        </a:defRPr>
                      </a:lvl4pPr>
                      <a:lvl5pPr marL="1827809" algn="l" defTabSz="456938" rtl="0" eaLnBrk="1" latinLnBrk="0" hangingPunct="1">
                        <a:defRPr sz="1800" b="1" kern="1200">
                          <a:solidFill>
                            <a:schemeClr val="bg1"/>
                          </a:solidFill>
                          <a:latin typeface="Arial"/>
                        </a:defRPr>
                      </a:lvl5pPr>
                      <a:lvl6pPr marL="2284746" algn="l" defTabSz="456938" rtl="0" eaLnBrk="1" latinLnBrk="0" hangingPunct="1">
                        <a:defRPr sz="1800" b="1" kern="1200">
                          <a:solidFill>
                            <a:schemeClr val="bg1"/>
                          </a:solidFill>
                          <a:latin typeface="Arial"/>
                        </a:defRPr>
                      </a:lvl6pPr>
                      <a:lvl7pPr marL="2741684" algn="l" defTabSz="456938" rtl="0" eaLnBrk="1" latinLnBrk="0" hangingPunct="1">
                        <a:defRPr sz="1800" b="1" kern="1200">
                          <a:solidFill>
                            <a:schemeClr val="bg1"/>
                          </a:solidFill>
                          <a:latin typeface="Arial"/>
                        </a:defRPr>
                      </a:lvl7pPr>
                      <a:lvl8pPr marL="3198640" algn="l" defTabSz="456938" rtl="0" eaLnBrk="1" latinLnBrk="0" hangingPunct="1">
                        <a:defRPr sz="1800" b="1" kern="1200">
                          <a:solidFill>
                            <a:schemeClr val="bg1"/>
                          </a:solidFill>
                          <a:latin typeface="Arial"/>
                        </a:defRPr>
                      </a:lvl8pPr>
                      <a:lvl9pPr marL="3655588" algn="l" defTabSz="456938" rtl="0" eaLnBrk="1" latinLnBrk="0" hangingPunct="1">
                        <a:defRPr sz="1800" b="1" kern="1200">
                          <a:solidFill>
                            <a:schemeClr val="bg1"/>
                          </a:solidFill>
                          <a:latin typeface="Arial"/>
                        </a:defRPr>
                      </a:lvl9pPr>
                    </a:lstStyle>
                    <a:p>
                      <a:pPr algn="ctr">
                        <a:lnSpc>
                          <a:spcPct val="100000"/>
                        </a:lnSpc>
                        <a:spcAft>
                          <a:spcPts val="0"/>
                        </a:spcAft>
                      </a:pPr>
                      <a:r>
                        <a:rPr lang="en-GB" sz="800" b="1" kern="1200" dirty="0" err="1">
                          <a:effectLst/>
                          <a:latin typeface="Arial"/>
                          <a:ea typeface="Times New Roman"/>
                        </a:rPr>
                        <a:t>Empa</a:t>
                      </a:r>
                      <a:r>
                        <a:rPr lang="en-GB" sz="800" b="1" kern="1200" dirty="0">
                          <a:effectLst/>
                          <a:latin typeface="Arial"/>
                          <a:ea typeface="Times New Roman"/>
                        </a:rPr>
                        <a:t> </a:t>
                      </a:r>
                      <a:br>
                        <a:rPr lang="en-GB" sz="800" b="1" kern="1200" dirty="0">
                          <a:effectLst/>
                          <a:latin typeface="Arial"/>
                          <a:ea typeface="Times New Roman"/>
                        </a:rPr>
                      </a:br>
                      <a:r>
                        <a:rPr lang="en-GB" sz="800" b="1" kern="1200" dirty="0">
                          <a:effectLst/>
                          <a:latin typeface="Arial"/>
                          <a:ea typeface="Times New Roman"/>
                        </a:rPr>
                        <a:t>12.5 mg bid +</a:t>
                      </a:r>
                      <a:r>
                        <a:rPr lang="en-GB" sz="800" b="1" kern="1200" baseline="0" dirty="0">
                          <a:effectLst/>
                          <a:latin typeface="Arial"/>
                          <a:ea typeface="Times New Roman"/>
                        </a:rPr>
                        <a:t> </a:t>
                      </a:r>
                      <a:r>
                        <a:rPr lang="en-GB" sz="800" b="1" kern="1200" dirty="0">
                          <a:effectLst/>
                          <a:latin typeface="Arial"/>
                          <a:ea typeface="Times New Roman"/>
                        </a:rPr>
                        <a:t>met 500 mg bid  (n=170)</a:t>
                      </a:r>
                      <a:endParaRPr lang="en-US" sz="800" dirty="0">
                        <a:effectLst/>
                        <a:latin typeface="Arial"/>
                        <a:ea typeface="Calibri"/>
                      </a:endParaRPr>
                    </a:p>
                  </a:txBody>
                  <a:tcPr marL="51435" marR="51435" marT="0" marB="0">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solidFill>
                      <a:srgbClr val="6482C3"/>
                    </a:solidFill>
                  </a:tcPr>
                </a:tc>
                <a:tc>
                  <a:txBody>
                    <a:bodyPr/>
                    <a:lstStyle>
                      <a:lvl1pPr marL="0" algn="l" defTabSz="456938" rtl="0" eaLnBrk="1" latinLnBrk="0" hangingPunct="1">
                        <a:defRPr sz="1800" b="1" kern="1200">
                          <a:solidFill>
                            <a:schemeClr val="bg1"/>
                          </a:solidFill>
                          <a:latin typeface="Arial"/>
                        </a:defRPr>
                      </a:lvl1pPr>
                      <a:lvl2pPr marL="456938" algn="l" defTabSz="456938" rtl="0" eaLnBrk="1" latinLnBrk="0" hangingPunct="1">
                        <a:defRPr sz="1800" b="1" kern="1200">
                          <a:solidFill>
                            <a:schemeClr val="bg1"/>
                          </a:solidFill>
                          <a:latin typeface="Arial"/>
                        </a:defRPr>
                      </a:lvl2pPr>
                      <a:lvl3pPr marL="913905" algn="l" defTabSz="456938" rtl="0" eaLnBrk="1" latinLnBrk="0" hangingPunct="1">
                        <a:defRPr sz="1800" b="1" kern="1200">
                          <a:solidFill>
                            <a:schemeClr val="bg1"/>
                          </a:solidFill>
                          <a:latin typeface="Arial"/>
                        </a:defRPr>
                      </a:lvl3pPr>
                      <a:lvl4pPr marL="1370852" algn="l" defTabSz="456938" rtl="0" eaLnBrk="1" latinLnBrk="0" hangingPunct="1">
                        <a:defRPr sz="1800" b="1" kern="1200">
                          <a:solidFill>
                            <a:schemeClr val="bg1"/>
                          </a:solidFill>
                          <a:latin typeface="Arial"/>
                        </a:defRPr>
                      </a:lvl4pPr>
                      <a:lvl5pPr marL="1827809" algn="l" defTabSz="456938" rtl="0" eaLnBrk="1" latinLnBrk="0" hangingPunct="1">
                        <a:defRPr sz="1800" b="1" kern="1200">
                          <a:solidFill>
                            <a:schemeClr val="bg1"/>
                          </a:solidFill>
                          <a:latin typeface="Arial"/>
                        </a:defRPr>
                      </a:lvl5pPr>
                      <a:lvl6pPr marL="2284746" algn="l" defTabSz="456938" rtl="0" eaLnBrk="1" latinLnBrk="0" hangingPunct="1">
                        <a:defRPr sz="1800" b="1" kern="1200">
                          <a:solidFill>
                            <a:schemeClr val="bg1"/>
                          </a:solidFill>
                          <a:latin typeface="Arial"/>
                        </a:defRPr>
                      </a:lvl6pPr>
                      <a:lvl7pPr marL="2741684" algn="l" defTabSz="456938" rtl="0" eaLnBrk="1" latinLnBrk="0" hangingPunct="1">
                        <a:defRPr sz="1800" b="1" kern="1200">
                          <a:solidFill>
                            <a:schemeClr val="bg1"/>
                          </a:solidFill>
                          <a:latin typeface="Arial"/>
                        </a:defRPr>
                      </a:lvl7pPr>
                      <a:lvl8pPr marL="3198640" algn="l" defTabSz="456938" rtl="0" eaLnBrk="1" latinLnBrk="0" hangingPunct="1">
                        <a:defRPr sz="1800" b="1" kern="1200">
                          <a:solidFill>
                            <a:schemeClr val="bg1"/>
                          </a:solidFill>
                          <a:latin typeface="Arial"/>
                        </a:defRPr>
                      </a:lvl8pPr>
                      <a:lvl9pPr marL="3655588" algn="l" defTabSz="456938" rtl="0" eaLnBrk="1" latinLnBrk="0" hangingPunct="1">
                        <a:defRPr sz="1800" b="1" kern="1200">
                          <a:solidFill>
                            <a:schemeClr val="bg1"/>
                          </a:solidFill>
                          <a:latin typeface="Arial"/>
                        </a:defRPr>
                      </a:lvl9pPr>
                    </a:lstStyle>
                    <a:p>
                      <a:pPr algn="ctr">
                        <a:lnSpc>
                          <a:spcPct val="100000"/>
                        </a:lnSpc>
                        <a:spcAft>
                          <a:spcPts val="0"/>
                        </a:spcAft>
                      </a:pPr>
                      <a:r>
                        <a:rPr lang="en-GB" sz="800" b="1" kern="1200" dirty="0" err="1">
                          <a:effectLst/>
                          <a:latin typeface="Arial"/>
                          <a:ea typeface="Times New Roman"/>
                        </a:rPr>
                        <a:t>Empa</a:t>
                      </a:r>
                      <a:br>
                        <a:rPr lang="en-GB" sz="800" b="1" kern="1200" dirty="0">
                          <a:effectLst/>
                          <a:latin typeface="Arial"/>
                          <a:ea typeface="Times New Roman"/>
                        </a:rPr>
                      </a:br>
                      <a:r>
                        <a:rPr lang="en-GB" sz="800" b="1" kern="1200" dirty="0">
                          <a:effectLst/>
                          <a:latin typeface="Arial"/>
                          <a:ea typeface="Times New Roman"/>
                        </a:rPr>
                        <a:t>5 mg bid +</a:t>
                      </a:r>
                      <a:r>
                        <a:rPr lang="en-GB" sz="800" b="1" kern="1200" baseline="0" dirty="0">
                          <a:effectLst/>
                          <a:latin typeface="Arial"/>
                          <a:ea typeface="Times New Roman"/>
                        </a:rPr>
                        <a:t> </a:t>
                      </a:r>
                      <a:r>
                        <a:rPr lang="en-GB" sz="800" b="1" kern="1200" dirty="0">
                          <a:effectLst/>
                          <a:latin typeface="Arial"/>
                          <a:ea typeface="Times New Roman"/>
                        </a:rPr>
                        <a:t>met 1000 mg bid</a:t>
                      </a:r>
                      <a:r>
                        <a:rPr lang="en-GB" sz="800" b="1" kern="1200" baseline="0" dirty="0">
                          <a:effectLst/>
                          <a:latin typeface="Arial"/>
                          <a:ea typeface="Times New Roman"/>
                        </a:rPr>
                        <a:t> </a:t>
                      </a:r>
                      <a:r>
                        <a:rPr lang="en-GB" sz="800" b="1" kern="1200" dirty="0">
                          <a:effectLst/>
                          <a:latin typeface="Arial"/>
                          <a:ea typeface="Times New Roman"/>
                        </a:rPr>
                        <a:t>(n=171)</a:t>
                      </a:r>
                      <a:endParaRPr lang="en-US" sz="800" dirty="0">
                        <a:effectLst/>
                        <a:latin typeface="Arial"/>
                        <a:ea typeface="Calibri"/>
                      </a:endParaRPr>
                    </a:p>
                  </a:txBody>
                  <a:tcPr marL="51435" marR="51435" marT="0" marB="0">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solidFill>
                      <a:srgbClr val="6482C3"/>
                    </a:solidFill>
                  </a:tcPr>
                </a:tc>
                <a:tc>
                  <a:txBody>
                    <a:bodyPr/>
                    <a:lstStyle>
                      <a:lvl1pPr marL="0" algn="l" defTabSz="456938" rtl="0" eaLnBrk="1" latinLnBrk="0" hangingPunct="1">
                        <a:defRPr sz="1800" b="1" kern="1200">
                          <a:solidFill>
                            <a:schemeClr val="bg1"/>
                          </a:solidFill>
                          <a:latin typeface="Arial"/>
                        </a:defRPr>
                      </a:lvl1pPr>
                      <a:lvl2pPr marL="456938" algn="l" defTabSz="456938" rtl="0" eaLnBrk="1" latinLnBrk="0" hangingPunct="1">
                        <a:defRPr sz="1800" b="1" kern="1200">
                          <a:solidFill>
                            <a:schemeClr val="bg1"/>
                          </a:solidFill>
                          <a:latin typeface="Arial"/>
                        </a:defRPr>
                      </a:lvl2pPr>
                      <a:lvl3pPr marL="913905" algn="l" defTabSz="456938" rtl="0" eaLnBrk="1" latinLnBrk="0" hangingPunct="1">
                        <a:defRPr sz="1800" b="1" kern="1200">
                          <a:solidFill>
                            <a:schemeClr val="bg1"/>
                          </a:solidFill>
                          <a:latin typeface="Arial"/>
                        </a:defRPr>
                      </a:lvl3pPr>
                      <a:lvl4pPr marL="1370852" algn="l" defTabSz="456938" rtl="0" eaLnBrk="1" latinLnBrk="0" hangingPunct="1">
                        <a:defRPr sz="1800" b="1" kern="1200">
                          <a:solidFill>
                            <a:schemeClr val="bg1"/>
                          </a:solidFill>
                          <a:latin typeface="Arial"/>
                        </a:defRPr>
                      </a:lvl4pPr>
                      <a:lvl5pPr marL="1827809" algn="l" defTabSz="456938" rtl="0" eaLnBrk="1" latinLnBrk="0" hangingPunct="1">
                        <a:defRPr sz="1800" b="1" kern="1200">
                          <a:solidFill>
                            <a:schemeClr val="bg1"/>
                          </a:solidFill>
                          <a:latin typeface="Arial"/>
                        </a:defRPr>
                      </a:lvl5pPr>
                      <a:lvl6pPr marL="2284746" algn="l" defTabSz="456938" rtl="0" eaLnBrk="1" latinLnBrk="0" hangingPunct="1">
                        <a:defRPr sz="1800" b="1" kern="1200">
                          <a:solidFill>
                            <a:schemeClr val="bg1"/>
                          </a:solidFill>
                          <a:latin typeface="Arial"/>
                        </a:defRPr>
                      </a:lvl6pPr>
                      <a:lvl7pPr marL="2741684" algn="l" defTabSz="456938" rtl="0" eaLnBrk="1" latinLnBrk="0" hangingPunct="1">
                        <a:defRPr sz="1800" b="1" kern="1200">
                          <a:solidFill>
                            <a:schemeClr val="bg1"/>
                          </a:solidFill>
                          <a:latin typeface="Arial"/>
                        </a:defRPr>
                      </a:lvl7pPr>
                      <a:lvl8pPr marL="3198640" algn="l" defTabSz="456938" rtl="0" eaLnBrk="1" latinLnBrk="0" hangingPunct="1">
                        <a:defRPr sz="1800" b="1" kern="1200">
                          <a:solidFill>
                            <a:schemeClr val="bg1"/>
                          </a:solidFill>
                          <a:latin typeface="Arial"/>
                        </a:defRPr>
                      </a:lvl8pPr>
                      <a:lvl9pPr marL="3655588" algn="l" defTabSz="456938" rtl="0" eaLnBrk="1" latinLnBrk="0" hangingPunct="1">
                        <a:defRPr sz="1800" b="1" kern="1200">
                          <a:solidFill>
                            <a:schemeClr val="bg1"/>
                          </a:solidFill>
                          <a:latin typeface="Arial"/>
                        </a:defRPr>
                      </a:lvl9pPr>
                    </a:lstStyle>
                    <a:p>
                      <a:pPr algn="ctr">
                        <a:lnSpc>
                          <a:spcPct val="100000"/>
                        </a:lnSpc>
                        <a:spcAft>
                          <a:spcPts val="0"/>
                        </a:spcAft>
                      </a:pPr>
                      <a:r>
                        <a:rPr lang="en-GB" sz="800" b="1" kern="1200" dirty="0" err="1">
                          <a:effectLst/>
                          <a:latin typeface="Arial"/>
                          <a:ea typeface="Times New Roman"/>
                        </a:rPr>
                        <a:t>Empa</a:t>
                      </a:r>
                      <a:br>
                        <a:rPr lang="en-GB" sz="800" b="1" kern="1200" dirty="0">
                          <a:effectLst/>
                          <a:latin typeface="Arial"/>
                          <a:ea typeface="Times New Roman"/>
                        </a:rPr>
                      </a:br>
                      <a:r>
                        <a:rPr lang="en-GB" sz="800" b="1" kern="1200" dirty="0">
                          <a:effectLst/>
                          <a:latin typeface="Arial"/>
                          <a:ea typeface="Times New Roman"/>
                        </a:rPr>
                        <a:t>5 mg bid +</a:t>
                      </a:r>
                      <a:r>
                        <a:rPr lang="en-GB" sz="800" b="1" kern="1200" baseline="0" dirty="0">
                          <a:effectLst/>
                          <a:latin typeface="Arial"/>
                          <a:ea typeface="Times New Roman"/>
                        </a:rPr>
                        <a:t> </a:t>
                      </a:r>
                      <a:r>
                        <a:rPr lang="en-GB" sz="800" b="1" kern="1200" dirty="0">
                          <a:effectLst/>
                          <a:latin typeface="Arial"/>
                          <a:ea typeface="Times New Roman"/>
                        </a:rPr>
                        <a:t>met </a:t>
                      </a:r>
                    </a:p>
                    <a:p>
                      <a:pPr algn="ctr">
                        <a:lnSpc>
                          <a:spcPct val="100000"/>
                        </a:lnSpc>
                        <a:spcAft>
                          <a:spcPts val="0"/>
                        </a:spcAft>
                      </a:pPr>
                      <a:r>
                        <a:rPr lang="en-GB" sz="800" b="1" kern="1200" dirty="0">
                          <a:effectLst/>
                          <a:latin typeface="Arial"/>
                          <a:ea typeface="Times New Roman"/>
                        </a:rPr>
                        <a:t>500 mg bid (n=169)</a:t>
                      </a:r>
                      <a:endParaRPr lang="en-US" sz="800" dirty="0">
                        <a:effectLst/>
                        <a:latin typeface="Arial"/>
                        <a:ea typeface="Calibri"/>
                      </a:endParaRPr>
                    </a:p>
                  </a:txBody>
                  <a:tcPr marL="51435" marR="51435" marT="0" marB="0">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solidFill>
                      <a:srgbClr val="6482C3"/>
                    </a:solidFill>
                  </a:tcPr>
                </a:tc>
                <a:tc>
                  <a:txBody>
                    <a:bodyPr/>
                    <a:lstStyle>
                      <a:lvl1pPr marL="0" algn="l" defTabSz="456938" rtl="0" eaLnBrk="1" latinLnBrk="0" hangingPunct="1">
                        <a:defRPr sz="1800" b="1" kern="1200">
                          <a:solidFill>
                            <a:schemeClr val="bg1"/>
                          </a:solidFill>
                          <a:latin typeface="Arial"/>
                        </a:defRPr>
                      </a:lvl1pPr>
                      <a:lvl2pPr marL="456938" algn="l" defTabSz="456938" rtl="0" eaLnBrk="1" latinLnBrk="0" hangingPunct="1">
                        <a:defRPr sz="1800" b="1" kern="1200">
                          <a:solidFill>
                            <a:schemeClr val="bg1"/>
                          </a:solidFill>
                          <a:latin typeface="Arial"/>
                        </a:defRPr>
                      </a:lvl2pPr>
                      <a:lvl3pPr marL="913905" algn="l" defTabSz="456938" rtl="0" eaLnBrk="1" latinLnBrk="0" hangingPunct="1">
                        <a:defRPr sz="1800" b="1" kern="1200">
                          <a:solidFill>
                            <a:schemeClr val="bg1"/>
                          </a:solidFill>
                          <a:latin typeface="Arial"/>
                        </a:defRPr>
                      </a:lvl3pPr>
                      <a:lvl4pPr marL="1370852" algn="l" defTabSz="456938" rtl="0" eaLnBrk="1" latinLnBrk="0" hangingPunct="1">
                        <a:defRPr sz="1800" b="1" kern="1200">
                          <a:solidFill>
                            <a:schemeClr val="bg1"/>
                          </a:solidFill>
                          <a:latin typeface="Arial"/>
                        </a:defRPr>
                      </a:lvl4pPr>
                      <a:lvl5pPr marL="1827809" algn="l" defTabSz="456938" rtl="0" eaLnBrk="1" latinLnBrk="0" hangingPunct="1">
                        <a:defRPr sz="1800" b="1" kern="1200">
                          <a:solidFill>
                            <a:schemeClr val="bg1"/>
                          </a:solidFill>
                          <a:latin typeface="Arial"/>
                        </a:defRPr>
                      </a:lvl5pPr>
                      <a:lvl6pPr marL="2284746" algn="l" defTabSz="456938" rtl="0" eaLnBrk="1" latinLnBrk="0" hangingPunct="1">
                        <a:defRPr sz="1800" b="1" kern="1200">
                          <a:solidFill>
                            <a:schemeClr val="bg1"/>
                          </a:solidFill>
                          <a:latin typeface="Arial"/>
                        </a:defRPr>
                      </a:lvl6pPr>
                      <a:lvl7pPr marL="2741684" algn="l" defTabSz="456938" rtl="0" eaLnBrk="1" latinLnBrk="0" hangingPunct="1">
                        <a:defRPr sz="1800" b="1" kern="1200">
                          <a:solidFill>
                            <a:schemeClr val="bg1"/>
                          </a:solidFill>
                          <a:latin typeface="Arial"/>
                        </a:defRPr>
                      </a:lvl7pPr>
                      <a:lvl8pPr marL="3198640" algn="l" defTabSz="456938" rtl="0" eaLnBrk="1" latinLnBrk="0" hangingPunct="1">
                        <a:defRPr sz="1800" b="1" kern="1200">
                          <a:solidFill>
                            <a:schemeClr val="bg1"/>
                          </a:solidFill>
                          <a:latin typeface="Arial"/>
                        </a:defRPr>
                      </a:lvl8pPr>
                      <a:lvl9pPr marL="3655588" algn="l" defTabSz="456938" rtl="0" eaLnBrk="1" latinLnBrk="0" hangingPunct="1">
                        <a:defRPr sz="1800" b="1" kern="1200">
                          <a:solidFill>
                            <a:schemeClr val="bg1"/>
                          </a:solidFill>
                          <a:latin typeface="Arial"/>
                        </a:defRPr>
                      </a:lvl9pPr>
                    </a:lstStyle>
                    <a:p>
                      <a:pPr algn="ctr">
                        <a:lnSpc>
                          <a:spcPct val="100000"/>
                        </a:lnSpc>
                        <a:spcAft>
                          <a:spcPts val="0"/>
                        </a:spcAft>
                      </a:pPr>
                      <a:r>
                        <a:rPr lang="en-GB" sz="800" b="1" kern="1200" dirty="0" err="1">
                          <a:effectLst/>
                          <a:latin typeface="Arial"/>
                          <a:ea typeface="Times New Roman"/>
                        </a:rPr>
                        <a:t>Empa</a:t>
                      </a:r>
                      <a:r>
                        <a:rPr lang="en-GB" sz="800" b="1" kern="1200" dirty="0">
                          <a:effectLst/>
                          <a:latin typeface="Arial"/>
                          <a:ea typeface="Times New Roman"/>
                        </a:rPr>
                        <a:t> </a:t>
                      </a:r>
                      <a:br>
                        <a:rPr lang="en-GB" sz="800" b="1" kern="1200" dirty="0">
                          <a:effectLst/>
                          <a:latin typeface="Arial"/>
                          <a:ea typeface="Times New Roman"/>
                        </a:rPr>
                      </a:br>
                      <a:r>
                        <a:rPr lang="en-GB" sz="800" b="1" kern="1200" dirty="0">
                          <a:effectLst/>
                          <a:latin typeface="Arial"/>
                          <a:ea typeface="Times New Roman"/>
                        </a:rPr>
                        <a:t>25 mg </a:t>
                      </a:r>
                      <a:r>
                        <a:rPr lang="en-GB" sz="800" b="1" kern="1200" dirty="0" err="1">
                          <a:effectLst/>
                          <a:latin typeface="Arial"/>
                          <a:ea typeface="Times New Roman"/>
                        </a:rPr>
                        <a:t>qd</a:t>
                      </a:r>
                      <a:r>
                        <a:rPr lang="en-GB" sz="800" b="1" kern="1200" dirty="0">
                          <a:effectLst/>
                          <a:latin typeface="Arial"/>
                          <a:ea typeface="Times New Roman"/>
                        </a:rPr>
                        <a:t> (n=167)</a:t>
                      </a:r>
                      <a:endParaRPr lang="en-US" sz="800" dirty="0">
                        <a:effectLst/>
                        <a:latin typeface="Arial"/>
                        <a:ea typeface="Calibri"/>
                      </a:endParaRPr>
                    </a:p>
                  </a:txBody>
                  <a:tcPr marL="51435" marR="51435" marT="0" marB="0">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solidFill>
                      <a:srgbClr val="6482C3"/>
                    </a:solidFill>
                  </a:tcPr>
                </a:tc>
                <a:tc>
                  <a:txBody>
                    <a:bodyPr/>
                    <a:lstStyle>
                      <a:lvl1pPr marL="0" algn="l" defTabSz="456938" rtl="0" eaLnBrk="1" latinLnBrk="0" hangingPunct="1">
                        <a:defRPr sz="1800" b="1" kern="1200">
                          <a:solidFill>
                            <a:schemeClr val="bg1"/>
                          </a:solidFill>
                          <a:latin typeface="Arial"/>
                        </a:defRPr>
                      </a:lvl1pPr>
                      <a:lvl2pPr marL="456938" algn="l" defTabSz="456938" rtl="0" eaLnBrk="1" latinLnBrk="0" hangingPunct="1">
                        <a:defRPr sz="1800" b="1" kern="1200">
                          <a:solidFill>
                            <a:schemeClr val="bg1"/>
                          </a:solidFill>
                          <a:latin typeface="Arial"/>
                        </a:defRPr>
                      </a:lvl2pPr>
                      <a:lvl3pPr marL="913905" algn="l" defTabSz="456938" rtl="0" eaLnBrk="1" latinLnBrk="0" hangingPunct="1">
                        <a:defRPr sz="1800" b="1" kern="1200">
                          <a:solidFill>
                            <a:schemeClr val="bg1"/>
                          </a:solidFill>
                          <a:latin typeface="Arial"/>
                        </a:defRPr>
                      </a:lvl3pPr>
                      <a:lvl4pPr marL="1370852" algn="l" defTabSz="456938" rtl="0" eaLnBrk="1" latinLnBrk="0" hangingPunct="1">
                        <a:defRPr sz="1800" b="1" kern="1200">
                          <a:solidFill>
                            <a:schemeClr val="bg1"/>
                          </a:solidFill>
                          <a:latin typeface="Arial"/>
                        </a:defRPr>
                      </a:lvl4pPr>
                      <a:lvl5pPr marL="1827809" algn="l" defTabSz="456938" rtl="0" eaLnBrk="1" latinLnBrk="0" hangingPunct="1">
                        <a:defRPr sz="1800" b="1" kern="1200">
                          <a:solidFill>
                            <a:schemeClr val="bg1"/>
                          </a:solidFill>
                          <a:latin typeface="Arial"/>
                        </a:defRPr>
                      </a:lvl5pPr>
                      <a:lvl6pPr marL="2284746" algn="l" defTabSz="456938" rtl="0" eaLnBrk="1" latinLnBrk="0" hangingPunct="1">
                        <a:defRPr sz="1800" b="1" kern="1200">
                          <a:solidFill>
                            <a:schemeClr val="bg1"/>
                          </a:solidFill>
                          <a:latin typeface="Arial"/>
                        </a:defRPr>
                      </a:lvl6pPr>
                      <a:lvl7pPr marL="2741684" algn="l" defTabSz="456938" rtl="0" eaLnBrk="1" latinLnBrk="0" hangingPunct="1">
                        <a:defRPr sz="1800" b="1" kern="1200">
                          <a:solidFill>
                            <a:schemeClr val="bg1"/>
                          </a:solidFill>
                          <a:latin typeface="Arial"/>
                        </a:defRPr>
                      </a:lvl7pPr>
                      <a:lvl8pPr marL="3198640" algn="l" defTabSz="456938" rtl="0" eaLnBrk="1" latinLnBrk="0" hangingPunct="1">
                        <a:defRPr sz="1800" b="1" kern="1200">
                          <a:solidFill>
                            <a:schemeClr val="bg1"/>
                          </a:solidFill>
                          <a:latin typeface="Arial"/>
                        </a:defRPr>
                      </a:lvl8pPr>
                      <a:lvl9pPr marL="3655588" algn="l" defTabSz="456938" rtl="0" eaLnBrk="1" latinLnBrk="0" hangingPunct="1">
                        <a:defRPr sz="1800" b="1" kern="1200">
                          <a:solidFill>
                            <a:schemeClr val="bg1"/>
                          </a:solidFill>
                          <a:latin typeface="Arial"/>
                        </a:defRPr>
                      </a:lvl9pPr>
                    </a:lstStyle>
                    <a:p>
                      <a:pPr algn="ctr">
                        <a:lnSpc>
                          <a:spcPct val="100000"/>
                        </a:lnSpc>
                        <a:spcAft>
                          <a:spcPts val="0"/>
                        </a:spcAft>
                      </a:pPr>
                      <a:r>
                        <a:rPr lang="en-GB" sz="800" b="1" kern="1200" dirty="0" err="1">
                          <a:effectLst/>
                          <a:latin typeface="Arial"/>
                          <a:ea typeface="Times New Roman"/>
                        </a:rPr>
                        <a:t>Empa</a:t>
                      </a:r>
                      <a:br>
                        <a:rPr lang="en-GB" sz="800" b="1" kern="1200" dirty="0">
                          <a:effectLst/>
                          <a:latin typeface="Arial"/>
                          <a:ea typeface="Times New Roman"/>
                        </a:rPr>
                      </a:br>
                      <a:r>
                        <a:rPr lang="en-GB" sz="800" b="1" kern="1200" dirty="0">
                          <a:effectLst/>
                          <a:latin typeface="Arial"/>
                          <a:ea typeface="Times New Roman"/>
                        </a:rPr>
                        <a:t>10 mg </a:t>
                      </a:r>
                      <a:r>
                        <a:rPr lang="en-GB" sz="800" b="1" kern="1200" dirty="0" err="1">
                          <a:effectLst/>
                          <a:latin typeface="Arial"/>
                          <a:ea typeface="Times New Roman"/>
                        </a:rPr>
                        <a:t>qd</a:t>
                      </a:r>
                      <a:r>
                        <a:rPr lang="en-GB" sz="800" b="1" kern="1200" dirty="0">
                          <a:effectLst/>
                          <a:latin typeface="Arial"/>
                          <a:ea typeface="Times New Roman"/>
                        </a:rPr>
                        <a:t> (n=172)</a:t>
                      </a:r>
                      <a:endParaRPr lang="en-US" sz="800" dirty="0">
                        <a:effectLst/>
                        <a:latin typeface="Arial"/>
                        <a:ea typeface="Calibri"/>
                      </a:endParaRPr>
                    </a:p>
                  </a:txBody>
                  <a:tcPr marL="51435" marR="51435" marT="0" marB="0">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solidFill>
                      <a:srgbClr val="6482C3"/>
                    </a:solidFill>
                  </a:tcPr>
                </a:tc>
                <a:tc>
                  <a:txBody>
                    <a:bodyPr/>
                    <a:lstStyle>
                      <a:lvl1pPr marL="0" algn="l" defTabSz="456938" rtl="0" eaLnBrk="1" latinLnBrk="0" hangingPunct="1">
                        <a:defRPr sz="1800" b="1" kern="1200">
                          <a:solidFill>
                            <a:schemeClr val="bg1"/>
                          </a:solidFill>
                          <a:latin typeface="Arial"/>
                        </a:defRPr>
                      </a:lvl1pPr>
                      <a:lvl2pPr marL="456938" algn="l" defTabSz="456938" rtl="0" eaLnBrk="1" latinLnBrk="0" hangingPunct="1">
                        <a:defRPr sz="1800" b="1" kern="1200">
                          <a:solidFill>
                            <a:schemeClr val="bg1"/>
                          </a:solidFill>
                          <a:latin typeface="Arial"/>
                        </a:defRPr>
                      </a:lvl2pPr>
                      <a:lvl3pPr marL="913905" algn="l" defTabSz="456938" rtl="0" eaLnBrk="1" latinLnBrk="0" hangingPunct="1">
                        <a:defRPr sz="1800" b="1" kern="1200">
                          <a:solidFill>
                            <a:schemeClr val="bg1"/>
                          </a:solidFill>
                          <a:latin typeface="Arial"/>
                        </a:defRPr>
                      </a:lvl3pPr>
                      <a:lvl4pPr marL="1370852" algn="l" defTabSz="456938" rtl="0" eaLnBrk="1" latinLnBrk="0" hangingPunct="1">
                        <a:defRPr sz="1800" b="1" kern="1200">
                          <a:solidFill>
                            <a:schemeClr val="bg1"/>
                          </a:solidFill>
                          <a:latin typeface="Arial"/>
                        </a:defRPr>
                      </a:lvl4pPr>
                      <a:lvl5pPr marL="1827809" algn="l" defTabSz="456938" rtl="0" eaLnBrk="1" latinLnBrk="0" hangingPunct="1">
                        <a:defRPr sz="1800" b="1" kern="1200">
                          <a:solidFill>
                            <a:schemeClr val="bg1"/>
                          </a:solidFill>
                          <a:latin typeface="Arial"/>
                        </a:defRPr>
                      </a:lvl5pPr>
                      <a:lvl6pPr marL="2284746" algn="l" defTabSz="456938" rtl="0" eaLnBrk="1" latinLnBrk="0" hangingPunct="1">
                        <a:defRPr sz="1800" b="1" kern="1200">
                          <a:solidFill>
                            <a:schemeClr val="bg1"/>
                          </a:solidFill>
                          <a:latin typeface="Arial"/>
                        </a:defRPr>
                      </a:lvl6pPr>
                      <a:lvl7pPr marL="2741684" algn="l" defTabSz="456938" rtl="0" eaLnBrk="1" latinLnBrk="0" hangingPunct="1">
                        <a:defRPr sz="1800" b="1" kern="1200">
                          <a:solidFill>
                            <a:schemeClr val="bg1"/>
                          </a:solidFill>
                          <a:latin typeface="Arial"/>
                        </a:defRPr>
                      </a:lvl7pPr>
                      <a:lvl8pPr marL="3198640" algn="l" defTabSz="456938" rtl="0" eaLnBrk="1" latinLnBrk="0" hangingPunct="1">
                        <a:defRPr sz="1800" b="1" kern="1200">
                          <a:solidFill>
                            <a:schemeClr val="bg1"/>
                          </a:solidFill>
                          <a:latin typeface="Arial"/>
                        </a:defRPr>
                      </a:lvl8pPr>
                      <a:lvl9pPr marL="3655588" algn="l" defTabSz="456938" rtl="0" eaLnBrk="1" latinLnBrk="0" hangingPunct="1">
                        <a:defRPr sz="1800" b="1" kern="1200">
                          <a:solidFill>
                            <a:schemeClr val="bg1"/>
                          </a:solidFill>
                          <a:latin typeface="Arial"/>
                        </a:defRPr>
                      </a:lvl9pPr>
                    </a:lstStyle>
                    <a:p>
                      <a:pPr algn="ctr">
                        <a:lnSpc>
                          <a:spcPct val="100000"/>
                        </a:lnSpc>
                        <a:spcAft>
                          <a:spcPts val="0"/>
                        </a:spcAft>
                      </a:pPr>
                      <a:r>
                        <a:rPr lang="en-GB" sz="800" b="1" kern="1200" dirty="0">
                          <a:effectLst/>
                          <a:latin typeface="Arial"/>
                          <a:ea typeface="Times New Roman"/>
                        </a:rPr>
                        <a:t>Met </a:t>
                      </a:r>
                      <a:br>
                        <a:rPr lang="en-GB" sz="800" b="1" kern="1200" dirty="0">
                          <a:effectLst/>
                          <a:latin typeface="Arial"/>
                          <a:ea typeface="Times New Roman"/>
                        </a:rPr>
                      </a:br>
                      <a:r>
                        <a:rPr lang="en-GB" sz="800" b="1" kern="1200" dirty="0">
                          <a:effectLst/>
                          <a:latin typeface="Arial"/>
                          <a:ea typeface="Times New Roman"/>
                        </a:rPr>
                        <a:t>1000 mg </a:t>
                      </a:r>
                      <a:br>
                        <a:rPr lang="en-GB" sz="800" b="1" kern="1200" dirty="0">
                          <a:effectLst/>
                          <a:latin typeface="Arial"/>
                          <a:ea typeface="Times New Roman"/>
                        </a:rPr>
                      </a:br>
                      <a:r>
                        <a:rPr lang="en-GB" sz="800" b="1" kern="1200" dirty="0">
                          <a:effectLst/>
                          <a:latin typeface="Arial"/>
                          <a:ea typeface="Times New Roman"/>
                        </a:rPr>
                        <a:t>bid (n=170)</a:t>
                      </a:r>
                      <a:endParaRPr lang="en-US" sz="800" dirty="0">
                        <a:effectLst/>
                        <a:latin typeface="Arial"/>
                        <a:ea typeface="Calibri"/>
                      </a:endParaRPr>
                    </a:p>
                  </a:txBody>
                  <a:tcPr marL="51435" marR="51435" marT="0" marB="0">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solidFill>
                      <a:srgbClr val="6482C3"/>
                    </a:solidFill>
                  </a:tcPr>
                </a:tc>
                <a:tc>
                  <a:txBody>
                    <a:bodyPr/>
                    <a:lstStyle>
                      <a:lvl1pPr marL="0" algn="l" defTabSz="456938" rtl="0" eaLnBrk="1" latinLnBrk="0" hangingPunct="1">
                        <a:defRPr sz="1800" b="1" kern="1200">
                          <a:solidFill>
                            <a:schemeClr val="bg1"/>
                          </a:solidFill>
                          <a:latin typeface="Arial"/>
                        </a:defRPr>
                      </a:lvl1pPr>
                      <a:lvl2pPr marL="456938" algn="l" defTabSz="456938" rtl="0" eaLnBrk="1" latinLnBrk="0" hangingPunct="1">
                        <a:defRPr sz="1800" b="1" kern="1200">
                          <a:solidFill>
                            <a:schemeClr val="bg1"/>
                          </a:solidFill>
                          <a:latin typeface="Arial"/>
                        </a:defRPr>
                      </a:lvl2pPr>
                      <a:lvl3pPr marL="913905" algn="l" defTabSz="456938" rtl="0" eaLnBrk="1" latinLnBrk="0" hangingPunct="1">
                        <a:defRPr sz="1800" b="1" kern="1200">
                          <a:solidFill>
                            <a:schemeClr val="bg1"/>
                          </a:solidFill>
                          <a:latin typeface="Arial"/>
                        </a:defRPr>
                      </a:lvl3pPr>
                      <a:lvl4pPr marL="1370852" algn="l" defTabSz="456938" rtl="0" eaLnBrk="1" latinLnBrk="0" hangingPunct="1">
                        <a:defRPr sz="1800" b="1" kern="1200">
                          <a:solidFill>
                            <a:schemeClr val="bg1"/>
                          </a:solidFill>
                          <a:latin typeface="Arial"/>
                        </a:defRPr>
                      </a:lvl4pPr>
                      <a:lvl5pPr marL="1827809" algn="l" defTabSz="456938" rtl="0" eaLnBrk="1" latinLnBrk="0" hangingPunct="1">
                        <a:defRPr sz="1800" b="1" kern="1200">
                          <a:solidFill>
                            <a:schemeClr val="bg1"/>
                          </a:solidFill>
                          <a:latin typeface="Arial"/>
                        </a:defRPr>
                      </a:lvl5pPr>
                      <a:lvl6pPr marL="2284746" algn="l" defTabSz="456938" rtl="0" eaLnBrk="1" latinLnBrk="0" hangingPunct="1">
                        <a:defRPr sz="1800" b="1" kern="1200">
                          <a:solidFill>
                            <a:schemeClr val="bg1"/>
                          </a:solidFill>
                          <a:latin typeface="Arial"/>
                        </a:defRPr>
                      </a:lvl6pPr>
                      <a:lvl7pPr marL="2741684" algn="l" defTabSz="456938" rtl="0" eaLnBrk="1" latinLnBrk="0" hangingPunct="1">
                        <a:defRPr sz="1800" b="1" kern="1200">
                          <a:solidFill>
                            <a:schemeClr val="bg1"/>
                          </a:solidFill>
                          <a:latin typeface="Arial"/>
                        </a:defRPr>
                      </a:lvl7pPr>
                      <a:lvl8pPr marL="3198640" algn="l" defTabSz="456938" rtl="0" eaLnBrk="1" latinLnBrk="0" hangingPunct="1">
                        <a:defRPr sz="1800" b="1" kern="1200">
                          <a:solidFill>
                            <a:schemeClr val="bg1"/>
                          </a:solidFill>
                          <a:latin typeface="Arial"/>
                        </a:defRPr>
                      </a:lvl8pPr>
                      <a:lvl9pPr marL="3655588" algn="l" defTabSz="456938" rtl="0" eaLnBrk="1" latinLnBrk="0" hangingPunct="1">
                        <a:defRPr sz="1800" b="1" kern="1200">
                          <a:solidFill>
                            <a:schemeClr val="bg1"/>
                          </a:solidFill>
                          <a:latin typeface="Arial"/>
                        </a:defRPr>
                      </a:lvl9pPr>
                    </a:lstStyle>
                    <a:p>
                      <a:pPr algn="ctr">
                        <a:lnSpc>
                          <a:spcPct val="100000"/>
                        </a:lnSpc>
                        <a:spcAft>
                          <a:spcPts val="0"/>
                        </a:spcAft>
                      </a:pPr>
                      <a:r>
                        <a:rPr lang="en-GB" sz="800" b="1" kern="1200" dirty="0">
                          <a:effectLst/>
                          <a:latin typeface="Arial"/>
                          <a:ea typeface="Times New Roman"/>
                        </a:rPr>
                        <a:t>Met </a:t>
                      </a:r>
                      <a:br>
                        <a:rPr lang="en-GB" sz="800" b="1" kern="1200" dirty="0">
                          <a:effectLst/>
                          <a:latin typeface="Arial"/>
                          <a:ea typeface="Times New Roman"/>
                        </a:rPr>
                      </a:br>
                      <a:r>
                        <a:rPr lang="en-GB" sz="800" b="1" kern="1200" dirty="0">
                          <a:effectLst/>
                          <a:latin typeface="Arial"/>
                          <a:ea typeface="Times New Roman"/>
                        </a:rPr>
                        <a:t>500 mg </a:t>
                      </a:r>
                      <a:br>
                        <a:rPr lang="en-GB" sz="800" b="1" kern="1200" dirty="0">
                          <a:effectLst/>
                          <a:latin typeface="Arial"/>
                          <a:ea typeface="Times New Roman"/>
                        </a:rPr>
                      </a:br>
                      <a:r>
                        <a:rPr lang="en-GB" sz="800" b="1" kern="1200" dirty="0">
                          <a:effectLst/>
                          <a:latin typeface="Arial"/>
                          <a:ea typeface="Times New Roman"/>
                        </a:rPr>
                        <a:t>bid (n=171)</a:t>
                      </a:r>
                      <a:endParaRPr lang="en-US" sz="800" dirty="0">
                        <a:effectLst/>
                        <a:latin typeface="Arial"/>
                        <a:ea typeface="Calibri"/>
                      </a:endParaRPr>
                    </a:p>
                  </a:txBody>
                  <a:tcPr marL="51435" marR="51435" marT="0" marB="0">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solidFill>
                      <a:srgbClr val="6482C3"/>
                    </a:solidFill>
                  </a:tcPr>
                </a:tc>
                <a:tc>
                  <a:txBody>
                    <a:bodyPr/>
                    <a:lstStyle>
                      <a:lvl1pPr marL="0" algn="l" defTabSz="456938" rtl="0" eaLnBrk="1" latinLnBrk="0" hangingPunct="1">
                        <a:defRPr sz="1800" b="1" kern="1200">
                          <a:solidFill>
                            <a:schemeClr val="bg1"/>
                          </a:solidFill>
                          <a:latin typeface="Arial"/>
                        </a:defRPr>
                      </a:lvl1pPr>
                      <a:lvl2pPr marL="456938" algn="l" defTabSz="456938" rtl="0" eaLnBrk="1" latinLnBrk="0" hangingPunct="1">
                        <a:defRPr sz="1800" b="1" kern="1200">
                          <a:solidFill>
                            <a:schemeClr val="bg1"/>
                          </a:solidFill>
                          <a:latin typeface="Arial"/>
                        </a:defRPr>
                      </a:lvl2pPr>
                      <a:lvl3pPr marL="913905" algn="l" defTabSz="456938" rtl="0" eaLnBrk="1" latinLnBrk="0" hangingPunct="1">
                        <a:defRPr sz="1800" b="1" kern="1200">
                          <a:solidFill>
                            <a:schemeClr val="bg1"/>
                          </a:solidFill>
                          <a:latin typeface="Arial"/>
                        </a:defRPr>
                      </a:lvl3pPr>
                      <a:lvl4pPr marL="1370852" algn="l" defTabSz="456938" rtl="0" eaLnBrk="1" latinLnBrk="0" hangingPunct="1">
                        <a:defRPr sz="1800" b="1" kern="1200">
                          <a:solidFill>
                            <a:schemeClr val="bg1"/>
                          </a:solidFill>
                          <a:latin typeface="Arial"/>
                        </a:defRPr>
                      </a:lvl4pPr>
                      <a:lvl5pPr marL="1827809" algn="l" defTabSz="456938" rtl="0" eaLnBrk="1" latinLnBrk="0" hangingPunct="1">
                        <a:defRPr sz="1800" b="1" kern="1200">
                          <a:solidFill>
                            <a:schemeClr val="bg1"/>
                          </a:solidFill>
                          <a:latin typeface="Arial"/>
                        </a:defRPr>
                      </a:lvl5pPr>
                      <a:lvl6pPr marL="2284746" algn="l" defTabSz="456938" rtl="0" eaLnBrk="1" latinLnBrk="0" hangingPunct="1">
                        <a:defRPr sz="1800" b="1" kern="1200">
                          <a:solidFill>
                            <a:schemeClr val="bg1"/>
                          </a:solidFill>
                          <a:latin typeface="Arial"/>
                        </a:defRPr>
                      </a:lvl6pPr>
                      <a:lvl7pPr marL="2741684" algn="l" defTabSz="456938" rtl="0" eaLnBrk="1" latinLnBrk="0" hangingPunct="1">
                        <a:defRPr sz="1800" b="1" kern="1200">
                          <a:solidFill>
                            <a:schemeClr val="bg1"/>
                          </a:solidFill>
                          <a:latin typeface="Arial"/>
                        </a:defRPr>
                      </a:lvl7pPr>
                      <a:lvl8pPr marL="3198640" algn="l" defTabSz="456938" rtl="0" eaLnBrk="1" latinLnBrk="0" hangingPunct="1">
                        <a:defRPr sz="1800" b="1" kern="1200">
                          <a:solidFill>
                            <a:schemeClr val="bg1"/>
                          </a:solidFill>
                          <a:latin typeface="Arial"/>
                        </a:defRPr>
                      </a:lvl8pPr>
                      <a:lvl9pPr marL="3655588" algn="l" defTabSz="456938" rtl="0" eaLnBrk="1" latinLnBrk="0" hangingPunct="1">
                        <a:defRPr sz="1800" b="1" kern="1200">
                          <a:solidFill>
                            <a:schemeClr val="bg1"/>
                          </a:solidFill>
                          <a:latin typeface="Arial"/>
                        </a:defRPr>
                      </a:lvl9pPr>
                    </a:lstStyle>
                    <a:p>
                      <a:pPr algn="ctr">
                        <a:lnSpc>
                          <a:spcPct val="100000"/>
                        </a:lnSpc>
                        <a:spcAft>
                          <a:spcPts val="0"/>
                        </a:spcAft>
                      </a:pPr>
                      <a:r>
                        <a:rPr lang="en-GB" sz="800" b="1" kern="1200" dirty="0">
                          <a:effectLst/>
                          <a:latin typeface="Arial"/>
                          <a:ea typeface="Times New Roman"/>
                        </a:rPr>
                        <a:t>OL </a:t>
                      </a:r>
                      <a:r>
                        <a:rPr lang="en-GB" sz="800" b="1" kern="1200" dirty="0" err="1">
                          <a:effectLst/>
                          <a:latin typeface="Arial"/>
                          <a:ea typeface="Times New Roman"/>
                        </a:rPr>
                        <a:t>empa</a:t>
                      </a:r>
                      <a:r>
                        <a:rPr lang="en-GB" sz="800" b="1" kern="1200" dirty="0">
                          <a:effectLst/>
                          <a:latin typeface="Arial"/>
                          <a:ea typeface="Times New Roman"/>
                        </a:rPr>
                        <a:t> 12.5 mg bid +</a:t>
                      </a:r>
                      <a:r>
                        <a:rPr lang="en-GB" sz="800" b="1" kern="1200" baseline="0" dirty="0">
                          <a:effectLst/>
                          <a:latin typeface="Arial"/>
                          <a:ea typeface="Times New Roman"/>
                        </a:rPr>
                        <a:t> </a:t>
                      </a:r>
                      <a:r>
                        <a:rPr lang="en-GB" sz="800" b="1" kern="1200" dirty="0">
                          <a:effectLst/>
                          <a:latin typeface="Arial"/>
                          <a:ea typeface="Times New Roman"/>
                        </a:rPr>
                        <a:t>met 1000 mg bid (n=53)</a:t>
                      </a:r>
                      <a:endParaRPr lang="en-US" sz="800" dirty="0">
                        <a:effectLst/>
                        <a:latin typeface="Arial"/>
                        <a:ea typeface="Calibri"/>
                      </a:endParaRPr>
                    </a:p>
                  </a:txBody>
                  <a:tcPr marL="51435" marR="51435" marT="0" marB="0">
                    <a:lnL>
                      <a:noFill/>
                    </a:lnL>
                    <a:lnR w="9525" cap="flat" cmpd="sng" algn="ctr">
                      <a:solidFill>
                        <a:srgbClr val="6482C3">
                          <a:shade val="95000"/>
                          <a:satMod val="105000"/>
                        </a:srgbClr>
                      </a:solidFill>
                      <a:prstDash val="solid"/>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solidFill>
                      <a:srgbClr val="6482C3"/>
                    </a:solidFill>
                  </a:tcPr>
                </a:tc>
                <a:extLst>
                  <a:ext uri="{0D108BD9-81ED-4DB2-BD59-A6C34878D82A}">
                    <a16:rowId xmlns:a16="http://schemas.microsoft.com/office/drawing/2014/main" val="10000"/>
                  </a:ext>
                </a:extLst>
              </a:tr>
              <a:tr h="195930">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marL="0" algn="l" defTabSz="457200" rtl="0" eaLnBrk="1" latinLnBrk="0" hangingPunct="1">
                        <a:lnSpc>
                          <a:spcPct val="100000"/>
                        </a:lnSpc>
                        <a:spcAft>
                          <a:spcPts val="0"/>
                        </a:spcAft>
                      </a:pPr>
                      <a:r>
                        <a:rPr lang="en-US" sz="800" kern="1200" dirty="0">
                          <a:solidFill>
                            <a:schemeClr val="tx1"/>
                          </a:solidFill>
                          <a:latin typeface="+mn-lt"/>
                          <a:ea typeface="+mn-ea"/>
                          <a:cs typeface="+mn-cs"/>
                        </a:rPr>
                        <a:t>≥ 1 </a:t>
                      </a:r>
                      <a:r>
                        <a:rPr lang="en-US" sz="800" kern="1200" dirty="0" err="1">
                          <a:solidFill>
                            <a:schemeClr val="tx1"/>
                          </a:solidFill>
                          <a:latin typeface="+mn-lt"/>
                          <a:ea typeface="+mn-ea"/>
                          <a:cs typeface="+mn-cs"/>
                        </a:rPr>
                        <a:t>biến</a:t>
                      </a:r>
                      <a:r>
                        <a:rPr lang="en-US" sz="800" kern="1200" baseline="0" dirty="0">
                          <a:solidFill>
                            <a:schemeClr val="tx1"/>
                          </a:solidFill>
                          <a:latin typeface="+mn-lt"/>
                          <a:ea typeface="+mn-ea"/>
                          <a:cs typeface="+mn-cs"/>
                        </a:rPr>
                        <a:t> </a:t>
                      </a:r>
                      <a:r>
                        <a:rPr lang="en-US" sz="800" kern="1200" baseline="0" dirty="0" err="1">
                          <a:solidFill>
                            <a:schemeClr val="tx1"/>
                          </a:solidFill>
                          <a:latin typeface="+mn-lt"/>
                          <a:ea typeface="+mn-ea"/>
                          <a:cs typeface="+mn-cs"/>
                        </a:rPr>
                        <a:t>cố</a:t>
                      </a:r>
                      <a:r>
                        <a:rPr lang="en-US" sz="800" kern="1200" baseline="0" dirty="0">
                          <a:solidFill>
                            <a:schemeClr val="tx1"/>
                          </a:solidFill>
                          <a:latin typeface="+mn-lt"/>
                          <a:ea typeface="+mn-ea"/>
                          <a:cs typeface="+mn-cs"/>
                        </a:rPr>
                        <a:t> </a:t>
                      </a:r>
                      <a:r>
                        <a:rPr lang="en-US" sz="800" kern="1200" baseline="0" dirty="0" err="1">
                          <a:solidFill>
                            <a:schemeClr val="tx1"/>
                          </a:solidFill>
                          <a:latin typeface="+mn-lt"/>
                          <a:ea typeface="+mn-ea"/>
                          <a:cs typeface="+mn-cs"/>
                        </a:rPr>
                        <a:t>bất</a:t>
                      </a:r>
                      <a:r>
                        <a:rPr lang="en-US" sz="800" kern="1200" baseline="0" dirty="0">
                          <a:solidFill>
                            <a:schemeClr val="tx1"/>
                          </a:solidFill>
                          <a:latin typeface="+mn-lt"/>
                          <a:ea typeface="+mn-ea"/>
                          <a:cs typeface="+mn-cs"/>
                        </a:rPr>
                        <a:t> </a:t>
                      </a:r>
                      <a:r>
                        <a:rPr lang="en-US" sz="800" kern="1200" baseline="0" dirty="0" err="1">
                          <a:solidFill>
                            <a:schemeClr val="tx1"/>
                          </a:solidFill>
                          <a:latin typeface="+mn-lt"/>
                          <a:ea typeface="+mn-ea"/>
                          <a:cs typeface="+mn-cs"/>
                        </a:rPr>
                        <a:t>lợi</a:t>
                      </a:r>
                      <a:endParaRPr lang="en-US" sz="800" kern="1200" dirty="0">
                        <a:solidFill>
                          <a:schemeClr val="tx1"/>
                        </a:solidFill>
                        <a:latin typeface="+mn-lt"/>
                        <a:ea typeface="+mn-ea"/>
                        <a:cs typeface="+mn-cs"/>
                      </a:endParaRPr>
                    </a:p>
                  </a:txBody>
                  <a:tcPr marL="67500" marR="67500" marT="35100" marB="35100">
                    <a:lnL w="9525" cap="flat" cmpd="sng" algn="ctr">
                      <a:solidFill>
                        <a:srgbClr val="6482C3">
                          <a:shade val="95000"/>
                          <a:satMod val="105000"/>
                        </a:srgbClr>
                      </a:solidFill>
                      <a:prstDash val="solid"/>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solidFill>
                            <a:schemeClr val="tx1"/>
                          </a:solidFill>
                          <a:latin typeface="+mn-lt"/>
                          <a:ea typeface="+mn-ea"/>
                          <a:cs typeface="+mn-cs"/>
                        </a:rPr>
                        <a:t>104 (61.2)</a:t>
                      </a:r>
                      <a:endParaRPr lang="en-US" sz="800" kern="1200" dirty="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solidFill>
                            <a:schemeClr val="tx1"/>
                          </a:solidFill>
                          <a:latin typeface="+mn-lt"/>
                          <a:ea typeface="+mn-ea"/>
                          <a:cs typeface="+mn-cs"/>
                        </a:rPr>
                        <a:t>110 (64.7)</a:t>
                      </a:r>
                      <a:endParaRPr lang="en-US" sz="800" kern="120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solidFill>
                            <a:schemeClr val="tx1"/>
                          </a:solidFill>
                          <a:latin typeface="+mn-lt"/>
                          <a:ea typeface="+mn-ea"/>
                          <a:cs typeface="+mn-cs"/>
                        </a:rPr>
                        <a:t>97 (56.7)</a:t>
                      </a:r>
                      <a:endParaRPr lang="en-US" sz="800" kern="120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solidFill>
                            <a:schemeClr val="tx1"/>
                          </a:solidFill>
                          <a:latin typeface="+mn-lt"/>
                          <a:ea typeface="+mn-ea"/>
                          <a:cs typeface="+mn-cs"/>
                        </a:rPr>
                        <a:t>112 (66.3)</a:t>
                      </a:r>
                      <a:endParaRPr lang="en-US" sz="800" kern="120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solidFill>
                            <a:schemeClr val="tx1"/>
                          </a:solidFill>
                          <a:latin typeface="+mn-lt"/>
                          <a:ea typeface="+mn-ea"/>
                          <a:cs typeface="+mn-cs"/>
                        </a:rPr>
                        <a:t>99 (59.3)</a:t>
                      </a:r>
                      <a:endParaRPr lang="en-US" sz="800" kern="120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solidFill>
                            <a:schemeClr val="tx1"/>
                          </a:solidFill>
                          <a:latin typeface="+mn-lt"/>
                          <a:ea typeface="+mn-ea"/>
                          <a:cs typeface="+mn-cs"/>
                        </a:rPr>
                        <a:t>108 (62.8)</a:t>
                      </a:r>
                      <a:endParaRPr lang="en-US" sz="800" kern="120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solidFill>
                            <a:schemeClr val="tx1"/>
                          </a:solidFill>
                          <a:latin typeface="+mn-lt"/>
                          <a:ea typeface="+mn-ea"/>
                          <a:cs typeface="+mn-cs"/>
                        </a:rPr>
                        <a:t>108 (63.5)</a:t>
                      </a:r>
                      <a:endParaRPr lang="en-US" sz="800" kern="120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solidFill>
                            <a:schemeClr val="tx1"/>
                          </a:solidFill>
                          <a:latin typeface="+mn-lt"/>
                          <a:ea typeface="+mn-ea"/>
                          <a:cs typeface="+mn-cs"/>
                        </a:rPr>
                        <a:t>101 (59.1)</a:t>
                      </a:r>
                      <a:endParaRPr lang="en-US" sz="800" kern="120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solidFill>
                            <a:schemeClr val="tx1"/>
                          </a:solidFill>
                          <a:latin typeface="+mn-lt"/>
                          <a:ea typeface="+mn-ea"/>
                          <a:cs typeface="+mn-cs"/>
                        </a:rPr>
                        <a:t>31 (58.5)</a:t>
                      </a:r>
                      <a:endParaRPr lang="en-US" sz="800" kern="1200">
                        <a:solidFill>
                          <a:schemeClr val="tx1"/>
                        </a:solidFill>
                        <a:latin typeface="+mn-lt"/>
                        <a:ea typeface="+mn-ea"/>
                        <a:cs typeface="+mn-cs"/>
                      </a:endParaRPr>
                    </a:p>
                  </a:txBody>
                  <a:tcPr marL="27000" marR="27000" marT="0" marB="0" anchor="ctr">
                    <a:lnL>
                      <a:noFill/>
                    </a:lnL>
                    <a:lnR w="9525" cap="flat" cmpd="sng" algn="ctr">
                      <a:solidFill>
                        <a:srgbClr val="6482C3">
                          <a:shade val="95000"/>
                          <a:satMod val="105000"/>
                        </a:srgbClr>
                      </a:solidFill>
                      <a:prstDash val="solid"/>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1660">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marL="0" algn="l" defTabSz="457200" rtl="0" eaLnBrk="1" latinLnBrk="0" hangingPunct="1">
                        <a:lnSpc>
                          <a:spcPct val="100000"/>
                        </a:lnSpc>
                        <a:spcAft>
                          <a:spcPts val="0"/>
                        </a:spcAft>
                      </a:pPr>
                      <a:r>
                        <a:rPr lang="en-US" sz="800" kern="1200" dirty="0">
                          <a:solidFill>
                            <a:schemeClr val="tx1"/>
                          </a:solidFill>
                          <a:latin typeface="Arial"/>
                          <a:ea typeface="+mn-ea"/>
                          <a:cs typeface="+mn-cs"/>
                        </a:rPr>
                        <a:t>≥ 1 </a:t>
                      </a:r>
                      <a:r>
                        <a:rPr lang="en-US" sz="800" kern="1200" dirty="0" err="1">
                          <a:solidFill>
                            <a:schemeClr val="tx1"/>
                          </a:solidFill>
                          <a:latin typeface="Arial"/>
                          <a:ea typeface="+mn-ea"/>
                          <a:cs typeface="+mn-cs"/>
                        </a:rPr>
                        <a:t>biến</a:t>
                      </a:r>
                      <a:r>
                        <a:rPr lang="en-US" sz="800" kern="1200" baseline="0" dirty="0">
                          <a:solidFill>
                            <a:schemeClr val="tx1"/>
                          </a:solidFill>
                          <a:latin typeface="Arial"/>
                          <a:ea typeface="+mn-ea"/>
                          <a:cs typeface="+mn-cs"/>
                        </a:rPr>
                        <a:t> </a:t>
                      </a:r>
                      <a:r>
                        <a:rPr lang="en-US" sz="800" kern="1200" baseline="0" dirty="0" err="1">
                          <a:solidFill>
                            <a:schemeClr val="tx1"/>
                          </a:solidFill>
                          <a:latin typeface="Arial"/>
                          <a:ea typeface="+mn-ea"/>
                          <a:cs typeface="+mn-cs"/>
                        </a:rPr>
                        <a:t>cố</a:t>
                      </a:r>
                      <a:r>
                        <a:rPr lang="en-US" sz="800" kern="1200" baseline="0" dirty="0">
                          <a:solidFill>
                            <a:schemeClr val="tx1"/>
                          </a:solidFill>
                          <a:latin typeface="Arial"/>
                          <a:ea typeface="+mn-ea"/>
                          <a:cs typeface="+mn-cs"/>
                        </a:rPr>
                        <a:t> </a:t>
                      </a:r>
                      <a:r>
                        <a:rPr lang="en-US" sz="800" kern="1200" baseline="0" dirty="0" err="1">
                          <a:solidFill>
                            <a:schemeClr val="tx1"/>
                          </a:solidFill>
                          <a:latin typeface="Arial"/>
                          <a:ea typeface="+mn-ea"/>
                          <a:cs typeface="+mn-cs"/>
                        </a:rPr>
                        <a:t>bất</a:t>
                      </a:r>
                      <a:r>
                        <a:rPr lang="en-US" sz="800" kern="1200" baseline="0" dirty="0">
                          <a:solidFill>
                            <a:schemeClr val="tx1"/>
                          </a:solidFill>
                          <a:latin typeface="Arial"/>
                          <a:ea typeface="+mn-ea"/>
                          <a:cs typeface="+mn-cs"/>
                        </a:rPr>
                        <a:t> </a:t>
                      </a:r>
                      <a:r>
                        <a:rPr lang="en-US" sz="800" kern="1200" baseline="0" dirty="0" err="1">
                          <a:solidFill>
                            <a:schemeClr val="tx1"/>
                          </a:solidFill>
                          <a:latin typeface="Arial"/>
                          <a:ea typeface="+mn-ea"/>
                          <a:cs typeface="+mn-cs"/>
                        </a:rPr>
                        <a:t>lợi</a:t>
                      </a:r>
                      <a:r>
                        <a:rPr lang="en-US" sz="800" kern="1200" baseline="0" dirty="0">
                          <a:solidFill>
                            <a:schemeClr val="tx1"/>
                          </a:solidFill>
                          <a:latin typeface="Arial"/>
                          <a:ea typeface="+mn-ea"/>
                          <a:cs typeface="+mn-cs"/>
                        </a:rPr>
                        <a:t> </a:t>
                      </a:r>
                      <a:r>
                        <a:rPr lang="en-US" sz="800" kern="1200" baseline="0" dirty="0" err="1">
                          <a:solidFill>
                            <a:schemeClr val="tx1"/>
                          </a:solidFill>
                          <a:latin typeface="Arial"/>
                          <a:ea typeface="+mn-ea"/>
                          <a:cs typeface="+mn-cs"/>
                        </a:rPr>
                        <a:t>liên</a:t>
                      </a:r>
                      <a:r>
                        <a:rPr lang="en-US" sz="800" kern="1200" baseline="0" dirty="0">
                          <a:solidFill>
                            <a:schemeClr val="tx1"/>
                          </a:solidFill>
                          <a:latin typeface="Arial"/>
                          <a:ea typeface="+mn-ea"/>
                          <a:cs typeface="+mn-cs"/>
                        </a:rPr>
                        <a:t> </a:t>
                      </a:r>
                      <a:r>
                        <a:rPr lang="en-US" sz="800" kern="1200" baseline="0" dirty="0" err="1">
                          <a:solidFill>
                            <a:schemeClr val="tx1"/>
                          </a:solidFill>
                          <a:latin typeface="Arial"/>
                          <a:ea typeface="+mn-ea"/>
                          <a:cs typeface="+mn-cs"/>
                        </a:rPr>
                        <a:t>quan</a:t>
                      </a:r>
                      <a:r>
                        <a:rPr lang="en-US" sz="800" kern="1200" baseline="0" dirty="0">
                          <a:solidFill>
                            <a:schemeClr val="tx1"/>
                          </a:solidFill>
                          <a:latin typeface="Arial"/>
                          <a:ea typeface="+mn-ea"/>
                          <a:cs typeface="+mn-cs"/>
                        </a:rPr>
                        <a:t> </a:t>
                      </a:r>
                      <a:r>
                        <a:rPr lang="en-US" sz="800" kern="1200" baseline="0" dirty="0" err="1">
                          <a:solidFill>
                            <a:schemeClr val="tx1"/>
                          </a:solidFill>
                          <a:latin typeface="Arial"/>
                          <a:ea typeface="+mn-ea"/>
                          <a:cs typeface="+mn-cs"/>
                        </a:rPr>
                        <a:t>thuốc</a:t>
                      </a:r>
                      <a:r>
                        <a:rPr lang="en-US" sz="800" kern="1200" dirty="0">
                          <a:solidFill>
                            <a:schemeClr val="tx1"/>
                          </a:solidFill>
                          <a:latin typeface="+mn-lt"/>
                          <a:ea typeface="+mn-ea"/>
                          <a:cs typeface="+mn-cs"/>
                        </a:rPr>
                        <a:t>*</a:t>
                      </a:r>
                    </a:p>
                  </a:txBody>
                  <a:tcPr marL="67500" marR="67500" marT="35100" marB="35100">
                    <a:lnL w="9525" cap="flat" cmpd="sng" algn="ctr">
                      <a:solidFill>
                        <a:srgbClr val="6482C3">
                          <a:shade val="95000"/>
                          <a:satMod val="105000"/>
                        </a:srgbClr>
                      </a:solidFill>
                      <a:prstDash val="solid"/>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solidFill>
                            <a:schemeClr val="tx1"/>
                          </a:solidFill>
                          <a:latin typeface="+mn-lt"/>
                          <a:ea typeface="+mn-ea"/>
                          <a:cs typeface="+mn-cs"/>
                        </a:rPr>
                        <a:t>35 (20.6)</a:t>
                      </a:r>
                      <a:endParaRPr lang="en-US" sz="800" kern="1200" dirty="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solidFill>
                            <a:schemeClr val="tx1"/>
                          </a:solidFill>
                          <a:latin typeface="+mn-lt"/>
                          <a:ea typeface="+mn-ea"/>
                          <a:cs typeface="+mn-cs"/>
                        </a:rPr>
                        <a:t>23 (13.5)</a:t>
                      </a:r>
                      <a:endParaRPr lang="en-US" sz="800" kern="1200" dirty="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solidFill>
                            <a:schemeClr val="tx1"/>
                          </a:solidFill>
                          <a:latin typeface="+mn-lt"/>
                          <a:ea typeface="+mn-ea"/>
                          <a:cs typeface="+mn-cs"/>
                        </a:rPr>
                        <a:t>23 (13.5)</a:t>
                      </a:r>
                      <a:endParaRPr lang="en-US" sz="800" kern="1200" dirty="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solidFill>
                            <a:schemeClr val="tx1"/>
                          </a:solidFill>
                          <a:latin typeface="+mn-lt"/>
                          <a:ea typeface="+mn-ea"/>
                          <a:cs typeface="+mn-cs"/>
                        </a:rPr>
                        <a:t>17 (10.1)</a:t>
                      </a:r>
                      <a:endParaRPr lang="en-US" sz="800" kern="120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solidFill>
                            <a:schemeClr val="tx1"/>
                          </a:solidFill>
                          <a:latin typeface="+mn-lt"/>
                          <a:ea typeface="+mn-ea"/>
                          <a:cs typeface="+mn-cs"/>
                        </a:rPr>
                        <a:t>16 (9.6)</a:t>
                      </a:r>
                      <a:endParaRPr lang="en-US" sz="800" kern="120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solidFill>
                            <a:schemeClr val="tx1"/>
                          </a:solidFill>
                          <a:latin typeface="+mn-lt"/>
                          <a:ea typeface="+mn-ea"/>
                          <a:cs typeface="+mn-cs"/>
                        </a:rPr>
                        <a:t>26 (15.1)</a:t>
                      </a:r>
                      <a:endParaRPr lang="en-US" sz="800" kern="120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solidFill>
                            <a:schemeClr val="tx1"/>
                          </a:solidFill>
                          <a:latin typeface="+mn-lt"/>
                          <a:ea typeface="+mn-ea"/>
                          <a:cs typeface="+mn-cs"/>
                        </a:rPr>
                        <a:t>27 (15.9)</a:t>
                      </a:r>
                      <a:endParaRPr lang="en-US" sz="800" kern="120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solidFill>
                            <a:schemeClr val="tx1"/>
                          </a:solidFill>
                          <a:latin typeface="+mn-lt"/>
                          <a:ea typeface="+mn-ea"/>
                          <a:cs typeface="+mn-cs"/>
                        </a:rPr>
                        <a:t>13 (7.6)</a:t>
                      </a:r>
                      <a:endParaRPr lang="en-US" sz="800" kern="120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solidFill>
                            <a:schemeClr val="tx1"/>
                          </a:solidFill>
                          <a:latin typeface="+mn-lt"/>
                          <a:ea typeface="+mn-ea"/>
                          <a:cs typeface="+mn-cs"/>
                        </a:rPr>
                        <a:t>8 (15.1)</a:t>
                      </a:r>
                      <a:endParaRPr lang="en-US" sz="800" kern="1200">
                        <a:solidFill>
                          <a:schemeClr val="tx1"/>
                        </a:solidFill>
                        <a:latin typeface="+mn-lt"/>
                        <a:ea typeface="+mn-ea"/>
                        <a:cs typeface="+mn-cs"/>
                      </a:endParaRPr>
                    </a:p>
                  </a:txBody>
                  <a:tcPr marL="27000" marR="27000" marT="0" marB="0" anchor="ctr">
                    <a:lnL>
                      <a:noFill/>
                    </a:lnL>
                    <a:lnR w="9525" cap="flat" cmpd="sng" algn="ctr">
                      <a:solidFill>
                        <a:srgbClr val="6482C3">
                          <a:shade val="95000"/>
                          <a:satMod val="105000"/>
                        </a:srgbClr>
                      </a:solidFill>
                      <a:prstDash val="solid"/>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7390">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marL="0" algn="l" defTabSz="457200" rtl="0" eaLnBrk="1" latinLnBrk="0" hangingPunct="1">
                        <a:lnSpc>
                          <a:spcPct val="100000"/>
                        </a:lnSpc>
                        <a:spcAft>
                          <a:spcPts val="0"/>
                        </a:spcAft>
                      </a:pPr>
                      <a:r>
                        <a:rPr lang="en-US" sz="800" kern="1200" dirty="0">
                          <a:solidFill>
                            <a:schemeClr val="tx1"/>
                          </a:solidFill>
                          <a:latin typeface="Arial"/>
                          <a:ea typeface="+mn-ea"/>
                          <a:cs typeface="+mn-cs"/>
                        </a:rPr>
                        <a:t>≥ 1 </a:t>
                      </a:r>
                      <a:r>
                        <a:rPr lang="en-US" sz="800" kern="1200" dirty="0" err="1">
                          <a:solidFill>
                            <a:schemeClr val="tx1"/>
                          </a:solidFill>
                          <a:latin typeface="Arial"/>
                          <a:ea typeface="+mn-ea"/>
                          <a:cs typeface="+mn-cs"/>
                        </a:rPr>
                        <a:t>biến</a:t>
                      </a:r>
                      <a:r>
                        <a:rPr lang="en-US" sz="800" kern="1200" baseline="0" dirty="0">
                          <a:solidFill>
                            <a:schemeClr val="tx1"/>
                          </a:solidFill>
                          <a:latin typeface="Arial"/>
                          <a:ea typeface="+mn-ea"/>
                          <a:cs typeface="+mn-cs"/>
                        </a:rPr>
                        <a:t> </a:t>
                      </a:r>
                      <a:r>
                        <a:rPr lang="en-US" sz="800" kern="1200" baseline="0" dirty="0" err="1">
                          <a:solidFill>
                            <a:schemeClr val="tx1"/>
                          </a:solidFill>
                          <a:latin typeface="Arial"/>
                          <a:ea typeface="+mn-ea"/>
                          <a:cs typeface="+mn-cs"/>
                        </a:rPr>
                        <a:t>cố</a:t>
                      </a:r>
                      <a:r>
                        <a:rPr lang="en-US" sz="800" kern="1200" baseline="0" dirty="0">
                          <a:solidFill>
                            <a:schemeClr val="tx1"/>
                          </a:solidFill>
                          <a:latin typeface="Arial"/>
                          <a:ea typeface="+mn-ea"/>
                          <a:cs typeface="+mn-cs"/>
                        </a:rPr>
                        <a:t> </a:t>
                      </a:r>
                      <a:r>
                        <a:rPr lang="en-US" sz="800" kern="1200" baseline="0" dirty="0" err="1">
                          <a:solidFill>
                            <a:schemeClr val="tx1"/>
                          </a:solidFill>
                          <a:latin typeface="Arial"/>
                          <a:ea typeface="+mn-ea"/>
                          <a:cs typeface="+mn-cs"/>
                        </a:rPr>
                        <a:t>bất</a:t>
                      </a:r>
                      <a:r>
                        <a:rPr lang="en-US" sz="800" kern="1200" baseline="0" dirty="0">
                          <a:solidFill>
                            <a:schemeClr val="tx1"/>
                          </a:solidFill>
                          <a:latin typeface="Arial"/>
                          <a:ea typeface="+mn-ea"/>
                          <a:cs typeface="+mn-cs"/>
                        </a:rPr>
                        <a:t> </a:t>
                      </a:r>
                      <a:r>
                        <a:rPr lang="en-US" sz="800" kern="1200" baseline="0" dirty="0" err="1">
                          <a:solidFill>
                            <a:schemeClr val="tx1"/>
                          </a:solidFill>
                          <a:latin typeface="Arial"/>
                          <a:ea typeface="+mn-ea"/>
                          <a:cs typeface="+mn-cs"/>
                        </a:rPr>
                        <a:t>lợi</a:t>
                      </a:r>
                      <a:r>
                        <a:rPr lang="en-US" sz="800" kern="1200" baseline="0" dirty="0">
                          <a:solidFill>
                            <a:schemeClr val="tx1"/>
                          </a:solidFill>
                          <a:latin typeface="Arial"/>
                          <a:ea typeface="+mn-ea"/>
                          <a:cs typeface="+mn-cs"/>
                        </a:rPr>
                        <a:t> </a:t>
                      </a:r>
                      <a:r>
                        <a:rPr lang="en-US" sz="800" kern="1200" baseline="0" dirty="0" err="1">
                          <a:solidFill>
                            <a:schemeClr val="tx1"/>
                          </a:solidFill>
                          <a:latin typeface="Arial"/>
                          <a:ea typeface="+mn-ea"/>
                          <a:cs typeface="+mn-cs"/>
                        </a:rPr>
                        <a:t>dẫn</a:t>
                      </a:r>
                      <a:r>
                        <a:rPr lang="en-US" sz="800" kern="1200" baseline="0" dirty="0">
                          <a:solidFill>
                            <a:schemeClr val="tx1"/>
                          </a:solidFill>
                          <a:latin typeface="Arial"/>
                          <a:ea typeface="+mn-ea"/>
                          <a:cs typeface="+mn-cs"/>
                        </a:rPr>
                        <a:t> </a:t>
                      </a:r>
                      <a:r>
                        <a:rPr lang="en-US" sz="800" kern="1200" baseline="0" dirty="0" err="1">
                          <a:solidFill>
                            <a:schemeClr val="tx1"/>
                          </a:solidFill>
                          <a:latin typeface="Arial"/>
                          <a:ea typeface="+mn-ea"/>
                          <a:cs typeface="+mn-cs"/>
                        </a:rPr>
                        <a:t>đến</a:t>
                      </a:r>
                      <a:r>
                        <a:rPr lang="en-US" sz="800" kern="1200" baseline="0" dirty="0">
                          <a:solidFill>
                            <a:schemeClr val="tx1"/>
                          </a:solidFill>
                          <a:latin typeface="Arial"/>
                          <a:ea typeface="+mn-ea"/>
                          <a:cs typeface="+mn-cs"/>
                        </a:rPr>
                        <a:t> </a:t>
                      </a:r>
                      <a:r>
                        <a:rPr lang="en-US" sz="800" kern="1200" baseline="0" dirty="0" err="1">
                          <a:solidFill>
                            <a:schemeClr val="tx1"/>
                          </a:solidFill>
                          <a:latin typeface="Arial"/>
                          <a:ea typeface="+mn-ea"/>
                          <a:cs typeface="+mn-cs"/>
                        </a:rPr>
                        <a:t>ngưng</a:t>
                      </a:r>
                      <a:r>
                        <a:rPr lang="en-US" sz="800" kern="1200" baseline="0" dirty="0">
                          <a:solidFill>
                            <a:schemeClr val="tx1"/>
                          </a:solidFill>
                          <a:latin typeface="Arial"/>
                          <a:ea typeface="+mn-ea"/>
                          <a:cs typeface="+mn-cs"/>
                        </a:rPr>
                        <a:t> </a:t>
                      </a:r>
                      <a:r>
                        <a:rPr lang="en-US" sz="800" kern="1200" baseline="0" dirty="0" err="1">
                          <a:solidFill>
                            <a:schemeClr val="tx1"/>
                          </a:solidFill>
                          <a:latin typeface="Arial"/>
                          <a:ea typeface="+mn-ea"/>
                          <a:cs typeface="+mn-cs"/>
                        </a:rPr>
                        <a:t>thuốc</a:t>
                      </a:r>
                      <a:endParaRPr lang="en-US" sz="800" kern="1200" dirty="0">
                        <a:solidFill>
                          <a:schemeClr val="tx1"/>
                        </a:solidFill>
                        <a:latin typeface="+mn-lt"/>
                        <a:ea typeface="+mn-ea"/>
                        <a:cs typeface="+mn-cs"/>
                      </a:endParaRPr>
                    </a:p>
                  </a:txBody>
                  <a:tcPr marL="67500" marR="67500" marT="35100" marB="35100">
                    <a:lnL w="9525" cap="flat" cmpd="sng" algn="ctr">
                      <a:solidFill>
                        <a:srgbClr val="6482C3">
                          <a:shade val="95000"/>
                          <a:satMod val="105000"/>
                        </a:srgbClr>
                      </a:solidFill>
                      <a:prstDash val="solid"/>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solidFill>
                            <a:schemeClr val="tx1"/>
                          </a:solidFill>
                          <a:latin typeface="+mn-lt"/>
                          <a:ea typeface="+mn-ea"/>
                          <a:cs typeface="+mn-cs"/>
                        </a:rPr>
                        <a:t>6 (3.5)</a:t>
                      </a:r>
                      <a:endParaRPr lang="en-US" sz="800" kern="1200" dirty="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solidFill>
                            <a:schemeClr val="tx1"/>
                          </a:solidFill>
                          <a:latin typeface="+mn-lt"/>
                          <a:ea typeface="+mn-ea"/>
                          <a:cs typeface="+mn-cs"/>
                        </a:rPr>
                        <a:t>5 (2.9)</a:t>
                      </a:r>
                      <a:endParaRPr lang="en-US" sz="800" kern="1200" dirty="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solidFill>
                            <a:schemeClr val="tx1"/>
                          </a:solidFill>
                          <a:latin typeface="+mn-lt"/>
                          <a:ea typeface="+mn-ea"/>
                          <a:cs typeface="+mn-cs"/>
                        </a:rPr>
                        <a:t>4 (2.3)</a:t>
                      </a:r>
                      <a:endParaRPr lang="en-US" sz="800" kern="1200" dirty="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solidFill>
                            <a:schemeClr val="tx1"/>
                          </a:solidFill>
                          <a:latin typeface="+mn-lt"/>
                          <a:ea typeface="+mn-ea"/>
                          <a:cs typeface="+mn-cs"/>
                        </a:rPr>
                        <a:t>3 (1.8)</a:t>
                      </a:r>
                      <a:endParaRPr lang="en-US" sz="800" kern="1200" dirty="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solidFill>
                            <a:schemeClr val="tx1"/>
                          </a:solidFill>
                          <a:latin typeface="+mn-lt"/>
                          <a:ea typeface="+mn-ea"/>
                          <a:cs typeface="+mn-cs"/>
                        </a:rPr>
                        <a:t>4 (2.4)</a:t>
                      </a:r>
                      <a:endParaRPr lang="en-US" sz="800" kern="120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solidFill>
                            <a:schemeClr val="tx1"/>
                          </a:solidFill>
                          <a:latin typeface="+mn-lt"/>
                          <a:ea typeface="+mn-ea"/>
                          <a:cs typeface="+mn-cs"/>
                        </a:rPr>
                        <a:t>3 (1.7)</a:t>
                      </a:r>
                      <a:endParaRPr lang="en-US" sz="800" kern="120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solidFill>
                            <a:schemeClr val="tx1"/>
                          </a:solidFill>
                          <a:latin typeface="+mn-lt"/>
                          <a:ea typeface="+mn-ea"/>
                          <a:cs typeface="+mn-cs"/>
                        </a:rPr>
                        <a:t>5 (2.9)</a:t>
                      </a:r>
                      <a:endParaRPr lang="en-US" sz="800" kern="120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solidFill>
                            <a:schemeClr val="tx1"/>
                          </a:solidFill>
                          <a:latin typeface="+mn-lt"/>
                          <a:ea typeface="+mn-ea"/>
                          <a:cs typeface="+mn-cs"/>
                        </a:rPr>
                        <a:t>5 (2.9)</a:t>
                      </a:r>
                      <a:endParaRPr lang="en-US" sz="800" kern="120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solidFill>
                            <a:schemeClr val="tx1"/>
                          </a:solidFill>
                          <a:latin typeface="+mn-lt"/>
                          <a:ea typeface="+mn-ea"/>
                          <a:cs typeface="+mn-cs"/>
                        </a:rPr>
                        <a:t>0</a:t>
                      </a:r>
                      <a:endParaRPr lang="en-US" sz="800" kern="1200" dirty="0">
                        <a:solidFill>
                          <a:schemeClr val="tx1"/>
                        </a:solidFill>
                        <a:latin typeface="+mn-lt"/>
                        <a:ea typeface="+mn-ea"/>
                        <a:cs typeface="+mn-cs"/>
                      </a:endParaRPr>
                    </a:p>
                  </a:txBody>
                  <a:tcPr marL="27000" marR="27000" marT="0" marB="0" anchor="ctr">
                    <a:lnL>
                      <a:noFill/>
                    </a:lnL>
                    <a:lnR w="9525" cap="flat" cmpd="sng" algn="ctr">
                      <a:solidFill>
                        <a:srgbClr val="6482C3">
                          <a:shade val="95000"/>
                          <a:satMod val="105000"/>
                        </a:srgbClr>
                      </a:solidFill>
                      <a:prstDash val="solid"/>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9379">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l">
                        <a:lnSpc>
                          <a:spcPct val="115000"/>
                        </a:lnSpc>
                        <a:spcAft>
                          <a:spcPts val="0"/>
                        </a:spcAft>
                      </a:pPr>
                      <a:r>
                        <a:rPr lang="en-US" sz="800" kern="1200" dirty="0">
                          <a:solidFill>
                            <a:schemeClr val="tx1"/>
                          </a:solidFill>
                          <a:latin typeface="Arial"/>
                          <a:ea typeface="+mn-ea"/>
                          <a:cs typeface="+mn-cs"/>
                        </a:rPr>
                        <a:t>≥ 1 </a:t>
                      </a:r>
                      <a:r>
                        <a:rPr lang="en-US" sz="800" kern="1200" dirty="0" err="1">
                          <a:solidFill>
                            <a:schemeClr val="tx1"/>
                          </a:solidFill>
                          <a:latin typeface="Arial"/>
                          <a:ea typeface="+mn-ea"/>
                          <a:cs typeface="+mn-cs"/>
                        </a:rPr>
                        <a:t>biến</a:t>
                      </a:r>
                      <a:r>
                        <a:rPr lang="en-US" sz="800" kern="1200" baseline="0" dirty="0">
                          <a:solidFill>
                            <a:schemeClr val="tx1"/>
                          </a:solidFill>
                          <a:latin typeface="Arial"/>
                          <a:ea typeface="+mn-ea"/>
                          <a:cs typeface="+mn-cs"/>
                        </a:rPr>
                        <a:t> </a:t>
                      </a:r>
                      <a:r>
                        <a:rPr lang="en-US" sz="800" kern="1200" baseline="0" dirty="0" err="1">
                          <a:solidFill>
                            <a:schemeClr val="tx1"/>
                          </a:solidFill>
                          <a:latin typeface="Arial"/>
                          <a:ea typeface="+mn-ea"/>
                          <a:cs typeface="+mn-cs"/>
                        </a:rPr>
                        <a:t>cố</a:t>
                      </a:r>
                      <a:r>
                        <a:rPr lang="en-US" sz="800" kern="1200" baseline="0" dirty="0">
                          <a:solidFill>
                            <a:schemeClr val="tx1"/>
                          </a:solidFill>
                          <a:latin typeface="Arial"/>
                          <a:ea typeface="+mn-ea"/>
                          <a:cs typeface="+mn-cs"/>
                        </a:rPr>
                        <a:t> </a:t>
                      </a:r>
                      <a:r>
                        <a:rPr lang="en-US" sz="800" kern="1200" baseline="0" dirty="0" err="1">
                          <a:solidFill>
                            <a:schemeClr val="tx1"/>
                          </a:solidFill>
                          <a:latin typeface="Arial"/>
                          <a:ea typeface="+mn-ea"/>
                          <a:cs typeface="+mn-cs"/>
                        </a:rPr>
                        <a:t>bất</a:t>
                      </a:r>
                      <a:r>
                        <a:rPr lang="en-US" sz="800" kern="1200" baseline="0" dirty="0">
                          <a:solidFill>
                            <a:schemeClr val="tx1"/>
                          </a:solidFill>
                          <a:latin typeface="Arial"/>
                          <a:ea typeface="+mn-ea"/>
                          <a:cs typeface="+mn-cs"/>
                        </a:rPr>
                        <a:t> </a:t>
                      </a:r>
                      <a:r>
                        <a:rPr lang="en-US" sz="800" kern="1200" baseline="0" dirty="0" err="1">
                          <a:solidFill>
                            <a:schemeClr val="tx1"/>
                          </a:solidFill>
                          <a:latin typeface="Arial"/>
                          <a:ea typeface="+mn-ea"/>
                          <a:cs typeface="+mn-cs"/>
                        </a:rPr>
                        <a:t>lợi</a:t>
                      </a:r>
                      <a:r>
                        <a:rPr lang="en-US" sz="800" kern="1200" baseline="0" dirty="0">
                          <a:solidFill>
                            <a:schemeClr val="tx1"/>
                          </a:solidFill>
                          <a:latin typeface="Arial"/>
                          <a:ea typeface="+mn-ea"/>
                          <a:cs typeface="+mn-cs"/>
                        </a:rPr>
                        <a:t> </a:t>
                      </a:r>
                      <a:r>
                        <a:rPr lang="en-US" sz="800" kern="1200" baseline="0" dirty="0" err="1">
                          <a:solidFill>
                            <a:schemeClr val="tx1"/>
                          </a:solidFill>
                          <a:latin typeface="Arial"/>
                          <a:ea typeface="+mn-ea"/>
                          <a:cs typeface="+mn-cs"/>
                        </a:rPr>
                        <a:t>nghiêm</a:t>
                      </a:r>
                      <a:r>
                        <a:rPr lang="en-US" sz="800" kern="1200" baseline="0" dirty="0">
                          <a:solidFill>
                            <a:schemeClr val="tx1"/>
                          </a:solidFill>
                          <a:latin typeface="Arial"/>
                          <a:ea typeface="+mn-ea"/>
                          <a:cs typeface="+mn-cs"/>
                        </a:rPr>
                        <a:t> </a:t>
                      </a:r>
                      <a:r>
                        <a:rPr lang="en-US" sz="800" kern="1200" baseline="0" dirty="0" err="1">
                          <a:solidFill>
                            <a:schemeClr val="tx1"/>
                          </a:solidFill>
                          <a:latin typeface="Arial"/>
                          <a:ea typeface="+mn-ea"/>
                          <a:cs typeface="+mn-cs"/>
                        </a:rPr>
                        <a:t>trọng</a:t>
                      </a:r>
                      <a:endParaRPr lang="en-US" sz="800" dirty="0">
                        <a:effectLst/>
                        <a:latin typeface="Arial"/>
                        <a:ea typeface="Calibri"/>
                      </a:endParaRPr>
                    </a:p>
                  </a:txBody>
                  <a:tcPr marL="67500" marR="67500" marT="35100" marB="35100">
                    <a:lnL w="9525" cap="flat" cmpd="sng" algn="ctr">
                      <a:solidFill>
                        <a:srgbClr val="6482C3">
                          <a:shade val="95000"/>
                          <a:satMod val="105000"/>
                        </a:srgbClr>
                      </a:solidFill>
                      <a:prstDash val="solid"/>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solidFill>
                            <a:schemeClr val="tx1"/>
                          </a:solidFill>
                          <a:latin typeface="+mn-lt"/>
                          <a:ea typeface="+mn-ea"/>
                          <a:cs typeface="+mn-cs"/>
                        </a:rPr>
                        <a:t>2 (1.2)</a:t>
                      </a:r>
                      <a:endParaRPr lang="en-US" sz="800" kern="120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solidFill>
                            <a:schemeClr val="tx1"/>
                          </a:solidFill>
                          <a:latin typeface="+mn-lt"/>
                          <a:ea typeface="+mn-ea"/>
                          <a:cs typeface="+mn-cs"/>
                        </a:rPr>
                        <a:t>6 (3.5)</a:t>
                      </a:r>
                      <a:endParaRPr lang="en-US" sz="800" kern="120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solidFill>
                            <a:schemeClr val="tx1"/>
                          </a:solidFill>
                          <a:latin typeface="+mn-lt"/>
                          <a:ea typeface="+mn-ea"/>
                          <a:cs typeface="+mn-cs"/>
                        </a:rPr>
                        <a:t>3 (1.8)</a:t>
                      </a:r>
                      <a:endParaRPr lang="en-US" sz="800" kern="1200" dirty="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solidFill>
                            <a:schemeClr val="tx1"/>
                          </a:solidFill>
                          <a:latin typeface="+mn-lt"/>
                          <a:ea typeface="+mn-ea"/>
                          <a:cs typeface="+mn-cs"/>
                        </a:rPr>
                        <a:t>2 (1.2)</a:t>
                      </a:r>
                      <a:endParaRPr lang="en-US" sz="800" kern="1200" dirty="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solidFill>
                            <a:schemeClr val="tx1"/>
                          </a:solidFill>
                          <a:latin typeface="+mn-lt"/>
                          <a:ea typeface="+mn-ea"/>
                          <a:cs typeface="+mn-cs"/>
                        </a:rPr>
                        <a:t>3 (1.8)</a:t>
                      </a:r>
                      <a:endParaRPr lang="en-US" sz="800" kern="1200" dirty="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solidFill>
                            <a:schemeClr val="tx1"/>
                          </a:solidFill>
                          <a:latin typeface="+mn-lt"/>
                          <a:ea typeface="+mn-ea"/>
                          <a:cs typeface="+mn-cs"/>
                        </a:rPr>
                        <a:t>1 (0.6)</a:t>
                      </a:r>
                      <a:endParaRPr lang="en-US" sz="800" kern="1200" dirty="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solidFill>
                            <a:schemeClr val="tx1"/>
                          </a:solidFill>
                          <a:latin typeface="+mn-lt"/>
                          <a:ea typeface="+mn-ea"/>
                          <a:cs typeface="+mn-cs"/>
                        </a:rPr>
                        <a:t>3 (1.8)</a:t>
                      </a:r>
                      <a:endParaRPr lang="en-US" sz="800" kern="120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solidFill>
                            <a:schemeClr val="tx1"/>
                          </a:solidFill>
                          <a:latin typeface="+mn-lt"/>
                          <a:ea typeface="+mn-ea"/>
                          <a:cs typeface="+mn-cs"/>
                        </a:rPr>
                        <a:t>3 (1.8)</a:t>
                      </a:r>
                      <a:endParaRPr lang="en-US" sz="800" kern="1200">
                        <a:solidFill>
                          <a:schemeClr val="tx1"/>
                        </a:solidFill>
                        <a:latin typeface="+mn-lt"/>
                        <a:ea typeface="+mn-ea"/>
                        <a:cs typeface="+mn-cs"/>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solidFill>
                            <a:schemeClr val="tx1"/>
                          </a:solidFill>
                          <a:latin typeface="+mn-lt"/>
                          <a:ea typeface="+mn-ea"/>
                          <a:cs typeface="+mn-cs"/>
                        </a:rPr>
                        <a:t>2 (3.8)</a:t>
                      </a:r>
                      <a:endParaRPr lang="en-US" sz="800" kern="1200" dirty="0">
                        <a:solidFill>
                          <a:schemeClr val="tx1"/>
                        </a:solidFill>
                        <a:latin typeface="+mn-lt"/>
                        <a:ea typeface="+mn-ea"/>
                        <a:cs typeface="+mn-cs"/>
                      </a:endParaRPr>
                    </a:p>
                  </a:txBody>
                  <a:tcPr marL="27000" marR="27000" marT="0" marB="0" anchor="ctr">
                    <a:lnL>
                      <a:noFill/>
                    </a:lnL>
                    <a:lnR w="9525" cap="flat" cmpd="sng" algn="ctr">
                      <a:solidFill>
                        <a:srgbClr val="6482C3">
                          <a:shade val="95000"/>
                          <a:satMod val="105000"/>
                        </a:srgbClr>
                      </a:solidFill>
                      <a:prstDash val="solid"/>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5930">
                <a:tc gridSpan="10">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marL="0" indent="0">
                        <a:lnSpc>
                          <a:spcPct val="100000"/>
                        </a:lnSpc>
                        <a:spcAft>
                          <a:spcPts val="0"/>
                        </a:spcAft>
                        <a:tabLst/>
                      </a:pPr>
                      <a:r>
                        <a:rPr lang="en-US" sz="800" kern="1200" dirty="0" err="1">
                          <a:solidFill>
                            <a:schemeClr val="tx1"/>
                          </a:solidFill>
                          <a:latin typeface="+mn-lt"/>
                          <a:ea typeface="+mn-ea"/>
                          <a:cs typeface="+mn-cs"/>
                        </a:rPr>
                        <a:t>Các</a:t>
                      </a:r>
                      <a:r>
                        <a:rPr lang="en-US" sz="800" kern="1200" baseline="0" dirty="0">
                          <a:solidFill>
                            <a:schemeClr val="tx1"/>
                          </a:solidFill>
                          <a:latin typeface="+mn-lt"/>
                          <a:ea typeface="+mn-ea"/>
                          <a:cs typeface="+mn-cs"/>
                        </a:rPr>
                        <a:t> </a:t>
                      </a:r>
                      <a:r>
                        <a:rPr lang="en-US" sz="800" kern="1200" baseline="0" dirty="0" err="1">
                          <a:solidFill>
                            <a:schemeClr val="tx1"/>
                          </a:solidFill>
                          <a:latin typeface="+mn-lt"/>
                          <a:ea typeface="+mn-ea"/>
                          <a:cs typeface="+mn-cs"/>
                        </a:rPr>
                        <a:t>biến</a:t>
                      </a:r>
                      <a:r>
                        <a:rPr lang="en-US" sz="800" kern="1200" baseline="0" dirty="0">
                          <a:solidFill>
                            <a:schemeClr val="tx1"/>
                          </a:solidFill>
                          <a:latin typeface="+mn-lt"/>
                          <a:ea typeface="+mn-ea"/>
                          <a:cs typeface="+mn-cs"/>
                        </a:rPr>
                        <a:t> </a:t>
                      </a:r>
                      <a:r>
                        <a:rPr lang="en-US" sz="800" kern="1200" baseline="0" dirty="0" err="1">
                          <a:solidFill>
                            <a:schemeClr val="tx1"/>
                          </a:solidFill>
                          <a:latin typeface="+mn-lt"/>
                          <a:ea typeface="+mn-ea"/>
                          <a:cs typeface="+mn-cs"/>
                        </a:rPr>
                        <a:t>cố</a:t>
                      </a:r>
                      <a:r>
                        <a:rPr lang="en-US" sz="800" kern="1200" baseline="0" dirty="0">
                          <a:solidFill>
                            <a:schemeClr val="tx1"/>
                          </a:solidFill>
                          <a:latin typeface="+mn-lt"/>
                          <a:ea typeface="+mn-ea"/>
                          <a:cs typeface="+mn-cs"/>
                        </a:rPr>
                        <a:t> </a:t>
                      </a:r>
                      <a:r>
                        <a:rPr lang="en-US" sz="800" kern="1200" baseline="0" dirty="0" err="1">
                          <a:solidFill>
                            <a:schemeClr val="tx1"/>
                          </a:solidFill>
                          <a:latin typeface="+mn-lt"/>
                          <a:ea typeface="+mn-ea"/>
                          <a:cs typeface="+mn-cs"/>
                        </a:rPr>
                        <a:t>bất</a:t>
                      </a:r>
                      <a:r>
                        <a:rPr lang="en-US" sz="800" kern="1200" baseline="0" dirty="0">
                          <a:solidFill>
                            <a:schemeClr val="tx1"/>
                          </a:solidFill>
                          <a:latin typeface="+mn-lt"/>
                          <a:ea typeface="+mn-ea"/>
                          <a:cs typeface="+mn-cs"/>
                        </a:rPr>
                        <a:t> </a:t>
                      </a:r>
                      <a:r>
                        <a:rPr lang="en-US" sz="800" kern="1200" baseline="0" dirty="0" err="1">
                          <a:solidFill>
                            <a:schemeClr val="tx1"/>
                          </a:solidFill>
                          <a:latin typeface="+mn-lt"/>
                          <a:ea typeface="+mn-ea"/>
                          <a:cs typeface="+mn-cs"/>
                        </a:rPr>
                        <a:t>lợi</a:t>
                      </a:r>
                      <a:r>
                        <a:rPr lang="en-US" sz="800" kern="1200" baseline="0" dirty="0">
                          <a:solidFill>
                            <a:schemeClr val="tx1"/>
                          </a:solidFill>
                          <a:latin typeface="+mn-lt"/>
                          <a:ea typeface="+mn-ea"/>
                          <a:cs typeface="+mn-cs"/>
                        </a:rPr>
                        <a:t> </a:t>
                      </a:r>
                      <a:r>
                        <a:rPr lang="en-US" sz="800" kern="1200" baseline="0" dirty="0" err="1">
                          <a:solidFill>
                            <a:schemeClr val="tx1"/>
                          </a:solidFill>
                          <a:latin typeface="+mn-lt"/>
                          <a:ea typeface="+mn-ea"/>
                          <a:cs typeface="+mn-cs"/>
                        </a:rPr>
                        <a:t>với</a:t>
                      </a:r>
                      <a:r>
                        <a:rPr lang="en-US" sz="800" kern="1200" baseline="0" dirty="0">
                          <a:solidFill>
                            <a:schemeClr val="tx1"/>
                          </a:solidFill>
                          <a:latin typeface="+mn-lt"/>
                          <a:ea typeface="+mn-ea"/>
                          <a:cs typeface="+mn-cs"/>
                        </a:rPr>
                        <a:t> </a:t>
                      </a:r>
                      <a:r>
                        <a:rPr lang="en-US" sz="800" kern="1200" baseline="0" dirty="0" err="1">
                          <a:solidFill>
                            <a:schemeClr val="tx1"/>
                          </a:solidFill>
                          <a:latin typeface="+mn-lt"/>
                          <a:ea typeface="+mn-ea"/>
                          <a:cs typeface="+mn-cs"/>
                        </a:rPr>
                        <a:t>tần</a:t>
                      </a:r>
                      <a:r>
                        <a:rPr lang="en-US" sz="800" kern="1200" baseline="0" dirty="0">
                          <a:solidFill>
                            <a:schemeClr val="tx1"/>
                          </a:solidFill>
                          <a:latin typeface="+mn-lt"/>
                          <a:ea typeface="+mn-ea"/>
                          <a:cs typeface="+mn-cs"/>
                        </a:rPr>
                        <a:t> </a:t>
                      </a:r>
                      <a:r>
                        <a:rPr lang="en-US" sz="800" kern="1200" baseline="0" dirty="0" err="1">
                          <a:solidFill>
                            <a:schemeClr val="tx1"/>
                          </a:solidFill>
                          <a:latin typeface="+mn-lt"/>
                          <a:ea typeface="+mn-ea"/>
                          <a:cs typeface="+mn-cs"/>
                        </a:rPr>
                        <a:t>suất</a:t>
                      </a:r>
                      <a:r>
                        <a:rPr lang="en-US" sz="800" kern="1200" dirty="0">
                          <a:solidFill>
                            <a:schemeClr val="tx1"/>
                          </a:solidFill>
                          <a:latin typeface="+mn-lt"/>
                          <a:ea typeface="+mn-ea"/>
                          <a:cs typeface="+mn-cs"/>
                        </a:rPr>
                        <a:t> ≥5% ở</a:t>
                      </a:r>
                      <a:r>
                        <a:rPr lang="en-US" sz="800" kern="1200" baseline="0" dirty="0">
                          <a:solidFill>
                            <a:schemeClr val="tx1"/>
                          </a:solidFill>
                          <a:latin typeface="+mn-lt"/>
                          <a:ea typeface="+mn-ea"/>
                          <a:cs typeface="+mn-cs"/>
                        </a:rPr>
                        <a:t> </a:t>
                      </a:r>
                      <a:r>
                        <a:rPr lang="en-US" sz="800" kern="1200" baseline="0" dirty="0" err="1">
                          <a:solidFill>
                            <a:schemeClr val="tx1"/>
                          </a:solidFill>
                          <a:latin typeface="+mn-lt"/>
                          <a:ea typeface="+mn-ea"/>
                          <a:cs typeface="+mn-cs"/>
                        </a:rPr>
                        <a:t>bất</a:t>
                      </a:r>
                      <a:r>
                        <a:rPr lang="en-US" sz="800" kern="1200" baseline="0" dirty="0">
                          <a:solidFill>
                            <a:schemeClr val="tx1"/>
                          </a:solidFill>
                          <a:latin typeface="+mn-lt"/>
                          <a:ea typeface="+mn-ea"/>
                          <a:cs typeface="+mn-cs"/>
                        </a:rPr>
                        <a:t> </a:t>
                      </a:r>
                      <a:r>
                        <a:rPr lang="en-US" sz="800" kern="1200" baseline="0" dirty="0" err="1">
                          <a:solidFill>
                            <a:schemeClr val="tx1"/>
                          </a:solidFill>
                          <a:latin typeface="+mn-lt"/>
                          <a:ea typeface="+mn-ea"/>
                          <a:cs typeface="+mn-cs"/>
                        </a:rPr>
                        <a:t>kì</a:t>
                      </a:r>
                      <a:r>
                        <a:rPr lang="en-US" sz="800" kern="1200" baseline="0" dirty="0">
                          <a:solidFill>
                            <a:schemeClr val="tx1"/>
                          </a:solidFill>
                          <a:latin typeface="+mn-lt"/>
                          <a:ea typeface="+mn-ea"/>
                          <a:cs typeface="+mn-cs"/>
                        </a:rPr>
                        <a:t> </a:t>
                      </a:r>
                      <a:r>
                        <a:rPr lang="en-US" sz="800" kern="1200" baseline="0" dirty="0" err="1">
                          <a:solidFill>
                            <a:schemeClr val="tx1"/>
                          </a:solidFill>
                          <a:latin typeface="+mn-lt"/>
                          <a:ea typeface="+mn-ea"/>
                          <a:cs typeface="+mn-cs"/>
                        </a:rPr>
                        <a:t>nhánh</a:t>
                      </a:r>
                      <a:r>
                        <a:rPr lang="en-US" sz="800" kern="1200" baseline="0" dirty="0">
                          <a:solidFill>
                            <a:schemeClr val="tx1"/>
                          </a:solidFill>
                          <a:latin typeface="+mn-lt"/>
                          <a:ea typeface="+mn-ea"/>
                          <a:cs typeface="+mn-cs"/>
                        </a:rPr>
                        <a:t> </a:t>
                      </a:r>
                      <a:r>
                        <a:rPr lang="en-US" sz="800" kern="1200" baseline="0" dirty="0" err="1">
                          <a:solidFill>
                            <a:schemeClr val="tx1"/>
                          </a:solidFill>
                          <a:latin typeface="+mn-lt"/>
                          <a:ea typeface="+mn-ea"/>
                          <a:cs typeface="+mn-cs"/>
                        </a:rPr>
                        <a:t>điều</a:t>
                      </a:r>
                      <a:r>
                        <a:rPr lang="en-US" sz="800" kern="1200" baseline="0" dirty="0">
                          <a:solidFill>
                            <a:schemeClr val="tx1"/>
                          </a:solidFill>
                          <a:latin typeface="+mn-lt"/>
                          <a:ea typeface="+mn-ea"/>
                          <a:cs typeface="+mn-cs"/>
                        </a:rPr>
                        <a:t> </a:t>
                      </a:r>
                      <a:r>
                        <a:rPr lang="en-US" sz="800" kern="1200" baseline="0" dirty="0" err="1">
                          <a:solidFill>
                            <a:schemeClr val="tx1"/>
                          </a:solidFill>
                          <a:latin typeface="+mn-lt"/>
                          <a:ea typeface="+mn-ea"/>
                          <a:cs typeface="+mn-cs"/>
                        </a:rPr>
                        <a:t>trị</a:t>
                      </a:r>
                      <a:r>
                        <a:rPr lang="en-US" sz="800" kern="1200" baseline="0" dirty="0">
                          <a:solidFill>
                            <a:schemeClr val="tx1"/>
                          </a:solidFill>
                          <a:latin typeface="+mn-lt"/>
                          <a:ea typeface="+mn-ea"/>
                          <a:cs typeface="+mn-cs"/>
                        </a:rPr>
                        <a:t> </a:t>
                      </a:r>
                      <a:r>
                        <a:rPr lang="en-US" sz="800" kern="1200" baseline="0" dirty="0" err="1">
                          <a:solidFill>
                            <a:schemeClr val="tx1"/>
                          </a:solidFill>
                          <a:latin typeface="+mn-lt"/>
                          <a:ea typeface="+mn-ea"/>
                          <a:cs typeface="+mn-cs"/>
                        </a:rPr>
                        <a:t>ngẫu</a:t>
                      </a:r>
                      <a:r>
                        <a:rPr lang="en-US" sz="800" kern="1200" baseline="0" dirty="0">
                          <a:solidFill>
                            <a:schemeClr val="tx1"/>
                          </a:solidFill>
                          <a:latin typeface="+mn-lt"/>
                          <a:ea typeface="+mn-ea"/>
                          <a:cs typeface="+mn-cs"/>
                        </a:rPr>
                        <a:t> </a:t>
                      </a:r>
                      <a:r>
                        <a:rPr lang="en-US" sz="800" kern="1200" baseline="0" dirty="0" err="1">
                          <a:solidFill>
                            <a:schemeClr val="tx1"/>
                          </a:solidFill>
                          <a:latin typeface="+mn-lt"/>
                          <a:ea typeface="+mn-ea"/>
                          <a:cs typeface="+mn-cs"/>
                        </a:rPr>
                        <a:t>nhiên</a:t>
                      </a:r>
                      <a:r>
                        <a:rPr lang="en-US" sz="800" kern="1200" dirty="0">
                          <a:solidFill>
                            <a:schemeClr val="tx1"/>
                          </a:solidFill>
                          <a:latin typeface="+mn-lt"/>
                          <a:ea typeface="+mn-ea"/>
                          <a:cs typeface="+mn-cs"/>
                        </a:rPr>
                        <a:t> (</a:t>
                      </a:r>
                      <a:r>
                        <a:rPr lang="en-US" sz="800" kern="1200" dirty="0" err="1">
                          <a:solidFill>
                            <a:schemeClr val="tx1"/>
                          </a:solidFill>
                          <a:latin typeface="+mn-lt"/>
                          <a:ea typeface="+mn-ea"/>
                          <a:cs typeface="+mn-cs"/>
                        </a:rPr>
                        <a:t>theo</a:t>
                      </a:r>
                      <a:r>
                        <a:rPr lang="en-US" sz="800" kern="1200" baseline="0" dirty="0">
                          <a:solidFill>
                            <a:schemeClr val="tx1"/>
                          </a:solidFill>
                          <a:latin typeface="+mn-lt"/>
                          <a:ea typeface="+mn-ea"/>
                          <a:cs typeface="+mn-cs"/>
                        </a:rPr>
                        <a:t> </a:t>
                      </a:r>
                      <a:r>
                        <a:rPr lang="en-US" sz="800" kern="1200" baseline="0" dirty="0" err="1">
                          <a:solidFill>
                            <a:schemeClr val="tx1"/>
                          </a:solidFill>
                          <a:latin typeface="+mn-lt"/>
                          <a:ea typeface="+mn-ea"/>
                          <a:cs typeface="+mn-cs"/>
                        </a:rPr>
                        <a:t>thuật</a:t>
                      </a:r>
                      <a:r>
                        <a:rPr lang="en-US" sz="800" kern="1200" baseline="0" dirty="0">
                          <a:solidFill>
                            <a:schemeClr val="tx1"/>
                          </a:solidFill>
                          <a:latin typeface="+mn-lt"/>
                          <a:ea typeface="+mn-ea"/>
                          <a:cs typeface="+mn-cs"/>
                        </a:rPr>
                        <a:t> </a:t>
                      </a:r>
                      <a:r>
                        <a:rPr lang="en-US" sz="800" kern="1200" baseline="0" dirty="0" err="1">
                          <a:solidFill>
                            <a:schemeClr val="tx1"/>
                          </a:solidFill>
                          <a:latin typeface="+mn-lt"/>
                          <a:ea typeface="+mn-ea"/>
                          <a:cs typeface="+mn-cs"/>
                        </a:rPr>
                        <a:t>ngữ</a:t>
                      </a:r>
                      <a:r>
                        <a:rPr lang="en-US" sz="800" kern="1200" baseline="0" dirty="0">
                          <a:solidFill>
                            <a:schemeClr val="tx1"/>
                          </a:solidFill>
                          <a:latin typeface="+mn-lt"/>
                          <a:ea typeface="+mn-ea"/>
                          <a:cs typeface="+mn-cs"/>
                        </a:rPr>
                        <a:t> </a:t>
                      </a:r>
                      <a:r>
                        <a:rPr lang="en-US" sz="800" kern="1200" baseline="0" dirty="0" err="1">
                          <a:solidFill>
                            <a:schemeClr val="tx1"/>
                          </a:solidFill>
                          <a:latin typeface="+mn-lt"/>
                          <a:ea typeface="+mn-ea"/>
                          <a:cs typeface="+mn-cs"/>
                        </a:rPr>
                        <a:t>ưu</a:t>
                      </a:r>
                      <a:r>
                        <a:rPr lang="en-US" sz="800" kern="1200" baseline="0" dirty="0">
                          <a:solidFill>
                            <a:schemeClr val="tx1"/>
                          </a:solidFill>
                          <a:latin typeface="+mn-lt"/>
                          <a:ea typeface="+mn-ea"/>
                          <a:cs typeface="+mn-cs"/>
                        </a:rPr>
                        <a:t> </a:t>
                      </a:r>
                      <a:r>
                        <a:rPr lang="en-US" sz="800" kern="1200" baseline="0" dirty="0" err="1">
                          <a:solidFill>
                            <a:schemeClr val="tx1"/>
                          </a:solidFill>
                          <a:latin typeface="+mn-lt"/>
                          <a:ea typeface="+mn-ea"/>
                          <a:cs typeface="+mn-cs"/>
                        </a:rPr>
                        <a:t>tiên</a:t>
                      </a:r>
                      <a:r>
                        <a:rPr lang="en-US" sz="800" kern="1200" baseline="0" dirty="0">
                          <a:solidFill>
                            <a:schemeClr val="tx1"/>
                          </a:solidFill>
                          <a:latin typeface="+mn-lt"/>
                          <a:ea typeface="+mn-ea"/>
                          <a:cs typeface="+mn-cs"/>
                        </a:rPr>
                        <a:t> </a:t>
                      </a:r>
                      <a:r>
                        <a:rPr lang="en-US" sz="800" kern="1200" baseline="0" dirty="0" err="1">
                          <a:solidFill>
                            <a:schemeClr val="tx1"/>
                          </a:solidFill>
                          <a:latin typeface="+mn-lt"/>
                          <a:ea typeface="+mn-ea"/>
                          <a:cs typeface="+mn-cs"/>
                        </a:rPr>
                        <a:t>của</a:t>
                      </a:r>
                      <a:r>
                        <a:rPr lang="en-US" sz="800" kern="1200" dirty="0">
                          <a:solidFill>
                            <a:schemeClr val="tx1"/>
                          </a:solidFill>
                          <a:latin typeface="+mn-lt"/>
                          <a:ea typeface="+mn-ea"/>
                          <a:cs typeface="+mn-cs"/>
                        </a:rPr>
                        <a:t> </a:t>
                      </a:r>
                      <a:r>
                        <a:rPr lang="en-US" sz="800" kern="1200" dirty="0" err="1">
                          <a:solidFill>
                            <a:schemeClr val="tx1"/>
                          </a:solidFill>
                          <a:latin typeface="+mn-lt"/>
                          <a:ea typeface="+mn-ea"/>
                          <a:cs typeface="+mn-cs"/>
                        </a:rPr>
                        <a:t>MedDRA</a:t>
                      </a:r>
                      <a:r>
                        <a:rPr lang="en-US" sz="800" kern="1200" dirty="0">
                          <a:solidFill>
                            <a:schemeClr val="tx1"/>
                          </a:solidFill>
                          <a:latin typeface="+mn-lt"/>
                          <a:ea typeface="+mn-ea"/>
                          <a:cs typeface="+mn-cs"/>
                        </a:rPr>
                        <a:t>)</a:t>
                      </a:r>
                    </a:p>
                  </a:txBody>
                  <a:tcPr marL="67500" marR="67500" marT="35100" marB="35100" anchor="ctr">
                    <a:lnL w="9525" cap="flat" cmpd="sng" algn="ctr">
                      <a:solidFill>
                        <a:srgbClr val="6482C3">
                          <a:shade val="95000"/>
                          <a:satMod val="105000"/>
                        </a:srgbClr>
                      </a:solidFill>
                      <a:prstDash val="solid"/>
                    </a:lnL>
                    <a:lnR w="9525" cap="flat" cmpd="sng" algn="ctr">
                      <a:solidFill>
                        <a:srgbClr val="6482C3">
                          <a:shade val="95000"/>
                          <a:satMod val="105000"/>
                        </a:srgbClr>
                      </a:solidFill>
                      <a:prstDash val="solid"/>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hMerge="1">
                  <a:txBody>
                    <a:bodyPr/>
                    <a:lstStyle/>
                    <a:p>
                      <a:pPr algn="ctr">
                        <a:lnSpc>
                          <a:spcPct val="100000"/>
                        </a:lnSpc>
                        <a:spcAft>
                          <a:spcPts val="0"/>
                        </a:spcAft>
                      </a:pPr>
                      <a:endParaRPr lang="en-US" sz="1000" kern="1200" dirty="0">
                        <a:solidFill>
                          <a:schemeClr val="tx1"/>
                        </a:solidFill>
                        <a:latin typeface="+mn-lt"/>
                        <a:ea typeface="+mn-ea"/>
                        <a:cs typeface="+mn-cs"/>
                      </a:endParaRPr>
                    </a:p>
                  </a:txBody>
                  <a:tcPr marL="90000" marR="90000" marT="46800" marB="46800" anchor="ctr"/>
                </a:tc>
                <a:tc hMerge="1">
                  <a:txBody>
                    <a:bodyPr/>
                    <a:lstStyle/>
                    <a:p>
                      <a:pPr algn="ctr">
                        <a:lnSpc>
                          <a:spcPct val="100000"/>
                        </a:lnSpc>
                        <a:spcAft>
                          <a:spcPts val="0"/>
                        </a:spcAft>
                      </a:pPr>
                      <a:endParaRPr lang="en-US" sz="1000" kern="1200" dirty="0">
                        <a:solidFill>
                          <a:schemeClr val="tx1"/>
                        </a:solidFill>
                        <a:latin typeface="+mn-lt"/>
                        <a:ea typeface="+mn-ea"/>
                        <a:cs typeface="+mn-cs"/>
                      </a:endParaRPr>
                    </a:p>
                  </a:txBody>
                  <a:tcPr marL="90000" marR="90000" marT="46800" marB="46800" anchor="ctr"/>
                </a:tc>
                <a:tc hMerge="1">
                  <a:txBody>
                    <a:bodyPr/>
                    <a:lstStyle/>
                    <a:p>
                      <a:pPr algn="ctr">
                        <a:lnSpc>
                          <a:spcPct val="100000"/>
                        </a:lnSpc>
                        <a:spcAft>
                          <a:spcPts val="0"/>
                        </a:spcAft>
                      </a:pPr>
                      <a:endParaRPr lang="en-US" sz="1000" kern="1200" dirty="0">
                        <a:solidFill>
                          <a:schemeClr val="tx1"/>
                        </a:solidFill>
                        <a:latin typeface="+mn-lt"/>
                        <a:ea typeface="+mn-ea"/>
                        <a:cs typeface="+mn-cs"/>
                      </a:endParaRPr>
                    </a:p>
                  </a:txBody>
                  <a:tcPr marL="90000" marR="90000" marT="46800" marB="46800" anchor="ctr"/>
                </a:tc>
                <a:tc hMerge="1">
                  <a:txBody>
                    <a:bodyPr/>
                    <a:lstStyle/>
                    <a:p>
                      <a:pPr algn="ctr">
                        <a:lnSpc>
                          <a:spcPct val="100000"/>
                        </a:lnSpc>
                        <a:spcAft>
                          <a:spcPts val="0"/>
                        </a:spcAft>
                      </a:pPr>
                      <a:endParaRPr lang="en-US" sz="1000" kern="1200" dirty="0">
                        <a:solidFill>
                          <a:schemeClr val="tx1"/>
                        </a:solidFill>
                        <a:latin typeface="+mn-lt"/>
                        <a:ea typeface="+mn-ea"/>
                        <a:cs typeface="+mn-cs"/>
                      </a:endParaRPr>
                    </a:p>
                  </a:txBody>
                  <a:tcPr marL="90000" marR="90000" marT="46800" marB="46800" anchor="ctr"/>
                </a:tc>
                <a:tc hMerge="1">
                  <a:txBody>
                    <a:bodyPr/>
                    <a:lstStyle/>
                    <a:p>
                      <a:pPr algn="ctr">
                        <a:lnSpc>
                          <a:spcPct val="100000"/>
                        </a:lnSpc>
                        <a:spcAft>
                          <a:spcPts val="0"/>
                        </a:spcAft>
                      </a:pPr>
                      <a:endParaRPr lang="en-US" sz="1000" kern="1200" dirty="0">
                        <a:solidFill>
                          <a:schemeClr val="tx1"/>
                        </a:solidFill>
                        <a:latin typeface="+mn-lt"/>
                        <a:ea typeface="+mn-ea"/>
                        <a:cs typeface="+mn-cs"/>
                      </a:endParaRPr>
                    </a:p>
                  </a:txBody>
                  <a:tcPr marL="90000" marR="90000" marT="46800" marB="46800" anchor="ctr"/>
                </a:tc>
                <a:tc hMerge="1">
                  <a:txBody>
                    <a:bodyPr/>
                    <a:lstStyle/>
                    <a:p>
                      <a:pPr algn="ctr">
                        <a:lnSpc>
                          <a:spcPct val="100000"/>
                        </a:lnSpc>
                        <a:spcAft>
                          <a:spcPts val="0"/>
                        </a:spcAft>
                      </a:pPr>
                      <a:endParaRPr lang="en-US" sz="1000" kern="1200" dirty="0">
                        <a:solidFill>
                          <a:schemeClr val="tx1"/>
                        </a:solidFill>
                        <a:latin typeface="+mn-lt"/>
                        <a:ea typeface="+mn-ea"/>
                        <a:cs typeface="+mn-cs"/>
                      </a:endParaRPr>
                    </a:p>
                  </a:txBody>
                  <a:tcPr marL="90000" marR="90000" marT="46800" marB="46800" anchor="ctr"/>
                </a:tc>
                <a:tc hMerge="1">
                  <a:txBody>
                    <a:bodyPr/>
                    <a:lstStyle/>
                    <a:p>
                      <a:pPr algn="ctr">
                        <a:lnSpc>
                          <a:spcPct val="100000"/>
                        </a:lnSpc>
                        <a:spcAft>
                          <a:spcPts val="0"/>
                        </a:spcAft>
                      </a:pPr>
                      <a:endParaRPr lang="en-US" sz="1000" kern="1200" dirty="0">
                        <a:solidFill>
                          <a:schemeClr val="tx1"/>
                        </a:solidFill>
                        <a:latin typeface="+mn-lt"/>
                        <a:ea typeface="+mn-ea"/>
                        <a:cs typeface="+mn-cs"/>
                      </a:endParaRPr>
                    </a:p>
                  </a:txBody>
                  <a:tcPr marL="90000" marR="90000" marT="46800" marB="46800" anchor="ctr"/>
                </a:tc>
                <a:tc hMerge="1">
                  <a:txBody>
                    <a:bodyPr/>
                    <a:lstStyle/>
                    <a:p>
                      <a:pPr algn="ctr">
                        <a:lnSpc>
                          <a:spcPct val="100000"/>
                        </a:lnSpc>
                        <a:spcAft>
                          <a:spcPts val="0"/>
                        </a:spcAft>
                      </a:pPr>
                      <a:endParaRPr lang="en-US" sz="1000" kern="1200" dirty="0">
                        <a:solidFill>
                          <a:schemeClr val="tx1"/>
                        </a:solidFill>
                        <a:latin typeface="+mn-lt"/>
                        <a:ea typeface="+mn-ea"/>
                        <a:cs typeface="+mn-cs"/>
                      </a:endParaRPr>
                    </a:p>
                  </a:txBody>
                  <a:tcPr marL="90000" marR="90000" marT="46800" marB="46800" anchor="ctr"/>
                </a:tc>
                <a:tc hMerge="1">
                  <a:txBody>
                    <a:bodyPr/>
                    <a:lstStyle/>
                    <a:p>
                      <a:pPr algn="ctr">
                        <a:lnSpc>
                          <a:spcPct val="100000"/>
                        </a:lnSpc>
                        <a:spcAft>
                          <a:spcPts val="0"/>
                        </a:spcAft>
                      </a:pPr>
                      <a:endParaRPr lang="en-US" sz="1000" kern="1200" dirty="0">
                        <a:solidFill>
                          <a:schemeClr val="tx1"/>
                        </a:solidFill>
                        <a:latin typeface="+mn-lt"/>
                        <a:ea typeface="+mn-ea"/>
                        <a:cs typeface="+mn-cs"/>
                      </a:endParaRPr>
                    </a:p>
                  </a:txBody>
                  <a:tcPr marL="90000" marR="90000" marT="46800" marB="46800" anchor="ctr"/>
                </a:tc>
                <a:extLst>
                  <a:ext uri="{0D108BD9-81ED-4DB2-BD59-A6C34878D82A}">
                    <a16:rowId xmlns:a16="http://schemas.microsoft.com/office/drawing/2014/main" val="10005"/>
                  </a:ext>
                </a:extLst>
              </a:tr>
              <a:tr h="214790">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marL="182880" algn="l">
                        <a:lnSpc>
                          <a:spcPct val="115000"/>
                        </a:lnSpc>
                        <a:spcAft>
                          <a:spcPts val="0"/>
                        </a:spcAft>
                      </a:pPr>
                      <a:r>
                        <a:rPr lang="en-GB" sz="800" kern="1200" dirty="0" err="1">
                          <a:effectLst/>
                          <a:latin typeface="Arial"/>
                          <a:ea typeface="Times New Roman"/>
                        </a:rPr>
                        <a:t>Nhiễm</a:t>
                      </a:r>
                      <a:r>
                        <a:rPr lang="en-GB" sz="800" kern="1200" dirty="0">
                          <a:effectLst/>
                          <a:latin typeface="Arial"/>
                          <a:ea typeface="Times New Roman"/>
                        </a:rPr>
                        <a:t> </a:t>
                      </a:r>
                      <a:r>
                        <a:rPr lang="en-GB" sz="800" kern="1200" dirty="0" err="1">
                          <a:effectLst/>
                          <a:latin typeface="Arial"/>
                          <a:ea typeface="Times New Roman"/>
                        </a:rPr>
                        <a:t>trùng</a:t>
                      </a:r>
                      <a:r>
                        <a:rPr lang="en-GB" sz="800" kern="1200" baseline="0" dirty="0">
                          <a:effectLst/>
                          <a:latin typeface="Arial"/>
                          <a:ea typeface="Times New Roman"/>
                        </a:rPr>
                        <a:t> </a:t>
                      </a:r>
                      <a:r>
                        <a:rPr lang="en-GB" sz="800" kern="1200" baseline="0" dirty="0" err="1">
                          <a:effectLst/>
                          <a:latin typeface="Arial"/>
                          <a:ea typeface="Times New Roman"/>
                        </a:rPr>
                        <a:t>tiểu</a:t>
                      </a:r>
                      <a:endParaRPr lang="en-US" sz="800" dirty="0">
                        <a:effectLst/>
                        <a:latin typeface="Arial"/>
                        <a:ea typeface="Calibri"/>
                      </a:endParaRPr>
                    </a:p>
                  </a:txBody>
                  <a:tcPr marL="67500" marR="67500" marT="35100" marB="35100">
                    <a:lnL w="9525" cap="flat" cmpd="sng" algn="ctr">
                      <a:solidFill>
                        <a:srgbClr val="6482C3">
                          <a:shade val="95000"/>
                          <a:satMod val="105000"/>
                        </a:srgbClr>
                      </a:solidFill>
                      <a:prstDash val="solid"/>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effectLst/>
                          <a:latin typeface="Arial"/>
                          <a:ea typeface="Times New Roman"/>
                        </a:rPr>
                        <a:t>18 (10.6)</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effectLst/>
                          <a:latin typeface="Arial"/>
                          <a:ea typeface="Times New Roman"/>
                        </a:rPr>
                        <a:t>17 (10.0)</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effectLst/>
                          <a:latin typeface="Arial"/>
                          <a:ea typeface="Times New Roman"/>
                        </a:rPr>
                        <a:t>12 (7.0)</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effectLst/>
                          <a:latin typeface="Arial"/>
                          <a:ea typeface="Times New Roman"/>
                        </a:rPr>
                        <a:t>9 (5.3)</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effectLst/>
                          <a:latin typeface="Arial"/>
                          <a:ea typeface="Times New Roman"/>
                        </a:rPr>
                        <a:t>13 (7.8)</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effectLst/>
                          <a:latin typeface="Arial"/>
                          <a:ea typeface="Times New Roman"/>
                        </a:rPr>
                        <a:t>12 (7.0)</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effectLst/>
                          <a:latin typeface="Arial"/>
                          <a:ea typeface="Times New Roman"/>
                        </a:rPr>
                        <a:t>14 (8.2)</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effectLst/>
                          <a:latin typeface="Arial"/>
                          <a:ea typeface="Times New Roman"/>
                        </a:rPr>
                        <a:t>12 (7.0)</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effectLst/>
                          <a:latin typeface="Arial"/>
                          <a:ea typeface="Times New Roman"/>
                        </a:rPr>
                        <a:t>0</a:t>
                      </a:r>
                      <a:endParaRPr lang="en-US" sz="800">
                        <a:effectLst/>
                        <a:latin typeface="Arial"/>
                        <a:ea typeface="Calibri"/>
                      </a:endParaRPr>
                    </a:p>
                  </a:txBody>
                  <a:tcPr marL="27000" marR="27000" marT="0" marB="0" anchor="ctr">
                    <a:lnL>
                      <a:noFill/>
                    </a:lnL>
                    <a:lnR w="9525" cap="flat" cmpd="sng" algn="ctr">
                      <a:solidFill>
                        <a:srgbClr val="6482C3">
                          <a:shade val="95000"/>
                          <a:satMod val="105000"/>
                        </a:srgbClr>
                      </a:solidFill>
                      <a:prstDash val="solid"/>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9379">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marL="182880" algn="l">
                        <a:lnSpc>
                          <a:spcPct val="115000"/>
                        </a:lnSpc>
                        <a:spcAft>
                          <a:spcPts val="0"/>
                        </a:spcAft>
                      </a:pPr>
                      <a:r>
                        <a:rPr lang="pt-BR" sz="800" kern="1200" dirty="0">
                          <a:effectLst/>
                          <a:latin typeface="Arial"/>
                          <a:ea typeface="Times New Roman"/>
                        </a:rPr>
                        <a:t>Nhiễm trùng</a:t>
                      </a:r>
                      <a:r>
                        <a:rPr lang="pt-BR" sz="800" kern="1200" baseline="0" dirty="0">
                          <a:effectLst/>
                          <a:latin typeface="Arial"/>
                          <a:ea typeface="Times New Roman"/>
                        </a:rPr>
                        <a:t> hô hấp trên</a:t>
                      </a:r>
                      <a:endParaRPr lang="en-US" sz="800" dirty="0">
                        <a:effectLst/>
                        <a:latin typeface="Arial"/>
                        <a:ea typeface="Calibri"/>
                      </a:endParaRPr>
                    </a:p>
                  </a:txBody>
                  <a:tcPr marL="67500" marR="67500" marT="35100" marB="35100">
                    <a:lnL w="9525" cap="flat" cmpd="sng" algn="ctr">
                      <a:solidFill>
                        <a:srgbClr val="6482C3">
                          <a:shade val="95000"/>
                          <a:satMod val="105000"/>
                        </a:srgbClr>
                      </a:solidFill>
                      <a:prstDash val="solid"/>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effectLst/>
                          <a:latin typeface="Arial"/>
                          <a:ea typeface="Times New Roman"/>
                        </a:rPr>
                        <a:t>4 (2.4)</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effectLst/>
                          <a:latin typeface="Arial"/>
                          <a:ea typeface="Times New Roman"/>
                        </a:rPr>
                        <a:t>5 (2.9)</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effectLst/>
                          <a:latin typeface="Arial"/>
                          <a:ea typeface="Times New Roman"/>
                        </a:rPr>
                        <a:t>8 (4.7)</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effectLst/>
                          <a:latin typeface="Arial"/>
                          <a:ea typeface="Times New Roman"/>
                        </a:rPr>
                        <a:t>4 (2.4)</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effectLst/>
                          <a:latin typeface="Arial"/>
                          <a:ea typeface="Times New Roman"/>
                        </a:rPr>
                        <a:t>7 (4.2)</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effectLst/>
                          <a:latin typeface="Arial"/>
                          <a:ea typeface="Times New Roman"/>
                        </a:rPr>
                        <a:t>5 (2.9)</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effectLst/>
                          <a:latin typeface="Arial"/>
                          <a:ea typeface="Times New Roman"/>
                        </a:rPr>
                        <a:t>5 (2.9)</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effectLst/>
                          <a:latin typeface="Arial"/>
                          <a:ea typeface="Times New Roman"/>
                        </a:rPr>
                        <a:t>10 (5.8)</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effectLst/>
                          <a:latin typeface="Arial"/>
                          <a:ea typeface="Times New Roman"/>
                        </a:rPr>
                        <a:t>3 (5.7)</a:t>
                      </a:r>
                      <a:endParaRPr lang="en-US" sz="800">
                        <a:effectLst/>
                        <a:latin typeface="Arial"/>
                        <a:ea typeface="Calibri"/>
                      </a:endParaRPr>
                    </a:p>
                  </a:txBody>
                  <a:tcPr marL="27000" marR="27000" marT="0" marB="0" anchor="ctr">
                    <a:lnL>
                      <a:noFill/>
                    </a:lnL>
                    <a:lnR w="9525" cap="flat" cmpd="sng" algn="ctr">
                      <a:solidFill>
                        <a:srgbClr val="6482C3">
                          <a:shade val="95000"/>
                          <a:satMod val="105000"/>
                        </a:srgbClr>
                      </a:solidFill>
                      <a:prstDash val="solid"/>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4790">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marL="182880" algn="l">
                        <a:lnSpc>
                          <a:spcPct val="115000"/>
                        </a:lnSpc>
                        <a:spcAft>
                          <a:spcPts val="0"/>
                        </a:spcAft>
                      </a:pPr>
                      <a:r>
                        <a:rPr lang="en-US" sz="800" kern="1200" dirty="0" err="1">
                          <a:effectLst/>
                          <a:latin typeface="Arial"/>
                          <a:ea typeface="Times New Roman"/>
                        </a:rPr>
                        <a:t>Rối</a:t>
                      </a:r>
                      <a:r>
                        <a:rPr lang="en-US" sz="800" kern="1200" dirty="0">
                          <a:effectLst/>
                          <a:latin typeface="Arial"/>
                          <a:ea typeface="Times New Roman"/>
                        </a:rPr>
                        <a:t> </a:t>
                      </a:r>
                      <a:r>
                        <a:rPr lang="en-US" sz="800" kern="1200" dirty="0" err="1">
                          <a:effectLst/>
                          <a:latin typeface="Arial"/>
                          <a:ea typeface="Times New Roman"/>
                        </a:rPr>
                        <a:t>loạn</a:t>
                      </a:r>
                      <a:r>
                        <a:rPr lang="en-US" sz="800" kern="1200" baseline="0" dirty="0">
                          <a:effectLst/>
                          <a:latin typeface="Arial"/>
                          <a:ea typeface="Times New Roman"/>
                        </a:rPr>
                        <a:t> lipid</a:t>
                      </a:r>
                      <a:endParaRPr lang="en-US" sz="800" dirty="0">
                        <a:effectLst/>
                        <a:latin typeface="Arial"/>
                        <a:ea typeface="Calibri"/>
                      </a:endParaRPr>
                    </a:p>
                  </a:txBody>
                  <a:tcPr marL="67500" marR="67500" marT="35100" marB="35100">
                    <a:lnL w="9525" cap="flat" cmpd="sng" algn="ctr">
                      <a:solidFill>
                        <a:srgbClr val="6482C3">
                          <a:shade val="95000"/>
                          <a:satMod val="105000"/>
                        </a:srgbClr>
                      </a:solidFill>
                      <a:prstDash val="solid"/>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effectLst/>
                          <a:latin typeface="Arial"/>
                          <a:ea typeface="Times New Roman"/>
                        </a:rPr>
                        <a:t>8 (4.7)</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effectLst/>
                          <a:latin typeface="Arial"/>
                          <a:ea typeface="Times New Roman"/>
                        </a:rPr>
                        <a:t>6 (3.5)</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effectLst/>
                          <a:latin typeface="Arial"/>
                          <a:ea typeface="Times New Roman"/>
                        </a:rPr>
                        <a:t>8 (4.7)</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effectLst/>
                          <a:latin typeface="Arial"/>
                          <a:ea typeface="Times New Roman"/>
                        </a:rPr>
                        <a:t>15 (8.9)</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effectLst/>
                          <a:latin typeface="Arial"/>
                          <a:ea typeface="Times New Roman"/>
                        </a:rPr>
                        <a:t>11 (6.6)</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effectLst/>
                          <a:latin typeface="Arial"/>
                          <a:ea typeface="Times New Roman"/>
                        </a:rPr>
                        <a:t>15 (8.7)</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effectLst/>
                          <a:latin typeface="Arial"/>
                          <a:ea typeface="Times New Roman"/>
                        </a:rPr>
                        <a:t>8 (4.7)</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effectLst/>
                          <a:latin typeface="Arial"/>
                          <a:ea typeface="Times New Roman"/>
                        </a:rPr>
                        <a:t>7 (4.1)</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effectLst/>
                          <a:latin typeface="Arial"/>
                          <a:ea typeface="Times New Roman"/>
                        </a:rPr>
                        <a:t>2 (3.8)</a:t>
                      </a:r>
                      <a:endParaRPr lang="en-US" sz="800">
                        <a:effectLst/>
                        <a:latin typeface="Arial"/>
                        <a:ea typeface="Calibri"/>
                      </a:endParaRPr>
                    </a:p>
                  </a:txBody>
                  <a:tcPr marL="27000" marR="27000" marT="0" marB="0" anchor="ctr">
                    <a:lnL>
                      <a:noFill/>
                    </a:lnL>
                    <a:lnR w="9525" cap="flat" cmpd="sng" algn="ctr">
                      <a:solidFill>
                        <a:srgbClr val="6482C3">
                          <a:shade val="95000"/>
                          <a:satMod val="105000"/>
                        </a:srgbClr>
                      </a:solidFill>
                      <a:prstDash val="solid"/>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4790">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marL="182880" algn="l">
                        <a:lnSpc>
                          <a:spcPct val="115000"/>
                        </a:lnSpc>
                        <a:spcAft>
                          <a:spcPts val="0"/>
                        </a:spcAft>
                      </a:pPr>
                      <a:r>
                        <a:rPr lang="en-US" sz="800" kern="1200" dirty="0" err="1">
                          <a:effectLst/>
                          <a:latin typeface="Arial"/>
                          <a:ea typeface="Times New Roman"/>
                        </a:rPr>
                        <a:t>Chóng</a:t>
                      </a:r>
                      <a:r>
                        <a:rPr lang="en-US" sz="800" kern="1200" baseline="0" dirty="0">
                          <a:effectLst/>
                          <a:latin typeface="Arial"/>
                          <a:ea typeface="Times New Roman"/>
                        </a:rPr>
                        <a:t> </a:t>
                      </a:r>
                      <a:r>
                        <a:rPr lang="en-US" sz="800" kern="1200" baseline="0" dirty="0" err="1">
                          <a:effectLst/>
                          <a:latin typeface="Arial"/>
                          <a:ea typeface="Times New Roman"/>
                        </a:rPr>
                        <a:t>mặt</a:t>
                      </a:r>
                      <a:endParaRPr lang="en-US" sz="800" dirty="0">
                        <a:effectLst/>
                        <a:latin typeface="Arial"/>
                        <a:ea typeface="Calibri"/>
                      </a:endParaRPr>
                    </a:p>
                  </a:txBody>
                  <a:tcPr marL="67500" marR="67500" marT="35100" marB="35100">
                    <a:lnL w="9525" cap="flat" cmpd="sng" algn="ctr">
                      <a:solidFill>
                        <a:srgbClr val="6482C3">
                          <a:shade val="95000"/>
                          <a:satMod val="105000"/>
                        </a:srgbClr>
                      </a:solidFill>
                      <a:prstDash val="solid"/>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effectLst/>
                          <a:latin typeface="Arial"/>
                          <a:ea typeface="Times New Roman"/>
                        </a:rPr>
                        <a:t>6 (3.5)</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effectLst/>
                          <a:latin typeface="Arial"/>
                          <a:ea typeface="Times New Roman"/>
                        </a:rPr>
                        <a:t>9 (5.3)</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effectLst/>
                          <a:latin typeface="Arial"/>
                          <a:ea typeface="Times New Roman"/>
                        </a:rPr>
                        <a:t>4 (2.3)</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effectLst/>
                          <a:latin typeface="Arial"/>
                          <a:ea typeface="Times New Roman"/>
                        </a:rPr>
                        <a:t>5 (3.0)</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effectLst/>
                          <a:latin typeface="Arial"/>
                          <a:ea typeface="Times New Roman"/>
                        </a:rPr>
                        <a:t>3 (1.8)</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effectLst/>
                          <a:latin typeface="Arial"/>
                          <a:ea typeface="Times New Roman"/>
                        </a:rPr>
                        <a:t>4 (2.3)</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effectLst/>
                          <a:latin typeface="Arial"/>
                          <a:ea typeface="Times New Roman"/>
                        </a:rPr>
                        <a:t>4 (2.4)</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effectLst/>
                          <a:latin typeface="Arial"/>
                          <a:ea typeface="Times New Roman"/>
                        </a:rPr>
                        <a:t>7 (4.1)</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effectLst/>
                          <a:latin typeface="Arial"/>
                          <a:ea typeface="Times New Roman"/>
                        </a:rPr>
                        <a:t>3 (5.7)</a:t>
                      </a:r>
                      <a:endParaRPr lang="en-US" sz="800" dirty="0">
                        <a:effectLst/>
                        <a:latin typeface="Arial"/>
                        <a:ea typeface="Calibri"/>
                      </a:endParaRPr>
                    </a:p>
                  </a:txBody>
                  <a:tcPr marL="27000" marR="27000" marT="0" marB="0" anchor="ctr">
                    <a:lnL>
                      <a:noFill/>
                    </a:lnL>
                    <a:lnR w="9525" cap="flat" cmpd="sng" algn="ctr">
                      <a:solidFill>
                        <a:srgbClr val="6482C3">
                          <a:shade val="95000"/>
                          <a:satMod val="105000"/>
                        </a:srgbClr>
                      </a:solidFill>
                      <a:prstDash val="solid"/>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45460">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indent="182880" algn="l">
                        <a:lnSpc>
                          <a:spcPct val="115000"/>
                        </a:lnSpc>
                        <a:spcAft>
                          <a:spcPts val="0"/>
                        </a:spcAft>
                      </a:pPr>
                      <a:r>
                        <a:rPr lang="en-GB" sz="1000" b="1" kern="1200" dirty="0" err="1">
                          <a:effectLst/>
                          <a:latin typeface="Arial"/>
                          <a:ea typeface="Times New Roman"/>
                        </a:rPr>
                        <a:t>Tiêu</a:t>
                      </a:r>
                      <a:r>
                        <a:rPr lang="en-GB" sz="1000" b="1" kern="1200" baseline="0" dirty="0">
                          <a:effectLst/>
                          <a:latin typeface="Arial"/>
                          <a:ea typeface="Times New Roman"/>
                        </a:rPr>
                        <a:t> </a:t>
                      </a:r>
                      <a:r>
                        <a:rPr lang="en-GB" sz="1000" b="1" kern="1200" baseline="0" dirty="0" err="1">
                          <a:effectLst/>
                          <a:latin typeface="Arial"/>
                          <a:ea typeface="Times New Roman"/>
                        </a:rPr>
                        <a:t>chảy</a:t>
                      </a:r>
                      <a:endParaRPr lang="en-US" sz="1000" b="1" dirty="0">
                        <a:effectLst/>
                        <a:latin typeface="Arial"/>
                        <a:ea typeface="Calibri"/>
                      </a:endParaRPr>
                    </a:p>
                  </a:txBody>
                  <a:tcPr marL="67500" marR="67500" marT="35100" marB="35100">
                    <a:lnL w="9525" cap="flat" cmpd="sng" algn="ctr">
                      <a:solidFill>
                        <a:srgbClr val="6482C3">
                          <a:shade val="95000"/>
                          <a:satMod val="105000"/>
                        </a:srgbClr>
                      </a:solidFill>
                      <a:prstDash val="solid"/>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effectLst/>
                          <a:latin typeface="Arial"/>
                          <a:ea typeface="Times New Roman"/>
                        </a:rPr>
                        <a:t>12 (7.1)</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effectLst/>
                          <a:latin typeface="Arial"/>
                          <a:ea typeface="Times New Roman"/>
                        </a:rPr>
                        <a:t>6 (3.5)</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effectLst/>
                          <a:latin typeface="Arial"/>
                          <a:ea typeface="Times New Roman"/>
                        </a:rPr>
                        <a:t>5 (2.9)</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effectLst/>
                          <a:latin typeface="Arial"/>
                          <a:ea typeface="Times New Roman"/>
                        </a:rPr>
                        <a:t>9 (5.3)</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effectLst/>
                          <a:latin typeface="Arial"/>
                          <a:ea typeface="Times New Roman"/>
                        </a:rPr>
                        <a:t>6 (3.6)</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a:effectLst/>
                          <a:latin typeface="Arial"/>
                          <a:ea typeface="Times New Roman"/>
                        </a:rPr>
                        <a:t>2 (1.2)</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effectLst/>
                          <a:latin typeface="Arial"/>
                          <a:ea typeface="Times New Roman"/>
                        </a:rPr>
                        <a:t>24 (14.1)</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effectLst/>
                          <a:latin typeface="Arial"/>
                          <a:ea typeface="Times New Roman"/>
                        </a:rPr>
                        <a:t>6 (3.5)</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lnSpc>
                          <a:spcPct val="115000"/>
                        </a:lnSpc>
                        <a:spcAft>
                          <a:spcPts val="0"/>
                        </a:spcAft>
                      </a:pPr>
                      <a:r>
                        <a:rPr lang="en-GB" sz="800" kern="1200" dirty="0">
                          <a:effectLst/>
                          <a:latin typeface="Arial"/>
                          <a:ea typeface="Times New Roman"/>
                        </a:rPr>
                        <a:t>4 (7.5)</a:t>
                      </a:r>
                      <a:endParaRPr lang="en-US" sz="800" dirty="0">
                        <a:effectLst/>
                        <a:latin typeface="Arial"/>
                        <a:ea typeface="Calibri"/>
                      </a:endParaRPr>
                    </a:p>
                  </a:txBody>
                  <a:tcPr marL="27000" marR="27000" marT="0" marB="0" anchor="ctr">
                    <a:lnL>
                      <a:noFill/>
                    </a:lnL>
                    <a:lnR w="9525" cap="flat" cmpd="sng" algn="ctr">
                      <a:solidFill>
                        <a:srgbClr val="6482C3">
                          <a:shade val="95000"/>
                          <a:satMod val="105000"/>
                        </a:srgbClr>
                      </a:solidFill>
                      <a:prstDash val="solid"/>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6" name="Footer Placeholder 6"/>
          <p:cNvSpPr txBox="1">
            <a:spLocks/>
          </p:cNvSpPr>
          <p:nvPr/>
        </p:nvSpPr>
        <p:spPr>
          <a:xfrm>
            <a:off x="383627" y="4690731"/>
            <a:ext cx="7099200" cy="363600"/>
          </a:xfrm>
          <a:prstGeom prst="rect">
            <a:avLst/>
          </a:prstGeom>
        </p:spPr>
        <p:txBody>
          <a:bodyPr vert="horz" lIns="0" tIns="0" rIns="0" bIns="0" rtlCol="0" anchor="b" anchorCtr="0"/>
          <a:lstStyle>
            <a:defPPr>
              <a:defRPr lang="en-US"/>
            </a:defPPr>
            <a:lvl1pPr marL="0" algn="l" defTabSz="456938" rtl="0" eaLnBrk="1" latinLnBrk="0" hangingPunct="1">
              <a:defRPr sz="600" kern="1200">
                <a:solidFill>
                  <a:schemeClr val="tx2"/>
                </a:solidFill>
                <a:latin typeface="+mn-lt"/>
                <a:ea typeface="+mn-ea"/>
                <a:cs typeface="+mn-cs"/>
              </a:defRPr>
            </a:lvl1pPr>
            <a:lvl2pPr marL="456938" algn="l" defTabSz="456938" rtl="0" eaLnBrk="1" latinLnBrk="0" hangingPunct="1">
              <a:defRPr sz="1800" kern="1200">
                <a:solidFill>
                  <a:schemeClr val="tx1"/>
                </a:solidFill>
                <a:latin typeface="+mn-lt"/>
                <a:ea typeface="+mn-ea"/>
                <a:cs typeface="+mn-cs"/>
              </a:defRPr>
            </a:lvl2pPr>
            <a:lvl3pPr marL="913905" algn="l" defTabSz="456938" rtl="0" eaLnBrk="1" latinLnBrk="0" hangingPunct="1">
              <a:defRPr sz="1800" kern="1200">
                <a:solidFill>
                  <a:schemeClr val="tx1"/>
                </a:solidFill>
                <a:latin typeface="+mn-lt"/>
                <a:ea typeface="+mn-ea"/>
                <a:cs typeface="+mn-cs"/>
              </a:defRPr>
            </a:lvl3pPr>
            <a:lvl4pPr marL="1370852" algn="l" defTabSz="456938" rtl="0" eaLnBrk="1" latinLnBrk="0" hangingPunct="1">
              <a:defRPr sz="1800" kern="1200">
                <a:solidFill>
                  <a:schemeClr val="tx1"/>
                </a:solidFill>
                <a:latin typeface="+mn-lt"/>
                <a:ea typeface="+mn-ea"/>
                <a:cs typeface="+mn-cs"/>
              </a:defRPr>
            </a:lvl4pPr>
            <a:lvl5pPr marL="1827809" algn="l" defTabSz="456938" rtl="0" eaLnBrk="1" latinLnBrk="0" hangingPunct="1">
              <a:defRPr sz="1800" kern="1200">
                <a:solidFill>
                  <a:schemeClr val="tx1"/>
                </a:solidFill>
                <a:latin typeface="+mn-lt"/>
                <a:ea typeface="+mn-ea"/>
                <a:cs typeface="+mn-cs"/>
              </a:defRPr>
            </a:lvl5pPr>
            <a:lvl6pPr marL="2284746" algn="l" defTabSz="456938" rtl="0" eaLnBrk="1" latinLnBrk="0" hangingPunct="1">
              <a:defRPr sz="1800" kern="1200">
                <a:solidFill>
                  <a:schemeClr val="tx1"/>
                </a:solidFill>
                <a:latin typeface="+mn-lt"/>
                <a:ea typeface="+mn-ea"/>
                <a:cs typeface="+mn-cs"/>
              </a:defRPr>
            </a:lvl6pPr>
            <a:lvl7pPr marL="2741684" algn="l" defTabSz="456938" rtl="0" eaLnBrk="1" latinLnBrk="0" hangingPunct="1">
              <a:defRPr sz="1800" kern="1200">
                <a:solidFill>
                  <a:schemeClr val="tx1"/>
                </a:solidFill>
                <a:latin typeface="+mn-lt"/>
                <a:ea typeface="+mn-ea"/>
                <a:cs typeface="+mn-cs"/>
              </a:defRPr>
            </a:lvl7pPr>
            <a:lvl8pPr marL="3198640" algn="l" defTabSz="456938" rtl="0" eaLnBrk="1" latinLnBrk="0" hangingPunct="1">
              <a:defRPr sz="1800" kern="1200">
                <a:solidFill>
                  <a:schemeClr val="tx1"/>
                </a:solidFill>
                <a:latin typeface="+mn-lt"/>
                <a:ea typeface="+mn-ea"/>
                <a:cs typeface="+mn-cs"/>
              </a:defRPr>
            </a:lvl8pPr>
            <a:lvl9pPr marL="3655588" algn="l" defTabSz="456938" rtl="0" eaLnBrk="1" latinLnBrk="0" hangingPunct="1">
              <a:defRPr sz="1800" kern="1200">
                <a:solidFill>
                  <a:schemeClr val="tx1"/>
                </a:solidFill>
                <a:latin typeface="+mn-lt"/>
                <a:ea typeface="+mn-ea"/>
                <a:cs typeface="+mn-cs"/>
              </a:defRPr>
            </a:lvl9pPr>
          </a:lstStyle>
          <a:p>
            <a:pPr defTabSz="342892"/>
            <a:r>
              <a:rPr lang="en-US" dirty="0">
                <a:solidFill>
                  <a:srgbClr val="5A5A5A"/>
                </a:solidFill>
                <a:latin typeface="Arial"/>
              </a:rPr>
              <a:t>Data are n (%) in treated set (patients treated with ≥1 dose of study drug). *As reported by the investigator</a:t>
            </a:r>
            <a:br>
              <a:rPr lang="en-US" dirty="0">
                <a:solidFill>
                  <a:srgbClr val="5A5A5A"/>
                </a:solidFill>
                <a:latin typeface="Arial"/>
              </a:rPr>
            </a:br>
            <a:r>
              <a:rPr lang="en-US" dirty="0">
                <a:solidFill>
                  <a:srgbClr val="5A5A5A"/>
                </a:solidFill>
                <a:latin typeface="Arial"/>
              </a:rPr>
              <a:t>Patients in open-label  (OL) group had HbA1c &gt;10% at baseline</a:t>
            </a:r>
            <a:br>
              <a:rPr lang="en-US" dirty="0">
                <a:solidFill>
                  <a:srgbClr val="5A5A5A"/>
                </a:solidFill>
                <a:latin typeface="Arial"/>
              </a:rPr>
            </a:br>
            <a:r>
              <a:rPr lang="en-GB" dirty="0" err="1">
                <a:solidFill>
                  <a:srgbClr val="5A5A5A"/>
                </a:solidFill>
                <a:latin typeface="Arial"/>
              </a:rPr>
              <a:t>MedDRA</a:t>
            </a:r>
            <a:r>
              <a:rPr lang="en-GB" dirty="0">
                <a:solidFill>
                  <a:srgbClr val="5A5A5A"/>
                </a:solidFill>
                <a:latin typeface="Arial"/>
              </a:rPr>
              <a:t>, Medical Dictionary for Regulatory Activities; UTI, urinary tract infection</a:t>
            </a:r>
          </a:p>
          <a:p>
            <a:pPr defTabSz="342892"/>
            <a:r>
              <a:rPr lang="en-GB" sz="700" dirty="0" err="1">
                <a:solidFill>
                  <a:srgbClr val="4D4D4F"/>
                </a:solidFill>
                <a:latin typeface="Calibri"/>
              </a:rPr>
              <a:t>Hadjadj</a:t>
            </a:r>
            <a:r>
              <a:rPr lang="en-GB" sz="700" dirty="0">
                <a:solidFill>
                  <a:srgbClr val="4D4D4F"/>
                </a:solidFill>
                <a:latin typeface="Calibri"/>
              </a:rPr>
              <a:t> S, et al. </a:t>
            </a:r>
            <a:r>
              <a:rPr lang="en-US" sz="700" u="sng" dirty="0">
                <a:solidFill>
                  <a:srgbClr val="4D4D4F"/>
                </a:solidFill>
                <a:latin typeface="Calibri"/>
                <a:hlinkClick r:id="rId2" tooltip="Diabetes care."/>
              </a:rPr>
              <a:t>Diabetes Care.</a:t>
            </a:r>
            <a:r>
              <a:rPr lang="en-US" sz="700" dirty="0">
                <a:solidFill>
                  <a:srgbClr val="4D4D4F"/>
                </a:solidFill>
                <a:latin typeface="Calibri"/>
              </a:rPr>
              <a:t> 2016;39(10):1718-28</a:t>
            </a:r>
            <a:endParaRPr lang="en-GB" dirty="0">
              <a:solidFill>
                <a:srgbClr val="5A5A5A"/>
              </a:solidFill>
              <a:latin typeface="Arial"/>
            </a:endParaRPr>
          </a:p>
        </p:txBody>
      </p:sp>
      <p:sp>
        <p:nvSpPr>
          <p:cNvPr id="7" name="Title 1"/>
          <p:cNvSpPr txBox="1">
            <a:spLocks/>
          </p:cNvSpPr>
          <p:nvPr/>
        </p:nvSpPr>
        <p:spPr>
          <a:xfrm>
            <a:off x="457200" y="122400"/>
            <a:ext cx="7678738" cy="685800"/>
          </a:xfrm>
          <a:prstGeom prst="rect">
            <a:avLst/>
          </a:prstGeom>
        </p:spPr>
        <p:txBody>
          <a:bodyPr vert="horz" lIns="0" tIns="0" rIns="0" bIns="0" rtlCol="0" anchor="b" anchorCtr="0">
            <a:noAutofit/>
          </a:bodyPr>
          <a:lstStyle>
            <a:lvl1pPr algn="l" defTabSz="342900" rtl="0" eaLnBrk="1" latinLnBrk="0" hangingPunct="1">
              <a:spcBef>
                <a:spcPct val="0"/>
              </a:spcBef>
              <a:buNone/>
              <a:defRPr sz="1800" kern="1200">
                <a:solidFill>
                  <a:schemeClr val="accent1"/>
                </a:solidFill>
                <a:latin typeface="Arial"/>
                <a:ea typeface="+mj-ea"/>
                <a:cs typeface="+mj-cs"/>
              </a:defRPr>
            </a:lvl1pPr>
          </a:lstStyle>
          <a:p>
            <a:pPr defTabSz="342892">
              <a:defRPr/>
            </a:pPr>
            <a:r>
              <a:rPr lang="en-US" sz="2800" dirty="0" err="1">
                <a:solidFill>
                  <a:srgbClr val="6482C3"/>
                </a:solidFill>
                <a:latin typeface="Calibri" panose="020F0502020204030204" pitchFamily="34" charset="0"/>
                <a:cs typeface="Calibri" panose="020F0502020204030204" pitchFamily="34" charset="0"/>
              </a:rPr>
              <a:t>Tóm</a:t>
            </a:r>
            <a:r>
              <a:rPr lang="en-US" sz="2800" dirty="0">
                <a:solidFill>
                  <a:srgbClr val="6482C3"/>
                </a:solidFill>
                <a:latin typeface="Calibri" panose="020F0502020204030204" pitchFamily="34" charset="0"/>
                <a:cs typeface="Calibri" panose="020F0502020204030204" pitchFamily="34" charset="0"/>
              </a:rPr>
              <a:t> </a:t>
            </a:r>
            <a:r>
              <a:rPr lang="en-US" sz="2800" dirty="0" err="1">
                <a:solidFill>
                  <a:srgbClr val="6482C3"/>
                </a:solidFill>
                <a:latin typeface="Calibri" panose="020F0502020204030204" pitchFamily="34" charset="0"/>
                <a:cs typeface="Calibri" panose="020F0502020204030204" pitchFamily="34" charset="0"/>
              </a:rPr>
              <a:t>tắt</a:t>
            </a:r>
            <a:r>
              <a:rPr lang="en-US" sz="2800" dirty="0">
                <a:solidFill>
                  <a:srgbClr val="6482C3"/>
                </a:solidFill>
                <a:latin typeface="Calibri" panose="020F0502020204030204" pitchFamily="34" charset="0"/>
                <a:cs typeface="Calibri" panose="020F0502020204030204" pitchFamily="34" charset="0"/>
              </a:rPr>
              <a:t> </a:t>
            </a:r>
            <a:r>
              <a:rPr lang="en-US" sz="2800" dirty="0" err="1">
                <a:solidFill>
                  <a:srgbClr val="6482C3"/>
                </a:solidFill>
                <a:latin typeface="Calibri" panose="020F0502020204030204" pitchFamily="34" charset="0"/>
                <a:cs typeface="Calibri" panose="020F0502020204030204" pitchFamily="34" charset="0"/>
              </a:rPr>
              <a:t>các</a:t>
            </a:r>
            <a:r>
              <a:rPr lang="en-US" sz="2800" dirty="0">
                <a:solidFill>
                  <a:srgbClr val="6482C3"/>
                </a:solidFill>
                <a:latin typeface="Calibri" panose="020F0502020204030204" pitchFamily="34" charset="0"/>
                <a:cs typeface="Calibri" panose="020F0502020204030204" pitchFamily="34" charset="0"/>
              </a:rPr>
              <a:t> </a:t>
            </a:r>
            <a:r>
              <a:rPr lang="en-US" sz="2800" dirty="0" err="1">
                <a:solidFill>
                  <a:srgbClr val="6482C3"/>
                </a:solidFill>
                <a:latin typeface="Calibri" panose="020F0502020204030204" pitchFamily="34" charset="0"/>
                <a:cs typeface="Calibri" panose="020F0502020204030204" pitchFamily="34" charset="0"/>
              </a:rPr>
              <a:t>biến</a:t>
            </a:r>
            <a:r>
              <a:rPr lang="en-US" sz="2800" dirty="0">
                <a:solidFill>
                  <a:srgbClr val="6482C3"/>
                </a:solidFill>
                <a:latin typeface="Calibri" panose="020F0502020204030204" pitchFamily="34" charset="0"/>
                <a:cs typeface="Calibri" panose="020F0502020204030204" pitchFamily="34" charset="0"/>
              </a:rPr>
              <a:t> </a:t>
            </a:r>
            <a:r>
              <a:rPr lang="en-US" sz="2800" dirty="0" err="1">
                <a:solidFill>
                  <a:srgbClr val="6482C3"/>
                </a:solidFill>
                <a:latin typeface="Calibri" panose="020F0502020204030204" pitchFamily="34" charset="0"/>
                <a:cs typeface="Calibri" panose="020F0502020204030204" pitchFamily="34" charset="0"/>
              </a:rPr>
              <a:t>cố</a:t>
            </a:r>
            <a:r>
              <a:rPr lang="en-US" sz="2800" dirty="0">
                <a:solidFill>
                  <a:srgbClr val="6482C3"/>
                </a:solidFill>
                <a:latin typeface="Calibri" panose="020F0502020204030204" pitchFamily="34" charset="0"/>
                <a:cs typeface="Calibri" panose="020F0502020204030204" pitchFamily="34" charset="0"/>
              </a:rPr>
              <a:t> </a:t>
            </a:r>
            <a:r>
              <a:rPr lang="en-US" sz="2800" dirty="0" err="1">
                <a:solidFill>
                  <a:srgbClr val="6482C3"/>
                </a:solidFill>
                <a:latin typeface="Calibri" panose="020F0502020204030204" pitchFamily="34" charset="0"/>
                <a:cs typeface="Calibri" panose="020F0502020204030204" pitchFamily="34" charset="0"/>
              </a:rPr>
              <a:t>bất</a:t>
            </a:r>
            <a:r>
              <a:rPr lang="en-US" sz="2800" dirty="0">
                <a:solidFill>
                  <a:srgbClr val="6482C3"/>
                </a:solidFill>
                <a:latin typeface="Calibri" panose="020F0502020204030204" pitchFamily="34" charset="0"/>
                <a:cs typeface="Calibri" panose="020F0502020204030204" pitchFamily="34" charset="0"/>
              </a:rPr>
              <a:t> </a:t>
            </a:r>
            <a:r>
              <a:rPr lang="en-US" sz="2800" dirty="0" err="1">
                <a:solidFill>
                  <a:srgbClr val="6482C3"/>
                </a:solidFill>
                <a:latin typeface="Calibri" panose="020F0502020204030204" pitchFamily="34" charset="0"/>
                <a:cs typeface="Calibri" panose="020F0502020204030204" pitchFamily="34" charset="0"/>
              </a:rPr>
              <a:t>lợi</a:t>
            </a:r>
            <a:r>
              <a:rPr lang="en-US" sz="2800" dirty="0">
                <a:solidFill>
                  <a:srgbClr val="6482C3"/>
                </a:solidFill>
                <a:latin typeface="Calibri" panose="020F0502020204030204" pitchFamily="34" charset="0"/>
                <a:cs typeface="Calibri" panose="020F0502020204030204" pitchFamily="34" charset="0"/>
              </a:rPr>
              <a:t> (1/2)</a:t>
            </a:r>
            <a:endParaRPr lang="en-GB" sz="2800" dirty="0">
              <a:solidFill>
                <a:srgbClr val="6482C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43515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859821"/>
            <a:ext cx="9144000" cy="1364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graphicFrame>
        <p:nvGraphicFramePr>
          <p:cNvPr id="3" name="Table Placeholder 10"/>
          <p:cNvGraphicFramePr>
            <a:graphicFrameLocks/>
          </p:cNvGraphicFramePr>
          <p:nvPr/>
        </p:nvGraphicFramePr>
        <p:xfrm>
          <a:off x="262755" y="975412"/>
          <a:ext cx="8618491" cy="3704280"/>
        </p:xfrm>
        <a:graphic>
          <a:graphicData uri="http://schemas.openxmlformats.org/drawingml/2006/table">
            <a:tbl>
              <a:tblPr firstRow="1" bandRow="1"/>
              <a:tblGrid>
                <a:gridCol w="1519048">
                  <a:extLst>
                    <a:ext uri="{9D8B030D-6E8A-4147-A177-3AD203B41FA5}">
                      <a16:colId xmlns:a16="http://schemas.microsoft.com/office/drawing/2014/main" val="20000"/>
                    </a:ext>
                  </a:extLst>
                </a:gridCol>
                <a:gridCol w="788827">
                  <a:extLst>
                    <a:ext uri="{9D8B030D-6E8A-4147-A177-3AD203B41FA5}">
                      <a16:colId xmlns:a16="http://schemas.microsoft.com/office/drawing/2014/main" val="20001"/>
                    </a:ext>
                  </a:extLst>
                </a:gridCol>
                <a:gridCol w="788827">
                  <a:extLst>
                    <a:ext uri="{9D8B030D-6E8A-4147-A177-3AD203B41FA5}">
                      <a16:colId xmlns:a16="http://schemas.microsoft.com/office/drawing/2014/main" val="20002"/>
                    </a:ext>
                  </a:extLst>
                </a:gridCol>
                <a:gridCol w="788827">
                  <a:extLst>
                    <a:ext uri="{9D8B030D-6E8A-4147-A177-3AD203B41FA5}">
                      <a16:colId xmlns:a16="http://schemas.microsoft.com/office/drawing/2014/main" val="20003"/>
                    </a:ext>
                  </a:extLst>
                </a:gridCol>
                <a:gridCol w="788827">
                  <a:extLst>
                    <a:ext uri="{9D8B030D-6E8A-4147-A177-3AD203B41FA5}">
                      <a16:colId xmlns:a16="http://schemas.microsoft.com/office/drawing/2014/main" val="20004"/>
                    </a:ext>
                  </a:extLst>
                </a:gridCol>
                <a:gridCol w="788827">
                  <a:extLst>
                    <a:ext uri="{9D8B030D-6E8A-4147-A177-3AD203B41FA5}">
                      <a16:colId xmlns:a16="http://schemas.microsoft.com/office/drawing/2014/main" val="20005"/>
                    </a:ext>
                  </a:extLst>
                </a:gridCol>
                <a:gridCol w="788827">
                  <a:extLst>
                    <a:ext uri="{9D8B030D-6E8A-4147-A177-3AD203B41FA5}">
                      <a16:colId xmlns:a16="http://schemas.microsoft.com/office/drawing/2014/main" val="20006"/>
                    </a:ext>
                  </a:extLst>
                </a:gridCol>
                <a:gridCol w="788827">
                  <a:extLst>
                    <a:ext uri="{9D8B030D-6E8A-4147-A177-3AD203B41FA5}">
                      <a16:colId xmlns:a16="http://schemas.microsoft.com/office/drawing/2014/main" val="20007"/>
                    </a:ext>
                  </a:extLst>
                </a:gridCol>
                <a:gridCol w="788827">
                  <a:extLst>
                    <a:ext uri="{9D8B030D-6E8A-4147-A177-3AD203B41FA5}">
                      <a16:colId xmlns:a16="http://schemas.microsoft.com/office/drawing/2014/main" val="20008"/>
                    </a:ext>
                  </a:extLst>
                </a:gridCol>
                <a:gridCol w="788827">
                  <a:extLst>
                    <a:ext uri="{9D8B030D-6E8A-4147-A177-3AD203B41FA5}">
                      <a16:colId xmlns:a16="http://schemas.microsoft.com/office/drawing/2014/main" val="20009"/>
                    </a:ext>
                  </a:extLst>
                </a:gridCol>
              </a:tblGrid>
              <a:tr h="685800">
                <a:tc>
                  <a:txBody>
                    <a:bodyPr/>
                    <a:lstStyle>
                      <a:lvl1pPr marL="0" algn="l" defTabSz="456938" rtl="0" eaLnBrk="1" latinLnBrk="0" hangingPunct="1">
                        <a:defRPr sz="1800" b="1" kern="1200">
                          <a:solidFill>
                            <a:schemeClr val="bg1"/>
                          </a:solidFill>
                          <a:latin typeface="Arial"/>
                        </a:defRPr>
                      </a:lvl1pPr>
                      <a:lvl2pPr marL="456938" algn="l" defTabSz="456938" rtl="0" eaLnBrk="1" latinLnBrk="0" hangingPunct="1">
                        <a:defRPr sz="1800" b="1" kern="1200">
                          <a:solidFill>
                            <a:schemeClr val="bg1"/>
                          </a:solidFill>
                          <a:latin typeface="Arial"/>
                        </a:defRPr>
                      </a:lvl2pPr>
                      <a:lvl3pPr marL="913905" algn="l" defTabSz="456938" rtl="0" eaLnBrk="1" latinLnBrk="0" hangingPunct="1">
                        <a:defRPr sz="1800" b="1" kern="1200">
                          <a:solidFill>
                            <a:schemeClr val="bg1"/>
                          </a:solidFill>
                          <a:latin typeface="Arial"/>
                        </a:defRPr>
                      </a:lvl3pPr>
                      <a:lvl4pPr marL="1370852" algn="l" defTabSz="456938" rtl="0" eaLnBrk="1" latinLnBrk="0" hangingPunct="1">
                        <a:defRPr sz="1800" b="1" kern="1200">
                          <a:solidFill>
                            <a:schemeClr val="bg1"/>
                          </a:solidFill>
                          <a:latin typeface="Arial"/>
                        </a:defRPr>
                      </a:lvl4pPr>
                      <a:lvl5pPr marL="1827809" algn="l" defTabSz="456938" rtl="0" eaLnBrk="1" latinLnBrk="0" hangingPunct="1">
                        <a:defRPr sz="1800" b="1" kern="1200">
                          <a:solidFill>
                            <a:schemeClr val="bg1"/>
                          </a:solidFill>
                          <a:latin typeface="Arial"/>
                        </a:defRPr>
                      </a:lvl5pPr>
                      <a:lvl6pPr marL="2284746" algn="l" defTabSz="456938" rtl="0" eaLnBrk="1" latinLnBrk="0" hangingPunct="1">
                        <a:defRPr sz="1800" b="1" kern="1200">
                          <a:solidFill>
                            <a:schemeClr val="bg1"/>
                          </a:solidFill>
                          <a:latin typeface="Arial"/>
                        </a:defRPr>
                      </a:lvl6pPr>
                      <a:lvl7pPr marL="2741684" algn="l" defTabSz="456938" rtl="0" eaLnBrk="1" latinLnBrk="0" hangingPunct="1">
                        <a:defRPr sz="1800" b="1" kern="1200">
                          <a:solidFill>
                            <a:schemeClr val="bg1"/>
                          </a:solidFill>
                          <a:latin typeface="Arial"/>
                        </a:defRPr>
                      </a:lvl7pPr>
                      <a:lvl8pPr marL="3198640" algn="l" defTabSz="456938" rtl="0" eaLnBrk="1" latinLnBrk="0" hangingPunct="1">
                        <a:defRPr sz="1800" b="1" kern="1200">
                          <a:solidFill>
                            <a:schemeClr val="bg1"/>
                          </a:solidFill>
                          <a:latin typeface="Arial"/>
                        </a:defRPr>
                      </a:lvl8pPr>
                      <a:lvl9pPr marL="3655588" algn="l" defTabSz="456938" rtl="0" eaLnBrk="1" latinLnBrk="0" hangingPunct="1">
                        <a:defRPr sz="1800" b="1" kern="1200">
                          <a:solidFill>
                            <a:schemeClr val="bg1"/>
                          </a:solidFill>
                          <a:latin typeface="Arial"/>
                        </a:defRPr>
                      </a:lvl9pPr>
                    </a:lstStyle>
                    <a:p>
                      <a:pPr>
                        <a:lnSpc>
                          <a:spcPct val="100000"/>
                        </a:lnSpc>
                      </a:pPr>
                      <a:endParaRPr lang="en-GB" sz="800" dirty="0">
                        <a:solidFill>
                          <a:schemeClr val="bg1"/>
                        </a:solidFill>
                      </a:endParaRPr>
                    </a:p>
                  </a:txBody>
                  <a:tcPr marL="68580" marR="68580" marT="34290" marB="34290" anchor="ctr">
                    <a:lnL w="9525" cap="flat" cmpd="sng" algn="ctr">
                      <a:solidFill>
                        <a:srgbClr val="6482C3">
                          <a:shade val="95000"/>
                          <a:satMod val="105000"/>
                        </a:srgbClr>
                      </a:solidFill>
                      <a:prstDash val="solid"/>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solidFill>
                      <a:srgbClr val="6482C3"/>
                    </a:solidFill>
                  </a:tcPr>
                </a:tc>
                <a:tc>
                  <a:txBody>
                    <a:bodyPr/>
                    <a:lstStyle>
                      <a:lvl1pPr marL="0" algn="l" defTabSz="456938" rtl="0" eaLnBrk="1" latinLnBrk="0" hangingPunct="1">
                        <a:defRPr sz="1800" b="1" kern="1200">
                          <a:solidFill>
                            <a:schemeClr val="bg1"/>
                          </a:solidFill>
                          <a:latin typeface="Arial"/>
                        </a:defRPr>
                      </a:lvl1pPr>
                      <a:lvl2pPr marL="456938" algn="l" defTabSz="456938" rtl="0" eaLnBrk="1" latinLnBrk="0" hangingPunct="1">
                        <a:defRPr sz="1800" b="1" kern="1200">
                          <a:solidFill>
                            <a:schemeClr val="bg1"/>
                          </a:solidFill>
                          <a:latin typeface="Arial"/>
                        </a:defRPr>
                      </a:lvl2pPr>
                      <a:lvl3pPr marL="913905" algn="l" defTabSz="456938" rtl="0" eaLnBrk="1" latinLnBrk="0" hangingPunct="1">
                        <a:defRPr sz="1800" b="1" kern="1200">
                          <a:solidFill>
                            <a:schemeClr val="bg1"/>
                          </a:solidFill>
                          <a:latin typeface="Arial"/>
                        </a:defRPr>
                      </a:lvl3pPr>
                      <a:lvl4pPr marL="1370852" algn="l" defTabSz="456938" rtl="0" eaLnBrk="1" latinLnBrk="0" hangingPunct="1">
                        <a:defRPr sz="1800" b="1" kern="1200">
                          <a:solidFill>
                            <a:schemeClr val="bg1"/>
                          </a:solidFill>
                          <a:latin typeface="Arial"/>
                        </a:defRPr>
                      </a:lvl4pPr>
                      <a:lvl5pPr marL="1827809" algn="l" defTabSz="456938" rtl="0" eaLnBrk="1" latinLnBrk="0" hangingPunct="1">
                        <a:defRPr sz="1800" b="1" kern="1200">
                          <a:solidFill>
                            <a:schemeClr val="bg1"/>
                          </a:solidFill>
                          <a:latin typeface="Arial"/>
                        </a:defRPr>
                      </a:lvl5pPr>
                      <a:lvl6pPr marL="2284746" algn="l" defTabSz="456938" rtl="0" eaLnBrk="1" latinLnBrk="0" hangingPunct="1">
                        <a:defRPr sz="1800" b="1" kern="1200">
                          <a:solidFill>
                            <a:schemeClr val="bg1"/>
                          </a:solidFill>
                          <a:latin typeface="Arial"/>
                        </a:defRPr>
                      </a:lvl6pPr>
                      <a:lvl7pPr marL="2741684" algn="l" defTabSz="456938" rtl="0" eaLnBrk="1" latinLnBrk="0" hangingPunct="1">
                        <a:defRPr sz="1800" b="1" kern="1200">
                          <a:solidFill>
                            <a:schemeClr val="bg1"/>
                          </a:solidFill>
                          <a:latin typeface="Arial"/>
                        </a:defRPr>
                      </a:lvl7pPr>
                      <a:lvl8pPr marL="3198640" algn="l" defTabSz="456938" rtl="0" eaLnBrk="1" latinLnBrk="0" hangingPunct="1">
                        <a:defRPr sz="1800" b="1" kern="1200">
                          <a:solidFill>
                            <a:schemeClr val="bg1"/>
                          </a:solidFill>
                          <a:latin typeface="Arial"/>
                        </a:defRPr>
                      </a:lvl8pPr>
                      <a:lvl9pPr marL="3655588" algn="l" defTabSz="456938" rtl="0" eaLnBrk="1" latinLnBrk="0" hangingPunct="1">
                        <a:defRPr sz="1800" b="1" kern="1200">
                          <a:solidFill>
                            <a:schemeClr val="bg1"/>
                          </a:solidFill>
                          <a:latin typeface="Arial"/>
                        </a:defRPr>
                      </a:lvl9pPr>
                    </a:lstStyle>
                    <a:p>
                      <a:pPr algn="ctr">
                        <a:lnSpc>
                          <a:spcPct val="100000"/>
                        </a:lnSpc>
                        <a:spcAft>
                          <a:spcPts val="0"/>
                        </a:spcAft>
                      </a:pPr>
                      <a:r>
                        <a:rPr lang="en-GB" sz="800" b="1" kern="1200" dirty="0" err="1">
                          <a:effectLst/>
                          <a:latin typeface="Arial"/>
                          <a:ea typeface="Times New Roman"/>
                        </a:rPr>
                        <a:t>Empa</a:t>
                      </a:r>
                      <a:br>
                        <a:rPr lang="en-GB" sz="800" b="1" kern="1200" dirty="0">
                          <a:effectLst/>
                          <a:latin typeface="Arial"/>
                          <a:ea typeface="Times New Roman"/>
                        </a:rPr>
                      </a:br>
                      <a:r>
                        <a:rPr lang="en-GB" sz="800" b="1" kern="1200" dirty="0">
                          <a:effectLst/>
                          <a:latin typeface="Arial"/>
                          <a:ea typeface="Times New Roman"/>
                        </a:rPr>
                        <a:t>12.5 mg bid +</a:t>
                      </a:r>
                      <a:r>
                        <a:rPr lang="en-GB" sz="800" b="1" kern="1200" baseline="0" dirty="0">
                          <a:effectLst/>
                          <a:latin typeface="Arial"/>
                          <a:ea typeface="Times New Roman"/>
                        </a:rPr>
                        <a:t> </a:t>
                      </a:r>
                      <a:r>
                        <a:rPr lang="en-GB" sz="800" b="1" kern="1200" dirty="0">
                          <a:effectLst/>
                          <a:latin typeface="Arial"/>
                          <a:ea typeface="Times New Roman"/>
                        </a:rPr>
                        <a:t>met 1000 mg bid</a:t>
                      </a:r>
                      <a:r>
                        <a:rPr lang="en-GB" sz="800" b="1" kern="1200" baseline="0" dirty="0">
                          <a:effectLst/>
                          <a:latin typeface="Arial"/>
                          <a:ea typeface="Times New Roman"/>
                        </a:rPr>
                        <a:t> </a:t>
                      </a:r>
                      <a:r>
                        <a:rPr lang="en-GB" sz="800" b="1" kern="1200" dirty="0">
                          <a:effectLst/>
                          <a:latin typeface="Arial"/>
                          <a:ea typeface="Times New Roman"/>
                        </a:rPr>
                        <a:t>(n=170)</a:t>
                      </a:r>
                      <a:endParaRPr lang="en-US" sz="800" dirty="0">
                        <a:effectLst/>
                        <a:latin typeface="Arial"/>
                        <a:ea typeface="Calibri"/>
                      </a:endParaRPr>
                    </a:p>
                  </a:txBody>
                  <a:tcPr marL="51435" marR="51435" marT="0" marB="0">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solidFill>
                      <a:srgbClr val="6482C3"/>
                    </a:solidFill>
                  </a:tcPr>
                </a:tc>
                <a:tc>
                  <a:txBody>
                    <a:bodyPr/>
                    <a:lstStyle>
                      <a:lvl1pPr marL="0" algn="l" defTabSz="456938" rtl="0" eaLnBrk="1" latinLnBrk="0" hangingPunct="1">
                        <a:defRPr sz="1800" b="1" kern="1200">
                          <a:solidFill>
                            <a:schemeClr val="bg1"/>
                          </a:solidFill>
                          <a:latin typeface="Arial"/>
                        </a:defRPr>
                      </a:lvl1pPr>
                      <a:lvl2pPr marL="456938" algn="l" defTabSz="456938" rtl="0" eaLnBrk="1" latinLnBrk="0" hangingPunct="1">
                        <a:defRPr sz="1800" b="1" kern="1200">
                          <a:solidFill>
                            <a:schemeClr val="bg1"/>
                          </a:solidFill>
                          <a:latin typeface="Arial"/>
                        </a:defRPr>
                      </a:lvl2pPr>
                      <a:lvl3pPr marL="913905" algn="l" defTabSz="456938" rtl="0" eaLnBrk="1" latinLnBrk="0" hangingPunct="1">
                        <a:defRPr sz="1800" b="1" kern="1200">
                          <a:solidFill>
                            <a:schemeClr val="bg1"/>
                          </a:solidFill>
                          <a:latin typeface="Arial"/>
                        </a:defRPr>
                      </a:lvl3pPr>
                      <a:lvl4pPr marL="1370852" algn="l" defTabSz="456938" rtl="0" eaLnBrk="1" latinLnBrk="0" hangingPunct="1">
                        <a:defRPr sz="1800" b="1" kern="1200">
                          <a:solidFill>
                            <a:schemeClr val="bg1"/>
                          </a:solidFill>
                          <a:latin typeface="Arial"/>
                        </a:defRPr>
                      </a:lvl4pPr>
                      <a:lvl5pPr marL="1827809" algn="l" defTabSz="456938" rtl="0" eaLnBrk="1" latinLnBrk="0" hangingPunct="1">
                        <a:defRPr sz="1800" b="1" kern="1200">
                          <a:solidFill>
                            <a:schemeClr val="bg1"/>
                          </a:solidFill>
                          <a:latin typeface="Arial"/>
                        </a:defRPr>
                      </a:lvl5pPr>
                      <a:lvl6pPr marL="2284746" algn="l" defTabSz="456938" rtl="0" eaLnBrk="1" latinLnBrk="0" hangingPunct="1">
                        <a:defRPr sz="1800" b="1" kern="1200">
                          <a:solidFill>
                            <a:schemeClr val="bg1"/>
                          </a:solidFill>
                          <a:latin typeface="Arial"/>
                        </a:defRPr>
                      </a:lvl6pPr>
                      <a:lvl7pPr marL="2741684" algn="l" defTabSz="456938" rtl="0" eaLnBrk="1" latinLnBrk="0" hangingPunct="1">
                        <a:defRPr sz="1800" b="1" kern="1200">
                          <a:solidFill>
                            <a:schemeClr val="bg1"/>
                          </a:solidFill>
                          <a:latin typeface="Arial"/>
                        </a:defRPr>
                      </a:lvl7pPr>
                      <a:lvl8pPr marL="3198640" algn="l" defTabSz="456938" rtl="0" eaLnBrk="1" latinLnBrk="0" hangingPunct="1">
                        <a:defRPr sz="1800" b="1" kern="1200">
                          <a:solidFill>
                            <a:schemeClr val="bg1"/>
                          </a:solidFill>
                          <a:latin typeface="Arial"/>
                        </a:defRPr>
                      </a:lvl8pPr>
                      <a:lvl9pPr marL="3655588" algn="l" defTabSz="456938" rtl="0" eaLnBrk="1" latinLnBrk="0" hangingPunct="1">
                        <a:defRPr sz="1800" b="1" kern="1200">
                          <a:solidFill>
                            <a:schemeClr val="bg1"/>
                          </a:solidFill>
                          <a:latin typeface="Arial"/>
                        </a:defRPr>
                      </a:lvl9pPr>
                    </a:lstStyle>
                    <a:p>
                      <a:pPr algn="ctr">
                        <a:lnSpc>
                          <a:spcPct val="100000"/>
                        </a:lnSpc>
                        <a:spcAft>
                          <a:spcPts val="0"/>
                        </a:spcAft>
                      </a:pPr>
                      <a:r>
                        <a:rPr lang="en-GB" sz="800" b="1" kern="1200" dirty="0" err="1">
                          <a:effectLst/>
                          <a:latin typeface="Arial"/>
                          <a:ea typeface="Times New Roman"/>
                        </a:rPr>
                        <a:t>Empa</a:t>
                      </a:r>
                      <a:r>
                        <a:rPr lang="en-GB" sz="800" b="1" kern="1200" dirty="0">
                          <a:effectLst/>
                          <a:latin typeface="Arial"/>
                          <a:ea typeface="Times New Roman"/>
                        </a:rPr>
                        <a:t> </a:t>
                      </a:r>
                      <a:br>
                        <a:rPr lang="en-GB" sz="800" b="1" kern="1200" dirty="0">
                          <a:effectLst/>
                          <a:latin typeface="Arial"/>
                          <a:ea typeface="Times New Roman"/>
                        </a:rPr>
                      </a:br>
                      <a:r>
                        <a:rPr lang="en-GB" sz="800" b="1" kern="1200" dirty="0">
                          <a:effectLst/>
                          <a:latin typeface="Arial"/>
                          <a:ea typeface="Times New Roman"/>
                        </a:rPr>
                        <a:t>12.5 mg bid +</a:t>
                      </a:r>
                      <a:r>
                        <a:rPr lang="en-GB" sz="800" b="1" kern="1200" baseline="0" dirty="0">
                          <a:effectLst/>
                          <a:latin typeface="Arial"/>
                          <a:ea typeface="Times New Roman"/>
                        </a:rPr>
                        <a:t> </a:t>
                      </a:r>
                      <a:r>
                        <a:rPr lang="en-GB" sz="800" b="1" kern="1200" dirty="0">
                          <a:effectLst/>
                          <a:latin typeface="Arial"/>
                          <a:ea typeface="Times New Roman"/>
                        </a:rPr>
                        <a:t>met 500 mg bid  (n=170)</a:t>
                      </a:r>
                      <a:endParaRPr lang="en-US" sz="800" dirty="0">
                        <a:effectLst/>
                        <a:latin typeface="Arial"/>
                        <a:ea typeface="Calibri"/>
                      </a:endParaRPr>
                    </a:p>
                  </a:txBody>
                  <a:tcPr marL="51435" marR="51435" marT="0" marB="0">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solidFill>
                      <a:srgbClr val="6482C3"/>
                    </a:solidFill>
                  </a:tcPr>
                </a:tc>
                <a:tc>
                  <a:txBody>
                    <a:bodyPr/>
                    <a:lstStyle>
                      <a:lvl1pPr marL="0" algn="l" defTabSz="456938" rtl="0" eaLnBrk="1" latinLnBrk="0" hangingPunct="1">
                        <a:defRPr sz="1800" b="1" kern="1200">
                          <a:solidFill>
                            <a:schemeClr val="bg1"/>
                          </a:solidFill>
                          <a:latin typeface="Arial"/>
                        </a:defRPr>
                      </a:lvl1pPr>
                      <a:lvl2pPr marL="456938" algn="l" defTabSz="456938" rtl="0" eaLnBrk="1" latinLnBrk="0" hangingPunct="1">
                        <a:defRPr sz="1800" b="1" kern="1200">
                          <a:solidFill>
                            <a:schemeClr val="bg1"/>
                          </a:solidFill>
                          <a:latin typeface="Arial"/>
                        </a:defRPr>
                      </a:lvl2pPr>
                      <a:lvl3pPr marL="913905" algn="l" defTabSz="456938" rtl="0" eaLnBrk="1" latinLnBrk="0" hangingPunct="1">
                        <a:defRPr sz="1800" b="1" kern="1200">
                          <a:solidFill>
                            <a:schemeClr val="bg1"/>
                          </a:solidFill>
                          <a:latin typeface="Arial"/>
                        </a:defRPr>
                      </a:lvl3pPr>
                      <a:lvl4pPr marL="1370852" algn="l" defTabSz="456938" rtl="0" eaLnBrk="1" latinLnBrk="0" hangingPunct="1">
                        <a:defRPr sz="1800" b="1" kern="1200">
                          <a:solidFill>
                            <a:schemeClr val="bg1"/>
                          </a:solidFill>
                          <a:latin typeface="Arial"/>
                        </a:defRPr>
                      </a:lvl4pPr>
                      <a:lvl5pPr marL="1827809" algn="l" defTabSz="456938" rtl="0" eaLnBrk="1" latinLnBrk="0" hangingPunct="1">
                        <a:defRPr sz="1800" b="1" kern="1200">
                          <a:solidFill>
                            <a:schemeClr val="bg1"/>
                          </a:solidFill>
                          <a:latin typeface="Arial"/>
                        </a:defRPr>
                      </a:lvl5pPr>
                      <a:lvl6pPr marL="2284746" algn="l" defTabSz="456938" rtl="0" eaLnBrk="1" latinLnBrk="0" hangingPunct="1">
                        <a:defRPr sz="1800" b="1" kern="1200">
                          <a:solidFill>
                            <a:schemeClr val="bg1"/>
                          </a:solidFill>
                          <a:latin typeface="Arial"/>
                        </a:defRPr>
                      </a:lvl6pPr>
                      <a:lvl7pPr marL="2741684" algn="l" defTabSz="456938" rtl="0" eaLnBrk="1" latinLnBrk="0" hangingPunct="1">
                        <a:defRPr sz="1800" b="1" kern="1200">
                          <a:solidFill>
                            <a:schemeClr val="bg1"/>
                          </a:solidFill>
                          <a:latin typeface="Arial"/>
                        </a:defRPr>
                      </a:lvl7pPr>
                      <a:lvl8pPr marL="3198640" algn="l" defTabSz="456938" rtl="0" eaLnBrk="1" latinLnBrk="0" hangingPunct="1">
                        <a:defRPr sz="1800" b="1" kern="1200">
                          <a:solidFill>
                            <a:schemeClr val="bg1"/>
                          </a:solidFill>
                          <a:latin typeface="Arial"/>
                        </a:defRPr>
                      </a:lvl8pPr>
                      <a:lvl9pPr marL="3655588" algn="l" defTabSz="456938" rtl="0" eaLnBrk="1" latinLnBrk="0" hangingPunct="1">
                        <a:defRPr sz="1800" b="1" kern="1200">
                          <a:solidFill>
                            <a:schemeClr val="bg1"/>
                          </a:solidFill>
                          <a:latin typeface="Arial"/>
                        </a:defRPr>
                      </a:lvl9pPr>
                    </a:lstStyle>
                    <a:p>
                      <a:pPr algn="ctr">
                        <a:lnSpc>
                          <a:spcPct val="100000"/>
                        </a:lnSpc>
                        <a:spcAft>
                          <a:spcPts val="0"/>
                        </a:spcAft>
                      </a:pPr>
                      <a:r>
                        <a:rPr lang="en-GB" sz="800" b="1" kern="1200" dirty="0" err="1">
                          <a:effectLst/>
                          <a:latin typeface="Arial"/>
                          <a:ea typeface="Times New Roman"/>
                        </a:rPr>
                        <a:t>Empa</a:t>
                      </a:r>
                      <a:br>
                        <a:rPr lang="en-GB" sz="800" b="1" kern="1200" dirty="0">
                          <a:effectLst/>
                          <a:latin typeface="Arial"/>
                          <a:ea typeface="Times New Roman"/>
                        </a:rPr>
                      </a:br>
                      <a:r>
                        <a:rPr lang="en-GB" sz="800" b="1" kern="1200" dirty="0">
                          <a:effectLst/>
                          <a:latin typeface="Arial"/>
                          <a:ea typeface="Times New Roman"/>
                        </a:rPr>
                        <a:t>5 mg bid +</a:t>
                      </a:r>
                      <a:r>
                        <a:rPr lang="en-GB" sz="800" b="1" kern="1200" baseline="0" dirty="0">
                          <a:effectLst/>
                          <a:latin typeface="Arial"/>
                          <a:ea typeface="Times New Roman"/>
                        </a:rPr>
                        <a:t> </a:t>
                      </a:r>
                      <a:r>
                        <a:rPr lang="en-GB" sz="800" b="1" kern="1200" dirty="0">
                          <a:effectLst/>
                          <a:latin typeface="Arial"/>
                          <a:ea typeface="Times New Roman"/>
                        </a:rPr>
                        <a:t>met 1000 mg bid</a:t>
                      </a:r>
                      <a:r>
                        <a:rPr lang="en-GB" sz="800" b="1" kern="1200" baseline="0" dirty="0">
                          <a:effectLst/>
                          <a:latin typeface="Arial"/>
                          <a:ea typeface="Times New Roman"/>
                        </a:rPr>
                        <a:t> </a:t>
                      </a:r>
                      <a:r>
                        <a:rPr lang="en-GB" sz="800" b="1" kern="1200" dirty="0">
                          <a:effectLst/>
                          <a:latin typeface="Arial"/>
                          <a:ea typeface="Times New Roman"/>
                        </a:rPr>
                        <a:t>(n=171)</a:t>
                      </a:r>
                      <a:endParaRPr lang="en-US" sz="800" dirty="0">
                        <a:effectLst/>
                        <a:latin typeface="Arial"/>
                        <a:ea typeface="Calibri"/>
                      </a:endParaRPr>
                    </a:p>
                  </a:txBody>
                  <a:tcPr marL="51435" marR="51435" marT="0" marB="0">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solidFill>
                      <a:srgbClr val="6482C3"/>
                    </a:solidFill>
                  </a:tcPr>
                </a:tc>
                <a:tc>
                  <a:txBody>
                    <a:bodyPr/>
                    <a:lstStyle>
                      <a:lvl1pPr marL="0" algn="l" defTabSz="456938" rtl="0" eaLnBrk="1" latinLnBrk="0" hangingPunct="1">
                        <a:defRPr sz="1800" b="1" kern="1200">
                          <a:solidFill>
                            <a:schemeClr val="bg1"/>
                          </a:solidFill>
                          <a:latin typeface="Arial"/>
                        </a:defRPr>
                      </a:lvl1pPr>
                      <a:lvl2pPr marL="456938" algn="l" defTabSz="456938" rtl="0" eaLnBrk="1" latinLnBrk="0" hangingPunct="1">
                        <a:defRPr sz="1800" b="1" kern="1200">
                          <a:solidFill>
                            <a:schemeClr val="bg1"/>
                          </a:solidFill>
                          <a:latin typeface="Arial"/>
                        </a:defRPr>
                      </a:lvl2pPr>
                      <a:lvl3pPr marL="913905" algn="l" defTabSz="456938" rtl="0" eaLnBrk="1" latinLnBrk="0" hangingPunct="1">
                        <a:defRPr sz="1800" b="1" kern="1200">
                          <a:solidFill>
                            <a:schemeClr val="bg1"/>
                          </a:solidFill>
                          <a:latin typeface="Arial"/>
                        </a:defRPr>
                      </a:lvl3pPr>
                      <a:lvl4pPr marL="1370852" algn="l" defTabSz="456938" rtl="0" eaLnBrk="1" latinLnBrk="0" hangingPunct="1">
                        <a:defRPr sz="1800" b="1" kern="1200">
                          <a:solidFill>
                            <a:schemeClr val="bg1"/>
                          </a:solidFill>
                          <a:latin typeface="Arial"/>
                        </a:defRPr>
                      </a:lvl4pPr>
                      <a:lvl5pPr marL="1827809" algn="l" defTabSz="456938" rtl="0" eaLnBrk="1" latinLnBrk="0" hangingPunct="1">
                        <a:defRPr sz="1800" b="1" kern="1200">
                          <a:solidFill>
                            <a:schemeClr val="bg1"/>
                          </a:solidFill>
                          <a:latin typeface="Arial"/>
                        </a:defRPr>
                      </a:lvl5pPr>
                      <a:lvl6pPr marL="2284746" algn="l" defTabSz="456938" rtl="0" eaLnBrk="1" latinLnBrk="0" hangingPunct="1">
                        <a:defRPr sz="1800" b="1" kern="1200">
                          <a:solidFill>
                            <a:schemeClr val="bg1"/>
                          </a:solidFill>
                          <a:latin typeface="Arial"/>
                        </a:defRPr>
                      </a:lvl6pPr>
                      <a:lvl7pPr marL="2741684" algn="l" defTabSz="456938" rtl="0" eaLnBrk="1" latinLnBrk="0" hangingPunct="1">
                        <a:defRPr sz="1800" b="1" kern="1200">
                          <a:solidFill>
                            <a:schemeClr val="bg1"/>
                          </a:solidFill>
                          <a:latin typeface="Arial"/>
                        </a:defRPr>
                      </a:lvl7pPr>
                      <a:lvl8pPr marL="3198640" algn="l" defTabSz="456938" rtl="0" eaLnBrk="1" latinLnBrk="0" hangingPunct="1">
                        <a:defRPr sz="1800" b="1" kern="1200">
                          <a:solidFill>
                            <a:schemeClr val="bg1"/>
                          </a:solidFill>
                          <a:latin typeface="Arial"/>
                        </a:defRPr>
                      </a:lvl8pPr>
                      <a:lvl9pPr marL="3655588" algn="l" defTabSz="456938" rtl="0" eaLnBrk="1" latinLnBrk="0" hangingPunct="1">
                        <a:defRPr sz="1800" b="1" kern="1200">
                          <a:solidFill>
                            <a:schemeClr val="bg1"/>
                          </a:solidFill>
                          <a:latin typeface="Arial"/>
                        </a:defRPr>
                      </a:lvl9pPr>
                    </a:lstStyle>
                    <a:p>
                      <a:pPr algn="ctr">
                        <a:lnSpc>
                          <a:spcPct val="100000"/>
                        </a:lnSpc>
                        <a:spcAft>
                          <a:spcPts val="0"/>
                        </a:spcAft>
                      </a:pPr>
                      <a:r>
                        <a:rPr lang="en-GB" sz="800" b="1" kern="1200" dirty="0" err="1">
                          <a:effectLst/>
                          <a:latin typeface="Arial"/>
                          <a:ea typeface="Times New Roman"/>
                        </a:rPr>
                        <a:t>Empa</a:t>
                      </a:r>
                      <a:br>
                        <a:rPr lang="en-GB" sz="800" b="1" kern="1200" dirty="0">
                          <a:effectLst/>
                          <a:latin typeface="Arial"/>
                          <a:ea typeface="Times New Roman"/>
                        </a:rPr>
                      </a:br>
                      <a:r>
                        <a:rPr lang="en-GB" sz="800" b="1" kern="1200" dirty="0">
                          <a:effectLst/>
                          <a:latin typeface="Arial"/>
                          <a:ea typeface="Times New Roman"/>
                        </a:rPr>
                        <a:t>5 mg bid +</a:t>
                      </a:r>
                      <a:r>
                        <a:rPr lang="en-GB" sz="800" b="1" kern="1200" baseline="0" dirty="0">
                          <a:effectLst/>
                          <a:latin typeface="Arial"/>
                          <a:ea typeface="Times New Roman"/>
                        </a:rPr>
                        <a:t> </a:t>
                      </a:r>
                      <a:r>
                        <a:rPr lang="en-GB" sz="800" b="1" kern="1200" dirty="0">
                          <a:effectLst/>
                          <a:latin typeface="Arial"/>
                          <a:ea typeface="Times New Roman"/>
                        </a:rPr>
                        <a:t>met </a:t>
                      </a:r>
                    </a:p>
                    <a:p>
                      <a:pPr algn="ctr">
                        <a:lnSpc>
                          <a:spcPct val="100000"/>
                        </a:lnSpc>
                        <a:spcAft>
                          <a:spcPts val="0"/>
                        </a:spcAft>
                      </a:pPr>
                      <a:r>
                        <a:rPr lang="en-GB" sz="800" b="1" kern="1200" dirty="0">
                          <a:effectLst/>
                          <a:latin typeface="Arial"/>
                          <a:ea typeface="Times New Roman"/>
                        </a:rPr>
                        <a:t>500 mg bid (n=169)</a:t>
                      </a:r>
                      <a:endParaRPr lang="en-US" sz="800" dirty="0">
                        <a:effectLst/>
                        <a:latin typeface="Arial"/>
                        <a:ea typeface="Calibri"/>
                      </a:endParaRPr>
                    </a:p>
                  </a:txBody>
                  <a:tcPr marL="51435" marR="51435" marT="0" marB="0">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solidFill>
                      <a:srgbClr val="6482C3"/>
                    </a:solidFill>
                  </a:tcPr>
                </a:tc>
                <a:tc>
                  <a:txBody>
                    <a:bodyPr/>
                    <a:lstStyle>
                      <a:lvl1pPr marL="0" algn="l" defTabSz="456938" rtl="0" eaLnBrk="1" latinLnBrk="0" hangingPunct="1">
                        <a:defRPr sz="1800" b="1" kern="1200">
                          <a:solidFill>
                            <a:schemeClr val="bg1"/>
                          </a:solidFill>
                          <a:latin typeface="Arial"/>
                        </a:defRPr>
                      </a:lvl1pPr>
                      <a:lvl2pPr marL="456938" algn="l" defTabSz="456938" rtl="0" eaLnBrk="1" latinLnBrk="0" hangingPunct="1">
                        <a:defRPr sz="1800" b="1" kern="1200">
                          <a:solidFill>
                            <a:schemeClr val="bg1"/>
                          </a:solidFill>
                          <a:latin typeface="Arial"/>
                        </a:defRPr>
                      </a:lvl2pPr>
                      <a:lvl3pPr marL="913905" algn="l" defTabSz="456938" rtl="0" eaLnBrk="1" latinLnBrk="0" hangingPunct="1">
                        <a:defRPr sz="1800" b="1" kern="1200">
                          <a:solidFill>
                            <a:schemeClr val="bg1"/>
                          </a:solidFill>
                          <a:latin typeface="Arial"/>
                        </a:defRPr>
                      </a:lvl3pPr>
                      <a:lvl4pPr marL="1370852" algn="l" defTabSz="456938" rtl="0" eaLnBrk="1" latinLnBrk="0" hangingPunct="1">
                        <a:defRPr sz="1800" b="1" kern="1200">
                          <a:solidFill>
                            <a:schemeClr val="bg1"/>
                          </a:solidFill>
                          <a:latin typeface="Arial"/>
                        </a:defRPr>
                      </a:lvl4pPr>
                      <a:lvl5pPr marL="1827809" algn="l" defTabSz="456938" rtl="0" eaLnBrk="1" latinLnBrk="0" hangingPunct="1">
                        <a:defRPr sz="1800" b="1" kern="1200">
                          <a:solidFill>
                            <a:schemeClr val="bg1"/>
                          </a:solidFill>
                          <a:latin typeface="Arial"/>
                        </a:defRPr>
                      </a:lvl5pPr>
                      <a:lvl6pPr marL="2284746" algn="l" defTabSz="456938" rtl="0" eaLnBrk="1" latinLnBrk="0" hangingPunct="1">
                        <a:defRPr sz="1800" b="1" kern="1200">
                          <a:solidFill>
                            <a:schemeClr val="bg1"/>
                          </a:solidFill>
                          <a:latin typeface="Arial"/>
                        </a:defRPr>
                      </a:lvl6pPr>
                      <a:lvl7pPr marL="2741684" algn="l" defTabSz="456938" rtl="0" eaLnBrk="1" latinLnBrk="0" hangingPunct="1">
                        <a:defRPr sz="1800" b="1" kern="1200">
                          <a:solidFill>
                            <a:schemeClr val="bg1"/>
                          </a:solidFill>
                          <a:latin typeface="Arial"/>
                        </a:defRPr>
                      </a:lvl7pPr>
                      <a:lvl8pPr marL="3198640" algn="l" defTabSz="456938" rtl="0" eaLnBrk="1" latinLnBrk="0" hangingPunct="1">
                        <a:defRPr sz="1800" b="1" kern="1200">
                          <a:solidFill>
                            <a:schemeClr val="bg1"/>
                          </a:solidFill>
                          <a:latin typeface="Arial"/>
                        </a:defRPr>
                      </a:lvl8pPr>
                      <a:lvl9pPr marL="3655588" algn="l" defTabSz="456938" rtl="0" eaLnBrk="1" latinLnBrk="0" hangingPunct="1">
                        <a:defRPr sz="1800" b="1" kern="1200">
                          <a:solidFill>
                            <a:schemeClr val="bg1"/>
                          </a:solidFill>
                          <a:latin typeface="Arial"/>
                        </a:defRPr>
                      </a:lvl9pPr>
                    </a:lstStyle>
                    <a:p>
                      <a:pPr algn="ctr">
                        <a:lnSpc>
                          <a:spcPct val="100000"/>
                        </a:lnSpc>
                        <a:spcAft>
                          <a:spcPts val="0"/>
                        </a:spcAft>
                      </a:pPr>
                      <a:r>
                        <a:rPr lang="en-GB" sz="800" b="1" kern="1200" dirty="0" err="1">
                          <a:effectLst/>
                          <a:latin typeface="Arial"/>
                          <a:ea typeface="Times New Roman"/>
                        </a:rPr>
                        <a:t>Empa</a:t>
                      </a:r>
                      <a:r>
                        <a:rPr lang="en-GB" sz="800" b="1" kern="1200" dirty="0">
                          <a:effectLst/>
                          <a:latin typeface="Arial"/>
                          <a:ea typeface="Times New Roman"/>
                        </a:rPr>
                        <a:t> </a:t>
                      </a:r>
                      <a:br>
                        <a:rPr lang="en-GB" sz="800" b="1" kern="1200" dirty="0">
                          <a:effectLst/>
                          <a:latin typeface="Arial"/>
                          <a:ea typeface="Times New Roman"/>
                        </a:rPr>
                      </a:br>
                      <a:r>
                        <a:rPr lang="en-GB" sz="800" b="1" kern="1200" dirty="0">
                          <a:effectLst/>
                          <a:latin typeface="Arial"/>
                          <a:ea typeface="Times New Roman"/>
                        </a:rPr>
                        <a:t>25 mg </a:t>
                      </a:r>
                      <a:r>
                        <a:rPr lang="en-GB" sz="800" b="1" kern="1200" dirty="0" err="1">
                          <a:effectLst/>
                          <a:latin typeface="Arial"/>
                          <a:ea typeface="Times New Roman"/>
                        </a:rPr>
                        <a:t>qd</a:t>
                      </a:r>
                      <a:r>
                        <a:rPr lang="en-GB" sz="800" b="1" kern="1200" dirty="0">
                          <a:effectLst/>
                          <a:latin typeface="Arial"/>
                          <a:ea typeface="Times New Roman"/>
                        </a:rPr>
                        <a:t> (n=167)</a:t>
                      </a:r>
                      <a:endParaRPr lang="en-US" sz="800" dirty="0">
                        <a:effectLst/>
                        <a:latin typeface="Arial"/>
                        <a:ea typeface="Calibri"/>
                      </a:endParaRPr>
                    </a:p>
                  </a:txBody>
                  <a:tcPr marL="51435" marR="51435" marT="0" marB="0">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solidFill>
                      <a:srgbClr val="6482C3"/>
                    </a:solidFill>
                  </a:tcPr>
                </a:tc>
                <a:tc>
                  <a:txBody>
                    <a:bodyPr/>
                    <a:lstStyle>
                      <a:lvl1pPr marL="0" algn="l" defTabSz="456938" rtl="0" eaLnBrk="1" latinLnBrk="0" hangingPunct="1">
                        <a:defRPr sz="1800" b="1" kern="1200">
                          <a:solidFill>
                            <a:schemeClr val="bg1"/>
                          </a:solidFill>
                          <a:latin typeface="Arial"/>
                        </a:defRPr>
                      </a:lvl1pPr>
                      <a:lvl2pPr marL="456938" algn="l" defTabSz="456938" rtl="0" eaLnBrk="1" latinLnBrk="0" hangingPunct="1">
                        <a:defRPr sz="1800" b="1" kern="1200">
                          <a:solidFill>
                            <a:schemeClr val="bg1"/>
                          </a:solidFill>
                          <a:latin typeface="Arial"/>
                        </a:defRPr>
                      </a:lvl2pPr>
                      <a:lvl3pPr marL="913905" algn="l" defTabSz="456938" rtl="0" eaLnBrk="1" latinLnBrk="0" hangingPunct="1">
                        <a:defRPr sz="1800" b="1" kern="1200">
                          <a:solidFill>
                            <a:schemeClr val="bg1"/>
                          </a:solidFill>
                          <a:latin typeface="Arial"/>
                        </a:defRPr>
                      </a:lvl3pPr>
                      <a:lvl4pPr marL="1370852" algn="l" defTabSz="456938" rtl="0" eaLnBrk="1" latinLnBrk="0" hangingPunct="1">
                        <a:defRPr sz="1800" b="1" kern="1200">
                          <a:solidFill>
                            <a:schemeClr val="bg1"/>
                          </a:solidFill>
                          <a:latin typeface="Arial"/>
                        </a:defRPr>
                      </a:lvl4pPr>
                      <a:lvl5pPr marL="1827809" algn="l" defTabSz="456938" rtl="0" eaLnBrk="1" latinLnBrk="0" hangingPunct="1">
                        <a:defRPr sz="1800" b="1" kern="1200">
                          <a:solidFill>
                            <a:schemeClr val="bg1"/>
                          </a:solidFill>
                          <a:latin typeface="Arial"/>
                        </a:defRPr>
                      </a:lvl5pPr>
                      <a:lvl6pPr marL="2284746" algn="l" defTabSz="456938" rtl="0" eaLnBrk="1" latinLnBrk="0" hangingPunct="1">
                        <a:defRPr sz="1800" b="1" kern="1200">
                          <a:solidFill>
                            <a:schemeClr val="bg1"/>
                          </a:solidFill>
                          <a:latin typeface="Arial"/>
                        </a:defRPr>
                      </a:lvl6pPr>
                      <a:lvl7pPr marL="2741684" algn="l" defTabSz="456938" rtl="0" eaLnBrk="1" latinLnBrk="0" hangingPunct="1">
                        <a:defRPr sz="1800" b="1" kern="1200">
                          <a:solidFill>
                            <a:schemeClr val="bg1"/>
                          </a:solidFill>
                          <a:latin typeface="Arial"/>
                        </a:defRPr>
                      </a:lvl7pPr>
                      <a:lvl8pPr marL="3198640" algn="l" defTabSz="456938" rtl="0" eaLnBrk="1" latinLnBrk="0" hangingPunct="1">
                        <a:defRPr sz="1800" b="1" kern="1200">
                          <a:solidFill>
                            <a:schemeClr val="bg1"/>
                          </a:solidFill>
                          <a:latin typeface="Arial"/>
                        </a:defRPr>
                      </a:lvl8pPr>
                      <a:lvl9pPr marL="3655588" algn="l" defTabSz="456938" rtl="0" eaLnBrk="1" latinLnBrk="0" hangingPunct="1">
                        <a:defRPr sz="1800" b="1" kern="1200">
                          <a:solidFill>
                            <a:schemeClr val="bg1"/>
                          </a:solidFill>
                          <a:latin typeface="Arial"/>
                        </a:defRPr>
                      </a:lvl9pPr>
                    </a:lstStyle>
                    <a:p>
                      <a:pPr algn="ctr">
                        <a:lnSpc>
                          <a:spcPct val="100000"/>
                        </a:lnSpc>
                        <a:spcAft>
                          <a:spcPts val="0"/>
                        </a:spcAft>
                      </a:pPr>
                      <a:r>
                        <a:rPr lang="en-GB" sz="800" b="1" kern="1200" dirty="0" err="1">
                          <a:effectLst/>
                          <a:latin typeface="Arial"/>
                          <a:ea typeface="Times New Roman"/>
                        </a:rPr>
                        <a:t>Empa</a:t>
                      </a:r>
                      <a:br>
                        <a:rPr lang="en-GB" sz="800" b="1" kern="1200" dirty="0">
                          <a:effectLst/>
                          <a:latin typeface="Arial"/>
                          <a:ea typeface="Times New Roman"/>
                        </a:rPr>
                      </a:br>
                      <a:r>
                        <a:rPr lang="en-GB" sz="800" b="1" kern="1200" dirty="0">
                          <a:effectLst/>
                          <a:latin typeface="Arial"/>
                          <a:ea typeface="Times New Roman"/>
                        </a:rPr>
                        <a:t>10 mg </a:t>
                      </a:r>
                      <a:r>
                        <a:rPr lang="en-GB" sz="800" b="1" kern="1200" dirty="0" err="1">
                          <a:effectLst/>
                          <a:latin typeface="Arial"/>
                          <a:ea typeface="Times New Roman"/>
                        </a:rPr>
                        <a:t>qd</a:t>
                      </a:r>
                      <a:r>
                        <a:rPr lang="en-GB" sz="800" b="1" kern="1200" dirty="0">
                          <a:effectLst/>
                          <a:latin typeface="Arial"/>
                          <a:ea typeface="Times New Roman"/>
                        </a:rPr>
                        <a:t> (n=172)</a:t>
                      </a:r>
                      <a:endParaRPr lang="en-US" sz="800" dirty="0">
                        <a:effectLst/>
                        <a:latin typeface="Arial"/>
                        <a:ea typeface="Calibri"/>
                      </a:endParaRPr>
                    </a:p>
                  </a:txBody>
                  <a:tcPr marL="51435" marR="51435" marT="0" marB="0">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solidFill>
                      <a:srgbClr val="6482C3"/>
                    </a:solidFill>
                  </a:tcPr>
                </a:tc>
                <a:tc>
                  <a:txBody>
                    <a:bodyPr/>
                    <a:lstStyle>
                      <a:lvl1pPr marL="0" algn="l" defTabSz="456938" rtl="0" eaLnBrk="1" latinLnBrk="0" hangingPunct="1">
                        <a:defRPr sz="1800" b="1" kern="1200">
                          <a:solidFill>
                            <a:schemeClr val="bg1"/>
                          </a:solidFill>
                          <a:latin typeface="Arial"/>
                        </a:defRPr>
                      </a:lvl1pPr>
                      <a:lvl2pPr marL="456938" algn="l" defTabSz="456938" rtl="0" eaLnBrk="1" latinLnBrk="0" hangingPunct="1">
                        <a:defRPr sz="1800" b="1" kern="1200">
                          <a:solidFill>
                            <a:schemeClr val="bg1"/>
                          </a:solidFill>
                          <a:latin typeface="Arial"/>
                        </a:defRPr>
                      </a:lvl2pPr>
                      <a:lvl3pPr marL="913905" algn="l" defTabSz="456938" rtl="0" eaLnBrk="1" latinLnBrk="0" hangingPunct="1">
                        <a:defRPr sz="1800" b="1" kern="1200">
                          <a:solidFill>
                            <a:schemeClr val="bg1"/>
                          </a:solidFill>
                          <a:latin typeface="Arial"/>
                        </a:defRPr>
                      </a:lvl3pPr>
                      <a:lvl4pPr marL="1370852" algn="l" defTabSz="456938" rtl="0" eaLnBrk="1" latinLnBrk="0" hangingPunct="1">
                        <a:defRPr sz="1800" b="1" kern="1200">
                          <a:solidFill>
                            <a:schemeClr val="bg1"/>
                          </a:solidFill>
                          <a:latin typeface="Arial"/>
                        </a:defRPr>
                      </a:lvl4pPr>
                      <a:lvl5pPr marL="1827809" algn="l" defTabSz="456938" rtl="0" eaLnBrk="1" latinLnBrk="0" hangingPunct="1">
                        <a:defRPr sz="1800" b="1" kern="1200">
                          <a:solidFill>
                            <a:schemeClr val="bg1"/>
                          </a:solidFill>
                          <a:latin typeface="Arial"/>
                        </a:defRPr>
                      </a:lvl5pPr>
                      <a:lvl6pPr marL="2284746" algn="l" defTabSz="456938" rtl="0" eaLnBrk="1" latinLnBrk="0" hangingPunct="1">
                        <a:defRPr sz="1800" b="1" kern="1200">
                          <a:solidFill>
                            <a:schemeClr val="bg1"/>
                          </a:solidFill>
                          <a:latin typeface="Arial"/>
                        </a:defRPr>
                      </a:lvl6pPr>
                      <a:lvl7pPr marL="2741684" algn="l" defTabSz="456938" rtl="0" eaLnBrk="1" latinLnBrk="0" hangingPunct="1">
                        <a:defRPr sz="1800" b="1" kern="1200">
                          <a:solidFill>
                            <a:schemeClr val="bg1"/>
                          </a:solidFill>
                          <a:latin typeface="Arial"/>
                        </a:defRPr>
                      </a:lvl7pPr>
                      <a:lvl8pPr marL="3198640" algn="l" defTabSz="456938" rtl="0" eaLnBrk="1" latinLnBrk="0" hangingPunct="1">
                        <a:defRPr sz="1800" b="1" kern="1200">
                          <a:solidFill>
                            <a:schemeClr val="bg1"/>
                          </a:solidFill>
                          <a:latin typeface="Arial"/>
                        </a:defRPr>
                      </a:lvl8pPr>
                      <a:lvl9pPr marL="3655588" algn="l" defTabSz="456938" rtl="0" eaLnBrk="1" latinLnBrk="0" hangingPunct="1">
                        <a:defRPr sz="1800" b="1" kern="1200">
                          <a:solidFill>
                            <a:schemeClr val="bg1"/>
                          </a:solidFill>
                          <a:latin typeface="Arial"/>
                        </a:defRPr>
                      </a:lvl9pPr>
                    </a:lstStyle>
                    <a:p>
                      <a:pPr algn="ctr">
                        <a:lnSpc>
                          <a:spcPct val="100000"/>
                        </a:lnSpc>
                        <a:spcAft>
                          <a:spcPts val="0"/>
                        </a:spcAft>
                      </a:pPr>
                      <a:r>
                        <a:rPr lang="en-GB" sz="800" b="1" kern="1200" dirty="0">
                          <a:effectLst/>
                          <a:latin typeface="Arial"/>
                          <a:ea typeface="Times New Roman"/>
                        </a:rPr>
                        <a:t>Met </a:t>
                      </a:r>
                      <a:br>
                        <a:rPr lang="en-GB" sz="800" b="1" kern="1200" dirty="0">
                          <a:effectLst/>
                          <a:latin typeface="Arial"/>
                          <a:ea typeface="Times New Roman"/>
                        </a:rPr>
                      </a:br>
                      <a:r>
                        <a:rPr lang="en-GB" sz="800" b="1" kern="1200" dirty="0">
                          <a:effectLst/>
                          <a:latin typeface="Arial"/>
                          <a:ea typeface="Times New Roman"/>
                        </a:rPr>
                        <a:t>1000 mg </a:t>
                      </a:r>
                      <a:br>
                        <a:rPr lang="en-GB" sz="800" b="1" kern="1200" dirty="0">
                          <a:effectLst/>
                          <a:latin typeface="Arial"/>
                          <a:ea typeface="Times New Roman"/>
                        </a:rPr>
                      </a:br>
                      <a:r>
                        <a:rPr lang="en-GB" sz="800" b="1" kern="1200" dirty="0">
                          <a:effectLst/>
                          <a:latin typeface="Arial"/>
                          <a:ea typeface="Times New Roman"/>
                        </a:rPr>
                        <a:t>bid (n=170)</a:t>
                      </a:r>
                      <a:endParaRPr lang="en-US" sz="800" dirty="0">
                        <a:effectLst/>
                        <a:latin typeface="Arial"/>
                        <a:ea typeface="Calibri"/>
                      </a:endParaRPr>
                    </a:p>
                  </a:txBody>
                  <a:tcPr marL="51435" marR="51435" marT="0" marB="0">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solidFill>
                      <a:srgbClr val="6482C3"/>
                    </a:solidFill>
                  </a:tcPr>
                </a:tc>
                <a:tc>
                  <a:txBody>
                    <a:bodyPr/>
                    <a:lstStyle>
                      <a:lvl1pPr marL="0" algn="l" defTabSz="456938" rtl="0" eaLnBrk="1" latinLnBrk="0" hangingPunct="1">
                        <a:defRPr sz="1800" b="1" kern="1200">
                          <a:solidFill>
                            <a:schemeClr val="bg1"/>
                          </a:solidFill>
                          <a:latin typeface="Arial"/>
                        </a:defRPr>
                      </a:lvl1pPr>
                      <a:lvl2pPr marL="456938" algn="l" defTabSz="456938" rtl="0" eaLnBrk="1" latinLnBrk="0" hangingPunct="1">
                        <a:defRPr sz="1800" b="1" kern="1200">
                          <a:solidFill>
                            <a:schemeClr val="bg1"/>
                          </a:solidFill>
                          <a:latin typeface="Arial"/>
                        </a:defRPr>
                      </a:lvl2pPr>
                      <a:lvl3pPr marL="913905" algn="l" defTabSz="456938" rtl="0" eaLnBrk="1" latinLnBrk="0" hangingPunct="1">
                        <a:defRPr sz="1800" b="1" kern="1200">
                          <a:solidFill>
                            <a:schemeClr val="bg1"/>
                          </a:solidFill>
                          <a:latin typeface="Arial"/>
                        </a:defRPr>
                      </a:lvl3pPr>
                      <a:lvl4pPr marL="1370852" algn="l" defTabSz="456938" rtl="0" eaLnBrk="1" latinLnBrk="0" hangingPunct="1">
                        <a:defRPr sz="1800" b="1" kern="1200">
                          <a:solidFill>
                            <a:schemeClr val="bg1"/>
                          </a:solidFill>
                          <a:latin typeface="Arial"/>
                        </a:defRPr>
                      </a:lvl4pPr>
                      <a:lvl5pPr marL="1827809" algn="l" defTabSz="456938" rtl="0" eaLnBrk="1" latinLnBrk="0" hangingPunct="1">
                        <a:defRPr sz="1800" b="1" kern="1200">
                          <a:solidFill>
                            <a:schemeClr val="bg1"/>
                          </a:solidFill>
                          <a:latin typeface="Arial"/>
                        </a:defRPr>
                      </a:lvl5pPr>
                      <a:lvl6pPr marL="2284746" algn="l" defTabSz="456938" rtl="0" eaLnBrk="1" latinLnBrk="0" hangingPunct="1">
                        <a:defRPr sz="1800" b="1" kern="1200">
                          <a:solidFill>
                            <a:schemeClr val="bg1"/>
                          </a:solidFill>
                          <a:latin typeface="Arial"/>
                        </a:defRPr>
                      </a:lvl6pPr>
                      <a:lvl7pPr marL="2741684" algn="l" defTabSz="456938" rtl="0" eaLnBrk="1" latinLnBrk="0" hangingPunct="1">
                        <a:defRPr sz="1800" b="1" kern="1200">
                          <a:solidFill>
                            <a:schemeClr val="bg1"/>
                          </a:solidFill>
                          <a:latin typeface="Arial"/>
                        </a:defRPr>
                      </a:lvl7pPr>
                      <a:lvl8pPr marL="3198640" algn="l" defTabSz="456938" rtl="0" eaLnBrk="1" latinLnBrk="0" hangingPunct="1">
                        <a:defRPr sz="1800" b="1" kern="1200">
                          <a:solidFill>
                            <a:schemeClr val="bg1"/>
                          </a:solidFill>
                          <a:latin typeface="Arial"/>
                        </a:defRPr>
                      </a:lvl8pPr>
                      <a:lvl9pPr marL="3655588" algn="l" defTabSz="456938" rtl="0" eaLnBrk="1" latinLnBrk="0" hangingPunct="1">
                        <a:defRPr sz="1800" b="1" kern="1200">
                          <a:solidFill>
                            <a:schemeClr val="bg1"/>
                          </a:solidFill>
                          <a:latin typeface="Arial"/>
                        </a:defRPr>
                      </a:lvl9pPr>
                    </a:lstStyle>
                    <a:p>
                      <a:pPr algn="ctr">
                        <a:lnSpc>
                          <a:spcPct val="100000"/>
                        </a:lnSpc>
                        <a:spcAft>
                          <a:spcPts val="0"/>
                        </a:spcAft>
                      </a:pPr>
                      <a:r>
                        <a:rPr lang="en-GB" sz="800" b="1" kern="1200" dirty="0">
                          <a:effectLst/>
                          <a:latin typeface="Arial"/>
                          <a:ea typeface="Times New Roman"/>
                        </a:rPr>
                        <a:t>Met </a:t>
                      </a:r>
                      <a:br>
                        <a:rPr lang="en-GB" sz="800" b="1" kern="1200" dirty="0">
                          <a:effectLst/>
                          <a:latin typeface="Arial"/>
                          <a:ea typeface="Times New Roman"/>
                        </a:rPr>
                      </a:br>
                      <a:r>
                        <a:rPr lang="en-GB" sz="800" b="1" kern="1200" dirty="0">
                          <a:effectLst/>
                          <a:latin typeface="Arial"/>
                          <a:ea typeface="Times New Roman"/>
                        </a:rPr>
                        <a:t>500 mg </a:t>
                      </a:r>
                      <a:br>
                        <a:rPr lang="en-GB" sz="800" b="1" kern="1200" dirty="0">
                          <a:effectLst/>
                          <a:latin typeface="Arial"/>
                          <a:ea typeface="Times New Roman"/>
                        </a:rPr>
                      </a:br>
                      <a:r>
                        <a:rPr lang="en-GB" sz="800" b="1" kern="1200" dirty="0">
                          <a:effectLst/>
                          <a:latin typeface="Arial"/>
                          <a:ea typeface="Times New Roman"/>
                        </a:rPr>
                        <a:t>bid (n=171)</a:t>
                      </a:r>
                      <a:endParaRPr lang="en-US" sz="800" dirty="0">
                        <a:effectLst/>
                        <a:latin typeface="Arial"/>
                        <a:ea typeface="Calibri"/>
                      </a:endParaRPr>
                    </a:p>
                  </a:txBody>
                  <a:tcPr marL="51435" marR="51435" marT="0" marB="0">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solidFill>
                      <a:srgbClr val="6482C3"/>
                    </a:solidFill>
                  </a:tcPr>
                </a:tc>
                <a:tc>
                  <a:txBody>
                    <a:bodyPr/>
                    <a:lstStyle>
                      <a:lvl1pPr marL="0" algn="l" defTabSz="456938" rtl="0" eaLnBrk="1" latinLnBrk="0" hangingPunct="1">
                        <a:defRPr sz="1800" b="1" kern="1200">
                          <a:solidFill>
                            <a:schemeClr val="bg1"/>
                          </a:solidFill>
                          <a:latin typeface="Arial"/>
                        </a:defRPr>
                      </a:lvl1pPr>
                      <a:lvl2pPr marL="456938" algn="l" defTabSz="456938" rtl="0" eaLnBrk="1" latinLnBrk="0" hangingPunct="1">
                        <a:defRPr sz="1800" b="1" kern="1200">
                          <a:solidFill>
                            <a:schemeClr val="bg1"/>
                          </a:solidFill>
                          <a:latin typeface="Arial"/>
                        </a:defRPr>
                      </a:lvl2pPr>
                      <a:lvl3pPr marL="913905" algn="l" defTabSz="456938" rtl="0" eaLnBrk="1" latinLnBrk="0" hangingPunct="1">
                        <a:defRPr sz="1800" b="1" kern="1200">
                          <a:solidFill>
                            <a:schemeClr val="bg1"/>
                          </a:solidFill>
                          <a:latin typeface="Arial"/>
                        </a:defRPr>
                      </a:lvl3pPr>
                      <a:lvl4pPr marL="1370852" algn="l" defTabSz="456938" rtl="0" eaLnBrk="1" latinLnBrk="0" hangingPunct="1">
                        <a:defRPr sz="1800" b="1" kern="1200">
                          <a:solidFill>
                            <a:schemeClr val="bg1"/>
                          </a:solidFill>
                          <a:latin typeface="Arial"/>
                        </a:defRPr>
                      </a:lvl4pPr>
                      <a:lvl5pPr marL="1827809" algn="l" defTabSz="456938" rtl="0" eaLnBrk="1" latinLnBrk="0" hangingPunct="1">
                        <a:defRPr sz="1800" b="1" kern="1200">
                          <a:solidFill>
                            <a:schemeClr val="bg1"/>
                          </a:solidFill>
                          <a:latin typeface="Arial"/>
                        </a:defRPr>
                      </a:lvl5pPr>
                      <a:lvl6pPr marL="2284746" algn="l" defTabSz="456938" rtl="0" eaLnBrk="1" latinLnBrk="0" hangingPunct="1">
                        <a:defRPr sz="1800" b="1" kern="1200">
                          <a:solidFill>
                            <a:schemeClr val="bg1"/>
                          </a:solidFill>
                          <a:latin typeface="Arial"/>
                        </a:defRPr>
                      </a:lvl6pPr>
                      <a:lvl7pPr marL="2741684" algn="l" defTabSz="456938" rtl="0" eaLnBrk="1" latinLnBrk="0" hangingPunct="1">
                        <a:defRPr sz="1800" b="1" kern="1200">
                          <a:solidFill>
                            <a:schemeClr val="bg1"/>
                          </a:solidFill>
                          <a:latin typeface="Arial"/>
                        </a:defRPr>
                      </a:lvl7pPr>
                      <a:lvl8pPr marL="3198640" algn="l" defTabSz="456938" rtl="0" eaLnBrk="1" latinLnBrk="0" hangingPunct="1">
                        <a:defRPr sz="1800" b="1" kern="1200">
                          <a:solidFill>
                            <a:schemeClr val="bg1"/>
                          </a:solidFill>
                          <a:latin typeface="Arial"/>
                        </a:defRPr>
                      </a:lvl8pPr>
                      <a:lvl9pPr marL="3655588" algn="l" defTabSz="456938" rtl="0" eaLnBrk="1" latinLnBrk="0" hangingPunct="1">
                        <a:defRPr sz="1800" b="1" kern="1200">
                          <a:solidFill>
                            <a:schemeClr val="bg1"/>
                          </a:solidFill>
                          <a:latin typeface="Arial"/>
                        </a:defRPr>
                      </a:lvl9pPr>
                    </a:lstStyle>
                    <a:p>
                      <a:pPr algn="ctr">
                        <a:lnSpc>
                          <a:spcPct val="100000"/>
                        </a:lnSpc>
                        <a:spcAft>
                          <a:spcPts val="0"/>
                        </a:spcAft>
                      </a:pPr>
                      <a:r>
                        <a:rPr lang="en-GB" sz="800" b="1" kern="1200" dirty="0">
                          <a:effectLst/>
                          <a:latin typeface="Arial"/>
                          <a:ea typeface="Times New Roman"/>
                        </a:rPr>
                        <a:t>OL </a:t>
                      </a:r>
                      <a:r>
                        <a:rPr lang="en-GB" sz="800" b="1" kern="1200" dirty="0" err="1">
                          <a:effectLst/>
                          <a:latin typeface="Arial"/>
                          <a:ea typeface="Times New Roman"/>
                        </a:rPr>
                        <a:t>empa</a:t>
                      </a:r>
                      <a:r>
                        <a:rPr lang="en-GB" sz="800" b="1" kern="1200" dirty="0">
                          <a:effectLst/>
                          <a:latin typeface="Arial"/>
                          <a:ea typeface="Times New Roman"/>
                        </a:rPr>
                        <a:t> 12.5 mg bid +</a:t>
                      </a:r>
                      <a:r>
                        <a:rPr lang="en-GB" sz="800" b="1" kern="1200" baseline="0" dirty="0">
                          <a:effectLst/>
                          <a:latin typeface="Arial"/>
                          <a:ea typeface="Times New Roman"/>
                        </a:rPr>
                        <a:t> </a:t>
                      </a:r>
                      <a:r>
                        <a:rPr lang="en-GB" sz="800" b="1" kern="1200" dirty="0">
                          <a:effectLst/>
                          <a:latin typeface="Arial"/>
                          <a:ea typeface="Times New Roman"/>
                        </a:rPr>
                        <a:t>met 1000 mg bid (n=53)</a:t>
                      </a:r>
                      <a:endParaRPr lang="en-US" sz="800" dirty="0">
                        <a:effectLst/>
                        <a:latin typeface="Arial"/>
                        <a:ea typeface="Calibri"/>
                      </a:endParaRPr>
                    </a:p>
                  </a:txBody>
                  <a:tcPr marL="51435" marR="51435" marT="0" marB="0">
                    <a:lnL>
                      <a:noFill/>
                    </a:lnL>
                    <a:lnR w="9525" cap="flat" cmpd="sng" algn="ctr">
                      <a:solidFill>
                        <a:srgbClr val="6482C3">
                          <a:shade val="95000"/>
                          <a:satMod val="105000"/>
                        </a:srgbClr>
                      </a:solidFill>
                      <a:prstDash val="solid"/>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solidFill>
                      <a:srgbClr val="6482C3"/>
                    </a:solidFill>
                  </a:tcPr>
                </a:tc>
                <a:extLst>
                  <a:ext uri="{0D108BD9-81ED-4DB2-BD59-A6C34878D82A}">
                    <a16:rowId xmlns:a16="http://schemas.microsoft.com/office/drawing/2014/main" val="10000"/>
                  </a:ext>
                </a:extLst>
              </a:tr>
              <a:tr h="447390">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l">
                        <a:spcAft>
                          <a:spcPts val="0"/>
                        </a:spcAft>
                      </a:pPr>
                      <a:r>
                        <a:rPr lang="en-GB" sz="1000" b="1" kern="1200" dirty="0" err="1">
                          <a:effectLst/>
                          <a:latin typeface="Arial"/>
                          <a:ea typeface="Calibri"/>
                        </a:rPr>
                        <a:t>Biến</a:t>
                      </a:r>
                      <a:r>
                        <a:rPr lang="en-GB" sz="1000" b="1" kern="1200" dirty="0">
                          <a:effectLst/>
                          <a:latin typeface="Arial"/>
                          <a:ea typeface="Calibri"/>
                        </a:rPr>
                        <a:t> </a:t>
                      </a:r>
                      <a:r>
                        <a:rPr lang="en-GB" sz="1000" b="1" kern="1200" dirty="0" err="1">
                          <a:effectLst/>
                          <a:latin typeface="Arial"/>
                          <a:ea typeface="Calibri"/>
                        </a:rPr>
                        <a:t>cố</a:t>
                      </a:r>
                      <a:r>
                        <a:rPr lang="en-GB" sz="1000" b="1" kern="1200" baseline="0" dirty="0">
                          <a:effectLst/>
                          <a:latin typeface="Arial"/>
                          <a:ea typeface="Calibri"/>
                        </a:rPr>
                        <a:t> </a:t>
                      </a:r>
                      <a:r>
                        <a:rPr lang="en-GB" sz="1000" b="1" kern="1200" baseline="0" dirty="0" err="1">
                          <a:effectLst/>
                          <a:latin typeface="Arial"/>
                          <a:ea typeface="Calibri"/>
                        </a:rPr>
                        <a:t>bất</a:t>
                      </a:r>
                      <a:r>
                        <a:rPr lang="en-GB" sz="1000" b="1" kern="1200" baseline="0" dirty="0">
                          <a:effectLst/>
                          <a:latin typeface="Arial"/>
                          <a:ea typeface="Calibri"/>
                        </a:rPr>
                        <a:t> </a:t>
                      </a:r>
                      <a:r>
                        <a:rPr lang="en-GB" sz="1000" b="1" kern="1200" baseline="0" dirty="0" err="1">
                          <a:effectLst/>
                          <a:latin typeface="Arial"/>
                          <a:ea typeface="Calibri"/>
                        </a:rPr>
                        <a:t>lợi</a:t>
                      </a:r>
                      <a:r>
                        <a:rPr lang="en-GB" sz="1000" b="1" kern="1200" baseline="0" dirty="0">
                          <a:effectLst/>
                          <a:latin typeface="Arial"/>
                          <a:ea typeface="Calibri"/>
                        </a:rPr>
                        <a:t> </a:t>
                      </a:r>
                      <a:r>
                        <a:rPr lang="en-GB" sz="1000" b="1" kern="1200" baseline="0" dirty="0" err="1">
                          <a:effectLst/>
                          <a:latin typeface="Arial"/>
                          <a:ea typeface="Calibri"/>
                        </a:rPr>
                        <a:t>tụt</a:t>
                      </a:r>
                      <a:r>
                        <a:rPr lang="en-GB" sz="1000" b="1" kern="1200" baseline="0" dirty="0">
                          <a:effectLst/>
                          <a:latin typeface="Arial"/>
                          <a:ea typeface="Calibri"/>
                        </a:rPr>
                        <a:t> </a:t>
                      </a:r>
                      <a:r>
                        <a:rPr lang="en-GB" sz="1000" b="1" kern="1200" baseline="0" dirty="0" err="1">
                          <a:effectLst/>
                          <a:latin typeface="Arial"/>
                          <a:ea typeface="Calibri"/>
                        </a:rPr>
                        <a:t>đường</a:t>
                      </a:r>
                      <a:r>
                        <a:rPr lang="en-GB" sz="1000" b="1" kern="1200" baseline="0" dirty="0">
                          <a:effectLst/>
                          <a:latin typeface="Arial"/>
                          <a:ea typeface="Calibri"/>
                        </a:rPr>
                        <a:t> </a:t>
                      </a:r>
                      <a:r>
                        <a:rPr lang="en-GB" sz="1000" b="1" kern="1200" baseline="0" dirty="0" err="1">
                          <a:effectLst/>
                          <a:latin typeface="Arial"/>
                          <a:ea typeface="Calibri"/>
                        </a:rPr>
                        <a:t>huyết</a:t>
                      </a:r>
                      <a:r>
                        <a:rPr lang="en-GB" sz="1000" b="1" kern="1200" baseline="0" dirty="0">
                          <a:effectLst/>
                          <a:latin typeface="Arial"/>
                          <a:ea typeface="Calibri"/>
                        </a:rPr>
                        <a:t>*</a:t>
                      </a:r>
                      <a:endParaRPr lang="en-US" sz="1000" b="1" baseline="0" dirty="0">
                        <a:effectLst/>
                        <a:latin typeface="Arial"/>
                        <a:ea typeface="Calibri"/>
                      </a:endParaRPr>
                    </a:p>
                  </a:txBody>
                  <a:tcPr marL="67500" marR="67500" marT="35100" marB="35100">
                    <a:lnL w="9525" cap="flat" cmpd="sng" algn="ctr">
                      <a:solidFill>
                        <a:srgbClr val="6482C3">
                          <a:shade val="95000"/>
                          <a:satMod val="105000"/>
                        </a:srgbClr>
                      </a:solidFill>
                      <a:prstDash val="solid"/>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3 (1.8)</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3 (1.8)</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1 (0.6)</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0</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1 (0.6)</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1 (0.6)</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2 (1.2)</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0</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1 (1.9)</a:t>
                      </a:r>
                      <a:endParaRPr lang="en-US" sz="800">
                        <a:effectLst/>
                        <a:latin typeface="Arial"/>
                        <a:ea typeface="Calibri"/>
                      </a:endParaRPr>
                    </a:p>
                  </a:txBody>
                  <a:tcPr marL="27000" marR="27000" marT="0" marB="0" anchor="ctr">
                    <a:lnL>
                      <a:noFill/>
                    </a:lnL>
                    <a:lnR w="9525" cap="flat" cmpd="sng" algn="ctr">
                      <a:solidFill>
                        <a:srgbClr val="6482C3">
                          <a:shade val="95000"/>
                          <a:satMod val="105000"/>
                        </a:srgbClr>
                      </a:solidFill>
                      <a:prstDash val="solid"/>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1660">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marL="173990" algn="l">
                        <a:spcAft>
                          <a:spcPts val="0"/>
                        </a:spcAft>
                      </a:pPr>
                      <a:r>
                        <a:rPr lang="en-GB" sz="800" kern="1200" dirty="0" err="1">
                          <a:effectLst/>
                          <a:latin typeface="Arial"/>
                          <a:ea typeface="Calibri"/>
                        </a:rPr>
                        <a:t>Cần</a:t>
                      </a:r>
                      <a:r>
                        <a:rPr lang="en-GB" sz="800" kern="1200" dirty="0">
                          <a:effectLst/>
                          <a:latin typeface="Arial"/>
                          <a:ea typeface="Calibri"/>
                        </a:rPr>
                        <a:t> </a:t>
                      </a:r>
                      <a:r>
                        <a:rPr lang="en-GB" sz="800" kern="1200" dirty="0" err="1">
                          <a:effectLst/>
                          <a:latin typeface="Arial"/>
                          <a:ea typeface="Calibri"/>
                        </a:rPr>
                        <a:t>trợ</a:t>
                      </a:r>
                      <a:r>
                        <a:rPr lang="en-GB" sz="800" kern="1200" baseline="0" dirty="0">
                          <a:effectLst/>
                          <a:latin typeface="Arial"/>
                          <a:ea typeface="Calibri"/>
                        </a:rPr>
                        <a:t> </a:t>
                      </a:r>
                      <a:r>
                        <a:rPr lang="en-GB" sz="800" kern="1200" baseline="0" dirty="0" err="1">
                          <a:effectLst/>
                          <a:latin typeface="Arial"/>
                          <a:ea typeface="Calibri"/>
                        </a:rPr>
                        <a:t>giúp</a:t>
                      </a:r>
                      <a:endParaRPr lang="en-US" sz="800" dirty="0">
                        <a:effectLst/>
                        <a:latin typeface="Arial"/>
                        <a:ea typeface="Calibri"/>
                      </a:endParaRPr>
                    </a:p>
                  </a:txBody>
                  <a:tcPr marL="67500" marR="67500" marT="35100" marB="35100">
                    <a:lnL w="9525" cap="flat" cmpd="sng" algn="ctr">
                      <a:solidFill>
                        <a:srgbClr val="6482C3">
                          <a:shade val="95000"/>
                          <a:satMod val="105000"/>
                        </a:srgbClr>
                      </a:solidFill>
                      <a:prstDash val="solid"/>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0</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0</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0</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0</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0</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0</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0</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0</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0</a:t>
                      </a:r>
                      <a:endParaRPr lang="en-US" sz="800">
                        <a:effectLst/>
                        <a:latin typeface="Arial"/>
                        <a:ea typeface="Calibri"/>
                      </a:endParaRPr>
                    </a:p>
                  </a:txBody>
                  <a:tcPr marL="27000" marR="27000" marT="0" marB="0" anchor="ctr">
                    <a:lnL>
                      <a:noFill/>
                    </a:lnL>
                    <a:lnR w="9525" cap="flat" cmpd="sng" algn="ctr">
                      <a:solidFill>
                        <a:srgbClr val="6482C3">
                          <a:shade val="95000"/>
                          <a:satMod val="105000"/>
                        </a:srgbClr>
                      </a:solidFill>
                      <a:prstDash val="solid"/>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5000">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l">
                        <a:spcAft>
                          <a:spcPts val="0"/>
                        </a:spcAft>
                      </a:pPr>
                      <a:r>
                        <a:rPr lang="en-GB" sz="1000" b="1" kern="1200" dirty="0" err="1">
                          <a:effectLst/>
                          <a:latin typeface="Arial"/>
                          <a:ea typeface="Calibri"/>
                        </a:rPr>
                        <a:t>Nhiễm</a:t>
                      </a:r>
                      <a:r>
                        <a:rPr lang="en-GB" sz="1000" b="1" kern="1200" dirty="0">
                          <a:effectLst/>
                          <a:latin typeface="Arial"/>
                          <a:ea typeface="Calibri"/>
                        </a:rPr>
                        <a:t> </a:t>
                      </a:r>
                      <a:r>
                        <a:rPr lang="en-GB" sz="1000" b="1" kern="1200" dirty="0" err="1">
                          <a:effectLst/>
                          <a:latin typeface="Arial"/>
                          <a:ea typeface="Calibri"/>
                        </a:rPr>
                        <a:t>trùng</a:t>
                      </a:r>
                      <a:r>
                        <a:rPr lang="en-GB" sz="1000" b="1" kern="1200" baseline="0" dirty="0">
                          <a:effectLst/>
                          <a:latin typeface="Arial"/>
                          <a:ea typeface="Calibri"/>
                        </a:rPr>
                        <a:t> </a:t>
                      </a:r>
                      <a:r>
                        <a:rPr lang="en-GB" sz="1000" b="1" kern="1200" baseline="0" dirty="0" err="1">
                          <a:effectLst/>
                          <a:latin typeface="Arial"/>
                          <a:ea typeface="Calibri"/>
                        </a:rPr>
                        <a:t>đường</a:t>
                      </a:r>
                      <a:r>
                        <a:rPr lang="en-GB" sz="1000" b="1" kern="1200" baseline="0" dirty="0">
                          <a:effectLst/>
                          <a:latin typeface="Arial"/>
                          <a:ea typeface="Calibri"/>
                        </a:rPr>
                        <a:t> </a:t>
                      </a:r>
                      <a:r>
                        <a:rPr lang="en-GB" sz="1000" b="1" kern="1200" baseline="0" dirty="0" err="1">
                          <a:effectLst/>
                          <a:latin typeface="Arial"/>
                          <a:ea typeface="Calibri"/>
                        </a:rPr>
                        <a:t>tiểu</a:t>
                      </a:r>
                      <a:r>
                        <a:rPr lang="en-GB" sz="1000" b="1" kern="1200" baseline="30000" dirty="0">
                          <a:effectLst/>
                          <a:latin typeface="+mn-lt"/>
                          <a:ea typeface="Calibri"/>
                        </a:rPr>
                        <a:t>†</a:t>
                      </a:r>
                      <a:endParaRPr lang="en-US" sz="1000" b="1" baseline="0" dirty="0">
                        <a:effectLst/>
                        <a:latin typeface="Arial"/>
                        <a:ea typeface="Calibri"/>
                      </a:endParaRPr>
                    </a:p>
                  </a:txBody>
                  <a:tcPr marL="67500" marR="67500" marT="35100" marB="35100">
                    <a:lnL w="9525" cap="flat" cmpd="sng" algn="ctr">
                      <a:solidFill>
                        <a:srgbClr val="6482C3">
                          <a:shade val="95000"/>
                          <a:satMod val="105000"/>
                        </a:srgbClr>
                      </a:solidFill>
                      <a:prstDash val="solid"/>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21 (12.4)</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19 (11.2)</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13 (7.6)</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10 (5.9)</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14 (8.4)</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13 (7.6)</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17 (10.0)</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14 (8.2)</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1 (1.9)</a:t>
                      </a:r>
                      <a:endParaRPr lang="en-US" sz="800">
                        <a:effectLst/>
                        <a:latin typeface="Arial"/>
                        <a:ea typeface="Calibri"/>
                      </a:endParaRPr>
                    </a:p>
                  </a:txBody>
                  <a:tcPr marL="27000" marR="27000" marT="0" marB="0" anchor="ctr">
                    <a:lnL>
                      <a:noFill/>
                    </a:lnL>
                    <a:lnR w="9525" cap="flat" cmpd="sng" algn="ctr">
                      <a:solidFill>
                        <a:srgbClr val="6482C3">
                          <a:shade val="95000"/>
                          <a:satMod val="105000"/>
                        </a:srgbClr>
                      </a:solidFill>
                      <a:prstDash val="solid"/>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5930">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marL="173990" algn="l">
                        <a:spcAft>
                          <a:spcPts val="0"/>
                        </a:spcAft>
                      </a:pPr>
                      <a:r>
                        <a:rPr lang="en-GB" sz="800" kern="1200" dirty="0">
                          <a:effectLst/>
                          <a:latin typeface="Arial"/>
                          <a:ea typeface="Calibri"/>
                        </a:rPr>
                        <a:t>Nam </a:t>
                      </a:r>
                      <a:endParaRPr lang="en-US" sz="800" dirty="0">
                        <a:effectLst/>
                        <a:latin typeface="Arial"/>
                        <a:ea typeface="Calibri"/>
                      </a:endParaRPr>
                    </a:p>
                  </a:txBody>
                  <a:tcPr marL="67500" marR="67500" marT="35100" marB="35100">
                    <a:lnL w="9525" cap="flat" cmpd="sng" algn="ctr">
                      <a:solidFill>
                        <a:srgbClr val="6482C3">
                          <a:shade val="95000"/>
                          <a:satMod val="105000"/>
                        </a:srgbClr>
                      </a:solidFill>
                      <a:prstDash val="solid"/>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5 (5.6)</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5 (4.6)</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4 (4.0)</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0</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3 (3.6)</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2 (2.0)</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2 (2.1)</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1 (1.1)</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0</a:t>
                      </a:r>
                      <a:endParaRPr lang="en-US" sz="800">
                        <a:effectLst/>
                        <a:latin typeface="Arial"/>
                        <a:ea typeface="Calibri"/>
                      </a:endParaRPr>
                    </a:p>
                  </a:txBody>
                  <a:tcPr marL="27000" marR="27000" marT="0" marB="0" anchor="ctr">
                    <a:lnL>
                      <a:noFill/>
                    </a:lnL>
                    <a:lnR w="9525" cap="flat" cmpd="sng" algn="ctr">
                      <a:solidFill>
                        <a:srgbClr val="6482C3">
                          <a:shade val="95000"/>
                          <a:satMod val="105000"/>
                        </a:srgbClr>
                      </a:solidFill>
                      <a:prstDash val="solid"/>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5930">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marL="173990" algn="l">
                        <a:spcAft>
                          <a:spcPts val="0"/>
                        </a:spcAft>
                      </a:pPr>
                      <a:r>
                        <a:rPr lang="en-GB" sz="800" kern="1200" dirty="0" err="1">
                          <a:effectLst/>
                          <a:latin typeface="Arial"/>
                          <a:ea typeface="Calibri"/>
                        </a:rPr>
                        <a:t>Nữ</a:t>
                      </a:r>
                      <a:endParaRPr lang="en-US" sz="800" dirty="0">
                        <a:effectLst/>
                        <a:latin typeface="Arial"/>
                        <a:ea typeface="Calibri"/>
                      </a:endParaRPr>
                    </a:p>
                  </a:txBody>
                  <a:tcPr marL="67500" marR="67500" marT="35100" marB="35100">
                    <a:lnL w="9525" cap="flat" cmpd="sng" algn="ctr">
                      <a:solidFill>
                        <a:srgbClr val="6482C3">
                          <a:shade val="95000"/>
                          <a:satMod val="105000"/>
                        </a:srgbClr>
                      </a:solidFill>
                      <a:prstDash val="solid"/>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16 (19.8)</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14 (23.0)</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9 (12.9)</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10 (14.9)</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11 (13.3)</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11 (15.3)</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15 (19.7)</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13 (15.7)</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1 (1.9)</a:t>
                      </a:r>
                      <a:endParaRPr lang="en-US" sz="800">
                        <a:effectLst/>
                        <a:latin typeface="Arial"/>
                        <a:ea typeface="Calibri"/>
                      </a:endParaRPr>
                    </a:p>
                  </a:txBody>
                  <a:tcPr marL="27000" marR="27000" marT="0" marB="0" anchor="ctr">
                    <a:lnL>
                      <a:noFill/>
                    </a:lnL>
                    <a:lnR w="9525" cap="flat" cmpd="sng" algn="ctr">
                      <a:solidFill>
                        <a:srgbClr val="6482C3">
                          <a:shade val="95000"/>
                          <a:satMod val="105000"/>
                        </a:srgbClr>
                      </a:solidFill>
                      <a:prstDash val="solid"/>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7390">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l">
                        <a:spcAft>
                          <a:spcPts val="0"/>
                        </a:spcAft>
                      </a:pPr>
                      <a:r>
                        <a:rPr lang="en-GB" sz="1000" b="1" kern="1200" dirty="0" err="1">
                          <a:effectLst/>
                          <a:latin typeface="Arial"/>
                          <a:ea typeface="Calibri"/>
                        </a:rPr>
                        <a:t>Nhiễm</a:t>
                      </a:r>
                      <a:r>
                        <a:rPr lang="en-GB" sz="1000" b="1" kern="1200" dirty="0">
                          <a:effectLst/>
                          <a:latin typeface="Arial"/>
                          <a:ea typeface="Calibri"/>
                        </a:rPr>
                        <a:t> </a:t>
                      </a:r>
                      <a:r>
                        <a:rPr lang="en-GB" sz="1000" b="1" kern="1200" dirty="0" err="1">
                          <a:effectLst/>
                          <a:latin typeface="Arial"/>
                          <a:ea typeface="Calibri"/>
                        </a:rPr>
                        <a:t>trùng</a:t>
                      </a:r>
                      <a:r>
                        <a:rPr lang="en-GB" sz="1000" b="1" kern="1200" baseline="0" dirty="0">
                          <a:effectLst/>
                          <a:latin typeface="Arial"/>
                          <a:ea typeface="Calibri"/>
                        </a:rPr>
                        <a:t> </a:t>
                      </a:r>
                      <a:r>
                        <a:rPr lang="en-GB" sz="1000" b="1" kern="1200" baseline="0" dirty="0" err="1">
                          <a:effectLst/>
                          <a:latin typeface="Arial"/>
                          <a:ea typeface="Calibri"/>
                        </a:rPr>
                        <a:t>đường</a:t>
                      </a:r>
                      <a:r>
                        <a:rPr lang="en-GB" sz="1000" b="1" kern="1200" baseline="0" dirty="0">
                          <a:effectLst/>
                          <a:latin typeface="Arial"/>
                          <a:ea typeface="Calibri"/>
                        </a:rPr>
                        <a:t> </a:t>
                      </a:r>
                      <a:r>
                        <a:rPr lang="en-GB" sz="1000" b="1" kern="1200" baseline="0" dirty="0" err="1">
                          <a:effectLst/>
                          <a:latin typeface="Arial"/>
                          <a:ea typeface="Calibri"/>
                        </a:rPr>
                        <a:t>sinh</a:t>
                      </a:r>
                      <a:r>
                        <a:rPr lang="en-GB" sz="1000" b="1" kern="1200" baseline="0" dirty="0">
                          <a:effectLst/>
                          <a:latin typeface="Arial"/>
                          <a:ea typeface="Calibri"/>
                        </a:rPr>
                        <a:t> </a:t>
                      </a:r>
                      <a:r>
                        <a:rPr lang="en-GB" sz="1000" b="1" kern="1200" baseline="0" dirty="0" err="1">
                          <a:effectLst/>
                          <a:latin typeface="Arial"/>
                          <a:ea typeface="Calibri"/>
                        </a:rPr>
                        <a:t>dục</a:t>
                      </a:r>
                      <a:r>
                        <a:rPr lang="en-US" sz="1000" b="1" baseline="30000" dirty="0"/>
                        <a:t>‡</a:t>
                      </a:r>
                      <a:endParaRPr lang="en-US" sz="1000" b="1" dirty="0">
                        <a:effectLst/>
                        <a:latin typeface="Arial"/>
                        <a:ea typeface="Calibri"/>
                      </a:endParaRPr>
                    </a:p>
                  </a:txBody>
                  <a:tcPr marL="67500" marR="67500" marT="35100" marB="35100">
                    <a:lnL w="9525" cap="flat" cmpd="sng" algn="ctr">
                      <a:solidFill>
                        <a:srgbClr val="6482C3">
                          <a:shade val="95000"/>
                          <a:satMod val="105000"/>
                        </a:srgbClr>
                      </a:solidFill>
                      <a:prstDash val="solid"/>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5 (2.9)</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9 (5.3)</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5 (2.9)</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3 (1.8)</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8 (4.8)</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11 (6.4)</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5 (2.9)</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4 (2.3)</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2 (3.8)</a:t>
                      </a:r>
                      <a:endParaRPr lang="en-US" sz="800" dirty="0">
                        <a:effectLst/>
                        <a:latin typeface="Arial"/>
                        <a:ea typeface="Calibri"/>
                      </a:endParaRPr>
                    </a:p>
                  </a:txBody>
                  <a:tcPr marL="27000" marR="27000" marT="0" marB="0" anchor="ctr">
                    <a:lnL>
                      <a:noFill/>
                    </a:lnL>
                    <a:lnR w="9525" cap="flat" cmpd="sng" algn="ctr">
                      <a:solidFill>
                        <a:srgbClr val="6482C3">
                          <a:shade val="95000"/>
                          <a:satMod val="105000"/>
                        </a:srgbClr>
                      </a:solidFill>
                      <a:prstDash val="solid"/>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5930">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marL="173990" algn="l">
                        <a:spcAft>
                          <a:spcPts val="0"/>
                        </a:spcAft>
                      </a:pPr>
                      <a:r>
                        <a:rPr lang="en-GB" sz="800" kern="1200" dirty="0">
                          <a:effectLst/>
                          <a:latin typeface="Arial"/>
                          <a:ea typeface="Calibri"/>
                        </a:rPr>
                        <a:t>Nam </a:t>
                      </a:r>
                      <a:endParaRPr lang="en-US" sz="800" dirty="0">
                        <a:effectLst/>
                        <a:latin typeface="Arial"/>
                        <a:ea typeface="Calibri"/>
                      </a:endParaRPr>
                    </a:p>
                  </a:txBody>
                  <a:tcPr marL="67500" marR="67500" marT="35100" marB="35100">
                    <a:lnL w="9525" cap="flat" cmpd="sng" algn="ctr">
                      <a:solidFill>
                        <a:srgbClr val="6482C3">
                          <a:shade val="95000"/>
                          <a:satMod val="105000"/>
                        </a:srgbClr>
                      </a:solidFill>
                      <a:prstDash val="solid"/>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0</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4 (3.7)</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3 (3.0)</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2 (2.0)</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3 (3.6)</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6 (6.0)</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0</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0</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2 (3.8)</a:t>
                      </a:r>
                      <a:endParaRPr lang="en-US" sz="800" dirty="0">
                        <a:effectLst/>
                        <a:latin typeface="Arial"/>
                        <a:ea typeface="Calibri"/>
                      </a:endParaRPr>
                    </a:p>
                  </a:txBody>
                  <a:tcPr marL="27000" marR="27000" marT="0" marB="0" anchor="ctr">
                    <a:lnL>
                      <a:noFill/>
                    </a:lnL>
                    <a:lnR w="9525" cap="flat" cmpd="sng" algn="ctr">
                      <a:solidFill>
                        <a:srgbClr val="6482C3">
                          <a:shade val="95000"/>
                          <a:satMod val="105000"/>
                        </a:srgbClr>
                      </a:solidFill>
                      <a:prstDash val="solid"/>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95930">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marL="173990" algn="l">
                        <a:spcAft>
                          <a:spcPts val="0"/>
                        </a:spcAft>
                      </a:pPr>
                      <a:r>
                        <a:rPr lang="en-GB" sz="800" kern="1200" dirty="0" err="1">
                          <a:effectLst/>
                          <a:latin typeface="Arial"/>
                          <a:ea typeface="Calibri"/>
                        </a:rPr>
                        <a:t>Nữ</a:t>
                      </a:r>
                      <a:endParaRPr lang="en-US" sz="800" dirty="0">
                        <a:effectLst/>
                        <a:latin typeface="Arial"/>
                        <a:ea typeface="Calibri"/>
                      </a:endParaRPr>
                    </a:p>
                  </a:txBody>
                  <a:tcPr marL="67500" marR="67500" marT="35100" marB="35100">
                    <a:lnL w="9525" cap="flat" cmpd="sng" algn="ctr">
                      <a:solidFill>
                        <a:srgbClr val="6482C3">
                          <a:shade val="95000"/>
                          <a:satMod val="105000"/>
                        </a:srgbClr>
                      </a:solidFill>
                      <a:prstDash val="solid"/>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5 (6.2)</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5 (8.2)</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2 (2.9)</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1 (1.5)</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5 (6.0)</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5 (6.9)</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5 (6.6)</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4 (4.8)</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0</a:t>
                      </a:r>
                      <a:endParaRPr lang="en-US" sz="800" dirty="0">
                        <a:effectLst/>
                        <a:latin typeface="Arial"/>
                        <a:ea typeface="Calibri"/>
                      </a:endParaRPr>
                    </a:p>
                  </a:txBody>
                  <a:tcPr marL="27000" marR="27000" marT="0" marB="0" anchor="ctr">
                    <a:lnL>
                      <a:noFill/>
                    </a:lnL>
                    <a:lnR w="9525" cap="flat" cmpd="sng" algn="ctr">
                      <a:solidFill>
                        <a:srgbClr val="6482C3">
                          <a:shade val="95000"/>
                          <a:satMod val="105000"/>
                        </a:srgbClr>
                      </a:solidFill>
                      <a:prstDash val="solid"/>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5930">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l">
                        <a:spcAft>
                          <a:spcPts val="0"/>
                        </a:spcAft>
                      </a:pPr>
                      <a:r>
                        <a:rPr lang="en-GB" sz="800" kern="1200" dirty="0" err="1">
                          <a:effectLst/>
                          <a:latin typeface="Arial"/>
                          <a:ea typeface="Calibri"/>
                        </a:rPr>
                        <a:t>Tăng</a:t>
                      </a:r>
                      <a:r>
                        <a:rPr lang="en-GB" sz="800" kern="1200" baseline="0" dirty="0">
                          <a:effectLst/>
                          <a:latin typeface="Arial"/>
                          <a:ea typeface="Calibri"/>
                        </a:rPr>
                        <a:t> </a:t>
                      </a:r>
                      <a:r>
                        <a:rPr lang="en-GB" sz="800" kern="1200" baseline="0" dirty="0" err="1">
                          <a:effectLst/>
                          <a:latin typeface="Arial"/>
                          <a:ea typeface="Calibri"/>
                        </a:rPr>
                        <a:t>đi</a:t>
                      </a:r>
                      <a:r>
                        <a:rPr lang="en-GB" sz="800" kern="1200" baseline="0" dirty="0">
                          <a:effectLst/>
                          <a:latin typeface="Arial"/>
                          <a:ea typeface="Calibri"/>
                        </a:rPr>
                        <a:t> </a:t>
                      </a:r>
                      <a:r>
                        <a:rPr lang="en-GB" sz="800" kern="1200" baseline="0" dirty="0" err="1">
                          <a:effectLst/>
                          <a:latin typeface="Arial"/>
                          <a:ea typeface="Calibri"/>
                        </a:rPr>
                        <a:t>tiểu</a:t>
                      </a:r>
                      <a:r>
                        <a:rPr lang="en-US" sz="800" baseline="30000" dirty="0"/>
                        <a:t>§</a:t>
                      </a:r>
                      <a:endParaRPr lang="en-US" sz="800" dirty="0">
                        <a:effectLst/>
                        <a:latin typeface="Arial"/>
                        <a:ea typeface="Calibri"/>
                      </a:endParaRPr>
                    </a:p>
                  </a:txBody>
                  <a:tcPr marL="67500" marR="67500" marT="35100" marB="35100">
                    <a:lnL w="9525" cap="flat" cmpd="sng" algn="ctr">
                      <a:solidFill>
                        <a:srgbClr val="6482C3">
                          <a:shade val="95000"/>
                          <a:satMod val="105000"/>
                        </a:srgbClr>
                      </a:solidFill>
                      <a:prstDash val="solid"/>
                    </a:lnL>
                    <a:lnR>
                      <a:noFill/>
                    </a:lnR>
                    <a:lnT w="9525" cap="flat" cmpd="sng" algn="ctr">
                      <a:solidFill>
                        <a:srgbClr val="6482C3">
                          <a:shade val="95000"/>
                          <a:satMod val="105000"/>
                        </a:srgbClr>
                      </a:solidFill>
                      <a:prstDash val="solid"/>
                      <a:round/>
                      <a:headEnd type="none" w="med" len="med"/>
                      <a:tailEnd type="none" w="med" len="me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dirty="0">
                          <a:effectLst/>
                          <a:latin typeface="Arial"/>
                          <a:ea typeface="Calibri"/>
                        </a:rPr>
                        <a:t>1 (0.6)</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dirty="0">
                          <a:effectLst/>
                          <a:latin typeface="Arial"/>
                          <a:ea typeface="Calibri"/>
                        </a:rPr>
                        <a:t>1 (0.6)</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dirty="0">
                          <a:effectLst/>
                          <a:latin typeface="Arial"/>
                          <a:ea typeface="Calibri"/>
                        </a:rPr>
                        <a:t>1 (0.6)</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dirty="0">
                          <a:effectLst/>
                          <a:latin typeface="Arial"/>
                          <a:ea typeface="Calibri"/>
                        </a:rPr>
                        <a:t>4 (2.4)</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dirty="0">
                          <a:effectLst/>
                          <a:latin typeface="Arial"/>
                          <a:ea typeface="Calibri"/>
                        </a:rPr>
                        <a:t>3 (1.8)</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dirty="0">
                          <a:effectLst/>
                          <a:latin typeface="Arial"/>
                          <a:ea typeface="Calibri"/>
                        </a:rPr>
                        <a:t>4 (2.3)</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dirty="0">
                          <a:effectLst/>
                          <a:latin typeface="Arial"/>
                          <a:ea typeface="Calibri"/>
                        </a:rPr>
                        <a:t>1 (0.6)</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dirty="0">
                          <a:effectLst/>
                          <a:latin typeface="Arial"/>
                          <a:ea typeface="Calibri"/>
                        </a:rPr>
                        <a:t>1 (0.6)</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dirty="0">
                          <a:effectLst/>
                          <a:latin typeface="Arial"/>
                          <a:ea typeface="Calibri"/>
                        </a:rPr>
                        <a:t>0</a:t>
                      </a:r>
                      <a:endParaRPr lang="en-US" sz="800" dirty="0">
                        <a:effectLst/>
                        <a:latin typeface="Arial"/>
                        <a:ea typeface="Calibri"/>
                      </a:endParaRPr>
                    </a:p>
                  </a:txBody>
                  <a:tcPr marL="27000" marR="27000" marT="0" marB="0" anchor="ctr">
                    <a:lnL>
                      <a:noFill/>
                    </a:lnL>
                    <a:lnR w="9525" cap="flat" cmpd="sng" algn="ctr">
                      <a:solidFill>
                        <a:srgbClr val="6482C3">
                          <a:shade val="95000"/>
                          <a:satMod val="105000"/>
                        </a:srgbClr>
                      </a:solidFill>
                      <a:prstDash val="solid"/>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47390">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l">
                        <a:spcAft>
                          <a:spcPts val="0"/>
                        </a:spcAft>
                      </a:pPr>
                      <a:r>
                        <a:rPr lang="en-GB" sz="1000" b="1" kern="1200" dirty="0" err="1">
                          <a:effectLst/>
                          <a:latin typeface="Arial"/>
                          <a:ea typeface="Calibri"/>
                        </a:rPr>
                        <a:t>Giảm</a:t>
                      </a:r>
                      <a:r>
                        <a:rPr lang="en-GB" sz="1000" b="1" kern="1200" dirty="0">
                          <a:effectLst/>
                          <a:latin typeface="Arial"/>
                          <a:ea typeface="Calibri"/>
                        </a:rPr>
                        <a:t> </a:t>
                      </a:r>
                      <a:r>
                        <a:rPr lang="en-GB" sz="1000" b="1" kern="1200" dirty="0" err="1">
                          <a:effectLst/>
                          <a:latin typeface="Arial"/>
                          <a:ea typeface="Calibri"/>
                        </a:rPr>
                        <a:t>thể</a:t>
                      </a:r>
                      <a:r>
                        <a:rPr lang="en-GB" sz="1000" b="1" kern="1200" baseline="0" dirty="0">
                          <a:effectLst/>
                          <a:latin typeface="Arial"/>
                          <a:ea typeface="Calibri"/>
                        </a:rPr>
                        <a:t> </a:t>
                      </a:r>
                      <a:r>
                        <a:rPr lang="en-GB" sz="1000" b="1" kern="1200" baseline="0" dirty="0" err="1">
                          <a:effectLst/>
                          <a:latin typeface="Arial"/>
                          <a:ea typeface="Calibri"/>
                        </a:rPr>
                        <a:t>tích</a:t>
                      </a:r>
                      <a:r>
                        <a:rPr lang="en-US" sz="1000" b="1" kern="1200" baseline="30000" dirty="0">
                          <a:effectLst/>
                          <a:latin typeface="+mn-lt"/>
                          <a:ea typeface="+mn-ea"/>
                        </a:rPr>
                        <a:t>¶</a:t>
                      </a:r>
                      <a:endParaRPr lang="en-US" sz="1000" b="1" baseline="0" dirty="0">
                        <a:effectLst/>
                        <a:latin typeface="Arial"/>
                        <a:ea typeface="Calibri"/>
                      </a:endParaRPr>
                    </a:p>
                  </a:txBody>
                  <a:tcPr marL="67500" marR="67500" marT="35100" marB="35100">
                    <a:lnL w="9525" cap="flat" cmpd="sng" algn="ctr">
                      <a:solidFill>
                        <a:srgbClr val="6482C3">
                          <a:shade val="95000"/>
                          <a:satMod val="105000"/>
                        </a:srgbClr>
                      </a:solidFill>
                      <a:prstDash val="solid"/>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3 (1.8)</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a:effectLst/>
                          <a:latin typeface="Arial"/>
                          <a:ea typeface="Calibri"/>
                        </a:rPr>
                        <a:t>0</a:t>
                      </a:r>
                      <a:endParaRPr lang="en-US" sz="80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1 (0.6)</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2 (1.2)</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1 (0.6)</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0</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2 (1.2)</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0</a:t>
                      </a:r>
                      <a:endParaRPr lang="en-US" sz="800" dirty="0">
                        <a:effectLst/>
                        <a:latin typeface="Arial"/>
                        <a:ea typeface="Calibri"/>
                      </a:endParaRPr>
                    </a:p>
                  </a:txBody>
                  <a:tcPr marL="27000" marR="27000" marT="0" marB="0" anchor="ctr">
                    <a:lnL>
                      <a:noFill/>
                    </a:lnL>
                    <a:lnR>
                      <a:noFill/>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456938" rtl="0" eaLnBrk="1" latinLnBrk="0" hangingPunct="1">
                        <a:defRPr sz="1800" kern="1200">
                          <a:solidFill>
                            <a:schemeClr val="tx1"/>
                          </a:solidFill>
                          <a:latin typeface="Arial"/>
                        </a:defRPr>
                      </a:lvl1pPr>
                      <a:lvl2pPr marL="456938" algn="l" defTabSz="456938" rtl="0" eaLnBrk="1" latinLnBrk="0" hangingPunct="1">
                        <a:defRPr sz="1800" kern="1200">
                          <a:solidFill>
                            <a:schemeClr val="tx1"/>
                          </a:solidFill>
                          <a:latin typeface="Arial"/>
                        </a:defRPr>
                      </a:lvl2pPr>
                      <a:lvl3pPr marL="913905" algn="l" defTabSz="456938" rtl="0" eaLnBrk="1" latinLnBrk="0" hangingPunct="1">
                        <a:defRPr sz="1800" kern="1200">
                          <a:solidFill>
                            <a:schemeClr val="tx1"/>
                          </a:solidFill>
                          <a:latin typeface="Arial"/>
                        </a:defRPr>
                      </a:lvl3pPr>
                      <a:lvl4pPr marL="1370852" algn="l" defTabSz="456938" rtl="0" eaLnBrk="1" latinLnBrk="0" hangingPunct="1">
                        <a:defRPr sz="1800" kern="1200">
                          <a:solidFill>
                            <a:schemeClr val="tx1"/>
                          </a:solidFill>
                          <a:latin typeface="Arial"/>
                        </a:defRPr>
                      </a:lvl4pPr>
                      <a:lvl5pPr marL="1827809" algn="l" defTabSz="456938" rtl="0" eaLnBrk="1" latinLnBrk="0" hangingPunct="1">
                        <a:defRPr sz="1800" kern="1200">
                          <a:solidFill>
                            <a:schemeClr val="tx1"/>
                          </a:solidFill>
                          <a:latin typeface="Arial"/>
                        </a:defRPr>
                      </a:lvl5pPr>
                      <a:lvl6pPr marL="2284746" algn="l" defTabSz="456938" rtl="0" eaLnBrk="1" latinLnBrk="0" hangingPunct="1">
                        <a:defRPr sz="1800" kern="1200">
                          <a:solidFill>
                            <a:schemeClr val="tx1"/>
                          </a:solidFill>
                          <a:latin typeface="Arial"/>
                        </a:defRPr>
                      </a:lvl6pPr>
                      <a:lvl7pPr marL="2741684" algn="l" defTabSz="456938" rtl="0" eaLnBrk="1" latinLnBrk="0" hangingPunct="1">
                        <a:defRPr sz="1800" kern="1200">
                          <a:solidFill>
                            <a:schemeClr val="tx1"/>
                          </a:solidFill>
                          <a:latin typeface="Arial"/>
                        </a:defRPr>
                      </a:lvl7pPr>
                      <a:lvl8pPr marL="3198640" algn="l" defTabSz="456938" rtl="0" eaLnBrk="1" latinLnBrk="0" hangingPunct="1">
                        <a:defRPr sz="1800" kern="1200">
                          <a:solidFill>
                            <a:schemeClr val="tx1"/>
                          </a:solidFill>
                          <a:latin typeface="Arial"/>
                        </a:defRPr>
                      </a:lvl8pPr>
                      <a:lvl9pPr marL="3655588" algn="l" defTabSz="456938" rtl="0" eaLnBrk="1" latinLnBrk="0" hangingPunct="1">
                        <a:defRPr sz="1800" kern="1200">
                          <a:solidFill>
                            <a:schemeClr val="tx1"/>
                          </a:solidFill>
                          <a:latin typeface="Arial"/>
                        </a:defRPr>
                      </a:lvl9pPr>
                    </a:lstStyle>
                    <a:p>
                      <a:pPr algn="ctr">
                        <a:spcAft>
                          <a:spcPts val="0"/>
                        </a:spcAft>
                      </a:pPr>
                      <a:r>
                        <a:rPr lang="en-GB" sz="800" kern="1200" dirty="0">
                          <a:effectLst/>
                          <a:latin typeface="Arial"/>
                          <a:ea typeface="Calibri"/>
                        </a:rPr>
                        <a:t>1 (1.9)</a:t>
                      </a:r>
                      <a:endParaRPr lang="en-US" sz="800" dirty="0">
                        <a:effectLst/>
                        <a:latin typeface="Arial"/>
                        <a:ea typeface="Calibri"/>
                      </a:endParaRPr>
                    </a:p>
                  </a:txBody>
                  <a:tcPr marL="27000" marR="27000" marT="0" marB="0" anchor="ctr">
                    <a:lnL>
                      <a:noFill/>
                    </a:lnL>
                    <a:lnR w="9525" cap="flat" cmpd="sng" algn="ctr">
                      <a:solidFill>
                        <a:srgbClr val="6482C3">
                          <a:shade val="95000"/>
                          <a:satMod val="105000"/>
                        </a:srgbClr>
                      </a:solidFill>
                      <a:prstDash val="solid"/>
                    </a:lnR>
                    <a:lnT w="9525" cap="flat" cmpd="sng" algn="ctr">
                      <a:solidFill>
                        <a:srgbClr val="6482C3">
                          <a:shade val="95000"/>
                          <a:satMod val="105000"/>
                        </a:srgbClr>
                      </a:solidFill>
                      <a:prstDash val="solid"/>
                    </a:lnT>
                    <a:lnB w="9525" cap="flat" cmpd="sng" algn="ctr">
                      <a:solidFill>
                        <a:srgbClr val="6482C3">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5" name="Footer Placeholder 6"/>
          <p:cNvSpPr txBox="1">
            <a:spLocks/>
          </p:cNvSpPr>
          <p:nvPr/>
        </p:nvSpPr>
        <p:spPr>
          <a:xfrm>
            <a:off x="457200" y="4700712"/>
            <a:ext cx="6002424" cy="363600"/>
          </a:xfrm>
          <a:prstGeom prst="rect">
            <a:avLst/>
          </a:prstGeom>
        </p:spPr>
        <p:txBody>
          <a:bodyPr vert="horz" lIns="0" tIns="0" rIns="0" bIns="0" rtlCol="0" anchor="b" anchorCtr="0"/>
          <a:lstStyle>
            <a:defPPr>
              <a:defRPr lang="en-US"/>
            </a:defPPr>
            <a:lvl1pPr marL="0" algn="l" defTabSz="456938" rtl="0" eaLnBrk="1" latinLnBrk="0" hangingPunct="1">
              <a:defRPr sz="600" kern="1200">
                <a:solidFill>
                  <a:schemeClr val="tx2"/>
                </a:solidFill>
                <a:latin typeface="+mn-lt"/>
                <a:ea typeface="+mn-ea"/>
                <a:cs typeface="+mn-cs"/>
              </a:defRPr>
            </a:lvl1pPr>
            <a:lvl2pPr marL="456938" algn="l" defTabSz="456938" rtl="0" eaLnBrk="1" latinLnBrk="0" hangingPunct="1">
              <a:defRPr sz="1800" kern="1200">
                <a:solidFill>
                  <a:schemeClr val="tx1"/>
                </a:solidFill>
                <a:latin typeface="+mn-lt"/>
                <a:ea typeface="+mn-ea"/>
                <a:cs typeface="+mn-cs"/>
              </a:defRPr>
            </a:lvl2pPr>
            <a:lvl3pPr marL="913905" algn="l" defTabSz="456938" rtl="0" eaLnBrk="1" latinLnBrk="0" hangingPunct="1">
              <a:defRPr sz="1800" kern="1200">
                <a:solidFill>
                  <a:schemeClr val="tx1"/>
                </a:solidFill>
                <a:latin typeface="+mn-lt"/>
                <a:ea typeface="+mn-ea"/>
                <a:cs typeface="+mn-cs"/>
              </a:defRPr>
            </a:lvl3pPr>
            <a:lvl4pPr marL="1370852" algn="l" defTabSz="456938" rtl="0" eaLnBrk="1" latinLnBrk="0" hangingPunct="1">
              <a:defRPr sz="1800" kern="1200">
                <a:solidFill>
                  <a:schemeClr val="tx1"/>
                </a:solidFill>
                <a:latin typeface="+mn-lt"/>
                <a:ea typeface="+mn-ea"/>
                <a:cs typeface="+mn-cs"/>
              </a:defRPr>
            </a:lvl4pPr>
            <a:lvl5pPr marL="1827809" algn="l" defTabSz="456938" rtl="0" eaLnBrk="1" latinLnBrk="0" hangingPunct="1">
              <a:defRPr sz="1800" kern="1200">
                <a:solidFill>
                  <a:schemeClr val="tx1"/>
                </a:solidFill>
                <a:latin typeface="+mn-lt"/>
                <a:ea typeface="+mn-ea"/>
                <a:cs typeface="+mn-cs"/>
              </a:defRPr>
            </a:lvl5pPr>
            <a:lvl6pPr marL="2284746" algn="l" defTabSz="456938" rtl="0" eaLnBrk="1" latinLnBrk="0" hangingPunct="1">
              <a:defRPr sz="1800" kern="1200">
                <a:solidFill>
                  <a:schemeClr val="tx1"/>
                </a:solidFill>
                <a:latin typeface="+mn-lt"/>
                <a:ea typeface="+mn-ea"/>
                <a:cs typeface="+mn-cs"/>
              </a:defRPr>
            </a:lvl6pPr>
            <a:lvl7pPr marL="2741684" algn="l" defTabSz="456938" rtl="0" eaLnBrk="1" latinLnBrk="0" hangingPunct="1">
              <a:defRPr sz="1800" kern="1200">
                <a:solidFill>
                  <a:schemeClr val="tx1"/>
                </a:solidFill>
                <a:latin typeface="+mn-lt"/>
                <a:ea typeface="+mn-ea"/>
                <a:cs typeface="+mn-cs"/>
              </a:defRPr>
            </a:lvl7pPr>
            <a:lvl8pPr marL="3198640" algn="l" defTabSz="456938" rtl="0" eaLnBrk="1" latinLnBrk="0" hangingPunct="1">
              <a:defRPr sz="1800" kern="1200">
                <a:solidFill>
                  <a:schemeClr val="tx1"/>
                </a:solidFill>
                <a:latin typeface="+mn-lt"/>
                <a:ea typeface="+mn-ea"/>
                <a:cs typeface="+mn-cs"/>
              </a:defRPr>
            </a:lvl8pPr>
            <a:lvl9pPr marL="3655588" algn="l" defTabSz="456938" rtl="0" eaLnBrk="1" latinLnBrk="0" hangingPunct="1">
              <a:defRPr sz="1800" kern="1200">
                <a:solidFill>
                  <a:schemeClr val="tx1"/>
                </a:solidFill>
                <a:latin typeface="+mn-lt"/>
                <a:ea typeface="+mn-ea"/>
                <a:cs typeface="+mn-cs"/>
              </a:defRPr>
            </a:lvl9pPr>
          </a:lstStyle>
          <a:p>
            <a:pPr defTabSz="342892"/>
            <a:r>
              <a:rPr lang="en-US" dirty="0">
                <a:solidFill>
                  <a:srgbClr val="5A5A5A"/>
                </a:solidFill>
                <a:latin typeface="Arial"/>
              </a:rPr>
              <a:t>Data are n (%) in treated set (patients treated with ≥1 dose of study drug). *Plasma glucose ≤3.9 </a:t>
            </a:r>
            <a:r>
              <a:rPr lang="en-US" dirty="0" err="1">
                <a:solidFill>
                  <a:srgbClr val="5A5A5A"/>
                </a:solidFill>
                <a:latin typeface="Arial"/>
              </a:rPr>
              <a:t>mmol</a:t>
            </a:r>
            <a:r>
              <a:rPr lang="en-US" dirty="0">
                <a:solidFill>
                  <a:srgbClr val="5A5A5A"/>
                </a:solidFill>
                <a:latin typeface="Arial"/>
              </a:rPr>
              <a:t>/L and/or assistance required; </a:t>
            </a:r>
            <a:r>
              <a:rPr lang="en-US" baseline="30000" dirty="0">
                <a:solidFill>
                  <a:srgbClr val="5A5A5A"/>
                </a:solidFill>
                <a:latin typeface="Arial"/>
              </a:rPr>
              <a:t>†</a:t>
            </a:r>
            <a:r>
              <a:rPr lang="en-US" dirty="0">
                <a:solidFill>
                  <a:srgbClr val="5A5A5A"/>
                </a:solidFill>
                <a:latin typeface="Arial"/>
              </a:rPr>
              <a:t>67 </a:t>
            </a:r>
            <a:r>
              <a:rPr lang="en-US" dirty="0" err="1">
                <a:solidFill>
                  <a:srgbClr val="5A5A5A"/>
                </a:solidFill>
                <a:latin typeface="Arial"/>
              </a:rPr>
              <a:t>MedDRA</a:t>
            </a:r>
            <a:r>
              <a:rPr lang="en-US" dirty="0">
                <a:solidFill>
                  <a:srgbClr val="5A5A5A"/>
                </a:solidFill>
                <a:latin typeface="Arial"/>
              </a:rPr>
              <a:t> preferred terms; </a:t>
            </a:r>
            <a:r>
              <a:rPr lang="en-US" baseline="30000" dirty="0">
                <a:solidFill>
                  <a:srgbClr val="5A5A5A"/>
                </a:solidFill>
                <a:latin typeface="Arial"/>
              </a:rPr>
              <a:t>‡</a:t>
            </a:r>
            <a:r>
              <a:rPr lang="en-US" dirty="0">
                <a:solidFill>
                  <a:srgbClr val="5A5A5A"/>
                </a:solidFill>
                <a:latin typeface="Arial"/>
              </a:rPr>
              <a:t>87 </a:t>
            </a:r>
            <a:r>
              <a:rPr lang="en-US" dirty="0" err="1">
                <a:solidFill>
                  <a:srgbClr val="5A5A5A"/>
                </a:solidFill>
                <a:latin typeface="Arial"/>
              </a:rPr>
              <a:t>MedDRA</a:t>
            </a:r>
            <a:r>
              <a:rPr lang="en-US" dirty="0">
                <a:solidFill>
                  <a:srgbClr val="5A5A5A"/>
                </a:solidFill>
                <a:latin typeface="Arial"/>
              </a:rPr>
              <a:t> preferred terms; </a:t>
            </a:r>
            <a:r>
              <a:rPr lang="en-US" baseline="30000" dirty="0">
                <a:solidFill>
                  <a:srgbClr val="5A5A5A"/>
                </a:solidFill>
                <a:latin typeface="Arial"/>
              </a:rPr>
              <a:t>§</a:t>
            </a:r>
            <a:r>
              <a:rPr lang="en-US" dirty="0">
                <a:solidFill>
                  <a:srgbClr val="5A5A5A"/>
                </a:solidFill>
                <a:latin typeface="Arial"/>
              </a:rPr>
              <a:t>Post-hoc search for </a:t>
            </a:r>
            <a:r>
              <a:rPr lang="en-US" dirty="0" err="1">
                <a:solidFill>
                  <a:srgbClr val="5A5A5A"/>
                </a:solidFill>
                <a:latin typeface="Arial"/>
              </a:rPr>
              <a:t>MedDRA</a:t>
            </a:r>
            <a:r>
              <a:rPr lang="en-US" dirty="0">
                <a:solidFill>
                  <a:srgbClr val="5A5A5A"/>
                </a:solidFill>
                <a:latin typeface="Arial"/>
              </a:rPr>
              <a:t> preferred terms </a:t>
            </a:r>
            <a:r>
              <a:rPr lang="en-US" dirty="0" err="1">
                <a:solidFill>
                  <a:srgbClr val="5A5A5A"/>
                </a:solidFill>
                <a:latin typeface="Arial"/>
              </a:rPr>
              <a:t>pollakiuria</a:t>
            </a:r>
            <a:r>
              <a:rPr lang="en-US" dirty="0">
                <a:solidFill>
                  <a:srgbClr val="5A5A5A"/>
                </a:solidFill>
                <a:latin typeface="Arial"/>
              </a:rPr>
              <a:t>, polyuria, </a:t>
            </a:r>
            <a:r>
              <a:rPr lang="en-US" dirty="0" err="1">
                <a:solidFill>
                  <a:srgbClr val="5A5A5A"/>
                </a:solidFill>
                <a:latin typeface="Arial"/>
              </a:rPr>
              <a:t>nocturia</a:t>
            </a:r>
            <a:r>
              <a:rPr lang="en-US" dirty="0">
                <a:solidFill>
                  <a:srgbClr val="5A5A5A"/>
                </a:solidFill>
                <a:latin typeface="Arial"/>
              </a:rPr>
              <a:t>;</a:t>
            </a:r>
            <a:r>
              <a:rPr lang="en-US" baseline="30000" dirty="0">
                <a:solidFill>
                  <a:srgbClr val="5A5A5A"/>
                </a:solidFill>
                <a:latin typeface="Arial"/>
              </a:rPr>
              <a:t> ¶</a:t>
            </a:r>
            <a:r>
              <a:rPr lang="en-US" dirty="0">
                <a:solidFill>
                  <a:srgbClr val="5A5A5A"/>
                </a:solidFill>
                <a:latin typeface="Arial"/>
              </a:rPr>
              <a:t>8 </a:t>
            </a:r>
            <a:r>
              <a:rPr lang="en-US" dirty="0" err="1">
                <a:solidFill>
                  <a:srgbClr val="5A5A5A"/>
                </a:solidFill>
                <a:latin typeface="Arial"/>
              </a:rPr>
              <a:t>MedDRA</a:t>
            </a:r>
            <a:r>
              <a:rPr lang="en-US" dirty="0">
                <a:solidFill>
                  <a:srgbClr val="5A5A5A"/>
                </a:solidFill>
                <a:latin typeface="Arial"/>
              </a:rPr>
              <a:t> preferred terms. UTI, urinary tract infection; </a:t>
            </a:r>
            <a:r>
              <a:rPr lang="en-GB" dirty="0" err="1">
                <a:solidFill>
                  <a:srgbClr val="5A5A5A"/>
                </a:solidFill>
                <a:latin typeface="Arial"/>
              </a:rPr>
              <a:t>MedDRA</a:t>
            </a:r>
            <a:r>
              <a:rPr lang="en-GB" dirty="0">
                <a:solidFill>
                  <a:srgbClr val="5A5A5A"/>
                </a:solidFill>
                <a:latin typeface="Arial"/>
              </a:rPr>
              <a:t>, Medical Dictionary for Regulatory Activities</a:t>
            </a:r>
          </a:p>
          <a:p>
            <a:pPr defTabSz="342892"/>
            <a:r>
              <a:rPr lang="en-GB" sz="700" dirty="0" err="1">
                <a:solidFill>
                  <a:srgbClr val="4D4D4F"/>
                </a:solidFill>
                <a:latin typeface="Calibri"/>
              </a:rPr>
              <a:t>Hadjadj</a:t>
            </a:r>
            <a:r>
              <a:rPr lang="en-GB" sz="700" dirty="0">
                <a:solidFill>
                  <a:srgbClr val="4D4D4F"/>
                </a:solidFill>
                <a:latin typeface="Calibri"/>
              </a:rPr>
              <a:t> S, et al. </a:t>
            </a:r>
            <a:r>
              <a:rPr lang="en-US" sz="700" u="sng" dirty="0">
                <a:solidFill>
                  <a:srgbClr val="4D4D4F"/>
                </a:solidFill>
                <a:latin typeface="Calibri"/>
                <a:hlinkClick r:id="rId2" tooltip="Diabetes care."/>
              </a:rPr>
              <a:t>Diabetes Care.</a:t>
            </a:r>
            <a:r>
              <a:rPr lang="en-US" sz="700" dirty="0">
                <a:solidFill>
                  <a:srgbClr val="4D4D4F"/>
                </a:solidFill>
                <a:latin typeface="Calibri"/>
              </a:rPr>
              <a:t> 2016;39(10):1718-28</a:t>
            </a:r>
            <a:endParaRPr lang="en-GB" dirty="0">
              <a:solidFill>
                <a:srgbClr val="5A5A5A"/>
              </a:solidFill>
              <a:latin typeface="Arial"/>
            </a:endParaRPr>
          </a:p>
        </p:txBody>
      </p:sp>
      <p:sp>
        <p:nvSpPr>
          <p:cNvPr id="6" name="Title 1"/>
          <p:cNvSpPr txBox="1">
            <a:spLocks/>
          </p:cNvSpPr>
          <p:nvPr/>
        </p:nvSpPr>
        <p:spPr>
          <a:xfrm>
            <a:off x="457200" y="122400"/>
            <a:ext cx="7678738" cy="685800"/>
          </a:xfrm>
          <a:prstGeom prst="rect">
            <a:avLst/>
          </a:prstGeom>
        </p:spPr>
        <p:txBody>
          <a:bodyPr vert="horz" lIns="0" tIns="0" rIns="0" bIns="0" rtlCol="0" anchor="b" anchorCtr="0">
            <a:noAutofit/>
          </a:bodyPr>
          <a:lstStyle>
            <a:defPPr>
              <a:defRPr lang="en-US"/>
            </a:defPPr>
            <a:lvl1pPr marR="0" lvl="0" indent="0" defTabSz="342900" fontAlgn="auto">
              <a:lnSpc>
                <a:spcPct val="100000"/>
              </a:lnSpc>
              <a:spcBef>
                <a:spcPct val="0"/>
              </a:spcBef>
              <a:spcAft>
                <a:spcPts val="0"/>
              </a:spcAft>
              <a:buClrTx/>
              <a:buSzTx/>
              <a:buFontTx/>
              <a:buNone/>
              <a:tabLst/>
              <a:defRPr kumimoji="0" sz="2800" b="0" i="0" u="none" strike="noStrike" cap="none" spc="0" normalizeH="0" baseline="0">
                <a:ln>
                  <a:noFill/>
                </a:ln>
                <a:solidFill>
                  <a:srgbClr val="6482C3"/>
                </a:solidFill>
                <a:effectLst/>
                <a:uLnTx/>
                <a:uFillTx/>
                <a:latin typeface="Calibri" panose="020F0502020204030204" pitchFamily="34" charset="0"/>
                <a:ea typeface="+mj-ea"/>
                <a:cs typeface="Calibri" panose="020F0502020204030204" pitchFamily="34" charset="0"/>
              </a:defRPr>
            </a:lvl1pPr>
          </a:lstStyle>
          <a:p>
            <a:pPr defTabSz="342892"/>
            <a:r>
              <a:rPr lang="en-US" dirty="0" err="1"/>
              <a:t>Tóm</a:t>
            </a:r>
            <a:r>
              <a:rPr lang="en-US" dirty="0"/>
              <a:t> </a:t>
            </a:r>
            <a:r>
              <a:rPr lang="en-US" dirty="0" err="1"/>
              <a:t>tắt</a:t>
            </a:r>
            <a:r>
              <a:rPr lang="en-US" dirty="0"/>
              <a:t> </a:t>
            </a:r>
            <a:r>
              <a:rPr lang="en-US" dirty="0" err="1"/>
              <a:t>các</a:t>
            </a:r>
            <a:r>
              <a:rPr lang="en-US" dirty="0"/>
              <a:t> </a:t>
            </a:r>
            <a:r>
              <a:rPr lang="en-US" dirty="0" err="1"/>
              <a:t>biến</a:t>
            </a:r>
            <a:r>
              <a:rPr lang="en-US" dirty="0"/>
              <a:t> </a:t>
            </a:r>
            <a:r>
              <a:rPr lang="en-US" dirty="0" err="1"/>
              <a:t>cố</a:t>
            </a:r>
            <a:r>
              <a:rPr lang="en-US" dirty="0"/>
              <a:t> </a:t>
            </a:r>
            <a:r>
              <a:rPr lang="en-US" dirty="0" err="1"/>
              <a:t>bất</a:t>
            </a:r>
            <a:r>
              <a:rPr lang="en-US" dirty="0"/>
              <a:t> </a:t>
            </a:r>
            <a:r>
              <a:rPr lang="en-US" dirty="0" err="1"/>
              <a:t>lợi</a:t>
            </a:r>
            <a:r>
              <a:rPr lang="en-US" dirty="0"/>
              <a:t> (2/2)</a:t>
            </a:r>
            <a:endParaRPr lang="en-GB" dirty="0"/>
          </a:p>
        </p:txBody>
      </p:sp>
    </p:spTree>
    <p:extLst>
      <p:ext uri="{BB962C8B-B14F-4D97-AF65-F5344CB8AC3E}">
        <p14:creationId xmlns:p14="http://schemas.microsoft.com/office/powerpoint/2010/main" val="7073081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1"/>
          <p:cNvSpPr txBox="1">
            <a:spLocks/>
          </p:cNvSpPr>
          <p:nvPr/>
        </p:nvSpPr>
        <p:spPr>
          <a:xfrm>
            <a:off x="1366156" y="4177333"/>
            <a:ext cx="4800600" cy="288653"/>
          </a:xfrm>
          <a:prstGeom prst="rect">
            <a:avLst/>
          </a:prstGeom>
        </p:spPr>
        <p:txBody>
          <a:bodyPr vert="horz" lIns="0" tIns="0" rIns="0" bIns="0" rtlCol="0" anchor="b" anchorCtr="0">
            <a:noAutofit/>
          </a:bodyPr>
          <a:lstStyle>
            <a:defPPr>
              <a:defRPr lang="en-US"/>
            </a:defPPr>
            <a:lvl1pPr marL="0" algn="l" defTabSz="914400" rtl="0" eaLnBrk="1" fontAlgn="auto" latinLnBrk="0" hangingPunct="1">
              <a:spcBef>
                <a:spcPts val="0"/>
              </a:spcBef>
              <a:spcAft>
                <a:spcPts val="0"/>
              </a:spcAft>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5763">
              <a:lnSpc>
                <a:spcPct val="90000"/>
              </a:lnSpc>
              <a:defRPr/>
            </a:pPr>
            <a:r>
              <a:rPr lang="en-US" altLang="en-US" sz="563" dirty="0">
                <a:solidFill>
                  <a:schemeClr val="bg1"/>
                </a:solidFill>
                <a:latin typeface="Corbel" panose="020B0503020204020204" pitchFamily="34" charset="0"/>
                <a:ea typeface="Arial" charset="0"/>
                <a:cs typeface="Arial" charset="0"/>
              </a:rPr>
              <a:t>1. </a:t>
            </a:r>
            <a:r>
              <a:rPr lang="en-US" altLang="en-US" sz="563" dirty="0" err="1">
                <a:solidFill>
                  <a:schemeClr val="bg1"/>
                </a:solidFill>
                <a:latin typeface="Corbel" panose="020B0503020204020204" pitchFamily="34" charset="0"/>
                <a:ea typeface="Arial" charset="0"/>
                <a:cs typeface="Arial" charset="0"/>
              </a:rPr>
              <a:t>Zinman</a:t>
            </a:r>
            <a:r>
              <a:rPr lang="en-US" altLang="en-US" sz="563" dirty="0">
                <a:solidFill>
                  <a:schemeClr val="bg1"/>
                </a:solidFill>
                <a:latin typeface="Corbel" panose="020B0503020204020204" pitchFamily="34" charset="0"/>
                <a:ea typeface="Arial" charset="0"/>
                <a:cs typeface="Arial" charset="0"/>
              </a:rPr>
              <a:t> et al. N </a:t>
            </a:r>
            <a:r>
              <a:rPr lang="en-US" altLang="en-US" sz="563" dirty="0" err="1">
                <a:solidFill>
                  <a:schemeClr val="bg1"/>
                </a:solidFill>
                <a:latin typeface="Corbel" panose="020B0503020204020204" pitchFamily="34" charset="0"/>
                <a:ea typeface="Arial" charset="0"/>
                <a:cs typeface="Arial" charset="0"/>
              </a:rPr>
              <a:t>Engl</a:t>
            </a:r>
            <a:r>
              <a:rPr lang="en-US" altLang="en-US" sz="563" dirty="0">
                <a:solidFill>
                  <a:schemeClr val="bg1"/>
                </a:solidFill>
                <a:latin typeface="Corbel" panose="020B0503020204020204" pitchFamily="34" charset="0"/>
                <a:ea typeface="Arial" charset="0"/>
                <a:cs typeface="Arial" charset="0"/>
              </a:rPr>
              <a:t> J Med 2015;373:2117–28.</a:t>
            </a:r>
            <a:r>
              <a:rPr lang="en-US" sz="563" dirty="0">
                <a:solidFill>
                  <a:schemeClr val="bg1"/>
                </a:solidFill>
                <a:latin typeface="Corbel" panose="020B0503020204020204" pitchFamily="34" charset="0"/>
                <a:cs typeface="Arial" panose="020B0604020202020204" pitchFamily="34" charset="0"/>
              </a:rPr>
              <a:t> 2. </a:t>
            </a:r>
            <a:r>
              <a:rPr lang="en-US" sz="563" dirty="0">
                <a:solidFill>
                  <a:schemeClr val="bg1"/>
                </a:solidFill>
                <a:latin typeface="Corbel" panose="020B0503020204020204" pitchFamily="34" charset="0"/>
              </a:rPr>
              <a:t>Neal et al. </a:t>
            </a:r>
            <a:r>
              <a:rPr lang="tr-TR" sz="563" dirty="0">
                <a:solidFill>
                  <a:schemeClr val="bg1"/>
                </a:solidFill>
                <a:latin typeface="Corbel" panose="020B0503020204020204" pitchFamily="34" charset="0"/>
              </a:rPr>
              <a:t>N Engl J Med 2017;377:644</a:t>
            </a:r>
            <a:r>
              <a:rPr lang="en-US" sz="563" dirty="0">
                <a:solidFill>
                  <a:schemeClr val="bg1"/>
                </a:solidFill>
                <a:latin typeface="Corbel" panose="020B0503020204020204" pitchFamily="34" charset="0"/>
              </a:rPr>
              <a:t>–</a:t>
            </a:r>
            <a:r>
              <a:rPr lang="tr-TR" sz="563" dirty="0">
                <a:solidFill>
                  <a:schemeClr val="bg1"/>
                </a:solidFill>
                <a:latin typeface="Corbel" panose="020B0503020204020204" pitchFamily="34" charset="0"/>
              </a:rPr>
              <a:t>57</a:t>
            </a:r>
            <a:r>
              <a:rPr lang="en-US" altLang="en-US" sz="563" dirty="0">
                <a:solidFill>
                  <a:schemeClr val="bg1"/>
                </a:solidFill>
                <a:latin typeface="Corbel" panose="020B0503020204020204" pitchFamily="34" charset="0"/>
              </a:rPr>
              <a:t>. </a:t>
            </a:r>
            <a:r>
              <a:rPr lang="is-IS" sz="563" dirty="0">
                <a:solidFill>
                  <a:schemeClr val="bg1"/>
                </a:solidFill>
                <a:latin typeface="Corbel" panose="020B0503020204020204" pitchFamily="34" charset="0"/>
              </a:rPr>
              <a:t>3.</a:t>
            </a:r>
            <a:r>
              <a:rPr lang="en-US" sz="563" dirty="0">
                <a:solidFill>
                  <a:schemeClr val="bg1"/>
                </a:solidFill>
                <a:latin typeface="Arial"/>
              </a:rPr>
              <a:t>N </a:t>
            </a:r>
            <a:r>
              <a:rPr lang="en-US" sz="563" dirty="0" err="1">
                <a:solidFill>
                  <a:schemeClr val="bg1"/>
                </a:solidFill>
                <a:latin typeface="Arial"/>
              </a:rPr>
              <a:t>Eng</a:t>
            </a:r>
            <a:r>
              <a:rPr lang="en-US" sz="563" dirty="0">
                <a:solidFill>
                  <a:schemeClr val="bg1"/>
                </a:solidFill>
                <a:latin typeface="Arial"/>
              </a:rPr>
              <a:t> J Med 2018; DOI: 10.1056/NEJMoa1812389 4</a:t>
            </a:r>
            <a:r>
              <a:rPr lang="nb-NO" sz="563" dirty="0">
                <a:solidFill>
                  <a:schemeClr val="bg1"/>
                </a:solidFill>
                <a:latin typeface="Corbel" panose="020B0503020204020204" pitchFamily="34" charset="0"/>
              </a:rPr>
              <a:t>. Scirica et al. N Engl J Med 2013;369:1317–26. 5. White et al. N Engl J Med 2013;369:1327–35. 6. </a:t>
            </a:r>
            <a:r>
              <a:rPr lang="en-US" sz="563" dirty="0">
                <a:solidFill>
                  <a:schemeClr val="bg1"/>
                </a:solidFill>
                <a:latin typeface="Corbel" panose="020B0503020204020204" pitchFamily="34" charset="0"/>
              </a:rPr>
              <a:t>Green et al. N </a:t>
            </a:r>
            <a:r>
              <a:rPr lang="en-US" sz="563" dirty="0" err="1">
                <a:solidFill>
                  <a:schemeClr val="bg1"/>
                </a:solidFill>
                <a:latin typeface="Corbel" panose="020B0503020204020204" pitchFamily="34" charset="0"/>
              </a:rPr>
              <a:t>Engl</a:t>
            </a:r>
            <a:r>
              <a:rPr lang="en-US" sz="563" dirty="0">
                <a:solidFill>
                  <a:schemeClr val="bg1"/>
                </a:solidFill>
                <a:latin typeface="Corbel" panose="020B0503020204020204" pitchFamily="34" charset="0"/>
              </a:rPr>
              <a:t> J Med 2015;373:232–42. 7. </a:t>
            </a:r>
            <a:r>
              <a:rPr lang="nb-NO" sz="563" dirty="0">
                <a:solidFill>
                  <a:schemeClr val="bg1"/>
                </a:solidFill>
                <a:latin typeface="Corbel" panose="020B0503020204020204" pitchFamily="34" charset="0"/>
              </a:rPr>
              <a:t>Bethel et al. Diabetes Obes Metab 2015;17:1395–402</a:t>
            </a:r>
            <a:r>
              <a:rPr lang="en-US" sz="563" dirty="0">
                <a:solidFill>
                  <a:schemeClr val="bg1"/>
                </a:solidFill>
                <a:latin typeface="Corbel" panose="020B0503020204020204" pitchFamily="34" charset="0"/>
              </a:rPr>
              <a:t>. 8. Son &amp; Kim. </a:t>
            </a:r>
            <a:r>
              <a:rPr lang="pt-BR" sz="563" dirty="0">
                <a:solidFill>
                  <a:schemeClr val="bg1"/>
                </a:solidFill>
                <a:latin typeface="Corbel" panose="020B0503020204020204" pitchFamily="34" charset="0"/>
              </a:rPr>
              <a:t>Diabetes Metab J 2015;39:373–83.</a:t>
            </a:r>
            <a:r>
              <a:rPr lang="nb-NO" sz="563" dirty="0">
                <a:solidFill>
                  <a:schemeClr val="bg1"/>
                </a:solidFill>
                <a:latin typeface="Corbel" panose="020B0503020204020204" pitchFamily="34" charset="0"/>
              </a:rPr>
              <a:t> </a:t>
            </a:r>
            <a:endParaRPr lang="en-US" sz="563" dirty="0">
              <a:solidFill>
                <a:schemeClr val="bg1"/>
              </a:solidFill>
              <a:latin typeface="Corbel" panose="020B0503020204020204" pitchFamily="34" charset="0"/>
            </a:endParaRPr>
          </a:p>
          <a:p>
            <a:pPr defTabSz="385763">
              <a:lnSpc>
                <a:spcPct val="90000"/>
              </a:lnSpc>
              <a:defRPr/>
            </a:pPr>
            <a:r>
              <a:rPr lang="en-US" sz="563" dirty="0">
                <a:solidFill>
                  <a:schemeClr val="bg1"/>
                </a:solidFill>
                <a:latin typeface="Corbel" panose="020B0503020204020204" pitchFamily="34" charset="0"/>
              </a:rPr>
              <a:t> </a:t>
            </a:r>
            <a:endParaRPr lang="vi-VN" sz="563" dirty="0">
              <a:solidFill>
                <a:schemeClr val="bg1"/>
              </a:solidFill>
              <a:latin typeface="Corbel" panose="020B0503020204020204" pitchFamily="34" charset="0"/>
            </a:endParaRPr>
          </a:p>
        </p:txBody>
      </p:sp>
      <p:sp>
        <p:nvSpPr>
          <p:cNvPr id="4" name="Title 3"/>
          <p:cNvSpPr>
            <a:spLocks noGrp="1"/>
          </p:cNvSpPr>
          <p:nvPr>
            <p:ph type="title"/>
          </p:nvPr>
        </p:nvSpPr>
        <p:spPr>
          <a:xfrm>
            <a:off x="535357" y="214178"/>
            <a:ext cx="8961119" cy="435709"/>
          </a:xfrm>
        </p:spPr>
        <p:txBody>
          <a:bodyPr>
            <a:noAutofit/>
          </a:bodyPr>
          <a:lstStyle/>
          <a:p>
            <a:r>
              <a:rPr lang="en-US" sz="1800" dirty="0" err="1">
                <a:solidFill>
                  <a:srgbClr val="000099"/>
                </a:solidFill>
                <a:latin typeface="Arial" panose="020B0604020202020204" pitchFamily="34" charset="0"/>
                <a:cs typeface="Arial" panose="020B0604020202020204" pitchFamily="34" charset="0"/>
                <a:sym typeface="BISansCond" panose="02000006050000020004" pitchFamily="2" charset="0"/>
              </a:rPr>
              <a:t>Khác</a:t>
            </a:r>
            <a:r>
              <a:rPr lang="en-US" sz="1800" dirty="0">
                <a:solidFill>
                  <a:srgbClr val="000099"/>
                </a:solidFill>
                <a:latin typeface="Arial" panose="020B0604020202020204" pitchFamily="34" charset="0"/>
                <a:cs typeface="Arial" panose="020B0604020202020204" pitchFamily="34" charset="0"/>
                <a:sym typeface="BISansCond" panose="02000006050000020004" pitchFamily="2" charset="0"/>
              </a:rPr>
              <a:t> </a:t>
            </a:r>
            <a:r>
              <a:rPr lang="en-US" sz="1800" dirty="0" err="1">
                <a:solidFill>
                  <a:srgbClr val="000099"/>
                </a:solidFill>
                <a:latin typeface="Arial" panose="020B0604020202020204" pitchFamily="34" charset="0"/>
                <a:cs typeface="Arial" panose="020B0604020202020204" pitchFamily="34" charset="0"/>
                <a:sym typeface="BISansCond" panose="02000006050000020004" pitchFamily="2" charset="0"/>
              </a:rPr>
              <a:t>biệt</a:t>
            </a:r>
            <a:r>
              <a:rPr lang="en-US" sz="1800" dirty="0">
                <a:solidFill>
                  <a:srgbClr val="000099"/>
                </a:solidFill>
                <a:latin typeface="Arial" panose="020B0604020202020204" pitchFamily="34" charset="0"/>
                <a:cs typeface="Arial" panose="020B0604020202020204" pitchFamily="34" charset="0"/>
                <a:sym typeface="BISansCond" panose="02000006050000020004" pitchFamily="2" charset="0"/>
              </a:rPr>
              <a:t> </a:t>
            </a:r>
            <a:r>
              <a:rPr lang="en-US" sz="1800" dirty="0" err="1">
                <a:solidFill>
                  <a:srgbClr val="000099"/>
                </a:solidFill>
                <a:latin typeface="Arial" panose="020B0604020202020204" pitchFamily="34" charset="0"/>
                <a:cs typeface="Arial" panose="020B0604020202020204" pitchFamily="34" charset="0"/>
                <a:sym typeface="BISansCond" panose="02000006050000020004" pitchFamily="2" charset="0"/>
              </a:rPr>
              <a:t>giữa</a:t>
            </a:r>
            <a:r>
              <a:rPr lang="en-US" sz="1800" dirty="0">
                <a:solidFill>
                  <a:srgbClr val="000099"/>
                </a:solidFill>
                <a:latin typeface="Arial" panose="020B0604020202020204" pitchFamily="34" charset="0"/>
                <a:cs typeface="Arial" panose="020B0604020202020204" pitchFamily="34" charset="0"/>
                <a:sym typeface="BISansCond" panose="02000006050000020004" pitchFamily="2" charset="0"/>
              </a:rPr>
              <a:t> Empagliflozin </a:t>
            </a:r>
            <a:r>
              <a:rPr lang="en-US" sz="1800" dirty="0" err="1">
                <a:solidFill>
                  <a:srgbClr val="000099"/>
                </a:solidFill>
                <a:latin typeface="Arial" panose="020B0604020202020204" pitchFamily="34" charset="0"/>
                <a:cs typeface="Arial" panose="020B0604020202020204" pitchFamily="34" charset="0"/>
                <a:sym typeface="BISansCond" panose="02000006050000020004" pitchFamily="2" charset="0"/>
              </a:rPr>
              <a:t>và</a:t>
            </a:r>
            <a:r>
              <a:rPr lang="en-US" sz="1800" dirty="0">
                <a:solidFill>
                  <a:srgbClr val="000099"/>
                </a:solidFill>
                <a:latin typeface="Arial" panose="020B0604020202020204" pitchFamily="34" charset="0"/>
                <a:cs typeface="Arial" panose="020B0604020202020204" pitchFamily="34" charset="0"/>
                <a:sym typeface="BISansCond" panose="02000006050000020004" pitchFamily="2" charset="0"/>
              </a:rPr>
              <a:t> </a:t>
            </a:r>
            <a:r>
              <a:rPr lang="en-US" sz="1800" dirty="0" err="1">
                <a:solidFill>
                  <a:srgbClr val="000099"/>
                </a:solidFill>
                <a:latin typeface="Arial" panose="020B0604020202020204" pitchFamily="34" charset="0"/>
                <a:cs typeface="Arial" panose="020B0604020202020204" pitchFamily="34" charset="0"/>
                <a:sym typeface="BISansCond" panose="02000006050000020004" pitchFamily="2" charset="0"/>
              </a:rPr>
              <a:t>các</a:t>
            </a:r>
            <a:r>
              <a:rPr lang="en-US" sz="1800" dirty="0">
                <a:solidFill>
                  <a:srgbClr val="000099"/>
                </a:solidFill>
                <a:latin typeface="Arial" panose="020B0604020202020204" pitchFamily="34" charset="0"/>
                <a:cs typeface="Arial" panose="020B0604020202020204" pitchFamily="34" charset="0"/>
                <a:sym typeface="BISansCond" panose="02000006050000020004" pitchFamily="2" charset="0"/>
              </a:rPr>
              <a:t> </a:t>
            </a:r>
            <a:r>
              <a:rPr lang="en-US" sz="1800" dirty="0" err="1">
                <a:solidFill>
                  <a:srgbClr val="000099"/>
                </a:solidFill>
                <a:latin typeface="Arial" panose="020B0604020202020204" pitchFamily="34" charset="0"/>
                <a:cs typeface="Arial" panose="020B0604020202020204" pitchFamily="34" charset="0"/>
                <a:sym typeface="BISansCond" panose="02000006050000020004" pitchFamily="2" charset="0"/>
              </a:rPr>
              <a:t>thuốc</a:t>
            </a:r>
            <a:r>
              <a:rPr lang="en-US" sz="1800" dirty="0">
                <a:solidFill>
                  <a:srgbClr val="000099"/>
                </a:solidFill>
                <a:latin typeface="Arial" panose="020B0604020202020204" pitchFamily="34" charset="0"/>
                <a:cs typeface="Arial" panose="020B0604020202020204" pitchFamily="34" charset="0"/>
                <a:sym typeface="BISansCond" panose="02000006050000020004" pitchFamily="2" charset="0"/>
              </a:rPr>
              <a:t> ĐTĐ </a:t>
            </a:r>
            <a:r>
              <a:rPr lang="en-US" sz="1800" dirty="0" err="1">
                <a:solidFill>
                  <a:srgbClr val="000099"/>
                </a:solidFill>
                <a:latin typeface="Arial" panose="020B0604020202020204" pitchFamily="34" charset="0"/>
                <a:cs typeface="Arial" panose="020B0604020202020204" pitchFamily="34" charset="0"/>
                <a:sym typeface="BISansCond" panose="02000006050000020004" pitchFamily="2" charset="0"/>
              </a:rPr>
              <a:t>đường</a:t>
            </a:r>
            <a:r>
              <a:rPr lang="en-US" sz="1800" dirty="0">
                <a:solidFill>
                  <a:srgbClr val="000099"/>
                </a:solidFill>
                <a:latin typeface="Arial" panose="020B0604020202020204" pitchFamily="34" charset="0"/>
                <a:cs typeface="Arial" panose="020B0604020202020204" pitchFamily="34" charset="0"/>
                <a:sym typeface="BISansCond" panose="02000006050000020004" pitchFamily="2" charset="0"/>
              </a:rPr>
              <a:t> </a:t>
            </a:r>
            <a:r>
              <a:rPr lang="en-US" sz="1800" dirty="0" err="1">
                <a:solidFill>
                  <a:srgbClr val="000099"/>
                </a:solidFill>
                <a:latin typeface="Arial" panose="020B0604020202020204" pitchFamily="34" charset="0"/>
                <a:cs typeface="Arial" panose="020B0604020202020204" pitchFamily="34" charset="0"/>
                <a:sym typeface="BISansCond" panose="02000006050000020004" pitchFamily="2" charset="0"/>
              </a:rPr>
              <a:t>uống</a:t>
            </a:r>
            <a:r>
              <a:rPr lang="en-US" sz="1800" dirty="0">
                <a:solidFill>
                  <a:srgbClr val="000099"/>
                </a:solidFill>
                <a:latin typeface="Arial" panose="020B0604020202020204" pitchFamily="34" charset="0"/>
                <a:cs typeface="Arial" panose="020B0604020202020204" pitchFamily="34" charset="0"/>
                <a:sym typeface="BISansCond" panose="02000006050000020004" pitchFamily="2" charset="0"/>
              </a:rPr>
              <a:t> </a:t>
            </a:r>
            <a:r>
              <a:rPr lang="en-US" sz="1800" dirty="0" err="1">
                <a:solidFill>
                  <a:srgbClr val="000099"/>
                </a:solidFill>
                <a:latin typeface="Arial" panose="020B0604020202020204" pitchFamily="34" charset="0"/>
                <a:cs typeface="Arial" panose="020B0604020202020204" pitchFamily="34" charset="0"/>
                <a:sym typeface="BISansCond" panose="02000006050000020004" pitchFamily="2" charset="0"/>
              </a:rPr>
              <a:t>khác</a:t>
            </a:r>
            <a:endParaRPr lang="vi-VN" sz="1800" dirty="0">
              <a:latin typeface="Arial" panose="020B0604020202020204" pitchFamily="34" charset="0"/>
              <a:cs typeface="Arial" panose="020B0604020202020204" pitchFamily="34" charset="0"/>
            </a:endParaRPr>
          </a:p>
        </p:txBody>
      </p:sp>
      <p:graphicFrame>
        <p:nvGraphicFramePr>
          <p:cNvPr id="51" name="Table 50"/>
          <p:cNvGraphicFramePr>
            <a:graphicFrameLocks noGrp="1"/>
          </p:cNvGraphicFramePr>
          <p:nvPr/>
        </p:nvGraphicFramePr>
        <p:xfrm>
          <a:off x="1489149" y="756789"/>
          <a:ext cx="6177245" cy="3768409"/>
        </p:xfrm>
        <a:graphic>
          <a:graphicData uri="http://schemas.openxmlformats.org/drawingml/2006/table">
            <a:tbl>
              <a:tblPr firstRow="1" bandRow="1">
                <a:tableStyleId>{5C22544A-7EE6-4342-B048-85BDC9FD1C3A}</a:tableStyleId>
              </a:tblPr>
              <a:tblGrid>
                <a:gridCol w="2714783">
                  <a:extLst>
                    <a:ext uri="{9D8B030D-6E8A-4147-A177-3AD203B41FA5}">
                      <a16:colId xmlns:a16="http://schemas.microsoft.com/office/drawing/2014/main" val="2497128662"/>
                    </a:ext>
                  </a:extLst>
                </a:gridCol>
                <a:gridCol w="907895">
                  <a:extLst>
                    <a:ext uri="{9D8B030D-6E8A-4147-A177-3AD203B41FA5}">
                      <a16:colId xmlns:a16="http://schemas.microsoft.com/office/drawing/2014/main" val="3675052254"/>
                    </a:ext>
                  </a:extLst>
                </a:gridCol>
                <a:gridCol w="896888">
                  <a:extLst>
                    <a:ext uri="{9D8B030D-6E8A-4147-A177-3AD203B41FA5}">
                      <a16:colId xmlns:a16="http://schemas.microsoft.com/office/drawing/2014/main" val="4236181801"/>
                    </a:ext>
                  </a:extLst>
                </a:gridCol>
                <a:gridCol w="910001">
                  <a:extLst>
                    <a:ext uri="{9D8B030D-6E8A-4147-A177-3AD203B41FA5}">
                      <a16:colId xmlns:a16="http://schemas.microsoft.com/office/drawing/2014/main" val="2552192377"/>
                    </a:ext>
                  </a:extLst>
                </a:gridCol>
                <a:gridCol w="747678">
                  <a:extLst>
                    <a:ext uri="{9D8B030D-6E8A-4147-A177-3AD203B41FA5}">
                      <a16:colId xmlns:a16="http://schemas.microsoft.com/office/drawing/2014/main" val="853464831"/>
                    </a:ext>
                  </a:extLst>
                </a:gridCol>
              </a:tblGrid>
              <a:tr h="395631">
                <a:tc>
                  <a:txBody>
                    <a:bodyPr/>
                    <a:lstStyle/>
                    <a:p>
                      <a:endParaRPr lang="vi-VN" sz="800" dirty="0">
                        <a:latin typeface="Arial" panose="020B0604020202020204" pitchFamily="34" charset="0"/>
                        <a:cs typeface="Arial" panose="020B0604020202020204" pitchFamily="34" charset="0"/>
                      </a:endParaRPr>
                    </a:p>
                  </a:txBody>
                  <a:tcPr marL="51435" marR="51435" marT="25718" marB="25718">
                    <a:solidFill>
                      <a:srgbClr val="003366"/>
                    </a:solidFill>
                  </a:tcPr>
                </a:tc>
                <a:tc>
                  <a:txBody>
                    <a:bodyPr/>
                    <a:lstStyle/>
                    <a:p>
                      <a:pPr algn="ctr"/>
                      <a:r>
                        <a:rPr lang="en-US" sz="800" dirty="0" err="1">
                          <a:latin typeface="Arial" panose="020B0604020202020204" pitchFamily="34" charset="0"/>
                          <a:cs typeface="Arial" panose="020B0604020202020204" pitchFamily="34" charset="0"/>
                        </a:rPr>
                        <a:t>Empagliflozin</a:t>
                      </a:r>
                      <a:endParaRPr lang="vi-VN" sz="800" dirty="0">
                        <a:latin typeface="Arial" panose="020B0604020202020204" pitchFamily="34" charset="0"/>
                        <a:cs typeface="Arial" panose="020B0604020202020204" pitchFamily="34" charset="0"/>
                      </a:endParaRPr>
                    </a:p>
                  </a:txBody>
                  <a:tcPr marL="51435" marR="51435" marT="25718" marB="25718">
                    <a:solidFill>
                      <a:srgbClr val="003366"/>
                    </a:solidFill>
                  </a:tcPr>
                </a:tc>
                <a:tc>
                  <a:txBody>
                    <a:bodyPr/>
                    <a:lstStyle/>
                    <a:p>
                      <a:pPr algn="ctr"/>
                      <a:r>
                        <a:rPr lang="en-US" sz="800" dirty="0" err="1">
                          <a:latin typeface="Arial" panose="020B0604020202020204" pitchFamily="34" charset="0"/>
                          <a:cs typeface="Arial" panose="020B0604020202020204" pitchFamily="34" charset="0"/>
                        </a:rPr>
                        <a:t>Dapagliflozin</a:t>
                      </a:r>
                      <a:endParaRPr lang="vi-VN" sz="800" dirty="0">
                        <a:latin typeface="Arial" panose="020B0604020202020204" pitchFamily="34" charset="0"/>
                        <a:cs typeface="Arial" panose="020B0604020202020204" pitchFamily="34" charset="0"/>
                      </a:endParaRPr>
                    </a:p>
                  </a:txBody>
                  <a:tcPr marL="51435" marR="51435" marT="25718" marB="25718">
                    <a:solidFill>
                      <a:srgbClr val="003366"/>
                    </a:solidFill>
                  </a:tcPr>
                </a:tc>
                <a:tc>
                  <a:txBody>
                    <a:bodyPr/>
                    <a:lstStyle/>
                    <a:p>
                      <a:pPr algn="ctr"/>
                      <a:r>
                        <a:rPr lang="en-US" sz="800" dirty="0" err="1">
                          <a:latin typeface="Arial" panose="020B0604020202020204" pitchFamily="34" charset="0"/>
                          <a:cs typeface="Arial" panose="020B0604020202020204" pitchFamily="34" charset="0"/>
                        </a:rPr>
                        <a:t>Canagliflozin</a:t>
                      </a:r>
                      <a:endParaRPr lang="vi-VN" sz="800" dirty="0">
                        <a:latin typeface="Arial" panose="020B0604020202020204" pitchFamily="34" charset="0"/>
                        <a:cs typeface="Arial" panose="020B0604020202020204" pitchFamily="34" charset="0"/>
                      </a:endParaRPr>
                    </a:p>
                  </a:txBody>
                  <a:tcPr marL="51435" marR="51435" marT="25718" marB="25718">
                    <a:solidFill>
                      <a:srgbClr val="003366"/>
                    </a:solidFill>
                  </a:tcPr>
                </a:tc>
                <a:tc>
                  <a:txBody>
                    <a:bodyPr/>
                    <a:lstStyle/>
                    <a:p>
                      <a:pPr algn="ctr"/>
                      <a:r>
                        <a:rPr lang="en-US" sz="800" dirty="0">
                          <a:latin typeface="Arial" panose="020B0604020202020204" pitchFamily="34" charset="0"/>
                          <a:cs typeface="Arial" panose="020B0604020202020204" pitchFamily="34" charset="0"/>
                        </a:rPr>
                        <a:t>DPP4i</a:t>
                      </a:r>
                      <a:endParaRPr lang="vi-VN" sz="800" dirty="0">
                        <a:latin typeface="Arial" panose="020B0604020202020204" pitchFamily="34" charset="0"/>
                        <a:cs typeface="Arial" panose="020B0604020202020204" pitchFamily="34" charset="0"/>
                      </a:endParaRPr>
                    </a:p>
                  </a:txBody>
                  <a:tcPr marL="51435" marR="51435" marT="25718" marB="25718">
                    <a:solidFill>
                      <a:srgbClr val="003366"/>
                    </a:solidFill>
                  </a:tcPr>
                </a:tc>
                <a:extLst>
                  <a:ext uri="{0D108BD9-81ED-4DB2-BD59-A6C34878D82A}">
                    <a16:rowId xmlns:a16="http://schemas.microsoft.com/office/drawing/2014/main" val="460990673"/>
                  </a:ext>
                </a:extLst>
              </a:tr>
              <a:tr h="263285">
                <a:tc>
                  <a:txBody>
                    <a:bodyPr/>
                    <a:lstStyle/>
                    <a:p>
                      <a:r>
                        <a:rPr lang="en-US" sz="1100" dirty="0" err="1">
                          <a:latin typeface="Arial" panose="020B0604020202020204" pitchFamily="34" charset="0"/>
                          <a:cs typeface="Arial" panose="020B0604020202020204" pitchFamily="34" charset="0"/>
                        </a:rPr>
                        <a:t>Kiểm</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soát</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đường</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huyết</a:t>
                      </a:r>
                      <a:endParaRPr lang="vi-VN" sz="1100" dirty="0">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pPr marL="285750" indent="-285750">
                        <a:buFont typeface="Wingdings" panose="05000000000000000000" pitchFamily="2" charset="2"/>
                        <a:buChar char="ü"/>
                      </a:pPr>
                      <a:endParaRPr lang="vi-VN" sz="800" dirty="0">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latin typeface="Arial" panose="020B0604020202020204" pitchFamily="34" charset="0"/>
                        <a:cs typeface="Arial" panose="020B0604020202020204" pitchFamily="34" charset="0"/>
                      </a:endParaRPr>
                    </a:p>
                  </a:txBody>
                  <a:tcPr marL="51435" marR="51435" marT="25718" marB="25718">
                    <a:solidFill>
                      <a:schemeClr val="bg2"/>
                    </a:solidFill>
                  </a:tcPr>
                </a:tc>
                <a:extLst>
                  <a:ext uri="{0D108BD9-81ED-4DB2-BD59-A6C34878D82A}">
                    <a16:rowId xmlns:a16="http://schemas.microsoft.com/office/drawing/2014/main" val="474145631"/>
                  </a:ext>
                </a:extLst>
              </a:tr>
              <a:tr h="263285">
                <a:tc>
                  <a:txBody>
                    <a:bodyPr/>
                    <a:lstStyle/>
                    <a:p>
                      <a:pPr marL="0" marR="0" lvl="0" indent="0" algn="l" defTabSz="685463" rtl="0" eaLnBrk="1" fontAlgn="auto" latinLnBrk="0" hangingPunct="1">
                        <a:lnSpc>
                          <a:spcPct val="100000"/>
                        </a:lnSpc>
                        <a:spcBef>
                          <a:spcPts val="0"/>
                        </a:spcBef>
                        <a:spcAft>
                          <a:spcPts val="0"/>
                        </a:spcAft>
                        <a:buClrTx/>
                        <a:buSzTx/>
                        <a:buFontTx/>
                        <a:buNone/>
                        <a:tabLst/>
                        <a:defRPr/>
                      </a:pPr>
                      <a:r>
                        <a:rPr lang="en-US" sz="1100" dirty="0" err="1">
                          <a:latin typeface="Arial" panose="020B0604020202020204" pitchFamily="34" charset="0"/>
                          <a:cs typeface="Arial" panose="020B0604020202020204" pitchFamily="34" charset="0"/>
                        </a:rPr>
                        <a:t>Giảm</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cân</a:t>
                      </a:r>
                      <a:endParaRPr lang="vi-VN" sz="1100" dirty="0">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pPr algn="ctr"/>
                      <a:endParaRPr lang="vi-VN" sz="800" dirty="0">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pPr algn="ctr"/>
                      <a:endParaRPr lang="vi-VN" sz="800" dirty="0">
                        <a:latin typeface="Arial" panose="020B0604020202020204" pitchFamily="34" charset="0"/>
                        <a:cs typeface="Arial" panose="020B0604020202020204" pitchFamily="34" charset="0"/>
                      </a:endParaRPr>
                    </a:p>
                  </a:txBody>
                  <a:tcPr marL="51435" marR="51435" marT="25718" marB="25718">
                    <a:solidFill>
                      <a:schemeClr val="bg2"/>
                    </a:solidFill>
                  </a:tcPr>
                </a:tc>
                <a:extLst>
                  <a:ext uri="{0D108BD9-81ED-4DB2-BD59-A6C34878D82A}">
                    <a16:rowId xmlns:a16="http://schemas.microsoft.com/office/drawing/2014/main" val="1696860737"/>
                  </a:ext>
                </a:extLst>
              </a:tr>
              <a:tr h="263285">
                <a:tc>
                  <a:txBody>
                    <a:bodyPr/>
                    <a:lstStyle/>
                    <a:p>
                      <a:pPr marL="0" marR="0" lvl="0" indent="0" algn="l" defTabSz="685463" rtl="0" eaLnBrk="1" fontAlgn="auto" latinLnBrk="0" hangingPunct="1">
                        <a:lnSpc>
                          <a:spcPct val="100000"/>
                        </a:lnSpc>
                        <a:spcBef>
                          <a:spcPts val="0"/>
                        </a:spcBef>
                        <a:spcAft>
                          <a:spcPts val="0"/>
                        </a:spcAft>
                        <a:buClrTx/>
                        <a:buSzTx/>
                        <a:buFontTx/>
                        <a:buNone/>
                        <a:tabLst/>
                        <a:defRPr/>
                      </a:pPr>
                      <a:r>
                        <a:rPr lang="en-US" sz="1100" b="1" baseline="0" dirty="0" err="1">
                          <a:solidFill>
                            <a:srgbClr val="C00000"/>
                          </a:solidFill>
                          <a:latin typeface="Arial" panose="020B0604020202020204" pitchFamily="34" charset="0"/>
                          <a:cs typeface="Arial" panose="020B0604020202020204" pitchFamily="34" charset="0"/>
                        </a:rPr>
                        <a:t>Giảm</a:t>
                      </a:r>
                      <a:r>
                        <a:rPr lang="en-US" sz="1100" b="1" baseline="0" dirty="0">
                          <a:solidFill>
                            <a:srgbClr val="008C7D"/>
                          </a:solidFill>
                          <a:latin typeface="Arial" panose="020B0604020202020204" pitchFamily="34" charset="0"/>
                          <a:cs typeface="Arial" panose="020B0604020202020204" pitchFamily="34" charset="0"/>
                        </a:rPr>
                        <a:t> </a:t>
                      </a:r>
                      <a:r>
                        <a:rPr lang="en-US" sz="1100" b="1" baseline="0" dirty="0">
                          <a:solidFill>
                            <a:srgbClr val="003366"/>
                          </a:solidFill>
                          <a:latin typeface="Arial" panose="020B0604020202020204" pitchFamily="34" charset="0"/>
                          <a:cs typeface="Arial" panose="020B0604020202020204" pitchFamily="34" charset="0"/>
                        </a:rPr>
                        <a:t>3P-MACE </a:t>
                      </a:r>
                      <a:endParaRPr lang="vi-VN" sz="1100" b="1" dirty="0">
                        <a:solidFill>
                          <a:srgbClr val="003366"/>
                        </a:solidFill>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solidFill>
                          <a:srgbClr val="008C7D"/>
                        </a:solidFill>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solidFill>
                          <a:srgbClr val="008C7D"/>
                        </a:solidFill>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solidFill>
                          <a:srgbClr val="008C7D"/>
                        </a:solidFill>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solidFill>
                          <a:srgbClr val="008C7D"/>
                        </a:solidFill>
                        <a:latin typeface="Arial" panose="020B0604020202020204" pitchFamily="34" charset="0"/>
                        <a:cs typeface="Arial" panose="020B0604020202020204" pitchFamily="34" charset="0"/>
                      </a:endParaRPr>
                    </a:p>
                  </a:txBody>
                  <a:tcPr marL="51435" marR="51435" marT="25718" marB="25718">
                    <a:solidFill>
                      <a:schemeClr val="bg2"/>
                    </a:solidFill>
                  </a:tcPr>
                </a:tc>
                <a:extLst>
                  <a:ext uri="{0D108BD9-81ED-4DB2-BD59-A6C34878D82A}">
                    <a16:rowId xmlns:a16="http://schemas.microsoft.com/office/drawing/2014/main" val="3305029400"/>
                  </a:ext>
                </a:extLst>
              </a:tr>
              <a:tr h="263285">
                <a:tc>
                  <a:txBody>
                    <a:bodyPr/>
                    <a:lstStyle/>
                    <a:p>
                      <a:r>
                        <a:rPr lang="en-US" sz="1100" b="1" dirty="0" err="1">
                          <a:solidFill>
                            <a:srgbClr val="C00000"/>
                          </a:solidFill>
                          <a:latin typeface="Arial" panose="020B0604020202020204" pitchFamily="34" charset="0"/>
                          <a:cs typeface="Arial" panose="020B0604020202020204" pitchFamily="34" charset="0"/>
                        </a:rPr>
                        <a:t>Giảm</a:t>
                      </a:r>
                      <a:r>
                        <a:rPr lang="en-US" sz="1100" b="1" baseline="0" dirty="0">
                          <a:solidFill>
                            <a:srgbClr val="C00000"/>
                          </a:solidFill>
                          <a:latin typeface="Arial" panose="020B0604020202020204" pitchFamily="34" charset="0"/>
                          <a:cs typeface="Arial" panose="020B0604020202020204" pitchFamily="34" charset="0"/>
                        </a:rPr>
                        <a:t> </a:t>
                      </a:r>
                      <a:r>
                        <a:rPr lang="en-US" sz="1100" b="1" baseline="0" dirty="0" err="1">
                          <a:solidFill>
                            <a:srgbClr val="003366"/>
                          </a:solidFill>
                          <a:latin typeface="Arial" panose="020B0604020202020204" pitchFamily="34" charset="0"/>
                          <a:cs typeface="Arial" panose="020B0604020202020204" pitchFamily="34" charset="0"/>
                        </a:rPr>
                        <a:t>tử</a:t>
                      </a:r>
                      <a:r>
                        <a:rPr lang="en-US" sz="1100" b="1" baseline="0" dirty="0">
                          <a:solidFill>
                            <a:srgbClr val="003366"/>
                          </a:solidFill>
                          <a:latin typeface="Arial" panose="020B0604020202020204" pitchFamily="34" charset="0"/>
                          <a:cs typeface="Arial" panose="020B0604020202020204" pitchFamily="34" charset="0"/>
                        </a:rPr>
                        <a:t> </a:t>
                      </a:r>
                      <a:r>
                        <a:rPr lang="en-US" sz="1100" b="1" baseline="0" dirty="0" err="1">
                          <a:solidFill>
                            <a:srgbClr val="003366"/>
                          </a:solidFill>
                          <a:latin typeface="Arial" panose="020B0604020202020204" pitchFamily="34" charset="0"/>
                          <a:cs typeface="Arial" panose="020B0604020202020204" pitchFamily="34" charset="0"/>
                        </a:rPr>
                        <a:t>vong</a:t>
                      </a:r>
                      <a:r>
                        <a:rPr lang="en-US" sz="1100" b="1" baseline="0" dirty="0">
                          <a:solidFill>
                            <a:srgbClr val="003366"/>
                          </a:solidFill>
                          <a:latin typeface="Arial" panose="020B0604020202020204" pitchFamily="34" charset="0"/>
                          <a:cs typeface="Arial" panose="020B0604020202020204" pitchFamily="34" charset="0"/>
                        </a:rPr>
                        <a:t> </a:t>
                      </a:r>
                      <a:r>
                        <a:rPr lang="en-US" sz="1100" b="1" baseline="0" dirty="0" err="1">
                          <a:solidFill>
                            <a:srgbClr val="003366"/>
                          </a:solidFill>
                          <a:latin typeface="Arial" panose="020B0604020202020204" pitchFamily="34" charset="0"/>
                          <a:cs typeface="Arial" panose="020B0604020202020204" pitchFamily="34" charset="0"/>
                        </a:rPr>
                        <a:t>tim</a:t>
                      </a:r>
                      <a:r>
                        <a:rPr lang="en-US" sz="1100" b="1" baseline="0" dirty="0">
                          <a:solidFill>
                            <a:srgbClr val="003366"/>
                          </a:solidFill>
                          <a:latin typeface="Arial" panose="020B0604020202020204" pitchFamily="34" charset="0"/>
                          <a:cs typeface="Arial" panose="020B0604020202020204" pitchFamily="34" charset="0"/>
                        </a:rPr>
                        <a:t> </a:t>
                      </a:r>
                      <a:r>
                        <a:rPr lang="en-US" sz="1100" b="1" baseline="0" dirty="0" err="1">
                          <a:solidFill>
                            <a:srgbClr val="003366"/>
                          </a:solidFill>
                          <a:latin typeface="Arial" panose="020B0604020202020204" pitchFamily="34" charset="0"/>
                          <a:cs typeface="Arial" panose="020B0604020202020204" pitchFamily="34" charset="0"/>
                        </a:rPr>
                        <a:t>mạch</a:t>
                      </a:r>
                      <a:endParaRPr lang="vi-VN" sz="1100" b="1" dirty="0">
                        <a:solidFill>
                          <a:srgbClr val="003366"/>
                        </a:solidFill>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solidFill>
                          <a:srgbClr val="008C7D"/>
                        </a:solidFill>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solidFill>
                          <a:srgbClr val="008C7D"/>
                        </a:solidFill>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solidFill>
                          <a:srgbClr val="008C7D"/>
                        </a:solidFill>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solidFill>
                          <a:srgbClr val="008C7D"/>
                        </a:solidFill>
                        <a:latin typeface="Arial" panose="020B0604020202020204" pitchFamily="34" charset="0"/>
                        <a:cs typeface="Arial" panose="020B0604020202020204" pitchFamily="34" charset="0"/>
                      </a:endParaRPr>
                    </a:p>
                  </a:txBody>
                  <a:tcPr marL="51435" marR="51435" marT="25718" marB="25718">
                    <a:solidFill>
                      <a:schemeClr val="bg2"/>
                    </a:solidFill>
                  </a:tcPr>
                </a:tc>
                <a:extLst>
                  <a:ext uri="{0D108BD9-81ED-4DB2-BD59-A6C34878D82A}">
                    <a16:rowId xmlns:a16="http://schemas.microsoft.com/office/drawing/2014/main" val="4264824099"/>
                  </a:ext>
                </a:extLst>
              </a:tr>
              <a:tr h="263285">
                <a:tc>
                  <a:txBody>
                    <a:bodyPr/>
                    <a:lstStyle/>
                    <a:p>
                      <a:r>
                        <a:rPr lang="en-US" sz="1100" b="1" dirty="0" err="1">
                          <a:solidFill>
                            <a:srgbClr val="C00000"/>
                          </a:solidFill>
                          <a:latin typeface="Arial" panose="020B0604020202020204" pitchFamily="34" charset="0"/>
                          <a:cs typeface="Arial" panose="020B0604020202020204" pitchFamily="34" charset="0"/>
                        </a:rPr>
                        <a:t>Giảm</a:t>
                      </a:r>
                      <a:r>
                        <a:rPr lang="en-US" sz="1100" b="1" baseline="0" dirty="0">
                          <a:solidFill>
                            <a:srgbClr val="C00000"/>
                          </a:solidFill>
                          <a:latin typeface="Arial" panose="020B0604020202020204" pitchFamily="34" charset="0"/>
                          <a:cs typeface="Arial" panose="020B0604020202020204" pitchFamily="34" charset="0"/>
                        </a:rPr>
                        <a:t> </a:t>
                      </a:r>
                      <a:r>
                        <a:rPr lang="en-US" sz="1100" b="1" baseline="0" dirty="0" err="1">
                          <a:solidFill>
                            <a:srgbClr val="003366"/>
                          </a:solidFill>
                          <a:latin typeface="Arial" panose="020B0604020202020204" pitchFamily="34" charset="0"/>
                          <a:cs typeface="Arial" panose="020B0604020202020204" pitchFamily="34" charset="0"/>
                        </a:rPr>
                        <a:t>tử</a:t>
                      </a:r>
                      <a:r>
                        <a:rPr lang="en-US" sz="1100" b="1" baseline="0" dirty="0">
                          <a:solidFill>
                            <a:srgbClr val="003366"/>
                          </a:solidFill>
                          <a:latin typeface="Arial" panose="020B0604020202020204" pitchFamily="34" charset="0"/>
                          <a:cs typeface="Arial" panose="020B0604020202020204" pitchFamily="34" charset="0"/>
                        </a:rPr>
                        <a:t> </a:t>
                      </a:r>
                      <a:r>
                        <a:rPr lang="en-US" sz="1100" b="1" baseline="0" dirty="0" err="1">
                          <a:solidFill>
                            <a:srgbClr val="003366"/>
                          </a:solidFill>
                          <a:latin typeface="Arial" panose="020B0604020202020204" pitchFamily="34" charset="0"/>
                          <a:cs typeface="Arial" panose="020B0604020202020204" pitchFamily="34" charset="0"/>
                        </a:rPr>
                        <a:t>vong</a:t>
                      </a:r>
                      <a:r>
                        <a:rPr lang="en-US" sz="1100" b="1" baseline="0" dirty="0">
                          <a:solidFill>
                            <a:srgbClr val="003366"/>
                          </a:solidFill>
                          <a:latin typeface="Arial" panose="020B0604020202020204" pitchFamily="34" charset="0"/>
                          <a:cs typeface="Arial" panose="020B0604020202020204" pitchFamily="34" charset="0"/>
                        </a:rPr>
                        <a:t> </a:t>
                      </a:r>
                      <a:r>
                        <a:rPr lang="en-US" sz="1100" b="1" baseline="0" dirty="0" err="1">
                          <a:solidFill>
                            <a:srgbClr val="003366"/>
                          </a:solidFill>
                          <a:latin typeface="Arial" panose="020B0604020202020204" pitchFamily="34" charset="0"/>
                          <a:cs typeface="Arial" panose="020B0604020202020204" pitchFamily="34" charset="0"/>
                        </a:rPr>
                        <a:t>chung</a:t>
                      </a:r>
                      <a:endParaRPr lang="vi-VN" sz="1100" b="1" dirty="0">
                        <a:solidFill>
                          <a:srgbClr val="003366"/>
                        </a:solidFill>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b="1" dirty="0">
                        <a:solidFill>
                          <a:srgbClr val="008C7D"/>
                        </a:solidFill>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b="1" dirty="0">
                        <a:solidFill>
                          <a:srgbClr val="008C7D"/>
                        </a:solidFill>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b="1" dirty="0">
                        <a:solidFill>
                          <a:srgbClr val="008C7D"/>
                        </a:solidFill>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b="1" dirty="0">
                        <a:solidFill>
                          <a:srgbClr val="008C7D"/>
                        </a:solidFill>
                        <a:latin typeface="Arial" panose="020B0604020202020204" pitchFamily="34" charset="0"/>
                        <a:cs typeface="Arial" panose="020B0604020202020204" pitchFamily="34" charset="0"/>
                      </a:endParaRPr>
                    </a:p>
                  </a:txBody>
                  <a:tcPr marL="51435" marR="51435" marT="25718" marB="25718">
                    <a:solidFill>
                      <a:schemeClr val="bg2"/>
                    </a:solidFill>
                  </a:tcPr>
                </a:tc>
                <a:extLst>
                  <a:ext uri="{0D108BD9-81ED-4DB2-BD59-A6C34878D82A}">
                    <a16:rowId xmlns:a16="http://schemas.microsoft.com/office/drawing/2014/main" val="1724874381"/>
                  </a:ext>
                </a:extLst>
              </a:tr>
              <a:tr h="263285">
                <a:tc>
                  <a:txBody>
                    <a:bodyPr/>
                    <a:lstStyle/>
                    <a:p>
                      <a:r>
                        <a:rPr lang="en-US" sz="1100" dirty="0" err="1">
                          <a:latin typeface="Arial" panose="020B0604020202020204" pitchFamily="34" charset="0"/>
                          <a:cs typeface="Arial" panose="020B0604020202020204" pitchFamily="34" charset="0"/>
                        </a:rPr>
                        <a:t>Giảm</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nhập</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viện</a:t>
                      </a:r>
                      <a:r>
                        <a:rPr lang="en-US" sz="1100" baseline="0" dirty="0">
                          <a:latin typeface="Arial" panose="020B0604020202020204" pitchFamily="34" charset="0"/>
                          <a:cs typeface="Arial" panose="020B0604020202020204" pitchFamily="34" charset="0"/>
                        </a:rPr>
                        <a:t> do </a:t>
                      </a:r>
                      <a:r>
                        <a:rPr lang="en-US" sz="1100" baseline="0" dirty="0" err="1">
                          <a:latin typeface="Arial" panose="020B0604020202020204" pitchFamily="34" charset="0"/>
                          <a:cs typeface="Arial" panose="020B0604020202020204" pitchFamily="34" charset="0"/>
                        </a:rPr>
                        <a:t>suy</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tim</a:t>
                      </a:r>
                      <a:endParaRPr lang="vi-VN" sz="1100" dirty="0">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latin typeface="Arial" panose="020B0604020202020204" pitchFamily="34" charset="0"/>
                        <a:cs typeface="Arial" panose="020B0604020202020204" pitchFamily="34" charset="0"/>
                      </a:endParaRPr>
                    </a:p>
                  </a:txBody>
                  <a:tcPr marL="51435" marR="51435" marT="25718" marB="25718">
                    <a:solidFill>
                      <a:schemeClr val="bg2"/>
                    </a:solidFill>
                  </a:tcPr>
                </a:tc>
                <a:extLst>
                  <a:ext uri="{0D108BD9-81ED-4DB2-BD59-A6C34878D82A}">
                    <a16:rowId xmlns:a16="http://schemas.microsoft.com/office/drawing/2014/main" val="2884906101"/>
                  </a:ext>
                </a:extLst>
              </a:tr>
              <a:tr h="326363">
                <a:tc>
                  <a:txBody>
                    <a:bodyPr/>
                    <a:lstStyle/>
                    <a:p>
                      <a:r>
                        <a:rPr lang="en-US" sz="1100" dirty="0" err="1">
                          <a:latin typeface="Arial" panose="020B0604020202020204" pitchFamily="34" charset="0"/>
                          <a:cs typeface="Arial" panose="020B0604020202020204" pitchFamily="34" charset="0"/>
                        </a:rPr>
                        <a:t>Giảm</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tiến</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triển</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bệnh</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thận</a:t>
                      </a:r>
                      <a:endParaRPr lang="vi-VN" sz="1100" dirty="0">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latin typeface="Arial" panose="020B0604020202020204" pitchFamily="34" charset="0"/>
                        <a:cs typeface="Arial" panose="020B0604020202020204" pitchFamily="34" charset="0"/>
                      </a:endParaRPr>
                    </a:p>
                  </a:txBody>
                  <a:tcPr marL="51435" marR="51435" marT="25718" marB="25718">
                    <a:solidFill>
                      <a:schemeClr val="bg2"/>
                    </a:solidFill>
                  </a:tcPr>
                </a:tc>
                <a:extLst>
                  <a:ext uri="{0D108BD9-81ED-4DB2-BD59-A6C34878D82A}">
                    <a16:rowId xmlns:a16="http://schemas.microsoft.com/office/drawing/2014/main" val="2423593113"/>
                  </a:ext>
                </a:extLst>
              </a:tr>
              <a:tr h="561815">
                <a:tc>
                  <a:txBody>
                    <a:bodyPr/>
                    <a:lstStyle/>
                    <a:p>
                      <a:pPr marL="0" marR="0" lvl="0" indent="0" algn="l" defTabSz="913928" rtl="0" eaLnBrk="1" fontAlgn="auto" latinLnBrk="0" hangingPunct="1">
                        <a:lnSpc>
                          <a:spcPct val="100000"/>
                        </a:lnSpc>
                        <a:spcBef>
                          <a:spcPts val="0"/>
                        </a:spcBef>
                        <a:spcAft>
                          <a:spcPts val="0"/>
                        </a:spcAft>
                        <a:buClrTx/>
                        <a:buSzTx/>
                        <a:buFontTx/>
                        <a:buNone/>
                        <a:tabLst/>
                        <a:defRPr/>
                      </a:pPr>
                      <a:r>
                        <a:rPr lang="en-US" sz="1100" b="1" dirty="0" err="1">
                          <a:solidFill>
                            <a:srgbClr val="003366"/>
                          </a:solidFill>
                          <a:latin typeface="Arial" panose="020B0604020202020204" pitchFamily="34" charset="0"/>
                          <a:cs typeface="Arial" panose="020B0604020202020204" pitchFamily="34" charset="0"/>
                        </a:rPr>
                        <a:t>Giảm</a:t>
                      </a:r>
                      <a:r>
                        <a:rPr lang="en-US" sz="1100" b="1" dirty="0">
                          <a:solidFill>
                            <a:srgbClr val="003366"/>
                          </a:solidFill>
                          <a:latin typeface="Arial" panose="020B0604020202020204" pitchFamily="34" charset="0"/>
                          <a:cs typeface="Arial" panose="020B0604020202020204" pitchFamily="34" charset="0"/>
                        </a:rPr>
                        <a:t> </a:t>
                      </a:r>
                      <a:r>
                        <a:rPr lang="en-US" sz="1100" b="1" dirty="0" err="1">
                          <a:solidFill>
                            <a:srgbClr val="003366"/>
                          </a:solidFill>
                          <a:latin typeface="Arial" panose="020B0604020202020204" pitchFamily="34" charset="0"/>
                          <a:cs typeface="Arial" panose="020B0604020202020204" pitchFamily="34" charset="0"/>
                        </a:rPr>
                        <a:t>tử</a:t>
                      </a:r>
                      <a:r>
                        <a:rPr lang="en-US" sz="1100" b="1" baseline="0" dirty="0">
                          <a:solidFill>
                            <a:srgbClr val="003366"/>
                          </a:solidFill>
                          <a:latin typeface="Arial" panose="020B0604020202020204" pitchFamily="34" charset="0"/>
                          <a:cs typeface="Arial" panose="020B0604020202020204" pitchFamily="34" charset="0"/>
                        </a:rPr>
                        <a:t> </a:t>
                      </a:r>
                      <a:r>
                        <a:rPr lang="en-US" sz="1100" b="1" baseline="0" dirty="0" err="1">
                          <a:solidFill>
                            <a:srgbClr val="003366"/>
                          </a:solidFill>
                          <a:latin typeface="Arial" panose="020B0604020202020204" pitchFamily="34" charset="0"/>
                          <a:cs typeface="Arial" panose="020B0604020202020204" pitchFamily="34" charset="0"/>
                        </a:rPr>
                        <a:t>vong</a:t>
                      </a:r>
                      <a:r>
                        <a:rPr lang="en-US" sz="1100" b="1" baseline="0" dirty="0">
                          <a:solidFill>
                            <a:srgbClr val="003366"/>
                          </a:solidFill>
                          <a:latin typeface="Arial" panose="020B0604020202020204" pitchFamily="34" charset="0"/>
                          <a:cs typeface="Arial" panose="020B0604020202020204" pitchFamily="34" charset="0"/>
                        </a:rPr>
                        <a:t> </a:t>
                      </a:r>
                      <a:r>
                        <a:rPr lang="en-US" sz="1100" b="1" baseline="0" dirty="0" err="1">
                          <a:solidFill>
                            <a:schemeClr val="tx1"/>
                          </a:solidFill>
                          <a:latin typeface="Arial" panose="020B0604020202020204" pitchFamily="34" charset="0"/>
                          <a:cs typeface="Arial" panose="020B0604020202020204" pitchFamily="34" charset="0"/>
                        </a:rPr>
                        <a:t>được</a:t>
                      </a:r>
                      <a:r>
                        <a:rPr lang="en-US" sz="1100" b="1" baseline="0" dirty="0">
                          <a:solidFill>
                            <a:schemeClr val="tx1"/>
                          </a:solidFill>
                          <a:latin typeface="Arial" panose="020B0604020202020204" pitchFamily="34" charset="0"/>
                          <a:cs typeface="Arial" panose="020B0604020202020204" pitchFamily="34" charset="0"/>
                        </a:rPr>
                        <a:t> </a:t>
                      </a:r>
                      <a:r>
                        <a:rPr lang="en-US" sz="1100" b="1" baseline="0" dirty="0" err="1">
                          <a:solidFill>
                            <a:schemeClr val="tx1"/>
                          </a:solidFill>
                          <a:latin typeface="Arial" panose="020B0604020202020204" pitchFamily="34" charset="0"/>
                          <a:cs typeface="Arial" panose="020B0604020202020204" pitchFamily="34" charset="0"/>
                        </a:rPr>
                        <a:t>chứng</a:t>
                      </a:r>
                      <a:r>
                        <a:rPr lang="en-US" sz="1100" b="1" baseline="0" dirty="0">
                          <a:solidFill>
                            <a:schemeClr val="tx1"/>
                          </a:solidFill>
                          <a:latin typeface="Arial" panose="020B0604020202020204" pitchFamily="34" charset="0"/>
                          <a:cs typeface="Arial" panose="020B0604020202020204" pitchFamily="34" charset="0"/>
                        </a:rPr>
                        <a:t> minh ở BN </a:t>
                      </a:r>
                      <a:r>
                        <a:rPr lang="en-US" sz="1100" b="1" baseline="0" dirty="0" err="1">
                          <a:solidFill>
                            <a:srgbClr val="003366"/>
                          </a:solidFill>
                          <a:latin typeface="Arial" panose="020B0604020202020204" pitchFamily="34" charset="0"/>
                          <a:cs typeface="Arial" panose="020B0604020202020204" pitchFamily="34" charset="0"/>
                        </a:rPr>
                        <a:t>bất</a:t>
                      </a:r>
                      <a:r>
                        <a:rPr lang="en-US" sz="1100" b="1" baseline="0" dirty="0">
                          <a:solidFill>
                            <a:srgbClr val="003366"/>
                          </a:solidFill>
                          <a:latin typeface="Arial" panose="020B0604020202020204" pitchFamily="34" charset="0"/>
                          <a:cs typeface="Arial" panose="020B0604020202020204" pitchFamily="34" charset="0"/>
                        </a:rPr>
                        <a:t> </a:t>
                      </a:r>
                      <a:r>
                        <a:rPr lang="en-US" sz="1100" b="1" baseline="0" dirty="0" err="1">
                          <a:solidFill>
                            <a:srgbClr val="003366"/>
                          </a:solidFill>
                          <a:latin typeface="Arial" panose="020B0604020202020204" pitchFamily="34" charset="0"/>
                          <a:cs typeface="Arial" panose="020B0604020202020204" pitchFamily="34" charset="0"/>
                        </a:rPr>
                        <a:t>kể</a:t>
                      </a:r>
                      <a:r>
                        <a:rPr lang="en-US" sz="1100" b="1" baseline="0" dirty="0">
                          <a:solidFill>
                            <a:srgbClr val="003366"/>
                          </a:solidFill>
                          <a:latin typeface="Arial" panose="020B0604020202020204" pitchFamily="34" charset="0"/>
                          <a:cs typeface="Arial" panose="020B0604020202020204" pitchFamily="34" charset="0"/>
                        </a:rPr>
                        <a:t> </a:t>
                      </a:r>
                      <a:r>
                        <a:rPr lang="en-US" sz="1100" b="1" baseline="0" dirty="0" err="1">
                          <a:solidFill>
                            <a:srgbClr val="003366"/>
                          </a:solidFill>
                          <a:latin typeface="Arial" panose="020B0604020202020204" pitchFamily="34" charset="0"/>
                          <a:cs typeface="Arial" panose="020B0604020202020204" pitchFamily="34" charset="0"/>
                        </a:rPr>
                        <a:t>chức</a:t>
                      </a:r>
                      <a:r>
                        <a:rPr lang="en-US" sz="1100" b="1" baseline="0" dirty="0">
                          <a:solidFill>
                            <a:srgbClr val="003366"/>
                          </a:solidFill>
                          <a:latin typeface="Arial" panose="020B0604020202020204" pitchFamily="34" charset="0"/>
                          <a:cs typeface="Arial" panose="020B0604020202020204" pitchFamily="34" charset="0"/>
                        </a:rPr>
                        <a:t> </a:t>
                      </a:r>
                      <a:r>
                        <a:rPr lang="en-US" sz="1100" b="1" baseline="0" dirty="0" err="1">
                          <a:solidFill>
                            <a:srgbClr val="003366"/>
                          </a:solidFill>
                          <a:latin typeface="Arial" panose="020B0604020202020204" pitchFamily="34" charset="0"/>
                          <a:cs typeface="Arial" panose="020B0604020202020204" pitchFamily="34" charset="0"/>
                        </a:rPr>
                        <a:t>năng</a:t>
                      </a:r>
                      <a:r>
                        <a:rPr lang="en-US" sz="1100" b="1" baseline="0" dirty="0">
                          <a:solidFill>
                            <a:srgbClr val="003366"/>
                          </a:solidFill>
                          <a:latin typeface="Arial" panose="020B0604020202020204" pitchFamily="34" charset="0"/>
                          <a:cs typeface="Arial" panose="020B0604020202020204" pitchFamily="34" charset="0"/>
                        </a:rPr>
                        <a:t> </a:t>
                      </a:r>
                      <a:r>
                        <a:rPr lang="en-US" sz="1100" b="1" baseline="0" dirty="0" err="1">
                          <a:solidFill>
                            <a:srgbClr val="003366"/>
                          </a:solidFill>
                          <a:latin typeface="Arial" panose="020B0604020202020204" pitchFamily="34" charset="0"/>
                          <a:cs typeface="Arial" panose="020B0604020202020204" pitchFamily="34" charset="0"/>
                        </a:rPr>
                        <a:t>thận</a:t>
                      </a:r>
                      <a:r>
                        <a:rPr lang="en-US" sz="1100" b="1" baseline="0" dirty="0">
                          <a:solidFill>
                            <a:srgbClr val="003366"/>
                          </a:solidFill>
                          <a:latin typeface="Arial" panose="020B0604020202020204" pitchFamily="34" charset="0"/>
                          <a:cs typeface="Arial" panose="020B0604020202020204" pitchFamily="34" charset="0"/>
                        </a:rPr>
                        <a:t> (</a:t>
                      </a:r>
                      <a:r>
                        <a:rPr lang="en-US" sz="1100" b="1" baseline="0" dirty="0" err="1">
                          <a:solidFill>
                            <a:srgbClr val="003366"/>
                          </a:solidFill>
                          <a:latin typeface="Arial" panose="020B0604020202020204" pitchFamily="34" charset="0"/>
                          <a:cs typeface="Arial" panose="020B0604020202020204" pitchFamily="34" charset="0"/>
                        </a:rPr>
                        <a:t>eGFR</a:t>
                      </a:r>
                      <a:r>
                        <a:rPr lang="en-US" sz="1100" b="1" baseline="0" dirty="0">
                          <a:solidFill>
                            <a:srgbClr val="003366"/>
                          </a:solidFill>
                          <a:latin typeface="Arial" panose="020B0604020202020204" pitchFamily="34" charset="0"/>
                          <a:cs typeface="Arial" panose="020B0604020202020204" pitchFamily="34" charset="0"/>
                        </a:rPr>
                        <a:t>&lt;60 </a:t>
                      </a:r>
                      <a:r>
                        <a:rPr lang="en-US" sz="1100" b="1" baseline="0" dirty="0" err="1">
                          <a:solidFill>
                            <a:srgbClr val="003366"/>
                          </a:solidFill>
                          <a:latin typeface="Arial" panose="020B0604020202020204" pitchFamily="34" charset="0"/>
                          <a:cs typeface="Arial" panose="020B0604020202020204" pitchFamily="34" charset="0"/>
                        </a:rPr>
                        <a:t>hoặc</a:t>
                      </a:r>
                      <a:r>
                        <a:rPr lang="en-US" sz="1100" b="1" baseline="0" dirty="0">
                          <a:solidFill>
                            <a:srgbClr val="003366"/>
                          </a:solidFill>
                          <a:latin typeface="Arial" panose="020B0604020202020204" pitchFamily="34" charset="0"/>
                          <a:cs typeface="Arial" panose="020B0604020202020204" pitchFamily="34" charset="0"/>
                        </a:rPr>
                        <a:t> &gt;=60)</a:t>
                      </a:r>
                      <a:endParaRPr lang="vi-VN" sz="1100" b="1" dirty="0">
                        <a:solidFill>
                          <a:srgbClr val="003366"/>
                        </a:solidFill>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solidFill>
                          <a:srgbClr val="008C7D"/>
                        </a:solidFill>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solidFill>
                          <a:srgbClr val="008C7D"/>
                        </a:solidFill>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solidFill>
                          <a:srgbClr val="008C7D"/>
                        </a:solidFill>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solidFill>
                          <a:srgbClr val="008C7D"/>
                        </a:solidFill>
                        <a:latin typeface="Arial" panose="020B0604020202020204" pitchFamily="34" charset="0"/>
                        <a:cs typeface="Arial" panose="020B0604020202020204" pitchFamily="34" charset="0"/>
                      </a:endParaRPr>
                    </a:p>
                  </a:txBody>
                  <a:tcPr marL="51435" marR="51435" marT="25718" marB="25718">
                    <a:solidFill>
                      <a:schemeClr val="bg2"/>
                    </a:solidFill>
                  </a:tcPr>
                </a:tc>
                <a:extLst>
                  <a:ext uri="{0D108BD9-81ED-4DB2-BD59-A6C34878D82A}">
                    <a16:rowId xmlns:a16="http://schemas.microsoft.com/office/drawing/2014/main" val="1010681596"/>
                  </a:ext>
                </a:extLst>
              </a:tr>
              <a:tr h="441974">
                <a:tc>
                  <a:txBody>
                    <a:bodyPr/>
                    <a:lstStyle/>
                    <a:p>
                      <a:r>
                        <a:rPr lang="en-US" sz="1100" b="1" dirty="0" err="1">
                          <a:solidFill>
                            <a:srgbClr val="003366"/>
                          </a:solidFill>
                          <a:latin typeface="Arial" panose="020B0604020202020204" pitchFamily="34" charset="0"/>
                          <a:cs typeface="Arial" panose="020B0604020202020204" pitchFamily="34" charset="0"/>
                        </a:rPr>
                        <a:t>Giảm</a:t>
                      </a:r>
                      <a:r>
                        <a:rPr lang="en-US" sz="1100" b="1" dirty="0">
                          <a:solidFill>
                            <a:srgbClr val="003366"/>
                          </a:solidFill>
                          <a:latin typeface="Arial" panose="020B0604020202020204" pitchFamily="34" charset="0"/>
                          <a:cs typeface="Arial" panose="020B0604020202020204" pitchFamily="34" charset="0"/>
                        </a:rPr>
                        <a:t> </a:t>
                      </a:r>
                      <a:r>
                        <a:rPr lang="en-US" sz="1100" b="1" baseline="0" dirty="0" err="1">
                          <a:solidFill>
                            <a:srgbClr val="003366"/>
                          </a:solidFill>
                          <a:latin typeface="Arial" panose="020B0604020202020204" pitchFamily="34" charset="0"/>
                          <a:cs typeface="Arial" panose="020B0604020202020204" pitchFamily="34" charset="0"/>
                        </a:rPr>
                        <a:t>tử</a:t>
                      </a:r>
                      <a:r>
                        <a:rPr lang="en-US" sz="1100" b="1" baseline="0" dirty="0">
                          <a:solidFill>
                            <a:srgbClr val="003366"/>
                          </a:solidFill>
                          <a:latin typeface="Arial" panose="020B0604020202020204" pitchFamily="34" charset="0"/>
                          <a:cs typeface="Arial" panose="020B0604020202020204" pitchFamily="34" charset="0"/>
                        </a:rPr>
                        <a:t> </a:t>
                      </a:r>
                      <a:r>
                        <a:rPr lang="en-US" sz="1100" b="1" baseline="0" dirty="0" err="1">
                          <a:solidFill>
                            <a:srgbClr val="003366"/>
                          </a:solidFill>
                          <a:latin typeface="Arial" panose="020B0604020202020204" pitchFamily="34" charset="0"/>
                          <a:cs typeface="Arial" panose="020B0604020202020204" pitchFamily="34" charset="0"/>
                        </a:rPr>
                        <a:t>vong</a:t>
                      </a:r>
                      <a:r>
                        <a:rPr lang="en-US" sz="1100" b="1" baseline="0" dirty="0">
                          <a:solidFill>
                            <a:srgbClr val="003366"/>
                          </a:solidFill>
                          <a:latin typeface="Arial" panose="020B0604020202020204" pitchFamily="34" charset="0"/>
                          <a:cs typeface="Arial" panose="020B0604020202020204" pitchFamily="34" charset="0"/>
                        </a:rPr>
                        <a:t> </a:t>
                      </a:r>
                      <a:r>
                        <a:rPr lang="en-US" sz="1100" b="1" baseline="0" dirty="0" err="1">
                          <a:solidFill>
                            <a:schemeClr val="tx1"/>
                          </a:solidFill>
                          <a:latin typeface="Arial" panose="020B0604020202020204" pitchFamily="34" charset="0"/>
                          <a:cs typeface="Arial" panose="020B0604020202020204" pitchFamily="34" charset="0"/>
                        </a:rPr>
                        <a:t>được</a:t>
                      </a:r>
                      <a:r>
                        <a:rPr lang="en-US" sz="1100" b="1" baseline="0" dirty="0">
                          <a:solidFill>
                            <a:schemeClr val="tx1"/>
                          </a:solidFill>
                          <a:latin typeface="Arial" panose="020B0604020202020204" pitchFamily="34" charset="0"/>
                          <a:cs typeface="Arial" panose="020B0604020202020204" pitchFamily="34" charset="0"/>
                        </a:rPr>
                        <a:t> </a:t>
                      </a:r>
                      <a:r>
                        <a:rPr lang="en-US" sz="1100" b="1" baseline="0" dirty="0" err="1">
                          <a:solidFill>
                            <a:schemeClr val="tx1"/>
                          </a:solidFill>
                          <a:latin typeface="Arial" panose="020B0604020202020204" pitchFamily="34" charset="0"/>
                          <a:cs typeface="Arial" panose="020B0604020202020204" pitchFamily="34" charset="0"/>
                        </a:rPr>
                        <a:t>chứng</a:t>
                      </a:r>
                      <a:r>
                        <a:rPr lang="en-US" sz="1100" b="1" baseline="0" dirty="0">
                          <a:solidFill>
                            <a:schemeClr val="tx1"/>
                          </a:solidFill>
                          <a:latin typeface="Arial" panose="020B0604020202020204" pitchFamily="34" charset="0"/>
                          <a:cs typeface="Arial" panose="020B0604020202020204" pitchFamily="34" charset="0"/>
                        </a:rPr>
                        <a:t> minh ở BN </a:t>
                      </a:r>
                      <a:r>
                        <a:rPr lang="en-US" sz="1100" b="1" baseline="0" dirty="0" err="1">
                          <a:solidFill>
                            <a:srgbClr val="003366"/>
                          </a:solidFill>
                          <a:latin typeface="Arial" panose="020B0604020202020204" pitchFamily="34" charset="0"/>
                          <a:cs typeface="Arial" panose="020B0604020202020204" pitchFamily="34" charset="0"/>
                        </a:rPr>
                        <a:t>Châu</a:t>
                      </a:r>
                      <a:r>
                        <a:rPr lang="en-US" sz="1100" b="1" baseline="0" dirty="0">
                          <a:solidFill>
                            <a:srgbClr val="003366"/>
                          </a:solidFill>
                          <a:latin typeface="Arial" panose="020B0604020202020204" pitchFamily="34" charset="0"/>
                          <a:cs typeface="Arial" panose="020B0604020202020204" pitchFamily="34" charset="0"/>
                        </a:rPr>
                        <a:t> Á</a:t>
                      </a:r>
                      <a:endParaRPr lang="vi-VN" sz="1100" b="1" dirty="0">
                        <a:solidFill>
                          <a:srgbClr val="003366"/>
                        </a:solidFill>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solidFill>
                          <a:srgbClr val="008C7D"/>
                        </a:solidFill>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vi-VN" sz="2100" b="1" dirty="0">
                        <a:solidFill>
                          <a:schemeClr val="tx1"/>
                        </a:solidFill>
                        <a:latin typeface="+mn-lt"/>
                        <a:cs typeface="Arial" panose="020B0604020202020204" pitchFamily="34" charset="0"/>
                      </a:endParaRPr>
                    </a:p>
                  </a:txBody>
                  <a:tcPr marL="51435" marR="51435" marT="25718" marB="25718">
                    <a:solidFill>
                      <a:schemeClr val="bg2"/>
                    </a:solidFill>
                  </a:tcPr>
                </a:tc>
                <a:tc>
                  <a:txBody>
                    <a:bodyPr/>
                    <a:lstStyle/>
                    <a:p>
                      <a:endParaRPr lang="vi-VN" sz="800" dirty="0">
                        <a:solidFill>
                          <a:srgbClr val="008C7D"/>
                        </a:solidFill>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solidFill>
                          <a:srgbClr val="008C7D"/>
                        </a:solidFill>
                        <a:latin typeface="Arial" panose="020B0604020202020204" pitchFamily="34" charset="0"/>
                        <a:cs typeface="Arial" panose="020B0604020202020204" pitchFamily="34" charset="0"/>
                      </a:endParaRPr>
                    </a:p>
                  </a:txBody>
                  <a:tcPr marL="51435" marR="51435" marT="25718" marB="25718">
                    <a:solidFill>
                      <a:schemeClr val="bg2"/>
                    </a:solidFill>
                  </a:tcPr>
                </a:tc>
                <a:extLst>
                  <a:ext uri="{0D108BD9-81ED-4DB2-BD59-A6C34878D82A}">
                    <a16:rowId xmlns:a16="http://schemas.microsoft.com/office/drawing/2014/main" val="1280429204"/>
                  </a:ext>
                </a:extLst>
              </a:tr>
              <a:tr h="462915">
                <a:tc>
                  <a:txBody>
                    <a:bodyPr/>
                    <a:lstStyle/>
                    <a:p>
                      <a:r>
                        <a:rPr lang="en-US" sz="1100" b="1" dirty="0" err="1">
                          <a:solidFill>
                            <a:srgbClr val="003366"/>
                          </a:solidFill>
                          <a:latin typeface="Arial" panose="020B0604020202020204" pitchFamily="34" charset="0"/>
                          <a:cs typeface="Arial" panose="020B0604020202020204" pitchFamily="34" charset="0"/>
                        </a:rPr>
                        <a:t>Chỉ</a:t>
                      </a:r>
                      <a:r>
                        <a:rPr lang="en-US" sz="1100" b="1" baseline="0" dirty="0">
                          <a:solidFill>
                            <a:srgbClr val="003366"/>
                          </a:solidFill>
                          <a:latin typeface="Arial" panose="020B0604020202020204" pitchFamily="34" charset="0"/>
                          <a:cs typeface="Arial" panose="020B0604020202020204" pitchFamily="34" charset="0"/>
                        </a:rPr>
                        <a:t> </a:t>
                      </a:r>
                      <a:r>
                        <a:rPr lang="en-US" sz="1100" b="1" baseline="0" dirty="0" err="1">
                          <a:solidFill>
                            <a:srgbClr val="003366"/>
                          </a:solidFill>
                          <a:latin typeface="Arial" panose="020B0604020202020204" pitchFamily="34" charset="0"/>
                          <a:cs typeface="Arial" panose="020B0604020202020204" pitchFamily="34" charset="0"/>
                        </a:rPr>
                        <a:t>định</a:t>
                      </a:r>
                      <a:r>
                        <a:rPr lang="en-US" sz="1100" b="1" baseline="0" dirty="0">
                          <a:solidFill>
                            <a:srgbClr val="003366"/>
                          </a:solidFill>
                          <a:latin typeface="Arial" panose="020B0604020202020204" pitchFamily="34" charset="0"/>
                          <a:cs typeface="Arial" panose="020B0604020202020204" pitchFamily="34" charset="0"/>
                        </a:rPr>
                        <a:t> </a:t>
                      </a:r>
                      <a:r>
                        <a:rPr lang="en-US" sz="1100" b="1" baseline="0" dirty="0" err="1">
                          <a:solidFill>
                            <a:schemeClr val="tx1"/>
                          </a:solidFill>
                          <a:latin typeface="Arial" panose="020B0604020202020204" pitchFamily="34" charset="0"/>
                          <a:cs typeface="Arial" panose="020B0604020202020204" pitchFamily="34" charset="0"/>
                        </a:rPr>
                        <a:t>về</a:t>
                      </a:r>
                      <a:r>
                        <a:rPr lang="en-US" sz="1100" b="1" baseline="0" dirty="0">
                          <a:solidFill>
                            <a:schemeClr val="tx1"/>
                          </a:solidFill>
                          <a:latin typeface="Arial" panose="020B0604020202020204" pitchFamily="34" charset="0"/>
                          <a:cs typeface="Arial" panose="020B0604020202020204" pitchFamily="34" charset="0"/>
                        </a:rPr>
                        <a:t> </a:t>
                      </a:r>
                      <a:r>
                        <a:rPr lang="en-US" sz="1100" b="1" baseline="0" dirty="0" err="1">
                          <a:solidFill>
                            <a:schemeClr val="tx1"/>
                          </a:solidFill>
                          <a:latin typeface="Arial" panose="020B0604020202020204" pitchFamily="34" charset="0"/>
                          <a:cs typeface="Arial" panose="020B0604020202020204" pitchFamily="34" charset="0"/>
                        </a:rPr>
                        <a:t>giảm</a:t>
                      </a:r>
                      <a:r>
                        <a:rPr lang="en-US" sz="1100" b="1" baseline="0" dirty="0">
                          <a:solidFill>
                            <a:schemeClr val="tx1"/>
                          </a:solidFill>
                          <a:latin typeface="Arial" panose="020B0604020202020204" pitchFamily="34" charset="0"/>
                          <a:cs typeface="Arial" panose="020B0604020202020204" pitchFamily="34" charset="0"/>
                        </a:rPr>
                        <a:t> </a:t>
                      </a:r>
                      <a:r>
                        <a:rPr lang="en-US" sz="1100" b="1" baseline="0" dirty="0" err="1">
                          <a:solidFill>
                            <a:schemeClr val="tx1"/>
                          </a:solidFill>
                          <a:latin typeface="Arial" panose="020B0604020202020204" pitchFamily="34" charset="0"/>
                          <a:cs typeface="Arial" panose="020B0604020202020204" pitchFamily="34" charset="0"/>
                        </a:rPr>
                        <a:t>tử</a:t>
                      </a:r>
                      <a:r>
                        <a:rPr lang="en-US" sz="1100" b="1" baseline="0" dirty="0">
                          <a:solidFill>
                            <a:schemeClr val="tx1"/>
                          </a:solidFill>
                          <a:latin typeface="Arial" panose="020B0604020202020204" pitchFamily="34" charset="0"/>
                          <a:cs typeface="Arial" panose="020B0604020202020204" pitchFamily="34" charset="0"/>
                        </a:rPr>
                        <a:t> </a:t>
                      </a:r>
                      <a:r>
                        <a:rPr lang="en-US" sz="1100" b="1" baseline="0" dirty="0" err="1">
                          <a:solidFill>
                            <a:schemeClr val="tx1"/>
                          </a:solidFill>
                          <a:latin typeface="Arial" panose="020B0604020202020204" pitchFamily="34" charset="0"/>
                          <a:cs typeface="Arial" panose="020B0604020202020204" pitchFamily="34" charset="0"/>
                        </a:rPr>
                        <a:t>vong</a:t>
                      </a:r>
                      <a:r>
                        <a:rPr lang="en-US" sz="1100" b="1" baseline="0" dirty="0">
                          <a:solidFill>
                            <a:schemeClr val="tx1"/>
                          </a:solidFill>
                          <a:latin typeface="Arial" panose="020B0604020202020204" pitchFamily="34" charset="0"/>
                          <a:cs typeface="Arial" panose="020B0604020202020204" pitchFamily="34" charset="0"/>
                        </a:rPr>
                        <a:t> </a:t>
                      </a:r>
                      <a:r>
                        <a:rPr lang="en-US" sz="1100" b="1" baseline="0" dirty="0" err="1">
                          <a:solidFill>
                            <a:schemeClr val="tx1"/>
                          </a:solidFill>
                          <a:latin typeface="Arial" panose="020B0604020202020204" pitchFamily="34" charset="0"/>
                          <a:cs typeface="Arial" panose="020B0604020202020204" pitchFamily="34" charset="0"/>
                        </a:rPr>
                        <a:t>tim</a:t>
                      </a:r>
                      <a:r>
                        <a:rPr lang="en-US" sz="1100" b="1" baseline="0" dirty="0">
                          <a:solidFill>
                            <a:schemeClr val="tx1"/>
                          </a:solidFill>
                          <a:latin typeface="Arial" panose="020B0604020202020204" pitchFamily="34" charset="0"/>
                          <a:cs typeface="Arial" panose="020B0604020202020204" pitchFamily="34" charset="0"/>
                        </a:rPr>
                        <a:t> </a:t>
                      </a:r>
                      <a:r>
                        <a:rPr lang="en-US" sz="1100" b="1" baseline="0" dirty="0" err="1">
                          <a:solidFill>
                            <a:schemeClr val="tx1"/>
                          </a:solidFill>
                          <a:latin typeface="Arial" panose="020B0604020202020204" pitchFamily="34" charset="0"/>
                          <a:cs typeface="Arial" panose="020B0604020202020204" pitchFamily="34" charset="0"/>
                        </a:rPr>
                        <a:t>mạch</a:t>
                      </a:r>
                      <a:r>
                        <a:rPr lang="vi-VN" sz="1100" b="1" baseline="0" dirty="0">
                          <a:solidFill>
                            <a:schemeClr val="tx1"/>
                          </a:solidFill>
                          <a:latin typeface="Arial" panose="020B0604020202020204" pitchFamily="34" charset="0"/>
                          <a:cs typeface="Arial" panose="020B0604020202020204" pitchFamily="34" charset="0"/>
                        </a:rPr>
                        <a:t>/ biến cố tim mạch gộp</a:t>
                      </a:r>
                      <a:endParaRPr lang="vi-VN" sz="1100" b="1" dirty="0">
                        <a:solidFill>
                          <a:schemeClr val="tx1"/>
                        </a:solidFill>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solidFill>
                          <a:srgbClr val="008C7D"/>
                        </a:solidFill>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pPr algn="ctr"/>
                      <a:r>
                        <a:rPr lang="en-US" sz="2700" b="1">
                          <a:solidFill>
                            <a:schemeClr val="tx1"/>
                          </a:solidFill>
                          <a:latin typeface="Arial" panose="020B0604020202020204" pitchFamily="34" charset="0"/>
                          <a:cs typeface="Arial" panose="020B0604020202020204" pitchFamily="34" charset="0"/>
                        </a:rPr>
                        <a:t>?</a:t>
                      </a:r>
                      <a:endParaRPr lang="vi-VN" sz="2700" b="1" dirty="0">
                        <a:solidFill>
                          <a:schemeClr val="tx1"/>
                        </a:solidFill>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solidFill>
                          <a:srgbClr val="008C7D"/>
                        </a:solidFill>
                        <a:latin typeface="Arial" panose="020B0604020202020204" pitchFamily="34" charset="0"/>
                        <a:cs typeface="Arial" panose="020B0604020202020204" pitchFamily="34" charset="0"/>
                      </a:endParaRPr>
                    </a:p>
                  </a:txBody>
                  <a:tcPr marL="51435" marR="51435" marT="25718" marB="25718">
                    <a:solidFill>
                      <a:schemeClr val="bg2"/>
                    </a:solidFill>
                  </a:tcPr>
                </a:tc>
                <a:tc>
                  <a:txBody>
                    <a:bodyPr/>
                    <a:lstStyle/>
                    <a:p>
                      <a:endParaRPr lang="vi-VN" sz="800" dirty="0">
                        <a:solidFill>
                          <a:srgbClr val="008C7D"/>
                        </a:solidFill>
                        <a:latin typeface="Arial" panose="020B0604020202020204" pitchFamily="34" charset="0"/>
                        <a:cs typeface="Arial" panose="020B0604020202020204" pitchFamily="34" charset="0"/>
                      </a:endParaRPr>
                    </a:p>
                  </a:txBody>
                  <a:tcPr marL="51435" marR="51435" marT="25718" marB="25718">
                    <a:solidFill>
                      <a:schemeClr val="bg2"/>
                    </a:solidFill>
                  </a:tcPr>
                </a:tc>
                <a:extLst>
                  <a:ext uri="{0D108BD9-81ED-4DB2-BD59-A6C34878D82A}">
                    <a16:rowId xmlns:a16="http://schemas.microsoft.com/office/drawing/2014/main" val="3007424735"/>
                  </a:ext>
                </a:extLst>
              </a:tr>
            </a:tbl>
          </a:graphicData>
        </a:graphic>
      </p:graphicFrame>
      <p:grpSp>
        <p:nvGrpSpPr>
          <p:cNvPr id="53" name="Group 52"/>
          <p:cNvGrpSpPr/>
          <p:nvPr/>
        </p:nvGrpSpPr>
        <p:grpSpPr>
          <a:xfrm>
            <a:off x="4513242" y="1169571"/>
            <a:ext cx="241473" cy="3195092"/>
            <a:chOff x="4771420" y="1164560"/>
            <a:chExt cx="252707" cy="3280769"/>
          </a:xfrm>
        </p:grpSpPr>
        <p:pic>
          <p:nvPicPr>
            <p:cNvPr id="54"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3713" y="1164560"/>
              <a:ext cx="228574" cy="22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71422" y="1424626"/>
              <a:ext cx="228574" cy="22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3713" y="1678974"/>
              <a:ext cx="228574" cy="22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76268" y="1938063"/>
              <a:ext cx="228574" cy="22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78119" y="2197672"/>
              <a:ext cx="228574" cy="22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3712" y="2492371"/>
              <a:ext cx="228574" cy="22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71421" y="2835549"/>
              <a:ext cx="228574" cy="22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95553" y="3228201"/>
              <a:ext cx="228574" cy="22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71420" y="3776734"/>
              <a:ext cx="228574" cy="22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79684" y="4216755"/>
              <a:ext cx="228574" cy="22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Group 5"/>
          <p:cNvGrpSpPr/>
          <p:nvPr/>
        </p:nvGrpSpPr>
        <p:grpSpPr>
          <a:xfrm>
            <a:off x="6266855" y="1189684"/>
            <a:ext cx="294149" cy="3188189"/>
            <a:chOff x="6839846" y="2182885"/>
            <a:chExt cx="211551" cy="2564458"/>
          </a:xfrm>
        </p:grpSpPr>
        <p:pic>
          <p:nvPicPr>
            <p:cNvPr id="91"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9357" y="2642682"/>
              <a:ext cx="171431" cy="171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6839846" y="2182885"/>
              <a:ext cx="211551" cy="2564458"/>
              <a:chOff x="6839846" y="2182885"/>
              <a:chExt cx="211551" cy="2564458"/>
            </a:xfrm>
          </p:grpSpPr>
          <p:grpSp>
            <p:nvGrpSpPr>
              <p:cNvPr id="82" name="Group 81"/>
              <p:cNvGrpSpPr/>
              <p:nvPr/>
            </p:nvGrpSpPr>
            <p:grpSpPr>
              <a:xfrm>
                <a:off x="6839846" y="2182885"/>
                <a:ext cx="211551" cy="2207363"/>
                <a:chOff x="6447560" y="1142552"/>
                <a:chExt cx="282068" cy="2943151"/>
              </a:xfrm>
            </p:grpSpPr>
            <p:pic>
              <p:nvPicPr>
                <p:cNvPr id="83"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0113" y="1142552"/>
                  <a:ext cx="228574" cy="22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0113" y="1439592"/>
                  <a:ext cx="228574" cy="22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4"/>
                <p:cNvPicPr>
                  <a:picLocks noChangeAspect="1" noChangeArrowheads="1"/>
                </p:cNvPicPr>
                <p:nvPr/>
              </p:nvPicPr>
              <p:blipFill rotWithShape="1">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p:blipFill>
              <p:spPr bwMode="auto">
                <a:xfrm>
                  <a:off x="6468566" y="2009730"/>
                  <a:ext cx="255743" cy="24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 name="Picture 4"/>
                <p:cNvPicPr>
                  <a:picLocks noChangeAspect="1" noChangeArrowheads="1"/>
                </p:cNvPicPr>
                <p:nvPr/>
              </p:nvPicPr>
              <p:blipFill rotWithShape="1">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p:blipFill>
              <p:spPr bwMode="auto">
                <a:xfrm>
                  <a:off x="6473885" y="2254720"/>
                  <a:ext cx="255743" cy="24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85536" y="2553224"/>
                  <a:ext cx="228574" cy="22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1054" y="2858179"/>
                  <a:ext cx="228574" cy="22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 name="Picture 4"/>
                <p:cNvPicPr>
                  <a:picLocks noChangeAspect="1" noChangeArrowheads="1"/>
                </p:cNvPicPr>
                <p:nvPr/>
              </p:nvPicPr>
              <p:blipFill rotWithShape="1">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p:blipFill>
              <p:spPr bwMode="auto">
                <a:xfrm>
                  <a:off x="6447560" y="3334305"/>
                  <a:ext cx="255743" cy="24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4"/>
                <p:cNvPicPr>
                  <a:picLocks noChangeAspect="1" noChangeArrowheads="1"/>
                </p:cNvPicPr>
                <p:nvPr/>
              </p:nvPicPr>
              <p:blipFill rotWithShape="1">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p:blipFill>
              <p:spPr bwMode="auto">
                <a:xfrm>
                  <a:off x="6468566" y="3842521"/>
                  <a:ext cx="255743" cy="24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2"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65789" y="4575912"/>
                <a:ext cx="171431" cy="171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72" name="Group 71"/>
          <p:cNvGrpSpPr/>
          <p:nvPr/>
        </p:nvGrpSpPr>
        <p:grpSpPr>
          <a:xfrm>
            <a:off x="6978487" y="1169572"/>
            <a:ext cx="365513" cy="3188189"/>
            <a:chOff x="7958879" y="1164561"/>
            <a:chExt cx="294268" cy="3350841"/>
          </a:xfrm>
        </p:grpSpPr>
        <p:pic>
          <p:nvPicPr>
            <p:cNvPr id="73"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9555" y="1164561"/>
              <a:ext cx="228574" cy="22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4"/>
            <p:cNvPicPr>
              <a:picLocks noChangeAspect="1" noChangeArrowheads="1"/>
            </p:cNvPicPr>
            <p:nvPr/>
          </p:nvPicPr>
          <p:blipFill rotWithShape="1">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p:blipFill>
          <p:spPr bwMode="auto">
            <a:xfrm>
              <a:off x="7958879" y="2023837"/>
              <a:ext cx="255743" cy="24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4"/>
            <p:cNvPicPr>
              <a:picLocks noChangeAspect="1" noChangeArrowheads="1"/>
            </p:cNvPicPr>
            <p:nvPr/>
          </p:nvPicPr>
          <p:blipFill rotWithShape="1">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p:blipFill>
          <p:spPr bwMode="auto">
            <a:xfrm>
              <a:off x="7958879" y="2287813"/>
              <a:ext cx="255743" cy="24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4"/>
            <p:cNvPicPr>
              <a:picLocks noChangeAspect="1" noChangeArrowheads="1"/>
            </p:cNvPicPr>
            <p:nvPr/>
          </p:nvPicPr>
          <p:blipFill rotWithShape="1">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p:blipFill>
          <p:spPr bwMode="auto">
            <a:xfrm>
              <a:off x="7967692" y="2570365"/>
              <a:ext cx="255743" cy="24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4"/>
            <p:cNvPicPr>
              <a:picLocks noChangeAspect="1" noChangeArrowheads="1"/>
            </p:cNvPicPr>
            <p:nvPr/>
          </p:nvPicPr>
          <p:blipFill rotWithShape="1">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p:blipFill>
          <p:spPr bwMode="auto">
            <a:xfrm>
              <a:off x="7958879" y="2860931"/>
              <a:ext cx="255743" cy="24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4"/>
            <p:cNvPicPr>
              <a:picLocks noChangeAspect="1" noChangeArrowheads="1"/>
            </p:cNvPicPr>
            <p:nvPr/>
          </p:nvPicPr>
          <p:blipFill rotWithShape="1">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p:blipFill>
          <p:spPr bwMode="auto">
            <a:xfrm>
              <a:off x="7958879" y="3260372"/>
              <a:ext cx="255743" cy="24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4"/>
            <p:cNvPicPr>
              <a:picLocks noChangeAspect="1" noChangeArrowheads="1"/>
            </p:cNvPicPr>
            <p:nvPr/>
          </p:nvPicPr>
          <p:blipFill rotWithShape="1">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p:blipFill>
          <p:spPr bwMode="auto">
            <a:xfrm>
              <a:off x="7975970" y="3843166"/>
              <a:ext cx="255743" cy="24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4"/>
            <p:cNvPicPr>
              <a:picLocks noChangeAspect="1" noChangeArrowheads="1"/>
            </p:cNvPicPr>
            <p:nvPr/>
          </p:nvPicPr>
          <p:blipFill rotWithShape="1">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p:blipFill>
          <p:spPr bwMode="auto">
            <a:xfrm>
              <a:off x="7997404" y="4272220"/>
              <a:ext cx="255743" cy="24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4" name="Group 63"/>
          <p:cNvGrpSpPr/>
          <p:nvPr/>
        </p:nvGrpSpPr>
        <p:grpSpPr>
          <a:xfrm>
            <a:off x="5507119" y="1189684"/>
            <a:ext cx="269747" cy="2263682"/>
            <a:chOff x="6460113" y="1142552"/>
            <a:chExt cx="269667" cy="2419121"/>
          </a:xfrm>
        </p:grpSpPr>
        <p:pic>
          <p:nvPicPr>
            <p:cNvPr id="65"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0113" y="1142552"/>
              <a:ext cx="228574" cy="22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0113" y="1439592"/>
              <a:ext cx="228574" cy="22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4"/>
            <p:cNvPicPr>
              <a:picLocks noChangeAspect="1" noChangeArrowheads="1"/>
            </p:cNvPicPr>
            <p:nvPr/>
          </p:nvPicPr>
          <p:blipFill rotWithShape="1">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p:blipFill>
          <p:spPr bwMode="auto">
            <a:xfrm>
              <a:off x="6467428" y="1971215"/>
              <a:ext cx="255743" cy="24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4"/>
            <p:cNvPicPr>
              <a:picLocks noChangeAspect="1" noChangeArrowheads="1"/>
            </p:cNvPicPr>
            <p:nvPr/>
          </p:nvPicPr>
          <p:blipFill rotWithShape="1">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p:blipFill>
          <p:spPr bwMode="auto">
            <a:xfrm>
              <a:off x="6464228" y="2242368"/>
              <a:ext cx="255743" cy="24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91170" y="2553384"/>
              <a:ext cx="228574" cy="22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1206" y="2882511"/>
              <a:ext cx="228574" cy="22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4"/>
            <p:cNvPicPr>
              <a:picLocks noChangeAspect="1" noChangeArrowheads="1"/>
            </p:cNvPicPr>
            <p:nvPr/>
          </p:nvPicPr>
          <p:blipFill rotWithShape="1">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p:blipFill>
          <p:spPr bwMode="auto">
            <a:xfrm>
              <a:off x="6470120" y="3318491"/>
              <a:ext cx="255743" cy="24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9" name="Text Placeholder 1"/>
          <p:cNvSpPr txBox="1">
            <a:spLocks/>
          </p:cNvSpPr>
          <p:nvPr/>
        </p:nvSpPr>
        <p:spPr>
          <a:xfrm>
            <a:off x="1216094" y="4724654"/>
            <a:ext cx="5810246" cy="384870"/>
          </a:xfrm>
          <a:prstGeom prst="rect">
            <a:avLst/>
          </a:prstGeom>
        </p:spPr>
        <p:txBody>
          <a:bodyPr vert="horz" lIns="0" tIns="0" rIns="0" bIns="0" rtlCol="0" anchor="b" anchorCtr="0">
            <a:noAutofit/>
          </a:bodyPr>
          <a:lstStyle>
            <a:defPPr>
              <a:defRPr lang="en-US"/>
            </a:defPPr>
            <a:lvl1pPr marL="0" algn="l" defTabSz="914400" rtl="0" eaLnBrk="1" fontAlgn="auto" latinLnBrk="0" hangingPunct="1">
              <a:spcBef>
                <a:spcPts val="0"/>
              </a:spcBef>
              <a:spcAft>
                <a:spcPts val="0"/>
              </a:spcAft>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14350">
              <a:lnSpc>
                <a:spcPct val="90000"/>
              </a:lnSpc>
              <a:defRPr/>
            </a:pPr>
            <a:r>
              <a:rPr lang="en-US" altLang="en-US" sz="700" dirty="0">
                <a:solidFill>
                  <a:schemeClr val="tx1"/>
                </a:solidFill>
                <a:latin typeface="Arial" panose="020B0604020202020204" pitchFamily="34" charset="0"/>
                <a:ea typeface="Arial" charset="0"/>
                <a:cs typeface="Arial" panose="020B0604020202020204" pitchFamily="34" charset="0"/>
              </a:rPr>
              <a:t>1. </a:t>
            </a:r>
            <a:r>
              <a:rPr lang="en-US" altLang="en-US" sz="700" dirty="0" err="1">
                <a:solidFill>
                  <a:schemeClr val="tx1"/>
                </a:solidFill>
                <a:latin typeface="Arial" panose="020B0604020202020204" pitchFamily="34" charset="0"/>
                <a:ea typeface="Arial" charset="0"/>
                <a:cs typeface="Arial" panose="020B0604020202020204" pitchFamily="34" charset="0"/>
              </a:rPr>
              <a:t>Zinman</a:t>
            </a:r>
            <a:r>
              <a:rPr lang="en-US" altLang="en-US" sz="700" dirty="0">
                <a:solidFill>
                  <a:schemeClr val="tx1"/>
                </a:solidFill>
                <a:latin typeface="Arial" panose="020B0604020202020204" pitchFamily="34" charset="0"/>
                <a:ea typeface="Arial" charset="0"/>
                <a:cs typeface="Arial" panose="020B0604020202020204" pitchFamily="34" charset="0"/>
              </a:rPr>
              <a:t> et al. N </a:t>
            </a:r>
            <a:r>
              <a:rPr lang="en-US" altLang="en-US" sz="700" dirty="0" err="1">
                <a:solidFill>
                  <a:schemeClr val="tx1"/>
                </a:solidFill>
                <a:latin typeface="Arial" panose="020B0604020202020204" pitchFamily="34" charset="0"/>
                <a:ea typeface="Arial" charset="0"/>
                <a:cs typeface="Arial" panose="020B0604020202020204" pitchFamily="34" charset="0"/>
              </a:rPr>
              <a:t>Engl</a:t>
            </a:r>
            <a:r>
              <a:rPr lang="en-US" altLang="en-US" sz="700" dirty="0">
                <a:solidFill>
                  <a:schemeClr val="tx1"/>
                </a:solidFill>
                <a:latin typeface="Arial" panose="020B0604020202020204" pitchFamily="34" charset="0"/>
                <a:ea typeface="Arial" charset="0"/>
                <a:cs typeface="Arial" panose="020B0604020202020204" pitchFamily="34" charset="0"/>
              </a:rPr>
              <a:t> J Med 2015;373:2117–28.</a:t>
            </a:r>
            <a:r>
              <a:rPr lang="en-US" sz="700" dirty="0">
                <a:solidFill>
                  <a:schemeClr val="tx1"/>
                </a:solidFill>
                <a:latin typeface="Arial" panose="020B0604020202020204" pitchFamily="34" charset="0"/>
                <a:cs typeface="Arial" panose="020B0604020202020204" pitchFamily="34" charset="0"/>
              </a:rPr>
              <a:t> 2. Neal et al. </a:t>
            </a:r>
            <a:r>
              <a:rPr lang="tr-TR" sz="700" dirty="0">
                <a:solidFill>
                  <a:schemeClr val="tx1"/>
                </a:solidFill>
                <a:latin typeface="Arial" panose="020B0604020202020204" pitchFamily="34" charset="0"/>
                <a:cs typeface="Arial" panose="020B0604020202020204" pitchFamily="34" charset="0"/>
              </a:rPr>
              <a:t>N Engl J Med 2017;377:644</a:t>
            </a:r>
            <a:r>
              <a:rPr lang="en-US" sz="700" dirty="0">
                <a:solidFill>
                  <a:schemeClr val="tx1"/>
                </a:solidFill>
                <a:latin typeface="Arial" panose="020B0604020202020204" pitchFamily="34" charset="0"/>
                <a:cs typeface="Arial" panose="020B0604020202020204" pitchFamily="34" charset="0"/>
              </a:rPr>
              <a:t>–</a:t>
            </a:r>
            <a:r>
              <a:rPr lang="tr-TR" sz="700" dirty="0">
                <a:solidFill>
                  <a:schemeClr val="tx1"/>
                </a:solidFill>
                <a:latin typeface="Arial" panose="020B0604020202020204" pitchFamily="34" charset="0"/>
                <a:cs typeface="Arial" panose="020B0604020202020204" pitchFamily="34" charset="0"/>
              </a:rPr>
              <a:t>57</a:t>
            </a:r>
            <a:r>
              <a:rPr lang="en-US" altLang="en-US" sz="700" dirty="0">
                <a:solidFill>
                  <a:schemeClr val="tx1"/>
                </a:solidFill>
                <a:latin typeface="Arial" panose="020B0604020202020204" pitchFamily="34" charset="0"/>
                <a:cs typeface="Arial" panose="020B0604020202020204" pitchFamily="34" charset="0"/>
              </a:rPr>
              <a:t>. </a:t>
            </a:r>
            <a:r>
              <a:rPr lang="is-IS" sz="700" dirty="0">
                <a:solidFill>
                  <a:schemeClr val="tx1"/>
                </a:solidFill>
                <a:latin typeface="Arial" panose="020B0604020202020204" pitchFamily="34" charset="0"/>
                <a:cs typeface="Arial" panose="020B0604020202020204" pitchFamily="34" charset="0"/>
              </a:rPr>
              <a:t>3.</a:t>
            </a:r>
            <a:r>
              <a:rPr lang="en-US" sz="700" dirty="0">
                <a:solidFill>
                  <a:schemeClr val="tx1"/>
                </a:solidFill>
                <a:latin typeface="Arial" panose="020B0604020202020204" pitchFamily="34" charset="0"/>
                <a:cs typeface="Arial" panose="020B0604020202020204" pitchFamily="34" charset="0"/>
              </a:rPr>
              <a:t>N </a:t>
            </a:r>
            <a:r>
              <a:rPr lang="en-US" sz="700" dirty="0" err="1">
                <a:solidFill>
                  <a:schemeClr val="tx1"/>
                </a:solidFill>
                <a:latin typeface="Arial" panose="020B0604020202020204" pitchFamily="34" charset="0"/>
                <a:cs typeface="Arial" panose="020B0604020202020204" pitchFamily="34" charset="0"/>
              </a:rPr>
              <a:t>Eng</a:t>
            </a:r>
            <a:r>
              <a:rPr lang="en-US" sz="700" dirty="0">
                <a:solidFill>
                  <a:schemeClr val="tx1"/>
                </a:solidFill>
                <a:latin typeface="Arial" panose="020B0604020202020204" pitchFamily="34" charset="0"/>
                <a:cs typeface="Arial" panose="020B0604020202020204" pitchFamily="34" charset="0"/>
              </a:rPr>
              <a:t> J Med 2018; DOI: 10.1056/NEJMoa1812389 4</a:t>
            </a:r>
            <a:r>
              <a:rPr lang="nb-NO" sz="700" dirty="0">
                <a:solidFill>
                  <a:schemeClr val="tx1"/>
                </a:solidFill>
                <a:latin typeface="Arial" panose="020B0604020202020204" pitchFamily="34" charset="0"/>
                <a:cs typeface="Arial" panose="020B0604020202020204" pitchFamily="34" charset="0"/>
              </a:rPr>
              <a:t>. Scirica et al. N Engl J Med 2013;369:1317–26. 5. White et al. N Engl J Med 2013;369:1327–35. 6. </a:t>
            </a:r>
            <a:r>
              <a:rPr lang="en-US" sz="700" dirty="0">
                <a:solidFill>
                  <a:schemeClr val="tx1"/>
                </a:solidFill>
                <a:latin typeface="Arial" panose="020B0604020202020204" pitchFamily="34" charset="0"/>
                <a:cs typeface="Arial" panose="020B0604020202020204" pitchFamily="34" charset="0"/>
              </a:rPr>
              <a:t>Green et al. N </a:t>
            </a:r>
            <a:r>
              <a:rPr lang="en-US" sz="700" dirty="0" err="1">
                <a:solidFill>
                  <a:schemeClr val="tx1"/>
                </a:solidFill>
                <a:latin typeface="Arial" panose="020B0604020202020204" pitchFamily="34" charset="0"/>
                <a:cs typeface="Arial" panose="020B0604020202020204" pitchFamily="34" charset="0"/>
              </a:rPr>
              <a:t>Engl</a:t>
            </a:r>
            <a:r>
              <a:rPr lang="en-US" sz="700" dirty="0">
                <a:solidFill>
                  <a:schemeClr val="tx1"/>
                </a:solidFill>
                <a:latin typeface="Arial" panose="020B0604020202020204" pitchFamily="34" charset="0"/>
                <a:cs typeface="Arial" panose="020B0604020202020204" pitchFamily="34" charset="0"/>
              </a:rPr>
              <a:t> J Med 2015;373:232–42. 7. </a:t>
            </a:r>
            <a:r>
              <a:rPr lang="nb-NO" sz="700" dirty="0">
                <a:solidFill>
                  <a:schemeClr val="tx1"/>
                </a:solidFill>
                <a:latin typeface="Arial" panose="020B0604020202020204" pitchFamily="34" charset="0"/>
                <a:cs typeface="Arial" panose="020B0604020202020204" pitchFamily="34" charset="0"/>
              </a:rPr>
              <a:t>Bethel et al. Diabetes Obes Metab 2015;17:1395–402</a:t>
            </a:r>
            <a:r>
              <a:rPr lang="en-US" sz="700" dirty="0">
                <a:solidFill>
                  <a:schemeClr val="tx1"/>
                </a:solidFill>
                <a:latin typeface="Arial" panose="020B0604020202020204" pitchFamily="34" charset="0"/>
                <a:cs typeface="Arial" panose="020B0604020202020204" pitchFamily="34" charset="0"/>
              </a:rPr>
              <a:t>. 8. Son &amp; Kim. </a:t>
            </a:r>
            <a:r>
              <a:rPr lang="pt-BR" sz="700" dirty="0">
                <a:solidFill>
                  <a:schemeClr val="tx1"/>
                </a:solidFill>
                <a:latin typeface="Arial" panose="020B0604020202020204" pitchFamily="34" charset="0"/>
                <a:cs typeface="Arial" panose="020B0604020202020204" pitchFamily="34" charset="0"/>
              </a:rPr>
              <a:t>Diabetes Metab J 2015;39:373–83.</a:t>
            </a:r>
            <a:r>
              <a:rPr lang="nb-NO" sz="700" dirty="0">
                <a:solidFill>
                  <a:schemeClr val="tx1"/>
                </a:solidFill>
                <a:latin typeface="Arial" panose="020B0604020202020204" pitchFamily="34" charset="0"/>
                <a:cs typeface="Arial" panose="020B0604020202020204" pitchFamily="34" charset="0"/>
              </a:rPr>
              <a:t> </a:t>
            </a:r>
            <a:r>
              <a:rPr lang="en-US" sz="700" dirty="0">
                <a:solidFill>
                  <a:schemeClr val="tx1"/>
                </a:solidFill>
                <a:latin typeface="Arial" panose="020B0604020202020204" pitchFamily="34" charset="0"/>
                <a:cs typeface="Arial" panose="020B0604020202020204" pitchFamily="34" charset="0"/>
              </a:rPr>
              <a:t> </a:t>
            </a:r>
            <a:endParaRPr lang="vi-VN" sz="700" dirty="0">
              <a:solidFill>
                <a:schemeClr val="tx1"/>
              </a:solidFill>
              <a:latin typeface="Arial" panose="020B0604020202020204" pitchFamily="34" charset="0"/>
              <a:cs typeface="Arial" panose="020B0604020202020204" pitchFamily="34" charset="0"/>
            </a:endParaRPr>
          </a:p>
        </p:txBody>
      </p:sp>
      <p:pic>
        <p:nvPicPr>
          <p:cNvPr id="95" name="Picture 4"/>
          <p:cNvPicPr>
            <a:picLocks noChangeAspect="1" noChangeArrowheads="1"/>
          </p:cNvPicPr>
          <p:nvPr/>
        </p:nvPicPr>
        <p:blipFill rotWithShape="1">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p:blipFill>
        <p:spPr bwMode="auto">
          <a:xfrm>
            <a:off x="5511236" y="1729900"/>
            <a:ext cx="255818" cy="22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 name="Picture 4"/>
          <p:cNvPicPr>
            <a:picLocks noChangeAspect="1" noChangeArrowheads="1"/>
          </p:cNvPicPr>
          <p:nvPr/>
        </p:nvPicPr>
        <p:blipFill rotWithShape="1">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p:blipFill>
        <p:spPr bwMode="auto">
          <a:xfrm>
            <a:off x="6989240" y="1704017"/>
            <a:ext cx="317660" cy="231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 name="Picture 4"/>
          <p:cNvPicPr>
            <a:picLocks noChangeAspect="1" noChangeArrowheads="1"/>
          </p:cNvPicPr>
          <p:nvPr/>
        </p:nvPicPr>
        <p:blipFill rotWithShape="1">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p:blipFill>
        <p:spPr bwMode="auto">
          <a:xfrm>
            <a:off x="6978487" y="1444017"/>
            <a:ext cx="317660" cy="231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 name="Picture 4"/>
          <p:cNvPicPr>
            <a:picLocks noChangeAspect="1" noChangeArrowheads="1"/>
          </p:cNvPicPr>
          <p:nvPr/>
        </p:nvPicPr>
        <p:blipFill rotWithShape="1">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p:blipFill>
        <p:spPr bwMode="auto">
          <a:xfrm>
            <a:off x="5511235" y="3720332"/>
            <a:ext cx="255818" cy="22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06101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9D923-89F5-407F-9231-05BEAE24AA8A}"/>
              </a:ext>
            </a:extLst>
          </p:cNvPr>
          <p:cNvSpPr txBox="1">
            <a:spLocks/>
          </p:cNvSpPr>
          <p:nvPr/>
        </p:nvSpPr>
        <p:spPr>
          <a:xfrm>
            <a:off x="1214920" y="237291"/>
            <a:ext cx="7929081" cy="531688"/>
          </a:xfrm>
          <a:prstGeom prst="rect">
            <a:avLst/>
          </a:prstGeom>
        </p:spPr>
        <p:txBody>
          <a:bodyP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defTabSz="685783">
              <a:defRPr/>
            </a:pPr>
            <a:r>
              <a:rPr lang="en-US" sz="2800" b="1" cap="none" dirty="0">
                <a:solidFill>
                  <a:srgbClr val="0070C0"/>
                </a:solidFill>
                <a:latin typeface="Calibri" panose="020F0502020204030204" pitchFamily="34" charset="0"/>
                <a:cs typeface="Calibri" panose="020F0502020204030204" pitchFamily="34" charset="0"/>
              </a:rPr>
              <a:t>Fulfilling YOUR wish list for T2DM patients…</a:t>
            </a:r>
            <a:endParaRPr lang="en-US" sz="2800" cap="none" dirty="0">
              <a:solidFill>
                <a:srgbClr val="0070C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B2877D3-32C1-45DE-9956-FC8A93AD91D3}"/>
              </a:ext>
            </a:extLst>
          </p:cNvPr>
          <p:cNvSpPr txBox="1"/>
          <p:nvPr/>
        </p:nvSpPr>
        <p:spPr>
          <a:xfrm>
            <a:off x="1697222" y="1128500"/>
            <a:ext cx="6240859" cy="3993401"/>
          </a:xfrm>
          <a:prstGeom prst="rect">
            <a:avLst/>
          </a:prstGeom>
          <a:noFill/>
        </p:spPr>
        <p:txBody>
          <a:bodyPr wrap="square" rtlCol="0">
            <a:spAutoFit/>
          </a:bodyPr>
          <a:lstStyle/>
          <a:p>
            <a:pPr marL="430995" indent="-430995" defTabSz="685783">
              <a:buFont typeface="Wingdings" panose="05000000000000000000" pitchFamily="2" charset="2"/>
              <a:buChar char="q"/>
              <a:defRPr/>
            </a:pPr>
            <a:r>
              <a:rPr lang="en-US" sz="1950" dirty="0" err="1">
                <a:solidFill>
                  <a:prstClr val="black"/>
                </a:solidFill>
                <a:latin typeface="Calibri" panose="020F0502020204030204" pitchFamily="34" charset="0"/>
                <a:cs typeface="Calibri" panose="020F0502020204030204" pitchFamily="34" charset="0"/>
              </a:rPr>
              <a:t>Hiệu</a:t>
            </a:r>
            <a:r>
              <a:rPr lang="en-US" sz="1950" dirty="0">
                <a:solidFill>
                  <a:prstClr val="black"/>
                </a:solidFill>
                <a:latin typeface="Calibri" panose="020F0502020204030204" pitchFamily="34" charset="0"/>
                <a:cs typeface="Calibri" panose="020F0502020204030204" pitchFamily="34" charset="0"/>
              </a:rPr>
              <a:t> </a:t>
            </a:r>
            <a:r>
              <a:rPr lang="en-US" sz="1950" dirty="0" err="1">
                <a:solidFill>
                  <a:prstClr val="black"/>
                </a:solidFill>
                <a:latin typeface="Calibri" panose="020F0502020204030204" pitchFamily="34" charset="0"/>
                <a:cs typeface="Calibri" panose="020F0502020204030204" pitchFamily="34" charset="0"/>
              </a:rPr>
              <a:t>quả</a:t>
            </a:r>
            <a:r>
              <a:rPr lang="en-US" sz="1950" dirty="0">
                <a:solidFill>
                  <a:prstClr val="black"/>
                </a:solidFill>
                <a:latin typeface="Calibri" panose="020F0502020204030204" pitchFamily="34" charset="0"/>
                <a:cs typeface="Calibri" panose="020F0502020204030204" pitchFamily="34" charset="0"/>
              </a:rPr>
              <a:t> / ↓ HbA</a:t>
            </a:r>
            <a:r>
              <a:rPr lang="en-US" sz="1950" baseline="-25000" dirty="0">
                <a:solidFill>
                  <a:prstClr val="black"/>
                </a:solidFill>
                <a:latin typeface="Calibri" panose="020F0502020204030204" pitchFamily="34" charset="0"/>
                <a:cs typeface="Calibri" panose="020F0502020204030204" pitchFamily="34" charset="0"/>
              </a:rPr>
              <a:t>1c</a:t>
            </a:r>
            <a:r>
              <a:rPr lang="en-US" sz="1950" dirty="0">
                <a:solidFill>
                  <a:prstClr val="black"/>
                </a:solidFill>
                <a:latin typeface="Calibri" panose="020F0502020204030204" pitchFamily="34" charset="0"/>
                <a:cs typeface="Calibri" panose="020F0502020204030204" pitchFamily="34" charset="0"/>
              </a:rPr>
              <a:t> </a:t>
            </a:r>
          </a:p>
          <a:p>
            <a:pPr marL="430995" indent="-430995" defTabSz="685783">
              <a:buFont typeface="Wingdings" panose="05000000000000000000" pitchFamily="2" charset="2"/>
              <a:buChar char="q"/>
              <a:defRPr/>
            </a:pPr>
            <a:endParaRPr lang="en-US" sz="1950" dirty="0">
              <a:solidFill>
                <a:prstClr val="black"/>
              </a:solidFill>
              <a:latin typeface="Calibri" panose="020F0502020204030204" pitchFamily="34" charset="0"/>
              <a:cs typeface="Calibri" panose="020F0502020204030204" pitchFamily="34" charset="0"/>
            </a:endParaRPr>
          </a:p>
          <a:p>
            <a:pPr marL="430995" indent="-430995" defTabSz="685783">
              <a:buFont typeface="Wingdings" panose="05000000000000000000" pitchFamily="2" charset="2"/>
              <a:buChar char="q"/>
              <a:defRPr/>
            </a:pPr>
            <a:r>
              <a:rPr lang="en-US" sz="1950" dirty="0" err="1">
                <a:solidFill>
                  <a:prstClr val="black"/>
                </a:solidFill>
                <a:latin typeface="Calibri" panose="020F0502020204030204" pitchFamily="34" charset="0"/>
                <a:cs typeface="Calibri" panose="020F0502020204030204" pitchFamily="34" charset="0"/>
              </a:rPr>
              <a:t>Không</a:t>
            </a:r>
            <a:r>
              <a:rPr lang="en-US" sz="1950" dirty="0">
                <a:solidFill>
                  <a:prstClr val="black"/>
                </a:solidFill>
                <a:latin typeface="Calibri" panose="020F0502020204030204" pitchFamily="34" charset="0"/>
                <a:cs typeface="Calibri" panose="020F0502020204030204" pitchFamily="34" charset="0"/>
              </a:rPr>
              <a:t> </a:t>
            </a:r>
            <a:r>
              <a:rPr lang="en-US" sz="1950" dirty="0" err="1">
                <a:solidFill>
                  <a:prstClr val="black"/>
                </a:solidFill>
                <a:latin typeface="Calibri" panose="020F0502020204030204" pitchFamily="34" charset="0"/>
                <a:cs typeface="Calibri" panose="020F0502020204030204" pitchFamily="34" charset="0"/>
              </a:rPr>
              <a:t>tụt</a:t>
            </a:r>
            <a:r>
              <a:rPr lang="en-US" sz="1950" dirty="0">
                <a:solidFill>
                  <a:prstClr val="black"/>
                </a:solidFill>
                <a:latin typeface="Calibri" panose="020F0502020204030204" pitchFamily="34" charset="0"/>
                <a:cs typeface="Calibri" panose="020F0502020204030204" pitchFamily="34" charset="0"/>
              </a:rPr>
              <a:t> </a:t>
            </a:r>
            <a:r>
              <a:rPr lang="en-US" sz="1950" dirty="0" err="1">
                <a:solidFill>
                  <a:prstClr val="black"/>
                </a:solidFill>
                <a:latin typeface="Calibri" panose="020F0502020204030204" pitchFamily="34" charset="0"/>
                <a:cs typeface="Calibri" panose="020F0502020204030204" pitchFamily="34" charset="0"/>
              </a:rPr>
              <a:t>đường</a:t>
            </a:r>
            <a:r>
              <a:rPr lang="en-US" sz="1950" dirty="0">
                <a:solidFill>
                  <a:prstClr val="black"/>
                </a:solidFill>
                <a:latin typeface="Calibri" panose="020F0502020204030204" pitchFamily="34" charset="0"/>
                <a:cs typeface="Calibri" panose="020F0502020204030204" pitchFamily="34" charset="0"/>
              </a:rPr>
              <a:t> </a:t>
            </a:r>
            <a:r>
              <a:rPr lang="en-US" sz="1950" dirty="0" err="1">
                <a:solidFill>
                  <a:prstClr val="black"/>
                </a:solidFill>
                <a:latin typeface="Calibri" panose="020F0502020204030204" pitchFamily="34" charset="0"/>
                <a:cs typeface="Calibri" panose="020F0502020204030204" pitchFamily="34" charset="0"/>
              </a:rPr>
              <a:t>huyết</a:t>
            </a:r>
            <a:endParaRPr lang="en-US" sz="1950" dirty="0">
              <a:solidFill>
                <a:prstClr val="black"/>
              </a:solidFill>
              <a:latin typeface="Calibri" panose="020F0502020204030204" pitchFamily="34" charset="0"/>
              <a:cs typeface="Calibri" panose="020F0502020204030204" pitchFamily="34" charset="0"/>
            </a:endParaRPr>
          </a:p>
          <a:p>
            <a:pPr marL="430995" indent="-430995" defTabSz="685783">
              <a:buFont typeface="Wingdings" panose="05000000000000000000" pitchFamily="2" charset="2"/>
              <a:buChar char="q"/>
              <a:defRPr/>
            </a:pPr>
            <a:endParaRPr lang="en-US" sz="1950" dirty="0">
              <a:solidFill>
                <a:prstClr val="black"/>
              </a:solidFill>
              <a:latin typeface="Calibri" panose="020F0502020204030204" pitchFamily="34" charset="0"/>
              <a:cs typeface="Calibri" panose="020F0502020204030204" pitchFamily="34" charset="0"/>
            </a:endParaRPr>
          </a:p>
          <a:p>
            <a:pPr marL="430995" indent="-430995" defTabSz="685783">
              <a:buFont typeface="Wingdings" panose="05000000000000000000" pitchFamily="2" charset="2"/>
              <a:buChar char="q"/>
              <a:defRPr/>
            </a:pPr>
            <a:r>
              <a:rPr lang="en-US" sz="1950" dirty="0" err="1">
                <a:solidFill>
                  <a:prstClr val="black"/>
                </a:solidFill>
                <a:latin typeface="Calibri" panose="020F0502020204030204" pitchFamily="34" charset="0"/>
                <a:cs typeface="Calibri" panose="020F0502020204030204" pitchFamily="34" charset="0"/>
              </a:rPr>
              <a:t>Giảm</a:t>
            </a:r>
            <a:r>
              <a:rPr lang="en-US" sz="1950" dirty="0">
                <a:solidFill>
                  <a:prstClr val="black"/>
                </a:solidFill>
                <a:latin typeface="Calibri" panose="020F0502020204030204" pitchFamily="34" charset="0"/>
                <a:cs typeface="Calibri" panose="020F0502020204030204" pitchFamily="34" charset="0"/>
              </a:rPr>
              <a:t> </a:t>
            </a:r>
            <a:r>
              <a:rPr lang="en-US" sz="1950" dirty="0" err="1">
                <a:solidFill>
                  <a:prstClr val="black"/>
                </a:solidFill>
                <a:latin typeface="Calibri" panose="020F0502020204030204" pitchFamily="34" charset="0"/>
                <a:cs typeface="Calibri" panose="020F0502020204030204" pitchFamily="34" charset="0"/>
              </a:rPr>
              <a:t>cân</a:t>
            </a:r>
            <a:endParaRPr lang="en-US" sz="1950" dirty="0">
              <a:solidFill>
                <a:prstClr val="black"/>
              </a:solidFill>
              <a:latin typeface="Calibri" panose="020F0502020204030204" pitchFamily="34" charset="0"/>
              <a:cs typeface="Calibri" panose="020F0502020204030204" pitchFamily="34" charset="0"/>
            </a:endParaRPr>
          </a:p>
          <a:p>
            <a:pPr marL="430995" indent="-430995" defTabSz="685783">
              <a:buFont typeface="Wingdings" panose="05000000000000000000" pitchFamily="2" charset="2"/>
              <a:buChar char="q"/>
              <a:defRPr/>
            </a:pPr>
            <a:endParaRPr lang="en-US" sz="1950" dirty="0">
              <a:solidFill>
                <a:prstClr val="black"/>
              </a:solidFill>
              <a:latin typeface="Calibri" panose="020F0502020204030204" pitchFamily="34" charset="0"/>
              <a:cs typeface="Calibri" panose="020F0502020204030204" pitchFamily="34" charset="0"/>
            </a:endParaRPr>
          </a:p>
          <a:p>
            <a:pPr marL="430995" indent="-430995" defTabSz="685783">
              <a:buFont typeface="Wingdings" panose="05000000000000000000" pitchFamily="2" charset="2"/>
              <a:buChar char="q"/>
              <a:defRPr/>
            </a:pPr>
            <a:r>
              <a:rPr lang="en-US" sz="1950" dirty="0" err="1">
                <a:solidFill>
                  <a:prstClr val="black"/>
                </a:solidFill>
                <a:latin typeface="Calibri" panose="020F0502020204030204" pitchFamily="34" charset="0"/>
                <a:cs typeface="Calibri" panose="020F0502020204030204" pitchFamily="34" charset="0"/>
              </a:rPr>
              <a:t>Dễ</a:t>
            </a:r>
            <a:r>
              <a:rPr lang="en-US" sz="1950" dirty="0">
                <a:solidFill>
                  <a:prstClr val="black"/>
                </a:solidFill>
                <a:latin typeface="Calibri" panose="020F0502020204030204" pitchFamily="34" charset="0"/>
                <a:cs typeface="Calibri" panose="020F0502020204030204" pitchFamily="34" charset="0"/>
              </a:rPr>
              <a:t> </a:t>
            </a:r>
            <a:r>
              <a:rPr lang="en-US" sz="1950" dirty="0" err="1">
                <a:solidFill>
                  <a:prstClr val="black"/>
                </a:solidFill>
                <a:latin typeface="Calibri" panose="020F0502020204030204" pitchFamily="34" charset="0"/>
                <a:cs typeface="Calibri" panose="020F0502020204030204" pitchFamily="34" charset="0"/>
              </a:rPr>
              <a:t>sử</a:t>
            </a:r>
            <a:r>
              <a:rPr lang="en-US" sz="1950" dirty="0">
                <a:solidFill>
                  <a:prstClr val="black"/>
                </a:solidFill>
                <a:latin typeface="Calibri" panose="020F0502020204030204" pitchFamily="34" charset="0"/>
                <a:cs typeface="Calibri" panose="020F0502020204030204" pitchFamily="34" charset="0"/>
              </a:rPr>
              <a:t> </a:t>
            </a:r>
            <a:r>
              <a:rPr lang="en-US" sz="1950" dirty="0" err="1">
                <a:solidFill>
                  <a:prstClr val="black"/>
                </a:solidFill>
                <a:latin typeface="Calibri" panose="020F0502020204030204" pitchFamily="34" charset="0"/>
                <a:cs typeface="Calibri" panose="020F0502020204030204" pitchFamily="34" charset="0"/>
              </a:rPr>
              <a:t>dụng</a:t>
            </a:r>
            <a:r>
              <a:rPr lang="en-US" sz="1950" dirty="0">
                <a:solidFill>
                  <a:prstClr val="black"/>
                </a:solidFill>
                <a:latin typeface="Calibri" panose="020F0502020204030204" pitchFamily="34" charset="0"/>
                <a:cs typeface="Calibri" panose="020F0502020204030204" pitchFamily="34" charset="0"/>
              </a:rPr>
              <a:t> / </a:t>
            </a:r>
            <a:r>
              <a:rPr lang="en-US" sz="1950" dirty="0" err="1">
                <a:solidFill>
                  <a:prstClr val="black"/>
                </a:solidFill>
                <a:latin typeface="Calibri" panose="020F0502020204030204" pitchFamily="34" charset="0"/>
                <a:cs typeface="Calibri" panose="020F0502020204030204" pitchFamily="34" charset="0"/>
              </a:rPr>
              <a:t>đường</a:t>
            </a:r>
            <a:r>
              <a:rPr lang="en-US" sz="1950" dirty="0">
                <a:solidFill>
                  <a:prstClr val="black"/>
                </a:solidFill>
                <a:latin typeface="Calibri" panose="020F0502020204030204" pitchFamily="34" charset="0"/>
                <a:cs typeface="Calibri" panose="020F0502020204030204" pitchFamily="34" charset="0"/>
              </a:rPr>
              <a:t> </a:t>
            </a:r>
            <a:r>
              <a:rPr lang="en-US" sz="1950" dirty="0" err="1">
                <a:solidFill>
                  <a:prstClr val="black"/>
                </a:solidFill>
                <a:latin typeface="Calibri" panose="020F0502020204030204" pitchFamily="34" charset="0"/>
                <a:cs typeface="Calibri" panose="020F0502020204030204" pitchFamily="34" charset="0"/>
              </a:rPr>
              <a:t>uống</a:t>
            </a:r>
            <a:endParaRPr lang="en-US" sz="1950" dirty="0">
              <a:solidFill>
                <a:prstClr val="black"/>
              </a:solidFill>
              <a:latin typeface="Calibri" panose="020F0502020204030204" pitchFamily="34" charset="0"/>
              <a:cs typeface="Calibri" panose="020F0502020204030204" pitchFamily="34" charset="0"/>
            </a:endParaRPr>
          </a:p>
          <a:p>
            <a:pPr marL="430995" indent="-430995" defTabSz="685783">
              <a:buFont typeface="Wingdings" panose="05000000000000000000" pitchFamily="2" charset="2"/>
              <a:buChar char="q"/>
              <a:defRPr/>
            </a:pPr>
            <a:endParaRPr lang="en-US" sz="1950" dirty="0">
              <a:solidFill>
                <a:prstClr val="black"/>
              </a:solidFill>
              <a:latin typeface="Calibri" panose="020F0502020204030204" pitchFamily="34" charset="0"/>
              <a:cs typeface="Calibri" panose="020F0502020204030204" pitchFamily="34" charset="0"/>
            </a:endParaRPr>
          </a:p>
          <a:p>
            <a:pPr marL="430995" indent="-430995" defTabSz="685783">
              <a:buFont typeface="Wingdings" panose="05000000000000000000" pitchFamily="2" charset="2"/>
              <a:buChar char="q"/>
              <a:defRPr/>
            </a:pPr>
            <a:r>
              <a:rPr lang="en-US" sz="1950" b="1" dirty="0" err="1">
                <a:solidFill>
                  <a:srgbClr val="D34817"/>
                </a:solidFill>
                <a:latin typeface="Calibri" panose="020F0502020204030204" pitchFamily="34" charset="0"/>
                <a:cs typeface="Calibri" panose="020F0502020204030204" pitchFamily="34" charset="0"/>
              </a:rPr>
              <a:t>Giảm</a:t>
            </a:r>
            <a:r>
              <a:rPr lang="en-US" sz="1950" b="1" dirty="0">
                <a:solidFill>
                  <a:srgbClr val="D34817"/>
                </a:solidFill>
                <a:latin typeface="Calibri" panose="020F0502020204030204" pitchFamily="34" charset="0"/>
                <a:cs typeface="Calibri" panose="020F0502020204030204" pitchFamily="34" charset="0"/>
              </a:rPr>
              <a:t> </a:t>
            </a:r>
            <a:r>
              <a:rPr lang="en-US" sz="1950" b="1" dirty="0" err="1">
                <a:solidFill>
                  <a:srgbClr val="D34817"/>
                </a:solidFill>
                <a:latin typeface="Calibri" panose="020F0502020204030204" pitchFamily="34" charset="0"/>
                <a:cs typeface="Calibri" panose="020F0502020204030204" pitchFamily="34" charset="0"/>
              </a:rPr>
              <a:t>biến</a:t>
            </a:r>
            <a:r>
              <a:rPr lang="en-US" sz="1950" b="1" dirty="0">
                <a:solidFill>
                  <a:srgbClr val="D34817"/>
                </a:solidFill>
                <a:latin typeface="Calibri" panose="020F0502020204030204" pitchFamily="34" charset="0"/>
                <a:cs typeface="Calibri" panose="020F0502020204030204" pitchFamily="34" charset="0"/>
              </a:rPr>
              <a:t> </a:t>
            </a:r>
            <a:r>
              <a:rPr lang="en-US" sz="1950" b="1" dirty="0" err="1">
                <a:solidFill>
                  <a:srgbClr val="D34817"/>
                </a:solidFill>
                <a:latin typeface="Calibri" panose="020F0502020204030204" pitchFamily="34" charset="0"/>
                <a:cs typeface="Calibri" panose="020F0502020204030204" pitchFamily="34" charset="0"/>
              </a:rPr>
              <a:t>cố</a:t>
            </a:r>
            <a:r>
              <a:rPr lang="en-US" sz="1950" b="1" dirty="0">
                <a:solidFill>
                  <a:srgbClr val="D34817"/>
                </a:solidFill>
                <a:latin typeface="Calibri" panose="020F0502020204030204" pitchFamily="34" charset="0"/>
                <a:cs typeface="Calibri" panose="020F0502020204030204" pitchFamily="34" charset="0"/>
              </a:rPr>
              <a:t> tim </a:t>
            </a:r>
            <a:r>
              <a:rPr lang="en-US" sz="1950" b="1" dirty="0" err="1">
                <a:solidFill>
                  <a:srgbClr val="D34817"/>
                </a:solidFill>
                <a:latin typeface="Calibri" panose="020F0502020204030204" pitchFamily="34" charset="0"/>
                <a:cs typeface="Calibri" panose="020F0502020204030204" pitchFamily="34" charset="0"/>
              </a:rPr>
              <a:t>mạch</a:t>
            </a:r>
            <a:r>
              <a:rPr lang="en-US" sz="1950" b="1" dirty="0">
                <a:solidFill>
                  <a:srgbClr val="D34817"/>
                </a:solidFill>
                <a:latin typeface="Calibri" panose="020F0502020204030204" pitchFamily="34" charset="0"/>
                <a:cs typeface="Calibri" panose="020F0502020204030204" pitchFamily="34" charset="0"/>
              </a:rPr>
              <a:t> / </a:t>
            </a:r>
            <a:r>
              <a:rPr lang="en-US" sz="1950" b="1" dirty="0" err="1">
                <a:solidFill>
                  <a:srgbClr val="D34817"/>
                </a:solidFill>
                <a:latin typeface="Calibri" panose="020F0502020204030204" pitchFamily="34" charset="0"/>
                <a:cs typeface="Calibri" panose="020F0502020204030204" pitchFamily="34" charset="0"/>
              </a:rPr>
              <a:t>giảm</a:t>
            </a:r>
            <a:r>
              <a:rPr lang="en-US" sz="1950" b="1" dirty="0">
                <a:solidFill>
                  <a:srgbClr val="D34817"/>
                </a:solidFill>
                <a:latin typeface="Calibri" panose="020F0502020204030204" pitchFamily="34" charset="0"/>
                <a:cs typeface="Calibri" panose="020F0502020204030204" pitchFamily="34" charset="0"/>
              </a:rPr>
              <a:t> </a:t>
            </a:r>
            <a:r>
              <a:rPr lang="en-US" sz="1950" b="1" dirty="0" err="1">
                <a:solidFill>
                  <a:srgbClr val="D34817"/>
                </a:solidFill>
                <a:latin typeface="Calibri" panose="020F0502020204030204" pitchFamily="34" charset="0"/>
                <a:cs typeface="Calibri" panose="020F0502020204030204" pitchFamily="34" charset="0"/>
              </a:rPr>
              <a:t>nhập</a:t>
            </a:r>
            <a:r>
              <a:rPr lang="en-US" sz="1950" b="1" dirty="0">
                <a:solidFill>
                  <a:srgbClr val="D34817"/>
                </a:solidFill>
                <a:latin typeface="Calibri" panose="020F0502020204030204" pitchFamily="34" charset="0"/>
                <a:cs typeface="Calibri" panose="020F0502020204030204" pitchFamily="34" charset="0"/>
              </a:rPr>
              <a:t> </a:t>
            </a:r>
            <a:r>
              <a:rPr lang="en-US" sz="1950" b="1" dirty="0" err="1">
                <a:solidFill>
                  <a:srgbClr val="D34817"/>
                </a:solidFill>
                <a:latin typeface="Calibri" panose="020F0502020204030204" pitchFamily="34" charset="0"/>
                <a:cs typeface="Calibri" panose="020F0502020204030204" pitchFamily="34" charset="0"/>
              </a:rPr>
              <a:t>viện</a:t>
            </a:r>
            <a:r>
              <a:rPr lang="en-US" sz="1950" b="1" dirty="0">
                <a:solidFill>
                  <a:srgbClr val="D34817"/>
                </a:solidFill>
                <a:latin typeface="Calibri" panose="020F0502020204030204" pitchFamily="34" charset="0"/>
                <a:cs typeface="Calibri" panose="020F0502020204030204" pitchFamily="34" charset="0"/>
              </a:rPr>
              <a:t> do </a:t>
            </a:r>
            <a:r>
              <a:rPr lang="en-US" sz="1950" b="1" dirty="0" err="1">
                <a:solidFill>
                  <a:srgbClr val="D34817"/>
                </a:solidFill>
                <a:latin typeface="Calibri" panose="020F0502020204030204" pitchFamily="34" charset="0"/>
                <a:cs typeface="Calibri" panose="020F0502020204030204" pitchFamily="34" charset="0"/>
              </a:rPr>
              <a:t>suy</a:t>
            </a:r>
            <a:r>
              <a:rPr lang="en-US" sz="1950" b="1" dirty="0">
                <a:solidFill>
                  <a:srgbClr val="D34817"/>
                </a:solidFill>
                <a:latin typeface="Calibri" panose="020F0502020204030204" pitchFamily="34" charset="0"/>
                <a:cs typeface="Calibri" panose="020F0502020204030204" pitchFamily="34" charset="0"/>
              </a:rPr>
              <a:t> tim</a:t>
            </a:r>
          </a:p>
          <a:p>
            <a:pPr marL="430995" indent="-430995" defTabSz="685783">
              <a:buFont typeface="Wingdings" panose="05000000000000000000" pitchFamily="2" charset="2"/>
              <a:buChar char="q"/>
              <a:defRPr/>
            </a:pPr>
            <a:endParaRPr lang="en-US" sz="1950" dirty="0">
              <a:solidFill>
                <a:prstClr val="black"/>
              </a:solidFill>
              <a:latin typeface="Calibri" panose="020F0502020204030204" pitchFamily="34" charset="0"/>
              <a:cs typeface="Calibri" panose="020F0502020204030204" pitchFamily="34" charset="0"/>
            </a:endParaRPr>
          </a:p>
          <a:p>
            <a:pPr marL="430995" indent="-430995" defTabSz="685783">
              <a:buFont typeface="Wingdings" panose="05000000000000000000" pitchFamily="2" charset="2"/>
              <a:buChar char="q"/>
              <a:defRPr/>
            </a:pPr>
            <a:r>
              <a:rPr lang="en-US" sz="1950" b="1" dirty="0" err="1">
                <a:solidFill>
                  <a:srgbClr val="D34817"/>
                </a:solidFill>
                <a:latin typeface="Calibri" panose="020F0502020204030204" pitchFamily="34" charset="0"/>
                <a:cs typeface="Calibri" panose="020F0502020204030204" pitchFamily="34" charset="0"/>
              </a:rPr>
              <a:t>Bảo</a:t>
            </a:r>
            <a:r>
              <a:rPr lang="en-US" sz="1950" b="1" dirty="0">
                <a:solidFill>
                  <a:srgbClr val="D34817"/>
                </a:solidFill>
                <a:latin typeface="Calibri" panose="020F0502020204030204" pitchFamily="34" charset="0"/>
                <a:cs typeface="Calibri" panose="020F0502020204030204" pitchFamily="34" charset="0"/>
              </a:rPr>
              <a:t> </a:t>
            </a:r>
            <a:r>
              <a:rPr lang="en-US" sz="1950" b="1" dirty="0" err="1">
                <a:solidFill>
                  <a:srgbClr val="D34817"/>
                </a:solidFill>
                <a:latin typeface="Calibri" panose="020F0502020204030204" pitchFamily="34" charset="0"/>
                <a:cs typeface="Calibri" panose="020F0502020204030204" pitchFamily="34" charset="0"/>
              </a:rPr>
              <a:t>vệ</a:t>
            </a:r>
            <a:r>
              <a:rPr lang="en-US" sz="1950" b="1" dirty="0">
                <a:solidFill>
                  <a:srgbClr val="D34817"/>
                </a:solidFill>
                <a:latin typeface="Calibri" panose="020F0502020204030204" pitchFamily="34" charset="0"/>
                <a:cs typeface="Calibri" panose="020F0502020204030204" pitchFamily="34" charset="0"/>
              </a:rPr>
              <a:t> </a:t>
            </a:r>
            <a:r>
              <a:rPr lang="en-US" sz="1950" b="1" dirty="0" err="1">
                <a:solidFill>
                  <a:srgbClr val="D34817"/>
                </a:solidFill>
                <a:latin typeface="Calibri" panose="020F0502020204030204" pitchFamily="34" charset="0"/>
                <a:cs typeface="Calibri" panose="020F0502020204030204" pitchFamily="34" charset="0"/>
              </a:rPr>
              <a:t>thận</a:t>
            </a:r>
            <a:endParaRPr lang="en-US" sz="1950" b="1" dirty="0">
              <a:solidFill>
                <a:srgbClr val="D34817"/>
              </a:solidFill>
              <a:latin typeface="Calibri" panose="020F0502020204030204" pitchFamily="34" charset="0"/>
              <a:cs typeface="Calibri" panose="020F0502020204030204" pitchFamily="34" charset="0"/>
            </a:endParaRPr>
          </a:p>
          <a:p>
            <a:pPr marL="430995" indent="-430995" defTabSz="685783">
              <a:buFont typeface="Wingdings" panose="05000000000000000000" pitchFamily="2" charset="2"/>
              <a:buChar char="q"/>
              <a:defRPr/>
            </a:pPr>
            <a:endParaRPr lang="en-US" sz="1950" b="1" dirty="0">
              <a:solidFill>
                <a:srgbClr val="D34817"/>
              </a:solidFill>
              <a:latin typeface="Calibri" panose="020F0502020204030204" pitchFamily="34" charset="0"/>
              <a:cs typeface="Calibri" panose="020F0502020204030204" pitchFamily="34" charset="0"/>
            </a:endParaRPr>
          </a:p>
          <a:p>
            <a:pPr marL="430995" indent="-430995" defTabSz="685783">
              <a:buFont typeface="Wingdings" panose="05000000000000000000" pitchFamily="2" charset="2"/>
              <a:buChar char="q"/>
              <a:defRPr/>
            </a:pPr>
            <a:r>
              <a:rPr lang="en-US" sz="1950" b="1" dirty="0" err="1">
                <a:solidFill>
                  <a:srgbClr val="D34817"/>
                </a:solidFill>
                <a:latin typeface="Calibri" panose="020F0502020204030204" pitchFamily="34" charset="0"/>
                <a:cs typeface="Calibri" panose="020F0502020204030204" pitchFamily="34" charset="0"/>
              </a:rPr>
              <a:t>Giảm</a:t>
            </a:r>
            <a:r>
              <a:rPr lang="en-US" sz="1950" b="1" dirty="0">
                <a:solidFill>
                  <a:srgbClr val="D34817"/>
                </a:solidFill>
                <a:latin typeface="Calibri" panose="020F0502020204030204" pitchFamily="34" charset="0"/>
                <a:cs typeface="Calibri" panose="020F0502020204030204" pitchFamily="34" charset="0"/>
              </a:rPr>
              <a:t> </a:t>
            </a:r>
            <a:r>
              <a:rPr lang="en-US" sz="1950" b="1" dirty="0" err="1">
                <a:solidFill>
                  <a:srgbClr val="D34817"/>
                </a:solidFill>
                <a:latin typeface="Calibri" panose="020F0502020204030204" pitchFamily="34" charset="0"/>
                <a:cs typeface="Calibri" panose="020F0502020204030204" pitchFamily="34" charset="0"/>
              </a:rPr>
              <a:t>tử</a:t>
            </a:r>
            <a:r>
              <a:rPr lang="en-US" sz="1950" b="1" dirty="0">
                <a:solidFill>
                  <a:srgbClr val="D34817"/>
                </a:solidFill>
                <a:latin typeface="Calibri" panose="020F0502020204030204" pitchFamily="34" charset="0"/>
                <a:cs typeface="Calibri" panose="020F0502020204030204" pitchFamily="34" charset="0"/>
              </a:rPr>
              <a:t> </a:t>
            </a:r>
            <a:r>
              <a:rPr lang="en-US" sz="1950" b="1" dirty="0" err="1">
                <a:solidFill>
                  <a:srgbClr val="D34817"/>
                </a:solidFill>
                <a:latin typeface="Calibri" panose="020F0502020204030204" pitchFamily="34" charset="0"/>
                <a:cs typeface="Calibri" panose="020F0502020204030204" pitchFamily="34" charset="0"/>
              </a:rPr>
              <a:t>vong</a:t>
            </a:r>
            <a:r>
              <a:rPr lang="en-US" sz="1950" b="1" dirty="0">
                <a:solidFill>
                  <a:srgbClr val="D34817"/>
                </a:solidFill>
                <a:latin typeface="Calibri" panose="020F0502020204030204" pitchFamily="34" charset="0"/>
                <a:cs typeface="Calibri" panose="020F0502020204030204" pitchFamily="34" charset="0"/>
              </a:rPr>
              <a:t> tim </a:t>
            </a:r>
            <a:r>
              <a:rPr lang="en-US" sz="1950" b="1" dirty="0" err="1">
                <a:solidFill>
                  <a:srgbClr val="D34817"/>
                </a:solidFill>
                <a:latin typeface="Calibri" panose="020F0502020204030204" pitchFamily="34" charset="0"/>
                <a:cs typeface="Calibri" panose="020F0502020204030204" pitchFamily="34" charset="0"/>
              </a:rPr>
              <a:t>mạch</a:t>
            </a:r>
            <a:r>
              <a:rPr lang="en-US" sz="1950" b="1" dirty="0">
                <a:solidFill>
                  <a:srgbClr val="D34817"/>
                </a:solidFill>
                <a:latin typeface="Calibri" panose="020F0502020204030204" pitchFamily="34" charset="0"/>
                <a:cs typeface="Calibri" panose="020F0502020204030204" pitchFamily="34" charset="0"/>
              </a:rPr>
              <a:t> (</a:t>
            </a:r>
            <a:r>
              <a:rPr lang="en-US" sz="1950" b="1" dirty="0" err="1">
                <a:solidFill>
                  <a:srgbClr val="D34817"/>
                </a:solidFill>
                <a:latin typeface="Calibri" panose="020F0502020204030204" pitchFamily="34" charset="0"/>
                <a:cs typeface="Calibri" panose="020F0502020204030204" pitchFamily="34" charset="0"/>
              </a:rPr>
              <a:t>empagliflozin</a:t>
            </a:r>
            <a:r>
              <a:rPr lang="en-US" sz="1950" b="1" dirty="0">
                <a:solidFill>
                  <a:srgbClr val="D34817"/>
                </a:solidFill>
                <a:latin typeface="Calibri" panose="020F0502020204030204" pitchFamily="34" charset="0"/>
                <a:cs typeface="Calibri" panose="020F0502020204030204" pitchFamily="34" charset="0"/>
              </a:rPr>
              <a:t>)</a:t>
            </a:r>
          </a:p>
        </p:txBody>
      </p:sp>
      <p:pic>
        <p:nvPicPr>
          <p:cNvPr id="11" name="Picture 10">
            <a:extLst>
              <a:ext uri="{FF2B5EF4-FFF2-40B4-BE49-F238E27FC236}">
                <a16:creationId xmlns:a16="http://schemas.microsoft.com/office/drawing/2014/main" id="{BD41817B-6E58-4454-ABC7-A0214C1849B5}"/>
              </a:ext>
            </a:extLst>
          </p:cNvPr>
          <p:cNvPicPr>
            <a:picLocks noChangeAspect="1"/>
          </p:cNvPicPr>
          <p:nvPr/>
        </p:nvPicPr>
        <p:blipFill>
          <a:blip r:embed="rId3"/>
          <a:stretch>
            <a:fillRect/>
          </a:stretch>
        </p:blipFill>
        <p:spPr>
          <a:xfrm>
            <a:off x="6006176" y="945449"/>
            <a:ext cx="1931904" cy="1498749"/>
          </a:xfrm>
          <a:prstGeom prst="rect">
            <a:avLst/>
          </a:prstGeom>
        </p:spPr>
      </p:pic>
      <p:sp>
        <p:nvSpPr>
          <p:cNvPr id="18" name="TextBox 17">
            <a:extLst>
              <a:ext uri="{FF2B5EF4-FFF2-40B4-BE49-F238E27FC236}">
                <a16:creationId xmlns:a16="http://schemas.microsoft.com/office/drawing/2014/main" id="{0354F804-E195-442D-A4A0-6A8BFC3AF13D}"/>
              </a:ext>
            </a:extLst>
          </p:cNvPr>
          <p:cNvSpPr txBox="1"/>
          <p:nvPr/>
        </p:nvSpPr>
        <p:spPr>
          <a:xfrm>
            <a:off x="1646878" y="945449"/>
            <a:ext cx="436418" cy="553998"/>
          </a:xfrm>
          <a:prstGeom prst="rect">
            <a:avLst/>
          </a:prstGeom>
          <a:noFill/>
        </p:spPr>
        <p:txBody>
          <a:bodyPr wrap="square" rtlCol="0">
            <a:spAutoFit/>
          </a:bodyPr>
          <a:lstStyle/>
          <a:p>
            <a:pPr defTabSz="685783">
              <a:defRPr/>
            </a:pPr>
            <a:r>
              <a:rPr lang="en-US" sz="3000" b="1" dirty="0">
                <a:solidFill>
                  <a:srgbClr val="00B294"/>
                </a:solidFill>
                <a:latin typeface="Calibri" panose="020F0502020204030204" pitchFamily="34" charset="0"/>
                <a:cs typeface="Calibri" panose="020F0502020204030204" pitchFamily="34" charset="0"/>
              </a:rPr>
              <a:t>√</a:t>
            </a:r>
          </a:p>
        </p:txBody>
      </p:sp>
      <p:sp>
        <p:nvSpPr>
          <p:cNvPr id="19" name="TextBox 18">
            <a:extLst>
              <a:ext uri="{FF2B5EF4-FFF2-40B4-BE49-F238E27FC236}">
                <a16:creationId xmlns:a16="http://schemas.microsoft.com/office/drawing/2014/main" id="{83B06175-BA41-438D-998F-2AC31CD9394B}"/>
              </a:ext>
            </a:extLst>
          </p:cNvPr>
          <p:cNvSpPr txBox="1"/>
          <p:nvPr/>
        </p:nvSpPr>
        <p:spPr>
          <a:xfrm>
            <a:off x="1670470" y="1547423"/>
            <a:ext cx="436418" cy="553998"/>
          </a:xfrm>
          <a:prstGeom prst="rect">
            <a:avLst/>
          </a:prstGeom>
          <a:noFill/>
        </p:spPr>
        <p:txBody>
          <a:bodyPr wrap="square" rtlCol="0">
            <a:spAutoFit/>
          </a:bodyPr>
          <a:lstStyle/>
          <a:p>
            <a:pPr defTabSz="685783">
              <a:defRPr/>
            </a:pPr>
            <a:r>
              <a:rPr lang="en-US" sz="3000" b="1" dirty="0">
                <a:solidFill>
                  <a:srgbClr val="00B294"/>
                </a:solidFill>
                <a:latin typeface="Calibri" panose="020F0502020204030204" pitchFamily="34" charset="0"/>
                <a:cs typeface="Calibri" panose="020F0502020204030204" pitchFamily="34" charset="0"/>
              </a:rPr>
              <a:t>√</a:t>
            </a:r>
          </a:p>
        </p:txBody>
      </p:sp>
      <p:sp>
        <p:nvSpPr>
          <p:cNvPr id="20" name="TextBox 19">
            <a:extLst>
              <a:ext uri="{FF2B5EF4-FFF2-40B4-BE49-F238E27FC236}">
                <a16:creationId xmlns:a16="http://schemas.microsoft.com/office/drawing/2014/main" id="{AB891940-60EB-4F1A-8698-EE236A926147}"/>
              </a:ext>
            </a:extLst>
          </p:cNvPr>
          <p:cNvSpPr txBox="1"/>
          <p:nvPr/>
        </p:nvSpPr>
        <p:spPr>
          <a:xfrm>
            <a:off x="1673248" y="2139252"/>
            <a:ext cx="436418" cy="553998"/>
          </a:xfrm>
          <a:prstGeom prst="rect">
            <a:avLst/>
          </a:prstGeom>
          <a:noFill/>
        </p:spPr>
        <p:txBody>
          <a:bodyPr wrap="square" rtlCol="0">
            <a:spAutoFit/>
          </a:bodyPr>
          <a:lstStyle/>
          <a:p>
            <a:pPr defTabSz="685783">
              <a:defRPr/>
            </a:pPr>
            <a:r>
              <a:rPr lang="en-US" sz="3000" b="1" dirty="0">
                <a:solidFill>
                  <a:srgbClr val="00B294"/>
                </a:solidFill>
                <a:latin typeface="Calibri" panose="020F0502020204030204" pitchFamily="34" charset="0"/>
                <a:cs typeface="Calibri" panose="020F0502020204030204" pitchFamily="34" charset="0"/>
              </a:rPr>
              <a:t>√</a:t>
            </a:r>
          </a:p>
        </p:txBody>
      </p:sp>
      <p:sp>
        <p:nvSpPr>
          <p:cNvPr id="21" name="TextBox 20">
            <a:extLst>
              <a:ext uri="{FF2B5EF4-FFF2-40B4-BE49-F238E27FC236}">
                <a16:creationId xmlns:a16="http://schemas.microsoft.com/office/drawing/2014/main" id="{9DADF34F-BCF2-4130-8DA1-85A4AA9EE261}"/>
              </a:ext>
            </a:extLst>
          </p:cNvPr>
          <p:cNvSpPr txBox="1"/>
          <p:nvPr/>
        </p:nvSpPr>
        <p:spPr>
          <a:xfrm>
            <a:off x="1668853" y="2727804"/>
            <a:ext cx="436418" cy="553998"/>
          </a:xfrm>
          <a:prstGeom prst="rect">
            <a:avLst/>
          </a:prstGeom>
          <a:noFill/>
        </p:spPr>
        <p:txBody>
          <a:bodyPr wrap="square" rtlCol="0">
            <a:spAutoFit/>
          </a:bodyPr>
          <a:lstStyle/>
          <a:p>
            <a:pPr defTabSz="685783">
              <a:defRPr/>
            </a:pPr>
            <a:r>
              <a:rPr lang="en-US" sz="3000" b="1" dirty="0">
                <a:solidFill>
                  <a:srgbClr val="00B294"/>
                </a:solidFill>
                <a:latin typeface="Calibri" panose="020F0502020204030204" pitchFamily="34" charset="0"/>
                <a:cs typeface="Calibri" panose="020F0502020204030204" pitchFamily="34" charset="0"/>
              </a:rPr>
              <a:t>√</a:t>
            </a:r>
          </a:p>
        </p:txBody>
      </p:sp>
      <p:sp>
        <p:nvSpPr>
          <p:cNvPr id="22" name="TextBox 21">
            <a:extLst>
              <a:ext uri="{FF2B5EF4-FFF2-40B4-BE49-F238E27FC236}">
                <a16:creationId xmlns:a16="http://schemas.microsoft.com/office/drawing/2014/main" id="{7EDB5E71-7559-495A-B938-5A55A8758C77}"/>
              </a:ext>
            </a:extLst>
          </p:cNvPr>
          <p:cNvSpPr txBox="1"/>
          <p:nvPr/>
        </p:nvSpPr>
        <p:spPr>
          <a:xfrm>
            <a:off x="1670451" y="3329858"/>
            <a:ext cx="436418" cy="553998"/>
          </a:xfrm>
          <a:prstGeom prst="rect">
            <a:avLst/>
          </a:prstGeom>
          <a:noFill/>
        </p:spPr>
        <p:txBody>
          <a:bodyPr wrap="square" rtlCol="0">
            <a:spAutoFit/>
          </a:bodyPr>
          <a:lstStyle/>
          <a:p>
            <a:pPr defTabSz="685783">
              <a:defRPr/>
            </a:pPr>
            <a:r>
              <a:rPr lang="en-US" sz="3000" b="1" dirty="0">
                <a:solidFill>
                  <a:srgbClr val="00B294"/>
                </a:solidFill>
                <a:latin typeface="Calibri" panose="020F0502020204030204" pitchFamily="34" charset="0"/>
                <a:cs typeface="Calibri" panose="020F0502020204030204" pitchFamily="34" charset="0"/>
              </a:rPr>
              <a:t>√</a:t>
            </a:r>
          </a:p>
        </p:txBody>
      </p:sp>
      <p:sp>
        <p:nvSpPr>
          <p:cNvPr id="23" name="TextBox 22">
            <a:extLst>
              <a:ext uri="{FF2B5EF4-FFF2-40B4-BE49-F238E27FC236}">
                <a16:creationId xmlns:a16="http://schemas.microsoft.com/office/drawing/2014/main" id="{984286B0-4AC7-42F7-90E1-537159157EB9}"/>
              </a:ext>
            </a:extLst>
          </p:cNvPr>
          <p:cNvSpPr txBox="1"/>
          <p:nvPr/>
        </p:nvSpPr>
        <p:spPr>
          <a:xfrm>
            <a:off x="1673247" y="3931916"/>
            <a:ext cx="436418" cy="553998"/>
          </a:xfrm>
          <a:prstGeom prst="rect">
            <a:avLst/>
          </a:prstGeom>
          <a:noFill/>
        </p:spPr>
        <p:txBody>
          <a:bodyPr wrap="square" rtlCol="0">
            <a:spAutoFit/>
          </a:bodyPr>
          <a:lstStyle/>
          <a:p>
            <a:pPr defTabSz="685783">
              <a:defRPr/>
            </a:pPr>
            <a:r>
              <a:rPr lang="en-US" sz="3000" b="1" dirty="0">
                <a:solidFill>
                  <a:srgbClr val="00B294"/>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984286B0-4AC7-42F7-90E1-537159157EB9}"/>
              </a:ext>
            </a:extLst>
          </p:cNvPr>
          <p:cNvSpPr txBox="1"/>
          <p:nvPr/>
        </p:nvSpPr>
        <p:spPr>
          <a:xfrm>
            <a:off x="1698820" y="4510159"/>
            <a:ext cx="436418" cy="553998"/>
          </a:xfrm>
          <a:prstGeom prst="rect">
            <a:avLst/>
          </a:prstGeom>
          <a:noFill/>
        </p:spPr>
        <p:txBody>
          <a:bodyPr wrap="square" rtlCol="0">
            <a:spAutoFit/>
          </a:bodyPr>
          <a:lstStyle/>
          <a:p>
            <a:pPr defTabSz="685783">
              <a:defRPr/>
            </a:pPr>
            <a:r>
              <a:rPr lang="en-US" sz="3000" b="1" dirty="0">
                <a:solidFill>
                  <a:srgbClr val="00B294"/>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7327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697" y="942177"/>
            <a:ext cx="8702566" cy="4247317"/>
          </a:xfrm>
          <a:prstGeom prst="rect">
            <a:avLst/>
          </a:prstGeom>
          <a:noFill/>
        </p:spPr>
        <p:txBody>
          <a:bodyPr wrap="square" rtlCol="0">
            <a:spAutoFit/>
          </a:bodyPr>
          <a:lstStyle/>
          <a:p>
            <a:r>
              <a:rPr lang="en-GB" u="sng" dirty="0" err="1">
                <a:latin typeface="Calibri" panose="020F0502020204030204" pitchFamily="34" charset="0"/>
                <a:cs typeface="Calibri" panose="020F0502020204030204" pitchFamily="34" charset="0"/>
              </a:rPr>
              <a:t>Kiểm</a:t>
            </a:r>
            <a:r>
              <a:rPr lang="en-GB" u="sng" dirty="0">
                <a:latin typeface="Calibri" panose="020F0502020204030204" pitchFamily="34" charset="0"/>
                <a:cs typeface="Calibri" panose="020F0502020204030204" pitchFamily="34" charset="0"/>
              </a:rPr>
              <a:t> </a:t>
            </a:r>
            <a:r>
              <a:rPr lang="en-GB" u="sng" dirty="0" err="1">
                <a:latin typeface="Calibri" panose="020F0502020204030204" pitchFamily="34" charset="0"/>
                <a:cs typeface="Calibri" panose="020F0502020204030204" pitchFamily="34" charset="0"/>
              </a:rPr>
              <a:t>soát</a:t>
            </a:r>
            <a:r>
              <a:rPr lang="en-GB" u="sng" dirty="0">
                <a:latin typeface="Calibri" panose="020F0502020204030204" pitchFamily="34" charset="0"/>
                <a:cs typeface="Calibri" panose="020F0502020204030204" pitchFamily="34" charset="0"/>
              </a:rPr>
              <a:t> </a:t>
            </a:r>
            <a:r>
              <a:rPr lang="en-GB" u="sng" dirty="0" err="1">
                <a:latin typeface="Calibri" panose="020F0502020204030204" pitchFamily="34" charset="0"/>
                <a:cs typeface="Calibri" panose="020F0502020204030204" pitchFamily="34" charset="0"/>
              </a:rPr>
              <a:t>đường</a:t>
            </a:r>
            <a:r>
              <a:rPr lang="en-GB" u="sng" dirty="0">
                <a:latin typeface="Calibri" panose="020F0502020204030204" pitchFamily="34" charset="0"/>
                <a:cs typeface="Calibri" panose="020F0502020204030204" pitchFamily="34" charset="0"/>
              </a:rPr>
              <a:t> </a:t>
            </a:r>
            <a:r>
              <a:rPr lang="en-GB" u="sng" dirty="0" err="1">
                <a:latin typeface="Calibri" panose="020F0502020204030204" pitchFamily="34" charset="0"/>
                <a:cs typeface="Calibri" panose="020F0502020204030204" pitchFamily="34" charset="0"/>
              </a:rPr>
              <a:t>huyết</a:t>
            </a:r>
            <a:r>
              <a:rPr lang="en-GB" u="sng"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r>
              <a:rPr lang="pt-PT" dirty="0">
                <a:latin typeface="Calibri" panose="020F0502020204030204" pitchFamily="34" charset="0"/>
                <a:cs typeface="Calibri" panose="020F0502020204030204" pitchFamily="34" charset="0"/>
              </a:rPr>
              <a:t>Viên phối hợp cố định liều empagliflozin và metformin được chỉ định phối hợp với chế độ ăn và luyện tập để cải thiện việc kiểm soát đường huyết ở bệnh nhân người lớn bị đái tháo đường typ 2</a:t>
            </a:r>
            <a:endParaRPr lang="en-US" dirty="0">
              <a:latin typeface="Calibri" panose="020F0502020204030204" pitchFamily="34" charset="0"/>
              <a:cs typeface="Calibri" panose="020F0502020204030204" pitchFamily="34" charset="0"/>
            </a:endParaRPr>
          </a:p>
          <a:p>
            <a:pPr marL="285743" indent="-285743">
              <a:buFont typeface="Arial" panose="020B0604020202020204" pitchFamily="34" charset="0"/>
              <a:buChar char="•"/>
            </a:pPr>
            <a:r>
              <a:rPr lang="pt-PT" dirty="0">
                <a:latin typeface="Calibri" panose="020F0502020204030204" pitchFamily="34" charset="0"/>
                <a:cs typeface="Calibri" panose="020F0502020204030204" pitchFamily="34" charset="0"/>
              </a:rPr>
              <a:t>khi phù hợp điều trị bằng empagliflozin và metformin </a:t>
            </a:r>
            <a:endParaRPr lang="en-US" dirty="0">
              <a:latin typeface="Calibri" panose="020F0502020204030204" pitchFamily="34" charset="0"/>
              <a:cs typeface="Calibri" panose="020F0502020204030204" pitchFamily="34" charset="0"/>
            </a:endParaRPr>
          </a:p>
          <a:p>
            <a:pPr marL="285743" indent="-285743">
              <a:buFont typeface="Arial" panose="020B0604020202020204" pitchFamily="34" charset="0"/>
              <a:buChar char="•"/>
            </a:pPr>
            <a:r>
              <a:rPr lang="pt-PT" dirty="0">
                <a:latin typeface="Calibri" panose="020F0502020204030204" pitchFamily="34" charset="0"/>
                <a:cs typeface="Calibri" panose="020F0502020204030204" pitchFamily="34" charset="0"/>
              </a:rPr>
              <a:t>không kiểm soát tốt khi điều trị bằng metformin hoặc empagliflozin đơn độc</a:t>
            </a:r>
            <a:endParaRPr lang="en-US" dirty="0">
              <a:latin typeface="Calibri" panose="020F0502020204030204" pitchFamily="34" charset="0"/>
              <a:cs typeface="Calibri" panose="020F0502020204030204" pitchFamily="34" charset="0"/>
            </a:endParaRPr>
          </a:p>
          <a:p>
            <a:pPr marL="285743" indent="-285743">
              <a:buFont typeface="Arial" panose="020B0604020202020204" pitchFamily="34" charset="0"/>
              <a:buChar char="•"/>
            </a:pPr>
            <a:r>
              <a:rPr lang="pt-PT" dirty="0">
                <a:latin typeface="Calibri" panose="020F0502020204030204" pitchFamily="34" charset="0"/>
                <a:cs typeface="Calibri" panose="020F0502020204030204" pitchFamily="34" charset="0"/>
              </a:rPr>
              <a:t>không kiểm soát tốt khi điều trị bằng metformin hoặc empagliflozin kết hợp với các thuốc hạ đường huyết khác bao gồm cả insulin</a:t>
            </a:r>
            <a:endParaRPr lang="en-US" dirty="0">
              <a:latin typeface="Calibri" panose="020F0502020204030204" pitchFamily="34" charset="0"/>
              <a:cs typeface="Calibri" panose="020F0502020204030204" pitchFamily="34" charset="0"/>
            </a:endParaRPr>
          </a:p>
          <a:p>
            <a:pPr marL="285743" indent="-285743">
              <a:buFont typeface="Arial" panose="020B0604020202020204" pitchFamily="34" charset="0"/>
              <a:buChar char="•"/>
            </a:pPr>
            <a:r>
              <a:rPr lang="pt-PT" dirty="0">
                <a:latin typeface="Calibri" panose="020F0502020204030204" pitchFamily="34" charset="0"/>
                <a:cs typeface="Calibri" panose="020F0502020204030204" pitchFamily="34" charset="0"/>
              </a:rPr>
              <a:t>đã được điều trị đồng thời bằng empagliflozin và metformin dưới dạng viên nén riêng biệt </a:t>
            </a:r>
            <a:r>
              <a:rPr lang="en-GB"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r>
              <a:rPr lang="fi-FI" dirty="0">
                <a:latin typeface="Calibri" panose="020F0502020204030204" pitchFamily="34" charset="0"/>
                <a:cs typeface="Calibri" panose="020F0502020204030204" pitchFamily="34" charset="0"/>
              </a:rPr>
              <a:t>Empagliflozin được chỉ định làm giảm nguy cơ tử vong tim mạch ở bệnh nhân trưởng thành đái tháo đường typ 2 và có sẵn bệnh lý tim mạch</a:t>
            </a:r>
            <a:r>
              <a:rPr lang="pt-PT" dirty="0">
                <a:latin typeface="Calibri" panose="020F0502020204030204" pitchFamily="34" charset="0"/>
                <a:cs typeface="Calibri" panose="020F0502020204030204" pitchFamily="34" charset="0"/>
              </a:rPr>
              <a:t>. Tuy nhiên, hiệu quả </a:t>
            </a:r>
            <a:r>
              <a:rPr lang="pt-PT">
                <a:latin typeface="Calibri" panose="020F0502020204030204" pitchFamily="34" charset="0"/>
                <a:cs typeface="Calibri" panose="020F0502020204030204" pitchFamily="34" charset="0"/>
              </a:rPr>
              <a:t>của viên phối hợp cố định liều empagliflozin và metformin trong </a:t>
            </a:r>
            <a:r>
              <a:rPr lang="pt-PT" dirty="0">
                <a:latin typeface="Calibri" panose="020F0502020204030204" pitchFamily="34" charset="0"/>
                <a:cs typeface="Calibri" panose="020F0502020204030204" pitchFamily="34" charset="0"/>
              </a:rPr>
              <a:t>làm giảm nguy cơ tử vong tim mạch ở bệnh nhân trưởng thành đái tháo đường typ 2 và có </a:t>
            </a:r>
            <a:r>
              <a:rPr lang="fi-FI" dirty="0">
                <a:latin typeface="Calibri" panose="020F0502020204030204" pitchFamily="34" charset="0"/>
                <a:cs typeface="Calibri" panose="020F0502020204030204" pitchFamily="34" charset="0"/>
              </a:rPr>
              <a:t>sẵn</a:t>
            </a:r>
            <a:r>
              <a:rPr lang="pt-PT" dirty="0">
                <a:latin typeface="Calibri" panose="020F0502020204030204" pitchFamily="34" charset="0"/>
                <a:cs typeface="Calibri" panose="020F0502020204030204" pitchFamily="34" charset="0"/>
              </a:rPr>
              <a:t> bệnh lý tim mạch chưa được chứng minh</a:t>
            </a:r>
            <a:r>
              <a:rPr lang="en-GB"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cxnSp>
        <p:nvCxnSpPr>
          <p:cNvPr id="3" name="Straight Connector 2"/>
          <p:cNvCxnSpPr/>
          <p:nvPr/>
        </p:nvCxnSpPr>
        <p:spPr>
          <a:xfrm flipV="1">
            <a:off x="0" y="859821"/>
            <a:ext cx="9144000" cy="13648"/>
          </a:xfrm>
          <a:prstGeom prst="line">
            <a:avLst/>
          </a:prstGeom>
          <a:noFill/>
          <a:ln w="25400" cap="flat" cmpd="sng" algn="ctr">
            <a:solidFill>
              <a:srgbClr val="4F81BD"/>
            </a:solidFill>
            <a:prstDash val="solid"/>
            <a:headEnd type="none" w="med" len="med"/>
            <a:tailEnd type="none" w="med" len="med"/>
          </a:ln>
          <a:effectLst>
            <a:outerShdw blurRad="40000" dist="20000" dir="5400000" rotWithShape="0">
              <a:srgbClr val="000000">
                <a:alpha val="38000"/>
              </a:srgbClr>
            </a:outerShdw>
          </a:effectLst>
        </p:spPr>
      </p:cxnSp>
      <p:sp>
        <p:nvSpPr>
          <p:cNvPr id="4" name="Title 1"/>
          <p:cNvSpPr txBox="1">
            <a:spLocks/>
          </p:cNvSpPr>
          <p:nvPr/>
        </p:nvSpPr>
        <p:spPr>
          <a:xfrm>
            <a:off x="323851" y="119413"/>
            <a:ext cx="8496300" cy="594290"/>
          </a:xfrm>
          <a:prstGeom prst="rect">
            <a:avLst/>
          </a:prstGeom>
        </p:spPr>
        <p:txBody>
          <a:bodyPr vert="horz" lIns="0" tIns="45720" rIns="91440" bIns="45720" rtlCol="0" anchor="t">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en-GB" sz="2400" b="0" dirty="0" err="1">
                <a:solidFill>
                  <a:srgbClr val="0070C0"/>
                </a:solidFill>
                <a:latin typeface="Calibri"/>
              </a:rPr>
              <a:t>Viên</a:t>
            </a:r>
            <a:r>
              <a:rPr lang="en-GB" sz="2400" b="0" dirty="0">
                <a:solidFill>
                  <a:srgbClr val="0070C0"/>
                </a:solidFill>
                <a:latin typeface="Calibri"/>
              </a:rPr>
              <a:t> </a:t>
            </a:r>
            <a:r>
              <a:rPr lang="en-GB" sz="2400" b="0" dirty="0" err="1">
                <a:solidFill>
                  <a:srgbClr val="0070C0"/>
                </a:solidFill>
                <a:latin typeface="Calibri"/>
              </a:rPr>
              <a:t>phối</a:t>
            </a:r>
            <a:r>
              <a:rPr lang="en-GB" sz="2400" b="0" dirty="0">
                <a:solidFill>
                  <a:srgbClr val="0070C0"/>
                </a:solidFill>
                <a:latin typeface="Calibri"/>
              </a:rPr>
              <a:t> </a:t>
            </a:r>
            <a:r>
              <a:rPr lang="en-GB" sz="2400" b="0" dirty="0" err="1">
                <a:solidFill>
                  <a:srgbClr val="0070C0"/>
                </a:solidFill>
                <a:latin typeface="Calibri"/>
              </a:rPr>
              <a:t>hợp</a:t>
            </a:r>
            <a:r>
              <a:rPr lang="en-GB" sz="2400" b="0" dirty="0">
                <a:solidFill>
                  <a:srgbClr val="0070C0"/>
                </a:solidFill>
                <a:latin typeface="Calibri"/>
              </a:rPr>
              <a:t> </a:t>
            </a:r>
            <a:r>
              <a:rPr lang="en-GB" sz="2400" b="0" dirty="0" err="1">
                <a:solidFill>
                  <a:srgbClr val="0070C0"/>
                </a:solidFill>
                <a:latin typeface="Calibri"/>
              </a:rPr>
              <a:t>cố</a:t>
            </a:r>
            <a:r>
              <a:rPr lang="en-GB" sz="2400" b="0" dirty="0">
                <a:solidFill>
                  <a:srgbClr val="0070C0"/>
                </a:solidFill>
                <a:latin typeface="Calibri"/>
              </a:rPr>
              <a:t> </a:t>
            </a:r>
            <a:r>
              <a:rPr lang="en-GB" sz="2400" b="0" dirty="0" err="1">
                <a:solidFill>
                  <a:srgbClr val="0070C0"/>
                </a:solidFill>
                <a:latin typeface="Calibri"/>
              </a:rPr>
              <a:t>định</a:t>
            </a:r>
            <a:r>
              <a:rPr lang="en-GB" sz="2400" b="0" dirty="0">
                <a:solidFill>
                  <a:srgbClr val="0070C0"/>
                </a:solidFill>
                <a:latin typeface="Calibri"/>
              </a:rPr>
              <a:t> </a:t>
            </a:r>
            <a:r>
              <a:rPr lang="en-GB" sz="2400" b="0" dirty="0" err="1">
                <a:solidFill>
                  <a:srgbClr val="0070C0"/>
                </a:solidFill>
                <a:latin typeface="Calibri"/>
              </a:rPr>
              <a:t>liều</a:t>
            </a:r>
            <a:r>
              <a:rPr lang="en-GB" sz="2400" b="0" dirty="0">
                <a:solidFill>
                  <a:srgbClr val="0070C0"/>
                </a:solidFill>
                <a:latin typeface="Calibri"/>
              </a:rPr>
              <a:t> </a:t>
            </a:r>
            <a:r>
              <a:rPr lang="en-GB" sz="2400" b="0" dirty="0" err="1">
                <a:solidFill>
                  <a:srgbClr val="0070C0"/>
                </a:solidFill>
                <a:latin typeface="Calibri"/>
              </a:rPr>
              <a:t>empagliflozin</a:t>
            </a:r>
            <a:r>
              <a:rPr lang="en-GB" sz="2400" b="0" dirty="0">
                <a:solidFill>
                  <a:srgbClr val="0070C0"/>
                </a:solidFill>
                <a:latin typeface="Calibri"/>
              </a:rPr>
              <a:t> </a:t>
            </a:r>
            <a:r>
              <a:rPr lang="en-GB" sz="2400" b="0" dirty="0" err="1">
                <a:solidFill>
                  <a:srgbClr val="0070C0"/>
                </a:solidFill>
                <a:latin typeface="Calibri"/>
              </a:rPr>
              <a:t>và</a:t>
            </a:r>
            <a:r>
              <a:rPr lang="en-GB" sz="2400" b="0" dirty="0">
                <a:solidFill>
                  <a:srgbClr val="0070C0"/>
                </a:solidFill>
                <a:latin typeface="Calibri"/>
              </a:rPr>
              <a:t> metformin</a:t>
            </a:r>
          </a:p>
          <a:p>
            <a:r>
              <a:rPr lang="en-GB" sz="2400" b="0" dirty="0" err="1">
                <a:solidFill>
                  <a:srgbClr val="0070C0"/>
                </a:solidFill>
                <a:latin typeface="Calibri"/>
              </a:rPr>
              <a:t>Chỉ</a:t>
            </a:r>
            <a:r>
              <a:rPr lang="en-GB" sz="2400" b="0" dirty="0">
                <a:solidFill>
                  <a:srgbClr val="0070C0"/>
                </a:solidFill>
                <a:latin typeface="Calibri"/>
              </a:rPr>
              <a:t> </a:t>
            </a:r>
            <a:r>
              <a:rPr lang="en-GB" sz="2400" b="0" dirty="0" err="1">
                <a:solidFill>
                  <a:srgbClr val="0070C0"/>
                </a:solidFill>
                <a:latin typeface="Calibri"/>
              </a:rPr>
              <a:t>định</a:t>
            </a:r>
            <a:endParaRPr lang="en-GB" sz="2400" b="0" dirty="0">
              <a:solidFill>
                <a:srgbClr val="0070C0"/>
              </a:solidFill>
              <a:latin typeface="Calibri"/>
            </a:endParaRPr>
          </a:p>
        </p:txBody>
      </p:sp>
      <p:sp>
        <p:nvSpPr>
          <p:cNvPr id="5" name="TextBox 4"/>
          <p:cNvSpPr txBox="1"/>
          <p:nvPr/>
        </p:nvSpPr>
        <p:spPr>
          <a:xfrm>
            <a:off x="323851" y="4897280"/>
            <a:ext cx="3964371" cy="246221"/>
          </a:xfrm>
          <a:prstGeom prst="rect">
            <a:avLst/>
          </a:prstGeom>
          <a:noFill/>
        </p:spPr>
        <p:txBody>
          <a:bodyPr wrap="square" rtlCol="0">
            <a:spAutoFit/>
          </a:bodyPr>
          <a:lstStyle/>
          <a:p>
            <a:r>
              <a:rPr lang="en-US" sz="1000">
                <a:latin typeface="Calibri" panose="020F0502020204030204" pitchFamily="34" charset="0"/>
                <a:cs typeface="Calibri" panose="020F0502020204030204" pitchFamily="34" charset="0"/>
              </a:rPr>
              <a:t>Thông tin sản phẩm tại Việt Nam </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8523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0" y="859821"/>
            <a:ext cx="9144000" cy="13648"/>
          </a:xfrm>
          <a:prstGeom prst="line">
            <a:avLst/>
          </a:prstGeom>
          <a:noFill/>
          <a:ln w="25400" cap="flat" cmpd="sng" algn="ctr">
            <a:solidFill>
              <a:srgbClr val="4F81BD"/>
            </a:solidFill>
            <a:prstDash val="solid"/>
            <a:headEnd type="none" w="med" len="med"/>
            <a:tailEnd type="none" w="med" len="med"/>
          </a:ln>
          <a:effectLst>
            <a:outerShdw blurRad="40000" dist="20000" dir="5400000" rotWithShape="0">
              <a:srgbClr val="000000">
                <a:alpha val="38000"/>
              </a:srgbClr>
            </a:outerShdw>
          </a:effectLst>
        </p:spPr>
      </p:cxnSp>
      <p:sp>
        <p:nvSpPr>
          <p:cNvPr id="3" name="Title 1"/>
          <p:cNvSpPr txBox="1">
            <a:spLocks/>
          </p:cNvSpPr>
          <p:nvPr/>
        </p:nvSpPr>
        <p:spPr>
          <a:xfrm>
            <a:off x="323850" y="101125"/>
            <a:ext cx="8496300" cy="594290"/>
          </a:xfrm>
          <a:prstGeom prst="rect">
            <a:avLst/>
          </a:prstGeom>
        </p:spPr>
        <p:txBody>
          <a:bodyPr vert="horz" lIns="0" tIns="45720" rIns="91440" bIns="45720" rtlCol="0" anchor="t">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en-GB" sz="2400" b="0" dirty="0" err="1">
                <a:solidFill>
                  <a:srgbClr val="0070C0"/>
                </a:solidFill>
                <a:latin typeface="Calibri"/>
              </a:rPr>
              <a:t>Viên</a:t>
            </a:r>
            <a:r>
              <a:rPr lang="en-GB" sz="2400" b="0" dirty="0">
                <a:solidFill>
                  <a:srgbClr val="0070C0"/>
                </a:solidFill>
                <a:latin typeface="Calibri"/>
              </a:rPr>
              <a:t> </a:t>
            </a:r>
            <a:r>
              <a:rPr lang="en-GB" sz="2400" b="0" dirty="0" err="1">
                <a:solidFill>
                  <a:srgbClr val="0070C0"/>
                </a:solidFill>
                <a:latin typeface="Calibri"/>
              </a:rPr>
              <a:t>phối</a:t>
            </a:r>
            <a:r>
              <a:rPr lang="en-GB" sz="2400" b="0" dirty="0">
                <a:solidFill>
                  <a:srgbClr val="0070C0"/>
                </a:solidFill>
                <a:latin typeface="Calibri"/>
              </a:rPr>
              <a:t> </a:t>
            </a:r>
            <a:r>
              <a:rPr lang="en-GB" sz="2400" b="0" dirty="0" err="1">
                <a:solidFill>
                  <a:srgbClr val="0070C0"/>
                </a:solidFill>
                <a:latin typeface="Calibri"/>
              </a:rPr>
              <a:t>hợp</a:t>
            </a:r>
            <a:r>
              <a:rPr lang="en-GB" sz="2400" b="0" dirty="0">
                <a:solidFill>
                  <a:srgbClr val="0070C0"/>
                </a:solidFill>
                <a:latin typeface="Calibri"/>
              </a:rPr>
              <a:t> </a:t>
            </a:r>
            <a:r>
              <a:rPr lang="en-GB" sz="2400" b="0" dirty="0" err="1">
                <a:solidFill>
                  <a:srgbClr val="0070C0"/>
                </a:solidFill>
                <a:latin typeface="Calibri"/>
              </a:rPr>
              <a:t>cố</a:t>
            </a:r>
            <a:r>
              <a:rPr lang="en-GB" sz="2400" b="0" dirty="0">
                <a:solidFill>
                  <a:srgbClr val="0070C0"/>
                </a:solidFill>
                <a:latin typeface="Calibri"/>
              </a:rPr>
              <a:t> </a:t>
            </a:r>
            <a:r>
              <a:rPr lang="en-GB" sz="2400" b="0" dirty="0" err="1">
                <a:solidFill>
                  <a:srgbClr val="0070C0"/>
                </a:solidFill>
                <a:latin typeface="Calibri"/>
              </a:rPr>
              <a:t>định</a:t>
            </a:r>
            <a:r>
              <a:rPr lang="en-GB" sz="2400" b="0" dirty="0">
                <a:solidFill>
                  <a:srgbClr val="0070C0"/>
                </a:solidFill>
                <a:latin typeface="Calibri"/>
              </a:rPr>
              <a:t> </a:t>
            </a:r>
            <a:r>
              <a:rPr lang="en-GB" sz="2400" b="0" dirty="0" err="1">
                <a:solidFill>
                  <a:srgbClr val="0070C0"/>
                </a:solidFill>
                <a:latin typeface="Calibri"/>
              </a:rPr>
              <a:t>liều</a:t>
            </a:r>
            <a:r>
              <a:rPr lang="en-GB" sz="2400" b="0" dirty="0">
                <a:solidFill>
                  <a:srgbClr val="0070C0"/>
                </a:solidFill>
                <a:latin typeface="Calibri"/>
              </a:rPr>
              <a:t> </a:t>
            </a:r>
            <a:r>
              <a:rPr lang="en-GB" sz="2400" b="0" dirty="0" err="1">
                <a:solidFill>
                  <a:srgbClr val="0070C0"/>
                </a:solidFill>
                <a:latin typeface="Calibri"/>
              </a:rPr>
              <a:t>empagliflozin</a:t>
            </a:r>
            <a:r>
              <a:rPr lang="en-GB" sz="2400" b="0" dirty="0">
                <a:solidFill>
                  <a:srgbClr val="0070C0"/>
                </a:solidFill>
                <a:latin typeface="Calibri"/>
              </a:rPr>
              <a:t> </a:t>
            </a:r>
            <a:r>
              <a:rPr lang="en-GB" sz="2400" b="0" dirty="0" err="1">
                <a:solidFill>
                  <a:srgbClr val="0070C0"/>
                </a:solidFill>
                <a:latin typeface="Calibri"/>
              </a:rPr>
              <a:t>và</a:t>
            </a:r>
            <a:r>
              <a:rPr lang="en-GB" sz="2400" b="0" dirty="0">
                <a:solidFill>
                  <a:srgbClr val="0070C0"/>
                </a:solidFill>
                <a:latin typeface="Calibri"/>
              </a:rPr>
              <a:t> metformin</a:t>
            </a:r>
          </a:p>
          <a:p>
            <a:r>
              <a:rPr lang="en-GB" sz="2400" b="0" dirty="0" err="1">
                <a:solidFill>
                  <a:srgbClr val="0070C0"/>
                </a:solidFill>
                <a:latin typeface="Calibri"/>
              </a:rPr>
              <a:t>Liều</a:t>
            </a:r>
            <a:r>
              <a:rPr lang="en-GB" sz="2400" b="0" dirty="0">
                <a:solidFill>
                  <a:srgbClr val="0070C0"/>
                </a:solidFill>
                <a:latin typeface="Calibri"/>
              </a:rPr>
              <a:t> </a:t>
            </a:r>
            <a:r>
              <a:rPr lang="en-GB" sz="2400" b="0" dirty="0" err="1">
                <a:solidFill>
                  <a:srgbClr val="0070C0"/>
                </a:solidFill>
                <a:latin typeface="Calibri"/>
              </a:rPr>
              <a:t>dùng</a:t>
            </a:r>
            <a:endParaRPr lang="en-GB" sz="2400" b="0" dirty="0">
              <a:solidFill>
                <a:srgbClr val="0070C0"/>
              </a:solidFill>
              <a:latin typeface="Calibri"/>
            </a:endParaRPr>
          </a:p>
        </p:txBody>
      </p:sp>
      <p:sp>
        <p:nvSpPr>
          <p:cNvPr id="5" name="TextBox 4"/>
          <p:cNvSpPr txBox="1"/>
          <p:nvPr/>
        </p:nvSpPr>
        <p:spPr>
          <a:xfrm>
            <a:off x="220718" y="965889"/>
            <a:ext cx="8702566" cy="3788858"/>
          </a:xfrm>
          <a:prstGeom prst="rect">
            <a:avLst/>
          </a:prstGeom>
          <a:noFill/>
        </p:spPr>
        <p:txBody>
          <a:bodyPr wrap="square" rtlCol="0">
            <a:spAutoFit/>
          </a:bodyPr>
          <a:lstStyle/>
          <a:p>
            <a:pPr marL="285743" indent="-285743">
              <a:lnSpc>
                <a:spcPct val="150000"/>
              </a:lnSpc>
              <a:buFont typeface="Arial" panose="020B0604020202020204" pitchFamily="34" charset="0"/>
              <a:buChar char="•"/>
            </a:pPr>
            <a:r>
              <a:rPr lang="en-US" dirty="0" err="1">
                <a:latin typeface="Calibri" panose="020F0502020204030204" pitchFamily="34" charset="0"/>
                <a:cs typeface="Calibri" panose="020F0502020204030204" pitchFamily="34" charset="0"/>
              </a:rPr>
              <a:t>Nên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điều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chỉnh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liều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khởi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đầu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theo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từng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bệnh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nhân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dựa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trên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cơ</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sơ</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phác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đô</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hiện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tại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của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bệnh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nhân</a:t>
            </a:r>
            <a:endParaRPr lang="en-US" dirty="0">
              <a:latin typeface="Calibri" panose="020F0502020204030204" pitchFamily="34" charset="0"/>
              <a:cs typeface="Calibri" panose="020F0502020204030204" pitchFamily="34" charset="0"/>
            </a:endParaRPr>
          </a:p>
          <a:p>
            <a:pPr marL="285743" indent="-285743">
              <a:lnSpc>
                <a:spcPct val="150000"/>
              </a:lnSpc>
              <a:buFont typeface="Arial" panose="020B0604020202020204" pitchFamily="34" charset="0"/>
              <a:buChar char="•"/>
            </a:pPr>
            <a:r>
              <a:rPr lang="en-US" dirty="0" err="1">
                <a:latin typeface="Calibri" panose="020F0502020204030204" pitchFamily="34" charset="0"/>
                <a:cs typeface="Calibri" panose="020F0502020204030204" pitchFamily="34" charset="0"/>
              </a:rPr>
              <a:t>Uống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viên</a:t>
            </a:r>
            <a:r>
              <a:rPr lang="vi-VN"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FDC (</a:t>
            </a:r>
            <a:r>
              <a:rPr lang="en-US" dirty="0" err="1">
                <a:latin typeface="Calibri" panose="020F0502020204030204" pitchFamily="34" charset="0"/>
                <a:cs typeface="Calibri" panose="020F0502020204030204" pitchFamily="34" charset="0"/>
              </a:rPr>
              <a:t>empagliflozin+metformin</a:t>
            </a:r>
            <a:r>
              <a:rPr lang="en-US" dirty="0">
                <a:latin typeface="Calibri" panose="020F0502020204030204" pitchFamily="34" charset="0"/>
                <a:cs typeface="Calibri" panose="020F0502020204030204" pitchFamily="34" charset="0"/>
              </a:rPr>
              <a:t>)</a:t>
            </a:r>
            <a:r>
              <a:rPr lang="vi-VN"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2 </a:t>
            </a:r>
            <a:r>
              <a:rPr lang="en-US" dirty="0" err="1">
                <a:latin typeface="Calibri" panose="020F0502020204030204" pitchFamily="34" charset="0"/>
                <a:cs typeface="Calibri" panose="020F0502020204030204" pitchFamily="34" charset="0"/>
              </a:rPr>
              <a:t>lần</a:t>
            </a: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ngày</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cùng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bữa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ăn</a:t>
            </a:r>
            <a:r>
              <a:rPr lang="vi-VN"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tăng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liều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theo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từng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bước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đê</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giảm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tác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dụng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không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mong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muốn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trên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đường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tiêu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hóa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của</a:t>
            </a:r>
            <a:r>
              <a:rPr lang="en-US" dirty="0">
                <a:latin typeface="Calibri" panose="020F0502020204030204" pitchFamily="34" charset="0"/>
                <a:cs typeface="Calibri" panose="020F0502020204030204" pitchFamily="34" charset="0"/>
              </a:rPr>
              <a:t> metformin</a:t>
            </a:r>
          </a:p>
          <a:p>
            <a:pPr marL="285743" indent="-285743">
              <a:lnSpc>
                <a:spcPct val="150000"/>
              </a:lnSpc>
              <a:buFont typeface="Arial" panose="020B0604020202020204" pitchFamily="34" charset="0"/>
              <a:buChar char="•"/>
            </a:pPr>
            <a:r>
              <a:rPr lang="en-US" dirty="0" err="1">
                <a:latin typeface="Calibri" panose="020F0502020204030204" pitchFamily="34" charset="0"/>
                <a:cs typeface="Calibri" panose="020F0502020204030204" pitchFamily="34" charset="0"/>
              </a:rPr>
              <a:t>Việc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chỉnh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liều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dựa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trên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hiệu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quả</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đô</a:t>
            </a:r>
            <a:r>
              <a:rPr lang="en-US" dirty="0">
                <a:latin typeface="Calibri" panose="020F0502020204030204" pitchFamily="34" charset="0"/>
                <a:cs typeface="Calibri" panose="020F0502020204030204" pitchFamily="34" charset="0"/>
              </a:rPr>
              <a:t>̣ dung </a:t>
            </a:r>
            <a:r>
              <a:rPr lang="en-US" dirty="0" err="1">
                <a:latin typeface="Calibri" panose="020F0502020204030204" pitchFamily="34" charset="0"/>
                <a:cs typeface="Calibri" panose="020F0502020204030204" pitchFamily="34" charset="0"/>
              </a:rPr>
              <a:t>nạp</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của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thuốc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không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vượt</a:t>
            </a:r>
            <a:r>
              <a:rPr lang="en-US" dirty="0">
                <a:latin typeface="Calibri" panose="020F0502020204030204" pitchFamily="34" charset="0"/>
                <a:cs typeface="Calibri" panose="020F0502020204030204" pitchFamily="34" charset="0"/>
              </a:rPr>
              <a:t> quá </a:t>
            </a:r>
            <a:r>
              <a:rPr lang="en-US" dirty="0" err="1">
                <a:latin typeface="Calibri" panose="020F0502020204030204" pitchFamily="34" charset="0"/>
                <a:cs typeface="Calibri" panose="020F0502020204030204" pitchFamily="34" charset="0"/>
              </a:rPr>
              <a:t>mức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liều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khuyến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cáo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tối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hàng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ngày</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của</a:t>
            </a:r>
            <a:r>
              <a:rPr lang="en-US" dirty="0">
                <a:latin typeface="Calibri" panose="020F0502020204030204" pitchFamily="34" charset="0"/>
                <a:cs typeface="Calibri" panose="020F0502020204030204" pitchFamily="34" charset="0"/>
              </a:rPr>
              <a:t> metformin hydrochloride là 2000mg </a:t>
            </a:r>
            <a:r>
              <a:rPr lang="en-US" dirty="0" err="1">
                <a:latin typeface="Calibri" panose="020F0502020204030204" pitchFamily="34" charset="0"/>
                <a:cs typeface="Calibri" panose="020F0502020204030204" pitchFamily="34" charset="0"/>
              </a:rPr>
              <a:t>va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empagliflozin</a:t>
            </a:r>
            <a:r>
              <a:rPr lang="en-US" dirty="0">
                <a:latin typeface="Calibri" panose="020F0502020204030204" pitchFamily="34" charset="0"/>
                <a:cs typeface="Calibri" panose="020F0502020204030204" pitchFamily="34" charset="0"/>
              </a:rPr>
              <a:t> là 25mg</a:t>
            </a:r>
          </a:p>
          <a:p>
            <a:pPr marL="285743" indent="-285743">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FDC (</a:t>
            </a:r>
            <a:r>
              <a:rPr lang="en-US" dirty="0" err="1">
                <a:latin typeface="Calibri" panose="020F0502020204030204" pitchFamily="34" charset="0"/>
                <a:cs typeface="Calibri" panose="020F0502020204030204" pitchFamily="34" charset="0"/>
              </a:rPr>
              <a:t>empagliflozin+metformin</a:t>
            </a:r>
            <a:r>
              <a:rPr lang="en-US" dirty="0">
                <a:latin typeface="Calibri" panose="020F0502020204030204" pitchFamily="34" charset="0"/>
                <a:cs typeface="Calibri" panose="020F0502020204030204" pitchFamily="34" charset="0"/>
              </a:rPr>
              <a:t>):</a:t>
            </a:r>
            <a:r>
              <a:rPr lang="vi-VN"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a:t>
            </a:r>
            <a:r>
              <a:rPr lang="vi-VN" dirty="0">
                <a:latin typeface="Calibri" panose="020F0502020204030204" pitchFamily="34" charset="0"/>
                <a:cs typeface="Calibri" panose="020F0502020204030204" pitchFamily="34" charset="0"/>
              </a:rPr>
              <a:t>hống chỉ định trên bệnh nhân có eGFR dưới 45mL/phút/1,73m</a:t>
            </a:r>
            <a:r>
              <a:rPr lang="vi-VN" baseline="30000" dirty="0">
                <a:latin typeface="Calibri" panose="020F0502020204030204" pitchFamily="34" charset="0"/>
                <a:cs typeface="Calibri" panose="020F0502020204030204" pitchFamily="34" charset="0"/>
              </a:rPr>
              <a:t>2</a:t>
            </a:r>
            <a:r>
              <a:rPr lang="vi-VN"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sp>
        <p:nvSpPr>
          <p:cNvPr id="6" name="TextBox 5"/>
          <p:cNvSpPr txBox="1"/>
          <p:nvPr/>
        </p:nvSpPr>
        <p:spPr>
          <a:xfrm>
            <a:off x="323851" y="4897280"/>
            <a:ext cx="3964371" cy="246221"/>
          </a:xfrm>
          <a:prstGeom prst="rect">
            <a:avLst/>
          </a:prstGeom>
          <a:noFill/>
        </p:spPr>
        <p:txBody>
          <a:bodyPr wrap="square" rtlCol="0">
            <a:spAutoFit/>
          </a:bodyPr>
          <a:lstStyle/>
          <a:p>
            <a:r>
              <a:rPr lang="en-US" sz="1000">
                <a:latin typeface="Calibri" panose="020F0502020204030204" pitchFamily="34" charset="0"/>
                <a:cs typeface="Calibri" panose="020F0502020204030204" pitchFamily="34" charset="0"/>
              </a:rPr>
              <a:t>Thông tin sản phẩm tại Việt Nam </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94780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EC064-2ACD-45A3-BF99-FF43DFF7F804}"/>
              </a:ext>
            </a:extLst>
          </p:cNvPr>
          <p:cNvSpPr>
            <a:spLocks noGrp="1"/>
          </p:cNvSpPr>
          <p:nvPr>
            <p:ph type="title"/>
          </p:nvPr>
        </p:nvSpPr>
        <p:spPr/>
        <p:txBody>
          <a:bodyPr/>
          <a:lstStyle/>
          <a:p>
            <a:r>
              <a:rPr lang="en-GB"/>
              <a:t>Kết luận</a:t>
            </a:r>
            <a:endParaRPr lang="en-GB" dirty="0"/>
          </a:p>
        </p:txBody>
      </p:sp>
      <p:sp>
        <p:nvSpPr>
          <p:cNvPr id="7" name="Content Placeholder 6">
            <a:extLst>
              <a:ext uri="{FF2B5EF4-FFF2-40B4-BE49-F238E27FC236}">
                <a16:creationId xmlns:a16="http://schemas.microsoft.com/office/drawing/2014/main" id="{B6DD9307-21A3-4F3A-BF61-BE055D243684}"/>
              </a:ext>
            </a:extLst>
          </p:cNvPr>
          <p:cNvSpPr>
            <a:spLocks noGrp="1"/>
          </p:cNvSpPr>
          <p:nvPr>
            <p:ph idx="1"/>
          </p:nvPr>
        </p:nvSpPr>
        <p:spPr>
          <a:xfrm>
            <a:off x="459486" y="1028700"/>
            <a:ext cx="8373124" cy="3444446"/>
          </a:xfrm>
        </p:spPr>
        <p:txBody>
          <a:bodyPr vert="horz" lIns="91440" tIns="45720" rIns="91440" bIns="45720" rtlCol="0" anchor="t">
            <a:noAutofit/>
          </a:bodyPr>
          <a:lstStyle/>
          <a:p>
            <a:pPr marL="177800" indent="-177800"/>
            <a:r>
              <a:rPr lang="en-GB" sz="1350" b="1" dirty="0" err="1">
                <a:solidFill>
                  <a:schemeClr val="accent2"/>
                </a:solidFill>
                <a:latin typeface="Arial" panose="020B0604020202020204" pitchFamily="34" charset="0"/>
                <a:cs typeface="Arial" panose="020B0604020202020204" pitchFamily="34" charset="0"/>
              </a:rPr>
              <a:t>Bệnh</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nhân</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mới</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mắc</a:t>
            </a:r>
            <a:r>
              <a:rPr lang="en-GB" sz="1350" b="1" dirty="0">
                <a:solidFill>
                  <a:schemeClr val="accent2"/>
                </a:solidFill>
                <a:latin typeface="Arial" panose="020B0604020202020204" pitchFamily="34" charset="0"/>
                <a:cs typeface="Arial" panose="020B0604020202020204" pitchFamily="34" charset="0"/>
              </a:rPr>
              <a:t> ĐTĐ </a:t>
            </a:r>
            <a:r>
              <a:rPr lang="en-GB" sz="1350" b="1" dirty="0" err="1">
                <a:solidFill>
                  <a:schemeClr val="accent2"/>
                </a:solidFill>
                <a:latin typeface="Arial" panose="020B0604020202020204" pitchFamily="34" charset="0"/>
                <a:cs typeface="Arial" panose="020B0604020202020204" pitchFamily="34" charset="0"/>
              </a:rPr>
              <a:t>típ</a:t>
            </a:r>
            <a:r>
              <a:rPr lang="en-GB" sz="1350" b="1" dirty="0">
                <a:solidFill>
                  <a:schemeClr val="accent2"/>
                </a:solidFill>
                <a:latin typeface="Arial" panose="020B0604020202020204" pitchFamily="34" charset="0"/>
                <a:cs typeface="Arial" panose="020B0604020202020204" pitchFamily="34" charset="0"/>
              </a:rPr>
              <a:t> 2 </a:t>
            </a:r>
            <a:r>
              <a:rPr lang="en-GB" sz="1350" b="1" dirty="0" err="1">
                <a:solidFill>
                  <a:schemeClr val="accent2"/>
                </a:solidFill>
                <a:latin typeface="Arial" panose="020B0604020202020204" pitchFamily="34" charset="0"/>
                <a:cs typeface="Arial" panose="020B0604020202020204" pitchFamily="34" charset="0"/>
              </a:rPr>
              <a:t>tăng</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nguy</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cơ</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tiến</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triển</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các</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biến</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chứng</a:t>
            </a:r>
            <a:r>
              <a:rPr lang="en-GB" sz="1350" b="1" dirty="0">
                <a:solidFill>
                  <a:schemeClr val="accent2"/>
                </a:solidFill>
                <a:latin typeface="Arial" panose="020B0604020202020204" pitchFamily="34" charset="0"/>
                <a:cs typeface="Arial" panose="020B0604020202020204" pitchFamily="34" charset="0"/>
              </a:rPr>
              <a:t> </a:t>
            </a:r>
            <a:r>
              <a:rPr lang="en-GB" sz="1350" dirty="0">
                <a:latin typeface="Arial" panose="020B0604020202020204" pitchFamily="34" charset="0"/>
                <a:cs typeface="Arial" panose="020B0604020202020204" pitchFamily="34" charset="0"/>
              </a:rPr>
              <a:t>do </a:t>
            </a:r>
            <a:r>
              <a:rPr lang="en-GB" sz="1350" dirty="0" err="1">
                <a:latin typeface="Arial" panose="020B0604020202020204" pitchFamily="34" charset="0"/>
                <a:cs typeface="Arial" panose="020B0604020202020204" pitchFamily="34" charset="0"/>
              </a:rPr>
              <a:t>rối</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loạn</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về</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chuyển</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hóa</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và</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tương</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tác</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giữa</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các</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yếu</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tố</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nguy</a:t>
            </a:r>
            <a:r>
              <a:rPr lang="en-GB" sz="1350" dirty="0">
                <a:latin typeface="Arial" panose="020B0604020202020204" pitchFamily="34" charset="0"/>
                <a:cs typeface="Arial" panose="020B0604020202020204" pitchFamily="34" charset="0"/>
              </a:rPr>
              <a:t> cơ</a:t>
            </a:r>
            <a:r>
              <a:rPr lang="en-GB" sz="1350" baseline="30000" dirty="0">
                <a:latin typeface="Arial" panose="020B0604020202020204" pitchFamily="34" charset="0"/>
                <a:cs typeface="Arial" panose="020B0604020202020204" pitchFamily="34" charset="0"/>
              </a:rPr>
              <a:t>1–8</a:t>
            </a:r>
          </a:p>
          <a:p>
            <a:pPr marL="177800" indent="-177800">
              <a:tabLst>
                <a:tab pos="4305300" algn="l"/>
              </a:tabLst>
            </a:pPr>
            <a:r>
              <a:rPr lang="en-GB" sz="1350" dirty="0" err="1">
                <a:latin typeface="Arial" panose="020B0604020202020204" pitchFamily="34" charset="0"/>
                <a:cs typeface="Arial" panose="020B0604020202020204" pitchFamily="34" charset="0"/>
              </a:rPr>
              <a:t>Chăm</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sóc</a:t>
            </a:r>
            <a:r>
              <a:rPr lang="en-GB" sz="1350" dirty="0">
                <a:latin typeface="Arial" panose="020B0604020202020204" pitchFamily="34" charset="0"/>
                <a:cs typeface="Arial" panose="020B0604020202020204" pitchFamily="34" charset="0"/>
              </a:rPr>
              <a:t> ĐTĐ </a:t>
            </a:r>
            <a:r>
              <a:rPr lang="en-GB" sz="1350" dirty="0" err="1">
                <a:latin typeface="Arial" panose="020B0604020202020204" pitchFamily="34" charset="0"/>
                <a:cs typeface="Arial" panose="020B0604020202020204" pitchFamily="34" charset="0"/>
              </a:rPr>
              <a:t>típ</a:t>
            </a:r>
            <a:r>
              <a:rPr lang="en-GB" sz="1350" dirty="0">
                <a:latin typeface="Arial" panose="020B0604020202020204" pitchFamily="34" charset="0"/>
                <a:cs typeface="Arial" panose="020B0604020202020204" pitchFamily="34" charset="0"/>
              </a:rPr>
              <a:t> 2 </a:t>
            </a:r>
            <a:r>
              <a:rPr lang="en-GB" sz="1350" dirty="0" err="1">
                <a:latin typeface="Arial" panose="020B0604020202020204" pitchFamily="34" charset="0"/>
                <a:cs typeface="Arial" panose="020B0604020202020204" pitchFamily="34" charset="0"/>
              </a:rPr>
              <a:t>đòi</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hỏi</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một</a:t>
            </a:r>
            <a:r>
              <a:rPr lang="en-GB" sz="1350" dirty="0">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cách</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tiếp</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cận</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sớm</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lấy</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bệnh</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nhân</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làm</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trung</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tâm</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đa</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yếu</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tố</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không</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chỉ</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cải</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thiện</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kiểm</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soát</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đường</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huyết</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và</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các</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yếu</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tố</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nguy</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cơ</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trong</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ngắn</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hạn</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mà</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còn</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giảm</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nguy</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cơ</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biến</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chứng</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liên</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quan</a:t>
            </a:r>
            <a:r>
              <a:rPr lang="en-GB" sz="1350" dirty="0">
                <a:latin typeface="Arial" panose="020B0604020202020204" pitchFamily="34" charset="0"/>
                <a:cs typeface="Arial" panose="020B0604020202020204" pitchFamily="34" charset="0"/>
              </a:rPr>
              <a:t> tim </a:t>
            </a:r>
            <a:r>
              <a:rPr lang="en-GB" sz="1350" dirty="0" err="1">
                <a:latin typeface="Arial" panose="020B0604020202020204" pitchFamily="34" charset="0"/>
                <a:cs typeface="Arial" panose="020B0604020202020204" pitchFamily="34" charset="0"/>
              </a:rPr>
              <a:t>mạch</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và</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thận</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trong</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dài</a:t>
            </a:r>
            <a:r>
              <a:rPr lang="en-GB" sz="1350" dirty="0">
                <a:latin typeface="Arial" panose="020B0604020202020204" pitchFamily="34" charset="0"/>
                <a:cs typeface="Arial" panose="020B0604020202020204" pitchFamily="34" charset="0"/>
              </a:rPr>
              <a:t> hạn</a:t>
            </a:r>
            <a:r>
              <a:rPr lang="en-GB" sz="1350" baseline="30000" dirty="0">
                <a:latin typeface="Arial" panose="020B0604020202020204" pitchFamily="34" charset="0"/>
                <a:cs typeface="Arial" panose="020B0604020202020204" pitchFamily="34" charset="0"/>
              </a:rPr>
              <a:t>9</a:t>
            </a:r>
          </a:p>
          <a:p>
            <a:pPr marL="177800" indent="-177800"/>
            <a:r>
              <a:rPr lang="en-GB" sz="1350" dirty="0" err="1">
                <a:solidFill>
                  <a:schemeClr val="tx1"/>
                </a:solidFill>
                <a:latin typeface="Arial" panose="020B0604020202020204" pitchFamily="34" charset="0"/>
                <a:cs typeface="Arial" panose="020B0604020202020204" pitchFamily="34" charset="0"/>
              </a:rPr>
              <a:t>Sử</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dụng</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ức</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chế</a:t>
            </a:r>
            <a:r>
              <a:rPr lang="en-GB" sz="1350" dirty="0">
                <a:solidFill>
                  <a:schemeClr val="tx1"/>
                </a:solidFill>
                <a:latin typeface="Arial" panose="020B0604020202020204" pitchFamily="34" charset="0"/>
                <a:cs typeface="Arial" panose="020B0604020202020204" pitchFamily="34" charset="0"/>
              </a:rPr>
              <a:t> SGLT2 </a:t>
            </a:r>
            <a:r>
              <a:rPr lang="en-GB" sz="1350" dirty="0" err="1">
                <a:solidFill>
                  <a:schemeClr val="tx1"/>
                </a:solidFill>
                <a:latin typeface="Arial" panose="020B0604020202020204" pitchFamily="34" charset="0"/>
                <a:cs typeface="Arial" panose="020B0604020202020204" pitchFamily="34" charset="0"/>
              </a:rPr>
              <a:t>sớm</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trong</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điều</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trị</a:t>
            </a:r>
            <a:r>
              <a:rPr lang="en-GB" sz="1350" dirty="0">
                <a:solidFill>
                  <a:schemeClr val="tx1"/>
                </a:solidFill>
                <a:latin typeface="Arial" panose="020B0604020202020204" pitchFamily="34" charset="0"/>
                <a:cs typeface="Arial" panose="020B0604020202020204" pitchFamily="34" charset="0"/>
              </a:rPr>
              <a:t> ĐTĐ </a:t>
            </a:r>
            <a:r>
              <a:rPr lang="en-GB" sz="1350" dirty="0" err="1">
                <a:solidFill>
                  <a:schemeClr val="tx1"/>
                </a:solidFill>
                <a:latin typeface="Arial" panose="020B0604020202020204" pitchFamily="34" charset="0"/>
                <a:cs typeface="Arial" panose="020B0604020202020204" pitchFamily="34" charset="0"/>
              </a:rPr>
              <a:t>típ</a:t>
            </a:r>
            <a:r>
              <a:rPr lang="en-GB" sz="1350" dirty="0">
                <a:solidFill>
                  <a:schemeClr val="tx1"/>
                </a:solidFill>
                <a:latin typeface="Arial" panose="020B0604020202020204" pitchFamily="34" charset="0"/>
                <a:cs typeface="Arial" panose="020B0604020202020204" pitchFamily="34" charset="0"/>
              </a:rPr>
              <a:t> 2 </a:t>
            </a:r>
            <a:r>
              <a:rPr lang="en-GB" sz="1350" dirty="0" err="1">
                <a:solidFill>
                  <a:schemeClr val="tx1"/>
                </a:solidFill>
                <a:latin typeface="Arial" panose="020B0604020202020204" pitchFamily="34" charset="0"/>
                <a:cs typeface="Arial" panose="020B0604020202020204" pitchFamily="34" charset="0"/>
              </a:rPr>
              <a:t>như</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là</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một</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điều</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trị</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bổ</a:t>
            </a:r>
            <a:r>
              <a:rPr lang="en-GB" sz="1350" dirty="0">
                <a:solidFill>
                  <a:schemeClr val="tx1"/>
                </a:solidFill>
                <a:latin typeface="Arial" panose="020B0604020202020204" pitchFamily="34" charset="0"/>
                <a:cs typeface="Arial" panose="020B0604020202020204" pitchFamily="34" charset="0"/>
              </a:rPr>
              <a:t> sung </a:t>
            </a:r>
            <a:r>
              <a:rPr lang="en-GB" sz="1350" dirty="0" err="1">
                <a:solidFill>
                  <a:schemeClr val="tx1"/>
                </a:solidFill>
                <a:latin typeface="Arial" panose="020B0604020202020204" pitchFamily="34" charset="0"/>
                <a:cs typeface="Arial" panose="020B0604020202020204" pitchFamily="34" charset="0"/>
              </a:rPr>
              <a:t>với</a:t>
            </a:r>
            <a:r>
              <a:rPr lang="en-GB" sz="1350" dirty="0">
                <a:solidFill>
                  <a:schemeClr val="tx1"/>
                </a:solidFill>
                <a:latin typeface="Arial" panose="020B0604020202020204" pitchFamily="34" charset="0"/>
                <a:cs typeface="Arial" panose="020B0604020202020204" pitchFamily="34" charset="0"/>
              </a:rPr>
              <a:t> metformin </a:t>
            </a:r>
            <a:r>
              <a:rPr lang="en-GB" sz="1350" dirty="0" err="1">
                <a:solidFill>
                  <a:schemeClr val="tx1"/>
                </a:solidFill>
                <a:latin typeface="Arial" panose="020B0604020202020204" pitchFamily="34" charset="0"/>
                <a:cs typeface="Arial" panose="020B0604020202020204" pitchFamily="34" charset="0"/>
              </a:rPr>
              <a:t>giúp</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giải</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quyết</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các</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yếu</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tố</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nguy</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cơ</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chính</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bằng</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cách</a:t>
            </a:r>
            <a:r>
              <a:rPr lang="en-GB" sz="1350" dirty="0">
                <a:solidFill>
                  <a:schemeClr val="tx1"/>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giảm</a:t>
            </a:r>
            <a:r>
              <a:rPr lang="en-GB" sz="1350" b="1" dirty="0">
                <a:solidFill>
                  <a:schemeClr val="accent2"/>
                </a:solidFill>
                <a:latin typeface="Arial" panose="020B0604020202020204" pitchFamily="34" charset="0"/>
                <a:cs typeface="Arial" panose="020B0604020202020204" pitchFamily="34" charset="0"/>
              </a:rPr>
              <a:t> HbA1c, </a:t>
            </a:r>
            <a:r>
              <a:rPr lang="en-GB" sz="1350" b="1" dirty="0" err="1">
                <a:solidFill>
                  <a:schemeClr val="accent2"/>
                </a:solidFill>
                <a:latin typeface="Arial" panose="020B0604020202020204" pitchFamily="34" charset="0"/>
                <a:cs typeface="Arial" panose="020B0604020202020204" pitchFamily="34" charset="0"/>
              </a:rPr>
              <a:t>cân</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nặng</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và</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huyết</a:t>
            </a:r>
            <a:r>
              <a:rPr lang="en-GB" sz="1350" b="1" dirty="0">
                <a:solidFill>
                  <a:schemeClr val="accent2"/>
                </a:solidFill>
                <a:latin typeface="Arial" panose="020B0604020202020204" pitchFamily="34" charset="0"/>
                <a:cs typeface="Arial" panose="020B0604020202020204" pitchFamily="34" charset="0"/>
              </a:rPr>
              <a:t> áp</a:t>
            </a:r>
            <a:r>
              <a:rPr lang="en-GB" sz="1350" baseline="30000" dirty="0">
                <a:solidFill>
                  <a:schemeClr val="tx1"/>
                </a:solidFill>
                <a:latin typeface="Arial" panose="020B0604020202020204" pitchFamily="34" charset="0"/>
                <a:cs typeface="Arial" panose="020B0604020202020204" pitchFamily="34" charset="0"/>
              </a:rPr>
              <a:t>9</a:t>
            </a:r>
          </a:p>
          <a:p>
            <a:pPr marL="177800" indent="-177800"/>
            <a:r>
              <a:rPr lang="en-GB" sz="1350" dirty="0" err="1">
                <a:solidFill>
                  <a:schemeClr val="tx1"/>
                </a:solidFill>
                <a:latin typeface="Arial" panose="020B0604020202020204" pitchFamily="34" charset="0"/>
                <a:cs typeface="Arial" panose="020B0604020202020204" pitchFamily="34" charset="0"/>
              </a:rPr>
              <a:t>Trên</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bệnh</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nhân</a:t>
            </a:r>
            <a:r>
              <a:rPr lang="en-GB" sz="1350" dirty="0">
                <a:solidFill>
                  <a:schemeClr val="tx1"/>
                </a:solidFill>
                <a:latin typeface="Arial" panose="020B0604020202020204" pitchFamily="34" charset="0"/>
                <a:cs typeface="Arial" panose="020B0604020202020204" pitchFamily="34" charset="0"/>
              </a:rPr>
              <a:t> ĐTĐ </a:t>
            </a:r>
            <a:r>
              <a:rPr lang="en-GB" sz="1350" dirty="0" err="1">
                <a:solidFill>
                  <a:schemeClr val="tx1"/>
                </a:solidFill>
                <a:latin typeface="Arial" panose="020B0604020202020204" pitchFamily="34" charset="0"/>
                <a:cs typeface="Arial" panose="020B0604020202020204" pitchFamily="34" charset="0"/>
              </a:rPr>
              <a:t>típ</a:t>
            </a:r>
            <a:r>
              <a:rPr lang="en-GB" sz="1350" dirty="0">
                <a:solidFill>
                  <a:schemeClr val="tx1"/>
                </a:solidFill>
                <a:latin typeface="Arial" panose="020B0604020202020204" pitchFamily="34" charset="0"/>
                <a:cs typeface="Arial" panose="020B0604020202020204" pitchFamily="34" charset="0"/>
              </a:rPr>
              <a:t> 2 </a:t>
            </a:r>
            <a:r>
              <a:rPr lang="en-GB" sz="1350" dirty="0" err="1">
                <a:solidFill>
                  <a:schemeClr val="tx1"/>
                </a:solidFill>
                <a:latin typeface="Arial" panose="020B0604020202020204" pitchFamily="34" charset="0"/>
                <a:cs typeface="Arial" panose="020B0604020202020204" pitchFamily="34" charset="0"/>
              </a:rPr>
              <a:t>mắc</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bệnh</a:t>
            </a:r>
            <a:r>
              <a:rPr lang="en-GB" sz="1350" dirty="0">
                <a:solidFill>
                  <a:schemeClr val="tx1"/>
                </a:solidFill>
                <a:latin typeface="Arial" panose="020B0604020202020204" pitchFamily="34" charset="0"/>
                <a:cs typeface="Arial" panose="020B0604020202020204" pitchFamily="34" charset="0"/>
              </a:rPr>
              <a:t> tim </a:t>
            </a:r>
            <a:r>
              <a:rPr lang="en-GB" sz="1350" dirty="0" err="1">
                <a:solidFill>
                  <a:schemeClr val="tx1"/>
                </a:solidFill>
                <a:latin typeface="Arial" panose="020B0604020202020204" pitchFamily="34" charset="0"/>
                <a:cs typeface="Arial" panose="020B0604020202020204" pitchFamily="34" charset="0"/>
              </a:rPr>
              <a:t>mạch</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hoặc</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có</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yếu</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tố</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nguy</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cơ</a:t>
            </a:r>
            <a:r>
              <a:rPr lang="en-GB" sz="1350" dirty="0">
                <a:solidFill>
                  <a:schemeClr val="tx1"/>
                </a:solidFill>
                <a:latin typeface="Arial" panose="020B0604020202020204" pitchFamily="34" charset="0"/>
                <a:cs typeface="Arial" panose="020B0604020202020204" pitchFamily="34" charset="0"/>
              </a:rPr>
              <a:t> tim </a:t>
            </a:r>
            <a:r>
              <a:rPr lang="en-GB" sz="1350" dirty="0" err="1">
                <a:solidFill>
                  <a:schemeClr val="tx1"/>
                </a:solidFill>
                <a:latin typeface="Arial" panose="020B0604020202020204" pitchFamily="34" charset="0"/>
                <a:cs typeface="Arial" panose="020B0604020202020204" pitchFamily="34" charset="0"/>
              </a:rPr>
              <a:t>mạch</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ức</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chế</a:t>
            </a:r>
            <a:r>
              <a:rPr lang="en-GB" sz="1350" dirty="0">
                <a:solidFill>
                  <a:schemeClr val="tx1"/>
                </a:solidFill>
                <a:latin typeface="Arial" panose="020B0604020202020204" pitchFamily="34" charset="0"/>
                <a:cs typeface="Arial" panose="020B0604020202020204" pitchFamily="34" charset="0"/>
              </a:rPr>
              <a:t> SGLT2 </a:t>
            </a:r>
            <a:r>
              <a:rPr lang="en-GB" sz="1350" dirty="0" err="1">
                <a:solidFill>
                  <a:schemeClr val="tx1"/>
                </a:solidFill>
                <a:latin typeface="Arial" panose="020B0604020202020204" pitchFamily="34" charset="0"/>
                <a:cs typeface="Arial" panose="020B0604020202020204" pitchFamily="34" charset="0"/>
              </a:rPr>
              <a:t>có</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thể</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làm</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chậm</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tiến</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triển</a:t>
            </a:r>
            <a:r>
              <a:rPr lang="en-GB" sz="1350" dirty="0">
                <a:solidFill>
                  <a:schemeClr val="tx1"/>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bệnh</a:t>
            </a:r>
            <a:r>
              <a:rPr lang="en-GB" sz="1350" b="1" dirty="0">
                <a:solidFill>
                  <a:schemeClr val="accent2"/>
                </a:solidFill>
                <a:latin typeface="Arial" panose="020B0604020202020204" pitchFamily="34" charset="0"/>
                <a:cs typeface="Arial" panose="020B0604020202020204" pitchFamily="34" charset="0"/>
              </a:rPr>
              <a:t> tim </a:t>
            </a:r>
            <a:r>
              <a:rPr lang="en-GB" sz="1350" b="1" dirty="0" err="1">
                <a:solidFill>
                  <a:schemeClr val="accent2"/>
                </a:solidFill>
                <a:latin typeface="Arial" panose="020B0604020202020204" pitchFamily="34" charset="0"/>
                <a:cs typeface="Arial" panose="020B0604020202020204" pitchFamily="34" charset="0"/>
              </a:rPr>
              <a:t>mạch</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giảm</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nguy</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cơ</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nhập</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viện</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vì</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suy</a:t>
            </a:r>
            <a:r>
              <a:rPr lang="en-GB" sz="1350" b="1" dirty="0">
                <a:solidFill>
                  <a:schemeClr val="accent2"/>
                </a:solidFill>
                <a:latin typeface="Arial" panose="020B0604020202020204" pitchFamily="34" charset="0"/>
                <a:cs typeface="Arial" panose="020B0604020202020204" pitchFamily="34" charset="0"/>
              </a:rPr>
              <a:t> tim </a:t>
            </a:r>
            <a:r>
              <a:rPr lang="en-GB" sz="1350" b="1" dirty="0" err="1">
                <a:solidFill>
                  <a:schemeClr val="accent2"/>
                </a:solidFill>
                <a:latin typeface="Arial" panose="020B0604020202020204" pitchFamily="34" charset="0"/>
                <a:cs typeface="Arial" panose="020B0604020202020204" pitchFamily="34" charset="0"/>
              </a:rPr>
              <a:t>và</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biến</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cố</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thận</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làm</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chậm</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sự</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suy</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giảm</a:t>
            </a:r>
            <a:r>
              <a:rPr lang="en-GB" sz="1350" b="1" dirty="0">
                <a:solidFill>
                  <a:schemeClr val="accent2"/>
                </a:solidFill>
                <a:latin typeface="Arial" panose="020B0604020202020204" pitchFamily="34" charset="0"/>
                <a:cs typeface="Arial" panose="020B0604020202020204" pitchFamily="34" charset="0"/>
              </a:rPr>
              <a:t> eGFR</a:t>
            </a:r>
            <a:r>
              <a:rPr lang="en-GB" sz="1350" baseline="30000" dirty="0">
                <a:solidFill>
                  <a:schemeClr val="tx1"/>
                </a:solidFill>
                <a:latin typeface="Arial" panose="020B0604020202020204" pitchFamily="34" charset="0"/>
                <a:cs typeface="Arial" panose="020B0604020202020204" pitchFamily="34" charset="0"/>
              </a:rPr>
              <a:t>9,10,11</a:t>
            </a:r>
          </a:p>
          <a:p>
            <a:pPr marL="177800" indent="-177800"/>
            <a:r>
              <a:rPr lang="en-GB" sz="1350" dirty="0" err="1">
                <a:solidFill>
                  <a:schemeClr val="tx1"/>
                </a:solidFill>
                <a:latin typeface="Arial" panose="020B0604020202020204" pitchFamily="34" charset="0"/>
                <a:cs typeface="Arial" panose="020B0604020202020204" pitchFamily="34" charset="0"/>
              </a:rPr>
              <a:t>Ức</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chế</a:t>
            </a:r>
            <a:r>
              <a:rPr lang="en-GB" sz="1350" dirty="0">
                <a:solidFill>
                  <a:schemeClr val="tx1"/>
                </a:solidFill>
                <a:latin typeface="Arial" panose="020B0604020202020204" pitchFamily="34" charset="0"/>
                <a:cs typeface="Arial" panose="020B0604020202020204" pitchFamily="34" charset="0"/>
              </a:rPr>
              <a:t> SGLT2 </a:t>
            </a:r>
            <a:r>
              <a:rPr lang="en-GB" sz="1350" dirty="0" err="1">
                <a:solidFill>
                  <a:schemeClr val="tx1"/>
                </a:solidFill>
                <a:latin typeface="Arial" panose="020B0604020202020204" pitchFamily="34" charset="0"/>
                <a:cs typeface="Arial" panose="020B0604020202020204" pitchFamily="34" charset="0"/>
              </a:rPr>
              <a:t>uống</a:t>
            </a:r>
            <a:r>
              <a:rPr lang="en-GB" sz="1350" dirty="0">
                <a:solidFill>
                  <a:schemeClr val="tx1"/>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một</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lần</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mỗi</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ngày</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và</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hồ</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sơ</a:t>
            </a:r>
            <a:r>
              <a:rPr lang="en-GB" sz="1350" b="1" dirty="0">
                <a:solidFill>
                  <a:schemeClr val="accent2"/>
                </a:solidFill>
                <a:latin typeface="Arial" panose="020B0604020202020204" pitchFamily="34" charset="0"/>
                <a:cs typeface="Arial" panose="020B0604020202020204" pitchFamily="34" charset="0"/>
              </a:rPr>
              <a:t> an </a:t>
            </a:r>
            <a:r>
              <a:rPr lang="en-GB" sz="1350" b="1" dirty="0" err="1">
                <a:solidFill>
                  <a:schemeClr val="accent2"/>
                </a:solidFill>
                <a:latin typeface="Arial" panose="020B0604020202020204" pitchFamily="34" charset="0"/>
                <a:cs typeface="Arial" panose="020B0604020202020204" pitchFamily="34" charset="0"/>
              </a:rPr>
              <a:t>toàn</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đã</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được</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thiết</a:t>
            </a:r>
            <a:r>
              <a:rPr lang="en-GB" sz="1350" b="1" dirty="0">
                <a:solidFill>
                  <a:schemeClr val="accent2"/>
                </a:solidFill>
                <a:latin typeface="Arial" panose="020B0604020202020204" pitchFamily="34" charset="0"/>
                <a:cs typeface="Arial" panose="020B0604020202020204" pitchFamily="34" charset="0"/>
              </a:rPr>
              <a:t> </a:t>
            </a:r>
            <a:r>
              <a:rPr lang="en-GB" sz="1350" b="1" dirty="0" err="1">
                <a:solidFill>
                  <a:schemeClr val="accent2"/>
                </a:solidFill>
                <a:latin typeface="Arial" panose="020B0604020202020204" pitchFamily="34" charset="0"/>
                <a:cs typeface="Arial" panose="020B0604020202020204" pitchFamily="34" charset="0"/>
              </a:rPr>
              <a:t>lập</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với</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nguy</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cơ</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hạ</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đường</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huyết</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tương</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đương</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với</a:t>
            </a:r>
            <a:r>
              <a:rPr lang="en-GB" sz="1350" dirty="0">
                <a:solidFill>
                  <a:schemeClr val="tx1"/>
                </a:solidFill>
                <a:latin typeface="Arial" panose="020B0604020202020204" pitchFamily="34" charset="0"/>
                <a:cs typeface="Arial" panose="020B0604020202020204" pitchFamily="34" charset="0"/>
              </a:rPr>
              <a:t> </a:t>
            </a:r>
            <a:r>
              <a:rPr lang="en-GB" sz="1350" dirty="0" err="1">
                <a:solidFill>
                  <a:schemeClr val="tx1"/>
                </a:solidFill>
                <a:latin typeface="Arial" panose="020B0604020202020204" pitchFamily="34" charset="0"/>
                <a:cs typeface="Arial" panose="020B0604020202020204" pitchFamily="34" charset="0"/>
              </a:rPr>
              <a:t>giả</a:t>
            </a:r>
            <a:r>
              <a:rPr lang="en-GB" sz="1350" dirty="0">
                <a:solidFill>
                  <a:schemeClr val="tx1"/>
                </a:solidFill>
                <a:latin typeface="Arial" panose="020B0604020202020204" pitchFamily="34" charset="0"/>
                <a:cs typeface="Arial" panose="020B0604020202020204" pitchFamily="34" charset="0"/>
              </a:rPr>
              <a:t> dược</a:t>
            </a:r>
            <a:r>
              <a:rPr lang="en-GB" sz="1350" baseline="30000" dirty="0">
                <a:solidFill>
                  <a:schemeClr val="tx1"/>
                </a:solidFill>
                <a:latin typeface="Arial" panose="020B0604020202020204" pitchFamily="34" charset="0"/>
                <a:cs typeface="Arial" panose="020B0604020202020204" pitchFamily="34" charset="0"/>
              </a:rPr>
              <a:t>12–15</a:t>
            </a:r>
          </a:p>
          <a:p>
            <a:pPr marL="177800" indent="-177800"/>
            <a:r>
              <a:rPr lang="vi-VN" sz="1400" baseline="30000" dirty="0">
                <a:solidFill>
                  <a:schemeClr val="tx1"/>
                </a:solidFill>
                <a:latin typeface="Arial" panose="020B0604020202020204" pitchFamily="34" charset="0"/>
                <a:cs typeface="Arial" panose="020B0604020202020204" pitchFamily="34" charset="0"/>
              </a:rPr>
              <a:t>FDC của empagliflozin và metformin là một lựa chọn mới đem lại hiệu quả kiểm soát đường huyết đi kèm các lợi ích khác của emagliflozin: lợi ích giảm biến cố tim mạch, nhập viện do suy tim, tử vong tim mạch, giảm tiến triển bệnh thận và giảm cân, giảm huyết áp</a:t>
            </a:r>
          </a:p>
          <a:p>
            <a:pPr marL="177800" indent="-177800"/>
            <a:endParaRPr lang="en-GB" sz="1350" baseline="30000" dirty="0">
              <a:solidFill>
                <a:schemeClr val="tx1"/>
              </a:solidFill>
              <a:latin typeface="Century Gothic"/>
            </a:endParaRPr>
          </a:p>
        </p:txBody>
      </p:sp>
      <p:sp>
        <p:nvSpPr>
          <p:cNvPr id="4" name="Footer Placeholder 3">
            <a:extLst>
              <a:ext uri="{FF2B5EF4-FFF2-40B4-BE49-F238E27FC236}">
                <a16:creationId xmlns:a16="http://schemas.microsoft.com/office/drawing/2014/main" id="{C20D2CC7-8C0C-4F63-A115-E495EF511951}"/>
              </a:ext>
            </a:extLst>
          </p:cNvPr>
          <p:cNvSpPr>
            <a:spLocks noGrp="1"/>
          </p:cNvSpPr>
          <p:nvPr>
            <p:ph type="ftr" sz="quarter" idx="3"/>
          </p:nvPr>
        </p:nvSpPr>
        <p:spPr>
          <a:xfrm>
            <a:off x="419344" y="4776300"/>
            <a:ext cx="8127755" cy="273844"/>
          </a:xfrm>
        </p:spPr>
        <p:txBody>
          <a:bodyPr/>
          <a:lstStyle/>
          <a:p>
            <a:r>
              <a:rPr lang="en-GB" sz="600" dirty="0" err="1">
                <a:solidFill>
                  <a:srgbClr val="515151"/>
                </a:solidFill>
              </a:rPr>
              <a:t>eCVD</a:t>
            </a:r>
            <a:r>
              <a:rPr lang="en-GB" sz="600" dirty="0">
                <a:solidFill>
                  <a:srgbClr val="515151"/>
                </a:solidFill>
              </a:rPr>
              <a:t>, </a:t>
            </a:r>
            <a:r>
              <a:rPr lang="vi-VN" sz="600" dirty="0">
                <a:solidFill>
                  <a:srgbClr val="515151"/>
                </a:solidFill>
              </a:rPr>
              <a:t>bệnh tim mạch đã được chẩn đoán</a:t>
            </a:r>
            <a:r>
              <a:rPr lang="en-GB" sz="600" dirty="0">
                <a:solidFill>
                  <a:srgbClr val="515151"/>
                </a:solidFill>
              </a:rPr>
              <a:t>; </a:t>
            </a:r>
            <a:r>
              <a:rPr lang="vi-VN" sz="600" dirty="0">
                <a:solidFill>
                  <a:srgbClr val="515151"/>
                </a:solidFill>
              </a:rPr>
              <a:t>eGFR, độ lọc cầu thận ước tính</a:t>
            </a:r>
            <a:r>
              <a:rPr lang="en-GB" sz="600" dirty="0">
                <a:solidFill>
                  <a:srgbClr val="515151"/>
                </a:solidFill>
              </a:rPr>
              <a:t>; HbA1c, haemoglobin glycate </a:t>
            </a:r>
            <a:r>
              <a:rPr lang="en-GB" sz="600" dirty="0" err="1">
                <a:solidFill>
                  <a:srgbClr val="515151"/>
                </a:solidFill>
              </a:rPr>
              <a:t>hóa</a:t>
            </a:r>
            <a:r>
              <a:rPr lang="en-GB" sz="600" dirty="0">
                <a:solidFill>
                  <a:srgbClr val="515151"/>
                </a:solidFill>
              </a:rPr>
              <a:t>; HHF, </a:t>
            </a:r>
            <a:r>
              <a:rPr lang="en-GB" sz="600" dirty="0" err="1">
                <a:solidFill>
                  <a:srgbClr val="515151"/>
                </a:solidFill>
              </a:rPr>
              <a:t>nhập</a:t>
            </a:r>
            <a:r>
              <a:rPr lang="en-GB" sz="600" dirty="0">
                <a:solidFill>
                  <a:srgbClr val="515151"/>
                </a:solidFill>
              </a:rPr>
              <a:t> </a:t>
            </a:r>
            <a:r>
              <a:rPr lang="en-GB" sz="600" dirty="0" err="1">
                <a:solidFill>
                  <a:srgbClr val="515151"/>
                </a:solidFill>
              </a:rPr>
              <a:t>viện</a:t>
            </a:r>
            <a:r>
              <a:rPr lang="en-GB" sz="600" dirty="0">
                <a:solidFill>
                  <a:srgbClr val="515151"/>
                </a:solidFill>
              </a:rPr>
              <a:t> </a:t>
            </a:r>
            <a:r>
              <a:rPr lang="en-GB" sz="600" dirty="0" err="1">
                <a:solidFill>
                  <a:srgbClr val="515151"/>
                </a:solidFill>
              </a:rPr>
              <a:t>vì</a:t>
            </a:r>
            <a:r>
              <a:rPr lang="en-GB" sz="600" dirty="0">
                <a:solidFill>
                  <a:srgbClr val="515151"/>
                </a:solidFill>
              </a:rPr>
              <a:t> </a:t>
            </a:r>
            <a:r>
              <a:rPr lang="en-GB" sz="600" dirty="0" err="1">
                <a:solidFill>
                  <a:srgbClr val="515151"/>
                </a:solidFill>
              </a:rPr>
              <a:t>suy</a:t>
            </a:r>
            <a:r>
              <a:rPr lang="en-GB" sz="600" dirty="0">
                <a:solidFill>
                  <a:srgbClr val="515151"/>
                </a:solidFill>
              </a:rPr>
              <a:t> tim; SGLT2, sodium-glucose co-transporter-2; </a:t>
            </a:r>
            <a:r>
              <a:rPr lang="vi-VN" sz="600" dirty="0">
                <a:solidFill>
                  <a:srgbClr val="515151"/>
                </a:solidFill>
              </a:rPr>
              <a:t>ĐTĐ, Đái tháo đường</a:t>
            </a:r>
            <a:br>
              <a:rPr lang="en-GB" sz="600" dirty="0"/>
            </a:br>
            <a:r>
              <a:rPr lang="en-GB" sz="600" dirty="0">
                <a:solidFill>
                  <a:srgbClr val="515151"/>
                </a:solidFill>
              </a:rPr>
              <a:t>1. </a:t>
            </a:r>
            <a:r>
              <a:rPr lang="en-GB" sz="600" dirty="0"/>
              <a:t>Leon BM &amp; Maddox TM. </a:t>
            </a:r>
            <a:r>
              <a:rPr lang="en-GB" sz="600" i="1" dirty="0"/>
              <a:t>World J Diabetes</a:t>
            </a:r>
            <a:r>
              <a:rPr lang="en-GB" sz="600" dirty="0"/>
              <a:t> 2015;6:1246; 2. Sposito AC </a:t>
            </a:r>
            <a:r>
              <a:rPr lang="en-GB" sz="600" i="1" dirty="0"/>
              <a:t>et al. Cardiovasc Diabetol</a:t>
            </a:r>
            <a:r>
              <a:rPr lang="en-GB" sz="600" dirty="0"/>
              <a:t> 2018;17:2; 3. </a:t>
            </a:r>
            <a:r>
              <a:rPr lang="en-GB" sz="600" dirty="0">
                <a:solidFill>
                  <a:srgbClr val="515151"/>
                </a:solidFill>
              </a:rPr>
              <a:t>Cade WT. </a:t>
            </a:r>
            <a:r>
              <a:rPr lang="en-GB" sz="600" i="1" dirty="0">
                <a:solidFill>
                  <a:srgbClr val="515151"/>
                </a:solidFill>
              </a:rPr>
              <a:t>Phys Ther</a:t>
            </a:r>
            <a:r>
              <a:rPr lang="en-GB" sz="600" dirty="0">
                <a:solidFill>
                  <a:srgbClr val="515151"/>
                </a:solidFill>
              </a:rPr>
              <a:t> 2008;88:1322; </a:t>
            </a:r>
            <a:r>
              <a:rPr lang="en-US" sz="600" dirty="0">
                <a:solidFill>
                  <a:srgbClr val="515151"/>
                </a:solidFill>
              </a:rPr>
              <a:t>4. </a:t>
            </a:r>
            <a:r>
              <a:rPr lang="en-GB" sz="600" dirty="0">
                <a:solidFill>
                  <a:srgbClr val="515151"/>
                </a:solidFill>
              </a:rPr>
              <a:t>Marwick T </a:t>
            </a:r>
            <a:r>
              <a:rPr lang="en-GB" sz="600" i="1" dirty="0">
                <a:solidFill>
                  <a:srgbClr val="515151"/>
                </a:solidFill>
              </a:rPr>
              <a:t>et al</a:t>
            </a:r>
            <a:r>
              <a:rPr lang="en-GB" sz="600" dirty="0">
                <a:solidFill>
                  <a:srgbClr val="515151"/>
                </a:solidFill>
              </a:rPr>
              <a:t>. </a:t>
            </a:r>
            <a:r>
              <a:rPr lang="en-GB" sz="600" i="1" dirty="0">
                <a:solidFill>
                  <a:srgbClr val="515151"/>
                </a:solidFill>
              </a:rPr>
              <a:t>J Am Coll Cardiol </a:t>
            </a:r>
            <a:r>
              <a:rPr lang="en-GB" sz="600" dirty="0">
                <a:solidFill>
                  <a:srgbClr val="515151"/>
                </a:solidFill>
              </a:rPr>
              <a:t>2018;71:339; </a:t>
            </a:r>
            <a:r>
              <a:rPr lang="en-US" sz="600" dirty="0">
                <a:solidFill>
                  <a:srgbClr val="515151"/>
                </a:solidFill>
              </a:rPr>
              <a:t>5. </a:t>
            </a:r>
            <a:r>
              <a:rPr lang="en-GB" sz="600" dirty="0">
                <a:solidFill>
                  <a:srgbClr val="515151"/>
                </a:solidFill>
              </a:rPr>
              <a:t>DeFronzo RA </a:t>
            </a:r>
            <a:r>
              <a:rPr lang="en-GB" sz="600" i="1" dirty="0">
                <a:solidFill>
                  <a:srgbClr val="515151"/>
                </a:solidFill>
              </a:rPr>
              <a:t>et al</a:t>
            </a:r>
            <a:r>
              <a:rPr lang="en-GB" sz="600" dirty="0">
                <a:solidFill>
                  <a:srgbClr val="515151"/>
                </a:solidFill>
              </a:rPr>
              <a:t>. </a:t>
            </a:r>
            <a:r>
              <a:rPr lang="en-GB" sz="600" i="1" dirty="0">
                <a:solidFill>
                  <a:srgbClr val="515151"/>
                </a:solidFill>
              </a:rPr>
              <a:t>Diabetes</a:t>
            </a:r>
            <a:r>
              <a:rPr lang="en-GB" sz="600" dirty="0">
                <a:solidFill>
                  <a:srgbClr val="515151"/>
                </a:solidFill>
              </a:rPr>
              <a:t> 2009;58:773; 6. Folwer MJ. </a:t>
            </a:r>
            <a:r>
              <a:rPr lang="pt-BR" sz="600" i="1" dirty="0">
                <a:solidFill>
                  <a:srgbClr val="515151"/>
                </a:solidFill>
              </a:rPr>
              <a:t>Clinical Diabetes</a:t>
            </a:r>
            <a:r>
              <a:rPr lang="pt-BR" sz="600" dirty="0">
                <a:solidFill>
                  <a:srgbClr val="515151"/>
                </a:solidFill>
              </a:rPr>
              <a:t> 2011;29:116; </a:t>
            </a:r>
            <a:r>
              <a:rPr lang="en-GB" sz="600" dirty="0">
                <a:solidFill>
                  <a:srgbClr val="515151"/>
                </a:solidFill>
              </a:rPr>
              <a:t>7. Ronco C </a:t>
            </a:r>
            <a:r>
              <a:rPr lang="en-GB" sz="600" i="1" dirty="0">
                <a:solidFill>
                  <a:srgbClr val="515151"/>
                </a:solidFill>
              </a:rPr>
              <a:t>et al</a:t>
            </a:r>
            <a:r>
              <a:rPr lang="en-GB" sz="600" dirty="0">
                <a:solidFill>
                  <a:srgbClr val="515151"/>
                </a:solidFill>
              </a:rPr>
              <a:t>. </a:t>
            </a:r>
            <a:r>
              <a:rPr lang="en-US" sz="600" i="1" dirty="0">
                <a:solidFill>
                  <a:srgbClr val="515151"/>
                </a:solidFill>
              </a:rPr>
              <a:t>J Am Coll Cardiol </a:t>
            </a:r>
            <a:r>
              <a:rPr lang="en-US" sz="600" dirty="0">
                <a:solidFill>
                  <a:srgbClr val="515151"/>
                </a:solidFill>
              </a:rPr>
              <a:t>2008;52:1527; 8. McCullough PA </a:t>
            </a:r>
            <a:r>
              <a:rPr lang="en-US" sz="600" i="1" dirty="0">
                <a:solidFill>
                  <a:srgbClr val="515151"/>
                </a:solidFill>
              </a:rPr>
              <a:t>et al</a:t>
            </a:r>
            <a:r>
              <a:rPr lang="en-US" sz="600" dirty="0">
                <a:solidFill>
                  <a:srgbClr val="515151"/>
                </a:solidFill>
              </a:rPr>
              <a:t>. </a:t>
            </a:r>
            <a:r>
              <a:rPr lang="en-US" sz="600" i="1" dirty="0">
                <a:solidFill>
                  <a:srgbClr val="515151"/>
                </a:solidFill>
              </a:rPr>
              <a:t>Contrib Nephrol </a:t>
            </a:r>
            <a:r>
              <a:rPr lang="en-US" sz="600" dirty="0">
                <a:solidFill>
                  <a:srgbClr val="515151"/>
                </a:solidFill>
              </a:rPr>
              <a:t>2013;182:82; 9. American Diabetes Association. </a:t>
            </a:r>
            <a:r>
              <a:rPr lang="en-US" sz="600" i="1" dirty="0">
                <a:solidFill>
                  <a:srgbClr val="515151"/>
                </a:solidFill>
              </a:rPr>
              <a:t>Diabetes Care</a:t>
            </a:r>
            <a:r>
              <a:rPr lang="en-US" sz="600" dirty="0">
                <a:solidFill>
                  <a:srgbClr val="515151"/>
                </a:solidFill>
              </a:rPr>
              <a:t> 2021;44:S1; </a:t>
            </a:r>
            <a:r>
              <a:rPr lang="en-GB" sz="600" dirty="0">
                <a:solidFill>
                  <a:srgbClr val="5A5A5A"/>
                </a:solidFill>
              </a:rPr>
              <a:t>10. </a:t>
            </a:r>
            <a:r>
              <a:rPr lang="en-GB" sz="600" dirty="0"/>
              <a:t>Zelniker TA </a:t>
            </a:r>
            <a:r>
              <a:rPr lang="en-GB" sz="600" i="1" dirty="0"/>
              <a:t>et al.</a:t>
            </a:r>
            <a:r>
              <a:rPr lang="en-GB" sz="600" dirty="0"/>
              <a:t> </a:t>
            </a:r>
            <a:r>
              <a:rPr lang="en-GB" sz="600" i="1" dirty="0"/>
              <a:t>Circulation</a:t>
            </a:r>
            <a:r>
              <a:rPr lang="en-GB" sz="600" dirty="0"/>
              <a:t> 2019;139:2022; 11. Buse JB </a:t>
            </a:r>
            <a:r>
              <a:rPr lang="en-GB" sz="600" i="1" dirty="0"/>
              <a:t>et al</a:t>
            </a:r>
            <a:r>
              <a:rPr lang="en-GB" sz="600" dirty="0"/>
              <a:t>. </a:t>
            </a:r>
            <a:r>
              <a:rPr lang="en-GB" sz="600" i="1" dirty="0"/>
              <a:t>Diabetes Care</a:t>
            </a:r>
            <a:r>
              <a:rPr lang="en-GB" sz="600" dirty="0"/>
              <a:t> 2020;43:487; 12. Boehringer Ingelheim International GmbH.  (empagliflozin) summary of product characteristics. Oct 2020; 13. Janssen International. Invokana</a:t>
            </a:r>
            <a:r>
              <a:rPr lang="en-GB" sz="600" baseline="30000" dirty="0"/>
              <a:t>®</a:t>
            </a:r>
            <a:r>
              <a:rPr lang="en-GB" sz="600" dirty="0"/>
              <a:t> (canagliflozin) summary of product characteristics. Feb 2021; 14. AstraZeneca. Forxiga</a:t>
            </a:r>
            <a:r>
              <a:rPr lang="en-GB" sz="600" baseline="30000" dirty="0"/>
              <a:t>® </a:t>
            </a:r>
            <a:r>
              <a:rPr lang="en-GB" sz="600" dirty="0"/>
              <a:t>(dapagliflozin) summary of product characteristics. Nov 2020; </a:t>
            </a:r>
            <a:br>
              <a:rPr lang="en-GB" sz="600" dirty="0"/>
            </a:br>
            <a:r>
              <a:rPr lang="en-GB" sz="600" dirty="0"/>
              <a:t>15. Merck Sharp &amp; Dohme B.V. Steglatro™ (ertugliflozin) summary of product characteristics. Aug 2020</a:t>
            </a:r>
            <a:endParaRPr lang="en-GB" sz="600" baseline="30000" dirty="0"/>
          </a:p>
        </p:txBody>
      </p:sp>
      <p:sp>
        <p:nvSpPr>
          <p:cNvPr id="5" name="Slide Number Placeholder 4">
            <a:extLst>
              <a:ext uri="{FF2B5EF4-FFF2-40B4-BE49-F238E27FC236}">
                <a16:creationId xmlns:a16="http://schemas.microsoft.com/office/drawing/2014/main" id="{7F6B3BCC-DB66-4AFB-B7DB-83D879F94BA9}"/>
              </a:ext>
            </a:extLst>
          </p:cNvPr>
          <p:cNvSpPr>
            <a:spLocks noGrp="1"/>
          </p:cNvSpPr>
          <p:nvPr>
            <p:ph type="sldNum" sz="quarter" idx="4"/>
          </p:nvPr>
        </p:nvSpPr>
        <p:spPr/>
        <p:txBody>
          <a:bodyPr/>
          <a:lstStyle/>
          <a:p>
            <a:fld id="{B687C26E-76E8-F74A-ABD7-29242BE2C250}" type="slidenum">
              <a:rPr lang="en-US" smtClean="0"/>
              <a:pPr/>
              <a:t>66</a:t>
            </a:fld>
            <a:endParaRPr lang="en-US" dirty="0"/>
          </a:p>
        </p:txBody>
      </p:sp>
    </p:spTree>
    <p:extLst>
      <p:ext uri="{BB962C8B-B14F-4D97-AF65-F5344CB8AC3E}">
        <p14:creationId xmlns:p14="http://schemas.microsoft.com/office/powerpoint/2010/main" val="4214797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35A23971-6F4C-4270-9405-28225A65E0EE}"/>
              </a:ext>
            </a:extLst>
          </p:cNvPr>
          <p:cNvGraphicFramePr/>
          <p:nvPr/>
        </p:nvGraphicFramePr>
        <p:xfrm>
          <a:off x="5916054" y="1527006"/>
          <a:ext cx="3047583" cy="28278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Group 132">
            <a:extLst>
              <a:ext uri="{FF2B5EF4-FFF2-40B4-BE49-F238E27FC236}">
                <a16:creationId xmlns:a16="http://schemas.microsoft.com/office/drawing/2014/main" id="{F75C5CDD-86B5-45D6-8C46-A0B2EED0A6EF}"/>
              </a:ext>
            </a:extLst>
          </p:cNvPr>
          <p:cNvGraphicFramePr>
            <a:graphicFrameLocks/>
          </p:cNvGraphicFramePr>
          <p:nvPr>
            <p:extLst>
              <p:ext uri="{D42A27DB-BD31-4B8C-83A1-F6EECF244321}">
                <p14:modId xmlns:p14="http://schemas.microsoft.com/office/powerpoint/2010/main" val="969739472"/>
              </p:ext>
            </p:extLst>
          </p:nvPr>
        </p:nvGraphicFramePr>
        <p:xfrm>
          <a:off x="611559" y="1166815"/>
          <a:ext cx="8117890" cy="2950823"/>
        </p:xfrm>
        <a:graphic>
          <a:graphicData uri="http://schemas.openxmlformats.org/drawingml/2006/table">
            <a:tbl>
              <a:tblPr/>
              <a:tblGrid>
                <a:gridCol w="1809906">
                  <a:extLst>
                    <a:ext uri="{9D8B030D-6E8A-4147-A177-3AD203B41FA5}">
                      <a16:colId xmlns:a16="http://schemas.microsoft.com/office/drawing/2014/main" val="20000"/>
                    </a:ext>
                  </a:extLst>
                </a:gridCol>
                <a:gridCol w="627466">
                  <a:extLst>
                    <a:ext uri="{9D8B030D-6E8A-4147-A177-3AD203B41FA5}">
                      <a16:colId xmlns:a16="http://schemas.microsoft.com/office/drawing/2014/main" val="20001"/>
                    </a:ext>
                  </a:extLst>
                </a:gridCol>
                <a:gridCol w="160258">
                  <a:extLst>
                    <a:ext uri="{9D8B030D-6E8A-4147-A177-3AD203B41FA5}">
                      <a16:colId xmlns:a16="http://schemas.microsoft.com/office/drawing/2014/main" val="3608714936"/>
                    </a:ext>
                  </a:extLst>
                </a:gridCol>
                <a:gridCol w="746103">
                  <a:extLst>
                    <a:ext uri="{9D8B030D-6E8A-4147-A177-3AD203B41FA5}">
                      <a16:colId xmlns:a16="http://schemas.microsoft.com/office/drawing/2014/main" val="2367665718"/>
                    </a:ext>
                  </a:extLst>
                </a:gridCol>
                <a:gridCol w="869398">
                  <a:extLst>
                    <a:ext uri="{9D8B030D-6E8A-4147-A177-3AD203B41FA5}">
                      <a16:colId xmlns:a16="http://schemas.microsoft.com/office/drawing/2014/main" val="20003"/>
                    </a:ext>
                  </a:extLst>
                </a:gridCol>
                <a:gridCol w="765316">
                  <a:extLst>
                    <a:ext uri="{9D8B030D-6E8A-4147-A177-3AD203B41FA5}">
                      <a16:colId xmlns:a16="http://schemas.microsoft.com/office/drawing/2014/main" val="2121681062"/>
                    </a:ext>
                  </a:extLst>
                </a:gridCol>
                <a:gridCol w="1647167">
                  <a:extLst>
                    <a:ext uri="{9D8B030D-6E8A-4147-A177-3AD203B41FA5}">
                      <a16:colId xmlns:a16="http://schemas.microsoft.com/office/drawing/2014/main" val="20007"/>
                    </a:ext>
                  </a:extLst>
                </a:gridCol>
                <a:gridCol w="1492276">
                  <a:extLst>
                    <a:ext uri="{9D8B030D-6E8A-4147-A177-3AD203B41FA5}">
                      <a16:colId xmlns:a16="http://schemas.microsoft.com/office/drawing/2014/main" val="2365806133"/>
                    </a:ext>
                  </a:extLst>
                </a:gridCol>
              </a:tblGrid>
              <a:tr h="167014">
                <a:tc rowSpan="2">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lang="en-GB" sz="900" kern="1200" baseline="30000" dirty="0">
                        <a:solidFill>
                          <a:schemeClr val="tx2"/>
                        </a:solidFill>
                        <a:latin typeface="+mn-lt"/>
                        <a:ea typeface="+mn-ea"/>
                        <a:cs typeface="+mn-cs"/>
                      </a:endParaRPr>
                    </a:p>
                  </a:txBody>
                  <a:tcPr marL="34062" marR="34062" marT="34290" marB="3429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b="1" noProof="0">
                          <a:solidFill>
                            <a:schemeClr val="accent2"/>
                          </a:solidFill>
                          <a:latin typeface="+mn-lt"/>
                        </a:rPr>
                        <a:t>Thuốc</a:t>
                      </a:r>
                      <a:r>
                        <a:rPr lang="en-GB" sz="900" b="1" baseline="0" noProof="0">
                          <a:solidFill>
                            <a:schemeClr val="accent2"/>
                          </a:solidFill>
                          <a:latin typeface="+mn-lt"/>
                        </a:rPr>
                        <a:t> nghiên cứu</a:t>
                      </a:r>
                      <a:r>
                        <a:rPr lang="en-GB" sz="900" b="1" noProof="0">
                          <a:solidFill>
                            <a:schemeClr val="accent2"/>
                          </a:solidFill>
                          <a:latin typeface="+mn-lt"/>
                        </a:rPr>
                        <a:t> </a:t>
                      </a:r>
                      <a:endParaRPr lang="en-GB" sz="900" b="1" noProof="0" dirty="0">
                        <a:solidFill>
                          <a:schemeClr val="accent2"/>
                        </a:solidFill>
                        <a:latin typeface="+mn-lt"/>
                      </a:endParaRPr>
                    </a:p>
                  </a:txBody>
                  <a:tcPr marL="0" marR="0" marT="0" marB="0" anchor="ctr">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1" dirty="0">
                        <a:solidFill>
                          <a:schemeClr val="accent2"/>
                        </a:solidFill>
                        <a:latin typeface="+mn-lt"/>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100" b="1" noProof="0" dirty="0">
                        <a:solidFill>
                          <a:schemeClr val="accent2"/>
                        </a:solidFill>
                        <a:latin typeface="+mn-lt"/>
                      </a:endParaRPr>
                    </a:p>
                  </a:txBody>
                  <a:tcPr marL="0" marR="0" marT="0" marB="0" anchor="ctr">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b="1" noProof="0">
                          <a:solidFill>
                            <a:schemeClr val="accent2"/>
                          </a:solidFill>
                          <a:latin typeface="+mn-lt"/>
                        </a:rPr>
                        <a:t>Giả</a:t>
                      </a:r>
                      <a:r>
                        <a:rPr lang="en-GB" sz="900" b="1" baseline="0" noProof="0">
                          <a:solidFill>
                            <a:schemeClr val="accent2"/>
                          </a:solidFill>
                          <a:latin typeface="+mn-lt"/>
                        </a:rPr>
                        <a:t> dược</a:t>
                      </a:r>
                      <a:endParaRPr lang="en-GB" sz="900" b="1" noProof="0" dirty="0">
                        <a:solidFill>
                          <a:schemeClr val="accent2"/>
                        </a:solidFill>
                        <a:latin typeface="+mn-lt"/>
                      </a:endParaRPr>
                    </a:p>
                  </a:txBody>
                  <a:tcPr marL="0" marR="0" marT="0" marB="0" anchor="ctr">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1" dirty="0">
                        <a:solidFill>
                          <a:schemeClr val="accent2"/>
                        </a:solidFill>
                        <a:latin typeface="+mn-lt"/>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900" b="1" i="0" u="none" strike="noStrike" cap="none" normalizeH="0" baseline="0" dirty="0">
                          <a:ln>
                            <a:noFill/>
                          </a:ln>
                          <a:solidFill>
                            <a:schemeClr val="accent2"/>
                          </a:solidFill>
                          <a:effectLst/>
                          <a:latin typeface="+mn-lt"/>
                          <a:cs typeface="Arial" panose="020B0604020202020204" pitchFamily="34" charset="0"/>
                        </a:rPr>
                        <a:t>HR (95% CI)</a:t>
                      </a:r>
                    </a:p>
                  </a:txBody>
                  <a:tcPr marL="34062" marR="34062" marT="34290" marB="34290"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900" b="1" i="0" u="none" strike="noStrike" cap="none" normalizeH="0" baseline="0" dirty="0">
                        <a:ln>
                          <a:noFill/>
                        </a:ln>
                        <a:solidFill>
                          <a:schemeClr val="accent2"/>
                        </a:solidFill>
                        <a:effectLst/>
                        <a:latin typeface="+mn-lt"/>
                        <a:cs typeface="Arial" panose="020B0604020202020204" pitchFamily="34" charset="0"/>
                      </a:endParaRPr>
                    </a:p>
                  </a:txBody>
                  <a:tcPr marL="34062" marR="34062" marT="34290" marB="34290"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9372801"/>
                  </a:ext>
                </a:extLst>
              </a:tr>
              <a:tr h="544853">
                <a:tc vMerge="1">
                  <a:txBody>
                    <a:bodyPr/>
                    <a:lstStyle/>
                    <a:p>
                      <a:endParaRPr lang="en-GB"/>
                    </a:p>
                  </a:txBody>
                  <a:tcPr/>
                </a:tc>
                <a:tc gridSpan="2">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en-GB" sz="900" b="1" kern="1200" noProof="0" dirty="0">
                        <a:solidFill>
                          <a:schemeClr val="accent2"/>
                        </a:solidFill>
                        <a:latin typeface="+mn-lt"/>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r>
                        <a:rPr lang="en-GB" sz="900" b="1" kern="1200" noProof="0">
                          <a:solidFill>
                            <a:schemeClr val="accent2"/>
                          </a:solidFill>
                          <a:latin typeface="+mn-lt"/>
                          <a:ea typeface="+mn-ea"/>
                          <a:cs typeface="+mn-cs"/>
                        </a:rPr>
                        <a:t>n số</a:t>
                      </a:r>
                      <a:r>
                        <a:rPr lang="en-GB" sz="900" b="1" kern="1200" baseline="0" noProof="0">
                          <a:solidFill>
                            <a:schemeClr val="accent2"/>
                          </a:solidFill>
                          <a:latin typeface="+mn-lt"/>
                          <a:ea typeface="+mn-ea"/>
                          <a:cs typeface="+mn-cs"/>
                        </a:rPr>
                        <a:t> biến cố</a:t>
                      </a:r>
                      <a:r>
                        <a:rPr lang="en-GB" sz="900" b="1" kern="1200" noProof="0">
                          <a:solidFill>
                            <a:schemeClr val="accent2"/>
                          </a:solidFill>
                          <a:latin typeface="+mn-lt"/>
                          <a:ea typeface="+mn-ea"/>
                          <a:cs typeface="+mn-cs"/>
                        </a:rPr>
                        <a:t>/</a:t>
                      </a:r>
                      <a:br>
                        <a:rPr lang="en-GB" sz="900" b="1" kern="1200" noProof="0" dirty="0">
                          <a:solidFill>
                            <a:schemeClr val="accent2"/>
                          </a:solidFill>
                          <a:latin typeface="+mn-lt"/>
                          <a:ea typeface="+mn-ea"/>
                          <a:cs typeface="+mn-cs"/>
                        </a:rPr>
                      </a:br>
                      <a:r>
                        <a:rPr lang="en-GB" sz="900" b="1" kern="1200" noProof="0">
                          <a:solidFill>
                            <a:schemeClr val="accent2"/>
                          </a:solidFill>
                          <a:latin typeface="+mn-lt"/>
                          <a:ea typeface="+mn-ea"/>
                          <a:cs typeface="+mn-cs"/>
                        </a:rPr>
                        <a:t>N </a:t>
                      </a:r>
                      <a:r>
                        <a:rPr lang="vi-VN" sz="900" b="1" kern="1200" noProof="0">
                          <a:solidFill>
                            <a:schemeClr val="accent2"/>
                          </a:solidFill>
                          <a:latin typeface="+mn-lt"/>
                          <a:ea typeface="+mn-ea"/>
                          <a:cs typeface="+mn-cs"/>
                        </a:rPr>
                        <a:t>số được phân tích</a:t>
                      </a:r>
                      <a:endParaRPr lang="en-GB" sz="900" b="1" kern="1200" noProof="0" dirty="0">
                        <a:solidFill>
                          <a:schemeClr val="accent2"/>
                        </a:solidFill>
                        <a:latin typeface="+mn-lt"/>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lang="en-GB" sz="900" b="1" dirty="0">
                        <a:solidFill>
                          <a:schemeClr val="accent2"/>
                        </a:solidFill>
                        <a:latin typeface="+mn-lt"/>
                      </a:endParaRPr>
                    </a:p>
                  </a:txBody>
                  <a:tcPr marL="0" marR="0" marT="0" marB="0" anchor="ctr">
                    <a:lnL>
                      <a:noFill/>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tc>
                  <a:txBody>
                    <a:bodyPr/>
                    <a:lstStyle/>
                    <a:p>
                      <a:pPr algn="ctr">
                        <a:lnSpc>
                          <a:spcPct val="100000"/>
                        </a:lnSpc>
                        <a:spcBef>
                          <a:spcPts val="0"/>
                        </a:spcBef>
                        <a:spcAft>
                          <a:spcPts val="0"/>
                        </a:spcAft>
                      </a:pPr>
                      <a:r>
                        <a:rPr lang="en-GB" sz="900" b="1" dirty="0">
                          <a:solidFill>
                            <a:schemeClr val="accent2"/>
                          </a:solidFill>
                          <a:latin typeface="+mn-lt"/>
                        </a:rPr>
                        <a:t>IR</a:t>
                      </a:r>
                      <a:br>
                        <a:rPr lang="en-GB" sz="900" b="1">
                          <a:solidFill>
                            <a:schemeClr val="accent2"/>
                          </a:solidFill>
                          <a:latin typeface="+mn-lt"/>
                        </a:rPr>
                      </a:br>
                      <a:r>
                        <a:rPr lang="en-GB" sz="900" b="1">
                          <a:solidFill>
                            <a:schemeClr val="accent2"/>
                          </a:solidFill>
                          <a:latin typeface="+mn-lt"/>
                        </a:rPr>
                        <a:t>(biến</a:t>
                      </a:r>
                      <a:r>
                        <a:rPr lang="en-GB" sz="900" b="1" baseline="0">
                          <a:solidFill>
                            <a:schemeClr val="accent2"/>
                          </a:solidFill>
                          <a:latin typeface="+mn-lt"/>
                        </a:rPr>
                        <a:t> cố</a:t>
                      </a:r>
                      <a:r>
                        <a:rPr lang="en-GB" sz="900" b="1">
                          <a:solidFill>
                            <a:schemeClr val="accent2"/>
                          </a:solidFill>
                          <a:latin typeface="+mn-lt"/>
                        </a:rPr>
                        <a:t>/</a:t>
                      </a:r>
                      <a:br>
                        <a:rPr lang="en-GB" sz="900" b="1" dirty="0">
                          <a:solidFill>
                            <a:schemeClr val="accent2"/>
                          </a:solidFill>
                          <a:latin typeface="+mn-lt"/>
                        </a:rPr>
                      </a:br>
                      <a:r>
                        <a:rPr lang="en-GB" sz="900" b="1" dirty="0">
                          <a:solidFill>
                            <a:schemeClr val="accent2"/>
                          </a:solidFill>
                          <a:latin typeface="+mn-lt"/>
                        </a:rPr>
                        <a:t>1000 PY)</a:t>
                      </a:r>
                    </a:p>
                  </a:txBody>
                  <a:tcPr marL="0" marR="0" marT="0" marB="0" anchor="ctr">
                    <a:lnL>
                      <a:noFill/>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GB" sz="900" b="1" kern="1200" noProof="0">
                          <a:solidFill>
                            <a:schemeClr val="accent2"/>
                          </a:solidFill>
                          <a:latin typeface="+mn-lt"/>
                          <a:ea typeface="+mn-ea"/>
                          <a:cs typeface="+mn-cs"/>
                        </a:rPr>
                        <a:t>n số</a:t>
                      </a:r>
                      <a:r>
                        <a:rPr lang="en-GB" sz="900" b="1" kern="1200" baseline="0" noProof="0">
                          <a:solidFill>
                            <a:schemeClr val="accent2"/>
                          </a:solidFill>
                          <a:latin typeface="+mn-lt"/>
                          <a:ea typeface="+mn-ea"/>
                          <a:cs typeface="+mn-cs"/>
                        </a:rPr>
                        <a:t> biến cố</a:t>
                      </a:r>
                      <a:r>
                        <a:rPr lang="en-GB" sz="900" b="1" kern="1200" noProof="0">
                          <a:solidFill>
                            <a:schemeClr val="accent2"/>
                          </a:solidFill>
                          <a:latin typeface="+mn-lt"/>
                          <a:ea typeface="+mn-ea"/>
                          <a:cs typeface="+mn-cs"/>
                        </a:rPr>
                        <a:t>/</a:t>
                      </a:r>
                      <a:br>
                        <a:rPr lang="en-GB" sz="900" b="1" kern="1200" noProof="0" dirty="0">
                          <a:solidFill>
                            <a:schemeClr val="accent2"/>
                          </a:solidFill>
                          <a:latin typeface="+mn-lt"/>
                          <a:ea typeface="+mn-ea"/>
                          <a:cs typeface="+mn-cs"/>
                        </a:rPr>
                      </a:br>
                      <a:r>
                        <a:rPr lang="en-GB" sz="900" b="1" kern="1200" noProof="0">
                          <a:solidFill>
                            <a:schemeClr val="accent2"/>
                          </a:solidFill>
                          <a:latin typeface="+mn-lt"/>
                          <a:ea typeface="+mn-ea"/>
                          <a:cs typeface="+mn-cs"/>
                        </a:rPr>
                        <a:t>N </a:t>
                      </a:r>
                      <a:r>
                        <a:rPr lang="vi-VN" sz="900" b="1" kern="1200" noProof="0">
                          <a:solidFill>
                            <a:schemeClr val="accent2"/>
                          </a:solidFill>
                          <a:latin typeface="+mn-lt"/>
                          <a:ea typeface="+mn-ea"/>
                          <a:cs typeface="+mn-cs"/>
                        </a:rPr>
                        <a:t>số được phân tích</a:t>
                      </a:r>
                      <a:endParaRPr lang="en-GB" sz="900" b="1" kern="1200" noProof="0" dirty="0">
                        <a:solidFill>
                          <a:schemeClr val="accent2"/>
                        </a:solidFill>
                        <a:latin typeface="+mn-lt"/>
                        <a:ea typeface="+mn-ea"/>
                        <a:cs typeface="+mn-cs"/>
                      </a:endParaRPr>
                    </a:p>
                  </a:txBody>
                  <a:tcPr marL="0" marR="0" marT="0" marB="0" anchor="ctr">
                    <a:lnL>
                      <a:noFill/>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en-GB" sz="900" b="1" dirty="0">
                          <a:solidFill>
                            <a:schemeClr val="accent2"/>
                          </a:solidFill>
                          <a:latin typeface="+mn-lt"/>
                        </a:rPr>
                        <a:t>IR</a:t>
                      </a:r>
                      <a:br>
                        <a:rPr lang="en-GB" sz="900" b="1">
                          <a:solidFill>
                            <a:schemeClr val="accent2"/>
                          </a:solidFill>
                          <a:latin typeface="+mn-lt"/>
                        </a:rPr>
                      </a:br>
                      <a:r>
                        <a:rPr lang="en-GB" sz="900" b="1">
                          <a:solidFill>
                            <a:schemeClr val="accent2"/>
                          </a:solidFill>
                          <a:latin typeface="+mn-lt"/>
                        </a:rPr>
                        <a:t>(biến</a:t>
                      </a:r>
                      <a:r>
                        <a:rPr lang="en-GB" sz="900" b="1" baseline="0">
                          <a:solidFill>
                            <a:schemeClr val="accent2"/>
                          </a:solidFill>
                          <a:latin typeface="+mn-lt"/>
                        </a:rPr>
                        <a:t> cố</a:t>
                      </a:r>
                      <a:r>
                        <a:rPr lang="en-GB" sz="900" b="1">
                          <a:solidFill>
                            <a:schemeClr val="accent2"/>
                          </a:solidFill>
                          <a:latin typeface="+mn-lt"/>
                        </a:rPr>
                        <a:t>/</a:t>
                      </a:r>
                      <a:br>
                        <a:rPr lang="en-GB" sz="900" b="1" dirty="0">
                          <a:solidFill>
                            <a:schemeClr val="accent2"/>
                          </a:solidFill>
                          <a:latin typeface="+mn-lt"/>
                        </a:rPr>
                      </a:br>
                      <a:r>
                        <a:rPr lang="en-GB" sz="900" b="1" dirty="0">
                          <a:solidFill>
                            <a:schemeClr val="accent2"/>
                          </a:solidFill>
                          <a:latin typeface="+mn-lt"/>
                        </a:rPr>
                        <a:t>1000 PY)</a:t>
                      </a:r>
                    </a:p>
                  </a:txBody>
                  <a:tcPr marL="0" marR="0" marT="0" marB="0" anchor="ctr">
                    <a:lnL>
                      <a:noFill/>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11774394"/>
                  </a:ext>
                </a:extLst>
              </a:tr>
              <a:tr h="352796">
                <a:tc>
                  <a:txBody>
                    <a:bodyPr/>
                    <a:lstStyle>
                      <a:lvl1pPr marL="0" algn="l" defTabSz="457200" rtl="0" eaLnBrk="1" fontAlgn="b" latinLnBrk="0" hangingPunct="1">
                        <a:spcBef>
                          <a:spcPct val="20000"/>
                        </a:spcBef>
                        <a:spcAft>
                          <a:spcPct val="20000"/>
                        </a:spcAft>
                        <a:buClr>
                          <a:schemeClr val="bg2"/>
                        </a:buClr>
                        <a:buFont typeface="Wingdings 2" pitchFamily="18" charset="2"/>
                        <a:defRPr sz="1800" kern="1200">
                          <a:solidFill>
                            <a:schemeClr val="tx1"/>
                          </a:solidFill>
                          <a:latin typeface="Arial"/>
                        </a:defRPr>
                      </a:lvl1pPr>
                      <a:lvl2pPr marL="457200" indent="-285750" algn="l" defTabSz="457200" rtl="0" eaLnBrk="1" fontAlgn="b" latinLnBrk="0" hangingPunct="1">
                        <a:spcBef>
                          <a:spcPct val="10000"/>
                        </a:spcBef>
                        <a:spcAft>
                          <a:spcPct val="10000"/>
                        </a:spcAft>
                        <a:buClr>
                          <a:schemeClr val="bg2"/>
                        </a:buClr>
                        <a:buFont typeface="Symbol" pitchFamily="18" charset="2"/>
                        <a:defRPr sz="1800" kern="1200">
                          <a:solidFill>
                            <a:schemeClr val="tx1"/>
                          </a:solidFill>
                          <a:latin typeface="Arial"/>
                        </a:defRPr>
                      </a:lvl2pPr>
                      <a:lvl3pPr marL="914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3pPr>
                      <a:lvl4pPr marL="1371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4pPr>
                      <a:lvl5pPr marL="18288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5pPr>
                      <a:lvl6pPr marL="22860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6pPr>
                      <a:lvl7pPr marL="27432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7pPr>
                      <a:lvl8pPr marL="3200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8pPr>
                      <a:lvl9pPr marL="3657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9p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900" b="1" kern="1200" dirty="0">
                          <a:solidFill>
                            <a:srgbClr val="8F3089"/>
                          </a:solidFill>
                          <a:latin typeface="+mn-lt"/>
                          <a:ea typeface="+mn-ea"/>
                          <a:cs typeface="+mn-cs"/>
                        </a:rPr>
                        <a:t>EMPA-REG OUTCOME</a:t>
                      </a:r>
                      <a:r>
                        <a:rPr lang="en-GB" sz="900" b="1" kern="1200" baseline="30000" dirty="0">
                          <a:solidFill>
                            <a:srgbClr val="8F3089"/>
                          </a:solidFill>
                          <a:latin typeface="+mn-lt"/>
                          <a:ea typeface="+mn-ea"/>
                          <a:cs typeface="+mn-cs"/>
                        </a:rPr>
                        <a:t>†</a:t>
                      </a:r>
                      <a:br>
                        <a:rPr lang="en-GB" sz="900" baseline="30000" dirty="0">
                          <a:solidFill>
                            <a:schemeClr val="tx1"/>
                          </a:solidFill>
                          <a:latin typeface="+mn-lt"/>
                        </a:rPr>
                      </a:br>
                      <a:r>
                        <a:rPr lang="en-GB" sz="900" b="0" kern="1200" dirty="0">
                          <a:solidFill>
                            <a:schemeClr val="tx2"/>
                          </a:solidFill>
                          <a:latin typeface="+mn-lt"/>
                          <a:ea typeface="+mn-ea"/>
                          <a:cs typeface="+mn-cs"/>
                        </a:rPr>
                        <a:t>(empagliflozin)</a:t>
                      </a:r>
                    </a:p>
                  </a:txBody>
                  <a:tcPr marL="34062" marR="0" marT="34290" marB="34290" anchor="ctr" horzOverflow="overflow">
                    <a:lnL w="12700" cap="flat" cmpd="sng" algn="ctr">
                      <a:noFill/>
                      <a:prstDash val="solid"/>
                      <a:round/>
                      <a:headEnd type="none" w="med" len="med"/>
                      <a:tailEnd type="none" w="med" len="med"/>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noProof="0" dirty="0">
                          <a:solidFill>
                            <a:schemeClr val="tx1"/>
                          </a:solidFill>
                          <a:latin typeface="+mn-lt"/>
                        </a:rPr>
                        <a:t>172/4687</a:t>
                      </a:r>
                    </a:p>
                  </a:txBody>
                  <a:tcPr marL="0" marR="0" marT="0" marB="0" anchor="ctr">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solidFill>
                            <a:schemeClr val="tx2"/>
                          </a:solidFill>
                          <a:latin typeface="+mn-lt"/>
                          <a:cs typeface="Arial" panose="020B0604020202020204" pitchFamily="34" charset="0"/>
                        </a:rPr>
                        <a:t>12.4</a:t>
                      </a:r>
                    </a:p>
                  </a:txBody>
                  <a:tcPr marL="0" marR="0" marT="0" marB="0" anchor="ctr">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noProof="0" dirty="0">
                          <a:solidFill>
                            <a:schemeClr val="tx1"/>
                          </a:solidFill>
                          <a:latin typeface="+mn-lt"/>
                        </a:rPr>
                        <a:t>137/2333</a:t>
                      </a:r>
                    </a:p>
                  </a:txBody>
                  <a:tcPr marL="0" marR="0" marT="0" marB="0" anchor="ctr">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2"/>
                          </a:solidFill>
                          <a:latin typeface="+mn-lt"/>
                          <a:cs typeface="Arial" panose="020B0604020202020204" pitchFamily="34" charset="0"/>
                        </a:rPr>
                        <a:t>20.2</a:t>
                      </a:r>
                    </a:p>
                  </a:txBody>
                  <a:tcPr marL="0" marR="0" marT="0" marB="0" anchor="ctr">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900" b="0" i="0" u="none" strike="noStrike" cap="none" normalizeH="0" baseline="0" dirty="0">
                          <a:ln>
                            <a:noFill/>
                          </a:ln>
                          <a:solidFill>
                            <a:schemeClr val="tx2"/>
                          </a:solidFill>
                          <a:effectLst/>
                          <a:latin typeface="+mn-lt"/>
                          <a:cs typeface="Arial" panose="020B0604020202020204" pitchFamily="34" charset="0"/>
                        </a:rPr>
                        <a:t>0.62 (0.49, 0.77)</a:t>
                      </a:r>
                    </a:p>
                  </a:txBody>
                  <a:tcPr marL="34062" marR="34062" marT="34290" marB="34290" anchor="ctr" horzOverflow="overflow">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900" b="0" i="0" u="none" strike="noStrike" cap="none" normalizeH="0" baseline="0" dirty="0">
                        <a:ln>
                          <a:noFill/>
                        </a:ln>
                        <a:solidFill>
                          <a:schemeClr val="tx2"/>
                        </a:solidFill>
                        <a:effectLst/>
                        <a:latin typeface="+mn-lt"/>
                        <a:cs typeface="Arial" panose="020B0604020202020204" pitchFamily="34" charset="0"/>
                      </a:endParaRPr>
                    </a:p>
                  </a:txBody>
                  <a:tcPr marL="34062" marR="34062" marT="34290" marB="34290" anchor="ctr" horzOverflow="overflow">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0697370"/>
                  </a:ext>
                </a:extLst>
              </a:tr>
              <a:tr h="352796">
                <a:tc>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altLang="en-US" sz="900" b="1" kern="1200" dirty="0">
                          <a:solidFill>
                            <a:srgbClr val="8F3089"/>
                          </a:solidFill>
                          <a:latin typeface="+mn-lt"/>
                          <a:ea typeface="+mn-ea"/>
                          <a:cs typeface="+mn-cs"/>
                        </a:rPr>
                        <a:t>CANVAS Program</a:t>
                      </a:r>
                      <a:r>
                        <a:rPr lang="en-GB" sz="900" b="1" kern="1200" baseline="30000" dirty="0">
                          <a:solidFill>
                            <a:srgbClr val="8F3089"/>
                          </a:solidFill>
                          <a:latin typeface="+mn-lt"/>
                          <a:ea typeface="+mn-ea"/>
                          <a:cs typeface="+mn-cs"/>
                        </a:rPr>
                        <a:t>‡</a:t>
                      </a:r>
                      <a:br>
                        <a:rPr lang="en-GB" altLang="en-US" sz="900" b="0" kern="1200" baseline="0" dirty="0">
                          <a:solidFill>
                            <a:schemeClr val="tx2"/>
                          </a:solidFill>
                          <a:latin typeface="+mn-lt"/>
                          <a:ea typeface="+mn-ea"/>
                          <a:cs typeface="+mn-cs"/>
                        </a:rPr>
                      </a:br>
                      <a:r>
                        <a:rPr lang="en-GB" altLang="en-US" sz="900" b="0" kern="1200" baseline="0" dirty="0">
                          <a:solidFill>
                            <a:schemeClr val="tx2"/>
                          </a:solidFill>
                          <a:latin typeface="+mn-lt"/>
                          <a:ea typeface="+mn-ea"/>
                          <a:cs typeface="+mn-cs"/>
                        </a:rPr>
                        <a:t>(canagliflozin)</a:t>
                      </a:r>
                    </a:p>
                  </a:txBody>
                  <a:tcPr marL="34062" marR="34062" marT="34290" marB="3429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900" dirty="0">
                          <a:solidFill>
                            <a:schemeClr val="tx2"/>
                          </a:solidFill>
                          <a:latin typeface="+mn-lt"/>
                        </a:rPr>
                        <a:t>NA/5795</a:t>
                      </a:r>
                    </a:p>
                  </a:txBody>
                  <a:tcPr marL="34062" marR="34062" marT="34290" marB="34290"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900" b="0" i="0" u="none" strike="noStrike" cap="none" normalizeH="0" baseline="0" dirty="0">
                          <a:ln>
                            <a:noFill/>
                          </a:ln>
                          <a:solidFill>
                            <a:schemeClr val="tx2"/>
                          </a:solidFill>
                          <a:effectLst/>
                          <a:latin typeface="+mn-lt"/>
                          <a:cs typeface="Arial" panose="020B0604020202020204" pitchFamily="34" charset="0"/>
                        </a:rPr>
                        <a:t>11.6</a:t>
                      </a:r>
                    </a:p>
                  </a:txBody>
                  <a:tcPr marL="34062" marR="34062" marT="34290" marB="34290"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n-GB"/>
                    </a:p>
                  </a:txBody>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900" noProof="0" dirty="0">
                          <a:solidFill>
                            <a:schemeClr val="tx2"/>
                          </a:solidFill>
                          <a:latin typeface="+mn-lt"/>
                        </a:rPr>
                        <a:t>NA/4347</a:t>
                      </a:r>
                    </a:p>
                  </a:txBody>
                  <a:tcPr marL="34062" marR="34062" marT="34290" marB="34290"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kumimoji="0" lang="en-GB" sz="900" b="0" i="0" u="none" strike="noStrike" kern="1200" cap="none" normalizeH="0" baseline="0" dirty="0">
                          <a:ln>
                            <a:noFill/>
                          </a:ln>
                          <a:solidFill>
                            <a:schemeClr val="tx2"/>
                          </a:solidFill>
                          <a:effectLst/>
                          <a:latin typeface="+mn-lt"/>
                          <a:ea typeface="+mn-ea"/>
                          <a:cs typeface="Arial" panose="020B0604020202020204" pitchFamily="34" charset="0"/>
                        </a:rPr>
                        <a:t>12.8</a:t>
                      </a:r>
                    </a:p>
                  </a:txBody>
                  <a:tcPr marL="9465" marR="946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900" b="0" i="0" u="none" strike="noStrike" cap="none" normalizeH="0" baseline="0" dirty="0">
                          <a:ln>
                            <a:noFill/>
                          </a:ln>
                          <a:solidFill>
                            <a:schemeClr val="tx2"/>
                          </a:solidFill>
                          <a:effectLst/>
                          <a:latin typeface="+mn-lt"/>
                          <a:cs typeface="Arial" panose="020B0604020202020204" pitchFamily="34" charset="0"/>
                        </a:rPr>
                        <a:t>0.87 (0.72, 1.06)</a:t>
                      </a:r>
                    </a:p>
                  </a:txBody>
                  <a:tcPr marL="34062" marR="34062" marT="34290" marB="34290"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900" b="0" i="0" u="none" strike="noStrike" cap="none" normalizeH="0" baseline="0" dirty="0">
                        <a:ln>
                          <a:noFill/>
                        </a:ln>
                        <a:solidFill>
                          <a:schemeClr val="tx2"/>
                        </a:solidFill>
                        <a:effectLst/>
                        <a:latin typeface="+mn-lt"/>
                        <a:cs typeface="Arial" panose="020B0604020202020204" pitchFamily="34" charset="0"/>
                      </a:endParaRPr>
                    </a:p>
                  </a:txBody>
                  <a:tcPr marL="34062" marR="34062" marT="34290" marB="34290"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2796">
                <a:tc>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altLang="en-US" sz="900" b="1" kern="1200" dirty="0">
                          <a:solidFill>
                            <a:srgbClr val="8F3089"/>
                          </a:solidFill>
                          <a:latin typeface="+mn-lt"/>
                          <a:ea typeface="+mn-ea"/>
                          <a:cs typeface="+mn-cs"/>
                        </a:rPr>
                        <a:t>DECLARE-TIMI 58</a:t>
                      </a:r>
                      <a:r>
                        <a:rPr lang="en-GB" sz="900" b="1" kern="1200" baseline="30000" dirty="0">
                          <a:solidFill>
                            <a:srgbClr val="8F3089"/>
                          </a:solidFill>
                          <a:latin typeface="+mn-lt"/>
                          <a:ea typeface="+mn-ea"/>
                          <a:cs typeface="+mn-cs"/>
                        </a:rPr>
                        <a:t>‡</a:t>
                      </a:r>
                      <a:br>
                        <a:rPr kumimoji="0" lang="en-GB" altLang="en-US" sz="900" b="0" i="0" u="none" strike="noStrike" kern="1200" cap="none" normalizeH="0" baseline="0" dirty="0">
                          <a:ln>
                            <a:noFill/>
                          </a:ln>
                          <a:solidFill>
                            <a:schemeClr val="tx2"/>
                          </a:solidFill>
                          <a:effectLst/>
                          <a:latin typeface="+mn-lt"/>
                          <a:ea typeface="+mn-ea"/>
                          <a:cs typeface="Arial" panose="020B0604020202020204" pitchFamily="34" charset="0"/>
                        </a:rPr>
                      </a:br>
                      <a:r>
                        <a:rPr kumimoji="0" lang="en-GB" altLang="en-US" sz="900" b="0" i="0" u="none" strike="noStrike" kern="1200" cap="none" normalizeH="0" baseline="0" dirty="0">
                          <a:ln>
                            <a:noFill/>
                          </a:ln>
                          <a:solidFill>
                            <a:schemeClr val="tx2"/>
                          </a:solidFill>
                          <a:effectLst/>
                          <a:latin typeface="+mn-lt"/>
                          <a:ea typeface="+mn-ea"/>
                          <a:cs typeface="Arial" panose="020B0604020202020204" pitchFamily="34" charset="0"/>
                        </a:rPr>
                        <a:t>(dapagliflozin)</a:t>
                      </a:r>
                    </a:p>
                  </a:txBody>
                  <a:tcPr marL="34062" marR="34062" marT="34290" marB="34290" anchor="ctr" horzOverflow="overflow">
                    <a:lnL w="12700"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900" b="0" i="0" u="none" strike="noStrike" kern="1200" cap="none" normalizeH="0" baseline="0" dirty="0">
                          <a:ln>
                            <a:noFill/>
                          </a:ln>
                          <a:solidFill>
                            <a:schemeClr val="tx2"/>
                          </a:solidFill>
                          <a:effectLst/>
                          <a:latin typeface="+mn-lt"/>
                          <a:ea typeface="+mn-ea"/>
                          <a:cs typeface="Arial" charset="0"/>
                        </a:rPr>
                        <a:t>245/8582</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900" b="0" i="0" u="none" strike="noStrike" cap="none" normalizeH="0" baseline="0" dirty="0">
                          <a:ln>
                            <a:noFill/>
                          </a:ln>
                          <a:solidFill>
                            <a:schemeClr val="tx2"/>
                          </a:solidFill>
                          <a:effectLst/>
                          <a:latin typeface="+mn-lt"/>
                          <a:cs typeface="Arial" panose="020B0604020202020204" pitchFamily="34" charset="0"/>
                        </a:rPr>
                        <a:t>7.0</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900" b="0" i="0" u="none" strike="noStrike" kern="1200" cap="none" normalizeH="0" baseline="0" dirty="0">
                          <a:ln>
                            <a:noFill/>
                          </a:ln>
                          <a:solidFill>
                            <a:schemeClr val="tx2"/>
                          </a:solidFill>
                          <a:effectLst/>
                          <a:latin typeface="+mn-lt"/>
                          <a:ea typeface="+mn-ea"/>
                          <a:cs typeface="Arial" charset="0"/>
                        </a:rPr>
                        <a:t>249/8578</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900" b="0" i="0" u="none" strike="noStrike" kern="1200" cap="none" normalizeH="0" baseline="0" dirty="0">
                          <a:ln>
                            <a:noFill/>
                          </a:ln>
                          <a:solidFill>
                            <a:schemeClr val="tx2"/>
                          </a:solidFill>
                          <a:effectLst/>
                          <a:latin typeface="+mn-lt"/>
                          <a:ea typeface="+mn-ea"/>
                          <a:cs typeface="Arial" panose="020B0604020202020204" pitchFamily="34" charset="0"/>
                        </a:rPr>
                        <a:t>7.1</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900" b="0" i="0" u="none" strike="noStrike" cap="none" normalizeH="0" baseline="0" dirty="0">
                          <a:ln>
                            <a:noFill/>
                          </a:ln>
                          <a:solidFill>
                            <a:schemeClr val="tx2"/>
                          </a:solidFill>
                          <a:effectLst/>
                          <a:latin typeface="+mn-lt"/>
                          <a:cs typeface="Arial" panose="020B0604020202020204" pitchFamily="34" charset="0"/>
                        </a:rPr>
                        <a:t>0.98 (0.82, 1.17)</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900" b="0" i="0" u="none" strike="noStrike" cap="none" normalizeH="0" baseline="0" dirty="0">
                        <a:ln>
                          <a:noFill/>
                        </a:ln>
                        <a:solidFill>
                          <a:schemeClr val="tx2"/>
                        </a:solidFill>
                        <a:effectLst/>
                        <a:latin typeface="+mn-lt"/>
                        <a:cs typeface="Arial" panose="020B0604020202020204" pitchFamily="34" charset="0"/>
                      </a:endParaRP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69754"/>
                  </a:ext>
                </a:extLst>
              </a:tr>
              <a:tr h="352796">
                <a:tc>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lang="en-GB" altLang="en-US" sz="900" b="1" kern="1200" dirty="0">
                          <a:solidFill>
                            <a:schemeClr val="tx1"/>
                          </a:solidFill>
                          <a:latin typeface="+mn-lt"/>
                          <a:ea typeface="+mn-ea"/>
                          <a:cs typeface="+mn-cs"/>
                        </a:rPr>
                        <a:t>CREDENCE</a:t>
                      </a:r>
                      <a:r>
                        <a:rPr kumimoji="0" lang="en-GB" altLang="en-US" sz="900" b="1" i="0" u="none" strike="noStrike" kern="1200" cap="none" normalizeH="0" baseline="30000" dirty="0">
                          <a:ln>
                            <a:noFill/>
                          </a:ln>
                          <a:solidFill>
                            <a:schemeClr val="tx1"/>
                          </a:solidFill>
                          <a:effectLst/>
                          <a:latin typeface="+mn-lt"/>
                          <a:ea typeface="+mn-ea"/>
                          <a:cs typeface="Arial" panose="020B0604020202020204" pitchFamily="34" charset="0"/>
                        </a:rPr>
                        <a:t>§</a:t>
                      </a:r>
                      <a:br>
                        <a:rPr kumimoji="0" lang="en-GB" altLang="en-US" sz="900" b="0" i="0" u="none" strike="noStrike" kern="1200" cap="none" normalizeH="0" baseline="0" dirty="0">
                          <a:ln>
                            <a:noFill/>
                          </a:ln>
                          <a:solidFill>
                            <a:schemeClr val="tx1"/>
                          </a:solidFill>
                          <a:effectLst/>
                          <a:latin typeface="+mn-lt"/>
                          <a:ea typeface="+mn-ea"/>
                          <a:cs typeface="Arial" panose="020B0604020202020204" pitchFamily="34" charset="0"/>
                        </a:rPr>
                      </a:br>
                      <a:r>
                        <a:rPr lang="en-GB" altLang="en-US" sz="900" b="0" kern="1200" baseline="0" dirty="0">
                          <a:solidFill>
                            <a:schemeClr val="tx1"/>
                          </a:solidFill>
                          <a:latin typeface="+mn-lt"/>
                          <a:ea typeface="+mn-ea"/>
                          <a:cs typeface="+mn-cs"/>
                        </a:rPr>
                        <a:t>(canagliflozin)</a:t>
                      </a:r>
                      <a:endParaRPr kumimoji="0" lang="en-GB" altLang="en-US" sz="9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34062" marR="34062" marT="34290" marB="34290" anchor="ctr" horzOverflow="overflow">
                    <a:lnL w="12700"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900" b="0" i="0" u="none" strike="noStrike" kern="1200" cap="none" normalizeH="0" baseline="0" dirty="0">
                          <a:ln>
                            <a:noFill/>
                          </a:ln>
                          <a:solidFill>
                            <a:schemeClr val="tx1"/>
                          </a:solidFill>
                          <a:effectLst/>
                          <a:latin typeface="+mn-lt"/>
                          <a:ea typeface="+mn-ea"/>
                          <a:cs typeface="Arial" charset="0"/>
                        </a:rPr>
                        <a:t>110/2202</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900" b="0" i="0" u="none" strike="noStrike" cap="none" normalizeH="0" baseline="0" dirty="0">
                          <a:ln>
                            <a:noFill/>
                          </a:ln>
                          <a:solidFill>
                            <a:schemeClr val="tx1"/>
                          </a:solidFill>
                          <a:effectLst/>
                          <a:latin typeface="+mn-lt"/>
                          <a:cs typeface="Arial" panose="020B0604020202020204" pitchFamily="34" charset="0"/>
                        </a:rPr>
                        <a:t>19.0</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900" b="0" i="0" u="none" strike="noStrike" kern="1200" cap="none" normalizeH="0" baseline="0" dirty="0">
                          <a:ln>
                            <a:noFill/>
                          </a:ln>
                          <a:solidFill>
                            <a:schemeClr val="tx1"/>
                          </a:solidFill>
                          <a:effectLst/>
                          <a:latin typeface="+mn-lt"/>
                          <a:ea typeface="+mn-ea"/>
                          <a:cs typeface="Arial" charset="0"/>
                        </a:rPr>
                        <a:t>140/2199</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900" b="0" i="0" u="none" strike="noStrike" kern="1200" cap="none" normalizeH="0" baseline="0" dirty="0">
                          <a:ln>
                            <a:noFill/>
                          </a:ln>
                          <a:solidFill>
                            <a:schemeClr val="tx1"/>
                          </a:solidFill>
                          <a:effectLst/>
                          <a:latin typeface="+mn-lt"/>
                          <a:ea typeface="+mn-ea"/>
                          <a:cs typeface="Arial" panose="020B0604020202020204" pitchFamily="34" charset="0"/>
                        </a:rPr>
                        <a:t>24.4</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900" b="0" i="0" u="none" strike="noStrike" cap="none" normalizeH="0" baseline="0" dirty="0">
                          <a:ln>
                            <a:noFill/>
                          </a:ln>
                          <a:solidFill>
                            <a:schemeClr val="tx1"/>
                          </a:solidFill>
                          <a:effectLst/>
                          <a:latin typeface="+mn-lt"/>
                          <a:cs typeface="Arial" panose="020B0604020202020204" pitchFamily="34" charset="0"/>
                        </a:rPr>
                        <a:t>0.78 (0.61, 1.00)</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900" b="0" i="0" u="none" strike="noStrike" cap="none" normalizeH="0" baseline="0" dirty="0">
                        <a:ln>
                          <a:noFill/>
                        </a:ln>
                        <a:solidFill>
                          <a:schemeClr val="tx1"/>
                        </a:solidFill>
                        <a:effectLst/>
                        <a:latin typeface="+mn-lt"/>
                        <a:cs typeface="Arial" panose="020B0604020202020204" pitchFamily="34" charset="0"/>
                      </a:endParaRP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710793"/>
                  </a:ext>
                </a:extLst>
              </a:tr>
              <a:tr h="352796">
                <a:tc>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altLang="en-US" sz="900" b="1" kern="1200" dirty="0">
                          <a:solidFill>
                            <a:srgbClr val="8F3089"/>
                          </a:solidFill>
                          <a:latin typeface="+mn-lt"/>
                          <a:ea typeface="+mn-ea"/>
                          <a:cs typeface="+mn-cs"/>
                        </a:rPr>
                        <a:t>VERTIS CV</a:t>
                      </a:r>
                      <a:r>
                        <a:rPr lang="en-GB" sz="900" b="1" kern="1200" baseline="30000" dirty="0">
                          <a:solidFill>
                            <a:srgbClr val="8F3089"/>
                          </a:solidFill>
                          <a:latin typeface="+mn-lt"/>
                          <a:ea typeface="+mn-ea"/>
                          <a:cs typeface="+mn-cs"/>
                        </a:rPr>
                        <a:t>†</a:t>
                      </a:r>
                      <a:br>
                        <a:rPr kumimoji="0" lang="en-GB" altLang="en-US" sz="900" u="none" strike="noStrike" kern="1200" cap="none" normalizeH="0" baseline="30000" dirty="0">
                          <a:ln>
                            <a:noFill/>
                          </a:ln>
                          <a:solidFill>
                            <a:schemeClr val="tx1"/>
                          </a:solidFill>
                          <a:effectLst/>
                          <a:latin typeface="+mn-lt"/>
                          <a:ea typeface="+mn-ea"/>
                          <a:cs typeface="+mn-cs"/>
                        </a:rPr>
                      </a:br>
                      <a:r>
                        <a:rPr kumimoji="0" lang="en-GB" altLang="en-US" sz="900" u="none" strike="noStrike" kern="1200" cap="none" normalizeH="0" baseline="0" dirty="0">
                          <a:ln>
                            <a:noFill/>
                          </a:ln>
                          <a:solidFill>
                            <a:schemeClr val="tx1"/>
                          </a:solidFill>
                          <a:effectLst/>
                          <a:latin typeface="+mn-lt"/>
                          <a:ea typeface="+mn-ea"/>
                          <a:cs typeface="+mn-cs"/>
                        </a:rPr>
                        <a:t>(ertugliflozin)</a:t>
                      </a:r>
                    </a:p>
                  </a:txBody>
                  <a:tcPr marL="34062" marR="34062" marT="34290" marB="34290" anchor="ctr" horzOverflow="overflow">
                    <a:lnL w="12700"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900" b="0" i="0" u="none" strike="noStrike" kern="1200" cap="none" normalizeH="0" baseline="0" dirty="0">
                          <a:ln>
                            <a:noFill/>
                          </a:ln>
                          <a:solidFill>
                            <a:schemeClr val="tx2"/>
                          </a:solidFill>
                          <a:effectLst/>
                          <a:latin typeface="+mn-lt"/>
                          <a:ea typeface="+mn-ea"/>
                          <a:cs typeface="Arial" charset="0"/>
                        </a:rPr>
                        <a:t>341/5499</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900" b="0" i="0" u="none" strike="noStrike" cap="none" normalizeH="0" baseline="0" dirty="0">
                          <a:ln>
                            <a:noFill/>
                          </a:ln>
                          <a:solidFill>
                            <a:schemeClr val="tx2"/>
                          </a:solidFill>
                          <a:effectLst/>
                          <a:latin typeface="+mn-lt"/>
                          <a:cs typeface="Arial" panose="020B0604020202020204" pitchFamily="34" charset="0"/>
                        </a:rPr>
                        <a:t>17.6</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900" b="0" i="0" u="none" strike="noStrike" kern="1200" cap="none" normalizeH="0" baseline="0" dirty="0">
                          <a:ln>
                            <a:noFill/>
                          </a:ln>
                          <a:solidFill>
                            <a:schemeClr val="tx2"/>
                          </a:solidFill>
                          <a:effectLst/>
                          <a:latin typeface="+mn-lt"/>
                          <a:ea typeface="+mn-ea"/>
                          <a:cs typeface="Arial" charset="0"/>
                        </a:rPr>
                        <a:t>184/2747</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900" b="0" i="0" u="none" strike="noStrike" kern="1200" cap="none" normalizeH="0" baseline="0" dirty="0">
                          <a:ln>
                            <a:noFill/>
                          </a:ln>
                          <a:solidFill>
                            <a:schemeClr val="tx2"/>
                          </a:solidFill>
                          <a:effectLst/>
                          <a:latin typeface="+mn-lt"/>
                          <a:ea typeface="+mn-ea"/>
                          <a:cs typeface="Arial" panose="020B0604020202020204" pitchFamily="34" charset="0"/>
                        </a:rPr>
                        <a:t>19.0</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900" b="0" i="0" u="none" strike="noStrike" cap="none" normalizeH="0" baseline="0" dirty="0">
                          <a:ln>
                            <a:noFill/>
                          </a:ln>
                          <a:solidFill>
                            <a:schemeClr val="tx2"/>
                          </a:solidFill>
                          <a:effectLst/>
                          <a:latin typeface="+mn-lt"/>
                          <a:cs typeface="Arial" panose="020B0604020202020204" pitchFamily="34" charset="0"/>
                        </a:rPr>
                        <a:t>0.92 (0.77, 1.10)</a:t>
                      </a: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900" b="0" i="0" u="none" strike="noStrike" cap="none" normalizeH="0" baseline="0" dirty="0">
                        <a:ln>
                          <a:noFill/>
                        </a:ln>
                        <a:solidFill>
                          <a:schemeClr val="tx2"/>
                        </a:solidFill>
                        <a:effectLst/>
                        <a:latin typeface="+mn-lt"/>
                        <a:cs typeface="Arial" panose="020B0604020202020204" pitchFamily="34" charset="0"/>
                      </a:endParaRPr>
                    </a:p>
                  </a:txBody>
                  <a:tcPr marL="34062" marR="34062" marT="34290" marB="34290" anchor="ctr" horzOverflow="overflow">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5526993"/>
                  </a:ext>
                </a:extLst>
              </a:tr>
              <a:tr h="334029">
                <a:tc gridSpan="6">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900" b="1" kern="1200" spc="-5">
                          <a:solidFill>
                            <a:schemeClr val="tx1"/>
                          </a:solidFill>
                          <a:latin typeface="+mn-lt"/>
                          <a:ea typeface="+mn-ea"/>
                          <a:cs typeface="Calibri"/>
                        </a:rPr>
                        <a:t>Mô</a:t>
                      </a:r>
                      <a:r>
                        <a:rPr lang="en-GB" sz="900" b="1" kern="1200" spc="-5" baseline="0">
                          <a:solidFill>
                            <a:schemeClr val="tx1"/>
                          </a:solidFill>
                          <a:latin typeface="+mn-lt"/>
                          <a:ea typeface="+mn-ea"/>
                          <a:cs typeface="Calibri"/>
                        </a:rPr>
                        <a:t> hình f</a:t>
                      </a:r>
                      <a:r>
                        <a:rPr lang="en-GB" sz="900" b="1" kern="1200" spc="-5">
                          <a:solidFill>
                            <a:schemeClr val="tx1"/>
                          </a:solidFill>
                          <a:latin typeface="+mn-lt"/>
                          <a:ea typeface="+mn-ea"/>
                          <a:cs typeface="Calibri"/>
                        </a:rPr>
                        <a:t>ixed effects cho đa</a:t>
                      </a:r>
                      <a:r>
                        <a:rPr lang="en-GB" sz="900" b="1" kern="1200" spc="-5" baseline="0">
                          <a:solidFill>
                            <a:schemeClr val="tx1"/>
                          </a:solidFill>
                          <a:latin typeface="+mn-lt"/>
                          <a:ea typeface="+mn-ea"/>
                          <a:cs typeface="Calibri"/>
                        </a:rPr>
                        <a:t> yếu tố nguy cơ</a:t>
                      </a:r>
                      <a:r>
                        <a:rPr lang="en-GB" sz="900" b="1" kern="1200" spc="-5">
                          <a:solidFill>
                            <a:schemeClr val="tx1"/>
                          </a:solidFill>
                          <a:latin typeface="+mn-lt"/>
                          <a:ea typeface="+mn-ea"/>
                          <a:cs typeface="Calibri"/>
                        </a:rPr>
                        <a:t> </a:t>
                      </a:r>
                      <a:r>
                        <a:rPr lang="en-GB" sz="900" b="1" kern="1200" spc="-5" dirty="0">
                          <a:solidFill>
                            <a:schemeClr val="tx1"/>
                          </a:solidFill>
                          <a:latin typeface="+mn-lt"/>
                          <a:ea typeface="+mn-ea"/>
                          <a:cs typeface="Calibri"/>
                        </a:rPr>
                        <a:t>(</a:t>
                      </a:r>
                      <a:r>
                        <a:rPr lang="en-GB" sz="900" b="1" i="1" kern="1200" spc="-5" dirty="0">
                          <a:solidFill>
                            <a:schemeClr val="tx1"/>
                          </a:solidFill>
                          <a:latin typeface="+mn-lt"/>
                          <a:ea typeface="+mn-ea"/>
                          <a:cs typeface="Calibri"/>
                        </a:rPr>
                        <a:t>p=</a:t>
                      </a:r>
                      <a:r>
                        <a:rPr lang="en-GB" sz="900" b="1" kern="1200" spc="-5" dirty="0">
                          <a:solidFill>
                            <a:schemeClr val="tx1"/>
                          </a:solidFill>
                          <a:latin typeface="+mn-lt"/>
                          <a:ea typeface="+mn-ea"/>
                          <a:cs typeface="Calibri"/>
                        </a:rPr>
                        <a:t>0.02)</a:t>
                      </a:r>
                    </a:p>
                  </a:txBody>
                  <a:tcPr marL="34062" marR="34062" marT="34290" marB="34290" anchor="ctr" horzOverflow="overflow">
                    <a:lnL w="12700" cap="flat" cmpd="sng" algn="ctr">
                      <a:noFill/>
                      <a:prstDash val="solid"/>
                      <a:round/>
                      <a:headEnd type="none" w="med" len="med"/>
                      <a:tailEnd type="none" w="med" len="med"/>
                    </a:lnL>
                    <a:lnR>
                      <a:noFill/>
                    </a:lnR>
                    <a:lnT>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200" b="0" i="0" u="none" strike="noStrike" kern="1200" cap="none" normalizeH="0" baseline="0" dirty="0">
                        <a:ln>
                          <a:noFill/>
                        </a:ln>
                        <a:solidFill>
                          <a:schemeClr val="tx2"/>
                        </a:solidFill>
                        <a:effectLst/>
                        <a:latin typeface="+mn-lt"/>
                        <a:ea typeface="+mn-ea"/>
                        <a:cs typeface="Arial" charset="0"/>
                      </a:endParaRPr>
                    </a:p>
                  </a:txBody>
                  <a:tcPr marL="34062" marR="34062" marT="34290" marB="34290" anchor="ctr" horzOverflow="overflow">
                    <a:lnL>
                      <a:noFill/>
                    </a:lnL>
                    <a:lnR>
                      <a:noFill/>
                    </a:lnR>
                    <a:lnT>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200" b="0" i="0" u="none" strike="noStrike" cap="none" normalizeH="0" baseline="0" dirty="0">
                        <a:ln>
                          <a:noFill/>
                        </a:ln>
                        <a:solidFill>
                          <a:schemeClr val="tx2"/>
                        </a:solidFill>
                        <a:effectLst/>
                        <a:latin typeface="+mn-lt"/>
                        <a:cs typeface="Arial" panose="020B0604020202020204" pitchFamily="34" charset="0"/>
                      </a:endParaRPr>
                    </a:p>
                  </a:txBody>
                  <a:tcPr marL="34062" marR="34062" marT="34290" marB="34290" anchor="ctr" horzOverflow="overflow">
                    <a:lnL>
                      <a:noFill/>
                    </a:lnL>
                    <a:lnR>
                      <a:noFill/>
                    </a:lnR>
                    <a:lnT>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200" b="0" i="0" u="none" strike="noStrike" kern="1200" cap="none" normalizeH="0" baseline="0" dirty="0">
                        <a:ln>
                          <a:noFill/>
                        </a:ln>
                        <a:solidFill>
                          <a:schemeClr val="tx2"/>
                        </a:solidFill>
                        <a:effectLst/>
                        <a:latin typeface="+mn-lt"/>
                        <a:ea typeface="+mn-ea"/>
                        <a:cs typeface="Arial" charset="0"/>
                      </a:endParaRPr>
                    </a:p>
                  </a:txBody>
                  <a:tcPr marL="34062" marR="34062" marT="34290" marB="34290" anchor="ctr" horzOverflow="overflow">
                    <a:lnL>
                      <a:noFill/>
                    </a:lnL>
                    <a:lnR>
                      <a:noFill/>
                    </a:lnR>
                    <a:lnT>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200" b="0" i="0" u="none" strike="noStrike" kern="1200" cap="none" normalizeH="0" baseline="0" dirty="0">
                        <a:ln>
                          <a:noFill/>
                        </a:ln>
                        <a:solidFill>
                          <a:schemeClr val="tx2"/>
                        </a:solidFill>
                        <a:effectLst/>
                        <a:latin typeface="+mn-lt"/>
                        <a:ea typeface="+mn-ea"/>
                        <a:cs typeface="Arial" panose="020B0604020202020204" pitchFamily="34" charset="0"/>
                      </a:endParaRPr>
                    </a:p>
                  </a:txBody>
                  <a:tcPr marL="34062" marR="34062" marT="34290" marB="34290" anchor="ctr" horzOverflow="overflow">
                    <a:lnL>
                      <a:noFill/>
                    </a:lnL>
                    <a:lnR>
                      <a:noFill/>
                    </a:lnR>
                    <a:lnT>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900" b="1" i="0" u="none" strike="noStrike" cap="none" normalizeH="0" baseline="0" dirty="0">
                          <a:ln>
                            <a:noFill/>
                          </a:ln>
                          <a:solidFill>
                            <a:schemeClr val="tx2"/>
                          </a:solidFill>
                          <a:effectLst/>
                          <a:latin typeface="+mn-lt"/>
                          <a:cs typeface="Arial" panose="020B0604020202020204" pitchFamily="34" charset="0"/>
                        </a:rPr>
                        <a:t>0.85 (0.78, 0.93)</a:t>
                      </a:r>
                    </a:p>
                  </a:txBody>
                  <a:tcPr marL="34062" marR="34062" marT="34290" marB="34290" anchor="ctr" horzOverflow="overflow">
                    <a:lnL>
                      <a:noFill/>
                    </a:lnL>
                    <a:lnR>
                      <a:noFill/>
                    </a:lnR>
                    <a:lnT>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900" b="1" i="0" u="none" strike="noStrike" cap="none" normalizeH="0" baseline="0" dirty="0">
                        <a:ln>
                          <a:noFill/>
                        </a:ln>
                        <a:solidFill>
                          <a:schemeClr val="tx2"/>
                        </a:solidFill>
                        <a:effectLst/>
                        <a:latin typeface="+mn-lt"/>
                        <a:cs typeface="Arial" panose="020B0604020202020204" pitchFamily="34" charset="0"/>
                      </a:endParaRPr>
                    </a:p>
                  </a:txBody>
                  <a:tcPr marL="34062" marR="34062" marT="34290" marB="34290" anchor="ctr" horzOverflow="overflow">
                    <a:lnL>
                      <a:noFill/>
                    </a:lnL>
                    <a:lnR>
                      <a:noFill/>
                    </a:lnR>
                    <a:lnT>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2571948"/>
                  </a:ext>
                </a:extLst>
              </a:tr>
            </a:tbl>
          </a:graphicData>
        </a:graphic>
      </p:graphicFrame>
      <p:graphicFrame>
        <p:nvGraphicFramePr>
          <p:cNvPr id="28" name="Chart 27">
            <a:extLst>
              <a:ext uri="{FF2B5EF4-FFF2-40B4-BE49-F238E27FC236}">
                <a16:creationId xmlns:a16="http://schemas.microsoft.com/office/drawing/2014/main" id="{9022DC10-5F09-4107-BBDB-AA8CAB4C2B10}"/>
              </a:ext>
            </a:extLst>
          </p:cNvPr>
          <p:cNvGraphicFramePr/>
          <p:nvPr/>
        </p:nvGraphicFramePr>
        <p:xfrm>
          <a:off x="5916054" y="1495709"/>
          <a:ext cx="3047583" cy="282781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noAutofit/>
          </a:bodyPr>
          <a:lstStyle/>
          <a:p>
            <a:r>
              <a:rPr lang="en-GB" sz="1750" dirty="0" err="1">
                <a:latin typeface="Arial" panose="020B0604020202020204" pitchFamily="34" charset="0"/>
                <a:cs typeface="Arial" panose="020B0604020202020204" pitchFamily="34" charset="0"/>
              </a:rPr>
              <a:t>Trong</a:t>
            </a:r>
            <a:r>
              <a:rPr lang="en-GB" sz="1750" dirty="0">
                <a:latin typeface="Arial" panose="020B0604020202020204" pitchFamily="34" charset="0"/>
                <a:cs typeface="Arial" panose="020B0604020202020204" pitchFamily="34" charset="0"/>
              </a:rPr>
              <a:t> </a:t>
            </a:r>
            <a:r>
              <a:rPr lang="en-GB" sz="1750" dirty="0" err="1">
                <a:latin typeface="Arial" panose="020B0604020202020204" pitchFamily="34" charset="0"/>
                <a:cs typeface="Arial" panose="020B0604020202020204" pitchFamily="34" charset="0"/>
              </a:rPr>
              <a:t>các</a:t>
            </a:r>
            <a:r>
              <a:rPr lang="en-GB" sz="1750" dirty="0">
                <a:latin typeface="Arial" panose="020B0604020202020204" pitchFamily="34" charset="0"/>
                <a:cs typeface="Arial" panose="020B0604020202020204" pitchFamily="34" charset="0"/>
              </a:rPr>
              <a:t> CVOT </a:t>
            </a:r>
            <a:r>
              <a:rPr lang="en-GB" sz="1750" dirty="0" err="1">
                <a:latin typeface="Arial" panose="020B0604020202020204" pitchFamily="34" charset="0"/>
                <a:cs typeface="Arial" panose="020B0604020202020204" pitchFamily="34" charset="0"/>
              </a:rPr>
              <a:t>của</a:t>
            </a:r>
            <a:r>
              <a:rPr lang="en-GB" sz="1750" dirty="0">
                <a:latin typeface="Arial" panose="020B0604020202020204" pitchFamily="34" charset="0"/>
                <a:cs typeface="Arial" panose="020B0604020202020204" pitchFamily="34" charset="0"/>
              </a:rPr>
              <a:t> </a:t>
            </a:r>
            <a:r>
              <a:rPr lang="en-GB" sz="1750" dirty="0" err="1">
                <a:latin typeface="Arial" panose="020B0604020202020204" pitchFamily="34" charset="0"/>
                <a:cs typeface="Arial" panose="020B0604020202020204" pitchFamily="34" charset="0"/>
              </a:rPr>
              <a:t>ức</a:t>
            </a:r>
            <a:r>
              <a:rPr lang="en-GB" sz="1750" dirty="0">
                <a:latin typeface="Arial" panose="020B0604020202020204" pitchFamily="34" charset="0"/>
                <a:cs typeface="Arial" panose="020B0604020202020204" pitchFamily="34" charset="0"/>
              </a:rPr>
              <a:t> </a:t>
            </a:r>
            <a:r>
              <a:rPr lang="en-GB" sz="1750" dirty="0" err="1">
                <a:latin typeface="Arial" panose="020B0604020202020204" pitchFamily="34" charset="0"/>
                <a:cs typeface="Arial" panose="020B0604020202020204" pitchFamily="34" charset="0"/>
              </a:rPr>
              <a:t>chế</a:t>
            </a:r>
            <a:r>
              <a:rPr lang="en-GB" sz="1750" dirty="0">
                <a:latin typeface="Arial" panose="020B0604020202020204" pitchFamily="34" charset="0"/>
                <a:cs typeface="Arial" panose="020B0604020202020204" pitchFamily="34" charset="0"/>
              </a:rPr>
              <a:t> SGLT2 </a:t>
            </a:r>
            <a:r>
              <a:rPr lang="en-GB" sz="1750" dirty="0" err="1">
                <a:latin typeface="Arial" panose="020B0604020202020204" pitchFamily="34" charset="0"/>
                <a:cs typeface="Arial" panose="020B0604020202020204" pitchFamily="34" charset="0"/>
              </a:rPr>
              <a:t>trên</a:t>
            </a:r>
            <a:r>
              <a:rPr lang="en-GB" sz="1750" dirty="0">
                <a:latin typeface="Arial" panose="020B0604020202020204" pitchFamily="34" charset="0"/>
                <a:cs typeface="Arial" panose="020B0604020202020204" pitchFamily="34" charset="0"/>
              </a:rPr>
              <a:t> </a:t>
            </a:r>
            <a:r>
              <a:rPr lang="en-GB" sz="1750" dirty="0" err="1">
                <a:latin typeface="Arial" panose="020B0604020202020204" pitchFamily="34" charset="0"/>
                <a:cs typeface="Arial" panose="020B0604020202020204" pitchFamily="34" charset="0"/>
              </a:rPr>
              <a:t>bệnh</a:t>
            </a:r>
            <a:r>
              <a:rPr lang="en-GB" sz="1750" dirty="0">
                <a:latin typeface="Arial" panose="020B0604020202020204" pitchFamily="34" charset="0"/>
                <a:cs typeface="Arial" panose="020B0604020202020204" pitchFamily="34" charset="0"/>
              </a:rPr>
              <a:t> </a:t>
            </a:r>
            <a:r>
              <a:rPr lang="en-GB" sz="1750" dirty="0" err="1">
                <a:latin typeface="Arial" panose="020B0604020202020204" pitchFamily="34" charset="0"/>
                <a:cs typeface="Arial" panose="020B0604020202020204" pitchFamily="34" charset="0"/>
              </a:rPr>
              <a:t>nhân</a:t>
            </a:r>
            <a:r>
              <a:rPr lang="en-GB" sz="1750" dirty="0">
                <a:latin typeface="Arial" panose="020B0604020202020204" pitchFamily="34" charset="0"/>
                <a:cs typeface="Arial" panose="020B0604020202020204" pitchFamily="34" charset="0"/>
              </a:rPr>
              <a:t> ĐTĐ </a:t>
            </a:r>
            <a:r>
              <a:rPr lang="en-GB" sz="1750" dirty="0" err="1">
                <a:latin typeface="Arial" panose="020B0604020202020204" pitchFamily="34" charset="0"/>
                <a:cs typeface="Arial" panose="020B0604020202020204" pitchFamily="34" charset="0"/>
              </a:rPr>
              <a:t>típ</a:t>
            </a:r>
            <a:r>
              <a:rPr lang="en-GB" sz="1750" dirty="0">
                <a:latin typeface="Arial" panose="020B0604020202020204" pitchFamily="34" charset="0"/>
                <a:cs typeface="Arial" panose="020B0604020202020204" pitchFamily="34" charset="0"/>
              </a:rPr>
              <a:t> 2 </a:t>
            </a:r>
            <a:r>
              <a:rPr lang="en-GB" sz="1750" dirty="0" err="1">
                <a:latin typeface="Arial" panose="020B0604020202020204" pitchFamily="34" charset="0"/>
                <a:cs typeface="Arial" panose="020B0604020202020204" pitchFamily="34" charset="0"/>
              </a:rPr>
              <a:t>kèm</a:t>
            </a:r>
            <a:r>
              <a:rPr lang="en-GB" sz="1750" dirty="0">
                <a:latin typeface="Arial" panose="020B0604020202020204" pitchFamily="34" charset="0"/>
                <a:cs typeface="Arial" panose="020B0604020202020204" pitchFamily="34" charset="0"/>
              </a:rPr>
              <a:t> </a:t>
            </a:r>
            <a:r>
              <a:rPr lang="en-GB" sz="1750" dirty="0" err="1">
                <a:latin typeface="Arial" panose="020B0604020202020204" pitchFamily="34" charset="0"/>
                <a:cs typeface="Arial" panose="020B0604020202020204" pitchFamily="34" charset="0"/>
              </a:rPr>
              <a:t>bệnh</a:t>
            </a:r>
            <a:r>
              <a:rPr lang="en-GB" sz="1750" dirty="0">
                <a:latin typeface="Arial" panose="020B0604020202020204" pitchFamily="34" charset="0"/>
                <a:cs typeface="Arial" panose="020B0604020202020204" pitchFamily="34" charset="0"/>
              </a:rPr>
              <a:t> </a:t>
            </a:r>
            <a:r>
              <a:rPr lang="en-GB" sz="1750" dirty="0" err="1">
                <a:latin typeface="Arial" panose="020B0604020202020204" pitchFamily="34" charset="0"/>
                <a:cs typeface="Arial" panose="020B0604020202020204" pitchFamily="34" charset="0"/>
              </a:rPr>
              <a:t>tim</a:t>
            </a:r>
            <a:r>
              <a:rPr lang="en-GB" sz="1750" dirty="0">
                <a:latin typeface="Arial" panose="020B0604020202020204" pitchFamily="34" charset="0"/>
                <a:cs typeface="Arial" panose="020B0604020202020204" pitchFamily="34" charset="0"/>
              </a:rPr>
              <a:t> </a:t>
            </a:r>
            <a:r>
              <a:rPr lang="en-GB" sz="1750" dirty="0" err="1">
                <a:latin typeface="Arial" panose="020B0604020202020204" pitchFamily="34" charset="0"/>
                <a:cs typeface="Arial" panose="020B0604020202020204" pitchFamily="34" charset="0"/>
              </a:rPr>
              <a:t>mạch</a:t>
            </a:r>
            <a:r>
              <a:rPr lang="en-GB" sz="1750" dirty="0">
                <a:latin typeface="Arial" panose="020B0604020202020204" pitchFamily="34" charset="0"/>
                <a:cs typeface="Arial" panose="020B0604020202020204" pitchFamily="34" charset="0"/>
              </a:rPr>
              <a:t> </a:t>
            </a:r>
            <a:r>
              <a:rPr lang="en-GB" sz="1750" dirty="0" err="1">
                <a:latin typeface="Arial" panose="020B0604020202020204" pitchFamily="34" charset="0"/>
                <a:cs typeface="Arial" panose="020B0604020202020204" pitchFamily="34" charset="0"/>
              </a:rPr>
              <a:t>hoặc</a:t>
            </a:r>
            <a:r>
              <a:rPr lang="en-GB" sz="1750" dirty="0">
                <a:latin typeface="Arial" panose="020B0604020202020204" pitchFamily="34" charset="0"/>
                <a:cs typeface="Arial" panose="020B0604020202020204" pitchFamily="34" charset="0"/>
              </a:rPr>
              <a:t> </a:t>
            </a:r>
            <a:r>
              <a:rPr lang="en-GB" sz="1750" dirty="0" err="1">
                <a:latin typeface="Arial" panose="020B0604020202020204" pitchFamily="34" charset="0"/>
                <a:cs typeface="Arial" panose="020B0604020202020204" pitchFamily="34" charset="0"/>
              </a:rPr>
              <a:t>nguy</a:t>
            </a:r>
            <a:r>
              <a:rPr lang="en-GB" sz="1750" dirty="0">
                <a:latin typeface="Arial" panose="020B0604020202020204" pitchFamily="34" charset="0"/>
                <a:cs typeface="Arial" panose="020B0604020202020204" pitchFamily="34" charset="0"/>
              </a:rPr>
              <a:t> </a:t>
            </a:r>
            <a:r>
              <a:rPr lang="en-GB" sz="1750" dirty="0" err="1">
                <a:latin typeface="Arial" panose="020B0604020202020204" pitchFamily="34" charset="0"/>
                <a:cs typeface="Arial" panose="020B0604020202020204" pitchFamily="34" charset="0"/>
              </a:rPr>
              <a:t>cơ</a:t>
            </a:r>
            <a:r>
              <a:rPr lang="en-GB" sz="1750" dirty="0">
                <a:latin typeface="Arial" panose="020B0604020202020204" pitchFamily="34" charset="0"/>
                <a:cs typeface="Arial" panose="020B0604020202020204" pitchFamily="34" charset="0"/>
              </a:rPr>
              <a:t> </a:t>
            </a:r>
            <a:r>
              <a:rPr lang="en-GB" sz="1750" dirty="0" err="1">
                <a:latin typeface="Arial" panose="020B0604020202020204" pitchFamily="34" charset="0"/>
                <a:cs typeface="Arial" panose="020B0604020202020204" pitchFamily="34" charset="0"/>
              </a:rPr>
              <a:t>tim</a:t>
            </a:r>
            <a:r>
              <a:rPr lang="en-GB" sz="1750" dirty="0">
                <a:latin typeface="Arial" panose="020B0604020202020204" pitchFamily="34" charset="0"/>
                <a:cs typeface="Arial" panose="020B0604020202020204" pitchFamily="34" charset="0"/>
              </a:rPr>
              <a:t> </a:t>
            </a:r>
            <a:r>
              <a:rPr lang="en-GB" sz="1750" dirty="0" err="1">
                <a:latin typeface="Arial" panose="020B0604020202020204" pitchFamily="34" charset="0"/>
                <a:cs typeface="Arial" panose="020B0604020202020204" pitchFamily="34" charset="0"/>
              </a:rPr>
              <a:t>mạch</a:t>
            </a:r>
            <a:r>
              <a:rPr lang="en-GB" sz="1750" dirty="0">
                <a:latin typeface="Arial" panose="020B0604020202020204" pitchFamily="34" charset="0"/>
                <a:cs typeface="Arial" panose="020B0604020202020204" pitchFamily="34" charset="0"/>
              </a:rPr>
              <a:t> </a:t>
            </a:r>
            <a:r>
              <a:rPr lang="en-GB" sz="1750" dirty="0" err="1">
                <a:latin typeface="Arial" panose="020B0604020202020204" pitchFamily="34" charset="0"/>
                <a:cs typeface="Arial" panose="020B0604020202020204" pitchFamily="34" charset="0"/>
              </a:rPr>
              <a:t>cao</a:t>
            </a:r>
            <a:r>
              <a:rPr lang="en-GB" sz="1750" dirty="0">
                <a:latin typeface="Arial" panose="020B0604020202020204" pitchFamily="34" charset="0"/>
                <a:cs typeface="Arial" panose="020B0604020202020204" pitchFamily="34" charset="0"/>
              </a:rPr>
              <a:t>, </a:t>
            </a:r>
            <a:r>
              <a:rPr lang="en-GB" sz="1750" dirty="0" err="1">
                <a:latin typeface="Arial" panose="020B0604020202020204" pitchFamily="34" charset="0"/>
                <a:cs typeface="Arial" panose="020B0604020202020204" pitchFamily="34" charset="0"/>
              </a:rPr>
              <a:t>chỉ</a:t>
            </a:r>
            <a:r>
              <a:rPr lang="en-GB" sz="1750" dirty="0">
                <a:latin typeface="Arial" panose="020B0604020202020204" pitchFamily="34" charset="0"/>
                <a:cs typeface="Arial" panose="020B0604020202020204" pitchFamily="34" charset="0"/>
              </a:rPr>
              <a:t> </a:t>
            </a:r>
            <a:r>
              <a:rPr lang="en-GB" sz="1750" dirty="0" err="1">
                <a:latin typeface="Arial" panose="020B0604020202020204" pitchFamily="34" charset="0"/>
                <a:cs typeface="Arial" panose="020B0604020202020204" pitchFamily="34" charset="0"/>
              </a:rPr>
              <a:t>có</a:t>
            </a:r>
            <a:r>
              <a:rPr lang="en-GB" sz="1750" dirty="0">
                <a:latin typeface="Arial" panose="020B0604020202020204" pitchFamily="34" charset="0"/>
                <a:cs typeface="Arial" panose="020B0604020202020204" pitchFamily="34" charset="0"/>
              </a:rPr>
              <a:t> </a:t>
            </a:r>
            <a:r>
              <a:rPr lang="en-GB" sz="1750" dirty="0" err="1">
                <a:latin typeface="Arial" panose="020B0604020202020204" pitchFamily="34" charset="0"/>
                <a:cs typeface="Arial" panose="020B0604020202020204" pitchFamily="34" charset="0"/>
              </a:rPr>
              <a:t>empagliflozin</a:t>
            </a:r>
            <a:r>
              <a:rPr lang="en-GB" sz="1750" dirty="0">
                <a:latin typeface="Arial" panose="020B0604020202020204" pitchFamily="34" charset="0"/>
                <a:cs typeface="Arial" panose="020B0604020202020204" pitchFamily="34" charset="0"/>
              </a:rPr>
              <a:t> </a:t>
            </a:r>
            <a:r>
              <a:rPr lang="en-GB" sz="1750" dirty="0" err="1">
                <a:latin typeface="Arial" panose="020B0604020202020204" pitchFamily="34" charset="0"/>
                <a:cs typeface="Arial" panose="020B0604020202020204" pitchFamily="34" charset="0"/>
              </a:rPr>
              <a:t>cho</a:t>
            </a:r>
            <a:r>
              <a:rPr lang="en-GB" sz="1750" dirty="0">
                <a:latin typeface="Arial" panose="020B0604020202020204" pitchFamily="34" charset="0"/>
                <a:cs typeface="Arial" panose="020B0604020202020204" pitchFamily="34" charset="0"/>
              </a:rPr>
              <a:t> </a:t>
            </a:r>
            <a:r>
              <a:rPr lang="en-GB" sz="1750" dirty="0" err="1">
                <a:latin typeface="Arial" panose="020B0604020202020204" pitchFamily="34" charset="0"/>
                <a:cs typeface="Arial" panose="020B0604020202020204" pitchFamily="34" charset="0"/>
              </a:rPr>
              <a:t>thấy</a:t>
            </a:r>
            <a:r>
              <a:rPr lang="en-GB" sz="1750" dirty="0">
                <a:latin typeface="Arial" panose="020B0604020202020204" pitchFamily="34" charset="0"/>
                <a:cs typeface="Arial" panose="020B0604020202020204" pitchFamily="34" charset="0"/>
              </a:rPr>
              <a:t> </a:t>
            </a:r>
            <a:r>
              <a:rPr lang="en-GB" sz="1750" dirty="0" err="1">
                <a:latin typeface="Arial" panose="020B0604020202020204" pitchFamily="34" charset="0"/>
                <a:cs typeface="Arial" panose="020B0604020202020204" pitchFamily="34" charset="0"/>
              </a:rPr>
              <a:t>giảm</a:t>
            </a:r>
            <a:r>
              <a:rPr lang="en-GB" sz="1750" dirty="0">
                <a:latin typeface="Arial" panose="020B0604020202020204" pitchFamily="34" charset="0"/>
                <a:cs typeface="Arial" panose="020B0604020202020204" pitchFamily="34" charset="0"/>
              </a:rPr>
              <a:t> </a:t>
            </a:r>
            <a:r>
              <a:rPr lang="en-GB" sz="1750" dirty="0" err="1">
                <a:latin typeface="Arial" panose="020B0604020202020204" pitchFamily="34" charset="0"/>
                <a:cs typeface="Arial" panose="020B0604020202020204" pitchFamily="34" charset="0"/>
              </a:rPr>
              <a:t>đáng</a:t>
            </a:r>
            <a:r>
              <a:rPr lang="en-GB" sz="1750" dirty="0">
                <a:latin typeface="Arial" panose="020B0604020202020204" pitchFamily="34" charset="0"/>
                <a:cs typeface="Arial" panose="020B0604020202020204" pitchFamily="34" charset="0"/>
              </a:rPr>
              <a:t> </a:t>
            </a:r>
            <a:r>
              <a:rPr lang="en-GB" sz="1750" dirty="0" err="1">
                <a:latin typeface="Arial" panose="020B0604020202020204" pitchFamily="34" charset="0"/>
                <a:cs typeface="Arial" panose="020B0604020202020204" pitchFamily="34" charset="0"/>
              </a:rPr>
              <a:t>kể</a:t>
            </a:r>
            <a:r>
              <a:rPr lang="en-GB" sz="1750" dirty="0">
                <a:latin typeface="Arial" panose="020B0604020202020204" pitchFamily="34" charset="0"/>
                <a:cs typeface="Arial" panose="020B0604020202020204" pitchFamily="34" charset="0"/>
              </a:rPr>
              <a:t> </a:t>
            </a:r>
            <a:r>
              <a:rPr lang="en-GB" sz="1750" dirty="0" err="1">
                <a:latin typeface="Arial" panose="020B0604020202020204" pitchFamily="34" charset="0"/>
                <a:cs typeface="Arial" panose="020B0604020202020204" pitchFamily="34" charset="0"/>
              </a:rPr>
              <a:t>nguy</a:t>
            </a:r>
            <a:r>
              <a:rPr lang="en-GB" sz="1750" dirty="0">
                <a:latin typeface="Arial" panose="020B0604020202020204" pitchFamily="34" charset="0"/>
                <a:cs typeface="Arial" panose="020B0604020202020204" pitchFamily="34" charset="0"/>
              </a:rPr>
              <a:t> </a:t>
            </a:r>
            <a:r>
              <a:rPr lang="en-GB" sz="1750" dirty="0" err="1">
                <a:latin typeface="Arial" panose="020B0604020202020204" pitchFamily="34" charset="0"/>
                <a:cs typeface="Arial" panose="020B0604020202020204" pitchFamily="34" charset="0"/>
              </a:rPr>
              <a:t>cơ</a:t>
            </a:r>
            <a:r>
              <a:rPr lang="en-GB" sz="1750" dirty="0">
                <a:latin typeface="Arial" panose="020B0604020202020204" pitchFamily="34" charset="0"/>
                <a:cs typeface="Arial" panose="020B0604020202020204" pitchFamily="34" charset="0"/>
              </a:rPr>
              <a:t> </a:t>
            </a:r>
            <a:r>
              <a:rPr lang="en-GB" sz="1750" dirty="0" err="1">
                <a:latin typeface="Arial" panose="020B0604020202020204" pitchFamily="34" charset="0"/>
                <a:cs typeface="Arial" panose="020B0604020202020204" pitchFamily="34" charset="0"/>
              </a:rPr>
              <a:t>tử</a:t>
            </a:r>
            <a:r>
              <a:rPr lang="en-GB" sz="1750" dirty="0">
                <a:latin typeface="Arial" panose="020B0604020202020204" pitchFamily="34" charset="0"/>
                <a:cs typeface="Arial" panose="020B0604020202020204" pitchFamily="34" charset="0"/>
              </a:rPr>
              <a:t> </a:t>
            </a:r>
            <a:r>
              <a:rPr lang="en-GB" sz="1750" dirty="0" err="1">
                <a:latin typeface="Arial" panose="020B0604020202020204" pitchFamily="34" charset="0"/>
                <a:cs typeface="Arial" panose="020B0604020202020204" pitchFamily="34" charset="0"/>
              </a:rPr>
              <a:t>vong</a:t>
            </a:r>
            <a:r>
              <a:rPr lang="en-GB" sz="1750" dirty="0">
                <a:latin typeface="Arial" panose="020B0604020202020204" pitchFamily="34" charset="0"/>
                <a:cs typeface="Arial" panose="020B0604020202020204" pitchFamily="34" charset="0"/>
              </a:rPr>
              <a:t> </a:t>
            </a:r>
            <a:r>
              <a:rPr lang="en-GB" sz="1750" dirty="0" err="1">
                <a:latin typeface="Arial" panose="020B0604020202020204" pitchFamily="34" charset="0"/>
                <a:cs typeface="Arial" panose="020B0604020202020204" pitchFamily="34" charset="0"/>
              </a:rPr>
              <a:t>tim</a:t>
            </a:r>
            <a:r>
              <a:rPr lang="en-GB" sz="1750" dirty="0">
                <a:latin typeface="Arial" panose="020B0604020202020204" pitchFamily="34" charset="0"/>
                <a:cs typeface="Arial" panose="020B0604020202020204" pitchFamily="34" charset="0"/>
              </a:rPr>
              <a:t> </a:t>
            </a:r>
            <a:r>
              <a:rPr lang="en-GB" sz="1750" dirty="0" err="1">
                <a:latin typeface="Arial" panose="020B0604020202020204" pitchFamily="34" charset="0"/>
                <a:cs typeface="Arial" panose="020B0604020202020204" pitchFamily="34" charset="0"/>
              </a:rPr>
              <a:t>mạch</a:t>
            </a:r>
            <a:endParaRPr lang="en-GB" sz="1750" dirty="0">
              <a:latin typeface="Arial" panose="020B0604020202020204" pitchFamily="34" charset="0"/>
              <a:cs typeface="Arial" panose="020B0604020202020204" pitchFamily="34" charset="0"/>
            </a:endParaRPr>
          </a:p>
        </p:txBody>
      </p:sp>
      <p:sp>
        <p:nvSpPr>
          <p:cNvPr id="8" name="Footer Placeholder 7"/>
          <p:cNvSpPr>
            <a:spLocks noGrp="1"/>
          </p:cNvSpPr>
          <p:nvPr>
            <p:ph type="ftr" sz="quarter" idx="3"/>
          </p:nvPr>
        </p:nvSpPr>
        <p:spPr/>
        <p:txBody>
          <a:bodyPr/>
          <a:lstStyle/>
          <a:p>
            <a:r>
              <a:rPr lang="vi-VN" sz="650">
                <a:solidFill>
                  <a:schemeClr val="accent3"/>
                </a:solidFill>
              </a:rPr>
              <a:t>So sánh kết quả giữa các nghiên cứu nên được giải thích một cách thận trọng do sự khác biệt trong thiết kế, đối tượng và phương</a:t>
            </a:r>
            <a:endParaRPr lang="en-GB" sz="650" dirty="0">
              <a:solidFill>
                <a:schemeClr val="accent3"/>
              </a:solidFill>
            </a:endParaRPr>
          </a:p>
          <a:p>
            <a:r>
              <a:rPr lang="vi-VN" sz="700">
                <a:solidFill>
                  <a:schemeClr val="tx1"/>
                </a:solidFill>
              </a:rPr>
              <a:t>Thử nghiệm trong biểu đồ forest cho thấy tất cả các </a:t>
            </a:r>
            <a:r>
              <a:rPr lang="en-GB" sz="700">
                <a:solidFill>
                  <a:schemeClr val="tx1"/>
                </a:solidFill>
              </a:rPr>
              <a:t>CVOT</a:t>
            </a:r>
            <a:r>
              <a:rPr lang="vi-VN" sz="700">
                <a:solidFill>
                  <a:schemeClr val="tx1"/>
                </a:solidFill>
              </a:rPr>
              <a:t>, ngoại trừ</a:t>
            </a:r>
            <a:r>
              <a:rPr lang="en-GB" sz="700">
                <a:solidFill>
                  <a:schemeClr val="tx1"/>
                </a:solidFill>
              </a:rPr>
              <a:t> CREDENCE (</a:t>
            </a:r>
            <a:r>
              <a:rPr lang="vi-VN" sz="700">
                <a:solidFill>
                  <a:schemeClr val="tx1"/>
                </a:solidFill>
              </a:rPr>
              <a:t>màu xám</a:t>
            </a:r>
            <a:r>
              <a:rPr lang="en-GB" sz="700">
                <a:solidFill>
                  <a:schemeClr val="tx1"/>
                </a:solidFill>
              </a:rPr>
              <a:t>) </a:t>
            </a:r>
            <a:r>
              <a:rPr lang="vi-VN" sz="700">
                <a:solidFill>
                  <a:schemeClr val="tx1"/>
                </a:solidFill>
              </a:rPr>
              <a:t>là thử nghiệm đánh giá kết cục gộp trên thận ở </a:t>
            </a:r>
            <a:r>
              <a:rPr lang="en-GB" sz="700">
                <a:solidFill>
                  <a:schemeClr val="tx1"/>
                </a:solidFill>
              </a:rPr>
              <a:t>ĐTĐ típ 2 </a:t>
            </a:r>
            <a:r>
              <a:rPr lang="vi-VN" sz="700">
                <a:solidFill>
                  <a:schemeClr val="tx1"/>
                </a:solidFill>
              </a:rPr>
              <a:t>và CKD tiểu albumin</a:t>
            </a:r>
            <a:endParaRPr lang="en-GB" sz="700">
              <a:solidFill>
                <a:schemeClr val="tx1"/>
              </a:solidFill>
            </a:endParaRPr>
          </a:p>
          <a:p>
            <a:r>
              <a:rPr lang="en-GB" sz="700"/>
              <a:t>*</a:t>
            </a:r>
            <a:r>
              <a:rPr lang="vi-VN" sz="700"/>
              <a:t>Gộp nhồi máu cơ tim, đột qui hoặc tử vong tim mạch</a:t>
            </a:r>
            <a:r>
              <a:rPr lang="en-GB" sz="700"/>
              <a:t>; </a:t>
            </a:r>
            <a:r>
              <a:rPr lang="en-GB" sz="700" b="1" baseline="30000">
                <a:solidFill>
                  <a:srgbClr val="5A5A5A"/>
                </a:solidFill>
              </a:rPr>
              <a:t>†</a:t>
            </a:r>
            <a:r>
              <a:rPr lang="vi-VN" sz="700"/>
              <a:t>Bệnh nhân </a:t>
            </a:r>
            <a:r>
              <a:rPr lang="en-GB" sz="700"/>
              <a:t>ĐTĐ típ 2 </a:t>
            </a:r>
            <a:r>
              <a:rPr lang="vi-VN" sz="700"/>
              <a:t>và </a:t>
            </a:r>
            <a:r>
              <a:rPr lang="en-GB" sz="700"/>
              <a:t>CVD</a:t>
            </a:r>
            <a:r>
              <a:rPr lang="vi-VN" sz="700"/>
              <a:t> đã được chẩn đoán</a:t>
            </a:r>
            <a:r>
              <a:rPr lang="en-GB" sz="700"/>
              <a:t>; </a:t>
            </a:r>
            <a:r>
              <a:rPr lang="en-GB" sz="700" baseline="30000"/>
              <a:t>‡</a:t>
            </a:r>
            <a:r>
              <a:rPr lang="vi-VN" sz="700"/>
              <a:t>Bệnh nhân A</a:t>
            </a:r>
            <a:r>
              <a:rPr lang="en-GB" sz="700"/>
              <a:t>SCVD</a:t>
            </a:r>
            <a:r>
              <a:rPr lang="vi-VN" sz="700"/>
              <a:t> đã được chẩn đoán hoặc đa yếu tố nguy cơ tim mạch</a:t>
            </a:r>
            <a:r>
              <a:rPr lang="en-GB" sz="700"/>
              <a:t>; </a:t>
            </a:r>
            <a:r>
              <a:rPr lang="en-GB" sz="700" baseline="30000"/>
              <a:t>§</a:t>
            </a:r>
            <a:r>
              <a:rPr lang="vi-VN" sz="700"/>
              <a:t>Bệnh nhân </a:t>
            </a:r>
            <a:r>
              <a:rPr lang="en-GB" sz="700"/>
              <a:t>ĐTĐ típ 2 </a:t>
            </a:r>
            <a:r>
              <a:rPr lang="vi-VN" sz="700"/>
              <a:t>và CKD tiểu </a:t>
            </a:r>
            <a:r>
              <a:rPr lang="en-GB" sz="700"/>
              <a:t>albumin</a:t>
            </a:r>
            <a:r>
              <a:rPr lang="vi-VN" sz="700"/>
              <a:t>.</a:t>
            </a:r>
            <a:r>
              <a:rPr lang="en-GB" sz="700"/>
              <a:t> </a:t>
            </a:r>
            <a:r>
              <a:rPr lang="vi-VN" sz="700"/>
              <a:t>Kiểm tra tính vượt trội của</a:t>
            </a:r>
            <a:r>
              <a:rPr lang="en-GB" sz="700">
                <a:solidFill>
                  <a:srgbClr val="515151"/>
                </a:solidFill>
              </a:rPr>
              <a:t> 3P-MACE</a:t>
            </a:r>
            <a:r>
              <a:rPr lang="vi-VN" sz="700">
                <a:solidFill>
                  <a:srgbClr val="515151"/>
                </a:solidFill>
              </a:rPr>
              <a:t> là tiêu chí chính trong</a:t>
            </a:r>
            <a:r>
              <a:rPr lang="en-GB" sz="700">
                <a:solidFill>
                  <a:srgbClr val="515151"/>
                </a:solidFill>
              </a:rPr>
              <a:t> EMPA-REG OUTCOME </a:t>
            </a:r>
            <a:r>
              <a:rPr lang="vi-VN" sz="700">
                <a:solidFill>
                  <a:srgbClr val="515151"/>
                </a:solidFill>
              </a:rPr>
              <a:t>và</a:t>
            </a:r>
            <a:r>
              <a:rPr lang="en-GB" sz="700">
                <a:solidFill>
                  <a:srgbClr val="515151"/>
                </a:solidFill>
              </a:rPr>
              <a:t> CANVAS Program (</a:t>
            </a:r>
            <a:r>
              <a:rPr lang="vi-VN" sz="700">
                <a:solidFill>
                  <a:srgbClr val="515151"/>
                </a:solidFill>
              </a:rPr>
              <a:t>đồng tiêu chí chính trong</a:t>
            </a:r>
            <a:r>
              <a:rPr lang="en-GB" sz="700">
                <a:solidFill>
                  <a:srgbClr val="515151"/>
                </a:solidFill>
              </a:rPr>
              <a:t> DECLARE-TIMI 58), </a:t>
            </a:r>
            <a:r>
              <a:rPr lang="vi-VN" sz="700">
                <a:solidFill>
                  <a:srgbClr val="515151"/>
                </a:solidFill>
              </a:rPr>
              <a:t>trong khi đó kiểm tra tính không thua kém của</a:t>
            </a:r>
            <a:r>
              <a:rPr lang="en-GB" sz="700">
                <a:solidFill>
                  <a:srgbClr val="515151"/>
                </a:solidFill>
              </a:rPr>
              <a:t> 3P-MACE </a:t>
            </a:r>
            <a:r>
              <a:rPr lang="vi-VN" sz="700">
                <a:solidFill>
                  <a:srgbClr val="515151"/>
                </a:solidFill>
              </a:rPr>
              <a:t>là tiêu chí chính trong</a:t>
            </a:r>
            <a:r>
              <a:rPr lang="en-GB" sz="700">
                <a:solidFill>
                  <a:srgbClr val="515151"/>
                </a:solidFill>
              </a:rPr>
              <a:t> VERTIS CV. </a:t>
            </a:r>
            <a:r>
              <a:rPr lang="vi-VN" sz="700">
                <a:solidFill>
                  <a:srgbClr val="515151"/>
                </a:solidFill>
              </a:rPr>
              <a:t>Kết cục chính của</a:t>
            </a:r>
            <a:r>
              <a:rPr lang="en-GB" sz="700"/>
              <a:t> CREDENCE </a:t>
            </a:r>
            <a:r>
              <a:rPr lang="vi-VN" sz="700"/>
              <a:t>là kết cục gộp trên thận với</a:t>
            </a:r>
            <a:r>
              <a:rPr lang="en-GB" sz="700"/>
              <a:t> MACE </a:t>
            </a:r>
            <a:r>
              <a:rPr lang="vi-VN" sz="700"/>
              <a:t>là kết cục phụ ưu tiên</a:t>
            </a:r>
            <a:endParaRPr lang="en-GB" sz="700"/>
          </a:p>
          <a:p>
            <a:r>
              <a:rPr lang="it-IT" sz="650"/>
              <a:t>3P-MACE, 3 biến cố tim mạch chính</a:t>
            </a:r>
            <a:r>
              <a:rPr lang="en-GB" sz="650"/>
              <a:t>; </a:t>
            </a:r>
            <a:r>
              <a:rPr lang="en-GB" sz="650" dirty="0"/>
              <a:t>ASCVD</a:t>
            </a:r>
            <a:r>
              <a:rPr lang="en-GB" sz="650"/>
              <a:t>, </a:t>
            </a:r>
            <a:r>
              <a:rPr lang="vi-VN" sz="650"/>
              <a:t>bệnh tim mạch xơ vữa</a:t>
            </a:r>
            <a:r>
              <a:rPr lang="en-GB" sz="650"/>
              <a:t>; CV, tim mạch; CVD, bệnh tim mạch; CVOT, thử nghiệm đánh giá kết cục tim mạch; IR, tỉ suất mới mắc; MACE, biến cố tim mạch chính; </a:t>
            </a:r>
            <a:r>
              <a:rPr lang="it-IT" sz="650" dirty="0"/>
              <a:t>PY</a:t>
            </a:r>
            <a:r>
              <a:rPr lang="it-IT" sz="650"/>
              <a:t>, bệnh nhân-năm; </a:t>
            </a:r>
            <a:r>
              <a:rPr lang="it-IT" sz="650" dirty="0"/>
              <a:t>SGLT2, sodium-glucose co-transporter-2</a:t>
            </a:r>
            <a:r>
              <a:rPr lang="it-IT" sz="650"/>
              <a:t>; </a:t>
            </a:r>
            <a:r>
              <a:rPr lang="vi-VN" sz="650"/>
              <a:t>ĐTĐ, Đái tháo đường</a:t>
            </a:r>
            <a:r>
              <a:rPr lang="it-IT" sz="650"/>
              <a:t>. </a:t>
            </a:r>
            <a:r>
              <a:rPr lang="vi-VN" sz="700"/>
              <a:t>Tên viết tắt của các thử nghiệm lâm sàng trình bày ở phần ghi chú dưới slide</a:t>
            </a:r>
            <a:br>
              <a:rPr lang="en-GB" sz="650" dirty="0"/>
            </a:br>
            <a:r>
              <a:rPr lang="en-GB" sz="650" dirty="0">
                <a:solidFill>
                  <a:srgbClr val="515151"/>
                </a:solidFill>
              </a:rPr>
              <a:t>McGuire D </a:t>
            </a:r>
            <a:r>
              <a:rPr lang="en-GB" sz="650" i="1" dirty="0">
                <a:solidFill>
                  <a:srgbClr val="515151"/>
                </a:solidFill>
              </a:rPr>
              <a:t>et al. JAMA Cardiol </a:t>
            </a:r>
            <a:r>
              <a:rPr lang="en-GB" sz="650" dirty="0">
                <a:solidFill>
                  <a:srgbClr val="515151"/>
                </a:solidFill>
              </a:rPr>
              <a:t>2021;6:148</a:t>
            </a:r>
          </a:p>
        </p:txBody>
      </p:sp>
      <p:sp>
        <p:nvSpPr>
          <p:cNvPr id="3" name="Slide Number Placeholder 2"/>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E978CD-8200-452B-A882-54D258D61118}" type="slidenum">
              <a:rPr kumimoji="0" lang="en-GB" sz="825" b="0" i="0" u="none" strike="noStrike" kern="1200" cap="none" spc="0" normalizeH="0" baseline="0" noProof="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GB" sz="825"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
        <p:nvSpPr>
          <p:cNvPr id="16" name="TextBox 15">
            <a:extLst>
              <a:ext uri="{FF2B5EF4-FFF2-40B4-BE49-F238E27FC236}">
                <a16:creationId xmlns:a16="http://schemas.microsoft.com/office/drawing/2014/main" id="{351EACEC-25B1-4FF5-9868-FEE81C2DC546}"/>
              </a:ext>
            </a:extLst>
          </p:cNvPr>
          <p:cNvSpPr txBox="1"/>
          <p:nvPr/>
        </p:nvSpPr>
        <p:spPr>
          <a:xfrm>
            <a:off x="6122933" y="4210010"/>
            <a:ext cx="1863282" cy="127727"/>
          </a:xfrm>
          <a:prstGeom prst="rect">
            <a:avLst/>
          </a:prstGeom>
          <a:noFill/>
        </p:spPr>
        <p:txBody>
          <a:bodyPr wrap="square" lIns="0" tIns="0" rIns="0" bIns="0" rtlCol="0" anchor="ctr">
            <a:spAutoFit/>
          </a:bodyPr>
          <a:lstStyle/>
          <a:p>
            <a:pPr algn="r" defTabSz="685767">
              <a:defRPr/>
            </a:pPr>
            <a:r>
              <a:rPr lang="en-GB" sz="800" kern="0" dirty="0">
                <a:solidFill>
                  <a:srgbClr val="5A5A5A"/>
                </a:solidFill>
              </a:rPr>
              <a:t>Favours study drug</a:t>
            </a:r>
          </a:p>
        </p:txBody>
      </p:sp>
      <p:sp>
        <p:nvSpPr>
          <p:cNvPr id="17" name="TextBox 16">
            <a:extLst>
              <a:ext uri="{FF2B5EF4-FFF2-40B4-BE49-F238E27FC236}">
                <a16:creationId xmlns:a16="http://schemas.microsoft.com/office/drawing/2014/main" id="{0847F352-974F-43C4-84B3-D244EDD9F5CF}"/>
              </a:ext>
            </a:extLst>
          </p:cNvPr>
          <p:cNvSpPr txBox="1"/>
          <p:nvPr/>
        </p:nvSpPr>
        <p:spPr>
          <a:xfrm>
            <a:off x="8052842" y="4210009"/>
            <a:ext cx="1335649" cy="127727"/>
          </a:xfrm>
          <a:prstGeom prst="rect">
            <a:avLst/>
          </a:prstGeom>
          <a:noFill/>
        </p:spPr>
        <p:txBody>
          <a:bodyPr wrap="square" lIns="0" tIns="0" rIns="0" bIns="0" rtlCol="0" anchor="ctr">
            <a:spAutoFit/>
          </a:bodyPr>
          <a:lstStyle/>
          <a:p>
            <a:pPr defTabSz="685767">
              <a:defRPr/>
            </a:pPr>
            <a:r>
              <a:rPr lang="en-GB" sz="800" kern="0" dirty="0">
                <a:solidFill>
                  <a:srgbClr val="5A5A5A"/>
                </a:solidFill>
              </a:rPr>
              <a:t>Favours placebo</a:t>
            </a:r>
          </a:p>
        </p:txBody>
      </p:sp>
      <p:cxnSp>
        <p:nvCxnSpPr>
          <p:cNvPr id="19" name="Straight Arrow Connector 18">
            <a:extLst>
              <a:ext uri="{FF2B5EF4-FFF2-40B4-BE49-F238E27FC236}">
                <a16:creationId xmlns:a16="http://schemas.microsoft.com/office/drawing/2014/main" id="{E871EA72-4C37-4F4E-9C2A-D0ED4A5E01CC}"/>
              </a:ext>
            </a:extLst>
          </p:cNvPr>
          <p:cNvCxnSpPr>
            <a:cxnSpLocks/>
          </p:cNvCxnSpPr>
          <p:nvPr/>
        </p:nvCxnSpPr>
        <p:spPr>
          <a:xfrm>
            <a:off x="8061243" y="4170499"/>
            <a:ext cx="756000" cy="0"/>
          </a:xfrm>
          <a:prstGeom prst="straightConnector1">
            <a:avLst/>
          </a:prstGeom>
          <a:noFill/>
          <a:ln w="19050" cap="flat" cmpd="sng" algn="ctr">
            <a:solidFill>
              <a:schemeClr val="tx1"/>
            </a:solidFill>
            <a:prstDash val="solid"/>
            <a:tailEnd type="arrow"/>
          </a:ln>
          <a:effectLst/>
        </p:spPr>
      </p:cxnSp>
      <p:cxnSp>
        <p:nvCxnSpPr>
          <p:cNvPr id="22" name="Straight Arrow Connector 21">
            <a:extLst>
              <a:ext uri="{FF2B5EF4-FFF2-40B4-BE49-F238E27FC236}">
                <a16:creationId xmlns:a16="http://schemas.microsoft.com/office/drawing/2014/main" id="{0DCE97C3-E4BD-49D6-8224-3519956113F2}"/>
              </a:ext>
            </a:extLst>
          </p:cNvPr>
          <p:cNvCxnSpPr>
            <a:cxnSpLocks/>
          </p:cNvCxnSpPr>
          <p:nvPr/>
        </p:nvCxnSpPr>
        <p:spPr>
          <a:xfrm flipH="1">
            <a:off x="7159972" y="4172611"/>
            <a:ext cx="756000" cy="0"/>
          </a:xfrm>
          <a:prstGeom prst="straightConnector1">
            <a:avLst/>
          </a:prstGeom>
          <a:noFill/>
          <a:ln w="19050" cap="flat" cmpd="sng" algn="ctr">
            <a:solidFill>
              <a:schemeClr val="tx1"/>
            </a:solidFill>
            <a:prstDash val="solid"/>
            <a:tailEnd type="arrow"/>
          </a:ln>
          <a:effectLst/>
        </p:spPr>
      </p:cxnSp>
      <p:sp>
        <p:nvSpPr>
          <p:cNvPr id="29" name="Diamond 28">
            <a:extLst>
              <a:ext uri="{FF2B5EF4-FFF2-40B4-BE49-F238E27FC236}">
                <a16:creationId xmlns:a16="http://schemas.microsoft.com/office/drawing/2014/main" id="{FD8B27FD-8226-49BE-809E-66FED886359B}"/>
              </a:ext>
            </a:extLst>
          </p:cNvPr>
          <p:cNvSpPr/>
          <p:nvPr/>
        </p:nvSpPr>
        <p:spPr>
          <a:xfrm>
            <a:off x="7747221" y="3740122"/>
            <a:ext cx="188194" cy="147628"/>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900" dirty="0">
              <a:solidFill>
                <a:srgbClr val="5A5A5A"/>
              </a:solidFill>
            </a:endParaRPr>
          </a:p>
        </p:txBody>
      </p:sp>
      <p:sp>
        <p:nvSpPr>
          <p:cNvPr id="31" name="Text Placeholder 3">
            <a:extLst>
              <a:ext uri="{FF2B5EF4-FFF2-40B4-BE49-F238E27FC236}">
                <a16:creationId xmlns:a16="http://schemas.microsoft.com/office/drawing/2014/main" id="{E963666B-C69F-42CE-99AA-7B7EB5A72B27}"/>
              </a:ext>
            </a:extLst>
          </p:cNvPr>
          <p:cNvSpPr txBox="1">
            <a:spLocks/>
          </p:cNvSpPr>
          <p:nvPr/>
        </p:nvSpPr>
        <p:spPr>
          <a:xfrm>
            <a:off x="459485" y="857846"/>
            <a:ext cx="8003286" cy="458605"/>
          </a:xfrm>
          <a:prstGeom prst="rect">
            <a:avLst/>
          </a:prstGeom>
        </p:spPr>
        <p:txBody>
          <a:bodyPr/>
          <a:lstStyle>
            <a:lvl1pPr marL="178200" indent="-178200" algn="l" defTabSz="685800" rtl="0" eaLnBrk="1" latinLnBrk="0" hangingPunct="1">
              <a:lnSpc>
                <a:spcPct val="100000"/>
              </a:lnSpc>
              <a:spcBef>
                <a:spcPts val="750"/>
              </a:spcBef>
              <a:buClr>
                <a:schemeClr val="accent2"/>
              </a:buClr>
              <a:buFont typeface="Arial" panose="020B0604020202020204" pitchFamily="34" charset="0"/>
              <a:buChar char="•"/>
              <a:defRPr sz="2100" kern="1200">
                <a:solidFill>
                  <a:srgbClr val="515151"/>
                </a:solidFill>
                <a:latin typeface="Century Gothic" panose="020B0502020202020204" pitchFamily="34" charset="0"/>
                <a:ea typeface="+mn-ea"/>
                <a:cs typeface="+mn-cs"/>
              </a:defRPr>
            </a:lvl1pPr>
            <a:lvl2pPr marL="450900" indent="-272700" algn="l" defTabSz="685800" rtl="0" eaLnBrk="1" latinLnBrk="0" hangingPunct="1">
              <a:lnSpc>
                <a:spcPct val="100000"/>
              </a:lnSpc>
              <a:spcBef>
                <a:spcPts val="375"/>
              </a:spcBef>
              <a:buClr>
                <a:schemeClr val="accent2"/>
              </a:buClr>
              <a:buFont typeface="Calibri" panose="020F0502020204030204" pitchFamily="34" charset="0"/>
              <a:buChar char="‒"/>
              <a:defRPr sz="1800" kern="1200">
                <a:solidFill>
                  <a:srgbClr val="515151"/>
                </a:solidFill>
                <a:latin typeface="Century Gothic" panose="020B0502020202020204" pitchFamily="34" charset="0"/>
                <a:ea typeface="+mn-ea"/>
                <a:cs typeface="+mn-cs"/>
              </a:defRPr>
            </a:lvl2pPr>
            <a:lvl3pPr marL="629100" indent="-178200" algn="l" defTabSz="685800" rtl="0" eaLnBrk="1" latinLnBrk="0" hangingPunct="1">
              <a:lnSpc>
                <a:spcPct val="100000"/>
              </a:lnSpc>
              <a:spcBef>
                <a:spcPts val="375"/>
              </a:spcBef>
              <a:buClr>
                <a:schemeClr val="accent2"/>
              </a:buClr>
              <a:buFont typeface="Arial" panose="020B0604020202020204" pitchFamily="34" charset="0"/>
              <a:buChar char="•"/>
              <a:defRPr sz="1500" kern="1200">
                <a:solidFill>
                  <a:srgbClr val="515151"/>
                </a:solidFill>
                <a:latin typeface="Century Gothic" panose="020B0502020202020204" pitchFamily="34" charset="0"/>
                <a:ea typeface="+mn-ea"/>
                <a:cs typeface="+mn-cs"/>
              </a:defRPr>
            </a:lvl3pPr>
            <a:lvl4pPr marL="896400" indent="-267300" algn="l" defTabSz="685800" rtl="0" eaLnBrk="1" latinLnBrk="0" hangingPunct="1">
              <a:lnSpc>
                <a:spcPct val="100000"/>
              </a:lnSpc>
              <a:spcBef>
                <a:spcPts val="375"/>
              </a:spcBef>
              <a:buClr>
                <a:schemeClr val="accent2"/>
              </a:buClr>
              <a:buFont typeface="Calibri" panose="020F0502020204030204" pitchFamily="34" charset="0"/>
              <a:buChar char="‒"/>
              <a:defRPr sz="1350" kern="1200">
                <a:solidFill>
                  <a:srgbClr val="515151"/>
                </a:solidFill>
                <a:latin typeface="Century Gothic" panose="020B0502020202020204" pitchFamily="34" charset="0"/>
                <a:ea typeface="+mn-ea"/>
                <a:cs typeface="+mn-cs"/>
              </a:defRPr>
            </a:lvl4pPr>
            <a:lvl5pPr marL="1080000" indent="-183600" algn="l" defTabSz="685800" rtl="0" eaLnBrk="1" latinLnBrk="0" hangingPunct="1">
              <a:lnSpc>
                <a:spcPct val="100000"/>
              </a:lnSpc>
              <a:spcBef>
                <a:spcPts val="375"/>
              </a:spcBef>
              <a:buClr>
                <a:schemeClr val="accent2"/>
              </a:buClr>
              <a:buFont typeface="Arial" panose="020B0604020202020204" pitchFamily="34" charset="0"/>
              <a:buChar char="•"/>
              <a:defRPr sz="1350" kern="1200">
                <a:solidFill>
                  <a:srgbClr val="51515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600" b="1">
                <a:solidFill>
                  <a:srgbClr val="8F3089"/>
                </a:solidFill>
                <a:latin typeface="Arial" panose="020B0604020202020204" pitchFamily="34" charset="0"/>
                <a:cs typeface="Arial" panose="020B0604020202020204" pitchFamily="34" charset="0"/>
              </a:rPr>
              <a:t>Phân tích gộp về các CVOT của ức chế SGLT2</a:t>
            </a:r>
            <a:endParaRPr lang="en-GB" sz="1600" b="1" dirty="0">
              <a:solidFill>
                <a:srgbClr val="8F30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1531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88410-3E3B-43B8-AED3-B1D4E86413BC}"/>
              </a:ext>
            </a:extLst>
          </p:cNvPr>
          <p:cNvSpPr>
            <a:spLocks noGrp="1"/>
          </p:cNvSpPr>
          <p:nvPr>
            <p:ph type="title"/>
          </p:nvPr>
        </p:nvSpPr>
        <p:spPr/>
        <p:txBody>
          <a:bodyPr>
            <a:noAutofit/>
          </a:bodyPr>
          <a:lstStyle/>
          <a:p>
            <a:r>
              <a:rPr lang="en-GB" sz="1800" dirty="0" err="1">
                <a:latin typeface="Arial" panose="020B0604020202020204" pitchFamily="34" charset="0"/>
                <a:cs typeface="Arial" panose="020B0604020202020204" pitchFamily="34" charset="0"/>
              </a:rPr>
              <a:t>Empagliflozin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giảm</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tất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cả</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các</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biến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cố</a:t>
            </a:r>
            <a:r>
              <a:rPr lang="en-GB" sz="1800" dirty="0">
                <a:latin typeface="Arial" panose="020B0604020202020204" pitchFamily="34" charset="0"/>
                <a:cs typeface="Arial" panose="020B0604020202020204" pitchFamily="34" charset="0"/>
              </a:rPr>
              <a:t> MACE </a:t>
            </a:r>
            <a:r>
              <a:rPr lang="en-GB" sz="1800" dirty="0" err="1">
                <a:latin typeface="Arial" panose="020B0604020202020204" pitchFamily="34" charset="0"/>
                <a:cs typeface="Arial" panose="020B0604020202020204" pitchFamily="34" charset="0"/>
              </a:rPr>
              <a:t>và</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bệnh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mạch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vành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trên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bệnh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nhân</a:t>
            </a:r>
            <a:r>
              <a:rPr lang="en-GB" sz="1800" dirty="0">
                <a:latin typeface="Arial" panose="020B0604020202020204" pitchFamily="34" charset="0"/>
                <a:cs typeface="Arial" panose="020B0604020202020204" pitchFamily="34" charset="0"/>
              </a:rPr>
              <a:t> ĐTĐ </a:t>
            </a:r>
            <a:r>
              <a:rPr lang="en-GB" sz="1800" dirty="0" err="1">
                <a:latin typeface="Arial" panose="020B0604020202020204" pitchFamily="34" charset="0"/>
                <a:cs typeface="Arial" panose="020B0604020202020204" pitchFamily="34" charset="0"/>
              </a:rPr>
              <a:t>típ</a:t>
            </a:r>
            <a:r>
              <a:rPr lang="en-GB" sz="1800" dirty="0">
                <a:latin typeface="Arial" panose="020B0604020202020204" pitchFamily="34" charset="0"/>
                <a:cs typeface="Arial" panose="020B0604020202020204" pitchFamily="34" charset="0"/>
              </a:rPr>
              <a:t> 2 </a:t>
            </a:r>
            <a:r>
              <a:rPr lang="en-GB" sz="1800" dirty="0" err="1">
                <a:latin typeface="Arial" panose="020B0604020202020204" pitchFamily="34" charset="0"/>
                <a:cs typeface="Arial" panose="020B0604020202020204" pitchFamily="34" charset="0"/>
              </a:rPr>
              <a:t>và</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bệnh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tim</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mạch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phân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tích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tất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cả</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biến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cố</a:t>
            </a:r>
            <a:r>
              <a:rPr lang="en-GB" sz="1800" dirty="0">
                <a:latin typeface="Arial" panose="020B0604020202020204" pitchFamily="34" charset="0"/>
                <a:cs typeface="Arial" panose="020B0604020202020204" pitchFamily="34" charset="0"/>
              </a:rPr>
              <a:t>*</a:t>
            </a:r>
          </a:p>
        </p:txBody>
      </p:sp>
      <p:sp>
        <p:nvSpPr>
          <p:cNvPr id="4" name="Footer Placeholder 3">
            <a:extLst>
              <a:ext uri="{FF2B5EF4-FFF2-40B4-BE49-F238E27FC236}">
                <a16:creationId xmlns:a16="http://schemas.microsoft.com/office/drawing/2014/main" id="{E7ECFD0F-B6E9-435D-A0D9-2D493D78E45F}"/>
              </a:ext>
            </a:extLst>
          </p:cNvPr>
          <p:cNvSpPr>
            <a:spLocks noGrp="1"/>
          </p:cNvSpPr>
          <p:nvPr>
            <p:ph type="ftr" sz="quarter" idx="3"/>
          </p:nvPr>
        </p:nvSpPr>
        <p:spPr>
          <a:xfrm>
            <a:off x="425695" y="4776300"/>
            <a:ext cx="8041145" cy="273844"/>
          </a:xfrm>
        </p:spPr>
        <p:txBody>
          <a:bodyPr/>
          <a:lstStyle/>
          <a:p>
            <a:r>
              <a:rPr lang="vi-VN" sz="700"/>
              <a:t>Dựa trên phân tích p</a:t>
            </a:r>
            <a:r>
              <a:rPr lang="en-GB" sz="700"/>
              <a:t>ost-hoc. </a:t>
            </a:r>
            <a:r>
              <a:rPr lang="vi-VN" sz="700"/>
              <a:t>Tổng số biến cố được phân tích bởi mô hình nhị thức âm</a:t>
            </a:r>
            <a:r>
              <a:rPr lang="en-GB" sz="700"/>
              <a:t>. </a:t>
            </a:r>
            <a:r>
              <a:rPr lang="vi-VN" sz="700"/>
              <a:t>Bệnh nhân được điều trị </a:t>
            </a:r>
            <a:r>
              <a:rPr lang="en-GB" sz="700"/>
              <a:t>≥1 </a:t>
            </a:r>
            <a:r>
              <a:rPr lang="vi-VN" sz="700"/>
              <a:t>liều thuốc nghiên cứu</a:t>
            </a:r>
            <a:br>
              <a:rPr lang="en-GB" sz="700"/>
            </a:br>
            <a:r>
              <a:rPr lang="en-GB" sz="700"/>
              <a:t>*</a:t>
            </a:r>
            <a:r>
              <a:rPr lang="vi-VN" sz="700"/>
              <a:t>tổng số biến cố</a:t>
            </a:r>
            <a:r>
              <a:rPr lang="en-GB" sz="700"/>
              <a:t> (</a:t>
            </a:r>
            <a:r>
              <a:rPr lang="vi-VN" sz="700"/>
              <a:t>biến cố đầu tiên kèm biến cố tái phát</a:t>
            </a:r>
            <a:r>
              <a:rPr lang="en-GB" sz="700"/>
              <a:t>) </a:t>
            </a:r>
            <a:r>
              <a:rPr lang="vi-VN" sz="700"/>
              <a:t>từ </a:t>
            </a:r>
            <a:r>
              <a:rPr lang="en-GB" sz="700"/>
              <a:t>EMPA-REG </a:t>
            </a:r>
            <a:r>
              <a:rPr lang="en-GB" sz="700" dirty="0"/>
              <a:t>OUTCOME</a:t>
            </a:r>
            <a:br>
              <a:rPr lang="en-GB" sz="700" dirty="0"/>
            </a:br>
            <a:r>
              <a:rPr lang="en-GB" sz="700"/>
              <a:t>3P-MACE </a:t>
            </a:r>
            <a:r>
              <a:rPr lang="vi-VN" sz="700"/>
              <a:t>là gộp tử vong tim mạch, nhồi máu cơ tim, hoặc đột quị</a:t>
            </a:r>
            <a:r>
              <a:rPr lang="en-GB" sz="700"/>
              <a:t>; 4P-MACE </a:t>
            </a:r>
            <a:r>
              <a:rPr lang="vi-VN" sz="700"/>
              <a:t>là gộp</a:t>
            </a:r>
            <a:r>
              <a:rPr lang="en-GB" sz="700"/>
              <a:t> </a:t>
            </a:r>
            <a:r>
              <a:rPr lang="vi-VN" sz="700"/>
              <a:t>tử vong tim mạch, nhồi máu cơ tim, đột quị hoặc nhập viện vì cơn đau thắt ngực không ổn định</a:t>
            </a:r>
            <a:r>
              <a:rPr lang="en-GB" sz="700"/>
              <a:t>. </a:t>
            </a:r>
            <a:r>
              <a:rPr lang="vi-VN" sz="700"/>
              <a:t>Kết cục mạch vành chính là nhồi máu cơ tim hoặc tái tưới máu mạch vành</a:t>
            </a:r>
            <a:r>
              <a:rPr lang="en-GB" altLang="en-US" sz="700"/>
              <a:t>. </a:t>
            </a:r>
            <a:r>
              <a:rPr lang="vi-VN" altLang="en-US" sz="700"/>
              <a:t>Kết cục mạch vành mở rộng là nhồi máu cơ tim, tái tưới máu mạch vành hoặc cơn đau thắt ngực không ổn định.</a:t>
            </a:r>
            <a:r>
              <a:rPr lang="en-GB" altLang="en-US" sz="700"/>
              <a:t> </a:t>
            </a:r>
            <a:r>
              <a:rPr lang="vi-VN" altLang="en-US" sz="700"/>
              <a:t>Tái tưới máu mạch vành được định nghĩa là CABG hoặc PCI</a:t>
            </a:r>
            <a:r>
              <a:rPr lang="en-GB" sz="700"/>
              <a:t>. </a:t>
            </a:r>
            <a:r>
              <a:rPr lang="en-GB" sz="700" dirty="0"/>
              <a:t>3/4P-MACE</a:t>
            </a:r>
            <a:r>
              <a:rPr lang="en-GB" sz="700"/>
              <a:t>, </a:t>
            </a:r>
            <a:r>
              <a:rPr lang="vi-VN" sz="700"/>
              <a:t>3 hoặc 4 biến cố tim mạch chính</a:t>
            </a:r>
            <a:r>
              <a:rPr lang="en-GB" sz="700"/>
              <a:t>; CV, tim mạch; CVD, bệnh tim mạch; MACE, biến cố tim mạch chính; </a:t>
            </a:r>
            <a:r>
              <a:rPr lang="en-GB" sz="700" dirty="0"/>
              <a:t>MI, myocardial infarction</a:t>
            </a:r>
            <a:r>
              <a:rPr lang="en-GB" sz="700"/>
              <a:t>; </a:t>
            </a:r>
            <a:r>
              <a:rPr lang="vi-VN" sz="700"/>
              <a:t>ĐTĐ, Đái tháo đường</a:t>
            </a:r>
            <a:r>
              <a:rPr lang="en-GB" sz="700"/>
              <a:t>; </a:t>
            </a:r>
            <a:r>
              <a:rPr lang="en-GB" sz="700" dirty="0"/>
              <a:t>UA</a:t>
            </a:r>
            <a:r>
              <a:rPr lang="en-GB" sz="700"/>
              <a:t>, </a:t>
            </a:r>
            <a:r>
              <a:rPr lang="vi-VN" sz="700"/>
              <a:t>cơn đau thắt ngực không ổn định</a:t>
            </a:r>
            <a:br>
              <a:rPr lang="en-GB" sz="700" dirty="0"/>
            </a:br>
            <a:r>
              <a:rPr lang="en-GB" sz="700" dirty="0"/>
              <a:t>McGuire DK </a:t>
            </a:r>
            <a:r>
              <a:rPr lang="en-GB" sz="700" i="1" dirty="0"/>
              <a:t>et al. Lancet Diabetes Endocrinol </a:t>
            </a:r>
            <a:r>
              <a:rPr lang="en-GB" sz="700" dirty="0"/>
              <a:t>2020;8:949</a:t>
            </a:r>
          </a:p>
        </p:txBody>
      </p:sp>
      <p:graphicFrame>
        <p:nvGraphicFramePr>
          <p:cNvPr id="6" name="Group 132">
            <a:extLst>
              <a:ext uri="{FF2B5EF4-FFF2-40B4-BE49-F238E27FC236}">
                <a16:creationId xmlns:a16="http://schemas.microsoft.com/office/drawing/2014/main" id="{9270EDFC-F573-40EA-9248-B0DADF892AE0}"/>
              </a:ext>
            </a:extLst>
          </p:cNvPr>
          <p:cNvGraphicFramePr>
            <a:graphicFrameLocks/>
          </p:cNvGraphicFramePr>
          <p:nvPr>
            <p:extLst>
              <p:ext uri="{D42A27DB-BD31-4B8C-83A1-F6EECF244321}">
                <p14:modId xmlns:p14="http://schemas.microsoft.com/office/powerpoint/2010/main" val="3641521001"/>
              </p:ext>
            </p:extLst>
          </p:nvPr>
        </p:nvGraphicFramePr>
        <p:xfrm>
          <a:off x="457202" y="1069985"/>
          <a:ext cx="8109282" cy="2820136"/>
        </p:xfrm>
        <a:graphic>
          <a:graphicData uri="http://schemas.openxmlformats.org/drawingml/2006/table">
            <a:tbl>
              <a:tblPr/>
              <a:tblGrid>
                <a:gridCol w="1995053">
                  <a:extLst>
                    <a:ext uri="{9D8B030D-6E8A-4147-A177-3AD203B41FA5}">
                      <a16:colId xmlns:a16="http://schemas.microsoft.com/office/drawing/2014/main" val="20000"/>
                    </a:ext>
                  </a:extLst>
                </a:gridCol>
                <a:gridCol w="1263488">
                  <a:extLst>
                    <a:ext uri="{9D8B030D-6E8A-4147-A177-3AD203B41FA5}">
                      <a16:colId xmlns:a16="http://schemas.microsoft.com/office/drawing/2014/main" val="20003"/>
                    </a:ext>
                  </a:extLst>
                </a:gridCol>
                <a:gridCol w="826422">
                  <a:extLst>
                    <a:ext uri="{9D8B030D-6E8A-4147-A177-3AD203B41FA5}">
                      <a16:colId xmlns:a16="http://schemas.microsoft.com/office/drawing/2014/main" val="2044331384"/>
                    </a:ext>
                  </a:extLst>
                </a:gridCol>
                <a:gridCol w="1437256">
                  <a:extLst>
                    <a:ext uri="{9D8B030D-6E8A-4147-A177-3AD203B41FA5}">
                      <a16:colId xmlns:a16="http://schemas.microsoft.com/office/drawing/2014/main" val="20005"/>
                    </a:ext>
                  </a:extLst>
                </a:gridCol>
                <a:gridCol w="1652844">
                  <a:extLst>
                    <a:ext uri="{9D8B030D-6E8A-4147-A177-3AD203B41FA5}">
                      <a16:colId xmlns:a16="http://schemas.microsoft.com/office/drawing/2014/main" val="20007"/>
                    </a:ext>
                  </a:extLst>
                </a:gridCol>
                <a:gridCol w="934219">
                  <a:extLst>
                    <a:ext uri="{9D8B030D-6E8A-4147-A177-3AD203B41FA5}">
                      <a16:colId xmlns:a16="http://schemas.microsoft.com/office/drawing/2014/main" val="2365806133"/>
                    </a:ext>
                  </a:extLst>
                </a:gridCol>
              </a:tblGrid>
              <a:tr h="334208">
                <a:tc rowSpan="2">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lang="en-GB" sz="1050" kern="1200" baseline="30000" dirty="0">
                        <a:solidFill>
                          <a:schemeClr val="accent2"/>
                        </a:solidFill>
                        <a:latin typeface="+mn-lt"/>
                        <a:ea typeface="+mn-ea"/>
                        <a:cs typeface="+mn-cs"/>
                      </a:endParaRPr>
                    </a:p>
                  </a:txBody>
                  <a:tcPr marL="25547" marR="25547" marT="25718" marB="25718"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50" b="1" noProof="0" dirty="0">
                          <a:solidFill>
                            <a:schemeClr val="accent2"/>
                          </a:solidFill>
                          <a:latin typeface="Arial" panose="020B0604020202020204" pitchFamily="34" charset="0"/>
                          <a:cs typeface="Arial" panose="020B0604020202020204" pitchFamily="34" charset="0"/>
                        </a:rPr>
                        <a:t>Empagliflozin</a:t>
                      </a:r>
                      <a:br>
                        <a:rPr lang="en-GB" sz="1050" b="1" noProof="0" dirty="0">
                          <a:solidFill>
                            <a:schemeClr val="accent2"/>
                          </a:solidFill>
                          <a:latin typeface="Arial" panose="020B0604020202020204" pitchFamily="34" charset="0"/>
                          <a:cs typeface="Arial" panose="020B0604020202020204" pitchFamily="34" charset="0"/>
                        </a:rPr>
                      </a:br>
                      <a:r>
                        <a:rPr lang="en-GB" sz="1050" b="1" noProof="0" dirty="0">
                          <a:solidFill>
                            <a:schemeClr val="accent2"/>
                          </a:solidFill>
                          <a:latin typeface="Arial" panose="020B0604020202020204" pitchFamily="34" charset="0"/>
                          <a:cs typeface="Arial" panose="020B0604020202020204" pitchFamily="34" charset="0"/>
                        </a:rPr>
                        <a:t>(n=4687)</a:t>
                      </a:r>
                    </a:p>
                  </a:txBody>
                  <a:tcPr marL="0" marR="0" marT="0" marB="0" anchor="ctr">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1">
                          <a:solidFill>
                            <a:schemeClr val="accent2"/>
                          </a:solidFill>
                          <a:latin typeface="Arial" panose="020B0604020202020204" pitchFamily="34" charset="0"/>
                          <a:cs typeface="Arial" panose="020B0604020202020204" pitchFamily="34" charset="0"/>
                        </a:rPr>
                        <a:t>Giả</a:t>
                      </a:r>
                      <a:r>
                        <a:rPr lang="en-US" sz="1050" b="1" baseline="0">
                          <a:solidFill>
                            <a:schemeClr val="accent2"/>
                          </a:solidFill>
                          <a:latin typeface="Arial" panose="020B0604020202020204" pitchFamily="34" charset="0"/>
                          <a:cs typeface="Arial" panose="020B0604020202020204" pitchFamily="34" charset="0"/>
                        </a:rPr>
                        <a:t> dược</a:t>
                      </a:r>
                      <a:endParaRPr lang="en-US" sz="1050" b="1" dirty="0">
                        <a:solidFill>
                          <a:schemeClr val="accent2"/>
                        </a:solidFill>
                        <a:latin typeface="Arial" panose="020B0604020202020204" pitchFamily="34" charset="0"/>
                        <a:cs typeface="Arial" panose="020B0604020202020204" pitchFamily="34" charset="0"/>
                      </a:endParaRPr>
                    </a:p>
                    <a:p>
                      <a:pPr algn="ctr"/>
                      <a:r>
                        <a:rPr lang="en-US" sz="1050" b="1" dirty="0">
                          <a:solidFill>
                            <a:schemeClr val="accent2"/>
                          </a:solidFill>
                          <a:latin typeface="Arial" panose="020B0604020202020204" pitchFamily="34" charset="0"/>
                          <a:cs typeface="Arial" panose="020B0604020202020204" pitchFamily="34" charset="0"/>
                        </a:rPr>
                        <a:t>(n=2333)</a:t>
                      </a:r>
                      <a:endParaRPr lang="en-GB" sz="1050" b="1" noProof="0" dirty="0">
                        <a:solidFill>
                          <a:schemeClr val="accent2"/>
                        </a:solidFill>
                        <a:latin typeface="Arial" panose="020B0604020202020204" pitchFamily="34" charset="0"/>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1050" b="1" dirty="0">
                          <a:solidFill>
                            <a:schemeClr val="accent2"/>
                          </a:solidFill>
                          <a:latin typeface="+mn-lt"/>
                          <a:cs typeface="Arial" panose="020B0604020202020204" pitchFamily="34" charset="0"/>
                        </a:rPr>
                        <a:t>Adjusted event </a:t>
                      </a:r>
                      <a:br>
                        <a:rPr lang="en-US" sz="1050" b="1" dirty="0">
                          <a:solidFill>
                            <a:schemeClr val="accent2"/>
                          </a:solidFill>
                          <a:latin typeface="+mn-lt"/>
                          <a:cs typeface="Arial" panose="020B0604020202020204" pitchFamily="34" charset="0"/>
                        </a:rPr>
                      </a:br>
                      <a:r>
                        <a:rPr lang="en-US" sz="1050" b="1" dirty="0">
                          <a:solidFill>
                            <a:schemeClr val="accent2"/>
                          </a:solidFill>
                          <a:latin typeface="+mn-lt"/>
                          <a:cs typeface="Arial" panose="020B0604020202020204" pitchFamily="34" charset="0"/>
                        </a:rPr>
                        <a:t>rate ratio </a:t>
                      </a:r>
                    </a:p>
                    <a:p>
                      <a:pPr algn="ctr"/>
                      <a:r>
                        <a:rPr lang="en-US" sz="1050" b="1" dirty="0">
                          <a:solidFill>
                            <a:schemeClr val="accent2"/>
                          </a:solidFill>
                          <a:latin typeface="+mn-lt"/>
                          <a:cs typeface="Arial" panose="020B0604020202020204" pitchFamily="34" charset="0"/>
                        </a:rPr>
                        <a:t>(95% CI)</a:t>
                      </a:r>
                    </a:p>
                  </a:txBody>
                  <a:tcPr marL="0" marR="0" marT="0" marB="0" anchor="ctr">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1" i="0" u="none" strike="noStrike" cap="none" normalizeH="0" baseline="0" dirty="0">
                        <a:ln>
                          <a:noFill/>
                        </a:ln>
                        <a:solidFill>
                          <a:schemeClr val="accent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1" i="1" u="none" strike="noStrike" cap="none" normalizeH="0" baseline="0">
                          <a:ln>
                            <a:noFill/>
                          </a:ln>
                          <a:solidFill>
                            <a:schemeClr val="accent2"/>
                          </a:solidFill>
                          <a:effectLst/>
                          <a:latin typeface="+mn-lt"/>
                          <a:cs typeface="Arial" panose="020B0604020202020204" pitchFamily="34" charset="0"/>
                        </a:rPr>
                        <a:t>Giá trị p</a:t>
                      </a:r>
                      <a:endParaRPr kumimoji="0" lang="en-GB" altLang="en-US" sz="1050" b="1" i="0" u="none" strike="noStrike" cap="none" normalizeH="0" baseline="0" dirty="0">
                        <a:ln>
                          <a:noFill/>
                        </a:ln>
                        <a:solidFill>
                          <a:schemeClr val="accent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9372801"/>
                  </a:ext>
                </a:extLst>
              </a:tr>
              <a:tr h="167104">
                <a:tc vMerge="1">
                  <a:txBody>
                    <a:bodyPr/>
                    <a:lstStyle/>
                    <a:p>
                      <a:endParaRPr lang="en-GB"/>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50" b="1" noProof="0" dirty="0" err="1">
                          <a:solidFill>
                            <a:schemeClr val="accent2"/>
                          </a:solidFill>
                          <a:latin typeface="Arial" panose="020B0604020202020204" pitchFamily="34" charset="0"/>
                          <a:cs typeface="Arial" panose="020B0604020202020204" pitchFamily="34" charset="0"/>
                        </a:rPr>
                        <a:t>Số</a:t>
                      </a:r>
                      <a:r>
                        <a:rPr lang="en-GB" sz="1050" b="1" baseline="0" noProof="0" dirty="0">
                          <a:solidFill>
                            <a:schemeClr val="accent2"/>
                          </a:solidFill>
                          <a:latin typeface="Arial" panose="020B0604020202020204" pitchFamily="34" charset="0"/>
                          <a:cs typeface="Arial" panose="020B0604020202020204" pitchFamily="34" charset="0"/>
                        </a:rPr>
                        <a:t> </a:t>
                      </a:r>
                      <a:r>
                        <a:rPr lang="en-GB" sz="1050" b="1" baseline="0" noProof="0" dirty="0" err="1">
                          <a:solidFill>
                            <a:schemeClr val="accent2"/>
                          </a:solidFill>
                          <a:latin typeface="Arial" panose="020B0604020202020204" pitchFamily="34" charset="0"/>
                          <a:cs typeface="Arial" panose="020B0604020202020204" pitchFamily="34" charset="0"/>
                        </a:rPr>
                        <a:t>biến</a:t>
                      </a:r>
                      <a:r>
                        <a:rPr lang="en-GB" sz="1050" b="1" baseline="0" noProof="0" dirty="0">
                          <a:solidFill>
                            <a:schemeClr val="accent2"/>
                          </a:solidFill>
                          <a:latin typeface="Arial" panose="020B0604020202020204" pitchFamily="34" charset="0"/>
                          <a:cs typeface="Arial" panose="020B0604020202020204" pitchFamily="34" charset="0"/>
                        </a:rPr>
                        <a:t> </a:t>
                      </a:r>
                      <a:r>
                        <a:rPr lang="en-GB" sz="1050" b="1" baseline="0" noProof="0" dirty="0" err="1">
                          <a:solidFill>
                            <a:schemeClr val="accent2"/>
                          </a:solidFill>
                          <a:latin typeface="Arial" panose="020B0604020202020204" pitchFamily="34" charset="0"/>
                          <a:cs typeface="Arial" panose="020B0604020202020204" pitchFamily="34" charset="0"/>
                        </a:rPr>
                        <a:t>cố</a:t>
                      </a:r>
                      <a:endParaRPr lang="en-GB" sz="1050" b="1" noProof="0" dirty="0">
                        <a:solidFill>
                          <a:schemeClr val="accent2"/>
                        </a:solidFill>
                        <a:latin typeface="Arial" panose="020B0604020202020204" pitchFamily="34" charset="0"/>
                        <a:cs typeface="Arial" panose="020B0604020202020204" pitchFamily="34" charset="0"/>
                      </a:endParaRPr>
                    </a:p>
                  </a:txBody>
                  <a:tcPr marL="0" marR="0" marT="0" marB="0" anchor="ctr">
                    <a:lnL w="12700" cmpd="sng">
                      <a:noFill/>
                      <a:prstDash val="solid"/>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11774394"/>
                  </a:ext>
                </a:extLst>
              </a:tr>
              <a:tr h="299270">
                <a:tc>
                  <a:txBody>
                    <a:bodyPr/>
                    <a:lstStyle>
                      <a:lvl1pPr marL="0" algn="l" defTabSz="457200" rtl="0" eaLnBrk="1" fontAlgn="b" latinLnBrk="0" hangingPunct="1">
                        <a:spcBef>
                          <a:spcPct val="20000"/>
                        </a:spcBef>
                        <a:spcAft>
                          <a:spcPct val="20000"/>
                        </a:spcAft>
                        <a:buClr>
                          <a:schemeClr val="bg2"/>
                        </a:buClr>
                        <a:buFont typeface="Wingdings 2" pitchFamily="18" charset="2"/>
                        <a:defRPr sz="1800" kern="1200">
                          <a:solidFill>
                            <a:schemeClr val="tx1"/>
                          </a:solidFill>
                          <a:latin typeface="Arial"/>
                        </a:defRPr>
                      </a:lvl1pPr>
                      <a:lvl2pPr marL="457200" indent="-285750" algn="l" defTabSz="457200" rtl="0" eaLnBrk="1" fontAlgn="b" latinLnBrk="0" hangingPunct="1">
                        <a:spcBef>
                          <a:spcPct val="10000"/>
                        </a:spcBef>
                        <a:spcAft>
                          <a:spcPct val="10000"/>
                        </a:spcAft>
                        <a:buClr>
                          <a:schemeClr val="bg2"/>
                        </a:buClr>
                        <a:buFont typeface="Symbol" pitchFamily="18" charset="2"/>
                        <a:defRPr sz="1800" kern="1200">
                          <a:solidFill>
                            <a:schemeClr val="tx1"/>
                          </a:solidFill>
                          <a:latin typeface="Arial"/>
                        </a:defRPr>
                      </a:lvl2pPr>
                      <a:lvl3pPr marL="914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3pPr>
                      <a:lvl4pPr marL="1371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4pPr>
                      <a:lvl5pPr marL="18288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5pPr>
                      <a:lvl6pPr marL="22860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6pPr>
                      <a:lvl7pPr marL="27432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7pPr>
                      <a:lvl8pPr marL="3200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8pPr>
                      <a:lvl9pPr marL="3657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9p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b="1" kern="1200" baseline="0">
                          <a:solidFill>
                            <a:schemeClr val="accent2"/>
                          </a:solidFill>
                          <a:latin typeface="Arial" panose="020B0604020202020204" pitchFamily="34" charset="0"/>
                          <a:ea typeface="+mn-ea"/>
                          <a:cs typeface="Arial" panose="020B0604020202020204" pitchFamily="34" charset="0"/>
                        </a:rPr>
                        <a:t>Các kết cục MACE</a:t>
                      </a:r>
                      <a:endParaRPr lang="en-GB" sz="1050" b="1" kern="1200" baseline="0" dirty="0">
                        <a:solidFill>
                          <a:schemeClr val="accent2"/>
                        </a:solidFill>
                        <a:latin typeface="Arial" panose="020B0604020202020204" pitchFamily="34" charset="0"/>
                        <a:ea typeface="+mn-ea"/>
                        <a:cs typeface="Arial" panose="020B0604020202020204" pitchFamily="34" charset="0"/>
                      </a:endParaRPr>
                    </a:p>
                  </a:txBody>
                  <a:tcPr marL="25547" marR="0" marT="25718" marB="25718" anchor="ctr" horzOverflow="overflow">
                    <a:lnL w="12700" cap="flat" cmpd="sng" algn="ctr">
                      <a:noFill/>
                      <a:prstDash val="solid"/>
                      <a:round/>
                      <a:headEnd type="none" w="med" len="med"/>
                      <a:tailEnd type="none" w="med" len="med"/>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50" noProof="0" dirty="0">
                        <a:solidFill>
                          <a:schemeClr val="tx1"/>
                        </a:solidFill>
                        <a:latin typeface="+mn-lt"/>
                      </a:endParaRPr>
                    </a:p>
                  </a:txBody>
                  <a:tcPr marL="0" marR="0" marT="0" marB="0" anchor="ctr">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50" noProof="0" dirty="0">
                        <a:solidFill>
                          <a:schemeClr val="tx1"/>
                        </a:solidFill>
                        <a:latin typeface="+mn-lt"/>
                      </a:endParaRPr>
                    </a:p>
                  </a:txBody>
                  <a:tcPr marL="0" marR="0" marT="0" marB="0" anchor="ctr">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50" dirty="0">
                        <a:solidFill>
                          <a:schemeClr val="tx2"/>
                        </a:solidFill>
                        <a:latin typeface="+mn-lt"/>
                        <a:cs typeface="Arial" panose="020B0604020202020204" pitchFamily="34" charset="0"/>
                      </a:endParaRPr>
                    </a:p>
                  </a:txBody>
                  <a:tcPr marL="0" marR="0" marT="0" marB="0" anchor="ctr">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0697370"/>
                  </a:ext>
                </a:extLst>
              </a:tr>
              <a:tr h="266861">
                <a:tc>
                  <a:txBody>
                    <a:bodyPr/>
                    <a:lstStyle/>
                    <a:p>
                      <a:pPr marL="180975"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lang="en-GB" altLang="en-US" sz="1050" b="0" kern="1200" baseline="0">
                          <a:solidFill>
                            <a:schemeClr val="tx2"/>
                          </a:solidFill>
                          <a:latin typeface="Arial" panose="020B0604020202020204" pitchFamily="34" charset="0"/>
                          <a:ea typeface="+mn-ea"/>
                          <a:cs typeface="Arial" panose="020B0604020202020204" pitchFamily="34" charset="0"/>
                        </a:rPr>
                        <a:t>3P-MACE (chính)</a:t>
                      </a:r>
                      <a:endParaRPr lang="en-GB" altLang="en-US" sz="1050" b="0" kern="1200" baseline="0" dirty="0">
                        <a:solidFill>
                          <a:schemeClr val="tx2"/>
                        </a:solidFill>
                        <a:latin typeface="Arial" panose="020B0604020202020204" pitchFamily="34" charset="0"/>
                        <a:ea typeface="+mn-ea"/>
                        <a:cs typeface="Arial" panose="020B0604020202020204" pitchFamily="34" charset="0"/>
                      </a:endParaRPr>
                    </a:p>
                  </a:txBody>
                  <a:tcPr marL="25547" marR="25547" marT="25718" marB="25718"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585</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sz="1050" b="0" i="0" u="none" strike="noStrike" kern="1200" cap="none" normalizeH="0" baseline="0" dirty="0">
                          <a:ln>
                            <a:noFill/>
                          </a:ln>
                          <a:solidFill>
                            <a:schemeClr val="tx2"/>
                          </a:solidFill>
                          <a:effectLst/>
                          <a:latin typeface="+mn-lt"/>
                          <a:ea typeface="+mn-ea"/>
                          <a:cs typeface="Arial" panose="020B0604020202020204" pitchFamily="34" charset="0"/>
                        </a:rPr>
                        <a:t>351</a:t>
                      </a:r>
                      <a:endParaRPr lang="en-GB" sz="1050" noProof="0" dirty="0">
                        <a:solidFill>
                          <a:schemeClr val="tx2"/>
                        </a:solidFill>
                        <a:latin typeface="+mn-lt"/>
                      </a:endParaRPr>
                    </a:p>
                  </a:txBody>
                  <a:tcPr marL="7099" marR="7099" marT="7144"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0.78 (0.67, 0.91)</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0" i="0" u="none" strike="noStrike" cap="none" normalizeH="0" baseline="0" dirty="0">
                          <a:ln>
                            <a:noFill/>
                          </a:ln>
                          <a:solidFill>
                            <a:schemeClr val="tx2"/>
                          </a:solidFill>
                          <a:effectLst/>
                          <a:latin typeface="+mn-lt"/>
                          <a:cs typeface="Arial" panose="020B0604020202020204" pitchFamily="34" charset="0"/>
                        </a:rPr>
                        <a:t>0.0020</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6677">
                <a:tc>
                  <a:txBody>
                    <a:bodyPr/>
                    <a:lstStyle/>
                    <a:p>
                      <a:pPr marL="180975"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lang="en-GB" altLang="en-US" sz="1050" b="0" kern="1200" baseline="0">
                          <a:solidFill>
                            <a:schemeClr val="tx2"/>
                          </a:solidFill>
                          <a:latin typeface="Arial" panose="020B0604020202020204" pitchFamily="34" charset="0"/>
                          <a:ea typeface="+mn-ea"/>
                          <a:cs typeface="Arial" panose="020B0604020202020204" pitchFamily="34" charset="0"/>
                        </a:rPr>
                        <a:t>4P-MACE (phụ quan trọng)</a:t>
                      </a:r>
                      <a:endParaRPr lang="en-GB" altLang="en-US" sz="1050" b="0" kern="1200" baseline="0" dirty="0">
                        <a:solidFill>
                          <a:schemeClr val="tx2"/>
                        </a:solidFill>
                        <a:latin typeface="Arial" panose="020B0604020202020204" pitchFamily="34" charset="0"/>
                        <a:ea typeface="+mn-ea"/>
                        <a:cs typeface="Arial" panose="020B0604020202020204" pitchFamily="34" charset="0"/>
                      </a:endParaRPr>
                    </a:p>
                  </a:txBody>
                  <a:tcPr marL="25547" marR="25547" marT="25718" marB="25718"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741</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sz="1050" b="0" i="0" u="none" strike="noStrike" kern="1200" cap="none" normalizeH="0" baseline="0" dirty="0">
                          <a:ln>
                            <a:noFill/>
                          </a:ln>
                          <a:solidFill>
                            <a:schemeClr val="tx2"/>
                          </a:solidFill>
                          <a:effectLst/>
                          <a:latin typeface="+mn-lt"/>
                          <a:ea typeface="+mn-ea"/>
                          <a:cs typeface="Arial" panose="020B0604020202020204" pitchFamily="34" charset="0"/>
                        </a:rPr>
                        <a:t>425</a:t>
                      </a:r>
                      <a:endParaRPr lang="en-GB" sz="1050" noProof="0" dirty="0">
                        <a:solidFill>
                          <a:schemeClr val="tx2"/>
                        </a:solidFill>
                        <a:latin typeface="+mn-lt"/>
                      </a:endParaRPr>
                    </a:p>
                  </a:txBody>
                  <a:tcPr marL="7099" marR="7099" marT="7144"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0.82 (0.71, 0.95)</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0" i="0" u="none" strike="noStrike" cap="none" normalizeH="0" baseline="0" dirty="0">
                          <a:ln>
                            <a:noFill/>
                          </a:ln>
                          <a:solidFill>
                            <a:schemeClr val="tx2"/>
                          </a:solidFill>
                          <a:effectLst/>
                          <a:latin typeface="+mn-lt"/>
                          <a:cs typeface="Arial" panose="020B0604020202020204" pitchFamily="34" charset="0"/>
                        </a:rPr>
                        <a:t>0.0081</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50645231"/>
                  </a:ext>
                </a:extLst>
              </a:tr>
              <a:tr h="198091">
                <a:tc>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lang="en-GB" altLang="en-US" sz="1050" b="1" kern="1200" baseline="0">
                          <a:solidFill>
                            <a:schemeClr val="accent2"/>
                          </a:solidFill>
                          <a:latin typeface="Arial" panose="020B0604020202020204" pitchFamily="34" charset="0"/>
                          <a:ea typeface="+mn-ea"/>
                          <a:cs typeface="Arial" panose="020B0604020202020204" pitchFamily="34" charset="0"/>
                        </a:rPr>
                        <a:t>Kết cục mạch vành</a:t>
                      </a:r>
                      <a:endParaRPr lang="en-GB" altLang="en-US" sz="1050" b="1" kern="1200" baseline="0" dirty="0">
                        <a:solidFill>
                          <a:schemeClr val="accent2"/>
                        </a:solidFill>
                        <a:latin typeface="Arial" panose="020B0604020202020204" pitchFamily="34" charset="0"/>
                        <a:ea typeface="+mn-ea"/>
                        <a:cs typeface="Arial" panose="020B0604020202020204" pitchFamily="34" charset="0"/>
                      </a:endParaRPr>
                    </a:p>
                  </a:txBody>
                  <a:tcPr marL="25547" marR="25547" marT="25718" marB="25718"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lang="en-GB" sz="1050" noProof="0" dirty="0">
                        <a:solidFill>
                          <a:schemeClr val="tx2"/>
                        </a:solidFill>
                        <a:latin typeface="+mn-lt"/>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lang="en-GB" sz="1050" noProof="0" dirty="0">
                        <a:solidFill>
                          <a:schemeClr val="tx2"/>
                        </a:solidFill>
                        <a:latin typeface="+mn-lt"/>
                      </a:endParaRPr>
                    </a:p>
                  </a:txBody>
                  <a:tcPr marL="7099" marR="7099" marT="7144"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lang="en-GB" sz="1050" noProof="0" dirty="0">
                        <a:solidFill>
                          <a:schemeClr val="tx2"/>
                        </a:solidFill>
                        <a:latin typeface="+mn-lt"/>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29423694"/>
                  </a:ext>
                </a:extLst>
              </a:tr>
              <a:tr h="246677">
                <a:tc>
                  <a:txBody>
                    <a:bodyPr/>
                    <a:lstStyle/>
                    <a:p>
                      <a:pPr marL="180975"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lang="en-GB" altLang="en-US" sz="1050" b="0" kern="1200" baseline="0">
                          <a:solidFill>
                            <a:schemeClr val="tx2"/>
                          </a:solidFill>
                          <a:latin typeface="Arial" panose="020B0604020202020204" pitchFamily="34" charset="0"/>
                          <a:ea typeface="+mn-ea"/>
                          <a:cs typeface="Arial" panose="020B0604020202020204" pitchFamily="34" charset="0"/>
                        </a:rPr>
                        <a:t>Nhồi máu cơ tim</a:t>
                      </a:r>
                      <a:endParaRPr lang="en-GB" altLang="en-US" sz="1050" b="0" kern="1200" baseline="0" dirty="0">
                        <a:solidFill>
                          <a:schemeClr val="tx2"/>
                        </a:solidFill>
                        <a:latin typeface="Arial" panose="020B0604020202020204" pitchFamily="34" charset="0"/>
                        <a:ea typeface="+mn-ea"/>
                        <a:cs typeface="Arial" panose="020B0604020202020204" pitchFamily="34" charset="0"/>
                      </a:endParaRPr>
                    </a:p>
                  </a:txBody>
                  <a:tcPr marL="25547" marR="25547" marT="25718" marB="25718"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265</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sz="1050" b="0" i="0" u="none" strike="noStrike" kern="1200" cap="none" normalizeH="0" baseline="0" dirty="0">
                          <a:ln>
                            <a:noFill/>
                          </a:ln>
                          <a:solidFill>
                            <a:schemeClr val="tx2"/>
                          </a:solidFill>
                          <a:effectLst/>
                          <a:latin typeface="+mn-lt"/>
                          <a:ea typeface="+mn-ea"/>
                          <a:cs typeface="Arial" panose="020B0604020202020204" pitchFamily="34" charset="0"/>
                        </a:rPr>
                        <a:t>156</a:t>
                      </a:r>
                      <a:endParaRPr lang="en-GB" sz="1050" noProof="0" dirty="0">
                        <a:solidFill>
                          <a:schemeClr val="tx2"/>
                        </a:solidFill>
                        <a:latin typeface="+mn-lt"/>
                      </a:endParaRPr>
                    </a:p>
                  </a:txBody>
                  <a:tcPr marL="7099" marR="7099" marT="7144"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0.79 (0.62, 0.998)</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0" i="0" u="none" strike="noStrike" cap="none" normalizeH="0" baseline="0" dirty="0">
                          <a:ln>
                            <a:noFill/>
                          </a:ln>
                          <a:solidFill>
                            <a:schemeClr val="tx2"/>
                          </a:solidFill>
                          <a:effectLst/>
                          <a:latin typeface="+mn-lt"/>
                          <a:cs typeface="Arial" panose="020B0604020202020204" pitchFamily="34" charset="0"/>
                        </a:rPr>
                        <a:t>0.049</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05349830"/>
                  </a:ext>
                </a:extLst>
              </a:tr>
              <a:tr h="246677">
                <a:tc>
                  <a:txBody>
                    <a:bodyPr/>
                    <a:lstStyle/>
                    <a:p>
                      <a:pPr marL="180975"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lang="en-GB" altLang="en-US" sz="1050" b="0" kern="1200" baseline="0">
                          <a:solidFill>
                            <a:schemeClr val="tx2"/>
                          </a:solidFill>
                          <a:latin typeface="Arial" panose="020B0604020202020204" pitchFamily="34" charset="0"/>
                          <a:ea typeface="+mn-ea"/>
                          <a:cs typeface="Arial" panose="020B0604020202020204" pitchFamily="34" charset="0"/>
                        </a:rPr>
                        <a:t>Kết cục mạch vành chính</a:t>
                      </a:r>
                      <a:endParaRPr lang="en-GB" altLang="en-US" sz="1050" b="0" kern="1200" baseline="0" dirty="0">
                        <a:solidFill>
                          <a:schemeClr val="tx2"/>
                        </a:solidFill>
                        <a:latin typeface="Arial" panose="020B0604020202020204" pitchFamily="34" charset="0"/>
                        <a:ea typeface="+mn-ea"/>
                        <a:cs typeface="Arial" panose="020B0604020202020204" pitchFamily="34" charset="0"/>
                      </a:endParaRPr>
                    </a:p>
                  </a:txBody>
                  <a:tcPr marL="25547" marR="25547" marT="25718" marB="25718"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637</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sz="1050" b="0" i="0" u="none" strike="noStrike" kern="1200" cap="none" normalizeH="0" baseline="0" dirty="0">
                          <a:ln>
                            <a:noFill/>
                          </a:ln>
                          <a:solidFill>
                            <a:schemeClr val="tx2"/>
                          </a:solidFill>
                          <a:effectLst/>
                          <a:latin typeface="+mn-lt"/>
                          <a:ea typeface="+mn-ea"/>
                          <a:cs typeface="Arial" panose="020B0604020202020204" pitchFamily="34" charset="0"/>
                        </a:rPr>
                        <a:t>369</a:t>
                      </a:r>
                      <a:endParaRPr lang="en-GB" sz="1050" noProof="0" dirty="0">
                        <a:solidFill>
                          <a:schemeClr val="tx2"/>
                        </a:solidFill>
                        <a:latin typeface="+mn-lt"/>
                      </a:endParaRPr>
                    </a:p>
                  </a:txBody>
                  <a:tcPr marL="7099" marR="7099" marT="7144"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0.80 (0.67, 0.95)</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0" i="0" u="none" strike="noStrike" cap="none" normalizeH="0" baseline="0" dirty="0">
                          <a:ln>
                            <a:noFill/>
                          </a:ln>
                          <a:solidFill>
                            <a:schemeClr val="tx2"/>
                          </a:solidFill>
                          <a:effectLst/>
                          <a:latin typeface="+mn-lt"/>
                          <a:cs typeface="Arial" panose="020B0604020202020204" pitchFamily="34" charset="0"/>
                        </a:rPr>
                        <a:t>0.012</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99756148"/>
                  </a:ext>
                </a:extLst>
              </a:tr>
              <a:tr h="218274">
                <a:tc>
                  <a:txBody>
                    <a:bodyPr/>
                    <a:lstStyle/>
                    <a:p>
                      <a:pPr marL="180975"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lang="en-GB" altLang="en-US" sz="1050" b="0" kern="1200" baseline="0">
                          <a:solidFill>
                            <a:schemeClr val="tx2"/>
                          </a:solidFill>
                          <a:latin typeface="Arial" panose="020B0604020202020204" pitchFamily="34" charset="0"/>
                          <a:ea typeface="+mn-ea"/>
                          <a:cs typeface="Arial" panose="020B0604020202020204" pitchFamily="34" charset="0"/>
                        </a:rPr>
                        <a:t>Kết cục mạch vành chung</a:t>
                      </a:r>
                      <a:endParaRPr lang="en-GB" altLang="en-US" sz="1050" b="0" kern="1200" baseline="0" dirty="0">
                        <a:solidFill>
                          <a:schemeClr val="tx2"/>
                        </a:solidFill>
                        <a:latin typeface="Arial" panose="020B0604020202020204" pitchFamily="34" charset="0"/>
                        <a:ea typeface="+mn-ea"/>
                        <a:cs typeface="Arial" panose="020B0604020202020204" pitchFamily="34" charset="0"/>
                      </a:endParaRPr>
                    </a:p>
                  </a:txBody>
                  <a:tcPr marL="25547" marR="25547" marT="25718" marB="25718"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793</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sz="1050" b="0" i="0" u="none" strike="noStrike" kern="1200" cap="none" normalizeH="0" baseline="0" dirty="0">
                          <a:ln>
                            <a:noFill/>
                          </a:ln>
                          <a:solidFill>
                            <a:schemeClr val="tx2"/>
                          </a:solidFill>
                          <a:effectLst/>
                          <a:latin typeface="+mn-lt"/>
                          <a:ea typeface="+mn-ea"/>
                          <a:cs typeface="Arial" panose="020B0604020202020204" pitchFamily="34" charset="0"/>
                        </a:rPr>
                        <a:t>443</a:t>
                      </a:r>
                      <a:endParaRPr lang="en-GB" sz="1050" noProof="0" dirty="0">
                        <a:solidFill>
                          <a:schemeClr val="tx2"/>
                        </a:solidFill>
                        <a:latin typeface="+mn-lt"/>
                      </a:endParaRPr>
                    </a:p>
                  </a:txBody>
                  <a:tcPr marL="7099" marR="7099" marT="7144"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0.83 (0.70, 0.99)</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0" i="0" u="none" strike="noStrike" cap="none" normalizeH="0" baseline="0" dirty="0">
                          <a:ln>
                            <a:noFill/>
                          </a:ln>
                          <a:solidFill>
                            <a:schemeClr val="tx2"/>
                          </a:solidFill>
                          <a:effectLst/>
                          <a:latin typeface="+mn-lt"/>
                          <a:cs typeface="Arial" panose="020B0604020202020204" pitchFamily="34" charset="0"/>
                        </a:rPr>
                        <a:t>0.033</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15316471"/>
                  </a:ext>
                </a:extLst>
              </a:tr>
              <a:tr h="194540">
                <a:tc>
                  <a:txBody>
                    <a:bodyPr/>
                    <a:lstStyle/>
                    <a:p>
                      <a:pPr marL="180975"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lang="en-GB" altLang="en-US" sz="1050" b="0" kern="1200" baseline="0">
                          <a:solidFill>
                            <a:schemeClr val="tx2"/>
                          </a:solidFill>
                          <a:latin typeface="Arial" panose="020B0604020202020204" pitchFamily="34" charset="0"/>
                          <a:ea typeface="+mn-ea"/>
                          <a:cs typeface="Arial" panose="020B0604020202020204" pitchFamily="34" charset="0"/>
                        </a:rPr>
                        <a:t>Tái tưới máu mạch vành</a:t>
                      </a:r>
                      <a:endParaRPr lang="en-GB" altLang="en-US" sz="1050" b="0" kern="1200" baseline="0" dirty="0">
                        <a:solidFill>
                          <a:schemeClr val="tx2"/>
                        </a:solidFill>
                        <a:latin typeface="Arial" panose="020B0604020202020204" pitchFamily="34" charset="0"/>
                        <a:ea typeface="+mn-ea"/>
                        <a:cs typeface="Arial" panose="020B0604020202020204" pitchFamily="34" charset="0"/>
                      </a:endParaRPr>
                    </a:p>
                  </a:txBody>
                  <a:tcPr marL="25547" marR="25547" marT="25718" marB="25718"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372</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sz="1050" b="0" i="0" u="none" strike="noStrike" kern="1200" cap="none" normalizeH="0" baseline="0" dirty="0">
                          <a:ln>
                            <a:noFill/>
                          </a:ln>
                          <a:solidFill>
                            <a:schemeClr val="tx2"/>
                          </a:solidFill>
                          <a:effectLst/>
                          <a:latin typeface="+mn-lt"/>
                          <a:ea typeface="+mn-ea"/>
                          <a:cs typeface="Arial" panose="020B0604020202020204" pitchFamily="34" charset="0"/>
                        </a:rPr>
                        <a:t>213</a:t>
                      </a:r>
                      <a:endParaRPr lang="en-GB" sz="1050" noProof="0" dirty="0">
                        <a:solidFill>
                          <a:schemeClr val="tx2"/>
                        </a:solidFill>
                        <a:latin typeface="+mn-lt"/>
                      </a:endParaRPr>
                    </a:p>
                  </a:txBody>
                  <a:tcPr marL="7099" marR="7099" marT="7144"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0.85 (0.71, 1.03)</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0" i="0" u="none" strike="noStrike" cap="none" normalizeH="0" baseline="0" dirty="0">
                          <a:ln>
                            <a:noFill/>
                          </a:ln>
                          <a:solidFill>
                            <a:schemeClr val="tx2"/>
                          </a:solidFill>
                          <a:effectLst/>
                          <a:latin typeface="+mn-lt"/>
                          <a:cs typeface="Arial" panose="020B0604020202020204" pitchFamily="34" charset="0"/>
                        </a:rPr>
                        <a:t>0.093</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21008831"/>
                  </a:ext>
                </a:extLst>
              </a:tr>
              <a:tr h="219395">
                <a:tc>
                  <a:txBody>
                    <a:bodyPr/>
                    <a:lstStyle/>
                    <a:p>
                      <a:pPr marL="180975"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lang="en-GB" altLang="en-US" sz="1050" b="0" kern="1200" baseline="0" dirty="0" err="1">
                          <a:solidFill>
                            <a:schemeClr val="tx2"/>
                          </a:solidFill>
                          <a:latin typeface="Arial" panose="020B0604020202020204" pitchFamily="34" charset="0"/>
                          <a:ea typeface="+mn-ea"/>
                          <a:cs typeface="Arial" panose="020B0604020202020204" pitchFamily="34" charset="0"/>
                        </a:rPr>
                        <a:t>Nhập</a:t>
                      </a:r>
                      <a:r>
                        <a:rPr lang="en-GB" altLang="en-US" sz="1050" b="0" kern="1200" baseline="0" dirty="0">
                          <a:solidFill>
                            <a:schemeClr val="tx2"/>
                          </a:solidFill>
                          <a:latin typeface="Arial" panose="020B0604020202020204" pitchFamily="34" charset="0"/>
                          <a:ea typeface="+mn-ea"/>
                          <a:cs typeface="Arial" panose="020B0604020202020204" pitchFamily="34" charset="0"/>
                        </a:rPr>
                        <a:t> </a:t>
                      </a:r>
                      <a:r>
                        <a:rPr lang="en-GB" altLang="en-US" sz="1050" b="0" kern="1200" baseline="0" dirty="0" err="1">
                          <a:solidFill>
                            <a:schemeClr val="tx2"/>
                          </a:solidFill>
                          <a:latin typeface="Arial" panose="020B0604020202020204" pitchFamily="34" charset="0"/>
                          <a:ea typeface="+mn-ea"/>
                          <a:cs typeface="Arial" panose="020B0604020202020204" pitchFamily="34" charset="0"/>
                        </a:rPr>
                        <a:t>viện</a:t>
                      </a:r>
                      <a:r>
                        <a:rPr lang="en-GB" altLang="en-US" sz="1050" b="0" kern="1200" baseline="0" dirty="0">
                          <a:solidFill>
                            <a:schemeClr val="tx2"/>
                          </a:solidFill>
                          <a:latin typeface="Arial" panose="020B0604020202020204" pitchFamily="34" charset="0"/>
                          <a:ea typeface="+mn-ea"/>
                          <a:cs typeface="Arial" panose="020B0604020202020204" pitchFamily="34" charset="0"/>
                        </a:rPr>
                        <a:t> </a:t>
                      </a:r>
                      <a:r>
                        <a:rPr lang="en-GB" altLang="en-US" sz="1050" b="0" kern="1200" baseline="0" dirty="0" err="1">
                          <a:solidFill>
                            <a:schemeClr val="tx2"/>
                          </a:solidFill>
                          <a:latin typeface="Arial" panose="020B0604020202020204" pitchFamily="34" charset="0"/>
                          <a:ea typeface="+mn-ea"/>
                          <a:cs typeface="Arial" panose="020B0604020202020204" pitchFamily="34" charset="0"/>
                        </a:rPr>
                        <a:t>vì</a:t>
                      </a:r>
                      <a:r>
                        <a:rPr lang="en-GB" altLang="en-US" sz="1050" b="0" kern="1200" baseline="0" dirty="0">
                          <a:solidFill>
                            <a:schemeClr val="tx2"/>
                          </a:solidFill>
                          <a:latin typeface="Arial" panose="020B0604020202020204" pitchFamily="34" charset="0"/>
                          <a:ea typeface="+mn-ea"/>
                          <a:cs typeface="Arial" panose="020B0604020202020204" pitchFamily="34" charset="0"/>
                        </a:rPr>
                        <a:t> </a:t>
                      </a:r>
                      <a:r>
                        <a:rPr lang="en-GB" altLang="en-US" sz="1050" b="0" kern="1200" baseline="0" dirty="0" err="1">
                          <a:solidFill>
                            <a:schemeClr val="tx2"/>
                          </a:solidFill>
                          <a:latin typeface="Arial" panose="020B0604020202020204" pitchFamily="34" charset="0"/>
                          <a:ea typeface="+mn-ea"/>
                          <a:cs typeface="Arial" panose="020B0604020202020204" pitchFamily="34" charset="0"/>
                        </a:rPr>
                        <a:t>cơn</a:t>
                      </a:r>
                      <a:r>
                        <a:rPr lang="en-GB" altLang="en-US" sz="1050" b="0" kern="1200" baseline="0" dirty="0">
                          <a:solidFill>
                            <a:schemeClr val="tx2"/>
                          </a:solidFill>
                          <a:latin typeface="Arial" panose="020B0604020202020204" pitchFamily="34" charset="0"/>
                          <a:ea typeface="+mn-ea"/>
                          <a:cs typeface="Arial" panose="020B0604020202020204" pitchFamily="34" charset="0"/>
                        </a:rPr>
                        <a:t> </a:t>
                      </a:r>
                      <a:r>
                        <a:rPr lang="en-GB" altLang="en-US" sz="1050" b="0" kern="1200" baseline="0" dirty="0" err="1">
                          <a:solidFill>
                            <a:schemeClr val="tx2"/>
                          </a:solidFill>
                          <a:latin typeface="Arial" panose="020B0604020202020204" pitchFamily="34" charset="0"/>
                          <a:ea typeface="+mn-ea"/>
                          <a:cs typeface="Arial" panose="020B0604020202020204" pitchFamily="34" charset="0"/>
                        </a:rPr>
                        <a:t>đau</a:t>
                      </a:r>
                      <a:r>
                        <a:rPr lang="en-GB" altLang="en-US" sz="1050" b="0" kern="1200" baseline="0" dirty="0">
                          <a:solidFill>
                            <a:schemeClr val="tx2"/>
                          </a:solidFill>
                          <a:latin typeface="Arial" panose="020B0604020202020204" pitchFamily="34" charset="0"/>
                          <a:ea typeface="+mn-ea"/>
                          <a:cs typeface="Arial" panose="020B0604020202020204" pitchFamily="34" charset="0"/>
                        </a:rPr>
                        <a:t> </a:t>
                      </a:r>
                      <a:r>
                        <a:rPr lang="en-GB" altLang="en-US" sz="1050" b="0" kern="1200" baseline="0" dirty="0" err="1">
                          <a:solidFill>
                            <a:schemeClr val="tx2"/>
                          </a:solidFill>
                          <a:latin typeface="Arial" panose="020B0604020202020204" pitchFamily="34" charset="0"/>
                          <a:ea typeface="+mn-ea"/>
                          <a:cs typeface="Arial" panose="020B0604020202020204" pitchFamily="34" charset="0"/>
                        </a:rPr>
                        <a:t>thắt</a:t>
                      </a:r>
                      <a:r>
                        <a:rPr lang="en-GB" altLang="en-US" sz="1050" b="0" kern="1200" baseline="0" dirty="0">
                          <a:solidFill>
                            <a:schemeClr val="tx2"/>
                          </a:solidFill>
                          <a:latin typeface="Arial" panose="020B0604020202020204" pitchFamily="34" charset="0"/>
                          <a:ea typeface="+mn-ea"/>
                          <a:cs typeface="Arial" panose="020B0604020202020204" pitchFamily="34" charset="0"/>
                        </a:rPr>
                        <a:t> </a:t>
                      </a:r>
                      <a:r>
                        <a:rPr lang="en-GB" altLang="en-US" sz="1050" b="0" kern="1200" baseline="0" dirty="0" err="1">
                          <a:solidFill>
                            <a:schemeClr val="tx2"/>
                          </a:solidFill>
                          <a:latin typeface="Arial" panose="020B0604020202020204" pitchFamily="34" charset="0"/>
                          <a:ea typeface="+mn-ea"/>
                          <a:cs typeface="Arial" panose="020B0604020202020204" pitchFamily="34" charset="0"/>
                        </a:rPr>
                        <a:t>ngực</a:t>
                      </a:r>
                      <a:r>
                        <a:rPr lang="en-GB" altLang="en-US" sz="1050" b="0" kern="1200" baseline="0" dirty="0">
                          <a:solidFill>
                            <a:schemeClr val="tx2"/>
                          </a:solidFill>
                          <a:latin typeface="Arial" panose="020B0604020202020204" pitchFamily="34" charset="0"/>
                          <a:ea typeface="+mn-ea"/>
                          <a:cs typeface="Arial" panose="020B0604020202020204" pitchFamily="34" charset="0"/>
                        </a:rPr>
                        <a:t> </a:t>
                      </a:r>
                      <a:r>
                        <a:rPr lang="en-GB" altLang="en-US" sz="1050" b="0" kern="1200" baseline="0" dirty="0" err="1">
                          <a:solidFill>
                            <a:schemeClr val="tx2"/>
                          </a:solidFill>
                          <a:latin typeface="Arial" panose="020B0604020202020204" pitchFamily="34" charset="0"/>
                          <a:ea typeface="+mn-ea"/>
                          <a:cs typeface="Arial" panose="020B0604020202020204" pitchFamily="34" charset="0"/>
                        </a:rPr>
                        <a:t>không</a:t>
                      </a:r>
                      <a:r>
                        <a:rPr lang="en-GB" altLang="en-US" sz="1050" b="0" kern="1200" baseline="0" dirty="0">
                          <a:solidFill>
                            <a:schemeClr val="tx2"/>
                          </a:solidFill>
                          <a:latin typeface="Arial" panose="020B0604020202020204" pitchFamily="34" charset="0"/>
                          <a:ea typeface="+mn-ea"/>
                          <a:cs typeface="Arial" panose="020B0604020202020204" pitchFamily="34" charset="0"/>
                        </a:rPr>
                        <a:t> </a:t>
                      </a:r>
                      <a:r>
                        <a:rPr lang="en-GB" altLang="en-US" sz="1050" b="0" kern="1200" baseline="0" dirty="0" err="1">
                          <a:solidFill>
                            <a:schemeClr val="tx2"/>
                          </a:solidFill>
                          <a:latin typeface="Arial" panose="020B0604020202020204" pitchFamily="34" charset="0"/>
                          <a:ea typeface="+mn-ea"/>
                          <a:cs typeface="Arial" panose="020B0604020202020204" pitchFamily="34" charset="0"/>
                        </a:rPr>
                        <a:t>ổn</a:t>
                      </a:r>
                      <a:r>
                        <a:rPr lang="en-GB" altLang="en-US" sz="1050" b="0" kern="1200" baseline="0" dirty="0">
                          <a:solidFill>
                            <a:schemeClr val="tx2"/>
                          </a:solidFill>
                          <a:latin typeface="Arial" panose="020B0604020202020204" pitchFamily="34" charset="0"/>
                          <a:ea typeface="+mn-ea"/>
                          <a:cs typeface="Arial" panose="020B0604020202020204" pitchFamily="34" charset="0"/>
                        </a:rPr>
                        <a:t> </a:t>
                      </a:r>
                      <a:r>
                        <a:rPr lang="en-GB" altLang="en-US" sz="1050" b="0" kern="1200" baseline="0" dirty="0" err="1">
                          <a:solidFill>
                            <a:schemeClr val="tx2"/>
                          </a:solidFill>
                          <a:latin typeface="Arial" panose="020B0604020202020204" pitchFamily="34" charset="0"/>
                          <a:ea typeface="+mn-ea"/>
                          <a:cs typeface="Arial" panose="020B0604020202020204" pitchFamily="34" charset="0"/>
                        </a:rPr>
                        <a:t>định</a:t>
                      </a:r>
                      <a:endParaRPr lang="en-GB" altLang="en-US" sz="1050" b="0" kern="1200" baseline="0" dirty="0">
                        <a:solidFill>
                          <a:schemeClr val="tx2"/>
                        </a:solidFill>
                        <a:latin typeface="Arial" panose="020B0604020202020204" pitchFamily="34" charset="0"/>
                        <a:ea typeface="+mn-ea"/>
                        <a:cs typeface="Arial" panose="020B0604020202020204" pitchFamily="34" charset="0"/>
                      </a:endParaRPr>
                    </a:p>
                  </a:txBody>
                  <a:tcPr marL="25547" marR="25547" marT="25718" marB="25718"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156</a:t>
                      </a: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sz="1050" b="0" i="0" u="none" strike="noStrike" kern="1200" cap="none" normalizeH="0" baseline="0" dirty="0">
                          <a:ln>
                            <a:noFill/>
                          </a:ln>
                          <a:solidFill>
                            <a:schemeClr val="tx2"/>
                          </a:solidFill>
                          <a:effectLst/>
                          <a:latin typeface="+mn-lt"/>
                          <a:ea typeface="+mn-ea"/>
                          <a:cs typeface="Arial" panose="020B0604020202020204" pitchFamily="34" charset="0"/>
                        </a:rPr>
                        <a:t>74</a:t>
                      </a:r>
                      <a:endParaRPr lang="en-GB" sz="1050" noProof="0" dirty="0">
                        <a:solidFill>
                          <a:schemeClr val="tx2"/>
                        </a:solidFill>
                        <a:latin typeface="+mn-lt"/>
                      </a:endParaRPr>
                    </a:p>
                  </a:txBody>
                  <a:tcPr marL="7099" marR="7099" marT="7144" marB="0" anchor="ctr">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1.03 (0.76, 1.41)</a:t>
                      </a: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0" i="0" u="none" strike="noStrike" cap="none" normalizeH="0" baseline="0" dirty="0">
                          <a:ln>
                            <a:noFill/>
                          </a:ln>
                          <a:solidFill>
                            <a:schemeClr val="tx2"/>
                          </a:solidFill>
                          <a:effectLst/>
                          <a:latin typeface="+mn-lt"/>
                          <a:cs typeface="Arial" panose="020B0604020202020204" pitchFamily="34" charset="0"/>
                        </a:rPr>
                        <a:t>0.83</a:t>
                      </a: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74723"/>
                  </a:ext>
                </a:extLst>
              </a:tr>
            </a:tbl>
          </a:graphicData>
        </a:graphic>
      </p:graphicFrame>
      <p:graphicFrame>
        <p:nvGraphicFramePr>
          <p:cNvPr id="7" name="Chart 6">
            <a:extLst>
              <a:ext uri="{FF2B5EF4-FFF2-40B4-BE49-F238E27FC236}">
                <a16:creationId xmlns:a16="http://schemas.microsoft.com/office/drawing/2014/main" id="{1233F726-1916-44A1-8865-F40F75D91990}"/>
              </a:ext>
            </a:extLst>
          </p:cNvPr>
          <p:cNvGraphicFramePr/>
          <p:nvPr/>
        </p:nvGraphicFramePr>
        <p:xfrm>
          <a:off x="4716491" y="1367017"/>
          <a:ext cx="2618910" cy="2637779"/>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28E381F8-223B-4FA7-A892-9C9873E97271}"/>
              </a:ext>
            </a:extLst>
          </p:cNvPr>
          <p:cNvGrpSpPr/>
          <p:nvPr/>
        </p:nvGrpSpPr>
        <p:grpSpPr>
          <a:xfrm>
            <a:off x="4716491" y="3995664"/>
            <a:ext cx="2990845" cy="177301"/>
            <a:chOff x="5484867" y="3917731"/>
            <a:chExt cx="3987794" cy="236403"/>
          </a:xfrm>
        </p:grpSpPr>
        <p:cxnSp>
          <p:nvCxnSpPr>
            <p:cNvPr id="9" name="Straight Arrow Connector 8">
              <a:extLst>
                <a:ext uri="{FF2B5EF4-FFF2-40B4-BE49-F238E27FC236}">
                  <a16:creationId xmlns:a16="http://schemas.microsoft.com/office/drawing/2014/main" id="{C4D1CC9E-5DDD-4264-BBFA-2B4BB7D6312E}"/>
                </a:ext>
              </a:extLst>
            </p:cNvPr>
            <p:cNvCxnSpPr>
              <a:cxnSpLocks/>
            </p:cNvCxnSpPr>
            <p:nvPr/>
          </p:nvCxnSpPr>
          <p:spPr>
            <a:xfrm flipH="1">
              <a:off x="6180158" y="3917731"/>
              <a:ext cx="1576481" cy="0"/>
            </a:xfrm>
            <a:prstGeom prst="straightConnector1">
              <a:avLst/>
            </a:prstGeom>
            <a:ln w="1905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EFB1FC85-15D8-4A5C-8CEB-28DE5E45502A}"/>
                </a:ext>
              </a:extLst>
            </p:cNvPr>
            <p:cNvCxnSpPr>
              <a:cxnSpLocks/>
            </p:cNvCxnSpPr>
            <p:nvPr/>
          </p:nvCxnSpPr>
          <p:spPr>
            <a:xfrm>
              <a:off x="7923705" y="3917731"/>
              <a:ext cx="774477" cy="0"/>
            </a:xfrm>
            <a:prstGeom prst="straightConnector1">
              <a:avLst/>
            </a:prstGeom>
            <a:ln w="1905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5">
              <a:extLst>
                <a:ext uri="{FF2B5EF4-FFF2-40B4-BE49-F238E27FC236}">
                  <a16:creationId xmlns:a16="http://schemas.microsoft.com/office/drawing/2014/main" id="{5D4DF143-78B9-415D-9E10-DF193DD6F1A9}"/>
                </a:ext>
              </a:extLst>
            </p:cNvPr>
            <p:cNvSpPr txBox="1"/>
            <p:nvPr/>
          </p:nvSpPr>
          <p:spPr>
            <a:xfrm>
              <a:off x="5484867" y="3983830"/>
              <a:ext cx="2244247" cy="17030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514287">
                <a:defRPr/>
              </a:pPr>
              <a:r>
                <a:rPr lang="en-GB" sz="830" kern="0" dirty="0">
                  <a:solidFill>
                    <a:srgbClr val="5A5A5A"/>
                  </a:solidFill>
                </a:rPr>
                <a:t>Favours empagliflozin</a:t>
              </a:r>
            </a:p>
          </p:txBody>
        </p:sp>
        <p:sp>
          <p:nvSpPr>
            <p:cNvPr id="12" name="TextBox 16">
              <a:extLst>
                <a:ext uri="{FF2B5EF4-FFF2-40B4-BE49-F238E27FC236}">
                  <a16:creationId xmlns:a16="http://schemas.microsoft.com/office/drawing/2014/main" id="{A9F7DE18-F306-4C11-A5C7-A4E4AEDD55AC}"/>
                </a:ext>
              </a:extLst>
            </p:cNvPr>
            <p:cNvSpPr txBox="1"/>
            <p:nvPr/>
          </p:nvSpPr>
          <p:spPr>
            <a:xfrm>
              <a:off x="7923705" y="3983830"/>
              <a:ext cx="1548956" cy="17030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14287">
                <a:defRPr/>
              </a:pPr>
              <a:r>
                <a:rPr lang="en-GB" sz="830" kern="0" dirty="0">
                  <a:solidFill>
                    <a:srgbClr val="5A5A5A"/>
                  </a:solidFill>
                </a:rPr>
                <a:t>Favours placebo</a:t>
              </a:r>
            </a:p>
          </p:txBody>
        </p:sp>
      </p:grpSp>
      <p:sp>
        <p:nvSpPr>
          <p:cNvPr id="13" name="Slide Number Placeholder 4">
            <a:extLst>
              <a:ext uri="{FF2B5EF4-FFF2-40B4-BE49-F238E27FC236}">
                <a16:creationId xmlns:a16="http://schemas.microsoft.com/office/drawing/2014/main" id="{ABC72DEF-D5F7-44F0-B396-3E37E7CED810}"/>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420548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32">
            <a:extLst>
              <a:ext uri="{FF2B5EF4-FFF2-40B4-BE49-F238E27FC236}">
                <a16:creationId xmlns:a16="http://schemas.microsoft.com/office/drawing/2014/main" id="{E33280EC-1435-46CF-BBC1-81464E201516}"/>
              </a:ext>
            </a:extLst>
          </p:cNvPr>
          <p:cNvGraphicFramePr>
            <a:graphicFrameLocks/>
          </p:cNvGraphicFramePr>
          <p:nvPr>
            <p:extLst>
              <p:ext uri="{D42A27DB-BD31-4B8C-83A1-F6EECF244321}">
                <p14:modId xmlns:p14="http://schemas.microsoft.com/office/powerpoint/2010/main" val="3608626033"/>
              </p:ext>
            </p:extLst>
          </p:nvPr>
        </p:nvGraphicFramePr>
        <p:xfrm>
          <a:off x="459485" y="924567"/>
          <a:ext cx="8116624" cy="3165162"/>
        </p:xfrm>
        <a:graphic>
          <a:graphicData uri="http://schemas.openxmlformats.org/drawingml/2006/table">
            <a:tbl>
              <a:tblPr/>
              <a:tblGrid>
                <a:gridCol w="2398356">
                  <a:extLst>
                    <a:ext uri="{9D8B030D-6E8A-4147-A177-3AD203B41FA5}">
                      <a16:colId xmlns:a16="http://schemas.microsoft.com/office/drawing/2014/main" val="20000"/>
                    </a:ext>
                  </a:extLst>
                </a:gridCol>
                <a:gridCol w="863134">
                  <a:extLst>
                    <a:ext uri="{9D8B030D-6E8A-4147-A177-3AD203B41FA5}">
                      <a16:colId xmlns:a16="http://schemas.microsoft.com/office/drawing/2014/main" val="20003"/>
                    </a:ext>
                  </a:extLst>
                </a:gridCol>
                <a:gridCol w="219258">
                  <a:extLst>
                    <a:ext uri="{9D8B030D-6E8A-4147-A177-3AD203B41FA5}">
                      <a16:colId xmlns:a16="http://schemas.microsoft.com/office/drawing/2014/main" val="2044331384"/>
                    </a:ext>
                  </a:extLst>
                </a:gridCol>
                <a:gridCol w="607913">
                  <a:extLst>
                    <a:ext uri="{9D8B030D-6E8A-4147-A177-3AD203B41FA5}">
                      <a16:colId xmlns:a16="http://schemas.microsoft.com/office/drawing/2014/main" val="2334511516"/>
                    </a:ext>
                  </a:extLst>
                </a:gridCol>
                <a:gridCol w="1438557">
                  <a:extLst>
                    <a:ext uri="{9D8B030D-6E8A-4147-A177-3AD203B41FA5}">
                      <a16:colId xmlns:a16="http://schemas.microsoft.com/office/drawing/2014/main" val="20005"/>
                    </a:ext>
                  </a:extLst>
                </a:gridCol>
                <a:gridCol w="1654341">
                  <a:extLst>
                    <a:ext uri="{9D8B030D-6E8A-4147-A177-3AD203B41FA5}">
                      <a16:colId xmlns:a16="http://schemas.microsoft.com/office/drawing/2014/main" val="20007"/>
                    </a:ext>
                  </a:extLst>
                </a:gridCol>
                <a:gridCol w="935065">
                  <a:extLst>
                    <a:ext uri="{9D8B030D-6E8A-4147-A177-3AD203B41FA5}">
                      <a16:colId xmlns:a16="http://schemas.microsoft.com/office/drawing/2014/main" val="2365806133"/>
                    </a:ext>
                  </a:extLst>
                </a:gridCol>
              </a:tblGrid>
              <a:tr h="304534">
                <a:tc rowSpan="2">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lang="en-GB" sz="1050" kern="1200" baseline="30000" dirty="0">
                        <a:solidFill>
                          <a:schemeClr val="accent2"/>
                        </a:solidFill>
                        <a:latin typeface="+mn-lt"/>
                        <a:ea typeface="+mn-ea"/>
                        <a:cs typeface="+mn-cs"/>
                      </a:endParaRPr>
                    </a:p>
                  </a:txBody>
                  <a:tcPr marL="25547" marR="25547" marT="25718" marB="25718"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50" b="1" noProof="0" dirty="0">
                          <a:solidFill>
                            <a:schemeClr val="accent2"/>
                          </a:solidFill>
                          <a:latin typeface="Arial" panose="020B0604020202020204" pitchFamily="34" charset="0"/>
                          <a:cs typeface="Arial" panose="020B0604020202020204" pitchFamily="34" charset="0"/>
                        </a:rPr>
                        <a:t>Empagliflozin</a:t>
                      </a:r>
                      <a:br>
                        <a:rPr lang="en-GB" sz="1050" b="1" noProof="0" dirty="0">
                          <a:solidFill>
                            <a:schemeClr val="accent2"/>
                          </a:solidFill>
                          <a:latin typeface="Arial" panose="020B0604020202020204" pitchFamily="34" charset="0"/>
                          <a:cs typeface="Arial" panose="020B0604020202020204" pitchFamily="34" charset="0"/>
                        </a:rPr>
                      </a:br>
                      <a:r>
                        <a:rPr lang="en-GB" sz="1050" b="1" noProof="0" dirty="0">
                          <a:solidFill>
                            <a:schemeClr val="accent2"/>
                          </a:solidFill>
                          <a:latin typeface="Arial" panose="020B0604020202020204" pitchFamily="34" charset="0"/>
                          <a:cs typeface="Arial" panose="020B0604020202020204" pitchFamily="34" charset="0"/>
                        </a:rPr>
                        <a:t>(n=4687)</a:t>
                      </a:r>
                    </a:p>
                  </a:txBody>
                  <a:tcPr marL="0" marR="0" marT="0" marB="0" anchor="ctr">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050" b="1" dirty="0" err="1">
                          <a:solidFill>
                            <a:schemeClr val="accent2"/>
                          </a:solidFill>
                          <a:latin typeface="Arial" panose="020B0604020202020204" pitchFamily="34" charset="0"/>
                          <a:cs typeface="Arial" panose="020B0604020202020204" pitchFamily="34" charset="0"/>
                        </a:rPr>
                        <a:t>Giả</a:t>
                      </a:r>
                      <a:r>
                        <a:rPr lang="en-US" sz="1050" b="1" baseline="0" dirty="0">
                          <a:solidFill>
                            <a:schemeClr val="accent2"/>
                          </a:solidFill>
                          <a:latin typeface="Arial" panose="020B0604020202020204" pitchFamily="34" charset="0"/>
                          <a:cs typeface="Arial" panose="020B0604020202020204" pitchFamily="34" charset="0"/>
                        </a:rPr>
                        <a:t> </a:t>
                      </a:r>
                      <a:r>
                        <a:rPr lang="en-US" sz="1050" b="1" baseline="0" dirty="0" err="1">
                          <a:solidFill>
                            <a:schemeClr val="accent2"/>
                          </a:solidFill>
                          <a:latin typeface="Arial" panose="020B0604020202020204" pitchFamily="34" charset="0"/>
                          <a:cs typeface="Arial" panose="020B0604020202020204" pitchFamily="34" charset="0"/>
                        </a:rPr>
                        <a:t>dược</a:t>
                      </a:r>
                      <a:endParaRPr lang="en-US" sz="1050" b="1" dirty="0">
                        <a:solidFill>
                          <a:schemeClr val="accent2"/>
                        </a:solidFill>
                        <a:latin typeface="Arial" panose="020B0604020202020204" pitchFamily="34" charset="0"/>
                        <a:cs typeface="Arial" panose="020B0604020202020204" pitchFamily="34" charset="0"/>
                      </a:endParaRPr>
                    </a:p>
                    <a:p>
                      <a:pPr algn="ctr"/>
                      <a:r>
                        <a:rPr lang="en-US" sz="1050" b="1" dirty="0">
                          <a:solidFill>
                            <a:schemeClr val="accent2"/>
                          </a:solidFill>
                          <a:latin typeface="Arial" panose="020B0604020202020204" pitchFamily="34" charset="0"/>
                          <a:cs typeface="Arial" panose="020B0604020202020204" pitchFamily="34" charset="0"/>
                        </a:rPr>
                        <a:t>(n=2333)</a:t>
                      </a:r>
                      <a:endParaRPr lang="en-GB" sz="1050" b="1" noProof="0" dirty="0">
                        <a:solidFill>
                          <a:schemeClr val="accent2"/>
                        </a:solidFill>
                        <a:latin typeface="Arial" panose="020B0604020202020204" pitchFamily="34" charset="0"/>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1" dirty="0" err="1">
                          <a:solidFill>
                            <a:schemeClr val="accent2"/>
                          </a:solidFill>
                          <a:latin typeface="Arial" panose="020B0604020202020204" pitchFamily="34" charset="0"/>
                          <a:cs typeface="Arial" panose="020B0604020202020204" pitchFamily="34" charset="0"/>
                        </a:rPr>
                        <a:t>Giả</a:t>
                      </a:r>
                      <a:r>
                        <a:rPr lang="en-US" sz="1050" b="1" baseline="0" dirty="0">
                          <a:solidFill>
                            <a:schemeClr val="accent2"/>
                          </a:solidFill>
                          <a:latin typeface="Arial" panose="020B0604020202020204" pitchFamily="34" charset="0"/>
                          <a:cs typeface="Arial" panose="020B0604020202020204" pitchFamily="34" charset="0"/>
                        </a:rPr>
                        <a:t> </a:t>
                      </a:r>
                      <a:r>
                        <a:rPr lang="en-US" sz="1050" b="1" baseline="0" dirty="0" err="1">
                          <a:solidFill>
                            <a:schemeClr val="accent2"/>
                          </a:solidFill>
                          <a:latin typeface="Arial" panose="020B0604020202020204" pitchFamily="34" charset="0"/>
                          <a:cs typeface="Arial" panose="020B0604020202020204" pitchFamily="34" charset="0"/>
                        </a:rPr>
                        <a:t>dược</a:t>
                      </a:r>
                      <a:endParaRPr lang="en-US" sz="1050" b="1" dirty="0">
                        <a:solidFill>
                          <a:schemeClr val="accent2"/>
                        </a:solidFill>
                        <a:latin typeface="Arial" panose="020B0604020202020204" pitchFamily="34" charset="0"/>
                        <a:cs typeface="Arial" panose="020B0604020202020204" pitchFamily="34" charset="0"/>
                      </a:endParaRPr>
                    </a:p>
                    <a:p>
                      <a:pPr algn="ctr"/>
                      <a:r>
                        <a:rPr lang="en-US" sz="1050" b="1" dirty="0">
                          <a:solidFill>
                            <a:schemeClr val="accent2"/>
                          </a:solidFill>
                          <a:latin typeface="Arial" panose="020B0604020202020204" pitchFamily="34" charset="0"/>
                          <a:cs typeface="Arial" panose="020B0604020202020204" pitchFamily="34" charset="0"/>
                        </a:rPr>
                        <a:t>(n=2333)</a:t>
                      </a:r>
                      <a:endParaRPr lang="en-GB" sz="1050" b="1" noProof="0" dirty="0">
                        <a:solidFill>
                          <a:schemeClr val="accent2"/>
                        </a:solidFill>
                        <a:latin typeface="Arial" panose="020B0604020202020204" pitchFamily="34" charset="0"/>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1050" b="1" dirty="0">
                          <a:solidFill>
                            <a:schemeClr val="accent2"/>
                          </a:solidFill>
                          <a:latin typeface="+mn-lt"/>
                          <a:cs typeface="Arial" panose="020B0604020202020204" pitchFamily="34" charset="0"/>
                        </a:rPr>
                        <a:t>Adjusted event </a:t>
                      </a:r>
                      <a:br>
                        <a:rPr lang="en-US" sz="1050" b="1" dirty="0">
                          <a:solidFill>
                            <a:schemeClr val="accent2"/>
                          </a:solidFill>
                          <a:latin typeface="+mn-lt"/>
                          <a:cs typeface="Arial" panose="020B0604020202020204" pitchFamily="34" charset="0"/>
                        </a:rPr>
                      </a:br>
                      <a:r>
                        <a:rPr lang="en-US" sz="1050" b="1" dirty="0">
                          <a:solidFill>
                            <a:schemeClr val="accent2"/>
                          </a:solidFill>
                          <a:latin typeface="+mn-lt"/>
                          <a:cs typeface="Arial" panose="020B0604020202020204" pitchFamily="34" charset="0"/>
                        </a:rPr>
                        <a:t>rate ratio </a:t>
                      </a:r>
                    </a:p>
                    <a:p>
                      <a:pPr algn="ctr"/>
                      <a:r>
                        <a:rPr lang="en-US" sz="1050" b="1" dirty="0">
                          <a:solidFill>
                            <a:schemeClr val="accent2"/>
                          </a:solidFill>
                          <a:latin typeface="+mn-lt"/>
                          <a:cs typeface="Arial" panose="020B0604020202020204" pitchFamily="34" charset="0"/>
                        </a:rPr>
                        <a:t>(95% CI)</a:t>
                      </a:r>
                    </a:p>
                  </a:txBody>
                  <a:tcPr marL="0" marR="0" marT="0" marB="0" anchor="ctr">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1" i="0" u="none" strike="noStrike" cap="none" normalizeH="0" baseline="0" dirty="0">
                        <a:ln>
                          <a:noFill/>
                        </a:ln>
                        <a:solidFill>
                          <a:schemeClr val="accent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1" i="1" u="none" strike="noStrike" cap="none" normalizeH="0" baseline="0">
                          <a:ln>
                            <a:noFill/>
                          </a:ln>
                          <a:solidFill>
                            <a:schemeClr val="accent2"/>
                          </a:solidFill>
                          <a:effectLst/>
                          <a:latin typeface="+mn-lt"/>
                          <a:cs typeface="Arial" panose="020B0604020202020204" pitchFamily="34" charset="0"/>
                        </a:rPr>
                        <a:t>Giá trị p</a:t>
                      </a:r>
                      <a:endParaRPr kumimoji="0" lang="en-GB" altLang="en-US" sz="1050" b="1" i="0" u="none" strike="noStrike" cap="none" normalizeH="0" baseline="0" dirty="0">
                        <a:ln>
                          <a:noFill/>
                        </a:ln>
                        <a:solidFill>
                          <a:schemeClr val="accent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9372801"/>
                  </a:ext>
                </a:extLst>
              </a:tr>
              <a:tr h="152267">
                <a:tc vMerge="1">
                  <a:txBody>
                    <a:bodyPr/>
                    <a:lstStyle/>
                    <a:p>
                      <a:endParaRPr lang="en-GB"/>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50" b="1" noProof="0" dirty="0" err="1">
                          <a:solidFill>
                            <a:schemeClr val="accent2"/>
                          </a:solidFill>
                          <a:latin typeface="Arial" panose="020B0604020202020204" pitchFamily="34" charset="0"/>
                          <a:cs typeface="Arial" panose="020B0604020202020204" pitchFamily="34" charset="0"/>
                        </a:rPr>
                        <a:t>Số</a:t>
                      </a:r>
                      <a:r>
                        <a:rPr lang="en-GB" sz="1050" b="1" baseline="0" noProof="0" dirty="0">
                          <a:solidFill>
                            <a:schemeClr val="accent2"/>
                          </a:solidFill>
                          <a:latin typeface="Arial" panose="020B0604020202020204" pitchFamily="34" charset="0"/>
                          <a:cs typeface="Arial" panose="020B0604020202020204" pitchFamily="34" charset="0"/>
                        </a:rPr>
                        <a:t> </a:t>
                      </a:r>
                      <a:r>
                        <a:rPr lang="en-GB" sz="1050" b="1" baseline="0" noProof="0" dirty="0" err="1">
                          <a:solidFill>
                            <a:schemeClr val="accent2"/>
                          </a:solidFill>
                          <a:latin typeface="Arial" panose="020B0604020202020204" pitchFamily="34" charset="0"/>
                          <a:cs typeface="Arial" panose="020B0604020202020204" pitchFamily="34" charset="0"/>
                        </a:rPr>
                        <a:t>biến</a:t>
                      </a:r>
                      <a:r>
                        <a:rPr lang="en-GB" sz="1050" b="1" baseline="0" noProof="0" dirty="0">
                          <a:solidFill>
                            <a:schemeClr val="accent2"/>
                          </a:solidFill>
                          <a:latin typeface="Arial" panose="020B0604020202020204" pitchFamily="34" charset="0"/>
                          <a:cs typeface="Arial" panose="020B0604020202020204" pitchFamily="34" charset="0"/>
                        </a:rPr>
                        <a:t> </a:t>
                      </a:r>
                      <a:r>
                        <a:rPr lang="en-GB" sz="1050" b="1" baseline="0" noProof="0" dirty="0" err="1">
                          <a:solidFill>
                            <a:schemeClr val="accent2"/>
                          </a:solidFill>
                          <a:latin typeface="Arial" panose="020B0604020202020204" pitchFamily="34" charset="0"/>
                          <a:cs typeface="Arial" panose="020B0604020202020204" pitchFamily="34" charset="0"/>
                        </a:rPr>
                        <a:t>cố</a:t>
                      </a:r>
                      <a:endParaRPr lang="en-GB" sz="1050" b="1" noProof="0" dirty="0">
                        <a:solidFill>
                          <a:schemeClr val="accent2"/>
                        </a:solidFill>
                        <a:latin typeface="Arial" panose="020B0604020202020204" pitchFamily="34" charset="0"/>
                        <a:cs typeface="Arial" panose="020B0604020202020204" pitchFamily="34" charset="0"/>
                      </a:endParaRPr>
                    </a:p>
                  </a:txBody>
                  <a:tcPr marL="0" marR="0" marT="0" marB="0" anchor="ctr">
                    <a:lnL w="12700" cmpd="sng">
                      <a:noFill/>
                      <a:prstDash val="solid"/>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50" b="1" noProof="0" dirty="0">
                        <a:solidFill>
                          <a:schemeClr val="accent2"/>
                        </a:solidFill>
                        <a:latin typeface="Arial" panose="020B0604020202020204" pitchFamily="34" charset="0"/>
                        <a:cs typeface="Arial" panose="020B0604020202020204" pitchFamily="34" charset="0"/>
                      </a:endParaRPr>
                    </a:p>
                  </a:txBody>
                  <a:tcPr marL="0" marR="0" marT="0" marB="0" anchor="ctr">
                    <a:lnL w="12700" cmpd="sng">
                      <a:noFill/>
                      <a:prstDash val="solid"/>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11774394"/>
                  </a:ext>
                </a:extLst>
              </a:tr>
              <a:tr h="224776">
                <a:tc>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lang="en-GB" altLang="en-US" sz="1050" b="1" kern="1200" baseline="0">
                          <a:solidFill>
                            <a:schemeClr val="accent2"/>
                          </a:solidFill>
                          <a:latin typeface="Arial" panose="020B0604020202020204" pitchFamily="34" charset="0"/>
                          <a:ea typeface="+mn-ea"/>
                          <a:cs typeface="Arial" panose="020B0604020202020204" pitchFamily="34" charset="0"/>
                        </a:rPr>
                        <a:t>Kết cục mạch máu não</a:t>
                      </a:r>
                      <a:endParaRPr lang="en-GB" altLang="en-US" sz="1050" b="1" kern="1200" baseline="0" dirty="0">
                        <a:solidFill>
                          <a:schemeClr val="accent2"/>
                        </a:solidFill>
                        <a:latin typeface="Arial" panose="020B0604020202020204" pitchFamily="34" charset="0"/>
                        <a:ea typeface="+mn-ea"/>
                        <a:cs typeface="Arial" panose="020B0604020202020204" pitchFamily="34" charset="0"/>
                      </a:endParaRPr>
                    </a:p>
                  </a:txBody>
                  <a:tcPr marL="25547" marR="25547" marT="25718" marB="25718" anchor="ctr" horzOverflow="overflow">
                    <a:lnL w="12700" cap="flat" cmpd="sng" algn="ctr">
                      <a:noFill/>
                      <a:prstDash val="solid"/>
                      <a:round/>
                      <a:headEnd type="none" w="med" len="med"/>
                      <a:tailEnd type="none" w="med" len="med"/>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lang="en-GB" sz="1050" noProof="0" dirty="0">
                        <a:solidFill>
                          <a:schemeClr val="tx2"/>
                        </a:solidFill>
                        <a:latin typeface="+mn-lt"/>
                      </a:endParaRPr>
                    </a:p>
                  </a:txBody>
                  <a:tcPr marL="25547" marR="25547" marT="25718" marB="25718" anchor="ctr" horzOverflow="overflow">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lang="en-GB" sz="1050" noProof="0" dirty="0">
                        <a:solidFill>
                          <a:schemeClr val="tx2"/>
                        </a:solidFill>
                        <a:latin typeface="+mn-lt"/>
                      </a:endParaRPr>
                    </a:p>
                  </a:txBody>
                  <a:tcPr marL="7099" marR="7099" marT="7144" marB="0" anchor="ctr">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lang="en-GB" sz="1050" noProof="0" dirty="0">
                        <a:solidFill>
                          <a:schemeClr val="tx2"/>
                        </a:solidFill>
                        <a:latin typeface="+mn-lt"/>
                      </a:endParaRPr>
                    </a:p>
                  </a:txBody>
                  <a:tcPr marL="7099" marR="7099" marT="7144" marB="0" anchor="ctr">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lang="en-GB" sz="1050" noProof="0" dirty="0">
                        <a:solidFill>
                          <a:schemeClr val="tx2"/>
                        </a:solidFill>
                        <a:latin typeface="+mn-lt"/>
                      </a:endParaRPr>
                    </a:p>
                  </a:txBody>
                  <a:tcPr marL="25547" marR="25547" marT="25718" marB="25718" anchor="ctr" horzOverflow="overflow">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285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0697370"/>
                  </a:ext>
                </a:extLst>
              </a:tr>
              <a:tr h="224776">
                <a:tc>
                  <a:txBody>
                    <a:bodyPr/>
                    <a:lstStyle/>
                    <a:p>
                      <a:pPr marL="180975"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lang="en-GB" altLang="en-US" sz="1050" b="0" kern="1200" baseline="0">
                          <a:solidFill>
                            <a:schemeClr val="tx2"/>
                          </a:solidFill>
                          <a:latin typeface="Arial" panose="020B0604020202020204" pitchFamily="34" charset="0"/>
                          <a:ea typeface="+mn-ea"/>
                          <a:cs typeface="Arial" panose="020B0604020202020204" pitchFamily="34" charset="0"/>
                        </a:rPr>
                        <a:t>Đột quị</a:t>
                      </a:r>
                      <a:endParaRPr lang="en-GB" altLang="en-US" sz="1050" b="0" kern="1200" baseline="0" dirty="0">
                        <a:solidFill>
                          <a:schemeClr val="tx2"/>
                        </a:solidFill>
                        <a:latin typeface="Arial" panose="020B0604020202020204" pitchFamily="34" charset="0"/>
                        <a:ea typeface="+mn-ea"/>
                        <a:cs typeface="Arial" panose="020B0604020202020204" pitchFamily="34" charset="0"/>
                      </a:endParaRPr>
                    </a:p>
                  </a:txBody>
                  <a:tcPr marL="25547" marR="25547" marT="25718" marB="25718"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179</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sz="1050" b="0" i="0" u="none" strike="noStrike" kern="1200" cap="none" normalizeH="0" baseline="0" dirty="0">
                          <a:ln>
                            <a:noFill/>
                          </a:ln>
                          <a:solidFill>
                            <a:schemeClr val="tx2"/>
                          </a:solidFill>
                          <a:effectLst/>
                          <a:latin typeface="+mn-lt"/>
                          <a:ea typeface="+mn-ea"/>
                          <a:cs typeface="Arial" panose="020B0604020202020204" pitchFamily="34" charset="0"/>
                        </a:rPr>
                        <a:t>80</a:t>
                      </a:r>
                      <a:endParaRPr lang="en-GB" sz="1050" noProof="0" dirty="0">
                        <a:solidFill>
                          <a:schemeClr val="tx2"/>
                        </a:solidFill>
                        <a:latin typeface="+mn-lt"/>
                      </a:endParaRPr>
                    </a:p>
                  </a:txBody>
                  <a:tcPr marL="7099" marR="7099" marT="7144"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lang="en-GB" sz="1050" noProof="0" dirty="0">
                        <a:solidFill>
                          <a:schemeClr val="tx2"/>
                        </a:solidFill>
                        <a:latin typeface="+mn-lt"/>
                      </a:endParaRPr>
                    </a:p>
                  </a:txBody>
                  <a:tcPr marL="7099" marR="7099" marT="7144"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1.10 (0.82, 1.49)</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0" i="0" u="none" strike="noStrike" cap="none" normalizeH="0" baseline="0" dirty="0">
                          <a:ln>
                            <a:noFill/>
                          </a:ln>
                          <a:solidFill>
                            <a:schemeClr val="tx2"/>
                          </a:solidFill>
                          <a:effectLst/>
                          <a:latin typeface="+mn-lt"/>
                          <a:cs typeface="Arial" panose="020B0604020202020204" pitchFamily="34" charset="0"/>
                        </a:rPr>
                        <a:t>0.52</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4776">
                <a:tc>
                  <a:txBody>
                    <a:bodyPr/>
                    <a:lstStyle/>
                    <a:p>
                      <a:pPr marL="180975"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lang="en-GB" altLang="en-US" sz="1050" b="0" kern="1200" baseline="0" dirty="0">
                          <a:solidFill>
                            <a:schemeClr val="tx2"/>
                          </a:solidFill>
                          <a:latin typeface="Arial" panose="020B0604020202020204" pitchFamily="34" charset="0"/>
                          <a:ea typeface="+mn-ea"/>
                          <a:cs typeface="Arial" panose="020B0604020202020204" pitchFamily="34" charset="0"/>
                        </a:rPr>
                        <a:t>TIA</a:t>
                      </a:r>
                    </a:p>
                  </a:txBody>
                  <a:tcPr marL="25547" marR="25547" marT="25718" marB="25718"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44</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26</a:t>
                      </a:r>
                    </a:p>
                  </a:txBody>
                  <a:tcPr marL="7099" marR="7099" marT="7144"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lang="en-GB" sz="1050" noProof="0" dirty="0">
                        <a:solidFill>
                          <a:schemeClr val="tx2"/>
                        </a:solidFill>
                        <a:latin typeface="+mn-lt"/>
                      </a:endParaRPr>
                    </a:p>
                  </a:txBody>
                  <a:tcPr marL="7099" marR="7099" marT="7144"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0.84 (0.49, 1.44)</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0" i="0" u="none" strike="noStrike" cap="none" normalizeH="0" baseline="0" dirty="0">
                          <a:ln>
                            <a:noFill/>
                          </a:ln>
                          <a:solidFill>
                            <a:schemeClr val="tx2"/>
                          </a:solidFill>
                          <a:effectLst/>
                          <a:latin typeface="+mn-lt"/>
                          <a:cs typeface="Arial" panose="020B0604020202020204" pitchFamily="34" charset="0"/>
                        </a:rPr>
                        <a:t>0.52</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50645231"/>
                  </a:ext>
                </a:extLst>
              </a:tr>
              <a:tr h="224776">
                <a:tc>
                  <a:txBody>
                    <a:bodyPr/>
                    <a:lstStyle/>
                    <a:p>
                      <a:pPr marL="180975"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lang="en-GB" altLang="en-US" sz="1050" b="0" kern="1200" baseline="0">
                          <a:solidFill>
                            <a:schemeClr val="tx2"/>
                          </a:solidFill>
                          <a:latin typeface="Arial" panose="020B0604020202020204" pitchFamily="34" charset="0"/>
                          <a:ea typeface="+mn-ea"/>
                          <a:cs typeface="Arial" panose="020B0604020202020204" pitchFamily="34" charset="0"/>
                        </a:rPr>
                        <a:t>Đột quị hoặc </a:t>
                      </a:r>
                      <a:r>
                        <a:rPr lang="en-GB" altLang="en-US" sz="1050" b="0" kern="1200" baseline="0" dirty="0">
                          <a:solidFill>
                            <a:schemeClr val="tx2"/>
                          </a:solidFill>
                          <a:latin typeface="Arial" panose="020B0604020202020204" pitchFamily="34" charset="0"/>
                          <a:ea typeface="+mn-ea"/>
                          <a:cs typeface="Arial" panose="020B0604020202020204" pitchFamily="34" charset="0"/>
                        </a:rPr>
                        <a:t>TIA</a:t>
                      </a:r>
                    </a:p>
                  </a:txBody>
                  <a:tcPr marL="25547" marR="25547" marT="25718" marB="25718"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223</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106</a:t>
                      </a:r>
                    </a:p>
                  </a:txBody>
                  <a:tcPr marL="7099" marR="7099" marT="7144"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lang="en-GB" sz="1050" noProof="0" dirty="0">
                        <a:solidFill>
                          <a:schemeClr val="tx2"/>
                        </a:solidFill>
                        <a:latin typeface="+mn-lt"/>
                      </a:endParaRPr>
                    </a:p>
                  </a:txBody>
                  <a:tcPr marL="7099" marR="7099" marT="7144"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1.04 (0.80, 1.36)</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0" i="0" u="none" strike="noStrike" cap="none" normalizeH="0" baseline="0" dirty="0">
                          <a:ln>
                            <a:noFill/>
                          </a:ln>
                          <a:solidFill>
                            <a:schemeClr val="tx2"/>
                          </a:solidFill>
                          <a:effectLst/>
                          <a:latin typeface="+mn-lt"/>
                          <a:cs typeface="Arial" panose="020B0604020202020204" pitchFamily="34" charset="0"/>
                        </a:rPr>
                        <a:t>0.77</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29423694"/>
                  </a:ext>
                </a:extLst>
              </a:tr>
              <a:tr h="210271">
                <a:tc>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altLang="en-US" sz="1050" b="1" kern="1200" baseline="0">
                          <a:solidFill>
                            <a:schemeClr val="accent2"/>
                          </a:solidFill>
                          <a:latin typeface="Arial" panose="020B0604020202020204" pitchFamily="34" charset="0"/>
                          <a:ea typeface="+mn-ea"/>
                          <a:cs typeface="Arial" panose="020B0604020202020204" pitchFamily="34" charset="0"/>
                        </a:rPr>
                        <a:t>Kết cục suy tim</a:t>
                      </a:r>
                      <a:endParaRPr lang="en-GB" altLang="en-US" sz="1050" b="1" kern="1200" baseline="0" dirty="0">
                        <a:solidFill>
                          <a:schemeClr val="accent2"/>
                        </a:solidFill>
                        <a:latin typeface="Arial" panose="020B0604020202020204" pitchFamily="34" charset="0"/>
                        <a:ea typeface="+mn-ea"/>
                        <a:cs typeface="Arial" panose="020B0604020202020204" pitchFamily="34" charset="0"/>
                      </a:endParaRPr>
                    </a:p>
                  </a:txBody>
                  <a:tcPr marL="25547" marR="25547" marT="25718" marB="25718"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lang="en-GB" sz="1050" noProof="0" dirty="0">
                        <a:solidFill>
                          <a:schemeClr val="tx2"/>
                        </a:solidFill>
                        <a:latin typeface="+mn-lt"/>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lang="en-GB" sz="1050" noProof="0" dirty="0">
                        <a:solidFill>
                          <a:schemeClr val="tx2"/>
                        </a:solidFill>
                        <a:latin typeface="+mn-lt"/>
                      </a:endParaRPr>
                    </a:p>
                  </a:txBody>
                  <a:tcPr marL="7099" marR="7099" marT="7144"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lang="en-GB" sz="1050" noProof="0" dirty="0">
                        <a:solidFill>
                          <a:schemeClr val="tx2"/>
                        </a:solidFill>
                        <a:latin typeface="+mn-lt"/>
                      </a:endParaRPr>
                    </a:p>
                  </a:txBody>
                  <a:tcPr marL="7099" marR="7099" marT="7144"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lang="en-GB" sz="1050" noProof="0" dirty="0">
                        <a:solidFill>
                          <a:schemeClr val="tx2"/>
                        </a:solidFill>
                        <a:latin typeface="+mn-lt"/>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05349830"/>
                  </a:ext>
                </a:extLst>
              </a:tr>
              <a:tr h="224776">
                <a:tc>
                  <a:txBody>
                    <a:bodyPr/>
                    <a:lstStyle/>
                    <a:p>
                      <a:pPr marL="180975"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lang="en-GB" altLang="en-US" sz="1050" b="0" kern="1200" baseline="0">
                          <a:solidFill>
                            <a:schemeClr val="tx2"/>
                          </a:solidFill>
                          <a:latin typeface="Arial" panose="020B0604020202020204" pitchFamily="34" charset="0"/>
                          <a:ea typeface="+mn-ea"/>
                          <a:cs typeface="Arial" panose="020B0604020202020204" pitchFamily="34" charset="0"/>
                        </a:rPr>
                        <a:t>Nhập viện vì suy tim</a:t>
                      </a:r>
                      <a:endParaRPr lang="en-GB" altLang="en-US" sz="1050" b="0" kern="1200" baseline="0" dirty="0">
                        <a:solidFill>
                          <a:schemeClr val="tx2"/>
                        </a:solidFill>
                        <a:latin typeface="Arial" panose="020B0604020202020204" pitchFamily="34" charset="0"/>
                        <a:ea typeface="+mn-ea"/>
                        <a:cs typeface="Arial" panose="020B0604020202020204" pitchFamily="34" charset="0"/>
                      </a:endParaRPr>
                    </a:p>
                  </a:txBody>
                  <a:tcPr marL="25547" marR="25547" marT="25718" marB="25718"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177</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sz="1050" b="0" i="0" u="none" strike="noStrike" kern="1200" cap="none" normalizeH="0" baseline="0" dirty="0">
                          <a:ln>
                            <a:noFill/>
                          </a:ln>
                          <a:solidFill>
                            <a:schemeClr val="tx2"/>
                          </a:solidFill>
                          <a:effectLst/>
                          <a:latin typeface="+mn-lt"/>
                          <a:ea typeface="+mn-ea"/>
                          <a:cs typeface="Arial" panose="020B0604020202020204" pitchFamily="34" charset="0"/>
                        </a:rPr>
                        <a:t>144</a:t>
                      </a:r>
                      <a:endParaRPr lang="en-GB" sz="1050" noProof="0" dirty="0">
                        <a:solidFill>
                          <a:schemeClr val="tx2"/>
                        </a:solidFill>
                        <a:latin typeface="+mn-lt"/>
                      </a:endParaRPr>
                    </a:p>
                  </a:txBody>
                  <a:tcPr marL="7099" marR="7099" marT="7144"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lang="en-GB" sz="1050" noProof="0" dirty="0">
                        <a:solidFill>
                          <a:schemeClr val="tx2"/>
                        </a:solidFill>
                        <a:latin typeface="+mn-lt"/>
                      </a:endParaRPr>
                    </a:p>
                  </a:txBody>
                  <a:tcPr marL="7099" marR="7099" marT="7144"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sz="1050" noProof="0" dirty="0">
                          <a:solidFill>
                            <a:schemeClr val="tx2"/>
                          </a:solidFill>
                          <a:latin typeface="+mn-lt"/>
                        </a:rPr>
                        <a:t>0.58 (0.42, 0.81)</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0" i="0" u="none" strike="noStrike" cap="none" normalizeH="0" baseline="0" dirty="0">
                          <a:ln>
                            <a:noFill/>
                          </a:ln>
                          <a:solidFill>
                            <a:schemeClr val="tx2"/>
                          </a:solidFill>
                          <a:effectLst/>
                          <a:latin typeface="+mn-lt"/>
                          <a:cs typeface="Arial" panose="020B0604020202020204" pitchFamily="34" charset="0"/>
                        </a:rPr>
                        <a:t>0.0012</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99756148"/>
                  </a:ext>
                </a:extLst>
              </a:tr>
              <a:tr h="477302">
                <a:tc>
                  <a:txBody>
                    <a:bodyPr/>
                    <a:lstStyle/>
                    <a:p>
                      <a:pPr marL="180975"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lang="en-GB" altLang="en-US" sz="1050" b="0" kern="1200" baseline="0">
                          <a:solidFill>
                            <a:schemeClr val="tx2"/>
                          </a:solidFill>
                          <a:latin typeface="Arial" panose="020B0604020202020204" pitchFamily="34" charset="0"/>
                          <a:ea typeface="+mn-ea"/>
                          <a:cs typeface="Arial" panose="020B0604020202020204" pitchFamily="34" charset="0"/>
                        </a:rPr>
                        <a:t>Nhập viện vì suy tim/tử vong tim mạch</a:t>
                      </a:r>
                      <a:r>
                        <a:rPr kumimoji="0" lang="en-GB" altLang="en-US" sz="1050" b="0" i="0" u="none" strike="noStrike" kern="1200" cap="none" normalizeH="0" baseline="0">
                          <a:ln>
                            <a:noFill/>
                          </a:ln>
                          <a:solidFill>
                            <a:schemeClr val="tx2"/>
                          </a:solidFill>
                          <a:effectLst/>
                          <a:latin typeface="Arial" panose="020B0604020202020204" pitchFamily="34" charset="0"/>
                          <a:ea typeface="+mn-ea"/>
                          <a:cs typeface="Arial" panose="020B0604020202020204" pitchFamily="34" charset="0"/>
                        </a:rPr>
                        <a:t> (ngoại trừ đột quị tử vong)</a:t>
                      </a:r>
                      <a:endParaRPr kumimoji="0" lang="en-GB" altLang="en-US" sz="1050" b="0" i="0" u="none" strike="noStrike" kern="1200" cap="none" normalizeH="0" baseline="0" dirty="0">
                        <a:ln>
                          <a:noFill/>
                        </a:ln>
                        <a:solidFill>
                          <a:schemeClr val="tx2"/>
                        </a:solidFill>
                        <a:effectLst/>
                        <a:latin typeface="Arial" panose="020B0604020202020204" pitchFamily="34" charset="0"/>
                        <a:ea typeface="+mn-ea"/>
                        <a:cs typeface="Arial" panose="020B0604020202020204" pitchFamily="34" charset="0"/>
                      </a:endParaRPr>
                    </a:p>
                  </a:txBody>
                  <a:tcPr marL="25547" marR="25547" marT="25718" marB="25718"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0" i="0" u="none" strike="noStrike" kern="1200" cap="none" normalizeH="0" baseline="0" dirty="0">
                          <a:ln>
                            <a:noFill/>
                          </a:ln>
                          <a:solidFill>
                            <a:schemeClr val="tx2"/>
                          </a:solidFill>
                          <a:effectLst/>
                          <a:latin typeface="+mn-lt"/>
                          <a:ea typeface="+mn-ea"/>
                          <a:cs typeface="Arial" charset="0"/>
                        </a:rPr>
                        <a:t>333</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0" i="0" u="none" strike="noStrike" kern="1200" cap="none" normalizeH="0" baseline="0" dirty="0">
                          <a:ln>
                            <a:noFill/>
                          </a:ln>
                          <a:solidFill>
                            <a:schemeClr val="tx2"/>
                          </a:solidFill>
                          <a:effectLst/>
                          <a:latin typeface="+mn-lt"/>
                          <a:ea typeface="+mn-ea"/>
                          <a:cs typeface="Arial" panose="020B0604020202020204" pitchFamily="34" charset="0"/>
                        </a:rPr>
                        <a:t>270</a:t>
                      </a:r>
                      <a:endParaRPr kumimoji="0" lang="en-GB" altLang="en-US" sz="1050" b="0" i="0" u="none" strike="noStrike" kern="1200" cap="none" normalizeH="0" baseline="0" dirty="0">
                        <a:ln>
                          <a:noFill/>
                        </a:ln>
                        <a:solidFill>
                          <a:schemeClr val="tx2"/>
                        </a:solidFill>
                        <a:effectLst/>
                        <a:latin typeface="+mn-lt"/>
                        <a:ea typeface="+mn-ea"/>
                        <a:cs typeface="Arial"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050" b="0" i="0" u="none" strike="noStrike" kern="1200" cap="none" normalizeH="0" baseline="0" dirty="0">
                        <a:ln>
                          <a:noFill/>
                        </a:ln>
                        <a:solidFill>
                          <a:schemeClr val="tx2"/>
                        </a:solidFill>
                        <a:effectLst/>
                        <a:latin typeface="+mn-lt"/>
                        <a:ea typeface="+mn-ea"/>
                        <a:cs typeface="Arial"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609585" rtl="0" eaLnBrk="1" fontAlgn="ctr" latinLnBrk="0" hangingPunct="1">
                        <a:lnSpc>
                          <a:spcPct val="100000"/>
                        </a:lnSpc>
                        <a:spcBef>
                          <a:spcPts val="0"/>
                        </a:spcBef>
                        <a:spcAft>
                          <a:spcPts val="0"/>
                        </a:spcAft>
                        <a:buClrTx/>
                        <a:buSzTx/>
                        <a:buFontTx/>
                        <a:buNone/>
                        <a:tabLst/>
                        <a:defRPr/>
                      </a:pPr>
                      <a:r>
                        <a:rPr kumimoji="0" lang="en-GB" altLang="en-US" sz="1050" b="0" i="0" u="none" strike="noStrike" kern="1200" cap="none" normalizeH="0" baseline="0" dirty="0">
                          <a:ln>
                            <a:noFill/>
                          </a:ln>
                          <a:solidFill>
                            <a:schemeClr val="tx2"/>
                          </a:solidFill>
                          <a:effectLst/>
                          <a:latin typeface="+mn-lt"/>
                          <a:ea typeface="+mn-ea"/>
                          <a:cs typeface="Arial" charset="0"/>
                        </a:rPr>
                        <a:t>0.56 (0.45, 0.69)</a:t>
                      </a:r>
                    </a:p>
                  </a:txBody>
                  <a:tcPr marL="7099" marR="7099" marT="7144"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0" i="0" u="none" strike="noStrike" cap="none" normalizeH="0" baseline="0" dirty="0">
                          <a:ln>
                            <a:noFill/>
                          </a:ln>
                          <a:solidFill>
                            <a:schemeClr val="tx2"/>
                          </a:solidFill>
                          <a:effectLst/>
                          <a:latin typeface="+mn-lt"/>
                          <a:cs typeface="Arial" panose="020B0604020202020204" pitchFamily="34" charset="0"/>
                        </a:rPr>
                        <a:t>&lt;0.0001</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15316471"/>
                  </a:ext>
                </a:extLst>
              </a:tr>
              <a:tr h="189021">
                <a:tc>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050" b="1" i="0" u="none" strike="noStrike" kern="1200" cap="none" normalizeH="0" baseline="0">
                          <a:ln>
                            <a:noFill/>
                          </a:ln>
                          <a:solidFill>
                            <a:schemeClr val="accent2"/>
                          </a:solidFill>
                          <a:effectLst/>
                          <a:latin typeface="Arial" panose="020B0604020202020204" pitchFamily="34" charset="0"/>
                          <a:ea typeface="+mn-ea"/>
                          <a:cs typeface="Arial" panose="020B0604020202020204" pitchFamily="34" charset="0"/>
                        </a:rPr>
                        <a:t>Nhập viện do mọi nguyên nhân</a:t>
                      </a:r>
                      <a:endParaRPr kumimoji="0" lang="en-GB" altLang="en-US" sz="1050" b="1" i="0" u="none" strike="noStrike" kern="1200" cap="none" normalizeH="0" baseline="0" dirty="0">
                        <a:ln>
                          <a:noFill/>
                        </a:ln>
                        <a:solidFill>
                          <a:schemeClr val="accent2"/>
                        </a:solidFill>
                        <a:effectLst/>
                        <a:latin typeface="Arial" panose="020B0604020202020204" pitchFamily="34" charset="0"/>
                        <a:ea typeface="+mn-ea"/>
                        <a:cs typeface="Arial" panose="020B0604020202020204" pitchFamily="34" charset="0"/>
                      </a:endParaRPr>
                    </a:p>
                  </a:txBody>
                  <a:tcPr marL="25547" marR="25547" marT="25718" marB="25718"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0" i="0" u="none" strike="noStrike" kern="1200" cap="none" normalizeH="0" baseline="0" dirty="0">
                          <a:ln>
                            <a:noFill/>
                          </a:ln>
                          <a:solidFill>
                            <a:schemeClr val="tx2"/>
                          </a:solidFill>
                          <a:effectLst/>
                          <a:latin typeface="+mn-lt"/>
                          <a:ea typeface="+mn-ea"/>
                          <a:cs typeface="Arial" charset="0"/>
                        </a:rPr>
                        <a:t>3168</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0" i="0" u="none" strike="noStrike" kern="1200" cap="none" normalizeH="0" baseline="0" dirty="0">
                          <a:ln>
                            <a:noFill/>
                          </a:ln>
                          <a:solidFill>
                            <a:schemeClr val="tx2"/>
                          </a:solidFill>
                          <a:effectLst/>
                          <a:latin typeface="+mn-lt"/>
                          <a:ea typeface="+mn-ea"/>
                          <a:cs typeface="Arial" panose="020B0604020202020204" pitchFamily="34" charset="0"/>
                        </a:rPr>
                        <a:t>1863</a:t>
                      </a:r>
                      <a:endParaRPr kumimoji="0" lang="en-GB" altLang="en-US" sz="1050" b="0" i="0" u="none" strike="noStrike" kern="1200" cap="none" normalizeH="0" baseline="0" dirty="0">
                        <a:ln>
                          <a:noFill/>
                        </a:ln>
                        <a:solidFill>
                          <a:schemeClr val="tx2"/>
                        </a:solidFill>
                        <a:effectLst/>
                        <a:latin typeface="+mn-lt"/>
                        <a:ea typeface="+mn-ea"/>
                        <a:cs typeface="Arial"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050" b="0" i="0" u="none" strike="noStrike" kern="1200" cap="none" normalizeH="0" baseline="0" dirty="0">
                        <a:ln>
                          <a:noFill/>
                        </a:ln>
                        <a:solidFill>
                          <a:schemeClr val="tx2"/>
                        </a:solidFill>
                        <a:effectLst/>
                        <a:latin typeface="+mn-lt"/>
                        <a:ea typeface="+mn-ea"/>
                        <a:cs typeface="Arial"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609585" rtl="0" eaLnBrk="1" fontAlgn="ctr" latinLnBrk="0" hangingPunct="1">
                        <a:lnSpc>
                          <a:spcPct val="100000"/>
                        </a:lnSpc>
                        <a:spcBef>
                          <a:spcPts val="0"/>
                        </a:spcBef>
                        <a:spcAft>
                          <a:spcPts val="0"/>
                        </a:spcAft>
                        <a:buClrTx/>
                        <a:buSzTx/>
                        <a:buFontTx/>
                        <a:buNone/>
                        <a:tabLst/>
                        <a:defRPr/>
                      </a:pPr>
                      <a:r>
                        <a:rPr kumimoji="0" lang="en-GB" altLang="en-US" sz="1050" b="0" i="0" u="none" strike="noStrike" kern="1200" cap="none" normalizeH="0" baseline="0" dirty="0">
                          <a:ln>
                            <a:noFill/>
                          </a:ln>
                          <a:solidFill>
                            <a:schemeClr val="tx2"/>
                          </a:solidFill>
                          <a:effectLst/>
                          <a:latin typeface="+mn-lt"/>
                          <a:ea typeface="+mn-ea"/>
                          <a:cs typeface="Arial" charset="0"/>
                        </a:rPr>
                        <a:t>0.83 (0.76, 0.91)</a:t>
                      </a:r>
                    </a:p>
                  </a:txBody>
                  <a:tcPr marL="7099" marR="7099" marT="7144"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0" i="0" u="none" strike="noStrike" cap="none" normalizeH="0" baseline="0" dirty="0">
                          <a:ln>
                            <a:noFill/>
                          </a:ln>
                          <a:solidFill>
                            <a:schemeClr val="tx2"/>
                          </a:solidFill>
                          <a:effectLst/>
                          <a:latin typeface="+mn-lt"/>
                          <a:cs typeface="Arial" panose="020B0604020202020204" pitchFamily="34" charset="0"/>
                        </a:rPr>
                        <a:t>&lt;0.0001</a:t>
                      </a:r>
                    </a:p>
                  </a:txBody>
                  <a:tcPr marL="25547" marR="25547" marT="25718" marB="25718" anchor="ctr"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21008831"/>
                  </a:ext>
                </a:extLst>
              </a:tr>
              <a:tr h="177165">
                <a:tc>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050" b="1" i="0" u="none" strike="noStrike" kern="1200" cap="none" normalizeH="0" baseline="0">
                          <a:ln>
                            <a:noFill/>
                          </a:ln>
                          <a:solidFill>
                            <a:schemeClr val="accent2"/>
                          </a:solidFill>
                          <a:effectLst/>
                          <a:latin typeface="Arial" panose="020B0604020202020204" pitchFamily="34" charset="0"/>
                          <a:ea typeface="+mn-ea"/>
                          <a:cs typeface="Arial" panose="020B0604020202020204" pitchFamily="34" charset="0"/>
                        </a:rPr>
                        <a:t>Kết cục tử vong</a:t>
                      </a:r>
                      <a:endParaRPr kumimoji="0" lang="en-GB" altLang="en-US" sz="1050" b="1" i="0" u="none" strike="noStrike" kern="1200" cap="none" normalizeH="0" baseline="0" dirty="0">
                        <a:ln>
                          <a:noFill/>
                        </a:ln>
                        <a:solidFill>
                          <a:schemeClr val="accent2"/>
                        </a:solidFill>
                        <a:effectLst/>
                        <a:latin typeface="Arial" panose="020B0604020202020204" pitchFamily="34" charset="0"/>
                        <a:ea typeface="+mn-ea"/>
                        <a:cs typeface="Arial" panose="020B0604020202020204" pitchFamily="34" charset="0"/>
                      </a:endParaRPr>
                    </a:p>
                  </a:txBody>
                  <a:tcPr marL="25547" marR="25547" marT="25718" marB="25718"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050" b="0" i="0" u="none" strike="noStrike" kern="1200" cap="none" normalizeH="0" baseline="0" dirty="0">
                        <a:ln>
                          <a:noFill/>
                        </a:ln>
                        <a:solidFill>
                          <a:schemeClr val="tx2"/>
                        </a:solidFill>
                        <a:effectLst/>
                        <a:latin typeface="+mn-lt"/>
                        <a:ea typeface="+mn-ea"/>
                        <a:cs typeface="Arial"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050" b="0" i="0" u="none" strike="noStrike" kern="1200" cap="none" normalizeH="0" baseline="0" dirty="0">
                        <a:ln>
                          <a:noFill/>
                        </a:ln>
                        <a:solidFill>
                          <a:schemeClr val="tx2"/>
                        </a:solidFill>
                        <a:effectLst/>
                        <a:latin typeface="+mn-lt"/>
                        <a:ea typeface="+mn-ea"/>
                        <a:cs typeface="Arial"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050" b="0" i="0" u="none" strike="noStrike" kern="1200" cap="none" normalizeH="0" baseline="0" dirty="0">
                        <a:ln>
                          <a:noFill/>
                        </a:ln>
                        <a:solidFill>
                          <a:schemeClr val="tx2"/>
                        </a:solidFill>
                        <a:effectLst/>
                        <a:latin typeface="+mn-lt"/>
                        <a:ea typeface="+mn-ea"/>
                        <a:cs typeface="Arial"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85" rtl="0" eaLnBrk="1" fontAlgn="ctr" latinLnBrk="0" hangingPunct="1">
                        <a:lnSpc>
                          <a:spcPct val="100000"/>
                        </a:lnSpc>
                        <a:spcBef>
                          <a:spcPts val="0"/>
                        </a:spcBef>
                        <a:spcAft>
                          <a:spcPts val="0"/>
                        </a:spcAft>
                        <a:buClrTx/>
                        <a:buSzTx/>
                        <a:buFontTx/>
                        <a:buNone/>
                        <a:tabLst/>
                        <a:defRPr/>
                      </a:pPr>
                      <a:endParaRPr kumimoji="0" lang="en-GB" altLang="en-US" sz="1050" b="0" i="0" u="none" strike="noStrike" kern="1200" cap="none" normalizeH="0" baseline="0" dirty="0">
                        <a:ln>
                          <a:noFill/>
                        </a:ln>
                        <a:solidFill>
                          <a:schemeClr val="tx2"/>
                        </a:solidFill>
                        <a:effectLst/>
                        <a:latin typeface="+mn-lt"/>
                        <a:ea typeface="+mn-ea"/>
                        <a:cs typeface="Arial" charset="0"/>
                      </a:endParaRPr>
                    </a:p>
                  </a:txBody>
                  <a:tcPr marL="7099" marR="7099" marT="7144" marB="0" anchor="ctr">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74723"/>
                  </a:ext>
                </a:extLst>
              </a:tr>
              <a:tr h="224776">
                <a:tc>
                  <a:txBody>
                    <a:bodyPr/>
                    <a:lstStyle/>
                    <a:p>
                      <a:pPr marL="180975"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050" b="0" i="0" u="none" strike="noStrike" kern="1200" cap="none" normalizeH="0" baseline="0">
                          <a:ln>
                            <a:noFill/>
                          </a:ln>
                          <a:solidFill>
                            <a:schemeClr val="tx2"/>
                          </a:solidFill>
                          <a:effectLst/>
                          <a:latin typeface="Arial" panose="020B0604020202020204" pitchFamily="34" charset="0"/>
                          <a:ea typeface="+mn-ea"/>
                          <a:cs typeface="Arial" panose="020B0604020202020204" pitchFamily="34" charset="0"/>
                        </a:rPr>
                        <a:t>Tử vong do mọi nguyên nhân</a:t>
                      </a:r>
                      <a:endParaRPr kumimoji="0" lang="en-GB" altLang="en-US" sz="1050" b="0" i="0" u="none" strike="noStrike" kern="1200" cap="none" normalizeH="0" baseline="0" dirty="0">
                        <a:ln>
                          <a:noFill/>
                        </a:ln>
                        <a:solidFill>
                          <a:schemeClr val="tx2"/>
                        </a:solidFill>
                        <a:effectLst/>
                        <a:latin typeface="Arial" panose="020B0604020202020204" pitchFamily="34" charset="0"/>
                        <a:ea typeface="+mn-ea"/>
                        <a:cs typeface="Arial" panose="020B0604020202020204" pitchFamily="34" charset="0"/>
                      </a:endParaRPr>
                    </a:p>
                  </a:txBody>
                  <a:tcPr marL="25547" marR="25547" marT="25718" marB="25718"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0" i="0" u="none" strike="noStrike" kern="1200" cap="none" normalizeH="0" baseline="0" dirty="0">
                          <a:ln>
                            <a:noFill/>
                          </a:ln>
                          <a:solidFill>
                            <a:schemeClr val="tx2"/>
                          </a:solidFill>
                          <a:effectLst/>
                          <a:latin typeface="+mn-lt"/>
                          <a:ea typeface="+mn-ea"/>
                          <a:cs typeface="Arial" charset="0"/>
                        </a:rPr>
                        <a:t>269</a:t>
                      </a: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0" i="0" u="none" strike="noStrike" kern="1200" cap="none" normalizeH="0" baseline="0" dirty="0">
                          <a:ln>
                            <a:noFill/>
                          </a:ln>
                          <a:solidFill>
                            <a:schemeClr val="tx2"/>
                          </a:solidFill>
                          <a:effectLst/>
                          <a:latin typeface="+mn-lt"/>
                          <a:ea typeface="+mn-ea"/>
                          <a:cs typeface="Arial" panose="020B0604020202020204" pitchFamily="34" charset="0"/>
                        </a:rPr>
                        <a:t>194</a:t>
                      </a:r>
                      <a:endParaRPr kumimoji="0" lang="en-GB" altLang="en-US" sz="1050" b="0" i="0" u="none" strike="noStrike" kern="1200" cap="none" normalizeH="0" baseline="0" dirty="0">
                        <a:ln>
                          <a:noFill/>
                        </a:ln>
                        <a:solidFill>
                          <a:schemeClr val="tx2"/>
                        </a:solidFill>
                        <a:effectLst/>
                        <a:latin typeface="+mn-lt"/>
                        <a:ea typeface="+mn-ea"/>
                        <a:cs typeface="Arial"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050" b="0" i="0" u="none" strike="noStrike" kern="1200" cap="none" normalizeH="0" baseline="0" dirty="0">
                        <a:ln>
                          <a:noFill/>
                        </a:ln>
                        <a:solidFill>
                          <a:schemeClr val="tx2"/>
                        </a:solidFill>
                        <a:effectLst/>
                        <a:latin typeface="+mn-lt"/>
                        <a:ea typeface="+mn-ea"/>
                        <a:cs typeface="Arial"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85" rtl="0" eaLnBrk="1" fontAlgn="ctr" latinLnBrk="0" hangingPunct="1">
                        <a:lnSpc>
                          <a:spcPct val="100000"/>
                        </a:lnSpc>
                        <a:spcBef>
                          <a:spcPts val="0"/>
                        </a:spcBef>
                        <a:spcAft>
                          <a:spcPts val="0"/>
                        </a:spcAft>
                        <a:buClrTx/>
                        <a:buSzTx/>
                        <a:buFontTx/>
                        <a:buNone/>
                        <a:tabLst/>
                        <a:defRPr/>
                      </a:pPr>
                      <a:r>
                        <a:rPr kumimoji="0" lang="en-GB" altLang="en-US" sz="1050" b="0" i="0" u="none" strike="noStrike" kern="1200" cap="none" normalizeH="0" baseline="0" dirty="0">
                          <a:ln>
                            <a:noFill/>
                          </a:ln>
                          <a:solidFill>
                            <a:schemeClr val="tx2"/>
                          </a:solidFill>
                          <a:effectLst/>
                          <a:latin typeface="+mn-lt"/>
                          <a:ea typeface="+mn-ea"/>
                          <a:cs typeface="Arial" charset="0"/>
                        </a:rPr>
                        <a:t>0.69 (0.57, 0.83)</a:t>
                      </a:r>
                    </a:p>
                  </a:txBody>
                  <a:tcPr marL="7099" marR="7099" marT="7144" marB="0" anchor="ctr">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rgbClr val="E7E6E6"/>
                        </a:buClr>
                        <a:buSzTx/>
                        <a:buFont typeface="Wingdings 2" pitchFamily="18" charset="2"/>
                        <a:buNone/>
                        <a:tabLst/>
                        <a:defRPr/>
                      </a:pPr>
                      <a:r>
                        <a:rPr kumimoji="0" lang="en-GB" altLang="en-US" sz="1050" b="0" i="0" u="none" strike="noStrike" kern="1200" cap="none" spc="0" normalizeH="0" baseline="0" noProof="0" dirty="0">
                          <a:ln>
                            <a:noFill/>
                          </a:ln>
                          <a:solidFill>
                            <a:srgbClr val="515151"/>
                          </a:solidFill>
                          <a:effectLst/>
                          <a:uLnTx/>
                          <a:uFillTx/>
                          <a:latin typeface="+mn-lt"/>
                          <a:ea typeface="+mn-ea"/>
                          <a:cs typeface="Arial" panose="020B0604020202020204" pitchFamily="34" charset="0"/>
                        </a:rPr>
                        <a:t>&lt;0.0001</a:t>
                      </a: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8544584"/>
                  </a:ext>
                </a:extLst>
              </a:tr>
              <a:tr h="224776">
                <a:tc>
                  <a:txBody>
                    <a:bodyPr/>
                    <a:lstStyle/>
                    <a:p>
                      <a:pPr marL="180975"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050" b="0" i="0" u="none" strike="noStrike" kern="1200" cap="none" normalizeH="0" baseline="0" dirty="0" err="1">
                          <a:ln>
                            <a:noFill/>
                          </a:ln>
                          <a:solidFill>
                            <a:schemeClr val="tx2"/>
                          </a:solidFill>
                          <a:effectLst/>
                          <a:latin typeface="Arial" panose="020B0604020202020204" pitchFamily="34" charset="0"/>
                          <a:ea typeface="+mn-ea"/>
                          <a:cs typeface="Arial" panose="020B0604020202020204" pitchFamily="34" charset="0"/>
                        </a:rPr>
                        <a:t>Tử</a:t>
                      </a:r>
                      <a:r>
                        <a:rPr kumimoji="0" lang="en-GB" altLang="en-US" sz="1050" b="0" i="0" u="none" strike="noStrike" kern="1200" cap="none" normalizeH="0" baseline="0" dirty="0">
                          <a:ln>
                            <a:noFill/>
                          </a:ln>
                          <a:solidFill>
                            <a:schemeClr val="tx2"/>
                          </a:solidFill>
                          <a:effectLst/>
                          <a:latin typeface="Arial" panose="020B0604020202020204" pitchFamily="34" charset="0"/>
                          <a:ea typeface="+mn-ea"/>
                          <a:cs typeface="Arial" panose="020B0604020202020204" pitchFamily="34" charset="0"/>
                        </a:rPr>
                        <a:t> </a:t>
                      </a:r>
                      <a:r>
                        <a:rPr kumimoji="0" lang="en-GB" altLang="en-US" sz="1050" b="0" i="0" u="none" strike="noStrike" kern="1200" cap="none" normalizeH="0" baseline="0" dirty="0" err="1">
                          <a:ln>
                            <a:noFill/>
                          </a:ln>
                          <a:solidFill>
                            <a:schemeClr val="tx2"/>
                          </a:solidFill>
                          <a:effectLst/>
                          <a:latin typeface="Arial" panose="020B0604020202020204" pitchFamily="34" charset="0"/>
                          <a:ea typeface="+mn-ea"/>
                          <a:cs typeface="Arial" panose="020B0604020202020204" pitchFamily="34" charset="0"/>
                        </a:rPr>
                        <a:t>vong</a:t>
                      </a:r>
                      <a:r>
                        <a:rPr kumimoji="0" lang="en-GB" altLang="en-US" sz="1050" b="0" i="0" u="none" strike="noStrike" kern="1200" cap="none" normalizeH="0" baseline="0" dirty="0">
                          <a:ln>
                            <a:noFill/>
                          </a:ln>
                          <a:solidFill>
                            <a:schemeClr val="tx2"/>
                          </a:solidFill>
                          <a:effectLst/>
                          <a:latin typeface="Arial" panose="020B0604020202020204" pitchFamily="34" charset="0"/>
                          <a:ea typeface="+mn-ea"/>
                          <a:cs typeface="Arial" panose="020B0604020202020204" pitchFamily="34" charset="0"/>
                        </a:rPr>
                        <a:t> tim </a:t>
                      </a:r>
                      <a:r>
                        <a:rPr kumimoji="0" lang="en-GB" altLang="en-US" sz="1050" b="0" i="0" u="none" strike="noStrike" kern="1200" cap="none" normalizeH="0" baseline="0" dirty="0" err="1">
                          <a:ln>
                            <a:noFill/>
                          </a:ln>
                          <a:solidFill>
                            <a:schemeClr val="tx2"/>
                          </a:solidFill>
                          <a:effectLst/>
                          <a:latin typeface="Arial" panose="020B0604020202020204" pitchFamily="34" charset="0"/>
                          <a:ea typeface="+mn-ea"/>
                          <a:cs typeface="Arial" panose="020B0604020202020204" pitchFamily="34" charset="0"/>
                        </a:rPr>
                        <a:t>mạch</a:t>
                      </a:r>
                      <a:endParaRPr kumimoji="0" lang="en-GB" altLang="en-US" sz="1050" b="0" i="0" u="none" strike="noStrike" kern="1200" cap="none" normalizeH="0" baseline="0" dirty="0">
                        <a:ln>
                          <a:noFill/>
                        </a:ln>
                        <a:solidFill>
                          <a:schemeClr val="tx2"/>
                        </a:solidFill>
                        <a:effectLst/>
                        <a:latin typeface="Arial" panose="020B0604020202020204" pitchFamily="34" charset="0"/>
                        <a:ea typeface="+mn-ea"/>
                        <a:cs typeface="Arial" panose="020B0604020202020204" pitchFamily="34" charset="0"/>
                      </a:endParaRPr>
                    </a:p>
                  </a:txBody>
                  <a:tcPr marL="25547" marR="25547" marT="25718" marB="25718"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0" i="0" u="none" strike="noStrike" kern="1200" cap="none" normalizeH="0" baseline="0" dirty="0">
                          <a:ln>
                            <a:noFill/>
                          </a:ln>
                          <a:solidFill>
                            <a:schemeClr val="tx2"/>
                          </a:solidFill>
                          <a:effectLst/>
                          <a:latin typeface="+mn-lt"/>
                          <a:ea typeface="+mn-ea"/>
                          <a:cs typeface="Arial" charset="0"/>
                        </a:rPr>
                        <a:t>172</a:t>
                      </a: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050" b="0" i="0" u="none" strike="noStrike" kern="1200" cap="none" normalizeH="0" baseline="0" dirty="0">
                          <a:ln>
                            <a:noFill/>
                          </a:ln>
                          <a:solidFill>
                            <a:schemeClr val="tx2"/>
                          </a:solidFill>
                          <a:effectLst/>
                          <a:latin typeface="+mn-lt"/>
                          <a:ea typeface="+mn-ea"/>
                          <a:cs typeface="Arial" panose="020B0604020202020204" pitchFamily="34" charset="0"/>
                        </a:rPr>
                        <a:t>137</a:t>
                      </a:r>
                      <a:endParaRPr kumimoji="0" lang="en-GB" altLang="en-US" sz="1050" b="0" i="0" u="none" strike="noStrike" kern="1200" cap="none" normalizeH="0" baseline="0" dirty="0">
                        <a:ln>
                          <a:noFill/>
                        </a:ln>
                        <a:solidFill>
                          <a:schemeClr val="tx2"/>
                        </a:solidFill>
                        <a:effectLst/>
                        <a:latin typeface="+mn-lt"/>
                        <a:ea typeface="+mn-ea"/>
                        <a:cs typeface="Arial"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050" b="0" i="0" u="none" strike="noStrike" kern="1200" cap="none" normalizeH="0" baseline="0" dirty="0">
                        <a:ln>
                          <a:noFill/>
                        </a:ln>
                        <a:solidFill>
                          <a:schemeClr val="tx2"/>
                        </a:solidFill>
                        <a:effectLst/>
                        <a:latin typeface="+mn-lt"/>
                        <a:ea typeface="+mn-ea"/>
                        <a:cs typeface="Arial"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85" rtl="0" eaLnBrk="1" fontAlgn="ctr" latinLnBrk="0" hangingPunct="1">
                        <a:lnSpc>
                          <a:spcPct val="100000"/>
                        </a:lnSpc>
                        <a:spcBef>
                          <a:spcPts val="0"/>
                        </a:spcBef>
                        <a:spcAft>
                          <a:spcPts val="0"/>
                        </a:spcAft>
                        <a:buClrTx/>
                        <a:buSzTx/>
                        <a:buFontTx/>
                        <a:buNone/>
                        <a:tabLst/>
                        <a:defRPr/>
                      </a:pPr>
                      <a:r>
                        <a:rPr kumimoji="0" lang="en-GB" altLang="en-US" sz="1050" b="0" i="0" u="none" strike="noStrike" kern="1200" cap="none" normalizeH="0" baseline="0" dirty="0">
                          <a:ln>
                            <a:noFill/>
                          </a:ln>
                          <a:solidFill>
                            <a:schemeClr val="tx2"/>
                          </a:solidFill>
                          <a:effectLst/>
                          <a:latin typeface="+mn-lt"/>
                          <a:ea typeface="+mn-ea"/>
                          <a:cs typeface="Arial" charset="0"/>
                        </a:rPr>
                        <a:t>0.62 (0.50, 0.78)</a:t>
                      </a:r>
                    </a:p>
                  </a:txBody>
                  <a:tcPr marL="7099" marR="7099" marT="7144" marB="0" anchor="ctr">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050" b="0" i="0" u="none" strike="noStrike" cap="none" normalizeH="0" baseline="0" dirty="0">
                        <a:ln>
                          <a:noFill/>
                        </a:ln>
                        <a:solidFill>
                          <a:schemeClr val="tx2"/>
                        </a:solidFill>
                        <a:effectLst/>
                        <a:latin typeface="+mn-lt"/>
                        <a:cs typeface="Arial" panose="020B0604020202020204" pitchFamily="34" charset="0"/>
                      </a:endParaRP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rgbClr val="E7E6E6"/>
                        </a:buClr>
                        <a:buSzTx/>
                        <a:buFont typeface="Wingdings 2" pitchFamily="18" charset="2"/>
                        <a:buNone/>
                        <a:tabLst/>
                        <a:defRPr/>
                      </a:pPr>
                      <a:r>
                        <a:rPr kumimoji="0" lang="en-GB" altLang="en-US" sz="1050" b="0" i="0" u="none" strike="noStrike" kern="1200" cap="none" spc="0" normalizeH="0" baseline="0" noProof="0" dirty="0">
                          <a:ln>
                            <a:noFill/>
                          </a:ln>
                          <a:solidFill>
                            <a:srgbClr val="515151"/>
                          </a:solidFill>
                          <a:effectLst/>
                          <a:uLnTx/>
                          <a:uFillTx/>
                          <a:latin typeface="+mn-lt"/>
                          <a:ea typeface="+mn-ea"/>
                          <a:cs typeface="Arial" panose="020B0604020202020204" pitchFamily="34" charset="0"/>
                        </a:rPr>
                        <a:t>&lt;0.0001</a:t>
                      </a:r>
                    </a:p>
                  </a:txBody>
                  <a:tcPr marL="25547" marR="25547" marT="25718" marB="25718" anchor="ctr" horzOverflow="overflow">
                    <a:lnL>
                      <a:noFill/>
                    </a:lnL>
                    <a:lnR>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7561061"/>
                  </a:ext>
                </a:extLst>
              </a:tr>
            </a:tbl>
          </a:graphicData>
        </a:graphic>
      </p:graphicFrame>
      <p:graphicFrame>
        <p:nvGraphicFramePr>
          <p:cNvPr id="13" name="Chart 12">
            <a:extLst>
              <a:ext uri="{FF2B5EF4-FFF2-40B4-BE49-F238E27FC236}">
                <a16:creationId xmlns:a16="http://schemas.microsoft.com/office/drawing/2014/main" id="{FCDA70EE-DA4C-4E34-97AB-BD0C74C7896A}"/>
              </a:ext>
            </a:extLst>
          </p:cNvPr>
          <p:cNvGraphicFramePr/>
          <p:nvPr/>
        </p:nvGraphicFramePr>
        <p:xfrm>
          <a:off x="4743941" y="1140591"/>
          <a:ext cx="2618910" cy="348916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BFDE803-8B20-4ED9-A8DD-061FE4A5CCD8}"/>
              </a:ext>
            </a:extLst>
          </p:cNvPr>
          <p:cNvSpPr>
            <a:spLocks noGrp="1"/>
          </p:cNvSpPr>
          <p:nvPr>
            <p:ph type="title"/>
          </p:nvPr>
        </p:nvSpPr>
        <p:spPr>
          <a:xfrm>
            <a:off x="459485" y="124689"/>
            <a:ext cx="7861555" cy="768096"/>
          </a:xfrm>
        </p:spPr>
        <p:txBody>
          <a:bodyPr>
            <a:noAutofit/>
          </a:bodyPr>
          <a:lstStyle/>
          <a:p>
            <a:r>
              <a:rPr lang="en-GB" sz="1800" dirty="0" err="1">
                <a:latin typeface="Arial" panose="020B0604020202020204" pitchFamily="34" charset="0"/>
                <a:cs typeface="Arial" panose="020B0604020202020204" pitchFamily="34" charset="0"/>
              </a:rPr>
              <a:t>Empagliflozin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giảm</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kết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cục</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suy</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tim</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nhập</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viện</a:t>
            </a:r>
            <a:r>
              <a:rPr lang="en-GB" sz="1800" dirty="0">
                <a:latin typeface="Arial" panose="020B0604020202020204" pitchFamily="34" charset="0"/>
                <a:cs typeface="Arial" panose="020B0604020202020204" pitchFamily="34" charset="0"/>
              </a:rPr>
              <a:t> do </a:t>
            </a:r>
            <a:r>
              <a:rPr lang="en-GB" sz="1800" dirty="0" err="1">
                <a:latin typeface="Arial" panose="020B0604020202020204" pitchFamily="34" charset="0"/>
                <a:cs typeface="Arial" panose="020B0604020202020204" pitchFamily="34" charset="0"/>
              </a:rPr>
              <a:t>mọi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nguyên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nhân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tử</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vong</a:t>
            </a:r>
            <a:r>
              <a:rPr lang="en-GB" sz="1800" dirty="0">
                <a:latin typeface="Arial" panose="020B0604020202020204" pitchFamily="34" charset="0"/>
                <a:cs typeface="Arial" panose="020B0604020202020204" pitchFamily="34" charset="0"/>
              </a:rPr>
              <a:t> do </a:t>
            </a:r>
            <a:r>
              <a:rPr lang="en-GB" sz="1800" dirty="0" err="1">
                <a:latin typeface="Arial" panose="020B0604020202020204" pitchFamily="34" charset="0"/>
                <a:cs typeface="Arial" panose="020B0604020202020204" pitchFamily="34" charset="0"/>
              </a:rPr>
              <a:t>mọi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nguyên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nhân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và</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tử</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vong</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tim</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mạch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trên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bệnh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nhân</a:t>
            </a:r>
            <a:r>
              <a:rPr lang="en-GB" sz="1800" dirty="0">
                <a:latin typeface="Arial" panose="020B0604020202020204" pitchFamily="34" charset="0"/>
                <a:cs typeface="Arial" panose="020B0604020202020204" pitchFamily="34" charset="0"/>
              </a:rPr>
              <a:t> ĐTĐ </a:t>
            </a:r>
            <a:r>
              <a:rPr lang="en-GB" sz="1800" dirty="0" err="1">
                <a:latin typeface="Arial" panose="020B0604020202020204" pitchFamily="34" charset="0"/>
                <a:cs typeface="Arial" panose="020B0604020202020204" pitchFamily="34" charset="0"/>
              </a:rPr>
              <a:t>típ</a:t>
            </a:r>
            <a:r>
              <a:rPr lang="en-GB" sz="1800" dirty="0">
                <a:latin typeface="Arial" panose="020B0604020202020204" pitchFamily="34" charset="0"/>
                <a:cs typeface="Arial" panose="020B0604020202020204" pitchFamily="34" charset="0"/>
              </a:rPr>
              <a:t> 2 </a:t>
            </a:r>
            <a:r>
              <a:rPr lang="en-GB" sz="1800" dirty="0" err="1">
                <a:latin typeface="Arial" panose="020B0604020202020204" pitchFamily="34" charset="0"/>
                <a:cs typeface="Arial" panose="020B0604020202020204" pitchFamily="34" charset="0"/>
              </a:rPr>
              <a:t>và</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bệnh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tim</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mạch</a:t>
            </a:r>
            <a:r>
              <a:rPr lang="en-GB" sz="1800" dirty="0">
                <a:latin typeface="Arial" panose="020B0604020202020204" pitchFamily="34" charset="0"/>
                <a:cs typeface="Arial" panose="020B0604020202020204" pitchFamily="34" charset="0"/>
              </a:rPr>
              <a:t>*</a:t>
            </a:r>
          </a:p>
        </p:txBody>
      </p:sp>
      <p:sp>
        <p:nvSpPr>
          <p:cNvPr id="4" name="Footer Placeholder 3">
            <a:extLst>
              <a:ext uri="{FF2B5EF4-FFF2-40B4-BE49-F238E27FC236}">
                <a16:creationId xmlns:a16="http://schemas.microsoft.com/office/drawing/2014/main" id="{C28B7051-6087-4CCE-9967-0ABF74719B06}"/>
              </a:ext>
            </a:extLst>
          </p:cNvPr>
          <p:cNvSpPr>
            <a:spLocks noGrp="1"/>
          </p:cNvSpPr>
          <p:nvPr>
            <p:ph type="ftr" sz="quarter" idx="3"/>
          </p:nvPr>
        </p:nvSpPr>
        <p:spPr>
          <a:xfrm>
            <a:off x="419345" y="4373564"/>
            <a:ext cx="8041145" cy="676580"/>
          </a:xfrm>
        </p:spPr>
        <p:txBody>
          <a:bodyPr/>
          <a:lstStyle/>
          <a:p>
            <a:r>
              <a:rPr lang="vi-VN" sz="700"/>
              <a:t>Dựa trên phân tích p</a:t>
            </a:r>
            <a:r>
              <a:rPr lang="en-GB" sz="700"/>
              <a:t>ost-hoc. </a:t>
            </a:r>
            <a:r>
              <a:rPr lang="vi-VN" sz="700"/>
              <a:t>Tổng số biến cố được phân tích bởi mô hình nhị thức âm</a:t>
            </a:r>
            <a:r>
              <a:rPr lang="en-GB" sz="700">
                <a:solidFill>
                  <a:schemeClr val="tx1"/>
                </a:solidFill>
              </a:rPr>
              <a:t>, </a:t>
            </a:r>
            <a:r>
              <a:rPr lang="vi-VN" sz="700">
                <a:solidFill>
                  <a:schemeClr val="tx1"/>
                </a:solidFill>
              </a:rPr>
              <a:t>và tử vong do mọi nguyên nhân và tử vong tim mạch được phân tích bởi mô hình</a:t>
            </a:r>
            <a:r>
              <a:rPr lang="en-GB" sz="700">
                <a:solidFill>
                  <a:schemeClr val="tx1"/>
                </a:solidFill>
              </a:rPr>
              <a:t> Poisson. </a:t>
            </a:r>
            <a:r>
              <a:rPr lang="vi-VN" sz="700"/>
              <a:t>Bệnh nhân được điều trị </a:t>
            </a:r>
            <a:r>
              <a:rPr lang="en-GB" sz="700"/>
              <a:t>≥1 </a:t>
            </a:r>
            <a:r>
              <a:rPr lang="vi-VN" sz="700"/>
              <a:t>liều thuốc nghiên cứu</a:t>
            </a:r>
            <a:r>
              <a:rPr lang="en-GB" sz="700"/>
              <a:t>. *</a:t>
            </a:r>
            <a:r>
              <a:rPr lang="vi-VN" sz="700"/>
              <a:t>tổng số biến cố</a:t>
            </a:r>
            <a:r>
              <a:rPr lang="en-GB" sz="700"/>
              <a:t> (</a:t>
            </a:r>
            <a:r>
              <a:rPr lang="vi-VN" sz="700"/>
              <a:t>biến cố đầu tiên kèm biến cố tái phát</a:t>
            </a:r>
            <a:r>
              <a:rPr lang="en-GB" sz="700"/>
              <a:t>) </a:t>
            </a:r>
            <a:r>
              <a:rPr lang="vi-VN" sz="700"/>
              <a:t>từ </a:t>
            </a:r>
            <a:r>
              <a:rPr lang="en-GB" sz="700"/>
              <a:t>EMPA-REG OUTCOME</a:t>
            </a:r>
            <a:br>
              <a:rPr lang="en-GB" sz="700"/>
            </a:br>
            <a:r>
              <a:rPr lang="en-GB" sz="700"/>
              <a:t>CV, tim mạch; CVD, bệnh tim mạch; HF, suy tim; </a:t>
            </a:r>
            <a:r>
              <a:rPr lang="vi-VN" sz="700"/>
              <a:t>ĐTĐ, Đái tháo đường</a:t>
            </a:r>
            <a:r>
              <a:rPr lang="en-GB" sz="700"/>
              <a:t>; </a:t>
            </a:r>
            <a:r>
              <a:rPr lang="en-GB" sz="700" dirty="0"/>
              <a:t>TIA</a:t>
            </a:r>
            <a:r>
              <a:rPr lang="en-GB" sz="700"/>
              <a:t>, </a:t>
            </a:r>
            <a:r>
              <a:rPr lang="vi-VN" sz="700"/>
              <a:t>cơn thoáng thiếu máu não</a:t>
            </a:r>
            <a:endParaRPr lang="en-GB" altLang="en-US" sz="700" dirty="0"/>
          </a:p>
          <a:p>
            <a:r>
              <a:rPr lang="en-GB" sz="700" dirty="0"/>
              <a:t>McGuire DK </a:t>
            </a:r>
            <a:r>
              <a:rPr lang="en-GB" sz="700" i="1" dirty="0"/>
              <a:t>et al</a:t>
            </a:r>
            <a:r>
              <a:rPr lang="en-GB" sz="700" dirty="0"/>
              <a:t>. </a:t>
            </a:r>
            <a:r>
              <a:rPr lang="en-GB" sz="700" i="1" dirty="0"/>
              <a:t>Lancet Diabetes Endocrinol </a:t>
            </a:r>
            <a:r>
              <a:rPr lang="en-GB" sz="700" dirty="0"/>
              <a:t>2020;8:949</a:t>
            </a:r>
          </a:p>
        </p:txBody>
      </p:sp>
      <p:grpSp>
        <p:nvGrpSpPr>
          <p:cNvPr id="8" name="Group 7">
            <a:extLst>
              <a:ext uri="{FF2B5EF4-FFF2-40B4-BE49-F238E27FC236}">
                <a16:creationId xmlns:a16="http://schemas.microsoft.com/office/drawing/2014/main" id="{632EE37B-264F-4F8F-AC12-06730189AA68}"/>
              </a:ext>
            </a:extLst>
          </p:cNvPr>
          <p:cNvGrpSpPr/>
          <p:nvPr/>
        </p:nvGrpSpPr>
        <p:grpSpPr>
          <a:xfrm>
            <a:off x="5282544" y="4373564"/>
            <a:ext cx="2469377" cy="172685"/>
            <a:chOff x="6180158" y="3917731"/>
            <a:chExt cx="3292503" cy="230248"/>
          </a:xfrm>
        </p:grpSpPr>
        <p:cxnSp>
          <p:nvCxnSpPr>
            <p:cNvPr id="9" name="Straight Arrow Connector 8">
              <a:extLst>
                <a:ext uri="{FF2B5EF4-FFF2-40B4-BE49-F238E27FC236}">
                  <a16:creationId xmlns:a16="http://schemas.microsoft.com/office/drawing/2014/main" id="{FF16F2C0-BEB2-41C6-B8E7-DEE72CDEDA86}"/>
                </a:ext>
              </a:extLst>
            </p:cNvPr>
            <p:cNvCxnSpPr>
              <a:cxnSpLocks/>
            </p:cNvCxnSpPr>
            <p:nvPr/>
          </p:nvCxnSpPr>
          <p:spPr>
            <a:xfrm flipH="1">
              <a:off x="6305210" y="3917731"/>
              <a:ext cx="1451429" cy="0"/>
            </a:xfrm>
            <a:prstGeom prst="straightConnector1">
              <a:avLst/>
            </a:prstGeom>
            <a:ln w="1905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32134540-4489-44BE-91AC-C64989749B9C}"/>
                </a:ext>
              </a:extLst>
            </p:cNvPr>
            <p:cNvCxnSpPr>
              <a:cxnSpLocks/>
            </p:cNvCxnSpPr>
            <p:nvPr/>
          </p:nvCxnSpPr>
          <p:spPr>
            <a:xfrm>
              <a:off x="7923705" y="3917731"/>
              <a:ext cx="831195" cy="0"/>
            </a:xfrm>
            <a:prstGeom prst="straightConnector1">
              <a:avLst/>
            </a:prstGeom>
            <a:ln w="1905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5">
              <a:extLst>
                <a:ext uri="{FF2B5EF4-FFF2-40B4-BE49-F238E27FC236}">
                  <a16:creationId xmlns:a16="http://schemas.microsoft.com/office/drawing/2014/main" id="{FEA29A1F-1E05-4D26-A04D-B65432CEBA6E}"/>
                </a:ext>
              </a:extLst>
            </p:cNvPr>
            <p:cNvSpPr txBox="1"/>
            <p:nvPr/>
          </p:nvSpPr>
          <p:spPr>
            <a:xfrm>
              <a:off x="6180158" y="3983830"/>
              <a:ext cx="1548956" cy="16414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514287">
                <a:defRPr/>
              </a:pPr>
              <a:r>
                <a:rPr lang="en-GB" sz="800" kern="0" dirty="0">
                  <a:solidFill>
                    <a:srgbClr val="5A5A5A"/>
                  </a:solidFill>
                </a:rPr>
                <a:t>Favours empagliflozin</a:t>
              </a:r>
            </a:p>
          </p:txBody>
        </p:sp>
        <p:sp>
          <p:nvSpPr>
            <p:cNvPr id="12" name="TextBox 16">
              <a:extLst>
                <a:ext uri="{FF2B5EF4-FFF2-40B4-BE49-F238E27FC236}">
                  <a16:creationId xmlns:a16="http://schemas.microsoft.com/office/drawing/2014/main" id="{FEB1CAFB-842B-4DC7-A358-5DA49CFAEA91}"/>
                </a:ext>
              </a:extLst>
            </p:cNvPr>
            <p:cNvSpPr txBox="1"/>
            <p:nvPr/>
          </p:nvSpPr>
          <p:spPr>
            <a:xfrm>
              <a:off x="7923705" y="3983830"/>
              <a:ext cx="1548956" cy="16414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14287">
                <a:defRPr/>
              </a:pPr>
              <a:r>
                <a:rPr lang="en-GB" sz="800" kern="0" dirty="0">
                  <a:solidFill>
                    <a:srgbClr val="5A5A5A"/>
                  </a:solidFill>
                </a:rPr>
                <a:t>Favours placebo</a:t>
              </a:r>
            </a:p>
          </p:txBody>
        </p:sp>
      </p:grpSp>
      <p:sp>
        <p:nvSpPr>
          <p:cNvPr id="15" name="Slide Number Placeholder 4">
            <a:extLst>
              <a:ext uri="{FF2B5EF4-FFF2-40B4-BE49-F238E27FC236}">
                <a16:creationId xmlns:a16="http://schemas.microsoft.com/office/drawing/2014/main" id="{32147E62-2CAC-478F-A250-1ABC2D19CCD1}"/>
              </a:ext>
            </a:extLst>
          </p:cNvPr>
          <p:cNvSpPr>
            <a:spLocks noGrp="1"/>
          </p:cNvSpPr>
          <p:nvPr>
            <p:ph type="sldNum" sz="quarter" idx="4"/>
          </p:nvPr>
        </p:nvSpPr>
        <p:spPr>
          <a:xfrm>
            <a:off x="35100" y="4841100"/>
            <a:ext cx="311743" cy="20682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87C26E-76E8-F74A-ABD7-29242BE2C250}" type="slidenum">
              <a:rPr kumimoji="0" lang="en-US" b="0" i="0" u="none" strike="noStrike" kern="1200" cap="none" spc="0" normalizeH="0" baseline="0" noProof="0" smtClean="0">
                <a:ln>
                  <a:noFill/>
                </a:ln>
                <a:solidFill>
                  <a:srgbClr val="51515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b="0" i="0" u="none" strike="noStrike" kern="1200" cap="none" spc="0" normalizeH="0" baseline="0" noProof="0" dirty="0">
              <a:ln>
                <a:noFill/>
              </a:ln>
              <a:solidFill>
                <a:srgbClr val="515151"/>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2114029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Izuc9vWb9kGuTPWfzbsbI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iW9zN02YE.mrLG2HhDf4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RiW9zN02YE.mrLG2HhDf4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iW9zN02YE.mrLG2HhDf4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9VTzZloW0yk0QmvjkNje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9VTzZloW0yk0QmvjkNje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A9VTzZloW0yk0QmvjkNje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Izuc9vWb9kGuTPWfzbsbI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iW9zN02YE.mrLG2HhDf4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iW9zN02YE.mrLG2HhDf4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RiW9zN02YE.mrLG2HhDf4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iW9zN02YE.mrLG2HhDf4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iW9zN02YE.mrLG2HhDf4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iW9zN02YE.mrLG2HhDf4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iW9zN02YE.mrLG2HhDf4g"/>
</p:tagLst>
</file>

<file path=ppt/theme/theme1.xml><?xml version="1.0" encoding="utf-8"?>
<a:theme xmlns:a="http://schemas.openxmlformats.org/drawingml/2006/main" name="201130 E3_Medical_0b">
  <a:themeElements>
    <a:clrScheme name="Custom 18">
      <a:dk1>
        <a:srgbClr val="515151"/>
      </a:dk1>
      <a:lt1>
        <a:srgbClr val="FFFFFF"/>
      </a:lt1>
      <a:dk2>
        <a:srgbClr val="515151"/>
      </a:dk2>
      <a:lt2>
        <a:srgbClr val="FFFFFF"/>
      </a:lt2>
      <a:accent1>
        <a:srgbClr val="498BC9"/>
      </a:accent1>
      <a:accent2>
        <a:srgbClr val="8F3089"/>
      </a:accent2>
      <a:accent3>
        <a:srgbClr val="EE245C"/>
      </a:accent3>
      <a:accent4>
        <a:srgbClr val="002C71"/>
      </a:accent4>
      <a:accent5>
        <a:srgbClr val="515151"/>
      </a:accent5>
      <a:accent6>
        <a:srgbClr val="FF9933"/>
      </a:accent6>
      <a:hlink>
        <a:srgbClr val="498BC9"/>
      </a:hlink>
      <a:folHlink>
        <a:srgbClr val="9026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1130 E3_Medical_PPT Template 16x9_0b" id="{6D4CE9F0-7405-4EDB-BA7D-1B5537712645}" vid="{34FD3C3A-7757-42B4-B33E-DAB0CFB87A8D}"/>
    </a:ext>
  </a:extLst>
</a:theme>
</file>

<file path=ppt/theme/theme2.xml><?xml version="1.0" encoding="utf-8"?>
<a:theme xmlns:a="http://schemas.openxmlformats.org/drawingml/2006/main" name="1_201130 E3_Medical_0b">
  <a:themeElements>
    <a:clrScheme name="Custom 18">
      <a:dk1>
        <a:srgbClr val="515151"/>
      </a:dk1>
      <a:lt1>
        <a:srgbClr val="FFFFFF"/>
      </a:lt1>
      <a:dk2>
        <a:srgbClr val="515151"/>
      </a:dk2>
      <a:lt2>
        <a:srgbClr val="FFFFFF"/>
      </a:lt2>
      <a:accent1>
        <a:srgbClr val="498BC9"/>
      </a:accent1>
      <a:accent2>
        <a:srgbClr val="8F3089"/>
      </a:accent2>
      <a:accent3>
        <a:srgbClr val="EE245C"/>
      </a:accent3>
      <a:accent4>
        <a:srgbClr val="002C71"/>
      </a:accent4>
      <a:accent5>
        <a:srgbClr val="515151"/>
      </a:accent5>
      <a:accent6>
        <a:srgbClr val="FF9933"/>
      </a:accent6>
      <a:hlink>
        <a:srgbClr val="498BC9"/>
      </a:hlink>
      <a:folHlink>
        <a:srgbClr val="90268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1130 E3_Medical_PPT Template 16x9_0b" id="{6D4CE9F0-7405-4EDB-BA7D-1B5537712645}" vid="{34FD3C3A-7757-42B4-B33E-DAB0CFB87A8D}"/>
    </a:ext>
  </a:extLst>
</a:theme>
</file>

<file path=ppt/theme/theme3.xml><?xml version="1.0" encoding="utf-8"?>
<a:theme xmlns:a="http://schemas.openxmlformats.org/drawingml/2006/main" name="1_200605 Alliance medical portfolio 0c">
  <a:themeElements>
    <a:clrScheme name="Custom 15">
      <a:dk1>
        <a:srgbClr val="515151"/>
      </a:dk1>
      <a:lt1>
        <a:srgbClr val="FFFFFF"/>
      </a:lt1>
      <a:dk2>
        <a:srgbClr val="515151"/>
      </a:dk2>
      <a:lt2>
        <a:srgbClr val="E7E6E6"/>
      </a:lt2>
      <a:accent1>
        <a:srgbClr val="498BC9"/>
      </a:accent1>
      <a:accent2>
        <a:srgbClr val="8F3089"/>
      </a:accent2>
      <a:accent3>
        <a:srgbClr val="EE245C"/>
      </a:accent3>
      <a:accent4>
        <a:srgbClr val="002C71"/>
      </a:accent4>
      <a:accent5>
        <a:srgbClr val="515151"/>
      </a:accent5>
      <a:accent6>
        <a:srgbClr val="FF9933"/>
      </a:accent6>
      <a:hlink>
        <a:srgbClr val="498BC9"/>
      </a:hlink>
      <a:folHlink>
        <a:srgbClr val="9026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0605 EMPA PPT Template - NO LOGO 0c" id="{FCCD17A4-6B02-4948-8DC8-289CDFE4F2D1}" vid="{2BD10F13-7797-4273-AA6C-5C41AA3D4D7E}"/>
    </a:ext>
  </a:extLst>
</a:theme>
</file>

<file path=ppt/theme/theme4.xml><?xml version="1.0" encoding="utf-8"?>
<a:theme xmlns:a="http://schemas.openxmlformats.org/drawingml/2006/main" name="Office Theme">
  <a:themeElements>
    <a:clrScheme name="Jardiance/Synjardy">
      <a:dk1>
        <a:srgbClr val="000000"/>
      </a:dk1>
      <a:lt1>
        <a:sysClr val="window" lastClr="FFFFFF"/>
      </a:lt1>
      <a:dk2>
        <a:srgbClr val="4B3232"/>
      </a:dk2>
      <a:lt2>
        <a:srgbClr val="E9E9E9"/>
      </a:lt2>
      <a:accent1>
        <a:srgbClr val="008C7D"/>
      </a:accent1>
      <a:accent2>
        <a:srgbClr val="B7B9BB"/>
      </a:accent2>
      <a:accent3>
        <a:srgbClr val="80C242"/>
      </a:accent3>
      <a:accent4>
        <a:srgbClr val="A955A0"/>
      </a:accent4>
      <a:accent5>
        <a:srgbClr val="FFC800"/>
      </a:accent5>
      <a:accent6>
        <a:srgbClr val="F47920"/>
      </a:accent6>
      <a:hlink>
        <a:srgbClr val="008CF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Jardiance/Synjardy">
      <a:dk1>
        <a:srgbClr val="000000"/>
      </a:dk1>
      <a:lt1>
        <a:sysClr val="window" lastClr="FFFFFF"/>
      </a:lt1>
      <a:dk2>
        <a:srgbClr val="4B3232"/>
      </a:dk2>
      <a:lt2>
        <a:srgbClr val="E9E9E9"/>
      </a:lt2>
      <a:accent1>
        <a:srgbClr val="008C7D"/>
      </a:accent1>
      <a:accent2>
        <a:srgbClr val="B7B9BB"/>
      </a:accent2>
      <a:accent3>
        <a:srgbClr val="80C242"/>
      </a:accent3>
      <a:accent4>
        <a:srgbClr val="A955A0"/>
      </a:accent4>
      <a:accent5>
        <a:srgbClr val="FFC800"/>
      </a:accent5>
      <a:accent6>
        <a:srgbClr val="F47920"/>
      </a:accent6>
      <a:hlink>
        <a:srgbClr val="008CF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47812bf-c8f0-415c-9dc6-756594725798" xsi:nil="true"/>
    <lcf76f155ced4ddcb4097134ff3c332f xmlns="1f2c9d72-829a-4835-914e-940679e127c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Tài liệu" ma:contentTypeID="0x0101005FC5928816DD084C82E52D2954BF4DBF" ma:contentTypeVersion="16" ma:contentTypeDescription="Tạo tài liệu mới." ma:contentTypeScope="" ma:versionID="a388c06b04c3e3f5310095d9c38fe46e">
  <xsd:schema xmlns:xsd="http://www.w3.org/2001/XMLSchema" xmlns:xs="http://www.w3.org/2001/XMLSchema" xmlns:p="http://schemas.microsoft.com/office/2006/metadata/properties" xmlns:ns2="1f2c9d72-829a-4835-914e-940679e127c2" xmlns:ns3="213e28e7-06f9-49a6-bd08-e0c5fee84e42" xmlns:ns4="e47812bf-c8f0-415c-9dc6-756594725798" targetNamespace="http://schemas.microsoft.com/office/2006/metadata/properties" ma:root="true" ma:fieldsID="f90eb57afcdfa2ada2b055229d87439e" ns2:_="" ns3:_="" ns4:_="">
    <xsd:import namespace="1f2c9d72-829a-4835-914e-940679e127c2"/>
    <xsd:import namespace="213e28e7-06f9-49a6-bd08-e0c5fee84e42"/>
    <xsd:import namespace="e47812bf-c8f0-415c-9dc6-7565947257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2c9d72-829a-4835-914e-940679e127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Thẻ Hình ảnh" ma:readOnly="false" ma:fieldId="{5cf76f15-5ced-4ddc-b409-7134ff3c332f}" ma:taxonomyMulti="true" ma:sspId="798f3110-b2b7-48bc-b5f0-a137367be0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13e28e7-06f9-49a6-bd08-e0c5fee84e42" elementFormDefault="qualified">
    <xsd:import namespace="http://schemas.microsoft.com/office/2006/documentManagement/types"/>
    <xsd:import namespace="http://schemas.microsoft.com/office/infopath/2007/PartnerControls"/>
    <xsd:element name="SharedWithUsers" ma:index="11"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Chia sẻ Có Chi tiế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7812bf-c8f0-415c-9dc6-75659472579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90c260a-9c74-41d1-b1ed-63dc063bc638}" ma:internalName="TaxCatchAll" ma:showField="CatchAllData" ma:web="213e28e7-06f9-49a6-bd08-e0c5fee84e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FC5928816DD084C82E52D2954BF4DBF" ma:contentTypeVersion="16" ma:contentTypeDescription="Create a new document." ma:contentTypeScope="" ma:versionID="b475abb6388343c249eec78364496801">
  <xsd:schema xmlns:xsd="http://www.w3.org/2001/XMLSchema" xmlns:xs="http://www.w3.org/2001/XMLSchema" xmlns:p="http://schemas.microsoft.com/office/2006/metadata/properties" xmlns:ns2="1f2c9d72-829a-4835-914e-940679e127c2" xmlns:ns3="213e28e7-06f9-49a6-bd08-e0c5fee84e42" xmlns:ns4="e47812bf-c8f0-415c-9dc6-756594725798" targetNamespace="http://schemas.microsoft.com/office/2006/metadata/properties" ma:root="true" ma:fieldsID="11e9be8b6d76661516fbf1089d4bca5e" ns2:_="" ns3:_="" ns4:_="">
    <xsd:import namespace="1f2c9d72-829a-4835-914e-940679e127c2"/>
    <xsd:import namespace="213e28e7-06f9-49a6-bd08-e0c5fee84e42"/>
    <xsd:import namespace="e47812bf-c8f0-415c-9dc6-7565947257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2c9d72-829a-4835-914e-940679e127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8f3110-b2b7-48bc-b5f0-a137367be0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13e28e7-06f9-49a6-bd08-e0c5fee84e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7812bf-c8f0-415c-9dc6-75659472579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90c260a-9c74-41d1-b1ed-63dc063bc638}" ma:internalName="TaxCatchAll" ma:showField="CatchAllData" ma:web="213e28e7-06f9-49a6-bd08-e0c5fee84e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elements/1.1/"/>
    <ds:schemaRef ds:uri="http://schemas.microsoft.com/office/infopath/2007/PartnerControls"/>
    <ds:schemaRef ds:uri="http://schemas.microsoft.com/office/2006/metadata/properties"/>
    <ds:schemaRef ds:uri="http://purl.org/dc/terms/"/>
    <ds:schemaRef ds:uri="http://schemas.openxmlformats.org/package/2006/metadata/core-properties"/>
    <ds:schemaRef ds:uri="http://schemas.microsoft.com/office/2006/documentManagement/types"/>
    <ds:schemaRef ds:uri="e47812bf-c8f0-415c-9dc6-756594725798"/>
    <ds:schemaRef ds:uri="213e28e7-06f9-49a6-bd08-e0c5fee84e42"/>
    <ds:schemaRef ds:uri="1f2c9d72-829a-4835-914e-940679e127c2"/>
    <ds:schemaRef ds:uri="http://www.w3.org/XML/1998/namespace"/>
    <ds:schemaRef ds:uri="http://purl.org/dc/dcmitype/"/>
  </ds:schemaRefs>
</ds:datastoreItem>
</file>

<file path=customXml/itemProps2.xml><?xml version="1.0" encoding="utf-8"?>
<ds:datastoreItem xmlns:ds="http://schemas.openxmlformats.org/officeDocument/2006/customXml" ds:itemID="{C9CF9F1B-2732-4241-941A-7F4FA6D2C5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2c9d72-829a-4835-914e-940679e127c2"/>
    <ds:schemaRef ds:uri="213e28e7-06f9-49a6-bd08-e0c5fee84e42"/>
    <ds:schemaRef ds:uri="e47812bf-c8f0-415c-9dc6-7565947257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4.xml><?xml version="1.0" encoding="utf-8"?>
<ds:datastoreItem xmlns:ds="http://schemas.openxmlformats.org/officeDocument/2006/customXml" ds:itemID="{2D99B2AB-FF2E-4661-8C24-5C8E9E3B2C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2c9d72-829a-4835-914e-940679e127c2"/>
    <ds:schemaRef ds:uri="213e28e7-06f9-49a6-bd08-e0c5fee84e42"/>
    <ds:schemaRef ds:uri="e47812bf-c8f0-415c-9dc6-7565947257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200825_E3 template_Jardiance_INTERIM</Template>
  <TotalTime>1157</TotalTime>
  <Words>21477</Words>
  <Application>Microsoft Office PowerPoint</Application>
  <PresentationFormat>On-screen Show (16:9)</PresentationFormat>
  <Paragraphs>2275</Paragraphs>
  <Slides>66</Slides>
  <Notes>59</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66</vt:i4>
      </vt:variant>
    </vt:vector>
  </HeadingPairs>
  <TitlesOfParts>
    <vt:vector size="83" baseType="lpstr">
      <vt:lpstr>AdvOT7b515deb</vt:lpstr>
      <vt:lpstr>AdvOT8817665d</vt:lpstr>
      <vt:lpstr>AdvP4C4E51</vt:lpstr>
      <vt:lpstr>Arial</vt:lpstr>
      <vt:lpstr>Arial Narrow</vt:lpstr>
      <vt:lpstr>BISansCond</vt:lpstr>
      <vt:lpstr>Calibri</vt:lpstr>
      <vt:lpstr>Century Gothic</vt:lpstr>
      <vt:lpstr>Corbel</vt:lpstr>
      <vt:lpstr>Source Sans Pro Light</vt:lpstr>
      <vt:lpstr>Symbol</vt:lpstr>
      <vt:lpstr>Wingdings</vt:lpstr>
      <vt:lpstr>Wingdings 2</vt:lpstr>
      <vt:lpstr>201130 E3_Medical_0b</vt:lpstr>
      <vt:lpstr>1_201130 E3_Medical_0b</vt:lpstr>
      <vt:lpstr>1_200605 Alliance medical portfolio 0c</vt:lpstr>
      <vt:lpstr>think-cell Slide</vt:lpstr>
      <vt:lpstr>Thuốc ức chế SGLT2 trên bệnh nhân ĐTĐ típ 2 mới mắc:  một liệu pháp nền tảng? </vt:lpstr>
      <vt:lpstr>Chúng ta biết gì về hiệu quả của ức chế SGLT2 trên bệnh nhân đa yếu tố nguy cơ hoặc đồng mắc bệnh tim-thận?</vt:lpstr>
      <vt:lpstr>Bằng chứng từ nghiên cứu và lâm sàng cho thấy thuốc ức chế SGLT2 có lợi ích trên hệ tim-thận và chuyển hóa ở bệnh nhân ĐTĐ típ 2*</vt:lpstr>
      <vt:lpstr>Các thuốc ưc chế SGLT2 cải thiện nhất quán các kết cục chuyển hóa trên bệnh nhân ĐTĐ típ 2</vt:lpstr>
      <vt:lpstr>Trong nghiên cứu EMPA-REG OUTCOME, ức chế SGLT2 (empagliflozin) đạt hiệu quả trên các thông số chuyển hóa đồng nhất với các kết quả trước đó</vt:lpstr>
      <vt:lpstr>Ức chế SGLT2 đã được chứng minh lợi ích trên các thông số chuyển hóa, tiếp đến là các thử nghiệm trên tim-thận đã chứng minh tính an toàn và hiệu quả trên các đối tượng bệnh nhân khác nhau</vt:lpstr>
      <vt:lpstr>Trong các CVOT của ức chế SGLT2 trên bệnh nhân ĐTĐ típ 2 kèm bệnh tim mạch hoặc nguy cơ tim mạch cao, chỉ có empagliflozin cho thấy giảm đáng kể nguy cơ tử vong tim mạch</vt:lpstr>
      <vt:lpstr>Empagliflozin giảm tất cả các biến cố MACE và bệnh mạch vành trên bệnh nhân ĐTĐ típ 2 và bệnh tim mạch: phân tích tất cả biến cố*</vt:lpstr>
      <vt:lpstr>Empagliflozin giảm kết cục suy tim, nhập viện do mọi nguyên nhân, tử vong do mọi nguyên nhân và tử vong tim mạch trên bệnh nhân ĐTĐ típ 2 và bệnh tim mạch*</vt:lpstr>
      <vt:lpstr>Empagliflozin giảm nhập viện do mọi nguyên nhân trên bệnh nhân ĐTĐ típ 2 và bệnh tim mạch</vt:lpstr>
      <vt:lpstr>Trong các CVOT, ức chế SGLT2 giảm nguy cơ các kết cục gộp về thận trên bệnh nhân ĐTĐ típ 2 kèm bệnh tim mạch hoặc nguy cơ tim mạch cao</vt:lpstr>
      <vt:lpstr> Trong nghiên cứu EMPA-REG OUTCOME, ức chế SGLT2 (empagliflozin) ổn định eGFR theo thời gian trên bệnh nhân ĐTĐ típ 2 và bệnh tim mạch</vt:lpstr>
      <vt:lpstr>Các kết cục tim mạch, suy tim và thận đều giảm với ức chế SGLT2 trên bệnh nhân ĐTĐ típ 2 kèm bệnh tim mạch hoặc nguy cơ tim mạch cao</vt:lpstr>
      <vt:lpstr>Hiệu quả của empagliflozin và dapagliflozin đồng nhất trên các kết cục chính của nhập viện vì suy tim hoặc tử vong tim mạch ở bệnh nhân suy tim có phân suất tống máu giảm (HFrEF) bất kể tình trạng ĐTĐ típ 2 lúc ban đầu1</vt:lpstr>
      <vt:lpstr>Trong nghiên cứu EMPEROR-Reduced, empagliflozin làm chậm suy giảm eGFR* trên bệnh nhân suy tim có phân suất tống máu giảm có hoặc không có ĐTĐ típ 21,2</vt:lpstr>
      <vt:lpstr>Lợi ích của ức chế SGLT2 trên chuỗi tim-thận-chuyển hóa ở bệnh nhân ĐTĐ típ 2 thông qua trung gian nhiều cơ chế</vt:lpstr>
      <vt:lpstr>Ức chế SGLT2 mang lại lợi tích trên bệnh nhân ĐTĐ típ 2 có tổn thương cơ quan đích hoặc có đa yếu tố nguy cơ tim mạch</vt:lpstr>
      <vt:lpstr>Ức chế SGLT2:  Càng sớm càng tốt?</vt:lpstr>
      <vt:lpstr>Bệnh nhân ĐTĐ típ 2 mới mắc có những rối loạn về chuyển hóa góp phần dẫn đến biến chứng tim-thận ngay thời điểm mới chẩn đoán1</vt:lpstr>
      <vt:lpstr>Bệnh nhân mới mắc ĐTĐ típ 2 tăng nguy cơ các biến chứng do thay đổi chuyển hóa và tương tác giữa các yếu tố nguy cơ1–8</vt:lpstr>
      <vt:lpstr>Kiểm soát đường huyết thích hợp* trên bệnh nhân mới chẩn đoán ĐTĐ típ 2 có liên quan đến cải thiện các kết cục so với can thiệp chế độ ăn đơn thuần, với lợi ích tim mạch xuất hiện theo thời gian1,2</vt:lpstr>
      <vt:lpstr>Đái tháo đường* tăng gấp đôi nguy cơ biến cố tim mạch</vt:lpstr>
      <vt:lpstr>Xấp xỉ ½ bệnh nhân ĐTĐ típ 2 có bệnh thận mạn</vt:lpstr>
      <vt:lpstr>Các hướng dẫn khuyến cáo cách tiếp cận đa yếu tố trên bệnh nhân mới mắc ĐTĐ típ 2 nhằm kiểm soát các yếu tố nguy cơ và giảm nguy cơ biến chứng1–3</vt:lpstr>
      <vt:lpstr>Dựa trên các bằng chứng, việc sử dụng ức chế SGLT2 sớm trong điều trị ĐTĐ típ 2 có thể có lợi cho bệnh nhân như thế nào? </vt:lpstr>
      <vt:lpstr>Mục tiêu cốt lõi trong điều trị ĐTĐ típ 2 là giảm thiểu nguy cơ biến chứng tim mạch và thận sớm trong suốt quá trình diễn tiến của bệnh1</vt:lpstr>
      <vt:lpstr>Ức chế SGLT2 trên bệnh nhân ĐTĐ típ 2 mới mắc:  Các lợi ích trên chuyển hóa, tim mạch và thận?</vt:lpstr>
      <vt:lpstr>Ức chế SGLT2 đã được chứng minh cải thiện các yếu tố nguy cơ chuyển hóa trên bệnh nhân ĐTĐ típ 2</vt:lpstr>
      <vt:lpstr>Ở nhóm bệnh nhân ĐTĐ típ 2 có HbA1c, cân nặng và huyết áp tâm thu cao hơn, ức chế SGLT2 (empagliflozin) làm giảm HbA1c, cân nặng và huyết áp tâm thu nhiều hơn</vt:lpstr>
      <vt:lpstr>Ức chế  SGLT2 có mang lại lợi ích lâu dài trong đời thực? Bao gồm kết cục trên tim mạch và thận ở bệnh nhân ĐTĐ típ 2 có hoặc không có bệnh tim mạch?</vt:lpstr>
      <vt:lpstr> Nghiên cứu EMPRISE cho thấy empagliflozin có liên quan với giảm nguy cơ nhập viện vì suy tim và nguy cơ biến cố tim mạch xơ vữa tương đương khi so sánh với GLP-1 RA trên bệnh nhân ĐTĐ típ 2</vt:lpstr>
      <vt:lpstr>So với đồng vận GLP-1, ức chế SGLT2 giảm tử vong do mọi nguyên nhân trên bệnh nhân ĐTĐ típ 2 ở các mức nguy cơ tim mạch và thận khác nhau</vt:lpstr>
      <vt:lpstr>Dữ liệu đời thực từ dân số ĐTĐ tại Châu Á cho thấy empagliflozin có liên quan với giảm nguy cơ nhập viện vì suy tim, tử vong do mọi nguyên nhân và bệnh thận mạn giai đoạn cuối</vt:lpstr>
      <vt:lpstr>Ức chế SGLT2 có lợi trên các thông số chuyển hóa, cũng như các kết cục tim mạch và thận, trên bệnh nhân ĐTĐ típ 2 mới mắc có hoặc không có bệnh tim mạch</vt:lpstr>
      <vt:lpstr>Khởi trị và quản lý trong điều trị ức chế SGLT2 như thế nào?</vt:lpstr>
      <vt:lpstr>Hồ sơ an toàn của ức chế SGLT2 trong các CVOT xuyên suốt tiến triển ĐTĐ típ 2</vt:lpstr>
      <vt:lpstr>Tính an toàn của ức chế SGLT2 đã được xác lập, đánh giá đồng thời với các liệu pháp hạ đường huyết khi khởi trị trên bệnh nhân ĐTĐ típ 21–3</vt:lpstr>
      <vt:lpstr>Nhiễm trùng niệu dục với ức chế SGLT2 thường gặp, điển hình thường nhẹ đến vừa và có thể điều trị được1–6</vt:lpstr>
      <vt:lpstr>Nhiễm toan ceton thường hiếm trên ĐTĐ típ 2 và có thể giảm thiểu nguy cơ</vt:lpstr>
      <vt:lpstr>Trong thời gian bệnh cấp tính, tất cả bệnh nhân nên theo dõi quy luật “ngày-ốm”* để giảm thiểu nguy cơ biến chứng†</vt:lpstr>
      <vt:lpstr>Giảm eGFR có thể xảy ra khi bắt đầu sử dụng ức chế SGLT2, nhưng sau đó sẽ ổn định</vt:lpstr>
      <vt:lpstr>Ức chế SGLT2 là thuốc uống 1 lần mỗi ngày1–4</vt:lpstr>
      <vt:lpstr>Từ năm 2016, các hướng dẫn và hiệp hội khuyến cáo sử dụng ức chế SGLT2 bởi những lợi ích tim-thận-chuyển hóa của nó</vt:lpstr>
      <vt:lpstr>Hướng dẫn của ADA năm 2021 khuyến cáo sử dụng ức chế SGLT2 để giảm nguy cơ biến cố tim mạch hoặc tiến triển bệnh thận mạn</vt:lpstr>
      <vt:lpstr>Hướng dẫn của ESC năm 2019 khuyến cáo ức chế SGLT2 với lợi ích tim mạch đã được chứng minh trên bệnh nhân ĐTĐ típ và bệnh tim mạch xơ vữa hoặc nguy cơ tim mạch cao/rất cao</vt:lpstr>
      <vt:lpstr>Ức chế SGLT2 kết hợp với metformin được sử dụng đầu tay trên bệnh nhân ĐTĐ típ 2 và bệnh thận mạn</vt:lpstr>
      <vt:lpstr>PowerPoint Presentation</vt:lpstr>
      <vt:lpstr>Ức chế SGLT2 có hồ sơ an toàn đồng nhất và được khuyến cáo sử dụng bởi các hướng dẫn lâm sàng toàn cầu và các báo cáo đồng thuận</vt:lpstr>
      <vt:lpstr>Phối hợp thuốc trong điều trị tích cực</vt:lpstr>
      <vt:lpstr> BN ĐTĐ típ 2 thường không duy trì được mục tiêu đường huyết bằng đơn trị liệu theo thời gian</vt:lpstr>
      <vt:lpstr> Cách tiếp cận tuần tự truyền thống không duy trì được kiểm soát đường huyết tối ưu để ngăn ngừa các biến chứng tim - thận liên quan đến ĐTĐ típ 2</vt:lpstr>
      <vt:lpstr>Can thiệp đường huyết muộn dẫn đến "di chứng đường huyết xấu"</vt:lpstr>
      <vt:lpstr>ADA Standards of Medical Care in Diabetes - 2021</vt:lpstr>
      <vt:lpstr>PowerPoint Presentation</vt:lpstr>
      <vt:lpstr>PowerPoint Presentation</vt:lpstr>
      <vt:lpstr>Phối hợp ngay từ đầu giữa empagliflozin và metformin ở bệnh nhân ĐTĐ típ 2  Thiết kế NC</vt:lpstr>
      <vt:lpstr>Khởi đầu với Empagliflozin &amp; Metformin:  Giảm HbA1c hiệu quả </vt:lpstr>
      <vt:lpstr>Khởi đầu với Empagliflozin &amp; Metformin:  70% BN đạt HbA1c mục tiêu</vt:lpstr>
      <vt:lpstr>Phối hợp ngay từ đầu giữa empagliflozin và metformin ở bệnh nhân ĐTĐ típ 2 Thay đổi cân nặng so với ban đầu ở tuần 24</vt:lpstr>
      <vt:lpstr>PowerPoint Presentation</vt:lpstr>
      <vt:lpstr>PowerPoint Presentation</vt:lpstr>
      <vt:lpstr>Khác biệt giữa Empagliflozin và các thuốc ĐTĐ đường uống khác</vt:lpstr>
      <vt:lpstr>PowerPoint Presentation</vt:lpstr>
      <vt:lpstr>PowerPoint Presentation</vt:lpstr>
      <vt:lpstr>PowerPoint Presentation</vt:lpstr>
      <vt:lpstr>Kết luận</vt:lpstr>
    </vt:vector>
  </TitlesOfParts>
  <Company>Boehringer Ingelheim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Marshall (HCG)</dc:creator>
  <cp:lastModifiedBy>Tran,Hao (HP Med Affairs) BII-VN-H</cp:lastModifiedBy>
  <cp:revision>394</cp:revision>
  <cp:lastPrinted>2020-07-01T12:07:56Z</cp:lastPrinted>
  <dcterms:created xsi:type="dcterms:W3CDTF">2020-08-25T14:30:40Z</dcterms:created>
  <dcterms:modified xsi:type="dcterms:W3CDTF">2023-03-01T14:43:35Z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0x0101005FC5928816DD084C82E52D2954BF4DBF</vt:lpwstr>
  </property>
  <property fmtid="{D5CDD505-2E9C-101B-9397-08002B2CF9AE}" pid="3" name="MediaServiceImageTags">
    <vt:lpwstr/>
  </property>
</Properties>
</file>